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Lst>
  <p:notesMasterIdLst>
    <p:notesMasterId r:id="rId24"/>
  </p:notesMasterIdLst>
  <p:handoutMasterIdLst>
    <p:handoutMasterId r:id="rId25"/>
  </p:handoutMasterIdLst>
  <p:sldIdLst>
    <p:sldId id="483" r:id="rId2"/>
    <p:sldId id="484" r:id="rId3"/>
    <p:sldId id="403" r:id="rId4"/>
    <p:sldId id="399" r:id="rId5"/>
    <p:sldId id="493" r:id="rId6"/>
    <p:sldId id="494" r:id="rId7"/>
    <p:sldId id="495" r:id="rId8"/>
    <p:sldId id="496" r:id="rId9"/>
    <p:sldId id="497" r:id="rId10"/>
    <p:sldId id="664" r:id="rId11"/>
    <p:sldId id="498" r:id="rId12"/>
    <p:sldId id="500" r:id="rId13"/>
    <p:sldId id="485" r:id="rId14"/>
    <p:sldId id="501" r:id="rId15"/>
    <p:sldId id="657" r:id="rId16"/>
    <p:sldId id="651" r:id="rId17"/>
    <p:sldId id="519" r:id="rId18"/>
    <p:sldId id="502" r:id="rId19"/>
    <p:sldId id="410" r:id="rId20"/>
    <p:sldId id="412" r:id="rId21"/>
    <p:sldId id="413" r:id="rId22"/>
    <p:sldId id="426" r:id="rId23"/>
  </p:sldIdLst>
  <p:sldSz cx="9144000" cy="6858000" type="screen4x3"/>
  <p:notesSz cx="6858000" cy="9144000"/>
  <p:custShowLst>
    <p:custShow name="Custom Show 1" id="0">
      <p:sldLst/>
    </p:custShow>
  </p:custShow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Brief" id="{84FCD5F7-ADF0-4D52-A454-FEA42EA2FD55}">
          <p14:sldIdLst>
            <p14:sldId id="483"/>
            <p14:sldId id="484"/>
            <p14:sldId id="403"/>
            <p14:sldId id="399"/>
            <p14:sldId id="493"/>
            <p14:sldId id="494"/>
            <p14:sldId id="495"/>
            <p14:sldId id="496"/>
            <p14:sldId id="497"/>
            <p14:sldId id="664"/>
            <p14:sldId id="498"/>
            <p14:sldId id="500"/>
            <p14:sldId id="485"/>
            <p14:sldId id="501"/>
            <p14:sldId id="657"/>
            <p14:sldId id="651"/>
            <p14:sldId id="519"/>
            <p14:sldId id="502"/>
            <p14:sldId id="410"/>
            <p14:sldId id="412"/>
            <p14:sldId id="413"/>
            <p14:sldId id="42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4130"/>
    <a:srgbClr val="DCDCDC"/>
    <a:srgbClr val="D9A210"/>
    <a:srgbClr val="F2F2F2"/>
    <a:srgbClr val="7CADD4"/>
    <a:srgbClr val="CDCFD2"/>
    <a:srgbClr val="B0C534"/>
    <a:srgbClr val="FFFFFF"/>
    <a:srgbClr val="000000"/>
    <a:srgbClr val="2947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Grid="0">
      <p:cViewPr varScale="1">
        <p:scale>
          <a:sx n="116" d="100"/>
          <a:sy n="116" d="100"/>
        </p:scale>
        <p:origin x="224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A6D19-54A9-45E3-A310-3A0EEAE2BBAC}"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CA"/>
        </a:p>
      </dgm:t>
    </dgm:pt>
    <dgm:pt modelId="{9D575660-4958-459F-AD33-DAC134BA31E8}">
      <dgm:prSet phldrT="[Text]"/>
      <dgm:spPr>
        <a:solidFill>
          <a:schemeClr val="accent3"/>
        </a:solidFill>
      </dgm:spPr>
      <dgm:t>
        <a:bodyPr/>
        <a:lstStyle/>
        <a:p>
          <a:r>
            <a:rPr lang="en-CA" dirty="0" smtClean="0"/>
            <a:t> </a:t>
          </a:r>
          <a:endParaRPr lang="en-CA" dirty="0"/>
        </a:p>
      </dgm:t>
    </dgm:pt>
    <dgm:pt modelId="{49E264AD-2B64-4BF3-8110-EB9B1FE293BF}" type="parTrans" cxnId="{17924929-EFD1-479E-A389-AD08728E0586}">
      <dgm:prSet/>
      <dgm:spPr/>
      <dgm:t>
        <a:bodyPr/>
        <a:lstStyle/>
        <a:p>
          <a:endParaRPr lang="en-CA"/>
        </a:p>
      </dgm:t>
    </dgm:pt>
    <dgm:pt modelId="{353183B3-BD5A-411B-A69E-C0A640CAAF2E}" type="sibTrans" cxnId="{17924929-EFD1-479E-A389-AD08728E0586}">
      <dgm:prSet/>
      <dgm:spPr/>
      <dgm:t>
        <a:bodyPr/>
        <a:lstStyle/>
        <a:p>
          <a:endParaRPr lang="en-CA"/>
        </a:p>
      </dgm:t>
    </dgm:pt>
    <dgm:pt modelId="{871321B2-6F6F-4496-99B8-58F1E38D8A3B}">
      <dgm:prSet phldrT="[Text]" custT="1"/>
      <dgm:spPr/>
      <dgm:t>
        <a:bodyPr/>
        <a:lstStyle/>
        <a:p>
          <a:r>
            <a:rPr lang="en-CA" sz="1100" b="1" dirty="0" smtClean="0"/>
            <a:t>Analytical Companies</a:t>
          </a:r>
          <a:endParaRPr lang="en-CA" sz="1100" b="1" dirty="0"/>
        </a:p>
      </dgm:t>
    </dgm:pt>
    <dgm:pt modelId="{F6273474-05DD-4441-9153-D4F4C6D89728}" type="parTrans" cxnId="{115F8012-BE9D-47D7-A42F-374A0887A686}">
      <dgm:prSet/>
      <dgm:spPr/>
      <dgm:t>
        <a:bodyPr/>
        <a:lstStyle/>
        <a:p>
          <a:endParaRPr lang="en-CA"/>
        </a:p>
      </dgm:t>
    </dgm:pt>
    <dgm:pt modelId="{4B88D701-FB27-4FF3-A08C-42C18D410DE9}" type="sibTrans" cxnId="{115F8012-BE9D-47D7-A42F-374A0887A686}">
      <dgm:prSet/>
      <dgm:spPr/>
      <dgm:t>
        <a:bodyPr/>
        <a:lstStyle/>
        <a:p>
          <a:endParaRPr lang="en-CA"/>
        </a:p>
      </dgm:t>
    </dgm:pt>
    <dgm:pt modelId="{6C6E2DB5-DC20-443E-9428-D3B8210EE577}">
      <dgm:prSet phldrT="[Text]" custT="1"/>
      <dgm:spPr/>
      <dgm:t>
        <a:bodyPr/>
        <a:lstStyle/>
        <a:p>
          <a:r>
            <a:rPr lang="en-CA" sz="1100" b="1" dirty="0" smtClean="0"/>
            <a:t>Analytical Aspirations</a:t>
          </a:r>
          <a:endParaRPr lang="en-CA" sz="1100" b="1" dirty="0"/>
        </a:p>
      </dgm:t>
    </dgm:pt>
    <dgm:pt modelId="{E4510EF5-79F4-4BDD-A377-E290405B64B2}" type="parTrans" cxnId="{DD90B482-C470-4DDE-9B5A-23B24C7D05B6}">
      <dgm:prSet/>
      <dgm:spPr/>
      <dgm:t>
        <a:bodyPr/>
        <a:lstStyle/>
        <a:p>
          <a:endParaRPr lang="en-CA"/>
        </a:p>
      </dgm:t>
    </dgm:pt>
    <dgm:pt modelId="{755FB487-678C-436C-8127-FE7469E2130B}" type="sibTrans" cxnId="{DD90B482-C470-4DDE-9B5A-23B24C7D05B6}">
      <dgm:prSet/>
      <dgm:spPr/>
      <dgm:t>
        <a:bodyPr/>
        <a:lstStyle/>
        <a:p>
          <a:endParaRPr lang="en-CA"/>
        </a:p>
      </dgm:t>
    </dgm:pt>
    <dgm:pt modelId="{095DAEE0-CA39-4704-92A5-81EC51EAA648}">
      <dgm:prSet phldrT="[Text]" custT="1"/>
      <dgm:spPr/>
      <dgm:t>
        <a:bodyPr/>
        <a:lstStyle/>
        <a:p>
          <a:r>
            <a:rPr lang="en-CA" sz="1100" b="1" dirty="0" smtClean="0"/>
            <a:t>Localized Analytics</a:t>
          </a:r>
          <a:endParaRPr lang="en-CA" sz="1100" b="1" dirty="0"/>
        </a:p>
      </dgm:t>
    </dgm:pt>
    <dgm:pt modelId="{A03B83C4-110B-4AB7-88EC-B8E12B2A99C1}" type="parTrans" cxnId="{EC8842DE-1630-48EB-919F-9D2F48BBA038}">
      <dgm:prSet/>
      <dgm:spPr/>
      <dgm:t>
        <a:bodyPr/>
        <a:lstStyle/>
        <a:p>
          <a:endParaRPr lang="en-CA"/>
        </a:p>
      </dgm:t>
    </dgm:pt>
    <dgm:pt modelId="{10779B9B-E03E-4D22-8A0C-8281559253D0}" type="sibTrans" cxnId="{EC8842DE-1630-48EB-919F-9D2F48BBA038}">
      <dgm:prSet/>
      <dgm:spPr/>
      <dgm:t>
        <a:bodyPr/>
        <a:lstStyle/>
        <a:p>
          <a:endParaRPr lang="en-CA"/>
        </a:p>
      </dgm:t>
    </dgm:pt>
    <dgm:pt modelId="{21435B53-6CDE-4565-9EDA-8B429F7A4F73}">
      <dgm:prSet phldrT="[Text]" custT="1"/>
      <dgm:spPr/>
      <dgm:t>
        <a:bodyPr/>
        <a:lstStyle/>
        <a:p>
          <a:r>
            <a:rPr lang="en-CA" sz="1100" b="1" dirty="0" smtClean="0"/>
            <a:t>Analytically Impaired</a:t>
          </a:r>
          <a:endParaRPr lang="en-CA" sz="1100" b="1" dirty="0"/>
        </a:p>
      </dgm:t>
    </dgm:pt>
    <dgm:pt modelId="{7292E57D-BA6C-4856-806F-9260897E989B}" type="parTrans" cxnId="{17E02850-C9B4-4CB4-AB09-EB12373193DA}">
      <dgm:prSet/>
      <dgm:spPr/>
      <dgm:t>
        <a:bodyPr/>
        <a:lstStyle/>
        <a:p>
          <a:endParaRPr lang="en-CA"/>
        </a:p>
      </dgm:t>
    </dgm:pt>
    <dgm:pt modelId="{179E1EF9-3EE1-40C9-85DA-FA89F0919B19}" type="sibTrans" cxnId="{17E02850-C9B4-4CB4-AB09-EB12373193DA}">
      <dgm:prSet/>
      <dgm:spPr/>
      <dgm:t>
        <a:bodyPr/>
        <a:lstStyle/>
        <a:p>
          <a:endParaRPr lang="en-CA"/>
        </a:p>
      </dgm:t>
    </dgm:pt>
    <dgm:pt modelId="{02CF96D8-81F2-49C1-AB1C-575933814830}" type="pres">
      <dgm:prSet presAssocID="{61DA6D19-54A9-45E3-A310-3A0EEAE2BBAC}" presName="Name0" presStyleCnt="0">
        <dgm:presLayoutVars>
          <dgm:chMax val="7"/>
          <dgm:resizeHandles val="exact"/>
        </dgm:presLayoutVars>
      </dgm:prSet>
      <dgm:spPr/>
      <dgm:t>
        <a:bodyPr/>
        <a:lstStyle/>
        <a:p>
          <a:endParaRPr lang="en-CA"/>
        </a:p>
      </dgm:t>
    </dgm:pt>
    <dgm:pt modelId="{AD2FC57E-768E-4AB5-A497-D06B6C2B84D2}" type="pres">
      <dgm:prSet presAssocID="{61DA6D19-54A9-45E3-A310-3A0EEAE2BBAC}" presName="comp1" presStyleCnt="0"/>
      <dgm:spPr/>
    </dgm:pt>
    <dgm:pt modelId="{C3FE15D1-C26E-4B0D-978A-E62FAED7DC89}" type="pres">
      <dgm:prSet presAssocID="{61DA6D19-54A9-45E3-A310-3A0EEAE2BBAC}" presName="circle1" presStyleLbl="node1" presStyleIdx="0" presStyleCnt="5" custLinFactNeighborX="-383" custLinFactNeighborY="-426"/>
      <dgm:spPr/>
      <dgm:t>
        <a:bodyPr/>
        <a:lstStyle/>
        <a:p>
          <a:endParaRPr lang="en-CA"/>
        </a:p>
      </dgm:t>
    </dgm:pt>
    <dgm:pt modelId="{9AD2F238-2CA0-43A1-87EF-6CC1BD403A7A}" type="pres">
      <dgm:prSet presAssocID="{61DA6D19-54A9-45E3-A310-3A0EEAE2BBAC}" presName="c1text" presStyleLbl="node1" presStyleIdx="0" presStyleCnt="5">
        <dgm:presLayoutVars>
          <dgm:bulletEnabled val="1"/>
        </dgm:presLayoutVars>
      </dgm:prSet>
      <dgm:spPr/>
      <dgm:t>
        <a:bodyPr/>
        <a:lstStyle/>
        <a:p>
          <a:endParaRPr lang="en-CA"/>
        </a:p>
      </dgm:t>
    </dgm:pt>
    <dgm:pt modelId="{990D1263-863D-475F-A993-259F4583DF5B}" type="pres">
      <dgm:prSet presAssocID="{61DA6D19-54A9-45E3-A310-3A0EEAE2BBAC}" presName="comp2" presStyleCnt="0"/>
      <dgm:spPr/>
    </dgm:pt>
    <dgm:pt modelId="{F161FE7B-E4F3-411A-9545-198C503A91AA}" type="pres">
      <dgm:prSet presAssocID="{61DA6D19-54A9-45E3-A310-3A0EEAE2BBAC}" presName="circle2" presStyleLbl="node1" presStyleIdx="1" presStyleCnt="5"/>
      <dgm:spPr/>
      <dgm:t>
        <a:bodyPr/>
        <a:lstStyle/>
        <a:p>
          <a:endParaRPr lang="en-CA"/>
        </a:p>
      </dgm:t>
    </dgm:pt>
    <dgm:pt modelId="{D519942C-8B1A-4765-8101-D6CD096390A2}" type="pres">
      <dgm:prSet presAssocID="{61DA6D19-54A9-45E3-A310-3A0EEAE2BBAC}" presName="c2text" presStyleLbl="node1" presStyleIdx="1" presStyleCnt="5">
        <dgm:presLayoutVars>
          <dgm:bulletEnabled val="1"/>
        </dgm:presLayoutVars>
      </dgm:prSet>
      <dgm:spPr/>
      <dgm:t>
        <a:bodyPr/>
        <a:lstStyle/>
        <a:p>
          <a:endParaRPr lang="en-CA"/>
        </a:p>
      </dgm:t>
    </dgm:pt>
    <dgm:pt modelId="{8A2341E0-817B-4902-B36F-225AFC0ABC9C}" type="pres">
      <dgm:prSet presAssocID="{61DA6D19-54A9-45E3-A310-3A0EEAE2BBAC}" presName="comp3" presStyleCnt="0"/>
      <dgm:spPr/>
    </dgm:pt>
    <dgm:pt modelId="{E2F4904F-A7E4-4ADA-BBA4-0FDA436E2520}" type="pres">
      <dgm:prSet presAssocID="{61DA6D19-54A9-45E3-A310-3A0EEAE2BBAC}" presName="circle3" presStyleLbl="node1" presStyleIdx="2" presStyleCnt="5"/>
      <dgm:spPr/>
      <dgm:t>
        <a:bodyPr/>
        <a:lstStyle/>
        <a:p>
          <a:endParaRPr lang="en-CA"/>
        </a:p>
      </dgm:t>
    </dgm:pt>
    <dgm:pt modelId="{157D662C-C459-4271-8917-4180EA52D1A6}" type="pres">
      <dgm:prSet presAssocID="{61DA6D19-54A9-45E3-A310-3A0EEAE2BBAC}" presName="c3text" presStyleLbl="node1" presStyleIdx="2" presStyleCnt="5">
        <dgm:presLayoutVars>
          <dgm:bulletEnabled val="1"/>
        </dgm:presLayoutVars>
      </dgm:prSet>
      <dgm:spPr/>
      <dgm:t>
        <a:bodyPr/>
        <a:lstStyle/>
        <a:p>
          <a:endParaRPr lang="en-CA"/>
        </a:p>
      </dgm:t>
    </dgm:pt>
    <dgm:pt modelId="{DBFFA569-464D-4BF9-886C-624118E63F83}" type="pres">
      <dgm:prSet presAssocID="{61DA6D19-54A9-45E3-A310-3A0EEAE2BBAC}" presName="comp4" presStyleCnt="0"/>
      <dgm:spPr/>
    </dgm:pt>
    <dgm:pt modelId="{5B9672EB-880F-49D4-A387-665753AF2947}" type="pres">
      <dgm:prSet presAssocID="{61DA6D19-54A9-45E3-A310-3A0EEAE2BBAC}" presName="circle4" presStyleLbl="node1" presStyleIdx="3" presStyleCnt="5"/>
      <dgm:spPr/>
      <dgm:t>
        <a:bodyPr/>
        <a:lstStyle/>
        <a:p>
          <a:endParaRPr lang="en-CA"/>
        </a:p>
      </dgm:t>
    </dgm:pt>
    <dgm:pt modelId="{85E25374-DB66-464B-AABD-2A0BD08259F1}" type="pres">
      <dgm:prSet presAssocID="{61DA6D19-54A9-45E3-A310-3A0EEAE2BBAC}" presName="c4text" presStyleLbl="node1" presStyleIdx="3" presStyleCnt="5">
        <dgm:presLayoutVars>
          <dgm:bulletEnabled val="1"/>
        </dgm:presLayoutVars>
      </dgm:prSet>
      <dgm:spPr/>
      <dgm:t>
        <a:bodyPr/>
        <a:lstStyle/>
        <a:p>
          <a:endParaRPr lang="en-CA"/>
        </a:p>
      </dgm:t>
    </dgm:pt>
    <dgm:pt modelId="{2D08359A-96C0-4F1F-9D9C-EBAEA33464AA}" type="pres">
      <dgm:prSet presAssocID="{61DA6D19-54A9-45E3-A310-3A0EEAE2BBAC}" presName="comp5" presStyleCnt="0"/>
      <dgm:spPr/>
    </dgm:pt>
    <dgm:pt modelId="{A4D959EE-501F-400E-B9C6-B26A055E08F0}" type="pres">
      <dgm:prSet presAssocID="{61DA6D19-54A9-45E3-A310-3A0EEAE2BBAC}" presName="circle5" presStyleLbl="node1" presStyleIdx="4" presStyleCnt="5"/>
      <dgm:spPr/>
      <dgm:t>
        <a:bodyPr/>
        <a:lstStyle/>
        <a:p>
          <a:endParaRPr lang="en-CA"/>
        </a:p>
      </dgm:t>
    </dgm:pt>
    <dgm:pt modelId="{A7A56AE4-D763-4402-8883-122D7FA770C1}" type="pres">
      <dgm:prSet presAssocID="{61DA6D19-54A9-45E3-A310-3A0EEAE2BBAC}" presName="c5text" presStyleLbl="node1" presStyleIdx="4" presStyleCnt="5">
        <dgm:presLayoutVars>
          <dgm:bulletEnabled val="1"/>
        </dgm:presLayoutVars>
      </dgm:prSet>
      <dgm:spPr/>
      <dgm:t>
        <a:bodyPr/>
        <a:lstStyle/>
        <a:p>
          <a:endParaRPr lang="en-CA"/>
        </a:p>
      </dgm:t>
    </dgm:pt>
  </dgm:ptLst>
  <dgm:cxnLst>
    <dgm:cxn modelId="{3DCCABBC-5737-446C-B09E-475DE0353B72}" type="presOf" srcId="{6C6E2DB5-DC20-443E-9428-D3B8210EE577}" destId="{E2F4904F-A7E4-4ADA-BBA4-0FDA436E2520}" srcOrd="0" destOrd="0" presId="urn:microsoft.com/office/officeart/2005/8/layout/venn2"/>
    <dgm:cxn modelId="{A2A39E94-A910-4216-AFA4-DBDD69D34067}" type="presOf" srcId="{9D575660-4958-459F-AD33-DAC134BA31E8}" destId="{C3FE15D1-C26E-4B0D-978A-E62FAED7DC89}" srcOrd="0" destOrd="0" presId="urn:microsoft.com/office/officeart/2005/8/layout/venn2"/>
    <dgm:cxn modelId="{58C8B3B5-6822-429D-BCA8-99410B268E34}" type="presOf" srcId="{6C6E2DB5-DC20-443E-9428-D3B8210EE577}" destId="{157D662C-C459-4271-8917-4180EA52D1A6}" srcOrd="1" destOrd="0" presId="urn:microsoft.com/office/officeart/2005/8/layout/venn2"/>
    <dgm:cxn modelId="{115F8012-BE9D-47D7-A42F-374A0887A686}" srcId="{61DA6D19-54A9-45E3-A310-3A0EEAE2BBAC}" destId="{871321B2-6F6F-4496-99B8-58F1E38D8A3B}" srcOrd="1" destOrd="0" parTransId="{F6273474-05DD-4441-9153-D4F4C6D89728}" sibTransId="{4B88D701-FB27-4FF3-A08C-42C18D410DE9}"/>
    <dgm:cxn modelId="{AF790953-526E-4A05-B2FB-65CE46C5E565}" type="presOf" srcId="{095DAEE0-CA39-4704-92A5-81EC51EAA648}" destId="{5B9672EB-880F-49D4-A387-665753AF2947}" srcOrd="0" destOrd="0" presId="urn:microsoft.com/office/officeart/2005/8/layout/venn2"/>
    <dgm:cxn modelId="{C01E4497-BCD9-46A3-B9FB-B08A8B2DF905}" type="presOf" srcId="{871321B2-6F6F-4496-99B8-58F1E38D8A3B}" destId="{D519942C-8B1A-4765-8101-D6CD096390A2}" srcOrd="1" destOrd="0" presId="urn:microsoft.com/office/officeart/2005/8/layout/venn2"/>
    <dgm:cxn modelId="{67A68A1D-AF80-4A05-AE79-B4A1D5B479ED}" type="presOf" srcId="{21435B53-6CDE-4565-9EDA-8B429F7A4F73}" destId="{A4D959EE-501F-400E-B9C6-B26A055E08F0}" srcOrd="0" destOrd="0" presId="urn:microsoft.com/office/officeart/2005/8/layout/venn2"/>
    <dgm:cxn modelId="{17E02850-C9B4-4CB4-AB09-EB12373193DA}" srcId="{61DA6D19-54A9-45E3-A310-3A0EEAE2BBAC}" destId="{21435B53-6CDE-4565-9EDA-8B429F7A4F73}" srcOrd="4" destOrd="0" parTransId="{7292E57D-BA6C-4856-806F-9260897E989B}" sibTransId="{179E1EF9-3EE1-40C9-85DA-FA89F0919B19}"/>
    <dgm:cxn modelId="{BCA7B616-7423-4661-BE71-D85A29C5176B}" type="presOf" srcId="{9D575660-4958-459F-AD33-DAC134BA31E8}" destId="{9AD2F238-2CA0-43A1-87EF-6CC1BD403A7A}" srcOrd="1" destOrd="0" presId="urn:microsoft.com/office/officeart/2005/8/layout/venn2"/>
    <dgm:cxn modelId="{A71980BB-73A2-4224-B705-29CFD3CFD232}" type="presOf" srcId="{871321B2-6F6F-4496-99B8-58F1E38D8A3B}" destId="{F161FE7B-E4F3-411A-9545-198C503A91AA}" srcOrd="0" destOrd="0" presId="urn:microsoft.com/office/officeart/2005/8/layout/venn2"/>
    <dgm:cxn modelId="{383871B3-C485-4924-8252-6CB913A64BB9}" type="presOf" srcId="{21435B53-6CDE-4565-9EDA-8B429F7A4F73}" destId="{A7A56AE4-D763-4402-8883-122D7FA770C1}" srcOrd="1" destOrd="0" presId="urn:microsoft.com/office/officeart/2005/8/layout/venn2"/>
    <dgm:cxn modelId="{00D049CE-7F20-4123-820B-1FBF6F3AB36A}" type="presOf" srcId="{61DA6D19-54A9-45E3-A310-3A0EEAE2BBAC}" destId="{02CF96D8-81F2-49C1-AB1C-575933814830}" srcOrd="0" destOrd="0" presId="urn:microsoft.com/office/officeart/2005/8/layout/venn2"/>
    <dgm:cxn modelId="{27A40E69-73FF-4202-94E7-D0283F509D05}" type="presOf" srcId="{095DAEE0-CA39-4704-92A5-81EC51EAA648}" destId="{85E25374-DB66-464B-AABD-2A0BD08259F1}" srcOrd="1" destOrd="0" presId="urn:microsoft.com/office/officeart/2005/8/layout/venn2"/>
    <dgm:cxn modelId="{EC8842DE-1630-48EB-919F-9D2F48BBA038}" srcId="{61DA6D19-54A9-45E3-A310-3A0EEAE2BBAC}" destId="{095DAEE0-CA39-4704-92A5-81EC51EAA648}" srcOrd="3" destOrd="0" parTransId="{A03B83C4-110B-4AB7-88EC-B8E12B2A99C1}" sibTransId="{10779B9B-E03E-4D22-8A0C-8281559253D0}"/>
    <dgm:cxn modelId="{17924929-EFD1-479E-A389-AD08728E0586}" srcId="{61DA6D19-54A9-45E3-A310-3A0EEAE2BBAC}" destId="{9D575660-4958-459F-AD33-DAC134BA31E8}" srcOrd="0" destOrd="0" parTransId="{49E264AD-2B64-4BF3-8110-EB9B1FE293BF}" sibTransId="{353183B3-BD5A-411B-A69E-C0A640CAAF2E}"/>
    <dgm:cxn modelId="{DD90B482-C470-4DDE-9B5A-23B24C7D05B6}" srcId="{61DA6D19-54A9-45E3-A310-3A0EEAE2BBAC}" destId="{6C6E2DB5-DC20-443E-9428-D3B8210EE577}" srcOrd="2" destOrd="0" parTransId="{E4510EF5-79F4-4BDD-A377-E290405B64B2}" sibTransId="{755FB487-678C-436C-8127-FE7469E2130B}"/>
    <dgm:cxn modelId="{6FB473F2-FF73-4D05-BEDB-3754EF9B7290}" type="presParOf" srcId="{02CF96D8-81F2-49C1-AB1C-575933814830}" destId="{AD2FC57E-768E-4AB5-A497-D06B6C2B84D2}" srcOrd="0" destOrd="0" presId="urn:microsoft.com/office/officeart/2005/8/layout/venn2"/>
    <dgm:cxn modelId="{465C1D77-A79F-49B4-A140-799AAEFE74BC}" type="presParOf" srcId="{AD2FC57E-768E-4AB5-A497-D06B6C2B84D2}" destId="{C3FE15D1-C26E-4B0D-978A-E62FAED7DC89}" srcOrd="0" destOrd="0" presId="urn:microsoft.com/office/officeart/2005/8/layout/venn2"/>
    <dgm:cxn modelId="{BA06F4A6-3B30-42B6-9FCF-0B7648D1A1E1}" type="presParOf" srcId="{AD2FC57E-768E-4AB5-A497-D06B6C2B84D2}" destId="{9AD2F238-2CA0-43A1-87EF-6CC1BD403A7A}" srcOrd="1" destOrd="0" presId="urn:microsoft.com/office/officeart/2005/8/layout/venn2"/>
    <dgm:cxn modelId="{3620F324-3AD6-4EEF-A062-E0776D84AB23}" type="presParOf" srcId="{02CF96D8-81F2-49C1-AB1C-575933814830}" destId="{990D1263-863D-475F-A993-259F4583DF5B}" srcOrd="1" destOrd="0" presId="urn:microsoft.com/office/officeart/2005/8/layout/venn2"/>
    <dgm:cxn modelId="{CBA98ACB-F36C-43FB-A9D2-92A870858D46}" type="presParOf" srcId="{990D1263-863D-475F-A993-259F4583DF5B}" destId="{F161FE7B-E4F3-411A-9545-198C503A91AA}" srcOrd="0" destOrd="0" presId="urn:microsoft.com/office/officeart/2005/8/layout/venn2"/>
    <dgm:cxn modelId="{5C850ED7-D975-4920-A2AF-95D8EF3D9328}" type="presParOf" srcId="{990D1263-863D-475F-A993-259F4583DF5B}" destId="{D519942C-8B1A-4765-8101-D6CD096390A2}" srcOrd="1" destOrd="0" presId="urn:microsoft.com/office/officeart/2005/8/layout/venn2"/>
    <dgm:cxn modelId="{C222DEEF-B1C3-4049-A6B0-272531236DB6}" type="presParOf" srcId="{02CF96D8-81F2-49C1-AB1C-575933814830}" destId="{8A2341E0-817B-4902-B36F-225AFC0ABC9C}" srcOrd="2" destOrd="0" presId="urn:microsoft.com/office/officeart/2005/8/layout/venn2"/>
    <dgm:cxn modelId="{B06CFD0F-C717-4058-B05E-6843636F4085}" type="presParOf" srcId="{8A2341E0-817B-4902-B36F-225AFC0ABC9C}" destId="{E2F4904F-A7E4-4ADA-BBA4-0FDA436E2520}" srcOrd="0" destOrd="0" presId="urn:microsoft.com/office/officeart/2005/8/layout/venn2"/>
    <dgm:cxn modelId="{4213FACD-B61E-4C12-982F-075ECEFB207F}" type="presParOf" srcId="{8A2341E0-817B-4902-B36F-225AFC0ABC9C}" destId="{157D662C-C459-4271-8917-4180EA52D1A6}" srcOrd="1" destOrd="0" presId="urn:microsoft.com/office/officeart/2005/8/layout/venn2"/>
    <dgm:cxn modelId="{D3822104-9349-41D3-841F-9FC022E403CA}" type="presParOf" srcId="{02CF96D8-81F2-49C1-AB1C-575933814830}" destId="{DBFFA569-464D-4BF9-886C-624118E63F83}" srcOrd="3" destOrd="0" presId="urn:microsoft.com/office/officeart/2005/8/layout/venn2"/>
    <dgm:cxn modelId="{D7DD8C4A-8D51-46E3-99EB-C4BA04F833F3}" type="presParOf" srcId="{DBFFA569-464D-4BF9-886C-624118E63F83}" destId="{5B9672EB-880F-49D4-A387-665753AF2947}" srcOrd="0" destOrd="0" presId="urn:microsoft.com/office/officeart/2005/8/layout/venn2"/>
    <dgm:cxn modelId="{A13CDD75-5E69-46ED-A818-4639703DC914}" type="presParOf" srcId="{DBFFA569-464D-4BF9-886C-624118E63F83}" destId="{85E25374-DB66-464B-AABD-2A0BD08259F1}" srcOrd="1" destOrd="0" presId="urn:microsoft.com/office/officeart/2005/8/layout/venn2"/>
    <dgm:cxn modelId="{6DD51B28-4C2C-4ECD-9D56-75258F317474}" type="presParOf" srcId="{02CF96D8-81F2-49C1-AB1C-575933814830}" destId="{2D08359A-96C0-4F1F-9D9C-EBAEA33464AA}" srcOrd="4" destOrd="0" presId="urn:microsoft.com/office/officeart/2005/8/layout/venn2"/>
    <dgm:cxn modelId="{8DFCB311-FDD8-4EF9-A47C-C1591FC8351D}" type="presParOf" srcId="{2D08359A-96C0-4F1F-9D9C-EBAEA33464AA}" destId="{A4D959EE-501F-400E-B9C6-B26A055E08F0}" srcOrd="0" destOrd="0" presId="urn:microsoft.com/office/officeart/2005/8/layout/venn2"/>
    <dgm:cxn modelId="{8E169E01-B316-437C-AD1C-FF52CE92E853}" type="presParOf" srcId="{2D08359A-96C0-4F1F-9D9C-EBAEA33464AA}" destId="{A7A56AE4-D763-4402-8883-122D7FA770C1}"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E15D1-C26E-4B0D-978A-E62FAED7DC89}">
      <dsp:nvSpPr>
        <dsp:cNvPr id="0" name=""/>
        <dsp:cNvSpPr/>
      </dsp:nvSpPr>
      <dsp:spPr>
        <a:xfrm>
          <a:off x="842961" y="0"/>
          <a:ext cx="3424310" cy="3424310"/>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n-CA" sz="1200" kern="1200" dirty="0" smtClean="0"/>
            <a:t> </a:t>
          </a:r>
          <a:endParaRPr lang="en-CA" sz="1200" kern="1200" dirty="0"/>
        </a:p>
      </dsp:txBody>
      <dsp:txXfrm>
        <a:off x="1913058" y="171215"/>
        <a:ext cx="1284116" cy="342431"/>
      </dsp:txXfrm>
    </dsp:sp>
    <dsp:sp modelId="{F161FE7B-E4F3-411A-9545-198C503A91AA}">
      <dsp:nvSpPr>
        <dsp:cNvPr id="0" name=""/>
        <dsp:cNvSpPr/>
      </dsp:nvSpPr>
      <dsp:spPr>
        <a:xfrm>
          <a:off x="1112900" y="513646"/>
          <a:ext cx="2910663" cy="291066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Analytical Companies</a:t>
          </a:r>
          <a:endParaRPr lang="en-CA" sz="1100" b="1" kern="1200" dirty="0"/>
        </a:p>
      </dsp:txBody>
      <dsp:txXfrm>
        <a:off x="1940620" y="681009"/>
        <a:ext cx="1255223" cy="334726"/>
      </dsp:txXfrm>
    </dsp:sp>
    <dsp:sp modelId="{E2F4904F-A7E4-4ADA-BBA4-0FDA436E2520}">
      <dsp:nvSpPr>
        <dsp:cNvPr id="0" name=""/>
        <dsp:cNvSpPr/>
      </dsp:nvSpPr>
      <dsp:spPr>
        <a:xfrm>
          <a:off x="1369723" y="1027293"/>
          <a:ext cx="2397017" cy="23970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Analytical Aspirations</a:t>
          </a:r>
          <a:endParaRPr lang="en-CA" sz="1100" b="1" kern="1200" dirty="0"/>
        </a:p>
      </dsp:txBody>
      <dsp:txXfrm>
        <a:off x="1948003" y="1192687"/>
        <a:ext cx="1240456" cy="330788"/>
      </dsp:txXfrm>
    </dsp:sp>
    <dsp:sp modelId="{5B9672EB-880F-49D4-A387-665753AF2947}">
      <dsp:nvSpPr>
        <dsp:cNvPr id="0" name=""/>
        <dsp:cNvSpPr/>
      </dsp:nvSpPr>
      <dsp:spPr>
        <a:xfrm>
          <a:off x="1626546" y="1540939"/>
          <a:ext cx="1883370" cy="18833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Localized Analytics</a:t>
          </a:r>
          <a:endParaRPr lang="en-CA" sz="1100" b="1" kern="1200" dirty="0"/>
        </a:p>
      </dsp:txBody>
      <dsp:txXfrm>
        <a:off x="2059721" y="1710442"/>
        <a:ext cx="1017020" cy="339006"/>
      </dsp:txXfrm>
    </dsp:sp>
    <dsp:sp modelId="{A4D959EE-501F-400E-B9C6-B26A055E08F0}">
      <dsp:nvSpPr>
        <dsp:cNvPr id="0" name=""/>
        <dsp:cNvSpPr/>
      </dsp:nvSpPr>
      <dsp:spPr>
        <a:xfrm>
          <a:off x="1883370" y="2054586"/>
          <a:ext cx="1369724" cy="136972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lvl="0" algn="ctr" defTabSz="488950">
            <a:lnSpc>
              <a:spcPct val="90000"/>
            </a:lnSpc>
            <a:spcBef>
              <a:spcPct val="0"/>
            </a:spcBef>
            <a:spcAft>
              <a:spcPct val="35000"/>
            </a:spcAft>
          </a:pPr>
          <a:r>
            <a:rPr lang="en-CA" sz="1100" b="1" kern="1200" dirty="0" smtClean="0"/>
            <a:t>Analytically Impaired</a:t>
          </a:r>
          <a:endParaRPr lang="en-CA" sz="1100" b="1" kern="1200" dirty="0"/>
        </a:p>
      </dsp:txBody>
      <dsp:txXfrm>
        <a:off x="2083961" y="2397017"/>
        <a:ext cx="968541" cy="68486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11/9/2016</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11/9/2016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1</a:t>
            </a:fld>
            <a:endParaRPr lang="en-US" dirty="0"/>
          </a:p>
        </p:txBody>
      </p:sp>
    </p:spTree>
    <p:extLst>
      <p:ext uri="{BB962C8B-B14F-4D97-AF65-F5344CB8AC3E}">
        <p14:creationId xmlns:p14="http://schemas.microsoft.com/office/powerpoint/2010/main" val="2944590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879846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1225589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345763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20</a:t>
            </a:fld>
            <a:endParaRPr lang="en-US" dirty="0"/>
          </a:p>
        </p:txBody>
      </p:sp>
    </p:spTree>
    <p:extLst>
      <p:ext uri="{BB962C8B-B14F-4D97-AF65-F5344CB8AC3E}">
        <p14:creationId xmlns:p14="http://schemas.microsoft.com/office/powerpoint/2010/main" val="6588786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21</a:t>
            </a:fld>
            <a:endParaRPr lang="en-US" dirty="0"/>
          </a:p>
        </p:txBody>
      </p:sp>
    </p:spTree>
    <p:extLst>
      <p:ext uri="{BB962C8B-B14F-4D97-AF65-F5344CB8AC3E}">
        <p14:creationId xmlns:p14="http://schemas.microsoft.com/office/powerpoint/2010/main" val="2377887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22</a:t>
            </a:fld>
            <a:endParaRPr lang="en-US" dirty="0"/>
          </a:p>
        </p:txBody>
      </p:sp>
    </p:spTree>
    <p:extLst>
      <p:ext uri="{BB962C8B-B14F-4D97-AF65-F5344CB8AC3E}">
        <p14:creationId xmlns:p14="http://schemas.microsoft.com/office/powerpoint/2010/main" val="1090111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grpSp>
        <p:nvGrpSpPr>
          <p:cNvPr id="7" name="Group 6"/>
          <p:cNvGrpSpPr/>
          <p:nvPr userDrawn="1"/>
        </p:nvGrpSpPr>
        <p:grpSpPr>
          <a:xfrm>
            <a:off x="0" y="214890"/>
            <a:ext cx="9144000" cy="6901735"/>
            <a:chOff x="0" y="-16351"/>
            <a:chExt cx="9144000" cy="6901735"/>
          </a:xfrm>
        </p:grpSpPr>
        <p:grpSp>
          <p:nvGrpSpPr>
            <p:cNvPr id="10" name="Group 70"/>
            <p:cNvGrpSpPr/>
            <p:nvPr/>
          </p:nvGrpSpPr>
          <p:grpSpPr>
            <a:xfrm>
              <a:off x="0" y="0"/>
              <a:ext cx="9144000" cy="6885384"/>
              <a:chOff x="0" y="0"/>
              <a:chExt cx="9144000" cy="6885384"/>
            </a:xfrm>
          </p:grpSpPr>
          <p:sp>
            <p:nvSpPr>
              <p:cNvPr id="14" name="Rectangle 13"/>
              <p:cNvSpPr/>
              <p:nvPr/>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p:cNvSpPr/>
              <p:nvPr/>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16" name="Rectangle 15"/>
              <p:cNvSpPr/>
              <p:nvPr/>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9" name="TextBox 8"/>
            <p:cNvSpPr txBox="1"/>
            <p:nvPr/>
          </p:nvSpPr>
          <p:spPr>
            <a:xfrm>
              <a:off x="8460432" y="-16351"/>
              <a:ext cx="539552" cy="276999"/>
            </a:xfrm>
            <a:prstGeom prst="rect">
              <a:avLst/>
            </a:prstGeom>
            <a:noFill/>
          </p:spPr>
          <p:txBody>
            <a:bodyPr wrap="square" rtlCol="0">
              <a:spAutoFit/>
            </a:bodyPr>
            <a:lstStyle/>
            <a:p>
              <a:r>
                <a:rPr lang="en-CA" sz="1200" b="0" dirty="0" smtClean="0">
                  <a:solidFill>
                    <a:schemeClr val="bg1"/>
                  </a:solidFill>
                </a:rPr>
                <a:t>V4</a:t>
              </a:r>
              <a:endParaRPr lang="en-CA" sz="1200" b="0" dirty="0">
                <a:solidFill>
                  <a:schemeClr val="bg1"/>
                </a:solidFill>
              </a:endParaRPr>
            </a:p>
          </p:txBody>
        </p:sp>
      </p:gr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Activity Title Page">
    <p:spTree>
      <p:nvGrpSpPr>
        <p:cNvPr id="1" name=""/>
        <p:cNvGrpSpPr/>
        <p:nvPr/>
      </p:nvGrpSpPr>
      <p:grpSpPr>
        <a:xfrm>
          <a:off x="0" y="0"/>
          <a:ext cx="0" cy="0"/>
          <a:chOff x="0" y="0"/>
          <a:chExt cx="0" cy="0"/>
        </a:xfrm>
      </p:grpSpPr>
      <p:sp>
        <p:nvSpPr>
          <p:cNvPr id="23" name="Pentagon 22"/>
          <p:cNvSpPr/>
          <p:nvPr/>
        </p:nvSpPr>
        <p:spPr>
          <a:xfrm>
            <a:off x="0" y="411616"/>
            <a:ext cx="863588" cy="538410"/>
          </a:xfrm>
          <a:prstGeom prst="homePlate">
            <a:avLst>
              <a:gd name="adj" fmla="val 3763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2" name="Title 1"/>
          <p:cNvSpPr>
            <a:spLocks noGrp="1"/>
          </p:cNvSpPr>
          <p:nvPr>
            <p:ph type="title" hasCustomPrompt="1"/>
          </p:nvPr>
        </p:nvSpPr>
        <p:spPr>
          <a:xfrm>
            <a:off x="863588" y="260648"/>
            <a:ext cx="8013712" cy="864096"/>
          </a:xfrm>
          <a:noFill/>
        </p:spPr>
        <p:txBody>
          <a:bodyPr/>
          <a:lstStyle>
            <a:lvl1pPr algn="l">
              <a:lnSpc>
                <a:spcPts val="2600"/>
              </a:lnSpc>
              <a:defRPr sz="2400" b="0" baseline="0">
                <a:solidFill>
                  <a:schemeClr val="tx1"/>
                </a:solidFill>
              </a:defRPr>
            </a:lvl1pPr>
          </a:lstStyle>
          <a:p>
            <a:r>
              <a:rPr lang="en-US" dirty="0" smtClean="0"/>
              <a:t>Page Header (Georgia, 24pt) </a:t>
            </a:r>
            <a:endParaRPr lang="en-CA" dirty="0"/>
          </a:p>
        </p:txBody>
      </p:sp>
      <p:sp>
        <p:nvSpPr>
          <p:cNvPr id="21" name="Text Placeholder 20"/>
          <p:cNvSpPr>
            <a:spLocks noGrp="1"/>
          </p:cNvSpPr>
          <p:nvPr>
            <p:ph type="body" sz="quarter" idx="10" hasCustomPrompt="1"/>
          </p:nvPr>
        </p:nvSpPr>
        <p:spPr>
          <a:xfrm>
            <a:off x="0" y="245442"/>
            <a:ext cx="641268" cy="891556"/>
          </a:xfrm>
        </p:spPr>
        <p:txBody>
          <a:bodyPr anchor="ctr"/>
          <a:lstStyle>
            <a:lvl1pPr algn="ctr">
              <a:buNone/>
              <a:defRPr sz="2000" b="1">
                <a:solidFill>
                  <a:schemeClr val="bg1"/>
                </a:solidFill>
              </a:defRPr>
            </a:lvl1pPr>
          </a:lstStyle>
          <a:p>
            <a:pPr lvl="0"/>
            <a:r>
              <a:rPr lang="en-US" dirty="0" smtClean="0"/>
              <a:t>#</a:t>
            </a:r>
            <a:endParaRPr lang="en-US" dirty="0"/>
          </a:p>
        </p:txBody>
      </p:sp>
    </p:spTree>
    <p:extLst>
      <p:ext uri="{BB962C8B-B14F-4D97-AF65-F5344CB8AC3E}">
        <p14:creationId xmlns:p14="http://schemas.microsoft.com/office/powerpoint/2010/main" val="284110989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Introduction">
    <p:spTree>
      <p:nvGrpSpPr>
        <p:cNvPr id="1" name=""/>
        <p:cNvGrpSpPr/>
        <p:nvPr/>
      </p:nvGrpSpPr>
      <p:grpSpPr>
        <a:xfrm>
          <a:off x="0" y="0"/>
          <a:ext cx="0" cy="0"/>
          <a:chOff x="0" y="0"/>
          <a:chExt cx="0" cy="0"/>
        </a:xfrm>
      </p:grpSpPr>
      <p:sp>
        <p:nvSpPr>
          <p:cNvPr id="23" name="Rectangle 22"/>
          <p:cNvSpPr/>
          <p:nvPr userDrawn="1"/>
        </p:nvSpPr>
        <p:spPr>
          <a:xfrm>
            <a:off x="0" y="-2778"/>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 </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
        <p:nvSpPr>
          <p:cNvPr id="24" name="Rectangle 2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26" name="Rectangle 2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7" name="Rectangle 2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8" name="Rectangle 27"/>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94342319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
        <p:nvSpPr>
          <p:cNvPr id="18" name="Rectangle 1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9" name="Rectangle 1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4" name="Rectangle 23"/>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5" name="Rectangle 24"/>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472295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hree Sections">
    <p:spTree>
      <p:nvGrpSpPr>
        <p:cNvPr id="1" name=""/>
        <p:cNvGrpSpPr/>
        <p:nvPr/>
      </p:nvGrpSpPr>
      <p:grpSpPr>
        <a:xfrm>
          <a:off x="0" y="0"/>
          <a:ext cx="0" cy="0"/>
          <a:chOff x="0" y="0"/>
          <a:chExt cx="0" cy="0"/>
        </a:xfrm>
      </p:grpSpPr>
      <p:sp>
        <p:nvSpPr>
          <p:cNvPr id="10" name="Rectangle 9"/>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8" name="Rectangle 1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9" name="Rectangle 18"/>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0" name="Rectangle 19"/>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1" name="Rectangle 20"/>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66435027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
        <p:nvSpPr>
          <p:cNvPr id="16" name="Rectangle 15"/>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7" name="Rectangle 16"/>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25" name="Rectangle 24"/>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26" name="Rectangle 25"/>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5381377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cSld name="Blank">
    <p:spTree>
      <p:nvGrpSpPr>
        <p:cNvPr id="1" name=""/>
        <p:cNvGrpSpPr/>
        <p:nvPr/>
      </p:nvGrpSpPr>
      <p:grpSpPr>
        <a:xfrm>
          <a:off x="0" y="0"/>
          <a:ext cx="0" cy="0"/>
          <a:chOff x="0" y="0"/>
          <a:chExt cx="0" cy="0"/>
        </a:xfrm>
      </p:grpSpPr>
      <p:sp>
        <p:nvSpPr>
          <p:cNvPr id="2" name="Rectangle 1"/>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3" name="Rectangle 2"/>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4" name="Rectangle 3"/>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5" name="Rectangle 4"/>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7" name="Rectangle 6"/>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9" name="Rectangle 8"/>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98290770"/>
      </p:ext>
    </p:extLst>
  </p:cSld>
  <p:clrMapOvr>
    <a:masterClrMapping/>
  </p:clrMapOvr>
  <p:timing>
    <p:tnLst>
      <p:par>
        <p:cTn id="1" dur="indefinite" restart="never" nodeType="tmRoot"/>
      </p:par>
    </p:tnLst>
  </p:timing>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19" y="1132006"/>
            <a:ext cx="352780" cy="364690"/>
            <a:chOff x="6966056" y="197732"/>
            <a:chExt cx="751526" cy="785348"/>
          </a:xfrm>
          <a:solidFill>
            <a:srgbClr val="243F54"/>
          </a:solidFill>
        </p:grpSpPr>
        <p:sp>
          <p:nvSpPr>
            <p:cNvPr id="13" name="Rectangle 12"/>
            <p:cNvSpPr/>
            <p:nvPr/>
          </p:nvSpPr>
          <p:spPr>
            <a:xfrm>
              <a:off x="6966056" y="197732"/>
              <a:ext cx="75152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303212816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
        <p:nvSpPr>
          <p:cNvPr id="5" name="Rectangle 4"/>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6" name="Rectangle 5"/>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7" name="Rectangle 6"/>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8" name="Rectangle 7"/>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42412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6"/>
            <a:ext cx="9140490" cy="767954"/>
            <a:chOff x="3510" y="6090046"/>
            <a:chExt cx="9140490" cy="767954"/>
          </a:xfrm>
        </p:grpSpPr>
        <p:sp>
          <p:nvSpPr>
            <p:cNvPr id="29" name="Rectangle 28"/>
            <p:cNvSpPr/>
            <p:nvPr/>
          </p:nvSpPr>
          <p:spPr>
            <a:xfrm>
              <a:off x="3510" y="6090046"/>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66350263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3529879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604466778"/>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8" name="Rectangle 7"/>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2" name="Rectangle 11"/>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024738017"/>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9" name="Rectangle 8"/>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1" name="Rectangle 10"/>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8819272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8" y="1173398"/>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157097" y="1173398"/>
            <a:ext cx="7427054"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
        <p:nvSpPr>
          <p:cNvPr id="9" name="Rectangle 8"/>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1" name="Rectangle 10"/>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6813432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7" name="Rectangle 6"/>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1" name="Rectangle 10"/>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5893461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194576" y="1174157"/>
            <a:ext cx="7420978"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7" y="1174157"/>
            <a:ext cx="445412"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7" name="Rectangle 6"/>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1" name="Rectangle 10"/>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98012279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611407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Executive Brief slide</a:t>
            </a:r>
            <a:endParaRPr lang="en-CA"/>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9" name="Rectangle 8"/>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0" name="Rectangle 9"/>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1" name="Rectangle 10"/>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72755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8145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9" name="Rectangle 8"/>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0" name="Rectangle 9"/>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6840516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3_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9" name="Rectangle 8"/>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0" name="Rectangle 9"/>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361214344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9" name="Rectangle 8"/>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0" name="Rectangle 9"/>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28602590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4" name="Rectangle 3"/>
          <p:cNvSpPr/>
          <p:nvPr userDrawn="1"/>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5" name="Rectangle 4"/>
          <p:cNvSpPr/>
          <p:nvPr userDrawn="1"/>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6" name="Rectangle 5"/>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7" name="Rectangle 6"/>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
        <p:nvSpPr>
          <p:cNvPr id="8" name="Rectangle 7"/>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9" name="Rectangle 8"/>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0" name="Rectangle 9"/>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3" name="Rectangle 12"/>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944048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grpSp>
        <p:nvGrpSpPr>
          <p:cNvPr id="18" name="Group 70"/>
          <p:cNvGrpSpPr/>
          <p:nvPr userDrawn="1"/>
        </p:nvGrpSpPr>
        <p:grpSpPr>
          <a:xfrm>
            <a:off x="0" y="-27384"/>
            <a:ext cx="9144000" cy="6885384"/>
            <a:chOff x="0" y="0"/>
            <a:chExt cx="9144000" cy="6885384"/>
          </a:xfrm>
        </p:grpSpPr>
        <p:sp>
          <p:nvSpPr>
            <p:cNvPr id="21" name="Rectangle 20"/>
            <p:cNvSpPr/>
            <p:nvPr userDrawn="1"/>
          </p:nvSpPr>
          <p:spPr>
            <a:xfrm>
              <a:off x="0" y="0"/>
              <a:ext cx="9144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Rectangle 21"/>
            <p:cNvSpPr/>
            <p:nvPr userDrawn="1"/>
          </p:nvSpPr>
          <p:spPr>
            <a:xfrm rot="5400000">
              <a:off x="-3298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p:cNvSpPr/>
            <p:nvPr userDrawn="1"/>
          </p:nvSpPr>
          <p:spPr>
            <a:xfrm rot="5400000">
              <a:off x="5584676" y="3298676"/>
              <a:ext cx="6858000" cy="260648"/>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dirty="0"/>
            </a:p>
          </p:txBody>
        </p:sp>
        <p:sp>
          <p:nvSpPr>
            <p:cNvPr id="24" name="Rectangle 23"/>
            <p:cNvSpPr/>
            <p:nvPr userDrawn="1"/>
          </p:nvSpPr>
          <p:spPr>
            <a:xfrm>
              <a:off x="0" y="6345384"/>
              <a:ext cx="9144000" cy="540000"/>
            </a:xfrm>
            <a:prstGeom prst="rect">
              <a:avLst/>
            </a:prstGeom>
            <a:solidFill>
              <a:srgbClr val="5F85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5" name="Rectangle 14"/>
          <p:cNvSpPr/>
          <p:nvPr userDrawn="1"/>
        </p:nvSpPr>
        <p:spPr>
          <a:xfrm>
            <a:off x="0" y="6522658"/>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6" name="Rectangle 15"/>
          <p:cNvSpPr/>
          <p:nvPr userDrawn="1"/>
        </p:nvSpPr>
        <p:spPr>
          <a:xfrm>
            <a:off x="8388424" y="6522658"/>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7" name="Rectangle 16"/>
          <p:cNvSpPr/>
          <p:nvPr userDrawn="1"/>
        </p:nvSpPr>
        <p:spPr>
          <a:xfrm>
            <a:off x="0" y="6522658"/>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9" name="Rectangle 18"/>
          <p:cNvSpPr/>
          <p:nvPr userDrawn="1"/>
        </p:nvSpPr>
        <p:spPr>
          <a:xfrm>
            <a:off x="8388424" y="6522658"/>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78" r:id="rId2"/>
    <p:sldLayoutId id="2147483765" r:id="rId3"/>
    <p:sldLayoutId id="2147483769" r:id="rId4"/>
    <p:sldLayoutId id="2147483791" r:id="rId5"/>
    <p:sldLayoutId id="2147483768" r:id="rId6"/>
    <p:sldLayoutId id="2147483773" r:id="rId7"/>
    <p:sldLayoutId id="2147483776" r:id="rId8"/>
    <p:sldLayoutId id="2147483777" r:id="rId9"/>
    <p:sldLayoutId id="2147483702" r:id="rId10"/>
    <p:sldLayoutId id="2147483779" r:id="rId11"/>
    <p:sldLayoutId id="2147483780" r:id="rId12"/>
    <p:sldLayoutId id="2147483788" r:id="rId13"/>
    <p:sldLayoutId id="2147483789" r:id="rId14"/>
    <p:sldLayoutId id="2147483726" r:id="rId15"/>
    <p:sldLayoutId id="2147483774" r:id="rId16"/>
    <p:sldLayoutId id="2147483728" r:id="rId17"/>
    <p:sldLayoutId id="2147483764" r:id="rId18"/>
    <p:sldLayoutId id="2147483783" r:id="rId19"/>
    <p:sldLayoutId id="2147483762" r:id="rId20"/>
    <p:sldLayoutId id="2147483761" r:id="rId21"/>
    <p:sldLayoutId id="2147483781" r:id="rId22"/>
    <p:sldLayoutId id="2147483753" r:id="rId23"/>
    <p:sldLayoutId id="2147483763" r:id="rId24"/>
    <p:sldLayoutId id="2147483786" r:id="rId25"/>
    <p:sldLayoutId id="2147483766" r:id="rId26"/>
    <p:sldLayoutId id="2147483770" r:id="rId27"/>
    <p:sldLayoutId id="2147483767" r:id="rId28"/>
    <p:sldLayoutId id="2147483771" r:id="rId29"/>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oai.cwi.nl/oai/asset/22760/22760C.pdf"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hyperlink" Target="https://www.softwareag.com/corporate/images/SAG_Customer_Brochure_Oct14_Web_tcm16-125907.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infotech.com/research/ss/build-effective-enterprise-integration-on-the-back-of-business-processes"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fotech.com/research/ss/select-and-implement-an-esb-solution"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infotech.com/research/ss/select-and-implement-an-esb-solution" TargetMode="External"/><Relationship Id="rId1" Type="http://schemas.openxmlformats.org/officeDocument/2006/relationships/slideLayout" Target="../slideLayouts/slideLayout4.xml"/><Relationship Id="rId6" Type="http://schemas.openxmlformats.org/officeDocument/2006/relationships/image" Target="../media/image30.png"/><Relationship Id="rId5" Type="http://schemas.openxmlformats.org/officeDocument/2006/relationships/image" Target="../media/image2.wmf"/><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10.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hyperlink" Target="mailto:WorkshopBooking@InfoTech.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kpmg.com/Global/en/IssuesAndInsights/ArticlesPublications/Documents/going-beyond-data-and-analytics-v4.pdf" TargetMode="External"/><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hyperlink" Target="https://www.vion.com/assets/site_18/files/vion%20collateral/vion-datamgmtmattersrightnow-ebook.pdf" TargetMode="Externa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oracle.com/webfolder/s/delivery_production/docs/FY16h1/doc17/IOUGDataDeliveryFinal.pdf" TargetMode="External"/><Relationship Id="rId7" Type="http://schemas.openxmlformats.org/officeDocument/2006/relationships/diagramColors" Target="../diagrams/colors1.xml"/><Relationship Id="rId2" Type="http://schemas.openxmlformats.org/officeDocument/2006/relationships/image" Target="../media/image15.jp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oracle.com/webfolder/s/delivery_production/docs/FY16h1/doc17/IOUGDataDeliveryFinal.pdf"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oracle.com/webfolder/s/delivery_production/docs/FY16h1/doc17/IOUGDataDeliveryFinal.pdf" TargetMode="External"/><Relationship Id="rId2" Type="http://schemas.openxmlformats.org/officeDocument/2006/relationships/image" Target="../media/image1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xecutive-brief-stamp.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0947" y="3929891"/>
            <a:ext cx="2279546" cy="1796282"/>
          </a:xfrm>
          <a:prstGeom prst="rect">
            <a:avLst/>
          </a:prstGeom>
        </p:spPr>
      </p:pic>
      <p:sp>
        <p:nvSpPr>
          <p:cNvPr id="6" name="Blueprint Title"/>
          <p:cNvSpPr>
            <a:spLocks noGrp="1"/>
          </p:cNvSpPr>
          <p:nvPr>
            <p:ph type="body" sz="quarter" idx="15"/>
          </p:nvPr>
        </p:nvSpPr>
        <p:spPr>
          <a:xfrm>
            <a:off x="774700" y="2882898"/>
            <a:ext cx="7759700" cy="947697"/>
          </a:xfrm>
        </p:spPr>
        <p:txBody>
          <a:bodyPr/>
          <a:lstStyle/>
          <a:p>
            <a:r>
              <a:rPr lang="en-US" dirty="0"/>
              <a:t>Implement </a:t>
            </a:r>
            <a:r>
              <a:rPr lang="en-US" dirty="0" smtClean="0"/>
              <a:t>Your ESB Using a Stepwise Approach</a:t>
            </a:r>
            <a:endParaRPr lang="en-US" dirty="0"/>
          </a:p>
          <a:p>
            <a:endParaRPr lang="en-CA" dirty="0"/>
          </a:p>
        </p:txBody>
      </p:sp>
      <p:sp>
        <p:nvSpPr>
          <p:cNvPr id="7" name="Tagline"/>
          <p:cNvSpPr>
            <a:spLocks noGrp="1"/>
          </p:cNvSpPr>
          <p:nvPr>
            <p:ph type="body" sz="quarter" idx="16"/>
          </p:nvPr>
        </p:nvSpPr>
        <p:spPr>
          <a:xfrm>
            <a:off x="774700" y="3830595"/>
            <a:ext cx="5930900" cy="508000"/>
          </a:xfrm>
        </p:spPr>
        <p:txBody>
          <a:bodyPr/>
          <a:lstStyle/>
          <a:p>
            <a:r>
              <a:rPr lang="en-US" dirty="0"/>
              <a:t>Bring order to the chaos of your system traffic to s</a:t>
            </a:r>
            <a:r>
              <a:rPr lang="en-CA" dirty="0"/>
              <a:t>hare, </a:t>
            </a:r>
            <a:r>
              <a:rPr lang="en-CA" dirty="0" smtClean="0"/>
              <a:t>organize, </a:t>
            </a:r>
            <a:r>
              <a:rPr lang="en-CA" dirty="0"/>
              <a:t>and monetize your data</a:t>
            </a:r>
            <a:r>
              <a:rPr lang="en-CA" dirty="0" smtClean="0"/>
              <a:t>.</a:t>
            </a:r>
            <a:endParaRPr lang="en-CA" dirty="0"/>
          </a:p>
        </p:txBody>
      </p:sp>
    </p:spTree>
    <p:extLst>
      <p:ext uri="{BB962C8B-B14F-4D97-AF65-F5344CB8AC3E}">
        <p14:creationId xmlns:p14="http://schemas.microsoft.com/office/powerpoint/2010/main" val="346279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ESBs enable organizations to leverage future business and technology trends</a:t>
            </a:r>
          </a:p>
        </p:txBody>
      </p:sp>
      <p:sp>
        <p:nvSpPr>
          <p:cNvPr id="3" name="Rectangle 2"/>
          <p:cNvSpPr/>
          <p:nvPr/>
        </p:nvSpPr>
        <p:spPr>
          <a:xfrm>
            <a:off x="2428875" y="1931819"/>
            <a:ext cx="6715125" cy="85534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endParaRPr lang="en-CA" sz="1200" b="1" dirty="0">
              <a:solidFill>
                <a:schemeClr val="tx1"/>
              </a:solidFill>
            </a:endParaRPr>
          </a:p>
        </p:txBody>
      </p:sp>
      <p:sp>
        <p:nvSpPr>
          <p:cNvPr id="4" name="TextBox 3"/>
          <p:cNvSpPr txBox="1"/>
          <p:nvPr/>
        </p:nvSpPr>
        <p:spPr>
          <a:xfrm>
            <a:off x="251520" y="1154246"/>
            <a:ext cx="8581776" cy="461665"/>
          </a:xfrm>
          <a:prstGeom prst="rect">
            <a:avLst/>
          </a:prstGeom>
          <a:noFill/>
        </p:spPr>
        <p:txBody>
          <a:bodyPr wrap="square" rtlCol="0">
            <a:spAutoFit/>
          </a:bodyPr>
          <a:lstStyle/>
          <a:p>
            <a:r>
              <a:rPr lang="en-CA" sz="1200" dirty="0" smtClean="0"/>
              <a:t>The </a:t>
            </a:r>
            <a:r>
              <a:rPr lang="en-CA" sz="1200" b="1" dirty="0">
                <a:solidFill>
                  <a:schemeClr val="accent2"/>
                </a:solidFill>
              </a:rPr>
              <a:t>flexibility</a:t>
            </a:r>
            <a:r>
              <a:rPr lang="en-CA" sz="1200" dirty="0">
                <a:solidFill>
                  <a:schemeClr val="accent2"/>
                </a:solidFill>
              </a:rPr>
              <a:t> </a:t>
            </a:r>
            <a:r>
              <a:rPr lang="en-CA" sz="1200" dirty="0" smtClean="0"/>
              <a:t>and </a:t>
            </a:r>
            <a:r>
              <a:rPr lang="en-CA" sz="1200" b="1" dirty="0" smtClean="0">
                <a:solidFill>
                  <a:schemeClr val="accent2"/>
                </a:solidFill>
              </a:rPr>
              <a:t>scalability</a:t>
            </a:r>
            <a:r>
              <a:rPr lang="en-CA" sz="1200" dirty="0" smtClean="0">
                <a:solidFill>
                  <a:schemeClr val="accent2"/>
                </a:solidFill>
              </a:rPr>
              <a:t> </a:t>
            </a:r>
            <a:r>
              <a:rPr lang="en-CA" sz="1200" dirty="0" smtClean="0"/>
              <a:t>of an ESB, coupled with its relatively low implementation costs, can help an organization adopt an integration solution that is able to grow and adapt with changes in technology and the business’s operations. </a:t>
            </a:r>
            <a:endParaRPr lang="en-CA" sz="1200" dirty="0"/>
          </a:p>
        </p:txBody>
      </p:sp>
      <p:sp>
        <p:nvSpPr>
          <p:cNvPr id="5" name="Rectangle 4"/>
          <p:cNvSpPr/>
          <p:nvPr/>
        </p:nvSpPr>
        <p:spPr>
          <a:xfrm>
            <a:off x="140677" y="1931819"/>
            <a:ext cx="2438186" cy="858192"/>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API Economy</a:t>
            </a:r>
          </a:p>
          <a:p>
            <a:r>
              <a:rPr lang="en-CA" sz="1200" dirty="0">
                <a:solidFill>
                  <a:schemeClr val="tx1"/>
                </a:solidFill>
              </a:rPr>
              <a:t>Digital transactions between parties are increasing across global business </a:t>
            </a:r>
            <a:r>
              <a:rPr lang="en-CA" sz="1200" dirty="0" smtClean="0">
                <a:solidFill>
                  <a:schemeClr val="tx1"/>
                </a:solidFill>
              </a:rPr>
              <a:t>networks.</a:t>
            </a:r>
            <a:endParaRPr lang="en-CA" sz="1200" b="1" dirty="0">
              <a:solidFill>
                <a:schemeClr val="tx1"/>
              </a:solidFill>
            </a:endParaRPr>
          </a:p>
        </p:txBody>
      </p:sp>
      <p:sp>
        <p:nvSpPr>
          <p:cNvPr id="6" name="Isosceles Triangle 5"/>
          <p:cNvSpPr/>
          <p:nvPr/>
        </p:nvSpPr>
        <p:spPr>
          <a:xfrm rot="5400000">
            <a:off x="2678399" y="1832283"/>
            <a:ext cx="858192" cy="1057264"/>
          </a:xfrm>
          <a:prstGeom prst="triangle">
            <a:avLst>
              <a:gd name="adj" fmla="val 100000"/>
            </a:avLst>
          </a:prstGeom>
          <a:solidFill>
            <a:schemeClr val="accent3"/>
          </a:solidFill>
          <a:ln>
            <a:noFill/>
          </a:ln>
          <a:effectLst>
            <a:outerShdw blurRad="25400"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7" name="Rectangle 6"/>
          <p:cNvSpPr/>
          <p:nvPr/>
        </p:nvSpPr>
        <p:spPr>
          <a:xfrm>
            <a:off x="3577325" y="1933065"/>
            <a:ext cx="5655092" cy="830997"/>
          </a:xfrm>
          <a:prstGeom prst="rect">
            <a:avLst/>
          </a:prstGeom>
        </p:spPr>
        <p:txBody>
          <a:bodyPr wrap="square">
            <a:spAutoFit/>
          </a:bodyPr>
          <a:lstStyle/>
          <a:p>
            <a:r>
              <a:rPr lang="en-CA" sz="1200" dirty="0"/>
              <a:t>The increased reliance on APIs to connect different parties and applications is changing how </a:t>
            </a:r>
            <a:r>
              <a:rPr lang="en-CA" sz="1200" dirty="0" smtClean="0"/>
              <a:t>organizations </a:t>
            </a:r>
            <a:r>
              <a:rPr lang="en-CA" sz="1200" dirty="0"/>
              <a:t>approach integrations. As </a:t>
            </a:r>
            <a:r>
              <a:rPr lang="en-CA" sz="1200" dirty="0" smtClean="0"/>
              <a:t>integration </a:t>
            </a:r>
            <a:r>
              <a:rPr lang="en-CA" sz="1200" dirty="0"/>
              <a:t>middleware </a:t>
            </a:r>
            <a:r>
              <a:rPr lang="en-CA" sz="1200" dirty="0" smtClean="0"/>
              <a:t>technology, ESBs </a:t>
            </a:r>
            <a:r>
              <a:rPr lang="en-CA" sz="1200" dirty="0"/>
              <a:t>are </a:t>
            </a:r>
            <a:r>
              <a:rPr lang="en-CA" sz="1200" dirty="0" smtClean="0"/>
              <a:t>responding </a:t>
            </a:r>
            <a:r>
              <a:rPr lang="en-CA" sz="1200" dirty="0"/>
              <a:t>to </a:t>
            </a:r>
            <a:r>
              <a:rPr lang="en-CA" sz="1200" dirty="0" smtClean="0"/>
              <a:t>the </a:t>
            </a:r>
            <a:r>
              <a:rPr lang="en-CA" sz="1200" dirty="0"/>
              <a:t>increased use of APIs. </a:t>
            </a:r>
            <a:r>
              <a:rPr lang="en-CA" sz="1200" dirty="0" smtClean="0"/>
              <a:t>Most vendor solutions support </a:t>
            </a:r>
            <a:r>
              <a:rPr lang="en-CA" sz="1200" dirty="0"/>
              <a:t>SOAP and REST APIs, as well as many additional protocols. </a:t>
            </a:r>
            <a:endParaRPr lang="en-CA" sz="1200" b="1" dirty="0"/>
          </a:p>
        </p:txBody>
      </p:sp>
      <p:sp>
        <p:nvSpPr>
          <p:cNvPr id="8" name="Rectangle 7"/>
          <p:cNvSpPr/>
          <p:nvPr/>
        </p:nvSpPr>
        <p:spPr>
          <a:xfrm>
            <a:off x="2424090" y="2845841"/>
            <a:ext cx="6719910" cy="85534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6925">
              <a:spcBef>
                <a:spcPts val="300"/>
              </a:spcBef>
            </a:pPr>
            <a:r>
              <a:rPr lang="en-CA" sz="1200" dirty="0">
                <a:solidFill>
                  <a:schemeClr val="tx1"/>
                </a:solidFill>
              </a:rPr>
              <a:t>ESBs are a core piece of an effective SOA environment; their growing support of service orchestration enables them to expose services that can be easily leveraged by BPMS tools. </a:t>
            </a:r>
          </a:p>
        </p:txBody>
      </p:sp>
      <p:sp>
        <p:nvSpPr>
          <p:cNvPr id="9" name="Rectangle 8"/>
          <p:cNvSpPr/>
          <p:nvPr/>
        </p:nvSpPr>
        <p:spPr>
          <a:xfrm>
            <a:off x="140677" y="2845841"/>
            <a:ext cx="3503870" cy="852110"/>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Process Orchestration </a:t>
            </a:r>
          </a:p>
          <a:p>
            <a:r>
              <a:rPr lang="en-CA" sz="1200" dirty="0">
                <a:solidFill>
                  <a:schemeClr val="tx1"/>
                </a:solidFill>
              </a:rPr>
              <a:t>Leaner and efficient business processes are more reliant on technology and integration capabilities. </a:t>
            </a:r>
          </a:p>
        </p:txBody>
      </p:sp>
      <p:sp>
        <p:nvSpPr>
          <p:cNvPr id="10" name="Isosceles Triangle 9"/>
          <p:cNvSpPr/>
          <p:nvPr/>
        </p:nvSpPr>
        <p:spPr>
          <a:xfrm rot="5400000">
            <a:off x="3742914" y="2747474"/>
            <a:ext cx="852110" cy="1048844"/>
          </a:xfrm>
          <a:prstGeom prst="triangle">
            <a:avLst>
              <a:gd name="adj" fmla="val 100000"/>
            </a:avLst>
          </a:prstGeom>
          <a:solidFill>
            <a:schemeClr val="accent3"/>
          </a:solidFill>
          <a:ln>
            <a:noFill/>
          </a:ln>
          <a:effectLst>
            <a:outerShdw blurRad="25400"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1" name="Group 23"/>
          <p:cNvGrpSpPr/>
          <p:nvPr/>
        </p:nvGrpSpPr>
        <p:grpSpPr>
          <a:xfrm>
            <a:off x="140677" y="3758926"/>
            <a:ext cx="8988882" cy="866338"/>
            <a:chOff x="298274" y="3533591"/>
            <a:chExt cx="8988882" cy="866338"/>
          </a:xfrm>
        </p:grpSpPr>
        <p:sp>
          <p:nvSpPr>
            <p:cNvPr id="12" name="Rectangle 24"/>
            <p:cNvSpPr/>
            <p:nvPr/>
          </p:nvSpPr>
          <p:spPr>
            <a:xfrm>
              <a:off x="2562049" y="3533591"/>
              <a:ext cx="6725107" cy="85534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28975"/>
              <a:r>
                <a:rPr lang="en-CA" sz="1200" dirty="0">
                  <a:solidFill>
                    <a:schemeClr val="tx1"/>
                  </a:solidFill>
                </a:rPr>
                <a:t>The architecture and design of an ESB </a:t>
              </a:r>
              <a:r>
                <a:rPr lang="en-CA" sz="1200" dirty="0" smtClean="0">
                  <a:solidFill>
                    <a:schemeClr val="tx1"/>
                  </a:solidFill>
                </a:rPr>
                <a:t>allows </a:t>
              </a:r>
              <a:r>
                <a:rPr lang="en-CA" sz="1200" dirty="0">
                  <a:solidFill>
                    <a:schemeClr val="tx1"/>
                  </a:solidFill>
                </a:rPr>
                <a:t>it to scale to fit the growing volumetrics and connectivity needs of a business. </a:t>
              </a:r>
            </a:p>
          </p:txBody>
        </p:sp>
        <p:sp>
          <p:nvSpPr>
            <p:cNvPr id="13" name="Rectangle 25"/>
            <p:cNvSpPr/>
            <p:nvPr/>
          </p:nvSpPr>
          <p:spPr>
            <a:xfrm>
              <a:off x="298274" y="3544586"/>
              <a:ext cx="4585468" cy="855343"/>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a:solidFill>
                    <a:schemeClr val="tx1"/>
                  </a:solidFill>
                </a:rPr>
                <a:t>Increasing Volumes of Data </a:t>
              </a:r>
            </a:p>
            <a:p>
              <a:r>
                <a:rPr lang="en-CA" sz="1200" dirty="0">
                  <a:solidFill>
                    <a:schemeClr val="tx1"/>
                  </a:solidFill>
                </a:rPr>
                <a:t>The quantity of data in the world is expected to </a:t>
              </a:r>
              <a:r>
                <a:rPr lang="en-CA" sz="1200" dirty="0" smtClean="0">
                  <a:solidFill>
                    <a:schemeClr val="tx1"/>
                  </a:solidFill>
                </a:rPr>
                <a:t>grow 50x </a:t>
              </a:r>
              <a:br>
                <a:rPr lang="en-CA" sz="1200" dirty="0" smtClean="0">
                  <a:solidFill>
                    <a:schemeClr val="tx1"/>
                  </a:solidFill>
                </a:rPr>
              </a:br>
              <a:r>
                <a:rPr lang="en-CA" sz="1200" dirty="0" smtClean="0">
                  <a:solidFill>
                    <a:schemeClr val="tx1"/>
                  </a:solidFill>
                </a:rPr>
                <a:t>over </a:t>
              </a:r>
              <a:r>
                <a:rPr lang="en-CA" sz="1200" dirty="0">
                  <a:solidFill>
                    <a:schemeClr val="tx1"/>
                  </a:solidFill>
                </a:rPr>
                <a:t>15 years. </a:t>
              </a:r>
            </a:p>
            <a:p>
              <a:r>
                <a:rPr lang="en-CA" sz="800" dirty="0">
                  <a:solidFill>
                    <a:schemeClr val="tx1"/>
                  </a:solidFill>
                </a:rPr>
                <a:t>(Source: IDC, The Digital Universe 2012, December </a:t>
              </a:r>
              <a:r>
                <a:rPr lang="en-CA" sz="800" dirty="0" smtClean="0">
                  <a:solidFill>
                    <a:schemeClr val="tx1"/>
                  </a:solidFill>
                </a:rPr>
                <a:t>2012)</a:t>
              </a:r>
              <a:endParaRPr lang="en-CA" sz="1200" dirty="0">
                <a:solidFill>
                  <a:schemeClr val="tx1"/>
                </a:solidFill>
              </a:endParaRPr>
            </a:p>
          </p:txBody>
        </p:sp>
        <p:sp>
          <p:nvSpPr>
            <p:cNvPr id="14" name="Isosceles Triangle 26"/>
            <p:cNvSpPr/>
            <p:nvPr/>
          </p:nvSpPr>
          <p:spPr>
            <a:xfrm rot="5400000">
              <a:off x="4970867" y="3457464"/>
              <a:ext cx="850259" cy="1024510"/>
            </a:xfrm>
            <a:prstGeom prst="triangle">
              <a:avLst>
                <a:gd name="adj" fmla="val 100000"/>
              </a:avLst>
            </a:prstGeom>
            <a:solidFill>
              <a:schemeClr val="accent3"/>
            </a:solidFill>
            <a:ln>
              <a:noFill/>
            </a:ln>
            <a:effectLst>
              <a:outerShdw blurRad="25400"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sp>
        <p:nvSpPr>
          <p:cNvPr id="15" name="Rectangle 14"/>
          <p:cNvSpPr/>
          <p:nvPr/>
        </p:nvSpPr>
        <p:spPr>
          <a:xfrm>
            <a:off x="2428875" y="4681973"/>
            <a:ext cx="6725107" cy="85534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228975"/>
            <a:r>
              <a:rPr lang="en-CA" sz="1200" dirty="0">
                <a:solidFill>
                  <a:schemeClr val="tx1"/>
                </a:solidFill>
              </a:rPr>
              <a:t>Subscription services within the bus help to support fast distribution of data across different business systems, </a:t>
            </a:r>
            <a:r>
              <a:rPr lang="en-CA" sz="1200" dirty="0" smtClean="0">
                <a:solidFill>
                  <a:schemeClr val="tx1"/>
                </a:solidFill>
              </a:rPr>
              <a:t>granting the </a:t>
            </a:r>
            <a:r>
              <a:rPr lang="en-CA" sz="1200" dirty="0">
                <a:solidFill>
                  <a:schemeClr val="tx1"/>
                </a:solidFill>
              </a:rPr>
              <a:t>business </a:t>
            </a:r>
            <a:r>
              <a:rPr lang="en-CA" sz="1200" dirty="0" smtClean="0">
                <a:solidFill>
                  <a:schemeClr val="tx1"/>
                </a:solidFill>
              </a:rPr>
              <a:t>real-time </a:t>
            </a:r>
            <a:r>
              <a:rPr lang="en-CA" sz="1200" dirty="0">
                <a:solidFill>
                  <a:schemeClr val="tx1"/>
                </a:solidFill>
              </a:rPr>
              <a:t>access to critical information. </a:t>
            </a:r>
          </a:p>
        </p:txBody>
      </p:sp>
      <p:sp>
        <p:nvSpPr>
          <p:cNvPr id="16" name="Rectangle 15"/>
          <p:cNvSpPr/>
          <p:nvPr/>
        </p:nvSpPr>
        <p:spPr>
          <a:xfrm>
            <a:off x="140677" y="4681973"/>
            <a:ext cx="4552713" cy="855343"/>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Fast-Paced </a:t>
            </a:r>
            <a:r>
              <a:rPr lang="en-CA" sz="1200" b="1" dirty="0">
                <a:solidFill>
                  <a:schemeClr val="tx1"/>
                </a:solidFill>
              </a:rPr>
              <a:t>Modern Business </a:t>
            </a:r>
          </a:p>
          <a:p>
            <a:r>
              <a:rPr lang="en-CA" sz="1200" dirty="0">
                <a:solidFill>
                  <a:schemeClr val="tx1"/>
                </a:solidFill>
              </a:rPr>
              <a:t>To remain </a:t>
            </a:r>
            <a:r>
              <a:rPr lang="en-CA" sz="1200" dirty="0" smtClean="0">
                <a:solidFill>
                  <a:schemeClr val="tx1"/>
                </a:solidFill>
              </a:rPr>
              <a:t>competitive, today’s businesses </a:t>
            </a:r>
            <a:r>
              <a:rPr lang="en-CA" sz="1200" dirty="0">
                <a:solidFill>
                  <a:schemeClr val="tx1"/>
                </a:solidFill>
              </a:rPr>
              <a:t>need to be able to quickly respond to environmental changes and use </a:t>
            </a:r>
            <a:r>
              <a:rPr lang="en-CA" sz="1200" dirty="0" smtClean="0">
                <a:solidFill>
                  <a:schemeClr val="tx1"/>
                </a:solidFill>
              </a:rPr>
              <a:t>real-time </a:t>
            </a:r>
            <a:r>
              <a:rPr lang="en-CA" sz="1200" dirty="0">
                <a:solidFill>
                  <a:schemeClr val="tx1"/>
                </a:solidFill>
              </a:rPr>
              <a:t>data to drive decision making. </a:t>
            </a:r>
          </a:p>
        </p:txBody>
      </p:sp>
      <p:sp>
        <p:nvSpPr>
          <p:cNvPr id="17" name="Isosceles Triangle 16"/>
          <p:cNvSpPr/>
          <p:nvPr/>
        </p:nvSpPr>
        <p:spPr>
          <a:xfrm rot="5400000">
            <a:off x="4795968" y="4582629"/>
            <a:ext cx="852110" cy="1057264"/>
          </a:xfrm>
          <a:prstGeom prst="triangle">
            <a:avLst>
              <a:gd name="adj" fmla="val 0"/>
            </a:avLst>
          </a:prstGeom>
          <a:solidFill>
            <a:schemeClr val="accent3"/>
          </a:solidFill>
          <a:ln>
            <a:noFill/>
          </a:ln>
          <a:effectLst>
            <a:outerShdw blurRad="25400"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Rectangle 17"/>
          <p:cNvSpPr/>
          <p:nvPr/>
        </p:nvSpPr>
        <p:spPr>
          <a:xfrm>
            <a:off x="2424090" y="5587983"/>
            <a:ext cx="6719910" cy="855343"/>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066925"/>
            <a:r>
              <a:rPr lang="en-CA" sz="1200" dirty="0">
                <a:solidFill>
                  <a:schemeClr val="tx1"/>
                </a:solidFill>
              </a:rPr>
              <a:t>ESB vendors recognize the Internet of Things </a:t>
            </a:r>
            <a:r>
              <a:rPr lang="en-CA" sz="1200" dirty="0" smtClean="0">
                <a:solidFill>
                  <a:schemeClr val="tx1"/>
                </a:solidFill>
              </a:rPr>
              <a:t>as a </a:t>
            </a:r>
            <a:r>
              <a:rPr lang="en-CA" sz="1200" dirty="0">
                <a:solidFill>
                  <a:schemeClr val="tx1"/>
                </a:solidFill>
              </a:rPr>
              <a:t>new integration use case and have addressed the specific connectivity needs in their solution designs. </a:t>
            </a:r>
          </a:p>
        </p:txBody>
      </p:sp>
      <p:sp>
        <p:nvSpPr>
          <p:cNvPr id="19" name="Rectangle 18"/>
          <p:cNvSpPr/>
          <p:nvPr/>
        </p:nvSpPr>
        <p:spPr>
          <a:xfrm>
            <a:off x="140677" y="5587983"/>
            <a:ext cx="3503870" cy="858192"/>
          </a:xfrm>
          <a:prstGeom prst="rect">
            <a:avLst/>
          </a:prstGeom>
          <a:solidFill>
            <a:schemeClr val="accent3"/>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b="1" dirty="0" smtClean="0">
                <a:solidFill>
                  <a:schemeClr val="tx1"/>
                </a:solidFill>
              </a:rPr>
              <a:t>Internet of Things </a:t>
            </a:r>
          </a:p>
          <a:p>
            <a:r>
              <a:rPr lang="en-CA" sz="1200" dirty="0" smtClean="0">
                <a:solidFill>
                  <a:schemeClr val="tx1"/>
                </a:solidFill>
              </a:rPr>
              <a:t>Physical objects are able to generate data through the use of electronics, software, and sensors. </a:t>
            </a:r>
            <a:endParaRPr lang="en-CA" sz="1200" dirty="0">
              <a:solidFill>
                <a:schemeClr val="tx1"/>
              </a:solidFill>
            </a:endParaRPr>
          </a:p>
        </p:txBody>
      </p:sp>
      <p:sp>
        <p:nvSpPr>
          <p:cNvPr id="20" name="Isosceles Triangle 19"/>
          <p:cNvSpPr/>
          <p:nvPr/>
        </p:nvSpPr>
        <p:spPr>
          <a:xfrm rot="5400000">
            <a:off x="3711346" y="5512764"/>
            <a:ext cx="852110" cy="1002548"/>
          </a:xfrm>
          <a:prstGeom prst="triangle">
            <a:avLst>
              <a:gd name="adj" fmla="val 0"/>
            </a:avLst>
          </a:prstGeom>
          <a:solidFill>
            <a:schemeClr val="accent3"/>
          </a:solidFill>
          <a:ln>
            <a:noFill/>
          </a:ln>
          <a:effectLst>
            <a:outerShdw blurRad="25400" dist="25400" dir="27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1" name="Rectangle 20"/>
          <p:cNvSpPr/>
          <p:nvPr/>
        </p:nvSpPr>
        <p:spPr>
          <a:xfrm>
            <a:off x="688030" y="1634955"/>
            <a:ext cx="742383" cy="338554"/>
          </a:xfrm>
          <a:prstGeom prst="rect">
            <a:avLst/>
          </a:prstGeom>
        </p:spPr>
        <p:txBody>
          <a:bodyPr wrap="none">
            <a:spAutoFit/>
          </a:bodyPr>
          <a:lstStyle/>
          <a:p>
            <a:r>
              <a:rPr lang="en-CA" sz="1600" b="1" dirty="0">
                <a:solidFill>
                  <a:schemeClr val="accent1"/>
                </a:solidFill>
              </a:rPr>
              <a:t>Trend</a:t>
            </a:r>
            <a:endParaRPr lang="en-CA" sz="1600" dirty="0"/>
          </a:p>
        </p:txBody>
      </p:sp>
      <p:sp>
        <p:nvSpPr>
          <p:cNvPr id="22" name="Rectangle 21"/>
          <p:cNvSpPr/>
          <p:nvPr/>
        </p:nvSpPr>
        <p:spPr>
          <a:xfrm>
            <a:off x="3266893" y="1644923"/>
            <a:ext cx="1327608" cy="338554"/>
          </a:xfrm>
          <a:prstGeom prst="rect">
            <a:avLst/>
          </a:prstGeom>
        </p:spPr>
        <p:txBody>
          <a:bodyPr wrap="none">
            <a:spAutoFit/>
          </a:bodyPr>
          <a:lstStyle/>
          <a:p>
            <a:r>
              <a:rPr lang="en-CA" sz="1600" b="1" dirty="0" smtClean="0">
                <a:solidFill>
                  <a:schemeClr val="accent1"/>
                </a:solidFill>
              </a:rPr>
              <a:t>Implication </a:t>
            </a:r>
            <a:endParaRPr lang="en-CA" sz="1600" dirty="0"/>
          </a:p>
        </p:txBody>
      </p:sp>
    </p:spTree>
    <p:extLst>
      <p:ext uri="{BB962C8B-B14F-4D97-AF65-F5344CB8AC3E}">
        <p14:creationId xmlns:p14="http://schemas.microsoft.com/office/powerpoint/2010/main" val="318914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1"/>
          <p:cNvSpPr/>
          <p:nvPr/>
        </p:nvSpPr>
        <p:spPr>
          <a:xfrm>
            <a:off x="0" y="1117917"/>
            <a:ext cx="4787606" cy="262069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24" name="Rectangle 22"/>
          <p:cNvSpPr/>
          <p:nvPr/>
        </p:nvSpPr>
        <p:spPr>
          <a:xfrm>
            <a:off x="4787606" y="1117917"/>
            <a:ext cx="4356394" cy="2629464"/>
          </a:xfrm>
          <a:prstGeom prst="rect">
            <a:avLst/>
          </a:prstGeom>
          <a:solidFill>
            <a:srgbClr val="96B8D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endParaRPr lang="en-CA" sz="2000" i="1" dirty="0">
              <a:solidFill>
                <a:srgbClr val="243F55"/>
              </a:solidFill>
            </a:endParaRPr>
          </a:p>
          <a:p>
            <a:endParaRPr lang="en-CA" sz="2000" i="1" dirty="0" smtClean="0">
              <a:solidFill>
                <a:srgbClr val="243F55"/>
              </a:solidFill>
            </a:endParaRPr>
          </a:p>
          <a:p>
            <a:endParaRPr lang="en-CA" sz="2000" i="1" dirty="0">
              <a:solidFill>
                <a:srgbClr val="243F55"/>
              </a:solidFill>
            </a:endParaRPr>
          </a:p>
          <a:p>
            <a:endParaRPr lang="en-CA" sz="2000" i="1" dirty="0" smtClean="0">
              <a:solidFill>
                <a:srgbClr val="243F55"/>
              </a:solidFill>
            </a:endParaRPr>
          </a:p>
        </p:txBody>
      </p:sp>
      <p:sp>
        <p:nvSpPr>
          <p:cNvPr id="2" name="Title 1"/>
          <p:cNvSpPr>
            <a:spLocks noGrp="1"/>
          </p:cNvSpPr>
          <p:nvPr>
            <p:ph type="title"/>
          </p:nvPr>
        </p:nvSpPr>
        <p:spPr/>
        <p:txBody>
          <a:bodyPr/>
          <a:lstStyle/>
          <a:p>
            <a:r>
              <a:rPr lang="en-CA" dirty="0"/>
              <a:t>There are many </a:t>
            </a:r>
            <a:r>
              <a:rPr lang="en-CA" b="1" dirty="0">
                <a:solidFill>
                  <a:schemeClr val="accent2"/>
                </a:solidFill>
              </a:rPr>
              <a:t>challenges</a:t>
            </a:r>
            <a:r>
              <a:rPr lang="en-CA" dirty="0">
                <a:solidFill>
                  <a:schemeClr val="accent2"/>
                </a:solidFill>
              </a:rPr>
              <a:t> </a:t>
            </a:r>
            <a:r>
              <a:rPr lang="en-CA" dirty="0"/>
              <a:t>with implementing an </a:t>
            </a:r>
            <a:r>
              <a:rPr lang="en-CA" dirty="0" smtClean="0"/>
              <a:t>ESB, </a:t>
            </a:r>
            <a:r>
              <a:rPr lang="en-CA" dirty="0"/>
              <a:t>but it is worth the initial struggle </a:t>
            </a:r>
          </a:p>
        </p:txBody>
      </p:sp>
      <p:sp>
        <p:nvSpPr>
          <p:cNvPr id="3" name="Rectangle 2"/>
          <p:cNvSpPr/>
          <p:nvPr/>
        </p:nvSpPr>
        <p:spPr>
          <a:xfrm>
            <a:off x="0" y="3738612"/>
            <a:ext cx="9144000" cy="2784040"/>
          </a:xfrm>
          <a:prstGeom prst="rect">
            <a:avLst/>
          </a:prstGeom>
          <a:solidFill>
            <a:srgbClr val="335775"/>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FFFF"/>
              </a:solidFill>
            </a:endParaRPr>
          </a:p>
        </p:txBody>
      </p:sp>
      <p:sp>
        <p:nvSpPr>
          <p:cNvPr id="4" name="Rectangle 3"/>
          <p:cNvSpPr/>
          <p:nvPr/>
        </p:nvSpPr>
        <p:spPr>
          <a:xfrm>
            <a:off x="1507642" y="4633524"/>
            <a:ext cx="3477171" cy="625342"/>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200" dirty="0">
                <a:solidFill>
                  <a:srgbClr val="29475F"/>
                </a:solidFill>
              </a:rPr>
              <a:t>TiVo reported 75% gains in development productivity with an ESB </a:t>
            </a:r>
            <a:r>
              <a:rPr lang="en-US" sz="1200" dirty="0" smtClean="0">
                <a:solidFill>
                  <a:srgbClr val="29475F"/>
                </a:solidFill>
              </a:rPr>
              <a:t>solution </a:t>
            </a:r>
            <a:r>
              <a:rPr lang="en-US" sz="1000" dirty="0">
                <a:solidFill>
                  <a:srgbClr val="29475F"/>
                </a:solidFill>
              </a:rPr>
              <a:t>(itransition, 2016</a:t>
            </a:r>
            <a:r>
              <a:rPr lang="en-US" sz="1000" dirty="0" smtClean="0">
                <a:solidFill>
                  <a:srgbClr val="29475F"/>
                </a:solidFill>
              </a:rPr>
              <a:t>).</a:t>
            </a:r>
            <a:endParaRPr lang="en-US" sz="1000" dirty="0">
              <a:solidFill>
                <a:srgbClr val="29475F"/>
              </a:solidFill>
            </a:endParaRPr>
          </a:p>
        </p:txBody>
      </p:sp>
      <p:sp>
        <p:nvSpPr>
          <p:cNvPr id="5" name="Oval 2"/>
          <p:cNvSpPr/>
          <p:nvPr/>
        </p:nvSpPr>
        <p:spPr>
          <a:xfrm>
            <a:off x="976509" y="4451323"/>
            <a:ext cx="944061" cy="944061"/>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75%</a:t>
            </a:r>
            <a:endParaRPr lang="en-US" b="1" dirty="0">
              <a:solidFill>
                <a:srgbClr val="FFFFFF"/>
              </a:solidFill>
            </a:endParaRPr>
          </a:p>
        </p:txBody>
      </p:sp>
      <p:sp>
        <p:nvSpPr>
          <p:cNvPr id="6" name="Rectangle 5"/>
          <p:cNvSpPr/>
          <p:nvPr/>
        </p:nvSpPr>
        <p:spPr>
          <a:xfrm>
            <a:off x="1102878" y="5576777"/>
            <a:ext cx="3684730" cy="69566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200" dirty="0">
                <a:solidFill>
                  <a:srgbClr val="29475F"/>
                </a:solidFill>
              </a:rPr>
              <a:t>By accelerating communication with an </a:t>
            </a:r>
            <a:r>
              <a:rPr lang="en-US" sz="1200" dirty="0" smtClean="0">
                <a:solidFill>
                  <a:srgbClr val="29475F"/>
                </a:solidFill>
              </a:rPr>
              <a:t>ESB, </a:t>
            </a:r>
            <a:r>
              <a:rPr lang="en-US" sz="1200" dirty="0">
                <a:solidFill>
                  <a:srgbClr val="29475F"/>
                </a:solidFill>
              </a:rPr>
              <a:t>companies saw a 50% increase in productivity </a:t>
            </a:r>
            <a:r>
              <a:rPr lang="en-US" sz="1000" dirty="0">
                <a:solidFill>
                  <a:srgbClr val="29475F"/>
                </a:solidFill>
              </a:rPr>
              <a:t>(itransition, 2016).</a:t>
            </a:r>
          </a:p>
        </p:txBody>
      </p:sp>
      <p:sp>
        <p:nvSpPr>
          <p:cNvPr id="7" name="Oval 2"/>
          <p:cNvSpPr/>
          <p:nvPr/>
        </p:nvSpPr>
        <p:spPr>
          <a:xfrm>
            <a:off x="563581" y="5438087"/>
            <a:ext cx="944061" cy="944061"/>
          </a:xfrm>
          <a:prstGeom prst="ellipse">
            <a:avLst/>
          </a:prstGeom>
          <a:solidFill>
            <a:schemeClr val="accent2"/>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50%</a:t>
            </a:r>
            <a:endParaRPr lang="en-US" b="1" dirty="0">
              <a:solidFill>
                <a:srgbClr val="FFFFFF"/>
              </a:solidFill>
            </a:endParaRPr>
          </a:p>
        </p:txBody>
      </p:sp>
      <p:sp>
        <p:nvSpPr>
          <p:cNvPr id="8" name="Rectangle 7"/>
          <p:cNvSpPr/>
          <p:nvPr/>
        </p:nvSpPr>
        <p:spPr>
          <a:xfrm>
            <a:off x="406400" y="1197548"/>
            <a:ext cx="4070350" cy="646331"/>
          </a:xfrm>
          <a:prstGeom prst="rect">
            <a:avLst/>
          </a:prstGeom>
        </p:spPr>
        <p:txBody>
          <a:bodyPr wrap="square">
            <a:spAutoFit/>
          </a:bodyPr>
          <a:lstStyle/>
          <a:p>
            <a:pPr marR="0" lvl="0">
              <a:spcBef>
                <a:spcPts val="0"/>
              </a:spcBef>
              <a:spcAft>
                <a:spcPts val="600"/>
              </a:spcAft>
            </a:pPr>
            <a:r>
              <a:rPr lang="en-CA"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There are </a:t>
            </a:r>
            <a:r>
              <a:rPr lang="en-CA" b="1" dirty="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three main challenges </a:t>
            </a:r>
            <a:r>
              <a:rPr lang="en-CA"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with implementation of the ESB:</a:t>
            </a:r>
            <a:endParaRPr lang="en-CA"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257174" y="3830410"/>
            <a:ext cx="8039100" cy="523220"/>
          </a:xfrm>
          <a:prstGeom prst="rect">
            <a:avLst/>
          </a:prstGeom>
        </p:spPr>
        <p:txBody>
          <a:bodyPr wrap="square">
            <a:spAutoFit/>
          </a:bodyPr>
          <a:lstStyle/>
          <a:p>
            <a:pPr marR="0" lvl="0">
              <a:spcBef>
                <a:spcPts val="0"/>
              </a:spcBef>
              <a:spcAft>
                <a:spcPts val="600"/>
              </a:spcAft>
            </a:pPr>
            <a:r>
              <a:rPr lang="en-CA" sz="28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But the benefits are substantial…</a:t>
            </a:r>
            <a:endParaRPr lang="en-CA" sz="3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1" name="Rectangle 10"/>
          <p:cNvSpPr/>
          <p:nvPr/>
        </p:nvSpPr>
        <p:spPr>
          <a:xfrm>
            <a:off x="5885921" y="1438120"/>
            <a:ext cx="2889403" cy="1754326"/>
          </a:xfrm>
          <a:prstGeom prst="rect">
            <a:avLst/>
          </a:prstGeom>
        </p:spPr>
        <p:txBody>
          <a:bodyPr wrap="square">
            <a:spAutoFit/>
          </a:bodyPr>
          <a:lstStyle/>
          <a:p>
            <a:pPr marR="0" lvl="0">
              <a:spcBef>
                <a:spcPts val="0"/>
              </a:spcBef>
              <a:spcAft>
                <a:spcPts val="600"/>
              </a:spcAft>
            </a:pPr>
            <a:r>
              <a:rPr lang="en-CA"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 addition to these challenges, if an ESB is implemented poorly, the </a:t>
            </a:r>
            <a:r>
              <a:rPr lang="en-CA" b="1" dirty="0" smtClean="0">
                <a:solidFill>
                  <a:schemeClr val="accent1"/>
                </a:solidFill>
                <a:effectLst/>
                <a:latin typeface="Arial" panose="020B0604020202020204" pitchFamily="34" charset="0"/>
                <a:ea typeface="Times New Roman" panose="02020603050405020304" pitchFamily="18" charset="0"/>
                <a:cs typeface="Times New Roman" panose="02020603050405020304" pitchFamily="18" charset="0"/>
              </a:rPr>
              <a:t>point-to-point connections can merely be shifted to the ESB.</a:t>
            </a:r>
            <a:endParaRPr lang="en-CA"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2" name="Rectangle 11"/>
          <p:cNvSpPr/>
          <p:nvPr/>
        </p:nvSpPr>
        <p:spPr>
          <a:xfrm>
            <a:off x="5184839" y="3345197"/>
            <a:ext cx="3759136" cy="246221"/>
          </a:xfrm>
          <a:prstGeom prst="rect">
            <a:avLst/>
          </a:prstGeom>
        </p:spPr>
        <p:txBody>
          <a:bodyPr wrap="square">
            <a:spAutoFit/>
          </a:bodyPr>
          <a:lstStyle/>
          <a:p>
            <a:r>
              <a:rPr lang="en-CA" sz="1000" dirty="0">
                <a:hlinkClick r:id="rId2"/>
              </a:rPr>
              <a:t>Coupling as a trade-off in an Enterprise Service </a:t>
            </a:r>
            <a:r>
              <a:rPr lang="en-CA" sz="1000" dirty="0" smtClean="0">
                <a:hlinkClick r:id="rId2"/>
              </a:rPr>
              <a:t>Bus, 2014</a:t>
            </a:r>
            <a:endParaRPr lang="en-CA" sz="1000" dirty="0"/>
          </a:p>
        </p:txBody>
      </p:sp>
      <p:sp>
        <p:nvSpPr>
          <p:cNvPr id="13" name="Oval 145407"/>
          <p:cNvSpPr/>
          <p:nvPr/>
        </p:nvSpPr>
        <p:spPr>
          <a:xfrm>
            <a:off x="635018" y="1994527"/>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n-US" b="1" dirty="0">
              <a:solidFill>
                <a:srgbClr val="FFFFFF"/>
              </a:solidFill>
            </a:endParaRPr>
          </a:p>
        </p:txBody>
      </p:sp>
      <p:sp>
        <p:nvSpPr>
          <p:cNvPr id="14" name="Oval 145408"/>
          <p:cNvSpPr/>
          <p:nvPr/>
        </p:nvSpPr>
        <p:spPr>
          <a:xfrm>
            <a:off x="635018" y="2545656"/>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n-US" b="1" dirty="0">
              <a:solidFill>
                <a:srgbClr val="FFFFFF"/>
              </a:solidFill>
            </a:endParaRPr>
          </a:p>
        </p:txBody>
      </p:sp>
      <p:sp>
        <p:nvSpPr>
          <p:cNvPr id="15" name="Oval 145410"/>
          <p:cNvSpPr/>
          <p:nvPr/>
        </p:nvSpPr>
        <p:spPr>
          <a:xfrm>
            <a:off x="635018" y="3098173"/>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n-US" b="1" dirty="0">
              <a:solidFill>
                <a:srgbClr val="FFFFFF"/>
              </a:solidFill>
            </a:endParaRPr>
          </a:p>
        </p:txBody>
      </p:sp>
      <p:sp>
        <p:nvSpPr>
          <p:cNvPr id="16" name="Rectangle 15"/>
          <p:cNvSpPr/>
          <p:nvPr/>
        </p:nvSpPr>
        <p:spPr>
          <a:xfrm>
            <a:off x="1102876" y="2032717"/>
            <a:ext cx="2688044" cy="307777"/>
          </a:xfrm>
          <a:prstGeom prst="rect">
            <a:avLst/>
          </a:prstGeom>
        </p:spPr>
        <p:txBody>
          <a:bodyPr wrap="none">
            <a:spAutoFit/>
          </a:bodyPr>
          <a:lstStyle/>
          <a:p>
            <a:pPr marR="0" lvl="0">
              <a:spcBef>
                <a:spcPts val="0"/>
              </a:spcBef>
              <a:spcAft>
                <a:spcPts val="600"/>
              </a:spcAft>
            </a:pP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High upfront cost of technology.</a:t>
            </a:r>
            <a:endParaRPr lang="en-CA"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7" name="Rectangle 16"/>
          <p:cNvSpPr/>
          <p:nvPr/>
        </p:nvSpPr>
        <p:spPr>
          <a:xfrm>
            <a:off x="1102876" y="3171267"/>
            <a:ext cx="4572000" cy="307777"/>
          </a:xfrm>
          <a:prstGeom prst="rect">
            <a:avLst/>
          </a:prstGeom>
        </p:spPr>
        <p:txBody>
          <a:bodyPr>
            <a:spAutoFit/>
          </a:bodyPr>
          <a:lstStyle/>
          <a:p>
            <a:pPr marR="0" lvl="0">
              <a:spcBef>
                <a:spcPts val="0"/>
              </a:spcBef>
              <a:spcAft>
                <a:spcPts val="600"/>
              </a:spcAft>
            </a:pP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Complexity of implementation and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testing.</a:t>
            </a:r>
            <a:endParaRPr lang="en-CA"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Rectangle 17"/>
          <p:cNvSpPr/>
          <p:nvPr/>
        </p:nvSpPr>
        <p:spPr>
          <a:xfrm>
            <a:off x="1102876" y="2395121"/>
            <a:ext cx="3573691" cy="738664"/>
          </a:xfrm>
          <a:prstGeom prst="rect">
            <a:avLst/>
          </a:prstGeom>
        </p:spPr>
        <p:txBody>
          <a:bodyPr wrap="square">
            <a:spAutoFit/>
          </a:bodyPr>
          <a:lstStyle/>
          <a:p>
            <a:pPr marR="0" lvl="0">
              <a:spcBef>
                <a:spcPts val="0"/>
              </a:spcBef>
              <a:spcAft>
                <a:spcPts val="600"/>
              </a:spcAft>
            </a:pP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Benefits are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typically seen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further in the future, and are often primarily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cost-reduction related</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not revenue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generating. </a:t>
            </a:r>
            <a:endParaRPr lang="en-CA" sz="14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18"/>
          <p:cNvSpPr/>
          <p:nvPr/>
        </p:nvSpPr>
        <p:spPr>
          <a:xfrm>
            <a:off x="5461149" y="4586644"/>
            <a:ext cx="3190465" cy="1831271"/>
          </a:xfrm>
          <a:prstGeom prst="rect">
            <a:avLst/>
          </a:prstGeom>
        </p:spPr>
        <p:txBody>
          <a:bodyPr wrap="square">
            <a:spAutoFit/>
          </a:bodyPr>
          <a:lstStyle/>
          <a:p>
            <a:pPr>
              <a:spcAft>
                <a:spcPts val="600"/>
              </a:spcAft>
            </a:pPr>
            <a:r>
              <a:rPr lang="en-CA" sz="1200" dirty="0">
                <a:solidFill>
                  <a:schemeClr val="bg1"/>
                </a:solidFill>
              </a:rPr>
              <a:t>With increased velocity of data, business agility can also increase. Those who are able to quickly observe and exploit opportunities can gain </a:t>
            </a:r>
            <a:r>
              <a:rPr lang="en-CA" sz="1200" b="1" dirty="0">
                <a:solidFill>
                  <a:schemeClr val="bg1"/>
                </a:solidFill>
              </a:rPr>
              <a:t>competitive </a:t>
            </a:r>
            <a:r>
              <a:rPr lang="en-CA" sz="1200" b="1" dirty="0" smtClean="0">
                <a:solidFill>
                  <a:schemeClr val="bg1"/>
                </a:solidFill>
              </a:rPr>
              <a:t>advantage.</a:t>
            </a:r>
            <a:r>
              <a:rPr lang="en-CA" sz="1200" dirty="0" smtClean="0">
                <a:solidFill>
                  <a:schemeClr val="bg1"/>
                </a:solidFill>
              </a:rPr>
              <a:t> </a:t>
            </a:r>
            <a:endParaRPr lang="en-CA" sz="1200" dirty="0">
              <a:solidFill>
                <a:schemeClr val="bg1"/>
              </a:solidFill>
            </a:endParaRPr>
          </a:p>
          <a:p>
            <a:r>
              <a:rPr lang="en-CA" sz="1200" dirty="0">
                <a:solidFill>
                  <a:schemeClr val="bg1"/>
                </a:solidFill>
              </a:rPr>
              <a:t>In </a:t>
            </a:r>
            <a:r>
              <a:rPr lang="en-CA" sz="1200" dirty="0" smtClean="0">
                <a:solidFill>
                  <a:schemeClr val="bg1"/>
                </a:solidFill>
              </a:rPr>
              <a:t>addition, </a:t>
            </a:r>
            <a:r>
              <a:rPr lang="en-CA" sz="1200" dirty="0">
                <a:solidFill>
                  <a:schemeClr val="bg1"/>
                </a:solidFill>
              </a:rPr>
              <a:t>reduction </a:t>
            </a:r>
            <a:r>
              <a:rPr lang="en-CA" sz="1200" dirty="0" smtClean="0">
                <a:solidFill>
                  <a:schemeClr val="bg1"/>
                </a:solidFill>
              </a:rPr>
              <a:t>of </a:t>
            </a:r>
            <a:r>
              <a:rPr lang="en-CA" sz="1200" dirty="0">
                <a:solidFill>
                  <a:schemeClr val="bg1"/>
                </a:solidFill>
              </a:rPr>
              <a:t>maintenance and ongoing operation costs will provide </a:t>
            </a:r>
            <a:r>
              <a:rPr lang="en-CA" sz="1200" b="1" dirty="0">
                <a:solidFill>
                  <a:schemeClr val="bg1"/>
                </a:solidFill>
              </a:rPr>
              <a:t>integration cost </a:t>
            </a:r>
            <a:r>
              <a:rPr lang="en-CA" sz="1200" b="1" dirty="0" smtClean="0">
                <a:solidFill>
                  <a:schemeClr val="bg1"/>
                </a:solidFill>
              </a:rPr>
              <a:t>savings.</a:t>
            </a:r>
            <a:endParaRPr lang="en-CA" sz="1200" dirty="0">
              <a:solidFill>
                <a:schemeClr val="accent1"/>
              </a:solidFill>
            </a:endParaRPr>
          </a:p>
          <a:p>
            <a:pPr>
              <a:spcAft>
                <a:spcPts val="600"/>
              </a:spcAft>
            </a:pPr>
            <a:endParaRPr lang="en-CA" sz="1200" dirty="0">
              <a:solidFill>
                <a:schemeClr val="bg1"/>
              </a:solidFill>
            </a:endParaRPr>
          </a:p>
        </p:txBody>
      </p:sp>
      <p:pic>
        <p:nvPicPr>
          <p:cNvPr id="25"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839" y="1348455"/>
            <a:ext cx="625865" cy="625865"/>
          </a:xfrm>
          <a:prstGeom prst="rect">
            <a:avLst/>
          </a:prstGeom>
        </p:spPr>
      </p:pic>
      <p:pic>
        <p:nvPicPr>
          <p:cNvPr id="26" name="Picture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5821" y="3905465"/>
            <a:ext cx="539963" cy="539963"/>
          </a:xfrm>
          <a:prstGeom prst="rect">
            <a:avLst/>
          </a:prstGeom>
        </p:spPr>
      </p:pic>
    </p:spTree>
    <p:extLst>
      <p:ext uri="{BB962C8B-B14F-4D97-AF65-F5344CB8AC3E}">
        <p14:creationId xmlns:p14="http://schemas.microsoft.com/office/powerpoint/2010/main" val="3467186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2"/>
          <p:cNvSpPr/>
          <p:nvPr/>
        </p:nvSpPr>
        <p:spPr>
          <a:xfrm>
            <a:off x="0" y="1122284"/>
            <a:ext cx="9144000" cy="5457844"/>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270000" tIns="90000" rIns="270000" bIns="90000" rtlCol="0" anchor="ctr"/>
          <a:lstStyle/>
          <a:p>
            <a:endParaRPr lang="en-CA" sz="2000" i="1" dirty="0">
              <a:solidFill>
                <a:srgbClr val="243F55"/>
              </a:solidFill>
            </a:endParaRPr>
          </a:p>
          <a:p>
            <a:endParaRPr lang="en-CA" sz="2000" i="1" dirty="0" smtClean="0">
              <a:solidFill>
                <a:srgbClr val="243F55"/>
              </a:solidFill>
            </a:endParaRPr>
          </a:p>
          <a:p>
            <a:endParaRPr lang="en-CA" sz="2000" i="1" dirty="0">
              <a:solidFill>
                <a:srgbClr val="243F55"/>
              </a:solidFill>
            </a:endParaRPr>
          </a:p>
          <a:p>
            <a:endParaRPr lang="en-CA" sz="2000" i="1" dirty="0" smtClean="0">
              <a:solidFill>
                <a:srgbClr val="243F55"/>
              </a:solidFill>
            </a:endParaRPr>
          </a:p>
        </p:txBody>
      </p:sp>
      <p:sp>
        <p:nvSpPr>
          <p:cNvPr id="2" name="Title 1"/>
          <p:cNvSpPr>
            <a:spLocks noGrp="1"/>
          </p:cNvSpPr>
          <p:nvPr>
            <p:ph type="title"/>
          </p:nvPr>
        </p:nvSpPr>
        <p:spPr/>
        <p:txBody>
          <a:bodyPr/>
          <a:lstStyle/>
          <a:p>
            <a:r>
              <a:rPr lang="en-CA" dirty="0"/>
              <a:t>ESB isn’t just a cost center </a:t>
            </a:r>
            <a:r>
              <a:rPr lang="en-CA" dirty="0" smtClean="0"/>
              <a:t>– internal to external </a:t>
            </a:r>
            <a:r>
              <a:rPr lang="en-CA" dirty="0"/>
              <a:t>integration can generate hidden </a:t>
            </a:r>
            <a:r>
              <a:rPr lang="en-CA" dirty="0" smtClean="0"/>
              <a:t>insights </a:t>
            </a:r>
            <a:r>
              <a:rPr lang="en-CA" dirty="0"/>
              <a:t>and </a:t>
            </a:r>
            <a:r>
              <a:rPr lang="en-CA" b="1" dirty="0" smtClean="0">
                <a:solidFill>
                  <a:schemeClr val="accent2"/>
                </a:solidFill>
              </a:rPr>
              <a:t>revenue </a:t>
            </a:r>
            <a:r>
              <a:rPr lang="en-CA" dirty="0" smtClean="0"/>
              <a:t>opportunities</a:t>
            </a:r>
            <a:endParaRPr lang="en-CA" dirty="0"/>
          </a:p>
        </p:txBody>
      </p:sp>
      <p:sp>
        <p:nvSpPr>
          <p:cNvPr id="3" name="Rectangle 2"/>
          <p:cNvSpPr/>
          <p:nvPr/>
        </p:nvSpPr>
        <p:spPr>
          <a:xfrm>
            <a:off x="4988959" y="5102944"/>
            <a:ext cx="3340800" cy="1015663"/>
          </a:xfrm>
          <a:prstGeom prst="rect">
            <a:avLst/>
          </a:prstGeom>
          <a:solidFill>
            <a:srgbClr val="F2F2F2"/>
          </a:solidFill>
          <a:ln>
            <a:solidFill>
              <a:schemeClr val="accent2"/>
            </a:solidFill>
          </a:ln>
        </p:spPr>
        <p:txBody>
          <a:bodyPr wrap="square">
            <a:spAutoFit/>
          </a:bodyPr>
          <a:lstStyle/>
          <a:p>
            <a:pPr marR="0" lvl="0">
              <a:spcBef>
                <a:spcPts val="0"/>
              </a:spcBef>
              <a:spcAft>
                <a:spcPts val="600"/>
              </a:spcAft>
            </a:pPr>
            <a:r>
              <a:rPr lang="en-US" sz="1200" dirty="0" smtClean="0">
                <a:latin typeface="Arial" panose="020B0604020202020204" pitchFamily="34" charset="0"/>
                <a:ea typeface="Times New Roman" panose="02020603050405020304" pitchFamily="18" charset="0"/>
                <a:cs typeface="Times New Roman" panose="02020603050405020304" pitchFamily="18" charset="0"/>
              </a:rPr>
              <a:t>B2B </a:t>
            </a:r>
            <a:r>
              <a:rPr lang="en-US" sz="1200" dirty="0">
                <a:latin typeface="Arial" panose="020B0604020202020204" pitchFamily="34" charset="0"/>
                <a:ea typeface="Times New Roman" panose="02020603050405020304" pitchFamily="18" charset="0"/>
                <a:cs typeface="Times New Roman" panose="02020603050405020304" pitchFamily="18" charset="0"/>
              </a:rPr>
              <a:t>allows </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you to </a:t>
            </a:r>
            <a:r>
              <a:rPr lang="en-US" sz="1200" dirty="0">
                <a:latin typeface="Arial" panose="020B0604020202020204" pitchFamily="34" charset="0"/>
                <a:ea typeface="Times New Roman" panose="02020603050405020304" pitchFamily="18" charset="0"/>
                <a:cs typeface="Times New Roman" panose="02020603050405020304" pitchFamily="18" charset="0"/>
              </a:rPr>
              <a:t>resell your data as industry data. For example</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 M&amp;A information can be </a:t>
            </a:r>
            <a:r>
              <a:rPr lang="en-US" sz="1200" b="1" dirty="0" smtClean="0">
                <a:latin typeface="Arial" panose="020B0604020202020204" pitchFamily="34" charset="0"/>
                <a:ea typeface="Times New Roman" panose="02020603050405020304" pitchFamily="18" charset="0"/>
                <a:cs typeface="Times New Roman" panose="02020603050405020304" pitchFamily="18" charset="0"/>
              </a:rPr>
              <a:t>collected, compiled, and packaged </a:t>
            </a:r>
            <a:r>
              <a:rPr lang="en-US" sz="1200" dirty="0" smtClean="0">
                <a:latin typeface="Arial" panose="020B0604020202020204" pitchFamily="34" charset="0"/>
                <a:ea typeface="Times New Roman" panose="02020603050405020304" pitchFamily="18" charset="0"/>
                <a:cs typeface="Times New Roman" panose="02020603050405020304" pitchFamily="18" charset="0"/>
              </a:rPr>
              <a:t>as data products and sold to companies that require M&amp;A insights.</a:t>
            </a:r>
            <a:endParaRPr lang="en-CA" sz="12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2693720" y="4022227"/>
            <a:ext cx="3720106" cy="514608"/>
          </a:xfrm>
          <a:prstGeom prst="rect">
            <a:avLst/>
          </a:prstGeom>
          <a:solidFill>
            <a:schemeClr val="accent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chemeClr val="bg1"/>
                </a:solidFill>
              </a:rPr>
              <a:t>ESB </a:t>
            </a:r>
            <a:endParaRPr lang="en-CA" sz="1600" b="1" dirty="0">
              <a:solidFill>
                <a:schemeClr val="bg1"/>
              </a:solidFill>
            </a:endParaRPr>
          </a:p>
        </p:txBody>
      </p:sp>
      <p:sp>
        <p:nvSpPr>
          <p:cNvPr id="6" name="Right Arrow 5"/>
          <p:cNvSpPr/>
          <p:nvPr/>
        </p:nvSpPr>
        <p:spPr>
          <a:xfrm rot="5400000">
            <a:off x="3596259" y="3492267"/>
            <a:ext cx="545859" cy="5146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Rectangle 6"/>
          <p:cNvSpPr/>
          <p:nvPr/>
        </p:nvSpPr>
        <p:spPr>
          <a:xfrm>
            <a:off x="538591" y="3213396"/>
            <a:ext cx="2029784" cy="1323439"/>
          </a:xfrm>
          <a:prstGeom prst="rect">
            <a:avLst/>
          </a:prstGeom>
          <a:solidFill>
            <a:srgbClr val="F2F2F2">
              <a:alpha val="70000"/>
            </a:srgbClr>
          </a:solidFill>
        </p:spPr>
        <p:txBody>
          <a:bodyPr wrap="square">
            <a:spAutoFit/>
          </a:bodyPr>
          <a:lstStyle/>
          <a:p>
            <a:pPr marR="0" lvl="0">
              <a:spcBef>
                <a:spcPts val="0"/>
              </a:spcBef>
              <a:spcAft>
                <a:spcPts val="600"/>
              </a:spcAft>
            </a:pP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You can monetize data by creating external data services using the ESB.</a:t>
            </a:r>
            <a:endParaRPr lang="en-CA" sz="12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ight Arrow 8"/>
          <p:cNvSpPr/>
          <p:nvPr/>
        </p:nvSpPr>
        <p:spPr>
          <a:xfrm rot="5400000">
            <a:off x="5057509" y="4609858"/>
            <a:ext cx="557652" cy="5146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ight Arrow 10"/>
          <p:cNvSpPr/>
          <p:nvPr/>
        </p:nvSpPr>
        <p:spPr>
          <a:xfrm rot="5400000">
            <a:off x="4973333" y="3491994"/>
            <a:ext cx="545858" cy="5146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785512" y="5114739"/>
            <a:ext cx="3340980" cy="1015663"/>
          </a:xfrm>
          <a:prstGeom prst="rect">
            <a:avLst/>
          </a:prstGeom>
          <a:solidFill>
            <a:srgbClr val="F2F2F2"/>
          </a:solidFill>
          <a:ln>
            <a:solidFill>
              <a:schemeClr val="accent2"/>
            </a:solidFill>
          </a:ln>
        </p:spPr>
        <p:txBody>
          <a:bodyPr wrap="square">
            <a:spAutoFit/>
          </a:bodyPr>
          <a:lstStyle/>
          <a:p>
            <a:pPr marR="0" lvl="0">
              <a:spcBef>
                <a:spcPts val="0"/>
              </a:spcBef>
              <a:spcAft>
                <a:spcPts val="600"/>
              </a:spcAft>
            </a:pPr>
            <a:r>
              <a:rPr lang="en-US" sz="12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Interactions with </a:t>
            </a:r>
            <a:r>
              <a:rPr lang="en-US" sz="12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customers </a:t>
            </a:r>
            <a:r>
              <a:rPr lang="en-US" sz="12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(B2C) can be </a:t>
            </a:r>
            <a:r>
              <a:rPr lang="en-US" sz="12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analyzed</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and </a:t>
            </a:r>
            <a:r>
              <a:rPr lang="en-US" sz="12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summarized</a:t>
            </a:r>
            <a:r>
              <a:rPr lang="en-US" sz="1200" dirty="0">
                <a:latin typeface="Arial" panose="020B0604020202020204" pitchFamily="34" charset="0"/>
                <a:ea typeface="Times New Roman" panose="02020603050405020304" pitchFamily="18" charset="0"/>
                <a:cs typeface="Times New Roman" panose="02020603050405020304" pitchFamily="18" charset="0"/>
              </a:rPr>
              <a:t> </a:t>
            </a:r>
            <a:r>
              <a:rPr lang="en-US" sz="12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to create insights about the customers, which can be </a:t>
            </a:r>
            <a:r>
              <a:rPr lang="en-US" sz="12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used to create a marketplace with your suppliers and partners.</a:t>
            </a:r>
            <a:endParaRPr lang="en-CA" sz="1200"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Rectangle 16"/>
          <p:cNvSpPr/>
          <p:nvPr/>
        </p:nvSpPr>
        <p:spPr>
          <a:xfrm>
            <a:off x="189471" y="1123925"/>
            <a:ext cx="8819398" cy="677108"/>
          </a:xfrm>
          <a:prstGeom prst="rect">
            <a:avLst/>
          </a:prstGeom>
          <a:solidFill>
            <a:srgbClr val="F2F2F2"/>
          </a:solidFill>
        </p:spPr>
        <p:txBody>
          <a:bodyPr wrap="square">
            <a:spAutoFit/>
          </a:bodyPr>
          <a:lstStyle/>
          <a:p>
            <a:pPr marR="0" lvl="0">
              <a:spcBef>
                <a:spcPts val="0"/>
              </a:spcBef>
              <a:spcAft>
                <a:spcPts val="600"/>
              </a:spcAft>
            </a:pPr>
            <a:endParaRPr lang="en-US" sz="1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R="0" lvl="0">
              <a:spcBef>
                <a:spcPts val="0"/>
              </a:spcBef>
              <a:spcAft>
                <a:spcPts val="600"/>
              </a:spcAft>
            </a:pP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Not only will the ESB make your organization better able to quickly change directions and react to rapid business and market change, ESB will make you a valued partner.</a:t>
            </a:r>
            <a:endParaRPr lang="en-CA"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1" name="Picture 16"/>
          <p:cNvPicPr>
            <a:picLocks noChangeAspect="1"/>
          </p:cNvPicPr>
          <p:nvPr/>
        </p:nvPicPr>
        <p:blipFill>
          <a:blip r:embed="rId2"/>
          <a:stretch>
            <a:fillRect/>
          </a:stretch>
        </p:blipFill>
        <p:spPr>
          <a:xfrm>
            <a:off x="2576274" y="2617245"/>
            <a:ext cx="973868" cy="726383"/>
          </a:xfrm>
          <a:prstGeom prst="rect">
            <a:avLst/>
          </a:prstGeom>
        </p:spPr>
      </p:pic>
      <p:sp>
        <p:nvSpPr>
          <p:cNvPr id="28" name="Rectangle 27"/>
          <p:cNvSpPr/>
          <p:nvPr/>
        </p:nvSpPr>
        <p:spPr>
          <a:xfrm>
            <a:off x="189471" y="1759581"/>
            <a:ext cx="8954529" cy="323165"/>
          </a:xfrm>
          <a:prstGeom prst="rect">
            <a:avLst/>
          </a:prstGeom>
          <a:solidFill>
            <a:srgbClr val="F2F2F2"/>
          </a:solidFill>
        </p:spPr>
        <p:txBody>
          <a:bodyPr wrap="square">
            <a:spAutoFit/>
          </a:bodyPr>
          <a:lstStyle/>
          <a:p>
            <a:pPr marR="0" lvl="0">
              <a:spcBef>
                <a:spcPts val="0"/>
              </a:spcBef>
              <a:spcAft>
                <a:spcPts val="600"/>
              </a:spcAft>
            </a:pPr>
            <a:r>
              <a:rPr lang="en-US" sz="1500"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ESB provides the architecture to make sure your data monetization is scalable and works.</a:t>
            </a:r>
            <a:endParaRPr lang="en-CA" sz="15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3478635" y="3144801"/>
            <a:ext cx="781108" cy="40896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B2C</a:t>
            </a:r>
            <a:endParaRPr lang="en-CA" sz="1400" b="1" dirty="0">
              <a:solidFill>
                <a:schemeClr val="bg1"/>
              </a:solidFill>
            </a:endParaRPr>
          </a:p>
        </p:txBody>
      </p:sp>
      <p:grpSp>
        <p:nvGrpSpPr>
          <p:cNvPr id="2061" name="Group 2060"/>
          <p:cNvGrpSpPr/>
          <p:nvPr/>
        </p:nvGrpSpPr>
        <p:grpSpPr>
          <a:xfrm>
            <a:off x="5448388" y="2635629"/>
            <a:ext cx="965437" cy="707999"/>
            <a:chOff x="3442173" y="2997917"/>
            <a:chExt cx="965437" cy="707999"/>
          </a:xfrm>
        </p:grpSpPr>
        <p:sp>
          <p:nvSpPr>
            <p:cNvPr id="2060" name="Rectangle 2059"/>
            <p:cNvSpPr/>
            <p:nvPr/>
          </p:nvSpPr>
          <p:spPr>
            <a:xfrm>
              <a:off x="3442173" y="2997917"/>
              <a:ext cx="965437" cy="70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23" name="Picture 2053"/>
            <p:cNvPicPr>
              <a:picLocks noChangeAspect="1"/>
            </p:cNvPicPr>
            <p:nvPr/>
          </p:nvPicPr>
          <p:blipFill>
            <a:blip r:embed="rId3"/>
            <a:stretch>
              <a:fillRect/>
            </a:stretch>
          </p:blipFill>
          <p:spPr>
            <a:xfrm>
              <a:off x="3450072" y="3144502"/>
              <a:ext cx="957538" cy="403781"/>
            </a:xfrm>
            <a:prstGeom prst="rect">
              <a:avLst/>
            </a:prstGeom>
          </p:spPr>
        </p:pic>
      </p:grpSp>
      <p:sp>
        <p:nvSpPr>
          <p:cNvPr id="8" name="Rectangle 7"/>
          <p:cNvSpPr/>
          <p:nvPr/>
        </p:nvSpPr>
        <p:spPr>
          <a:xfrm>
            <a:off x="4855708" y="3144526"/>
            <a:ext cx="781108" cy="408964"/>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B2B</a:t>
            </a:r>
            <a:endParaRPr lang="en-CA" sz="1400" b="1" dirty="0">
              <a:solidFill>
                <a:schemeClr val="bg1"/>
              </a:solidFill>
            </a:endParaRPr>
          </a:p>
        </p:txBody>
      </p:sp>
      <p:sp>
        <p:nvSpPr>
          <p:cNvPr id="10" name="Right Arrow 9"/>
          <p:cNvSpPr/>
          <p:nvPr/>
        </p:nvSpPr>
        <p:spPr>
          <a:xfrm rot="5400000">
            <a:off x="3596258" y="4616031"/>
            <a:ext cx="545859" cy="51460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5" name="Rectangle 24"/>
          <p:cNvSpPr/>
          <p:nvPr/>
        </p:nvSpPr>
        <p:spPr>
          <a:xfrm>
            <a:off x="1071415" y="2319712"/>
            <a:ext cx="8072585" cy="276999"/>
          </a:xfrm>
          <a:prstGeom prst="rect">
            <a:avLst/>
          </a:prstGeom>
          <a:solidFill>
            <a:srgbClr val="F2F2F2">
              <a:alpha val="70000"/>
            </a:srgbClr>
          </a:solidFill>
        </p:spPr>
        <p:txBody>
          <a:bodyPr wrap="square">
            <a:spAutoFit/>
          </a:bodyPr>
          <a:lstStyle/>
          <a:p>
            <a:pPr marR="0" lvl="0">
              <a:spcBef>
                <a:spcPts val="0"/>
              </a:spcBef>
              <a:spcAft>
                <a:spcPts val="600"/>
              </a:spcAft>
            </a:pPr>
            <a:r>
              <a:rPr lang="en-US" sz="12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Expedia and LexisNexis are examples of companies leveraging data for B2C and B2B opportunities.</a:t>
            </a:r>
            <a:endParaRPr lang="en-CA" sz="105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8206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37"/>
          <p:cNvCxnSpPr/>
          <p:nvPr/>
        </p:nvCxnSpPr>
        <p:spPr>
          <a:xfrm>
            <a:off x="330879" y="2099844"/>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25" name="Rectangle 41"/>
          <p:cNvSpPr/>
          <p:nvPr/>
        </p:nvSpPr>
        <p:spPr>
          <a:xfrm>
            <a:off x="-2" y="1935902"/>
            <a:ext cx="9144001" cy="1855339"/>
          </a:xfrm>
          <a:prstGeom prst="rect">
            <a:avLst/>
          </a:prstGeom>
          <a:solidFill>
            <a:schemeClr val="bg1">
              <a:lumMod val="95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CA" sz="1600" b="1" dirty="0" smtClean="0">
                <a:solidFill>
                  <a:schemeClr val="accent1"/>
                </a:solidFill>
              </a:rPr>
              <a:t>As an organization, Coca-Cola is well known for its </a:t>
            </a:r>
            <a:r>
              <a:rPr lang="en-CA" sz="1600" b="1" dirty="0" smtClean="0">
                <a:solidFill>
                  <a:schemeClr val="accent2"/>
                </a:solidFill>
              </a:rPr>
              <a:t>agile</a:t>
            </a:r>
            <a:r>
              <a:rPr lang="en-CA" sz="1600" b="1" dirty="0" smtClean="0">
                <a:solidFill>
                  <a:schemeClr val="accent1"/>
                </a:solidFill>
              </a:rPr>
              <a:t> and </a:t>
            </a:r>
            <a:r>
              <a:rPr lang="en-CA" sz="1600" b="1" dirty="0" smtClean="0">
                <a:solidFill>
                  <a:schemeClr val="accent2"/>
                </a:solidFill>
              </a:rPr>
              <a:t>innovative</a:t>
            </a:r>
            <a:r>
              <a:rPr lang="en-CA" sz="1600" b="1" dirty="0" smtClean="0">
                <a:solidFill>
                  <a:schemeClr val="accent1"/>
                </a:solidFill>
              </a:rPr>
              <a:t> management. </a:t>
            </a:r>
          </a:p>
          <a:p>
            <a:pPr>
              <a:spcAft>
                <a:spcPts val="600"/>
              </a:spcAft>
            </a:pPr>
            <a:r>
              <a:rPr lang="en-CA" sz="1200" dirty="0" smtClean="0">
                <a:solidFill>
                  <a:schemeClr val="tx1"/>
                </a:solidFill>
              </a:rPr>
              <a:t>To maintain its strong market positioning, its supply chain management and business operations must be able to operate at a high level of efficiency, with streamlined communications and interactions between different business units and the systems that they use. </a:t>
            </a:r>
          </a:p>
          <a:p>
            <a:pPr>
              <a:spcAft>
                <a:spcPts val="600"/>
              </a:spcAft>
            </a:pPr>
            <a:r>
              <a:rPr lang="en-CA" sz="1200" dirty="0" smtClean="0">
                <a:solidFill>
                  <a:schemeClr val="tx1"/>
                </a:solidFill>
              </a:rPr>
              <a:t>As a result of the organization’s size and use of technology, it required an EAI environment that was able to manage a high volume of messages and interactions across a wide network of systems and applications. A change in the business landscape led to Coca-Cola needing to migrate and integrate 1,100 applications over a six-month project period in order to have operations running for two newly created companies. </a:t>
            </a:r>
            <a:endParaRPr lang="en-CA" sz="1200" dirty="0">
              <a:solidFill>
                <a:schemeClr val="tx1"/>
              </a:solidFill>
            </a:endParaRPr>
          </a:p>
        </p:txBody>
      </p:sp>
      <p:sp>
        <p:nvSpPr>
          <p:cNvPr id="26" name="Rectangle 42"/>
          <p:cNvSpPr/>
          <p:nvPr/>
        </p:nvSpPr>
        <p:spPr>
          <a:xfrm>
            <a:off x="-2" y="3803249"/>
            <a:ext cx="2105418" cy="2721119"/>
          </a:xfrm>
          <a:prstGeom prst="rect">
            <a:avLst/>
          </a:prstGeom>
          <a:solidFill>
            <a:schemeClr val="accent1">
              <a:lumMod val="20000"/>
              <a:lumOff val="80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b="1" dirty="0">
              <a:solidFill>
                <a:schemeClr val="bg1"/>
              </a:solidFill>
            </a:endParaRPr>
          </a:p>
        </p:txBody>
      </p:sp>
      <p:sp>
        <p:nvSpPr>
          <p:cNvPr id="27" name="Rectangle 44"/>
          <p:cNvSpPr/>
          <p:nvPr/>
        </p:nvSpPr>
        <p:spPr>
          <a:xfrm>
            <a:off x="205890" y="4152302"/>
            <a:ext cx="1752602" cy="1323439"/>
          </a:xfrm>
          <a:prstGeom prst="rect">
            <a:avLst/>
          </a:prstGeom>
        </p:spPr>
        <p:txBody>
          <a:bodyPr wrap="square">
            <a:spAutoFit/>
          </a:bodyPr>
          <a:lstStyle/>
          <a:p>
            <a:r>
              <a:rPr lang="en-CA" sz="1600" i="1" dirty="0" smtClean="0">
                <a:solidFill>
                  <a:schemeClr val="accent1"/>
                </a:solidFill>
                <a:latin typeface="+mj-lt"/>
              </a:rPr>
              <a:t>“Enterprise </a:t>
            </a:r>
            <a:r>
              <a:rPr lang="en-CA" sz="1600" i="1" dirty="0">
                <a:solidFill>
                  <a:schemeClr val="accent1"/>
                </a:solidFill>
                <a:latin typeface="+mj-lt"/>
              </a:rPr>
              <a:t>integration is the </a:t>
            </a:r>
            <a:r>
              <a:rPr lang="en-CA" sz="1600" b="1" i="1" dirty="0">
                <a:solidFill>
                  <a:schemeClr val="accent1"/>
                </a:solidFill>
                <a:latin typeface="+mj-lt"/>
              </a:rPr>
              <a:t>enabler</a:t>
            </a:r>
            <a:r>
              <a:rPr lang="en-CA" sz="1600" i="1" dirty="0">
                <a:solidFill>
                  <a:schemeClr val="accent1"/>
                </a:solidFill>
                <a:latin typeface="+mj-lt"/>
              </a:rPr>
              <a:t> to give you </a:t>
            </a:r>
            <a:r>
              <a:rPr lang="en-CA" sz="1600" b="1" i="1" dirty="0">
                <a:solidFill>
                  <a:schemeClr val="accent1"/>
                </a:solidFill>
                <a:latin typeface="+mj-lt"/>
              </a:rPr>
              <a:t>agility</a:t>
            </a:r>
            <a:r>
              <a:rPr lang="en-CA" sz="1600" i="1" dirty="0">
                <a:solidFill>
                  <a:schemeClr val="accent1"/>
                </a:solidFill>
                <a:latin typeface="+mj-lt"/>
              </a:rPr>
              <a:t> in your company.” </a:t>
            </a:r>
          </a:p>
        </p:txBody>
      </p:sp>
      <p:sp>
        <p:nvSpPr>
          <p:cNvPr id="28" name="Rectangle 45"/>
          <p:cNvSpPr/>
          <p:nvPr/>
        </p:nvSpPr>
        <p:spPr>
          <a:xfrm>
            <a:off x="336803" y="5682915"/>
            <a:ext cx="1827788" cy="830997"/>
          </a:xfrm>
          <a:prstGeom prst="rect">
            <a:avLst/>
          </a:prstGeom>
        </p:spPr>
        <p:txBody>
          <a:bodyPr wrap="square">
            <a:spAutoFit/>
          </a:bodyPr>
          <a:lstStyle/>
          <a:p>
            <a:r>
              <a:rPr lang="en-CA" sz="1200" dirty="0" smtClean="0">
                <a:solidFill>
                  <a:schemeClr val="accent1"/>
                </a:solidFill>
              </a:rPr>
              <a:t>Kevin Flowers,</a:t>
            </a:r>
          </a:p>
          <a:p>
            <a:r>
              <a:rPr lang="en-CA" sz="1200" dirty="0" smtClean="0">
                <a:solidFill>
                  <a:schemeClr val="accent1"/>
                </a:solidFill>
              </a:rPr>
              <a:t>Chief </a:t>
            </a:r>
            <a:r>
              <a:rPr lang="en-CA" sz="1200" dirty="0">
                <a:solidFill>
                  <a:schemeClr val="accent1"/>
                </a:solidFill>
              </a:rPr>
              <a:t>Technology Officer, Coca-Cola Enterprises</a:t>
            </a:r>
          </a:p>
        </p:txBody>
      </p:sp>
      <p:sp>
        <p:nvSpPr>
          <p:cNvPr id="29" name="Rectangle 46"/>
          <p:cNvSpPr/>
          <p:nvPr/>
        </p:nvSpPr>
        <p:spPr>
          <a:xfrm>
            <a:off x="2341456" y="4042587"/>
            <a:ext cx="2158658" cy="2224530"/>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CA" sz="1400" b="1" dirty="0" smtClean="0">
                <a:solidFill>
                  <a:schemeClr val="accent1"/>
                </a:solidFill>
              </a:rPr>
              <a:t>Role of an ESB</a:t>
            </a:r>
          </a:p>
          <a:p>
            <a:pPr>
              <a:spcAft>
                <a:spcPts val="600"/>
              </a:spcAft>
            </a:pPr>
            <a:r>
              <a:rPr lang="en-CA" sz="1400" dirty="0" smtClean="0">
                <a:solidFill>
                  <a:schemeClr val="tx1"/>
                </a:solidFill>
              </a:rPr>
              <a:t>An integration platform that functioned as an ESB was used to create </a:t>
            </a:r>
            <a:r>
              <a:rPr lang="en-CA" sz="1400" b="1" dirty="0" smtClean="0">
                <a:solidFill>
                  <a:schemeClr val="bg1">
                    <a:lumMod val="50000"/>
                  </a:schemeClr>
                </a:solidFill>
              </a:rPr>
              <a:t>streamlined interfaces </a:t>
            </a:r>
            <a:r>
              <a:rPr lang="en-CA" sz="1400" dirty="0" smtClean="0">
                <a:solidFill>
                  <a:schemeClr val="tx1"/>
                </a:solidFill>
              </a:rPr>
              <a:t>and create a </a:t>
            </a:r>
            <a:r>
              <a:rPr lang="en-CA" sz="1400" b="1" dirty="0" smtClean="0">
                <a:solidFill>
                  <a:schemeClr val="bg1">
                    <a:lumMod val="50000"/>
                  </a:schemeClr>
                </a:solidFill>
              </a:rPr>
              <a:t>high-performing messaging environment </a:t>
            </a:r>
            <a:r>
              <a:rPr lang="en-CA" sz="1400" dirty="0" smtClean="0">
                <a:solidFill>
                  <a:schemeClr val="tx1"/>
                </a:solidFill>
              </a:rPr>
              <a:t>that was able to quickly deliver messages. </a:t>
            </a:r>
          </a:p>
        </p:txBody>
      </p:sp>
      <p:sp>
        <p:nvSpPr>
          <p:cNvPr id="32" name="Rectangle 50"/>
          <p:cNvSpPr/>
          <p:nvPr/>
        </p:nvSpPr>
        <p:spPr>
          <a:xfrm>
            <a:off x="4736154" y="3905073"/>
            <a:ext cx="4342490" cy="26602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dirty="0" smtClean="0">
                <a:solidFill>
                  <a:schemeClr val="accent2"/>
                </a:solidFill>
              </a:rPr>
              <a:t>Results </a:t>
            </a:r>
            <a:endParaRPr lang="en-CA" b="1" dirty="0">
              <a:solidFill>
                <a:schemeClr val="accent2"/>
              </a:solidFill>
            </a:endParaRPr>
          </a:p>
        </p:txBody>
      </p:sp>
      <p:cxnSp>
        <p:nvCxnSpPr>
          <p:cNvPr id="33" name="Straight Connector 2"/>
          <p:cNvCxnSpPr/>
          <p:nvPr/>
        </p:nvCxnSpPr>
        <p:spPr>
          <a:xfrm flipV="1">
            <a:off x="4574321" y="4177678"/>
            <a:ext cx="0" cy="1954347"/>
          </a:xfrm>
          <a:prstGeom prst="line">
            <a:avLst/>
          </a:prstGeom>
          <a:ln w="25400">
            <a:solidFill>
              <a:schemeClr val="tx2">
                <a:lumMod val="85000"/>
                <a:alpha val="31000"/>
              </a:schemeClr>
            </a:solidFill>
          </a:ln>
        </p:spPr>
        <p:style>
          <a:lnRef idx="1">
            <a:schemeClr val="accent1"/>
          </a:lnRef>
          <a:fillRef idx="0">
            <a:schemeClr val="accent1"/>
          </a:fillRef>
          <a:effectRef idx="0">
            <a:schemeClr val="accent1"/>
          </a:effectRef>
          <a:fontRef idx="minor">
            <a:schemeClr val="tx1"/>
          </a:fontRef>
        </p:style>
      </p:cxnSp>
      <p:sp>
        <p:nvSpPr>
          <p:cNvPr id="34" name="Rectangle 52"/>
          <p:cNvSpPr/>
          <p:nvPr/>
        </p:nvSpPr>
        <p:spPr>
          <a:xfrm>
            <a:off x="6385420" y="5383648"/>
            <a:ext cx="2323114" cy="63248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dirty="0" smtClean="0">
                <a:solidFill>
                  <a:schemeClr val="tx1"/>
                </a:solidFill>
              </a:rPr>
              <a:t>in </a:t>
            </a:r>
            <a:r>
              <a:rPr lang="en-CA" sz="1600" b="1" dirty="0" smtClean="0">
                <a:solidFill>
                  <a:schemeClr val="tx1"/>
                </a:solidFill>
              </a:rPr>
              <a:t>cost savings </a:t>
            </a:r>
            <a:r>
              <a:rPr lang="en-CA" sz="1600" dirty="0" smtClean="0">
                <a:solidFill>
                  <a:schemeClr val="tx1"/>
                </a:solidFill>
              </a:rPr>
              <a:t>due to the strategic integration project performed during the creation of the new business entities. </a:t>
            </a:r>
            <a:endParaRPr lang="en-CA" sz="1600" dirty="0">
              <a:solidFill>
                <a:schemeClr val="tx1"/>
              </a:solidFill>
            </a:endParaRPr>
          </a:p>
        </p:txBody>
      </p:sp>
      <p:sp>
        <p:nvSpPr>
          <p:cNvPr id="36" name="Rectangle 54"/>
          <p:cNvSpPr/>
          <p:nvPr/>
        </p:nvSpPr>
        <p:spPr>
          <a:xfrm>
            <a:off x="4758458" y="5044535"/>
            <a:ext cx="1598157" cy="1038033"/>
          </a:xfrm>
          <a:prstGeom prst="rect">
            <a:avLst/>
          </a:prstGeom>
          <a:solidFill>
            <a:schemeClr val="accent1">
              <a:lumMod val="20000"/>
              <a:lumOff val="80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600" b="1" dirty="0">
              <a:solidFill>
                <a:schemeClr val="bg1"/>
              </a:solidFill>
            </a:endParaRPr>
          </a:p>
        </p:txBody>
      </p:sp>
      <p:grpSp>
        <p:nvGrpSpPr>
          <p:cNvPr id="37" name="Group 55"/>
          <p:cNvGrpSpPr/>
          <p:nvPr/>
        </p:nvGrpSpPr>
        <p:grpSpPr>
          <a:xfrm>
            <a:off x="4692744" y="5133655"/>
            <a:ext cx="1760771" cy="922133"/>
            <a:chOff x="4937105" y="4836463"/>
            <a:chExt cx="1760771" cy="922133"/>
          </a:xfrm>
        </p:grpSpPr>
        <p:sp>
          <p:nvSpPr>
            <p:cNvPr id="38" name="Rectangle 56"/>
            <p:cNvSpPr/>
            <p:nvPr/>
          </p:nvSpPr>
          <p:spPr>
            <a:xfrm>
              <a:off x="5044212" y="4836463"/>
              <a:ext cx="1465525" cy="54650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smtClean="0">
                  <a:solidFill>
                    <a:schemeClr val="accent1"/>
                  </a:solidFill>
                </a:rPr>
                <a:t>Commerce was able to flow from</a:t>
              </a:r>
            </a:p>
          </p:txBody>
        </p:sp>
        <p:sp>
          <p:nvSpPr>
            <p:cNvPr id="39" name="Rectangle 57"/>
            <p:cNvSpPr/>
            <p:nvPr/>
          </p:nvSpPr>
          <p:spPr>
            <a:xfrm>
              <a:off x="4937105" y="5178549"/>
              <a:ext cx="1760771" cy="58004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b="1" i="1" dirty="0" smtClean="0">
                  <a:solidFill>
                    <a:schemeClr val="accent1"/>
                  </a:solidFill>
                </a:rPr>
                <a:t>“minute one.” </a:t>
              </a:r>
            </a:p>
          </p:txBody>
        </p:sp>
      </p:grpSp>
      <p:sp>
        <p:nvSpPr>
          <p:cNvPr id="40" name="Rectangle 58"/>
          <p:cNvSpPr/>
          <p:nvPr/>
        </p:nvSpPr>
        <p:spPr>
          <a:xfrm>
            <a:off x="4758459" y="4341342"/>
            <a:ext cx="886177" cy="583072"/>
          </a:xfrm>
          <a:prstGeom prst="rect">
            <a:avLst/>
          </a:prstGeom>
          <a:solidFill>
            <a:schemeClr val="accent1">
              <a:lumMod val="20000"/>
              <a:lumOff val="80000"/>
            </a:schemeClr>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600" b="1" dirty="0" smtClean="0">
                <a:solidFill>
                  <a:schemeClr val="accent1"/>
                </a:solidFill>
              </a:rPr>
              <a:t>Value</a:t>
            </a:r>
            <a:endParaRPr lang="en-CA" sz="1600" b="1" dirty="0">
              <a:solidFill>
                <a:schemeClr val="accent1"/>
              </a:solidFill>
            </a:endParaRPr>
          </a:p>
        </p:txBody>
      </p:sp>
      <p:grpSp>
        <p:nvGrpSpPr>
          <p:cNvPr id="41" name="Group 59"/>
          <p:cNvGrpSpPr/>
          <p:nvPr/>
        </p:nvGrpSpPr>
        <p:grpSpPr>
          <a:xfrm>
            <a:off x="5655950" y="4152302"/>
            <a:ext cx="797565" cy="917270"/>
            <a:chOff x="288892" y="4549701"/>
            <a:chExt cx="490845" cy="564515"/>
          </a:xfrm>
        </p:grpSpPr>
        <p:sp>
          <p:nvSpPr>
            <p:cNvPr id="42" name="Oval 30"/>
            <p:cNvSpPr/>
            <p:nvPr/>
          </p:nvSpPr>
          <p:spPr>
            <a:xfrm>
              <a:off x="288892" y="4549701"/>
              <a:ext cx="490845" cy="564515"/>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p>
          </p:txBody>
        </p:sp>
        <p:pic>
          <p:nvPicPr>
            <p:cNvPr id="43"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898" y="4632548"/>
              <a:ext cx="232831" cy="372530"/>
            </a:xfrm>
            <a:prstGeom prst="rect">
              <a:avLst/>
            </a:prstGeom>
          </p:spPr>
        </p:pic>
      </p:grpSp>
      <p:grpSp>
        <p:nvGrpSpPr>
          <p:cNvPr id="44" name="Group 62"/>
          <p:cNvGrpSpPr/>
          <p:nvPr/>
        </p:nvGrpSpPr>
        <p:grpSpPr>
          <a:xfrm>
            <a:off x="-1" y="1131145"/>
            <a:ext cx="7016265" cy="796519"/>
            <a:chOff x="-2" y="294436"/>
            <a:chExt cx="7016265" cy="796519"/>
          </a:xfrm>
        </p:grpSpPr>
        <p:sp>
          <p:nvSpPr>
            <p:cNvPr id="45" name="Rectangle 63"/>
            <p:cNvSpPr/>
            <p:nvPr/>
          </p:nvSpPr>
          <p:spPr>
            <a:xfrm>
              <a:off x="-2" y="294436"/>
              <a:ext cx="6638925" cy="796519"/>
            </a:xfrm>
            <a:prstGeom prst="rect">
              <a:avLst/>
            </a:prstGeom>
            <a:solidFill>
              <a:schemeClr val="accent2"/>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000" rtlCol="0" anchor="ctr"/>
            <a:lstStyle/>
            <a:p>
              <a:pPr marL="176213" lvl="0" algn="l"/>
              <a:r>
                <a:rPr lang="en-CA" sz="2800" b="1" dirty="0" smtClean="0"/>
                <a:t>CASE STUDY</a:t>
              </a:r>
              <a:endParaRPr lang="en-CA" sz="2800" b="1" dirty="0"/>
            </a:p>
          </p:txBody>
        </p:sp>
        <p:sp>
          <p:nvSpPr>
            <p:cNvPr id="46" name="TextBox 64"/>
            <p:cNvSpPr txBox="1"/>
            <p:nvPr/>
          </p:nvSpPr>
          <p:spPr>
            <a:xfrm>
              <a:off x="3407021" y="374666"/>
              <a:ext cx="870438" cy="646331"/>
            </a:xfrm>
            <a:prstGeom prst="rect">
              <a:avLst/>
            </a:prstGeom>
            <a:noFill/>
          </p:spPr>
          <p:txBody>
            <a:bodyPr wrap="square" rtlCol="0">
              <a:spAutoFit/>
            </a:bodyPr>
            <a:lstStyle/>
            <a:p>
              <a:pPr algn="r">
                <a:lnSpc>
                  <a:spcPct val="150000"/>
                </a:lnSpc>
              </a:pPr>
              <a:r>
                <a:rPr lang="en-CA" sz="1200" i="1" dirty="0" smtClean="0">
                  <a:solidFill>
                    <a:schemeClr val="bg1"/>
                  </a:solidFill>
                </a:rPr>
                <a:t>Industry</a:t>
              </a:r>
            </a:p>
            <a:p>
              <a:pPr algn="r">
                <a:lnSpc>
                  <a:spcPct val="150000"/>
                </a:lnSpc>
              </a:pPr>
              <a:r>
                <a:rPr lang="en-CA" sz="1200" i="1" dirty="0" smtClean="0">
                  <a:solidFill>
                    <a:schemeClr val="bg1"/>
                  </a:solidFill>
                </a:rPr>
                <a:t>Source</a:t>
              </a:r>
              <a:endParaRPr lang="en-CA" sz="1200" i="1" dirty="0">
                <a:solidFill>
                  <a:schemeClr val="bg1"/>
                </a:solidFill>
              </a:endParaRPr>
            </a:p>
          </p:txBody>
        </p:sp>
        <p:cxnSp>
          <p:nvCxnSpPr>
            <p:cNvPr id="47" name="Straight Connector 65"/>
            <p:cNvCxnSpPr/>
            <p:nvPr/>
          </p:nvCxnSpPr>
          <p:spPr>
            <a:xfrm>
              <a:off x="3424605" y="430860"/>
              <a:ext cx="0" cy="5018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48" name="Picture 6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9954"/>
              <a:ext cx="416696" cy="442739"/>
            </a:xfrm>
            <a:prstGeom prst="rect">
              <a:avLst/>
            </a:prstGeom>
            <a:effectLst>
              <a:outerShdw blurRad="25400" dist="25400" dir="2700000" algn="tl" rotWithShape="0">
                <a:prstClr val="black">
                  <a:alpha val="15000"/>
                </a:prstClr>
              </a:outerShdw>
            </a:effectLst>
          </p:spPr>
        </p:pic>
        <p:sp>
          <p:nvSpPr>
            <p:cNvPr id="49" name="Text Placeholder 9"/>
            <p:cNvSpPr txBox="1">
              <a:spLocks/>
            </p:cNvSpPr>
            <p:nvPr/>
          </p:nvSpPr>
          <p:spPr>
            <a:xfrm>
              <a:off x="4277458" y="374667"/>
              <a:ext cx="2738805" cy="646330"/>
            </a:xfrm>
            <a:prstGeom prst="rect">
              <a:avLst/>
            </a:prstGeom>
          </p:spPr>
          <p:txBody>
            <a:bodyPr/>
            <a:lstStyle>
              <a:lvl1pPr marL="0" indent="0" algn="l" rtl="0" eaLnBrk="1" fontAlgn="base" hangingPunct="1">
                <a:lnSpc>
                  <a:spcPct val="150000"/>
                </a:lnSpc>
                <a:spcBef>
                  <a:spcPts val="0"/>
                </a:spcBef>
                <a:spcAft>
                  <a:spcPct val="0"/>
                </a:spcAft>
                <a:buClr>
                  <a:schemeClr val="tx1"/>
                </a:buClr>
                <a:buSzPct val="120000"/>
                <a:buFont typeface="Arial" pitchFamily="34" charset="0"/>
                <a:buNone/>
                <a:defRPr sz="1200" b="1" kern="1200">
                  <a:solidFill>
                    <a:schemeClr val="bg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smtClean="0"/>
                <a:t>Retail</a:t>
              </a:r>
            </a:p>
            <a:p>
              <a:r>
                <a:rPr lang="en-CA" dirty="0">
                  <a:hlinkClick r:id="rId4"/>
                </a:rPr>
                <a:t>Software AG Success Stories  </a:t>
              </a:r>
              <a:endParaRPr lang="en-CA" dirty="0"/>
            </a:p>
            <a:p>
              <a:endParaRPr lang="en-US" dirty="0"/>
            </a:p>
          </p:txBody>
        </p:sp>
      </p:grpSp>
      <p:sp>
        <p:nvSpPr>
          <p:cNvPr id="50" name="TextBox 68"/>
          <p:cNvSpPr txBox="1"/>
          <p:nvPr/>
        </p:nvSpPr>
        <p:spPr>
          <a:xfrm>
            <a:off x="6638924" y="1194089"/>
            <a:ext cx="2275560" cy="707886"/>
          </a:xfrm>
          <a:prstGeom prst="rect">
            <a:avLst/>
          </a:prstGeom>
          <a:noFill/>
        </p:spPr>
        <p:txBody>
          <a:bodyPr wrap="square" rtlCol="0">
            <a:spAutoFit/>
          </a:bodyPr>
          <a:lstStyle/>
          <a:p>
            <a:r>
              <a:rPr lang="en-CA" sz="1000" i="1" dirty="0" smtClean="0"/>
              <a:t>This case study is not a promotion of one vendor’s products, but is meant to be illustrative of how one company has utilized ESB technology. </a:t>
            </a:r>
            <a:endParaRPr lang="en-CA" sz="1000" i="1" dirty="0"/>
          </a:p>
        </p:txBody>
      </p:sp>
      <p:sp>
        <p:nvSpPr>
          <p:cNvPr id="5" name="Rectangle 4"/>
          <p:cNvSpPr/>
          <p:nvPr/>
        </p:nvSpPr>
        <p:spPr>
          <a:xfrm>
            <a:off x="6356616" y="4271529"/>
            <a:ext cx="2877711" cy="646331"/>
          </a:xfrm>
          <a:prstGeom prst="rect">
            <a:avLst/>
          </a:prstGeom>
        </p:spPr>
        <p:txBody>
          <a:bodyPr wrap="none">
            <a:spAutoFit/>
          </a:bodyPr>
          <a:lstStyle/>
          <a:p>
            <a:r>
              <a:rPr lang="en-CA" sz="3600" b="1" dirty="0" smtClean="0">
                <a:solidFill>
                  <a:schemeClr val="accent2"/>
                </a:solidFill>
              </a:rPr>
              <a:t>100,000,000 </a:t>
            </a:r>
            <a:endParaRPr lang="en-CA" sz="3600" dirty="0"/>
          </a:p>
        </p:txBody>
      </p:sp>
      <p:sp>
        <p:nvSpPr>
          <p:cNvPr id="3" name="Title 2"/>
          <p:cNvSpPr>
            <a:spLocks noGrp="1"/>
          </p:cNvSpPr>
          <p:nvPr>
            <p:ph type="title"/>
          </p:nvPr>
        </p:nvSpPr>
        <p:spPr/>
        <p:txBody>
          <a:bodyPr/>
          <a:lstStyle/>
          <a:p>
            <a:r>
              <a:rPr lang="en-CA" dirty="0"/>
              <a:t>ESB integrations enabled Coca-Cola to set up a new business entity in a tight time </a:t>
            </a:r>
            <a:r>
              <a:rPr lang="en-CA" dirty="0" smtClean="0"/>
              <a:t>window</a:t>
            </a:r>
            <a:endParaRPr lang="en-US" dirty="0"/>
          </a:p>
        </p:txBody>
      </p:sp>
    </p:spTree>
    <p:extLst>
      <p:ext uri="{BB962C8B-B14F-4D97-AF65-F5344CB8AC3E}">
        <p14:creationId xmlns:p14="http://schemas.microsoft.com/office/powerpoint/2010/main" val="8677039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0" y="1125237"/>
            <a:ext cx="9149702" cy="315182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Info-Tech’s </a:t>
            </a:r>
            <a:r>
              <a:rPr lang="en-CA" dirty="0"/>
              <a:t>approach to </a:t>
            </a:r>
            <a:r>
              <a:rPr lang="en-CA" dirty="0" smtClean="0"/>
              <a:t>enterprise integration will help you to align your business, data, </a:t>
            </a:r>
            <a:r>
              <a:rPr lang="en-CA" dirty="0"/>
              <a:t>and </a:t>
            </a:r>
            <a:r>
              <a:rPr lang="en-CA" dirty="0" smtClean="0"/>
              <a:t>application architectures</a:t>
            </a:r>
            <a:endParaRPr lang="en-CA" dirty="0"/>
          </a:p>
        </p:txBody>
      </p:sp>
      <p:sp>
        <p:nvSpPr>
          <p:cNvPr id="6" name="Rectangle 4"/>
          <p:cNvSpPr/>
          <p:nvPr/>
        </p:nvSpPr>
        <p:spPr>
          <a:xfrm>
            <a:off x="107873" y="1156008"/>
            <a:ext cx="8989857" cy="1308050"/>
          </a:xfrm>
          <a:prstGeom prst="rect">
            <a:avLst/>
          </a:prstGeom>
          <a:solidFill>
            <a:srgbClr val="F2F2F2">
              <a:alpha val="75000"/>
            </a:srgbClr>
          </a:solidFill>
        </p:spPr>
        <p:txBody>
          <a:bodyPr wrap="square">
            <a:spAutoFit/>
          </a:bodyPr>
          <a:lstStyle/>
          <a:p>
            <a:pPr>
              <a:spcAft>
                <a:spcPts val="600"/>
              </a:spcAft>
            </a:pPr>
            <a:endParaRPr lang="en-CA" sz="2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a:p>
            <a:pPr>
              <a:spcAft>
                <a:spcPts val="600"/>
              </a:spcAft>
            </a:pPr>
            <a:r>
              <a:rPr lang="en-CA"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Enterprise </a:t>
            </a:r>
            <a:r>
              <a:rPr lang="en-CA"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I</a:t>
            </a:r>
            <a:r>
              <a:rPr lang="en-CA"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ntegration </a:t>
            </a:r>
          </a:p>
          <a:p>
            <a:pPr>
              <a:spcAft>
                <a:spcPts val="600"/>
              </a:spcAft>
            </a:pP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Involves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application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integration and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data integration, and sits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on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top of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business architecture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which informs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data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and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application architecture, and finally technology architecture as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the ultimate solution). </a:t>
            </a:r>
          </a:p>
          <a:p>
            <a:pPr>
              <a:spcAft>
                <a:spcPts val="600"/>
              </a:spcAft>
            </a:pPr>
            <a:endParaRPr lang="en-CA"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3" name="Rectangle 38"/>
          <p:cNvSpPr/>
          <p:nvPr/>
        </p:nvSpPr>
        <p:spPr>
          <a:xfrm>
            <a:off x="2593878" y="2212338"/>
            <a:ext cx="1107996" cy="307777"/>
          </a:xfrm>
          <a:prstGeom prst="rect">
            <a:avLst/>
          </a:prstGeom>
        </p:spPr>
        <p:txBody>
          <a:bodyPr wrap="none">
            <a:spAutoFit/>
          </a:bodyPr>
          <a:lstStyle/>
          <a:p>
            <a:r>
              <a:rPr lang="en-CA" sz="14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Integration</a:t>
            </a:r>
            <a:endParaRPr lang="en-CA" sz="1400" dirty="0"/>
          </a:p>
        </p:txBody>
      </p:sp>
      <p:sp>
        <p:nvSpPr>
          <p:cNvPr id="64" name="Rectangle 39"/>
          <p:cNvSpPr/>
          <p:nvPr/>
        </p:nvSpPr>
        <p:spPr>
          <a:xfrm>
            <a:off x="2556373" y="3831322"/>
            <a:ext cx="1107996" cy="307777"/>
          </a:xfrm>
          <a:prstGeom prst="rect">
            <a:avLst/>
          </a:prstGeom>
        </p:spPr>
        <p:txBody>
          <a:bodyPr wrap="none">
            <a:spAutoFit/>
          </a:bodyPr>
          <a:lstStyle/>
          <a:p>
            <a:r>
              <a:rPr lang="en-CA" sz="14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Integration</a:t>
            </a:r>
            <a:endParaRPr lang="en-CA" sz="1400" dirty="0"/>
          </a:p>
        </p:txBody>
      </p:sp>
      <p:cxnSp>
        <p:nvCxnSpPr>
          <p:cNvPr id="66" name="Straight Arrow Connector 16"/>
          <p:cNvCxnSpPr>
            <a:stCxn id="69" idx="0"/>
            <a:endCxn id="68" idx="1"/>
          </p:cNvCxnSpPr>
          <p:nvPr/>
        </p:nvCxnSpPr>
        <p:spPr>
          <a:xfrm rot="5400000" flipH="1" flipV="1">
            <a:off x="3618663" y="2073927"/>
            <a:ext cx="187589" cy="1204171"/>
          </a:xfrm>
          <a:prstGeom prst="bentConnector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4"/>
          <p:cNvSpPr/>
          <p:nvPr/>
        </p:nvSpPr>
        <p:spPr>
          <a:xfrm>
            <a:off x="0" y="4285296"/>
            <a:ext cx="9144000" cy="2277547"/>
          </a:xfrm>
          <a:prstGeom prst="rect">
            <a:avLst/>
          </a:prstGeom>
          <a:solidFill>
            <a:schemeClr val="accent1"/>
          </a:solidFill>
        </p:spPr>
        <p:txBody>
          <a:bodyPr wrap="square">
            <a:spAutoFit/>
          </a:bodyPr>
          <a:lstStyle/>
          <a:p>
            <a:pPr marL="216000">
              <a:spcAft>
                <a:spcPts val="600"/>
              </a:spcAft>
            </a:pPr>
            <a:endParaRPr lang="en-CA" sz="16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1474708" y="4535911"/>
            <a:ext cx="7402591" cy="830997"/>
          </a:xfrm>
          <a:prstGeom prst="rect">
            <a:avLst/>
          </a:prstGeom>
        </p:spPr>
        <p:txBody>
          <a:bodyPr wrap="square">
            <a:spAutoFit/>
          </a:bodyPr>
          <a:lstStyle/>
          <a:p>
            <a:pPr marL="216000">
              <a:spcAft>
                <a:spcPts val="600"/>
              </a:spcAft>
            </a:pPr>
            <a:endParaRPr lang="en-CA" sz="1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r>
              <a:rPr lang="en-CA" sz="1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Enterprise integration </a:t>
            </a:r>
            <a:r>
              <a:rPr lang="en-CA"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is a complex topic. </a:t>
            </a:r>
            <a:r>
              <a:rPr lang="en-CA"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Read Info-Tech’s </a:t>
            </a:r>
            <a:r>
              <a:rPr lang="en-CA"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hlinkClick r:id="rId2"/>
              </a:rPr>
              <a:t>step-by-step approach</a:t>
            </a:r>
            <a:r>
              <a:rPr lang="en-CA"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 to creating a meaningful enterprise integration strategy informed by strategic corporate drivers and the organization’s current state of integration.</a:t>
            </a:r>
            <a:endParaRPr lang="en-CA"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5" name="Rectangle 24"/>
          <p:cNvSpPr/>
          <p:nvPr/>
        </p:nvSpPr>
        <p:spPr>
          <a:xfrm>
            <a:off x="30802" y="4486995"/>
            <a:ext cx="4572000" cy="1754326"/>
          </a:xfrm>
          <a:prstGeom prst="rect">
            <a:avLst/>
          </a:prstGeom>
        </p:spPr>
        <p:txBody>
          <a:bodyPr>
            <a:spAutoFit/>
          </a:bodyPr>
          <a:lstStyle/>
          <a:p>
            <a:pPr marL="216000">
              <a:spcAft>
                <a:spcPts val="600"/>
              </a:spcAft>
            </a:pPr>
            <a:r>
              <a:rPr lang="en-CA" sz="54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Get Integrated</a:t>
            </a:r>
            <a:endParaRPr lang="en-CA" sz="5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0" name="Right Arrow 39"/>
          <p:cNvSpPr/>
          <p:nvPr/>
        </p:nvSpPr>
        <p:spPr>
          <a:xfrm>
            <a:off x="3963819" y="5499564"/>
            <a:ext cx="944367" cy="64770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4" name="Picture 43"/>
          <p:cNvPicPr>
            <a:picLocks noChangeAspect="1"/>
          </p:cNvPicPr>
          <p:nvPr/>
        </p:nvPicPr>
        <p:blipFill>
          <a:blip r:embed="rId3"/>
          <a:stretch>
            <a:fillRect/>
          </a:stretch>
        </p:blipFill>
        <p:spPr>
          <a:xfrm>
            <a:off x="5342538" y="5440007"/>
            <a:ext cx="2767074" cy="835887"/>
          </a:xfrm>
          <a:prstGeom prst="rect">
            <a:avLst/>
          </a:prstGeom>
        </p:spPr>
      </p:pic>
      <p:sp>
        <p:nvSpPr>
          <p:cNvPr id="67" name="Rectangle 18"/>
          <p:cNvSpPr/>
          <p:nvPr/>
        </p:nvSpPr>
        <p:spPr>
          <a:xfrm>
            <a:off x="3935699" y="3467609"/>
            <a:ext cx="1291935" cy="58806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t>Application Architecture</a:t>
            </a:r>
            <a:endParaRPr lang="en-CA" sz="1400" b="1" dirty="0"/>
          </a:p>
        </p:txBody>
      </p:sp>
      <p:sp>
        <p:nvSpPr>
          <p:cNvPr id="68" name="Rectangle 19"/>
          <p:cNvSpPr/>
          <p:nvPr/>
        </p:nvSpPr>
        <p:spPr>
          <a:xfrm>
            <a:off x="4314543" y="2288187"/>
            <a:ext cx="1291935" cy="58806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t>Data</a:t>
            </a:r>
            <a:br>
              <a:rPr lang="en-CA" sz="1400" b="1" dirty="0" smtClean="0"/>
            </a:br>
            <a:r>
              <a:rPr lang="en-CA" sz="1400" b="1" dirty="0" smtClean="0"/>
              <a:t>Architecture</a:t>
            </a:r>
            <a:endParaRPr lang="en-CA" sz="1400" b="1" dirty="0"/>
          </a:p>
        </p:txBody>
      </p:sp>
      <p:sp>
        <p:nvSpPr>
          <p:cNvPr id="69" name="Rectangle 20"/>
          <p:cNvSpPr/>
          <p:nvPr/>
        </p:nvSpPr>
        <p:spPr>
          <a:xfrm>
            <a:off x="2464404" y="2769806"/>
            <a:ext cx="1291935" cy="697803"/>
          </a:xfrm>
          <a:prstGeom prst="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t>Business Architecture</a:t>
            </a:r>
            <a:endParaRPr lang="en-CA" sz="1400" b="1" dirty="0"/>
          </a:p>
        </p:txBody>
      </p:sp>
      <p:cxnSp>
        <p:nvCxnSpPr>
          <p:cNvPr id="70" name="Straight Arrow Connector 16"/>
          <p:cNvCxnSpPr>
            <a:stCxn id="69" idx="2"/>
            <a:endCxn id="67" idx="1"/>
          </p:cNvCxnSpPr>
          <p:nvPr/>
        </p:nvCxnSpPr>
        <p:spPr>
          <a:xfrm rot="16200000" flipH="1">
            <a:off x="3376020" y="3201960"/>
            <a:ext cx="294030" cy="825327"/>
          </a:xfrm>
          <a:prstGeom prst="bentConnector2">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4"/>
          <p:cNvCxnSpPr>
            <a:stCxn id="68" idx="3"/>
            <a:endCxn id="74" idx="1"/>
          </p:cNvCxnSpPr>
          <p:nvPr/>
        </p:nvCxnSpPr>
        <p:spPr>
          <a:xfrm>
            <a:off x="5606478" y="2582217"/>
            <a:ext cx="648350" cy="688578"/>
          </a:xfrm>
          <a:prstGeom prst="bentConnector3">
            <a:avLst>
              <a:gd name="adj1" fmla="val 50000"/>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4"/>
          <p:cNvCxnSpPr>
            <a:stCxn id="67" idx="0"/>
            <a:endCxn id="68" idx="2"/>
          </p:cNvCxnSpPr>
          <p:nvPr/>
        </p:nvCxnSpPr>
        <p:spPr>
          <a:xfrm rot="5400000" flipH="1" flipV="1">
            <a:off x="4475408" y="2982506"/>
            <a:ext cx="591362" cy="378844"/>
          </a:xfrm>
          <a:prstGeom prst="bentConnector3">
            <a:avLst>
              <a:gd name="adj1" fmla="val 50000"/>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grpSp>
        <p:nvGrpSpPr>
          <p:cNvPr id="73" name="Group 25"/>
          <p:cNvGrpSpPr/>
          <p:nvPr/>
        </p:nvGrpSpPr>
        <p:grpSpPr>
          <a:xfrm>
            <a:off x="6254828" y="2535720"/>
            <a:ext cx="1291935" cy="1470150"/>
            <a:chOff x="3552885" y="3368700"/>
            <a:chExt cx="1291935" cy="1470150"/>
          </a:xfrm>
        </p:grpSpPr>
        <p:sp>
          <p:nvSpPr>
            <p:cNvPr id="74" name="Rectangle 26"/>
            <p:cNvSpPr/>
            <p:nvPr/>
          </p:nvSpPr>
          <p:spPr>
            <a:xfrm>
              <a:off x="3552885" y="3368700"/>
              <a:ext cx="1291935" cy="1470150"/>
            </a:xfrm>
            <a:prstGeom prst="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t>Technology Architecture</a:t>
              </a:r>
              <a:endParaRPr lang="en-CA" sz="1400" b="1" dirty="0"/>
            </a:p>
          </p:txBody>
        </p:sp>
        <p:sp>
          <p:nvSpPr>
            <p:cNvPr id="75" name="Rectangle 27"/>
            <p:cNvSpPr/>
            <p:nvPr/>
          </p:nvSpPr>
          <p:spPr>
            <a:xfrm>
              <a:off x="3664467" y="3937401"/>
              <a:ext cx="1068771" cy="333030"/>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00" b="1" dirty="0" smtClean="0"/>
                <a:t>Infrastructure</a:t>
              </a:r>
              <a:endParaRPr lang="en-CA" sz="1000" b="1" dirty="0"/>
            </a:p>
          </p:txBody>
        </p:sp>
        <p:sp>
          <p:nvSpPr>
            <p:cNvPr id="76" name="Rectangle 28"/>
            <p:cNvSpPr/>
            <p:nvPr/>
          </p:nvSpPr>
          <p:spPr>
            <a:xfrm>
              <a:off x="3664466" y="4352961"/>
              <a:ext cx="1068771" cy="333030"/>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000" b="1" dirty="0" smtClean="0"/>
                <a:t>Security</a:t>
              </a:r>
              <a:endParaRPr lang="en-CA" sz="1000" b="1" dirty="0"/>
            </a:p>
          </p:txBody>
        </p:sp>
      </p:grpSp>
      <p:cxnSp>
        <p:nvCxnSpPr>
          <p:cNvPr id="59" name="Straight Arrow Connector 4"/>
          <p:cNvCxnSpPr>
            <a:stCxn id="67" idx="3"/>
            <a:endCxn id="74" idx="1"/>
          </p:cNvCxnSpPr>
          <p:nvPr/>
        </p:nvCxnSpPr>
        <p:spPr>
          <a:xfrm flipV="1">
            <a:off x="5227634" y="3270795"/>
            <a:ext cx="1027194" cy="490844"/>
          </a:xfrm>
          <a:prstGeom prst="bentConnector3">
            <a:avLst>
              <a:gd name="adj1" fmla="val 50000"/>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8" name="Rectangle 20"/>
          <p:cNvSpPr/>
          <p:nvPr/>
        </p:nvSpPr>
        <p:spPr>
          <a:xfrm>
            <a:off x="843173" y="2770823"/>
            <a:ext cx="1208031" cy="697803"/>
          </a:xfrm>
          <a:prstGeom prst="rect">
            <a:avLst/>
          </a:prstGeom>
          <a:solidFill>
            <a:schemeClr val="accent3"/>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CA" sz="1400" b="1" dirty="0" smtClean="0"/>
              <a:t>Business Processes/Activities</a:t>
            </a:r>
            <a:endParaRPr lang="en-CA" sz="1400" b="1" dirty="0"/>
          </a:p>
        </p:txBody>
      </p:sp>
      <p:cxnSp>
        <p:nvCxnSpPr>
          <p:cNvPr id="58" name="Straight Arrow Connector 57"/>
          <p:cNvCxnSpPr>
            <a:stCxn id="78" idx="3"/>
            <a:endCxn id="69" idx="1"/>
          </p:cNvCxnSpPr>
          <p:nvPr/>
        </p:nvCxnSpPr>
        <p:spPr>
          <a:xfrm flipV="1">
            <a:off x="2051204" y="3118708"/>
            <a:ext cx="413200" cy="1017"/>
          </a:xfrm>
          <a:prstGeom prst="straightConnector1">
            <a:avLst/>
          </a:prstGeom>
          <a:ln w="571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29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p:cNvSpPr/>
          <p:nvPr/>
        </p:nvSpPr>
        <p:spPr>
          <a:xfrm>
            <a:off x="3416300" y="1133475"/>
            <a:ext cx="5733402" cy="5407025"/>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098"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125086"/>
            <a:ext cx="3416300" cy="54070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Use Info-Tech’s approach to implementing your ESB so that you </a:t>
            </a:r>
            <a:r>
              <a:rPr lang="en-CA" b="1" dirty="0">
                <a:solidFill>
                  <a:schemeClr val="accent2"/>
                </a:solidFill>
              </a:rPr>
              <a:t>don’t miss the bus</a:t>
            </a:r>
            <a:endParaRPr lang="en-CA" dirty="0"/>
          </a:p>
        </p:txBody>
      </p:sp>
      <p:sp>
        <p:nvSpPr>
          <p:cNvPr id="3" name="Rectangle 2"/>
          <p:cNvSpPr/>
          <p:nvPr/>
        </p:nvSpPr>
        <p:spPr>
          <a:xfrm>
            <a:off x="3415563" y="2015269"/>
            <a:ext cx="5734876" cy="4524868"/>
          </a:xfrm>
          <a:prstGeom prst="rect">
            <a:avLst/>
          </a:prstGeom>
          <a:solidFill>
            <a:schemeClr val="accent3"/>
          </a:solidFill>
        </p:spPr>
        <p:txBody>
          <a:bodyPr wrap="square" anchor="ctr">
            <a:noAutofit/>
          </a:bodyPr>
          <a:lstStyle/>
          <a:p>
            <a:pPr lvl="1">
              <a:spcAft>
                <a:spcPts val="600"/>
              </a:spcAft>
            </a:pP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Info-Tech’s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research-backed </a:t>
            </a: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methodology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will help you to:</a:t>
            </a:r>
            <a:endParaRPr lang="en-CA" sz="20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720000">
              <a:spcAft>
                <a:spcPts val="300"/>
              </a:spcAft>
            </a:pP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Assess ESB readiness. You have already decided on an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enterprise service bus solution –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make sure you are ready to embark on the road </a:t>
            </a: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trip.</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endParaRPr lang="en-CA" sz="2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720000">
              <a:spcAft>
                <a:spcPts val="300"/>
              </a:spcAft>
            </a:pP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Start small to work out the kinks in the implementation. Implement an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ESB pilot </a:t>
            </a:r>
            <a:r>
              <a:rPr lang="en-CA"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project </a:t>
            </a:r>
            <a:r>
              <a:rPr lang="en-CA"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to help you get </a:t>
            </a:r>
            <a:r>
              <a:rPr lang="en-CA"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started.</a:t>
            </a:r>
            <a:endParaRPr lang="en-CA"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720000">
              <a:spcAft>
                <a:spcPts val="300"/>
              </a:spcAft>
            </a:pP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Implement </a:t>
            </a: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 ESB solution that supports enhanced integration on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all </a:t>
            </a: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levels,</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including at the application, data, and business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levels.</a:t>
            </a:r>
            <a:endPar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720000">
              <a:spcAft>
                <a:spcPts val="600"/>
              </a:spcAft>
            </a:pP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Deliver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j</a:t>
            </a: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ust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enough </a:t>
            </a:r>
            <a:r>
              <a:rPr lang="en-US"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governance,</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which</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will </a:t>
            </a: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help the ESB implementation go smoother and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the benefits last longer.</a:t>
            </a:r>
            <a:endParaRPr lang="en-CA" sz="2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a:p>
            <a:pPr marL="720000">
              <a:spcAft>
                <a:spcPts val="300"/>
              </a:spcAft>
            </a:pP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Build </a:t>
            </a: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and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execute on a </a:t>
            </a:r>
            <a:r>
              <a:rPr lang="en-US"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comprehensive</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implementation </a:t>
            </a:r>
            <a:r>
              <a:rPr lang="en-US" sz="16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and testing plan</a:t>
            </a:r>
            <a:r>
              <a:rPr lang="en-US" sz="16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endParaRPr lang="en-CA" sz="5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Rectangle 4"/>
          <p:cNvSpPr/>
          <p:nvPr/>
        </p:nvSpPr>
        <p:spPr>
          <a:xfrm>
            <a:off x="87538" y="1440645"/>
            <a:ext cx="9062164" cy="338554"/>
          </a:xfrm>
          <a:prstGeom prst="rect">
            <a:avLst/>
          </a:prstGeom>
          <a:solidFill>
            <a:srgbClr val="F2F2F2">
              <a:alpha val="75000"/>
            </a:srgbClr>
          </a:solidFill>
        </p:spPr>
        <p:txBody>
          <a:bodyPr wrap="square">
            <a:spAutoFit/>
          </a:bodyPr>
          <a:lstStyle/>
          <a:p>
            <a:pPr>
              <a:spcAft>
                <a:spcPts val="600"/>
              </a:spcAft>
            </a:pPr>
            <a:r>
              <a:rPr lang="en-CA"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Implementing </a:t>
            </a:r>
            <a:r>
              <a:rPr lang="en-CA"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 large integration project like the ESB </a:t>
            </a:r>
            <a:r>
              <a:rPr lang="en-CA" sz="16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is </a:t>
            </a:r>
            <a:r>
              <a:rPr lang="en-CA" sz="16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hard. </a:t>
            </a:r>
            <a:r>
              <a:rPr lang="en-CA" sz="16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Let us help you make it </a:t>
            </a:r>
            <a:r>
              <a:rPr lang="en-CA" sz="16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easy</a:t>
            </a:r>
            <a:r>
              <a:rPr lang="en-CA" sz="1600"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a:t>
            </a:r>
            <a:endParaRPr lang="en-CA" sz="20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Oval 145407"/>
          <p:cNvSpPr/>
          <p:nvPr/>
        </p:nvSpPr>
        <p:spPr>
          <a:xfrm>
            <a:off x="3648602" y="2797103"/>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n-US" b="1" dirty="0">
              <a:solidFill>
                <a:srgbClr val="FFFFFF"/>
              </a:solidFill>
            </a:endParaRPr>
          </a:p>
        </p:txBody>
      </p:sp>
      <p:sp>
        <p:nvSpPr>
          <p:cNvPr id="24" name="Oval 145408"/>
          <p:cNvSpPr/>
          <p:nvPr/>
        </p:nvSpPr>
        <p:spPr>
          <a:xfrm>
            <a:off x="3648602" y="3525559"/>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n-US" b="1" dirty="0">
              <a:solidFill>
                <a:srgbClr val="FFFFFF"/>
              </a:solidFill>
            </a:endParaRPr>
          </a:p>
        </p:txBody>
      </p:sp>
      <p:sp>
        <p:nvSpPr>
          <p:cNvPr id="27" name="Oval 145410"/>
          <p:cNvSpPr/>
          <p:nvPr/>
        </p:nvSpPr>
        <p:spPr>
          <a:xfrm>
            <a:off x="3648602" y="4344152"/>
            <a:ext cx="400594" cy="395527"/>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n-US" b="1" dirty="0">
              <a:solidFill>
                <a:srgbClr val="FFFFFF"/>
              </a:solidFill>
            </a:endParaRPr>
          </a:p>
        </p:txBody>
      </p:sp>
      <p:sp>
        <p:nvSpPr>
          <p:cNvPr id="28" name="Oval 145410"/>
          <p:cNvSpPr/>
          <p:nvPr/>
        </p:nvSpPr>
        <p:spPr>
          <a:xfrm>
            <a:off x="3648602" y="5140668"/>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4</a:t>
            </a:r>
            <a:endParaRPr lang="en-US" b="1" dirty="0">
              <a:solidFill>
                <a:srgbClr val="FFFFFF"/>
              </a:solidFill>
            </a:endParaRPr>
          </a:p>
        </p:txBody>
      </p:sp>
      <p:sp>
        <p:nvSpPr>
          <p:cNvPr id="29" name="Oval 145410"/>
          <p:cNvSpPr/>
          <p:nvPr/>
        </p:nvSpPr>
        <p:spPr>
          <a:xfrm>
            <a:off x="3648602" y="5934276"/>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5</a:t>
            </a:r>
            <a:endParaRPr lang="en-US" b="1" dirty="0">
              <a:solidFill>
                <a:srgbClr val="FFFFFF"/>
              </a:solidFill>
            </a:endParaRPr>
          </a:p>
        </p:txBody>
      </p:sp>
    </p:spTree>
    <p:extLst>
      <p:ext uri="{BB962C8B-B14F-4D97-AF65-F5344CB8AC3E}">
        <p14:creationId xmlns:p14="http://schemas.microsoft.com/office/powerpoint/2010/main" val="7541171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Info-Tech’s </a:t>
            </a:r>
            <a:r>
              <a:rPr lang="en-CA" dirty="0"/>
              <a:t>approach to implementing your ESB </a:t>
            </a:r>
            <a:r>
              <a:rPr lang="en-CA" dirty="0" smtClean="0"/>
              <a:t>will help you to start small with a </a:t>
            </a:r>
            <a:r>
              <a:rPr lang="en-CA" b="1" dirty="0" smtClean="0">
                <a:solidFill>
                  <a:schemeClr val="accent2"/>
                </a:solidFill>
              </a:rPr>
              <a:t>pilot project</a:t>
            </a:r>
            <a:endParaRPr lang="en-CA" b="1" dirty="0">
              <a:solidFill>
                <a:schemeClr val="accent2"/>
              </a:solidFill>
            </a:endParaRPr>
          </a:p>
        </p:txBody>
      </p:sp>
      <p:pic>
        <p:nvPicPr>
          <p:cNvPr id="21" name="Picture 2"/>
          <p:cNvPicPr>
            <a:picLocks noChangeAspect="1" noChangeArrowheads="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1123950"/>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18"/>
          <p:cNvSpPr/>
          <p:nvPr/>
        </p:nvSpPr>
        <p:spPr>
          <a:xfrm>
            <a:off x="257175" y="1222243"/>
            <a:ext cx="8521005" cy="646331"/>
          </a:xfrm>
          <a:prstGeom prst="rect">
            <a:avLst/>
          </a:prstGeom>
        </p:spPr>
        <p:txBody>
          <a:bodyPr wrap="square">
            <a:spAutoFit/>
          </a:bodyPr>
          <a:lstStyle/>
          <a:p>
            <a:pPr marR="0" lvl="0">
              <a:spcBef>
                <a:spcPts val="0"/>
              </a:spcBef>
              <a:spcAft>
                <a:spcPts val="600"/>
              </a:spcAft>
            </a:pP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Let’s face </a:t>
            </a:r>
            <a:r>
              <a:rPr lang="en-US"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it, the </a:t>
            </a: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ESB is a </a:t>
            </a:r>
            <a:r>
              <a:rPr lang="en-US"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complicated </a:t>
            </a: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project that should not be attempted by the </a:t>
            </a:r>
            <a:r>
              <a:rPr lang="en-US"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faint </a:t>
            </a:r>
            <a:r>
              <a:rPr lang="en-US"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of heart. </a:t>
            </a:r>
            <a:endParaRPr lang="en-US" sz="16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4" name="Rectangle 20"/>
          <p:cNvSpPr/>
          <p:nvPr/>
        </p:nvSpPr>
        <p:spPr>
          <a:xfrm>
            <a:off x="257174" y="1905750"/>
            <a:ext cx="3959225" cy="1169551"/>
          </a:xfrm>
          <a:prstGeom prst="rect">
            <a:avLst/>
          </a:prstGeom>
          <a:solidFill>
            <a:srgbClr val="F2F2F2"/>
          </a:solidFill>
        </p:spPr>
        <p:txBody>
          <a:bodyPr wrap="square">
            <a:spAutoFit/>
          </a:bodyPr>
          <a:lstStyle/>
          <a:p>
            <a:pPr marR="0" lvl="0">
              <a:spcBef>
                <a:spcPts val="0"/>
              </a:spcBef>
              <a:spcAft>
                <a:spcPts val="600"/>
              </a:spcAft>
            </a:pP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Because of this, a pilot project is </a:t>
            </a:r>
            <a:r>
              <a:rPr lang="en-US"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highly </a:t>
            </a:r>
            <a:r>
              <a:rPr lang="en-US" sz="1400"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beneficial</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and should represent </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 </a:t>
            </a:r>
            <a:r>
              <a:rPr lang="en-US"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maiden </a:t>
            </a:r>
            <a:r>
              <a:rPr lang="en-US" sz="1400"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road trip </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for </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the ESB that involves a smaller amount of people, systems, and data. Starting with a pilot will generate the following benefits</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a:t>
            </a:r>
            <a:endPar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Oval 145407"/>
          <p:cNvSpPr/>
          <p:nvPr/>
        </p:nvSpPr>
        <p:spPr>
          <a:xfrm>
            <a:off x="257174" y="3258927"/>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1</a:t>
            </a:r>
            <a:endParaRPr lang="en-US" b="1" dirty="0">
              <a:solidFill>
                <a:srgbClr val="FFFFFF"/>
              </a:solidFill>
            </a:endParaRPr>
          </a:p>
        </p:txBody>
      </p:sp>
      <p:sp>
        <p:nvSpPr>
          <p:cNvPr id="7" name="Oval 145408"/>
          <p:cNvSpPr/>
          <p:nvPr/>
        </p:nvSpPr>
        <p:spPr>
          <a:xfrm>
            <a:off x="257174" y="3810056"/>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2</a:t>
            </a:r>
            <a:endParaRPr lang="en-US" b="1" dirty="0">
              <a:solidFill>
                <a:srgbClr val="FFFFFF"/>
              </a:solidFill>
            </a:endParaRPr>
          </a:p>
        </p:txBody>
      </p:sp>
      <p:sp>
        <p:nvSpPr>
          <p:cNvPr id="8" name="Oval 145410"/>
          <p:cNvSpPr/>
          <p:nvPr/>
        </p:nvSpPr>
        <p:spPr>
          <a:xfrm>
            <a:off x="257174" y="4375273"/>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3</a:t>
            </a:r>
            <a:endParaRPr lang="en-US" b="1" dirty="0">
              <a:solidFill>
                <a:srgbClr val="FFFFFF"/>
              </a:solidFill>
            </a:endParaRPr>
          </a:p>
        </p:txBody>
      </p:sp>
      <p:sp>
        <p:nvSpPr>
          <p:cNvPr id="3" name="Rectangle 2"/>
          <p:cNvSpPr/>
          <p:nvPr/>
        </p:nvSpPr>
        <p:spPr>
          <a:xfrm>
            <a:off x="657769" y="3293004"/>
            <a:ext cx="6520925" cy="307777"/>
          </a:xfrm>
          <a:prstGeom prst="rect">
            <a:avLst/>
          </a:prstGeom>
        </p:spPr>
        <p:txBody>
          <a:bodyPr wrap="square">
            <a:spAutoFit/>
          </a:bodyPr>
          <a:lstStyle/>
          <a:p>
            <a:pPr marR="0" lvl="0">
              <a:spcBef>
                <a:spcPts val="0"/>
              </a:spcBef>
              <a:spcAft>
                <a:spcPts val="600"/>
              </a:spcAft>
            </a:pP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Work in a </a:t>
            </a:r>
            <a:r>
              <a:rPr lang="en-US" sz="1400" b="1"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smaller,</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 </a:t>
            </a: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more responsive </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team. </a:t>
            </a:r>
            <a:endPar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657769" y="3748743"/>
            <a:ext cx="6886031" cy="523220"/>
          </a:xfrm>
          <a:prstGeom prst="rect">
            <a:avLst/>
          </a:prstGeom>
        </p:spPr>
        <p:txBody>
          <a:bodyPr wrap="square">
            <a:spAutoFit/>
          </a:bodyPr>
          <a:lstStyle/>
          <a:p>
            <a:pPr marR="0" lvl="0">
              <a:spcBef>
                <a:spcPts val="0"/>
              </a:spcBef>
              <a:spcAft>
                <a:spcPts val="600"/>
              </a:spcAft>
            </a:pP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Implement the ESB technology using a system </a:t>
            </a: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chosen based on characteristics that are ideal </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for a pilot system, such as non-mission critical and </a:t>
            </a:r>
            <a:r>
              <a:rPr lang="en-US"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internal facing.</a:t>
            </a:r>
            <a:endPar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657768" y="4313960"/>
            <a:ext cx="6886031" cy="523220"/>
          </a:xfrm>
          <a:prstGeom prst="rect">
            <a:avLst/>
          </a:prstGeom>
        </p:spPr>
        <p:txBody>
          <a:bodyPr wrap="square">
            <a:spAutoFit/>
          </a:bodyPr>
          <a:lstStyle/>
          <a:p>
            <a:pPr marR="0" lvl="0">
              <a:spcBef>
                <a:spcPts val="0"/>
              </a:spcBef>
              <a:spcAft>
                <a:spcPts val="600"/>
              </a:spcAft>
            </a:pP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Work out and </a:t>
            </a: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learn </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from any kinks that arise </a:t>
            </a:r>
            <a:r>
              <a:rPr lang="en-US" sz="1400" b="1"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before </a:t>
            </a:r>
            <a:r>
              <a:rPr lang="en-US"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focusing on critical systems and risking possible downtime in important systems.</a:t>
            </a:r>
          </a:p>
        </p:txBody>
      </p:sp>
      <p:sp>
        <p:nvSpPr>
          <p:cNvPr id="12" name="Rectangle 4"/>
          <p:cNvSpPr/>
          <p:nvPr/>
        </p:nvSpPr>
        <p:spPr>
          <a:xfrm>
            <a:off x="-4764" y="4915613"/>
            <a:ext cx="9143999" cy="1631216"/>
          </a:xfrm>
          <a:prstGeom prst="rect">
            <a:avLst/>
          </a:prstGeom>
          <a:solidFill>
            <a:schemeClr val="accent1"/>
          </a:solidFill>
        </p:spPr>
        <p:txBody>
          <a:bodyPr wrap="square">
            <a:spAutoFit/>
          </a:bodyPr>
          <a:lstStyle/>
          <a:p>
            <a:pPr marL="216000">
              <a:spcAft>
                <a:spcPts val="600"/>
              </a:spcAft>
            </a:pPr>
            <a:endParaRPr lang="en-CA" sz="16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a:p>
            <a:pPr marL="216000">
              <a:spcAft>
                <a:spcPts val="600"/>
              </a:spcAft>
            </a:pPr>
            <a:endParaRPr lang="en-CA"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9" name="Right Arrow 8"/>
          <p:cNvSpPr/>
          <p:nvPr/>
        </p:nvSpPr>
        <p:spPr>
          <a:xfrm>
            <a:off x="2590800" y="5684449"/>
            <a:ext cx="1155700" cy="7366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ight Arrow 13"/>
          <p:cNvSpPr/>
          <p:nvPr/>
        </p:nvSpPr>
        <p:spPr>
          <a:xfrm>
            <a:off x="5632818" y="5655381"/>
            <a:ext cx="1155700" cy="736600"/>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Oval 145407"/>
          <p:cNvSpPr/>
          <p:nvPr/>
        </p:nvSpPr>
        <p:spPr>
          <a:xfrm>
            <a:off x="423400" y="5619824"/>
            <a:ext cx="400594" cy="400594"/>
          </a:xfrm>
          <a:prstGeom prst="ellipse">
            <a:avLst/>
          </a:prstGeom>
          <a:solidFill>
            <a:srgbClr val="B0C534"/>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1</a:t>
            </a:r>
            <a:endParaRPr lang="en-US" b="1" dirty="0"/>
          </a:p>
        </p:txBody>
      </p:sp>
      <p:sp>
        <p:nvSpPr>
          <p:cNvPr id="16" name="Oval 145408"/>
          <p:cNvSpPr/>
          <p:nvPr/>
        </p:nvSpPr>
        <p:spPr>
          <a:xfrm>
            <a:off x="3743171" y="5619824"/>
            <a:ext cx="400594" cy="400594"/>
          </a:xfrm>
          <a:prstGeom prst="ellipse">
            <a:avLst/>
          </a:prstGeom>
          <a:solidFill>
            <a:srgbClr val="B0C534"/>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2</a:t>
            </a:r>
            <a:endParaRPr lang="en-US" b="1" dirty="0"/>
          </a:p>
        </p:txBody>
      </p:sp>
      <p:sp>
        <p:nvSpPr>
          <p:cNvPr id="17" name="Oval 145410"/>
          <p:cNvSpPr/>
          <p:nvPr/>
        </p:nvSpPr>
        <p:spPr>
          <a:xfrm>
            <a:off x="6862645" y="5619824"/>
            <a:ext cx="400594" cy="400594"/>
          </a:xfrm>
          <a:prstGeom prst="ellipse">
            <a:avLst/>
          </a:prstGeom>
          <a:solidFill>
            <a:srgbClr val="B0C534"/>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3</a:t>
            </a:r>
            <a:endParaRPr lang="en-US" b="1" dirty="0"/>
          </a:p>
        </p:txBody>
      </p:sp>
      <p:sp>
        <p:nvSpPr>
          <p:cNvPr id="18" name="Rectangle 17"/>
          <p:cNvSpPr/>
          <p:nvPr/>
        </p:nvSpPr>
        <p:spPr>
          <a:xfrm>
            <a:off x="4130377" y="5731221"/>
            <a:ext cx="1539086" cy="523220"/>
          </a:xfrm>
          <a:prstGeom prst="rect">
            <a:avLst/>
          </a:prstGeom>
        </p:spPr>
        <p:txBody>
          <a:bodyPr wrap="square">
            <a:spAutoFit/>
          </a:bodyPr>
          <a:lstStyle/>
          <a:p>
            <a:pPr marR="0" lvl="0">
              <a:spcBef>
                <a:spcPts val="0"/>
              </a:spcBef>
              <a:spcAft>
                <a:spcPts val="600"/>
              </a:spcAft>
            </a:pPr>
            <a:r>
              <a:rPr lang="en-US" sz="1400" b="1"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Plan</a:t>
            </a:r>
            <a:r>
              <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rPr>
              <a:t> your ESB pilot </a:t>
            </a:r>
            <a:r>
              <a:rPr lang="en-US"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project.</a:t>
            </a:r>
            <a:endPar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Rectangle 2"/>
          <p:cNvSpPr/>
          <p:nvPr/>
        </p:nvSpPr>
        <p:spPr>
          <a:xfrm>
            <a:off x="909536" y="5731221"/>
            <a:ext cx="1653841" cy="523220"/>
          </a:xfrm>
          <a:prstGeom prst="rect">
            <a:avLst/>
          </a:prstGeom>
        </p:spPr>
        <p:txBody>
          <a:bodyPr wrap="square">
            <a:spAutoFit/>
          </a:bodyPr>
          <a:lstStyle/>
          <a:p>
            <a:pPr marR="0" lvl="0">
              <a:spcBef>
                <a:spcPts val="0"/>
              </a:spcBef>
              <a:spcAft>
                <a:spcPts val="600"/>
              </a:spcAft>
            </a:pPr>
            <a:r>
              <a:rPr lang="en-US" sz="14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Identify </a:t>
            </a:r>
            <a:r>
              <a:rPr lang="en-US"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your ESB pilot system.</a:t>
            </a:r>
            <a:endPar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Rectangle 21"/>
          <p:cNvSpPr/>
          <p:nvPr/>
        </p:nvSpPr>
        <p:spPr>
          <a:xfrm>
            <a:off x="7263239" y="5731221"/>
            <a:ext cx="1359832" cy="523220"/>
          </a:xfrm>
          <a:prstGeom prst="rect">
            <a:avLst/>
          </a:prstGeom>
        </p:spPr>
        <p:txBody>
          <a:bodyPr wrap="square">
            <a:spAutoFit/>
          </a:bodyPr>
          <a:lstStyle/>
          <a:p>
            <a:pPr marR="0" lvl="0">
              <a:spcBef>
                <a:spcPts val="0"/>
              </a:spcBef>
              <a:spcAft>
                <a:spcPts val="600"/>
              </a:spcAft>
            </a:pPr>
            <a:r>
              <a:rPr lang="en-US" sz="14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Test </a:t>
            </a:r>
            <a:r>
              <a:rPr lang="en-US" sz="1400"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your ESB pilot project.</a:t>
            </a:r>
            <a:endParaRPr lang="en-US" sz="14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23" name="Rectangle 21"/>
          <p:cNvSpPr/>
          <p:nvPr/>
        </p:nvSpPr>
        <p:spPr>
          <a:xfrm>
            <a:off x="257174" y="4997129"/>
            <a:ext cx="8620125" cy="584775"/>
          </a:xfrm>
          <a:prstGeom prst="rect">
            <a:avLst/>
          </a:prstGeom>
        </p:spPr>
        <p:txBody>
          <a:bodyPr wrap="square">
            <a:spAutoFit/>
          </a:bodyPr>
          <a:lstStyle/>
          <a:p>
            <a:pPr marR="0" lvl="0">
              <a:spcBef>
                <a:spcPts val="0"/>
              </a:spcBef>
              <a:spcAft>
                <a:spcPts val="600"/>
              </a:spcAft>
            </a:pPr>
            <a:r>
              <a:rPr lang="en-US" sz="1600" b="1" dirty="0" smtClean="0">
                <a:solidFill>
                  <a:schemeClr val="bg1"/>
                </a:solidFill>
                <a:latin typeface="Arial" panose="020B0604020202020204" pitchFamily="34" charset="0"/>
                <a:ea typeface="Times New Roman" panose="02020603050405020304" pitchFamily="18" charset="0"/>
                <a:cs typeface="Times New Roman" panose="02020603050405020304" pitchFamily="18" charset="0"/>
              </a:rPr>
              <a:t>Follow the step-by-step approach in this blueprint to learn more about the ESB and how to successfully get started with its implementation using a </a:t>
            </a:r>
            <a:r>
              <a:rPr lang="en-US" sz="1600" b="1" dirty="0" smtClean="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pilot project.</a:t>
            </a:r>
            <a:endParaRPr lang="en-US" sz="1600" dirty="0">
              <a:solidFill>
                <a:schemeClr val="bg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4032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80"/>
          <p:cNvSpPr/>
          <p:nvPr/>
        </p:nvSpPr>
        <p:spPr>
          <a:xfrm>
            <a:off x="257174" y="1615344"/>
            <a:ext cx="2192013" cy="20046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solidFill>
                  <a:schemeClr val="accent2"/>
                </a:solidFill>
              </a:rPr>
              <a:t>Info-Tech Research Group </a:t>
            </a:r>
            <a:r>
              <a:rPr lang="en-CA" dirty="0"/>
              <a:t>walks you through the following steps when </a:t>
            </a:r>
            <a:r>
              <a:rPr lang="en-CA" dirty="0" smtClean="0"/>
              <a:t>selecting </a:t>
            </a:r>
            <a:r>
              <a:rPr lang="en-CA" dirty="0"/>
              <a:t>and implementing your ESB</a:t>
            </a:r>
          </a:p>
        </p:txBody>
      </p:sp>
      <p:sp>
        <p:nvSpPr>
          <p:cNvPr id="3" name="Oval 2"/>
          <p:cNvSpPr/>
          <p:nvPr/>
        </p:nvSpPr>
        <p:spPr>
          <a:xfrm>
            <a:off x="998561" y="2740935"/>
            <a:ext cx="491968" cy="529435"/>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4" name="Rectangle 3"/>
          <p:cNvSpPr/>
          <p:nvPr/>
        </p:nvSpPr>
        <p:spPr>
          <a:xfrm>
            <a:off x="0" y="5277425"/>
            <a:ext cx="9144000" cy="12673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p:cNvSpPr/>
          <p:nvPr/>
        </p:nvSpPr>
        <p:spPr>
          <a:xfrm>
            <a:off x="1914388" y="2749527"/>
            <a:ext cx="534799" cy="534799"/>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6" name="Oval 5"/>
          <p:cNvSpPr/>
          <p:nvPr/>
        </p:nvSpPr>
        <p:spPr>
          <a:xfrm>
            <a:off x="6169895" y="2377722"/>
            <a:ext cx="1222944" cy="122294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7" name="Oval 6"/>
          <p:cNvSpPr/>
          <p:nvPr/>
        </p:nvSpPr>
        <p:spPr>
          <a:xfrm>
            <a:off x="2827970" y="2747017"/>
            <a:ext cx="484354" cy="4843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8" name="Oval 7"/>
          <p:cNvSpPr/>
          <p:nvPr/>
        </p:nvSpPr>
        <p:spPr>
          <a:xfrm>
            <a:off x="3204866" y="2619223"/>
            <a:ext cx="680651" cy="680651"/>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9" name="Oval 8"/>
          <p:cNvSpPr/>
          <p:nvPr/>
        </p:nvSpPr>
        <p:spPr>
          <a:xfrm>
            <a:off x="3758640" y="2583818"/>
            <a:ext cx="810752" cy="810752"/>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0" name="Oval 9"/>
          <p:cNvSpPr/>
          <p:nvPr/>
        </p:nvSpPr>
        <p:spPr>
          <a:xfrm>
            <a:off x="4371472" y="2132642"/>
            <a:ext cx="1686958" cy="1686958"/>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1" name="Oval 10"/>
          <p:cNvSpPr/>
          <p:nvPr/>
        </p:nvSpPr>
        <p:spPr>
          <a:xfrm>
            <a:off x="293661" y="2628246"/>
            <a:ext cx="746746" cy="724558"/>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2" name="Oval 11"/>
          <p:cNvSpPr/>
          <p:nvPr/>
        </p:nvSpPr>
        <p:spPr>
          <a:xfrm>
            <a:off x="2316335" y="2639217"/>
            <a:ext cx="699954" cy="699954"/>
          </a:xfrm>
          <a:prstGeom prst="ellipse">
            <a:avLst/>
          </a:prstGeom>
          <a:solidFill>
            <a:schemeClr val="accent1">
              <a:alpha val="60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accent1"/>
              </a:solidFill>
            </a:endParaRPr>
          </a:p>
        </p:txBody>
      </p:sp>
      <p:sp>
        <p:nvSpPr>
          <p:cNvPr id="13" name="Oval 12"/>
          <p:cNvSpPr/>
          <p:nvPr/>
        </p:nvSpPr>
        <p:spPr>
          <a:xfrm>
            <a:off x="1372822" y="2608579"/>
            <a:ext cx="833226" cy="773526"/>
          </a:xfrm>
          <a:prstGeom prst="ellipse">
            <a:avLst/>
          </a:prstGeom>
          <a:solidFill>
            <a:srgbClr val="3E83BC">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4" name="Oval 13"/>
          <p:cNvSpPr/>
          <p:nvPr/>
        </p:nvSpPr>
        <p:spPr>
          <a:xfrm>
            <a:off x="5918185" y="2659475"/>
            <a:ext cx="659438" cy="659438"/>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5" name="Oval 14"/>
          <p:cNvSpPr/>
          <p:nvPr/>
        </p:nvSpPr>
        <p:spPr>
          <a:xfrm>
            <a:off x="7203289" y="2514879"/>
            <a:ext cx="948630" cy="948630"/>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6" name="Oval 15"/>
          <p:cNvSpPr/>
          <p:nvPr/>
        </p:nvSpPr>
        <p:spPr>
          <a:xfrm>
            <a:off x="7975862" y="2665937"/>
            <a:ext cx="646515" cy="646515"/>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7" name="Oval 16"/>
          <p:cNvSpPr/>
          <p:nvPr/>
        </p:nvSpPr>
        <p:spPr>
          <a:xfrm>
            <a:off x="8458282" y="2747017"/>
            <a:ext cx="484354" cy="484354"/>
          </a:xfrm>
          <a:prstGeom prst="ellipse">
            <a:avLst/>
          </a:prstGeom>
          <a:solidFill>
            <a:srgbClr val="B0C534">
              <a:alpha val="60000"/>
            </a:srgb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dirty="0"/>
          </a:p>
        </p:txBody>
      </p:sp>
      <p:sp>
        <p:nvSpPr>
          <p:cNvPr id="18" name="Oval 17"/>
          <p:cNvSpPr/>
          <p:nvPr/>
        </p:nvSpPr>
        <p:spPr>
          <a:xfrm>
            <a:off x="7707932" y="5484207"/>
            <a:ext cx="725603" cy="725603"/>
          </a:xfrm>
          <a:prstGeom prst="ellipse">
            <a:avLst/>
          </a:prstGeom>
          <a:solidFill>
            <a:srgbClr val="B0C534">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Implement Solution</a:t>
            </a:r>
            <a:endParaRPr lang="en-CA" sz="700" b="1" dirty="0"/>
          </a:p>
        </p:txBody>
      </p:sp>
      <p:sp>
        <p:nvSpPr>
          <p:cNvPr id="19" name="Oval 18"/>
          <p:cNvSpPr/>
          <p:nvPr/>
        </p:nvSpPr>
        <p:spPr>
          <a:xfrm>
            <a:off x="6431740" y="5500199"/>
            <a:ext cx="725603" cy="725603"/>
          </a:xfrm>
          <a:prstGeom prst="ellipse">
            <a:avLst/>
          </a:prstGeom>
          <a:solidFill>
            <a:srgbClr val="3E83BC">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700" b="1" dirty="0" smtClean="0"/>
              <a:t>Select Solution</a:t>
            </a:r>
            <a:endParaRPr lang="en-CA" sz="700" b="1" dirty="0"/>
          </a:p>
        </p:txBody>
      </p:sp>
      <p:sp>
        <p:nvSpPr>
          <p:cNvPr id="20" name="Oval 19"/>
          <p:cNvSpPr/>
          <p:nvPr/>
        </p:nvSpPr>
        <p:spPr>
          <a:xfrm>
            <a:off x="7069836" y="5513726"/>
            <a:ext cx="725603" cy="72560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smtClean="0"/>
              <a:t>Launch Your Project</a:t>
            </a:r>
            <a:endParaRPr lang="en-CA" sz="700" b="1" dirty="0"/>
          </a:p>
        </p:txBody>
      </p:sp>
      <p:sp>
        <p:nvSpPr>
          <p:cNvPr id="21" name="TextBox 20"/>
          <p:cNvSpPr txBox="1"/>
          <p:nvPr/>
        </p:nvSpPr>
        <p:spPr>
          <a:xfrm>
            <a:off x="6535289" y="5082898"/>
            <a:ext cx="478016" cy="215444"/>
          </a:xfrm>
          <a:prstGeom prst="rect">
            <a:avLst/>
          </a:prstGeom>
          <a:noFill/>
        </p:spPr>
        <p:txBody>
          <a:bodyPr wrap="none" rtlCol="0">
            <a:spAutoFit/>
          </a:bodyPr>
          <a:lstStyle/>
          <a:p>
            <a:r>
              <a:rPr lang="en-CA" sz="800" i="1" dirty="0" smtClean="0"/>
              <a:t>Phase</a:t>
            </a:r>
            <a:endParaRPr lang="en-CA" sz="800" i="1" dirty="0"/>
          </a:p>
        </p:txBody>
      </p:sp>
      <p:sp>
        <p:nvSpPr>
          <p:cNvPr id="22" name="TextBox 21"/>
          <p:cNvSpPr txBox="1"/>
          <p:nvPr/>
        </p:nvSpPr>
        <p:spPr>
          <a:xfrm>
            <a:off x="4514339" y="5082898"/>
            <a:ext cx="700833" cy="215444"/>
          </a:xfrm>
          <a:prstGeom prst="rect">
            <a:avLst/>
          </a:prstGeom>
          <a:noFill/>
        </p:spPr>
        <p:txBody>
          <a:bodyPr wrap="none" rtlCol="0">
            <a:spAutoFit/>
          </a:bodyPr>
          <a:lstStyle/>
          <a:p>
            <a:r>
              <a:rPr lang="en-CA" sz="800" i="1" dirty="0" smtClean="0"/>
              <a:t>Importance</a:t>
            </a:r>
            <a:endParaRPr lang="en-CA" sz="800" i="1" dirty="0"/>
          </a:p>
        </p:txBody>
      </p:sp>
      <p:sp>
        <p:nvSpPr>
          <p:cNvPr id="23" name="TextBox 22"/>
          <p:cNvSpPr txBox="1"/>
          <p:nvPr/>
        </p:nvSpPr>
        <p:spPr>
          <a:xfrm>
            <a:off x="4844769" y="5696332"/>
            <a:ext cx="966931" cy="369332"/>
          </a:xfrm>
          <a:prstGeom prst="rect">
            <a:avLst/>
          </a:prstGeom>
          <a:noFill/>
        </p:spPr>
        <p:txBody>
          <a:bodyPr wrap="none" rtlCol="0">
            <a:spAutoFit/>
          </a:bodyPr>
          <a:lstStyle/>
          <a:p>
            <a:r>
              <a:rPr lang="en-CA" dirty="0" smtClean="0"/>
              <a:t>Greater</a:t>
            </a:r>
            <a:endParaRPr lang="en-CA" dirty="0"/>
          </a:p>
        </p:txBody>
      </p:sp>
      <p:sp>
        <p:nvSpPr>
          <p:cNvPr id="24" name="TextBox 23"/>
          <p:cNvSpPr txBox="1"/>
          <p:nvPr/>
        </p:nvSpPr>
        <p:spPr>
          <a:xfrm>
            <a:off x="4534635" y="5419333"/>
            <a:ext cx="752578" cy="276999"/>
          </a:xfrm>
          <a:prstGeom prst="rect">
            <a:avLst/>
          </a:prstGeom>
          <a:noFill/>
        </p:spPr>
        <p:txBody>
          <a:bodyPr wrap="none" rtlCol="0">
            <a:spAutoFit/>
          </a:bodyPr>
          <a:lstStyle/>
          <a:p>
            <a:r>
              <a:rPr lang="en-CA" sz="1200" dirty="0" smtClean="0"/>
              <a:t>Average</a:t>
            </a:r>
            <a:endParaRPr lang="en-CA" sz="1200" dirty="0"/>
          </a:p>
        </p:txBody>
      </p:sp>
      <p:sp>
        <p:nvSpPr>
          <p:cNvPr id="25" name="TextBox 24"/>
          <p:cNvSpPr txBox="1"/>
          <p:nvPr/>
        </p:nvSpPr>
        <p:spPr>
          <a:xfrm>
            <a:off x="2569331" y="5082898"/>
            <a:ext cx="431528" cy="215444"/>
          </a:xfrm>
          <a:prstGeom prst="rect">
            <a:avLst/>
          </a:prstGeom>
          <a:noFill/>
        </p:spPr>
        <p:txBody>
          <a:bodyPr wrap="none" rtlCol="0">
            <a:spAutoFit/>
          </a:bodyPr>
          <a:lstStyle/>
          <a:p>
            <a:r>
              <a:rPr lang="en-CA" sz="800" i="1" dirty="0" smtClean="0"/>
              <a:t>Effort</a:t>
            </a:r>
            <a:endParaRPr lang="en-CA" sz="800" i="1" dirty="0"/>
          </a:p>
        </p:txBody>
      </p:sp>
      <p:sp>
        <p:nvSpPr>
          <p:cNvPr id="26" name="Oval 25"/>
          <p:cNvSpPr/>
          <p:nvPr/>
        </p:nvSpPr>
        <p:spPr>
          <a:xfrm>
            <a:off x="3057502" y="5469191"/>
            <a:ext cx="748045" cy="748045"/>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7" name="Oval 26"/>
          <p:cNvSpPr/>
          <p:nvPr/>
        </p:nvSpPr>
        <p:spPr>
          <a:xfrm>
            <a:off x="2751696" y="5647571"/>
            <a:ext cx="450683" cy="450683"/>
          </a:xfrm>
          <a:prstGeom prst="ellipse">
            <a:avLst/>
          </a:prstGeom>
          <a:solidFill>
            <a:schemeClr val="accent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8" name="Straight Connector 27"/>
          <p:cNvCxnSpPr>
            <a:stCxn id="27" idx="1"/>
            <a:endCxn id="29" idx="2"/>
          </p:cNvCxnSpPr>
          <p:nvPr/>
        </p:nvCxnSpPr>
        <p:spPr>
          <a:xfrm flipH="1" flipV="1">
            <a:off x="2717689" y="5602322"/>
            <a:ext cx="100008" cy="11125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530779" y="5386878"/>
            <a:ext cx="373820" cy="215444"/>
          </a:xfrm>
          <a:prstGeom prst="rect">
            <a:avLst/>
          </a:prstGeom>
          <a:noFill/>
        </p:spPr>
        <p:txBody>
          <a:bodyPr wrap="none" rtlCol="0">
            <a:spAutoFit/>
          </a:bodyPr>
          <a:lstStyle/>
          <a:p>
            <a:r>
              <a:rPr lang="en-CA" sz="800" dirty="0" smtClean="0"/>
              <a:t>Low</a:t>
            </a:r>
            <a:endParaRPr lang="en-CA" sz="800" dirty="0"/>
          </a:p>
        </p:txBody>
      </p:sp>
      <p:sp>
        <p:nvSpPr>
          <p:cNvPr id="30" name="TextBox 29"/>
          <p:cNvSpPr txBox="1"/>
          <p:nvPr/>
        </p:nvSpPr>
        <p:spPr>
          <a:xfrm>
            <a:off x="3949236" y="6001792"/>
            <a:ext cx="396262" cy="215444"/>
          </a:xfrm>
          <a:prstGeom prst="rect">
            <a:avLst/>
          </a:prstGeom>
          <a:noFill/>
        </p:spPr>
        <p:txBody>
          <a:bodyPr wrap="none" rtlCol="0">
            <a:spAutoFit/>
          </a:bodyPr>
          <a:lstStyle/>
          <a:p>
            <a:r>
              <a:rPr lang="en-CA" sz="800" dirty="0" smtClean="0"/>
              <a:t>High</a:t>
            </a:r>
            <a:endParaRPr lang="en-CA" sz="800" dirty="0"/>
          </a:p>
        </p:txBody>
      </p:sp>
      <p:cxnSp>
        <p:nvCxnSpPr>
          <p:cNvPr id="31" name="Straight Connector 30"/>
          <p:cNvCxnSpPr>
            <a:stCxn id="26" idx="5"/>
            <a:endCxn id="30" idx="1"/>
          </p:cNvCxnSpPr>
          <p:nvPr/>
        </p:nvCxnSpPr>
        <p:spPr>
          <a:xfrm>
            <a:off x="3695998" y="6107687"/>
            <a:ext cx="253238" cy="1827"/>
          </a:xfrm>
          <a:prstGeom prst="line">
            <a:avLst/>
          </a:prstGeom>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30545" y="5089909"/>
            <a:ext cx="676788" cy="215444"/>
          </a:xfrm>
          <a:prstGeom prst="rect">
            <a:avLst/>
          </a:prstGeom>
          <a:noFill/>
        </p:spPr>
        <p:txBody>
          <a:bodyPr wrap="none" rtlCol="0">
            <a:spAutoFit/>
          </a:bodyPr>
          <a:lstStyle/>
          <a:p>
            <a:r>
              <a:rPr lang="en-CA" sz="800" i="1" dirty="0" smtClean="0"/>
              <a:t>Milestones</a:t>
            </a:r>
            <a:endParaRPr lang="en-CA" sz="800" i="1" dirty="0"/>
          </a:p>
        </p:txBody>
      </p:sp>
      <p:sp>
        <p:nvSpPr>
          <p:cNvPr id="33" name="Oval 32"/>
          <p:cNvSpPr/>
          <p:nvPr/>
        </p:nvSpPr>
        <p:spPr>
          <a:xfrm>
            <a:off x="359449" y="5493714"/>
            <a:ext cx="83465" cy="8346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4" name="Straight Connector 33"/>
          <p:cNvCxnSpPr>
            <a:stCxn id="33" idx="5"/>
            <a:endCxn id="35" idx="1"/>
          </p:cNvCxnSpPr>
          <p:nvPr/>
        </p:nvCxnSpPr>
        <p:spPr>
          <a:xfrm>
            <a:off x="430691" y="5564956"/>
            <a:ext cx="391223" cy="440741"/>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21914" y="5897975"/>
            <a:ext cx="910827" cy="215444"/>
          </a:xfrm>
          <a:prstGeom prst="rect">
            <a:avLst/>
          </a:prstGeom>
          <a:noFill/>
        </p:spPr>
        <p:txBody>
          <a:bodyPr wrap="none" rtlCol="0">
            <a:spAutoFit/>
          </a:bodyPr>
          <a:lstStyle/>
          <a:p>
            <a:r>
              <a:rPr lang="en-CA" sz="800" dirty="0" smtClean="0"/>
              <a:t>Major Milestone</a:t>
            </a:r>
            <a:endParaRPr lang="en-CA" sz="800" dirty="0"/>
          </a:p>
        </p:txBody>
      </p:sp>
      <p:sp>
        <p:nvSpPr>
          <p:cNvPr id="36" name="TextBox 35"/>
          <p:cNvSpPr txBox="1"/>
          <p:nvPr/>
        </p:nvSpPr>
        <p:spPr>
          <a:xfrm>
            <a:off x="2638807" y="1534546"/>
            <a:ext cx="1762021" cy="230832"/>
          </a:xfrm>
          <a:prstGeom prst="rect">
            <a:avLst/>
          </a:prstGeom>
          <a:noFill/>
        </p:spPr>
        <p:txBody>
          <a:bodyPr wrap="none" rtlCol="0">
            <a:spAutoFit/>
          </a:bodyPr>
          <a:lstStyle/>
          <a:p>
            <a:r>
              <a:rPr lang="en-CA" sz="900" b="1" dirty="0" smtClean="0"/>
              <a:t>3 </a:t>
            </a:r>
            <a:r>
              <a:rPr lang="en-CA" sz="900" dirty="0" smtClean="0"/>
              <a:t> Understand ESB technology</a:t>
            </a:r>
            <a:endParaRPr lang="en-CA" sz="900" dirty="0"/>
          </a:p>
        </p:txBody>
      </p:sp>
      <p:sp>
        <p:nvSpPr>
          <p:cNvPr id="37" name="Oval 36"/>
          <p:cNvSpPr/>
          <p:nvPr/>
        </p:nvSpPr>
        <p:spPr>
          <a:xfrm>
            <a:off x="2603644" y="2610494"/>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38" name="Straight Connector 37"/>
          <p:cNvCxnSpPr>
            <a:stCxn id="37" idx="0"/>
            <a:endCxn id="36" idx="1"/>
          </p:cNvCxnSpPr>
          <p:nvPr/>
        </p:nvCxnSpPr>
        <p:spPr>
          <a:xfrm flipV="1">
            <a:off x="2634978" y="1649962"/>
            <a:ext cx="0" cy="9605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77635" y="1773170"/>
            <a:ext cx="1569660" cy="200055"/>
          </a:xfrm>
          <a:prstGeom prst="rect">
            <a:avLst/>
          </a:prstGeom>
          <a:noFill/>
        </p:spPr>
        <p:txBody>
          <a:bodyPr wrap="none" rtlCol="0">
            <a:spAutoFit/>
          </a:bodyPr>
          <a:lstStyle/>
          <a:p>
            <a:r>
              <a:rPr lang="en-CA" sz="700" b="1" dirty="0" smtClean="0"/>
              <a:t>3</a:t>
            </a:r>
            <a:r>
              <a:rPr lang="en-CA" sz="700" dirty="0" smtClean="0"/>
              <a:t>  Assess organizational readiness</a:t>
            </a:r>
            <a:endParaRPr lang="en-CA" sz="700" dirty="0"/>
          </a:p>
        </p:txBody>
      </p:sp>
      <p:sp>
        <p:nvSpPr>
          <p:cNvPr id="40" name="Oval 39"/>
          <p:cNvSpPr/>
          <p:nvPr/>
        </p:nvSpPr>
        <p:spPr>
          <a:xfrm>
            <a:off x="3046301" y="2717661"/>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1" name="Straight Connector 40"/>
          <p:cNvCxnSpPr>
            <a:stCxn id="40" idx="0"/>
            <a:endCxn id="39" idx="1"/>
          </p:cNvCxnSpPr>
          <p:nvPr/>
        </p:nvCxnSpPr>
        <p:spPr>
          <a:xfrm flipV="1">
            <a:off x="3077635" y="1873198"/>
            <a:ext cx="0" cy="844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853335" y="4149222"/>
            <a:ext cx="1383712" cy="230832"/>
          </a:xfrm>
          <a:prstGeom prst="rect">
            <a:avLst/>
          </a:prstGeom>
          <a:noFill/>
        </p:spPr>
        <p:txBody>
          <a:bodyPr wrap="none" rtlCol="0">
            <a:spAutoFit/>
          </a:bodyPr>
          <a:lstStyle/>
          <a:p>
            <a:r>
              <a:rPr lang="en-CA" sz="900" b="1" dirty="0"/>
              <a:t>4</a:t>
            </a:r>
            <a:r>
              <a:rPr lang="en-CA" sz="900" b="1" dirty="0" smtClean="0"/>
              <a:t> </a:t>
            </a:r>
            <a:r>
              <a:rPr lang="en-CA" sz="900" dirty="0" smtClean="0"/>
              <a:t>Structure your project</a:t>
            </a:r>
            <a:endParaRPr lang="en-CA" sz="900" dirty="0"/>
          </a:p>
        </p:txBody>
      </p:sp>
      <p:sp>
        <p:nvSpPr>
          <p:cNvPr id="43" name="TextBox 42"/>
          <p:cNvSpPr txBox="1"/>
          <p:nvPr/>
        </p:nvSpPr>
        <p:spPr>
          <a:xfrm>
            <a:off x="4148231" y="3887906"/>
            <a:ext cx="961679" cy="307777"/>
          </a:xfrm>
          <a:prstGeom prst="rect">
            <a:avLst/>
          </a:prstGeom>
          <a:noFill/>
        </p:spPr>
        <p:txBody>
          <a:bodyPr wrap="square" rtlCol="0">
            <a:spAutoFit/>
          </a:bodyPr>
          <a:lstStyle/>
          <a:p>
            <a:r>
              <a:rPr lang="en-CA" sz="700" b="1" dirty="0" smtClean="0"/>
              <a:t>4 </a:t>
            </a:r>
            <a:r>
              <a:rPr lang="en-CA" sz="700" dirty="0" smtClean="0"/>
              <a:t>Get stakeholder buy-in</a:t>
            </a:r>
            <a:endParaRPr lang="en-CA" sz="700" dirty="0"/>
          </a:p>
        </p:txBody>
      </p:sp>
      <p:sp>
        <p:nvSpPr>
          <p:cNvPr id="44" name="Oval 43"/>
          <p:cNvSpPr/>
          <p:nvPr/>
        </p:nvSpPr>
        <p:spPr>
          <a:xfrm>
            <a:off x="3515353" y="329624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p:cNvCxnSpPr>
            <a:stCxn id="8" idx="4"/>
            <a:endCxn id="42" idx="0"/>
          </p:cNvCxnSpPr>
          <p:nvPr/>
        </p:nvCxnSpPr>
        <p:spPr>
          <a:xfrm flipH="1">
            <a:off x="3545191" y="3299874"/>
            <a:ext cx="1" cy="8493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4110546" y="337891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7" name="Straight Connector 46"/>
          <p:cNvCxnSpPr>
            <a:stCxn id="46" idx="4"/>
            <a:endCxn id="43" idx="1"/>
          </p:cNvCxnSpPr>
          <p:nvPr/>
        </p:nvCxnSpPr>
        <p:spPr>
          <a:xfrm>
            <a:off x="4141880" y="3441578"/>
            <a:ext cx="0" cy="6002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5192569" y="1306004"/>
            <a:ext cx="3110147" cy="246221"/>
          </a:xfrm>
          <a:prstGeom prst="rect">
            <a:avLst/>
          </a:prstGeom>
          <a:noFill/>
        </p:spPr>
        <p:txBody>
          <a:bodyPr wrap="none" rtlCol="0">
            <a:spAutoFit/>
          </a:bodyPr>
          <a:lstStyle/>
          <a:p>
            <a:r>
              <a:rPr lang="en-CA" sz="1000" b="1" dirty="0" smtClean="0"/>
              <a:t>5 </a:t>
            </a:r>
            <a:r>
              <a:rPr lang="en-CA" sz="1000" dirty="0" smtClean="0"/>
              <a:t>Gather requirements and document architecture</a:t>
            </a:r>
            <a:endParaRPr lang="en-CA" sz="1000" dirty="0"/>
          </a:p>
        </p:txBody>
      </p:sp>
      <p:sp>
        <p:nvSpPr>
          <p:cNvPr id="49" name="Oval 48"/>
          <p:cNvSpPr/>
          <p:nvPr/>
        </p:nvSpPr>
        <p:spPr>
          <a:xfrm>
            <a:off x="5161235" y="208554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0" name="Straight Connector 49"/>
          <p:cNvCxnSpPr>
            <a:stCxn id="49" idx="0"/>
          </p:cNvCxnSpPr>
          <p:nvPr/>
        </p:nvCxnSpPr>
        <p:spPr>
          <a:xfrm flipV="1">
            <a:off x="5192569" y="1455055"/>
            <a:ext cx="0" cy="6304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16207" y="1728270"/>
            <a:ext cx="1723549" cy="200055"/>
          </a:xfrm>
          <a:prstGeom prst="rect">
            <a:avLst/>
          </a:prstGeom>
          <a:noFill/>
        </p:spPr>
        <p:txBody>
          <a:bodyPr wrap="none" rtlCol="0">
            <a:spAutoFit/>
          </a:bodyPr>
          <a:lstStyle/>
          <a:p>
            <a:r>
              <a:rPr lang="en-CA" sz="700" b="1" dirty="0" smtClean="0"/>
              <a:t>1  </a:t>
            </a:r>
            <a:r>
              <a:rPr lang="en-CA" sz="700" dirty="0" smtClean="0"/>
              <a:t>Analyze vendors in the ESB market </a:t>
            </a:r>
            <a:endParaRPr lang="en-CA" sz="700" dirty="0"/>
          </a:p>
        </p:txBody>
      </p:sp>
      <p:sp>
        <p:nvSpPr>
          <p:cNvPr id="52" name="Oval 51"/>
          <p:cNvSpPr/>
          <p:nvPr/>
        </p:nvSpPr>
        <p:spPr>
          <a:xfrm>
            <a:off x="638584" y="258465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3" name="Straight Connector 52"/>
          <p:cNvCxnSpPr/>
          <p:nvPr/>
        </p:nvCxnSpPr>
        <p:spPr>
          <a:xfrm flipH="1" flipV="1">
            <a:off x="661570" y="1816738"/>
            <a:ext cx="0" cy="7619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1474270" y="4088797"/>
            <a:ext cx="1597222" cy="307777"/>
          </a:xfrm>
          <a:prstGeom prst="rect">
            <a:avLst/>
          </a:prstGeom>
          <a:noFill/>
        </p:spPr>
        <p:txBody>
          <a:bodyPr wrap="square" rtlCol="0">
            <a:spAutoFit/>
          </a:bodyPr>
          <a:lstStyle/>
          <a:p>
            <a:r>
              <a:rPr lang="en-CA" sz="700" b="1" dirty="0" smtClean="0"/>
              <a:t>2 </a:t>
            </a:r>
            <a:r>
              <a:rPr lang="en-CA" sz="700" dirty="0" smtClean="0"/>
              <a:t>Conduct proof of concepts and evaluate vendor solutions </a:t>
            </a:r>
            <a:endParaRPr lang="en-CA" sz="700" dirty="0"/>
          </a:p>
        </p:txBody>
      </p:sp>
      <p:sp>
        <p:nvSpPr>
          <p:cNvPr id="55" name="Oval 54"/>
          <p:cNvSpPr/>
          <p:nvPr/>
        </p:nvSpPr>
        <p:spPr>
          <a:xfrm>
            <a:off x="1737620" y="339063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6" name="Straight Connector 55"/>
          <p:cNvCxnSpPr>
            <a:stCxn id="55" idx="4"/>
          </p:cNvCxnSpPr>
          <p:nvPr/>
        </p:nvCxnSpPr>
        <p:spPr>
          <a:xfrm>
            <a:off x="1768954" y="3453304"/>
            <a:ext cx="71" cy="62747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2184403" y="3841385"/>
            <a:ext cx="1353256" cy="246221"/>
          </a:xfrm>
          <a:prstGeom prst="rect">
            <a:avLst/>
          </a:prstGeom>
          <a:noFill/>
        </p:spPr>
        <p:txBody>
          <a:bodyPr wrap="none" rtlCol="0">
            <a:spAutoFit/>
          </a:bodyPr>
          <a:lstStyle/>
          <a:p>
            <a:r>
              <a:rPr lang="en-CA" sz="1000" b="1" dirty="0" smtClean="0"/>
              <a:t>2 </a:t>
            </a:r>
            <a:r>
              <a:rPr lang="en-CA" sz="1000" dirty="0" smtClean="0"/>
              <a:t>Select your vendor</a:t>
            </a:r>
            <a:endParaRPr lang="en-CA" sz="1000" dirty="0"/>
          </a:p>
        </p:txBody>
      </p:sp>
      <p:sp>
        <p:nvSpPr>
          <p:cNvPr id="58" name="Oval 57"/>
          <p:cNvSpPr/>
          <p:nvPr/>
        </p:nvSpPr>
        <p:spPr>
          <a:xfrm>
            <a:off x="2151185" y="3271638"/>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59" name="Straight Connector 58"/>
          <p:cNvCxnSpPr>
            <a:stCxn id="58" idx="4"/>
            <a:endCxn id="57" idx="1"/>
          </p:cNvCxnSpPr>
          <p:nvPr/>
        </p:nvCxnSpPr>
        <p:spPr>
          <a:xfrm>
            <a:off x="2182519" y="3334306"/>
            <a:ext cx="0" cy="6301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5420246" y="4232413"/>
            <a:ext cx="1699504" cy="200055"/>
          </a:xfrm>
          <a:prstGeom prst="rect">
            <a:avLst/>
          </a:prstGeom>
          <a:noFill/>
        </p:spPr>
        <p:txBody>
          <a:bodyPr wrap="none" rtlCol="0">
            <a:spAutoFit/>
          </a:bodyPr>
          <a:lstStyle/>
          <a:p>
            <a:r>
              <a:rPr lang="en-CA" sz="700" b="1" dirty="0" smtClean="0"/>
              <a:t>7 </a:t>
            </a:r>
            <a:r>
              <a:rPr lang="en-CA" sz="700" dirty="0" smtClean="0"/>
              <a:t>Create product specific architecture </a:t>
            </a:r>
            <a:endParaRPr lang="en-CA" sz="700" dirty="0"/>
          </a:p>
        </p:txBody>
      </p:sp>
      <p:sp>
        <p:nvSpPr>
          <p:cNvPr id="61" name="Oval 60"/>
          <p:cNvSpPr/>
          <p:nvPr/>
        </p:nvSpPr>
        <p:spPr>
          <a:xfrm>
            <a:off x="6172051" y="331785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2" name="Straight Connector 61"/>
          <p:cNvCxnSpPr/>
          <p:nvPr/>
        </p:nvCxnSpPr>
        <p:spPr>
          <a:xfrm>
            <a:off x="6198529" y="3369297"/>
            <a:ext cx="0" cy="8329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796413" y="1642228"/>
            <a:ext cx="2286203" cy="246221"/>
          </a:xfrm>
          <a:prstGeom prst="rect">
            <a:avLst/>
          </a:prstGeom>
          <a:noFill/>
        </p:spPr>
        <p:txBody>
          <a:bodyPr wrap="none" rtlCol="0">
            <a:spAutoFit/>
          </a:bodyPr>
          <a:lstStyle/>
          <a:p>
            <a:r>
              <a:rPr lang="en-CA" sz="1000" b="1" dirty="0" smtClean="0"/>
              <a:t>7 </a:t>
            </a:r>
            <a:r>
              <a:rPr lang="en-CA" sz="1000" dirty="0" smtClean="0"/>
              <a:t>Plan configuration and deployment </a:t>
            </a:r>
            <a:endParaRPr lang="en-CA" sz="1000" dirty="0"/>
          </a:p>
        </p:txBody>
      </p:sp>
      <p:sp>
        <p:nvSpPr>
          <p:cNvPr id="64" name="Oval 63"/>
          <p:cNvSpPr/>
          <p:nvPr/>
        </p:nvSpPr>
        <p:spPr>
          <a:xfrm>
            <a:off x="6763208" y="2335009"/>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5" name="Straight Connector 64"/>
          <p:cNvCxnSpPr>
            <a:stCxn id="64" idx="0"/>
            <a:endCxn id="63" idx="1"/>
          </p:cNvCxnSpPr>
          <p:nvPr/>
        </p:nvCxnSpPr>
        <p:spPr>
          <a:xfrm flipV="1">
            <a:off x="6794542" y="1765339"/>
            <a:ext cx="0" cy="5696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7665844" y="1888048"/>
            <a:ext cx="1242648" cy="200055"/>
          </a:xfrm>
          <a:prstGeom prst="rect">
            <a:avLst/>
          </a:prstGeom>
          <a:noFill/>
        </p:spPr>
        <p:txBody>
          <a:bodyPr wrap="none" rtlCol="0">
            <a:spAutoFit/>
          </a:bodyPr>
          <a:lstStyle/>
          <a:p>
            <a:r>
              <a:rPr lang="en-CA" sz="700" dirty="0" smtClean="0"/>
              <a:t>7 Create governance plan </a:t>
            </a:r>
            <a:endParaRPr lang="en-CA" sz="700" dirty="0"/>
          </a:p>
        </p:txBody>
      </p:sp>
      <p:sp>
        <p:nvSpPr>
          <p:cNvPr id="67" name="Oval 66"/>
          <p:cNvSpPr/>
          <p:nvPr/>
        </p:nvSpPr>
        <p:spPr>
          <a:xfrm>
            <a:off x="7639052" y="2465790"/>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68" name="Straight Connector 67"/>
          <p:cNvCxnSpPr>
            <a:stCxn id="67" idx="0"/>
            <a:endCxn id="66" idx="1"/>
          </p:cNvCxnSpPr>
          <p:nvPr/>
        </p:nvCxnSpPr>
        <p:spPr>
          <a:xfrm flipH="1" flipV="1">
            <a:off x="7665844" y="1988076"/>
            <a:ext cx="0" cy="477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Oval 68"/>
          <p:cNvSpPr/>
          <p:nvPr/>
        </p:nvSpPr>
        <p:spPr>
          <a:xfrm>
            <a:off x="8262165" y="3260806"/>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0" name="Straight Connector 69"/>
          <p:cNvCxnSpPr>
            <a:stCxn id="69" idx="4"/>
            <a:endCxn id="73" idx="3"/>
          </p:cNvCxnSpPr>
          <p:nvPr/>
        </p:nvCxnSpPr>
        <p:spPr>
          <a:xfrm flipH="1">
            <a:off x="8279143" y="3323474"/>
            <a:ext cx="0" cy="50015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8687390" y="3204033"/>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2" name="Straight Connector 71"/>
          <p:cNvCxnSpPr>
            <a:stCxn id="71" idx="4"/>
            <a:endCxn id="74" idx="3"/>
          </p:cNvCxnSpPr>
          <p:nvPr/>
        </p:nvCxnSpPr>
        <p:spPr>
          <a:xfrm flipH="1">
            <a:off x="8711935" y="3266701"/>
            <a:ext cx="0" cy="1088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6961153" y="3723599"/>
            <a:ext cx="1317990" cy="200055"/>
          </a:xfrm>
          <a:prstGeom prst="rect">
            <a:avLst/>
          </a:prstGeom>
          <a:noFill/>
        </p:spPr>
        <p:txBody>
          <a:bodyPr wrap="none" rtlCol="0">
            <a:spAutoFit/>
          </a:bodyPr>
          <a:lstStyle/>
          <a:p>
            <a:r>
              <a:rPr lang="en-CA" sz="700" b="1" dirty="0" smtClean="0"/>
              <a:t>7  </a:t>
            </a:r>
            <a:r>
              <a:rPr lang="en-CA" sz="700" dirty="0" smtClean="0"/>
              <a:t>Develop ESB deliverables</a:t>
            </a:r>
            <a:endParaRPr lang="en-CA" sz="700" dirty="0"/>
          </a:p>
        </p:txBody>
      </p:sp>
      <p:sp>
        <p:nvSpPr>
          <p:cNvPr id="74" name="TextBox 73"/>
          <p:cNvSpPr txBox="1"/>
          <p:nvPr/>
        </p:nvSpPr>
        <p:spPr>
          <a:xfrm>
            <a:off x="7167923" y="4239470"/>
            <a:ext cx="1544012" cy="230832"/>
          </a:xfrm>
          <a:prstGeom prst="rect">
            <a:avLst/>
          </a:prstGeom>
          <a:noFill/>
        </p:spPr>
        <p:txBody>
          <a:bodyPr wrap="none" rtlCol="0">
            <a:spAutoFit/>
          </a:bodyPr>
          <a:lstStyle/>
          <a:p>
            <a:r>
              <a:rPr lang="en-CA" sz="900" b="1" dirty="0" smtClean="0"/>
              <a:t>8  </a:t>
            </a:r>
            <a:r>
              <a:rPr lang="en-CA" sz="900" dirty="0" smtClean="0"/>
              <a:t>Evaluate project metrics</a:t>
            </a:r>
            <a:endParaRPr lang="en-CA" sz="900" dirty="0"/>
          </a:p>
        </p:txBody>
      </p:sp>
      <p:sp>
        <p:nvSpPr>
          <p:cNvPr id="75" name="TextBox 74"/>
          <p:cNvSpPr txBox="1"/>
          <p:nvPr/>
        </p:nvSpPr>
        <p:spPr>
          <a:xfrm>
            <a:off x="1207116" y="2266437"/>
            <a:ext cx="954107" cy="200055"/>
          </a:xfrm>
          <a:prstGeom prst="rect">
            <a:avLst/>
          </a:prstGeom>
          <a:noFill/>
        </p:spPr>
        <p:txBody>
          <a:bodyPr wrap="none" rtlCol="0">
            <a:spAutoFit/>
          </a:bodyPr>
          <a:lstStyle/>
          <a:p>
            <a:r>
              <a:rPr lang="en-CA" sz="700" b="1" dirty="0" smtClean="0"/>
              <a:t>1  </a:t>
            </a:r>
            <a:r>
              <a:rPr lang="en-CA" sz="700" dirty="0" smtClean="0"/>
              <a:t>Shortlist vendors</a:t>
            </a:r>
            <a:endParaRPr lang="en-CA" sz="700" dirty="0"/>
          </a:p>
        </p:txBody>
      </p:sp>
      <p:sp>
        <p:nvSpPr>
          <p:cNvPr id="76" name="Oval 75"/>
          <p:cNvSpPr/>
          <p:nvPr/>
        </p:nvSpPr>
        <p:spPr>
          <a:xfrm>
            <a:off x="1194217" y="2682832"/>
            <a:ext cx="62668" cy="6266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77" name="Straight Connector 76"/>
          <p:cNvCxnSpPr/>
          <p:nvPr/>
        </p:nvCxnSpPr>
        <p:spPr>
          <a:xfrm flipV="1">
            <a:off x="1225551" y="2354658"/>
            <a:ext cx="0" cy="378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1027482" y="4504442"/>
            <a:ext cx="6841096" cy="487288"/>
          </a:xfrm>
          <a:prstGeom prst="rect">
            <a:avLst/>
          </a:prstGeom>
          <a:solidFill>
            <a:schemeClr val="accent6"/>
          </a:solidFill>
          <a:ln>
            <a:solidFill>
              <a:schemeClr val="accent6"/>
            </a:solidFill>
          </a:ln>
          <a:effectLst>
            <a:outerShdw blurRad="25400" dist="25400" dir="30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chemeClr val="accent1"/>
                </a:solidFill>
              </a:rPr>
              <a:t>Locate your starting point in the research based on the current stage of your project. </a:t>
            </a:r>
            <a:endParaRPr lang="en-CA" sz="1400" dirty="0"/>
          </a:p>
        </p:txBody>
      </p:sp>
      <p:sp>
        <p:nvSpPr>
          <p:cNvPr id="79" name="Right Brace 78"/>
          <p:cNvSpPr/>
          <p:nvPr/>
        </p:nvSpPr>
        <p:spPr>
          <a:xfrm rot="16200000">
            <a:off x="1131724" y="497481"/>
            <a:ext cx="442914" cy="219201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80" name="TextBox 79"/>
          <p:cNvSpPr txBox="1"/>
          <p:nvPr/>
        </p:nvSpPr>
        <p:spPr>
          <a:xfrm>
            <a:off x="110755" y="1121110"/>
            <a:ext cx="3076548" cy="276999"/>
          </a:xfrm>
          <a:prstGeom prst="rect">
            <a:avLst/>
          </a:prstGeom>
          <a:noFill/>
        </p:spPr>
        <p:txBody>
          <a:bodyPr wrap="none" rtlCol="0">
            <a:spAutoFit/>
          </a:bodyPr>
          <a:lstStyle/>
          <a:p>
            <a:r>
              <a:rPr lang="en-CA" sz="1200" b="1" dirty="0" smtClean="0">
                <a:hlinkClick r:id="rId2"/>
              </a:rPr>
              <a:t>See Info-Tech’s ESB Vendor Landscape</a:t>
            </a:r>
            <a:endParaRPr lang="en-CA" sz="1200" dirty="0"/>
          </a:p>
        </p:txBody>
      </p:sp>
    </p:spTree>
    <p:extLst>
      <p:ext uri="{BB962C8B-B14F-4D97-AF65-F5344CB8AC3E}">
        <p14:creationId xmlns:p14="http://schemas.microsoft.com/office/powerpoint/2010/main" val="3651882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Use this blueprint and accompanying Vendor Landscape to support your ESB</a:t>
            </a:r>
            <a:r>
              <a:rPr lang="en-CA" dirty="0">
                <a:solidFill>
                  <a:srgbClr val="FF0000"/>
                </a:solidFill>
              </a:rPr>
              <a:t> </a:t>
            </a:r>
            <a:r>
              <a:rPr lang="en-CA" dirty="0"/>
              <a:t>selection and implementation </a:t>
            </a:r>
          </a:p>
        </p:txBody>
      </p:sp>
      <p:sp>
        <p:nvSpPr>
          <p:cNvPr id="3" name="Rectangle 2"/>
          <p:cNvSpPr/>
          <p:nvPr/>
        </p:nvSpPr>
        <p:spPr>
          <a:xfrm>
            <a:off x="2344268" y="1366286"/>
            <a:ext cx="6331612" cy="1346217"/>
          </a:xfrm>
          <a:prstGeom prst="rect">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 name="Oval 3"/>
          <p:cNvSpPr/>
          <p:nvPr/>
        </p:nvSpPr>
        <p:spPr>
          <a:xfrm>
            <a:off x="403920" y="1265684"/>
            <a:ext cx="1588431" cy="1603445"/>
          </a:xfrm>
          <a:prstGeom prst="ellipse">
            <a:avLst/>
          </a:prstGeom>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lvl="0" algn="ctr" defTabSz="533400">
              <a:lnSpc>
                <a:spcPct val="90000"/>
              </a:lnSpc>
              <a:spcBef>
                <a:spcPct val="0"/>
              </a:spcBef>
              <a:spcAft>
                <a:spcPct val="35000"/>
              </a:spcAft>
            </a:pPr>
            <a:r>
              <a:rPr lang="en-CA" sz="1200" b="1" dirty="0"/>
              <a:t>Select an ESB Solution</a:t>
            </a:r>
          </a:p>
          <a:p>
            <a:pPr lvl="0" algn="ctr" defTabSz="533400">
              <a:lnSpc>
                <a:spcPct val="90000"/>
              </a:lnSpc>
              <a:spcBef>
                <a:spcPct val="0"/>
              </a:spcBef>
              <a:spcAft>
                <a:spcPct val="35000"/>
              </a:spcAft>
            </a:pPr>
            <a:r>
              <a:rPr lang="en-CA" sz="1000" dirty="0" smtClean="0"/>
              <a:t>Vendor Landscape</a:t>
            </a:r>
            <a:endParaRPr lang="en-CA" sz="1000" dirty="0"/>
          </a:p>
        </p:txBody>
      </p:sp>
      <p:sp>
        <p:nvSpPr>
          <p:cNvPr id="8" name="Rectangle 7"/>
          <p:cNvSpPr/>
          <p:nvPr/>
        </p:nvSpPr>
        <p:spPr>
          <a:xfrm>
            <a:off x="-20868" y="4556332"/>
            <a:ext cx="5597242" cy="197546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Ins="288000" rtlCol="0" anchor="ctr"/>
          <a:lstStyle/>
          <a:p>
            <a:pPr marL="2330450"/>
            <a:r>
              <a:rPr lang="en-CA" sz="1200" dirty="0" smtClean="0">
                <a:solidFill>
                  <a:schemeClr val="tx1"/>
                </a:solidFill>
              </a:rPr>
              <a:t>Use Info-Tech’s </a:t>
            </a:r>
            <a:r>
              <a:rPr lang="en-CA" sz="1200" b="1" i="1" dirty="0" smtClean="0">
                <a:solidFill>
                  <a:srgbClr val="3E83BC"/>
                </a:solidFill>
                <a:hlinkClick r:id="rId2"/>
              </a:rPr>
              <a:t>ESB</a:t>
            </a:r>
            <a:r>
              <a:rPr lang="en-CA" sz="1200" b="1" dirty="0" smtClean="0">
                <a:solidFill>
                  <a:srgbClr val="3E83BC"/>
                </a:solidFill>
                <a:hlinkClick r:id="rId2"/>
              </a:rPr>
              <a:t> </a:t>
            </a:r>
            <a:r>
              <a:rPr lang="en-CA" sz="1200" b="1" i="1" dirty="0" smtClean="0">
                <a:solidFill>
                  <a:srgbClr val="3E83BC"/>
                </a:solidFill>
                <a:hlinkClick r:id="rId2"/>
              </a:rPr>
              <a:t>Vendor Landscape </a:t>
            </a:r>
            <a:r>
              <a:rPr lang="en-CA" sz="1200" dirty="0" smtClean="0">
                <a:solidFill>
                  <a:schemeClr val="tx1"/>
                </a:solidFill>
              </a:rPr>
              <a:t>to support your vendor reviews and selection. Refer to the use-case performance results to identify vendors that align with the requirements and solution needs identified by your project findings. </a:t>
            </a:r>
            <a:endParaRPr lang="en-CA" sz="1200" dirty="0">
              <a:solidFill>
                <a:schemeClr val="tx1"/>
              </a:solidFill>
            </a:endParaRPr>
          </a:p>
        </p:txBody>
      </p:sp>
      <p:pic>
        <p:nvPicPr>
          <p:cNvPr id="9" name="Picture 8"/>
          <p:cNvPicPr>
            <a:picLocks noChangeAspect="1"/>
          </p:cNvPicPr>
          <p:nvPr/>
        </p:nvPicPr>
        <p:blipFill>
          <a:blip r:embed="rId3" cstate="print"/>
          <a:stretch>
            <a:fillRect/>
          </a:stretch>
        </p:blipFill>
        <p:spPr>
          <a:xfrm>
            <a:off x="553875" y="5019845"/>
            <a:ext cx="1620908" cy="1276242"/>
          </a:xfrm>
          <a:prstGeom prst="rect">
            <a:avLst/>
          </a:prstGeom>
          <a:ln>
            <a:noFill/>
          </a:ln>
          <a:effectLst>
            <a:outerShdw blurRad="25400" dist="25400" dir="2700000" algn="tl" rotWithShape="0">
              <a:prstClr val="black">
                <a:alpha val="20000"/>
              </a:prstClr>
            </a:outerShdw>
          </a:effectLst>
        </p:spPr>
      </p:pic>
      <p:pic>
        <p:nvPicPr>
          <p:cNvPr id="10" name="Picture 9"/>
          <p:cNvPicPr>
            <a:picLocks noChangeAspect="1"/>
          </p:cNvPicPr>
          <p:nvPr/>
        </p:nvPicPr>
        <p:blipFill>
          <a:blip r:embed="rId4" cstate="print"/>
          <a:stretch>
            <a:fillRect/>
          </a:stretch>
        </p:blipFill>
        <p:spPr>
          <a:xfrm>
            <a:off x="343864" y="4733047"/>
            <a:ext cx="1670800" cy="1265117"/>
          </a:xfrm>
          <a:prstGeom prst="rect">
            <a:avLst/>
          </a:prstGeom>
          <a:ln>
            <a:noFill/>
          </a:ln>
          <a:effectLst>
            <a:outerShdw blurRad="25400" dist="25400" dir="2700000" algn="tl" rotWithShape="0">
              <a:prstClr val="black">
                <a:alpha val="20000"/>
              </a:prstClr>
            </a:outerShdw>
          </a:effectLst>
        </p:spPr>
      </p:pic>
      <p:sp>
        <p:nvSpPr>
          <p:cNvPr id="11" name="Right Arrow 10"/>
          <p:cNvSpPr/>
          <p:nvPr/>
        </p:nvSpPr>
        <p:spPr>
          <a:xfrm>
            <a:off x="5695295" y="4799461"/>
            <a:ext cx="697149" cy="366265"/>
          </a:xfrm>
          <a:prstGeom prst="rightArrow">
            <a:avLst>
              <a:gd name="adj1" fmla="val 50000"/>
              <a:gd name="adj2" fmla="val 53559"/>
            </a:avLst>
          </a:prstGeom>
          <a:solidFill>
            <a:srgbClr val="7CA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Oval 11"/>
          <p:cNvSpPr/>
          <p:nvPr/>
        </p:nvSpPr>
        <p:spPr>
          <a:xfrm>
            <a:off x="403919" y="3030163"/>
            <a:ext cx="1588431" cy="1603445"/>
          </a:xfrm>
          <a:prstGeom prst="ellipse">
            <a:avLst/>
          </a:prstGeom>
          <a:solidFill>
            <a:srgbClr val="7CADD4"/>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b="1" dirty="0">
                <a:solidFill>
                  <a:srgbClr val="FFFFFF"/>
                </a:solidFill>
              </a:rPr>
              <a:t>Phase 1: Stage the Environment for the ESB</a:t>
            </a:r>
            <a:endParaRPr lang="en-US" sz="1600" dirty="0">
              <a:solidFill>
                <a:srgbClr val="FFFFFF"/>
              </a:solidFill>
            </a:endParaRPr>
          </a:p>
        </p:txBody>
      </p:sp>
      <p:sp>
        <p:nvSpPr>
          <p:cNvPr id="13" name="Rectangle 12"/>
          <p:cNvSpPr/>
          <p:nvPr/>
        </p:nvSpPr>
        <p:spPr>
          <a:xfrm>
            <a:off x="2532185" y="1861975"/>
            <a:ext cx="5975580" cy="8505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CA" sz="1200" dirty="0" smtClean="0">
                <a:solidFill>
                  <a:schemeClr val="tx1"/>
                </a:solidFill>
              </a:rPr>
              <a:t>Use the project steps and activity instructions outlined in this blueprint to streamline your implementation planning</a:t>
            </a:r>
            <a:r>
              <a:rPr lang="en-CA" sz="1200" dirty="0">
                <a:solidFill>
                  <a:schemeClr val="tx1"/>
                </a:solidFill>
              </a:rPr>
              <a:t>. Save time and money, and improve the impact of your </a:t>
            </a:r>
            <a:r>
              <a:rPr lang="en-CA" sz="1200" dirty="0" smtClean="0">
                <a:solidFill>
                  <a:schemeClr val="tx1"/>
                </a:solidFill>
              </a:rPr>
              <a:t>enterprise service bus by </a:t>
            </a:r>
            <a:r>
              <a:rPr lang="en-CA" sz="1200" dirty="0">
                <a:solidFill>
                  <a:schemeClr val="tx1"/>
                </a:solidFill>
              </a:rPr>
              <a:t>leveraging Info-Tech’s research and project steps. </a:t>
            </a:r>
          </a:p>
          <a:p>
            <a:r>
              <a:rPr lang="en-CA" sz="1200" dirty="0" smtClean="0">
                <a:solidFill>
                  <a:schemeClr val="tx1"/>
                </a:solidFill>
              </a:rPr>
              <a:t> </a:t>
            </a:r>
            <a:endParaRPr lang="en-CA" sz="1200" dirty="0">
              <a:solidFill>
                <a:schemeClr val="tx1"/>
              </a:solidFill>
            </a:endParaRPr>
          </a:p>
        </p:txBody>
      </p:sp>
      <p:sp>
        <p:nvSpPr>
          <p:cNvPr id="14" name="TextBox 13"/>
          <p:cNvSpPr txBox="1"/>
          <p:nvPr/>
        </p:nvSpPr>
        <p:spPr>
          <a:xfrm>
            <a:off x="2777753" y="1495913"/>
            <a:ext cx="1095172" cy="369332"/>
          </a:xfrm>
          <a:prstGeom prst="rect">
            <a:avLst/>
          </a:prstGeom>
          <a:noFill/>
        </p:spPr>
        <p:txBody>
          <a:bodyPr wrap="none" rtlCol="0">
            <a:spAutoFit/>
          </a:bodyPr>
          <a:lstStyle/>
          <a:p>
            <a:r>
              <a:rPr lang="en-CA" b="1" dirty="0" smtClean="0">
                <a:solidFill>
                  <a:schemeClr val="accent1"/>
                </a:solidFill>
              </a:rPr>
              <a:t>Benefits</a:t>
            </a:r>
            <a:endParaRPr lang="en-CA" b="1" dirty="0">
              <a:solidFill>
                <a:schemeClr val="accent1"/>
              </a:solidFill>
            </a:endParaRPr>
          </a:p>
        </p:txBody>
      </p:sp>
      <p:sp>
        <p:nvSpPr>
          <p:cNvPr id="17" name="Oval 16"/>
          <p:cNvSpPr/>
          <p:nvPr/>
        </p:nvSpPr>
        <p:spPr>
          <a:xfrm>
            <a:off x="2575724" y="3030162"/>
            <a:ext cx="1588431" cy="1603445"/>
          </a:xfrm>
          <a:prstGeom prst="ellipse">
            <a:avLst/>
          </a:prstGeom>
          <a:solidFill>
            <a:srgbClr val="7CADD4">
              <a:alpha val="85000"/>
            </a:srgb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b="1" dirty="0">
                <a:solidFill>
                  <a:srgbClr val="FFFFFF"/>
                </a:solidFill>
              </a:rPr>
              <a:t>Phase 2: Test and Implement Your ESB Pilot Project</a:t>
            </a:r>
            <a:endParaRPr lang="en-US" sz="1200" dirty="0">
              <a:solidFill>
                <a:srgbClr val="FFFFFF"/>
              </a:solidFill>
            </a:endParaRPr>
          </a:p>
        </p:txBody>
      </p:sp>
      <p:sp>
        <p:nvSpPr>
          <p:cNvPr id="24" name="Oval 23"/>
          <p:cNvSpPr/>
          <p:nvPr/>
        </p:nvSpPr>
        <p:spPr>
          <a:xfrm>
            <a:off x="4747529" y="3030161"/>
            <a:ext cx="1588431" cy="1603445"/>
          </a:xfrm>
          <a:prstGeom prst="ellipse">
            <a:avLst/>
          </a:prstGeom>
          <a:solidFill>
            <a:srgbClr val="7CADD4">
              <a:alpha val="70000"/>
            </a:srgb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b="1" dirty="0">
                <a:solidFill>
                  <a:srgbClr val="FFFFFF"/>
                </a:solidFill>
              </a:rPr>
              <a:t>Phase 3: Plan and Implement the Full ESB</a:t>
            </a:r>
            <a:endParaRPr lang="en-US" sz="1200" dirty="0">
              <a:solidFill>
                <a:srgbClr val="FFFFFF"/>
              </a:solidFill>
            </a:endParaRPr>
          </a:p>
        </p:txBody>
      </p:sp>
      <p:sp>
        <p:nvSpPr>
          <p:cNvPr id="25" name="Oval 24"/>
          <p:cNvSpPr/>
          <p:nvPr/>
        </p:nvSpPr>
        <p:spPr>
          <a:xfrm>
            <a:off x="6919334" y="3030161"/>
            <a:ext cx="1588431" cy="1603445"/>
          </a:xfrm>
          <a:prstGeom prst="ellipse">
            <a:avLst/>
          </a:prstGeom>
          <a:solidFill>
            <a:srgbClr val="7CADD4">
              <a:alpha val="55000"/>
            </a:srgb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CA" sz="1200" b="1" dirty="0">
                <a:solidFill>
                  <a:srgbClr val="FFFFFF"/>
                </a:solidFill>
              </a:rPr>
              <a:t>Phase 4: Implement Governance and Maintenance of the </a:t>
            </a:r>
            <a:r>
              <a:rPr lang="en-CA" sz="1200" b="1" dirty="0" smtClean="0">
                <a:solidFill>
                  <a:srgbClr val="FFFFFF"/>
                </a:solidFill>
              </a:rPr>
              <a:t>ESB</a:t>
            </a:r>
            <a:endParaRPr lang="en-US" sz="1200" dirty="0">
              <a:solidFill>
                <a:srgbClr val="FFFFFF"/>
              </a:solidFill>
            </a:endParaRPr>
          </a:p>
        </p:txBody>
      </p:sp>
      <p:sp>
        <p:nvSpPr>
          <p:cNvPr id="26" name="Chevron 25"/>
          <p:cNvSpPr/>
          <p:nvPr/>
        </p:nvSpPr>
        <p:spPr>
          <a:xfrm>
            <a:off x="2052807" y="3521634"/>
            <a:ext cx="462459" cy="642074"/>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7" name="Chevron 26"/>
          <p:cNvSpPr/>
          <p:nvPr/>
        </p:nvSpPr>
        <p:spPr>
          <a:xfrm>
            <a:off x="4222038" y="3521634"/>
            <a:ext cx="462459" cy="642074"/>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28" name="Chevron 27"/>
          <p:cNvSpPr/>
          <p:nvPr/>
        </p:nvSpPr>
        <p:spPr>
          <a:xfrm>
            <a:off x="6393770" y="3521634"/>
            <a:ext cx="462459" cy="642074"/>
          </a:xfrm>
          <a:prstGeom prst="chevron">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29" name="Group 28"/>
          <p:cNvGrpSpPr/>
          <p:nvPr/>
        </p:nvGrpSpPr>
        <p:grpSpPr>
          <a:xfrm>
            <a:off x="5426015" y="4790312"/>
            <a:ext cx="3249865" cy="1505775"/>
            <a:chOff x="337456" y="4683515"/>
            <a:chExt cx="3249865" cy="1505775"/>
          </a:xfrm>
        </p:grpSpPr>
        <p:grpSp>
          <p:nvGrpSpPr>
            <p:cNvPr id="30" name="Group 35"/>
            <p:cNvGrpSpPr/>
            <p:nvPr/>
          </p:nvGrpSpPr>
          <p:grpSpPr>
            <a:xfrm>
              <a:off x="337456" y="4683515"/>
              <a:ext cx="3249865" cy="285749"/>
              <a:chOff x="2267743" y="1791644"/>
              <a:chExt cx="3249865" cy="285749"/>
            </a:xfrm>
            <a:solidFill>
              <a:srgbClr val="B0C534"/>
            </a:solidFill>
            <a:effectLst>
              <a:outerShdw blurRad="25400" dist="25400" dir="2700000" algn="ctr" rotWithShape="0">
                <a:srgbClr val="000000">
                  <a:alpha val="10000"/>
                </a:srgbClr>
              </a:outerShdw>
            </a:effectLst>
          </p:grpSpPr>
          <p:sp>
            <p:nvSpPr>
              <p:cNvPr id="32" name="Round Same Side Corner Rectangle 97"/>
              <p:cNvSpPr/>
              <p:nvPr/>
            </p:nvSpPr>
            <p:spPr>
              <a:xfrm>
                <a:off x="2267743" y="1791644"/>
                <a:ext cx="3249865" cy="285749"/>
              </a:xfrm>
              <a:prstGeom prst="rect">
                <a:avLst/>
              </a:prstGeom>
              <a:solidFill>
                <a:schemeClr val="accent2"/>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3" name="Picture 44" descr="insight-sm.wmf"/>
              <p:cNvPicPr>
                <a:picLocks noChangeAspect="1"/>
              </p:cNvPicPr>
              <p:nvPr/>
            </p:nvPicPr>
            <p:blipFill>
              <a:blip r:embed="rId5" cstate="print"/>
              <a:stretch>
                <a:fillRect/>
              </a:stretch>
            </p:blipFill>
            <p:spPr>
              <a:xfrm>
                <a:off x="5204779" y="1829644"/>
                <a:ext cx="286396" cy="214797"/>
              </a:xfrm>
              <a:prstGeom prst="rect">
                <a:avLst/>
              </a:prstGeom>
              <a:noFill/>
              <a:ln w="25400">
                <a:noFill/>
              </a:ln>
            </p:spPr>
          </p:pic>
        </p:grpSp>
        <p:sp>
          <p:nvSpPr>
            <p:cNvPr id="31" name="Text Placeholder 12"/>
            <p:cNvSpPr txBox="1">
              <a:spLocks/>
            </p:cNvSpPr>
            <p:nvPr/>
          </p:nvSpPr>
          <p:spPr>
            <a:xfrm>
              <a:off x="337456" y="4990938"/>
              <a:ext cx="3249865" cy="1198352"/>
            </a:xfrm>
            <a:prstGeom prst="rect">
              <a:avLst/>
            </a:prstGeom>
            <a:solidFill>
              <a:schemeClr val="bg1">
                <a:lumMod val="95000"/>
              </a:schemeClr>
            </a:solidFill>
            <a:ln w="25400">
              <a:solidFill>
                <a:schemeClr val="bg1">
                  <a:lumMod val="95000"/>
                </a:schemeClr>
              </a:solidFill>
            </a:ln>
            <a:effectLst>
              <a:outerShdw blurRad="25400" dist="25400" dir="2700000" algn="ctr" rotWithShape="0">
                <a:srgbClr val="000000">
                  <a:alpha val="10000"/>
                </a:srgbClr>
              </a:outerShdw>
            </a:effectLst>
          </p:spPr>
          <p:txBody>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en-CA" dirty="0">
                  <a:solidFill>
                    <a:srgbClr val="333333"/>
                  </a:solidFill>
                </a:rPr>
                <a:t>Not everyone’s connection and integration needs are the same. Understand your organization’s integration environment and the unique technical and functional requirements </a:t>
              </a:r>
              <a:r>
                <a:rPr lang="en-CA" dirty="0" smtClean="0">
                  <a:solidFill>
                    <a:srgbClr val="333333"/>
                  </a:solidFill>
                </a:rPr>
                <a:t>to </a:t>
              </a:r>
              <a:r>
                <a:rPr lang="en-CA" dirty="0">
                  <a:solidFill>
                    <a:srgbClr val="333333"/>
                  </a:solidFill>
                </a:rPr>
                <a:t>create </a:t>
              </a:r>
              <a:r>
                <a:rPr lang="en-CA" dirty="0" smtClean="0">
                  <a:solidFill>
                    <a:srgbClr val="333333"/>
                  </a:solidFill>
                </a:rPr>
                <a:t>your </a:t>
              </a:r>
              <a:r>
                <a:rPr lang="en-CA" dirty="0">
                  <a:solidFill>
                    <a:srgbClr val="333333"/>
                  </a:solidFill>
                </a:rPr>
                <a:t>criteria and select a </a:t>
              </a:r>
              <a:r>
                <a:rPr lang="en-CA" dirty="0" smtClean="0">
                  <a:solidFill>
                    <a:srgbClr val="333333"/>
                  </a:solidFill>
                </a:rPr>
                <a:t>best-fit </a:t>
              </a:r>
              <a:r>
                <a:rPr lang="en-CA" dirty="0">
                  <a:solidFill>
                    <a:srgbClr val="333333"/>
                  </a:solidFill>
                </a:rPr>
                <a:t>ESB solution. </a:t>
              </a:r>
            </a:p>
          </p:txBody>
        </p:sp>
      </p:grpSp>
      <p:pic>
        <p:nvPicPr>
          <p:cNvPr id="34" name="Picture 3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32185" y="1543644"/>
            <a:ext cx="273870" cy="273870"/>
          </a:xfrm>
          <a:prstGeom prst="rect">
            <a:avLst/>
          </a:prstGeom>
        </p:spPr>
      </p:pic>
    </p:spTree>
    <p:extLst>
      <p:ext uri="{BB962C8B-B14F-4D97-AF65-F5344CB8AC3E}">
        <p14:creationId xmlns:p14="http://schemas.microsoft.com/office/powerpoint/2010/main" val="304467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ounded Rectangle 44"/>
          <p:cNvSpPr/>
          <p:nvPr/>
        </p:nvSpPr>
        <p:spPr>
          <a:xfrm>
            <a:off x="4749479" y="1513326"/>
            <a:ext cx="4051318" cy="3577758"/>
          </a:xfrm>
          <a:prstGeom prst="roundRect">
            <a:avLst>
              <a:gd name="adj" fmla="val 5611"/>
            </a:avLst>
          </a:prstGeom>
          <a:solidFill>
            <a:srgbClr val="2B9E36">
              <a:lumMod val="20000"/>
              <a:lumOff val="80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6" name="Rounded Rectangle 45"/>
          <p:cNvSpPr/>
          <p:nvPr/>
        </p:nvSpPr>
        <p:spPr>
          <a:xfrm>
            <a:off x="361346" y="1513326"/>
            <a:ext cx="4051318" cy="3577758"/>
          </a:xfrm>
          <a:prstGeom prst="roundRect">
            <a:avLst>
              <a:gd name="adj" fmla="val 5611"/>
            </a:avLst>
          </a:prstGeom>
          <a:solidFill>
            <a:srgbClr val="FFFFFF">
              <a:lumMod val="95000"/>
            </a:srgbClr>
          </a:solidFill>
          <a:ln w="25400" cap="flat" cmpd="sng" algn="ctr">
            <a:noFill/>
            <a:prstDash val="sys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47" name="Rectangle 46"/>
          <p:cNvSpPr/>
          <p:nvPr/>
        </p:nvSpPr>
        <p:spPr>
          <a:xfrm>
            <a:off x="0" y="5446707"/>
            <a:ext cx="9144000" cy="1064160"/>
          </a:xfrm>
          <a:prstGeom prst="rect">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cxnSp>
        <p:nvCxnSpPr>
          <p:cNvPr id="48" name="Straight Arrow Connector 47"/>
          <p:cNvCxnSpPr>
            <a:stCxn id="60" idx="2"/>
          </p:cNvCxnSpPr>
          <p:nvPr/>
        </p:nvCxnSpPr>
        <p:spPr>
          <a:xfrm>
            <a:off x="811401" y="2920539"/>
            <a:ext cx="7769458" cy="0"/>
          </a:xfrm>
          <a:prstGeom prst="straightConnector1">
            <a:avLst/>
          </a:prstGeom>
          <a:noFill/>
          <a:ln w="38100" cap="flat" cmpd="sng" algn="ctr">
            <a:solidFill>
              <a:srgbClr val="FFFFFF">
                <a:lumMod val="85000"/>
              </a:srgbClr>
            </a:solidFill>
            <a:prstDash val="sysDot"/>
            <a:tailEnd type="triangle" w="lg" len="med"/>
          </a:ln>
          <a:effectLst/>
        </p:spPr>
      </p:cxnSp>
      <p:grpSp>
        <p:nvGrpSpPr>
          <p:cNvPr id="49" name="Group 48"/>
          <p:cNvGrpSpPr/>
          <p:nvPr/>
        </p:nvGrpSpPr>
        <p:grpSpPr>
          <a:xfrm>
            <a:off x="6944182" y="2025295"/>
            <a:ext cx="1636677" cy="2763778"/>
            <a:chOff x="6637354" y="1574599"/>
            <a:chExt cx="1636677" cy="2763778"/>
          </a:xfrm>
        </p:grpSpPr>
        <p:sp>
          <p:nvSpPr>
            <p:cNvPr id="50" name="Oval 49"/>
            <p:cNvSpPr/>
            <p:nvPr/>
          </p:nvSpPr>
          <p:spPr>
            <a:xfrm>
              <a:off x="7103277" y="2114599"/>
              <a:ext cx="711200" cy="711200"/>
            </a:xfrm>
            <a:prstGeom prst="ellipse">
              <a:avLst/>
            </a:prstGeom>
            <a:solidFill>
              <a:srgbClr val="497EA9"/>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1" name="TextBox 50"/>
            <p:cNvSpPr txBox="1"/>
            <p:nvPr/>
          </p:nvSpPr>
          <p:spPr>
            <a:xfrm>
              <a:off x="6654031" y="1574599"/>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497EA9"/>
                  </a:solidFill>
                  <a:effectLst/>
                  <a:uLnTx/>
                  <a:uFillTx/>
                </a:rPr>
                <a:t>Consulting</a:t>
              </a:r>
            </a:p>
          </p:txBody>
        </p:sp>
        <p:sp>
          <p:nvSpPr>
            <p:cNvPr id="52" name="TextBox 51"/>
            <p:cNvSpPr txBox="1"/>
            <p:nvPr/>
          </p:nvSpPr>
          <p:spPr>
            <a:xfrm>
              <a:off x="6637354" y="2898377"/>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does not have the time or the knowledge to take this project on. We need assistance through the entirety of this project.”</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890" y="2321902"/>
              <a:ext cx="336908" cy="336908"/>
            </a:xfrm>
            <a:prstGeom prst="rect">
              <a:avLst/>
            </a:prstGeom>
            <a:noFill/>
          </p:spPr>
        </p:pic>
      </p:grpSp>
      <p:grpSp>
        <p:nvGrpSpPr>
          <p:cNvPr id="54" name="Group 53"/>
          <p:cNvGrpSpPr/>
          <p:nvPr/>
        </p:nvGrpSpPr>
        <p:grpSpPr>
          <a:xfrm>
            <a:off x="2334987" y="1877373"/>
            <a:ext cx="2129440" cy="2937609"/>
            <a:chOff x="2807522" y="2074912"/>
            <a:chExt cx="2129440" cy="2937609"/>
          </a:xfrm>
        </p:grpSpPr>
        <p:sp>
          <p:nvSpPr>
            <p:cNvPr id="55" name="Oval 54"/>
            <p:cNvSpPr/>
            <p:nvPr/>
          </p:nvSpPr>
          <p:spPr>
            <a:xfrm>
              <a:off x="3507029" y="2759255"/>
              <a:ext cx="711200" cy="711200"/>
            </a:xfrm>
            <a:prstGeom prst="ellipse">
              <a:avLst/>
            </a:prstGeom>
            <a:solidFill>
              <a:srgbClr val="365D7E"/>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56" name="TextBox 55"/>
            <p:cNvSpPr txBox="1"/>
            <p:nvPr/>
          </p:nvSpPr>
          <p:spPr>
            <a:xfrm>
              <a:off x="2807522" y="2074912"/>
              <a:ext cx="212944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365D7E"/>
                  </a:solidFill>
                  <a:effectLst/>
                  <a:uLnTx/>
                  <a:uFillTx/>
                </a:rPr>
                <a:t>Guided Implementation</a:t>
              </a:r>
            </a:p>
          </p:txBody>
        </p:sp>
        <p:sp>
          <p:nvSpPr>
            <p:cNvPr id="57" name="TextBox 56"/>
            <p:cNvSpPr txBox="1"/>
            <p:nvPr/>
          </p:nvSpPr>
          <p:spPr>
            <a:xfrm>
              <a:off x="3062242" y="357252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knows that we need to fix a process, but we need assistance to determine where to focus. Some check-ins along the way would help keep us on track.”</a:t>
              </a:r>
            </a:p>
          </p:txBody>
        </p:sp>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3563" y="2934823"/>
              <a:ext cx="337358" cy="337358"/>
            </a:xfrm>
            <a:prstGeom prst="rect">
              <a:avLst/>
            </a:prstGeom>
            <a:noFill/>
          </p:spPr>
        </p:pic>
      </p:grpSp>
      <p:grpSp>
        <p:nvGrpSpPr>
          <p:cNvPr id="59" name="Group 58"/>
          <p:cNvGrpSpPr/>
          <p:nvPr/>
        </p:nvGrpSpPr>
        <p:grpSpPr>
          <a:xfrm>
            <a:off x="367160" y="2025295"/>
            <a:ext cx="1628660" cy="2794213"/>
            <a:chOff x="1266026" y="2731218"/>
            <a:chExt cx="1628660" cy="2794213"/>
          </a:xfrm>
        </p:grpSpPr>
        <p:sp>
          <p:nvSpPr>
            <p:cNvPr id="60" name="Oval 59"/>
            <p:cNvSpPr/>
            <p:nvPr/>
          </p:nvSpPr>
          <p:spPr>
            <a:xfrm>
              <a:off x="1710267" y="3270862"/>
              <a:ext cx="711200" cy="711200"/>
            </a:xfrm>
            <a:prstGeom prst="ellipse">
              <a:avLst/>
            </a:prstGeom>
            <a:solidFill>
              <a:srgbClr val="29475F"/>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1" name="TextBox 60"/>
            <p:cNvSpPr txBox="1"/>
            <p:nvPr/>
          </p:nvSpPr>
          <p:spPr>
            <a:xfrm>
              <a:off x="1266026" y="2731218"/>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29475F"/>
                  </a:solidFill>
                  <a:effectLst/>
                  <a:uLnTx/>
                  <a:uFillTx/>
                </a:rPr>
                <a:t>DIY Toolkit</a:t>
              </a:r>
            </a:p>
          </p:txBody>
        </p:sp>
        <p:sp>
          <p:nvSpPr>
            <p:cNvPr id="62" name="TextBox 61"/>
            <p:cNvSpPr txBox="1"/>
            <p:nvPr/>
          </p:nvSpPr>
          <p:spPr>
            <a:xfrm>
              <a:off x="1274686" y="4085431"/>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“Our team has already made this critical project a priority, and we have the time and capability, but some guidance along the way would be helpful.”</a:t>
              </a:r>
            </a:p>
          </p:txBody>
        </p:sp>
        <p:pic>
          <p:nvPicPr>
            <p:cNvPr id="63" name="Picture 6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7010" y="3443543"/>
              <a:ext cx="295188" cy="337358"/>
            </a:xfrm>
            <a:prstGeom prst="rect">
              <a:avLst/>
            </a:prstGeom>
          </p:spPr>
        </p:pic>
      </p:grpSp>
      <p:grpSp>
        <p:nvGrpSpPr>
          <p:cNvPr id="64" name="Group 63"/>
          <p:cNvGrpSpPr/>
          <p:nvPr/>
        </p:nvGrpSpPr>
        <p:grpSpPr>
          <a:xfrm>
            <a:off x="4969850" y="2025295"/>
            <a:ext cx="1635165" cy="2795710"/>
            <a:chOff x="4834633" y="1938352"/>
            <a:chExt cx="1635165" cy="2795710"/>
          </a:xfrm>
        </p:grpSpPr>
        <p:sp>
          <p:nvSpPr>
            <p:cNvPr id="65" name="Oval 64"/>
            <p:cNvSpPr/>
            <p:nvPr/>
          </p:nvSpPr>
          <p:spPr>
            <a:xfrm>
              <a:off x="5292675" y="2492289"/>
              <a:ext cx="711200" cy="711200"/>
            </a:xfrm>
            <a:prstGeom prst="ellipse">
              <a:avLst/>
            </a:prstGeom>
            <a:solidFill>
              <a:srgbClr val="3F6D93"/>
            </a:solidFill>
            <a:ln w="25400" cap="flat" cmpd="sng" algn="ctr">
              <a:noFill/>
              <a:prstDash val="solid"/>
            </a:ln>
            <a:effectLst>
              <a:outerShdw blurRad="25400" dist="254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dirty="0" smtClean="0">
                <a:ln>
                  <a:noFill/>
                </a:ln>
                <a:solidFill>
                  <a:srgbClr val="FFFFFF"/>
                </a:solidFill>
                <a:effectLst/>
                <a:uLnTx/>
                <a:uFillTx/>
                <a:latin typeface="Arial"/>
                <a:ea typeface="+mn-ea"/>
                <a:cs typeface="+mn-cs"/>
              </a:endParaRPr>
            </a:p>
          </p:txBody>
        </p:sp>
        <p:sp>
          <p:nvSpPr>
            <p:cNvPr id="66" name="TextBox 65"/>
            <p:cNvSpPr txBox="1"/>
            <p:nvPr/>
          </p:nvSpPr>
          <p:spPr>
            <a:xfrm>
              <a:off x="4834633" y="1938352"/>
              <a:ext cx="1620000" cy="540000"/>
            </a:xfrm>
            <a:prstGeom prst="rect">
              <a:avLst/>
            </a:prstGeom>
            <a:noFill/>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800" b="1" i="0" u="none" strike="noStrike" kern="0" cap="none" spc="0" normalizeH="0" baseline="0" noProof="0" dirty="0" smtClean="0">
                  <a:ln>
                    <a:noFill/>
                  </a:ln>
                  <a:solidFill>
                    <a:srgbClr val="3F6D93"/>
                  </a:solidFill>
                  <a:effectLst/>
                  <a:uLnTx/>
                  <a:uFillTx/>
                </a:rPr>
                <a:t>Workshop</a:t>
              </a:r>
            </a:p>
          </p:txBody>
        </p:sp>
        <p:sp>
          <p:nvSpPr>
            <p:cNvPr id="67" name="TextBox 66"/>
            <p:cNvSpPr txBox="1"/>
            <p:nvPr/>
          </p:nvSpPr>
          <p:spPr>
            <a:xfrm>
              <a:off x="4849798" y="3294062"/>
              <a:ext cx="1620000" cy="1440000"/>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100" b="0" i="0" u="none" strike="noStrike" kern="0" cap="none" spc="0" normalizeH="0" baseline="0" noProof="0" dirty="0" smtClean="0">
                  <a:ln>
                    <a:noFill/>
                  </a:ln>
                  <a:solidFill>
                    <a:srgbClr val="29475F"/>
                  </a:solidFill>
                  <a:effectLst/>
                  <a:uLnTx/>
                  <a:uFillTx/>
                </a:rPr>
                <a:t>“We need to hit the ground running and get this project kicked off immediately. Our team has the ability to take this over once we get a framework and strategy in place.”</a:t>
              </a:r>
            </a:p>
          </p:txBody>
        </p:sp>
        <p:pic>
          <p:nvPicPr>
            <p:cNvPr id="68" name="Picture 6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63905" y="2727129"/>
              <a:ext cx="361456" cy="240970"/>
            </a:xfrm>
            <a:prstGeom prst="rect">
              <a:avLst/>
            </a:prstGeom>
            <a:noFill/>
          </p:spPr>
        </p:pic>
      </p:grpSp>
      <p:sp>
        <p:nvSpPr>
          <p:cNvPr id="69" name="Rectangle 68"/>
          <p:cNvSpPr/>
          <p:nvPr/>
        </p:nvSpPr>
        <p:spPr>
          <a:xfrm>
            <a:off x="968616" y="5734955"/>
            <a:ext cx="7290778" cy="338554"/>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1600" b="1" i="0" u="none" strike="noStrike" kern="0" cap="none" spc="0" normalizeH="0" baseline="0" noProof="0" dirty="0" smtClean="0">
                <a:ln>
                  <a:noFill/>
                </a:ln>
                <a:solidFill>
                  <a:srgbClr val="29475F"/>
                </a:solidFill>
                <a:effectLst/>
                <a:uLnTx/>
                <a:uFillTx/>
              </a:rPr>
              <a:t>Diagnostics and consistent frameworks used throughout all four options</a:t>
            </a:r>
          </a:p>
        </p:txBody>
      </p:sp>
      <p:sp>
        <p:nvSpPr>
          <p:cNvPr id="3" name="Title 2"/>
          <p:cNvSpPr>
            <a:spLocks noGrp="1"/>
          </p:cNvSpPr>
          <p:nvPr>
            <p:ph type="title"/>
          </p:nvPr>
        </p:nvSpPr>
        <p:spPr>
          <a:xfrm>
            <a:off x="257175" y="255588"/>
            <a:ext cx="8554316" cy="877887"/>
          </a:xfrm>
        </p:spPr>
        <p:txBody>
          <a:bodyPr/>
          <a:lstStyle/>
          <a:p>
            <a:pPr lvl="0">
              <a:lnSpc>
                <a:spcPts val="2600"/>
              </a:lnSpc>
              <a:defRPr/>
            </a:pPr>
            <a:r>
              <a:rPr lang="en-CA" dirty="0"/>
              <a:t>Info-Tech offers various levels of support to best suit your needs</a:t>
            </a:r>
          </a:p>
        </p:txBody>
      </p:sp>
    </p:spTree>
    <p:extLst>
      <p:ext uri="{BB962C8B-B14F-4D97-AF65-F5344CB8AC3E}">
        <p14:creationId xmlns:p14="http://schemas.microsoft.com/office/powerpoint/2010/main" val="3960344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074591" y="2060364"/>
            <a:ext cx="6888309" cy="3847207"/>
          </a:xfrm>
          <a:prstGeom prst="rect">
            <a:avLst/>
          </a:prstGeom>
        </p:spPr>
        <p:txBody>
          <a:bodyPr wrap="square" rtlCol="0">
            <a:spAutoFit/>
          </a:bodyPr>
          <a:lstStyle/>
          <a:p>
            <a:pPr>
              <a:spcAft>
                <a:spcPts val="1200"/>
              </a:spcAft>
            </a:pPr>
            <a:r>
              <a:rPr lang="en-CA" sz="1600" i="1" dirty="0" smtClean="0">
                <a:solidFill>
                  <a:schemeClr val="bg1"/>
                </a:solidFill>
                <a:latin typeface="+mj-lt"/>
              </a:rPr>
              <a:t>Application integration, if performed at all, is often based on a point-to-point approach. This is where each system points independently to many other systems, creating a costly spider web of integration with no easy way to maintain it or handle new systems or system changes, and it is almost impossible to validate the accuracy of the data as it flows from system to system.</a:t>
            </a:r>
            <a:endParaRPr lang="en-CA" sz="1600" i="1" dirty="0">
              <a:solidFill>
                <a:schemeClr val="bg1"/>
              </a:solidFill>
              <a:latin typeface="+mj-lt"/>
            </a:endParaRPr>
          </a:p>
          <a:p>
            <a:pPr>
              <a:spcAft>
                <a:spcPts val="1200"/>
              </a:spcAft>
            </a:pPr>
            <a:r>
              <a:rPr lang="en-CA" sz="1600" i="1" dirty="0" smtClean="0">
                <a:solidFill>
                  <a:schemeClr val="bg1"/>
                </a:solidFill>
                <a:latin typeface="+mj-lt"/>
              </a:rPr>
              <a:t>ESB is a great solution when done right; it helps you to clean up the integration mess by improving connectivity among systems. We’ve all heard about unsuccessful implementations of an ESB. We took note of the most common failings and developed a simple approach to “de-risk” an actual implementation in your environment.</a:t>
            </a:r>
            <a:endParaRPr lang="en-CA" sz="1600" i="1" dirty="0">
              <a:solidFill>
                <a:schemeClr val="bg1"/>
              </a:solidFill>
              <a:latin typeface="+mj-lt"/>
            </a:endParaRPr>
          </a:p>
          <a:p>
            <a:pPr>
              <a:spcAft>
                <a:spcPts val="1200"/>
              </a:spcAft>
            </a:pPr>
            <a:r>
              <a:rPr lang="en-CA" sz="1600" i="1" dirty="0" smtClean="0">
                <a:solidFill>
                  <a:schemeClr val="bg1"/>
                </a:solidFill>
                <a:latin typeface="+mj-lt"/>
              </a:rPr>
              <a:t>Ultimately, with an ESB infrastructure in place, you can more easily support downstream systems, federate data for enterprise views, and build trust that the data is accurate.</a:t>
            </a:r>
          </a:p>
        </p:txBody>
      </p:sp>
      <p:sp>
        <p:nvSpPr>
          <p:cNvPr id="9" name="TextBox 8"/>
          <p:cNvSpPr txBox="1"/>
          <p:nvPr/>
        </p:nvSpPr>
        <p:spPr>
          <a:xfrm>
            <a:off x="3631666" y="5765169"/>
            <a:ext cx="4460917" cy="738664"/>
          </a:xfrm>
          <a:prstGeom prst="rect">
            <a:avLst/>
          </a:prstGeom>
        </p:spPr>
        <p:txBody>
          <a:bodyPr wrap="square" rtlCol="0">
            <a:spAutoFit/>
          </a:bodyPr>
          <a:lstStyle/>
          <a:p>
            <a:pPr algn="r"/>
            <a:r>
              <a:rPr lang="en-CA" sz="1400" b="1" i="1" dirty="0" smtClean="0">
                <a:solidFill>
                  <a:schemeClr val="bg1"/>
                </a:solidFill>
              </a:rPr>
              <a:t>Daniel Ko, </a:t>
            </a:r>
          </a:p>
          <a:p>
            <a:pPr algn="r"/>
            <a:r>
              <a:rPr lang="en-CA" sz="1400" i="1" dirty="0" smtClean="0">
                <a:solidFill>
                  <a:schemeClr val="bg1"/>
                </a:solidFill>
              </a:rPr>
              <a:t>Research Manager, Information Management</a:t>
            </a:r>
            <a:br>
              <a:rPr lang="en-CA" sz="1400" i="1" dirty="0" smtClean="0">
                <a:solidFill>
                  <a:schemeClr val="bg1"/>
                </a:solidFill>
              </a:rPr>
            </a:br>
            <a:r>
              <a:rPr lang="en-CA" sz="1400" i="1" dirty="0" smtClean="0">
                <a:solidFill>
                  <a:schemeClr val="bg1"/>
                </a:solidFill>
              </a:rPr>
              <a:t>Info-Tech Research Group</a:t>
            </a:r>
          </a:p>
        </p:txBody>
      </p:sp>
      <p:sp>
        <p:nvSpPr>
          <p:cNvPr id="10" name="TextBox 9"/>
          <p:cNvSpPr txBox="1"/>
          <p:nvPr/>
        </p:nvSpPr>
        <p:spPr>
          <a:xfrm>
            <a:off x="395924" y="1471622"/>
            <a:ext cx="8327945" cy="523220"/>
          </a:xfrm>
          <a:prstGeom prst="rect">
            <a:avLst/>
          </a:prstGeom>
        </p:spPr>
        <p:txBody>
          <a:bodyPr wrap="square" rtlCol="0">
            <a:spAutoFit/>
          </a:bodyPr>
          <a:lstStyle/>
          <a:p>
            <a:r>
              <a:rPr lang="en-CA" sz="1400" b="1" dirty="0" smtClean="0">
                <a:solidFill>
                  <a:schemeClr val="bg1"/>
                </a:solidFill>
              </a:rPr>
              <a:t>Enterprise service bus (ESB) is a service-oriented architecture (SOA) solution; use an ESB to ensure </a:t>
            </a:r>
            <a:r>
              <a:rPr lang="en-CA" sz="1400" b="1" dirty="0" smtClean="0">
                <a:solidFill>
                  <a:schemeClr val="accent2"/>
                </a:solidFill>
              </a:rPr>
              <a:t>data veracity </a:t>
            </a:r>
            <a:r>
              <a:rPr lang="en-CA" sz="1400" b="1" dirty="0" smtClean="0">
                <a:solidFill>
                  <a:schemeClr val="bg1"/>
                </a:solidFill>
              </a:rPr>
              <a:t>through downstream systems and to your data warehouses.</a:t>
            </a:r>
            <a:endParaRPr lang="en-CA" sz="14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0"/>
          <p:cNvPicPr>
            <a:picLocks noChangeAspect="1"/>
          </p:cNvPicPr>
          <p:nvPr/>
        </p:nvPicPr>
        <p:blipFill>
          <a:blip r:embed="rId2"/>
          <a:stretch>
            <a:fillRect/>
          </a:stretch>
        </p:blipFill>
        <p:spPr>
          <a:xfrm>
            <a:off x="395925" y="1953953"/>
            <a:ext cx="678666" cy="619651"/>
          </a:xfrm>
          <a:prstGeom prst="rect">
            <a:avLst/>
          </a:prstGeom>
        </p:spPr>
      </p:pic>
      <p:pic>
        <p:nvPicPr>
          <p:cNvPr id="15" name="Picture 101"/>
          <p:cNvPicPr>
            <a:picLocks noChangeAspect="1"/>
          </p:cNvPicPr>
          <p:nvPr/>
        </p:nvPicPr>
        <p:blipFill>
          <a:blip r:embed="rId3"/>
          <a:stretch>
            <a:fillRect/>
          </a:stretch>
        </p:blipFill>
        <p:spPr>
          <a:xfrm>
            <a:off x="7655195" y="5369064"/>
            <a:ext cx="656535" cy="538507"/>
          </a:xfrm>
          <a:prstGeom prst="rect">
            <a:avLst/>
          </a:prstGeom>
        </p:spPr>
      </p:pic>
    </p:spTree>
    <p:extLst>
      <p:ext uri="{BB962C8B-B14F-4D97-AF65-F5344CB8AC3E}">
        <p14:creationId xmlns:p14="http://schemas.microsoft.com/office/powerpoint/2010/main" val="37850940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3"/>
          <p:cNvGraphicFramePr>
            <a:graphicFrameLocks noGrp="1"/>
          </p:cNvGraphicFramePr>
          <p:nvPr>
            <p:extLst>
              <p:ext uri="{D42A27DB-BD31-4B8C-83A1-F6EECF244321}">
                <p14:modId xmlns:p14="http://schemas.microsoft.com/office/powerpoint/2010/main" val="642094677"/>
              </p:ext>
            </p:extLst>
          </p:nvPr>
        </p:nvGraphicFramePr>
        <p:xfrm>
          <a:off x="86984" y="1906072"/>
          <a:ext cx="8944715" cy="4221480"/>
        </p:xfrm>
        <a:graphic>
          <a:graphicData uri="http://schemas.openxmlformats.org/drawingml/2006/table">
            <a:tbl>
              <a:tblPr firstRow="1" bandRow="1">
                <a:tableStyleId>{5C22544A-7EE6-4342-B048-85BDC9FD1C3A}</a:tableStyleId>
              </a:tblPr>
              <a:tblGrid>
                <a:gridCol w="1192707"/>
                <a:gridCol w="1938002"/>
                <a:gridCol w="1938002"/>
                <a:gridCol w="1938002"/>
                <a:gridCol w="1938002"/>
              </a:tblGrid>
              <a:tr h="1746535">
                <a:tc>
                  <a:txBody>
                    <a:bodyPr/>
                    <a:lstStyle/>
                    <a:p>
                      <a:pPr algn="ctr"/>
                      <a:r>
                        <a:rPr lang="en-CA" sz="1000" dirty="0" smtClean="0">
                          <a:solidFill>
                            <a:schemeClr val="bg1"/>
                          </a:solidFill>
                        </a:rPr>
                        <a:t>Best-Practice Toolkit</a:t>
                      </a:r>
                      <a:endParaRPr lang="en-CA" sz="1000"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43F54"/>
                    </a:solidFill>
                  </a:tcPr>
                </a:tc>
                <a:tc>
                  <a:txBody>
                    <a:bodyPr/>
                    <a:lstStyle/>
                    <a:p>
                      <a:pPr>
                        <a:spcAft>
                          <a:spcPts val="600"/>
                        </a:spcAft>
                      </a:pPr>
                      <a:r>
                        <a:rPr lang="en-CA" sz="1000" dirty="0" smtClean="0">
                          <a:solidFill>
                            <a:schemeClr val="tx1"/>
                          </a:solidFill>
                        </a:rPr>
                        <a:t>1.1 Get on board the ESB</a:t>
                      </a:r>
                    </a:p>
                    <a:p>
                      <a:pPr>
                        <a:spcAft>
                          <a:spcPts val="600"/>
                        </a:spcAft>
                      </a:pPr>
                      <a:r>
                        <a:rPr lang="en-CA" sz="1000" dirty="0" smtClean="0">
                          <a:solidFill>
                            <a:schemeClr val="tx1"/>
                          </a:solidFill>
                        </a:rPr>
                        <a:t>1.2 Determine your readiness for the ESB</a:t>
                      </a:r>
                    </a:p>
                    <a:p>
                      <a:pPr marL="0" marR="0" indent="0" algn="l" defTabSz="914400" rtl="0" eaLnBrk="1" fontAlgn="auto" latinLnBrk="0" hangingPunct="1">
                        <a:lnSpc>
                          <a:spcPct val="100000"/>
                        </a:lnSpc>
                        <a:spcBef>
                          <a:spcPts val="0"/>
                        </a:spcBef>
                        <a:spcAft>
                          <a:spcPts val="600"/>
                        </a:spcAft>
                        <a:buClrTx/>
                        <a:buSzTx/>
                        <a:buFontTx/>
                        <a:buNone/>
                        <a:tabLst/>
                        <a:defRPr/>
                      </a:pPr>
                      <a:r>
                        <a:rPr lang="en-US" sz="1000" b="0" i="0" baseline="0" dirty="0" smtClean="0">
                          <a:solidFill>
                            <a:schemeClr val="tx1"/>
                          </a:solidFill>
                        </a:rPr>
                        <a:t>      ESB Readiness Assessment Tool</a:t>
                      </a:r>
                      <a:endParaRPr lang="en-CA" sz="1000" dirty="0" smtClean="0">
                        <a:solidFill>
                          <a:schemeClr val="tx1"/>
                        </a:solidFill>
                      </a:endParaRPr>
                    </a:p>
                    <a:p>
                      <a:pPr>
                        <a:spcAft>
                          <a:spcPts val="600"/>
                        </a:spcAft>
                      </a:pPr>
                      <a:r>
                        <a:rPr lang="en-CA" sz="1000" dirty="0" smtClean="0">
                          <a:solidFill>
                            <a:schemeClr val="tx1"/>
                          </a:solidFill>
                        </a:rPr>
                        <a:t>1.3</a:t>
                      </a:r>
                      <a:r>
                        <a:rPr lang="en-CA" sz="1000" baseline="0" dirty="0" smtClean="0">
                          <a:solidFill>
                            <a:schemeClr val="tx1"/>
                          </a:solidFill>
                        </a:rPr>
                        <a:t> Calculate ROI of the ESB</a:t>
                      </a:r>
                    </a:p>
                    <a:p>
                      <a:pPr>
                        <a:spcAft>
                          <a:spcPts val="600"/>
                        </a:spcAft>
                      </a:pPr>
                      <a:r>
                        <a:rPr lang="en-CA" sz="1000" b="0" baseline="0" dirty="0" smtClean="0">
                          <a:solidFill>
                            <a:schemeClr val="tx1"/>
                          </a:solidFill>
                        </a:rPr>
                        <a:t>     ESB ROI Calculator Tool</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2.1 Identify your pilot project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System Identification Tool</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2.2 Implement your pre-production pilot ESB</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Implementation Plan Template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Implementation Workbook</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1" i="0" u="none" strike="noStrike" kern="1200" cap="none" spc="0" normalizeH="0" baseline="0" noProof="0" dirty="0" smtClean="0">
                          <a:ln>
                            <a:noFill/>
                          </a:ln>
                          <a:solidFill>
                            <a:srgbClr val="333333"/>
                          </a:solidFill>
                          <a:effectLst/>
                          <a:uLnTx/>
                          <a:uFillTx/>
                          <a:latin typeface="+mn-lt"/>
                        </a:rPr>
                        <a:t>2.3 Test your pilot ESB</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Test Plan Template</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3.1 ESB detailed planning</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Implementation Plan Template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System Identification Tool</a:t>
                      </a:r>
                      <a:endParaRPr lang="en-CA" sz="1000" dirty="0" smtClean="0">
                        <a:solidFill>
                          <a:schemeClr val="tx1"/>
                        </a:solidFill>
                      </a:endParaRPr>
                    </a:p>
                    <a:p>
                      <a:pPr>
                        <a:spcAft>
                          <a:spcPts val="600"/>
                        </a:spcAft>
                      </a:pPr>
                      <a:r>
                        <a:rPr lang="en-CA" sz="1000" dirty="0" smtClean="0">
                          <a:solidFill>
                            <a:schemeClr val="tx1"/>
                          </a:solidFill>
                        </a:rPr>
                        <a:t>3.2 Architect the ESB</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1000" b="0" i="0" u="none" strike="noStrike" kern="1200" cap="none" spc="0" normalizeH="0" baseline="0" noProof="0" dirty="0" smtClean="0">
                          <a:ln>
                            <a:noFill/>
                          </a:ln>
                          <a:solidFill>
                            <a:srgbClr val="333333"/>
                          </a:solidFill>
                          <a:effectLst/>
                          <a:uLnTx/>
                          <a:uFillTx/>
                          <a:latin typeface="+mn-lt"/>
                        </a:rPr>
                        <a:t>      ESB Requirements and Architectural Planning Template</a:t>
                      </a:r>
                      <a:endParaRPr lang="en-CA" sz="1000" b="0" dirty="0" smtClean="0">
                        <a:solidFill>
                          <a:schemeClr val="tx1"/>
                        </a:solidFill>
                      </a:endParaRPr>
                    </a:p>
                    <a:p>
                      <a:pPr>
                        <a:spcAft>
                          <a:spcPts val="600"/>
                        </a:spcAft>
                      </a:pPr>
                      <a:r>
                        <a:rPr lang="en-CA" sz="1000" dirty="0" smtClean="0">
                          <a:solidFill>
                            <a:schemeClr val="tx1"/>
                          </a:solidFill>
                        </a:rPr>
                        <a:t>3.3 Test the ESB</a:t>
                      </a:r>
                    </a:p>
                    <a:p>
                      <a:pPr>
                        <a:spcAft>
                          <a:spcPts val="600"/>
                        </a:spcAft>
                      </a:pPr>
                      <a:r>
                        <a:rPr kumimoji="0" lang="en-CA" sz="1000" b="0" i="0" u="none" strike="noStrike" kern="1200" cap="none" spc="0" normalizeH="0" baseline="0" noProof="0" dirty="0" smtClean="0">
                          <a:ln>
                            <a:noFill/>
                          </a:ln>
                          <a:solidFill>
                            <a:srgbClr val="333333"/>
                          </a:solidFill>
                          <a:effectLst/>
                          <a:uLnTx/>
                          <a:uFillTx/>
                          <a:latin typeface="+mn-lt"/>
                        </a:rPr>
                        <a:t>      ESB Test Plan Template</a:t>
                      </a:r>
                      <a:endParaRPr lang="en-CA" sz="1000" dirty="0" smtClean="0">
                        <a:solidFill>
                          <a:schemeClr val="tx1"/>
                        </a:solidFill>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spcAft>
                          <a:spcPts val="600"/>
                        </a:spcAft>
                      </a:pPr>
                      <a:r>
                        <a:rPr lang="en-CA" sz="1000" dirty="0" smtClean="0">
                          <a:solidFill>
                            <a:schemeClr val="tx1"/>
                          </a:solidFill>
                        </a:rPr>
                        <a:t>4.1 Set up an Effective SOA Governance program</a:t>
                      </a:r>
                    </a:p>
                    <a:p>
                      <a:pPr>
                        <a:spcAft>
                          <a:spcPts val="600"/>
                        </a:spcAft>
                      </a:pPr>
                      <a:r>
                        <a:rPr lang="en-CA" sz="1000" baseline="0" dirty="0" smtClean="0">
                          <a:solidFill>
                            <a:schemeClr val="tx1"/>
                          </a:solidFill>
                        </a:rPr>
                        <a:t>      </a:t>
                      </a:r>
                      <a:r>
                        <a:rPr lang="en-CA" sz="1000" b="0" baseline="0" dirty="0" smtClean="0">
                          <a:solidFill>
                            <a:schemeClr val="tx1"/>
                          </a:solidFill>
                        </a:rPr>
                        <a:t>Integration Center of Excellence Charter</a:t>
                      </a:r>
                      <a:endParaRPr lang="en-CA" sz="1000" b="0" dirty="0" smtClean="0">
                        <a:solidFill>
                          <a:schemeClr val="tx1"/>
                        </a:solidFill>
                      </a:endParaRPr>
                    </a:p>
                    <a:p>
                      <a:pPr>
                        <a:spcAft>
                          <a:spcPts val="600"/>
                        </a:spcAft>
                      </a:pPr>
                      <a:r>
                        <a:rPr lang="en-CA" sz="1000" dirty="0" smtClean="0">
                          <a:solidFill>
                            <a:schemeClr val="tx1"/>
                          </a:solidFill>
                        </a:rPr>
                        <a:t>4.2 Build a Repeatable Framework for the ESB</a:t>
                      </a:r>
                    </a:p>
                    <a:p>
                      <a:pPr>
                        <a:spcAft>
                          <a:spcPts val="600"/>
                        </a:spcAft>
                      </a:pPr>
                      <a:r>
                        <a:rPr lang="en-CA" sz="1000" dirty="0" smtClean="0">
                          <a:solidFill>
                            <a:schemeClr val="tx1"/>
                          </a:solidFill>
                        </a:rPr>
                        <a:t>4.3</a:t>
                      </a:r>
                      <a:r>
                        <a:rPr lang="en-CA" sz="1000" baseline="0" dirty="0" smtClean="0">
                          <a:solidFill>
                            <a:schemeClr val="tx1"/>
                          </a:solidFill>
                        </a:rPr>
                        <a:t> Build sustainability in the ESB project </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1746535">
                <a:tc>
                  <a:txBody>
                    <a:bodyPr/>
                    <a:lstStyle/>
                    <a:p>
                      <a:pPr algn="ctr"/>
                      <a:r>
                        <a:rPr lang="en-CA" sz="1000" b="1" dirty="0" smtClean="0">
                          <a:solidFill>
                            <a:schemeClr val="bg1"/>
                          </a:solidFill>
                        </a:rPr>
                        <a:t>Guided Implementations</a:t>
                      </a:r>
                      <a:endParaRPr lang="en-CA" sz="1000" b="1" dirty="0">
                        <a:solidFill>
                          <a:schemeClr val="bg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6A1C5"/>
                    </a:solidFill>
                  </a:tcPr>
                </a:tc>
                <a:tc>
                  <a:txBody>
                    <a:bodyPr/>
                    <a:lstStyle/>
                    <a:p>
                      <a:pPr marL="228600" indent="-228600">
                        <a:spcAft>
                          <a:spcPts val="600"/>
                        </a:spcAft>
                        <a:buSzPct val="150000"/>
                        <a:buBlip>
                          <a:blip r:embed="rId3"/>
                        </a:buBlip>
                      </a:pPr>
                      <a:r>
                        <a:rPr lang="en-CA" sz="1000" b="0" dirty="0" smtClean="0">
                          <a:cs typeface="Open Sans"/>
                        </a:rPr>
                        <a:t>Launch your ESB selection and implementation project. </a:t>
                      </a:r>
                    </a:p>
                    <a:p>
                      <a:pPr marL="228600" indent="-228600">
                        <a:spcAft>
                          <a:spcPts val="600"/>
                        </a:spcAft>
                        <a:buSzPct val="150000"/>
                        <a:buBlip>
                          <a:blip r:embed="rId3"/>
                        </a:buBlip>
                      </a:pPr>
                      <a:r>
                        <a:rPr lang="en-CA" sz="1000" b="0" dirty="0" smtClean="0">
                          <a:cs typeface="Open Sans"/>
                        </a:rPr>
                        <a:t>Develop your organization’s ESB requirements.</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Identify the systems that will make up your pilot</a:t>
                      </a:r>
                      <a:r>
                        <a:rPr lang="en-US" sz="1000" b="0" baseline="0" dirty="0" smtClean="0">
                          <a:cs typeface="Open Sans"/>
                        </a:rPr>
                        <a:t> project based on the organization’s priorities and requirements.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Launch</a:t>
                      </a:r>
                      <a:r>
                        <a:rPr lang="en-US" sz="1000" b="0" baseline="0" dirty="0" smtClean="0">
                          <a:cs typeface="Open Sans"/>
                        </a:rPr>
                        <a:t> a comprehensive implementation and testing plan for the pilot ESB project.</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Learn from the results of the pilot project to</a:t>
                      </a:r>
                      <a:r>
                        <a:rPr lang="en-US" sz="1000" b="0" baseline="0" dirty="0" smtClean="0">
                          <a:cs typeface="Open Sans"/>
                        </a:rPr>
                        <a:t> understand how to deal with challenges and leverage opportunities.</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Create</a:t>
                      </a:r>
                      <a:r>
                        <a:rPr lang="en-US" sz="1000" b="0" baseline="0" dirty="0" smtClean="0">
                          <a:cs typeface="Open Sans"/>
                        </a:rPr>
                        <a:t> a refined implementation and testing plan based on the results from the pilot.</a:t>
                      </a:r>
                      <a:endParaRPr lang="en-US" sz="1000" b="0" dirty="0" smtClean="0">
                        <a:cs typeface="Open Sans"/>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228600" indent="-228600">
                        <a:spcAft>
                          <a:spcPts val="600"/>
                        </a:spcAft>
                        <a:buSzPct val="150000"/>
                        <a:buBlip>
                          <a:blip r:embed="rId3"/>
                        </a:buBlip>
                      </a:pPr>
                      <a:r>
                        <a:rPr lang="en-US" sz="1000" b="0" dirty="0" smtClean="0">
                          <a:cs typeface="Open Sans"/>
                        </a:rPr>
                        <a:t>Create</a:t>
                      </a:r>
                      <a:r>
                        <a:rPr lang="en-US" sz="1000" b="0" baseline="0" dirty="0" smtClean="0">
                          <a:cs typeface="Open Sans"/>
                        </a:rPr>
                        <a:t> your organization’s governance framework for SOA governance. </a:t>
                      </a:r>
                      <a:endParaRPr lang="en-US" sz="1000" b="0" dirty="0" smtClean="0">
                        <a:cs typeface="Open Sans"/>
                      </a:endParaRPr>
                    </a:p>
                    <a:p>
                      <a:pPr marL="228600" indent="-228600">
                        <a:spcAft>
                          <a:spcPts val="600"/>
                        </a:spcAft>
                        <a:buSzPct val="150000"/>
                        <a:buBlip>
                          <a:blip r:embed="rId3"/>
                        </a:buBlip>
                      </a:pPr>
                      <a:r>
                        <a:rPr lang="en-US" sz="1000" b="0" dirty="0" smtClean="0">
                          <a:cs typeface="Open Sans"/>
                        </a:rPr>
                        <a:t>Create</a:t>
                      </a:r>
                      <a:r>
                        <a:rPr lang="en-US" sz="1000" b="0" baseline="0" dirty="0" smtClean="0">
                          <a:cs typeface="Open Sans"/>
                        </a:rPr>
                        <a:t> the policies and procedures that will enable sustainability in the ESB project and help you gain trusted status in the organization.</a:t>
                      </a:r>
                      <a:endParaRPr lang="en-US" sz="1000" b="0" dirty="0" smtClean="0">
                        <a:cs typeface="Open Sans"/>
                      </a:endParaRPr>
                    </a:p>
                    <a:p>
                      <a:endParaRPr lang="en-CA" sz="1000" dirty="0">
                        <a:solidFill>
                          <a:schemeClr val="tx1"/>
                        </a:solidFill>
                      </a:endParaRP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bl>
          </a:graphicData>
        </a:graphic>
      </p:graphicFrame>
      <p:pic>
        <p:nvPicPr>
          <p:cNvPr id="26" name="Picture 25"/>
          <p:cNvPicPr>
            <a:picLocks noChangeAspect="1"/>
          </p:cNvPicPr>
          <p:nvPr/>
        </p:nvPicPr>
        <p:blipFill>
          <a:blip r:embed="rId4" cstate="print">
            <a:clrChange>
              <a:clrFrom>
                <a:srgbClr val="36A1C5"/>
              </a:clrFrom>
              <a:clrTo>
                <a:srgbClr val="36A1C5">
                  <a:alpha val="0"/>
                </a:srgbClr>
              </a:clrTo>
            </a:clrChange>
            <a:extLst>
              <a:ext uri="{28A0092B-C50C-407E-A947-70E740481C1C}">
                <a14:useLocalDpi xmlns:a14="http://schemas.microsoft.com/office/drawing/2010/main" val="0"/>
              </a:ext>
            </a:extLst>
          </a:blip>
          <a:stretch>
            <a:fillRect/>
          </a:stretch>
        </p:blipFill>
        <p:spPr>
          <a:xfrm>
            <a:off x="170982" y="4659136"/>
            <a:ext cx="974520" cy="877885"/>
          </a:xfrm>
          <a:prstGeom prst="rect">
            <a:avLst/>
          </a:prstGeom>
        </p:spPr>
      </p:pic>
      <p:pic>
        <p:nvPicPr>
          <p:cNvPr id="27" name="Picture 26" descr="best-practice-blueprints.png"/>
          <p:cNvPicPr>
            <a:picLocks noChangeAspect="1"/>
          </p:cNvPicPr>
          <p:nvPr/>
        </p:nvPicPr>
        <p:blipFill>
          <a:blip r:embed="rId5" cstate="print">
            <a:clrChange>
              <a:clrFrom>
                <a:srgbClr val="000000">
                  <a:alpha val="0"/>
                </a:srgbClr>
              </a:clrFrom>
              <a:clrTo>
                <a:srgbClr val="000000">
                  <a:alpha val="0"/>
                </a:srgbClr>
              </a:clrTo>
            </a:clrChange>
          </a:blip>
          <a:stretch>
            <a:fillRect/>
          </a:stretch>
        </p:blipFill>
        <p:spPr>
          <a:xfrm>
            <a:off x="111055" y="2540977"/>
            <a:ext cx="1094375" cy="1088500"/>
          </a:xfrm>
          <a:prstGeom prst="rect">
            <a:avLst/>
          </a:prstGeom>
          <a:solidFill>
            <a:schemeClr val="accent1">
              <a:alpha val="0"/>
            </a:schemeClr>
          </a:solidFill>
          <a:effectLst/>
        </p:spPr>
      </p:pic>
      <p:sp>
        <p:nvSpPr>
          <p:cNvPr id="29" name="Chevron 28"/>
          <p:cNvSpPr/>
          <p:nvPr/>
        </p:nvSpPr>
        <p:spPr>
          <a:xfrm>
            <a:off x="1261089" y="1223405"/>
            <a:ext cx="2146843" cy="66033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rgbClr val="FFFFFF"/>
                </a:solidFill>
              </a:rPr>
              <a:t>Phase 1: Stage the Environment for the </a:t>
            </a:r>
            <a:r>
              <a:rPr lang="en-CA" sz="1100" b="1" dirty="0" smtClean="0">
                <a:solidFill>
                  <a:srgbClr val="FFFFFF"/>
                </a:solidFill>
              </a:rPr>
              <a:t>ESB</a:t>
            </a:r>
            <a:endParaRPr lang="en-US" sz="1400" dirty="0">
              <a:solidFill>
                <a:srgbClr val="FFFFFF"/>
              </a:solidFill>
            </a:endParaRPr>
          </a:p>
        </p:txBody>
      </p:sp>
      <p:sp>
        <p:nvSpPr>
          <p:cNvPr id="39" name="Chevron 38"/>
          <p:cNvSpPr/>
          <p:nvPr/>
        </p:nvSpPr>
        <p:spPr>
          <a:xfrm>
            <a:off x="3199617" y="1223404"/>
            <a:ext cx="2146843" cy="66033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rgbClr val="FFFFFF"/>
                </a:solidFill>
              </a:rPr>
              <a:t>Phase 2: Test and Implement Your ESB Pilot </a:t>
            </a:r>
            <a:r>
              <a:rPr lang="en-CA" sz="1100" b="1" dirty="0" smtClean="0">
                <a:solidFill>
                  <a:srgbClr val="FFFFFF"/>
                </a:solidFill>
              </a:rPr>
              <a:t>Project</a:t>
            </a:r>
            <a:endParaRPr lang="en-US" sz="1400" dirty="0">
              <a:solidFill>
                <a:srgbClr val="FFFFFF"/>
              </a:solidFill>
            </a:endParaRPr>
          </a:p>
        </p:txBody>
      </p:sp>
      <p:sp>
        <p:nvSpPr>
          <p:cNvPr id="40" name="Chevron 39"/>
          <p:cNvSpPr/>
          <p:nvPr/>
        </p:nvSpPr>
        <p:spPr>
          <a:xfrm>
            <a:off x="5138145" y="1223403"/>
            <a:ext cx="2146843" cy="66033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100" b="1" dirty="0">
                <a:solidFill>
                  <a:srgbClr val="FFFFFF"/>
                </a:solidFill>
              </a:rPr>
              <a:t>Phase 3: Plan and Implement the Full </a:t>
            </a:r>
            <a:r>
              <a:rPr lang="en-CA" sz="1100" b="1" dirty="0" smtClean="0">
                <a:solidFill>
                  <a:srgbClr val="FFFFFF"/>
                </a:solidFill>
              </a:rPr>
              <a:t>ESB</a:t>
            </a:r>
            <a:endParaRPr lang="en-US" sz="1400" dirty="0">
              <a:solidFill>
                <a:srgbClr val="FFFFFF"/>
              </a:solidFill>
            </a:endParaRPr>
          </a:p>
        </p:txBody>
      </p:sp>
      <p:sp>
        <p:nvSpPr>
          <p:cNvPr id="41" name="Chevron 40"/>
          <p:cNvSpPr/>
          <p:nvPr/>
        </p:nvSpPr>
        <p:spPr>
          <a:xfrm>
            <a:off x="7081409" y="1223403"/>
            <a:ext cx="2005949" cy="660335"/>
          </a:xfrm>
          <a:prstGeom prst="chevron">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CA" sz="1100" b="1" dirty="0">
                <a:solidFill>
                  <a:srgbClr val="FFFFFF"/>
                </a:solidFill>
              </a:rPr>
              <a:t>Phase 4: Implement Governance </a:t>
            </a:r>
            <a:r>
              <a:rPr lang="en-CA" sz="1100" b="1" dirty="0" smtClean="0">
                <a:solidFill>
                  <a:srgbClr val="FFFFFF"/>
                </a:solidFill>
              </a:rPr>
              <a:t>and </a:t>
            </a:r>
            <a:r>
              <a:rPr lang="en-CA" sz="1100" b="1" dirty="0">
                <a:solidFill>
                  <a:srgbClr val="FFFFFF"/>
                </a:solidFill>
              </a:rPr>
              <a:t>Maintenance of the </a:t>
            </a:r>
            <a:r>
              <a:rPr lang="en-CA" sz="1100" b="1" dirty="0" smtClean="0">
                <a:solidFill>
                  <a:srgbClr val="FFFFFF"/>
                </a:solidFill>
              </a:rPr>
              <a:t>ESB</a:t>
            </a:r>
            <a:endParaRPr lang="en-US" sz="2000" dirty="0">
              <a:solidFill>
                <a:srgbClr val="FFFFFF"/>
              </a:solidFill>
            </a:endParaRPr>
          </a:p>
        </p:txBody>
      </p:sp>
      <p:sp>
        <p:nvSpPr>
          <p:cNvPr id="3" name="Title 2"/>
          <p:cNvSpPr>
            <a:spLocks noGrp="1"/>
          </p:cNvSpPr>
          <p:nvPr>
            <p:ph type="title"/>
          </p:nvPr>
        </p:nvSpPr>
        <p:spPr/>
        <p:txBody>
          <a:bodyPr/>
          <a:lstStyle/>
          <a:p>
            <a:r>
              <a:rPr lang="en-US" dirty="0"/>
              <a:t>Implement Your ESB Using a Stepwise </a:t>
            </a:r>
            <a:r>
              <a:rPr lang="en-US" dirty="0" smtClean="0"/>
              <a:t>Approach – </a:t>
            </a:r>
            <a:r>
              <a:rPr lang="en-US" dirty="0"/>
              <a:t>project overview </a:t>
            </a:r>
            <a:endParaRPr lang="en-CA" dirty="0"/>
          </a:p>
        </p:txBody>
      </p:sp>
      <p:pic>
        <p:nvPicPr>
          <p:cNvPr id="25" name="Picture 6" descr="http://static.infotech.com/images/icons/powerpoint-icon-20x20.png"/>
          <p:cNvPicPr>
            <a:picLocks noChangeAspect="1" noChangeArrowheads="1"/>
          </p:cNvPicPr>
          <p:nvPr/>
        </p:nvPicPr>
        <p:blipFill>
          <a:blip r:embed="rId6" cstate="print"/>
          <a:srcRect/>
          <a:stretch>
            <a:fillRect/>
          </a:stretch>
        </p:blipFill>
        <p:spPr bwMode="auto">
          <a:xfrm>
            <a:off x="5252570" y="3177478"/>
            <a:ext cx="157438" cy="157438"/>
          </a:xfrm>
          <a:prstGeom prst="rect">
            <a:avLst/>
          </a:prstGeom>
          <a:noFill/>
        </p:spPr>
      </p:pic>
      <p:pic>
        <p:nvPicPr>
          <p:cNvPr id="31" name="Picture 4" descr="http://static.infotech.com/images/icons/excel-icon-20x20.png"/>
          <p:cNvPicPr>
            <a:picLocks noChangeAspect="1" noChangeArrowheads="1"/>
          </p:cNvPicPr>
          <p:nvPr/>
        </p:nvPicPr>
        <p:blipFill>
          <a:blip r:embed="rId7" cstate="print"/>
          <a:srcRect/>
          <a:stretch>
            <a:fillRect/>
          </a:stretch>
        </p:blipFill>
        <p:spPr bwMode="auto">
          <a:xfrm>
            <a:off x="1349357" y="3177571"/>
            <a:ext cx="157438" cy="157438"/>
          </a:xfrm>
          <a:prstGeom prst="rect">
            <a:avLst/>
          </a:prstGeom>
          <a:noFill/>
        </p:spPr>
      </p:pic>
      <p:pic>
        <p:nvPicPr>
          <p:cNvPr id="32" name="Picture 4" descr="http://static.infotech.com/images/icons/excel-icon-20x20.png"/>
          <p:cNvPicPr>
            <a:picLocks noChangeAspect="1" noChangeArrowheads="1"/>
          </p:cNvPicPr>
          <p:nvPr/>
        </p:nvPicPr>
        <p:blipFill>
          <a:blip r:embed="rId7" cstate="print"/>
          <a:srcRect/>
          <a:stretch>
            <a:fillRect/>
          </a:stretch>
        </p:blipFill>
        <p:spPr bwMode="auto">
          <a:xfrm>
            <a:off x="1349357" y="2554602"/>
            <a:ext cx="157438" cy="157438"/>
          </a:xfrm>
          <a:prstGeom prst="rect">
            <a:avLst/>
          </a:prstGeom>
          <a:noFill/>
        </p:spPr>
      </p:pic>
      <p:pic>
        <p:nvPicPr>
          <p:cNvPr id="33" name="Picture 4" descr="http://static.infotech.com/images/icons/excel-icon-20x20.png"/>
          <p:cNvPicPr>
            <a:picLocks noChangeAspect="1" noChangeArrowheads="1"/>
          </p:cNvPicPr>
          <p:nvPr/>
        </p:nvPicPr>
        <p:blipFill>
          <a:blip r:embed="rId7" cstate="print"/>
          <a:srcRect/>
          <a:stretch>
            <a:fillRect/>
          </a:stretch>
        </p:blipFill>
        <p:spPr bwMode="auto">
          <a:xfrm>
            <a:off x="3273554" y="2152571"/>
            <a:ext cx="157438" cy="157438"/>
          </a:xfrm>
          <a:prstGeom prst="rect">
            <a:avLst/>
          </a:prstGeom>
          <a:noFill/>
        </p:spPr>
      </p:pic>
      <p:pic>
        <p:nvPicPr>
          <p:cNvPr id="34" name="Picture 2" descr="http://static.infotech.com/images/icons/word-icon-20x20.png"/>
          <p:cNvPicPr>
            <a:picLocks noChangeAspect="1" noChangeArrowheads="1"/>
          </p:cNvPicPr>
          <p:nvPr/>
        </p:nvPicPr>
        <p:blipFill>
          <a:blip r:embed="rId8" cstate="print"/>
          <a:srcRect/>
          <a:stretch>
            <a:fillRect/>
          </a:stretch>
        </p:blipFill>
        <p:spPr bwMode="auto">
          <a:xfrm>
            <a:off x="3273774" y="2927541"/>
            <a:ext cx="157686" cy="157686"/>
          </a:xfrm>
          <a:prstGeom prst="rect">
            <a:avLst/>
          </a:prstGeom>
          <a:noFill/>
        </p:spPr>
      </p:pic>
      <p:pic>
        <p:nvPicPr>
          <p:cNvPr id="35" name="Picture 2" descr="http://static.infotech.com/images/icons/word-icon-20x20.png"/>
          <p:cNvPicPr>
            <a:picLocks noChangeAspect="1" noChangeArrowheads="1"/>
          </p:cNvPicPr>
          <p:nvPr/>
        </p:nvPicPr>
        <p:blipFill>
          <a:blip r:embed="rId8" cstate="print"/>
          <a:srcRect/>
          <a:stretch>
            <a:fillRect/>
          </a:stretch>
        </p:blipFill>
        <p:spPr bwMode="auto">
          <a:xfrm>
            <a:off x="3273554" y="3925421"/>
            <a:ext cx="157686" cy="157686"/>
          </a:xfrm>
          <a:prstGeom prst="rect">
            <a:avLst/>
          </a:prstGeom>
          <a:noFill/>
        </p:spPr>
      </p:pic>
      <p:pic>
        <p:nvPicPr>
          <p:cNvPr id="36" name="Picture 2" descr="http://static.infotech.com/images/icons/word-icon-20x20.png"/>
          <p:cNvPicPr>
            <a:picLocks noChangeAspect="1" noChangeArrowheads="1"/>
          </p:cNvPicPr>
          <p:nvPr/>
        </p:nvPicPr>
        <p:blipFill>
          <a:blip r:embed="rId8" cstate="print"/>
          <a:srcRect/>
          <a:stretch>
            <a:fillRect/>
          </a:stretch>
        </p:blipFill>
        <p:spPr bwMode="auto">
          <a:xfrm>
            <a:off x="5252322" y="3933178"/>
            <a:ext cx="157686" cy="157686"/>
          </a:xfrm>
          <a:prstGeom prst="rect">
            <a:avLst/>
          </a:prstGeom>
          <a:noFill/>
        </p:spPr>
      </p:pic>
      <p:pic>
        <p:nvPicPr>
          <p:cNvPr id="37" name="Picture 2" descr="http://static.infotech.com/images/icons/word-icon-20x20.png"/>
          <p:cNvPicPr>
            <a:picLocks noChangeAspect="1" noChangeArrowheads="1"/>
          </p:cNvPicPr>
          <p:nvPr/>
        </p:nvPicPr>
        <p:blipFill>
          <a:blip r:embed="rId8" cstate="print"/>
          <a:srcRect/>
          <a:stretch>
            <a:fillRect/>
          </a:stretch>
        </p:blipFill>
        <p:spPr bwMode="auto">
          <a:xfrm>
            <a:off x="5252631" y="2168056"/>
            <a:ext cx="157686" cy="157686"/>
          </a:xfrm>
          <a:prstGeom prst="rect">
            <a:avLst/>
          </a:prstGeom>
          <a:noFill/>
        </p:spPr>
      </p:pic>
      <p:pic>
        <p:nvPicPr>
          <p:cNvPr id="38" name="Picture 4" descr="http://static.infotech.com/images/icons/excel-icon-20x20.png"/>
          <p:cNvPicPr>
            <a:picLocks noChangeAspect="1" noChangeArrowheads="1"/>
          </p:cNvPicPr>
          <p:nvPr/>
        </p:nvPicPr>
        <p:blipFill>
          <a:blip r:embed="rId7" cstate="print"/>
          <a:srcRect/>
          <a:stretch>
            <a:fillRect/>
          </a:stretch>
        </p:blipFill>
        <p:spPr bwMode="auto">
          <a:xfrm>
            <a:off x="5252879" y="2554602"/>
            <a:ext cx="157438" cy="157438"/>
          </a:xfrm>
          <a:prstGeom prst="rect">
            <a:avLst/>
          </a:prstGeom>
          <a:noFill/>
        </p:spPr>
      </p:pic>
      <p:pic>
        <p:nvPicPr>
          <p:cNvPr id="20" name="Picture 2" descr="http://static.infotech.com/images/icons/word-icon-20x20.png"/>
          <p:cNvPicPr>
            <a:picLocks noChangeAspect="1" noChangeArrowheads="1"/>
          </p:cNvPicPr>
          <p:nvPr/>
        </p:nvPicPr>
        <p:blipFill>
          <a:blip r:embed="rId8" cstate="print"/>
          <a:srcRect/>
          <a:stretch>
            <a:fillRect/>
          </a:stretch>
        </p:blipFill>
        <p:spPr bwMode="auto">
          <a:xfrm>
            <a:off x="3273554" y="3302594"/>
            <a:ext cx="157686" cy="157686"/>
          </a:xfrm>
          <a:prstGeom prst="rect">
            <a:avLst/>
          </a:prstGeom>
          <a:noFill/>
        </p:spPr>
      </p:pic>
      <p:pic>
        <p:nvPicPr>
          <p:cNvPr id="21" name="Picture 2" descr="http://static.infotech.com/images/icons/word-icon-20x20.png"/>
          <p:cNvPicPr>
            <a:picLocks noChangeAspect="1" noChangeArrowheads="1"/>
          </p:cNvPicPr>
          <p:nvPr/>
        </p:nvPicPr>
        <p:blipFill>
          <a:blip r:embed="rId8" cstate="print"/>
          <a:srcRect/>
          <a:stretch>
            <a:fillRect/>
          </a:stretch>
        </p:blipFill>
        <p:spPr bwMode="auto">
          <a:xfrm>
            <a:off x="7191574" y="2325742"/>
            <a:ext cx="157686" cy="157686"/>
          </a:xfrm>
          <a:prstGeom prst="rect">
            <a:avLst/>
          </a:prstGeom>
          <a:noFill/>
        </p:spPr>
      </p:pic>
    </p:spTree>
    <p:extLst>
      <p:ext uri="{BB962C8B-B14F-4D97-AF65-F5344CB8AC3E}">
        <p14:creationId xmlns:p14="http://schemas.microsoft.com/office/powerpoint/2010/main" val="2638236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overview </a:t>
            </a:r>
            <a:endParaRPr lang="en-US" dirty="0"/>
          </a:p>
        </p:txBody>
      </p:sp>
      <p:sp>
        <p:nvSpPr>
          <p:cNvPr id="12" name="Text Placeholder 2"/>
          <p:cNvSpPr txBox="1">
            <a:spLocks/>
          </p:cNvSpPr>
          <p:nvPr/>
        </p:nvSpPr>
        <p:spPr bwMode="auto">
          <a:xfrm>
            <a:off x="639475" y="1143778"/>
            <a:ext cx="8199437" cy="346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333333"/>
              </a:buClr>
              <a:buFont typeface="Arial" pitchFamily="34" charset="0"/>
              <a:buNone/>
            </a:pPr>
            <a:r>
              <a:rPr lang="en-US" sz="1400" dirty="0" smtClean="0">
                <a:solidFill>
                  <a:srgbClr val="333333"/>
                </a:solidFill>
              </a:rPr>
              <a:t>Contact your account representative or e</a:t>
            </a:r>
            <a:r>
              <a:rPr lang="en-US" sz="1400" dirty="0" smtClean="0">
                <a:solidFill>
                  <a:srgbClr val="333333"/>
                </a:solidFill>
                <a:cs typeface="Open Sans"/>
              </a:rPr>
              <a:t>mail </a:t>
            </a:r>
            <a:r>
              <a:rPr lang="en-US" sz="1400" dirty="0" smtClean="0">
                <a:solidFill>
                  <a:srgbClr val="333333"/>
                </a:solidFill>
                <a:cs typeface="Open Sans"/>
                <a:hlinkClick r:id="rId3"/>
              </a:rPr>
              <a:t>Workshops@InfoTech.com</a:t>
            </a:r>
            <a:r>
              <a:rPr lang="en-US" sz="1400" dirty="0" smtClean="0">
                <a:solidFill>
                  <a:srgbClr val="333333"/>
                </a:solidFill>
                <a:cs typeface="Open Sans"/>
              </a:rPr>
              <a:t> for more information.</a:t>
            </a:r>
            <a:endParaRPr lang="en-US" sz="1400" dirty="0">
              <a:solidFill>
                <a:srgbClr val="333333"/>
              </a:solidFill>
            </a:endParaRPr>
          </a:p>
        </p:txBody>
      </p:sp>
      <p:graphicFrame>
        <p:nvGraphicFramePr>
          <p:cNvPr id="14" name="Table 2"/>
          <p:cNvGraphicFramePr>
            <a:graphicFrameLocks noGrp="1"/>
          </p:cNvGraphicFramePr>
          <p:nvPr>
            <p:extLst>
              <p:ext uri="{D42A27DB-BD31-4B8C-83A1-F6EECF244321}">
                <p14:modId xmlns:p14="http://schemas.microsoft.com/office/powerpoint/2010/main" val="3683025400"/>
              </p:ext>
            </p:extLst>
          </p:nvPr>
        </p:nvGraphicFramePr>
        <p:xfrm>
          <a:off x="251518" y="1489853"/>
          <a:ext cx="8625781" cy="4930937"/>
        </p:xfrm>
        <a:graphic>
          <a:graphicData uri="http://schemas.openxmlformats.org/drawingml/2006/table">
            <a:tbl>
              <a:tblPr firstRow="1" bandRow="1">
                <a:tableStyleId>{5C22544A-7EE6-4342-B048-85BDC9FD1C3A}</a:tableStyleId>
              </a:tblPr>
              <a:tblGrid>
                <a:gridCol w="325131"/>
                <a:gridCol w="1660130"/>
                <a:gridCol w="1660130"/>
                <a:gridCol w="1660130"/>
                <a:gridCol w="1660130"/>
                <a:gridCol w="1660130"/>
              </a:tblGrid>
              <a:tr h="399197">
                <a:tc>
                  <a:txBody>
                    <a:bodyPr/>
                    <a:lstStyle/>
                    <a:p>
                      <a:pPr algn="ctr"/>
                      <a:endParaRPr lang="en-CA" sz="1200" b="1" dirty="0">
                        <a:solidFill>
                          <a:schemeClr val="bg1"/>
                        </a:solidFill>
                      </a:endParaRPr>
                    </a:p>
                  </a:txBody>
                  <a:tcPr anchor="ctr">
                    <a:lnL w="12700"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CA" sz="1200" b="1" dirty="0" smtClean="0">
                          <a:solidFill>
                            <a:schemeClr val="bg1"/>
                          </a:solidFill>
                        </a:rPr>
                        <a:t>Workshop Prep</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E3346"/>
                    </a:solidFill>
                  </a:tcPr>
                </a:tc>
                <a:tc>
                  <a:txBody>
                    <a:bodyPr/>
                    <a:lstStyle/>
                    <a:p>
                      <a:pPr algn="ctr"/>
                      <a:r>
                        <a:rPr lang="en-CA" sz="1200" b="1" dirty="0" smtClean="0">
                          <a:solidFill>
                            <a:schemeClr val="bg1"/>
                          </a:solidFill>
                        </a:rPr>
                        <a:t>Workshop Day 1</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64158"/>
                    </a:solidFill>
                  </a:tcPr>
                </a:tc>
                <a:tc>
                  <a:txBody>
                    <a:bodyPr/>
                    <a:lstStyle/>
                    <a:p>
                      <a:pPr algn="ctr"/>
                      <a:r>
                        <a:rPr lang="en-CA" sz="1200" b="1" dirty="0" smtClean="0">
                          <a:solidFill>
                            <a:schemeClr val="bg1"/>
                          </a:solidFill>
                        </a:rPr>
                        <a:t>Workshop Day 2</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45978"/>
                    </a:solidFill>
                  </a:tcPr>
                </a:tc>
                <a:tc>
                  <a:txBody>
                    <a:bodyPr/>
                    <a:lstStyle/>
                    <a:p>
                      <a:pPr algn="ctr"/>
                      <a:r>
                        <a:rPr lang="en-CA" sz="1200" b="1" dirty="0" smtClean="0">
                          <a:solidFill>
                            <a:schemeClr val="bg1"/>
                          </a:solidFill>
                        </a:rPr>
                        <a:t>Workshop Day 3</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406F96"/>
                    </a:solidFill>
                  </a:tcPr>
                </a:tc>
                <a:tc>
                  <a:txBody>
                    <a:bodyPr/>
                    <a:lstStyle/>
                    <a:p>
                      <a:pPr algn="ctr"/>
                      <a:r>
                        <a:rPr lang="en-CA" sz="1200" b="1" dirty="0" smtClean="0">
                          <a:solidFill>
                            <a:schemeClr val="bg1"/>
                          </a:solidFill>
                        </a:rPr>
                        <a:t>Workshop Day 4</a:t>
                      </a:r>
                      <a:endParaRPr lang="en-CA" sz="1200" b="1" dirty="0">
                        <a:solidFill>
                          <a:schemeClr val="bg1"/>
                        </a:solidFill>
                      </a:endParaRPr>
                    </a:p>
                  </a:txBody>
                  <a:tcPr anchor="ctr">
                    <a:lnL w="28575"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489B4"/>
                    </a:solidFill>
                  </a:tcPr>
                </a:tc>
              </a:tr>
              <a:tr h="3073820">
                <a:tc>
                  <a:txBody>
                    <a:bodyPr/>
                    <a:lstStyle/>
                    <a:p>
                      <a:pPr marL="216000" indent="-457200" algn="ctr">
                        <a:spcAft>
                          <a:spcPts val="500"/>
                        </a:spcAft>
                      </a:pPr>
                      <a:r>
                        <a:rPr lang="en-CA" sz="1200" b="1" baseline="0" dirty="0" smtClean="0">
                          <a:solidFill>
                            <a:schemeClr val="bg1"/>
                          </a:solidFill>
                        </a:rPr>
                        <a:t>Activities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spcAft>
                          <a:spcPts val="500"/>
                        </a:spcAft>
                      </a:pPr>
                      <a:r>
                        <a:rPr lang="en-CA" sz="1000" b="1" dirty="0" smtClean="0">
                          <a:solidFill>
                            <a:schemeClr val="tx1"/>
                          </a:solidFill>
                        </a:rPr>
                        <a:t>Workshop Preparation</a:t>
                      </a:r>
                    </a:p>
                    <a:p>
                      <a:pPr>
                        <a:tabLst>
                          <a:tab pos="93663" algn="l"/>
                        </a:tabLst>
                      </a:pPr>
                      <a:endParaRPr lang="en-CA" sz="500" b="1" dirty="0" smtClean="0">
                        <a:solidFill>
                          <a:schemeClr val="tx1"/>
                        </a:solidFill>
                      </a:endParaRPr>
                    </a:p>
                    <a:p>
                      <a:pPr marL="171450" indent="-171450">
                        <a:spcAft>
                          <a:spcPts val="600"/>
                        </a:spcAft>
                        <a:buFont typeface="Arial" panose="020B0604020202020204" pitchFamily="34" charset="0"/>
                        <a:buChar char="•"/>
                        <a:tabLst>
                          <a:tab pos="93663" algn="l"/>
                        </a:tabLst>
                      </a:pPr>
                      <a:r>
                        <a:rPr lang="en-CA" sz="1000" dirty="0" smtClean="0">
                          <a:solidFill>
                            <a:schemeClr val="tx1"/>
                          </a:solidFill>
                        </a:rPr>
                        <a:t>Facilitator meets with the project manager and reviews the current project plans and IT landscape of the organization.</a:t>
                      </a:r>
                    </a:p>
                    <a:p>
                      <a:pPr marL="171450" indent="-171450">
                        <a:spcAft>
                          <a:spcPts val="600"/>
                        </a:spcAft>
                        <a:buFont typeface="Arial" panose="020B0604020202020204" pitchFamily="34" charset="0"/>
                        <a:buChar char="•"/>
                        <a:tabLst>
                          <a:tab pos="93663" algn="l"/>
                        </a:tabLst>
                      </a:pPr>
                      <a:r>
                        <a:rPr lang="en-CA" sz="1000" dirty="0" smtClean="0">
                          <a:solidFill>
                            <a:schemeClr val="tx1"/>
                          </a:solidFill>
                        </a:rPr>
                        <a:t>A review of scheduled meetings and engaged IT and business staff is performed.</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Stage the Environment for the ESB</a:t>
                      </a:r>
                    </a:p>
                    <a:p>
                      <a:pPr>
                        <a:tabLst>
                          <a:tab pos="93663" algn="l"/>
                        </a:tabLst>
                      </a:pPr>
                      <a:r>
                        <a:rPr lang="en-CA" sz="1000" b="1" dirty="0" smtClean="0">
                          <a:solidFill>
                            <a:schemeClr val="tx1"/>
                          </a:solidFill>
                        </a:rPr>
                        <a:t>Morning Itinerary </a:t>
                      </a:r>
                    </a:p>
                    <a:p>
                      <a:pPr marL="171450" lvl="0" indent="-171450">
                        <a:buFont typeface="Arial" panose="020B0604020202020204" pitchFamily="34" charset="0"/>
                        <a:buChar char="•"/>
                        <a:tabLst>
                          <a:tab pos="93663" algn="l"/>
                        </a:tabLst>
                      </a:pPr>
                      <a:r>
                        <a:rPr lang="en-CA" sz="1000" dirty="0" smtClean="0">
                          <a:solidFill>
                            <a:schemeClr val="tx1"/>
                          </a:solidFill>
                        </a:rPr>
                        <a:t>Facilitate</a:t>
                      </a:r>
                      <a:r>
                        <a:rPr lang="en-CA" sz="1000" baseline="0" dirty="0" smtClean="0">
                          <a:solidFill>
                            <a:schemeClr val="tx1"/>
                          </a:solidFill>
                        </a:rPr>
                        <a:t> </a:t>
                      </a:r>
                      <a:r>
                        <a:rPr lang="en-CA" sz="1000" dirty="0" smtClean="0">
                          <a:solidFill>
                            <a:schemeClr val="tx1"/>
                          </a:solidFill>
                        </a:rPr>
                        <a:t>activities from </a:t>
                      </a:r>
                      <a:r>
                        <a:rPr lang="en-CA" sz="1000" i="0" dirty="0" smtClean="0">
                          <a:solidFill>
                            <a:schemeClr val="tx1"/>
                          </a:solidFill>
                        </a:rPr>
                        <a:t>phase 1 </a:t>
                      </a:r>
                      <a:r>
                        <a:rPr lang="en-CA" sz="1000" dirty="0" smtClean="0">
                          <a:solidFill>
                            <a:schemeClr val="tx1"/>
                          </a:solidFill>
                        </a:rPr>
                        <a:t>including project scoping, ROI calculations, and resource planning.</a:t>
                      </a:r>
                    </a:p>
                    <a:p>
                      <a:pPr>
                        <a:tabLst>
                          <a:tab pos="93663" algn="l"/>
                        </a:tabLst>
                      </a:pPr>
                      <a:endParaRPr lang="en-CA" sz="500" dirty="0" smtClean="0">
                        <a:solidFill>
                          <a:schemeClr val="tx1"/>
                        </a:solidFill>
                      </a:endParaRPr>
                    </a:p>
                    <a:p>
                      <a:pPr>
                        <a:tabLst>
                          <a:tab pos="93663" algn="l"/>
                        </a:tabLst>
                      </a:pPr>
                      <a:r>
                        <a:rPr lang="en-CA" sz="1000" b="1" dirty="0" smtClean="0">
                          <a:solidFill>
                            <a:schemeClr val="tx1"/>
                          </a:solidFill>
                        </a:rPr>
                        <a:t>Afternoon Itinerary</a:t>
                      </a:r>
                    </a:p>
                    <a:p>
                      <a:pPr marL="171450" indent="-171450">
                        <a:buFont typeface="Arial" panose="020B0604020202020204" pitchFamily="34" charset="0"/>
                        <a:buChar char="•"/>
                        <a:tabLst>
                          <a:tab pos="93663" algn="l"/>
                        </a:tabLst>
                      </a:pPr>
                      <a:r>
                        <a:rPr lang="en-CA" sz="1000" dirty="0" smtClean="0">
                          <a:solidFill>
                            <a:schemeClr val="tx1"/>
                          </a:solidFill>
                        </a:rPr>
                        <a:t>Begin conducting an inventory of the organization’s</a:t>
                      </a:r>
                      <a:r>
                        <a:rPr lang="en-CA" sz="1000" baseline="0" dirty="0" smtClean="0">
                          <a:solidFill>
                            <a:schemeClr val="tx1"/>
                          </a:solidFill>
                        </a:rPr>
                        <a:t> </a:t>
                      </a:r>
                      <a:r>
                        <a:rPr lang="en-CA" sz="1000" dirty="0" smtClean="0">
                          <a:solidFill>
                            <a:schemeClr val="tx1"/>
                          </a:solidFill>
                        </a:rPr>
                        <a:t>integration environment.</a:t>
                      </a:r>
                    </a:p>
                    <a:p>
                      <a:pPr marL="171450" indent="-171450">
                        <a:buFont typeface="Arial" panose="020B0604020202020204" pitchFamily="34" charset="0"/>
                        <a:buChar char="•"/>
                        <a:tabLst>
                          <a:tab pos="93663" algn="l"/>
                        </a:tabLst>
                      </a:pPr>
                      <a:r>
                        <a:rPr lang="en-CA" sz="1000" dirty="0" smtClean="0">
                          <a:solidFill>
                            <a:schemeClr val="tx1"/>
                          </a:solidFill>
                        </a:rPr>
                        <a:t>Map integration scenarios. </a:t>
                      </a:r>
                    </a:p>
                    <a:p>
                      <a:pPr marL="171450" indent="-171450">
                        <a:buFont typeface="Arial" panose="020B0604020202020204" pitchFamily="34" charset="0"/>
                        <a:buChar char="•"/>
                        <a:tabLst>
                          <a:tab pos="93663" algn="l"/>
                        </a:tabLst>
                      </a:pPr>
                      <a:r>
                        <a:rPr lang="en-CA" sz="1000" dirty="0" smtClean="0">
                          <a:solidFill>
                            <a:schemeClr val="tx1"/>
                          </a:solidFill>
                        </a:rPr>
                        <a:t>Meet</a:t>
                      </a:r>
                      <a:r>
                        <a:rPr lang="en-CA" sz="1000" baseline="0" dirty="0" smtClean="0">
                          <a:solidFill>
                            <a:schemeClr val="tx1"/>
                          </a:solidFill>
                        </a:rPr>
                        <a:t> with system and data owners to discuss pertinent implementation details and get them on board.</a:t>
                      </a:r>
                      <a:endParaRPr lang="en-CA" sz="100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Architect and Plan Your ESB Pilot Project</a:t>
                      </a:r>
                    </a:p>
                    <a:p>
                      <a:pPr algn="l">
                        <a:spcAft>
                          <a:spcPts val="0"/>
                        </a:spcAft>
                      </a:pPr>
                      <a:r>
                        <a:rPr lang="en-CA" sz="1000" b="1" dirty="0" smtClean="0">
                          <a:solidFill>
                            <a:schemeClr val="tx1"/>
                          </a:solidFill>
                        </a:rPr>
                        <a:t>Morning Itinerary</a:t>
                      </a:r>
                    </a:p>
                    <a:p>
                      <a:pPr marL="171450" indent="-171450">
                        <a:buFont typeface="Arial" panose="020B0604020202020204" pitchFamily="34" charset="0"/>
                        <a:buChar char="•"/>
                      </a:pPr>
                      <a:r>
                        <a:rPr lang="en-CA" sz="1000" dirty="0" smtClean="0">
                          <a:solidFill>
                            <a:schemeClr val="tx1"/>
                          </a:solidFill>
                        </a:rPr>
                        <a:t>Document architecture environment.</a:t>
                      </a:r>
                    </a:p>
                    <a:p>
                      <a:pPr marL="171450" indent="-171450">
                        <a:buFont typeface="Arial" panose="020B0604020202020204" pitchFamily="34" charset="0"/>
                        <a:buChar char="•"/>
                      </a:pPr>
                      <a:r>
                        <a:rPr lang="en-CA" sz="1000" dirty="0" smtClean="0">
                          <a:solidFill>
                            <a:schemeClr val="tx1"/>
                          </a:solidFill>
                        </a:rPr>
                        <a:t>Make critical architecture decisions. </a:t>
                      </a:r>
                    </a:p>
                    <a:p>
                      <a:pPr marL="171450" indent="-171450">
                        <a:buFont typeface="Arial" panose="020B0604020202020204" pitchFamily="34" charset="0"/>
                        <a:buChar char="•"/>
                      </a:pPr>
                      <a:r>
                        <a:rPr lang="en-CA" sz="1000" dirty="0" smtClean="0">
                          <a:solidFill>
                            <a:schemeClr val="tx1"/>
                          </a:solidFill>
                        </a:rPr>
                        <a:t>Identify the systems</a:t>
                      </a:r>
                      <a:r>
                        <a:rPr lang="en-CA" sz="1000" baseline="0" dirty="0" smtClean="0">
                          <a:solidFill>
                            <a:schemeClr val="tx1"/>
                          </a:solidFill>
                        </a:rPr>
                        <a:t> that will be the first to be a part of the ESB solution as a pilot.</a:t>
                      </a:r>
                    </a:p>
                    <a:p>
                      <a:pPr marL="171450" indent="-171450">
                        <a:buFont typeface="Arial" panose="020B0604020202020204" pitchFamily="34" charset="0"/>
                        <a:buChar char="•"/>
                      </a:pPr>
                      <a:r>
                        <a:rPr lang="en-CA" sz="1000" baseline="0" dirty="0" smtClean="0">
                          <a:solidFill>
                            <a:schemeClr val="tx1"/>
                          </a:solidFill>
                        </a:rPr>
                        <a:t>Begin creating the ESB implementation plan.</a:t>
                      </a:r>
                      <a:endParaRPr lang="en-CA" sz="1000" dirty="0" smtClean="0">
                        <a:solidFill>
                          <a:schemeClr val="tx1"/>
                        </a:solidFill>
                      </a:endParaRP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dirty="0" smtClean="0">
                          <a:solidFill>
                            <a:schemeClr val="tx1"/>
                          </a:solidFill>
                        </a:rPr>
                        <a:t>Document high-level solution requirements and complete the pilot</a:t>
                      </a:r>
                      <a:r>
                        <a:rPr lang="en-CA" sz="1000" baseline="0" dirty="0" smtClean="0">
                          <a:solidFill>
                            <a:schemeClr val="tx1"/>
                          </a:solidFill>
                        </a:rPr>
                        <a:t> implementation and test plans</a:t>
                      </a:r>
                      <a:r>
                        <a:rPr lang="en-CA" sz="1000" dirty="0" smtClean="0">
                          <a:solidFill>
                            <a:schemeClr val="tx1"/>
                          </a:solidFill>
                        </a:rPr>
                        <a:t>.</a:t>
                      </a:r>
                      <a:endParaRPr lang="en-CA" sz="1000" b="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000" b="1" dirty="0" smtClean="0">
                          <a:solidFill>
                            <a:schemeClr val="tx1"/>
                          </a:solidFill>
                        </a:rPr>
                        <a:t>Architect and Plan Your ESB Solution</a:t>
                      </a:r>
                    </a:p>
                    <a:p>
                      <a:endParaRPr lang="en-CA" sz="1000" b="1" dirty="0" smtClean="0">
                        <a:solidFill>
                          <a:schemeClr val="tx1"/>
                        </a:solidFill>
                      </a:endParaRPr>
                    </a:p>
                    <a:p>
                      <a:r>
                        <a:rPr lang="en-CA" sz="1000" b="1" dirty="0" smtClean="0">
                          <a:solidFill>
                            <a:schemeClr val="tx1"/>
                          </a:solidFill>
                        </a:rPr>
                        <a:t>Morning Itinerary</a:t>
                      </a:r>
                    </a:p>
                    <a:p>
                      <a:pPr marL="171450" indent="-171450">
                        <a:buFont typeface="Arial" panose="020B0604020202020204" pitchFamily="34" charset="0"/>
                        <a:buChar char="•"/>
                      </a:pPr>
                      <a:r>
                        <a:rPr lang="en-CA" sz="1000" b="0" dirty="0" smtClean="0">
                          <a:solidFill>
                            <a:schemeClr val="tx1"/>
                          </a:solidFill>
                        </a:rPr>
                        <a:t>Produce detailed plans regarding</a:t>
                      </a:r>
                      <a:r>
                        <a:rPr lang="en-CA" sz="1000" b="0" baseline="0" dirty="0" smtClean="0">
                          <a:solidFill>
                            <a:schemeClr val="tx1"/>
                          </a:solidFill>
                        </a:rPr>
                        <a:t> the full implementation of the ESB after the pilot, including a system onboarding roadmap. </a:t>
                      </a:r>
                      <a:endParaRPr lang="en-CA" sz="1000" b="0" dirty="0" smtClean="0">
                        <a:solidFill>
                          <a:schemeClr val="tx1"/>
                        </a:solidFill>
                      </a:endParaRPr>
                    </a:p>
                    <a:p>
                      <a:endParaRPr lang="en-CA" sz="500" b="1" dirty="0" smtClean="0">
                        <a:solidFill>
                          <a:schemeClr val="tx1"/>
                        </a:solidFill>
                      </a:endParaRPr>
                    </a:p>
                    <a:p>
                      <a:r>
                        <a:rPr lang="en-CA" sz="1000" b="1" dirty="0" smtClean="0">
                          <a:solidFill>
                            <a:schemeClr val="tx1"/>
                          </a:solidFill>
                        </a:rPr>
                        <a:t>Afternoon Itinerary</a:t>
                      </a:r>
                    </a:p>
                    <a:p>
                      <a:pPr marL="171450" indent="-171450">
                        <a:buFont typeface="Arial" panose="020B0604020202020204" pitchFamily="34" charset="0"/>
                        <a:buChar char="•"/>
                      </a:pPr>
                      <a:r>
                        <a:rPr lang="en-CA" sz="1000" b="0" dirty="0" smtClean="0">
                          <a:solidFill>
                            <a:schemeClr val="tx1"/>
                          </a:solidFill>
                        </a:rPr>
                        <a:t>Review testing principles and procedures that will ensure that the ESB is providing the expected ROI.</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a:spcAft>
                          <a:spcPts val="1200"/>
                        </a:spcAft>
                      </a:pPr>
                      <a:r>
                        <a:rPr lang="en-CA" sz="1000" b="1" dirty="0" smtClean="0">
                          <a:solidFill>
                            <a:schemeClr val="tx1"/>
                          </a:solidFill>
                        </a:rPr>
                        <a:t>Set up an Effective SOA Governance program</a:t>
                      </a:r>
                    </a:p>
                    <a:p>
                      <a:pPr marL="171450" indent="-171450">
                        <a:buFont typeface="Arial" panose="020B0604020202020204" pitchFamily="34" charset="0"/>
                        <a:buChar char="•"/>
                      </a:pPr>
                      <a:r>
                        <a:rPr lang="en-CA" sz="1000" b="0" dirty="0" smtClean="0">
                          <a:solidFill>
                            <a:schemeClr val="tx1"/>
                          </a:solidFill>
                        </a:rPr>
                        <a:t>Identify and begin to create</a:t>
                      </a:r>
                      <a:r>
                        <a:rPr lang="en-CA" sz="1000" b="0" baseline="0" dirty="0" smtClean="0">
                          <a:solidFill>
                            <a:schemeClr val="tx1"/>
                          </a:solidFill>
                        </a:rPr>
                        <a:t> the relative policies and procedures for effective governance of the ESB.</a:t>
                      </a:r>
                      <a:endParaRPr lang="en-CA" sz="1000" b="1" dirty="0" smtClean="0">
                        <a:solidFill>
                          <a:schemeClr val="tx1"/>
                        </a:solidFill>
                      </a:endParaRPr>
                    </a:p>
                    <a:p>
                      <a:endParaRPr lang="en-CA" sz="1000" b="1" dirty="0" smtClean="0">
                        <a:solidFill>
                          <a:schemeClr val="tx1"/>
                        </a:solidFill>
                      </a:endParaRPr>
                    </a:p>
                    <a:p>
                      <a:r>
                        <a:rPr lang="en-CA" sz="1000" b="1" dirty="0" smtClean="0">
                          <a:solidFill>
                            <a:schemeClr val="tx1"/>
                          </a:solidFill>
                        </a:rPr>
                        <a:t>Workshop Debrief</a:t>
                      </a:r>
                    </a:p>
                    <a:p>
                      <a:pPr marL="171450" indent="-171450">
                        <a:buFont typeface="Arial" panose="020B0604020202020204" pitchFamily="34" charset="0"/>
                        <a:buChar char="•"/>
                      </a:pPr>
                      <a:r>
                        <a:rPr lang="en-CA" sz="1000" dirty="0" smtClean="0">
                          <a:solidFill>
                            <a:schemeClr val="tx1"/>
                          </a:solidFill>
                        </a:rPr>
                        <a:t>Meet with project manager to discuss results and action items.</a:t>
                      </a:r>
                    </a:p>
                    <a:p>
                      <a:pPr marL="171450" indent="-171450">
                        <a:buFont typeface="Arial" panose="020B0604020202020204" pitchFamily="34" charset="0"/>
                        <a:buChar char="•"/>
                      </a:pPr>
                      <a:r>
                        <a:rPr lang="en-CA" sz="1000" dirty="0" smtClean="0">
                          <a:solidFill>
                            <a:schemeClr val="tx1"/>
                          </a:solidFill>
                        </a:rPr>
                        <a:t>Wrap</a:t>
                      </a:r>
                      <a:r>
                        <a:rPr lang="en-CA" sz="1000" baseline="0" dirty="0" smtClean="0">
                          <a:solidFill>
                            <a:schemeClr val="tx1"/>
                          </a:solidFill>
                        </a:rPr>
                        <a:t> </a:t>
                      </a:r>
                      <a:r>
                        <a:rPr lang="en-CA" sz="1000" dirty="0" smtClean="0">
                          <a:solidFill>
                            <a:schemeClr val="tx1"/>
                          </a:solidFill>
                        </a:rPr>
                        <a:t>up outstanding items from the workshop.</a:t>
                      </a:r>
                    </a:p>
                    <a:p>
                      <a:pPr marL="171450" indent="-171450">
                        <a:buFont typeface="Arial" panose="020B0604020202020204" pitchFamily="34" charset="0"/>
                        <a:buChar char="•"/>
                      </a:pPr>
                      <a:endParaRPr lang="en-CA" sz="500" dirty="0" smtClean="0">
                        <a:solidFill>
                          <a:schemeClr val="tx1"/>
                        </a:solidFill>
                      </a:endParaRPr>
                    </a:p>
                    <a:p>
                      <a:endParaRPr lang="en-CA" sz="50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r h="1011300">
                <a:tc>
                  <a:txBody>
                    <a:bodyPr/>
                    <a:lstStyle/>
                    <a:p>
                      <a:pPr marL="216000" marR="0" indent="-457200" algn="ctr" defTabSz="914400" rtl="0" eaLnBrk="1" fontAlgn="auto" latinLnBrk="0" hangingPunct="1">
                        <a:lnSpc>
                          <a:spcPct val="100000"/>
                        </a:lnSpc>
                        <a:spcBef>
                          <a:spcPts val="0"/>
                        </a:spcBef>
                        <a:spcAft>
                          <a:spcPts val="500"/>
                        </a:spcAft>
                        <a:buClrTx/>
                        <a:buSzTx/>
                        <a:buFontTx/>
                        <a:buNone/>
                        <a:tabLst/>
                        <a:defRPr/>
                      </a:pPr>
                      <a:r>
                        <a:rPr lang="en-CA" sz="1200" b="1" dirty="0" smtClean="0">
                          <a:solidFill>
                            <a:srgbClr val="FFFFFF"/>
                          </a:solidFill>
                        </a:rPr>
                        <a:t>Deliverables</a:t>
                      </a:r>
                    </a:p>
                  </a:txBody>
                  <a:tcPr vert="vert27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marL="0" indent="0">
                        <a:lnSpc>
                          <a:spcPct val="100000"/>
                        </a:lnSpc>
                        <a:spcAft>
                          <a:spcPts val="0"/>
                        </a:spcAft>
                        <a:buClrTx/>
                        <a:buFont typeface="+mj-lt"/>
                        <a:buNone/>
                      </a:pPr>
                      <a:endParaRPr lang="en-CA" sz="1000" b="0" i="0" baseline="0" dirty="0" smtClean="0">
                        <a:solidFill>
                          <a:schemeClr val="tx1"/>
                        </a:solidFill>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b="0" i="0" baseline="0" dirty="0" smtClean="0">
                          <a:solidFill>
                            <a:schemeClr val="tx1"/>
                          </a:solidFill>
                        </a:rPr>
                        <a:t>ESB Readiness Assessment Tool</a:t>
                      </a:r>
                      <a:endParaRPr lang="en-CA" sz="1000" b="0" i="0" baseline="0" dirty="0" smtClean="0">
                        <a:solidFill>
                          <a:schemeClr val="tx1"/>
                        </a:solidFill>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CA" sz="1000" b="0" baseline="0" dirty="0" smtClean="0">
                          <a:solidFill>
                            <a:schemeClr val="tx1"/>
                          </a:solidFill>
                        </a:rPr>
                        <a:t>ESB ROI Calculator Tool</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System Identification Tool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Implementation Plan Template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Test Plan Template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System Identification Tool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Implementation Plan Template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Test Plan Template</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ESB Implementation Plan Template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CA" sz="1000" b="0" i="0" u="none" strike="noStrike" kern="1200" cap="none" spc="0" normalizeH="0" baseline="0" noProof="0" dirty="0" smtClean="0">
                          <a:ln>
                            <a:noFill/>
                          </a:ln>
                          <a:solidFill>
                            <a:srgbClr val="333333"/>
                          </a:solidFill>
                          <a:effectLst/>
                          <a:uLnTx/>
                          <a:uFillTx/>
                          <a:latin typeface="+mn-lt"/>
                        </a:rPr>
                        <a:t>Integration Center of Excellence Charter</a:t>
                      </a: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r>
            </a:tbl>
          </a:graphicData>
        </a:graphic>
      </p:graphicFrame>
    </p:spTree>
    <p:extLst>
      <p:ext uri="{BB962C8B-B14F-4D97-AF65-F5344CB8AC3E}">
        <p14:creationId xmlns:p14="http://schemas.microsoft.com/office/powerpoint/2010/main" val="529181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these icons to help direct you as you navigate this research </a:t>
            </a:r>
            <a:endParaRPr lang="en-US" dirty="0"/>
          </a:p>
        </p:txBody>
      </p:sp>
      <p:grpSp>
        <p:nvGrpSpPr>
          <p:cNvPr id="4" name="Group 3"/>
          <p:cNvGrpSpPr/>
          <p:nvPr/>
        </p:nvGrpSpPr>
        <p:grpSpPr>
          <a:xfrm>
            <a:off x="726140" y="3283099"/>
            <a:ext cx="7590771" cy="320040"/>
            <a:chOff x="807719" y="2308678"/>
            <a:chExt cx="7388352" cy="320040"/>
          </a:xfrm>
        </p:grpSpPr>
        <p:sp>
          <p:nvSpPr>
            <p:cNvPr id="10" name="Rectangle 9"/>
            <p:cNvSpPr/>
            <p:nvPr/>
          </p:nvSpPr>
          <p:spPr>
            <a:xfrm>
              <a:off x="807719" y="2308678"/>
              <a:ext cx="7388352" cy="32004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p>
          </p:txBody>
        </p:sp>
        <p:pic>
          <p:nvPicPr>
            <p:cNvPr id="5" name="Picture 4" descr="on-site-workshops.png"/>
            <p:cNvPicPr>
              <a:picLocks noChangeAspect="1"/>
            </p:cNvPicPr>
            <p:nvPr/>
          </p:nvPicPr>
          <p:blipFill rotWithShape="1">
            <a:blip r:embed="rId3" cstate="print"/>
            <a:srcRect l="12204" t="22820" r="8463" b="22257"/>
            <a:stretch/>
          </p:blipFill>
          <p:spPr>
            <a:xfrm>
              <a:off x="861308" y="2374042"/>
              <a:ext cx="276998" cy="197924"/>
            </a:xfrm>
            <a:prstGeom prst="rect">
              <a:avLst/>
            </a:prstGeom>
            <a:effectLst>
              <a:outerShdw blurRad="50800" dist="38100" dir="2700000" algn="tl" rotWithShape="0">
                <a:prstClr val="black">
                  <a:alpha val="40000"/>
                </a:prstClr>
              </a:outerShdw>
            </a:effectLst>
          </p:spPr>
        </p:pic>
      </p:grpSp>
      <p:grpSp>
        <p:nvGrpSpPr>
          <p:cNvPr id="6" name="Group 5"/>
          <p:cNvGrpSpPr/>
          <p:nvPr/>
        </p:nvGrpSpPr>
        <p:grpSpPr>
          <a:xfrm>
            <a:off x="725159" y="1847009"/>
            <a:ext cx="7591753" cy="343307"/>
            <a:chOff x="807719" y="3498849"/>
            <a:chExt cx="7388352" cy="343307"/>
          </a:xfrm>
        </p:grpSpPr>
        <p:sp>
          <p:nvSpPr>
            <p:cNvPr id="12" name="Rectangle 11"/>
            <p:cNvSpPr/>
            <p:nvPr/>
          </p:nvSpPr>
          <p:spPr>
            <a:xfrm>
              <a:off x="807719" y="3511852"/>
              <a:ext cx="7388352"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pic>
          <p:nvPicPr>
            <p:cNvPr id="13" name="Picture 12" descr="best-practice-blueprints.png"/>
            <p:cNvPicPr>
              <a:picLocks noChangeAspect="1"/>
            </p:cNvPicPr>
            <p:nvPr/>
          </p:nvPicPr>
          <p:blipFill>
            <a:blip r:embed="rId4" cstate="print"/>
            <a:stretch>
              <a:fillRect/>
            </a:stretch>
          </p:blipFill>
          <p:spPr>
            <a:xfrm>
              <a:off x="828153" y="3498849"/>
              <a:ext cx="343307" cy="343307"/>
            </a:xfrm>
            <a:prstGeom prst="rect">
              <a:avLst/>
            </a:prstGeom>
            <a:noFill/>
            <a:effectLst/>
          </p:spPr>
        </p:pic>
      </p:grpSp>
      <p:sp>
        <p:nvSpPr>
          <p:cNvPr id="18" name="TextBox 17"/>
          <p:cNvSpPr txBox="1"/>
          <p:nvPr/>
        </p:nvSpPr>
        <p:spPr>
          <a:xfrm>
            <a:off x="725160" y="2196046"/>
            <a:ext cx="7470912" cy="738664"/>
          </a:xfrm>
          <a:prstGeom prst="rect">
            <a:avLst/>
          </a:prstGeom>
          <a:noFill/>
        </p:spPr>
        <p:txBody>
          <a:bodyPr wrap="square" rtlCol="0">
            <a:spAutoFit/>
          </a:bodyPr>
          <a:lstStyle/>
          <a:p>
            <a:r>
              <a:rPr lang="en-US" sz="1400" dirty="0" smtClean="0"/>
              <a:t>This icon denotes a slide where a supporting Info-Tech tool or template will help you perform the activity or step associated with the slide. Refer to the supporting tool or template to get the best results and proceed to the next step of the project.</a:t>
            </a:r>
            <a:endParaRPr lang="en-US" sz="1400" dirty="0"/>
          </a:p>
        </p:txBody>
      </p:sp>
      <p:sp>
        <p:nvSpPr>
          <p:cNvPr id="20" name="TextBox 19"/>
          <p:cNvSpPr txBox="1"/>
          <p:nvPr/>
        </p:nvSpPr>
        <p:spPr>
          <a:xfrm>
            <a:off x="725159" y="3608153"/>
            <a:ext cx="7538435" cy="738664"/>
          </a:xfrm>
          <a:prstGeom prst="rect">
            <a:avLst/>
          </a:prstGeom>
          <a:noFill/>
        </p:spPr>
        <p:txBody>
          <a:bodyPr wrap="square" rtlCol="0">
            <a:spAutoFit/>
          </a:bodyPr>
          <a:lstStyle/>
          <a:p>
            <a:r>
              <a:rPr lang="en-US" sz="1400" dirty="0" smtClean="0"/>
              <a:t>This icon denotes a slide with an associated activity. The activity can be performed either as part of your project or with the support of Info-Tech team members, who will come onsite to facilitate a workshop for your organization.</a:t>
            </a:r>
            <a:endParaRPr lang="en-US" sz="1400" dirty="0"/>
          </a:p>
        </p:txBody>
      </p:sp>
      <p:sp>
        <p:nvSpPr>
          <p:cNvPr id="23" name="TextBox 22"/>
          <p:cNvSpPr txBox="1"/>
          <p:nvPr/>
        </p:nvSpPr>
        <p:spPr>
          <a:xfrm>
            <a:off x="349857" y="1238736"/>
            <a:ext cx="8470615" cy="523220"/>
          </a:xfrm>
          <a:prstGeom prst="rect">
            <a:avLst/>
          </a:prstGeom>
          <a:noFill/>
        </p:spPr>
        <p:txBody>
          <a:bodyPr wrap="square" rtlCol="0">
            <a:spAutoFit/>
          </a:bodyPr>
          <a:lstStyle/>
          <a:p>
            <a:r>
              <a:rPr lang="en-US" sz="1400" dirty="0" smtClean="0"/>
              <a:t>Use these icons to help guide you through each step of the blueprint and direct you to content related to the recommended activities. </a:t>
            </a:r>
            <a:endParaRPr lang="en-US" sz="1400" dirty="0"/>
          </a:p>
        </p:txBody>
      </p:sp>
    </p:spTree>
    <p:extLst>
      <p:ext uri="{BB962C8B-B14F-4D97-AF65-F5344CB8AC3E}">
        <p14:creationId xmlns:p14="http://schemas.microsoft.com/office/powerpoint/2010/main" val="4239230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a:xfrm>
            <a:off x="246703" y="1607231"/>
            <a:ext cx="4041648" cy="2050369"/>
          </a:xfrm>
        </p:spPr>
        <p:txBody>
          <a:bodyPr/>
          <a:lstStyle/>
          <a:p>
            <a:r>
              <a:rPr lang="en-CA" dirty="0"/>
              <a:t>Application </a:t>
            </a:r>
            <a:r>
              <a:rPr lang="en-CA" dirty="0" smtClean="0"/>
              <a:t>directors and managers looking </a:t>
            </a:r>
            <a:r>
              <a:rPr lang="en-CA" dirty="0"/>
              <a:t>to improve the application integration capabilities within their environment.</a:t>
            </a:r>
          </a:p>
          <a:p>
            <a:r>
              <a:rPr lang="en-CA" dirty="0"/>
              <a:t>IT </a:t>
            </a:r>
            <a:r>
              <a:rPr lang="en-CA" dirty="0" smtClean="0"/>
              <a:t>management and data managers looking </a:t>
            </a:r>
            <a:r>
              <a:rPr lang="en-CA" dirty="0"/>
              <a:t>to </a:t>
            </a:r>
            <a:r>
              <a:rPr lang="en-CA" dirty="0" smtClean="0"/>
              <a:t>implement a service-oriented architecture solution </a:t>
            </a:r>
            <a:r>
              <a:rPr lang="en-CA" dirty="0"/>
              <a:t>to serve as the integration </a:t>
            </a:r>
            <a:r>
              <a:rPr lang="en-CA" dirty="0" smtClean="0"/>
              <a:t>lynchpin ensuring data quality exists from point of origination through downstream systems. </a:t>
            </a:r>
            <a:endParaRPr lang="en-CA" dirty="0"/>
          </a:p>
          <a:p>
            <a:endParaRPr lang="en-US" dirty="0"/>
          </a:p>
        </p:txBody>
      </p:sp>
      <p:sp>
        <p:nvSpPr>
          <p:cNvPr id="14" name="Text Placeholder 13"/>
          <p:cNvSpPr>
            <a:spLocks noGrp="1"/>
          </p:cNvSpPr>
          <p:nvPr>
            <p:ph type="body" sz="quarter" idx="26"/>
          </p:nvPr>
        </p:nvSpPr>
        <p:spPr/>
        <p:txBody>
          <a:bodyPr/>
          <a:lstStyle/>
          <a:p>
            <a:r>
              <a:rPr lang="en-CA" dirty="0"/>
              <a:t>Prepare your integration environment for an implementation of an </a:t>
            </a:r>
            <a:r>
              <a:rPr lang="en-CA" dirty="0" smtClean="0"/>
              <a:t>ESB. </a:t>
            </a:r>
            <a:endParaRPr lang="en-CA" dirty="0"/>
          </a:p>
          <a:p>
            <a:r>
              <a:rPr lang="en-CA" dirty="0"/>
              <a:t>Create a plan for implementing the selected ESB technology. </a:t>
            </a:r>
          </a:p>
          <a:p>
            <a:r>
              <a:rPr lang="en-US" dirty="0"/>
              <a:t>Develop a comprehensive test plan to ensure that the investment in ESB technology provides the promised returns.</a:t>
            </a:r>
          </a:p>
        </p:txBody>
      </p:sp>
      <p:sp>
        <p:nvSpPr>
          <p:cNvPr id="15" name="Text Placeholder 14"/>
          <p:cNvSpPr>
            <a:spLocks noGrp="1"/>
          </p:cNvSpPr>
          <p:nvPr>
            <p:ph type="body" sz="quarter" idx="27"/>
          </p:nvPr>
        </p:nvSpPr>
        <p:spPr/>
        <p:txBody>
          <a:bodyPr/>
          <a:lstStyle/>
          <a:p>
            <a:r>
              <a:rPr lang="en-CA" dirty="0" smtClean="0"/>
              <a:t>Enterprise </a:t>
            </a:r>
            <a:r>
              <a:rPr lang="en-CA" dirty="0"/>
              <a:t>architects, solution architects, or integration specialists looking to support their organization in identifying </a:t>
            </a:r>
            <a:r>
              <a:rPr lang="en-CA" dirty="0" smtClean="0"/>
              <a:t>the integration </a:t>
            </a:r>
            <a:r>
              <a:rPr lang="en-CA" dirty="0"/>
              <a:t>requirements </a:t>
            </a:r>
            <a:r>
              <a:rPr lang="en-CA" dirty="0" smtClean="0"/>
              <a:t>of the business and implementing the </a:t>
            </a:r>
            <a:r>
              <a:rPr lang="en-CA" dirty="0"/>
              <a:t>appropriate middleware solution. </a:t>
            </a:r>
          </a:p>
          <a:p>
            <a:endParaRPr lang="en-US" dirty="0"/>
          </a:p>
        </p:txBody>
      </p:sp>
      <p:sp>
        <p:nvSpPr>
          <p:cNvPr id="16" name="Text Placeholder 15"/>
          <p:cNvSpPr>
            <a:spLocks noGrp="1"/>
          </p:cNvSpPr>
          <p:nvPr>
            <p:ph type="body" sz="quarter" idx="28"/>
          </p:nvPr>
        </p:nvSpPr>
        <p:spPr/>
        <p:txBody>
          <a:bodyPr/>
          <a:lstStyle/>
          <a:p>
            <a:r>
              <a:rPr lang="en-CA" dirty="0"/>
              <a:t>Conduct </a:t>
            </a:r>
            <a:r>
              <a:rPr lang="en-CA" dirty="0" smtClean="0"/>
              <a:t>architectural mapping </a:t>
            </a:r>
            <a:r>
              <a:rPr lang="en-CA" dirty="0"/>
              <a:t>of the organization’s integration environment.</a:t>
            </a:r>
          </a:p>
          <a:p>
            <a:r>
              <a:rPr lang="en-CA" dirty="0"/>
              <a:t>Create </a:t>
            </a:r>
            <a:r>
              <a:rPr lang="en-CA" dirty="0" smtClean="0"/>
              <a:t>an actionable </a:t>
            </a:r>
            <a:r>
              <a:rPr lang="en-CA" dirty="0"/>
              <a:t>implementation </a:t>
            </a:r>
            <a:r>
              <a:rPr lang="en-CA" dirty="0" smtClean="0"/>
              <a:t>and test plan </a:t>
            </a:r>
            <a:r>
              <a:rPr lang="en-CA" dirty="0"/>
              <a:t>for the procured middleware investment</a:t>
            </a:r>
            <a:r>
              <a:rPr lang="en-CA" dirty="0" smtClean="0"/>
              <a:t>.</a:t>
            </a:r>
          </a:p>
          <a:p>
            <a:endParaRPr lang="en-CA" dirty="0"/>
          </a:p>
          <a:p>
            <a:endParaRPr lang="en-US" dirty="0"/>
          </a:p>
        </p:txBody>
      </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06111"/>
            <a:ext cx="5257800" cy="1078992"/>
          </a:xfrm>
        </p:spPr>
        <p:txBody>
          <a:bodyPr/>
          <a:lstStyle/>
          <a:p>
            <a:r>
              <a:rPr lang="en-CA" sz="1050" dirty="0"/>
              <a:t>With the increasing focus on </a:t>
            </a:r>
            <a:r>
              <a:rPr lang="en-CA" sz="1050" dirty="0" smtClean="0"/>
              <a:t>SOA </a:t>
            </a:r>
            <a:r>
              <a:rPr lang="en-CA" sz="1050" dirty="0"/>
              <a:t>and the growing connectivity and messaging requirements expressed by the business, IT departments require an integration solution that is </a:t>
            </a:r>
            <a:r>
              <a:rPr lang="en-CA" sz="1050" b="1" dirty="0"/>
              <a:t>scalable</a:t>
            </a:r>
            <a:r>
              <a:rPr lang="en-CA" sz="1050" dirty="0"/>
              <a:t> and </a:t>
            </a:r>
            <a:r>
              <a:rPr lang="en-CA" sz="1050" b="1" dirty="0"/>
              <a:t>highly</a:t>
            </a:r>
            <a:r>
              <a:rPr lang="en-CA" sz="1050" dirty="0"/>
              <a:t> </a:t>
            </a:r>
            <a:r>
              <a:rPr lang="en-CA" sz="1050" b="1" dirty="0" smtClean="0"/>
              <a:t>flexible.</a:t>
            </a:r>
            <a:r>
              <a:rPr lang="en-CA" sz="1050" dirty="0" smtClean="0"/>
              <a:t> </a:t>
            </a:r>
          </a:p>
          <a:p>
            <a:r>
              <a:rPr lang="en-CA" sz="1050" dirty="0" smtClean="0"/>
              <a:t>Integration </a:t>
            </a:r>
            <a:r>
              <a:rPr lang="en-CA" sz="1050" dirty="0"/>
              <a:t>connections </a:t>
            </a:r>
            <a:r>
              <a:rPr lang="en-CA" sz="1050" dirty="0" smtClean="0"/>
              <a:t>become </a:t>
            </a:r>
            <a:r>
              <a:rPr lang="en-CA" sz="1050" dirty="0"/>
              <a:t>more brittle and complicated as environments change and grow. Integration middleware, </a:t>
            </a:r>
            <a:r>
              <a:rPr lang="en-CA" sz="1050" dirty="0" smtClean="0"/>
              <a:t>namely an </a:t>
            </a:r>
            <a:r>
              <a:rPr lang="en-CA" sz="1050" b="1" dirty="0" smtClean="0"/>
              <a:t>enterprise service bus</a:t>
            </a:r>
            <a:r>
              <a:rPr lang="en-CA" sz="1050" dirty="0" smtClean="0"/>
              <a:t> (ESB), streamlines </a:t>
            </a:r>
            <a:r>
              <a:rPr lang="en-CA" sz="1050" dirty="0"/>
              <a:t>application integration by serving as a central </a:t>
            </a:r>
            <a:r>
              <a:rPr lang="en-CA" sz="1050" dirty="0" smtClean="0"/>
              <a:t>connector. </a:t>
            </a:r>
            <a:endParaRPr lang="en-CA" sz="1050" dirty="0"/>
          </a:p>
        </p:txBody>
      </p:sp>
      <p:sp>
        <p:nvSpPr>
          <p:cNvPr id="4" name="Text Placeholder 3"/>
          <p:cNvSpPr>
            <a:spLocks noGrp="1"/>
          </p:cNvSpPr>
          <p:nvPr>
            <p:ph type="body" sz="quarter" idx="11"/>
          </p:nvPr>
        </p:nvSpPr>
        <p:spPr>
          <a:xfrm>
            <a:off x="247848" y="2957739"/>
            <a:ext cx="5257800" cy="1276510"/>
          </a:xfrm>
        </p:spPr>
        <p:txBody>
          <a:bodyPr/>
          <a:lstStyle/>
          <a:p>
            <a:r>
              <a:rPr lang="en-CA" sz="1050" dirty="0"/>
              <a:t>Due to application proliferation, organizations today are having trouble integrating an increasing amount </a:t>
            </a:r>
            <a:r>
              <a:rPr lang="en-CA" sz="1050" dirty="0" smtClean="0"/>
              <a:t>of data </a:t>
            </a:r>
            <a:r>
              <a:rPr lang="en-CA" sz="1050" dirty="0"/>
              <a:t>between </a:t>
            </a:r>
            <a:r>
              <a:rPr lang="en-CA" sz="1050" dirty="0" smtClean="0"/>
              <a:t>siloed business-unit applications. </a:t>
            </a:r>
          </a:p>
          <a:p>
            <a:r>
              <a:rPr lang="en-CA" sz="1050" dirty="0" smtClean="0"/>
              <a:t>This </a:t>
            </a:r>
            <a:r>
              <a:rPr lang="en-CA" sz="1050" dirty="0"/>
              <a:t>creates frustrations not only for IT, where a complex integration environment complicates their ability to support the </a:t>
            </a:r>
            <a:r>
              <a:rPr lang="en-CA" sz="1050" dirty="0" smtClean="0"/>
              <a:t>business and can </a:t>
            </a:r>
            <a:r>
              <a:rPr lang="en-CA" sz="1050" dirty="0"/>
              <a:t>slow the speed of business</a:t>
            </a:r>
            <a:r>
              <a:rPr lang="en-CA" sz="1050" dirty="0" smtClean="0"/>
              <a:t>, but impacts </a:t>
            </a:r>
            <a:r>
              <a:rPr lang="en-CA" sz="1050" dirty="0"/>
              <a:t>the bottom-line and profitability.</a:t>
            </a:r>
          </a:p>
          <a:p>
            <a:r>
              <a:rPr lang="en-CA" sz="1050" dirty="0"/>
              <a:t>The ESB market is a </a:t>
            </a:r>
            <a:r>
              <a:rPr lang="en-CA" sz="1050" dirty="0" smtClean="0"/>
              <a:t>crowded space</a:t>
            </a:r>
            <a:r>
              <a:rPr lang="en-CA" sz="1050" dirty="0"/>
              <a:t>, with differentiation focused around architecture and deployment </a:t>
            </a:r>
            <a:r>
              <a:rPr lang="en-CA" sz="1050" dirty="0" smtClean="0"/>
              <a:t>models </a:t>
            </a:r>
            <a:r>
              <a:rPr lang="en-CA" sz="1050" dirty="0"/>
              <a:t>rather than out-of-the-box functionality. </a:t>
            </a:r>
          </a:p>
          <a:p>
            <a:endParaRPr lang="en-US" sz="1050" dirty="0"/>
          </a:p>
        </p:txBody>
      </p:sp>
      <p:sp>
        <p:nvSpPr>
          <p:cNvPr id="5" name="Text Placeholder 4"/>
          <p:cNvSpPr>
            <a:spLocks noGrp="1"/>
          </p:cNvSpPr>
          <p:nvPr>
            <p:ph type="body" sz="quarter" idx="12"/>
          </p:nvPr>
        </p:nvSpPr>
        <p:spPr/>
        <p:txBody>
          <a:bodyPr/>
          <a:lstStyle/>
          <a:p>
            <a:r>
              <a:rPr lang="en-CA" sz="1050" dirty="0"/>
              <a:t>Before proceeding with an ESB implementation, evaluate your integration environment and identify the different integration patterns and requirements that you will have for your implemented solution. </a:t>
            </a:r>
          </a:p>
          <a:p>
            <a:r>
              <a:rPr lang="en-CA" sz="1050" dirty="0"/>
              <a:t>The ESB implementation project helps our clients </a:t>
            </a:r>
            <a:r>
              <a:rPr lang="en-CA" sz="1050" dirty="0" smtClean="0"/>
              <a:t>prepare </a:t>
            </a:r>
            <a:r>
              <a:rPr lang="en-CA" sz="1050" dirty="0"/>
              <a:t>for the ESB implementation, </a:t>
            </a:r>
            <a:r>
              <a:rPr lang="en-CA" sz="1050" dirty="0" smtClean="0"/>
              <a:t>implement </a:t>
            </a:r>
            <a:r>
              <a:rPr lang="en-CA" sz="1050" dirty="0"/>
              <a:t>the selected ESB platform, and </a:t>
            </a:r>
            <a:r>
              <a:rPr lang="en-CA" sz="1050" dirty="0" smtClean="0"/>
              <a:t>test </a:t>
            </a:r>
            <a:r>
              <a:rPr lang="en-CA" sz="1050" dirty="0"/>
              <a:t>and sustain the ESB solution. An ESB implementation plan will be created to guide implementation effort and to plan for an ESB proof-of-concept project. An ESB architecture will be designed to support the implementation. </a:t>
            </a:r>
            <a:endParaRPr lang="en-CA" sz="1050" dirty="0" smtClean="0"/>
          </a:p>
          <a:p>
            <a:r>
              <a:rPr lang="en-CA" sz="1050" dirty="0" smtClean="0"/>
              <a:t>Finally</a:t>
            </a:r>
            <a:r>
              <a:rPr lang="en-CA" sz="1050" dirty="0"/>
              <a:t>, a test plan will be established to test the implementation holistically. By doing so, the ESB will lead to cost </a:t>
            </a:r>
            <a:r>
              <a:rPr lang="en-CA" sz="1050" dirty="0" smtClean="0"/>
              <a:t>reduction by </a:t>
            </a:r>
            <a:r>
              <a:rPr lang="en-CA" sz="1050" dirty="0"/>
              <a:t>aligning data and services, increasing security, and creating an IT environment that is easier to support and maintain</a:t>
            </a:r>
            <a:r>
              <a:rPr lang="en-CA" sz="1050" dirty="0" smtClean="0"/>
              <a:t>.</a:t>
            </a:r>
          </a:p>
          <a:p>
            <a:r>
              <a:rPr lang="en-CA" sz="1050" dirty="0" smtClean="0"/>
              <a:t>While the ESB implementation is underway, this blueprint helps you establish necessary governance to make sure processes and governance bodies are in place to operate application integration effectively. A repeatable ESB development framework is created to streamline future ESB development.</a:t>
            </a:r>
          </a:p>
          <a:p>
            <a:endParaRPr lang="en-US" sz="1050" dirty="0"/>
          </a:p>
        </p:txBody>
      </p:sp>
      <p:sp>
        <p:nvSpPr>
          <p:cNvPr id="6" name="Text Placeholder 5"/>
          <p:cNvSpPr>
            <a:spLocks noGrp="1"/>
          </p:cNvSpPr>
          <p:nvPr>
            <p:ph type="body" sz="quarter" idx="13"/>
          </p:nvPr>
        </p:nvSpPr>
        <p:spPr>
          <a:xfrm>
            <a:off x="5651515" y="1512391"/>
            <a:ext cx="3225784" cy="2655954"/>
          </a:xfrm>
        </p:spPr>
        <p:txBody>
          <a:bodyPr/>
          <a:lstStyle/>
          <a:p>
            <a:pPr marL="228600" indent="-228600">
              <a:spcBef>
                <a:spcPts val="600"/>
              </a:spcBef>
              <a:spcAft>
                <a:spcPts val="600"/>
              </a:spcAft>
              <a:buSzPct val="100000"/>
              <a:buFont typeface="+mj-lt"/>
              <a:buAutoNum type="arabicPeriod"/>
            </a:pPr>
            <a:r>
              <a:rPr lang="en-CA" sz="1100" b="1" dirty="0"/>
              <a:t>De-risk your </a:t>
            </a:r>
            <a:r>
              <a:rPr lang="en-CA" sz="1100" b="1" dirty="0" smtClean="0"/>
              <a:t>ESB with a pilot deployment. </a:t>
            </a:r>
            <a:r>
              <a:rPr lang="en-CA" sz="1100" dirty="0" smtClean="0"/>
              <a:t>Learn </a:t>
            </a:r>
            <a:r>
              <a:rPr lang="en-CA" sz="1100" dirty="0"/>
              <a:t>from </a:t>
            </a:r>
            <a:r>
              <a:rPr lang="en-CA" sz="1100" dirty="0" smtClean="0"/>
              <a:t>a small-town road trip before tackling the big-city traffic. </a:t>
            </a:r>
            <a:r>
              <a:rPr lang="en-CA" sz="1100" dirty="0"/>
              <a:t>A pilot project will grow confidence in the project </a:t>
            </a:r>
            <a:r>
              <a:rPr lang="en-CA" sz="1100" dirty="0" smtClean="0"/>
              <a:t>team and expose gaps that should be addressed early.</a:t>
            </a:r>
            <a:endParaRPr lang="en-US" sz="1100" dirty="0" smtClean="0">
              <a:solidFill>
                <a:srgbClr val="333333"/>
              </a:solidFill>
            </a:endParaRPr>
          </a:p>
          <a:p>
            <a:pPr marL="228600" indent="-228600">
              <a:spcBef>
                <a:spcPts val="600"/>
              </a:spcBef>
              <a:spcAft>
                <a:spcPts val="600"/>
              </a:spcAft>
              <a:buSzPct val="100000"/>
              <a:buFont typeface="+mj-lt"/>
              <a:buAutoNum type="arabicPeriod"/>
            </a:pPr>
            <a:r>
              <a:rPr lang="en-CA" sz="1100" b="1" dirty="0" smtClean="0"/>
              <a:t>Not all systems should be passengers on the bus; grow your passenger base with the right systems. </a:t>
            </a:r>
            <a:r>
              <a:rPr lang="en-CA" sz="1100" dirty="0" smtClean="0"/>
              <a:t>Target the high-priority systems that will provide the business with the greatest benefit from ESB integration.</a:t>
            </a:r>
            <a:endParaRPr lang="en-US" sz="1100" dirty="0" smtClean="0">
              <a:solidFill>
                <a:srgbClr val="333333"/>
              </a:solidFill>
            </a:endParaRPr>
          </a:p>
          <a:p>
            <a:pPr marL="228600" indent="-228600">
              <a:spcBef>
                <a:spcPts val="600"/>
              </a:spcBef>
              <a:spcAft>
                <a:spcPts val="600"/>
              </a:spcAft>
              <a:buSzPct val="100000"/>
              <a:buFont typeface="+mj-lt"/>
              <a:buAutoNum type="arabicPeriod"/>
            </a:pPr>
            <a:r>
              <a:rPr lang="en-CA" sz="1100" b="1" dirty="0" smtClean="0"/>
              <a:t>ESBs </a:t>
            </a:r>
            <a:r>
              <a:rPr lang="en-CA" sz="1100" b="1" dirty="0"/>
              <a:t>– like real vehicles – need regular maintenance. </a:t>
            </a:r>
            <a:r>
              <a:rPr lang="en-CA" sz="1100" dirty="0"/>
              <a:t>Define integration governance measures to take care </a:t>
            </a:r>
            <a:r>
              <a:rPr lang="en-CA" sz="1100" dirty="0" smtClean="0"/>
              <a:t>of </a:t>
            </a:r>
            <a:r>
              <a:rPr lang="en-CA" sz="1100" dirty="0"/>
              <a:t>the maintenance and </a:t>
            </a:r>
            <a:r>
              <a:rPr lang="en-CA" sz="1100" dirty="0" smtClean="0"/>
              <a:t>keep the </a:t>
            </a:r>
            <a:r>
              <a:rPr lang="en-CA" sz="1100" dirty="0"/>
              <a:t>bus in </a:t>
            </a:r>
            <a:r>
              <a:rPr lang="en-CA" sz="1100" dirty="0" smtClean="0"/>
              <a:t>top running order</a:t>
            </a:r>
            <a:r>
              <a:rPr lang="en-CA" sz="1100" dirty="0"/>
              <a:t>.</a:t>
            </a:r>
            <a:endParaRPr lang="en-US" sz="1100" dirty="0">
              <a:solidFill>
                <a:srgbClr val="333333"/>
              </a:solidFill>
            </a:endParaRPr>
          </a:p>
        </p:txBody>
      </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Data volume and use is growing at an unprecedented </a:t>
            </a:r>
            <a:r>
              <a:rPr lang="en-CA" dirty="0" smtClean="0"/>
              <a:t>rate </a:t>
            </a:r>
            <a:r>
              <a:rPr lang="en-CA" dirty="0"/>
              <a:t>and it is </a:t>
            </a:r>
            <a:r>
              <a:rPr lang="en-CA" dirty="0" smtClean="0"/>
              <a:t>getting harder </a:t>
            </a:r>
            <a:r>
              <a:rPr lang="en-CA" dirty="0"/>
              <a:t>to </a:t>
            </a:r>
            <a:r>
              <a:rPr lang="en-CA" b="1" dirty="0">
                <a:solidFill>
                  <a:schemeClr val="accent2"/>
                </a:solidFill>
              </a:rPr>
              <a:t>integrate </a:t>
            </a:r>
            <a:r>
              <a:rPr lang="en-CA" dirty="0"/>
              <a:t>the multitude of data sources</a:t>
            </a:r>
          </a:p>
        </p:txBody>
      </p:sp>
      <p:pic>
        <p:nvPicPr>
          <p:cNvPr id="3" name="Picture 2"/>
          <p:cNvPicPr>
            <a:picLocks noChangeAspect="1" noChangeArrowheads="1"/>
          </p:cNvPicPr>
          <p:nvPr/>
        </p:nvPicPr>
        <p:blipFill>
          <a:blip r:embed="rId2" cstate="email">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bwMode="auto">
          <a:xfrm>
            <a:off x="2925728" y="1547048"/>
            <a:ext cx="3314494" cy="4971741"/>
          </a:xfrm>
          <a:prstGeom prst="rect">
            <a:avLst/>
          </a:prstGeom>
          <a:noFill/>
          <a:extLst>
            <a:ext uri="{909E8E84-426E-40DD-AFC4-6F175D3DCCD1}">
              <a14:hiddenFill xmlns:a14="http://schemas.microsoft.com/office/drawing/2010/main">
                <a:solidFill>
                  <a:srgbClr val="FFFFFF"/>
                </a:solidFill>
              </a14:hiddenFill>
            </a:ext>
          </a:extLst>
        </p:spPr>
      </p:pic>
      <p:sp>
        <p:nvSpPr>
          <p:cNvPr id="4" name="Oval 2"/>
          <p:cNvSpPr/>
          <p:nvPr/>
        </p:nvSpPr>
        <p:spPr>
          <a:xfrm>
            <a:off x="361212" y="3139846"/>
            <a:ext cx="928269" cy="93441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80%</a:t>
            </a:r>
            <a:endParaRPr lang="en-US" sz="1600" b="1" dirty="0"/>
          </a:p>
        </p:txBody>
      </p:sp>
      <p:sp>
        <p:nvSpPr>
          <p:cNvPr id="5" name="Rectangle 4"/>
          <p:cNvSpPr/>
          <p:nvPr/>
        </p:nvSpPr>
        <p:spPr>
          <a:xfrm>
            <a:off x="5329955" y="3939774"/>
            <a:ext cx="3342965" cy="900188"/>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dirty="0" smtClean="0">
                <a:solidFill>
                  <a:schemeClr val="accent1"/>
                </a:solidFill>
              </a:rPr>
              <a:t>85% of businesses are </a:t>
            </a:r>
            <a:r>
              <a:rPr lang="en-US" sz="1400" b="1" dirty="0" smtClean="0">
                <a:solidFill>
                  <a:schemeClr val="accent1"/>
                </a:solidFill>
              </a:rPr>
              <a:t>struggling</a:t>
            </a:r>
            <a:r>
              <a:rPr lang="en-US" sz="1200" dirty="0">
                <a:solidFill>
                  <a:schemeClr val="accent1"/>
                </a:solidFill>
              </a:rPr>
              <a:t> </a:t>
            </a:r>
            <a:r>
              <a:rPr lang="en-US" sz="1400" dirty="0" smtClean="0">
                <a:solidFill>
                  <a:schemeClr val="accent1"/>
                </a:solidFill>
              </a:rPr>
              <a:t>to implement the </a:t>
            </a:r>
            <a:r>
              <a:rPr lang="en-US" sz="1400" b="1" dirty="0" smtClean="0">
                <a:solidFill>
                  <a:schemeClr val="accent1"/>
                </a:solidFill>
              </a:rPr>
              <a:t>correct data integration solution</a:t>
            </a:r>
            <a:r>
              <a:rPr lang="en-US" sz="1200" dirty="0">
                <a:solidFill>
                  <a:schemeClr val="accent1"/>
                </a:solidFill>
              </a:rPr>
              <a:t> </a:t>
            </a:r>
            <a:r>
              <a:rPr lang="en-US" sz="1400" dirty="0" smtClean="0">
                <a:solidFill>
                  <a:schemeClr val="accent1"/>
                </a:solidFill>
              </a:rPr>
              <a:t>to accurately interpret their data </a:t>
            </a:r>
            <a:r>
              <a:rPr lang="en-US" sz="1000" dirty="0" smtClean="0">
                <a:solidFill>
                  <a:schemeClr val="accent1"/>
                </a:solidFill>
              </a:rPr>
              <a:t>(</a:t>
            </a:r>
            <a:r>
              <a:rPr lang="en-US" sz="1000" dirty="0" smtClean="0">
                <a:solidFill>
                  <a:schemeClr val="accent1"/>
                </a:solidFill>
                <a:hlinkClick r:id="rId3"/>
              </a:rPr>
              <a:t>KPMG, 2014</a:t>
            </a:r>
            <a:r>
              <a:rPr lang="en-US" sz="1000" dirty="0" smtClean="0">
                <a:solidFill>
                  <a:schemeClr val="accent1"/>
                </a:solidFill>
              </a:rPr>
              <a:t>).</a:t>
            </a:r>
            <a:endParaRPr lang="en-US" sz="700" dirty="0">
              <a:solidFill>
                <a:schemeClr val="accent1"/>
              </a:solidFill>
            </a:endParaRPr>
          </a:p>
        </p:txBody>
      </p:sp>
      <p:sp>
        <p:nvSpPr>
          <p:cNvPr id="6" name="Oval 2"/>
          <p:cNvSpPr/>
          <p:nvPr/>
        </p:nvSpPr>
        <p:spPr>
          <a:xfrm>
            <a:off x="351234" y="4113504"/>
            <a:ext cx="928269" cy="92826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23%</a:t>
            </a:r>
            <a:endParaRPr lang="en-US" sz="1600" b="1" dirty="0"/>
          </a:p>
        </p:txBody>
      </p:sp>
      <p:sp>
        <p:nvSpPr>
          <p:cNvPr id="7" name="Rectangle 6"/>
          <p:cNvSpPr/>
          <p:nvPr/>
        </p:nvSpPr>
        <p:spPr>
          <a:xfrm>
            <a:off x="0" y="1131857"/>
            <a:ext cx="9144000" cy="802398"/>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44000"/>
            <a:r>
              <a:rPr lang="en-CA" sz="1600" dirty="0">
                <a:solidFill>
                  <a:schemeClr val="accent1"/>
                </a:solidFill>
              </a:rPr>
              <a:t>To keep up with increasing demands </a:t>
            </a:r>
            <a:r>
              <a:rPr lang="en-CA" sz="1600" dirty="0" smtClean="0">
                <a:solidFill>
                  <a:schemeClr val="accent1"/>
                </a:solidFill>
              </a:rPr>
              <a:t>of business, increased profitability targets, and decreased cost targets, organizations are </a:t>
            </a:r>
            <a:r>
              <a:rPr lang="en-CA" sz="1600" b="1" dirty="0" smtClean="0">
                <a:solidFill>
                  <a:schemeClr val="accent1"/>
                </a:solidFill>
              </a:rPr>
              <a:t>exchanging</a:t>
            </a:r>
            <a:r>
              <a:rPr lang="en-CA" sz="1600" dirty="0" smtClean="0">
                <a:solidFill>
                  <a:schemeClr val="accent1"/>
                </a:solidFill>
              </a:rPr>
              <a:t> and </a:t>
            </a:r>
            <a:r>
              <a:rPr lang="en-CA" sz="1600" b="1" dirty="0" smtClean="0">
                <a:solidFill>
                  <a:schemeClr val="accent1"/>
                </a:solidFill>
              </a:rPr>
              <a:t>processing</a:t>
            </a:r>
            <a:r>
              <a:rPr lang="en-CA" sz="1600" dirty="0" smtClean="0">
                <a:solidFill>
                  <a:schemeClr val="accent1"/>
                </a:solidFill>
              </a:rPr>
              <a:t> more data than ever before.</a:t>
            </a:r>
            <a:endParaRPr lang="en-CA" sz="1600" dirty="0">
              <a:solidFill>
                <a:schemeClr val="accent1"/>
              </a:solidFill>
            </a:endParaRPr>
          </a:p>
        </p:txBody>
      </p:sp>
      <p:sp>
        <p:nvSpPr>
          <p:cNvPr id="8" name="Oval 30"/>
          <p:cNvSpPr/>
          <p:nvPr/>
        </p:nvSpPr>
        <p:spPr>
          <a:xfrm>
            <a:off x="4791506" y="3882718"/>
            <a:ext cx="1014300" cy="1014300"/>
          </a:xfrm>
          <a:prstGeom prst="ellipse">
            <a:avLst/>
          </a:prstGeom>
          <a:solidFill>
            <a:schemeClr val="accent2"/>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b="1" i="0" u="none" strike="noStrike" kern="0" cap="none" spc="0" normalizeH="0" baseline="0" noProof="0" dirty="0" smtClean="0">
                <a:ln>
                  <a:noFill/>
                </a:ln>
                <a:solidFill>
                  <a:srgbClr val="FFFFFF"/>
                </a:solidFill>
                <a:effectLst/>
                <a:uLnTx/>
                <a:uFillTx/>
                <a:ea typeface="Roboto" panose="02000000000000000000" pitchFamily="2" charset="0"/>
                <a:cs typeface="+mn-cs"/>
              </a:rPr>
              <a:t>85%</a:t>
            </a:r>
          </a:p>
        </p:txBody>
      </p:sp>
      <p:sp>
        <p:nvSpPr>
          <p:cNvPr id="9" name="Rectangle 8"/>
          <p:cNvSpPr/>
          <p:nvPr/>
        </p:nvSpPr>
        <p:spPr>
          <a:xfrm>
            <a:off x="1345853" y="4239085"/>
            <a:ext cx="2382310" cy="461665"/>
          </a:xfrm>
          <a:prstGeom prst="rect">
            <a:avLst/>
          </a:prstGeom>
        </p:spPr>
        <p:txBody>
          <a:bodyPr wrap="square">
            <a:spAutoFit/>
          </a:bodyPr>
          <a:lstStyle/>
          <a:p>
            <a:r>
              <a:rPr lang="en-US" sz="1200" dirty="0" smtClean="0">
                <a:solidFill>
                  <a:schemeClr val="accent1"/>
                </a:solidFill>
              </a:rPr>
              <a:t>Structured data is growing at a rate of 23% </a:t>
            </a:r>
            <a:r>
              <a:rPr lang="en-US" sz="1200" b="1" dirty="0" smtClean="0">
                <a:solidFill>
                  <a:schemeClr val="accent1"/>
                </a:solidFill>
              </a:rPr>
              <a:t>per year</a:t>
            </a:r>
            <a:r>
              <a:rPr lang="en-US" sz="1200" dirty="0" smtClean="0">
                <a:solidFill>
                  <a:schemeClr val="accent1"/>
                </a:solidFill>
              </a:rPr>
              <a:t> </a:t>
            </a:r>
            <a:r>
              <a:rPr lang="en-US" sz="1000" dirty="0" smtClean="0">
                <a:solidFill>
                  <a:schemeClr val="accent1"/>
                </a:solidFill>
              </a:rPr>
              <a:t>(</a:t>
            </a:r>
            <a:r>
              <a:rPr lang="en-US" sz="1000" dirty="0" smtClean="0">
                <a:solidFill>
                  <a:schemeClr val="accent1"/>
                </a:solidFill>
                <a:hlinkClick r:id="rId4"/>
              </a:rPr>
              <a:t>Vion, 2015</a:t>
            </a:r>
            <a:r>
              <a:rPr lang="en-US" sz="1000" dirty="0" smtClean="0">
                <a:solidFill>
                  <a:schemeClr val="accent1"/>
                </a:solidFill>
              </a:rPr>
              <a:t>).</a:t>
            </a:r>
            <a:endParaRPr lang="en-US" sz="900" dirty="0">
              <a:solidFill>
                <a:schemeClr val="accent1"/>
              </a:solidFill>
            </a:endParaRPr>
          </a:p>
        </p:txBody>
      </p:sp>
      <p:sp>
        <p:nvSpPr>
          <p:cNvPr id="10" name="Rectangle 9"/>
          <p:cNvSpPr/>
          <p:nvPr/>
        </p:nvSpPr>
        <p:spPr>
          <a:xfrm>
            <a:off x="194622" y="2190420"/>
            <a:ext cx="3533541" cy="738664"/>
          </a:xfrm>
          <a:prstGeom prst="rect">
            <a:avLst/>
          </a:prstGeom>
        </p:spPr>
        <p:txBody>
          <a:bodyPr wrap="square">
            <a:spAutoFit/>
          </a:bodyPr>
          <a:lstStyle/>
          <a:p>
            <a:pPr marL="144000"/>
            <a:r>
              <a:rPr lang="en-CA" sz="1400" dirty="0">
                <a:solidFill>
                  <a:schemeClr val="accent1"/>
                </a:solidFill>
              </a:rPr>
              <a:t>To get more </a:t>
            </a:r>
            <a:r>
              <a:rPr lang="en-CA" sz="1400" dirty="0" smtClean="0">
                <a:solidFill>
                  <a:schemeClr val="accent1"/>
                </a:solidFill>
              </a:rPr>
              <a:t>value from their information, </a:t>
            </a:r>
            <a:r>
              <a:rPr lang="en-CA" sz="1400" dirty="0">
                <a:solidFill>
                  <a:schemeClr val="accent1"/>
                </a:solidFill>
              </a:rPr>
              <a:t>organizations are relying on </a:t>
            </a:r>
            <a:r>
              <a:rPr lang="en-CA" sz="1400" b="1" dirty="0">
                <a:solidFill>
                  <a:schemeClr val="accent1"/>
                </a:solidFill>
              </a:rPr>
              <a:t>more, and more </a:t>
            </a:r>
            <a:r>
              <a:rPr lang="en-CA" sz="1400" b="1" dirty="0" smtClean="0">
                <a:solidFill>
                  <a:schemeClr val="accent1"/>
                </a:solidFill>
              </a:rPr>
              <a:t>complex,</a:t>
            </a:r>
            <a:r>
              <a:rPr lang="en-CA" sz="1400" dirty="0" smtClean="0">
                <a:solidFill>
                  <a:schemeClr val="accent1"/>
                </a:solidFill>
              </a:rPr>
              <a:t> </a:t>
            </a:r>
            <a:r>
              <a:rPr lang="en-CA" sz="1400" b="1" dirty="0">
                <a:solidFill>
                  <a:schemeClr val="accent1"/>
                </a:solidFill>
              </a:rPr>
              <a:t>data sources:</a:t>
            </a:r>
            <a:endParaRPr lang="en-CA" sz="1400" dirty="0">
              <a:solidFill>
                <a:schemeClr val="accent1"/>
              </a:solidFill>
            </a:endParaRPr>
          </a:p>
        </p:txBody>
      </p:sp>
      <p:sp>
        <p:nvSpPr>
          <p:cNvPr id="11" name="Rectangle 10"/>
          <p:cNvSpPr/>
          <p:nvPr/>
        </p:nvSpPr>
        <p:spPr>
          <a:xfrm>
            <a:off x="1345234" y="3268502"/>
            <a:ext cx="2705912" cy="615553"/>
          </a:xfrm>
          <a:prstGeom prst="rect">
            <a:avLst/>
          </a:prstGeom>
        </p:spPr>
        <p:txBody>
          <a:bodyPr wrap="square">
            <a:spAutoFit/>
          </a:bodyPr>
          <a:lstStyle/>
          <a:p>
            <a:r>
              <a:rPr lang="en-US" sz="1200" dirty="0" smtClean="0">
                <a:solidFill>
                  <a:schemeClr val="accent1"/>
                </a:solidFill>
              </a:rPr>
              <a:t>80% of </a:t>
            </a:r>
            <a:r>
              <a:rPr lang="en-US" sz="1200" dirty="0">
                <a:solidFill>
                  <a:schemeClr val="accent1"/>
                </a:solidFill>
              </a:rPr>
              <a:t>business decisions are made using </a:t>
            </a:r>
            <a:r>
              <a:rPr lang="en-US" sz="1200" b="1" dirty="0">
                <a:solidFill>
                  <a:schemeClr val="accent1"/>
                </a:solidFill>
              </a:rPr>
              <a:t>unstructured data</a:t>
            </a:r>
            <a:r>
              <a:rPr lang="en-US" sz="1200" dirty="0">
                <a:solidFill>
                  <a:schemeClr val="accent1"/>
                </a:solidFill>
              </a:rPr>
              <a:t> </a:t>
            </a:r>
            <a:r>
              <a:rPr lang="en-US" sz="1000" dirty="0">
                <a:solidFill>
                  <a:schemeClr val="accent1"/>
                </a:solidFill>
              </a:rPr>
              <a:t>(Concept Searching, 2015).</a:t>
            </a:r>
            <a:endParaRPr lang="en-US" sz="1200" dirty="0">
              <a:solidFill>
                <a:schemeClr val="accent1"/>
              </a:solidFill>
            </a:endParaRPr>
          </a:p>
        </p:txBody>
      </p:sp>
      <p:sp>
        <p:nvSpPr>
          <p:cNvPr id="12" name="Rectangle 11"/>
          <p:cNvSpPr/>
          <p:nvPr/>
        </p:nvSpPr>
        <p:spPr>
          <a:xfrm>
            <a:off x="5909178" y="2929084"/>
            <a:ext cx="2968121" cy="738664"/>
          </a:xfrm>
          <a:prstGeom prst="rect">
            <a:avLst/>
          </a:prstGeom>
        </p:spPr>
        <p:txBody>
          <a:bodyPr wrap="square">
            <a:spAutoFit/>
          </a:bodyPr>
          <a:lstStyle/>
          <a:p>
            <a:r>
              <a:rPr lang="en-CA" sz="1400" dirty="0">
                <a:solidFill>
                  <a:schemeClr val="accent1"/>
                </a:solidFill>
              </a:rPr>
              <a:t>These diverse data sources have to be properly </a:t>
            </a:r>
            <a:r>
              <a:rPr lang="en-CA" sz="1400" b="1" dirty="0">
                <a:solidFill>
                  <a:schemeClr val="accent1"/>
                </a:solidFill>
              </a:rPr>
              <a:t>integrated</a:t>
            </a:r>
            <a:r>
              <a:rPr lang="en-CA" sz="1400" dirty="0">
                <a:solidFill>
                  <a:schemeClr val="accent1"/>
                </a:solidFill>
              </a:rPr>
              <a:t> to unlock the full potential of your data: </a:t>
            </a:r>
          </a:p>
        </p:txBody>
      </p:sp>
      <p:sp>
        <p:nvSpPr>
          <p:cNvPr id="13" name="Oval 2"/>
          <p:cNvSpPr/>
          <p:nvPr/>
        </p:nvSpPr>
        <p:spPr>
          <a:xfrm>
            <a:off x="360616" y="5084087"/>
            <a:ext cx="928269" cy="928269"/>
          </a:xfrm>
          <a:prstGeom prst="ellipse">
            <a:avLst/>
          </a:prstGeom>
          <a:solidFill>
            <a:schemeClr val="accent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t>75%</a:t>
            </a:r>
            <a:endParaRPr lang="en-US" sz="1600" b="1" dirty="0"/>
          </a:p>
        </p:txBody>
      </p:sp>
      <p:sp>
        <p:nvSpPr>
          <p:cNvPr id="14" name="Rectangle 13"/>
          <p:cNvSpPr/>
          <p:nvPr/>
        </p:nvSpPr>
        <p:spPr>
          <a:xfrm>
            <a:off x="1355235" y="5209668"/>
            <a:ext cx="2149965" cy="615553"/>
          </a:xfrm>
          <a:prstGeom prst="rect">
            <a:avLst/>
          </a:prstGeom>
        </p:spPr>
        <p:txBody>
          <a:bodyPr wrap="square">
            <a:spAutoFit/>
          </a:bodyPr>
          <a:lstStyle/>
          <a:p>
            <a:r>
              <a:rPr lang="en-US" sz="1200" dirty="0" smtClean="0">
                <a:solidFill>
                  <a:schemeClr val="accent1"/>
                </a:solidFill>
              </a:rPr>
              <a:t>Unstructured data is growing at a rate of 75% </a:t>
            </a:r>
            <a:r>
              <a:rPr lang="en-US" sz="1200" b="1" dirty="0" smtClean="0">
                <a:solidFill>
                  <a:schemeClr val="accent1"/>
                </a:solidFill>
              </a:rPr>
              <a:t>per year</a:t>
            </a:r>
            <a:r>
              <a:rPr lang="en-US" sz="1200" dirty="0" smtClean="0">
                <a:solidFill>
                  <a:schemeClr val="accent1"/>
                </a:solidFill>
              </a:rPr>
              <a:t> </a:t>
            </a:r>
            <a:r>
              <a:rPr lang="en-US" sz="1000" dirty="0" smtClean="0">
                <a:solidFill>
                  <a:schemeClr val="accent1"/>
                </a:solidFill>
              </a:rPr>
              <a:t>(</a:t>
            </a:r>
            <a:r>
              <a:rPr lang="en-US" sz="1000" dirty="0" smtClean="0">
                <a:solidFill>
                  <a:schemeClr val="accent1"/>
                </a:solidFill>
                <a:hlinkClick r:id="rId4"/>
              </a:rPr>
              <a:t>Vion, 2015</a:t>
            </a:r>
            <a:r>
              <a:rPr lang="en-US" sz="1000" dirty="0" smtClean="0">
                <a:solidFill>
                  <a:schemeClr val="accent1"/>
                </a:solidFill>
              </a:rPr>
              <a:t>).</a:t>
            </a:r>
            <a:endParaRPr lang="en-US" sz="1000" dirty="0">
              <a:solidFill>
                <a:schemeClr val="accent1"/>
              </a:solidFill>
            </a:endParaRPr>
          </a:p>
        </p:txBody>
      </p:sp>
    </p:spTree>
    <p:extLst>
      <p:ext uri="{BB962C8B-B14F-4D97-AF65-F5344CB8AC3E}">
        <p14:creationId xmlns:p14="http://schemas.microsoft.com/office/powerpoint/2010/main" val="2184948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3260" t="3368" r="9675" b="19502"/>
          <a:stretch/>
        </p:blipFill>
        <p:spPr bwMode="auto">
          <a:xfrm>
            <a:off x="-4767" y="1125237"/>
            <a:ext cx="9152238" cy="5373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solidFill>
                  <a:srgbClr val="FFFFFF"/>
                </a:solidFill>
              </a:rPr>
              <a:t>To differentiate and remain competitive in today’s marketplace, </a:t>
            </a:r>
            <a:r>
              <a:rPr lang="en-CA" dirty="0" smtClean="0">
                <a:solidFill>
                  <a:srgbClr val="FFFFFF"/>
                </a:solidFill>
              </a:rPr>
              <a:t>organizational decision making must be </a:t>
            </a:r>
            <a:r>
              <a:rPr lang="en-CA" dirty="0">
                <a:solidFill>
                  <a:srgbClr val="FFFFFF"/>
                </a:solidFill>
              </a:rPr>
              <a:t>more </a:t>
            </a:r>
            <a:r>
              <a:rPr lang="en-CA" dirty="0" smtClean="0">
                <a:solidFill>
                  <a:srgbClr val="B0C534"/>
                </a:solidFill>
              </a:rPr>
              <a:t>data driven</a:t>
            </a:r>
            <a:endParaRPr lang="en-CA" dirty="0"/>
          </a:p>
        </p:txBody>
      </p:sp>
      <p:sp>
        <p:nvSpPr>
          <p:cNvPr id="4" name="Rectangle 9"/>
          <p:cNvSpPr/>
          <p:nvPr/>
        </p:nvSpPr>
        <p:spPr>
          <a:xfrm>
            <a:off x="681053" y="4702732"/>
            <a:ext cx="3689286" cy="4218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000" dirty="0" smtClean="0">
                <a:solidFill>
                  <a:schemeClr val="accent1"/>
                </a:solidFill>
              </a:rPr>
              <a:t>Source: Davenport and Harris, </a:t>
            </a:r>
            <a:r>
              <a:rPr lang="en-US" sz="1000" i="1" dirty="0" smtClean="0">
                <a:solidFill>
                  <a:schemeClr val="accent1"/>
                </a:solidFill>
              </a:rPr>
              <a:t>Competing on Analytics,</a:t>
            </a:r>
            <a:r>
              <a:rPr lang="en-US" sz="1000" dirty="0" smtClean="0">
                <a:solidFill>
                  <a:schemeClr val="accent1"/>
                </a:solidFill>
              </a:rPr>
              <a:t> 2007</a:t>
            </a:r>
          </a:p>
        </p:txBody>
      </p:sp>
      <p:sp>
        <p:nvSpPr>
          <p:cNvPr id="5" name="Rectangle 4"/>
          <p:cNvSpPr/>
          <p:nvPr/>
        </p:nvSpPr>
        <p:spPr>
          <a:xfrm>
            <a:off x="-4766" y="5440075"/>
            <a:ext cx="9143999" cy="1092607"/>
          </a:xfrm>
          <a:prstGeom prst="rect">
            <a:avLst/>
          </a:prstGeom>
          <a:solidFill>
            <a:schemeClr val="accent2"/>
          </a:solidFill>
        </p:spPr>
        <p:txBody>
          <a:bodyPr wrap="square">
            <a:spAutoFit/>
          </a:bodyPr>
          <a:lstStyle/>
          <a:p>
            <a:pPr marL="288000">
              <a:spcAft>
                <a:spcPts val="600"/>
              </a:spcAft>
            </a:pPr>
            <a:endParaRPr lang="en-US" sz="200" dirty="0" smtClean="0">
              <a:solidFill>
                <a:srgbClr val="29475F"/>
              </a:solidFill>
              <a:cs typeface="Arial" panose="020B0604020202020204" pitchFamily="34" charset="0"/>
            </a:endParaRPr>
          </a:p>
          <a:p>
            <a:pPr marL="288000">
              <a:spcAft>
                <a:spcPts val="600"/>
              </a:spcAft>
            </a:pPr>
            <a:r>
              <a:rPr lang="en-US" sz="1400" dirty="0" smtClean="0">
                <a:solidFill>
                  <a:srgbClr val="29475F"/>
                </a:solidFill>
                <a:cs typeface="Arial" panose="020B0604020202020204" pitchFamily="34" charset="0"/>
              </a:rPr>
              <a:t>Sharing of data and the use of data analytics has become a centerpiece to effective, modern business. </a:t>
            </a:r>
            <a:r>
              <a:rPr lang="en-US" sz="1400" b="1" dirty="0" smtClean="0">
                <a:solidFill>
                  <a:srgbClr val="29475F"/>
                </a:solidFill>
                <a:cs typeface="Arial" panose="020B0604020202020204" pitchFamily="34" charset="0"/>
              </a:rPr>
              <a:t>Top-performing organizations across a variety of industries have been cited to use data and analytics five times more than lower performers.</a:t>
            </a:r>
            <a:endParaRPr lang="en-US" sz="1400" b="1" dirty="0" smtClean="0">
              <a:solidFill>
                <a:srgbClr val="333333">
                  <a:lumMod val="60000"/>
                  <a:lumOff val="40000"/>
                </a:srgbClr>
              </a:solidFill>
              <a:cs typeface="Arial" panose="020B0604020202020204" pitchFamily="34" charset="0"/>
            </a:endParaRPr>
          </a:p>
          <a:p>
            <a:pPr marL="288000" algn="r">
              <a:spcAft>
                <a:spcPts val="600"/>
              </a:spcAft>
            </a:pPr>
            <a:r>
              <a:rPr lang="en-US" sz="1100" dirty="0" smtClean="0">
                <a:solidFill>
                  <a:srgbClr val="29475F"/>
                </a:solidFill>
                <a:cs typeface="Arial" panose="020B0604020202020204" pitchFamily="34" charset="0"/>
              </a:rPr>
              <a:t>Source: MIT Sloan Management Review </a:t>
            </a:r>
            <a:endParaRPr lang="en-US" sz="1100" dirty="0">
              <a:solidFill>
                <a:srgbClr val="29475F"/>
              </a:solidFill>
            </a:endParaRPr>
          </a:p>
        </p:txBody>
      </p:sp>
      <p:sp>
        <p:nvSpPr>
          <p:cNvPr id="6" name="Rectangle 5"/>
          <p:cNvSpPr/>
          <p:nvPr/>
        </p:nvSpPr>
        <p:spPr>
          <a:xfrm>
            <a:off x="5825511" y="1237049"/>
            <a:ext cx="2255154" cy="1815882"/>
          </a:xfrm>
          <a:prstGeom prst="rect">
            <a:avLst/>
          </a:prstGeom>
        </p:spPr>
        <p:txBody>
          <a:bodyPr wrap="square">
            <a:spAutoFit/>
          </a:bodyPr>
          <a:lstStyle/>
          <a:p>
            <a:pPr algn="r"/>
            <a:r>
              <a:rPr lang="en-US" sz="1600" dirty="0">
                <a:solidFill>
                  <a:srgbClr val="29475F"/>
                </a:solidFill>
              </a:rPr>
              <a:t>Leveraging data as a competitive advantage makes data a central enabler to an organization’s operations and strategy. </a:t>
            </a:r>
          </a:p>
        </p:txBody>
      </p:sp>
      <p:sp>
        <p:nvSpPr>
          <p:cNvPr id="7" name="Rectangle 6"/>
          <p:cNvSpPr/>
          <p:nvPr/>
        </p:nvSpPr>
        <p:spPr>
          <a:xfrm>
            <a:off x="5609973" y="3596234"/>
            <a:ext cx="2772027" cy="92137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CA" sz="1200" dirty="0">
                <a:solidFill>
                  <a:schemeClr val="accent1"/>
                </a:solidFill>
              </a:rPr>
              <a:t>57% of data managers report that analytics is part of the </a:t>
            </a:r>
            <a:r>
              <a:rPr lang="en-CA" sz="1200" b="1" dirty="0">
                <a:solidFill>
                  <a:schemeClr val="accent1"/>
                </a:solidFill>
              </a:rPr>
              <a:t>day-to-day decision making </a:t>
            </a:r>
            <a:r>
              <a:rPr lang="en-CA" sz="1200" dirty="0">
                <a:solidFill>
                  <a:schemeClr val="accent1"/>
                </a:solidFill>
              </a:rPr>
              <a:t>within their </a:t>
            </a:r>
            <a:r>
              <a:rPr lang="en-CA" sz="1200" dirty="0" smtClean="0">
                <a:solidFill>
                  <a:schemeClr val="accent1"/>
                </a:solidFill>
              </a:rPr>
              <a:t>organizations </a:t>
            </a:r>
            <a:r>
              <a:rPr lang="en-CA" sz="1000" dirty="0" smtClean="0">
                <a:solidFill>
                  <a:schemeClr val="accent1"/>
                </a:solidFill>
              </a:rPr>
              <a:t>(</a:t>
            </a:r>
            <a:r>
              <a:rPr lang="en-US" sz="1000" dirty="0">
                <a:solidFill>
                  <a:srgbClr val="29475F"/>
                </a:solidFill>
                <a:hlinkClick r:id="rId3"/>
              </a:rPr>
              <a:t>IOUG, 2016</a:t>
            </a:r>
            <a:r>
              <a:rPr lang="en-CA" sz="1000" dirty="0" smtClean="0">
                <a:solidFill>
                  <a:schemeClr val="accent1"/>
                </a:solidFill>
              </a:rPr>
              <a:t>).</a:t>
            </a:r>
            <a:endParaRPr lang="en-CA" sz="1000" dirty="0">
              <a:solidFill>
                <a:schemeClr val="accent1"/>
              </a:solidFill>
            </a:endParaRPr>
          </a:p>
        </p:txBody>
      </p:sp>
      <p:sp>
        <p:nvSpPr>
          <p:cNvPr id="8" name="Oval 7"/>
          <p:cNvSpPr/>
          <p:nvPr/>
        </p:nvSpPr>
        <p:spPr>
          <a:xfrm>
            <a:off x="5032873" y="3558283"/>
            <a:ext cx="959328" cy="959328"/>
          </a:xfrm>
          <a:prstGeom prst="ellipse">
            <a:avLst/>
          </a:prstGeom>
          <a:solidFill>
            <a:schemeClr val="accent1"/>
          </a:solidFill>
          <a:ln w="38100" cap="flat" cmpd="sng" algn="ctr">
            <a:noFill/>
            <a:prstDash val="solid"/>
          </a:ln>
          <a:effectLst>
            <a:outerShdw dist="12700" dir="2700000" algn="tl" rotWithShape="0">
              <a:prstClr val="black">
                <a:alpha val="14000"/>
              </a:prstClr>
            </a:outerShdw>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CA" sz="2000" b="1" kern="0" dirty="0" smtClean="0">
                <a:solidFill>
                  <a:srgbClr val="FFFFFF"/>
                </a:solidFill>
                <a:ea typeface="Roboto" panose="02000000000000000000" pitchFamily="2" charset="0"/>
              </a:rPr>
              <a:t>57%</a:t>
            </a:r>
            <a:endParaRPr kumimoji="0" lang="en-CA" sz="2000" b="1" i="0" u="none" strike="noStrike" kern="0" cap="none" spc="0" normalizeH="0" baseline="0" noProof="0" dirty="0" smtClean="0">
              <a:ln>
                <a:noFill/>
              </a:ln>
              <a:solidFill>
                <a:srgbClr val="FFFFFF"/>
              </a:solidFill>
              <a:effectLst/>
              <a:uLnTx/>
              <a:uFillTx/>
              <a:ea typeface="Roboto" panose="02000000000000000000" pitchFamily="2" charset="0"/>
            </a:endParaRPr>
          </a:p>
        </p:txBody>
      </p:sp>
      <p:sp>
        <p:nvSpPr>
          <p:cNvPr id="9" name="Rectangle 8"/>
          <p:cNvSpPr/>
          <p:nvPr/>
        </p:nvSpPr>
        <p:spPr>
          <a:xfrm>
            <a:off x="4497973" y="3143816"/>
            <a:ext cx="4572000" cy="369332"/>
          </a:xfrm>
          <a:prstGeom prst="rect">
            <a:avLst/>
          </a:prstGeom>
        </p:spPr>
        <p:txBody>
          <a:bodyPr>
            <a:spAutoFit/>
          </a:bodyPr>
          <a:lstStyle/>
          <a:p>
            <a:r>
              <a:rPr lang="en-CA" b="1" dirty="0" smtClean="0">
                <a:solidFill>
                  <a:schemeClr val="accent1"/>
                </a:solidFill>
              </a:rPr>
              <a:t>Don’t get left behind…</a:t>
            </a:r>
          </a:p>
        </p:txBody>
      </p:sp>
      <p:graphicFrame>
        <p:nvGraphicFramePr>
          <p:cNvPr id="10" name="Diagram 9"/>
          <p:cNvGraphicFramePr/>
          <p:nvPr>
            <p:extLst>
              <p:ext uri="{D42A27DB-BD31-4B8C-83A1-F6EECF244321}">
                <p14:modId xmlns:p14="http://schemas.microsoft.com/office/powerpoint/2010/main" val="1545243186"/>
              </p:ext>
            </p:extLst>
          </p:nvPr>
        </p:nvGraphicFramePr>
        <p:xfrm>
          <a:off x="-374287" y="1371553"/>
          <a:ext cx="5136464" cy="34243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8"/>
          <p:cNvSpPr txBox="1"/>
          <p:nvPr/>
        </p:nvSpPr>
        <p:spPr>
          <a:xfrm>
            <a:off x="3380625" y="1237049"/>
            <a:ext cx="3898007" cy="1846659"/>
          </a:xfrm>
          <a:prstGeom prst="rect">
            <a:avLst/>
          </a:prstGeom>
          <a:noFill/>
        </p:spPr>
        <p:txBody>
          <a:bodyPr wrap="square" rtlCol="0">
            <a:spAutoFit/>
          </a:bodyPr>
          <a:lstStyle/>
          <a:p>
            <a:r>
              <a:rPr lang="en-US" sz="4400" b="1" dirty="0" smtClean="0">
                <a:solidFill>
                  <a:schemeClr val="accent1"/>
                </a:solidFill>
              </a:rPr>
              <a:t>Analytic Competitor</a:t>
            </a:r>
          </a:p>
          <a:p>
            <a:endParaRPr lang="en-US" sz="1400" dirty="0" smtClean="0">
              <a:solidFill>
                <a:srgbClr val="29475F"/>
              </a:solidFill>
              <a:cs typeface="Arial" panose="020B0604020202020204" pitchFamily="34" charset="0"/>
            </a:endParaRPr>
          </a:p>
          <a:p>
            <a:endParaRPr lang="en-US" sz="1200" dirty="0">
              <a:solidFill>
                <a:srgbClr val="B0C534"/>
              </a:solidFill>
            </a:endParaRPr>
          </a:p>
        </p:txBody>
      </p:sp>
      <p:sp>
        <p:nvSpPr>
          <p:cNvPr id="12" name="Rectangle 11"/>
          <p:cNvSpPr/>
          <p:nvPr/>
        </p:nvSpPr>
        <p:spPr>
          <a:xfrm>
            <a:off x="4497973" y="4610526"/>
            <a:ext cx="3884027" cy="738664"/>
          </a:xfrm>
          <a:prstGeom prst="rect">
            <a:avLst/>
          </a:prstGeom>
          <a:solidFill>
            <a:srgbClr val="FFFFFF"/>
          </a:solidFill>
        </p:spPr>
        <p:txBody>
          <a:bodyPr wrap="square">
            <a:spAutoFit/>
          </a:bodyPr>
          <a:lstStyle/>
          <a:p>
            <a:r>
              <a:rPr lang="en-US" sz="1400" b="1" dirty="0" smtClean="0">
                <a:solidFill>
                  <a:schemeClr val="accent1"/>
                </a:solidFill>
              </a:rPr>
              <a:t>The </a:t>
            </a:r>
            <a:r>
              <a:rPr lang="en-US" sz="1400" b="1" dirty="0" smtClean="0">
                <a:solidFill>
                  <a:schemeClr val="accent2"/>
                </a:solidFill>
              </a:rPr>
              <a:t>enterprise service bus </a:t>
            </a:r>
            <a:r>
              <a:rPr lang="en-US" sz="1400" b="1" dirty="0" smtClean="0">
                <a:solidFill>
                  <a:schemeClr val="accent1"/>
                </a:solidFill>
              </a:rPr>
              <a:t>is a technology that enables better orchestration of an organization’s data for analytic purposes.</a:t>
            </a:r>
            <a:endParaRPr lang="en-US" sz="1400" b="1" dirty="0">
              <a:solidFill>
                <a:schemeClr val="accent1"/>
              </a:solidFill>
            </a:endParaRPr>
          </a:p>
        </p:txBody>
      </p:sp>
    </p:spTree>
    <p:extLst>
      <p:ext uri="{BB962C8B-B14F-4D97-AF65-F5344CB8AC3E}">
        <p14:creationId xmlns:p14="http://schemas.microsoft.com/office/powerpoint/2010/main" val="797316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Isosceles Triangle 35"/>
          <p:cNvSpPr/>
          <p:nvPr/>
        </p:nvSpPr>
        <p:spPr>
          <a:xfrm rot="10800000">
            <a:off x="0" y="1122459"/>
            <a:ext cx="9144000" cy="5364310"/>
          </a:xfrm>
          <a:prstGeom prst="triangle">
            <a:avLst>
              <a:gd name="adj" fmla="val 100000"/>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28" name="Picture 4"/>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340376" y="4797630"/>
            <a:ext cx="1463088" cy="12695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875105" y="4415766"/>
            <a:ext cx="2187835" cy="203483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The </a:t>
            </a:r>
            <a:r>
              <a:rPr lang="en-CA" dirty="0" smtClean="0"/>
              <a:t>enterprise service bus </a:t>
            </a:r>
            <a:r>
              <a:rPr lang="en-CA" dirty="0" smtClean="0">
                <a:solidFill>
                  <a:schemeClr val="bg2"/>
                </a:solidFill>
              </a:rPr>
              <a:t>improves the</a:t>
            </a:r>
            <a:r>
              <a:rPr lang="en-CA" b="1" dirty="0" smtClean="0">
                <a:solidFill>
                  <a:schemeClr val="accent2"/>
                </a:solidFill>
              </a:rPr>
              <a:t> </a:t>
            </a:r>
            <a:r>
              <a:rPr lang="en-CA" b="1" dirty="0">
                <a:solidFill>
                  <a:schemeClr val="accent2"/>
                </a:solidFill>
              </a:rPr>
              <a:t>velocity </a:t>
            </a:r>
            <a:r>
              <a:rPr lang="en-CA" dirty="0"/>
              <a:t>of data sharing and </a:t>
            </a:r>
            <a:r>
              <a:rPr lang="en-CA" b="1" dirty="0">
                <a:solidFill>
                  <a:schemeClr val="accent2"/>
                </a:solidFill>
              </a:rPr>
              <a:t>integration</a:t>
            </a:r>
            <a:r>
              <a:rPr lang="en-CA" dirty="0"/>
              <a:t> between applications</a:t>
            </a:r>
          </a:p>
        </p:txBody>
      </p:sp>
      <p:cxnSp>
        <p:nvCxnSpPr>
          <p:cNvPr id="3" name="Straight Connector 2"/>
          <p:cNvCxnSpPr/>
          <p:nvPr/>
        </p:nvCxnSpPr>
        <p:spPr>
          <a:xfrm>
            <a:off x="2373756" y="2817549"/>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564471" y="2812087"/>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500113" y="3905788"/>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564471" y="3341082"/>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175055" y="3912582"/>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165530" y="3341082"/>
            <a:ext cx="612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765" y="1122459"/>
            <a:ext cx="4717441" cy="1424951"/>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0">
              <a:spcAft>
                <a:spcPts val="600"/>
              </a:spcAft>
            </a:pPr>
            <a:r>
              <a:rPr lang="en-US" sz="1600" dirty="0" smtClean="0">
                <a:solidFill>
                  <a:schemeClr val="accent1"/>
                </a:solidFill>
              </a:rPr>
              <a:t>The </a:t>
            </a:r>
            <a:r>
              <a:rPr lang="en-US" sz="1600" b="1" dirty="0" smtClean="0">
                <a:solidFill>
                  <a:schemeClr val="accent2"/>
                </a:solidFill>
              </a:rPr>
              <a:t>enterprise service bus </a:t>
            </a:r>
            <a:r>
              <a:rPr lang="en-US" sz="1600" dirty="0" smtClean="0">
                <a:solidFill>
                  <a:schemeClr val="accent1"/>
                </a:solidFill>
              </a:rPr>
              <a:t>is </a:t>
            </a:r>
            <a:r>
              <a:rPr lang="en-US" sz="1600" dirty="0">
                <a:solidFill>
                  <a:schemeClr val="accent1"/>
                </a:solidFill>
              </a:rPr>
              <a:t>middleware technology that acts as an </a:t>
            </a:r>
            <a:r>
              <a:rPr lang="en-US" sz="1600" b="1" dirty="0">
                <a:solidFill>
                  <a:schemeClr val="accent1"/>
                </a:solidFill>
              </a:rPr>
              <a:t>integration point between the enterprise’s systems</a:t>
            </a:r>
            <a:r>
              <a:rPr lang="en-US" sz="1600" dirty="0">
                <a:solidFill>
                  <a:schemeClr val="accent1"/>
                </a:solidFill>
              </a:rPr>
              <a:t>… </a:t>
            </a:r>
            <a:endParaRPr lang="en-US" sz="1400" dirty="0">
              <a:solidFill>
                <a:schemeClr val="accent1"/>
              </a:solidFill>
            </a:endParaRPr>
          </a:p>
        </p:txBody>
      </p:sp>
      <p:grpSp>
        <p:nvGrpSpPr>
          <p:cNvPr id="10" name="Group 37"/>
          <p:cNvGrpSpPr/>
          <p:nvPr/>
        </p:nvGrpSpPr>
        <p:grpSpPr>
          <a:xfrm>
            <a:off x="429928" y="2569541"/>
            <a:ext cx="3645863" cy="1619822"/>
            <a:chOff x="4998570" y="2815592"/>
            <a:chExt cx="3645863" cy="1619822"/>
          </a:xfrm>
        </p:grpSpPr>
        <p:sp>
          <p:nvSpPr>
            <p:cNvPr id="11" name="Rectangle 38"/>
            <p:cNvSpPr/>
            <p:nvPr/>
          </p:nvSpPr>
          <p:spPr>
            <a:xfrm>
              <a:off x="6439113" y="2815592"/>
              <a:ext cx="760670" cy="1619822"/>
            </a:xfrm>
            <a:prstGeom prst="rect">
              <a:avLst/>
            </a:prstGeom>
            <a:solidFill>
              <a:schemeClr val="accent1"/>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solidFill>
                    <a:schemeClr val="bg1"/>
                  </a:solidFill>
                </a:rPr>
                <a:t>ESB </a:t>
              </a:r>
              <a:endParaRPr lang="en-CA" sz="1600" b="1" dirty="0">
                <a:solidFill>
                  <a:schemeClr val="bg1"/>
                </a:solidFill>
              </a:endParaRPr>
            </a:p>
          </p:txBody>
        </p:sp>
        <p:sp>
          <p:nvSpPr>
            <p:cNvPr id="12" name="Rectangle 39"/>
            <p:cNvSpPr/>
            <p:nvPr/>
          </p:nvSpPr>
          <p:spPr>
            <a:xfrm>
              <a:off x="5506903" y="2841531"/>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3" name="Rectangle 40"/>
            <p:cNvSpPr/>
            <p:nvPr/>
          </p:nvSpPr>
          <p:spPr>
            <a:xfrm>
              <a:off x="5506903" y="3396815"/>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4" name="Rectangle 41"/>
            <p:cNvSpPr/>
            <p:nvPr/>
          </p:nvSpPr>
          <p:spPr>
            <a:xfrm>
              <a:off x="5506903" y="3952713"/>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5" name="Rectangle 42"/>
            <p:cNvSpPr/>
            <p:nvPr/>
          </p:nvSpPr>
          <p:spPr>
            <a:xfrm>
              <a:off x="7355697" y="2831502"/>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6" name="Rectangle 43"/>
            <p:cNvSpPr/>
            <p:nvPr/>
          </p:nvSpPr>
          <p:spPr>
            <a:xfrm>
              <a:off x="7355697" y="3386786"/>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7" name="Rectangle 44"/>
            <p:cNvSpPr/>
            <p:nvPr/>
          </p:nvSpPr>
          <p:spPr>
            <a:xfrm>
              <a:off x="7355697" y="3942684"/>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18" name="Right Brace 45"/>
            <p:cNvSpPr/>
            <p:nvPr/>
          </p:nvSpPr>
          <p:spPr>
            <a:xfrm>
              <a:off x="8218518" y="2841531"/>
              <a:ext cx="192314" cy="151776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Right Brace 46"/>
            <p:cNvSpPr/>
            <p:nvPr/>
          </p:nvSpPr>
          <p:spPr>
            <a:xfrm rot="10800000">
              <a:off x="5229676" y="2854766"/>
              <a:ext cx="190701" cy="147514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20" name="TextBox 47"/>
            <p:cNvSpPr txBox="1"/>
            <p:nvPr/>
          </p:nvSpPr>
          <p:spPr>
            <a:xfrm rot="16200000">
              <a:off x="4538927" y="3483546"/>
              <a:ext cx="1134730" cy="215444"/>
            </a:xfrm>
            <a:prstGeom prst="rect">
              <a:avLst/>
            </a:prstGeom>
            <a:noFill/>
          </p:spPr>
          <p:txBody>
            <a:bodyPr wrap="square" rtlCol="0">
              <a:spAutoFit/>
            </a:bodyPr>
            <a:lstStyle/>
            <a:p>
              <a:pPr algn="ctr"/>
              <a:r>
                <a:rPr lang="en-CA" sz="800" dirty="0" smtClean="0"/>
                <a:t>Service Requesters </a:t>
              </a:r>
              <a:endParaRPr lang="en-CA" sz="800" dirty="0"/>
            </a:p>
          </p:txBody>
        </p:sp>
        <p:sp>
          <p:nvSpPr>
            <p:cNvPr id="21" name="TextBox 48"/>
            <p:cNvSpPr txBox="1"/>
            <p:nvPr/>
          </p:nvSpPr>
          <p:spPr>
            <a:xfrm rot="5400000">
              <a:off x="7969346" y="3517781"/>
              <a:ext cx="1134730" cy="215444"/>
            </a:xfrm>
            <a:prstGeom prst="rect">
              <a:avLst/>
            </a:prstGeom>
            <a:noFill/>
          </p:spPr>
          <p:txBody>
            <a:bodyPr wrap="square" rtlCol="0">
              <a:spAutoFit/>
            </a:bodyPr>
            <a:lstStyle/>
            <a:p>
              <a:pPr algn="ctr"/>
              <a:r>
                <a:rPr lang="en-CA" sz="800" dirty="0" smtClean="0"/>
                <a:t>Service Providers</a:t>
              </a:r>
              <a:endParaRPr lang="en-CA" sz="800" dirty="0"/>
            </a:p>
          </p:txBody>
        </p:sp>
      </p:grpSp>
      <p:sp>
        <p:nvSpPr>
          <p:cNvPr id="22" name="Rectangle 21"/>
          <p:cNvSpPr/>
          <p:nvPr/>
        </p:nvSpPr>
        <p:spPr>
          <a:xfrm>
            <a:off x="5431674" y="2438615"/>
            <a:ext cx="2762344" cy="3027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t>Point-to-Point Integration</a:t>
            </a:r>
            <a:endParaRPr lang="en-CA" sz="1600" b="1" dirty="0"/>
          </a:p>
        </p:txBody>
      </p:sp>
      <p:sp>
        <p:nvSpPr>
          <p:cNvPr id="23" name="Rectangle 22"/>
          <p:cNvSpPr/>
          <p:nvPr/>
        </p:nvSpPr>
        <p:spPr>
          <a:xfrm>
            <a:off x="5431674" y="2835635"/>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4" name="Rectangle 23"/>
          <p:cNvSpPr/>
          <p:nvPr/>
        </p:nvSpPr>
        <p:spPr>
          <a:xfrm>
            <a:off x="5431674" y="3390919"/>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5" name="Rectangle 24"/>
          <p:cNvSpPr/>
          <p:nvPr/>
        </p:nvSpPr>
        <p:spPr>
          <a:xfrm>
            <a:off x="5431674" y="3946817"/>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6" name="Rectangle 25"/>
          <p:cNvSpPr/>
          <p:nvPr/>
        </p:nvSpPr>
        <p:spPr>
          <a:xfrm>
            <a:off x="7412910" y="2835635"/>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7" name="Rectangle 26"/>
          <p:cNvSpPr/>
          <p:nvPr/>
        </p:nvSpPr>
        <p:spPr>
          <a:xfrm>
            <a:off x="7412910" y="3390919"/>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8" name="Rectangle 27"/>
          <p:cNvSpPr/>
          <p:nvPr/>
        </p:nvSpPr>
        <p:spPr>
          <a:xfrm>
            <a:off x="7412910" y="3946817"/>
            <a:ext cx="781108" cy="408964"/>
          </a:xfrm>
          <a:prstGeom prst="rect">
            <a:avLst/>
          </a:prstGeom>
          <a:solidFill>
            <a:srgbClr val="96B8D2"/>
          </a:solidFill>
          <a:ln>
            <a:noFill/>
          </a:ln>
          <a:effectLst>
            <a:outerShdw blurRad="25400" dist="254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smtClean="0">
                <a:solidFill>
                  <a:schemeClr val="bg1"/>
                </a:solidFill>
              </a:rPr>
              <a:t>Application Services </a:t>
            </a:r>
            <a:endParaRPr lang="en-CA" sz="800" b="1" dirty="0">
              <a:solidFill>
                <a:schemeClr val="bg1"/>
              </a:solidFill>
            </a:endParaRPr>
          </a:p>
        </p:txBody>
      </p:sp>
      <p:sp>
        <p:nvSpPr>
          <p:cNvPr id="29" name="Freeform 28"/>
          <p:cNvSpPr/>
          <p:nvPr/>
        </p:nvSpPr>
        <p:spPr>
          <a:xfrm>
            <a:off x="6210094" y="3031934"/>
            <a:ext cx="1211580" cy="1135380"/>
          </a:xfrm>
          <a:custGeom>
            <a:avLst/>
            <a:gdLst>
              <a:gd name="connsiteX0" fmla="*/ 0 w 1211580"/>
              <a:gd name="connsiteY0" fmla="*/ 0 h 1135380"/>
              <a:gd name="connsiteX1" fmla="*/ 594360 w 1211580"/>
              <a:gd name="connsiteY1" fmla="*/ 396240 h 1135380"/>
              <a:gd name="connsiteX2" fmla="*/ 746760 w 1211580"/>
              <a:gd name="connsiteY2" fmla="*/ 937260 h 1135380"/>
              <a:gd name="connsiteX3" fmla="*/ 1211580 w 1211580"/>
              <a:gd name="connsiteY3" fmla="*/ 1135380 h 1135380"/>
            </a:gdLst>
            <a:ahLst/>
            <a:cxnLst>
              <a:cxn ang="0">
                <a:pos x="connsiteX0" y="connsiteY0"/>
              </a:cxn>
              <a:cxn ang="0">
                <a:pos x="connsiteX1" y="connsiteY1"/>
              </a:cxn>
              <a:cxn ang="0">
                <a:pos x="connsiteX2" y="connsiteY2"/>
              </a:cxn>
              <a:cxn ang="0">
                <a:pos x="connsiteX3" y="connsiteY3"/>
              </a:cxn>
            </a:cxnLst>
            <a:rect l="l" t="t" r="r" b="b"/>
            <a:pathLst>
              <a:path w="1211580" h="1135380">
                <a:moveTo>
                  <a:pt x="0" y="0"/>
                </a:moveTo>
                <a:cubicBezTo>
                  <a:pt x="234950" y="120015"/>
                  <a:pt x="469900" y="240030"/>
                  <a:pt x="594360" y="396240"/>
                </a:cubicBezTo>
                <a:cubicBezTo>
                  <a:pt x="718820" y="552450"/>
                  <a:pt x="643890" y="814070"/>
                  <a:pt x="746760" y="937260"/>
                </a:cubicBezTo>
                <a:cubicBezTo>
                  <a:pt x="849630" y="1060450"/>
                  <a:pt x="1030605" y="1097915"/>
                  <a:pt x="1211580" y="113538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0" name="Freeform 29"/>
          <p:cNvSpPr/>
          <p:nvPr/>
        </p:nvSpPr>
        <p:spPr>
          <a:xfrm>
            <a:off x="6202474" y="3451860"/>
            <a:ext cx="1196340" cy="677354"/>
          </a:xfrm>
          <a:custGeom>
            <a:avLst/>
            <a:gdLst>
              <a:gd name="connsiteX0" fmla="*/ 0 w 1196340"/>
              <a:gd name="connsiteY0" fmla="*/ 677354 h 677354"/>
              <a:gd name="connsiteX1" fmla="*/ 525780 w 1196340"/>
              <a:gd name="connsiteY1" fmla="*/ 471614 h 677354"/>
              <a:gd name="connsiteX2" fmla="*/ 845820 w 1196340"/>
              <a:gd name="connsiteY2" fmla="*/ 14414 h 677354"/>
              <a:gd name="connsiteX3" fmla="*/ 1196340 w 1196340"/>
              <a:gd name="connsiteY3" fmla="*/ 159194 h 677354"/>
            </a:gdLst>
            <a:ahLst/>
            <a:cxnLst>
              <a:cxn ang="0">
                <a:pos x="connsiteX0" y="connsiteY0"/>
              </a:cxn>
              <a:cxn ang="0">
                <a:pos x="connsiteX1" y="connsiteY1"/>
              </a:cxn>
              <a:cxn ang="0">
                <a:pos x="connsiteX2" y="connsiteY2"/>
              </a:cxn>
              <a:cxn ang="0">
                <a:pos x="connsiteX3" y="connsiteY3"/>
              </a:cxn>
            </a:cxnLst>
            <a:rect l="l" t="t" r="r" b="b"/>
            <a:pathLst>
              <a:path w="1196340" h="677354">
                <a:moveTo>
                  <a:pt x="0" y="677354"/>
                </a:moveTo>
                <a:cubicBezTo>
                  <a:pt x="192405" y="629729"/>
                  <a:pt x="384810" y="582104"/>
                  <a:pt x="525780" y="471614"/>
                </a:cubicBezTo>
                <a:cubicBezTo>
                  <a:pt x="666750" y="361124"/>
                  <a:pt x="734060" y="66484"/>
                  <a:pt x="845820" y="14414"/>
                </a:cubicBezTo>
                <a:cubicBezTo>
                  <a:pt x="957580" y="-37656"/>
                  <a:pt x="1076960" y="60769"/>
                  <a:pt x="1196340" y="1591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1" name="Freeform 30"/>
          <p:cNvSpPr/>
          <p:nvPr/>
        </p:nvSpPr>
        <p:spPr>
          <a:xfrm>
            <a:off x="6194854" y="3611054"/>
            <a:ext cx="1219200" cy="114300"/>
          </a:xfrm>
          <a:custGeom>
            <a:avLst/>
            <a:gdLst>
              <a:gd name="connsiteX0" fmla="*/ 1219200 w 1219200"/>
              <a:gd name="connsiteY0" fmla="*/ 0 h 114300"/>
              <a:gd name="connsiteX1" fmla="*/ 861060 w 1219200"/>
              <a:gd name="connsiteY1" fmla="*/ 114300 h 114300"/>
              <a:gd name="connsiteX2" fmla="*/ 0 w 1219200"/>
              <a:gd name="connsiteY2" fmla="*/ 0 h 114300"/>
            </a:gdLst>
            <a:ahLst/>
            <a:cxnLst>
              <a:cxn ang="0">
                <a:pos x="connsiteX0" y="connsiteY0"/>
              </a:cxn>
              <a:cxn ang="0">
                <a:pos x="connsiteX1" y="connsiteY1"/>
              </a:cxn>
              <a:cxn ang="0">
                <a:pos x="connsiteX2" y="connsiteY2"/>
              </a:cxn>
            </a:cxnLst>
            <a:rect l="l" t="t" r="r" b="b"/>
            <a:pathLst>
              <a:path w="1219200" h="114300">
                <a:moveTo>
                  <a:pt x="1219200" y="0"/>
                </a:moveTo>
                <a:cubicBezTo>
                  <a:pt x="1141730" y="57150"/>
                  <a:pt x="1064260" y="114300"/>
                  <a:pt x="861060" y="114300"/>
                </a:cubicBezTo>
                <a:cubicBezTo>
                  <a:pt x="657860" y="114300"/>
                  <a:pt x="328930" y="5715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2" name="Freeform 31"/>
          <p:cNvSpPr/>
          <p:nvPr/>
        </p:nvSpPr>
        <p:spPr>
          <a:xfrm>
            <a:off x="6194854" y="3045781"/>
            <a:ext cx="1219200" cy="1151491"/>
          </a:xfrm>
          <a:custGeom>
            <a:avLst/>
            <a:gdLst>
              <a:gd name="connsiteX0" fmla="*/ 0 w 1219200"/>
              <a:gd name="connsiteY0" fmla="*/ 1075813 h 1151491"/>
              <a:gd name="connsiteX1" fmla="*/ 640080 w 1219200"/>
              <a:gd name="connsiteY1" fmla="*/ 1060573 h 1151491"/>
              <a:gd name="connsiteX2" fmla="*/ 815340 w 1219200"/>
              <a:gd name="connsiteY2" fmla="*/ 169033 h 1151491"/>
              <a:gd name="connsiteX3" fmla="*/ 1219200 w 1219200"/>
              <a:gd name="connsiteY3" fmla="*/ 1393 h 1151491"/>
            </a:gdLst>
            <a:ahLst/>
            <a:cxnLst>
              <a:cxn ang="0">
                <a:pos x="connsiteX0" y="connsiteY0"/>
              </a:cxn>
              <a:cxn ang="0">
                <a:pos x="connsiteX1" y="connsiteY1"/>
              </a:cxn>
              <a:cxn ang="0">
                <a:pos x="connsiteX2" y="connsiteY2"/>
              </a:cxn>
              <a:cxn ang="0">
                <a:pos x="connsiteX3" y="connsiteY3"/>
              </a:cxn>
            </a:cxnLst>
            <a:rect l="l" t="t" r="r" b="b"/>
            <a:pathLst>
              <a:path w="1219200" h="1151491">
                <a:moveTo>
                  <a:pt x="0" y="1075813"/>
                </a:moveTo>
                <a:cubicBezTo>
                  <a:pt x="252095" y="1143758"/>
                  <a:pt x="504190" y="1211703"/>
                  <a:pt x="640080" y="1060573"/>
                </a:cubicBezTo>
                <a:cubicBezTo>
                  <a:pt x="775970" y="909443"/>
                  <a:pt x="718820" y="345563"/>
                  <a:pt x="815340" y="169033"/>
                </a:cubicBezTo>
                <a:cubicBezTo>
                  <a:pt x="911860" y="-7497"/>
                  <a:pt x="1065530" y="-3052"/>
                  <a:pt x="1219200" y="13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Rectangle 32"/>
          <p:cNvSpPr/>
          <p:nvPr/>
        </p:nvSpPr>
        <p:spPr>
          <a:xfrm>
            <a:off x="3894419" y="2823796"/>
            <a:ext cx="1543331" cy="769441"/>
          </a:xfrm>
          <a:prstGeom prst="rect">
            <a:avLst/>
          </a:prstGeom>
        </p:spPr>
        <p:txBody>
          <a:bodyPr wrap="square">
            <a:spAutoFit/>
          </a:bodyPr>
          <a:lstStyle/>
          <a:p>
            <a:pPr marL="360000">
              <a:spcAft>
                <a:spcPts val="600"/>
              </a:spcAft>
            </a:pPr>
            <a:r>
              <a:rPr lang="en-US" sz="4400" b="1" dirty="0" smtClean="0">
                <a:solidFill>
                  <a:schemeClr val="accent1">
                    <a:alpha val="51000"/>
                  </a:schemeClr>
                </a:solidFill>
              </a:rPr>
              <a:t>VS.</a:t>
            </a:r>
            <a:endParaRPr lang="en-US" sz="4400" b="1" dirty="0">
              <a:solidFill>
                <a:schemeClr val="accent1">
                  <a:alpha val="51000"/>
                </a:schemeClr>
              </a:solidFill>
            </a:endParaRPr>
          </a:p>
        </p:txBody>
      </p:sp>
      <p:sp>
        <p:nvSpPr>
          <p:cNvPr id="37" name="Rectangle 61"/>
          <p:cNvSpPr/>
          <p:nvPr/>
        </p:nvSpPr>
        <p:spPr>
          <a:xfrm>
            <a:off x="3128081" y="4627615"/>
            <a:ext cx="3082013" cy="1600438"/>
          </a:xfrm>
          <a:prstGeom prst="rect">
            <a:avLst/>
          </a:prstGeom>
        </p:spPr>
        <p:txBody>
          <a:bodyPr wrap="square">
            <a:spAutoFit/>
          </a:bodyPr>
          <a:lstStyle/>
          <a:p>
            <a:pPr marR="0" lvl="0">
              <a:spcBef>
                <a:spcPts val="0"/>
              </a:spcBef>
              <a:spcAft>
                <a:spcPts val="600"/>
              </a:spcAft>
            </a:pP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When integrating data from multiple applications, the ESB significantly reduces </a:t>
            </a:r>
            <a:r>
              <a:rPr lang="en-CA" sz="1400" b="1" dirty="0">
                <a:solidFill>
                  <a:schemeClr val="accent2"/>
                </a:solidFill>
                <a:latin typeface="Arial" panose="020B0604020202020204" pitchFamily="34" charset="0"/>
                <a:ea typeface="Times New Roman" panose="02020603050405020304" pitchFamily="18" charset="0"/>
                <a:cs typeface="Times New Roman" panose="02020603050405020304" pitchFamily="18" charset="0"/>
              </a:rPr>
              <a:t>“spaghettification”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of point-to-point integration – or the complexity of having to change every point of integration when any </a:t>
            </a:r>
            <a:r>
              <a:rPr lang="en-CA" sz="1400" dirty="0" smtClean="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change </a:t>
            </a:r>
            <a:r>
              <a:rPr lang="en-CA" sz="1400" dirty="0">
                <a:solidFill>
                  <a:schemeClr val="accent1"/>
                </a:solidFill>
                <a:latin typeface="Arial" panose="020B0604020202020204" pitchFamily="34" charset="0"/>
                <a:ea typeface="Times New Roman" panose="02020603050405020304" pitchFamily="18" charset="0"/>
                <a:cs typeface="Times New Roman" panose="02020603050405020304" pitchFamily="18" charset="0"/>
              </a:rPr>
              <a:t>in an application is needed.</a:t>
            </a:r>
          </a:p>
        </p:txBody>
      </p:sp>
      <p:sp>
        <p:nvSpPr>
          <p:cNvPr id="34" name="Rectangle 60"/>
          <p:cNvSpPr/>
          <p:nvPr/>
        </p:nvSpPr>
        <p:spPr>
          <a:xfrm>
            <a:off x="4576764" y="1146749"/>
            <a:ext cx="4567236" cy="1115690"/>
          </a:xfrm>
          <a:prstGeom prst="rect">
            <a:avLst/>
          </a:prstGeom>
          <a:solidFill>
            <a:srgbClr val="F2F2F2"/>
          </a:solidFill>
        </p:spPr>
        <p:txBody>
          <a:bodyPr wrap="square">
            <a:spAutoFit/>
          </a:bodyPr>
          <a:lstStyle/>
          <a:p>
            <a:pPr marL="360000"/>
            <a:endParaRPr lang="en-US" sz="800" dirty="0" smtClean="0">
              <a:solidFill>
                <a:schemeClr val="accent1"/>
              </a:solidFill>
            </a:endParaRPr>
          </a:p>
          <a:p>
            <a:pPr marL="360000"/>
            <a:endParaRPr lang="en-US" sz="1050" dirty="0" smtClean="0">
              <a:solidFill>
                <a:schemeClr val="accent1"/>
              </a:solidFill>
            </a:endParaRPr>
          </a:p>
          <a:p>
            <a:pPr marL="360000"/>
            <a:r>
              <a:rPr lang="en-US" sz="1600" dirty="0" smtClean="0">
                <a:solidFill>
                  <a:schemeClr val="accent1"/>
                </a:solidFill>
              </a:rPr>
              <a:t>…eliminating the complexity </a:t>
            </a:r>
            <a:r>
              <a:rPr lang="en-US" sz="1600" dirty="0">
                <a:solidFill>
                  <a:schemeClr val="accent1"/>
                </a:solidFill>
              </a:rPr>
              <a:t>and costs </a:t>
            </a:r>
            <a:endParaRPr lang="en-US" sz="1600" dirty="0" smtClean="0">
              <a:solidFill>
                <a:schemeClr val="accent1"/>
              </a:solidFill>
            </a:endParaRPr>
          </a:p>
          <a:p>
            <a:pPr marL="360000"/>
            <a:r>
              <a:rPr lang="en-US" sz="1600" dirty="0" smtClean="0">
                <a:solidFill>
                  <a:schemeClr val="accent1"/>
                </a:solidFill>
              </a:rPr>
              <a:t>associated </a:t>
            </a:r>
            <a:r>
              <a:rPr lang="en-US" sz="1600" dirty="0">
                <a:solidFill>
                  <a:schemeClr val="accent1"/>
                </a:solidFill>
              </a:rPr>
              <a:t>with </a:t>
            </a:r>
            <a:r>
              <a:rPr lang="en-US" sz="1600" b="1" dirty="0">
                <a:solidFill>
                  <a:schemeClr val="accent2"/>
                </a:solidFill>
              </a:rPr>
              <a:t>point-to-point </a:t>
            </a:r>
            <a:r>
              <a:rPr lang="en-US" sz="1600" b="1" dirty="0" smtClean="0">
                <a:solidFill>
                  <a:schemeClr val="accent2"/>
                </a:solidFill>
              </a:rPr>
              <a:t>integration</a:t>
            </a:r>
            <a:r>
              <a:rPr lang="en-US" sz="1600" dirty="0">
                <a:solidFill>
                  <a:schemeClr val="accent1"/>
                </a:solidFill>
              </a:rPr>
              <a:t> </a:t>
            </a:r>
            <a:r>
              <a:rPr lang="en-US" sz="1600" dirty="0" smtClean="0">
                <a:solidFill>
                  <a:schemeClr val="accent1"/>
                </a:solidFill>
              </a:rPr>
              <a:t>and providing data </a:t>
            </a:r>
            <a:r>
              <a:rPr lang="en-US" sz="1600" b="1" dirty="0" smtClean="0">
                <a:solidFill>
                  <a:schemeClr val="accent2"/>
                </a:solidFill>
              </a:rPr>
              <a:t>veracity</a:t>
            </a:r>
            <a:r>
              <a:rPr lang="en-US" sz="1600" dirty="0" smtClean="0">
                <a:solidFill>
                  <a:schemeClr val="accent1"/>
                </a:solidFill>
              </a:rPr>
              <a:t> and </a:t>
            </a:r>
            <a:r>
              <a:rPr lang="en-US" sz="1600" b="1" dirty="0" smtClean="0">
                <a:solidFill>
                  <a:schemeClr val="accent2"/>
                </a:solidFill>
              </a:rPr>
              <a:t>velocity.</a:t>
            </a:r>
            <a:endParaRPr lang="en-US" sz="1600" dirty="0" smtClean="0">
              <a:solidFill>
                <a:schemeClr val="accent1"/>
              </a:solidFill>
            </a:endParaRPr>
          </a:p>
        </p:txBody>
      </p:sp>
    </p:spTree>
    <p:extLst>
      <p:ext uri="{BB962C8B-B14F-4D97-AF65-F5344CB8AC3E}">
        <p14:creationId xmlns:p14="http://schemas.microsoft.com/office/powerpoint/2010/main" val="689400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To make the most of your data, the </a:t>
            </a:r>
            <a:r>
              <a:rPr lang="en-CA" b="1" dirty="0">
                <a:solidFill>
                  <a:schemeClr val="accent2"/>
                </a:solidFill>
              </a:rPr>
              <a:t>four </a:t>
            </a:r>
            <a:r>
              <a:rPr lang="en-CA" b="1" dirty="0" smtClean="0">
                <a:solidFill>
                  <a:schemeClr val="accent2"/>
                </a:solidFill>
              </a:rPr>
              <a:t>Vs </a:t>
            </a:r>
            <a:r>
              <a:rPr lang="en-CA" b="1" dirty="0">
                <a:solidFill>
                  <a:schemeClr val="accent2"/>
                </a:solidFill>
              </a:rPr>
              <a:t>of data </a:t>
            </a:r>
            <a:r>
              <a:rPr lang="en-CA" dirty="0"/>
              <a:t>must be enabled by </a:t>
            </a:r>
            <a:r>
              <a:rPr lang="en-CA" dirty="0" smtClean="0"/>
              <a:t>technology such as </a:t>
            </a:r>
            <a:r>
              <a:rPr lang="en-CA" dirty="0"/>
              <a:t>the </a:t>
            </a:r>
            <a:r>
              <a:rPr lang="en-CA" b="1" dirty="0">
                <a:solidFill>
                  <a:srgbClr val="B0C534"/>
                </a:solidFill>
              </a:rPr>
              <a:t>ESB</a:t>
            </a:r>
            <a:endParaRPr lang="en-CA" dirty="0"/>
          </a:p>
        </p:txBody>
      </p:sp>
      <p:pic>
        <p:nvPicPr>
          <p:cNvPr id="3" name="Picture 2"/>
          <p:cNvPicPr>
            <a:picLocks noChangeAspect="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 y="1061083"/>
            <a:ext cx="9163939" cy="5456593"/>
          </a:xfrm>
          <a:prstGeom prst="rect">
            <a:avLst/>
          </a:prstGeom>
        </p:spPr>
      </p:pic>
      <p:sp>
        <p:nvSpPr>
          <p:cNvPr id="4" name="Rectangle 3"/>
          <p:cNvSpPr/>
          <p:nvPr/>
        </p:nvSpPr>
        <p:spPr>
          <a:xfrm>
            <a:off x="4825076" y="4160598"/>
            <a:ext cx="1622857" cy="1107996"/>
          </a:xfrm>
          <a:prstGeom prst="rect">
            <a:avLst/>
          </a:prstGeom>
        </p:spPr>
        <p:txBody>
          <a:bodyPr wrap="square">
            <a:spAutoFit/>
          </a:bodyPr>
          <a:lstStyle/>
          <a:p>
            <a:r>
              <a:rPr lang="en-CA" sz="6600" b="1" dirty="0" smtClean="0">
                <a:solidFill>
                  <a:schemeClr val="accent1"/>
                </a:solidFill>
              </a:rPr>
              <a:t>V</a:t>
            </a:r>
            <a:r>
              <a:rPr lang="en-CA" b="1" dirty="0" smtClean="0">
                <a:solidFill>
                  <a:schemeClr val="accent1"/>
                </a:solidFill>
              </a:rPr>
              <a:t>ariety</a:t>
            </a:r>
            <a:endParaRPr lang="en-CA" sz="500" b="1" dirty="0">
              <a:solidFill>
                <a:schemeClr val="accent1"/>
              </a:solidFill>
            </a:endParaRPr>
          </a:p>
        </p:txBody>
      </p:sp>
      <p:sp>
        <p:nvSpPr>
          <p:cNvPr id="6" name="Rectangle 5"/>
          <p:cNvSpPr/>
          <p:nvPr/>
        </p:nvSpPr>
        <p:spPr>
          <a:xfrm>
            <a:off x="4825076" y="5181930"/>
            <a:ext cx="1724457" cy="1107996"/>
          </a:xfrm>
          <a:prstGeom prst="rect">
            <a:avLst/>
          </a:prstGeom>
        </p:spPr>
        <p:txBody>
          <a:bodyPr wrap="square">
            <a:spAutoFit/>
          </a:bodyPr>
          <a:lstStyle/>
          <a:p>
            <a:r>
              <a:rPr lang="en-CA" sz="6600" b="1" dirty="0" smtClean="0">
                <a:solidFill>
                  <a:schemeClr val="accent1"/>
                </a:solidFill>
              </a:rPr>
              <a:t>V</a:t>
            </a:r>
            <a:r>
              <a:rPr lang="en-CA" b="1" dirty="0" smtClean="0">
                <a:solidFill>
                  <a:schemeClr val="accent1"/>
                </a:solidFill>
              </a:rPr>
              <a:t>olume</a:t>
            </a:r>
            <a:endParaRPr lang="en-CA" b="1" dirty="0">
              <a:solidFill>
                <a:schemeClr val="accent1"/>
              </a:solidFill>
            </a:endParaRPr>
          </a:p>
        </p:txBody>
      </p:sp>
      <p:sp>
        <p:nvSpPr>
          <p:cNvPr id="7" name="Rectangle 6"/>
          <p:cNvSpPr/>
          <p:nvPr/>
        </p:nvSpPr>
        <p:spPr>
          <a:xfrm>
            <a:off x="4825076" y="3139267"/>
            <a:ext cx="1622857" cy="1107996"/>
          </a:xfrm>
          <a:prstGeom prst="rect">
            <a:avLst/>
          </a:prstGeom>
        </p:spPr>
        <p:txBody>
          <a:bodyPr wrap="square">
            <a:spAutoFit/>
          </a:bodyPr>
          <a:lstStyle/>
          <a:p>
            <a:r>
              <a:rPr lang="en-CA" sz="6600" b="1" dirty="0" smtClean="0">
                <a:solidFill>
                  <a:schemeClr val="accent1"/>
                </a:solidFill>
              </a:rPr>
              <a:t>V</a:t>
            </a:r>
            <a:r>
              <a:rPr lang="en-CA" b="1" dirty="0" smtClean="0">
                <a:solidFill>
                  <a:schemeClr val="accent1"/>
                </a:solidFill>
              </a:rPr>
              <a:t>eracity</a:t>
            </a:r>
            <a:endParaRPr lang="en-CA" b="1" dirty="0">
              <a:solidFill>
                <a:schemeClr val="accent1"/>
              </a:solidFill>
            </a:endParaRPr>
          </a:p>
        </p:txBody>
      </p:sp>
      <p:sp>
        <p:nvSpPr>
          <p:cNvPr id="8" name="Rectangle 7"/>
          <p:cNvSpPr/>
          <p:nvPr/>
        </p:nvSpPr>
        <p:spPr>
          <a:xfrm>
            <a:off x="4825076" y="2117936"/>
            <a:ext cx="1724457" cy="1107996"/>
          </a:xfrm>
          <a:prstGeom prst="rect">
            <a:avLst/>
          </a:prstGeom>
          <a:noFill/>
        </p:spPr>
        <p:txBody>
          <a:bodyPr wrap="square">
            <a:spAutoFit/>
          </a:bodyPr>
          <a:lstStyle/>
          <a:p>
            <a:r>
              <a:rPr lang="en-CA" sz="6600" b="1" dirty="0" smtClean="0">
                <a:solidFill>
                  <a:schemeClr val="accent1"/>
                </a:solidFill>
              </a:rPr>
              <a:t>V</a:t>
            </a:r>
            <a:r>
              <a:rPr lang="en-CA" b="1" dirty="0" smtClean="0">
                <a:solidFill>
                  <a:schemeClr val="accent1"/>
                </a:solidFill>
              </a:rPr>
              <a:t>elocity</a:t>
            </a:r>
            <a:endParaRPr lang="en-CA" b="1" dirty="0">
              <a:solidFill>
                <a:schemeClr val="accent1"/>
              </a:solidFill>
            </a:endParaRPr>
          </a:p>
        </p:txBody>
      </p:sp>
      <p:sp>
        <p:nvSpPr>
          <p:cNvPr id="9" name="Rectangle 8"/>
          <p:cNvSpPr/>
          <p:nvPr/>
        </p:nvSpPr>
        <p:spPr>
          <a:xfrm>
            <a:off x="1158319" y="2345808"/>
            <a:ext cx="3067792" cy="909353"/>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dirty="0">
                <a:solidFill>
                  <a:srgbClr val="29475F"/>
                </a:solidFill>
              </a:rPr>
              <a:t>Less than one-third of companies are able to deliver real-time data, despite over 50% needing </a:t>
            </a:r>
            <a:r>
              <a:rPr lang="en-US" sz="1400" dirty="0" smtClean="0">
                <a:solidFill>
                  <a:srgbClr val="29475F"/>
                </a:solidFill>
              </a:rPr>
              <a:t>it </a:t>
            </a:r>
            <a:r>
              <a:rPr lang="en-US" sz="1000" dirty="0">
                <a:solidFill>
                  <a:srgbClr val="29475F"/>
                </a:solidFill>
              </a:rPr>
              <a:t>(</a:t>
            </a:r>
            <a:r>
              <a:rPr lang="en-US" sz="1000" dirty="0">
                <a:solidFill>
                  <a:srgbClr val="29475F"/>
                </a:solidFill>
                <a:hlinkClick r:id="rId3"/>
              </a:rPr>
              <a:t>IOUG, 2016</a:t>
            </a:r>
            <a:r>
              <a:rPr lang="en-US" sz="1000" dirty="0" smtClean="0">
                <a:solidFill>
                  <a:srgbClr val="29475F"/>
                </a:solidFill>
              </a:rPr>
              <a:t>).</a:t>
            </a:r>
            <a:endParaRPr lang="en-US" sz="1400" dirty="0">
              <a:solidFill>
                <a:srgbClr val="29475F"/>
              </a:solidFill>
            </a:endParaRPr>
          </a:p>
        </p:txBody>
      </p:sp>
      <p:sp>
        <p:nvSpPr>
          <p:cNvPr id="10" name="Oval 2"/>
          <p:cNvSpPr/>
          <p:nvPr/>
        </p:nvSpPr>
        <p:spPr>
          <a:xfrm>
            <a:off x="559354" y="2338728"/>
            <a:ext cx="925046" cy="925046"/>
          </a:xfrm>
          <a:prstGeom prst="ellipse">
            <a:avLst/>
          </a:prstGeom>
          <a:solidFill>
            <a:srgbClr val="29475F"/>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1/3</a:t>
            </a:r>
            <a:endParaRPr lang="en-US" sz="2000" b="1" dirty="0">
              <a:solidFill>
                <a:srgbClr val="FFFFFF"/>
              </a:solidFill>
            </a:endParaRPr>
          </a:p>
        </p:txBody>
      </p:sp>
      <p:sp>
        <p:nvSpPr>
          <p:cNvPr id="11" name="Rectangle 10"/>
          <p:cNvSpPr/>
          <p:nvPr/>
        </p:nvSpPr>
        <p:spPr>
          <a:xfrm>
            <a:off x="1158322" y="5420686"/>
            <a:ext cx="3067792" cy="73885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dirty="0">
                <a:solidFill>
                  <a:srgbClr val="29475F"/>
                </a:solidFill>
              </a:rPr>
              <a:t>55% of companies move up to 1 TB of data to analytical systems per </a:t>
            </a:r>
            <a:r>
              <a:rPr lang="en-US" sz="1400" dirty="0" smtClean="0">
                <a:solidFill>
                  <a:srgbClr val="29475F"/>
                </a:solidFill>
              </a:rPr>
              <a:t>day </a:t>
            </a:r>
            <a:r>
              <a:rPr lang="en-US" sz="1000" dirty="0" smtClean="0">
                <a:solidFill>
                  <a:srgbClr val="29475F"/>
                </a:solidFill>
              </a:rPr>
              <a:t>(</a:t>
            </a:r>
            <a:r>
              <a:rPr lang="en-US" sz="1000" dirty="0">
                <a:solidFill>
                  <a:srgbClr val="29475F"/>
                </a:solidFill>
                <a:hlinkClick r:id="rId3"/>
              </a:rPr>
              <a:t>IOUG, 2016</a:t>
            </a:r>
            <a:r>
              <a:rPr lang="en-US" sz="1000" dirty="0" smtClean="0">
                <a:solidFill>
                  <a:srgbClr val="29475F"/>
                </a:solidFill>
              </a:rPr>
              <a:t>).</a:t>
            </a:r>
            <a:endParaRPr lang="en-US" sz="1400" dirty="0">
              <a:solidFill>
                <a:srgbClr val="29475F"/>
              </a:solidFill>
            </a:endParaRPr>
          </a:p>
        </p:txBody>
      </p:sp>
      <p:sp>
        <p:nvSpPr>
          <p:cNvPr id="12" name="Oval 2"/>
          <p:cNvSpPr/>
          <p:nvPr/>
        </p:nvSpPr>
        <p:spPr>
          <a:xfrm>
            <a:off x="559357" y="5318735"/>
            <a:ext cx="925046" cy="925046"/>
          </a:xfrm>
          <a:prstGeom prst="ellipse">
            <a:avLst/>
          </a:prstGeom>
          <a:solidFill>
            <a:srgbClr val="29475F"/>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1 TB</a:t>
            </a:r>
            <a:endParaRPr lang="en-US" sz="1600" b="1" dirty="0">
              <a:solidFill>
                <a:srgbClr val="FFFFFF"/>
              </a:solidFill>
            </a:endParaRPr>
          </a:p>
        </p:txBody>
      </p:sp>
      <p:sp>
        <p:nvSpPr>
          <p:cNvPr id="13" name="Rectangle 12"/>
          <p:cNvSpPr/>
          <p:nvPr/>
        </p:nvSpPr>
        <p:spPr>
          <a:xfrm>
            <a:off x="1158319" y="4427095"/>
            <a:ext cx="3067792" cy="73885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dirty="0" smtClean="0">
                <a:solidFill>
                  <a:schemeClr val="accent1"/>
                </a:solidFill>
              </a:rPr>
              <a:t>80% of </a:t>
            </a:r>
            <a:r>
              <a:rPr lang="en-US" sz="1400" dirty="0">
                <a:solidFill>
                  <a:schemeClr val="accent1"/>
                </a:solidFill>
              </a:rPr>
              <a:t>business decisions are made using </a:t>
            </a:r>
            <a:r>
              <a:rPr lang="en-US" sz="1400" b="1" dirty="0">
                <a:solidFill>
                  <a:schemeClr val="accent1"/>
                </a:solidFill>
              </a:rPr>
              <a:t>unstructured data</a:t>
            </a:r>
            <a:r>
              <a:rPr lang="en-US" sz="1400" dirty="0">
                <a:solidFill>
                  <a:schemeClr val="accent1"/>
                </a:solidFill>
              </a:rPr>
              <a:t> </a:t>
            </a:r>
            <a:r>
              <a:rPr lang="en-US" sz="1000" dirty="0">
                <a:solidFill>
                  <a:schemeClr val="accent1"/>
                </a:solidFill>
              </a:rPr>
              <a:t>(Concept Searching, 2015).</a:t>
            </a:r>
            <a:endParaRPr lang="en-US" sz="1200" dirty="0">
              <a:solidFill>
                <a:schemeClr val="accent1"/>
              </a:solidFill>
            </a:endParaRPr>
          </a:p>
        </p:txBody>
      </p:sp>
      <p:sp>
        <p:nvSpPr>
          <p:cNvPr id="14" name="Oval 2"/>
          <p:cNvSpPr/>
          <p:nvPr/>
        </p:nvSpPr>
        <p:spPr>
          <a:xfrm>
            <a:off x="559354" y="4325144"/>
            <a:ext cx="925046" cy="925046"/>
          </a:xfrm>
          <a:prstGeom prst="ellipse">
            <a:avLst/>
          </a:prstGeom>
          <a:solidFill>
            <a:srgbClr val="29475F"/>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80%</a:t>
            </a:r>
            <a:endParaRPr lang="en-US" sz="1600" b="1" dirty="0">
              <a:solidFill>
                <a:srgbClr val="FFFFFF"/>
              </a:solidFill>
            </a:endParaRPr>
          </a:p>
        </p:txBody>
      </p:sp>
      <p:sp>
        <p:nvSpPr>
          <p:cNvPr id="15" name="Rectangle 14"/>
          <p:cNvSpPr/>
          <p:nvPr/>
        </p:nvSpPr>
        <p:spPr>
          <a:xfrm>
            <a:off x="1158319" y="3433504"/>
            <a:ext cx="3067792" cy="73885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400" dirty="0">
                <a:solidFill>
                  <a:srgbClr val="29475F"/>
                </a:solidFill>
              </a:rPr>
              <a:t>45% of companies say data quality is an inhibitor of delivery of </a:t>
            </a:r>
            <a:r>
              <a:rPr lang="en-US" sz="1400" dirty="0" smtClean="0">
                <a:solidFill>
                  <a:srgbClr val="29475F"/>
                </a:solidFill>
              </a:rPr>
              <a:t>data </a:t>
            </a:r>
            <a:r>
              <a:rPr lang="en-US" sz="1000" dirty="0">
                <a:solidFill>
                  <a:srgbClr val="29475F"/>
                </a:solidFill>
                <a:hlinkClick r:id="rId3"/>
              </a:rPr>
              <a:t>(IOUG, 2016</a:t>
            </a:r>
            <a:r>
              <a:rPr lang="en-US" sz="1000" dirty="0" smtClean="0">
                <a:solidFill>
                  <a:srgbClr val="29475F"/>
                </a:solidFill>
                <a:hlinkClick r:id="rId3"/>
              </a:rPr>
              <a:t>)</a:t>
            </a:r>
            <a:r>
              <a:rPr lang="en-US" sz="1000" dirty="0" smtClean="0">
                <a:solidFill>
                  <a:srgbClr val="29475F"/>
                </a:solidFill>
              </a:rPr>
              <a:t>.</a:t>
            </a:r>
            <a:endParaRPr lang="en-US" sz="1400" dirty="0">
              <a:solidFill>
                <a:srgbClr val="29475F"/>
              </a:solidFill>
            </a:endParaRPr>
          </a:p>
        </p:txBody>
      </p:sp>
      <p:sp>
        <p:nvSpPr>
          <p:cNvPr id="16" name="Oval 2"/>
          <p:cNvSpPr/>
          <p:nvPr/>
        </p:nvSpPr>
        <p:spPr>
          <a:xfrm>
            <a:off x="559354" y="3331553"/>
            <a:ext cx="925046" cy="925046"/>
          </a:xfrm>
          <a:prstGeom prst="ellipse">
            <a:avLst/>
          </a:prstGeom>
          <a:solidFill>
            <a:srgbClr val="29475F"/>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rgbClr val="FFFFFF"/>
                </a:solidFill>
              </a:rPr>
              <a:t>45%</a:t>
            </a:r>
            <a:endParaRPr lang="en-US" sz="1600" b="1" dirty="0">
              <a:solidFill>
                <a:srgbClr val="FFFFFF"/>
              </a:solidFill>
            </a:endParaRPr>
          </a:p>
        </p:txBody>
      </p:sp>
      <p:sp>
        <p:nvSpPr>
          <p:cNvPr id="18" name="Rectangle 17"/>
          <p:cNvSpPr/>
          <p:nvPr/>
        </p:nvSpPr>
        <p:spPr>
          <a:xfrm>
            <a:off x="6356382" y="2740554"/>
            <a:ext cx="2694806" cy="523220"/>
          </a:xfrm>
          <a:prstGeom prst="rect">
            <a:avLst/>
          </a:prstGeom>
          <a:solidFill>
            <a:srgbClr val="F2F2F2">
              <a:alpha val="70000"/>
            </a:srgbClr>
          </a:solidFill>
        </p:spPr>
        <p:txBody>
          <a:bodyPr wrap="square">
            <a:spAutoFit/>
          </a:bodyPr>
          <a:lstStyle/>
          <a:p>
            <a:r>
              <a:rPr lang="en-CA" sz="1600" b="1" dirty="0">
                <a:solidFill>
                  <a:schemeClr val="accent1"/>
                </a:solidFill>
              </a:rPr>
              <a:t>Speed of data.</a:t>
            </a:r>
          </a:p>
          <a:p>
            <a:r>
              <a:rPr lang="en-CA" sz="1200" b="1" dirty="0">
                <a:solidFill>
                  <a:schemeClr val="accent2"/>
                </a:solidFill>
              </a:rPr>
              <a:t>The ESB moves </a:t>
            </a:r>
            <a:r>
              <a:rPr lang="en-CA" sz="1200" b="1" dirty="0" smtClean="0">
                <a:solidFill>
                  <a:schemeClr val="accent2"/>
                </a:solidFill>
              </a:rPr>
              <a:t>data </a:t>
            </a:r>
            <a:r>
              <a:rPr lang="en-CA" sz="1200" b="1" dirty="0">
                <a:solidFill>
                  <a:schemeClr val="accent2"/>
                </a:solidFill>
              </a:rPr>
              <a:t>fast. </a:t>
            </a:r>
            <a:endParaRPr lang="en-CA" sz="1600" b="1" dirty="0">
              <a:solidFill>
                <a:schemeClr val="accent2"/>
              </a:solidFill>
            </a:endParaRPr>
          </a:p>
        </p:txBody>
      </p:sp>
      <p:sp>
        <p:nvSpPr>
          <p:cNvPr id="20" name="Rectangle 19"/>
          <p:cNvSpPr/>
          <p:nvPr/>
        </p:nvSpPr>
        <p:spPr>
          <a:xfrm>
            <a:off x="6356382" y="3750291"/>
            <a:ext cx="2694806" cy="523220"/>
          </a:xfrm>
          <a:prstGeom prst="rect">
            <a:avLst/>
          </a:prstGeom>
          <a:solidFill>
            <a:srgbClr val="F2F2F2">
              <a:alpha val="70000"/>
            </a:srgbClr>
          </a:solidFill>
        </p:spPr>
        <p:txBody>
          <a:bodyPr wrap="square">
            <a:spAutoFit/>
          </a:bodyPr>
          <a:lstStyle/>
          <a:p>
            <a:r>
              <a:rPr lang="en-CA" sz="1600" b="1" dirty="0">
                <a:solidFill>
                  <a:schemeClr val="accent1"/>
                </a:solidFill>
              </a:rPr>
              <a:t>Trustworthiness of data.</a:t>
            </a:r>
          </a:p>
          <a:p>
            <a:r>
              <a:rPr lang="en-CA" sz="1200" b="1" dirty="0">
                <a:solidFill>
                  <a:schemeClr val="accent2"/>
                </a:solidFill>
              </a:rPr>
              <a:t>The ESB moves data reliably.</a:t>
            </a:r>
            <a:endParaRPr lang="en-CA" sz="1600" b="1" dirty="0">
              <a:solidFill>
                <a:schemeClr val="accent2"/>
              </a:solidFill>
            </a:endParaRPr>
          </a:p>
        </p:txBody>
      </p:sp>
      <p:sp>
        <p:nvSpPr>
          <p:cNvPr id="23" name="Rectangle 22"/>
          <p:cNvSpPr/>
          <p:nvPr/>
        </p:nvSpPr>
        <p:spPr>
          <a:xfrm>
            <a:off x="216589" y="1232206"/>
            <a:ext cx="6438379" cy="861774"/>
          </a:xfrm>
          <a:prstGeom prst="rect">
            <a:avLst/>
          </a:prstGeom>
          <a:solidFill>
            <a:srgbClr val="F2F2F2"/>
          </a:solidFill>
        </p:spPr>
        <p:txBody>
          <a:bodyPr wrap="square">
            <a:spAutoFit/>
          </a:bodyPr>
          <a:lstStyle/>
          <a:p>
            <a:r>
              <a:rPr lang="en-CA" b="1" dirty="0">
                <a:solidFill>
                  <a:schemeClr val="accent2"/>
                </a:solidFill>
              </a:rPr>
              <a:t>Big, fast data</a:t>
            </a:r>
          </a:p>
          <a:p>
            <a:r>
              <a:rPr lang="en-CA" sz="1600" dirty="0">
                <a:solidFill>
                  <a:schemeClr val="accent1"/>
                </a:solidFill>
              </a:rPr>
              <a:t>The four </a:t>
            </a:r>
            <a:r>
              <a:rPr lang="en-CA" sz="1600" dirty="0" smtClean="0">
                <a:solidFill>
                  <a:schemeClr val="accent1"/>
                </a:solidFill>
              </a:rPr>
              <a:t>Vs </a:t>
            </a:r>
            <a:r>
              <a:rPr lang="en-CA" sz="1600" dirty="0">
                <a:solidFill>
                  <a:schemeClr val="accent1"/>
                </a:solidFill>
              </a:rPr>
              <a:t>of data are typically used to describe </a:t>
            </a:r>
            <a:r>
              <a:rPr lang="en-CA" sz="1600" dirty="0" smtClean="0">
                <a:solidFill>
                  <a:schemeClr val="accent1"/>
                </a:solidFill>
              </a:rPr>
              <a:t>big data. </a:t>
            </a:r>
            <a:r>
              <a:rPr lang="en-CA" sz="1600" dirty="0">
                <a:solidFill>
                  <a:schemeClr val="accent1"/>
                </a:solidFill>
              </a:rPr>
              <a:t>However, the same concepts apply to data moving through the ESB. </a:t>
            </a:r>
            <a:endParaRPr lang="en-CA" sz="1600" b="1" dirty="0">
              <a:solidFill>
                <a:schemeClr val="accent1"/>
              </a:solidFill>
            </a:endParaRPr>
          </a:p>
        </p:txBody>
      </p:sp>
      <p:sp>
        <p:nvSpPr>
          <p:cNvPr id="25" name="Rectangle 24"/>
          <p:cNvSpPr/>
          <p:nvPr/>
        </p:nvSpPr>
        <p:spPr>
          <a:xfrm>
            <a:off x="6356382" y="4775967"/>
            <a:ext cx="2694806" cy="707886"/>
          </a:xfrm>
          <a:prstGeom prst="rect">
            <a:avLst/>
          </a:prstGeom>
          <a:solidFill>
            <a:srgbClr val="F2F2F2">
              <a:alpha val="70000"/>
            </a:srgbClr>
          </a:solidFill>
        </p:spPr>
        <p:txBody>
          <a:bodyPr wrap="square">
            <a:spAutoFit/>
          </a:bodyPr>
          <a:lstStyle/>
          <a:p>
            <a:r>
              <a:rPr lang="en-CA" sz="1600" b="1" dirty="0">
                <a:solidFill>
                  <a:schemeClr val="accent1"/>
                </a:solidFill>
              </a:rPr>
              <a:t>Diversity of data.</a:t>
            </a:r>
          </a:p>
          <a:p>
            <a:r>
              <a:rPr lang="en-CA" sz="1200" b="1" dirty="0">
                <a:solidFill>
                  <a:schemeClr val="accent2"/>
                </a:solidFill>
              </a:rPr>
              <a:t>The ESB </a:t>
            </a:r>
            <a:r>
              <a:rPr lang="en-CA" sz="1200" b="1" dirty="0" smtClean="0">
                <a:solidFill>
                  <a:schemeClr val="accent2"/>
                </a:solidFill>
              </a:rPr>
              <a:t>accepts and delivers data of different </a:t>
            </a:r>
            <a:r>
              <a:rPr lang="en-CA" sz="1200" b="1" dirty="0">
                <a:solidFill>
                  <a:schemeClr val="accent2"/>
                </a:solidFill>
              </a:rPr>
              <a:t>formats.</a:t>
            </a:r>
          </a:p>
        </p:txBody>
      </p:sp>
      <p:sp>
        <p:nvSpPr>
          <p:cNvPr id="26" name="Rectangle 25"/>
          <p:cNvSpPr/>
          <p:nvPr/>
        </p:nvSpPr>
        <p:spPr>
          <a:xfrm>
            <a:off x="6356382" y="5781258"/>
            <a:ext cx="2694806" cy="707886"/>
          </a:xfrm>
          <a:prstGeom prst="rect">
            <a:avLst/>
          </a:prstGeom>
          <a:solidFill>
            <a:srgbClr val="F2F2F2">
              <a:alpha val="70000"/>
            </a:srgbClr>
          </a:solidFill>
        </p:spPr>
        <p:txBody>
          <a:bodyPr wrap="square">
            <a:spAutoFit/>
          </a:bodyPr>
          <a:lstStyle/>
          <a:p>
            <a:r>
              <a:rPr lang="en-CA" sz="1600" b="1" dirty="0">
                <a:solidFill>
                  <a:schemeClr val="accent1"/>
                </a:solidFill>
              </a:rPr>
              <a:t>Scale of data.</a:t>
            </a:r>
          </a:p>
          <a:p>
            <a:r>
              <a:rPr lang="en-CA" sz="1200" b="1" dirty="0">
                <a:solidFill>
                  <a:schemeClr val="accent2"/>
                </a:solidFill>
              </a:rPr>
              <a:t>The ESB handles </a:t>
            </a:r>
            <a:r>
              <a:rPr lang="en-CA" sz="1200" b="1" dirty="0" smtClean="0">
                <a:solidFill>
                  <a:schemeClr val="accent2"/>
                </a:solidFill>
              </a:rPr>
              <a:t>large </a:t>
            </a:r>
            <a:r>
              <a:rPr lang="en-CA" sz="1200" b="1" dirty="0">
                <a:solidFill>
                  <a:schemeClr val="accent2"/>
                </a:solidFill>
              </a:rPr>
              <a:t>volumes of data.</a:t>
            </a:r>
          </a:p>
        </p:txBody>
      </p:sp>
    </p:spTree>
    <p:extLst>
      <p:ext uri="{BB962C8B-B14F-4D97-AF65-F5344CB8AC3E}">
        <p14:creationId xmlns:p14="http://schemas.microsoft.com/office/powerpoint/2010/main" val="1570485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solidFill>
                  <a:schemeClr val="accent2"/>
                </a:solidFill>
              </a:rPr>
              <a:t>Velocity</a:t>
            </a:r>
            <a:r>
              <a:rPr lang="en-CA" dirty="0"/>
              <a:t> of accurate data transmission is critical to making sure the right data gets to the right people at the </a:t>
            </a:r>
            <a:r>
              <a:rPr lang="en-CA" b="1" dirty="0">
                <a:solidFill>
                  <a:schemeClr val="accent2"/>
                </a:solidFill>
              </a:rPr>
              <a:t>right time</a:t>
            </a:r>
            <a:endParaRPr lang="en-CA" dirty="0"/>
          </a:p>
        </p:txBody>
      </p:sp>
      <p:sp>
        <p:nvSpPr>
          <p:cNvPr id="3" name="Rectangle 2"/>
          <p:cNvSpPr/>
          <p:nvPr/>
        </p:nvSpPr>
        <p:spPr>
          <a:xfrm>
            <a:off x="-2478" y="1121477"/>
            <a:ext cx="4395546" cy="2569758"/>
          </a:xfrm>
          <a:prstGeom prst="rect">
            <a:avLst/>
          </a:prstGeom>
          <a:solidFill>
            <a:schemeClr val="accent3"/>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FFFFFF"/>
              </a:solidFill>
            </a:endParaRPr>
          </a:p>
        </p:txBody>
      </p:sp>
      <p:sp>
        <p:nvSpPr>
          <p:cNvPr id="4" name="Rectangle 3"/>
          <p:cNvSpPr/>
          <p:nvPr/>
        </p:nvSpPr>
        <p:spPr>
          <a:xfrm>
            <a:off x="-5969" y="3699050"/>
            <a:ext cx="4369623" cy="2894296"/>
          </a:xfrm>
          <a:prstGeom prst="rect">
            <a:avLst/>
          </a:prstGeom>
          <a:solidFill>
            <a:schemeClr val="bg1">
              <a:lumMod val="95000"/>
            </a:schemeClr>
          </a:solidFill>
          <a:ln>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a:solidFill>
                <a:srgbClr val="FFFFFF"/>
              </a:solidFill>
            </a:endParaRPr>
          </a:p>
        </p:txBody>
      </p:sp>
      <p:sp>
        <p:nvSpPr>
          <p:cNvPr id="5" name="Oval 145407"/>
          <p:cNvSpPr/>
          <p:nvPr/>
        </p:nvSpPr>
        <p:spPr>
          <a:xfrm>
            <a:off x="509349" y="1859336"/>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1</a:t>
            </a:r>
            <a:endParaRPr lang="en-US" b="1" dirty="0">
              <a:solidFill>
                <a:srgbClr val="FFFFFF"/>
              </a:solidFill>
            </a:endParaRPr>
          </a:p>
        </p:txBody>
      </p:sp>
      <p:sp>
        <p:nvSpPr>
          <p:cNvPr id="6" name="Oval 145408"/>
          <p:cNvSpPr/>
          <p:nvPr/>
        </p:nvSpPr>
        <p:spPr>
          <a:xfrm>
            <a:off x="512759" y="2339593"/>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2</a:t>
            </a:r>
            <a:endParaRPr lang="en-US" b="1" dirty="0">
              <a:solidFill>
                <a:srgbClr val="FFFFFF"/>
              </a:solidFill>
            </a:endParaRPr>
          </a:p>
        </p:txBody>
      </p:sp>
      <p:sp>
        <p:nvSpPr>
          <p:cNvPr id="7" name="Oval 145410"/>
          <p:cNvSpPr/>
          <p:nvPr/>
        </p:nvSpPr>
        <p:spPr>
          <a:xfrm>
            <a:off x="509349" y="2819850"/>
            <a:ext cx="400594" cy="400594"/>
          </a:xfrm>
          <a:prstGeom prst="ellipse">
            <a:avLst/>
          </a:prstGeom>
          <a:solidFill>
            <a:schemeClr val="accent1"/>
          </a:solidFill>
          <a:ln>
            <a:noFill/>
          </a:ln>
          <a:effectLst>
            <a:outerShdw blurRad="12700" dist="12700" dir="2700000" algn="tl"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FFFFFF"/>
                </a:solidFill>
              </a:rPr>
              <a:t>3</a:t>
            </a:r>
            <a:endParaRPr lang="en-US" b="1" dirty="0">
              <a:solidFill>
                <a:srgbClr val="FFFFFF"/>
              </a:solidFill>
            </a:endParaRPr>
          </a:p>
        </p:txBody>
      </p:sp>
      <p:pic>
        <p:nvPicPr>
          <p:cNvPr id="8" name="Picture 6"/>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4363654" y="1121477"/>
            <a:ext cx="4781227" cy="546405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706438" y="982657"/>
            <a:ext cx="2311739" cy="2554545"/>
          </a:xfrm>
          <a:prstGeom prst="rect">
            <a:avLst/>
          </a:prstGeom>
          <a:noFill/>
        </p:spPr>
        <p:txBody>
          <a:bodyPr wrap="square">
            <a:spAutoFit/>
          </a:bodyPr>
          <a:lstStyle/>
          <a:p>
            <a:r>
              <a:rPr lang="en-CA" sz="9600" b="1" dirty="0" smtClean="0">
                <a:solidFill>
                  <a:schemeClr val="accent2"/>
                </a:solidFill>
              </a:rPr>
              <a:t>V</a:t>
            </a:r>
            <a:r>
              <a:rPr lang="en-CA" sz="3200" b="1" dirty="0" smtClean="0">
                <a:solidFill>
                  <a:schemeClr val="bg1"/>
                </a:solidFill>
              </a:rPr>
              <a:t>elocity…is a </a:t>
            </a:r>
            <a:r>
              <a:rPr lang="en-CA" sz="3200" b="1" dirty="0" smtClean="0">
                <a:solidFill>
                  <a:schemeClr val="accent2"/>
                </a:solidFill>
              </a:rPr>
              <a:t>challenge</a:t>
            </a:r>
            <a:endParaRPr lang="en-CA" sz="3200" b="1" dirty="0">
              <a:solidFill>
                <a:schemeClr val="accent2"/>
              </a:solidFill>
            </a:endParaRPr>
          </a:p>
        </p:txBody>
      </p:sp>
      <p:sp>
        <p:nvSpPr>
          <p:cNvPr id="12" name="Rectangle 11"/>
          <p:cNvSpPr/>
          <p:nvPr/>
        </p:nvSpPr>
        <p:spPr>
          <a:xfrm>
            <a:off x="238614" y="3835037"/>
            <a:ext cx="4059224" cy="2554545"/>
          </a:xfrm>
          <a:prstGeom prst="rect">
            <a:avLst/>
          </a:prstGeom>
        </p:spPr>
        <p:txBody>
          <a:bodyPr wrap="square">
            <a:spAutoFit/>
          </a:bodyPr>
          <a:lstStyle/>
          <a:p>
            <a:r>
              <a:rPr lang="en-CA" sz="1600" dirty="0">
                <a:solidFill>
                  <a:schemeClr val="accent1"/>
                </a:solidFill>
              </a:rPr>
              <a:t>In a business world that increasingly demands </a:t>
            </a:r>
            <a:r>
              <a:rPr lang="en-CA" sz="1600" b="1" dirty="0">
                <a:solidFill>
                  <a:schemeClr val="accent1"/>
                </a:solidFill>
              </a:rPr>
              <a:t>real-time </a:t>
            </a:r>
            <a:r>
              <a:rPr lang="en-CA" sz="1600" b="1" dirty="0" smtClean="0">
                <a:solidFill>
                  <a:schemeClr val="accent1"/>
                </a:solidFill>
              </a:rPr>
              <a:t>insights,</a:t>
            </a:r>
            <a:r>
              <a:rPr lang="en-CA" sz="1600" dirty="0" smtClean="0">
                <a:solidFill>
                  <a:schemeClr val="accent1"/>
                </a:solidFill>
              </a:rPr>
              <a:t> decision making continues </a:t>
            </a:r>
            <a:r>
              <a:rPr lang="en-CA" sz="1600" dirty="0">
                <a:solidFill>
                  <a:schemeClr val="accent1"/>
                </a:solidFill>
              </a:rPr>
              <a:t>to be inhibited by incomplete and slow-moving information. Enterprises are weighed down by inadequate performance, siloed data, and slow response times. A new data architecture and new approaches to data integration are needed. </a:t>
            </a:r>
            <a:r>
              <a:rPr lang="en-CA" sz="1600" b="1" dirty="0">
                <a:solidFill>
                  <a:schemeClr val="accent1"/>
                </a:solidFill>
              </a:rPr>
              <a:t>This is where the ESB comes </a:t>
            </a:r>
            <a:r>
              <a:rPr lang="en-CA" sz="1600" b="1" dirty="0" smtClean="0">
                <a:solidFill>
                  <a:schemeClr val="accent1"/>
                </a:solidFill>
              </a:rPr>
              <a:t>in </a:t>
            </a:r>
            <a:r>
              <a:rPr lang="en-CA" sz="1200" dirty="0" smtClean="0">
                <a:solidFill>
                  <a:schemeClr val="accent1"/>
                </a:solidFill>
              </a:rPr>
              <a:t>(</a:t>
            </a:r>
            <a:r>
              <a:rPr lang="en-CA" sz="1200" dirty="0" smtClean="0">
                <a:solidFill>
                  <a:schemeClr val="accent1"/>
                </a:solidFill>
                <a:hlinkClick r:id="rId3"/>
              </a:rPr>
              <a:t>IOUG, 2016</a:t>
            </a:r>
            <a:r>
              <a:rPr lang="en-CA" sz="1200" dirty="0" smtClean="0">
                <a:solidFill>
                  <a:schemeClr val="accent1"/>
                </a:solidFill>
              </a:rPr>
              <a:t>).</a:t>
            </a:r>
            <a:endParaRPr lang="en-CA" sz="1200" dirty="0"/>
          </a:p>
        </p:txBody>
      </p:sp>
      <p:sp>
        <p:nvSpPr>
          <p:cNvPr id="13" name="Rectangle 12"/>
          <p:cNvSpPr/>
          <p:nvPr/>
        </p:nvSpPr>
        <p:spPr>
          <a:xfrm>
            <a:off x="902672" y="1874967"/>
            <a:ext cx="3305026" cy="338554"/>
          </a:xfrm>
          <a:prstGeom prst="rect">
            <a:avLst/>
          </a:prstGeom>
        </p:spPr>
        <p:txBody>
          <a:bodyPr wrap="square">
            <a:spAutoFit/>
          </a:bodyPr>
          <a:lstStyle/>
          <a:p>
            <a:r>
              <a:rPr lang="en-CA" sz="1600" dirty="0" smtClean="0"/>
              <a:t>Speed at which data is generated.</a:t>
            </a:r>
            <a:endParaRPr lang="en-CA" sz="1600" dirty="0"/>
          </a:p>
        </p:txBody>
      </p:sp>
      <p:sp>
        <p:nvSpPr>
          <p:cNvPr id="14" name="Rectangle 13"/>
          <p:cNvSpPr/>
          <p:nvPr/>
        </p:nvSpPr>
        <p:spPr>
          <a:xfrm>
            <a:off x="902672" y="2349508"/>
            <a:ext cx="3200250" cy="338554"/>
          </a:xfrm>
          <a:prstGeom prst="rect">
            <a:avLst/>
          </a:prstGeom>
        </p:spPr>
        <p:txBody>
          <a:bodyPr wrap="square">
            <a:spAutoFit/>
          </a:bodyPr>
          <a:lstStyle/>
          <a:p>
            <a:r>
              <a:rPr lang="en-CA" sz="1600" dirty="0" smtClean="0"/>
              <a:t>Frequency at which it is updated.</a:t>
            </a:r>
            <a:endParaRPr lang="en-CA" sz="1600" dirty="0"/>
          </a:p>
        </p:txBody>
      </p:sp>
      <p:sp>
        <p:nvSpPr>
          <p:cNvPr id="15" name="Rectangle 14"/>
          <p:cNvSpPr/>
          <p:nvPr/>
        </p:nvSpPr>
        <p:spPr>
          <a:xfrm>
            <a:off x="902672" y="2819850"/>
            <a:ext cx="3059728" cy="338554"/>
          </a:xfrm>
          <a:prstGeom prst="rect">
            <a:avLst/>
          </a:prstGeom>
        </p:spPr>
        <p:txBody>
          <a:bodyPr wrap="square">
            <a:spAutoFit/>
          </a:bodyPr>
          <a:lstStyle/>
          <a:p>
            <a:r>
              <a:rPr lang="en-CA" sz="1600" dirty="0" smtClean="0"/>
              <a:t>Rate at which it is delivered.</a:t>
            </a:r>
            <a:endParaRPr lang="en-CA" sz="1600" dirty="0"/>
          </a:p>
        </p:txBody>
      </p:sp>
      <p:sp>
        <p:nvSpPr>
          <p:cNvPr id="16" name="Rectangle 15"/>
          <p:cNvSpPr/>
          <p:nvPr/>
        </p:nvSpPr>
        <p:spPr>
          <a:xfrm>
            <a:off x="238614" y="1328404"/>
            <a:ext cx="4572000" cy="369332"/>
          </a:xfrm>
          <a:prstGeom prst="rect">
            <a:avLst/>
          </a:prstGeom>
        </p:spPr>
        <p:txBody>
          <a:bodyPr>
            <a:spAutoFit/>
          </a:bodyPr>
          <a:lstStyle/>
          <a:p>
            <a:r>
              <a:rPr lang="en-CA" b="1" dirty="0" smtClean="0">
                <a:solidFill>
                  <a:schemeClr val="accent1"/>
                </a:solidFill>
              </a:rPr>
              <a:t>Data velocity is:</a:t>
            </a:r>
            <a:endParaRPr lang="en-CA" b="1" dirty="0">
              <a:solidFill>
                <a:schemeClr val="accent1"/>
              </a:solidFill>
            </a:endParaRPr>
          </a:p>
        </p:txBody>
      </p:sp>
      <p:sp>
        <p:nvSpPr>
          <p:cNvPr id="17" name="Rectangle 18"/>
          <p:cNvSpPr/>
          <p:nvPr/>
        </p:nvSpPr>
        <p:spPr>
          <a:xfrm>
            <a:off x="5397848" y="5364878"/>
            <a:ext cx="3159104" cy="97844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600" dirty="0" smtClean="0">
                <a:solidFill>
                  <a:srgbClr val="29475F"/>
                </a:solidFill>
              </a:rPr>
              <a:t>1 in 10 data managers have to wait </a:t>
            </a:r>
            <a:r>
              <a:rPr lang="en-US" sz="1600" b="1" dirty="0" smtClean="0">
                <a:solidFill>
                  <a:srgbClr val="29475F"/>
                </a:solidFill>
              </a:rPr>
              <a:t>more than one business day</a:t>
            </a:r>
            <a:r>
              <a:rPr lang="en-US" sz="1600" dirty="0" smtClean="0">
                <a:solidFill>
                  <a:srgbClr val="29475F"/>
                </a:solidFill>
              </a:rPr>
              <a:t> to receive their reports </a:t>
            </a:r>
            <a:r>
              <a:rPr lang="en-US" sz="1100" dirty="0">
                <a:solidFill>
                  <a:srgbClr val="29475F"/>
                </a:solidFill>
              </a:rPr>
              <a:t>(</a:t>
            </a:r>
            <a:r>
              <a:rPr lang="en-US" sz="1100" dirty="0">
                <a:solidFill>
                  <a:srgbClr val="29475F"/>
                </a:solidFill>
                <a:hlinkClick r:id="rId3"/>
              </a:rPr>
              <a:t>IOUG, 2016</a:t>
            </a:r>
            <a:r>
              <a:rPr lang="en-US" sz="1100" dirty="0" smtClean="0">
                <a:solidFill>
                  <a:srgbClr val="29475F"/>
                </a:solidFill>
              </a:rPr>
              <a:t>).</a:t>
            </a:r>
            <a:endParaRPr lang="en-US" sz="1100" dirty="0">
              <a:solidFill>
                <a:srgbClr val="29475F"/>
              </a:solidFill>
            </a:endParaRPr>
          </a:p>
        </p:txBody>
      </p:sp>
      <p:sp>
        <p:nvSpPr>
          <p:cNvPr id="18" name="Oval 2"/>
          <p:cNvSpPr/>
          <p:nvPr/>
        </p:nvSpPr>
        <p:spPr>
          <a:xfrm>
            <a:off x="4695397" y="5324083"/>
            <a:ext cx="1058743" cy="1058743"/>
          </a:xfrm>
          <a:prstGeom prst="ellipse">
            <a:avLst/>
          </a:prstGeom>
          <a:solidFill>
            <a:srgbClr val="B0C534"/>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10%</a:t>
            </a:r>
            <a:endParaRPr lang="en-US" sz="2000" b="1" dirty="0">
              <a:solidFill>
                <a:srgbClr val="FFFFFF"/>
              </a:solidFill>
            </a:endParaRPr>
          </a:p>
        </p:txBody>
      </p:sp>
      <p:sp>
        <p:nvSpPr>
          <p:cNvPr id="19" name="Rectangle 20"/>
          <p:cNvSpPr/>
          <p:nvPr/>
        </p:nvSpPr>
        <p:spPr>
          <a:xfrm>
            <a:off x="5397847" y="3984128"/>
            <a:ext cx="3479452" cy="978447"/>
          </a:xfrm>
          <a:prstGeom prst="rect">
            <a:avLst/>
          </a:prstGeom>
          <a:solidFill>
            <a:schemeClr val="bg1"/>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540000" rtlCol="0" anchor="ctr"/>
          <a:lstStyle/>
          <a:p>
            <a:r>
              <a:rPr lang="en-US" sz="1600" dirty="0">
                <a:solidFill>
                  <a:srgbClr val="29475F"/>
                </a:solidFill>
              </a:rPr>
              <a:t>One-third of data managers say that it takes </a:t>
            </a:r>
            <a:r>
              <a:rPr lang="en-US" sz="1600" b="1" dirty="0">
                <a:solidFill>
                  <a:srgbClr val="29475F"/>
                </a:solidFill>
              </a:rPr>
              <a:t>more than an hour </a:t>
            </a:r>
            <a:r>
              <a:rPr lang="en-US" sz="1600" dirty="0">
                <a:solidFill>
                  <a:srgbClr val="29475F"/>
                </a:solidFill>
              </a:rPr>
              <a:t>to run </a:t>
            </a:r>
            <a:r>
              <a:rPr lang="en-US" sz="1600" dirty="0" smtClean="0">
                <a:solidFill>
                  <a:srgbClr val="29475F"/>
                </a:solidFill>
              </a:rPr>
              <a:t>reports </a:t>
            </a:r>
            <a:r>
              <a:rPr lang="en-US" sz="1100" dirty="0">
                <a:solidFill>
                  <a:srgbClr val="29475F"/>
                </a:solidFill>
              </a:rPr>
              <a:t>(</a:t>
            </a:r>
            <a:r>
              <a:rPr lang="en-US" sz="1100" dirty="0">
                <a:solidFill>
                  <a:srgbClr val="29475F"/>
                </a:solidFill>
                <a:hlinkClick r:id="rId3"/>
              </a:rPr>
              <a:t>IOUG, 2016</a:t>
            </a:r>
            <a:r>
              <a:rPr lang="en-US" sz="1100" dirty="0" smtClean="0">
                <a:solidFill>
                  <a:srgbClr val="29475F"/>
                </a:solidFill>
              </a:rPr>
              <a:t>).</a:t>
            </a:r>
            <a:endParaRPr lang="en-US" sz="1100" dirty="0">
              <a:solidFill>
                <a:srgbClr val="29475F"/>
              </a:solidFill>
            </a:endParaRPr>
          </a:p>
        </p:txBody>
      </p:sp>
      <p:sp>
        <p:nvSpPr>
          <p:cNvPr id="20" name="Oval 2"/>
          <p:cNvSpPr/>
          <p:nvPr/>
        </p:nvSpPr>
        <p:spPr>
          <a:xfrm>
            <a:off x="4695397" y="3943333"/>
            <a:ext cx="1058743" cy="1058743"/>
          </a:xfrm>
          <a:prstGeom prst="ellipse">
            <a:avLst/>
          </a:prstGeom>
          <a:solidFill>
            <a:srgbClr val="B0C534"/>
          </a:solidFill>
          <a:ln>
            <a:no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FF"/>
                </a:solidFill>
              </a:rPr>
              <a:t>1/3</a:t>
            </a:r>
            <a:endParaRPr lang="en-US" sz="2000" b="1" dirty="0">
              <a:solidFill>
                <a:srgbClr val="FFFFFF"/>
              </a:solidFill>
            </a:endParaRPr>
          </a:p>
        </p:txBody>
      </p:sp>
    </p:spTree>
    <p:extLst>
      <p:ext uri="{BB962C8B-B14F-4D97-AF65-F5344CB8AC3E}">
        <p14:creationId xmlns:p14="http://schemas.microsoft.com/office/powerpoint/2010/main" val="22313776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a:defRPr b="1" i="1"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4114</Words>
  <Application>Microsoft Office PowerPoint</Application>
  <PresentationFormat>On-screen Show (4:3)</PresentationFormat>
  <Paragraphs>400</Paragraphs>
  <Slides>22</Slides>
  <Notes>7</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22</vt:i4>
      </vt:variant>
      <vt:variant>
        <vt:lpstr>Custom Shows</vt:lpstr>
      </vt:variant>
      <vt:variant>
        <vt:i4>1</vt:i4>
      </vt:variant>
    </vt:vector>
  </HeadingPairs>
  <TitlesOfParts>
    <vt:vector size="31" baseType="lpstr">
      <vt:lpstr>Arial</vt:lpstr>
      <vt:lpstr>Calibri</vt:lpstr>
      <vt:lpstr>Georgia</vt:lpstr>
      <vt:lpstr>Open Sans</vt:lpstr>
      <vt:lpstr>Roboto</vt:lpstr>
      <vt:lpstr>Times New Roman</vt:lpstr>
      <vt:lpstr>Wingdings</vt:lpstr>
      <vt:lpstr>Theme1</vt:lpstr>
      <vt:lpstr>PowerPoint Presentation</vt:lpstr>
      <vt:lpstr>PowerPoint Presentation</vt:lpstr>
      <vt:lpstr>Our understanding of the problem</vt:lpstr>
      <vt:lpstr>Executive summary</vt:lpstr>
      <vt:lpstr>Data volume and use is growing at an unprecedented rate and it is getting harder to integrate the multitude of data sources</vt:lpstr>
      <vt:lpstr>To differentiate and remain competitive in today’s marketplace, organizational decision making must be more data driven</vt:lpstr>
      <vt:lpstr>The enterprise service bus improves the velocity of data sharing and integration between applications</vt:lpstr>
      <vt:lpstr>To make the most of your data, the four Vs of data must be enabled by technology such as the ESB</vt:lpstr>
      <vt:lpstr>Velocity of accurate data transmission is critical to making sure the right data gets to the right people at the right time</vt:lpstr>
      <vt:lpstr>ESBs enable organizations to leverage future business and technology trends</vt:lpstr>
      <vt:lpstr>There are many challenges with implementing an ESB, but it is worth the initial struggle </vt:lpstr>
      <vt:lpstr>ESB isn’t just a cost center – internal to external integration can generate hidden insights and revenue opportunities</vt:lpstr>
      <vt:lpstr>ESB integrations enabled Coca-Cola to set up a new business entity in a tight time window</vt:lpstr>
      <vt:lpstr>Info-Tech’s approach to enterprise integration will help you to align your business, data, and application architectures</vt:lpstr>
      <vt:lpstr>Use Info-Tech’s approach to implementing your ESB so that you don’t miss the bus</vt:lpstr>
      <vt:lpstr>Info-Tech’s approach to implementing your ESB will help you to start small with a pilot project</vt:lpstr>
      <vt:lpstr>Info-Tech Research Group walks you through the following steps when selecting and implementing your ESB</vt:lpstr>
      <vt:lpstr>Use this blueprint and accompanying Vendor Landscape to support your ESB selection and implementation </vt:lpstr>
      <vt:lpstr>Info-Tech offers various levels of support to best suit your needs</vt:lpstr>
      <vt:lpstr>Implement Your ESB Using a Stepwise Approach – project overview </vt:lpstr>
      <vt:lpstr>Workshop overview </vt:lpstr>
      <vt:lpstr>Use these icons to help direct you as you navigate this research </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2016-08-16T12:17:21Z</dcterms:created>
  <dcterms:modified xsi:type="dcterms:W3CDTF">2016-11-09T13:31:45Z</dcterms:modified>
</cp:coreProperties>
</file>