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70" r:id="rId2"/>
    <p:sldMasterId id="2147483789" r:id="rId3"/>
    <p:sldMasterId id="2147483808" r:id="rId4"/>
    <p:sldMasterId id="2147483826" r:id="rId5"/>
  </p:sldMasterIdLst>
  <p:notesMasterIdLst>
    <p:notesMasterId r:id="rId18"/>
  </p:notesMasterIdLst>
  <p:handoutMasterIdLst>
    <p:handoutMasterId r:id="rId19"/>
  </p:handoutMasterIdLst>
  <p:sldIdLst>
    <p:sldId id="483" r:id="rId6"/>
    <p:sldId id="952" r:id="rId7"/>
    <p:sldId id="938" r:id="rId8"/>
    <p:sldId id="1003" r:id="rId9"/>
    <p:sldId id="1004" r:id="rId10"/>
    <p:sldId id="986" r:id="rId11"/>
    <p:sldId id="964" r:id="rId12"/>
    <p:sldId id="980" r:id="rId13"/>
    <p:sldId id="1005" r:id="rId14"/>
    <p:sldId id="1006" r:id="rId15"/>
    <p:sldId id="1007" r:id="rId16"/>
    <p:sldId id="1009" r:id="rId17"/>
  </p:sldIdLst>
  <p:sldSz cx="9144000" cy="6858000" type="screen4x3"/>
  <p:notesSz cx="6950075" cy="9236075"/>
  <p:custShowLst>
    <p:custShow name="Custom Show 1" id="0">
      <p:sldLst/>
    </p:custShow>
  </p:custShowLst>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77" userDrawn="1">
          <p15:clr>
            <a:srgbClr val="A4A3A4"/>
          </p15:clr>
        </p15:guide>
        <p15:guide id="2" pos="15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5060"/>
    <a:srgbClr val="B0C534"/>
    <a:srgbClr val="29475F"/>
    <a:srgbClr val="CDCFD2"/>
    <a:srgbClr val="E8E9EA"/>
    <a:srgbClr val="7CADD4"/>
    <a:srgbClr val="D1DE83"/>
    <a:srgbClr val="FDFDFD"/>
    <a:srgbClr val="FCFCFC"/>
    <a:srgbClr val="F4CC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329" autoAdjust="0"/>
    <p:restoredTop sz="95501" autoAdjust="0"/>
  </p:normalViewPr>
  <p:slideViewPr>
    <p:cSldViewPr snapToGrid="0">
      <p:cViewPr>
        <p:scale>
          <a:sx n="100" d="100"/>
          <a:sy n="100" d="100"/>
        </p:scale>
        <p:origin x="1656" y="-174"/>
      </p:cViewPr>
      <p:guideLst>
        <p:guide orient="horz" pos="777"/>
        <p:guide pos="15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389057-96AD-4BE2-95FD-97446EE6736C}" type="doc">
      <dgm:prSet loTypeId="urn:microsoft.com/office/officeart/2005/8/layout/venn2" loCatId="relationship" qsTypeId="urn:microsoft.com/office/officeart/2005/8/quickstyle/simple1" qsCatId="simple" csTypeId="urn:microsoft.com/office/officeart/2005/8/colors/accent1_3" csCatId="accent1" phldr="1"/>
      <dgm:spPr/>
      <dgm:t>
        <a:bodyPr/>
        <a:lstStyle/>
        <a:p>
          <a:endParaRPr lang="en-CA"/>
        </a:p>
      </dgm:t>
    </dgm:pt>
    <dgm:pt modelId="{3E1DBCA3-3DFB-44BE-8AE7-3D01B25E7B9B}">
      <dgm:prSet phldrT="[Text]" custT="1"/>
      <dgm:spPr/>
      <dgm:t>
        <a:bodyPr/>
        <a:lstStyle/>
        <a:p>
          <a:r>
            <a:rPr lang="en-CA" sz="1200" dirty="0" smtClean="0"/>
            <a:t>IT Governance</a:t>
          </a:r>
          <a:endParaRPr lang="en-CA" sz="1200" dirty="0"/>
        </a:p>
      </dgm:t>
    </dgm:pt>
    <dgm:pt modelId="{C831A531-2D8E-48CB-9C04-48AD3F7A9C84}" type="parTrans" cxnId="{49E86EA0-EF47-4BC3-B310-D96521CD84B5}">
      <dgm:prSet/>
      <dgm:spPr/>
      <dgm:t>
        <a:bodyPr/>
        <a:lstStyle/>
        <a:p>
          <a:endParaRPr lang="en-CA"/>
        </a:p>
      </dgm:t>
    </dgm:pt>
    <dgm:pt modelId="{088ACF61-7C47-4A80-9843-E91C956FDE54}" type="sibTrans" cxnId="{49E86EA0-EF47-4BC3-B310-D96521CD84B5}">
      <dgm:prSet/>
      <dgm:spPr/>
      <dgm:t>
        <a:bodyPr/>
        <a:lstStyle/>
        <a:p>
          <a:endParaRPr lang="en-CA"/>
        </a:p>
      </dgm:t>
    </dgm:pt>
    <dgm:pt modelId="{8C2BC089-8CBE-4EDF-ACE6-79868C623AA3}">
      <dgm:prSet phldrT="[Text]" custT="1"/>
      <dgm:spPr>
        <a:noFill/>
      </dgm:spPr>
      <dgm:t>
        <a:bodyPr/>
        <a:lstStyle/>
        <a:p>
          <a:r>
            <a:rPr lang="en-CA" sz="1200" dirty="0" smtClean="0"/>
            <a:t>EA Governance</a:t>
          </a:r>
          <a:endParaRPr lang="en-CA" sz="1200" dirty="0"/>
        </a:p>
      </dgm:t>
    </dgm:pt>
    <dgm:pt modelId="{9A7BDDED-6676-46E0-AA95-DA97A278A0C3}" type="parTrans" cxnId="{8502C0B3-8C66-46F7-8F1B-667D95FA9B2A}">
      <dgm:prSet/>
      <dgm:spPr/>
      <dgm:t>
        <a:bodyPr/>
        <a:lstStyle/>
        <a:p>
          <a:endParaRPr lang="en-CA"/>
        </a:p>
      </dgm:t>
    </dgm:pt>
    <dgm:pt modelId="{E34439AA-935A-43C0-993E-8CB8D5E89020}" type="sibTrans" cxnId="{8502C0B3-8C66-46F7-8F1B-667D95FA9B2A}">
      <dgm:prSet/>
      <dgm:spPr/>
      <dgm:t>
        <a:bodyPr/>
        <a:lstStyle/>
        <a:p>
          <a:endParaRPr lang="en-CA"/>
        </a:p>
      </dgm:t>
    </dgm:pt>
    <dgm:pt modelId="{11F003F5-F09A-4187-AA81-392AFAC7D1BB}" type="pres">
      <dgm:prSet presAssocID="{63389057-96AD-4BE2-95FD-97446EE6736C}" presName="Name0" presStyleCnt="0">
        <dgm:presLayoutVars>
          <dgm:chMax val="7"/>
          <dgm:resizeHandles val="exact"/>
        </dgm:presLayoutVars>
      </dgm:prSet>
      <dgm:spPr/>
      <dgm:t>
        <a:bodyPr/>
        <a:lstStyle/>
        <a:p>
          <a:endParaRPr lang="en-CA"/>
        </a:p>
      </dgm:t>
    </dgm:pt>
    <dgm:pt modelId="{F8949135-21C6-43C1-9375-1E7D693D9EF0}" type="pres">
      <dgm:prSet presAssocID="{63389057-96AD-4BE2-95FD-97446EE6736C}" presName="comp1" presStyleCnt="0"/>
      <dgm:spPr/>
    </dgm:pt>
    <dgm:pt modelId="{6B244758-6A9E-4A10-BD2F-9EB073E999F6}" type="pres">
      <dgm:prSet presAssocID="{63389057-96AD-4BE2-95FD-97446EE6736C}" presName="circle1" presStyleLbl="node1" presStyleIdx="0" presStyleCnt="2"/>
      <dgm:spPr/>
      <dgm:t>
        <a:bodyPr/>
        <a:lstStyle/>
        <a:p>
          <a:endParaRPr lang="en-CA"/>
        </a:p>
      </dgm:t>
    </dgm:pt>
    <dgm:pt modelId="{69D93EE5-DF9F-4999-A4B8-870E34E9D06F}" type="pres">
      <dgm:prSet presAssocID="{63389057-96AD-4BE2-95FD-97446EE6736C}" presName="c1text" presStyleLbl="node1" presStyleIdx="0" presStyleCnt="2">
        <dgm:presLayoutVars>
          <dgm:bulletEnabled val="1"/>
        </dgm:presLayoutVars>
      </dgm:prSet>
      <dgm:spPr/>
      <dgm:t>
        <a:bodyPr/>
        <a:lstStyle/>
        <a:p>
          <a:endParaRPr lang="en-CA"/>
        </a:p>
      </dgm:t>
    </dgm:pt>
    <dgm:pt modelId="{39672118-4086-48EB-BBC5-A44D1500C224}" type="pres">
      <dgm:prSet presAssocID="{63389057-96AD-4BE2-95FD-97446EE6736C}" presName="comp2" presStyleCnt="0"/>
      <dgm:spPr/>
    </dgm:pt>
    <dgm:pt modelId="{737D26C4-9CE6-4AA9-A4A2-5AC2254BB0A1}" type="pres">
      <dgm:prSet presAssocID="{63389057-96AD-4BE2-95FD-97446EE6736C}" presName="circle2" presStyleLbl="node1" presStyleIdx="1" presStyleCnt="2"/>
      <dgm:spPr/>
      <dgm:t>
        <a:bodyPr/>
        <a:lstStyle/>
        <a:p>
          <a:endParaRPr lang="en-CA"/>
        </a:p>
      </dgm:t>
    </dgm:pt>
    <dgm:pt modelId="{AAAACA27-2ECB-4C7A-A25E-DC51EDA91802}" type="pres">
      <dgm:prSet presAssocID="{63389057-96AD-4BE2-95FD-97446EE6736C}" presName="c2text" presStyleLbl="node1" presStyleIdx="1" presStyleCnt="2">
        <dgm:presLayoutVars>
          <dgm:bulletEnabled val="1"/>
        </dgm:presLayoutVars>
      </dgm:prSet>
      <dgm:spPr/>
      <dgm:t>
        <a:bodyPr/>
        <a:lstStyle/>
        <a:p>
          <a:endParaRPr lang="en-CA"/>
        </a:p>
      </dgm:t>
    </dgm:pt>
  </dgm:ptLst>
  <dgm:cxnLst>
    <dgm:cxn modelId="{3023EBEF-B2FC-451A-BE17-3AF6C782D285}" type="presOf" srcId="{3E1DBCA3-3DFB-44BE-8AE7-3D01B25E7B9B}" destId="{69D93EE5-DF9F-4999-A4B8-870E34E9D06F}" srcOrd="1" destOrd="0" presId="urn:microsoft.com/office/officeart/2005/8/layout/venn2"/>
    <dgm:cxn modelId="{6D5D0CCA-15BF-4CC9-A566-AF2B3BF54AE8}" type="presOf" srcId="{63389057-96AD-4BE2-95FD-97446EE6736C}" destId="{11F003F5-F09A-4187-AA81-392AFAC7D1BB}" srcOrd="0" destOrd="0" presId="urn:microsoft.com/office/officeart/2005/8/layout/venn2"/>
    <dgm:cxn modelId="{EA4711FE-0A0E-4F1B-BA89-97487DDA7BB2}" type="presOf" srcId="{8C2BC089-8CBE-4EDF-ACE6-79868C623AA3}" destId="{737D26C4-9CE6-4AA9-A4A2-5AC2254BB0A1}" srcOrd="0" destOrd="0" presId="urn:microsoft.com/office/officeart/2005/8/layout/venn2"/>
    <dgm:cxn modelId="{8502C0B3-8C66-46F7-8F1B-667D95FA9B2A}" srcId="{63389057-96AD-4BE2-95FD-97446EE6736C}" destId="{8C2BC089-8CBE-4EDF-ACE6-79868C623AA3}" srcOrd="1" destOrd="0" parTransId="{9A7BDDED-6676-46E0-AA95-DA97A278A0C3}" sibTransId="{E34439AA-935A-43C0-993E-8CB8D5E89020}"/>
    <dgm:cxn modelId="{E03CA0E6-10F2-4E52-A388-3D415D94A093}" type="presOf" srcId="{3E1DBCA3-3DFB-44BE-8AE7-3D01B25E7B9B}" destId="{6B244758-6A9E-4A10-BD2F-9EB073E999F6}" srcOrd="0" destOrd="0" presId="urn:microsoft.com/office/officeart/2005/8/layout/venn2"/>
    <dgm:cxn modelId="{9582C364-4FD2-4E75-99AC-B4B6458F9038}" type="presOf" srcId="{8C2BC089-8CBE-4EDF-ACE6-79868C623AA3}" destId="{AAAACA27-2ECB-4C7A-A25E-DC51EDA91802}" srcOrd="1" destOrd="0" presId="urn:microsoft.com/office/officeart/2005/8/layout/venn2"/>
    <dgm:cxn modelId="{49E86EA0-EF47-4BC3-B310-D96521CD84B5}" srcId="{63389057-96AD-4BE2-95FD-97446EE6736C}" destId="{3E1DBCA3-3DFB-44BE-8AE7-3D01B25E7B9B}" srcOrd="0" destOrd="0" parTransId="{C831A531-2D8E-48CB-9C04-48AD3F7A9C84}" sibTransId="{088ACF61-7C47-4A80-9843-E91C956FDE54}"/>
    <dgm:cxn modelId="{719529C3-BE7B-4B85-82EE-0631975C66B3}" type="presParOf" srcId="{11F003F5-F09A-4187-AA81-392AFAC7D1BB}" destId="{F8949135-21C6-43C1-9375-1E7D693D9EF0}" srcOrd="0" destOrd="0" presId="urn:microsoft.com/office/officeart/2005/8/layout/venn2"/>
    <dgm:cxn modelId="{CE5D02AF-B4D0-42C7-9ABE-40C307D989A7}" type="presParOf" srcId="{F8949135-21C6-43C1-9375-1E7D693D9EF0}" destId="{6B244758-6A9E-4A10-BD2F-9EB073E999F6}" srcOrd="0" destOrd="0" presId="urn:microsoft.com/office/officeart/2005/8/layout/venn2"/>
    <dgm:cxn modelId="{9B6A8F36-BCF7-4612-AE96-A35342F10D1B}" type="presParOf" srcId="{F8949135-21C6-43C1-9375-1E7D693D9EF0}" destId="{69D93EE5-DF9F-4999-A4B8-870E34E9D06F}" srcOrd="1" destOrd="0" presId="urn:microsoft.com/office/officeart/2005/8/layout/venn2"/>
    <dgm:cxn modelId="{BF0F50E0-34D2-4D73-95F7-05BF284A0293}" type="presParOf" srcId="{11F003F5-F09A-4187-AA81-392AFAC7D1BB}" destId="{39672118-4086-48EB-BBC5-A44D1500C224}" srcOrd="1" destOrd="0" presId="urn:microsoft.com/office/officeart/2005/8/layout/venn2"/>
    <dgm:cxn modelId="{866CAB0B-5676-46B4-8408-F4B43CDCD72A}" type="presParOf" srcId="{39672118-4086-48EB-BBC5-A44D1500C224}" destId="{737D26C4-9CE6-4AA9-A4A2-5AC2254BB0A1}" srcOrd="0" destOrd="0" presId="urn:microsoft.com/office/officeart/2005/8/layout/venn2"/>
    <dgm:cxn modelId="{D95B3007-5E6A-4DED-8197-B61E57E57AE5}" type="presParOf" srcId="{39672118-4086-48EB-BBC5-A44D1500C224}" destId="{AAAACA27-2ECB-4C7A-A25E-DC51EDA91802}"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244758-6A9E-4A10-BD2F-9EB073E999F6}">
      <dsp:nvSpPr>
        <dsp:cNvPr id="0" name=""/>
        <dsp:cNvSpPr/>
      </dsp:nvSpPr>
      <dsp:spPr>
        <a:xfrm>
          <a:off x="402431" y="0"/>
          <a:ext cx="2338386" cy="2338386"/>
        </a:xfrm>
        <a:prstGeom prst="ellipse">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CA" sz="1200" kern="1200" dirty="0" smtClean="0"/>
            <a:t>IT Governance</a:t>
          </a:r>
          <a:endParaRPr lang="en-CA" sz="1200" kern="1200" dirty="0"/>
        </a:p>
      </dsp:txBody>
      <dsp:txXfrm>
        <a:off x="957798" y="175378"/>
        <a:ext cx="1227652" cy="397525"/>
      </dsp:txXfrm>
    </dsp:sp>
    <dsp:sp modelId="{737D26C4-9CE6-4AA9-A4A2-5AC2254BB0A1}">
      <dsp:nvSpPr>
        <dsp:cNvPr id="0" name=""/>
        <dsp:cNvSpPr/>
      </dsp:nvSpPr>
      <dsp:spPr>
        <a:xfrm>
          <a:off x="694729" y="584596"/>
          <a:ext cx="1753789" cy="1753789"/>
        </a:xfrm>
        <a:prstGeom prst="ellipse">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CA" sz="1200" kern="1200" dirty="0" smtClean="0"/>
            <a:t>EA Governance</a:t>
          </a:r>
          <a:endParaRPr lang="en-CA" sz="1200" kern="1200" dirty="0"/>
        </a:p>
      </dsp:txBody>
      <dsp:txXfrm>
        <a:off x="951566" y="1023043"/>
        <a:ext cx="1240116" cy="876894"/>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8/10/2016</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8/10/2016</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a:t>
            </a:fld>
            <a:endParaRPr lang="en-US" dirty="0"/>
          </a:p>
        </p:txBody>
      </p:sp>
    </p:spTree>
    <p:extLst>
      <p:ext uri="{BB962C8B-B14F-4D97-AF65-F5344CB8AC3E}">
        <p14:creationId xmlns:p14="http://schemas.microsoft.com/office/powerpoint/2010/main" val="2944590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459194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1948426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59D96F-806F-4F66-9A0E-3B1DD9CAFC23}" type="slidenum">
              <a:rPr lang="en-US">
                <a:solidFill>
                  <a:prstClr val="black"/>
                </a:solidFill>
              </a:rPr>
              <a:pPr fontAlgn="base">
                <a:spcBef>
                  <a:spcPct val="0"/>
                </a:spcBef>
                <a:spcAft>
                  <a:spcPct val="0"/>
                </a:spcAft>
              </a:pPr>
              <a:t>4</a:t>
            </a:fld>
            <a:endParaRPr lang="en-US" dirty="0">
              <a:solidFill>
                <a:prstClr val="black"/>
              </a:solidFill>
            </a:endParaRPr>
          </a:p>
        </p:txBody>
      </p:sp>
    </p:spTree>
    <p:extLst>
      <p:ext uri="{BB962C8B-B14F-4D97-AF65-F5344CB8AC3E}">
        <p14:creationId xmlns:p14="http://schemas.microsoft.com/office/powerpoint/2010/main" val="1003425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327684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4078754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dirty="0" smtClean="0"/>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0AEED5-5ACF-4F34-96BA-6EF18FC0AF2C}" type="slidenum">
              <a:rPr lang="en-US">
                <a:solidFill>
                  <a:prstClr val="black"/>
                </a:solidFill>
              </a:rPr>
              <a:pPr fontAlgn="base">
                <a:spcBef>
                  <a:spcPct val="0"/>
                </a:spcBef>
                <a:spcAft>
                  <a:spcPct val="0"/>
                </a:spcAft>
              </a:pPr>
              <a:t>9</a:t>
            </a:fld>
            <a:endParaRPr lang="en-US" dirty="0">
              <a:solidFill>
                <a:prstClr val="black"/>
              </a:solidFill>
            </a:endParaRPr>
          </a:p>
        </p:txBody>
      </p:sp>
    </p:spTree>
    <p:extLst>
      <p:ext uri="{BB962C8B-B14F-4D97-AF65-F5344CB8AC3E}">
        <p14:creationId xmlns:p14="http://schemas.microsoft.com/office/powerpoint/2010/main" val="1379052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dirty="0"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18A07E-1847-4DBA-9207-C7B24C6A55E1}" type="slidenum">
              <a:rPr lang="en-US">
                <a:solidFill>
                  <a:srgbClr val="000000"/>
                </a:solidFill>
              </a:rPr>
              <a:pPr fontAlgn="base">
                <a:spcBef>
                  <a:spcPct val="0"/>
                </a:spcBef>
                <a:spcAft>
                  <a:spcPct val="0"/>
                </a:spcAft>
              </a:pPr>
              <a:t>10</a:t>
            </a:fld>
            <a:endParaRPr lang="en-US" dirty="0">
              <a:solidFill>
                <a:srgbClr val="000000"/>
              </a:solidFill>
            </a:endParaRPr>
          </a:p>
        </p:txBody>
      </p:sp>
    </p:spTree>
    <p:extLst>
      <p:ext uri="{BB962C8B-B14F-4D97-AF65-F5344CB8AC3E}">
        <p14:creationId xmlns:p14="http://schemas.microsoft.com/office/powerpoint/2010/main" val="17943094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2.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3.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4.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5.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7876831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081869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96642767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111891247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5176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528989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89574366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655848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28796349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100399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161426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19" y="1132006"/>
            <a:ext cx="352780" cy="364690"/>
            <a:chOff x="6966056" y="197732"/>
            <a:chExt cx="751526" cy="785348"/>
          </a:xfrm>
          <a:solidFill>
            <a:srgbClr val="243F54"/>
          </a:solidFill>
        </p:grpSpPr>
        <p:sp>
          <p:nvSpPr>
            <p:cNvPr id="13" name="Rectangle 12"/>
            <p:cNvSpPr/>
            <p:nvPr/>
          </p:nvSpPr>
          <p:spPr>
            <a:xfrm>
              <a:off x="6966056" y="197732"/>
              <a:ext cx="75152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215864727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224408822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27867045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887727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6163611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35337884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31320457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6089650"/>
            <a:ext cx="9144000" cy="768350"/>
            <a:chOff x="0" y="6090047"/>
            <a:chExt cx="9144000" cy="767953"/>
          </a:xfrm>
        </p:grpSpPr>
        <p:sp>
          <p:nvSpPr>
            <p:cNvPr id="5" name="Rectangle 28"/>
            <p:cNvSpPr/>
            <p:nvPr/>
          </p:nvSpPr>
          <p:spPr>
            <a:xfrm>
              <a:off x="0" y="6090047"/>
              <a:ext cx="669607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1997-2015 Info-Tech Research Group Inc.</a:t>
              </a:r>
            </a:p>
          </p:txBody>
        </p:sp>
        <p:grpSp>
          <p:nvGrpSpPr>
            <p:cNvPr id="6" name="Group 1"/>
            <p:cNvGrpSpPr>
              <a:grpSpLocks/>
            </p:cNvGrpSpPr>
            <p:nvPr userDrawn="1"/>
          </p:nvGrpSpPr>
          <p:grpSpPr bwMode="auto">
            <a:xfrm>
              <a:off x="6696236" y="6090047"/>
              <a:ext cx="2447764" cy="767953"/>
              <a:chOff x="6696236" y="6090047"/>
              <a:chExt cx="2447764" cy="767953"/>
            </a:xfrm>
          </p:grpSpPr>
          <p:sp>
            <p:nvSpPr>
              <p:cNvPr id="7" name="Rectangle 30"/>
              <p:cNvSpPr/>
              <p:nvPr/>
            </p:nvSpPr>
            <p:spPr>
              <a:xfrm>
                <a:off x="6696075" y="6090047"/>
                <a:ext cx="244792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endParaRPr lang="en-CA" sz="800" dirty="0">
                  <a:solidFill>
                    <a:srgbClr val="ADB7C3"/>
                  </a:solidFill>
                </a:endParaRPr>
              </a:p>
            </p:txBody>
          </p:sp>
          <p:pic>
            <p:nvPicPr>
              <p:cNvPr id="8" name="Picture 31" descr="Info-Tech_Logo_2013-On-Screen-WHITE(transparent-background).png"/>
              <p:cNvPicPr>
                <a:picLocks noChangeAspect="1"/>
              </p:cNvPicPr>
              <p:nvPr/>
            </p:nvPicPr>
            <p:blipFill>
              <a:blip r:embed="rId2"/>
              <a:srcRect/>
              <a:stretch>
                <a:fillRect/>
              </a:stretch>
            </p:blipFill>
            <p:spPr bwMode="auto">
              <a:xfrm>
                <a:off x="7020272" y="6309320"/>
                <a:ext cx="1697008" cy="339401"/>
              </a:xfrm>
              <a:prstGeom prst="rect">
                <a:avLst/>
              </a:prstGeom>
              <a:noFill/>
              <a:ln w="9525">
                <a:noFill/>
                <a:miter lim="800000"/>
                <a:headEnd/>
                <a:tailEnd/>
              </a:ln>
            </p:spPr>
          </p:pic>
        </p:grpSp>
      </p:grpSp>
      <p:sp>
        <p:nvSpPr>
          <p:cNvPr id="28" name="Text Placeholder 27"/>
          <p:cNvSpPr>
            <a:spLocks noGrp="1"/>
          </p:cNvSpPr>
          <p:nvPr>
            <p:ph type="body" sz="quarter" idx="15"/>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Click to edit Master text styles</a:t>
            </a:r>
          </a:p>
        </p:txBody>
      </p:sp>
      <p:sp>
        <p:nvSpPr>
          <p:cNvPr id="30" name="Text Placeholder 29"/>
          <p:cNvSpPr>
            <a:spLocks noGrp="1"/>
          </p:cNvSpPr>
          <p:nvPr>
            <p:ph type="body" sz="quarter" idx="16"/>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Click to edit Master text styles</a:t>
            </a:r>
          </a:p>
        </p:txBody>
      </p:sp>
    </p:spTree>
    <p:extLst>
      <p:ext uri="{BB962C8B-B14F-4D97-AF65-F5344CB8AC3E}">
        <p14:creationId xmlns:p14="http://schemas.microsoft.com/office/powerpoint/2010/main" val="1615029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2" name="Title 1"/>
          <p:cNvSpPr>
            <a:spLocks noGrp="1"/>
          </p:cNvSpPr>
          <p:nvPr>
            <p:ph type="title"/>
          </p:nvPr>
        </p:nvSpPr>
        <p:spPr/>
        <p:txBody>
          <a:bodyPr/>
          <a:lstStyle>
            <a:lvl1pPr>
              <a:defRPr baseline="0">
                <a:solidFill>
                  <a:schemeClr val="bg1"/>
                </a:solidFill>
                <a:latin typeface="+mn-lt"/>
              </a:defRPr>
            </a:lvl1pPr>
          </a:lstStyle>
          <a:p>
            <a:r>
              <a:rPr lang="en-US" smtClean="0"/>
              <a:t>Click to edit Master title style</a:t>
            </a:r>
            <a:endParaRPr lang="en-CA"/>
          </a:p>
        </p:txBody>
      </p:sp>
    </p:spTree>
    <p:extLst>
      <p:ext uri="{BB962C8B-B14F-4D97-AF65-F5344CB8AC3E}">
        <p14:creationId xmlns:p14="http://schemas.microsoft.com/office/powerpoint/2010/main" val="42073382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3" name="Straight Connector 10"/>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22796381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4" name="Pentagon 22"/>
          <p:cNvSpPr/>
          <p:nvPr/>
        </p:nvSpPr>
        <p:spPr>
          <a:xfrm>
            <a:off x="0" y="411163"/>
            <a:ext cx="863600" cy="538162"/>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12" name="Title 1"/>
          <p:cNvSpPr>
            <a:spLocks noGrp="1"/>
          </p:cNvSpPr>
          <p:nvPr>
            <p:ph type="title"/>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Click to edit Master title style</a:t>
            </a:r>
            <a:endParaRPr lang="en-CA" dirty="0"/>
          </a:p>
        </p:txBody>
      </p:sp>
      <p:sp>
        <p:nvSpPr>
          <p:cNvPr id="21" name="Text Placeholder 20"/>
          <p:cNvSpPr>
            <a:spLocks noGrp="1"/>
          </p:cNvSpPr>
          <p:nvPr>
            <p:ph type="body" sz="quarter" idx="10"/>
          </p:nvPr>
        </p:nvSpPr>
        <p:spPr>
          <a:xfrm>
            <a:off x="0" y="245442"/>
            <a:ext cx="641268" cy="891556"/>
          </a:xfrm>
        </p:spPr>
        <p:txBody>
          <a:bodyPr anchor="ctr"/>
          <a:lstStyle>
            <a:lvl1pPr algn="ctr">
              <a:buNone/>
              <a:defRPr sz="2000" b="1">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23275587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7" name="Rectangle 22"/>
          <p:cNvSpPr/>
          <p:nvPr userDrawn="1"/>
        </p:nvSpPr>
        <p:spPr>
          <a:xfrm>
            <a:off x="0" y="-52388"/>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8" name="Rectangle 7"/>
          <p:cNvSpPr/>
          <p:nvPr/>
        </p:nvSpPr>
        <p:spPr>
          <a:xfrm>
            <a:off x="250825" y="1287463"/>
            <a:ext cx="4038600" cy="319087"/>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is Designed For:</a:t>
            </a:r>
          </a:p>
        </p:txBody>
      </p:sp>
      <p:sp>
        <p:nvSpPr>
          <p:cNvPr id="9" name="Rectangle 8"/>
          <p:cNvSpPr/>
          <p:nvPr/>
        </p:nvSpPr>
        <p:spPr>
          <a:xfrm>
            <a:off x="4840288" y="1287463"/>
            <a:ext cx="4037012" cy="319087"/>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Will Help You:</a:t>
            </a:r>
          </a:p>
        </p:txBody>
      </p:sp>
      <p:sp>
        <p:nvSpPr>
          <p:cNvPr id="10" name="Rectangle 9"/>
          <p:cNvSpPr/>
          <p:nvPr/>
        </p:nvSpPr>
        <p:spPr>
          <a:xfrm>
            <a:off x="250825" y="3927475"/>
            <a:ext cx="4041775" cy="320675"/>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Assist:</a:t>
            </a:r>
          </a:p>
        </p:txBody>
      </p:sp>
      <p:sp>
        <p:nvSpPr>
          <p:cNvPr id="11" name="Rectangle 12"/>
          <p:cNvSpPr/>
          <p:nvPr/>
        </p:nvSpPr>
        <p:spPr>
          <a:xfrm>
            <a:off x="4840288" y="3927475"/>
            <a:ext cx="4041775" cy="320675"/>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Help You:</a:t>
            </a:r>
          </a:p>
        </p:txBody>
      </p:sp>
      <p:sp>
        <p:nvSpPr>
          <p:cNvPr id="13" name="Rectangle 15"/>
          <p:cNvSpPr/>
          <p:nvPr userDrawn="1"/>
        </p:nvSpPr>
        <p:spPr>
          <a:xfrm>
            <a:off x="250825" y="1287463"/>
            <a:ext cx="4038600" cy="319087"/>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Is Designed For:</a:t>
            </a:r>
          </a:p>
        </p:txBody>
      </p:sp>
      <p:sp>
        <p:nvSpPr>
          <p:cNvPr id="14" name="Rectangle 19"/>
          <p:cNvSpPr/>
          <p:nvPr userDrawn="1"/>
        </p:nvSpPr>
        <p:spPr>
          <a:xfrm>
            <a:off x="4840288" y="1287463"/>
            <a:ext cx="4037012" cy="319087"/>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Will Help You:</a:t>
            </a:r>
          </a:p>
        </p:txBody>
      </p:sp>
      <p:sp>
        <p:nvSpPr>
          <p:cNvPr id="15" name="Rectangle 20"/>
          <p:cNvSpPr/>
          <p:nvPr userDrawn="1"/>
        </p:nvSpPr>
        <p:spPr>
          <a:xfrm>
            <a:off x="250825" y="3927475"/>
            <a:ext cx="4041775" cy="320675"/>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Also Assist:</a:t>
            </a:r>
          </a:p>
        </p:txBody>
      </p:sp>
      <p:sp>
        <p:nvSpPr>
          <p:cNvPr id="16" name="Rectangle 21"/>
          <p:cNvSpPr/>
          <p:nvPr userDrawn="1"/>
        </p:nvSpPr>
        <p:spPr>
          <a:xfrm>
            <a:off x="4840288" y="3927475"/>
            <a:ext cx="4041775" cy="320675"/>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Help Them:</a:t>
            </a:r>
          </a:p>
        </p:txBody>
      </p: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Click to edit Master title style</a:t>
            </a:r>
            <a:endParaRPr lang="en-CA" dirty="0"/>
          </a:p>
        </p:txBody>
      </p:sp>
      <p:sp>
        <p:nvSpPr>
          <p:cNvPr id="25" name="Text Placeholder 41"/>
          <p:cNvSpPr>
            <a:spLocks noGrp="1"/>
          </p:cNvSpPr>
          <p:nvPr>
            <p:ph type="body" sz="quarter" idx="16"/>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7" name="Text Placeholder 41"/>
          <p:cNvSpPr>
            <a:spLocks noGrp="1"/>
          </p:cNvSpPr>
          <p:nvPr>
            <p:ph type="body" sz="quarter" idx="26"/>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8" name="Text Placeholder 41"/>
          <p:cNvSpPr>
            <a:spLocks noGrp="1"/>
          </p:cNvSpPr>
          <p:nvPr>
            <p:ph type="body" sz="quarter" idx="27"/>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9" name="Text Placeholder 41"/>
          <p:cNvSpPr>
            <a:spLocks noGrp="1"/>
          </p:cNvSpPr>
          <p:nvPr>
            <p:ph type="body" sz="quarter" idx="28"/>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4962284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7" name="Rectangle 16"/>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8" name="Rectangle 8"/>
          <p:cNvSpPr/>
          <p:nvPr userDrawn="1"/>
        </p:nvSpPr>
        <p:spPr>
          <a:xfrm>
            <a:off x="255588" y="4200525"/>
            <a:ext cx="8640762" cy="312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CA" sz="1400" b="1" dirty="0">
                <a:solidFill>
                  <a:srgbClr val="FFFFFF"/>
                </a:solidFill>
              </a:rPr>
              <a:t>Resolution</a:t>
            </a:r>
          </a:p>
        </p:txBody>
      </p:sp>
      <p:sp>
        <p:nvSpPr>
          <p:cNvPr id="9" name="Rectangle 12"/>
          <p:cNvSpPr/>
          <p:nvPr userDrawn="1"/>
        </p:nvSpPr>
        <p:spPr>
          <a:xfrm>
            <a:off x="247650" y="1211263"/>
            <a:ext cx="5267325" cy="3190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Situation</a:t>
            </a:r>
          </a:p>
        </p:txBody>
      </p:sp>
      <p:sp>
        <p:nvSpPr>
          <p:cNvPr id="10" name="Rectangle 10"/>
          <p:cNvSpPr/>
          <p:nvPr userDrawn="1"/>
        </p:nvSpPr>
        <p:spPr>
          <a:xfrm>
            <a:off x="247650" y="2659063"/>
            <a:ext cx="5267325" cy="320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Complication</a:t>
            </a:r>
          </a:p>
        </p:txBody>
      </p:sp>
      <p:grpSp>
        <p:nvGrpSpPr>
          <p:cNvPr id="11" name="Group 27"/>
          <p:cNvGrpSpPr/>
          <p:nvPr/>
        </p:nvGrpSpPr>
        <p:grpSpPr>
          <a:xfrm>
            <a:off x="5736405" y="1210905"/>
            <a:ext cx="3084068" cy="285749"/>
            <a:chOff x="2267744" y="1844804"/>
            <a:chExt cx="3084068" cy="285749"/>
          </a:xfrm>
          <a:solidFill>
            <a:srgbClr val="B0C534"/>
          </a:solidFill>
        </p:grpSpPr>
        <p:sp>
          <p:nvSpPr>
            <p:cNvPr id="12"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CA" sz="1100" i="1" dirty="0">
                  <a:solidFill>
                    <a:srgbClr val="FFFFFF"/>
                  </a:solidFill>
                  <a:latin typeface="Georgia"/>
                </a:rPr>
                <a:t>Info-Tech Insight</a:t>
              </a:r>
            </a:p>
          </p:txBody>
        </p:sp>
        <p:pic>
          <p:nvPicPr>
            <p:cNvPr id="13"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14" name="Picture 22"/>
          <p:cNvPicPr>
            <a:picLocks noChangeAspect="1"/>
          </p:cNvPicPr>
          <p:nvPr userDrawn="1"/>
        </p:nvPicPr>
        <p:blipFill>
          <a:blip r:embed="rId3"/>
          <a:srcRect/>
          <a:stretch>
            <a:fillRect/>
          </a:stretch>
        </p:blipFill>
        <p:spPr bwMode="auto">
          <a:xfrm>
            <a:off x="5210175" y="1266825"/>
            <a:ext cx="207963" cy="209550"/>
          </a:xfrm>
          <a:prstGeom prst="rect">
            <a:avLst/>
          </a:prstGeom>
          <a:noFill/>
          <a:ln w="9525">
            <a:noFill/>
            <a:miter lim="800000"/>
            <a:headEnd/>
            <a:tailEnd/>
          </a:ln>
        </p:spPr>
      </p:pic>
      <p:pic>
        <p:nvPicPr>
          <p:cNvPr id="15" name="Picture 29"/>
          <p:cNvPicPr>
            <a:picLocks noChangeAspect="1"/>
          </p:cNvPicPr>
          <p:nvPr userDrawn="1"/>
        </p:nvPicPr>
        <p:blipFill>
          <a:blip r:embed="rId4"/>
          <a:srcRect/>
          <a:stretch>
            <a:fillRect/>
          </a:stretch>
        </p:blipFill>
        <p:spPr bwMode="auto">
          <a:xfrm>
            <a:off x="8596313" y="4252913"/>
            <a:ext cx="206375" cy="206375"/>
          </a:xfrm>
          <a:prstGeom prst="rect">
            <a:avLst/>
          </a:prstGeom>
          <a:noFill/>
          <a:ln w="9525">
            <a:noFill/>
            <a:miter lim="800000"/>
            <a:headEnd/>
            <a:tailEnd/>
          </a:ln>
        </p:spPr>
      </p:pic>
      <p:pic>
        <p:nvPicPr>
          <p:cNvPr id="16" name="Picture 2"/>
          <p:cNvPicPr>
            <a:picLocks noChangeAspect="1"/>
          </p:cNvPicPr>
          <p:nvPr userDrawn="1"/>
        </p:nvPicPr>
        <p:blipFill>
          <a:blip r:embed="rId5"/>
          <a:srcRect/>
          <a:stretch>
            <a:fillRect/>
          </a:stretch>
        </p:blipFill>
        <p:spPr bwMode="auto">
          <a:xfrm>
            <a:off x="5210175" y="2716213"/>
            <a:ext cx="211138" cy="211137"/>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latin typeface="+mn-lt"/>
              </a:defRPr>
            </a:lvl1pPr>
          </a:lstStyle>
          <a:p>
            <a:r>
              <a:rPr lang="en-US" smtClean="0"/>
              <a:t>Click to edit Master title style</a:t>
            </a:r>
            <a:endParaRPr lang="en-US" dirty="0"/>
          </a:p>
        </p:txBody>
      </p:sp>
      <p:sp>
        <p:nvSpPr>
          <p:cNvPr id="20" name="Text Placeholder 19"/>
          <p:cNvSpPr>
            <a:spLocks noGrp="1"/>
          </p:cNvSpPr>
          <p:nvPr>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lvl="0"/>
            <a:endParaRPr lang="en-US" dirty="0"/>
          </a:p>
        </p:txBody>
      </p:sp>
    </p:spTree>
    <p:extLst>
      <p:ext uri="{BB962C8B-B14F-4D97-AF65-F5344CB8AC3E}">
        <p14:creationId xmlns:p14="http://schemas.microsoft.com/office/powerpoint/2010/main" val="23757886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9" name="Rectangle 9"/>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cxnSp>
        <p:nvCxnSpPr>
          <p:cNvPr id="10" name="Straight Connector 16"/>
          <p:cNvCxnSpPr/>
          <p:nvPr/>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ext Placeholder 13"/>
          <p:cNvSpPr>
            <a:spLocks noGrp="1"/>
          </p:cNvSpPr>
          <p:nvPr>
            <p:ph type="body" sz="quarter" idx="12"/>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spcCol="0" rtlCol="0" fromWordArt="0" anchor="ctr" forceAA="0">
            <a:noAutofit/>
          </a:bodyPr>
          <a:lstStyle>
            <a:lvl1pPr marL="0" indent="0">
              <a:buNone/>
              <a:defRPr lang="en-US" sz="1400" b="1" dirty="0" smtClean="0"/>
            </a:lvl1pPr>
          </a:lstStyle>
          <a:p>
            <a:pPr lvl="0"/>
            <a:r>
              <a:rPr lang="en-US" dirty="0" smtClean="0"/>
              <a:t>Click to edit Master text styles</a:t>
            </a:r>
          </a:p>
        </p:txBody>
      </p:sp>
      <p:sp>
        <p:nvSpPr>
          <p:cNvPr id="11" name="Text Placeholder 13"/>
          <p:cNvSpPr>
            <a:spLocks noGrp="1"/>
          </p:cNvSpPr>
          <p:nvPr>
            <p:ph type="body" sz="quarter" idx="1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lvl="0"/>
            <a:r>
              <a:rPr lang="en-US" dirty="0" smtClean="0"/>
              <a:t>Click to edit Master text styles</a:t>
            </a:r>
          </a:p>
        </p:txBody>
      </p:sp>
      <p:sp>
        <p:nvSpPr>
          <p:cNvPr id="14" name="Text Placeholder 13"/>
          <p:cNvSpPr>
            <a:spLocks noGrp="1"/>
          </p:cNvSpPr>
          <p:nvPr>
            <p:ph type="body" sz="quarter" idx="10"/>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400" b="1" dirty="0" smtClean="0">
                <a:solidFill>
                  <a:schemeClr val="lt1"/>
                </a:solidFill>
              </a:defRPr>
            </a:lvl1pPr>
          </a:lstStyle>
          <a:p>
            <a:pPr lvl="0"/>
            <a:r>
              <a:rPr lang="en-US" dirty="0" smtClean="0"/>
              <a:t>Click to edit Master text styles</a:t>
            </a:r>
          </a:p>
        </p:txBody>
      </p:sp>
      <p:sp>
        <p:nvSpPr>
          <p:cNvPr id="2" name="Title 1"/>
          <p:cNvSpPr>
            <a:spLocks noGrp="1"/>
          </p:cNvSpPr>
          <p:nvPr>
            <p:ph type="title"/>
          </p:nvPr>
        </p:nvSpPr>
        <p:spPr/>
        <p:txBody>
          <a:bodyPr/>
          <a:lstStyle>
            <a:lvl1pPr>
              <a:defRPr baseline="0">
                <a:solidFill>
                  <a:schemeClr val="bg1"/>
                </a:solidFill>
                <a:latin typeface="+mn-lt"/>
              </a:defRPr>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9674791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9" name="Rectangle 14"/>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cxnSp>
        <p:nvCxnSpPr>
          <p:cNvPr id="10" name="Straight Connector 8"/>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1" name="Picture 12"/>
          <p:cNvPicPr>
            <a:picLocks noChangeAspect="1"/>
          </p:cNvPicPr>
          <p:nvPr userDrawn="1"/>
        </p:nvPicPr>
        <p:blipFill>
          <a:blip r:embed="rId2"/>
          <a:srcRect/>
          <a:stretch>
            <a:fillRect/>
          </a:stretch>
        </p:blipFill>
        <p:spPr bwMode="auto">
          <a:xfrm>
            <a:off x="8561388" y="3376613"/>
            <a:ext cx="214312" cy="214312"/>
          </a:xfrm>
          <a:prstGeom prst="rect">
            <a:avLst/>
          </a:prstGeom>
          <a:noFill/>
          <a:ln w="9525">
            <a:noFill/>
            <a:miter lim="800000"/>
            <a:headEnd/>
            <a:tailEnd/>
          </a:ln>
        </p:spPr>
      </p:pic>
      <p:pic>
        <p:nvPicPr>
          <p:cNvPr id="12" name="Picture 13"/>
          <p:cNvPicPr>
            <a:picLocks noChangeAspect="1"/>
          </p:cNvPicPr>
          <p:nvPr userDrawn="1"/>
        </p:nvPicPr>
        <p:blipFill>
          <a:blip r:embed="rId3"/>
          <a:srcRect/>
          <a:stretch>
            <a:fillRect/>
          </a:stretch>
        </p:blipFill>
        <p:spPr bwMode="auto">
          <a:xfrm>
            <a:off x="8580438" y="1252538"/>
            <a:ext cx="195262" cy="225425"/>
          </a:xfrm>
          <a:prstGeom prst="rect">
            <a:avLst/>
          </a:prstGeom>
          <a:noFill/>
          <a:ln w="9525">
            <a:noFill/>
            <a:miter lim="800000"/>
            <a:headEnd/>
            <a:tailEnd/>
          </a:ln>
        </p:spPr>
      </p:pic>
      <p:pic>
        <p:nvPicPr>
          <p:cNvPr id="13" name="Picture 17"/>
          <p:cNvPicPr>
            <a:picLocks noChangeAspect="1"/>
          </p:cNvPicPr>
          <p:nvPr userDrawn="1"/>
        </p:nvPicPr>
        <p:blipFill>
          <a:blip r:embed="rId4"/>
          <a:srcRect/>
          <a:stretch>
            <a:fillRect/>
          </a:stretch>
        </p:blipFill>
        <p:spPr bwMode="auto">
          <a:xfrm>
            <a:off x="4297363" y="1268413"/>
            <a:ext cx="139700" cy="198437"/>
          </a:xfrm>
          <a:prstGeom prst="rect">
            <a:avLst/>
          </a:prstGeom>
          <a:noFill/>
          <a:ln w="9525">
            <a:noFill/>
            <a:miter lim="800000"/>
            <a:headEnd/>
            <a:tailEnd/>
          </a:ln>
        </p:spPr>
      </p:pic>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r>
              <a:rPr lang="en-US" dirty="0" smtClean="0"/>
              <a:t>Knowledge Gained</a:t>
            </a:r>
            <a:endParaRPr lang="en-US" dirty="0"/>
          </a:p>
        </p:txBody>
      </p:sp>
      <p:sp>
        <p:nvSpPr>
          <p:cNvPr id="2" name="Title 1"/>
          <p:cNvSpPr>
            <a:spLocks noGrp="1"/>
          </p:cNvSpPr>
          <p:nvPr>
            <p:ph type="title"/>
          </p:nvPr>
        </p:nvSpPr>
        <p:spPr/>
        <p:txBody>
          <a:bodyPr/>
          <a:lstStyle>
            <a:lvl1pPr>
              <a:defRPr baseline="0">
                <a:solidFill>
                  <a:schemeClr val="bg1"/>
                </a:solidFill>
                <a:latin typeface="+mn-lt"/>
              </a:defRPr>
            </a:lvl1pPr>
          </a:lstStyle>
          <a:p>
            <a:r>
              <a:rPr lang="en-US" dirty="0" smtClean="0"/>
              <a:t>Click to edit Master title style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13757044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cxnSp>
        <p:nvCxnSpPr>
          <p:cNvPr id="4" name="Straight Connector 4"/>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55" name="Text Placeholder 41"/>
          <p:cNvSpPr>
            <a:spLocks noGrp="1"/>
          </p:cNvSpPr>
          <p:nvPr>
            <p:ph type="body" sz="quarter" idx="16"/>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2271803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3" name="Rectangle 9"/>
          <p:cNvSpPr/>
          <p:nvPr userDrawn="1"/>
        </p:nvSpPr>
        <p:spPr>
          <a:xfrm>
            <a:off x="615950" y="1131888"/>
            <a:ext cx="8261350" cy="365125"/>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200" dirty="0">
              <a:solidFill>
                <a:srgbClr val="333333"/>
              </a:solidFill>
            </a:endParaRPr>
          </a:p>
        </p:txBody>
      </p:sp>
      <p:grpSp>
        <p:nvGrpSpPr>
          <p:cNvPr id="4" name="Group 10"/>
          <p:cNvGrpSpPr/>
          <p:nvPr userDrawn="1"/>
        </p:nvGrpSpPr>
        <p:grpSpPr>
          <a:xfrm>
            <a:off x="251519" y="1132006"/>
            <a:ext cx="352780" cy="364690"/>
            <a:chOff x="6966056" y="197732"/>
            <a:chExt cx="751526" cy="785348"/>
          </a:xfrm>
          <a:solidFill>
            <a:srgbClr val="243F54"/>
          </a:solidFill>
        </p:grpSpPr>
        <p:sp>
          <p:nvSpPr>
            <p:cNvPr id="5" name="Rectangle 12"/>
            <p:cNvSpPr/>
            <p:nvPr/>
          </p:nvSpPr>
          <p:spPr>
            <a:xfrm>
              <a:off x="6966056" y="197732"/>
              <a:ext cx="75152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6"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5864444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5" name="Rectangle 19"/>
          <p:cNvSpPr/>
          <p:nvPr userDrawn="1"/>
        </p:nvSpPr>
        <p:spPr>
          <a:xfrm>
            <a:off x="323850" y="1163638"/>
            <a:ext cx="8496300" cy="365125"/>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200" dirty="0">
              <a:solidFill>
                <a:srgbClr val="FFFFFF"/>
              </a:solidFill>
            </a:endParaRPr>
          </a:p>
        </p:txBody>
      </p:sp>
      <p:grpSp>
        <p:nvGrpSpPr>
          <p:cNvPr id="6" name="Group 21"/>
          <p:cNvGrpSpPr/>
          <p:nvPr userDrawn="1"/>
        </p:nvGrpSpPr>
        <p:grpSpPr>
          <a:xfrm>
            <a:off x="331100" y="1176588"/>
            <a:ext cx="343389" cy="339694"/>
            <a:chOff x="6986062" y="224644"/>
            <a:chExt cx="731520" cy="731520"/>
          </a:xfrm>
          <a:noFill/>
          <a:effectLst/>
        </p:grpSpPr>
        <p:sp>
          <p:nvSpPr>
            <p:cNvPr id="7"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8"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12" name="Title 1"/>
          <p:cNvSpPr>
            <a:spLocks noGrp="1"/>
          </p:cNvSpPr>
          <p:nvPr>
            <p:ph type="title"/>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27" name="Text Placeholder 26"/>
          <p:cNvSpPr>
            <a:spLocks noGrp="1"/>
          </p:cNvSpPr>
          <p:nvPr>
            <p:ph type="body" sz="quarter" idx="10"/>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Click to edit Master text styles</a:t>
            </a:r>
          </a:p>
        </p:txBody>
      </p:sp>
      <p:sp>
        <p:nvSpPr>
          <p:cNvPr id="28" name="Text Placeholder 26"/>
          <p:cNvSpPr>
            <a:spLocks noGrp="1"/>
          </p:cNvSpPr>
          <p:nvPr>
            <p:ph type="body" sz="quarter" idx="1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1507376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3" name="Straight Connector 10"/>
          <p:cNvCxnSpPr/>
          <p:nvPr userDrawn="1"/>
        </p:nvCxnSpPr>
        <p:spPr>
          <a:xfrm>
            <a:off x="268288" y="1708150"/>
            <a:ext cx="8601075"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40212971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4" name="TextBox 2"/>
          <p:cNvSpPr txBox="1"/>
          <p:nvPr userDrawn="1"/>
        </p:nvSpPr>
        <p:spPr>
          <a:xfrm>
            <a:off x="4391025" y="4625975"/>
            <a:ext cx="2805113" cy="769938"/>
          </a:xfrm>
          <a:prstGeom prst="rect">
            <a:avLst/>
          </a:prstGeom>
          <a:noFill/>
        </p:spPr>
        <p:txBody>
          <a:bodyPr>
            <a:spAutoFit/>
          </a:bodyPr>
          <a:lstStyle/>
          <a:p>
            <a:pPr algn="r">
              <a:defRPr/>
            </a:pPr>
            <a:r>
              <a:rPr lang="en-CA" sz="4400" b="1" dirty="0">
                <a:solidFill>
                  <a:srgbClr val="29475F"/>
                </a:solidFill>
              </a:rPr>
              <a:t>PHASE</a:t>
            </a:r>
          </a:p>
        </p:txBody>
      </p:sp>
      <p:cxnSp>
        <p:nvCxnSpPr>
          <p:cNvPr id="5" name="Straight Connector 3"/>
          <p:cNvCxnSpPr/>
          <p:nvPr userDrawn="1"/>
        </p:nvCxnSpPr>
        <p:spPr>
          <a:xfrm>
            <a:off x="3352800" y="5770563"/>
            <a:ext cx="3732213"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6" name="Oval 4"/>
          <p:cNvSpPr/>
          <p:nvPr userDrawn="1"/>
        </p:nvSpPr>
        <p:spPr>
          <a:xfrm>
            <a:off x="7215188" y="4549775"/>
            <a:ext cx="1400175" cy="1401763"/>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0000" b="1" dirty="0">
              <a:solidFill>
                <a:srgbClr val="243F54"/>
              </a:solidFill>
            </a:endParaRPr>
          </a:p>
        </p:txBody>
      </p:sp>
      <p:cxnSp>
        <p:nvCxnSpPr>
          <p:cNvPr id="8" name="Straight Connector 9"/>
          <p:cNvCxnSpPr/>
          <p:nvPr userDrawn="1"/>
        </p:nvCxnSpPr>
        <p:spPr>
          <a:xfrm>
            <a:off x="3505200" y="5922963"/>
            <a:ext cx="3732213"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a:xfrm>
            <a:off x="666750" y="5395913"/>
            <a:ext cx="6418263" cy="374650"/>
          </a:xfrm>
        </p:spPr>
        <p:txBody>
          <a:bodyPr/>
          <a:lstStyle>
            <a:lvl1pPr marL="0" indent="0" algn="r">
              <a:buNone/>
              <a:defRPr sz="1800" baseline="0">
                <a:solidFill>
                  <a:schemeClr val="accent2"/>
                </a:solidFill>
              </a:defRPr>
            </a:lvl1pPr>
          </a:lstStyle>
          <a:p>
            <a:pPr lvl="0"/>
            <a:r>
              <a:rPr lang="en-US" dirty="0" smtClean="0"/>
              <a:t>Click to edit Master text styles</a:t>
            </a:r>
          </a:p>
        </p:txBody>
      </p:sp>
      <p:sp>
        <p:nvSpPr>
          <p:cNvPr id="9" name="Text Placeholder 8"/>
          <p:cNvSpPr>
            <a:spLocks noGrp="1"/>
          </p:cNvSpPr>
          <p:nvPr>
            <p:ph type="body" sz="quarter" idx="11"/>
          </p:nvPr>
        </p:nvSpPr>
        <p:spPr>
          <a:xfrm>
            <a:off x="7196138" y="4549775"/>
            <a:ext cx="1439862" cy="1401763"/>
          </a:xfrm>
        </p:spPr>
        <p:txBody>
          <a:bodyPr anchor="ctr"/>
          <a:lstStyle>
            <a:lvl1pPr marL="0" indent="0" algn="ctr">
              <a:buNone/>
              <a:defRPr sz="8800">
                <a:solidFill>
                  <a:schemeClr val="accent1"/>
                </a:solidFill>
              </a:defRPr>
            </a:lvl1pPr>
          </a:lstStyle>
          <a:p>
            <a:pPr lvl="0"/>
            <a:r>
              <a:rPr lang="en-US" dirty="0" smtClean="0"/>
              <a:t>Click to edit Master text styles</a:t>
            </a:r>
          </a:p>
        </p:txBody>
      </p:sp>
    </p:spTree>
    <p:extLst>
      <p:ext uri="{BB962C8B-B14F-4D97-AF65-F5344CB8AC3E}">
        <p14:creationId xmlns:p14="http://schemas.microsoft.com/office/powerpoint/2010/main" val="38321417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5" name="Group 11"/>
          <p:cNvGrpSpPr>
            <a:grpSpLocks/>
          </p:cNvGrpSpPr>
          <p:nvPr userDrawn="1"/>
        </p:nvGrpSpPr>
        <p:grpSpPr bwMode="auto">
          <a:xfrm>
            <a:off x="0" y="6089650"/>
            <a:ext cx="9144000" cy="768350"/>
            <a:chOff x="0" y="6090047"/>
            <a:chExt cx="9144000" cy="767953"/>
          </a:xfrm>
        </p:grpSpPr>
        <p:sp>
          <p:nvSpPr>
            <p:cNvPr id="6" name="Rectangle 12"/>
            <p:cNvSpPr/>
            <p:nvPr/>
          </p:nvSpPr>
          <p:spPr>
            <a:xfrm>
              <a:off x="0" y="6090047"/>
              <a:ext cx="669607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1997-2015 Info-Tech Research Group Inc.</a:t>
              </a:r>
            </a:p>
          </p:txBody>
        </p:sp>
        <p:grpSp>
          <p:nvGrpSpPr>
            <p:cNvPr id="7" name="Group 13"/>
            <p:cNvGrpSpPr>
              <a:grpSpLocks/>
            </p:cNvGrpSpPr>
            <p:nvPr userDrawn="1"/>
          </p:nvGrpSpPr>
          <p:grpSpPr bwMode="auto">
            <a:xfrm>
              <a:off x="6696236" y="6090047"/>
              <a:ext cx="2447764" cy="767953"/>
              <a:chOff x="6696236" y="6090047"/>
              <a:chExt cx="2447764" cy="767953"/>
            </a:xfrm>
          </p:grpSpPr>
          <p:sp>
            <p:nvSpPr>
              <p:cNvPr id="8" name="Rectangle 14"/>
              <p:cNvSpPr/>
              <p:nvPr/>
            </p:nvSpPr>
            <p:spPr>
              <a:xfrm>
                <a:off x="6696075" y="6090047"/>
                <a:ext cx="244792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endParaRPr lang="en-CA" sz="800" dirty="0">
                  <a:solidFill>
                    <a:srgbClr val="ADB7C3"/>
                  </a:solidFill>
                </a:endParaRPr>
              </a:p>
            </p:txBody>
          </p:sp>
          <p:pic>
            <p:nvPicPr>
              <p:cNvPr id="9" name="Picture 15" descr="Info-Tech_Logo_2013-On-Screen-WHITE(transparent-background).png"/>
              <p:cNvPicPr>
                <a:picLocks noChangeAspect="1"/>
              </p:cNvPicPr>
              <p:nvPr/>
            </p:nvPicPr>
            <p:blipFill>
              <a:blip r:embed="rId2"/>
              <a:srcRect/>
              <a:stretch>
                <a:fillRect/>
              </a:stretch>
            </p:blipFill>
            <p:spPr bwMode="auto">
              <a:xfrm>
                <a:off x="7020272" y="6309320"/>
                <a:ext cx="1697008" cy="339401"/>
              </a:xfrm>
              <a:prstGeom prst="rect">
                <a:avLst/>
              </a:prstGeom>
              <a:noFill/>
              <a:ln w="9525">
                <a:noFill/>
                <a:miter lim="800000"/>
                <a:headEnd/>
                <a:tailEnd/>
              </a:ln>
            </p:spPr>
          </p:pic>
        </p:grpSp>
      </p:grpSp>
      <p:cxnSp>
        <p:nvCxnSpPr>
          <p:cNvPr id="10" name="Straight Connector 16"/>
          <p:cNvCxnSpPr/>
          <p:nvPr userDrawn="1"/>
        </p:nvCxnSpPr>
        <p:spPr>
          <a:xfrm>
            <a:off x="788988" y="3319463"/>
            <a:ext cx="249078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Oval 17"/>
          <p:cNvSpPr/>
          <p:nvPr userDrawn="1"/>
        </p:nvSpPr>
        <p:spPr>
          <a:xfrm>
            <a:off x="2790825" y="2568575"/>
            <a:ext cx="787400" cy="787400"/>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5400" b="1" dirty="0">
              <a:solidFill>
                <a:srgbClr val="29475F"/>
              </a:solidFill>
            </a:endParaRPr>
          </a:p>
        </p:txBody>
      </p:sp>
      <p:sp>
        <p:nvSpPr>
          <p:cNvPr id="12" name="TextBox 19"/>
          <p:cNvSpPr txBox="1"/>
          <p:nvPr userDrawn="1"/>
        </p:nvSpPr>
        <p:spPr>
          <a:xfrm>
            <a:off x="763588" y="2586038"/>
            <a:ext cx="2036762" cy="769937"/>
          </a:xfrm>
          <a:prstGeom prst="rect">
            <a:avLst/>
          </a:prstGeom>
          <a:noFill/>
        </p:spPr>
        <p:txBody>
          <a:bodyPr wrap="none" lIns="0">
            <a:spAutoFit/>
          </a:bodyPr>
          <a:lstStyle/>
          <a:p>
            <a:pPr>
              <a:defRPr/>
            </a:pPr>
            <a:r>
              <a:rPr lang="en-CA" sz="4400" b="1" dirty="0">
                <a:solidFill>
                  <a:srgbClr val="29475F"/>
                </a:solidFill>
              </a:rPr>
              <a:t>PHASE</a:t>
            </a:r>
          </a:p>
        </p:txBody>
      </p:sp>
      <p:sp>
        <p:nvSpPr>
          <p:cNvPr id="19" name="Text Placeholder 7"/>
          <p:cNvSpPr>
            <a:spLocks noGrp="1"/>
          </p:cNvSpPr>
          <p:nvPr>
            <p:ph type="body" sz="quarter" idx="11"/>
          </p:nvPr>
        </p:nvSpPr>
        <p:spPr>
          <a:xfrm>
            <a:off x="788988" y="3355975"/>
            <a:ext cx="7269162" cy="663575"/>
          </a:xfrm>
        </p:spPr>
        <p:txBody>
          <a:bodyPr/>
          <a:lstStyle>
            <a:lvl1pPr marL="0" indent="0">
              <a:buNone/>
              <a:defRPr sz="2800" baseline="0">
                <a:solidFill>
                  <a:schemeClr val="accent3"/>
                </a:solidFill>
              </a:defRPr>
            </a:lvl1pPr>
          </a:lstStyle>
          <a:p>
            <a:pPr lvl="0"/>
            <a:r>
              <a:rPr lang="en-US" dirty="0" smtClean="0"/>
              <a:t>Click to edit Master text styles</a:t>
            </a:r>
          </a:p>
        </p:txBody>
      </p:sp>
      <p:sp>
        <p:nvSpPr>
          <p:cNvPr id="21" name="Text Placeholder 10"/>
          <p:cNvSpPr>
            <a:spLocks noGrp="1"/>
          </p:cNvSpPr>
          <p:nvPr>
            <p:ph type="body" sz="quarter" idx="12"/>
          </p:nvPr>
        </p:nvSpPr>
        <p:spPr>
          <a:xfrm>
            <a:off x="2794014" y="2576893"/>
            <a:ext cx="781050" cy="769937"/>
          </a:xfrm>
        </p:spPr>
        <p:txBody>
          <a:bodyPr anchor="ctr"/>
          <a:lstStyle>
            <a:lvl1pPr marL="0" indent="0" algn="ctr">
              <a:buNone/>
              <a:defRPr sz="5400">
                <a:solidFill>
                  <a:schemeClr val="accent1"/>
                </a:solidFill>
              </a:defRPr>
            </a:lvl1pPr>
          </a:lstStyle>
          <a:p>
            <a:pPr lvl="0"/>
            <a:r>
              <a:rPr lang="en-US" dirty="0" smtClean="0"/>
              <a:t>Click to edit Master text styles</a:t>
            </a:r>
          </a:p>
        </p:txBody>
      </p:sp>
      <p:sp>
        <p:nvSpPr>
          <p:cNvPr id="22" name="Text Placeholder 4"/>
          <p:cNvSpPr>
            <a:spLocks noGrp="1"/>
          </p:cNvSpPr>
          <p:nvPr>
            <p:ph type="body" sz="quarter" idx="13"/>
          </p:nvPr>
        </p:nvSpPr>
        <p:spPr>
          <a:xfrm>
            <a:off x="1578396" y="5622172"/>
            <a:ext cx="7289719" cy="457200"/>
          </a:xfrm>
        </p:spPr>
        <p:txBody>
          <a:bodyPr/>
          <a:lstStyle>
            <a:lvl1pPr marL="0" indent="0" algn="r">
              <a:buNone/>
              <a:defRPr sz="2000" baseline="0">
                <a:solidFill>
                  <a:schemeClr val="accent1"/>
                </a:solidFill>
              </a:defRPr>
            </a:lvl1pPr>
          </a:lstStyle>
          <a:p>
            <a:pPr lvl="0"/>
            <a:r>
              <a:rPr lang="en-US" dirty="0" smtClean="0"/>
              <a:t>Click to edit Master text styles</a:t>
            </a:r>
          </a:p>
        </p:txBody>
      </p:sp>
    </p:spTree>
    <p:extLst>
      <p:ext uri="{BB962C8B-B14F-4D97-AF65-F5344CB8AC3E}">
        <p14:creationId xmlns:p14="http://schemas.microsoft.com/office/powerpoint/2010/main" val="35275667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2" name="Straight Connector 10"/>
          <p:cNvCxnSpPr/>
          <p:nvPr/>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3" name="Group 3"/>
          <p:cNvGrpSpPr>
            <a:grpSpLocks/>
          </p:cNvGrpSpPr>
          <p:nvPr userDrawn="1"/>
        </p:nvGrpSpPr>
        <p:grpSpPr bwMode="auto">
          <a:xfrm>
            <a:off x="8197850" y="146050"/>
            <a:ext cx="812800" cy="803275"/>
            <a:chOff x="6986062" y="224644"/>
            <a:chExt cx="731520" cy="731520"/>
          </a:xfrm>
        </p:grpSpPr>
        <p:sp>
          <p:nvSpPr>
            <p:cNvPr id="4"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5" name="Picture 5" descr="on-site-workshops.png"/>
            <p:cNvPicPr>
              <a:picLocks noChangeAspect="1"/>
            </p:cNvPicPr>
            <p:nvPr/>
          </p:nvPicPr>
          <p:blipFill rotWithShape="1">
            <a:blip r:embed="rId2"/>
            <a:srcRect l="12204" t="22820" r="8463" b="22257"/>
            <a:stretch/>
          </p:blipFill>
          <p:spPr>
            <a:xfrm>
              <a:off x="7026067" y="364877"/>
              <a:ext cx="651510" cy="451056"/>
            </a:xfrm>
            <a:prstGeom prst="rect">
              <a:avLst/>
            </a:prstGeom>
            <a:effectLst>
              <a:outerShdw blurRad="50800" dist="38100" dir="2700000" algn="tl" rotWithShape="0">
                <a:prstClr val="black">
                  <a:alpha val="40000"/>
                </a:prstClr>
              </a:outerShdw>
            </a:effectLst>
          </p:spPr>
        </p:pic>
      </p:grpSp>
      <p:sp>
        <p:nvSpPr>
          <p:cNvPr id="6" name="Title 2"/>
          <p:cNvSpPr txBox="1">
            <a:spLocks/>
          </p:cNvSpPr>
          <p:nvPr userDrawn="1"/>
        </p:nvSpPr>
        <p:spPr bwMode="auto">
          <a:xfrm>
            <a:off x="250825" y="219075"/>
            <a:ext cx="8626475" cy="865188"/>
          </a:xfrm>
          <a:prstGeom prst="rect">
            <a:avLst/>
          </a:prstGeom>
          <a:noFill/>
          <a:ln w="9525">
            <a:noFill/>
            <a:miter lim="800000"/>
            <a:headEnd/>
            <a:tailEnd/>
          </a:ln>
        </p:spPr>
        <p:txBody>
          <a:bodyPr anchor="ct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7" name="TextBox 9"/>
          <p:cNvSpPr txBox="1"/>
          <p:nvPr userDrawn="1"/>
        </p:nvSpPr>
        <p:spPr>
          <a:xfrm>
            <a:off x="257175" y="1068388"/>
            <a:ext cx="8675688" cy="307975"/>
          </a:xfrm>
          <a:prstGeom prst="rect">
            <a:avLst/>
          </a:prstGeom>
          <a:solidFill>
            <a:srgbClr val="243F54"/>
          </a:solidFill>
        </p:spPr>
        <p:txBody>
          <a:bodyPr>
            <a:spAutoFit/>
          </a:bodyPr>
          <a:lstStyle/>
          <a:p>
            <a:pPr>
              <a:defRPr/>
            </a:pPr>
            <a:r>
              <a:rPr lang="en-US" sz="1400" b="1" dirty="0">
                <a:solidFill>
                  <a:srgbClr val="FFFFFF"/>
                </a:solidFill>
              </a:rPr>
              <a:t>Book a workshop with our Info-Tech analysts:</a:t>
            </a:r>
          </a:p>
        </p:txBody>
      </p:sp>
    </p:spTree>
    <p:extLst>
      <p:ext uri="{BB962C8B-B14F-4D97-AF65-F5344CB8AC3E}">
        <p14:creationId xmlns:p14="http://schemas.microsoft.com/office/powerpoint/2010/main" val="241894105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Header / Bodycopy">
    <p:spTree>
      <p:nvGrpSpPr>
        <p:cNvPr id="1" name=""/>
        <p:cNvGrpSpPr/>
        <p:nvPr/>
      </p:nvGrpSpPr>
      <p:grpSpPr>
        <a:xfrm>
          <a:off x="0" y="0"/>
          <a:ext cx="0" cy="0"/>
          <a:chOff x="0" y="0"/>
          <a:chExt cx="0" cy="0"/>
        </a:xfrm>
      </p:grpSpPr>
      <p:cxnSp>
        <p:nvCxnSpPr>
          <p:cNvPr id="4" name="Straight Connector 10"/>
          <p:cNvCxnSpPr/>
          <p:nvPr/>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55" name="Text Placeholder 41"/>
          <p:cNvSpPr>
            <a:spLocks noGrp="1"/>
          </p:cNvSpPr>
          <p:nvPr>
            <p:ph type="body" sz="quarter" idx="16"/>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1204982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5" name="Straight Connector 10"/>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Click to edit Master text styles</a:t>
            </a:r>
          </a:p>
        </p:txBody>
      </p: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55" name="Text Placeholder 41"/>
          <p:cNvSpPr>
            <a:spLocks noGrp="1"/>
          </p:cNvSpPr>
          <p:nvPr>
            <p:ph type="body" sz="quarter" idx="16"/>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0252173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Blue slide intro">
    <p:bg>
      <p:bgPr>
        <a:solidFill>
          <a:srgbClr val="CBDBE7"/>
        </a:solidFill>
        <a:effectLst/>
      </p:bgPr>
    </p:bg>
    <p:spTree>
      <p:nvGrpSpPr>
        <p:cNvPr id="1" name=""/>
        <p:cNvGrpSpPr/>
        <p:nvPr/>
      </p:nvGrpSpPr>
      <p:grpSpPr>
        <a:xfrm>
          <a:off x="0" y="0"/>
          <a:ext cx="0" cy="0"/>
          <a:chOff x="0" y="0"/>
          <a:chExt cx="0" cy="0"/>
        </a:xfrm>
      </p:grpSpPr>
      <p:grpSp>
        <p:nvGrpSpPr>
          <p:cNvPr id="2" name="Group 3"/>
          <p:cNvGrpSpPr>
            <a:grpSpLocks/>
          </p:cNvGrpSpPr>
          <p:nvPr userDrawn="1"/>
        </p:nvGrpSpPr>
        <p:grpSpPr bwMode="auto">
          <a:xfrm>
            <a:off x="8197850" y="146050"/>
            <a:ext cx="812800" cy="803275"/>
            <a:chOff x="6986062" y="224644"/>
            <a:chExt cx="731520" cy="731520"/>
          </a:xfrm>
        </p:grpSpPr>
        <p:sp>
          <p:nvSpPr>
            <p:cNvPr id="3"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4" name="Picture 5" descr="on-site-workshops.png"/>
            <p:cNvPicPr>
              <a:picLocks noChangeAspect="1"/>
            </p:cNvPicPr>
            <p:nvPr/>
          </p:nvPicPr>
          <p:blipFill rotWithShape="1">
            <a:blip r:embed="rId2"/>
            <a:srcRect l="12204" t="22820" r="8463" b="22257"/>
            <a:stretch/>
          </p:blipFill>
          <p:spPr>
            <a:xfrm>
              <a:off x="7026067" y="364877"/>
              <a:ext cx="651510" cy="451056"/>
            </a:xfrm>
            <a:prstGeom prst="rect">
              <a:avLst/>
            </a:prstGeom>
            <a:effectLst>
              <a:outerShdw blurRad="50800" dist="38100" dir="2700000" algn="tl" rotWithShape="0">
                <a:prstClr val="black">
                  <a:alpha val="40000"/>
                </a:prstClr>
              </a:outerShdw>
            </a:effectLst>
          </p:spPr>
        </p:pic>
      </p:grpSp>
      <p:sp>
        <p:nvSpPr>
          <p:cNvPr id="5" name="Rectangle 8"/>
          <p:cNvSpPr/>
          <p:nvPr userDrawn="1"/>
        </p:nvSpPr>
        <p:spPr>
          <a:xfrm>
            <a:off x="257175" y="3086100"/>
            <a:ext cx="8675688" cy="307975"/>
          </a:xfrm>
          <a:prstGeom prst="rect">
            <a:avLst/>
          </a:prstGeom>
          <a:solidFill>
            <a:srgbClr val="243F54"/>
          </a:solidFill>
        </p:spPr>
        <p:txBody>
          <a:bodyPr>
            <a:spAutoFit/>
          </a:bodyPr>
          <a:lstStyle/>
          <a:p>
            <a:pPr>
              <a:defRPr/>
            </a:pPr>
            <a:r>
              <a:rPr lang="en-US" sz="1400" b="1" dirty="0">
                <a:solidFill>
                  <a:srgbClr val="FFFFFF"/>
                </a:solidFill>
              </a:rPr>
              <a:t>The following are sample activities that will be conducted by Info-Tech analysts with your team:</a:t>
            </a:r>
          </a:p>
        </p:txBody>
      </p:sp>
      <p:sp>
        <p:nvSpPr>
          <p:cNvPr id="6" name="TextBox 14"/>
          <p:cNvSpPr txBox="1"/>
          <p:nvPr userDrawn="1"/>
        </p:nvSpPr>
        <p:spPr>
          <a:xfrm>
            <a:off x="257175" y="1068388"/>
            <a:ext cx="8675688" cy="307975"/>
          </a:xfrm>
          <a:prstGeom prst="rect">
            <a:avLst/>
          </a:prstGeom>
          <a:solidFill>
            <a:srgbClr val="243F54"/>
          </a:solidFill>
        </p:spPr>
        <p:txBody>
          <a:bodyPr>
            <a:spAutoFit/>
          </a:bodyPr>
          <a:lstStyle/>
          <a:p>
            <a:pPr>
              <a:defRPr/>
            </a:pPr>
            <a:r>
              <a:rPr lang="en-US" sz="1400" b="1" dirty="0">
                <a:solidFill>
                  <a:srgbClr val="FFFFFF"/>
                </a:solidFill>
              </a:rPr>
              <a:t>Book a workshop with our Info-Tech analysts:</a:t>
            </a:r>
          </a:p>
        </p:txBody>
      </p:sp>
      <p:sp>
        <p:nvSpPr>
          <p:cNvPr id="7" name="Title 2"/>
          <p:cNvSpPr txBox="1">
            <a:spLocks/>
          </p:cNvSpPr>
          <p:nvPr userDrawn="1"/>
        </p:nvSpPr>
        <p:spPr bwMode="auto">
          <a:xfrm>
            <a:off x="250825" y="219075"/>
            <a:ext cx="8626475" cy="865188"/>
          </a:xfrm>
          <a:prstGeom prst="rect">
            <a:avLst/>
          </a:prstGeom>
          <a:noFill/>
          <a:ln w="9525">
            <a:noFill/>
            <a:miter lim="800000"/>
            <a:headEnd/>
            <a:tailEnd/>
          </a:ln>
        </p:spPr>
        <p:txBody>
          <a:bodyPr anchor="ct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2537861487"/>
      </p:ext>
    </p:extLst>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6089650"/>
            <a:ext cx="9144000" cy="768350"/>
            <a:chOff x="0" y="6090047"/>
            <a:chExt cx="9144000" cy="767953"/>
          </a:xfrm>
        </p:grpSpPr>
        <p:sp>
          <p:nvSpPr>
            <p:cNvPr id="5" name="Rectangle 28"/>
            <p:cNvSpPr/>
            <p:nvPr/>
          </p:nvSpPr>
          <p:spPr>
            <a:xfrm>
              <a:off x="0" y="6090047"/>
              <a:ext cx="669607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1997-2015 Info-Tech Research Group Inc.</a:t>
              </a:r>
            </a:p>
          </p:txBody>
        </p:sp>
        <p:grpSp>
          <p:nvGrpSpPr>
            <p:cNvPr id="6" name="Group 1"/>
            <p:cNvGrpSpPr>
              <a:grpSpLocks/>
            </p:cNvGrpSpPr>
            <p:nvPr userDrawn="1"/>
          </p:nvGrpSpPr>
          <p:grpSpPr bwMode="auto">
            <a:xfrm>
              <a:off x="6696236" y="6090047"/>
              <a:ext cx="2447764" cy="767953"/>
              <a:chOff x="6696236" y="6090047"/>
              <a:chExt cx="2447764" cy="767953"/>
            </a:xfrm>
          </p:grpSpPr>
          <p:sp>
            <p:nvSpPr>
              <p:cNvPr id="7" name="Rectangle 30"/>
              <p:cNvSpPr/>
              <p:nvPr/>
            </p:nvSpPr>
            <p:spPr>
              <a:xfrm>
                <a:off x="6696075" y="6090047"/>
                <a:ext cx="244792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endParaRPr lang="en-CA" sz="800" dirty="0">
                  <a:solidFill>
                    <a:srgbClr val="ADB7C3"/>
                  </a:solidFill>
                </a:endParaRPr>
              </a:p>
            </p:txBody>
          </p:sp>
          <p:pic>
            <p:nvPicPr>
              <p:cNvPr id="8" name="Picture 31" descr="Info-Tech_Logo_2013-On-Screen-WHITE(transparent-background).png"/>
              <p:cNvPicPr>
                <a:picLocks noChangeAspect="1"/>
              </p:cNvPicPr>
              <p:nvPr/>
            </p:nvPicPr>
            <p:blipFill>
              <a:blip r:embed="rId2"/>
              <a:srcRect/>
              <a:stretch>
                <a:fillRect/>
              </a:stretch>
            </p:blipFill>
            <p:spPr bwMode="auto">
              <a:xfrm>
                <a:off x="7020272" y="6309320"/>
                <a:ext cx="1697008" cy="339401"/>
              </a:xfrm>
              <a:prstGeom prst="rect">
                <a:avLst/>
              </a:prstGeom>
              <a:noFill/>
              <a:ln w="9525">
                <a:noFill/>
                <a:miter lim="800000"/>
                <a:headEnd/>
                <a:tailEnd/>
              </a:ln>
            </p:spPr>
          </p:pic>
        </p:grpSp>
      </p:grpSp>
      <p:sp>
        <p:nvSpPr>
          <p:cNvPr id="28" name="Text Placeholder 27"/>
          <p:cNvSpPr>
            <a:spLocks noGrp="1"/>
          </p:cNvSpPr>
          <p:nvPr>
            <p:ph type="body" sz="quarter" idx="15"/>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Click to edit Master text styles</a:t>
            </a:r>
          </a:p>
        </p:txBody>
      </p:sp>
      <p:sp>
        <p:nvSpPr>
          <p:cNvPr id="30" name="Text Placeholder 29"/>
          <p:cNvSpPr>
            <a:spLocks noGrp="1"/>
          </p:cNvSpPr>
          <p:nvPr>
            <p:ph type="body" sz="quarter" idx="16"/>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Click to edit Master text styles</a:t>
            </a:r>
          </a:p>
        </p:txBody>
      </p:sp>
    </p:spTree>
    <p:extLst>
      <p:ext uri="{BB962C8B-B14F-4D97-AF65-F5344CB8AC3E}">
        <p14:creationId xmlns:p14="http://schemas.microsoft.com/office/powerpoint/2010/main" val="313796259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2" name="Title 1"/>
          <p:cNvSpPr>
            <a:spLocks noGrp="1"/>
          </p:cNvSpPr>
          <p:nvPr>
            <p:ph type="title"/>
          </p:nvPr>
        </p:nvSpPr>
        <p:spPr/>
        <p:txBody>
          <a:bodyPr/>
          <a:lstStyle>
            <a:lvl1pPr>
              <a:defRPr baseline="0">
                <a:solidFill>
                  <a:schemeClr val="bg1"/>
                </a:solidFill>
                <a:latin typeface="+mn-lt"/>
              </a:defRPr>
            </a:lvl1pPr>
          </a:lstStyle>
          <a:p>
            <a:r>
              <a:rPr lang="en-US" smtClean="0"/>
              <a:t>Click to edit Master title style</a:t>
            </a:r>
            <a:endParaRPr lang="en-CA"/>
          </a:p>
        </p:txBody>
      </p:sp>
    </p:spTree>
    <p:extLst>
      <p:ext uri="{BB962C8B-B14F-4D97-AF65-F5344CB8AC3E}">
        <p14:creationId xmlns:p14="http://schemas.microsoft.com/office/powerpoint/2010/main" val="70442848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3" name="Straight Connector 10"/>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454597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5176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4" name="Pentagon 22"/>
          <p:cNvSpPr/>
          <p:nvPr/>
        </p:nvSpPr>
        <p:spPr>
          <a:xfrm>
            <a:off x="0" y="411163"/>
            <a:ext cx="863600" cy="538162"/>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12" name="Title 1"/>
          <p:cNvSpPr>
            <a:spLocks noGrp="1"/>
          </p:cNvSpPr>
          <p:nvPr>
            <p:ph type="title"/>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Click to edit Master title style</a:t>
            </a:r>
            <a:endParaRPr lang="en-CA" dirty="0"/>
          </a:p>
        </p:txBody>
      </p:sp>
      <p:sp>
        <p:nvSpPr>
          <p:cNvPr id="21" name="Text Placeholder 20"/>
          <p:cNvSpPr>
            <a:spLocks noGrp="1"/>
          </p:cNvSpPr>
          <p:nvPr>
            <p:ph type="body" sz="quarter" idx="10"/>
          </p:nvPr>
        </p:nvSpPr>
        <p:spPr>
          <a:xfrm>
            <a:off x="0" y="245442"/>
            <a:ext cx="641268" cy="891556"/>
          </a:xfrm>
        </p:spPr>
        <p:txBody>
          <a:bodyPr anchor="ctr"/>
          <a:lstStyle>
            <a:lvl1pPr algn="ctr">
              <a:buNone/>
              <a:defRPr sz="2000" b="1">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517417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7" name="Rectangle 22"/>
          <p:cNvSpPr/>
          <p:nvPr userDrawn="1"/>
        </p:nvSpPr>
        <p:spPr>
          <a:xfrm>
            <a:off x="0" y="-52388"/>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8" name="Rectangle 7"/>
          <p:cNvSpPr/>
          <p:nvPr/>
        </p:nvSpPr>
        <p:spPr>
          <a:xfrm>
            <a:off x="250825" y="1287463"/>
            <a:ext cx="4038600" cy="319087"/>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is Designed For:</a:t>
            </a:r>
          </a:p>
        </p:txBody>
      </p:sp>
      <p:sp>
        <p:nvSpPr>
          <p:cNvPr id="9" name="Rectangle 8"/>
          <p:cNvSpPr/>
          <p:nvPr/>
        </p:nvSpPr>
        <p:spPr>
          <a:xfrm>
            <a:off x="4840288" y="1287463"/>
            <a:ext cx="4037012" cy="319087"/>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Will Help You:</a:t>
            </a:r>
          </a:p>
        </p:txBody>
      </p:sp>
      <p:sp>
        <p:nvSpPr>
          <p:cNvPr id="10" name="Rectangle 9"/>
          <p:cNvSpPr/>
          <p:nvPr/>
        </p:nvSpPr>
        <p:spPr>
          <a:xfrm>
            <a:off x="250825" y="3927475"/>
            <a:ext cx="4041775" cy="320675"/>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Assist:</a:t>
            </a:r>
          </a:p>
        </p:txBody>
      </p:sp>
      <p:sp>
        <p:nvSpPr>
          <p:cNvPr id="11" name="Rectangle 12"/>
          <p:cNvSpPr/>
          <p:nvPr/>
        </p:nvSpPr>
        <p:spPr>
          <a:xfrm>
            <a:off x="4840288" y="3927475"/>
            <a:ext cx="4041775" cy="320675"/>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Help You:</a:t>
            </a:r>
          </a:p>
        </p:txBody>
      </p:sp>
      <p:sp>
        <p:nvSpPr>
          <p:cNvPr id="13" name="Rectangle 15"/>
          <p:cNvSpPr/>
          <p:nvPr userDrawn="1"/>
        </p:nvSpPr>
        <p:spPr>
          <a:xfrm>
            <a:off x="250825" y="1287463"/>
            <a:ext cx="4038600" cy="319087"/>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Is Designed For:</a:t>
            </a:r>
          </a:p>
        </p:txBody>
      </p:sp>
      <p:sp>
        <p:nvSpPr>
          <p:cNvPr id="14" name="Rectangle 19"/>
          <p:cNvSpPr/>
          <p:nvPr userDrawn="1"/>
        </p:nvSpPr>
        <p:spPr>
          <a:xfrm>
            <a:off x="4840288" y="1287463"/>
            <a:ext cx="4037012" cy="319087"/>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Will Help You:</a:t>
            </a:r>
          </a:p>
        </p:txBody>
      </p:sp>
      <p:sp>
        <p:nvSpPr>
          <p:cNvPr id="15" name="Rectangle 20"/>
          <p:cNvSpPr/>
          <p:nvPr userDrawn="1"/>
        </p:nvSpPr>
        <p:spPr>
          <a:xfrm>
            <a:off x="250825" y="3927475"/>
            <a:ext cx="4041775" cy="320675"/>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Also Assist:</a:t>
            </a:r>
          </a:p>
        </p:txBody>
      </p:sp>
      <p:sp>
        <p:nvSpPr>
          <p:cNvPr id="16" name="Rectangle 21"/>
          <p:cNvSpPr/>
          <p:nvPr userDrawn="1"/>
        </p:nvSpPr>
        <p:spPr>
          <a:xfrm>
            <a:off x="4840288" y="3927475"/>
            <a:ext cx="4041775" cy="320675"/>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Help Them:</a:t>
            </a:r>
          </a:p>
        </p:txBody>
      </p: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Click to edit Master title style</a:t>
            </a:r>
            <a:endParaRPr lang="en-CA" dirty="0"/>
          </a:p>
        </p:txBody>
      </p:sp>
      <p:sp>
        <p:nvSpPr>
          <p:cNvPr id="25" name="Text Placeholder 41"/>
          <p:cNvSpPr>
            <a:spLocks noGrp="1"/>
          </p:cNvSpPr>
          <p:nvPr>
            <p:ph type="body" sz="quarter" idx="16"/>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7" name="Text Placeholder 41"/>
          <p:cNvSpPr>
            <a:spLocks noGrp="1"/>
          </p:cNvSpPr>
          <p:nvPr>
            <p:ph type="body" sz="quarter" idx="26"/>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8" name="Text Placeholder 41"/>
          <p:cNvSpPr>
            <a:spLocks noGrp="1"/>
          </p:cNvSpPr>
          <p:nvPr>
            <p:ph type="body" sz="quarter" idx="27"/>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9" name="Text Placeholder 41"/>
          <p:cNvSpPr>
            <a:spLocks noGrp="1"/>
          </p:cNvSpPr>
          <p:nvPr>
            <p:ph type="body" sz="quarter" idx="28"/>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14583132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7" name="Rectangle 16"/>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8" name="Rectangle 8"/>
          <p:cNvSpPr/>
          <p:nvPr userDrawn="1"/>
        </p:nvSpPr>
        <p:spPr>
          <a:xfrm>
            <a:off x="255588" y="4200525"/>
            <a:ext cx="8640762" cy="312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CA" sz="1400" b="1" dirty="0">
                <a:solidFill>
                  <a:srgbClr val="FFFFFF"/>
                </a:solidFill>
              </a:rPr>
              <a:t>Resolution</a:t>
            </a:r>
          </a:p>
        </p:txBody>
      </p:sp>
      <p:sp>
        <p:nvSpPr>
          <p:cNvPr id="9" name="Rectangle 12"/>
          <p:cNvSpPr/>
          <p:nvPr userDrawn="1"/>
        </p:nvSpPr>
        <p:spPr>
          <a:xfrm>
            <a:off x="247650" y="1211263"/>
            <a:ext cx="5267325" cy="3190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Situation</a:t>
            </a:r>
          </a:p>
        </p:txBody>
      </p:sp>
      <p:sp>
        <p:nvSpPr>
          <p:cNvPr id="10" name="Rectangle 10"/>
          <p:cNvSpPr/>
          <p:nvPr userDrawn="1"/>
        </p:nvSpPr>
        <p:spPr>
          <a:xfrm>
            <a:off x="247650" y="2659063"/>
            <a:ext cx="5267325" cy="320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Complication</a:t>
            </a:r>
          </a:p>
        </p:txBody>
      </p:sp>
      <p:grpSp>
        <p:nvGrpSpPr>
          <p:cNvPr id="11" name="Group 27"/>
          <p:cNvGrpSpPr/>
          <p:nvPr/>
        </p:nvGrpSpPr>
        <p:grpSpPr>
          <a:xfrm>
            <a:off x="5736405" y="1210905"/>
            <a:ext cx="3084068" cy="285749"/>
            <a:chOff x="2267744" y="1844804"/>
            <a:chExt cx="3084068" cy="285749"/>
          </a:xfrm>
          <a:solidFill>
            <a:srgbClr val="B0C534"/>
          </a:solidFill>
        </p:grpSpPr>
        <p:sp>
          <p:nvSpPr>
            <p:cNvPr id="12"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CA" sz="1100" i="1" dirty="0">
                  <a:solidFill>
                    <a:srgbClr val="FFFFFF"/>
                  </a:solidFill>
                  <a:latin typeface="Georgia"/>
                </a:rPr>
                <a:t>Info-Tech Insight</a:t>
              </a:r>
            </a:p>
          </p:txBody>
        </p:sp>
        <p:pic>
          <p:nvPicPr>
            <p:cNvPr id="13"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14" name="Picture 22"/>
          <p:cNvPicPr>
            <a:picLocks noChangeAspect="1"/>
          </p:cNvPicPr>
          <p:nvPr userDrawn="1"/>
        </p:nvPicPr>
        <p:blipFill>
          <a:blip r:embed="rId3"/>
          <a:srcRect/>
          <a:stretch>
            <a:fillRect/>
          </a:stretch>
        </p:blipFill>
        <p:spPr bwMode="auto">
          <a:xfrm>
            <a:off x="5210175" y="1266825"/>
            <a:ext cx="207963" cy="209550"/>
          </a:xfrm>
          <a:prstGeom prst="rect">
            <a:avLst/>
          </a:prstGeom>
          <a:noFill/>
          <a:ln w="9525">
            <a:noFill/>
            <a:miter lim="800000"/>
            <a:headEnd/>
            <a:tailEnd/>
          </a:ln>
        </p:spPr>
      </p:pic>
      <p:pic>
        <p:nvPicPr>
          <p:cNvPr id="15" name="Picture 29"/>
          <p:cNvPicPr>
            <a:picLocks noChangeAspect="1"/>
          </p:cNvPicPr>
          <p:nvPr userDrawn="1"/>
        </p:nvPicPr>
        <p:blipFill>
          <a:blip r:embed="rId4"/>
          <a:srcRect/>
          <a:stretch>
            <a:fillRect/>
          </a:stretch>
        </p:blipFill>
        <p:spPr bwMode="auto">
          <a:xfrm>
            <a:off x="8596313" y="4252913"/>
            <a:ext cx="206375" cy="206375"/>
          </a:xfrm>
          <a:prstGeom prst="rect">
            <a:avLst/>
          </a:prstGeom>
          <a:noFill/>
          <a:ln w="9525">
            <a:noFill/>
            <a:miter lim="800000"/>
            <a:headEnd/>
            <a:tailEnd/>
          </a:ln>
        </p:spPr>
      </p:pic>
      <p:pic>
        <p:nvPicPr>
          <p:cNvPr id="16" name="Picture 2"/>
          <p:cNvPicPr>
            <a:picLocks noChangeAspect="1"/>
          </p:cNvPicPr>
          <p:nvPr userDrawn="1"/>
        </p:nvPicPr>
        <p:blipFill>
          <a:blip r:embed="rId5"/>
          <a:srcRect/>
          <a:stretch>
            <a:fillRect/>
          </a:stretch>
        </p:blipFill>
        <p:spPr bwMode="auto">
          <a:xfrm>
            <a:off x="5210175" y="2716213"/>
            <a:ext cx="211138" cy="211137"/>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latin typeface="+mn-lt"/>
              </a:defRPr>
            </a:lvl1pPr>
          </a:lstStyle>
          <a:p>
            <a:r>
              <a:rPr lang="en-US" smtClean="0"/>
              <a:t>Click to edit Master title style</a:t>
            </a:r>
            <a:endParaRPr lang="en-US" dirty="0"/>
          </a:p>
        </p:txBody>
      </p:sp>
      <p:sp>
        <p:nvSpPr>
          <p:cNvPr id="20" name="Text Placeholder 19"/>
          <p:cNvSpPr>
            <a:spLocks noGrp="1"/>
          </p:cNvSpPr>
          <p:nvPr>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lvl="0"/>
            <a:endParaRPr lang="en-US" dirty="0"/>
          </a:p>
        </p:txBody>
      </p:sp>
    </p:spTree>
    <p:extLst>
      <p:ext uri="{BB962C8B-B14F-4D97-AF65-F5344CB8AC3E}">
        <p14:creationId xmlns:p14="http://schemas.microsoft.com/office/powerpoint/2010/main" val="345815924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9" name="Rectangle 9"/>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cxnSp>
        <p:nvCxnSpPr>
          <p:cNvPr id="10" name="Straight Connector 16"/>
          <p:cNvCxnSpPr/>
          <p:nvPr/>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ext Placeholder 13"/>
          <p:cNvSpPr>
            <a:spLocks noGrp="1"/>
          </p:cNvSpPr>
          <p:nvPr>
            <p:ph type="body" sz="quarter" idx="12"/>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spcCol="0" rtlCol="0" fromWordArt="0" anchor="ctr" forceAA="0">
            <a:noAutofit/>
          </a:bodyPr>
          <a:lstStyle>
            <a:lvl1pPr marL="0" indent="0">
              <a:buNone/>
              <a:defRPr lang="en-US" sz="1400" b="1" dirty="0" smtClean="0"/>
            </a:lvl1pPr>
          </a:lstStyle>
          <a:p>
            <a:pPr lvl="0"/>
            <a:r>
              <a:rPr lang="en-US" dirty="0" smtClean="0"/>
              <a:t>Click to edit Master text styles</a:t>
            </a:r>
          </a:p>
        </p:txBody>
      </p:sp>
      <p:sp>
        <p:nvSpPr>
          <p:cNvPr id="11" name="Text Placeholder 13"/>
          <p:cNvSpPr>
            <a:spLocks noGrp="1"/>
          </p:cNvSpPr>
          <p:nvPr>
            <p:ph type="body" sz="quarter" idx="1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lvl="0"/>
            <a:r>
              <a:rPr lang="en-US" dirty="0" smtClean="0"/>
              <a:t>Click to edit Master text styles</a:t>
            </a:r>
          </a:p>
        </p:txBody>
      </p:sp>
      <p:sp>
        <p:nvSpPr>
          <p:cNvPr id="14" name="Text Placeholder 13"/>
          <p:cNvSpPr>
            <a:spLocks noGrp="1"/>
          </p:cNvSpPr>
          <p:nvPr>
            <p:ph type="body" sz="quarter" idx="10"/>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400" b="1" dirty="0" smtClean="0">
                <a:solidFill>
                  <a:schemeClr val="lt1"/>
                </a:solidFill>
              </a:defRPr>
            </a:lvl1pPr>
          </a:lstStyle>
          <a:p>
            <a:pPr lvl="0"/>
            <a:r>
              <a:rPr lang="en-US" dirty="0" smtClean="0"/>
              <a:t>Click to edit Master text styles</a:t>
            </a:r>
          </a:p>
        </p:txBody>
      </p:sp>
      <p:sp>
        <p:nvSpPr>
          <p:cNvPr id="2" name="Title 1"/>
          <p:cNvSpPr>
            <a:spLocks noGrp="1"/>
          </p:cNvSpPr>
          <p:nvPr>
            <p:ph type="title"/>
          </p:nvPr>
        </p:nvSpPr>
        <p:spPr/>
        <p:txBody>
          <a:bodyPr/>
          <a:lstStyle>
            <a:lvl1pPr>
              <a:defRPr baseline="0">
                <a:solidFill>
                  <a:schemeClr val="bg1"/>
                </a:solidFill>
                <a:latin typeface="+mn-lt"/>
              </a:defRPr>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13695378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9" name="Rectangle 14"/>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cxnSp>
        <p:nvCxnSpPr>
          <p:cNvPr id="10" name="Straight Connector 8"/>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1" name="Picture 12"/>
          <p:cNvPicPr>
            <a:picLocks noChangeAspect="1"/>
          </p:cNvPicPr>
          <p:nvPr userDrawn="1"/>
        </p:nvPicPr>
        <p:blipFill>
          <a:blip r:embed="rId2"/>
          <a:srcRect/>
          <a:stretch>
            <a:fillRect/>
          </a:stretch>
        </p:blipFill>
        <p:spPr bwMode="auto">
          <a:xfrm>
            <a:off x="8561388" y="3376613"/>
            <a:ext cx="214312" cy="214312"/>
          </a:xfrm>
          <a:prstGeom prst="rect">
            <a:avLst/>
          </a:prstGeom>
          <a:noFill/>
          <a:ln w="9525">
            <a:noFill/>
            <a:miter lim="800000"/>
            <a:headEnd/>
            <a:tailEnd/>
          </a:ln>
        </p:spPr>
      </p:pic>
      <p:pic>
        <p:nvPicPr>
          <p:cNvPr id="12" name="Picture 13"/>
          <p:cNvPicPr>
            <a:picLocks noChangeAspect="1"/>
          </p:cNvPicPr>
          <p:nvPr userDrawn="1"/>
        </p:nvPicPr>
        <p:blipFill>
          <a:blip r:embed="rId3"/>
          <a:srcRect/>
          <a:stretch>
            <a:fillRect/>
          </a:stretch>
        </p:blipFill>
        <p:spPr bwMode="auto">
          <a:xfrm>
            <a:off x="8580438" y="1252538"/>
            <a:ext cx="195262" cy="225425"/>
          </a:xfrm>
          <a:prstGeom prst="rect">
            <a:avLst/>
          </a:prstGeom>
          <a:noFill/>
          <a:ln w="9525">
            <a:noFill/>
            <a:miter lim="800000"/>
            <a:headEnd/>
            <a:tailEnd/>
          </a:ln>
        </p:spPr>
      </p:pic>
      <p:pic>
        <p:nvPicPr>
          <p:cNvPr id="13" name="Picture 17"/>
          <p:cNvPicPr>
            <a:picLocks noChangeAspect="1"/>
          </p:cNvPicPr>
          <p:nvPr userDrawn="1"/>
        </p:nvPicPr>
        <p:blipFill>
          <a:blip r:embed="rId4"/>
          <a:srcRect/>
          <a:stretch>
            <a:fillRect/>
          </a:stretch>
        </p:blipFill>
        <p:spPr bwMode="auto">
          <a:xfrm>
            <a:off x="4297363" y="1268413"/>
            <a:ext cx="139700" cy="198437"/>
          </a:xfrm>
          <a:prstGeom prst="rect">
            <a:avLst/>
          </a:prstGeom>
          <a:noFill/>
          <a:ln w="9525">
            <a:noFill/>
            <a:miter lim="800000"/>
            <a:headEnd/>
            <a:tailEnd/>
          </a:ln>
        </p:spPr>
      </p:pic>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r>
              <a:rPr lang="en-US" dirty="0" smtClean="0"/>
              <a:t>Knowledge Gained</a:t>
            </a:r>
            <a:endParaRPr lang="en-US" dirty="0"/>
          </a:p>
        </p:txBody>
      </p:sp>
      <p:sp>
        <p:nvSpPr>
          <p:cNvPr id="2" name="Title 1"/>
          <p:cNvSpPr>
            <a:spLocks noGrp="1"/>
          </p:cNvSpPr>
          <p:nvPr>
            <p:ph type="title"/>
          </p:nvPr>
        </p:nvSpPr>
        <p:spPr/>
        <p:txBody>
          <a:bodyPr/>
          <a:lstStyle>
            <a:lvl1pPr>
              <a:defRPr baseline="0">
                <a:solidFill>
                  <a:schemeClr val="bg1"/>
                </a:solidFill>
                <a:latin typeface="+mn-lt"/>
              </a:defRPr>
            </a:lvl1pPr>
          </a:lstStyle>
          <a:p>
            <a:r>
              <a:rPr lang="en-US" dirty="0" smtClean="0"/>
              <a:t>Click to edit Master title style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91886417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cxnSp>
        <p:nvCxnSpPr>
          <p:cNvPr id="4" name="Straight Connector 4"/>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55" name="Text Placeholder 41"/>
          <p:cNvSpPr>
            <a:spLocks noGrp="1"/>
          </p:cNvSpPr>
          <p:nvPr>
            <p:ph type="body" sz="quarter" idx="16"/>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87043399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27546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3" name="Rectangle 9"/>
          <p:cNvSpPr/>
          <p:nvPr userDrawn="1"/>
        </p:nvSpPr>
        <p:spPr>
          <a:xfrm>
            <a:off x="615950" y="1131888"/>
            <a:ext cx="8261350" cy="365125"/>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200" dirty="0">
              <a:solidFill>
                <a:srgbClr val="333333"/>
              </a:solidFill>
            </a:endParaRPr>
          </a:p>
        </p:txBody>
      </p:sp>
      <p:grpSp>
        <p:nvGrpSpPr>
          <p:cNvPr id="4" name="Group 10"/>
          <p:cNvGrpSpPr/>
          <p:nvPr userDrawn="1"/>
        </p:nvGrpSpPr>
        <p:grpSpPr>
          <a:xfrm>
            <a:off x="251519" y="1132006"/>
            <a:ext cx="352780" cy="364690"/>
            <a:chOff x="6966056" y="197732"/>
            <a:chExt cx="751526" cy="785348"/>
          </a:xfrm>
          <a:solidFill>
            <a:srgbClr val="243F54"/>
          </a:solidFill>
        </p:grpSpPr>
        <p:sp>
          <p:nvSpPr>
            <p:cNvPr id="5" name="Rectangle 12"/>
            <p:cNvSpPr/>
            <p:nvPr/>
          </p:nvSpPr>
          <p:spPr>
            <a:xfrm>
              <a:off x="6966056" y="197732"/>
              <a:ext cx="75152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6"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230684980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5" name="Rectangle 19"/>
          <p:cNvSpPr/>
          <p:nvPr userDrawn="1"/>
        </p:nvSpPr>
        <p:spPr>
          <a:xfrm>
            <a:off x="323850" y="1163638"/>
            <a:ext cx="8496300" cy="365125"/>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200" dirty="0">
              <a:solidFill>
                <a:srgbClr val="FFFFFF"/>
              </a:solidFill>
            </a:endParaRPr>
          </a:p>
        </p:txBody>
      </p:sp>
      <p:grpSp>
        <p:nvGrpSpPr>
          <p:cNvPr id="6" name="Group 21"/>
          <p:cNvGrpSpPr/>
          <p:nvPr userDrawn="1"/>
        </p:nvGrpSpPr>
        <p:grpSpPr>
          <a:xfrm>
            <a:off x="331100" y="1176588"/>
            <a:ext cx="343389" cy="339694"/>
            <a:chOff x="6986062" y="224644"/>
            <a:chExt cx="731520" cy="731520"/>
          </a:xfrm>
          <a:noFill/>
          <a:effectLst/>
        </p:grpSpPr>
        <p:sp>
          <p:nvSpPr>
            <p:cNvPr id="7"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8"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12" name="Title 1"/>
          <p:cNvSpPr>
            <a:spLocks noGrp="1"/>
          </p:cNvSpPr>
          <p:nvPr>
            <p:ph type="title"/>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27" name="Text Placeholder 26"/>
          <p:cNvSpPr>
            <a:spLocks noGrp="1"/>
          </p:cNvSpPr>
          <p:nvPr>
            <p:ph type="body" sz="quarter" idx="10"/>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Click to edit Master text styles</a:t>
            </a:r>
          </a:p>
        </p:txBody>
      </p:sp>
      <p:sp>
        <p:nvSpPr>
          <p:cNvPr id="28" name="Text Placeholder 26"/>
          <p:cNvSpPr>
            <a:spLocks noGrp="1"/>
          </p:cNvSpPr>
          <p:nvPr>
            <p:ph type="body" sz="quarter" idx="1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42659887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3" name="Straight Connector 10"/>
          <p:cNvCxnSpPr/>
          <p:nvPr userDrawn="1"/>
        </p:nvCxnSpPr>
        <p:spPr>
          <a:xfrm>
            <a:off x="268288" y="1708150"/>
            <a:ext cx="8601075"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3680706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4" name="TextBox 2"/>
          <p:cNvSpPr txBox="1"/>
          <p:nvPr userDrawn="1"/>
        </p:nvSpPr>
        <p:spPr>
          <a:xfrm>
            <a:off x="4391025" y="4625975"/>
            <a:ext cx="2805113" cy="769938"/>
          </a:xfrm>
          <a:prstGeom prst="rect">
            <a:avLst/>
          </a:prstGeom>
          <a:noFill/>
        </p:spPr>
        <p:txBody>
          <a:bodyPr>
            <a:spAutoFit/>
          </a:bodyPr>
          <a:lstStyle/>
          <a:p>
            <a:pPr algn="r">
              <a:defRPr/>
            </a:pPr>
            <a:r>
              <a:rPr lang="en-CA" sz="4400" b="1" dirty="0">
                <a:solidFill>
                  <a:srgbClr val="29475F"/>
                </a:solidFill>
              </a:rPr>
              <a:t>PHASE</a:t>
            </a:r>
          </a:p>
        </p:txBody>
      </p:sp>
      <p:cxnSp>
        <p:nvCxnSpPr>
          <p:cNvPr id="5" name="Straight Connector 3"/>
          <p:cNvCxnSpPr/>
          <p:nvPr userDrawn="1"/>
        </p:nvCxnSpPr>
        <p:spPr>
          <a:xfrm>
            <a:off x="3352800" y="5770563"/>
            <a:ext cx="3732213"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6" name="Oval 4"/>
          <p:cNvSpPr/>
          <p:nvPr userDrawn="1"/>
        </p:nvSpPr>
        <p:spPr>
          <a:xfrm>
            <a:off x="7215188" y="4549775"/>
            <a:ext cx="1400175" cy="1401763"/>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0000" b="1" dirty="0">
              <a:solidFill>
                <a:srgbClr val="243F54"/>
              </a:solidFill>
            </a:endParaRPr>
          </a:p>
        </p:txBody>
      </p:sp>
      <p:cxnSp>
        <p:nvCxnSpPr>
          <p:cNvPr id="8" name="Straight Connector 9"/>
          <p:cNvCxnSpPr/>
          <p:nvPr userDrawn="1"/>
        </p:nvCxnSpPr>
        <p:spPr>
          <a:xfrm>
            <a:off x="3505200" y="5922963"/>
            <a:ext cx="3732213"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a:xfrm>
            <a:off x="666750" y="5395913"/>
            <a:ext cx="6418263" cy="374650"/>
          </a:xfrm>
        </p:spPr>
        <p:txBody>
          <a:bodyPr/>
          <a:lstStyle>
            <a:lvl1pPr marL="0" indent="0" algn="r">
              <a:buNone/>
              <a:defRPr sz="1800" baseline="0">
                <a:solidFill>
                  <a:schemeClr val="accent2"/>
                </a:solidFill>
              </a:defRPr>
            </a:lvl1pPr>
          </a:lstStyle>
          <a:p>
            <a:pPr lvl="0"/>
            <a:r>
              <a:rPr lang="en-US" dirty="0" smtClean="0"/>
              <a:t>Click to edit Master text styles</a:t>
            </a:r>
          </a:p>
        </p:txBody>
      </p:sp>
      <p:sp>
        <p:nvSpPr>
          <p:cNvPr id="9" name="Text Placeholder 8"/>
          <p:cNvSpPr>
            <a:spLocks noGrp="1"/>
          </p:cNvSpPr>
          <p:nvPr>
            <p:ph type="body" sz="quarter" idx="11"/>
          </p:nvPr>
        </p:nvSpPr>
        <p:spPr>
          <a:xfrm>
            <a:off x="7196138" y="4549775"/>
            <a:ext cx="1439862" cy="1401763"/>
          </a:xfrm>
        </p:spPr>
        <p:txBody>
          <a:bodyPr anchor="ctr"/>
          <a:lstStyle>
            <a:lvl1pPr marL="0" indent="0" algn="ctr">
              <a:buNone/>
              <a:defRPr sz="8800">
                <a:solidFill>
                  <a:schemeClr val="accent1"/>
                </a:solidFill>
              </a:defRPr>
            </a:lvl1pPr>
          </a:lstStyle>
          <a:p>
            <a:pPr lvl="0"/>
            <a:r>
              <a:rPr lang="en-US" dirty="0" smtClean="0"/>
              <a:t>Click to edit Master text styles</a:t>
            </a:r>
          </a:p>
        </p:txBody>
      </p:sp>
    </p:spTree>
    <p:extLst>
      <p:ext uri="{BB962C8B-B14F-4D97-AF65-F5344CB8AC3E}">
        <p14:creationId xmlns:p14="http://schemas.microsoft.com/office/powerpoint/2010/main" val="12644276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5" name="Group 11"/>
          <p:cNvGrpSpPr>
            <a:grpSpLocks/>
          </p:cNvGrpSpPr>
          <p:nvPr userDrawn="1"/>
        </p:nvGrpSpPr>
        <p:grpSpPr bwMode="auto">
          <a:xfrm>
            <a:off x="0" y="6089650"/>
            <a:ext cx="9144000" cy="768350"/>
            <a:chOff x="0" y="6090047"/>
            <a:chExt cx="9144000" cy="767953"/>
          </a:xfrm>
        </p:grpSpPr>
        <p:sp>
          <p:nvSpPr>
            <p:cNvPr id="6" name="Rectangle 12"/>
            <p:cNvSpPr/>
            <p:nvPr/>
          </p:nvSpPr>
          <p:spPr>
            <a:xfrm>
              <a:off x="0" y="6090047"/>
              <a:ext cx="669607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1997-2015 Info-Tech Research Group Inc.</a:t>
              </a:r>
            </a:p>
          </p:txBody>
        </p:sp>
        <p:grpSp>
          <p:nvGrpSpPr>
            <p:cNvPr id="7" name="Group 13"/>
            <p:cNvGrpSpPr>
              <a:grpSpLocks/>
            </p:cNvGrpSpPr>
            <p:nvPr userDrawn="1"/>
          </p:nvGrpSpPr>
          <p:grpSpPr bwMode="auto">
            <a:xfrm>
              <a:off x="6696236" y="6090047"/>
              <a:ext cx="2447764" cy="767953"/>
              <a:chOff x="6696236" y="6090047"/>
              <a:chExt cx="2447764" cy="767953"/>
            </a:xfrm>
          </p:grpSpPr>
          <p:sp>
            <p:nvSpPr>
              <p:cNvPr id="8" name="Rectangle 14"/>
              <p:cNvSpPr/>
              <p:nvPr/>
            </p:nvSpPr>
            <p:spPr>
              <a:xfrm>
                <a:off x="6696075" y="6090047"/>
                <a:ext cx="244792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endParaRPr lang="en-CA" sz="800" dirty="0">
                  <a:solidFill>
                    <a:srgbClr val="ADB7C3"/>
                  </a:solidFill>
                </a:endParaRPr>
              </a:p>
            </p:txBody>
          </p:sp>
          <p:pic>
            <p:nvPicPr>
              <p:cNvPr id="9" name="Picture 15" descr="Info-Tech_Logo_2013-On-Screen-WHITE(transparent-background).png"/>
              <p:cNvPicPr>
                <a:picLocks noChangeAspect="1"/>
              </p:cNvPicPr>
              <p:nvPr/>
            </p:nvPicPr>
            <p:blipFill>
              <a:blip r:embed="rId2"/>
              <a:srcRect/>
              <a:stretch>
                <a:fillRect/>
              </a:stretch>
            </p:blipFill>
            <p:spPr bwMode="auto">
              <a:xfrm>
                <a:off x="7020272" y="6309320"/>
                <a:ext cx="1697008" cy="339401"/>
              </a:xfrm>
              <a:prstGeom prst="rect">
                <a:avLst/>
              </a:prstGeom>
              <a:noFill/>
              <a:ln w="9525">
                <a:noFill/>
                <a:miter lim="800000"/>
                <a:headEnd/>
                <a:tailEnd/>
              </a:ln>
            </p:spPr>
          </p:pic>
        </p:grpSp>
      </p:grpSp>
      <p:cxnSp>
        <p:nvCxnSpPr>
          <p:cNvPr id="10" name="Straight Connector 16"/>
          <p:cNvCxnSpPr/>
          <p:nvPr userDrawn="1"/>
        </p:nvCxnSpPr>
        <p:spPr>
          <a:xfrm>
            <a:off x="788988" y="3319463"/>
            <a:ext cx="249078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Oval 17"/>
          <p:cNvSpPr/>
          <p:nvPr userDrawn="1"/>
        </p:nvSpPr>
        <p:spPr>
          <a:xfrm>
            <a:off x="2790825" y="2568575"/>
            <a:ext cx="787400" cy="787400"/>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5400" b="1" dirty="0">
              <a:solidFill>
                <a:srgbClr val="29475F"/>
              </a:solidFill>
            </a:endParaRPr>
          </a:p>
        </p:txBody>
      </p:sp>
      <p:sp>
        <p:nvSpPr>
          <p:cNvPr id="12" name="TextBox 19"/>
          <p:cNvSpPr txBox="1"/>
          <p:nvPr userDrawn="1"/>
        </p:nvSpPr>
        <p:spPr>
          <a:xfrm>
            <a:off x="763588" y="2586038"/>
            <a:ext cx="2036762" cy="769937"/>
          </a:xfrm>
          <a:prstGeom prst="rect">
            <a:avLst/>
          </a:prstGeom>
          <a:noFill/>
        </p:spPr>
        <p:txBody>
          <a:bodyPr wrap="none" lIns="0">
            <a:spAutoFit/>
          </a:bodyPr>
          <a:lstStyle/>
          <a:p>
            <a:pPr>
              <a:defRPr/>
            </a:pPr>
            <a:r>
              <a:rPr lang="en-CA" sz="4400" b="1" dirty="0">
                <a:solidFill>
                  <a:srgbClr val="29475F"/>
                </a:solidFill>
              </a:rPr>
              <a:t>PHASE</a:t>
            </a:r>
          </a:p>
        </p:txBody>
      </p:sp>
      <p:sp>
        <p:nvSpPr>
          <p:cNvPr id="19" name="Text Placeholder 7"/>
          <p:cNvSpPr>
            <a:spLocks noGrp="1"/>
          </p:cNvSpPr>
          <p:nvPr>
            <p:ph type="body" sz="quarter" idx="11"/>
          </p:nvPr>
        </p:nvSpPr>
        <p:spPr>
          <a:xfrm>
            <a:off x="788988" y="3355975"/>
            <a:ext cx="7269162" cy="663575"/>
          </a:xfrm>
        </p:spPr>
        <p:txBody>
          <a:bodyPr/>
          <a:lstStyle>
            <a:lvl1pPr marL="0" indent="0">
              <a:buNone/>
              <a:defRPr sz="2800" baseline="0">
                <a:solidFill>
                  <a:schemeClr val="accent3"/>
                </a:solidFill>
              </a:defRPr>
            </a:lvl1pPr>
          </a:lstStyle>
          <a:p>
            <a:pPr lvl="0"/>
            <a:r>
              <a:rPr lang="en-US" dirty="0" smtClean="0"/>
              <a:t>Click to edit Master text styles</a:t>
            </a:r>
          </a:p>
        </p:txBody>
      </p:sp>
      <p:sp>
        <p:nvSpPr>
          <p:cNvPr id="21" name="Text Placeholder 10"/>
          <p:cNvSpPr>
            <a:spLocks noGrp="1"/>
          </p:cNvSpPr>
          <p:nvPr>
            <p:ph type="body" sz="quarter" idx="12"/>
          </p:nvPr>
        </p:nvSpPr>
        <p:spPr>
          <a:xfrm>
            <a:off x="2794014" y="2576893"/>
            <a:ext cx="781050" cy="769937"/>
          </a:xfrm>
        </p:spPr>
        <p:txBody>
          <a:bodyPr anchor="ctr"/>
          <a:lstStyle>
            <a:lvl1pPr marL="0" indent="0" algn="ctr">
              <a:buNone/>
              <a:defRPr sz="5400">
                <a:solidFill>
                  <a:schemeClr val="accent1"/>
                </a:solidFill>
              </a:defRPr>
            </a:lvl1pPr>
          </a:lstStyle>
          <a:p>
            <a:pPr lvl="0"/>
            <a:r>
              <a:rPr lang="en-US" dirty="0" smtClean="0"/>
              <a:t>Click to edit Master text styles</a:t>
            </a:r>
          </a:p>
        </p:txBody>
      </p:sp>
      <p:sp>
        <p:nvSpPr>
          <p:cNvPr id="22" name="Text Placeholder 4"/>
          <p:cNvSpPr>
            <a:spLocks noGrp="1"/>
          </p:cNvSpPr>
          <p:nvPr>
            <p:ph type="body" sz="quarter" idx="13"/>
          </p:nvPr>
        </p:nvSpPr>
        <p:spPr>
          <a:xfrm>
            <a:off x="1578396" y="5622172"/>
            <a:ext cx="7289719" cy="457200"/>
          </a:xfrm>
        </p:spPr>
        <p:txBody>
          <a:bodyPr/>
          <a:lstStyle>
            <a:lvl1pPr marL="0" indent="0" algn="r">
              <a:buNone/>
              <a:defRPr sz="2000" baseline="0">
                <a:solidFill>
                  <a:schemeClr val="accent1"/>
                </a:solidFill>
              </a:defRPr>
            </a:lvl1pPr>
          </a:lstStyle>
          <a:p>
            <a:pPr lvl="0"/>
            <a:r>
              <a:rPr lang="en-US" dirty="0" smtClean="0"/>
              <a:t>Click to edit Master text styles</a:t>
            </a:r>
          </a:p>
        </p:txBody>
      </p:sp>
    </p:spTree>
    <p:extLst>
      <p:ext uri="{BB962C8B-B14F-4D97-AF65-F5344CB8AC3E}">
        <p14:creationId xmlns:p14="http://schemas.microsoft.com/office/powerpoint/2010/main" val="397168342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2" name="Straight Connector 10"/>
          <p:cNvCxnSpPr/>
          <p:nvPr/>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3" name="Group 3"/>
          <p:cNvGrpSpPr>
            <a:grpSpLocks/>
          </p:cNvGrpSpPr>
          <p:nvPr userDrawn="1"/>
        </p:nvGrpSpPr>
        <p:grpSpPr bwMode="auto">
          <a:xfrm>
            <a:off x="8197850" y="146050"/>
            <a:ext cx="812800" cy="803275"/>
            <a:chOff x="6986062" y="224644"/>
            <a:chExt cx="731520" cy="731520"/>
          </a:xfrm>
        </p:grpSpPr>
        <p:sp>
          <p:nvSpPr>
            <p:cNvPr id="4"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5" name="Picture 5" descr="on-site-workshops.png"/>
            <p:cNvPicPr>
              <a:picLocks noChangeAspect="1"/>
            </p:cNvPicPr>
            <p:nvPr/>
          </p:nvPicPr>
          <p:blipFill rotWithShape="1">
            <a:blip r:embed="rId2"/>
            <a:srcRect l="12204" t="22820" r="8463" b="22257"/>
            <a:stretch/>
          </p:blipFill>
          <p:spPr>
            <a:xfrm>
              <a:off x="7026067" y="364877"/>
              <a:ext cx="651510" cy="451056"/>
            </a:xfrm>
            <a:prstGeom prst="rect">
              <a:avLst/>
            </a:prstGeom>
            <a:effectLst>
              <a:outerShdw blurRad="50800" dist="38100" dir="2700000" algn="tl" rotWithShape="0">
                <a:prstClr val="black">
                  <a:alpha val="40000"/>
                </a:prstClr>
              </a:outerShdw>
            </a:effectLst>
          </p:spPr>
        </p:pic>
      </p:grpSp>
      <p:sp>
        <p:nvSpPr>
          <p:cNvPr id="6" name="Title 2"/>
          <p:cNvSpPr txBox="1">
            <a:spLocks/>
          </p:cNvSpPr>
          <p:nvPr userDrawn="1"/>
        </p:nvSpPr>
        <p:spPr bwMode="auto">
          <a:xfrm>
            <a:off x="250825" y="219075"/>
            <a:ext cx="8626475" cy="865188"/>
          </a:xfrm>
          <a:prstGeom prst="rect">
            <a:avLst/>
          </a:prstGeom>
          <a:noFill/>
          <a:ln w="9525">
            <a:noFill/>
            <a:miter lim="800000"/>
            <a:headEnd/>
            <a:tailEnd/>
          </a:ln>
        </p:spPr>
        <p:txBody>
          <a:bodyPr anchor="ct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7" name="TextBox 9"/>
          <p:cNvSpPr txBox="1"/>
          <p:nvPr userDrawn="1"/>
        </p:nvSpPr>
        <p:spPr>
          <a:xfrm>
            <a:off x="257175" y="1068388"/>
            <a:ext cx="8675688" cy="307975"/>
          </a:xfrm>
          <a:prstGeom prst="rect">
            <a:avLst/>
          </a:prstGeom>
          <a:solidFill>
            <a:srgbClr val="243F54"/>
          </a:solidFill>
        </p:spPr>
        <p:txBody>
          <a:bodyPr>
            <a:spAutoFit/>
          </a:bodyPr>
          <a:lstStyle/>
          <a:p>
            <a:pPr>
              <a:defRPr/>
            </a:pPr>
            <a:r>
              <a:rPr lang="en-US" sz="1400" b="1" dirty="0">
                <a:solidFill>
                  <a:srgbClr val="FFFFFF"/>
                </a:solidFill>
              </a:rPr>
              <a:t>Book a workshop with our Info-Tech analysts:</a:t>
            </a:r>
          </a:p>
        </p:txBody>
      </p:sp>
    </p:spTree>
    <p:extLst>
      <p:ext uri="{BB962C8B-B14F-4D97-AF65-F5344CB8AC3E}">
        <p14:creationId xmlns:p14="http://schemas.microsoft.com/office/powerpoint/2010/main" val="93681481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cSld name="Header / Bodycopy">
    <p:spTree>
      <p:nvGrpSpPr>
        <p:cNvPr id="1" name=""/>
        <p:cNvGrpSpPr/>
        <p:nvPr/>
      </p:nvGrpSpPr>
      <p:grpSpPr>
        <a:xfrm>
          <a:off x="0" y="0"/>
          <a:ext cx="0" cy="0"/>
          <a:chOff x="0" y="0"/>
          <a:chExt cx="0" cy="0"/>
        </a:xfrm>
      </p:grpSpPr>
      <p:cxnSp>
        <p:nvCxnSpPr>
          <p:cNvPr id="4" name="Straight Connector 10"/>
          <p:cNvCxnSpPr/>
          <p:nvPr/>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55" name="Text Placeholder 41"/>
          <p:cNvSpPr>
            <a:spLocks noGrp="1"/>
          </p:cNvSpPr>
          <p:nvPr>
            <p:ph type="body" sz="quarter" idx="16"/>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29067019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825327153"/>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6089650"/>
            <a:ext cx="9144000" cy="768350"/>
            <a:chOff x="0" y="6090047"/>
            <a:chExt cx="9144000" cy="767953"/>
          </a:xfrm>
        </p:grpSpPr>
        <p:sp>
          <p:nvSpPr>
            <p:cNvPr id="5" name="Rectangle 28"/>
            <p:cNvSpPr/>
            <p:nvPr/>
          </p:nvSpPr>
          <p:spPr>
            <a:xfrm>
              <a:off x="0" y="6090047"/>
              <a:ext cx="669607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1997-2015 Info-Tech Research Group Inc.</a:t>
              </a:r>
            </a:p>
          </p:txBody>
        </p:sp>
        <p:grpSp>
          <p:nvGrpSpPr>
            <p:cNvPr id="6" name="Group 1"/>
            <p:cNvGrpSpPr>
              <a:grpSpLocks/>
            </p:cNvGrpSpPr>
            <p:nvPr userDrawn="1"/>
          </p:nvGrpSpPr>
          <p:grpSpPr bwMode="auto">
            <a:xfrm>
              <a:off x="6696236" y="6090047"/>
              <a:ext cx="2447764" cy="767953"/>
              <a:chOff x="6696236" y="6090047"/>
              <a:chExt cx="2447764" cy="767953"/>
            </a:xfrm>
          </p:grpSpPr>
          <p:sp>
            <p:nvSpPr>
              <p:cNvPr id="7" name="Rectangle 30"/>
              <p:cNvSpPr/>
              <p:nvPr/>
            </p:nvSpPr>
            <p:spPr>
              <a:xfrm>
                <a:off x="6696075" y="6090047"/>
                <a:ext cx="244792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endParaRPr lang="en-CA" sz="800" dirty="0">
                  <a:solidFill>
                    <a:srgbClr val="ADB7C3"/>
                  </a:solidFill>
                </a:endParaRPr>
              </a:p>
            </p:txBody>
          </p:sp>
          <p:pic>
            <p:nvPicPr>
              <p:cNvPr id="8" name="Picture 31" descr="Info-Tech_Logo_2013-On-Screen-WHITE(transparent-background).png"/>
              <p:cNvPicPr>
                <a:picLocks noChangeAspect="1"/>
              </p:cNvPicPr>
              <p:nvPr/>
            </p:nvPicPr>
            <p:blipFill>
              <a:blip r:embed="rId2"/>
              <a:srcRect/>
              <a:stretch>
                <a:fillRect/>
              </a:stretch>
            </p:blipFill>
            <p:spPr bwMode="auto">
              <a:xfrm>
                <a:off x="7020272" y="6309320"/>
                <a:ext cx="1697008" cy="339401"/>
              </a:xfrm>
              <a:prstGeom prst="rect">
                <a:avLst/>
              </a:prstGeom>
              <a:noFill/>
              <a:ln w="9525">
                <a:noFill/>
                <a:miter lim="800000"/>
                <a:headEnd/>
                <a:tailEnd/>
              </a:ln>
            </p:spPr>
          </p:pic>
        </p:grpSp>
      </p:grpSp>
      <p:sp>
        <p:nvSpPr>
          <p:cNvPr id="28" name="Text Placeholder 27"/>
          <p:cNvSpPr>
            <a:spLocks noGrp="1"/>
          </p:cNvSpPr>
          <p:nvPr>
            <p:ph type="body" sz="quarter" idx="15"/>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Click to edit Master text styles</a:t>
            </a:r>
          </a:p>
        </p:txBody>
      </p:sp>
      <p:sp>
        <p:nvSpPr>
          <p:cNvPr id="30" name="Text Placeholder 29"/>
          <p:cNvSpPr>
            <a:spLocks noGrp="1"/>
          </p:cNvSpPr>
          <p:nvPr>
            <p:ph type="body" sz="quarter" idx="16"/>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Click to edit Master text styles</a:t>
            </a:r>
          </a:p>
        </p:txBody>
      </p:sp>
    </p:spTree>
    <p:extLst>
      <p:ext uri="{BB962C8B-B14F-4D97-AF65-F5344CB8AC3E}">
        <p14:creationId xmlns:p14="http://schemas.microsoft.com/office/powerpoint/2010/main" val="82360544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2" name="Title 1"/>
          <p:cNvSpPr>
            <a:spLocks noGrp="1"/>
          </p:cNvSpPr>
          <p:nvPr>
            <p:ph type="title"/>
          </p:nvPr>
        </p:nvSpPr>
        <p:spPr/>
        <p:txBody>
          <a:bodyPr/>
          <a:lstStyle>
            <a:lvl1pPr>
              <a:defRPr baseline="0">
                <a:solidFill>
                  <a:schemeClr val="bg1"/>
                </a:solidFill>
                <a:latin typeface="+mn-lt"/>
              </a:defRPr>
            </a:lvl1pPr>
          </a:lstStyle>
          <a:p>
            <a:r>
              <a:rPr lang="en-US" smtClean="0"/>
              <a:t>Click to edit Master title style</a:t>
            </a:r>
            <a:endParaRPr lang="en-CA"/>
          </a:p>
        </p:txBody>
      </p:sp>
    </p:spTree>
    <p:extLst>
      <p:ext uri="{BB962C8B-B14F-4D97-AF65-F5344CB8AC3E}">
        <p14:creationId xmlns:p14="http://schemas.microsoft.com/office/powerpoint/2010/main" val="223814268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3" name="Straight Connector 10"/>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144995376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4" name="Pentagon 22"/>
          <p:cNvSpPr/>
          <p:nvPr/>
        </p:nvSpPr>
        <p:spPr>
          <a:xfrm>
            <a:off x="0" y="411163"/>
            <a:ext cx="863600" cy="538162"/>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12" name="Title 1"/>
          <p:cNvSpPr>
            <a:spLocks noGrp="1"/>
          </p:cNvSpPr>
          <p:nvPr>
            <p:ph type="title"/>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Click to edit Master title style</a:t>
            </a:r>
            <a:endParaRPr lang="en-CA" dirty="0"/>
          </a:p>
        </p:txBody>
      </p:sp>
      <p:sp>
        <p:nvSpPr>
          <p:cNvPr id="21" name="Text Placeholder 20"/>
          <p:cNvSpPr>
            <a:spLocks noGrp="1"/>
          </p:cNvSpPr>
          <p:nvPr>
            <p:ph type="body" sz="quarter" idx="10"/>
          </p:nvPr>
        </p:nvSpPr>
        <p:spPr>
          <a:xfrm>
            <a:off x="0" y="245442"/>
            <a:ext cx="641268" cy="891556"/>
          </a:xfrm>
        </p:spPr>
        <p:txBody>
          <a:bodyPr anchor="ctr"/>
          <a:lstStyle>
            <a:lvl1pPr algn="ctr">
              <a:buNone/>
              <a:defRPr sz="2000" b="1">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384242087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7" name="Rectangle 22"/>
          <p:cNvSpPr/>
          <p:nvPr userDrawn="1"/>
        </p:nvSpPr>
        <p:spPr>
          <a:xfrm>
            <a:off x="0" y="-52388"/>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8" name="Rectangle 7"/>
          <p:cNvSpPr/>
          <p:nvPr/>
        </p:nvSpPr>
        <p:spPr>
          <a:xfrm>
            <a:off x="250825" y="1287463"/>
            <a:ext cx="4038600" cy="319087"/>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is Designed For:</a:t>
            </a:r>
          </a:p>
        </p:txBody>
      </p:sp>
      <p:sp>
        <p:nvSpPr>
          <p:cNvPr id="9" name="Rectangle 8"/>
          <p:cNvSpPr/>
          <p:nvPr/>
        </p:nvSpPr>
        <p:spPr>
          <a:xfrm>
            <a:off x="4840288" y="1287463"/>
            <a:ext cx="4037012" cy="319087"/>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Will Help You:</a:t>
            </a:r>
          </a:p>
        </p:txBody>
      </p:sp>
      <p:sp>
        <p:nvSpPr>
          <p:cNvPr id="10" name="Rectangle 9"/>
          <p:cNvSpPr/>
          <p:nvPr/>
        </p:nvSpPr>
        <p:spPr>
          <a:xfrm>
            <a:off x="250825" y="3927475"/>
            <a:ext cx="4041775" cy="320675"/>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Assist:</a:t>
            </a:r>
          </a:p>
        </p:txBody>
      </p:sp>
      <p:sp>
        <p:nvSpPr>
          <p:cNvPr id="11" name="Rectangle 12"/>
          <p:cNvSpPr/>
          <p:nvPr/>
        </p:nvSpPr>
        <p:spPr>
          <a:xfrm>
            <a:off x="4840288" y="3927475"/>
            <a:ext cx="4041775" cy="320675"/>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Help You:</a:t>
            </a:r>
          </a:p>
        </p:txBody>
      </p:sp>
      <p:sp>
        <p:nvSpPr>
          <p:cNvPr id="13" name="Rectangle 15"/>
          <p:cNvSpPr/>
          <p:nvPr userDrawn="1"/>
        </p:nvSpPr>
        <p:spPr>
          <a:xfrm>
            <a:off x="250825" y="1287463"/>
            <a:ext cx="4038600" cy="319087"/>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Is Designed For:</a:t>
            </a:r>
          </a:p>
        </p:txBody>
      </p:sp>
      <p:sp>
        <p:nvSpPr>
          <p:cNvPr id="14" name="Rectangle 19"/>
          <p:cNvSpPr/>
          <p:nvPr userDrawn="1"/>
        </p:nvSpPr>
        <p:spPr>
          <a:xfrm>
            <a:off x="4840288" y="1287463"/>
            <a:ext cx="4037012" cy="319087"/>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1400" b="1" dirty="0">
                <a:solidFill>
                  <a:srgbClr val="FFFFFF"/>
                </a:solidFill>
              </a:rPr>
              <a:t>This Research Will Help You:</a:t>
            </a:r>
          </a:p>
        </p:txBody>
      </p:sp>
      <p:sp>
        <p:nvSpPr>
          <p:cNvPr id="15" name="Rectangle 20"/>
          <p:cNvSpPr/>
          <p:nvPr userDrawn="1"/>
        </p:nvSpPr>
        <p:spPr>
          <a:xfrm>
            <a:off x="250825" y="3927475"/>
            <a:ext cx="4041775" cy="320675"/>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Also Assist:</a:t>
            </a:r>
          </a:p>
        </p:txBody>
      </p:sp>
      <p:sp>
        <p:nvSpPr>
          <p:cNvPr id="16" name="Rectangle 21"/>
          <p:cNvSpPr/>
          <p:nvPr userDrawn="1"/>
        </p:nvSpPr>
        <p:spPr>
          <a:xfrm>
            <a:off x="4840288" y="3927475"/>
            <a:ext cx="4041775" cy="320675"/>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This Research Will Help Them:</a:t>
            </a:r>
          </a:p>
        </p:txBody>
      </p: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Click to edit Master title style</a:t>
            </a:r>
            <a:endParaRPr lang="en-CA" dirty="0"/>
          </a:p>
        </p:txBody>
      </p:sp>
      <p:sp>
        <p:nvSpPr>
          <p:cNvPr id="25" name="Text Placeholder 41"/>
          <p:cNvSpPr>
            <a:spLocks noGrp="1"/>
          </p:cNvSpPr>
          <p:nvPr>
            <p:ph type="body" sz="quarter" idx="16"/>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7" name="Text Placeholder 41"/>
          <p:cNvSpPr>
            <a:spLocks noGrp="1"/>
          </p:cNvSpPr>
          <p:nvPr>
            <p:ph type="body" sz="quarter" idx="26"/>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8" name="Text Placeholder 41"/>
          <p:cNvSpPr>
            <a:spLocks noGrp="1"/>
          </p:cNvSpPr>
          <p:nvPr>
            <p:ph type="body" sz="quarter" idx="27"/>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9" name="Text Placeholder 41"/>
          <p:cNvSpPr>
            <a:spLocks noGrp="1"/>
          </p:cNvSpPr>
          <p:nvPr>
            <p:ph type="body" sz="quarter" idx="28"/>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44883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7" name="Rectangle 16"/>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8" name="Rectangle 8"/>
          <p:cNvSpPr/>
          <p:nvPr userDrawn="1"/>
        </p:nvSpPr>
        <p:spPr>
          <a:xfrm>
            <a:off x="255588" y="4200525"/>
            <a:ext cx="8640762" cy="3127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CA" sz="1400" b="1" dirty="0">
                <a:solidFill>
                  <a:srgbClr val="FFFFFF"/>
                </a:solidFill>
              </a:rPr>
              <a:t>Resolution</a:t>
            </a:r>
          </a:p>
        </p:txBody>
      </p:sp>
      <p:sp>
        <p:nvSpPr>
          <p:cNvPr id="9" name="Rectangle 12"/>
          <p:cNvSpPr/>
          <p:nvPr userDrawn="1"/>
        </p:nvSpPr>
        <p:spPr>
          <a:xfrm>
            <a:off x="247650" y="1211263"/>
            <a:ext cx="5267325" cy="3190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Situation</a:t>
            </a:r>
          </a:p>
        </p:txBody>
      </p:sp>
      <p:sp>
        <p:nvSpPr>
          <p:cNvPr id="10" name="Rectangle 10"/>
          <p:cNvSpPr/>
          <p:nvPr userDrawn="1"/>
        </p:nvSpPr>
        <p:spPr>
          <a:xfrm>
            <a:off x="247650" y="2659063"/>
            <a:ext cx="5267325" cy="320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rgbClr val="FFFFFF"/>
                </a:solidFill>
              </a:rPr>
              <a:t>Complication</a:t>
            </a:r>
          </a:p>
        </p:txBody>
      </p:sp>
      <p:grpSp>
        <p:nvGrpSpPr>
          <p:cNvPr id="11" name="Group 27"/>
          <p:cNvGrpSpPr/>
          <p:nvPr/>
        </p:nvGrpSpPr>
        <p:grpSpPr>
          <a:xfrm>
            <a:off x="5736405" y="1210905"/>
            <a:ext cx="3084068" cy="285749"/>
            <a:chOff x="2267744" y="1844804"/>
            <a:chExt cx="3084068" cy="285749"/>
          </a:xfrm>
          <a:solidFill>
            <a:srgbClr val="B0C534"/>
          </a:solidFill>
        </p:grpSpPr>
        <p:sp>
          <p:nvSpPr>
            <p:cNvPr id="12"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CA" sz="1100" i="1" dirty="0">
                  <a:solidFill>
                    <a:srgbClr val="FFFFFF"/>
                  </a:solidFill>
                  <a:latin typeface="Georgia"/>
                </a:rPr>
                <a:t>Info-Tech Insight</a:t>
              </a:r>
            </a:p>
          </p:txBody>
        </p:sp>
        <p:pic>
          <p:nvPicPr>
            <p:cNvPr id="13"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14" name="Picture 22"/>
          <p:cNvPicPr>
            <a:picLocks noChangeAspect="1"/>
          </p:cNvPicPr>
          <p:nvPr userDrawn="1"/>
        </p:nvPicPr>
        <p:blipFill>
          <a:blip r:embed="rId3"/>
          <a:srcRect/>
          <a:stretch>
            <a:fillRect/>
          </a:stretch>
        </p:blipFill>
        <p:spPr bwMode="auto">
          <a:xfrm>
            <a:off x="5210175" y="1266825"/>
            <a:ext cx="207963" cy="209550"/>
          </a:xfrm>
          <a:prstGeom prst="rect">
            <a:avLst/>
          </a:prstGeom>
          <a:noFill/>
          <a:ln w="9525">
            <a:noFill/>
            <a:miter lim="800000"/>
            <a:headEnd/>
            <a:tailEnd/>
          </a:ln>
        </p:spPr>
      </p:pic>
      <p:pic>
        <p:nvPicPr>
          <p:cNvPr id="15" name="Picture 29"/>
          <p:cNvPicPr>
            <a:picLocks noChangeAspect="1"/>
          </p:cNvPicPr>
          <p:nvPr userDrawn="1"/>
        </p:nvPicPr>
        <p:blipFill>
          <a:blip r:embed="rId4"/>
          <a:srcRect/>
          <a:stretch>
            <a:fillRect/>
          </a:stretch>
        </p:blipFill>
        <p:spPr bwMode="auto">
          <a:xfrm>
            <a:off x="8596313" y="4252913"/>
            <a:ext cx="206375" cy="206375"/>
          </a:xfrm>
          <a:prstGeom prst="rect">
            <a:avLst/>
          </a:prstGeom>
          <a:noFill/>
          <a:ln w="9525">
            <a:noFill/>
            <a:miter lim="800000"/>
            <a:headEnd/>
            <a:tailEnd/>
          </a:ln>
        </p:spPr>
      </p:pic>
      <p:pic>
        <p:nvPicPr>
          <p:cNvPr id="16" name="Picture 2"/>
          <p:cNvPicPr>
            <a:picLocks noChangeAspect="1"/>
          </p:cNvPicPr>
          <p:nvPr userDrawn="1"/>
        </p:nvPicPr>
        <p:blipFill>
          <a:blip r:embed="rId5"/>
          <a:srcRect/>
          <a:stretch>
            <a:fillRect/>
          </a:stretch>
        </p:blipFill>
        <p:spPr bwMode="auto">
          <a:xfrm>
            <a:off x="5210175" y="2716213"/>
            <a:ext cx="211138" cy="211137"/>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latin typeface="+mn-lt"/>
              </a:defRPr>
            </a:lvl1pPr>
          </a:lstStyle>
          <a:p>
            <a:r>
              <a:rPr lang="en-US" smtClean="0"/>
              <a:t>Click to edit Master title style</a:t>
            </a:r>
            <a:endParaRPr lang="en-US" dirty="0"/>
          </a:p>
        </p:txBody>
      </p:sp>
      <p:sp>
        <p:nvSpPr>
          <p:cNvPr id="20" name="Text Placeholder 19"/>
          <p:cNvSpPr>
            <a:spLocks noGrp="1"/>
          </p:cNvSpPr>
          <p:nvPr>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lvl="0"/>
            <a:endParaRPr lang="en-US" dirty="0"/>
          </a:p>
        </p:txBody>
      </p:sp>
    </p:spTree>
    <p:extLst>
      <p:ext uri="{BB962C8B-B14F-4D97-AF65-F5344CB8AC3E}">
        <p14:creationId xmlns:p14="http://schemas.microsoft.com/office/powerpoint/2010/main" val="265362160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9" name="Rectangle 9"/>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cxnSp>
        <p:nvCxnSpPr>
          <p:cNvPr id="10" name="Straight Connector 16"/>
          <p:cNvCxnSpPr/>
          <p:nvPr/>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ext Placeholder 13"/>
          <p:cNvSpPr>
            <a:spLocks noGrp="1"/>
          </p:cNvSpPr>
          <p:nvPr>
            <p:ph type="body" sz="quarter" idx="12"/>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spcCol="0" rtlCol="0" fromWordArt="0" anchor="ctr" forceAA="0">
            <a:noAutofit/>
          </a:bodyPr>
          <a:lstStyle>
            <a:lvl1pPr marL="0" indent="0">
              <a:buNone/>
              <a:defRPr lang="en-US" sz="1400" b="1" dirty="0" smtClean="0"/>
            </a:lvl1pPr>
          </a:lstStyle>
          <a:p>
            <a:pPr lvl="0"/>
            <a:r>
              <a:rPr lang="en-US" dirty="0" smtClean="0"/>
              <a:t>Click to edit Master text styles</a:t>
            </a:r>
          </a:p>
        </p:txBody>
      </p:sp>
      <p:sp>
        <p:nvSpPr>
          <p:cNvPr id="11" name="Text Placeholder 13"/>
          <p:cNvSpPr>
            <a:spLocks noGrp="1"/>
          </p:cNvSpPr>
          <p:nvPr>
            <p:ph type="body" sz="quarter" idx="1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lvl="0"/>
            <a:r>
              <a:rPr lang="en-US" dirty="0" smtClean="0"/>
              <a:t>Click to edit Master text styles</a:t>
            </a:r>
          </a:p>
        </p:txBody>
      </p:sp>
      <p:sp>
        <p:nvSpPr>
          <p:cNvPr id="14" name="Text Placeholder 13"/>
          <p:cNvSpPr>
            <a:spLocks noGrp="1"/>
          </p:cNvSpPr>
          <p:nvPr>
            <p:ph type="body" sz="quarter" idx="10"/>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400" b="1" dirty="0" smtClean="0">
                <a:solidFill>
                  <a:schemeClr val="lt1"/>
                </a:solidFill>
              </a:defRPr>
            </a:lvl1pPr>
          </a:lstStyle>
          <a:p>
            <a:pPr lvl="0"/>
            <a:r>
              <a:rPr lang="en-US" dirty="0" smtClean="0"/>
              <a:t>Click to edit Master text styles</a:t>
            </a:r>
          </a:p>
        </p:txBody>
      </p:sp>
      <p:sp>
        <p:nvSpPr>
          <p:cNvPr id="2" name="Title 1"/>
          <p:cNvSpPr>
            <a:spLocks noGrp="1"/>
          </p:cNvSpPr>
          <p:nvPr>
            <p:ph type="title"/>
          </p:nvPr>
        </p:nvSpPr>
        <p:spPr/>
        <p:txBody>
          <a:bodyPr/>
          <a:lstStyle>
            <a:lvl1pPr>
              <a:defRPr baseline="0">
                <a:solidFill>
                  <a:schemeClr val="bg1"/>
                </a:solidFill>
                <a:latin typeface="+mn-lt"/>
              </a:defRPr>
            </a:lvl1pPr>
          </a:lstStyle>
          <a:p>
            <a:r>
              <a:rPr lang="en-US" smtClean="0"/>
              <a:t>Click to edit Master title style</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93467584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9" name="Rectangle 14"/>
          <p:cNvSpPr/>
          <p:nvPr userDrawn="1"/>
        </p:nvSpPr>
        <p:spPr>
          <a:xfrm>
            <a:off x="0" y="-31750"/>
            <a:ext cx="9144000" cy="11255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cxnSp>
        <p:nvCxnSpPr>
          <p:cNvPr id="10" name="Straight Connector 8"/>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1" name="Picture 12"/>
          <p:cNvPicPr>
            <a:picLocks noChangeAspect="1"/>
          </p:cNvPicPr>
          <p:nvPr userDrawn="1"/>
        </p:nvPicPr>
        <p:blipFill>
          <a:blip r:embed="rId2"/>
          <a:srcRect/>
          <a:stretch>
            <a:fillRect/>
          </a:stretch>
        </p:blipFill>
        <p:spPr bwMode="auto">
          <a:xfrm>
            <a:off x="8561388" y="3376613"/>
            <a:ext cx="214312" cy="214312"/>
          </a:xfrm>
          <a:prstGeom prst="rect">
            <a:avLst/>
          </a:prstGeom>
          <a:noFill/>
          <a:ln w="9525">
            <a:noFill/>
            <a:miter lim="800000"/>
            <a:headEnd/>
            <a:tailEnd/>
          </a:ln>
        </p:spPr>
      </p:pic>
      <p:pic>
        <p:nvPicPr>
          <p:cNvPr id="12" name="Picture 13"/>
          <p:cNvPicPr>
            <a:picLocks noChangeAspect="1"/>
          </p:cNvPicPr>
          <p:nvPr userDrawn="1"/>
        </p:nvPicPr>
        <p:blipFill>
          <a:blip r:embed="rId3"/>
          <a:srcRect/>
          <a:stretch>
            <a:fillRect/>
          </a:stretch>
        </p:blipFill>
        <p:spPr bwMode="auto">
          <a:xfrm>
            <a:off x="8580438" y="1252538"/>
            <a:ext cx="195262" cy="225425"/>
          </a:xfrm>
          <a:prstGeom prst="rect">
            <a:avLst/>
          </a:prstGeom>
          <a:noFill/>
          <a:ln w="9525">
            <a:noFill/>
            <a:miter lim="800000"/>
            <a:headEnd/>
            <a:tailEnd/>
          </a:ln>
        </p:spPr>
      </p:pic>
      <p:pic>
        <p:nvPicPr>
          <p:cNvPr id="13" name="Picture 17"/>
          <p:cNvPicPr>
            <a:picLocks noChangeAspect="1"/>
          </p:cNvPicPr>
          <p:nvPr userDrawn="1"/>
        </p:nvPicPr>
        <p:blipFill>
          <a:blip r:embed="rId4"/>
          <a:srcRect/>
          <a:stretch>
            <a:fillRect/>
          </a:stretch>
        </p:blipFill>
        <p:spPr bwMode="auto">
          <a:xfrm>
            <a:off x="4297363" y="1268413"/>
            <a:ext cx="139700" cy="198437"/>
          </a:xfrm>
          <a:prstGeom prst="rect">
            <a:avLst/>
          </a:prstGeom>
          <a:noFill/>
          <a:ln w="9525">
            <a:noFill/>
            <a:miter lim="800000"/>
            <a:headEnd/>
            <a:tailEnd/>
          </a:ln>
        </p:spPr>
      </p:pic>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r>
              <a:rPr lang="en-US" dirty="0" smtClean="0"/>
              <a:t>Knowledge Gained</a:t>
            </a:r>
            <a:endParaRPr lang="en-US" dirty="0"/>
          </a:p>
        </p:txBody>
      </p:sp>
      <p:sp>
        <p:nvSpPr>
          <p:cNvPr id="2" name="Title 1"/>
          <p:cNvSpPr>
            <a:spLocks noGrp="1"/>
          </p:cNvSpPr>
          <p:nvPr>
            <p:ph type="title"/>
          </p:nvPr>
        </p:nvSpPr>
        <p:spPr/>
        <p:txBody>
          <a:bodyPr/>
          <a:lstStyle>
            <a:lvl1pPr>
              <a:defRPr baseline="0">
                <a:solidFill>
                  <a:schemeClr val="bg1"/>
                </a:solidFill>
                <a:latin typeface="+mn-lt"/>
              </a:defRPr>
            </a:lvl1pPr>
          </a:lstStyle>
          <a:p>
            <a:r>
              <a:rPr lang="en-US" dirty="0" smtClean="0"/>
              <a:t>Click to edit Master title style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74962646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cxnSp>
        <p:nvCxnSpPr>
          <p:cNvPr id="4" name="Straight Connector 4"/>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55" name="Text Placeholder 41"/>
          <p:cNvSpPr>
            <a:spLocks noGrp="1"/>
          </p:cNvSpPr>
          <p:nvPr>
            <p:ph type="body" sz="quarter" idx="16"/>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59867867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3" name="Rectangle 9"/>
          <p:cNvSpPr/>
          <p:nvPr userDrawn="1"/>
        </p:nvSpPr>
        <p:spPr>
          <a:xfrm>
            <a:off x="615950" y="1131888"/>
            <a:ext cx="8261350" cy="365125"/>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200" dirty="0">
              <a:solidFill>
                <a:srgbClr val="333333"/>
              </a:solidFill>
            </a:endParaRPr>
          </a:p>
        </p:txBody>
      </p:sp>
      <p:grpSp>
        <p:nvGrpSpPr>
          <p:cNvPr id="4" name="Group 10"/>
          <p:cNvGrpSpPr/>
          <p:nvPr userDrawn="1"/>
        </p:nvGrpSpPr>
        <p:grpSpPr>
          <a:xfrm>
            <a:off x="251519" y="1132006"/>
            <a:ext cx="352780" cy="364690"/>
            <a:chOff x="6966056" y="197732"/>
            <a:chExt cx="751526" cy="785348"/>
          </a:xfrm>
          <a:solidFill>
            <a:srgbClr val="243F54"/>
          </a:solidFill>
        </p:grpSpPr>
        <p:sp>
          <p:nvSpPr>
            <p:cNvPr id="5" name="Rectangle 12"/>
            <p:cNvSpPr/>
            <p:nvPr/>
          </p:nvSpPr>
          <p:spPr>
            <a:xfrm>
              <a:off x="6966056" y="197732"/>
              <a:ext cx="75152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6"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117761826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5" name="Rectangle 19"/>
          <p:cNvSpPr/>
          <p:nvPr userDrawn="1"/>
        </p:nvSpPr>
        <p:spPr>
          <a:xfrm>
            <a:off x="323850" y="1163638"/>
            <a:ext cx="8496300" cy="365125"/>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1200" dirty="0">
              <a:solidFill>
                <a:srgbClr val="FFFFFF"/>
              </a:solidFill>
            </a:endParaRPr>
          </a:p>
        </p:txBody>
      </p:sp>
      <p:grpSp>
        <p:nvGrpSpPr>
          <p:cNvPr id="6" name="Group 21"/>
          <p:cNvGrpSpPr/>
          <p:nvPr userDrawn="1"/>
        </p:nvGrpSpPr>
        <p:grpSpPr>
          <a:xfrm>
            <a:off x="331100" y="1176588"/>
            <a:ext cx="343389" cy="339694"/>
            <a:chOff x="6986062" y="224644"/>
            <a:chExt cx="731520" cy="731520"/>
          </a:xfrm>
          <a:noFill/>
          <a:effectLst/>
        </p:grpSpPr>
        <p:sp>
          <p:nvSpPr>
            <p:cNvPr id="7"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8"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12" name="Title 1"/>
          <p:cNvSpPr>
            <a:spLocks noGrp="1"/>
          </p:cNvSpPr>
          <p:nvPr>
            <p:ph type="title"/>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27" name="Text Placeholder 26"/>
          <p:cNvSpPr>
            <a:spLocks noGrp="1"/>
          </p:cNvSpPr>
          <p:nvPr>
            <p:ph type="body" sz="quarter" idx="10"/>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Click to edit Master text styles</a:t>
            </a:r>
          </a:p>
        </p:txBody>
      </p:sp>
      <p:sp>
        <p:nvSpPr>
          <p:cNvPr id="28" name="Text Placeholder 26"/>
          <p:cNvSpPr>
            <a:spLocks noGrp="1"/>
          </p:cNvSpPr>
          <p:nvPr>
            <p:ph type="body" sz="quarter" idx="1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Click to edit Master text styles</a:t>
            </a:r>
          </a:p>
        </p:txBody>
      </p:sp>
    </p:spTree>
    <p:extLst>
      <p:ext uri="{BB962C8B-B14F-4D97-AF65-F5344CB8AC3E}">
        <p14:creationId xmlns:p14="http://schemas.microsoft.com/office/powerpoint/2010/main" val="238251349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3" name="Straight Connector 10"/>
          <p:cNvCxnSpPr/>
          <p:nvPr userDrawn="1"/>
        </p:nvCxnSpPr>
        <p:spPr>
          <a:xfrm>
            <a:off x="268288" y="1708150"/>
            <a:ext cx="8601075"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70885987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4" name="TextBox 2"/>
          <p:cNvSpPr txBox="1"/>
          <p:nvPr userDrawn="1"/>
        </p:nvSpPr>
        <p:spPr>
          <a:xfrm>
            <a:off x="4391025" y="4625975"/>
            <a:ext cx="2805113" cy="769938"/>
          </a:xfrm>
          <a:prstGeom prst="rect">
            <a:avLst/>
          </a:prstGeom>
          <a:noFill/>
        </p:spPr>
        <p:txBody>
          <a:bodyPr>
            <a:spAutoFit/>
          </a:bodyPr>
          <a:lstStyle/>
          <a:p>
            <a:pPr algn="r">
              <a:defRPr/>
            </a:pPr>
            <a:r>
              <a:rPr lang="en-CA" sz="4400" b="1" dirty="0">
                <a:solidFill>
                  <a:srgbClr val="29475F"/>
                </a:solidFill>
              </a:rPr>
              <a:t>PHASE</a:t>
            </a:r>
          </a:p>
        </p:txBody>
      </p:sp>
      <p:cxnSp>
        <p:nvCxnSpPr>
          <p:cNvPr id="5" name="Straight Connector 3"/>
          <p:cNvCxnSpPr/>
          <p:nvPr userDrawn="1"/>
        </p:nvCxnSpPr>
        <p:spPr>
          <a:xfrm>
            <a:off x="3352800" y="5770563"/>
            <a:ext cx="3732213"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6" name="Oval 4"/>
          <p:cNvSpPr/>
          <p:nvPr userDrawn="1"/>
        </p:nvSpPr>
        <p:spPr>
          <a:xfrm>
            <a:off x="7215188" y="4549775"/>
            <a:ext cx="1400175" cy="1401763"/>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0000" b="1" dirty="0">
              <a:solidFill>
                <a:srgbClr val="243F54"/>
              </a:solidFill>
            </a:endParaRPr>
          </a:p>
        </p:txBody>
      </p:sp>
      <p:cxnSp>
        <p:nvCxnSpPr>
          <p:cNvPr id="8" name="Straight Connector 9"/>
          <p:cNvCxnSpPr/>
          <p:nvPr userDrawn="1"/>
        </p:nvCxnSpPr>
        <p:spPr>
          <a:xfrm>
            <a:off x="3505200" y="5922963"/>
            <a:ext cx="3732213"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a:xfrm>
            <a:off x="666750" y="5395913"/>
            <a:ext cx="6418263" cy="374650"/>
          </a:xfrm>
        </p:spPr>
        <p:txBody>
          <a:bodyPr/>
          <a:lstStyle>
            <a:lvl1pPr marL="0" indent="0" algn="r">
              <a:buNone/>
              <a:defRPr sz="1800" baseline="0">
                <a:solidFill>
                  <a:schemeClr val="accent2"/>
                </a:solidFill>
              </a:defRPr>
            </a:lvl1pPr>
          </a:lstStyle>
          <a:p>
            <a:pPr lvl="0"/>
            <a:r>
              <a:rPr lang="en-US" dirty="0" smtClean="0"/>
              <a:t>Click to edit Master text styles</a:t>
            </a:r>
          </a:p>
        </p:txBody>
      </p:sp>
      <p:sp>
        <p:nvSpPr>
          <p:cNvPr id="9" name="Text Placeholder 8"/>
          <p:cNvSpPr>
            <a:spLocks noGrp="1"/>
          </p:cNvSpPr>
          <p:nvPr>
            <p:ph type="body" sz="quarter" idx="11"/>
          </p:nvPr>
        </p:nvSpPr>
        <p:spPr>
          <a:xfrm>
            <a:off x="7196138" y="4549775"/>
            <a:ext cx="1439862" cy="1401763"/>
          </a:xfrm>
        </p:spPr>
        <p:txBody>
          <a:bodyPr anchor="ctr"/>
          <a:lstStyle>
            <a:lvl1pPr marL="0" indent="0" algn="ctr">
              <a:buNone/>
              <a:defRPr sz="8800">
                <a:solidFill>
                  <a:schemeClr val="accent1"/>
                </a:solidFill>
              </a:defRPr>
            </a:lvl1pPr>
          </a:lstStyle>
          <a:p>
            <a:pPr lvl="0"/>
            <a:r>
              <a:rPr lang="en-US" dirty="0" smtClean="0"/>
              <a:t>Click to edit Master text styles</a:t>
            </a:r>
          </a:p>
        </p:txBody>
      </p:sp>
    </p:spTree>
    <p:extLst>
      <p:ext uri="{BB962C8B-B14F-4D97-AF65-F5344CB8AC3E}">
        <p14:creationId xmlns:p14="http://schemas.microsoft.com/office/powerpoint/2010/main" val="138610095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5" name="Group 11"/>
          <p:cNvGrpSpPr>
            <a:grpSpLocks/>
          </p:cNvGrpSpPr>
          <p:nvPr userDrawn="1"/>
        </p:nvGrpSpPr>
        <p:grpSpPr bwMode="auto">
          <a:xfrm>
            <a:off x="0" y="6089650"/>
            <a:ext cx="9144000" cy="768350"/>
            <a:chOff x="0" y="6090047"/>
            <a:chExt cx="9144000" cy="767953"/>
          </a:xfrm>
        </p:grpSpPr>
        <p:sp>
          <p:nvSpPr>
            <p:cNvPr id="6" name="Rectangle 12"/>
            <p:cNvSpPr/>
            <p:nvPr/>
          </p:nvSpPr>
          <p:spPr>
            <a:xfrm>
              <a:off x="0" y="6090047"/>
              <a:ext cx="669607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1997-2015 Info-Tech Research Group Inc.</a:t>
              </a:r>
            </a:p>
          </p:txBody>
        </p:sp>
        <p:grpSp>
          <p:nvGrpSpPr>
            <p:cNvPr id="7" name="Group 13"/>
            <p:cNvGrpSpPr>
              <a:grpSpLocks/>
            </p:cNvGrpSpPr>
            <p:nvPr userDrawn="1"/>
          </p:nvGrpSpPr>
          <p:grpSpPr bwMode="auto">
            <a:xfrm>
              <a:off x="6696236" y="6090047"/>
              <a:ext cx="2447764" cy="767953"/>
              <a:chOff x="6696236" y="6090047"/>
              <a:chExt cx="2447764" cy="767953"/>
            </a:xfrm>
          </p:grpSpPr>
          <p:sp>
            <p:nvSpPr>
              <p:cNvPr id="8" name="Rectangle 14"/>
              <p:cNvSpPr/>
              <p:nvPr/>
            </p:nvSpPr>
            <p:spPr>
              <a:xfrm>
                <a:off x="6696075" y="6090047"/>
                <a:ext cx="2447925"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fontAlgn="base">
                  <a:spcBef>
                    <a:spcPct val="0"/>
                  </a:spcBef>
                  <a:spcAft>
                    <a:spcPct val="0"/>
                  </a:spcAft>
                  <a:defRPr/>
                </a:pPr>
                <a:endParaRPr lang="en-CA" sz="800" dirty="0">
                  <a:solidFill>
                    <a:srgbClr val="ADB7C3"/>
                  </a:solidFill>
                </a:endParaRPr>
              </a:p>
            </p:txBody>
          </p:sp>
          <p:pic>
            <p:nvPicPr>
              <p:cNvPr id="9" name="Picture 15" descr="Info-Tech_Logo_2013-On-Screen-WHITE(transparent-background).png"/>
              <p:cNvPicPr>
                <a:picLocks noChangeAspect="1"/>
              </p:cNvPicPr>
              <p:nvPr/>
            </p:nvPicPr>
            <p:blipFill>
              <a:blip r:embed="rId2"/>
              <a:srcRect/>
              <a:stretch>
                <a:fillRect/>
              </a:stretch>
            </p:blipFill>
            <p:spPr bwMode="auto">
              <a:xfrm>
                <a:off x="7020272" y="6309320"/>
                <a:ext cx="1697008" cy="339401"/>
              </a:xfrm>
              <a:prstGeom prst="rect">
                <a:avLst/>
              </a:prstGeom>
              <a:noFill/>
              <a:ln w="9525">
                <a:noFill/>
                <a:miter lim="800000"/>
                <a:headEnd/>
                <a:tailEnd/>
              </a:ln>
            </p:spPr>
          </p:pic>
        </p:grpSp>
      </p:grpSp>
      <p:cxnSp>
        <p:nvCxnSpPr>
          <p:cNvPr id="10" name="Straight Connector 16"/>
          <p:cNvCxnSpPr/>
          <p:nvPr userDrawn="1"/>
        </p:nvCxnSpPr>
        <p:spPr>
          <a:xfrm>
            <a:off x="788988" y="3319463"/>
            <a:ext cx="249078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Oval 17"/>
          <p:cNvSpPr/>
          <p:nvPr userDrawn="1"/>
        </p:nvSpPr>
        <p:spPr>
          <a:xfrm>
            <a:off x="2790825" y="2568575"/>
            <a:ext cx="787400" cy="787400"/>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5400" b="1" dirty="0">
              <a:solidFill>
                <a:srgbClr val="29475F"/>
              </a:solidFill>
            </a:endParaRPr>
          </a:p>
        </p:txBody>
      </p:sp>
      <p:sp>
        <p:nvSpPr>
          <p:cNvPr id="12" name="TextBox 19"/>
          <p:cNvSpPr txBox="1"/>
          <p:nvPr userDrawn="1"/>
        </p:nvSpPr>
        <p:spPr>
          <a:xfrm>
            <a:off x="763588" y="2586038"/>
            <a:ext cx="2036762" cy="769937"/>
          </a:xfrm>
          <a:prstGeom prst="rect">
            <a:avLst/>
          </a:prstGeom>
          <a:noFill/>
        </p:spPr>
        <p:txBody>
          <a:bodyPr wrap="none" lIns="0">
            <a:spAutoFit/>
          </a:bodyPr>
          <a:lstStyle/>
          <a:p>
            <a:pPr>
              <a:defRPr/>
            </a:pPr>
            <a:r>
              <a:rPr lang="en-CA" sz="4400" b="1" dirty="0">
                <a:solidFill>
                  <a:srgbClr val="29475F"/>
                </a:solidFill>
              </a:rPr>
              <a:t>PHASE</a:t>
            </a:r>
          </a:p>
        </p:txBody>
      </p:sp>
      <p:sp>
        <p:nvSpPr>
          <p:cNvPr id="19" name="Text Placeholder 7"/>
          <p:cNvSpPr>
            <a:spLocks noGrp="1"/>
          </p:cNvSpPr>
          <p:nvPr>
            <p:ph type="body" sz="quarter" idx="11"/>
          </p:nvPr>
        </p:nvSpPr>
        <p:spPr>
          <a:xfrm>
            <a:off x="788988" y="3355975"/>
            <a:ext cx="7269162" cy="663575"/>
          </a:xfrm>
        </p:spPr>
        <p:txBody>
          <a:bodyPr/>
          <a:lstStyle>
            <a:lvl1pPr marL="0" indent="0">
              <a:buNone/>
              <a:defRPr sz="2800" baseline="0">
                <a:solidFill>
                  <a:schemeClr val="accent3"/>
                </a:solidFill>
              </a:defRPr>
            </a:lvl1pPr>
          </a:lstStyle>
          <a:p>
            <a:pPr lvl="0"/>
            <a:r>
              <a:rPr lang="en-US" dirty="0" smtClean="0"/>
              <a:t>Click to edit Master text styles</a:t>
            </a:r>
          </a:p>
        </p:txBody>
      </p:sp>
      <p:sp>
        <p:nvSpPr>
          <p:cNvPr id="21" name="Text Placeholder 10"/>
          <p:cNvSpPr>
            <a:spLocks noGrp="1"/>
          </p:cNvSpPr>
          <p:nvPr>
            <p:ph type="body" sz="quarter" idx="12"/>
          </p:nvPr>
        </p:nvSpPr>
        <p:spPr>
          <a:xfrm>
            <a:off x="2794014" y="2576893"/>
            <a:ext cx="781050" cy="769937"/>
          </a:xfrm>
        </p:spPr>
        <p:txBody>
          <a:bodyPr anchor="ctr"/>
          <a:lstStyle>
            <a:lvl1pPr marL="0" indent="0" algn="ctr">
              <a:buNone/>
              <a:defRPr sz="5400">
                <a:solidFill>
                  <a:schemeClr val="accent1"/>
                </a:solidFill>
              </a:defRPr>
            </a:lvl1pPr>
          </a:lstStyle>
          <a:p>
            <a:pPr lvl="0"/>
            <a:r>
              <a:rPr lang="en-US" dirty="0" smtClean="0"/>
              <a:t>Click to edit Master text styles</a:t>
            </a:r>
          </a:p>
        </p:txBody>
      </p:sp>
      <p:sp>
        <p:nvSpPr>
          <p:cNvPr id="22" name="Text Placeholder 4"/>
          <p:cNvSpPr>
            <a:spLocks noGrp="1"/>
          </p:cNvSpPr>
          <p:nvPr>
            <p:ph type="body" sz="quarter" idx="13"/>
          </p:nvPr>
        </p:nvSpPr>
        <p:spPr>
          <a:xfrm>
            <a:off x="1578396" y="5622172"/>
            <a:ext cx="7289719" cy="457200"/>
          </a:xfrm>
        </p:spPr>
        <p:txBody>
          <a:bodyPr/>
          <a:lstStyle>
            <a:lvl1pPr marL="0" indent="0" algn="r">
              <a:buNone/>
              <a:defRPr sz="2000" baseline="0">
                <a:solidFill>
                  <a:schemeClr val="accent1"/>
                </a:solidFill>
              </a:defRPr>
            </a:lvl1pPr>
          </a:lstStyle>
          <a:p>
            <a:pPr lvl="0"/>
            <a:r>
              <a:rPr lang="en-US" dirty="0" smtClean="0"/>
              <a:t>Click to edit Master text styles</a:t>
            </a:r>
          </a:p>
        </p:txBody>
      </p:sp>
    </p:spTree>
    <p:extLst>
      <p:ext uri="{BB962C8B-B14F-4D97-AF65-F5344CB8AC3E}">
        <p14:creationId xmlns:p14="http://schemas.microsoft.com/office/powerpoint/2010/main" val="75654894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2" name="Straight Connector 10"/>
          <p:cNvCxnSpPr/>
          <p:nvPr/>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3" name="Group 3"/>
          <p:cNvGrpSpPr>
            <a:grpSpLocks/>
          </p:cNvGrpSpPr>
          <p:nvPr userDrawn="1"/>
        </p:nvGrpSpPr>
        <p:grpSpPr bwMode="auto">
          <a:xfrm>
            <a:off x="8197850" y="146050"/>
            <a:ext cx="812800" cy="803275"/>
            <a:chOff x="6986062" y="224644"/>
            <a:chExt cx="731520" cy="731520"/>
          </a:xfrm>
        </p:grpSpPr>
        <p:sp>
          <p:nvSpPr>
            <p:cNvPr id="4"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5" name="Picture 5" descr="on-site-workshops.png"/>
            <p:cNvPicPr>
              <a:picLocks noChangeAspect="1"/>
            </p:cNvPicPr>
            <p:nvPr/>
          </p:nvPicPr>
          <p:blipFill rotWithShape="1">
            <a:blip r:embed="rId2"/>
            <a:srcRect l="12204" t="22820" r="8463" b="22257"/>
            <a:stretch/>
          </p:blipFill>
          <p:spPr>
            <a:xfrm>
              <a:off x="7026067" y="364877"/>
              <a:ext cx="651510" cy="451056"/>
            </a:xfrm>
            <a:prstGeom prst="rect">
              <a:avLst/>
            </a:prstGeom>
            <a:effectLst>
              <a:outerShdw blurRad="50800" dist="38100" dir="2700000" algn="tl" rotWithShape="0">
                <a:prstClr val="black">
                  <a:alpha val="40000"/>
                </a:prstClr>
              </a:outerShdw>
            </a:effectLst>
          </p:spPr>
        </p:pic>
      </p:grpSp>
      <p:sp>
        <p:nvSpPr>
          <p:cNvPr id="6" name="Title 2"/>
          <p:cNvSpPr txBox="1">
            <a:spLocks/>
          </p:cNvSpPr>
          <p:nvPr userDrawn="1"/>
        </p:nvSpPr>
        <p:spPr bwMode="auto">
          <a:xfrm>
            <a:off x="250825" y="219075"/>
            <a:ext cx="8626475" cy="865188"/>
          </a:xfrm>
          <a:prstGeom prst="rect">
            <a:avLst/>
          </a:prstGeom>
          <a:noFill/>
          <a:ln w="9525">
            <a:noFill/>
            <a:miter lim="800000"/>
            <a:headEnd/>
            <a:tailEnd/>
          </a:ln>
        </p:spPr>
        <p:txBody>
          <a:bodyPr anchor="ct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7" name="TextBox 9"/>
          <p:cNvSpPr txBox="1"/>
          <p:nvPr userDrawn="1"/>
        </p:nvSpPr>
        <p:spPr>
          <a:xfrm>
            <a:off x="257175" y="1068388"/>
            <a:ext cx="8675688" cy="307975"/>
          </a:xfrm>
          <a:prstGeom prst="rect">
            <a:avLst/>
          </a:prstGeom>
          <a:solidFill>
            <a:srgbClr val="243F54"/>
          </a:solidFill>
        </p:spPr>
        <p:txBody>
          <a:bodyPr>
            <a:spAutoFit/>
          </a:bodyPr>
          <a:lstStyle/>
          <a:p>
            <a:pPr>
              <a:defRPr/>
            </a:pPr>
            <a:r>
              <a:rPr lang="en-US" sz="1400" b="1" dirty="0">
                <a:solidFill>
                  <a:srgbClr val="FFFFFF"/>
                </a:solidFill>
              </a:rPr>
              <a:t>Book a workshop with our Info-Tech analysts:</a:t>
            </a:r>
          </a:p>
        </p:txBody>
      </p:sp>
    </p:spTree>
    <p:extLst>
      <p:ext uri="{BB962C8B-B14F-4D97-AF65-F5344CB8AC3E}">
        <p14:creationId xmlns:p14="http://schemas.microsoft.com/office/powerpoint/2010/main" val="242088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cSld name="Header / Bodycopy">
    <p:spTree>
      <p:nvGrpSpPr>
        <p:cNvPr id="1" name=""/>
        <p:cNvGrpSpPr/>
        <p:nvPr/>
      </p:nvGrpSpPr>
      <p:grpSpPr>
        <a:xfrm>
          <a:off x="0" y="0"/>
          <a:ext cx="0" cy="0"/>
          <a:chOff x="0" y="0"/>
          <a:chExt cx="0" cy="0"/>
        </a:xfrm>
      </p:grpSpPr>
      <p:cxnSp>
        <p:nvCxnSpPr>
          <p:cNvPr id="4" name="Straight Connector 10"/>
          <p:cNvCxnSpPr/>
          <p:nvPr/>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55" name="Text Placeholder 41"/>
          <p:cNvSpPr>
            <a:spLocks noGrp="1"/>
          </p:cNvSpPr>
          <p:nvPr>
            <p:ph type="body" sz="quarter" idx="16"/>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71220140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5" name="Straight Connector 10"/>
          <p:cNvCxnSpPr/>
          <p:nvPr userDrawn="1"/>
        </p:nvCxnSpPr>
        <p:spPr>
          <a:xfrm>
            <a:off x="323850" y="1125538"/>
            <a:ext cx="8496300"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Click to edit Master text styles</a:t>
            </a:r>
          </a:p>
        </p:txBody>
      </p:sp>
      <p:sp>
        <p:nvSpPr>
          <p:cNvPr id="12" name="Title 1"/>
          <p:cNvSpPr>
            <a:spLocks noGrp="1"/>
          </p:cNvSpPr>
          <p:nvPr>
            <p:ph type="title"/>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Click to edit Master title style</a:t>
            </a:r>
            <a:endParaRPr lang="en-CA" dirty="0"/>
          </a:p>
        </p:txBody>
      </p:sp>
      <p:sp>
        <p:nvSpPr>
          <p:cNvPr id="55" name="Text Placeholder 41"/>
          <p:cNvSpPr>
            <a:spLocks noGrp="1"/>
          </p:cNvSpPr>
          <p:nvPr>
            <p:ph type="body" sz="quarter" idx="16"/>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23214096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userDrawn="1">
  <p:cSld name="Blue slide intro">
    <p:bg>
      <p:bgPr>
        <a:solidFill>
          <a:srgbClr val="CBDBE7"/>
        </a:solidFill>
        <a:effectLst/>
      </p:bgPr>
    </p:bg>
    <p:spTree>
      <p:nvGrpSpPr>
        <p:cNvPr id="1" name=""/>
        <p:cNvGrpSpPr/>
        <p:nvPr/>
      </p:nvGrpSpPr>
      <p:grpSpPr>
        <a:xfrm>
          <a:off x="0" y="0"/>
          <a:ext cx="0" cy="0"/>
          <a:chOff x="0" y="0"/>
          <a:chExt cx="0" cy="0"/>
        </a:xfrm>
      </p:grpSpPr>
      <p:grpSp>
        <p:nvGrpSpPr>
          <p:cNvPr id="2" name="Group 3"/>
          <p:cNvGrpSpPr>
            <a:grpSpLocks/>
          </p:cNvGrpSpPr>
          <p:nvPr userDrawn="1"/>
        </p:nvGrpSpPr>
        <p:grpSpPr bwMode="auto">
          <a:xfrm>
            <a:off x="8197850" y="146050"/>
            <a:ext cx="812800" cy="803275"/>
            <a:chOff x="6986062" y="224644"/>
            <a:chExt cx="731520" cy="731520"/>
          </a:xfrm>
        </p:grpSpPr>
        <p:sp>
          <p:nvSpPr>
            <p:cNvPr id="3"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CA" sz="1350" dirty="0">
                <a:solidFill>
                  <a:srgbClr val="FFFFFF"/>
                </a:solidFill>
              </a:endParaRPr>
            </a:p>
          </p:txBody>
        </p:sp>
        <p:pic>
          <p:nvPicPr>
            <p:cNvPr id="4" name="Picture 5" descr="on-site-workshops.png"/>
            <p:cNvPicPr>
              <a:picLocks noChangeAspect="1"/>
            </p:cNvPicPr>
            <p:nvPr/>
          </p:nvPicPr>
          <p:blipFill rotWithShape="1">
            <a:blip r:embed="rId2"/>
            <a:srcRect l="12204" t="22820" r="8463" b="22257"/>
            <a:stretch/>
          </p:blipFill>
          <p:spPr>
            <a:xfrm>
              <a:off x="7026067" y="364877"/>
              <a:ext cx="651510" cy="451056"/>
            </a:xfrm>
            <a:prstGeom prst="rect">
              <a:avLst/>
            </a:prstGeom>
            <a:effectLst>
              <a:outerShdw blurRad="50800" dist="38100" dir="2700000" algn="tl" rotWithShape="0">
                <a:prstClr val="black">
                  <a:alpha val="40000"/>
                </a:prstClr>
              </a:outerShdw>
            </a:effectLst>
          </p:spPr>
        </p:pic>
      </p:grpSp>
      <p:sp>
        <p:nvSpPr>
          <p:cNvPr id="5" name="Rectangle 8"/>
          <p:cNvSpPr/>
          <p:nvPr userDrawn="1"/>
        </p:nvSpPr>
        <p:spPr>
          <a:xfrm>
            <a:off x="257175" y="3086100"/>
            <a:ext cx="8675688" cy="307975"/>
          </a:xfrm>
          <a:prstGeom prst="rect">
            <a:avLst/>
          </a:prstGeom>
          <a:solidFill>
            <a:srgbClr val="243F54"/>
          </a:solidFill>
        </p:spPr>
        <p:txBody>
          <a:bodyPr>
            <a:spAutoFit/>
          </a:bodyPr>
          <a:lstStyle/>
          <a:p>
            <a:pPr>
              <a:defRPr/>
            </a:pPr>
            <a:r>
              <a:rPr lang="en-US" sz="1400" b="1" dirty="0">
                <a:solidFill>
                  <a:srgbClr val="FFFFFF"/>
                </a:solidFill>
              </a:rPr>
              <a:t>The following are sample activities that will be conducted by Info-Tech analysts with your team:</a:t>
            </a:r>
          </a:p>
        </p:txBody>
      </p:sp>
      <p:sp>
        <p:nvSpPr>
          <p:cNvPr id="6" name="TextBox 14"/>
          <p:cNvSpPr txBox="1"/>
          <p:nvPr userDrawn="1"/>
        </p:nvSpPr>
        <p:spPr>
          <a:xfrm>
            <a:off x="257175" y="1068388"/>
            <a:ext cx="8675688" cy="307975"/>
          </a:xfrm>
          <a:prstGeom prst="rect">
            <a:avLst/>
          </a:prstGeom>
          <a:solidFill>
            <a:srgbClr val="243F54"/>
          </a:solidFill>
        </p:spPr>
        <p:txBody>
          <a:bodyPr>
            <a:spAutoFit/>
          </a:bodyPr>
          <a:lstStyle/>
          <a:p>
            <a:pPr>
              <a:defRPr/>
            </a:pPr>
            <a:r>
              <a:rPr lang="en-US" sz="1400" b="1" dirty="0">
                <a:solidFill>
                  <a:srgbClr val="FFFFFF"/>
                </a:solidFill>
              </a:rPr>
              <a:t>Book a workshop with our Info-Tech analysts:</a:t>
            </a:r>
          </a:p>
        </p:txBody>
      </p:sp>
      <p:sp>
        <p:nvSpPr>
          <p:cNvPr id="7" name="Title 2"/>
          <p:cNvSpPr txBox="1">
            <a:spLocks/>
          </p:cNvSpPr>
          <p:nvPr userDrawn="1"/>
        </p:nvSpPr>
        <p:spPr bwMode="auto">
          <a:xfrm>
            <a:off x="250825" y="219075"/>
            <a:ext cx="8626475" cy="865188"/>
          </a:xfrm>
          <a:prstGeom prst="rect">
            <a:avLst/>
          </a:prstGeom>
          <a:noFill/>
          <a:ln w="9525">
            <a:noFill/>
            <a:miter lim="800000"/>
            <a:headEnd/>
            <a:tailEnd/>
          </a:ln>
        </p:spPr>
        <p:txBody>
          <a:bodyPr anchor="ct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361824739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18" Type="http://schemas.openxmlformats.org/officeDocument/2006/relationships/slideLayout" Target="../slideLayouts/slideLayout4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slideLayout" Target="../slideLayouts/slideLayout45.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10" Type="http://schemas.openxmlformats.org/officeDocument/2006/relationships/slideLayout" Target="../slideLayouts/slideLayout38.xml"/><Relationship Id="rId19" Type="http://schemas.openxmlformats.org/officeDocument/2006/relationships/theme" Target="../theme/theme3.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18" Type="http://schemas.openxmlformats.org/officeDocument/2006/relationships/slideLayout" Target="../slideLayouts/slideLayout6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17" Type="http://schemas.openxmlformats.org/officeDocument/2006/relationships/slideLayout" Target="../slideLayouts/slideLayout63.xml"/><Relationship Id="rId2" Type="http://schemas.openxmlformats.org/officeDocument/2006/relationships/slideLayout" Target="../slideLayouts/slideLayout48.xml"/><Relationship Id="rId16" Type="http://schemas.openxmlformats.org/officeDocument/2006/relationships/slideLayout" Target="../slideLayouts/slideLayout62.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slideLayout" Target="../slideLayouts/slideLayout61.xml"/><Relationship Id="rId10" Type="http://schemas.openxmlformats.org/officeDocument/2006/relationships/slideLayout" Target="../slideLayouts/slideLayout56.xml"/><Relationship Id="rId19" Type="http://schemas.openxmlformats.org/officeDocument/2006/relationships/theme" Target="../theme/theme4.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18" Type="http://schemas.openxmlformats.org/officeDocument/2006/relationships/slideLayout" Target="../slideLayouts/slideLayout82.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slideLayout" Target="../slideLayouts/slideLayout81.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19" Type="http://schemas.openxmlformats.org/officeDocument/2006/relationships/theme" Target="../theme/theme5.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10" r:id="rId6"/>
    <p:sldLayoutId id="2147483711" r:id="rId7"/>
    <p:sldLayoutId id="2147483764" r:id="rId8"/>
    <p:sldLayoutId id="2147483762" r:id="rId9"/>
    <p:sldLayoutId id="2147483761" r:id="rId10"/>
    <p:sldLayoutId id="2147483763"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954831728"/>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 id="2147483785" r:id="rId15"/>
    <p:sldLayoutId id="2147483786" r:id="rId16"/>
    <p:sldLayoutId id="2147483787" r:id="rId17"/>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5"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57175"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First Level</a:t>
            </a:r>
          </a:p>
          <a:p>
            <a:pPr lvl="1"/>
            <a:r>
              <a:rPr lang="en-US" smtClean="0"/>
              <a:t>Second Level</a:t>
            </a:r>
          </a:p>
          <a:p>
            <a:pPr lvl="2"/>
            <a:r>
              <a:rPr lang="en-US" smtClean="0"/>
              <a:t>Third Level</a:t>
            </a:r>
          </a:p>
          <a:p>
            <a:pPr lvl="3"/>
            <a:r>
              <a:rPr lang="en-US" smtClean="0"/>
              <a:t>Fourth Level</a:t>
            </a:r>
          </a:p>
        </p:txBody>
      </p:sp>
      <p:sp>
        <p:nvSpPr>
          <p:cNvPr id="8" name="Rectangle 7"/>
          <p:cNvSpPr/>
          <p:nvPr/>
        </p:nvSpPr>
        <p:spPr>
          <a:xfrm>
            <a:off x="0" y="6524625"/>
            <a:ext cx="8388350" cy="3381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algn="r" fontAlgn="base">
              <a:spcBef>
                <a:spcPct val="0"/>
              </a:spcBef>
              <a:spcAft>
                <a:spcPct val="0"/>
              </a:spcAft>
              <a:defRPr/>
            </a:pPr>
            <a:r>
              <a:rPr lang="en-CA" sz="1000" dirty="0">
                <a:solidFill>
                  <a:srgbClr val="FFFFFF"/>
                </a:solidFill>
              </a:rPr>
              <a:t>Info-Tech Research Group</a:t>
            </a:r>
          </a:p>
        </p:txBody>
      </p:sp>
      <p:sp>
        <p:nvSpPr>
          <p:cNvPr id="10" name="Rectangle 9"/>
          <p:cNvSpPr/>
          <p:nvPr/>
        </p:nvSpPr>
        <p:spPr>
          <a:xfrm>
            <a:off x="8388350" y="6524625"/>
            <a:ext cx="755650" cy="3381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fontAlgn="base">
              <a:spcBef>
                <a:spcPct val="0"/>
              </a:spcBef>
              <a:spcAft>
                <a:spcPct val="0"/>
              </a:spcAft>
              <a:defRPr/>
            </a:pPr>
            <a:fld id="{C87C48B3-6F83-424A-B64D-3A1F1C437501}" type="slidenum">
              <a:rPr lang="en-CA" sz="1000">
                <a:solidFill>
                  <a:srgbClr val="FFFFFF"/>
                </a:solidFill>
              </a:rPr>
              <a:pPr marL="179388" fontAlgn="base">
                <a:spcBef>
                  <a:spcPct val="0"/>
                </a:spcBef>
                <a:spcAft>
                  <a:spcPct val="0"/>
                </a:spcAft>
                <a:defRPr/>
              </a:pPr>
              <a:t>‹#›</a:t>
            </a:fld>
            <a:endParaRPr lang="en-CA" sz="1000" dirty="0">
              <a:solidFill>
                <a:srgbClr val="FFFFFF"/>
              </a:solidFill>
            </a:endParaRPr>
          </a:p>
        </p:txBody>
      </p:sp>
      <p:sp>
        <p:nvSpPr>
          <p:cNvPr id="13" name="Rectangle 12"/>
          <p:cNvSpPr/>
          <p:nvPr userDrawn="1"/>
        </p:nvSpPr>
        <p:spPr>
          <a:xfrm>
            <a:off x="0" y="6524625"/>
            <a:ext cx="8388350" cy="338138"/>
          </a:xfrm>
          <a:prstGeom prst="rect">
            <a:avLst/>
          </a:prstGeom>
          <a:solidFill>
            <a:srgbClr val="243F54"/>
          </a:solidFill>
          <a:ln w="25400" cap="flat" cmpd="sng" algn="ctr">
            <a:noFill/>
            <a:prstDash val="solid"/>
          </a:ln>
          <a:effectLst/>
        </p:spPr>
        <p:txBody>
          <a:bodyPr anchor="ctr"/>
          <a:lstStyle/>
          <a:p>
            <a:pPr marL="266700" algn="r" fontAlgn="base">
              <a:spcBef>
                <a:spcPct val="0"/>
              </a:spcBef>
              <a:spcAft>
                <a:spcPct val="0"/>
              </a:spcAft>
              <a:defRPr/>
            </a:pPr>
            <a:r>
              <a:rPr lang="en-CA" sz="1000" kern="0" dirty="0">
                <a:solidFill>
                  <a:srgbClr val="FFFFFF"/>
                </a:solidFill>
              </a:rPr>
              <a:t>Info-Tech Research Group</a:t>
            </a:r>
          </a:p>
        </p:txBody>
      </p:sp>
      <p:sp>
        <p:nvSpPr>
          <p:cNvPr id="14" name="Rectangle 13"/>
          <p:cNvSpPr/>
          <p:nvPr userDrawn="1"/>
        </p:nvSpPr>
        <p:spPr>
          <a:xfrm>
            <a:off x="8388350" y="6524625"/>
            <a:ext cx="755650" cy="33813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fontAlgn="base">
              <a:spcBef>
                <a:spcPct val="0"/>
              </a:spcBef>
              <a:spcAft>
                <a:spcPct val="0"/>
              </a:spcAft>
              <a:defRPr/>
            </a:pPr>
            <a:fld id="{BEDD4A47-9D78-4BE1-940B-027B3A744388}" type="slidenum">
              <a:rPr lang="en-CA" sz="1000">
                <a:solidFill>
                  <a:srgbClr val="FFFFFF"/>
                </a:solidFill>
              </a:rPr>
              <a:pPr marL="179388" fontAlgn="base">
                <a:spcBef>
                  <a:spcPct val="0"/>
                </a:spcBef>
                <a:spcAft>
                  <a:spcPct val="0"/>
                </a:spcAft>
                <a:defRPr/>
              </a:pPr>
              <a:t>‹#›</a:t>
            </a:fld>
            <a:endParaRPr lang="en-CA" sz="1000" dirty="0">
              <a:solidFill>
                <a:srgbClr val="FFFFFF"/>
              </a:solidFill>
            </a:endParaRPr>
          </a:p>
        </p:txBody>
      </p:sp>
    </p:spTree>
    <p:extLst>
      <p:ext uri="{BB962C8B-B14F-4D97-AF65-F5344CB8AC3E}">
        <p14:creationId xmlns:p14="http://schemas.microsoft.com/office/powerpoint/2010/main" val="1249084482"/>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 id="2147483803" r:id="rId14"/>
    <p:sldLayoutId id="2147483804" r:id="rId15"/>
    <p:sldLayoutId id="2147483805" r:id="rId16"/>
    <p:sldLayoutId id="2147483806" r:id="rId17"/>
    <p:sldLayoutId id="2147483807" r:id="rId18"/>
  </p:sldLayoutIdLst>
  <p:timing>
    <p:tnLst>
      <p:par>
        <p:cTn id="1" dur="indefinite" restart="never" nodeType="tmRoot"/>
      </p:par>
    </p:tnLst>
  </p:timing>
  <p:hf hdr="0" ftr="0" dt="0"/>
  <p:txStyles>
    <p:titleStyle>
      <a:lvl1pPr algn="l" rtl="0" fontAlgn="base">
        <a:spcBef>
          <a:spcPct val="0"/>
        </a:spcBef>
        <a:spcAft>
          <a:spcPct val="0"/>
        </a:spcAft>
        <a:defRPr sz="2400" kern="1200">
          <a:solidFill>
            <a:schemeClr val="tx1"/>
          </a:solidFill>
          <a:latin typeface="+mj-lt"/>
          <a:ea typeface="+mj-ea"/>
          <a:cs typeface="+mj-cs"/>
        </a:defRPr>
      </a:lvl1pPr>
      <a:lvl2pPr algn="l" rtl="0" fontAlgn="base">
        <a:spcBef>
          <a:spcPct val="0"/>
        </a:spcBef>
        <a:spcAft>
          <a:spcPct val="0"/>
        </a:spcAft>
        <a:defRPr sz="2400">
          <a:solidFill>
            <a:schemeClr val="tx1"/>
          </a:solidFill>
          <a:latin typeface="Georgia" pitchFamily="18" charset="0"/>
        </a:defRPr>
      </a:lvl2pPr>
      <a:lvl3pPr algn="l" rtl="0" fontAlgn="base">
        <a:spcBef>
          <a:spcPct val="0"/>
        </a:spcBef>
        <a:spcAft>
          <a:spcPct val="0"/>
        </a:spcAft>
        <a:defRPr sz="2400">
          <a:solidFill>
            <a:schemeClr val="tx1"/>
          </a:solidFill>
          <a:latin typeface="Georgia" pitchFamily="18" charset="0"/>
        </a:defRPr>
      </a:lvl3pPr>
      <a:lvl4pPr algn="l" rtl="0" fontAlgn="base">
        <a:spcBef>
          <a:spcPct val="0"/>
        </a:spcBef>
        <a:spcAft>
          <a:spcPct val="0"/>
        </a:spcAft>
        <a:defRPr sz="2400">
          <a:solidFill>
            <a:schemeClr val="tx1"/>
          </a:solidFill>
          <a:latin typeface="Georgia" pitchFamily="18" charset="0"/>
        </a:defRPr>
      </a:lvl4pPr>
      <a:lvl5pPr algn="l" rtl="0" fontAlgn="base">
        <a:spcBef>
          <a:spcPct val="0"/>
        </a:spcBef>
        <a:spcAft>
          <a:spcPct val="0"/>
        </a:spcAft>
        <a:defRPr sz="2400">
          <a:solidFill>
            <a:schemeClr val="tx1"/>
          </a:solidFill>
          <a:latin typeface="Georgia"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fontAlgn="base">
        <a:spcBef>
          <a:spcPct val="20000"/>
        </a:spcBef>
        <a:spcAft>
          <a:spcPct val="0"/>
        </a:spcAft>
        <a:buClr>
          <a:schemeClr val="tx1"/>
        </a:buClr>
        <a:buSzPct val="120000"/>
        <a:buFont typeface="Arial" charset="0"/>
        <a:buChar char="•"/>
        <a:defRPr sz="1200" kern="1200">
          <a:solidFill>
            <a:schemeClr val="tx1"/>
          </a:solidFill>
          <a:latin typeface="+mn-lt"/>
          <a:ea typeface="+mn-ea"/>
          <a:cs typeface="+mn-cs"/>
        </a:defRPr>
      </a:lvl1pPr>
      <a:lvl2pPr marL="361950" indent="-180975" algn="l" rtl="0" fontAlgn="base">
        <a:spcBef>
          <a:spcPct val="20000"/>
        </a:spcBef>
        <a:spcAft>
          <a:spcPct val="0"/>
        </a:spcAft>
        <a:buClr>
          <a:schemeClr val="tx1"/>
        </a:buClr>
        <a:buSzPct val="150000"/>
        <a:buFont typeface="Arial" charset="0"/>
        <a:buChar char="◦"/>
        <a:defRPr sz="1200" kern="1200">
          <a:solidFill>
            <a:schemeClr val="tx1"/>
          </a:solidFill>
          <a:latin typeface="+mn-lt"/>
          <a:ea typeface="+mn-ea"/>
          <a:cs typeface="+mn-cs"/>
        </a:defRPr>
      </a:lvl2pPr>
      <a:lvl3pPr marL="542925" indent="-180975" algn="l" rtl="0" fontAlgn="base">
        <a:spcBef>
          <a:spcPct val="20000"/>
        </a:spcBef>
        <a:spcAft>
          <a:spcPct val="0"/>
        </a:spcAft>
        <a:buClr>
          <a:schemeClr val="tx1"/>
        </a:buClr>
        <a:buFont typeface="Arial" charset="0"/>
        <a:buChar char="–"/>
        <a:defRPr sz="1200" kern="1200">
          <a:solidFill>
            <a:schemeClr val="tx1"/>
          </a:solidFill>
          <a:latin typeface="+mn-lt"/>
          <a:ea typeface="+mn-ea"/>
          <a:cs typeface="+mn-cs"/>
        </a:defRPr>
      </a:lvl3pPr>
      <a:lvl4pPr marL="714375" indent="-171450" algn="l" rtl="0" fontAlgn="base">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2" name="Title Placeholder 1"/>
          <p:cNvSpPr>
            <a:spLocks noGrp="1"/>
          </p:cNvSpPr>
          <p:nvPr>
            <p:ph type="title"/>
          </p:nvPr>
        </p:nvSpPr>
        <p:spPr bwMode="auto">
          <a:xfrm>
            <a:off x="257175"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483" name="Text Placeholder 2"/>
          <p:cNvSpPr>
            <a:spLocks noGrp="1"/>
          </p:cNvSpPr>
          <p:nvPr>
            <p:ph type="body" idx="1"/>
          </p:nvPr>
        </p:nvSpPr>
        <p:spPr bwMode="auto">
          <a:xfrm>
            <a:off x="257175"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First Level</a:t>
            </a:r>
          </a:p>
          <a:p>
            <a:pPr lvl="1"/>
            <a:r>
              <a:rPr lang="en-US" smtClean="0"/>
              <a:t>Second Level</a:t>
            </a:r>
          </a:p>
          <a:p>
            <a:pPr lvl="2"/>
            <a:r>
              <a:rPr lang="en-US" smtClean="0"/>
              <a:t>Third Level</a:t>
            </a:r>
          </a:p>
          <a:p>
            <a:pPr lvl="3"/>
            <a:r>
              <a:rPr lang="en-US" smtClean="0"/>
              <a:t>Fourth Level</a:t>
            </a:r>
          </a:p>
        </p:txBody>
      </p:sp>
      <p:sp>
        <p:nvSpPr>
          <p:cNvPr id="8" name="Rectangle 7"/>
          <p:cNvSpPr/>
          <p:nvPr/>
        </p:nvSpPr>
        <p:spPr>
          <a:xfrm>
            <a:off x="0" y="6524625"/>
            <a:ext cx="8388350" cy="3381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algn="r" fontAlgn="base">
              <a:spcBef>
                <a:spcPct val="0"/>
              </a:spcBef>
              <a:spcAft>
                <a:spcPct val="0"/>
              </a:spcAft>
              <a:defRPr/>
            </a:pPr>
            <a:r>
              <a:rPr lang="en-CA" sz="1000" dirty="0">
                <a:solidFill>
                  <a:srgbClr val="FFFFFF"/>
                </a:solidFill>
              </a:rPr>
              <a:t>Info-Tech Research Group</a:t>
            </a:r>
          </a:p>
        </p:txBody>
      </p:sp>
      <p:sp>
        <p:nvSpPr>
          <p:cNvPr id="10" name="Rectangle 9"/>
          <p:cNvSpPr/>
          <p:nvPr/>
        </p:nvSpPr>
        <p:spPr>
          <a:xfrm>
            <a:off x="8388350" y="6524625"/>
            <a:ext cx="755650" cy="3381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fontAlgn="base">
              <a:spcBef>
                <a:spcPct val="0"/>
              </a:spcBef>
              <a:spcAft>
                <a:spcPct val="0"/>
              </a:spcAft>
              <a:defRPr/>
            </a:pPr>
            <a:fld id="{2A1D14E5-9242-4A6E-A548-8A01020D47F0}" type="slidenum">
              <a:rPr lang="en-CA" sz="1000">
                <a:solidFill>
                  <a:srgbClr val="FFFFFF"/>
                </a:solidFill>
              </a:rPr>
              <a:pPr marL="179388" fontAlgn="base">
                <a:spcBef>
                  <a:spcPct val="0"/>
                </a:spcBef>
                <a:spcAft>
                  <a:spcPct val="0"/>
                </a:spcAft>
                <a:defRPr/>
              </a:pPr>
              <a:t>‹#›</a:t>
            </a:fld>
            <a:endParaRPr lang="en-CA" sz="1000" dirty="0">
              <a:solidFill>
                <a:srgbClr val="FFFFFF"/>
              </a:solidFill>
            </a:endParaRPr>
          </a:p>
        </p:txBody>
      </p:sp>
      <p:sp>
        <p:nvSpPr>
          <p:cNvPr id="13" name="Rectangle 12"/>
          <p:cNvSpPr/>
          <p:nvPr userDrawn="1"/>
        </p:nvSpPr>
        <p:spPr>
          <a:xfrm>
            <a:off x="0" y="6524625"/>
            <a:ext cx="8388350" cy="338138"/>
          </a:xfrm>
          <a:prstGeom prst="rect">
            <a:avLst/>
          </a:prstGeom>
          <a:solidFill>
            <a:srgbClr val="243F54"/>
          </a:solidFill>
          <a:ln w="25400" cap="flat" cmpd="sng" algn="ctr">
            <a:noFill/>
            <a:prstDash val="solid"/>
          </a:ln>
          <a:effectLst/>
        </p:spPr>
        <p:txBody>
          <a:bodyPr anchor="ctr"/>
          <a:lstStyle/>
          <a:p>
            <a:pPr marL="266700" algn="r" fontAlgn="base">
              <a:spcBef>
                <a:spcPct val="0"/>
              </a:spcBef>
              <a:spcAft>
                <a:spcPct val="0"/>
              </a:spcAft>
              <a:defRPr/>
            </a:pPr>
            <a:r>
              <a:rPr lang="en-CA" sz="1000" kern="0" dirty="0">
                <a:solidFill>
                  <a:srgbClr val="FFFFFF"/>
                </a:solidFill>
              </a:rPr>
              <a:t>Info-Tech Research Group</a:t>
            </a:r>
          </a:p>
        </p:txBody>
      </p:sp>
      <p:sp>
        <p:nvSpPr>
          <p:cNvPr id="14" name="Rectangle 13"/>
          <p:cNvSpPr/>
          <p:nvPr userDrawn="1"/>
        </p:nvSpPr>
        <p:spPr>
          <a:xfrm>
            <a:off x="8388350" y="6524625"/>
            <a:ext cx="755650" cy="33813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fontAlgn="base">
              <a:spcBef>
                <a:spcPct val="0"/>
              </a:spcBef>
              <a:spcAft>
                <a:spcPct val="0"/>
              </a:spcAft>
              <a:defRPr/>
            </a:pPr>
            <a:fld id="{CD64DCFF-C9B2-41F2-845E-B25312300DDB}" type="slidenum">
              <a:rPr lang="en-CA" sz="1000">
                <a:solidFill>
                  <a:srgbClr val="FFFFFF"/>
                </a:solidFill>
              </a:rPr>
              <a:pPr marL="179388" fontAlgn="base">
                <a:spcBef>
                  <a:spcPct val="0"/>
                </a:spcBef>
                <a:spcAft>
                  <a:spcPct val="0"/>
                </a:spcAft>
                <a:defRPr/>
              </a:pPr>
              <a:t>‹#›</a:t>
            </a:fld>
            <a:endParaRPr lang="en-CA" sz="1000" dirty="0">
              <a:solidFill>
                <a:srgbClr val="FFFFFF"/>
              </a:solidFill>
            </a:endParaRPr>
          </a:p>
        </p:txBody>
      </p:sp>
    </p:spTree>
    <p:extLst>
      <p:ext uri="{BB962C8B-B14F-4D97-AF65-F5344CB8AC3E}">
        <p14:creationId xmlns:p14="http://schemas.microsoft.com/office/powerpoint/2010/main" val="2127503628"/>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 id="2147483824" r:id="rId16"/>
    <p:sldLayoutId id="2147483825" r:id="rId17"/>
    <p:sldLayoutId id="2147483845" r:id="rId18"/>
  </p:sldLayoutIdLst>
  <p:timing>
    <p:tnLst>
      <p:par>
        <p:cTn id="1" dur="indefinite" restart="never" nodeType="tmRoot"/>
      </p:par>
    </p:tnLst>
  </p:timing>
  <p:hf hdr="0" ftr="0" dt="0"/>
  <p:txStyles>
    <p:titleStyle>
      <a:lvl1pPr algn="l" rtl="0" fontAlgn="base">
        <a:spcBef>
          <a:spcPct val="0"/>
        </a:spcBef>
        <a:spcAft>
          <a:spcPct val="0"/>
        </a:spcAft>
        <a:defRPr sz="2400" kern="1200">
          <a:solidFill>
            <a:schemeClr val="tx1"/>
          </a:solidFill>
          <a:latin typeface="+mj-lt"/>
          <a:ea typeface="+mj-ea"/>
          <a:cs typeface="+mj-cs"/>
        </a:defRPr>
      </a:lvl1pPr>
      <a:lvl2pPr algn="l" rtl="0" fontAlgn="base">
        <a:spcBef>
          <a:spcPct val="0"/>
        </a:spcBef>
        <a:spcAft>
          <a:spcPct val="0"/>
        </a:spcAft>
        <a:defRPr sz="2400">
          <a:solidFill>
            <a:schemeClr val="tx1"/>
          </a:solidFill>
          <a:latin typeface="Georgia" pitchFamily="18" charset="0"/>
        </a:defRPr>
      </a:lvl2pPr>
      <a:lvl3pPr algn="l" rtl="0" fontAlgn="base">
        <a:spcBef>
          <a:spcPct val="0"/>
        </a:spcBef>
        <a:spcAft>
          <a:spcPct val="0"/>
        </a:spcAft>
        <a:defRPr sz="2400">
          <a:solidFill>
            <a:schemeClr val="tx1"/>
          </a:solidFill>
          <a:latin typeface="Georgia" pitchFamily="18" charset="0"/>
        </a:defRPr>
      </a:lvl3pPr>
      <a:lvl4pPr algn="l" rtl="0" fontAlgn="base">
        <a:spcBef>
          <a:spcPct val="0"/>
        </a:spcBef>
        <a:spcAft>
          <a:spcPct val="0"/>
        </a:spcAft>
        <a:defRPr sz="2400">
          <a:solidFill>
            <a:schemeClr val="tx1"/>
          </a:solidFill>
          <a:latin typeface="Georgia" pitchFamily="18" charset="0"/>
        </a:defRPr>
      </a:lvl4pPr>
      <a:lvl5pPr algn="l" rtl="0" fontAlgn="base">
        <a:spcBef>
          <a:spcPct val="0"/>
        </a:spcBef>
        <a:spcAft>
          <a:spcPct val="0"/>
        </a:spcAft>
        <a:defRPr sz="2400">
          <a:solidFill>
            <a:schemeClr val="tx1"/>
          </a:solidFill>
          <a:latin typeface="Georgia"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fontAlgn="base">
        <a:spcBef>
          <a:spcPct val="20000"/>
        </a:spcBef>
        <a:spcAft>
          <a:spcPct val="0"/>
        </a:spcAft>
        <a:buClr>
          <a:schemeClr val="tx1"/>
        </a:buClr>
        <a:buSzPct val="120000"/>
        <a:buFont typeface="Arial" charset="0"/>
        <a:buChar char="•"/>
        <a:defRPr sz="1200" kern="1200">
          <a:solidFill>
            <a:schemeClr val="tx1"/>
          </a:solidFill>
          <a:latin typeface="+mn-lt"/>
          <a:ea typeface="+mn-ea"/>
          <a:cs typeface="+mn-cs"/>
        </a:defRPr>
      </a:lvl1pPr>
      <a:lvl2pPr marL="361950" indent="-180975" algn="l" rtl="0" fontAlgn="base">
        <a:spcBef>
          <a:spcPct val="20000"/>
        </a:spcBef>
        <a:spcAft>
          <a:spcPct val="0"/>
        </a:spcAft>
        <a:buClr>
          <a:schemeClr val="tx1"/>
        </a:buClr>
        <a:buSzPct val="150000"/>
        <a:buFont typeface="Arial" charset="0"/>
        <a:buChar char="◦"/>
        <a:defRPr sz="1200" kern="1200">
          <a:solidFill>
            <a:schemeClr val="tx1"/>
          </a:solidFill>
          <a:latin typeface="+mn-lt"/>
          <a:ea typeface="+mn-ea"/>
          <a:cs typeface="+mn-cs"/>
        </a:defRPr>
      </a:lvl2pPr>
      <a:lvl3pPr marL="542925" indent="-180975" algn="l" rtl="0" fontAlgn="base">
        <a:spcBef>
          <a:spcPct val="20000"/>
        </a:spcBef>
        <a:spcAft>
          <a:spcPct val="0"/>
        </a:spcAft>
        <a:buClr>
          <a:schemeClr val="tx1"/>
        </a:buClr>
        <a:buFont typeface="Arial" charset="0"/>
        <a:buChar char="–"/>
        <a:defRPr sz="1200" kern="1200">
          <a:solidFill>
            <a:schemeClr val="tx1"/>
          </a:solidFill>
          <a:latin typeface="+mn-lt"/>
          <a:ea typeface="+mn-ea"/>
          <a:cs typeface="+mn-cs"/>
        </a:defRPr>
      </a:lvl3pPr>
      <a:lvl4pPr marL="714375" indent="-171450" algn="l" rtl="0" fontAlgn="base">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5"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57175"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First Level</a:t>
            </a:r>
          </a:p>
          <a:p>
            <a:pPr lvl="1"/>
            <a:r>
              <a:rPr lang="en-US" smtClean="0"/>
              <a:t>Second Level</a:t>
            </a:r>
          </a:p>
          <a:p>
            <a:pPr lvl="2"/>
            <a:r>
              <a:rPr lang="en-US" smtClean="0"/>
              <a:t>Third Level</a:t>
            </a:r>
          </a:p>
          <a:p>
            <a:pPr lvl="3"/>
            <a:r>
              <a:rPr lang="en-US" smtClean="0"/>
              <a:t>Fourth Level</a:t>
            </a:r>
          </a:p>
        </p:txBody>
      </p:sp>
      <p:sp>
        <p:nvSpPr>
          <p:cNvPr id="8" name="Rectangle 7"/>
          <p:cNvSpPr/>
          <p:nvPr/>
        </p:nvSpPr>
        <p:spPr>
          <a:xfrm>
            <a:off x="0" y="6524625"/>
            <a:ext cx="8388350" cy="3381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66700" algn="r" fontAlgn="base">
              <a:spcBef>
                <a:spcPct val="0"/>
              </a:spcBef>
              <a:spcAft>
                <a:spcPct val="0"/>
              </a:spcAft>
              <a:defRPr/>
            </a:pPr>
            <a:r>
              <a:rPr lang="en-CA" sz="1000" dirty="0">
                <a:solidFill>
                  <a:srgbClr val="FFFFFF"/>
                </a:solidFill>
              </a:rPr>
              <a:t>Info-Tech Research Group</a:t>
            </a:r>
          </a:p>
        </p:txBody>
      </p:sp>
      <p:sp>
        <p:nvSpPr>
          <p:cNvPr id="10" name="Rectangle 9"/>
          <p:cNvSpPr/>
          <p:nvPr/>
        </p:nvSpPr>
        <p:spPr>
          <a:xfrm>
            <a:off x="8388350" y="6524625"/>
            <a:ext cx="755650" cy="3381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fontAlgn="base">
              <a:spcBef>
                <a:spcPct val="0"/>
              </a:spcBef>
              <a:spcAft>
                <a:spcPct val="0"/>
              </a:spcAft>
              <a:defRPr/>
            </a:pPr>
            <a:fld id="{C87C48B3-6F83-424A-B64D-3A1F1C437501}" type="slidenum">
              <a:rPr lang="en-CA" sz="1000">
                <a:solidFill>
                  <a:srgbClr val="FFFFFF"/>
                </a:solidFill>
              </a:rPr>
              <a:pPr marL="179388" fontAlgn="base">
                <a:spcBef>
                  <a:spcPct val="0"/>
                </a:spcBef>
                <a:spcAft>
                  <a:spcPct val="0"/>
                </a:spcAft>
                <a:defRPr/>
              </a:pPr>
              <a:t>‹#›</a:t>
            </a:fld>
            <a:endParaRPr lang="en-CA" sz="1000" dirty="0">
              <a:solidFill>
                <a:srgbClr val="FFFFFF"/>
              </a:solidFill>
            </a:endParaRPr>
          </a:p>
        </p:txBody>
      </p:sp>
      <p:sp>
        <p:nvSpPr>
          <p:cNvPr id="13" name="Rectangle 12"/>
          <p:cNvSpPr/>
          <p:nvPr userDrawn="1"/>
        </p:nvSpPr>
        <p:spPr>
          <a:xfrm>
            <a:off x="0" y="6524625"/>
            <a:ext cx="8388350" cy="338138"/>
          </a:xfrm>
          <a:prstGeom prst="rect">
            <a:avLst/>
          </a:prstGeom>
          <a:solidFill>
            <a:srgbClr val="243F54"/>
          </a:solidFill>
          <a:ln w="25400" cap="flat" cmpd="sng" algn="ctr">
            <a:noFill/>
            <a:prstDash val="solid"/>
          </a:ln>
          <a:effectLst/>
        </p:spPr>
        <p:txBody>
          <a:bodyPr anchor="ctr"/>
          <a:lstStyle/>
          <a:p>
            <a:pPr marL="266700" algn="r" fontAlgn="base">
              <a:spcBef>
                <a:spcPct val="0"/>
              </a:spcBef>
              <a:spcAft>
                <a:spcPct val="0"/>
              </a:spcAft>
              <a:defRPr/>
            </a:pPr>
            <a:r>
              <a:rPr lang="en-CA" sz="1000" kern="0" dirty="0">
                <a:solidFill>
                  <a:srgbClr val="FFFFFF"/>
                </a:solidFill>
              </a:rPr>
              <a:t>Info-Tech Research Group</a:t>
            </a:r>
          </a:p>
        </p:txBody>
      </p:sp>
      <p:sp>
        <p:nvSpPr>
          <p:cNvPr id="14" name="Rectangle 13"/>
          <p:cNvSpPr/>
          <p:nvPr userDrawn="1"/>
        </p:nvSpPr>
        <p:spPr>
          <a:xfrm>
            <a:off x="8388350" y="6524625"/>
            <a:ext cx="755650" cy="33813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fontAlgn="base">
              <a:spcBef>
                <a:spcPct val="0"/>
              </a:spcBef>
              <a:spcAft>
                <a:spcPct val="0"/>
              </a:spcAft>
              <a:defRPr/>
            </a:pPr>
            <a:fld id="{BEDD4A47-9D78-4BE1-940B-027B3A744388}" type="slidenum">
              <a:rPr lang="en-CA" sz="1000">
                <a:solidFill>
                  <a:srgbClr val="FFFFFF"/>
                </a:solidFill>
              </a:rPr>
              <a:pPr marL="179388" fontAlgn="base">
                <a:spcBef>
                  <a:spcPct val="0"/>
                </a:spcBef>
                <a:spcAft>
                  <a:spcPct val="0"/>
                </a:spcAft>
                <a:defRPr/>
              </a:pPr>
              <a:t>‹#›</a:t>
            </a:fld>
            <a:endParaRPr lang="en-CA" sz="1000" dirty="0">
              <a:solidFill>
                <a:srgbClr val="FFFFFF"/>
              </a:solidFill>
            </a:endParaRPr>
          </a:p>
        </p:txBody>
      </p:sp>
    </p:spTree>
    <p:extLst>
      <p:ext uri="{BB962C8B-B14F-4D97-AF65-F5344CB8AC3E}">
        <p14:creationId xmlns:p14="http://schemas.microsoft.com/office/powerpoint/2010/main" val="1450607782"/>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 id="2147483843" r:id="rId17"/>
    <p:sldLayoutId id="2147483844" r:id="rId18"/>
  </p:sldLayoutIdLst>
  <p:timing>
    <p:tnLst>
      <p:par>
        <p:cTn id="1" dur="indefinite" restart="never" nodeType="tmRoot"/>
      </p:par>
    </p:tnLst>
  </p:timing>
  <p:hf hdr="0" ftr="0" dt="0"/>
  <p:txStyles>
    <p:titleStyle>
      <a:lvl1pPr algn="l" rtl="0" fontAlgn="base">
        <a:spcBef>
          <a:spcPct val="0"/>
        </a:spcBef>
        <a:spcAft>
          <a:spcPct val="0"/>
        </a:spcAft>
        <a:defRPr sz="2400" kern="1200">
          <a:solidFill>
            <a:schemeClr val="tx1"/>
          </a:solidFill>
          <a:latin typeface="+mj-lt"/>
          <a:ea typeface="+mj-ea"/>
          <a:cs typeface="+mj-cs"/>
        </a:defRPr>
      </a:lvl1pPr>
      <a:lvl2pPr algn="l" rtl="0" fontAlgn="base">
        <a:spcBef>
          <a:spcPct val="0"/>
        </a:spcBef>
        <a:spcAft>
          <a:spcPct val="0"/>
        </a:spcAft>
        <a:defRPr sz="2400">
          <a:solidFill>
            <a:schemeClr val="tx1"/>
          </a:solidFill>
          <a:latin typeface="Georgia" pitchFamily="18" charset="0"/>
        </a:defRPr>
      </a:lvl2pPr>
      <a:lvl3pPr algn="l" rtl="0" fontAlgn="base">
        <a:spcBef>
          <a:spcPct val="0"/>
        </a:spcBef>
        <a:spcAft>
          <a:spcPct val="0"/>
        </a:spcAft>
        <a:defRPr sz="2400">
          <a:solidFill>
            <a:schemeClr val="tx1"/>
          </a:solidFill>
          <a:latin typeface="Georgia" pitchFamily="18" charset="0"/>
        </a:defRPr>
      </a:lvl3pPr>
      <a:lvl4pPr algn="l" rtl="0" fontAlgn="base">
        <a:spcBef>
          <a:spcPct val="0"/>
        </a:spcBef>
        <a:spcAft>
          <a:spcPct val="0"/>
        </a:spcAft>
        <a:defRPr sz="2400">
          <a:solidFill>
            <a:schemeClr val="tx1"/>
          </a:solidFill>
          <a:latin typeface="Georgia" pitchFamily="18" charset="0"/>
        </a:defRPr>
      </a:lvl4pPr>
      <a:lvl5pPr algn="l" rtl="0" fontAlgn="base">
        <a:spcBef>
          <a:spcPct val="0"/>
        </a:spcBef>
        <a:spcAft>
          <a:spcPct val="0"/>
        </a:spcAft>
        <a:defRPr sz="2400">
          <a:solidFill>
            <a:schemeClr val="tx1"/>
          </a:solidFill>
          <a:latin typeface="Georgia"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fontAlgn="base">
        <a:spcBef>
          <a:spcPct val="20000"/>
        </a:spcBef>
        <a:spcAft>
          <a:spcPct val="0"/>
        </a:spcAft>
        <a:buClr>
          <a:schemeClr val="tx1"/>
        </a:buClr>
        <a:buSzPct val="120000"/>
        <a:buFont typeface="Arial" charset="0"/>
        <a:buChar char="•"/>
        <a:defRPr sz="1200" kern="1200">
          <a:solidFill>
            <a:schemeClr val="tx1"/>
          </a:solidFill>
          <a:latin typeface="+mn-lt"/>
          <a:ea typeface="+mn-ea"/>
          <a:cs typeface="+mn-cs"/>
        </a:defRPr>
      </a:lvl1pPr>
      <a:lvl2pPr marL="361950" indent="-180975" algn="l" rtl="0" fontAlgn="base">
        <a:spcBef>
          <a:spcPct val="20000"/>
        </a:spcBef>
        <a:spcAft>
          <a:spcPct val="0"/>
        </a:spcAft>
        <a:buClr>
          <a:schemeClr val="tx1"/>
        </a:buClr>
        <a:buSzPct val="150000"/>
        <a:buFont typeface="Arial" charset="0"/>
        <a:buChar char="◦"/>
        <a:defRPr sz="1200" kern="1200">
          <a:solidFill>
            <a:schemeClr val="tx1"/>
          </a:solidFill>
          <a:latin typeface="+mn-lt"/>
          <a:ea typeface="+mn-ea"/>
          <a:cs typeface="+mn-cs"/>
        </a:defRPr>
      </a:lvl2pPr>
      <a:lvl3pPr marL="542925" indent="-180975" algn="l" rtl="0" fontAlgn="base">
        <a:spcBef>
          <a:spcPct val="20000"/>
        </a:spcBef>
        <a:spcAft>
          <a:spcPct val="0"/>
        </a:spcAft>
        <a:buClr>
          <a:schemeClr val="tx1"/>
        </a:buClr>
        <a:buFont typeface="Arial" charset="0"/>
        <a:buChar char="–"/>
        <a:defRPr sz="1200" kern="1200">
          <a:solidFill>
            <a:schemeClr val="tx1"/>
          </a:solidFill>
          <a:latin typeface="+mn-lt"/>
          <a:ea typeface="+mn-ea"/>
          <a:cs typeface="+mn-cs"/>
        </a:defRPr>
      </a:lvl3pPr>
      <a:lvl4pPr marL="714375" indent="-171450" algn="l" rtl="0" fontAlgn="base">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s/create-a-right-sized-enterprise-architecture-governance-framework/create-a-right-sized-enterprise-architecture-governance-framework-phases-1-7?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gif"/></Relationships>
</file>

<file path=ppt/slides/_rels/slide10.xml.rels><?xml version="1.0" encoding="UTF-8" standalone="yes"?>
<Relationships xmlns="http://schemas.openxmlformats.org/package/2006/relationships"><Relationship Id="rId3" Type="http://schemas.openxmlformats.org/officeDocument/2006/relationships/hyperlink" Target="https://www.infotech.com/research/ss/create-a-right-sized-enterprise-architecture-governance-framework/create-a-right-sized-enterprise-architecture-governance-framework-phases-1-7?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48.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fotech.com/research/ss/create-a-right-sized-enterprise-architecture-governance-framework/create-a-right-sized-enterprise-architecture-governance-framework-phases-1-7?utm_source=SS_Sample&amp;utm_medium=Collateral&amp;utm_campaign=Collateral" TargetMode="External"/><Relationship Id="rId1" Type="http://schemas.openxmlformats.org/officeDocument/2006/relationships/slideLayout" Target="../slideLayouts/slideLayout48.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hyperlink" Target="https://www.infotech.com/research/ss/create-a-right-sized-enterprise-architecture-governance-framework/create-a-right-sized-enterprise-architecture-governance-framework-phases-1-7?utm_source=SS_Sample&amp;utm_medium=Collateral&amp;utm_campaign=Collateral" TargetMode="External"/><Relationship Id="rId7" Type="http://schemas.openxmlformats.org/officeDocument/2006/relationships/image" Target="../media/image15.png"/><Relationship Id="rId2" Type="http://schemas.openxmlformats.org/officeDocument/2006/relationships/hyperlink" Target="http://www.infotech.com/" TargetMode="External"/><Relationship Id="rId1" Type="http://schemas.openxmlformats.org/officeDocument/2006/relationships/slideLayout" Target="../slideLayouts/slideLayout64.xml"/><Relationship Id="rId6" Type="http://schemas.openxmlformats.org/officeDocument/2006/relationships/image" Target="../media/image14.png"/><Relationship Id="rId5" Type="http://schemas.openxmlformats.org/officeDocument/2006/relationships/image" Target="../media/image20.pn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1.xml"/><Relationship Id="rId6" Type="http://schemas.openxmlformats.org/officeDocument/2006/relationships/image" Target="../media/image14.png"/><Relationship Id="rId5" Type="http://schemas.openxmlformats.org/officeDocument/2006/relationships/hyperlink" Target="https://www.infotech.com/research/ss/create-a-right-sized-enterprise-architecture-governance-framework/create-a-right-sized-enterprise-architecture-governance-framework-phases-1-7?utm_source=SS_Sample&amp;utm_medium=Collateral&amp;utm_campaign=Collateral" TargetMode="Externa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create-a-right-sized-enterprise-architecture-governance-framework/create-a-right-sized-enterprise-architecture-governance-framework-phases-1-7?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ss/create-a-right-sized-enterprise-architecture-governance-framework/create-a-right-sized-enterprise-architecture-governance-framework-phases-1-7?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34.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Layout" Target="../diagrams/layout1.xml"/><Relationship Id="rId7" Type="http://schemas.openxmlformats.org/officeDocument/2006/relationships/hyperlink" Target="https://www.infotech.com/research/ss/create-a-right-sized-enterprise-architecture-governance-framework/create-a-right-sized-enterprise-architecture-governance-framework-phases-1-7?utm_source=SS_Sample&amp;utm_medium=Collateral&amp;utm_campaign=Collateral" TargetMode="External"/><Relationship Id="rId2" Type="http://schemas.openxmlformats.org/officeDocument/2006/relationships/diagramData" Target="../diagrams/data1.xml"/><Relationship Id="rId1" Type="http://schemas.openxmlformats.org/officeDocument/2006/relationships/slideLayout" Target="../slideLayouts/slideLayout4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hyperlink" Target="https://www.infotech.com/research/ss/create-a-right-sized-enterprise-architecture-governance-framework/create-a-right-sized-enterprise-architecture-governance-framework-phases-1-7?utm_source=SS_Sample&amp;utm_medium=Collateral&amp;utm_campaign=Collateral"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create-a-right-sized-enterprise-architecture-governance-framework/create-a-right-sized-enterprise-architecture-governance-framework-phases-1-7?utm_source=SS_Sample&amp;utm_medium=Collateral&amp;utm_campaign=Collatera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nfotech.com/research/ss/create-a-right-sized-enterprise-architecture-governance-framework/create-a-right-sized-enterprise-architecture-governance-framework-phases-1-7?utm_source=SS_Sample&amp;utm_medium=Collateral&amp;utm_campaign=Collateral" TargetMode="External"/><Relationship Id="rId2" Type="http://schemas.openxmlformats.org/officeDocument/2006/relationships/image" Target="../media/image17.jpe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66.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hyperlink" Target="https://www.infotech.com/research/ss/create-a-right-sized-enterprise-architecture-governance-framework/create-a-right-sized-enterprise-architecture-governance-framework-phases-1-7?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774700" y="2804320"/>
            <a:ext cx="7454900" cy="885568"/>
          </a:xfrm>
        </p:spPr>
        <p:txBody>
          <a:bodyPr/>
          <a:lstStyle/>
          <a:p>
            <a:r>
              <a:rPr lang="en-US" dirty="0" smtClean="0"/>
              <a:t>Create a Right-Sized Enterprise Architecture Governance Framework</a:t>
            </a:r>
            <a:endParaRPr lang="en-US" dirty="0"/>
          </a:p>
        </p:txBody>
      </p:sp>
      <p:sp>
        <p:nvSpPr>
          <p:cNvPr id="4" name="Tagline"/>
          <p:cNvSpPr>
            <a:spLocks noGrp="1"/>
          </p:cNvSpPr>
          <p:nvPr>
            <p:ph type="body" sz="quarter" idx="16"/>
          </p:nvPr>
        </p:nvSpPr>
        <p:spPr>
          <a:xfrm>
            <a:off x="774700" y="3724072"/>
            <a:ext cx="7467600" cy="508000"/>
          </a:xfrm>
        </p:spPr>
        <p:txBody>
          <a:bodyPr/>
          <a:lstStyle/>
          <a:p>
            <a:r>
              <a:rPr lang="en-US" dirty="0" smtClean="0"/>
              <a:t>Focus on </a:t>
            </a:r>
            <a:r>
              <a:rPr lang="en-US" dirty="0" smtClean="0"/>
              <a:t>process </a:t>
            </a:r>
            <a:r>
              <a:rPr lang="en-US" dirty="0" smtClean="0"/>
              <a:t>standardization, repeatability, and sustainability.</a:t>
            </a:r>
            <a:endParaRPr lang="en-US" dirty="0"/>
          </a:p>
        </p:txBody>
      </p:sp>
      <p:grpSp>
        <p:nvGrpSpPr>
          <p:cNvPr id="5" name="Group 4"/>
          <p:cNvGrpSpPr/>
          <p:nvPr/>
        </p:nvGrpSpPr>
        <p:grpSpPr>
          <a:xfrm>
            <a:off x="0" y="5402461"/>
            <a:ext cx="9144000" cy="1455539"/>
            <a:chOff x="0" y="5402461"/>
            <a:chExt cx="9144000" cy="1455539"/>
          </a:xfrm>
        </p:grpSpPr>
        <p:pic>
          <p:nvPicPr>
            <p:cNvPr id="6" name="Picture 5"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7" name="Group 6"/>
            <p:cNvGrpSpPr/>
            <p:nvPr/>
          </p:nvGrpSpPr>
          <p:grpSpPr>
            <a:xfrm>
              <a:off x="0" y="6266557"/>
              <a:ext cx="9144000" cy="591443"/>
              <a:chOff x="0" y="6266557"/>
              <a:chExt cx="9144000" cy="591443"/>
            </a:xfrm>
          </p:grpSpPr>
          <p:sp>
            <p:nvSpPr>
              <p:cNvPr id="8" name="Rectangle 7"/>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9" name="Rectangle 8"/>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 name="Picture 9"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346279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Success factors for EA governance</a:t>
            </a:r>
            <a:endParaRPr lang="en-CA" dirty="0"/>
          </a:p>
        </p:txBody>
      </p:sp>
      <p:sp>
        <p:nvSpPr>
          <p:cNvPr id="19" name="Rectangle 18"/>
          <p:cNvSpPr/>
          <p:nvPr/>
        </p:nvSpPr>
        <p:spPr>
          <a:xfrm>
            <a:off x="663575" y="2490788"/>
            <a:ext cx="4021138" cy="2308324"/>
          </a:xfrm>
          <a:prstGeom prst="rect">
            <a:avLst/>
          </a:prstGeom>
        </p:spPr>
        <p:txBody>
          <a:bodyPr>
            <a:spAutoFit/>
          </a:bodyPr>
          <a:lstStyle/>
          <a:p>
            <a:pPr>
              <a:defRPr/>
            </a:pPr>
            <a:r>
              <a:rPr lang="en-CA" sz="1200" dirty="0" smtClean="0">
                <a:solidFill>
                  <a:srgbClr val="333333"/>
                </a:solidFill>
              </a:rPr>
              <a:t>Develop </a:t>
            </a:r>
            <a:r>
              <a:rPr lang="en-CA" sz="1200" dirty="0">
                <a:solidFill>
                  <a:srgbClr val="333333"/>
                </a:solidFill>
              </a:rPr>
              <a:t>best practices for </a:t>
            </a:r>
            <a:r>
              <a:rPr lang="en-CA" sz="1200" dirty="0" smtClean="0">
                <a:solidFill>
                  <a:srgbClr val="333333"/>
                </a:solidFill>
              </a:rPr>
              <a:t>managing architecture </a:t>
            </a:r>
            <a:r>
              <a:rPr lang="en-CA" sz="1200" dirty="0">
                <a:solidFill>
                  <a:srgbClr val="333333"/>
                </a:solidFill>
              </a:rPr>
              <a:t>policies, procedures, roles, </a:t>
            </a:r>
            <a:r>
              <a:rPr lang="en-CA" sz="1200" dirty="0" smtClean="0">
                <a:solidFill>
                  <a:srgbClr val="333333"/>
                </a:solidFill>
              </a:rPr>
              <a:t>skills, and organizational structures.</a:t>
            </a:r>
            <a:endParaRPr lang="en-CA" sz="1200" dirty="0">
              <a:solidFill>
                <a:srgbClr val="333333"/>
              </a:solidFill>
            </a:endParaRPr>
          </a:p>
          <a:p>
            <a:pPr marL="228600" indent="-228600">
              <a:buFont typeface="+mj-lt"/>
              <a:buAutoNum type="arabicPeriod"/>
              <a:defRPr/>
            </a:pPr>
            <a:endParaRPr lang="en-CA" sz="1200" dirty="0">
              <a:solidFill>
                <a:srgbClr val="333333"/>
              </a:solidFill>
            </a:endParaRPr>
          </a:p>
          <a:p>
            <a:pPr>
              <a:defRPr/>
            </a:pPr>
            <a:endParaRPr lang="en-CA" sz="1200" dirty="0">
              <a:solidFill>
                <a:srgbClr val="333333"/>
              </a:solidFill>
            </a:endParaRPr>
          </a:p>
          <a:p>
            <a:pPr>
              <a:defRPr/>
            </a:pPr>
            <a:r>
              <a:rPr lang="en-CA" sz="1200" dirty="0" smtClean="0">
                <a:solidFill>
                  <a:srgbClr val="333333"/>
                </a:solidFill>
              </a:rPr>
              <a:t>Establish organizational </a:t>
            </a:r>
            <a:r>
              <a:rPr lang="en-CA" sz="1200" dirty="0">
                <a:solidFill>
                  <a:srgbClr val="333333"/>
                </a:solidFill>
              </a:rPr>
              <a:t>responsibilities and structures to support the architecture governance </a:t>
            </a:r>
            <a:r>
              <a:rPr lang="en-CA" sz="1200" dirty="0" smtClean="0">
                <a:solidFill>
                  <a:srgbClr val="333333"/>
                </a:solidFill>
              </a:rPr>
              <a:t>processes.</a:t>
            </a:r>
            <a:endParaRPr lang="en-CA" sz="1200" dirty="0">
              <a:solidFill>
                <a:srgbClr val="333333"/>
              </a:solidFill>
            </a:endParaRPr>
          </a:p>
          <a:p>
            <a:pPr marL="228600" indent="-228600">
              <a:buFont typeface="+mj-lt"/>
              <a:buAutoNum type="arabicPeriod"/>
              <a:defRPr/>
            </a:pPr>
            <a:endParaRPr lang="en-CA" sz="1200" dirty="0">
              <a:solidFill>
                <a:srgbClr val="333333"/>
              </a:solidFill>
            </a:endParaRPr>
          </a:p>
          <a:p>
            <a:pPr marL="228600" indent="-228600">
              <a:buFont typeface="+mj-lt"/>
              <a:buAutoNum type="arabicPeriod"/>
              <a:defRPr/>
            </a:pPr>
            <a:endParaRPr lang="en-CA" sz="1200" dirty="0">
              <a:solidFill>
                <a:srgbClr val="333333"/>
              </a:solidFill>
            </a:endParaRPr>
          </a:p>
          <a:p>
            <a:pPr>
              <a:defRPr/>
            </a:pPr>
            <a:r>
              <a:rPr lang="en-CA" sz="1200" dirty="0" smtClean="0">
                <a:solidFill>
                  <a:srgbClr val="333333"/>
                </a:solidFill>
              </a:rPr>
              <a:t>Management </a:t>
            </a:r>
            <a:r>
              <a:rPr lang="en-CA" sz="1200" dirty="0">
                <a:solidFill>
                  <a:srgbClr val="333333"/>
                </a:solidFill>
              </a:rPr>
              <a:t>of criteria for the control of the architecture governance processes, dispensations, compliance </a:t>
            </a:r>
            <a:r>
              <a:rPr lang="en-CA" sz="1200" dirty="0" smtClean="0">
                <a:solidFill>
                  <a:srgbClr val="333333"/>
                </a:solidFill>
              </a:rPr>
              <a:t>assessments, and SLAs.</a:t>
            </a:r>
            <a:endParaRPr lang="en-CA" sz="1200" dirty="0">
              <a:solidFill>
                <a:srgbClr val="333333"/>
              </a:solidFill>
            </a:endParaRPr>
          </a:p>
        </p:txBody>
      </p:sp>
      <p:sp>
        <p:nvSpPr>
          <p:cNvPr id="58371" name="Text Placeholder 2"/>
          <p:cNvSpPr txBox="1">
            <a:spLocks/>
          </p:cNvSpPr>
          <p:nvPr/>
        </p:nvSpPr>
        <p:spPr bwMode="auto">
          <a:xfrm>
            <a:off x="258763" y="1217616"/>
            <a:ext cx="8628062" cy="781050"/>
          </a:xfrm>
          <a:prstGeom prst="rect">
            <a:avLst/>
          </a:prstGeom>
          <a:noFill/>
          <a:ln w="9525">
            <a:noFill/>
            <a:miter lim="800000"/>
            <a:headEnd/>
            <a:tailEnd/>
          </a:ln>
        </p:spPr>
        <p:txBody>
          <a:bodyPr/>
          <a:lstStyle/>
          <a:p>
            <a:pPr fontAlgn="base">
              <a:spcBef>
                <a:spcPct val="20000"/>
              </a:spcBef>
              <a:spcAft>
                <a:spcPct val="0"/>
              </a:spcAft>
              <a:buClr>
                <a:srgbClr val="333333"/>
              </a:buClr>
              <a:buSzPct val="120000"/>
              <a:buFont typeface="Arial" charset="0"/>
              <a:buNone/>
            </a:pPr>
            <a:r>
              <a:rPr lang="en-CA" sz="1600" dirty="0">
                <a:solidFill>
                  <a:srgbClr val="333333"/>
                </a:solidFill>
              </a:rPr>
              <a:t>The success of any EA governance initiative revolves around adopting best practices, setting up repeatable </a:t>
            </a:r>
            <a:r>
              <a:rPr lang="en-CA" sz="1600" dirty="0" smtClean="0">
                <a:solidFill>
                  <a:srgbClr val="333333"/>
                </a:solidFill>
              </a:rPr>
              <a:t>processes, </a:t>
            </a:r>
            <a:r>
              <a:rPr lang="en-CA" sz="1600" dirty="0">
                <a:solidFill>
                  <a:srgbClr val="333333"/>
                </a:solidFill>
              </a:rPr>
              <a:t>and establishing appropriate controls.</a:t>
            </a:r>
          </a:p>
        </p:txBody>
      </p:sp>
      <p:cxnSp>
        <p:nvCxnSpPr>
          <p:cNvPr id="14" name="Straight Connector 13"/>
          <p:cNvCxnSpPr/>
          <p:nvPr/>
        </p:nvCxnSpPr>
        <p:spPr>
          <a:xfrm>
            <a:off x="249238" y="2032000"/>
            <a:ext cx="862806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58373" name="Group 2"/>
          <p:cNvGrpSpPr>
            <a:grpSpLocks/>
          </p:cNvGrpSpPr>
          <p:nvPr/>
        </p:nvGrpSpPr>
        <p:grpSpPr bwMode="auto">
          <a:xfrm>
            <a:off x="4976813" y="2468560"/>
            <a:ext cx="3732212" cy="3522662"/>
            <a:chOff x="4976189" y="2163221"/>
            <a:chExt cx="3732545" cy="3522972"/>
          </a:xfrm>
        </p:grpSpPr>
        <p:sp>
          <p:nvSpPr>
            <p:cNvPr id="5" name="Freeform 4"/>
            <p:cNvSpPr/>
            <p:nvPr/>
          </p:nvSpPr>
          <p:spPr>
            <a:xfrm>
              <a:off x="5758896" y="2163221"/>
              <a:ext cx="2167131" cy="2168716"/>
            </a:xfrm>
            <a:custGeom>
              <a:avLst/>
              <a:gdLst>
                <a:gd name="connsiteX0" fmla="*/ 0 w 2167983"/>
                <a:gd name="connsiteY0" fmla="*/ 1083992 h 2167983"/>
                <a:gd name="connsiteX1" fmla="*/ 1083992 w 2167983"/>
                <a:gd name="connsiteY1" fmla="*/ 0 h 2167983"/>
                <a:gd name="connsiteX2" fmla="*/ 2167984 w 2167983"/>
                <a:gd name="connsiteY2" fmla="*/ 1083992 h 2167983"/>
                <a:gd name="connsiteX3" fmla="*/ 1083992 w 2167983"/>
                <a:gd name="connsiteY3" fmla="*/ 2167984 h 2167983"/>
                <a:gd name="connsiteX4" fmla="*/ 0 w 2167983"/>
                <a:gd name="connsiteY4" fmla="*/ 1083992 h 21679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983" h="2167983">
                  <a:moveTo>
                    <a:pt x="0" y="1083992"/>
                  </a:moveTo>
                  <a:cubicBezTo>
                    <a:pt x="0" y="485320"/>
                    <a:pt x="485320" y="0"/>
                    <a:pt x="1083992" y="0"/>
                  </a:cubicBezTo>
                  <a:cubicBezTo>
                    <a:pt x="1682664" y="0"/>
                    <a:pt x="2167984" y="485320"/>
                    <a:pt x="2167984" y="1083992"/>
                  </a:cubicBezTo>
                  <a:cubicBezTo>
                    <a:pt x="2167984" y="1682664"/>
                    <a:pt x="1682664" y="2167984"/>
                    <a:pt x="1083992" y="2167984"/>
                  </a:cubicBezTo>
                  <a:cubicBezTo>
                    <a:pt x="485320" y="2167984"/>
                    <a:pt x="0" y="1682664"/>
                    <a:pt x="0" y="1083992"/>
                  </a:cubicBezTo>
                  <a:close/>
                </a:path>
              </a:pathLst>
            </a:custGeom>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289064" tIns="379397" rIns="289065" bIns="812994" spcCol="1270" anchor="ctr"/>
            <a:lstStyle/>
            <a:p>
              <a:pPr algn="ctr" defTabSz="933450">
                <a:lnSpc>
                  <a:spcPct val="90000"/>
                </a:lnSpc>
                <a:spcBef>
                  <a:spcPct val="0"/>
                </a:spcBef>
                <a:spcAft>
                  <a:spcPct val="35000"/>
                </a:spcAft>
                <a:defRPr/>
              </a:pPr>
              <a:r>
                <a:rPr lang="en-CA" sz="2100" dirty="0" smtClean="0">
                  <a:solidFill>
                    <a:srgbClr val="333333"/>
                  </a:solidFill>
                </a:rPr>
                <a:t>Best practices</a:t>
              </a:r>
              <a:endParaRPr lang="en-CA" sz="2100" dirty="0">
                <a:solidFill>
                  <a:srgbClr val="333333"/>
                </a:solidFill>
              </a:endParaRPr>
            </a:p>
          </p:txBody>
        </p:sp>
        <p:sp>
          <p:nvSpPr>
            <p:cNvPr id="6" name="Freeform 5"/>
            <p:cNvSpPr/>
            <p:nvPr/>
          </p:nvSpPr>
          <p:spPr>
            <a:xfrm>
              <a:off x="6540016" y="3517477"/>
              <a:ext cx="2168718" cy="2168716"/>
            </a:xfrm>
            <a:custGeom>
              <a:avLst/>
              <a:gdLst>
                <a:gd name="connsiteX0" fmla="*/ 0 w 2167983"/>
                <a:gd name="connsiteY0" fmla="*/ 1083992 h 2167983"/>
                <a:gd name="connsiteX1" fmla="*/ 1083992 w 2167983"/>
                <a:gd name="connsiteY1" fmla="*/ 0 h 2167983"/>
                <a:gd name="connsiteX2" fmla="*/ 2167984 w 2167983"/>
                <a:gd name="connsiteY2" fmla="*/ 1083992 h 2167983"/>
                <a:gd name="connsiteX3" fmla="*/ 1083992 w 2167983"/>
                <a:gd name="connsiteY3" fmla="*/ 2167984 h 2167983"/>
                <a:gd name="connsiteX4" fmla="*/ 0 w 2167983"/>
                <a:gd name="connsiteY4" fmla="*/ 1083992 h 21679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983" h="2167983">
                  <a:moveTo>
                    <a:pt x="0" y="1083992"/>
                  </a:moveTo>
                  <a:cubicBezTo>
                    <a:pt x="0" y="485320"/>
                    <a:pt x="485320" y="0"/>
                    <a:pt x="1083992" y="0"/>
                  </a:cubicBezTo>
                  <a:cubicBezTo>
                    <a:pt x="1682664" y="0"/>
                    <a:pt x="2167984" y="485320"/>
                    <a:pt x="2167984" y="1083992"/>
                  </a:cubicBezTo>
                  <a:cubicBezTo>
                    <a:pt x="2167984" y="1682664"/>
                    <a:pt x="1682664" y="2167984"/>
                    <a:pt x="1083992" y="2167984"/>
                  </a:cubicBezTo>
                  <a:cubicBezTo>
                    <a:pt x="485320" y="2167984"/>
                    <a:pt x="0" y="1682664"/>
                    <a:pt x="0" y="1083992"/>
                  </a:cubicBezTo>
                  <a:close/>
                </a:path>
              </a:pathLst>
            </a:custGeom>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663041" tIns="560062" rIns="204153" bIns="415531" spcCol="1270" anchor="ctr"/>
            <a:lstStyle/>
            <a:p>
              <a:pPr algn="ctr" defTabSz="933450">
                <a:lnSpc>
                  <a:spcPct val="90000"/>
                </a:lnSpc>
                <a:spcBef>
                  <a:spcPct val="0"/>
                </a:spcBef>
                <a:spcAft>
                  <a:spcPct val="35000"/>
                </a:spcAft>
                <a:defRPr/>
              </a:pPr>
              <a:r>
                <a:rPr lang="en-CA" sz="2100" dirty="0">
                  <a:solidFill>
                    <a:srgbClr val="333333"/>
                  </a:solidFill>
                </a:rPr>
                <a:t>Processes</a:t>
              </a:r>
            </a:p>
          </p:txBody>
        </p:sp>
        <p:sp>
          <p:nvSpPr>
            <p:cNvPr id="8" name="Freeform 7"/>
            <p:cNvSpPr/>
            <p:nvPr/>
          </p:nvSpPr>
          <p:spPr>
            <a:xfrm>
              <a:off x="4976189" y="3517477"/>
              <a:ext cx="2168718" cy="2168716"/>
            </a:xfrm>
            <a:custGeom>
              <a:avLst/>
              <a:gdLst>
                <a:gd name="connsiteX0" fmla="*/ 0 w 2167983"/>
                <a:gd name="connsiteY0" fmla="*/ 1083992 h 2167983"/>
                <a:gd name="connsiteX1" fmla="*/ 1083992 w 2167983"/>
                <a:gd name="connsiteY1" fmla="*/ 0 h 2167983"/>
                <a:gd name="connsiteX2" fmla="*/ 2167984 w 2167983"/>
                <a:gd name="connsiteY2" fmla="*/ 1083992 h 2167983"/>
                <a:gd name="connsiteX3" fmla="*/ 1083992 w 2167983"/>
                <a:gd name="connsiteY3" fmla="*/ 2167984 h 2167983"/>
                <a:gd name="connsiteX4" fmla="*/ 0 w 2167983"/>
                <a:gd name="connsiteY4" fmla="*/ 1083992 h 21679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983" h="2167983">
                  <a:moveTo>
                    <a:pt x="0" y="1083992"/>
                  </a:moveTo>
                  <a:cubicBezTo>
                    <a:pt x="0" y="485320"/>
                    <a:pt x="485320" y="0"/>
                    <a:pt x="1083992" y="0"/>
                  </a:cubicBezTo>
                  <a:cubicBezTo>
                    <a:pt x="1682664" y="0"/>
                    <a:pt x="2167984" y="485320"/>
                    <a:pt x="2167984" y="1083992"/>
                  </a:cubicBezTo>
                  <a:cubicBezTo>
                    <a:pt x="2167984" y="1682664"/>
                    <a:pt x="1682664" y="2167984"/>
                    <a:pt x="1083992" y="2167984"/>
                  </a:cubicBezTo>
                  <a:cubicBezTo>
                    <a:pt x="485320" y="2167984"/>
                    <a:pt x="0" y="1682664"/>
                    <a:pt x="0" y="1083992"/>
                  </a:cubicBezTo>
                  <a:close/>
                </a:path>
              </a:pathLst>
            </a:custGeom>
            <a:ln>
              <a:no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204152" tIns="560062" rIns="663042" bIns="415531" spcCol="1270" anchor="ctr"/>
            <a:lstStyle/>
            <a:p>
              <a:pPr algn="ctr" defTabSz="933450">
                <a:lnSpc>
                  <a:spcPct val="90000"/>
                </a:lnSpc>
                <a:spcBef>
                  <a:spcPct val="0"/>
                </a:spcBef>
                <a:spcAft>
                  <a:spcPct val="35000"/>
                </a:spcAft>
                <a:defRPr/>
              </a:pPr>
              <a:r>
                <a:rPr lang="en-CA" sz="2100" dirty="0">
                  <a:solidFill>
                    <a:srgbClr val="333333"/>
                  </a:solidFill>
                </a:rPr>
                <a:t>Controls</a:t>
              </a:r>
            </a:p>
          </p:txBody>
        </p:sp>
      </p:grpSp>
      <p:sp>
        <p:nvSpPr>
          <p:cNvPr id="13" name="Oval 145407"/>
          <p:cNvSpPr/>
          <p:nvPr/>
        </p:nvSpPr>
        <p:spPr>
          <a:xfrm>
            <a:off x="304800" y="2643979"/>
            <a:ext cx="346075" cy="363538"/>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rgbClr val="FFFFFF"/>
                </a:solidFill>
              </a:rPr>
              <a:t>1</a:t>
            </a:r>
          </a:p>
        </p:txBody>
      </p:sp>
      <p:sp>
        <p:nvSpPr>
          <p:cNvPr id="15" name="Oval 145407"/>
          <p:cNvSpPr/>
          <p:nvPr/>
        </p:nvSpPr>
        <p:spPr>
          <a:xfrm>
            <a:off x="317500" y="3460747"/>
            <a:ext cx="346075" cy="361950"/>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rgbClr val="FFFFFF"/>
                </a:solidFill>
              </a:rPr>
              <a:t>2</a:t>
            </a:r>
          </a:p>
        </p:txBody>
      </p:sp>
      <p:sp>
        <p:nvSpPr>
          <p:cNvPr id="16" name="Oval 145407"/>
          <p:cNvSpPr/>
          <p:nvPr/>
        </p:nvSpPr>
        <p:spPr>
          <a:xfrm>
            <a:off x="304799" y="4288398"/>
            <a:ext cx="346075" cy="361950"/>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rgbClr val="FFFFFF"/>
                </a:solidFill>
              </a:rPr>
              <a:t>3</a:t>
            </a:r>
          </a:p>
        </p:txBody>
      </p:sp>
      <p:cxnSp>
        <p:nvCxnSpPr>
          <p:cNvPr id="17" name="Straight Connector 16"/>
          <p:cNvCxnSpPr/>
          <p:nvPr/>
        </p:nvCxnSpPr>
        <p:spPr>
          <a:xfrm>
            <a:off x="4659313" y="2038350"/>
            <a:ext cx="0" cy="40957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0" y="6422955"/>
            <a:ext cx="9144000" cy="437555"/>
            <a:chOff x="0" y="6422955"/>
            <a:chExt cx="9144000" cy="437555"/>
          </a:xfrm>
        </p:grpSpPr>
        <p:pic>
          <p:nvPicPr>
            <p:cNvPr id="2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1" name="Picture 2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0957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Info-Tech’s approach to EA governance</a:t>
            </a:r>
            <a:endParaRPr lang="en-CA" dirty="0"/>
          </a:p>
        </p:txBody>
      </p:sp>
      <p:sp>
        <p:nvSpPr>
          <p:cNvPr id="60418" name="Rectangle 8"/>
          <p:cNvSpPr>
            <a:spLocks noChangeArrowheads="1"/>
          </p:cNvSpPr>
          <p:nvPr/>
        </p:nvSpPr>
        <p:spPr bwMode="auto">
          <a:xfrm>
            <a:off x="257175" y="1213863"/>
            <a:ext cx="8393112" cy="584775"/>
          </a:xfrm>
          <a:prstGeom prst="rect">
            <a:avLst/>
          </a:prstGeom>
          <a:noFill/>
          <a:ln w="9525">
            <a:noFill/>
            <a:miter lim="800000"/>
            <a:headEnd/>
            <a:tailEnd/>
          </a:ln>
        </p:spPr>
        <p:txBody>
          <a:bodyPr>
            <a:spAutoFit/>
          </a:bodyPr>
          <a:lstStyle/>
          <a:p>
            <a:pPr fontAlgn="base">
              <a:spcBef>
                <a:spcPct val="0"/>
              </a:spcBef>
              <a:spcAft>
                <a:spcPct val="0"/>
              </a:spcAft>
            </a:pPr>
            <a:r>
              <a:rPr lang="en-CA" sz="1600" dirty="0">
                <a:solidFill>
                  <a:srgbClr val="333333"/>
                </a:solidFill>
              </a:rPr>
              <a:t>Our </a:t>
            </a:r>
            <a:r>
              <a:rPr lang="en-CA" sz="1600" dirty="0" smtClean="0">
                <a:solidFill>
                  <a:srgbClr val="333333"/>
                </a:solidFill>
              </a:rPr>
              <a:t>best-practice </a:t>
            </a:r>
            <a:r>
              <a:rPr lang="en-CA" sz="1600" dirty="0">
                <a:solidFill>
                  <a:srgbClr val="333333"/>
                </a:solidFill>
              </a:rPr>
              <a:t>approach is grounded in TOGAF and enhanced by the insights and guidance from our analysts, industry experts, and our clients. </a:t>
            </a:r>
          </a:p>
        </p:txBody>
      </p:sp>
      <p:sp>
        <p:nvSpPr>
          <p:cNvPr id="29" name="Plus 28"/>
          <p:cNvSpPr/>
          <p:nvPr/>
        </p:nvSpPr>
        <p:spPr>
          <a:xfrm rot="2700000">
            <a:off x="6646069" y="3802856"/>
            <a:ext cx="301625" cy="303213"/>
          </a:xfrm>
          <a:prstGeom prst="mathPl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grpSp>
        <p:nvGrpSpPr>
          <p:cNvPr id="60420" name="Group 18"/>
          <p:cNvGrpSpPr>
            <a:grpSpLocks/>
          </p:cNvGrpSpPr>
          <p:nvPr/>
        </p:nvGrpSpPr>
        <p:grpSpPr bwMode="auto">
          <a:xfrm>
            <a:off x="4894263" y="2155825"/>
            <a:ext cx="3844925" cy="3844925"/>
            <a:chOff x="2541843" y="1398843"/>
            <a:chExt cx="4060312" cy="4060312"/>
          </a:xfrm>
        </p:grpSpPr>
        <p:sp>
          <p:nvSpPr>
            <p:cNvPr id="20" name="Block Arc 19"/>
            <p:cNvSpPr/>
            <p:nvPr/>
          </p:nvSpPr>
          <p:spPr>
            <a:xfrm>
              <a:off x="3009566" y="1866567"/>
              <a:ext cx="3124864" cy="3124864"/>
            </a:xfrm>
            <a:prstGeom prst="blockArc">
              <a:avLst>
                <a:gd name="adj1" fmla="val 10800000"/>
                <a:gd name="adj2" fmla="val 16200000"/>
                <a:gd name="adj3" fmla="val 464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1" name="Block Arc 20"/>
            <p:cNvSpPr/>
            <p:nvPr/>
          </p:nvSpPr>
          <p:spPr>
            <a:xfrm>
              <a:off x="3009566" y="1866567"/>
              <a:ext cx="3124864" cy="3124864"/>
            </a:xfrm>
            <a:prstGeom prst="blockArc">
              <a:avLst>
                <a:gd name="adj1" fmla="val 5400000"/>
                <a:gd name="adj2" fmla="val 10800000"/>
                <a:gd name="adj3" fmla="val 464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2" name="Block Arc 21"/>
            <p:cNvSpPr/>
            <p:nvPr/>
          </p:nvSpPr>
          <p:spPr>
            <a:xfrm>
              <a:off x="3009566" y="1866567"/>
              <a:ext cx="3124864" cy="3124864"/>
            </a:xfrm>
            <a:prstGeom prst="blockArc">
              <a:avLst>
                <a:gd name="adj1" fmla="val 0"/>
                <a:gd name="adj2" fmla="val 5400000"/>
                <a:gd name="adj3" fmla="val 464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3" name="Block Arc 22"/>
            <p:cNvSpPr/>
            <p:nvPr/>
          </p:nvSpPr>
          <p:spPr>
            <a:xfrm>
              <a:off x="3009566" y="1866567"/>
              <a:ext cx="3124864" cy="3124864"/>
            </a:xfrm>
            <a:prstGeom prst="blockArc">
              <a:avLst>
                <a:gd name="adj1" fmla="val 16200000"/>
                <a:gd name="adj2" fmla="val 0"/>
                <a:gd name="adj3" fmla="val 464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4" name="Freeform 23"/>
            <p:cNvSpPr/>
            <p:nvPr/>
          </p:nvSpPr>
          <p:spPr>
            <a:xfrm>
              <a:off x="3852811" y="2709811"/>
              <a:ext cx="1438376" cy="1438376"/>
            </a:xfrm>
            <a:custGeom>
              <a:avLst/>
              <a:gdLst>
                <a:gd name="connsiteX0" fmla="*/ 0 w 1439167"/>
                <a:gd name="connsiteY0" fmla="*/ 719584 h 1439167"/>
                <a:gd name="connsiteX1" fmla="*/ 719584 w 1439167"/>
                <a:gd name="connsiteY1" fmla="*/ 0 h 1439167"/>
                <a:gd name="connsiteX2" fmla="*/ 1439168 w 1439167"/>
                <a:gd name="connsiteY2" fmla="*/ 719584 h 1439167"/>
                <a:gd name="connsiteX3" fmla="*/ 719584 w 1439167"/>
                <a:gd name="connsiteY3" fmla="*/ 1439168 h 1439167"/>
                <a:gd name="connsiteX4" fmla="*/ 0 w 1439167"/>
                <a:gd name="connsiteY4" fmla="*/ 719584 h 1439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9167" h="1439167">
                  <a:moveTo>
                    <a:pt x="0" y="719584"/>
                  </a:moveTo>
                  <a:cubicBezTo>
                    <a:pt x="0" y="322169"/>
                    <a:pt x="322169" y="0"/>
                    <a:pt x="719584" y="0"/>
                  </a:cubicBezTo>
                  <a:cubicBezTo>
                    <a:pt x="1116999" y="0"/>
                    <a:pt x="1439168" y="322169"/>
                    <a:pt x="1439168" y="719584"/>
                  </a:cubicBezTo>
                  <a:cubicBezTo>
                    <a:pt x="1439168" y="1116999"/>
                    <a:pt x="1116999" y="1439168"/>
                    <a:pt x="719584" y="1439168"/>
                  </a:cubicBezTo>
                  <a:cubicBezTo>
                    <a:pt x="322169" y="1439168"/>
                    <a:pt x="0" y="1116999"/>
                    <a:pt x="0" y="719584"/>
                  </a:cubicBez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26001" tIns="226001" rIns="226001" bIns="226001" spcCol="1270" anchor="ctr"/>
            <a:lstStyle/>
            <a:p>
              <a:pPr algn="ctr" defTabSz="533400">
                <a:lnSpc>
                  <a:spcPct val="90000"/>
                </a:lnSpc>
                <a:spcBef>
                  <a:spcPct val="0"/>
                </a:spcBef>
                <a:spcAft>
                  <a:spcPct val="35000"/>
                </a:spcAft>
                <a:defRPr/>
              </a:pPr>
              <a:r>
                <a:rPr lang="en-CA" sz="1100" dirty="0">
                  <a:solidFill>
                    <a:srgbClr val="FFFFFF"/>
                  </a:solidFill>
                </a:rPr>
                <a:t>EA Governance</a:t>
              </a:r>
            </a:p>
          </p:txBody>
        </p:sp>
        <p:sp>
          <p:nvSpPr>
            <p:cNvPr id="31" name="Freeform 30"/>
            <p:cNvSpPr/>
            <p:nvPr/>
          </p:nvSpPr>
          <p:spPr>
            <a:xfrm>
              <a:off x="4069070" y="1398843"/>
              <a:ext cx="1005858" cy="1007535"/>
            </a:xfrm>
            <a:custGeom>
              <a:avLst/>
              <a:gdLst>
                <a:gd name="connsiteX0" fmla="*/ 0 w 1007417"/>
                <a:gd name="connsiteY0" fmla="*/ 503709 h 1007417"/>
                <a:gd name="connsiteX1" fmla="*/ 503709 w 1007417"/>
                <a:gd name="connsiteY1" fmla="*/ 0 h 1007417"/>
                <a:gd name="connsiteX2" fmla="*/ 1007418 w 1007417"/>
                <a:gd name="connsiteY2" fmla="*/ 503709 h 1007417"/>
                <a:gd name="connsiteX3" fmla="*/ 503709 w 1007417"/>
                <a:gd name="connsiteY3" fmla="*/ 1007418 h 1007417"/>
                <a:gd name="connsiteX4" fmla="*/ 0 w 1007417"/>
                <a:gd name="connsiteY4" fmla="*/ 503709 h 1007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7417" h="1007417">
                  <a:moveTo>
                    <a:pt x="0" y="503709"/>
                  </a:moveTo>
                  <a:cubicBezTo>
                    <a:pt x="0" y="225518"/>
                    <a:pt x="225518" y="0"/>
                    <a:pt x="503709" y="0"/>
                  </a:cubicBezTo>
                  <a:cubicBezTo>
                    <a:pt x="781900" y="0"/>
                    <a:pt x="1007418" y="225518"/>
                    <a:pt x="1007418" y="503709"/>
                  </a:cubicBezTo>
                  <a:cubicBezTo>
                    <a:pt x="1007418" y="781900"/>
                    <a:pt x="781900" y="1007418"/>
                    <a:pt x="503709" y="1007418"/>
                  </a:cubicBezTo>
                  <a:cubicBezTo>
                    <a:pt x="225518" y="1007418"/>
                    <a:pt x="0" y="781900"/>
                    <a:pt x="0" y="503709"/>
                  </a:cubicBez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62773" tIns="162773" rIns="162773" bIns="162773" spcCol="1270" anchor="ctr"/>
            <a:lstStyle/>
            <a:p>
              <a:pPr algn="ctr" defTabSz="533400">
                <a:lnSpc>
                  <a:spcPct val="90000"/>
                </a:lnSpc>
                <a:spcBef>
                  <a:spcPct val="0"/>
                </a:spcBef>
                <a:spcAft>
                  <a:spcPct val="35000"/>
                </a:spcAft>
                <a:defRPr/>
              </a:pPr>
              <a:r>
                <a:rPr lang="en-CA" sz="1100" dirty="0" smtClean="0">
                  <a:solidFill>
                    <a:srgbClr val="FFFFFF"/>
                  </a:solidFill>
                </a:rPr>
                <a:t>Value- </a:t>
              </a:r>
              <a:r>
                <a:rPr lang="en-CA" sz="1100" dirty="0">
                  <a:solidFill>
                    <a:srgbClr val="FFFFFF"/>
                  </a:solidFill>
                </a:rPr>
                <a:t>focused</a:t>
              </a:r>
            </a:p>
          </p:txBody>
        </p:sp>
        <p:sp>
          <p:nvSpPr>
            <p:cNvPr id="33" name="Freeform 32"/>
            <p:cNvSpPr/>
            <p:nvPr/>
          </p:nvSpPr>
          <p:spPr>
            <a:xfrm>
              <a:off x="5594620" y="2926071"/>
              <a:ext cx="1007535" cy="1005858"/>
            </a:xfrm>
            <a:custGeom>
              <a:avLst/>
              <a:gdLst>
                <a:gd name="connsiteX0" fmla="*/ 0 w 1007417"/>
                <a:gd name="connsiteY0" fmla="*/ 503709 h 1007417"/>
                <a:gd name="connsiteX1" fmla="*/ 503709 w 1007417"/>
                <a:gd name="connsiteY1" fmla="*/ 0 h 1007417"/>
                <a:gd name="connsiteX2" fmla="*/ 1007418 w 1007417"/>
                <a:gd name="connsiteY2" fmla="*/ 503709 h 1007417"/>
                <a:gd name="connsiteX3" fmla="*/ 503709 w 1007417"/>
                <a:gd name="connsiteY3" fmla="*/ 1007418 h 1007417"/>
                <a:gd name="connsiteX4" fmla="*/ 0 w 1007417"/>
                <a:gd name="connsiteY4" fmla="*/ 503709 h 1007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7417" h="1007417">
                  <a:moveTo>
                    <a:pt x="0" y="503709"/>
                  </a:moveTo>
                  <a:cubicBezTo>
                    <a:pt x="0" y="225518"/>
                    <a:pt x="225518" y="0"/>
                    <a:pt x="503709" y="0"/>
                  </a:cubicBezTo>
                  <a:cubicBezTo>
                    <a:pt x="781900" y="0"/>
                    <a:pt x="1007418" y="225518"/>
                    <a:pt x="1007418" y="503709"/>
                  </a:cubicBezTo>
                  <a:cubicBezTo>
                    <a:pt x="1007418" y="781900"/>
                    <a:pt x="781900" y="1007418"/>
                    <a:pt x="503709" y="1007418"/>
                  </a:cubicBezTo>
                  <a:cubicBezTo>
                    <a:pt x="225518" y="1007418"/>
                    <a:pt x="0" y="781900"/>
                    <a:pt x="0" y="503709"/>
                  </a:cubicBez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62773" tIns="162773" rIns="162773" bIns="162773" spcCol="1270" anchor="ctr"/>
            <a:lstStyle/>
            <a:p>
              <a:pPr algn="ctr" defTabSz="533400">
                <a:lnSpc>
                  <a:spcPct val="90000"/>
                </a:lnSpc>
                <a:spcBef>
                  <a:spcPct val="0"/>
                </a:spcBef>
                <a:spcAft>
                  <a:spcPct val="35000"/>
                </a:spcAft>
                <a:defRPr/>
              </a:pPr>
              <a:r>
                <a:rPr lang="en-CA" sz="1100" dirty="0" smtClean="0">
                  <a:solidFill>
                    <a:srgbClr val="FFFFFF"/>
                  </a:solidFill>
                </a:rPr>
                <a:t>Right- </a:t>
              </a:r>
              <a:r>
                <a:rPr lang="en-CA" sz="1100" dirty="0">
                  <a:solidFill>
                    <a:srgbClr val="FFFFFF"/>
                  </a:solidFill>
                </a:rPr>
                <a:t>sized</a:t>
              </a:r>
            </a:p>
          </p:txBody>
        </p:sp>
        <p:sp>
          <p:nvSpPr>
            <p:cNvPr id="34" name="Freeform 33"/>
            <p:cNvSpPr/>
            <p:nvPr/>
          </p:nvSpPr>
          <p:spPr>
            <a:xfrm>
              <a:off x="4069070" y="4451621"/>
              <a:ext cx="1005858" cy="1007534"/>
            </a:xfrm>
            <a:custGeom>
              <a:avLst/>
              <a:gdLst>
                <a:gd name="connsiteX0" fmla="*/ 0 w 1007417"/>
                <a:gd name="connsiteY0" fmla="*/ 503709 h 1007417"/>
                <a:gd name="connsiteX1" fmla="*/ 503709 w 1007417"/>
                <a:gd name="connsiteY1" fmla="*/ 0 h 1007417"/>
                <a:gd name="connsiteX2" fmla="*/ 1007418 w 1007417"/>
                <a:gd name="connsiteY2" fmla="*/ 503709 h 1007417"/>
                <a:gd name="connsiteX3" fmla="*/ 503709 w 1007417"/>
                <a:gd name="connsiteY3" fmla="*/ 1007418 h 1007417"/>
                <a:gd name="connsiteX4" fmla="*/ 0 w 1007417"/>
                <a:gd name="connsiteY4" fmla="*/ 503709 h 1007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7417" h="1007417">
                  <a:moveTo>
                    <a:pt x="0" y="503709"/>
                  </a:moveTo>
                  <a:cubicBezTo>
                    <a:pt x="0" y="225518"/>
                    <a:pt x="225518" y="0"/>
                    <a:pt x="503709" y="0"/>
                  </a:cubicBezTo>
                  <a:cubicBezTo>
                    <a:pt x="781900" y="0"/>
                    <a:pt x="1007418" y="225518"/>
                    <a:pt x="1007418" y="503709"/>
                  </a:cubicBezTo>
                  <a:cubicBezTo>
                    <a:pt x="1007418" y="781900"/>
                    <a:pt x="781900" y="1007418"/>
                    <a:pt x="503709" y="1007418"/>
                  </a:cubicBezTo>
                  <a:cubicBezTo>
                    <a:pt x="225518" y="1007418"/>
                    <a:pt x="0" y="781900"/>
                    <a:pt x="0" y="503709"/>
                  </a:cubicBez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62773" tIns="162773" rIns="162773" bIns="162773" spcCol="1270" anchor="ctr"/>
            <a:lstStyle/>
            <a:p>
              <a:pPr algn="ctr" defTabSz="533400">
                <a:lnSpc>
                  <a:spcPct val="90000"/>
                </a:lnSpc>
                <a:spcBef>
                  <a:spcPct val="0"/>
                </a:spcBef>
                <a:spcAft>
                  <a:spcPct val="35000"/>
                </a:spcAft>
                <a:defRPr/>
              </a:pPr>
              <a:r>
                <a:rPr lang="en-CA" sz="1100" dirty="0">
                  <a:solidFill>
                    <a:srgbClr val="FFFFFF"/>
                  </a:solidFill>
                </a:rPr>
                <a:t>Balanced</a:t>
              </a:r>
            </a:p>
          </p:txBody>
        </p:sp>
        <p:sp>
          <p:nvSpPr>
            <p:cNvPr id="35" name="Freeform 34"/>
            <p:cNvSpPr/>
            <p:nvPr/>
          </p:nvSpPr>
          <p:spPr>
            <a:xfrm>
              <a:off x="2541843" y="2926071"/>
              <a:ext cx="1007534" cy="1005858"/>
            </a:xfrm>
            <a:custGeom>
              <a:avLst/>
              <a:gdLst>
                <a:gd name="connsiteX0" fmla="*/ 0 w 1007417"/>
                <a:gd name="connsiteY0" fmla="*/ 503709 h 1007417"/>
                <a:gd name="connsiteX1" fmla="*/ 503709 w 1007417"/>
                <a:gd name="connsiteY1" fmla="*/ 0 h 1007417"/>
                <a:gd name="connsiteX2" fmla="*/ 1007418 w 1007417"/>
                <a:gd name="connsiteY2" fmla="*/ 503709 h 1007417"/>
                <a:gd name="connsiteX3" fmla="*/ 503709 w 1007417"/>
                <a:gd name="connsiteY3" fmla="*/ 1007418 h 1007417"/>
                <a:gd name="connsiteX4" fmla="*/ 0 w 1007417"/>
                <a:gd name="connsiteY4" fmla="*/ 503709 h 10074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7417" h="1007417">
                  <a:moveTo>
                    <a:pt x="0" y="503709"/>
                  </a:moveTo>
                  <a:cubicBezTo>
                    <a:pt x="0" y="225518"/>
                    <a:pt x="225518" y="0"/>
                    <a:pt x="503709" y="0"/>
                  </a:cubicBezTo>
                  <a:cubicBezTo>
                    <a:pt x="781900" y="0"/>
                    <a:pt x="1007418" y="225518"/>
                    <a:pt x="1007418" y="503709"/>
                  </a:cubicBezTo>
                  <a:cubicBezTo>
                    <a:pt x="1007418" y="781900"/>
                    <a:pt x="781900" y="1007418"/>
                    <a:pt x="503709" y="1007418"/>
                  </a:cubicBezTo>
                  <a:cubicBezTo>
                    <a:pt x="225518" y="1007418"/>
                    <a:pt x="0" y="781900"/>
                    <a:pt x="0" y="503709"/>
                  </a:cubicBez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62773" tIns="162773" rIns="162773" bIns="162773" spcCol="1270" anchor="ctr"/>
            <a:lstStyle/>
            <a:p>
              <a:pPr algn="ctr" defTabSz="533400">
                <a:lnSpc>
                  <a:spcPct val="90000"/>
                </a:lnSpc>
                <a:spcBef>
                  <a:spcPct val="0"/>
                </a:spcBef>
                <a:spcAft>
                  <a:spcPct val="35000"/>
                </a:spcAft>
                <a:defRPr/>
              </a:pPr>
              <a:r>
                <a:rPr lang="en-CA" sz="1100" dirty="0">
                  <a:solidFill>
                    <a:srgbClr val="FFFFFF"/>
                  </a:solidFill>
                </a:rPr>
                <a:t>Measured</a:t>
              </a:r>
            </a:p>
          </p:txBody>
        </p:sp>
      </p:grpSp>
      <p:sp>
        <p:nvSpPr>
          <p:cNvPr id="25" name="Rectangle 24"/>
          <p:cNvSpPr/>
          <p:nvPr/>
        </p:nvSpPr>
        <p:spPr>
          <a:xfrm>
            <a:off x="382588" y="2208212"/>
            <a:ext cx="4067175" cy="39258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285750" indent="-285750">
              <a:buFont typeface="Wingdings" panose="05000000000000000000" pitchFamily="2" charset="2"/>
              <a:buChar char="ü"/>
              <a:defRPr/>
            </a:pPr>
            <a:r>
              <a:rPr lang="en-CA" sz="1400" b="1" dirty="0">
                <a:solidFill>
                  <a:srgbClr val="333333"/>
                </a:solidFill>
              </a:rPr>
              <a:t>Value-focused. </a:t>
            </a:r>
            <a:r>
              <a:rPr lang="en-CA" sz="1200" dirty="0">
                <a:solidFill>
                  <a:srgbClr val="333333"/>
                </a:solidFill>
              </a:rPr>
              <a:t>Focus EA governance on helping the organization achieve business benefits. Promote EA’s contribution in realizing business </a:t>
            </a:r>
            <a:r>
              <a:rPr lang="en-CA" sz="1200" dirty="0" smtClean="0">
                <a:solidFill>
                  <a:srgbClr val="333333"/>
                </a:solidFill>
              </a:rPr>
              <a:t>value.</a:t>
            </a:r>
            <a:endParaRPr lang="en-CA" sz="1200" dirty="0">
              <a:solidFill>
                <a:srgbClr val="333333"/>
              </a:solidFill>
            </a:endParaRPr>
          </a:p>
          <a:p>
            <a:pPr marL="171450" indent="-171450">
              <a:buFont typeface="Wingdings" panose="05000000000000000000" pitchFamily="2" charset="2"/>
              <a:buChar char="ü"/>
              <a:defRPr/>
            </a:pPr>
            <a:endParaRPr lang="en-CA" sz="1200" dirty="0">
              <a:solidFill>
                <a:srgbClr val="333333"/>
              </a:solidFill>
            </a:endParaRPr>
          </a:p>
          <a:p>
            <a:pPr marL="171450" indent="-171450">
              <a:buFont typeface="Wingdings" panose="05000000000000000000" pitchFamily="2" charset="2"/>
              <a:buChar char="ü"/>
              <a:defRPr/>
            </a:pPr>
            <a:endParaRPr lang="en-CA" sz="1200" dirty="0">
              <a:solidFill>
                <a:srgbClr val="333333"/>
              </a:solidFill>
            </a:endParaRPr>
          </a:p>
          <a:p>
            <a:pPr marL="285750" indent="-285750">
              <a:buFont typeface="Wingdings" panose="05000000000000000000" pitchFamily="2" charset="2"/>
              <a:buChar char="ü"/>
              <a:defRPr/>
            </a:pPr>
            <a:r>
              <a:rPr lang="en-CA" sz="1400" b="1" dirty="0">
                <a:solidFill>
                  <a:srgbClr val="333333"/>
                </a:solidFill>
              </a:rPr>
              <a:t>Right-sized. </a:t>
            </a:r>
            <a:r>
              <a:rPr lang="en-CA" sz="1200" dirty="0">
                <a:solidFill>
                  <a:srgbClr val="333333"/>
                </a:solidFill>
              </a:rPr>
              <a:t>Insert EA </a:t>
            </a:r>
            <a:r>
              <a:rPr lang="en-CA" sz="1200" dirty="0" smtClean="0">
                <a:solidFill>
                  <a:srgbClr val="333333"/>
                </a:solidFill>
              </a:rPr>
              <a:t>governance </a:t>
            </a:r>
            <a:r>
              <a:rPr lang="en-CA" sz="1200" dirty="0">
                <a:solidFill>
                  <a:srgbClr val="333333"/>
                </a:solidFill>
              </a:rPr>
              <a:t>into existing process </a:t>
            </a:r>
            <a:r>
              <a:rPr lang="en-CA" sz="1200" dirty="0" smtClean="0">
                <a:solidFill>
                  <a:srgbClr val="333333"/>
                </a:solidFill>
              </a:rPr>
              <a:t>checkpoints </a:t>
            </a:r>
            <a:r>
              <a:rPr lang="en-CA" sz="1200" dirty="0">
                <a:solidFill>
                  <a:srgbClr val="333333"/>
                </a:solidFill>
              </a:rPr>
              <a:t>rather than creating new ones. Clearly define EA governance inclusion criteria for </a:t>
            </a:r>
            <a:r>
              <a:rPr lang="en-CA" sz="1200" dirty="0" smtClean="0">
                <a:solidFill>
                  <a:srgbClr val="333333"/>
                </a:solidFill>
              </a:rPr>
              <a:t>projects.</a:t>
            </a:r>
            <a:endParaRPr lang="en-CA" sz="1200" dirty="0">
              <a:solidFill>
                <a:srgbClr val="333333"/>
              </a:solidFill>
            </a:endParaRPr>
          </a:p>
          <a:p>
            <a:pPr marL="171450" indent="-171450">
              <a:buFont typeface="Wingdings" panose="05000000000000000000" pitchFamily="2" charset="2"/>
              <a:buChar char="ü"/>
              <a:defRPr/>
            </a:pPr>
            <a:endParaRPr lang="en-CA" sz="1200" dirty="0">
              <a:solidFill>
                <a:srgbClr val="333333"/>
              </a:solidFill>
            </a:endParaRPr>
          </a:p>
          <a:p>
            <a:pPr marL="171450" indent="-171450">
              <a:buFont typeface="Wingdings" panose="05000000000000000000" pitchFamily="2" charset="2"/>
              <a:buChar char="ü"/>
              <a:defRPr/>
            </a:pPr>
            <a:endParaRPr lang="en-CA" sz="1200" dirty="0">
              <a:solidFill>
                <a:srgbClr val="333333"/>
              </a:solidFill>
            </a:endParaRPr>
          </a:p>
          <a:p>
            <a:pPr marL="285750" indent="-285750">
              <a:buFont typeface="Wingdings" panose="05000000000000000000" pitchFamily="2" charset="2"/>
              <a:buChar char="ü"/>
              <a:defRPr/>
            </a:pPr>
            <a:r>
              <a:rPr lang="en-CA" sz="1400" b="1" dirty="0">
                <a:solidFill>
                  <a:srgbClr val="333333"/>
                </a:solidFill>
              </a:rPr>
              <a:t>Measured. </a:t>
            </a:r>
            <a:r>
              <a:rPr lang="en-CA" sz="1200" dirty="0">
                <a:solidFill>
                  <a:srgbClr val="333333"/>
                </a:solidFill>
              </a:rPr>
              <a:t>Define metrics to measure EA’s </a:t>
            </a:r>
            <a:r>
              <a:rPr lang="en-CA" sz="1200" dirty="0" smtClean="0">
                <a:solidFill>
                  <a:srgbClr val="333333"/>
                </a:solidFill>
              </a:rPr>
              <a:t>performance, </a:t>
            </a:r>
            <a:r>
              <a:rPr lang="en-CA" sz="1200" dirty="0">
                <a:solidFill>
                  <a:srgbClr val="333333"/>
                </a:solidFill>
              </a:rPr>
              <a:t>and integrate EA governance with other governance processes such as project governance. Also clearly define the EA governing bodies’ composition, domain, </a:t>
            </a:r>
            <a:r>
              <a:rPr lang="en-CA" sz="1200" dirty="0" smtClean="0">
                <a:solidFill>
                  <a:srgbClr val="333333"/>
                </a:solidFill>
              </a:rPr>
              <a:t>inputs, </a:t>
            </a:r>
            <a:r>
              <a:rPr lang="en-CA" sz="1200" dirty="0">
                <a:solidFill>
                  <a:srgbClr val="333333"/>
                </a:solidFill>
              </a:rPr>
              <a:t>and </a:t>
            </a:r>
            <a:r>
              <a:rPr lang="en-CA" sz="1200" dirty="0" smtClean="0">
                <a:solidFill>
                  <a:srgbClr val="333333"/>
                </a:solidFill>
              </a:rPr>
              <a:t>outputs.</a:t>
            </a:r>
            <a:endParaRPr lang="en-CA" sz="1200" dirty="0">
              <a:solidFill>
                <a:srgbClr val="333333"/>
              </a:solidFill>
            </a:endParaRPr>
          </a:p>
          <a:p>
            <a:pPr marL="285750" indent="-285750">
              <a:buFont typeface="Wingdings" panose="05000000000000000000" pitchFamily="2" charset="2"/>
              <a:buChar char="ü"/>
              <a:defRPr/>
            </a:pPr>
            <a:endParaRPr lang="en-CA" sz="1200" dirty="0">
              <a:solidFill>
                <a:srgbClr val="333333"/>
              </a:solidFill>
            </a:endParaRPr>
          </a:p>
          <a:p>
            <a:pPr marL="285750" indent="-285750">
              <a:buFont typeface="Wingdings" panose="05000000000000000000" pitchFamily="2" charset="2"/>
              <a:buChar char="ü"/>
              <a:defRPr/>
            </a:pPr>
            <a:endParaRPr lang="en-CA" sz="1200" dirty="0">
              <a:solidFill>
                <a:srgbClr val="333333"/>
              </a:solidFill>
            </a:endParaRPr>
          </a:p>
          <a:p>
            <a:pPr marL="285750" indent="-285750">
              <a:buFont typeface="Wingdings" panose="05000000000000000000" pitchFamily="2" charset="2"/>
              <a:buChar char="ü"/>
              <a:defRPr/>
            </a:pPr>
            <a:r>
              <a:rPr lang="en-CA" sz="1200" b="1" dirty="0">
                <a:solidFill>
                  <a:srgbClr val="333333"/>
                </a:solidFill>
              </a:rPr>
              <a:t>Balanced.</a:t>
            </a:r>
            <a:r>
              <a:rPr lang="en-CA" sz="1200" dirty="0">
                <a:solidFill>
                  <a:srgbClr val="333333"/>
                </a:solidFill>
              </a:rPr>
              <a:t> Adopt architecture principles that strikes the right balance between business and </a:t>
            </a:r>
            <a:r>
              <a:rPr lang="en-CA" sz="1200" dirty="0" smtClean="0">
                <a:solidFill>
                  <a:srgbClr val="333333"/>
                </a:solidFill>
              </a:rPr>
              <a:t>technology.</a:t>
            </a:r>
            <a:endParaRPr lang="en-CA" sz="1200" dirty="0">
              <a:solidFill>
                <a:srgbClr val="333333"/>
              </a:solidFill>
            </a:endParaRPr>
          </a:p>
        </p:txBody>
      </p:sp>
      <p:cxnSp>
        <p:nvCxnSpPr>
          <p:cNvPr id="18" name="Straight Connector 17"/>
          <p:cNvCxnSpPr/>
          <p:nvPr/>
        </p:nvCxnSpPr>
        <p:spPr>
          <a:xfrm>
            <a:off x="249238" y="2032000"/>
            <a:ext cx="862806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659313" y="2038350"/>
            <a:ext cx="0" cy="409575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0" y="6422955"/>
            <a:ext cx="9144000" cy="437555"/>
            <a:chOff x="0" y="6422955"/>
            <a:chExt cx="9144000" cy="437555"/>
          </a:xfrm>
        </p:grpSpPr>
        <p:pic>
          <p:nvPicPr>
            <p:cNvPr id="27"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28" name="Picture 27"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555794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0" hangingPunct="0">
              <a:spcBef>
                <a:spcPts val="0"/>
              </a:spcBef>
              <a:buClr>
                <a:schemeClr val="tx1"/>
              </a:buClr>
              <a:buSzPct val="120000"/>
            </a:pPr>
            <a:r>
              <a:rPr lang="en-CA" b="1" dirty="0" smtClean="0">
                <a:latin typeface="+mn-lt"/>
              </a:rPr>
              <a:t>Sign up for free trial membership to get practical</a:t>
            </a:r>
          </a:p>
          <a:p>
            <a:pPr lvl="0" algn="ctr"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460640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820398" y="1957034"/>
            <a:ext cx="7742489" cy="3600986"/>
          </a:xfrm>
          <a:prstGeom prst="rect">
            <a:avLst/>
          </a:prstGeom>
        </p:spPr>
        <p:txBody>
          <a:bodyPr wrap="square" rtlCol="0">
            <a:spAutoFit/>
          </a:bodyPr>
          <a:lstStyle/>
          <a:p>
            <a:pPr>
              <a:spcBef>
                <a:spcPts val="600"/>
              </a:spcBef>
              <a:spcAft>
                <a:spcPts val="600"/>
              </a:spcAft>
            </a:pPr>
            <a:r>
              <a:rPr lang="en-CA" sz="1600" i="1" dirty="0">
                <a:solidFill>
                  <a:srgbClr val="FFFFFF"/>
                </a:solidFill>
                <a:latin typeface="Georgia"/>
              </a:rPr>
              <a:t>Enterprise </a:t>
            </a:r>
            <a:r>
              <a:rPr lang="en-CA" sz="1600" i="1" dirty="0" smtClean="0">
                <a:solidFill>
                  <a:srgbClr val="FFFFFF"/>
                </a:solidFill>
                <a:latin typeface="Georgia"/>
              </a:rPr>
              <a:t>architecture </a:t>
            </a:r>
            <a:r>
              <a:rPr lang="en-CA" sz="1600" i="1" dirty="0">
                <a:solidFill>
                  <a:srgbClr val="FFFFFF"/>
                </a:solidFill>
                <a:latin typeface="Georgia"/>
              </a:rPr>
              <a:t>is not a technology </a:t>
            </a:r>
            <a:r>
              <a:rPr lang="en-CA" sz="1600" i="1" dirty="0" smtClean="0">
                <a:solidFill>
                  <a:srgbClr val="FFFFFF"/>
                </a:solidFill>
                <a:latin typeface="Georgia"/>
              </a:rPr>
              <a:t>concept, rather </a:t>
            </a:r>
            <a:r>
              <a:rPr lang="en-CA" sz="1600" i="1" dirty="0">
                <a:solidFill>
                  <a:srgbClr val="FFFFFF"/>
                </a:solidFill>
                <a:latin typeface="Georgia"/>
              </a:rPr>
              <a:t>it is the foundation on which businesses orient themselves to create and capture value in the marketplace. Designing architecture is </a:t>
            </a:r>
            <a:r>
              <a:rPr lang="en-CA" sz="1600" i="1" dirty="0" smtClean="0">
                <a:solidFill>
                  <a:srgbClr val="FFFFFF"/>
                </a:solidFill>
                <a:latin typeface="Georgia"/>
              </a:rPr>
              <a:t>not </a:t>
            </a:r>
            <a:r>
              <a:rPr lang="en-CA" sz="1600" i="1" dirty="0">
                <a:solidFill>
                  <a:srgbClr val="FFFFFF"/>
                </a:solidFill>
                <a:latin typeface="Georgia"/>
              </a:rPr>
              <a:t>a simple task and creating organizations for the future requires forward thinking and rigorous planning. </a:t>
            </a:r>
          </a:p>
          <a:p>
            <a:pPr>
              <a:spcBef>
                <a:spcPts val="600"/>
              </a:spcBef>
              <a:spcAft>
                <a:spcPts val="600"/>
              </a:spcAft>
            </a:pPr>
            <a:r>
              <a:rPr lang="en-CA" sz="1600" i="1" dirty="0" smtClean="0">
                <a:solidFill>
                  <a:srgbClr val="FFFFFF"/>
                </a:solidFill>
                <a:latin typeface="Georgia"/>
              </a:rPr>
              <a:t>Architecture </a:t>
            </a:r>
            <a:r>
              <a:rPr lang="en-CA" sz="1600" i="1" dirty="0">
                <a:solidFill>
                  <a:srgbClr val="FFFFFF"/>
                </a:solidFill>
                <a:latin typeface="Georgia"/>
              </a:rPr>
              <a:t>processes that are supposed to help facilitate discussions and drive option analysis are often seen as an unnecessary overhead. The negative perception is due to </a:t>
            </a:r>
            <a:r>
              <a:rPr lang="en-CA" sz="1600" i="1" dirty="0" smtClean="0">
                <a:solidFill>
                  <a:srgbClr val="FFFFFF"/>
                </a:solidFill>
                <a:latin typeface="Georgia"/>
              </a:rPr>
              <a:t>enterprise architecture </a:t>
            </a:r>
            <a:r>
              <a:rPr lang="en-CA" sz="1600" i="1" dirty="0">
                <a:solidFill>
                  <a:srgbClr val="FFFFFF"/>
                </a:solidFill>
                <a:latin typeface="Georgia"/>
              </a:rPr>
              <a:t>groups being overly prescriptive rather than providing a set of options that guide and constrain solutions at the same time. </a:t>
            </a:r>
          </a:p>
          <a:p>
            <a:pPr>
              <a:spcBef>
                <a:spcPts val="600"/>
              </a:spcBef>
              <a:spcAft>
                <a:spcPts val="600"/>
              </a:spcAft>
            </a:pPr>
            <a:r>
              <a:rPr lang="en-CA" sz="1600" i="1" dirty="0" smtClean="0">
                <a:solidFill>
                  <a:srgbClr val="FFFFFF"/>
                </a:solidFill>
                <a:latin typeface="Georgia"/>
              </a:rPr>
              <a:t>EA </a:t>
            </a:r>
            <a:r>
              <a:rPr lang="en-CA" sz="1600" i="1" dirty="0">
                <a:solidFill>
                  <a:srgbClr val="FFFFFF"/>
                </a:solidFill>
                <a:latin typeface="Georgia"/>
              </a:rPr>
              <a:t>groups should do away with the </a:t>
            </a:r>
            <a:r>
              <a:rPr lang="en-CA" sz="1600" i="1" dirty="0" smtClean="0">
                <a:solidFill>
                  <a:srgbClr val="FFFFFF"/>
                </a:solidFill>
                <a:latin typeface="Georgia"/>
              </a:rPr>
              <a:t>direct and control </a:t>
            </a:r>
            <a:r>
              <a:rPr lang="en-CA" sz="1600" i="1" dirty="0">
                <a:solidFill>
                  <a:srgbClr val="FFFFFF"/>
                </a:solidFill>
                <a:latin typeface="Georgia"/>
              </a:rPr>
              <a:t>mindset </a:t>
            </a:r>
            <a:r>
              <a:rPr lang="en-CA" sz="1600" i="1" dirty="0" smtClean="0">
                <a:solidFill>
                  <a:srgbClr val="FFFFFF"/>
                </a:solidFill>
                <a:latin typeface="Georgia"/>
              </a:rPr>
              <a:t>and change to a collaborate and mentor mindset. </a:t>
            </a:r>
            <a:r>
              <a:rPr lang="en-CA" sz="1600" i="1" dirty="0">
                <a:solidFill>
                  <a:srgbClr val="FFFFFF"/>
                </a:solidFill>
                <a:latin typeface="Georgia"/>
              </a:rPr>
              <a:t>As part of the architecture </a:t>
            </a:r>
            <a:r>
              <a:rPr lang="en-CA" sz="1600" i="1" dirty="0" smtClean="0">
                <a:solidFill>
                  <a:srgbClr val="FFFFFF"/>
                </a:solidFill>
                <a:latin typeface="Georgia"/>
              </a:rPr>
              <a:t>governance, </a:t>
            </a:r>
            <a:r>
              <a:rPr lang="en-CA" sz="1600" i="1" dirty="0">
                <a:solidFill>
                  <a:srgbClr val="FFFFFF"/>
                </a:solidFill>
                <a:latin typeface="Georgia"/>
              </a:rPr>
              <a:t>EA teams should provide an option set that constrains design </a:t>
            </a:r>
            <a:r>
              <a:rPr lang="en-CA" sz="1600" i="1" dirty="0" smtClean="0">
                <a:solidFill>
                  <a:srgbClr val="FFFFFF"/>
                </a:solidFill>
                <a:latin typeface="Georgia"/>
              </a:rPr>
              <a:t>choices, </a:t>
            </a:r>
            <a:r>
              <a:rPr lang="en-CA" sz="1600" i="1" dirty="0">
                <a:solidFill>
                  <a:srgbClr val="FFFFFF"/>
                </a:solidFill>
                <a:latin typeface="Georgia"/>
              </a:rPr>
              <a:t>and also be open to changes to standards or best practices</a:t>
            </a:r>
            <a:r>
              <a:rPr lang="en-CA" sz="1600" i="1" dirty="0" smtClean="0">
                <a:solidFill>
                  <a:srgbClr val="FFFFFF"/>
                </a:solidFill>
                <a:latin typeface="Georgia"/>
              </a:rPr>
              <a:t>.</a:t>
            </a:r>
            <a:endParaRPr lang="en-CA" sz="1600" i="1" dirty="0">
              <a:solidFill>
                <a:srgbClr val="FFFFFF"/>
              </a:solidFill>
              <a:latin typeface="Georgia"/>
            </a:endParaRPr>
          </a:p>
        </p:txBody>
      </p:sp>
      <p:sp>
        <p:nvSpPr>
          <p:cNvPr id="9" name="TextBox 8"/>
          <p:cNvSpPr txBox="1"/>
          <p:nvPr/>
        </p:nvSpPr>
        <p:spPr>
          <a:xfrm>
            <a:off x="3737672" y="5661178"/>
            <a:ext cx="4460917" cy="738664"/>
          </a:xfrm>
          <a:prstGeom prst="rect">
            <a:avLst/>
          </a:prstGeom>
        </p:spPr>
        <p:txBody>
          <a:bodyPr wrap="square" rtlCol="0">
            <a:spAutoFit/>
          </a:bodyPr>
          <a:lstStyle/>
          <a:p>
            <a:pPr algn="r"/>
            <a:r>
              <a:rPr lang="en-CA" sz="1400" b="1" i="1" dirty="0" smtClean="0">
                <a:solidFill>
                  <a:srgbClr val="FFFFFF"/>
                </a:solidFill>
              </a:rPr>
              <a:t>Gopi Bheemavarapu, </a:t>
            </a:r>
          </a:p>
          <a:p>
            <a:pPr algn="r"/>
            <a:r>
              <a:rPr lang="en-CA" sz="1400" i="1" dirty="0" smtClean="0">
                <a:solidFill>
                  <a:srgbClr val="FFFFFF"/>
                </a:solidFill>
              </a:rPr>
              <a:t>Sr. Manager, CIO Advisory</a:t>
            </a:r>
            <a:br>
              <a:rPr lang="en-CA" sz="1400" i="1" dirty="0" smtClean="0">
                <a:solidFill>
                  <a:srgbClr val="FFFFFF"/>
                </a:solidFill>
              </a:rPr>
            </a:br>
            <a:r>
              <a:rPr lang="en-CA" sz="1400" i="1" dirty="0" smtClean="0">
                <a:solidFill>
                  <a:srgbClr val="FFFFFF"/>
                </a:solidFill>
              </a:rPr>
              <a:t>Info-Tech Research Group</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rgbClr val="FFFFFF"/>
                </a:solidFill>
              </a:rPr>
              <a:t>ANALYST PERSPECTIVE </a:t>
            </a:r>
          </a:p>
        </p:txBody>
      </p:sp>
      <p:pic>
        <p:nvPicPr>
          <p:cNvPr id="14" name="Picture 100"/>
          <p:cNvPicPr>
            <a:picLocks noChangeAspect="1"/>
          </p:cNvPicPr>
          <p:nvPr/>
        </p:nvPicPr>
        <p:blipFill>
          <a:blip r:embed="rId3"/>
          <a:stretch>
            <a:fillRect/>
          </a:stretch>
        </p:blipFill>
        <p:spPr>
          <a:xfrm>
            <a:off x="257794" y="1853876"/>
            <a:ext cx="678666" cy="619651"/>
          </a:xfrm>
          <a:prstGeom prst="rect">
            <a:avLst/>
          </a:prstGeom>
        </p:spPr>
      </p:pic>
      <p:pic>
        <p:nvPicPr>
          <p:cNvPr id="15" name="Picture 101"/>
          <p:cNvPicPr>
            <a:picLocks noChangeAspect="1"/>
          </p:cNvPicPr>
          <p:nvPr/>
        </p:nvPicPr>
        <p:blipFill>
          <a:blip r:embed="rId4"/>
          <a:stretch>
            <a:fillRect/>
          </a:stretch>
        </p:blipFill>
        <p:spPr>
          <a:xfrm>
            <a:off x="4488470" y="5202550"/>
            <a:ext cx="656535" cy="538507"/>
          </a:xfrm>
          <a:prstGeom prst="rect">
            <a:avLst/>
          </a:prstGeom>
        </p:spPr>
      </p:pic>
      <p:grpSp>
        <p:nvGrpSpPr>
          <p:cNvPr id="7" name="Group 6"/>
          <p:cNvGrpSpPr/>
          <p:nvPr/>
        </p:nvGrpSpPr>
        <p:grpSpPr>
          <a:xfrm>
            <a:off x="0" y="6422955"/>
            <a:ext cx="9144000" cy="437555"/>
            <a:chOff x="0" y="6422955"/>
            <a:chExt cx="9144000" cy="437555"/>
          </a:xfrm>
        </p:grpSpPr>
        <p:pic>
          <p:nvPicPr>
            <p:cNvPr id="10"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782239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sz="1200" dirty="0" smtClean="0"/>
              <a:t>CIO</a:t>
            </a:r>
          </a:p>
          <a:p>
            <a:r>
              <a:rPr lang="en-US" sz="1200" dirty="0" smtClean="0"/>
              <a:t>IT Leaders</a:t>
            </a:r>
          </a:p>
          <a:p>
            <a:r>
              <a:rPr lang="en-US" sz="1200" dirty="0" smtClean="0"/>
              <a:t>Business Leaders</a:t>
            </a:r>
            <a:endParaRPr lang="en-US" sz="1200" dirty="0"/>
          </a:p>
          <a:p>
            <a:r>
              <a:rPr lang="en-US" sz="1200" dirty="0" smtClean="0"/>
              <a:t>Head of Enterprise Architecture</a:t>
            </a:r>
            <a:endParaRPr lang="en-US" sz="1200" dirty="0"/>
          </a:p>
          <a:p>
            <a:r>
              <a:rPr lang="en-US" sz="1200" dirty="0"/>
              <a:t>Enterprise </a:t>
            </a:r>
            <a:r>
              <a:rPr lang="en-US" sz="1200" dirty="0" smtClean="0"/>
              <a:t>Architects</a:t>
            </a:r>
            <a:endParaRPr lang="en-US" sz="1200" dirty="0"/>
          </a:p>
          <a:p>
            <a:r>
              <a:rPr lang="en-US" sz="1200" dirty="0" smtClean="0"/>
              <a:t>Domain Architects</a:t>
            </a:r>
          </a:p>
          <a:p>
            <a:r>
              <a:rPr lang="en-US" sz="1200" dirty="0" smtClean="0"/>
              <a:t>Solution Architects</a:t>
            </a:r>
            <a:endParaRPr lang="en-US" sz="1200" dirty="0"/>
          </a:p>
          <a:p>
            <a:endParaRPr lang="en-US" dirty="0"/>
          </a:p>
        </p:txBody>
      </p:sp>
      <p:sp>
        <p:nvSpPr>
          <p:cNvPr id="14" name="Text Placeholder 13"/>
          <p:cNvSpPr>
            <a:spLocks noGrp="1"/>
          </p:cNvSpPr>
          <p:nvPr>
            <p:ph type="body" sz="quarter" idx="26"/>
          </p:nvPr>
        </p:nvSpPr>
        <p:spPr>
          <a:xfrm>
            <a:off x="4835436" y="1607231"/>
            <a:ext cx="4041648" cy="2154278"/>
          </a:xfrm>
        </p:spPr>
        <p:txBody>
          <a:bodyPr/>
          <a:lstStyle/>
          <a:p>
            <a:r>
              <a:rPr lang="en-CA" sz="1200" dirty="0"/>
              <a:t>Understand the importance of </a:t>
            </a:r>
            <a:r>
              <a:rPr lang="en-CA" sz="1200" dirty="0" smtClean="0"/>
              <a:t>enterprise architecture (EA) governance </a:t>
            </a:r>
            <a:r>
              <a:rPr lang="en-CA" sz="1200" dirty="0"/>
              <a:t>and how to apply it to guide architectural decisions. </a:t>
            </a:r>
          </a:p>
          <a:p>
            <a:r>
              <a:rPr lang="en-CA" sz="1200" dirty="0"/>
              <a:t>Enhance your understanding of the organization’s current EA governance and identify areas for </a:t>
            </a:r>
            <a:r>
              <a:rPr lang="en-CA" sz="1200" dirty="0" smtClean="0"/>
              <a:t>improvement.</a:t>
            </a:r>
            <a:endParaRPr lang="en-CA" sz="1200" dirty="0"/>
          </a:p>
          <a:p>
            <a:r>
              <a:rPr lang="en-CA" sz="1200" dirty="0"/>
              <a:t>Optimize your EA engagement model to maximize value </a:t>
            </a:r>
            <a:r>
              <a:rPr lang="en-CA" sz="1200" dirty="0" smtClean="0"/>
              <a:t>creation.</a:t>
            </a:r>
            <a:endParaRPr lang="en-CA" sz="1200" dirty="0"/>
          </a:p>
          <a:p>
            <a:r>
              <a:rPr lang="en-CA" sz="1200" dirty="0"/>
              <a:t>Learn how to </a:t>
            </a:r>
            <a:r>
              <a:rPr lang="en-CA" sz="1200" dirty="0" smtClean="0"/>
              <a:t>set up </a:t>
            </a:r>
            <a:r>
              <a:rPr lang="en-CA" sz="1200" dirty="0"/>
              <a:t>the optimal number of governance bodies in order to avoid </a:t>
            </a:r>
            <a:r>
              <a:rPr lang="en-CA" sz="1200" dirty="0" smtClean="0"/>
              <a:t>bureaucratizing the organization.</a:t>
            </a:r>
            <a:endParaRPr lang="en-CA" sz="1200" dirty="0"/>
          </a:p>
          <a:p>
            <a:endParaRPr lang="en-US" sz="1200" dirty="0"/>
          </a:p>
        </p:txBody>
      </p:sp>
      <p:sp>
        <p:nvSpPr>
          <p:cNvPr id="15" name="Text Placeholder 14"/>
          <p:cNvSpPr>
            <a:spLocks noGrp="1"/>
          </p:cNvSpPr>
          <p:nvPr>
            <p:ph type="body" sz="quarter" idx="27"/>
          </p:nvPr>
        </p:nvSpPr>
        <p:spPr/>
        <p:txBody>
          <a:bodyPr/>
          <a:lstStyle/>
          <a:p>
            <a:r>
              <a:rPr lang="en-US" sz="1200" dirty="0"/>
              <a:t>Business Relationship Managers</a:t>
            </a:r>
          </a:p>
          <a:p>
            <a:r>
              <a:rPr lang="en-US" sz="1200" dirty="0"/>
              <a:t>Business </a:t>
            </a:r>
            <a:r>
              <a:rPr lang="en-US" sz="1200" dirty="0" smtClean="0"/>
              <a:t>Analysts</a:t>
            </a:r>
          </a:p>
          <a:p>
            <a:r>
              <a:rPr lang="en-US" sz="1200" dirty="0" smtClean="0"/>
              <a:t>IT Managers</a:t>
            </a:r>
          </a:p>
          <a:p>
            <a:r>
              <a:rPr lang="en-US" sz="1200" dirty="0" smtClean="0"/>
              <a:t>Project Managers</a:t>
            </a:r>
          </a:p>
          <a:p>
            <a:r>
              <a:rPr lang="en-US" sz="1200" dirty="0" smtClean="0"/>
              <a:t>IT Analysts</a:t>
            </a:r>
          </a:p>
          <a:p>
            <a:r>
              <a:rPr lang="en-US" sz="1200" dirty="0" smtClean="0"/>
              <a:t>Quality Assurance Leads</a:t>
            </a:r>
          </a:p>
          <a:p>
            <a:r>
              <a:rPr lang="en-US" sz="1200" dirty="0" smtClean="0"/>
              <a:t>Software Developers</a:t>
            </a:r>
            <a:endParaRPr lang="en-US" sz="1200" dirty="0"/>
          </a:p>
          <a:p>
            <a:endParaRPr lang="en-US" dirty="0"/>
          </a:p>
        </p:txBody>
      </p:sp>
      <p:sp>
        <p:nvSpPr>
          <p:cNvPr id="16" name="Text Placeholder 15"/>
          <p:cNvSpPr>
            <a:spLocks noGrp="1"/>
          </p:cNvSpPr>
          <p:nvPr>
            <p:ph type="body" sz="quarter" idx="28"/>
          </p:nvPr>
        </p:nvSpPr>
        <p:spPr/>
        <p:txBody>
          <a:bodyPr/>
          <a:lstStyle/>
          <a:p>
            <a:r>
              <a:rPr lang="en-US" sz="1200" dirty="0" smtClean="0"/>
              <a:t>Give an overview of enterprise architecture governance</a:t>
            </a:r>
          </a:p>
          <a:p>
            <a:r>
              <a:rPr lang="en-US" sz="1200" dirty="0" smtClean="0"/>
              <a:t>Clarity on the role of enterprise architecture team</a:t>
            </a:r>
          </a:p>
          <a:p>
            <a:endParaRPr lang="en-US" sz="1200" dirty="0"/>
          </a:p>
          <a:p>
            <a:endParaRPr lang="en-US" sz="1200"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277044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Executive summary</a:t>
            </a:r>
            <a:endParaRPr lang="en-US" dirty="0"/>
          </a:p>
        </p:txBody>
      </p:sp>
      <p:sp>
        <p:nvSpPr>
          <p:cNvPr id="49154" name="Text Placeholder 2"/>
          <p:cNvSpPr>
            <a:spLocks noGrp="1"/>
          </p:cNvSpPr>
          <p:nvPr>
            <p:ph type="body" sz="quarter" idx="10"/>
          </p:nvPr>
        </p:nvSpPr>
        <p:spPr>
          <a:xfrm>
            <a:off x="247650" y="1535113"/>
            <a:ext cx="5257800" cy="1079500"/>
          </a:xfrm>
        </p:spPr>
        <p:txBody>
          <a:bodyPr/>
          <a:lstStyle/>
          <a:p>
            <a:r>
              <a:rPr lang="en-CA" dirty="0" smtClean="0"/>
              <a:t>Deployed solutions do not meet business objectives resulting in expensive and extensive rework.</a:t>
            </a:r>
          </a:p>
          <a:p>
            <a:r>
              <a:rPr lang="en-CA" dirty="0" smtClean="0"/>
              <a:t>Each department acts independently without any regular EA touchpoints.</a:t>
            </a:r>
          </a:p>
          <a:p>
            <a:r>
              <a:rPr lang="en-CA" dirty="0" smtClean="0"/>
              <a:t>Organizations practice project-level architecture as opposed to enterprise architecture.</a:t>
            </a:r>
            <a:endParaRPr lang="en-US" dirty="0" smtClean="0"/>
          </a:p>
        </p:txBody>
      </p:sp>
      <p:sp>
        <p:nvSpPr>
          <p:cNvPr id="49155" name="Text Placeholder 3"/>
          <p:cNvSpPr>
            <a:spLocks noGrp="1"/>
          </p:cNvSpPr>
          <p:nvPr>
            <p:ph type="body" sz="quarter" idx="11"/>
          </p:nvPr>
        </p:nvSpPr>
        <p:spPr>
          <a:xfrm>
            <a:off x="247650" y="2973388"/>
            <a:ext cx="5257800" cy="1077912"/>
          </a:xfrm>
        </p:spPr>
        <p:txBody>
          <a:bodyPr/>
          <a:lstStyle/>
          <a:p>
            <a:r>
              <a:rPr lang="en-CA" dirty="0" smtClean="0"/>
              <a:t>EA governance is perceived as an unnecessary layer of bureaucracy because business benefits are poorly communicated.</a:t>
            </a:r>
          </a:p>
          <a:p>
            <a:r>
              <a:rPr lang="en-US" dirty="0" smtClean="0"/>
              <a:t>The organization doesn’t have a formalized EA practice.</a:t>
            </a:r>
          </a:p>
          <a:p>
            <a:r>
              <a:rPr lang="en-US" dirty="0" smtClean="0"/>
              <a:t>Where an EA practice exists, employees are unsure of EA’s roles and responsibilities.</a:t>
            </a:r>
          </a:p>
          <a:p>
            <a:endParaRPr lang="en-US" dirty="0" smtClean="0"/>
          </a:p>
        </p:txBody>
      </p:sp>
      <p:sp>
        <p:nvSpPr>
          <p:cNvPr id="49156" name="Text Placeholder 4"/>
          <p:cNvSpPr>
            <a:spLocks noGrp="1"/>
          </p:cNvSpPr>
          <p:nvPr>
            <p:ph type="body" sz="quarter" idx="12"/>
          </p:nvPr>
        </p:nvSpPr>
        <p:spPr>
          <a:xfrm>
            <a:off x="255588" y="4513263"/>
            <a:ext cx="8623300" cy="1808162"/>
          </a:xfrm>
        </p:spPr>
        <p:txBody>
          <a:bodyPr/>
          <a:lstStyle/>
          <a:p>
            <a:r>
              <a:rPr lang="en-CA" b="1" dirty="0" smtClean="0"/>
              <a:t>Value-focused. </a:t>
            </a:r>
            <a:r>
              <a:rPr lang="en-CA" dirty="0" smtClean="0"/>
              <a:t>Focus EA governance on helping the organization achieve business benefits. Promote EA’s contribution in realizing business value.</a:t>
            </a:r>
          </a:p>
          <a:p>
            <a:r>
              <a:rPr lang="en-CA" b="1" dirty="0" smtClean="0"/>
              <a:t>Right-sized. </a:t>
            </a:r>
            <a:r>
              <a:rPr lang="en-CA" dirty="0" smtClean="0"/>
              <a:t>Re-use existing process checkpoints, rather than creating new ones. Clearly define EA governance inclusion criteria for projects.</a:t>
            </a:r>
          </a:p>
          <a:p>
            <a:r>
              <a:rPr lang="en-CA" b="1" dirty="0" smtClean="0"/>
              <a:t>Defined and measured process. </a:t>
            </a:r>
            <a:r>
              <a:rPr lang="en-CA" dirty="0" smtClean="0"/>
              <a:t>Define metrics to measure EA’s performance and integrate EA governance with other governance processes such as project governance. Also clearly define the EA governing bodies’ composition, domain, inputs, and outputs.</a:t>
            </a:r>
          </a:p>
          <a:p>
            <a:r>
              <a:rPr lang="en-CA" b="1" dirty="0" smtClean="0"/>
              <a:t>Strike the right balance. </a:t>
            </a:r>
            <a:r>
              <a:rPr lang="en-CA" dirty="0"/>
              <a:t>Adopt architecture principles that strikes the right balance between business and technology </a:t>
            </a:r>
            <a:r>
              <a:rPr lang="en-CA" dirty="0" smtClean="0"/>
              <a:t>imperatives.</a:t>
            </a:r>
            <a:endParaRPr lang="en-US" dirty="0"/>
          </a:p>
        </p:txBody>
      </p:sp>
      <p:sp>
        <p:nvSpPr>
          <p:cNvPr id="49157" name="Text Placeholder 5"/>
          <p:cNvSpPr>
            <a:spLocks noGrp="1"/>
          </p:cNvSpPr>
          <p:nvPr>
            <p:ph type="body" sz="quarter" idx="13"/>
          </p:nvPr>
        </p:nvSpPr>
        <p:spPr>
          <a:xfrm>
            <a:off x="5736984" y="1521305"/>
            <a:ext cx="3082925" cy="2392670"/>
          </a:xfrm>
          <a:solidFill>
            <a:schemeClr val="bg1">
              <a:lumMod val="95000"/>
            </a:schemeClr>
          </a:solidFill>
          <a:ln w="9525"/>
        </p:spPr>
        <p:txBody>
          <a:bodyPr lIns="180000" rIns="180000" anchor="ctr"/>
          <a:lstStyle/>
          <a:p>
            <a:pPr marL="0" indent="0">
              <a:buFont typeface="Arial" charset="0"/>
              <a:buNone/>
            </a:pPr>
            <a:r>
              <a:rPr lang="en-CA" sz="1400" dirty="0" smtClean="0">
                <a:solidFill>
                  <a:schemeClr val="tx1"/>
                </a:solidFill>
              </a:rPr>
              <a:t>Enterprise architecture is critical  to ensuring that an organization has the solid IT foundation it needs to efficiently enable the achievement of its current and future strategic goals rather than focusing on short-term tactical gains.</a:t>
            </a:r>
            <a:endParaRPr lang="en-CA" sz="1400" dirty="0">
              <a:solidFill>
                <a:schemeClr val="tx1"/>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30086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t>What is enterprise architecture governance?</a:t>
            </a:r>
            <a:endParaRPr lang="en-CA" dirty="0"/>
          </a:p>
        </p:txBody>
      </p:sp>
      <p:sp>
        <p:nvSpPr>
          <p:cNvPr id="51202" name="Text Placeholder 7"/>
          <p:cNvSpPr txBox="1">
            <a:spLocks/>
          </p:cNvSpPr>
          <p:nvPr/>
        </p:nvSpPr>
        <p:spPr bwMode="auto">
          <a:xfrm>
            <a:off x="323851" y="1181548"/>
            <a:ext cx="8572500" cy="925063"/>
          </a:xfrm>
          <a:prstGeom prst="rect">
            <a:avLst/>
          </a:prstGeom>
          <a:noFill/>
          <a:ln w="9525">
            <a:noFill/>
            <a:miter lim="800000"/>
            <a:headEnd/>
            <a:tailEnd/>
          </a:ln>
        </p:spPr>
        <p:txBody>
          <a:bodyPr/>
          <a:lstStyle/>
          <a:p>
            <a:pPr eaLnBrk="0" fontAlgn="base" hangingPunct="0">
              <a:spcBef>
                <a:spcPct val="0"/>
              </a:spcBef>
              <a:spcAft>
                <a:spcPct val="0"/>
              </a:spcAft>
              <a:buClr>
                <a:srgbClr val="333333"/>
              </a:buClr>
              <a:buSzPct val="120000"/>
              <a:buFont typeface="Arial" charset="0"/>
              <a:buNone/>
            </a:pPr>
            <a:r>
              <a:rPr lang="en-CA" sz="1600" dirty="0">
                <a:solidFill>
                  <a:srgbClr val="333333"/>
                </a:solidFill>
              </a:rPr>
              <a:t>An </a:t>
            </a:r>
            <a:r>
              <a:rPr lang="en-CA" sz="1600" dirty="0" smtClean="0">
                <a:solidFill>
                  <a:srgbClr val="333333"/>
                </a:solidFill>
              </a:rPr>
              <a:t>architecture </a:t>
            </a:r>
            <a:r>
              <a:rPr lang="en-CA" sz="1600" dirty="0">
                <a:solidFill>
                  <a:srgbClr val="333333"/>
                </a:solidFill>
              </a:rPr>
              <a:t>g</a:t>
            </a:r>
            <a:r>
              <a:rPr lang="en-CA" sz="1600" dirty="0" smtClean="0">
                <a:solidFill>
                  <a:srgbClr val="333333"/>
                </a:solidFill>
              </a:rPr>
              <a:t>overnance </a:t>
            </a:r>
            <a:r>
              <a:rPr lang="en-CA" sz="1600" dirty="0">
                <a:solidFill>
                  <a:srgbClr val="333333"/>
                </a:solidFill>
              </a:rPr>
              <a:t>p</a:t>
            </a:r>
            <a:r>
              <a:rPr lang="en-CA" sz="1600" dirty="0" smtClean="0">
                <a:solidFill>
                  <a:srgbClr val="333333"/>
                </a:solidFill>
              </a:rPr>
              <a:t>rocess </a:t>
            </a:r>
            <a:r>
              <a:rPr lang="en-CA" sz="1600" dirty="0">
                <a:solidFill>
                  <a:srgbClr val="333333"/>
                </a:solidFill>
              </a:rPr>
              <a:t>is the set of activities an organization executes to ensure that decisions are made and accountability is enforced during the execution of </a:t>
            </a:r>
            <a:r>
              <a:rPr lang="en-CA" sz="1600" dirty="0" smtClean="0">
                <a:solidFill>
                  <a:srgbClr val="333333"/>
                </a:solidFill>
              </a:rPr>
              <a:t>its </a:t>
            </a:r>
            <a:r>
              <a:rPr lang="en-CA" sz="1600" dirty="0">
                <a:solidFill>
                  <a:srgbClr val="333333"/>
                </a:solidFill>
              </a:rPr>
              <a:t>architecture </a:t>
            </a:r>
            <a:r>
              <a:rPr lang="en-CA" sz="1600" dirty="0" smtClean="0">
                <a:solidFill>
                  <a:srgbClr val="333333"/>
                </a:solidFill>
              </a:rPr>
              <a:t>strategy.</a:t>
            </a:r>
            <a:endParaRPr lang="en-CA" sz="1600" dirty="0">
              <a:solidFill>
                <a:srgbClr val="333333"/>
              </a:solidFill>
            </a:endParaRPr>
          </a:p>
        </p:txBody>
      </p:sp>
      <p:sp>
        <p:nvSpPr>
          <p:cNvPr id="60" name="TextBox 59"/>
          <p:cNvSpPr txBox="1"/>
          <p:nvPr/>
        </p:nvSpPr>
        <p:spPr>
          <a:xfrm>
            <a:off x="529034" y="2884486"/>
            <a:ext cx="3835173" cy="2739211"/>
          </a:xfrm>
          <a:prstGeom prst="rect">
            <a:avLst/>
          </a:prstGeom>
          <a:noFill/>
        </p:spPr>
        <p:txBody>
          <a:bodyPr wrap="square">
            <a:spAutoFit/>
          </a:bodyPr>
          <a:lstStyle/>
          <a:p>
            <a:pPr marL="171450" indent="-171450">
              <a:spcBef>
                <a:spcPts val="600"/>
              </a:spcBef>
              <a:spcAft>
                <a:spcPts val="600"/>
              </a:spcAft>
              <a:buFont typeface="Wingdings" panose="05000000000000000000" pitchFamily="2" charset="2"/>
              <a:buChar char="ü"/>
              <a:defRPr/>
            </a:pPr>
            <a:r>
              <a:rPr lang="en-CA" sz="1200" kern="0" dirty="0" smtClean="0">
                <a:solidFill>
                  <a:srgbClr val="333333"/>
                </a:solidFill>
              </a:rPr>
              <a:t>Implement </a:t>
            </a:r>
            <a:r>
              <a:rPr lang="en-CA" sz="1200" kern="0" dirty="0">
                <a:solidFill>
                  <a:srgbClr val="333333"/>
                </a:solidFill>
              </a:rPr>
              <a:t>a system of controls over the creation and monitoring of all architectural </a:t>
            </a:r>
            <a:r>
              <a:rPr lang="en-CA" sz="1200" kern="0" dirty="0" smtClean="0">
                <a:solidFill>
                  <a:srgbClr val="333333"/>
                </a:solidFill>
              </a:rPr>
              <a:t>components</a:t>
            </a:r>
          </a:p>
          <a:p>
            <a:pPr marL="171450" indent="-171450">
              <a:spcBef>
                <a:spcPts val="600"/>
              </a:spcBef>
              <a:spcAft>
                <a:spcPts val="600"/>
              </a:spcAft>
              <a:buFont typeface="Wingdings" panose="05000000000000000000" pitchFamily="2" charset="2"/>
              <a:buChar char="ü"/>
              <a:defRPr/>
            </a:pPr>
            <a:r>
              <a:rPr lang="en-CA" sz="1200" kern="0" dirty="0" smtClean="0">
                <a:solidFill>
                  <a:srgbClr val="333333"/>
                </a:solidFill>
              </a:rPr>
              <a:t>Ensure effective </a:t>
            </a:r>
            <a:r>
              <a:rPr lang="en-CA" sz="1200" kern="0" dirty="0">
                <a:solidFill>
                  <a:srgbClr val="333333"/>
                </a:solidFill>
              </a:rPr>
              <a:t>introduction, implementation, and evolution of architectures within the organization</a:t>
            </a:r>
          </a:p>
          <a:p>
            <a:pPr marL="171450" indent="-171450">
              <a:spcBef>
                <a:spcPts val="600"/>
              </a:spcBef>
              <a:spcAft>
                <a:spcPts val="600"/>
              </a:spcAft>
              <a:buFont typeface="Wingdings" panose="05000000000000000000" pitchFamily="2" charset="2"/>
              <a:buChar char="ü"/>
              <a:defRPr/>
            </a:pPr>
            <a:r>
              <a:rPr lang="en-CA" sz="1200" dirty="0" smtClean="0">
                <a:solidFill>
                  <a:srgbClr val="333333"/>
                </a:solidFill>
              </a:rPr>
              <a:t>Implement </a:t>
            </a:r>
            <a:r>
              <a:rPr lang="en-CA" sz="1200" dirty="0">
                <a:solidFill>
                  <a:srgbClr val="333333"/>
                </a:solidFill>
              </a:rPr>
              <a:t>a system to ensure compliance with internal and external standards and regulatory obligations.</a:t>
            </a:r>
          </a:p>
          <a:p>
            <a:pPr marL="171450" indent="-171450">
              <a:spcBef>
                <a:spcPts val="600"/>
              </a:spcBef>
              <a:spcAft>
                <a:spcPts val="600"/>
              </a:spcAft>
              <a:buFont typeface="Wingdings" panose="05000000000000000000" pitchFamily="2" charset="2"/>
              <a:buChar char="ü"/>
              <a:defRPr/>
            </a:pPr>
            <a:r>
              <a:rPr lang="en-CA" sz="1200" kern="0" dirty="0" smtClean="0">
                <a:solidFill>
                  <a:srgbClr val="333333"/>
                </a:solidFill>
              </a:rPr>
              <a:t>Develop </a:t>
            </a:r>
            <a:r>
              <a:rPr lang="en-CA" sz="1200" kern="0" dirty="0">
                <a:solidFill>
                  <a:srgbClr val="333333"/>
                </a:solidFill>
              </a:rPr>
              <a:t>practices that ensure accountability to a clearly identified stakeholder community, both inside and outside the organization</a:t>
            </a:r>
          </a:p>
          <a:p>
            <a:pPr>
              <a:spcBef>
                <a:spcPts val="600"/>
              </a:spcBef>
              <a:spcAft>
                <a:spcPts val="600"/>
              </a:spcAft>
              <a:defRPr/>
            </a:pPr>
            <a:endParaRPr lang="en-CA" sz="1200" kern="0" dirty="0">
              <a:solidFill>
                <a:srgbClr val="333333"/>
              </a:solidFill>
            </a:endParaRPr>
          </a:p>
        </p:txBody>
      </p:sp>
      <p:cxnSp>
        <p:nvCxnSpPr>
          <p:cNvPr id="14" name="Straight Connector 13"/>
          <p:cNvCxnSpPr/>
          <p:nvPr/>
        </p:nvCxnSpPr>
        <p:spPr>
          <a:xfrm>
            <a:off x="523875" y="2211388"/>
            <a:ext cx="79502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449763" y="2208213"/>
            <a:ext cx="0" cy="395763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29034" y="2527370"/>
            <a:ext cx="3609975" cy="276225"/>
          </a:xfrm>
          <a:prstGeom prst="rect">
            <a:avLst/>
          </a:prstGeom>
          <a:noFill/>
        </p:spPr>
        <p:txBody>
          <a:bodyPr>
            <a:spAutoFit/>
          </a:bodyPr>
          <a:lstStyle/>
          <a:p>
            <a:pPr>
              <a:defRPr/>
            </a:pPr>
            <a:r>
              <a:rPr lang="en-CA" sz="1200" b="1" kern="0" dirty="0" smtClean="0">
                <a:solidFill>
                  <a:srgbClr val="333333"/>
                </a:solidFill>
              </a:rPr>
              <a:t>EA governance includes the following:</a:t>
            </a:r>
            <a:endParaRPr lang="en-CA" sz="1200" b="1" kern="0" dirty="0">
              <a:solidFill>
                <a:srgbClr val="333333"/>
              </a:solidFill>
            </a:endParaRPr>
          </a:p>
        </p:txBody>
      </p:sp>
      <p:sp>
        <p:nvSpPr>
          <p:cNvPr id="6" name="TextBox 5"/>
          <p:cNvSpPr txBox="1"/>
          <p:nvPr/>
        </p:nvSpPr>
        <p:spPr>
          <a:xfrm>
            <a:off x="3138440" y="5476637"/>
            <a:ext cx="1099981" cy="246221"/>
          </a:xfrm>
          <a:prstGeom prst="rect">
            <a:avLst/>
          </a:prstGeom>
        </p:spPr>
        <p:txBody>
          <a:bodyPr wrap="none">
            <a:spAutoFit/>
          </a:bodyPr>
          <a:lstStyle/>
          <a:p>
            <a:pPr>
              <a:defRPr/>
            </a:pPr>
            <a:r>
              <a:rPr lang="en-CA" sz="1000" dirty="0" smtClean="0">
                <a:solidFill>
                  <a:srgbClr val="333333"/>
                </a:solidFill>
              </a:rPr>
              <a:t>Source: TOGAF</a:t>
            </a:r>
            <a:endParaRPr lang="en-CA" sz="1000" dirty="0">
              <a:solidFill>
                <a:srgbClr val="333333"/>
              </a:solidFill>
            </a:endParaRPr>
          </a:p>
        </p:txBody>
      </p:sp>
      <p:sp>
        <p:nvSpPr>
          <p:cNvPr id="3" name="Rectangle 2"/>
          <p:cNvSpPr/>
          <p:nvPr/>
        </p:nvSpPr>
        <p:spPr>
          <a:xfrm>
            <a:off x="4667250" y="2461074"/>
            <a:ext cx="4057650" cy="461963"/>
          </a:xfrm>
          <a:prstGeom prst="rect">
            <a:avLst/>
          </a:prstGeom>
        </p:spPr>
        <p:txBody>
          <a:bodyPr>
            <a:spAutoFit/>
          </a:bodyPr>
          <a:lstStyle/>
          <a:p>
            <a:pPr>
              <a:defRPr/>
            </a:pPr>
            <a:r>
              <a:rPr lang="en-CA" sz="1200" kern="0" dirty="0">
                <a:solidFill>
                  <a:srgbClr val="333333"/>
                </a:solidFill>
              </a:rPr>
              <a:t>IT governance sets direction through prioritization and decision making, and monitors overall IT performance. </a:t>
            </a:r>
          </a:p>
        </p:txBody>
      </p:sp>
      <p:sp>
        <p:nvSpPr>
          <p:cNvPr id="22" name="Rectangle 21"/>
          <p:cNvSpPr/>
          <p:nvPr/>
        </p:nvSpPr>
        <p:spPr>
          <a:xfrm>
            <a:off x="4732566" y="5532438"/>
            <a:ext cx="4057650" cy="646112"/>
          </a:xfrm>
          <a:prstGeom prst="rect">
            <a:avLst/>
          </a:prstGeom>
        </p:spPr>
        <p:txBody>
          <a:bodyPr>
            <a:spAutoFit/>
          </a:bodyPr>
          <a:lstStyle/>
          <a:p>
            <a:pPr>
              <a:defRPr/>
            </a:pPr>
            <a:r>
              <a:rPr lang="en-CA" sz="1200" kern="0" dirty="0">
                <a:solidFill>
                  <a:srgbClr val="333333"/>
                </a:solidFill>
              </a:rPr>
              <a:t>EA governance ensures that optimal architectural design choices are being made that focus on </a:t>
            </a:r>
            <a:r>
              <a:rPr lang="en-CA" sz="1200" kern="0" dirty="0" smtClean="0">
                <a:solidFill>
                  <a:srgbClr val="333333"/>
                </a:solidFill>
              </a:rPr>
              <a:t>long-term </a:t>
            </a:r>
            <a:r>
              <a:rPr lang="en-CA" sz="1200" kern="0" dirty="0">
                <a:solidFill>
                  <a:srgbClr val="333333"/>
                </a:solidFill>
              </a:rPr>
              <a:t>value creation.</a:t>
            </a:r>
          </a:p>
        </p:txBody>
      </p:sp>
      <p:sp>
        <p:nvSpPr>
          <p:cNvPr id="24" name="Half Frame 23"/>
          <p:cNvSpPr/>
          <p:nvPr/>
        </p:nvSpPr>
        <p:spPr>
          <a:xfrm>
            <a:off x="4549775" y="2312986"/>
            <a:ext cx="385763" cy="571500"/>
          </a:xfrm>
          <a:prstGeom prst="halfFrame">
            <a:avLst>
              <a:gd name="adj1" fmla="val 11783"/>
              <a:gd name="adj2" fmla="val 12861"/>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CA" dirty="0">
              <a:solidFill>
                <a:srgbClr val="333333"/>
              </a:solidFill>
            </a:endParaRPr>
          </a:p>
        </p:txBody>
      </p:sp>
      <p:sp>
        <p:nvSpPr>
          <p:cNvPr id="26" name="Half Frame 25"/>
          <p:cNvSpPr/>
          <p:nvPr/>
        </p:nvSpPr>
        <p:spPr>
          <a:xfrm rot="10800000">
            <a:off x="8407629" y="5708650"/>
            <a:ext cx="387350" cy="571500"/>
          </a:xfrm>
          <a:prstGeom prst="halfFrame">
            <a:avLst>
              <a:gd name="adj1" fmla="val 11783"/>
              <a:gd name="adj2" fmla="val 12861"/>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CA" dirty="0">
              <a:solidFill>
                <a:srgbClr val="333333"/>
              </a:solidFill>
            </a:endParaRPr>
          </a:p>
        </p:txBody>
      </p:sp>
      <p:graphicFrame>
        <p:nvGraphicFramePr>
          <p:cNvPr id="4" name="Diagram 3"/>
          <p:cNvGraphicFramePr/>
          <p:nvPr>
            <p:extLst>
              <p:ext uri="{D42A27DB-BD31-4B8C-83A1-F6EECF244321}">
                <p14:modId xmlns:p14="http://schemas.microsoft.com/office/powerpoint/2010/main" val="4281307428"/>
              </p:ext>
            </p:extLst>
          </p:nvPr>
        </p:nvGraphicFramePr>
        <p:xfrm>
          <a:off x="5124450" y="3092451"/>
          <a:ext cx="3143249" cy="23383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TextBox 16"/>
          <p:cNvSpPr txBox="1"/>
          <p:nvPr/>
        </p:nvSpPr>
        <p:spPr>
          <a:xfrm>
            <a:off x="5898320" y="1868282"/>
            <a:ext cx="2702984" cy="246221"/>
          </a:xfrm>
          <a:prstGeom prst="rect">
            <a:avLst/>
          </a:prstGeom>
        </p:spPr>
        <p:txBody>
          <a:bodyPr wrap="none">
            <a:spAutoFit/>
          </a:bodyPr>
          <a:lstStyle/>
          <a:p>
            <a:pPr>
              <a:defRPr/>
            </a:pPr>
            <a:r>
              <a:rPr lang="en-CA" sz="1000" dirty="0" smtClean="0">
                <a:solidFill>
                  <a:srgbClr val="333333"/>
                </a:solidFill>
              </a:rPr>
              <a:t>Source: Hopkins, “The Essential EA Toolkit.”</a:t>
            </a:r>
          </a:p>
        </p:txBody>
      </p:sp>
      <p:grpSp>
        <p:nvGrpSpPr>
          <p:cNvPr id="16" name="Group 15"/>
          <p:cNvGrpSpPr/>
          <p:nvPr/>
        </p:nvGrpSpPr>
        <p:grpSpPr>
          <a:xfrm>
            <a:off x="0" y="6422955"/>
            <a:ext cx="9144000" cy="437555"/>
            <a:chOff x="0" y="6422955"/>
            <a:chExt cx="9144000" cy="437555"/>
          </a:xfrm>
        </p:grpSpPr>
        <p:pic>
          <p:nvPicPr>
            <p:cNvPr id="19"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20" name="Picture 19"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348673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title"/>
          </p:nvPr>
        </p:nvSpPr>
        <p:spPr/>
        <p:txBody>
          <a:bodyPr/>
          <a:lstStyle/>
          <a:p>
            <a:r>
              <a:rPr lang="en-CA" dirty="0"/>
              <a:t>Harness the benefits of an optimized </a:t>
            </a:r>
            <a:r>
              <a:rPr lang="en-CA" dirty="0" smtClean="0"/>
              <a:t>EA governance</a:t>
            </a:r>
            <a:endParaRPr lang="en-CA" dirty="0">
              <a:solidFill>
                <a:schemeClr val="tx1">
                  <a:lumMod val="50000"/>
                </a:schemeClr>
              </a:solidFill>
            </a:endParaRPr>
          </a:p>
        </p:txBody>
      </p:sp>
      <p:sp>
        <p:nvSpPr>
          <p:cNvPr id="23" name="Pentagon 22"/>
          <p:cNvSpPr/>
          <p:nvPr/>
        </p:nvSpPr>
        <p:spPr>
          <a:xfrm>
            <a:off x="251520" y="1310522"/>
            <a:ext cx="3693949" cy="482824"/>
          </a:xfrm>
          <a:prstGeom prst="homePlate">
            <a:avLst>
              <a:gd name="adj" fmla="val 0"/>
            </a:avLst>
          </a:prstGeom>
          <a:no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b="1" dirty="0">
                <a:solidFill>
                  <a:schemeClr val="tx1"/>
                </a:solidFill>
              </a:rPr>
              <a:t>Core benefits </a:t>
            </a:r>
            <a:r>
              <a:rPr lang="en-US" sz="1400" b="1" dirty="0" smtClean="0">
                <a:solidFill>
                  <a:schemeClr val="tx1"/>
                </a:solidFill>
              </a:rPr>
              <a:t>of EA </a:t>
            </a:r>
            <a:r>
              <a:rPr lang="en-US" sz="1400" b="1" dirty="0">
                <a:solidFill>
                  <a:schemeClr val="tx1"/>
                </a:solidFill>
              </a:rPr>
              <a:t>governance are seen through:</a:t>
            </a:r>
          </a:p>
        </p:txBody>
      </p:sp>
      <p:sp>
        <p:nvSpPr>
          <p:cNvPr id="9" name="Rectangle 8"/>
          <p:cNvSpPr/>
          <p:nvPr/>
        </p:nvSpPr>
        <p:spPr>
          <a:xfrm>
            <a:off x="4187439" y="1316318"/>
            <a:ext cx="4689860" cy="4247317"/>
          </a:xfrm>
          <a:prstGeom prst="rect">
            <a:avLst/>
          </a:prstGeom>
        </p:spPr>
        <p:txBody>
          <a:bodyPr wrap="square">
            <a:spAutoFit/>
          </a:bodyPr>
          <a:lstStyle/>
          <a:p>
            <a:r>
              <a:rPr lang="en-CA" sz="1400" b="1" dirty="0" smtClean="0">
                <a:solidFill>
                  <a:srgbClr val="333333"/>
                </a:solidFill>
              </a:rPr>
              <a:t>EA </a:t>
            </a:r>
            <a:r>
              <a:rPr lang="en-CA" sz="1400" b="1" dirty="0">
                <a:solidFill>
                  <a:srgbClr val="333333"/>
                </a:solidFill>
              </a:rPr>
              <a:t>governance is difficult to structure appropriately, but having an effective structure will allow you to</a:t>
            </a:r>
            <a:r>
              <a:rPr lang="en-CA" sz="1400" b="1" dirty="0" smtClean="0">
                <a:solidFill>
                  <a:srgbClr val="333333"/>
                </a:solidFill>
              </a:rPr>
              <a:t>:</a:t>
            </a:r>
          </a:p>
          <a:p>
            <a:endParaRPr lang="en-CA" sz="1400" b="1" dirty="0">
              <a:solidFill>
                <a:srgbClr val="333333"/>
              </a:solidFill>
            </a:endParaRPr>
          </a:p>
          <a:p>
            <a:pPr marL="174625" indent="-174625">
              <a:buClr>
                <a:srgbClr val="2B9E36"/>
              </a:buClr>
              <a:buFont typeface="Wingdings" pitchFamily="2" charset="2"/>
              <a:buChar char=""/>
            </a:pPr>
            <a:r>
              <a:rPr lang="en-US" sz="1200" dirty="0" smtClean="0">
                <a:solidFill>
                  <a:srgbClr val="333333"/>
                </a:solidFill>
              </a:rPr>
              <a:t>Achieve business strategy through faster time-to-market innovations and capabilities.</a:t>
            </a:r>
          </a:p>
          <a:p>
            <a:pPr marL="174625" indent="-174625">
              <a:buClr>
                <a:srgbClr val="2B9E36"/>
              </a:buClr>
              <a:buFont typeface="Wingdings" pitchFamily="2" charset="2"/>
              <a:buChar char=""/>
            </a:pPr>
            <a:endParaRPr lang="en-US" sz="1200" dirty="0" smtClean="0">
              <a:solidFill>
                <a:srgbClr val="333333"/>
              </a:solidFill>
            </a:endParaRPr>
          </a:p>
          <a:p>
            <a:pPr marL="174625" indent="-174625">
              <a:buClr>
                <a:srgbClr val="2B9E36"/>
              </a:buClr>
              <a:buFont typeface="Wingdings" pitchFamily="2" charset="2"/>
              <a:buChar char=""/>
            </a:pPr>
            <a:r>
              <a:rPr lang="en-US" sz="1200" dirty="0" smtClean="0">
                <a:solidFill>
                  <a:srgbClr val="333333"/>
                </a:solidFill>
              </a:rPr>
              <a:t>Reduced transaction costs with more consistent business processes and information across business units.</a:t>
            </a:r>
          </a:p>
          <a:p>
            <a:pPr marL="174625" indent="-174625">
              <a:buClr>
                <a:srgbClr val="2B9E36"/>
              </a:buClr>
              <a:buFont typeface="Wingdings" pitchFamily="2" charset="2"/>
              <a:buChar char=""/>
            </a:pPr>
            <a:endParaRPr lang="en-US" sz="1200" dirty="0" smtClean="0">
              <a:solidFill>
                <a:srgbClr val="333333"/>
              </a:solidFill>
            </a:endParaRPr>
          </a:p>
          <a:p>
            <a:pPr marL="174625" indent="-174625">
              <a:buClr>
                <a:srgbClr val="2B9E36"/>
              </a:buClr>
              <a:buFont typeface="Wingdings" pitchFamily="2" charset="2"/>
              <a:buChar char=""/>
            </a:pPr>
            <a:r>
              <a:rPr lang="en-US" sz="1200" dirty="0" smtClean="0">
                <a:solidFill>
                  <a:srgbClr val="333333"/>
                </a:solidFill>
              </a:rPr>
              <a:t>Lower IT costs due to better traceability, faster design, and lower risk.</a:t>
            </a:r>
          </a:p>
          <a:p>
            <a:pPr marL="174625" indent="-174625">
              <a:buClr>
                <a:srgbClr val="2B9E36"/>
              </a:buClr>
              <a:buFont typeface="Wingdings" pitchFamily="2" charset="2"/>
              <a:buChar char=""/>
            </a:pPr>
            <a:endParaRPr lang="en-US" sz="1200" dirty="0" smtClean="0">
              <a:solidFill>
                <a:srgbClr val="333333"/>
              </a:solidFill>
            </a:endParaRPr>
          </a:p>
          <a:p>
            <a:pPr marL="174625" indent="-174625">
              <a:buClr>
                <a:srgbClr val="2B9E36"/>
              </a:buClr>
              <a:buFont typeface="Wingdings" pitchFamily="2" charset="2"/>
              <a:buChar char=""/>
            </a:pPr>
            <a:r>
              <a:rPr lang="en-CA" sz="1200" dirty="0" smtClean="0">
                <a:solidFill>
                  <a:srgbClr val="333333"/>
                </a:solidFill>
              </a:rPr>
              <a:t>Link IT investments to </a:t>
            </a:r>
            <a:r>
              <a:rPr lang="en-CA" sz="1200" dirty="0">
                <a:solidFill>
                  <a:srgbClr val="333333"/>
                </a:solidFill>
              </a:rPr>
              <a:t>organizational strategies and </a:t>
            </a:r>
            <a:r>
              <a:rPr lang="en-CA" sz="1200" dirty="0" smtClean="0">
                <a:solidFill>
                  <a:srgbClr val="333333"/>
                </a:solidFill>
              </a:rPr>
              <a:t>objectives</a:t>
            </a:r>
          </a:p>
          <a:p>
            <a:pPr marL="174625" indent="-174625">
              <a:buClr>
                <a:srgbClr val="2B9E36"/>
              </a:buClr>
              <a:buFont typeface="Wingdings" pitchFamily="2" charset="2"/>
              <a:buChar char=""/>
            </a:pPr>
            <a:endParaRPr lang="en-CA" sz="1200" dirty="0" smtClean="0">
              <a:solidFill>
                <a:srgbClr val="333333"/>
              </a:solidFill>
            </a:endParaRPr>
          </a:p>
          <a:p>
            <a:pPr marL="174625" indent="-174625">
              <a:buClr>
                <a:srgbClr val="2B9E36"/>
              </a:buClr>
              <a:buFont typeface="Wingdings" pitchFamily="2" charset="2"/>
              <a:buChar char=""/>
            </a:pPr>
            <a:r>
              <a:rPr lang="en-CA" sz="1200" dirty="0" smtClean="0"/>
              <a:t>Integrate </a:t>
            </a:r>
            <a:r>
              <a:rPr lang="en-CA" sz="1200" dirty="0"/>
              <a:t>and institutionalizes IT best </a:t>
            </a:r>
            <a:r>
              <a:rPr lang="en-CA" sz="1200" dirty="0" smtClean="0"/>
              <a:t>practices.</a:t>
            </a:r>
          </a:p>
          <a:p>
            <a:pPr marL="174625" indent="-174625">
              <a:buClr>
                <a:srgbClr val="2B9E36"/>
              </a:buClr>
              <a:buFont typeface="Wingdings" pitchFamily="2" charset="2"/>
              <a:buChar char=""/>
            </a:pPr>
            <a:endParaRPr lang="en-CA" sz="1200" dirty="0" smtClean="0"/>
          </a:p>
          <a:p>
            <a:pPr marL="174625" indent="-174625">
              <a:buClr>
                <a:srgbClr val="2B9E36"/>
              </a:buClr>
              <a:buFont typeface="Wingdings" pitchFamily="2" charset="2"/>
              <a:buChar char=""/>
            </a:pPr>
            <a:r>
              <a:rPr lang="en-CA" sz="1200" dirty="0" smtClean="0"/>
              <a:t>Enable </a:t>
            </a:r>
            <a:r>
              <a:rPr lang="en-CA" sz="1200" dirty="0"/>
              <a:t>the organization to take full advantage of its information, infrastructure, and hardware and software </a:t>
            </a:r>
            <a:r>
              <a:rPr lang="en-CA" sz="1200" dirty="0" smtClean="0"/>
              <a:t>assets.</a:t>
            </a:r>
          </a:p>
          <a:p>
            <a:pPr marL="174625" indent="-174625">
              <a:buClr>
                <a:srgbClr val="2B9E36"/>
              </a:buClr>
              <a:buFont typeface="Wingdings" pitchFamily="2" charset="2"/>
              <a:buChar char=""/>
            </a:pPr>
            <a:endParaRPr lang="en-CA" sz="1200" dirty="0" smtClean="0"/>
          </a:p>
          <a:p>
            <a:pPr marL="174625" indent="-174625">
              <a:buClr>
                <a:srgbClr val="2B9E36"/>
              </a:buClr>
              <a:buFont typeface="Wingdings" pitchFamily="2" charset="2"/>
              <a:buChar char=""/>
            </a:pPr>
            <a:r>
              <a:rPr lang="en-CA" sz="1200" dirty="0" smtClean="0">
                <a:solidFill>
                  <a:srgbClr val="333333"/>
                </a:solidFill>
              </a:rPr>
              <a:t>Support </a:t>
            </a:r>
            <a:r>
              <a:rPr lang="en-CA" sz="1200" dirty="0">
                <a:solidFill>
                  <a:srgbClr val="333333"/>
                </a:solidFill>
              </a:rPr>
              <a:t>regulatory </a:t>
            </a:r>
            <a:r>
              <a:rPr lang="en-CA" sz="1200" dirty="0" smtClean="0">
                <a:solidFill>
                  <a:srgbClr val="333333"/>
                </a:solidFill>
              </a:rPr>
              <a:t>as well as </a:t>
            </a:r>
            <a:r>
              <a:rPr lang="en-CA" sz="1200" dirty="0">
                <a:solidFill>
                  <a:srgbClr val="333333"/>
                </a:solidFill>
              </a:rPr>
              <a:t>best practice requirements such as auditability, security, responsibility, and </a:t>
            </a:r>
            <a:r>
              <a:rPr lang="en-CA" sz="1200" dirty="0" smtClean="0">
                <a:solidFill>
                  <a:srgbClr val="333333"/>
                </a:solidFill>
              </a:rPr>
              <a:t>accountability.</a:t>
            </a:r>
            <a:endParaRPr lang="en-CA" sz="1200" dirty="0">
              <a:solidFill>
                <a:srgbClr val="333333"/>
              </a:solidFill>
            </a:endParaRPr>
          </a:p>
          <a:p>
            <a:pPr marL="174625" indent="-174625">
              <a:buClr>
                <a:srgbClr val="2B9E36"/>
              </a:buClr>
              <a:buFont typeface="Wingdings" pitchFamily="2" charset="2"/>
              <a:buChar char=""/>
            </a:pPr>
            <a:endParaRPr lang="en-US" sz="1200" dirty="0">
              <a:solidFill>
                <a:srgbClr val="333333"/>
              </a:solidFill>
            </a:endParaRPr>
          </a:p>
        </p:txBody>
      </p:sp>
      <p:grpSp>
        <p:nvGrpSpPr>
          <p:cNvPr id="2" name="Group 1"/>
          <p:cNvGrpSpPr/>
          <p:nvPr/>
        </p:nvGrpSpPr>
        <p:grpSpPr>
          <a:xfrm>
            <a:off x="292464" y="1957189"/>
            <a:ext cx="3346682" cy="1017126"/>
            <a:chOff x="283487" y="2048629"/>
            <a:chExt cx="3346682" cy="1017126"/>
          </a:xfrm>
        </p:grpSpPr>
        <p:sp>
          <p:nvSpPr>
            <p:cNvPr id="12" name="Rectangle 11"/>
            <p:cNvSpPr/>
            <p:nvPr/>
          </p:nvSpPr>
          <p:spPr>
            <a:xfrm>
              <a:off x="283487" y="2280925"/>
              <a:ext cx="3346682" cy="78483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tIns="182880">
              <a:spAutoFit/>
            </a:bodyPr>
            <a:lstStyle/>
            <a:p>
              <a:r>
                <a:rPr lang="en-CA" sz="1200" dirty="0" smtClean="0">
                  <a:solidFill>
                    <a:srgbClr val="333333"/>
                  </a:solidFill>
                </a:rPr>
                <a:t>Effective EA governance ensures alignment between organizational investments and corporate strategic goals and objectives.</a:t>
              </a:r>
              <a:endParaRPr lang="en-CA" sz="1200" dirty="0">
                <a:solidFill>
                  <a:srgbClr val="333333"/>
                </a:solidFill>
              </a:endParaRPr>
            </a:p>
          </p:txBody>
        </p:sp>
        <p:sp>
          <p:nvSpPr>
            <p:cNvPr id="13" name="Rectangle 12"/>
            <p:cNvSpPr/>
            <p:nvPr/>
          </p:nvSpPr>
          <p:spPr>
            <a:xfrm>
              <a:off x="358252" y="2048629"/>
              <a:ext cx="2491173" cy="32004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smtClean="0">
                  <a:solidFill>
                    <a:srgbClr val="FFFFFF"/>
                  </a:solidFill>
                </a:rPr>
                <a:t>Value creation</a:t>
              </a:r>
              <a:endParaRPr lang="en-US" sz="1400" dirty="0">
                <a:solidFill>
                  <a:srgbClr val="FFFFFF"/>
                </a:solidFill>
              </a:endParaRPr>
            </a:p>
          </p:txBody>
        </p:sp>
      </p:grpSp>
      <p:grpSp>
        <p:nvGrpSpPr>
          <p:cNvPr id="3" name="Group 2"/>
          <p:cNvGrpSpPr/>
          <p:nvPr/>
        </p:nvGrpSpPr>
        <p:grpSpPr>
          <a:xfrm>
            <a:off x="292464" y="3401890"/>
            <a:ext cx="3346682" cy="1017126"/>
            <a:chOff x="251520" y="3370426"/>
            <a:chExt cx="3346682" cy="1017126"/>
          </a:xfrm>
        </p:grpSpPr>
        <p:sp>
          <p:nvSpPr>
            <p:cNvPr id="14" name="Rectangle 13"/>
            <p:cNvSpPr/>
            <p:nvPr/>
          </p:nvSpPr>
          <p:spPr>
            <a:xfrm>
              <a:off x="251520" y="3602722"/>
              <a:ext cx="3346682" cy="78483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tIns="182880">
              <a:spAutoFit/>
            </a:bodyPr>
            <a:lstStyle/>
            <a:p>
              <a:r>
                <a:rPr lang="en-CA" sz="1200" dirty="0" smtClean="0"/>
                <a:t>Architecture standards provide guidance to identify opportunities for reuse and eliminate redundancies in an organization.</a:t>
              </a:r>
              <a:endParaRPr lang="en-CA" sz="1200" dirty="0"/>
            </a:p>
          </p:txBody>
        </p:sp>
        <p:sp>
          <p:nvSpPr>
            <p:cNvPr id="15" name="Rectangle 14"/>
            <p:cNvSpPr/>
            <p:nvPr/>
          </p:nvSpPr>
          <p:spPr>
            <a:xfrm>
              <a:off x="326285" y="3370426"/>
              <a:ext cx="2491173" cy="32004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smtClean="0">
                  <a:solidFill>
                    <a:srgbClr val="FFFFFF"/>
                  </a:solidFill>
                </a:rPr>
                <a:t>Cost reduction</a:t>
              </a:r>
              <a:endParaRPr lang="en-US" sz="1400" dirty="0">
                <a:solidFill>
                  <a:srgbClr val="FFFFFF"/>
                </a:solidFill>
              </a:endParaRPr>
            </a:p>
          </p:txBody>
        </p:sp>
      </p:grpSp>
      <p:grpSp>
        <p:nvGrpSpPr>
          <p:cNvPr id="4" name="Group 3"/>
          <p:cNvGrpSpPr/>
          <p:nvPr/>
        </p:nvGrpSpPr>
        <p:grpSpPr>
          <a:xfrm>
            <a:off x="292464" y="4846591"/>
            <a:ext cx="3346682" cy="1201792"/>
            <a:chOff x="283487" y="4938031"/>
            <a:chExt cx="3346682" cy="1201792"/>
          </a:xfrm>
        </p:grpSpPr>
        <p:sp>
          <p:nvSpPr>
            <p:cNvPr id="16" name="Rectangle 15"/>
            <p:cNvSpPr/>
            <p:nvPr/>
          </p:nvSpPr>
          <p:spPr>
            <a:xfrm>
              <a:off x="283487" y="5170327"/>
              <a:ext cx="3346682" cy="969496"/>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tIns="182880">
              <a:spAutoFit/>
            </a:bodyPr>
            <a:lstStyle/>
            <a:p>
              <a:r>
                <a:rPr lang="en-CA" sz="1200" dirty="0" smtClean="0"/>
                <a:t>Architecture review processes and assessment checklists ensure that solutions are within the acceptable risk levels of the organization.</a:t>
              </a:r>
            </a:p>
          </p:txBody>
        </p:sp>
        <p:sp>
          <p:nvSpPr>
            <p:cNvPr id="17" name="Rectangle 16"/>
            <p:cNvSpPr/>
            <p:nvPr/>
          </p:nvSpPr>
          <p:spPr>
            <a:xfrm>
              <a:off x="358252" y="4938031"/>
              <a:ext cx="2491173" cy="32004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smtClean="0">
                  <a:solidFill>
                    <a:schemeClr val="bg1"/>
                  </a:solidFill>
                </a:rPr>
                <a:t>Risk optimization</a:t>
              </a:r>
            </a:p>
          </p:txBody>
        </p:sp>
      </p:grpSp>
      <p:grpSp>
        <p:nvGrpSpPr>
          <p:cNvPr id="18" name="Group 17"/>
          <p:cNvGrpSpPr/>
          <p:nvPr/>
        </p:nvGrpSpPr>
        <p:grpSpPr>
          <a:xfrm>
            <a:off x="0" y="6422955"/>
            <a:ext cx="9144000" cy="437555"/>
            <a:chOff x="0" y="6422955"/>
            <a:chExt cx="9144000" cy="437555"/>
          </a:xfrm>
        </p:grpSpPr>
        <p:pic>
          <p:nvPicPr>
            <p:cNvPr id="19"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0" name="Picture 19"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200170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CA" dirty="0">
                <a:solidFill>
                  <a:schemeClr val="bg2"/>
                </a:solidFill>
                <a:ea typeface="Roboto Slab" pitchFamily="2" charset="0"/>
              </a:rPr>
              <a:t>Organizations that have implemented EA governance realize greater benefits from their EA programs</a:t>
            </a:r>
            <a:endParaRPr lang="en-US" dirty="0">
              <a:solidFill>
                <a:schemeClr val="bg2"/>
              </a:solidFill>
              <a:ea typeface="Roboto Slab" pitchFamily="2" charset="0"/>
            </a:endParaRPr>
          </a:p>
        </p:txBody>
      </p:sp>
      <p:cxnSp>
        <p:nvCxnSpPr>
          <p:cNvPr id="12" name="Straight Connector 11"/>
          <p:cNvCxnSpPr/>
          <p:nvPr/>
        </p:nvCxnSpPr>
        <p:spPr>
          <a:xfrm>
            <a:off x="285288" y="2224857"/>
            <a:ext cx="8460732" cy="0"/>
          </a:xfrm>
          <a:prstGeom prst="line">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85288" y="1238161"/>
            <a:ext cx="8592011" cy="830997"/>
          </a:xfrm>
          <a:prstGeom prst="rect">
            <a:avLst/>
          </a:prstGeom>
        </p:spPr>
        <p:txBody>
          <a:bodyPr wrap="square">
            <a:spAutoFit/>
          </a:bodyPr>
          <a:lstStyle/>
          <a:p>
            <a:r>
              <a:rPr lang="en-CA" sz="1600" dirty="0" smtClean="0">
                <a:cs typeface="Roboto Slab Bold"/>
              </a:rPr>
              <a:t>Modern day </a:t>
            </a:r>
            <a:r>
              <a:rPr lang="en-CA" sz="1600" dirty="0">
                <a:cs typeface="Roboto Slab Bold"/>
              </a:rPr>
              <a:t>CIOs of high-performing organizations use EA as a strategic planning discipline to improve </a:t>
            </a:r>
            <a:r>
              <a:rPr lang="en-CA" sz="1600" dirty="0" smtClean="0">
                <a:cs typeface="Roboto Slab Bold"/>
              </a:rPr>
              <a:t>business-IT alignment, enable innovation, </a:t>
            </a:r>
            <a:r>
              <a:rPr lang="en-CA" sz="1600" dirty="0">
                <a:cs typeface="Roboto Slab Bold"/>
              </a:rPr>
              <a:t>and link business </a:t>
            </a:r>
            <a:r>
              <a:rPr lang="en-CA" sz="1600" dirty="0" smtClean="0">
                <a:cs typeface="Roboto Slab Bold"/>
              </a:rPr>
              <a:t>and IT </a:t>
            </a:r>
            <a:r>
              <a:rPr lang="en-CA" sz="1600" dirty="0">
                <a:cs typeface="Roboto Slab Bold"/>
              </a:rPr>
              <a:t>strategies to </a:t>
            </a:r>
            <a:r>
              <a:rPr lang="en-CA" sz="1600" dirty="0" smtClean="0">
                <a:cs typeface="Roboto Slab Bold"/>
              </a:rPr>
              <a:t>execution.</a:t>
            </a:r>
            <a:endParaRPr lang="en-CA" sz="1600" dirty="0">
              <a:cs typeface="Roboto Slab Bold"/>
            </a:endParaRPr>
          </a:p>
        </p:txBody>
      </p:sp>
      <p:sp>
        <p:nvSpPr>
          <p:cNvPr id="27" name="Rectangle 26"/>
          <p:cNvSpPr/>
          <p:nvPr/>
        </p:nvSpPr>
        <p:spPr>
          <a:xfrm>
            <a:off x="285288" y="2366602"/>
            <a:ext cx="8488846" cy="523220"/>
          </a:xfrm>
          <a:prstGeom prst="rect">
            <a:avLst/>
          </a:prstGeom>
        </p:spPr>
        <p:txBody>
          <a:bodyPr wrap="square">
            <a:spAutoFit/>
          </a:bodyPr>
          <a:lstStyle/>
          <a:p>
            <a:pPr>
              <a:lnSpc>
                <a:spcPct val="100000"/>
              </a:lnSpc>
            </a:pPr>
            <a:r>
              <a:rPr lang="en-CA" sz="1400" dirty="0" smtClean="0">
                <a:ea typeface="Roboto Slab" pitchFamily="2" charset="0"/>
              </a:rPr>
              <a:t>Recent Info-Tech research found that organizations that establish EA governance realize greater benefits from their EA initiatives. </a:t>
            </a:r>
            <a:endParaRPr lang="en-US" sz="1400" dirty="0">
              <a:ea typeface="Roboto Slab" pitchFamily="2" charset="0"/>
            </a:endParaRPr>
          </a:p>
        </p:txBody>
      </p:sp>
      <p:pic>
        <p:nvPicPr>
          <p:cNvPr id="28" name="Picture 27" descr="graph-slide 37.jpg"/>
          <p:cNvPicPr>
            <a:picLocks noChangeAspect="1"/>
          </p:cNvPicPr>
          <p:nvPr/>
        </p:nvPicPr>
        <p:blipFill rotWithShape="1">
          <a:blip r:embed="rId3" cstate="print"/>
          <a:srcRect l="2228" t="6893" r="10378" b="1450"/>
          <a:stretch/>
        </p:blipFill>
        <p:spPr>
          <a:xfrm>
            <a:off x="1134934" y="2995245"/>
            <a:ext cx="6450406" cy="3107686"/>
          </a:xfrm>
          <a:prstGeom prst="rect">
            <a:avLst/>
          </a:prstGeom>
        </p:spPr>
      </p:pic>
      <p:sp>
        <p:nvSpPr>
          <p:cNvPr id="29" name="Rectangle 28"/>
          <p:cNvSpPr/>
          <p:nvPr/>
        </p:nvSpPr>
        <p:spPr>
          <a:xfrm>
            <a:off x="5571853" y="6008299"/>
            <a:ext cx="3101105" cy="276999"/>
          </a:xfrm>
          <a:prstGeom prst="rect">
            <a:avLst/>
          </a:prstGeom>
        </p:spPr>
        <p:txBody>
          <a:bodyPr wrap="none">
            <a:spAutoFit/>
          </a:bodyPr>
          <a:lstStyle/>
          <a:p>
            <a:pPr>
              <a:defRPr/>
            </a:pPr>
            <a:r>
              <a:rPr lang="en-US" sz="1200" dirty="0"/>
              <a:t>Source: Info-Tech Research Group, </a:t>
            </a:r>
            <a:r>
              <a:rPr lang="en-US" sz="1200" i="1" dirty="0" smtClean="0"/>
              <a:t>N=89</a:t>
            </a:r>
            <a:endParaRPr lang="en-US" sz="1200" i="1" dirty="0"/>
          </a:p>
        </p:txBody>
      </p:sp>
      <p:grpSp>
        <p:nvGrpSpPr>
          <p:cNvPr id="8" name="Group 7"/>
          <p:cNvGrpSpPr/>
          <p:nvPr/>
        </p:nvGrpSpPr>
        <p:grpSpPr>
          <a:xfrm>
            <a:off x="0" y="6422955"/>
            <a:ext cx="9144000" cy="437555"/>
            <a:chOff x="0" y="6422955"/>
            <a:chExt cx="9144000" cy="437555"/>
          </a:xfrm>
        </p:grpSpPr>
        <p:pic>
          <p:nvPicPr>
            <p:cNvPr id="9"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0" name="Picture 9"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160698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Measure EA governance implementation effectiveness</a:t>
            </a:r>
          </a:p>
        </p:txBody>
      </p:sp>
      <p:sp>
        <p:nvSpPr>
          <p:cNvPr id="32" name="Text Placeholder 7"/>
          <p:cNvSpPr txBox="1">
            <a:spLocks/>
          </p:cNvSpPr>
          <p:nvPr/>
        </p:nvSpPr>
        <p:spPr bwMode="auto">
          <a:xfrm>
            <a:off x="251520" y="1200672"/>
            <a:ext cx="8620124" cy="856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0" fontAlgn="base" hangingPunct="0">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0" fontAlgn="base" hangingPunct="0">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0" fontAlgn="base" hangingPunct="0">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ts val="0"/>
              </a:spcBef>
              <a:spcAft>
                <a:spcPct val="0"/>
              </a:spcAft>
              <a:buClr>
                <a:srgbClr val="333333"/>
              </a:buClr>
              <a:buSzPct val="120000"/>
              <a:buFont typeface="Arial" pitchFamily="34" charset="0"/>
              <a:buNone/>
              <a:tabLst/>
              <a:defRPr/>
            </a:pPr>
            <a:r>
              <a:rPr kumimoji="0" lang="en-US" sz="1600" b="0" i="0" u="none" strike="noStrike" kern="1200" cap="none" spc="0" normalizeH="0" baseline="0" noProof="0" dirty="0" smtClean="0">
                <a:ln>
                  <a:noFill/>
                </a:ln>
                <a:solidFill>
                  <a:srgbClr val="333333"/>
                </a:solidFill>
                <a:effectLst/>
                <a:uLnTx/>
                <a:uFillTx/>
                <a:latin typeface="Arial"/>
                <a:ea typeface="+mn-ea"/>
                <a:cs typeface="+mn-cs"/>
              </a:rPr>
              <a:t>Define key operational measures for internal use by IT and EA practitioners. Also, define business value measures that communicate and demonstrate the value of EA as an “enabler” of business outcomes to senior executives. </a:t>
            </a:r>
          </a:p>
          <a:p>
            <a:pPr marL="0" marR="0" lvl="0" indent="0" algn="l" defTabSz="914400" rtl="0" eaLnBrk="0" fontAlgn="base" latinLnBrk="0" hangingPunct="0">
              <a:lnSpc>
                <a:spcPct val="100000"/>
              </a:lnSpc>
              <a:spcBef>
                <a:spcPts val="0"/>
              </a:spcBef>
              <a:spcAft>
                <a:spcPct val="0"/>
              </a:spcAft>
              <a:buClr>
                <a:srgbClr val="333333"/>
              </a:buClr>
              <a:buSzPct val="120000"/>
              <a:buFont typeface="Arial" pitchFamily="34" charset="0"/>
              <a:buNone/>
              <a:tabLst/>
              <a:defRPr/>
            </a:pPr>
            <a:endParaRPr kumimoji="0" lang="en-CA" sz="1600" b="0" i="0" u="none" strike="noStrike" kern="1200" cap="none" spc="0" normalizeH="0" baseline="0" noProof="0" dirty="0">
              <a:ln>
                <a:noFill/>
              </a:ln>
              <a:solidFill>
                <a:srgbClr val="333333"/>
              </a:solidFill>
              <a:effectLst/>
              <a:uLnTx/>
              <a:uFillTx/>
              <a:latin typeface="Arial"/>
              <a:ea typeface="+mn-ea"/>
              <a:cs typeface="+mn-cs"/>
            </a:endParaRPr>
          </a:p>
        </p:txBody>
      </p:sp>
      <p:sp>
        <p:nvSpPr>
          <p:cNvPr id="33" name="Freeform 32"/>
          <p:cNvSpPr/>
          <p:nvPr/>
        </p:nvSpPr>
        <p:spPr>
          <a:xfrm>
            <a:off x="1515379" y="4801215"/>
            <a:ext cx="1463040" cy="1463040"/>
          </a:xfrm>
          <a:custGeom>
            <a:avLst/>
            <a:gdLst>
              <a:gd name="connsiteX0" fmla="*/ 1586555 w 2235200"/>
              <a:gd name="connsiteY0" fmla="*/ 356377 h 2235200"/>
              <a:gd name="connsiteX1" fmla="*/ 1760418 w 2235200"/>
              <a:gd name="connsiteY1" fmla="*/ 210481 h 2235200"/>
              <a:gd name="connsiteX2" fmla="*/ 1899314 w 2235200"/>
              <a:gd name="connsiteY2" fmla="*/ 327029 h 2235200"/>
              <a:gd name="connsiteX3" fmla="*/ 1785825 w 2235200"/>
              <a:gd name="connsiteY3" fmla="*/ 523585 h 2235200"/>
              <a:gd name="connsiteX4" fmla="*/ 1966144 w 2235200"/>
              <a:gd name="connsiteY4" fmla="*/ 835907 h 2235200"/>
              <a:gd name="connsiteX5" fmla="*/ 2193112 w 2235200"/>
              <a:gd name="connsiteY5" fmla="*/ 835901 h 2235200"/>
              <a:gd name="connsiteX6" fmla="*/ 2224597 w 2235200"/>
              <a:gd name="connsiteY6" fmla="*/ 1014463 h 2235200"/>
              <a:gd name="connsiteX7" fmla="*/ 2011316 w 2235200"/>
              <a:gd name="connsiteY7" fmla="*/ 1092085 h 2235200"/>
              <a:gd name="connsiteX8" fmla="*/ 1948692 w 2235200"/>
              <a:gd name="connsiteY8" fmla="*/ 1447245 h 2235200"/>
              <a:gd name="connsiteX9" fmla="*/ 2122562 w 2235200"/>
              <a:gd name="connsiteY9" fmla="*/ 1593132 h 2235200"/>
              <a:gd name="connsiteX10" fmla="*/ 2031904 w 2235200"/>
              <a:gd name="connsiteY10" fmla="*/ 1750157 h 2235200"/>
              <a:gd name="connsiteX11" fmla="*/ 1818627 w 2235200"/>
              <a:gd name="connsiteY11" fmla="*/ 1672524 h 2235200"/>
              <a:gd name="connsiteX12" fmla="*/ 1542362 w 2235200"/>
              <a:gd name="connsiteY12" fmla="*/ 1904338 h 2235200"/>
              <a:gd name="connsiteX13" fmla="*/ 1581780 w 2235200"/>
              <a:gd name="connsiteY13" fmla="*/ 2127856 h 2235200"/>
              <a:gd name="connsiteX14" fmla="*/ 1411398 w 2235200"/>
              <a:gd name="connsiteY14" fmla="*/ 2189870 h 2235200"/>
              <a:gd name="connsiteX15" fmla="*/ 1297919 w 2235200"/>
              <a:gd name="connsiteY15" fmla="*/ 1993308 h 2235200"/>
              <a:gd name="connsiteX16" fmla="*/ 937280 w 2235200"/>
              <a:gd name="connsiteY16" fmla="*/ 1993308 h 2235200"/>
              <a:gd name="connsiteX17" fmla="*/ 823802 w 2235200"/>
              <a:gd name="connsiteY17" fmla="*/ 2189870 h 2235200"/>
              <a:gd name="connsiteX18" fmla="*/ 653420 w 2235200"/>
              <a:gd name="connsiteY18" fmla="*/ 2127856 h 2235200"/>
              <a:gd name="connsiteX19" fmla="*/ 692839 w 2235200"/>
              <a:gd name="connsiteY19" fmla="*/ 1904338 h 2235200"/>
              <a:gd name="connsiteX20" fmla="*/ 416574 w 2235200"/>
              <a:gd name="connsiteY20" fmla="*/ 1672524 h 2235200"/>
              <a:gd name="connsiteX21" fmla="*/ 203296 w 2235200"/>
              <a:gd name="connsiteY21" fmla="*/ 1750157 h 2235200"/>
              <a:gd name="connsiteX22" fmla="*/ 112638 w 2235200"/>
              <a:gd name="connsiteY22" fmla="*/ 1593132 h 2235200"/>
              <a:gd name="connsiteX23" fmla="*/ 286508 w 2235200"/>
              <a:gd name="connsiteY23" fmla="*/ 1447245 h 2235200"/>
              <a:gd name="connsiteX24" fmla="*/ 223884 w 2235200"/>
              <a:gd name="connsiteY24" fmla="*/ 1092085 h 2235200"/>
              <a:gd name="connsiteX25" fmla="*/ 10603 w 2235200"/>
              <a:gd name="connsiteY25" fmla="*/ 1014463 h 2235200"/>
              <a:gd name="connsiteX26" fmla="*/ 42088 w 2235200"/>
              <a:gd name="connsiteY26" fmla="*/ 835901 h 2235200"/>
              <a:gd name="connsiteX27" fmla="*/ 269055 w 2235200"/>
              <a:gd name="connsiteY27" fmla="*/ 835907 h 2235200"/>
              <a:gd name="connsiteX28" fmla="*/ 449374 w 2235200"/>
              <a:gd name="connsiteY28" fmla="*/ 523585 h 2235200"/>
              <a:gd name="connsiteX29" fmla="*/ 335886 w 2235200"/>
              <a:gd name="connsiteY29" fmla="*/ 327029 h 2235200"/>
              <a:gd name="connsiteX30" fmla="*/ 474782 w 2235200"/>
              <a:gd name="connsiteY30" fmla="*/ 210481 h 2235200"/>
              <a:gd name="connsiteX31" fmla="*/ 648645 w 2235200"/>
              <a:gd name="connsiteY31" fmla="*/ 356377 h 2235200"/>
              <a:gd name="connsiteX32" fmla="*/ 987535 w 2235200"/>
              <a:gd name="connsiteY32" fmla="*/ 233031 h 2235200"/>
              <a:gd name="connsiteX33" fmla="*/ 1026942 w 2235200"/>
              <a:gd name="connsiteY33" fmla="*/ 9511 h 2235200"/>
              <a:gd name="connsiteX34" fmla="*/ 1208258 w 2235200"/>
              <a:gd name="connsiteY34" fmla="*/ 9511 h 2235200"/>
              <a:gd name="connsiteX35" fmla="*/ 1247665 w 2235200"/>
              <a:gd name="connsiteY35" fmla="*/ 233031 h 2235200"/>
              <a:gd name="connsiteX36" fmla="*/ 1586555 w 2235200"/>
              <a:gd name="connsiteY36" fmla="*/ 356377 h 223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35200" h="2235200">
                <a:moveTo>
                  <a:pt x="1586555" y="356377"/>
                </a:moveTo>
                <a:lnTo>
                  <a:pt x="1760418" y="210481"/>
                </a:lnTo>
                <a:lnTo>
                  <a:pt x="1899314" y="327029"/>
                </a:lnTo>
                <a:lnTo>
                  <a:pt x="1785825" y="523585"/>
                </a:lnTo>
                <a:cubicBezTo>
                  <a:pt x="1866522" y="614364"/>
                  <a:pt x="1927876" y="720632"/>
                  <a:pt x="1966144" y="835907"/>
                </a:cubicBezTo>
                <a:lnTo>
                  <a:pt x="2193112" y="835901"/>
                </a:lnTo>
                <a:lnTo>
                  <a:pt x="2224597" y="1014463"/>
                </a:lnTo>
                <a:lnTo>
                  <a:pt x="2011316" y="1092085"/>
                </a:lnTo>
                <a:cubicBezTo>
                  <a:pt x="2014782" y="1213496"/>
                  <a:pt x="1993474" y="1334341"/>
                  <a:pt x="1948692" y="1447245"/>
                </a:cubicBezTo>
                <a:lnTo>
                  <a:pt x="2122562" y="1593132"/>
                </a:lnTo>
                <a:lnTo>
                  <a:pt x="2031904" y="1750157"/>
                </a:lnTo>
                <a:lnTo>
                  <a:pt x="1818627" y="1672524"/>
                </a:lnTo>
                <a:cubicBezTo>
                  <a:pt x="1743241" y="1767759"/>
                  <a:pt x="1649240" y="1846634"/>
                  <a:pt x="1542362" y="1904338"/>
                </a:cubicBezTo>
                <a:lnTo>
                  <a:pt x="1581780" y="2127856"/>
                </a:lnTo>
                <a:lnTo>
                  <a:pt x="1411398" y="2189870"/>
                </a:lnTo>
                <a:lnTo>
                  <a:pt x="1297919" y="1993308"/>
                </a:lnTo>
                <a:cubicBezTo>
                  <a:pt x="1178954" y="2017804"/>
                  <a:pt x="1056245" y="2017804"/>
                  <a:pt x="937280" y="1993308"/>
                </a:cubicBezTo>
                <a:lnTo>
                  <a:pt x="823802" y="2189870"/>
                </a:lnTo>
                <a:lnTo>
                  <a:pt x="653420" y="2127856"/>
                </a:lnTo>
                <a:lnTo>
                  <a:pt x="692839" y="1904338"/>
                </a:lnTo>
                <a:cubicBezTo>
                  <a:pt x="585961" y="1846634"/>
                  <a:pt x="491960" y="1767758"/>
                  <a:pt x="416574" y="1672524"/>
                </a:cubicBezTo>
                <a:lnTo>
                  <a:pt x="203296" y="1750157"/>
                </a:lnTo>
                <a:lnTo>
                  <a:pt x="112638" y="1593132"/>
                </a:lnTo>
                <a:lnTo>
                  <a:pt x="286508" y="1447245"/>
                </a:lnTo>
                <a:cubicBezTo>
                  <a:pt x="241726" y="1334341"/>
                  <a:pt x="220417" y="1213496"/>
                  <a:pt x="223884" y="1092085"/>
                </a:cubicBezTo>
                <a:lnTo>
                  <a:pt x="10603" y="1014463"/>
                </a:lnTo>
                <a:lnTo>
                  <a:pt x="42088" y="835901"/>
                </a:lnTo>
                <a:lnTo>
                  <a:pt x="269055" y="835907"/>
                </a:lnTo>
                <a:cubicBezTo>
                  <a:pt x="307323" y="720632"/>
                  <a:pt x="368677" y="614363"/>
                  <a:pt x="449374" y="523585"/>
                </a:cubicBezTo>
                <a:lnTo>
                  <a:pt x="335886" y="327029"/>
                </a:lnTo>
                <a:lnTo>
                  <a:pt x="474782" y="210481"/>
                </a:lnTo>
                <a:lnTo>
                  <a:pt x="648645" y="356377"/>
                </a:lnTo>
                <a:cubicBezTo>
                  <a:pt x="752057" y="292669"/>
                  <a:pt x="867366" y="250701"/>
                  <a:pt x="987535" y="233031"/>
                </a:cubicBezTo>
                <a:lnTo>
                  <a:pt x="1026942" y="9511"/>
                </a:lnTo>
                <a:lnTo>
                  <a:pt x="1208258" y="9511"/>
                </a:lnTo>
                <a:lnTo>
                  <a:pt x="1247665" y="233031"/>
                </a:lnTo>
                <a:cubicBezTo>
                  <a:pt x="1367834" y="250700"/>
                  <a:pt x="1483142" y="292669"/>
                  <a:pt x="1586555" y="356377"/>
                </a:cubicBezTo>
                <a:close/>
              </a:path>
            </a:pathLst>
          </a:custGeom>
          <a:solidFill>
            <a:srgbClr val="243F54"/>
          </a:solidFill>
          <a:ln w="25400" cap="flat" cmpd="sng" algn="ctr">
            <a:solidFill>
              <a:srgbClr val="243F54">
                <a:shade val="50000"/>
              </a:srgbClr>
            </a:solidFill>
            <a:prstDash val="solid"/>
          </a:ln>
          <a:effectLst/>
        </p:spPr>
        <p:txBody>
          <a:bodyPr spcFirstLastPara="0" vert="horz" wrap="square" lIns="91440" tIns="91440" rIns="91440" bIns="91440" numCol="1" spcCol="1270" anchor="ctr" anchorCtr="0">
            <a:noAutofit/>
          </a:bodyPr>
          <a:lstStyle/>
          <a:p>
            <a:pPr marL="0" marR="0" lvl="0" indent="0" algn="ctr" defTabSz="488950" eaLnBrk="1" fontAlgn="base"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dirty="0" smtClean="0">
                <a:ln>
                  <a:noFill/>
                </a:ln>
                <a:solidFill>
                  <a:srgbClr val="FFFFFF"/>
                </a:solidFill>
                <a:effectLst/>
                <a:uLnTx/>
                <a:uFillTx/>
                <a:latin typeface="Arial"/>
                <a:ea typeface="+mn-ea"/>
                <a:cs typeface="+mn-cs"/>
              </a:rPr>
              <a:t>Enterprise </a:t>
            </a:r>
            <a:br>
              <a:rPr kumimoji="0" lang="en-US" sz="1200" b="0" i="0" u="none" strike="noStrike" kern="0" cap="none" spc="0" normalizeH="0" baseline="0" noProof="0" dirty="0" smtClean="0">
                <a:ln>
                  <a:noFill/>
                </a:ln>
                <a:solidFill>
                  <a:srgbClr val="FFFFFF"/>
                </a:solidFill>
                <a:effectLst/>
                <a:uLnTx/>
                <a:uFillTx/>
                <a:latin typeface="Arial"/>
                <a:ea typeface="+mn-ea"/>
                <a:cs typeface="+mn-cs"/>
              </a:rPr>
            </a:br>
            <a:r>
              <a:rPr kumimoji="0" lang="en-US" sz="1200" b="0" i="0" u="none" strike="noStrike" kern="0" cap="none" spc="0" normalizeH="0" baseline="0" noProof="0" dirty="0" smtClean="0">
                <a:ln>
                  <a:noFill/>
                </a:ln>
                <a:solidFill>
                  <a:srgbClr val="FFFFFF"/>
                </a:solidFill>
                <a:effectLst/>
                <a:uLnTx/>
                <a:uFillTx/>
                <a:latin typeface="Arial"/>
                <a:ea typeface="+mn-ea"/>
                <a:cs typeface="+mn-cs"/>
              </a:rPr>
              <a:t>Architecture</a:t>
            </a:r>
            <a:br>
              <a:rPr kumimoji="0" lang="en-US" sz="1200" b="0" i="0" u="none" strike="noStrike" kern="0" cap="none" spc="0" normalizeH="0" baseline="0" noProof="0" dirty="0" smtClean="0">
                <a:ln>
                  <a:noFill/>
                </a:ln>
                <a:solidFill>
                  <a:srgbClr val="FFFFFF"/>
                </a:solidFill>
                <a:effectLst/>
                <a:uLnTx/>
                <a:uFillTx/>
                <a:latin typeface="Arial"/>
                <a:ea typeface="+mn-ea"/>
                <a:cs typeface="+mn-cs"/>
              </a:rPr>
            </a:br>
            <a:r>
              <a:rPr kumimoji="0" lang="en-US" sz="1200" b="0" i="0" u="none" strike="noStrike" kern="0" cap="none" spc="0" normalizeH="0" baseline="0" noProof="0" dirty="0" smtClean="0">
                <a:ln>
                  <a:noFill/>
                </a:ln>
                <a:solidFill>
                  <a:srgbClr val="FFFFFF"/>
                </a:solidFill>
                <a:effectLst/>
                <a:uLnTx/>
                <a:uFillTx/>
                <a:latin typeface="Arial"/>
                <a:ea typeface="+mn-ea"/>
                <a:cs typeface="+mn-cs"/>
              </a:rPr>
              <a:t>Management</a:t>
            </a:r>
          </a:p>
        </p:txBody>
      </p:sp>
      <p:sp>
        <p:nvSpPr>
          <p:cNvPr id="34" name="Freeform 33"/>
          <p:cNvSpPr/>
          <p:nvPr/>
        </p:nvSpPr>
        <p:spPr>
          <a:xfrm>
            <a:off x="2398491" y="3754256"/>
            <a:ext cx="1463040" cy="1463040"/>
          </a:xfrm>
          <a:custGeom>
            <a:avLst/>
            <a:gdLst>
              <a:gd name="connsiteX0" fmla="*/ 1586555 w 2235200"/>
              <a:gd name="connsiteY0" fmla="*/ 356377 h 2235200"/>
              <a:gd name="connsiteX1" fmla="*/ 1760418 w 2235200"/>
              <a:gd name="connsiteY1" fmla="*/ 210481 h 2235200"/>
              <a:gd name="connsiteX2" fmla="*/ 1899314 w 2235200"/>
              <a:gd name="connsiteY2" fmla="*/ 327029 h 2235200"/>
              <a:gd name="connsiteX3" fmla="*/ 1785825 w 2235200"/>
              <a:gd name="connsiteY3" fmla="*/ 523585 h 2235200"/>
              <a:gd name="connsiteX4" fmla="*/ 1966144 w 2235200"/>
              <a:gd name="connsiteY4" fmla="*/ 835907 h 2235200"/>
              <a:gd name="connsiteX5" fmla="*/ 2193112 w 2235200"/>
              <a:gd name="connsiteY5" fmla="*/ 835901 h 2235200"/>
              <a:gd name="connsiteX6" fmla="*/ 2224597 w 2235200"/>
              <a:gd name="connsiteY6" fmla="*/ 1014463 h 2235200"/>
              <a:gd name="connsiteX7" fmla="*/ 2011316 w 2235200"/>
              <a:gd name="connsiteY7" fmla="*/ 1092085 h 2235200"/>
              <a:gd name="connsiteX8" fmla="*/ 1948692 w 2235200"/>
              <a:gd name="connsiteY8" fmla="*/ 1447245 h 2235200"/>
              <a:gd name="connsiteX9" fmla="*/ 2122562 w 2235200"/>
              <a:gd name="connsiteY9" fmla="*/ 1593132 h 2235200"/>
              <a:gd name="connsiteX10" fmla="*/ 2031904 w 2235200"/>
              <a:gd name="connsiteY10" fmla="*/ 1750157 h 2235200"/>
              <a:gd name="connsiteX11" fmla="*/ 1818627 w 2235200"/>
              <a:gd name="connsiteY11" fmla="*/ 1672524 h 2235200"/>
              <a:gd name="connsiteX12" fmla="*/ 1542362 w 2235200"/>
              <a:gd name="connsiteY12" fmla="*/ 1904338 h 2235200"/>
              <a:gd name="connsiteX13" fmla="*/ 1581780 w 2235200"/>
              <a:gd name="connsiteY13" fmla="*/ 2127856 h 2235200"/>
              <a:gd name="connsiteX14" fmla="*/ 1411398 w 2235200"/>
              <a:gd name="connsiteY14" fmla="*/ 2189870 h 2235200"/>
              <a:gd name="connsiteX15" fmla="*/ 1297919 w 2235200"/>
              <a:gd name="connsiteY15" fmla="*/ 1993308 h 2235200"/>
              <a:gd name="connsiteX16" fmla="*/ 937280 w 2235200"/>
              <a:gd name="connsiteY16" fmla="*/ 1993308 h 2235200"/>
              <a:gd name="connsiteX17" fmla="*/ 823802 w 2235200"/>
              <a:gd name="connsiteY17" fmla="*/ 2189870 h 2235200"/>
              <a:gd name="connsiteX18" fmla="*/ 653420 w 2235200"/>
              <a:gd name="connsiteY18" fmla="*/ 2127856 h 2235200"/>
              <a:gd name="connsiteX19" fmla="*/ 692839 w 2235200"/>
              <a:gd name="connsiteY19" fmla="*/ 1904338 h 2235200"/>
              <a:gd name="connsiteX20" fmla="*/ 416574 w 2235200"/>
              <a:gd name="connsiteY20" fmla="*/ 1672524 h 2235200"/>
              <a:gd name="connsiteX21" fmla="*/ 203296 w 2235200"/>
              <a:gd name="connsiteY21" fmla="*/ 1750157 h 2235200"/>
              <a:gd name="connsiteX22" fmla="*/ 112638 w 2235200"/>
              <a:gd name="connsiteY22" fmla="*/ 1593132 h 2235200"/>
              <a:gd name="connsiteX23" fmla="*/ 286508 w 2235200"/>
              <a:gd name="connsiteY23" fmla="*/ 1447245 h 2235200"/>
              <a:gd name="connsiteX24" fmla="*/ 223884 w 2235200"/>
              <a:gd name="connsiteY24" fmla="*/ 1092085 h 2235200"/>
              <a:gd name="connsiteX25" fmla="*/ 10603 w 2235200"/>
              <a:gd name="connsiteY25" fmla="*/ 1014463 h 2235200"/>
              <a:gd name="connsiteX26" fmla="*/ 42088 w 2235200"/>
              <a:gd name="connsiteY26" fmla="*/ 835901 h 2235200"/>
              <a:gd name="connsiteX27" fmla="*/ 269055 w 2235200"/>
              <a:gd name="connsiteY27" fmla="*/ 835907 h 2235200"/>
              <a:gd name="connsiteX28" fmla="*/ 449374 w 2235200"/>
              <a:gd name="connsiteY28" fmla="*/ 523585 h 2235200"/>
              <a:gd name="connsiteX29" fmla="*/ 335886 w 2235200"/>
              <a:gd name="connsiteY29" fmla="*/ 327029 h 2235200"/>
              <a:gd name="connsiteX30" fmla="*/ 474782 w 2235200"/>
              <a:gd name="connsiteY30" fmla="*/ 210481 h 2235200"/>
              <a:gd name="connsiteX31" fmla="*/ 648645 w 2235200"/>
              <a:gd name="connsiteY31" fmla="*/ 356377 h 2235200"/>
              <a:gd name="connsiteX32" fmla="*/ 987535 w 2235200"/>
              <a:gd name="connsiteY32" fmla="*/ 233031 h 2235200"/>
              <a:gd name="connsiteX33" fmla="*/ 1026942 w 2235200"/>
              <a:gd name="connsiteY33" fmla="*/ 9511 h 2235200"/>
              <a:gd name="connsiteX34" fmla="*/ 1208258 w 2235200"/>
              <a:gd name="connsiteY34" fmla="*/ 9511 h 2235200"/>
              <a:gd name="connsiteX35" fmla="*/ 1247665 w 2235200"/>
              <a:gd name="connsiteY35" fmla="*/ 233031 h 2235200"/>
              <a:gd name="connsiteX36" fmla="*/ 1586555 w 2235200"/>
              <a:gd name="connsiteY36" fmla="*/ 356377 h 223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35200" h="2235200">
                <a:moveTo>
                  <a:pt x="1586555" y="356377"/>
                </a:moveTo>
                <a:lnTo>
                  <a:pt x="1760418" y="210481"/>
                </a:lnTo>
                <a:lnTo>
                  <a:pt x="1899314" y="327029"/>
                </a:lnTo>
                <a:lnTo>
                  <a:pt x="1785825" y="523585"/>
                </a:lnTo>
                <a:cubicBezTo>
                  <a:pt x="1866522" y="614364"/>
                  <a:pt x="1927876" y="720632"/>
                  <a:pt x="1966144" y="835907"/>
                </a:cubicBezTo>
                <a:lnTo>
                  <a:pt x="2193112" y="835901"/>
                </a:lnTo>
                <a:lnTo>
                  <a:pt x="2224597" y="1014463"/>
                </a:lnTo>
                <a:lnTo>
                  <a:pt x="2011316" y="1092085"/>
                </a:lnTo>
                <a:cubicBezTo>
                  <a:pt x="2014782" y="1213496"/>
                  <a:pt x="1993474" y="1334341"/>
                  <a:pt x="1948692" y="1447245"/>
                </a:cubicBezTo>
                <a:lnTo>
                  <a:pt x="2122562" y="1593132"/>
                </a:lnTo>
                <a:lnTo>
                  <a:pt x="2031904" y="1750157"/>
                </a:lnTo>
                <a:lnTo>
                  <a:pt x="1818627" y="1672524"/>
                </a:lnTo>
                <a:cubicBezTo>
                  <a:pt x="1743241" y="1767759"/>
                  <a:pt x="1649240" y="1846634"/>
                  <a:pt x="1542362" y="1904338"/>
                </a:cubicBezTo>
                <a:lnTo>
                  <a:pt x="1581780" y="2127856"/>
                </a:lnTo>
                <a:lnTo>
                  <a:pt x="1411398" y="2189870"/>
                </a:lnTo>
                <a:lnTo>
                  <a:pt x="1297919" y="1993308"/>
                </a:lnTo>
                <a:cubicBezTo>
                  <a:pt x="1178954" y="2017804"/>
                  <a:pt x="1056245" y="2017804"/>
                  <a:pt x="937280" y="1993308"/>
                </a:cubicBezTo>
                <a:lnTo>
                  <a:pt x="823802" y="2189870"/>
                </a:lnTo>
                <a:lnTo>
                  <a:pt x="653420" y="2127856"/>
                </a:lnTo>
                <a:lnTo>
                  <a:pt x="692839" y="1904338"/>
                </a:lnTo>
                <a:cubicBezTo>
                  <a:pt x="585961" y="1846634"/>
                  <a:pt x="491960" y="1767758"/>
                  <a:pt x="416574" y="1672524"/>
                </a:cubicBezTo>
                <a:lnTo>
                  <a:pt x="203296" y="1750157"/>
                </a:lnTo>
                <a:lnTo>
                  <a:pt x="112638" y="1593132"/>
                </a:lnTo>
                <a:lnTo>
                  <a:pt x="286508" y="1447245"/>
                </a:lnTo>
                <a:cubicBezTo>
                  <a:pt x="241726" y="1334341"/>
                  <a:pt x="220417" y="1213496"/>
                  <a:pt x="223884" y="1092085"/>
                </a:cubicBezTo>
                <a:lnTo>
                  <a:pt x="10603" y="1014463"/>
                </a:lnTo>
                <a:lnTo>
                  <a:pt x="42088" y="835901"/>
                </a:lnTo>
                <a:lnTo>
                  <a:pt x="269055" y="835907"/>
                </a:lnTo>
                <a:cubicBezTo>
                  <a:pt x="307323" y="720632"/>
                  <a:pt x="368677" y="614363"/>
                  <a:pt x="449374" y="523585"/>
                </a:cubicBezTo>
                <a:lnTo>
                  <a:pt x="335886" y="327029"/>
                </a:lnTo>
                <a:lnTo>
                  <a:pt x="474782" y="210481"/>
                </a:lnTo>
                <a:lnTo>
                  <a:pt x="648645" y="356377"/>
                </a:lnTo>
                <a:cubicBezTo>
                  <a:pt x="752057" y="292669"/>
                  <a:pt x="867366" y="250701"/>
                  <a:pt x="987535" y="233031"/>
                </a:cubicBezTo>
                <a:lnTo>
                  <a:pt x="1026942" y="9511"/>
                </a:lnTo>
                <a:lnTo>
                  <a:pt x="1208258" y="9511"/>
                </a:lnTo>
                <a:lnTo>
                  <a:pt x="1247665" y="233031"/>
                </a:lnTo>
                <a:cubicBezTo>
                  <a:pt x="1367834" y="250700"/>
                  <a:pt x="1483142" y="292669"/>
                  <a:pt x="1586555" y="356377"/>
                </a:cubicBezTo>
                <a:close/>
              </a:path>
            </a:pathLst>
          </a:custGeom>
          <a:solidFill>
            <a:srgbClr val="FFFFFF"/>
          </a:solidFill>
          <a:ln w="25400" cap="flat" cmpd="sng" algn="ctr">
            <a:solidFill>
              <a:srgbClr val="243F54"/>
            </a:solidFill>
            <a:prstDash val="solid"/>
          </a:ln>
          <a:effectLst/>
        </p:spPr>
        <p:txBody>
          <a:bodyPr spcFirstLastPara="0" vert="horz" wrap="square" lIns="91440" tIns="91440" rIns="91440" bIns="91440" numCol="1" spcCol="1270" anchor="ctr" anchorCtr="0">
            <a:noAutofit/>
          </a:bodyPr>
          <a:lstStyle/>
          <a:p>
            <a:pPr marL="0" marR="0" lvl="0" indent="0" algn="ctr" defTabSz="488950" eaLnBrk="1" fontAlgn="base"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dirty="0" smtClean="0">
                <a:ln>
                  <a:noFill/>
                </a:ln>
                <a:solidFill>
                  <a:srgbClr val="333333"/>
                </a:solidFill>
                <a:effectLst/>
                <a:uLnTx/>
                <a:uFillTx/>
                <a:latin typeface="Arial"/>
                <a:ea typeface="+mn-ea"/>
                <a:cs typeface="+mn-cs"/>
              </a:rPr>
              <a:t>IT Investment</a:t>
            </a:r>
            <a:br>
              <a:rPr kumimoji="0" lang="en-US" sz="1200" b="0" i="0" u="none" strike="noStrike" kern="0" cap="none" spc="0" normalizeH="0" baseline="0" noProof="0" dirty="0" smtClean="0">
                <a:ln>
                  <a:noFill/>
                </a:ln>
                <a:solidFill>
                  <a:srgbClr val="333333"/>
                </a:solidFill>
                <a:effectLst/>
                <a:uLnTx/>
                <a:uFillTx/>
                <a:latin typeface="Arial"/>
                <a:ea typeface="+mn-ea"/>
                <a:cs typeface="+mn-cs"/>
              </a:rPr>
            </a:br>
            <a:r>
              <a:rPr kumimoji="0" lang="en-US" sz="1200" b="0" i="0" u="none" strike="noStrike" kern="0" cap="none" spc="0" normalizeH="0" baseline="0" noProof="0" dirty="0" smtClean="0">
                <a:ln>
                  <a:noFill/>
                </a:ln>
                <a:solidFill>
                  <a:srgbClr val="333333"/>
                </a:solidFill>
                <a:effectLst/>
                <a:uLnTx/>
                <a:uFillTx/>
                <a:latin typeface="Arial"/>
                <a:ea typeface="+mn-ea"/>
                <a:cs typeface="+mn-cs"/>
              </a:rPr>
              <a:t>Portfolio</a:t>
            </a:r>
            <a:br>
              <a:rPr kumimoji="0" lang="en-US" sz="1200" b="0" i="0" u="none" strike="noStrike" kern="0" cap="none" spc="0" normalizeH="0" baseline="0" noProof="0" dirty="0" smtClean="0">
                <a:ln>
                  <a:noFill/>
                </a:ln>
                <a:solidFill>
                  <a:srgbClr val="333333"/>
                </a:solidFill>
                <a:effectLst/>
                <a:uLnTx/>
                <a:uFillTx/>
                <a:latin typeface="Arial"/>
                <a:ea typeface="+mn-ea"/>
                <a:cs typeface="+mn-cs"/>
              </a:rPr>
            </a:br>
            <a:r>
              <a:rPr kumimoji="0" lang="en-US" sz="1200" b="0" i="0" u="none" strike="noStrike" kern="0" cap="none" spc="0" normalizeH="0" baseline="0" noProof="0" dirty="0" smtClean="0">
                <a:ln>
                  <a:noFill/>
                </a:ln>
                <a:solidFill>
                  <a:srgbClr val="333333"/>
                </a:solidFill>
                <a:effectLst/>
                <a:uLnTx/>
                <a:uFillTx/>
                <a:latin typeface="Arial"/>
                <a:ea typeface="+mn-ea"/>
                <a:cs typeface="+mn-cs"/>
              </a:rPr>
              <a:t>Management</a:t>
            </a:r>
          </a:p>
        </p:txBody>
      </p:sp>
      <p:sp>
        <p:nvSpPr>
          <p:cNvPr id="35" name="Freeform 34"/>
          <p:cNvSpPr/>
          <p:nvPr/>
        </p:nvSpPr>
        <p:spPr>
          <a:xfrm>
            <a:off x="2860651" y="5042113"/>
            <a:ext cx="1463040" cy="1463040"/>
          </a:xfrm>
          <a:custGeom>
            <a:avLst/>
            <a:gdLst>
              <a:gd name="connsiteX0" fmla="*/ 1586555 w 2235200"/>
              <a:gd name="connsiteY0" fmla="*/ 356377 h 2235200"/>
              <a:gd name="connsiteX1" fmla="*/ 1760418 w 2235200"/>
              <a:gd name="connsiteY1" fmla="*/ 210481 h 2235200"/>
              <a:gd name="connsiteX2" fmla="*/ 1899314 w 2235200"/>
              <a:gd name="connsiteY2" fmla="*/ 327029 h 2235200"/>
              <a:gd name="connsiteX3" fmla="*/ 1785825 w 2235200"/>
              <a:gd name="connsiteY3" fmla="*/ 523585 h 2235200"/>
              <a:gd name="connsiteX4" fmla="*/ 1966144 w 2235200"/>
              <a:gd name="connsiteY4" fmla="*/ 835907 h 2235200"/>
              <a:gd name="connsiteX5" fmla="*/ 2193112 w 2235200"/>
              <a:gd name="connsiteY5" fmla="*/ 835901 h 2235200"/>
              <a:gd name="connsiteX6" fmla="*/ 2224597 w 2235200"/>
              <a:gd name="connsiteY6" fmla="*/ 1014463 h 2235200"/>
              <a:gd name="connsiteX7" fmla="*/ 2011316 w 2235200"/>
              <a:gd name="connsiteY7" fmla="*/ 1092085 h 2235200"/>
              <a:gd name="connsiteX8" fmla="*/ 1948692 w 2235200"/>
              <a:gd name="connsiteY8" fmla="*/ 1447245 h 2235200"/>
              <a:gd name="connsiteX9" fmla="*/ 2122562 w 2235200"/>
              <a:gd name="connsiteY9" fmla="*/ 1593132 h 2235200"/>
              <a:gd name="connsiteX10" fmla="*/ 2031904 w 2235200"/>
              <a:gd name="connsiteY10" fmla="*/ 1750157 h 2235200"/>
              <a:gd name="connsiteX11" fmla="*/ 1818627 w 2235200"/>
              <a:gd name="connsiteY11" fmla="*/ 1672524 h 2235200"/>
              <a:gd name="connsiteX12" fmla="*/ 1542362 w 2235200"/>
              <a:gd name="connsiteY12" fmla="*/ 1904338 h 2235200"/>
              <a:gd name="connsiteX13" fmla="*/ 1581780 w 2235200"/>
              <a:gd name="connsiteY13" fmla="*/ 2127856 h 2235200"/>
              <a:gd name="connsiteX14" fmla="*/ 1411398 w 2235200"/>
              <a:gd name="connsiteY14" fmla="*/ 2189870 h 2235200"/>
              <a:gd name="connsiteX15" fmla="*/ 1297919 w 2235200"/>
              <a:gd name="connsiteY15" fmla="*/ 1993308 h 2235200"/>
              <a:gd name="connsiteX16" fmla="*/ 937280 w 2235200"/>
              <a:gd name="connsiteY16" fmla="*/ 1993308 h 2235200"/>
              <a:gd name="connsiteX17" fmla="*/ 823802 w 2235200"/>
              <a:gd name="connsiteY17" fmla="*/ 2189870 h 2235200"/>
              <a:gd name="connsiteX18" fmla="*/ 653420 w 2235200"/>
              <a:gd name="connsiteY18" fmla="*/ 2127856 h 2235200"/>
              <a:gd name="connsiteX19" fmla="*/ 692839 w 2235200"/>
              <a:gd name="connsiteY19" fmla="*/ 1904338 h 2235200"/>
              <a:gd name="connsiteX20" fmla="*/ 416574 w 2235200"/>
              <a:gd name="connsiteY20" fmla="*/ 1672524 h 2235200"/>
              <a:gd name="connsiteX21" fmla="*/ 203296 w 2235200"/>
              <a:gd name="connsiteY21" fmla="*/ 1750157 h 2235200"/>
              <a:gd name="connsiteX22" fmla="*/ 112638 w 2235200"/>
              <a:gd name="connsiteY22" fmla="*/ 1593132 h 2235200"/>
              <a:gd name="connsiteX23" fmla="*/ 286508 w 2235200"/>
              <a:gd name="connsiteY23" fmla="*/ 1447245 h 2235200"/>
              <a:gd name="connsiteX24" fmla="*/ 223884 w 2235200"/>
              <a:gd name="connsiteY24" fmla="*/ 1092085 h 2235200"/>
              <a:gd name="connsiteX25" fmla="*/ 10603 w 2235200"/>
              <a:gd name="connsiteY25" fmla="*/ 1014463 h 2235200"/>
              <a:gd name="connsiteX26" fmla="*/ 42088 w 2235200"/>
              <a:gd name="connsiteY26" fmla="*/ 835901 h 2235200"/>
              <a:gd name="connsiteX27" fmla="*/ 269055 w 2235200"/>
              <a:gd name="connsiteY27" fmla="*/ 835907 h 2235200"/>
              <a:gd name="connsiteX28" fmla="*/ 449374 w 2235200"/>
              <a:gd name="connsiteY28" fmla="*/ 523585 h 2235200"/>
              <a:gd name="connsiteX29" fmla="*/ 335886 w 2235200"/>
              <a:gd name="connsiteY29" fmla="*/ 327029 h 2235200"/>
              <a:gd name="connsiteX30" fmla="*/ 474782 w 2235200"/>
              <a:gd name="connsiteY30" fmla="*/ 210481 h 2235200"/>
              <a:gd name="connsiteX31" fmla="*/ 648645 w 2235200"/>
              <a:gd name="connsiteY31" fmla="*/ 356377 h 2235200"/>
              <a:gd name="connsiteX32" fmla="*/ 987535 w 2235200"/>
              <a:gd name="connsiteY32" fmla="*/ 233031 h 2235200"/>
              <a:gd name="connsiteX33" fmla="*/ 1026942 w 2235200"/>
              <a:gd name="connsiteY33" fmla="*/ 9511 h 2235200"/>
              <a:gd name="connsiteX34" fmla="*/ 1208258 w 2235200"/>
              <a:gd name="connsiteY34" fmla="*/ 9511 h 2235200"/>
              <a:gd name="connsiteX35" fmla="*/ 1247665 w 2235200"/>
              <a:gd name="connsiteY35" fmla="*/ 233031 h 2235200"/>
              <a:gd name="connsiteX36" fmla="*/ 1586555 w 2235200"/>
              <a:gd name="connsiteY36" fmla="*/ 356377 h 223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35200" h="2235200">
                <a:moveTo>
                  <a:pt x="1586555" y="356377"/>
                </a:moveTo>
                <a:lnTo>
                  <a:pt x="1760418" y="210481"/>
                </a:lnTo>
                <a:lnTo>
                  <a:pt x="1899314" y="327029"/>
                </a:lnTo>
                <a:lnTo>
                  <a:pt x="1785825" y="523585"/>
                </a:lnTo>
                <a:cubicBezTo>
                  <a:pt x="1866522" y="614364"/>
                  <a:pt x="1927876" y="720632"/>
                  <a:pt x="1966144" y="835907"/>
                </a:cubicBezTo>
                <a:lnTo>
                  <a:pt x="2193112" y="835901"/>
                </a:lnTo>
                <a:lnTo>
                  <a:pt x="2224597" y="1014463"/>
                </a:lnTo>
                <a:lnTo>
                  <a:pt x="2011316" y="1092085"/>
                </a:lnTo>
                <a:cubicBezTo>
                  <a:pt x="2014782" y="1213496"/>
                  <a:pt x="1993474" y="1334341"/>
                  <a:pt x="1948692" y="1447245"/>
                </a:cubicBezTo>
                <a:lnTo>
                  <a:pt x="2122562" y="1593132"/>
                </a:lnTo>
                <a:lnTo>
                  <a:pt x="2031904" y="1750157"/>
                </a:lnTo>
                <a:lnTo>
                  <a:pt x="1818627" y="1672524"/>
                </a:lnTo>
                <a:cubicBezTo>
                  <a:pt x="1743241" y="1767759"/>
                  <a:pt x="1649240" y="1846634"/>
                  <a:pt x="1542362" y="1904338"/>
                </a:cubicBezTo>
                <a:lnTo>
                  <a:pt x="1581780" y="2127856"/>
                </a:lnTo>
                <a:lnTo>
                  <a:pt x="1411398" y="2189870"/>
                </a:lnTo>
                <a:lnTo>
                  <a:pt x="1297919" y="1993308"/>
                </a:lnTo>
                <a:cubicBezTo>
                  <a:pt x="1178954" y="2017804"/>
                  <a:pt x="1056245" y="2017804"/>
                  <a:pt x="937280" y="1993308"/>
                </a:cubicBezTo>
                <a:lnTo>
                  <a:pt x="823802" y="2189870"/>
                </a:lnTo>
                <a:lnTo>
                  <a:pt x="653420" y="2127856"/>
                </a:lnTo>
                <a:lnTo>
                  <a:pt x="692839" y="1904338"/>
                </a:lnTo>
                <a:cubicBezTo>
                  <a:pt x="585961" y="1846634"/>
                  <a:pt x="491960" y="1767758"/>
                  <a:pt x="416574" y="1672524"/>
                </a:cubicBezTo>
                <a:lnTo>
                  <a:pt x="203296" y="1750157"/>
                </a:lnTo>
                <a:lnTo>
                  <a:pt x="112638" y="1593132"/>
                </a:lnTo>
                <a:lnTo>
                  <a:pt x="286508" y="1447245"/>
                </a:lnTo>
                <a:cubicBezTo>
                  <a:pt x="241726" y="1334341"/>
                  <a:pt x="220417" y="1213496"/>
                  <a:pt x="223884" y="1092085"/>
                </a:cubicBezTo>
                <a:lnTo>
                  <a:pt x="10603" y="1014463"/>
                </a:lnTo>
                <a:lnTo>
                  <a:pt x="42088" y="835901"/>
                </a:lnTo>
                <a:lnTo>
                  <a:pt x="269055" y="835907"/>
                </a:lnTo>
                <a:cubicBezTo>
                  <a:pt x="307323" y="720632"/>
                  <a:pt x="368677" y="614363"/>
                  <a:pt x="449374" y="523585"/>
                </a:cubicBezTo>
                <a:lnTo>
                  <a:pt x="335886" y="327029"/>
                </a:lnTo>
                <a:lnTo>
                  <a:pt x="474782" y="210481"/>
                </a:lnTo>
                <a:lnTo>
                  <a:pt x="648645" y="356377"/>
                </a:lnTo>
                <a:cubicBezTo>
                  <a:pt x="752057" y="292669"/>
                  <a:pt x="867366" y="250701"/>
                  <a:pt x="987535" y="233031"/>
                </a:cubicBezTo>
                <a:lnTo>
                  <a:pt x="1026942" y="9511"/>
                </a:lnTo>
                <a:lnTo>
                  <a:pt x="1208258" y="9511"/>
                </a:lnTo>
                <a:lnTo>
                  <a:pt x="1247665" y="233031"/>
                </a:lnTo>
                <a:cubicBezTo>
                  <a:pt x="1367834" y="250700"/>
                  <a:pt x="1483142" y="292669"/>
                  <a:pt x="1586555" y="356377"/>
                </a:cubicBezTo>
                <a:close/>
              </a:path>
            </a:pathLst>
          </a:custGeom>
          <a:solidFill>
            <a:srgbClr val="FFFFFF"/>
          </a:solidFill>
          <a:ln w="25400" cap="flat" cmpd="sng" algn="ctr">
            <a:solidFill>
              <a:srgbClr val="243F54"/>
            </a:solidFill>
            <a:prstDash val="solid"/>
          </a:ln>
          <a:effectLst/>
        </p:spPr>
        <p:txBody>
          <a:bodyPr spcFirstLastPara="0" vert="horz" wrap="square" lIns="91440" tIns="91440" rIns="91440" bIns="91440" numCol="1" spcCol="1270" anchor="ctr" anchorCtr="0">
            <a:noAutofit/>
          </a:bodyPr>
          <a:lstStyle/>
          <a:p>
            <a:pPr marL="0" marR="0" lvl="0" indent="0" algn="ctr" defTabSz="488950" eaLnBrk="1" fontAlgn="base"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dirty="0" smtClean="0">
                <a:ln>
                  <a:noFill/>
                </a:ln>
                <a:solidFill>
                  <a:srgbClr val="333333"/>
                </a:solidFill>
                <a:effectLst/>
                <a:uLnTx/>
                <a:uFillTx/>
                <a:latin typeface="Arial"/>
                <a:ea typeface="+mn-ea"/>
                <a:cs typeface="+mn-cs"/>
              </a:rPr>
              <a:t>Solution</a:t>
            </a:r>
            <a:r>
              <a:rPr kumimoji="0" lang="ru-RU" sz="1200" b="0" i="0" u="none" strike="noStrike" kern="0" cap="none" spc="0" normalizeH="0" baseline="0" noProof="0" dirty="0" smtClean="0">
                <a:ln>
                  <a:noFill/>
                </a:ln>
                <a:solidFill>
                  <a:srgbClr val="333333"/>
                </a:solidFill>
                <a:effectLst/>
                <a:uLnTx/>
                <a:uFillTx/>
                <a:latin typeface="Arial"/>
                <a:ea typeface="+mn-ea"/>
                <a:cs typeface="+mn-cs"/>
              </a:rPr>
              <a:t/>
            </a:r>
            <a:br>
              <a:rPr kumimoji="0" lang="ru-RU" sz="1200" b="0" i="0" u="none" strike="noStrike" kern="0" cap="none" spc="0" normalizeH="0" baseline="0" noProof="0" dirty="0" smtClean="0">
                <a:ln>
                  <a:noFill/>
                </a:ln>
                <a:solidFill>
                  <a:srgbClr val="333333"/>
                </a:solidFill>
                <a:effectLst/>
                <a:uLnTx/>
                <a:uFillTx/>
                <a:latin typeface="Arial"/>
                <a:ea typeface="+mn-ea"/>
                <a:cs typeface="+mn-cs"/>
              </a:rPr>
            </a:br>
            <a:r>
              <a:rPr kumimoji="0" lang="en-US" sz="1200" b="0" i="0" u="none" strike="noStrike" kern="0" cap="none" spc="0" normalizeH="0" baseline="0" noProof="0" dirty="0" smtClean="0">
                <a:ln>
                  <a:noFill/>
                </a:ln>
                <a:solidFill>
                  <a:srgbClr val="333333"/>
                </a:solidFill>
                <a:effectLst/>
                <a:uLnTx/>
                <a:uFillTx/>
                <a:latin typeface="Arial"/>
                <a:ea typeface="+mn-ea"/>
                <a:cs typeface="+mn-cs"/>
              </a:rPr>
              <a:t>Development</a:t>
            </a:r>
          </a:p>
        </p:txBody>
      </p:sp>
      <p:sp>
        <p:nvSpPr>
          <p:cNvPr id="36" name="Freeform 35"/>
          <p:cNvSpPr/>
          <p:nvPr/>
        </p:nvSpPr>
        <p:spPr>
          <a:xfrm>
            <a:off x="4205923" y="4801215"/>
            <a:ext cx="1463040" cy="1463040"/>
          </a:xfrm>
          <a:custGeom>
            <a:avLst/>
            <a:gdLst>
              <a:gd name="connsiteX0" fmla="*/ 1586555 w 2235200"/>
              <a:gd name="connsiteY0" fmla="*/ 356377 h 2235200"/>
              <a:gd name="connsiteX1" fmla="*/ 1760418 w 2235200"/>
              <a:gd name="connsiteY1" fmla="*/ 210481 h 2235200"/>
              <a:gd name="connsiteX2" fmla="*/ 1899314 w 2235200"/>
              <a:gd name="connsiteY2" fmla="*/ 327029 h 2235200"/>
              <a:gd name="connsiteX3" fmla="*/ 1785825 w 2235200"/>
              <a:gd name="connsiteY3" fmla="*/ 523585 h 2235200"/>
              <a:gd name="connsiteX4" fmla="*/ 1966144 w 2235200"/>
              <a:gd name="connsiteY4" fmla="*/ 835907 h 2235200"/>
              <a:gd name="connsiteX5" fmla="*/ 2193112 w 2235200"/>
              <a:gd name="connsiteY5" fmla="*/ 835901 h 2235200"/>
              <a:gd name="connsiteX6" fmla="*/ 2224597 w 2235200"/>
              <a:gd name="connsiteY6" fmla="*/ 1014463 h 2235200"/>
              <a:gd name="connsiteX7" fmla="*/ 2011316 w 2235200"/>
              <a:gd name="connsiteY7" fmla="*/ 1092085 h 2235200"/>
              <a:gd name="connsiteX8" fmla="*/ 1948692 w 2235200"/>
              <a:gd name="connsiteY8" fmla="*/ 1447245 h 2235200"/>
              <a:gd name="connsiteX9" fmla="*/ 2122562 w 2235200"/>
              <a:gd name="connsiteY9" fmla="*/ 1593132 h 2235200"/>
              <a:gd name="connsiteX10" fmla="*/ 2031904 w 2235200"/>
              <a:gd name="connsiteY10" fmla="*/ 1750157 h 2235200"/>
              <a:gd name="connsiteX11" fmla="*/ 1818627 w 2235200"/>
              <a:gd name="connsiteY11" fmla="*/ 1672524 h 2235200"/>
              <a:gd name="connsiteX12" fmla="*/ 1542362 w 2235200"/>
              <a:gd name="connsiteY12" fmla="*/ 1904338 h 2235200"/>
              <a:gd name="connsiteX13" fmla="*/ 1581780 w 2235200"/>
              <a:gd name="connsiteY13" fmla="*/ 2127856 h 2235200"/>
              <a:gd name="connsiteX14" fmla="*/ 1411398 w 2235200"/>
              <a:gd name="connsiteY14" fmla="*/ 2189870 h 2235200"/>
              <a:gd name="connsiteX15" fmla="*/ 1297919 w 2235200"/>
              <a:gd name="connsiteY15" fmla="*/ 1993308 h 2235200"/>
              <a:gd name="connsiteX16" fmla="*/ 937280 w 2235200"/>
              <a:gd name="connsiteY16" fmla="*/ 1993308 h 2235200"/>
              <a:gd name="connsiteX17" fmla="*/ 823802 w 2235200"/>
              <a:gd name="connsiteY17" fmla="*/ 2189870 h 2235200"/>
              <a:gd name="connsiteX18" fmla="*/ 653420 w 2235200"/>
              <a:gd name="connsiteY18" fmla="*/ 2127856 h 2235200"/>
              <a:gd name="connsiteX19" fmla="*/ 692839 w 2235200"/>
              <a:gd name="connsiteY19" fmla="*/ 1904338 h 2235200"/>
              <a:gd name="connsiteX20" fmla="*/ 416574 w 2235200"/>
              <a:gd name="connsiteY20" fmla="*/ 1672524 h 2235200"/>
              <a:gd name="connsiteX21" fmla="*/ 203296 w 2235200"/>
              <a:gd name="connsiteY21" fmla="*/ 1750157 h 2235200"/>
              <a:gd name="connsiteX22" fmla="*/ 112638 w 2235200"/>
              <a:gd name="connsiteY22" fmla="*/ 1593132 h 2235200"/>
              <a:gd name="connsiteX23" fmla="*/ 286508 w 2235200"/>
              <a:gd name="connsiteY23" fmla="*/ 1447245 h 2235200"/>
              <a:gd name="connsiteX24" fmla="*/ 223884 w 2235200"/>
              <a:gd name="connsiteY24" fmla="*/ 1092085 h 2235200"/>
              <a:gd name="connsiteX25" fmla="*/ 10603 w 2235200"/>
              <a:gd name="connsiteY25" fmla="*/ 1014463 h 2235200"/>
              <a:gd name="connsiteX26" fmla="*/ 42088 w 2235200"/>
              <a:gd name="connsiteY26" fmla="*/ 835901 h 2235200"/>
              <a:gd name="connsiteX27" fmla="*/ 269055 w 2235200"/>
              <a:gd name="connsiteY27" fmla="*/ 835907 h 2235200"/>
              <a:gd name="connsiteX28" fmla="*/ 449374 w 2235200"/>
              <a:gd name="connsiteY28" fmla="*/ 523585 h 2235200"/>
              <a:gd name="connsiteX29" fmla="*/ 335886 w 2235200"/>
              <a:gd name="connsiteY29" fmla="*/ 327029 h 2235200"/>
              <a:gd name="connsiteX30" fmla="*/ 474782 w 2235200"/>
              <a:gd name="connsiteY30" fmla="*/ 210481 h 2235200"/>
              <a:gd name="connsiteX31" fmla="*/ 648645 w 2235200"/>
              <a:gd name="connsiteY31" fmla="*/ 356377 h 2235200"/>
              <a:gd name="connsiteX32" fmla="*/ 987535 w 2235200"/>
              <a:gd name="connsiteY32" fmla="*/ 233031 h 2235200"/>
              <a:gd name="connsiteX33" fmla="*/ 1026942 w 2235200"/>
              <a:gd name="connsiteY33" fmla="*/ 9511 h 2235200"/>
              <a:gd name="connsiteX34" fmla="*/ 1208258 w 2235200"/>
              <a:gd name="connsiteY34" fmla="*/ 9511 h 2235200"/>
              <a:gd name="connsiteX35" fmla="*/ 1247665 w 2235200"/>
              <a:gd name="connsiteY35" fmla="*/ 233031 h 2235200"/>
              <a:gd name="connsiteX36" fmla="*/ 1586555 w 2235200"/>
              <a:gd name="connsiteY36" fmla="*/ 356377 h 223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35200" h="2235200">
                <a:moveTo>
                  <a:pt x="1586555" y="356377"/>
                </a:moveTo>
                <a:lnTo>
                  <a:pt x="1760418" y="210481"/>
                </a:lnTo>
                <a:lnTo>
                  <a:pt x="1899314" y="327029"/>
                </a:lnTo>
                <a:lnTo>
                  <a:pt x="1785825" y="523585"/>
                </a:lnTo>
                <a:cubicBezTo>
                  <a:pt x="1866522" y="614364"/>
                  <a:pt x="1927876" y="720632"/>
                  <a:pt x="1966144" y="835907"/>
                </a:cubicBezTo>
                <a:lnTo>
                  <a:pt x="2193112" y="835901"/>
                </a:lnTo>
                <a:lnTo>
                  <a:pt x="2224597" y="1014463"/>
                </a:lnTo>
                <a:lnTo>
                  <a:pt x="2011316" y="1092085"/>
                </a:lnTo>
                <a:cubicBezTo>
                  <a:pt x="2014782" y="1213496"/>
                  <a:pt x="1993474" y="1334341"/>
                  <a:pt x="1948692" y="1447245"/>
                </a:cubicBezTo>
                <a:lnTo>
                  <a:pt x="2122562" y="1593132"/>
                </a:lnTo>
                <a:lnTo>
                  <a:pt x="2031904" y="1750157"/>
                </a:lnTo>
                <a:lnTo>
                  <a:pt x="1818627" y="1672524"/>
                </a:lnTo>
                <a:cubicBezTo>
                  <a:pt x="1743241" y="1767759"/>
                  <a:pt x="1649240" y="1846634"/>
                  <a:pt x="1542362" y="1904338"/>
                </a:cubicBezTo>
                <a:lnTo>
                  <a:pt x="1581780" y="2127856"/>
                </a:lnTo>
                <a:lnTo>
                  <a:pt x="1411398" y="2189870"/>
                </a:lnTo>
                <a:lnTo>
                  <a:pt x="1297919" y="1993308"/>
                </a:lnTo>
                <a:cubicBezTo>
                  <a:pt x="1178954" y="2017804"/>
                  <a:pt x="1056245" y="2017804"/>
                  <a:pt x="937280" y="1993308"/>
                </a:cubicBezTo>
                <a:lnTo>
                  <a:pt x="823802" y="2189870"/>
                </a:lnTo>
                <a:lnTo>
                  <a:pt x="653420" y="2127856"/>
                </a:lnTo>
                <a:lnTo>
                  <a:pt x="692839" y="1904338"/>
                </a:lnTo>
                <a:cubicBezTo>
                  <a:pt x="585961" y="1846634"/>
                  <a:pt x="491960" y="1767758"/>
                  <a:pt x="416574" y="1672524"/>
                </a:cubicBezTo>
                <a:lnTo>
                  <a:pt x="203296" y="1750157"/>
                </a:lnTo>
                <a:lnTo>
                  <a:pt x="112638" y="1593132"/>
                </a:lnTo>
                <a:lnTo>
                  <a:pt x="286508" y="1447245"/>
                </a:lnTo>
                <a:cubicBezTo>
                  <a:pt x="241726" y="1334341"/>
                  <a:pt x="220417" y="1213496"/>
                  <a:pt x="223884" y="1092085"/>
                </a:cubicBezTo>
                <a:lnTo>
                  <a:pt x="10603" y="1014463"/>
                </a:lnTo>
                <a:lnTo>
                  <a:pt x="42088" y="835901"/>
                </a:lnTo>
                <a:lnTo>
                  <a:pt x="269055" y="835907"/>
                </a:lnTo>
                <a:cubicBezTo>
                  <a:pt x="307323" y="720632"/>
                  <a:pt x="368677" y="614363"/>
                  <a:pt x="449374" y="523585"/>
                </a:cubicBezTo>
                <a:lnTo>
                  <a:pt x="335886" y="327029"/>
                </a:lnTo>
                <a:lnTo>
                  <a:pt x="474782" y="210481"/>
                </a:lnTo>
                <a:lnTo>
                  <a:pt x="648645" y="356377"/>
                </a:lnTo>
                <a:cubicBezTo>
                  <a:pt x="752057" y="292669"/>
                  <a:pt x="867366" y="250701"/>
                  <a:pt x="987535" y="233031"/>
                </a:cubicBezTo>
                <a:lnTo>
                  <a:pt x="1026942" y="9511"/>
                </a:lnTo>
                <a:lnTo>
                  <a:pt x="1208258" y="9511"/>
                </a:lnTo>
                <a:lnTo>
                  <a:pt x="1247665" y="233031"/>
                </a:lnTo>
                <a:cubicBezTo>
                  <a:pt x="1367834" y="250700"/>
                  <a:pt x="1483142" y="292669"/>
                  <a:pt x="1586555" y="356377"/>
                </a:cubicBezTo>
                <a:close/>
              </a:path>
            </a:pathLst>
          </a:custGeom>
          <a:solidFill>
            <a:srgbClr val="FFFFFF"/>
          </a:solidFill>
          <a:ln w="25400" cap="flat" cmpd="sng" algn="ctr">
            <a:solidFill>
              <a:srgbClr val="243F54"/>
            </a:solidFill>
            <a:prstDash val="solid"/>
          </a:ln>
          <a:effectLst/>
        </p:spPr>
        <p:txBody>
          <a:bodyPr spcFirstLastPara="0" vert="horz" wrap="square" lIns="91440" tIns="91440" rIns="91440" bIns="91440" numCol="1" spcCol="1270" anchor="ctr" anchorCtr="0">
            <a:noAutofit/>
          </a:bodyPr>
          <a:lstStyle/>
          <a:p>
            <a:pPr marL="0" marR="0" lvl="0" indent="0" algn="ctr" defTabSz="488950" eaLnBrk="1" fontAlgn="base" latinLnBrk="0" hangingPunct="1">
              <a:lnSpc>
                <a:spcPct val="90000"/>
              </a:lnSpc>
              <a:spcBef>
                <a:spcPct val="0"/>
              </a:spcBef>
              <a:spcAft>
                <a:spcPct val="35000"/>
              </a:spcAft>
              <a:buClrTx/>
              <a:buSzTx/>
              <a:buFontTx/>
              <a:buNone/>
              <a:tabLst/>
              <a:defRPr/>
            </a:pPr>
            <a:r>
              <a:rPr kumimoji="0" lang="en-US" sz="1200" b="0" i="0" u="none" strike="noStrike" kern="0" cap="none" spc="0" normalizeH="0" baseline="0" noProof="0" dirty="0" smtClean="0">
                <a:ln>
                  <a:noFill/>
                </a:ln>
                <a:solidFill>
                  <a:srgbClr val="333333"/>
                </a:solidFill>
                <a:effectLst/>
                <a:uLnTx/>
                <a:uFillTx/>
                <a:latin typeface="Arial"/>
                <a:ea typeface="+mn-ea"/>
                <a:cs typeface="+mn-cs"/>
              </a:rPr>
              <a:t>Operations</a:t>
            </a:r>
            <a:r>
              <a:rPr kumimoji="0" lang="ru-RU" sz="1200" b="0" i="0" u="none" strike="noStrike" kern="0" cap="none" spc="0" normalizeH="0" baseline="0" noProof="0" dirty="0" smtClean="0">
                <a:ln>
                  <a:noFill/>
                </a:ln>
                <a:solidFill>
                  <a:srgbClr val="333333"/>
                </a:solidFill>
                <a:effectLst/>
                <a:uLnTx/>
                <a:uFillTx/>
                <a:latin typeface="Arial"/>
                <a:ea typeface="+mn-ea"/>
                <a:cs typeface="+mn-cs"/>
              </a:rPr>
              <a:t/>
            </a:r>
            <a:br>
              <a:rPr kumimoji="0" lang="ru-RU" sz="1200" b="0" i="0" u="none" strike="noStrike" kern="0" cap="none" spc="0" normalizeH="0" baseline="0" noProof="0" dirty="0" smtClean="0">
                <a:ln>
                  <a:noFill/>
                </a:ln>
                <a:solidFill>
                  <a:srgbClr val="333333"/>
                </a:solidFill>
                <a:effectLst/>
                <a:uLnTx/>
                <a:uFillTx/>
                <a:latin typeface="Arial"/>
                <a:ea typeface="+mn-ea"/>
                <a:cs typeface="+mn-cs"/>
              </a:rPr>
            </a:br>
            <a:r>
              <a:rPr kumimoji="0" lang="en-US" sz="1200" b="0" i="0" u="none" strike="noStrike" kern="0" cap="none" spc="0" normalizeH="0" baseline="0" noProof="0" dirty="0" smtClean="0">
                <a:ln>
                  <a:noFill/>
                </a:ln>
                <a:solidFill>
                  <a:srgbClr val="333333"/>
                </a:solidFill>
                <a:effectLst/>
                <a:uLnTx/>
                <a:uFillTx/>
                <a:latin typeface="Arial"/>
                <a:ea typeface="+mn-ea"/>
                <a:cs typeface="+mn-cs"/>
              </a:rPr>
              <a:t>Management</a:t>
            </a:r>
          </a:p>
        </p:txBody>
      </p:sp>
      <p:pic>
        <p:nvPicPr>
          <p:cNvPr id="37" name="Picture 6" descr="http://cache1.asset-cache.net/xr/120879838.jpg?v=1&amp;c=IWSAsset&amp;k=3&amp;d=B53F616F4B95E553A8EE4C044AA085ED7B9B8569601F2BBDACFF9ED5509AFB39FECA12A918A60706"/>
          <p:cNvPicPr>
            <a:picLocks noChangeAspect="1" noChangeArrowheads="1"/>
          </p:cNvPicPr>
          <p:nvPr/>
        </p:nvPicPr>
        <p:blipFill>
          <a:blip r:embed="rId2" cstate="print">
            <a:clrChange>
              <a:clrFrom>
                <a:srgbClr val="FFFFFF"/>
              </a:clrFrom>
              <a:clrTo>
                <a:srgbClr val="FFFFFF">
                  <a:alpha val="0"/>
                </a:srgbClr>
              </a:clrTo>
            </a:clrChange>
          </a:blip>
          <a:srcRect b="49184"/>
          <a:stretch>
            <a:fillRect/>
          </a:stretch>
        </p:blipFill>
        <p:spPr bwMode="auto">
          <a:xfrm>
            <a:off x="1681587" y="3902197"/>
            <a:ext cx="601516" cy="604222"/>
          </a:xfrm>
          <a:prstGeom prst="rect">
            <a:avLst/>
          </a:prstGeom>
          <a:noFill/>
        </p:spPr>
      </p:pic>
      <p:pic>
        <p:nvPicPr>
          <p:cNvPr id="38" name="Picture 6" descr="http://cache1.asset-cache.net/xr/120879838.jpg?v=1&amp;c=IWSAsset&amp;k=3&amp;d=B53F616F4B95E553A8EE4C044AA085ED7B9B8569601F2BBDACFF9ED5509AFB39FECA12A918A60706"/>
          <p:cNvPicPr>
            <a:picLocks noChangeAspect="1" noChangeArrowheads="1"/>
          </p:cNvPicPr>
          <p:nvPr/>
        </p:nvPicPr>
        <p:blipFill>
          <a:blip r:embed="rId2" cstate="print">
            <a:clrChange>
              <a:clrFrom>
                <a:srgbClr val="FFFFFF"/>
              </a:clrFrom>
              <a:clrTo>
                <a:srgbClr val="FFFFFF">
                  <a:alpha val="0"/>
                </a:srgbClr>
              </a:clrTo>
            </a:clrChange>
          </a:blip>
          <a:srcRect b="49184"/>
          <a:stretch>
            <a:fillRect/>
          </a:stretch>
        </p:blipFill>
        <p:spPr bwMode="auto">
          <a:xfrm>
            <a:off x="2514134" y="3064388"/>
            <a:ext cx="601516" cy="604222"/>
          </a:xfrm>
          <a:prstGeom prst="rect">
            <a:avLst/>
          </a:prstGeom>
          <a:noFill/>
        </p:spPr>
      </p:pic>
      <p:pic>
        <p:nvPicPr>
          <p:cNvPr id="39" name="Picture 6" descr="http://cache1.asset-cache.net/xr/120879838.jpg?v=1&amp;c=IWSAsset&amp;k=3&amp;d=B53F616F4B95E553A8EE4C044AA085ED7B9B8569601F2BBDACFF9ED5509AFB39FECA12A918A60706"/>
          <p:cNvPicPr>
            <a:picLocks noChangeAspect="1" noChangeArrowheads="1"/>
          </p:cNvPicPr>
          <p:nvPr/>
        </p:nvPicPr>
        <p:blipFill>
          <a:blip r:embed="rId2" cstate="print">
            <a:clrChange>
              <a:clrFrom>
                <a:srgbClr val="FFFFFF"/>
              </a:clrFrom>
              <a:clrTo>
                <a:srgbClr val="FFFFFF">
                  <a:alpha val="0"/>
                </a:srgbClr>
              </a:clrTo>
            </a:clrChange>
          </a:blip>
          <a:srcRect b="49184"/>
          <a:stretch>
            <a:fillRect/>
          </a:stretch>
        </p:blipFill>
        <p:spPr bwMode="auto">
          <a:xfrm>
            <a:off x="4193663" y="3530415"/>
            <a:ext cx="601516" cy="604222"/>
          </a:xfrm>
          <a:prstGeom prst="rect">
            <a:avLst/>
          </a:prstGeom>
          <a:noFill/>
        </p:spPr>
      </p:pic>
      <p:pic>
        <p:nvPicPr>
          <p:cNvPr id="40" name="Picture 6" descr="http://cache1.asset-cache.net/xr/120879838.jpg?v=1&amp;c=IWSAsset&amp;k=3&amp;d=B53F616F4B95E553A8EE4C044AA085ED7B9B8569601F2BBDACFF9ED5509AFB39FECA12A918A60706"/>
          <p:cNvPicPr>
            <a:picLocks noChangeAspect="1" noChangeArrowheads="1"/>
          </p:cNvPicPr>
          <p:nvPr/>
        </p:nvPicPr>
        <p:blipFill>
          <a:blip r:embed="rId2" cstate="print">
            <a:clrChange>
              <a:clrFrom>
                <a:srgbClr val="FFFFFF"/>
              </a:clrFrom>
              <a:clrTo>
                <a:srgbClr val="FFFFFF">
                  <a:alpha val="0"/>
                </a:srgbClr>
              </a:clrTo>
            </a:clrChange>
          </a:blip>
          <a:srcRect b="49184"/>
          <a:stretch>
            <a:fillRect/>
          </a:stretch>
        </p:blipFill>
        <p:spPr bwMode="auto">
          <a:xfrm>
            <a:off x="4619235" y="4048760"/>
            <a:ext cx="601516" cy="604222"/>
          </a:xfrm>
          <a:prstGeom prst="rect">
            <a:avLst/>
          </a:prstGeom>
          <a:noFill/>
        </p:spPr>
      </p:pic>
      <p:sp>
        <p:nvSpPr>
          <p:cNvPr id="41" name="Rounded Rectangle 40"/>
          <p:cNvSpPr/>
          <p:nvPr/>
        </p:nvSpPr>
        <p:spPr>
          <a:xfrm>
            <a:off x="5724128" y="5245013"/>
            <a:ext cx="959046" cy="540060"/>
          </a:xfrm>
          <a:prstGeom prst="roundRect">
            <a:avLst/>
          </a:prstGeom>
          <a:solidFill>
            <a:srgbClr val="FFFFFF">
              <a:lumMod val="95000"/>
            </a:srgbClr>
          </a:solidFill>
          <a:ln w="25400" cap="flat" cmpd="sng" algn="ctr">
            <a:solidFill>
              <a:srgbClr val="D17D08"/>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solidFill>
                  <a:srgbClr val="333333"/>
                </a:solidFill>
                <a:effectLst/>
                <a:uLnTx/>
                <a:uFillTx/>
                <a:latin typeface="Arial"/>
                <a:ea typeface="+mn-ea"/>
                <a:cs typeface="+mn-cs"/>
              </a:rPr>
              <a:t>Business</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solidFill>
                  <a:srgbClr val="333333"/>
                </a:solidFill>
                <a:effectLst/>
                <a:uLnTx/>
                <a:uFillTx/>
                <a:latin typeface="Arial"/>
                <a:ea typeface="+mn-ea"/>
                <a:cs typeface="+mn-cs"/>
              </a:rPr>
              <a:t>Value</a:t>
            </a:r>
          </a:p>
        </p:txBody>
      </p:sp>
      <p:pic>
        <p:nvPicPr>
          <p:cNvPr id="42" name="Picture 6" descr="http://cache1.asset-cache.net/xr/120879838.jpg?v=1&amp;c=IWSAsset&amp;k=3&amp;d=B53F616F4B95E553A8EE4C044AA085ED7B9B8569601F2BBDACFF9ED5509AFB39FECA12A918A60706"/>
          <p:cNvPicPr>
            <a:picLocks noChangeAspect="1" noChangeArrowheads="1"/>
          </p:cNvPicPr>
          <p:nvPr/>
        </p:nvPicPr>
        <p:blipFill>
          <a:blip r:embed="rId2" cstate="print">
            <a:clrChange>
              <a:clrFrom>
                <a:srgbClr val="FFFFFF"/>
              </a:clrFrom>
              <a:clrTo>
                <a:srgbClr val="FFFFFF">
                  <a:alpha val="0"/>
                </a:srgbClr>
              </a:clrTo>
            </a:clrChange>
          </a:blip>
          <a:srcRect b="49184"/>
          <a:stretch>
            <a:fillRect/>
          </a:stretch>
        </p:blipFill>
        <p:spPr bwMode="auto">
          <a:xfrm>
            <a:off x="6346748" y="3015312"/>
            <a:ext cx="601516" cy="604222"/>
          </a:xfrm>
          <a:prstGeom prst="rect">
            <a:avLst/>
          </a:prstGeom>
          <a:noFill/>
        </p:spPr>
      </p:pic>
      <p:sp>
        <p:nvSpPr>
          <p:cNvPr id="43" name="Rectangle 42"/>
          <p:cNvSpPr/>
          <p:nvPr/>
        </p:nvSpPr>
        <p:spPr>
          <a:xfrm>
            <a:off x="251520" y="3852836"/>
            <a:ext cx="1585545" cy="769441"/>
          </a:xfrm>
          <a:prstGeom prst="rect">
            <a:avLst/>
          </a:prstGeom>
        </p:spPr>
        <p:txBody>
          <a:bodyPr wrap="square">
            <a:spAutoFit/>
          </a:bodyPr>
          <a:lstStyle/>
          <a:p>
            <a:pPr marL="171450" marR="0" lvl="0" indent="-171450" defTabSz="914400" eaLnBrk="0" fontAlgn="base" latinLnBrk="0" hangingPunct="0">
              <a:lnSpc>
                <a:spcPct val="100000"/>
              </a:lnSpc>
              <a:spcBef>
                <a:spcPts val="0"/>
              </a:spcBef>
              <a:spcAft>
                <a:spcPct val="0"/>
              </a:spcAft>
              <a:buClr>
                <a:srgbClr val="333333"/>
              </a:buClr>
              <a:buSzPct val="120000"/>
              <a:buFont typeface="Arial" panose="020B0604020202020204" pitchFamily="34" charset="0"/>
              <a:buChar char="•"/>
              <a:tabLst/>
              <a:defRPr/>
            </a:pPr>
            <a:r>
              <a:rPr kumimoji="0" lang="en-US" sz="1100" b="0" i="0" u="none" strike="noStrike" kern="0" cap="none" spc="0" normalizeH="0" baseline="0" noProof="0" dirty="0" smtClean="0">
                <a:ln>
                  <a:noFill/>
                </a:ln>
                <a:solidFill>
                  <a:srgbClr val="333333"/>
                </a:solidFill>
                <a:effectLst/>
                <a:uLnTx/>
                <a:uFillTx/>
              </a:rPr>
              <a:t>Number of months since the last review of target state EA blueprints.</a:t>
            </a:r>
          </a:p>
        </p:txBody>
      </p:sp>
      <p:sp>
        <p:nvSpPr>
          <p:cNvPr id="44" name="Rectangle 43"/>
          <p:cNvSpPr/>
          <p:nvPr/>
        </p:nvSpPr>
        <p:spPr>
          <a:xfrm>
            <a:off x="4559139" y="3120777"/>
            <a:ext cx="1849065" cy="769441"/>
          </a:xfrm>
          <a:prstGeom prst="rect">
            <a:avLst/>
          </a:prstGeom>
        </p:spPr>
        <p:txBody>
          <a:bodyPr wrap="square">
            <a:spAutoFit/>
          </a:bodyPr>
          <a:lstStyle/>
          <a:p>
            <a:pPr marL="174625" marR="0" lvl="0" indent="-174625" defTabSz="914400" eaLnBrk="0" fontAlgn="base" latinLnBrk="0" hangingPunct="0">
              <a:lnSpc>
                <a:spcPct val="100000"/>
              </a:lnSpc>
              <a:spcBef>
                <a:spcPts val="0"/>
              </a:spcBef>
              <a:spcAft>
                <a:spcPct val="0"/>
              </a:spcAft>
              <a:buClr>
                <a:srgbClr val="333333"/>
              </a:buClr>
              <a:buSzPct val="120000"/>
              <a:buFont typeface="Arial" pitchFamily="34" charset="0"/>
              <a:buChar char="•"/>
              <a:tabLst/>
              <a:defRPr/>
            </a:pPr>
            <a:r>
              <a:rPr kumimoji="0" lang="en-US" sz="1100" b="0" i="0" u="none" strike="noStrike" kern="0" cap="none" spc="0" normalizeH="0" baseline="0" noProof="0" dirty="0" smtClean="0">
                <a:ln>
                  <a:noFill/>
                </a:ln>
                <a:solidFill>
                  <a:srgbClr val="333333"/>
                </a:solidFill>
                <a:effectLst/>
                <a:uLnTx/>
                <a:uFillTx/>
              </a:rPr>
              <a:t>Number of projects that passed EA reviews.</a:t>
            </a:r>
            <a:endParaRPr kumimoji="0" lang="ru-RU" sz="1100" b="0" i="0" u="none" strike="noStrike" kern="0" cap="none" spc="0" normalizeH="0" baseline="0" noProof="0" dirty="0" smtClean="0">
              <a:ln>
                <a:noFill/>
              </a:ln>
              <a:solidFill>
                <a:srgbClr val="333333"/>
              </a:solidFill>
              <a:effectLst/>
              <a:uLnTx/>
              <a:uFillTx/>
            </a:endParaRPr>
          </a:p>
          <a:p>
            <a:pPr marL="174625" marR="0" lvl="0" indent="-174625" defTabSz="914400" eaLnBrk="0" fontAlgn="base" latinLnBrk="0" hangingPunct="0">
              <a:lnSpc>
                <a:spcPct val="100000"/>
              </a:lnSpc>
              <a:spcBef>
                <a:spcPts val="0"/>
              </a:spcBef>
              <a:spcAft>
                <a:spcPct val="0"/>
              </a:spcAft>
              <a:buClr>
                <a:srgbClr val="333333"/>
              </a:buClr>
              <a:buSzPct val="120000"/>
              <a:buFont typeface="Arial" pitchFamily="34" charset="0"/>
              <a:buChar char="•"/>
              <a:tabLst/>
              <a:defRPr/>
            </a:pPr>
            <a:r>
              <a:rPr kumimoji="0" lang="en-US" sz="1100" b="0" i="0" u="none" strike="noStrike" kern="0" cap="none" spc="0" normalizeH="0" baseline="0" noProof="0" dirty="0">
                <a:ln>
                  <a:noFill/>
                </a:ln>
                <a:solidFill>
                  <a:srgbClr val="333333"/>
                </a:solidFill>
                <a:effectLst/>
                <a:uLnTx/>
                <a:uFillTx/>
              </a:rPr>
              <a:t>Number of building blocks reused</a:t>
            </a:r>
            <a:r>
              <a:rPr kumimoji="0" lang="en-US" sz="1100" b="0" i="0" u="none" strike="noStrike" kern="0" cap="none" spc="0" normalizeH="0" baseline="0" noProof="0" dirty="0" smtClean="0">
                <a:ln>
                  <a:noFill/>
                </a:ln>
                <a:solidFill>
                  <a:srgbClr val="333333"/>
                </a:solidFill>
                <a:effectLst/>
                <a:uLnTx/>
                <a:uFillTx/>
              </a:rPr>
              <a:t>.</a:t>
            </a:r>
            <a:endParaRPr kumimoji="0" lang="en-US" sz="1100" b="0" i="0" u="none" strike="noStrike" kern="0" cap="none" spc="0" normalizeH="0" baseline="0" noProof="0" dirty="0">
              <a:ln>
                <a:noFill/>
              </a:ln>
              <a:solidFill>
                <a:srgbClr val="333333"/>
              </a:solidFill>
              <a:effectLst/>
              <a:uLnTx/>
              <a:uFillTx/>
            </a:endParaRPr>
          </a:p>
        </p:txBody>
      </p:sp>
      <p:sp>
        <p:nvSpPr>
          <p:cNvPr id="45" name="Rectangle 44"/>
          <p:cNvSpPr/>
          <p:nvPr/>
        </p:nvSpPr>
        <p:spPr>
          <a:xfrm>
            <a:off x="5076235" y="4043524"/>
            <a:ext cx="1456107" cy="938719"/>
          </a:xfrm>
          <a:prstGeom prst="rect">
            <a:avLst/>
          </a:prstGeom>
        </p:spPr>
        <p:txBody>
          <a:bodyPr wrap="square">
            <a:spAutoFit/>
          </a:bodyPr>
          <a:lstStyle/>
          <a:p>
            <a:pPr marL="174625" marR="0" lvl="0" indent="-174625" defTabSz="914400" eaLnBrk="0" fontAlgn="base" latinLnBrk="0" hangingPunct="0">
              <a:lnSpc>
                <a:spcPct val="100000"/>
              </a:lnSpc>
              <a:spcBef>
                <a:spcPts val="0"/>
              </a:spcBef>
              <a:spcAft>
                <a:spcPct val="0"/>
              </a:spcAft>
              <a:buClr>
                <a:srgbClr val="333333"/>
              </a:buClr>
              <a:buSzPct val="120000"/>
              <a:buFont typeface="Arial" pitchFamily="34" charset="0"/>
              <a:buChar char="•"/>
              <a:tabLst/>
              <a:defRPr/>
            </a:pPr>
            <a:r>
              <a:rPr lang="en-US" sz="1100" kern="0" dirty="0" smtClean="0">
                <a:solidFill>
                  <a:srgbClr val="333333"/>
                </a:solidFill>
              </a:rPr>
              <a:t>Reduction in the number of </a:t>
            </a:r>
            <a:r>
              <a:rPr kumimoji="0" lang="en-US" sz="1100" b="0" i="0" u="none" strike="noStrike" kern="0" cap="none" spc="0" normalizeH="0" baseline="0" noProof="0" dirty="0" smtClean="0">
                <a:ln>
                  <a:noFill/>
                </a:ln>
                <a:solidFill>
                  <a:srgbClr val="333333"/>
                </a:solidFill>
                <a:effectLst/>
                <a:uLnTx/>
                <a:uFillTx/>
              </a:rPr>
              <a:t>applications with overlapping functionality.</a:t>
            </a:r>
          </a:p>
        </p:txBody>
      </p:sp>
      <p:sp>
        <p:nvSpPr>
          <p:cNvPr id="46" name="Rectangle 45"/>
          <p:cNvSpPr/>
          <p:nvPr/>
        </p:nvSpPr>
        <p:spPr>
          <a:xfrm>
            <a:off x="2914447" y="2980513"/>
            <a:ext cx="1585545" cy="769441"/>
          </a:xfrm>
          <a:prstGeom prst="rect">
            <a:avLst/>
          </a:prstGeom>
        </p:spPr>
        <p:txBody>
          <a:bodyPr wrap="square">
            <a:spAutoFit/>
          </a:bodyPr>
          <a:lstStyle/>
          <a:p>
            <a:pPr marL="171450" marR="0" lvl="0" indent="-171450" defTabSz="914400" eaLnBrk="0" fontAlgn="base" latinLnBrk="0" hangingPunct="0">
              <a:lnSpc>
                <a:spcPct val="100000"/>
              </a:lnSpc>
              <a:spcBef>
                <a:spcPts val="0"/>
              </a:spcBef>
              <a:spcAft>
                <a:spcPct val="0"/>
              </a:spcAft>
              <a:buClr>
                <a:srgbClr val="333333"/>
              </a:buClr>
              <a:buSzPct val="120000"/>
              <a:buFont typeface="Arial" panose="020B0604020202020204" pitchFamily="34" charset="0"/>
              <a:buChar char="•"/>
              <a:tabLst/>
              <a:defRPr/>
            </a:pPr>
            <a:r>
              <a:rPr kumimoji="0" lang="en-US" sz="1100" b="0" i="0" u="none" strike="noStrike" kern="0" cap="none" spc="0" normalizeH="0" baseline="0" noProof="0" dirty="0" smtClean="0">
                <a:ln>
                  <a:noFill/>
                </a:ln>
                <a:solidFill>
                  <a:srgbClr val="333333"/>
                </a:solidFill>
                <a:effectLst/>
                <a:uLnTx/>
                <a:uFillTx/>
              </a:rPr>
              <a:t>Percentage of projects that were identified and proposed by EA.</a:t>
            </a:r>
          </a:p>
        </p:txBody>
      </p:sp>
      <p:sp>
        <p:nvSpPr>
          <p:cNvPr id="47" name="Rectangle 46"/>
          <p:cNvSpPr/>
          <p:nvPr/>
        </p:nvSpPr>
        <p:spPr>
          <a:xfrm>
            <a:off x="6859709" y="3035999"/>
            <a:ext cx="1849065" cy="1107996"/>
          </a:xfrm>
          <a:prstGeom prst="rect">
            <a:avLst/>
          </a:prstGeom>
        </p:spPr>
        <p:txBody>
          <a:bodyPr wrap="square">
            <a:spAutoFit/>
          </a:bodyPr>
          <a:lstStyle/>
          <a:p>
            <a:pPr marL="174625" marR="0" lvl="0" indent="-174625" defTabSz="914400" eaLnBrk="0" fontAlgn="base" latinLnBrk="0" hangingPunct="0">
              <a:lnSpc>
                <a:spcPct val="100000"/>
              </a:lnSpc>
              <a:spcBef>
                <a:spcPts val="0"/>
              </a:spcBef>
              <a:spcAft>
                <a:spcPct val="0"/>
              </a:spcAft>
              <a:buClr>
                <a:srgbClr val="333333"/>
              </a:buClr>
              <a:buSzPct val="120000"/>
              <a:buFont typeface="Arial" pitchFamily="34" charset="0"/>
              <a:buChar char="•"/>
              <a:tabLst/>
              <a:defRPr/>
            </a:pPr>
            <a:r>
              <a:rPr kumimoji="0" lang="en-US" sz="1100" b="0" i="0" u="none" strike="noStrike" kern="0" cap="none" spc="0" normalizeH="0" baseline="0" noProof="0" dirty="0" smtClean="0">
                <a:ln>
                  <a:noFill/>
                </a:ln>
                <a:solidFill>
                  <a:srgbClr val="333333"/>
                </a:solidFill>
                <a:effectLst/>
                <a:uLnTx/>
                <a:uFillTx/>
              </a:rPr>
              <a:t>Lower non-discretionary IT spend.</a:t>
            </a:r>
            <a:endParaRPr kumimoji="0" lang="ru-RU" sz="1100" b="0" i="0" u="none" strike="noStrike" kern="0" cap="none" spc="0" normalizeH="0" baseline="0" noProof="0" dirty="0" smtClean="0">
              <a:ln>
                <a:noFill/>
              </a:ln>
              <a:solidFill>
                <a:srgbClr val="333333"/>
              </a:solidFill>
              <a:effectLst/>
              <a:uLnTx/>
              <a:uFillTx/>
            </a:endParaRPr>
          </a:p>
          <a:p>
            <a:pPr marL="174625" marR="0" lvl="0" indent="-174625" defTabSz="914400" eaLnBrk="0" fontAlgn="base" latinLnBrk="0" hangingPunct="0">
              <a:lnSpc>
                <a:spcPct val="100000"/>
              </a:lnSpc>
              <a:spcBef>
                <a:spcPts val="0"/>
              </a:spcBef>
              <a:spcAft>
                <a:spcPct val="0"/>
              </a:spcAft>
              <a:buClr>
                <a:srgbClr val="333333"/>
              </a:buClr>
              <a:buSzPct val="120000"/>
              <a:buFont typeface="Arial" pitchFamily="34" charset="0"/>
              <a:buChar char="•"/>
              <a:tabLst/>
              <a:defRPr/>
            </a:pPr>
            <a:r>
              <a:rPr kumimoji="0" lang="en-US" sz="1100" b="0" i="0" u="none" strike="noStrike" kern="0" cap="none" spc="0" normalizeH="0" baseline="0" noProof="0" dirty="0" smtClean="0">
                <a:ln>
                  <a:noFill/>
                </a:ln>
                <a:solidFill>
                  <a:srgbClr val="333333"/>
                </a:solidFill>
                <a:effectLst/>
                <a:uLnTx/>
                <a:uFillTx/>
              </a:rPr>
              <a:t>Decreased time to production.</a:t>
            </a:r>
          </a:p>
          <a:p>
            <a:pPr marL="174625" marR="0" lvl="0" indent="-174625" defTabSz="914400" eaLnBrk="0" fontAlgn="base" latinLnBrk="0" hangingPunct="0">
              <a:lnSpc>
                <a:spcPct val="100000"/>
              </a:lnSpc>
              <a:spcBef>
                <a:spcPts val="0"/>
              </a:spcBef>
              <a:spcAft>
                <a:spcPct val="0"/>
              </a:spcAft>
              <a:buClr>
                <a:srgbClr val="333333"/>
              </a:buClr>
              <a:buSzPct val="120000"/>
              <a:buFont typeface="Arial" pitchFamily="34" charset="0"/>
              <a:buChar char="•"/>
              <a:tabLst/>
              <a:defRPr/>
            </a:pPr>
            <a:r>
              <a:rPr kumimoji="0" lang="en-US" sz="1100" b="0" i="0" u="none" strike="noStrike" kern="0" cap="none" spc="0" normalizeH="0" baseline="0" noProof="0" dirty="0" smtClean="0">
                <a:ln>
                  <a:noFill/>
                </a:ln>
                <a:solidFill>
                  <a:srgbClr val="333333"/>
                </a:solidFill>
                <a:effectLst/>
                <a:uLnTx/>
                <a:uFillTx/>
              </a:rPr>
              <a:t>Higher satisfaction of IT-enabled services.</a:t>
            </a:r>
            <a:endParaRPr kumimoji="0" lang="en-US" sz="1100" b="0" i="0" u="none" strike="noStrike" kern="0" cap="none" spc="0" normalizeH="0" baseline="0" noProof="0" dirty="0">
              <a:ln>
                <a:noFill/>
              </a:ln>
              <a:solidFill>
                <a:srgbClr val="333333"/>
              </a:solidFill>
              <a:effectLst/>
              <a:uLnTx/>
              <a:uFillTx/>
            </a:endParaRPr>
          </a:p>
        </p:txBody>
      </p:sp>
      <p:cxnSp>
        <p:nvCxnSpPr>
          <p:cNvPr id="48" name="Straight Connector 47"/>
          <p:cNvCxnSpPr>
            <a:stCxn id="37" idx="2"/>
          </p:cNvCxnSpPr>
          <p:nvPr/>
        </p:nvCxnSpPr>
        <p:spPr>
          <a:xfrm>
            <a:off x="1982345" y="4506419"/>
            <a:ext cx="193598" cy="700209"/>
          </a:xfrm>
          <a:prstGeom prst="line">
            <a:avLst/>
          </a:prstGeom>
          <a:noFill/>
          <a:ln w="12700" cap="flat" cmpd="sng" algn="ctr">
            <a:solidFill>
              <a:srgbClr val="D17D08"/>
            </a:solidFill>
            <a:prstDash val="solid"/>
            <a:headEnd type="none" w="lg" len="lg"/>
            <a:tailEnd type="triangle" w="lg" len="lg"/>
          </a:ln>
          <a:effectLst/>
        </p:spPr>
      </p:cxnSp>
      <p:cxnSp>
        <p:nvCxnSpPr>
          <p:cNvPr id="49" name="Straight Connector 48"/>
          <p:cNvCxnSpPr>
            <a:stCxn id="38" idx="2"/>
          </p:cNvCxnSpPr>
          <p:nvPr/>
        </p:nvCxnSpPr>
        <p:spPr>
          <a:xfrm>
            <a:off x="2814892" y="3668610"/>
            <a:ext cx="189223" cy="466292"/>
          </a:xfrm>
          <a:prstGeom prst="line">
            <a:avLst/>
          </a:prstGeom>
          <a:noFill/>
          <a:ln w="12700" cap="flat" cmpd="sng" algn="ctr">
            <a:solidFill>
              <a:srgbClr val="D17D08"/>
            </a:solidFill>
            <a:prstDash val="solid"/>
            <a:headEnd type="none" w="lg" len="lg"/>
            <a:tailEnd type="triangle" w="lg" len="lg"/>
          </a:ln>
          <a:effectLst/>
        </p:spPr>
      </p:cxnSp>
      <p:cxnSp>
        <p:nvCxnSpPr>
          <p:cNvPr id="50" name="Straight Connector 49"/>
          <p:cNvCxnSpPr>
            <a:stCxn id="39" idx="2"/>
          </p:cNvCxnSpPr>
          <p:nvPr/>
        </p:nvCxnSpPr>
        <p:spPr>
          <a:xfrm flipH="1">
            <a:off x="3787399" y="4134637"/>
            <a:ext cx="707022" cy="1412018"/>
          </a:xfrm>
          <a:prstGeom prst="line">
            <a:avLst/>
          </a:prstGeom>
          <a:noFill/>
          <a:ln w="12700" cap="flat" cmpd="sng" algn="ctr">
            <a:solidFill>
              <a:srgbClr val="D17D08"/>
            </a:solidFill>
            <a:prstDash val="solid"/>
            <a:headEnd type="none" w="lg" len="lg"/>
            <a:tailEnd type="triangle" w="lg" len="lg"/>
          </a:ln>
          <a:effectLst/>
        </p:spPr>
      </p:cxnSp>
      <p:cxnSp>
        <p:nvCxnSpPr>
          <p:cNvPr id="51" name="Straight Connector 50"/>
          <p:cNvCxnSpPr>
            <a:stCxn id="40" idx="2"/>
          </p:cNvCxnSpPr>
          <p:nvPr/>
        </p:nvCxnSpPr>
        <p:spPr>
          <a:xfrm>
            <a:off x="4919993" y="4652982"/>
            <a:ext cx="11261" cy="592031"/>
          </a:xfrm>
          <a:prstGeom prst="line">
            <a:avLst/>
          </a:prstGeom>
          <a:noFill/>
          <a:ln w="12700" cap="flat" cmpd="sng" algn="ctr">
            <a:solidFill>
              <a:srgbClr val="D17D08"/>
            </a:solidFill>
            <a:prstDash val="solid"/>
            <a:headEnd type="none" w="lg" len="lg"/>
            <a:tailEnd type="triangle" w="lg" len="lg"/>
          </a:ln>
          <a:effectLst/>
        </p:spPr>
      </p:cxnSp>
      <p:cxnSp>
        <p:nvCxnSpPr>
          <p:cNvPr id="52" name="Straight Connector 51"/>
          <p:cNvCxnSpPr>
            <a:stCxn id="42" idx="2"/>
            <a:endCxn id="41" idx="0"/>
          </p:cNvCxnSpPr>
          <p:nvPr/>
        </p:nvCxnSpPr>
        <p:spPr>
          <a:xfrm flipH="1">
            <a:off x="6203651" y="3619534"/>
            <a:ext cx="443855" cy="1625479"/>
          </a:xfrm>
          <a:prstGeom prst="line">
            <a:avLst/>
          </a:prstGeom>
          <a:noFill/>
          <a:ln w="12700" cap="flat" cmpd="sng" algn="ctr">
            <a:solidFill>
              <a:srgbClr val="D17D08"/>
            </a:solidFill>
            <a:prstDash val="solid"/>
            <a:headEnd type="none" w="lg" len="lg"/>
            <a:tailEnd type="triangle" w="lg" len="lg"/>
          </a:ln>
          <a:effectLst/>
        </p:spPr>
      </p:cxnSp>
      <p:graphicFrame>
        <p:nvGraphicFramePr>
          <p:cNvPr id="53" name="Table 52"/>
          <p:cNvGraphicFramePr>
            <a:graphicFrameLocks noGrp="1"/>
          </p:cNvGraphicFramePr>
          <p:nvPr>
            <p:extLst>
              <p:ext uri="{D42A27DB-BD31-4B8C-83A1-F6EECF244321}">
                <p14:modId xmlns:p14="http://schemas.microsoft.com/office/powerpoint/2010/main" val="647322972"/>
              </p:ext>
            </p:extLst>
          </p:nvPr>
        </p:nvGraphicFramePr>
        <p:xfrm>
          <a:off x="251520" y="2256681"/>
          <a:ext cx="8620125" cy="731520"/>
        </p:xfrm>
        <a:graphic>
          <a:graphicData uri="http://schemas.openxmlformats.org/drawingml/2006/table">
            <a:tbl>
              <a:tblPr firstRow="1" bandRow="1">
                <a:gradFill rotWithShape="1">
                  <a:gsLst>
                    <a:gs pos="0">
                      <a:srgbClr val="7B7B7B">
                        <a:tint val="50000"/>
                        <a:satMod val="300000"/>
                      </a:srgbClr>
                    </a:gs>
                    <a:gs pos="35000">
                      <a:srgbClr val="7B7B7B">
                        <a:tint val="37000"/>
                        <a:satMod val="300000"/>
                      </a:srgbClr>
                    </a:gs>
                    <a:gs pos="100000">
                      <a:srgbClr val="7B7B7B">
                        <a:tint val="15000"/>
                        <a:satMod val="350000"/>
                      </a:srgbClr>
                    </a:gs>
                  </a:gsLst>
                  <a:lin ang="16200000" scaled="1"/>
                </a:gradFill>
                <a:effectLst/>
              </a:tblPr>
              <a:tblGrid>
                <a:gridCol w="2304256"/>
                <a:gridCol w="3442494"/>
                <a:gridCol w="2873375"/>
              </a:tblGrid>
              <a:tr h="0">
                <a:tc grid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200" dirty="0" smtClean="0"/>
                        <a:t>EA performance measures (lead, operational)</a:t>
                      </a:r>
                      <a:endParaRPr lang="en-US" sz="1200" dirty="0"/>
                    </a:p>
                  </a:txBody>
                  <a:tcPr>
                    <a:lnL w="9525" cap="flat" cmpd="sng" algn="ctr">
                      <a:solidFill>
                        <a:srgbClr val="7B7B7B">
                          <a:shade val="95000"/>
                          <a:satMod val="105000"/>
                        </a:srgbClr>
                      </a:solidFill>
                      <a:prstDash val="solid"/>
                    </a:lnL>
                    <a:lnR>
                      <a:noFill/>
                    </a:lnR>
                    <a:lnT w="9525" cap="flat" cmpd="sng" algn="ctr">
                      <a:solidFill>
                        <a:srgbClr val="7B7B7B">
                          <a:shade val="95000"/>
                          <a:satMod val="105000"/>
                        </a:srgbClr>
                      </a:solidFill>
                      <a:prstDash val="solid"/>
                    </a:lnT>
                    <a:lnB w="25400" cap="flat" cmpd="sng" algn="ctr">
                      <a:solidFill>
                        <a:srgbClr val="FFFFFF"/>
                      </a:solidFill>
                      <a:prstDash val="solid"/>
                    </a:lnB>
                    <a:lnTlToBr w="12700" cmpd="sng">
                      <a:noFill/>
                      <a:prstDash val="solid"/>
                    </a:lnTlToBr>
                    <a:lnBlToTr w="12700" cmpd="sng">
                      <a:noFill/>
                      <a:prstDash val="solid"/>
                    </a:lnBlToTr>
                    <a:solidFill>
                      <a:srgbClr val="7B7B7B"/>
                    </a:solidFill>
                  </a:tcPr>
                </a:tc>
                <a:tc hMerge="1">
                  <a:txBody>
                    <a:bodyPr/>
                    <a:lstStyle/>
                    <a:p>
                      <a:endParaRPr lang="en-US" dirty="0"/>
                    </a:p>
                  </a:txBody>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200" dirty="0" smtClean="0"/>
                        <a:t>EA</a:t>
                      </a:r>
                      <a:r>
                        <a:rPr lang="en-US" sz="1200" baseline="0" dirty="0" smtClean="0"/>
                        <a:t> value measures (lag)</a:t>
                      </a:r>
                      <a:endParaRPr lang="en-US" sz="1200" dirty="0"/>
                    </a:p>
                  </a:txBody>
                  <a:tcPr>
                    <a:lnL>
                      <a:noFill/>
                    </a:lnL>
                    <a:lnR w="9525" cap="flat" cmpd="sng" algn="ctr">
                      <a:solidFill>
                        <a:srgbClr val="7B7B7B">
                          <a:shade val="95000"/>
                          <a:satMod val="105000"/>
                        </a:srgbClr>
                      </a:solidFill>
                      <a:prstDash val="solid"/>
                    </a:lnR>
                    <a:lnT w="9525" cap="flat" cmpd="sng" algn="ctr">
                      <a:solidFill>
                        <a:srgbClr val="7B7B7B">
                          <a:shade val="95000"/>
                          <a:satMod val="105000"/>
                        </a:srgbClr>
                      </a:solidFill>
                      <a:prstDash val="solid"/>
                    </a:lnT>
                    <a:lnB w="25400" cap="flat" cmpd="sng" algn="ctr">
                      <a:solidFill>
                        <a:srgbClr val="FFFFFF"/>
                      </a:solidFill>
                      <a:prstDash val="solid"/>
                    </a:lnB>
                    <a:lnTlToBr w="12700" cmpd="sng">
                      <a:noFill/>
                      <a:prstDash val="solid"/>
                    </a:lnTlToBr>
                    <a:lnBlToTr w="12700" cmpd="sng">
                      <a:noFill/>
                      <a:prstDash val="solid"/>
                    </a:lnBlToTr>
                    <a:solidFill>
                      <a:srgbClr val="7B7B7B"/>
                    </a:solidFill>
                  </a:tcPr>
                </a:tc>
              </a:tr>
              <a:tr h="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200" dirty="0" smtClean="0">
                          <a:solidFill>
                            <a:schemeClr val="tx1"/>
                          </a:solidFill>
                        </a:rPr>
                        <a:t>Application of EA management process</a:t>
                      </a:r>
                      <a:endParaRPr lang="en-US" sz="1200" dirty="0">
                        <a:solidFill>
                          <a:schemeClr val="tx1"/>
                        </a:solidFill>
                      </a:endParaRPr>
                    </a:p>
                  </a:txBody>
                  <a:tcPr>
                    <a:lnL w="9525" cap="flat" cmpd="sng" algn="ctr">
                      <a:solidFill>
                        <a:srgbClr val="7B7B7B">
                          <a:shade val="95000"/>
                          <a:satMod val="105000"/>
                        </a:srgbClr>
                      </a:solidFill>
                      <a:prstDash val="solid"/>
                    </a:lnL>
                    <a:lnR w="9525" cap="flat" cmpd="sng" algn="ctr">
                      <a:solidFill>
                        <a:srgbClr val="7B7B7B">
                          <a:shade val="95000"/>
                          <a:satMod val="105000"/>
                        </a:srgbClr>
                      </a:solidFill>
                      <a:prstDash val="solid"/>
                    </a:lnR>
                    <a:lnT w="25400" cap="flat" cmpd="sng" algn="ctr">
                      <a:solidFill>
                        <a:srgbClr val="FFFFFF"/>
                      </a:solidFill>
                      <a:prstDash val="solid"/>
                    </a:lnT>
                    <a:lnB w="9525" cap="flat" cmpd="sng" algn="ctr">
                      <a:solidFill>
                        <a:srgbClr val="7B7B7B">
                          <a:shade val="95000"/>
                          <a:satMod val="105000"/>
                        </a:srgbClr>
                      </a:solidFill>
                      <a:prstDash val="solid"/>
                    </a:lnB>
                    <a:lnTlToBr w="12700" cmpd="sng">
                      <a:noFill/>
                      <a:prstDash val="solid"/>
                    </a:lnTlToBr>
                    <a:lnBlToTr w="12700" cmpd="sng">
                      <a:noFill/>
                      <a:prstDash val="solid"/>
                    </a:lnBlToTr>
                    <a:solidFill>
                      <a:schemeClr val="accent3">
                        <a:lumMod val="40000"/>
                        <a:lumOff val="60000"/>
                        <a:alpha val="4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200" dirty="0" smtClean="0">
                          <a:solidFill>
                            <a:schemeClr val="tx1"/>
                          </a:solidFill>
                        </a:rPr>
                        <a:t>EA’s contribution</a:t>
                      </a:r>
                      <a:r>
                        <a:rPr lang="en-US" sz="1200" baseline="0" dirty="0" smtClean="0">
                          <a:solidFill>
                            <a:schemeClr val="tx1"/>
                          </a:solidFill>
                        </a:rPr>
                        <a:t> to </a:t>
                      </a:r>
                      <a:br>
                        <a:rPr lang="en-US" sz="1200" baseline="0" dirty="0" smtClean="0">
                          <a:solidFill>
                            <a:schemeClr val="tx1"/>
                          </a:solidFill>
                        </a:rPr>
                      </a:br>
                      <a:r>
                        <a:rPr lang="en-US" sz="1200" baseline="0" dirty="0" smtClean="0">
                          <a:solidFill>
                            <a:schemeClr val="tx1"/>
                          </a:solidFill>
                        </a:rPr>
                        <a:t>IT performance</a:t>
                      </a:r>
                      <a:endParaRPr lang="en-US" sz="1200" dirty="0">
                        <a:solidFill>
                          <a:schemeClr val="tx1"/>
                        </a:solidFill>
                      </a:endParaRPr>
                    </a:p>
                  </a:txBody>
                  <a:tcPr>
                    <a:lnL w="9525" cap="flat" cmpd="sng" algn="ctr">
                      <a:solidFill>
                        <a:srgbClr val="7B7B7B">
                          <a:shade val="95000"/>
                          <a:satMod val="105000"/>
                        </a:srgbClr>
                      </a:solidFill>
                      <a:prstDash val="solid"/>
                    </a:lnL>
                    <a:lnR w="9525" cap="flat" cmpd="sng" algn="ctr">
                      <a:solidFill>
                        <a:srgbClr val="7B7B7B">
                          <a:shade val="95000"/>
                          <a:satMod val="105000"/>
                        </a:srgbClr>
                      </a:solidFill>
                      <a:prstDash val="solid"/>
                    </a:lnR>
                    <a:lnT w="25400" cap="flat" cmpd="sng" algn="ctr">
                      <a:solidFill>
                        <a:srgbClr val="FFFFFF"/>
                      </a:solidFill>
                      <a:prstDash val="solid"/>
                    </a:lnT>
                    <a:lnB w="9525" cap="flat" cmpd="sng" algn="ctr">
                      <a:solidFill>
                        <a:srgbClr val="7B7B7B">
                          <a:shade val="95000"/>
                          <a:satMod val="105000"/>
                        </a:srgbClr>
                      </a:solidFill>
                      <a:prstDash val="solid"/>
                    </a:lnB>
                    <a:lnTlToBr w="12700" cmpd="sng">
                      <a:noFill/>
                      <a:prstDash val="solid"/>
                    </a:lnTlToBr>
                    <a:lnBlToTr w="12700" cmpd="sng">
                      <a:noFill/>
                      <a:prstDash val="solid"/>
                    </a:lnBlToTr>
                    <a:solidFill>
                      <a:schemeClr val="accent3">
                        <a:lumMod val="40000"/>
                        <a:lumOff val="60000"/>
                        <a:alpha val="40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200" dirty="0" smtClean="0">
                          <a:solidFill>
                            <a:schemeClr val="tx1"/>
                          </a:solidFill>
                        </a:rPr>
                        <a:t>EA’s contribution to business value</a:t>
                      </a:r>
                      <a:endParaRPr lang="en-US" sz="1200" dirty="0">
                        <a:solidFill>
                          <a:schemeClr val="tx1"/>
                        </a:solidFill>
                      </a:endParaRPr>
                    </a:p>
                  </a:txBody>
                  <a:tcPr>
                    <a:lnL w="9525" cap="flat" cmpd="sng" algn="ctr">
                      <a:solidFill>
                        <a:srgbClr val="7B7B7B">
                          <a:shade val="95000"/>
                          <a:satMod val="105000"/>
                        </a:srgbClr>
                      </a:solidFill>
                      <a:prstDash val="solid"/>
                    </a:lnL>
                    <a:lnR w="9525" cap="flat" cmpd="sng" algn="ctr">
                      <a:solidFill>
                        <a:srgbClr val="7B7B7B">
                          <a:shade val="95000"/>
                          <a:satMod val="105000"/>
                        </a:srgbClr>
                      </a:solidFill>
                      <a:prstDash val="solid"/>
                    </a:lnR>
                    <a:lnT w="25400" cap="flat" cmpd="sng" algn="ctr">
                      <a:solidFill>
                        <a:srgbClr val="FFFFFF"/>
                      </a:solidFill>
                      <a:prstDash val="solid"/>
                    </a:lnT>
                    <a:lnB w="9525" cap="flat" cmpd="sng" algn="ctr">
                      <a:solidFill>
                        <a:srgbClr val="7B7B7B">
                          <a:shade val="95000"/>
                          <a:satMod val="105000"/>
                        </a:srgbClr>
                      </a:solidFill>
                      <a:prstDash val="solid"/>
                    </a:lnB>
                    <a:lnTlToBr w="12700" cmpd="sng">
                      <a:noFill/>
                      <a:prstDash val="solid"/>
                    </a:lnTlToBr>
                    <a:lnBlToTr w="12700" cmpd="sng">
                      <a:noFill/>
                      <a:prstDash val="solid"/>
                    </a:lnBlToTr>
                    <a:solidFill>
                      <a:schemeClr val="accent3">
                        <a:lumMod val="40000"/>
                        <a:lumOff val="60000"/>
                        <a:alpha val="40000"/>
                      </a:schemeClr>
                    </a:solidFill>
                  </a:tcPr>
                </a:tc>
              </a:tr>
            </a:tbl>
          </a:graphicData>
        </a:graphic>
      </p:graphicFrame>
      <p:grpSp>
        <p:nvGrpSpPr>
          <p:cNvPr id="25" name="Group 24"/>
          <p:cNvGrpSpPr/>
          <p:nvPr/>
        </p:nvGrpSpPr>
        <p:grpSpPr>
          <a:xfrm>
            <a:off x="0" y="6422955"/>
            <a:ext cx="9144000" cy="437555"/>
            <a:chOff x="0" y="6422955"/>
            <a:chExt cx="9144000" cy="437555"/>
          </a:xfrm>
        </p:grpSpPr>
        <p:pic>
          <p:nvPicPr>
            <p:cNvPr id="26"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7" name="Picture 26"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3422480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8763" y="2155825"/>
            <a:ext cx="2571750" cy="508000"/>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anchor="ctr"/>
          <a:lstStyle/>
          <a:p>
            <a:pPr algn="ctr">
              <a:defRPr/>
            </a:pPr>
            <a:r>
              <a:rPr lang="en-US" sz="1600" b="1" dirty="0">
                <a:solidFill>
                  <a:srgbClr val="FFFFFF"/>
                </a:solidFill>
              </a:rPr>
              <a:t>Situation</a:t>
            </a:r>
          </a:p>
        </p:txBody>
      </p:sp>
      <p:sp>
        <p:nvSpPr>
          <p:cNvPr id="4" name="Rectangle 3"/>
          <p:cNvSpPr/>
          <p:nvPr/>
        </p:nvSpPr>
        <p:spPr>
          <a:xfrm>
            <a:off x="3265488" y="2143125"/>
            <a:ext cx="2571750" cy="508000"/>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anchor="ctr"/>
          <a:lstStyle/>
          <a:p>
            <a:pPr algn="ctr">
              <a:defRPr/>
            </a:pPr>
            <a:r>
              <a:rPr lang="en-US" sz="1600" b="1" dirty="0">
                <a:solidFill>
                  <a:srgbClr val="FFFFFF"/>
                </a:solidFill>
              </a:rPr>
              <a:t>Complication</a:t>
            </a:r>
          </a:p>
        </p:txBody>
      </p:sp>
      <p:sp>
        <p:nvSpPr>
          <p:cNvPr id="5" name="Rectangle 4"/>
          <p:cNvSpPr/>
          <p:nvPr/>
        </p:nvSpPr>
        <p:spPr>
          <a:xfrm>
            <a:off x="6308725" y="2144713"/>
            <a:ext cx="2560638" cy="508000"/>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anchor="ctr"/>
          <a:lstStyle/>
          <a:p>
            <a:pPr algn="ctr">
              <a:defRPr/>
            </a:pPr>
            <a:r>
              <a:rPr lang="en-US" sz="1600" b="1" dirty="0">
                <a:solidFill>
                  <a:srgbClr val="FFFFFF"/>
                </a:solidFill>
              </a:rPr>
              <a:t>Result</a:t>
            </a:r>
          </a:p>
        </p:txBody>
      </p:sp>
      <p:sp>
        <p:nvSpPr>
          <p:cNvPr id="6" name="Rectangle 5"/>
          <p:cNvSpPr/>
          <p:nvPr/>
        </p:nvSpPr>
        <p:spPr>
          <a:xfrm>
            <a:off x="268288" y="2728913"/>
            <a:ext cx="2562225" cy="3605212"/>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36000" rIns="144000" bIns="36000"/>
          <a:lstStyle/>
          <a:p>
            <a:pPr>
              <a:defRPr/>
            </a:pPr>
            <a:r>
              <a:rPr lang="en-US" sz="1200" dirty="0" smtClean="0">
                <a:solidFill>
                  <a:srgbClr val="333333"/>
                </a:solidFill>
              </a:rPr>
              <a:t>The insurance sector has been undergoing</a:t>
            </a:r>
            <a:r>
              <a:rPr lang="en-US" sz="1200" dirty="0" smtClean="0">
                <a:solidFill>
                  <a:srgbClr val="FF0000"/>
                </a:solidFill>
              </a:rPr>
              <a:t> </a:t>
            </a:r>
            <a:r>
              <a:rPr lang="en-US" sz="1200" dirty="0" smtClean="0">
                <a:solidFill>
                  <a:srgbClr val="333333"/>
                </a:solidFill>
              </a:rPr>
              <a:t>major</a:t>
            </a:r>
            <a:r>
              <a:rPr lang="en-US" sz="1200" dirty="0" smtClean="0">
                <a:solidFill>
                  <a:srgbClr val="FF0000"/>
                </a:solidFill>
              </a:rPr>
              <a:t> </a:t>
            </a:r>
            <a:r>
              <a:rPr lang="en-US" sz="1200" dirty="0" smtClean="0">
                <a:solidFill>
                  <a:srgbClr val="333333"/>
                </a:solidFill>
              </a:rPr>
              <a:t>changes, and as a reaction, businesses within the sector have been embracing technology to provide innovative solutions. </a:t>
            </a:r>
          </a:p>
          <a:p>
            <a:pPr>
              <a:defRPr/>
            </a:pPr>
            <a:endParaRPr lang="en-US" sz="1200" dirty="0" smtClean="0">
              <a:solidFill>
                <a:srgbClr val="333333"/>
              </a:solidFill>
            </a:endParaRPr>
          </a:p>
          <a:p>
            <a:pPr>
              <a:defRPr/>
            </a:pPr>
            <a:r>
              <a:rPr lang="en-US" sz="1200" dirty="0">
                <a:solidFill>
                  <a:srgbClr val="333333"/>
                </a:solidFill>
              </a:rPr>
              <a:t>The </a:t>
            </a:r>
            <a:r>
              <a:rPr lang="en-US" sz="1200" dirty="0" smtClean="0">
                <a:solidFill>
                  <a:srgbClr val="333333"/>
                </a:solidFill>
              </a:rPr>
              <a:t>head </a:t>
            </a:r>
            <a:r>
              <a:rPr lang="en-US" sz="1200" dirty="0">
                <a:solidFill>
                  <a:srgbClr val="333333"/>
                </a:solidFill>
              </a:rPr>
              <a:t>of </a:t>
            </a:r>
            <a:r>
              <a:rPr lang="en-US" sz="1200" dirty="0" smtClean="0">
                <a:solidFill>
                  <a:srgbClr val="333333"/>
                </a:solidFill>
              </a:rPr>
              <a:t>EA </a:t>
            </a:r>
            <a:r>
              <a:rPr lang="en-US" sz="1200" dirty="0">
                <a:solidFill>
                  <a:srgbClr val="333333"/>
                </a:solidFill>
              </a:rPr>
              <a:t>in </a:t>
            </a:r>
            <a:r>
              <a:rPr lang="en-US" sz="1200" dirty="0" smtClean="0">
                <a:solidFill>
                  <a:srgbClr val="333333"/>
                </a:solidFill>
              </a:rPr>
              <a:t>a major </a:t>
            </a:r>
            <a:r>
              <a:rPr lang="en-US" sz="1200" dirty="0">
                <a:solidFill>
                  <a:srgbClr val="333333"/>
                </a:solidFill>
              </a:rPr>
              <a:t>insurance </a:t>
            </a:r>
            <a:r>
              <a:rPr lang="en-US" sz="1200" dirty="0" smtClean="0">
                <a:solidFill>
                  <a:srgbClr val="333333"/>
                </a:solidFill>
              </a:rPr>
              <a:t>provider (henceforth to be referred to as “INSPRO01”) was given the </a:t>
            </a:r>
            <a:r>
              <a:rPr lang="en-US" sz="1200" dirty="0">
                <a:solidFill>
                  <a:srgbClr val="333333"/>
                </a:solidFill>
              </a:rPr>
              <a:t>mandate to </a:t>
            </a:r>
            <a:r>
              <a:rPr lang="en-US" sz="1200" dirty="0" smtClean="0">
                <a:solidFill>
                  <a:srgbClr val="333333"/>
                </a:solidFill>
              </a:rPr>
              <a:t>ensure that solutions are architected right the first time to maximize reuse and reduce technology debt. The EA </a:t>
            </a:r>
            <a:r>
              <a:rPr lang="en-US" sz="1200" dirty="0">
                <a:solidFill>
                  <a:srgbClr val="333333"/>
                </a:solidFill>
              </a:rPr>
              <a:t>group </a:t>
            </a:r>
            <a:r>
              <a:rPr lang="en-US" sz="1200" dirty="0" smtClean="0">
                <a:solidFill>
                  <a:srgbClr val="333333"/>
                </a:solidFill>
              </a:rPr>
              <a:t>was </a:t>
            </a:r>
            <a:r>
              <a:rPr lang="en-US" sz="1200" dirty="0">
                <a:solidFill>
                  <a:srgbClr val="333333"/>
                </a:solidFill>
              </a:rPr>
              <a:t>at a </a:t>
            </a:r>
            <a:r>
              <a:rPr lang="en-US" sz="1200" dirty="0" smtClean="0">
                <a:solidFill>
                  <a:srgbClr val="333333"/>
                </a:solidFill>
              </a:rPr>
              <a:t>critical point </a:t>
            </a:r>
            <a:r>
              <a:rPr lang="en-US" sz="1200" dirty="0">
                <a:solidFill>
                  <a:srgbClr val="333333"/>
                </a:solidFill>
              </a:rPr>
              <a:t>– to demonstrate business value or </a:t>
            </a:r>
            <a:r>
              <a:rPr lang="en-US" sz="1200" dirty="0" smtClean="0">
                <a:solidFill>
                  <a:srgbClr val="333333"/>
                </a:solidFill>
              </a:rPr>
              <a:t>become </a:t>
            </a:r>
            <a:r>
              <a:rPr lang="en-US" sz="1200" dirty="0">
                <a:solidFill>
                  <a:srgbClr val="333333"/>
                </a:solidFill>
              </a:rPr>
              <a:t>irrelevant. </a:t>
            </a:r>
            <a:endParaRPr lang="en-US" sz="1200" dirty="0" smtClean="0">
              <a:solidFill>
                <a:srgbClr val="333333"/>
              </a:solidFill>
            </a:endParaRPr>
          </a:p>
          <a:p>
            <a:pPr>
              <a:defRPr/>
            </a:pPr>
            <a:endParaRPr lang="en-US" sz="1200" dirty="0">
              <a:solidFill>
                <a:srgbClr val="333333"/>
              </a:solidFill>
            </a:endParaRPr>
          </a:p>
          <a:p>
            <a:pPr>
              <a:defRPr/>
            </a:pPr>
            <a:endParaRPr lang="en-US" sz="1200" dirty="0">
              <a:solidFill>
                <a:srgbClr val="333333"/>
              </a:solidFill>
            </a:endParaRPr>
          </a:p>
          <a:p>
            <a:pPr>
              <a:defRPr/>
            </a:pPr>
            <a:endParaRPr lang="en-US" sz="1200" dirty="0">
              <a:solidFill>
                <a:srgbClr val="333333"/>
              </a:solidFill>
            </a:endParaRPr>
          </a:p>
        </p:txBody>
      </p:sp>
      <p:sp>
        <p:nvSpPr>
          <p:cNvPr id="7" name="Rectangle 6"/>
          <p:cNvSpPr/>
          <p:nvPr/>
        </p:nvSpPr>
        <p:spPr>
          <a:xfrm>
            <a:off x="3265488" y="2728913"/>
            <a:ext cx="2560637" cy="3605212"/>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36000" rIns="144000" bIns="36000"/>
          <a:lstStyle/>
          <a:p>
            <a:pPr>
              <a:defRPr/>
            </a:pPr>
            <a:r>
              <a:rPr lang="en-US" sz="1200" dirty="0" smtClean="0">
                <a:solidFill>
                  <a:srgbClr val="333333"/>
                </a:solidFill>
              </a:rPr>
              <a:t>The project management office had been accountable for solution architecture and had placed emphasis on short-term project cost savings at the expense of long term durability.  </a:t>
            </a:r>
          </a:p>
          <a:p>
            <a:pPr>
              <a:defRPr/>
            </a:pPr>
            <a:endParaRPr lang="en-US" sz="1200" dirty="0">
              <a:solidFill>
                <a:srgbClr val="333333"/>
              </a:solidFill>
            </a:endParaRPr>
          </a:p>
          <a:p>
            <a:pPr>
              <a:defRPr/>
            </a:pPr>
            <a:r>
              <a:rPr lang="en-US" sz="1200" dirty="0" smtClean="0">
                <a:solidFill>
                  <a:srgbClr val="333333"/>
                </a:solidFill>
              </a:rPr>
              <a:t>There was a lack of awareness of the Enterprise Architecture group within INSPRO01, </a:t>
            </a:r>
            <a:r>
              <a:rPr lang="en-US" sz="1200" dirty="0">
                <a:solidFill>
                  <a:srgbClr val="333333"/>
                </a:solidFill>
              </a:rPr>
              <a:t>and </a:t>
            </a:r>
            <a:r>
              <a:rPr lang="en-US" sz="1200" dirty="0" smtClean="0">
                <a:solidFill>
                  <a:srgbClr val="333333"/>
                </a:solidFill>
              </a:rPr>
              <a:t>people misunderstood the roles and responsibilities of the EA team.  </a:t>
            </a:r>
            <a:endParaRPr lang="en-US" sz="1200" dirty="0">
              <a:solidFill>
                <a:srgbClr val="333333"/>
              </a:solidFill>
            </a:endParaRPr>
          </a:p>
        </p:txBody>
      </p:sp>
      <p:sp>
        <p:nvSpPr>
          <p:cNvPr id="8" name="Rectangle 7"/>
          <p:cNvSpPr/>
          <p:nvPr/>
        </p:nvSpPr>
        <p:spPr>
          <a:xfrm>
            <a:off x="6315075" y="2728913"/>
            <a:ext cx="2562225" cy="3605212"/>
          </a:xfrm>
          <a:prstGeom prst="rect">
            <a:avLst/>
          </a:prstGeom>
          <a:solidFill>
            <a:schemeClr val="bg1">
              <a:lumMod val="95000"/>
            </a:schemeClr>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36000" rIns="144000" bIns="36000"/>
          <a:lstStyle/>
          <a:p>
            <a:pPr>
              <a:defRPr/>
            </a:pPr>
            <a:r>
              <a:rPr lang="en-CA" sz="1200" dirty="0" smtClean="0">
                <a:solidFill>
                  <a:srgbClr val="333333"/>
                </a:solidFill>
              </a:rPr>
              <a:t>Info-Tech helped define the responsibilities of the EA team and clarify </a:t>
            </a:r>
            <a:r>
              <a:rPr lang="en-CA" sz="1200" dirty="0">
                <a:solidFill>
                  <a:srgbClr val="333333"/>
                </a:solidFill>
              </a:rPr>
              <a:t>the </a:t>
            </a:r>
            <a:r>
              <a:rPr lang="en-CA" sz="1200" dirty="0" smtClean="0">
                <a:solidFill>
                  <a:srgbClr val="333333"/>
                </a:solidFill>
              </a:rPr>
              <a:t>differences </a:t>
            </a:r>
            <a:r>
              <a:rPr lang="en-CA" sz="1200" dirty="0">
                <a:solidFill>
                  <a:srgbClr val="333333"/>
                </a:solidFill>
              </a:rPr>
              <a:t>between the role of a </a:t>
            </a:r>
            <a:r>
              <a:rPr lang="en-CA" sz="1200" dirty="0" smtClean="0">
                <a:solidFill>
                  <a:srgbClr val="333333"/>
                </a:solidFill>
              </a:rPr>
              <a:t>Solution Architect </a:t>
            </a:r>
            <a:r>
              <a:rPr lang="en-CA" sz="1200" dirty="0">
                <a:solidFill>
                  <a:srgbClr val="333333"/>
                </a:solidFill>
              </a:rPr>
              <a:t>vs. </a:t>
            </a:r>
            <a:r>
              <a:rPr lang="en-CA" sz="1200" dirty="0" smtClean="0">
                <a:solidFill>
                  <a:srgbClr val="333333"/>
                </a:solidFill>
              </a:rPr>
              <a:t>Enterprise Architect</a:t>
            </a:r>
            <a:r>
              <a:rPr lang="en-CA" sz="1200" dirty="0">
                <a:solidFill>
                  <a:srgbClr val="333333"/>
                </a:solidFill>
              </a:rPr>
              <a:t>. </a:t>
            </a:r>
          </a:p>
          <a:p>
            <a:pPr>
              <a:defRPr/>
            </a:pPr>
            <a:endParaRPr lang="en-CA" sz="1200" dirty="0" smtClean="0">
              <a:solidFill>
                <a:srgbClr val="333333"/>
              </a:solidFill>
            </a:endParaRPr>
          </a:p>
          <a:p>
            <a:pPr>
              <a:defRPr/>
            </a:pPr>
            <a:r>
              <a:rPr lang="en-CA" sz="1200" dirty="0" smtClean="0">
                <a:solidFill>
                  <a:srgbClr val="333333"/>
                </a:solidFill>
              </a:rPr>
              <a:t>The EA team was able to make the case for change in the project management practices to ensure architectures are reviewed and approved prior to implementation.</a:t>
            </a:r>
          </a:p>
          <a:p>
            <a:pPr>
              <a:defRPr/>
            </a:pPr>
            <a:endParaRPr lang="en-CA" sz="1200" dirty="0">
              <a:solidFill>
                <a:srgbClr val="333333"/>
              </a:solidFill>
            </a:endParaRPr>
          </a:p>
          <a:p>
            <a:pPr>
              <a:defRPr/>
            </a:pPr>
            <a:r>
              <a:rPr lang="en-US" sz="1200" dirty="0" smtClean="0">
                <a:solidFill>
                  <a:srgbClr val="333333"/>
                </a:solidFill>
              </a:rPr>
              <a:t>As a result, INSPRO01 </a:t>
            </a:r>
            <a:r>
              <a:rPr lang="en-CA" sz="1200" dirty="0" smtClean="0">
                <a:solidFill>
                  <a:srgbClr val="333333"/>
                </a:solidFill>
              </a:rPr>
              <a:t>saw substantial increases in reuse opportunities and thereby derived more value from its technology investments. </a:t>
            </a:r>
            <a:endParaRPr lang="en-CA" sz="1200" dirty="0">
              <a:solidFill>
                <a:srgbClr val="333333"/>
              </a:solidFill>
            </a:endParaRPr>
          </a:p>
          <a:p>
            <a:pPr>
              <a:defRPr/>
            </a:pPr>
            <a:endParaRPr lang="en-CA" sz="1200" dirty="0" smtClean="0">
              <a:solidFill>
                <a:srgbClr val="333333"/>
              </a:solidFill>
            </a:endParaRPr>
          </a:p>
          <a:p>
            <a:pPr>
              <a:defRPr/>
            </a:pPr>
            <a:endParaRPr lang="en-CA" sz="1200" dirty="0">
              <a:solidFill>
                <a:srgbClr val="333333"/>
              </a:solidFill>
            </a:endParaRPr>
          </a:p>
        </p:txBody>
      </p:sp>
      <p:sp>
        <p:nvSpPr>
          <p:cNvPr id="56327" name="Title 3"/>
          <p:cNvSpPr>
            <a:spLocks noGrp="1"/>
          </p:cNvSpPr>
          <p:nvPr>
            <p:ph type="title"/>
          </p:nvPr>
        </p:nvSpPr>
        <p:spPr/>
        <p:txBody>
          <a:bodyPr/>
          <a:lstStyle/>
          <a:p>
            <a:r>
              <a:rPr lang="en-US" dirty="0" smtClean="0"/>
              <a:t>An insurance provider </a:t>
            </a:r>
            <a:r>
              <a:rPr lang="en-CA" dirty="0" smtClean="0"/>
              <a:t>adopts a value-focused, right-sized EA governance program </a:t>
            </a:r>
            <a:endParaRPr lang="en-US" dirty="0" smtClean="0"/>
          </a:p>
        </p:txBody>
      </p:sp>
      <p:sp>
        <p:nvSpPr>
          <p:cNvPr id="10" name="Chevron 9"/>
          <p:cNvSpPr/>
          <p:nvPr/>
        </p:nvSpPr>
        <p:spPr>
          <a:xfrm>
            <a:off x="5946775" y="3786188"/>
            <a:ext cx="257175" cy="360362"/>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B0C534"/>
              </a:solidFill>
            </a:endParaRPr>
          </a:p>
        </p:txBody>
      </p:sp>
      <p:sp>
        <p:nvSpPr>
          <p:cNvPr id="11" name="Chevron 10"/>
          <p:cNvSpPr/>
          <p:nvPr/>
        </p:nvSpPr>
        <p:spPr>
          <a:xfrm>
            <a:off x="2930525" y="3786188"/>
            <a:ext cx="257175" cy="360362"/>
          </a:xfrm>
          <a:prstGeom prst="chevron">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B0C534"/>
              </a:solidFill>
            </a:endParaRPr>
          </a:p>
        </p:txBody>
      </p:sp>
      <p:grpSp>
        <p:nvGrpSpPr>
          <p:cNvPr id="56330" name="Group 11"/>
          <p:cNvGrpSpPr>
            <a:grpSpLocks/>
          </p:cNvGrpSpPr>
          <p:nvPr/>
        </p:nvGrpSpPr>
        <p:grpSpPr bwMode="auto">
          <a:xfrm>
            <a:off x="0" y="1139825"/>
            <a:ext cx="5946775" cy="795338"/>
            <a:chOff x="-2" y="294436"/>
            <a:chExt cx="5947094" cy="796519"/>
          </a:xfrm>
        </p:grpSpPr>
        <p:sp>
          <p:nvSpPr>
            <p:cNvPr id="13" name="Rectangle 12"/>
            <p:cNvSpPr/>
            <p:nvPr/>
          </p:nvSpPr>
          <p:spPr>
            <a:xfrm>
              <a:off x="-2" y="294436"/>
              <a:ext cx="5947094" cy="79651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anchor="ctr"/>
            <a:lstStyle/>
            <a:p>
              <a:pPr marL="176213">
                <a:defRPr/>
              </a:pPr>
              <a:r>
                <a:rPr lang="en-CA" sz="2800" b="1" dirty="0">
                  <a:solidFill>
                    <a:srgbClr val="FFFFFF"/>
                  </a:solidFill>
                </a:rPr>
                <a:t>CASE STUDY</a:t>
              </a:r>
            </a:p>
          </p:txBody>
        </p:sp>
        <p:sp>
          <p:nvSpPr>
            <p:cNvPr id="56332" name="TextBox 13"/>
            <p:cNvSpPr txBox="1">
              <a:spLocks noChangeArrowheads="1"/>
            </p:cNvSpPr>
            <p:nvPr/>
          </p:nvSpPr>
          <p:spPr bwMode="auto">
            <a:xfrm>
              <a:off x="3407021" y="351806"/>
              <a:ext cx="870438" cy="646331"/>
            </a:xfrm>
            <a:prstGeom prst="rect">
              <a:avLst/>
            </a:prstGeom>
            <a:noFill/>
            <a:ln w="9525">
              <a:noFill/>
              <a:miter lim="800000"/>
              <a:headEnd/>
              <a:tailEnd/>
            </a:ln>
          </p:spPr>
          <p:txBody>
            <a:bodyPr>
              <a:spAutoFit/>
            </a:bodyPr>
            <a:lstStyle/>
            <a:p>
              <a:pPr algn="r" fontAlgn="base">
                <a:lnSpc>
                  <a:spcPct val="150000"/>
                </a:lnSpc>
                <a:spcBef>
                  <a:spcPct val="0"/>
                </a:spcBef>
                <a:spcAft>
                  <a:spcPct val="0"/>
                </a:spcAft>
              </a:pPr>
              <a:r>
                <a:rPr lang="en-CA" sz="1200" i="1" dirty="0">
                  <a:solidFill>
                    <a:srgbClr val="FFFFFF"/>
                  </a:solidFill>
                </a:rPr>
                <a:t>Industry</a:t>
              </a:r>
            </a:p>
            <a:p>
              <a:pPr algn="r" fontAlgn="base">
                <a:lnSpc>
                  <a:spcPct val="150000"/>
                </a:lnSpc>
                <a:spcBef>
                  <a:spcPct val="0"/>
                </a:spcBef>
                <a:spcAft>
                  <a:spcPct val="0"/>
                </a:spcAft>
              </a:pPr>
              <a:r>
                <a:rPr lang="en-CA" sz="1200" i="1" dirty="0">
                  <a:solidFill>
                    <a:srgbClr val="FFFFFF"/>
                  </a:solidFill>
                </a:rPr>
                <a:t>Source</a:t>
              </a:r>
            </a:p>
          </p:txBody>
        </p:sp>
        <p:cxnSp>
          <p:nvCxnSpPr>
            <p:cNvPr id="15" name="Straight Connector 14"/>
            <p:cNvCxnSpPr/>
            <p:nvPr/>
          </p:nvCxnSpPr>
          <p:spPr>
            <a:xfrm>
              <a:off x="3424420" y="431164"/>
              <a:ext cx="0" cy="50080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a:stretch>
              <a:fillRect/>
            </a:stretch>
          </p:blipFill>
          <p:spPr>
            <a:xfrm>
              <a:off x="250836" y="489989"/>
              <a:ext cx="417535" cy="441980"/>
            </a:xfrm>
            <a:prstGeom prst="rect">
              <a:avLst/>
            </a:prstGeom>
            <a:effectLst>
              <a:outerShdw blurRad="25400" dist="25400" dir="2700000" algn="tl" rotWithShape="0">
                <a:prstClr val="black">
                  <a:alpha val="15000"/>
                </a:prstClr>
              </a:outerShdw>
            </a:effectLst>
          </p:spPr>
        </p:pic>
        <p:sp>
          <p:nvSpPr>
            <p:cNvPr id="56335" name="Text Placeholder 9"/>
            <p:cNvSpPr txBox="1">
              <a:spLocks/>
            </p:cNvSpPr>
            <p:nvPr/>
          </p:nvSpPr>
          <p:spPr bwMode="auto">
            <a:xfrm>
              <a:off x="4277459" y="351807"/>
              <a:ext cx="1559148" cy="354662"/>
            </a:xfrm>
            <a:prstGeom prst="rect">
              <a:avLst/>
            </a:prstGeom>
            <a:noFill/>
            <a:ln w="9525">
              <a:noFill/>
              <a:miter lim="800000"/>
              <a:headEnd/>
              <a:tailEnd/>
            </a:ln>
          </p:spPr>
          <p:txBody>
            <a:bodyPr/>
            <a:lstStyle/>
            <a:p>
              <a:pPr fontAlgn="base">
                <a:lnSpc>
                  <a:spcPct val="150000"/>
                </a:lnSpc>
                <a:spcBef>
                  <a:spcPct val="0"/>
                </a:spcBef>
                <a:spcAft>
                  <a:spcPct val="0"/>
                </a:spcAft>
                <a:buClr>
                  <a:srgbClr val="333333"/>
                </a:buClr>
                <a:buSzPct val="120000"/>
                <a:buFont typeface="Arial" charset="0"/>
                <a:buNone/>
              </a:pPr>
              <a:r>
                <a:rPr lang="en-CA" sz="1200" dirty="0">
                  <a:solidFill>
                    <a:srgbClr val="FFFFFF"/>
                  </a:solidFill>
                </a:rPr>
                <a:t>Insurance</a:t>
              </a:r>
            </a:p>
            <a:p>
              <a:pPr fontAlgn="base">
                <a:lnSpc>
                  <a:spcPct val="150000"/>
                </a:lnSpc>
                <a:spcBef>
                  <a:spcPct val="0"/>
                </a:spcBef>
                <a:spcAft>
                  <a:spcPct val="0"/>
                </a:spcAft>
                <a:buClr>
                  <a:srgbClr val="333333"/>
                </a:buClr>
                <a:buSzPct val="120000"/>
                <a:buFont typeface="Arial" charset="0"/>
                <a:buNone/>
              </a:pPr>
              <a:r>
                <a:rPr lang="en-US" sz="1200" dirty="0" smtClean="0">
                  <a:solidFill>
                    <a:srgbClr val="FFFFFF"/>
                  </a:solidFill>
                </a:rPr>
                <a:t>Info-Tech</a:t>
              </a:r>
              <a:endParaRPr lang="en-US" sz="1200" dirty="0">
                <a:solidFill>
                  <a:srgbClr val="FFFFFF"/>
                </a:solidFill>
              </a:endParaRPr>
            </a:p>
          </p:txBody>
        </p:sp>
      </p:grpSp>
      <p:grpSp>
        <p:nvGrpSpPr>
          <p:cNvPr id="17" name="Group 16"/>
          <p:cNvGrpSpPr/>
          <p:nvPr/>
        </p:nvGrpSpPr>
        <p:grpSpPr>
          <a:xfrm>
            <a:off x="0" y="6422955"/>
            <a:ext cx="9144000" cy="437555"/>
            <a:chOff x="0" y="6422955"/>
            <a:chExt cx="9144000" cy="437555"/>
          </a:xfrm>
        </p:grpSpPr>
        <p:pic>
          <p:nvPicPr>
            <p:cNvPr id="18"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7426913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2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4.xml><?xml version="1.0" encoding="utf-8"?>
<a:theme xmlns:a="http://schemas.openxmlformats.org/drawingml/2006/main" name="3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5.xml><?xml version="1.0" encoding="utf-8"?>
<a:theme xmlns:a="http://schemas.openxmlformats.org/drawingml/2006/main" name="4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1573</Words>
  <Application>Microsoft Office PowerPoint</Application>
  <PresentationFormat>On-screen Show (4:3)</PresentationFormat>
  <Paragraphs>177</Paragraphs>
  <Slides>12</Slides>
  <Notes>8</Notes>
  <HiddenSlides>0</HiddenSlides>
  <MMClips>0</MMClips>
  <ScaleCrop>false</ScaleCrop>
  <HeadingPairs>
    <vt:vector size="8" baseType="variant">
      <vt:variant>
        <vt:lpstr>Fonts Used</vt:lpstr>
      </vt:variant>
      <vt:variant>
        <vt:i4>6</vt:i4>
      </vt:variant>
      <vt:variant>
        <vt:lpstr>Theme</vt:lpstr>
      </vt:variant>
      <vt:variant>
        <vt:i4>5</vt:i4>
      </vt:variant>
      <vt:variant>
        <vt:lpstr>Slide Titles</vt:lpstr>
      </vt:variant>
      <vt:variant>
        <vt:i4>12</vt:i4>
      </vt:variant>
      <vt:variant>
        <vt:lpstr>Custom Shows</vt:lpstr>
      </vt:variant>
      <vt:variant>
        <vt:i4>1</vt:i4>
      </vt:variant>
    </vt:vector>
  </HeadingPairs>
  <TitlesOfParts>
    <vt:vector size="24" baseType="lpstr">
      <vt:lpstr>Arial</vt:lpstr>
      <vt:lpstr>Calibri</vt:lpstr>
      <vt:lpstr>Georgia</vt:lpstr>
      <vt:lpstr>Roboto Slab</vt:lpstr>
      <vt:lpstr>Roboto Slab Bold</vt:lpstr>
      <vt:lpstr>Wingdings</vt:lpstr>
      <vt:lpstr>Theme1</vt:lpstr>
      <vt:lpstr>1_Theme1</vt:lpstr>
      <vt:lpstr>2_Theme1</vt:lpstr>
      <vt:lpstr>3_Theme1</vt:lpstr>
      <vt:lpstr>4_Theme1</vt:lpstr>
      <vt:lpstr>PowerPoint Presentation</vt:lpstr>
      <vt:lpstr>PowerPoint Presentation</vt:lpstr>
      <vt:lpstr>Our understanding of the problem</vt:lpstr>
      <vt:lpstr>Executive summary</vt:lpstr>
      <vt:lpstr>What is enterprise architecture governance?</vt:lpstr>
      <vt:lpstr>Harness the benefits of an optimized EA governance</vt:lpstr>
      <vt:lpstr>Organizations that have implemented EA governance realize greater benefits from their EA programs</vt:lpstr>
      <vt:lpstr>Measure EA governance implementation effectiveness</vt:lpstr>
      <vt:lpstr>An insurance provider adopts a value-focused, right-sized EA governance program </vt:lpstr>
      <vt:lpstr>Success factors for EA governance</vt:lpstr>
      <vt:lpstr>Info-Tech’s approach to EA governance</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2016-08-09T15:22:05Z</dcterms:created>
  <dcterms:modified xsi:type="dcterms:W3CDTF">2016-08-10T15:33:12Z</dcterms:modified>
</cp:coreProperties>
</file>