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4.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0" r:id="rId2"/>
    <p:sldMasterId id="2147483789" r:id="rId3"/>
    <p:sldMasterId id="2147483808" r:id="rId4"/>
    <p:sldMasterId id="2147483826" r:id="rId5"/>
    <p:sldMasterId id="2147483959" r:id="rId6"/>
  </p:sldMasterIdLst>
  <p:notesMasterIdLst>
    <p:notesMasterId r:id="rId25"/>
  </p:notesMasterIdLst>
  <p:handoutMasterIdLst>
    <p:handoutMasterId r:id="rId26"/>
  </p:handoutMasterIdLst>
  <p:sldIdLst>
    <p:sldId id="483" r:id="rId7"/>
    <p:sldId id="952" r:id="rId8"/>
    <p:sldId id="938" r:id="rId9"/>
    <p:sldId id="1003" r:id="rId10"/>
    <p:sldId id="1004" r:id="rId11"/>
    <p:sldId id="986" r:id="rId12"/>
    <p:sldId id="964" r:id="rId13"/>
    <p:sldId id="980" r:id="rId14"/>
    <p:sldId id="1005" r:id="rId15"/>
    <p:sldId id="1006" r:id="rId16"/>
    <p:sldId id="1007" r:id="rId17"/>
    <p:sldId id="946" r:id="rId18"/>
    <p:sldId id="1017" r:id="rId19"/>
    <p:sldId id="941" r:id="rId20"/>
    <p:sldId id="1035" r:id="rId21"/>
    <p:sldId id="1036" r:id="rId22"/>
    <p:sldId id="951" r:id="rId23"/>
    <p:sldId id="944" r:id="rId24"/>
  </p:sldIdLst>
  <p:sldSz cx="9144000" cy="6858000" type="screen4x3"/>
  <p:notesSz cx="6950075" cy="9236075"/>
  <p:custShowLst>
    <p:custShow name="Custom Show 1" id="0">
      <p:sldLst/>
    </p:custShow>
  </p:custShowLst>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77" userDrawn="1">
          <p15:clr>
            <a:srgbClr val="A4A3A4"/>
          </p15:clr>
        </p15:guide>
        <p15:guide id="2" pos="15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5060"/>
    <a:srgbClr val="B0C534"/>
    <a:srgbClr val="29475F"/>
    <a:srgbClr val="CDCFD2"/>
    <a:srgbClr val="E8E9EA"/>
    <a:srgbClr val="7CADD4"/>
    <a:srgbClr val="D1DE83"/>
    <a:srgbClr val="FDFDFD"/>
    <a:srgbClr val="FCFCFC"/>
    <a:srgbClr val="F4CC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232" autoAdjust="0"/>
    <p:restoredTop sz="95501" autoAdjust="0"/>
  </p:normalViewPr>
  <p:slideViewPr>
    <p:cSldViewPr snapToGrid="0">
      <p:cViewPr>
        <p:scale>
          <a:sx n="100" d="100"/>
          <a:sy n="100" d="100"/>
        </p:scale>
        <p:origin x="1656" y="-174"/>
      </p:cViewPr>
      <p:guideLst>
        <p:guide orient="horz" pos="777"/>
        <p:guide pos="15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gs" Target="tags/tag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389057-96AD-4BE2-95FD-97446EE6736C}" type="doc">
      <dgm:prSet loTypeId="urn:microsoft.com/office/officeart/2005/8/layout/venn2" loCatId="relationship" qsTypeId="urn:microsoft.com/office/officeart/2005/8/quickstyle/simple1" qsCatId="simple" csTypeId="urn:microsoft.com/office/officeart/2005/8/colors/accent1_3" csCatId="accent1" phldr="1"/>
      <dgm:spPr/>
      <dgm:t>
        <a:bodyPr/>
        <a:lstStyle/>
        <a:p>
          <a:endParaRPr lang="en-CA"/>
        </a:p>
      </dgm:t>
    </dgm:pt>
    <dgm:pt modelId="{3E1DBCA3-3DFB-44BE-8AE7-3D01B25E7B9B}">
      <dgm:prSet phldrT="[Text]" custT="1"/>
      <dgm:spPr/>
      <dgm:t>
        <a:bodyPr/>
        <a:lstStyle/>
        <a:p>
          <a:r>
            <a:rPr lang="en-CA" sz="1200" dirty="0" smtClean="0"/>
            <a:t>IT Governance</a:t>
          </a:r>
          <a:endParaRPr lang="en-CA" sz="1200" dirty="0"/>
        </a:p>
      </dgm:t>
    </dgm:pt>
    <dgm:pt modelId="{C831A531-2D8E-48CB-9C04-48AD3F7A9C84}" type="parTrans" cxnId="{49E86EA0-EF47-4BC3-B310-D96521CD84B5}">
      <dgm:prSet/>
      <dgm:spPr/>
      <dgm:t>
        <a:bodyPr/>
        <a:lstStyle/>
        <a:p>
          <a:endParaRPr lang="en-CA"/>
        </a:p>
      </dgm:t>
    </dgm:pt>
    <dgm:pt modelId="{088ACF61-7C47-4A80-9843-E91C956FDE54}" type="sibTrans" cxnId="{49E86EA0-EF47-4BC3-B310-D96521CD84B5}">
      <dgm:prSet/>
      <dgm:spPr/>
      <dgm:t>
        <a:bodyPr/>
        <a:lstStyle/>
        <a:p>
          <a:endParaRPr lang="en-CA"/>
        </a:p>
      </dgm:t>
    </dgm:pt>
    <dgm:pt modelId="{8C2BC089-8CBE-4EDF-ACE6-79868C623AA3}">
      <dgm:prSet phldrT="[Text]" custT="1"/>
      <dgm:spPr>
        <a:noFill/>
      </dgm:spPr>
      <dgm:t>
        <a:bodyPr/>
        <a:lstStyle/>
        <a:p>
          <a:r>
            <a:rPr lang="en-CA" sz="1200" dirty="0" smtClean="0"/>
            <a:t>EA Governance</a:t>
          </a:r>
          <a:endParaRPr lang="en-CA" sz="1200" dirty="0"/>
        </a:p>
      </dgm:t>
    </dgm:pt>
    <dgm:pt modelId="{9A7BDDED-6676-46E0-AA95-DA97A278A0C3}" type="parTrans" cxnId="{8502C0B3-8C66-46F7-8F1B-667D95FA9B2A}">
      <dgm:prSet/>
      <dgm:spPr/>
      <dgm:t>
        <a:bodyPr/>
        <a:lstStyle/>
        <a:p>
          <a:endParaRPr lang="en-CA"/>
        </a:p>
      </dgm:t>
    </dgm:pt>
    <dgm:pt modelId="{E34439AA-935A-43C0-993E-8CB8D5E89020}" type="sibTrans" cxnId="{8502C0B3-8C66-46F7-8F1B-667D95FA9B2A}">
      <dgm:prSet/>
      <dgm:spPr/>
      <dgm:t>
        <a:bodyPr/>
        <a:lstStyle/>
        <a:p>
          <a:endParaRPr lang="en-CA"/>
        </a:p>
      </dgm:t>
    </dgm:pt>
    <dgm:pt modelId="{11F003F5-F09A-4187-AA81-392AFAC7D1BB}" type="pres">
      <dgm:prSet presAssocID="{63389057-96AD-4BE2-95FD-97446EE6736C}" presName="Name0" presStyleCnt="0">
        <dgm:presLayoutVars>
          <dgm:chMax val="7"/>
          <dgm:resizeHandles val="exact"/>
        </dgm:presLayoutVars>
      </dgm:prSet>
      <dgm:spPr/>
      <dgm:t>
        <a:bodyPr/>
        <a:lstStyle/>
        <a:p>
          <a:endParaRPr lang="en-CA"/>
        </a:p>
      </dgm:t>
    </dgm:pt>
    <dgm:pt modelId="{F8949135-21C6-43C1-9375-1E7D693D9EF0}" type="pres">
      <dgm:prSet presAssocID="{63389057-96AD-4BE2-95FD-97446EE6736C}" presName="comp1" presStyleCnt="0"/>
      <dgm:spPr/>
    </dgm:pt>
    <dgm:pt modelId="{6B244758-6A9E-4A10-BD2F-9EB073E999F6}" type="pres">
      <dgm:prSet presAssocID="{63389057-96AD-4BE2-95FD-97446EE6736C}" presName="circle1" presStyleLbl="node1" presStyleIdx="0" presStyleCnt="2"/>
      <dgm:spPr/>
      <dgm:t>
        <a:bodyPr/>
        <a:lstStyle/>
        <a:p>
          <a:endParaRPr lang="en-CA"/>
        </a:p>
      </dgm:t>
    </dgm:pt>
    <dgm:pt modelId="{69D93EE5-DF9F-4999-A4B8-870E34E9D06F}" type="pres">
      <dgm:prSet presAssocID="{63389057-96AD-4BE2-95FD-97446EE6736C}" presName="c1text" presStyleLbl="node1" presStyleIdx="0" presStyleCnt="2">
        <dgm:presLayoutVars>
          <dgm:bulletEnabled val="1"/>
        </dgm:presLayoutVars>
      </dgm:prSet>
      <dgm:spPr/>
      <dgm:t>
        <a:bodyPr/>
        <a:lstStyle/>
        <a:p>
          <a:endParaRPr lang="en-CA"/>
        </a:p>
      </dgm:t>
    </dgm:pt>
    <dgm:pt modelId="{39672118-4086-48EB-BBC5-A44D1500C224}" type="pres">
      <dgm:prSet presAssocID="{63389057-96AD-4BE2-95FD-97446EE6736C}" presName="comp2" presStyleCnt="0"/>
      <dgm:spPr/>
    </dgm:pt>
    <dgm:pt modelId="{737D26C4-9CE6-4AA9-A4A2-5AC2254BB0A1}" type="pres">
      <dgm:prSet presAssocID="{63389057-96AD-4BE2-95FD-97446EE6736C}" presName="circle2" presStyleLbl="node1" presStyleIdx="1" presStyleCnt="2"/>
      <dgm:spPr/>
      <dgm:t>
        <a:bodyPr/>
        <a:lstStyle/>
        <a:p>
          <a:endParaRPr lang="en-CA"/>
        </a:p>
      </dgm:t>
    </dgm:pt>
    <dgm:pt modelId="{AAAACA27-2ECB-4C7A-A25E-DC51EDA91802}" type="pres">
      <dgm:prSet presAssocID="{63389057-96AD-4BE2-95FD-97446EE6736C}" presName="c2text" presStyleLbl="node1" presStyleIdx="1" presStyleCnt="2">
        <dgm:presLayoutVars>
          <dgm:bulletEnabled val="1"/>
        </dgm:presLayoutVars>
      </dgm:prSet>
      <dgm:spPr/>
      <dgm:t>
        <a:bodyPr/>
        <a:lstStyle/>
        <a:p>
          <a:endParaRPr lang="en-CA"/>
        </a:p>
      </dgm:t>
    </dgm:pt>
  </dgm:ptLst>
  <dgm:cxnLst>
    <dgm:cxn modelId="{3023EBEF-B2FC-451A-BE17-3AF6C782D285}" type="presOf" srcId="{3E1DBCA3-3DFB-44BE-8AE7-3D01B25E7B9B}" destId="{69D93EE5-DF9F-4999-A4B8-870E34E9D06F}" srcOrd="1" destOrd="0" presId="urn:microsoft.com/office/officeart/2005/8/layout/venn2"/>
    <dgm:cxn modelId="{6D5D0CCA-15BF-4CC9-A566-AF2B3BF54AE8}" type="presOf" srcId="{63389057-96AD-4BE2-95FD-97446EE6736C}" destId="{11F003F5-F09A-4187-AA81-392AFAC7D1BB}" srcOrd="0" destOrd="0" presId="urn:microsoft.com/office/officeart/2005/8/layout/venn2"/>
    <dgm:cxn modelId="{EA4711FE-0A0E-4F1B-BA89-97487DDA7BB2}" type="presOf" srcId="{8C2BC089-8CBE-4EDF-ACE6-79868C623AA3}" destId="{737D26C4-9CE6-4AA9-A4A2-5AC2254BB0A1}" srcOrd="0" destOrd="0" presId="urn:microsoft.com/office/officeart/2005/8/layout/venn2"/>
    <dgm:cxn modelId="{8502C0B3-8C66-46F7-8F1B-667D95FA9B2A}" srcId="{63389057-96AD-4BE2-95FD-97446EE6736C}" destId="{8C2BC089-8CBE-4EDF-ACE6-79868C623AA3}" srcOrd="1" destOrd="0" parTransId="{9A7BDDED-6676-46E0-AA95-DA97A278A0C3}" sibTransId="{E34439AA-935A-43C0-993E-8CB8D5E89020}"/>
    <dgm:cxn modelId="{E03CA0E6-10F2-4E52-A388-3D415D94A093}" type="presOf" srcId="{3E1DBCA3-3DFB-44BE-8AE7-3D01B25E7B9B}" destId="{6B244758-6A9E-4A10-BD2F-9EB073E999F6}" srcOrd="0" destOrd="0" presId="urn:microsoft.com/office/officeart/2005/8/layout/venn2"/>
    <dgm:cxn modelId="{9582C364-4FD2-4E75-99AC-B4B6458F9038}" type="presOf" srcId="{8C2BC089-8CBE-4EDF-ACE6-79868C623AA3}" destId="{AAAACA27-2ECB-4C7A-A25E-DC51EDA91802}" srcOrd="1" destOrd="0" presId="urn:microsoft.com/office/officeart/2005/8/layout/venn2"/>
    <dgm:cxn modelId="{49E86EA0-EF47-4BC3-B310-D96521CD84B5}" srcId="{63389057-96AD-4BE2-95FD-97446EE6736C}" destId="{3E1DBCA3-3DFB-44BE-8AE7-3D01B25E7B9B}" srcOrd="0" destOrd="0" parTransId="{C831A531-2D8E-48CB-9C04-48AD3F7A9C84}" sibTransId="{088ACF61-7C47-4A80-9843-E91C956FDE54}"/>
    <dgm:cxn modelId="{719529C3-BE7B-4B85-82EE-0631975C66B3}" type="presParOf" srcId="{11F003F5-F09A-4187-AA81-392AFAC7D1BB}" destId="{F8949135-21C6-43C1-9375-1E7D693D9EF0}" srcOrd="0" destOrd="0" presId="urn:microsoft.com/office/officeart/2005/8/layout/venn2"/>
    <dgm:cxn modelId="{CE5D02AF-B4D0-42C7-9ABE-40C307D989A7}" type="presParOf" srcId="{F8949135-21C6-43C1-9375-1E7D693D9EF0}" destId="{6B244758-6A9E-4A10-BD2F-9EB073E999F6}" srcOrd="0" destOrd="0" presId="urn:microsoft.com/office/officeart/2005/8/layout/venn2"/>
    <dgm:cxn modelId="{9B6A8F36-BCF7-4612-AE96-A35342F10D1B}" type="presParOf" srcId="{F8949135-21C6-43C1-9375-1E7D693D9EF0}" destId="{69D93EE5-DF9F-4999-A4B8-870E34E9D06F}" srcOrd="1" destOrd="0" presId="urn:microsoft.com/office/officeart/2005/8/layout/venn2"/>
    <dgm:cxn modelId="{BF0F50E0-34D2-4D73-95F7-05BF284A0293}" type="presParOf" srcId="{11F003F5-F09A-4187-AA81-392AFAC7D1BB}" destId="{39672118-4086-48EB-BBC5-A44D1500C224}" srcOrd="1" destOrd="0" presId="urn:microsoft.com/office/officeart/2005/8/layout/venn2"/>
    <dgm:cxn modelId="{866CAB0B-5676-46B4-8408-F4B43CDCD72A}" type="presParOf" srcId="{39672118-4086-48EB-BBC5-A44D1500C224}" destId="{737D26C4-9CE6-4AA9-A4A2-5AC2254BB0A1}" srcOrd="0" destOrd="0" presId="urn:microsoft.com/office/officeart/2005/8/layout/venn2"/>
    <dgm:cxn modelId="{D95B3007-5E6A-4DED-8197-B61E57E57AE5}" type="presParOf" srcId="{39672118-4086-48EB-BBC5-A44D1500C224}" destId="{AAAACA27-2ECB-4C7A-A25E-DC51EDA91802}"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44758-6A9E-4A10-BD2F-9EB073E999F6}">
      <dsp:nvSpPr>
        <dsp:cNvPr id="0" name=""/>
        <dsp:cNvSpPr/>
      </dsp:nvSpPr>
      <dsp:spPr>
        <a:xfrm>
          <a:off x="402431" y="0"/>
          <a:ext cx="2338386" cy="2338386"/>
        </a:xfrm>
        <a:prstGeom prst="ellipse">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CA" sz="1200" kern="1200" dirty="0" smtClean="0"/>
            <a:t>IT Governance</a:t>
          </a:r>
          <a:endParaRPr lang="en-CA" sz="1200" kern="1200" dirty="0"/>
        </a:p>
      </dsp:txBody>
      <dsp:txXfrm>
        <a:off x="957798" y="175378"/>
        <a:ext cx="1227652" cy="397525"/>
      </dsp:txXfrm>
    </dsp:sp>
    <dsp:sp modelId="{737D26C4-9CE6-4AA9-A4A2-5AC2254BB0A1}">
      <dsp:nvSpPr>
        <dsp:cNvPr id="0" name=""/>
        <dsp:cNvSpPr/>
      </dsp:nvSpPr>
      <dsp:spPr>
        <a:xfrm>
          <a:off x="694729" y="584596"/>
          <a:ext cx="1753789" cy="1753789"/>
        </a:xfrm>
        <a:prstGeom prst="ellipse">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CA" sz="1200" kern="1200" dirty="0" smtClean="0"/>
            <a:t>EA Governance</a:t>
          </a:r>
          <a:endParaRPr lang="en-CA" sz="1200" kern="1200" dirty="0"/>
        </a:p>
      </dsp:txBody>
      <dsp:txXfrm>
        <a:off x="951566" y="1023043"/>
        <a:ext cx="1240116" cy="876894"/>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8/10/2016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8/10/2016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2944590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14</a:t>
            </a:fld>
            <a:endParaRPr lang="en-US" dirty="0">
              <a:solidFill>
                <a:prstClr val="black"/>
              </a:solidFill>
            </a:endParaRPr>
          </a:p>
        </p:txBody>
      </p:sp>
    </p:spTree>
    <p:extLst>
      <p:ext uri="{BB962C8B-B14F-4D97-AF65-F5344CB8AC3E}">
        <p14:creationId xmlns:p14="http://schemas.microsoft.com/office/powerpoint/2010/main" val="1105328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055324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876126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1006951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2985897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45919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948426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59D96F-806F-4F66-9A0E-3B1DD9CAFC23}" type="slidenum">
              <a:rPr lang="en-US">
                <a:solidFill>
                  <a:prstClr val="black"/>
                </a:solidFill>
              </a:rPr>
              <a:pPr fontAlgn="base">
                <a:spcBef>
                  <a:spcPct val="0"/>
                </a:spcBef>
                <a:spcAft>
                  <a:spcPct val="0"/>
                </a:spcAft>
              </a:pPr>
              <a:t>4</a:t>
            </a:fld>
            <a:endParaRPr lang="en-US" dirty="0">
              <a:solidFill>
                <a:prstClr val="black"/>
              </a:solidFill>
            </a:endParaRPr>
          </a:p>
        </p:txBody>
      </p:sp>
    </p:spTree>
    <p:extLst>
      <p:ext uri="{BB962C8B-B14F-4D97-AF65-F5344CB8AC3E}">
        <p14:creationId xmlns:p14="http://schemas.microsoft.com/office/powerpoint/2010/main" val="1003425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327684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4078754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dirty="0"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0AEED5-5ACF-4F34-96BA-6EF18FC0AF2C}" type="slidenum">
              <a:rPr lang="en-US">
                <a:solidFill>
                  <a:prstClr val="black"/>
                </a:solidFill>
              </a:rPr>
              <a:pPr fontAlgn="base">
                <a:spcBef>
                  <a:spcPct val="0"/>
                </a:spcBef>
                <a:spcAft>
                  <a:spcPct val="0"/>
                </a:spcAft>
              </a:pPr>
              <a:t>9</a:t>
            </a:fld>
            <a:endParaRPr lang="en-US" dirty="0">
              <a:solidFill>
                <a:prstClr val="black"/>
              </a:solidFill>
            </a:endParaRPr>
          </a:p>
        </p:txBody>
      </p:sp>
    </p:spTree>
    <p:extLst>
      <p:ext uri="{BB962C8B-B14F-4D97-AF65-F5344CB8AC3E}">
        <p14:creationId xmlns:p14="http://schemas.microsoft.com/office/powerpoint/2010/main" val="1379052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dirty="0"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18A07E-1847-4DBA-9207-C7B24C6A55E1}" type="slidenum">
              <a:rPr lang="en-US">
                <a:solidFill>
                  <a:srgbClr val="000000"/>
                </a:solidFill>
              </a:rPr>
              <a:pPr fontAlgn="base">
                <a:spcBef>
                  <a:spcPct val="0"/>
                </a:spcBef>
                <a:spcAft>
                  <a:spcPct val="0"/>
                </a:spcAft>
              </a:pPr>
              <a:t>10</a:t>
            </a:fld>
            <a:endParaRPr lang="en-US" dirty="0">
              <a:solidFill>
                <a:srgbClr val="000000"/>
              </a:solidFill>
            </a:endParaRPr>
          </a:p>
        </p:txBody>
      </p:sp>
    </p:spTree>
    <p:extLst>
      <p:ext uri="{BB962C8B-B14F-4D97-AF65-F5344CB8AC3E}">
        <p14:creationId xmlns:p14="http://schemas.microsoft.com/office/powerpoint/2010/main" val="1794309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3519134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3.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4.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5.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6.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p:cSld name="2_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252397237"/>
      </p:ext>
    </p:extLst>
  </p:cSld>
  <p:clrMapOvr>
    <a:masterClrMapping/>
  </p:clrMapOvr>
  <p:timing>
    <p:tnLst>
      <p:par>
        <p:cTn id="1" dur="indefinite" restart="never" nodeType="tmRoot"/>
      </p:par>
    </p:tnLst>
  </p:timing>
  <p:hf hdr="0" ftr="0" dt="0"/>
</p:sldLayout>
</file>

<file path=ppt/slideLayouts/slideLayout101.xml><?xml version="1.0" encoding="utf-8"?>
<p:sldLayout xmlns:a="http://schemas.openxmlformats.org/drawingml/2006/main" xmlns:r="http://schemas.openxmlformats.org/officeDocument/2006/relationships" xmlns:p="http://schemas.openxmlformats.org/presentationml/2006/main">
  <p:cSld name="3_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67393897"/>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787683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81869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9664276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1189124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528989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89574366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55848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8796349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00399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161426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19" y="1132006"/>
            <a:ext cx="352780" cy="364690"/>
            <a:chOff x="6966056" y="197732"/>
            <a:chExt cx="751526" cy="785348"/>
          </a:xfrm>
          <a:solidFill>
            <a:srgbClr val="243F54"/>
          </a:solidFill>
        </p:grpSpPr>
        <p:sp>
          <p:nvSpPr>
            <p:cNvPr id="13"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215864727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24408822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27867045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887727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6163611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533788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31320457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6089650"/>
            <a:ext cx="9144000" cy="768350"/>
            <a:chOff x="0" y="6090047"/>
            <a:chExt cx="9144000" cy="767953"/>
          </a:xfrm>
        </p:grpSpPr>
        <p:sp>
          <p:nvSpPr>
            <p:cNvPr id="5" name="Rectangle 28"/>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6" name="Group 1"/>
            <p:cNvGrpSpPr>
              <a:grpSpLocks/>
            </p:cNvGrpSpPr>
            <p:nvPr userDrawn="1"/>
          </p:nvGrpSpPr>
          <p:grpSpPr bwMode="auto">
            <a:xfrm>
              <a:off x="6696236" y="6090047"/>
              <a:ext cx="2447764" cy="767953"/>
              <a:chOff x="6696236" y="6090047"/>
              <a:chExt cx="2447764" cy="767953"/>
            </a:xfrm>
          </p:grpSpPr>
          <p:sp>
            <p:nvSpPr>
              <p:cNvPr id="7" name="Rectangle 30"/>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8" name="Picture 31"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sp>
        <p:nvSpPr>
          <p:cNvPr id="28" name="Text Placeholder 27"/>
          <p:cNvSpPr>
            <a:spLocks noGrp="1"/>
          </p:cNvSpPr>
          <p:nvPr>
            <p:ph type="body" sz="quarter" idx="15"/>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Click to edit Master text styles</a:t>
            </a:r>
          </a:p>
        </p:txBody>
      </p:sp>
      <p:sp>
        <p:nvSpPr>
          <p:cNvPr id="30" name="Text Placeholder 29"/>
          <p:cNvSpPr>
            <a:spLocks noGrp="1"/>
          </p:cNvSpPr>
          <p:nvPr>
            <p:ph type="body" sz="quarter" idx="16"/>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Click to edit Master text styles</a:t>
            </a:r>
          </a:p>
        </p:txBody>
      </p:sp>
    </p:spTree>
    <p:extLst>
      <p:ext uri="{BB962C8B-B14F-4D97-AF65-F5344CB8AC3E}">
        <p14:creationId xmlns:p14="http://schemas.microsoft.com/office/powerpoint/2010/main" val="161502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CA"/>
          </a:p>
        </p:txBody>
      </p:sp>
    </p:spTree>
    <p:extLst>
      <p:ext uri="{BB962C8B-B14F-4D97-AF65-F5344CB8AC3E}">
        <p14:creationId xmlns:p14="http://schemas.microsoft.com/office/powerpoint/2010/main" val="42073382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3" name="Straight Connector 10"/>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22796381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4" name="Pentagon 22"/>
          <p:cNvSpPr/>
          <p:nvPr/>
        </p:nvSpPr>
        <p:spPr>
          <a:xfrm>
            <a:off x="0" y="411163"/>
            <a:ext cx="863600" cy="538162"/>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2" name="Title 1"/>
          <p:cNvSpPr>
            <a:spLocks noGrp="1"/>
          </p:cNvSpPr>
          <p:nvPr>
            <p:ph type="title"/>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Click to edit Master title style</a:t>
            </a:r>
            <a:endParaRPr lang="en-CA" dirty="0"/>
          </a:p>
        </p:txBody>
      </p:sp>
      <p:sp>
        <p:nvSpPr>
          <p:cNvPr id="21" name="Text Placeholder 20"/>
          <p:cNvSpPr>
            <a:spLocks noGrp="1"/>
          </p:cNvSpPr>
          <p:nvPr>
            <p:ph type="body" sz="quarter" idx="10"/>
          </p:nvPr>
        </p:nvSpPr>
        <p:spPr>
          <a:xfrm>
            <a:off x="0" y="245442"/>
            <a:ext cx="641268" cy="891556"/>
          </a:xfrm>
        </p:spPr>
        <p:txBody>
          <a:bodyPr anchor="ctr"/>
          <a:lstStyle>
            <a:lvl1pPr algn="ctr">
              <a:buNone/>
              <a:defRPr sz="2000" b="1">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23275587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7" name="Rectangle 22"/>
          <p:cNvSpPr/>
          <p:nvPr userDrawn="1"/>
        </p:nvSpPr>
        <p:spPr>
          <a:xfrm>
            <a:off x="0" y="-52388"/>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7"/>
          <p:cNvSpPr/>
          <p:nvPr/>
        </p:nvSpPr>
        <p:spPr>
          <a:xfrm>
            <a:off x="250825" y="1287463"/>
            <a:ext cx="4038600"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9" name="Rectangle 8"/>
          <p:cNvSpPr/>
          <p:nvPr/>
        </p:nvSpPr>
        <p:spPr>
          <a:xfrm>
            <a:off x="4840288" y="1287463"/>
            <a:ext cx="4037012"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0" name="Rectangle 9"/>
          <p:cNvSpPr/>
          <p:nvPr/>
        </p:nvSpPr>
        <p:spPr>
          <a:xfrm>
            <a:off x="250825"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Assist:</a:t>
            </a:r>
          </a:p>
        </p:txBody>
      </p:sp>
      <p:sp>
        <p:nvSpPr>
          <p:cNvPr id="11" name="Rectangle 12"/>
          <p:cNvSpPr/>
          <p:nvPr/>
        </p:nvSpPr>
        <p:spPr>
          <a:xfrm>
            <a:off x="4840288"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You:</a:t>
            </a:r>
          </a:p>
        </p:txBody>
      </p:sp>
      <p:sp>
        <p:nvSpPr>
          <p:cNvPr id="13" name="Rectangle 15"/>
          <p:cNvSpPr/>
          <p:nvPr userDrawn="1"/>
        </p:nvSpPr>
        <p:spPr>
          <a:xfrm>
            <a:off x="250825" y="1287463"/>
            <a:ext cx="4038600"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14" name="Rectangle 19"/>
          <p:cNvSpPr/>
          <p:nvPr userDrawn="1"/>
        </p:nvSpPr>
        <p:spPr>
          <a:xfrm>
            <a:off x="4840288" y="1287463"/>
            <a:ext cx="4037012"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5" name="Rectangle 20"/>
          <p:cNvSpPr/>
          <p:nvPr userDrawn="1"/>
        </p:nvSpPr>
        <p:spPr>
          <a:xfrm>
            <a:off x="250825"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Also Assist:</a:t>
            </a:r>
          </a:p>
        </p:txBody>
      </p:sp>
      <p:sp>
        <p:nvSpPr>
          <p:cNvPr id="16" name="Rectangle 21"/>
          <p:cNvSpPr/>
          <p:nvPr userDrawn="1"/>
        </p:nvSpPr>
        <p:spPr>
          <a:xfrm>
            <a:off x="4840288"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Them:</a:t>
            </a:r>
          </a:p>
        </p:txBody>
      </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Click to edit Master title style</a:t>
            </a:r>
            <a:endParaRPr lang="en-CA" dirty="0"/>
          </a:p>
        </p:txBody>
      </p:sp>
      <p:sp>
        <p:nvSpPr>
          <p:cNvPr id="25" name="Text Placeholder 41"/>
          <p:cNvSpPr>
            <a:spLocks noGrp="1"/>
          </p:cNvSpPr>
          <p:nvPr>
            <p:ph type="body" sz="quarter" idx="16"/>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7" name="Text Placeholder 41"/>
          <p:cNvSpPr>
            <a:spLocks noGrp="1"/>
          </p:cNvSpPr>
          <p:nvPr>
            <p:ph type="body" sz="quarter" idx="26"/>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8" name="Text Placeholder 41"/>
          <p:cNvSpPr>
            <a:spLocks noGrp="1"/>
          </p:cNvSpPr>
          <p:nvPr>
            <p:ph type="body" sz="quarter" idx="27"/>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9" name="Text Placeholder 41"/>
          <p:cNvSpPr>
            <a:spLocks noGrp="1"/>
          </p:cNvSpPr>
          <p:nvPr>
            <p:ph type="body" sz="quarter" idx="28"/>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4962284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7" name="Rectangle 16"/>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8"/>
          <p:cNvSpPr/>
          <p:nvPr userDrawn="1"/>
        </p:nvSpPr>
        <p:spPr>
          <a:xfrm>
            <a:off x="255588" y="4200525"/>
            <a:ext cx="8640762" cy="31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1400" b="1" dirty="0">
                <a:solidFill>
                  <a:srgbClr val="FFFFFF"/>
                </a:solidFill>
              </a:rPr>
              <a:t>Resolution</a:t>
            </a:r>
          </a:p>
        </p:txBody>
      </p:sp>
      <p:sp>
        <p:nvSpPr>
          <p:cNvPr id="9" name="Rectangle 12"/>
          <p:cNvSpPr/>
          <p:nvPr userDrawn="1"/>
        </p:nvSpPr>
        <p:spPr>
          <a:xfrm>
            <a:off x="247650" y="1211263"/>
            <a:ext cx="5267325" cy="3190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Situation</a:t>
            </a:r>
          </a:p>
        </p:txBody>
      </p:sp>
      <p:sp>
        <p:nvSpPr>
          <p:cNvPr id="10" name="Rectangle 10"/>
          <p:cNvSpPr/>
          <p:nvPr userDrawn="1"/>
        </p:nvSpPr>
        <p:spPr>
          <a:xfrm>
            <a:off x="247650" y="2659063"/>
            <a:ext cx="5267325" cy="320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Complication</a:t>
            </a:r>
          </a:p>
        </p:txBody>
      </p:sp>
      <p:grpSp>
        <p:nvGrpSpPr>
          <p:cNvPr id="11" name="Group 27"/>
          <p:cNvGrpSpPr/>
          <p:nvPr/>
        </p:nvGrpSpPr>
        <p:grpSpPr>
          <a:xfrm>
            <a:off x="5736405" y="1210905"/>
            <a:ext cx="3084068" cy="285749"/>
            <a:chOff x="2267744" y="1844804"/>
            <a:chExt cx="3084068" cy="285749"/>
          </a:xfrm>
          <a:solidFill>
            <a:srgbClr val="B0C534"/>
          </a:solidFill>
        </p:grpSpPr>
        <p:sp>
          <p:nvSpPr>
            <p:cNvPr id="12"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CA" sz="1100" i="1" dirty="0">
                  <a:solidFill>
                    <a:srgbClr val="FFFFFF"/>
                  </a:solidFill>
                  <a:latin typeface="Georgia"/>
                </a:rPr>
                <a:t>Info-Tech Insight</a:t>
              </a:r>
            </a:p>
          </p:txBody>
        </p:sp>
        <p:pic>
          <p:nvPicPr>
            <p:cNvPr id="13"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14" name="Picture 22"/>
          <p:cNvPicPr>
            <a:picLocks noChangeAspect="1"/>
          </p:cNvPicPr>
          <p:nvPr userDrawn="1"/>
        </p:nvPicPr>
        <p:blipFill>
          <a:blip r:embed="rId3"/>
          <a:srcRect/>
          <a:stretch>
            <a:fillRect/>
          </a:stretch>
        </p:blipFill>
        <p:spPr bwMode="auto">
          <a:xfrm>
            <a:off x="5210175" y="1266825"/>
            <a:ext cx="207963" cy="209550"/>
          </a:xfrm>
          <a:prstGeom prst="rect">
            <a:avLst/>
          </a:prstGeom>
          <a:noFill/>
          <a:ln w="9525">
            <a:noFill/>
            <a:miter lim="800000"/>
            <a:headEnd/>
            <a:tailEnd/>
          </a:ln>
        </p:spPr>
      </p:pic>
      <p:pic>
        <p:nvPicPr>
          <p:cNvPr id="15" name="Picture 29"/>
          <p:cNvPicPr>
            <a:picLocks noChangeAspect="1"/>
          </p:cNvPicPr>
          <p:nvPr userDrawn="1"/>
        </p:nvPicPr>
        <p:blipFill>
          <a:blip r:embed="rId4"/>
          <a:srcRect/>
          <a:stretch>
            <a:fillRect/>
          </a:stretch>
        </p:blipFill>
        <p:spPr bwMode="auto">
          <a:xfrm>
            <a:off x="8596313" y="4252913"/>
            <a:ext cx="206375" cy="206375"/>
          </a:xfrm>
          <a:prstGeom prst="rect">
            <a:avLst/>
          </a:prstGeom>
          <a:noFill/>
          <a:ln w="9525">
            <a:noFill/>
            <a:miter lim="800000"/>
            <a:headEnd/>
            <a:tailEnd/>
          </a:ln>
        </p:spPr>
      </p:pic>
      <p:pic>
        <p:nvPicPr>
          <p:cNvPr id="16" name="Picture 2"/>
          <p:cNvPicPr>
            <a:picLocks noChangeAspect="1"/>
          </p:cNvPicPr>
          <p:nvPr userDrawn="1"/>
        </p:nvPicPr>
        <p:blipFill>
          <a:blip r:embed="rId5"/>
          <a:srcRect/>
          <a:stretch>
            <a:fillRect/>
          </a:stretch>
        </p:blipFill>
        <p:spPr bwMode="auto">
          <a:xfrm>
            <a:off x="5210175" y="2716213"/>
            <a:ext cx="211138" cy="211137"/>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latin typeface="+mn-lt"/>
              </a:defRPr>
            </a:lvl1pPr>
          </a:lstStyle>
          <a:p>
            <a:r>
              <a:rPr lang="en-US" smtClean="0"/>
              <a:t>Click to edit Master title style</a:t>
            </a:r>
            <a:endParaRPr lang="en-US" dirty="0"/>
          </a:p>
        </p:txBody>
      </p:sp>
      <p:sp>
        <p:nvSpPr>
          <p:cNvPr id="20" name="Text Placeholder 19"/>
          <p:cNvSpPr>
            <a:spLocks noGrp="1"/>
          </p:cNvSpPr>
          <p:nvPr>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lvl="0"/>
            <a:endParaRPr lang="en-US" dirty="0"/>
          </a:p>
        </p:txBody>
      </p:sp>
    </p:spTree>
    <p:extLst>
      <p:ext uri="{BB962C8B-B14F-4D97-AF65-F5344CB8AC3E}">
        <p14:creationId xmlns:p14="http://schemas.microsoft.com/office/powerpoint/2010/main" val="2375788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9" name="Rectangle 9"/>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16"/>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2"/>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anchor="ctr" forceAA="0">
            <a:noAutofit/>
          </a:bodyPr>
          <a:lstStyle>
            <a:lvl1pPr marL="0" indent="0">
              <a:buNone/>
              <a:defRPr lang="en-US" sz="1400" b="1" dirty="0" smtClean="0"/>
            </a:lvl1pPr>
          </a:lstStyle>
          <a:p>
            <a:pPr lvl="0"/>
            <a:r>
              <a:rPr lang="en-US" dirty="0" smtClean="0"/>
              <a:t>Click to edit Master text styles</a:t>
            </a:r>
          </a:p>
        </p:txBody>
      </p:sp>
      <p:sp>
        <p:nvSpPr>
          <p:cNvPr id="11" name="Text Placeholder 13"/>
          <p:cNvSpPr>
            <a:spLocks noGrp="1"/>
          </p:cNvSpPr>
          <p:nvPr>
            <p:ph type="body" sz="quarter" idx="1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lvl="0"/>
            <a:r>
              <a:rPr lang="en-US" dirty="0" smtClean="0"/>
              <a:t>Click to edit Master text styles</a:t>
            </a:r>
          </a:p>
        </p:txBody>
      </p:sp>
      <p:sp>
        <p:nvSpPr>
          <p:cNvPr id="14" name="Text Placeholder 13"/>
          <p:cNvSpPr>
            <a:spLocks noGrp="1"/>
          </p:cNvSpPr>
          <p:nvPr>
            <p:ph type="body" sz="quarter" idx="10"/>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400" b="1" dirty="0" smtClean="0">
                <a:solidFill>
                  <a:schemeClr val="lt1"/>
                </a:solidFill>
              </a:defRPr>
            </a:lvl1pPr>
          </a:lstStyle>
          <a:p>
            <a:pPr lvl="0"/>
            <a:r>
              <a:rPr lang="en-US" dirty="0" smtClean="0"/>
              <a:t>Click to edit Master text styles</a:t>
            </a: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9674791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9" name="Rectangle 14"/>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8"/>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1" name="Picture 12"/>
          <p:cNvPicPr>
            <a:picLocks noChangeAspect="1"/>
          </p:cNvPicPr>
          <p:nvPr userDrawn="1"/>
        </p:nvPicPr>
        <p:blipFill>
          <a:blip r:embed="rId2"/>
          <a:srcRect/>
          <a:stretch>
            <a:fillRect/>
          </a:stretch>
        </p:blipFill>
        <p:spPr bwMode="auto">
          <a:xfrm>
            <a:off x="8561388" y="3376613"/>
            <a:ext cx="214312" cy="214312"/>
          </a:xfrm>
          <a:prstGeom prst="rect">
            <a:avLst/>
          </a:prstGeom>
          <a:noFill/>
          <a:ln w="9525">
            <a:noFill/>
            <a:miter lim="800000"/>
            <a:headEnd/>
            <a:tailEnd/>
          </a:ln>
        </p:spPr>
      </p:pic>
      <p:pic>
        <p:nvPicPr>
          <p:cNvPr id="12" name="Picture 13"/>
          <p:cNvPicPr>
            <a:picLocks noChangeAspect="1"/>
          </p:cNvPicPr>
          <p:nvPr userDrawn="1"/>
        </p:nvPicPr>
        <p:blipFill>
          <a:blip r:embed="rId3"/>
          <a:srcRect/>
          <a:stretch>
            <a:fillRect/>
          </a:stretch>
        </p:blipFill>
        <p:spPr bwMode="auto">
          <a:xfrm>
            <a:off x="8580438" y="1252538"/>
            <a:ext cx="195262" cy="225425"/>
          </a:xfrm>
          <a:prstGeom prst="rect">
            <a:avLst/>
          </a:prstGeom>
          <a:noFill/>
          <a:ln w="9525">
            <a:noFill/>
            <a:miter lim="800000"/>
            <a:headEnd/>
            <a:tailEnd/>
          </a:ln>
        </p:spPr>
      </p:pic>
      <p:pic>
        <p:nvPicPr>
          <p:cNvPr id="13" name="Picture 17"/>
          <p:cNvPicPr>
            <a:picLocks noChangeAspect="1"/>
          </p:cNvPicPr>
          <p:nvPr userDrawn="1"/>
        </p:nvPicPr>
        <p:blipFill>
          <a:blip r:embed="rId4"/>
          <a:srcRect/>
          <a:stretch>
            <a:fillRect/>
          </a:stretch>
        </p:blipFill>
        <p:spPr bwMode="auto">
          <a:xfrm>
            <a:off x="4297363" y="1268413"/>
            <a:ext cx="139700" cy="198437"/>
          </a:xfrm>
          <a:prstGeom prst="rect">
            <a:avLst/>
          </a:prstGeom>
          <a:noFill/>
          <a:ln w="9525">
            <a:noFill/>
            <a:miter lim="800000"/>
            <a:headEnd/>
            <a:tailEnd/>
          </a:ln>
        </p:spPr>
      </p:pic>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r>
              <a:rPr lang="en-US" dirty="0" smtClean="0"/>
              <a:t>Knowledge Gained</a:t>
            </a:r>
            <a:endParaRPr lang="en-US" dirty="0"/>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dirty="0" smtClean="0"/>
              <a:t>Click to edit Master title style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1375704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cxnSp>
        <p:nvCxnSpPr>
          <p:cNvPr id="4" name="Straight Connector 4"/>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2271803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3" name="Rectangle 9"/>
          <p:cNvSpPr/>
          <p:nvPr userDrawn="1"/>
        </p:nvSpPr>
        <p:spPr>
          <a:xfrm>
            <a:off x="615950" y="1131888"/>
            <a:ext cx="8261350" cy="36512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333333"/>
              </a:solidFill>
            </a:endParaRPr>
          </a:p>
        </p:txBody>
      </p:sp>
      <p:grpSp>
        <p:nvGrpSpPr>
          <p:cNvPr id="4" name="Group 10"/>
          <p:cNvGrpSpPr/>
          <p:nvPr userDrawn="1"/>
        </p:nvGrpSpPr>
        <p:grpSpPr>
          <a:xfrm>
            <a:off x="251519" y="1132006"/>
            <a:ext cx="352780" cy="364690"/>
            <a:chOff x="6966056" y="197732"/>
            <a:chExt cx="751526" cy="785348"/>
          </a:xfrm>
          <a:solidFill>
            <a:srgbClr val="243F54"/>
          </a:solidFill>
        </p:grpSpPr>
        <p:sp>
          <p:nvSpPr>
            <p:cNvPr id="5"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6"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5864444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5" name="Rectangle 19"/>
          <p:cNvSpPr/>
          <p:nvPr userDrawn="1"/>
        </p:nvSpPr>
        <p:spPr>
          <a:xfrm>
            <a:off x="323850" y="1163638"/>
            <a:ext cx="8496300" cy="365125"/>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FFFFFF"/>
              </a:solidFill>
            </a:endParaRPr>
          </a:p>
        </p:txBody>
      </p:sp>
      <p:grpSp>
        <p:nvGrpSpPr>
          <p:cNvPr id="6" name="Group 21"/>
          <p:cNvGrpSpPr/>
          <p:nvPr userDrawn="1"/>
        </p:nvGrpSpPr>
        <p:grpSpPr>
          <a:xfrm>
            <a:off x="331100" y="1176588"/>
            <a:ext cx="343389" cy="339694"/>
            <a:chOff x="6986062" y="224644"/>
            <a:chExt cx="731520" cy="731520"/>
          </a:xfrm>
          <a:noFill/>
          <a:effectLst/>
        </p:grpSpPr>
        <p:sp>
          <p:nvSpPr>
            <p:cNvPr id="7"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8"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2"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27" name="Text Placeholder 26"/>
          <p:cNvSpPr>
            <a:spLocks noGrp="1"/>
          </p:cNvSpPr>
          <p:nvPr>
            <p:ph type="body" sz="quarter" idx="10"/>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
        <p:nvSpPr>
          <p:cNvPr id="28" name="Text Placeholder 26"/>
          <p:cNvSpPr>
            <a:spLocks noGrp="1"/>
          </p:cNvSpPr>
          <p:nvPr>
            <p:ph type="body" sz="quarter" idx="1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150737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3" name="Straight Connector 10"/>
          <p:cNvCxnSpPr/>
          <p:nvPr userDrawn="1"/>
        </p:nvCxnSpPr>
        <p:spPr>
          <a:xfrm>
            <a:off x="268288" y="1708150"/>
            <a:ext cx="8601075"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40212971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4" name="TextBox 2"/>
          <p:cNvSpPr txBox="1"/>
          <p:nvPr userDrawn="1"/>
        </p:nvSpPr>
        <p:spPr>
          <a:xfrm>
            <a:off x="4391025" y="4625975"/>
            <a:ext cx="2805113" cy="769938"/>
          </a:xfrm>
          <a:prstGeom prst="rect">
            <a:avLst/>
          </a:prstGeom>
          <a:noFill/>
        </p:spPr>
        <p:txBody>
          <a:bodyPr>
            <a:spAutoFit/>
          </a:bodyPr>
          <a:lstStyle/>
          <a:p>
            <a:pPr algn="r">
              <a:defRPr/>
            </a:pPr>
            <a:r>
              <a:rPr lang="en-CA" sz="4400" b="1" dirty="0">
                <a:solidFill>
                  <a:srgbClr val="29475F"/>
                </a:solidFill>
              </a:rPr>
              <a:t>PHASE</a:t>
            </a:r>
          </a:p>
        </p:txBody>
      </p:sp>
      <p:cxnSp>
        <p:nvCxnSpPr>
          <p:cNvPr id="5" name="Straight Connector 3"/>
          <p:cNvCxnSpPr/>
          <p:nvPr userDrawn="1"/>
        </p:nvCxnSpPr>
        <p:spPr>
          <a:xfrm>
            <a:off x="3352800" y="57705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6" name="Oval 4"/>
          <p:cNvSpPr/>
          <p:nvPr userDrawn="1"/>
        </p:nvSpPr>
        <p:spPr>
          <a:xfrm>
            <a:off x="7215188" y="4549775"/>
            <a:ext cx="1400175" cy="1401763"/>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0000" b="1" dirty="0">
              <a:solidFill>
                <a:srgbClr val="243F54"/>
              </a:solidFill>
            </a:endParaRPr>
          </a:p>
        </p:txBody>
      </p:sp>
      <p:cxnSp>
        <p:nvCxnSpPr>
          <p:cNvPr id="8" name="Straight Connector 9"/>
          <p:cNvCxnSpPr/>
          <p:nvPr userDrawn="1"/>
        </p:nvCxnSpPr>
        <p:spPr>
          <a:xfrm>
            <a:off x="3505200" y="59229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a:xfrm>
            <a:off x="666750" y="5395913"/>
            <a:ext cx="6418263" cy="374650"/>
          </a:xfrm>
        </p:spPr>
        <p:txBody>
          <a:bodyPr/>
          <a:lstStyle>
            <a:lvl1pPr marL="0" indent="0" algn="r">
              <a:buNone/>
              <a:defRPr sz="1800" baseline="0">
                <a:solidFill>
                  <a:schemeClr val="accent2"/>
                </a:solidFill>
              </a:defRPr>
            </a:lvl1pPr>
          </a:lstStyle>
          <a:p>
            <a:pPr lvl="0"/>
            <a:r>
              <a:rPr lang="en-US" dirty="0" smtClean="0"/>
              <a:t>Click to edit Master text styles</a:t>
            </a:r>
          </a:p>
        </p:txBody>
      </p:sp>
      <p:sp>
        <p:nvSpPr>
          <p:cNvPr id="9" name="Text Placeholder 8"/>
          <p:cNvSpPr>
            <a:spLocks noGrp="1"/>
          </p:cNvSpPr>
          <p:nvPr>
            <p:ph type="body" sz="quarter" idx="11"/>
          </p:nvPr>
        </p:nvSpPr>
        <p:spPr>
          <a:xfrm>
            <a:off x="7196138" y="4549775"/>
            <a:ext cx="1439862" cy="1401763"/>
          </a:xfrm>
        </p:spPr>
        <p:txBody>
          <a:bodyPr anchor="ctr"/>
          <a:lstStyle>
            <a:lvl1pPr marL="0" indent="0" algn="ctr">
              <a:buNone/>
              <a:defRPr sz="880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38321417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5" name="Group 11"/>
          <p:cNvGrpSpPr>
            <a:grpSpLocks/>
          </p:cNvGrpSpPr>
          <p:nvPr userDrawn="1"/>
        </p:nvGrpSpPr>
        <p:grpSpPr bwMode="auto">
          <a:xfrm>
            <a:off x="0" y="6089650"/>
            <a:ext cx="9144000" cy="768350"/>
            <a:chOff x="0" y="6090047"/>
            <a:chExt cx="9144000" cy="767953"/>
          </a:xfrm>
        </p:grpSpPr>
        <p:sp>
          <p:nvSpPr>
            <p:cNvPr id="6" name="Rectangle 12"/>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7" name="Group 13"/>
            <p:cNvGrpSpPr>
              <a:grpSpLocks/>
            </p:cNvGrpSpPr>
            <p:nvPr userDrawn="1"/>
          </p:nvGrpSpPr>
          <p:grpSpPr bwMode="auto">
            <a:xfrm>
              <a:off x="6696236" y="6090047"/>
              <a:ext cx="2447764" cy="767953"/>
              <a:chOff x="6696236" y="6090047"/>
              <a:chExt cx="2447764" cy="767953"/>
            </a:xfrm>
          </p:grpSpPr>
          <p:sp>
            <p:nvSpPr>
              <p:cNvPr id="8" name="Rectangle 14"/>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9" name="Picture 15"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cxnSp>
        <p:nvCxnSpPr>
          <p:cNvPr id="10" name="Straight Connector 16"/>
          <p:cNvCxnSpPr/>
          <p:nvPr userDrawn="1"/>
        </p:nvCxnSpPr>
        <p:spPr>
          <a:xfrm>
            <a:off x="788988" y="3319463"/>
            <a:ext cx="249078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Oval 17"/>
          <p:cNvSpPr/>
          <p:nvPr userDrawn="1"/>
        </p:nvSpPr>
        <p:spPr>
          <a:xfrm>
            <a:off x="2790825" y="2568575"/>
            <a:ext cx="787400" cy="787400"/>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5400" b="1" dirty="0">
              <a:solidFill>
                <a:srgbClr val="29475F"/>
              </a:solidFill>
            </a:endParaRPr>
          </a:p>
        </p:txBody>
      </p:sp>
      <p:sp>
        <p:nvSpPr>
          <p:cNvPr id="12" name="TextBox 19"/>
          <p:cNvSpPr txBox="1"/>
          <p:nvPr userDrawn="1"/>
        </p:nvSpPr>
        <p:spPr>
          <a:xfrm>
            <a:off x="763588" y="2586038"/>
            <a:ext cx="2036762" cy="769937"/>
          </a:xfrm>
          <a:prstGeom prst="rect">
            <a:avLst/>
          </a:prstGeom>
          <a:noFill/>
        </p:spPr>
        <p:txBody>
          <a:bodyPr wrap="none" lIns="0">
            <a:spAutoFit/>
          </a:bodyPr>
          <a:lstStyle/>
          <a:p>
            <a:pPr>
              <a:defRPr/>
            </a:pPr>
            <a:r>
              <a:rPr lang="en-CA" sz="4400" b="1" dirty="0">
                <a:solidFill>
                  <a:srgbClr val="29475F"/>
                </a:solidFill>
              </a:rPr>
              <a:t>PHASE</a:t>
            </a:r>
          </a:p>
        </p:txBody>
      </p:sp>
      <p:sp>
        <p:nvSpPr>
          <p:cNvPr id="19" name="Text Placeholder 7"/>
          <p:cNvSpPr>
            <a:spLocks noGrp="1"/>
          </p:cNvSpPr>
          <p:nvPr>
            <p:ph type="body" sz="quarter" idx="11"/>
          </p:nvPr>
        </p:nvSpPr>
        <p:spPr>
          <a:xfrm>
            <a:off x="788988" y="3355975"/>
            <a:ext cx="7269162" cy="663575"/>
          </a:xfrm>
        </p:spPr>
        <p:txBody>
          <a:bodyPr/>
          <a:lstStyle>
            <a:lvl1pPr marL="0" indent="0">
              <a:buNone/>
              <a:defRPr sz="2800" baseline="0">
                <a:solidFill>
                  <a:schemeClr val="accent3"/>
                </a:solidFill>
              </a:defRPr>
            </a:lvl1pPr>
          </a:lstStyle>
          <a:p>
            <a:pPr lvl="0"/>
            <a:r>
              <a:rPr lang="en-US" dirty="0" smtClean="0"/>
              <a:t>Click to edit Master text styles</a:t>
            </a:r>
          </a:p>
        </p:txBody>
      </p:sp>
      <p:sp>
        <p:nvSpPr>
          <p:cNvPr id="21" name="Text Placeholder 10"/>
          <p:cNvSpPr>
            <a:spLocks noGrp="1"/>
          </p:cNvSpPr>
          <p:nvPr>
            <p:ph type="body" sz="quarter" idx="12"/>
          </p:nvPr>
        </p:nvSpPr>
        <p:spPr>
          <a:xfrm>
            <a:off x="2794014" y="2576893"/>
            <a:ext cx="781050" cy="769937"/>
          </a:xfrm>
        </p:spPr>
        <p:txBody>
          <a:bodyPr anchor="ctr"/>
          <a:lstStyle>
            <a:lvl1pPr marL="0" indent="0" algn="ctr">
              <a:buNone/>
              <a:defRPr sz="5400">
                <a:solidFill>
                  <a:schemeClr val="accent1"/>
                </a:solidFill>
              </a:defRPr>
            </a:lvl1pPr>
          </a:lstStyle>
          <a:p>
            <a:pPr lvl="0"/>
            <a:r>
              <a:rPr lang="en-US" dirty="0" smtClean="0"/>
              <a:t>Click to edit Master text styles</a:t>
            </a:r>
          </a:p>
        </p:txBody>
      </p:sp>
      <p:sp>
        <p:nvSpPr>
          <p:cNvPr id="22" name="Text Placeholder 4"/>
          <p:cNvSpPr>
            <a:spLocks noGrp="1"/>
          </p:cNvSpPr>
          <p:nvPr>
            <p:ph type="body" sz="quarter" idx="13"/>
          </p:nvPr>
        </p:nvSpPr>
        <p:spPr>
          <a:xfrm>
            <a:off x="1578396" y="5622172"/>
            <a:ext cx="7289719" cy="457200"/>
          </a:xfrm>
        </p:spPr>
        <p:txBody>
          <a:bodyPr/>
          <a:lstStyle>
            <a:lvl1pPr marL="0" indent="0" algn="r">
              <a:buNone/>
              <a:defRPr sz="2000" baseline="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35275667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2"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3" name="Group 3"/>
          <p:cNvGrpSpPr>
            <a:grpSpLocks/>
          </p:cNvGrpSpPr>
          <p:nvPr userDrawn="1"/>
        </p:nvGrpSpPr>
        <p:grpSpPr bwMode="auto">
          <a:xfrm>
            <a:off x="8197850" y="146050"/>
            <a:ext cx="812800" cy="803275"/>
            <a:chOff x="6986062" y="224644"/>
            <a:chExt cx="731520" cy="731520"/>
          </a:xfrm>
        </p:grpSpPr>
        <p:sp>
          <p:nvSpPr>
            <p:cNvPr id="4"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5" name="Picture 5" descr="on-site-workshops.png"/>
            <p:cNvPicPr>
              <a:picLocks noChangeAspect="1"/>
            </p:cNvPicPr>
            <p:nvPr/>
          </p:nvPicPr>
          <p:blipFill rotWithShape="1">
            <a:blip r:embed="rId2"/>
            <a:srcRect l="12204" t="22820" r="8463" b="22257"/>
            <a:stretch/>
          </p:blipFill>
          <p:spPr>
            <a:xfrm>
              <a:off x="7026067" y="364877"/>
              <a:ext cx="651510" cy="451056"/>
            </a:xfrm>
            <a:prstGeom prst="rect">
              <a:avLst/>
            </a:prstGeom>
            <a:effectLst>
              <a:outerShdw blurRad="50800" dist="38100" dir="2700000" algn="tl" rotWithShape="0">
                <a:prstClr val="black">
                  <a:alpha val="40000"/>
                </a:prstClr>
              </a:outerShdw>
            </a:effectLst>
          </p:spPr>
        </p:pic>
      </p:grpSp>
      <p:sp>
        <p:nvSpPr>
          <p:cNvPr id="6" name="Title 2"/>
          <p:cNvSpPr txBox="1">
            <a:spLocks/>
          </p:cNvSpPr>
          <p:nvPr userDrawn="1"/>
        </p:nvSpPr>
        <p:spPr bwMode="auto">
          <a:xfrm>
            <a:off x="250825" y="219075"/>
            <a:ext cx="8626475" cy="865188"/>
          </a:xfrm>
          <a:prstGeom prst="rect">
            <a:avLst/>
          </a:prstGeom>
          <a:noFill/>
          <a:ln w="9525">
            <a:noFill/>
            <a:miter lim="800000"/>
            <a:headEnd/>
            <a:tailEnd/>
          </a:ln>
        </p:spPr>
        <p:txBody>
          <a:bodyPr anchor="ct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7" name="TextBox 9"/>
          <p:cNvSpPr txBox="1"/>
          <p:nvPr userDrawn="1"/>
        </p:nvSpPr>
        <p:spPr>
          <a:xfrm>
            <a:off x="257175" y="1068388"/>
            <a:ext cx="8675688" cy="307975"/>
          </a:xfrm>
          <a:prstGeom prst="rect">
            <a:avLst/>
          </a:prstGeom>
          <a:solidFill>
            <a:srgbClr val="243F54"/>
          </a:solidFill>
        </p:spPr>
        <p:txBody>
          <a:bodyPr>
            <a:spAutoFit/>
          </a:bodyPr>
          <a:lstStyle/>
          <a:p>
            <a:pPr>
              <a:defRPr/>
            </a:pPr>
            <a:r>
              <a:rPr lang="en-US" sz="1400" b="1" dirty="0">
                <a:solidFill>
                  <a:srgbClr val="FFFFFF"/>
                </a:solidFill>
              </a:rPr>
              <a:t>Book a workshop with our Info-Tech analysts:</a:t>
            </a:r>
          </a:p>
        </p:txBody>
      </p:sp>
    </p:spTree>
    <p:extLst>
      <p:ext uri="{BB962C8B-B14F-4D97-AF65-F5344CB8AC3E}">
        <p14:creationId xmlns:p14="http://schemas.microsoft.com/office/powerpoint/2010/main" val="24189410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4"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1204982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5" name="Straight Connector 10"/>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Click to edit Master text styles</a:t>
            </a:r>
          </a:p>
        </p:txBody>
      </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0252173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2" name="Group 3"/>
          <p:cNvGrpSpPr>
            <a:grpSpLocks/>
          </p:cNvGrpSpPr>
          <p:nvPr userDrawn="1"/>
        </p:nvGrpSpPr>
        <p:grpSpPr bwMode="auto">
          <a:xfrm>
            <a:off x="8197850" y="146050"/>
            <a:ext cx="812800" cy="803275"/>
            <a:chOff x="6986062" y="224644"/>
            <a:chExt cx="731520" cy="731520"/>
          </a:xfrm>
        </p:grpSpPr>
        <p:sp>
          <p:nvSpPr>
            <p:cNvPr id="3"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4" name="Picture 5" descr="on-site-workshops.png"/>
            <p:cNvPicPr>
              <a:picLocks noChangeAspect="1"/>
            </p:cNvPicPr>
            <p:nvPr/>
          </p:nvPicPr>
          <p:blipFill rotWithShape="1">
            <a:blip r:embed="rId2"/>
            <a:srcRect l="12204" t="22820" r="8463" b="22257"/>
            <a:stretch/>
          </p:blipFill>
          <p:spPr>
            <a:xfrm>
              <a:off x="7026067" y="364877"/>
              <a:ext cx="651510" cy="451056"/>
            </a:xfrm>
            <a:prstGeom prst="rect">
              <a:avLst/>
            </a:prstGeom>
            <a:effectLst>
              <a:outerShdw blurRad="50800" dist="38100" dir="2700000" algn="tl" rotWithShape="0">
                <a:prstClr val="black">
                  <a:alpha val="40000"/>
                </a:prstClr>
              </a:outerShdw>
            </a:effectLst>
          </p:spPr>
        </p:pic>
      </p:grpSp>
      <p:sp>
        <p:nvSpPr>
          <p:cNvPr id="5" name="Rectangle 8"/>
          <p:cNvSpPr/>
          <p:nvPr userDrawn="1"/>
        </p:nvSpPr>
        <p:spPr>
          <a:xfrm>
            <a:off x="257175" y="3086100"/>
            <a:ext cx="8675688" cy="307975"/>
          </a:xfrm>
          <a:prstGeom prst="rect">
            <a:avLst/>
          </a:prstGeom>
          <a:solidFill>
            <a:srgbClr val="243F54"/>
          </a:solidFill>
        </p:spPr>
        <p:txBody>
          <a:bodyPr>
            <a:spAutoFit/>
          </a:bodyPr>
          <a:lstStyle/>
          <a:p>
            <a:pPr>
              <a:defRPr/>
            </a:pPr>
            <a:r>
              <a:rPr lang="en-US" sz="1400" b="1" dirty="0">
                <a:solidFill>
                  <a:srgbClr val="FFFFFF"/>
                </a:solidFill>
              </a:rPr>
              <a:t>The following are sample activities that will be conducted by Info-Tech analysts with your team:</a:t>
            </a:r>
          </a:p>
        </p:txBody>
      </p:sp>
      <p:sp>
        <p:nvSpPr>
          <p:cNvPr id="6" name="TextBox 14"/>
          <p:cNvSpPr txBox="1"/>
          <p:nvPr userDrawn="1"/>
        </p:nvSpPr>
        <p:spPr>
          <a:xfrm>
            <a:off x="257175" y="1068388"/>
            <a:ext cx="8675688" cy="307975"/>
          </a:xfrm>
          <a:prstGeom prst="rect">
            <a:avLst/>
          </a:prstGeom>
          <a:solidFill>
            <a:srgbClr val="243F54"/>
          </a:solidFill>
        </p:spPr>
        <p:txBody>
          <a:bodyPr>
            <a:spAutoFit/>
          </a:bodyPr>
          <a:lstStyle/>
          <a:p>
            <a:pPr>
              <a:defRPr/>
            </a:pPr>
            <a:r>
              <a:rPr lang="en-US" sz="1400" b="1" dirty="0">
                <a:solidFill>
                  <a:srgbClr val="FFFFFF"/>
                </a:solidFill>
              </a:rPr>
              <a:t>Book a workshop with our Info-Tech analysts:</a:t>
            </a:r>
          </a:p>
        </p:txBody>
      </p:sp>
      <p:sp>
        <p:nvSpPr>
          <p:cNvPr id="7" name="Title 2"/>
          <p:cNvSpPr txBox="1">
            <a:spLocks/>
          </p:cNvSpPr>
          <p:nvPr userDrawn="1"/>
        </p:nvSpPr>
        <p:spPr bwMode="auto">
          <a:xfrm>
            <a:off x="250825" y="219075"/>
            <a:ext cx="8626475" cy="865188"/>
          </a:xfrm>
          <a:prstGeom prst="rect">
            <a:avLst/>
          </a:prstGeom>
          <a:noFill/>
          <a:ln w="9525">
            <a:noFill/>
            <a:miter lim="800000"/>
            <a:headEnd/>
            <a:tailEnd/>
          </a:ln>
        </p:spPr>
        <p:txBody>
          <a:bodyPr anchor="ct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2537861487"/>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6089650"/>
            <a:ext cx="9144000" cy="768350"/>
            <a:chOff x="0" y="6090047"/>
            <a:chExt cx="9144000" cy="767953"/>
          </a:xfrm>
        </p:grpSpPr>
        <p:sp>
          <p:nvSpPr>
            <p:cNvPr id="5" name="Rectangle 28"/>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6" name="Group 1"/>
            <p:cNvGrpSpPr>
              <a:grpSpLocks/>
            </p:cNvGrpSpPr>
            <p:nvPr userDrawn="1"/>
          </p:nvGrpSpPr>
          <p:grpSpPr bwMode="auto">
            <a:xfrm>
              <a:off x="6696236" y="6090047"/>
              <a:ext cx="2447764" cy="767953"/>
              <a:chOff x="6696236" y="6090047"/>
              <a:chExt cx="2447764" cy="767953"/>
            </a:xfrm>
          </p:grpSpPr>
          <p:sp>
            <p:nvSpPr>
              <p:cNvPr id="7" name="Rectangle 30"/>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8" name="Picture 31"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sp>
        <p:nvSpPr>
          <p:cNvPr id="28" name="Text Placeholder 27"/>
          <p:cNvSpPr>
            <a:spLocks noGrp="1"/>
          </p:cNvSpPr>
          <p:nvPr>
            <p:ph type="body" sz="quarter" idx="15"/>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Click to edit Master text styles</a:t>
            </a:r>
          </a:p>
        </p:txBody>
      </p:sp>
      <p:sp>
        <p:nvSpPr>
          <p:cNvPr id="30" name="Text Placeholder 29"/>
          <p:cNvSpPr>
            <a:spLocks noGrp="1"/>
          </p:cNvSpPr>
          <p:nvPr>
            <p:ph type="body" sz="quarter" idx="16"/>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Click to edit Master text styles</a:t>
            </a:r>
          </a:p>
        </p:txBody>
      </p:sp>
    </p:spTree>
    <p:extLst>
      <p:ext uri="{BB962C8B-B14F-4D97-AF65-F5344CB8AC3E}">
        <p14:creationId xmlns:p14="http://schemas.microsoft.com/office/powerpoint/2010/main" val="31379625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CA"/>
          </a:p>
        </p:txBody>
      </p:sp>
    </p:spTree>
    <p:extLst>
      <p:ext uri="{BB962C8B-B14F-4D97-AF65-F5344CB8AC3E}">
        <p14:creationId xmlns:p14="http://schemas.microsoft.com/office/powerpoint/2010/main" val="7044284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3" name="Straight Connector 10"/>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45459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4" name="Pentagon 22"/>
          <p:cNvSpPr/>
          <p:nvPr/>
        </p:nvSpPr>
        <p:spPr>
          <a:xfrm>
            <a:off x="0" y="411163"/>
            <a:ext cx="863600" cy="538162"/>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2" name="Title 1"/>
          <p:cNvSpPr>
            <a:spLocks noGrp="1"/>
          </p:cNvSpPr>
          <p:nvPr>
            <p:ph type="title"/>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Click to edit Master title style</a:t>
            </a:r>
            <a:endParaRPr lang="en-CA" dirty="0"/>
          </a:p>
        </p:txBody>
      </p:sp>
      <p:sp>
        <p:nvSpPr>
          <p:cNvPr id="21" name="Text Placeholder 20"/>
          <p:cNvSpPr>
            <a:spLocks noGrp="1"/>
          </p:cNvSpPr>
          <p:nvPr>
            <p:ph type="body" sz="quarter" idx="10"/>
          </p:nvPr>
        </p:nvSpPr>
        <p:spPr>
          <a:xfrm>
            <a:off x="0" y="245442"/>
            <a:ext cx="641268" cy="891556"/>
          </a:xfrm>
        </p:spPr>
        <p:txBody>
          <a:bodyPr anchor="ctr"/>
          <a:lstStyle>
            <a:lvl1pPr algn="ctr">
              <a:buNone/>
              <a:defRPr sz="2000" b="1">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517417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7" name="Rectangle 22"/>
          <p:cNvSpPr/>
          <p:nvPr userDrawn="1"/>
        </p:nvSpPr>
        <p:spPr>
          <a:xfrm>
            <a:off x="0" y="-52388"/>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7"/>
          <p:cNvSpPr/>
          <p:nvPr/>
        </p:nvSpPr>
        <p:spPr>
          <a:xfrm>
            <a:off x="250825" y="1287463"/>
            <a:ext cx="4038600"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9" name="Rectangle 8"/>
          <p:cNvSpPr/>
          <p:nvPr/>
        </p:nvSpPr>
        <p:spPr>
          <a:xfrm>
            <a:off x="4840288" y="1287463"/>
            <a:ext cx="4037012"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0" name="Rectangle 9"/>
          <p:cNvSpPr/>
          <p:nvPr/>
        </p:nvSpPr>
        <p:spPr>
          <a:xfrm>
            <a:off x="250825"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Assist:</a:t>
            </a:r>
          </a:p>
        </p:txBody>
      </p:sp>
      <p:sp>
        <p:nvSpPr>
          <p:cNvPr id="11" name="Rectangle 12"/>
          <p:cNvSpPr/>
          <p:nvPr/>
        </p:nvSpPr>
        <p:spPr>
          <a:xfrm>
            <a:off x="4840288"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You:</a:t>
            </a:r>
          </a:p>
        </p:txBody>
      </p:sp>
      <p:sp>
        <p:nvSpPr>
          <p:cNvPr id="13" name="Rectangle 15"/>
          <p:cNvSpPr/>
          <p:nvPr userDrawn="1"/>
        </p:nvSpPr>
        <p:spPr>
          <a:xfrm>
            <a:off x="250825" y="1287463"/>
            <a:ext cx="4038600"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14" name="Rectangle 19"/>
          <p:cNvSpPr/>
          <p:nvPr userDrawn="1"/>
        </p:nvSpPr>
        <p:spPr>
          <a:xfrm>
            <a:off x="4840288" y="1287463"/>
            <a:ext cx="4037012"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5" name="Rectangle 20"/>
          <p:cNvSpPr/>
          <p:nvPr userDrawn="1"/>
        </p:nvSpPr>
        <p:spPr>
          <a:xfrm>
            <a:off x="250825"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Also Assist:</a:t>
            </a:r>
          </a:p>
        </p:txBody>
      </p:sp>
      <p:sp>
        <p:nvSpPr>
          <p:cNvPr id="16" name="Rectangle 21"/>
          <p:cNvSpPr/>
          <p:nvPr userDrawn="1"/>
        </p:nvSpPr>
        <p:spPr>
          <a:xfrm>
            <a:off x="4840288"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Them:</a:t>
            </a:r>
          </a:p>
        </p:txBody>
      </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Click to edit Master title style</a:t>
            </a:r>
            <a:endParaRPr lang="en-CA" dirty="0"/>
          </a:p>
        </p:txBody>
      </p:sp>
      <p:sp>
        <p:nvSpPr>
          <p:cNvPr id="25" name="Text Placeholder 41"/>
          <p:cNvSpPr>
            <a:spLocks noGrp="1"/>
          </p:cNvSpPr>
          <p:nvPr>
            <p:ph type="body" sz="quarter" idx="16"/>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7" name="Text Placeholder 41"/>
          <p:cNvSpPr>
            <a:spLocks noGrp="1"/>
          </p:cNvSpPr>
          <p:nvPr>
            <p:ph type="body" sz="quarter" idx="26"/>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8" name="Text Placeholder 41"/>
          <p:cNvSpPr>
            <a:spLocks noGrp="1"/>
          </p:cNvSpPr>
          <p:nvPr>
            <p:ph type="body" sz="quarter" idx="27"/>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9" name="Text Placeholder 41"/>
          <p:cNvSpPr>
            <a:spLocks noGrp="1"/>
          </p:cNvSpPr>
          <p:nvPr>
            <p:ph type="body" sz="quarter" idx="28"/>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14583132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7" name="Rectangle 16"/>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8"/>
          <p:cNvSpPr/>
          <p:nvPr userDrawn="1"/>
        </p:nvSpPr>
        <p:spPr>
          <a:xfrm>
            <a:off x="255588" y="4200525"/>
            <a:ext cx="8640762" cy="31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1400" b="1" dirty="0">
                <a:solidFill>
                  <a:srgbClr val="FFFFFF"/>
                </a:solidFill>
              </a:rPr>
              <a:t>Resolution</a:t>
            </a:r>
          </a:p>
        </p:txBody>
      </p:sp>
      <p:sp>
        <p:nvSpPr>
          <p:cNvPr id="9" name="Rectangle 12"/>
          <p:cNvSpPr/>
          <p:nvPr userDrawn="1"/>
        </p:nvSpPr>
        <p:spPr>
          <a:xfrm>
            <a:off x="247650" y="1211263"/>
            <a:ext cx="5267325" cy="3190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Situation</a:t>
            </a:r>
          </a:p>
        </p:txBody>
      </p:sp>
      <p:sp>
        <p:nvSpPr>
          <p:cNvPr id="10" name="Rectangle 10"/>
          <p:cNvSpPr/>
          <p:nvPr userDrawn="1"/>
        </p:nvSpPr>
        <p:spPr>
          <a:xfrm>
            <a:off x="247650" y="2659063"/>
            <a:ext cx="5267325" cy="320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Complication</a:t>
            </a:r>
          </a:p>
        </p:txBody>
      </p:sp>
      <p:grpSp>
        <p:nvGrpSpPr>
          <p:cNvPr id="11" name="Group 27"/>
          <p:cNvGrpSpPr/>
          <p:nvPr/>
        </p:nvGrpSpPr>
        <p:grpSpPr>
          <a:xfrm>
            <a:off x="5736405" y="1210905"/>
            <a:ext cx="3084068" cy="285749"/>
            <a:chOff x="2267744" y="1844804"/>
            <a:chExt cx="3084068" cy="285749"/>
          </a:xfrm>
          <a:solidFill>
            <a:srgbClr val="B0C534"/>
          </a:solidFill>
        </p:grpSpPr>
        <p:sp>
          <p:nvSpPr>
            <p:cNvPr id="12"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CA" sz="1100" i="1" dirty="0">
                  <a:solidFill>
                    <a:srgbClr val="FFFFFF"/>
                  </a:solidFill>
                  <a:latin typeface="Georgia"/>
                </a:rPr>
                <a:t>Info-Tech Insight</a:t>
              </a:r>
            </a:p>
          </p:txBody>
        </p:sp>
        <p:pic>
          <p:nvPicPr>
            <p:cNvPr id="13"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14" name="Picture 22"/>
          <p:cNvPicPr>
            <a:picLocks noChangeAspect="1"/>
          </p:cNvPicPr>
          <p:nvPr userDrawn="1"/>
        </p:nvPicPr>
        <p:blipFill>
          <a:blip r:embed="rId3"/>
          <a:srcRect/>
          <a:stretch>
            <a:fillRect/>
          </a:stretch>
        </p:blipFill>
        <p:spPr bwMode="auto">
          <a:xfrm>
            <a:off x="5210175" y="1266825"/>
            <a:ext cx="207963" cy="209550"/>
          </a:xfrm>
          <a:prstGeom prst="rect">
            <a:avLst/>
          </a:prstGeom>
          <a:noFill/>
          <a:ln w="9525">
            <a:noFill/>
            <a:miter lim="800000"/>
            <a:headEnd/>
            <a:tailEnd/>
          </a:ln>
        </p:spPr>
      </p:pic>
      <p:pic>
        <p:nvPicPr>
          <p:cNvPr id="15" name="Picture 29"/>
          <p:cNvPicPr>
            <a:picLocks noChangeAspect="1"/>
          </p:cNvPicPr>
          <p:nvPr userDrawn="1"/>
        </p:nvPicPr>
        <p:blipFill>
          <a:blip r:embed="rId4"/>
          <a:srcRect/>
          <a:stretch>
            <a:fillRect/>
          </a:stretch>
        </p:blipFill>
        <p:spPr bwMode="auto">
          <a:xfrm>
            <a:off x="8596313" y="4252913"/>
            <a:ext cx="206375" cy="206375"/>
          </a:xfrm>
          <a:prstGeom prst="rect">
            <a:avLst/>
          </a:prstGeom>
          <a:noFill/>
          <a:ln w="9525">
            <a:noFill/>
            <a:miter lim="800000"/>
            <a:headEnd/>
            <a:tailEnd/>
          </a:ln>
        </p:spPr>
      </p:pic>
      <p:pic>
        <p:nvPicPr>
          <p:cNvPr id="16" name="Picture 2"/>
          <p:cNvPicPr>
            <a:picLocks noChangeAspect="1"/>
          </p:cNvPicPr>
          <p:nvPr userDrawn="1"/>
        </p:nvPicPr>
        <p:blipFill>
          <a:blip r:embed="rId5"/>
          <a:srcRect/>
          <a:stretch>
            <a:fillRect/>
          </a:stretch>
        </p:blipFill>
        <p:spPr bwMode="auto">
          <a:xfrm>
            <a:off x="5210175" y="2716213"/>
            <a:ext cx="211138" cy="211137"/>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latin typeface="+mn-lt"/>
              </a:defRPr>
            </a:lvl1pPr>
          </a:lstStyle>
          <a:p>
            <a:r>
              <a:rPr lang="en-US" smtClean="0"/>
              <a:t>Click to edit Master title style</a:t>
            </a:r>
            <a:endParaRPr lang="en-US" dirty="0"/>
          </a:p>
        </p:txBody>
      </p:sp>
      <p:sp>
        <p:nvSpPr>
          <p:cNvPr id="20" name="Text Placeholder 19"/>
          <p:cNvSpPr>
            <a:spLocks noGrp="1"/>
          </p:cNvSpPr>
          <p:nvPr>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lvl="0"/>
            <a:endParaRPr lang="en-US" dirty="0"/>
          </a:p>
        </p:txBody>
      </p:sp>
    </p:spTree>
    <p:extLst>
      <p:ext uri="{BB962C8B-B14F-4D97-AF65-F5344CB8AC3E}">
        <p14:creationId xmlns:p14="http://schemas.microsoft.com/office/powerpoint/2010/main" val="34581592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9" name="Rectangle 9"/>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16"/>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2"/>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anchor="ctr" forceAA="0">
            <a:noAutofit/>
          </a:bodyPr>
          <a:lstStyle>
            <a:lvl1pPr marL="0" indent="0">
              <a:buNone/>
              <a:defRPr lang="en-US" sz="1400" b="1" dirty="0" smtClean="0"/>
            </a:lvl1pPr>
          </a:lstStyle>
          <a:p>
            <a:pPr lvl="0"/>
            <a:r>
              <a:rPr lang="en-US" dirty="0" smtClean="0"/>
              <a:t>Click to edit Master text styles</a:t>
            </a:r>
          </a:p>
        </p:txBody>
      </p:sp>
      <p:sp>
        <p:nvSpPr>
          <p:cNvPr id="11" name="Text Placeholder 13"/>
          <p:cNvSpPr>
            <a:spLocks noGrp="1"/>
          </p:cNvSpPr>
          <p:nvPr>
            <p:ph type="body" sz="quarter" idx="1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lvl="0"/>
            <a:r>
              <a:rPr lang="en-US" dirty="0" smtClean="0"/>
              <a:t>Click to edit Master text styles</a:t>
            </a:r>
          </a:p>
        </p:txBody>
      </p:sp>
      <p:sp>
        <p:nvSpPr>
          <p:cNvPr id="14" name="Text Placeholder 13"/>
          <p:cNvSpPr>
            <a:spLocks noGrp="1"/>
          </p:cNvSpPr>
          <p:nvPr>
            <p:ph type="body" sz="quarter" idx="10"/>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400" b="1" dirty="0" smtClean="0">
                <a:solidFill>
                  <a:schemeClr val="lt1"/>
                </a:solidFill>
              </a:defRPr>
            </a:lvl1pPr>
          </a:lstStyle>
          <a:p>
            <a:pPr lvl="0"/>
            <a:r>
              <a:rPr lang="en-US" dirty="0" smtClean="0"/>
              <a:t>Click to edit Master text styles</a:t>
            </a: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1369537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9" name="Rectangle 14"/>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8"/>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1" name="Picture 12"/>
          <p:cNvPicPr>
            <a:picLocks noChangeAspect="1"/>
          </p:cNvPicPr>
          <p:nvPr userDrawn="1"/>
        </p:nvPicPr>
        <p:blipFill>
          <a:blip r:embed="rId2"/>
          <a:srcRect/>
          <a:stretch>
            <a:fillRect/>
          </a:stretch>
        </p:blipFill>
        <p:spPr bwMode="auto">
          <a:xfrm>
            <a:off x="8561388" y="3376613"/>
            <a:ext cx="214312" cy="214312"/>
          </a:xfrm>
          <a:prstGeom prst="rect">
            <a:avLst/>
          </a:prstGeom>
          <a:noFill/>
          <a:ln w="9525">
            <a:noFill/>
            <a:miter lim="800000"/>
            <a:headEnd/>
            <a:tailEnd/>
          </a:ln>
        </p:spPr>
      </p:pic>
      <p:pic>
        <p:nvPicPr>
          <p:cNvPr id="12" name="Picture 13"/>
          <p:cNvPicPr>
            <a:picLocks noChangeAspect="1"/>
          </p:cNvPicPr>
          <p:nvPr userDrawn="1"/>
        </p:nvPicPr>
        <p:blipFill>
          <a:blip r:embed="rId3"/>
          <a:srcRect/>
          <a:stretch>
            <a:fillRect/>
          </a:stretch>
        </p:blipFill>
        <p:spPr bwMode="auto">
          <a:xfrm>
            <a:off x="8580438" y="1252538"/>
            <a:ext cx="195262" cy="225425"/>
          </a:xfrm>
          <a:prstGeom prst="rect">
            <a:avLst/>
          </a:prstGeom>
          <a:noFill/>
          <a:ln w="9525">
            <a:noFill/>
            <a:miter lim="800000"/>
            <a:headEnd/>
            <a:tailEnd/>
          </a:ln>
        </p:spPr>
      </p:pic>
      <p:pic>
        <p:nvPicPr>
          <p:cNvPr id="13" name="Picture 17"/>
          <p:cNvPicPr>
            <a:picLocks noChangeAspect="1"/>
          </p:cNvPicPr>
          <p:nvPr userDrawn="1"/>
        </p:nvPicPr>
        <p:blipFill>
          <a:blip r:embed="rId4"/>
          <a:srcRect/>
          <a:stretch>
            <a:fillRect/>
          </a:stretch>
        </p:blipFill>
        <p:spPr bwMode="auto">
          <a:xfrm>
            <a:off x="4297363" y="1268413"/>
            <a:ext cx="139700" cy="198437"/>
          </a:xfrm>
          <a:prstGeom prst="rect">
            <a:avLst/>
          </a:prstGeom>
          <a:noFill/>
          <a:ln w="9525">
            <a:noFill/>
            <a:miter lim="800000"/>
            <a:headEnd/>
            <a:tailEnd/>
          </a:ln>
        </p:spPr>
      </p:pic>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r>
              <a:rPr lang="en-US" dirty="0" smtClean="0"/>
              <a:t>Knowledge Gained</a:t>
            </a:r>
            <a:endParaRPr lang="en-US" dirty="0"/>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dirty="0" smtClean="0"/>
              <a:t>Click to edit Master title style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9188641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cxnSp>
        <p:nvCxnSpPr>
          <p:cNvPr id="4" name="Straight Connector 4"/>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87043399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27546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3" name="Rectangle 9"/>
          <p:cNvSpPr/>
          <p:nvPr userDrawn="1"/>
        </p:nvSpPr>
        <p:spPr>
          <a:xfrm>
            <a:off x="615950" y="1131888"/>
            <a:ext cx="8261350" cy="36512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333333"/>
              </a:solidFill>
            </a:endParaRPr>
          </a:p>
        </p:txBody>
      </p:sp>
      <p:grpSp>
        <p:nvGrpSpPr>
          <p:cNvPr id="4" name="Group 10"/>
          <p:cNvGrpSpPr/>
          <p:nvPr userDrawn="1"/>
        </p:nvGrpSpPr>
        <p:grpSpPr>
          <a:xfrm>
            <a:off x="251519" y="1132006"/>
            <a:ext cx="352780" cy="364690"/>
            <a:chOff x="6966056" y="197732"/>
            <a:chExt cx="751526" cy="785348"/>
          </a:xfrm>
          <a:solidFill>
            <a:srgbClr val="243F54"/>
          </a:solidFill>
        </p:grpSpPr>
        <p:sp>
          <p:nvSpPr>
            <p:cNvPr id="5"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6"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230684980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5" name="Rectangle 19"/>
          <p:cNvSpPr/>
          <p:nvPr userDrawn="1"/>
        </p:nvSpPr>
        <p:spPr>
          <a:xfrm>
            <a:off x="323850" y="1163638"/>
            <a:ext cx="8496300" cy="365125"/>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FFFFFF"/>
              </a:solidFill>
            </a:endParaRPr>
          </a:p>
        </p:txBody>
      </p:sp>
      <p:grpSp>
        <p:nvGrpSpPr>
          <p:cNvPr id="6" name="Group 21"/>
          <p:cNvGrpSpPr/>
          <p:nvPr userDrawn="1"/>
        </p:nvGrpSpPr>
        <p:grpSpPr>
          <a:xfrm>
            <a:off x="331100" y="1176588"/>
            <a:ext cx="343389" cy="339694"/>
            <a:chOff x="6986062" y="224644"/>
            <a:chExt cx="731520" cy="731520"/>
          </a:xfrm>
          <a:noFill/>
          <a:effectLst/>
        </p:grpSpPr>
        <p:sp>
          <p:nvSpPr>
            <p:cNvPr id="7"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8"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2"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27" name="Text Placeholder 26"/>
          <p:cNvSpPr>
            <a:spLocks noGrp="1"/>
          </p:cNvSpPr>
          <p:nvPr>
            <p:ph type="body" sz="quarter" idx="10"/>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
        <p:nvSpPr>
          <p:cNvPr id="28" name="Text Placeholder 26"/>
          <p:cNvSpPr>
            <a:spLocks noGrp="1"/>
          </p:cNvSpPr>
          <p:nvPr>
            <p:ph type="body" sz="quarter" idx="1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42659887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3" name="Straight Connector 10"/>
          <p:cNvCxnSpPr/>
          <p:nvPr userDrawn="1"/>
        </p:nvCxnSpPr>
        <p:spPr>
          <a:xfrm>
            <a:off x="268288" y="1708150"/>
            <a:ext cx="8601075"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3680706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4" name="TextBox 2"/>
          <p:cNvSpPr txBox="1"/>
          <p:nvPr userDrawn="1"/>
        </p:nvSpPr>
        <p:spPr>
          <a:xfrm>
            <a:off x="4391025" y="4625975"/>
            <a:ext cx="2805113" cy="769938"/>
          </a:xfrm>
          <a:prstGeom prst="rect">
            <a:avLst/>
          </a:prstGeom>
          <a:noFill/>
        </p:spPr>
        <p:txBody>
          <a:bodyPr>
            <a:spAutoFit/>
          </a:bodyPr>
          <a:lstStyle/>
          <a:p>
            <a:pPr algn="r">
              <a:defRPr/>
            </a:pPr>
            <a:r>
              <a:rPr lang="en-CA" sz="4400" b="1" dirty="0">
                <a:solidFill>
                  <a:srgbClr val="29475F"/>
                </a:solidFill>
              </a:rPr>
              <a:t>PHASE</a:t>
            </a:r>
          </a:p>
        </p:txBody>
      </p:sp>
      <p:cxnSp>
        <p:nvCxnSpPr>
          <p:cNvPr id="5" name="Straight Connector 3"/>
          <p:cNvCxnSpPr/>
          <p:nvPr userDrawn="1"/>
        </p:nvCxnSpPr>
        <p:spPr>
          <a:xfrm>
            <a:off x="3352800" y="57705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6" name="Oval 4"/>
          <p:cNvSpPr/>
          <p:nvPr userDrawn="1"/>
        </p:nvSpPr>
        <p:spPr>
          <a:xfrm>
            <a:off x="7215188" y="4549775"/>
            <a:ext cx="1400175" cy="1401763"/>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0000" b="1" dirty="0">
              <a:solidFill>
                <a:srgbClr val="243F54"/>
              </a:solidFill>
            </a:endParaRPr>
          </a:p>
        </p:txBody>
      </p:sp>
      <p:cxnSp>
        <p:nvCxnSpPr>
          <p:cNvPr id="8" name="Straight Connector 9"/>
          <p:cNvCxnSpPr/>
          <p:nvPr userDrawn="1"/>
        </p:nvCxnSpPr>
        <p:spPr>
          <a:xfrm>
            <a:off x="3505200" y="59229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a:xfrm>
            <a:off x="666750" y="5395913"/>
            <a:ext cx="6418263" cy="374650"/>
          </a:xfrm>
        </p:spPr>
        <p:txBody>
          <a:bodyPr/>
          <a:lstStyle>
            <a:lvl1pPr marL="0" indent="0" algn="r">
              <a:buNone/>
              <a:defRPr sz="1800" baseline="0">
                <a:solidFill>
                  <a:schemeClr val="accent2"/>
                </a:solidFill>
              </a:defRPr>
            </a:lvl1pPr>
          </a:lstStyle>
          <a:p>
            <a:pPr lvl="0"/>
            <a:r>
              <a:rPr lang="en-US" dirty="0" smtClean="0"/>
              <a:t>Click to edit Master text styles</a:t>
            </a:r>
          </a:p>
        </p:txBody>
      </p:sp>
      <p:sp>
        <p:nvSpPr>
          <p:cNvPr id="9" name="Text Placeholder 8"/>
          <p:cNvSpPr>
            <a:spLocks noGrp="1"/>
          </p:cNvSpPr>
          <p:nvPr>
            <p:ph type="body" sz="quarter" idx="11"/>
          </p:nvPr>
        </p:nvSpPr>
        <p:spPr>
          <a:xfrm>
            <a:off x="7196138" y="4549775"/>
            <a:ext cx="1439862" cy="1401763"/>
          </a:xfrm>
        </p:spPr>
        <p:txBody>
          <a:bodyPr anchor="ctr"/>
          <a:lstStyle>
            <a:lvl1pPr marL="0" indent="0" algn="ctr">
              <a:buNone/>
              <a:defRPr sz="880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12644276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5" name="Group 11"/>
          <p:cNvGrpSpPr>
            <a:grpSpLocks/>
          </p:cNvGrpSpPr>
          <p:nvPr userDrawn="1"/>
        </p:nvGrpSpPr>
        <p:grpSpPr bwMode="auto">
          <a:xfrm>
            <a:off x="0" y="6089650"/>
            <a:ext cx="9144000" cy="768350"/>
            <a:chOff x="0" y="6090047"/>
            <a:chExt cx="9144000" cy="767953"/>
          </a:xfrm>
        </p:grpSpPr>
        <p:sp>
          <p:nvSpPr>
            <p:cNvPr id="6" name="Rectangle 12"/>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7" name="Group 13"/>
            <p:cNvGrpSpPr>
              <a:grpSpLocks/>
            </p:cNvGrpSpPr>
            <p:nvPr userDrawn="1"/>
          </p:nvGrpSpPr>
          <p:grpSpPr bwMode="auto">
            <a:xfrm>
              <a:off x="6696236" y="6090047"/>
              <a:ext cx="2447764" cy="767953"/>
              <a:chOff x="6696236" y="6090047"/>
              <a:chExt cx="2447764" cy="767953"/>
            </a:xfrm>
          </p:grpSpPr>
          <p:sp>
            <p:nvSpPr>
              <p:cNvPr id="8" name="Rectangle 14"/>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9" name="Picture 15"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cxnSp>
        <p:nvCxnSpPr>
          <p:cNvPr id="10" name="Straight Connector 16"/>
          <p:cNvCxnSpPr/>
          <p:nvPr userDrawn="1"/>
        </p:nvCxnSpPr>
        <p:spPr>
          <a:xfrm>
            <a:off x="788988" y="3319463"/>
            <a:ext cx="249078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Oval 17"/>
          <p:cNvSpPr/>
          <p:nvPr userDrawn="1"/>
        </p:nvSpPr>
        <p:spPr>
          <a:xfrm>
            <a:off x="2790825" y="2568575"/>
            <a:ext cx="787400" cy="787400"/>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5400" b="1" dirty="0">
              <a:solidFill>
                <a:srgbClr val="29475F"/>
              </a:solidFill>
            </a:endParaRPr>
          </a:p>
        </p:txBody>
      </p:sp>
      <p:sp>
        <p:nvSpPr>
          <p:cNvPr id="12" name="TextBox 19"/>
          <p:cNvSpPr txBox="1"/>
          <p:nvPr userDrawn="1"/>
        </p:nvSpPr>
        <p:spPr>
          <a:xfrm>
            <a:off x="763588" y="2586038"/>
            <a:ext cx="2036762" cy="769937"/>
          </a:xfrm>
          <a:prstGeom prst="rect">
            <a:avLst/>
          </a:prstGeom>
          <a:noFill/>
        </p:spPr>
        <p:txBody>
          <a:bodyPr wrap="none" lIns="0">
            <a:spAutoFit/>
          </a:bodyPr>
          <a:lstStyle/>
          <a:p>
            <a:pPr>
              <a:defRPr/>
            </a:pPr>
            <a:r>
              <a:rPr lang="en-CA" sz="4400" b="1" dirty="0">
                <a:solidFill>
                  <a:srgbClr val="29475F"/>
                </a:solidFill>
              </a:rPr>
              <a:t>PHASE</a:t>
            </a:r>
          </a:p>
        </p:txBody>
      </p:sp>
      <p:sp>
        <p:nvSpPr>
          <p:cNvPr id="19" name="Text Placeholder 7"/>
          <p:cNvSpPr>
            <a:spLocks noGrp="1"/>
          </p:cNvSpPr>
          <p:nvPr>
            <p:ph type="body" sz="quarter" idx="11"/>
          </p:nvPr>
        </p:nvSpPr>
        <p:spPr>
          <a:xfrm>
            <a:off x="788988" y="3355975"/>
            <a:ext cx="7269162" cy="663575"/>
          </a:xfrm>
        </p:spPr>
        <p:txBody>
          <a:bodyPr/>
          <a:lstStyle>
            <a:lvl1pPr marL="0" indent="0">
              <a:buNone/>
              <a:defRPr sz="2800" baseline="0">
                <a:solidFill>
                  <a:schemeClr val="accent3"/>
                </a:solidFill>
              </a:defRPr>
            </a:lvl1pPr>
          </a:lstStyle>
          <a:p>
            <a:pPr lvl="0"/>
            <a:r>
              <a:rPr lang="en-US" dirty="0" smtClean="0"/>
              <a:t>Click to edit Master text styles</a:t>
            </a:r>
          </a:p>
        </p:txBody>
      </p:sp>
      <p:sp>
        <p:nvSpPr>
          <p:cNvPr id="21" name="Text Placeholder 10"/>
          <p:cNvSpPr>
            <a:spLocks noGrp="1"/>
          </p:cNvSpPr>
          <p:nvPr>
            <p:ph type="body" sz="quarter" idx="12"/>
          </p:nvPr>
        </p:nvSpPr>
        <p:spPr>
          <a:xfrm>
            <a:off x="2794014" y="2576893"/>
            <a:ext cx="781050" cy="769937"/>
          </a:xfrm>
        </p:spPr>
        <p:txBody>
          <a:bodyPr anchor="ctr"/>
          <a:lstStyle>
            <a:lvl1pPr marL="0" indent="0" algn="ctr">
              <a:buNone/>
              <a:defRPr sz="5400">
                <a:solidFill>
                  <a:schemeClr val="accent1"/>
                </a:solidFill>
              </a:defRPr>
            </a:lvl1pPr>
          </a:lstStyle>
          <a:p>
            <a:pPr lvl="0"/>
            <a:r>
              <a:rPr lang="en-US" dirty="0" smtClean="0"/>
              <a:t>Click to edit Master text styles</a:t>
            </a:r>
          </a:p>
        </p:txBody>
      </p:sp>
      <p:sp>
        <p:nvSpPr>
          <p:cNvPr id="22" name="Text Placeholder 4"/>
          <p:cNvSpPr>
            <a:spLocks noGrp="1"/>
          </p:cNvSpPr>
          <p:nvPr>
            <p:ph type="body" sz="quarter" idx="13"/>
          </p:nvPr>
        </p:nvSpPr>
        <p:spPr>
          <a:xfrm>
            <a:off x="1578396" y="5622172"/>
            <a:ext cx="7289719" cy="457200"/>
          </a:xfrm>
        </p:spPr>
        <p:txBody>
          <a:bodyPr/>
          <a:lstStyle>
            <a:lvl1pPr marL="0" indent="0" algn="r">
              <a:buNone/>
              <a:defRPr sz="2000" baseline="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397168342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2"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3" name="Group 3"/>
          <p:cNvGrpSpPr>
            <a:grpSpLocks/>
          </p:cNvGrpSpPr>
          <p:nvPr userDrawn="1"/>
        </p:nvGrpSpPr>
        <p:grpSpPr bwMode="auto">
          <a:xfrm>
            <a:off x="8197850" y="146050"/>
            <a:ext cx="812800" cy="803275"/>
            <a:chOff x="6986062" y="224644"/>
            <a:chExt cx="731520" cy="731520"/>
          </a:xfrm>
        </p:grpSpPr>
        <p:sp>
          <p:nvSpPr>
            <p:cNvPr id="4"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5" name="Picture 5" descr="on-site-workshops.png"/>
            <p:cNvPicPr>
              <a:picLocks noChangeAspect="1"/>
            </p:cNvPicPr>
            <p:nvPr/>
          </p:nvPicPr>
          <p:blipFill rotWithShape="1">
            <a:blip r:embed="rId2"/>
            <a:srcRect l="12204" t="22820" r="8463" b="22257"/>
            <a:stretch/>
          </p:blipFill>
          <p:spPr>
            <a:xfrm>
              <a:off x="7026067" y="364877"/>
              <a:ext cx="651510" cy="451056"/>
            </a:xfrm>
            <a:prstGeom prst="rect">
              <a:avLst/>
            </a:prstGeom>
            <a:effectLst>
              <a:outerShdw blurRad="50800" dist="38100" dir="2700000" algn="tl" rotWithShape="0">
                <a:prstClr val="black">
                  <a:alpha val="40000"/>
                </a:prstClr>
              </a:outerShdw>
            </a:effectLst>
          </p:spPr>
        </p:pic>
      </p:grpSp>
      <p:sp>
        <p:nvSpPr>
          <p:cNvPr id="6" name="Title 2"/>
          <p:cNvSpPr txBox="1">
            <a:spLocks/>
          </p:cNvSpPr>
          <p:nvPr userDrawn="1"/>
        </p:nvSpPr>
        <p:spPr bwMode="auto">
          <a:xfrm>
            <a:off x="250825" y="219075"/>
            <a:ext cx="8626475" cy="865188"/>
          </a:xfrm>
          <a:prstGeom prst="rect">
            <a:avLst/>
          </a:prstGeom>
          <a:noFill/>
          <a:ln w="9525">
            <a:noFill/>
            <a:miter lim="800000"/>
            <a:headEnd/>
            <a:tailEnd/>
          </a:ln>
        </p:spPr>
        <p:txBody>
          <a:bodyPr anchor="ct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7" name="TextBox 9"/>
          <p:cNvSpPr txBox="1"/>
          <p:nvPr userDrawn="1"/>
        </p:nvSpPr>
        <p:spPr>
          <a:xfrm>
            <a:off x="257175" y="1068388"/>
            <a:ext cx="8675688" cy="307975"/>
          </a:xfrm>
          <a:prstGeom prst="rect">
            <a:avLst/>
          </a:prstGeom>
          <a:solidFill>
            <a:srgbClr val="243F54"/>
          </a:solidFill>
        </p:spPr>
        <p:txBody>
          <a:bodyPr>
            <a:spAutoFit/>
          </a:bodyPr>
          <a:lstStyle/>
          <a:p>
            <a:pPr>
              <a:defRPr/>
            </a:pPr>
            <a:r>
              <a:rPr lang="en-US" sz="1400" b="1" dirty="0">
                <a:solidFill>
                  <a:srgbClr val="FFFFFF"/>
                </a:solidFill>
              </a:rPr>
              <a:t>Book a workshop with our Info-Tech analysts:</a:t>
            </a:r>
          </a:p>
        </p:txBody>
      </p:sp>
    </p:spTree>
    <p:extLst>
      <p:ext uri="{BB962C8B-B14F-4D97-AF65-F5344CB8AC3E}">
        <p14:creationId xmlns:p14="http://schemas.microsoft.com/office/powerpoint/2010/main" val="93681481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4"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29067019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6089650"/>
            <a:ext cx="9144000" cy="768350"/>
            <a:chOff x="0" y="6090047"/>
            <a:chExt cx="9144000" cy="767953"/>
          </a:xfrm>
        </p:grpSpPr>
        <p:sp>
          <p:nvSpPr>
            <p:cNvPr id="5" name="Rectangle 28"/>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6" name="Group 1"/>
            <p:cNvGrpSpPr>
              <a:grpSpLocks/>
            </p:cNvGrpSpPr>
            <p:nvPr userDrawn="1"/>
          </p:nvGrpSpPr>
          <p:grpSpPr bwMode="auto">
            <a:xfrm>
              <a:off x="6696236" y="6090047"/>
              <a:ext cx="2447764" cy="767953"/>
              <a:chOff x="6696236" y="6090047"/>
              <a:chExt cx="2447764" cy="767953"/>
            </a:xfrm>
          </p:grpSpPr>
          <p:sp>
            <p:nvSpPr>
              <p:cNvPr id="7" name="Rectangle 30"/>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8" name="Picture 31"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sp>
        <p:nvSpPr>
          <p:cNvPr id="28" name="Text Placeholder 27"/>
          <p:cNvSpPr>
            <a:spLocks noGrp="1"/>
          </p:cNvSpPr>
          <p:nvPr>
            <p:ph type="body" sz="quarter" idx="15"/>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Click to edit Master text styles</a:t>
            </a:r>
          </a:p>
        </p:txBody>
      </p:sp>
      <p:sp>
        <p:nvSpPr>
          <p:cNvPr id="30" name="Text Placeholder 29"/>
          <p:cNvSpPr>
            <a:spLocks noGrp="1"/>
          </p:cNvSpPr>
          <p:nvPr>
            <p:ph type="body" sz="quarter" idx="16"/>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Click to edit Master text styles</a:t>
            </a:r>
          </a:p>
        </p:txBody>
      </p:sp>
    </p:spTree>
    <p:extLst>
      <p:ext uri="{BB962C8B-B14F-4D97-AF65-F5344CB8AC3E}">
        <p14:creationId xmlns:p14="http://schemas.microsoft.com/office/powerpoint/2010/main" val="82360544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CA"/>
          </a:p>
        </p:txBody>
      </p:sp>
    </p:spTree>
    <p:extLst>
      <p:ext uri="{BB962C8B-B14F-4D97-AF65-F5344CB8AC3E}">
        <p14:creationId xmlns:p14="http://schemas.microsoft.com/office/powerpoint/2010/main" val="223814268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3" name="Straight Connector 10"/>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144995376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4" name="Pentagon 22"/>
          <p:cNvSpPr/>
          <p:nvPr/>
        </p:nvSpPr>
        <p:spPr>
          <a:xfrm>
            <a:off x="0" y="411163"/>
            <a:ext cx="863600" cy="538162"/>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2" name="Title 1"/>
          <p:cNvSpPr>
            <a:spLocks noGrp="1"/>
          </p:cNvSpPr>
          <p:nvPr>
            <p:ph type="title"/>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Click to edit Master title style</a:t>
            </a:r>
            <a:endParaRPr lang="en-CA" dirty="0"/>
          </a:p>
        </p:txBody>
      </p:sp>
      <p:sp>
        <p:nvSpPr>
          <p:cNvPr id="21" name="Text Placeholder 20"/>
          <p:cNvSpPr>
            <a:spLocks noGrp="1"/>
          </p:cNvSpPr>
          <p:nvPr>
            <p:ph type="body" sz="quarter" idx="10"/>
          </p:nvPr>
        </p:nvSpPr>
        <p:spPr>
          <a:xfrm>
            <a:off x="0" y="245442"/>
            <a:ext cx="641268" cy="891556"/>
          </a:xfrm>
        </p:spPr>
        <p:txBody>
          <a:bodyPr anchor="ctr"/>
          <a:lstStyle>
            <a:lvl1pPr algn="ctr">
              <a:buNone/>
              <a:defRPr sz="2000" b="1">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384242087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7" name="Rectangle 22"/>
          <p:cNvSpPr/>
          <p:nvPr userDrawn="1"/>
        </p:nvSpPr>
        <p:spPr>
          <a:xfrm>
            <a:off x="0" y="-52388"/>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7"/>
          <p:cNvSpPr/>
          <p:nvPr/>
        </p:nvSpPr>
        <p:spPr>
          <a:xfrm>
            <a:off x="250825" y="1287463"/>
            <a:ext cx="4038600"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9" name="Rectangle 8"/>
          <p:cNvSpPr/>
          <p:nvPr/>
        </p:nvSpPr>
        <p:spPr>
          <a:xfrm>
            <a:off x="4840288" y="1287463"/>
            <a:ext cx="4037012"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0" name="Rectangle 9"/>
          <p:cNvSpPr/>
          <p:nvPr/>
        </p:nvSpPr>
        <p:spPr>
          <a:xfrm>
            <a:off x="250825"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Assist:</a:t>
            </a:r>
          </a:p>
        </p:txBody>
      </p:sp>
      <p:sp>
        <p:nvSpPr>
          <p:cNvPr id="11" name="Rectangle 12"/>
          <p:cNvSpPr/>
          <p:nvPr/>
        </p:nvSpPr>
        <p:spPr>
          <a:xfrm>
            <a:off x="4840288"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You:</a:t>
            </a:r>
          </a:p>
        </p:txBody>
      </p:sp>
      <p:sp>
        <p:nvSpPr>
          <p:cNvPr id="13" name="Rectangle 15"/>
          <p:cNvSpPr/>
          <p:nvPr userDrawn="1"/>
        </p:nvSpPr>
        <p:spPr>
          <a:xfrm>
            <a:off x="250825" y="1287463"/>
            <a:ext cx="4038600"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14" name="Rectangle 19"/>
          <p:cNvSpPr/>
          <p:nvPr userDrawn="1"/>
        </p:nvSpPr>
        <p:spPr>
          <a:xfrm>
            <a:off x="4840288" y="1287463"/>
            <a:ext cx="4037012"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5" name="Rectangle 20"/>
          <p:cNvSpPr/>
          <p:nvPr userDrawn="1"/>
        </p:nvSpPr>
        <p:spPr>
          <a:xfrm>
            <a:off x="250825"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Also Assist:</a:t>
            </a:r>
          </a:p>
        </p:txBody>
      </p:sp>
      <p:sp>
        <p:nvSpPr>
          <p:cNvPr id="16" name="Rectangle 21"/>
          <p:cNvSpPr/>
          <p:nvPr userDrawn="1"/>
        </p:nvSpPr>
        <p:spPr>
          <a:xfrm>
            <a:off x="4840288"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Them:</a:t>
            </a:r>
          </a:p>
        </p:txBody>
      </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Click to edit Master title style</a:t>
            </a:r>
            <a:endParaRPr lang="en-CA" dirty="0"/>
          </a:p>
        </p:txBody>
      </p:sp>
      <p:sp>
        <p:nvSpPr>
          <p:cNvPr id="25" name="Text Placeholder 41"/>
          <p:cNvSpPr>
            <a:spLocks noGrp="1"/>
          </p:cNvSpPr>
          <p:nvPr>
            <p:ph type="body" sz="quarter" idx="16"/>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7" name="Text Placeholder 41"/>
          <p:cNvSpPr>
            <a:spLocks noGrp="1"/>
          </p:cNvSpPr>
          <p:nvPr>
            <p:ph type="body" sz="quarter" idx="26"/>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8" name="Text Placeholder 41"/>
          <p:cNvSpPr>
            <a:spLocks noGrp="1"/>
          </p:cNvSpPr>
          <p:nvPr>
            <p:ph type="body" sz="quarter" idx="27"/>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9" name="Text Placeholder 41"/>
          <p:cNvSpPr>
            <a:spLocks noGrp="1"/>
          </p:cNvSpPr>
          <p:nvPr>
            <p:ph type="body" sz="quarter" idx="28"/>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44883734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7" name="Rectangle 16"/>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8"/>
          <p:cNvSpPr/>
          <p:nvPr userDrawn="1"/>
        </p:nvSpPr>
        <p:spPr>
          <a:xfrm>
            <a:off x="255588" y="4200525"/>
            <a:ext cx="8640762" cy="31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1400" b="1" dirty="0">
                <a:solidFill>
                  <a:srgbClr val="FFFFFF"/>
                </a:solidFill>
              </a:rPr>
              <a:t>Resolution</a:t>
            </a:r>
          </a:p>
        </p:txBody>
      </p:sp>
      <p:sp>
        <p:nvSpPr>
          <p:cNvPr id="9" name="Rectangle 12"/>
          <p:cNvSpPr/>
          <p:nvPr userDrawn="1"/>
        </p:nvSpPr>
        <p:spPr>
          <a:xfrm>
            <a:off x="247650" y="1211263"/>
            <a:ext cx="5267325" cy="3190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Situation</a:t>
            </a:r>
          </a:p>
        </p:txBody>
      </p:sp>
      <p:sp>
        <p:nvSpPr>
          <p:cNvPr id="10" name="Rectangle 10"/>
          <p:cNvSpPr/>
          <p:nvPr userDrawn="1"/>
        </p:nvSpPr>
        <p:spPr>
          <a:xfrm>
            <a:off x="247650" y="2659063"/>
            <a:ext cx="5267325" cy="320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Complication</a:t>
            </a:r>
          </a:p>
        </p:txBody>
      </p:sp>
      <p:grpSp>
        <p:nvGrpSpPr>
          <p:cNvPr id="11" name="Group 27"/>
          <p:cNvGrpSpPr/>
          <p:nvPr/>
        </p:nvGrpSpPr>
        <p:grpSpPr>
          <a:xfrm>
            <a:off x="5736405" y="1210905"/>
            <a:ext cx="3084068" cy="285749"/>
            <a:chOff x="2267744" y="1844804"/>
            <a:chExt cx="3084068" cy="285749"/>
          </a:xfrm>
          <a:solidFill>
            <a:srgbClr val="B0C534"/>
          </a:solidFill>
        </p:grpSpPr>
        <p:sp>
          <p:nvSpPr>
            <p:cNvPr id="12"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CA" sz="1100" i="1" dirty="0">
                  <a:solidFill>
                    <a:srgbClr val="FFFFFF"/>
                  </a:solidFill>
                  <a:latin typeface="Georgia"/>
                </a:rPr>
                <a:t>Info-Tech Insight</a:t>
              </a:r>
            </a:p>
          </p:txBody>
        </p:sp>
        <p:pic>
          <p:nvPicPr>
            <p:cNvPr id="13"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14" name="Picture 22"/>
          <p:cNvPicPr>
            <a:picLocks noChangeAspect="1"/>
          </p:cNvPicPr>
          <p:nvPr userDrawn="1"/>
        </p:nvPicPr>
        <p:blipFill>
          <a:blip r:embed="rId3"/>
          <a:srcRect/>
          <a:stretch>
            <a:fillRect/>
          </a:stretch>
        </p:blipFill>
        <p:spPr bwMode="auto">
          <a:xfrm>
            <a:off x="5210175" y="1266825"/>
            <a:ext cx="207963" cy="209550"/>
          </a:xfrm>
          <a:prstGeom prst="rect">
            <a:avLst/>
          </a:prstGeom>
          <a:noFill/>
          <a:ln w="9525">
            <a:noFill/>
            <a:miter lim="800000"/>
            <a:headEnd/>
            <a:tailEnd/>
          </a:ln>
        </p:spPr>
      </p:pic>
      <p:pic>
        <p:nvPicPr>
          <p:cNvPr id="15" name="Picture 29"/>
          <p:cNvPicPr>
            <a:picLocks noChangeAspect="1"/>
          </p:cNvPicPr>
          <p:nvPr userDrawn="1"/>
        </p:nvPicPr>
        <p:blipFill>
          <a:blip r:embed="rId4"/>
          <a:srcRect/>
          <a:stretch>
            <a:fillRect/>
          </a:stretch>
        </p:blipFill>
        <p:spPr bwMode="auto">
          <a:xfrm>
            <a:off x="8596313" y="4252913"/>
            <a:ext cx="206375" cy="206375"/>
          </a:xfrm>
          <a:prstGeom prst="rect">
            <a:avLst/>
          </a:prstGeom>
          <a:noFill/>
          <a:ln w="9525">
            <a:noFill/>
            <a:miter lim="800000"/>
            <a:headEnd/>
            <a:tailEnd/>
          </a:ln>
        </p:spPr>
      </p:pic>
      <p:pic>
        <p:nvPicPr>
          <p:cNvPr id="16" name="Picture 2"/>
          <p:cNvPicPr>
            <a:picLocks noChangeAspect="1"/>
          </p:cNvPicPr>
          <p:nvPr userDrawn="1"/>
        </p:nvPicPr>
        <p:blipFill>
          <a:blip r:embed="rId5"/>
          <a:srcRect/>
          <a:stretch>
            <a:fillRect/>
          </a:stretch>
        </p:blipFill>
        <p:spPr bwMode="auto">
          <a:xfrm>
            <a:off x="5210175" y="2716213"/>
            <a:ext cx="211138" cy="211137"/>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latin typeface="+mn-lt"/>
              </a:defRPr>
            </a:lvl1pPr>
          </a:lstStyle>
          <a:p>
            <a:r>
              <a:rPr lang="en-US" smtClean="0"/>
              <a:t>Click to edit Master title style</a:t>
            </a:r>
            <a:endParaRPr lang="en-US" dirty="0"/>
          </a:p>
        </p:txBody>
      </p:sp>
      <p:sp>
        <p:nvSpPr>
          <p:cNvPr id="20" name="Text Placeholder 19"/>
          <p:cNvSpPr>
            <a:spLocks noGrp="1"/>
          </p:cNvSpPr>
          <p:nvPr>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lvl="0"/>
            <a:endParaRPr lang="en-US" dirty="0"/>
          </a:p>
        </p:txBody>
      </p:sp>
    </p:spTree>
    <p:extLst>
      <p:ext uri="{BB962C8B-B14F-4D97-AF65-F5344CB8AC3E}">
        <p14:creationId xmlns:p14="http://schemas.microsoft.com/office/powerpoint/2010/main" val="2653621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9" name="Rectangle 9"/>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16"/>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2"/>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anchor="ctr" forceAA="0">
            <a:noAutofit/>
          </a:bodyPr>
          <a:lstStyle>
            <a:lvl1pPr marL="0" indent="0">
              <a:buNone/>
              <a:defRPr lang="en-US" sz="1400" b="1" dirty="0" smtClean="0"/>
            </a:lvl1pPr>
          </a:lstStyle>
          <a:p>
            <a:pPr lvl="0"/>
            <a:r>
              <a:rPr lang="en-US" dirty="0" smtClean="0"/>
              <a:t>Click to edit Master text styles</a:t>
            </a:r>
          </a:p>
        </p:txBody>
      </p:sp>
      <p:sp>
        <p:nvSpPr>
          <p:cNvPr id="11" name="Text Placeholder 13"/>
          <p:cNvSpPr>
            <a:spLocks noGrp="1"/>
          </p:cNvSpPr>
          <p:nvPr>
            <p:ph type="body" sz="quarter" idx="1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lvl="0"/>
            <a:r>
              <a:rPr lang="en-US" dirty="0" smtClean="0"/>
              <a:t>Click to edit Master text styles</a:t>
            </a:r>
          </a:p>
        </p:txBody>
      </p:sp>
      <p:sp>
        <p:nvSpPr>
          <p:cNvPr id="14" name="Text Placeholder 13"/>
          <p:cNvSpPr>
            <a:spLocks noGrp="1"/>
          </p:cNvSpPr>
          <p:nvPr>
            <p:ph type="body" sz="quarter" idx="10"/>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400" b="1" dirty="0" smtClean="0">
                <a:solidFill>
                  <a:schemeClr val="lt1"/>
                </a:solidFill>
              </a:defRPr>
            </a:lvl1pPr>
          </a:lstStyle>
          <a:p>
            <a:pPr lvl="0"/>
            <a:r>
              <a:rPr lang="en-US" dirty="0" smtClean="0"/>
              <a:t>Click to edit Master text styles</a:t>
            </a: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93467584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9" name="Rectangle 14"/>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8"/>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1" name="Picture 12"/>
          <p:cNvPicPr>
            <a:picLocks noChangeAspect="1"/>
          </p:cNvPicPr>
          <p:nvPr userDrawn="1"/>
        </p:nvPicPr>
        <p:blipFill>
          <a:blip r:embed="rId2"/>
          <a:srcRect/>
          <a:stretch>
            <a:fillRect/>
          </a:stretch>
        </p:blipFill>
        <p:spPr bwMode="auto">
          <a:xfrm>
            <a:off x="8561388" y="3376613"/>
            <a:ext cx="214312" cy="214312"/>
          </a:xfrm>
          <a:prstGeom prst="rect">
            <a:avLst/>
          </a:prstGeom>
          <a:noFill/>
          <a:ln w="9525">
            <a:noFill/>
            <a:miter lim="800000"/>
            <a:headEnd/>
            <a:tailEnd/>
          </a:ln>
        </p:spPr>
      </p:pic>
      <p:pic>
        <p:nvPicPr>
          <p:cNvPr id="12" name="Picture 13"/>
          <p:cNvPicPr>
            <a:picLocks noChangeAspect="1"/>
          </p:cNvPicPr>
          <p:nvPr userDrawn="1"/>
        </p:nvPicPr>
        <p:blipFill>
          <a:blip r:embed="rId3"/>
          <a:srcRect/>
          <a:stretch>
            <a:fillRect/>
          </a:stretch>
        </p:blipFill>
        <p:spPr bwMode="auto">
          <a:xfrm>
            <a:off x="8580438" y="1252538"/>
            <a:ext cx="195262" cy="225425"/>
          </a:xfrm>
          <a:prstGeom prst="rect">
            <a:avLst/>
          </a:prstGeom>
          <a:noFill/>
          <a:ln w="9525">
            <a:noFill/>
            <a:miter lim="800000"/>
            <a:headEnd/>
            <a:tailEnd/>
          </a:ln>
        </p:spPr>
      </p:pic>
      <p:pic>
        <p:nvPicPr>
          <p:cNvPr id="13" name="Picture 17"/>
          <p:cNvPicPr>
            <a:picLocks noChangeAspect="1"/>
          </p:cNvPicPr>
          <p:nvPr userDrawn="1"/>
        </p:nvPicPr>
        <p:blipFill>
          <a:blip r:embed="rId4"/>
          <a:srcRect/>
          <a:stretch>
            <a:fillRect/>
          </a:stretch>
        </p:blipFill>
        <p:spPr bwMode="auto">
          <a:xfrm>
            <a:off x="4297363" y="1268413"/>
            <a:ext cx="139700" cy="198437"/>
          </a:xfrm>
          <a:prstGeom prst="rect">
            <a:avLst/>
          </a:prstGeom>
          <a:noFill/>
          <a:ln w="9525">
            <a:noFill/>
            <a:miter lim="800000"/>
            <a:headEnd/>
            <a:tailEnd/>
          </a:ln>
        </p:spPr>
      </p:pic>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r>
              <a:rPr lang="en-US" dirty="0" smtClean="0"/>
              <a:t>Knowledge Gained</a:t>
            </a:r>
            <a:endParaRPr lang="en-US" dirty="0"/>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dirty="0" smtClean="0"/>
              <a:t>Click to edit Master title style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74962646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cxnSp>
        <p:nvCxnSpPr>
          <p:cNvPr id="4" name="Straight Connector 4"/>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59867867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3" name="Rectangle 9"/>
          <p:cNvSpPr/>
          <p:nvPr userDrawn="1"/>
        </p:nvSpPr>
        <p:spPr>
          <a:xfrm>
            <a:off x="615950" y="1131888"/>
            <a:ext cx="8261350" cy="36512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333333"/>
              </a:solidFill>
            </a:endParaRPr>
          </a:p>
        </p:txBody>
      </p:sp>
      <p:grpSp>
        <p:nvGrpSpPr>
          <p:cNvPr id="4" name="Group 10"/>
          <p:cNvGrpSpPr/>
          <p:nvPr userDrawn="1"/>
        </p:nvGrpSpPr>
        <p:grpSpPr>
          <a:xfrm>
            <a:off x="251519" y="1132006"/>
            <a:ext cx="352780" cy="364690"/>
            <a:chOff x="6966056" y="197732"/>
            <a:chExt cx="751526" cy="785348"/>
          </a:xfrm>
          <a:solidFill>
            <a:srgbClr val="243F54"/>
          </a:solidFill>
        </p:grpSpPr>
        <p:sp>
          <p:nvSpPr>
            <p:cNvPr id="5"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6"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117761826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5" name="Rectangle 19"/>
          <p:cNvSpPr/>
          <p:nvPr userDrawn="1"/>
        </p:nvSpPr>
        <p:spPr>
          <a:xfrm>
            <a:off x="323850" y="1163638"/>
            <a:ext cx="8496300" cy="365125"/>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FFFFFF"/>
              </a:solidFill>
            </a:endParaRPr>
          </a:p>
        </p:txBody>
      </p:sp>
      <p:grpSp>
        <p:nvGrpSpPr>
          <p:cNvPr id="6" name="Group 21"/>
          <p:cNvGrpSpPr/>
          <p:nvPr userDrawn="1"/>
        </p:nvGrpSpPr>
        <p:grpSpPr>
          <a:xfrm>
            <a:off x="331100" y="1176588"/>
            <a:ext cx="343389" cy="339694"/>
            <a:chOff x="6986062" y="224644"/>
            <a:chExt cx="731520" cy="731520"/>
          </a:xfrm>
          <a:noFill/>
          <a:effectLst/>
        </p:grpSpPr>
        <p:sp>
          <p:nvSpPr>
            <p:cNvPr id="7"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8"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2"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27" name="Text Placeholder 26"/>
          <p:cNvSpPr>
            <a:spLocks noGrp="1"/>
          </p:cNvSpPr>
          <p:nvPr>
            <p:ph type="body" sz="quarter" idx="10"/>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
        <p:nvSpPr>
          <p:cNvPr id="28" name="Text Placeholder 26"/>
          <p:cNvSpPr>
            <a:spLocks noGrp="1"/>
          </p:cNvSpPr>
          <p:nvPr>
            <p:ph type="body" sz="quarter" idx="1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238251349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3" name="Straight Connector 10"/>
          <p:cNvCxnSpPr/>
          <p:nvPr userDrawn="1"/>
        </p:nvCxnSpPr>
        <p:spPr>
          <a:xfrm>
            <a:off x="268288" y="1708150"/>
            <a:ext cx="8601075"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70885987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4" name="TextBox 2"/>
          <p:cNvSpPr txBox="1"/>
          <p:nvPr userDrawn="1"/>
        </p:nvSpPr>
        <p:spPr>
          <a:xfrm>
            <a:off x="4391025" y="4625975"/>
            <a:ext cx="2805113" cy="769938"/>
          </a:xfrm>
          <a:prstGeom prst="rect">
            <a:avLst/>
          </a:prstGeom>
          <a:noFill/>
        </p:spPr>
        <p:txBody>
          <a:bodyPr>
            <a:spAutoFit/>
          </a:bodyPr>
          <a:lstStyle/>
          <a:p>
            <a:pPr algn="r">
              <a:defRPr/>
            </a:pPr>
            <a:r>
              <a:rPr lang="en-CA" sz="4400" b="1" dirty="0">
                <a:solidFill>
                  <a:srgbClr val="29475F"/>
                </a:solidFill>
              </a:rPr>
              <a:t>PHASE</a:t>
            </a:r>
          </a:p>
        </p:txBody>
      </p:sp>
      <p:cxnSp>
        <p:nvCxnSpPr>
          <p:cNvPr id="5" name="Straight Connector 3"/>
          <p:cNvCxnSpPr/>
          <p:nvPr userDrawn="1"/>
        </p:nvCxnSpPr>
        <p:spPr>
          <a:xfrm>
            <a:off x="3352800" y="57705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6" name="Oval 4"/>
          <p:cNvSpPr/>
          <p:nvPr userDrawn="1"/>
        </p:nvSpPr>
        <p:spPr>
          <a:xfrm>
            <a:off x="7215188" y="4549775"/>
            <a:ext cx="1400175" cy="1401763"/>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0000" b="1" dirty="0">
              <a:solidFill>
                <a:srgbClr val="243F54"/>
              </a:solidFill>
            </a:endParaRPr>
          </a:p>
        </p:txBody>
      </p:sp>
      <p:cxnSp>
        <p:nvCxnSpPr>
          <p:cNvPr id="8" name="Straight Connector 9"/>
          <p:cNvCxnSpPr/>
          <p:nvPr userDrawn="1"/>
        </p:nvCxnSpPr>
        <p:spPr>
          <a:xfrm>
            <a:off x="3505200" y="59229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a:xfrm>
            <a:off x="666750" y="5395913"/>
            <a:ext cx="6418263" cy="374650"/>
          </a:xfrm>
        </p:spPr>
        <p:txBody>
          <a:bodyPr/>
          <a:lstStyle>
            <a:lvl1pPr marL="0" indent="0" algn="r">
              <a:buNone/>
              <a:defRPr sz="1800" baseline="0">
                <a:solidFill>
                  <a:schemeClr val="accent2"/>
                </a:solidFill>
              </a:defRPr>
            </a:lvl1pPr>
          </a:lstStyle>
          <a:p>
            <a:pPr lvl="0"/>
            <a:r>
              <a:rPr lang="en-US" dirty="0" smtClean="0"/>
              <a:t>Click to edit Master text styles</a:t>
            </a:r>
          </a:p>
        </p:txBody>
      </p:sp>
      <p:sp>
        <p:nvSpPr>
          <p:cNvPr id="9" name="Text Placeholder 8"/>
          <p:cNvSpPr>
            <a:spLocks noGrp="1"/>
          </p:cNvSpPr>
          <p:nvPr>
            <p:ph type="body" sz="quarter" idx="11"/>
          </p:nvPr>
        </p:nvSpPr>
        <p:spPr>
          <a:xfrm>
            <a:off x="7196138" y="4549775"/>
            <a:ext cx="1439862" cy="1401763"/>
          </a:xfrm>
        </p:spPr>
        <p:txBody>
          <a:bodyPr anchor="ctr"/>
          <a:lstStyle>
            <a:lvl1pPr marL="0" indent="0" algn="ctr">
              <a:buNone/>
              <a:defRPr sz="880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13861009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5" name="Group 11"/>
          <p:cNvGrpSpPr>
            <a:grpSpLocks/>
          </p:cNvGrpSpPr>
          <p:nvPr userDrawn="1"/>
        </p:nvGrpSpPr>
        <p:grpSpPr bwMode="auto">
          <a:xfrm>
            <a:off x="0" y="6089650"/>
            <a:ext cx="9144000" cy="768350"/>
            <a:chOff x="0" y="6090047"/>
            <a:chExt cx="9144000" cy="767953"/>
          </a:xfrm>
        </p:grpSpPr>
        <p:sp>
          <p:nvSpPr>
            <p:cNvPr id="6" name="Rectangle 12"/>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7" name="Group 13"/>
            <p:cNvGrpSpPr>
              <a:grpSpLocks/>
            </p:cNvGrpSpPr>
            <p:nvPr userDrawn="1"/>
          </p:nvGrpSpPr>
          <p:grpSpPr bwMode="auto">
            <a:xfrm>
              <a:off x="6696236" y="6090047"/>
              <a:ext cx="2447764" cy="767953"/>
              <a:chOff x="6696236" y="6090047"/>
              <a:chExt cx="2447764" cy="767953"/>
            </a:xfrm>
          </p:grpSpPr>
          <p:sp>
            <p:nvSpPr>
              <p:cNvPr id="8" name="Rectangle 14"/>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9" name="Picture 15"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cxnSp>
        <p:nvCxnSpPr>
          <p:cNvPr id="10" name="Straight Connector 16"/>
          <p:cNvCxnSpPr/>
          <p:nvPr userDrawn="1"/>
        </p:nvCxnSpPr>
        <p:spPr>
          <a:xfrm>
            <a:off x="788988" y="3319463"/>
            <a:ext cx="249078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Oval 17"/>
          <p:cNvSpPr/>
          <p:nvPr userDrawn="1"/>
        </p:nvSpPr>
        <p:spPr>
          <a:xfrm>
            <a:off x="2790825" y="2568575"/>
            <a:ext cx="787400" cy="787400"/>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5400" b="1" dirty="0">
              <a:solidFill>
                <a:srgbClr val="29475F"/>
              </a:solidFill>
            </a:endParaRPr>
          </a:p>
        </p:txBody>
      </p:sp>
      <p:sp>
        <p:nvSpPr>
          <p:cNvPr id="12" name="TextBox 19"/>
          <p:cNvSpPr txBox="1"/>
          <p:nvPr userDrawn="1"/>
        </p:nvSpPr>
        <p:spPr>
          <a:xfrm>
            <a:off x="763588" y="2586038"/>
            <a:ext cx="2036762" cy="769937"/>
          </a:xfrm>
          <a:prstGeom prst="rect">
            <a:avLst/>
          </a:prstGeom>
          <a:noFill/>
        </p:spPr>
        <p:txBody>
          <a:bodyPr wrap="none" lIns="0">
            <a:spAutoFit/>
          </a:bodyPr>
          <a:lstStyle/>
          <a:p>
            <a:pPr>
              <a:defRPr/>
            </a:pPr>
            <a:r>
              <a:rPr lang="en-CA" sz="4400" b="1" dirty="0">
                <a:solidFill>
                  <a:srgbClr val="29475F"/>
                </a:solidFill>
              </a:rPr>
              <a:t>PHASE</a:t>
            </a:r>
          </a:p>
        </p:txBody>
      </p:sp>
      <p:sp>
        <p:nvSpPr>
          <p:cNvPr id="19" name="Text Placeholder 7"/>
          <p:cNvSpPr>
            <a:spLocks noGrp="1"/>
          </p:cNvSpPr>
          <p:nvPr>
            <p:ph type="body" sz="quarter" idx="11"/>
          </p:nvPr>
        </p:nvSpPr>
        <p:spPr>
          <a:xfrm>
            <a:off x="788988" y="3355975"/>
            <a:ext cx="7269162" cy="663575"/>
          </a:xfrm>
        </p:spPr>
        <p:txBody>
          <a:bodyPr/>
          <a:lstStyle>
            <a:lvl1pPr marL="0" indent="0">
              <a:buNone/>
              <a:defRPr sz="2800" baseline="0">
                <a:solidFill>
                  <a:schemeClr val="accent3"/>
                </a:solidFill>
              </a:defRPr>
            </a:lvl1pPr>
          </a:lstStyle>
          <a:p>
            <a:pPr lvl="0"/>
            <a:r>
              <a:rPr lang="en-US" dirty="0" smtClean="0"/>
              <a:t>Click to edit Master text styles</a:t>
            </a:r>
          </a:p>
        </p:txBody>
      </p:sp>
      <p:sp>
        <p:nvSpPr>
          <p:cNvPr id="21" name="Text Placeholder 10"/>
          <p:cNvSpPr>
            <a:spLocks noGrp="1"/>
          </p:cNvSpPr>
          <p:nvPr>
            <p:ph type="body" sz="quarter" idx="12"/>
          </p:nvPr>
        </p:nvSpPr>
        <p:spPr>
          <a:xfrm>
            <a:off x="2794014" y="2576893"/>
            <a:ext cx="781050" cy="769937"/>
          </a:xfrm>
        </p:spPr>
        <p:txBody>
          <a:bodyPr anchor="ctr"/>
          <a:lstStyle>
            <a:lvl1pPr marL="0" indent="0" algn="ctr">
              <a:buNone/>
              <a:defRPr sz="5400">
                <a:solidFill>
                  <a:schemeClr val="accent1"/>
                </a:solidFill>
              </a:defRPr>
            </a:lvl1pPr>
          </a:lstStyle>
          <a:p>
            <a:pPr lvl="0"/>
            <a:r>
              <a:rPr lang="en-US" dirty="0" smtClean="0"/>
              <a:t>Click to edit Master text styles</a:t>
            </a:r>
          </a:p>
        </p:txBody>
      </p:sp>
      <p:sp>
        <p:nvSpPr>
          <p:cNvPr id="22" name="Text Placeholder 4"/>
          <p:cNvSpPr>
            <a:spLocks noGrp="1"/>
          </p:cNvSpPr>
          <p:nvPr>
            <p:ph type="body" sz="quarter" idx="13"/>
          </p:nvPr>
        </p:nvSpPr>
        <p:spPr>
          <a:xfrm>
            <a:off x="1578396" y="5622172"/>
            <a:ext cx="7289719" cy="457200"/>
          </a:xfrm>
        </p:spPr>
        <p:txBody>
          <a:bodyPr/>
          <a:lstStyle>
            <a:lvl1pPr marL="0" indent="0" algn="r">
              <a:buNone/>
              <a:defRPr sz="2000" baseline="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75654894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2"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3" name="Group 3"/>
          <p:cNvGrpSpPr>
            <a:grpSpLocks/>
          </p:cNvGrpSpPr>
          <p:nvPr userDrawn="1"/>
        </p:nvGrpSpPr>
        <p:grpSpPr bwMode="auto">
          <a:xfrm>
            <a:off x="8197850" y="146050"/>
            <a:ext cx="812800" cy="803275"/>
            <a:chOff x="6986062" y="224644"/>
            <a:chExt cx="731520" cy="731520"/>
          </a:xfrm>
        </p:grpSpPr>
        <p:sp>
          <p:nvSpPr>
            <p:cNvPr id="4"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5" name="Picture 5" descr="on-site-workshops.png"/>
            <p:cNvPicPr>
              <a:picLocks noChangeAspect="1"/>
            </p:cNvPicPr>
            <p:nvPr/>
          </p:nvPicPr>
          <p:blipFill rotWithShape="1">
            <a:blip r:embed="rId2"/>
            <a:srcRect l="12204" t="22820" r="8463" b="22257"/>
            <a:stretch/>
          </p:blipFill>
          <p:spPr>
            <a:xfrm>
              <a:off x="7026067" y="364877"/>
              <a:ext cx="651510" cy="451056"/>
            </a:xfrm>
            <a:prstGeom prst="rect">
              <a:avLst/>
            </a:prstGeom>
            <a:effectLst>
              <a:outerShdw blurRad="50800" dist="38100" dir="2700000" algn="tl" rotWithShape="0">
                <a:prstClr val="black">
                  <a:alpha val="40000"/>
                </a:prstClr>
              </a:outerShdw>
            </a:effectLst>
          </p:spPr>
        </p:pic>
      </p:grpSp>
      <p:sp>
        <p:nvSpPr>
          <p:cNvPr id="6" name="Title 2"/>
          <p:cNvSpPr txBox="1">
            <a:spLocks/>
          </p:cNvSpPr>
          <p:nvPr userDrawn="1"/>
        </p:nvSpPr>
        <p:spPr bwMode="auto">
          <a:xfrm>
            <a:off x="250825" y="219075"/>
            <a:ext cx="8626475" cy="865188"/>
          </a:xfrm>
          <a:prstGeom prst="rect">
            <a:avLst/>
          </a:prstGeom>
          <a:noFill/>
          <a:ln w="9525">
            <a:noFill/>
            <a:miter lim="800000"/>
            <a:headEnd/>
            <a:tailEnd/>
          </a:ln>
        </p:spPr>
        <p:txBody>
          <a:bodyPr anchor="ct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7" name="TextBox 9"/>
          <p:cNvSpPr txBox="1"/>
          <p:nvPr userDrawn="1"/>
        </p:nvSpPr>
        <p:spPr>
          <a:xfrm>
            <a:off x="257175" y="1068388"/>
            <a:ext cx="8675688" cy="307975"/>
          </a:xfrm>
          <a:prstGeom prst="rect">
            <a:avLst/>
          </a:prstGeom>
          <a:solidFill>
            <a:srgbClr val="243F54"/>
          </a:solidFill>
        </p:spPr>
        <p:txBody>
          <a:bodyPr>
            <a:spAutoFit/>
          </a:bodyPr>
          <a:lstStyle/>
          <a:p>
            <a:pPr>
              <a:defRPr/>
            </a:pPr>
            <a:r>
              <a:rPr lang="en-US" sz="1400" b="1" dirty="0">
                <a:solidFill>
                  <a:srgbClr val="FFFFFF"/>
                </a:solidFill>
              </a:rPr>
              <a:t>Book a workshop with our Info-Tech analysts:</a:t>
            </a:r>
          </a:p>
        </p:txBody>
      </p:sp>
    </p:spTree>
    <p:extLst>
      <p:ext uri="{BB962C8B-B14F-4D97-AF65-F5344CB8AC3E}">
        <p14:creationId xmlns:p14="http://schemas.microsoft.com/office/powerpoint/2010/main" val="242088888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4"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7122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5" name="Straight Connector 10"/>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Click to edit Master text styles</a:t>
            </a:r>
          </a:p>
        </p:txBody>
      </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2321409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2" name="Group 3"/>
          <p:cNvGrpSpPr>
            <a:grpSpLocks/>
          </p:cNvGrpSpPr>
          <p:nvPr userDrawn="1"/>
        </p:nvGrpSpPr>
        <p:grpSpPr bwMode="auto">
          <a:xfrm>
            <a:off x="8197850" y="146050"/>
            <a:ext cx="812800" cy="803275"/>
            <a:chOff x="6986062" y="224644"/>
            <a:chExt cx="731520" cy="731520"/>
          </a:xfrm>
        </p:grpSpPr>
        <p:sp>
          <p:nvSpPr>
            <p:cNvPr id="3"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4" name="Picture 5" descr="on-site-workshops.png"/>
            <p:cNvPicPr>
              <a:picLocks noChangeAspect="1"/>
            </p:cNvPicPr>
            <p:nvPr/>
          </p:nvPicPr>
          <p:blipFill rotWithShape="1">
            <a:blip r:embed="rId2"/>
            <a:srcRect l="12204" t="22820" r="8463" b="22257"/>
            <a:stretch/>
          </p:blipFill>
          <p:spPr>
            <a:xfrm>
              <a:off x="7026067" y="364877"/>
              <a:ext cx="651510" cy="451056"/>
            </a:xfrm>
            <a:prstGeom prst="rect">
              <a:avLst/>
            </a:prstGeom>
            <a:effectLst>
              <a:outerShdw blurRad="50800" dist="38100" dir="2700000" algn="tl" rotWithShape="0">
                <a:prstClr val="black">
                  <a:alpha val="40000"/>
                </a:prstClr>
              </a:outerShdw>
            </a:effectLst>
          </p:spPr>
        </p:pic>
      </p:grpSp>
      <p:sp>
        <p:nvSpPr>
          <p:cNvPr id="5" name="Rectangle 8"/>
          <p:cNvSpPr/>
          <p:nvPr userDrawn="1"/>
        </p:nvSpPr>
        <p:spPr>
          <a:xfrm>
            <a:off x="257175" y="3086100"/>
            <a:ext cx="8675688" cy="307975"/>
          </a:xfrm>
          <a:prstGeom prst="rect">
            <a:avLst/>
          </a:prstGeom>
          <a:solidFill>
            <a:srgbClr val="243F54"/>
          </a:solidFill>
        </p:spPr>
        <p:txBody>
          <a:bodyPr>
            <a:spAutoFit/>
          </a:bodyPr>
          <a:lstStyle/>
          <a:p>
            <a:pPr>
              <a:defRPr/>
            </a:pPr>
            <a:r>
              <a:rPr lang="en-US" sz="1400" b="1" dirty="0">
                <a:solidFill>
                  <a:srgbClr val="FFFFFF"/>
                </a:solidFill>
              </a:rPr>
              <a:t>The following are sample activities that will be conducted by Info-Tech analysts with your team:</a:t>
            </a:r>
          </a:p>
        </p:txBody>
      </p:sp>
      <p:sp>
        <p:nvSpPr>
          <p:cNvPr id="6" name="TextBox 14"/>
          <p:cNvSpPr txBox="1"/>
          <p:nvPr userDrawn="1"/>
        </p:nvSpPr>
        <p:spPr>
          <a:xfrm>
            <a:off x="257175" y="1068388"/>
            <a:ext cx="8675688" cy="307975"/>
          </a:xfrm>
          <a:prstGeom prst="rect">
            <a:avLst/>
          </a:prstGeom>
          <a:solidFill>
            <a:srgbClr val="243F54"/>
          </a:solidFill>
        </p:spPr>
        <p:txBody>
          <a:bodyPr>
            <a:spAutoFit/>
          </a:bodyPr>
          <a:lstStyle/>
          <a:p>
            <a:pPr>
              <a:defRPr/>
            </a:pPr>
            <a:r>
              <a:rPr lang="en-US" sz="1400" b="1" dirty="0">
                <a:solidFill>
                  <a:srgbClr val="FFFFFF"/>
                </a:solidFill>
              </a:rPr>
              <a:t>Book a workshop with our Info-Tech analysts:</a:t>
            </a:r>
          </a:p>
        </p:txBody>
      </p:sp>
      <p:sp>
        <p:nvSpPr>
          <p:cNvPr id="7" name="Title 2"/>
          <p:cNvSpPr txBox="1">
            <a:spLocks/>
          </p:cNvSpPr>
          <p:nvPr userDrawn="1"/>
        </p:nvSpPr>
        <p:spPr bwMode="auto">
          <a:xfrm>
            <a:off x="250825" y="219075"/>
            <a:ext cx="8626475" cy="865188"/>
          </a:xfrm>
          <a:prstGeom prst="rect">
            <a:avLst/>
          </a:prstGeom>
          <a:noFill/>
          <a:ln w="9525">
            <a:noFill/>
            <a:miter lim="800000"/>
            <a:headEnd/>
            <a:tailEnd/>
          </a:ln>
        </p:spPr>
        <p:txBody>
          <a:bodyPr anchor="ct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3618247391"/>
      </p:ext>
    </p:extLst>
  </p:cSld>
  <p:clrMapOvr>
    <a:masterClrMapping/>
  </p:clrMapOvr>
  <p:hf hdr="0" ftr="0" dt="0"/>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dirty="0" smtClean="0">
                <a:solidFill>
                  <a:srgbClr val="FFFFFF"/>
                </a:solidFill>
              </a:rPr>
              <a:t>V4</a:t>
            </a:r>
            <a:endParaRPr lang="en-CA" sz="1200" dirty="0">
              <a:solidFill>
                <a:srgbClr val="FFFFFF"/>
              </a:solidFill>
            </a:endParaRPr>
          </a:p>
        </p:txBody>
      </p:sp>
    </p:spTree>
    <p:extLst>
      <p:ext uri="{BB962C8B-B14F-4D97-AF65-F5344CB8AC3E}">
        <p14:creationId xmlns:p14="http://schemas.microsoft.com/office/powerpoint/2010/main" val="4132535239"/>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4014617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061442031"/>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4153648639"/>
      </p:ext>
    </p:extLst>
  </p:cSld>
  <p:clrMapOvr>
    <a:masterClrMapping/>
  </p:clrMapOvr>
  <p:timing>
    <p:tnLst>
      <p:par>
        <p:cTn id="1" dur="indefinite" restart="never" nodeType="tmRoot"/>
      </p:par>
    </p:tnLst>
  </p:timing>
  <p:hf hdr="0" ftr="0" dt="0"/>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1343513240"/>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2107934558"/>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49441419"/>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91129209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1552585"/>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9679" y="1132457"/>
            <a:ext cx="344617" cy="363788"/>
            <a:chOff x="6983445" y="207065"/>
            <a:chExt cx="734137" cy="783406"/>
          </a:xfrm>
          <a:solidFill>
            <a:srgbClr val="243F54"/>
          </a:solidFill>
        </p:grpSpPr>
        <p:sp>
          <p:nvSpPr>
            <p:cNvPr id="13" name="Rectangle 12"/>
            <p:cNvSpPr/>
            <p:nvPr/>
          </p:nvSpPr>
          <p:spPr>
            <a:xfrm>
              <a:off x="6983445" y="207065"/>
              <a:ext cx="734137" cy="783406"/>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2318160398"/>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548909685"/>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19784235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81811294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315530"/>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931736122"/>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894368689"/>
      </p:ext>
    </p:extLst>
  </p:cSld>
  <p:clrMapOvr>
    <a:masterClrMapping/>
  </p:clrMapOvr>
  <p:timing>
    <p:tnLst>
      <p:par>
        <p:cTn id="1" dur="indefinite" restart="never" nodeType="tmRoot"/>
      </p:par>
    </p:tnLst>
  </p:timing>
  <p:hf hdr="0" ftr="0" dt="0"/>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688890811"/>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49302" y="260648"/>
            <a:ext cx="8627997"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2792740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slideLayout" Target="../slideLayouts/slideLayout4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19" Type="http://schemas.openxmlformats.org/officeDocument/2006/relationships/theme" Target="../theme/theme3.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theme" Target="../theme/theme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18" Type="http://schemas.openxmlformats.org/officeDocument/2006/relationships/slideLayout" Target="../slideLayouts/slideLayout81.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17" Type="http://schemas.openxmlformats.org/officeDocument/2006/relationships/slideLayout" Target="../slideLayouts/slideLayout80.xml"/><Relationship Id="rId2" Type="http://schemas.openxmlformats.org/officeDocument/2006/relationships/slideLayout" Target="../slideLayouts/slideLayout65.xml"/><Relationship Id="rId16" Type="http://schemas.openxmlformats.org/officeDocument/2006/relationships/slideLayout" Target="../slideLayouts/slideLayout79.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slideLayout" Target="../slideLayouts/slideLayout78.xml"/><Relationship Id="rId10" Type="http://schemas.openxmlformats.org/officeDocument/2006/relationships/slideLayout" Target="../slideLayouts/slideLayout73.xml"/><Relationship Id="rId19" Type="http://schemas.openxmlformats.org/officeDocument/2006/relationships/theme" Target="../theme/theme5.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18" Type="http://schemas.openxmlformats.org/officeDocument/2006/relationships/slideLayout" Target="../slideLayouts/slideLayout99.xml"/><Relationship Id="rId3" Type="http://schemas.openxmlformats.org/officeDocument/2006/relationships/slideLayout" Target="../slideLayouts/slideLayout84.xml"/><Relationship Id="rId21" Type="http://schemas.openxmlformats.org/officeDocument/2006/relationships/theme" Target="../theme/theme6.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slideLayout" Target="../slideLayouts/slideLayout98.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20" Type="http://schemas.openxmlformats.org/officeDocument/2006/relationships/slideLayout" Target="../slideLayouts/slideLayout101.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19" Type="http://schemas.openxmlformats.org/officeDocument/2006/relationships/slideLayout" Target="../slideLayouts/slideLayout100.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10" r:id="rId6"/>
    <p:sldLayoutId id="2147483711" r:id="rId7"/>
    <p:sldLayoutId id="2147483764" r:id="rId8"/>
    <p:sldLayoutId id="2147483762" r:id="rId9"/>
    <p:sldLayoutId id="2147483761" r:id="rId10"/>
    <p:sldLayoutId id="214748376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954831728"/>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 id="2147483787" r:id="rId17"/>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5"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57175"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p:txBody>
      </p:sp>
      <p:sp>
        <p:nvSpPr>
          <p:cNvPr id="8" name="Rectangle 7"/>
          <p:cNvSpPr/>
          <p:nvPr/>
        </p:nvSpPr>
        <p:spPr>
          <a:xfrm>
            <a:off x="0" y="6524625"/>
            <a:ext cx="83883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algn="r" fontAlgn="base">
              <a:spcBef>
                <a:spcPct val="0"/>
              </a:spcBef>
              <a:spcAft>
                <a:spcPct val="0"/>
              </a:spcAft>
              <a:defRPr/>
            </a:pPr>
            <a:r>
              <a:rPr lang="en-CA" sz="1000" dirty="0">
                <a:solidFill>
                  <a:srgbClr val="FFFFFF"/>
                </a:solidFill>
              </a:rPr>
              <a:t>Info-Tech Research Group</a:t>
            </a:r>
          </a:p>
        </p:txBody>
      </p:sp>
      <p:sp>
        <p:nvSpPr>
          <p:cNvPr id="10" name="Rectangle 9"/>
          <p:cNvSpPr/>
          <p:nvPr/>
        </p:nvSpPr>
        <p:spPr>
          <a:xfrm>
            <a:off x="8388350" y="6524625"/>
            <a:ext cx="7556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C87C48B3-6F83-424A-B64D-3A1F1C437501}"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
        <p:nvSpPr>
          <p:cNvPr id="13" name="Rectangle 12"/>
          <p:cNvSpPr/>
          <p:nvPr userDrawn="1"/>
        </p:nvSpPr>
        <p:spPr>
          <a:xfrm>
            <a:off x="0" y="6524625"/>
            <a:ext cx="8388350" cy="338138"/>
          </a:xfrm>
          <a:prstGeom prst="rect">
            <a:avLst/>
          </a:prstGeom>
          <a:solidFill>
            <a:srgbClr val="243F54"/>
          </a:solidFill>
          <a:ln w="25400" cap="flat" cmpd="sng" algn="ctr">
            <a:noFill/>
            <a:prstDash val="solid"/>
          </a:ln>
          <a:effectLst/>
        </p:spPr>
        <p:txBody>
          <a:bodyPr anchor="ctr"/>
          <a:lstStyle/>
          <a:p>
            <a:pPr marL="266700" algn="r" fontAlgn="base">
              <a:spcBef>
                <a:spcPct val="0"/>
              </a:spcBef>
              <a:spcAft>
                <a:spcPct val="0"/>
              </a:spcAft>
              <a:defRPr/>
            </a:pPr>
            <a:r>
              <a:rPr lang="en-CA" sz="1000" kern="0" dirty="0">
                <a:solidFill>
                  <a:srgbClr val="FFFFFF"/>
                </a:solidFill>
              </a:rPr>
              <a:t>Info-Tech Research Group</a:t>
            </a:r>
          </a:p>
        </p:txBody>
      </p:sp>
      <p:sp>
        <p:nvSpPr>
          <p:cNvPr id="14" name="Rectangle 13"/>
          <p:cNvSpPr/>
          <p:nvPr userDrawn="1"/>
        </p:nvSpPr>
        <p:spPr>
          <a:xfrm>
            <a:off x="8388350" y="6524625"/>
            <a:ext cx="755650" cy="33813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BEDD4A47-9D78-4BE1-940B-027B3A744388}"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Tree>
    <p:extLst>
      <p:ext uri="{BB962C8B-B14F-4D97-AF65-F5344CB8AC3E}">
        <p14:creationId xmlns:p14="http://schemas.microsoft.com/office/powerpoint/2010/main" val="1249084482"/>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 id="2147483804" r:id="rId15"/>
    <p:sldLayoutId id="2147483805" r:id="rId16"/>
    <p:sldLayoutId id="2147483806" r:id="rId17"/>
    <p:sldLayoutId id="2147483807" r:id="rId18"/>
  </p:sldLayoutIdLst>
  <p:timing>
    <p:tnLst>
      <p:par>
        <p:cTn id="1" dur="indefinite" restart="never" nodeType="tmRoot"/>
      </p:par>
    </p:tnLst>
  </p:timing>
  <p:hf hdr="0" ftr="0" dt="0"/>
  <p:txStyles>
    <p:titleStyle>
      <a:lvl1pPr algn="l" rtl="0" fontAlgn="base">
        <a:spcBef>
          <a:spcPct val="0"/>
        </a:spcBef>
        <a:spcAft>
          <a:spcPct val="0"/>
        </a:spcAft>
        <a:defRPr sz="2400" kern="1200">
          <a:solidFill>
            <a:schemeClr val="tx1"/>
          </a:solidFill>
          <a:latin typeface="+mj-lt"/>
          <a:ea typeface="+mj-ea"/>
          <a:cs typeface="+mj-cs"/>
        </a:defRPr>
      </a:lvl1pPr>
      <a:lvl2pPr algn="l" rtl="0" fontAlgn="base">
        <a:spcBef>
          <a:spcPct val="0"/>
        </a:spcBef>
        <a:spcAft>
          <a:spcPct val="0"/>
        </a:spcAft>
        <a:defRPr sz="2400">
          <a:solidFill>
            <a:schemeClr val="tx1"/>
          </a:solidFill>
          <a:latin typeface="Georgia" pitchFamily="18" charset="0"/>
        </a:defRPr>
      </a:lvl2pPr>
      <a:lvl3pPr algn="l" rtl="0" fontAlgn="base">
        <a:spcBef>
          <a:spcPct val="0"/>
        </a:spcBef>
        <a:spcAft>
          <a:spcPct val="0"/>
        </a:spcAft>
        <a:defRPr sz="2400">
          <a:solidFill>
            <a:schemeClr val="tx1"/>
          </a:solidFill>
          <a:latin typeface="Georgia" pitchFamily="18" charset="0"/>
        </a:defRPr>
      </a:lvl3pPr>
      <a:lvl4pPr algn="l" rtl="0" fontAlgn="base">
        <a:spcBef>
          <a:spcPct val="0"/>
        </a:spcBef>
        <a:spcAft>
          <a:spcPct val="0"/>
        </a:spcAft>
        <a:defRPr sz="2400">
          <a:solidFill>
            <a:schemeClr val="tx1"/>
          </a:solidFill>
          <a:latin typeface="Georgia" pitchFamily="18" charset="0"/>
        </a:defRPr>
      </a:lvl4pPr>
      <a:lvl5pPr algn="l" rtl="0" fontAlgn="base">
        <a:spcBef>
          <a:spcPct val="0"/>
        </a:spcBef>
        <a:spcAft>
          <a:spcPct val="0"/>
        </a:spcAft>
        <a:defRPr sz="2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fontAlgn="base">
        <a:spcBef>
          <a:spcPct val="20000"/>
        </a:spcBef>
        <a:spcAft>
          <a:spcPct val="0"/>
        </a:spcAft>
        <a:buClr>
          <a:schemeClr val="tx1"/>
        </a:buClr>
        <a:buSzPct val="120000"/>
        <a:buFont typeface="Arial" charset="0"/>
        <a:buChar char="•"/>
        <a:defRPr sz="1200" kern="1200">
          <a:solidFill>
            <a:schemeClr val="tx1"/>
          </a:solidFill>
          <a:latin typeface="+mn-lt"/>
          <a:ea typeface="+mn-ea"/>
          <a:cs typeface="+mn-cs"/>
        </a:defRPr>
      </a:lvl1pPr>
      <a:lvl2pPr marL="361950" indent="-180975" algn="l" rtl="0" fontAlgn="base">
        <a:spcBef>
          <a:spcPct val="20000"/>
        </a:spcBef>
        <a:spcAft>
          <a:spcPct val="0"/>
        </a:spcAft>
        <a:buClr>
          <a:schemeClr val="tx1"/>
        </a:buClr>
        <a:buSzPct val="150000"/>
        <a:buFont typeface="Arial" charset="0"/>
        <a:buChar char="◦"/>
        <a:defRPr sz="1200" kern="1200">
          <a:solidFill>
            <a:schemeClr val="tx1"/>
          </a:solidFill>
          <a:latin typeface="+mn-lt"/>
          <a:ea typeface="+mn-ea"/>
          <a:cs typeface="+mn-cs"/>
        </a:defRPr>
      </a:lvl2pPr>
      <a:lvl3pPr marL="542925" indent="-180975" algn="l" rtl="0" fontAlgn="base">
        <a:spcBef>
          <a:spcPct val="20000"/>
        </a:spcBef>
        <a:spcAft>
          <a:spcPct val="0"/>
        </a:spcAft>
        <a:buClr>
          <a:schemeClr val="tx1"/>
        </a:buClr>
        <a:buFont typeface="Arial" charset="0"/>
        <a:buChar char="–"/>
        <a:defRPr sz="1200" kern="1200">
          <a:solidFill>
            <a:schemeClr val="tx1"/>
          </a:solidFill>
          <a:latin typeface="+mn-lt"/>
          <a:ea typeface="+mn-ea"/>
          <a:cs typeface="+mn-cs"/>
        </a:defRPr>
      </a:lvl3pPr>
      <a:lvl4pPr marL="714375" indent="-171450" algn="l" rtl="0" fontAlgn="base">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Title Placeholder 1"/>
          <p:cNvSpPr>
            <a:spLocks noGrp="1"/>
          </p:cNvSpPr>
          <p:nvPr>
            <p:ph type="title"/>
          </p:nvPr>
        </p:nvSpPr>
        <p:spPr bwMode="auto">
          <a:xfrm>
            <a:off x="257175"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3" name="Text Placeholder 2"/>
          <p:cNvSpPr>
            <a:spLocks noGrp="1"/>
          </p:cNvSpPr>
          <p:nvPr>
            <p:ph type="body" idx="1"/>
          </p:nvPr>
        </p:nvSpPr>
        <p:spPr bwMode="auto">
          <a:xfrm>
            <a:off x="257175"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p:txBody>
      </p:sp>
      <p:sp>
        <p:nvSpPr>
          <p:cNvPr id="8" name="Rectangle 7"/>
          <p:cNvSpPr/>
          <p:nvPr/>
        </p:nvSpPr>
        <p:spPr>
          <a:xfrm>
            <a:off x="0" y="6524625"/>
            <a:ext cx="83883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algn="r" fontAlgn="base">
              <a:spcBef>
                <a:spcPct val="0"/>
              </a:spcBef>
              <a:spcAft>
                <a:spcPct val="0"/>
              </a:spcAft>
              <a:defRPr/>
            </a:pPr>
            <a:r>
              <a:rPr lang="en-CA" sz="1000" dirty="0">
                <a:solidFill>
                  <a:srgbClr val="FFFFFF"/>
                </a:solidFill>
              </a:rPr>
              <a:t>Info-Tech Research Group</a:t>
            </a:r>
          </a:p>
        </p:txBody>
      </p:sp>
      <p:sp>
        <p:nvSpPr>
          <p:cNvPr id="10" name="Rectangle 9"/>
          <p:cNvSpPr/>
          <p:nvPr/>
        </p:nvSpPr>
        <p:spPr>
          <a:xfrm>
            <a:off x="8388350" y="6524625"/>
            <a:ext cx="7556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2A1D14E5-9242-4A6E-A548-8A01020D47F0}"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
        <p:nvSpPr>
          <p:cNvPr id="13" name="Rectangle 12"/>
          <p:cNvSpPr/>
          <p:nvPr userDrawn="1"/>
        </p:nvSpPr>
        <p:spPr>
          <a:xfrm>
            <a:off x="0" y="6524625"/>
            <a:ext cx="8388350" cy="338138"/>
          </a:xfrm>
          <a:prstGeom prst="rect">
            <a:avLst/>
          </a:prstGeom>
          <a:solidFill>
            <a:srgbClr val="243F54"/>
          </a:solidFill>
          <a:ln w="25400" cap="flat" cmpd="sng" algn="ctr">
            <a:noFill/>
            <a:prstDash val="solid"/>
          </a:ln>
          <a:effectLst/>
        </p:spPr>
        <p:txBody>
          <a:bodyPr anchor="ctr"/>
          <a:lstStyle/>
          <a:p>
            <a:pPr marL="266700" algn="r" fontAlgn="base">
              <a:spcBef>
                <a:spcPct val="0"/>
              </a:spcBef>
              <a:spcAft>
                <a:spcPct val="0"/>
              </a:spcAft>
              <a:defRPr/>
            </a:pPr>
            <a:r>
              <a:rPr lang="en-CA" sz="1000" kern="0" dirty="0">
                <a:solidFill>
                  <a:srgbClr val="FFFFFF"/>
                </a:solidFill>
              </a:rPr>
              <a:t>Info-Tech Research Group</a:t>
            </a:r>
          </a:p>
        </p:txBody>
      </p:sp>
      <p:sp>
        <p:nvSpPr>
          <p:cNvPr id="14" name="Rectangle 13"/>
          <p:cNvSpPr/>
          <p:nvPr userDrawn="1"/>
        </p:nvSpPr>
        <p:spPr>
          <a:xfrm>
            <a:off x="8388350" y="6524625"/>
            <a:ext cx="755650" cy="33813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CD64DCFF-C9B2-41F2-845E-B25312300DDB}"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Tree>
    <p:extLst>
      <p:ext uri="{BB962C8B-B14F-4D97-AF65-F5344CB8AC3E}">
        <p14:creationId xmlns:p14="http://schemas.microsoft.com/office/powerpoint/2010/main" val="2127503628"/>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Lst>
  <p:timing>
    <p:tnLst>
      <p:par>
        <p:cTn id="1" dur="indefinite" restart="never" nodeType="tmRoot"/>
      </p:par>
    </p:tnLst>
  </p:timing>
  <p:hf hdr="0" ftr="0" dt="0"/>
  <p:txStyles>
    <p:titleStyle>
      <a:lvl1pPr algn="l" rtl="0" fontAlgn="base">
        <a:spcBef>
          <a:spcPct val="0"/>
        </a:spcBef>
        <a:spcAft>
          <a:spcPct val="0"/>
        </a:spcAft>
        <a:defRPr sz="2400" kern="1200">
          <a:solidFill>
            <a:schemeClr val="tx1"/>
          </a:solidFill>
          <a:latin typeface="+mj-lt"/>
          <a:ea typeface="+mj-ea"/>
          <a:cs typeface="+mj-cs"/>
        </a:defRPr>
      </a:lvl1pPr>
      <a:lvl2pPr algn="l" rtl="0" fontAlgn="base">
        <a:spcBef>
          <a:spcPct val="0"/>
        </a:spcBef>
        <a:spcAft>
          <a:spcPct val="0"/>
        </a:spcAft>
        <a:defRPr sz="2400">
          <a:solidFill>
            <a:schemeClr val="tx1"/>
          </a:solidFill>
          <a:latin typeface="Georgia" pitchFamily="18" charset="0"/>
        </a:defRPr>
      </a:lvl2pPr>
      <a:lvl3pPr algn="l" rtl="0" fontAlgn="base">
        <a:spcBef>
          <a:spcPct val="0"/>
        </a:spcBef>
        <a:spcAft>
          <a:spcPct val="0"/>
        </a:spcAft>
        <a:defRPr sz="2400">
          <a:solidFill>
            <a:schemeClr val="tx1"/>
          </a:solidFill>
          <a:latin typeface="Georgia" pitchFamily="18" charset="0"/>
        </a:defRPr>
      </a:lvl3pPr>
      <a:lvl4pPr algn="l" rtl="0" fontAlgn="base">
        <a:spcBef>
          <a:spcPct val="0"/>
        </a:spcBef>
        <a:spcAft>
          <a:spcPct val="0"/>
        </a:spcAft>
        <a:defRPr sz="2400">
          <a:solidFill>
            <a:schemeClr val="tx1"/>
          </a:solidFill>
          <a:latin typeface="Georgia" pitchFamily="18" charset="0"/>
        </a:defRPr>
      </a:lvl4pPr>
      <a:lvl5pPr algn="l" rtl="0" fontAlgn="base">
        <a:spcBef>
          <a:spcPct val="0"/>
        </a:spcBef>
        <a:spcAft>
          <a:spcPct val="0"/>
        </a:spcAft>
        <a:defRPr sz="2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fontAlgn="base">
        <a:spcBef>
          <a:spcPct val="20000"/>
        </a:spcBef>
        <a:spcAft>
          <a:spcPct val="0"/>
        </a:spcAft>
        <a:buClr>
          <a:schemeClr val="tx1"/>
        </a:buClr>
        <a:buSzPct val="120000"/>
        <a:buFont typeface="Arial" charset="0"/>
        <a:buChar char="•"/>
        <a:defRPr sz="1200" kern="1200">
          <a:solidFill>
            <a:schemeClr val="tx1"/>
          </a:solidFill>
          <a:latin typeface="+mn-lt"/>
          <a:ea typeface="+mn-ea"/>
          <a:cs typeface="+mn-cs"/>
        </a:defRPr>
      </a:lvl1pPr>
      <a:lvl2pPr marL="361950" indent="-180975" algn="l" rtl="0" fontAlgn="base">
        <a:spcBef>
          <a:spcPct val="20000"/>
        </a:spcBef>
        <a:spcAft>
          <a:spcPct val="0"/>
        </a:spcAft>
        <a:buClr>
          <a:schemeClr val="tx1"/>
        </a:buClr>
        <a:buSzPct val="150000"/>
        <a:buFont typeface="Arial" charset="0"/>
        <a:buChar char="◦"/>
        <a:defRPr sz="1200" kern="1200">
          <a:solidFill>
            <a:schemeClr val="tx1"/>
          </a:solidFill>
          <a:latin typeface="+mn-lt"/>
          <a:ea typeface="+mn-ea"/>
          <a:cs typeface="+mn-cs"/>
        </a:defRPr>
      </a:lvl2pPr>
      <a:lvl3pPr marL="542925" indent="-180975" algn="l" rtl="0" fontAlgn="base">
        <a:spcBef>
          <a:spcPct val="20000"/>
        </a:spcBef>
        <a:spcAft>
          <a:spcPct val="0"/>
        </a:spcAft>
        <a:buClr>
          <a:schemeClr val="tx1"/>
        </a:buClr>
        <a:buFont typeface="Arial" charset="0"/>
        <a:buChar char="–"/>
        <a:defRPr sz="1200" kern="1200">
          <a:solidFill>
            <a:schemeClr val="tx1"/>
          </a:solidFill>
          <a:latin typeface="+mn-lt"/>
          <a:ea typeface="+mn-ea"/>
          <a:cs typeface="+mn-cs"/>
        </a:defRPr>
      </a:lvl3pPr>
      <a:lvl4pPr marL="714375" indent="-171450" algn="l" rtl="0" fontAlgn="base">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5"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57175"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p:txBody>
      </p:sp>
      <p:sp>
        <p:nvSpPr>
          <p:cNvPr id="8" name="Rectangle 7"/>
          <p:cNvSpPr/>
          <p:nvPr/>
        </p:nvSpPr>
        <p:spPr>
          <a:xfrm>
            <a:off x="0" y="6524625"/>
            <a:ext cx="83883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algn="r" fontAlgn="base">
              <a:spcBef>
                <a:spcPct val="0"/>
              </a:spcBef>
              <a:spcAft>
                <a:spcPct val="0"/>
              </a:spcAft>
              <a:defRPr/>
            </a:pPr>
            <a:r>
              <a:rPr lang="en-CA" sz="1000" dirty="0">
                <a:solidFill>
                  <a:srgbClr val="FFFFFF"/>
                </a:solidFill>
              </a:rPr>
              <a:t>Info-Tech Research Group</a:t>
            </a:r>
          </a:p>
        </p:txBody>
      </p:sp>
      <p:sp>
        <p:nvSpPr>
          <p:cNvPr id="10" name="Rectangle 9"/>
          <p:cNvSpPr/>
          <p:nvPr/>
        </p:nvSpPr>
        <p:spPr>
          <a:xfrm>
            <a:off x="8388350" y="6524625"/>
            <a:ext cx="7556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C87C48B3-6F83-424A-B64D-3A1F1C437501}"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
        <p:nvSpPr>
          <p:cNvPr id="13" name="Rectangle 12"/>
          <p:cNvSpPr/>
          <p:nvPr userDrawn="1"/>
        </p:nvSpPr>
        <p:spPr>
          <a:xfrm>
            <a:off x="0" y="6524625"/>
            <a:ext cx="8388350" cy="338138"/>
          </a:xfrm>
          <a:prstGeom prst="rect">
            <a:avLst/>
          </a:prstGeom>
          <a:solidFill>
            <a:srgbClr val="243F54"/>
          </a:solidFill>
          <a:ln w="25400" cap="flat" cmpd="sng" algn="ctr">
            <a:noFill/>
            <a:prstDash val="solid"/>
          </a:ln>
          <a:effectLst/>
        </p:spPr>
        <p:txBody>
          <a:bodyPr anchor="ctr"/>
          <a:lstStyle/>
          <a:p>
            <a:pPr marL="266700" algn="r" fontAlgn="base">
              <a:spcBef>
                <a:spcPct val="0"/>
              </a:spcBef>
              <a:spcAft>
                <a:spcPct val="0"/>
              </a:spcAft>
              <a:defRPr/>
            </a:pPr>
            <a:r>
              <a:rPr lang="en-CA" sz="1000" kern="0" dirty="0">
                <a:solidFill>
                  <a:srgbClr val="FFFFFF"/>
                </a:solidFill>
              </a:rPr>
              <a:t>Info-Tech Research Group</a:t>
            </a:r>
          </a:p>
        </p:txBody>
      </p:sp>
      <p:sp>
        <p:nvSpPr>
          <p:cNvPr id="14" name="Rectangle 13"/>
          <p:cNvSpPr/>
          <p:nvPr userDrawn="1"/>
        </p:nvSpPr>
        <p:spPr>
          <a:xfrm>
            <a:off x="8388350" y="6524625"/>
            <a:ext cx="755650" cy="33813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BEDD4A47-9D78-4BE1-940B-027B3A744388}"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Tree>
    <p:extLst>
      <p:ext uri="{BB962C8B-B14F-4D97-AF65-F5344CB8AC3E}">
        <p14:creationId xmlns:p14="http://schemas.microsoft.com/office/powerpoint/2010/main" val="1450607782"/>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 id="2147483843" r:id="rId17"/>
    <p:sldLayoutId id="2147483844" r:id="rId18"/>
  </p:sldLayoutIdLst>
  <p:timing>
    <p:tnLst>
      <p:par>
        <p:cTn id="1" dur="indefinite" restart="never" nodeType="tmRoot"/>
      </p:par>
    </p:tnLst>
  </p:timing>
  <p:hf hdr="0" ftr="0" dt="0"/>
  <p:txStyles>
    <p:titleStyle>
      <a:lvl1pPr algn="l" rtl="0" fontAlgn="base">
        <a:spcBef>
          <a:spcPct val="0"/>
        </a:spcBef>
        <a:spcAft>
          <a:spcPct val="0"/>
        </a:spcAft>
        <a:defRPr sz="2400" kern="1200">
          <a:solidFill>
            <a:schemeClr val="tx1"/>
          </a:solidFill>
          <a:latin typeface="+mj-lt"/>
          <a:ea typeface="+mj-ea"/>
          <a:cs typeface="+mj-cs"/>
        </a:defRPr>
      </a:lvl1pPr>
      <a:lvl2pPr algn="l" rtl="0" fontAlgn="base">
        <a:spcBef>
          <a:spcPct val="0"/>
        </a:spcBef>
        <a:spcAft>
          <a:spcPct val="0"/>
        </a:spcAft>
        <a:defRPr sz="2400">
          <a:solidFill>
            <a:schemeClr val="tx1"/>
          </a:solidFill>
          <a:latin typeface="Georgia" pitchFamily="18" charset="0"/>
        </a:defRPr>
      </a:lvl2pPr>
      <a:lvl3pPr algn="l" rtl="0" fontAlgn="base">
        <a:spcBef>
          <a:spcPct val="0"/>
        </a:spcBef>
        <a:spcAft>
          <a:spcPct val="0"/>
        </a:spcAft>
        <a:defRPr sz="2400">
          <a:solidFill>
            <a:schemeClr val="tx1"/>
          </a:solidFill>
          <a:latin typeface="Georgia" pitchFamily="18" charset="0"/>
        </a:defRPr>
      </a:lvl3pPr>
      <a:lvl4pPr algn="l" rtl="0" fontAlgn="base">
        <a:spcBef>
          <a:spcPct val="0"/>
        </a:spcBef>
        <a:spcAft>
          <a:spcPct val="0"/>
        </a:spcAft>
        <a:defRPr sz="2400">
          <a:solidFill>
            <a:schemeClr val="tx1"/>
          </a:solidFill>
          <a:latin typeface="Georgia" pitchFamily="18" charset="0"/>
        </a:defRPr>
      </a:lvl4pPr>
      <a:lvl5pPr algn="l" rtl="0" fontAlgn="base">
        <a:spcBef>
          <a:spcPct val="0"/>
        </a:spcBef>
        <a:spcAft>
          <a:spcPct val="0"/>
        </a:spcAft>
        <a:defRPr sz="2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fontAlgn="base">
        <a:spcBef>
          <a:spcPct val="20000"/>
        </a:spcBef>
        <a:spcAft>
          <a:spcPct val="0"/>
        </a:spcAft>
        <a:buClr>
          <a:schemeClr val="tx1"/>
        </a:buClr>
        <a:buSzPct val="120000"/>
        <a:buFont typeface="Arial" charset="0"/>
        <a:buChar char="•"/>
        <a:defRPr sz="1200" kern="1200">
          <a:solidFill>
            <a:schemeClr val="tx1"/>
          </a:solidFill>
          <a:latin typeface="+mn-lt"/>
          <a:ea typeface="+mn-ea"/>
          <a:cs typeface="+mn-cs"/>
        </a:defRPr>
      </a:lvl1pPr>
      <a:lvl2pPr marL="361950" indent="-180975" algn="l" rtl="0" fontAlgn="base">
        <a:spcBef>
          <a:spcPct val="20000"/>
        </a:spcBef>
        <a:spcAft>
          <a:spcPct val="0"/>
        </a:spcAft>
        <a:buClr>
          <a:schemeClr val="tx1"/>
        </a:buClr>
        <a:buSzPct val="150000"/>
        <a:buFont typeface="Arial" charset="0"/>
        <a:buChar char="◦"/>
        <a:defRPr sz="1200" kern="1200">
          <a:solidFill>
            <a:schemeClr val="tx1"/>
          </a:solidFill>
          <a:latin typeface="+mn-lt"/>
          <a:ea typeface="+mn-ea"/>
          <a:cs typeface="+mn-cs"/>
        </a:defRPr>
      </a:lvl2pPr>
      <a:lvl3pPr marL="542925" indent="-180975" algn="l" rtl="0" fontAlgn="base">
        <a:spcBef>
          <a:spcPct val="20000"/>
        </a:spcBef>
        <a:spcAft>
          <a:spcPct val="0"/>
        </a:spcAft>
        <a:buClr>
          <a:schemeClr val="tx1"/>
        </a:buClr>
        <a:buFont typeface="Arial" charset="0"/>
        <a:buChar char="–"/>
        <a:defRPr sz="1200" kern="1200">
          <a:solidFill>
            <a:schemeClr val="tx1"/>
          </a:solidFill>
          <a:latin typeface="+mn-lt"/>
          <a:ea typeface="+mn-ea"/>
          <a:cs typeface="+mn-cs"/>
        </a:defRPr>
      </a:lvl3pPr>
      <a:lvl4pPr marL="714375" indent="-171450" algn="l" rtl="0" fontAlgn="base">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976338733"/>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 id="2147483976" r:id="rId17"/>
    <p:sldLayoutId id="2147483977" r:id="rId18"/>
    <p:sldLayoutId id="2147483978" r:id="rId19"/>
    <p:sldLayoutId id="2147483979" r:id="rId20"/>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infotech.com/research/ea-governance-framework-template" TargetMode="Externa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83.xml"/><Relationship Id="rId5" Type="http://schemas.openxmlformats.org/officeDocument/2006/relationships/image" Target="../media/image10.png"/><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83.xml"/><Relationship Id="rId5" Type="http://schemas.openxmlformats.org/officeDocument/2006/relationships/image" Target="../media/image10.pn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774700" y="2804320"/>
            <a:ext cx="7454900" cy="885568"/>
          </a:xfrm>
        </p:spPr>
        <p:txBody>
          <a:bodyPr/>
          <a:lstStyle/>
          <a:p>
            <a:r>
              <a:rPr lang="en-US" dirty="0" smtClean="0"/>
              <a:t>Create a Right-Sized Enterprise Architecture Governance Framework</a:t>
            </a:r>
            <a:endParaRPr lang="en-US" dirty="0"/>
          </a:p>
        </p:txBody>
      </p:sp>
      <p:pic>
        <p:nvPicPr>
          <p:cNvPr id="3" name="Picture 2"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5310" y="3929891"/>
            <a:ext cx="2279546" cy="1796282"/>
          </a:xfrm>
          <a:prstGeom prst="rect">
            <a:avLst/>
          </a:prstGeom>
        </p:spPr>
      </p:pic>
      <p:sp>
        <p:nvSpPr>
          <p:cNvPr id="4" name="Tagline"/>
          <p:cNvSpPr>
            <a:spLocks noGrp="1"/>
          </p:cNvSpPr>
          <p:nvPr>
            <p:ph type="body" sz="quarter" idx="16"/>
          </p:nvPr>
        </p:nvSpPr>
        <p:spPr>
          <a:xfrm>
            <a:off x="774700" y="3724072"/>
            <a:ext cx="7467600" cy="508000"/>
          </a:xfrm>
        </p:spPr>
        <p:txBody>
          <a:bodyPr/>
          <a:lstStyle/>
          <a:p>
            <a:r>
              <a:rPr lang="en-US" dirty="0" smtClean="0"/>
              <a:t>Focus on process standardization, repeatability, and sustainability.</a:t>
            </a:r>
            <a:endParaRPr lang="en-US" dirty="0"/>
          </a:p>
        </p:txBody>
      </p:sp>
    </p:spTree>
    <p:extLst>
      <p:ext uri="{BB962C8B-B14F-4D97-AF65-F5344CB8AC3E}">
        <p14:creationId xmlns:p14="http://schemas.microsoft.com/office/powerpoint/2010/main" val="346279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Success factors for EA governance</a:t>
            </a:r>
            <a:endParaRPr lang="en-CA" dirty="0"/>
          </a:p>
        </p:txBody>
      </p:sp>
      <p:sp>
        <p:nvSpPr>
          <p:cNvPr id="19" name="Rectangle 18"/>
          <p:cNvSpPr/>
          <p:nvPr/>
        </p:nvSpPr>
        <p:spPr>
          <a:xfrm>
            <a:off x="663575" y="2490788"/>
            <a:ext cx="4021138" cy="2308324"/>
          </a:xfrm>
          <a:prstGeom prst="rect">
            <a:avLst/>
          </a:prstGeom>
        </p:spPr>
        <p:txBody>
          <a:bodyPr>
            <a:spAutoFit/>
          </a:bodyPr>
          <a:lstStyle/>
          <a:p>
            <a:pPr>
              <a:defRPr/>
            </a:pPr>
            <a:r>
              <a:rPr lang="en-CA" sz="1200" dirty="0" smtClean="0">
                <a:solidFill>
                  <a:srgbClr val="333333"/>
                </a:solidFill>
              </a:rPr>
              <a:t>Develop </a:t>
            </a:r>
            <a:r>
              <a:rPr lang="en-CA" sz="1200" dirty="0">
                <a:solidFill>
                  <a:srgbClr val="333333"/>
                </a:solidFill>
              </a:rPr>
              <a:t>best practices for </a:t>
            </a:r>
            <a:r>
              <a:rPr lang="en-CA" sz="1200" dirty="0" smtClean="0">
                <a:solidFill>
                  <a:srgbClr val="333333"/>
                </a:solidFill>
              </a:rPr>
              <a:t>managing architecture </a:t>
            </a:r>
            <a:r>
              <a:rPr lang="en-CA" sz="1200" dirty="0">
                <a:solidFill>
                  <a:srgbClr val="333333"/>
                </a:solidFill>
              </a:rPr>
              <a:t>policies, procedures, roles, </a:t>
            </a:r>
            <a:r>
              <a:rPr lang="en-CA" sz="1200" dirty="0" smtClean="0">
                <a:solidFill>
                  <a:srgbClr val="333333"/>
                </a:solidFill>
              </a:rPr>
              <a:t>skills, and organizational structures.</a:t>
            </a:r>
            <a:endParaRPr lang="en-CA" sz="1200" dirty="0">
              <a:solidFill>
                <a:srgbClr val="333333"/>
              </a:solidFill>
            </a:endParaRPr>
          </a:p>
          <a:p>
            <a:pPr marL="228600" indent="-228600">
              <a:buFont typeface="+mj-lt"/>
              <a:buAutoNum type="arabicPeriod"/>
              <a:defRPr/>
            </a:pPr>
            <a:endParaRPr lang="en-CA" sz="1200" dirty="0">
              <a:solidFill>
                <a:srgbClr val="333333"/>
              </a:solidFill>
            </a:endParaRPr>
          </a:p>
          <a:p>
            <a:pPr>
              <a:defRPr/>
            </a:pPr>
            <a:endParaRPr lang="en-CA" sz="1200" dirty="0">
              <a:solidFill>
                <a:srgbClr val="333333"/>
              </a:solidFill>
            </a:endParaRPr>
          </a:p>
          <a:p>
            <a:pPr>
              <a:defRPr/>
            </a:pPr>
            <a:r>
              <a:rPr lang="en-CA" sz="1200" dirty="0" smtClean="0">
                <a:solidFill>
                  <a:srgbClr val="333333"/>
                </a:solidFill>
              </a:rPr>
              <a:t>Establish organizational </a:t>
            </a:r>
            <a:r>
              <a:rPr lang="en-CA" sz="1200" dirty="0">
                <a:solidFill>
                  <a:srgbClr val="333333"/>
                </a:solidFill>
              </a:rPr>
              <a:t>responsibilities and structures to support the architecture governance </a:t>
            </a:r>
            <a:r>
              <a:rPr lang="en-CA" sz="1200" dirty="0" smtClean="0">
                <a:solidFill>
                  <a:srgbClr val="333333"/>
                </a:solidFill>
              </a:rPr>
              <a:t>processes.</a:t>
            </a:r>
            <a:endParaRPr lang="en-CA" sz="1200" dirty="0">
              <a:solidFill>
                <a:srgbClr val="333333"/>
              </a:solidFill>
            </a:endParaRPr>
          </a:p>
          <a:p>
            <a:pPr marL="228600" indent="-228600">
              <a:buFont typeface="+mj-lt"/>
              <a:buAutoNum type="arabicPeriod"/>
              <a:defRPr/>
            </a:pPr>
            <a:endParaRPr lang="en-CA" sz="1200" dirty="0">
              <a:solidFill>
                <a:srgbClr val="333333"/>
              </a:solidFill>
            </a:endParaRPr>
          </a:p>
          <a:p>
            <a:pPr marL="228600" indent="-228600">
              <a:buFont typeface="+mj-lt"/>
              <a:buAutoNum type="arabicPeriod"/>
              <a:defRPr/>
            </a:pPr>
            <a:endParaRPr lang="en-CA" sz="1200" dirty="0">
              <a:solidFill>
                <a:srgbClr val="333333"/>
              </a:solidFill>
            </a:endParaRPr>
          </a:p>
          <a:p>
            <a:pPr>
              <a:defRPr/>
            </a:pPr>
            <a:r>
              <a:rPr lang="en-CA" sz="1200" dirty="0" smtClean="0">
                <a:solidFill>
                  <a:srgbClr val="333333"/>
                </a:solidFill>
              </a:rPr>
              <a:t>Management </a:t>
            </a:r>
            <a:r>
              <a:rPr lang="en-CA" sz="1200" dirty="0">
                <a:solidFill>
                  <a:srgbClr val="333333"/>
                </a:solidFill>
              </a:rPr>
              <a:t>of criteria for the control of the architecture governance processes, dispensations, compliance </a:t>
            </a:r>
            <a:r>
              <a:rPr lang="en-CA" sz="1200" dirty="0" smtClean="0">
                <a:solidFill>
                  <a:srgbClr val="333333"/>
                </a:solidFill>
              </a:rPr>
              <a:t>assessments, and SLAs.</a:t>
            </a:r>
            <a:endParaRPr lang="en-CA" sz="1200" dirty="0">
              <a:solidFill>
                <a:srgbClr val="333333"/>
              </a:solidFill>
            </a:endParaRPr>
          </a:p>
        </p:txBody>
      </p:sp>
      <p:sp>
        <p:nvSpPr>
          <p:cNvPr id="58371" name="Text Placeholder 2"/>
          <p:cNvSpPr txBox="1">
            <a:spLocks/>
          </p:cNvSpPr>
          <p:nvPr/>
        </p:nvSpPr>
        <p:spPr bwMode="auto">
          <a:xfrm>
            <a:off x="258763" y="1217616"/>
            <a:ext cx="8628062" cy="781050"/>
          </a:xfrm>
          <a:prstGeom prst="rect">
            <a:avLst/>
          </a:prstGeom>
          <a:noFill/>
          <a:ln w="9525">
            <a:noFill/>
            <a:miter lim="800000"/>
            <a:headEnd/>
            <a:tailEnd/>
          </a:ln>
        </p:spPr>
        <p:txBody>
          <a:bodyPr/>
          <a:lstStyle/>
          <a:p>
            <a:pPr fontAlgn="base">
              <a:spcBef>
                <a:spcPct val="20000"/>
              </a:spcBef>
              <a:spcAft>
                <a:spcPct val="0"/>
              </a:spcAft>
              <a:buClr>
                <a:srgbClr val="333333"/>
              </a:buClr>
              <a:buSzPct val="120000"/>
              <a:buFont typeface="Arial" charset="0"/>
              <a:buNone/>
            </a:pPr>
            <a:r>
              <a:rPr lang="en-CA" sz="1600" dirty="0">
                <a:solidFill>
                  <a:srgbClr val="333333"/>
                </a:solidFill>
              </a:rPr>
              <a:t>The success of any EA governance initiative revolves around adopting best practices, setting up repeatable </a:t>
            </a:r>
            <a:r>
              <a:rPr lang="en-CA" sz="1600" dirty="0" smtClean="0">
                <a:solidFill>
                  <a:srgbClr val="333333"/>
                </a:solidFill>
              </a:rPr>
              <a:t>processes, </a:t>
            </a:r>
            <a:r>
              <a:rPr lang="en-CA" sz="1600" dirty="0">
                <a:solidFill>
                  <a:srgbClr val="333333"/>
                </a:solidFill>
              </a:rPr>
              <a:t>and establishing appropriate controls.</a:t>
            </a:r>
          </a:p>
        </p:txBody>
      </p:sp>
      <p:cxnSp>
        <p:nvCxnSpPr>
          <p:cNvPr id="14" name="Straight Connector 13"/>
          <p:cNvCxnSpPr/>
          <p:nvPr/>
        </p:nvCxnSpPr>
        <p:spPr>
          <a:xfrm>
            <a:off x="249238" y="2032000"/>
            <a:ext cx="862806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8373" name="Group 2"/>
          <p:cNvGrpSpPr>
            <a:grpSpLocks/>
          </p:cNvGrpSpPr>
          <p:nvPr/>
        </p:nvGrpSpPr>
        <p:grpSpPr bwMode="auto">
          <a:xfrm>
            <a:off x="4976813" y="2468560"/>
            <a:ext cx="3732212" cy="3522662"/>
            <a:chOff x="4976189" y="2163221"/>
            <a:chExt cx="3732545" cy="3522972"/>
          </a:xfrm>
        </p:grpSpPr>
        <p:sp>
          <p:nvSpPr>
            <p:cNvPr id="5" name="Freeform 4"/>
            <p:cNvSpPr/>
            <p:nvPr/>
          </p:nvSpPr>
          <p:spPr>
            <a:xfrm>
              <a:off x="5758896" y="2163221"/>
              <a:ext cx="2167131" cy="2168716"/>
            </a:xfrm>
            <a:custGeom>
              <a:avLst/>
              <a:gdLst>
                <a:gd name="connsiteX0" fmla="*/ 0 w 2167983"/>
                <a:gd name="connsiteY0" fmla="*/ 1083992 h 2167983"/>
                <a:gd name="connsiteX1" fmla="*/ 1083992 w 2167983"/>
                <a:gd name="connsiteY1" fmla="*/ 0 h 2167983"/>
                <a:gd name="connsiteX2" fmla="*/ 2167984 w 2167983"/>
                <a:gd name="connsiteY2" fmla="*/ 1083992 h 2167983"/>
                <a:gd name="connsiteX3" fmla="*/ 1083992 w 2167983"/>
                <a:gd name="connsiteY3" fmla="*/ 2167984 h 2167983"/>
                <a:gd name="connsiteX4" fmla="*/ 0 w 2167983"/>
                <a:gd name="connsiteY4" fmla="*/ 1083992 h 2167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983" h="2167983">
                  <a:moveTo>
                    <a:pt x="0" y="1083992"/>
                  </a:moveTo>
                  <a:cubicBezTo>
                    <a:pt x="0" y="485320"/>
                    <a:pt x="485320" y="0"/>
                    <a:pt x="1083992" y="0"/>
                  </a:cubicBezTo>
                  <a:cubicBezTo>
                    <a:pt x="1682664" y="0"/>
                    <a:pt x="2167984" y="485320"/>
                    <a:pt x="2167984" y="1083992"/>
                  </a:cubicBezTo>
                  <a:cubicBezTo>
                    <a:pt x="2167984" y="1682664"/>
                    <a:pt x="1682664" y="2167984"/>
                    <a:pt x="1083992" y="2167984"/>
                  </a:cubicBezTo>
                  <a:cubicBezTo>
                    <a:pt x="485320" y="2167984"/>
                    <a:pt x="0" y="1682664"/>
                    <a:pt x="0" y="1083992"/>
                  </a:cubicBezTo>
                  <a:close/>
                </a:path>
              </a:pathLst>
            </a:custGeom>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289064" tIns="379397" rIns="289065" bIns="812994" spcCol="1270" anchor="ctr"/>
            <a:lstStyle/>
            <a:p>
              <a:pPr algn="ctr" defTabSz="933450">
                <a:lnSpc>
                  <a:spcPct val="90000"/>
                </a:lnSpc>
                <a:spcBef>
                  <a:spcPct val="0"/>
                </a:spcBef>
                <a:spcAft>
                  <a:spcPct val="35000"/>
                </a:spcAft>
                <a:defRPr/>
              </a:pPr>
              <a:r>
                <a:rPr lang="en-CA" sz="2100" dirty="0" smtClean="0">
                  <a:solidFill>
                    <a:srgbClr val="333333"/>
                  </a:solidFill>
                </a:rPr>
                <a:t>Best practices</a:t>
              </a:r>
              <a:endParaRPr lang="en-CA" sz="2100" dirty="0">
                <a:solidFill>
                  <a:srgbClr val="333333"/>
                </a:solidFill>
              </a:endParaRPr>
            </a:p>
          </p:txBody>
        </p:sp>
        <p:sp>
          <p:nvSpPr>
            <p:cNvPr id="6" name="Freeform 5"/>
            <p:cNvSpPr/>
            <p:nvPr/>
          </p:nvSpPr>
          <p:spPr>
            <a:xfrm>
              <a:off x="6540016" y="3517477"/>
              <a:ext cx="2168718" cy="2168716"/>
            </a:xfrm>
            <a:custGeom>
              <a:avLst/>
              <a:gdLst>
                <a:gd name="connsiteX0" fmla="*/ 0 w 2167983"/>
                <a:gd name="connsiteY0" fmla="*/ 1083992 h 2167983"/>
                <a:gd name="connsiteX1" fmla="*/ 1083992 w 2167983"/>
                <a:gd name="connsiteY1" fmla="*/ 0 h 2167983"/>
                <a:gd name="connsiteX2" fmla="*/ 2167984 w 2167983"/>
                <a:gd name="connsiteY2" fmla="*/ 1083992 h 2167983"/>
                <a:gd name="connsiteX3" fmla="*/ 1083992 w 2167983"/>
                <a:gd name="connsiteY3" fmla="*/ 2167984 h 2167983"/>
                <a:gd name="connsiteX4" fmla="*/ 0 w 2167983"/>
                <a:gd name="connsiteY4" fmla="*/ 1083992 h 2167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983" h="2167983">
                  <a:moveTo>
                    <a:pt x="0" y="1083992"/>
                  </a:moveTo>
                  <a:cubicBezTo>
                    <a:pt x="0" y="485320"/>
                    <a:pt x="485320" y="0"/>
                    <a:pt x="1083992" y="0"/>
                  </a:cubicBezTo>
                  <a:cubicBezTo>
                    <a:pt x="1682664" y="0"/>
                    <a:pt x="2167984" y="485320"/>
                    <a:pt x="2167984" y="1083992"/>
                  </a:cubicBezTo>
                  <a:cubicBezTo>
                    <a:pt x="2167984" y="1682664"/>
                    <a:pt x="1682664" y="2167984"/>
                    <a:pt x="1083992" y="2167984"/>
                  </a:cubicBezTo>
                  <a:cubicBezTo>
                    <a:pt x="485320" y="2167984"/>
                    <a:pt x="0" y="1682664"/>
                    <a:pt x="0" y="1083992"/>
                  </a:cubicBezTo>
                  <a:close/>
                </a:path>
              </a:pathLst>
            </a:custGeom>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663041" tIns="560062" rIns="204153" bIns="415531" spcCol="1270" anchor="ctr"/>
            <a:lstStyle/>
            <a:p>
              <a:pPr algn="ctr" defTabSz="933450">
                <a:lnSpc>
                  <a:spcPct val="90000"/>
                </a:lnSpc>
                <a:spcBef>
                  <a:spcPct val="0"/>
                </a:spcBef>
                <a:spcAft>
                  <a:spcPct val="35000"/>
                </a:spcAft>
                <a:defRPr/>
              </a:pPr>
              <a:r>
                <a:rPr lang="en-CA" sz="2100" dirty="0">
                  <a:solidFill>
                    <a:srgbClr val="333333"/>
                  </a:solidFill>
                </a:rPr>
                <a:t>Processes</a:t>
              </a:r>
            </a:p>
          </p:txBody>
        </p:sp>
        <p:sp>
          <p:nvSpPr>
            <p:cNvPr id="8" name="Freeform 7"/>
            <p:cNvSpPr/>
            <p:nvPr/>
          </p:nvSpPr>
          <p:spPr>
            <a:xfrm>
              <a:off x="4976189" y="3517477"/>
              <a:ext cx="2168718" cy="2168716"/>
            </a:xfrm>
            <a:custGeom>
              <a:avLst/>
              <a:gdLst>
                <a:gd name="connsiteX0" fmla="*/ 0 w 2167983"/>
                <a:gd name="connsiteY0" fmla="*/ 1083992 h 2167983"/>
                <a:gd name="connsiteX1" fmla="*/ 1083992 w 2167983"/>
                <a:gd name="connsiteY1" fmla="*/ 0 h 2167983"/>
                <a:gd name="connsiteX2" fmla="*/ 2167984 w 2167983"/>
                <a:gd name="connsiteY2" fmla="*/ 1083992 h 2167983"/>
                <a:gd name="connsiteX3" fmla="*/ 1083992 w 2167983"/>
                <a:gd name="connsiteY3" fmla="*/ 2167984 h 2167983"/>
                <a:gd name="connsiteX4" fmla="*/ 0 w 2167983"/>
                <a:gd name="connsiteY4" fmla="*/ 1083992 h 2167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983" h="2167983">
                  <a:moveTo>
                    <a:pt x="0" y="1083992"/>
                  </a:moveTo>
                  <a:cubicBezTo>
                    <a:pt x="0" y="485320"/>
                    <a:pt x="485320" y="0"/>
                    <a:pt x="1083992" y="0"/>
                  </a:cubicBezTo>
                  <a:cubicBezTo>
                    <a:pt x="1682664" y="0"/>
                    <a:pt x="2167984" y="485320"/>
                    <a:pt x="2167984" y="1083992"/>
                  </a:cubicBezTo>
                  <a:cubicBezTo>
                    <a:pt x="2167984" y="1682664"/>
                    <a:pt x="1682664" y="2167984"/>
                    <a:pt x="1083992" y="2167984"/>
                  </a:cubicBezTo>
                  <a:cubicBezTo>
                    <a:pt x="485320" y="2167984"/>
                    <a:pt x="0" y="1682664"/>
                    <a:pt x="0" y="1083992"/>
                  </a:cubicBezTo>
                  <a:close/>
                </a:path>
              </a:pathLst>
            </a:custGeom>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204152" tIns="560062" rIns="663042" bIns="415531" spcCol="1270" anchor="ctr"/>
            <a:lstStyle/>
            <a:p>
              <a:pPr algn="ctr" defTabSz="933450">
                <a:lnSpc>
                  <a:spcPct val="90000"/>
                </a:lnSpc>
                <a:spcBef>
                  <a:spcPct val="0"/>
                </a:spcBef>
                <a:spcAft>
                  <a:spcPct val="35000"/>
                </a:spcAft>
                <a:defRPr/>
              </a:pPr>
              <a:r>
                <a:rPr lang="en-CA" sz="2100" dirty="0">
                  <a:solidFill>
                    <a:srgbClr val="333333"/>
                  </a:solidFill>
                </a:rPr>
                <a:t>Controls</a:t>
              </a:r>
            </a:p>
          </p:txBody>
        </p:sp>
      </p:grpSp>
      <p:sp>
        <p:nvSpPr>
          <p:cNvPr id="13" name="Oval 145407"/>
          <p:cNvSpPr/>
          <p:nvPr/>
        </p:nvSpPr>
        <p:spPr>
          <a:xfrm>
            <a:off x="304800" y="2643979"/>
            <a:ext cx="346075" cy="363538"/>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rgbClr val="FFFFFF"/>
                </a:solidFill>
              </a:rPr>
              <a:t>1</a:t>
            </a:r>
          </a:p>
        </p:txBody>
      </p:sp>
      <p:sp>
        <p:nvSpPr>
          <p:cNvPr id="15" name="Oval 145407"/>
          <p:cNvSpPr/>
          <p:nvPr/>
        </p:nvSpPr>
        <p:spPr>
          <a:xfrm>
            <a:off x="317500" y="3460747"/>
            <a:ext cx="346075" cy="361950"/>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rgbClr val="FFFFFF"/>
                </a:solidFill>
              </a:rPr>
              <a:t>2</a:t>
            </a:r>
          </a:p>
        </p:txBody>
      </p:sp>
      <p:sp>
        <p:nvSpPr>
          <p:cNvPr id="16" name="Oval 145407"/>
          <p:cNvSpPr/>
          <p:nvPr/>
        </p:nvSpPr>
        <p:spPr>
          <a:xfrm>
            <a:off x="304799" y="4288398"/>
            <a:ext cx="346075" cy="361950"/>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rgbClr val="FFFFFF"/>
                </a:solidFill>
              </a:rPr>
              <a:t>3</a:t>
            </a:r>
          </a:p>
        </p:txBody>
      </p:sp>
      <p:cxnSp>
        <p:nvCxnSpPr>
          <p:cNvPr id="17" name="Straight Connector 16"/>
          <p:cNvCxnSpPr/>
          <p:nvPr/>
        </p:nvCxnSpPr>
        <p:spPr>
          <a:xfrm>
            <a:off x="4659313" y="2038350"/>
            <a:ext cx="0" cy="40957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957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Info-Tech’s approach to EA governance</a:t>
            </a:r>
            <a:endParaRPr lang="en-CA" dirty="0"/>
          </a:p>
        </p:txBody>
      </p:sp>
      <p:sp>
        <p:nvSpPr>
          <p:cNvPr id="60418" name="Rectangle 8"/>
          <p:cNvSpPr>
            <a:spLocks noChangeArrowheads="1"/>
          </p:cNvSpPr>
          <p:nvPr/>
        </p:nvSpPr>
        <p:spPr bwMode="auto">
          <a:xfrm>
            <a:off x="257175" y="1213863"/>
            <a:ext cx="8393112" cy="584775"/>
          </a:xfrm>
          <a:prstGeom prst="rect">
            <a:avLst/>
          </a:prstGeom>
          <a:noFill/>
          <a:ln w="9525">
            <a:noFill/>
            <a:miter lim="800000"/>
            <a:headEnd/>
            <a:tailEnd/>
          </a:ln>
        </p:spPr>
        <p:txBody>
          <a:bodyPr>
            <a:spAutoFit/>
          </a:bodyPr>
          <a:lstStyle/>
          <a:p>
            <a:pPr fontAlgn="base">
              <a:spcBef>
                <a:spcPct val="0"/>
              </a:spcBef>
              <a:spcAft>
                <a:spcPct val="0"/>
              </a:spcAft>
            </a:pPr>
            <a:r>
              <a:rPr lang="en-CA" sz="1600" dirty="0">
                <a:solidFill>
                  <a:srgbClr val="333333"/>
                </a:solidFill>
              </a:rPr>
              <a:t>Our </a:t>
            </a:r>
            <a:r>
              <a:rPr lang="en-CA" sz="1600" dirty="0" smtClean="0">
                <a:solidFill>
                  <a:srgbClr val="333333"/>
                </a:solidFill>
              </a:rPr>
              <a:t>best-practice </a:t>
            </a:r>
            <a:r>
              <a:rPr lang="en-CA" sz="1600" dirty="0">
                <a:solidFill>
                  <a:srgbClr val="333333"/>
                </a:solidFill>
              </a:rPr>
              <a:t>approach is grounded in TOGAF and enhanced by the insights and guidance from our analysts, industry experts, and our clients. </a:t>
            </a:r>
          </a:p>
        </p:txBody>
      </p:sp>
      <p:sp>
        <p:nvSpPr>
          <p:cNvPr id="29" name="Plus 28"/>
          <p:cNvSpPr/>
          <p:nvPr/>
        </p:nvSpPr>
        <p:spPr>
          <a:xfrm rot="2700000">
            <a:off x="6646069" y="3802856"/>
            <a:ext cx="301625" cy="303213"/>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grpSp>
        <p:nvGrpSpPr>
          <p:cNvPr id="60420" name="Group 18"/>
          <p:cNvGrpSpPr>
            <a:grpSpLocks/>
          </p:cNvGrpSpPr>
          <p:nvPr/>
        </p:nvGrpSpPr>
        <p:grpSpPr bwMode="auto">
          <a:xfrm>
            <a:off x="4894263" y="2155825"/>
            <a:ext cx="3844925" cy="3844925"/>
            <a:chOff x="2541843" y="1398843"/>
            <a:chExt cx="4060312" cy="4060312"/>
          </a:xfrm>
        </p:grpSpPr>
        <p:sp>
          <p:nvSpPr>
            <p:cNvPr id="20" name="Block Arc 19"/>
            <p:cNvSpPr/>
            <p:nvPr/>
          </p:nvSpPr>
          <p:spPr>
            <a:xfrm>
              <a:off x="3009566" y="1866567"/>
              <a:ext cx="3124864" cy="3124864"/>
            </a:xfrm>
            <a:prstGeom prst="blockArc">
              <a:avLst>
                <a:gd name="adj1" fmla="val 10800000"/>
                <a:gd name="adj2" fmla="val 16200000"/>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Block Arc 20"/>
            <p:cNvSpPr/>
            <p:nvPr/>
          </p:nvSpPr>
          <p:spPr>
            <a:xfrm>
              <a:off x="3009566" y="1866567"/>
              <a:ext cx="3124864" cy="3124864"/>
            </a:xfrm>
            <a:prstGeom prst="blockArc">
              <a:avLst>
                <a:gd name="adj1" fmla="val 5400000"/>
                <a:gd name="adj2" fmla="val 10800000"/>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Block Arc 21"/>
            <p:cNvSpPr/>
            <p:nvPr/>
          </p:nvSpPr>
          <p:spPr>
            <a:xfrm>
              <a:off x="3009566" y="1866567"/>
              <a:ext cx="3124864" cy="3124864"/>
            </a:xfrm>
            <a:prstGeom prst="blockArc">
              <a:avLst>
                <a:gd name="adj1" fmla="val 0"/>
                <a:gd name="adj2" fmla="val 5400000"/>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Block Arc 22"/>
            <p:cNvSpPr/>
            <p:nvPr/>
          </p:nvSpPr>
          <p:spPr>
            <a:xfrm>
              <a:off x="3009566" y="1866567"/>
              <a:ext cx="3124864" cy="3124864"/>
            </a:xfrm>
            <a:prstGeom prst="blockArc">
              <a:avLst>
                <a:gd name="adj1" fmla="val 16200000"/>
                <a:gd name="adj2" fmla="val 0"/>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4" name="Freeform 23"/>
            <p:cNvSpPr/>
            <p:nvPr/>
          </p:nvSpPr>
          <p:spPr>
            <a:xfrm>
              <a:off x="3852811" y="2709811"/>
              <a:ext cx="1438376" cy="1438376"/>
            </a:xfrm>
            <a:custGeom>
              <a:avLst/>
              <a:gdLst>
                <a:gd name="connsiteX0" fmla="*/ 0 w 1439167"/>
                <a:gd name="connsiteY0" fmla="*/ 719584 h 1439167"/>
                <a:gd name="connsiteX1" fmla="*/ 719584 w 1439167"/>
                <a:gd name="connsiteY1" fmla="*/ 0 h 1439167"/>
                <a:gd name="connsiteX2" fmla="*/ 1439168 w 1439167"/>
                <a:gd name="connsiteY2" fmla="*/ 719584 h 1439167"/>
                <a:gd name="connsiteX3" fmla="*/ 719584 w 1439167"/>
                <a:gd name="connsiteY3" fmla="*/ 1439168 h 1439167"/>
                <a:gd name="connsiteX4" fmla="*/ 0 w 1439167"/>
                <a:gd name="connsiteY4" fmla="*/ 719584 h 1439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9167" h="1439167">
                  <a:moveTo>
                    <a:pt x="0" y="719584"/>
                  </a:moveTo>
                  <a:cubicBezTo>
                    <a:pt x="0" y="322169"/>
                    <a:pt x="322169" y="0"/>
                    <a:pt x="719584" y="0"/>
                  </a:cubicBezTo>
                  <a:cubicBezTo>
                    <a:pt x="1116999" y="0"/>
                    <a:pt x="1439168" y="322169"/>
                    <a:pt x="1439168" y="719584"/>
                  </a:cubicBezTo>
                  <a:cubicBezTo>
                    <a:pt x="1439168" y="1116999"/>
                    <a:pt x="1116999" y="1439168"/>
                    <a:pt x="719584" y="1439168"/>
                  </a:cubicBezTo>
                  <a:cubicBezTo>
                    <a:pt x="322169" y="1439168"/>
                    <a:pt x="0" y="1116999"/>
                    <a:pt x="0" y="719584"/>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26001" tIns="226001" rIns="226001" bIns="226001" spcCol="1270" anchor="ctr"/>
            <a:lstStyle/>
            <a:p>
              <a:pPr algn="ctr" defTabSz="533400">
                <a:lnSpc>
                  <a:spcPct val="90000"/>
                </a:lnSpc>
                <a:spcBef>
                  <a:spcPct val="0"/>
                </a:spcBef>
                <a:spcAft>
                  <a:spcPct val="35000"/>
                </a:spcAft>
                <a:defRPr/>
              </a:pPr>
              <a:r>
                <a:rPr lang="en-CA" sz="1100" dirty="0">
                  <a:solidFill>
                    <a:srgbClr val="FFFFFF"/>
                  </a:solidFill>
                </a:rPr>
                <a:t>EA Governance</a:t>
              </a:r>
            </a:p>
          </p:txBody>
        </p:sp>
        <p:sp>
          <p:nvSpPr>
            <p:cNvPr id="31" name="Freeform 30"/>
            <p:cNvSpPr/>
            <p:nvPr/>
          </p:nvSpPr>
          <p:spPr>
            <a:xfrm>
              <a:off x="4069070" y="1398843"/>
              <a:ext cx="1005858" cy="1007535"/>
            </a:xfrm>
            <a:custGeom>
              <a:avLst/>
              <a:gdLst>
                <a:gd name="connsiteX0" fmla="*/ 0 w 1007417"/>
                <a:gd name="connsiteY0" fmla="*/ 503709 h 1007417"/>
                <a:gd name="connsiteX1" fmla="*/ 503709 w 1007417"/>
                <a:gd name="connsiteY1" fmla="*/ 0 h 1007417"/>
                <a:gd name="connsiteX2" fmla="*/ 1007418 w 1007417"/>
                <a:gd name="connsiteY2" fmla="*/ 503709 h 1007417"/>
                <a:gd name="connsiteX3" fmla="*/ 503709 w 1007417"/>
                <a:gd name="connsiteY3" fmla="*/ 1007418 h 1007417"/>
                <a:gd name="connsiteX4" fmla="*/ 0 w 1007417"/>
                <a:gd name="connsiteY4" fmla="*/ 503709 h 1007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417" h="1007417">
                  <a:moveTo>
                    <a:pt x="0" y="503709"/>
                  </a:moveTo>
                  <a:cubicBezTo>
                    <a:pt x="0" y="225518"/>
                    <a:pt x="225518" y="0"/>
                    <a:pt x="503709" y="0"/>
                  </a:cubicBezTo>
                  <a:cubicBezTo>
                    <a:pt x="781900" y="0"/>
                    <a:pt x="1007418" y="225518"/>
                    <a:pt x="1007418" y="503709"/>
                  </a:cubicBezTo>
                  <a:cubicBezTo>
                    <a:pt x="1007418" y="781900"/>
                    <a:pt x="781900" y="1007418"/>
                    <a:pt x="503709" y="1007418"/>
                  </a:cubicBezTo>
                  <a:cubicBezTo>
                    <a:pt x="225518" y="1007418"/>
                    <a:pt x="0" y="781900"/>
                    <a:pt x="0" y="503709"/>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2773" tIns="162773" rIns="162773" bIns="162773" spcCol="1270" anchor="ctr"/>
            <a:lstStyle/>
            <a:p>
              <a:pPr algn="ctr" defTabSz="533400">
                <a:lnSpc>
                  <a:spcPct val="90000"/>
                </a:lnSpc>
                <a:spcBef>
                  <a:spcPct val="0"/>
                </a:spcBef>
                <a:spcAft>
                  <a:spcPct val="35000"/>
                </a:spcAft>
                <a:defRPr/>
              </a:pPr>
              <a:r>
                <a:rPr lang="en-CA" sz="1100" dirty="0" smtClean="0">
                  <a:solidFill>
                    <a:srgbClr val="FFFFFF"/>
                  </a:solidFill>
                </a:rPr>
                <a:t>Value- </a:t>
              </a:r>
              <a:r>
                <a:rPr lang="en-CA" sz="1100" dirty="0">
                  <a:solidFill>
                    <a:srgbClr val="FFFFFF"/>
                  </a:solidFill>
                </a:rPr>
                <a:t>focused</a:t>
              </a:r>
            </a:p>
          </p:txBody>
        </p:sp>
        <p:sp>
          <p:nvSpPr>
            <p:cNvPr id="33" name="Freeform 32"/>
            <p:cNvSpPr/>
            <p:nvPr/>
          </p:nvSpPr>
          <p:spPr>
            <a:xfrm>
              <a:off x="5594620" y="2926071"/>
              <a:ext cx="1007535" cy="1005858"/>
            </a:xfrm>
            <a:custGeom>
              <a:avLst/>
              <a:gdLst>
                <a:gd name="connsiteX0" fmla="*/ 0 w 1007417"/>
                <a:gd name="connsiteY0" fmla="*/ 503709 h 1007417"/>
                <a:gd name="connsiteX1" fmla="*/ 503709 w 1007417"/>
                <a:gd name="connsiteY1" fmla="*/ 0 h 1007417"/>
                <a:gd name="connsiteX2" fmla="*/ 1007418 w 1007417"/>
                <a:gd name="connsiteY2" fmla="*/ 503709 h 1007417"/>
                <a:gd name="connsiteX3" fmla="*/ 503709 w 1007417"/>
                <a:gd name="connsiteY3" fmla="*/ 1007418 h 1007417"/>
                <a:gd name="connsiteX4" fmla="*/ 0 w 1007417"/>
                <a:gd name="connsiteY4" fmla="*/ 503709 h 1007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417" h="1007417">
                  <a:moveTo>
                    <a:pt x="0" y="503709"/>
                  </a:moveTo>
                  <a:cubicBezTo>
                    <a:pt x="0" y="225518"/>
                    <a:pt x="225518" y="0"/>
                    <a:pt x="503709" y="0"/>
                  </a:cubicBezTo>
                  <a:cubicBezTo>
                    <a:pt x="781900" y="0"/>
                    <a:pt x="1007418" y="225518"/>
                    <a:pt x="1007418" y="503709"/>
                  </a:cubicBezTo>
                  <a:cubicBezTo>
                    <a:pt x="1007418" y="781900"/>
                    <a:pt x="781900" y="1007418"/>
                    <a:pt x="503709" y="1007418"/>
                  </a:cubicBezTo>
                  <a:cubicBezTo>
                    <a:pt x="225518" y="1007418"/>
                    <a:pt x="0" y="781900"/>
                    <a:pt x="0" y="503709"/>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2773" tIns="162773" rIns="162773" bIns="162773" spcCol="1270" anchor="ctr"/>
            <a:lstStyle/>
            <a:p>
              <a:pPr algn="ctr" defTabSz="533400">
                <a:lnSpc>
                  <a:spcPct val="90000"/>
                </a:lnSpc>
                <a:spcBef>
                  <a:spcPct val="0"/>
                </a:spcBef>
                <a:spcAft>
                  <a:spcPct val="35000"/>
                </a:spcAft>
                <a:defRPr/>
              </a:pPr>
              <a:r>
                <a:rPr lang="en-CA" sz="1100" dirty="0" smtClean="0">
                  <a:solidFill>
                    <a:srgbClr val="FFFFFF"/>
                  </a:solidFill>
                </a:rPr>
                <a:t>Right- </a:t>
              </a:r>
              <a:r>
                <a:rPr lang="en-CA" sz="1100" dirty="0">
                  <a:solidFill>
                    <a:srgbClr val="FFFFFF"/>
                  </a:solidFill>
                </a:rPr>
                <a:t>sized</a:t>
              </a:r>
            </a:p>
          </p:txBody>
        </p:sp>
        <p:sp>
          <p:nvSpPr>
            <p:cNvPr id="34" name="Freeform 33"/>
            <p:cNvSpPr/>
            <p:nvPr/>
          </p:nvSpPr>
          <p:spPr>
            <a:xfrm>
              <a:off x="4069070" y="4451621"/>
              <a:ext cx="1005858" cy="1007534"/>
            </a:xfrm>
            <a:custGeom>
              <a:avLst/>
              <a:gdLst>
                <a:gd name="connsiteX0" fmla="*/ 0 w 1007417"/>
                <a:gd name="connsiteY0" fmla="*/ 503709 h 1007417"/>
                <a:gd name="connsiteX1" fmla="*/ 503709 w 1007417"/>
                <a:gd name="connsiteY1" fmla="*/ 0 h 1007417"/>
                <a:gd name="connsiteX2" fmla="*/ 1007418 w 1007417"/>
                <a:gd name="connsiteY2" fmla="*/ 503709 h 1007417"/>
                <a:gd name="connsiteX3" fmla="*/ 503709 w 1007417"/>
                <a:gd name="connsiteY3" fmla="*/ 1007418 h 1007417"/>
                <a:gd name="connsiteX4" fmla="*/ 0 w 1007417"/>
                <a:gd name="connsiteY4" fmla="*/ 503709 h 1007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417" h="1007417">
                  <a:moveTo>
                    <a:pt x="0" y="503709"/>
                  </a:moveTo>
                  <a:cubicBezTo>
                    <a:pt x="0" y="225518"/>
                    <a:pt x="225518" y="0"/>
                    <a:pt x="503709" y="0"/>
                  </a:cubicBezTo>
                  <a:cubicBezTo>
                    <a:pt x="781900" y="0"/>
                    <a:pt x="1007418" y="225518"/>
                    <a:pt x="1007418" y="503709"/>
                  </a:cubicBezTo>
                  <a:cubicBezTo>
                    <a:pt x="1007418" y="781900"/>
                    <a:pt x="781900" y="1007418"/>
                    <a:pt x="503709" y="1007418"/>
                  </a:cubicBezTo>
                  <a:cubicBezTo>
                    <a:pt x="225518" y="1007418"/>
                    <a:pt x="0" y="781900"/>
                    <a:pt x="0" y="503709"/>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2773" tIns="162773" rIns="162773" bIns="162773" spcCol="1270" anchor="ctr"/>
            <a:lstStyle/>
            <a:p>
              <a:pPr algn="ctr" defTabSz="533400">
                <a:lnSpc>
                  <a:spcPct val="90000"/>
                </a:lnSpc>
                <a:spcBef>
                  <a:spcPct val="0"/>
                </a:spcBef>
                <a:spcAft>
                  <a:spcPct val="35000"/>
                </a:spcAft>
                <a:defRPr/>
              </a:pPr>
              <a:r>
                <a:rPr lang="en-CA" sz="1100" dirty="0">
                  <a:solidFill>
                    <a:srgbClr val="FFFFFF"/>
                  </a:solidFill>
                </a:rPr>
                <a:t>Balanced</a:t>
              </a:r>
            </a:p>
          </p:txBody>
        </p:sp>
        <p:sp>
          <p:nvSpPr>
            <p:cNvPr id="35" name="Freeform 34"/>
            <p:cNvSpPr/>
            <p:nvPr/>
          </p:nvSpPr>
          <p:spPr>
            <a:xfrm>
              <a:off x="2541843" y="2926071"/>
              <a:ext cx="1007534" cy="1005858"/>
            </a:xfrm>
            <a:custGeom>
              <a:avLst/>
              <a:gdLst>
                <a:gd name="connsiteX0" fmla="*/ 0 w 1007417"/>
                <a:gd name="connsiteY0" fmla="*/ 503709 h 1007417"/>
                <a:gd name="connsiteX1" fmla="*/ 503709 w 1007417"/>
                <a:gd name="connsiteY1" fmla="*/ 0 h 1007417"/>
                <a:gd name="connsiteX2" fmla="*/ 1007418 w 1007417"/>
                <a:gd name="connsiteY2" fmla="*/ 503709 h 1007417"/>
                <a:gd name="connsiteX3" fmla="*/ 503709 w 1007417"/>
                <a:gd name="connsiteY3" fmla="*/ 1007418 h 1007417"/>
                <a:gd name="connsiteX4" fmla="*/ 0 w 1007417"/>
                <a:gd name="connsiteY4" fmla="*/ 503709 h 1007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417" h="1007417">
                  <a:moveTo>
                    <a:pt x="0" y="503709"/>
                  </a:moveTo>
                  <a:cubicBezTo>
                    <a:pt x="0" y="225518"/>
                    <a:pt x="225518" y="0"/>
                    <a:pt x="503709" y="0"/>
                  </a:cubicBezTo>
                  <a:cubicBezTo>
                    <a:pt x="781900" y="0"/>
                    <a:pt x="1007418" y="225518"/>
                    <a:pt x="1007418" y="503709"/>
                  </a:cubicBezTo>
                  <a:cubicBezTo>
                    <a:pt x="1007418" y="781900"/>
                    <a:pt x="781900" y="1007418"/>
                    <a:pt x="503709" y="1007418"/>
                  </a:cubicBezTo>
                  <a:cubicBezTo>
                    <a:pt x="225518" y="1007418"/>
                    <a:pt x="0" y="781900"/>
                    <a:pt x="0" y="503709"/>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2773" tIns="162773" rIns="162773" bIns="162773" spcCol="1270" anchor="ctr"/>
            <a:lstStyle/>
            <a:p>
              <a:pPr algn="ctr" defTabSz="533400">
                <a:lnSpc>
                  <a:spcPct val="90000"/>
                </a:lnSpc>
                <a:spcBef>
                  <a:spcPct val="0"/>
                </a:spcBef>
                <a:spcAft>
                  <a:spcPct val="35000"/>
                </a:spcAft>
                <a:defRPr/>
              </a:pPr>
              <a:r>
                <a:rPr lang="en-CA" sz="1100" dirty="0">
                  <a:solidFill>
                    <a:srgbClr val="FFFFFF"/>
                  </a:solidFill>
                </a:rPr>
                <a:t>Measured</a:t>
              </a:r>
            </a:p>
          </p:txBody>
        </p:sp>
      </p:grpSp>
      <p:sp>
        <p:nvSpPr>
          <p:cNvPr id="25" name="Rectangle 24"/>
          <p:cNvSpPr/>
          <p:nvPr/>
        </p:nvSpPr>
        <p:spPr>
          <a:xfrm>
            <a:off x="382588" y="2208212"/>
            <a:ext cx="4067175" cy="3925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285750" indent="-285750">
              <a:buFont typeface="Wingdings" panose="05000000000000000000" pitchFamily="2" charset="2"/>
              <a:buChar char="ü"/>
              <a:defRPr/>
            </a:pPr>
            <a:r>
              <a:rPr lang="en-CA" sz="1400" b="1" dirty="0">
                <a:solidFill>
                  <a:srgbClr val="333333"/>
                </a:solidFill>
              </a:rPr>
              <a:t>Value-focused. </a:t>
            </a:r>
            <a:r>
              <a:rPr lang="en-CA" sz="1200" dirty="0">
                <a:solidFill>
                  <a:srgbClr val="333333"/>
                </a:solidFill>
              </a:rPr>
              <a:t>Focus EA governance on helping the organization achieve business benefits. Promote EA’s contribution in realizing business </a:t>
            </a:r>
            <a:r>
              <a:rPr lang="en-CA" sz="1200" dirty="0" smtClean="0">
                <a:solidFill>
                  <a:srgbClr val="333333"/>
                </a:solidFill>
              </a:rPr>
              <a:t>value.</a:t>
            </a:r>
            <a:endParaRPr lang="en-CA" sz="1200" dirty="0">
              <a:solidFill>
                <a:srgbClr val="333333"/>
              </a:solidFill>
            </a:endParaRPr>
          </a:p>
          <a:p>
            <a:pPr marL="171450" indent="-171450">
              <a:buFont typeface="Wingdings" panose="05000000000000000000" pitchFamily="2" charset="2"/>
              <a:buChar char="ü"/>
              <a:defRPr/>
            </a:pPr>
            <a:endParaRPr lang="en-CA" sz="1200" dirty="0">
              <a:solidFill>
                <a:srgbClr val="333333"/>
              </a:solidFill>
            </a:endParaRPr>
          </a:p>
          <a:p>
            <a:pPr marL="171450" indent="-171450">
              <a:buFont typeface="Wingdings" panose="05000000000000000000" pitchFamily="2" charset="2"/>
              <a:buChar char="ü"/>
              <a:defRPr/>
            </a:pPr>
            <a:endParaRPr lang="en-CA" sz="1200" dirty="0">
              <a:solidFill>
                <a:srgbClr val="333333"/>
              </a:solidFill>
            </a:endParaRPr>
          </a:p>
          <a:p>
            <a:pPr marL="285750" indent="-285750">
              <a:buFont typeface="Wingdings" panose="05000000000000000000" pitchFamily="2" charset="2"/>
              <a:buChar char="ü"/>
              <a:defRPr/>
            </a:pPr>
            <a:r>
              <a:rPr lang="en-CA" sz="1400" b="1" dirty="0">
                <a:solidFill>
                  <a:srgbClr val="333333"/>
                </a:solidFill>
              </a:rPr>
              <a:t>Right-sized. </a:t>
            </a:r>
            <a:r>
              <a:rPr lang="en-CA" sz="1200" dirty="0">
                <a:solidFill>
                  <a:srgbClr val="333333"/>
                </a:solidFill>
              </a:rPr>
              <a:t>Insert EA </a:t>
            </a:r>
            <a:r>
              <a:rPr lang="en-CA" sz="1200" dirty="0" smtClean="0">
                <a:solidFill>
                  <a:srgbClr val="333333"/>
                </a:solidFill>
              </a:rPr>
              <a:t>governance </a:t>
            </a:r>
            <a:r>
              <a:rPr lang="en-CA" sz="1200" dirty="0">
                <a:solidFill>
                  <a:srgbClr val="333333"/>
                </a:solidFill>
              </a:rPr>
              <a:t>into existing process </a:t>
            </a:r>
            <a:r>
              <a:rPr lang="en-CA" sz="1200" dirty="0" smtClean="0">
                <a:solidFill>
                  <a:srgbClr val="333333"/>
                </a:solidFill>
              </a:rPr>
              <a:t>checkpoints </a:t>
            </a:r>
            <a:r>
              <a:rPr lang="en-CA" sz="1200" dirty="0">
                <a:solidFill>
                  <a:srgbClr val="333333"/>
                </a:solidFill>
              </a:rPr>
              <a:t>rather than creating new ones. Clearly define EA governance inclusion criteria for </a:t>
            </a:r>
            <a:r>
              <a:rPr lang="en-CA" sz="1200" dirty="0" smtClean="0">
                <a:solidFill>
                  <a:srgbClr val="333333"/>
                </a:solidFill>
              </a:rPr>
              <a:t>projects.</a:t>
            </a:r>
            <a:endParaRPr lang="en-CA" sz="1200" dirty="0">
              <a:solidFill>
                <a:srgbClr val="333333"/>
              </a:solidFill>
            </a:endParaRPr>
          </a:p>
          <a:p>
            <a:pPr marL="171450" indent="-171450">
              <a:buFont typeface="Wingdings" panose="05000000000000000000" pitchFamily="2" charset="2"/>
              <a:buChar char="ü"/>
              <a:defRPr/>
            </a:pPr>
            <a:endParaRPr lang="en-CA" sz="1200" dirty="0">
              <a:solidFill>
                <a:srgbClr val="333333"/>
              </a:solidFill>
            </a:endParaRPr>
          </a:p>
          <a:p>
            <a:pPr marL="171450" indent="-171450">
              <a:buFont typeface="Wingdings" panose="05000000000000000000" pitchFamily="2" charset="2"/>
              <a:buChar char="ü"/>
              <a:defRPr/>
            </a:pPr>
            <a:endParaRPr lang="en-CA" sz="1200" dirty="0">
              <a:solidFill>
                <a:srgbClr val="333333"/>
              </a:solidFill>
            </a:endParaRPr>
          </a:p>
          <a:p>
            <a:pPr marL="285750" indent="-285750">
              <a:buFont typeface="Wingdings" panose="05000000000000000000" pitchFamily="2" charset="2"/>
              <a:buChar char="ü"/>
              <a:defRPr/>
            </a:pPr>
            <a:r>
              <a:rPr lang="en-CA" sz="1400" b="1" dirty="0">
                <a:solidFill>
                  <a:srgbClr val="333333"/>
                </a:solidFill>
              </a:rPr>
              <a:t>Measured. </a:t>
            </a:r>
            <a:r>
              <a:rPr lang="en-CA" sz="1200" dirty="0">
                <a:solidFill>
                  <a:srgbClr val="333333"/>
                </a:solidFill>
              </a:rPr>
              <a:t>Define metrics to measure EA’s </a:t>
            </a:r>
            <a:r>
              <a:rPr lang="en-CA" sz="1200" dirty="0" smtClean="0">
                <a:solidFill>
                  <a:srgbClr val="333333"/>
                </a:solidFill>
              </a:rPr>
              <a:t>performance, </a:t>
            </a:r>
            <a:r>
              <a:rPr lang="en-CA" sz="1200" dirty="0">
                <a:solidFill>
                  <a:srgbClr val="333333"/>
                </a:solidFill>
              </a:rPr>
              <a:t>and integrate EA governance with other governance processes such as project governance. Also clearly define the EA governing bodies’ composition, domain, </a:t>
            </a:r>
            <a:r>
              <a:rPr lang="en-CA" sz="1200" dirty="0" smtClean="0">
                <a:solidFill>
                  <a:srgbClr val="333333"/>
                </a:solidFill>
              </a:rPr>
              <a:t>inputs, </a:t>
            </a:r>
            <a:r>
              <a:rPr lang="en-CA" sz="1200" dirty="0">
                <a:solidFill>
                  <a:srgbClr val="333333"/>
                </a:solidFill>
              </a:rPr>
              <a:t>and </a:t>
            </a:r>
            <a:r>
              <a:rPr lang="en-CA" sz="1200" dirty="0" smtClean="0">
                <a:solidFill>
                  <a:srgbClr val="333333"/>
                </a:solidFill>
              </a:rPr>
              <a:t>outputs.</a:t>
            </a:r>
            <a:endParaRPr lang="en-CA" sz="1200" dirty="0">
              <a:solidFill>
                <a:srgbClr val="333333"/>
              </a:solidFill>
            </a:endParaRPr>
          </a:p>
          <a:p>
            <a:pPr marL="285750" indent="-285750">
              <a:buFont typeface="Wingdings" panose="05000000000000000000" pitchFamily="2" charset="2"/>
              <a:buChar char="ü"/>
              <a:defRPr/>
            </a:pPr>
            <a:endParaRPr lang="en-CA" sz="1200" dirty="0">
              <a:solidFill>
                <a:srgbClr val="333333"/>
              </a:solidFill>
            </a:endParaRPr>
          </a:p>
          <a:p>
            <a:pPr marL="285750" indent="-285750">
              <a:buFont typeface="Wingdings" panose="05000000000000000000" pitchFamily="2" charset="2"/>
              <a:buChar char="ü"/>
              <a:defRPr/>
            </a:pPr>
            <a:endParaRPr lang="en-CA" sz="1200" dirty="0">
              <a:solidFill>
                <a:srgbClr val="333333"/>
              </a:solidFill>
            </a:endParaRPr>
          </a:p>
          <a:p>
            <a:pPr marL="285750" indent="-285750">
              <a:buFont typeface="Wingdings" panose="05000000000000000000" pitchFamily="2" charset="2"/>
              <a:buChar char="ü"/>
              <a:defRPr/>
            </a:pPr>
            <a:r>
              <a:rPr lang="en-CA" sz="1200" b="1" dirty="0">
                <a:solidFill>
                  <a:srgbClr val="333333"/>
                </a:solidFill>
              </a:rPr>
              <a:t>Balanced.</a:t>
            </a:r>
            <a:r>
              <a:rPr lang="en-CA" sz="1200" dirty="0">
                <a:solidFill>
                  <a:srgbClr val="333333"/>
                </a:solidFill>
              </a:rPr>
              <a:t> Adopt architecture principles that strikes the right balance between business and </a:t>
            </a:r>
            <a:r>
              <a:rPr lang="en-CA" sz="1200" dirty="0" smtClean="0">
                <a:solidFill>
                  <a:srgbClr val="333333"/>
                </a:solidFill>
              </a:rPr>
              <a:t>technology.</a:t>
            </a:r>
            <a:endParaRPr lang="en-CA" sz="1200" dirty="0">
              <a:solidFill>
                <a:srgbClr val="333333"/>
              </a:solidFill>
            </a:endParaRPr>
          </a:p>
        </p:txBody>
      </p:sp>
      <p:cxnSp>
        <p:nvCxnSpPr>
          <p:cNvPr id="18" name="Straight Connector 17"/>
          <p:cNvCxnSpPr/>
          <p:nvPr/>
        </p:nvCxnSpPr>
        <p:spPr>
          <a:xfrm>
            <a:off x="249238" y="2032000"/>
            <a:ext cx="862806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659313" y="2038350"/>
            <a:ext cx="0" cy="40957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794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Info-Tech’s EA governance framework</a:t>
            </a:r>
            <a:endParaRPr lang="en-CA" dirty="0"/>
          </a:p>
        </p:txBody>
      </p:sp>
      <p:sp>
        <p:nvSpPr>
          <p:cNvPr id="23" name="Rectangle 22"/>
          <p:cNvSpPr/>
          <p:nvPr/>
        </p:nvSpPr>
        <p:spPr>
          <a:xfrm>
            <a:off x="1244600" y="2737676"/>
            <a:ext cx="1866900" cy="996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1. Current </a:t>
            </a:r>
            <a:r>
              <a:rPr lang="en-CA" sz="1200" dirty="0"/>
              <a:t>state of EA governance</a:t>
            </a:r>
          </a:p>
        </p:txBody>
      </p:sp>
      <p:sp>
        <p:nvSpPr>
          <p:cNvPr id="25" name="Rectangle 24"/>
          <p:cNvSpPr/>
          <p:nvPr/>
        </p:nvSpPr>
        <p:spPr>
          <a:xfrm>
            <a:off x="3505200" y="2737676"/>
            <a:ext cx="1866900" cy="996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2. EA fundamentals</a:t>
            </a:r>
            <a:endParaRPr lang="en-CA" sz="1200" dirty="0"/>
          </a:p>
        </p:txBody>
      </p:sp>
      <p:sp>
        <p:nvSpPr>
          <p:cNvPr id="26" name="Rectangle 25"/>
          <p:cNvSpPr/>
          <p:nvPr/>
        </p:nvSpPr>
        <p:spPr>
          <a:xfrm>
            <a:off x="5765800" y="2737676"/>
            <a:ext cx="1866900" cy="996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3. Engagement model</a:t>
            </a:r>
            <a:endParaRPr lang="en-CA" sz="1200" dirty="0"/>
          </a:p>
        </p:txBody>
      </p:sp>
      <p:sp>
        <p:nvSpPr>
          <p:cNvPr id="27" name="Rectangle 26"/>
          <p:cNvSpPr/>
          <p:nvPr/>
        </p:nvSpPr>
        <p:spPr>
          <a:xfrm>
            <a:off x="1244600" y="4007676"/>
            <a:ext cx="1866900" cy="996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4. EA governing bodies</a:t>
            </a:r>
            <a:endParaRPr lang="en-CA" sz="1200" dirty="0"/>
          </a:p>
        </p:txBody>
      </p:sp>
      <p:sp>
        <p:nvSpPr>
          <p:cNvPr id="28" name="Rectangle 27"/>
          <p:cNvSpPr/>
          <p:nvPr/>
        </p:nvSpPr>
        <p:spPr>
          <a:xfrm>
            <a:off x="3505200" y="4007676"/>
            <a:ext cx="1866900" cy="996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5. EA policy</a:t>
            </a:r>
            <a:endParaRPr lang="en-CA" sz="1200" dirty="0"/>
          </a:p>
        </p:txBody>
      </p:sp>
      <p:sp>
        <p:nvSpPr>
          <p:cNvPr id="30" name="Rectangle 29"/>
          <p:cNvSpPr/>
          <p:nvPr/>
        </p:nvSpPr>
        <p:spPr>
          <a:xfrm>
            <a:off x="5765800" y="4007676"/>
            <a:ext cx="1866900" cy="996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6. Architectural standards</a:t>
            </a:r>
            <a:endParaRPr lang="en-CA" sz="1200" dirty="0"/>
          </a:p>
        </p:txBody>
      </p:sp>
      <p:sp>
        <p:nvSpPr>
          <p:cNvPr id="31" name="Rectangle 30"/>
          <p:cNvSpPr/>
          <p:nvPr/>
        </p:nvSpPr>
        <p:spPr>
          <a:xfrm>
            <a:off x="1244600" y="5150676"/>
            <a:ext cx="6388100" cy="7294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7. Communication Plan</a:t>
            </a:r>
            <a:endParaRPr lang="en-CA" sz="1200" dirty="0"/>
          </a:p>
        </p:txBody>
      </p:sp>
      <p:cxnSp>
        <p:nvCxnSpPr>
          <p:cNvPr id="32" name="Straight Connector 31"/>
          <p:cNvCxnSpPr/>
          <p:nvPr/>
        </p:nvCxnSpPr>
        <p:spPr>
          <a:xfrm>
            <a:off x="416567" y="2313757"/>
            <a:ext cx="846073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 Placeholder 2"/>
          <p:cNvSpPr txBox="1">
            <a:spLocks/>
          </p:cNvSpPr>
          <p:nvPr/>
        </p:nvSpPr>
        <p:spPr>
          <a:xfrm>
            <a:off x="249302" y="1211488"/>
            <a:ext cx="8627997" cy="780768"/>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dirty="0"/>
              <a:t>Info-Tech’s architectural governance framework provides a value-focused, right-sized approach with a strong emphasis on process standardization, repeatability, and sustainability.</a:t>
            </a:r>
          </a:p>
        </p:txBody>
      </p:sp>
    </p:spTree>
    <p:extLst>
      <p:ext uri="{BB962C8B-B14F-4D97-AF65-F5344CB8AC3E}">
        <p14:creationId xmlns:p14="http://schemas.microsoft.com/office/powerpoint/2010/main" val="4122701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Info-Tech’s </a:t>
            </a:r>
            <a:r>
              <a:rPr lang="en-CA" dirty="0" smtClean="0"/>
              <a:t>templates to complete this project</a:t>
            </a:r>
            <a:endParaRPr lang="en-CA" dirty="0"/>
          </a:p>
        </p:txBody>
      </p:sp>
      <p:cxnSp>
        <p:nvCxnSpPr>
          <p:cNvPr id="7" name="Straight Connector 2"/>
          <p:cNvCxnSpPr/>
          <p:nvPr/>
        </p:nvCxnSpPr>
        <p:spPr>
          <a:xfrm rot="16200000" flipH="1">
            <a:off x="2131254" y="3683544"/>
            <a:ext cx="4860000" cy="0"/>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713454" y="5688280"/>
            <a:ext cx="4252521" cy="609383"/>
          </a:xfrm>
          <a:prstGeom prst="rect">
            <a:avLst/>
          </a:prstGeom>
          <a:solidFill>
            <a:schemeClr val="bg1">
              <a:lumMod val="9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6000"/>
            <a:r>
              <a:rPr lang="en-CA" sz="1100" b="1" dirty="0" smtClean="0">
                <a:solidFill>
                  <a:schemeClr val="tx1"/>
                </a:solidFill>
              </a:rPr>
              <a:t>Download the </a:t>
            </a:r>
            <a:r>
              <a:rPr lang="en-CA" sz="1100" b="1" i="1" dirty="0" smtClean="0">
                <a:solidFill>
                  <a:schemeClr val="tx1"/>
                </a:solidFill>
                <a:hlinkClick r:id="rId2"/>
              </a:rPr>
              <a:t>EA Governance Framework Template</a:t>
            </a:r>
            <a:r>
              <a:rPr lang="en-CA" sz="1100" b="1" i="1" dirty="0" smtClean="0">
                <a:solidFill>
                  <a:schemeClr val="tx1"/>
                </a:solidFill>
              </a:rPr>
              <a:t> </a:t>
            </a:r>
            <a:r>
              <a:rPr lang="en-CA" sz="1100" b="1" dirty="0" smtClean="0">
                <a:solidFill>
                  <a:schemeClr val="tx1"/>
                </a:solidFill>
              </a:rPr>
              <a:t>document for use throughout this project.</a:t>
            </a:r>
            <a:endParaRPr lang="en-CA" sz="1100" b="1" dirty="0">
              <a:solidFill>
                <a:srgbClr val="C00000"/>
              </a:solidFill>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4608" y="5729953"/>
            <a:ext cx="526035" cy="526035"/>
          </a:xfrm>
          <a:prstGeom prst="rect">
            <a:avLst/>
          </a:prstGeom>
        </p:spPr>
      </p:pic>
      <p:grpSp>
        <p:nvGrpSpPr>
          <p:cNvPr id="43" name="Group 42"/>
          <p:cNvGrpSpPr/>
          <p:nvPr/>
        </p:nvGrpSpPr>
        <p:grpSpPr>
          <a:xfrm>
            <a:off x="375293" y="1420069"/>
            <a:ext cx="4030029" cy="4822348"/>
            <a:chOff x="375293" y="1420069"/>
            <a:chExt cx="4030029" cy="4822348"/>
          </a:xfrm>
        </p:grpSpPr>
        <p:sp>
          <p:nvSpPr>
            <p:cNvPr id="31" name="Rectangle 30"/>
            <p:cNvSpPr/>
            <p:nvPr/>
          </p:nvSpPr>
          <p:spPr>
            <a:xfrm>
              <a:off x="375293" y="5066340"/>
              <a:ext cx="3996000"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t>6. Architectural standards</a:t>
              </a:r>
              <a:endParaRPr lang="en-CA" sz="1000" b="1" dirty="0"/>
            </a:p>
          </p:txBody>
        </p:sp>
        <p:sp>
          <p:nvSpPr>
            <p:cNvPr id="32" name="Rectangle 31"/>
            <p:cNvSpPr/>
            <p:nvPr/>
          </p:nvSpPr>
          <p:spPr>
            <a:xfrm>
              <a:off x="375293" y="5562280"/>
              <a:ext cx="3996000"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t>7. Communication Plan</a:t>
              </a:r>
              <a:endParaRPr lang="en-CA" sz="1000" b="1" dirty="0"/>
            </a:p>
          </p:txBody>
        </p:sp>
        <p:grpSp>
          <p:nvGrpSpPr>
            <p:cNvPr id="40" name="Group 39"/>
            <p:cNvGrpSpPr/>
            <p:nvPr/>
          </p:nvGrpSpPr>
          <p:grpSpPr>
            <a:xfrm>
              <a:off x="375293" y="1420069"/>
              <a:ext cx="4030029" cy="3622573"/>
              <a:chOff x="334085" y="1790009"/>
              <a:chExt cx="4030029" cy="3622573"/>
            </a:xfrm>
          </p:grpSpPr>
          <p:sp>
            <p:nvSpPr>
              <p:cNvPr id="29" name="Rectangle 28"/>
              <p:cNvSpPr/>
              <p:nvPr/>
            </p:nvSpPr>
            <p:spPr>
              <a:xfrm>
                <a:off x="368114" y="3782538"/>
                <a:ext cx="3996000"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t>4. EA governing bodies</a:t>
                </a:r>
                <a:endParaRPr lang="en-CA" sz="1000" b="1" dirty="0"/>
              </a:p>
            </p:txBody>
          </p:sp>
          <p:sp>
            <p:nvSpPr>
              <p:cNvPr id="30" name="Rectangle 29"/>
              <p:cNvSpPr/>
              <p:nvPr/>
            </p:nvSpPr>
            <p:spPr>
              <a:xfrm>
                <a:off x="368114" y="4454615"/>
                <a:ext cx="3996000"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t>5. EA policy</a:t>
                </a:r>
                <a:endParaRPr lang="en-CA" sz="1000" b="1" dirty="0"/>
              </a:p>
            </p:txBody>
          </p:sp>
          <p:grpSp>
            <p:nvGrpSpPr>
              <p:cNvPr id="37" name="Group 36"/>
              <p:cNvGrpSpPr/>
              <p:nvPr/>
            </p:nvGrpSpPr>
            <p:grpSpPr>
              <a:xfrm>
                <a:off x="334085" y="1790009"/>
                <a:ext cx="4030029" cy="2007128"/>
                <a:chOff x="334085" y="1790009"/>
                <a:chExt cx="4030029" cy="2007128"/>
              </a:xfrm>
            </p:grpSpPr>
            <p:sp>
              <p:nvSpPr>
                <p:cNvPr id="28" name="Rectangle 27"/>
                <p:cNvSpPr/>
                <p:nvPr/>
              </p:nvSpPr>
              <p:spPr>
                <a:xfrm>
                  <a:off x="368114" y="3278538"/>
                  <a:ext cx="3996000"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t>3. Engagement model</a:t>
                  </a:r>
                  <a:endParaRPr lang="en-CA" sz="1000" b="1" dirty="0"/>
                </a:p>
              </p:txBody>
            </p:sp>
            <p:grpSp>
              <p:nvGrpSpPr>
                <p:cNvPr id="35" name="Group 34"/>
                <p:cNvGrpSpPr/>
                <p:nvPr/>
              </p:nvGrpSpPr>
              <p:grpSpPr>
                <a:xfrm>
                  <a:off x="334085" y="1790009"/>
                  <a:ext cx="3996000" cy="1488529"/>
                  <a:chOff x="334085" y="1790009"/>
                  <a:chExt cx="3996000" cy="1488529"/>
                </a:xfrm>
              </p:grpSpPr>
              <p:sp>
                <p:nvSpPr>
                  <p:cNvPr id="26" name="Rectangle 25"/>
                  <p:cNvSpPr/>
                  <p:nvPr/>
                </p:nvSpPr>
                <p:spPr>
                  <a:xfrm>
                    <a:off x="334085" y="1790009"/>
                    <a:ext cx="3996000"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t>1. Current </a:t>
                    </a:r>
                    <a:r>
                      <a:rPr lang="en-CA" sz="1000" b="1" dirty="0"/>
                      <a:t>state of EA governance</a:t>
                    </a:r>
                  </a:p>
                </p:txBody>
              </p:sp>
              <p:sp>
                <p:nvSpPr>
                  <p:cNvPr id="27" name="Rectangle 26"/>
                  <p:cNvSpPr/>
                  <p:nvPr/>
                </p:nvSpPr>
                <p:spPr>
                  <a:xfrm>
                    <a:off x="334085" y="2435552"/>
                    <a:ext cx="3996000"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t>2. EA fundamentals</a:t>
                    </a:r>
                    <a:endParaRPr lang="en-CA" sz="1000" b="1" dirty="0"/>
                  </a:p>
                </p:txBody>
              </p:sp>
              <p:sp>
                <p:nvSpPr>
                  <p:cNvPr id="33" name="Rectangle 54"/>
                  <p:cNvSpPr/>
                  <p:nvPr/>
                </p:nvSpPr>
                <p:spPr>
                  <a:xfrm>
                    <a:off x="334085" y="2042010"/>
                    <a:ext cx="3996000" cy="3935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266700">
                      <a:buFont typeface="Wingdings" panose="05000000000000000000" pitchFamily="2" charset="2"/>
                      <a:buChar char="ü"/>
                    </a:pPr>
                    <a:r>
                      <a:rPr lang="en-CA" sz="1000" dirty="0" smtClean="0">
                        <a:solidFill>
                          <a:srgbClr val="333333"/>
                        </a:solidFill>
                      </a:rPr>
                      <a:t>EA Capability - Risk and Complexity Assessment Tool</a:t>
                    </a:r>
                    <a:endParaRPr lang="en-CA" sz="1000" dirty="0">
                      <a:solidFill>
                        <a:srgbClr val="333333"/>
                      </a:solidFill>
                    </a:endParaRPr>
                  </a:p>
                  <a:p>
                    <a:pPr marL="266700" indent="-266700">
                      <a:buFont typeface="Wingdings" panose="05000000000000000000" pitchFamily="2" charset="2"/>
                      <a:buChar char="ü"/>
                    </a:pPr>
                    <a:r>
                      <a:rPr lang="en-CA" sz="1000" dirty="0" smtClean="0">
                        <a:solidFill>
                          <a:srgbClr val="333333"/>
                        </a:solidFill>
                      </a:rPr>
                      <a:t>EA </a:t>
                    </a:r>
                    <a:r>
                      <a:rPr lang="en-CA" sz="1000" dirty="0">
                        <a:solidFill>
                          <a:srgbClr val="333333"/>
                        </a:solidFill>
                      </a:rPr>
                      <a:t>G</a:t>
                    </a:r>
                    <a:r>
                      <a:rPr lang="en-CA" sz="1000" dirty="0" smtClean="0">
                        <a:solidFill>
                          <a:srgbClr val="333333"/>
                        </a:solidFill>
                      </a:rPr>
                      <a:t>overnance Assessment Tool</a:t>
                    </a:r>
                    <a:endParaRPr lang="en-CA" sz="1000" dirty="0">
                      <a:solidFill>
                        <a:srgbClr val="333333"/>
                      </a:solidFill>
                    </a:endParaRPr>
                  </a:p>
                </p:txBody>
              </p:sp>
              <p:sp>
                <p:nvSpPr>
                  <p:cNvPr id="34" name="Rectangle 54"/>
                  <p:cNvSpPr/>
                  <p:nvPr/>
                </p:nvSpPr>
                <p:spPr>
                  <a:xfrm>
                    <a:off x="334085" y="2698544"/>
                    <a:ext cx="3996000" cy="57999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266700">
                      <a:buFont typeface="Wingdings" panose="05000000000000000000" pitchFamily="2" charset="2"/>
                      <a:buChar char="ü"/>
                    </a:pPr>
                    <a:r>
                      <a:rPr lang="en-CA" sz="1000" dirty="0">
                        <a:solidFill>
                          <a:srgbClr val="333333"/>
                        </a:solidFill>
                      </a:rPr>
                      <a:t>EA </a:t>
                    </a:r>
                    <a:r>
                      <a:rPr lang="en-CA" sz="1000" dirty="0" smtClean="0">
                        <a:solidFill>
                          <a:srgbClr val="333333"/>
                        </a:solidFill>
                      </a:rPr>
                      <a:t>Vision </a:t>
                    </a:r>
                    <a:r>
                      <a:rPr lang="en-CA" sz="1000" dirty="0">
                        <a:solidFill>
                          <a:srgbClr val="333333"/>
                        </a:solidFill>
                      </a:rPr>
                      <a:t>and </a:t>
                    </a:r>
                    <a:r>
                      <a:rPr lang="en-CA" sz="1000" dirty="0" smtClean="0">
                        <a:solidFill>
                          <a:srgbClr val="333333"/>
                        </a:solidFill>
                      </a:rPr>
                      <a:t>Mission </a:t>
                    </a:r>
                    <a:r>
                      <a:rPr lang="en-CA" sz="1000" dirty="0">
                        <a:solidFill>
                          <a:srgbClr val="333333"/>
                        </a:solidFill>
                      </a:rPr>
                      <a:t>T</a:t>
                    </a:r>
                    <a:r>
                      <a:rPr lang="en-CA" sz="1000" dirty="0" smtClean="0">
                        <a:solidFill>
                          <a:srgbClr val="333333"/>
                        </a:solidFill>
                      </a:rPr>
                      <a:t>emplate</a:t>
                    </a:r>
                    <a:endParaRPr lang="en-CA" sz="1000" dirty="0">
                      <a:solidFill>
                        <a:srgbClr val="333333"/>
                      </a:solidFill>
                    </a:endParaRPr>
                  </a:p>
                  <a:p>
                    <a:pPr marL="266700" indent="-266700">
                      <a:buFont typeface="Wingdings" panose="05000000000000000000" pitchFamily="2" charset="2"/>
                      <a:buChar char="ü"/>
                    </a:pPr>
                    <a:r>
                      <a:rPr lang="en-CA" sz="1000" dirty="0">
                        <a:solidFill>
                          <a:srgbClr val="333333"/>
                        </a:solidFill>
                      </a:rPr>
                      <a:t>EA </a:t>
                    </a:r>
                    <a:r>
                      <a:rPr lang="en-CA" sz="1000" dirty="0" smtClean="0">
                        <a:solidFill>
                          <a:srgbClr val="333333"/>
                        </a:solidFill>
                      </a:rPr>
                      <a:t>Goals </a:t>
                    </a:r>
                    <a:r>
                      <a:rPr lang="en-CA" sz="1000" dirty="0">
                        <a:solidFill>
                          <a:srgbClr val="333333"/>
                        </a:solidFill>
                      </a:rPr>
                      <a:t>and </a:t>
                    </a:r>
                    <a:r>
                      <a:rPr lang="en-CA" sz="1000" dirty="0" smtClean="0">
                        <a:solidFill>
                          <a:srgbClr val="333333"/>
                        </a:solidFill>
                      </a:rPr>
                      <a:t>Measures Template</a:t>
                    </a:r>
                    <a:endParaRPr lang="en-CA" sz="1000" dirty="0">
                      <a:solidFill>
                        <a:srgbClr val="333333"/>
                      </a:solidFill>
                    </a:endParaRPr>
                  </a:p>
                  <a:p>
                    <a:pPr marL="266700" indent="-266700">
                      <a:buFont typeface="Wingdings" panose="05000000000000000000" pitchFamily="2" charset="2"/>
                      <a:buChar char="ü"/>
                    </a:pPr>
                    <a:r>
                      <a:rPr lang="en-CA" sz="1000" dirty="0">
                        <a:solidFill>
                          <a:srgbClr val="333333"/>
                        </a:solidFill>
                      </a:rPr>
                      <a:t>EA </a:t>
                    </a:r>
                    <a:r>
                      <a:rPr lang="en-CA" sz="1000" dirty="0" smtClean="0">
                        <a:solidFill>
                          <a:srgbClr val="333333"/>
                        </a:solidFill>
                      </a:rPr>
                      <a:t>Principles </a:t>
                    </a:r>
                    <a:r>
                      <a:rPr lang="en-CA" sz="1000" dirty="0">
                        <a:solidFill>
                          <a:srgbClr val="333333"/>
                        </a:solidFill>
                      </a:rPr>
                      <a:t>T</a:t>
                    </a:r>
                    <a:r>
                      <a:rPr lang="en-CA" sz="1000" dirty="0" smtClean="0">
                        <a:solidFill>
                          <a:srgbClr val="333333"/>
                        </a:solidFill>
                      </a:rPr>
                      <a:t>emplate</a:t>
                    </a:r>
                    <a:endParaRPr lang="en-CA" sz="1000" dirty="0">
                      <a:solidFill>
                        <a:srgbClr val="333333"/>
                      </a:solidFill>
                    </a:endParaRPr>
                  </a:p>
                </p:txBody>
              </p:sp>
            </p:grpSp>
            <p:sp>
              <p:nvSpPr>
                <p:cNvPr id="36" name="Rectangle 54"/>
                <p:cNvSpPr/>
                <p:nvPr/>
              </p:nvSpPr>
              <p:spPr>
                <a:xfrm>
                  <a:off x="368114" y="3530538"/>
                  <a:ext cx="3996000" cy="2665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266700">
                    <a:buFont typeface="Wingdings" panose="05000000000000000000" pitchFamily="2" charset="2"/>
                    <a:buChar char="ü"/>
                  </a:pPr>
                  <a:r>
                    <a:rPr lang="en-CA" sz="1000" dirty="0">
                      <a:solidFill>
                        <a:srgbClr val="333333"/>
                      </a:solidFill>
                    </a:rPr>
                    <a:t>EA </a:t>
                  </a:r>
                  <a:r>
                    <a:rPr lang="en-CA" sz="1000" dirty="0" smtClean="0">
                      <a:solidFill>
                        <a:srgbClr val="333333"/>
                      </a:solidFill>
                    </a:rPr>
                    <a:t>Engagement </a:t>
                  </a:r>
                  <a:r>
                    <a:rPr lang="en-CA" sz="1000" dirty="0">
                      <a:solidFill>
                        <a:srgbClr val="333333"/>
                      </a:solidFill>
                    </a:rPr>
                    <a:t>M</a:t>
                  </a:r>
                  <a:r>
                    <a:rPr lang="en-CA" sz="1000" dirty="0" smtClean="0">
                      <a:solidFill>
                        <a:srgbClr val="333333"/>
                      </a:solidFill>
                    </a:rPr>
                    <a:t>odel </a:t>
                  </a:r>
                  <a:r>
                    <a:rPr lang="en-CA" sz="1000" dirty="0">
                      <a:solidFill>
                        <a:srgbClr val="333333"/>
                      </a:solidFill>
                    </a:rPr>
                    <a:t>T</a:t>
                  </a:r>
                  <a:r>
                    <a:rPr lang="en-CA" sz="1000" dirty="0" smtClean="0">
                      <a:solidFill>
                        <a:srgbClr val="333333"/>
                      </a:solidFill>
                    </a:rPr>
                    <a:t>emplate</a:t>
                  </a:r>
                  <a:endParaRPr lang="en-CA" sz="1000" dirty="0">
                    <a:solidFill>
                      <a:srgbClr val="333333"/>
                    </a:solidFill>
                  </a:endParaRPr>
                </a:p>
              </p:txBody>
            </p:sp>
          </p:grpSp>
          <p:sp>
            <p:nvSpPr>
              <p:cNvPr id="38" name="Rectangle 54"/>
              <p:cNvSpPr/>
              <p:nvPr/>
            </p:nvSpPr>
            <p:spPr>
              <a:xfrm>
                <a:off x="368114" y="4021357"/>
                <a:ext cx="3996000" cy="4233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266700">
                  <a:buFont typeface="Wingdings" panose="05000000000000000000" pitchFamily="2" charset="2"/>
                  <a:buChar char="ü"/>
                </a:pPr>
                <a:r>
                  <a:rPr lang="en-CA" sz="1000" dirty="0">
                    <a:solidFill>
                      <a:srgbClr val="333333"/>
                    </a:solidFill>
                  </a:rPr>
                  <a:t>Architecture </a:t>
                </a:r>
                <a:r>
                  <a:rPr lang="en-CA" sz="1000" dirty="0" smtClean="0">
                    <a:solidFill>
                      <a:srgbClr val="333333"/>
                    </a:solidFill>
                  </a:rPr>
                  <a:t>Board </a:t>
                </a:r>
                <a:r>
                  <a:rPr lang="en-CA" sz="1000" dirty="0">
                    <a:solidFill>
                      <a:srgbClr val="333333"/>
                    </a:solidFill>
                  </a:rPr>
                  <a:t>C</a:t>
                </a:r>
                <a:r>
                  <a:rPr lang="en-CA" sz="1000" dirty="0" smtClean="0">
                    <a:solidFill>
                      <a:srgbClr val="333333"/>
                    </a:solidFill>
                  </a:rPr>
                  <a:t>harter </a:t>
                </a:r>
                <a:r>
                  <a:rPr lang="en-CA" sz="1000" dirty="0">
                    <a:solidFill>
                      <a:srgbClr val="333333"/>
                    </a:solidFill>
                  </a:rPr>
                  <a:t>T</a:t>
                </a:r>
                <a:r>
                  <a:rPr lang="en-CA" sz="1000" dirty="0" smtClean="0">
                    <a:solidFill>
                      <a:srgbClr val="333333"/>
                    </a:solidFill>
                  </a:rPr>
                  <a:t>emplate</a:t>
                </a:r>
                <a:endParaRPr lang="en-CA" sz="1000" dirty="0">
                  <a:solidFill>
                    <a:srgbClr val="333333"/>
                  </a:solidFill>
                </a:endParaRPr>
              </a:p>
              <a:p>
                <a:pPr marL="266700" indent="-266700">
                  <a:buFont typeface="Wingdings" panose="05000000000000000000" pitchFamily="2" charset="2"/>
                  <a:buChar char="ü"/>
                </a:pPr>
                <a:r>
                  <a:rPr lang="en-CA" sz="1000" dirty="0">
                    <a:solidFill>
                      <a:srgbClr val="333333"/>
                    </a:solidFill>
                  </a:rPr>
                  <a:t>Architecture </a:t>
                </a:r>
                <a:r>
                  <a:rPr lang="en-CA" sz="1000" dirty="0" smtClean="0">
                    <a:solidFill>
                      <a:srgbClr val="333333"/>
                    </a:solidFill>
                  </a:rPr>
                  <a:t>Review </a:t>
                </a:r>
                <a:r>
                  <a:rPr lang="en-CA" sz="1000" dirty="0">
                    <a:solidFill>
                      <a:srgbClr val="333333"/>
                    </a:solidFill>
                  </a:rPr>
                  <a:t>P</a:t>
                </a:r>
                <a:r>
                  <a:rPr lang="en-CA" sz="1000" dirty="0" smtClean="0">
                    <a:solidFill>
                      <a:srgbClr val="333333"/>
                    </a:solidFill>
                  </a:rPr>
                  <a:t>rocess Template</a:t>
                </a:r>
                <a:endParaRPr lang="en-CA" sz="1000" dirty="0">
                  <a:solidFill>
                    <a:srgbClr val="333333"/>
                  </a:solidFill>
                </a:endParaRPr>
              </a:p>
            </p:txBody>
          </p:sp>
          <p:sp>
            <p:nvSpPr>
              <p:cNvPr id="39" name="Rectangle 54"/>
              <p:cNvSpPr/>
              <p:nvPr/>
            </p:nvSpPr>
            <p:spPr>
              <a:xfrm>
                <a:off x="368114" y="4714053"/>
                <a:ext cx="3996000" cy="698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266700">
                  <a:buFont typeface="Wingdings" panose="05000000000000000000" pitchFamily="2" charset="2"/>
                  <a:buChar char="ü"/>
                </a:pPr>
                <a:r>
                  <a:rPr lang="en-CA" sz="1000" dirty="0">
                    <a:solidFill>
                      <a:srgbClr val="333333"/>
                    </a:solidFill>
                  </a:rPr>
                  <a:t>EA </a:t>
                </a:r>
                <a:r>
                  <a:rPr lang="en-CA" sz="1000" dirty="0" smtClean="0">
                    <a:solidFill>
                      <a:srgbClr val="333333"/>
                    </a:solidFill>
                  </a:rPr>
                  <a:t>Policy </a:t>
                </a:r>
                <a:r>
                  <a:rPr lang="en-CA" sz="1000" dirty="0">
                    <a:solidFill>
                      <a:srgbClr val="333333"/>
                    </a:solidFill>
                  </a:rPr>
                  <a:t>T</a:t>
                </a:r>
                <a:r>
                  <a:rPr lang="en-CA" sz="1000" dirty="0" smtClean="0">
                    <a:solidFill>
                      <a:srgbClr val="333333"/>
                    </a:solidFill>
                  </a:rPr>
                  <a:t>emplate</a:t>
                </a:r>
                <a:endParaRPr lang="en-CA" sz="1000" dirty="0">
                  <a:solidFill>
                    <a:srgbClr val="333333"/>
                  </a:solidFill>
                </a:endParaRPr>
              </a:p>
              <a:p>
                <a:pPr marL="266700" indent="-266700">
                  <a:buFont typeface="Wingdings" panose="05000000000000000000" pitchFamily="2" charset="2"/>
                  <a:buChar char="ü"/>
                </a:pPr>
                <a:r>
                  <a:rPr lang="en-CA" sz="1000" dirty="0">
                    <a:solidFill>
                      <a:srgbClr val="333333"/>
                    </a:solidFill>
                  </a:rPr>
                  <a:t>Architecture </a:t>
                </a:r>
                <a:r>
                  <a:rPr lang="en-CA" sz="1000" dirty="0" smtClean="0">
                    <a:solidFill>
                      <a:srgbClr val="333333"/>
                    </a:solidFill>
                  </a:rPr>
                  <a:t>Assessment Checklist </a:t>
                </a:r>
                <a:r>
                  <a:rPr lang="en-CA" sz="1000" dirty="0">
                    <a:solidFill>
                      <a:srgbClr val="333333"/>
                    </a:solidFill>
                  </a:rPr>
                  <a:t>T</a:t>
                </a:r>
                <a:r>
                  <a:rPr lang="en-CA" sz="1000" dirty="0" smtClean="0">
                    <a:solidFill>
                      <a:srgbClr val="333333"/>
                    </a:solidFill>
                  </a:rPr>
                  <a:t>emplate</a:t>
                </a:r>
                <a:endParaRPr lang="en-CA" sz="1000" dirty="0">
                  <a:solidFill>
                    <a:srgbClr val="333333"/>
                  </a:solidFill>
                </a:endParaRPr>
              </a:p>
              <a:p>
                <a:pPr marL="266700" indent="-266700">
                  <a:buFont typeface="Wingdings" panose="05000000000000000000" pitchFamily="2" charset="2"/>
                  <a:buChar char="ü"/>
                </a:pPr>
                <a:r>
                  <a:rPr lang="en-CA" sz="1000" dirty="0">
                    <a:solidFill>
                      <a:srgbClr val="333333"/>
                    </a:solidFill>
                  </a:rPr>
                  <a:t>Compliance </a:t>
                </a:r>
                <a:r>
                  <a:rPr lang="en-CA" sz="1000" dirty="0" smtClean="0">
                    <a:solidFill>
                      <a:srgbClr val="333333"/>
                    </a:solidFill>
                  </a:rPr>
                  <a:t>Waiver Process Template</a:t>
                </a:r>
                <a:endParaRPr lang="en-CA" sz="1000" dirty="0">
                  <a:solidFill>
                    <a:srgbClr val="333333"/>
                  </a:solidFill>
                </a:endParaRPr>
              </a:p>
              <a:p>
                <a:pPr marL="266700" indent="-266700">
                  <a:buFont typeface="Wingdings" panose="05000000000000000000" pitchFamily="2" charset="2"/>
                  <a:buChar char="ü"/>
                </a:pPr>
                <a:r>
                  <a:rPr lang="en-CA" sz="1000" dirty="0">
                    <a:solidFill>
                      <a:srgbClr val="333333"/>
                    </a:solidFill>
                  </a:rPr>
                  <a:t>Compliance </a:t>
                </a:r>
                <a:r>
                  <a:rPr lang="en-CA" sz="1000" dirty="0" smtClean="0">
                    <a:solidFill>
                      <a:srgbClr val="333333"/>
                    </a:solidFill>
                  </a:rPr>
                  <a:t>Waiver </a:t>
                </a:r>
                <a:r>
                  <a:rPr lang="en-CA" sz="1000" dirty="0">
                    <a:solidFill>
                      <a:srgbClr val="333333"/>
                    </a:solidFill>
                  </a:rPr>
                  <a:t>F</a:t>
                </a:r>
                <a:r>
                  <a:rPr lang="en-CA" sz="1000" dirty="0" smtClean="0">
                    <a:solidFill>
                      <a:srgbClr val="333333"/>
                    </a:solidFill>
                  </a:rPr>
                  <a:t>orm </a:t>
                </a:r>
                <a:r>
                  <a:rPr lang="en-CA" sz="1000" dirty="0">
                    <a:solidFill>
                      <a:srgbClr val="333333"/>
                    </a:solidFill>
                  </a:rPr>
                  <a:t>T</a:t>
                </a:r>
                <a:r>
                  <a:rPr lang="en-CA" sz="1000" dirty="0" smtClean="0">
                    <a:solidFill>
                      <a:srgbClr val="333333"/>
                    </a:solidFill>
                  </a:rPr>
                  <a:t>emplate</a:t>
                </a:r>
                <a:endParaRPr lang="en-CA" sz="1000" dirty="0">
                  <a:solidFill>
                    <a:srgbClr val="333333"/>
                  </a:solidFill>
                </a:endParaRPr>
              </a:p>
            </p:txBody>
          </p:sp>
        </p:grpSp>
        <p:sp>
          <p:nvSpPr>
            <p:cNvPr id="41" name="Rectangle 54"/>
            <p:cNvSpPr/>
            <p:nvPr/>
          </p:nvSpPr>
          <p:spPr>
            <a:xfrm>
              <a:off x="375293" y="5328219"/>
              <a:ext cx="3987758" cy="2331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266700">
                <a:buFont typeface="Wingdings" panose="05000000000000000000" pitchFamily="2" charset="2"/>
                <a:buChar char="ü"/>
              </a:pPr>
              <a:r>
                <a:rPr lang="en-CA" sz="1000" dirty="0">
                  <a:solidFill>
                    <a:srgbClr val="333333"/>
                  </a:solidFill>
                </a:rPr>
                <a:t>Architecture </a:t>
              </a:r>
              <a:r>
                <a:rPr lang="en-CA" sz="1000" dirty="0" smtClean="0">
                  <a:solidFill>
                    <a:srgbClr val="333333"/>
                  </a:solidFill>
                </a:rPr>
                <a:t>Standards </a:t>
              </a:r>
              <a:r>
                <a:rPr lang="en-CA" sz="1000" dirty="0">
                  <a:solidFill>
                    <a:srgbClr val="333333"/>
                  </a:solidFill>
                </a:rPr>
                <a:t>U</a:t>
              </a:r>
              <a:r>
                <a:rPr lang="en-CA" sz="1000" dirty="0" smtClean="0">
                  <a:solidFill>
                    <a:srgbClr val="333333"/>
                  </a:solidFill>
                </a:rPr>
                <a:t>pdate </a:t>
              </a:r>
              <a:r>
                <a:rPr lang="en-CA" sz="1000" dirty="0">
                  <a:solidFill>
                    <a:srgbClr val="333333"/>
                  </a:solidFill>
                </a:rPr>
                <a:t>P</a:t>
              </a:r>
              <a:r>
                <a:rPr lang="en-CA" sz="1000" dirty="0" smtClean="0">
                  <a:solidFill>
                    <a:srgbClr val="333333"/>
                  </a:solidFill>
                </a:rPr>
                <a:t>rocess </a:t>
              </a:r>
              <a:r>
                <a:rPr lang="en-CA" sz="1000" dirty="0">
                  <a:solidFill>
                    <a:srgbClr val="333333"/>
                  </a:solidFill>
                </a:rPr>
                <a:t>T</a:t>
              </a:r>
              <a:r>
                <a:rPr lang="en-CA" sz="1000" dirty="0" smtClean="0">
                  <a:solidFill>
                    <a:srgbClr val="333333"/>
                  </a:solidFill>
                </a:rPr>
                <a:t>emplate</a:t>
              </a:r>
              <a:endParaRPr lang="en-CA" sz="1000" dirty="0">
                <a:solidFill>
                  <a:srgbClr val="333333"/>
                </a:solidFill>
              </a:endParaRPr>
            </a:p>
          </p:txBody>
        </p:sp>
        <p:sp>
          <p:nvSpPr>
            <p:cNvPr id="42" name="Rectangle 54"/>
            <p:cNvSpPr/>
            <p:nvPr/>
          </p:nvSpPr>
          <p:spPr>
            <a:xfrm>
              <a:off x="375293" y="5825196"/>
              <a:ext cx="3996000" cy="417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266700">
                <a:buFont typeface="Wingdings" panose="05000000000000000000" pitchFamily="2" charset="2"/>
                <a:buChar char="ü"/>
              </a:pPr>
              <a:r>
                <a:rPr lang="en-CA" sz="1000" dirty="0" smtClean="0">
                  <a:solidFill>
                    <a:srgbClr val="333333"/>
                  </a:solidFill>
                </a:rPr>
                <a:t>EA Governance Communication Plan </a:t>
              </a:r>
              <a:r>
                <a:rPr lang="en-CA" sz="1000" dirty="0">
                  <a:solidFill>
                    <a:srgbClr val="333333"/>
                  </a:solidFill>
                </a:rPr>
                <a:t>T</a:t>
              </a:r>
              <a:r>
                <a:rPr lang="en-CA" sz="1000" dirty="0" smtClean="0">
                  <a:solidFill>
                    <a:srgbClr val="333333"/>
                  </a:solidFill>
                </a:rPr>
                <a:t>emplate</a:t>
              </a:r>
            </a:p>
            <a:p>
              <a:pPr marL="266700" indent="-266700">
                <a:buFont typeface="Wingdings" panose="05000000000000000000" pitchFamily="2" charset="2"/>
                <a:buChar char="ü"/>
              </a:pPr>
              <a:r>
                <a:rPr lang="en-CA" sz="1000" dirty="0" smtClean="0">
                  <a:solidFill>
                    <a:srgbClr val="333333"/>
                  </a:solidFill>
                </a:rPr>
                <a:t>EA Governance Framework Template</a:t>
              </a:r>
              <a:endParaRPr lang="en-CA" sz="1000" dirty="0">
                <a:solidFill>
                  <a:srgbClr val="333333"/>
                </a:solidFill>
              </a:endParaRPr>
            </a:p>
          </p:txBody>
        </p:sp>
      </p:grpSp>
      <p:sp>
        <p:nvSpPr>
          <p:cNvPr id="44" name="TextBox 43"/>
          <p:cNvSpPr txBox="1"/>
          <p:nvPr/>
        </p:nvSpPr>
        <p:spPr>
          <a:xfrm>
            <a:off x="4713454" y="1420069"/>
            <a:ext cx="4067798" cy="738664"/>
          </a:xfrm>
          <a:prstGeom prst="rect">
            <a:avLst/>
          </a:prstGeom>
        </p:spPr>
        <p:txBody>
          <a:bodyPr wrap="square" rtlCol="0">
            <a:spAutoFit/>
          </a:bodyPr>
          <a:lstStyle/>
          <a:p>
            <a:r>
              <a:rPr lang="en-CA" sz="1400" dirty="0" smtClean="0"/>
              <a:t>As you move through the project, capture your progress with a summary in the </a:t>
            </a:r>
            <a:r>
              <a:rPr lang="en-CA" sz="1400" b="1" i="1" dirty="0" smtClean="0"/>
              <a:t>EA Governance Framework</a:t>
            </a:r>
            <a:r>
              <a:rPr lang="en-CA" sz="1400" dirty="0" smtClean="0"/>
              <a:t> </a:t>
            </a:r>
            <a:r>
              <a:rPr lang="en-CA" sz="1400" b="1" i="1" dirty="0" smtClean="0"/>
              <a:t>Template</a:t>
            </a:r>
            <a:r>
              <a:rPr lang="en-CA" sz="1400" b="1" dirty="0" smtClean="0"/>
              <a:t>.</a:t>
            </a:r>
          </a:p>
        </p:txBody>
      </p:sp>
      <p:pic>
        <p:nvPicPr>
          <p:cNvPr id="45" name="Picture 44"/>
          <p:cNvPicPr>
            <a:picLocks noChangeAspect="1"/>
          </p:cNvPicPr>
          <p:nvPr/>
        </p:nvPicPr>
        <p:blipFill rotWithShape="1">
          <a:blip r:embed="rId4"/>
          <a:srcRect l="1216" r="-1216"/>
          <a:stretch/>
        </p:blipFill>
        <p:spPr>
          <a:xfrm>
            <a:off x="5190458" y="2242079"/>
            <a:ext cx="2758479" cy="334276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680663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p:txBody>
          <a:bodyPr/>
          <a:lstStyle/>
          <a:p>
            <a:pPr lvl="0">
              <a:lnSpc>
                <a:spcPts val="2600"/>
              </a:lnSpc>
              <a:defRPr/>
            </a:pPr>
            <a:r>
              <a:rPr lang="en-CA" dirty="0"/>
              <a:t>Info-Tech offers various levels of support to best suit your needs</a:t>
            </a:r>
          </a:p>
        </p:txBody>
      </p:sp>
    </p:spTree>
    <p:extLst>
      <p:ext uri="{BB962C8B-B14F-4D97-AF65-F5344CB8AC3E}">
        <p14:creationId xmlns:p14="http://schemas.microsoft.com/office/powerpoint/2010/main" val="446961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83411411"/>
              </p:ext>
            </p:extLst>
          </p:nvPr>
        </p:nvGraphicFramePr>
        <p:xfrm>
          <a:off x="106405" y="1948236"/>
          <a:ext cx="8944715" cy="4117924"/>
        </p:xfrm>
        <a:graphic>
          <a:graphicData uri="http://schemas.openxmlformats.org/drawingml/2006/table">
            <a:tbl>
              <a:tblPr firstRow="1" bandRow="1">
                <a:tableStyleId>{5C22544A-7EE6-4342-B048-85BDC9FD1C3A}</a:tableStyleId>
              </a:tblPr>
              <a:tblGrid>
                <a:gridCol w="1192707"/>
                <a:gridCol w="1938002"/>
                <a:gridCol w="1938002"/>
                <a:gridCol w="1938002"/>
                <a:gridCol w="193800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r>
                        <a:rPr lang="en-CA" sz="1000" b="0" dirty="0" smtClean="0">
                          <a:solidFill>
                            <a:schemeClr val="tx1"/>
                          </a:solidFill>
                        </a:rPr>
                        <a:t>1.1 Determine organizational complexity</a:t>
                      </a:r>
                    </a:p>
                    <a:p>
                      <a:r>
                        <a:rPr lang="en-CA" sz="1000" b="0" dirty="0" smtClean="0">
                          <a:solidFill>
                            <a:schemeClr val="tx1"/>
                          </a:solidFill>
                        </a:rPr>
                        <a:t>1.2 Conduct an assessment of the EA governance components</a:t>
                      </a:r>
                    </a:p>
                    <a:p>
                      <a:r>
                        <a:rPr lang="en-CA" sz="1000" b="0" dirty="0" smtClean="0">
                          <a:solidFill>
                            <a:schemeClr val="tx1"/>
                          </a:solidFill>
                        </a:rPr>
                        <a:t>1.3 Identify and prioritize gaps</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0" dirty="0" smtClean="0">
                          <a:solidFill>
                            <a:schemeClr val="tx1"/>
                          </a:solidFill>
                        </a:rPr>
                        <a:t>2.1 Craft the EA vision and mission</a:t>
                      </a:r>
                    </a:p>
                    <a:p>
                      <a:r>
                        <a:rPr lang="en-CA" sz="1000" b="0" dirty="0" smtClean="0">
                          <a:solidFill>
                            <a:schemeClr val="tx1"/>
                          </a:solidFill>
                        </a:rPr>
                        <a:t>2.2 Develop the EA principles </a:t>
                      </a:r>
                    </a:p>
                    <a:p>
                      <a:r>
                        <a:rPr lang="en-CA" sz="1000" b="0" dirty="0" smtClean="0">
                          <a:solidFill>
                            <a:schemeClr val="tx1"/>
                          </a:solidFill>
                        </a:rPr>
                        <a:t>2.3 Identify the EA goals</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0" dirty="0" smtClean="0">
                          <a:solidFill>
                            <a:schemeClr val="tx1"/>
                          </a:solidFill>
                        </a:rPr>
                        <a:t>3.1 Build the case for EA engagement</a:t>
                      </a:r>
                    </a:p>
                    <a:p>
                      <a:pPr>
                        <a:spcAft>
                          <a:spcPts val="500"/>
                        </a:spcAft>
                      </a:pPr>
                      <a:r>
                        <a:rPr lang="en-CA" sz="1000" b="0" dirty="0" smtClean="0">
                          <a:solidFill>
                            <a:schemeClr val="tx1"/>
                          </a:solidFill>
                        </a:rPr>
                        <a:t>3.2 Identify engagement touchpoints within the IT operating model</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0" dirty="0" smtClean="0">
                          <a:solidFill>
                            <a:schemeClr val="tx1"/>
                          </a:solidFill>
                        </a:rPr>
                        <a:t>4.1 Identify the number of governing bodies</a:t>
                      </a:r>
                    </a:p>
                    <a:p>
                      <a:r>
                        <a:rPr lang="en-CA" sz="1000" b="0" dirty="0" smtClean="0">
                          <a:solidFill>
                            <a:schemeClr val="tx1"/>
                          </a:solidFill>
                        </a:rPr>
                        <a:t>4.2 Define the game plan to initialize the governing bodies</a:t>
                      </a:r>
                    </a:p>
                    <a:p>
                      <a:r>
                        <a:rPr lang="en-CA" sz="1000" b="0" dirty="0" smtClean="0">
                          <a:solidFill>
                            <a:schemeClr val="tx1"/>
                          </a:solidFill>
                        </a:rPr>
                        <a:t>4.3 Define the architecture review process</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Determine organizational complexity</a:t>
                      </a:r>
                    </a:p>
                    <a:p>
                      <a:pPr marL="228600" indent="-228600">
                        <a:spcAft>
                          <a:spcPts val="600"/>
                        </a:spcAft>
                        <a:buSzPct val="150000"/>
                        <a:buBlip>
                          <a:blip r:embed="rId3"/>
                        </a:buBlip>
                      </a:pPr>
                      <a:r>
                        <a:rPr lang="en-CA" sz="1000" b="0" dirty="0" smtClean="0">
                          <a:cs typeface="Open Sans"/>
                        </a:rPr>
                        <a:t>Assess current state of EA governance</a:t>
                      </a:r>
                    </a:p>
                    <a:p>
                      <a:pPr marL="0" indent="0">
                        <a:spcAft>
                          <a:spcPts val="600"/>
                        </a:spcAft>
                        <a:buSzPct val="150000"/>
                        <a:buNone/>
                      </a:pP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Develop the EA fundamentals</a:t>
                      </a:r>
                    </a:p>
                    <a:p>
                      <a:pPr marL="228600" indent="-228600">
                        <a:spcAft>
                          <a:spcPts val="600"/>
                        </a:spcAft>
                        <a:buSzPct val="150000"/>
                        <a:buBlip>
                          <a:blip r:embed="rId3"/>
                        </a:buBlip>
                      </a:pPr>
                      <a:r>
                        <a:rPr lang="en-US" sz="1000" b="0" dirty="0" smtClean="0">
                          <a:cs typeface="Open Sans"/>
                        </a:rPr>
                        <a:t>Review the EA fundamentals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Review the current IT operating model</a:t>
                      </a:r>
                      <a:endParaRPr lang="en-US" sz="1000" b="0" dirty="0" smtClean="0">
                        <a:cs typeface="Open Sans"/>
                      </a:endParaRPr>
                    </a:p>
                    <a:p>
                      <a:pPr marL="228600" indent="-228600">
                        <a:spcAft>
                          <a:spcPts val="600"/>
                        </a:spcAft>
                        <a:buSzPct val="150000"/>
                        <a:buBlip>
                          <a:blip r:embed="rId3"/>
                        </a:buBlip>
                      </a:pPr>
                      <a:r>
                        <a:rPr lang="en-CA" sz="1000" b="0" dirty="0" smtClean="0">
                          <a:cs typeface="Open Sans"/>
                        </a:rPr>
                        <a:t>Determine the target engagement model</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Identify architecture boards and develop charters</a:t>
                      </a:r>
                    </a:p>
                    <a:p>
                      <a:pPr marL="228600" indent="-228600">
                        <a:spcAft>
                          <a:spcPts val="600"/>
                        </a:spcAft>
                        <a:buSzPct val="150000"/>
                        <a:buBlip>
                          <a:blip r:embed="rId3"/>
                        </a:buBlip>
                      </a:pPr>
                      <a:r>
                        <a:rPr lang="en-CA" sz="1000" b="0" dirty="0" smtClean="0">
                          <a:cs typeface="Open Sans"/>
                        </a:rPr>
                        <a:t>Develop an architecture review process</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Results:</a:t>
                      </a:r>
                    </a:p>
                    <a:p>
                      <a:pPr marL="266700" indent="-266700">
                        <a:buFont typeface="Arial" panose="020B0604020202020204" pitchFamily="34" charset="0"/>
                        <a:buChar char="•"/>
                      </a:pPr>
                      <a:r>
                        <a:rPr lang="en-CA" sz="1000" dirty="0" smtClean="0">
                          <a:solidFill>
                            <a:srgbClr val="333333"/>
                          </a:solidFill>
                        </a:rPr>
                        <a:t>EA Capability - risk and complexity assessment</a:t>
                      </a:r>
                    </a:p>
                    <a:p>
                      <a:pPr marL="266700" indent="-266700">
                        <a:buFont typeface="Arial" panose="020B0604020202020204" pitchFamily="34" charset="0"/>
                        <a:buChar char="•"/>
                      </a:pPr>
                      <a:r>
                        <a:rPr lang="en-CA" sz="1000" dirty="0" smtClean="0">
                          <a:solidFill>
                            <a:srgbClr val="333333"/>
                          </a:solidFill>
                        </a:rPr>
                        <a:t>EA governance assessment</a:t>
                      </a:r>
                      <a:endParaRPr lang="en-CA" sz="1000" dirty="0">
                        <a:solidFill>
                          <a:srgbClr val="333333"/>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Results:</a:t>
                      </a:r>
                    </a:p>
                    <a:p>
                      <a:pPr marL="266700" indent="-266700">
                        <a:buFont typeface="Arial" panose="020B0604020202020204" pitchFamily="34" charset="0"/>
                        <a:buChar char="•"/>
                      </a:pPr>
                      <a:r>
                        <a:rPr lang="en-CA" sz="1000" dirty="0" smtClean="0">
                          <a:solidFill>
                            <a:srgbClr val="333333"/>
                          </a:solidFill>
                        </a:rPr>
                        <a:t>EA vision and mission</a:t>
                      </a:r>
                    </a:p>
                    <a:p>
                      <a:pPr marL="266700" indent="-266700">
                        <a:buFont typeface="Arial" panose="020B0604020202020204" pitchFamily="34" charset="0"/>
                        <a:buChar char="•"/>
                      </a:pPr>
                      <a:r>
                        <a:rPr lang="en-CA" sz="1000" dirty="0" smtClean="0">
                          <a:solidFill>
                            <a:srgbClr val="333333"/>
                          </a:solidFill>
                        </a:rPr>
                        <a:t>EA goals and measures</a:t>
                      </a:r>
                    </a:p>
                    <a:p>
                      <a:pPr marL="266700" indent="-266700">
                        <a:buFont typeface="Arial" panose="020B0604020202020204" pitchFamily="34" charset="0"/>
                        <a:buChar char="•"/>
                      </a:pPr>
                      <a:r>
                        <a:rPr lang="en-CA" sz="1000" dirty="0" smtClean="0">
                          <a:solidFill>
                            <a:srgbClr val="333333"/>
                          </a:solidFill>
                        </a:rPr>
                        <a:t>EA principles</a:t>
                      </a:r>
                      <a:endParaRPr lang="en-CA" sz="1000" dirty="0">
                        <a:solidFill>
                          <a:srgbClr val="333333"/>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Results:</a:t>
                      </a:r>
                    </a:p>
                    <a:p>
                      <a:pPr marL="266700" indent="-266700">
                        <a:buFont typeface="Arial" panose="020B0604020202020204" pitchFamily="34" charset="0"/>
                        <a:buChar char="•"/>
                      </a:pPr>
                      <a:r>
                        <a:rPr lang="en-CA" sz="1000" dirty="0" smtClean="0">
                          <a:solidFill>
                            <a:srgbClr val="333333"/>
                          </a:solidFill>
                        </a:rPr>
                        <a:t>EA engagement model</a:t>
                      </a:r>
                      <a:endParaRPr lang="en-CA" sz="1000" dirty="0">
                        <a:solidFill>
                          <a:srgbClr val="333333"/>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4 Results:</a:t>
                      </a:r>
                    </a:p>
                    <a:p>
                      <a:pPr marL="266700" indent="-266700">
                        <a:buFont typeface="Arial" panose="020B0604020202020204" pitchFamily="34" charset="0"/>
                        <a:buChar char="•"/>
                      </a:pPr>
                      <a:r>
                        <a:rPr lang="en-CA" sz="1000" dirty="0" smtClean="0">
                          <a:solidFill>
                            <a:srgbClr val="333333"/>
                          </a:solidFill>
                        </a:rPr>
                        <a:t>Architecture board charter</a:t>
                      </a:r>
                    </a:p>
                    <a:p>
                      <a:pPr marL="266700" indent="-266700">
                        <a:buFont typeface="Arial" panose="020B0604020202020204" pitchFamily="34" charset="0"/>
                        <a:buChar char="•"/>
                      </a:pPr>
                      <a:r>
                        <a:rPr lang="en-CA" sz="1000" dirty="0" smtClean="0">
                          <a:solidFill>
                            <a:srgbClr val="333333"/>
                          </a:solidFill>
                        </a:rPr>
                        <a:t>Architecture review process</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90404" y="3842106"/>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30477" y="2110465"/>
            <a:ext cx="1094375" cy="1088500"/>
          </a:xfrm>
          <a:prstGeom prst="rect">
            <a:avLst/>
          </a:prstGeom>
          <a:solidFill>
            <a:schemeClr val="accent1">
              <a:alpha val="0"/>
            </a:schemeClr>
          </a:solidFill>
          <a:effectLst/>
        </p:spPr>
      </p:pic>
      <p:sp>
        <p:nvSpPr>
          <p:cNvPr id="29" name="Chevron 28"/>
          <p:cNvSpPr/>
          <p:nvPr/>
        </p:nvSpPr>
        <p:spPr>
          <a:xfrm>
            <a:off x="1304210" y="1495004"/>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FFFFFF"/>
                </a:solidFill>
              </a:rPr>
              <a:t>Current state of EA </a:t>
            </a:r>
            <a:r>
              <a:rPr lang="en-CA" sz="1200" dirty="0" smtClean="0">
                <a:solidFill>
                  <a:srgbClr val="FFFFFF"/>
                </a:solidFill>
              </a:rPr>
              <a:t>governance</a:t>
            </a:r>
            <a:endParaRPr lang="en-CA" sz="1200" dirty="0">
              <a:solidFill>
                <a:srgbClr val="FFFFFF"/>
              </a:solidFill>
            </a:endParaRPr>
          </a:p>
        </p:txBody>
      </p:sp>
      <p:sp>
        <p:nvSpPr>
          <p:cNvPr id="39" name="Chevron 38"/>
          <p:cNvSpPr/>
          <p:nvPr/>
        </p:nvSpPr>
        <p:spPr>
          <a:xfrm>
            <a:off x="3242738" y="1495003"/>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EA </a:t>
            </a:r>
            <a:r>
              <a:rPr lang="en-US" sz="1200" dirty="0" smtClean="0">
                <a:solidFill>
                  <a:srgbClr val="FFFFFF"/>
                </a:solidFill>
              </a:rPr>
              <a:t>Fundamentals</a:t>
            </a:r>
            <a:endParaRPr lang="en-US" sz="1200" dirty="0">
              <a:solidFill>
                <a:srgbClr val="FFFFFF"/>
              </a:solidFill>
            </a:endParaRPr>
          </a:p>
        </p:txBody>
      </p:sp>
      <p:sp>
        <p:nvSpPr>
          <p:cNvPr id="40" name="Chevron 39"/>
          <p:cNvSpPr/>
          <p:nvPr/>
        </p:nvSpPr>
        <p:spPr>
          <a:xfrm>
            <a:off x="5181266" y="1495002"/>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Engagement </a:t>
            </a:r>
            <a:r>
              <a:rPr lang="en-US" sz="1200" dirty="0" smtClean="0">
                <a:solidFill>
                  <a:srgbClr val="FFFFFF"/>
                </a:solidFill>
              </a:rPr>
              <a:t>Model</a:t>
            </a:r>
            <a:endParaRPr lang="en-US" sz="1200" dirty="0">
              <a:solidFill>
                <a:srgbClr val="FFFFFF"/>
              </a:solidFill>
            </a:endParaRPr>
          </a:p>
        </p:txBody>
      </p:sp>
      <p:sp>
        <p:nvSpPr>
          <p:cNvPr id="41" name="Chevron 40"/>
          <p:cNvSpPr/>
          <p:nvPr/>
        </p:nvSpPr>
        <p:spPr>
          <a:xfrm>
            <a:off x="7119794" y="1495002"/>
            <a:ext cx="193852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EA Governing </a:t>
            </a:r>
            <a:r>
              <a:rPr lang="en-US" sz="1200" dirty="0" smtClean="0">
                <a:solidFill>
                  <a:srgbClr val="FFFFFF"/>
                </a:solidFill>
              </a:rPr>
              <a:t>Bodies</a:t>
            </a:r>
            <a:endParaRPr lang="en-US" sz="1200" dirty="0">
              <a:solidFill>
                <a:srgbClr val="FFFFFF"/>
              </a:solidFill>
            </a:endParaRPr>
          </a:p>
        </p:txBody>
      </p:sp>
      <p:sp>
        <p:nvSpPr>
          <p:cNvPr id="4" name="Title 3"/>
          <p:cNvSpPr>
            <a:spLocks noGrp="1"/>
          </p:cNvSpPr>
          <p:nvPr>
            <p:ph type="title"/>
          </p:nvPr>
        </p:nvSpPr>
        <p:spPr>
          <a:xfrm>
            <a:off x="249278" y="243510"/>
            <a:ext cx="8620125" cy="877887"/>
          </a:xfrm>
        </p:spPr>
        <p:txBody>
          <a:bodyPr/>
          <a:lstStyle/>
          <a:p>
            <a:r>
              <a:rPr lang="en-CA" dirty="0"/>
              <a:t>EA governance framework – </a:t>
            </a:r>
            <a:r>
              <a:rPr lang="en-CA" dirty="0" smtClean="0"/>
              <a:t>phase-by-phase </a:t>
            </a:r>
            <a:r>
              <a:rPr lang="en-CA" dirty="0"/>
              <a:t>outline (1/2)</a:t>
            </a:r>
            <a:endParaRPr lang="en-US" dirty="0"/>
          </a:p>
        </p:txBody>
      </p:sp>
    </p:spTree>
    <p:extLst>
      <p:ext uri="{BB962C8B-B14F-4D97-AF65-F5344CB8AC3E}">
        <p14:creationId xmlns:p14="http://schemas.microsoft.com/office/powerpoint/2010/main" val="1376740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14337250"/>
              </p:ext>
            </p:extLst>
          </p:nvPr>
        </p:nvGraphicFramePr>
        <p:xfrm>
          <a:off x="86984" y="1882924"/>
          <a:ext cx="8928828" cy="4117924"/>
        </p:xfrm>
        <a:graphic>
          <a:graphicData uri="http://schemas.openxmlformats.org/drawingml/2006/table">
            <a:tbl>
              <a:tblPr firstRow="1" bandRow="1">
                <a:tableStyleId>{5C22544A-7EE6-4342-B048-85BDC9FD1C3A}</a:tableStyleId>
              </a:tblPr>
              <a:tblGrid>
                <a:gridCol w="1227466"/>
                <a:gridCol w="2762074"/>
                <a:gridCol w="2469644"/>
                <a:gridCol w="2469644"/>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0" algn="l" defTabSz="914400" rtl="0" eaLnBrk="1" latinLnBrk="0" hangingPunct="1"/>
                      <a:r>
                        <a:rPr lang="en-CA" sz="1000" b="0" kern="1200" dirty="0" smtClean="0">
                          <a:solidFill>
                            <a:schemeClr val="tx1"/>
                          </a:solidFill>
                          <a:latin typeface="+mn-lt"/>
                          <a:ea typeface="+mn-ea"/>
                          <a:cs typeface="+mn-cs"/>
                        </a:rPr>
                        <a:t>5.1 Define the scope of EA policy</a:t>
                      </a:r>
                    </a:p>
                    <a:p>
                      <a:pPr marL="0" algn="l" defTabSz="914400" rtl="0" eaLnBrk="1" latinLnBrk="0" hangingPunct="1"/>
                      <a:r>
                        <a:rPr lang="en-CA" sz="1000" b="0" kern="1200" dirty="0" smtClean="0">
                          <a:solidFill>
                            <a:schemeClr val="tx1"/>
                          </a:solidFill>
                          <a:latin typeface="+mn-lt"/>
                          <a:ea typeface="+mn-ea"/>
                          <a:cs typeface="+mn-cs"/>
                        </a:rPr>
                        <a:t>5.2 Identify the target audience</a:t>
                      </a:r>
                    </a:p>
                    <a:p>
                      <a:pPr marL="0" algn="l" defTabSz="914400" rtl="0" eaLnBrk="1" latinLnBrk="0" hangingPunct="1"/>
                      <a:r>
                        <a:rPr lang="en-CA" sz="1000" b="0" kern="1200" dirty="0" smtClean="0">
                          <a:solidFill>
                            <a:schemeClr val="tx1"/>
                          </a:solidFill>
                          <a:latin typeface="+mn-lt"/>
                          <a:ea typeface="+mn-ea"/>
                          <a:cs typeface="+mn-cs"/>
                        </a:rPr>
                        <a:t>5.3 Determine the inclusion and exclusion criteria</a:t>
                      </a:r>
                    </a:p>
                    <a:p>
                      <a:pPr marL="0" algn="l" defTabSz="914400" rtl="0" eaLnBrk="1" latinLnBrk="0" hangingPunct="1"/>
                      <a:r>
                        <a:rPr lang="en-CA" sz="1000" b="0" kern="1200" dirty="0" smtClean="0">
                          <a:solidFill>
                            <a:schemeClr val="tx1"/>
                          </a:solidFill>
                          <a:latin typeface="+mn-lt"/>
                          <a:ea typeface="+mn-ea"/>
                          <a:cs typeface="+mn-cs"/>
                        </a:rPr>
                        <a:t>5.4 Craft an assessment checklist</a:t>
                      </a:r>
                      <a:endParaRPr lang="en-CA" sz="1000" b="0" kern="1200" dirty="0">
                        <a:solidFill>
                          <a:schemeClr val="tx1"/>
                        </a:solidFill>
                        <a:latin typeface="+mn-lt"/>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0" dirty="0" smtClean="0">
                          <a:solidFill>
                            <a:schemeClr val="tx1"/>
                          </a:solidFill>
                        </a:rPr>
                        <a:t>6.1 Identify and standardize EA work products</a:t>
                      </a:r>
                    </a:p>
                    <a:p>
                      <a:r>
                        <a:rPr lang="en-CA" sz="1000" b="0" dirty="0" smtClean="0">
                          <a:solidFill>
                            <a:schemeClr val="tx1"/>
                          </a:solidFill>
                        </a:rPr>
                        <a:t>6.2 Classify the architectural standards</a:t>
                      </a:r>
                    </a:p>
                    <a:p>
                      <a:r>
                        <a:rPr lang="en-CA" sz="1000" b="0" dirty="0" smtClean="0">
                          <a:solidFill>
                            <a:schemeClr val="tx1"/>
                          </a:solidFill>
                        </a:rPr>
                        <a:t>6.3 Identify the custodian of standards</a:t>
                      </a:r>
                    </a:p>
                    <a:p>
                      <a:r>
                        <a:rPr lang="en-CA" sz="1000" b="0" dirty="0" smtClean="0">
                          <a:solidFill>
                            <a:schemeClr val="tx1"/>
                          </a:solidFill>
                        </a:rPr>
                        <a:t>6.4 Update the standards</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0" dirty="0" smtClean="0">
                          <a:solidFill>
                            <a:schemeClr val="tx1"/>
                          </a:solidFill>
                        </a:rPr>
                        <a:t>7.1 List the changes identified in the EA governance initiative</a:t>
                      </a:r>
                    </a:p>
                    <a:p>
                      <a:r>
                        <a:rPr lang="en-CA" sz="1000" b="0" dirty="0" smtClean="0">
                          <a:solidFill>
                            <a:schemeClr val="tx1"/>
                          </a:solidFill>
                        </a:rPr>
                        <a:t>7.2 Identify stakeholders</a:t>
                      </a:r>
                    </a:p>
                    <a:p>
                      <a:r>
                        <a:rPr lang="en-CA" sz="1000" b="0" dirty="0" smtClean="0">
                          <a:solidFill>
                            <a:schemeClr val="tx1"/>
                          </a:solidFill>
                        </a:rPr>
                        <a:t>7.3 Create a communication plan</a:t>
                      </a:r>
                    </a:p>
                    <a:p>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smtClean="0">
                          <a:cs typeface="Open Sans"/>
                        </a:rPr>
                        <a:t>EA policy, assessment checklists, and decision types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Compliance waivers</a:t>
                      </a:r>
                    </a:p>
                    <a:p>
                      <a:pPr marL="0" indent="0">
                        <a:spcAft>
                          <a:spcPts val="600"/>
                        </a:spcAft>
                        <a:buSzPct val="150000"/>
                        <a:buNone/>
                      </a:pP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Understand architectural standards</a:t>
                      </a:r>
                    </a:p>
                    <a:p>
                      <a:pPr marL="228600" indent="-228600">
                        <a:spcAft>
                          <a:spcPts val="600"/>
                        </a:spcAft>
                        <a:buSzPct val="150000"/>
                        <a:buBlip>
                          <a:blip r:embed="rId3"/>
                        </a:buBlip>
                      </a:pPr>
                      <a:r>
                        <a:rPr lang="en-CA" sz="1000" b="0" dirty="0" smtClean="0">
                          <a:cs typeface="Open Sans"/>
                        </a:rPr>
                        <a:t>EA repository and updating the standards</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Create a communication plan</a:t>
                      </a:r>
                    </a:p>
                    <a:p>
                      <a:pPr marL="228600" indent="-228600">
                        <a:spcAft>
                          <a:spcPts val="600"/>
                        </a:spcAft>
                        <a:buSzPct val="150000"/>
                        <a:buBlip>
                          <a:blip r:embed="rId3"/>
                        </a:buBlip>
                      </a:pPr>
                      <a:r>
                        <a:rPr lang="en-US" sz="1000" b="0" dirty="0" smtClean="0">
                          <a:latin typeface="Arial" pitchFamily="34" charset="0"/>
                          <a:cs typeface="Arial" pitchFamily="34" charset="0"/>
                        </a:rPr>
                        <a:t>Review the communication plan</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5 Results:</a:t>
                      </a:r>
                    </a:p>
                    <a:p>
                      <a:pPr marL="266700" indent="-266700">
                        <a:buFont typeface="Arial" panose="020B0604020202020204" pitchFamily="34" charset="0"/>
                        <a:buChar char="•"/>
                      </a:pPr>
                      <a:r>
                        <a:rPr lang="en-CA" sz="1000" dirty="0" smtClean="0">
                          <a:solidFill>
                            <a:srgbClr val="333333"/>
                          </a:solidFill>
                        </a:rPr>
                        <a:t>EA policy</a:t>
                      </a:r>
                    </a:p>
                    <a:p>
                      <a:pPr marL="266700" indent="-266700">
                        <a:buFont typeface="Arial" panose="020B0604020202020204" pitchFamily="34" charset="0"/>
                        <a:buChar char="•"/>
                      </a:pPr>
                      <a:r>
                        <a:rPr lang="en-CA" sz="1000" dirty="0" smtClean="0">
                          <a:solidFill>
                            <a:srgbClr val="333333"/>
                          </a:solidFill>
                        </a:rPr>
                        <a:t>Architecture assessment checklist</a:t>
                      </a:r>
                    </a:p>
                    <a:p>
                      <a:pPr marL="266700" indent="-266700">
                        <a:buFont typeface="Arial" panose="020B0604020202020204" pitchFamily="34" charset="0"/>
                        <a:buChar char="•"/>
                      </a:pPr>
                      <a:r>
                        <a:rPr lang="en-CA" sz="1000" dirty="0" smtClean="0">
                          <a:solidFill>
                            <a:srgbClr val="333333"/>
                          </a:solidFill>
                        </a:rPr>
                        <a:t>Compliance waiver process</a:t>
                      </a:r>
                    </a:p>
                    <a:p>
                      <a:pPr marL="266700" indent="-266700">
                        <a:buFont typeface="Arial" panose="020B0604020202020204" pitchFamily="34" charset="0"/>
                        <a:buChar char="•"/>
                      </a:pPr>
                      <a:r>
                        <a:rPr lang="en-CA" sz="1000" dirty="0" smtClean="0">
                          <a:solidFill>
                            <a:srgbClr val="333333"/>
                          </a:solidFill>
                        </a:rPr>
                        <a:t>Compliance waiver form</a:t>
                      </a:r>
                      <a:endParaRPr lang="en-CA" sz="1000" dirty="0">
                        <a:solidFill>
                          <a:srgbClr val="333333"/>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6 Results:</a:t>
                      </a:r>
                    </a:p>
                    <a:p>
                      <a:pPr marL="266700" indent="-266700">
                        <a:buFont typeface="Arial" panose="020B0604020202020204" pitchFamily="34" charset="0"/>
                        <a:buChar char="•"/>
                      </a:pPr>
                      <a:r>
                        <a:rPr lang="en-CA" sz="1000" dirty="0" smtClean="0">
                          <a:solidFill>
                            <a:srgbClr val="333333"/>
                          </a:solidFill>
                        </a:rPr>
                        <a:t>Architecture standards update process</a:t>
                      </a:r>
                      <a:endParaRPr lang="en-CA" sz="1000" dirty="0">
                        <a:solidFill>
                          <a:srgbClr val="333333"/>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7 Results:</a:t>
                      </a:r>
                    </a:p>
                    <a:p>
                      <a:pPr marL="266700" indent="-266700">
                        <a:buFont typeface="Arial" panose="020B0604020202020204" pitchFamily="34" charset="0"/>
                        <a:buChar char="•"/>
                      </a:pPr>
                      <a:r>
                        <a:rPr lang="en-CA" sz="1000" dirty="0" smtClean="0">
                          <a:solidFill>
                            <a:srgbClr val="333333"/>
                          </a:solidFill>
                        </a:rPr>
                        <a:t>Communication plan</a:t>
                      </a:r>
                    </a:p>
                    <a:p>
                      <a:pPr marL="266700" indent="-266700">
                        <a:buFont typeface="Arial" panose="020B0604020202020204" pitchFamily="34" charset="0"/>
                        <a:buChar char="•"/>
                      </a:pPr>
                      <a:r>
                        <a:rPr lang="en-CA" sz="1000" dirty="0" smtClean="0">
                          <a:solidFill>
                            <a:srgbClr val="333333"/>
                          </a:solidFill>
                        </a:rPr>
                        <a:t>EA governance framework</a:t>
                      </a:r>
                      <a:endParaRPr lang="en-CA" sz="1000" dirty="0">
                        <a:solidFill>
                          <a:srgbClr val="333333"/>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776794"/>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2045153"/>
            <a:ext cx="1094375" cy="1088500"/>
          </a:xfrm>
          <a:prstGeom prst="rect">
            <a:avLst/>
          </a:prstGeom>
          <a:solidFill>
            <a:schemeClr val="accent1">
              <a:alpha val="0"/>
            </a:schemeClr>
          </a:solidFill>
          <a:effectLst/>
        </p:spPr>
      </p:pic>
      <p:sp>
        <p:nvSpPr>
          <p:cNvPr id="29" name="Chevron 28"/>
          <p:cNvSpPr/>
          <p:nvPr/>
        </p:nvSpPr>
        <p:spPr>
          <a:xfrm>
            <a:off x="1381126" y="1429692"/>
            <a:ext cx="281486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EA </a:t>
            </a:r>
            <a:r>
              <a:rPr lang="en-US" sz="1200" dirty="0" smtClean="0">
                <a:solidFill>
                  <a:srgbClr val="FFFFFF"/>
                </a:solidFill>
              </a:rPr>
              <a:t>Policy</a:t>
            </a:r>
            <a:endParaRPr lang="en-US" sz="1200" dirty="0">
              <a:solidFill>
                <a:srgbClr val="FFFFFF"/>
              </a:solidFill>
            </a:endParaRPr>
          </a:p>
        </p:txBody>
      </p:sp>
      <p:sp>
        <p:nvSpPr>
          <p:cNvPr id="39" name="Chevron 38"/>
          <p:cNvSpPr/>
          <p:nvPr/>
        </p:nvSpPr>
        <p:spPr>
          <a:xfrm>
            <a:off x="4086443" y="1429691"/>
            <a:ext cx="261345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Architectural </a:t>
            </a:r>
            <a:r>
              <a:rPr lang="en-US" sz="1200" dirty="0" smtClean="0">
                <a:solidFill>
                  <a:srgbClr val="FFFFFF"/>
                </a:solidFill>
              </a:rPr>
              <a:t>Standards</a:t>
            </a:r>
            <a:endParaRPr lang="en-US" sz="1200" dirty="0">
              <a:solidFill>
                <a:srgbClr val="FFFFFF"/>
              </a:solidFill>
            </a:endParaRPr>
          </a:p>
        </p:txBody>
      </p:sp>
      <p:sp>
        <p:nvSpPr>
          <p:cNvPr id="40" name="Chevron 39"/>
          <p:cNvSpPr/>
          <p:nvPr/>
        </p:nvSpPr>
        <p:spPr>
          <a:xfrm>
            <a:off x="6580448" y="1429690"/>
            <a:ext cx="2503731"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Communication </a:t>
            </a:r>
            <a:r>
              <a:rPr lang="en-US" sz="1200" dirty="0" smtClean="0">
                <a:solidFill>
                  <a:srgbClr val="FFFFFF"/>
                </a:solidFill>
              </a:rPr>
              <a:t>Plan</a:t>
            </a:r>
            <a:endParaRPr lang="en-US" sz="1200" dirty="0">
              <a:solidFill>
                <a:srgbClr val="FFFFFF"/>
              </a:solidFill>
            </a:endParaRPr>
          </a:p>
        </p:txBody>
      </p:sp>
      <p:sp>
        <p:nvSpPr>
          <p:cNvPr id="4" name="Title 3"/>
          <p:cNvSpPr>
            <a:spLocks noGrp="1"/>
          </p:cNvSpPr>
          <p:nvPr>
            <p:ph type="title"/>
          </p:nvPr>
        </p:nvSpPr>
        <p:spPr>
          <a:xfrm>
            <a:off x="249278" y="243510"/>
            <a:ext cx="8620125" cy="877887"/>
          </a:xfrm>
        </p:spPr>
        <p:txBody>
          <a:bodyPr/>
          <a:lstStyle/>
          <a:p>
            <a:r>
              <a:rPr lang="en-CA" dirty="0"/>
              <a:t>EA governance framework – </a:t>
            </a:r>
            <a:r>
              <a:rPr lang="en-CA" dirty="0" smtClean="0"/>
              <a:t>phase-by-phase </a:t>
            </a:r>
            <a:r>
              <a:rPr lang="en-CA" dirty="0"/>
              <a:t>outline </a:t>
            </a:r>
            <a:r>
              <a:rPr lang="en-CA" dirty="0" smtClean="0"/>
              <a:t>(2/2</a:t>
            </a:r>
            <a:r>
              <a:rPr lang="en-CA" dirty="0"/>
              <a:t>)</a:t>
            </a:r>
            <a:endParaRPr lang="en-US" dirty="0"/>
          </a:p>
        </p:txBody>
      </p:sp>
    </p:spTree>
    <p:extLst>
      <p:ext uri="{BB962C8B-B14F-4D97-AF65-F5344CB8AC3E}">
        <p14:creationId xmlns:p14="http://schemas.microsoft.com/office/powerpoint/2010/main" val="556762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040631"/>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512914273"/>
              </p:ext>
            </p:extLst>
          </p:nvPr>
        </p:nvGraphicFramePr>
        <p:xfrm>
          <a:off x="323993" y="1368894"/>
          <a:ext cx="8496015" cy="5023786"/>
        </p:xfrm>
        <a:graphic>
          <a:graphicData uri="http://schemas.openxmlformats.org/drawingml/2006/table">
            <a:tbl>
              <a:tblPr firstRow="1" bandRow="1">
                <a:tableStyleId>{5C22544A-7EE6-4342-B048-85BDC9FD1C3A}</a:tableStyleId>
              </a:tblPr>
              <a:tblGrid>
                <a:gridCol w="320240"/>
                <a:gridCol w="1635155"/>
                <a:gridCol w="1635155"/>
                <a:gridCol w="1635155"/>
                <a:gridCol w="1635155"/>
                <a:gridCol w="1635155"/>
              </a:tblGrid>
              <a:tr h="270393">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Pre-workshop</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a:t>
                      </a:r>
                      <a:r>
                        <a:rPr lang="en-CA" sz="1200" b="1" baseline="0" dirty="0" smtClean="0">
                          <a:solidFill>
                            <a:schemeClr val="bg1"/>
                          </a:solidFill>
                        </a:rPr>
                        <a:t>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540786">
                <a:tc rowSpan="2">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r>
                        <a:rPr lang="en-CA" sz="1000" b="1" dirty="0" smtClean="0">
                          <a:solidFill>
                            <a:schemeClr val="tx1"/>
                          </a:solidFill>
                        </a:rPr>
                        <a:t>Current state of EA governance</a:t>
                      </a: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0"/>
                        </a:spcAft>
                      </a:pPr>
                      <a:r>
                        <a:rPr lang="en-CA" sz="1000" b="1" dirty="0" smtClean="0">
                          <a:solidFill>
                            <a:schemeClr val="tx1"/>
                          </a:solidFill>
                        </a:rPr>
                        <a:t>EA fundamentals</a:t>
                      </a:r>
                      <a:r>
                        <a:rPr lang="en-CA" sz="1000" b="1" baseline="0" dirty="0" smtClean="0">
                          <a:solidFill>
                            <a:schemeClr val="tx1"/>
                          </a:solidFill>
                        </a:rPr>
                        <a:t> and </a:t>
                      </a:r>
                      <a:r>
                        <a:rPr lang="en-CA" sz="1000" b="1" dirty="0" smtClean="0">
                          <a:solidFill>
                            <a:schemeClr val="tx1"/>
                          </a:solidFill>
                        </a:rPr>
                        <a:t>engagement model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0"/>
                        </a:spcAft>
                      </a:pPr>
                      <a:r>
                        <a:rPr lang="en-CA" sz="1000" b="1" dirty="0" smtClean="0">
                          <a:solidFill>
                            <a:schemeClr val="tx1"/>
                          </a:solidFill>
                        </a:rPr>
                        <a:t>EA governing bodies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r>
                        <a:rPr lang="en-CA" sz="1000" b="1" dirty="0" smtClean="0">
                          <a:solidFill>
                            <a:schemeClr val="tx1"/>
                          </a:solidFill>
                        </a:rPr>
                        <a:t>EA policy</a:t>
                      </a: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0"/>
                        </a:spcAft>
                      </a:pPr>
                      <a:r>
                        <a:rPr lang="en-CA" sz="1000" b="1" dirty="0" smtClean="0">
                          <a:solidFill>
                            <a:schemeClr val="tx1"/>
                          </a:solidFill>
                        </a:rPr>
                        <a:t>Architectural standards and </a:t>
                      </a:r>
                      <a:br>
                        <a:rPr lang="en-CA" sz="1000" b="1" dirty="0" smtClean="0">
                          <a:solidFill>
                            <a:schemeClr val="tx1"/>
                          </a:solidFill>
                        </a:rPr>
                      </a:br>
                      <a:r>
                        <a:rPr lang="en-CA" sz="1000" b="1" dirty="0" smtClean="0">
                          <a:solidFill>
                            <a:schemeClr val="tx1"/>
                          </a:solidFill>
                        </a:rPr>
                        <a:t>communication plan</a:t>
                      </a: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2699686">
                <a:tc vMerge="1">
                  <a:txBody>
                    <a:bodyPr/>
                    <a:lstStyle/>
                    <a:p>
                      <a:pPr marL="216000" indent="-457200" algn="ctr">
                        <a:spcAft>
                          <a:spcPts val="500"/>
                        </a:spcAft>
                      </a:pPr>
                      <a:endParaRPr lang="en-CA" sz="1200" b="1" baseline="0" dirty="0" smtClean="0">
                        <a:solidFill>
                          <a:schemeClr val="bg1"/>
                        </a:solidFill>
                      </a:endParaRP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r>
                        <a:rPr lang="en-CA" sz="1000" dirty="0" smtClean="0">
                          <a:solidFill>
                            <a:schemeClr val="tx1"/>
                          </a:solidFill>
                        </a:rPr>
                        <a:t>1.1 Determine organizational complexity</a:t>
                      </a:r>
                    </a:p>
                    <a:p>
                      <a:r>
                        <a:rPr lang="en-CA" sz="1000" dirty="0" smtClean="0">
                          <a:solidFill>
                            <a:schemeClr val="tx1"/>
                          </a:solidFill>
                        </a:rPr>
                        <a:t>1.2 Conduct an assessment of the EA governance components</a:t>
                      </a:r>
                    </a:p>
                    <a:p>
                      <a:r>
                        <a:rPr lang="en-CA" sz="1000" dirty="0" smtClean="0">
                          <a:solidFill>
                            <a:schemeClr val="tx1"/>
                          </a:solidFill>
                        </a:rPr>
                        <a:t>1.3 Identify and prioritize gaps</a:t>
                      </a:r>
                    </a:p>
                    <a:p>
                      <a:r>
                        <a:rPr lang="en-CA" sz="1000" dirty="0" smtClean="0">
                          <a:solidFill>
                            <a:schemeClr val="tx1"/>
                          </a:solidFill>
                        </a:rPr>
                        <a:t>1.4</a:t>
                      </a:r>
                      <a:r>
                        <a:rPr lang="en-CA" sz="1000" baseline="0" dirty="0" smtClean="0">
                          <a:solidFill>
                            <a:schemeClr val="tx1"/>
                          </a:solidFill>
                        </a:rPr>
                        <a:t> Senior management interviews</a:t>
                      </a:r>
                      <a:endParaRPr lang="en-CA" sz="10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buAutoNum type="arabicPeriod"/>
                      </a:pPr>
                      <a:r>
                        <a:rPr lang="en-CA" sz="1000" dirty="0" smtClean="0">
                          <a:solidFill>
                            <a:schemeClr val="tx1"/>
                          </a:solidFill>
                        </a:rPr>
                        <a:t>Review the output of the </a:t>
                      </a:r>
                      <a:r>
                        <a:rPr lang="en-CA" sz="1000" baseline="0" dirty="0" smtClean="0">
                          <a:solidFill>
                            <a:schemeClr val="tx1"/>
                          </a:solidFill>
                        </a:rPr>
                        <a:t>organizational complexity and EA assessment tools</a:t>
                      </a:r>
                    </a:p>
                    <a:p>
                      <a:pPr marL="228600" indent="-228600">
                        <a:buFont typeface="+mj-lt"/>
                        <a:buAutoNum type="arabicPeriod"/>
                      </a:pPr>
                      <a:r>
                        <a:rPr lang="en-CA" sz="1000" dirty="0" smtClean="0">
                          <a:solidFill>
                            <a:schemeClr val="tx1"/>
                          </a:solidFill>
                        </a:rPr>
                        <a:t>Craft the EA vision and mission</a:t>
                      </a:r>
                    </a:p>
                    <a:p>
                      <a:pPr marL="228600" indent="-228600">
                        <a:buFont typeface="+mj-lt"/>
                        <a:buAutoNum type="arabicPeriod"/>
                      </a:pPr>
                      <a:r>
                        <a:rPr lang="en-CA" sz="1000" dirty="0" smtClean="0">
                          <a:solidFill>
                            <a:schemeClr val="tx1"/>
                          </a:solidFill>
                        </a:rPr>
                        <a:t>Develop the EA principles. </a:t>
                      </a:r>
                    </a:p>
                    <a:p>
                      <a:pPr marL="228600" indent="-228600">
                        <a:buFont typeface="+mj-lt"/>
                        <a:buAutoNum type="arabicPeriod"/>
                      </a:pPr>
                      <a:r>
                        <a:rPr lang="en-CA" sz="1000" dirty="0" smtClean="0">
                          <a:solidFill>
                            <a:schemeClr val="tx1"/>
                          </a:solidFill>
                        </a:rPr>
                        <a:t>Identify the EA goals </a:t>
                      </a:r>
                    </a:p>
                    <a:p>
                      <a:pPr marL="228600" indent="-228600">
                        <a:spcAft>
                          <a:spcPts val="500"/>
                        </a:spcAft>
                        <a:buFont typeface="+mj-lt"/>
                        <a:buAutoNum type="arabicPeriod"/>
                      </a:pPr>
                      <a:r>
                        <a:rPr lang="en-CA" sz="1000" dirty="0" smtClean="0">
                          <a:solidFill>
                            <a:schemeClr val="tx1"/>
                          </a:solidFill>
                        </a:rPr>
                        <a:t>Identify EA engagement touchpoints within the IT operating model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buFont typeface="+mj-lt"/>
                        <a:buAutoNum type="arabicPeriod"/>
                      </a:pPr>
                      <a:r>
                        <a:rPr lang="en-CA" sz="1000" dirty="0" smtClean="0">
                          <a:solidFill>
                            <a:schemeClr val="tx1"/>
                          </a:solidFill>
                        </a:rPr>
                        <a:t>Identify the number of governing bodies</a:t>
                      </a:r>
                    </a:p>
                    <a:p>
                      <a:pPr marL="228600" indent="-228600">
                        <a:buFont typeface="+mj-lt"/>
                        <a:buAutoNum type="arabicPeriod"/>
                      </a:pPr>
                      <a:r>
                        <a:rPr lang="en-CA" sz="1000" dirty="0" smtClean="0">
                          <a:solidFill>
                            <a:schemeClr val="tx1"/>
                          </a:solidFill>
                        </a:rPr>
                        <a:t>Define the game plan to initialize the governing bodies</a:t>
                      </a:r>
                    </a:p>
                    <a:p>
                      <a:pPr marL="228600" indent="-228600">
                        <a:buFont typeface="+mj-lt"/>
                        <a:buAutoNum type="arabicPeriod"/>
                      </a:pPr>
                      <a:r>
                        <a:rPr lang="en-CA" sz="1000" dirty="0" smtClean="0">
                          <a:solidFill>
                            <a:schemeClr val="tx1"/>
                          </a:solidFill>
                        </a:rPr>
                        <a:t>Define the architecture review process</a:t>
                      </a:r>
                      <a:endParaRPr lang="en-CA" sz="10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buFont typeface="+mj-lt"/>
                        <a:buAutoNum type="arabicPeriod"/>
                      </a:pPr>
                      <a:r>
                        <a:rPr lang="en-CA" sz="1000" dirty="0" smtClean="0">
                          <a:solidFill>
                            <a:schemeClr val="tx1"/>
                          </a:solidFill>
                        </a:rPr>
                        <a:t>Define the scope</a:t>
                      </a:r>
                    </a:p>
                    <a:p>
                      <a:pPr marL="228600" indent="-228600">
                        <a:buFont typeface="+mj-lt"/>
                        <a:buAutoNum type="arabicPeriod"/>
                      </a:pPr>
                      <a:r>
                        <a:rPr lang="en-CA" sz="1000" dirty="0" smtClean="0">
                          <a:solidFill>
                            <a:schemeClr val="tx1"/>
                          </a:solidFill>
                        </a:rPr>
                        <a:t>Identify the target audience</a:t>
                      </a:r>
                    </a:p>
                    <a:p>
                      <a:pPr marL="228600" indent="-228600">
                        <a:buFont typeface="+mj-lt"/>
                        <a:buAutoNum type="arabicPeriod"/>
                      </a:pPr>
                      <a:r>
                        <a:rPr lang="en-CA" sz="1000" dirty="0" smtClean="0">
                          <a:solidFill>
                            <a:schemeClr val="tx1"/>
                          </a:solidFill>
                        </a:rPr>
                        <a:t>Determine the inclusion and exclusion criteria</a:t>
                      </a:r>
                    </a:p>
                    <a:p>
                      <a:pPr marL="228600" indent="-228600">
                        <a:buFont typeface="+mj-lt"/>
                        <a:buAutoNum type="arabicPeriod"/>
                      </a:pPr>
                      <a:r>
                        <a:rPr lang="en-CA" sz="1000" dirty="0" smtClean="0">
                          <a:solidFill>
                            <a:schemeClr val="tx1"/>
                          </a:solidFill>
                        </a:rPr>
                        <a:t>Craft an assessment checklist</a:t>
                      </a:r>
                      <a:endParaRPr lang="en-CA" sz="10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dirty="0" smtClean="0">
                          <a:solidFill>
                            <a:schemeClr val="tx1"/>
                          </a:solidFill>
                        </a:rPr>
                        <a:t>Identify</a:t>
                      </a:r>
                      <a:r>
                        <a:rPr lang="en-CA" sz="1000" baseline="0" dirty="0" smtClean="0">
                          <a:solidFill>
                            <a:schemeClr val="tx1"/>
                          </a:solidFill>
                        </a:rPr>
                        <a:t> and standardize EA work products</a:t>
                      </a:r>
                      <a:endParaRPr lang="en-CA" sz="1000" dirty="0" smtClean="0">
                        <a:solidFill>
                          <a:schemeClr val="tx1"/>
                        </a:solidFill>
                      </a:endParaRPr>
                    </a:p>
                    <a:p>
                      <a:pPr marL="228600" indent="-228600">
                        <a:buFont typeface="+mj-lt"/>
                        <a:buAutoNum type="arabicPeriod"/>
                      </a:pPr>
                      <a:r>
                        <a:rPr lang="en-CA" sz="1000" dirty="0" smtClean="0">
                          <a:solidFill>
                            <a:schemeClr val="tx1"/>
                          </a:solidFill>
                        </a:rPr>
                        <a:t>Classifying the architectural standards</a:t>
                      </a:r>
                    </a:p>
                    <a:p>
                      <a:pPr marL="228600" indent="-228600">
                        <a:buFont typeface="+mj-lt"/>
                        <a:buAutoNum type="arabicPeriod"/>
                      </a:pPr>
                      <a:r>
                        <a:rPr lang="en-CA" sz="1000" dirty="0" smtClean="0">
                          <a:solidFill>
                            <a:schemeClr val="tx1"/>
                          </a:solidFill>
                        </a:rPr>
                        <a:t>Identifying the custodian of standards</a:t>
                      </a:r>
                    </a:p>
                    <a:p>
                      <a:pPr marL="228600" indent="-228600">
                        <a:buFont typeface="+mj-lt"/>
                        <a:buAutoNum type="arabicPeriod"/>
                      </a:pPr>
                      <a:r>
                        <a:rPr lang="en-CA" sz="1000" dirty="0" smtClean="0">
                          <a:solidFill>
                            <a:schemeClr val="tx1"/>
                          </a:solidFill>
                        </a:rPr>
                        <a:t>Updating the standards</a:t>
                      </a:r>
                    </a:p>
                    <a:p>
                      <a:pPr marL="228600" indent="-228600">
                        <a:buFont typeface="+mj-lt"/>
                        <a:buAutoNum type="arabicPeriod"/>
                      </a:pPr>
                      <a:r>
                        <a:rPr lang="en-CA" sz="1000" dirty="0" smtClean="0">
                          <a:solidFill>
                            <a:schemeClr val="tx1"/>
                          </a:solidFill>
                        </a:rPr>
                        <a:t>List the changes identified in the EA governance initiative</a:t>
                      </a:r>
                    </a:p>
                    <a:p>
                      <a:pPr marL="228600" indent="-228600">
                        <a:buFont typeface="+mj-lt"/>
                        <a:buAutoNum type="arabicPeriod"/>
                      </a:pPr>
                      <a:r>
                        <a:rPr lang="en-CA" sz="1000" dirty="0" smtClean="0">
                          <a:solidFill>
                            <a:schemeClr val="tx1"/>
                          </a:solidFill>
                        </a:rPr>
                        <a:t>Identify stakeholders</a:t>
                      </a:r>
                    </a:p>
                    <a:p>
                      <a:pPr marL="228600" indent="-228600">
                        <a:buFont typeface="+mj-lt"/>
                        <a:buAutoNum type="arabicPeriod"/>
                      </a:pPr>
                      <a:r>
                        <a:rPr lang="en-CA" sz="1000" dirty="0" smtClean="0">
                          <a:solidFill>
                            <a:schemeClr val="tx1"/>
                          </a:solidFill>
                        </a:rPr>
                        <a:t>Create a communication plan</a:t>
                      </a:r>
                      <a:endParaRPr lang="en-CA" sz="10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272772">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AutoNum type="arabicPeriod"/>
                      </a:pPr>
                      <a:r>
                        <a:rPr lang="en-CA" sz="1000" b="0" baseline="0" dirty="0" smtClean="0">
                          <a:solidFill>
                            <a:schemeClr val="tx1"/>
                          </a:solidFill>
                        </a:rPr>
                        <a:t>EA Capability - risk and complexity assessment tool</a:t>
                      </a:r>
                    </a:p>
                    <a:p>
                      <a:pPr marL="228600" indent="-228600">
                        <a:spcAft>
                          <a:spcPts val="0"/>
                        </a:spcAft>
                        <a:buAutoNum type="arabicPeriod"/>
                      </a:pPr>
                      <a:r>
                        <a:rPr lang="en-CA" sz="1000" b="0" baseline="0" dirty="0" smtClean="0">
                          <a:solidFill>
                            <a:schemeClr val="tx1"/>
                          </a:solidFill>
                        </a:rPr>
                        <a:t>EA governance assessment tool</a:t>
                      </a:r>
                    </a:p>
                    <a:p>
                      <a:pPr marL="228600" indent="-228600">
                        <a:spcAft>
                          <a:spcPts val="0"/>
                        </a:spcAf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AutoNum type="arabicPeriod"/>
                      </a:pPr>
                      <a:r>
                        <a:rPr lang="en-CA" sz="1000" b="0" baseline="0" dirty="0" smtClean="0">
                          <a:solidFill>
                            <a:schemeClr val="tx1"/>
                          </a:solidFill>
                        </a:rPr>
                        <a:t>EA vision and mission template</a:t>
                      </a:r>
                    </a:p>
                    <a:p>
                      <a:pPr marL="228600" indent="-228600">
                        <a:spcAft>
                          <a:spcPts val="0"/>
                        </a:spcAft>
                        <a:buAutoNum type="arabicPeriod"/>
                      </a:pPr>
                      <a:r>
                        <a:rPr lang="en-CA" sz="1000" b="0" baseline="0" dirty="0" smtClean="0">
                          <a:solidFill>
                            <a:schemeClr val="tx1"/>
                          </a:solidFill>
                        </a:rPr>
                        <a:t>EA goals and measures template</a:t>
                      </a:r>
                    </a:p>
                    <a:p>
                      <a:pPr marL="228600" indent="-228600">
                        <a:spcAft>
                          <a:spcPts val="0"/>
                        </a:spcAft>
                        <a:buAutoNum type="arabicPeriod"/>
                      </a:pPr>
                      <a:r>
                        <a:rPr lang="en-CA" sz="1000" b="0" baseline="0" dirty="0" smtClean="0">
                          <a:solidFill>
                            <a:schemeClr val="tx1"/>
                          </a:solidFill>
                        </a:rPr>
                        <a:t>EA principles template</a:t>
                      </a:r>
                    </a:p>
                    <a:p>
                      <a:pPr marL="228600" indent="-228600">
                        <a:spcAft>
                          <a:spcPts val="0"/>
                        </a:spcAft>
                        <a:buAutoNum type="arabicPeriod"/>
                      </a:pPr>
                      <a:r>
                        <a:rPr lang="en-CA" sz="1000" b="0" baseline="0" dirty="0" smtClean="0">
                          <a:solidFill>
                            <a:schemeClr val="tx1"/>
                          </a:solidFill>
                        </a:rPr>
                        <a:t>EA engagement model template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Font typeface="+mj-lt"/>
                        <a:buAutoNum type="arabicPeriod"/>
                      </a:pPr>
                      <a:r>
                        <a:rPr lang="en-CA" sz="1000" b="0" baseline="0" dirty="0" smtClean="0">
                          <a:solidFill>
                            <a:schemeClr val="tx1"/>
                          </a:solidFill>
                        </a:rPr>
                        <a:t>Architecture board charter template</a:t>
                      </a:r>
                    </a:p>
                    <a:p>
                      <a:pPr marL="228600" indent="-228600">
                        <a:spcAft>
                          <a:spcPts val="0"/>
                        </a:spcAft>
                        <a:buFont typeface="+mj-lt"/>
                        <a:buAutoNum type="arabicPeriod"/>
                      </a:pPr>
                      <a:r>
                        <a:rPr lang="en-CA" sz="1000" b="0" baseline="0" dirty="0" smtClean="0">
                          <a:solidFill>
                            <a:schemeClr val="tx1"/>
                          </a:solidFill>
                        </a:rPr>
                        <a:t>Architecture review process template</a:t>
                      </a:r>
                    </a:p>
                    <a:p>
                      <a:pPr marL="228600" indent="-228600">
                        <a:spcAft>
                          <a:spcPts val="0"/>
                        </a:spcAft>
                        <a:buFont typeface="+mj-lt"/>
                        <a:buAutoNum type="arabicPeriod"/>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500"/>
                        </a:spcAft>
                        <a:buFont typeface="+mj-lt"/>
                        <a:buAutoNum type="arabicPeriod"/>
                      </a:pPr>
                      <a:r>
                        <a:rPr lang="en-CA" sz="1000" b="0" baseline="0" dirty="0" smtClean="0">
                          <a:solidFill>
                            <a:schemeClr val="tx1"/>
                          </a:solidFill>
                        </a:rPr>
                        <a:t>EA policy template</a:t>
                      </a:r>
                    </a:p>
                    <a:p>
                      <a:pPr marL="228600" indent="-228600">
                        <a:spcAft>
                          <a:spcPts val="500"/>
                        </a:spcAft>
                        <a:buFont typeface="+mj-lt"/>
                        <a:buAutoNum type="arabicPeriod"/>
                      </a:pPr>
                      <a:r>
                        <a:rPr lang="en-CA" sz="1000" b="0" baseline="0" dirty="0" smtClean="0">
                          <a:solidFill>
                            <a:schemeClr val="tx1"/>
                          </a:solidFill>
                        </a:rPr>
                        <a:t>Architecture assessment checklist template</a:t>
                      </a:r>
                    </a:p>
                    <a:p>
                      <a:pPr marL="228600" indent="-228600">
                        <a:spcAft>
                          <a:spcPts val="500"/>
                        </a:spcAft>
                        <a:buFont typeface="+mj-lt"/>
                        <a:buAutoNum type="arabicPeriod"/>
                      </a:pPr>
                      <a:r>
                        <a:rPr lang="en-CA" sz="1000" b="0" baseline="0" dirty="0" smtClean="0">
                          <a:solidFill>
                            <a:schemeClr val="tx1"/>
                          </a:solidFill>
                        </a:rPr>
                        <a:t>Compliance waiver process template</a:t>
                      </a:r>
                    </a:p>
                    <a:p>
                      <a:pPr marL="228600" indent="-228600">
                        <a:spcAft>
                          <a:spcPts val="500"/>
                        </a:spcAft>
                        <a:buFont typeface="+mj-lt"/>
                        <a:buAutoNum type="arabicPeriod"/>
                      </a:pPr>
                      <a:r>
                        <a:rPr lang="en-CA" sz="1000" b="0" baseline="0" dirty="0" smtClean="0">
                          <a:solidFill>
                            <a:schemeClr val="tx1"/>
                          </a:solidFill>
                        </a:rPr>
                        <a:t>Compliance waiver form template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500"/>
                        </a:spcAft>
                        <a:buFont typeface="+mj-lt"/>
                        <a:buAutoNum type="arabicPeriod"/>
                      </a:pPr>
                      <a:r>
                        <a:rPr lang="en-CA" sz="1000" b="0" baseline="0" dirty="0" smtClean="0">
                          <a:solidFill>
                            <a:schemeClr val="tx1"/>
                          </a:solidFill>
                        </a:rPr>
                        <a:t>Architecture standards update process template</a:t>
                      </a:r>
                    </a:p>
                    <a:p>
                      <a:pPr marL="228600" marR="0" indent="-228600" algn="l" defTabSz="914400" rtl="0" eaLnBrk="1" fontAlgn="auto" latinLnBrk="0" hangingPunct="1">
                        <a:lnSpc>
                          <a:spcPct val="100000"/>
                        </a:lnSpc>
                        <a:spcBef>
                          <a:spcPts val="0"/>
                        </a:spcBef>
                        <a:spcAft>
                          <a:spcPts val="500"/>
                        </a:spcAft>
                        <a:buClrTx/>
                        <a:buSzTx/>
                        <a:buFont typeface="+mj-lt"/>
                        <a:buAutoNum type="arabicPeriod"/>
                        <a:tabLst/>
                        <a:defRPr/>
                      </a:pPr>
                      <a:r>
                        <a:rPr lang="en-CA" sz="1000" dirty="0" smtClean="0">
                          <a:solidFill>
                            <a:schemeClr val="tx1"/>
                          </a:solidFill>
                        </a:rPr>
                        <a:t>Communication plan template</a:t>
                      </a:r>
                    </a:p>
                    <a:p>
                      <a:pPr marL="0" marR="0" indent="0" algn="l" defTabSz="914400" rtl="0" eaLnBrk="1" fontAlgn="auto" latinLnBrk="0" hangingPunct="1">
                        <a:lnSpc>
                          <a:spcPct val="100000"/>
                        </a:lnSpc>
                        <a:spcBef>
                          <a:spcPts val="0"/>
                        </a:spcBef>
                        <a:spcAft>
                          <a:spcPts val="500"/>
                        </a:spcAft>
                        <a:buClrTx/>
                        <a:buSzTx/>
                        <a:buFont typeface="+mj-lt"/>
                        <a:buNone/>
                        <a:tabLst/>
                        <a:defRPr/>
                      </a:pPr>
                      <a:endParaRPr lang="en-CA" sz="1000" dirty="0" smtClean="0">
                        <a:solidFill>
                          <a:schemeClr val="tx1"/>
                        </a:solidFill>
                      </a:endParaRPr>
                    </a:p>
                    <a:p>
                      <a:pPr marL="228600" indent="-228600">
                        <a:spcAft>
                          <a:spcPts val="500"/>
                        </a:spcAft>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3567128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2316379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820398" y="1957034"/>
            <a:ext cx="7742489" cy="3600986"/>
          </a:xfrm>
          <a:prstGeom prst="rect">
            <a:avLst/>
          </a:prstGeom>
        </p:spPr>
        <p:txBody>
          <a:bodyPr wrap="square" rtlCol="0">
            <a:spAutoFit/>
          </a:bodyPr>
          <a:lstStyle/>
          <a:p>
            <a:pPr>
              <a:spcBef>
                <a:spcPts val="600"/>
              </a:spcBef>
              <a:spcAft>
                <a:spcPts val="600"/>
              </a:spcAft>
            </a:pPr>
            <a:r>
              <a:rPr lang="en-CA" sz="1600" i="1" dirty="0">
                <a:solidFill>
                  <a:srgbClr val="FFFFFF"/>
                </a:solidFill>
                <a:latin typeface="Georgia"/>
              </a:rPr>
              <a:t>Enterprise </a:t>
            </a:r>
            <a:r>
              <a:rPr lang="en-CA" sz="1600" i="1" dirty="0" smtClean="0">
                <a:solidFill>
                  <a:srgbClr val="FFFFFF"/>
                </a:solidFill>
                <a:latin typeface="Georgia"/>
              </a:rPr>
              <a:t>architecture </a:t>
            </a:r>
            <a:r>
              <a:rPr lang="en-CA" sz="1600" i="1" dirty="0">
                <a:solidFill>
                  <a:srgbClr val="FFFFFF"/>
                </a:solidFill>
                <a:latin typeface="Georgia"/>
              </a:rPr>
              <a:t>is not a technology </a:t>
            </a:r>
            <a:r>
              <a:rPr lang="en-CA" sz="1600" i="1" dirty="0" smtClean="0">
                <a:solidFill>
                  <a:srgbClr val="FFFFFF"/>
                </a:solidFill>
                <a:latin typeface="Georgia"/>
              </a:rPr>
              <a:t>concept, rather </a:t>
            </a:r>
            <a:r>
              <a:rPr lang="en-CA" sz="1600" i="1" dirty="0">
                <a:solidFill>
                  <a:srgbClr val="FFFFFF"/>
                </a:solidFill>
                <a:latin typeface="Georgia"/>
              </a:rPr>
              <a:t>it is the foundation on which businesses orient themselves to create and capture value in the marketplace. Designing architecture is </a:t>
            </a:r>
            <a:r>
              <a:rPr lang="en-CA" sz="1600" i="1" dirty="0" smtClean="0">
                <a:solidFill>
                  <a:srgbClr val="FFFFFF"/>
                </a:solidFill>
                <a:latin typeface="Georgia"/>
              </a:rPr>
              <a:t>not </a:t>
            </a:r>
            <a:r>
              <a:rPr lang="en-CA" sz="1600" i="1" dirty="0">
                <a:solidFill>
                  <a:srgbClr val="FFFFFF"/>
                </a:solidFill>
                <a:latin typeface="Georgia"/>
              </a:rPr>
              <a:t>a simple task and creating organizations for the future requires forward thinking and rigorous planning. </a:t>
            </a:r>
          </a:p>
          <a:p>
            <a:pPr>
              <a:spcBef>
                <a:spcPts val="600"/>
              </a:spcBef>
              <a:spcAft>
                <a:spcPts val="600"/>
              </a:spcAft>
            </a:pPr>
            <a:r>
              <a:rPr lang="en-CA" sz="1600" i="1" dirty="0" smtClean="0">
                <a:solidFill>
                  <a:srgbClr val="FFFFFF"/>
                </a:solidFill>
                <a:latin typeface="Georgia"/>
              </a:rPr>
              <a:t>Architecture </a:t>
            </a:r>
            <a:r>
              <a:rPr lang="en-CA" sz="1600" i="1" dirty="0">
                <a:solidFill>
                  <a:srgbClr val="FFFFFF"/>
                </a:solidFill>
                <a:latin typeface="Georgia"/>
              </a:rPr>
              <a:t>processes that are supposed to help facilitate discussions and drive option analysis are often seen as an unnecessary overhead. The negative perception is due to </a:t>
            </a:r>
            <a:r>
              <a:rPr lang="en-CA" sz="1600" i="1" dirty="0" smtClean="0">
                <a:solidFill>
                  <a:srgbClr val="FFFFFF"/>
                </a:solidFill>
                <a:latin typeface="Georgia"/>
              </a:rPr>
              <a:t>enterprise architecture </a:t>
            </a:r>
            <a:r>
              <a:rPr lang="en-CA" sz="1600" i="1" dirty="0">
                <a:solidFill>
                  <a:srgbClr val="FFFFFF"/>
                </a:solidFill>
                <a:latin typeface="Georgia"/>
              </a:rPr>
              <a:t>groups being overly prescriptive rather than providing a set of options that guide and constrain solutions at the same time. </a:t>
            </a:r>
          </a:p>
          <a:p>
            <a:pPr>
              <a:spcBef>
                <a:spcPts val="600"/>
              </a:spcBef>
              <a:spcAft>
                <a:spcPts val="600"/>
              </a:spcAft>
            </a:pPr>
            <a:r>
              <a:rPr lang="en-CA" sz="1600" i="1" dirty="0" smtClean="0">
                <a:solidFill>
                  <a:srgbClr val="FFFFFF"/>
                </a:solidFill>
                <a:latin typeface="Georgia"/>
              </a:rPr>
              <a:t>EA </a:t>
            </a:r>
            <a:r>
              <a:rPr lang="en-CA" sz="1600" i="1" dirty="0">
                <a:solidFill>
                  <a:srgbClr val="FFFFFF"/>
                </a:solidFill>
                <a:latin typeface="Georgia"/>
              </a:rPr>
              <a:t>groups should do away with the </a:t>
            </a:r>
            <a:r>
              <a:rPr lang="en-CA" sz="1600" i="1" dirty="0" smtClean="0">
                <a:solidFill>
                  <a:srgbClr val="FFFFFF"/>
                </a:solidFill>
                <a:latin typeface="Georgia"/>
              </a:rPr>
              <a:t>direct and control </a:t>
            </a:r>
            <a:r>
              <a:rPr lang="en-CA" sz="1600" i="1" dirty="0">
                <a:solidFill>
                  <a:srgbClr val="FFFFFF"/>
                </a:solidFill>
                <a:latin typeface="Georgia"/>
              </a:rPr>
              <a:t>mindset </a:t>
            </a:r>
            <a:r>
              <a:rPr lang="en-CA" sz="1600" i="1" dirty="0" smtClean="0">
                <a:solidFill>
                  <a:srgbClr val="FFFFFF"/>
                </a:solidFill>
                <a:latin typeface="Georgia"/>
              </a:rPr>
              <a:t>and change to a collaborate and mentor mindset. </a:t>
            </a:r>
            <a:r>
              <a:rPr lang="en-CA" sz="1600" i="1" dirty="0">
                <a:solidFill>
                  <a:srgbClr val="FFFFFF"/>
                </a:solidFill>
                <a:latin typeface="Georgia"/>
              </a:rPr>
              <a:t>As part of the architecture </a:t>
            </a:r>
            <a:r>
              <a:rPr lang="en-CA" sz="1600" i="1" dirty="0" smtClean="0">
                <a:solidFill>
                  <a:srgbClr val="FFFFFF"/>
                </a:solidFill>
                <a:latin typeface="Georgia"/>
              </a:rPr>
              <a:t>governance, </a:t>
            </a:r>
            <a:r>
              <a:rPr lang="en-CA" sz="1600" i="1" dirty="0">
                <a:solidFill>
                  <a:srgbClr val="FFFFFF"/>
                </a:solidFill>
                <a:latin typeface="Georgia"/>
              </a:rPr>
              <a:t>EA teams should provide an option set that constrains design </a:t>
            </a:r>
            <a:r>
              <a:rPr lang="en-CA" sz="1600" i="1" dirty="0" smtClean="0">
                <a:solidFill>
                  <a:srgbClr val="FFFFFF"/>
                </a:solidFill>
                <a:latin typeface="Georgia"/>
              </a:rPr>
              <a:t>choices, </a:t>
            </a:r>
            <a:r>
              <a:rPr lang="en-CA" sz="1600" i="1" dirty="0">
                <a:solidFill>
                  <a:srgbClr val="FFFFFF"/>
                </a:solidFill>
                <a:latin typeface="Georgia"/>
              </a:rPr>
              <a:t>and also be open to changes to standards or best practices</a:t>
            </a:r>
            <a:r>
              <a:rPr lang="en-CA" sz="1600" i="1" dirty="0" smtClean="0">
                <a:solidFill>
                  <a:srgbClr val="FFFFFF"/>
                </a:solidFill>
                <a:latin typeface="Georgia"/>
              </a:rPr>
              <a:t>.</a:t>
            </a:r>
            <a:endParaRPr lang="en-CA" sz="1600" i="1" dirty="0">
              <a:solidFill>
                <a:srgbClr val="FFFFFF"/>
              </a:solidFill>
              <a:latin typeface="Georgia"/>
            </a:endParaRPr>
          </a:p>
        </p:txBody>
      </p:sp>
      <p:sp>
        <p:nvSpPr>
          <p:cNvPr id="9" name="TextBox 8"/>
          <p:cNvSpPr txBox="1"/>
          <p:nvPr/>
        </p:nvSpPr>
        <p:spPr>
          <a:xfrm>
            <a:off x="3737672" y="5661178"/>
            <a:ext cx="4460917" cy="738664"/>
          </a:xfrm>
          <a:prstGeom prst="rect">
            <a:avLst/>
          </a:prstGeom>
        </p:spPr>
        <p:txBody>
          <a:bodyPr wrap="square" rtlCol="0">
            <a:spAutoFit/>
          </a:bodyPr>
          <a:lstStyle/>
          <a:p>
            <a:pPr algn="r"/>
            <a:r>
              <a:rPr lang="en-CA" sz="1400" b="1" i="1" dirty="0" smtClean="0">
                <a:solidFill>
                  <a:srgbClr val="FFFFFF"/>
                </a:solidFill>
              </a:rPr>
              <a:t>Gopi Bheemavarapu, </a:t>
            </a:r>
          </a:p>
          <a:p>
            <a:pPr algn="r"/>
            <a:r>
              <a:rPr lang="en-CA" sz="1400" i="1" dirty="0" smtClean="0">
                <a:solidFill>
                  <a:srgbClr val="FFFFFF"/>
                </a:solidFill>
              </a:rPr>
              <a:t>Sr. Manager, CIO Advisory</a:t>
            </a:r>
            <a:br>
              <a:rPr lang="en-CA" sz="1400" i="1" dirty="0" smtClean="0">
                <a:solidFill>
                  <a:srgbClr val="FFFFFF"/>
                </a:solidFill>
              </a:rPr>
            </a:br>
            <a:r>
              <a:rPr lang="en-CA" sz="1400" i="1" dirty="0" smtClean="0">
                <a:solidFill>
                  <a:srgbClr val="FFFFFF"/>
                </a:solidFill>
              </a:rPr>
              <a:t>Info-Tech Research Group</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14" name="Picture 100"/>
          <p:cNvPicPr>
            <a:picLocks noChangeAspect="1"/>
          </p:cNvPicPr>
          <p:nvPr/>
        </p:nvPicPr>
        <p:blipFill>
          <a:blip r:embed="rId3"/>
          <a:stretch>
            <a:fillRect/>
          </a:stretch>
        </p:blipFill>
        <p:spPr>
          <a:xfrm>
            <a:off x="257794" y="1853876"/>
            <a:ext cx="678666" cy="619651"/>
          </a:xfrm>
          <a:prstGeom prst="rect">
            <a:avLst/>
          </a:prstGeom>
        </p:spPr>
      </p:pic>
      <p:pic>
        <p:nvPicPr>
          <p:cNvPr id="15" name="Picture 101"/>
          <p:cNvPicPr>
            <a:picLocks noChangeAspect="1"/>
          </p:cNvPicPr>
          <p:nvPr/>
        </p:nvPicPr>
        <p:blipFill>
          <a:blip r:embed="rId4"/>
          <a:stretch>
            <a:fillRect/>
          </a:stretch>
        </p:blipFill>
        <p:spPr>
          <a:xfrm>
            <a:off x="4488470" y="5202550"/>
            <a:ext cx="656535" cy="538507"/>
          </a:xfrm>
          <a:prstGeom prst="rect">
            <a:avLst/>
          </a:prstGeom>
        </p:spPr>
      </p:pic>
    </p:spTree>
    <p:extLst>
      <p:ext uri="{BB962C8B-B14F-4D97-AF65-F5344CB8AC3E}">
        <p14:creationId xmlns:p14="http://schemas.microsoft.com/office/powerpoint/2010/main" val="782239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sz="1200" dirty="0" smtClean="0"/>
              <a:t>CIO</a:t>
            </a:r>
          </a:p>
          <a:p>
            <a:r>
              <a:rPr lang="en-US" sz="1200" dirty="0" smtClean="0"/>
              <a:t>IT Leaders</a:t>
            </a:r>
          </a:p>
          <a:p>
            <a:r>
              <a:rPr lang="en-US" sz="1200" dirty="0" smtClean="0"/>
              <a:t>Business Leaders</a:t>
            </a:r>
            <a:endParaRPr lang="en-US" sz="1200" dirty="0"/>
          </a:p>
          <a:p>
            <a:r>
              <a:rPr lang="en-US" sz="1200" dirty="0" smtClean="0"/>
              <a:t>Head of Enterprise Architecture</a:t>
            </a:r>
            <a:endParaRPr lang="en-US" sz="1200" dirty="0"/>
          </a:p>
          <a:p>
            <a:r>
              <a:rPr lang="en-US" sz="1200" dirty="0"/>
              <a:t>Enterprise </a:t>
            </a:r>
            <a:r>
              <a:rPr lang="en-US" sz="1200" dirty="0" smtClean="0"/>
              <a:t>Architects</a:t>
            </a:r>
            <a:endParaRPr lang="en-US" sz="1200" dirty="0"/>
          </a:p>
          <a:p>
            <a:r>
              <a:rPr lang="en-US" sz="1200" dirty="0" smtClean="0"/>
              <a:t>Domain Architects</a:t>
            </a:r>
          </a:p>
          <a:p>
            <a:r>
              <a:rPr lang="en-US" sz="1200" dirty="0" smtClean="0"/>
              <a:t>Solution Architects</a:t>
            </a:r>
            <a:endParaRPr lang="en-US" sz="1200" dirty="0"/>
          </a:p>
          <a:p>
            <a:endParaRPr lang="en-US" dirty="0"/>
          </a:p>
        </p:txBody>
      </p:sp>
      <p:sp>
        <p:nvSpPr>
          <p:cNvPr id="14" name="Text Placeholder 13"/>
          <p:cNvSpPr>
            <a:spLocks noGrp="1"/>
          </p:cNvSpPr>
          <p:nvPr>
            <p:ph type="body" sz="quarter" idx="26"/>
          </p:nvPr>
        </p:nvSpPr>
        <p:spPr>
          <a:xfrm>
            <a:off x="4835436" y="1607231"/>
            <a:ext cx="4041648" cy="2154278"/>
          </a:xfrm>
        </p:spPr>
        <p:txBody>
          <a:bodyPr/>
          <a:lstStyle/>
          <a:p>
            <a:r>
              <a:rPr lang="en-CA" sz="1200" dirty="0"/>
              <a:t>Understand the importance of </a:t>
            </a:r>
            <a:r>
              <a:rPr lang="en-CA" sz="1200" dirty="0" smtClean="0"/>
              <a:t>enterprise architecture (EA) governance </a:t>
            </a:r>
            <a:r>
              <a:rPr lang="en-CA" sz="1200" dirty="0"/>
              <a:t>and how to apply it to guide architectural decisions. </a:t>
            </a:r>
          </a:p>
          <a:p>
            <a:r>
              <a:rPr lang="en-CA" sz="1200" dirty="0"/>
              <a:t>Enhance your understanding of the organization’s current EA governance and identify areas for </a:t>
            </a:r>
            <a:r>
              <a:rPr lang="en-CA" sz="1200" dirty="0" smtClean="0"/>
              <a:t>improvement.</a:t>
            </a:r>
            <a:endParaRPr lang="en-CA" sz="1200" dirty="0"/>
          </a:p>
          <a:p>
            <a:r>
              <a:rPr lang="en-CA" sz="1200" dirty="0"/>
              <a:t>Optimize your EA engagement model to maximize value </a:t>
            </a:r>
            <a:r>
              <a:rPr lang="en-CA" sz="1200" dirty="0" smtClean="0"/>
              <a:t>creation.</a:t>
            </a:r>
            <a:endParaRPr lang="en-CA" sz="1200" dirty="0"/>
          </a:p>
          <a:p>
            <a:r>
              <a:rPr lang="en-CA" sz="1200" dirty="0"/>
              <a:t>Learn how to </a:t>
            </a:r>
            <a:r>
              <a:rPr lang="en-CA" sz="1200" dirty="0" smtClean="0"/>
              <a:t>set up </a:t>
            </a:r>
            <a:r>
              <a:rPr lang="en-CA" sz="1200" dirty="0"/>
              <a:t>the optimal number of governance bodies in order to avoid </a:t>
            </a:r>
            <a:r>
              <a:rPr lang="en-CA" sz="1200" dirty="0" smtClean="0"/>
              <a:t>bureaucratizing the organization.</a:t>
            </a:r>
            <a:endParaRPr lang="en-CA" sz="1200" dirty="0"/>
          </a:p>
          <a:p>
            <a:endParaRPr lang="en-US" sz="1200" dirty="0"/>
          </a:p>
        </p:txBody>
      </p:sp>
      <p:sp>
        <p:nvSpPr>
          <p:cNvPr id="15" name="Text Placeholder 14"/>
          <p:cNvSpPr>
            <a:spLocks noGrp="1"/>
          </p:cNvSpPr>
          <p:nvPr>
            <p:ph type="body" sz="quarter" idx="27"/>
          </p:nvPr>
        </p:nvSpPr>
        <p:spPr/>
        <p:txBody>
          <a:bodyPr/>
          <a:lstStyle/>
          <a:p>
            <a:r>
              <a:rPr lang="en-US" sz="1200" dirty="0"/>
              <a:t>Business Relationship Managers</a:t>
            </a:r>
          </a:p>
          <a:p>
            <a:r>
              <a:rPr lang="en-US" sz="1200" dirty="0"/>
              <a:t>Business </a:t>
            </a:r>
            <a:r>
              <a:rPr lang="en-US" sz="1200" dirty="0" smtClean="0"/>
              <a:t>Analysts</a:t>
            </a:r>
          </a:p>
          <a:p>
            <a:r>
              <a:rPr lang="en-US" sz="1200" dirty="0" smtClean="0"/>
              <a:t>IT Managers</a:t>
            </a:r>
          </a:p>
          <a:p>
            <a:r>
              <a:rPr lang="en-US" sz="1200" dirty="0" smtClean="0"/>
              <a:t>Project Managers</a:t>
            </a:r>
          </a:p>
          <a:p>
            <a:r>
              <a:rPr lang="en-US" sz="1200" dirty="0" smtClean="0"/>
              <a:t>IT Analysts</a:t>
            </a:r>
          </a:p>
          <a:p>
            <a:r>
              <a:rPr lang="en-US" sz="1200" dirty="0" smtClean="0"/>
              <a:t>Quality Assurance Leads</a:t>
            </a:r>
          </a:p>
          <a:p>
            <a:r>
              <a:rPr lang="en-US" sz="1200" dirty="0" smtClean="0"/>
              <a:t>Software Developers</a:t>
            </a:r>
            <a:endParaRPr lang="en-US" sz="1200" dirty="0"/>
          </a:p>
          <a:p>
            <a:endParaRPr lang="en-US" dirty="0"/>
          </a:p>
        </p:txBody>
      </p:sp>
      <p:sp>
        <p:nvSpPr>
          <p:cNvPr id="16" name="Text Placeholder 15"/>
          <p:cNvSpPr>
            <a:spLocks noGrp="1"/>
          </p:cNvSpPr>
          <p:nvPr>
            <p:ph type="body" sz="quarter" idx="28"/>
          </p:nvPr>
        </p:nvSpPr>
        <p:spPr/>
        <p:txBody>
          <a:bodyPr/>
          <a:lstStyle/>
          <a:p>
            <a:r>
              <a:rPr lang="en-US" sz="1200" dirty="0" smtClean="0"/>
              <a:t>Give an overview of enterprise architecture governance</a:t>
            </a:r>
          </a:p>
          <a:p>
            <a:r>
              <a:rPr lang="en-US" sz="1200" dirty="0" smtClean="0"/>
              <a:t>Clarity on the role of enterprise architecture team</a:t>
            </a:r>
          </a:p>
          <a:p>
            <a:endParaRPr lang="en-US" sz="1200" dirty="0"/>
          </a:p>
          <a:p>
            <a:endParaRPr lang="en-US" sz="1200" dirty="0"/>
          </a:p>
        </p:txBody>
      </p:sp>
    </p:spTree>
    <p:extLst>
      <p:ext uri="{BB962C8B-B14F-4D97-AF65-F5344CB8AC3E}">
        <p14:creationId xmlns:p14="http://schemas.microsoft.com/office/powerpoint/2010/main" val="327704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Executive summary</a:t>
            </a:r>
            <a:endParaRPr lang="en-US" dirty="0"/>
          </a:p>
        </p:txBody>
      </p:sp>
      <p:sp>
        <p:nvSpPr>
          <p:cNvPr id="49154" name="Text Placeholder 2"/>
          <p:cNvSpPr>
            <a:spLocks noGrp="1"/>
          </p:cNvSpPr>
          <p:nvPr>
            <p:ph type="body" sz="quarter" idx="10"/>
          </p:nvPr>
        </p:nvSpPr>
        <p:spPr>
          <a:xfrm>
            <a:off x="247650" y="1535113"/>
            <a:ext cx="5257800" cy="1079500"/>
          </a:xfrm>
        </p:spPr>
        <p:txBody>
          <a:bodyPr/>
          <a:lstStyle/>
          <a:p>
            <a:r>
              <a:rPr lang="en-CA" dirty="0" smtClean="0"/>
              <a:t>Deployed solutions do not meet business objectives resulting in expensive and extensive rework.</a:t>
            </a:r>
          </a:p>
          <a:p>
            <a:r>
              <a:rPr lang="en-CA" dirty="0" smtClean="0"/>
              <a:t>Each department acts independently without any regular EA touchpoints.</a:t>
            </a:r>
          </a:p>
          <a:p>
            <a:r>
              <a:rPr lang="en-CA" dirty="0" smtClean="0"/>
              <a:t>Organizations practice project-level architecture as opposed to enterprise architecture.</a:t>
            </a:r>
            <a:endParaRPr lang="en-US" dirty="0" smtClean="0"/>
          </a:p>
        </p:txBody>
      </p:sp>
      <p:sp>
        <p:nvSpPr>
          <p:cNvPr id="49155" name="Text Placeholder 3"/>
          <p:cNvSpPr>
            <a:spLocks noGrp="1"/>
          </p:cNvSpPr>
          <p:nvPr>
            <p:ph type="body" sz="quarter" idx="11"/>
          </p:nvPr>
        </p:nvSpPr>
        <p:spPr>
          <a:xfrm>
            <a:off x="247650" y="2973388"/>
            <a:ext cx="5257800" cy="1077912"/>
          </a:xfrm>
        </p:spPr>
        <p:txBody>
          <a:bodyPr/>
          <a:lstStyle/>
          <a:p>
            <a:r>
              <a:rPr lang="en-CA" dirty="0" smtClean="0"/>
              <a:t>EA governance is perceived as an unnecessary layer of bureaucracy because business benefits are poorly communicated.</a:t>
            </a:r>
          </a:p>
          <a:p>
            <a:r>
              <a:rPr lang="en-US" dirty="0" smtClean="0"/>
              <a:t>The organization doesn’t have a formalized EA practice.</a:t>
            </a:r>
          </a:p>
          <a:p>
            <a:r>
              <a:rPr lang="en-US" dirty="0" smtClean="0"/>
              <a:t>Where an EA practice exists, employees are unsure of EA’s roles and responsibilities.</a:t>
            </a:r>
          </a:p>
          <a:p>
            <a:endParaRPr lang="en-US" dirty="0" smtClean="0"/>
          </a:p>
        </p:txBody>
      </p:sp>
      <p:sp>
        <p:nvSpPr>
          <p:cNvPr id="49156" name="Text Placeholder 4"/>
          <p:cNvSpPr>
            <a:spLocks noGrp="1"/>
          </p:cNvSpPr>
          <p:nvPr>
            <p:ph type="body" sz="quarter" idx="12"/>
          </p:nvPr>
        </p:nvSpPr>
        <p:spPr>
          <a:xfrm>
            <a:off x="255588" y="4513263"/>
            <a:ext cx="8623300" cy="1808162"/>
          </a:xfrm>
        </p:spPr>
        <p:txBody>
          <a:bodyPr/>
          <a:lstStyle/>
          <a:p>
            <a:r>
              <a:rPr lang="en-CA" b="1" dirty="0" smtClean="0"/>
              <a:t>Value-focused. </a:t>
            </a:r>
            <a:r>
              <a:rPr lang="en-CA" dirty="0" smtClean="0"/>
              <a:t>Focus EA governance on helping the organization achieve business benefits. Promote EA’s contribution in realizing business value.</a:t>
            </a:r>
          </a:p>
          <a:p>
            <a:r>
              <a:rPr lang="en-CA" b="1" dirty="0" smtClean="0"/>
              <a:t>Right-sized. </a:t>
            </a:r>
            <a:r>
              <a:rPr lang="en-CA" dirty="0" smtClean="0"/>
              <a:t>Re-use existing process checkpoints, rather than creating new ones. Clearly define EA governance inclusion criteria for projects.</a:t>
            </a:r>
          </a:p>
          <a:p>
            <a:r>
              <a:rPr lang="en-CA" b="1" dirty="0" smtClean="0"/>
              <a:t>Defined and measured process. </a:t>
            </a:r>
            <a:r>
              <a:rPr lang="en-CA" dirty="0" smtClean="0"/>
              <a:t>Define metrics to measure EA’s performance and integrate EA governance with other governance processes such as project governance. Also clearly define the EA governing bodies’ composition, domain, inputs, and outputs.</a:t>
            </a:r>
          </a:p>
          <a:p>
            <a:r>
              <a:rPr lang="en-CA" b="1" dirty="0" smtClean="0"/>
              <a:t>Strike the right balance. </a:t>
            </a:r>
            <a:r>
              <a:rPr lang="en-CA" dirty="0"/>
              <a:t>Adopt architecture principles that strikes the right balance between business and technology </a:t>
            </a:r>
            <a:r>
              <a:rPr lang="en-CA" dirty="0" smtClean="0"/>
              <a:t>imperatives.</a:t>
            </a:r>
            <a:endParaRPr lang="en-US" dirty="0"/>
          </a:p>
        </p:txBody>
      </p:sp>
      <p:sp>
        <p:nvSpPr>
          <p:cNvPr id="49157" name="Text Placeholder 5"/>
          <p:cNvSpPr>
            <a:spLocks noGrp="1"/>
          </p:cNvSpPr>
          <p:nvPr>
            <p:ph type="body" sz="quarter" idx="13"/>
          </p:nvPr>
        </p:nvSpPr>
        <p:spPr>
          <a:xfrm>
            <a:off x="5736984" y="1521305"/>
            <a:ext cx="3082925" cy="2392670"/>
          </a:xfrm>
          <a:solidFill>
            <a:schemeClr val="bg1">
              <a:lumMod val="95000"/>
            </a:schemeClr>
          </a:solidFill>
          <a:ln w="9525"/>
        </p:spPr>
        <p:txBody>
          <a:bodyPr lIns="180000" rIns="180000" anchor="ctr"/>
          <a:lstStyle/>
          <a:p>
            <a:pPr marL="0" indent="0">
              <a:buFont typeface="Arial" charset="0"/>
              <a:buNone/>
            </a:pPr>
            <a:r>
              <a:rPr lang="en-CA" sz="1400" dirty="0" smtClean="0">
                <a:solidFill>
                  <a:schemeClr val="tx1"/>
                </a:solidFill>
              </a:rPr>
              <a:t>Enterprise architecture is critical  to ensuring that an organization has the solid IT foundation it needs to efficiently enable the achievement of its current and future strategic goals rather than focusing on short-term tactical gains.</a:t>
            </a:r>
            <a:endParaRPr lang="en-CA" sz="1400" dirty="0">
              <a:solidFill>
                <a:schemeClr val="tx1"/>
              </a:solidFill>
            </a:endParaRPr>
          </a:p>
        </p:txBody>
      </p:sp>
    </p:spTree>
    <p:extLst>
      <p:ext uri="{BB962C8B-B14F-4D97-AF65-F5344CB8AC3E}">
        <p14:creationId xmlns:p14="http://schemas.microsoft.com/office/powerpoint/2010/main" val="53008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What is enterprise architecture governance?</a:t>
            </a:r>
            <a:endParaRPr lang="en-CA" dirty="0"/>
          </a:p>
        </p:txBody>
      </p:sp>
      <p:sp>
        <p:nvSpPr>
          <p:cNvPr id="51202" name="Text Placeholder 7"/>
          <p:cNvSpPr txBox="1">
            <a:spLocks/>
          </p:cNvSpPr>
          <p:nvPr/>
        </p:nvSpPr>
        <p:spPr bwMode="auto">
          <a:xfrm>
            <a:off x="323851" y="1181548"/>
            <a:ext cx="8572500" cy="925063"/>
          </a:xfrm>
          <a:prstGeom prst="rect">
            <a:avLst/>
          </a:prstGeom>
          <a:noFill/>
          <a:ln w="9525">
            <a:noFill/>
            <a:miter lim="800000"/>
            <a:headEnd/>
            <a:tailEnd/>
          </a:ln>
        </p:spPr>
        <p:txBody>
          <a:bodyPr/>
          <a:lstStyle/>
          <a:p>
            <a:pPr eaLnBrk="0" fontAlgn="base" hangingPunct="0">
              <a:spcBef>
                <a:spcPct val="0"/>
              </a:spcBef>
              <a:spcAft>
                <a:spcPct val="0"/>
              </a:spcAft>
              <a:buClr>
                <a:srgbClr val="333333"/>
              </a:buClr>
              <a:buSzPct val="120000"/>
              <a:buFont typeface="Arial" charset="0"/>
              <a:buNone/>
            </a:pPr>
            <a:r>
              <a:rPr lang="en-CA" sz="1600" dirty="0">
                <a:solidFill>
                  <a:srgbClr val="333333"/>
                </a:solidFill>
              </a:rPr>
              <a:t>An </a:t>
            </a:r>
            <a:r>
              <a:rPr lang="en-CA" sz="1600" dirty="0" smtClean="0">
                <a:solidFill>
                  <a:srgbClr val="333333"/>
                </a:solidFill>
              </a:rPr>
              <a:t>architecture </a:t>
            </a:r>
            <a:r>
              <a:rPr lang="en-CA" sz="1600" dirty="0">
                <a:solidFill>
                  <a:srgbClr val="333333"/>
                </a:solidFill>
              </a:rPr>
              <a:t>g</a:t>
            </a:r>
            <a:r>
              <a:rPr lang="en-CA" sz="1600" dirty="0" smtClean="0">
                <a:solidFill>
                  <a:srgbClr val="333333"/>
                </a:solidFill>
              </a:rPr>
              <a:t>overnance </a:t>
            </a:r>
            <a:r>
              <a:rPr lang="en-CA" sz="1600" dirty="0">
                <a:solidFill>
                  <a:srgbClr val="333333"/>
                </a:solidFill>
              </a:rPr>
              <a:t>p</a:t>
            </a:r>
            <a:r>
              <a:rPr lang="en-CA" sz="1600" dirty="0" smtClean="0">
                <a:solidFill>
                  <a:srgbClr val="333333"/>
                </a:solidFill>
              </a:rPr>
              <a:t>rocess </a:t>
            </a:r>
            <a:r>
              <a:rPr lang="en-CA" sz="1600" dirty="0">
                <a:solidFill>
                  <a:srgbClr val="333333"/>
                </a:solidFill>
              </a:rPr>
              <a:t>is the set of activities an organization executes to ensure that decisions are made and accountability is enforced during the execution of </a:t>
            </a:r>
            <a:r>
              <a:rPr lang="en-CA" sz="1600" dirty="0" smtClean="0">
                <a:solidFill>
                  <a:srgbClr val="333333"/>
                </a:solidFill>
              </a:rPr>
              <a:t>its </a:t>
            </a:r>
            <a:r>
              <a:rPr lang="en-CA" sz="1600" dirty="0">
                <a:solidFill>
                  <a:srgbClr val="333333"/>
                </a:solidFill>
              </a:rPr>
              <a:t>architecture </a:t>
            </a:r>
            <a:r>
              <a:rPr lang="en-CA" sz="1600" dirty="0" smtClean="0">
                <a:solidFill>
                  <a:srgbClr val="333333"/>
                </a:solidFill>
              </a:rPr>
              <a:t>strategy.</a:t>
            </a:r>
            <a:endParaRPr lang="en-CA" sz="1600" dirty="0">
              <a:solidFill>
                <a:srgbClr val="333333"/>
              </a:solidFill>
            </a:endParaRPr>
          </a:p>
        </p:txBody>
      </p:sp>
      <p:sp>
        <p:nvSpPr>
          <p:cNvPr id="60" name="TextBox 59"/>
          <p:cNvSpPr txBox="1"/>
          <p:nvPr/>
        </p:nvSpPr>
        <p:spPr>
          <a:xfrm>
            <a:off x="529034" y="2884486"/>
            <a:ext cx="3835173" cy="2739211"/>
          </a:xfrm>
          <a:prstGeom prst="rect">
            <a:avLst/>
          </a:prstGeom>
          <a:noFill/>
        </p:spPr>
        <p:txBody>
          <a:bodyPr wrap="square">
            <a:spAutoFit/>
          </a:bodyPr>
          <a:lstStyle/>
          <a:p>
            <a:pPr marL="171450" indent="-171450">
              <a:spcBef>
                <a:spcPts val="600"/>
              </a:spcBef>
              <a:spcAft>
                <a:spcPts val="600"/>
              </a:spcAft>
              <a:buFont typeface="Wingdings" panose="05000000000000000000" pitchFamily="2" charset="2"/>
              <a:buChar char="ü"/>
              <a:defRPr/>
            </a:pPr>
            <a:r>
              <a:rPr lang="en-CA" sz="1200" kern="0" dirty="0" smtClean="0">
                <a:solidFill>
                  <a:srgbClr val="333333"/>
                </a:solidFill>
              </a:rPr>
              <a:t>Implement </a:t>
            </a:r>
            <a:r>
              <a:rPr lang="en-CA" sz="1200" kern="0" dirty="0">
                <a:solidFill>
                  <a:srgbClr val="333333"/>
                </a:solidFill>
              </a:rPr>
              <a:t>a system of controls over the creation and monitoring of all architectural </a:t>
            </a:r>
            <a:r>
              <a:rPr lang="en-CA" sz="1200" kern="0" dirty="0" smtClean="0">
                <a:solidFill>
                  <a:srgbClr val="333333"/>
                </a:solidFill>
              </a:rPr>
              <a:t>components.</a:t>
            </a:r>
            <a:endParaRPr lang="en-CA" sz="1200" kern="0" dirty="0" smtClean="0">
              <a:solidFill>
                <a:srgbClr val="333333"/>
              </a:solidFill>
            </a:endParaRPr>
          </a:p>
          <a:p>
            <a:pPr marL="171450" indent="-171450">
              <a:spcBef>
                <a:spcPts val="600"/>
              </a:spcBef>
              <a:spcAft>
                <a:spcPts val="600"/>
              </a:spcAft>
              <a:buFont typeface="Wingdings" panose="05000000000000000000" pitchFamily="2" charset="2"/>
              <a:buChar char="ü"/>
              <a:defRPr/>
            </a:pPr>
            <a:r>
              <a:rPr lang="en-CA" sz="1200" kern="0" dirty="0" smtClean="0">
                <a:solidFill>
                  <a:srgbClr val="333333"/>
                </a:solidFill>
              </a:rPr>
              <a:t>Ensure effective </a:t>
            </a:r>
            <a:r>
              <a:rPr lang="en-CA" sz="1200" kern="0" dirty="0">
                <a:solidFill>
                  <a:srgbClr val="333333"/>
                </a:solidFill>
              </a:rPr>
              <a:t>introduction, implementation, and evolution of architectures within the </a:t>
            </a:r>
            <a:r>
              <a:rPr lang="en-CA" sz="1200" kern="0" dirty="0" smtClean="0">
                <a:solidFill>
                  <a:srgbClr val="333333"/>
                </a:solidFill>
              </a:rPr>
              <a:t>organization.</a:t>
            </a:r>
            <a:endParaRPr lang="en-CA" sz="1200" kern="0" dirty="0">
              <a:solidFill>
                <a:srgbClr val="333333"/>
              </a:solidFill>
            </a:endParaRPr>
          </a:p>
          <a:p>
            <a:pPr marL="171450" indent="-171450">
              <a:spcBef>
                <a:spcPts val="600"/>
              </a:spcBef>
              <a:spcAft>
                <a:spcPts val="600"/>
              </a:spcAft>
              <a:buFont typeface="Wingdings" panose="05000000000000000000" pitchFamily="2" charset="2"/>
              <a:buChar char="ü"/>
              <a:defRPr/>
            </a:pPr>
            <a:r>
              <a:rPr lang="en-CA" sz="1200" dirty="0" smtClean="0">
                <a:solidFill>
                  <a:srgbClr val="333333"/>
                </a:solidFill>
              </a:rPr>
              <a:t>Implement </a:t>
            </a:r>
            <a:r>
              <a:rPr lang="en-CA" sz="1200" dirty="0">
                <a:solidFill>
                  <a:srgbClr val="333333"/>
                </a:solidFill>
              </a:rPr>
              <a:t>a system to ensure compliance with internal and external standards and regulatory obligations.</a:t>
            </a:r>
          </a:p>
          <a:p>
            <a:pPr marL="171450" indent="-171450">
              <a:spcBef>
                <a:spcPts val="600"/>
              </a:spcBef>
              <a:spcAft>
                <a:spcPts val="600"/>
              </a:spcAft>
              <a:buFont typeface="Wingdings" panose="05000000000000000000" pitchFamily="2" charset="2"/>
              <a:buChar char="ü"/>
              <a:defRPr/>
            </a:pPr>
            <a:r>
              <a:rPr lang="en-CA" sz="1200" kern="0" dirty="0" smtClean="0">
                <a:solidFill>
                  <a:srgbClr val="333333"/>
                </a:solidFill>
              </a:rPr>
              <a:t>Develop </a:t>
            </a:r>
            <a:r>
              <a:rPr lang="en-CA" sz="1200" kern="0" dirty="0">
                <a:solidFill>
                  <a:srgbClr val="333333"/>
                </a:solidFill>
              </a:rPr>
              <a:t>practices that ensure accountability to a clearly identified stakeholder community, both inside and outside the </a:t>
            </a:r>
            <a:r>
              <a:rPr lang="en-CA" sz="1200" kern="0" dirty="0" smtClean="0">
                <a:solidFill>
                  <a:srgbClr val="333333"/>
                </a:solidFill>
              </a:rPr>
              <a:t>organization.</a:t>
            </a:r>
            <a:endParaRPr lang="en-CA" sz="1200" kern="0" dirty="0">
              <a:solidFill>
                <a:srgbClr val="333333"/>
              </a:solidFill>
            </a:endParaRPr>
          </a:p>
          <a:p>
            <a:pPr>
              <a:spcBef>
                <a:spcPts val="600"/>
              </a:spcBef>
              <a:spcAft>
                <a:spcPts val="600"/>
              </a:spcAft>
              <a:defRPr/>
            </a:pPr>
            <a:endParaRPr lang="en-CA" sz="1200" kern="0" dirty="0">
              <a:solidFill>
                <a:srgbClr val="333333"/>
              </a:solidFill>
            </a:endParaRPr>
          </a:p>
        </p:txBody>
      </p:sp>
      <p:cxnSp>
        <p:nvCxnSpPr>
          <p:cNvPr id="14" name="Straight Connector 13"/>
          <p:cNvCxnSpPr/>
          <p:nvPr/>
        </p:nvCxnSpPr>
        <p:spPr>
          <a:xfrm>
            <a:off x="523875" y="2211388"/>
            <a:ext cx="79502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449763" y="2208213"/>
            <a:ext cx="0" cy="39576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29034" y="2527370"/>
            <a:ext cx="3609975" cy="276225"/>
          </a:xfrm>
          <a:prstGeom prst="rect">
            <a:avLst/>
          </a:prstGeom>
          <a:noFill/>
        </p:spPr>
        <p:txBody>
          <a:bodyPr>
            <a:spAutoFit/>
          </a:bodyPr>
          <a:lstStyle/>
          <a:p>
            <a:pPr>
              <a:defRPr/>
            </a:pPr>
            <a:r>
              <a:rPr lang="en-CA" sz="1200" b="1" kern="0" dirty="0" smtClean="0">
                <a:solidFill>
                  <a:srgbClr val="333333"/>
                </a:solidFill>
              </a:rPr>
              <a:t>EA governance includes the following:</a:t>
            </a:r>
            <a:endParaRPr lang="en-CA" sz="1200" b="1" kern="0" dirty="0">
              <a:solidFill>
                <a:srgbClr val="333333"/>
              </a:solidFill>
            </a:endParaRPr>
          </a:p>
        </p:txBody>
      </p:sp>
      <p:sp>
        <p:nvSpPr>
          <p:cNvPr id="6" name="TextBox 5"/>
          <p:cNvSpPr txBox="1"/>
          <p:nvPr/>
        </p:nvSpPr>
        <p:spPr>
          <a:xfrm>
            <a:off x="3138440" y="5476637"/>
            <a:ext cx="1099981" cy="246221"/>
          </a:xfrm>
          <a:prstGeom prst="rect">
            <a:avLst/>
          </a:prstGeom>
        </p:spPr>
        <p:txBody>
          <a:bodyPr wrap="none">
            <a:spAutoFit/>
          </a:bodyPr>
          <a:lstStyle/>
          <a:p>
            <a:pPr>
              <a:defRPr/>
            </a:pPr>
            <a:r>
              <a:rPr lang="en-CA" sz="1000" dirty="0" smtClean="0">
                <a:solidFill>
                  <a:srgbClr val="333333"/>
                </a:solidFill>
              </a:rPr>
              <a:t>Source: TOGAF</a:t>
            </a:r>
            <a:endParaRPr lang="en-CA" sz="1000" dirty="0">
              <a:solidFill>
                <a:srgbClr val="333333"/>
              </a:solidFill>
            </a:endParaRPr>
          </a:p>
        </p:txBody>
      </p:sp>
      <p:sp>
        <p:nvSpPr>
          <p:cNvPr id="3" name="Rectangle 2"/>
          <p:cNvSpPr/>
          <p:nvPr/>
        </p:nvSpPr>
        <p:spPr>
          <a:xfrm>
            <a:off x="4667250" y="2461074"/>
            <a:ext cx="4057650" cy="461963"/>
          </a:xfrm>
          <a:prstGeom prst="rect">
            <a:avLst/>
          </a:prstGeom>
        </p:spPr>
        <p:txBody>
          <a:bodyPr>
            <a:spAutoFit/>
          </a:bodyPr>
          <a:lstStyle/>
          <a:p>
            <a:pPr>
              <a:defRPr/>
            </a:pPr>
            <a:r>
              <a:rPr lang="en-CA" sz="1200" kern="0" dirty="0">
                <a:solidFill>
                  <a:srgbClr val="333333"/>
                </a:solidFill>
              </a:rPr>
              <a:t>IT governance sets direction through prioritization and decision making, and monitors overall IT performance. </a:t>
            </a:r>
          </a:p>
        </p:txBody>
      </p:sp>
      <p:sp>
        <p:nvSpPr>
          <p:cNvPr id="22" name="Rectangle 21"/>
          <p:cNvSpPr/>
          <p:nvPr/>
        </p:nvSpPr>
        <p:spPr>
          <a:xfrm>
            <a:off x="4732566" y="5532438"/>
            <a:ext cx="4057650" cy="646112"/>
          </a:xfrm>
          <a:prstGeom prst="rect">
            <a:avLst/>
          </a:prstGeom>
        </p:spPr>
        <p:txBody>
          <a:bodyPr>
            <a:spAutoFit/>
          </a:bodyPr>
          <a:lstStyle/>
          <a:p>
            <a:pPr>
              <a:defRPr/>
            </a:pPr>
            <a:r>
              <a:rPr lang="en-CA" sz="1200" kern="0" dirty="0">
                <a:solidFill>
                  <a:srgbClr val="333333"/>
                </a:solidFill>
              </a:rPr>
              <a:t>EA governance ensures that optimal architectural design choices are being made that focus on </a:t>
            </a:r>
            <a:r>
              <a:rPr lang="en-CA" sz="1200" kern="0" dirty="0" smtClean="0">
                <a:solidFill>
                  <a:srgbClr val="333333"/>
                </a:solidFill>
              </a:rPr>
              <a:t>long-term </a:t>
            </a:r>
            <a:r>
              <a:rPr lang="en-CA" sz="1200" kern="0" dirty="0">
                <a:solidFill>
                  <a:srgbClr val="333333"/>
                </a:solidFill>
              </a:rPr>
              <a:t>value creation.</a:t>
            </a:r>
          </a:p>
        </p:txBody>
      </p:sp>
      <p:sp>
        <p:nvSpPr>
          <p:cNvPr id="24" name="Half Frame 23"/>
          <p:cNvSpPr/>
          <p:nvPr/>
        </p:nvSpPr>
        <p:spPr>
          <a:xfrm>
            <a:off x="4549775" y="2312986"/>
            <a:ext cx="385763" cy="571500"/>
          </a:xfrm>
          <a:prstGeom prst="halfFrame">
            <a:avLst>
              <a:gd name="adj1" fmla="val 11783"/>
              <a:gd name="adj2" fmla="val 12861"/>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CA" dirty="0">
              <a:solidFill>
                <a:srgbClr val="333333"/>
              </a:solidFill>
            </a:endParaRPr>
          </a:p>
        </p:txBody>
      </p:sp>
      <p:sp>
        <p:nvSpPr>
          <p:cNvPr id="26" name="Half Frame 25"/>
          <p:cNvSpPr/>
          <p:nvPr/>
        </p:nvSpPr>
        <p:spPr>
          <a:xfrm rot="10800000">
            <a:off x="8407629" y="5708650"/>
            <a:ext cx="387350" cy="571500"/>
          </a:xfrm>
          <a:prstGeom prst="halfFrame">
            <a:avLst>
              <a:gd name="adj1" fmla="val 11783"/>
              <a:gd name="adj2" fmla="val 12861"/>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CA" dirty="0">
              <a:solidFill>
                <a:srgbClr val="333333"/>
              </a:solidFill>
            </a:endParaRPr>
          </a:p>
        </p:txBody>
      </p:sp>
      <p:graphicFrame>
        <p:nvGraphicFramePr>
          <p:cNvPr id="4" name="Diagram 3"/>
          <p:cNvGraphicFramePr/>
          <p:nvPr>
            <p:extLst>
              <p:ext uri="{D42A27DB-BD31-4B8C-83A1-F6EECF244321}">
                <p14:modId xmlns:p14="http://schemas.microsoft.com/office/powerpoint/2010/main" val="4281307428"/>
              </p:ext>
            </p:extLst>
          </p:nvPr>
        </p:nvGraphicFramePr>
        <p:xfrm>
          <a:off x="5124450" y="3092451"/>
          <a:ext cx="3143249" cy="2338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TextBox 16"/>
          <p:cNvSpPr txBox="1"/>
          <p:nvPr/>
        </p:nvSpPr>
        <p:spPr>
          <a:xfrm>
            <a:off x="5898320" y="1868282"/>
            <a:ext cx="2702984" cy="246221"/>
          </a:xfrm>
          <a:prstGeom prst="rect">
            <a:avLst/>
          </a:prstGeom>
        </p:spPr>
        <p:txBody>
          <a:bodyPr wrap="none">
            <a:spAutoFit/>
          </a:bodyPr>
          <a:lstStyle/>
          <a:p>
            <a:pPr>
              <a:defRPr/>
            </a:pPr>
            <a:r>
              <a:rPr lang="en-CA" sz="1000" dirty="0" smtClean="0">
                <a:solidFill>
                  <a:srgbClr val="333333"/>
                </a:solidFill>
              </a:rPr>
              <a:t>Source: Hopkins, “The Essential EA Toolkit.”</a:t>
            </a:r>
          </a:p>
        </p:txBody>
      </p:sp>
    </p:spTree>
    <p:extLst>
      <p:ext uri="{BB962C8B-B14F-4D97-AF65-F5344CB8AC3E}">
        <p14:creationId xmlns:p14="http://schemas.microsoft.com/office/powerpoint/2010/main" val="3348673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p:txBody>
          <a:bodyPr/>
          <a:lstStyle/>
          <a:p>
            <a:r>
              <a:rPr lang="en-CA" dirty="0"/>
              <a:t>Harness the benefits of an optimized </a:t>
            </a:r>
            <a:r>
              <a:rPr lang="en-CA" dirty="0" smtClean="0"/>
              <a:t>EA governance</a:t>
            </a:r>
            <a:endParaRPr lang="en-CA" dirty="0">
              <a:solidFill>
                <a:schemeClr val="tx1">
                  <a:lumMod val="50000"/>
                </a:schemeClr>
              </a:solidFill>
            </a:endParaRPr>
          </a:p>
        </p:txBody>
      </p:sp>
      <p:sp>
        <p:nvSpPr>
          <p:cNvPr id="23" name="Pentagon 22"/>
          <p:cNvSpPr/>
          <p:nvPr/>
        </p:nvSpPr>
        <p:spPr>
          <a:xfrm>
            <a:off x="251520" y="1310522"/>
            <a:ext cx="3693949" cy="482824"/>
          </a:xfrm>
          <a:prstGeom prst="homePlate">
            <a:avLst>
              <a:gd name="adj" fmla="val 0"/>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dirty="0">
                <a:solidFill>
                  <a:schemeClr val="tx1"/>
                </a:solidFill>
              </a:rPr>
              <a:t>Core benefits </a:t>
            </a:r>
            <a:r>
              <a:rPr lang="en-US" sz="1400" b="1" dirty="0" smtClean="0">
                <a:solidFill>
                  <a:schemeClr val="tx1"/>
                </a:solidFill>
              </a:rPr>
              <a:t>of EA </a:t>
            </a:r>
            <a:r>
              <a:rPr lang="en-US" sz="1400" b="1" dirty="0">
                <a:solidFill>
                  <a:schemeClr val="tx1"/>
                </a:solidFill>
              </a:rPr>
              <a:t>governance are seen through:</a:t>
            </a:r>
          </a:p>
        </p:txBody>
      </p:sp>
      <p:sp>
        <p:nvSpPr>
          <p:cNvPr id="9" name="Rectangle 8"/>
          <p:cNvSpPr/>
          <p:nvPr/>
        </p:nvSpPr>
        <p:spPr>
          <a:xfrm>
            <a:off x="4187439" y="1316318"/>
            <a:ext cx="4689860" cy="4247317"/>
          </a:xfrm>
          <a:prstGeom prst="rect">
            <a:avLst/>
          </a:prstGeom>
        </p:spPr>
        <p:txBody>
          <a:bodyPr wrap="square">
            <a:spAutoFit/>
          </a:bodyPr>
          <a:lstStyle/>
          <a:p>
            <a:r>
              <a:rPr lang="en-CA" sz="1400" b="1" dirty="0" smtClean="0">
                <a:solidFill>
                  <a:srgbClr val="333333"/>
                </a:solidFill>
              </a:rPr>
              <a:t>EA </a:t>
            </a:r>
            <a:r>
              <a:rPr lang="en-CA" sz="1400" b="1" dirty="0">
                <a:solidFill>
                  <a:srgbClr val="333333"/>
                </a:solidFill>
              </a:rPr>
              <a:t>governance is difficult to structure appropriately, but having an effective structure will allow you to</a:t>
            </a:r>
            <a:r>
              <a:rPr lang="en-CA" sz="1400" b="1" dirty="0" smtClean="0">
                <a:solidFill>
                  <a:srgbClr val="333333"/>
                </a:solidFill>
              </a:rPr>
              <a:t>:</a:t>
            </a:r>
          </a:p>
          <a:p>
            <a:endParaRPr lang="en-CA" sz="1400" b="1" dirty="0">
              <a:solidFill>
                <a:srgbClr val="333333"/>
              </a:solidFill>
            </a:endParaRPr>
          </a:p>
          <a:p>
            <a:pPr marL="174625" indent="-174625">
              <a:buClr>
                <a:srgbClr val="2B9E36"/>
              </a:buClr>
              <a:buFont typeface="Wingdings" pitchFamily="2" charset="2"/>
              <a:buChar char=""/>
            </a:pPr>
            <a:r>
              <a:rPr lang="en-US" sz="1200" dirty="0" smtClean="0">
                <a:solidFill>
                  <a:srgbClr val="333333"/>
                </a:solidFill>
              </a:rPr>
              <a:t>Achieve business strategy through faster time-to-market innovations and capabilities.</a:t>
            </a:r>
          </a:p>
          <a:p>
            <a:pPr marL="174625" indent="-174625">
              <a:buClr>
                <a:srgbClr val="2B9E36"/>
              </a:buClr>
              <a:buFont typeface="Wingdings" pitchFamily="2" charset="2"/>
              <a:buChar char=""/>
            </a:pPr>
            <a:endParaRPr lang="en-US" sz="1200" dirty="0" smtClean="0">
              <a:solidFill>
                <a:srgbClr val="333333"/>
              </a:solidFill>
            </a:endParaRPr>
          </a:p>
          <a:p>
            <a:pPr marL="174625" indent="-174625">
              <a:buClr>
                <a:srgbClr val="2B9E36"/>
              </a:buClr>
              <a:buFont typeface="Wingdings" pitchFamily="2" charset="2"/>
              <a:buChar char=""/>
            </a:pPr>
            <a:r>
              <a:rPr lang="en-US" sz="1200" dirty="0" smtClean="0">
                <a:solidFill>
                  <a:srgbClr val="333333"/>
                </a:solidFill>
              </a:rPr>
              <a:t>Reduced transaction costs with more consistent business processes and information across business units.</a:t>
            </a:r>
          </a:p>
          <a:p>
            <a:pPr marL="174625" indent="-174625">
              <a:buClr>
                <a:srgbClr val="2B9E36"/>
              </a:buClr>
              <a:buFont typeface="Wingdings" pitchFamily="2" charset="2"/>
              <a:buChar char=""/>
            </a:pPr>
            <a:endParaRPr lang="en-US" sz="1200" dirty="0" smtClean="0">
              <a:solidFill>
                <a:srgbClr val="333333"/>
              </a:solidFill>
            </a:endParaRPr>
          </a:p>
          <a:p>
            <a:pPr marL="174625" indent="-174625">
              <a:buClr>
                <a:srgbClr val="2B9E36"/>
              </a:buClr>
              <a:buFont typeface="Wingdings" pitchFamily="2" charset="2"/>
              <a:buChar char=""/>
            </a:pPr>
            <a:r>
              <a:rPr lang="en-US" sz="1200" dirty="0" smtClean="0">
                <a:solidFill>
                  <a:srgbClr val="333333"/>
                </a:solidFill>
              </a:rPr>
              <a:t>Lower IT costs due to better traceability, faster design, and lower risk.</a:t>
            </a:r>
          </a:p>
          <a:p>
            <a:pPr marL="174625" indent="-174625">
              <a:buClr>
                <a:srgbClr val="2B9E36"/>
              </a:buClr>
              <a:buFont typeface="Wingdings" pitchFamily="2" charset="2"/>
              <a:buChar char=""/>
            </a:pPr>
            <a:endParaRPr lang="en-US" sz="1200" dirty="0" smtClean="0">
              <a:solidFill>
                <a:srgbClr val="333333"/>
              </a:solidFill>
            </a:endParaRPr>
          </a:p>
          <a:p>
            <a:pPr marL="174625" indent="-174625">
              <a:buClr>
                <a:srgbClr val="2B9E36"/>
              </a:buClr>
              <a:buFont typeface="Wingdings" pitchFamily="2" charset="2"/>
              <a:buChar char=""/>
            </a:pPr>
            <a:r>
              <a:rPr lang="en-CA" sz="1200" dirty="0" smtClean="0">
                <a:solidFill>
                  <a:srgbClr val="333333"/>
                </a:solidFill>
              </a:rPr>
              <a:t>Link IT investments to </a:t>
            </a:r>
            <a:r>
              <a:rPr lang="en-CA" sz="1200" dirty="0">
                <a:solidFill>
                  <a:srgbClr val="333333"/>
                </a:solidFill>
              </a:rPr>
              <a:t>organizational strategies and </a:t>
            </a:r>
            <a:r>
              <a:rPr lang="en-CA" sz="1200" dirty="0" smtClean="0">
                <a:solidFill>
                  <a:srgbClr val="333333"/>
                </a:solidFill>
              </a:rPr>
              <a:t>objectives</a:t>
            </a:r>
          </a:p>
          <a:p>
            <a:pPr marL="174625" indent="-174625">
              <a:buClr>
                <a:srgbClr val="2B9E36"/>
              </a:buClr>
              <a:buFont typeface="Wingdings" pitchFamily="2" charset="2"/>
              <a:buChar char=""/>
            </a:pPr>
            <a:endParaRPr lang="en-CA" sz="1200" dirty="0" smtClean="0">
              <a:solidFill>
                <a:srgbClr val="333333"/>
              </a:solidFill>
            </a:endParaRPr>
          </a:p>
          <a:p>
            <a:pPr marL="174625" indent="-174625">
              <a:buClr>
                <a:srgbClr val="2B9E36"/>
              </a:buClr>
              <a:buFont typeface="Wingdings" pitchFamily="2" charset="2"/>
              <a:buChar char=""/>
            </a:pPr>
            <a:r>
              <a:rPr lang="en-CA" sz="1200" dirty="0" smtClean="0"/>
              <a:t>Integrate </a:t>
            </a:r>
            <a:r>
              <a:rPr lang="en-CA" sz="1200" dirty="0"/>
              <a:t>and institutionalizes IT best </a:t>
            </a:r>
            <a:r>
              <a:rPr lang="en-CA" sz="1200" dirty="0" smtClean="0"/>
              <a:t>practices.</a:t>
            </a:r>
          </a:p>
          <a:p>
            <a:pPr marL="174625" indent="-174625">
              <a:buClr>
                <a:srgbClr val="2B9E36"/>
              </a:buClr>
              <a:buFont typeface="Wingdings" pitchFamily="2" charset="2"/>
              <a:buChar char=""/>
            </a:pPr>
            <a:endParaRPr lang="en-CA" sz="1200" dirty="0" smtClean="0"/>
          </a:p>
          <a:p>
            <a:pPr marL="174625" indent="-174625">
              <a:buClr>
                <a:srgbClr val="2B9E36"/>
              </a:buClr>
              <a:buFont typeface="Wingdings" pitchFamily="2" charset="2"/>
              <a:buChar char=""/>
            </a:pPr>
            <a:r>
              <a:rPr lang="en-CA" sz="1200" dirty="0" smtClean="0"/>
              <a:t>Enable </a:t>
            </a:r>
            <a:r>
              <a:rPr lang="en-CA" sz="1200" dirty="0"/>
              <a:t>the organization to take full advantage of its information, infrastructure, and hardware and software </a:t>
            </a:r>
            <a:r>
              <a:rPr lang="en-CA" sz="1200" dirty="0" smtClean="0"/>
              <a:t>assets.</a:t>
            </a:r>
          </a:p>
          <a:p>
            <a:pPr marL="174625" indent="-174625">
              <a:buClr>
                <a:srgbClr val="2B9E36"/>
              </a:buClr>
              <a:buFont typeface="Wingdings" pitchFamily="2" charset="2"/>
              <a:buChar char=""/>
            </a:pPr>
            <a:endParaRPr lang="en-CA" sz="1200" dirty="0" smtClean="0"/>
          </a:p>
          <a:p>
            <a:pPr marL="174625" indent="-174625">
              <a:buClr>
                <a:srgbClr val="2B9E36"/>
              </a:buClr>
              <a:buFont typeface="Wingdings" pitchFamily="2" charset="2"/>
              <a:buChar char=""/>
            </a:pPr>
            <a:r>
              <a:rPr lang="en-CA" sz="1200" dirty="0" smtClean="0">
                <a:solidFill>
                  <a:srgbClr val="333333"/>
                </a:solidFill>
              </a:rPr>
              <a:t>Support </a:t>
            </a:r>
            <a:r>
              <a:rPr lang="en-CA" sz="1200" dirty="0">
                <a:solidFill>
                  <a:srgbClr val="333333"/>
                </a:solidFill>
              </a:rPr>
              <a:t>regulatory </a:t>
            </a:r>
            <a:r>
              <a:rPr lang="en-CA" sz="1200" dirty="0" smtClean="0">
                <a:solidFill>
                  <a:srgbClr val="333333"/>
                </a:solidFill>
              </a:rPr>
              <a:t>as well as </a:t>
            </a:r>
            <a:r>
              <a:rPr lang="en-CA" sz="1200" dirty="0">
                <a:solidFill>
                  <a:srgbClr val="333333"/>
                </a:solidFill>
              </a:rPr>
              <a:t>best practice requirements such as auditability, security, responsibility, and </a:t>
            </a:r>
            <a:r>
              <a:rPr lang="en-CA" sz="1200" dirty="0" smtClean="0">
                <a:solidFill>
                  <a:srgbClr val="333333"/>
                </a:solidFill>
              </a:rPr>
              <a:t>accountability.</a:t>
            </a:r>
            <a:endParaRPr lang="en-CA" sz="1200" dirty="0">
              <a:solidFill>
                <a:srgbClr val="333333"/>
              </a:solidFill>
            </a:endParaRPr>
          </a:p>
          <a:p>
            <a:pPr marL="174625" indent="-174625">
              <a:buClr>
                <a:srgbClr val="2B9E36"/>
              </a:buClr>
              <a:buFont typeface="Wingdings" pitchFamily="2" charset="2"/>
              <a:buChar char=""/>
            </a:pPr>
            <a:endParaRPr lang="en-US" sz="1200" dirty="0">
              <a:solidFill>
                <a:srgbClr val="333333"/>
              </a:solidFill>
            </a:endParaRPr>
          </a:p>
        </p:txBody>
      </p:sp>
      <p:grpSp>
        <p:nvGrpSpPr>
          <p:cNvPr id="2" name="Group 1"/>
          <p:cNvGrpSpPr/>
          <p:nvPr/>
        </p:nvGrpSpPr>
        <p:grpSpPr>
          <a:xfrm>
            <a:off x="292464" y="1957189"/>
            <a:ext cx="3346682" cy="1017126"/>
            <a:chOff x="283487" y="2048629"/>
            <a:chExt cx="3346682" cy="1017126"/>
          </a:xfrm>
        </p:grpSpPr>
        <p:sp>
          <p:nvSpPr>
            <p:cNvPr id="12" name="Rectangle 11"/>
            <p:cNvSpPr/>
            <p:nvPr/>
          </p:nvSpPr>
          <p:spPr>
            <a:xfrm>
              <a:off x="283487" y="2280925"/>
              <a:ext cx="3346682" cy="78483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tIns="182880">
              <a:spAutoFit/>
            </a:bodyPr>
            <a:lstStyle/>
            <a:p>
              <a:r>
                <a:rPr lang="en-CA" sz="1200" dirty="0" smtClean="0">
                  <a:solidFill>
                    <a:srgbClr val="333333"/>
                  </a:solidFill>
                </a:rPr>
                <a:t>Effective EA governance ensures alignment between organizational investments and corporate strategic goals and objectives.</a:t>
              </a:r>
              <a:endParaRPr lang="en-CA" sz="1200" dirty="0">
                <a:solidFill>
                  <a:srgbClr val="333333"/>
                </a:solidFill>
              </a:endParaRPr>
            </a:p>
          </p:txBody>
        </p:sp>
        <p:sp>
          <p:nvSpPr>
            <p:cNvPr id="13" name="Rectangle 12"/>
            <p:cNvSpPr/>
            <p:nvPr/>
          </p:nvSpPr>
          <p:spPr>
            <a:xfrm>
              <a:off x="358252" y="2048629"/>
              <a:ext cx="2491173" cy="32004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rgbClr val="FFFFFF"/>
                  </a:solidFill>
                </a:rPr>
                <a:t>Value creation</a:t>
              </a:r>
              <a:endParaRPr lang="en-US" sz="1400" dirty="0">
                <a:solidFill>
                  <a:srgbClr val="FFFFFF"/>
                </a:solidFill>
              </a:endParaRPr>
            </a:p>
          </p:txBody>
        </p:sp>
      </p:grpSp>
      <p:grpSp>
        <p:nvGrpSpPr>
          <p:cNvPr id="3" name="Group 2"/>
          <p:cNvGrpSpPr/>
          <p:nvPr/>
        </p:nvGrpSpPr>
        <p:grpSpPr>
          <a:xfrm>
            <a:off x="292464" y="3401890"/>
            <a:ext cx="3346682" cy="1017126"/>
            <a:chOff x="251520" y="3370426"/>
            <a:chExt cx="3346682" cy="1017126"/>
          </a:xfrm>
        </p:grpSpPr>
        <p:sp>
          <p:nvSpPr>
            <p:cNvPr id="14" name="Rectangle 13"/>
            <p:cNvSpPr/>
            <p:nvPr/>
          </p:nvSpPr>
          <p:spPr>
            <a:xfrm>
              <a:off x="251520" y="3602722"/>
              <a:ext cx="3346682" cy="78483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tIns="182880">
              <a:spAutoFit/>
            </a:bodyPr>
            <a:lstStyle/>
            <a:p>
              <a:r>
                <a:rPr lang="en-CA" sz="1200" dirty="0" smtClean="0"/>
                <a:t>Architecture standards provide guidance to identify opportunities for reuse and eliminate redundancies in an organization.</a:t>
              </a:r>
              <a:endParaRPr lang="en-CA" sz="1200" dirty="0"/>
            </a:p>
          </p:txBody>
        </p:sp>
        <p:sp>
          <p:nvSpPr>
            <p:cNvPr id="15" name="Rectangle 14"/>
            <p:cNvSpPr/>
            <p:nvPr/>
          </p:nvSpPr>
          <p:spPr>
            <a:xfrm>
              <a:off x="326285" y="3370426"/>
              <a:ext cx="2491173" cy="32004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rgbClr val="FFFFFF"/>
                  </a:solidFill>
                </a:rPr>
                <a:t>Cost reduction</a:t>
              </a:r>
              <a:endParaRPr lang="en-US" sz="1400" dirty="0">
                <a:solidFill>
                  <a:srgbClr val="FFFFFF"/>
                </a:solidFill>
              </a:endParaRPr>
            </a:p>
          </p:txBody>
        </p:sp>
      </p:grpSp>
      <p:grpSp>
        <p:nvGrpSpPr>
          <p:cNvPr id="4" name="Group 3"/>
          <p:cNvGrpSpPr/>
          <p:nvPr/>
        </p:nvGrpSpPr>
        <p:grpSpPr>
          <a:xfrm>
            <a:off x="292464" y="4846591"/>
            <a:ext cx="3346682" cy="1201792"/>
            <a:chOff x="283487" y="4938031"/>
            <a:chExt cx="3346682" cy="1201792"/>
          </a:xfrm>
        </p:grpSpPr>
        <p:sp>
          <p:nvSpPr>
            <p:cNvPr id="16" name="Rectangle 15"/>
            <p:cNvSpPr/>
            <p:nvPr/>
          </p:nvSpPr>
          <p:spPr>
            <a:xfrm>
              <a:off x="283487" y="5170327"/>
              <a:ext cx="3346682" cy="969496"/>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tIns="182880">
              <a:spAutoFit/>
            </a:bodyPr>
            <a:lstStyle/>
            <a:p>
              <a:r>
                <a:rPr lang="en-CA" sz="1200" dirty="0" smtClean="0"/>
                <a:t>Architecture review processes and assessment checklists ensure that solutions are within the acceptable risk levels of the organization.</a:t>
              </a:r>
            </a:p>
          </p:txBody>
        </p:sp>
        <p:sp>
          <p:nvSpPr>
            <p:cNvPr id="17" name="Rectangle 16"/>
            <p:cNvSpPr/>
            <p:nvPr/>
          </p:nvSpPr>
          <p:spPr>
            <a:xfrm>
              <a:off x="358252" y="4938031"/>
              <a:ext cx="2491173" cy="32004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chemeClr val="bg1"/>
                  </a:solidFill>
                </a:rPr>
                <a:t>Risk optimization</a:t>
              </a:r>
            </a:p>
          </p:txBody>
        </p:sp>
      </p:grpSp>
    </p:spTree>
    <p:extLst>
      <p:ext uri="{BB962C8B-B14F-4D97-AF65-F5344CB8AC3E}">
        <p14:creationId xmlns:p14="http://schemas.microsoft.com/office/powerpoint/2010/main" val="3200170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CA" dirty="0">
                <a:solidFill>
                  <a:schemeClr val="bg2"/>
                </a:solidFill>
                <a:ea typeface="Roboto Slab" pitchFamily="2" charset="0"/>
              </a:rPr>
              <a:t>Organizations that have implemented EA governance realize greater benefits from their EA programs</a:t>
            </a:r>
            <a:endParaRPr lang="en-US" dirty="0">
              <a:solidFill>
                <a:schemeClr val="bg2"/>
              </a:solidFill>
              <a:ea typeface="Roboto Slab" pitchFamily="2" charset="0"/>
            </a:endParaRPr>
          </a:p>
        </p:txBody>
      </p:sp>
      <p:cxnSp>
        <p:nvCxnSpPr>
          <p:cNvPr id="12" name="Straight Connector 11"/>
          <p:cNvCxnSpPr/>
          <p:nvPr/>
        </p:nvCxnSpPr>
        <p:spPr>
          <a:xfrm>
            <a:off x="285288" y="2224857"/>
            <a:ext cx="846073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85288" y="1238161"/>
            <a:ext cx="8592011" cy="830997"/>
          </a:xfrm>
          <a:prstGeom prst="rect">
            <a:avLst/>
          </a:prstGeom>
        </p:spPr>
        <p:txBody>
          <a:bodyPr wrap="square">
            <a:spAutoFit/>
          </a:bodyPr>
          <a:lstStyle/>
          <a:p>
            <a:r>
              <a:rPr lang="en-CA" sz="1600" dirty="0" smtClean="0">
                <a:cs typeface="Roboto Slab Bold"/>
              </a:rPr>
              <a:t>Modern day </a:t>
            </a:r>
            <a:r>
              <a:rPr lang="en-CA" sz="1600" dirty="0">
                <a:cs typeface="Roboto Slab Bold"/>
              </a:rPr>
              <a:t>CIOs of high-performing organizations use EA as a strategic planning discipline to improve </a:t>
            </a:r>
            <a:r>
              <a:rPr lang="en-CA" sz="1600" dirty="0" smtClean="0">
                <a:cs typeface="Roboto Slab Bold"/>
              </a:rPr>
              <a:t>business-IT alignment, enable innovation, </a:t>
            </a:r>
            <a:r>
              <a:rPr lang="en-CA" sz="1600" dirty="0">
                <a:cs typeface="Roboto Slab Bold"/>
              </a:rPr>
              <a:t>and link business </a:t>
            </a:r>
            <a:r>
              <a:rPr lang="en-CA" sz="1600" dirty="0" smtClean="0">
                <a:cs typeface="Roboto Slab Bold"/>
              </a:rPr>
              <a:t>and IT </a:t>
            </a:r>
            <a:r>
              <a:rPr lang="en-CA" sz="1600" dirty="0">
                <a:cs typeface="Roboto Slab Bold"/>
              </a:rPr>
              <a:t>strategies to </a:t>
            </a:r>
            <a:r>
              <a:rPr lang="en-CA" sz="1600" dirty="0" smtClean="0">
                <a:cs typeface="Roboto Slab Bold"/>
              </a:rPr>
              <a:t>execution.</a:t>
            </a:r>
            <a:endParaRPr lang="en-CA" sz="1600" dirty="0">
              <a:cs typeface="Roboto Slab Bold"/>
            </a:endParaRPr>
          </a:p>
        </p:txBody>
      </p:sp>
      <p:sp>
        <p:nvSpPr>
          <p:cNvPr id="27" name="Rectangle 26"/>
          <p:cNvSpPr/>
          <p:nvPr/>
        </p:nvSpPr>
        <p:spPr>
          <a:xfrm>
            <a:off x="285288" y="2366602"/>
            <a:ext cx="8488846" cy="523220"/>
          </a:xfrm>
          <a:prstGeom prst="rect">
            <a:avLst/>
          </a:prstGeom>
        </p:spPr>
        <p:txBody>
          <a:bodyPr wrap="square">
            <a:spAutoFit/>
          </a:bodyPr>
          <a:lstStyle/>
          <a:p>
            <a:pPr>
              <a:lnSpc>
                <a:spcPct val="100000"/>
              </a:lnSpc>
            </a:pPr>
            <a:r>
              <a:rPr lang="en-CA" sz="1400" dirty="0" smtClean="0">
                <a:ea typeface="Roboto Slab" pitchFamily="2" charset="0"/>
              </a:rPr>
              <a:t>Recent Info-Tech research found that organizations that establish EA governance realize greater benefits from their EA initiatives. </a:t>
            </a:r>
            <a:endParaRPr lang="en-US" sz="1400" dirty="0">
              <a:ea typeface="Roboto Slab" pitchFamily="2" charset="0"/>
            </a:endParaRPr>
          </a:p>
        </p:txBody>
      </p:sp>
      <p:pic>
        <p:nvPicPr>
          <p:cNvPr id="28" name="Picture 27" descr="graph-slide 37.jpg"/>
          <p:cNvPicPr>
            <a:picLocks noChangeAspect="1"/>
          </p:cNvPicPr>
          <p:nvPr/>
        </p:nvPicPr>
        <p:blipFill rotWithShape="1">
          <a:blip r:embed="rId3" cstate="print"/>
          <a:srcRect l="2228" t="6893" r="10378" b="1450"/>
          <a:stretch/>
        </p:blipFill>
        <p:spPr>
          <a:xfrm>
            <a:off x="1134934" y="2995245"/>
            <a:ext cx="6450406" cy="3107686"/>
          </a:xfrm>
          <a:prstGeom prst="rect">
            <a:avLst/>
          </a:prstGeom>
        </p:spPr>
      </p:pic>
      <p:sp>
        <p:nvSpPr>
          <p:cNvPr id="29" name="Rectangle 28"/>
          <p:cNvSpPr/>
          <p:nvPr/>
        </p:nvSpPr>
        <p:spPr>
          <a:xfrm>
            <a:off x="5571853" y="6008299"/>
            <a:ext cx="3101105" cy="276999"/>
          </a:xfrm>
          <a:prstGeom prst="rect">
            <a:avLst/>
          </a:prstGeom>
        </p:spPr>
        <p:txBody>
          <a:bodyPr wrap="none">
            <a:spAutoFit/>
          </a:bodyPr>
          <a:lstStyle/>
          <a:p>
            <a:pPr>
              <a:defRPr/>
            </a:pPr>
            <a:r>
              <a:rPr lang="en-US" sz="1200" dirty="0"/>
              <a:t>Source: Info-Tech Research Group, </a:t>
            </a:r>
            <a:r>
              <a:rPr lang="en-US" sz="1200" i="1" dirty="0" smtClean="0"/>
              <a:t>N=89</a:t>
            </a:r>
            <a:endParaRPr lang="en-US" sz="1200" i="1" dirty="0"/>
          </a:p>
        </p:txBody>
      </p:sp>
    </p:spTree>
    <p:extLst>
      <p:ext uri="{BB962C8B-B14F-4D97-AF65-F5344CB8AC3E}">
        <p14:creationId xmlns:p14="http://schemas.microsoft.com/office/powerpoint/2010/main" val="4160698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Measure EA governance implementation effectiveness</a:t>
            </a:r>
          </a:p>
        </p:txBody>
      </p:sp>
      <p:sp>
        <p:nvSpPr>
          <p:cNvPr id="32" name="Text Placeholder 7"/>
          <p:cNvSpPr txBox="1">
            <a:spLocks/>
          </p:cNvSpPr>
          <p:nvPr/>
        </p:nvSpPr>
        <p:spPr bwMode="auto">
          <a:xfrm>
            <a:off x="251520" y="1200672"/>
            <a:ext cx="8620124" cy="856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ts val="0"/>
              </a:spcBef>
              <a:spcAft>
                <a:spcPct val="0"/>
              </a:spcAft>
              <a:buClr>
                <a:srgbClr val="333333"/>
              </a:buClr>
              <a:buSzPct val="120000"/>
              <a:buFont typeface="Arial" pitchFamily="34" charset="0"/>
              <a:buNone/>
              <a:tabLst/>
              <a:defRPr/>
            </a:pPr>
            <a:r>
              <a:rPr kumimoji="0" lang="en-US" sz="1600" b="0" i="0" u="none" strike="noStrike" kern="1200" cap="none" spc="0" normalizeH="0" baseline="0" noProof="0" dirty="0" smtClean="0">
                <a:ln>
                  <a:noFill/>
                </a:ln>
                <a:solidFill>
                  <a:srgbClr val="333333"/>
                </a:solidFill>
                <a:effectLst/>
                <a:uLnTx/>
                <a:uFillTx/>
                <a:latin typeface="Arial"/>
                <a:ea typeface="+mn-ea"/>
                <a:cs typeface="+mn-cs"/>
              </a:rPr>
              <a:t>Define key operational measures for internal use by IT and EA practitioners. Also, define business value measures that communicate and demonstrate the value of EA as an “enabler” of business outcomes to senior executives. </a:t>
            </a:r>
          </a:p>
          <a:p>
            <a:pPr marL="0" marR="0" lvl="0" indent="0" algn="l" defTabSz="914400" rtl="0" eaLnBrk="0" fontAlgn="base" latinLnBrk="0" hangingPunct="0">
              <a:lnSpc>
                <a:spcPct val="100000"/>
              </a:lnSpc>
              <a:spcBef>
                <a:spcPts val="0"/>
              </a:spcBef>
              <a:spcAft>
                <a:spcPct val="0"/>
              </a:spcAft>
              <a:buClr>
                <a:srgbClr val="333333"/>
              </a:buClr>
              <a:buSzPct val="120000"/>
              <a:buFont typeface="Arial" pitchFamily="34" charset="0"/>
              <a:buNone/>
              <a:tabLst/>
              <a:defRPr/>
            </a:pPr>
            <a:endParaRPr kumimoji="0" lang="en-CA" sz="1600" b="0" i="0" u="none" strike="noStrike" kern="1200" cap="none" spc="0" normalizeH="0" baseline="0" noProof="0" dirty="0">
              <a:ln>
                <a:noFill/>
              </a:ln>
              <a:solidFill>
                <a:srgbClr val="333333"/>
              </a:solidFill>
              <a:effectLst/>
              <a:uLnTx/>
              <a:uFillTx/>
              <a:latin typeface="Arial"/>
              <a:ea typeface="+mn-ea"/>
              <a:cs typeface="+mn-cs"/>
            </a:endParaRPr>
          </a:p>
        </p:txBody>
      </p:sp>
      <p:sp>
        <p:nvSpPr>
          <p:cNvPr id="33" name="Freeform 32"/>
          <p:cNvSpPr/>
          <p:nvPr/>
        </p:nvSpPr>
        <p:spPr>
          <a:xfrm>
            <a:off x="1515379" y="4801215"/>
            <a:ext cx="1463040" cy="1463040"/>
          </a:xfrm>
          <a:custGeom>
            <a:avLst/>
            <a:gdLst>
              <a:gd name="connsiteX0" fmla="*/ 1586555 w 2235200"/>
              <a:gd name="connsiteY0" fmla="*/ 356377 h 2235200"/>
              <a:gd name="connsiteX1" fmla="*/ 1760418 w 2235200"/>
              <a:gd name="connsiteY1" fmla="*/ 210481 h 2235200"/>
              <a:gd name="connsiteX2" fmla="*/ 1899314 w 2235200"/>
              <a:gd name="connsiteY2" fmla="*/ 327029 h 2235200"/>
              <a:gd name="connsiteX3" fmla="*/ 1785825 w 2235200"/>
              <a:gd name="connsiteY3" fmla="*/ 523585 h 2235200"/>
              <a:gd name="connsiteX4" fmla="*/ 1966144 w 2235200"/>
              <a:gd name="connsiteY4" fmla="*/ 835907 h 2235200"/>
              <a:gd name="connsiteX5" fmla="*/ 2193112 w 2235200"/>
              <a:gd name="connsiteY5" fmla="*/ 835901 h 2235200"/>
              <a:gd name="connsiteX6" fmla="*/ 2224597 w 2235200"/>
              <a:gd name="connsiteY6" fmla="*/ 1014463 h 2235200"/>
              <a:gd name="connsiteX7" fmla="*/ 2011316 w 2235200"/>
              <a:gd name="connsiteY7" fmla="*/ 1092085 h 2235200"/>
              <a:gd name="connsiteX8" fmla="*/ 1948692 w 2235200"/>
              <a:gd name="connsiteY8" fmla="*/ 1447245 h 2235200"/>
              <a:gd name="connsiteX9" fmla="*/ 2122562 w 2235200"/>
              <a:gd name="connsiteY9" fmla="*/ 1593132 h 2235200"/>
              <a:gd name="connsiteX10" fmla="*/ 2031904 w 2235200"/>
              <a:gd name="connsiteY10" fmla="*/ 1750157 h 2235200"/>
              <a:gd name="connsiteX11" fmla="*/ 1818627 w 2235200"/>
              <a:gd name="connsiteY11" fmla="*/ 1672524 h 2235200"/>
              <a:gd name="connsiteX12" fmla="*/ 1542362 w 2235200"/>
              <a:gd name="connsiteY12" fmla="*/ 1904338 h 2235200"/>
              <a:gd name="connsiteX13" fmla="*/ 1581780 w 2235200"/>
              <a:gd name="connsiteY13" fmla="*/ 2127856 h 2235200"/>
              <a:gd name="connsiteX14" fmla="*/ 1411398 w 2235200"/>
              <a:gd name="connsiteY14" fmla="*/ 2189870 h 2235200"/>
              <a:gd name="connsiteX15" fmla="*/ 1297919 w 2235200"/>
              <a:gd name="connsiteY15" fmla="*/ 1993308 h 2235200"/>
              <a:gd name="connsiteX16" fmla="*/ 937280 w 2235200"/>
              <a:gd name="connsiteY16" fmla="*/ 1993308 h 2235200"/>
              <a:gd name="connsiteX17" fmla="*/ 823802 w 2235200"/>
              <a:gd name="connsiteY17" fmla="*/ 2189870 h 2235200"/>
              <a:gd name="connsiteX18" fmla="*/ 653420 w 2235200"/>
              <a:gd name="connsiteY18" fmla="*/ 2127856 h 2235200"/>
              <a:gd name="connsiteX19" fmla="*/ 692839 w 2235200"/>
              <a:gd name="connsiteY19" fmla="*/ 1904338 h 2235200"/>
              <a:gd name="connsiteX20" fmla="*/ 416574 w 2235200"/>
              <a:gd name="connsiteY20" fmla="*/ 1672524 h 2235200"/>
              <a:gd name="connsiteX21" fmla="*/ 203296 w 2235200"/>
              <a:gd name="connsiteY21" fmla="*/ 1750157 h 2235200"/>
              <a:gd name="connsiteX22" fmla="*/ 112638 w 2235200"/>
              <a:gd name="connsiteY22" fmla="*/ 1593132 h 2235200"/>
              <a:gd name="connsiteX23" fmla="*/ 286508 w 2235200"/>
              <a:gd name="connsiteY23" fmla="*/ 1447245 h 2235200"/>
              <a:gd name="connsiteX24" fmla="*/ 223884 w 2235200"/>
              <a:gd name="connsiteY24" fmla="*/ 1092085 h 2235200"/>
              <a:gd name="connsiteX25" fmla="*/ 10603 w 2235200"/>
              <a:gd name="connsiteY25" fmla="*/ 1014463 h 2235200"/>
              <a:gd name="connsiteX26" fmla="*/ 42088 w 2235200"/>
              <a:gd name="connsiteY26" fmla="*/ 835901 h 2235200"/>
              <a:gd name="connsiteX27" fmla="*/ 269055 w 2235200"/>
              <a:gd name="connsiteY27" fmla="*/ 835907 h 2235200"/>
              <a:gd name="connsiteX28" fmla="*/ 449374 w 2235200"/>
              <a:gd name="connsiteY28" fmla="*/ 523585 h 2235200"/>
              <a:gd name="connsiteX29" fmla="*/ 335886 w 2235200"/>
              <a:gd name="connsiteY29" fmla="*/ 327029 h 2235200"/>
              <a:gd name="connsiteX30" fmla="*/ 474782 w 2235200"/>
              <a:gd name="connsiteY30" fmla="*/ 210481 h 2235200"/>
              <a:gd name="connsiteX31" fmla="*/ 648645 w 2235200"/>
              <a:gd name="connsiteY31" fmla="*/ 356377 h 2235200"/>
              <a:gd name="connsiteX32" fmla="*/ 987535 w 2235200"/>
              <a:gd name="connsiteY32" fmla="*/ 233031 h 2235200"/>
              <a:gd name="connsiteX33" fmla="*/ 1026942 w 2235200"/>
              <a:gd name="connsiteY33" fmla="*/ 9511 h 2235200"/>
              <a:gd name="connsiteX34" fmla="*/ 1208258 w 2235200"/>
              <a:gd name="connsiteY34" fmla="*/ 9511 h 2235200"/>
              <a:gd name="connsiteX35" fmla="*/ 1247665 w 2235200"/>
              <a:gd name="connsiteY35" fmla="*/ 233031 h 2235200"/>
              <a:gd name="connsiteX36" fmla="*/ 1586555 w 2235200"/>
              <a:gd name="connsiteY36" fmla="*/ 356377 h 223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35200" h="2235200">
                <a:moveTo>
                  <a:pt x="1586555" y="356377"/>
                </a:moveTo>
                <a:lnTo>
                  <a:pt x="1760418" y="210481"/>
                </a:lnTo>
                <a:lnTo>
                  <a:pt x="1899314" y="327029"/>
                </a:lnTo>
                <a:lnTo>
                  <a:pt x="1785825" y="523585"/>
                </a:lnTo>
                <a:cubicBezTo>
                  <a:pt x="1866522" y="614364"/>
                  <a:pt x="1927876" y="720632"/>
                  <a:pt x="1966144" y="835907"/>
                </a:cubicBezTo>
                <a:lnTo>
                  <a:pt x="2193112" y="835901"/>
                </a:lnTo>
                <a:lnTo>
                  <a:pt x="2224597" y="1014463"/>
                </a:lnTo>
                <a:lnTo>
                  <a:pt x="2011316" y="1092085"/>
                </a:lnTo>
                <a:cubicBezTo>
                  <a:pt x="2014782" y="1213496"/>
                  <a:pt x="1993474" y="1334341"/>
                  <a:pt x="1948692" y="1447245"/>
                </a:cubicBezTo>
                <a:lnTo>
                  <a:pt x="2122562" y="1593132"/>
                </a:lnTo>
                <a:lnTo>
                  <a:pt x="2031904" y="1750157"/>
                </a:lnTo>
                <a:lnTo>
                  <a:pt x="1818627" y="1672524"/>
                </a:lnTo>
                <a:cubicBezTo>
                  <a:pt x="1743241" y="1767759"/>
                  <a:pt x="1649240" y="1846634"/>
                  <a:pt x="1542362" y="1904338"/>
                </a:cubicBezTo>
                <a:lnTo>
                  <a:pt x="1581780" y="2127856"/>
                </a:lnTo>
                <a:lnTo>
                  <a:pt x="1411398" y="2189870"/>
                </a:lnTo>
                <a:lnTo>
                  <a:pt x="1297919" y="1993308"/>
                </a:lnTo>
                <a:cubicBezTo>
                  <a:pt x="1178954" y="2017804"/>
                  <a:pt x="1056245" y="2017804"/>
                  <a:pt x="937280" y="1993308"/>
                </a:cubicBezTo>
                <a:lnTo>
                  <a:pt x="823802" y="2189870"/>
                </a:lnTo>
                <a:lnTo>
                  <a:pt x="653420" y="2127856"/>
                </a:lnTo>
                <a:lnTo>
                  <a:pt x="692839" y="1904338"/>
                </a:lnTo>
                <a:cubicBezTo>
                  <a:pt x="585961" y="1846634"/>
                  <a:pt x="491960" y="1767758"/>
                  <a:pt x="416574" y="1672524"/>
                </a:cubicBezTo>
                <a:lnTo>
                  <a:pt x="203296" y="1750157"/>
                </a:lnTo>
                <a:lnTo>
                  <a:pt x="112638" y="1593132"/>
                </a:lnTo>
                <a:lnTo>
                  <a:pt x="286508" y="1447245"/>
                </a:lnTo>
                <a:cubicBezTo>
                  <a:pt x="241726" y="1334341"/>
                  <a:pt x="220417" y="1213496"/>
                  <a:pt x="223884" y="1092085"/>
                </a:cubicBezTo>
                <a:lnTo>
                  <a:pt x="10603" y="1014463"/>
                </a:lnTo>
                <a:lnTo>
                  <a:pt x="42088" y="835901"/>
                </a:lnTo>
                <a:lnTo>
                  <a:pt x="269055" y="835907"/>
                </a:lnTo>
                <a:cubicBezTo>
                  <a:pt x="307323" y="720632"/>
                  <a:pt x="368677" y="614363"/>
                  <a:pt x="449374" y="523585"/>
                </a:cubicBezTo>
                <a:lnTo>
                  <a:pt x="335886" y="327029"/>
                </a:lnTo>
                <a:lnTo>
                  <a:pt x="474782" y="210481"/>
                </a:lnTo>
                <a:lnTo>
                  <a:pt x="648645" y="356377"/>
                </a:lnTo>
                <a:cubicBezTo>
                  <a:pt x="752057" y="292669"/>
                  <a:pt x="867366" y="250701"/>
                  <a:pt x="987535" y="233031"/>
                </a:cubicBezTo>
                <a:lnTo>
                  <a:pt x="1026942" y="9511"/>
                </a:lnTo>
                <a:lnTo>
                  <a:pt x="1208258" y="9511"/>
                </a:lnTo>
                <a:lnTo>
                  <a:pt x="1247665" y="233031"/>
                </a:lnTo>
                <a:cubicBezTo>
                  <a:pt x="1367834" y="250700"/>
                  <a:pt x="1483142" y="292669"/>
                  <a:pt x="1586555" y="356377"/>
                </a:cubicBezTo>
                <a:close/>
              </a:path>
            </a:pathLst>
          </a:custGeom>
          <a:solidFill>
            <a:srgbClr val="243F54"/>
          </a:solidFill>
          <a:ln w="25400" cap="flat" cmpd="sng" algn="ctr">
            <a:solidFill>
              <a:srgbClr val="243F54">
                <a:shade val="50000"/>
              </a:srgbClr>
            </a:solidFill>
            <a:prstDash val="solid"/>
          </a:ln>
          <a:effectLst/>
        </p:spPr>
        <p:txBody>
          <a:bodyPr spcFirstLastPara="0" vert="horz" wrap="square" lIns="91440" tIns="91440" rIns="91440" bIns="91440" numCol="1" spcCol="1270" anchor="ctr" anchorCtr="0">
            <a:noAutofit/>
          </a:bodyPr>
          <a:lstStyle/>
          <a:p>
            <a:pPr marL="0" marR="0" lvl="0" indent="0" algn="ctr" defTabSz="488950" eaLnBrk="1" fontAlgn="base"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srgbClr val="FFFFFF"/>
                </a:solidFill>
                <a:effectLst/>
                <a:uLnTx/>
                <a:uFillTx/>
                <a:latin typeface="Arial"/>
                <a:ea typeface="+mn-ea"/>
                <a:cs typeface="+mn-cs"/>
              </a:rPr>
              <a:t>Enterprise </a:t>
            </a:r>
            <a:br>
              <a:rPr kumimoji="0" lang="en-US" sz="1200" b="0" i="0" u="none" strike="noStrike" kern="0" cap="none" spc="0" normalizeH="0" baseline="0" noProof="0" dirty="0" smtClean="0">
                <a:ln>
                  <a:noFill/>
                </a:ln>
                <a:solidFill>
                  <a:srgbClr val="FFFFFF"/>
                </a:solidFill>
                <a:effectLst/>
                <a:uLnTx/>
                <a:uFillTx/>
                <a:latin typeface="Arial"/>
                <a:ea typeface="+mn-ea"/>
                <a:cs typeface="+mn-cs"/>
              </a:rPr>
            </a:br>
            <a:r>
              <a:rPr kumimoji="0" lang="en-US" sz="1200" b="0" i="0" u="none" strike="noStrike" kern="0" cap="none" spc="0" normalizeH="0" baseline="0" noProof="0" dirty="0" smtClean="0">
                <a:ln>
                  <a:noFill/>
                </a:ln>
                <a:solidFill>
                  <a:srgbClr val="FFFFFF"/>
                </a:solidFill>
                <a:effectLst/>
                <a:uLnTx/>
                <a:uFillTx/>
                <a:latin typeface="Arial"/>
                <a:ea typeface="+mn-ea"/>
                <a:cs typeface="+mn-cs"/>
              </a:rPr>
              <a:t>Architecture</a:t>
            </a:r>
            <a:br>
              <a:rPr kumimoji="0" lang="en-US" sz="1200" b="0" i="0" u="none" strike="noStrike" kern="0" cap="none" spc="0" normalizeH="0" baseline="0" noProof="0" dirty="0" smtClean="0">
                <a:ln>
                  <a:noFill/>
                </a:ln>
                <a:solidFill>
                  <a:srgbClr val="FFFFFF"/>
                </a:solidFill>
                <a:effectLst/>
                <a:uLnTx/>
                <a:uFillTx/>
                <a:latin typeface="Arial"/>
                <a:ea typeface="+mn-ea"/>
                <a:cs typeface="+mn-cs"/>
              </a:rPr>
            </a:br>
            <a:r>
              <a:rPr kumimoji="0" lang="en-US" sz="1200" b="0" i="0" u="none" strike="noStrike" kern="0" cap="none" spc="0" normalizeH="0" baseline="0" noProof="0" dirty="0" smtClean="0">
                <a:ln>
                  <a:noFill/>
                </a:ln>
                <a:solidFill>
                  <a:srgbClr val="FFFFFF"/>
                </a:solidFill>
                <a:effectLst/>
                <a:uLnTx/>
                <a:uFillTx/>
                <a:latin typeface="Arial"/>
                <a:ea typeface="+mn-ea"/>
                <a:cs typeface="+mn-cs"/>
              </a:rPr>
              <a:t>Management</a:t>
            </a:r>
          </a:p>
        </p:txBody>
      </p:sp>
      <p:sp>
        <p:nvSpPr>
          <p:cNvPr id="34" name="Freeform 33"/>
          <p:cNvSpPr/>
          <p:nvPr/>
        </p:nvSpPr>
        <p:spPr>
          <a:xfrm>
            <a:off x="2398491" y="3754256"/>
            <a:ext cx="1463040" cy="1463040"/>
          </a:xfrm>
          <a:custGeom>
            <a:avLst/>
            <a:gdLst>
              <a:gd name="connsiteX0" fmla="*/ 1586555 w 2235200"/>
              <a:gd name="connsiteY0" fmla="*/ 356377 h 2235200"/>
              <a:gd name="connsiteX1" fmla="*/ 1760418 w 2235200"/>
              <a:gd name="connsiteY1" fmla="*/ 210481 h 2235200"/>
              <a:gd name="connsiteX2" fmla="*/ 1899314 w 2235200"/>
              <a:gd name="connsiteY2" fmla="*/ 327029 h 2235200"/>
              <a:gd name="connsiteX3" fmla="*/ 1785825 w 2235200"/>
              <a:gd name="connsiteY3" fmla="*/ 523585 h 2235200"/>
              <a:gd name="connsiteX4" fmla="*/ 1966144 w 2235200"/>
              <a:gd name="connsiteY4" fmla="*/ 835907 h 2235200"/>
              <a:gd name="connsiteX5" fmla="*/ 2193112 w 2235200"/>
              <a:gd name="connsiteY5" fmla="*/ 835901 h 2235200"/>
              <a:gd name="connsiteX6" fmla="*/ 2224597 w 2235200"/>
              <a:gd name="connsiteY6" fmla="*/ 1014463 h 2235200"/>
              <a:gd name="connsiteX7" fmla="*/ 2011316 w 2235200"/>
              <a:gd name="connsiteY7" fmla="*/ 1092085 h 2235200"/>
              <a:gd name="connsiteX8" fmla="*/ 1948692 w 2235200"/>
              <a:gd name="connsiteY8" fmla="*/ 1447245 h 2235200"/>
              <a:gd name="connsiteX9" fmla="*/ 2122562 w 2235200"/>
              <a:gd name="connsiteY9" fmla="*/ 1593132 h 2235200"/>
              <a:gd name="connsiteX10" fmla="*/ 2031904 w 2235200"/>
              <a:gd name="connsiteY10" fmla="*/ 1750157 h 2235200"/>
              <a:gd name="connsiteX11" fmla="*/ 1818627 w 2235200"/>
              <a:gd name="connsiteY11" fmla="*/ 1672524 h 2235200"/>
              <a:gd name="connsiteX12" fmla="*/ 1542362 w 2235200"/>
              <a:gd name="connsiteY12" fmla="*/ 1904338 h 2235200"/>
              <a:gd name="connsiteX13" fmla="*/ 1581780 w 2235200"/>
              <a:gd name="connsiteY13" fmla="*/ 2127856 h 2235200"/>
              <a:gd name="connsiteX14" fmla="*/ 1411398 w 2235200"/>
              <a:gd name="connsiteY14" fmla="*/ 2189870 h 2235200"/>
              <a:gd name="connsiteX15" fmla="*/ 1297919 w 2235200"/>
              <a:gd name="connsiteY15" fmla="*/ 1993308 h 2235200"/>
              <a:gd name="connsiteX16" fmla="*/ 937280 w 2235200"/>
              <a:gd name="connsiteY16" fmla="*/ 1993308 h 2235200"/>
              <a:gd name="connsiteX17" fmla="*/ 823802 w 2235200"/>
              <a:gd name="connsiteY17" fmla="*/ 2189870 h 2235200"/>
              <a:gd name="connsiteX18" fmla="*/ 653420 w 2235200"/>
              <a:gd name="connsiteY18" fmla="*/ 2127856 h 2235200"/>
              <a:gd name="connsiteX19" fmla="*/ 692839 w 2235200"/>
              <a:gd name="connsiteY19" fmla="*/ 1904338 h 2235200"/>
              <a:gd name="connsiteX20" fmla="*/ 416574 w 2235200"/>
              <a:gd name="connsiteY20" fmla="*/ 1672524 h 2235200"/>
              <a:gd name="connsiteX21" fmla="*/ 203296 w 2235200"/>
              <a:gd name="connsiteY21" fmla="*/ 1750157 h 2235200"/>
              <a:gd name="connsiteX22" fmla="*/ 112638 w 2235200"/>
              <a:gd name="connsiteY22" fmla="*/ 1593132 h 2235200"/>
              <a:gd name="connsiteX23" fmla="*/ 286508 w 2235200"/>
              <a:gd name="connsiteY23" fmla="*/ 1447245 h 2235200"/>
              <a:gd name="connsiteX24" fmla="*/ 223884 w 2235200"/>
              <a:gd name="connsiteY24" fmla="*/ 1092085 h 2235200"/>
              <a:gd name="connsiteX25" fmla="*/ 10603 w 2235200"/>
              <a:gd name="connsiteY25" fmla="*/ 1014463 h 2235200"/>
              <a:gd name="connsiteX26" fmla="*/ 42088 w 2235200"/>
              <a:gd name="connsiteY26" fmla="*/ 835901 h 2235200"/>
              <a:gd name="connsiteX27" fmla="*/ 269055 w 2235200"/>
              <a:gd name="connsiteY27" fmla="*/ 835907 h 2235200"/>
              <a:gd name="connsiteX28" fmla="*/ 449374 w 2235200"/>
              <a:gd name="connsiteY28" fmla="*/ 523585 h 2235200"/>
              <a:gd name="connsiteX29" fmla="*/ 335886 w 2235200"/>
              <a:gd name="connsiteY29" fmla="*/ 327029 h 2235200"/>
              <a:gd name="connsiteX30" fmla="*/ 474782 w 2235200"/>
              <a:gd name="connsiteY30" fmla="*/ 210481 h 2235200"/>
              <a:gd name="connsiteX31" fmla="*/ 648645 w 2235200"/>
              <a:gd name="connsiteY31" fmla="*/ 356377 h 2235200"/>
              <a:gd name="connsiteX32" fmla="*/ 987535 w 2235200"/>
              <a:gd name="connsiteY32" fmla="*/ 233031 h 2235200"/>
              <a:gd name="connsiteX33" fmla="*/ 1026942 w 2235200"/>
              <a:gd name="connsiteY33" fmla="*/ 9511 h 2235200"/>
              <a:gd name="connsiteX34" fmla="*/ 1208258 w 2235200"/>
              <a:gd name="connsiteY34" fmla="*/ 9511 h 2235200"/>
              <a:gd name="connsiteX35" fmla="*/ 1247665 w 2235200"/>
              <a:gd name="connsiteY35" fmla="*/ 233031 h 2235200"/>
              <a:gd name="connsiteX36" fmla="*/ 1586555 w 2235200"/>
              <a:gd name="connsiteY36" fmla="*/ 356377 h 223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35200" h="2235200">
                <a:moveTo>
                  <a:pt x="1586555" y="356377"/>
                </a:moveTo>
                <a:lnTo>
                  <a:pt x="1760418" y="210481"/>
                </a:lnTo>
                <a:lnTo>
                  <a:pt x="1899314" y="327029"/>
                </a:lnTo>
                <a:lnTo>
                  <a:pt x="1785825" y="523585"/>
                </a:lnTo>
                <a:cubicBezTo>
                  <a:pt x="1866522" y="614364"/>
                  <a:pt x="1927876" y="720632"/>
                  <a:pt x="1966144" y="835907"/>
                </a:cubicBezTo>
                <a:lnTo>
                  <a:pt x="2193112" y="835901"/>
                </a:lnTo>
                <a:lnTo>
                  <a:pt x="2224597" y="1014463"/>
                </a:lnTo>
                <a:lnTo>
                  <a:pt x="2011316" y="1092085"/>
                </a:lnTo>
                <a:cubicBezTo>
                  <a:pt x="2014782" y="1213496"/>
                  <a:pt x="1993474" y="1334341"/>
                  <a:pt x="1948692" y="1447245"/>
                </a:cubicBezTo>
                <a:lnTo>
                  <a:pt x="2122562" y="1593132"/>
                </a:lnTo>
                <a:lnTo>
                  <a:pt x="2031904" y="1750157"/>
                </a:lnTo>
                <a:lnTo>
                  <a:pt x="1818627" y="1672524"/>
                </a:lnTo>
                <a:cubicBezTo>
                  <a:pt x="1743241" y="1767759"/>
                  <a:pt x="1649240" y="1846634"/>
                  <a:pt x="1542362" y="1904338"/>
                </a:cubicBezTo>
                <a:lnTo>
                  <a:pt x="1581780" y="2127856"/>
                </a:lnTo>
                <a:lnTo>
                  <a:pt x="1411398" y="2189870"/>
                </a:lnTo>
                <a:lnTo>
                  <a:pt x="1297919" y="1993308"/>
                </a:lnTo>
                <a:cubicBezTo>
                  <a:pt x="1178954" y="2017804"/>
                  <a:pt x="1056245" y="2017804"/>
                  <a:pt x="937280" y="1993308"/>
                </a:cubicBezTo>
                <a:lnTo>
                  <a:pt x="823802" y="2189870"/>
                </a:lnTo>
                <a:lnTo>
                  <a:pt x="653420" y="2127856"/>
                </a:lnTo>
                <a:lnTo>
                  <a:pt x="692839" y="1904338"/>
                </a:lnTo>
                <a:cubicBezTo>
                  <a:pt x="585961" y="1846634"/>
                  <a:pt x="491960" y="1767758"/>
                  <a:pt x="416574" y="1672524"/>
                </a:cubicBezTo>
                <a:lnTo>
                  <a:pt x="203296" y="1750157"/>
                </a:lnTo>
                <a:lnTo>
                  <a:pt x="112638" y="1593132"/>
                </a:lnTo>
                <a:lnTo>
                  <a:pt x="286508" y="1447245"/>
                </a:lnTo>
                <a:cubicBezTo>
                  <a:pt x="241726" y="1334341"/>
                  <a:pt x="220417" y="1213496"/>
                  <a:pt x="223884" y="1092085"/>
                </a:cubicBezTo>
                <a:lnTo>
                  <a:pt x="10603" y="1014463"/>
                </a:lnTo>
                <a:lnTo>
                  <a:pt x="42088" y="835901"/>
                </a:lnTo>
                <a:lnTo>
                  <a:pt x="269055" y="835907"/>
                </a:lnTo>
                <a:cubicBezTo>
                  <a:pt x="307323" y="720632"/>
                  <a:pt x="368677" y="614363"/>
                  <a:pt x="449374" y="523585"/>
                </a:cubicBezTo>
                <a:lnTo>
                  <a:pt x="335886" y="327029"/>
                </a:lnTo>
                <a:lnTo>
                  <a:pt x="474782" y="210481"/>
                </a:lnTo>
                <a:lnTo>
                  <a:pt x="648645" y="356377"/>
                </a:lnTo>
                <a:cubicBezTo>
                  <a:pt x="752057" y="292669"/>
                  <a:pt x="867366" y="250701"/>
                  <a:pt x="987535" y="233031"/>
                </a:cubicBezTo>
                <a:lnTo>
                  <a:pt x="1026942" y="9511"/>
                </a:lnTo>
                <a:lnTo>
                  <a:pt x="1208258" y="9511"/>
                </a:lnTo>
                <a:lnTo>
                  <a:pt x="1247665" y="233031"/>
                </a:lnTo>
                <a:cubicBezTo>
                  <a:pt x="1367834" y="250700"/>
                  <a:pt x="1483142" y="292669"/>
                  <a:pt x="1586555" y="356377"/>
                </a:cubicBezTo>
                <a:close/>
              </a:path>
            </a:pathLst>
          </a:custGeom>
          <a:solidFill>
            <a:srgbClr val="FFFFFF"/>
          </a:solidFill>
          <a:ln w="25400" cap="flat" cmpd="sng" algn="ctr">
            <a:solidFill>
              <a:srgbClr val="243F54"/>
            </a:solidFill>
            <a:prstDash val="solid"/>
          </a:ln>
          <a:effectLst/>
        </p:spPr>
        <p:txBody>
          <a:bodyPr spcFirstLastPara="0" vert="horz" wrap="square" lIns="91440" tIns="91440" rIns="91440" bIns="91440" numCol="1" spcCol="1270" anchor="ctr" anchorCtr="0">
            <a:noAutofit/>
          </a:bodyPr>
          <a:lstStyle/>
          <a:p>
            <a:pPr marL="0" marR="0" lvl="0" indent="0" algn="ctr" defTabSz="488950" eaLnBrk="1" fontAlgn="base"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srgbClr val="333333"/>
                </a:solidFill>
                <a:effectLst/>
                <a:uLnTx/>
                <a:uFillTx/>
                <a:latin typeface="Arial"/>
                <a:ea typeface="+mn-ea"/>
                <a:cs typeface="+mn-cs"/>
              </a:rPr>
              <a:t>IT Investment</a:t>
            </a:r>
            <a:br>
              <a:rPr kumimoji="0" lang="en-US" sz="1200" b="0" i="0" u="none" strike="noStrike" kern="0" cap="none" spc="0" normalizeH="0" baseline="0" noProof="0" dirty="0" smtClean="0">
                <a:ln>
                  <a:noFill/>
                </a:ln>
                <a:solidFill>
                  <a:srgbClr val="333333"/>
                </a:solidFill>
                <a:effectLst/>
                <a:uLnTx/>
                <a:uFillTx/>
                <a:latin typeface="Arial"/>
                <a:ea typeface="+mn-ea"/>
                <a:cs typeface="+mn-cs"/>
              </a:rPr>
            </a:br>
            <a:r>
              <a:rPr kumimoji="0" lang="en-US" sz="1200" b="0" i="0" u="none" strike="noStrike" kern="0" cap="none" spc="0" normalizeH="0" baseline="0" noProof="0" dirty="0" smtClean="0">
                <a:ln>
                  <a:noFill/>
                </a:ln>
                <a:solidFill>
                  <a:srgbClr val="333333"/>
                </a:solidFill>
                <a:effectLst/>
                <a:uLnTx/>
                <a:uFillTx/>
                <a:latin typeface="Arial"/>
                <a:ea typeface="+mn-ea"/>
                <a:cs typeface="+mn-cs"/>
              </a:rPr>
              <a:t>Portfolio</a:t>
            </a:r>
            <a:br>
              <a:rPr kumimoji="0" lang="en-US" sz="1200" b="0" i="0" u="none" strike="noStrike" kern="0" cap="none" spc="0" normalizeH="0" baseline="0" noProof="0" dirty="0" smtClean="0">
                <a:ln>
                  <a:noFill/>
                </a:ln>
                <a:solidFill>
                  <a:srgbClr val="333333"/>
                </a:solidFill>
                <a:effectLst/>
                <a:uLnTx/>
                <a:uFillTx/>
                <a:latin typeface="Arial"/>
                <a:ea typeface="+mn-ea"/>
                <a:cs typeface="+mn-cs"/>
              </a:rPr>
            </a:br>
            <a:r>
              <a:rPr kumimoji="0" lang="en-US" sz="1200" b="0" i="0" u="none" strike="noStrike" kern="0" cap="none" spc="0" normalizeH="0" baseline="0" noProof="0" dirty="0" smtClean="0">
                <a:ln>
                  <a:noFill/>
                </a:ln>
                <a:solidFill>
                  <a:srgbClr val="333333"/>
                </a:solidFill>
                <a:effectLst/>
                <a:uLnTx/>
                <a:uFillTx/>
                <a:latin typeface="Arial"/>
                <a:ea typeface="+mn-ea"/>
                <a:cs typeface="+mn-cs"/>
              </a:rPr>
              <a:t>Management</a:t>
            </a:r>
          </a:p>
        </p:txBody>
      </p:sp>
      <p:sp>
        <p:nvSpPr>
          <p:cNvPr id="35" name="Freeform 34"/>
          <p:cNvSpPr/>
          <p:nvPr/>
        </p:nvSpPr>
        <p:spPr>
          <a:xfrm>
            <a:off x="2860651" y="5042113"/>
            <a:ext cx="1463040" cy="1463040"/>
          </a:xfrm>
          <a:custGeom>
            <a:avLst/>
            <a:gdLst>
              <a:gd name="connsiteX0" fmla="*/ 1586555 w 2235200"/>
              <a:gd name="connsiteY0" fmla="*/ 356377 h 2235200"/>
              <a:gd name="connsiteX1" fmla="*/ 1760418 w 2235200"/>
              <a:gd name="connsiteY1" fmla="*/ 210481 h 2235200"/>
              <a:gd name="connsiteX2" fmla="*/ 1899314 w 2235200"/>
              <a:gd name="connsiteY2" fmla="*/ 327029 h 2235200"/>
              <a:gd name="connsiteX3" fmla="*/ 1785825 w 2235200"/>
              <a:gd name="connsiteY3" fmla="*/ 523585 h 2235200"/>
              <a:gd name="connsiteX4" fmla="*/ 1966144 w 2235200"/>
              <a:gd name="connsiteY4" fmla="*/ 835907 h 2235200"/>
              <a:gd name="connsiteX5" fmla="*/ 2193112 w 2235200"/>
              <a:gd name="connsiteY5" fmla="*/ 835901 h 2235200"/>
              <a:gd name="connsiteX6" fmla="*/ 2224597 w 2235200"/>
              <a:gd name="connsiteY6" fmla="*/ 1014463 h 2235200"/>
              <a:gd name="connsiteX7" fmla="*/ 2011316 w 2235200"/>
              <a:gd name="connsiteY7" fmla="*/ 1092085 h 2235200"/>
              <a:gd name="connsiteX8" fmla="*/ 1948692 w 2235200"/>
              <a:gd name="connsiteY8" fmla="*/ 1447245 h 2235200"/>
              <a:gd name="connsiteX9" fmla="*/ 2122562 w 2235200"/>
              <a:gd name="connsiteY9" fmla="*/ 1593132 h 2235200"/>
              <a:gd name="connsiteX10" fmla="*/ 2031904 w 2235200"/>
              <a:gd name="connsiteY10" fmla="*/ 1750157 h 2235200"/>
              <a:gd name="connsiteX11" fmla="*/ 1818627 w 2235200"/>
              <a:gd name="connsiteY11" fmla="*/ 1672524 h 2235200"/>
              <a:gd name="connsiteX12" fmla="*/ 1542362 w 2235200"/>
              <a:gd name="connsiteY12" fmla="*/ 1904338 h 2235200"/>
              <a:gd name="connsiteX13" fmla="*/ 1581780 w 2235200"/>
              <a:gd name="connsiteY13" fmla="*/ 2127856 h 2235200"/>
              <a:gd name="connsiteX14" fmla="*/ 1411398 w 2235200"/>
              <a:gd name="connsiteY14" fmla="*/ 2189870 h 2235200"/>
              <a:gd name="connsiteX15" fmla="*/ 1297919 w 2235200"/>
              <a:gd name="connsiteY15" fmla="*/ 1993308 h 2235200"/>
              <a:gd name="connsiteX16" fmla="*/ 937280 w 2235200"/>
              <a:gd name="connsiteY16" fmla="*/ 1993308 h 2235200"/>
              <a:gd name="connsiteX17" fmla="*/ 823802 w 2235200"/>
              <a:gd name="connsiteY17" fmla="*/ 2189870 h 2235200"/>
              <a:gd name="connsiteX18" fmla="*/ 653420 w 2235200"/>
              <a:gd name="connsiteY18" fmla="*/ 2127856 h 2235200"/>
              <a:gd name="connsiteX19" fmla="*/ 692839 w 2235200"/>
              <a:gd name="connsiteY19" fmla="*/ 1904338 h 2235200"/>
              <a:gd name="connsiteX20" fmla="*/ 416574 w 2235200"/>
              <a:gd name="connsiteY20" fmla="*/ 1672524 h 2235200"/>
              <a:gd name="connsiteX21" fmla="*/ 203296 w 2235200"/>
              <a:gd name="connsiteY21" fmla="*/ 1750157 h 2235200"/>
              <a:gd name="connsiteX22" fmla="*/ 112638 w 2235200"/>
              <a:gd name="connsiteY22" fmla="*/ 1593132 h 2235200"/>
              <a:gd name="connsiteX23" fmla="*/ 286508 w 2235200"/>
              <a:gd name="connsiteY23" fmla="*/ 1447245 h 2235200"/>
              <a:gd name="connsiteX24" fmla="*/ 223884 w 2235200"/>
              <a:gd name="connsiteY24" fmla="*/ 1092085 h 2235200"/>
              <a:gd name="connsiteX25" fmla="*/ 10603 w 2235200"/>
              <a:gd name="connsiteY25" fmla="*/ 1014463 h 2235200"/>
              <a:gd name="connsiteX26" fmla="*/ 42088 w 2235200"/>
              <a:gd name="connsiteY26" fmla="*/ 835901 h 2235200"/>
              <a:gd name="connsiteX27" fmla="*/ 269055 w 2235200"/>
              <a:gd name="connsiteY27" fmla="*/ 835907 h 2235200"/>
              <a:gd name="connsiteX28" fmla="*/ 449374 w 2235200"/>
              <a:gd name="connsiteY28" fmla="*/ 523585 h 2235200"/>
              <a:gd name="connsiteX29" fmla="*/ 335886 w 2235200"/>
              <a:gd name="connsiteY29" fmla="*/ 327029 h 2235200"/>
              <a:gd name="connsiteX30" fmla="*/ 474782 w 2235200"/>
              <a:gd name="connsiteY30" fmla="*/ 210481 h 2235200"/>
              <a:gd name="connsiteX31" fmla="*/ 648645 w 2235200"/>
              <a:gd name="connsiteY31" fmla="*/ 356377 h 2235200"/>
              <a:gd name="connsiteX32" fmla="*/ 987535 w 2235200"/>
              <a:gd name="connsiteY32" fmla="*/ 233031 h 2235200"/>
              <a:gd name="connsiteX33" fmla="*/ 1026942 w 2235200"/>
              <a:gd name="connsiteY33" fmla="*/ 9511 h 2235200"/>
              <a:gd name="connsiteX34" fmla="*/ 1208258 w 2235200"/>
              <a:gd name="connsiteY34" fmla="*/ 9511 h 2235200"/>
              <a:gd name="connsiteX35" fmla="*/ 1247665 w 2235200"/>
              <a:gd name="connsiteY35" fmla="*/ 233031 h 2235200"/>
              <a:gd name="connsiteX36" fmla="*/ 1586555 w 2235200"/>
              <a:gd name="connsiteY36" fmla="*/ 356377 h 223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35200" h="2235200">
                <a:moveTo>
                  <a:pt x="1586555" y="356377"/>
                </a:moveTo>
                <a:lnTo>
                  <a:pt x="1760418" y="210481"/>
                </a:lnTo>
                <a:lnTo>
                  <a:pt x="1899314" y="327029"/>
                </a:lnTo>
                <a:lnTo>
                  <a:pt x="1785825" y="523585"/>
                </a:lnTo>
                <a:cubicBezTo>
                  <a:pt x="1866522" y="614364"/>
                  <a:pt x="1927876" y="720632"/>
                  <a:pt x="1966144" y="835907"/>
                </a:cubicBezTo>
                <a:lnTo>
                  <a:pt x="2193112" y="835901"/>
                </a:lnTo>
                <a:lnTo>
                  <a:pt x="2224597" y="1014463"/>
                </a:lnTo>
                <a:lnTo>
                  <a:pt x="2011316" y="1092085"/>
                </a:lnTo>
                <a:cubicBezTo>
                  <a:pt x="2014782" y="1213496"/>
                  <a:pt x="1993474" y="1334341"/>
                  <a:pt x="1948692" y="1447245"/>
                </a:cubicBezTo>
                <a:lnTo>
                  <a:pt x="2122562" y="1593132"/>
                </a:lnTo>
                <a:lnTo>
                  <a:pt x="2031904" y="1750157"/>
                </a:lnTo>
                <a:lnTo>
                  <a:pt x="1818627" y="1672524"/>
                </a:lnTo>
                <a:cubicBezTo>
                  <a:pt x="1743241" y="1767759"/>
                  <a:pt x="1649240" y="1846634"/>
                  <a:pt x="1542362" y="1904338"/>
                </a:cubicBezTo>
                <a:lnTo>
                  <a:pt x="1581780" y="2127856"/>
                </a:lnTo>
                <a:lnTo>
                  <a:pt x="1411398" y="2189870"/>
                </a:lnTo>
                <a:lnTo>
                  <a:pt x="1297919" y="1993308"/>
                </a:lnTo>
                <a:cubicBezTo>
                  <a:pt x="1178954" y="2017804"/>
                  <a:pt x="1056245" y="2017804"/>
                  <a:pt x="937280" y="1993308"/>
                </a:cubicBezTo>
                <a:lnTo>
                  <a:pt x="823802" y="2189870"/>
                </a:lnTo>
                <a:lnTo>
                  <a:pt x="653420" y="2127856"/>
                </a:lnTo>
                <a:lnTo>
                  <a:pt x="692839" y="1904338"/>
                </a:lnTo>
                <a:cubicBezTo>
                  <a:pt x="585961" y="1846634"/>
                  <a:pt x="491960" y="1767758"/>
                  <a:pt x="416574" y="1672524"/>
                </a:cubicBezTo>
                <a:lnTo>
                  <a:pt x="203296" y="1750157"/>
                </a:lnTo>
                <a:lnTo>
                  <a:pt x="112638" y="1593132"/>
                </a:lnTo>
                <a:lnTo>
                  <a:pt x="286508" y="1447245"/>
                </a:lnTo>
                <a:cubicBezTo>
                  <a:pt x="241726" y="1334341"/>
                  <a:pt x="220417" y="1213496"/>
                  <a:pt x="223884" y="1092085"/>
                </a:cubicBezTo>
                <a:lnTo>
                  <a:pt x="10603" y="1014463"/>
                </a:lnTo>
                <a:lnTo>
                  <a:pt x="42088" y="835901"/>
                </a:lnTo>
                <a:lnTo>
                  <a:pt x="269055" y="835907"/>
                </a:lnTo>
                <a:cubicBezTo>
                  <a:pt x="307323" y="720632"/>
                  <a:pt x="368677" y="614363"/>
                  <a:pt x="449374" y="523585"/>
                </a:cubicBezTo>
                <a:lnTo>
                  <a:pt x="335886" y="327029"/>
                </a:lnTo>
                <a:lnTo>
                  <a:pt x="474782" y="210481"/>
                </a:lnTo>
                <a:lnTo>
                  <a:pt x="648645" y="356377"/>
                </a:lnTo>
                <a:cubicBezTo>
                  <a:pt x="752057" y="292669"/>
                  <a:pt x="867366" y="250701"/>
                  <a:pt x="987535" y="233031"/>
                </a:cubicBezTo>
                <a:lnTo>
                  <a:pt x="1026942" y="9511"/>
                </a:lnTo>
                <a:lnTo>
                  <a:pt x="1208258" y="9511"/>
                </a:lnTo>
                <a:lnTo>
                  <a:pt x="1247665" y="233031"/>
                </a:lnTo>
                <a:cubicBezTo>
                  <a:pt x="1367834" y="250700"/>
                  <a:pt x="1483142" y="292669"/>
                  <a:pt x="1586555" y="356377"/>
                </a:cubicBezTo>
                <a:close/>
              </a:path>
            </a:pathLst>
          </a:custGeom>
          <a:solidFill>
            <a:srgbClr val="FFFFFF"/>
          </a:solidFill>
          <a:ln w="25400" cap="flat" cmpd="sng" algn="ctr">
            <a:solidFill>
              <a:srgbClr val="243F54"/>
            </a:solidFill>
            <a:prstDash val="solid"/>
          </a:ln>
          <a:effectLst/>
        </p:spPr>
        <p:txBody>
          <a:bodyPr spcFirstLastPara="0" vert="horz" wrap="square" lIns="91440" tIns="91440" rIns="91440" bIns="91440" numCol="1" spcCol="1270" anchor="ctr" anchorCtr="0">
            <a:noAutofit/>
          </a:bodyPr>
          <a:lstStyle/>
          <a:p>
            <a:pPr marL="0" marR="0" lvl="0" indent="0" algn="ctr" defTabSz="488950" eaLnBrk="1" fontAlgn="base"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srgbClr val="333333"/>
                </a:solidFill>
                <a:effectLst/>
                <a:uLnTx/>
                <a:uFillTx/>
                <a:latin typeface="Arial"/>
                <a:ea typeface="+mn-ea"/>
                <a:cs typeface="+mn-cs"/>
              </a:rPr>
              <a:t>Solution</a:t>
            </a:r>
            <a:r>
              <a:rPr kumimoji="0" lang="ru-RU" sz="1200" b="0" i="0" u="none" strike="noStrike" kern="0" cap="none" spc="0" normalizeH="0" baseline="0" noProof="0" dirty="0" smtClean="0">
                <a:ln>
                  <a:noFill/>
                </a:ln>
                <a:solidFill>
                  <a:srgbClr val="333333"/>
                </a:solidFill>
                <a:effectLst/>
                <a:uLnTx/>
                <a:uFillTx/>
                <a:latin typeface="Arial"/>
                <a:ea typeface="+mn-ea"/>
                <a:cs typeface="+mn-cs"/>
              </a:rPr>
              <a:t/>
            </a:r>
            <a:br>
              <a:rPr kumimoji="0" lang="ru-RU" sz="1200" b="0" i="0" u="none" strike="noStrike" kern="0" cap="none" spc="0" normalizeH="0" baseline="0" noProof="0" dirty="0" smtClean="0">
                <a:ln>
                  <a:noFill/>
                </a:ln>
                <a:solidFill>
                  <a:srgbClr val="333333"/>
                </a:solidFill>
                <a:effectLst/>
                <a:uLnTx/>
                <a:uFillTx/>
                <a:latin typeface="Arial"/>
                <a:ea typeface="+mn-ea"/>
                <a:cs typeface="+mn-cs"/>
              </a:rPr>
            </a:br>
            <a:r>
              <a:rPr kumimoji="0" lang="en-US" sz="1200" b="0" i="0" u="none" strike="noStrike" kern="0" cap="none" spc="0" normalizeH="0" baseline="0" noProof="0" dirty="0" smtClean="0">
                <a:ln>
                  <a:noFill/>
                </a:ln>
                <a:solidFill>
                  <a:srgbClr val="333333"/>
                </a:solidFill>
                <a:effectLst/>
                <a:uLnTx/>
                <a:uFillTx/>
                <a:latin typeface="Arial"/>
                <a:ea typeface="+mn-ea"/>
                <a:cs typeface="+mn-cs"/>
              </a:rPr>
              <a:t>Development</a:t>
            </a:r>
          </a:p>
        </p:txBody>
      </p:sp>
      <p:sp>
        <p:nvSpPr>
          <p:cNvPr id="36" name="Freeform 35"/>
          <p:cNvSpPr/>
          <p:nvPr/>
        </p:nvSpPr>
        <p:spPr>
          <a:xfrm>
            <a:off x="4205923" y="4801215"/>
            <a:ext cx="1463040" cy="1463040"/>
          </a:xfrm>
          <a:custGeom>
            <a:avLst/>
            <a:gdLst>
              <a:gd name="connsiteX0" fmla="*/ 1586555 w 2235200"/>
              <a:gd name="connsiteY0" fmla="*/ 356377 h 2235200"/>
              <a:gd name="connsiteX1" fmla="*/ 1760418 w 2235200"/>
              <a:gd name="connsiteY1" fmla="*/ 210481 h 2235200"/>
              <a:gd name="connsiteX2" fmla="*/ 1899314 w 2235200"/>
              <a:gd name="connsiteY2" fmla="*/ 327029 h 2235200"/>
              <a:gd name="connsiteX3" fmla="*/ 1785825 w 2235200"/>
              <a:gd name="connsiteY3" fmla="*/ 523585 h 2235200"/>
              <a:gd name="connsiteX4" fmla="*/ 1966144 w 2235200"/>
              <a:gd name="connsiteY4" fmla="*/ 835907 h 2235200"/>
              <a:gd name="connsiteX5" fmla="*/ 2193112 w 2235200"/>
              <a:gd name="connsiteY5" fmla="*/ 835901 h 2235200"/>
              <a:gd name="connsiteX6" fmla="*/ 2224597 w 2235200"/>
              <a:gd name="connsiteY6" fmla="*/ 1014463 h 2235200"/>
              <a:gd name="connsiteX7" fmla="*/ 2011316 w 2235200"/>
              <a:gd name="connsiteY7" fmla="*/ 1092085 h 2235200"/>
              <a:gd name="connsiteX8" fmla="*/ 1948692 w 2235200"/>
              <a:gd name="connsiteY8" fmla="*/ 1447245 h 2235200"/>
              <a:gd name="connsiteX9" fmla="*/ 2122562 w 2235200"/>
              <a:gd name="connsiteY9" fmla="*/ 1593132 h 2235200"/>
              <a:gd name="connsiteX10" fmla="*/ 2031904 w 2235200"/>
              <a:gd name="connsiteY10" fmla="*/ 1750157 h 2235200"/>
              <a:gd name="connsiteX11" fmla="*/ 1818627 w 2235200"/>
              <a:gd name="connsiteY11" fmla="*/ 1672524 h 2235200"/>
              <a:gd name="connsiteX12" fmla="*/ 1542362 w 2235200"/>
              <a:gd name="connsiteY12" fmla="*/ 1904338 h 2235200"/>
              <a:gd name="connsiteX13" fmla="*/ 1581780 w 2235200"/>
              <a:gd name="connsiteY13" fmla="*/ 2127856 h 2235200"/>
              <a:gd name="connsiteX14" fmla="*/ 1411398 w 2235200"/>
              <a:gd name="connsiteY14" fmla="*/ 2189870 h 2235200"/>
              <a:gd name="connsiteX15" fmla="*/ 1297919 w 2235200"/>
              <a:gd name="connsiteY15" fmla="*/ 1993308 h 2235200"/>
              <a:gd name="connsiteX16" fmla="*/ 937280 w 2235200"/>
              <a:gd name="connsiteY16" fmla="*/ 1993308 h 2235200"/>
              <a:gd name="connsiteX17" fmla="*/ 823802 w 2235200"/>
              <a:gd name="connsiteY17" fmla="*/ 2189870 h 2235200"/>
              <a:gd name="connsiteX18" fmla="*/ 653420 w 2235200"/>
              <a:gd name="connsiteY18" fmla="*/ 2127856 h 2235200"/>
              <a:gd name="connsiteX19" fmla="*/ 692839 w 2235200"/>
              <a:gd name="connsiteY19" fmla="*/ 1904338 h 2235200"/>
              <a:gd name="connsiteX20" fmla="*/ 416574 w 2235200"/>
              <a:gd name="connsiteY20" fmla="*/ 1672524 h 2235200"/>
              <a:gd name="connsiteX21" fmla="*/ 203296 w 2235200"/>
              <a:gd name="connsiteY21" fmla="*/ 1750157 h 2235200"/>
              <a:gd name="connsiteX22" fmla="*/ 112638 w 2235200"/>
              <a:gd name="connsiteY22" fmla="*/ 1593132 h 2235200"/>
              <a:gd name="connsiteX23" fmla="*/ 286508 w 2235200"/>
              <a:gd name="connsiteY23" fmla="*/ 1447245 h 2235200"/>
              <a:gd name="connsiteX24" fmla="*/ 223884 w 2235200"/>
              <a:gd name="connsiteY24" fmla="*/ 1092085 h 2235200"/>
              <a:gd name="connsiteX25" fmla="*/ 10603 w 2235200"/>
              <a:gd name="connsiteY25" fmla="*/ 1014463 h 2235200"/>
              <a:gd name="connsiteX26" fmla="*/ 42088 w 2235200"/>
              <a:gd name="connsiteY26" fmla="*/ 835901 h 2235200"/>
              <a:gd name="connsiteX27" fmla="*/ 269055 w 2235200"/>
              <a:gd name="connsiteY27" fmla="*/ 835907 h 2235200"/>
              <a:gd name="connsiteX28" fmla="*/ 449374 w 2235200"/>
              <a:gd name="connsiteY28" fmla="*/ 523585 h 2235200"/>
              <a:gd name="connsiteX29" fmla="*/ 335886 w 2235200"/>
              <a:gd name="connsiteY29" fmla="*/ 327029 h 2235200"/>
              <a:gd name="connsiteX30" fmla="*/ 474782 w 2235200"/>
              <a:gd name="connsiteY30" fmla="*/ 210481 h 2235200"/>
              <a:gd name="connsiteX31" fmla="*/ 648645 w 2235200"/>
              <a:gd name="connsiteY31" fmla="*/ 356377 h 2235200"/>
              <a:gd name="connsiteX32" fmla="*/ 987535 w 2235200"/>
              <a:gd name="connsiteY32" fmla="*/ 233031 h 2235200"/>
              <a:gd name="connsiteX33" fmla="*/ 1026942 w 2235200"/>
              <a:gd name="connsiteY33" fmla="*/ 9511 h 2235200"/>
              <a:gd name="connsiteX34" fmla="*/ 1208258 w 2235200"/>
              <a:gd name="connsiteY34" fmla="*/ 9511 h 2235200"/>
              <a:gd name="connsiteX35" fmla="*/ 1247665 w 2235200"/>
              <a:gd name="connsiteY35" fmla="*/ 233031 h 2235200"/>
              <a:gd name="connsiteX36" fmla="*/ 1586555 w 2235200"/>
              <a:gd name="connsiteY36" fmla="*/ 356377 h 223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35200" h="2235200">
                <a:moveTo>
                  <a:pt x="1586555" y="356377"/>
                </a:moveTo>
                <a:lnTo>
                  <a:pt x="1760418" y="210481"/>
                </a:lnTo>
                <a:lnTo>
                  <a:pt x="1899314" y="327029"/>
                </a:lnTo>
                <a:lnTo>
                  <a:pt x="1785825" y="523585"/>
                </a:lnTo>
                <a:cubicBezTo>
                  <a:pt x="1866522" y="614364"/>
                  <a:pt x="1927876" y="720632"/>
                  <a:pt x="1966144" y="835907"/>
                </a:cubicBezTo>
                <a:lnTo>
                  <a:pt x="2193112" y="835901"/>
                </a:lnTo>
                <a:lnTo>
                  <a:pt x="2224597" y="1014463"/>
                </a:lnTo>
                <a:lnTo>
                  <a:pt x="2011316" y="1092085"/>
                </a:lnTo>
                <a:cubicBezTo>
                  <a:pt x="2014782" y="1213496"/>
                  <a:pt x="1993474" y="1334341"/>
                  <a:pt x="1948692" y="1447245"/>
                </a:cubicBezTo>
                <a:lnTo>
                  <a:pt x="2122562" y="1593132"/>
                </a:lnTo>
                <a:lnTo>
                  <a:pt x="2031904" y="1750157"/>
                </a:lnTo>
                <a:lnTo>
                  <a:pt x="1818627" y="1672524"/>
                </a:lnTo>
                <a:cubicBezTo>
                  <a:pt x="1743241" y="1767759"/>
                  <a:pt x="1649240" y="1846634"/>
                  <a:pt x="1542362" y="1904338"/>
                </a:cubicBezTo>
                <a:lnTo>
                  <a:pt x="1581780" y="2127856"/>
                </a:lnTo>
                <a:lnTo>
                  <a:pt x="1411398" y="2189870"/>
                </a:lnTo>
                <a:lnTo>
                  <a:pt x="1297919" y="1993308"/>
                </a:lnTo>
                <a:cubicBezTo>
                  <a:pt x="1178954" y="2017804"/>
                  <a:pt x="1056245" y="2017804"/>
                  <a:pt x="937280" y="1993308"/>
                </a:cubicBezTo>
                <a:lnTo>
                  <a:pt x="823802" y="2189870"/>
                </a:lnTo>
                <a:lnTo>
                  <a:pt x="653420" y="2127856"/>
                </a:lnTo>
                <a:lnTo>
                  <a:pt x="692839" y="1904338"/>
                </a:lnTo>
                <a:cubicBezTo>
                  <a:pt x="585961" y="1846634"/>
                  <a:pt x="491960" y="1767758"/>
                  <a:pt x="416574" y="1672524"/>
                </a:cubicBezTo>
                <a:lnTo>
                  <a:pt x="203296" y="1750157"/>
                </a:lnTo>
                <a:lnTo>
                  <a:pt x="112638" y="1593132"/>
                </a:lnTo>
                <a:lnTo>
                  <a:pt x="286508" y="1447245"/>
                </a:lnTo>
                <a:cubicBezTo>
                  <a:pt x="241726" y="1334341"/>
                  <a:pt x="220417" y="1213496"/>
                  <a:pt x="223884" y="1092085"/>
                </a:cubicBezTo>
                <a:lnTo>
                  <a:pt x="10603" y="1014463"/>
                </a:lnTo>
                <a:lnTo>
                  <a:pt x="42088" y="835901"/>
                </a:lnTo>
                <a:lnTo>
                  <a:pt x="269055" y="835907"/>
                </a:lnTo>
                <a:cubicBezTo>
                  <a:pt x="307323" y="720632"/>
                  <a:pt x="368677" y="614363"/>
                  <a:pt x="449374" y="523585"/>
                </a:cubicBezTo>
                <a:lnTo>
                  <a:pt x="335886" y="327029"/>
                </a:lnTo>
                <a:lnTo>
                  <a:pt x="474782" y="210481"/>
                </a:lnTo>
                <a:lnTo>
                  <a:pt x="648645" y="356377"/>
                </a:lnTo>
                <a:cubicBezTo>
                  <a:pt x="752057" y="292669"/>
                  <a:pt x="867366" y="250701"/>
                  <a:pt x="987535" y="233031"/>
                </a:cubicBezTo>
                <a:lnTo>
                  <a:pt x="1026942" y="9511"/>
                </a:lnTo>
                <a:lnTo>
                  <a:pt x="1208258" y="9511"/>
                </a:lnTo>
                <a:lnTo>
                  <a:pt x="1247665" y="233031"/>
                </a:lnTo>
                <a:cubicBezTo>
                  <a:pt x="1367834" y="250700"/>
                  <a:pt x="1483142" y="292669"/>
                  <a:pt x="1586555" y="356377"/>
                </a:cubicBezTo>
                <a:close/>
              </a:path>
            </a:pathLst>
          </a:custGeom>
          <a:solidFill>
            <a:srgbClr val="FFFFFF"/>
          </a:solidFill>
          <a:ln w="25400" cap="flat" cmpd="sng" algn="ctr">
            <a:solidFill>
              <a:srgbClr val="243F54"/>
            </a:solidFill>
            <a:prstDash val="solid"/>
          </a:ln>
          <a:effectLst/>
        </p:spPr>
        <p:txBody>
          <a:bodyPr spcFirstLastPara="0" vert="horz" wrap="square" lIns="91440" tIns="91440" rIns="91440" bIns="91440" numCol="1" spcCol="1270" anchor="ctr" anchorCtr="0">
            <a:noAutofit/>
          </a:bodyPr>
          <a:lstStyle/>
          <a:p>
            <a:pPr marL="0" marR="0" lvl="0" indent="0" algn="ctr" defTabSz="488950" eaLnBrk="1" fontAlgn="base"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srgbClr val="333333"/>
                </a:solidFill>
                <a:effectLst/>
                <a:uLnTx/>
                <a:uFillTx/>
                <a:latin typeface="Arial"/>
                <a:ea typeface="+mn-ea"/>
                <a:cs typeface="+mn-cs"/>
              </a:rPr>
              <a:t>Operations</a:t>
            </a:r>
            <a:r>
              <a:rPr kumimoji="0" lang="ru-RU" sz="1200" b="0" i="0" u="none" strike="noStrike" kern="0" cap="none" spc="0" normalizeH="0" baseline="0" noProof="0" dirty="0" smtClean="0">
                <a:ln>
                  <a:noFill/>
                </a:ln>
                <a:solidFill>
                  <a:srgbClr val="333333"/>
                </a:solidFill>
                <a:effectLst/>
                <a:uLnTx/>
                <a:uFillTx/>
                <a:latin typeface="Arial"/>
                <a:ea typeface="+mn-ea"/>
                <a:cs typeface="+mn-cs"/>
              </a:rPr>
              <a:t/>
            </a:r>
            <a:br>
              <a:rPr kumimoji="0" lang="ru-RU" sz="1200" b="0" i="0" u="none" strike="noStrike" kern="0" cap="none" spc="0" normalizeH="0" baseline="0" noProof="0" dirty="0" smtClean="0">
                <a:ln>
                  <a:noFill/>
                </a:ln>
                <a:solidFill>
                  <a:srgbClr val="333333"/>
                </a:solidFill>
                <a:effectLst/>
                <a:uLnTx/>
                <a:uFillTx/>
                <a:latin typeface="Arial"/>
                <a:ea typeface="+mn-ea"/>
                <a:cs typeface="+mn-cs"/>
              </a:rPr>
            </a:br>
            <a:r>
              <a:rPr kumimoji="0" lang="en-US" sz="1200" b="0" i="0" u="none" strike="noStrike" kern="0" cap="none" spc="0" normalizeH="0" baseline="0" noProof="0" dirty="0" smtClean="0">
                <a:ln>
                  <a:noFill/>
                </a:ln>
                <a:solidFill>
                  <a:srgbClr val="333333"/>
                </a:solidFill>
                <a:effectLst/>
                <a:uLnTx/>
                <a:uFillTx/>
                <a:latin typeface="Arial"/>
                <a:ea typeface="+mn-ea"/>
                <a:cs typeface="+mn-cs"/>
              </a:rPr>
              <a:t>Management</a:t>
            </a:r>
          </a:p>
        </p:txBody>
      </p:sp>
      <p:pic>
        <p:nvPicPr>
          <p:cNvPr id="37" name="Picture 6" descr="http://cache1.asset-cache.net/xr/120879838.jpg?v=1&amp;c=IWSAsset&amp;k=3&amp;d=B53F616F4B95E553A8EE4C044AA085ED7B9B8569601F2BBDACFF9ED5509AFB39FECA12A918A60706"/>
          <p:cNvPicPr>
            <a:picLocks noChangeAspect="1" noChangeArrowheads="1"/>
          </p:cNvPicPr>
          <p:nvPr/>
        </p:nvPicPr>
        <p:blipFill>
          <a:blip r:embed="rId2" cstate="print">
            <a:clrChange>
              <a:clrFrom>
                <a:srgbClr val="FFFFFF"/>
              </a:clrFrom>
              <a:clrTo>
                <a:srgbClr val="FFFFFF">
                  <a:alpha val="0"/>
                </a:srgbClr>
              </a:clrTo>
            </a:clrChange>
          </a:blip>
          <a:srcRect b="49184"/>
          <a:stretch>
            <a:fillRect/>
          </a:stretch>
        </p:blipFill>
        <p:spPr bwMode="auto">
          <a:xfrm>
            <a:off x="1681587" y="3902197"/>
            <a:ext cx="601516" cy="604222"/>
          </a:xfrm>
          <a:prstGeom prst="rect">
            <a:avLst/>
          </a:prstGeom>
          <a:noFill/>
        </p:spPr>
      </p:pic>
      <p:pic>
        <p:nvPicPr>
          <p:cNvPr id="38" name="Picture 6" descr="http://cache1.asset-cache.net/xr/120879838.jpg?v=1&amp;c=IWSAsset&amp;k=3&amp;d=B53F616F4B95E553A8EE4C044AA085ED7B9B8569601F2BBDACFF9ED5509AFB39FECA12A918A60706"/>
          <p:cNvPicPr>
            <a:picLocks noChangeAspect="1" noChangeArrowheads="1"/>
          </p:cNvPicPr>
          <p:nvPr/>
        </p:nvPicPr>
        <p:blipFill>
          <a:blip r:embed="rId2" cstate="print">
            <a:clrChange>
              <a:clrFrom>
                <a:srgbClr val="FFFFFF"/>
              </a:clrFrom>
              <a:clrTo>
                <a:srgbClr val="FFFFFF">
                  <a:alpha val="0"/>
                </a:srgbClr>
              </a:clrTo>
            </a:clrChange>
          </a:blip>
          <a:srcRect b="49184"/>
          <a:stretch>
            <a:fillRect/>
          </a:stretch>
        </p:blipFill>
        <p:spPr bwMode="auto">
          <a:xfrm>
            <a:off x="2514134" y="3064388"/>
            <a:ext cx="601516" cy="604222"/>
          </a:xfrm>
          <a:prstGeom prst="rect">
            <a:avLst/>
          </a:prstGeom>
          <a:noFill/>
        </p:spPr>
      </p:pic>
      <p:pic>
        <p:nvPicPr>
          <p:cNvPr id="39" name="Picture 6" descr="http://cache1.asset-cache.net/xr/120879838.jpg?v=1&amp;c=IWSAsset&amp;k=3&amp;d=B53F616F4B95E553A8EE4C044AA085ED7B9B8569601F2BBDACFF9ED5509AFB39FECA12A918A60706"/>
          <p:cNvPicPr>
            <a:picLocks noChangeAspect="1" noChangeArrowheads="1"/>
          </p:cNvPicPr>
          <p:nvPr/>
        </p:nvPicPr>
        <p:blipFill>
          <a:blip r:embed="rId2" cstate="print">
            <a:clrChange>
              <a:clrFrom>
                <a:srgbClr val="FFFFFF"/>
              </a:clrFrom>
              <a:clrTo>
                <a:srgbClr val="FFFFFF">
                  <a:alpha val="0"/>
                </a:srgbClr>
              </a:clrTo>
            </a:clrChange>
          </a:blip>
          <a:srcRect b="49184"/>
          <a:stretch>
            <a:fillRect/>
          </a:stretch>
        </p:blipFill>
        <p:spPr bwMode="auto">
          <a:xfrm>
            <a:off x="4193663" y="3530415"/>
            <a:ext cx="601516" cy="604222"/>
          </a:xfrm>
          <a:prstGeom prst="rect">
            <a:avLst/>
          </a:prstGeom>
          <a:noFill/>
        </p:spPr>
      </p:pic>
      <p:pic>
        <p:nvPicPr>
          <p:cNvPr id="40" name="Picture 6" descr="http://cache1.asset-cache.net/xr/120879838.jpg?v=1&amp;c=IWSAsset&amp;k=3&amp;d=B53F616F4B95E553A8EE4C044AA085ED7B9B8569601F2BBDACFF9ED5509AFB39FECA12A918A60706"/>
          <p:cNvPicPr>
            <a:picLocks noChangeAspect="1" noChangeArrowheads="1"/>
          </p:cNvPicPr>
          <p:nvPr/>
        </p:nvPicPr>
        <p:blipFill>
          <a:blip r:embed="rId2" cstate="print">
            <a:clrChange>
              <a:clrFrom>
                <a:srgbClr val="FFFFFF"/>
              </a:clrFrom>
              <a:clrTo>
                <a:srgbClr val="FFFFFF">
                  <a:alpha val="0"/>
                </a:srgbClr>
              </a:clrTo>
            </a:clrChange>
          </a:blip>
          <a:srcRect b="49184"/>
          <a:stretch>
            <a:fillRect/>
          </a:stretch>
        </p:blipFill>
        <p:spPr bwMode="auto">
          <a:xfrm>
            <a:off x="4619235" y="4048760"/>
            <a:ext cx="601516" cy="604222"/>
          </a:xfrm>
          <a:prstGeom prst="rect">
            <a:avLst/>
          </a:prstGeom>
          <a:noFill/>
        </p:spPr>
      </p:pic>
      <p:sp>
        <p:nvSpPr>
          <p:cNvPr id="41" name="Rounded Rectangle 40"/>
          <p:cNvSpPr/>
          <p:nvPr/>
        </p:nvSpPr>
        <p:spPr>
          <a:xfrm>
            <a:off x="5724128" y="5245013"/>
            <a:ext cx="959046" cy="540060"/>
          </a:xfrm>
          <a:prstGeom prst="roundRect">
            <a:avLst/>
          </a:prstGeom>
          <a:solidFill>
            <a:srgbClr val="FFFFFF">
              <a:lumMod val="95000"/>
            </a:srgbClr>
          </a:solidFill>
          <a:ln w="25400" cap="flat" cmpd="sng" algn="ctr">
            <a:solidFill>
              <a:srgbClr val="D17D08"/>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333333"/>
                </a:solidFill>
                <a:effectLst/>
                <a:uLnTx/>
                <a:uFillTx/>
                <a:latin typeface="Arial"/>
                <a:ea typeface="+mn-ea"/>
                <a:cs typeface="+mn-cs"/>
              </a:rPr>
              <a:t>Business</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333333"/>
                </a:solidFill>
                <a:effectLst/>
                <a:uLnTx/>
                <a:uFillTx/>
                <a:latin typeface="Arial"/>
                <a:ea typeface="+mn-ea"/>
                <a:cs typeface="+mn-cs"/>
              </a:rPr>
              <a:t>Value</a:t>
            </a:r>
          </a:p>
        </p:txBody>
      </p:sp>
      <p:pic>
        <p:nvPicPr>
          <p:cNvPr id="42" name="Picture 6" descr="http://cache1.asset-cache.net/xr/120879838.jpg?v=1&amp;c=IWSAsset&amp;k=3&amp;d=B53F616F4B95E553A8EE4C044AA085ED7B9B8569601F2BBDACFF9ED5509AFB39FECA12A918A60706"/>
          <p:cNvPicPr>
            <a:picLocks noChangeAspect="1" noChangeArrowheads="1"/>
          </p:cNvPicPr>
          <p:nvPr/>
        </p:nvPicPr>
        <p:blipFill>
          <a:blip r:embed="rId2" cstate="print">
            <a:clrChange>
              <a:clrFrom>
                <a:srgbClr val="FFFFFF"/>
              </a:clrFrom>
              <a:clrTo>
                <a:srgbClr val="FFFFFF">
                  <a:alpha val="0"/>
                </a:srgbClr>
              </a:clrTo>
            </a:clrChange>
          </a:blip>
          <a:srcRect b="49184"/>
          <a:stretch>
            <a:fillRect/>
          </a:stretch>
        </p:blipFill>
        <p:spPr bwMode="auto">
          <a:xfrm>
            <a:off x="6346748" y="3015312"/>
            <a:ext cx="601516" cy="604222"/>
          </a:xfrm>
          <a:prstGeom prst="rect">
            <a:avLst/>
          </a:prstGeom>
          <a:noFill/>
        </p:spPr>
      </p:pic>
      <p:sp>
        <p:nvSpPr>
          <p:cNvPr id="43" name="Rectangle 42"/>
          <p:cNvSpPr/>
          <p:nvPr/>
        </p:nvSpPr>
        <p:spPr>
          <a:xfrm>
            <a:off x="251520" y="3852836"/>
            <a:ext cx="1585545" cy="769441"/>
          </a:xfrm>
          <a:prstGeom prst="rect">
            <a:avLst/>
          </a:prstGeom>
        </p:spPr>
        <p:txBody>
          <a:bodyPr wrap="square">
            <a:spAutoFit/>
          </a:bodyPr>
          <a:lstStyle/>
          <a:p>
            <a:pPr marL="171450" marR="0" lvl="0" indent="-171450" defTabSz="914400" eaLnBrk="0" fontAlgn="base" latinLnBrk="0" hangingPunct="0">
              <a:lnSpc>
                <a:spcPct val="100000"/>
              </a:lnSpc>
              <a:spcBef>
                <a:spcPts val="0"/>
              </a:spcBef>
              <a:spcAft>
                <a:spcPct val="0"/>
              </a:spcAft>
              <a:buClr>
                <a:srgbClr val="333333"/>
              </a:buClr>
              <a:buSzPct val="120000"/>
              <a:buFont typeface="Arial" panose="020B0604020202020204" pitchFamily="34" charset="0"/>
              <a:buChar char="•"/>
              <a:tabLst/>
              <a:defRPr/>
            </a:pPr>
            <a:r>
              <a:rPr kumimoji="0" lang="en-US" sz="1100" b="0" i="0" u="none" strike="noStrike" kern="0" cap="none" spc="0" normalizeH="0" baseline="0" noProof="0" dirty="0" smtClean="0">
                <a:ln>
                  <a:noFill/>
                </a:ln>
                <a:solidFill>
                  <a:srgbClr val="333333"/>
                </a:solidFill>
                <a:effectLst/>
                <a:uLnTx/>
                <a:uFillTx/>
              </a:rPr>
              <a:t>Number of months since the last review of target state EA blueprints.</a:t>
            </a:r>
          </a:p>
        </p:txBody>
      </p:sp>
      <p:sp>
        <p:nvSpPr>
          <p:cNvPr id="44" name="Rectangle 43"/>
          <p:cNvSpPr/>
          <p:nvPr/>
        </p:nvSpPr>
        <p:spPr>
          <a:xfrm>
            <a:off x="4559139" y="3120777"/>
            <a:ext cx="1849065" cy="769441"/>
          </a:xfrm>
          <a:prstGeom prst="rect">
            <a:avLst/>
          </a:prstGeom>
        </p:spPr>
        <p:txBody>
          <a:bodyPr wrap="square">
            <a:spAutoFit/>
          </a:bodyPr>
          <a:lstStyle/>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kumimoji="0" lang="en-US" sz="1100" b="0" i="0" u="none" strike="noStrike" kern="0" cap="none" spc="0" normalizeH="0" baseline="0" noProof="0" dirty="0" smtClean="0">
                <a:ln>
                  <a:noFill/>
                </a:ln>
                <a:solidFill>
                  <a:srgbClr val="333333"/>
                </a:solidFill>
                <a:effectLst/>
                <a:uLnTx/>
                <a:uFillTx/>
              </a:rPr>
              <a:t>Number of projects that passed EA reviews.</a:t>
            </a:r>
            <a:endParaRPr kumimoji="0" lang="ru-RU" sz="1100" b="0" i="0" u="none" strike="noStrike" kern="0" cap="none" spc="0" normalizeH="0" baseline="0" noProof="0" dirty="0" smtClean="0">
              <a:ln>
                <a:noFill/>
              </a:ln>
              <a:solidFill>
                <a:srgbClr val="333333"/>
              </a:solidFill>
              <a:effectLst/>
              <a:uLnTx/>
              <a:uFillTx/>
            </a:endParaRPr>
          </a:p>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kumimoji="0" lang="en-US" sz="1100" b="0" i="0" u="none" strike="noStrike" kern="0" cap="none" spc="0" normalizeH="0" baseline="0" noProof="0" dirty="0">
                <a:ln>
                  <a:noFill/>
                </a:ln>
                <a:solidFill>
                  <a:srgbClr val="333333"/>
                </a:solidFill>
                <a:effectLst/>
                <a:uLnTx/>
                <a:uFillTx/>
              </a:rPr>
              <a:t>Number of building blocks reused</a:t>
            </a:r>
            <a:r>
              <a:rPr kumimoji="0" lang="en-US" sz="1100" b="0" i="0" u="none" strike="noStrike" kern="0" cap="none" spc="0" normalizeH="0" baseline="0" noProof="0" dirty="0" smtClean="0">
                <a:ln>
                  <a:noFill/>
                </a:ln>
                <a:solidFill>
                  <a:srgbClr val="333333"/>
                </a:solidFill>
                <a:effectLst/>
                <a:uLnTx/>
                <a:uFillTx/>
              </a:rPr>
              <a:t>.</a:t>
            </a:r>
            <a:endParaRPr kumimoji="0" lang="en-US" sz="1100" b="0" i="0" u="none" strike="noStrike" kern="0" cap="none" spc="0" normalizeH="0" baseline="0" noProof="0" dirty="0">
              <a:ln>
                <a:noFill/>
              </a:ln>
              <a:solidFill>
                <a:srgbClr val="333333"/>
              </a:solidFill>
              <a:effectLst/>
              <a:uLnTx/>
              <a:uFillTx/>
            </a:endParaRPr>
          </a:p>
        </p:txBody>
      </p:sp>
      <p:sp>
        <p:nvSpPr>
          <p:cNvPr id="45" name="Rectangle 44"/>
          <p:cNvSpPr/>
          <p:nvPr/>
        </p:nvSpPr>
        <p:spPr>
          <a:xfrm>
            <a:off x="5076235" y="4043524"/>
            <a:ext cx="1456107" cy="938719"/>
          </a:xfrm>
          <a:prstGeom prst="rect">
            <a:avLst/>
          </a:prstGeom>
        </p:spPr>
        <p:txBody>
          <a:bodyPr wrap="square">
            <a:spAutoFit/>
          </a:bodyPr>
          <a:lstStyle/>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lang="en-US" sz="1100" kern="0" dirty="0" smtClean="0">
                <a:solidFill>
                  <a:srgbClr val="333333"/>
                </a:solidFill>
              </a:rPr>
              <a:t>Reduction in the number of </a:t>
            </a:r>
            <a:r>
              <a:rPr kumimoji="0" lang="en-US" sz="1100" b="0" i="0" u="none" strike="noStrike" kern="0" cap="none" spc="0" normalizeH="0" baseline="0" noProof="0" dirty="0" smtClean="0">
                <a:ln>
                  <a:noFill/>
                </a:ln>
                <a:solidFill>
                  <a:srgbClr val="333333"/>
                </a:solidFill>
                <a:effectLst/>
                <a:uLnTx/>
                <a:uFillTx/>
              </a:rPr>
              <a:t>applications with overlapping functionality.</a:t>
            </a:r>
          </a:p>
        </p:txBody>
      </p:sp>
      <p:sp>
        <p:nvSpPr>
          <p:cNvPr id="46" name="Rectangle 45"/>
          <p:cNvSpPr/>
          <p:nvPr/>
        </p:nvSpPr>
        <p:spPr>
          <a:xfrm>
            <a:off x="2914447" y="2980513"/>
            <a:ext cx="1585545" cy="769441"/>
          </a:xfrm>
          <a:prstGeom prst="rect">
            <a:avLst/>
          </a:prstGeom>
        </p:spPr>
        <p:txBody>
          <a:bodyPr wrap="square">
            <a:spAutoFit/>
          </a:bodyPr>
          <a:lstStyle/>
          <a:p>
            <a:pPr marL="171450" marR="0" lvl="0" indent="-171450" defTabSz="914400" eaLnBrk="0" fontAlgn="base" latinLnBrk="0" hangingPunct="0">
              <a:lnSpc>
                <a:spcPct val="100000"/>
              </a:lnSpc>
              <a:spcBef>
                <a:spcPts val="0"/>
              </a:spcBef>
              <a:spcAft>
                <a:spcPct val="0"/>
              </a:spcAft>
              <a:buClr>
                <a:srgbClr val="333333"/>
              </a:buClr>
              <a:buSzPct val="120000"/>
              <a:buFont typeface="Arial" panose="020B0604020202020204" pitchFamily="34" charset="0"/>
              <a:buChar char="•"/>
              <a:tabLst/>
              <a:defRPr/>
            </a:pPr>
            <a:r>
              <a:rPr kumimoji="0" lang="en-US" sz="1100" b="0" i="0" u="none" strike="noStrike" kern="0" cap="none" spc="0" normalizeH="0" baseline="0" noProof="0" dirty="0" smtClean="0">
                <a:ln>
                  <a:noFill/>
                </a:ln>
                <a:solidFill>
                  <a:srgbClr val="333333"/>
                </a:solidFill>
                <a:effectLst/>
                <a:uLnTx/>
                <a:uFillTx/>
              </a:rPr>
              <a:t>Percentage of projects that were identified and proposed by EA.</a:t>
            </a:r>
          </a:p>
        </p:txBody>
      </p:sp>
      <p:sp>
        <p:nvSpPr>
          <p:cNvPr id="47" name="Rectangle 46"/>
          <p:cNvSpPr/>
          <p:nvPr/>
        </p:nvSpPr>
        <p:spPr>
          <a:xfrm>
            <a:off x="6859709" y="3035999"/>
            <a:ext cx="1849065" cy="1107996"/>
          </a:xfrm>
          <a:prstGeom prst="rect">
            <a:avLst/>
          </a:prstGeom>
        </p:spPr>
        <p:txBody>
          <a:bodyPr wrap="square">
            <a:spAutoFit/>
          </a:bodyPr>
          <a:lstStyle/>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kumimoji="0" lang="en-US" sz="1100" b="0" i="0" u="none" strike="noStrike" kern="0" cap="none" spc="0" normalizeH="0" baseline="0" noProof="0" dirty="0" smtClean="0">
                <a:ln>
                  <a:noFill/>
                </a:ln>
                <a:solidFill>
                  <a:srgbClr val="333333"/>
                </a:solidFill>
                <a:effectLst/>
                <a:uLnTx/>
                <a:uFillTx/>
              </a:rPr>
              <a:t>Lower non-discretionary IT spend.</a:t>
            </a:r>
            <a:endParaRPr kumimoji="0" lang="ru-RU" sz="1100" b="0" i="0" u="none" strike="noStrike" kern="0" cap="none" spc="0" normalizeH="0" baseline="0" noProof="0" dirty="0" smtClean="0">
              <a:ln>
                <a:noFill/>
              </a:ln>
              <a:solidFill>
                <a:srgbClr val="333333"/>
              </a:solidFill>
              <a:effectLst/>
              <a:uLnTx/>
              <a:uFillTx/>
            </a:endParaRPr>
          </a:p>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kumimoji="0" lang="en-US" sz="1100" b="0" i="0" u="none" strike="noStrike" kern="0" cap="none" spc="0" normalizeH="0" baseline="0" noProof="0" dirty="0" smtClean="0">
                <a:ln>
                  <a:noFill/>
                </a:ln>
                <a:solidFill>
                  <a:srgbClr val="333333"/>
                </a:solidFill>
                <a:effectLst/>
                <a:uLnTx/>
                <a:uFillTx/>
              </a:rPr>
              <a:t>Decreased time to production.</a:t>
            </a:r>
          </a:p>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kumimoji="0" lang="en-US" sz="1100" b="0" i="0" u="none" strike="noStrike" kern="0" cap="none" spc="0" normalizeH="0" baseline="0" noProof="0" dirty="0" smtClean="0">
                <a:ln>
                  <a:noFill/>
                </a:ln>
                <a:solidFill>
                  <a:srgbClr val="333333"/>
                </a:solidFill>
                <a:effectLst/>
                <a:uLnTx/>
                <a:uFillTx/>
              </a:rPr>
              <a:t>Higher satisfaction of IT-enabled services.</a:t>
            </a:r>
            <a:endParaRPr kumimoji="0" lang="en-US" sz="1100" b="0" i="0" u="none" strike="noStrike" kern="0" cap="none" spc="0" normalizeH="0" baseline="0" noProof="0" dirty="0">
              <a:ln>
                <a:noFill/>
              </a:ln>
              <a:solidFill>
                <a:srgbClr val="333333"/>
              </a:solidFill>
              <a:effectLst/>
              <a:uLnTx/>
              <a:uFillTx/>
            </a:endParaRPr>
          </a:p>
        </p:txBody>
      </p:sp>
      <p:cxnSp>
        <p:nvCxnSpPr>
          <p:cNvPr id="48" name="Straight Connector 47"/>
          <p:cNvCxnSpPr>
            <a:stCxn id="37" idx="2"/>
          </p:cNvCxnSpPr>
          <p:nvPr/>
        </p:nvCxnSpPr>
        <p:spPr>
          <a:xfrm>
            <a:off x="1982345" y="4506419"/>
            <a:ext cx="193598" cy="700209"/>
          </a:xfrm>
          <a:prstGeom prst="line">
            <a:avLst/>
          </a:prstGeom>
          <a:noFill/>
          <a:ln w="12700" cap="flat" cmpd="sng" algn="ctr">
            <a:solidFill>
              <a:srgbClr val="D17D08"/>
            </a:solidFill>
            <a:prstDash val="solid"/>
            <a:headEnd type="none" w="lg" len="lg"/>
            <a:tailEnd type="triangle" w="lg" len="lg"/>
          </a:ln>
          <a:effectLst/>
        </p:spPr>
      </p:cxnSp>
      <p:cxnSp>
        <p:nvCxnSpPr>
          <p:cNvPr id="49" name="Straight Connector 48"/>
          <p:cNvCxnSpPr>
            <a:stCxn id="38" idx="2"/>
          </p:cNvCxnSpPr>
          <p:nvPr/>
        </p:nvCxnSpPr>
        <p:spPr>
          <a:xfrm>
            <a:off x="2814892" y="3668610"/>
            <a:ext cx="189223" cy="466292"/>
          </a:xfrm>
          <a:prstGeom prst="line">
            <a:avLst/>
          </a:prstGeom>
          <a:noFill/>
          <a:ln w="12700" cap="flat" cmpd="sng" algn="ctr">
            <a:solidFill>
              <a:srgbClr val="D17D08"/>
            </a:solidFill>
            <a:prstDash val="solid"/>
            <a:headEnd type="none" w="lg" len="lg"/>
            <a:tailEnd type="triangle" w="lg" len="lg"/>
          </a:ln>
          <a:effectLst/>
        </p:spPr>
      </p:cxnSp>
      <p:cxnSp>
        <p:nvCxnSpPr>
          <p:cNvPr id="50" name="Straight Connector 49"/>
          <p:cNvCxnSpPr>
            <a:stCxn id="39" idx="2"/>
          </p:cNvCxnSpPr>
          <p:nvPr/>
        </p:nvCxnSpPr>
        <p:spPr>
          <a:xfrm flipH="1">
            <a:off x="3787399" y="4134637"/>
            <a:ext cx="707022" cy="1412018"/>
          </a:xfrm>
          <a:prstGeom prst="line">
            <a:avLst/>
          </a:prstGeom>
          <a:noFill/>
          <a:ln w="12700" cap="flat" cmpd="sng" algn="ctr">
            <a:solidFill>
              <a:srgbClr val="D17D08"/>
            </a:solidFill>
            <a:prstDash val="solid"/>
            <a:headEnd type="none" w="lg" len="lg"/>
            <a:tailEnd type="triangle" w="lg" len="lg"/>
          </a:ln>
          <a:effectLst/>
        </p:spPr>
      </p:cxnSp>
      <p:cxnSp>
        <p:nvCxnSpPr>
          <p:cNvPr id="51" name="Straight Connector 50"/>
          <p:cNvCxnSpPr>
            <a:stCxn id="40" idx="2"/>
          </p:cNvCxnSpPr>
          <p:nvPr/>
        </p:nvCxnSpPr>
        <p:spPr>
          <a:xfrm>
            <a:off x="4919993" y="4652982"/>
            <a:ext cx="11261" cy="592031"/>
          </a:xfrm>
          <a:prstGeom prst="line">
            <a:avLst/>
          </a:prstGeom>
          <a:noFill/>
          <a:ln w="12700" cap="flat" cmpd="sng" algn="ctr">
            <a:solidFill>
              <a:srgbClr val="D17D08"/>
            </a:solidFill>
            <a:prstDash val="solid"/>
            <a:headEnd type="none" w="lg" len="lg"/>
            <a:tailEnd type="triangle" w="lg" len="lg"/>
          </a:ln>
          <a:effectLst/>
        </p:spPr>
      </p:cxnSp>
      <p:cxnSp>
        <p:nvCxnSpPr>
          <p:cNvPr id="52" name="Straight Connector 51"/>
          <p:cNvCxnSpPr>
            <a:stCxn id="42" idx="2"/>
            <a:endCxn id="41" idx="0"/>
          </p:cNvCxnSpPr>
          <p:nvPr/>
        </p:nvCxnSpPr>
        <p:spPr>
          <a:xfrm flipH="1">
            <a:off x="6203651" y="3619534"/>
            <a:ext cx="443855" cy="1625479"/>
          </a:xfrm>
          <a:prstGeom prst="line">
            <a:avLst/>
          </a:prstGeom>
          <a:noFill/>
          <a:ln w="12700" cap="flat" cmpd="sng" algn="ctr">
            <a:solidFill>
              <a:srgbClr val="D17D08"/>
            </a:solidFill>
            <a:prstDash val="solid"/>
            <a:headEnd type="none" w="lg" len="lg"/>
            <a:tailEnd type="triangle" w="lg" len="lg"/>
          </a:ln>
          <a:effectLst/>
        </p:spPr>
      </p:cxnSp>
      <p:graphicFrame>
        <p:nvGraphicFramePr>
          <p:cNvPr id="53" name="Table 52"/>
          <p:cNvGraphicFramePr>
            <a:graphicFrameLocks noGrp="1"/>
          </p:cNvGraphicFramePr>
          <p:nvPr>
            <p:extLst>
              <p:ext uri="{D42A27DB-BD31-4B8C-83A1-F6EECF244321}">
                <p14:modId xmlns:p14="http://schemas.microsoft.com/office/powerpoint/2010/main" val="647322972"/>
              </p:ext>
            </p:extLst>
          </p:nvPr>
        </p:nvGraphicFramePr>
        <p:xfrm>
          <a:off x="251520" y="2256681"/>
          <a:ext cx="8620125" cy="731520"/>
        </p:xfrm>
        <a:graphic>
          <a:graphicData uri="http://schemas.openxmlformats.org/drawingml/2006/table">
            <a:tbl>
              <a:tblPr firstRow="1" bandRow="1">
                <a:gradFill rotWithShape="1">
                  <a:gsLst>
                    <a:gs pos="0">
                      <a:srgbClr val="7B7B7B">
                        <a:tint val="50000"/>
                        <a:satMod val="300000"/>
                      </a:srgbClr>
                    </a:gs>
                    <a:gs pos="35000">
                      <a:srgbClr val="7B7B7B">
                        <a:tint val="37000"/>
                        <a:satMod val="300000"/>
                      </a:srgbClr>
                    </a:gs>
                    <a:gs pos="100000">
                      <a:srgbClr val="7B7B7B">
                        <a:tint val="15000"/>
                        <a:satMod val="350000"/>
                      </a:srgbClr>
                    </a:gs>
                  </a:gsLst>
                  <a:lin ang="16200000" scaled="1"/>
                </a:gradFill>
                <a:effectLst/>
              </a:tblPr>
              <a:tblGrid>
                <a:gridCol w="2304256"/>
                <a:gridCol w="3442494"/>
                <a:gridCol w="2873375"/>
              </a:tblGrid>
              <a:tr h="0">
                <a:tc grid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200" dirty="0" smtClean="0"/>
                        <a:t>EA performance measures (lead, operational)</a:t>
                      </a:r>
                      <a:endParaRPr lang="en-US" sz="1200" dirty="0"/>
                    </a:p>
                  </a:txBody>
                  <a:tcPr>
                    <a:lnL w="9525" cap="flat" cmpd="sng" algn="ctr">
                      <a:solidFill>
                        <a:srgbClr val="7B7B7B">
                          <a:shade val="95000"/>
                          <a:satMod val="105000"/>
                        </a:srgbClr>
                      </a:solidFill>
                      <a:prstDash val="solid"/>
                    </a:lnL>
                    <a:lnR>
                      <a:noFill/>
                    </a:lnR>
                    <a:lnT w="9525" cap="flat" cmpd="sng" algn="ctr">
                      <a:solidFill>
                        <a:srgbClr val="7B7B7B">
                          <a:shade val="95000"/>
                          <a:satMod val="105000"/>
                        </a:srgbClr>
                      </a:solidFill>
                      <a:prstDash val="solid"/>
                    </a:lnT>
                    <a:lnB w="25400" cap="flat" cmpd="sng" algn="ctr">
                      <a:solidFill>
                        <a:srgbClr val="FFFFFF"/>
                      </a:solidFill>
                      <a:prstDash val="solid"/>
                    </a:lnB>
                    <a:lnTlToBr w="12700" cmpd="sng">
                      <a:noFill/>
                      <a:prstDash val="solid"/>
                    </a:lnTlToBr>
                    <a:lnBlToTr w="12700" cmpd="sng">
                      <a:noFill/>
                      <a:prstDash val="solid"/>
                    </a:lnBlToTr>
                    <a:solidFill>
                      <a:srgbClr val="7B7B7B"/>
                    </a:solidFill>
                  </a:tcPr>
                </a:tc>
                <a:tc hMerge="1">
                  <a:txBody>
                    <a:bodyPr/>
                    <a:lstStyle/>
                    <a:p>
                      <a:endParaRPr lang="en-US" dirty="0"/>
                    </a:p>
                  </a:txBody>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200" dirty="0" smtClean="0"/>
                        <a:t>EA</a:t>
                      </a:r>
                      <a:r>
                        <a:rPr lang="en-US" sz="1200" baseline="0" dirty="0" smtClean="0"/>
                        <a:t> value measures (lag)</a:t>
                      </a:r>
                      <a:endParaRPr lang="en-US" sz="1200" dirty="0"/>
                    </a:p>
                  </a:txBody>
                  <a:tcPr>
                    <a:lnL>
                      <a:noFill/>
                    </a:lnL>
                    <a:lnR w="9525" cap="flat" cmpd="sng" algn="ctr">
                      <a:solidFill>
                        <a:srgbClr val="7B7B7B">
                          <a:shade val="95000"/>
                          <a:satMod val="105000"/>
                        </a:srgbClr>
                      </a:solidFill>
                      <a:prstDash val="solid"/>
                    </a:lnR>
                    <a:lnT w="9525" cap="flat" cmpd="sng" algn="ctr">
                      <a:solidFill>
                        <a:srgbClr val="7B7B7B">
                          <a:shade val="95000"/>
                          <a:satMod val="105000"/>
                        </a:srgbClr>
                      </a:solidFill>
                      <a:prstDash val="solid"/>
                    </a:lnT>
                    <a:lnB w="25400" cap="flat" cmpd="sng" algn="ctr">
                      <a:solidFill>
                        <a:srgbClr val="FFFFFF"/>
                      </a:solidFill>
                      <a:prstDash val="solid"/>
                    </a:lnB>
                    <a:lnTlToBr w="12700" cmpd="sng">
                      <a:noFill/>
                      <a:prstDash val="solid"/>
                    </a:lnTlToBr>
                    <a:lnBlToTr w="12700" cmpd="sng">
                      <a:noFill/>
                      <a:prstDash val="solid"/>
                    </a:lnBlToTr>
                    <a:solidFill>
                      <a:srgbClr val="7B7B7B"/>
                    </a:solidFill>
                  </a:tcPr>
                </a:tc>
              </a:tr>
              <a:tr h="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200" dirty="0" smtClean="0">
                          <a:solidFill>
                            <a:schemeClr val="tx1"/>
                          </a:solidFill>
                        </a:rPr>
                        <a:t>Application of EA management process</a:t>
                      </a:r>
                      <a:endParaRPr lang="en-US" sz="1200" dirty="0">
                        <a:solidFill>
                          <a:schemeClr val="tx1"/>
                        </a:solidFill>
                      </a:endParaRPr>
                    </a:p>
                  </a:txBody>
                  <a:tcPr>
                    <a:lnL w="9525" cap="flat" cmpd="sng" algn="ctr">
                      <a:solidFill>
                        <a:srgbClr val="7B7B7B">
                          <a:shade val="95000"/>
                          <a:satMod val="105000"/>
                        </a:srgbClr>
                      </a:solidFill>
                      <a:prstDash val="solid"/>
                    </a:lnL>
                    <a:lnR w="9525" cap="flat" cmpd="sng" algn="ctr">
                      <a:solidFill>
                        <a:srgbClr val="7B7B7B">
                          <a:shade val="95000"/>
                          <a:satMod val="105000"/>
                        </a:srgbClr>
                      </a:solidFill>
                      <a:prstDash val="solid"/>
                    </a:lnR>
                    <a:lnT w="25400" cap="flat" cmpd="sng" algn="ctr">
                      <a:solidFill>
                        <a:srgbClr val="FFFFFF"/>
                      </a:solidFill>
                      <a:prstDash val="solid"/>
                    </a:lnT>
                    <a:lnB w="9525" cap="flat" cmpd="sng" algn="ctr">
                      <a:solidFill>
                        <a:srgbClr val="7B7B7B">
                          <a:shade val="95000"/>
                          <a:satMod val="105000"/>
                        </a:srgbClr>
                      </a:solidFill>
                      <a:prstDash val="solid"/>
                    </a:lnB>
                    <a:lnTlToBr w="12700" cmpd="sng">
                      <a:noFill/>
                      <a:prstDash val="solid"/>
                    </a:lnTlToBr>
                    <a:lnBlToTr w="12700" cmpd="sng">
                      <a:noFill/>
                      <a:prstDash val="solid"/>
                    </a:lnBlToTr>
                    <a:solidFill>
                      <a:schemeClr val="accent3">
                        <a:lumMod val="40000"/>
                        <a:lumOff val="60000"/>
                        <a:alpha val="4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200" dirty="0" smtClean="0">
                          <a:solidFill>
                            <a:schemeClr val="tx1"/>
                          </a:solidFill>
                        </a:rPr>
                        <a:t>EA’s contribution</a:t>
                      </a:r>
                      <a:r>
                        <a:rPr lang="en-US" sz="1200" baseline="0" dirty="0" smtClean="0">
                          <a:solidFill>
                            <a:schemeClr val="tx1"/>
                          </a:solidFill>
                        </a:rPr>
                        <a:t> to </a:t>
                      </a:r>
                      <a:br>
                        <a:rPr lang="en-US" sz="1200" baseline="0" dirty="0" smtClean="0">
                          <a:solidFill>
                            <a:schemeClr val="tx1"/>
                          </a:solidFill>
                        </a:rPr>
                      </a:br>
                      <a:r>
                        <a:rPr lang="en-US" sz="1200" baseline="0" dirty="0" smtClean="0">
                          <a:solidFill>
                            <a:schemeClr val="tx1"/>
                          </a:solidFill>
                        </a:rPr>
                        <a:t>IT performance</a:t>
                      </a:r>
                      <a:endParaRPr lang="en-US" sz="1200" dirty="0">
                        <a:solidFill>
                          <a:schemeClr val="tx1"/>
                        </a:solidFill>
                      </a:endParaRPr>
                    </a:p>
                  </a:txBody>
                  <a:tcPr>
                    <a:lnL w="9525" cap="flat" cmpd="sng" algn="ctr">
                      <a:solidFill>
                        <a:srgbClr val="7B7B7B">
                          <a:shade val="95000"/>
                          <a:satMod val="105000"/>
                        </a:srgbClr>
                      </a:solidFill>
                      <a:prstDash val="solid"/>
                    </a:lnL>
                    <a:lnR w="9525" cap="flat" cmpd="sng" algn="ctr">
                      <a:solidFill>
                        <a:srgbClr val="7B7B7B">
                          <a:shade val="95000"/>
                          <a:satMod val="105000"/>
                        </a:srgbClr>
                      </a:solidFill>
                      <a:prstDash val="solid"/>
                    </a:lnR>
                    <a:lnT w="25400" cap="flat" cmpd="sng" algn="ctr">
                      <a:solidFill>
                        <a:srgbClr val="FFFFFF"/>
                      </a:solidFill>
                      <a:prstDash val="solid"/>
                    </a:lnT>
                    <a:lnB w="9525" cap="flat" cmpd="sng" algn="ctr">
                      <a:solidFill>
                        <a:srgbClr val="7B7B7B">
                          <a:shade val="95000"/>
                          <a:satMod val="105000"/>
                        </a:srgbClr>
                      </a:solidFill>
                      <a:prstDash val="solid"/>
                    </a:lnB>
                    <a:lnTlToBr w="12700" cmpd="sng">
                      <a:noFill/>
                      <a:prstDash val="solid"/>
                    </a:lnTlToBr>
                    <a:lnBlToTr w="12700" cmpd="sng">
                      <a:noFill/>
                      <a:prstDash val="solid"/>
                    </a:lnBlToTr>
                    <a:solidFill>
                      <a:schemeClr val="accent3">
                        <a:lumMod val="40000"/>
                        <a:lumOff val="60000"/>
                        <a:alpha val="4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200" dirty="0" smtClean="0">
                          <a:solidFill>
                            <a:schemeClr val="tx1"/>
                          </a:solidFill>
                        </a:rPr>
                        <a:t>EA’s contribution to business value</a:t>
                      </a:r>
                      <a:endParaRPr lang="en-US" sz="1200" dirty="0">
                        <a:solidFill>
                          <a:schemeClr val="tx1"/>
                        </a:solidFill>
                      </a:endParaRPr>
                    </a:p>
                  </a:txBody>
                  <a:tcPr>
                    <a:lnL w="9525" cap="flat" cmpd="sng" algn="ctr">
                      <a:solidFill>
                        <a:srgbClr val="7B7B7B">
                          <a:shade val="95000"/>
                          <a:satMod val="105000"/>
                        </a:srgbClr>
                      </a:solidFill>
                      <a:prstDash val="solid"/>
                    </a:lnL>
                    <a:lnR w="9525" cap="flat" cmpd="sng" algn="ctr">
                      <a:solidFill>
                        <a:srgbClr val="7B7B7B">
                          <a:shade val="95000"/>
                          <a:satMod val="105000"/>
                        </a:srgbClr>
                      </a:solidFill>
                      <a:prstDash val="solid"/>
                    </a:lnR>
                    <a:lnT w="25400" cap="flat" cmpd="sng" algn="ctr">
                      <a:solidFill>
                        <a:srgbClr val="FFFFFF"/>
                      </a:solidFill>
                      <a:prstDash val="solid"/>
                    </a:lnT>
                    <a:lnB w="9525" cap="flat" cmpd="sng" algn="ctr">
                      <a:solidFill>
                        <a:srgbClr val="7B7B7B">
                          <a:shade val="95000"/>
                          <a:satMod val="105000"/>
                        </a:srgbClr>
                      </a:solidFill>
                      <a:prstDash val="solid"/>
                    </a:lnB>
                    <a:lnTlToBr w="12700" cmpd="sng">
                      <a:noFill/>
                      <a:prstDash val="solid"/>
                    </a:lnTlToBr>
                    <a:lnBlToTr w="12700" cmpd="sng">
                      <a:noFill/>
                      <a:prstDash val="solid"/>
                    </a:lnBlToTr>
                    <a:solidFill>
                      <a:schemeClr val="accent3">
                        <a:lumMod val="40000"/>
                        <a:lumOff val="60000"/>
                        <a:alpha val="40000"/>
                      </a:schemeClr>
                    </a:solidFill>
                  </a:tcPr>
                </a:tc>
              </a:tr>
            </a:tbl>
          </a:graphicData>
        </a:graphic>
      </p:graphicFrame>
    </p:spTree>
    <p:extLst>
      <p:ext uri="{BB962C8B-B14F-4D97-AF65-F5344CB8AC3E}">
        <p14:creationId xmlns:p14="http://schemas.microsoft.com/office/powerpoint/2010/main" val="1342248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8763" y="2155825"/>
            <a:ext cx="2571750" cy="50800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anchor="ctr"/>
          <a:lstStyle/>
          <a:p>
            <a:pPr algn="ctr">
              <a:defRPr/>
            </a:pPr>
            <a:r>
              <a:rPr lang="en-US" sz="1600" b="1" dirty="0">
                <a:solidFill>
                  <a:srgbClr val="FFFFFF"/>
                </a:solidFill>
              </a:rPr>
              <a:t>Situation</a:t>
            </a:r>
          </a:p>
        </p:txBody>
      </p:sp>
      <p:sp>
        <p:nvSpPr>
          <p:cNvPr id="4" name="Rectangle 3"/>
          <p:cNvSpPr/>
          <p:nvPr/>
        </p:nvSpPr>
        <p:spPr>
          <a:xfrm>
            <a:off x="3265488" y="2143125"/>
            <a:ext cx="2571750" cy="50800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anchor="ctr"/>
          <a:lstStyle/>
          <a:p>
            <a:pPr algn="ctr">
              <a:defRPr/>
            </a:pPr>
            <a:r>
              <a:rPr lang="en-US" sz="1600" b="1" dirty="0">
                <a:solidFill>
                  <a:srgbClr val="FFFFFF"/>
                </a:solidFill>
              </a:rPr>
              <a:t>Complication</a:t>
            </a:r>
          </a:p>
        </p:txBody>
      </p:sp>
      <p:sp>
        <p:nvSpPr>
          <p:cNvPr id="5" name="Rectangle 4"/>
          <p:cNvSpPr/>
          <p:nvPr/>
        </p:nvSpPr>
        <p:spPr>
          <a:xfrm>
            <a:off x="6308725" y="2144713"/>
            <a:ext cx="2560638" cy="50800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anchor="ctr"/>
          <a:lstStyle/>
          <a:p>
            <a:pPr algn="ctr">
              <a:defRPr/>
            </a:pPr>
            <a:r>
              <a:rPr lang="en-US" sz="1600" b="1" dirty="0">
                <a:solidFill>
                  <a:srgbClr val="FFFFFF"/>
                </a:solidFill>
              </a:rPr>
              <a:t>Result</a:t>
            </a:r>
          </a:p>
        </p:txBody>
      </p:sp>
      <p:sp>
        <p:nvSpPr>
          <p:cNvPr id="6" name="Rectangle 5"/>
          <p:cNvSpPr/>
          <p:nvPr/>
        </p:nvSpPr>
        <p:spPr>
          <a:xfrm>
            <a:off x="268288" y="2728913"/>
            <a:ext cx="2562225" cy="3605212"/>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36000" rIns="144000" bIns="36000"/>
          <a:lstStyle/>
          <a:p>
            <a:pPr>
              <a:defRPr/>
            </a:pPr>
            <a:r>
              <a:rPr lang="en-US" sz="1200" dirty="0" smtClean="0">
                <a:solidFill>
                  <a:srgbClr val="333333"/>
                </a:solidFill>
              </a:rPr>
              <a:t>The insurance sector has been undergoing</a:t>
            </a:r>
            <a:r>
              <a:rPr lang="en-US" sz="1200" dirty="0" smtClean="0">
                <a:solidFill>
                  <a:srgbClr val="FF0000"/>
                </a:solidFill>
              </a:rPr>
              <a:t> </a:t>
            </a:r>
            <a:r>
              <a:rPr lang="en-US" sz="1200" dirty="0" smtClean="0">
                <a:solidFill>
                  <a:srgbClr val="333333"/>
                </a:solidFill>
              </a:rPr>
              <a:t>major</a:t>
            </a:r>
            <a:r>
              <a:rPr lang="en-US" sz="1200" dirty="0" smtClean="0">
                <a:solidFill>
                  <a:srgbClr val="FF0000"/>
                </a:solidFill>
              </a:rPr>
              <a:t> </a:t>
            </a:r>
            <a:r>
              <a:rPr lang="en-US" sz="1200" dirty="0" smtClean="0">
                <a:solidFill>
                  <a:srgbClr val="333333"/>
                </a:solidFill>
              </a:rPr>
              <a:t>changes, and as a reaction, businesses within the sector have been embracing technology to provide innovative solutions. </a:t>
            </a:r>
          </a:p>
          <a:p>
            <a:pPr>
              <a:defRPr/>
            </a:pPr>
            <a:endParaRPr lang="en-US" sz="1200" dirty="0" smtClean="0">
              <a:solidFill>
                <a:srgbClr val="333333"/>
              </a:solidFill>
            </a:endParaRPr>
          </a:p>
          <a:p>
            <a:pPr>
              <a:defRPr/>
            </a:pPr>
            <a:r>
              <a:rPr lang="en-US" sz="1200" dirty="0">
                <a:solidFill>
                  <a:srgbClr val="333333"/>
                </a:solidFill>
              </a:rPr>
              <a:t>The </a:t>
            </a:r>
            <a:r>
              <a:rPr lang="en-US" sz="1200" dirty="0" smtClean="0">
                <a:solidFill>
                  <a:srgbClr val="333333"/>
                </a:solidFill>
              </a:rPr>
              <a:t>head </a:t>
            </a:r>
            <a:r>
              <a:rPr lang="en-US" sz="1200" dirty="0">
                <a:solidFill>
                  <a:srgbClr val="333333"/>
                </a:solidFill>
              </a:rPr>
              <a:t>of </a:t>
            </a:r>
            <a:r>
              <a:rPr lang="en-US" sz="1200" dirty="0" smtClean="0">
                <a:solidFill>
                  <a:srgbClr val="333333"/>
                </a:solidFill>
              </a:rPr>
              <a:t>EA </a:t>
            </a:r>
            <a:r>
              <a:rPr lang="en-US" sz="1200" dirty="0">
                <a:solidFill>
                  <a:srgbClr val="333333"/>
                </a:solidFill>
              </a:rPr>
              <a:t>in </a:t>
            </a:r>
            <a:r>
              <a:rPr lang="en-US" sz="1200" dirty="0" smtClean="0">
                <a:solidFill>
                  <a:srgbClr val="333333"/>
                </a:solidFill>
              </a:rPr>
              <a:t>a major </a:t>
            </a:r>
            <a:r>
              <a:rPr lang="en-US" sz="1200" dirty="0">
                <a:solidFill>
                  <a:srgbClr val="333333"/>
                </a:solidFill>
              </a:rPr>
              <a:t>insurance </a:t>
            </a:r>
            <a:r>
              <a:rPr lang="en-US" sz="1200" dirty="0" smtClean="0">
                <a:solidFill>
                  <a:srgbClr val="333333"/>
                </a:solidFill>
              </a:rPr>
              <a:t>provider (henceforth to be referred to as “INSPRO01”) was given the </a:t>
            </a:r>
            <a:r>
              <a:rPr lang="en-US" sz="1200" dirty="0">
                <a:solidFill>
                  <a:srgbClr val="333333"/>
                </a:solidFill>
              </a:rPr>
              <a:t>mandate to </a:t>
            </a:r>
            <a:r>
              <a:rPr lang="en-US" sz="1200" dirty="0" smtClean="0">
                <a:solidFill>
                  <a:srgbClr val="333333"/>
                </a:solidFill>
              </a:rPr>
              <a:t>ensure that solutions are architected right the first time to maximize reuse and reduce technology debt. The EA </a:t>
            </a:r>
            <a:r>
              <a:rPr lang="en-US" sz="1200" dirty="0">
                <a:solidFill>
                  <a:srgbClr val="333333"/>
                </a:solidFill>
              </a:rPr>
              <a:t>group </a:t>
            </a:r>
            <a:r>
              <a:rPr lang="en-US" sz="1200" dirty="0" smtClean="0">
                <a:solidFill>
                  <a:srgbClr val="333333"/>
                </a:solidFill>
              </a:rPr>
              <a:t>was </a:t>
            </a:r>
            <a:r>
              <a:rPr lang="en-US" sz="1200" dirty="0">
                <a:solidFill>
                  <a:srgbClr val="333333"/>
                </a:solidFill>
              </a:rPr>
              <a:t>at a </a:t>
            </a:r>
            <a:r>
              <a:rPr lang="en-US" sz="1200" dirty="0" smtClean="0">
                <a:solidFill>
                  <a:srgbClr val="333333"/>
                </a:solidFill>
              </a:rPr>
              <a:t>critical point </a:t>
            </a:r>
            <a:r>
              <a:rPr lang="en-US" sz="1200" dirty="0">
                <a:solidFill>
                  <a:srgbClr val="333333"/>
                </a:solidFill>
              </a:rPr>
              <a:t>– to demonstrate business value or </a:t>
            </a:r>
            <a:r>
              <a:rPr lang="en-US" sz="1200" dirty="0" smtClean="0">
                <a:solidFill>
                  <a:srgbClr val="333333"/>
                </a:solidFill>
              </a:rPr>
              <a:t>become </a:t>
            </a:r>
            <a:r>
              <a:rPr lang="en-US" sz="1200" dirty="0">
                <a:solidFill>
                  <a:srgbClr val="333333"/>
                </a:solidFill>
              </a:rPr>
              <a:t>irrelevant. </a:t>
            </a:r>
            <a:endParaRPr lang="en-US" sz="1200" dirty="0" smtClean="0">
              <a:solidFill>
                <a:srgbClr val="333333"/>
              </a:solidFill>
            </a:endParaRPr>
          </a:p>
          <a:p>
            <a:pPr>
              <a:defRPr/>
            </a:pPr>
            <a:endParaRPr lang="en-US" sz="1200" dirty="0">
              <a:solidFill>
                <a:srgbClr val="333333"/>
              </a:solidFill>
            </a:endParaRPr>
          </a:p>
          <a:p>
            <a:pPr>
              <a:defRPr/>
            </a:pPr>
            <a:endParaRPr lang="en-US" sz="1200" dirty="0">
              <a:solidFill>
                <a:srgbClr val="333333"/>
              </a:solidFill>
            </a:endParaRPr>
          </a:p>
          <a:p>
            <a:pPr>
              <a:defRPr/>
            </a:pPr>
            <a:endParaRPr lang="en-US" sz="1200" dirty="0">
              <a:solidFill>
                <a:srgbClr val="333333"/>
              </a:solidFill>
            </a:endParaRPr>
          </a:p>
        </p:txBody>
      </p:sp>
      <p:sp>
        <p:nvSpPr>
          <p:cNvPr id="7" name="Rectangle 6"/>
          <p:cNvSpPr/>
          <p:nvPr/>
        </p:nvSpPr>
        <p:spPr>
          <a:xfrm>
            <a:off x="3265488" y="2728913"/>
            <a:ext cx="2560637" cy="3605212"/>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36000" rIns="144000" bIns="36000"/>
          <a:lstStyle/>
          <a:p>
            <a:pPr>
              <a:defRPr/>
            </a:pPr>
            <a:r>
              <a:rPr lang="en-US" sz="1200" dirty="0" smtClean="0">
                <a:solidFill>
                  <a:srgbClr val="333333"/>
                </a:solidFill>
              </a:rPr>
              <a:t>The project management office had been accountable for solution architecture and had placed emphasis on short-term project cost savings at the expense of long term durability.  </a:t>
            </a:r>
          </a:p>
          <a:p>
            <a:pPr>
              <a:defRPr/>
            </a:pPr>
            <a:endParaRPr lang="en-US" sz="1200" dirty="0">
              <a:solidFill>
                <a:srgbClr val="333333"/>
              </a:solidFill>
            </a:endParaRPr>
          </a:p>
          <a:p>
            <a:pPr>
              <a:defRPr/>
            </a:pPr>
            <a:r>
              <a:rPr lang="en-US" sz="1200" dirty="0" smtClean="0">
                <a:solidFill>
                  <a:srgbClr val="333333"/>
                </a:solidFill>
              </a:rPr>
              <a:t>There was a lack of awareness of the Enterprise Architecture group within INSPRO01, </a:t>
            </a:r>
            <a:r>
              <a:rPr lang="en-US" sz="1200" dirty="0">
                <a:solidFill>
                  <a:srgbClr val="333333"/>
                </a:solidFill>
              </a:rPr>
              <a:t>and </a:t>
            </a:r>
            <a:r>
              <a:rPr lang="en-US" sz="1200" dirty="0" smtClean="0">
                <a:solidFill>
                  <a:srgbClr val="333333"/>
                </a:solidFill>
              </a:rPr>
              <a:t>people misunderstood the roles and responsibilities of the EA team.  </a:t>
            </a:r>
            <a:endParaRPr lang="en-US" sz="1200" dirty="0">
              <a:solidFill>
                <a:srgbClr val="333333"/>
              </a:solidFill>
            </a:endParaRPr>
          </a:p>
        </p:txBody>
      </p:sp>
      <p:sp>
        <p:nvSpPr>
          <p:cNvPr id="8" name="Rectangle 7"/>
          <p:cNvSpPr/>
          <p:nvPr/>
        </p:nvSpPr>
        <p:spPr>
          <a:xfrm>
            <a:off x="6315075" y="2728913"/>
            <a:ext cx="2562225" cy="3605212"/>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36000" rIns="144000" bIns="36000"/>
          <a:lstStyle/>
          <a:p>
            <a:pPr>
              <a:defRPr/>
            </a:pPr>
            <a:r>
              <a:rPr lang="en-CA" sz="1200" dirty="0" smtClean="0">
                <a:solidFill>
                  <a:srgbClr val="333333"/>
                </a:solidFill>
              </a:rPr>
              <a:t>Info-Tech helped define the responsibilities of the EA team and clarify </a:t>
            </a:r>
            <a:r>
              <a:rPr lang="en-CA" sz="1200" dirty="0">
                <a:solidFill>
                  <a:srgbClr val="333333"/>
                </a:solidFill>
              </a:rPr>
              <a:t>the </a:t>
            </a:r>
            <a:r>
              <a:rPr lang="en-CA" sz="1200" dirty="0" smtClean="0">
                <a:solidFill>
                  <a:srgbClr val="333333"/>
                </a:solidFill>
              </a:rPr>
              <a:t>differences </a:t>
            </a:r>
            <a:r>
              <a:rPr lang="en-CA" sz="1200" dirty="0">
                <a:solidFill>
                  <a:srgbClr val="333333"/>
                </a:solidFill>
              </a:rPr>
              <a:t>between the role of a </a:t>
            </a:r>
            <a:r>
              <a:rPr lang="en-CA" sz="1200" dirty="0" smtClean="0">
                <a:solidFill>
                  <a:srgbClr val="333333"/>
                </a:solidFill>
              </a:rPr>
              <a:t>Solution Architect </a:t>
            </a:r>
            <a:r>
              <a:rPr lang="en-CA" sz="1200" dirty="0">
                <a:solidFill>
                  <a:srgbClr val="333333"/>
                </a:solidFill>
              </a:rPr>
              <a:t>vs. </a:t>
            </a:r>
            <a:r>
              <a:rPr lang="en-CA" sz="1200" dirty="0" smtClean="0">
                <a:solidFill>
                  <a:srgbClr val="333333"/>
                </a:solidFill>
              </a:rPr>
              <a:t>Enterprise Architect</a:t>
            </a:r>
            <a:r>
              <a:rPr lang="en-CA" sz="1200" dirty="0">
                <a:solidFill>
                  <a:srgbClr val="333333"/>
                </a:solidFill>
              </a:rPr>
              <a:t>. </a:t>
            </a:r>
          </a:p>
          <a:p>
            <a:pPr>
              <a:defRPr/>
            </a:pPr>
            <a:endParaRPr lang="en-CA" sz="1200" dirty="0" smtClean="0">
              <a:solidFill>
                <a:srgbClr val="333333"/>
              </a:solidFill>
            </a:endParaRPr>
          </a:p>
          <a:p>
            <a:pPr>
              <a:defRPr/>
            </a:pPr>
            <a:r>
              <a:rPr lang="en-CA" sz="1200" dirty="0" smtClean="0">
                <a:solidFill>
                  <a:srgbClr val="333333"/>
                </a:solidFill>
              </a:rPr>
              <a:t>The EA team was able to make the case for change in the project management practices to ensure architectures are reviewed and approved prior to implementation.</a:t>
            </a:r>
          </a:p>
          <a:p>
            <a:pPr>
              <a:defRPr/>
            </a:pPr>
            <a:endParaRPr lang="en-CA" sz="1200" dirty="0">
              <a:solidFill>
                <a:srgbClr val="333333"/>
              </a:solidFill>
            </a:endParaRPr>
          </a:p>
          <a:p>
            <a:pPr>
              <a:defRPr/>
            </a:pPr>
            <a:r>
              <a:rPr lang="en-US" sz="1200" dirty="0" smtClean="0">
                <a:solidFill>
                  <a:srgbClr val="333333"/>
                </a:solidFill>
              </a:rPr>
              <a:t>As a result, INSPRO01 </a:t>
            </a:r>
            <a:r>
              <a:rPr lang="en-CA" sz="1200" dirty="0" smtClean="0">
                <a:solidFill>
                  <a:srgbClr val="333333"/>
                </a:solidFill>
              </a:rPr>
              <a:t>saw substantial increases in reuse opportunities and thereby derived more value from its technology investments. </a:t>
            </a:r>
            <a:endParaRPr lang="en-CA" sz="1200" dirty="0">
              <a:solidFill>
                <a:srgbClr val="333333"/>
              </a:solidFill>
            </a:endParaRPr>
          </a:p>
          <a:p>
            <a:pPr>
              <a:defRPr/>
            </a:pPr>
            <a:endParaRPr lang="en-CA" sz="1200" dirty="0" smtClean="0">
              <a:solidFill>
                <a:srgbClr val="333333"/>
              </a:solidFill>
            </a:endParaRPr>
          </a:p>
          <a:p>
            <a:pPr>
              <a:defRPr/>
            </a:pPr>
            <a:endParaRPr lang="en-CA" sz="1200" dirty="0">
              <a:solidFill>
                <a:srgbClr val="333333"/>
              </a:solidFill>
            </a:endParaRPr>
          </a:p>
        </p:txBody>
      </p:sp>
      <p:sp>
        <p:nvSpPr>
          <p:cNvPr id="56327" name="Title 3"/>
          <p:cNvSpPr>
            <a:spLocks noGrp="1"/>
          </p:cNvSpPr>
          <p:nvPr>
            <p:ph type="title"/>
          </p:nvPr>
        </p:nvSpPr>
        <p:spPr/>
        <p:txBody>
          <a:bodyPr/>
          <a:lstStyle/>
          <a:p>
            <a:r>
              <a:rPr lang="en-US" dirty="0" smtClean="0"/>
              <a:t>An insurance provider </a:t>
            </a:r>
            <a:r>
              <a:rPr lang="en-CA" dirty="0" smtClean="0"/>
              <a:t>adopts a value-focused, right-sized EA governance program </a:t>
            </a:r>
            <a:endParaRPr lang="en-US" dirty="0" smtClean="0"/>
          </a:p>
        </p:txBody>
      </p:sp>
      <p:sp>
        <p:nvSpPr>
          <p:cNvPr id="10" name="Chevron 9"/>
          <p:cNvSpPr/>
          <p:nvPr/>
        </p:nvSpPr>
        <p:spPr>
          <a:xfrm>
            <a:off x="5946775" y="3786188"/>
            <a:ext cx="257175" cy="360362"/>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B0C534"/>
              </a:solidFill>
            </a:endParaRPr>
          </a:p>
        </p:txBody>
      </p:sp>
      <p:sp>
        <p:nvSpPr>
          <p:cNvPr id="11" name="Chevron 10"/>
          <p:cNvSpPr/>
          <p:nvPr/>
        </p:nvSpPr>
        <p:spPr>
          <a:xfrm>
            <a:off x="2930525" y="3786188"/>
            <a:ext cx="257175" cy="360362"/>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B0C534"/>
              </a:solidFill>
            </a:endParaRPr>
          </a:p>
        </p:txBody>
      </p:sp>
      <p:grpSp>
        <p:nvGrpSpPr>
          <p:cNvPr id="56330" name="Group 11"/>
          <p:cNvGrpSpPr>
            <a:grpSpLocks/>
          </p:cNvGrpSpPr>
          <p:nvPr/>
        </p:nvGrpSpPr>
        <p:grpSpPr bwMode="auto">
          <a:xfrm>
            <a:off x="0" y="1139825"/>
            <a:ext cx="5946775" cy="795338"/>
            <a:chOff x="-2" y="294436"/>
            <a:chExt cx="5947094" cy="796519"/>
          </a:xfrm>
        </p:grpSpPr>
        <p:sp>
          <p:nvSpPr>
            <p:cNvPr id="13" name="Rectangle 12"/>
            <p:cNvSpPr/>
            <p:nvPr/>
          </p:nvSpPr>
          <p:spPr>
            <a:xfrm>
              <a:off x="-2" y="294436"/>
              <a:ext cx="5947094"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anchor="ctr"/>
            <a:lstStyle/>
            <a:p>
              <a:pPr marL="176213">
                <a:defRPr/>
              </a:pPr>
              <a:r>
                <a:rPr lang="en-CA" sz="2800" b="1" dirty="0">
                  <a:solidFill>
                    <a:srgbClr val="FFFFFF"/>
                  </a:solidFill>
                </a:rPr>
                <a:t>CASE STUDY</a:t>
              </a:r>
            </a:p>
          </p:txBody>
        </p:sp>
        <p:sp>
          <p:nvSpPr>
            <p:cNvPr id="56332" name="TextBox 13"/>
            <p:cNvSpPr txBox="1">
              <a:spLocks noChangeArrowheads="1"/>
            </p:cNvSpPr>
            <p:nvPr/>
          </p:nvSpPr>
          <p:spPr bwMode="auto">
            <a:xfrm>
              <a:off x="3407021" y="351806"/>
              <a:ext cx="870438" cy="646331"/>
            </a:xfrm>
            <a:prstGeom prst="rect">
              <a:avLst/>
            </a:prstGeom>
            <a:noFill/>
            <a:ln w="9525">
              <a:noFill/>
              <a:miter lim="800000"/>
              <a:headEnd/>
              <a:tailEnd/>
            </a:ln>
          </p:spPr>
          <p:txBody>
            <a:bodyPr>
              <a:spAutoFit/>
            </a:bodyPr>
            <a:lstStyle/>
            <a:p>
              <a:pPr algn="r" fontAlgn="base">
                <a:lnSpc>
                  <a:spcPct val="150000"/>
                </a:lnSpc>
                <a:spcBef>
                  <a:spcPct val="0"/>
                </a:spcBef>
                <a:spcAft>
                  <a:spcPct val="0"/>
                </a:spcAft>
              </a:pPr>
              <a:r>
                <a:rPr lang="en-CA" sz="1200" i="1" dirty="0">
                  <a:solidFill>
                    <a:srgbClr val="FFFFFF"/>
                  </a:solidFill>
                </a:rPr>
                <a:t>Industry</a:t>
              </a:r>
            </a:p>
            <a:p>
              <a:pPr algn="r" fontAlgn="base">
                <a:lnSpc>
                  <a:spcPct val="150000"/>
                </a:lnSpc>
                <a:spcBef>
                  <a:spcPct val="0"/>
                </a:spcBef>
                <a:spcAft>
                  <a:spcPct val="0"/>
                </a:spcAft>
              </a:pPr>
              <a:r>
                <a:rPr lang="en-CA" sz="1200" i="1" dirty="0">
                  <a:solidFill>
                    <a:srgbClr val="FFFFFF"/>
                  </a:solidFill>
                </a:rPr>
                <a:t>Source</a:t>
              </a:r>
            </a:p>
          </p:txBody>
        </p:sp>
        <p:cxnSp>
          <p:nvCxnSpPr>
            <p:cNvPr id="15" name="Straight Connector 14"/>
            <p:cNvCxnSpPr/>
            <p:nvPr/>
          </p:nvCxnSpPr>
          <p:spPr>
            <a:xfrm>
              <a:off x="3424420" y="431164"/>
              <a:ext cx="0" cy="50080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a:stretch>
              <a:fillRect/>
            </a:stretch>
          </p:blipFill>
          <p:spPr>
            <a:xfrm>
              <a:off x="250836" y="489989"/>
              <a:ext cx="417535" cy="441980"/>
            </a:xfrm>
            <a:prstGeom prst="rect">
              <a:avLst/>
            </a:prstGeom>
            <a:effectLst>
              <a:outerShdw blurRad="25400" dist="25400" dir="2700000" algn="tl" rotWithShape="0">
                <a:prstClr val="black">
                  <a:alpha val="15000"/>
                </a:prstClr>
              </a:outerShdw>
            </a:effectLst>
          </p:spPr>
        </p:pic>
        <p:sp>
          <p:nvSpPr>
            <p:cNvPr id="56335" name="Text Placeholder 9"/>
            <p:cNvSpPr txBox="1">
              <a:spLocks/>
            </p:cNvSpPr>
            <p:nvPr/>
          </p:nvSpPr>
          <p:spPr bwMode="auto">
            <a:xfrm>
              <a:off x="4277459" y="351807"/>
              <a:ext cx="1559148" cy="354662"/>
            </a:xfrm>
            <a:prstGeom prst="rect">
              <a:avLst/>
            </a:prstGeom>
            <a:noFill/>
            <a:ln w="9525">
              <a:noFill/>
              <a:miter lim="800000"/>
              <a:headEnd/>
              <a:tailEnd/>
            </a:ln>
          </p:spPr>
          <p:txBody>
            <a:bodyPr/>
            <a:lstStyle/>
            <a:p>
              <a:pPr fontAlgn="base">
                <a:lnSpc>
                  <a:spcPct val="150000"/>
                </a:lnSpc>
                <a:spcBef>
                  <a:spcPct val="0"/>
                </a:spcBef>
                <a:spcAft>
                  <a:spcPct val="0"/>
                </a:spcAft>
                <a:buClr>
                  <a:srgbClr val="333333"/>
                </a:buClr>
                <a:buSzPct val="120000"/>
                <a:buFont typeface="Arial" charset="0"/>
                <a:buNone/>
              </a:pPr>
              <a:r>
                <a:rPr lang="en-CA" sz="1200" dirty="0">
                  <a:solidFill>
                    <a:srgbClr val="FFFFFF"/>
                  </a:solidFill>
                </a:rPr>
                <a:t>Insurance</a:t>
              </a:r>
            </a:p>
            <a:p>
              <a:pPr fontAlgn="base">
                <a:lnSpc>
                  <a:spcPct val="150000"/>
                </a:lnSpc>
                <a:spcBef>
                  <a:spcPct val="0"/>
                </a:spcBef>
                <a:spcAft>
                  <a:spcPct val="0"/>
                </a:spcAft>
                <a:buClr>
                  <a:srgbClr val="333333"/>
                </a:buClr>
                <a:buSzPct val="120000"/>
                <a:buFont typeface="Arial" charset="0"/>
                <a:buNone/>
              </a:pPr>
              <a:r>
                <a:rPr lang="en-US" sz="1200" dirty="0" smtClean="0">
                  <a:solidFill>
                    <a:srgbClr val="FFFFFF"/>
                  </a:solidFill>
                </a:rPr>
                <a:t>Info-Tech</a:t>
              </a:r>
              <a:endParaRPr lang="en-US" sz="1200" dirty="0">
                <a:solidFill>
                  <a:srgbClr val="FFFFFF"/>
                </a:solidFill>
              </a:endParaRPr>
            </a:p>
          </p:txBody>
        </p:sp>
      </p:grpSp>
    </p:spTree>
    <p:extLst>
      <p:ext uri="{BB962C8B-B14F-4D97-AF65-F5344CB8AC3E}">
        <p14:creationId xmlns:p14="http://schemas.microsoft.com/office/powerpoint/2010/main" val="37426913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2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3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5.xml><?xml version="1.0" encoding="utf-8"?>
<a:theme xmlns:a="http://schemas.openxmlformats.org/drawingml/2006/main" name="4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6.xml><?xml version="1.0" encoding="utf-8"?>
<a:theme xmlns:a="http://schemas.openxmlformats.org/drawingml/2006/main" name="11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2556</Words>
  <Application>Microsoft Office PowerPoint</Application>
  <PresentationFormat>On-screen Show (4:3)</PresentationFormat>
  <Paragraphs>339</Paragraphs>
  <Slides>18</Slides>
  <Notes>14</Notes>
  <HiddenSlides>0</HiddenSlides>
  <MMClips>0</MMClips>
  <ScaleCrop>false</ScaleCrop>
  <HeadingPairs>
    <vt:vector size="8" baseType="variant">
      <vt:variant>
        <vt:lpstr>Fonts Used</vt:lpstr>
      </vt:variant>
      <vt:variant>
        <vt:i4>7</vt:i4>
      </vt:variant>
      <vt:variant>
        <vt:lpstr>Theme</vt:lpstr>
      </vt:variant>
      <vt:variant>
        <vt:i4>6</vt:i4>
      </vt:variant>
      <vt:variant>
        <vt:lpstr>Slide Titles</vt:lpstr>
      </vt:variant>
      <vt:variant>
        <vt:i4>18</vt:i4>
      </vt:variant>
      <vt:variant>
        <vt:lpstr>Custom Shows</vt:lpstr>
      </vt:variant>
      <vt:variant>
        <vt:i4>1</vt:i4>
      </vt:variant>
    </vt:vector>
  </HeadingPairs>
  <TitlesOfParts>
    <vt:vector size="32" baseType="lpstr">
      <vt:lpstr>Arial</vt:lpstr>
      <vt:lpstr>Calibri</vt:lpstr>
      <vt:lpstr>Georgia</vt:lpstr>
      <vt:lpstr>Open Sans</vt:lpstr>
      <vt:lpstr>Roboto Slab</vt:lpstr>
      <vt:lpstr>Roboto Slab Bold</vt:lpstr>
      <vt:lpstr>Wingdings</vt:lpstr>
      <vt:lpstr>Theme1</vt:lpstr>
      <vt:lpstr>1_Theme1</vt:lpstr>
      <vt:lpstr>2_Theme1</vt:lpstr>
      <vt:lpstr>3_Theme1</vt:lpstr>
      <vt:lpstr>4_Theme1</vt:lpstr>
      <vt:lpstr>11_Theme1</vt:lpstr>
      <vt:lpstr>PowerPoint Presentation</vt:lpstr>
      <vt:lpstr>PowerPoint Presentation</vt:lpstr>
      <vt:lpstr>Our understanding of the problem</vt:lpstr>
      <vt:lpstr>Executive summary</vt:lpstr>
      <vt:lpstr>What is enterprise architecture governance?</vt:lpstr>
      <vt:lpstr>Harness the benefits of an optimized EA governance</vt:lpstr>
      <vt:lpstr>Organizations that have implemented EA governance realize greater benefits from their EA programs</vt:lpstr>
      <vt:lpstr>Measure EA governance implementation effectiveness</vt:lpstr>
      <vt:lpstr>An insurance provider adopts a value-focused, right-sized EA governance program </vt:lpstr>
      <vt:lpstr>Success factors for EA governance</vt:lpstr>
      <vt:lpstr>Info-Tech’s approach to EA governance</vt:lpstr>
      <vt:lpstr>Info-Tech’s EA governance framework</vt:lpstr>
      <vt:lpstr>Use Info-Tech’s templates to complete this project</vt:lpstr>
      <vt:lpstr>Info-Tech offers various levels of support to best suit your needs</vt:lpstr>
      <vt:lpstr>EA governance framework – phase-by-phase outline (1/2)</vt:lpstr>
      <vt:lpstr>EA governance framework – phase-by-phase outline (2/2)</vt:lpstr>
      <vt:lpstr>Workshop overview </vt:lpstr>
      <vt:lpstr>Use these icons to help direct you as you navigate this research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2016-08-09T15:22:05Z</dcterms:created>
  <dcterms:modified xsi:type="dcterms:W3CDTF">2016-08-10T21:12:57Z</dcterms:modified>
</cp:coreProperties>
</file>