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6" r:id="rId2"/>
  </p:sldMasterIdLst>
  <p:notesMasterIdLst>
    <p:notesMasterId r:id="rId14"/>
  </p:notesMasterIdLst>
  <p:handoutMasterIdLst>
    <p:handoutMasterId r:id="rId15"/>
  </p:handoutMasterIdLst>
  <p:sldIdLst>
    <p:sldId id="278" r:id="rId3"/>
    <p:sldId id="484" r:id="rId4"/>
    <p:sldId id="403" r:id="rId5"/>
    <p:sldId id="399" r:id="rId6"/>
    <p:sldId id="723" r:id="rId7"/>
    <p:sldId id="716" r:id="rId8"/>
    <p:sldId id="516" r:id="rId9"/>
    <p:sldId id="690" r:id="rId10"/>
    <p:sldId id="632" r:id="rId11"/>
    <p:sldId id="693" r:id="rId12"/>
    <p:sldId id="724" r:id="rId13"/>
  </p:sldIdLst>
  <p:sldSz cx="9144000" cy="6858000" type="screen4x3"/>
  <p:notesSz cx="6858000" cy="9144000"/>
  <p:custShowLst>
    <p:custShow name="Custom Show 1" id="0">
      <p:sldLst>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98"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2A94C"/>
    <a:srgbClr val="000000"/>
    <a:srgbClr val="A24130"/>
    <a:srgbClr val="243F54"/>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318" autoAdjust="0"/>
  </p:normalViewPr>
  <p:slideViewPr>
    <p:cSldViewPr snapToGrid="0">
      <p:cViewPr varScale="1">
        <p:scale>
          <a:sx n="116" d="100"/>
          <a:sy n="116" d="100"/>
        </p:scale>
        <p:origin x="2244" y="108"/>
      </p:cViewPr>
      <p:guideLst>
        <p:guide orient="horz" pos="3498"/>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smtClean="0"/>
              <a:t>IT’s Effectiveness in Enabling Business Objectives</a:t>
            </a:r>
            <a:endParaRPr lang="en-US" sz="1800" dirty="0"/>
          </a:p>
        </c:rich>
      </c:tx>
      <c:layout>
        <c:manualLayout>
          <c:xMode val="edge"/>
          <c:yMode val="edge"/>
          <c:x val="0.18826127975864401"/>
          <c:y val="5.3194200806540401E-2"/>
        </c:manualLayout>
      </c:layout>
      <c:overlay val="0"/>
      <c:spPr>
        <a:noFill/>
        <a:ln>
          <a:noFill/>
        </a:ln>
        <a:effectLst/>
      </c:spPr>
    </c:title>
    <c:autoTitleDeleted val="0"/>
    <c:plotArea>
      <c:layout>
        <c:manualLayout>
          <c:layoutTarget val="inner"/>
          <c:xMode val="edge"/>
          <c:yMode val="edge"/>
          <c:x val="7.2896486908871905E-2"/>
          <c:y val="7.5541145856933001E-2"/>
          <c:w val="0.91022996937035106"/>
          <c:h val="0.74594969965110403"/>
        </c:manualLayout>
      </c:layout>
      <c:barChart>
        <c:barDir val="col"/>
        <c:grouping val="clustered"/>
        <c:varyColors val="0"/>
        <c:ser>
          <c:idx val="0"/>
          <c:order val="0"/>
          <c:tx>
            <c:strRef>
              <c:f>Sheet2!$D$2</c:f>
              <c:strCache>
                <c:ptCount val="1"/>
                <c:pt idx="0">
                  <c:v>2011</c:v>
                </c:pt>
              </c:strCache>
            </c:strRef>
          </c:tx>
          <c:spPr>
            <a:solidFill>
              <a:srgbClr val="29475F"/>
            </a:solidFill>
            <a:ln w="9525" cap="flat" cmpd="sng" algn="ctr">
              <a:noFill/>
              <a:round/>
            </a:ln>
            <a:effectLst/>
          </c:spPr>
          <c:invertIfNegative val="0"/>
          <c:dLbls>
            <c:spPr>
              <a:noFill/>
              <a:ln>
                <a:noFill/>
              </a:ln>
              <a:effectLst/>
            </c:spPr>
            <c:txPr>
              <a:bodyPr rot="0" spcFirstLastPara="1" vertOverflow="overflow" horzOverflow="overflow"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Sheet2!$D$3:$D$7</c:f>
              <c:numCache>
                <c:formatCode>0%</c:formatCode>
                <c:ptCount val="5"/>
                <c:pt idx="0">
                  <c:v>0.77</c:v>
                </c:pt>
                <c:pt idx="1">
                  <c:v>0.72</c:v>
                </c:pt>
                <c:pt idx="2">
                  <c:v>0.67</c:v>
                </c:pt>
                <c:pt idx="3">
                  <c:v>0.59</c:v>
                </c:pt>
                <c:pt idx="4">
                  <c:v>0.56999999999999995</c:v>
                </c:pt>
              </c:numCache>
            </c:numRef>
          </c:val>
        </c:ser>
        <c:ser>
          <c:idx val="1"/>
          <c:order val="1"/>
          <c:tx>
            <c:strRef>
              <c:f>Sheet2!$E$2</c:f>
              <c:strCache>
                <c:ptCount val="1"/>
                <c:pt idx="0">
                  <c:v>2012</c:v>
                </c:pt>
              </c:strCache>
            </c:strRef>
          </c:tx>
          <c:spPr>
            <a:solidFill>
              <a:srgbClr val="7F919F"/>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Sheet2!$E$3:$E$7</c:f>
              <c:numCache>
                <c:formatCode>0%</c:formatCode>
                <c:ptCount val="5"/>
                <c:pt idx="0">
                  <c:v>0.78</c:v>
                </c:pt>
                <c:pt idx="1">
                  <c:v>0.71</c:v>
                </c:pt>
                <c:pt idx="2">
                  <c:v>0.71</c:v>
                </c:pt>
                <c:pt idx="3">
                  <c:v>0.62</c:v>
                </c:pt>
                <c:pt idx="4">
                  <c:v>0.56999999999999995</c:v>
                </c:pt>
              </c:numCache>
            </c:numRef>
          </c:val>
        </c:ser>
        <c:ser>
          <c:idx val="2"/>
          <c:order val="2"/>
          <c:tx>
            <c:strRef>
              <c:f>Sheet2!$F$2</c:f>
              <c:strCache>
                <c:ptCount val="1"/>
                <c:pt idx="0">
                  <c:v>2013</c:v>
                </c:pt>
              </c:strCache>
            </c:strRef>
          </c:tx>
          <c:spPr>
            <a:solidFill>
              <a:srgbClr val="A24130"/>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Sheet2!$F$3:$F$7</c:f>
              <c:numCache>
                <c:formatCode>0%</c:formatCode>
                <c:ptCount val="5"/>
                <c:pt idx="0">
                  <c:v>0.71</c:v>
                </c:pt>
                <c:pt idx="1">
                  <c:v>0.65</c:v>
                </c:pt>
                <c:pt idx="2">
                  <c:v>0.62</c:v>
                </c:pt>
                <c:pt idx="3">
                  <c:v>0.49</c:v>
                </c:pt>
                <c:pt idx="4">
                  <c:v>0.37</c:v>
                </c:pt>
              </c:numCache>
            </c:numRef>
          </c:val>
        </c:ser>
        <c:dLbls>
          <c:dLblPos val="inEnd"/>
          <c:showLegendKey val="0"/>
          <c:showVal val="1"/>
          <c:showCatName val="0"/>
          <c:showSerName val="0"/>
          <c:showPercent val="0"/>
          <c:showBubbleSize val="0"/>
        </c:dLbls>
        <c:gapWidth val="65"/>
        <c:axId val="247379072"/>
        <c:axId val="245428104"/>
      </c:barChart>
      <c:catAx>
        <c:axId val="247379072"/>
        <c:scaling>
          <c:orientation val="minMax"/>
        </c:scaling>
        <c:delete val="0"/>
        <c:axPos val="b"/>
        <c:numFmt formatCode="General" sourceLinked="1"/>
        <c:majorTickMark val="out"/>
        <c:minorTickMark val="none"/>
        <c:tickLblPos val="nextTo"/>
        <c:spPr>
          <a:noFill/>
          <a:ln w="6350" cap="flat" cmpd="sng" algn="ctr">
            <a:solidFill>
              <a:schemeClr val="bg1"/>
            </a:solidFill>
            <a:round/>
          </a:ln>
          <a:effectLst/>
        </c:spPr>
        <c:txPr>
          <a:bodyPr rot="-60000000" spcFirstLastPara="1" vertOverflow="ellipsis" vert="horz" wrap="square" anchor="ctr" anchorCtr="1"/>
          <a:lstStyle/>
          <a:p>
            <a:pPr>
              <a:defRPr sz="1000" b="1" i="0" u="none" strike="noStrike" kern="1200" cap="none" baseline="0">
                <a:solidFill>
                  <a:schemeClr val="dk1">
                    <a:lumMod val="75000"/>
                    <a:lumOff val="25000"/>
                  </a:schemeClr>
                </a:solidFill>
                <a:latin typeface="+mn-lt"/>
                <a:ea typeface="+mn-ea"/>
                <a:cs typeface="+mn-cs"/>
              </a:defRPr>
            </a:pPr>
            <a:endParaRPr lang="en-US"/>
          </a:p>
        </c:txPr>
        <c:crossAx val="245428104"/>
        <c:crosses val="autoZero"/>
        <c:auto val="1"/>
        <c:lblAlgn val="ctr"/>
        <c:lblOffset val="100"/>
        <c:noMultiLvlLbl val="0"/>
      </c:catAx>
      <c:valAx>
        <c:axId val="245428104"/>
        <c:scaling>
          <c:orientation val="minMax"/>
          <c:max val="1"/>
        </c:scaling>
        <c:delete val="0"/>
        <c:axPos val="l"/>
        <c:majorGridlines>
          <c:spPr>
            <a:ln w="9525" cap="flat" cmpd="sng" algn="ctr">
              <a:no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crossAx val="247379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8788"/>
          </a:xfrm>
          <a:prstGeom prst="rect">
            <a:avLst/>
          </a:prstGeom>
        </p:spPr>
        <p:txBody>
          <a:bodyPr vert="horz" lIns="91438" tIns="45719" rIns="91438" bIns="45719" rtlCol="0"/>
          <a:lstStyle>
            <a:lvl1pPr algn="r">
              <a:defRPr sz="1200"/>
            </a:lvl1pPr>
          </a:lstStyle>
          <a:p>
            <a:fld id="{ED006EA4-D462-4253-8FC7-D35175043F19}" type="datetimeFigureOut">
              <a:rPr lang="en-US" smtClean="0"/>
              <a:t>7/19/2016</a:t>
            </a:fld>
            <a:endParaRPr lang="en-US"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38" tIns="45719" rIns="91438" bIns="45719"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1438" tIns="45719" rIns="91438" bIns="45719" rtlCol="0"/>
          <a:lstStyle>
            <a:lvl1pPr algn="r">
              <a:defRPr sz="1200"/>
            </a:lvl1pPr>
          </a:lstStyle>
          <a:p>
            <a:fld id="{34E1B6C9-DAE3-4E7B-AB3C-9473EC02D78D}" type="datetimeFigureOut">
              <a:rPr lang="en-US" smtClean="0"/>
              <a:t>7/19/2016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38" tIns="45719" rIns="91438" bIns="45719"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21055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426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910344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80244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197243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401543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080986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7816577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2942366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27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97814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29240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55541"/>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95701"/>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3034471"/>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26" r:id="rId6"/>
    <p:sldLayoutId id="2147483764" r:id="rId7"/>
    <p:sldLayoutId id="2147483761" r:id="rId8"/>
    <p:sldLayoutId id="2147483763"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405660185"/>
      </p:ext>
    </p:extLst>
  </p:cSld>
  <p:clrMap bg1="lt1" tx1="dk1" bg2="lt2" tx2="dk2" accent1="accent1" accent2="accent2" accent3="accent3" accent4="accent4" accent5="accent5" accent6="accent6" hlink="hlink" folHlink="folHlink"/>
  <p:sldLayoutIdLst>
    <p:sldLayoutId id="2147483767" r:id="rId1"/>
    <p:sldLayoutId id="214748376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gif"/></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infotech.com/research/ss/become-a-transformational-cio?utm_source=SS_Sample&amp;utm_medium=Collateral&amp;utm_campaign=Collateral" TargetMode="Externa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7" Type="http://schemas.openxmlformats.org/officeDocument/2006/relationships/image" Target="../media/image12.png"/><Relationship Id="rId2" Type="http://schemas.openxmlformats.org/officeDocument/2006/relationships/hyperlink" Target="http://www.infotech.com/" TargetMode="External"/><Relationship Id="rId1" Type="http://schemas.openxmlformats.org/officeDocument/2006/relationships/slideLayout" Target="../slideLayouts/slideLayout11.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hyperlink" Target="https://www.infotech.com/research/ss/become-a-transformational-cio?utm_source=SS_Sample&amp;utm_medium=Collateral&amp;utm_campaign=Collateral" TargetMode="Externa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s://www.infotech.com/research/ss/become-a-transformational-cio?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become-a-transformational-cio?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www.infotech.com/research/ss/become-a-transformational-cio?utm_source=SS_Sample&amp;utm_medium=Collateral&amp;utm_campaign=Collateral"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Become a Transformational CIO</a:t>
            </a:r>
          </a:p>
        </p:txBody>
      </p:sp>
      <p:sp>
        <p:nvSpPr>
          <p:cNvPr id="5" name="Tagline"/>
          <p:cNvSpPr>
            <a:spLocks noGrp="1"/>
          </p:cNvSpPr>
          <p:nvPr>
            <p:ph type="body" sz="quarter" idx="16"/>
          </p:nvPr>
        </p:nvSpPr>
        <p:spPr/>
        <p:txBody>
          <a:bodyPr/>
          <a:lstStyle/>
          <a:p>
            <a:r>
              <a:rPr lang="en-US" dirty="0"/>
              <a:t>Collaborate with the </a:t>
            </a:r>
            <a:r>
              <a:rPr lang="en-US" dirty="0" smtClean="0"/>
              <a:t>business </a:t>
            </a:r>
            <a:r>
              <a:rPr lang="en-US" dirty="0"/>
              <a:t>to lead transformation and leave behind a legacy of </a:t>
            </a:r>
            <a:r>
              <a:rPr lang="en-US" dirty="0" smtClean="0"/>
              <a:t>growth.</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way for the new CIO – the one who can initiate and co-lead business change</a:t>
            </a:r>
            <a:endParaRPr lang="en-US" dirty="0"/>
          </a:p>
        </p:txBody>
      </p:sp>
      <p:cxnSp>
        <p:nvCxnSpPr>
          <p:cNvPr id="3" name="Straight Connector 2"/>
          <p:cNvCxnSpPr/>
          <p:nvPr/>
        </p:nvCxnSpPr>
        <p:spPr>
          <a:xfrm>
            <a:off x="2590681" y="3023116"/>
            <a:ext cx="1401475" cy="0"/>
          </a:xfrm>
          <a:prstGeom prst="line">
            <a:avLst/>
          </a:prstGeom>
          <a:ln w="19050">
            <a:solidFill>
              <a:srgbClr val="42A94C"/>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21"/>
          <p:cNvGrpSpPr/>
          <p:nvPr/>
        </p:nvGrpSpPr>
        <p:grpSpPr>
          <a:xfrm>
            <a:off x="446429" y="2255491"/>
            <a:ext cx="2146344" cy="4079032"/>
            <a:chOff x="471897" y="1352303"/>
            <a:chExt cx="3452031" cy="5151194"/>
          </a:xfrm>
        </p:grpSpPr>
        <p:pic>
          <p:nvPicPr>
            <p:cNvPr id="9" name="Picture 2" descr="http://www.infotech.com/assets/guest/infographic/tower.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827584" y="1352303"/>
              <a:ext cx="3096344" cy="51511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3"/>
            <p:cNvSpPr/>
            <p:nvPr/>
          </p:nvSpPr>
          <p:spPr>
            <a:xfrm>
              <a:off x="611560" y="1484784"/>
              <a:ext cx="792088" cy="95584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1" name="Rectangle 24"/>
            <p:cNvSpPr/>
            <p:nvPr/>
          </p:nvSpPr>
          <p:spPr>
            <a:xfrm>
              <a:off x="612706" y="4665223"/>
              <a:ext cx="792088" cy="10680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Rectangle 25"/>
            <p:cNvSpPr/>
            <p:nvPr/>
          </p:nvSpPr>
          <p:spPr>
            <a:xfrm>
              <a:off x="611560" y="3227956"/>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3" name="Rectangle 26"/>
            <p:cNvSpPr/>
            <p:nvPr/>
          </p:nvSpPr>
          <p:spPr>
            <a:xfrm>
              <a:off x="471897" y="3460602"/>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sp>
        <p:nvSpPr>
          <p:cNvPr id="18" name="TextBox 17"/>
          <p:cNvSpPr txBox="1"/>
          <p:nvPr/>
        </p:nvSpPr>
        <p:spPr>
          <a:xfrm>
            <a:off x="2813926" y="2855688"/>
            <a:ext cx="4722410" cy="523220"/>
          </a:xfrm>
          <a:prstGeom prst="rect">
            <a:avLst/>
          </a:prstGeom>
          <a:noFill/>
        </p:spPr>
        <p:txBody>
          <a:bodyPr wrap="square" rtlCol="0">
            <a:spAutoFit/>
          </a:bodyPr>
          <a:lstStyle/>
          <a:p>
            <a:pPr algn="ctr">
              <a:defRPr/>
            </a:pPr>
            <a:r>
              <a:rPr lang="en-US" sz="1600" b="1" kern="0" dirty="0" smtClean="0">
                <a:solidFill>
                  <a:srgbClr val="42A94C"/>
                </a:solidFill>
              </a:rPr>
              <a:t>Innovator – Transforms</a:t>
            </a:r>
            <a:r>
              <a:rPr lang="en-US" sz="1600" b="1" kern="0" dirty="0" smtClean="0">
                <a:solidFill>
                  <a:srgbClr val="00B050"/>
                </a:solidFill>
              </a:rPr>
              <a:t/>
            </a:r>
            <a:br>
              <a:rPr lang="en-US" sz="1600" b="1" kern="0" dirty="0" smtClean="0">
                <a:solidFill>
                  <a:srgbClr val="00B050"/>
                </a:solidFill>
              </a:rPr>
            </a:br>
            <a:r>
              <a:rPr lang="en-US" sz="1200" kern="0" dirty="0" smtClean="0">
                <a:solidFill>
                  <a:srgbClr val="333333"/>
                </a:solidFill>
              </a:rPr>
              <a:t>Reliable Technology </a:t>
            </a:r>
            <a:r>
              <a:rPr lang="en-US" sz="1200" b="1" kern="0" dirty="0" smtClean="0">
                <a:solidFill>
                  <a:srgbClr val="333333"/>
                </a:solidFill>
              </a:rPr>
              <a:t>Innovation</a:t>
            </a:r>
            <a:endParaRPr lang="en-US" sz="1200" b="1" kern="0" dirty="0">
              <a:solidFill>
                <a:srgbClr val="333333"/>
              </a:solidFill>
            </a:endParaRPr>
          </a:p>
        </p:txBody>
      </p:sp>
      <p:sp>
        <p:nvSpPr>
          <p:cNvPr id="19" name="TextBox 105"/>
          <p:cNvSpPr txBox="1"/>
          <p:nvPr/>
        </p:nvSpPr>
        <p:spPr>
          <a:xfrm>
            <a:off x="2813926" y="3705165"/>
            <a:ext cx="5883507" cy="2185214"/>
          </a:xfrm>
          <a:prstGeom prst="rect">
            <a:avLst/>
          </a:prstGeom>
          <a:noFill/>
        </p:spPr>
        <p:txBody>
          <a:bodyPr wrap="square" rtlCol="0">
            <a:spAutoFit/>
          </a:bodyPr>
          <a:lstStyle/>
          <a:p>
            <a:pPr algn="ctr"/>
            <a:r>
              <a:rPr lang="en-US" sz="1600" i="1" dirty="0" smtClean="0">
                <a:solidFill>
                  <a:schemeClr val="bg1">
                    <a:lumMod val="50000"/>
                  </a:schemeClr>
                </a:solidFill>
                <a:latin typeface="+mj-lt"/>
              </a:rPr>
              <a:t>A more strategic role involves the CIO teaming with peer executives to infuse technology-powered business objectives into early strategy discussions. As a key contributing player, a strategic CIO can introduce emerging technology opportunities to which only they may be privy. They can make recommendations, and perhaps suggest new business models, to the executive team.</a:t>
            </a:r>
          </a:p>
          <a:p>
            <a:pPr algn="ctr"/>
            <a:endParaRPr lang="en-US" sz="1200" i="1" dirty="0" smtClean="0">
              <a:solidFill>
                <a:schemeClr val="bg1">
                  <a:lumMod val="50000"/>
                </a:schemeClr>
              </a:solidFill>
              <a:latin typeface="+mj-lt"/>
            </a:endParaRPr>
          </a:p>
          <a:p>
            <a:pPr algn="r"/>
            <a:r>
              <a:rPr lang="en-US" sz="1200" dirty="0" smtClean="0">
                <a:solidFill>
                  <a:schemeClr val="bg1">
                    <a:lumMod val="50000"/>
                  </a:schemeClr>
                </a:solidFill>
              </a:rPr>
              <a:t>– Dean Samuels, Alcatel-Lucent</a:t>
            </a:r>
            <a:endParaRPr lang="en-US" sz="1200" dirty="0">
              <a:solidFill>
                <a:schemeClr val="bg1">
                  <a:lumMod val="50000"/>
                </a:schemeClr>
              </a:solidFill>
            </a:endParaRPr>
          </a:p>
        </p:txBody>
      </p:sp>
      <p:pic>
        <p:nvPicPr>
          <p:cNvPr id="20" name="Picture 108"/>
          <p:cNvPicPr>
            <a:picLocks/>
          </p:cNvPicPr>
          <p:nvPr/>
        </p:nvPicPr>
        <p:blipFill>
          <a:blip r:embed="rId4"/>
          <a:stretch>
            <a:fillRect/>
          </a:stretch>
        </p:blipFill>
        <p:spPr>
          <a:xfrm>
            <a:off x="2726376" y="3705165"/>
            <a:ext cx="360000" cy="260425"/>
          </a:xfrm>
          <a:prstGeom prst="rect">
            <a:avLst/>
          </a:prstGeom>
        </p:spPr>
      </p:pic>
      <p:pic>
        <p:nvPicPr>
          <p:cNvPr id="21" name="Picture 109"/>
          <p:cNvPicPr>
            <a:picLocks noChangeAspect="1"/>
          </p:cNvPicPr>
          <p:nvPr/>
        </p:nvPicPr>
        <p:blipFill>
          <a:blip r:embed="rId5"/>
          <a:stretch>
            <a:fillRect/>
          </a:stretch>
        </p:blipFill>
        <p:spPr>
          <a:xfrm>
            <a:off x="6831695" y="5215748"/>
            <a:ext cx="360000" cy="328501"/>
          </a:xfrm>
          <a:prstGeom prst="rect">
            <a:avLst/>
          </a:prstGeom>
        </p:spPr>
      </p:pic>
      <p:sp>
        <p:nvSpPr>
          <p:cNvPr id="14" name="Rectangle 36"/>
          <p:cNvSpPr/>
          <p:nvPr/>
        </p:nvSpPr>
        <p:spPr>
          <a:xfrm>
            <a:off x="257172" y="1133475"/>
            <a:ext cx="8729809" cy="738664"/>
          </a:xfrm>
          <a:prstGeom prst="rect">
            <a:avLst/>
          </a:prstGeom>
        </p:spPr>
        <p:txBody>
          <a:bodyPr wrap="square">
            <a:spAutoFit/>
          </a:bodyPr>
          <a:lstStyle/>
          <a:p>
            <a:r>
              <a:rPr lang="en-US" altLang="en-US" sz="1400" dirty="0" smtClean="0">
                <a:ea typeface="ＭＳ Ｐゴシック" charset="-128"/>
              </a:rPr>
              <a:t>The profile of a CIO who helps the organization transform is one who can actively identify opportunities for transformation, team up with business peers to plan and initiate the transformation, work with organizational peers to drive lasting change, and set a precedent of continuously seeking new opportunities.  </a:t>
            </a:r>
            <a:endParaRPr lang="en-US" altLang="en-US" sz="1400" b="1" dirty="0"/>
          </a:p>
        </p:txBody>
      </p:sp>
      <p:grpSp>
        <p:nvGrpSpPr>
          <p:cNvPr id="15" name="Group 14"/>
          <p:cNvGrpSpPr/>
          <p:nvPr/>
        </p:nvGrpSpPr>
        <p:grpSpPr>
          <a:xfrm>
            <a:off x="0" y="6422955"/>
            <a:ext cx="9144000" cy="437555"/>
            <a:chOff x="0" y="6422955"/>
            <a:chExt cx="9144000" cy="437555"/>
          </a:xfrm>
        </p:grpSpPr>
        <p:pic>
          <p:nvPicPr>
            <p:cNvPr id="16"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0013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57452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480440"/>
          </a:xfrm>
          <a:prstGeom prst="rect">
            <a:avLst/>
          </a:prstGeom>
        </p:spPr>
        <p:txBody>
          <a:bodyPr wrap="square" rtlCol="0">
            <a:spAutoFit/>
          </a:bodyPr>
          <a:lstStyle/>
          <a:p>
            <a:pPr>
              <a:spcAft>
                <a:spcPts val="500"/>
              </a:spcAft>
            </a:pPr>
            <a:r>
              <a:rPr lang="en-US" i="1" dirty="0" smtClean="0">
                <a:solidFill>
                  <a:schemeClr val="bg1"/>
                </a:solidFill>
                <a:latin typeface="+mj-lt"/>
              </a:rPr>
              <a:t>In a business environment that is changing more rapidly than ever before, businesses are increasingly relying on technology to create a competitive advantage. Business leaders are actively seeking innovative technological solutions to support their transformation agendas. CIOs can either take part in shaping the business transformations or take the risk of being relegated to back-office IT. </a:t>
            </a:r>
          </a:p>
          <a:p>
            <a:pPr>
              <a:spcAft>
                <a:spcPts val="500"/>
              </a:spcAft>
            </a:pPr>
            <a:r>
              <a:rPr lang="en-US" i="1" dirty="0" smtClean="0">
                <a:solidFill>
                  <a:schemeClr val="bg1"/>
                </a:solidFill>
                <a:latin typeface="+mj-lt"/>
              </a:rPr>
              <a:t>A transformational CIO is a business leader who actively approaches business peers with opportunities for transformation, and who seeks to co-lead business change. In order to step into this role, the CIO has to build the capability to transform and elevate the stature of IT.</a:t>
            </a:r>
            <a:endParaRPr lang="en-US" sz="1600" b="1" i="1" dirty="0">
              <a:solidFill>
                <a:schemeClr val="bg1"/>
              </a:solidFill>
              <a:latin typeface="+mj-lt"/>
            </a:endParaRPr>
          </a:p>
        </p:txBody>
      </p:sp>
      <p:sp>
        <p:nvSpPr>
          <p:cNvPr id="9" name="TextBox 8"/>
          <p:cNvSpPr txBox="1"/>
          <p:nvPr/>
        </p:nvSpPr>
        <p:spPr>
          <a:xfrm>
            <a:off x="3203042" y="5564827"/>
            <a:ext cx="4460917" cy="738664"/>
          </a:xfrm>
          <a:prstGeom prst="rect">
            <a:avLst/>
          </a:prstGeom>
        </p:spPr>
        <p:txBody>
          <a:bodyPr wrap="square" rtlCol="0">
            <a:spAutoFit/>
          </a:bodyPr>
          <a:lstStyle/>
          <a:p>
            <a:pPr algn="r"/>
            <a:r>
              <a:rPr lang="en-US" sz="1400" b="1" i="1" dirty="0" smtClean="0">
                <a:solidFill>
                  <a:schemeClr val="bg1"/>
                </a:solidFill>
              </a:rPr>
              <a:t>Gopi Bheemavarapu, </a:t>
            </a:r>
          </a:p>
          <a:p>
            <a:pPr algn="r"/>
            <a:r>
              <a:rPr lang="en-US" sz="1400" i="1" dirty="0" smtClean="0">
                <a:solidFill>
                  <a:schemeClr val="bg1"/>
                </a:solidFill>
              </a:rPr>
              <a:t>Senior Manager, CIO Advisory </a:t>
            </a:r>
            <a:br>
              <a:rPr lang="en-US" sz="1400" i="1" dirty="0" smtClean="0">
                <a:solidFill>
                  <a:schemeClr val="bg1"/>
                </a:solidFill>
              </a:rPr>
            </a:br>
            <a:r>
              <a:rPr lang="en-US" sz="1400" i="1" dirty="0" smtClean="0">
                <a:solidFill>
                  <a:schemeClr val="bg1"/>
                </a:solidFill>
              </a:rPr>
              <a:t>Info-Tech Research Group</a:t>
            </a:r>
          </a:p>
        </p:txBody>
      </p:sp>
      <p:sp>
        <p:nvSpPr>
          <p:cNvPr id="10" name="TextBox 9"/>
          <p:cNvSpPr txBox="1"/>
          <p:nvPr/>
        </p:nvSpPr>
        <p:spPr>
          <a:xfrm>
            <a:off x="545852" y="1505464"/>
            <a:ext cx="6461004" cy="338554"/>
          </a:xfrm>
          <a:prstGeom prst="rect">
            <a:avLst/>
          </a:prstGeom>
        </p:spPr>
        <p:txBody>
          <a:bodyPr wrap="square" rtlCol="0">
            <a:spAutoFit/>
          </a:bodyPr>
          <a:lstStyle/>
          <a:p>
            <a:r>
              <a:rPr lang="en-US" sz="1600" b="1" dirty="0" smtClean="0">
                <a:solidFill>
                  <a:schemeClr val="bg1"/>
                </a:solidFill>
              </a:rPr>
              <a:t>Elevate your role and embrace the role of a business leader.</a:t>
            </a:r>
            <a:endParaRPr lang="en-US" sz="1600" b="1" dirty="0">
              <a:solidFill>
                <a:schemeClr val="bg1"/>
              </a:solidFill>
            </a:endParaRPr>
          </a:p>
        </p:txBody>
      </p:sp>
      <p:sp>
        <p:nvSpPr>
          <p:cNvPr id="11" name="Rectangle 10"/>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a:t>
            </a:r>
            <a:endParaRPr lang="en-US" sz="4000" b="1" dirty="0">
              <a:solidFill>
                <a:schemeClr val="bg1"/>
              </a:solidFill>
            </a:endParaRPr>
          </a:p>
        </p:txBody>
      </p:sp>
      <p:pic>
        <p:nvPicPr>
          <p:cNvPr id="14" name="Picture 108"/>
          <p:cNvPicPr>
            <a:picLocks noChangeAspect="1"/>
          </p:cNvPicPr>
          <p:nvPr/>
        </p:nvPicPr>
        <p:blipFill>
          <a:blip r:embed="rId3"/>
          <a:stretch>
            <a:fillRect/>
          </a:stretch>
        </p:blipFill>
        <p:spPr>
          <a:xfrm>
            <a:off x="545852" y="1855124"/>
            <a:ext cx="693419" cy="501622"/>
          </a:xfrm>
          <a:prstGeom prst="rect">
            <a:avLst/>
          </a:prstGeom>
        </p:spPr>
      </p:pic>
      <p:pic>
        <p:nvPicPr>
          <p:cNvPr id="15" name="Picture 109"/>
          <p:cNvPicPr>
            <a:picLocks noChangeAspect="1"/>
          </p:cNvPicPr>
          <p:nvPr/>
        </p:nvPicPr>
        <p:blipFill>
          <a:blip r:embed="rId4"/>
          <a:stretch>
            <a:fillRect/>
          </a:stretch>
        </p:blipFill>
        <p:spPr>
          <a:xfrm>
            <a:off x="7524000" y="4949116"/>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t>
            </a:r>
          </a:p>
          <a:p>
            <a:r>
              <a:rPr lang="en-US" dirty="0" smtClean="0"/>
              <a:t>CIOs who aspire to be CEOs</a:t>
            </a:r>
          </a:p>
          <a:p>
            <a:r>
              <a:rPr lang="en-US" dirty="0" smtClean="0"/>
              <a:t>Chief innovation officers </a:t>
            </a:r>
          </a:p>
          <a:p>
            <a:endParaRPr lang="en-US" dirty="0"/>
          </a:p>
        </p:txBody>
      </p:sp>
      <p:sp>
        <p:nvSpPr>
          <p:cNvPr id="14" name="Text Placeholder 13"/>
          <p:cNvSpPr>
            <a:spLocks noGrp="1"/>
          </p:cNvSpPr>
          <p:nvPr>
            <p:ph type="body" sz="quarter" idx="26"/>
          </p:nvPr>
        </p:nvSpPr>
        <p:spPr/>
        <p:txBody>
          <a:bodyPr/>
          <a:lstStyle/>
          <a:p>
            <a:r>
              <a:rPr lang="en-US" dirty="0" smtClean="0"/>
              <a:t>Craft your brand as a business leader.</a:t>
            </a:r>
          </a:p>
          <a:p>
            <a:r>
              <a:rPr lang="en-US" dirty="0" smtClean="0"/>
              <a:t>Identify and capitalize on growth opportunities. </a:t>
            </a:r>
          </a:p>
          <a:p>
            <a:r>
              <a:rPr lang="en-US" dirty="0" smtClean="0"/>
              <a:t>Establish crucial business partnerships.</a:t>
            </a:r>
          </a:p>
          <a:p>
            <a:r>
              <a:rPr lang="en-US" dirty="0" smtClean="0"/>
              <a:t>Initiate business transformation.</a:t>
            </a:r>
          </a:p>
          <a:p>
            <a:r>
              <a:rPr lang="en-US" dirty="0" smtClean="0"/>
              <a:t>Navigate business transformations.</a:t>
            </a:r>
          </a:p>
          <a:p>
            <a:endParaRPr lang="en-US" dirty="0" smtClean="0"/>
          </a:p>
          <a:p>
            <a:pPr marL="0" indent="0">
              <a:buNone/>
            </a:pPr>
            <a:endParaRPr lang="en-US" dirty="0"/>
          </a:p>
        </p:txBody>
      </p:sp>
      <p:sp>
        <p:nvSpPr>
          <p:cNvPr id="15" name="Text Placeholder 14"/>
          <p:cNvSpPr>
            <a:spLocks noGrp="1"/>
          </p:cNvSpPr>
          <p:nvPr>
            <p:ph type="body" sz="quarter" idx="27"/>
          </p:nvPr>
        </p:nvSpPr>
        <p:spPr/>
        <p:txBody>
          <a:bodyPr/>
          <a:lstStyle/>
          <a:p>
            <a:r>
              <a:rPr lang="en-US" dirty="0" smtClean="0"/>
              <a:t>Operationally-focused CIOs </a:t>
            </a:r>
          </a:p>
          <a:p>
            <a:r>
              <a:rPr lang="en-US" dirty="0" smtClean="0"/>
              <a:t>CTOs</a:t>
            </a:r>
          </a:p>
          <a:p>
            <a:r>
              <a:rPr lang="en-US" dirty="0" smtClean="0"/>
              <a:t>Heads of Enterprise Architecture</a:t>
            </a:r>
          </a:p>
          <a:p>
            <a:r>
              <a:rPr lang="en-US" dirty="0" smtClean="0"/>
              <a:t>IT leaders who aspire to be CIOs</a:t>
            </a:r>
            <a:endParaRPr lang="en-US" dirty="0"/>
          </a:p>
        </p:txBody>
      </p:sp>
      <p:sp>
        <p:nvSpPr>
          <p:cNvPr id="16" name="Text Placeholder 15"/>
          <p:cNvSpPr>
            <a:spLocks noGrp="1"/>
          </p:cNvSpPr>
          <p:nvPr>
            <p:ph type="body" sz="quarter" idx="28"/>
          </p:nvPr>
        </p:nvSpPr>
        <p:spPr/>
        <p:txBody>
          <a:bodyPr/>
          <a:lstStyle/>
          <a:p>
            <a:r>
              <a:rPr lang="en-US" dirty="0" smtClean="0"/>
              <a:t>Be involved in the strategic planning process for the business, not just for IT.</a:t>
            </a:r>
          </a:p>
          <a:p>
            <a:r>
              <a:rPr lang="en-US" dirty="0" smtClean="0"/>
              <a:t>Acquire an understanding of how to influence the direction of business transformations.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4"/>
            <a:ext cx="5257800" cy="1425994"/>
          </a:xfrm>
        </p:spPr>
        <p:txBody>
          <a:bodyPr/>
          <a:lstStyle/>
          <a:p>
            <a:r>
              <a:rPr lang="en-US" dirty="0"/>
              <a:t>Businesses and industries are changing faster than ever before following the lead of technology, particularly with the advent of </a:t>
            </a:r>
            <a:r>
              <a:rPr lang="en-US" dirty="0" smtClean="0"/>
              <a:t>“</a:t>
            </a:r>
            <a:r>
              <a:rPr lang="en-US" dirty="0"/>
              <a:t>digital” </a:t>
            </a:r>
            <a:r>
              <a:rPr lang="en-US" dirty="0" smtClean="0"/>
              <a:t>(Karalee Close, Boston Consulting Group). </a:t>
            </a:r>
            <a:endParaRPr lang="en-US" dirty="0"/>
          </a:p>
          <a:p>
            <a:r>
              <a:rPr lang="en-US" dirty="0"/>
              <a:t>The ability to successfully transform a business has become critical to achieving growth and long-term success </a:t>
            </a:r>
            <a:r>
              <a:rPr lang="en-US" dirty="0" smtClean="0"/>
              <a:t>(Faeste et al.).</a:t>
            </a:r>
            <a:endParaRPr lang="en-US" dirty="0"/>
          </a:p>
          <a:p>
            <a:r>
              <a:rPr lang="en-US" dirty="0"/>
              <a:t>Technology is often the focus of business </a:t>
            </a:r>
            <a:r>
              <a:rPr lang="en-US" dirty="0" smtClean="0"/>
              <a:t>transformations (Harvard Red Hat Report, 2014).</a:t>
            </a:r>
            <a:endParaRPr lang="en-US" dirty="0"/>
          </a:p>
        </p:txBody>
      </p:sp>
      <p:sp>
        <p:nvSpPr>
          <p:cNvPr id="4" name="Text Placeholder 3"/>
          <p:cNvSpPr>
            <a:spLocks noGrp="1"/>
          </p:cNvSpPr>
          <p:nvPr>
            <p:ph type="body" sz="quarter" idx="11"/>
          </p:nvPr>
        </p:nvSpPr>
        <p:spPr>
          <a:xfrm>
            <a:off x="247848" y="3292400"/>
            <a:ext cx="5344060" cy="1251320"/>
          </a:xfrm>
        </p:spPr>
        <p:txBody>
          <a:bodyPr/>
          <a:lstStyle/>
          <a:p>
            <a:r>
              <a:rPr lang="en-US" dirty="0">
                <a:solidFill>
                  <a:schemeClr val="tx2"/>
                </a:solidFill>
              </a:rPr>
              <a:t>Fewer than 40% </a:t>
            </a:r>
            <a:r>
              <a:rPr lang="en-US" dirty="0" smtClean="0">
                <a:solidFill>
                  <a:schemeClr val="tx2"/>
                </a:solidFill>
              </a:rPr>
              <a:t>of transformations achieve </a:t>
            </a:r>
            <a:r>
              <a:rPr lang="en-US" dirty="0">
                <a:solidFill>
                  <a:schemeClr val="tx2"/>
                </a:solidFill>
              </a:rPr>
              <a:t>the desired </a:t>
            </a:r>
            <a:r>
              <a:rPr lang="en-US" dirty="0" smtClean="0">
                <a:solidFill>
                  <a:schemeClr val="tx2"/>
                </a:solidFill>
              </a:rPr>
              <a:t>benefits (Isernet et al., McKinsey &amp; Company).</a:t>
            </a:r>
            <a:r>
              <a:rPr lang="en-US" baseline="30000" dirty="0" smtClean="0">
                <a:solidFill>
                  <a:schemeClr val="tx2"/>
                </a:solidFill>
              </a:rPr>
              <a:t> </a:t>
            </a:r>
            <a:endParaRPr lang="en-US" dirty="0">
              <a:solidFill>
                <a:schemeClr val="tx2"/>
              </a:solidFill>
            </a:endParaRPr>
          </a:p>
          <a:p>
            <a:r>
              <a:rPr lang="en-US" dirty="0">
                <a:solidFill>
                  <a:schemeClr val="tx2"/>
                </a:solidFill>
              </a:rPr>
              <a:t>Many CIOs are still not perceived as strategic business partners and are only involved to help implement </a:t>
            </a:r>
            <a:r>
              <a:rPr lang="en-US" dirty="0" smtClean="0">
                <a:solidFill>
                  <a:schemeClr val="tx2"/>
                </a:solidFill>
              </a:rPr>
              <a:t>change </a:t>
            </a:r>
            <a:r>
              <a:rPr lang="en-US" dirty="0" smtClean="0"/>
              <a:t>(</a:t>
            </a:r>
            <a:r>
              <a:rPr lang="en-US" dirty="0"/>
              <a:t>Harvard Red Hat </a:t>
            </a:r>
            <a:r>
              <a:rPr lang="en-US" dirty="0" smtClean="0"/>
              <a:t>Report, 2014).</a:t>
            </a:r>
            <a:endParaRPr lang="en-US" dirty="0"/>
          </a:p>
          <a:p>
            <a:r>
              <a:rPr lang="en-US" dirty="0" smtClean="0">
                <a:solidFill>
                  <a:schemeClr val="tx2"/>
                </a:solidFill>
              </a:rPr>
              <a:t>CIOs </a:t>
            </a:r>
            <a:r>
              <a:rPr lang="en-US" dirty="0">
                <a:solidFill>
                  <a:schemeClr val="tx2"/>
                </a:solidFill>
              </a:rPr>
              <a:t>have traditionally not been well positioned to lead business transformations.</a:t>
            </a:r>
          </a:p>
          <a:p>
            <a:endParaRPr lang="en-US" dirty="0"/>
          </a:p>
        </p:txBody>
      </p:sp>
      <p:sp>
        <p:nvSpPr>
          <p:cNvPr id="5" name="Text Placeholder 4"/>
          <p:cNvSpPr>
            <a:spLocks noGrp="1"/>
          </p:cNvSpPr>
          <p:nvPr>
            <p:ph type="body" sz="quarter" idx="12"/>
          </p:nvPr>
        </p:nvSpPr>
        <p:spPr>
          <a:xfrm>
            <a:off x="255868" y="4855541"/>
            <a:ext cx="8623607" cy="1582966"/>
          </a:xfrm>
        </p:spPr>
        <p:txBody>
          <a:bodyPr/>
          <a:lstStyle/>
          <a:p>
            <a:r>
              <a:rPr lang="en-US" dirty="0" smtClean="0"/>
              <a:t>CIOs need to prove that they have the ability to think of the business first and technology second.</a:t>
            </a:r>
          </a:p>
          <a:p>
            <a:r>
              <a:rPr lang="en-US" dirty="0" smtClean="0"/>
              <a:t>CIOs need to create partnerships with business peers to identify opportunities for growth and co-create value.</a:t>
            </a:r>
          </a:p>
          <a:p>
            <a:r>
              <a:rPr lang="en-US" dirty="0" smtClean="0"/>
              <a:t>The IT organization needs to evolve to be able to plan for and implement business transformation.</a:t>
            </a:r>
          </a:p>
          <a:p>
            <a:r>
              <a:rPr lang="en-US" dirty="0" smtClean="0"/>
              <a:t>The CIO needs to instill a culture of customer centricity within the IT organization to align IT and business success.</a:t>
            </a:r>
          </a:p>
          <a:p>
            <a:r>
              <a:rPr lang="en-US" dirty="0" smtClean="0"/>
              <a:t>The CIO has to adopt a new leadership style: focus on developing the leaders of tomorrow and step away from operational activities.</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Don’t take an ad hoc approach to transformation. </a:t>
            </a:r>
            <a:r>
              <a:rPr lang="en-US" dirty="0"/>
              <a:t>B</a:t>
            </a:r>
            <a:r>
              <a:rPr lang="en-US" dirty="0" smtClean="0">
                <a:solidFill>
                  <a:srgbClr val="333333"/>
                </a:solidFill>
              </a:rPr>
              <a:t>uild the capability to identify opportunities, and plan for and implement change.</a:t>
            </a:r>
          </a:p>
          <a:p>
            <a:pPr marL="228600" indent="-228600">
              <a:spcBef>
                <a:spcPts val="600"/>
              </a:spcBef>
              <a:spcAft>
                <a:spcPts val="600"/>
              </a:spcAft>
              <a:buSzPct val="100000"/>
              <a:buFont typeface="+mj-lt"/>
              <a:buAutoNum type="arabicPeriod"/>
            </a:pPr>
            <a:r>
              <a:rPr lang="en-US" b="1" dirty="0" smtClean="0"/>
              <a:t>You’re not in it alone.</a:t>
            </a:r>
            <a:r>
              <a:rPr lang="en-US" dirty="0" smtClean="0"/>
              <a:t> Build business partnerships and co-lead transformation.</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Your legacy matters. </a:t>
            </a:r>
            <a:r>
              <a:rPr lang="en-US" dirty="0"/>
              <a:t>S</a:t>
            </a:r>
            <a:r>
              <a:rPr lang="en-US" dirty="0" smtClean="0">
                <a:solidFill>
                  <a:srgbClr val="333333"/>
                </a:solidFill>
              </a:rPr>
              <a:t>trive to create a competitive and empowering environment for your team and they will help you transform the organization.</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 very different environment</a:t>
            </a:r>
            <a:endParaRPr lang="en-US" dirty="0"/>
          </a:p>
        </p:txBody>
      </p:sp>
      <p:sp>
        <p:nvSpPr>
          <p:cNvPr id="16" name="Rectangle 15"/>
          <p:cNvSpPr/>
          <p:nvPr/>
        </p:nvSpPr>
        <p:spPr>
          <a:xfrm>
            <a:off x="140007" y="1125522"/>
            <a:ext cx="8854458" cy="844810"/>
          </a:xfrm>
          <a:prstGeom prst="rect">
            <a:avLst/>
          </a:prstGeom>
          <a:solidFill>
            <a:schemeClr val="bg1"/>
          </a:solidFill>
          <a:ln w="3175">
            <a:noFill/>
            <a:prstDash val="sysDot"/>
          </a:ln>
        </p:spPr>
        <p:txBody>
          <a:bodyPr wrap="square" lIns="144000" tIns="144000" rIns="144000" bIns="144000">
            <a:spAutoFit/>
          </a:bodyPr>
          <a:lstStyle/>
          <a:p>
            <a:r>
              <a:rPr lang="en-US" altLang="en-US" sz="1200" b="1" dirty="0" smtClean="0">
                <a:ea typeface="ＭＳ Ｐゴシック" charset="-128"/>
              </a:rPr>
              <a:t>The new business landscape is governed by frequent change, and business cycles have sped up considerably. </a:t>
            </a:r>
            <a:r>
              <a:rPr lang="en-US" altLang="en-US" sz="1200" dirty="0" smtClean="0">
                <a:ea typeface="ＭＳ Ｐゴシック" charset="-128"/>
              </a:rPr>
              <a:t>Organizations need to adapt and react faster than before – that task gets even more complicated when one accounts for the rate of technology change.</a:t>
            </a:r>
            <a:endParaRPr lang="en-US" altLang="en-US" sz="1200" b="1" dirty="0"/>
          </a:p>
        </p:txBody>
      </p:sp>
      <p:grpSp>
        <p:nvGrpSpPr>
          <p:cNvPr id="25" name="Group 24"/>
          <p:cNvGrpSpPr/>
          <p:nvPr/>
        </p:nvGrpSpPr>
        <p:grpSpPr>
          <a:xfrm>
            <a:off x="1627410" y="2210027"/>
            <a:ext cx="5879651" cy="3964426"/>
            <a:chOff x="2141992" y="2190263"/>
            <a:chExt cx="5879651" cy="3964426"/>
          </a:xfrm>
        </p:grpSpPr>
        <p:sp>
          <p:nvSpPr>
            <p:cNvPr id="10" name="Rectangle 9"/>
            <p:cNvSpPr/>
            <p:nvPr/>
          </p:nvSpPr>
          <p:spPr>
            <a:xfrm>
              <a:off x="2141992" y="4815500"/>
              <a:ext cx="2034785" cy="584775"/>
            </a:xfrm>
            <a:prstGeom prst="rect">
              <a:avLst/>
            </a:prstGeom>
          </p:spPr>
          <p:txBody>
            <a:bodyPr wrap="square">
              <a:spAutoFit/>
            </a:bodyPr>
            <a:lstStyle/>
            <a:p>
              <a:pPr eaLnBrk="1" hangingPunct="1"/>
              <a:r>
                <a:rPr lang="en-US" altLang="en-US" sz="1600" b="1" dirty="0" smtClean="0"/>
                <a:t>Old Business Cycles</a:t>
              </a:r>
              <a:endParaRPr lang="en-US" altLang="en-US" sz="1600" b="1" dirty="0"/>
            </a:p>
          </p:txBody>
        </p:sp>
        <p:sp>
          <p:nvSpPr>
            <p:cNvPr id="11" name="Rectangle 10"/>
            <p:cNvSpPr/>
            <p:nvPr/>
          </p:nvSpPr>
          <p:spPr>
            <a:xfrm>
              <a:off x="4999341" y="2262994"/>
              <a:ext cx="2056726" cy="584775"/>
            </a:xfrm>
            <a:prstGeom prst="rect">
              <a:avLst/>
            </a:prstGeom>
          </p:spPr>
          <p:txBody>
            <a:bodyPr wrap="square">
              <a:spAutoFit/>
            </a:bodyPr>
            <a:lstStyle/>
            <a:p>
              <a:pPr eaLnBrk="1" hangingPunct="1"/>
              <a:r>
                <a:rPr lang="en-US" altLang="en-US" sz="1600" b="1" dirty="0" smtClean="0"/>
                <a:t>New Business Cycles</a:t>
              </a:r>
              <a:endParaRPr lang="en-US" altLang="en-US" sz="1600" b="1" dirty="0"/>
            </a:p>
          </p:txBody>
        </p:sp>
        <p:cxnSp>
          <p:nvCxnSpPr>
            <p:cNvPr id="12" name="Straight Arrow Connector 11"/>
            <p:cNvCxnSpPr/>
            <p:nvPr/>
          </p:nvCxnSpPr>
          <p:spPr>
            <a:xfrm>
              <a:off x="7014522" y="2190263"/>
              <a:ext cx="0" cy="3252222"/>
            </a:xfrm>
            <a:prstGeom prst="straightConnector1">
              <a:avLst/>
            </a:prstGeom>
            <a:ln>
              <a:headEnd type="triangle" w="lg" len="med"/>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141992" y="5589954"/>
              <a:ext cx="4838231" cy="0"/>
            </a:xfrm>
            <a:prstGeom prst="straightConnector1">
              <a:avLst/>
            </a:prstGeom>
            <a:ln>
              <a:headEnd type="triangle" w="lg" len="med"/>
              <a:tailEnd type="triangle" w="lg"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223283" y="5662246"/>
              <a:ext cx="4604539" cy="492443"/>
            </a:xfrm>
            <a:prstGeom prst="rect">
              <a:avLst/>
            </a:prstGeom>
            <a:noFill/>
          </p:spPr>
          <p:txBody>
            <a:bodyPr wrap="square" rtlCol="0">
              <a:spAutoFit/>
            </a:bodyPr>
            <a:lstStyle/>
            <a:p>
              <a:pPr algn="r"/>
              <a:r>
                <a:rPr lang="en-US" sz="1400" i="1" dirty="0" smtClean="0"/>
                <a:t>Frequency </a:t>
              </a:r>
            </a:p>
            <a:p>
              <a:pPr algn="r"/>
              <a:r>
                <a:rPr lang="en-US" sz="1200" dirty="0" smtClean="0"/>
                <a:t>New cycles come faster</a:t>
              </a:r>
              <a:endParaRPr lang="en-US" sz="1200" dirty="0"/>
            </a:p>
          </p:txBody>
        </p:sp>
        <p:sp>
          <p:nvSpPr>
            <p:cNvPr id="15" name="TextBox 14"/>
            <p:cNvSpPr txBox="1"/>
            <p:nvPr/>
          </p:nvSpPr>
          <p:spPr>
            <a:xfrm>
              <a:off x="7014523" y="2393773"/>
              <a:ext cx="1007120" cy="1046440"/>
            </a:xfrm>
            <a:prstGeom prst="rect">
              <a:avLst/>
            </a:prstGeom>
            <a:noFill/>
          </p:spPr>
          <p:txBody>
            <a:bodyPr wrap="square" rtlCol="0">
              <a:spAutoFit/>
            </a:bodyPr>
            <a:lstStyle/>
            <a:p>
              <a:r>
                <a:rPr lang="en-US" sz="1400" i="1" dirty="0" smtClean="0"/>
                <a:t>Amplitude</a:t>
              </a:r>
            </a:p>
            <a:p>
              <a:r>
                <a:rPr lang="en-US" sz="1200" dirty="0" smtClean="0"/>
                <a:t>New cycles have greater volatility</a:t>
              </a:r>
              <a:endParaRPr lang="en-US" sz="1200" dirty="0"/>
            </a:p>
          </p:txBody>
        </p:sp>
        <p:sp>
          <p:nvSpPr>
            <p:cNvPr id="24" name="Freeform 23"/>
            <p:cNvSpPr/>
            <p:nvPr/>
          </p:nvSpPr>
          <p:spPr>
            <a:xfrm>
              <a:off x="2247448" y="2290339"/>
              <a:ext cx="4580374" cy="3202471"/>
            </a:xfrm>
            <a:custGeom>
              <a:avLst/>
              <a:gdLst>
                <a:gd name="connsiteX0" fmla="*/ 0 w 2751826"/>
                <a:gd name="connsiteY0" fmla="*/ 2786333 h 4477382"/>
                <a:gd name="connsiteX1" fmla="*/ 388188 w 2751826"/>
                <a:gd name="connsiteY1" fmla="*/ 2147978 h 4477382"/>
                <a:gd name="connsiteX2" fmla="*/ 707366 w 2751826"/>
                <a:gd name="connsiteY2" fmla="*/ 3312544 h 4477382"/>
                <a:gd name="connsiteX3" fmla="*/ 1121434 w 2751826"/>
                <a:gd name="connsiteY3" fmla="*/ 1837427 h 4477382"/>
                <a:gd name="connsiteX4" fmla="*/ 1371600 w 2751826"/>
                <a:gd name="connsiteY4" fmla="*/ 3597216 h 4477382"/>
                <a:gd name="connsiteX5" fmla="*/ 1613139 w 2751826"/>
                <a:gd name="connsiteY5" fmla="*/ 1380227 h 4477382"/>
                <a:gd name="connsiteX6" fmla="*/ 1751162 w 2751826"/>
                <a:gd name="connsiteY6" fmla="*/ 3743865 h 4477382"/>
                <a:gd name="connsiteX7" fmla="*/ 2001328 w 2751826"/>
                <a:gd name="connsiteY7" fmla="*/ 983412 h 4477382"/>
                <a:gd name="connsiteX8" fmla="*/ 2027207 w 2751826"/>
                <a:gd name="connsiteY8" fmla="*/ 3847382 h 4477382"/>
                <a:gd name="connsiteX9" fmla="*/ 2199736 w 2751826"/>
                <a:gd name="connsiteY9" fmla="*/ 914401 h 4477382"/>
                <a:gd name="connsiteX10" fmla="*/ 2242868 w 2751826"/>
                <a:gd name="connsiteY10" fmla="*/ 4045790 h 4477382"/>
                <a:gd name="connsiteX11" fmla="*/ 2294626 w 2751826"/>
                <a:gd name="connsiteY11" fmla="*/ 785005 h 4477382"/>
                <a:gd name="connsiteX12" fmla="*/ 2320505 w 2751826"/>
                <a:gd name="connsiteY12" fmla="*/ 4097548 h 4477382"/>
                <a:gd name="connsiteX13" fmla="*/ 2372264 w 2751826"/>
                <a:gd name="connsiteY13" fmla="*/ 638356 h 4477382"/>
                <a:gd name="connsiteX14" fmla="*/ 2424022 w 2751826"/>
                <a:gd name="connsiteY14" fmla="*/ 4063042 h 4477382"/>
                <a:gd name="connsiteX15" fmla="*/ 2467154 w 2751826"/>
                <a:gd name="connsiteY15" fmla="*/ 629729 h 4477382"/>
                <a:gd name="connsiteX16" fmla="*/ 2518913 w 2751826"/>
                <a:gd name="connsiteY16" fmla="*/ 4278703 h 4477382"/>
                <a:gd name="connsiteX17" fmla="*/ 2562045 w 2751826"/>
                <a:gd name="connsiteY17" fmla="*/ 362310 h 4477382"/>
                <a:gd name="connsiteX18" fmla="*/ 2639683 w 2751826"/>
                <a:gd name="connsiteY18" fmla="*/ 4477110 h 4477382"/>
                <a:gd name="connsiteX19" fmla="*/ 2665562 w 2751826"/>
                <a:gd name="connsiteY19" fmla="*/ 129397 h 4477382"/>
                <a:gd name="connsiteX20" fmla="*/ 2700068 w 2751826"/>
                <a:gd name="connsiteY20" fmla="*/ 4425352 h 4477382"/>
                <a:gd name="connsiteX21" fmla="*/ 2700068 w 2751826"/>
                <a:gd name="connsiteY21" fmla="*/ 1 h 4477382"/>
                <a:gd name="connsiteX22" fmla="*/ 2751826 w 2751826"/>
                <a:gd name="connsiteY22" fmla="*/ 4408099 h 447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1826" h="4477382">
                  <a:moveTo>
                    <a:pt x="0" y="2786333"/>
                  </a:moveTo>
                  <a:cubicBezTo>
                    <a:pt x="135147" y="2423304"/>
                    <a:pt x="270294" y="2060276"/>
                    <a:pt x="388188" y="2147978"/>
                  </a:cubicBezTo>
                  <a:cubicBezTo>
                    <a:pt x="506082" y="2235680"/>
                    <a:pt x="585158" y="3364303"/>
                    <a:pt x="707366" y="3312544"/>
                  </a:cubicBezTo>
                  <a:cubicBezTo>
                    <a:pt x="829574" y="3260786"/>
                    <a:pt x="1010728" y="1789982"/>
                    <a:pt x="1121434" y="1837427"/>
                  </a:cubicBezTo>
                  <a:cubicBezTo>
                    <a:pt x="1232140" y="1884872"/>
                    <a:pt x="1289649" y="3673416"/>
                    <a:pt x="1371600" y="3597216"/>
                  </a:cubicBezTo>
                  <a:cubicBezTo>
                    <a:pt x="1453551" y="3521016"/>
                    <a:pt x="1549879" y="1355785"/>
                    <a:pt x="1613139" y="1380227"/>
                  </a:cubicBezTo>
                  <a:cubicBezTo>
                    <a:pt x="1676399" y="1404669"/>
                    <a:pt x="1686464" y="3810001"/>
                    <a:pt x="1751162" y="3743865"/>
                  </a:cubicBezTo>
                  <a:cubicBezTo>
                    <a:pt x="1815860" y="3677729"/>
                    <a:pt x="1955321" y="966159"/>
                    <a:pt x="2001328" y="983412"/>
                  </a:cubicBezTo>
                  <a:cubicBezTo>
                    <a:pt x="2047335" y="1000665"/>
                    <a:pt x="1994139" y="3858884"/>
                    <a:pt x="2027207" y="3847382"/>
                  </a:cubicBezTo>
                  <a:cubicBezTo>
                    <a:pt x="2060275" y="3835880"/>
                    <a:pt x="2163793" y="881333"/>
                    <a:pt x="2199736" y="914401"/>
                  </a:cubicBezTo>
                  <a:cubicBezTo>
                    <a:pt x="2235679" y="947469"/>
                    <a:pt x="2227053" y="4067356"/>
                    <a:pt x="2242868" y="4045790"/>
                  </a:cubicBezTo>
                  <a:cubicBezTo>
                    <a:pt x="2258683" y="4024224"/>
                    <a:pt x="2281686" y="776379"/>
                    <a:pt x="2294626" y="785005"/>
                  </a:cubicBezTo>
                  <a:cubicBezTo>
                    <a:pt x="2307566" y="793631"/>
                    <a:pt x="2307565" y="4121989"/>
                    <a:pt x="2320505" y="4097548"/>
                  </a:cubicBezTo>
                  <a:cubicBezTo>
                    <a:pt x="2333445" y="4073107"/>
                    <a:pt x="2355011" y="644107"/>
                    <a:pt x="2372264" y="638356"/>
                  </a:cubicBezTo>
                  <a:cubicBezTo>
                    <a:pt x="2389517" y="632605"/>
                    <a:pt x="2408207" y="4064480"/>
                    <a:pt x="2424022" y="4063042"/>
                  </a:cubicBezTo>
                  <a:cubicBezTo>
                    <a:pt x="2439837" y="4061604"/>
                    <a:pt x="2451339" y="593786"/>
                    <a:pt x="2467154" y="629729"/>
                  </a:cubicBezTo>
                  <a:cubicBezTo>
                    <a:pt x="2482969" y="665672"/>
                    <a:pt x="2503098" y="4323273"/>
                    <a:pt x="2518913" y="4278703"/>
                  </a:cubicBezTo>
                  <a:cubicBezTo>
                    <a:pt x="2534728" y="4234133"/>
                    <a:pt x="2541917" y="329242"/>
                    <a:pt x="2562045" y="362310"/>
                  </a:cubicBezTo>
                  <a:cubicBezTo>
                    <a:pt x="2582173" y="395378"/>
                    <a:pt x="2622430" y="4515929"/>
                    <a:pt x="2639683" y="4477110"/>
                  </a:cubicBezTo>
                  <a:cubicBezTo>
                    <a:pt x="2656936" y="4438291"/>
                    <a:pt x="2655498" y="138023"/>
                    <a:pt x="2665562" y="129397"/>
                  </a:cubicBezTo>
                  <a:cubicBezTo>
                    <a:pt x="2675626" y="120771"/>
                    <a:pt x="2694317" y="4446918"/>
                    <a:pt x="2700068" y="4425352"/>
                  </a:cubicBezTo>
                  <a:cubicBezTo>
                    <a:pt x="2705819" y="4403786"/>
                    <a:pt x="2691442" y="2876"/>
                    <a:pt x="2700068" y="1"/>
                  </a:cubicBezTo>
                  <a:cubicBezTo>
                    <a:pt x="2708694" y="-2874"/>
                    <a:pt x="2741762" y="3812876"/>
                    <a:pt x="2751826" y="4408099"/>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17" name="Group 16"/>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93832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79"/>
          <p:cNvSpPr txBox="1"/>
          <p:nvPr/>
        </p:nvSpPr>
        <p:spPr bwMode="auto">
          <a:xfrm>
            <a:off x="494966" y="1234446"/>
            <a:ext cx="8144540" cy="984885"/>
          </a:xfrm>
          <a:prstGeom prst="rect">
            <a:avLst/>
          </a:prstGeom>
          <a:solidFill>
            <a:schemeClr val="bg1"/>
          </a:solidFill>
        </p:spPr>
        <p:txBody>
          <a:bodyPr wrap="square">
            <a:spAutoFit/>
          </a:bodyPr>
          <a:lstStyle/>
          <a:p>
            <a:pPr eaLnBrk="1" fontAlgn="auto" hangingPunct="1">
              <a:spcBef>
                <a:spcPts val="0"/>
              </a:spcBef>
              <a:spcAft>
                <a:spcPts val="0"/>
              </a:spcAft>
              <a:defRPr/>
            </a:pPr>
            <a:r>
              <a:rPr lang="en-US" sz="1600" b="1" dirty="0" smtClean="0">
                <a:latin typeface="+mn-lt"/>
                <a:ea typeface="+mn-ea"/>
              </a:rPr>
              <a:t>Key questions regarding the CIO as a leader of transformation: </a:t>
            </a:r>
          </a:p>
          <a:p>
            <a:pPr eaLnBrk="1" fontAlgn="auto" hangingPunct="1">
              <a:spcBef>
                <a:spcPts val="0"/>
              </a:spcBef>
              <a:spcAft>
                <a:spcPts val="0"/>
              </a:spcAft>
              <a:defRPr/>
            </a:pPr>
            <a:r>
              <a:rPr lang="en-US" sz="1400" dirty="0" smtClean="0">
                <a:latin typeface="+mn-lt"/>
                <a:ea typeface="+mn-ea"/>
              </a:rPr>
              <a:t>Which of the following best represents the current role of your organization’s CIO? Which of the following CIO roles would enable the most valuable and effective technology-driven business innovation in your organization in the future?</a:t>
            </a:r>
          </a:p>
        </p:txBody>
      </p:sp>
      <p:sp>
        <p:nvSpPr>
          <p:cNvPr id="2" name="Title 1"/>
          <p:cNvSpPr>
            <a:spLocks noGrp="1"/>
          </p:cNvSpPr>
          <p:nvPr>
            <p:ph type="title"/>
          </p:nvPr>
        </p:nvSpPr>
        <p:spPr/>
        <p:txBody>
          <a:bodyPr/>
          <a:lstStyle/>
          <a:p>
            <a:r>
              <a:rPr lang="en-US" dirty="0" smtClean="0"/>
              <a:t>Business transformations are becoming more common, but the CIO rarely leads the effort</a:t>
            </a:r>
            <a:endParaRPr lang="en-US" dirty="0"/>
          </a:p>
        </p:txBody>
      </p:sp>
      <p:sp>
        <p:nvSpPr>
          <p:cNvPr id="3" name="Rectangle 2"/>
          <p:cNvSpPr/>
          <p:nvPr/>
        </p:nvSpPr>
        <p:spPr>
          <a:xfrm>
            <a:off x="1466111" y="2519326"/>
            <a:ext cx="612000" cy="292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70%</a:t>
            </a:r>
            <a:endParaRPr lang="en-US" sz="1200" b="1" dirty="0"/>
          </a:p>
        </p:txBody>
      </p:sp>
      <p:sp>
        <p:nvSpPr>
          <p:cNvPr id="4" name="Rectangle 3"/>
          <p:cNvSpPr/>
          <p:nvPr/>
        </p:nvSpPr>
        <p:spPr>
          <a:xfrm>
            <a:off x="2072167" y="5145567"/>
            <a:ext cx="612000" cy="2977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6%</a:t>
            </a:r>
            <a:endParaRPr lang="en-US" sz="1200" b="1" dirty="0"/>
          </a:p>
        </p:txBody>
      </p:sp>
      <p:sp>
        <p:nvSpPr>
          <p:cNvPr id="5" name="Rectangle 4"/>
          <p:cNvSpPr/>
          <p:nvPr/>
        </p:nvSpPr>
        <p:spPr>
          <a:xfrm>
            <a:off x="3664688" y="4560777"/>
            <a:ext cx="612000" cy="8825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18%</a:t>
            </a:r>
            <a:endParaRPr lang="en-US" sz="1200" b="1" dirty="0"/>
          </a:p>
        </p:txBody>
      </p:sp>
      <p:sp>
        <p:nvSpPr>
          <p:cNvPr id="6" name="Rectangle 5"/>
          <p:cNvSpPr/>
          <p:nvPr/>
        </p:nvSpPr>
        <p:spPr>
          <a:xfrm>
            <a:off x="4270744" y="3646376"/>
            <a:ext cx="612000" cy="17969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37%</a:t>
            </a:r>
            <a:endParaRPr lang="en-US" sz="1200" b="1" dirty="0"/>
          </a:p>
        </p:txBody>
      </p:sp>
      <p:sp>
        <p:nvSpPr>
          <p:cNvPr id="7" name="Rectangle 6"/>
          <p:cNvSpPr/>
          <p:nvPr/>
        </p:nvSpPr>
        <p:spPr>
          <a:xfrm>
            <a:off x="5863265" y="4752163"/>
            <a:ext cx="612000" cy="6911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12%</a:t>
            </a:r>
            <a:endParaRPr lang="en-US" sz="1200" b="1" dirty="0"/>
          </a:p>
        </p:txBody>
      </p:sp>
      <p:sp>
        <p:nvSpPr>
          <p:cNvPr id="8" name="Rectangle 7"/>
          <p:cNvSpPr/>
          <p:nvPr/>
        </p:nvSpPr>
        <p:spPr>
          <a:xfrm>
            <a:off x="6469321" y="3082852"/>
            <a:ext cx="612000" cy="23604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57%</a:t>
            </a:r>
            <a:endParaRPr lang="en-US" sz="1200" b="1" dirty="0"/>
          </a:p>
        </p:txBody>
      </p:sp>
      <p:sp>
        <p:nvSpPr>
          <p:cNvPr id="9" name="TextBox 79"/>
          <p:cNvSpPr txBox="1"/>
          <p:nvPr/>
        </p:nvSpPr>
        <p:spPr bwMode="auto">
          <a:xfrm>
            <a:off x="1103966" y="5432447"/>
            <a:ext cx="2017347" cy="461665"/>
          </a:xfrm>
          <a:prstGeom prst="rect">
            <a:avLst/>
          </a:prstGeom>
          <a:solidFill>
            <a:schemeClr val="bg1"/>
          </a:solidFill>
        </p:spPr>
        <p:txBody>
          <a:bodyPr wrap="none">
            <a:spAutoFit/>
          </a:bodyPr>
          <a:lstStyle/>
          <a:p>
            <a:pPr eaLnBrk="1" fontAlgn="auto" hangingPunct="1">
              <a:spcBef>
                <a:spcPts val="0"/>
              </a:spcBef>
              <a:spcAft>
                <a:spcPts val="0"/>
              </a:spcAft>
              <a:defRPr/>
            </a:pPr>
            <a:r>
              <a:rPr lang="en-US" sz="1200" i="1" dirty="0" smtClean="0"/>
              <a:t>Runs IT function in support</a:t>
            </a:r>
          </a:p>
          <a:p>
            <a:pPr eaLnBrk="1" fontAlgn="auto" hangingPunct="1">
              <a:spcBef>
                <a:spcPts val="0"/>
              </a:spcBef>
              <a:spcAft>
                <a:spcPts val="0"/>
              </a:spcAft>
              <a:defRPr/>
            </a:pPr>
            <a:r>
              <a:rPr lang="en-US" sz="1100" b="1" dirty="0" smtClean="0"/>
              <a:t> </a:t>
            </a:r>
            <a:r>
              <a:rPr lang="en-US" sz="1200" i="1" dirty="0" smtClean="0"/>
              <a:t>of business operations</a:t>
            </a:r>
            <a:endParaRPr lang="en-US" sz="1200" i="1" dirty="0"/>
          </a:p>
        </p:txBody>
      </p:sp>
      <p:sp>
        <p:nvSpPr>
          <p:cNvPr id="10" name="TextBox 79"/>
          <p:cNvSpPr txBox="1"/>
          <p:nvPr/>
        </p:nvSpPr>
        <p:spPr bwMode="auto">
          <a:xfrm>
            <a:off x="3333778" y="5437863"/>
            <a:ext cx="2036135" cy="646331"/>
          </a:xfrm>
          <a:prstGeom prst="rect">
            <a:avLst/>
          </a:prstGeom>
          <a:solidFill>
            <a:schemeClr val="bg1"/>
          </a:solidFill>
        </p:spPr>
        <p:txBody>
          <a:bodyPr wrap="none">
            <a:spAutoFit/>
          </a:bodyPr>
          <a:lstStyle/>
          <a:p>
            <a:pPr algn="ctr">
              <a:defRPr/>
            </a:pPr>
            <a:r>
              <a:rPr lang="en-US" sz="1200" i="1" dirty="0" smtClean="0"/>
              <a:t>Leads business technology</a:t>
            </a:r>
          </a:p>
          <a:p>
            <a:pPr algn="ctr">
              <a:defRPr/>
            </a:pPr>
            <a:r>
              <a:rPr lang="en-US" sz="1200" i="1" dirty="0" smtClean="0"/>
              <a:t>transformation as company</a:t>
            </a:r>
          </a:p>
          <a:p>
            <a:pPr algn="ctr">
              <a:defRPr/>
            </a:pPr>
            <a:r>
              <a:rPr lang="en-US" sz="1200" i="1" dirty="0" smtClean="0"/>
              <a:t> changes</a:t>
            </a:r>
            <a:endParaRPr lang="en-US" sz="1200" i="1" dirty="0"/>
          </a:p>
        </p:txBody>
      </p:sp>
      <p:sp>
        <p:nvSpPr>
          <p:cNvPr id="11" name="TextBox 79"/>
          <p:cNvSpPr txBox="1"/>
          <p:nvPr/>
        </p:nvSpPr>
        <p:spPr bwMode="auto">
          <a:xfrm>
            <a:off x="5581750" y="5432448"/>
            <a:ext cx="1912559" cy="646331"/>
          </a:xfrm>
          <a:prstGeom prst="rect">
            <a:avLst/>
          </a:prstGeom>
          <a:solidFill>
            <a:schemeClr val="bg1"/>
          </a:solidFill>
        </p:spPr>
        <p:txBody>
          <a:bodyPr wrap="square">
            <a:spAutoFit/>
          </a:bodyPr>
          <a:lstStyle/>
          <a:p>
            <a:pPr algn="ctr">
              <a:defRPr/>
            </a:pPr>
            <a:r>
              <a:rPr lang="en-US" sz="1200" i="1" dirty="0" smtClean="0"/>
              <a:t>Drives technology-driven business</a:t>
            </a:r>
          </a:p>
          <a:p>
            <a:pPr algn="ctr">
              <a:defRPr/>
            </a:pPr>
            <a:r>
              <a:rPr lang="en-US" sz="1200" i="1" dirty="0" smtClean="0"/>
              <a:t>innovation and strategy</a:t>
            </a:r>
            <a:endParaRPr lang="en-US" sz="1200" i="1" dirty="0"/>
          </a:p>
        </p:txBody>
      </p:sp>
      <p:grpSp>
        <p:nvGrpSpPr>
          <p:cNvPr id="18" name="Group 17"/>
          <p:cNvGrpSpPr/>
          <p:nvPr/>
        </p:nvGrpSpPr>
        <p:grpSpPr>
          <a:xfrm>
            <a:off x="6480669" y="2363424"/>
            <a:ext cx="1599226" cy="515527"/>
            <a:chOff x="6469321" y="2126010"/>
            <a:chExt cx="1599226" cy="515527"/>
          </a:xfrm>
        </p:grpSpPr>
        <p:sp>
          <p:nvSpPr>
            <p:cNvPr id="12" name="Rectangle 11"/>
            <p:cNvSpPr/>
            <p:nvPr/>
          </p:nvSpPr>
          <p:spPr>
            <a:xfrm>
              <a:off x="6469321" y="2158409"/>
              <a:ext cx="186660" cy="1807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6469321" y="2416508"/>
              <a:ext cx="186660" cy="1807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79"/>
            <p:cNvSpPr txBox="1"/>
            <p:nvPr/>
          </p:nvSpPr>
          <p:spPr bwMode="auto">
            <a:xfrm>
              <a:off x="6655981" y="2379927"/>
              <a:ext cx="1412566" cy="261610"/>
            </a:xfrm>
            <a:prstGeom prst="rect">
              <a:avLst/>
            </a:prstGeom>
            <a:solidFill>
              <a:schemeClr val="bg1"/>
            </a:solidFill>
          </p:spPr>
          <p:txBody>
            <a:bodyPr wrap="none">
              <a:spAutoFit/>
            </a:bodyPr>
            <a:lstStyle/>
            <a:p>
              <a:pPr eaLnBrk="1" fontAlgn="auto" hangingPunct="1">
                <a:spcBef>
                  <a:spcPts val="0"/>
                </a:spcBef>
                <a:spcAft>
                  <a:spcPts val="0"/>
                </a:spcAft>
                <a:defRPr/>
              </a:pPr>
              <a:r>
                <a:rPr lang="en-CA" sz="1100" b="1" dirty="0" smtClean="0">
                  <a:latin typeface="+mn-lt"/>
                  <a:ea typeface="+mn-ea"/>
                </a:rPr>
                <a:t>Most valuable role</a:t>
              </a:r>
            </a:p>
          </p:txBody>
        </p:sp>
        <p:sp>
          <p:nvSpPr>
            <p:cNvPr id="15" name="TextBox 79"/>
            <p:cNvSpPr txBox="1"/>
            <p:nvPr/>
          </p:nvSpPr>
          <p:spPr bwMode="auto">
            <a:xfrm>
              <a:off x="6655981" y="2126010"/>
              <a:ext cx="990977" cy="261610"/>
            </a:xfrm>
            <a:prstGeom prst="rect">
              <a:avLst/>
            </a:prstGeom>
            <a:solidFill>
              <a:schemeClr val="bg1"/>
            </a:solidFill>
          </p:spPr>
          <p:txBody>
            <a:bodyPr wrap="none">
              <a:spAutoFit/>
            </a:bodyPr>
            <a:lstStyle/>
            <a:p>
              <a:pPr eaLnBrk="1" fontAlgn="auto" hangingPunct="1">
                <a:spcBef>
                  <a:spcPts val="0"/>
                </a:spcBef>
                <a:spcAft>
                  <a:spcPts val="0"/>
                </a:spcAft>
                <a:defRPr/>
              </a:pPr>
              <a:r>
                <a:rPr lang="en-CA" sz="1100" b="1" dirty="0" smtClean="0">
                  <a:latin typeface="+mn-lt"/>
                  <a:ea typeface="+mn-ea"/>
                </a:rPr>
                <a:t>Current role</a:t>
              </a:r>
            </a:p>
          </p:txBody>
        </p:sp>
      </p:grpSp>
      <p:sp>
        <p:nvSpPr>
          <p:cNvPr id="17" name="TextBox 79"/>
          <p:cNvSpPr txBox="1"/>
          <p:nvPr/>
        </p:nvSpPr>
        <p:spPr bwMode="auto">
          <a:xfrm>
            <a:off x="257174" y="6001063"/>
            <a:ext cx="2470548" cy="253916"/>
          </a:xfrm>
          <a:prstGeom prst="rect">
            <a:avLst/>
          </a:prstGeom>
          <a:solidFill>
            <a:schemeClr val="bg1"/>
          </a:solidFill>
        </p:spPr>
        <p:txBody>
          <a:bodyPr wrap="none">
            <a:spAutoFit/>
          </a:bodyPr>
          <a:lstStyle/>
          <a:p>
            <a:pPr eaLnBrk="1" fontAlgn="auto" hangingPunct="1">
              <a:spcBef>
                <a:spcPts val="0"/>
              </a:spcBef>
              <a:spcAft>
                <a:spcPts val="0"/>
              </a:spcAft>
              <a:defRPr/>
            </a:pPr>
            <a:r>
              <a:rPr lang="en-US" sz="1050" dirty="0" smtClean="0"/>
              <a:t>Adapted from: Harvard Red Hat report</a:t>
            </a:r>
            <a:endParaRPr lang="en-US" sz="1050" dirty="0"/>
          </a:p>
        </p:txBody>
      </p:sp>
      <p:grpSp>
        <p:nvGrpSpPr>
          <p:cNvPr id="19" name="Group 18"/>
          <p:cNvGrpSpPr/>
          <p:nvPr/>
        </p:nvGrpSpPr>
        <p:grpSpPr>
          <a:xfrm>
            <a:off x="0" y="6422955"/>
            <a:ext cx="9144000" cy="437555"/>
            <a:chOff x="0" y="6422955"/>
            <a:chExt cx="9144000" cy="437555"/>
          </a:xfrm>
        </p:grpSpPr>
        <p:pic>
          <p:nvPicPr>
            <p:cNvPr id="2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88749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507665" y="2116470"/>
            <a:ext cx="3039512" cy="3646968"/>
          </a:xfrm>
          <a:prstGeom prst="rect">
            <a:avLst/>
          </a:prstGeom>
          <a:solidFill>
            <a:schemeClr val="accent2">
              <a:lumMod val="20000"/>
              <a:lumOff val="80000"/>
            </a:schemeClr>
          </a:solidFill>
          <a:ln w="2857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i="1" dirty="0" smtClean="0">
                <a:solidFill>
                  <a:schemeClr val="tx2"/>
                </a:solidFill>
              </a:rPr>
              <a:t>Business Transformation</a:t>
            </a:r>
            <a:endParaRPr lang="en-US" dirty="0"/>
          </a:p>
        </p:txBody>
      </p:sp>
      <p:sp>
        <p:nvSpPr>
          <p:cNvPr id="5" name="Rectangle 5"/>
          <p:cNvSpPr/>
          <p:nvPr/>
        </p:nvSpPr>
        <p:spPr>
          <a:xfrm>
            <a:off x="967563" y="2116470"/>
            <a:ext cx="4540102" cy="3646968"/>
          </a:xfrm>
          <a:prstGeom prst="rect">
            <a:avLst/>
          </a:prstGeom>
          <a:solidFill>
            <a:schemeClr val="accent3">
              <a:lumMod val="20000"/>
              <a:lumOff val="80000"/>
            </a:schemeClr>
          </a:solidFill>
          <a:ln w="2857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i="1" dirty="0" smtClean="0">
                <a:solidFill>
                  <a:schemeClr val="tx2"/>
                </a:solidFill>
              </a:rPr>
              <a:t>Incremental Change</a:t>
            </a:r>
            <a:endParaRPr lang="en-US" sz="1200" b="1" i="1" dirty="0">
              <a:solidFill>
                <a:schemeClr val="tx2"/>
              </a:solidFill>
            </a:endParaRPr>
          </a:p>
        </p:txBody>
      </p:sp>
      <p:graphicFrame>
        <p:nvGraphicFramePr>
          <p:cNvPr id="8" name="Chart 1"/>
          <p:cNvGraphicFramePr>
            <a:graphicFrameLocks/>
          </p:cNvGraphicFramePr>
          <p:nvPr>
            <p:extLst>
              <p:ext uri="{D42A27DB-BD31-4B8C-83A1-F6EECF244321}">
                <p14:modId xmlns:p14="http://schemas.microsoft.com/office/powerpoint/2010/main" val="757553459"/>
              </p:ext>
            </p:extLst>
          </p:nvPr>
        </p:nvGraphicFramePr>
        <p:xfrm>
          <a:off x="395535" y="1264356"/>
          <a:ext cx="8279233" cy="4943584"/>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p:txBody>
          <a:bodyPr/>
          <a:lstStyle/>
          <a:p>
            <a:r>
              <a:rPr lang="en-US" dirty="0" smtClean="0"/>
              <a:t>CIOs haven’t historically been perceived as very effective in identifying opportunities for and driving business change</a:t>
            </a:r>
            <a:endParaRPr lang="en-US" dirty="0"/>
          </a:p>
        </p:txBody>
      </p:sp>
      <p:sp>
        <p:nvSpPr>
          <p:cNvPr id="6" name="Rectangle 2"/>
          <p:cNvSpPr/>
          <p:nvPr/>
        </p:nvSpPr>
        <p:spPr>
          <a:xfrm>
            <a:off x="94976" y="6215710"/>
            <a:ext cx="4955072"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333333"/>
                </a:solidFill>
              </a:rPr>
              <a:t>Source: Naufal Khan and Johnson </a:t>
            </a:r>
            <a:r>
              <a:rPr lang="en-US" sz="1000" dirty="0" smtClean="0">
                <a:solidFill>
                  <a:srgbClr val="333333"/>
                </a:solidFill>
              </a:rPr>
              <a:t>Sikes, McKinsey </a:t>
            </a:r>
            <a:r>
              <a:rPr lang="en-US" sz="1000" dirty="0">
                <a:solidFill>
                  <a:srgbClr val="333333"/>
                </a:solidFill>
              </a:rPr>
              <a:t>&amp; </a:t>
            </a:r>
            <a:r>
              <a:rPr lang="en-US" sz="1000" dirty="0" smtClean="0">
                <a:solidFill>
                  <a:srgbClr val="333333"/>
                </a:solidFill>
              </a:rPr>
              <a:t>Company</a:t>
            </a:r>
            <a:endParaRPr lang="en-US" sz="1000" dirty="0">
              <a:solidFill>
                <a:srgbClr val="333333"/>
              </a:solidFill>
            </a:endParaRPr>
          </a:p>
        </p:txBody>
      </p:sp>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67082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CIOs have a decision to make – get involved and evolve, or stagnate</a:t>
            </a:r>
            <a:endParaRPr lang="en-US" dirty="0"/>
          </a:p>
        </p:txBody>
      </p:sp>
      <p:sp>
        <p:nvSpPr>
          <p:cNvPr id="23" name="Rectangle 102"/>
          <p:cNvSpPr/>
          <p:nvPr/>
        </p:nvSpPr>
        <p:spPr>
          <a:xfrm>
            <a:off x="413209" y="1216797"/>
            <a:ext cx="7149909" cy="1798918"/>
          </a:xfrm>
          <a:prstGeom prst="rect">
            <a:avLst/>
          </a:prstGeom>
          <a:solidFill>
            <a:schemeClr val="bg1">
              <a:lumMod val="95000"/>
            </a:schemeClr>
          </a:solidFill>
          <a:ln>
            <a:solidFill>
              <a:schemeClr val="accent1"/>
            </a:solidFill>
          </a:ln>
        </p:spPr>
        <p:txBody>
          <a:bodyPr wrap="square" lIns="144000" tIns="144000" rIns="144000" bIns="144000">
            <a:spAutoFit/>
          </a:bodyPr>
          <a:lstStyle/>
          <a:p>
            <a:r>
              <a:rPr lang="en-US" altLang="en-US" sz="1400" dirty="0" smtClean="0">
                <a:ea typeface="ＭＳ Ｐゴシック" charset="-128"/>
              </a:rPr>
              <a:t>This isn’t just about the CIO’s direct impact to the organization, it’s also about the legacy that the CIO will leave behind. </a:t>
            </a:r>
          </a:p>
          <a:p>
            <a:endParaRPr lang="en-US" altLang="en-US" sz="1400" dirty="0" smtClean="0">
              <a:ea typeface="ＭＳ Ｐゴシック" charset="-128"/>
            </a:endParaRPr>
          </a:p>
          <a:p>
            <a:r>
              <a:rPr lang="en-US" altLang="en-US" sz="1400" dirty="0" smtClean="0">
                <a:ea typeface="ＭＳ Ｐゴシック" charset="-128"/>
              </a:rPr>
              <a:t>If a CIO is willing to jump into the foray of business leadership and actively seek out opportunities to co-lead business transformation, they will be perceived as a business leader that helps drive the organization forward, as opposed to just a technology leader.</a:t>
            </a:r>
            <a:endParaRPr lang="en-US" altLang="en-US" sz="1400" b="1" dirty="0"/>
          </a:p>
        </p:txBody>
      </p:sp>
      <p:grpSp>
        <p:nvGrpSpPr>
          <p:cNvPr id="25" name="Group 24"/>
          <p:cNvGrpSpPr/>
          <p:nvPr/>
        </p:nvGrpSpPr>
        <p:grpSpPr>
          <a:xfrm>
            <a:off x="1007036" y="3362584"/>
            <a:ext cx="6802065" cy="2959587"/>
            <a:chOff x="1657721" y="2978487"/>
            <a:chExt cx="6802065" cy="2959587"/>
          </a:xfrm>
        </p:grpSpPr>
        <p:grpSp>
          <p:nvGrpSpPr>
            <p:cNvPr id="3" name="Group 28"/>
            <p:cNvGrpSpPr>
              <a:grpSpLocks/>
            </p:cNvGrpSpPr>
            <p:nvPr/>
          </p:nvGrpSpPr>
          <p:grpSpPr bwMode="auto">
            <a:xfrm>
              <a:off x="1725297" y="2978487"/>
              <a:ext cx="6734489" cy="2959587"/>
              <a:chOff x="730582" y="2166498"/>
              <a:chExt cx="4182217" cy="2958498"/>
            </a:xfrm>
          </p:grpSpPr>
          <p:sp>
            <p:nvSpPr>
              <p:cNvPr id="4" name="TextBox 29"/>
              <p:cNvSpPr txBox="1">
                <a:spLocks noChangeArrowheads="1"/>
              </p:cNvSpPr>
              <p:nvPr/>
            </p:nvSpPr>
            <p:spPr bwMode="auto">
              <a:xfrm>
                <a:off x="1183064" y="2166498"/>
                <a:ext cx="31688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dirty="0">
                    <a:solidFill>
                      <a:srgbClr val="666666"/>
                    </a:solidFill>
                  </a:rPr>
                  <a:t>Future</a:t>
                </a:r>
                <a:r>
                  <a:rPr lang="en-US" altLang="en-US" sz="1800" b="1" dirty="0"/>
                  <a:t> </a:t>
                </a:r>
                <a:r>
                  <a:rPr lang="en-US" altLang="en-US" sz="1800" b="1" dirty="0">
                    <a:solidFill>
                      <a:srgbClr val="666666"/>
                    </a:solidFill>
                  </a:rPr>
                  <a:t>of</a:t>
                </a:r>
                <a:r>
                  <a:rPr lang="en-US" altLang="en-US" sz="1800" b="1" dirty="0"/>
                  <a:t> </a:t>
                </a:r>
                <a:r>
                  <a:rPr lang="en-US" altLang="en-US" sz="1800" b="1" dirty="0">
                    <a:solidFill>
                      <a:srgbClr val="666666"/>
                    </a:solidFill>
                  </a:rPr>
                  <a:t>IT</a:t>
                </a:r>
              </a:p>
            </p:txBody>
          </p:sp>
          <p:grpSp>
            <p:nvGrpSpPr>
              <p:cNvPr id="5" name="Group 30"/>
              <p:cNvGrpSpPr>
                <a:grpSpLocks/>
              </p:cNvGrpSpPr>
              <p:nvPr/>
            </p:nvGrpSpPr>
            <p:grpSpPr bwMode="auto">
              <a:xfrm>
                <a:off x="730582" y="2188715"/>
                <a:ext cx="4182217" cy="2936281"/>
                <a:chOff x="730582" y="2188715"/>
                <a:chExt cx="4182217" cy="2936281"/>
              </a:xfrm>
            </p:grpSpPr>
            <p:cxnSp>
              <p:nvCxnSpPr>
                <p:cNvPr id="6" name="Straight Connector 65"/>
                <p:cNvCxnSpPr/>
                <p:nvPr/>
              </p:nvCxnSpPr>
              <p:spPr>
                <a:xfrm>
                  <a:off x="873726" y="2431513"/>
                  <a:ext cx="0" cy="22788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6"/>
                <p:cNvCxnSpPr/>
                <p:nvPr/>
              </p:nvCxnSpPr>
              <p:spPr>
                <a:xfrm>
                  <a:off x="873726" y="4710324"/>
                  <a:ext cx="39503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33"/>
                <p:cNvSpPr txBox="1">
                  <a:spLocks noChangeArrowheads="1"/>
                </p:cNvSpPr>
                <p:nvPr/>
              </p:nvSpPr>
              <p:spPr bwMode="auto">
                <a:xfrm>
                  <a:off x="730582"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1990</a:t>
                  </a:r>
                </a:p>
              </p:txBody>
            </p:sp>
            <p:sp>
              <p:nvSpPr>
                <p:cNvPr id="9" name="TextBox 34"/>
                <p:cNvSpPr txBox="1">
                  <a:spLocks noChangeArrowheads="1"/>
                </p:cNvSpPr>
                <p:nvPr/>
              </p:nvSpPr>
              <p:spPr bwMode="auto">
                <a:xfrm>
                  <a:off x="1937679"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2000</a:t>
                  </a:r>
                </a:p>
              </p:txBody>
            </p:sp>
            <p:sp>
              <p:nvSpPr>
                <p:cNvPr id="10" name="TextBox 35"/>
                <p:cNvSpPr txBox="1">
                  <a:spLocks noChangeArrowheads="1"/>
                </p:cNvSpPr>
                <p:nvPr/>
              </p:nvSpPr>
              <p:spPr bwMode="auto">
                <a:xfrm>
                  <a:off x="3144776"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2010</a:t>
                  </a:r>
                </a:p>
              </p:txBody>
            </p:sp>
            <p:sp>
              <p:nvSpPr>
                <p:cNvPr id="11" name="TextBox 36"/>
                <p:cNvSpPr txBox="1">
                  <a:spLocks noChangeArrowheads="1"/>
                </p:cNvSpPr>
                <p:nvPr/>
              </p:nvSpPr>
              <p:spPr bwMode="auto">
                <a:xfrm>
                  <a:off x="4351872"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2020</a:t>
                  </a:r>
                </a:p>
              </p:txBody>
            </p:sp>
            <p:sp>
              <p:nvSpPr>
                <p:cNvPr id="12" name="TextBox 37"/>
                <p:cNvSpPr txBox="1">
                  <a:spLocks noChangeArrowheads="1"/>
                </p:cNvSpPr>
                <p:nvPr/>
              </p:nvSpPr>
              <p:spPr bwMode="auto">
                <a:xfrm>
                  <a:off x="1537454" y="3505822"/>
                  <a:ext cx="914696" cy="4614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b="1" dirty="0">
                      <a:solidFill>
                        <a:srgbClr val="A24130"/>
                      </a:solidFill>
                    </a:rPr>
                    <a:t>Value of the IT Function</a:t>
                  </a:r>
                </a:p>
              </p:txBody>
            </p:sp>
            <p:sp>
              <p:nvSpPr>
                <p:cNvPr id="13" name="TextBox 38"/>
                <p:cNvSpPr txBox="1">
                  <a:spLocks noChangeArrowheads="1"/>
                </p:cNvSpPr>
                <p:nvPr/>
              </p:nvSpPr>
              <p:spPr bwMode="auto">
                <a:xfrm>
                  <a:off x="2290014" y="4847997"/>
                  <a:ext cx="91469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CA" altLang="en-US" sz="1200" b="1" dirty="0"/>
                    <a:t>Time</a:t>
                  </a:r>
                </a:p>
              </p:txBody>
            </p:sp>
            <p:sp>
              <p:nvSpPr>
                <p:cNvPr id="14" name="Freeform 73"/>
                <p:cNvSpPr/>
                <p:nvPr/>
              </p:nvSpPr>
              <p:spPr>
                <a:xfrm>
                  <a:off x="885557" y="3239253"/>
                  <a:ext cx="2871813" cy="790284"/>
                </a:xfrm>
                <a:custGeom>
                  <a:avLst/>
                  <a:gdLst>
                    <a:gd name="connsiteX0" fmla="*/ 0 w 2871788"/>
                    <a:gd name="connsiteY0" fmla="*/ 789622 h 789622"/>
                    <a:gd name="connsiteX1" fmla="*/ 1185863 w 2871788"/>
                    <a:gd name="connsiteY1" fmla="*/ 3810 h 789622"/>
                    <a:gd name="connsiteX2" fmla="*/ 2157413 w 2871788"/>
                    <a:gd name="connsiteY2" fmla="*/ 475297 h 789622"/>
                    <a:gd name="connsiteX3" fmla="*/ 2871788 w 2871788"/>
                    <a:gd name="connsiteY3" fmla="*/ 118110 h 789622"/>
                  </a:gdLst>
                  <a:ahLst/>
                  <a:cxnLst>
                    <a:cxn ang="0">
                      <a:pos x="connsiteX0" y="connsiteY0"/>
                    </a:cxn>
                    <a:cxn ang="0">
                      <a:pos x="connsiteX1" y="connsiteY1"/>
                    </a:cxn>
                    <a:cxn ang="0">
                      <a:pos x="connsiteX2" y="connsiteY2"/>
                    </a:cxn>
                    <a:cxn ang="0">
                      <a:pos x="connsiteX3" y="connsiteY3"/>
                    </a:cxn>
                  </a:cxnLst>
                  <a:rect l="l" t="t" r="r" b="b"/>
                  <a:pathLst>
                    <a:path w="2871788" h="789622">
                      <a:moveTo>
                        <a:pt x="0" y="789622"/>
                      </a:moveTo>
                      <a:cubicBezTo>
                        <a:pt x="413147" y="422909"/>
                        <a:pt x="826294" y="56197"/>
                        <a:pt x="1185863" y="3810"/>
                      </a:cubicBezTo>
                      <a:cubicBezTo>
                        <a:pt x="1545432" y="-48578"/>
                        <a:pt x="1876426" y="456247"/>
                        <a:pt x="2157413" y="475297"/>
                      </a:cubicBezTo>
                      <a:cubicBezTo>
                        <a:pt x="2438400" y="494347"/>
                        <a:pt x="2655094" y="306228"/>
                        <a:pt x="2871788" y="118110"/>
                      </a:cubicBezTo>
                    </a:path>
                  </a:pathLst>
                </a:cu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cxnSp>
              <p:nvCxnSpPr>
                <p:cNvPr id="15" name="Straight Connector 74"/>
                <p:cNvCxnSpPr/>
                <p:nvPr/>
              </p:nvCxnSpPr>
              <p:spPr>
                <a:xfrm flipV="1">
                  <a:off x="3757370" y="2496576"/>
                  <a:ext cx="856713" cy="856935"/>
                </a:xfrm>
                <a:prstGeom prst="line">
                  <a:avLst/>
                </a:prstGeom>
                <a:ln w="28575">
                  <a:solidFill>
                    <a:srgbClr val="A24130"/>
                  </a:solidFill>
                  <a:prstDash val="dash"/>
                </a:ln>
              </p:spPr>
              <p:style>
                <a:lnRef idx="1">
                  <a:schemeClr val="accent1"/>
                </a:lnRef>
                <a:fillRef idx="0">
                  <a:schemeClr val="accent1"/>
                </a:fillRef>
                <a:effectRef idx="0">
                  <a:schemeClr val="accent1"/>
                </a:effectRef>
                <a:fontRef idx="minor">
                  <a:schemeClr val="tx1"/>
                </a:fontRef>
              </p:style>
            </p:cxnSp>
            <p:sp>
              <p:nvSpPr>
                <p:cNvPr id="16" name="Arc 75"/>
                <p:cNvSpPr/>
                <p:nvPr/>
              </p:nvSpPr>
              <p:spPr>
                <a:xfrm rot="807058">
                  <a:off x="2712357" y="3361446"/>
                  <a:ext cx="2054534" cy="295166"/>
                </a:xfrm>
                <a:prstGeom prst="arc">
                  <a:avLst/>
                </a:prstGeom>
                <a:ln w="28575">
                  <a:solidFill>
                    <a:srgbClr val="A2413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CA" dirty="0"/>
                </a:p>
              </p:txBody>
            </p:sp>
            <p:cxnSp>
              <p:nvCxnSpPr>
                <p:cNvPr id="17" name="Straight Arrow Connector 76"/>
                <p:cNvCxnSpPr/>
                <p:nvPr/>
              </p:nvCxnSpPr>
              <p:spPr>
                <a:xfrm>
                  <a:off x="900345" y="3142452"/>
                  <a:ext cx="2871813" cy="0"/>
                </a:xfrm>
                <a:prstGeom prst="straightConnector1">
                  <a:avLst/>
                </a:prstGeom>
                <a:ln w="12700">
                  <a:solidFill>
                    <a:srgbClr val="7F919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77"/>
                <p:cNvSpPr txBox="1"/>
                <p:nvPr/>
              </p:nvSpPr>
              <p:spPr>
                <a:xfrm>
                  <a:off x="1668330" y="2863154"/>
                  <a:ext cx="916049" cy="253823"/>
                </a:xfrm>
                <a:prstGeom prst="rect">
                  <a:avLst/>
                </a:prstGeom>
                <a:solidFill>
                  <a:schemeClr val="bg1"/>
                </a:solidFill>
              </p:spPr>
              <p:txBody>
                <a:bodyPr wrap="none">
                  <a:spAutoFit/>
                </a:bodyPr>
                <a:lstStyle/>
                <a:p>
                  <a:pPr eaLnBrk="1" fontAlgn="auto" hangingPunct="1">
                    <a:spcBef>
                      <a:spcPts val="0"/>
                    </a:spcBef>
                    <a:spcAft>
                      <a:spcPts val="0"/>
                    </a:spcAft>
                    <a:defRPr/>
                  </a:pPr>
                  <a:r>
                    <a:rPr lang="en-CA" sz="1050" b="1" dirty="0">
                      <a:solidFill>
                        <a:srgbClr val="29475F"/>
                      </a:solidFill>
                      <a:latin typeface="+mn-lt"/>
                      <a:ea typeface="+mn-ea"/>
                    </a:rPr>
                    <a:t>IT as a Technologist</a:t>
                  </a:r>
                </a:p>
              </p:txBody>
            </p:sp>
            <p:cxnSp>
              <p:nvCxnSpPr>
                <p:cNvPr id="19" name="Straight Arrow Connector 78"/>
                <p:cNvCxnSpPr/>
                <p:nvPr/>
              </p:nvCxnSpPr>
              <p:spPr>
                <a:xfrm>
                  <a:off x="3739624" y="3843868"/>
                  <a:ext cx="1034168" cy="0"/>
                </a:xfrm>
                <a:prstGeom prst="straightConnector1">
                  <a:avLst/>
                </a:prstGeom>
                <a:ln w="12700">
                  <a:solidFill>
                    <a:srgbClr val="7F919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79"/>
                <p:cNvSpPr txBox="1"/>
                <p:nvPr/>
              </p:nvSpPr>
              <p:spPr>
                <a:xfrm>
                  <a:off x="3798683" y="3865884"/>
                  <a:ext cx="916049" cy="253823"/>
                </a:xfrm>
                <a:prstGeom prst="rect">
                  <a:avLst/>
                </a:prstGeom>
                <a:solidFill>
                  <a:schemeClr val="bg1"/>
                </a:solidFill>
              </p:spPr>
              <p:txBody>
                <a:bodyPr wrap="none">
                  <a:spAutoFit/>
                </a:bodyPr>
                <a:lstStyle/>
                <a:p>
                  <a:pPr eaLnBrk="1" fontAlgn="auto" hangingPunct="1">
                    <a:spcBef>
                      <a:spcPts val="0"/>
                    </a:spcBef>
                    <a:spcAft>
                      <a:spcPts val="0"/>
                    </a:spcAft>
                    <a:defRPr/>
                  </a:pPr>
                  <a:r>
                    <a:rPr lang="en-CA" sz="1050" b="1" dirty="0">
                      <a:solidFill>
                        <a:srgbClr val="29475F"/>
                      </a:solidFill>
                      <a:latin typeface="+mn-lt"/>
                      <a:ea typeface="+mn-ea"/>
                    </a:rPr>
                    <a:t>IT as a Technologist</a:t>
                  </a:r>
                </a:p>
              </p:txBody>
            </p:sp>
            <p:cxnSp>
              <p:nvCxnSpPr>
                <p:cNvPr id="21" name="Straight Arrow Connector 80"/>
                <p:cNvCxnSpPr/>
                <p:nvPr/>
              </p:nvCxnSpPr>
              <p:spPr>
                <a:xfrm>
                  <a:off x="3757370" y="2490228"/>
                  <a:ext cx="1033182" cy="0"/>
                </a:xfrm>
                <a:prstGeom prst="straightConnector1">
                  <a:avLst/>
                </a:prstGeom>
                <a:ln w="127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81"/>
                <p:cNvSpPr txBox="1"/>
                <p:nvPr/>
              </p:nvSpPr>
              <p:spPr>
                <a:xfrm>
                  <a:off x="3628222" y="2188715"/>
                  <a:ext cx="1284577" cy="253823"/>
                </a:xfrm>
                <a:prstGeom prst="rect">
                  <a:avLst/>
                </a:prstGeom>
                <a:solidFill>
                  <a:schemeClr val="bg1">
                    <a:alpha val="50000"/>
                  </a:schemeClr>
                </a:solidFill>
              </p:spPr>
              <p:txBody>
                <a:bodyPr>
                  <a:spAutoFit/>
                </a:bodyPr>
                <a:lstStyle/>
                <a:p>
                  <a:pPr eaLnBrk="1" fontAlgn="auto" hangingPunct="1">
                    <a:spcBef>
                      <a:spcPts val="0"/>
                    </a:spcBef>
                    <a:spcAft>
                      <a:spcPts val="0"/>
                    </a:spcAft>
                    <a:defRPr/>
                  </a:pPr>
                  <a:r>
                    <a:rPr lang="en-CA" sz="1050" b="1" dirty="0">
                      <a:solidFill>
                        <a:srgbClr val="29475F"/>
                      </a:solidFill>
                      <a:latin typeface="+mn-lt"/>
                      <a:ea typeface="+mn-ea"/>
                    </a:rPr>
                    <a:t>IT as a Business Transformer</a:t>
                  </a:r>
                </a:p>
              </p:txBody>
            </p:sp>
          </p:grpSp>
        </p:grpSp>
        <p:sp>
          <p:nvSpPr>
            <p:cNvPr id="24" name="TextBox 38"/>
            <p:cNvSpPr txBox="1">
              <a:spLocks noChangeArrowheads="1"/>
            </p:cNvSpPr>
            <p:nvPr/>
          </p:nvSpPr>
          <p:spPr bwMode="auto">
            <a:xfrm rot="16200000">
              <a:off x="1059819" y="4166469"/>
              <a:ext cx="1472905" cy="277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CA" altLang="en-US" sz="1200" b="1" dirty="0" smtClean="0"/>
                <a:t>Value</a:t>
              </a:r>
              <a:endParaRPr lang="en-CA" altLang="en-US" sz="1200" b="1" dirty="0"/>
            </a:p>
          </p:txBody>
        </p:sp>
      </p:grpSp>
      <p:sp>
        <p:nvSpPr>
          <p:cNvPr id="26" name="Rounded Rectangle 25"/>
          <p:cNvSpPr/>
          <p:nvPr/>
        </p:nvSpPr>
        <p:spPr>
          <a:xfrm>
            <a:off x="5740588" y="3279831"/>
            <a:ext cx="2068513" cy="568528"/>
          </a:xfrm>
          <a:prstGeom prst="round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Elbow Connector 27"/>
          <p:cNvCxnSpPr>
            <a:stCxn id="23" idx="3"/>
            <a:endCxn id="26" idx="3"/>
          </p:cNvCxnSpPr>
          <p:nvPr/>
        </p:nvCxnSpPr>
        <p:spPr>
          <a:xfrm>
            <a:off x="7563118" y="2116256"/>
            <a:ext cx="245983" cy="1447839"/>
          </a:xfrm>
          <a:prstGeom prst="bentConnector3">
            <a:avLst>
              <a:gd name="adj1" fmla="val 192933"/>
            </a:avLst>
          </a:prstGeom>
          <a:ln>
            <a:prstDash val="sysDot"/>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0" y="6422955"/>
            <a:ext cx="9144000" cy="437555"/>
            <a:chOff x="0" y="6422955"/>
            <a:chExt cx="9144000" cy="437555"/>
          </a:xfrm>
        </p:grpSpPr>
        <p:pic>
          <p:nvPicPr>
            <p:cNvPr id="3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11953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5"/>
          <p:cNvSpPr txBox="1"/>
          <p:nvPr/>
        </p:nvSpPr>
        <p:spPr>
          <a:xfrm>
            <a:off x="487680" y="1842822"/>
            <a:ext cx="8095488" cy="3847207"/>
          </a:xfrm>
          <a:prstGeom prst="rect">
            <a:avLst/>
          </a:prstGeom>
          <a:noFill/>
        </p:spPr>
        <p:txBody>
          <a:bodyPr wrap="square" rtlCol="0">
            <a:spAutoFit/>
          </a:bodyPr>
          <a:lstStyle/>
          <a:p>
            <a:pPr algn="ctr">
              <a:lnSpc>
                <a:spcPct val="200000"/>
              </a:lnSpc>
            </a:pPr>
            <a:r>
              <a:rPr lang="en-US" i="1" dirty="0" smtClean="0">
                <a:solidFill>
                  <a:schemeClr val="bg1">
                    <a:lumMod val="50000"/>
                  </a:schemeClr>
                </a:solidFill>
                <a:latin typeface="+mj-lt"/>
              </a:rPr>
              <a:t>What role does IT play? Are they the ones that you call when the Internet is broken or you need to get a projector fixed or an application doesn’t work? Or, are they the folks that you call when you’re trying to figure out a new strategic initiative for the company as a whole and you want IT at the table? Or, is IT coming to you with different business objectives that actually are substantial and are not about technology?</a:t>
            </a:r>
          </a:p>
          <a:p>
            <a:pPr algn="r"/>
            <a:endParaRPr lang="en-US" sz="1400" dirty="0" smtClean="0">
              <a:solidFill>
                <a:schemeClr val="bg1">
                  <a:lumMod val="50000"/>
                </a:schemeClr>
              </a:solidFill>
              <a:latin typeface="+mj-lt"/>
            </a:endParaRPr>
          </a:p>
          <a:p>
            <a:pPr algn="r"/>
            <a:r>
              <a:rPr lang="en-US" sz="1400" dirty="0" smtClean="0">
                <a:solidFill>
                  <a:schemeClr val="bg1">
                    <a:lumMod val="50000"/>
                  </a:schemeClr>
                </a:solidFill>
              </a:rPr>
              <a:t>– Tim Crawford, DevOps (Are you a transformational CIO?)</a:t>
            </a:r>
            <a:endParaRPr lang="en-US" sz="1400" dirty="0">
              <a:solidFill>
                <a:schemeClr val="bg1">
                  <a:lumMod val="50000"/>
                </a:schemeClr>
              </a:solidFill>
            </a:endParaRPr>
          </a:p>
        </p:txBody>
      </p:sp>
      <p:sp>
        <p:nvSpPr>
          <p:cNvPr id="2" name="Title 1"/>
          <p:cNvSpPr>
            <a:spLocks noGrp="1"/>
          </p:cNvSpPr>
          <p:nvPr>
            <p:ph type="title"/>
          </p:nvPr>
        </p:nvSpPr>
        <p:spPr/>
        <p:txBody>
          <a:bodyPr/>
          <a:lstStyle/>
          <a:p>
            <a:r>
              <a:rPr lang="en-US" dirty="0" smtClean="0"/>
              <a:t>The CIO needs to take the opportunity and elevate the stature of IT as a business leader</a:t>
            </a:r>
            <a:endParaRPr lang="en-US" dirty="0"/>
          </a:p>
        </p:txBody>
      </p:sp>
      <p:pic>
        <p:nvPicPr>
          <p:cNvPr id="5" name="Picture 108"/>
          <p:cNvPicPr>
            <a:picLocks noChangeAspect="1"/>
          </p:cNvPicPr>
          <p:nvPr/>
        </p:nvPicPr>
        <p:blipFill>
          <a:blip r:embed="rId3"/>
          <a:stretch>
            <a:fillRect/>
          </a:stretch>
        </p:blipFill>
        <p:spPr>
          <a:xfrm>
            <a:off x="164757" y="1883022"/>
            <a:ext cx="573074" cy="414564"/>
          </a:xfrm>
          <a:prstGeom prst="rect">
            <a:avLst/>
          </a:prstGeom>
        </p:spPr>
      </p:pic>
      <p:pic>
        <p:nvPicPr>
          <p:cNvPr id="6" name="Picture 109"/>
          <p:cNvPicPr>
            <a:picLocks noChangeAspect="1"/>
          </p:cNvPicPr>
          <p:nvPr/>
        </p:nvPicPr>
        <p:blipFill>
          <a:blip r:embed="rId4"/>
          <a:stretch>
            <a:fillRect/>
          </a:stretch>
        </p:blipFill>
        <p:spPr>
          <a:xfrm>
            <a:off x="6748568" y="4745756"/>
            <a:ext cx="557645" cy="508852"/>
          </a:xfrm>
          <a:prstGeom prst="rect">
            <a:avLst/>
          </a:prstGeom>
        </p:spPr>
      </p:pic>
      <p:grpSp>
        <p:nvGrpSpPr>
          <p:cNvPr id="7" name="Group 6"/>
          <p:cNvGrpSpPr/>
          <p:nvPr/>
        </p:nvGrpSpPr>
        <p:grpSpPr>
          <a:xfrm>
            <a:off x="0" y="6422955"/>
            <a:ext cx="9144000" cy="437555"/>
            <a:chOff x="0" y="6422955"/>
            <a:chExt cx="9144000" cy="437555"/>
          </a:xfrm>
        </p:grpSpPr>
        <p:pic>
          <p:nvPicPr>
            <p:cNvPr id="8"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217726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1163</Words>
  <Application>Microsoft Office PowerPoint</Application>
  <PresentationFormat>On-screen Show (4:3)</PresentationFormat>
  <Paragraphs>119</Paragraphs>
  <Slides>11</Slides>
  <Notes>10</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19" baseType="lpstr">
      <vt:lpstr>ＭＳ Ｐゴシック</vt:lpstr>
      <vt:lpstr>Arial</vt:lpstr>
      <vt:lpstr>Calibri</vt:lpstr>
      <vt:lpstr>Georgia</vt:lpstr>
      <vt:lpstr>Wingdings</vt:lpstr>
      <vt:lpstr>Theme1</vt:lpstr>
      <vt:lpstr>Office Theme</vt:lpstr>
      <vt:lpstr>PowerPoint Presentation</vt:lpstr>
      <vt:lpstr>PowerPoint Presentation</vt:lpstr>
      <vt:lpstr>Our understanding of the problem</vt:lpstr>
      <vt:lpstr>Executive summary</vt:lpstr>
      <vt:lpstr>Navigating a very different environment</vt:lpstr>
      <vt:lpstr>Business transformations are becoming more common, but the CIO rarely leads the effort</vt:lpstr>
      <vt:lpstr>CIOs haven’t historically been perceived as very effective in identifying opportunities for and driving business change</vt:lpstr>
      <vt:lpstr>CIOs have a decision to make – get involved and evolve, or stagnate</vt:lpstr>
      <vt:lpstr>The CIO needs to take the opportunity and elevate the stature of IT as a business leader</vt:lpstr>
      <vt:lpstr>Make way for the new CIO – the one who can initiate and co-lead business change</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2016-07-19T20:08:27Z</dcterms:created>
  <dcterms:modified xsi:type="dcterms:W3CDTF">2016-07-19T20:50:07Z</dcterms:modified>
</cp:coreProperties>
</file>