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p:sldMasterIdLst>
    <p:sldMasterId id="2147483661" r:id="rId1"/>
  </p:sldMasterIdLst>
  <p:notesMasterIdLst>
    <p:notesMasterId r:id="rId14"/>
  </p:notesMasterIdLst>
  <p:handoutMasterIdLst>
    <p:handoutMasterId r:id="rId15"/>
  </p:handoutMasterIdLst>
  <p:sldIdLst>
    <p:sldId id="256" r:id="rId2"/>
    <p:sldId id="257" r:id="rId3"/>
    <p:sldId id="259" r:id="rId4"/>
    <p:sldId id="272" r:id="rId5"/>
    <p:sldId id="274" r:id="rId6"/>
    <p:sldId id="344" r:id="rId7"/>
    <p:sldId id="345" r:id="rId8"/>
    <p:sldId id="346" r:id="rId9"/>
    <p:sldId id="347" r:id="rId10"/>
    <p:sldId id="348" r:id="rId11"/>
    <p:sldId id="349" r:id="rId12"/>
    <p:sldId id="351" r:id="rId13"/>
  </p:sldIdLst>
  <p:sldSz cx="9144000" cy="6858000" type="screen4x3"/>
  <p:notesSz cx="6950075" cy="9236075"/>
  <p:embeddedFontLst>
    <p:embeddedFont>
      <p:font typeface="Georgia" panose="02040502050405020303" pitchFamily="18"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Harvey Balls" panose="02000609000000000000" pitchFamily="49" charset="0"/>
      <p:regular r:id="rId24"/>
    </p:embeddedFont>
    <p:embeddedFont>
      <p:font typeface="Helvetica" panose="020B0604020202020204" pitchFamily="34" charset="0"/>
      <p:regular r:id="rId25"/>
      <p:bold r:id="rId26"/>
      <p:italic r:id="rId27"/>
      <p:boldItalic r:id="rId28"/>
    </p:embeddedFont>
  </p:embeddedFontLst>
  <p:custDataLst>
    <p:tags r:id="rId29"/>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032">
          <p15:clr>
            <a:srgbClr val="A4A3A4"/>
          </p15:clr>
        </p15:guide>
        <p15:guide id="2" orient="horz" pos="173">
          <p15:clr>
            <a:srgbClr val="A4A3A4"/>
          </p15:clr>
        </p15:guide>
        <p15:guide id="3" orient="horz" pos="432">
          <p15:clr>
            <a:srgbClr val="A4A3A4"/>
          </p15:clr>
        </p15:guide>
        <p15:guide id="4" orient="horz" pos="1958">
          <p15:clr>
            <a:srgbClr val="A4A3A4"/>
          </p15:clr>
        </p15:guide>
        <p15:guide id="5" orient="horz" pos="4291">
          <p15:clr>
            <a:srgbClr val="A4A3A4"/>
          </p15:clr>
        </p15:guide>
        <p15:guide id="6" orient="horz" pos="2995">
          <p15:clr>
            <a:srgbClr val="A4A3A4"/>
          </p15:clr>
        </p15:guide>
        <p15:guide id="7" orient="horz" pos="691">
          <p15:clr>
            <a:srgbClr val="A4A3A4"/>
          </p15:clr>
        </p15:guide>
        <p15:guide id="8" orient="horz" pos="2477">
          <p15:clr>
            <a:srgbClr val="A4A3A4"/>
          </p15:clr>
        </p15:guide>
        <p15:guide id="9" orient="horz" pos="3542">
          <p15:clr>
            <a:srgbClr val="A4A3A4"/>
          </p15:clr>
        </p15:guide>
        <p15:guide id="10" pos="230">
          <p15:clr>
            <a:srgbClr val="A4A3A4"/>
          </p15:clr>
        </p15:guide>
        <p15:guide id="11" pos="979">
          <p15:clr>
            <a:srgbClr val="A4A3A4"/>
          </p15:clr>
        </p15:guide>
        <p15:guide id="12" pos="202">
          <p15:clr>
            <a:srgbClr val="A4A3A4"/>
          </p15:clr>
        </p15:guide>
        <p15:guide id="13" pos="5616">
          <p15:clr>
            <a:srgbClr val="A4A3A4"/>
          </p15:clr>
        </p15:guide>
        <p15:guide id="14" pos="5098">
          <p15:clr>
            <a:srgbClr val="A4A3A4"/>
          </p15:clr>
        </p15:guide>
        <p15:guide id="15" pos="4579">
          <p15:clr>
            <a:srgbClr val="A4A3A4"/>
          </p15:clr>
        </p15:guide>
        <p15:guide id="16" pos="691">
          <p15:clr>
            <a:srgbClr val="A4A3A4"/>
          </p15:clr>
        </p15:guide>
        <p15:guide id="17" pos="3571">
          <p15:clr>
            <a:srgbClr val="A4A3A4"/>
          </p15:clr>
        </p15:guide>
        <p15:guide id="18" pos="3600">
          <p15:clr>
            <a:srgbClr val="A4A3A4"/>
          </p15:clr>
        </p15:guide>
        <p15:guide id="19" pos="2477">
          <p15:clr>
            <a:srgbClr val="A4A3A4"/>
          </p15:clr>
        </p15:guide>
        <p15:guide id="20" pos="4003">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17D08"/>
    <a:srgbClr val="C77709"/>
    <a:srgbClr val="000000"/>
    <a:srgbClr val="C8DAE8"/>
    <a:srgbClr val="92B5D0"/>
    <a:srgbClr val="C4BE98"/>
    <a:srgbClr val="736B41"/>
    <a:srgbClr val="746B41"/>
    <a:srgbClr val="902E2E"/>
    <a:srgbClr val="7FA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772" autoAdjust="0"/>
    <p:restoredTop sz="92163" autoAdjust="0"/>
  </p:normalViewPr>
  <p:slideViewPr>
    <p:cSldViewPr snapToObjects="1">
      <p:cViewPr>
        <p:scale>
          <a:sx n="100" d="100"/>
          <a:sy n="100" d="100"/>
        </p:scale>
        <p:origin x="1656" y="-174"/>
      </p:cViewPr>
      <p:guideLst>
        <p:guide orient="horz" pos="4032"/>
        <p:guide orient="horz" pos="173"/>
        <p:guide orient="horz" pos="432"/>
        <p:guide orient="horz" pos="1958"/>
        <p:guide orient="horz" pos="4291"/>
        <p:guide orient="horz" pos="2995"/>
        <p:guide orient="horz" pos="691"/>
        <p:guide orient="horz" pos="2477"/>
        <p:guide orient="horz" pos="3542"/>
        <p:guide pos="230"/>
        <p:guide pos="979"/>
        <p:guide pos="202"/>
        <p:guide pos="5616"/>
        <p:guide pos="5098"/>
        <p:guide pos="4579"/>
        <p:guide pos="691"/>
        <p:guide pos="3571"/>
        <p:guide pos="3600"/>
        <p:guide pos="2477"/>
        <p:guide pos="40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974" y="-90"/>
      </p:cViewPr>
      <p:guideLst>
        <p:guide orient="horz" pos="2909"/>
        <p:guide pos="2189"/>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openxmlformats.org/officeDocument/2006/relationships/image" Target="../media/image8.jpg"/><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16"/>
          <c:order val="7"/>
          <c:tx>
            <c:strRef>
              <c:f>Calculations!$I$5</c:f>
              <c:strCache>
                <c:ptCount val="1"/>
                <c:pt idx="0">
                  <c:v>McAfee</c:v>
                </c:pt>
              </c:strCache>
            </c:strRef>
          </c:tx>
          <c:spPr>
            <a:ln w="28575">
              <a:noFill/>
            </a:ln>
          </c:spPr>
          <c:xVal>
            <c:numRef>
              <c:f>Calculations!$I$20</c:f>
              <c:numCache>
                <c:formatCode>General</c:formatCode>
                <c:ptCount val="1"/>
                <c:pt idx="0">
                  <c:v>18</c:v>
                </c:pt>
              </c:numCache>
            </c:numRef>
          </c:xVal>
          <c:yVal>
            <c:numRef>
              <c:f>Calculations!$I$12</c:f>
              <c:numCache>
                <c:formatCode>General</c:formatCode>
                <c:ptCount val="1"/>
                <c:pt idx="0">
                  <c:v>9</c:v>
                </c:pt>
              </c:numCache>
            </c:numRef>
          </c:yVal>
          <c:smooth val="0"/>
        </c:ser>
        <c:ser>
          <c:idx val="23"/>
          <c:order val="8"/>
          <c:tx>
            <c:strRef>
              <c:f>Calculations!$Y$5</c:f>
              <c:strCache>
                <c:ptCount val="1"/>
              </c:strCache>
            </c:strRef>
          </c:tx>
          <c:spPr>
            <a:ln w="28575">
              <a:noFill/>
            </a:ln>
          </c:spPr>
          <c:xVal>
            <c:numRef>
              <c:f>Calculations!$Y$20</c:f>
              <c:numCache>
                <c:formatCode>General</c:formatCode>
                <c:ptCount val="1"/>
                <c:pt idx="0">
                  <c:v>-5</c:v>
                </c:pt>
              </c:numCache>
            </c:numRef>
          </c:xVal>
          <c:yVal>
            <c:numRef>
              <c:f>Calculations!$Y$12</c:f>
              <c:numCache>
                <c:formatCode>General</c:formatCode>
                <c:ptCount val="1"/>
                <c:pt idx="0">
                  <c:v>-5</c:v>
                </c:pt>
              </c:numCache>
            </c:numRef>
          </c:yVal>
          <c:smooth val="0"/>
        </c:ser>
        <c:ser>
          <c:idx val="24"/>
          <c:order val="9"/>
          <c:tx>
            <c:strRef>
              <c:f>Calculations!$AA$5</c:f>
              <c:strCache>
                <c:ptCount val="1"/>
              </c:strCache>
            </c:strRef>
          </c:tx>
          <c:spPr>
            <a:ln w="28575">
              <a:noFill/>
            </a:ln>
          </c:spPr>
          <c:xVal>
            <c:numRef>
              <c:f>Calculations!$AA$20</c:f>
              <c:numCache>
                <c:formatCode>General</c:formatCode>
                <c:ptCount val="1"/>
                <c:pt idx="0">
                  <c:v>-5</c:v>
                </c:pt>
              </c:numCache>
            </c:numRef>
          </c:xVal>
          <c:yVal>
            <c:numRef>
              <c:f>Calculations!$AA$12</c:f>
              <c:numCache>
                <c:formatCode>General</c:formatCode>
                <c:ptCount val="1"/>
                <c:pt idx="0">
                  <c:v>-5</c:v>
                </c:pt>
              </c:numCache>
            </c:numRef>
          </c:yVal>
          <c:smooth val="0"/>
        </c:ser>
        <c:ser>
          <c:idx val="25"/>
          <c:order val="10"/>
          <c:tx>
            <c:strRef>
              <c:f>Calculations!$AC$5</c:f>
              <c:strCache>
                <c:ptCount val="1"/>
              </c:strCache>
            </c:strRef>
          </c:tx>
          <c:spPr>
            <a:ln w="28575">
              <a:noFill/>
            </a:ln>
          </c:spPr>
          <c:xVal>
            <c:numRef>
              <c:f>Calculations!$AC$20</c:f>
              <c:numCache>
                <c:formatCode>General</c:formatCode>
                <c:ptCount val="1"/>
                <c:pt idx="0">
                  <c:v>-5</c:v>
                </c:pt>
              </c:numCache>
            </c:numRef>
          </c:xVal>
          <c:yVal>
            <c:numRef>
              <c:f>Calculations!$AC$12</c:f>
              <c:numCache>
                <c:formatCode>General</c:formatCode>
                <c:ptCount val="1"/>
                <c:pt idx="0">
                  <c:v>-5</c:v>
                </c:pt>
              </c:numCache>
            </c:numRef>
          </c:yVal>
          <c:smooth val="0"/>
        </c:ser>
        <c:ser>
          <c:idx val="26"/>
          <c:order val="11"/>
          <c:tx>
            <c:strRef>
              <c:f>Calculations!$AE$5</c:f>
              <c:strCache>
                <c:ptCount val="1"/>
              </c:strCache>
            </c:strRef>
          </c:tx>
          <c:spPr>
            <a:ln w="28575">
              <a:noFill/>
            </a:ln>
          </c:spPr>
          <c:xVal>
            <c:numRef>
              <c:f>Calculations!$AE$20</c:f>
              <c:numCache>
                <c:formatCode>General</c:formatCode>
                <c:ptCount val="1"/>
                <c:pt idx="0">
                  <c:v>-5</c:v>
                </c:pt>
              </c:numCache>
            </c:numRef>
          </c:xVal>
          <c:yVal>
            <c:numRef>
              <c:f>Calculations!$AE$12</c:f>
              <c:numCache>
                <c:formatCode>General</c:formatCode>
                <c:ptCount val="1"/>
                <c:pt idx="0">
                  <c:v>-5</c:v>
                </c:pt>
              </c:numCache>
            </c:numRef>
          </c:yVal>
          <c:smooth val="0"/>
        </c:ser>
        <c:ser>
          <c:idx val="27"/>
          <c:order val="12"/>
          <c:tx>
            <c:strRef>
              <c:f>Calculations!$S$5</c:f>
              <c:strCache>
                <c:ptCount val="1"/>
              </c:strCache>
            </c:strRef>
          </c:tx>
          <c:spPr>
            <a:ln w="28575">
              <a:noFill/>
            </a:ln>
          </c:spPr>
          <c:xVal>
            <c:numRef>
              <c:f>Calculations!$S$20</c:f>
              <c:numCache>
                <c:formatCode>General</c:formatCode>
                <c:ptCount val="1"/>
                <c:pt idx="0">
                  <c:v>-5</c:v>
                </c:pt>
              </c:numCache>
            </c:numRef>
          </c:xVal>
          <c:yVal>
            <c:numRef>
              <c:f>Calculations!$S$12</c:f>
              <c:numCache>
                <c:formatCode>General</c:formatCode>
                <c:ptCount val="1"/>
                <c:pt idx="0">
                  <c:v>-5</c:v>
                </c:pt>
              </c:numCache>
            </c:numRef>
          </c:yVal>
          <c:smooth val="0"/>
        </c:ser>
        <c:ser>
          <c:idx val="8"/>
          <c:order val="0"/>
          <c:tx>
            <c:strRef>
              <c:f>Calculations!$U$5</c:f>
              <c:strCache>
                <c:ptCount val="1"/>
              </c:strCache>
            </c:strRef>
          </c:tx>
          <c:spPr>
            <a:ln w="28575">
              <a:noFill/>
            </a:ln>
          </c:spPr>
          <c:marker>
            <c:symbol val="circle"/>
            <c:size val="7"/>
            <c:spPr>
              <a:solidFill>
                <a:srgbClr val="C00000"/>
              </a:solidFill>
              <a:ln>
                <a:solidFill>
                  <a:srgbClr val="C00000"/>
                </a:solidFill>
              </a:ln>
            </c:spPr>
          </c:marker>
          <c:dLbls>
            <c:spPr>
              <a:noFill/>
              <a:ln>
                <a:noFill/>
              </a:ln>
              <a:effectLst/>
            </c:spPr>
            <c:txPr>
              <a:bodyPr/>
              <a:lstStyle/>
              <a:p>
                <a:pPr>
                  <a:defRPr b="1"/>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Calculations!$U$20</c:f>
              <c:numCache>
                <c:formatCode>General</c:formatCode>
                <c:ptCount val="1"/>
                <c:pt idx="0">
                  <c:v>-5</c:v>
                </c:pt>
              </c:numCache>
            </c:numRef>
          </c:xVal>
          <c:yVal>
            <c:numRef>
              <c:f>Calculations!$U$12</c:f>
              <c:numCache>
                <c:formatCode>General</c:formatCode>
                <c:ptCount val="1"/>
                <c:pt idx="0">
                  <c:v>-5</c:v>
                </c:pt>
              </c:numCache>
            </c:numRef>
          </c:yVal>
          <c:smooth val="0"/>
        </c:ser>
        <c:ser>
          <c:idx val="9"/>
          <c:order val="1"/>
          <c:tx>
            <c:strRef>
              <c:f>Calculations!$W$5</c:f>
              <c:strCache>
                <c:ptCount val="1"/>
              </c:strCache>
            </c:strRef>
          </c:tx>
          <c:spPr>
            <a:ln w="28575">
              <a:noFill/>
            </a:ln>
          </c:spPr>
          <c:marker>
            <c:symbol val="circle"/>
            <c:size val="7"/>
            <c:spPr>
              <a:solidFill>
                <a:srgbClr val="C00000"/>
              </a:solidFill>
              <a:ln>
                <a:solidFill>
                  <a:srgbClr val="C00000"/>
                </a:solidFill>
              </a:ln>
            </c:spPr>
          </c:marker>
          <c:dLbls>
            <c:spPr>
              <a:noFill/>
              <a:ln>
                <a:noFill/>
              </a:ln>
              <a:effectLst/>
            </c:spPr>
            <c:txPr>
              <a:bodyPr/>
              <a:lstStyle/>
              <a:p>
                <a:pPr>
                  <a:defRPr b="1"/>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Calculations!$W$20</c:f>
              <c:numCache>
                <c:formatCode>General</c:formatCode>
                <c:ptCount val="1"/>
                <c:pt idx="0">
                  <c:v>-5</c:v>
                </c:pt>
              </c:numCache>
            </c:numRef>
          </c:xVal>
          <c:yVal>
            <c:numRef>
              <c:f>Calculations!$W$12</c:f>
              <c:numCache>
                <c:formatCode>General</c:formatCode>
                <c:ptCount val="1"/>
                <c:pt idx="0">
                  <c:v>-5</c:v>
                </c:pt>
              </c:numCache>
            </c:numRef>
          </c:yVal>
          <c:smooth val="0"/>
        </c:ser>
        <c:ser>
          <c:idx val="10"/>
          <c:order val="2"/>
          <c:tx>
            <c:strRef>
              <c:f>Calculations!$Y$5</c:f>
              <c:strCache>
                <c:ptCount val="1"/>
              </c:strCache>
            </c:strRef>
          </c:tx>
          <c:spPr>
            <a:ln w="28575">
              <a:noFill/>
            </a:ln>
          </c:spPr>
          <c:marker>
            <c:symbol val="circle"/>
            <c:size val="7"/>
            <c:spPr>
              <a:solidFill>
                <a:srgbClr val="C00000"/>
              </a:solidFill>
              <a:ln>
                <a:solidFill>
                  <a:srgbClr val="C00000"/>
                </a:solidFill>
              </a:ln>
            </c:spPr>
          </c:marker>
          <c:dLbls>
            <c:spPr>
              <a:noFill/>
              <a:ln>
                <a:noFill/>
              </a:ln>
              <a:effectLst/>
            </c:spPr>
            <c:txPr>
              <a:bodyPr/>
              <a:lstStyle/>
              <a:p>
                <a:pPr>
                  <a:defRPr b="1"/>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Calculations!$Y$20</c:f>
              <c:numCache>
                <c:formatCode>General</c:formatCode>
                <c:ptCount val="1"/>
                <c:pt idx="0">
                  <c:v>-5</c:v>
                </c:pt>
              </c:numCache>
            </c:numRef>
          </c:xVal>
          <c:yVal>
            <c:numRef>
              <c:f>Calculations!$Y$12</c:f>
              <c:numCache>
                <c:formatCode>General</c:formatCode>
                <c:ptCount val="1"/>
                <c:pt idx="0">
                  <c:v>-5</c:v>
                </c:pt>
              </c:numCache>
            </c:numRef>
          </c:yVal>
          <c:smooth val="0"/>
        </c:ser>
        <c:ser>
          <c:idx val="11"/>
          <c:order val="3"/>
          <c:tx>
            <c:strRef>
              <c:f>Calculations!$AA$5</c:f>
              <c:strCache>
                <c:ptCount val="1"/>
              </c:strCache>
            </c:strRef>
          </c:tx>
          <c:spPr>
            <a:ln w="28575">
              <a:noFill/>
            </a:ln>
          </c:spPr>
          <c:marker>
            <c:symbol val="circle"/>
            <c:size val="7"/>
            <c:spPr>
              <a:solidFill>
                <a:srgbClr val="C00000"/>
              </a:solidFill>
              <a:ln>
                <a:solidFill>
                  <a:srgbClr val="C00000"/>
                </a:solidFill>
              </a:ln>
            </c:spPr>
          </c:marker>
          <c:dLbls>
            <c:spPr>
              <a:noFill/>
              <a:ln>
                <a:noFill/>
              </a:ln>
              <a:effectLst/>
            </c:spPr>
            <c:txPr>
              <a:bodyPr/>
              <a:lstStyle/>
              <a:p>
                <a:pPr>
                  <a:defRPr b="1"/>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Calculations!$AA$20</c:f>
              <c:numCache>
                <c:formatCode>General</c:formatCode>
                <c:ptCount val="1"/>
                <c:pt idx="0">
                  <c:v>-5</c:v>
                </c:pt>
              </c:numCache>
            </c:numRef>
          </c:xVal>
          <c:yVal>
            <c:numRef>
              <c:f>Calculations!$AA$12</c:f>
              <c:numCache>
                <c:formatCode>General</c:formatCode>
                <c:ptCount val="1"/>
                <c:pt idx="0">
                  <c:v>-5</c:v>
                </c:pt>
              </c:numCache>
            </c:numRef>
          </c:yVal>
          <c:smooth val="0"/>
        </c:ser>
        <c:ser>
          <c:idx val="12"/>
          <c:order val="4"/>
          <c:tx>
            <c:strRef>
              <c:f>Calculations!$AC$5</c:f>
              <c:strCache>
                <c:ptCount val="1"/>
              </c:strCache>
            </c:strRef>
          </c:tx>
          <c:spPr>
            <a:ln w="28575">
              <a:noFill/>
            </a:ln>
          </c:spPr>
          <c:marker>
            <c:symbol val="circle"/>
            <c:size val="7"/>
            <c:spPr>
              <a:solidFill>
                <a:srgbClr val="C00000"/>
              </a:solidFill>
              <a:ln>
                <a:solidFill>
                  <a:srgbClr val="C00000"/>
                </a:solidFill>
              </a:ln>
            </c:spPr>
          </c:marker>
          <c:dLbls>
            <c:spPr>
              <a:noFill/>
              <a:ln>
                <a:noFill/>
              </a:ln>
              <a:effectLst/>
            </c:spPr>
            <c:txPr>
              <a:bodyPr/>
              <a:lstStyle/>
              <a:p>
                <a:pPr>
                  <a:defRPr b="1"/>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Calculations!$AC$20</c:f>
              <c:numCache>
                <c:formatCode>General</c:formatCode>
                <c:ptCount val="1"/>
                <c:pt idx="0">
                  <c:v>-5</c:v>
                </c:pt>
              </c:numCache>
            </c:numRef>
          </c:xVal>
          <c:yVal>
            <c:numRef>
              <c:f>Calculations!$AC$12</c:f>
              <c:numCache>
                <c:formatCode>General</c:formatCode>
                <c:ptCount val="1"/>
                <c:pt idx="0">
                  <c:v>-5</c:v>
                </c:pt>
              </c:numCache>
            </c:numRef>
          </c:yVal>
          <c:smooth val="0"/>
        </c:ser>
        <c:ser>
          <c:idx val="13"/>
          <c:order val="5"/>
          <c:tx>
            <c:strRef>
              <c:f>Calculations!$AE$5</c:f>
              <c:strCache>
                <c:ptCount val="1"/>
              </c:strCache>
            </c:strRef>
          </c:tx>
          <c:spPr>
            <a:ln w="28575">
              <a:noFill/>
            </a:ln>
          </c:spPr>
          <c:marker>
            <c:symbol val="circle"/>
            <c:size val="7"/>
            <c:spPr>
              <a:solidFill>
                <a:srgbClr val="C00000"/>
              </a:solidFill>
              <a:ln>
                <a:solidFill>
                  <a:srgbClr val="C00000"/>
                </a:solidFill>
              </a:ln>
            </c:spPr>
          </c:marker>
          <c:dLbls>
            <c:spPr>
              <a:noFill/>
              <a:ln>
                <a:noFill/>
              </a:ln>
              <a:effectLst/>
            </c:spPr>
            <c:txPr>
              <a:bodyPr/>
              <a:lstStyle/>
              <a:p>
                <a:pPr>
                  <a:defRPr b="1"/>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Calculations!$AE$20</c:f>
              <c:numCache>
                <c:formatCode>General</c:formatCode>
                <c:ptCount val="1"/>
                <c:pt idx="0">
                  <c:v>-5</c:v>
                </c:pt>
              </c:numCache>
            </c:numRef>
          </c:xVal>
          <c:yVal>
            <c:numRef>
              <c:f>Calculations!$AE$12</c:f>
              <c:numCache>
                <c:formatCode>General</c:formatCode>
                <c:ptCount val="1"/>
                <c:pt idx="0">
                  <c:v>-5</c:v>
                </c:pt>
              </c:numCache>
            </c:numRef>
          </c:yVal>
          <c:smooth val="0"/>
        </c:ser>
        <c:ser>
          <c:idx val="7"/>
          <c:order val="6"/>
          <c:tx>
            <c:strRef>
              <c:f>Calculations!$S$5</c:f>
              <c:strCache>
                <c:ptCount val="1"/>
              </c:strCache>
            </c:strRef>
          </c:tx>
          <c:spPr>
            <a:ln w="28575">
              <a:noFill/>
            </a:ln>
          </c:spPr>
          <c:marker>
            <c:symbol val="circle"/>
            <c:size val="7"/>
            <c:spPr>
              <a:solidFill>
                <a:srgbClr val="C00000"/>
              </a:solidFill>
              <a:ln>
                <a:solidFill>
                  <a:srgbClr val="C00000"/>
                </a:solidFill>
              </a:ln>
            </c:spPr>
          </c:marker>
          <c:dLbls>
            <c:spPr>
              <a:noFill/>
              <a:ln>
                <a:noFill/>
              </a:ln>
              <a:effectLst/>
            </c:spPr>
            <c:txPr>
              <a:bodyPr/>
              <a:lstStyle/>
              <a:p>
                <a:pPr>
                  <a:defRPr b="1"/>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Calculations!$S$20</c:f>
              <c:numCache>
                <c:formatCode>General</c:formatCode>
                <c:ptCount val="1"/>
                <c:pt idx="0">
                  <c:v>-5</c:v>
                </c:pt>
              </c:numCache>
            </c:numRef>
          </c:xVal>
          <c:yVal>
            <c:numRef>
              <c:f>Calculations!$S$12</c:f>
              <c:numCache>
                <c:formatCode>General</c:formatCode>
                <c:ptCount val="1"/>
                <c:pt idx="0">
                  <c:v>-5</c:v>
                </c:pt>
              </c:numCache>
            </c:numRef>
          </c:yVal>
          <c:smooth val="0"/>
        </c:ser>
        <c:dLbls>
          <c:showLegendKey val="0"/>
          <c:showVal val="0"/>
          <c:showCatName val="0"/>
          <c:showSerName val="0"/>
          <c:showPercent val="0"/>
          <c:showBubbleSize val="0"/>
        </c:dLbls>
        <c:axId val="278569152"/>
        <c:axId val="278568760"/>
      </c:scatterChart>
      <c:valAx>
        <c:axId val="278569152"/>
        <c:scaling>
          <c:orientation val="minMax"/>
          <c:max val="22"/>
          <c:min val="-1"/>
        </c:scaling>
        <c:delete val="1"/>
        <c:axPos val="b"/>
        <c:numFmt formatCode="General" sourceLinked="1"/>
        <c:majorTickMark val="out"/>
        <c:minorTickMark val="none"/>
        <c:tickLblPos val="none"/>
        <c:crossAx val="278568760"/>
        <c:crosses val="autoZero"/>
        <c:crossBetween val="midCat"/>
        <c:majorUnit val="1"/>
      </c:valAx>
      <c:valAx>
        <c:axId val="278568760"/>
        <c:scaling>
          <c:orientation val="minMax"/>
          <c:max val="22"/>
          <c:min val="-1"/>
        </c:scaling>
        <c:delete val="1"/>
        <c:axPos val="l"/>
        <c:numFmt formatCode="General" sourceLinked="1"/>
        <c:majorTickMark val="out"/>
        <c:minorTickMark val="none"/>
        <c:tickLblPos val="none"/>
        <c:crossAx val="278569152"/>
        <c:crosses val="autoZero"/>
        <c:crossBetween val="midCat"/>
        <c:majorUnit val="1"/>
      </c:valAx>
      <c:spPr>
        <a:blipFill>
          <a:blip xmlns:r="http://schemas.openxmlformats.org/officeDocument/2006/relationships" r:embed="rId2"/>
          <a:stretch>
            <a:fillRect/>
          </a:stretch>
        </a:blipFill>
        <a:ln w="25400">
          <a:noFill/>
        </a:ln>
      </c:spPr>
    </c:plotArea>
    <c:plotVisOnly val="1"/>
    <c:dispBlanksAs val="gap"/>
    <c:showDLblsOverMax val="0"/>
  </c:chart>
  <c:spPr>
    <a:noFill/>
    <a:ln>
      <a:noFill/>
    </a:ln>
  </c:spPr>
  <c:txPr>
    <a:bodyPr/>
    <a:lstStyle/>
    <a:p>
      <a:pPr>
        <a:defRPr sz="1100"/>
      </a:pPr>
      <a:endParaRPr lang="en-US"/>
    </a:p>
  </c:txPr>
  <c:externalData r:id="rId3">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CA"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10B9C36-03F4-41DF-9FFD-B4483F722394}" type="datetimeFigureOut">
              <a:rPr lang="en-CA" smtClean="0"/>
              <a:pPr/>
              <a:t>6/29/16</a:t>
            </a:fld>
            <a:endParaRPr lang="en-CA"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2426C72D-894C-4E56-B9CB-84AA6ABBA4F8}" type="slidenum">
              <a:rPr lang="en-CA" smtClean="0"/>
              <a:pPr/>
              <a:t>‹#›</a:t>
            </a:fld>
            <a:endParaRPr lang="en-CA" dirty="0"/>
          </a:p>
        </p:txBody>
      </p:sp>
    </p:spTree>
    <p:extLst>
      <p:ext uri="{BB962C8B-B14F-4D97-AF65-F5344CB8AC3E}">
        <p14:creationId xmlns:p14="http://schemas.microsoft.com/office/powerpoint/2010/main" val="1121120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0"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l">
              <a:defRPr sz="1200"/>
            </a:lvl1pPr>
          </a:lstStyle>
          <a:p>
            <a:pPr>
              <a:defRPr/>
            </a:pPr>
            <a:endParaRPr lang="en-US" dirty="0"/>
          </a:p>
        </p:txBody>
      </p:sp>
      <p:sp>
        <p:nvSpPr>
          <p:cNvPr id="7171" name="Rectangle 8194"/>
          <p:cNvSpPr>
            <a:spLocks noGrp="1" noChangeArrowheads="1"/>
          </p:cNvSpPr>
          <p:nvPr>
            <p:ph type="dt" idx="1"/>
          </p:nvPr>
        </p:nvSpPr>
        <p:spPr bwMode="auto">
          <a:xfrm>
            <a:off x="3936768"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lvl1pPr>
          </a:lstStyle>
          <a:p>
            <a:pPr>
              <a:defRPr/>
            </a:pPr>
            <a:endParaRPr lang="en-US" dirty="0"/>
          </a:p>
        </p:txBody>
      </p:sp>
      <p:sp>
        <p:nvSpPr>
          <p:cNvPr id="8196" name="Slide Image Placeholder 8195"/>
          <p:cNvSpPr>
            <a:spLocks noGrp="1" noRot="1" noChangeAspect="1" noChangeArrowheads="1" noTextEdit="1"/>
          </p:cNvSpPr>
          <p:nvPr>
            <p:ph type="sldImg" idx="2"/>
          </p:nvPr>
        </p:nvSpPr>
        <p:spPr bwMode="auto">
          <a:xfrm>
            <a:off x="1165225" y="692150"/>
            <a:ext cx="4619625" cy="3463925"/>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95008" y="4387136"/>
            <a:ext cx="5560060" cy="415623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8197"/>
          <p:cNvSpPr>
            <a:spLocks noGrp="1" noChangeArrowheads="1"/>
          </p:cNvSpPr>
          <p:nvPr>
            <p:ph type="ftr" sz="quarter" idx="4"/>
          </p:nvPr>
        </p:nvSpPr>
        <p:spPr bwMode="auto">
          <a:xfrm>
            <a:off x="0" y="8772668"/>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l">
              <a:defRPr sz="1200"/>
            </a:lvl1pPr>
          </a:lstStyle>
          <a:p>
            <a:pPr>
              <a:defRPr/>
            </a:pPr>
            <a:endParaRPr lang="en-US" dirty="0"/>
          </a:p>
        </p:txBody>
      </p:sp>
      <p:sp>
        <p:nvSpPr>
          <p:cNvPr id="15367" name="Slide Number Placeholder 15366"/>
          <p:cNvSpPr>
            <a:spLocks noGrp="1" noChangeArrowheads="1"/>
          </p:cNvSpPr>
          <p:nvPr>
            <p:ph type="sldNum" sz="quarter" idx="5"/>
          </p:nvPr>
        </p:nvSpPr>
        <p:spPr bwMode="auto">
          <a:xfrm>
            <a:off x="3936768" y="8772668"/>
            <a:ext cx="3011699" cy="46180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dirty="0"/>
          </a:p>
        </p:txBody>
      </p:sp>
    </p:spTree>
    <p:extLst>
      <p:ext uri="{BB962C8B-B14F-4D97-AF65-F5344CB8AC3E}">
        <p14:creationId xmlns:p14="http://schemas.microsoft.com/office/powerpoint/2010/main" val="3786723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351137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504286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1375983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72280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1221974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2138874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1344321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3863177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3675386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778995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3655281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
        <p:nvSpPr>
          <p:cNvPr id="7" name="Rectangle 6"/>
          <p:cNvSpPr/>
          <p:nvPr userDrawn="1"/>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Info-Tech</a:t>
            </a:r>
            <a:r>
              <a:rPr lang="en-CA" sz="800" baseline="0" dirty="0" smtClean="0">
                <a:solidFill>
                  <a:srgbClr val="ADB7C3"/>
                </a:solidFill>
              </a:rPr>
              <a:t> Research Group, Inc. is a global leader in providing IT research and advice.</a:t>
            </a:r>
            <a:br>
              <a:rPr lang="en-CA" sz="800" baseline="0" dirty="0" smtClean="0">
                <a:solidFill>
                  <a:srgbClr val="ADB7C3"/>
                </a:solidFill>
              </a:rPr>
            </a:br>
            <a:r>
              <a:rPr lang="en-CA" sz="800" baseline="0" dirty="0" smtClean="0">
                <a:solidFill>
                  <a:srgbClr val="ADB7C3"/>
                </a:solidFill>
              </a:rPr>
              <a:t>Info-Tech’s products and services combine actionable insight and relevant advice with</a:t>
            </a:r>
            <a:br>
              <a:rPr lang="en-CA" sz="800" baseline="0" dirty="0" smtClean="0">
                <a:solidFill>
                  <a:srgbClr val="ADB7C3"/>
                </a:solidFill>
              </a:rPr>
            </a:br>
            <a:r>
              <a:rPr lang="en-CA" sz="800" baseline="0" dirty="0" smtClean="0">
                <a:solidFill>
                  <a:srgbClr val="ADB7C3"/>
                </a:solidFill>
              </a:rPr>
              <a:t>ready-to-use tools and templates that cover the full spectrum of IT concerns.</a:t>
            </a:r>
            <a:br>
              <a:rPr lang="en-CA" sz="800" baseline="0" dirty="0" smtClean="0">
                <a:solidFill>
                  <a:srgbClr val="ADB7C3"/>
                </a:solidFill>
              </a:rPr>
            </a:br>
            <a:r>
              <a:rPr lang="en-CA" sz="800" b="0" i="0" kern="1200" dirty="0" smtClean="0">
                <a:solidFill>
                  <a:srgbClr val="ADB7C3"/>
                </a:solidFill>
                <a:latin typeface="+mn-lt"/>
                <a:ea typeface="+mn-ea"/>
                <a:cs typeface="+mn-cs"/>
              </a:rPr>
              <a:t>© 1997-2016</a:t>
            </a:r>
            <a:r>
              <a:rPr lang="en-CA" sz="800" b="0" i="0" kern="1200" baseline="0" dirty="0" smtClean="0">
                <a:solidFill>
                  <a:srgbClr val="ADB7C3"/>
                </a:solidFill>
                <a:latin typeface="+mn-lt"/>
                <a:ea typeface="+mn-ea"/>
                <a:cs typeface="+mn-cs"/>
              </a:rPr>
              <a:t> Info-Tech Research Group Inc.</a:t>
            </a:r>
            <a:endParaRPr lang="en-CA" sz="800" dirty="0">
              <a:solidFill>
                <a:srgbClr val="ADB7C3"/>
              </a:solidFill>
            </a:endParaRPr>
          </a:p>
        </p:txBody>
      </p:sp>
      <p:sp>
        <p:nvSpPr>
          <p:cNvPr id="8" name="Rectangle 7"/>
          <p:cNvSpPr/>
          <p:nvPr userDrawn="1"/>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CA" sz="800" dirty="0">
              <a:solidFill>
                <a:srgbClr val="ADB7C3"/>
              </a:solidFill>
            </a:endParaRPr>
          </a:p>
        </p:txBody>
      </p:sp>
      <p:pic>
        <p:nvPicPr>
          <p:cNvPr id="9" name="Picture 8" descr="Info-Tech_Logo_2013-On-Screen-WHITE(transparent-background).png"/>
          <p:cNvPicPr>
            <a:picLocks noChangeAspect="1"/>
          </p:cNvPicPr>
          <p:nvPr userDrawn="1"/>
        </p:nvPicPr>
        <p:blipFill>
          <a:blip r:embed="rId2" cstate="print"/>
          <a:stretch>
            <a:fillRect/>
          </a:stretch>
        </p:blipFill>
        <p:spPr>
          <a:xfrm>
            <a:off x="7020272" y="6309320"/>
            <a:ext cx="1697008" cy="339401"/>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3079725" y="3808933"/>
            <a:ext cx="2984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19074"/>
            <a:ext cx="2373549" cy="1938535"/>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10pt)</a:t>
            </a:r>
          </a:p>
          <a:p>
            <a:pPr lvl="0"/>
            <a:endParaRPr lang="en-US" dirty="0" smtClean="0"/>
          </a:p>
          <a:p>
            <a:pPr lvl="0"/>
            <a:endParaRPr lang="en-US" dirty="0" smtClean="0"/>
          </a:p>
        </p:txBody>
      </p:sp>
      <p:sp>
        <p:nvSpPr>
          <p:cNvPr id="54" name="Text Placeholder 53"/>
          <p:cNvSpPr>
            <a:spLocks noGrp="1"/>
          </p:cNvSpPr>
          <p:nvPr userDrawn="1">
            <p:ph type="body" sz="quarter" idx="19" hasCustomPrompt="1"/>
          </p:nvPr>
        </p:nvSpPr>
        <p:spPr>
          <a:xfrm>
            <a:off x="798362" y="3969266"/>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What’s in this Section:</a:t>
            </a:r>
            <a:endParaRPr lang="en-CA" dirty="0"/>
          </a:p>
        </p:txBody>
      </p:sp>
      <p:sp>
        <p:nvSpPr>
          <p:cNvPr id="55" name="Text Placeholder 53"/>
          <p:cNvSpPr>
            <a:spLocks noGrp="1"/>
          </p:cNvSpPr>
          <p:nvPr userDrawn="1">
            <p:ph type="body" sz="quarter" idx="20" hasCustomPrompt="1"/>
          </p:nvPr>
        </p:nvSpPr>
        <p:spPr>
          <a:xfrm>
            <a:off x="6096687" y="3966023"/>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Sections:</a:t>
            </a:r>
            <a:endParaRPr lang="en-CA" dirty="0"/>
          </a:p>
        </p:txBody>
      </p:sp>
      <p:sp>
        <p:nvSpPr>
          <p:cNvPr id="30" name="Text Placeholder 41"/>
          <p:cNvSpPr>
            <a:spLocks noGrp="1"/>
          </p:cNvSpPr>
          <p:nvPr>
            <p:ph type="body" sz="quarter" idx="21" hasCustomPrompt="1"/>
          </p:nvPr>
        </p:nvSpPr>
        <p:spPr>
          <a:xfrm>
            <a:off x="791580" y="4232015"/>
            <a:ext cx="4436996" cy="1906138"/>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12pt)</a:t>
            </a:r>
          </a:p>
          <a:p>
            <a:pPr lvl="1"/>
            <a:r>
              <a:rPr lang="en-US" dirty="0" smtClean="0"/>
              <a:t>Second Level</a:t>
            </a:r>
          </a:p>
          <a:p>
            <a:pPr lvl="2"/>
            <a:r>
              <a:rPr lang="en-US" dirty="0" smtClean="0"/>
              <a:t>Third Level</a:t>
            </a:r>
          </a:p>
          <a:p>
            <a:pPr lvl="3"/>
            <a:r>
              <a:rPr lang="en-US" dirty="0" smtClean="0"/>
              <a:t>Forth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cxnSp>
        <p:nvCxnSpPr>
          <p:cNvPr id="20" name="Straight Connector 19"/>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Rectangle 9"/>
          <p:cNvSpPr/>
          <p:nvPr/>
        </p:nvSpPr>
        <p:spPr>
          <a:xfrm>
            <a:off x="6408204" y="6525344"/>
            <a:ext cx="273579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1063" indent="0" algn="l"/>
            <a:fld id="{FF20F8B6-5AB9-41C4-A82C-4155E8A92B2C}" type="slidenum">
              <a:rPr lang="en-CA" sz="1000" smtClean="0"/>
              <a:pPr marL="2151063" indent="0" algn="l"/>
              <a:t>‹#›</a:t>
            </a:fld>
            <a:endParaRPr lang="en-CA" sz="1000" dirty="0"/>
          </a:p>
        </p:txBody>
      </p:sp>
      <p:sp>
        <p:nvSpPr>
          <p:cNvPr id="9" name="Rectangle 8"/>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r"/>
            <a:r>
              <a:rPr lang="en-CA" sz="1000" dirty="0" smtClean="0"/>
              <a:t>Info-Tech Research Group</a:t>
            </a:r>
            <a:endParaRPr lang="en-CA" sz="1000" dirty="0"/>
          </a:p>
        </p:txBody>
      </p:sp>
      <p:sp>
        <p:nvSpPr>
          <p:cNvPr id="2" name="TextBox 1"/>
          <p:cNvSpPr txBox="1"/>
          <p:nvPr userDrawn="1"/>
        </p:nvSpPr>
        <p:spPr>
          <a:xfrm>
            <a:off x="182880" y="6570248"/>
            <a:ext cx="4617720" cy="246221"/>
          </a:xfrm>
          <a:prstGeom prst="rect">
            <a:avLst/>
          </a:prstGeom>
          <a:noFill/>
        </p:spPr>
        <p:txBody>
          <a:bodyPr wrap="square" rtlCol="0">
            <a:spAutoFit/>
          </a:bodyPr>
          <a:lstStyle/>
          <a:p>
            <a:pPr marL="0" indent="0" algn="l" rtl="0" fontAlgn="base">
              <a:spcBef>
                <a:spcPct val="0"/>
              </a:spcBef>
              <a:spcAft>
                <a:spcPct val="0"/>
              </a:spcAft>
            </a:pPr>
            <a:r>
              <a:rPr lang="en-CA" sz="1000" kern="1200" dirty="0" smtClean="0">
                <a:solidFill>
                  <a:schemeClr val="lt1"/>
                </a:solidFill>
                <a:latin typeface="+mn-lt"/>
                <a:ea typeface="+mn-ea"/>
                <a:cs typeface="+mn-cs"/>
              </a:rPr>
              <a:t>Vendor Landscape:</a:t>
            </a:r>
            <a:r>
              <a:rPr lang="en-CA" sz="1000" kern="1200" baseline="0" dirty="0" smtClean="0">
                <a:solidFill>
                  <a:schemeClr val="lt1"/>
                </a:solidFill>
                <a:latin typeface="+mn-lt"/>
                <a:ea typeface="+mn-ea"/>
                <a:cs typeface="+mn-cs"/>
              </a:rPr>
              <a:t> Collaboration Platforms</a:t>
            </a:r>
            <a:endParaRPr lang="en-CA" sz="1000" kern="1200" dirty="0">
              <a:solidFill>
                <a:schemeClr val="lt1"/>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95" r:id="rId4"/>
    <p:sldLayoutId id="2147483699" r:id="rId5"/>
    <p:sldLayoutId id="2147483698" r:id="rId6"/>
    <p:sldLayoutId id="2147483680" r:id="rId7"/>
    <p:sldLayoutId id="2147483697" r:id="rId8"/>
    <p:sldLayoutId id="2147483682" r:id="rId9"/>
    <p:sldLayoutId id="2147483696" r:id="rId10"/>
    <p:sldLayoutId id="2147483677" r:id="rId11"/>
    <p:sldLayoutId id="2147483667" r:id="rId12"/>
    <p:sldLayoutId id="2147483684" r:id="rId13"/>
    <p:sldLayoutId id="2147483700" r:id="rId14"/>
    <p:sldLayoutId id="2147483683" r:id="rId15"/>
    <p:sldLayoutId id="2147483694" r:id="rId16"/>
    <p:sldLayoutId id="2147483701" r:id="rId17"/>
    <p:sldLayoutId id="2147483702"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62"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infotech.com/research/ss/vendor-landscape-collaboration-platforms--2/vendor-landscape-storyboard-collaboration-platforms?utm_source=SS_Sample&amp;utm_medium=Collateral&amp;utm_campaign=Collatera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image" Target="../media/image5.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hyperlink" Target="https://www.infotech.com/research/ss/vendor-landscape-collaboration-platforms--2/vendor-landscape-storyboard-collaboration-platforms?utm_source=SS_Sample&amp;utm_medium=Collateral&amp;utm_campaign=Collateral" TargetMode="External"/><Relationship Id="rId5" Type="http://schemas.openxmlformats.org/officeDocument/2006/relationships/chart" Target="../charts/char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hyperlink" Target="https://www.infotech.com/research/ss/vendor-landscape-collaboration-platforms--2/vendor-landscape-storyboard-collaboration-platforms?utm_source=SS_Sample&amp;utm_medium=Collateral&amp;utm_campaign=Collateral" TargetMode="Externa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image" Target="../media/image11.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image" Target="../media/image10.png"/><Relationship Id="rId5" Type="http://schemas.openxmlformats.org/officeDocument/2006/relationships/tags" Target="../tags/tag49.xml"/><Relationship Id="rId1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tags" Target="../tags/tag48.xml"/><Relationship Id="rId9" Type="http://schemas.openxmlformats.org/officeDocument/2006/relationships/notesSlide" Target="../notesSlides/notesSlide11.xml"/><Relationship Id="rId1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www.infotech.com/research/ss/vendor-landscape-collaboration-platforms--2/vendor-landscape-storyboard-collaboration-platforms?utm_source=SS_Sample&amp;utm_medium=Collateral&amp;utm_campaign=Collateral" TargetMode="External"/><Relationship Id="rId7" Type="http://schemas.openxmlformats.org/officeDocument/2006/relationships/image" Target="../media/image6.png"/><Relationship Id="rId2" Type="http://schemas.openxmlformats.org/officeDocument/2006/relationships/hyperlink" Target="http://www.infotech.com/" TargetMode="Externa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www.infotech.com/research/ss/vendor-landscape-collaboration-platforms--2/vendor-landscape-storyboard-collaboration-platforms?utm_source=SS_Sample&amp;utm_medium=Collateral&amp;utm_campaign=Collatera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5.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hyperlink" Target="https://www.infotech.com/research/ss/vendor-landscape-collaboration-platforms--2/vendor-landscape-storyboard-collaboration-platforms?utm_source=SS_Sample&amp;utm_medium=Collateral&amp;utm_campaign=Collateral" TargetMode="Externa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7.png"/><Relationship Id="rId5" Type="http://schemas.openxmlformats.org/officeDocument/2006/relationships/tags" Target="../tags/tag6.xml"/><Relationship Id="rId10" Type="http://schemas.openxmlformats.org/officeDocument/2006/relationships/notesSlide" Target="../notesSlides/notesSlide3.xml"/><Relationship Id="rId4" Type="http://schemas.openxmlformats.org/officeDocument/2006/relationships/tags" Target="../tags/tag5.xml"/><Relationship Id="rId9" Type="http://schemas.openxmlformats.org/officeDocument/2006/relationships/slideLayout" Target="../slideLayouts/slideLayout3.xml"/><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hyperlink" Target="https://www.infotech.com/research/ss/vendor-landscape-collaboration-platforms--2/vendor-landscape-storyboard-collaboration-platforms?utm_source=SS_Sample&amp;utm_medium=Collateral&amp;utm_campaign=Collateral" TargetMode="Externa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7.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notesSlide" Target="../notesSlides/notesSlide4.xml"/><Relationship Id="rId5" Type="http://schemas.openxmlformats.org/officeDocument/2006/relationships/tags" Target="../tags/tag14.xml"/><Relationship Id="rId15" Type="http://schemas.openxmlformats.org/officeDocument/2006/relationships/image" Target="../media/image6.png"/><Relationship Id="rId10" Type="http://schemas.openxmlformats.org/officeDocument/2006/relationships/slideLayout" Target="../slideLayouts/slideLayout10.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tags" Target="../tags/tag36.xml"/><Relationship Id="rId26" Type="http://schemas.openxmlformats.org/officeDocument/2006/relationships/image" Target="../media/image5.png"/><Relationship Id="rId3" Type="http://schemas.openxmlformats.org/officeDocument/2006/relationships/tags" Target="../tags/tag21.xml"/><Relationship Id="rId21" Type="http://schemas.openxmlformats.org/officeDocument/2006/relationships/tags" Target="../tags/tag39.xml"/><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tags" Target="../tags/tag35.xml"/><Relationship Id="rId25" Type="http://schemas.openxmlformats.org/officeDocument/2006/relationships/hyperlink" Target="https://www.infotech.com/research/ss/vendor-landscape-collaboration-platforms--2/vendor-landscape-storyboard-collaboration-platforms?utm_source=SS_Sample&amp;utm_medium=Collateral&amp;utm_campaign=Collateral" TargetMode="External"/><Relationship Id="rId2" Type="http://schemas.openxmlformats.org/officeDocument/2006/relationships/tags" Target="../tags/tag20.xml"/><Relationship Id="rId16" Type="http://schemas.openxmlformats.org/officeDocument/2006/relationships/tags" Target="../tags/tag34.xml"/><Relationship Id="rId20" Type="http://schemas.openxmlformats.org/officeDocument/2006/relationships/tags" Target="../tags/tag38.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24" Type="http://schemas.openxmlformats.org/officeDocument/2006/relationships/notesSlide" Target="../notesSlides/notesSlide5.xml"/><Relationship Id="rId5" Type="http://schemas.openxmlformats.org/officeDocument/2006/relationships/tags" Target="../tags/tag23.xml"/><Relationship Id="rId15" Type="http://schemas.openxmlformats.org/officeDocument/2006/relationships/tags" Target="../tags/tag33.xml"/><Relationship Id="rId23" Type="http://schemas.openxmlformats.org/officeDocument/2006/relationships/slideLayout" Target="../slideLayouts/slideLayout4.xml"/><Relationship Id="rId10" Type="http://schemas.openxmlformats.org/officeDocument/2006/relationships/tags" Target="../tags/tag28.xml"/><Relationship Id="rId19" Type="http://schemas.openxmlformats.org/officeDocument/2006/relationships/tags" Target="../tags/tag37.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 Id="rId22" Type="http://schemas.openxmlformats.org/officeDocument/2006/relationships/tags" Target="../tags/tag40.xml"/><Relationship Id="rId27"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5.png"/><Relationship Id="rId5" Type="http://schemas.openxmlformats.org/officeDocument/2006/relationships/hyperlink" Target="https://www.infotech.com/research/ss/vendor-landscape-collaboration-platforms--2/vendor-landscape-storyboard-collaboration-platforms?utm_source=SS_Sample&amp;utm_medium=Collateral&amp;utm_campaign=Collateral" TargetMode="Externa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www.infotech.com/research/ss/vendor-landscape-collaboration-platforms--2/vendor-landscape-storyboard-collaboration-platforms?utm_source=SS_Sample&amp;utm_medium=Collateral&amp;utm_campaign=Collatera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www.infotech.com/research/ss/vendor-landscape-collaboration-platforms--2/vendor-landscape-storyboard-collaboration-platforms?utm_source=SS_Sample&amp;utm_medium=Collateral&amp;utm_campaign=Collateral"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s://www.infotech.com/research/ss/vendor-landscape-collaboration-platforms--2/vendor-landscape-storyboard-collaboration-platforms?utm_source=SS_Sample&amp;utm_medium=Collateral&amp;utm_campaign=Collatera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pPr lvl="0"/>
            <a:r>
              <a:rPr lang="en-CA" dirty="0" smtClean="0"/>
              <a:t>Vendor Landscape: Collaboration Platforms</a:t>
            </a:r>
            <a:endParaRPr lang="en-US" dirty="0" smtClean="0"/>
          </a:p>
        </p:txBody>
      </p:sp>
      <p:sp>
        <p:nvSpPr>
          <p:cNvPr id="8" name="Text Placeholder 7"/>
          <p:cNvSpPr>
            <a:spLocks noGrp="1"/>
          </p:cNvSpPr>
          <p:nvPr>
            <p:ph type="body" sz="quarter" idx="16"/>
          </p:nvPr>
        </p:nvSpPr>
        <p:spPr>
          <a:xfrm>
            <a:off x="868680" y="3715965"/>
            <a:ext cx="7467600" cy="508000"/>
          </a:xfrm>
        </p:spPr>
        <p:txBody>
          <a:bodyPr/>
          <a:lstStyle/>
          <a:p>
            <a:r>
              <a:rPr lang="en-CA" dirty="0" smtClean="0"/>
              <a:t>Integration and user immersion feed directly to the bottom line.</a:t>
            </a:r>
            <a:endParaRPr lang="en-CA" dirty="0" smtClean="0">
              <a:solidFill>
                <a:srgbClr val="FF0000"/>
              </a:solidFill>
            </a:endParaRPr>
          </a:p>
        </p:txBody>
      </p:sp>
      <p:grpSp>
        <p:nvGrpSpPr>
          <p:cNvPr id="4" name="Group 3"/>
          <p:cNvGrpSpPr/>
          <p:nvPr/>
        </p:nvGrpSpPr>
        <p:grpSpPr>
          <a:xfrm>
            <a:off x="0" y="5402461"/>
            <a:ext cx="9144000" cy="1455539"/>
            <a:chOff x="0" y="5402461"/>
            <a:chExt cx="9144000" cy="1455539"/>
          </a:xfrm>
        </p:grpSpPr>
        <p:pic>
          <p:nvPicPr>
            <p:cNvPr id="5" name="Picture 4" descr="sample-titlebar-itrgNEW.gif">
              <a:hlinkClick r:id="rId3"/>
            </p:cNvPr>
            <p:cNvPicPr>
              <a:picLocks noChangeAspect="1"/>
            </p:cNvPicPr>
            <p:nvPr/>
          </p:nvPicPr>
          <p:blipFill>
            <a:blip r:embed="rId4" cstate="print"/>
            <a:srcRect b="40634"/>
            <a:stretch>
              <a:fillRect/>
            </a:stretch>
          </p:blipFill>
          <p:spPr>
            <a:xfrm>
              <a:off x="0" y="5402461"/>
              <a:ext cx="9144000" cy="864096"/>
            </a:xfrm>
            <a:prstGeom prst="rect">
              <a:avLst/>
            </a:prstGeom>
          </p:spPr>
        </p:pic>
        <p:grpSp>
          <p:nvGrpSpPr>
            <p:cNvPr id="6" name="Group 5"/>
            <p:cNvGrpSpPr/>
            <p:nvPr/>
          </p:nvGrpSpPr>
          <p:grpSpPr>
            <a:xfrm>
              <a:off x="0" y="6266557"/>
              <a:ext cx="9144000" cy="591443"/>
              <a:chOff x="0" y="6266557"/>
              <a:chExt cx="9144000" cy="591443"/>
            </a:xfrm>
          </p:grpSpPr>
          <p:sp>
            <p:nvSpPr>
              <p:cNvPr id="9" name="Rectangle 8"/>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1997 - 2016 Info-Tech Research Group</a:t>
                </a:r>
                <a:endParaRPr lang="en-CA" sz="800" dirty="0">
                  <a:solidFill>
                    <a:schemeClr val="bg1">
                      <a:lumMod val="65000"/>
                    </a:schemeClr>
                  </a:solidFill>
                </a:endParaRPr>
              </a:p>
            </p:txBody>
          </p:sp>
          <p:sp>
            <p:nvSpPr>
              <p:cNvPr id="10" name="Rectangle 9"/>
              <p:cNvSpPr/>
              <p:nvPr/>
            </p:nvSpPr>
            <p:spPr>
              <a:xfrm>
                <a:off x="7308304" y="6266557"/>
                <a:ext cx="1835696"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descr="itrg-logo-blue.png"/>
              <p:cNvPicPr>
                <a:picLocks noChangeAspect="1"/>
              </p:cNvPicPr>
              <p:nvPr/>
            </p:nvPicPr>
            <p:blipFill>
              <a:blip r:embed="rId5" cstate="print"/>
              <a:stretch>
                <a:fillRect/>
              </a:stretch>
            </p:blipFill>
            <p:spPr>
              <a:xfrm>
                <a:off x="7529512" y="6360368"/>
                <a:ext cx="1400175" cy="381000"/>
              </a:xfrm>
              <a:prstGeom prst="rect">
                <a:avLst/>
              </a:prstGeom>
            </p:spPr>
          </p:pic>
        </p:grpSp>
      </p:grpSp>
    </p:spTree>
    <p:extLst>
      <p:ext uri="{BB962C8B-B14F-4D97-AF65-F5344CB8AC3E}">
        <p14:creationId xmlns:p14="http://schemas.microsoft.com/office/powerpoint/2010/main" val="1005468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CA" dirty="0" smtClean="0"/>
              <a:t>Vendor Landscape Methodology:</a:t>
            </a:r>
            <a:br>
              <a:rPr lang="en-CA" dirty="0" smtClean="0"/>
            </a:br>
            <a:r>
              <a:rPr lang="en-CA" dirty="0" smtClean="0"/>
              <a:t>Information Presentation – Vendor Landscape</a:t>
            </a:r>
            <a:endParaRPr lang="en-CA" dirty="0"/>
          </a:p>
        </p:txBody>
      </p:sp>
      <p:sp>
        <p:nvSpPr>
          <p:cNvPr id="3" name="Text Placeholder 2"/>
          <p:cNvSpPr>
            <a:spLocks noGrp="1"/>
          </p:cNvSpPr>
          <p:nvPr>
            <p:ph type="body" sz="quarter" idx="16"/>
          </p:nvPr>
        </p:nvSpPr>
        <p:spPr>
          <a:xfrm>
            <a:off x="249302" y="1279525"/>
            <a:ext cx="5419661" cy="4973925"/>
          </a:xfrm>
        </p:spPr>
        <p:txBody>
          <a:bodyPr/>
          <a:lstStyle/>
          <a:p>
            <a:pPr marL="0" indent="0">
              <a:lnSpc>
                <a:spcPct val="100000"/>
              </a:lnSpc>
              <a:spcBef>
                <a:spcPts val="0"/>
              </a:spcBef>
              <a:spcAft>
                <a:spcPts val="600"/>
              </a:spcAft>
              <a:buNone/>
            </a:pPr>
            <a:r>
              <a:rPr lang="en-CA" sz="1050" dirty="0" smtClean="0"/>
              <a:t>Info-Tech’s Vendor Landscape is a two-by-two matrix that plots solutions based on the combination of Product score and Vendor score. Placement is not determined by absolute score, but instead by relative score. Relative scores are used to ensure a consistent view of information and to minimize dispersion in nascent markets, while enhancing dispersion in commodity markets to allow for quick visual analysis by clients.</a:t>
            </a:r>
          </a:p>
          <a:p>
            <a:pPr marL="0" indent="0">
              <a:lnSpc>
                <a:spcPct val="100000"/>
              </a:lnSpc>
              <a:spcBef>
                <a:spcPts val="0"/>
              </a:spcBef>
              <a:spcAft>
                <a:spcPts val="300"/>
              </a:spcAft>
              <a:buNone/>
            </a:pPr>
            <a:r>
              <a:rPr lang="en-CA" sz="1050" dirty="0" smtClean="0"/>
              <a:t>Relative scores are calculated as follows:</a:t>
            </a:r>
          </a:p>
          <a:p>
            <a:pPr marL="338138" indent="-228600">
              <a:lnSpc>
                <a:spcPct val="100000"/>
              </a:lnSpc>
              <a:spcBef>
                <a:spcPts val="0"/>
              </a:spcBef>
              <a:spcAft>
                <a:spcPts val="300"/>
              </a:spcAft>
              <a:buSzPct val="100000"/>
              <a:buFont typeface="+mj-lt"/>
              <a:buAutoNum type="arabicPeriod"/>
            </a:pPr>
            <a:r>
              <a:rPr lang="en-CA" sz="1050" dirty="0" smtClean="0"/>
              <a:t>Raw scores are transposed into the Info-Tech Vendor Landscape Shortlist Tool (for information on how Raw scores are determined, see Vendor Landscape Methodology: Scoring, above).</a:t>
            </a:r>
          </a:p>
          <a:p>
            <a:pPr marL="338138" indent="-228600">
              <a:lnSpc>
                <a:spcPct val="100000"/>
              </a:lnSpc>
              <a:spcBef>
                <a:spcPts val="0"/>
              </a:spcBef>
              <a:spcAft>
                <a:spcPts val="300"/>
              </a:spcAft>
              <a:buSzPct val="100000"/>
              <a:buFont typeface="+mj-lt"/>
              <a:buAutoNum type="arabicPeriod"/>
            </a:pPr>
            <a:r>
              <a:rPr lang="en-CA" sz="1050" dirty="0" smtClean="0"/>
              <a:t>Each individual criterion Raw score is multiplied by the pre-assigned weighting factor for the Vendor Landscape in question. Weighting factors are determined prior to the evaluation process to eliminate any possibility of bias. Weighting factors are expressed as a percentage such that the sum of the weighting factors for the Vendor criteria (Viability, Strategy, Reach, Channel) is 100% and the sum of the Product criteria (Features, Usability, Affordability, Architecture) is 100%.</a:t>
            </a:r>
          </a:p>
          <a:p>
            <a:pPr marL="338138" indent="-228600">
              <a:lnSpc>
                <a:spcPct val="100000"/>
              </a:lnSpc>
              <a:spcBef>
                <a:spcPts val="0"/>
              </a:spcBef>
              <a:spcAft>
                <a:spcPts val="300"/>
              </a:spcAft>
              <a:buSzPct val="100000"/>
              <a:buFont typeface="+mj-lt"/>
              <a:buAutoNum type="arabicPeriod"/>
            </a:pPr>
            <a:r>
              <a:rPr lang="en-CA" sz="1050" dirty="0" smtClean="0"/>
              <a:t>A sum-product of the weighted Vendor criteria scores and of the weighted Product criteria scores is calculated to yield an overall Vendor score and an overall Product score.</a:t>
            </a:r>
          </a:p>
          <a:p>
            <a:pPr marL="338138" indent="-228600">
              <a:lnSpc>
                <a:spcPct val="100000"/>
              </a:lnSpc>
              <a:spcBef>
                <a:spcPts val="0"/>
              </a:spcBef>
              <a:spcAft>
                <a:spcPts val="300"/>
              </a:spcAft>
              <a:buSzPct val="100000"/>
              <a:buFont typeface="+mj-lt"/>
              <a:buAutoNum type="arabicPeriod"/>
            </a:pPr>
            <a:r>
              <a:rPr lang="en-CA" sz="1050" dirty="0" smtClean="0"/>
              <a:t>Overall Vendor scores are then normalized to a 20 point scale by calculating the arithmetic mean and standard deviation of the pool of Vendor scores. Vendors for whom their overall Vendor score is higher than the arithmetic mean will receive a normalized Vendor score of 11-20 (exact value determined by how much higher than the arithmetic mean their overall Vendor score is), while vendors for whom their overall Vendor score is lower than the arithmetic mean will receive a normalized Vendor score of between one and ten (exact value determined by how much lower than the arithmetic mean their overall Vendor score is).</a:t>
            </a:r>
          </a:p>
          <a:p>
            <a:pPr marL="338138" indent="-228600">
              <a:lnSpc>
                <a:spcPct val="100000"/>
              </a:lnSpc>
              <a:spcBef>
                <a:spcPts val="0"/>
              </a:spcBef>
              <a:spcAft>
                <a:spcPts val="300"/>
              </a:spcAft>
              <a:buSzPct val="100000"/>
              <a:buFont typeface="+mj-lt"/>
              <a:buAutoNum type="arabicPeriod"/>
            </a:pPr>
            <a:r>
              <a:rPr lang="en-CA" sz="1050" dirty="0" smtClean="0"/>
              <a:t>Overall Product score is normalized to a 20 point scale according to the same process.</a:t>
            </a:r>
          </a:p>
          <a:p>
            <a:pPr marL="338138" indent="-228600">
              <a:lnSpc>
                <a:spcPct val="100000"/>
              </a:lnSpc>
              <a:spcBef>
                <a:spcPts val="0"/>
              </a:spcBef>
              <a:spcAft>
                <a:spcPts val="300"/>
              </a:spcAft>
              <a:buSzPct val="100000"/>
              <a:buFont typeface="+mj-lt"/>
              <a:buAutoNum type="arabicPeriod"/>
            </a:pPr>
            <a:r>
              <a:rPr lang="en-CA" sz="1050" dirty="0" smtClean="0"/>
              <a:t>Normalized scores are plotted on the matrix, with Vendor score being used as the x-axis, and Product score being used as the y-axis.</a:t>
            </a:r>
          </a:p>
        </p:txBody>
      </p:sp>
      <p:grpSp>
        <p:nvGrpSpPr>
          <p:cNvPr id="4" name="Group 3"/>
          <p:cNvGrpSpPr/>
          <p:nvPr>
            <p:custDataLst>
              <p:tags r:id="rId1"/>
            </p:custDataLst>
          </p:nvPr>
        </p:nvGrpSpPr>
        <p:grpSpPr>
          <a:xfrm>
            <a:off x="5715000" y="1189037"/>
            <a:ext cx="3108325" cy="5211763"/>
            <a:chOff x="320041" y="3840161"/>
            <a:chExt cx="2559684" cy="2696064"/>
          </a:xfrm>
        </p:grpSpPr>
        <p:sp>
          <p:nvSpPr>
            <p:cNvPr id="5" name="Rectangle 4"/>
            <p:cNvSpPr/>
            <p:nvPr/>
          </p:nvSpPr>
          <p:spPr>
            <a:xfrm>
              <a:off x="320041" y="3981739"/>
              <a:ext cx="2559684" cy="2554486"/>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1200" dirty="0" smtClean="0">
                <a:solidFill>
                  <a:srgbClr val="333333"/>
                </a:solidFill>
                <a:latin typeface="Georgia"/>
              </a:endParaRPr>
            </a:p>
          </p:txBody>
        </p:sp>
        <p:sp>
          <p:nvSpPr>
            <p:cNvPr id="6" name="Round Same Side Corner Rectangle 5"/>
            <p:cNvSpPr/>
            <p:nvPr/>
          </p:nvSpPr>
          <p:spPr>
            <a:xfrm>
              <a:off x="320042" y="3840161"/>
              <a:ext cx="2559683" cy="141907"/>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dirty="0" smtClean="0">
                  <a:solidFill>
                    <a:srgbClr val="FFFFFF"/>
                  </a:solidFill>
                </a:rPr>
                <a:t>Vendor Landscape</a:t>
              </a:r>
              <a:endParaRPr lang="en-CA" sz="1200" b="1" dirty="0">
                <a:solidFill>
                  <a:srgbClr val="FFFFFF"/>
                </a:solidFill>
              </a:endParaRPr>
            </a:p>
          </p:txBody>
        </p:sp>
      </p:grpSp>
      <p:graphicFrame>
        <p:nvGraphicFramePr>
          <p:cNvPr id="7" name="Chart 6"/>
          <p:cNvGraphicFramePr/>
          <p:nvPr>
            <p:custDataLst>
              <p:tags r:id="rId2"/>
            </p:custDataLst>
            <p:extLst>
              <p:ext uri="{D42A27DB-BD31-4B8C-83A1-F6EECF244321}">
                <p14:modId xmlns:p14="http://schemas.microsoft.com/office/powerpoint/2010/main" val="4023770755"/>
              </p:ext>
            </p:extLst>
          </p:nvPr>
        </p:nvGraphicFramePr>
        <p:xfrm>
          <a:off x="6126163" y="2788920"/>
          <a:ext cx="2286000" cy="228600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7315200" y="1554480"/>
            <a:ext cx="1417638" cy="1061829"/>
          </a:xfrm>
          <a:prstGeom prst="rect">
            <a:avLst/>
          </a:prstGeom>
          <a:noFill/>
        </p:spPr>
        <p:txBody>
          <a:bodyPr wrap="square" rtlCol="0">
            <a:spAutoFit/>
          </a:bodyPr>
          <a:lstStyle/>
          <a:p>
            <a:r>
              <a:rPr lang="en-CA" sz="1050" dirty="0" smtClean="0">
                <a:solidFill>
                  <a:srgbClr val="333333"/>
                </a:solidFill>
              </a:rPr>
              <a:t>Champions:</a:t>
            </a:r>
            <a:br>
              <a:rPr lang="en-CA" sz="1050" dirty="0" smtClean="0">
                <a:solidFill>
                  <a:srgbClr val="333333"/>
                </a:solidFill>
              </a:rPr>
            </a:br>
            <a:r>
              <a:rPr lang="en-CA" sz="1050" dirty="0" smtClean="0">
                <a:solidFill>
                  <a:srgbClr val="333333"/>
                </a:solidFill>
              </a:rPr>
              <a:t>solutions with above average Vendor scores and above average Product scores.</a:t>
            </a:r>
            <a:endParaRPr lang="en-CA" sz="1050" dirty="0">
              <a:solidFill>
                <a:srgbClr val="333333"/>
              </a:solidFill>
            </a:endParaRPr>
          </a:p>
        </p:txBody>
      </p:sp>
      <p:sp>
        <p:nvSpPr>
          <p:cNvPr id="9" name="TextBox 8"/>
          <p:cNvSpPr txBox="1"/>
          <p:nvPr/>
        </p:nvSpPr>
        <p:spPr>
          <a:xfrm>
            <a:off x="5805487" y="1554480"/>
            <a:ext cx="1417638" cy="1061829"/>
          </a:xfrm>
          <a:prstGeom prst="rect">
            <a:avLst/>
          </a:prstGeom>
          <a:noFill/>
        </p:spPr>
        <p:txBody>
          <a:bodyPr wrap="square" rtlCol="0">
            <a:spAutoFit/>
          </a:bodyPr>
          <a:lstStyle/>
          <a:p>
            <a:r>
              <a:rPr lang="en-CA" sz="1050" dirty="0" smtClean="0">
                <a:solidFill>
                  <a:srgbClr val="333333"/>
                </a:solidFill>
              </a:rPr>
              <a:t>Innovators:</a:t>
            </a:r>
            <a:br>
              <a:rPr lang="en-CA" sz="1050" dirty="0" smtClean="0">
                <a:solidFill>
                  <a:srgbClr val="333333"/>
                </a:solidFill>
              </a:rPr>
            </a:br>
            <a:r>
              <a:rPr lang="en-CA" sz="1050" dirty="0" smtClean="0">
                <a:solidFill>
                  <a:srgbClr val="333333"/>
                </a:solidFill>
              </a:rPr>
              <a:t>solutions with below average Vendor scores and above average Product scores.</a:t>
            </a:r>
            <a:endParaRPr lang="en-CA" sz="1050" dirty="0">
              <a:solidFill>
                <a:srgbClr val="333333"/>
              </a:solidFill>
            </a:endParaRPr>
          </a:p>
        </p:txBody>
      </p:sp>
      <p:sp>
        <p:nvSpPr>
          <p:cNvPr id="10" name="TextBox 9"/>
          <p:cNvSpPr txBox="1"/>
          <p:nvPr/>
        </p:nvSpPr>
        <p:spPr>
          <a:xfrm>
            <a:off x="7315200" y="5247531"/>
            <a:ext cx="1417638" cy="1061829"/>
          </a:xfrm>
          <a:prstGeom prst="rect">
            <a:avLst/>
          </a:prstGeom>
          <a:noFill/>
        </p:spPr>
        <p:txBody>
          <a:bodyPr wrap="square" rtlCol="0">
            <a:spAutoFit/>
          </a:bodyPr>
          <a:lstStyle/>
          <a:p>
            <a:r>
              <a:rPr lang="en-CA" sz="1050" dirty="0" smtClean="0">
                <a:solidFill>
                  <a:srgbClr val="333333"/>
                </a:solidFill>
              </a:rPr>
              <a:t>Market Pillars:</a:t>
            </a:r>
            <a:br>
              <a:rPr lang="en-CA" sz="1050" dirty="0" smtClean="0">
                <a:solidFill>
                  <a:srgbClr val="333333"/>
                </a:solidFill>
              </a:rPr>
            </a:br>
            <a:r>
              <a:rPr lang="en-CA" sz="1050" dirty="0" smtClean="0">
                <a:solidFill>
                  <a:srgbClr val="333333"/>
                </a:solidFill>
              </a:rPr>
              <a:t>solutions with above average Vendor scores and below average Product scores.</a:t>
            </a:r>
            <a:endParaRPr lang="en-CA" sz="1050" dirty="0">
              <a:solidFill>
                <a:srgbClr val="333333"/>
              </a:solidFill>
            </a:endParaRPr>
          </a:p>
        </p:txBody>
      </p:sp>
      <p:sp>
        <p:nvSpPr>
          <p:cNvPr id="11" name="TextBox 10"/>
          <p:cNvSpPr txBox="1"/>
          <p:nvPr/>
        </p:nvSpPr>
        <p:spPr>
          <a:xfrm>
            <a:off x="5805487" y="5246896"/>
            <a:ext cx="1417638" cy="1061829"/>
          </a:xfrm>
          <a:prstGeom prst="rect">
            <a:avLst/>
          </a:prstGeom>
          <a:noFill/>
        </p:spPr>
        <p:txBody>
          <a:bodyPr wrap="square" rtlCol="0">
            <a:spAutoFit/>
          </a:bodyPr>
          <a:lstStyle/>
          <a:p>
            <a:r>
              <a:rPr lang="en-CA" sz="1050" dirty="0" smtClean="0">
                <a:solidFill>
                  <a:srgbClr val="333333"/>
                </a:solidFill>
              </a:rPr>
              <a:t>Emerging Players:</a:t>
            </a:r>
            <a:br>
              <a:rPr lang="en-CA" sz="1050" dirty="0" smtClean="0">
                <a:solidFill>
                  <a:srgbClr val="333333"/>
                </a:solidFill>
              </a:rPr>
            </a:br>
            <a:r>
              <a:rPr lang="en-CA" sz="1050" dirty="0" smtClean="0">
                <a:solidFill>
                  <a:srgbClr val="333333"/>
                </a:solidFill>
              </a:rPr>
              <a:t>solutions with below average Vendor scores and below average Product scores.</a:t>
            </a:r>
            <a:endParaRPr lang="en-CA" sz="1050" dirty="0">
              <a:solidFill>
                <a:srgbClr val="333333"/>
              </a:solidFill>
            </a:endParaRPr>
          </a:p>
        </p:txBody>
      </p:sp>
      <p:cxnSp>
        <p:nvCxnSpPr>
          <p:cNvPr id="13" name="Straight Arrow Connector 12"/>
          <p:cNvCxnSpPr>
            <a:stCxn id="8" idx="2"/>
          </p:cNvCxnSpPr>
          <p:nvPr/>
        </p:nvCxnSpPr>
        <p:spPr>
          <a:xfrm rot="5400000">
            <a:off x="7537743" y="2896687"/>
            <a:ext cx="766654" cy="20589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0"/>
          </p:cNvCxnSpPr>
          <p:nvPr/>
        </p:nvCxnSpPr>
        <p:spPr>
          <a:xfrm rot="16200000" flipV="1">
            <a:off x="7537426" y="4760937"/>
            <a:ext cx="767606" cy="20558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6172200" y="2879725"/>
            <a:ext cx="731838" cy="27463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0"/>
          </p:cNvCxnSpPr>
          <p:nvPr/>
        </p:nvCxnSpPr>
        <p:spPr>
          <a:xfrm rot="5400000" flipH="1" flipV="1">
            <a:off x="6211386" y="4782844"/>
            <a:ext cx="766972" cy="16113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0" y="6422955"/>
            <a:ext cx="9144000" cy="437555"/>
            <a:chOff x="0" y="6422955"/>
            <a:chExt cx="9144000" cy="437555"/>
          </a:xfrm>
        </p:grpSpPr>
        <p:pic>
          <p:nvPicPr>
            <p:cNvPr id="19" name="Picture 3">
              <a:hlinkClick r:id="rId6"/>
            </p:cNvPr>
            <p:cNvPicPr>
              <a:picLocks noChangeAspect="1" noChangeArrowheads="1"/>
            </p:cNvPicPr>
            <p:nvPr/>
          </p:nvPicPr>
          <p:blipFill>
            <a:blip r:embed="rId7" cstate="print"/>
            <a:srcRect/>
            <a:stretch>
              <a:fillRect/>
            </a:stretch>
          </p:blipFill>
          <p:spPr bwMode="auto">
            <a:xfrm>
              <a:off x="0" y="6422955"/>
              <a:ext cx="9144000" cy="437555"/>
            </a:xfrm>
            <a:prstGeom prst="rect">
              <a:avLst/>
            </a:prstGeom>
            <a:noFill/>
            <a:ln w="9525">
              <a:noFill/>
              <a:miter lim="800000"/>
              <a:headEnd/>
              <a:tailEnd/>
            </a:ln>
          </p:spPr>
        </p:pic>
        <p:pic>
          <p:nvPicPr>
            <p:cNvPr id="21" name="Picture 20" descr="itrg-logo.png"/>
            <p:cNvPicPr>
              <a:picLocks noChangeAspect="1"/>
            </p:cNvPicPr>
            <p:nvPr/>
          </p:nvPicPr>
          <p:blipFill>
            <a:blip r:embed="rId8"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13568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custDataLst>
              <p:tags r:id="rId1"/>
            </p:custDataLst>
          </p:nvPr>
        </p:nvGrpSpPr>
        <p:grpSpPr>
          <a:xfrm>
            <a:off x="320676" y="5166680"/>
            <a:ext cx="8594724" cy="1325560"/>
            <a:chOff x="320041" y="5850507"/>
            <a:chExt cx="2559684" cy="685717"/>
          </a:xfrm>
        </p:grpSpPr>
        <p:sp>
          <p:nvSpPr>
            <p:cNvPr id="46" name="Rectangle 45"/>
            <p:cNvSpPr/>
            <p:nvPr/>
          </p:nvSpPr>
          <p:spPr>
            <a:xfrm>
              <a:off x="320041" y="5992577"/>
              <a:ext cx="2559684" cy="543647"/>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endParaRPr lang="en-US" sz="1200" dirty="0" smtClean="0">
                <a:solidFill>
                  <a:srgbClr val="333333"/>
                </a:solidFill>
                <a:latin typeface="Georgia"/>
              </a:endParaRPr>
            </a:p>
          </p:txBody>
        </p:sp>
        <p:sp>
          <p:nvSpPr>
            <p:cNvPr id="47" name="Round Same Side Corner Rectangle 46"/>
            <p:cNvSpPr/>
            <p:nvPr/>
          </p:nvSpPr>
          <p:spPr>
            <a:xfrm>
              <a:off x="320042" y="5850507"/>
              <a:ext cx="2559683" cy="141907"/>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dirty="0" smtClean="0">
                  <a:solidFill>
                    <a:srgbClr val="FFFFFF"/>
                  </a:solidFill>
                </a:rPr>
                <a:t>Harvey Balls</a:t>
              </a:r>
              <a:endParaRPr lang="en-CA" sz="1200" b="1" dirty="0">
                <a:solidFill>
                  <a:srgbClr val="FFFFFF"/>
                </a:solidFill>
              </a:endParaRPr>
            </a:p>
          </p:txBody>
        </p:sp>
      </p:grpSp>
      <p:sp>
        <p:nvSpPr>
          <p:cNvPr id="2" name="Title"/>
          <p:cNvSpPr>
            <a:spLocks noGrp="1"/>
          </p:cNvSpPr>
          <p:nvPr>
            <p:ph type="title"/>
            <p:custDataLst>
              <p:tags r:id="rId2"/>
            </p:custDataLst>
          </p:nvPr>
        </p:nvSpPr>
        <p:spPr/>
        <p:txBody>
          <a:bodyPr/>
          <a:lstStyle/>
          <a:p>
            <a:r>
              <a:rPr lang="en-CA" dirty="0" smtClean="0"/>
              <a:t>Vendor Landscape Methodology:</a:t>
            </a:r>
            <a:br>
              <a:rPr lang="en-CA" dirty="0" smtClean="0"/>
            </a:br>
            <a:r>
              <a:rPr lang="en-CA" dirty="0" smtClean="0"/>
              <a:t>Information Presentation – Criteria Scores (Harvey Balls)</a:t>
            </a:r>
            <a:endParaRPr lang="en-CA" dirty="0"/>
          </a:p>
        </p:txBody>
      </p:sp>
      <p:sp>
        <p:nvSpPr>
          <p:cNvPr id="3" name="Text Placeholder 2"/>
          <p:cNvSpPr>
            <a:spLocks noGrp="1"/>
          </p:cNvSpPr>
          <p:nvPr>
            <p:ph type="body" sz="quarter" idx="16"/>
            <p:custDataLst>
              <p:tags r:id="rId3"/>
            </p:custDataLst>
          </p:nvPr>
        </p:nvSpPr>
        <p:spPr>
          <a:xfrm>
            <a:off x="249302" y="1096645"/>
            <a:ext cx="8627997" cy="3749675"/>
          </a:xfrm>
        </p:spPr>
        <p:txBody>
          <a:bodyPr/>
          <a:lstStyle/>
          <a:p>
            <a:pPr marL="0" indent="0">
              <a:lnSpc>
                <a:spcPct val="100000"/>
              </a:lnSpc>
              <a:spcBef>
                <a:spcPts val="0"/>
              </a:spcBef>
              <a:spcAft>
                <a:spcPts val="600"/>
              </a:spcAft>
              <a:buNone/>
            </a:pPr>
            <a:r>
              <a:rPr lang="en-CA" sz="1050" dirty="0" smtClean="0"/>
              <a:t>Info-Tech’s Criteria Scores are visual representations of the absolute score assigned to each individual criterion, as well as of the calculated overall Vendor and Product scores. The visual representation used is Harvey Balls.</a:t>
            </a:r>
          </a:p>
          <a:p>
            <a:pPr marL="0" indent="0">
              <a:lnSpc>
                <a:spcPct val="100000"/>
              </a:lnSpc>
              <a:spcBef>
                <a:spcPts val="0"/>
              </a:spcBef>
              <a:spcAft>
                <a:spcPts val="300"/>
              </a:spcAft>
              <a:buNone/>
            </a:pPr>
            <a:r>
              <a:rPr lang="en-CA" sz="1050" dirty="0" smtClean="0"/>
              <a:t>Harvey Balls are calculated as follows:</a:t>
            </a:r>
          </a:p>
          <a:p>
            <a:pPr marL="338138" indent="-228600">
              <a:lnSpc>
                <a:spcPct val="100000"/>
              </a:lnSpc>
              <a:spcBef>
                <a:spcPts val="0"/>
              </a:spcBef>
              <a:spcAft>
                <a:spcPts val="300"/>
              </a:spcAft>
              <a:buSzPct val="100000"/>
              <a:buFont typeface="+mj-lt"/>
              <a:buAutoNum type="arabicPeriod"/>
            </a:pPr>
            <a:r>
              <a:rPr lang="en-CA" sz="1050" dirty="0" smtClean="0"/>
              <a:t>Raw scores are transposed into the Info-Tech Vendor Landscape Shortlist Tool (for information on how Raw scores are determined, see Vendor Landscape Methodology: Scoring, above).</a:t>
            </a:r>
          </a:p>
          <a:p>
            <a:pPr marL="338138" indent="-228600">
              <a:lnSpc>
                <a:spcPct val="100000"/>
              </a:lnSpc>
              <a:spcBef>
                <a:spcPts val="0"/>
              </a:spcBef>
              <a:spcAft>
                <a:spcPts val="300"/>
              </a:spcAft>
              <a:buSzPct val="100000"/>
              <a:buFont typeface="+mj-lt"/>
              <a:buAutoNum type="arabicPeriod"/>
            </a:pPr>
            <a:r>
              <a:rPr lang="en-CA" sz="1050" dirty="0" smtClean="0"/>
              <a:t>Each individual criterion Raw score is multiplied by a pre-assigned weighting factor for the Vendor Landscape in question. Weighting factors are determined prior to the evaluation process, based on the expertise of the Senior or Lead Research Analyst, to eliminate any possibility of bias. Weighting factors are expressed as a percentage, such that the sum of the weighting factors for the Vendor criteria (Viability, Strategy, Reach, Channel) is 100%, and the sum of the Product criteria (Features, Usability, Affordability, Architecture) is 100%.</a:t>
            </a:r>
          </a:p>
          <a:p>
            <a:pPr marL="338138" indent="-228600">
              <a:lnSpc>
                <a:spcPct val="100000"/>
              </a:lnSpc>
              <a:spcBef>
                <a:spcPts val="0"/>
              </a:spcBef>
              <a:spcAft>
                <a:spcPts val="300"/>
              </a:spcAft>
              <a:buSzPct val="100000"/>
              <a:buFont typeface="+mj-lt"/>
              <a:buAutoNum type="arabicPeriod"/>
            </a:pPr>
            <a:r>
              <a:rPr lang="en-CA" sz="1050" dirty="0" smtClean="0"/>
              <a:t>A sum-product of the weighted Vendor criteria scores and of the weighted Product criteria scores is calculated to yield an overall Vendor score and an overall Product score.</a:t>
            </a:r>
          </a:p>
          <a:p>
            <a:pPr marL="338138" indent="-228600">
              <a:lnSpc>
                <a:spcPct val="100000"/>
              </a:lnSpc>
              <a:spcBef>
                <a:spcPts val="0"/>
              </a:spcBef>
              <a:spcAft>
                <a:spcPts val="300"/>
              </a:spcAft>
              <a:buSzPct val="100000"/>
              <a:buFont typeface="+mj-lt"/>
              <a:buAutoNum type="arabicPeriod"/>
            </a:pPr>
            <a:r>
              <a:rPr lang="en-CA" sz="1050" dirty="0" smtClean="0"/>
              <a:t>Both overall Vendor score / overall Product score, as well as individual criterion Raw scores are converted from a scale of one to ten to Harvey Ball scores on a scale of zero to four, where exceptional performance results in a score of four and poor performance results in a score of zero.</a:t>
            </a:r>
          </a:p>
          <a:p>
            <a:pPr marL="338138" indent="-228600">
              <a:lnSpc>
                <a:spcPct val="100000"/>
              </a:lnSpc>
              <a:spcBef>
                <a:spcPts val="0"/>
              </a:spcBef>
              <a:spcAft>
                <a:spcPts val="0"/>
              </a:spcAft>
              <a:buSzPct val="100000"/>
              <a:buFont typeface="+mj-lt"/>
              <a:buAutoNum type="arabicPeriod"/>
            </a:pPr>
            <a:r>
              <a:rPr lang="en-CA" sz="1050" dirty="0" smtClean="0"/>
              <a:t>Harvey Ball scores are converted to Harvey Balls as follows:</a:t>
            </a:r>
          </a:p>
          <a:p>
            <a:pPr marL="463550" lvl="1" indent="-122238">
              <a:lnSpc>
                <a:spcPct val="100000"/>
              </a:lnSpc>
              <a:spcBef>
                <a:spcPts val="0"/>
              </a:spcBef>
              <a:spcAft>
                <a:spcPts val="0"/>
              </a:spcAft>
              <a:buSzPct val="120000"/>
              <a:buFont typeface="Arial" pitchFamily="34" charset="0"/>
              <a:buChar char="•"/>
            </a:pPr>
            <a:r>
              <a:rPr lang="en-CA" sz="1050" dirty="0" smtClean="0"/>
              <a:t>A score of four becomes a full Harvey Ball.</a:t>
            </a:r>
          </a:p>
          <a:p>
            <a:pPr marL="463550" lvl="1" indent="-122238">
              <a:lnSpc>
                <a:spcPct val="100000"/>
              </a:lnSpc>
              <a:spcBef>
                <a:spcPts val="0"/>
              </a:spcBef>
              <a:spcAft>
                <a:spcPts val="0"/>
              </a:spcAft>
              <a:buSzPct val="120000"/>
              <a:buFont typeface="Arial" pitchFamily="34" charset="0"/>
              <a:buChar char="•"/>
            </a:pPr>
            <a:r>
              <a:rPr lang="en-CA" sz="1050" dirty="0" smtClean="0"/>
              <a:t>A score of three becomes a three-quarter full Harvey Ball.</a:t>
            </a:r>
          </a:p>
          <a:p>
            <a:pPr marL="463550" lvl="1" indent="-122238">
              <a:lnSpc>
                <a:spcPct val="100000"/>
              </a:lnSpc>
              <a:spcBef>
                <a:spcPts val="0"/>
              </a:spcBef>
              <a:spcAft>
                <a:spcPts val="0"/>
              </a:spcAft>
              <a:buSzPct val="120000"/>
              <a:buFont typeface="Arial" pitchFamily="34" charset="0"/>
              <a:buChar char="•"/>
            </a:pPr>
            <a:r>
              <a:rPr lang="en-CA" sz="1050" dirty="0" smtClean="0"/>
              <a:t>A score of two becomes a half full Harvey Ball.</a:t>
            </a:r>
          </a:p>
          <a:p>
            <a:pPr marL="463550" lvl="1" indent="-122238">
              <a:lnSpc>
                <a:spcPct val="100000"/>
              </a:lnSpc>
              <a:spcBef>
                <a:spcPts val="0"/>
              </a:spcBef>
              <a:spcAft>
                <a:spcPts val="0"/>
              </a:spcAft>
              <a:buSzPct val="120000"/>
              <a:buFont typeface="Arial" pitchFamily="34" charset="0"/>
              <a:buChar char="•"/>
            </a:pPr>
            <a:r>
              <a:rPr lang="en-CA" sz="1050" dirty="0" smtClean="0"/>
              <a:t>A score of one becomes a one-quarter full Harvey Ball.</a:t>
            </a:r>
          </a:p>
          <a:p>
            <a:pPr marL="463550" lvl="1" indent="-122238">
              <a:lnSpc>
                <a:spcPct val="100000"/>
              </a:lnSpc>
              <a:spcBef>
                <a:spcPts val="0"/>
              </a:spcBef>
              <a:spcAft>
                <a:spcPts val="300"/>
              </a:spcAft>
              <a:buSzPct val="120000"/>
              <a:buFont typeface="Arial" pitchFamily="34" charset="0"/>
              <a:buChar char="•"/>
            </a:pPr>
            <a:r>
              <a:rPr lang="en-CA" sz="1050" dirty="0" smtClean="0"/>
              <a:t>A score of zero becomes an empty Harvey Ball.</a:t>
            </a:r>
          </a:p>
          <a:p>
            <a:pPr marL="338138" indent="-228600">
              <a:lnSpc>
                <a:spcPct val="100000"/>
              </a:lnSpc>
              <a:spcBef>
                <a:spcPts val="0"/>
              </a:spcBef>
              <a:spcAft>
                <a:spcPts val="300"/>
              </a:spcAft>
              <a:buSzPct val="100000"/>
              <a:buFont typeface="+mj-lt"/>
              <a:buAutoNum type="arabicPeriod"/>
            </a:pPr>
            <a:r>
              <a:rPr lang="en-CA" sz="1050" dirty="0" smtClean="0"/>
              <a:t>Harvey Balls are plotted by solution in a chart where rows represent individual solutions and columns represent overall Vendor / overall Product, as well as individual criteria. Solutions are ordered in the chart alphabetically by vendor name.</a:t>
            </a:r>
          </a:p>
        </p:txBody>
      </p:sp>
      <p:sp>
        <p:nvSpPr>
          <p:cNvPr id="48" name="TextBox 47"/>
          <p:cNvSpPr txBox="1"/>
          <p:nvPr/>
        </p:nvSpPr>
        <p:spPr>
          <a:xfrm>
            <a:off x="365125" y="5413002"/>
            <a:ext cx="1098550" cy="738664"/>
          </a:xfrm>
          <a:prstGeom prst="rect">
            <a:avLst/>
          </a:prstGeom>
          <a:noFill/>
        </p:spPr>
        <p:txBody>
          <a:bodyPr wrap="square" rtlCol="0">
            <a:spAutoFit/>
          </a:bodyPr>
          <a:lstStyle/>
          <a:p>
            <a:pPr algn="l"/>
            <a:r>
              <a:rPr lang="en-CA" sz="1050" dirty="0" smtClean="0">
                <a:solidFill>
                  <a:srgbClr val="333333"/>
                </a:solidFill>
              </a:rPr>
              <a:t>Overall Harvey Balls represent weighted aggregates.</a:t>
            </a:r>
          </a:p>
        </p:txBody>
      </p:sp>
      <p:sp>
        <p:nvSpPr>
          <p:cNvPr id="51" name="TextBox 50"/>
          <p:cNvSpPr txBox="1"/>
          <p:nvPr/>
        </p:nvSpPr>
        <p:spPr>
          <a:xfrm>
            <a:off x="7680325" y="5413002"/>
            <a:ext cx="1143000" cy="738664"/>
          </a:xfrm>
          <a:prstGeom prst="rect">
            <a:avLst/>
          </a:prstGeom>
          <a:noFill/>
        </p:spPr>
        <p:txBody>
          <a:bodyPr wrap="square" rtlCol="0">
            <a:spAutoFit/>
          </a:bodyPr>
          <a:lstStyle/>
          <a:p>
            <a:pPr algn="r"/>
            <a:r>
              <a:rPr lang="en-CA" sz="1050" dirty="0" smtClean="0">
                <a:solidFill>
                  <a:srgbClr val="333333"/>
                </a:solidFill>
              </a:rPr>
              <a:t>Criteria Harvey Balls represent individual Raw scores.</a:t>
            </a:r>
          </a:p>
        </p:txBody>
      </p:sp>
      <p:cxnSp>
        <p:nvCxnSpPr>
          <p:cNvPr id="53" name="Straight Arrow Connector 52"/>
          <p:cNvCxnSpPr>
            <a:stCxn id="48" idx="2"/>
          </p:cNvCxnSpPr>
          <p:nvPr/>
        </p:nvCxnSpPr>
        <p:spPr>
          <a:xfrm rot="16200000" flipH="1">
            <a:off x="1187449" y="5878617"/>
            <a:ext cx="3176" cy="549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1" idx="2"/>
          </p:cNvCxnSpPr>
          <p:nvPr/>
        </p:nvCxnSpPr>
        <p:spPr>
          <a:xfrm rot="5400000">
            <a:off x="7964487" y="5867506"/>
            <a:ext cx="3178" cy="5714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custDataLst>
              <p:tags r:id="rId4"/>
            </p:custDataLst>
          </p:nvPr>
        </p:nvSpPr>
        <p:spPr>
          <a:xfrm>
            <a:off x="4569942" y="5549953"/>
            <a:ext cx="71118" cy="456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FFFF"/>
              </a:solidFill>
            </a:endParaRPr>
          </a:p>
        </p:txBody>
      </p:sp>
      <p:graphicFrame>
        <p:nvGraphicFramePr>
          <p:cNvPr id="54" name="Table 53"/>
          <p:cNvGraphicFramePr>
            <a:graphicFrameLocks noGrp="1"/>
          </p:cNvGraphicFramePr>
          <p:nvPr>
            <p:custDataLst>
              <p:tags r:id="rId5"/>
            </p:custDataLst>
            <p:extLst/>
          </p:nvPr>
        </p:nvGraphicFramePr>
        <p:xfrm>
          <a:off x="1624810" y="5748815"/>
          <a:ext cx="5943600" cy="606265"/>
        </p:xfrm>
        <a:graphic>
          <a:graphicData uri="http://schemas.openxmlformats.org/drawingml/2006/table">
            <a:tbl>
              <a:tblPr>
                <a:gradFill rotWithShape="1">
                  <a:gsLst>
                    <a:gs pos="0">
                      <a:srgbClr val="243F54">
                        <a:tint val="50000"/>
                        <a:satMod val="300000"/>
                      </a:srgbClr>
                    </a:gs>
                    <a:gs pos="35000">
                      <a:srgbClr val="243F54">
                        <a:tint val="37000"/>
                        <a:satMod val="300000"/>
                      </a:srgbClr>
                    </a:gs>
                    <a:gs pos="100000">
                      <a:srgbClr val="243F54">
                        <a:tint val="15000"/>
                        <a:satMod val="350000"/>
                      </a:srgbClr>
                    </a:gs>
                  </a:gsLst>
                  <a:lin ang="16200000" scaled="1"/>
                </a:gradFill>
                <a:effectLst/>
              </a:tblPr>
              <a:tblGrid>
                <a:gridCol w="594360"/>
                <a:gridCol w="594360"/>
                <a:gridCol w="594360"/>
                <a:gridCol w="594360"/>
                <a:gridCol w="594360"/>
                <a:gridCol w="594360"/>
                <a:gridCol w="594360"/>
                <a:gridCol w="594360"/>
                <a:gridCol w="594360"/>
                <a:gridCol w="594360"/>
              </a:tblGrid>
              <a:tr h="287978">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900" b="0" i="0" u="none" strike="noStrike" dirty="0" smtClean="0">
                          <a:solidFill>
                            <a:schemeClr val="bg1"/>
                          </a:solidFill>
                          <a:latin typeface="Arial" pitchFamily="34" charset="0"/>
                          <a:cs typeface="Arial" pitchFamily="34" charset="0"/>
                        </a:rPr>
                        <a:t>Overall</a:t>
                      </a:r>
                      <a:endParaRPr lang="en-US" sz="900" b="0" i="0" u="none" strike="noStrike" dirty="0">
                        <a:solidFill>
                          <a:schemeClr val="bg1"/>
                        </a:solidFill>
                        <a:latin typeface="Arial" pitchFamily="34" charset="0"/>
                        <a:cs typeface="Arial" pitchFamily="34" charset="0"/>
                      </a:endParaRPr>
                    </a:p>
                  </a:txBody>
                  <a:tcPr marL="0" marR="0" marT="0" marB="0" anchor="ctr">
                    <a:lnL w="9525" cap="flat" cmpd="sng" algn="ctr">
                      <a:noFill/>
                      <a:prstDash val="solid"/>
                    </a:lnL>
                    <a:lnR w="38100" cap="flat" cmpd="sng" algn="ctr">
                      <a:solidFill>
                        <a:sysClr val="window" lastClr="FFFFFF"/>
                      </a:solidFill>
                      <a:prstDash val="solid"/>
                      <a:round/>
                      <a:headEnd type="none" w="med" len="med"/>
                      <a:tailEnd type="none" w="med" len="med"/>
                    </a:lnR>
                    <a:lnT w="76200" cap="flat" cmpd="sng" algn="ctr">
                      <a:no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900" b="0" i="0" u="none" strike="noStrike" dirty="0" smtClean="0">
                          <a:solidFill>
                            <a:schemeClr val="bg1"/>
                          </a:solidFill>
                          <a:latin typeface="Arial" pitchFamily="34" charset="0"/>
                          <a:cs typeface="Arial" pitchFamily="34" charset="0"/>
                        </a:rPr>
                        <a:t>Features</a:t>
                      </a:r>
                      <a:endParaRPr lang="en-US" sz="900" b="0" i="0" u="none" strike="noStrike" dirty="0">
                        <a:solidFill>
                          <a:schemeClr val="bg1"/>
                        </a:solidFill>
                        <a:latin typeface="Arial" pitchFamily="34" charset="0"/>
                        <a:cs typeface="Arial" pitchFamily="34" charset="0"/>
                      </a:endParaRPr>
                    </a:p>
                  </a:txBody>
                  <a:tcPr marL="0" marR="0" marT="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900" b="0" i="0" u="none" strike="noStrike" dirty="0" smtClean="0">
                          <a:solidFill>
                            <a:schemeClr val="bg1"/>
                          </a:solidFill>
                          <a:latin typeface="Arial" pitchFamily="34" charset="0"/>
                          <a:cs typeface="Arial" pitchFamily="34" charset="0"/>
                        </a:rPr>
                        <a:t>Usability</a:t>
                      </a:r>
                      <a:endParaRPr lang="en-US" sz="900" b="0" i="0" u="none" strike="noStrike" dirty="0">
                        <a:solidFill>
                          <a:schemeClr val="bg1"/>
                        </a:solidFill>
                        <a:latin typeface="Arial" pitchFamily="34" charset="0"/>
                        <a:cs typeface="Arial" pitchFamily="34" charset="0"/>
                      </a:endParaRPr>
                    </a:p>
                  </a:txBody>
                  <a:tcPr marL="0" marR="0" marT="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900" b="0" i="0" u="none" strike="noStrike" dirty="0" smtClean="0">
                          <a:solidFill>
                            <a:schemeClr val="bg1"/>
                          </a:solidFill>
                          <a:latin typeface="Arial" pitchFamily="34" charset="0"/>
                          <a:cs typeface="Arial" pitchFamily="34" charset="0"/>
                        </a:rPr>
                        <a:t>Afford.</a:t>
                      </a:r>
                      <a:endParaRPr lang="en-US" sz="900" b="0" i="0" u="none" strike="noStrike" dirty="0">
                        <a:solidFill>
                          <a:schemeClr val="bg1"/>
                        </a:solidFill>
                        <a:latin typeface="Arial" pitchFamily="34" charset="0"/>
                        <a:cs typeface="Arial" pitchFamily="34" charset="0"/>
                      </a:endParaRPr>
                    </a:p>
                  </a:txBody>
                  <a:tcPr marL="0" marR="0" marT="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900" b="0" i="0" u="none" strike="noStrike" dirty="0" smtClean="0">
                          <a:solidFill>
                            <a:schemeClr val="bg1"/>
                          </a:solidFill>
                          <a:latin typeface="Arial" pitchFamily="34" charset="0"/>
                          <a:cs typeface="Arial" pitchFamily="34" charset="0"/>
                        </a:rPr>
                        <a:t>Arch.</a:t>
                      </a:r>
                      <a:endParaRPr lang="en-US" sz="900" b="0" i="0" u="none" strike="noStrike" dirty="0">
                        <a:solidFill>
                          <a:schemeClr val="bg1"/>
                        </a:solidFill>
                        <a:latin typeface="Arial" pitchFamily="34" charset="0"/>
                        <a:cs typeface="Arial" pitchFamily="34" charset="0"/>
                      </a:endParaRPr>
                    </a:p>
                  </a:txBody>
                  <a:tcPr marL="0" marR="0" marT="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900" b="0" i="0" u="none" strike="noStrike" dirty="0" smtClean="0">
                          <a:solidFill>
                            <a:schemeClr val="bg1"/>
                          </a:solidFill>
                          <a:latin typeface="Arial" pitchFamily="34" charset="0"/>
                          <a:cs typeface="Arial" pitchFamily="34" charset="0"/>
                        </a:rPr>
                        <a:t>Overall</a:t>
                      </a:r>
                      <a:endParaRPr lang="en-US" sz="900" b="0" i="0" u="none" strike="noStrike" dirty="0">
                        <a:solidFill>
                          <a:schemeClr val="bg1"/>
                        </a:solidFill>
                        <a:latin typeface="Arial" pitchFamily="34" charset="0"/>
                        <a:cs typeface="Arial" pitchFamily="34" charset="0"/>
                      </a:endParaRPr>
                    </a:p>
                  </a:txBody>
                  <a:tcPr marL="0" marR="0" marT="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36B41"/>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900" b="0" i="0" u="none" strike="noStrike" dirty="0" smtClean="0">
                          <a:solidFill>
                            <a:schemeClr val="bg1"/>
                          </a:solidFill>
                          <a:latin typeface="Arial" pitchFamily="34" charset="0"/>
                          <a:cs typeface="Arial" pitchFamily="34" charset="0"/>
                        </a:rPr>
                        <a:t>Viability</a:t>
                      </a:r>
                      <a:endParaRPr lang="en-US" sz="900" b="0" i="0" u="none" strike="noStrike" dirty="0">
                        <a:solidFill>
                          <a:schemeClr val="bg1"/>
                        </a:solidFill>
                        <a:latin typeface="Arial" pitchFamily="34" charset="0"/>
                        <a:cs typeface="Arial" pitchFamily="34" charset="0"/>
                      </a:endParaRPr>
                    </a:p>
                  </a:txBody>
                  <a:tcPr marL="0" marR="0" marT="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900" b="0" i="0" u="none" strike="noStrike" dirty="0" smtClean="0">
                          <a:solidFill>
                            <a:schemeClr val="bg1"/>
                          </a:solidFill>
                          <a:latin typeface="Arial" pitchFamily="34" charset="0"/>
                          <a:cs typeface="Arial" pitchFamily="34" charset="0"/>
                        </a:rPr>
                        <a:t>Strategy</a:t>
                      </a:r>
                      <a:endParaRPr lang="en-US" sz="900" b="0" i="0" u="none" strike="noStrike" dirty="0">
                        <a:solidFill>
                          <a:schemeClr val="bg1"/>
                        </a:solidFill>
                        <a:latin typeface="Arial" pitchFamily="34" charset="0"/>
                        <a:cs typeface="Arial" pitchFamily="34" charset="0"/>
                      </a:endParaRPr>
                    </a:p>
                  </a:txBody>
                  <a:tcPr marL="0" marR="0" marT="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900" b="0" i="0" u="none" strike="noStrike" dirty="0" smtClean="0">
                          <a:solidFill>
                            <a:schemeClr val="bg1"/>
                          </a:solidFill>
                          <a:latin typeface="Arial" pitchFamily="34" charset="0"/>
                          <a:cs typeface="Arial" pitchFamily="34" charset="0"/>
                        </a:rPr>
                        <a:t>Reach</a:t>
                      </a:r>
                      <a:endParaRPr lang="en-US" sz="900" b="0" i="0" u="none" strike="noStrike" dirty="0">
                        <a:solidFill>
                          <a:schemeClr val="bg1"/>
                        </a:solidFill>
                        <a:latin typeface="Arial" pitchFamily="34" charset="0"/>
                        <a:cs typeface="Arial" pitchFamily="34" charset="0"/>
                      </a:endParaRPr>
                    </a:p>
                  </a:txBody>
                  <a:tcPr marL="0" marR="0" marT="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n-US" sz="900" b="0" i="0" u="none" strike="noStrike" dirty="0" smtClean="0">
                          <a:solidFill>
                            <a:schemeClr val="bg1"/>
                          </a:solidFill>
                          <a:latin typeface="Arial" pitchFamily="34" charset="0"/>
                          <a:cs typeface="Arial" pitchFamily="34" charset="0"/>
                        </a:rPr>
                        <a:t>Channel</a:t>
                      </a:r>
                      <a:endParaRPr lang="en-US" sz="900" b="0" i="0" u="none" strike="noStrike" dirty="0">
                        <a:solidFill>
                          <a:schemeClr val="bg1"/>
                        </a:solidFill>
                        <a:latin typeface="Arial" pitchFamily="34" charset="0"/>
                        <a:cs typeface="Arial" pitchFamily="34" charset="0"/>
                      </a:endParaRPr>
                    </a:p>
                  </a:txBody>
                  <a:tcPr marL="0" marR="0" marT="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762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318287">
                <a:tc>
                  <a:txBody>
                    <a:bodyPr/>
                    <a:lstStyle/>
                    <a:p>
                      <a:pPr algn="ctr" fontAlgn="ctr"/>
                      <a:r>
                        <a:rPr lang="en-US" sz="1750" b="0" i="0" u="none" strike="noStrike" dirty="0">
                          <a:ln>
                            <a:solidFill>
                              <a:srgbClr val="D17D08"/>
                            </a:solidFill>
                          </a:ln>
                          <a:solidFill>
                            <a:srgbClr val="C77709"/>
                          </a:solidFill>
                          <a:latin typeface="Harvey Balls"/>
                        </a:rPr>
                        <a:t>2</a:t>
                      </a:r>
                    </a:p>
                  </a:txBody>
                  <a:tcPr marL="0" marR="0" marT="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dpi="0" rotWithShape="1">
                      <a:blip r:embed="rId10"/>
                      <a:srcRect/>
                      <a:stretch>
                        <a:fillRect/>
                      </a:stretch>
                    </a:blipFill>
                  </a:tcPr>
                </a:tc>
                <a:tc>
                  <a:txBody>
                    <a:bodyPr/>
                    <a:lstStyle/>
                    <a:p>
                      <a:pPr algn="ctr" fontAlgn="ctr"/>
                      <a:r>
                        <a:rPr lang="en-US" sz="1750" b="0" i="0" u="none" strike="noStrike" dirty="0">
                          <a:ln>
                            <a:solidFill>
                              <a:sysClr val="windowText" lastClr="000000"/>
                            </a:solidFill>
                          </a:ln>
                          <a:solidFill>
                            <a:srgbClr val="000000"/>
                          </a:solidFill>
                          <a:latin typeface="Harvey Balls"/>
                        </a:rPr>
                        <a:t>3</a:t>
                      </a:r>
                    </a:p>
                  </a:txBody>
                  <a:tcPr marL="0" marR="0" marT="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dpi="0" rotWithShape="1">
                      <a:blip r:embed="rId11"/>
                      <a:srcRect/>
                      <a:stretch>
                        <a:fillRect/>
                      </a:stretch>
                    </a:blipFill>
                  </a:tcPr>
                </a:tc>
                <a:tc>
                  <a:txBody>
                    <a:bodyPr/>
                    <a:lstStyle/>
                    <a:p>
                      <a:pPr algn="ctr" fontAlgn="ctr"/>
                      <a:r>
                        <a:rPr lang="en-US" sz="1750" b="0" i="0" u="none" strike="noStrike" dirty="0">
                          <a:ln>
                            <a:solidFill>
                              <a:sysClr val="windowText" lastClr="000000"/>
                            </a:solidFill>
                          </a:ln>
                          <a:solidFill>
                            <a:srgbClr val="000000"/>
                          </a:solidFill>
                          <a:latin typeface="Harvey Balls"/>
                        </a:rPr>
                        <a:t>2</a:t>
                      </a:r>
                    </a:p>
                  </a:txBody>
                  <a:tcPr marL="0" marR="0" marT="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dpi="0" rotWithShape="1">
                      <a:blip r:embed="rId11"/>
                      <a:srcRect/>
                      <a:stretch>
                        <a:fillRect/>
                      </a:stretch>
                    </a:blipFill>
                  </a:tcPr>
                </a:tc>
                <a:tc>
                  <a:txBody>
                    <a:bodyPr/>
                    <a:lstStyle/>
                    <a:p>
                      <a:pPr algn="ctr" fontAlgn="ctr"/>
                      <a:r>
                        <a:rPr lang="en-US" sz="1750" b="0" i="0" u="none" strike="noStrike" dirty="0">
                          <a:ln>
                            <a:solidFill>
                              <a:sysClr val="windowText" lastClr="000000"/>
                            </a:solidFill>
                          </a:ln>
                          <a:solidFill>
                            <a:srgbClr val="000000"/>
                          </a:solidFill>
                          <a:latin typeface="Harvey Balls"/>
                        </a:rPr>
                        <a:t>0</a:t>
                      </a:r>
                    </a:p>
                  </a:txBody>
                  <a:tcPr marL="0" marR="0" marT="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dpi="0" rotWithShape="1">
                      <a:blip r:embed="rId11"/>
                      <a:srcRect/>
                      <a:stretch>
                        <a:fillRect/>
                      </a:stretch>
                    </a:blipFill>
                  </a:tcPr>
                </a:tc>
                <a:tc>
                  <a:txBody>
                    <a:bodyPr/>
                    <a:lstStyle/>
                    <a:p>
                      <a:pPr algn="ctr" fontAlgn="ctr"/>
                      <a:r>
                        <a:rPr lang="en-US" sz="1750" b="0" i="0" u="none" strike="noStrike" dirty="0">
                          <a:ln>
                            <a:solidFill>
                              <a:sysClr val="windowText" lastClr="000000"/>
                            </a:solidFill>
                          </a:ln>
                          <a:solidFill>
                            <a:srgbClr val="000000"/>
                          </a:solidFill>
                          <a:latin typeface="Harvey Balls"/>
                        </a:rPr>
                        <a:t>2</a:t>
                      </a:r>
                    </a:p>
                  </a:txBody>
                  <a:tcPr marL="0" marR="0" marT="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dpi="0" rotWithShape="1">
                      <a:blip r:embed="rId11"/>
                      <a:srcRect/>
                      <a:stretch>
                        <a:fillRect/>
                      </a:stretch>
                    </a:blipFill>
                  </a:tcPr>
                </a:tc>
                <a:tc>
                  <a:txBody>
                    <a:bodyPr/>
                    <a:lstStyle/>
                    <a:p>
                      <a:pPr algn="ctr" fontAlgn="ctr"/>
                      <a:r>
                        <a:rPr lang="en-US" sz="1750" b="0" i="0" u="none" strike="noStrike" dirty="0">
                          <a:ln w="9525">
                            <a:solidFill>
                              <a:srgbClr val="D17D08"/>
                            </a:solidFill>
                          </a:ln>
                          <a:solidFill>
                            <a:srgbClr val="C77709"/>
                          </a:solidFill>
                          <a:latin typeface="Harvey Balls"/>
                        </a:rPr>
                        <a:t>3</a:t>
                      </a:r>
                    </a:p>
                  </a:txBody>
                  <a:tcPr marL="0" marR="0" marT="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dpi="0" rotWithShape="1">
                      <a:blip r:embed="rId12"/>
                      <a:srcRect/>
                      <a:stretch>
                        <a:fillRect/>
                      </a:stretch>
                    </a:blipFill>
                  </a:tcPr>
                </a:tc>
                <a:tc>
                  <a:txBody>
                    <a:bodyPr/>
                    <a:lstStyle/>
                    <a:p>
                      <a:pPr algn="ctr" fontAlgn="ctr"/>
                      <a:r>
                        <a:rPr lang="en-US" sz="1750" b="0" i="0" u="none" strike="noStrike" dirty="0">
                          <a:ln w="9525">
                            <a:solidFill>
                              <a:sysClr val="windowText" lastClr="000000"/>
                            </a:solidFill>
                          </a:ln>
                          <a:solidFill>
                            <a:srgbClr val="000000"/>
                          </a:solidFill>
                          <a:latin typeface="Harvey Balls"/>
                        </a:rPr>
                        <a:t>3</a:t>
                      </a:r>
                    </a:p>
                  </a:txBody>
                  <a:tcPr marL="0" marR="0" marT="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dpi="0" rotWithShape="1">
                      <a:blip r:embed="rId11"/>
                      <a:srcRect/>
                      <a:stretch>
                        <a:fillRect/>
                      </a:stretch>
                    </a:blipFill>
                  </a:tcPr>
                </a:tc>
                <a:tc>
                  <a:txBody>
                    <a:bodyPr/>
                    <a:lstStyle/>
                    <a:p>
                      <a:pPr algn="ctr" fontAlgn="ctr"/>
                      <a:r>
                        <a:rPr lang="en-US" sz="1750" b="0" i="0" u="none" strike="noStrike" dirty="0">
                          <a:ln w="9525">
                            <a:solidFill>
                              <a:sysClr val="windowText" lastClr="000000"/>
                            </a:solidFill>
                          </a:ln>
                          <a:solidFill>
                            <a:srgbClr val="000000"/>
                          </a:solidFill>
                          <a:latin typeface="Harvey Balls"/>
                        </a:rPr>
                        <a:t>4</a:t>
                      </a:r>
                    </a:p>
                  </a:txBody>
                  <a:tcPr marL="0" marR="0" marT="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dpi="0" rotWithShape="1">
                      <a:blip r:embed="rId11"/>
                      <a:srcRect/>
                      <a:stretch>
                        <a:fillRect/>
                      </a:stretch>
                    </a:blipFill>
                  </a:tcPr>
                </a:tc>
                <a:tc>
                  <a:txBody>
                    <a:bodyPr/>
                    <a:lstStyle/>
                    <a:p>
                      <a:pPr algn="ctr" fontAlgn="ctr"/>
                      <a:r>
                        <a:rPr lang="en-US" sz="1750" b="0" i="0" u="none" strike="noStrike" dirty="0">
                          <a:ln w="9525">
                            <a:solidFill>
                              <a:sysClr val="windowText" lastClr="000000"/>
                            </a:solidFill>
                          </a:ln>
                          <a:solidFill>
                            <a:srgbClr val="000000"/>
                          </a:solidFill>
                          <a:latin typeface="Harvey Balls"/>
                        </a:rPr>
                        <a:t>3</a:t>
                      </a:r>
                    </a:p>
                  </a:txBody>
                  <a:tcPr marL="0" marR="0" marT="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dpi="0" rotWithShape="1">
                      <a:blip r:embed="rId11"/>
                      <a:srcRect/>
                      <a:stretch>
                        <a:fillRect/>
                      </a:stretch>
                    </a:blipFill>
                  </a:tcPr>
                </a:tc>
                <a:tc>
                  <a:txBody>
                    <a:bodyPr/>
                    <a:lstStyle/>
                    <a:p>
                      <a:pPr algn="ctr" fontAlgn="ctr"/>
                      <a:r>
                        <a:rPr lang="en-US" sz="1750" b="0" i="0" u="none" strike="noStrike" dirty="0">
                          <a:ln w="9525">
                            <a:solidFill>
                              <a:sysClr val="windowText" lastClr="000000"/>
                            </a:solidFill>
                          </a:ln>
                          <a:solidFill>
                            <a:srgbClr val="000000"/>
                          </a:solidFill>
                          <a:latin typeface="Harvey Balls"/>
                        </a:rPr>
                        <a:t>2</a:t>
                      </a:r>
                    </a:p>
                  </a:txBody>
                  <a:tcPr marL="0" marR="0" marT="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dpi="0" rotWithShape="1">
                      <a:blip r:embed="rId11"/>
                      <a:srcRect/>
                      <a:stretch>
                        <a:fillRect/>
                      </a:stretch>
                    </a:blipFill>
                  </a:tcPr>
                </a:tc>
              </a:tr>
            </a:tbl>
          </a:graphicData>
        </a:graphic>
      </p:graphicFrame>
      <p:sp>
        <p:nvSpPr>
          <p:cNvPr id="56" name="Round Same Side Corner Rectangle 55"/>
          <p:cNvSpPr/>
          <p:nvPr>
            <p:custDataLst>
              <p:tags r:id="rId6"/>
            </p:custDataLst>
          </p:nvPr>
        </p:nvSpPr>
        <p:spPr>
          <a:xfrm flipH="1">
            <a:off x="1624810" y="5520532"/>
            <a:ext cx="2953512" cy="2286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b="1" dirty="0" smtClean="0">
                <a:solidFill>
                  <a:srgbClr val="FFFFFF"/>
                </a:solidFill>
              </a:rPr>
              <a:t>Product</a:t>
            </a:r>
            <a:endParaRPr lang="en-US" sz="1200" b="1" dirty="0">
              <a:solidFill>
                <a:srgbClr val="FFFFFF"/>
              </a:solidFill>
            </a:endParaRPr>
          </a:p>
        </p:txBody>
      </p:sp>
      <p:sp>
        <p:nvSpPr>
          <p:cNvPr id="57" name="Round Same Side Corner Rectangle 56"/>
          <p:cNvSpPr/>
          <p:nvPr>
            <p:custDataLst>
              <p:tags r:id="rId7"/>
            </p:custDataLst>
          </p:nvPr>
        </p:nvSpPr>
        <p:spPr>
          <a:xfrm flipH="1">
            <a:off x="4618038" y="5520532"/>
            <a:ext cx="2935224" cy="228600"/>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b="1" dirty="0">
                <a:solidFill>
                  <a:srgbClr val="FFFFFF"/>
                </a:solidFill>
              </a:rPr>
              <a:t>Vendor</a:t>
            </a:r>
          </a:p>
        </p:txBody>
      </p:sp>
      <p:grpSp>
        <p:nvGrpSpPr>
          <p:cNvPr id="15" name="Group 14"/>
          <p:cNvGrpSpPr/>
          <p:nvPr/>
        </p:nvGrpSpPr>
        <p:grpSpPr>
          <a:xfrm>
            <a:off x="0" y="6422955"/>
            <a:ext cx="9144000" cy="437555"/>
            <a:chOff x="0" y="6422955"/>
            <a:chExt cx="9144000" cy="437555"/>
          </a:xfrm>
        </p:grpSpPr>
        <p:pic>
          <p:nvPicPr>
            <p:cNvPr id="16" name="Picture 3">
              <a:hlinkClick r:id="rId13"/>
            </p:cNvPr>
            <p:cNvPicPr>
              <a:picLocks noChangeAspect="1" noChangeArrowheads="1"/>
            </p:cNvPicPr>
            <p:nvPr/>
          </p:nvPicPr>
          <p:blipFill>
            <a:blip r:embed="rId14" cstate="print"/>
            <a:srcRect/>
            <a:stretch>
              <a:fillRect/>
            </a:stretch>
          </p:blipFill>
          <p:spPr bwMode="auto">
            <a:xfrm>
              <a:off x="0" y="6422955"/>
              <a:ext cx="9144000" cy="437555"/>
            </a:xfrm>
            <a:prstGeom prst="rect">
              <a:avLst/>
            </a:prstGeom>
            <a:noFill/>
            <a:ln w="9525">
              <a:noFill/>
              <a:miter lim="800000"/>
              <a:headEnd/>
              <a:tailEnd/>
            </a:ln>
          </p:spPr>
        </p:pic>
        <p:pic>
          <p:nvPicPr>
            <p:cNvPr id="17" name="Picture 16" descr="itrg-logo.png"/>
            <p:cNvPicPr>
              <a:picLocks noChangeAspect="1"/>
            </p:cNvPicPr>
            <p:nvPr/>
          </p:nvPicPr>
          <p:blipFill>
            <a:blip r:embed="rId1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738985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buClr>
                <a:schemeClr val="tx1"/>
              </a:buClr>
              <a:buSzPct val="120000"/>
            </a:pPr>
            <a:r>
              <a:rPr lang="en-CA" b="1" dirty="0" smtClean="0">
                <a:latin typeface="+mn-lt"/>
              </a:rPr>
              <a:t>Sign up for free trial membership to get practical</a:t>
            </a:r>
          </a:p>
          <a:p>
            <a:pPr lvl="0" eaLnBrk="0" hangingPunct="0">
              <a:spcBef>
                <a:spcPts val="0"/>
              </a:spcBef>
              <a:buClr>
                <a:schemeClr val="tx1"/>
              </a:buClr>
              <a:buSzPct val="120000"/>
            </a:pPr>
            <a:r>
              <a:rPr lang="en-CA" b="1" dirty="0" smtClean="0">
                <a:latin typeface="+mn-lt"/>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r"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400" b="1" dirty="0" smtClean="0">
                <a:latin typeface="+mn-lt"/>
                <a:hlinkClick r:id="rId2"/>
              </a:rPr>
              <a:t>www.infotech.com</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green_button.png">
            <a:hlinkClick r:id="rId3"/>
          </p:cNvPr>
          <p:cNvPicPr>
            <a:picLocks noChangeAspect="1"/>
          </p:cNvPicPr>
          <p:nvPr/>
        </p:nvPicPr>
        <p:blipFill>
          <a:blip r:embed="rId4"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t>Quickly get up to speed</a:t>
            </a:r>
            <a:br>
              <a:rPr lang="en-CA" sz="1400" dirty="0" smtClean="0"/>
            </a:br>
            <a:r>
              <a:rPr lang="en-CA" sz="1400" dirty="0" smtClean="0"/>
              <a:t>with new technologies</a:t>
            </a:r>
            <a:br>
              <a:rPr lang="en-CA" sz="1400" dirty="0" smtClean="0"/>
            </a:br>
            <a:endParaRPr lang="en-CA" sz="1400" dirty="0" smtClean="0"/>
          </a:p>
          <a:p>
            <a:pPr marL="342900" indent="-342900" algn="l">
              <a:buFont typeface="Wingdings" pitchFamily="2" charset="2"/>
              <a:buChar char="ü"/>
            </a:pPr>
            <a:r>
              <a:rPr lang="en-CA" sz="1400" dirty="0" smtClean="0"/>
              <a:t>Make the right technology</a:t>
            </a:r>
            <a:br>
              <a:rPr lang="en-CA" sz="1400" dirty="0" smtClean="0"/>
            </a:br>
            <a:r>
              <a:rPr lang="en-CA" sz="1400" dirty="0" smtClean="0"/>
              <a:t>purchasing decisions – fast</a:t>
            </a:r>
            <a:br>
              <a:rPr lang="en-CA" sz="1400" dirty="0" smtClean="0"/>
            </a:br>
            <a:endParaRPr lang="en-CA" sz="1400" dirty="0" smtClean="0"/>
          </a:p>
          <a:p>
            <a:pPr marL="342900" indent="-342900" algn="l">
              <a:buFont typeface="Wingdings" pitchFamily="2" charset="2"/>
              <a:buChar char="ü"/>
            </a:pPr>
            <a:r>
              <a:rPr lang="en-CA" sz="1400" dirty="0" smtClean="0"/>
              <a:t>Deliver critical IT</a:t>
            </a:r>
            <a:br>
              <a:rPr lang="en-CA" sz="1400" dirty="0" smtClean="0"/>
            </a:br>
            <a:r>
              <a:rPr lang="en-CA" sz="1400" dirty="0" smtClean="0"/>
              <a:t>projects, on time and</a:t>
            </a:r>
            <a:br>
              <a:rPr lang="en-CA" sz="1400" dirty="0" smtClean="0"/>
            </a:br>
            <a:r>
              <a:rPr lang="en-CA" sz="1400" dirty="0" smtClean="0"/>
              <a:t>within budget</a:t>
            </a:r>
          </a:p>
          <a:p>
            <a:endParaRPr lang="en-CA" sz="1400" dirty="0"/>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t>Manage business expectations</a:t>
            </a:r>
            <a:br>
              <a:rPr lang="en-CA" sz="1400" dirty="0" smtClean="0"/>
            </a:br>
            <a:endParaRPr lang="en-CA" sz="1400" dirty="0" smtClean="0"/>
          </a:p>
          <a:p>
            <a:pPr marL="342900" indent="-342900" algn="l">
              <a:buFont typeface="Wingdings" pitchFamily="2" charset="2"/>
              <a:buChar char="ü"/>
            </a:pPr>
            <a:r>
              <a:rPr lang="en-CA" sz="1400" dirty="0" smtClean="0"/>
              <a:t>Justify IT spending and</a:t>
            </a:r>
            <a:br>
              <a:rPr lang="en-CA" sz="1400" dirty="0" smtClean="0"/>
            </a:br>
            <a:r>
              <a:rPr lang="en-CA" sz="1400" dirty="0" smtClean="0"/>
              <a:t>prove the value of IT</a:t>
            </a:r>
            <a:r>
              <a:rPr lang="en-CA" sz="1400" dirty="0"/>
              <a:t/>
            </a:r>
            <a:br>
              <a:rPr lang="en-CA" sz="1400" dirty="0"/>
            </a:br>
            <a:endParaRPr lang="en-CA" sz="1400" dirty="0" smtClean="0"/>
          </a:p>
          <a:p>
            <a:pPr marL="342900" indent="-342900" algn="l">
              <a:buFont typeface="Wingdings" pitchFamily="2" charset="2"/>
              <a:buChar char="ü"/>
            </a:pPr>
            <a:r>
              <a:rPr lang="en-CA" sz="1400" dirty="0" smtClean="0"/>
              <a:t>Train IT staff and effectively</a:t>
            </a:r>
            <a:br>
              <a:rPr lang="en-CA" sz="1400" dirty="0" smtClean="0"/>
            </a:br>
            <a:r>
              <a:rPr lang="en-CA" sz="1400" dirty="0" smtClean="0"/>
              <a:t>manage an IT department</a:t>
            </a:r>
          </a:p>
        </p:txBody>
      </p:sp>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5"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200" b="1" dirty="0" smtClean="0">
                <a:latin typeface="+mn-lt"/>
              </a:rPr>
              <a:t>Toll Free: </a:t>
            </a:r>
            <a:r>
              <a:rPr kumimoji="0" lang="en-CA" sz="1200" b="0" i="0" u="none" strike="noStrike" kern="1200" cap="none" spc="0" normalizeH="0" baseline="0" noProof="0" dirty="0" smtClean="0">
                <a:ln>
                  <a:noFill/>
                </a:ln>
                <a:solidFill>
                  <a:schemeClr val="tx1"/>
                </a:solidFill>
                <a:effectLst/>
                <a:uLnTx/>
                <a:uFillTx/>
                <a:latin typeface="+mn-lt"/>
                <a:ea typeface="+mn-ea"/>
                <a:cs typeface="+mn-cs"/>
              </a:rPr>
              <a:t>1-888-670-8889</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7" name="Group 16"/>
          <p:cNvGrpSpPr/>
          <p:nvPr/>
        </p:nvGrpSpPr>
        <p:grpSpPr>
          <a:xfrm>
            <a:off x="0" y="6422955"/>
            <a:ext cx="9144000" cy="437555"/>
            <a:chOff x="0" y="6422955"/>
            <a:chExt cx="9144000" cy="437555"/>
          </a:xfrm>
        </p:grpSpPr>
        <p:pic>
          <p:nvPicPr>
            <p:cNvPr id="1027" name="Picture 3">
              <a:hlinkClick r:id="rId3"/>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781874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Introduction">
    <p:spTree>
      <p:nvGrpSpPr>
        <p:cNvPr id="1" name=""/>
        <p:cNvGrpSpPr/>
        <p:nvPr/>
      </p:nvGrpSpPr>
      <p:grpSpPr>
        <a:xfrm>
          <a:off x="0" y="0"/>
          <a:ext cx="0" cy="0"/>
          <a:chOff x="0" y="0"/>
          <a:chExt cx="0" cy="0"/>
        </a:xfrm>
      </p:grpSpPr>
      <p:sp>
        <p:nvSpPr>
          <p:cNvPr id="19" name="Text Placeholder 18"/>
          <p:cNvSpPr>
            <a:spLocks noGrp="1"/>
          </p:cNvSpPr>
          <p:nvPr>
            <p:ph type="body" sz="quarter" idx="19"/>
          </p:nvPr>
        </p:nvSpPr>
        <p:spPr>
          <a:xfrm>
            <a:off x="320674" y="1179510"/>
            <a:ext cx="8502651" cy="1335408"/>
          </a:xfrm>
        </p:spPr>
        <p:txBody>
          <a:bodyPr/>
          <a:lstStyle/>
          <a:p>
            <a:r>
              <a:rPr lang="en-CA" dirty="0" smtClean="0"/>
              <a:t>Collaboration platforms are built to meet the needs of and accelerate teamwork across a business for higher productivity and faster innovation.  However, no one-size-fits-all solution exists. Collaboration tools must be as dynamic as the teamwork they capture.</a:t>
            </a:r>
            <a:endParaRPr lang="en-CA" dirty="0"/>
          </a:p>
        </p:txBody>
      </p:sp>
      <p:sp>
        <p:nvSpPr>
          <p:cNvPr id="7" name="Title"/>
          <p:cNvSpPr>
            <a:spLocks noGrp="1"/>
          </p:cNvSpPr>
          <p:nvPr>
            <p:ph type="title"/>
          </p:nvPr>
        </p:nvSpPr>
        <p:spPr/>
        <p:txBody>
          <a:bodyPr/>
          <a:lstStyle/>
          <a:p>
            <a:r>
              <a:rPr lang="en-CA" dirty="0" smtClean="0"/>
              <a:t>Introduction</a:t>
            </a:r>
            <a:endParaRPr lang="en-CA" dirty="0"/>
          </a:p>
        </p:txBody>
      </p:sp>
      <p:sp>
        <p:nvSpPr>
          <p:cNvPr id="18" name="Text Placeholder 17"/>
          <p:cNvSpPr>
            <a:spLocks noGrp="1"/>
          </p:cNvSpPr>
          <p:nvPr>
            <p:ph type="body" sz="quarter" idx="16"/>
          </p:nvPr>
        </p:nvSpPr>
        <p:spPr>
          <a:xfrm>
            <a:off x="320674" y="3154363"/>
            <a:ext cx="4159251" cy="2834957"/>
          </a:xfrm>
        </p:spPr>
        <p:txBody>
          <a:bodyPr/>
          <a:lstStyle/>
          <a:p>
            <a:pPr>
              <a:lnSpc>
                <a:spcPct val="100000"/>
              </a:lnSpc>
              <a:spcAft>
                <a:spcPts val="600"/>
              </a:spcAft>
            </a:pPr>
            <a:r>
              <a:rPr lang="en-US" sz="1400" dirty="0"/>
              <a:t>IT leaders who need to understand the feature sets and major players in the fast-moving collaboration market landscape.</a:t>
            </a:r>
          </a:p>
          <a:p>
            <a:pPr>
              <a:lnSpc>
                <a:spcPct val="100000"/>
              </a:lnSpc>
              <a:spcAft>
                <a:spcPts val="600"/>
              </a:spcAft>
            </a:pPr>
            <a:r>
              <a:rPr lang="en-US" sz="1400" dirty="0"/>
              <a:t>IT managers involved in shortlisting, evaluating, and selecting a full-featured platform for enterprise collaboration.</a:t>
            </a:r>
          </a:p>
          <a:p>
            <a:pPr>
              <a:lnSpc>
                <a:spcPct val="100000"/>
              </a:lnSpc>
              <a:spcAft>
                <a:spcPts val="600"/>
              </a:spcAft>
            </a:pPr>
            <a:r>
              <a:rPr lang="en-US" sz="1400" dirty="0"/>
              <a:t>Business unit managers who want to understand the capabilities of modern collaboration platforms and how they can enable superior team performance.</a:t>
            </a:r>
          </a:p>
        </p:txBody>
      </p:sp>
      <p:sp>
        <p:nvSpPr>
          <p:cNvPr id="20" name="Text Placeholder 19"/>
          <p:cNvSpPr>
            <a:spLocks noGrp="1"/>
          </p:cNvSpPr>
          <p:nvPr>
            <p:ph type="body" sz="quarter" idx="21"/>
          </p:nvPr>
        </p:nvSpPr>
        <p:spPr>
          <a:xfrm>
            <a:off x="320675" y="2651761"/>
            <a:ext cx="4159250" cy="365760"/>
          </a:xfrm>
        </p:spPr>
        <p:txBody>
          <a:bodyPr/>
          <a:lstStyle/>
          <a:p>
            <a:r>
              <a:rPr lang="en-CA" dirty="0" smtClean="0"/>
              <a:t>This Research Is Designed For:</a:t>
            </a:r>
            <a:endParaRPr lang="en-CA" dirty="0"/>
          </a:p>
        </p:txBody>
      </p:sp>
      <p:sp>
        <p:nvSpPr>
          <p:cNvPr id="21" name="Text Placeholder 20"/>
          <p:cNvSpPr>
            <a:spLocks noGrp="1"/>
          </p:cNvSpPr>
          <p:nvPr>
            <p:ph type="body" sz="quarter" idx="22"/>
          </p:nvPr>
        </p:nvSpPr>
        <p:spPr>
          <a:xfrm>
            <a:off x="4664075" y="2651761"/>
            <a:ext cx="4159250" cy="365760"/>
          </a:xfrm>
        </p:spPr>
        <p:txBody>
          <a:bodyPr/>
          <a:lstStyle/>
          <a:p>
            <a:r>
              <a:rPr lang="en-CA" dirty="0" smtClean="0"/>
              <a:t>This Research Will Help You:</a:t>
            </a:r>
            <a:endParaRPr lang="en-CA" dirty="0"/>
          </a:p>
        </p:txBody>
      </p:sp>
      <p:sp>
        <p:nvSpPr>
          <p:cNvPr id="22" name="Text Placeholder 21"/>
          <p:cNvSpPr>
            <a:spLocks noGrp="1"/>
          </p:cNvSpPr>
          <p:nvPr>
            <p:ph type="body" sz="quarter" idx="23"/>
          </p:nvPr>
        </p:nvSpPr>
        <p:spPr>
          <a:xfrm>
            <a:off x="4664075" y="3154364"/>
            <a:ext cx="4159250" cy="2376264"/>
          </a:xfrm>
        </p:spPr>
        <p:txBody>
          <a:bodyPr/>
          <a:lstStyle/>
          <a:p>
            <a:pPr>
              <a:lnSpc>
                <a:spcPct val="100000"/>
              </a:lnSpc>
              <a:spcAft>
                <a:spcPts val="600"/>
              </a:spcAft>
            </a:pPr>
            <a:r>
              <a:rPr lang="en-US" sz="1400" dirty="0"/>
              <a:t>Understand what’s new in the enterprise collaboration market and how the ongoing convergence of traditional feature sets with social capabilities is enabling a new generation of collaboration solutions</a:t>
            </a:r>
            <a:r>
              <a:rPr lang="en-US" sz="1400" dirty="0" smtClean="0"/>
              <a:t>.</a:t>
            </a:r>
            <a:endParaRPr lang="en-CA" sz="1400" dirty="0" smtClean="0">
              <a:solidFill>
                <a:srgbClr val="FF0000"/>
              </a:solidFill>
            </a:endParaRPr>
          </a:p>
          <a:p>
            <a:pPr>
              <a:lnSpc>
                <a:spcPct val="100000"/>
              </a:lnSpc>
              <a:spcAft>
                <a:spcPts val="600"/>
              </a:spcAft>
            </a:pPr>
            <a:r>
              <a:rPr lang="en-US" sz="1400" dirty="0"/>
              <a:t>Evaluate collaboration platform vendors and products for your enterprise needs.</a:t>
            </a:r>
          </a:p>
          <a:p>
            <a:pPr>
              <a:lnSpc>
                <a:spcPct val="100000"/>
              </a:lnSpc>
              <a:spcAft>
                <a:spcPts val="600"/>
              </a:spcAft>
            </a:pPr>
            <a:r>
              <a:rPr lang="en-US" sz="1400" dirty="0" smtClean="0"/>
              <a:t>Determine </a:t>
            </a:r>
            <a:r>
              <a:rPr lang="en-US" sz="1400" dirty="0"/>
              <a:t>which products are most appropriate for particular use cases and scenarios.</a:t>
            </a:r>
          </a:p>
        </p:txBody>
      </p:sp>
      <p:cxnSp>
        <p:nvCxnSpPr>
          <p:cNvPr id="8" name="Straight Connector 7"/>
          <p:cNvCxnSpPr/>
          <p:nvPr/>
        </p:nvCxnSpPr>
        <p:spPr>
          <a:xfrm rot="5400000">
            <a:off x="3289984" y="4342813"/>
            <a:ext cx="2376261"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0" y="6422955"/>
            <a:ext cx="9144000" cy="437555"/>
            <a:chOff x="0" y="6422955"/>
            <a:chExt cx="9144000" cy="437555"/>
          </a:xfrm>
        </p:grpSpPr>
        <p:pic>
          <p:nvPicPr>
            <p:cNvPr id="10"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11" name="Picture 10"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002672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Market Overview">
    <p:spTree>
      <p:nvGrpSpPr>
        <p:cNvPr id="1" name=""/>
        <p:cNvGrpSpPr/>
        <p:nvPr/>
      </p:nvGrpSpPr>
      <p:grpSpPr>
        <a:xfrm>
          <a:off x="0" y="0"/>
          <a:ext cx="0" cy="0"/>
          <a:chOff x="0" y="0"/>
          <a:chExt cx="0" cy="0"/>
        </a:xfrm>
      </p:grpSpPr>
      <p:sp>
        <p:nvSpPr>
          <p:cNvPr id="7" name="Rounded Rectangle 6"/>
          <p:cNvSpPr/>
          <p:nvPr>
            <p:custDataLst>
              <p:tags r:id="rId1"/>
            </p:custDataLst>
          </p:nvPr>
        </p:nvSpPr>
        <p:spPr>
          <a:xfrm rot="10800000">
            <a:off x="320040" y="5185163"/>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8" name="Rounded Rectangle 7"/>
          <p:cNvSpPr/>
          <p:nvPr>
            <p:custDataLst>
              <p:tags r:id="rId2"/>
            </p:custDataLst>
          </p:nvPr>
        </p:nvSpPr>
        <p:spPr>
          <a:xfrm rot="10800000">
            <a:off x="4656274" y="5185163"/>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2" name="Title"/>
          <p:cNvSpPr>
            <a:spLocks noGrp="1"/>
          </p:cNvSpPr>
          <p:nvPr>
            <p:ph type="title"/>
            <p:custDataLst>
              <p:tags r:id="rId3"/>
            </p:custDataLst>
          </p:nvPr>
        </p:nvSpPr>
        <p:spPr/>
        <p:txBody>
          <a:bodyPr/>
          <a:lstStyle/>
          <a:p>
            <a:r>
              <a:rPr lang="en-US" dirty="0" smtClean="0"/>
              <a:t>Market Overview</a:t>
            </a:r>
            <a:endParaRPr lang="en-US" dirty="0"/>
          </a:p>
        </p:txBody>
      </p:sp>
      <p:sp>
        <p:nvSpPr>
          <p:cNvPr id="4" name="Rectangle 3"/>
          <p:cNvSpPr/>
          <p:nvPr>
            <p:custDataLst>
              <p:tags r:id="rId4"/>
            </p:custDataLst>
          </p:nvPr>
        </p:nvSpPr>
        <p:spPr>
          <a:xfrm>
            <a:off x="320675" y="1554480"/>
            <a:ext cx="4159250" cy="3754874"/>
          </a:xfrm>
          <a:prstGeom prst="rect">
            <a:avLst/>
          </a:prstGeom>
        </p:spPr>
        <p:txBody>
          <a:bodyPr wrap="square">
            <a:spAutoFit/>
          </a:bodyPr>
          <a:lstStyle/>
          <a:p>
            <a:pPr marL="169863" indent="-169863" algn="l">
              <a:spcAft>
                <a:spcPts val="600"/>
              </a:spcAft>
              <a:buFont typeface="Arial" pitchFamily="34" charset="0"/>
              <a:buChar char="•"/>
            </a:pPr>
            <a:r>
              <a:rPr lang="en-US" sz="1200" dirty="0" smtClean="0"/>
              <a:t>The </a:t>
            </a:r>
            <a:r>
              <a:rPr lang="en-US" sz="1200" dirty="0"/>
              <a:t>enterprise collaboration market emerged from the need to provide employees with more effective ways to collaborate than with phone and email. While </a:t>
            </a:r>
            <a:r>
              <a:rPr lang="en-US" sz="1200" dirty="0" smtClean="0"/>
              <a:t>adequate for </a:t>
            </a:r>
            <a:r>
              <a:rPr lang="en-US" sz="1200" dirty="0"/>
              <a:t>quick messages between employees, </a:t>
            </a:r>
            <a:r>
              <a:rPr lang="en-US" sz="1200" dirty="0" smtClean="0"/>
              <a:t>email </a:t>
            </a:r>
            <a:r>
              <a:rPr lang="en-US" sz="1200" dirty="0"/>
              <a:t>is </a:t>
            </a:r>
            <a:r>
              <a:rPr lang="en-US" sz="1200" dirty="0" smtClean="0"/>
              <a:t>inefficient for </a:t>
            </a:r>
            <a:r>
              <a:rPr lang="en-US" sz="1200" dirty="0"/>
              <a:t>carrying out medium to long-term project-based work.</a:t>
            </a:r>
          </a:p>
          <a:p>
            <a:pPr marL="169863" indent="-169863" algn="l">
              <a:spcAft>
                <a:spcPts val="600"/>
              </a:spcAft>
              <a:buFont typeface="Arial" pitchFamily="34" charset="0"/>
              <a:buChar char="•"/>
            </a:pPr>
            <a:r>
              <a:rPr lang="en-US" sz="1200" dirty="0" smtClean="0"/>
              <a:t>Collaboration </a:t>
            </a:r>
            <a:r>
              <a:rPr lang="en-US" sz="1200" dirty="0"/>
              <a:t>vendors initially focused on developing better ways to collaborate around documents. </a:t>
            </a:r>
            <a:r>
              <a:rPr lang="en-US" sz="1200" dirty="0" smtClean="0"/>
              <a:t>However, </a:t>
            </a:r>
            <a:r>
              <a:rPr lang="en-US" sz="1200" i="1" dirty="0" smtClean="0"/>
              <a:t>social workflow management </a:t>
            </a:r>
            <a:r>
              <a:rPr lang="en-US" sz="1200" dirty="0" smtClean="0"/>
              <a:t>has become the new precedent. </a:t>
            </a:r>
            <a:r>
              <a:rPr lang="en-US" sz="1200" dirty="0"/>
              <a:t>Social workflow allows for steady knowledge and document sharing through persistent activity </a:t>
            </a:r>
            <a:r>
              <a:rPr lang="en-US" sz="1200" dirty="0" smtClean="0"/>
              <a:t>streams. Early </a:t>
            </a:r>
            <a:r>
              <a:rPr lang="en-US" sz="1200" dirty="0"/>
              <a:t>platforms provided employees </a:t>
            </a:r>
            <a:r>
              <a:rPr lang="en-US" sz="1200" dirty="0" smtClean="0"/>
              <a:t>only with </a:t>
            </a:r>
            <a:r>
              <a:rPr lang="en-US" sz="1200" dirty="0"/>
              <a:t>tools for managing document workflows through versioning and library services. </a:t>
            </a:r>
            <a:endParaRPr lang="en-US" sz="1200" dirty="0" smtClean="0"/>
          </a:p>
          <a:p>
            <a:pPr marL="169863" indent="-169863" algn="l">
              <a:spcAft>
                <a:spcPts val="600"/>
              </a:spcAft>
              <a:buFont typeface="Arial" pitchFamily="34" charset="0"/>
              <a:buChar char="•"/>
            </a:pPr>
            <a:r>
              <a:rPr lang="en-US" sz="1200" dirty="0" smtClean="0"/>
              <a:t>The </a:t>
            </a:r>
            <a:r>
              <a:rPr lang="en-US" sz="1200" dirty="0"/>
              <a:t>“social revolution” </a:t>
            </a:r>
            <a:r>
              <a:rPr lang="en-US" sz="1200" dirty="0" smtClean="0"/>
              <a:t>has happened and continues to impact </a:t>
            </a:r>
            <a:r>
              <a:rPr lang="en-US" sz="1200" dirty="0"/>
              <a:t>the business world. </a:t>
            </a:r>
            <a:r>
              <a:rPr lang="en-US" sz="1200" dirty="0" smtClean="0"/>
              <a:t>But people are questioning “social for social’s sake.” Further </a:t>
            </a:r>
            <a:r>
              <a:rPr lang="en-US" sz="1200" dirty="0"/>
              <a:t>refinement of social tools and addition of real-time </a:t>
            </a:r>
            <a:r>
              <a:rPr lang="en-US" sz="1200" dirty="0" smtClean="0"/>
              <a:t>and other project capabilities </a:t>
            </a:r>
            <a:r>
              <a:rPr lang="en-US" sz="1200" dirty="0"/>
              <a:t>have made many platforms juggernauts</a:t>
            </a:r>
            <a:r>
              <a:rPr lang="en-US" sz="1200" dirty="0" smtClean="0"/>
              <a:t>.</a:t>
            </a:r>
            <a:endParaRPr lang="en-US" sz="1200" dirty="0"/>
          </a:p>
        </p:txBody>
      </p:sp>
      <p:sp>
        <p:nvSpPr>
          <p:cNvPr id="5" name="Rectangle 4"/>
          <p:cNvSpPr/>
          <p:nvPr>
            <p:custDataLst>
              <p:tags r:id="rId5"/>
            </p:custDataLst>
          </p:nvPr>
        </p:nvSpPr>
        <p:spPr>
          <a:xfrm>
            <a:off x="4664075" y="1552218"/>
            <a:ext cx="4159250" cy="3831818"/>
          </a:xfrm>
          <a:prstGeom prst="rect">
            <a:avLst/>
          </a:prstGeom>
        </p:spPr>
        <p:txBody>
          <a:bodyPr wrap="square">
            <a:spAutoFit/>
          </a:bodyPr>
          <a:lstStyle/>
          <a:p>
            <a:pPr marL="169863" indent="-169863" algn="l">
              <a:spcAft>
                <a:spcPts val="600"/>
              </a:spcAft>
              <a:buFont typeface="Arial" pitchFamily="34" charset="0"/>
              <a:buChar char="•"/>
            </a:pPr>
            <a:r>
              <a:rPr lang="en-US" sz="1200" dirty="0" smtClean="0"/>
              <a:t>The </a:t>
            </a:r>
            <a:r>
              <a:rPr lang="en-US" sz="1200" dirty="0"/>
              <a:t>integration of both social collaboration and file sharing tools into one common platform is proceeding rapidly. Real-time collaboration, such as video conferencing and screen sharing, are </a:t>
            </a:r>
            <a:r>
              <a:rPr lang="en-US" sz="1200" dirty="0" smtClean="0"/>
              <a:t>now </a:t>
            </a:r>
            <a:r>
              <a:rPr lang="en-US" sz="1200" dirty="0"/>
              <a:t>being </a:t>
            </a:r>
            <a:r>
              <a:rPr lang="en-US" sz="1200" dirty="0" smtClean="0"/>
              <a:t>integrated primarily through </a:t>
            </a:r>
            <a:r>
              <a:rPr lang="en-US" sz="1200" dirty="0"/>
              <a:t>W</a:t>
            </a:r>
            <a:r>
              <a:rPr lang="en-US" sz="1200" dirty="0" smtClean="0"/>
              <a:t>ebRTC, forgoing the need for </a:t>
            </a:r>
            <a:r>
              <a:rPr lang="en-US" sz="1200" dirty="0"/>
              <a:t>partner </a:t>
            </a:r>
            <a:r>
              <a:rPr lang="en-US" sz="1200" dirty="0" smtClean="0"/>
              <a:t>integration.</a:t>
            </a:r>
          </a:p>
          <a:p>
            <a:pPr marL="169863" indent="-169863" algn="l">
              <a:spcAft>
                <a:spcPts val="600"/>
              </a:spcAft>
              <a:buFont typeface="Arial" pitchFamily="34" charset="0"/>
              <a:buChar char="•"/>
            </a:pPr>
            <a:r>
              <a:rPr lang="en-US" sz="1200" dirty="0" smtClean="0"/>
              <a:t>Talent </a:t>
            </a:r>
            <a:r>
              <a:rPr lang="en-US" sz="1200" dirty="0"/>
              <a:t>management and social collaboration platforms are complementary systems, but have not yet been integrated into one solution. </a:t>
            </a:r>
            <a:r>
              <a:rPr lang="en-US" sz="1200" dirty="0" smtClean="0"/>
              <a:t>Social </a:t>
            </a:r>
            <a:r>
              <a:rPr lang="en-US" sz="1200" dirty="0"/>
              <a:t>performance management and gamification will be added to existing platforms at a rapid pace in the coming </a:t>
            </a:r>
            <a:r>
              <a:rPr lang="en-US" sz="1200" dirty="0" smtClean="0"/>
              <a:t>years</a:t>
            </a:r>
            <a:r>
              <a:rPr lang="en-US" sz="1200" dirty="0"/>
              <a:t>. Eventually </a:t>
            </a:r>
            <a:r>
              <a:rPr lang="en-US" sz="1200" dirty="0" smtClean="0"/>
              <a:t>we </a:t>
            </a:r>
            <a:r>
              <a:rPr lang="en-US" sz="1200" dirty="0"/>
              <a:t>will see greater targeting of solutions toward specific verticals to </a:t>
            </a:r>
            <a:r>
              <a:rPr lang="en-US" sz="1200" dirty="0" smtClean="0"/>
              <a:t>better enable </a:t>
            </a:r>
            <a:r>
              <a:rPr lang="en-US" sz="1200" dirty="0"/>
              <a:t>vendors </a:t>
            </a:r>
            <a:r>
              <a:rPr lang="en-US" sz="1200" dirty="0" smtClean="0"/>
              <a:t>to secure </a:t>
            </a:r>
            <a:r>
              <a:rPr lang="en-US" sz="1200" dirty="0"/>
              <a:t>revenue streams and market position. </a:t>
            </a:r>
            <a:endParaRPr lang="en-US" sz="1200" dirty="0" smtClean="0"/>
          </a:p>
          <a:p>
            <a:pPr marL="169863" indent="-169863" algn="l">
              <a:spcAft>
                <a:spcPts val="600"/>
              </a:spcAft>
              <a:buFont typeface="Arial" pitchFamily="34" charset="0"/>
              <a:buChar char="•"/>
            </a:pPr>
            <a:r>
              <a:rPr lang="en-US" sz="1200" dirty="0" smtClean="0"/>
              <a:t>As collaboration tools continue to gain more validity in larger enterprises, there will be a greater calling for robust reporting and analytics systems to measure and track ROI. </a:t>
            </a:r>
            <a:endParaRPr lang="en-US" sz="1200" dirty="0"/>
          </a:p>
          <a:p>
            <a:pPr marL="169863" indent="-169863" algn="l">
              <a:spcAft>
                <a:spcPts val="600"/>
              </a:spcAft>
              <a:buFont typeface="Arial" pitchFamily="34" charset="0"/>
              <a:buChar char="•"/>
            </a:pPr>
            <a:endParaRPr lang="en-US" sz="1200" dirty="0" smtClean="0">
              <a:solidFill>
                <a:srgbClr val="FF0000"/>
              </a:solidFill>
            </a:endParaRPr>
          </a:p>
        </p:txBody>
      </p:sp>
      <p:sp>
        <p:nvSpPr>
          <p:cNvPr id="16" name="Rounded Rectangle 15"/>
          <p:cNvSpPr/>
          <p:nvPr>
            <p:custDataLst>
              <p:tags r:id="rId6"/>
            </p:custDataLst>
          </p:nvPr>
        </p:nvSpPr>
        <p:spPr>
          <a:xfrm>
            <a:off x="320675" y="1189038"/>
            <a:ext cx="415925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i="1" dirty="0" smtClean="0">
                <a:solidFill>
                  <a:srgbClr val="333333"/>
                </a:solidFill>
              </a:rPr>
              <a:t>How it got here</a:t>
            </a:r>
            <a:endParaRPr lang="en-CA" b="1" i="1" dirty="0">
              <a:solidFill>
                <a:srgbClr val="333333"/>
              </a:solidFill>
            </a:endParaRPr>
          </a:p>
        </p:txBody>
      </p:sp>
      <p:sp>
        <p:nvSpPr>
          <p:cNvPr id="17" name="Rounded Rectangle 16"/>
          <p:cNvSpPr/>
          <p:nvPr>
            <p:custDataLst>
              <p:tags r:id="rId7"/>
            </p:custDataLst>
          </p:nvPr>
        </p:nvSpPr>
        <p:spPr>
          <a:xfrm>
            <a:off x="4664075" y="1189038"/>
            <a:ext cx="4159250" cy="37147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b="1" i="1" dirty="0" smtClean="0">
                <a:solidFill>
                  <a:srgbClr val="333333"/>
                </a:solidFill>
              </a:rPr>
              <a:t>Where it’s going</a:t>
            </a:r>
            <a:endParaRPr lang="en-CA" b="1" i="1" dirty="0">
              <a:solidFill>
                <a:srgbClr val="333333"/>
              </a:solidFill>
            </a:endParaRPr>
          </a:p>
        </p:txBody>
      </p:sp>
      <p:grpSp>
        <p:nvGrpSpPr>
          <p:cNvPr id="9" name="Group 135"/>
          <p:cNvGrpSpPr/>
          <p:nvPr>
            <p:custDataLst>
              <p:tags r:id="rId8"/>
            </p:custDataLst>
          </p:nvPr>
        </p:nvGrpSpPr>
        <p:grpSpPr>
          <a:xfrm>
            <a:off x="255904" y="5615217"/>
            <a:ext cx="8625780" cy="838201"/>
            <a:chOff x="328291" y="4509120"/>
            <a:chExt cx="8491858" cy="838201"/>
          </a:xfrm>
        </p:grpSpPr>
        <p:sp>
          <p:nvSpPr>
            <p:cNvPr id="10" name="Rounded Rectangle 9"/>
            <p:cNvSpPr/>
            <p:nvPr/>
          </p:nvSpPr>
          <p:spPr>
            <a:xfrm>
              <a:off x="328613" y="4509120"/>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algn="l"/>
              <a:r>
                <a:rPr lang="en-CA" sz="1200" dirty="0" smtClean="0">
                  <a:solidFill>
                    <a:schemeClr val="tx1"/>
                  </a:solidFill>
                </a:rPr>
                <a:t>As the market evolves, capabilities that were once cutting edge become default and new functionality becomes differentiating. Real-time collaboration and discussion forums have become Table Stakes capabilities and should no longer be used to differentiate solutions. Instead focus on reporting and analytics and integration to get the best fit for your requirements.</a:t>
              </a:r>
            </a:p>
          </p:txBody>
        </p:sp>
        <p:pic>
          <p:nvPicPr>
            <p:cNvPr id="11" name="Picture 10" descr="insight.png"/>
            <p:cNvPicPr>
              <a:picLocks noChangeAspect="1"/>
            </p:cNvPicPr>
            <p:nvPr/>
          </p:nvPicPr>
          <p:blipFill>
            <a:blip r:embed="rId11" cstate="print"/>
            <a:stretch>
              <a:fillRect/>
            </a:stretch>
          </p:blipFill>
          <p:spPr>
            <a:xfrm>
              <a:off x="328291" y="4509120"/>
              <a:ext cx="1000207" cy="838201"/>
            </a:xfrm>
            <a:prstGeom prst="rect">
              <a:avLst/>
            </a:prstGeom>
          </p:spPr>
        </p:pic>
      </p:grpSp>
      <p:grpSp>
        <p:nvGrpSpPr>
          <p:cNvPr id="12" name="Group 11"/>
          <p:cNvGrpSpPr/>
          <p:nvPr/>
        </p:nvGrpSpPr>
        <p:grpSpPr>
          <a:xfrm>
            <a:off x="0" y="6422955"/>
            <a:ext cx="9144000" cy="437555"/>
            <a:chOff x="0" y="6422955"/>
            <a:chExt cx="9144000" cy="437555"/>
          </a:xfrm>
        </p:grpSpPr>
        <p:pic>
          <p:nvPicPr>
            <p:cNvPr id="13" name="Picture 3">
              <a:hlinkClick r:id="rId12"/>
            </p:cNvPr>
            <p:cNvPicPr>
              <a:picLocks noChangeAspect="1" noChangeArrowheads="1"/>
            </p:cNvPicPr>
            <p:nvPr/>
          </p:nvPicPr>
          <p:blipFill>
            <a:blip r:embed="rId13" cstate="print"/>
            <a:srcRect/>
            <a:stretch>
              <a:fillRect/>
            </a:stretch>
          </p:blipFill>
          <p:spPr bwMode="auto">
            <a:xfrm>
              <a:off x="0" y="6422955"/>
              <a:ext cx="9144000" cy="437555"/>
            </a:xfrm>
            <a:prstGeom prst="rect">
              <a:avLst/>
            </a:prstGeom>
            <a:noFill/>
            <a:ln w="9525">
              <a:noFill/>
              <a:miter lim="800000"/>
              <a:headEnd/>
              <a:tailEnd/>
            </a:ln>
          </p:spPr>
        </p:pic>
        <p:pic>
          <p:nvPicPr>
            <p:cNvPr id="14" name="Picture 13" descr="itrg-logo.png"/>
            <p:cNvPicPr>
              <a:picLocks noChangeAspect="1"/>
            </p:cNvPicPr>
            <p:nvPr/>
          </p:nvPicPr>
          <p:blipFill>
            <a:blip r:embed="rId14"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786786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Table Stakes 4">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smtClean="0"/>
              <a:t>Table Stakes represent the minimum standard; </a:t>
            </a:r>
            <a:br>
              <a:rPr lang="en-US" dirty="0" smtClean="0"/>
            </a:br>
            <a:r>
              <a:rPr lang="en-US" dirty="0" smtClean="0"/>
              <a:t>without these, a product doesn’t even get reviewed</a:t>
            </a:r>
            <a:endParaRPr lang="en-US" dirty="0"/>
          </a:p>
        </p:txBody>
      </p:sp>
      <p:grpSp>
        <p:nvGrpSpPr>
          <p:cNvPr id="3" name="Group 136"/>
          <p:cNvGrpSpPr/>
          <p:nvPr/>
        </p:nvGrpSpPr>
        <p:grpSpPr>
          <a:xfrm>
            <a:off x="266699" y="5409220"/>
            <a:ext cx="8491536" cy="848310"/>
            <a:chOff x="328291" y="3598911"/>
            <a:chExt cx="8491536" cy="848310"/>
          </a:xfrm>
        </p:grpSpPr>
        <p:sp>
          <p:nvSpPr>
            <p:cNvPr id="97" name="Rounded Rectangle 96"/>
            <p:cNvSpPr/>
            <p:nvPr/>
          </p:nvSpPr>
          <p:spPr>
            <a:xfrm>
              <a:off x="328291" y="3598911"/>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7438" indent="-11113" algn="l"/>
              <a:r>
                <a:rPr lang="en-US" sz="1200" dirty="0" smtClean="0">
                  <a:solidFill>
                    <a:srgbClr val="333333"/>
                  </a:solidFill>
                </a:rPr>
                <a:t>If Table Stakes are all you need from your </a:t>
              </a:r>
              <a:r>
                <a:rPr lang="en-US" sz="1200" dirty="0" smtClean="0">
                  <a:solidFill>
                    <a:schemeClr val="tx1"/>
                  </a:solidFill>
                </a:rPr>
                <a:t>collaboration </a:t>
              </a:r>
              <a:r>
                <a:rPr lang="en-US" sz="1200" dirty="0" smtClean="0">
                  <a:solidFill>
                    <a:srgbClr val="333333"/>
                  </a:solidFill>
                </a:rPr>
                <a:t>solution, the only true differentiator for the organization is price. Otherwise, dig deeper to find the best price to value for your needs.</a:t>
              </a:r>
            </a:p>
          </p:txBody>
        </p:sp>
        <p:pic>
          <p:nvPicPr>
            <p:cNvPr id="98" name="Picture 97" descr="insight.png"/>
            <p:cNvPicPr>
              <a:picLocks noChangeAspect="1"/>
            </p:cNvPicPr>
            <p:nvPr/>
          </p:nvPicPr>
          <p:blipFill>
            <a:blip r:embed="rId12" cstate="print"/>
            <a:stretch>
              <a:fillRect/>
            </a:stretch>
          </p:blipFill>
          <p:spPr>
            <a:xfrm>
              <a:off x="328614" y="3609020"/>
              <a:ext cx="1000207" cy="838201"/>
            </a:xfrm>
            <a:prstGeom prst="rect">
              <a:avLst/>
            </a:prstGeom>
          </p:spPr>
        </p:pic>
      </p:grpSp>
      <p:sp>
        <p:nvSpPr>
          <p:cNvPr id="95" name="Rectangle 94"/>
          <p:cNvSpPr/>
          <p:nvPr/>
        </p:nvSpPr>
        <p:spPr>
          <a:xfrm>
            <a:off x="5486400" y="1537514"/>
            <a:ext cx="3336925" cy="1754326"/>
          </a:xfrm>
          <a:prstGeom prst="rect">
            <a:avLst/>
          </a:prstGeom>
        </p:spPr>
        <p:txBody>
          <a:bodyPr wrap="square">
            <a:spAutoFit/>
          </a:bodyPr>
          <a:lstStyle/>
          <a:p>
            <a:pPr algn="l"/>
            <a:r>
              <a:rPr lang="en-US" sz="1200" dirty="0" smtClean="0">
                <a:solidFill>
                  <a:srgbClr val="333333"/>
                </a:solidFill>
              </a:rPr>
              <a:t>The products assessed in this Vendor Landscape</a:t>
            </a:r>
            <a:r>
              <a:rPr lang="en-US" sz="1200" baseline="30000" dirty="0" smtClean="0">
                <a:solidFill>
                  <a:srgbClr val="333333"/>
                </a:solidFill>
              </a:rPr>
              <a:t>TM</a:t>
            </a:r>
            <a:r>
              <a:rPr lang="en-US" sz="1200" dirty="0" smtClean="0">
                <a:solidFill>
                  <a:srgbClr val="333333"/>
                </a:solidFill>
              </a:rPr>
              <a:t> meet, at the very least, the requirements outlined as Table Stakes. </a:t>
            </a:r>
          </a:p>
          <a:p>
            <a:pPr algn="l"/>
            <a:endParaRPr lang="en-US" sz="1200" dirty="0" smtClean="0">
              <a:solidFill>
                <a:srgbClr val="333333"/>
              </a:solidFill>
            </a:endParaRPr>
          </a:p>
          <a:p>
            <a:pPr algn="l"/>
            <a:r>
              <a:rPr lang="en-US" sz="1200" dirty="0" smtClean="0">
                <a:solidFill>
                  <a:srgbClr val="333333"/>
                </a:solidFill>
              </a:rPr>
              <a:t>Many of the vendors go above and beyond the outlined Table Stakes, some even do so in multiple categories. This section aims to highlight the products’ capabilities </a:t>
            </a:r>
            <a:r>
              <a:rPr lang="en-US" sz="1200" b="1" dirty="0" smtClean="0">
                <a:solidFill>
                  <a:srgbClr val="333333"/>
                </a:solidFill>
              </a:rPr>
              <a:t>in excess </a:t>
            </a:r>
            <a:r>
              <a:rPr lang="en-US" sz="1200" dirty="0" smtClean="0">
                <a:solidFill>
                  <a:srgbClr val="333333"/>
                </a:solidFill>
              </a:rPr>
              <a:t>of the criteria listed here. </a:t>
            </a:r>
            <a:endParaRPr lang="en-US" sz="1200" dirty="0">
              <a:solidFill>
                <a:srgbClr val="333333"/>
              </a:solidFill>
            </a:endParaRPr>
          </a:p>
        </p:txBody>
      </p:sp>
      <p:sp>
        <p:nvSpPr>
          <p:cNvPr id="106" name="Rounded Rectangle 105"/>
          <p:cNvSpPr/>
          <p:nvPr/>
        </p:nvSpPr>
        <p:spPr>
          <a:xfrm>
            <a:off x="320675" y="1188720"/>
            <a:ext cx="497140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The Table Stakes</a:t>
            </a:r>
            <a:endParaRPr lang="en-CA" b="1" i="1" dirty="0">
              <a:solidFill>
                <a:srgbClr val="333333"/>
              </a:solidFill>
            </a:endParaRPr>
          </a:p>
        </p:txBody>
      </p:sp>
      <p:sp>
        <p:nvSpPr>
          <p:cNvPr id="107" name="Rounded Rectangle 106"/>
          <p:cNvSpPr/>
          <p:nvPr/>
        </p:nvSpPr>
        <p:spPr>
          <a:xfrm>
            <a:off x="5486400" y="1188720"/>
            <a:ext cx="333692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What Does This Mean?</a:t>
            </a:r>
            <a:endParaRPr lang="en-CA" b="1" i="1" dirty="0">
              <a:solidFill>
                <a:srgbClr val="333333"/>
              </a:solidFill>
            </a:endParaRPr>
          </a:p>
        </p:txBody>
      </p:sp>
      <p:sp>
        <p:nvSpPr>
          <p:cNvPr id="10" name="Flowchart: Stored Data 21"/>
          <p:cNvSpPr>
            <a:spLocks noChangeArrowheads="1"/>
          </p:cNvSpPr>
          <p:nvPr>
            <p:custDataLst>
              <p:tags r:id="rId1"/>
            </p:custDataLst>
          </p:nvPr>
        </p:nvSpPr>
        <p:spPr bwMode="auto">
          <a:xfrm flipH="1">
            <a:off x="1828167" y="3108960"/>
            <a:ext cx="3474720" cy="654022"/>
          </a:xfrm>
          <a:prstGeom prst="rect">
            <a:avLst/>
          </a:prstGeom>
          <a:solidFill>
            <a:schemeClr val="bg2">
              <a:lumMod val="85000"/>
            </a:schemeClr>
          </a:solidFill>
          <a:ln w="6350">
            <a:noFill/>
            <a:miter lim="800000"/>
            <a:headEnd/>
            <a:tailEnd/>
          </a:ln>
          <a:effectLst/>
        </p:spPr>
        <p:txBody>
          <a:bodyPr anchor="ctr"/>
          <a:lstStyle/>
          <a:p>
            <a:pPr algn="l"/>
            <a:r>
              <a:rPr lang="en-CA" sz="1200" dirty="0">
                <a:latin typeface="Arial" pitchFamily="34" charset="0"/>
                <a:cs typeface="Arial" pitchFamily="34" charset="0"/>
              </a:rPr>
              <a:t>Basic employee profiles are present in the platform and can be populated with standard fields.</a:t>
            </a:r>
            <a:endParaRPr lang="en-US" sz="1200" dirty="0" smtClean="0">
              <a:latin typeface="Arial" pitchFamily="34" charset="0"/>
              <a:cs typeface="Arial" pitchFamily="34" charset="0"/>
            </a:endParaRPr>
          </a:p>
        </p:txBody>
      </p:sp>
      <p:sp>
        <p:nvSpPr>
          <p:cNvPr id="11" name="Rectangle 10"/>
          <p:cNvSpPr>
            <a:spLocks noChangeArrowheads="1"/>
          </p:cNvSpPr>
          <p:nvPr>
            <p:custDataLst>
              <p:tags r:id="rId2"/>
            </p:custDataLst>
          </p:nvPr>
        </p:nvSpPr>
        <p:spPr bwMode="auto">
          <a:xfrm flipH="1">
            <a:off x="319407" y="3108959"/>
            <a:ext cx="1463040" cy="654657"/>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Employee profiles</a:t>
            </a:r>
            <a:endParaRPr lang="en-US" sz="1400" dirty="0">
              <a:latin typeface="Arial" pitchFamily="34" charset="0"/>
              <a:cs typeface="Arial" pitchFamily="34" charset="0"/>
            </a:endParaRPr>
          </a:p>
        </p:txBody>
      </p:sp>
      <p:sp>
        <p:nvSpPr>
          <p:cNvPr id="14" name="Flowchart: Stored Data 20"/>
          <p:cNvSpPr>
            <a:spLocks noChangeArrowheads="1"/>
          </p:cNvSpPr>
          <p:nvPr>
            <p:custDataLst>
              <p:tags r:id="rId3"/>
            </p:custDataLst>
          </p:nvPr>
        </p:nvSpPr>
        <p:spPr bwMode="auto">
          <a:xfrm flipH="1">
            <a:off x="1828167" y="2560320"/>
            <a:ext cx="3474720" cy="502920"/>
          </a:xfrm>
          <a:prstGeom prst="rect">
            <a:avLst/>
          </a:prstGeom>
          <a:solidFill>
            <a:schemeClr val="bg2">
              <a:lumMod val="95000"/>
            </a:schemeClr>
          </a:solidFill>
          <a:ln w="6350">
            <a:noFill/>
            <a:miter lim="800000"/>
            <a:headEnd/>
            <a:tailEnd/>
          </a:ln>
          <a:effectLst/>
        </p:spPr>
        <p:txBody>
          <a:bodyPr anchor="ctr"/>
          <a:lstStyle/>
          <a:p>
            <a:pPr algn="l"/>
            <a:r>
              <a:rPr lang="en-CA" sz="1200" dirty="0">
                <a:latin typeface="Arial" pitchFamily="34" charset="0"/>
                <a:cs typeface="Arial" pitchFamily="34" charset="0"/>
              </a:rPr>
              <a:t>Threaded discussions are present in the platform.</a:t>
            </a:r>
            <a:endParaRPr lang="en-US" sz="1200" dirty="0" smtClean="0">
              <a:latin typeface="Arial" pitchFamily="34" charset="0"/>
              <a:cs typeface="Arial" pitchFamily="34" charset="0"/>
            </a:endParaRPr>
          </a:p>
        </p:txBody>
      </p:sp>
      <p:sp>
        <p:nvSpPr>
          <p:cNvPr id="15" name="Rectangle 14"/>
          <p:cNvSpPr>
            <a:spLocks noChangeArrowheads="1"/>
          </p:cNvSpPr>
          <p:nvPr>
            <p:custDataLst>
              <p:tags r:id="rId4"/>
            </p:custDataLst>
          </p:nvPr>
        </p:nvSpPr>
        <p:spPr bwMode="auto">
          <a:xfrm flipH="1">
            <a:off x="319407" y="2560320"/>
            <a:ext cx="1463040" cy="502920"/>
          </a:xfrm>
          <a:prstGeom prst="rect">
            <a:avLst/>
          </a:prstGeom>
          <a:solidFill>
            <a:schemeClr val="bg2">
              <a:lumMod val="9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Discussion forums</a:t>
            </a:r>
            <a:endParaRPr lang="en-US" sz="1400" dirty="0">
              <a:latin typeface="Arial" pitchFamily="34" charset="0"/>
              <a:cs typeface="Arial" pitchFamily="34" charset="0"/>
            </a:endParaRPr>
          </a:p>
        </p:txBody>
      </p:sp>
      <p:sp>
        <p:nvSpPr>
          <p:cNvPr id="16" name="Flowchart: Stored Data 19"/>
          <p:cNvSpPr>
            <a:spLocks noChangeArrowheads="1"/>
          </p:cNvSpPr>
          <p:nvPr>
            <p:custDataLst>
              <p:tags r:id="rId5"/>
            </p:custDataLst>
          </p:nvPr>
        </p:nvSpPr>
        <p:spPr bwMode="auto">
          <a:xfrm flipH="1">
            <a:off x="1828167" y="2011362"/>
            <a:ext cx="3474720" cy="502920"/>
          </a:xfrm>
          <a:prstGeom prst="rect">
            <a:avLst/>
          </a:prstGeom>
          <a:solidFill>
            <a:schemeClr val="bg2">
              <a:lumMod val="85000"/>
            </a:schemeClr>
          </a:solidFill>
          <a:ln w="6350">
            <a:noFill/>
            <a:miter lim="800000"/>
            <a:headEnd/>
            <a:tailEnd/>
          </a:ln>
        </p:spPr>
        <p:txBody>
          <a:bodyPr anchor="ctr"/>
          <a:lstStyle/>
          <a:p>
            <a:pPr algn="l"/>
            <a:r>
              <a:rPr lang="en-CA" sz="1200" dirty="0"/>
              <a:t>Presence and the ability to collaborate through text-based </a:t>
            </a:r>
            <a:r>
              <a:rPr lang="en-CA" sz="1200" dirty="0" smtClean="0"/>
              <a:t>chat.</a:t>
            </a:r>
            <a:endParaRPr lang="en-US" sz="1200" dirty="0" smtClean="0">
              <a:solidFill>
                <a:srgbClr val="FF0000"/>
              </a:solidFill>
              <a:latin typeface="Arial" pitchFamily="34" charset="0"/>
              <a:cs typeface="Arial" pitchFamily="34" charset="0"/>
            </a:endParaRPr>
          </a:p>
        </p:txBody>
      </p:sp>
      <p:sp>
        <p:nvSpPr>
          <p:cNvPr id="17" name="Rectangle 16"/>
          <p:cNvSpPr>
            <a:spLocks noChangeArrowheads="1"/>
          </p:cNvSpPr>
          <p:nvPr>
            <p:custDataLst>
              <p:tags r:id="rId6"/>
            </p:custDataLst>
          </p:nvPr>
        </p:nvSpPr>
        <p:spPr bwMode="auto">
          <a:xfrm flipH="1">
            <a:off x="319407" y="2011997"/>
            <a:ext cx="1463040" cy="502920"/>
          </a:xfrm>
          <a:prstGeom prst="rect">
            <a:avLst/>
          </a:prstGeom>
          <a:solidFill>
            <a:schemeClr val="bg2">
              <a:lumMod val="85000"/>
            </a:schemeClr>
          </a:solidFill>
          <a:ln w="25400">
            <a:noFill/>
            <a:miter lim="800000"/>
            <a:headEnd/>
            <a:tailEnd/>
          </a:ln>
          <a:effectLst/>
        </p:spPr>
        <p:txBody>
          <a:bodyPr anchor="ctr"/>
          <a:lstStyle/>
          <a:p>
            <a:pPr algn="r">
              <a:defRPr/>
            </a:pPr>
            <a:r>
              <a:rPr lang="en-US" sz="1400" dirty="0" smtClean="0">
                <a:latin typeface="Arial" pitchFamily="34" charset="0"/>
                <a:cs typeface="Arial" pitchFamily="34" charset="0"/>
              </a:rPr>
              <a:t>Basic real-time collaboration</a:t>
            </a:r>
            <a:endParaRPr lang="en-US" sz="1400" dirty="0">
              <a:latin typeface="Arial" pitchFamily="34" charset="0"/>
              <a:cs typeface="Arial" pitchFamily="34" charset="0"/>
            </a:endParaRPr>
          </a:p>
        </p:txBody>
      </p:sp>
      <p:sp>
        <p:nvSpPr>
          <p:cNvPr id="24" name="Flowchart: Stored Data 19"/>
          <p:cNvSpPr>
            <a:spLocks noChangeArrowheads="1"/>
          </p:cNvSpPr>
          <p:nvPr>
            <p:custDataLst>
              <p:tags r:id="rId7"/>
            </p:custDataLst>
          </p:nvPr>
        </p:nvSpPr>
        <p:spPr bwMode="auto">
          <a:xfrm flipH="1">
            <a:off x="1828800" y="1600200"/>
            <a:ext cx="3474720" cy="365760"/>
          </a:xfrm>
          <a:prstGeom prst="rect">
            <a:avLst/>
          </a:prstGeom>
          <a:solidFill>
            <a:schemeClr val="accent1"/>
          </a:solidFill>
          <a:ln w="6350">
            <a:noFill/>
            <a:miter lim="800000"/>
            <a:headEnd/>
            <a:tailEnd/>
          </a:ln>
        </p:spPr>
        <p:txBody>
          <a:bodyPr anchor="ctr"/>
          <a:lstStyle/>
          <a:p>
            <a:r>
              <a:rPr lang="en-US" sz="1400" b="1" dirty="0" smtClean="0">
                <a:solidFill>
                  <a:srgbClr val="FFFFFF"/>
                </a:solidFill>
                <a:latin typeface="Arial" pitchFamily="34" charset="0"/>
                <a:cs typeface="Arial" pitchFamily="34" charset="0"/>
              </a:rPr>
              <a:t>What it is:</a:t>
            </a:r>
          </a:p>
        </p:txBody>
      </p:sp>
      <p:sp>
        <p:nvSpPr>
          <p:cNvPr id="25" name="Rectangle 24"/>
          <p:cNvSpPr>
            <a:spLocks noChangeArrowheads="1"/>
          </p:cNvSpPr>
          <p:nvPr>
            <p:custDataLst>
              <p:tags r:id="rId8"/>
            </p:custDataLst>
          </p:nvPr>
        </p:nvSpPr>
        <p:spPr bwMode="auto">
          <a:xfrm flipH="1">
            <a:off x="320039" y="1600835"/>
            <a:ext cx="1508127" cy="365760"/>
          </a:xfrm>
          <a:prstGeom prst="rect">
            <a:avLst/>
          </a:prstGeom>
          <a:solidFill>
            <a:schemeClr val="accent1"/>
          </a:solidFill>
          <a:ln w="25400">
            <a:noFill/>
            <a:miter lim="800000"/>
            <a:headEnd/>
            <a:tailEnd/>
          </a:ln>
          <a:effectLst/>
        </p:spPr>
        <p:txBody>
          <a:bodyPr anchor="ctr"/>
          <a:lstStyle/>
          <a:p>
            <a:pPr>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23" name="Rounded Rectangle 22"/>
          <p:cNvSpPr/>
          <p:nvPr>
            <p:custDataLst>
              <p:tags r:id="rId9"/>
            </p:custDataLst>
          </p:nvPr>
        </p:nvSpPr>
        <p:spPr>
          <a:xfrm rot="10800000">
            <a:off x="5486400" y="3400426"/>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grpSp>
        <p:nvGrpSpPr>
          <p:cNvPr id="18" name="Group 17"/>
          <p:cNvGrpSpPr/>
          <p:nvPr/>
        </p:nvGrpSpPr>
        <p:grpSpPr>
          <a:xfrm>
            <a:off x="0" y="6422955"/>
            <a:ext cx="9144000" cy="437555"/>
            <a:chOff x="0" y="6422955"/>
            <a:chExt cx="9144000" cy="437555"/>
          </a:xfrm>
        </p:grpSpPr>
        <p:pic>
          <p:nvPicPr>
            <p:cNvPr id="19" name="Picture 3">
              <a:hlinkClick r:id="rId13"/>
            </p:cNvPr>
            <p:cNvPicPr>
              <a:picLocks noChangeAspect="1" noChangeArrowheads="1"/>
            </p:cNvPicPr>
            <p:nvPr/>
          </p:nvPicPr>
          <p:blipFill>
            <a:blip r:embed="rId14" cstate="print"/>
            <a:srcRect/>
            <a:stretch>
              <a:fillRect/>
            </a:stretch>
          </p:blipFill>
          <p:spPr bwMode="auto">
            <a:xfrm>
              <a:off x="0" y="6422955"/>
              <a:ext cx="9144000" cy="437555"/>
            </a:xfrm>
            <a:prstGeom prst="rect">
              <a:avLst/>
            </a:prstGeom>
            <a:noFill/>
            <a:ln w="9525">
              <a:noFill/>
              <a:miter lim="800000"/>
              <a:headEnd/>
              <a:tailEnd/>
            </a:ln>
          </p:spPr>
        </p:pic>
        <p:pic>
          <p:nvPicPr>
            <p:cNvPr id="20" name="Picture 19" descr="itrg-logo.png"/>
            <p:cNvPicPr>
              <a:picLocks noChangeAspect="1"/>
            </p:cNvPicPr>
            <p:nvPr/>
          </p:nvPicPr>
          <p:blipFill>
            <a:blip r:embed="rId1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837402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Advanced Features 9">
    <p:spTree>
      <p:nvGrpSpPr>
        <p:cNvPr id="1" name=""/>
        <p:cNvGrpSpPr/>
        <p:nvPr/>
      </p:nvGrpSpPr>
      <p:grpSpPr>
        <a:xfrm>
          <a:off x="0" y="0"/>
          <a:ext cx="0" cy="0"/>
          <a:chOff x="0" y="0"/>
          <a:chExt cx="0" cy="0"/>
        </a:xfrm>
      </p:grpSpPr>
      <p:sp>
        <p:nvSpPr>
          <p:cNvPr id="24" name="Title"/>
          <p:cNvSpPr>
            <a:spLocks noGrp="1"/>
          </p:cNvSpPr>
          <p:nvPr>
            <p:ph type="title"/>
          </p:nvPr>
        </p:nvSpPr>
        <p:spPr/>
        <p:txBody>
          <a:bodyPr/>
          <a:lstStyle/>
          <a:p>
            <a:r>
              <a:rPr lang="en-US" dirty="0" smtClean="0"/>
              <a:t>Advanced Features are the capabilities that allow for granular market differentiation</a:t>
            </a:r>
            <a:endParaRPr lang="en-US" dirty="0"/>
          </a:p>
        </p:txBody>
      </p:sp>
      <p:sp>
        <p:nvSpPr>
          <p:cNvPr id="43" name="Rectangle 42"/>
          <p:cNvSpPr/>
          <p:nvPr/>
        </p:nvSpPr>
        <p:spPr>
          <a:xfrm>
            <a:off x="323410" y="1541085"/>
            <a:ext cx="3334190" cy="1384995"/>
          </a:xfrm>
          <a:prstGeom prst="rect">
            <a:avLst/>
          </a:prstGeom>
        </p:spPr>
        <p:txBody>
          <a:bodyPr wrap="square">
            <a:spAutoFit/>
          </a:bodyPr>
          <a:lstStyle/>
          <a:p>
            <a:pPr algn="l"/>
            <a:r>
              <a:rPr lang="en-US" sz="1200" dirty="0" smtClean="0">
                <a:solidFill>
                  <a:srgbClr val="333333"/>
                </a:solidFill>
              </a:rPr>
              <a:t>Info-Tech scored each vendor’s features offering as a summation of their individual scores across the listed advanced features. Vendors were given 1 point for each feature the product inherently provided. Some categories were scored on a more granular scale with vendors receiving half points.</a:t>
            </a:r>
          </a:p>
        </p:txBody>
      </p:sp>
      <p:sp>
        <p:nvSpPr>
          <p:cNvPr id="7" name="Flowchart: Stored Data 21"/>
          <p:cNvSpPr>
            <a:spLocks noChangeArrowheads="1"/>
          </p:cNvSpPr>
          <p:nvPr>
            <p:custDataLst>
              <p:tags r:id="rId1"/>
            </p:custDataLst>
          </p:nvPr>
        </p:nvSpPr>
        <p:spPr bwMode="auto">
          <a:xfrm flipH="1">
            <a:off x="5348607" y="2926080"/>
            <a:ext cx="3474720" cy="411480"/>
          </a:xfrm>
          <a:prstGeom prst="rect">
            <a:avLst/>
          </a:prstGeom>
          <a:solidFill>
            <a:schemeClr val="bg2">
              <a:lumMod val="85000"/>
            </a:schemeClr>
          </a:solidFill>
          <a:ln w="6350">
            <a:noFill/>
            <a:miter lim="800000"/>
            <a:headEnd/>
            <a:tailEnd/>
          </a:ln>
          <a:effectLst/>
        </p:spPr>
        <p:txBody>
          <a:bodyPr anchor="ctr"/>
          <a:lstStyle/>
          <a:p>
            <a:pPr algn="l"/>
            <a:r>
              <a:rPr lang="en-CA" sz="1000" dirty="0" smtClean="0">
                <a:latin typeface="+mn-lt"/>
                <a:cs typeface="Arial" pitchFamily="34" charset="0"/>
              </a:rPr>
              <a:t>Collaborate </a:t>
            </a:r>
            <a:r>
              <a:rPr lang="en-CA" sz="1000" dirty="0">
                <a:latin typeface="+mn-lt"/>
                <a:cs typeface="Arial" pitchFamily="34" charset="0"/>
              </a:rPr>
              <a:t>in real-time via audio and </a:t>
            </a:r>
            <a:r>
              <a:rPr lang="en-CA" sz="1000" dirty="0" smtClean="0">
                <a:latin typeface="+mn-lt"/>
                <a:cs typeface="Arial" pitchFamily="34" charset="0"/>
              </a:rPr>
              <a:t>video and web conference </a:t>
            </a:r>
            <a:r>
              <a:rPr lang="en-CA" sz="1000" dirty="0">
                <a:latin typeface="+mn-lt"/>
                <a:cs typeface="Arial" pitchFamily="34" charset="0"/>
              </a:rPr>
              <a:t>or whiteboard</a:t>
            </a:r>
            <a:r>
              <a:rPr lang="en-US" sz="1000" dirty="0" smtClean="0">
                <a:latin typeface="+mn-lt"/>
                <a:cs typeface="Arial" pitchFamily="34" charset="0"/>
              </a:rPr>
              <a:t>.</a:t>
            </a:r>
          </a:p>
        </p:txBody>
      </p:sp>
      <p:sp>
        <p:nvSpPr>
          <p:cNvPr id="8" name="Rectangle 7"/>
          <p:cNvSpPr>
            <a:spLocks noChangeArrowheads="1"/>
          </p:cNvSpPr>
          <p:nvPr>
            <p:custDataLst>
              <p:tags r:id="rId2"/>
            </p:custDataLst>
          </p:nvPr>
        </p:nvSpPr>
        <p:spPr bwMode="auto">
          <a:xfrm flipH="1">
            <a:off x="3657601" y="2926080"/>
            <a:ext cx="1645286" cy="411480"/>
          </a:xfrm>
          <a:prstGeom prst="rect">
            <a:avLst/>
          </a:prstGeom>
          <a:solidFill>
            <a:schemeClr val="bg2">
              <a:lumMod val="85000"/>
            </a:schemeClr>
          </a:solidFill>
          <a:ln w="25400">
            <a:noFill/>
            <a:miter lim="800000"/>
            <a:headEnd/>
            <a:tailEnd/>
          </a:ln>
          <a:effectLst/>
        </p:spPr>
        <p:txBody>
          <a:bodyPr anchor="ctr"/>
          <a:lstStyle/>
          <a:p>
            <a:pPr algn="r">
              <a:defRPr/>
            </a:pPr>
            <a:r>
              <a:rPr lang="en-US" sz="1000" dirty="0" smtClean="0">
                <a:latin typeface="+mn-lt"/>
                <a:cs typeface="Arial" pitchFamily="34" charset="0"/>
              </a:rPr>
              <a:t>Real-Time Collaboration</a:t>
            </a:r>
            <a:endParaRPr lang="en-US" sz="1000" dirty="0">
              <a:latin typeface="+mn-lt"/>
              <a:cs typeface="Arial" pitchFamily="34" charset="0"/>
            </a:endParaRPr>
          </a:p>
        </p:txBody>
      </p:sp>
      <p:sp>
        <p:nvSpPr>
          <p:cNvPr id="9" name="Flowchart: Stored Data 21"/>
          <p:cNvSpPr>
            <a:spLocks noChangeArrowheads="1"/>
          </p:cNvSpPr>
          <p:nvPr>
            <p:custDataLst>
              <p:tags r:id="rId3"/>
            </p:custDataLst>
          </p:nvPr>
        </p:nvSpPr>
        <p:spPr bwMode="auto">
          <a:xfrm flipH="1">
            <a:off x="5348607" y="3383280"/>
            <a:ext cx="3474720" cy="411480"/>
          </a:xfrm>
          <a:prstGeom prst="rect">
            <a:avLst/>
          </a:prstGeom>
          <a:solidFill>
            <a:schemeClr val="bg2">
              <a:lumMod val="95000"/>
            </a:schemeClr>
          </a:solidFill>
          <a:ln w="6350">
            <a:noFill/>
            <a:miter lim="800000"/>
            <a:headEnd/>
            <a:tailEnd/>
          </a:ln>
          <a:effectLst/>
        </p:spPr>
        <p:txBody>
          <a:bodyPr anchor="ctr"/>
          <a:lstStyle/>
          <a:p>
            <a:pPr algn="l"/>
            <a:r>
              <a:rPr lang="en-CA" sz="1000" dirty="0" smtClean="0">
                <a:latin typeface="+mn-lt"/>
                <a:cs typeface="Arial" pitchFamily="34" charset="0"/>
              </a:rPr>
              <a:t>Create and </a:t>
            </a:r>
            <a:r>
              <a:rPr lang="en-CA" sz="1000" dirty="0">
                <a:latin typeface="+mn-lt"/>
                <a:cs typeface="Arial" pitchFamily="34" charset="0"/>
              </a:rPr>
              <a:t>moderate team </a:t>
            </a:r>
            <a:r>
              <a:rPr lang="en-CA" sz="1000" dirty="0" smtClean="0">
                <a:latin typeface="+mn-lt"/>
                <a:cs typeface="Arial" pitchFamily="34" charset="0"/>
              </a:rPr>
              <a:t>groups or microsites </a:t>
            </a:r>
            <a:r>
              <a:rPr lang="en-CA" sz="1000" dirty="0">
                <a:latin typeface="+mn-lt"/>
                <a:cs typeface="Arial" pitchFamily="34" charset="0"/>
              </a:rPr>
              <a:t>and </a:t>
            </a:r>
            <a:r>
              <a:rPr lang="en-CA" sz="1000" dirty="0" smtClean="0">
                <a:latin typeface="+mn-lt"/>
                <a:cs typeface="Arial" pitchFamily="34" charset="0"/>
              </a:rPr>
              <a:t>share information </a:t>
            </a:r>
            <a:r>
              <a:rPr lang="en-CA" sz="1000" dirty="0">
                <a:latin typeface="+mn-lt"/>
                <a:cs typeface="Arial" pitchFamily="34" charset="0"/>
              </a:rPr>
              <a:t>using various methods </a:t>
            </a:r>
            <a:r>
              <a:rPr lang="en-CA" sz="1000" dirty="0" smtClean="0">
                <a:latin typeface="+mn-lt"/>
                <a:cs typeface="Arial" pitchFamily="34" charset="0"/>
              </a:rPr>
              <a:t>(e.g. </a:t>
            </a:r>
            <a:r>
              <a:rPr lang="en-CA" sz="1000" dirty="0">
                <a:latin typeface="+mn-lt"/>
                <a:cs typeface="Arial" pitchFamily="34" charset="0"/>
              </a:rPr>
              <a:t>blogs, wikis, </a:t>
            </a:r>
            <a:r>
              <a:rPr lang="en-CA" sz="1000" dirty="0" smtClean="0">
                <a:latin typeface="+mn-lt"/>
                <a:cs typeface="Arial" pitchFamily="34" charset="0"/>
              </a:rPr>
              <a:t>polls)</a:t>
            </a:r>
            <a:r>
              <a:rPr lang="en-US" sz="1000" dirty="0" smtClean="0">
                <a:latin typeface="+mn-lt"/>
                <a:cs typeface="Arial" pitchFamily="34" charset="0"/>
              </a:rPr>
              <a:t>.</a:t>
            </a:r>
          </a:p>
        </p:txBody>
      </p:sp>
      <p:sp>
        <p:nvSpPr>
          <p:cNvPr id="10" name="Rectangle 9"/>
          <p:cNvSpPr>
            <a:spLocks noChangeArrowheads="1"/>
          </p:cNvSpPr>
          <p:nvPr>
            <p:custDataLst>
              <p:tags r:id="rId4"/>
            </p:custDataLst>
          </p:nvPr>
        </p:nvSpPr>
        <p:spPr bwMode="auto">
          <a:xfrm flipH="1">
            <a:off x="3657601" y="3383280"/>
            <a:ext cx="1645286" cy="411480"/>
          </a:xfrm>
          <a:prstGeom prst="rect">
            <a:avLst/>
          </a:prstGeom>
          <a:solidFill>
            <a:schemeClr val="bg2">
              <a:lumMod val="95000"/>
            </a:schemeClr>
          </a:solidFill>
          <a:ln w="25400">
            <a:noFill/>
            <a:miter lim="800000"/>
            <a:headEnd/>
            <a:tailEnd/>
          </a:ln>
          <a:effectLst/>
        </p:spPr>
        <p:txBody>
          <a:bodyPr anchor="ctr"/>
          <a:lstStyle/>
          <a:p>
            <a:pPr algn="r">
              <a:defRPr/>
            </a:pPr>
            <a:r>
              <a:rPr lang="en-US" sz="1000" dirty="0" smtClean="0">
                <a:latin typeface="+mn-lt"/>
                <a:cs typeface="Arial" pitchFamily="34" charset="0"/>
              </a:rPr>
              <a:t>Community Collaboration</a:t>
            </a:r>
            <a:endParaRPr lang="en-US" sz="1000" dirty="0">
              <a:latin typeface="+mn-lt"/>
              <a:cs typeface="Arial" pitchFamily="34" charset="0"/>
            </a:endParaRPr>
          </a:p>
        </p:txBody>
      </p:sp>
      <p:sp>
        <p:nvSpPr>
          <p:cNvPr id="11" name="Flowchart: Stored Data 20"/>
          <p:cNvSpPr>
            <a:spLocks noChangeArrowheads="1"/>
          </p:cNvSpPr>
          <p:nvPr>
            <p:custDataLst>
              <p:tags r:id="rId5"/>
            </p:custDataLst>
          </p:nvPr>
        </p:nvSpPr>
        <p:spPr bwMode="auto">
          <a:xfrm flipH="1">
            <a:off x="5348607" y="2468880"/>
            <a:ext cx="3474720" cy="411480"/>
          </a:xfrm>
          <a:prstGeom prst="rect">
            <a:avLst/>
          </a:prstGeom>
          <a:solidFill>
            <a:schemeClr val="bg2">
              <a:lumMod val="95000"/>
            </a:schemeClr>
          </a:solidFill>
          <a:ln w="6350">
            <a:noFill/>
            <a:miter lim="800000"/>
            <a:headEnd/>
            <a:tailEnd/>
          </a:ln>
          <a:effectLst/>
        </p:spPr>
        <p:txBody>
          <a:bodyPr anchor="ctr"/>
          <a:lstStyle/>
          <a:p>
            <a:pPr algn="l"/>
            <a:r>
              <a:rPr lang="en-CA" sz="1000" dirty="0">
                <a:latin typeface="+mn-lt"/>
                <a:cs typeface="Arial" pitchFamily="34" charset="0"/>
              </a:rPr>
              <a:t>Email and calendar integration, including </a:t>
            </a:r>
            <a:r>
              <a:rPr lang="en-CA" sz="1000" dirty="0" smtClean="0">
                <a:latin typeface="+mn-lt"/>
                <a:cs typeface="Arial" pitchFamily="34" charset="0"/>
              </a:rPr>
              <a:t>email </a:t>
            </a:r>
            <a:r>
              <a:rPr lang="en-CA" sz="1000" dirty="0">
                <a:latin typeface="+mn-lt"/>
                <a:cs typeface="Arial" pitchFamily="34" charset="0"/>
              </a:rPr>
              <a:t>to platform and contact list integration.</a:t>
            </a:r>
            <a:endParaRPr lang="en-US" sz="1000" dirty="0" smtClean="0">
              <a:latin typeface="+mn-lt"/>
              <a:cs typeface="Arial" pitchFamily="34" charset="0"/>
            </a:endParaRPr>
          </a:p>
        </p:txBody>
      </p:sp>
      <p:sp>
        <p:nvSpPr>
          <p:cNvPr id="12" name="Rectangle 11"/>
          <p:cNvSpPr>
            <a:spLocks noChangeArrowheads="1"/>
          </p:cNvSpPr>
          <p:nvPr>
            <p:custDataLst>
              <p:tags r:id="rId6"/>
            </p:custDataLst>
          </p:nvPr>
        </p:nvSpPr>
        <p:spPr bwMode="auto">
          <a:xfrm flipH="1">
            <a:off x="3660213" y="2468880"/>
            <a:ext cx="1642673" cy="411480"/>
          </a:xfrm>
          <a:prstGeom prst="rect">
            <a:avLst/>
          </a:prstGeom>
          <a:solidFill>
            <a:schemeClr val="bg2">
              <a:lumMod val="95000"/>
            </a:schemeClr>
          </a:solidFill>
          <a:ln w="25400">
            <a:noFill/>
            <a:miter lim="800000"/>
            <a:headEnd/>
            <a:tailEnd/>
          </a:ln>
          <a:effectLst/>
        </p:spPr>
        <p:txBody>
          <a:bodyPr anchor="ctr"/>
          <a:lstStyle/>
          <a:p>
            <a:pPr algn="r">
              <a:defRPr/>
            </a:pPr>
            <a:r>
              <a:rPr lang="en-US" sz="1000" dirty="0" smtClean="0">
                <a:latin typeface="+mn-lt"/>
                <a:cs typeface="Arial" pitchFamily="34" charset="0"/>
              </a:rPr>
              <a:t>Personal Information Management</a:t>
            </a:r>
            <a:endParaRPr lang="en-US" sz="1000" dirty="0">
              <a:latin typeface="+mn-lt"/>
              <a:cs typeface="Arial" pitchFamily="34" charset="0"/>
            </a:endParaRPr>
          </a:p>
        </p:txBody>
      </p:sp>
      <p:sp>
        <p:nvSpPr>
          <p:cNvPr id="13" name="Flowchart: Stored Data 19"/>
          <p:cNvSpPr>
            <a:spLocks noChangeArrowheads="1"/>
          </p:cNvSpPr>
          <p:nvPr>
            <p:custDataLst>
              <p:tags r:id="rId7"/>
            </p:custDataLst>
          </p:nvPr>
        </p:nvSpPr>
        <p:spPr bwMode="auto">
          <a:xfrm flipH="1">
            <a:off x="5348607" y="2011362"/>
            <a:ext cx="3474720" cy="411480"/>
          </a:xfrm>
          <a:prstGeom prst="rect">
            <a:avLst/>
          </a:prstGeom>
          <a:solidFill>
            <a:schemeClr val="bg2">
              <a:lumMod val="85000"/>
            </a:schemeClr>
          </a:solidFill>
          <a:ln w="6350">
            <a:noFill/>
            <a:miter lim="800000"/>
            <a:headEnd/>
            <a:tailEnd/>
          </a:ln>
        </p:spPr>
        <p:txBody>
          <a:bodyPr anchor="ctr"/>
          <a:lstStyle/>
          <a:p>
            <a:pPr algn="l"/>
            <a:r>
              <a:rPr lang="en-CA" sz="1000" dirty="0">
                <a:latin typeface="+mn-lt"/>
                <a:cs typeface="Arial" pitchFamily="34" charset="0"/>
              </a:rPr>
              <a:t>Content repositories with library management capabilities </a:t>
            </a:r>
            <a:r>
              <a:rPr lang="en-CA" sz="1000" dirty="0" smtClean="0">
                <a:latin typeface="+mn-lt"/>
                <a:cs typeface="Arial" pitchFamily="34" charset="0"/>
              </a:rPr>
              <a:t>(e.g. </a:t>
            </a:r>
            <a:r>
              <a:rPr lang="en-CA" sz="1000" dirty="0">
                <a:latin typeface="+mn-lt"/>
                <a:cs typeface="Arial" pitchFamily="34" charset="0"/>
              </a:rPr>
              <a:t>versioning, </a:t>
            </a:r>
            <a:r>
              <a:rPr lang="en-CA" sz="1000" dirty="0" smtClean="0">
                <a:latin typeface="+mn-lt"/>
                <a:cs typeface="Arial" pitchFamily="34" charset="0"/>
              </a:rPr>
              <a:t>check in/check out), social tagging, and search.</a:t>
            </a:r>
            <a:endParaRPr lang="en-US" sz="1000" dirty="0" smtClean="0">
              <a:latin typeface="+mn-lt"/>
              <a:cs typeface="Arial" pitchFamily="34" charset="0"/>
            </a:endParaRPr>
          </a:p>
        </p:txBody>
      </p:sp>
      <p:sp>
        <p:nvSpPr>
          <p:cNvPr id="14" name="Rectangle 13"/>
          <p:cNvSpPr>
            <a:spLocks noChangeArrowheads="1"/>
          </p:cNvSpPr>
          <p:nvPr>
            <p:custDataLst>
              <p:tags r:id="rId8"/>
            </p:custDataLst>
          </p:nvPr>
        </p:nvSpPr>
        <p:spPr bwMode="auto">
          <a:xfrm flipH="1">
            <a:off x="3660213" y="2011997"/>
            <a:ext cx="1642673" cy="411480"/>
          </a:xfrm>
          <a:prstGeom prst="rect">
            <a:avLst/>
          </a:prstGeom>
          <a:solidFill>
            <a:schemeClr val="bg2">
              <a:lumMod val="85000"/>
            </a:schemeClr>
          </a:solidFill>
          <a:ln w="25400">
            <a:noFill/>
            <a:miter lim="800000"/>
            <a:headEnd/>
            <a:tailEnd/>
          </a:ln>
          <a:effectLst/>
        </p:spPr>
        <p:txBody>
          <a:bodyPr anchor="ctr"/>
          <a:lstStyle/>
          <a:p>
            <a:pPr algn="r">
              <a:defRPr/>
            </a:pPr>
            <a:r>
              <a:rPr lang="en-US" sz="1000" dirty="0" smtClean="0">
                <a:latin typeface="+mn-lt"/>
                <a:cs typeface="Arial" pitchFamily="34" charset="0"/>
              </a:rPr>
              <a:t>Content Management</a:t>
            </a:r>
            <a:endParaRPr lang="en-US" sz="1000" dirty="0">
              <a:latin typeface="+mn-lt"/>
              <a:cs typeface="Arial" pitchFamily="34" charset="0"/>
            </a:endParaRPr>
          </a:p>
        </p:txBody>
      </p:sp>
      <p:sp>
        <p:nvSpPr>
          <p:cNvPr id="16" name="Flowchart: Stored Data 21"/>
          <p:cNvSpPr>
            <a:spLocks noChangeArrowheads="1"/>
          </p:cNvSpPr>
          <p:nvPr>
            <p:custDataLst>
              <p:tags r:id="rId9"/>
            </p:custDataLst>
          </p:nvPr>
        </p:nvSpPr>
        <p:spPr bwMode="auto">
          <a:xfrm flipH="1">
            <a:off x="5349240" y="3840480"/>
            <a:ext cx="3474720" cy="411480"/>
          </a:xfrm>
          <a:prstGeom prst="rect">
            <a:avLst/>
          </a:prstGeom>
          <a:solidFill>
            <a:schemeClr val="bg2">
              <a:lumMod val="85000"/>
            </a:schemeClr>
          </a:solidFill>
          <a:ln w="6350">
            <a:noFill/>
            <a:miter lim="800000"/>
            <a:headEnd/>
            <a:tailEnd/>
          </a:ln>
          <a:effectLst/>
        </p:spPr>
        <p:txBody>
          <a:bodyPr anchor="ctr"/>
          <a:lstStyle/>
          <a:p>
            <a:pPr algn="l"/>
            <a:r>
              <a:rPr lang="en-CA" sz="1000" dirty="0">
                <a:latin typeface="+mn-lt"/>
                <a:cs typeface="Arial" pitchFamily="34" charset="0"/>
              </a:rPr>
              <a:t>Structured, </a:t>
            </a:r>
            <a:r>
              <a:rPr lang="en-CA" sz="1000" dirty="0" smtClean="0">
                <a:latin typeface="+mn-lt"/>
                <a:cs typeface="Arial" pitchFamily="34" charset="0"/>
              </a:rPr>
              <a:t>wiki-like repositories </a:t>
            </a:r>
            <a:r>
              <a:rPr lang="en-CA" sz="1000" dirty="0">
                <a:latin typeface="+mn-lt"/>
                <a:cs typeface="Arial" pitchFamily="34" charset="0"/>
              </a:rPr>
              <a:t>with editing, authorship, and moderation </a:t>
            </a:r>
            <a:r>
              <a:rPr lang="en-CA" sz="1000" dirty="0" smtClean="0">
                <a:latin typeface="+mn-lt"/>
                <a:cs typeface="Arial" pitchFamily="34" charset="0"/>
              </a:rPr>
              <a:t>workflows</a:t>
            </a:r>
            <a:r>
              <a:rPr lang="en-US" sz="1000" dirty="0">
                <a:latin typeface="+mn-lt"/>
                <a:cs typeface="Arial" pitchFamily="34" charset="0"/>
              </a:rPr>
              <a:t>.</a:t>
            </a:r>
            <a:endParaRPr lang="en-CA" sz="1000" dirty="0" smtClean="0">
              <a:latin typeface="+mn-lt"/>
              <a:cs typeface="Arial" pitchFamily="34" charset="0"/>
            </a:endParaRPr>
          </a:p>
        </p:txBody>
      </p:sp>
      <p:sp>
        <p:nvSpPr>
          <p:cNvPr id="17" name="Rectangle 16"/>
          <p:cNvSpPr>
            <a:spLocks noChangeArrowheads="1"/>
          </p:cNvSpPr>
          <p:nvPr>
            <p:custDataLst>
              <p:tags r:id="rId10"/>
            </p:custDataLst>
          </p:nvPr>
        </p:nvSpPr>
        <p:spPr bwMode="auto">
          <a:xfrm flipH="1">
            <a:off x="3658234" y="3840480"/>
            <a:ext cx="1645286" cy="411480"/>
          </a:xfrm>
          <a:prstGeom prst="rect">
            <a:avLst/>
          </a:prstGeom>
          <a:solidFill>
            <a:schemeClr val="bg2">
              <a:lumMod val="85000"/>
            </a:schemeClr>
          </a:solidFill>
          <a:ln w="25400">
            <a:noFill/>
            <a:miter lim="800000"/>
            <a:headEnd/>
            <a:tailEnd/>
          </a:ln>
          <a:effectLst/>
        </p:spPr>
        <p:txBody>
          <a:bodyPr anchor="ctr"/>
          <a:lstStyle/>
          <a:p>
            <a:pPr algn="r">
              <a:defRPr/>
            </a:pPr>
            <a:r>
              <a:rPr lang="en-US" sz="1000" dirty="0" smtClean="0">
                <a:latin typeface="+mn-lt"/>
                <a:cs typeface="Arial" pitchFamily="34" charset="0"/>
              </a:rPr>
              <a:t>Knowledge Repositories</a:t>
            </a:r>
            <a:endParaRPr lang="en-US" sz="1000" dirty="0">
              <a:latin typeface="+mn-lt"/>
              <a:cs typeface="Arial" pitchFamily="34" charset="0"/>
            </a:endParaRPr>
          </a:p>
        </p:txBody>
      </p:sp>
      <p:sp>
        <p:nvSpPr>
          <p:cNvPr id="18" name="Flowchart: Stored Data 21"/>
          <p:cNvSpPr>
            <a:spLocks noChangeArrowheads="1"/>
          </p:cNvSpPr>
          <p:nvPr>
            <p:custDataLst>
              <p:tags r:id="rId11"/>
            </p:custDataLst>
          </p:nvPr>
        </p:nvSpPr>
        <p:spPr bwMode="auto">
          <a:xfrm flipH="1">
            <a:off x="5349240" y="4297680"/>
            <a:ext cx="3474720" cy="411480"/>
          </a:xfrm>
          <a:prstGeom prst="rect">
            <a:avLst/>
          </a:prstGeom>
          <a:solidFill>
            <a:schemeClr val="bg2">
              <a:lumMod val="95000"/>
            </a:schemeClr>
          </a:solidFill>
          <a:ln w="6350">
            <a:noFill/>
            <a:miter lim="800000"/>
            <a:headEnd/>
            <a:tailEnd/>
          </a:ln>
          <a:effectLst/>
        </p:spPr>
        <p:txBody>
          <a:bodyPr anchor="ctr"/>
          <a:lstStyle/>
          <a:p>
            <a:pPr algn="l"/>
            <a:r>
              <a:rPr lang="en-CA" sz="1000" dirty="0" smtClean="0">
                <a:latin typeface="+mn-lt"/>
                <a:cs typeface="Arial" pitchFamily="34" charset="0"/>
              </a:rPr>
              <a:t>Employee </a:t>
            </a:r>
            <a:r>
              <a:rPr lang="en-CA" sz="1000" dirty="0">
                <a:latin typeface="+mn-lt"/>
                <a:cs typeface="Arial" pitchFamily="34" charset="0"/>
              </a:rPr>
              <a:t>ability to share searchable information about themselves and </a:t>
            </a:r>
            <a:r>
              <a:rPr lang="en-CA" sz="1000" dirty="0" smtClean="0">
                <a:latin typeface="+mn-lt"/>
                <a:cs typeface="Arial" pitchFamily="34" charset="0"/>
              </a:rPr>
              <a:t>to </a:t>
            </a:r>
            <a:r>
              <a:rPr lang="en-CA" sz="1000" dirty="0">
                <a:latin typeface="+mn-lt"/>
                <a:cs typeface="Arial" pitchFamily="34" charset="0"/>
              </a:rPr>
              <a:t>follow others.</a:t>
            </a:r>
            <a:endParaRPr lang="en-US" sz="1000" dirty="0" smtClean="0">
              <a:latin typeface="+mn-lt"/>
              <a:cs typeface="Arial" pitchFamily="34" charset="0"/>
            </a:endParaRPr>
          </a:p>
        </p:txBody>
      </p:sp>
      <p:sp>
        <p:nvSpPr>
          <p:cNvPr id="19" name="Rectangle 18"/>
          <p:cNvSpPr>
            <a:spLocks noChangeArrowheads="1"/>
          </p:cNvSpPr>
          <p:nvPr>
            <p:custDataLst>
              <p:tags r:id="rId12"/>
            </p:custDataLst>
          </p:nvPr>
        </p:nvSpPr>
        <p:spPr bwMode="auto">
          <a:xfrm flipH="1">
            <a:off x="3658234" y="4297680"/>
            <a:ext cx="1645286" cy="411480"/>
          </a:xfrm>
          <a:prstGeom prst="rect">
            <a:avLst/>
          </a:prstGeom>
          <a:solidFill>
            <a:schemeClr val="bg2">
              <a:lumMod val="95000"/>
            </a:schemeClr>
          </a:solidFill>
          <a:ln w="25400">
            <a:noFill/>
            <a:miter lim="800000"/>
            <a:headEnd/>
            <a:tailEnd/>
          </a:ln>
          <a:effectLst/>
        </p:spPr>
        <p:txBody>
          <a:bodyPr anchor="ctr"/>
          <a:lstStyle/>
          <a:p>
            <a:pPr algn="r">
              <a:defRPr/>
            </a:pPr>
            <a:r>
              <a:rPr lang="en-US" sz="1000" dirty="0" smtClean="0">
                <a:latin typeface="+mn-lt"/>
                <a:cs typeface="Arial" pitchFamily="34" charset="0"/>
              </a:rPr>
              <a:t>Employee Profiles</a:t>
            </a:r>
            <a:endParaRPr lang="en-US" sz="1000" dirty="0">
              <a:latin typeface="+mn-lt"/>
              <a:cs typeface="Arial" pitchFamily="34" charset="0"/>
            </a:endParaRPr>
          </a:p>
        </p:txBody>
      </p:sp>
      <p:sp>
        <p:nvSpPr>
          <p:cNvPr id="20" name="Flowchart: Stored Data 21"/>
          <p:cNvSpPr>
            <a:spLocks noChangeArrowheads="1"/>
          </p:cNvSpPr>
          <p:nvPr>
            <p:custDataLst>
              <p:tags r:id="rId13"/>
            </p:custDataLst>
          </p:nvPr>
        </p:nvSpPr>
        <p:spPr bwMode="auto">
          <a:xfrm flipH="1">
            <a:off x="5349240" y="4754880"/>
            <a:ext cx="3474720" cy="411480"/>
          </a:xfrm>
          <a:prstGeom prst="rect">
            <a:avLst/>
          </a:prstGeom>
          <a:solidFill>
            <a:schemeClr val="bg2">
              <a:lumMod val="85000"/>
            </a:schemeClr>
          </a:solidFill>
          <a:ln w="6350">
            <a:noFill/>
            <a:miter lim="800000"/>
            <a:headEnd/>
            <a:tailEnd/>
          </a:ln>
          <a:effectLst/>
        </p:spPr>
        <p:txBody>
          <a:bodyPr anchor="ctr"/>
          <a:lstStyle/>
          <a:p>
            <a:pPr algn="l"/>
            <a:r>
              <a:rPr lang="en-CA" sz="1000" dirty="0">
                <a:latin typeface="+mn-lt"/>
                <a:cs typeface="Arial" pitchFamily="34" charset="0"/>
              </a:rPr>
              <a:t>Feeds that include user-generated </a:t>
            </a:r>
            <a:r>
              <a:rPr lang="en-CA" sz="1000" dirty="0" smtClean="0">
                <a:latin typeface="+mn-lt"/>
                <a:cs typeface="Arial" pitchFamily="34" charset="0"/>
              </a:rPr>
              <a:t>content such as micro-blogging, system-generated </a:t>
            </a:r>
            <a:r>
              <a:rPr lang="en-CA" sz="1000" dirty="0">
                <a:latin typeface="+mn-lt"/>
                <a:cs typeface="Arial" pitchFamily="34" charset="0"/>
              </a:rPr>
              <a:t>content, </a:t>
            </a:r>
            <a:r>
              <a:rPr lang="en-CA" sz="1000" dirty="0" smtClean="0">
                <a:latin typeface="+mn-lt"/>
                <a:cs typeface="Arial" pitchFamily="34" charset="0"/>
              </a:rPr>
              <a:t>social workflow, and </a:t>
            </a:r>
            <a:r>
              <a:rPr lang="en-CA" sz="1000" dirty="0">
                <a:latin typeface="+mn-lt"/>
                <a:cs typeface="Arial" pitchFamily="34" charset="0"/>
              </a:rPr>
              <a:t>rich content</a:t>
            </a:r>
            <a:r>
              <a:rPr lang="en-CA" sz="1000" dirty="0" smtClean="0">
                <a:latin typeface="+mn-lt"/>
                <a:cs typeface="Arial" pitchFamily="34" charset="0"/>
              </a:rPr>
              <a:t>.</a:t>
            </a:r>
            <a:endParaRPr lang="en-US" sz="1000" dirty="0" smtClean="0">
              <a:latin typeface="+mn-lt"/>
              <a:cs typeface="Arial" pitchFamily="34" charset="0"/>
            </a:endParaRPr>
          </a:p>
        </p:txBody>
      </p:sp>
      <p:sp>
        <p:nvSpPr>
          <p:cNvPr id="21" name="Rectangle 20"/>
          <p:cNvSpPr>
            <a:spLocks noChangeArrowheads="1"/>
          </p:cNvSpPr>
          <p:nvPr>
            <p:custDataLst>
              <p:tags r:id="rId14"/>
            </p:custDataLst>
          </p:nvPr>
        </p:nvSpPr>
        <p:spPr bwMode="auto">
          <a:xfrm flipH="1">
            <a:off x="3658234" y="4754880"/>
            <a:ext cx="1645286" cy="411480"/>
          </a:xfrm>
          <a:prstGeom prst="rect">
            <a:avLst/>
          </a:prstGeom>
          <a:solidFill>
            <a:schemeClr val="bg2">
              <a:lumMod val="85000"/>
            </a:schemeClr>
          </a:solidFill>
          <a:ln w="25400">
            <a:noFill/>
            <a:miter lim="800000"/>
            <a:headEnd/>
            <a:tailEnd/>
          </a:ln>
          <a:effectLst/>
        </p:spPr>
        <p:txBody>
          <a:bodyPr anchor="ctr"/>
          <a:lstStyle/>
          <a:p>
            <a:pPr algn="r">
              <a:defRPr/>
            </a:pPr>
            <a:r>
              <a:rPr lang="en-US" sz="1000" dirty="0" smtClean="0">
                <a:latin typeface="+mn-lt"/>
                <a:cs typeface="Arial" pitchFamily="34" charset="0"/>
              </a:rPr>
              <a:t>Activity Streams</a:t>
            </a:r>
            <a:endParaRPr lang="en-US" sz="1000" dirty="0">
              <a:latin typeface="+mn-lt"/>
              <a:cs typeface="Arial" pitchFamily="34" charset="0"/>
            </a:endParaRPr>
          </a:p>
        </p:txBody>
      </p:sp>
      <p:sp>
        <p:nvSpPr>
          <p:cNvPr id="22" name="Flowchart: Stored Data 21"/>
          <p:cNvSpPr>
            <a:spLocks noChangeArrowheads="1"/>
          </p:cNvSpPr>
          <p:nvPr>
            <p:custDataLst>
              <p:tags r:id="rId15"/>
            </p:custDataLst>
          </p:nvPr>
        </p:nvSpPr>
        <p:spPr bwMode="auto">
          <a:xfrm flipH="1">
            <a:off x="5349240" y="5212080"/>
            <a:ext cx="3474720" cy="411480"/>
          </a:xfrm>
          <a:prstGeom prst="rect">
            <a:avLst/>
          </a:prstGeom>
          <a:solidFill>
            <a:schemeClr val="bg2">
              <a:lumMod val="95000"/>
            </a:schemeClr>
          </a:solidFill>
          <a:ln w="6350">
            <a:noFill/>
            <a:miter lim="800000"/>
            <a:headEnd/>
            <a:tailEnd/>
          </a:ln>
          <a:effectLst/>
        </p:spPr>
        <p:txBody>
          <a:bodyPr anchor="ctr"/>
          <a:lstStyle/>
          <a:p>
            <a:pPr algn="l"/>
            <a:r>
              <a:rPr lang="en-CA" sz="1000" dirty="0">
                <a:latin typeface="+mn-lt"/>
                <a:cs typeface="Arial" pitchFamily="34" charset="0"/>
              </a:rPr>
              <a:t>Security features to adjust privacy settings across team discussion and built-in data encryption to protect organizational information and workflow.</a:t>
            </a:r>
            <a:endParaRPr lang="en-US" sz="1000" dirty="0" smtClean="0">
              <a:latin typeface="+mn-lt"/>
              <a:cs typeface="Arial" pitchFamily="34" charset="0"/>
            </a:endParaRPr>
          </a:p>
        </p:txBody>
      </p:sp>
      <p:sp>
        <p:nvSpPr>
          <p:cNvPr id="23" name="Rectangle 22"/>
          <p:cNvSpPr>
            <a:spLocks noChangeArrowheads="1"/>
          </p:cNvSpPr>
          <p:nvPr>
            <p:custDataLst>
              <p:tags r:id="rId16"/>
            </p:custDataLst>
          </p:nvPr>
        </p:nvSpPr>
        <p:spPr bwMode="auto">
          <a:xfrm flipH="1">
            <a:off x="3658234" y="5212080"/>
            <a:ext cx="1645286" cy="411480"/>
          </a:xfrm>
          <a:prstGeom prst="rect">
            <a:avLst/>
          </a:prstGeom>
          <a:solidFill>
            <a:schemeClr val="bg2">
              <a:lumMod val="95000"/>
            </a:schemeClr>
          </a:solidFill>
          <a:ln w="25400">
            <a:noFill/>
            <a:miter lim="800000"/>
            <a:headEnd/>
            <a:tailEnd/>
          </a:ln>
          <a:effectLst/>
        </p:spPr>
        <p:txBody>
          <a:bodyPr anchor="ctr"/>
          <a:lstStyle/>
          <a:p>
            <a:pPr algn="r">
              <a:defRPr/>
            </a:pPr>
            <a:r>
              <a:rPr lang="en-US" sz="1000" dirty="0" smtClean="0">
                <a:latin typeface="+mn-lt"/>
                <a:cs typeface="Arial" pitchFamily="34" charset="0"/>
              </a:rPr>
              <a:t>Privacy and </a:t>
            </a:r>
            <a:br>
              <a:rPr lang="en-US" sz="1000" dirty="0" smtClean="0">
                <a:latin typeface="+mn-lt"/>
                <a:cs typeface="Arial" pitchFamily="34" charset="0"/>
              </a:rPr>
            </a:br>
            <a:r>
              <a:rPr lang="en-US" sz="1000" dirty="0" smtClean="0">
                <a:latin typeface="+mn-lt"/>
                <a:cs typeface="Arial" pitchFamily="34" charset="0"/>
              </a:rPr>
              <a:t>Built-In Security</a:t>
            </a:r>
            <a:endParaRPr lang="en-US" sz="1000" dirty="0">
              <a:latin typeface="+mn-lt"/>
              <a:cs typeface="Arial" pitchFamily="34" charset="0"/>
            </a:endParaRPr>
          </a:p>
        </p:txBody>
      </p:sp>
      <p:sp>
        <p:nvSpPr>
          <p:cNvPr id="25" name="Flowchart: Stored Data 21"/>
          <p:cNvSpPr>
            <a:spLocks noChangeArrowheads="1"/>
          </p:cNvSpPr>
          <p:nvPr>
            <p:custDataLst>
              <p:tags r:id="rId17"/>
            </p:custDataLst>
          </p:nvPr>
        </p:nvSpPr>
        <p:spPr bwMode="auto">
          <a:xfrm flipH="1">
            <a:off x="5349240" y="5669280"/>
            <a:ext cx="3474720" cy="411480"/>
          </a:xfrm>
          <a:prstGeom prst="rect">
            <a:avLst/>
          </a:prstGeom>
          <a:solidFill>
            <a:schemeClr val="bg2">
              <a:lumMod val="85000"/>
            </a:schemeClr>
          </a:solidFill>
          <a:ln w="6350">
            <a:noFill/>
            <a:miter lim="800000"/>
            <a:headEnd/>
            <a:tailEnd/>
          </a:ln>
          <a:effectLst/>
        </p:spPr>
        <p:txBody>
          <a:bodyPr anchor="ctr"/>
          <a:lstStyle/>
          <a:p>
            <a:pPr algn="l"/>
            <a:r>
              <a:rPr lang="en-CA" sz="1000" dirty="0" smtClean="0">
                <a:latin typeface="+mn-lt"/>
                <a:cs typeface="Arial" pitchFamily="34" charset="0"/>
              </a:rPr>
              <a:t>View </a:t>
            </a:r>
            <a:r>
              <a:rPr lang="en-CA" sz="1000" dirty="0">
                <a:latin typeface="+mn-lt"/>
                <a:cs typeface="Arial" pitchFamily="34" charset="0"/>
              </a:rPr>
              <a:t>trending </a:t>
            </a:r>
            <a:r>
              <a:rPr lang="en-CA" sz="1000" dirty="0" smtClean="0">
                <a:latin typeface="+mn-lt"/>
                <a:cs typeface="Arial" pitchFamily="34" charset="0"/>
              </a:rPr>
              <a:t>data regarding </a:t>
            </a:r>
            <a:r>
              <a:rPr lang="en-CA" sz="1000" dirty="0">
                <a:latin typeface="+mn-lt"/>
                <a:cs typeface="Arial" pitchFamily="34" charset="0"/>
              </a:rPr>
              <a:t>habits of user base, impact metrics of </a:t>
            </a:r>
            <a:r>
              <a:rPr lang="en-CA" sz="1000" dirty="0" smtClean="0">
                <a:latin typeface="+mn-lt"/>
                <a:cs typeface="Arial" pitchFamily="34" charset="0"/>
              </a:rPr>
              <a:t>content, and more.</a:t>
            </a:r>
            <a:endParaRPr lang="en-US" sz="1000" dirty="0" smtClean="0">
              <a:latin typeface="+mn-lt"/>
              <a:cs typeface="Arial" pitchFamily="34" charset="0"/>
            </a:endParaRPr>
          </a:p>
        </p:txBody>
      </p:sp>
      <p:sp>
        <p:nvSpPr>
          <p:cNvPr id="26" name="Rectangle 25"/>
          <p:cNvSpPr>
            <a:spLocks noChangeArrowheads="1"/>
          </p:cNvSpPr>
          <p:nvPr>
            <p:custDataLst>
              <p:tags r:id="rId18"/>
            </p:custDataLst>
          </p:nvPr>
        </p:nvSpPr>
        <p:spPr bwMode="auto">
          <a:xfrm flipH="1">
            <a:off x="3658234" y="5669280"/>
            <a:ext cx="1645286" cy="411480"/>
          </a:xfrm>
          <a:prstGeom prst="rect">
            <a:avLst/>
          </a:prstGeom>
          <a:solidFill>
            <a:schemeClr val="bg2">
              <a:lumMod val="85000"/>
            </a:schemeClr>
          </a:solidFill>
          <a:ln w="25400">
            <a:noFill/>
            <a:miter lim="800000"/>
            <a:headEnd/>
            <a:tailEnd/>
          </a:ln>
          <a:effectLst/>
        </p:spPr>
        <p:txBody>
          <a:bodyPr anchor="ctr"/>
          <a:lstStyle/>
          <a:p>
            <a:pPr algn="r">
              <a:defRPr/>
            </a:pPr>
            <a:r>
              <a:rPr lang="en-US" sz="1000" dirty="0" smtClean="0">
                <a:latin typeface="+mn-lt"/>
                <a:cs typeface="Arial" pitchFamily="34" charset="0"/>
              </a:rPr>
              <a:t>Reporting and Analytics</a:t>
            </a:r>
            <a:endParaRPr lang="en-US" sz="1000" dirty="0">
              <a:latin typeface="+mn-lt"/>
              <a:cs typeface="Arial" pitchFamily="34" charset="0"/>
            </a:endParaRPr>
          </a:p>
        </p:txBody>
      </p:sp>
      <p:sp>
        <p:nvSpPr>
          <p:cNvPr id="30" name="Flowchart: Stored Data 19"/>
          <p:cNvSpPr>
            <a:spLocks noChangeArrowheads="1"/>
          </p:cNvSpPr>
          <p:nvPr>
            <p:custDataLst>
              <p:tags r:id="rId19"/>
            </p:custDataLst>
          </p:nvPr>
        </p:nvSpPr>
        <p:spPr bwMode="auto">
          <a:xfrm flipH="1">
            <a:off x="5349240" y="1600200"/>
            <a:ext cx="3474720" cy="365760"/>
          </a:xfrm>
          <a:prstGeom prst="rect">
            <a:avLst/>
          </a:prstGeom>
          <a:solidFill>
            <a:schemeClr val="accent1"/>
          </a:solidFill>
          <a:ln w="6350">
            <a:noFill/>
            <a:miter lim="800000"/>
            <a:headEnd/>
            <a:tailEnd/>
          </a:ln>
        </p:spPr>
        <p:txBody>
          <a:bodyPr anchor="ctr"/>
          <a:lstStyle/>
          <a:p>
            <a:r>
              <a:rPr lang="en-US" sz="1400" b="1" dirty="0" smtClean="0">
                <a:solidFill>
                  <a:srgbClr val="FFFFFF"/>
                </a:solidFill>
                <a:latin typeface="Arial" pitchFamily="34" charset="0"/>
                <a:cs typeface="Arial" pitchFamily="34" charset="0"/>
              </a:rPr>
              <a:t>What we looked for:</a:t>
            </a:r>
          </a:p>
        </p:txBody>
      </p:sp>
      <p:sp>
        <p:nvSpPr>
          <p:cNvPr id="31" name="Rectangle 30"/>
          <p:cNvSpPr>
            <a:spLocks noChangeArrowheads="1"/>
          </p:cNvSpPr>
          <p:nvPr>
            <p:custDataLst>
              <p:tags r:id="rId20"/>
            </p:custDataLst>
          </p:nvPr>
        </p:nvSpPr>
        <p:spPr bwMode="auto">
          <a:xfrm flipH="1">
            <a:off x="3657600" y="1600835"/>
            <a:ext cx="1691006" cy="365760"/>
          </a:xfrm>
          <a:prstGeom prst="rect">
            <a:avLst/>
          </a:prstGeom>
          <a:solidFill>
            <a:schemeClr val="accent1"/>
          </a:solidFill>
          <a:ln w="25400">
            <a:noFill/>
            <a:miter lim="800000"/>
            <a:headEnd/>
            <a:tailEnd/>
          </a:ln>
          <a:effectLst/>
        </p:spPr>
        <p:txBody>
          <a:bodyPr anchor="ctr"/>
          <a:lstStyle/>
          <a:p>
            <a:pPr>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32" name="Rounded Rectangle 31"/>
          <p:cNvSpPr/>
          <p:nvPr>
            <p:custDataLst>
              <p:tags r:id="rId21"/>
            </p:custDataLst>
          </p:nvPr>
        </p:nvSpPr>
        <p:spPr>
          <a:xfrm rot="10800000">
            <a:off x="320040" y="5715000"/>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a:endParaRPr lang="en-CA" b="1" i="1" dirty="0">
              <a:solidFill>
                <a:srgbClr val="333333"/>
              </a:solidFill>
            </a:endParaRPr>
          </a:p>
        </p:txBody>
      </p:sp>
      <p:sp>
        <p:nvSpPr>
          <p:cNvPr id="28" name="Rounded Rectangle 27"/>
          <p:cNvSpPr/>
          <p:nvPr/>
        </p:nvSpPr>
        <p:spPr>
          <a:xfrm>
            <a:off x="3611880" y="1182688"/>
            <a:ext cx="521144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Advanced Features</a:t>
            </a:r>
            <a:endParaRPr lang="en-CA" b="1" i="1" dirty="0">
              <a:solidFill>
                <a:srgbClr val="333333"/>
              </a:solidFill>
            </a:endParaRPr>
          </a:p>
        </p:txBody>
      </p:sp>
      <p:sp>
        <p:nvSpPr>
          <p:cNvPr id="33" name="Rounded Rectangle 32"/>
          <p:cNvSpPr/>
          <p:nvPr/>
        </p:nvSpPr>
        <p:spPr>
          <a:xfrm>
            <a:off x="323411" y="1182687"/>
            <a:ext cx="3132942"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rgbClr val="333333"/>
                </a:solidFill>
              </a:rPr>
              <a:t>Scoring Methodology</a:t>
            </a:r>
            <a:endParaRPr lang="en-CA" b="1" i="1" dirty="0">
              <a:solidFill>
                <a:srgbClr val="333333"/>
              </a:solidFill>
            </a:endParaRPr>
          </a:p>
        </p:txBody>
      </p:sp>
      <p:sp>
        <p:nvSpPr>
          <p:cNvPr id="29" name="TextBox 28"/>
          <p:cNvSpPr txBox="1"/>
          <p:nvPr>
            <p:custDataLst>
              <p:tags r:id="rId22"/>
            </p:custDataLst>
          </p:nvPr>
        </p:nvSpPr>
        <p:spPr>
          <a:xfrm>
            <a:off x="1" y="6246654"/>
            <a:ext cx="9143999" cy="246221"/>
          </a:xfrm>
          <a:prstGeom prst="rect">
            <a:avLst/>
          </a:prstGeom>
          <a:noFill/>
        </p:spPr>
        <p:txBody>
          <a:bodyPr wrap="square" rtlCol="0">
            <a:spAutoFit/>
          </a:bodyPr>
          <a:lstStyle/>
          <a:p>
            <a:r>
              <a:rPr lang="en-US" sz="1000" dirty="0" smtClean="0">
                <a:solidFill>
                  <a:srgbClr val="333333"/>
                </a:solidFill>
                <a:latin typeface="Arial"/>
              </a:rPr>
              <a:t>For an explanation of how Advanced Features are determined, see </a:t>
            </a:r>
            <a:r>
              <a:rPr lang="en-CA" sz="1000" dirty="0" smtClean="0">
                <a:solidFill>
                  <a:srgbClr val="333333"/>
                </a:solidFill>
                <a:hlinkClick r:id="" action="ppaction://noaction"/>
              </a:rPr>
              <a:t>Information Presentation – Feature Ranks (Stoplights)</a:t>
            </a:r>
            <a:r>
              <a:rPr lang="en-US" sz="1000" dirty="0" smtClean="0">
                <a:solidFill>
                  <a:srgbClr val="333333"/>
                </a:solidFill>
              </a:rPr>
              <a:t> in the Appendix</a:t>
            </a:r>
            <a:r>
              <a:rPr lang="en-US" sz="1000" dirty="0" smtClean="0">
                <a:solidFill>
                  <a:srgbClr val="333333"/>
                </a:solidFill>
                <a:latin typeface="Arial"/>
              </a:rPr>
              <a:t>.</a:t>
            </a:r>
          </a:p>
        </p:txBody>
      </p:sp>
      <p:grpSp>
        <p:nvGrpSpPr>
          <p:cNvPr id="34" name="Group 33"/>
          <p:cNvGrpSpPr/>
          <p:nvPr/>
        </p:nvGrpSpPr>
        <p:grpSpPr>
          <a:xfrm>
            <a:off x="0" y="6422955"/>
            <a:ext cx="9144000" cy="437555"/>
            <a:chOff x="0" y="6422955"/>
            <a:chExt cx="9144000" cy="437555"/>
          </a:xfrm>
        </p:grpSpPr>
        <p:pic>
          <p:nvPicPr>
            <p:cNvPr id="35" name="Picture 3">
              <a:hlinkClick r:id="rId25"/>
            </p:cNvPr>
            <p:cNvPicPr>
              <a:picLocks noChangeAspect="1" noChangeArrowheads="1"/>
            </p:cNvPicPr>
            <p:nvPr/>
          </p:nvPicPr>
          <p:blipFill>
            <a:blip r:embed="rId26" cstate="print"/>
            <a:srcRect/>
            <a:stretch>
              <a:fillRect/>
            </a:stretch>
          </p:blipFill>
          <p:spPr bwMode="auto">
            <a:xfrm>
              <a:off x="0" y="6422955"/>
              <a:ext cx="9144000" cy="437555"/>
            </a:xfrm>
            <a:prstGeom prst="rect">
              <a:avLst/>
            </a:prstGeom>
            <a:noFill/>
            <a:ln w="9525">
              <a:noFill/>
              <a:miter lim="800000"/>
              <a:headEnd/>
              <a:tailEnd/>
            </a:ln>
          </p:spPr>
        </p:pic>
        <p:pic>
          <p:nvPicPr>
            <p:cNvPr id="36" name="Picture 35" descr="itrg-logo.png"/>
            <p:cNvPicPr>
              <a:picLocks noChangeAspect="1"/>
            </p:cNvPicPr>
            <p:nvPr/>
          </p:nvPicPr>
          <p:blipFill>
            <a:blip r:embed="rId2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931690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p:cNvSpPr>
            <a:spLocks noGrp="1"/>
          </p:cNvSpPr>
          <p:nvPr>
            <p:ph type="title"/>
            <p:custDataLst>
              <p:tags r:id="rId1"/>
            </p:custDataLst>
          </p:nvPr>
        </p:nvSpPr>
        <p:spPr/>
        <p:txBody>
          <a:bodyPr/>
          <a:lstStyle/>
          <a:p>
            <a:r>
              <a:rPr lang="en-US" dirty="0" smtClean="0"/>
              <a:t>Appendix</a:t>
            </a:r>
            <a:endParaRPr lang="en-US" dirty="0"/>
          </a:p>
        </p:txBody>
      </p:sp>
      <p:sp>
        <p:nvSpPr>
          <p:cNvPr id="3" name="Text Placeholder 2"/>
          <p:cNvSpPr txBox="1">
            <a:spLocks/>
          </p:cNvSpPr>
          <p:nvPr>
            <p:custDataLst>
              <p:tags r:id="rId2"/>
            </p:custDataLst>
          </p:nvPr>
        </p:nvSpPr>
        <p:spPr>
          <a:xfrm>
            <a:off x="249302" y="1279525"/>
            <a:ext cx="8627997" cy="4973925"/>
          </a:xfrm>
          <a:prstGeom prst="rect">
            <a:avLst/>
          </a:prstGeom>
        </p:spPr>
        <p:txBody>
          <a:bodyPr/>
          <a:lstStyle/>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Overview</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Product Selection &amp; Information Gathering</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Scoring</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Information Presentation</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Vendor Landscape Methodology: Fact Check &amp; Publication</a:t>
            </a:r>
          </a:p>
          <a:p>
            <a:pPr marL="342900" indent="-342900" algn="l" eaLnBrk="0" hangingPunct="0">
              <a:spcBef>
                <a:spcPts val="1200"/>
              </a:spcBef>
              <a:buClr>
                <a:srgbClr val="333333"/>
              </a:buClr>
              <a:buSzPct val="100000"/>
              <a:buFont typeface="+mj-lt"/>
              <a:buAutoNum type="arabicPeriod"/>
              <a:defRPr/>
            </a:pPr>
            <a:r>
              <a:rPr lang="en-US" sz="1400" dirty="0" smtClean="0">
                <a:solidFill>
                  <a:srgbClr val="333333"/>
                </a:solidFill>
                <a:latin typeface="Arial"/>
              </a:rPr>
              <a:t>Product Pricing Scenario</a:t>
            </a:r>
          </a:p>
        </p:txBody>
      </p:sp>
      <p:grpSp>
        <p:nvGrpSpPr>
          <p:cNvPr id="4" name="Group 3"/>
          <p:cNvGrpSpPr/>
          <p:nvPr/>
        </p:nvGrpSpPr>
        <p:grpSpPr>
          <a:xfrm>
            <a:off x="0" y="6422955"/>
            <a:ext cx="9144000" cy="437555"/>
            <a:chOff x="0" y="6422955"/>
            <a:chExt cx="9144000" cy="437555"/>
          </a:xfrm>
        </p:grpSpPr>
        <p:pic>
          <p:nvPicPr>
            <p:cNvPr id="5" name="Picture 3">
              <a:hlinkClick r:id="rId5"/>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6" name="Picture 5"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856466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CA" dirty="0" smtClean="0"/>
              <a:t>Vendor Landscape Methodology:</a:t>
            </a:r>
            <a:br>
              <a:rPr lang="en-CA" dirty="0" smtClean="0"/>
            </a:br>
            <a:r>
              <a:rPr lang="en-CA" dirty="0" smtClean="0"/>
              <a:t>Overview</a:t>
            </a:r>
            <a:endParaRPr lang="en-CA" dirty="0"/>
          </a:p>
        </p:txBody>
      </p:sp>
      <p:sp>
        <p:nvSpPr>
          <p:cNvPr id="3" name="Text Placeholder 2"/>
          <p:cNvSpPr>
            <a:spLocks noGrp="1"/>
          </p:cNvSpPr>
          <p:nvPr>
            <p:ph type="body" sz="quarter" idx="16"/>
          </p:nvPr>
        </p:nvSpPr>
        <p:spPr>
          <a:xfrm>
            <a:off x="249302" y="1279525"/>
            <a:ext cx="8627997" cy="5166995"/>
          </a:xfrm>
        </p:spPr>
        <p:txBody>
          <a:bodyPr/>
          <a:lstStyle/>
          <a:p>
            <a:pPr marL="0" indent="0">
              <a:lnSpc>
                <a:spcPct val="100000"/>
              </a:lnSpc>
              <a:spcBef>
                <a:spcPts val="0"/>
              </a:spcBef>
              <a:spcAft>
                <a:spcPts val="600"/>
              </a:spcAft>
              <a:buNone/>
            </a:pPr>
            <a:r>
              <a:rPr lang="en-CA" sz="1050" dirty="0" smtClean="0"/>
              <a:t>Info-Tech’s Vendor Landscapes are research materials that review a particular IT market space, evaluating the strengths and abilities of both the products available in that space, as well as the vendors of those products. These materials are created by a team of dedicated analysts operating under the direction of a senior subject matter expert over a period of six weeks.</a:t>
            </a:r>
          </a:p>
          <a:p>
            <a:pPr marL="0" indent="0">
              <a:lnSpc>
                <a:spcPct val="100000"/>
              </a:lnSpc>
              <a:spcBef>
                <a:spcPts val="0"/>
              </a:spcBef>
              <a:spcAft>
                <a:spcPts val="0"/>
              </a:spcAft>
              <a:buNone/>
            </a:pPr>
            <a:r>
              <a:rPr lang="en-CA" sz="1050" dirty="0" smtClean="0"/>
              <a:t>Evaluations weigh selected vendors and their products (collectively “solutions”) on the following eight criteria to determine overall standing:</a:t>
            </a:r>
          </a:p>
          <a:p>
            <a:pPr marL="231775" indent="-122238">
              <a:lnSpc>
                <a:spcPct val="100000"/>
              </a:lnSpc>
              <a:spcBef>
                <a:spcPts val="0"/>
              </a:spcBef>
              <a:spcAft>
                <a:spcPts val="0"/>
              </a:spcAft>
            </a:pPr>
            <a:r>
              <a:rPr lang="en-CA" sz="1050" dirty="0" smtClean="0"/>
              <a:t>Features: The presence of advanced and market-differentiating capabilities.</a:t>
            </a:r>
          </a:p>
          <a:p>
            <a:pPr marL="231775" indent="-122238">
              <a:lnSpc>
                <a:spcPct val="100000"/>
              </a:lnSpc>
              <a:spcBef>
                <a:spcPts val="0"/>
              </a:spcBef>
              <a:spcAft>
                <a:spcPts val="0"/>
              </a:spcAft>
            </a:pPr>
            <a:r>
              <a:rPr lang="en-CA" sz="1050" dirty="0" smtClean="0"/>
              <a:t>Usability: The intuitiveness, power, and integrated nature of administrative consoles and client software components.</a:t>
            </a:r>
          </a:p>
          <a:p>
            <a:pPr marL="231775" indent="-122238">
              <a:lnSpc>
                <a:spcPct val="100000"/>
              </a:lnSpc>
              <a:spcBef>
                <a:spcPts val="0"/>
              </a:spcBef>
              <a:spcAft>
                <a:spcPts val="0"/>
              </a:spcAft>
            </a:pPr>
            <a:r>
              <a:rPr lang="en-CA" sz="1050" dirty="0" smtClean="0"/>
              <a:t>Affordability: The three-year total cost of ownership of the solution.</a:t>
            </a:r>
          </a:p>
          <a:p>
            <a:pPr marL="231775" indent="-122238">
              <a:lnSpc>
                <a:spcPct val="100000"/>
              </a:lnSpc>
              <a:spcBef>
                <a:spcPts val="0"/>
              </a:spcBef>
              <a:spcAft>
                <a:spcPts val="0"/>
              </a:spcAft>
            </a:pPr>
            <a:r>
              <a:rPr lang="en-CA" sz="1050" dirty="0" smtClean="0"/>
              <a:t>Architecture: The degree of integration with the vendor’s other tools, flexibility of deployment, and breadth of platform applicability.</a:t>
            </a:r>
          </a:p>
          <a:p>
            <a:pPr marL="231775" indent="-122238">
              <a:lnSpc>
                <a:spcPct val="100000"/>
              </a:lnSpc>
              <a:spcBef>
                <a:spcPts val="0"/>
              </a:spcBef>
              <a:spcAft>
                <a:spcPts val="0"/>
              </a:spcAft>
            </a:pPr>
            <a:r>
              <a:rPr lang="en-CA" sz="1050" dirty="0" smtClean="0"/>
              <a:t>Viability: The stability of the company as measured by its history in the market, the size of its client base, and its financial performance.</a:t>
            </a:r>
          </a:p>
          <a:p>
            <a:pPr marL="231775" indent="-122238">
              <a:lnSpc>
                <a:spcPct val="100000"/>
              </a:lnSpc>
              <a:spcBef>
                <a:spcPts val="0"/>
              </a:spcBef>
              <a:spcAft>
                <a:spcPts val="0"/>
              </a:spcAft>
            </a:pPr>
            <a:r>
              <a:rPr lang="en-CA" sz="1050" dirty="0" smtClean="0"/>
              <a:t>Strategy: The commitment to both the market-space, as well as to the various sized clients (small, mid-sized, and enterprise clients).</a:t>
            </a:r>
          </a:p>
          <a:p>
            <a:pPr marL="231775" indent="-122238">
              <a:lnSpc>
                <a:spcPct val="100000"/>
              </a:lnSpc>
              <a:spcBef>
                <a:spcPts val="0"/>
              </a:spcBef>
              <a:spcAft>
                <a:spcPts val="0"/>
              </a:spcAft>
            </a:pPr>
            <a:r>
              <a:rPr lang="en-CA" sz="1050" dirty="0" smtClean="0"/>
              <a:t>Reach: The ability of the vendor to support its products on a global scale.</a:t>
            </a:r>
          </a:p>
          <a:p>
            <a:pPr marL="231775" indent="-122238">
              <a:lnSpc>
                <a:spcPct val="100000"/>
              </a:lnSpc>
              <a:spcBef>
                <a:spcPts val="0"/>
              </a:spcBef>
              <a:spcAft>
                <a:spcPts val="600"/>
              </a:spcAft>
            </a:pPr>
            <a:r>
              <a:rPr lang="en-CA" sz="1050" dirty="0" smtClean="0"/>
              <a:t>Channel: The measure of the size of the vendor’s channel partner program, as well as any channel strengthening strategies.</a:t>
            </a:r>
          </a:p>
          <a:p>
            <a:pPr marL="0" indent="0">
              <a:lnSpc>
                <a:spcPct val="100000"/>
              </a:lnSpc>
              <a:spcBef>
                <a:spcPts val="0"/>
              </a:spcBef>
              <a:spcAft>
                <a:spcPts val="0"/>
              </a:spcAft>
              <a:buNone/>
            </a:pPr>
            <a:r>
              <a:rPr lang="en-CA" sz="1050" dirty="0" smtClean="0"/>
              <a:t>Evaluated solutions are plotted on a standard two by two matrix:</a:t>
            </a:r>
          </a:p>
          <a:p>
            <a:pPr marL="231775" indent="-122238">
              <a:lnSpc>
                <a:spcPct val="100000"/>
              </a:lnSpc>
              <a:spcBef>
                <a:spcPts val="0"/>
              </a:spcBef>
              <a:spcAft>
                <a:spcPts val="0"/>
              </a:spcAft>
            </a:pPr>
            <a:r>
              <a:rPr lang="en-CA" sz="1050" dirty="0" smtClean="0"/>
              <a:t>Champions: Both the product and the vendor receive scores that are above the average score for the evaluated group.</a:t>
            </a:r>
          </a:p>
          <a:p>
            <a:pPr marL="231775" indent="-122238">
              <a:lnSpc>
                <a:spcPct val="100000"/>
              </a:lnSpc>
              <a:spcBef>
                <a:spcPts val="0"/>
              </a:spcBef>
              <a:spcAft>
                <a:spcPts val="0"/>
              </a:spcAft>
            </a:pPr>
            <a:r>
              <a:rPr lang="en-CA" sz="1050" dirty="0" smtClean="0"/>
              <a:t>Innovators: The product receives a score that is above the average score for the evaluated group, but the vendor receives a score that is below the average score for the evaluated group.</a:t>
            </a:r>
          </a:p>
          <a:p>
            <a:pPr marL="231775" indent="-122238">
              <a:lnSpc>
                <a:spcPct val="100000"/>
              </a:lnSpc>
              <a:spcBef>
                <a:spcPts val="0"/>
              </a:spcBef>
              <a:spcAft>
                <a:spcPts val="0"/>
              </a:spcAft>
            </a:pPr>
            <a:r>
              <a:rPr lang="en-CA" sz="1050" dirty="0" smtClean="0"/>
              <a:t>Market Pillars: The product receives a score that is below the average score for the evaluated group, but the vendor receives a score that is above the average score for the evaluated group.</a:t>
            </a:r>
          </a:p>
          <a:p>
            <a:pPr marL="231775" indent="-122238">
              <a:lnSpc>
                <a:spcPct val="100000"/>
              </a:lnSpc>
              <a:spcBef>
                <a:spcPts val="0"/>
              </a:spcBef>
              <a:spcAft>
                <a:spcPts val="600"/>
              </a:spcAft>
            </a:pPr>
            <a:r>
              <a:rPr lang="en-CA" sz="1050" dirty="0" smtClean="0"/>
              <a:t>Emerging Players: Both the product and the vendor receive scores that are below the average score for the evaluated group.</a:t>
            </a:r>
          </a:p>
          <a:p>
            <a:pPr marL="0" indent="0">
              <a:lnSpc>
                <a:spcPct val="100000"/>
              </a:lnSpc>
              <a:spcBef>
                <a:spcPts val="0"/>
              </a:spcBef>
              <a:buNone/>
            </a:pPr>
            <a:r>
              <a:rPr lang="en-CA" sz="1050" dirty="0" smtClean="0"/>
              <a:t>Info-Tech’s Vendor Landscapes are researched and produced according to a strictly adhered to process that includes the following steps:</a:t>
            </a:r>
          </a:p>
          <a:p>
            <a:pPr marL="231775" lvl="0" indent="-122238">
              <a:lnSpc>
                <a:spcPct val="100000"/>
              </a:lnSpc>
              <a:spcBef>
                <a:spcPts val="0"/>
              </a:spcBef>
            </a:pPr>
            <a:r>
              <a:rPr lang="en-CA" sz="1050" dirty="0" smtClean="0"/>
              <a:t>Vendor/product selection</a:t>
            </a:r>
          </a:p>
          <a:p>
            <a:pPr marL="231775" lvl="0" indent="-122238">
              <a:lnSpc>
                <a:spcPct val="100000"/>
              </a:lnSpc>
              <a:spcBef>
                <a:spcPts val="0"/>
              </a:spcBef>
            </a:pPr>
            <a:r>
              <a:rPr lang="en-CA" sz="1050" dirty="0" smtClean="0"/>
              <a:t>Information gathering</a:t>
            </a:r>
          </a:p>
          <a:p>
            <a:pPr marL="231775" lvl="0" indent="-122238">
              <a:lnSpc>
                <a:spcPct val="100000"/>
              </a:lnSpc>
              <a:spcBef>
                <a:spcPts val="0"/>
              </a:spcBef>
            </a:pPr>
            <a:r>
              <a:rPr lang="en-CA" sz="1050" dirty="0" smtClean="0"/>
              <a:t>Vendor/product scoring</a:t>
            </a:r>
          </a:p>
          <a:p>
            <a:pPr marL="231775" lvl="0" indent="-122238">
              <a:lnSpc>
                <a:spcPct val="100000"/>
              </a:lnSpc>
              <a:spcBef>
                <a:spcPts val="0"/>
              </a:spcBef>
            </a:pPr>
            <a:r>
              <a:rPr lang="en-CA" sz="1050" dirty="0" smtClean="0"/>
              <a:t>Information presentation</a:t>
            </a:r>
          </a:p>
          <a:p>
            <a:pPr marL="231775" lvl="0" indent="-122238">
              <a:lnSpc>
                <a:spcPct val="100000"/>
              </a:lnSpc>
              <a:spcBef>
                <a:spcPts val="0"/>
              </a:spcBef>
            </a:pPr>
            <a:r>
              <a:rPr lang="en-CA" sz="1050" dirty="0" smtClean="0"/>
              <a:t>Fact checking</a:t>
            </a:r>
          </a:p>
          <a:p>
            <a:pPr marL="231775" lvl="0" indent="-122238">
              <a:lnSpc>
                <a:spcPct val="100000"/>
              </a:lnSpc>
              <a:spcBef>
                <a:spcPts val="0"/>
              </a:spcBef>
              <a:spcAft>
                <a:spcPts val="600"/>
              </a:spcAft>
            </a:pPr>
            <a:r>
              <a:rPr lang="en-CA" sz="1050" dirty="0" smtClean="0"/>
              <a:t>Publication</a:t>
            </a:r>
          </a:p>
          <a:p>
            <a:pPr marL="0" indent="0">
              <a:lnSpc>
                <a:spcPct val="100000"/>
              </a:lnSpc>
              <a:spcBef>
                <a:spcPts val="0"/>
              </a:spcBef>
              <a:buNone/>
            </a:pPr>
            <a:r>
              <a:rPr lang="en-CA" sz="1050" dirty="0" smtClean="0"/>
              <a:t>This document outlines how each of these steps is conducted.</a:t>
            </a:r>
            <a:endParaRPr lang="en-CA" sz="1050" dirty="0"/>
          </a:p>
        </p:txBody>
      </p:sp>
      <p:grpSp>
        <p:nvGrpSpPr>
          <p:cNvPr id="4" name="Group 3"/>
          <p:cNvGrpSpPr/>
          <p:nvPr/>
        </p:nvGrpSpPr>
        <p:grpSpPr>
          <a:xfrm>
            <a:off x="0" y="6422955"/>
            <a:ext cx="9144000" cy="437555"/>
            <a:chOff x="0" y="6422955"/>
            <a:chExt cx="9144000" cy="437555"/>
          </a:xfrm>
        </p:grpSpPr>
        <p:pic>
          <p:nvPicPr>
            <p:cNvPr id="5"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6" name="Picture 5"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315075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CA" dirty="0" smtClean="0"/>
              <a:t>Vendor Landscape Methodology:</a:t>
            </a:r>
            <a:br>
              <a:rPr lang="en-CA" dirty="0" smtClean="0"/>
            </a:br>
            <a:r>
              <a:rPr lang="en-CA" dirty="0" smtClean="0"/>
              <a:t>Vendor/Product Selection &amp; Information Gathering</a:t>
            </a:r>
            <a:endParaRPr lang="en-CA" dirty="0"/>
          </a:p>
        </p:txBody>
      </p:sp>
      <p:sp>
        <p:nvSpPr>
          <p:cNvPr id="3" name="Text Placeholder 2"/>
          <p:cNvSpPr>
            <a:spLocks noGrp="1"/>
          </p:cNvSpPr>
          <p:nvPr>
            <p:ph type="body" sz="quarter" idx="16"/>
          </p:nvPr>
        </p:nvSpPr>
        <p:spPr>
          <a:xfrm>
            <a:off x="249302" y="1279525"/>
            <a:ext cx="8627997" cy="4973925"/>
          </a:xfrm>
        </p:spPr>
        <p:txBody>
          <a:bodyPr/>
          <a:lstStyle/>
          <a:p>
            <a:pPr marL="0" indent="0">
              <a:lnSpc>
                <a:spcPct val="100000"/>
              </a:lnSpc>
              <a:spcBef>
                <a:spcPts val="0"/>
              </a:spcBef>
              <a:spcAft>
                <a:spcPts val="600"/>
              </a:spcAft>
              <a:buNone/>
            </a:pPr>
            <a:r>
              <a:rPr lang="en-CA" sz="1050" dirty="0" smtClean="0"/>
              <a:t>Info-Tech works closely with its client base to solicit guidance in terms of understanding the vendors with whom clients wish to work and the products that they wish evaluated; this demand pool forms the basis of the vendor selection process for Vendor Landscapes. Balancing this demand, Info-Tech also relies upon the deep subject matter expertise and market awareness of its Senior, Lead, and Principle Research Analysts to ensure that appropriate solutions are included in the evaluation. As an aspect of that expertise and awareness, Info-Tech’s analysts may, at their discretion, determine the specific capabilities that are required of the products under evaluation, and include in the Vendor Landscape only those solutions that meet all specified requirements. </a:t>
            </a:r>
          </a:p>
          <a:p>
            <a:pPr marL="0" indent="0">
              <a:lnSpc>
                <a:spcPct val="100000"/>
              </a:lnSpc>
              <a:spcBef>
                <a:spcPts val="0"/>
              </a:spcBef>
              <a:spcAft>
                <a:spcPts val="600"/>
              </a:spcAft>
              <a:buNone/>
            </a:pPr>
            <a:r>
              <a:rPr lang="en-CA" sz="1050" dirty="0" smtClean="0"/>
              <a:t>Information on vendors and products is gathered in a number of ways via a number of channels.</a:t>
            </a:r>
          </a:p>
          <a:p>
            <a:pPr marL="0" indent="0">
              <a:lnSpc>
                <a:spcPct val="100000"/>
              </a:lnSpc>
              <a:spcBef>
                <a:spcPts val="0"/>
              </a:spcBef>
              <a:spcAft>
                <a:spcPts val="0"/>
              </a:spcAft>
              <a:buNone/>
            </a:pPr>
            <a:r>
              <a:rPr lang="en-CA" sz="1050" dirty="0" smtClean="0"/>
              <a:t>Initially, a request package is submitted to vendors to solicit information on a broad range of topics. The request package includes:</a:t>
            </a:r>
          </a:p>
          <a:p>
            <a:pPr lvl="0">
              <a:lnSpc>
                <a:spcPct val="100000"/>
              </a:lnSpc>
              <a:spcBef>
                <a:spcPts val="0"/>
              </a:spcBef>
              <a:spcAft>
                <a:spcPts val="0"/>
              </a:spcAft>
            </a:pPr>
            <a:r>
              <a:rPr lang="en-CA" sz="1050" dirty="0" smtClean="0"/>
              <a:t>A detailed survey.</a:t>
            </a:r>
          </a:p>
          <a:p>
            <a:pPr lvl="0">
              <a:lnSpc>
                <a:spcPct val="100000"/>
              </a:lnSpc>
              <a:spcBef>
                <a:spcPts val="0"/>
              </a:spcBef>
              <a:spcAft>
                <a:spcPts val="0"/>
              </a:spcAft>
            </a:pPr>
            <a:r>
              <a:rPr lang="en-CA" sz="1050" dirty="0" smtClean="0"/>
              <a:t>A pricing scenario (see Vendor Landscape Methodology: Price Evaluation and Pricing Scenario, below).</a:t>
            </a:r>
          </a:p>
          <a:p>
            <a:pPr lvl="0">
              <a:lnSpc>
                <a:spcPct val="100000"/>
              </a:lnSpc>
              <a:spcBef>
                <a:spcPts val="0"/>
              </a:spcBef>
              <a:spcAft>
                <a:spcPts val="0"/>
              </a:spcAft>
            </a:pPr>
            <a:r>
              <a:rPr lang="en-CA" sz="1050" dirty="0" smtClean="0"/>
              <a:t>A request for reference clients.</a:t>
            </a:r>
          </a:p>
          <a:p>
            <a:pPr lvl="0">
              <a:lnSpc>
                <a:spcPct val="100000"/>
              </a:lnSpc>
              <a:spcBef>
                <a:spcPts val="0"/>
              </a:spcBef>
              <a:spcAft>
                <a:spcPts val="600"/>
              </a:spcAft>
            </a:pPr>
            <a:r>
              <a:rPr lang="en-CA" sz="1050" dirty="0" smtClean="0"/>
              <a:t>A request for a briefing and, where applicable, guided product demonstration.</a:t>
            </a:r>
          </a:p>
          <a:p>
            <a:pPr marL="0" indent="0">
              <a:lnSpc>
                <a:spcPct val="100000"/>
              </a:lnSpc>
              <a:spcBef>
                <a:spcPts val="0"/>
              </a:spcBef>
              <a:spcAft>
                <a:spcPts val="600"/>
              </a:spcAft>
              <a:buNone/>
            </a:pPr>
            <a:r>
              <a:rPr lang="en-CA" sz="1050" dirty="0" smtClean="0"/>
              <a:t>These request packages are distributed approximately twelve weeks prior to the initiation of the actual research project to allow vendors ample time to consolidate the required information and schedule appropriate resources.</a:t>
            </a:r>
          </a:p>
          <a:p>
            <a:pPr marL="0" indent="0">
              <a:lnSpc>
                <a:spcPct val="100000"/>
              </a:lnSpc>
              <a:spcBef>
                <a:spcPts val="0"/>
              </a:spcBef>
              <a:spcAft>
                <a:spcPts val="600"/>
              </a:spcAft>
              <a:buNone/>
            </a:pPr>
            <a:r>
              <a:rPr lang="en-CA" sz="1050" dirty="0" smtClean="0"/>
              <a:t>During the course of the research project, briefings and demonstrations are scheduled (generally for one hour each session, though more time is scheduled as required) to allow the analyst team to discuss the information provided in the survey, validate vendor claims, and gain direct exposure to the evaluated products. Additionally, an end-user survey is circulated to Info-Tech’s client base and vendor-supplied reference accounts are interviewed to solicit their feedback on their experiences with the evaluated solutions and with the vendors of those solutions.</a:t>
            </a:r>
          </a:p>
          <a:p>
            <a:pPr marL="0" indent="0">
              <a:lnSpc>
                <a:spcPct val="100000"/>
              </a:lnSpc>
              <a:spcBef>
                <a:spcPts val="0"/>
              </a:spcBef>
              <a:spcAft>
                <a:spcPts val="600"/>
              </a:spcAft>
              <a:buNone/>
            </a:pPr>
            <a:r>
              <a:rPr lang="en-CA" sz="1050" dirty="0" smtClean="0"/>
              <a:t>These materials are supplemented by a thorough review of all product briefs, technical manuals, and publicly available marketing materials about the product, as well as about the vendor itself.</a:t>
            </a:r>
          </a:p>
          <a:p>
            <a:pPr marL="0" indent="0">
              <a:lnSpc>
                <a:spcPct val="100000"/>
              </a:lnSpc>
              <a:spcBef>
                <a:spcPts val="0"/>
              </a:spcBef>
              <a:spcAft>
                <a:spcPts val="600"/>
              </a:spcAft>
              <a:buNone/>
            </a:pPr>
            <a:r>
              <a:rPr lang="en-CA" sz="1050" dirty="0" smtClean="0"/>
              <a:t>Refusal by a vendor to supply completed surveys or submit to participation in briefings and demonstrations does not eliminate a vendor from inclusion in the evaluation. Where analyst and client input has determined that a vendor belongs in a particular evaluation, it will be evaluated as best as possible based on publicly available materials only. As these materials are not as comprehensive as a survey, briefing, and demonstration, the possibility exists that the evaluation may not be as thorough or accurate. Since Info-Tech includes vendors regardless of vendor participation, it is always in the vendor’s best interest to participate fully.</a:t>
            </a:r>
          </a:p>
          <a:p>
            <a:pPr marL="0" indent="0">
              <a:lnSpc>
                <a:spcPct val="100000"/>
              </a:lnSpc>
              <a:spcBef>
                <a:spcPts val="0"/>
              </a:spcBef>
              <a:spcAft>
                <a:spcPts val="600"/>
              </a:spcAft>
              <a:buNone/>
            </a:pPr>
            <a:r>
              <a:rPr lang="en-CA" sz="1050" dirty="0" smtClean="0"/>
              <a:t>All information is recorded and catalogued, as required, to facilitate scoring and for future reference.</a:t>
            </a:r>
            <a:endParaRPr lang="en-CA" sz="1050" dirty="0"/>
          </a:p>
        </p:txBody>
      </p:sp>
      <p:grpSp>
        <p:nvGrpSpPr>
          <p:cNvPr id="4" name="Group 3"/>
          <p:cNvGrpSpPr/>
          <p:nvPr/>
        </p:nvGrpSpPr>
        <p:grpSpPr>
          <a:xfrm>
            <a:off x="0" y="6422955"/>
            <a:ext cx="9144000" cy="437555"/>
            <a:chOff x="0" y="6422955"/>
            <a:chExt cx="9144000" cy="437555"/>
          </a:xfrm>
        </p:grpSpPr>
        <p:pic>
          <p:nvPicPr>
            <p:cNvPr id="5"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6" name="Picture 5"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135804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CA" dirty="0" smtClean="0"/>
              <a:t>Vendor Landscape Methodology:</a:t>
            </a:r>
            <a:br>
              <a:rPr lang="en-CA" dirty="0" smtClean="0"/>
            </a:br>
            <a:r>
              <a:rPr lang="en-CA" dirty="0" smtClean="0"/>
              <a:t>Scoring</a:t>
            </a:r>
            <a:endParaRPr lang="en-CA" dirty="0"/>
          </a:p>
        </p:txBody>
      </p:sp>
      <p:sp>
        <p:nvSpPr>
          <p:cNvPr id="3" name="Text Placeholder 2"/>
          <p:cNvSpPr>
            <a:spLocks noGrp="1"/>
          </p:cNvSpPr>
          <p:nvPr>
            <p:ph type="body" sz="quarter" idx="16"/>
          </p:nvPr>
        </p:nvSpPr>
        <p:spPr>
          <a:xfrm>
            <a:off x="249302" y="1279525"/>
            <a:ext cx="8627997" cy="4973925"/>
          </a:xfrm>
        </p:spPr>
        <p:txBody>
          <a:bodyPr/>
          <a:lstStyle/>
          <a:p>
            <a:pPr marL="0" indent="0">
              <a:lnSpc>
                <a:spcPct val="100000"/>
              </a:lnSpc>
              <a:spcBef>
                <a:spcPts val="0"/>
              </a:spcBef>
              <a:spcAft>
                <a:spcPts val="0"/>
              </a:spcAft>
              <a:buNone/>
            </a:pPr>
            <a:r>
              <a:rPr lang="en-CA" sz="1050" dirty="0" smtClean="0"/>
              <a:t>Once all information has been gathered and evaluated for all vendors and products, the analyst team moves to scoring. All scoring is performed at the same time so as to ensure as much consistency as possible. Each criterion is scored on a ten point scale, though the manner of scoring for criteria differs slightly:</a:t>
            </a:r>
          </a:p>
          <a:p>
            <a:pPr marL="231775" indent="-122238">
              <a:lnSpc>
                <a:spcPct val="100000"/>
              </a:lnSpc>
              <a:spcBef>
                <a:spcPts val="0"/>
              </a:spcBef>
              <a:spcAft>
                <a:spcPts val="0"/>
              </a:spcAft>
            </a:pPr>
            <a:r>
              <a:rPr lang="en-CA" sz="1050" dirty="0" smtClean="0"/>
              <a:t>Features is scored via </a:t>
            </a:r>
            <a:r>
              <a:rPr lang="en-CA" sz="1050" b="1" dirty="0" smtClean="0"/>
              <a:t>Cumulative Scoring</a:t>
            </a:r>
          </a:p>
          <a:p>
            <a:pPr marL="231775" indent="-122238">
              <a:lnSpc>
                <a:spcPct val="100000"/>
              </a:lnSpc>
              <a:spcBef>
                <a:spcPts val="0"/>
              </a:spcBef>
              <a:spcAft>
                <a:spcPts val="0"/>
              </a:spcAft>
            </a:pPr>
            <a:r>
              <a:rPr lang="en-CA" sz="1050" dirty="0" smtClean="0"/>
              <a:t>Affordability is scored via </a:t>
            </a:r>
            <a:r>
              <a:rPr lang="en-CA" sz="1050" b="1" dirty="0" smtClean="0"/>
              <a:t>Scalar Scoring</a:t>
            </a:r>
          </a:p>
          <a:p>
            <a:pPr marL="231775" indent="-122238">
              <a:lnSpc>
                <a:spcPct val="100000"/>
              </a:lnSpc>
              <a:spcBef>
                <a:spcPts val="0"/>
              </a:spcBef>
              <a:spcAft>
                <a:spcPts val="600"/>
              </a:spcAft>
            </a:pPr>
            <a:r>
              <a:rPr lang="en-CA" sz="1050" dirty="0" smtClean="0"/>
              <a:t>All other criteria are scored via </a:t>
            </a:r>
            <a:r>
              <a:rPr lang="en-CA" sz="1050" b="1" dirty="0" smtClean="0"/>
              <a:t>Base5 Scoring</a:t>
            </a:r>
          </a:p>
          <a:p>
            <a:pPr marL="0" indent="0">
              <a:lnSpc>
                <a:spcPct val="100000"/>
              </a:lnSpc>
              <a:spcBef>
                <a:spcPts val="0"/>
              </a:spcBef>
              <a:spcAft>
                <a:spcPts val="600"/>
              </a:spcAft>
              <a:buNone/>
            </a:pPr>
            <a:r>
              <a:rPr lang="en-CA" sz="1050" dirty="0" smtClean="0"/>
              <a:t>In Cumulative Scoring, a single point is assigned to each evaluated feature that is regarded as being fully present, partial points to each feature that is partially present, and zero points to features that are deemed to be absent or unsatisfactory. The assigned points are summed and normalized to a value out of ten. For example, if a particular Vendor Landscape evaluates eight specific features in the Feature Criteria, the summed score out of eight for each evaluated product would be multiplied by 1.25 to yield a value out of ten.</a:t>
            </a:r>
          </a:p>
          <a:p>
            <a:pPr marL="0" indent="0">
              <a:lnSpc>
                <a:spcPct val="100000"/>
              </a:lnSpc>
              <a:spcBef>
                <a:spcPts val="0"/>
              </a:spcBef>
              <a:spcAft>
                <a:spcPts val="600"/>
              </a:spcAft>
              <a:buNone/>
            </a:pPr>
            <a:r>
              <a:rPr lang="en-CA" sz="1050" dirty="0" smtClean="0"/>
              <a:t>In Scalar Scoring, a score of ten is assigned to the lowest cost solution, and a score of one is assigned to the highest cost solution. All other solutions are assigned a mathematically determined score based on their proximity to / distance from these two endpoints. For example, in an evaluation of three solutions, where the middle cost solution is closer to the low end of the pricing scale it will receive a higher score, and where it is closer to the high end of the pricing scale it will receive a lower score; depending on proximity to the high or low price it is entirely possible that it could receive either ten points (if it is very close to the lowest price) or one point (if it is very close to the highest price). Where pricing cannot be determined (vendor does not supply price and public sources do not exist), a score of 0 is automatically assigned.</a:t>
            </a:r>
          </a:p>
          <a:p>
            <a:pPr marL="0" indent="0">
              <a:lnSpc>
                <a:spcPct val="100000"/>
              </a:lnSpc>
              <a:spcBef>
                <a:spcPts val="0"/>
              </a:spcBef>
              <a:spcAft>
                <a:spcPts val="300"/>
              </a:spcAft>
              <a:buNone/>
            </a:pPr>
            <a:r>
              <a:rPr lang="en-CA" sz="1050" dirty="0" smtClean="0"/>
              <a:t>In Base5 scoring a number of sub-criteria are specified for each criterion (for example, Longevity, Market Presence, and Financials are sub-criteria of the Viability criterion), and each one is scored on the following scale:</a:t>
            </a:r>
          </a:p>
          <a:p>
            <a:pPr marL="231775" indent="-122238">
              <a:lnSpc>
                <a:spcPct val="100000"/>
              </a:lnSpc>
              <a:spcBef>
                <a:spcPts val="0"/>
              </a:spcBef>
              <a:spcAft>
                <a:spcPts val="0"/>
              </a:spcAft>
              <a:buNone/>
            </a:pPr>
            <a:r>
              <a:rPr lang="en-CA" sz="1050" dirty="0" smtClean="0"/>
              <a:t>5 - The product/vendor is exemplary in this area (nothing could be done to improve the status).</a:t>
            </a:r>
          </a:p>
          <a:p>
            <a:pPr marL="231775" indent="-122238">
              <a:lnSpc>
                <a:spcPct val="100000"/>
              </a:lnSpc>
              <a:spcBef>
                <a:spcPts val="0"/>
              </a:spcBef>
              <a:spcAft>
                <a:spcPts val="0"/>
              </a:spcAft>
              <a:buNone/>
            </a:pPr>
            <a:r>
              <a:rPr lang="en-CA" sz="1050" dirty="0" smtClean="0"/>
              <a:t>4 - The product/vendor is good in this area (small changes could be made that would move things to the next level).</a:t>
            </a:r>
          </a:p>
          <a:p>
            <a:pPr marL="231775" indent="-122238">
              <a:lnSpc>
                <a:spcPct val="100000"/>
              </a:lnSpc>
              <a:spcBef>
                <a:spcPts val="0"/>
              </a:spcBef>
              <a:spcAft>
                <a:spcPts val="0"/>
              </a:spcAft>
              <a:buNone/>
            </a:pPr>
            <a:r>
              <a:rPr lang="en-CA" sz="1050" dirty="0" smtClean="0"/>
              <a:t>3 - The product/vendor is adequate in this area (small changes would make it good, more significant changes required to be exemplary).</a:t>
            </a:r>
          </a:p>
          <a:p>
            <a:pPr marL="231775" indent="-122238">
              <a:lnSpc>
                <a:spcPct val="100000"/>
              </a:lnSpc>
              <a:spcBef>
                <a:spcPts val="0"/>
              </a:spcBef>
              <a:spcAft>
                <a:spcPts val="0"/>
              </a:spcAft>
              <a:buNone/>
            </a:pPr>
            <a:r>
              <a:rPr lang="en-CA" sz="1050" dirty="0" smtClean="0"/>
              <a:t>2 - The product/vendor is poor in this area (this is a notable weakness and significant work is required).</a:t>
            </a:r>
          </a:p>
          <a:p>
            <a:pPr marL="231775" indent="-122238">
              <a:lnSpc>
                <a:spcPct val="100000"/>
              </a:lnSpc>
              <a:spcBef>
                <a:spcPts val="0"/>
              </a:spcBef>
              <a:spcAft>
                <a:spcPts val="300"/>
              </a:spcAft>
              <a:buNone/>
            </a:pPr>
            <a:r>
              <a:rPr lang="en-CA" sz="1050" dirty="0" smtClean="0"/>
              <a:t>1 - The product/vendor is terrible/fails in this area (this is a glaring oversight and a serious impediment to adoption).</a:t>
            </a:r>
          </a:p>
          <a:p>
            <a:pPr marL="0" indent="0">
              <a:lnSpc>
                <a:spcPct val="100000"/>
              </a:lnSpc>
              <a:spcBef>
                <a:spcPts val="0"/>
              </a:spcBef>
              <a:spcAft>
                <a:spcPts val="600"/>
              </a:spcAft>
              <a:buNone/>
            </a:pPr>
            <a:r>
              <a:rPr lang="en-CA" sz="1050" dirty="0" smtClean="0"/>
              <a:t>The assigned points are summed and normalized to a value out of ten as explained in Cumulative Scoring above.</a:t>
            </a:r>
          </a:p>
          <a:p>
            <a:pPr marL="0" indent="0">
              <a:lnSpc>
                <a:spcPct val="100000"/>
              </a:lnSpc>
              <a:spcBef>
                <a:spcPts val="0"/>
              </a:spcBef>
              <a:spcAft>
                <a:spcPts val="600"/>
              </a:spcAft>
              <a:buNone/>
            </a:pPr>
            <a:r>
              <a:rPr lang="en-CA" sz="1050" dirty="0" smtClean="0"/>
              <a:t>Scores out of ten, known as Raw scores, are transposed as-is into Info-Tech’s Vendor Landscape Shortlist Tool, which automatically determines Vendor Landscape positioning (see Vendor Landscape Methodology: Information Presentation - Vendor Landscape, below), Criteria Score (see Vendor Landscape Methodology: Information Presentation - Criteria Score, below), and Value Index (see Vendor Landscape Methodology: Information Presentation - Value Index, below).</a:t>
            </a:r>
          </a:p>
        </p:txBody>
      </p:sp>
      <p:grpSp>
        <p:nvGrpSpPr>
          <p:cNvPr id="4" name="Group 3"/>
          <p:cNvGrpSpPr/>
          <p:nvPr/>
        </p:nvGrpSpPr>
        <p:grpSpPr>
          <a:xfrm>
            <a:off x="0" y="6422955"/>
            <a:ext cx="9144000" cy="437555"/>
            <a:chOff x="0" y="6422955"/>
            <a:chExt cx="9144000" cy="437555"/>
          </a:xfrm>
        </p:grpSpPr>
        <p:pic>
          <p:nvPicPr>
            <p:cNvPr id="5"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6" name="Picture 5"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4246251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Anti-Malware-VL-Storyboard-flash"/>
  <p:tag name="THINKCELLPRESENTATIONDONOTDELETE" val="&lt;?xml version=&quot;1.0&quot; encoding=&quot;UTF-16&quot; standalone=&quot;yes&quot;?&gt;&#10;&lt;root reqver=&quot;17839&quot;&gt;&lt;version val=&quot;21129&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quot;&gt;&lt;elem m_fUsage=&quot;2.71000000000000000000E+000&quot;&gt;&lt;m_ppcolschidx val=&quot;0&quot;/&gt;&lt;m_rgb r=&quot;d1&quot; g=&quot;7d&quot; b=&quot;8&quot;/&gt;&lt;/elem&gt;&lt;/m_vecMRU&gt;&lt;/m_mruColor&gt;&lt;m_mapectfillschemeMRU&gt;&lt;key val=&quot;1&quot;/&gt;&lt;elem&gt;&lt;m_nPartnerID val=&quot;530&quot;/&gt;&lt;m_nIndex val=&quot;2&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858"/>
  <p:tag name="ISPRING_RESOURCE_PATHS_HASH_2" val="9ca6c882ec90ccf3703b866a55cdb93e76c042"/>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UXwKMf.UGT770YWD.Pn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KRQzgBV2KUikyJDJEJkD6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LnSPTs3P8EuG7ErO8LmH3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aXxYIUrSvE2ADqaQygT1a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zgEApi8B0OOo76kR7zzk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jlbJJDkNPkuZen8k.0qmG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yV1TXDB9gUOdy_4odulzO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NWzJ0IDwNEGOAZJ6.37Al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RzFy0o0mYkaz1iXs762gq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mviI9nSZf0mdOt9RwTKCB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cpvbYC0VtEyHM0orvSFgE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jS5pDDIAzkGZSgNkAuxas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iirRFeCkiU265r1mcB5Kv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C5TU0BqTREKUn51MFbJeS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N0LTw3Zv60yg.Ydn7ese0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4ypwNA3q7Eieyrrs0alir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tTYd8BNbhEu1JwXivR6kl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GFIgv1KgIEmGs6o1y6asG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pv4IxXRV20mpb2k121Jkzw"/>
</p:tagLst>
</file>

<file path=ppt/theme/theme1.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3354</Words>
  <Application>Microsoft Office PowerPoint</Application>
  <PresentationFormat>On-screen Show (4:3)</PresentationFormat>
  <Paragraphs>199</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Georgia</vt:lpstr>
      <vt:lpstr>Arial</vt:lpstr>
      <vt:lpstr>Wingdings</vt:lpstr>
      <vt:lpstr>Calibri</vt:lpstr>
      <vt:lpstr>Harvey Balls</vt:lpstr>
      <vt:lpstr>Helvetica</vt:lpstr>
      <vt:lpstr>Office Theme</vt:lpstr>
      <vt:lpstr>PowerPoint Presentation</vt:lpstr>
      <vt:lpstr>Introduction</vt:lpstr>
      <vt:lpstr>Market Overview</vt:lpstr>
      <vt:lpstr>Table Stakes represent the minimum standard;  without these, a product doesn’t even get reviewed</vt:lpstr>
      <vt:lpstr>Advanced Features are the capabilities that allow for granular market differentiation</vt:lpstr>
      <vt:lpstr>Appendix</vt:lpstr>
      <vt:lpstr>Vendor Landscape Methodology: Overview</vt:lpstr>
      <vt:lpstr>Vendor Landscape Methodology: Vendor/Product Selection &amp; Information Gathering</vt:lpstr>
      <vt:lpstr>Vendor Landscape Methodology: Scoring</vt:lpstr>
      <vt:lpstr>Vendor Landscape Methodology: Information Presentation – Vendor Landscape</vt:lpstr>
      <vt:lpstr>Vendor Landscape Methodology: Information Presentation – Criteria Scores (Harvey Balls)</vt:lpstr>
      <vt:lpstr>Info-Tech Research Group Helps IT Professionals 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2016-06-29T14:25:01Z</dcterms:created>
  <dcterms:modified xsi:type="dcterms:W3CDTF">2016-06-29T20:30:36Z</dcterms:modified>
</cp:coreProperties>
</file>