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2">
  <p:sldMasterIdLst>
    <p:sldMasterId id="2147483695" r:id="rId1"/>
  </p:sldMasterIdLst>
  <p:notesMasterIdLst>
    <p:notesMasterId r:id="rId14"/>
  </p:notesMasterIdLst>
  <p:handoutMasterIdLst>
    <p:handoutMasterId r:id="rId15"/>
  </p:handoutMasterIdLst>
  <p:sldIdLst>
    <p:sldId id="1302" r:id="rId2"/>
    <p:sldId id="1303" r:id="rId3"/>
    <p:sldId id="1304" r:id="rId4"/>
    <p:sldId id="1305" r:id="rId5"/>
    <p:sldId id="1377" r:id="rId6"/>
    <p:sldId id="1316" r:id="rId7"/>
    <p:sldId id="1401" r:id="rId8"/>
    <p:sldId id="1396" r:id="rId9"/>
    <p:sldId id="1403" r:id="rId10"/>
    <p:sldId id="1320" r:id="rId11"/>
    <p:sldId id="1308" r:id="rId12"/>
    <p:sldId id="1405" r:id="rId13"/>
  </p:sldIdLst>
  <p:sldSz cx="9144000" cy="6858000" type="screen4x3"/>
  <p:notesSz cx="6950075" cy="9236075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ShowLst>
    <p:custShow name="Custom Show 1" id="0">
      <p:sldLst/>
    </p:custShow>
  </p:custShow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 userDrawn="1">
          <p15:clr>
            <a:srgbClr val="A4A3A4"/>
          </p15:clr>
        </p15:guide>
        <p15:guide id="2" orient="horz" pos="2500" userDrawn="1">
          <p15:clr>
            <a:srgbClr val="A4A3A4"/>
          </p15:clr>
        </p15:guide>
        <p15:guide id="3" pos="2086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E2E"/>
    <a:srgbClr val="7FAC85"/>
    <a:srgbClr val="FFFFFF"/>
    <a:srgbClr val="2576B7"/>
    <a:srgbClr val="000000"/>
    <a:srgbClr val="2B9E36"/>
    <a:srgbClr val="A24130"/>
    <a:srgbClr val="66ADC1"/>
    <a:srgbClr val="C77709"/>
    <a:srgbClr val="612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80406" autoAdjust="0"/>
  </p:normalViewPr>
  <p:slideViewPr>
    <p:cSldViewPr snapToGrid="0">
      <p:cViewPr varScale="1">
        <p:scale>
          <a:sx n="133" d="100"/>
          <a:sy n="133" d="100"/>
        </p:scale>
        <p:origin x="1764" y="126"/>
      </p:cViewPr>
      <p:guideLst>
        <p:guide orient="horz" pos="4269"/>
        <p:guide orient="horz" pos="2500"/>
        <p:guide pos="2086"/>
        <p:guide pos="5556"/>
        <p:guide pos="2177"/>
      </p:guideLst>
    </p:cSldViewPr>
  </p:slideViewPr>
  <p:outlineViewPr>
    <p:cViewPr>
      <p:scale>
        <a:sx n="33" d="100"/>
        <a:sy n="33" d="100"/>
      </p:scale>
      <p:origin x="0" y="-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962"/>
    </p:cViewPr>
  </p:sorterViewPr>
  <p:notesViewPr>
    <p:cSldViewPr snapToGrid="0">
      <p:cViewPr varScale="1">
        <p:scale>
          <a:sx n="89" d="100"/>
          <a:sy n="89" d="100"/>
        </p:scale>
        <p:origin x="369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pPr/>
              <a:t>6/30/2016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8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8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3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0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090047"/>
            <a:ext cx="6696236" cy="767953"/>
          </a:xfrm>
          <a:prstGeom prst="rect">
            <a:avLst/>
          </a:prstGeom>
          <a:solidFill>
            <a:srgbClr val="294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ADB7C3"/>
                </a:solidFill>
              </a:rPr>
              <a:t>Info-Tech Research Group, Inc. </a:t>
            </a:r>
            <a:r>
              <a:rPr lang="en-CA" sz="800" dirty="0" smtClean="0">
                <a:solidFill>
                  <a:srgbClr val="ADB7C3"/>
                </a:solidFill>
              </a:rPr>
              <a:t>is </a:t>
            </a:r>
            <a:r>
              <a:rPr lang="en-CA" sz="800" dirty="0">
                <a:solidFill>
                  <a:srgbClr val="ADB7C3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rgbClr val="ADB7C3"/>
                </a:solidFill>
              </a:rPr>
            </a:br>
            <a:r>
              <a:rPr lang="en-CA" sz="800" dirty="0">
                <a:solidFill>
                  <a:srgbClr val="ADB7C3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ADB7C3"/>
                </a:solidFill>
              </a:rPr>
            </a:br>
            <a:r>
              <a:rPr lang="en-CA" sz="800" dirty="0">
                <a:solidFill>
                  <a:srgbClr val="ADB7C3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ADB7C3"/>
                </a:solidFill>
              </a:rPr>
            </a:br>
            <a:r>
              <a:rPr lang="en-CA" sz="800" dirty="0">
                <a:solidFill>
                  <a:srgbClr val="ADB7C3"/>
                </a:solidFill>
              </a:rPr>
              <a:t>© </a:t>
            </a:r>
            <a:r>
              <a:rPr lang="en-CA" sz="800" dirty="0" smtClean="0">
                <a:solidFill>
                  <a:srgbClr val="ADB7C3"/>
                </a:solidFill>
              </a:rPr>
              <a:t>1997-2016 </a:t>
            </a:r>
            <a:r>
              <a:rPr lang="en-CA" sz="800" dirty="0">
                <a:solidFill>
                  <a:srgbClr val="ADB7C3"/>
                </a:solidFill>
              </a:rPr>
              <a:t>Info-Tech Research Group Inc.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96236" y="6090047"/>
            <a:ext cx="2447764" cy="767953"/>
          </a:xfrm>
          <a:prstGeom prst="rect">
            <a:avLst/>
          </a:prstGeom>
          <a:solidFill>
            <a:srgbClr val="294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CA" sz="800" dirty="0">
              <a:solidFill>
                <a:srgbClr val="ADB7C3"/>
              </a:solidFill>
            </a:endParaRPr>
          </a:p>
        </p:txBody>
      </p:sp>
      <p:pic>
        <p:nvPicPr>
          <p:cNvPr id="32" name="Picture 31" descr="Info-Tech_Logo_2013-On-Screen-WHITE(transparent-background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74700" y="3060698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 smtClean="0"/>
              <a:t>Headline (Georgia, 28pt)</a:t>
            </a:r>
            <a:endParaRPr lang="en-CA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74700" y="3724072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Subhead (Arial, 14pt)</a:t>
            </a: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 bwMode="auto">
          <a:xfrm>
            <a:off x="1578396" y="5622172"/>
            <a:ext cx="728971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20000"/>
              <a:buFont typeface="Arial" pitchFamily="34" charset="0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2947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-2778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Page header </a:t>
            </a:r>
            <a:endParaRPr lang="en-CA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6703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This Research Will Assist: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This Research Will Help You: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4835436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246703" y="4252346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4830836" y="4248103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How Did</a:t>
            </a:r>
            <a:r>
              <a:rPr lang="en-US" sz="1400" b="1" baseline="0" dirty="0" smtClean="0">
                <a:solidFill>
                  <a:srgbClr val="FFFFFF"/>
                </a:solidFill>
              </a:rPr>
              <a:t> You Get Here?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What’s Your Current State?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This Research is Designed</a:t>
            </a:r>
            <a:r>
              <a:rPr lang="en-US" sz="1400" b="1" baseline="0" dirty="0" smtClean="0"/>
              <a:t> For</a:t>
            </a:r>
            <a:r>
              <a:rPr lang="en-US" sz="1400" b="1" dirty="0" smtClean="0"/>
              <a:t>:</a:t>
            </a:r>
            <a:endParaRPr lang="en-US" sz="1400" b="1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/>
              <a:t>This Research Will </a:t>
            </a:r>
            <a:r>
              <a:rPr lang="en-US" sz="1400" b="1" dirty="0" smtClean="0"/>
              <a:t>Help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You: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0905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summary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5868" y="4199835"/>
            <a:ext cx="8640578" cy="312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400" b="1" dirty="0"/>
              <a:t>Resolution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47848" y="1210905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Situation</a:t>
            </a:r>
            <a:endParaRPr lang="en-US" sz="1400" b="1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7848" y="2659744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/>
              <a:t>Complication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47848" y="1535364"/>
            <a:ext cx="5257800" cy="10789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11"/>
          </p:nvPr>
        </p:nvSpPr>
        <p:spPr>
          <a:xfrm>
            <a:off x="247848" y="2974004"/>
            <a:ext cx="5257800" cy="10769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 userDrawn="1">
            <p:ph type="body" sz="quarter" idx="12"/>
          </p:nvPr>
        </p:nvSpPr>
        <p:spPr>
          <a:xfrm>
            <a:off x="255868" y="4512653"/>
            <a:ext cx="8623607" cy="18084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5737241" y="1495997"/>
            <a:ext cx="3083231" cy="2523241"/>
          </a:xfr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en-US" dirty="0">
                <a:solidFill>
                  <a:srgbClr val="333333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736405" y="1210905"/>
            <a:ext cx="3084068" cy="285749"/>
            <a:chOff x="2267744" y="1844804"/>
            <a:chExt cx="3084068" cy="285749"/>
          </a:xfrm>
          <a:solidFill>
            <a:srgbClr val="B0C534"/>
          </a:solidFill>
        </p:grpSpPr>
        <p:sp>
          <p:nvSpPr>
            <p:cNvPr id="31" name="Round Same Side Corner Rectangle 97"/>
            <p:cNvSpPr/>
            <p:nvPr/>
          </p:nvSpPr>
          <p:spPr>
            <a:xfrm>
              <a:off x="2267744" y="1844804"/>
              <a:ext cx="3084068" cy="28574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100" i="1" dirty="0" smtClean="0">
                  <a:solidFill>
                    <a:srgbClr val="FFFFFF"/>
                  </a:solidFill>
                  <a:latin typeface="Georgia"/>
                </a:rPr>
                <a:t>Info-Tech Insight</a:t>
              </a:r>
              <a:endParaRPr lang="en-CA" sz="1100" i="1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32" name="Picture 31" descr="insight-sm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3623" y="1889932"/>
              <a:ext cx="24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1266251"/>
            <a:ext cx="209348" cy="2093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25" y="4252813"/>
            <a:ext cx="206861" cy="206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2716075"/>
            <a:ext cx="211099" cy="2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72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95374"/>
            <a:ext cx="9144000" cy="543163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Brief slide</a:t>
            </a:r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1126186"/>
            <a:ext cx="9144000" cy="541097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303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/ Subhead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257176" y="1232756"/>
            <a:ext cx="8620124" cy="657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 sz="1800" b="1" baseline="0"/>
            </a:lvl1pPr>
            <a:lvl2pPr marL="228600" indent="-228600">
              <a:defRPr sz="1400"/>
            </a:lvl2pPr>
            <a:lvl3pPr marL="228600" indent="-228600">
              <a:defRPr sz="1400"/>
            </a:lvl3pPr>
            <a:lvl4pPr marL="228600" indent="-228600">
              <a:defRPr sz="1400"/>
            </a:lvl4pPr>
            <a:lvl5pPr marL="228600" indent="-228600">
              <a:defRPr sz="1400"/>
            </a:lvl5pPr>
          </a:lstStyle>
          <a:p>
            <a:pPr lvl="0"/>
            <a:r>
              <a:rPr lang="en-US" dirty="0" smtClean="0"/>
              <a:t>Page Subhead (Arial, 18pt Bold)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892896"/>
            <a:ext cx="8627997" cy="431378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  <p:extLst>
      <p:ext uri="{BB962C8B-B14F-4D97-AF65-F5344CB8AC3E}">
        <p14:creationId xmlns:p14="http://schemas.microsoft.com/office/powerpoint/2010/main" val="41690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9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 Pre-Wo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1520" y="1140955"/>
            <a:ext cx="8496944" cy="364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pic>
        <p:nvPicPr>
          <p:cNvPr id="9" name="Picture 8" descr="best-practice-blueprint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4250" y="1151648"/>
            <a:ext cx="343307" cy="343307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789503" y="1138910"/>
            <a:ext cx="7420978" cy="346075"/>
          </a:xfrm>
        </p:spPr>
        <p:txBody>
          <a:bodyPr anchor="ctr"/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[Tool Context]</a:t>
            </a:r>
          </a:p>
        </p:txBody>
      </p:sp>
    </p:spTree>
    <p:extLst>
      <p:ext uri="{BB962C8B-B14F-4D97-AF65-F5344CB8AC3E}">
        <p14:creationId xmlns:p14="http://schemas.microsoft.com/office/powerpoint/2010/main" val="23633665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1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3451" y="1137225"/>
            <a:ext cx="8497021" cy="362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711" y="1200935"/>
            <a:ext cx="478173" cy="2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23528" y="1132006"/>
            <a:ext cx="8496944" cy="364691"/>
          </a:xfrm>
          <a:prstGeom prst="rect">
            <a:avLst/>
          </a:prstGeom>
          <a:solidFill>
            <a:srgbClr val="25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31100" y="1144504"/>
            <a:ext cx="343389" cy="339694"/>
            <a:chOff x="6986062" y="224644"/>
            <a:chExt cx="731520" cy="731520"/>
          </a:xfrm>
        </p:grpSpPr>
        <p:sp>
          <p:nvSpPr>
            <p:cNvPr id="23" name="Rectangle 22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24" name="Picture 23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850883" y="1132006"/>
            <a:ext cx="7427054" cy="346075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[Provide estimated time for workshop activity or other guidelines.]</a:t>
            </a:r>
          </a:p>
        </p:txBody>
      </p:sp>
    </p:spTree>
    <p:extLst>
      <p:ext uri="{BB962C8B-B14F-4D97-AF65-F5344CB8AC3E}">
        <p14:creationId xmlns:p14="http://schemas.microsoft.com/office/powerpoint/2010/main" val="387828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sections (Georgia, 24pt)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6219" y="1546727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66219" y="3257915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6219" y="4969032"/>
            <a:ext cx="8595360" cy="13775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66219" y="1221423"/>
            <a:ext cx="8595360" cy="30711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  <a:lvl4pPr marL="542925" indent="0">
              <a:buNone/>
              <a:defRPr/>
            </a:lvl4pPr>
          </a:lstStyle>
          <a:p>
            <a:pPr marL="0" lvl="0" indent="0" defTabSz="914400" latinLnBrk="0">
              <a:buNone/>
            </a:pPr>
            <a:r>
              <a:rPr lang="en-US" dirty="0" smtClean="0"/>
              <a:t>Click to replace text (Arial, 14pt)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66219" y="2931027"/>
            <a:ext cx="8595360" cy="30711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  <a:lvl4pPr marL="542925" indent="0">
              <a:buNone/>
              <a:defRPr/>
            </a:lvl4pPr>
          </a:lstStyle>
          <a:p>
            <a:pPr marL="0" lvl="0" indent="0" defTabSz="914400" latinLnBrk="0">
              <a:buNone/>
            </a:pPr>
            <a:r>
              <a:rPr lang="en-US" dirty="0" smtClean="0"/>
              <a:t>Click to replace text (Arial, 14pt)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66219" y="4652064"/>
            <a:ext cx="8595360" cy="30711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  <a:lvl4pPr marL="542925" indent="0">
              <a:buNone/>
              <a:defRPr/>
            </a:lvl4pPr>
          </a:lstStyle>
          <a:p>
            <a:pPr marL="0" lvl="0" indent="0" defTabSz="914400" latinLnBrk="0">
              <a:buNone/>
            </a:pPr>
            <a:r>
              <a:rPr lang="en-US" dirty="0" smtClean="0"/>
              <a:t>Click to replace text (Arial, 14pt)</a:t>
            </a:r>
          </a:p>
        </p:txBody>
      </p:sp>
    </p:spTree>
    <p:extLst>
      <p:ext uri="{BB962C8B-B14F-4D97-AF65-F5344CB8AC3E}">
        <p14:creationId xmlns:p14="http://schemas.microsoft.com/office/powerpoint/2010/main" val="115621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232756"/>
            <a:ext cx="8627997" cy="497392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  <p:extLst>
      <p:ext uri="{BB962C8B-B14F-4D97-AF65-F5344CB8AC3E}">
        <p14:creationId xmlns:p14="http://schemas.microsoft.com/office/powerpoint/2010/main" val="5664059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6703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This Research Will Assist: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This Research Will Help You: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4835436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246703" y="4252346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4830836" y="4248103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How</a:t>
            </a:r>
            <a:r>
              <a:rPr lang="en-US" sz="1400" b="1" baseline="0" dirty="0" smtClean="0">
                <a:solidFill>
                  <a:srgbClr val="FFFFFF"/>
                </a:solidFill>
              </a:rPr>
              <a:t> Did Y</a:t>
            </a:r>
            <a:r>
              <a:rPr lang="en-US" sz="1400" b="1" dirty="0" smtClean="0">
                <a:solidFill>
                  <a:srgbClr val="FFFFFF"/>
                </a:solidFill>
              </a:rPr>
              <a:t>ou Get Here?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What’s Your Current State</a:t>
            </a:r>
            <a:r>
              <a:rPr lang="en-US" sz="1400" b="1" baseline="0" dirty="0" smtClean="0">
                <a:solidFill>
                  <a:srgbClr val="FFFFFF"/>
                </a:solidFill>
              </a:rPr>
              <a:t>?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This Research Is Designed For: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This Research Will Help You: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1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91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25344"/>
            <a:ext cx="8388424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/>
                </a:solidFill>
              </a:rPr>
              <a:t>Info-Tech Research Group</a:t>
            </a:r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8424" y="6525344"/>
            <a:ext cx="755576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525344"/>
            <a:ext cx="8388424" cy="338028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6700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Info-Tech Research Group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388424" y="6525344"/>
            <a:ext cx="755576" cy="338028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9" r:id="rId2"/>
    <p:sldLayoutId id="2147483737" r:id="rId3"/>
    <p:sldLayoutId id="2147483740" r:id="rId4"/>
    <p:sldLayoutId id="2147483739" r:id="rId5"/>
    <p:sldLayoutId id="2147483710" r:id="rId6"/>
    <p:sldLayoutId id="2147483716" r:id="rId7"/>
    <p:sldLayoutId id="2147483890" r:id="rId8"/>
    <p:sldLayoutId id="2147483882" r:id="rId9"/>
    <p:sldLayoutId id="2147483892" r:id="rId10"/>
    <p:sldLayoutId id="2147483893" r:id="rId11"/>
    <p:sldLayoutId id="2147483894" r:id="rId12"/>
    <p:sldLayoutId id="2147483896" r:id="rId13"/>
    <p:sldLayoutId id="214748389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list.com/analysis/kaspersky-security-bulletin/73839/mobile-malware-evolution-2015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infotech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infotech.com/research/ss/it-transition-to-byod-and-beyond" TargetMode="External"/><Relationship Id="rId7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://www.infotech.com/research/ss/stop-managing-endpoints" TargetMode="External"/><Relationship Id="rId4" Type="http://schemas.openxmlformats.org/officeDocument/2006/relationships/hyperlink" Target="http://www.infotech.com/research/ss/create-a-practical-byoe-action-plan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infotech.com/research/enterprise-mobility-management-rfp-template" TargetMode="External"/><Relationship Id="rId7" Type="http://schemas.openxmlformats.org/officeDocument/2006/relationships/hyperlink" Target="https://www.infotech.com/research/ss/select-and-implement-enterprise-mobility-management/select-and-implement-enterprise-mobility-management-phases-1-3?utm_source=SS_Sample&amp;utm_medium=Collateral&amp;utm_campaign=Collateral" TargetMode="External"/><Relationship Id="rId2" Type="http://schemas.openxmlformats.org/officeDocument/2006/relationships/hyperlink" Target="http://airwatch.com/pricin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 anchor="b" anchorCtr="0"/>
          <a:lstStyle/>
          <a:p>
            <a:r>
              <a:rPr lang="en-US" dirty="0" smtClean="0"/>
              <a:t>Select and Implement Enterprise Mobility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74699" y="3724072"/>
            <a:ext cx="6277153" cy="508000"/>
          </a:xfrm>
        </p:spPr>
        <p:txBody>
          <a:bodyPr/>
          <a:lstStyle/>
          <a:p>
            <a:r>
              <a:rPr lang="en-US" dirty="0" smtClean="0"/>
              <a:t>EMM has moved beyond mobile device management – and even beyond mobility. Choose a vendor that meets current needs, with an eye to the future.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5402461"/>
            <a:ext cx="9144000" cy="1455539"/>
            <a:chOff x="0" y="5402461"/>
            <a:chExt cx="9144000" cy="1455539"/>
          </a:xfrm>
        </p:grpSpPr>
        <p:pic>
          <p:nvPicPr>
            <p:cNvPr id="7" name="Picture 6" descr="sample-titlebar-itrgNEW.gif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/>
            <a:srcRect b="40634"/>
            <a:stretch>
              <a:fillRect/>
            </a:stretch>
          </p:blipFill>
          <p:spPr>
            <a:xfrm>
              <a:off x="0" y="5402461"/>
              <a:ext cx="9144000" cy="86409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6266557"/>
              <a:ext cx="9144000" cy="591443"/>
              <a:chOff x="0" y="6266557"/>
              <a:chExt cx="9144000" cy="59144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6266557"/>
                <a:ext cx="7308304" cy="591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Info-Tech's products and services combine actionable insight and relevant advice with ready-to-use tools</a:t>
                </a:r>
                <a:br>
                  <a:rPr lang="en-CA" sz="800" dirty="0" smtClean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en-CA" sz="800" dirty="0" smtClean="0">
                    <a:solidFill>
                      <a:schemeClr val="bg1">
                        <a:lumMod val="65000"/>
                      </a:schemeClr>
                    </a:solidFill>
                  </a:rPr>
                  <a:t>and templates that cover the full spectrum of IT concerns.© 1997 - 2016 Info-Tech Research Group</a:t>
                </a:r>
                <a:endParaRPr lang="en-CA" sz="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308304" y="6266557"/>
                <a:ext cx="1835696" cy="591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1" name="Picture 10" descr="itrg-logo-blu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29512" y="6360368"/>
                <a:ext cx="1400175" cy="381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727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 for solutions that best balance critical document access requirements with data security assurance</a:t>
            </a:r>
            <a:endParaRPr lang="en-CA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57176" y="1133475"/>
            <a:ext cx="8620124" cy="657225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b="1" dirty="0" smtClean="0"/>
              <a:t>Mobility management needs to include data. The workplace now extends beyond the borders of the office, so data needs to follow users everywhere.</a:t>
            </a:r>
            <a:endParaRPr lang="en-CA" sz="1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921216"/>
            <a:ext cx="6012668" cy="371475"/>
          </a:xfrm>
          <a:prstGeom prst="roundRect">
            <a:avLst>
              <a:gd name="adj" fmla="val 15072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CA" sz="1400" b="1" dirty="0">
                <a:solidFill>
                  <a:schemeClr val="tx1"/>
                </a:solidFill>
              </a:rPr>
              <a:t>Data Access, Availability, and </a:t>
            </a:r>
            <a:r>
              <a:rPr lang="en-CA" sz="1400" b="1" dirty="0" smtClean="0">
                <a:solidFill>
                  <a:schemeClr val="tx1"/>
                </a:solidFill>
              </a:rPr>
              <a:t>Manipulation</a:t>
            </a:r>
            <a:endParaRPr lang="en-CA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264069"/>
            <a:ext cx="6012668" cy="371475"/>
          </a:xfrm>
          <a:prstGeom prst="roundRect">
            <a:avLst>
              <a:gd name="adj" fmla="val 15072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CA" sz="1400" b="1" dirty="0" smtClean="0">
                <a:solidFill>
                  <a:schemeClr val="tx1"/>
                </a:solidFill>
              </a:rPr>
              <a:t>Data Security</a:t>
            </a:r>
            <a:endParaRPr lang="en-CA" sz="1400" b="1" dirty="0">
              <a:solidFill>
                <a:schemeClr val="tx1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251520" y="2292691"/>
            <a:ext cx="5990110" cy="189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488" indent="-174625" algn="l" rtl="0" eaLnBrk="0" fontAlgn="base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SzPct val="150000"/>
              <a:buFont typeface="Arial" pitchFamily="34" charset="0"/>
              <a:buChar char="◦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 smtClean="0"/>
              <a:t>Organizations </a:t>
            </a:r>
            <a:r>
              <a:rPr lang="en-CA" sz="1400" dirty="0"/>
              <a:t>must ensure that </a:t>
            </a:r>
            <a:r>
              <a:rPr lang="en-CA" sz="1400" dirty="0" smtClean="0"/>
              <a:t>data </a:t>
            </a:r>
            <a:r>
              <a:rPr lang="en-CA" sz="1400" dirty="0"/>
              <a:t>required by end users </a:t>
            </a:r>
            <a:r>
              <a:rPr lang="en-CA" sz="1400" dirty="0" smtClean="0"/>
              <a:t>is accessible </a:t>
            </a:r>
            <a:r>
              <a:rPr lang="en-CA" sz="1400" dirty="0"/>
              <a:t>from any </a:t>
            </a:r>
            <a:r>
              <a:rPr lang="en-CA" sz="1400" dirty="0" smtClean="0"/>
              <a:t>device. </a:t>
            </a:r>
            <a:r>
              <a:rPr lang="en-CA" sz="1400" dirty="0"/>
              <a:t>Data management goes </a:t>
            </a:r>
            <a:r>
              <a:rPr lang="en-CA" sz="1400" dirty="0" smtClean="0"/>
              <a:t>beyond </a:t>
            </a:r>
            <a:r>
              <a:rPr lang="en-CA" sz="1400" dirty="0"/>
              <a:t>pushing out corporate </a:t>
            </a:r>
            <a:r>
              <a:rPr lang="en-CA" sz="1400" dirty="0" smtClean="0"/>
              <a:t>documents: </a:t>
            </a:r>
            <a:r>
              <a:rPr lang="en-CA" sz="1400" dirty="0"/>
              <a:t>it </a:t>
            </a:r>
            <a:r>
              <a:rPr lang="en-CA" sz="1400" dirty="0" smtClean="0"/>
              <a:t>includes email </a:t>
            </a:r>
            <a:r>
              <a:rPr lang="en-CA" sz="1400" dirty="0"/>
              <a:t>attachments, </a:t>
            </a:r>
            <a:r>
              <a:rPr lang="en-CA" sz="1400" dirty="0" smtClean="0"/>
              <a:t>photos, </a:t>
            </a:r>
            <a:r>
              <a:rPr lang="en-CA" sz="1400" dirty="0"/>
              <a:t>documents from the web, restricting certain data to certain </a:t>
            </a:r>
            <a:r>
              <a:rPr lang="en-CA" sz="1400" dirty="0" smtClean="0"/>
              <a:t>users, </a:t>
            </a:r>
            <a:r>
              <a:rPr lang="en-CA" sz="1400" dirty="0"/>
              <a:t>restricting which apps can access </a:t>
            </a:r>
            <a:r>
              <a:rPr lang="en-CA" sz="1400" dirty="0" smtClean="0"/>
              <a:t>it, </a:t>
            </a:r>
            <a:r>
              <a:rPr lang="en-CA" sz="1400" dirty="0"/>
              <a:t>and sharing data between </a:t>
            </a:r>
            <a:r>
              <a:rPr lang="en-CA" sz="1400" dirty="0" smtClean="0"/>
              <a:t>apps</a:t>
            </a:r>
            <a:r>
              <a:rPr lang="en-CA" sz="1400" b="1" dirty="0" smtClean="0"/>
              <a:t>. </a:t>
            </a:r>
            <a:endParaRPr lang="en-CA" sz="1400" b="1" dirty="0"/>
          </a:p>
          <a:p>
            <a:r>
              <a:rPr lang="en-CA" sz="1400" dirty="0"/>
              <a:t>Document editing used to be outside </a:t>
            </a:r>
            <a:r>
              <a:rPr lang="en-CA" sz="1400" dirty="0" smtClean="0"/>
              <a:t>the </a:t>
            </a:r>
            <a:r>
              <a:rPr lang="en-CA" sz="1400" dirty="0"/>
              <a:t>scope </a:t>
            </a:r>
            <a:r>
              <a:rPr lang="en-CA" sz="1400" dirty="0" smtClean="0"/>
              <a:t>of </a:t>
            </a:r>
            <a:r>
              <a:rPr lang="en-CA" sz="1400" dirty="0"/>
              <a:t>EMM, but many vendors now offer document containers with basic editing, and/or partnerships with secure data editing </a:t>
            </a:r>
            <a:r>
              <a:rPr lang="en-CA" sz="1400" dirty="0" smtClean="0"/>
              <a:t>apps.</a:t>
            </a:r>
            <a:endParaRPr lang="en-CA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251520" y="4635543"/>
            <a:ext cx="5990110" cy="17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488" indent="-174625" algn="l" rtl="0" eaLnBrk="0" fontAlgn="base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SzPct val="150000"/>
              <a:buFont typeface="Arial" pitchFamily="34" charset="0"/>
              <a:buChar char="◦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/>
              <a:t>Mobile security issues are usually </a:t>
            </a:r>
            <a:r>
              <a:rPr lang="en-CA" sz="1400" i="1" dirty="0"/>
              <a:t>really</a:t>
            </a:r>
            <a:r>
              <a:rPr lang="en-CA" sz="1400" dirty="0"/>
              <a:t> about </a:t>
            </a:r>
            <a:r>
              <a:rPr lang="en-CA" sz="1400" dirty="0" smtClean="0"/>
              <a:t>data, </a:t>
            </a:r>
            <a:r>
              <a:rPr lang="en-CA" sz="1400" dirty="0"/>
              <a:t>not </a:t>
            </a:r>
            <a:r>
              <a:rPr lang="en-CA" sz="1400" dirty="0" smtClean="0"/>
              <a:t>devices. </a:t>
            </a:r>
            <a:r>
              <a:rPr lang="en-CA" sz="1400" dirty="0"/>
              <a:t>Focus mobile security management on </a:t>
            </a:r>
            <a:r>
              <a:rPr lang="en-CA" sz="1400" dirty="0" smtClean="0"/>
              <a:t>data; EMM </a:t>
            </a:r>
            <a:r>
              <a:rPr lang="en-CA" sz="1400" dirty="0"/>
              <a:t>can help ensure that </a:t>
            </a:r>
            <a:r>
              <a:rPr lang="en-CA" sz="1400" dirty="0" smtClean="0"/>
              <a:t>it is only </a:t>
            </a:r>
            <a:r>
              <a:rPr lang="en-CA" sz="1400" dirty="0"/>
              <a:t>accessible by the right </a:t>
            </a:r>
            <a:r>
              <a:rPr lang="en-CA" sz="1400" dirty="0" smtClean="0"/>
              <a:t>people.</a:t>
            </a:r>
            <a:endParaRPr lang="en-CA" sz="1400" dirty="0"/>
          </a:p>
          <a:p>
            <a:r>
              <a:rPr lang="en-CA" sz="1400" dirty="0"/>
              <a:t>Securing data can go too far; locking down an entire device so that a single document remains secure can eliminate the benefits of mobility. Target security measures on the data that need them (see next slide).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9765" y="1921216"/>
            <a:ext cx="2374088" cy="23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97903" y="4135481"/>
            <a:ext cx="2379395" cy="22976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lvl="0" algn="ctr"/>
            <a:r>
              <a:rPr lang="en-CA" sz="1400" b="1" dirty="0" smtClean="0">
                <a:solidFill>
                  <a:schemeClr val="accent1"/>
                </a:solidFill>
              </a:rPr>
              <a:t>Mobile malware </a:t>
            </a:r>
            <a:br>
              <a:rPr lang="en-CA" sz="1400" b="1" dirty="0" smtClean="0">
                <a:solidFill>
                  <a:schemeClr val="accent1"/>
                </a:solidFill>
              </a:rPr>
            </a:br>
            <a:r>
              <a:rPr lang="en-CA" sz="1400" b="1" i="1" dirty="0" smtClean="0">
                <a:solidFill>
                  <a:schemeClr val="accent1"/>
                </a:solidFill>
              </a:rPr>
              <a:t>tripled</a:t>
            </a:r>
            <a:r>
              <a:rPr lang="en-CA" sz="1400" b="1" dirty="0" smtClean="0">
                <a:solidFill>
                  <a:schemeClr val="accent1"/>
                </a:solidFill>
              </a:rPr>
              <a:t> in 2015</a:t>
            </a:r>
            <a:endParaRPr lang="en-CA" sz="1100" b="1" dirty="0">
              <a:solidFill>
                <a:schemeClr val="accent1"/>
              </a:solidFill>
            </a:endParaRPr>
          </a:p>
          <a:p>
            <a:pPr lvl="0" algn="ctr"/>
            <a:r>
              <a:rPr lang="en-CA" sz="900" dirty="0">
                <a:solidFill>
                  <a:schemeClr val="accent1"/>
                </a:solidFill>
              </a:rPr>
              <a:t>Source: </a:t>
            </a:r>
            <a:r>
              <a:rPr lang="en-CA" sz="900" dirty="0">
                <a:solidFill>
                  <a:schemeClr val="accent1"/>
                </a:solidFill>
                <a:hlinkClick r:id="rId3"/>
              </a:rPr>
              <a:t>Kaspersky Lab, 2016</a:t>
            </a:r>
            <a:endParaRPr lang="en-CA" sz="9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en-CA" sz="1200" dirty="0" smtClean="0">
                <a:solidFill>
                  <a:schemeClr val="accent1"/>
                </a:solidFill>
              </a:rPr>
              <a:t>Despite the need to access corporate data from mobile devices, these endpoints are more and more frequently compromised. You need to go beyond MDM and secure your corporation.</a:t>
            </a:r>
            <a:endParaRPr lang="en-CA" sz="900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3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itrg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4749479" y="1513326"/>
            <a:ext cx="4051318" cy="3577758"/>
          </a:xfrm>
          <a:prstGeom prst="roundRect">
            <a:avLst>
              <a:gd name="adj" fmla="val 5611"/>
            </a:avLst>
          </a:prstGeom>
          <a:solidFill>
            <a:srgbClr val="2B9E36">
              <a:lumMod val="20000"/>
              <a:lumOff val="80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346" y="1513326"/>
            <a:ext cx="4051318" cy="3577758"/>
          </a:xfrm>
          <a:prstGeom prst="roundRect">
            <a:avLst>
              <a:gd name="adj" fmla="val 5611"/>
            </a:avLst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5446707"/>
            <a:ext cx="9144000" cy="106416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>
            <a:stCxn id="60" idx="2"/>
          </p:cNvCxnSpPr>
          <p:nvPr/>
        </p:nvCxnSpPr>
        <p:spPr>
          <a:xfrm>
            <a:off x="811401" y="2920539"/>
            <a:ext cx="7769458" cy="0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85000"/>
              </a:srgbClr>
            </a:solidFill>
            <a:prstDash val="sysDot"/>
            <a:tailEnd type="triangle" w="lg" len="med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6944182" y="2025295"/>
            <a:ext cx="1636677" cy="2763778"/>
            <a:chOff x="6637354" y="1574599"/>
            <a:chExt cx="1636677" cy="2763778"/>
          </a:xfrm>
        </p:grpSpPr>
        <p:sp>
          <p:nvSpPr>
            <p:cNvPr id="50" name="Oval 49"/>
            <p:cNvSpPr/>
            <p:nvPr/>
          </p:nvSpPr>
          <p:spPr>
            <a:xfrm>
              <a:off x="7103277" y="2114599"/>
              <a:ext cx="711200" cy="711200"/>
            </a:xfrm>
            <a:prstGeom prst="ellipse">
              <a:avLst/>
            </a:prstGeom>
            <a:solidFill>
              <a:srgbClr val="497EA9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54031" y="1574599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97EA9"/>
                  </a:solidFill>
                  <a:effectLst/>
                  <a:uLnTx/>
                  <a:uFillTx/>
                </a:rPr>
                <a:t>Consulting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37354" y="2898377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“Our team does not have the time or the knowledge to take this project on. We need assistance through the entirety of this project.”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890" y="2321902"/>
              <a:ext cx="336908" cy="336908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2334987" y="1877373"/>
            <a:ext cx="2129440" cy="2937609"/>
            <a:chOff x="2807522" y="2074912"/>
            <a:chExt cx="2129440" cy="2937609"/>
          </a:xfrm>
        </p:grpSpPr>
        <p:sp>
          <p:nvSpPr>
            <p:cNvPr id="55" name="Oval 54"/>
            <p:cNvSpPr/>
            <p:nvPr/>
          </p:nvSpPr>
          <p:spPr>
            <a:xfrm>
              <a:off x="3507029" y="2759255"/>
              <a:ext cx="711200" cy="711200"/>
            </a:xfrm>
            <a:prstGeom prst="ellipse">
              <a:avLst/>
            </a:prstGeom>
            <a:solidFill>
              <a:srgbClr val="365D7E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07522" y="2074912"/>
              <a:ext cx="212944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5D7E"/>
                  </a:solidFill>
                  <a:effectLst/>
                  <a:uLnTx/>
                  <a:uFillTx/>
                </a:rPr>
                <a:t>Guided Implementation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62242" y="3572521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“Our team knows that we need to fix a process, but we need assistance to determine where to focus. Some check-ins along the way would help keep us on track.”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563" y="2934823"/>
              <a:ext cx="337358" cy="337358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>
            <a:off x="367160" y="2025295"/>
            <a:ext cx="1628660" cy="2794213"/>
            <a:chOff x="1266026" y="2731218"/>
            <a:chExt cx="1628660" cy="2794213"/>
          </a:xfrm>
        </p:grpSpPr>
        <p:sp>
          <p:nvSpPr>
            <p:cNvPr id="60" name="Oval 59"/>
            <p:cNvSpPr/>
            <p:nvPr/>
          </p:nvSpPr>
          <p:spPr>
            <a:xfrm>
              <a:off x="1710267" y="3270862"/>
              <a:ext cx="711200" cy="711200"/>
            </a:xfrm>
            <a:prstGeom prst="ellipse">
              <a:avLst/>
            </a:prstGeom>
            <a:solidFill>
              <a:srgbClr val="29475F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66026" y="2731218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DIY Toolkit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74686" y="4085431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“Our team has already made this critical project a priority, and we have the time and capability, but some guidance along the way would be helpful.”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010" y="3443543"/>
              <a:ext cx="295188" cy="337358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4969850" y="2025295"/>
            <a:ext cx="1635165" cy="2795710"/>
            <a:chOff x="4834633" y="1938352"/>
            <a:chExt cx="1635165" cy="2795710"/>
          </a:xfrm>
        </p:grpSpPr>
        <p:sp>
          <p:nvSpPr>
            <p:cNvPr id="65" name="Oval 64"/>
            <p:cNvSpPr/>
            <p:nvPr/>
          </p:nvSpPr>
          <p:spPr>
            <a:xfrm>
              <a:off x="5292675" y="2492289"/>
              <a:ext cx="711200" cy="711200"/>
            </a:xfrm>
            <a:prstGeom prst="ellipse">
              <a:avLst/>
            </a:prstGeom>
            <a:solidFill>
              <a:srgbClr val="3F6D93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34633" y="1938352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F6D93"/>
                  </a:solidFill>
                  <a:effectLst/>
                  <a:uLnTx/>
                  <a:uFillTx/>
                </a:rPr>
                <a:t>Workshop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49798" y="3294062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“We need to hit the ground running and get this project kicked off immediately. Our team has the ability to take this over once we get a framework and strategy in place.”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905" y="2727129"/>
              <a:ext cx="361456" cy="240970"/>
            </a:xfrm>
            <a:prstGeom prst="rect">
              <a:avLst/>
            </a:prstGeom>
            <a:noFill/>
          </p:spPr>
        </p:pic>
      </p:grpSp>
      <p:sp>
        <p:nvSpPr>
          <p:cNvPr id="69" name="Rectangle 68"/>
          <p:cNvSpPr/>
          <p:nvPr/>
        </p:nvSpPr>
        <p:spPr>
          <a:xfrm>
            <a:off x="968616" y="5734955"/>
            <a:ext cx="7290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9475F"/>
                </a:solidFill>
                <a:effectLst/>
                <a:uLnTx/>
                <a:uFillTx/>
              </a:rPr>
              <a:t>Diagnostics and consistent frameworks used throughout all four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175" y="255588"/>
            <a:ext cx="8554316" cy="877887"/>
          </a:xfrm>
        </p:spPr>
        <p:txBody>
          <a:bodyPr/>
          <a:lstStyle/>
          <a:p>
            <a:pPr lvl="0">
              <a:lnSpc>
                <a:spcPts val="2600"/>
              </a:lnSpc>
              <a:defRPr/>
            </a:pPr>
            <a:r>
              <a:rPr lang="en-CA" dirty="0"/>
              <a:t>Info-Tech offers various levels of support to best suit your needs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9" name="Picture 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itrg-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3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Info-Tech Research Group Helps IT Professionals To:</a:t>
            </a:r>
            <a:endParaRPr lang="en-CA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0" y="3789040"/>
            <a:ext cx="914400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Sign up for free trial membership to get practical</a:t>
            </a:r>
          </a:p>
          <a:p>
            <a:pPr lvl="0" algn="ctr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solutions for your IT challenges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672262" y="6097434"/>
            <a:ext cx="2246697" cy="32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r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400" b="1" dirty="0" smtClean="0">
                <a:latin typeface="+mn-lt"/>
                <a:hlinkClick r:id="rId2"/>
              </a:rPr>
              <a:t>www.infotech.com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green_button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738" y="4476933"/>
            <a:ext cx="4200525" cy="619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176" y="1628800"/>
            <a:ext cx="3018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Quickly get up to speed</a:t>
            </a:r>
            <a:br>
              <a:rPr lang="en-CA" sz="1400" dirty="0" smtClean="0"/>
            </a:br>
            <a:r>
              <a:rPr lang="en-CA" sz="1400" dirty="0" smtClean="0"/>
              <a:t>with new technologies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Make the right technology</a:t>
            </a:r>
            <a:br>
              <a:rPr lang="en-CA" sz="1400" dirty="0" smtClean="0"/>
            </a:br>
            <a:r>
              <a:rPr lang="en-CA" sz="1400" dirty="0" smtClean="0"/>
              <a:t>purchasing decisions – fast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Deliver critical IT</a:t>
            </a:r>
            <a:br>
              <a:rPr lang="en-CA" sz="1400" dirty="0" smtClean="0"/>
            </a:br>
            <a:r>
              <a:rPr lang="en-CA" sz="1400" dirty="0" smtClean="0"/>
              <a:t>projects, on time and</a:t>
            </a:r>
            <a:br>
              <a:rPr lang="en-CA" sz="1400" dirty="0" smtClean="0"/>
            </a:br>
            <a:r>
              <a:rPr lang="en-CA" sz="1400" dirty="0" smtClean="0"/>
              <a:t>within budget</a:t>
            </a:r>
          </a:p>
          <a:p>
            <a:endParaRPr lang="en-CA" sz="1400" dirty="0"/>
          </a:p>
        </p:txBody>
      </p:sp>
      <p:sp>
        <p:nvSpPr>
          <p:cNvPr id="9" name="Rectangle 8"/>
          <p:cNvSpPr/>
          <p:nvPr/>
        </p:nvSpPr>
        <p:spPr>
          <a:xfrm>
            <a:off x="3095836" y="1628800"/>
            <a:ext cx="3018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Manage business expectations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Justify IT spending and</a:t>
            </a:r>
            <a:br>
              <a:rPr lang="en-CA" sz="1400" dirty="0" smtClean="0"/>
            </a:br>
            <a:r>
              <a:rPr lang="en-CA" sz="1400" dirty="0" smtClean="0"/>
              <a:t>prove the value of IT</a:t>
            </a:r>
            <a:r>
              <a:rPr lang="en-CA" sz="1400" dirty="0"/>
              <a:t/>
            </a:r>
            <a:br>
              <a:rPr lang="en-CA" sz="1400" dirty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Train IT staff and effectively</a:t>
            </a:r>
            <a:br>
              <a:rPr lang="en-CA" sz="1400" dirty="0" smtClean="0"/>
            </a:br>
            <a:r>
              <a:rPr lang="en-CA" sz="1400" dirty="0" smtClean="0"/>
              <a:t>manage an IT department</a:t>
            </a:r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4294967295"/>
          </p:nvPr>
        </p:nvSpPr>
        <p:spPr>
          <a:xfrm>
            <a:off x="2215390" y="5233017"/>
            <a:ext cx="4713221" cy="825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50"/>
              </a:lnSpc>
              <a:spcBef>
                <a:spcPts val="500"/>
              </a:spcBef>
              <a:buClr>
                <a:schemeClr val="bg1"/>
              </a:buClr>
              <a:buSzPct val="25000"/>
              <a:buFont typeface="Arial" pitchFamily="34" charset="0"/>
              <a:buChar char="•"/>
              <a:defRPr sz="1200" i="1" baseline="0">
                <a:solidFill>
                  <a:schemeClr val="tx1"/>
                </a:solidFill>
                <a:latin typeface="+mj-lt"/>
              </a:defRPr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-"/>
              <a:defRPr sz="1000">
                <a:solidFill>
                  <a:schemeClr val="tx1"/>
                </a:solidFill>
              </a:defRPr>
            </a:lvl2pPr>
            <a:lvl3pPr marL="895350" indent="-176213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/>
            </a:lvl3pPr>
            <a:lvl4pPr marL="1254125" indent="-174625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 algn="ctr">
              <a:defRPr/>
            </a:pPr>
            <a:r>
              <a:rPr lang="en-CA" dirty="0" smtClean="0"/>
              <a:t>“Info-Tech helps me to be proactive instead of reactive –</a:t>
            </a:r>
            <a:br>
              <a:rPr lang="en-CA" dirty="0" smtClean="0"/>
            </a:br>
            <a:r>
              <a:rPr lang="en-CA" dirty="0" smtClean="0"/>
              <a:t>a cardinal rule in a stable and leading edge IT environment.</a:t>
            </a:r>
          </a:p>
          <a:p>
            <a:pPr lvl="1" algn="ctr">
              <a:buNone/>
              <a:defRPr/>
            </a:pPr>
            <a:r>
              <a:rPr lang="en-CA" dirty="0" smtClean="0"/>
              <a:t>- ARCS Commercial Mortgage Co., LP</a:t>
            </a:r>
            <a:endParaRPr lang="en-US" dirty="0" smtClean="0"/>
          </a:p>
        </p:txBody>
      </p:sp>
      <p:pic>
        <p:nvPicPr>
          <p:cNvPr id="15" name="Picture 14" descr="report_thumbnail-itr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2731" y="1578285"/>
            <a:ext cx="2454020" cy="2138747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 bwMode="auto">
          <a:xfrm>
            <a:off x="287524" y="6097434"/>
            <a:ext cx="2762784" cy="3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200" b="1" dirty="0" smtClean="0">
                <a:latin typeface="+mn-lt"/>
              </a:rPr>
              <a:t>Toll Free: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1-888-670-8889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027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96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1466" y="2015670"/>
            <a:ext cx="7063705" cy="43396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1600" i="1" dirty="0">
                <a:latin typeface="+mj-lt"/>
              </a:rPr>
              <a:t>Mobile devices have become </a:t>
            </a:r>
            <a:r>
              <a:rPr lang="en-CA" sz="1600" i="1" dirty="0" smtClean="0">
                <a:latin typeface="+mj-lt"/>
              </a:rPr>
              <a:t>fully functional </a:t>
            </a:r>
            <a:r>
              <a:rPr lang="en-CA" sz="1600" i="1" dirty="0">
                <a:latin typeface="+mj-lt"/>
              </a:rPr>
              <a:t>business endpoints, in part  </a:t>
            </a:r>
            <a:r>
              <a:rPr lang="en-CA" sz="1600" i="1" dirty="0" smtClean="0">
                <a:latin typeface="+mj-lt"/>
              </a:rPr>
              <a:t>thanks </a:t>
            </a:r>
            <a:r>
              <a:rPr lang="en-CA" sz="1600" i="1" dirty="0">
                <a:latin typeface="+mj-lt"/>
              </a:rPr>
              <a:t>to enterprise mobility management. Implementing the right EMM suite will improve IT’s management capabilities, but also blow users’ minds by expanding what it is possible to do with a mobile device. </a:t>
            </a:r>
          </a:p>
          <a:p>
            <a:pPr>
              <a:spcAft>
                <a:spcPts val="1200"/>
              </a:spcAft>
            </a:pPr>
            <a:r>
              <a:rPr lang="en-CA" sz="1600" i="1" dirty="0">
                <a:latin typeface="+mj-lt"/>
              </a:rPr>
              <a:t>Most organizations realize that EMM is necessary, but it is no longer as simple as grabbing the best-in-class vendor and rolling it out. The EMM landscape is changing quickly. Feature </a:t>
            </a:r>
            <a:r>
              <a:rPr lang="en-CA" sz="1600" i="1" dirty="0" smtClean="0">
                <a:latin typeface="+mj-lt"/>
              </a:rPr>
              <a:t>sets </a:t>
            </a:r>
            <a:r>
              <a:rPr lang="en-US" sz="1600" dirty="0"/>
              <a:t>– </a:t>
            </a:r>
            <a:r>
              <a:rPr lang="en-CA" sz="1600" i="1" dirty="0" smtClean="0">
                <a:latin typeface="+mj-lt"/>
              </a:rPr>
              <a:t>and price </a:t>
            </a:r>
            <a:r>
              <a:rPr lang="en-US" sz="1600" dirty="0"/>
              <a:t>– </a:t>
            </a:r>
            <a:r>
              <a:rPr lang="en-CA" sz="1600" i="1" dirty="0" smtClean="0">
                <a:latin typeface="+mj-lt"/>
              </a:rPr>
              <a:t>have </a:t>
            </a:r>
            <a:r>
              <a:rPr lang="en-CA" sz="1600" i="1" dirty="0">
                <a:latin typeface="+mj-lt"/>
              </a:rPr>
              <a:t>become more </a:t>
            </a:r>
            <a:r>
              <a:rPr lang="en-CA" sz="1600" i="1" dirty="0" smtClean="0">
                <a:latin typeface="+mj-lt"/>
              </a:rPr>
              <a:t>varied, vendors </a:t>
            </a:r>
            <a:r>
              <a:rPr lang="en-CA" sz="1600" i="1" dirty="0">
                <a:latin typeface="+mj-lt"/>
              </a:rPr>
              <a:t>are consolidating, and </a:t>
            </a:r>
            <a:r>
              <a:rPr lang="en-CA" sz="1600" i="1" dirty="0" smtClean="0">
                <a:latin typeface="+mj-lt"/>
              </a:rPr>
              <a:t>pressure is increasing from </a:t>
            </a:r>
            <a:r>
              <a:rPr lang="en-CA" sz="1600" i="1" dirty="0">
                <a:latin typeface="+mj-lt"/>
              </a:rPr>
              <a:t>big players like </a:t>
            </a:r>
            <a:r>
              <a:rPr lang="en-CA" sz="1600" i="1" dirty="0" smtClean="0">
                <a:latin typeface="+mj-lt"/>
              </a:rPr>
              <a:t>Microsoft, complicating </a:t>
            </a:r>
            <a:r>
              <a:rPr lang="en-CA" sz="1600" i="1" dirty="0">
                <a:latin typeface="+mj-lt"/>
              </a:rPr>
              <a:t>decisions. Choosing between solutions </a:t>
            </a:r>
            <a:r>
              <a:rPr lang="en-CA" sz="1600" i="1" dirty="0" smtClean="0">
                <a:latin typeface="+mj-lt"/>
              </a:rPr>
              <a:t>requires </a:t>
            </a:r>
            <a:r>
              <a:rPr lang="en-CA" sz="1600" i="1" dirty="0">
                <a:latin typeface="+mj-lt"/>
              </a:rPr>
              <a:t>knowing what EMM will actually be used </a:t>
            </a:r>
            <a:r>
              <a:rPr lang="en-CA" sz="1600" i="1" dirty="0" smtClean="0">
                <a:latin typeface="+mj-lt"/>
              </a:rPr>
              <a:t>for </a:t>
            </a:r>
            <a:r>
              <a:rPr lang="en-US" sz="1600" dirty="0"/>
              <a:t>– </a:t>
            </a:r>
            <a:r>
              <a:rPr lang="en-CA" sz="1600" i="1" dirty="0" smtClean="0">
                <a:latin typeface="+mj-lt"/>
              </a:rPr>
              <a:t>today </a:t>
            </a:r>
            <a:r>
              <a:rPr lang="en-CA" sz="1600" i="1" dirty="0">
                <a:latin typeface="+mj-lt"/>
              </a:rPr>
              <a:t>and five years from now.</a:t>
            </a:r>
          </a:p>
          <a:p>
            <a:pPr>
              <a:spcAft>
                <a:spcPts val="1200"/>
              </a:spcAft>
            </a:pPr>
            <a:r>
              <a:rPr lang="en-CA" sz="1600" i="1" dirty="0">
                <a:latin typeface="+mj-lt"/>
              </a:rPr>
              <a:t>It’s more than just mobility. </a:t>
            </a:r>
            <a:r>
              <a:rPr lang="en-CA" sz="1600" i="1" dirty="0" smtClean="0">
                <a:latin typeface="+mj-lt"/>
              </a:rPr>
              <a:t>Long term</a:t>
            </a:r>
            <a:r>
              <a:rPr lang="en-CA" sz="1600" i="1" dirty="0">
                <a:latin typeface="+mj-lt"/>
              </a:rPr>
              <a:t>, EMM will be managing everything from Windows and Mac laptops to the Internet of Things. Make the right decision now to be prepared for the future.</a:t>
            </a:r>
            <a:br>
              <a:rPr lang="en-CA" sz="1600" i="1" dirty="0">
                <a:latin typeface="+mj-lt"/>
              </a:rPr>
            </a:br>
            <a:r>
              <a:rPr lang="en-CA" sz="1600" b="1" i="1" dirty="0">
                <a:latin typeface="+mj-lt"/>
              </a:rPr>
              <a:t/>
            </a:r>
            <a:br>
              <a:rPr lang="en-CA" sz="1600" b="1" i="1" dirty="0">
                <a:latin typeface="+mj-lt"/>
              </a:rPr>
            </a:br>
            <a:endParaRPr lang="en-CA" sz="1600" b="1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041" y="5715922"/>
            <a:ext cx="4839181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b="1" i="1" dirty="0" smtClean="0"/>
              <a:t>Mike Battista, </a:t>
            </a:r>
          </a:p>
          <a:p>
            <a:pPr algn="r"/>
            <a:r>
              <a:rPr lang="en-CA" sz="1400" i="1" dirty="0" smtClean="0"/>
              <a:t>Senior Manager, Infrastructure </a:t>
            </a:r>
            <a:br>
              <a:rPr lang="en-CA" sz="1400" i="1" dirty="0" smtClean="0"/>
            </a:br>
            <a:r>
              <a:rPr lang="en-CA" sz="1400" i="1" dirty="0" smtClean="0"/>
              <a:t>Info-Tech Research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2133" y="1503666"/>
            <a:ext cx="663200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/>
              <a:t>EMM empowers mobile today. In the future, the stakes are higher. </a:t>
            </a:r>
          </a:p>
        </p:txBody>
      </p:sp>
      <p:pic>
        <p:nvPicPr>
          <p:cNvPr id="14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57" y="1870968"/>
            <a:ext cx="678666" cy="619651"/>
          </a:xfrm>
          <a:prstGeom prst="rect">
            <a:avLst/>
          </a:prstGeom>
        </p:spPr>
      </p:pic>
      <p:pic>
        <p:nvPicPr>
          <p:cNvPr id="15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903" y="5347347"/>
            <a:ext cx="656535" cy="5385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356594"/>
            <a:ext cx="9143999" cy="109700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57400"/>
            <a:r>
              <a:rPr lang="en-CA" sz="4000" b="1" dirty="0">
                <a:solidFill>
                  <a:schemeClr val="tx1"/>
                </a:solidFill>
              </a:rPr>
              <a:t>ANALYST PERSPECTIVE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0" y="164781"/>
            <a:ext cx="1569856" cy="15698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6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3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Stop! Are you ready for this project?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Completed an End-User Computing Roadmap</a:t>
            </a:r>
          </a:p>
          <a:p>
            <a:r>
              <a:rPr lang="en-US" dirty="0" smtClean="0"/>
              <a:t>Completed a Mobility Strategy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Have decided on COBO, COPE, or BYOD</a:t>
            </a:r>
          </a:p>
          <a:p>
            <a:r>
              <a:rPr lang="en-US" dirty="0" smtClean="0"/>
              <a:t>Decided that EMM is right for your organization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IT Infrastructure Managers</a:t>
            </a:r>
          </a:p>
          <a:p>
            <a:r>
              <a:rPr lang="en-US" dirty="0" smtClean="0"/>
              <a:t>Chief Information officers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Evaluate the top EMM tools on the market</a:t>
            </a:r>
          </a:p>
          <a:p>
            <a:r>
              <a:rPr lang="en-US" dirty="0" smtClean="0"/>
              <a:t>Determine which features are in scope for your implementation</a:t>
            </a:r>
          </a:p>
          <a:p>
            <a:r>
              <a:rPr lang="en-US" dirty="0" smtClean="0"/>
              <a:t>Begin planning for your EMM implementation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0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Users and the business demand support for a multitude of mobile devices, and your service desk is burdened by supporting them.</a:t>
            </a:r>
          </a:p>
          <a:p>
            <a:r>
              <a:rPr lang="en-US" dirty="0" smtClean="0"/>
              <a:t>Although company-issued devices are still widely present in many organizations, end users resent IT having the same level of control over their personal iPhones and Android devices.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7848" y="2974004"/>
            <a:ext cx="5257800" cy="1120014"/>
          </a:xfrm>
        </p:spPr>
        <p:txBody>
          <a:bodyPr/>
          <a:lstStyle/>
          <a:p>
            <a:r>
              <a:rPr lang="en-US" dirty="0" smtClean="0"/>
              <a:t>EMM changes quickly. Though it is maturing, </a:t>
            </a:r>
            <a:r>
              <a:rPr lang="en-US" dirty="0"/>
              <a:t>with many product offerings </a:t>
            </a:r>
            <a:r>
              <a:rPr lang="en-US" dirty="0" smtClean="0"/>
              <a:t>looking similar, new differentiating features pop up every day.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dvanced EMM suites offer a myriad of product options, making it difficult to define requirements and determine where to start.</a:t>
            </a:r>
          </a:p>
          <a:p>
            <a:r>
              <a:rPr lang="en-US" dirty="0"/>
              <a:t>I</a:t>
            </a:r>
            <a:r>
              <a:rPr lang="en-US" dirty="0" smtClean="0"/>
              <a:t>mplementing such a massive toolset can be complicated and unwieldly.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Get a firm grip on requirements by assessing current and future </a:t>
            </a:r>
            <a:r>
              <a:rPr lang="en-US" dirty="0" smtClean="0"/>
              <a:t>end-user </a:t>
            </a:r>
            <a:r>
              <a:rPr lang="en-US" dirty="0"/>
              <a:t>device strategy. </a:t>
            </a:r>
          </a:p>
          <a:p>
            <a:r>
              <a:rPr lang="en-US" dirty="0"/>
              <a:t>Determine which EMM solution is most suitable for your organization’s </a:t>
            </a:r>
            <a:r>
              <a:rPr lang="en-US" dirty="0" smtClean="0"/>
              <a:t>needs – without overpaying for features you will never need.</a:t>
            </a:r>
            <a:endParaRPr lang="en-US" dirty="0"/>
          </a:p>
          <a:p>
            <a:r>
              <a:rPr lang="en-US" dirty="0"/>
              <a:t>Gain </a:t>
            </a:r>
            <a:r>
              <a:rPr lang="en-US" dirty="0" smtClean="0"/>
              <a:t>insight into </a:t>
            </a:r>
            <a:r>
              <a:rPr lang="en-US" dirty="0"/>
              <a:t>what your implementation of EMM should look like to best take advantage of your new </a:t>
            </a:r>
            <a:r>
              <a:rPr lang="en-US" dirty="0" smtClean="0"/>
              <a:t>toolset.</a:t>
            </a:r>
            <a:endParaRPr lang="en-US" dirty="0"/>
          </a:p>
          <a:p>
            <a:r>
              <a:rPr lang="en-US" dirty="0"/>
              <a:t>Review how different EMM products compare to each other </a:t>
            </a:r>
            <a:r>
              <a:rPr lang="en-US" dirty="0" smtClean="0"/>
              <a:t>within different </a:t>
            </a:r>
            <a:r>
              <a:rPr lang="en-US" dirty="0"/>
              <a:t>use cases</a:t>
            </a:r>
            <a:r>
              <a:rPr lang="en-US" dirty="0" smtClean="0"/>
              <a:t>. It does not need to be one size fits all.</a:t>
            </a:r>
            <a:endParaRPr lang="en-US" dirty="0"/>
          </a:p>
          <a:p>
            <a:r>
              <a:rPr lang="en-US" dirty="0"/>
              <a:t>Develop a list of initiatives that will be used to </a:t>
            </a:r>
            <a:r>
              <a:rPr lang="en-US" dirty="0" smtClean="0"/>
              <a:t>introduce EMM to your environment and prepare for a full EMM implementation strategy.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37241" y="1495997"/>
            <a:ext cx="3083231" cy="2653972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EMM-style management will rule </a:t>
            </a:r>
            <a:r>
              <a:rPr lang="en-US" b="1" dirty="0" smtClean="0">
                <a:solidFill>
                  <a:schemeClr val="tx1"/>
                </a:solidFill>
              </a:rPr>
              <a:t>all.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Windows 10 supporting native MDM functionality, </a:t>
            </a:r>
            <a:r>
              <a:rPr lang="en-US" dirty="0" smtClean="0">
                <a:solidFill>
                  <a:schemeClr val="tx1"/>
                </a:solidFill>
              </a:rPr>
              <a:t>unified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ndpoint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anagement </a:t>
            </a:r>
            <a:r>
              <a:rPr lang="en-US" dirty="0">
                <a:solidFill>
                  <a:schemeClr val="tx1"/>
                </a:solidFill>
              </a:rPr>
              <a:t>is closer to </a:t>
            </a:r>
            <a:r>
              <a:rPr lang="en-US" dirty="0" smtClean="0">
                <a:solidFill>
                  <a:schemeClr val="tx1"/>
                </a:solidFill>
              </a:rPr>
              <a:t>reality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But the basics could be enough. </a:t>
            </a: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all you need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basic </a:t>
            </a:r>
            <a:r>
              <a:rPr lang="en-US" dirty="0" smtClean="0">
                <a:solidFill>
                  <a:schemeClr val="tx1"/>
                </a:solidFill>
              </a:rPr>
              <a:t>control, </a:t>
            </a:r>
            <a:r>
              <a:rPr lang="en-US" dirty="0">
                <a:solidFill>
                  <a:schemeClr val="tx1"/>
                </a:solidFill>
              </a:rPr>
              <a:t>choose </a:t>
            </a:r>
            <a:r>
              <a:rPr lang="en-US" dirty="0" smtClean="0">
                <a:solidFill>
                  <a:schemeClr val="tx1"/>
                </a:solidFill>
              </a:rPr>
              <a:t>the most affordable </a:t>
            </a:r>
            <a:r>
              <a:rPr lang="en-US" dirty="0">
                <a:solidFill>
                  <a:schemeClr val="tx1"/>
                </a:solidFill>
              </a:rPr>
              <a:t>EMM vendor.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EMM is fire. </a:t>
            </a:r>
            <a:r>
              <a:rPr lang="en-US" dirty="0">
                <a:solidFill>
                  <a:schemeClr val="tx1"/>
                </a:solidFill>
              </a:rPr>
              <a:t>Use it to propel your company into the next era, but be </a:t>
            </a:r>
            <a:r>
              <a:rPr lang="en-US" dirty="0" smtClean="0">
                <a:solidFill>
                  <a:schemeClr val="tx1"/>
                </a:solidFill>
              </a:rPr>
              <a:t>careful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you implement too many features too quickly, you will be in firefighting mode for years to come.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8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19" idx="2"/>
            <a:endCxn id="27" idx="4"/>
          </p:cNvCxnSpPr>
          <p:nvPr/>
        </p:nvCxnSpPr>
        <p:spPr>
          <a:xfrm>
            <a:off x="2616105" y="2424446"/>
            <a:ext cx="0" cy="2666841"/>
          </a:xfrm>
          <a:prstGeom prst="line">
            <a:avLst/>
          </a:prstGeom>
          <a:ln w="19050">
            <a:solidFill>
              <a:srgbClr val="191919">
                <a:alpha val="6784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8" idx="2"/>
            <a:endCxn id="25" idx="4"/>
          </p:cNvCxnSpPr>
          <p:nvPr/>
        </p:nvCxnSpPr>
        <p:spPr>
          <a:xfrm>
            <a:off x="4497526" y="2423340"/>
            <a:ext cx="18732" cy="2668297"/>
          </a:xfrm>
          <a:prstGeom prst="line">
            <a:avLst/>
          </a:prstGeom>
          <a:ln w="19050">
            <a:solidFill>
              <a:srgbClr val="191919">
                <a:alpha val="6784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2" idx="2"/>
            <a:endCxn id="29" idx="4"/>
          </p:cNvCxnSpPr>
          <p:nvPr/>
        </p:nvCxnSpPr>
        <p:spPr>
          <a:xfrm flipH="1">
            <a:off x="6378943" y="2418972"/>
            <a:ext cx="4" cy="2672315"/>
          </a:xfrm>
          <a:prstGeom prst="line">
            <a:avLst/>
          </a:prstGeom>
          <a:ln w="19050">
            <a:solidFill>
              <a:srgbClr val="191919">
                <a:alpha val="6784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7" idx="3"/>
            <a:endCxn id="29" idx="6"/>
          </p:cNvCxnSpPr>
          <p:nvPr/>
        </p:nvCxnSpPr>
        <p:spPr>
          <a:xfrm flipV="1">
            <a:off x="1427781" y="4916326"/>
            <a:ext cx="5126123" cy="1"/>
          </a:xfrm>
          <a:prstGeom prst="line">
            <a:avLst/>
          </a:prstGeom>
          <a:ln w="19050">
            <a:solidFill>
              <a:srgbClr val="191919">
                <a:alpha val="6784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3"/>
            <a:endCxn id="30" idx="6"/>
          </p:cNvCxnSpPr>
          <p:nvPr/>
        </p:nvCxnSpPr>
        <p:spPr>
          <a:xfrm>
            <a:off x="1419227" y="4107128"/>
            <a:ext cx="5134677" cy="2"/>
          </a:xfrm>
          <a:prstGeom prst="line">
            <a:avLst/>
          </a:prstGeom>
          <a:ln w="19050">
            <a:solidFill>
              <a:srgbClr val="191919">
                <a:alpha val="6784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5" idx="3"/>
            <a:endCxn id="31" idx="6"/>
          </p:cNvCxnSpPr>
          <p:nvPr/>
        </p:nvCxnSpPr>
        <p:spPr>
          <a:xfrm>
            <a:off x="1447682" y="3297930"/>
            <a:ext cx="5106222" cy="4"/>
          </a:xfrm>
          <a:prstGeom prst="line">
            <a:avLst/>
          </a:prstGeom>
          <a:ln w="19050">
            <a:solidFill>
              <a:srgbClr val="191919">
                <a:alpha val="6784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flipH="1">
            <a:off x="1793145" y="2470427"/>
            <a:ext cx="5408762" cy="3044459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Unified endpoint management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3674562" y="2574336"/>
            <a:ext cx="1645923" cy="2611943"/>
          </a:xfrm>
          <a:prstGeom prst="rect">
            <a:avLst/>
          </a:prstGeom>
          <a:solidFill>
            <a:srgbClr val="7030A0">
              <a:alpha val="32157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EMM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1886055" y="2574336"/>
            <a:ext cx="1466660" cy="1897077"/>
          </a:xfrm>
          <a:prstGeom prst="rect">
            <a:avLst/>
          </a:prstGeom>
          <a:solidFill>
            <a:schemeClr val="bg1">
              <a:lumMod val="50000"/>
              <a:alpha val="32157"/>
            </a:schemeClr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Traditional endpoint management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772637" y="2833912"/>
            <a:ext cx="1449772" cy="1637501"/>
          </a:xfrm>
          <a:prstGeom prst="rect">
            <a:avLst/>
          </a:prstGeom>
          <a:solidFill>
            <a:srgbClr val="B7EFFF">
              <a:alpha val="32157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MDM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7174" y="168076"/>
            <a:ext cx="8620125" cy="877887"/>
          </a:xfrm>
        </p:spPr>
        <p:txBody>
          <a:bodyPr/>
          <a:lstStyle/>
          <a:p>
            <a:pPr marL="512763"/>
            <a:r>
              <a:rPr lang="en-US" dirty="0" smtClean="0"/>
              <a:t>Make your EMM solution selection the first step toward eventual unified endpoint management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8" y="294174"/>
            <a:ext cx="487635" cy="6908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105" y="3027977"/>
            <a:ext cx="1225577" cy="539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Devices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758" y="3837175"/>
            <a:ext cx="1217469" cy="539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Applications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758" y="4646374"/>
            <a:ext cx="1226023" cy="539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Data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74566" y="1883435"/>
            <a:ext cx="1645920" cy="539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Mobile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3145" y="1884541"/>
            <a:ext cx="1645920" cy="539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Traditional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73" y="5634478"/>
            <a:ext cx="8620125" cy="7882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dist="127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 smtClean="0">
                <a:solidFill>
                  <a:srgbClr val="333333"/>
                </a:solidFill>
              </a:rPr>
              <a:t>Start with managing mobile devices, BYOD endpoints, and/or low-risk Windows 10 devices using your EMM solution. </a:t>
            </a:r>
            <a:r>
              <a:rPr lang="en-US" dirty="0" smtClean="0">
                <a:solidFill>
                  <a:srgbClr val="333333"/>
                </a:solidFill>
              </a:rPr>
              <a:t>Unified management is a long-term plan, but </a:t>
            </a:r>
            <a:r>
              <a:rPr lang="en-US" i="1" dirty="0" smtClean="0">
                <a:solidFill>
                  <a:srgbClr val="333333"/>
                </a:solidFill>
              </a:rPr>
              <a:t>some</a:t>
            </a:r>
            <a:r>
              <a:rPr lang="en-US" dirty="0" smtClean="0">
                <a:solidFill>
                  <a:srgbClr val="333333"/>
                </a:solidFill>
              </a:rPr>
              <a:t> components can be managed together today. Other endpoints and services will take longer to integrate into unified management.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4" y="1113145"/>
            <a:ext cx="862012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</a:rPr>
              <a:t>EMM </a:t>
            </a:r>
            <a:r>
              <a:rPr lang="en-US" b="1" dirty="0" smtClean="0">
                <a:solidFill>
                  <a:srgbClr val="333333"/>
                </a:solidFill>
              </a:rPr>
              <a:t>is </a:t>
            </a:r>
            <a:r>
              <a:rPr lang="en-US" b="1" dirty="0">
                <a:solidFill>
                  <a:srgbClr val="333333"/>
                </a:solidFill>
              </a:rPr>
              <a:t>starting to manage </a:t>
            </a:r>
            <a:r>
              <a:rPr lang="en-US" b="1" i="1" dirty="0">
                <a:solidFill>
                  <a:srgbClr val="333333"/>
                </a:solidFill>
              </a:rPr>
              <a:t>all</a:t>
            </a:r>
            <a:r>
              <a:rPr lang="en-US" b="1" dirty="0">
                <a:solidFill>
                  <a:srgbClr val="333333"/>
                </a:solidFill>
              </a:rPr>
              <a:t> endpoints. Long term, aim for an end-user computing strategy that includes unified endpoint management.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5987" y="1879067"/>
            <a:ext cx="1645920" cy="539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Cutting Edge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41144" y="3147419"/>
            <a:ext cx="349922" cy="349922"/>
          </a:xfrm>
          <a:prstGeom prst="ellipse">
            <a:avLst/>
          </a:prstGeom>
          <a:solidFill>
            <a:srgbClr val="333333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41143" y="3937366"/>
            <a:ext cx="349922" cy="349922"/>
          </a:xfrm>
          <a:prstGeom prst="ellipse">
            <a:avLst/>
          </a:prstGeom>
          <a:solidFill>
            <a:srgbClr val="333333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41297" y="4741715"/>
            <a:ext cx="349922" cy="349922"/>
          </a:xfrm>
          <a:prstGeom prst="ellipse">
            <a:avLst/>
          </a:prstGeom>
          <a:solidFill>
            <a:srgbClr val="333333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41297" y="3938136"/>
            <a:ext cx="349922" cy="349922"/>
          </a:xfrm>
          <a:prstGeom prst="ellipse">
            <a:avLst/>
          </a:prstGeom>
          <a:solidFill>
            <a:srgbClr val="333333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41144" y="4741365"/>
            <a:ext cx="349922" cy="349922"/>
          </a:xfrm>
          <a:prstGeom prst="ellipse">
            <a:avLst/>
          </a:prstGeom>
          <a:solidFill>
            <a:srgbClr val="333333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22564" y="3144474"/>
            <a:ext cx="349922" cy="349922"/>
          </a:xfrm>
          <a:prstGeom prst="ellipse">
            <a:avLst/>
          </a:prstGeom>
          <a:solidFill>
            <a:srgbClr val="333333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03982" y="4741365"/>
            <a:ext cx="349922" cy="349922"/>
          </a:xfrm>
          <a:prstGeom prst="ellipse">
            <a:avLst/>
          </a:prstGeom>
          <a:solidFill>
            <a:srgbClr val="333333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03982" y="3932169"/>
            <a:ext cx="349922" cy="349922"/>
          </a:xfrm>
          <a:prstGeom prst="ellipse">
            <a:avLst/>
          </a:prstGeom>
          <a:solidFill>
            <a:srgbClr val="333333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03982" y="3122973"/>
            <a:ext cx="349922" cy="349922"/>
          </a:xfrm>
          <a:prstGeom prst="ellipse">
            <a:avLst/>
          </a:prstGeom>
          <a:solidFill>
            <a:srgbClr val="333333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4310" y="2574335"/>
            <a:ext cx="45719" cy="2611944"/>
          </a:xfrm>
          <a:prstGeom prst="rect">
            <a:avLst/>
          </a:prstGeom>
          <a:solidFill>
            <a:srgbClr val="7030A0">
              <a:alpha val="32157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31863" y="2574335"/>
            <a:ext cx="45719" cy="2611944"/>
          </a:xfrm>
          <a:prstGeom prst="rect">
            <a:avLst/>
          </a:prstGeom>
          <a:solidFill>
            <a:srgbClr val="7030A0">
              <a:alpha val="29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59417" y="2574335"/>
            <a:ext cx="45719" cy="2611944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86971" y="2574335"/>
            <a:ext cx="45719" cy="2611944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14525" y="2574335"/>
            <a:ext cx="45719" cy="2611944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42079" y="2574335"/>
            <a:ext cx="45719" cy="2611944"/>
          </a:xfrm>
          <a:prstGeom prst="rect">
            <a:avLst/>
          </a:prstGeom>
          <a:solidFill>
            <a:srgbClr val="7030A0">
              <a:alpha val="17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09548" y="2574335"/>
            <a:ext cx="45719" cy="2611944"/>
          </a:xfrm>
          <a:prstGeom prst="rect">
            <a:avLst/>
          </a:prstGeom>
          <a:solidFill>
            <a:srgbClr val="7030A0">
              <a:alpha val="17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36950" y="2574335"/>
            <a:ext cx="45719" cy="2611944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64352" y="2574335"/>
            <a:ext cx="45719" cy="2611944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91754" y="2574335"/>
            <a:ext cx="45719" cy="2611944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9156" y="2574335"/>
            <a:ext cx="45719" cy="2611944"/>
          </a:xfrm>
          <a:prstGeom prst="rect">
            <a:avLst/>
          </a:prstGeom>
          <a:solidFill>
            <a:srgbClr val="7030A0">
              <a:alpha val="29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46558" y="2574335"/>
            <a:ext cx="45719" cy="2611944"/>
          </a:xfrm>
          <a:prstGeom prst="rect">
            <a:avLst/>
          </a:prstGeom>
          <a:solidFill>
            <a:srgbClr val="7030A0">
              <a:alpha val="32157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69633" y="2574335"/>
            <a:ext cx="45719" cy="2611944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97187" y="2574335"/>
            <a:ext cx="45719" cy="2611944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24741" y="2574335"/>
            <a:ext cx="45719" cy="2611944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27340" y="2574335"/>
            <a:ext cx="45719" cy="2611944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54744" y="2574335"/>
            <a:ext cx="45719" cy="2611944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82146" y="2574335"/>
            <a:ext cx="45719" cy="2611944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noFill/>
          </a:ln>
          <a:effectLst>
            <a:outerShdw blurRad="12700" dist="127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 flipH="1">
            <a:off x="3217886" y="2846642"/>
            <a:ext cx="289784" cy="303637"/>
          </a:xfrm>
          <a:prstGeom prst="chevron">
            <a:avLst/>
          </a:prstGeom>
          <a:noFill/>
          <a:ln>
            <a:solidFill>
              <a:srgbClr val="7030A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5490962" y="2846642"/>
            <a:ext cx="289784" cy="303637"/>
          </a:xfrm>
          <a:prstGeom prst="chevron">
            <a:avLst/>
          </a:prstGeom>
          <a:noFill/>
          <a:ln>
            <a:solidFill>
              <a:srgbClr val="7030A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4" name="Chevron 53"/>
          <p:cNvSpPr/>
          <p:nvPr/>
        </p:nvSpPr>
        <p:spPr>
          <a:xfrm flipH="1">
            <a:off x="3214485" y="3557510"/>
            <a:ext cx="289784" cy="303637"/>
          </a:xfrm>
          <a:prstGeom prst="chevron">
            <a:avLst/>
          </a:prstGeom>
          <a:noFill/>
          <a:ln>
            <a:solidFill>
              <a:srgbClr val="7030A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5" name="Chevron 54"/>
          <p:cNvSpPr/>
          <p:nvPr/>
        </p:nvSpPr>
        <p:spPr>
          <a:xfrm>
            <a:off x="5487561" y="3557510"/>
            <a:ext cx="289784" cy="303637"/>
          </a:xfrm>
          <a:prstGeom prst="chevron">
            <a:avLst/>
          </a:prstGeom>
          <a:noFill/>
          <a:ln>
            <a:solidFill>
              <a:srgbClr val="7030A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6" name="Chevron 55"/>
          <p:cNvSpPr/>
          <p:nvPr/>
        </p:nvSpPr>
        <p:spPr>
          <a:xfrm flipH="1">
            <a:off x="3214485" y="4371731"/>
            <a:ext cx="289784" cy="303637"/>
          </a:xfrm>
          <a:prstGeom prst="chevron">
            <a:avLst/>
          </a:prstGeom>
          <a:noFill/>
          <a:ln>
            <a:solidFill>
              <a:srgbClr val="7030A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5487561" y="4371731"/>
            <a:ext cx="289784" cy="303637"/>
          </a:xfrm>
          <a:prstGeom prst="chevron">
            <a:avLst/>
          </a:prstGeom>
          <a:noFill/>
          <a:ln>
            <a:solidFill>
              <a:srgbClr val="7030A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2" name="TextBox 57"/>
          <p:cNvSpPr txBox="1"/>
          <p:nvPr/>
        </p:nvSpPr>
        <p:spPr>
          <a:xfrm>
            <a:off x="7278793" y="2522319"/>
            <a:ext cx="1584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Today, EMM is mostly separate from traditional endpoint management. Long term, it is expanding to all-in-one unified endpoint management solutions, even managing cutting-edge tech like Internet of Things and augmented reality.</a:t>
            </a:r>
            <a:endParaRPr lang="en-CA" sz="1200" dirty="0">
              <a:solidFill>
                <a:schemeClr val="accent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59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6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Device </a:t>
            </a:r>
            <a:r>
              <a:rPr lang="en-CA" dirty="0" smtClean="0"/>
              <a:t>management </a:t>
            </a:r>
            <a:r>
              <a:rPr lang="en-CA" dirty="0"/>
              <a:t>i</a:t>
            </a:r>
            <a:r>
              <a:rPr lang="en-CA" dirty="0" smtClean="0"/>
              <a:t>s </a:t>
            </a:r>
            <a:r>
              <a:rPr lang="en-CA" dirty="0"/>
              <a:t>n</a:t>
            </a:r>
            <a:r>
              <a:rPr lang="en-CA" dirty="0" smtClean="0"/>
              <a:t>o </a:t>
            </a:r>
            <a:r>
              <a:rPr lang="en-CA" dirty="0"/>
              <a:t>l</a:t>
            </a:r>
            <a:r>
              <a:rPr lang="en-CA" dirty="0" smtClean="0"/>
              <a:t>onger </a:t>
            </a:r>
            <a:r>
              <a:rPr lang="en-CA" dirty="0"/>
              <a:t>e</a:t>
            </a:r>
            <a:r>
              <a:rPr lang="en-CA" dirty="0" smtClean="0"/>
              <a:t>nough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711" y="1662170"/>
            <a:ext cx="1350177" cy="15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251520" y="1662170"/>
            <a:ext cx="6336706" cy="2284073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Traditionally, companies dealing with increasing numbers of mobile devices turned to MDM to lock them down.</a:t>
            </a:r>
          </a:p>
          <a:p>
            <a:r>
              <a:rPr lang="en-US" sz="1400" dirty="0" smtClean="0"/>
              <a:t>Originally MDM referred to the management of the devices themselves; for example, passcode requirements, hardware features, and device health.</a:t>
            </a:r>
          </a:p>
          <a:p>
            <a:r>
              <a:rPr lang="en-US" sz="1400" dirty="0" smtClean="0"/>
              <a:t>As the mobility-enabled workforce continues to expand, </a:t>
            </a:r>
            <a:r>
              <a:rPr lang="en-US" sz="1400" dirty="0" smtClean="0">
                <a:hlinkClick r:id="rId3"/>
              </a:rPr>
              <a:t>BYOD</a:t>
            </a:r>
            <a:r>
              <a:rPr lang="en-US" sz="1400" dirty="0" smtClean="0"/>
              <a:t> (and </a:t>
            </a:r>
            <a:r>
              <a:rPr lang="en-US" sz="1400" dirty="0" smtClean="0">
                <a:hlinkClick r:id="rId4"/>
              </a:rPr>
              <a:t>BYOE</a:t>
            </a:r>
            <a:r>
              <a:rPr lang="en-US" sz="1400" dirty="0" smtClean="0"/>
              <a:t>)  trends catch on, and the capabilities of mobile devices reach enterprise-level functionality, the needs of organizations have grown beyond simple MDM. The focus has moved from managing the </a:t>
            </a:r>
            <a:r>
              <a:rPr lang="en-US" sz="1400" i="1" dirty="0" smtClean="0"/>
              <a:t>device itself </a:t>
            </a:r>
            <a:r>
              <a:rPr lang="en-US" sz="1400" dirty="0" smtClean="0"/>
              <a:t>to managing </a:t>
            </a:r>
            <a:r>
              <a:rPr lang="en-US" sz="1400" i="1" dirty="0" smtClean="0"/>
              <a:t>what the user does with the device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257177" y="1290696"/>
            <a:ext cx="6331048" cy="371475"/>
          </a:xfrm>
          <a:prstGeom prst="roundRect">
            <a:avLst>
              <a:gd name="adj" fmla="val 15072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400" b="1" dirty="0">
                <a:solidFill>
                  <a:srgbClr val="333333"/>
                </a:solidFill>
              </a:rPr>
              <a:t>EMM is the evolution of MDM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5495" y="3884349"/>
            <a:ext cx="6332732" cy="371475"/>
          </a:xfrm>
          <a:prstGeom prst="roundRect">
            <a:avLst>
              <a:gd name="adj" fmla="val 15072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CA" sz="1400" b="1" dirty="0">
                <a:solidFill>
                  <a:schemeClr val="tx1"/>
                </a:solidFill>
              </a:rPr>
              <a:t>The All-Encompassing </a:t>
            </a:r>
            <a:r>
              <a:rPr lang="en-CA" sz="1400" b="1" dirty="0" smtClean="0">
                <a:solidFill>
                  <a:schemeClr val="tx1"/>
                </a:solidFill>
              </a:rPr>
              <a:t>Solution: </a:t>
            </a:r>
            <a:r>
              <a:rPr lang="en-CA" sz="1400" b="1" dirty="0">
                <a:solidFill>
                  <a:schemeClr val="tx1"/>
                </a:solidFill>
              </a:rPr>
              <a:t>Enterprise Mobility Management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251519" y="4212733"/>
            <a:ext cx="6336707" cy="13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488" indent="-174625" algn="l" rtl="0" eaLnBrk="0" fontAlgn="base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SzPct val="150000"/>
              <a:buFont typeface="Arial" pitchFamily="34" charset="0"/>
              <a:buChar char="◦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33"/>
              </a:buClr>
            </a:pPr>
            <a:r>
              <a:rPr lang="en-US" sz="1400" dirty="0">
                <a:solidFill>
                  <a:srgbClr val="333333"/>
                </a:solidFill>
              </a:rPr>
              <a:t>EMM is the new term that has emerged to describe this evolution of MDM. EMM gives IT visibility and control over applications, data, security, policy and a large array of other mobile components.</a:t>
            </a:r>
          </a:p>
          <a:p>
            <a:pPr>
              <a:buClr>
                <a:srgbClr val="333333"/>
              </a:buClr>
            </a:pPr>
            <a:r>
              <a:rPr lang="en-US" sz="1400" dirty="0">
                <a:solidFill>
                  <a:srgbClr val="333333"/>
                </a:solidFill>
              </a:rPr>
              <a:t>EMM is not new; the same vendors that offered MDM expanded their functionality, and many now refer to the same products as EMM suites.</a:t>
            </a:r>
          </a:p>
        </p:txBody>
      </p:sp>
      <p:sp>
        <p:nvSpPr>
          <p:cNvPr id="8" name="Rounded Rectangle 16"/>
          <p:cNvSpPr/>
          <p:nvPr/>
        </p:nvSpPr>
        <p:spPr>
          <a:xfrm>
            <a:off x="6696236" y="3392997"/>
            <a:ext cx="2149895" cy="2124236"/>
          </a:xfrm>
          <a:prstGeom prst="roundRect">
            <a:avLst>
              <a:gd name="adj" fmla="val 333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accent1"/>
                </a:solidFill>
              </a:rPr>
              <a:t>The </a:t>
            </a:r>
            <a:r>
              <a:rPr lang="en-US" sz="1200" dirty="0">
                <a:solidFill>
                  <a:schemeClr val="accent1"/>
                </a:solidFill>
              </a:rPr>
              <a:t>ultimate goal </a:t>
            </a:r>
            <a:r>
              <a:rPr lang="en-US" sz="1200" dirty="0" smtClean="0">
                <a:solidFill>
                  <a:schemeClr val="accent1"/>
                </a:solidFill>
              </a:rPr>
              <a:t>for mobility in the workplace is </a:t>
            </a:r>
            <a:r>
              <a:rPr lang="en-US" sz="1200" dirty="0">
                <a:solidFill>
                  <a:schemeClr val="accent1"/>
                </a:solidFill>
              </a:rPr>
              <a:t>to reduce focus on the device itself and focus only on delivering what is needed to </a:t>
            </a:r>
            <a:r>
              <a:rPr lang="en-US" sz="1200" dirty="0" smtClean="0">
                <a:solidFill>
                  <a:schemeClr val="accent1"/>
                </a:solidFill>
              </a:rPr>
              <a:t>the device</a:t>
            </a:r>
            <a:r>
              <a:rPr lang="en-US" sz="1200" dirty="0">
                <a:solidFill>
                  <a:schemeClr val="accent1"/>
                </a:solidFill>
              </a:rPr>
              <a:t>. </a:t>
            </a:r>
            <a:r>
              <a:rPr lang="en-US" sz="1200" dirty="0" smtClean="0">
                <a:solidFill>
                  <a:schemeClr val="accent1"/>
                </a:solidFill>
              </a:rPr>
              <a:t>For </a:t>
            </a:r>
            <a:r>
              <a:rPr lang="en-US" sz="1200" dirty="0">
                <a:solidFill>
                  <a:schemeClr val="accent1"/>
                </a:solidFill>
              </a:rPr>
              <a:t>more tips on delivering applications and services to any </a:t>
            </a:r>
            <a:r>
              <a:rPr lang="en-US" sz="1200" dirty="0" smtClean="0">
                <a:solidFill>
                  <a:schemeClr val="accent1"/>
                </a:solidFill>
              </a:rPr>
              <a:t>endpoint, see Info-Tech’s </a:t>
            </a:r>
            <a:r>
              <a:rPr lang="en-US" sz="1200" i="1" u="sng" dirty="0" smtClean="0">
                <a:solidFill>
                  <a:schemeClr val="accent1"/>
                </a:solidFill>
                <a:hlinkClick r:id="rId5"/>
              </a:rPr>
              <a:t>Stop Managing Endpoints</a:t>
            </a:r>
            <a:r>
              <a:rPr lang="en-US" sz="1200" dirty="0" smtClean="0">
                <a:solidFill>
                  <a:schemeClr val="accent1"/>
                </a:solidFill>
              </a:rPr>
              <a:t>.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9" name="Group 96"/>
          <p:cNvGrpSpPr/>
          <p:nvPr/>
        </p:nvGrpSpPr>
        <p:grpSpPr>
          <a:xfrm>
            <a:off x="337456" y="5588707"/>
            <a:ext cx="8508675" cy="863275"/>
            <a:chOff x="288651" y="5767674"/>
            <a:chExt cx="8509037" cy="863312"/>
          </a:xfrm>
        </p:grpSpPr>
        <p:sp>
          <p:nvSpPr>
            <p:cNvPr id="10" name="Rectangle 97"/>
            <p:cNvSpPr/>
            <p:nvPr/>
          </p:nvSpPr>
          <p:spPr>
            <a:xfrm>
              <a:off x="288651" y="5770671"/>
              <a:ext cx="8509037" cy="860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25400" dist="25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640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200" dirty="0">
                  <a:solidFill>
                    <a:srgbClr val="333333"/>
                  </a:solidFill>
                </a:rPr>
                <a:t>MDM is still a core requirement of EMM, but it has become a basic “table stakes” function. Device management is an important piece of managing the mobile landscape, especially on corporate-issued devices, but it is no longer the only one. Before moving forward, examine what EMM can offer your organization. Not every piece is necessary for every organization.</a:t>
              </a:r>
            </a:p>
          </p:txBody>
        </p:sp>
        <p:pic>
          <p:nvPicPr>
            <p:cNvPr id="11" name="Picture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52" y="5767674"/>
              <a:ext cx="804411" cy="85215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3" name="Picture 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itrg-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5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your </a:t>
            </a:r>
            <a:r>
              <a:rPr lang="en-CA" dirty="0" smtClean="0"/>
              <a:t>organization has more than 50 mobile devices used for work, you need EMM</a:t>
            </a:r>
            <a:endParaRPr lang="en-CA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51520" y="1204243"/>
            <a:ext cx="8620124" cy="657225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b="1" dirty="0" smtClean="0"/>
              <a:t>It’s not a question of deciding </a:t>
            </a:r>
            <a:r>
              <a:rPr lang="en-CA" sz="1800" b="1" i="1" dirty="0" smtClean="0"/>
              <a:t>if </a:t>
            </a:r>
            <a:r>
              <a:rPr lang="en-CA" sz="1800" b="1" dirty="0" smtClean="0"/>
              <a:t>you need EMM. Your challenge is to implement it. </a:t>
            </a:r>
            <a:endParaRPr lang="en-CA" sz="1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142" y="1953529"/>
            <a:ext cx="1497294" cy="256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2310294" y="1976045"/>
            <a:ext cx="6221484" cy="2006421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Enterprise mobility management has a lot of moving parts. Jumping in blind won’t be easy. You’ll find yourself asking many questions:</a:t>
            </a:r>
          </a:p>
          <a:p>
            <a:pPr marL="460375" indent="-285750"/>
            <a:r>
              <a:rPr lang="en-US" sz="1400" dirty="0" smtClean="0"/>
              <a:t>Which features do I need? How will it benefit users?</a:t>
            </a:r>
          </a:p>
          <a:p>
            <a:pPr marL="460375" indent="-285750"/>
            <a:r>
              <a:rPr lang="en-US" sz="1400" dirty="0" smtClean="0"/>
              <a:t>Which vendor can meet those needs?</a:t>
            </a:r>
          </a:p>
          <a:p>
            <a:pPr marL="460375" indent="-285750"/>
            <a:r>
              <a:rPr lang="en-US" sz="1400" dirty="0" smtClean="0"/>
              <a:t>How do I get users prepared? How do I get IT prepared?</a:t>
            </a:r>
          </a:p>
          <a:p>
            <a:pPr marL="460375" indent="-285750"/>
            <a:r>
              <a:rPr lang="en-US" sz="1400" dirty="0" smtClean="0"/>
              <a:t>How do I roll out my selected EMM implementation?</a:t>
            </a:r>
          </a:p>
          <a:p>
            <a:pPr marL="460375" indent="-285750"/>
            <a:r>
              <a:rPr lang="en-US" sz="1400" dirty="0" smtClean="0"/>
              <a:t>How do I communicate these plans in a business case/plan?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91752" y="4206038"/>
            <a:ext cx="55470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CA" sz="1400" i="1" dirty="0" smtClean="0">
                <a:latin typeface="+mj-lt"/>
              </a:rPr>
              <a:t>The </a:t>
            </a:r>
            <a:r>
              <a:rPr lang="en-CA" sz="1400" i="1" dirty="0">
                <a:latin typeface="+mj-lt"/>
              </a:rPr>
              <a:t>biggest thing is having </a:t>
            </a:r>
            <a:r>
              <a:rPr lang="en-CA" sz="1400" i="1" dirty="0" smtClean="0">
                <a:latin typeface="+mj-lt"/>
              </a:rPr>
              <a:t>an [EMM] </a:t>
            </a:r>
            <a:r>
              <a:rPr lang="en-CA" sz="1400" i="1" dirty="0">
                <a:latin typeface="+mj-lt"/>
              </a:rPr>
              <a:t>implementation plan rolled out </a:t>
            </a:r>
            <a:r>
              <a:rPr lang="en-CA" sz="1400" i="1" dirty="0" smtClean="0">
                <a:latin typeface="+mj-lt"/>
              </a:rPr>
              <a:t>first. You need to know how to </a:t>
            </a:r>
            <a:r>
              <a:rPr lang="en-CA" sz="1400" i="1" dirty="0">
                <a:latin typeface="+mj-lt"/>
              </a:rPr>
              <a:t>phase </a:t>
            </a:r>
            <a:r>
              <a:rPr lang="en-CA" sz="1400" i="1" dirty="0" smtClean="0">
                <a:latin typeface="+mj-lt"/>
              </a:rPr>
              <a:t>it.</a:t>
            </a:r>
            <a:endParaRPr lang="en-CA" sz="1400" i="1" dirty="0">
              <a:latin typeface="+mj-lt"/>
            </a:endParaRPr>
          </a:p>
          <a:p>
            <a:pPr algn="r">
              <a:spcBef>
                <a:spcPts val="1200"/>
              </a:spcBef>
            </a:pPr>
            <a:r>
              <a:rPr lang="en-CA" sz="1400" dirty="0">
                <a:latin typeface="+mn-lt"/>
              </a:rPr>
              <a:t>           </a:t>
            </a:r>
            <a:r>
              <a:rPr lang="en-CA" sz="1400" dirty="0" smtClean="0">
                <a:latin typeface="+mn-lt"/>
              </a:rPr>
              <a:t>– </a:t>
            </a:r>
            <a:r>
              <a:rPr lang="en-CA" sz="1400" dirty="0">
                <a:latin typeface="+mn-lt"/>
              </a:rPr>
              <a:t>Phil Martin, Director of </a:t>
            </a:r>
            <a:r>
              <a:rPr lang="en-CA" sz="1400" dirty="0" smtClean="0">
                <a:latin typeface="+mn-lt"/>
              </a:rPr>
              <a:t>IT, </a:t>
            </a:r>
            <a:r>
              <a:rPr lang="en-CA" sz="1400" dirty="0">
                <a:latin typeface="+mn-lt"/>
              </a:rPr>
              <a:t>Montgomery </a:t>
            </a:r>
            <a:r>
              <a:rPr lang="en-CA" sz="1400" dirty="0" smtClean="0">
                <a:latin typeface="+mn-lt"/>
              </a:rPr>
              <a:t>County</a:t>
            </a:r>
            <a:endParaRPr lang="en-CA" sz="1400" dirty="0">
              <a:latin typeface="+mn-lt"/>
            </a:endParaRPr>
          </a:p>
        </p:txBody>
      </p:sp>
      <p:grpSp>
        <p:nvGrpSpPr>
          <p:cNvPr id="7" name="Group 96"/>
          <p:cNvGrpSpPr/>
          <p:nvPr/>
        </p:nvGrpSpPr>
        <p:grpSpPr>
          <a:xfrm>
            <a:off x="337456" y="5529212"/>
            <a:ext cx="8365479" cy="694978"/>
            <a:chOff x="288651" y="5767674"/>
            <a:chExt cx="10391719" cy="863312"/>
          </a:xfrm>
        </p:grpSpPr>
        <p:sp>
          <p:nvSpPr>
            <p:cNvPr id="8" name="Rectangle 97"/>
            <p:cNvSpPr/>
            <p:nvPr/>
          </p:nvSpPr>
          <p:spPr>
            <a:xfrm>
              <a:off x="288651" y="5770671"/>
              <a:ext cx="10391719" cy="860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25400" dist="25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 dirty="0" smtClean="0">
                  <a:solidFill>
                    <a:srgbClr val="333333"/>
                  </a:solidFill>
                </a:rPr>
                <a:t>Less than 50 devices? </a:t>
              </a:r>
              <a:r>
                <a:rPr lang="en-CA" sz="1200" dirty="0" smtClean="0">
                  <a:solidFill>
                    <a:srgbClr val="333333"/>
                  </a:solidFill>
                </a:rPr>
                <a:t>Manual ActiveSync policy management, informal policies, and ad hoc support may suffice for now. However, mobility is here to stay; read the rest of this section to explore what EMM can accomplish, and re-evaluate your need for it on a regular basis. </a:t>
              </a:r>
              <a:endParaRPr lang="en-CA" sz="1200" dirty="0">
                <a:solidFill>
                  <a:srgbClr val="333333"/>
                </a:solidFill>
              </a:endParaRPr>
            </a:p>
          </p:txBody>
        </p:sp>
        <p:pic>
          <p:nvPicPr>
            <p:cNvPr id="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52" y="5767674"/>
              <a:ext cx="804411" cy="852159"/>
            </a:xfrm>
            <a:prstGeom prst="rect">
              <a:avLst/>
            </a:prstGeom>
          </p:spPr>
        </p:pic>
      </p:grpSp>
      <p:pic>
        <p:nvPicPr>
          <p:cNvPr id="10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149" y="4147852"/>
            <a:ext cx="463538" cy="423230"/>
          </a:xfrm>
          <a:prstGeom prst="rect">
            <a:avLst/>
          </a:prstGeom>
        </p:spPr>
      </p:pic>
      <p:pic>
        <p:nvPicPr>
          <p:cNvPr id="11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45" y="4438523"/>
            <a:ext cx="448423" cy="3678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3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itrg-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8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Before </a:t>
            </a:r>
            <a:r>
              <a:rPr lang="en-CA" dirty="0" smtClean="0"/>
              <a:t>selecting a vendor, </a:t>
            </a:r>
            <a:r>
              <a:rPr lang="en-CA" dirty="0"/>
              <a:t>know the </a:t>
            </a:r>
            <a:r>
              <a:rPr lang="en-CA" dirty="0" smtClean="0"/>
              <a:t>parts of EMM you need</a:t>
            </a:r>
            <a:endParaRPr lang="en-CA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75060" y="1155211"/>
            <a:ext cx="8620124" cy="657225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800" b="1" dirty="0"/>
          </a:p>
        </p:txBody>
      </p:sp>
      <p:sp>
        <p:nvSpPr>
          <p:cNvPr id="67" name="Flowchart: Extract 66"/>
          <p:cNvSpPr/>
          <p:nvPr/>
        </p:nvSpPr>
        <p:spPr>
          <a:xfrm>
            <a:off x="2335876" y="4265885"/>
            <a:ext cx="4472248" cy="2160000"/>
          </a:xfrm>
          <a:prstGeom prst="flowChartExtract">
            <a:avLst/>
          </a:prstGeom>
          <a:solidFill>
            <a:schemeClr val="accent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 Mobile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App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Management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Refers </a:t>
            </a:r>
            <a:r>
              <a:rPr lang="en-US" sz="1200" dirty="0">
                <a:solidFill>
                  <a:schemeClr val="bg1"/>
                </a:solidFill>
              </a:rPr>
              <a:t>to </a:t>
            </a:r>
            <a:r>
              <a:rPr lang="en-US" sz="1200" dirty="0" smtClean="0">
                <a:solidFill>
                  <a:schemeClr val="bg1"/>
                </a:solidFill>
              </a:rPr>
              <a:t>managing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applications on devices through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packaging, distribution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updating, and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deploying </a:t>
            </a:r>
            <a:r>
              <a:rPr lang="en-US" sz="1200" dirty="0">
                <a:solidFill>
                  <a:schemeClr val="bg1"/>
                </a:solidFill>
              </a:rPr>
              <a:t>apps. Volume purchasing </a:t>
            </a:r>
            <a:r>
              <a:rPr lang="en-US" sz="1200" dirty="0" smtClean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license </a:t>
            </a:r>
            <a:r>
              <a:rPr lang="en-US" sz="1200" dirty="0">
                <a:solidFill>
                  <a:schemeClr val="bg1"/>
                </a:solidFill>
              </a:rPr>
              <a:t>management may also be </a:t>
            </a:r>
            <a:r>
              <a:rPr lang="en-US" sz="1200" dirty="0" smtClean="0">
                <a:solidFill>
                  <a:schemeClr val="bg1"/>
                </a:solidFill>
              </a:rPr>
              <a:t>included along with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application development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partnerships</a:t>
            </a:r>
            <a:r>
              <a:rPr lang="en-US" sz="1200" dirty="0">
                <a:solidFill>
                  <a:schemeClr val="bg1"/>
                </a:solidFill>
              </a:rPr>
              <a:t>, and </a:t>
            </a:r>
            <a:r>
              <a:rPr lang="en-US" sz="1200" dirty="0" smtClean="0">
                <a:solidFill>
                  <a:schemeClr val="bg1"/>
                </a:solidFill>
              </a:rPr>
              <a:t>integration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73" name="Flowchart: Extract 72"/>
          <p:cNvSpPr/>
          <p:nvPr/>
        </p:nvSpPr>
        <p:spPr>
          <a:xfrm>
            <a:off x="117850" y="1205289"/>
            <a:ext cx="4439948" cy="2160000"/>
          </a:xfrm>
          <a:prstGeom prst="flowChartExtract">
            <a:avLst/>
          </a:prstGeom>
          <a:solidFill>
            <a:schemeClr val="accent2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Mobile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Security </a:t>
            </a:r>
          </a:p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Management</a:t>
            </a:r>
            <a:endParaRPr lang="en-US" sz="1400" b="1" dirty="0">
              <a:solidFill>
                <a:schemeClr val="bg1"/>
              </a:solidFill>
            </a:endParaRPr>
          </a:p>
          <a:p>
            <a:pPr lvl="0" algn="ctr"/>
            <a:r>
              <a:rPr lang="en-US" sz="1200" dirty="0">
                <a:solidFill>
                  <a:schemeClr val="bg1"/>
                </a:solidFill>
              </a:rPr>
              <a:t>Refers to </a:t>
            </a:r>
            <a:r>
              <a:rPr lang="en-US" sz="1200" dirty="0" smtClean="0">
                <a:solidFill>
                  <a:schemeClr val="bg1"/>
                </a:solidFill>
              </a:rPr>
              <a:t>maintaining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security </a:t>
            </a:r>
            <a:r>
              <a:rPr lang="en-US" sz="1200" dirty="0">
                <a:solidFill>
                  <a:schemeClr val="bg1"/>
                </a:solidFill>
              </a:rPr>
              <a:t>parameters </a:t>
            </a:r>
            <a:r>
              <a:rPr lang="en-US" sz="1200" dirty="0" smtClean="0">
                <a:solidFill>
                  <a:schemeClr val="bg1"/>
                </a:solidFill>
              </a:rPr>
              <a:t>through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control </a:t>
            </a:r>
            <a:r>
              <a:rPr lang="en-US" sz="1200" dirty="0">
                <a:solidFill>
                  <a:schemeClr val="bg1"/>
                </a:solidFill>
              </a:rPr>
              <a:t>over user </a:t>
            </a:r>
            <a:r>
              <a:rPr lang="en-US" sz="1200" dirty="0" smtClean="0">
                <a:solidFill>
                  <a:schemeClr val="bg1"/>
                </a:solidFill>
              </a:rPr>
              <a:t>authentication,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password </a:t>
            </a:r>
            <a:r>
              <a:rPr lang="en-US" sz="1200" dirty="0">
                <a:solidFill>
                  <a:schemeClr val="bg1"/>
                </a:solidFill>
              </a:rPr>
              <a:t>security, remote device wipe, theft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prevention</a:t>
            </a:r>
            <a:r>
              <a:rPr lang="en-US" sz="1200" dirty="0">
                <a:solidFill>
                  <a:schemeClr val="bg1"/>
                </a:solidFill>
              </a:rPr>
              <a:t>, and jailbreak / root detection, along </a:t>
            </a:r>
            <a:r>
              <a:rPr lang="en-US" sz="1200" dirty="0" smtClean="0">
                <a:solidFill>
                  <a:schemeClr val="bg1"/>
                </a:solidFill>
              </a:rPr>
              <a:t>with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enforcement </a:t>
            </a:r>
            <a:r>
              <a:rPr lang="en-US" sz="1200" dirty="0">
                <a:solidFill>
                  <a:schemeClr val="bg1"/>
                </a:solidFill>
              </a:rPr>
              <a:t>through blocking access to </a:t>
            </a:r>
            <a:r>
              <a:rPr lang="en-US" sz="1200" dirty="0" smtClean="0">
                <a:solidFill>
                  <a:schemeClr val="bg1"/>
                </a:solidFill>
              </a:rPr>
              <a:t>certain </a:t>
            </a:r>
            <a:r>
              <a:rPr lang="en-US" sz="1200" dirty="0">
                <a:solidFill>
                  <a:schemeClr val="bg1"/>
                </a:solidFill>
              </a:rPr>
              <a:t>resources.</a:t>
            </a:r>
          </a:p>
        </p:txBody>
      </p:sp>
      <p:sp>
        <p:nvSpPr>
          <p:cNvPr id="76" name="Flowchart: Extract 75"/>
          <p:cNvSpPr/>
          <p:nvPr/>
        </p:nvSpPr>
        <p:spPr>
          <a:xfrm>
            <a:off x="4592263" y="1205289"/>
            <a:ext cx="4443413" cy="2160000"/>
          </a:xfrm>
          <a:prstGeom prst="flowChartExtract">
            <a:avLst/>
          </a:prstGeom>
          <a:solidFill>
            <a:schemeClr val="accent3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Mobile</a:t>
            </a:r>
          </a:p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Content</a:t>
            </a:r>
          </a:p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Management</a:t>
            </a:r>
            <a:endParaRPr lang="en-US" sz="1400" b="1" dirty="0">
              <a:solidFill>
                <a:schemeClr val="bg1"/>
              </a:solidFill>
            </a:endParaRP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Refers </a:t>
            </a:r>
            <a:r>
              <a:rPr lang="en-US" sz="1200" dirty="0">
                <a:solidFill>
                  <a:schemeClr val="bg1"/>
                </a:solidFill>
              </a:rPr>
              <a:t>to managing and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securing the data accessed </a:t>
            </a:r>
            <a:r>
              <a:rPr lang="en-US" sz="1200" dirty="0">
                <a:solidFill>
                  <a:schemeClr val="bg1"/>
                </a:solidFill>
              </a:rPr>
              <a:t>by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mobile devices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smtClean="0">
                <a:solidFill>
                  <a:schemeClr val="bg1"/>
                </a:solidFill>
              </a:rPr>
              <a:t>Also includes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persona separation (</a:t>
            </a:r>
            <a:r>
              <a:rPr lang="en-US" sz="1200" dirty="0">
                <a:solidFill>
                  <a:schemeClr val="bg1"/>
                </a:solidFill>
              </a:rPr>
              <a:t>splitting </a:t>
            </a:r>
            <a:r>
              <a:rPr lang="en-US" sz="1200" dirty="0" smtClean="0">
                <a:solidFill>
                  <a:schemeClr val="bg1"/>
                </a:solidFill>
              </a:rPr>
              <a:t>corporate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and personal </a:t>
            </a:r>
            <a:r>
              <a:rPr lang="en-US" sz="1200" dirty="0">
                <a:solidFill>
                  <a:schemeClr val="bg1"/>
                </a:solidFill>
              </a:rPr>
              <a:t>data), </a:t>
            </a:r>
            <a:r>
              <a:rPr lang="en-US" sz="1200" dirty="0" smtClean="0">
                <a:solidFill>
                  <a:schemeClr val="bg1"/>
                </a:solidFill>
              </a:rPr>
              <a:t>ensuring </a:t>
            </a:r>
            <a:r>
              <a:rPr lang="en-US" sz="1200" dirty="0">
                <a:solidFill>
                  <a:schemeClr val="bg1"/>
                </a:solidFill>
              </a:rPr>
              <a:t>encryption and </a:t>
            </a:r>
            <a:r>
              <a:rPr lang="en-US" sz="1200" dirty="0" smtClean="0">
                <a:solidFill>
                  <a:schemeClr val="bg1"/>
                </a:solidFill>
              </a:rPr>
              <a:t>control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of </a:t>
            </a:r>
            <a:r>
              <a:rPr lang="en-US" sz="1200" dirty="0">
                <a:solidFill>
                  <a:schemeClr val="bg1"/>
                </a:solidFill>
              </a:rPr>
              <a:t>corporate data without impeding on personal </a:t>
            </a:r>
            <a:r>
              <a:rPr lang="en-US" sz="1200" dirty="0" smtClean="0">
                <a:solidFill>
                  <a:schemeClr val="bg1"/>
                </a:solidFill>
              </a:rPr>
              <a:t>data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74" name="Flowchart: Merge 73"/>
          <p:cNvSpPr/>
          <p:nvPr/>
        </p:nvSpPr>
        <p:spPr>
          <a:xfrm>
            <a:off x="123738" y="4265885"/>
            <a:ext cx="4434059" cy="2160000"/>
          </a:xfrm>
          <a:prstGeom prst="flowChartMerge">
            <a:avLst/>
          </a:prstGeom>
          <a:solidFill>
            <a:schemeClr val="accent3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Mobile Expense Management</a:t>
            </a:r>
          </a:p>
          <a:p>
            <a:pPr lvl="0" algn="ctr"/>
            <a:r>
              <a:rPr lang="en-US" sz="1200" dirty="0">
                <a:solidFill>
                  <a:schemeClr val="bg1"/>
                </a:solidFill>
              </a:rPr>
              <a:t>Refers to managing the expenses associated </a:t>
            </a:r>
            <a:r>
              <a:rPr lang="en-US" sz="1200" dirty="0" smtClean="0">
                <a:solidFill>
                  <a:schemeClr val="bg1"/>
                </a:solidFill>
              </a:rPr>
              <a:t>with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mobile devices</a:t>
            </a:r>
            <a:r>
              <a:rPr lang="en-US" sz="1200" dirty="0">
                <a:solidFill>
                  <a:schemeClr val="bg1"/>
                </a:solidFill>
              </a:rPr>
              <a:t>. Telecom expense </a:t>
            </a:r>
            <a:r>
              <a:rPr lang="en-US" sz="1200" dirty="0" smtClean="0">
                <a:solidFill>
                  <a:schemeClr val="bg1"/>
                </a:solidFill>
              </a:rPr>
              <a:t>management,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which looks at </a:t>
            </a:r>
            <a:r>
              <a:rPr lang="en-US" sz="1200" dirty="0">
                <a:solidFill>
                  <a:schemeClr val="bg1"/>
                </a:solidFill>
              </a:rPr>
              <a:t>carrier usage and </a:t>
            </a:r>
            <a:r>
              <a:rPr lang="en-US" sz="1200" dirty="0" smtClean="0">
                <a:solidFill>
                  <a:schemeClr val="bg1"/>
                </a:solidFill>
              </a:rPr>
              <a:t>charges.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Advanced suites </a:t>
            </a:r>
            <a:r>
              <a:rPr lang="en-US" sz="1200" dirty="0">
                <a:solidFill>
                  <a:schemeClr val="bg1"/>
                </a:solidFill>
              </a:rPr>
              <a:t>may include </a:t>
            </a:r>
            <a:r>
              <a:rPr lang="en-US" sz="1200" dirty="0" smtClean="0">
                <a:solidFill>
                  <a:schemeClr val="bg1"/>
                </a:solidFill>
              </a:rPr>
              <a:t>app-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level data usage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app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purchases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and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hardware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expenses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7" name="Flowchart: Merge 76"/>
          <p:cNvSpPr/>
          <p:nvPr/>
        </p:nvSpPr>
        <p:spPr>
          <a:xfrm>
            <a:off x="4557797" y="4265885"/>
            <a:ext cx="4462464" cy="2160000"/>
          </a:xfrm>
          <a:prstGeom prst="flowChartMerge">
            <a:avLst/>
          </a:prstGeom>
          <a:solidFill>
            <a:srgbClr val="B0C534">
              <a:alpha val="9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 Mobile Help Desk Management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Refers </a:t>
            </a:r>
            <a:r>
              <a:rPr lang="en-US" sz="1200" dirty="0">
                <a:solidFill>
                  <a:schemeClr val="bg1"/>
                </a:solidFill>
              </a:rPr>
              <a:t>to extending help desk support to mobile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devices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smtClean="0">
                <a:solidFill>
                  <a:schemeClr val="bg1"/>
                </a:solidFill>
              </a:rPr>
              <a:t>One dashboard </a:t>
            </a:r>
            <a:r>
              <a:rPr lang="en-US" sz="1200" dirty="0">
                <a:solidFill>
                  <a:schemeClr val="bg1"/>
                </a:solidFill>
              </a:rPr>
              <a:t>for all </a:t>
            </a:r>
            <a:r>
              <a:rPr lang="en-US" sz="1200" dirty="0" smtClean="0">
                <a:solidFill>
                  <a:schemeClr val="bg1"/>
                </a:solidFill>
              </a:rPr>
              <a:t>management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features</a:t>
            </a:r>
            <a:r>
              <a:rPr lang="en-US" sz="1200" dirty="0">
                <a:solidFill>
                  <a:schemeClr val="bg1"/>
                </a:solidFill>
              </a:rPr>
              <a:t>, performing </a:t>
            </a:r>
            <a:r>
              <a:rPr lang="en-US" sz="1200" dirty="0" smtClean="0">
                <a:solidFill>
                  <a:schemeClr val="bg1"/>
                </a:solidFill>
              </a:rPr>
              <a:t>diagnostics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automated </a:t>
            </a:r>
            <a:r>
              <a:rPr lang="en-US" sz="1200" dirty="0">
                <a:solidFill>
                  <a:schemeClr val="bg1"/>
                </a:solidFill>
              </a:rPr>
              <a:t>alerting, </a:t>
            </a:r>
            <a:r>
              <a:rPr lang="en-US" sz="1200" dirty="0" smtClean="0">
                <a:solidFill>
                  <a:schemeClr val="bg1"/>
                </a:solidFill>
              </a:rPr>
              <a:t>self-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provisioning, remote </a:t>
            </a:r>
            <a:r>
              <a:rPr lang="en-US" sz="1200" dirty="0">
                <a:solidFill>
                  <a:schemeClr val="bg1"/>
                </a:solidFill>
              </a:rPr>
              <a:t>control,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reporting</a:t>
            </a:r>
            <a:r>
              <a:rPr lang="en-US" sz="1200" dirty="0">
                <a:solidFill>
                  <a:schemeClr val="bg1"/>
                </a:solidFill>
              </a:rPr>
              <a:t>, and </a:t>
            </a:r>
            <a:r>
              <a:rPr lang="en-US" sz="1200" dirty="0" smtClean="0">
                <a:solidFill>
                  <a:schemeClr val="bg1"/>
                </a:solidFill>
              </a:rPr>
              <a:t>analytics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are </a:t>
            </a:r>
            <a:r>
              <a:rPr lang="en-US" sz="1200" dirty="0">
                <a:solidFill>
                  <a:schemeClr val="bg1"/>
                </a:solidFill>
              </a:rPr>
              <a:t>key </a:t>
            </a:r>
            <a:r>
              <a:rPr lang="en-US" sz="1200" dirty="0" smtClean="0">
                <a:solidFill>
                  <a:schemeClr val="bg1"/>
                </a:solidFill>
              </a:rPr>
              <a:t>help desk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features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0" name="Flowchart: Merge 79"/>
          <p:cNvSpPr/>
          <p:nvPr/>
        </p:nvSpPr>
        <p:spPr>
          <a:xfrm>
            <a:off x="2335876" y="1205289"/>
            <a:ext cx="4472248" cy="2160000"/>
          </a:xfrm>
          <a:prstGeom prst="flowChartMerge">
            <a:avLst/>
          </a:prstGeom>
          <a:solidFill>
            <a:schemeClr val="accent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Mobile Device </a:t>
            </a:r>
            <a:r>
              <a:rPr lang="en-US" sz="1400" b="1" dirty="0" smtClean="0">
                <a:solidFill>
                  <a:schemeClr val="bg1"/>
                </a:solidFill>
              </a:rPr>
              <a:t>Management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Refers </a:t>
            </a:r>
            <a:r>
              <a:rPr lang="en-US" sz="1200" dirty="0">
                <a:solidFill>
                  <a:schemeClr val="bg1"/>
                </a:solidFill>
              </a:rPr>
              <a:t>to managing device hardware. </a:t>
            </a:r>
            <a:r>
              <a:rPr lang="en-US" sz="1200" dirty="0" smtClean="0">
                <a:solidFill>
                  <a:schemeClr val="bg1"/>
                </a:solidFill>
              </a:rPr>
              <a:t>Allows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policy-based control </a:t>
            </a:r>
            <a:r>
              <a:rPr lang="en-US" sz="1200" dirty="0">
                <a:solidFill>
                  <a:schemeClr val="bg1"/>
                </a:solidFill>
              </a:rPr>
              <a:t>of registered </a:t>
            </a:r>
            <a:r>
              <a:rPr lang="en-US" sz="1200" dirty="0" smtClean="0">
                <a:solidFill>
                  <a:schemeClr val="bg1"/>
                </a:solidFill>
              </a:rPr>
              <a:t>devices.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Includes features </a:t>
            </a:r>
            <a:r>
              <a:rPr lang="en-US" sz="1200" dirty="0">
                <a:solidFill>
                  <a:schemeClr val="bg1"/>
                </a:solidFill>
              </a:rPr>
              <a:t>such as </a:t>
            </a:r>
            <a:r>
              <a:rPr lang="en-US" sz="1200" dirty="0" smtClean="0">
                <a:solidFill>
                  <a:schemeClr val="bg1"/>
                </a:solidFill>
              </a:rPr>
              <a:t>OS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visibility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US" sz="1200" dirty="0" smtClean="0">
                <a:solidFill>
                  <a:schemeClr val="bg1"/>
                </a:solidFill>
              </a:rPr>
              <a:t>updates, location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r>
              <a:rPr lang="en-US" sz="1200" dirty="0">
                <a:solidFill>
                  <a:schemeClr val="bg1"/>
                </a:solidFill>
              </a:rPr>
              <a:t>, toggling hardware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features</a:t>
            </a:r>
            <a:r>
              <a:rPr lang="en-US" sz="1200" dirty="0">
                <a:solidFill>
                  <a:schemeClr val="bg1"/>
                </a:solidFill>
              </a:rPr>
              <a:t>, grouping </a:t>
            </a:r>
            <a:r>
              <a:rPr lang="en-US" sz="1200" dirty="0" smtClean="0">
                <a:solidFill>
                  <a:schemeClr val="bg1"/>
                </a:solidFill>
              </a:rPr>
              <a:t>by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ownership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device 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status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health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2838" y="3365289"/>
            <a:ext cx="6427850" cy="900596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n w="19050">
                  <a:noFill/>
                </a:ln>
                <a:solidFill>
                  <a:schemeClr val="bg1"/>
                </a:solidFill>
              </a:rPr>
              <a:t>EMM unites all aspects of mobility management, </a:t>
            </a:r>
          </a:p>
          <a:p>
            <a:pPr algn="ctr"/>
            <a:r>
              <a:rPr lang="en-CA" b="1" dirty="0">
                <a:ln w="19050">
                  <a:noFill/>
                </a:ln>
                <a:solidFill>
                  <a:schemeClr val="bg1"/>
                </a:solidFill>
              </a:rPr>
              <a:t>from the device, to apps, to data, security, help desk, etc.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2" name="Picture 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itrg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8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Leverage Info-Tech’s templates and processes when procuring an EMM solution to generate measured value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257173" y="5449243"/>
            <a:ext cx="8620125" cy="1061829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Based on one week of an IT </a:t>
            </a: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</a:rPr>
              <a:t>manager’s 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salary. Source: </a:t>
            </a:r>
            <a:r>
              <a:rPr lang="en-CA" sz="1050" i="1" dirty="0">
                <a:solidFill>
                  <a:schemeClr val="bg1">
                    <a:lumMod val="50000"/>
                  </a:schemeClr>
                </a:solidFill>
              </a:rPr>
              <a:t>Robert Half Technology Salary Guide for Technology Professionals 2016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, pg. 8.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Amount derived from difference in pricing tiers between Use Case Scenario champions. Prices were provided by vendors in response to our pricing scenario of </a:t>
            </a: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</a:rPr>
              <a:t>1,500 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users and </a:t>
            </a: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</a:rPr>
              <a:t>2,000 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mobile devices for a three-year </a:t>
            </a: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</a:rPr>
              <a:t>period. 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See the Appendix for more information on our Pricing </a:t>
            </a: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</a:rPr>
              <a:t>Scenario.</a:t>
            </a:r>
            <a:endParaRPr lang="en-CA" sz="105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Based on publically available pricing information for </a:t>
            </a: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</a:rPr>
              <a:t>1,500 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users from </a:t>
            </a:r>
            <a:r>
              <a:rPr lang="en-CA" sz="105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AirWatch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. Amount calculated by subtracting difference in per-device-per-month </a:t>
            </a: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</a:rPr>
              <a:t>tier pricing, 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</a:rPr>
              <a:t>for one year.</a:t>
            </a:r>
            <a:endParaRPr lang="en-CA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3868" y="1842071"/>
            <a:ext cx="3110600" cy="12866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accent1"/>
                </a:solidFill>
              </a:rPr>
              <a:t>Analyze your user groups and use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accent1"/>
                </a:solidFill>
              </a:rPr>
              <a:t>Procure only the features you need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33868" y="3905230"/>
            <a:ext cx="3343431" cy="1308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1600" dirty="0" smtClean="0">
                <a:solidFill>
                  <a:schemeClr val="accent1"/>
                </a:solidFill>
              </a:rPr>
              <a:t>Selecting the right vendor: </a:t>
            </a:r>
          </a:p>
          <a:p>
            <a:pPr algn="ctr">
              <a:spcAft>
                <a:spcPts val="600"/>
              </a:spcAft>
            </a:pPr>
            <a:r>
              <a:rPr lang="en-CA" sz="1600" b="1" dirty="0" smtClean="0">
                <a:solidFill>
                  <a:schemeClr val="accent1"/>
                </a:solidFill>
              </a:rPr>
              <a:t>$150,000–250,000</a:t>
            </a:r>
            <a:r>
              <a:rPr lang="en-CA" sz="1600" baseline="30000" dirty="0" smtClean="0">
                <a:solidFill>
                  <a:schemeClr val="accent1"/>
                </a:solidFill>
              </a:rPr>
              <a:t>2</a:t>
            </a:r>
          </a:p>
          <a:p>
            <a:pPr algn="ctr">
              <a:spcAft>
                <a:spcPts val="600"/>
              </a:spcAft>
            </a:pPr>
            <a:r>
              <a:rPr lang="en-CA" sz="1600" dirty="0" smtClean="0">
                <a:solidFill>
                  <a:schemeClr val="accent1"/>
                </a:solidFill>
              </a:rPr>
              <a:t>Selecting the right product tier:</a:t>
            </a:r>
          </a:p>
          <a:p>
            <a:pPr algn="ctr">
              <a:spcAft>
                <a:spcPts val="600"/>
              </a:spcAft>
            </a:pPr>
            <a:r>
              <a:rPr lang="en-CA" sz="1600" b="1" dirty="0" smtClean="0">
                <a:solidFill>
                  <a:schemeClr val="accent1"/>
                </a:solidFill>
              </a:rPr>
              <a:t>$</a:t>
            </a:r>
            <a:r>
              <a:rPr lang="en-CA" sz="1600" b="1" dirty="0">
                <a:solidFill>
                  <a:schemeClr val="accent1"/>
                </a:solidFill>
              </a:rPr>
              <a:t>28,620–180,000</a:t>
            </a:r>
            <a:r>
              <a:rPr lang="en-CA" sz="1600" baseline="30000" dirty="0" smtClean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30592" y="3934245"/>
            <a:ext cx="2789760" cy="1172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CA" sz="1600" dirty="0" smtClean="0">
                <a:solidFill>
                  <a:schemeClr val="accent1"/>
                </a:solidFill>
              </a:rPr>
              <a:t>Save </a:t>
            </a:r>
            <a:r>
              <a:rPr lang="en-CA" sz="1600" b="1" dirty="0" smtClean="0">
                <a:solidFill>
                  <a:schemeClr val="accent1"/>
                </a:solidFill>
              </a:rPr>
              <a:t>5 business days:</a:t>
            </a:r>
          </a:p>
          <a:p>
            <a:pPr algn="ctr">
              <a:spcAft>
                <a:spcPts val="600"/>
              </a:spcAft>
            </a:pPr>
            <a:r>
              <a:rPr lang="en-CA" sz="1600" dirty="0" smtClean="0">
                <a:solidFill>
                  <a:schemeClr val="accent1"/>
                </a:solidFill>
              </a:rPr>
              <a:t>$2,000</a:t>
            </a:r>
            <a:r>
              <a:rPr lang="en-CA" sz="1600" dirty="0">
                <a:solidFill>
                  <a:schemeClr val="accent1"/>
                </a:solidFill>
              </a:rPr>
              <a:t>–</a:t>
            </a:r>
            <a:r>
              <a:rPr lang="en-CA" sz="1600" dirty="0" smtClean="0">
                <a:solidFill>
                  <a:schemeClr val="accent1"/>
                </a:solidFill>
              </a:rPr>
              <a:t>3,000</a:t>
            </a:r>
            <a:r>
              <a:rPr lang="en-CA" sz="1600" baseline="30000" dirty="0" smtClean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30593" y="1842071"/>
            <a:ext cx="2789759" cy="12619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accent1"/>
                </a:solidFill>
              </a:rPr>
              <a:t>Download our </a:t>
            </a:r>
            <a:br>
              <a:rPr lang="en-CA" sz="1600" dirty="0" smtClean="0">
                <a:solidFill>
                  <a:schemeClr val="accent1"/>
                </a:solidFill>
              </a:rPr>
            </a:br>
            <a:r>
              <a:rPr lang="en-CA" sz="1600" i="1" dirty="0" smtClean="0">
                <a:solidFill>
                  <a:schemeClr val="accent1"/>
                </a:solidFill>
                <a:hlinkClick r:id="rId3"/>
              </a:rPr>
              <a:t>EMM</a:t>
            </a:r>
            <a:r>
              <a:rPr lang="en-CA" sz="1600" dirty="0" smtClean="0">
                <a:solidFill>
                  <a:schemeClr val="accent1"/>
                </a:solidFill>
                <a:hlinkClick r:id="rId3"/>
              </a:rPr>
              <a:t> </a:t>
            </a:r>
            <a:r>
              <a:rPr lang="en-CA" sz="1600" i="1" dirty="0" smtClean="0">
                <a:solidFill>
                  <a:schemeClr val="accent1"/>
                </a:solidFill>
                <a:hlinkClick r:id="rId3"/>
              </a:rPr>
              <a:t>RFP Template</a:t>
            </a:r>
            <a:endParaRPr lang="en-CA" sz="1600" i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accent1"/>
                </a:solidFill>
              </a:rPr>
              <a:t>Customize it for your organization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5419" y="1332139"/>
            <a:ext cx="3036239" cy="454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Follow our processes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70725" y="1208564"/>
            <a:ext cx="729387" cy="729387"/>
            <a:chOff x="5044798" y="1205025"/>
            <a:chExt cx="729387" cy="729387"/>
          </a:xfrm>
        </p:grpSpPr>
        <p:sp>
          <p:nvSpPr>
            <p:cNvPr id="9" name="Oval 30"/>
            <p:cNvSpPr/>
            <p:nvPr/>
          </p:nvSpPr>
          <p:spPr>
            <a:xfrm>
              <a:off x="5044798" y="1205025"/>
              <a:ext cx="729387" cy="729387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  <a:effectLst>
              <a:outerShdw dist="127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accent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308" y="1353110"/>
              <a:ext cx="386366" cy="44737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71742" y="1302103"/>
            <a:ext cx="2680885" cy="454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Use our templates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Oval 2"/>
          <p:cNvSpPr/>
          <p:nvPr/>
        </p:nvSpPr>
        <p:spPr>
          <a:xfrm>
            <a:off x="332978" y="1208564"/>
            <a:ext cx="729387" cy="7293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6" y="1390531"/>
            <a:ext cx="372529" cy="37252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035419" y="3320328"/>
            <a:ext cx="2387847" cy="454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en-US" b="1" dirty="0" smtClean="0">
                <a:solidFill>
                  <a:schemeClr val="accent2"/>
                </a:solidFill>
              </a:rPr>
              <a:t>Measured Value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70725" y="3160789"/>
            <a:ext cx="729387" cy="729387"/>
            <a:chOff x="288892" y="3906843"/>
            <a:chExt cx="729387" cy="729387"/>
          </a:xfrm>
        </p:grpSpPr>
        <p:sp>
          <p:nvSpPr>
            <p:cNvPr id="42" name="Oval 30"/>
            <p:cNvSpPr/>
            <p:nvPr/>
          </p:nvSpPr>
          <p:spPr>
            <a:xfrm>
              <a:off x="288892" y="3906843"/>
              <a:ext cx="729387" cy="729387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  <a:effectLst>
              <a:outerShdw dist="127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69" y="4090382"/>
              <a:ext cx="232831" cy="372530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697672" y="3320328"/>
            <a:ext cx="2387847" cy="454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en-US" b="1" dirty="0" smtClean="0">
                <a:solidFill>
                  <a:schemeClr val="accent2"/>
                </a:solidFill>
              </a:rPr>
              <a:t>Measured Value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7" name="Oval 30"/>
          <p:cNvSpPr/>
          <p:nvPr/>
        </p:nvSpPr>
        <p:spPr>
          <a:xfrm>
            <a:off x="332978" y="3225639"/>
            <a:ext cx="729387" cy="729387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dist="127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5" y="3409178"/>
            <a:ext cx="232831" cy="37253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257174" y="5456412"/>
            <a:ext cx="86201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  <a:effectLst>
            <a:outerShdw blurRad="127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4" name="Picture 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itrg-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2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b365bbbcf4b61bb75aa21172c5b5d669e43f826"/>
  <p:tag name="ISPRING_RESOURCE_PATHS_HASH_PRESENTER" val="9fe85daf02742da1adfe8e7456ec82fbda11f6e"/>
</p:tagLst>
</file>

<file path=ppt/theme/theme1.xml><?xml version="1.0" encoding="utf-8"?>
<a:theme xmlns:a="http://schemas.openxmlformats.org/drawingml/2006/main" name="Theme1">
  <a:themeElements>
    <a:clrScheme name="Custom 8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29475F"/>
      </a:accent1>
      <a:accent2>
        <a:srgbClr val="B0C534"/>
      </a:accent2>
      <a:accent3>
        <a:srgbClr val="7CADD4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1976</Words>
  <Application>Microsoft Office PowerPoint</Application>
  <PresentationFormat>On-screen Show (4:3)</PresentationFormat>
  <Paragraphs>182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Georgia</vt:lpstr>
      <vt:lpstr>Arial</vt:lpstr>
      <vt:lpstr>Wingdings</vt:lpstr>
      <vt:lpstr>Calibri</vt:lpstr>
      <vt:lpstr>Theme1</vt:lpstr>
      <vt:lpstr>PowerPoint Presentation</vt:lpstr>
      <vt:lpstr>PowerPoint Presentation</vt:lpstr>
      <vt:lpstr>Stop! Are you ready for this project?</vt:lpstr>
      <vt:lpstr>Executive summary</vt:lpstr>
      <vt:lpstr>Make your EMM solution selection the first step toward eventual unified endpoint management</vt:lpstr>
      <vt:lpstr>Device management is no longer enough</vt:lpstr>
      <vt:lpstr>If your organization has more than 50 mobile devices used for work, you need EMM</vt:lpstr>
      <vt:lpstr>Before selecting a vendor, know the parts of EMM you need</vt:lpstr>
      <vt:lpstr>Leverage Info-Tech’s templates and processes when procuring an EMM solution to generate measured value</vt:lpstr>
      <vt:lpstr>Look for solutions that best balance critical document access requirements with data security assurance</vt:lpstr>
      <vt:lpstr>Info-Tech offers various levels of support to best suit your needs</vt:lpstr>
      <vt:lpstr>Info-Tech Research Group Helps IT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2016-06-28T18:58:30Z</dcterms:created>
  <dcterms:modified xsi:type="dcterms:W3CDTF">2016-06-30T13:59:04Z</dcterms:modified>
  <cp:contentStatus/>
</cp:coreProperties>
</file>