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6"/>
  </p:notesMasterIdLst>
  <p:handoutMasterIdLst>
    <p:handoutMasterId r:id="rId17"/>
  </p:handoutMasterIdLst>
  <p:sldIdLst>
    <p:sldId id="984" r:id="rId2"/>
    <p:sldId id="484" r:id="rId3"/>
    <p:sldId id="930" r:id="rId4"/>
    <p:sldId id="931" r:id="rId5"/>
    <p:sldId id="869" r:id="rId6"/>
    <p:sldId id="983" r:id="rId7"/>
    <p:sldId id="934" r:id="rId8"/>
    <p:sldId id="933" r:id="rId9"/>
    <p:sldId id="932" r:id="rId10"/>
    <p:sldId id="870" r:id="rId11"/>
    <p:sldId id="410" r:id="rId12"/>
    <p:sldId id="935" r:id="rId13"/>
    <p:sldId id="413" r:id="rId14"/>
    <p:sldId id="985" r:id="rId15"/>
  </p:sldIdLst>
  <p:sldSz cx="9144000" cy="6858000" type="screen4x3"/>
  <p:notesSz cx="6858000" cy="9144000"/>
  <p:custShowLst>
    <p:custShow name="Custom Show 1" id="0">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AB9E"/>
    <a:srgbClr val="96AC3C"/>
    <a:srgbClr val="869D61"/>
    <a:srgbClr val="869E63"/>
    <a:srgbClr val="859947"/>
    <a:srgbClr val="B8C955"/>
    <a:srgbClr val="39546A"/>
    <a:srgbClr val="365D7E"/>
    <a:srgbClr val="000000"/>
    <a:srgbClr val="243F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3943"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L&amp;D</c:v>
                </c:pt>
              </c:strCache>
            </c:strRef>
          </c:tx>
          <c:dPt>
            <c:idx val="0"/>
            <c:bubble3D val="0"/>
            <c:spPr>
              <a:solidFill>
                <a:schemeClr val="accent3"/>
              </a:solidFill>
              <a:ln w="19050">
                <a:solidFill>
                  <a:schemeClr val="lt1"/>
                </a:solidFill>
              </a:ln>
              <a:effectLst/>
            </c:spPr>
          </c:dPt>
          <c:dPt>
            <c:idx val="1"/>
            <c:bubble3D val="0"/>
            <c:spPr>
              <a:solidFill>
                <a:schemeClr val="accent1"/>
              </a:solidFill>
              <a:ln w="19050">
                <a:solidFill>
                  <a:schemeClr val="lt1"/>
                </a:solidFill>
              </a:ln>
              <a:effectLst/>
            </c:spPr>
          </c:dPt>
          <c:cat>
            <c:strRef>
              <c:f>Sheet1!$A$2:$A$3</c:f>
              <c:strCache>
                <c:ptCount val="2"/>
                <c:pt idx="0">
                  <c:v>Effective</c:v>
                </c:pt>
                <c:pt idx="1">
                  <c:v>Ineffective</c:v>
                </c:pt>
              </c:strCache>
            </c:strRef>
          </c:cat>
          <c:val>
            <c:numRef>
              <c:f>Sheet1!$B$2:$B$3</c:f>
              <c:numCache>
                <c:formatCode>General</c:formatCode>
                <c:ptCount val="2"/>
                <c:pt idx="0">
                  <c:v>30</c:v>
                </c:pt>
                <c:pt idx="1">
                  <c:v>70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L&amp;D</c:v>
                </c:pt>
              </c:strCache>
            </c:strRef>
          </c:tx>
          <c:dPt>
            <c:idx val="0"/>
            <c:bubble3D val="0"/>
            <c:spPr>
              <a:solidFill>
                <a:schemeClr val="accent3"/>
              </a:solidFill>
              <a:ln w="19050">
                <a:solidFill>
                  <a:schemeClr val="lt1"/>
                </a:solidFill>
              </a:ln>
              <a:effectLst/>
            </c:spPr>
          </c:dPt>
          <c:dPt>
            <c:idx val="1"/>
            <c:bubble3D val="0"/>
            <c:spPr>
              <a:solidFill>
                <a:schemeClr val="accent1"/>
              </a:solidFill>
              <a:ln w="19050">
                <a:solidFill>
                  <a:schemeClr val="lt1"/>
                </a:solidFill>
              </a:ln>
              <a:effectLst/>
            </c:spPr>
          </c:dPt>
          <c:cat>
            <c:strRef>
              <c:f>Sheet1!$A$2:$A$3</c:f>
              <c:strCache>
                <c:ptCount val="2"/>
                <c:pt idx="0">
                  <c:v>Effective</c:v>
                </c:pt>
                <c:pt idx="1">
                  <c:v>Ineffective</c:v>
                </c:pt>
              </c:strCache>
            </c:strRef>
          </c:cat>
          <c:val>
            <c:numRef>
              <c:f>Sheet1!$B$2:$B$3</c:f>
              <c:numCache>
                <c:formatCode>General</c:formatCode>
                <c:ptCount val="2"/>
                <c:pt idx="0">
                  <c:v>36</c:v>
                </c:pt>
                <c:pt idx="1">
                  <c:v>64</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98910E-0473-4C95-B091-5D56E2140E85}" type="doc">
      <dgm:prSet loTypeId="urn:microsoft.com/office/officeart/2009/layout/CircleArrowProcess" loCatId="cycle" qsTypeId="urn:microsoft.com/office/officeart/2005/8/quickstyle/simple2" qsCatId="simple" csTypeId="urn:microsoft.com/office/officeart/2005/8/colors/accent1_2" csCatId="accent1" phldr="1"/>
      <dgm:spPr/>
      <dgm:t>
        <a:bodyPr/>
        <a:lstStyle/>
        <a:p>
          <a:endParaRPr lang="en-CA"/>
        </a:p>
      </dgm:t>
    </dgm:pt>
    <dgm:pt modelId="{7279A1E3-32B9-462D-8CEC-90DCB366DE86}">
      <dgm:prSet phldrT="[Text]"/>
      <dgm:spPr/>
      <dgm:t>
        <a:bodyPr/>
        <a:lstStyle/>
        <a:p>
          <a:r>
            <a:rPr lang="en-CA" dirty="0" smtClean="0"/>
            <a:t>Due Diligence</a:t>
          </a:r>
          <a:endParaRPr lang="en-CA" dirty="0"/>
        </a:p>
      </dgm:t>
    </dgm:pt>
    <dgm:pt modelId="{B7F6C6CF-6E6C-4B8B-922C-697F3DCB1033}" type="parTrans" cxnId="{D60BF969-38E1-47A7-8D39-0B37EEAD3145}">
      <dgm:prSet/>
      <dgm:spPr/>
      <dgm:t>
        <a:bodyPr/>
        <a:lstStyle/>
        <a:p>
          <a:endParaRPr lang="en-CA"/>
        </a:p>
      </dgm:t>
    </dgm:pt>
    <dgm:pt modelId="{9AD2A3F8-CB74-4868-A1AC-D2E6F70AFF05}" type="sibTrans" cxnId="{D60BF969-38E1-47A7-8D39-0B37EEAD3145}">
      <dgm:prSet/>
      <dgm:spPr/>
      <dgm:t>
        <a:bodyPr/>
        <a:lstStyle/>
        <a:p>
          <a:endParaRPr lang="en-CA"/>
        </a:p>
      </dgm:t>
    </dgm:pt>
    <dgm:pt modelId="{E247D25F-0C90-497E-871B-18FBDE71F452}">
      <dgm:prSet phldrT="[Text]"/>
      <dgm:spPr/>
      <dgm:t>
        <a:bodyPr/>
        <a:lstStyle/>
        <a:p>
          <a:r>
            <a:rPr lang="en-CA" dirty="0" smtClean="0"/>
            <a:t>Pre-Integration Planning</a:t>
          </a:r>
          <a:endParaRPr lang="en-CA" dirty="0"/>
        </a:p>
      </dgm:t>
    </dgm:pt>
    <dgm:pt modelId="{4D2A566F-D15D-46A8-BC61-C4A99646702D}" type="parTrans" cxnId="{89B79E7A-FD18-40D7-9D62-6E15738CBEFC}">
      <dgm:prSet/>
      <dgm:spPr/>
      <dgm:t>
        <a:bodyPr/>
        <a:lstStyle/>
        <a:p>
          <a:endParaRPr lang="en-CA"/>
        </a:p>
      </dgm:t>
    </dgm:pt>
    <dgm:pt modelId="{79EA6DF7-C12F-4929-87DC-B1B98041B233}" type="sibTrans" cxnId="{89B79E7A-FD18-40D7-9D62-6E15738CBEFC}">
      <dgm:prSet/>
      <dgm:spPr/>
      <dgm:t>
        <a:bodyPr/>
        <a:lstStyle/>
        <a:p>
          <a:endParaRPr lang="en-CA"/>
        </a:p>
      </dgm:t>
    </dgm:pt>
    <dgm:pt modelId="{ED74EACA-6146-485D-821F-B241C36577F2}">
      <dgm:prSet phldrT="[Text]"/>
      <dgm:spPr/>
      <dgm:t>
        <a:bodyPr/>
        <a:lstStyle/>
        <a:p>
          <a:r>
            <a:rPr lang="en-CA" dirty="0" smtClean="0"/>
            <a:t>Integration Execution</a:t>
          </a:r>
          <a:endParaRPr lang="en-CA" dirty="0"/>
        </a:p>
      </dgm:t>
    </dgm:pt>
    <dgm:pt modelId="{F8A1A882-225D-4812-A4BD-B2505A21C8AD}" type="parTrans" cxnId="{3D4C323B-DF2C-4475-8463-6541ACD6B1B0}">
      <dgm:prSet/>
      <dgm:spPr/>
      <dgm:t>
        <a:bodyPr/>
        <a:lstStyle/>
        <a:p>
          <a:endParaRPr lang="en-CA"/>
        </a:p>
      </dgm:t>
    </dgm:pt>
    <dgm:pt modelId="{CDD99F75-2EB7-48B5-8658-892163EFC64D}" type="sibTrans" cxnId="{3D4C323B-DF2C-4475-8463-6541ACD6B1B0}">
      <dgm:prSet/>
      <dgm:spPr/>
      <dgm:t>
        <a:bodyPr/>
        <a:lstStyle/>
        <a:p>
          <a:endParaRPr lang="en-CA"/>
        </a:p>
      </dgm:t>
    </dgm:pt>
    <dgm:pt modelId="{BC19C5D8-5DC6-49E8-B7D2-24C0DC32E88E}" type="pres">
      <dgm:prSet presAssocID="{AB98910E-0473-4C95-B091-5D56E2140E85}" presName="Name0" presStyleCnt="0">
        <dgm:presLayoutVars>
          <dgm:chMax val="7"/>
          <dgm:chPref val="7"/>
          <dgm:dir/>
          <dgm:animLvl val="lvl"/>
        </dgm:presLayoutVars>
      </dgm:prSet>
      <dgm:spPr/>
      <dgm:t>
        <a:bodyPr/>
        <a:lstStyle/>
        <a:p>
          <a:endParaRPr lang="en-CA"/>
        </a:p>
      </dgm:t>
    </dgm:pt>
    <dgm:pt modelId="{5D0D3E61-E46C-4CC9-8FB6-48B23F29729A}" type="pres">
      <dgm:prSet presAssocID="{7279A1E3-32B9-462D-8CEC-90DCB366DE86}" presName="Accent1" presStyleCnt="0"/>
      <dgm:spPr/>
    </dgm:pt>
    <dgm:pt modelId="{3073965B-1F72-4C61-A0C5-3A5EEF57A982}" type="pres">
      <dgm:prSet presAssocID="{7279A1E3-32B9-462D-8CEC-90DCB366DE86}" presName="Accent" presStyleLbl="node1" presStyleIdx="0" presStyleCnt="3"/>
      <dgm:spPr/>
    </dgm:pt>
    <dgm:pt modelId="{61F81D94-FEEF-4A73-BC3D-C16255AEF4EC}" type="pres">
      <dgm:prSet presAssocID="{7279A1E3-32B9-462D-8CEC-90DCB366DE86}" presName="Parent1" presStyleLbl="revTx" presStyleIdx="0" presStyleCnt="3">
        <dgm:presLayoutVars>
          <dgm:chMax val="1"/>
          <dgm:chPref val="1"/>
          <dgm:bulletEnabled val="1"/>
        </dgm:presLayoutVars>
      </dgm:prSet>
      <dgm:spPr/>
      <dgm:t>
        <a:bodyPr/>
        <a:lstStyle/>
        <a:p>
          <a:endParaRPr lang="en-CA"/>
        </a:p>
      </dgm:t>
    </dgm:pt>
    <dgm:pt modelId="{DAA1DB04-2AEB-49DC-8954-F0B08ADE7F99}" type="pres">
      <dgm:prSet presAssocID="{E247D25F-0C90-497E-871B-18FBDE71F452}" presName="Accent2" presStyleCnt="0"/>
      <dgm:spPr/>
    </dgm:pt>
    <dgm:pt modelId="{C5B2C679-D04C-4417-8800-D3D4AEFF00B5}" type="pres">
      <dgm:prSet presAssocID="{E247D25F-0C90-497E-871B-18FBDE71F452}" presName="Accent" presStyleLbl="node1" presStyleIdx="1" presStyleCnt="3"/>
      <dgm:spPr/>
    </dgm:pt>
    <dgm:pt modelId="{C8290F7F-DDDF-407D-90E5-1279499ED09F}" type="pres">
      <dgm:prSet presAssocID="{E247D25F-0C90-497E-871B-18FBDE71F452}" presName="Parent2" presStyleLbl="revTx" presStyleIdx="1" presStyleCnt="3">
        <dgm:presLayoutVars>
          <dgm:chMax val="1"/>
          <dgm:chPref val="1"/>
          <dgm:bulletEnabled val="1"/>
        </dgm:presLayoutVars>
      </dgm:prSet>
      <dgm:spPr/>
      <dgm:t>
        <a:bodyPr/>
        <a:lstStyle/>
        <a:p>
          <a:endParaRPr lang="en-CA"/>
        </a:p>
      </dgm:t>
    </dgm:pt>
    <dgm:pt modelId="{E468A70E-9F3D-4B22-9B58-0F2B5526CA0B}" type="pres">
      <dgm:prSet presAssocID="{ED74EACA-6146-485D-821F-B241C36577F2}" presName="Accent3" presStyleCnt="0"/>
      <dgm:spPr/>
    </dgm:pt>
    <dgm:pt modelId="{F31F7667-C63D-452B-B8D7-0E278676A67D}" type="pres">
      <dgm:prSet presAssocID="{ED74EACA-6146-485D-821F-B241C36577F2}" presName="Accent" presStyleLbl="node1" presStyleIdx="2" presStyleCnt="3"/>
      <dgm:spPr/>
    </dgm:pt>
    <dgm:pt modelId="{C8A6E096-6AEC-48C4-BF4F-0AE111E47234}" type="pres">
      <dgm:prSet presAssocID="{ED74EACA-6146-485D-821F-B241C36577F2}" presName="Parent3" presStyleLbl="revTx" presStyleIdx="2" presStyleCnt="3">
        <dgm:presLayoutVars>
          <dgm:chMax val="1"/>
          <dgm:chPref val="1"/>
          <dgm:bulletEnabled val="1"/>
        </dgm:presLayoutVars>
      </dgm:prSet>
      <dgm:spPr/>
      <dgm:t>
        <a:bodyPr/>
        <a:lstStyle/>
        <a:p>
          <a:endParaRPr lang="en-CA"/>
        </a:p>
      </dgm:t>
    </dgm:pt>
  </dgm:ptLst>
  <dgm:cxnLst>
    <dgm:cxn modelId="{7989A05F-C02D-42CF-B783-2367B9B829E5}" type="presOf" srcId="{7279A1E3-32B9-462D-8CEC-90DCB366DE86}" destId="{61F81D94-FEEF-4A73-BC3D-C16255AEF4EC}" srcOrd="0" destOrd="0" presId="urn:microsoft.com/office/officeart/2009/layout/CircleArrowProcess"/>
    <dgm:cxn modelId="{89B79E7A-FD18-40D7-9D62-6E15738CBEFC}" srcId="{AB98910E-0473-4C95-B091-5D56E2140E85}" destId="{E247D25F-0C90-497E-871B-18FBDE71F452}" srcOrd="1" destOrd="0" parTransId="{4D2A566F-D15D-46A8-BC61-C4A99646702D}" sibTransId="{79EA6DF7-C12F-4929-87DC-B1B98041B233}"/>
    <dgm:cxn modelId="{D60BF969-38E1-47A7-8D39-0B37EEAD3145}" srcId="{AB98910E-0473-4C95-B091-5D56E2140E85}" destId="{7279A1E3-32B9-462D-8CEC-90DCB366DE86}" srcOrd="0" destOrd="0" parTransId="{B7F6C6CF-6E6C-4B8B-922C-697F3DCB1033}" sibTransId="{9AD2A3F8-CB74-4868-A1AC-D2E6F70AFF05}"/>
    <dgm:cxn modelId="{5E83DA57-7406-46E5-8DA6-56659F9F5479}" type="presOf" srcId="{ED74EACA-6146-485D-821F-B241C36577F2}" destId="{C8A6E096-6AEC-48C4-BF4F-0AE111E47234}" srcOrd="0" destOrd="0" presId="urn:microsoft.com/office/officeart/2009/layout/CircleArrowProcess"/>
    <dgm:cxn modelId="{3D4C323B-DF2C-4475-8463-6541ACD6B1B0}" srcId="{AB98910E-0473-4C95-B091-5D56E2140E85}" destId="{ED74EACA-6146-485D-821F-B241C36577F2}" srcOrd="2" destOrd="0" parTransId="{F8A1A882-225D-4812-A4BD-B2505A21C8AD}" sibTransId="{CDD99F75-2EB7-48B5-8658-892163EFC64D}"/>
    <dgm:cxn modelId="{7533738C-4B68-4E74-8A3A-96DA578D7387}" type="presOf" srcId="{E247D25F-0C90-497E-871B-18FBDE71F452}" destId="{C8290F7F-DDDF-407D-90E5-1279499ED09F}" srcOrd="0" destOrd="0" presId="urn:microsoft.com/office/officeart/2009/layout/CircleArrowProcess"/>
    <dgm:cxn modelId="{EC4E487E-F435-40B5-9B23-6093CE46D427}" type="presOf" srcId="{AB98910E-0473-4C95-B091-5D56E2140E85}" destId="{BC19C5D8-5DC6-49E8-B7D2-24C0DC32E88E}" srcOrd="0" destOrd="0" presId="urn:microsoft.com/office/officeart/2009/layout/CircleArrowProcess"/>
    <dgm:cxn modelId="{2FAFE1AD-379E-4ED6-8395-E2EA4293C837}" type="presParOf" srcId="{BC19C5D8-5DC6-49E8-B7D2-24C0DC32E88E}" destId="{5D0D3E61-E46C-4CC9-8FB6-48B23F29729A}" srcOrd="0" destOrd="0" presId="urn:microsoft.com/office/officeart/2009/layout/CircleArrowProcess"/>
    <dgm:cxn modelId="{F49647E2-2A95-4AF0-A7C9-1A62018A83EF}" type="presParOf" srcId="{5D0D3E61-E46C-4CC9-8FB6-48B23F29729A}" destId="{3073965B-1F72-4C61-A0C5-3A5EEF57A982}" srcOrd="0" destOrd="0" presId="urn:microsoft.com/office/officeart/2009/layout/CircleArrowProcess"/>
    <dgm:cxn modelId="{AC7E6F02-6EE1-4C65-BEBD-057A911F6006}" type="presParOf" srcId="{BC19C5D8-5DC6-49E8-B7D2-24C0DC32E88E}" destId="{61F81D94-FEEF-4A73-BC3D-C16255AEF4EC}" srcOrd="1" destOrd="0" presId="urn:microsoft.com/office/officeart/2009/layout/CircleArrowProcess"/>
    <dgm:cxn modelId="{B614569B-1E30-49CD-BA2A-23AA3154FE5A}" type="presParOf" srcId="{BC19C5D8-5DC6-49E8-B7D2-24C0DC32E88E}" destId="{DAA1DB04-2AEB-49DC-8954-F0B08ADE7F99}" srcOrd="2" destOrd="0" presId="urn:microsoft.com/office/officeart/2009/layout/CircleArrowProcess"/>
    <dgm:cxn modelId="{D2FB7F2E-527B-4E6D-9021-33E1A6FC4873}" type="presParOf" srcId="{DAA1DB04-2AEB-49DC-8954-F0B08ADE7F99}" destId="{C5B2C679-D04C-4417-8800-D3D4AEFF00B5}" srcOrd="0" destOrd="0" presId="urn:microsoft.com/office/officeart/2009/layout/CircleArrowProcess"/>
    <dgm:cxn modelId="{959FCCC5-7CC3-475F-85B2-C4742AE154F7}" type="presParOf" srcId="{BC19C5D8-5DC6-49E8-B7D2-24C0DC32E88E}" destId="{C8290F7F-DDDF-407D-90E5-1279499ED09F}" srcOrd="3" destOrd="0" presId="urn:microsoft.com/office/officeart/2009/layout/CircleArrowProcess"/>
    <dgm:cxn modelId="{C3F79C5E-EFAC-4DCC-B753-AB577A61178B}" type="presParOf" srcId="{BC19C5D8-5DC6-49E8-B7D2-24C0DC32E88E}" destId="{E468A70E-9F3D-4B22-9B58-0F2B5526CA0B}" srcOrd="4" destOrd="0" presId="urn:microsoft.com/office/officeart/2009/layout/CircleArrowProcess"/>
    <dgm:cxn modelId="{7EADAB4E-54FF-4B39-BFEB-97206039EC44}" type="presParOf" srcId="{E468A70E-9F3D-4B22-9B58-0F2B5526CA0B}" destId="{F31F7667-C63D-452B-B8D7-0E278676A67D}" srcOrd="0" destOrd="0" presId="urn:microsoft.com/office/officeart/2009/layout/CircleArrowProcess"/>
    <dgm:cxn modelId="{78CC6E0E-2D49-47C8-87A1-BA0510EAE190}" type="presParOf" srcId="{BC19C5D8-5DC6-49E8-B7D2-24C0DC32E88E}" destId="{C8A6E096-6AEC-48C4-BF4F-0AE111E47234}"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03D1AA-5A24-44AB-8EE6-F64D58BA2FC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CA"/>
        </a:p>
      </dgm:t>
    </dgm:pt>
    <dgm:pt modelId="{9BC6359A-B6EA-4F7E-8543-17656817C6FC}">
      <dgm:prSet phldrT="[Text]" custT="1"/>
      <dgm:spPr/>
      <dgm:t>
        <a:bodyPr/>
        <a:lstStyle/>
        <a:p>
          <a:r>
            <a:rPr lang="en-CA" sz="1400" b="1" dirty="0" smtClean="0">
              <a:solidFill>
                <a:schemeClr val="bg1"/>
              </a:solidFill>
            </a:rPr>
            <a:t>Disruption to business</a:t>
          </a:r>
          <a:endParaRPr lang="en-CA" sz="1400" dirty="0">
            <a:solidFill>
              <a:schemeClr val="bg1"/>
            </a:solidFill>
          </a:endParaRPr>
        </a:p>
      </dgm:t>
    </dgm:pt>
    <dgm:pt modelId="{480FE313-C0D6-4EEA-B00A-F7715CAC8995}" type="parTrans" cxnId="{082C15F9-28C5-4EA7-A9B3-B4158653AAED}">
      <dgm:prSet/>
      <dgm:spPr/>
      <dgm:t>
        <a:bodyPr/>
        <a:lstStyle/>
        <a:p>
          <a:endParaRPr lang="en-CA"/>
        </a:p>
      </dgm:t>
    </dgm:pt>
    <dgm:pt modelId="{24BEAB62-3161-418F-802A-4C20E0DACDB0}" type="sibTrans" cxnId="{082C15F9-28C5-4EA7-A9B3-B4158653AAED}">
      <dgm:prSet/>
      <dgm:spPr/>
      <dgm:t>
        <a:bodyPr/>
        <a:lstStyle/>
        <a:p>
          <a:endParaRPr lang="en-CA"/>
        </a:p>
      </dgm:t>
    </dgm:pt>
    <dgm:pt modelId="{7885F48D-34B3-4295-9C5E-2441A2AC7EB3}">
      <dgm:prSet custT="1"/>
      <dgm:spPr/>
      <dgm:t>
        <a:bodyPr/>
        <a:lstStyle/>
        <a:p>
          <a:r>
            <a:rPr lang="en-CA" sz="1400" b="1" dirty="0" smtClean="0">
              <a:solidFill>
                <a:schemeClr val="bg1"/>
              </a:solidFill>
            </a:rPr>
            <a:t>Lost resource allocation and time</a:t>
          </a:r>
        </a:p>
      </dgm:t>
    </dgm:pt>
    <dgm:pt modelId="{31BAA8A1-038B-429C-8166-584B2F61641D}" type="parTrans" cxnId="{68D1E476-E0E9-4861-8A18-E06579D43838}">
      <dgm:prSet/>
      <dgm:spPr/>
      <dgm:t>
        <a:bodyPr/>
        <a:lstStyle/>
        <a:p>
          <a:endParaRPr lang="en-CA"/>
        </a:p>
      </dgm:t>
    </dgm:pt>
    <dgm:pt modelId="{569C0BAC-CDE9-43F2-B34A-31ACC15D6E9D}" type="sibTrans" cxnId="{68D1E476-E0E9-4861-8A18-E06579D43838}">
      <dgm:prSet/>
      <dgm:spPr/>
      <dgm:t>
        <a:bodyPr/>
        <a:lstStyle/>
        <a:p>
          <a:endParaRPr lang="en-CA"/>
        </a:p>
      </dgm:t>
    </dgm:pt>
    <dgm:pt modelId="{BEA576B3-EEC6-481D-A47B-C673DC0BF51D}">
      <dgm:prSet custT="1"/>
      <dgm:spPr/>
      <dgm:t>
        <a:bodyPr/>
        <a:lstStyle/>
        <a:p>
          <a:r>
            <a:rPr lang="en-CA" sz="1400" b="1" dirty="0" smtClean="0">
              <a:solidFill>
                <a:schemeClr val="bg1"/>
              </a:solidFill>
            </a:rPr>
            <a:t>Third party, legal/SAM partners</a:t>
          </a:r>
          <a:endParaRPr lang="en-CA" sz="1400" b="1" dirty="0">
            <a:solidFill>
              <a:schemeClr val="bg1"/>
            </a:solidFill>
          </a:endParaRPr>
        </a:p>
      </dgm:t>
    </dgm:pt>
    <dgm:pt modelId="{1D82DF8B-3175-435A-BB0F-024469695AED}" type="parTrans" cxnId="{366A8A21-CD7A-4ECB-9862-1D095FB17305}">
      <dgm:prSet/>
      <dgm:spPr/>
      <dgm:t>
        <a:bodyPr/>
        <a:lstStyle/>
        <a:p>
          <a:endParaRPr lang="en-CA"/>
        </a:p>
      </dgm:t>
    </dgm:pt>
    <dgm:pt modelId="{2690FBD4-E332-499B-B599-7D6888BA4A23}" type="sibTrans" cxnId="{366A8A21-CD7A-4ECB-9862-1D095FB17305}">
      <dgm:prSet/>
      <dgm:spPr/>
      <dgm:t>
        <a:bodyPr/>
        <a:lstStyle/>
        <a:p>
          <a:endParaRPr lang="en-CA"/>
        </a:p>
      </dgm:t>
    </dgm:pt>
    <dgm:pt modelId="{F1868B18-D232-47FE-8E6A-970B412BFA3F}">
      <dgm:prSet phldrT="[Text]" custT="1"/>
      <dgm:spPr/>
      <dgm:t>
        <a:bodyPr/>
        <a:lstStyle/>
        <a:p>
          <a:r>
            <a:rPr lang="en-CA" sz="1400" b="1" dirty="0" smtClean="0">
              <a:solidFill>
                <a:schemeClr val="bg1"/>
              </a:solidFill>
            </a:rPr>
            <a:t>Cost of software audit, penalties, and back support</a:t>
          </a:r>
          <a:endParaRPr lang="en-CA" sz="1400" dirty="0">
            <a:solidFill>
              <a:schemeClr val="bg1"/>
            </a:solidFill>
          </a:endParaRPr>
        </a:p>
      </dgm:t>
    </dgm:pt>
    <dgm:pt modelId="{AFB94B52-57D9-4A13-AF77-9A6B9B789E93}" type="parTrans" cxnId="{4302CD76-6935-4A68-BBDC-0451533CA16B}">
      <dgm:prSet/>
      <dgm:spPr/>
      <dgm:t>
        <a:bodyPr/>
        <a:lstStyle/>
        <a:p>
          <a:endParaRPr lang="en-CA"/>
        </a:p>
      </dgm:t>
    </dgm:pt>
    <dgm:pt modelId="{0D0387A3-1ABA-4BC0-8790-655D3C9C8C0C}" type="sibTrans" cxnId="{4302CD76-6935-4A68-BBDC-0451533CA16B}">
      <dgm:prSet/>
      <dgm:spPr/>
      <dgm:t>
        <a:bodyPr/>
        <a:lstStyle/>
        <a:p>
          <a:endParaRPr lang="en-CA"/>
        </a:p>
      </dgm:t>
    </dgm:pt>
    <dgm:pt modelId="{007950CB-E68C-4572-838C-7522BBD79E7F}">
      <dgm:prSet phldrT="[Text]" custT="1"/>
      <dgm:spPr/>
      <dgm:t>
        <a:bodyPr/>
        <a:lstStyle/>
        <a:p>
          <a:r>
            <a:rPr lang="en-CA" sz="1400" b="1" dirty="0" smtClean="0">
              <a:solidFill>
                <a:schemeClr val="bg1"/>
              </a:solidFill>
            </a:rPr>
            <a:t>Loss of estimated synergies</a:t>
          </a:r>
          <a:endParaRPr lang="en-CA" sz="1400" dirty="0">
            <a:solidFill>
              <a:schemeClr val="bg1"/>
            </a:solidFill>
          </a:endParaRPr>
        </a:p>
      </dgm:t>
    </dgm:pt>
    <dgm:pt modelId="{A6E0F2C2-70B5-410A-8D0C-06A995C7AFB5}" type="parTrans" cxnId="{2BED4C2A-6213-4F39-9DD8-24530597B81C}">
      <dgm:prSet/>
      <dgm:spPr/>
      <dgm:t>
        <a:bodyPr/>
        <a:lstStyle/>
        <a:p>
          <a:endParaRPr lang="en-CA"/>
        </a:p>
      </dgm:t>
    </dgm:pt>
    <dgm:pt modelId="{0122475C-8CDD-4C79-BCD0-7BBCEE9BB877}" type="sibTrans" cxnId="{2BED4C2A-6213-4F39-9DD8-24530597B81C}">
      <dgm:prSet/>
      <dgm:spPr/>
      <dgm:t>
        <a:bodyPr/>
        <a:lstStyle/>
        <a:p>
          <a:endParaRPr lang="en-CA"/>
        </a:p>
      </dgm:t>
    </dgm:pt>
    <dgm:pt modelId="{81DB769E-7327-4577-9CAC-268C35BE66E6}">
      <dgm:prSet phldrT="[Text]" custT="1"/>
      <dgm:spPr/>
      <dgm:t>
        <a:bodyPr/>
        <a:lstStyle/>
        <a:p>
          <a:r>
            <a:rPr lang="en-CA" sz="1400" b="1" dirty="0" smtClean="0">
              <a:solidFill>
                <a:schemeClr val="bg1"/>
              </a:solidFill>
            </a:rPr>
            <a:t>Cost of new licensing </a:t>
          </a:r>
          <a:endParaRPr lang="en-CA" sz="1400" b="1" dirty="0">
            <a:solidFill>
              <a:schemeClr val="bg1"/>
            </a:solidFill>
          </a:endParaRPr>
        </a:p>
      </dgm:t>
    </dgm:pt>
    <dgm:pt modelId="{F4B7162A-EC20-42C2-B958-C674AC2EEA25}" type="parTrans" cxnId="{28EAEC68-6618-4DA0-AD8B-CFEB6223A1F9}">
      <dgm:prSet/>
      <dgm:spPr/>
      <dgm:t>
        <a:bodyPr/>
        <a:lstStyle/>
        <a:p>
          <a:endParaRPr lang="en-CA"/>
        </a:p>
      </dgm:t>
    </dgm:pt>
    <dgm:pt modelId="{976A6DF3-342E-4213-8538-180ADD8532EC}" type="sibTrans" cxnId="{28EAEC68-6618-4DA0-AD8B-CFEB6223A1F9}">
      <dgm:prSet/>
      <dgm:spPr/>
      <dgm:t>
        <a:bodyPr/>
        <a:lstStyle/>
        <a:p>
          <a:endParaRPr lang="en-CA"/>
        </a:p>
      </dgm:t>
    </dgm:pt>
    <dgm:pt modelId="{FDC6E413-CBD2-4396-A547-9AAA2E4EA8BA}" type="pres">
      <dgm:prSet presAssocID="{8003D1AA-5A24-44AB-8EE6-F64D58BA2FCE}" presName="Name0" presStyleCnt="0">
        <dgm:presLayoutVars>
          <dgm:dir/>
          <dgm:animLvl val="lvl"/>
          <dgm:resizeHandles val="exact"/>
        </dgm:presLayoutVars>
      </dgm:prSet>
      <dgm:spPr/>
      <dgm:t>
        <a:bodyPr/>
        <a:lstStyle/>
        <a:p>
          <a:endParaRPr lang="en-CA"/>
        </a:p>
      </dgm:t>
    </dgm:pt>
    <dgm:pt modelId="{3C618E00-5E8A-42A5-A315-3411C81B161C}" type="pres">
      <dgm:prSet presAssocID="{9BC6359A-B6EA-4F7E-8543-17656817C6FC}" presName="linNode" presStyleCnt="0"/>
      <dgm:spPr/>
    </dgm:pt>
    <dgm:pt modelId="{6B769C82-5258-450A-8BDA-233A19B016C6}" type="pres">
      <dgm:prSet presAssocID="{9BC6359A-B6EA-4F7E-8543-17656817C6FC}" presName="parentText" presStyleLbl="node1" presStyleIdx="0" presStyleCnt="6">
        <dgm:presLayoutVars>
          <dgm:chMax val="1"/>
          <dgm:bulletEnabled val="1"/>
        </dgm:presLayoutVars>
      </dgm:prSet>
      <dgm:spPr/>
      <dgm:t>
        <a:bodyPr/>
        <a:lstStyle/>
        <a:p>
          <a:endParaRPr lang="en-CA"/>
        </a:p>
      </dgm:t>
    </dgm:pt>
    <dgm:pt modelId="{E242FA4C-05E0-4302-A458-6E9324CFA22B}" type="pres">
      <dgm:prSet presAssocID="{24BEAB62-3161-418F-802A-4C20E0DACDB0}" presName="sp" presStyleCnt="0"/>
      <dgm:spPr/>
    </dgm:pt>
    <dgm:pt modelId="{B61B3795-42F6-4A65-A409-6436E6C192EE}" type="pres">
      <dgm:prSet presAssocID="{007950CB-E68C-4572-838C-7522BBD79E7F}" presName="linNode" presStyleCnt="0"/>
      <dgm:spPr/>
    </dgm:pt>
    <dgm:pt modelId="{EA5CD3CC-2FBF-4114-851A-6D696536C804}" type="pres">
      <dgm:prSet presAssocID="{007950CB-E68C-4572-838C-7522BBD79E7F}" presName="parentText" presStyleLbl="node1" presStyleIdx="1" presStyleCnt="6">
        <dgm:presLayoutVars>
          <dgm:chMax val="1"/>
          <dgm:bulletEnabled val="1"/>
        </dgm:presLayoutVars>
      </dgm:prSet>
      <dgm:spPr/>
      <dgm:t>
        <a:bodyPr/>
        <a:lstStyle/>
        <a:p>
          <a:endParaRPr lang="en-CA"/>
        </a:p>
      </dgm:t>
    </dgm:pt>
    <dgm:pt modelId="{78A15782-D592-40CB-BE5B-7404CE7D044C}" type="pres">
      <dgm:prSet presAssocID="{0122475C-8CDD-4C79-BCD0-7BBCEE9BB877}" presName="sp" presStyleCnt="0"/>
      <dgm:spPr/>
    </dgm:pt>
    <dgm:pt modelId="{58389742-409E-4602-B26F-660DACFE3A25}" type="pres">
      <dgm:prSet presAssocID="{81DB769E-7327-4577-9CAC-268C35BE66E6}" presName="linNode" presStyleCnt="0"/>
      <dgm:spPr/>
    </dgm:pt>
    <dgm:pt modelId="{9B553F90-36EA-42BF-B27F-D240C7A6F8C4}" type="pres">
      <dgm:prSet presAssocID="{81DB769E-7327-4577-9CAC-268C35BE66E6}" presName="parentText" presStyleLbl="node1" presStyleIdx="2" presStyleCnt="6">
        <dgm:presLayoutVars>
          <dgm:chMax val="1"/>
          <dgm:bulletEnabled val="1"/>
        </dgm:presLayoutVars>
      </dgm:prSet>
      <dgm:spPr/>
      <dgm:t>
        <a:bodyPr/>
        <a:lstStyle/>
        <a:p>
          <a:endParaRPr lang="en-CA"/>
        </a:p>
      </dgm:t>
    </dgm:pt>
    <dgm:pt modelId="{13798B3B-29A7-4636-A699-1CF393D1FA57}" type="pres">
      <dgm:prSet presAssocID="{976A6DF3-342E-4213-8538-180ADD8532EC}" presName="sp" presStyleCnt="0"/>
      <dgm:spPr/>
    </dgm:pt>
    <dgm:pt modelId="{3807044F-1136-4CDA-A094-CEB1A388A1AE}" type="pres">
      <dgm:prSet presAssocID="{F1868B18-D232-47FE-8E6A-970B412BFA3F}" presName="linNode" presStyleCnt="0"/>
      <dgm:spPr/>
    </dgm:pt>
    <dgm:pt modelId="{0C5DAD7C-C7BD-4E87-825D-D76462B25B5B}" type="pres">
      <dgm:prSet presAssocID="{F1868B18-D232-47FE-8E6A-970B412BFA3F}" presName="parentText" presStyleLbl="node1" presStyleIdx="3" presStyleCnt="6">
        <dgm:presLayoutVars>
          <dgm:chMax val="1"/>
          <dgm:bulletEnabled val="1"/>
        </dgm:presLayoutVars>
      </dgm:prSet>
      <dgm:spPr/>
      <dgm:t>
        <a:bodyPr/>
        <a:lstStyle/>
        <a:p>
          <a:endParaRPr lang="en-CA"/>
        </a:p>
      </dgm:t>
    </dgm:pt>
    <dgm:pt modelId="{1C150F97-2FB9-4449-A067-DFB4E258BCA6}" type="pres">
      <dgm:prSet presAssocID="{0D0387A3-1ABA-4BC0-8790-655D3C9C8C0C}" presName="sp" presStyleCnt="0"/>
      <dgm:spPr/>
    </dgm:pt>
    <dgm:pt modelId="{4D4DAB68-EF47-4EE2-AAC2-2F6CAFCFA6DA}" type="pres">
      <dgm:prSet presAssocID="{7885F48D-34B3-4295-9C5E-2441A2AC7EB3}" presName="linNode" presStyleCnt="0"/>
      <dgm:spPr/>
    </dgm:pt>
    <dgm:pt modelId="{C4E06435-BD58-4D9F-8058-EC228EA2F65F}" type="pres">
      <dgm:prSet presAssocID="{7885F48D-34B3-4295-9C5E-2441A2AC7EB3}" presName="parentText" presStyleLbl="node1" presStyleIdx="4" presStyleCnt="6">
        <dgm:presLayoutVars>
          <dgm:chMax val="1"/>
          <dgm:bulletEnabled val="1"/>
        </dgm:presLayoutVars>
      </dgm:prSet>
      <dgm:spPr/>
      <dgm:t>
        <a:bodyPr/>
        <a:lstStyle/>
        <a:p>
          <a:endParaRPr lang="en-CA"/>
        </a:p>
      </dgm:t>
    </dgm:pt>
    <dgm:pt modelId="{DB9BD75D-81ED-44A8-AD34-39B1167E7BF7}" type="pres">
      <dgm:prSet presAssocID="{569C0BAC-CDE9-43F2-B34A-31ACC15D6E9D}" presName="sp" presStyleCnt="0"/>
      <dgm:spPr/>
    </dgm:pt>
    <dgm:pt modelId="{DFCB23B3-DD91-4068-8DCE-4A72657760BA}" type="pres">
      <dgm:prSet presAssocID="{BEA576B3-EEC6-481D-A47B-C673DC0BF51D}" presName="linNode" presStyleCnt="0"/>
      <dgm:spPr/>
    </dgm:pt>
    <dgm:pt modelId="{D6702E35-2648-4393-A137-BFE5089DA04D}" type="pres">
      <dgm:prSet presAssocID="{BEA576B3-EEC6-481D-A47B-C673DC0BF51D}" presName="parentText" presStyleLbl="node1" presStyleIdx="5" presStyleCnt="6">
        <dgm:presLayoutVars>
          <dgm:chMax val="1"/>
          <dgm:bulletEnabled val="1"/>
        </dgm:presLayoutVars>
      </dgm:prSet>
      <dgm:spPr/>
      <dgm:t>
        <a:bodyPr/>
        <a:lstStyle/>
        <a:p>
          <a:endParaRPr lang="en-CA"/>
        </a:p>
      </dgm:t>
    </dgm:pt>
  </dgm:ptLst>
  <dgm:cxnLst>
    <dgm:cxn modelId="{6362E0F6-76DC-4DAD-9C6E-8135AC3B9031}" type="presOf" srcId="{7885F48D-34B3-4295-9C5E-2441A2AC7EB3}" destId="{C4E06435-BD58-4D9F-8058-EC228EA2F65F}" srcOrd="0" destOrd="0" presId="urn:microsoft.com/office/officeart/2005/8/layout/vList5"/>
    <dgm:cxn modelId="{366A8A21-CD7A-4ECB-9862-1D095FB17305}" srcId="{8003D1AA-5A24-44AB-8EE6-F64D58BA2FCE}" destId="{BEA576B3-EEC6-481D-A47B-C673DC0BF51D}" srcOrd="5" destOrd="0" parTransId="{1D82DF8B-3175-435A-BB0F-024469695AED}" sibTransId="{2690FBD4-E332-499B-B599-7D6888BA4A23}"/>
    <dgm:cxn modelId="{1EEA44B3-07CE-4FD5-88EE-490D5B12504E}" type="presOf" srcId="{F1868B18-D232-47FE-8E6A-970B412BFA3F}" destId="{0C5DAD7C-C7BD-4E87-825D-D76462B25B5B}" srcOrd="0" destOrd="0" presId="urn:microsoft.com/office/officeart/2005/8/layout/vList5"/>
    <dgm:cxn modelId="{68D1E476-E0E9-4861-8A18-E06579D43838}" srcId="{8003D1AA-5A24-44AB-8EE6-F64D58BA2FCE}" destId="{7885F48D-34B3-4295-9C5E-2441A2AC7EB3}" srcOrd="4" destOrd="0" parTransId="{31BAA8A1-038B-429C-8166-584B2F61641D}" sibTransId="{569C0BAC-CDE9-43F2-B34A-31ACC15D6E9D}"/>
    <dgm:cxn modelId="{39679488-CE86-4958-B3C2-942B97978BA0}" type="presOf" srcId="{BEA576B3-EEC6-481D-A47B-C673DC0BF51D}" destId="{D6702E35-2648-4393-A137-BFE5089DA04D}" srcOrd="0" destOrd="0" presId="urn:microsoft.com/office/officeart/2005/8/layout/vList5"/>
    <dgm:cxn modelId="{082C15F9-28C5-4EA7-A9B3-B4158653AAED}" srcId="{8003D1AA-5A24-44AB-8EE6-F64D58BA2FCE}" destId="{9BC6359A-B6EA-4F7E-8543-17656817C6FC}" srcOrd="0" destOrd="0" parTransId="{480FE313-C0D6-4EEA-B00A-F7715CAC8995}" sibTransId="{24BEAB62-3161-418F-802A-4C20E0DACDB0}"/>
    <dgm:cxn modelId="{2BED4C2A-6213-4F39-9DD8-24530597B81C}" srcId="{8003D1AA-5A24-44AB-8EE6-F64D58BA2FCE}" destId="{007950CB-E68C-4572-838C-7522BBD79E7F}" srcOrd="1" destOrd="0" parTransId="{A6E0F2C2-70B5-410A-8D0C-06A995C7AFB5}" sibTransId="{0122475C-8CDD-4C79-BCD0-7BBCEE9BB877}"/>
    <dgm:cxn modelId="{A0B7AB62-AADF-41BA-B952-37C343E2C2DF}" type="presOf" srcId="{8003D1AA-5A24-44AB-8EE6-F64D58BA2FCE}" destId="{FDC6E413-CBD2-4396-A547-9AAA2E4EA8BA}" srcOrd="0" destOrd="0" presId="urn:microsoft.com/office/officeart/2005/8/layout/vList5"/>
    <dgm:cxn modelId="{CC493BEF-7E02-4E1C-BB09-6F010C5176DE}" type="presOf" srcId="{9BC6359A-B6EA-4F7E-8543-17656817C6FC}" destId="{6B769C82-5258-450A-8BDA-233A19B016C6}" srcOrd="0" destOrd="0" presId="urn:microsoft.com/office/officeart/2005/8/layout/vList5"/>
    <dgm:cxn modelId="{D57FDDFB-CA30-4C1C-83F3-8C103986A54A}" type="presOf" srcId="{81DB769E-7327-4577-9CAC-268C35BE66E6}" destId="{9B553F90-36EA-42BF-B27F-D240C7A6F8C4}" srcOrd="0" destOrd="0" presId="urn:microsoft.com/office/officeart/2005/8/layout/vList5"/>
    <dgm:cxn modelId="{28EAEC68-6618-4DA0-AD8B-CFEB6223A1F9}" srcId="{8003D1AA-5A24-44AB-8EE6-F64D58BA2FCE}" destId="{81DB769E-7327-4577-9CAC-268C35BE66E6}" srcOrd="2" destOrd="0" parTransId="{F4B7162A-EC20-42C2-B958-C674AC2EEA25}" sibTransId="{976A6DF3-342E-4213-8538-180ADD8532EC}"/>
    <dgm:cxn modelId="{1C672536-679A-491B-957E-C0A2352C8D7E}" type="presOf" srcId="{007950CB-E68C-4572-838C-7522BBD79E7F}" destId="{EA5CD3CC-2FBF-4114-851A-6D696536C804}" srcOrd="0" destOrd="0" presId="urn:microsoft.com/office/officeart/2005/8/layout/vList5"/>
    <dgm:cxn modelId="{4302CD76-6935-4A68-BBDC-0451533CA16B}" srcId="{8003D1AA-5A24-44AB-8EE6-F64D58BA2FCE}" destId="{F1868B18-D232-47FE-8E6A-970B412BFA3F}" srcOrd="3" destOrd="0" parTransId="{AFB94B52-57D9-4A13-AF77-9A6B9B789E93}" sibTransId="{0D0387A3-1ABA-4BC0-8790-655D3C9C8C0C}"/>
    <dgm:cxn modelId="{8DED8385-D3EC-41DD-BFBE-4C51997C9A35}" type="presParOf" srcId="{FDC6E413-CBD2-4396-A547-9AAA2E4EA8BA}" destId="{3C618E00-5E8A-42A5-A315-3411C81B161C}" srcOrd="0" destOrd="0" presId="urn:microsoft.com/office/officeart/2005/8/layout/vList5"/>
    <dgm:cxn modelId="{23EA4762-5516-4732-AE2D-121768101048}" type="presParOf" srcId="{3C618E00-5E8A-42A5-A315-3411C81B161C}" destId="{6B769C82-5258-450A-8BDA-233A19B016C6}" srcOrd="0" destOrd="0" presId="urn:microsoft.com/office/officeart/2005/8/layout/vList5"/>
    <dgm:cxn modelId="{752DCDDA-DE2C-4E71-BA8A-C9D35B90740C}" type="presParOf" srcId="{FDC6E413-CBD2-4396-A547-9AAA2E4EA8BA}" destId="{E242FA4C-05E0-4302-A458-6E9324CFA22B}" srcOrd="1" destOrd="0" presId="urn:microsoft.com/office/officeart/2005/8/layout/vList5"/>
    <dgm:cxn modelId="{20FD3F6C-FCB2-48E4-B4F1-9F94D24C49C6}" type="presParOf" srcId="{FDC6E413-CBD2-4396-A547-9AAA2E4EA8BA}" destId="{B61B3795-42F6-4A65-A409-6436E6C192EE}" srcOrd="2" destOrd="0" presId="urn:microsoft.com/office/officeart/2005/8/layout/vList5"/>
    <dgm:cxn modelId="{5AA69B9A-EC5C-4AF1-BF42-D2F1B70012C9}" type="presParOf" srcId="{B61B3795-42F6-4A65-A409-6436E6C192EE}" destId="{EA5CD3CC-2FBF-4114-851A-6D696536C804}" srcOrd="0" destOrd="0" presId="urn:microsoft.com/office/officeart/2005/8/layout/vList5"/>
    <dgm:cxn modelId="{4F30DB0E-D84A-4C91-8B0D-8CAFEBA2F8AF}" type="presParOf" srcId="{FDC6E413-CBD2-4396-A547-9AAA2E4EA8BA}" destId="{78A15782-D592-40CB-BE5B-7404CE7D044C}" srcOrd="3" destOrd="0" presId="urn:microsoft.com/office/officeart/2005/8/layout/vList5"/>
    <dgm:cxn modelId="{CA5C5ABD-E319-4287-92D5-96D399767A39}" type="presParOf" srcId="{FDC6E413-CBD2-4396-A547-9AAA2E4EA8BA}" destId="{58389742-409E-4602-B26F-660DACFE3A25}" srcOrd="4" destOrd="0" presId="urn:microsoft.com/office/officeart/2005/8/layout/vList5"/>
    <dgm:cxn modelId="{4C7F77BD-E342-4DE6-85C8-1809A154757E}" type="presParOf" srcId="{58389742-409E-4602-B26F-660DACFE3A25}" destId="{9B553F90-36EA-42BF-B27F-D240C7A6F8C4}" srcOrd="0" destOrd="0" presId="urn:microsoft.com/office/officeart/2005/8/layout/vList5"/>
    <dgm:cxn modelId="{F3DFA8FD-7443-4A1F-B44C-D3E2374C6ABC}" type="presParOf" srcId="{FDC6E413-CBD2-4396-A547-9AAA2E4EA8BA}" destId="{13798B3B-29A7-4636-A699-1CF393D1FA57}" srcOrd="5" destOrd="0" presId="urn:microsoft.com/office/officeart/2005/8/layout/vList5"/>
    <dgm:cxn modelId="{02982409-7903-4ECF-8312-5785D07D49F2}" type="presParOf" srcId="{FDC6E413-CBD2-4396-A547-9AAA2E4EA8BA}" destId="{3807044F-1136-4CDA-A094-CEB1A388A1AE}" srcOrd="6" destOrd="0" presId="urn:microsoft.com/office/officeart/2005/8/layout/vList5"/>
    <dgm:cxn modelId="{6A79B9D2-6BF5-4088-96F8-23A6B45624B4}" type="presParOf" srcId="{3807044F-1136-4CDA-A094-CEB1A388A1AE}" destId="{0C5DAD7C-C7BD-4E87-825D-D76462B25B5B}" srcOrd="0" destOrd="0" presId="urn:microsoft.com/office/officeart/2005/8/layout/vList5"/>
    <dgm:cxn modelId="{82E14835-AC59-4FBA-9313-D667834A9C2B}" type="presParOf" srcId="{FDC6E413-CBD2-4396-A547-9AAA2E4EA8BA}" destId="{1C150F97-2FB9-4449-A067-DFB4E258BCA6}" srcOrd="7" destOrd="0" presId="urn:microsoft.com/office/officeart/2005/8/layout/vList5"/>
    <dgm:cxn modelId="{B1EC81E4-A932-47F8-AF06-B1B5089369D3}" type="presParOf" srcId="{FDC6E413-CBD2-4396-A547-9AAA2E4EA8BA}" destId="{4D4DAB68-EF47-4EE2-AAC2-2F6CAFCFA6DA}" srcOrd="8" destOrd="0" presId="urn:microsoft.com/office/officeart/2005/8/layout/vList5"/>
    <dgm:cxn modelId="{CE263CDE-87CF-4A26-8C5B-1538D4CB19FA}" type="presParOf" srcId="{4D4DAB68-EF47-4EE2-AAC2-2F6CAFCFA6DA}" destId="{C4E06435-BD58-4D9F-8058-EC228EA2F65F}" srcOrd="0" destOrd="0" presId="urn:microsoft.com/office/officeart/2005/8/layout/vList5"/>
    <dgm:cxn modelId="{67DB11D5-E2DD-4C2F-88F9-CDDC182341C0}" type="presParOf" srcId="{FDC6E413-CBD2-4396-A547-9AAA2E4EA8BA}" destId="{DB9BD75D-81ED-44A8-AD34-39B1167E7BF7}" srcOrd="9" destOrd="0" presId="urn:microsoft.com/office/officeart/2005/8/layout/vList5"/>
    <dgm:cxn modelId="{60874820-D8E7-4995-A901-2B278D4E2E42}" type="presParOf" srcId="{FDC6E413-CBD2-4396-A547-9AAA2E4EA8BA}" destId="{DFCB23B3-DD91-4068-8DCE-4A72657760BA}" srcOrd="10" destOrd="0" presId="urn:microsoft.com/office/officeart/2005/8/layout/vList5"/>
    <dgm:cxn modelId="{097B8903-7E3E-4E6F-9D2F-061DE1B33621}" type="presParOf" srcId="{DFCB23B3-DD91-4068-8DCE-4A72657760BA}" destId="{D6702E35-2648-4393-A137-BFE5089DA04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3965B-1F72-4C61-A0C5-3A5EEF57A982}">
      <dsp:nvSpPr>
        <dsp:cNvPr id="0" name=""/>
        <dsp:cNvSpPr/>
      </dsp:nvSpPr>
      <dsp:spPr>
        <a:xfrm>
          <a:off x="2408583" y="0"/>
          <a:ext cx="2048649" cy="2048961"/>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1F81D94-FEEF-4A73-BC3D-C16255AEF4EC}">
      <dsp:nvSpPr>
        <dsp:cNvPr id="0" name=""/>
        <dsp:cNvSpPr/>
      </dsp:nvSpPr>
      <dsp:spPr>
        <a:xfrm>
          <a:off x="2861402" y="739737"/>
          <a:ext cx="1138395" cy="569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CA" sz="1300" kern="1200" dirty="0" smtClean="0"/>
            <a:t>Due Diligence</a:t>
          </a:r>
          <a:endParaRPr lang="en-CA" sz="1300" kern="1200" dirty="0"/>
        </a:p>
      </dsp:txBody>
      <dsp:txXfrm>
        <a:off x="2861402" y="739737"/>
        <a:ext cx="1138395" cy="569061"/>
      </dsp:txXfrm>
    </dsp:sp>
    <dsp:sp modelId="{C5B2C679-D04C-4417-8800-D3D4AEFF00B5}">
      <dsp:nvSpPr>
        <dsp:cNvPr id="0" name=""/>
        <dsp:cNvSpPr/>
      </dsp:nvSpPr>
      <dsp:spPr>
        <a:xfrm>
          <a:off x="1839578" y="1177280"/>
          <a:ext cx="2048649" cy="2048961"/>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8290F7F-DDDF-407D-90E5-1279499ED09F}">
      <dsp:nvSpPr>
        <dsp:cNvPr id="0" name=""/>
        <dsp:cNvSpPr/>
      </dsp:nvSpPr>
      <dsp:spPr>
        <a:xfrm>
          <a:off x="2294705" y="1923827"/>
          <a:ext cx="1138395" cy="569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CA" sz="1300" kern="1200" dirty="0" smtClean="0"/>
            <a:t>Pre-Integration Planning</a:t>
          </a:r>
          <a:endParaRPr lang="en-CA" sz="1300" kern="1200" dirty="0"/>
        </a:p>
      </dsp:txBody>
      <dsp:txXfrm>
        <a:off x="2294705" y="1923827"/>
        <a:ext cx="1138395" cy="569061"/>
      </dsp:txXfrm>
    </dsp:sp>
    <dsp:sp modelId="{F31F7667-C63D-452B-B8D7-0E278676A67D}">
      <dsp:nvSpPr>
        <dsp:cNvPr id="0" name=""/>
        <dsp:cNvSpPr/>
      </dsp:nvSpPr>
      <dsp:spPr>
        <a:xfrm>
          <a:off x="2554393" y="2495442"/>
          <a:ext cx="1760107" cy="1760813"/>
        </a:xfrm>
        <a:prstGeom prst="blockArc">
          <a:avLst>
            <a:gd name="adj1" fmla="val 13500000"/>
            <a:gd name="adj2" fmla="val 10800000"/>
            <a:gd name="adj3" fmla="val 1274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8A6E096-6AEC-48C4-BF4F-0AE111E47234}">
      <dsp:nvSpPr>
        <dsp:cNvPr id="0" name=""/>
        <dsp:cNvSpPr/>
      </dsp:nvSpPr>
      <dsp:spPr>
        <a:xfrm>
          <a:off x="2864095" y="3109620"/>
          <a:ext cx="1138395" cy="569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CA" sz="1300" kern="1200" dirty="0" smtClean="0"/>
            <a:t>Integration Execution</a:t>
          </a:r>
          <a:endParaRPr lang="en-CA" sz="1300" kern="1200" dirty="0"/>
        </a:p>
      </dsp:txBody>
      <dsp:txXfrm>
        <a:off x="2864095" y="3109620"/>
        <a:ext cx="1138395" cy="5690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69C82-5258-450A-8BDA-233A19B016C6}">
      <dsp:nvSpPr>
        <dsp:cNvPr id="0" name=""/>
        <dsp:cNvSpPr/>
      </dsp:nvSpPr>
      <dsp:spPr>
        <a:xfrm>
          <a:off x="2520010" y="1293"/>
          <a:ext cx="2835011" cy="7531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CA" sz="1400" b="1" kern="1200" dirty="0" smtClean="0">
              <a:solidFill>
                <a:schemeClr val="bg1"/>
              </a:solidFill>
            </a:rPr>
            <a:t>Disruption to business</a:t>
          </a:r>
          <a:endParaRPr lang="en-CA" sz="1400" kern="1200" dirty="0">
            <a:solidFill>
              <a:schemeClr val="bg1"/>
            </a:solidFill>
          </a:endParaRPr>
        </a:p>
      </dsp:txBody>
      <dsp:txXfrm>
        <a:off x="2556773" y="38056"/>
        <a:ext cx="2761485" cy="679576"/>
      </dsp:txXfrm>
    </dsp:sp>
    <dsp:sp modelId="{EA5CD3CC-2FBF-4114-851A-6D696536C804}">
      <dsp:nvSpPr>
        <dsp:cNvPr id="0" name=""/>
        <dsp:cNvSpPr/>
      </dsp:nvSpPr>
      <dsp:spPr>
        <a:xfrm>
          <a:off x="2520010" y="792050"/>
          <a:ext cx="2835011" cy="7531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CA" sz="1400" b="1" kern="1200" dirty="0" smtClean="0">
              <a:solidFill>
                <a:schemeClr val="bg1"/>
              </a:solidFill>
            </a:rPr>
            <a:t>Loss of estimated synergies</a:t>
          </a:r>
          <a:endParaRPr lang="en-CA" sz="1400" kern="1200" dirty="0">
            <a:solidFill>
              <a:schemeClr val="bg1"/>
            </a:solidFill>
          </a:endParaRPr>
        </a:p>
      </dsp:txBody>
      <dsp:txXfrm>
        <a:off x="2556773" y="828813"/>
        <a:ext cx="2761485" cy="679576"/>
      </dsp:txXfrm>
    </dsp:sp>
    <dsp:sp modelId="{9B553F90-36EA-42BF-B27F-D240C7A6F8C4}">
      <dsp:nvSpPr>
        <dsp:cNvPr id="0" name=""/>
        <dsp:cNvSpPr/>
      </dsp:nvSpPr>
      <dsp:spPr>
        <a:xfrm>
          <a:off x="2520010" y="1582807"/>
          <a:ext cx="2835011" cy="7531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CA" sz="1400" b="1" kern="1200" dirty="0" smtClean="0">
              <a:solidFill>
                <a:schemeClr val="bg1"/>
              </a:solidFill>
            </a:rPr>
            <a:t>Cost of new licensing </a:t>
          </a:r>
          <a:endParaRPr lang="en-CA" sz="1400" b="1" kern="1200" dirty="0">
            <a:solidFill>
              <a:schemeClr val="bg1"/>
            </a:solidFill>
          </a:endParaRPr>
        </a:p>
      </dsp:txBody>
      <dsp:txXfrm>
        <a:off x="2556773" y="1619570"/>
        <a:ext cx="2761485" cy="679576"/>
      </dsp:txXfrm>
    </dsp:sp>
    <dsp:sp modelId="{0C5DAD7C-C7BD-4E87-825D-D76462B25B5B}">
      <dsp:nvSpPr>
        <dsp:cNvPr id="0" name=""/>
        <dsp:cNvSpPr/>
      </dsp:nvSpPr>
      <dsp:spPr>
        <a:xfrm>
          <a:off x="2520010" y="2373565"/>
          <a:ext cx="2835011" cy="7531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CA" sz="1400" b="1" kern="1200" dirty="0" smtClean="0">
              <a:solidFill>
                <a:schemeClr val="bg1"/>
              </a:solidFill>
            </a:rPr>
            <a:t>Cost of software audit, penalties, and back support</a:t>
          </a:r>
          <a:endParaRPr lang="en-CA" sz="1400" kern="1200" dirty="0">
            <a:solidFill>
              <a:schemeClr val="bg1"/>
            </a:solidFill>
          </a:endParaRPr>
        </a:p>
      </dsp:txBody>
      <dsp:txXfrm>
        <a:off x="2556773" y="2410328"/>
        <a:ext cx="2761485" cy="679576"/>
      </dsp:txXfrm>
    </dsp:sp>
    <dsp:sp modelId="{C4E06435-BD58-4D9F-8058-EC228EA2F65F}">
      <dsp:nvSpPr>
        <dsp:cNvPr id="0" name=""/>
        <dsp:cNvSpPr/>
      </dsp:nvSpPr>
      <dsp:spPr>
        <a:xfrm>
          <a:off x="2520010" y="3164322"/>
          <a:ext cx="2835011" cy="7531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CA" sz="1400" b="1" kern="1200" dirty="0" smtClean="0">
              <a:solidFill>
                <a:schemeClr val="bg1"/>
              </a:solidFill>
            </a:rPr>
            <a:t>Lost resource allocation and time</a:t>
          </a:r>
        </a:p>
      </dsp:txBody>
      <dsp:txXfrm>
        <a:off x="2556773" y="3201085"/>
        <a:ext cx="2761485" cy="679576"/>
      </dsp:txXfrm>
    </dsp:sp>
    <dsp:sp modelId="{D6702E35-2648-4393-A137-BFE5089DA04D}">
      <dsp:nvSpPr>
        <dsp:cNvPr id="0" name=""/>
        <dsp:cNvSpPr/>
      </dsp:nvSpPr>
      <dsp:spPr>
        <a:xfrm>
          <a:off x="2520010" y="3955079"/>
          <a:ext cx="2835011" cy="7531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CA" sz="1400" b="1" kern="1200" dirty="0" smtClean="0">
              <a:solidFill>
                <a:schemeClr val="bg1"/>
              </a:solidFill>
            </a:rPr>
            <a:t>Third party, legal/SAM partners</a:t>
          </a:r>
          <a:endParaRPr lang="en-CA" sz="1400" b="1" kern="1200" dirty="0">
            <a:solidFill>
              <a:schemeClr val="bg1"/>
            </a:solidFill>
          </a:endParaRPr>
        </a:p>
      </dsp:txBody>
      <dsp:txXfrm>
        <a:off x="2556773" y="3991842"/>
        <a:ext cx="2761485" cy="679576"/>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6/6/2016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6/6/2016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2369867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98774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3559486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2377887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8281325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478362"/>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55868" y="2964461"/>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531340"/>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17484" y="3020792"/>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6"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www.cio.com/article/2445882/enterprise-architecture/open-source---dirty-code--licenses-and-open-source.html" TargetMode="External"/><Relationship Id="rId7" Type="http://schemas.openxmlformats.org/officeDocument/2006/relationships/image" Target="../media/image14.png"/><Relationship Id="rId2" Type="http://schemas.openxmlformats.org/officeDocument/2006/relationships/image" Target="../media/image21.png"/><Relationship Id="rId1" Type="http://schemas.openxmlformats.org/officeDocument/2006/relationships/slideLayout" Target="../slideLayouts/slideLayout9.xml"/><Relationship Id="rId6"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5" Type="http://schemas.openxmlformats.org/officeDocument/2006/relationships/image" Target="../media/image23.jpe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4.png"/><Relationship Id="rId7"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8.png"/><Relationship Id="rId7"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0.png"/><Relationship Id="rId4" Type="http://schemas.openxmlformats.org/officeDocument/2006/relationships/image" Target="../media/image29.png"/><Relationship Id="rId9"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4.xml"/><Relationship Id="rId6" Type="http://schemas.openxmlformats.org/officeDocument/2006/relationships/image" Target="../media/image14.png"/><Relationship Id="rId5" Type="http://schemas.openxmlformats.org/officeDocument/2006/relationships/image" Target="../media/image32.png"/><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7.png"/><Relationship Id="rId7"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Layout" Target="../diagrams/layout1.xml"/><Relationship Id="rId7"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Layout" Target="../diagrams/layout2.xml"/><Relationship Id="rId7" Type="http://schemas.openxmlformats.org/officeDocument/2006/relationships/hyperlink" Target="https://www.infotech.com/research/ss/don-t-allow-software-licensing-to-derail-your-m-a/don-t-allow-software-licensing-to-derail-your-m-a-phases-1-4?utm_source=SS_Sample&amp;utm_medium=Collateral&amp;utm_campaign=Collateral"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a:t>Don’t Allow Software Licensing to Derail Your M&amp;A</a:t>
            </a:r>
            <a:endParaRPr lang="en-US" dirty="0"/>
          </a:p>
        </p:txBody>
      </p:sp>
      <p:sp>
        <p:nvSpPr>
          <p:cNvPr id="8" name="Text Placeholder 7"/>
          <p:cNvSpPr>
            <a:spLocks noGrp="1"/>
          </p:cNvSpPr>
          <p:nvPr>
            <p:ph type="body" sz="quarter" idx="16"/>
          </p:nvPr>
        </p:nvSpPr>
        <p:spPr>
          <a:xfrm>
            <a:off x="774700" y="3974443"/>
            <a:ext cx="7467600" cy="508000"/>
          </a:xfrm>
        </p:spPr>
        <p:txBody>
          <a:bodyPr/>
          <a:lstStyle/>
          <a:p>
            <a:r>
              <a:rPr lang="en-CA" dirty="0"/>
              <a:t>Be an advocate for exploring the legal entity structure of your new organizations and how they relate to license agreements.</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1128303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84974"/>
            <a:ext cx="914400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Cisco</a:t>
            </a:r>
            <a:endParaRPr lang="en-CA" sz="2400" dirty="0">
              <a:latin typeface="+mj-lt"/>
            </a:endParaRPr>
          </a:p>
        </p:txBody>
      </p:sp>
      <p:sp>
        <p:nvSpPr>
          <p:cNvPr id="4" name="TextBox 3"/>
          <p:cNvSpPr txBox="1"/>
          <p:nvPr/>
        </p:nvSpPr>
        <p:spPr>
          <a:xfrm>
            <a:off x="93637" y="1922482"/>
            <a:ext cx="5277280" cy="2985433"/>
          </a:xfrm>
          <a:prstGeom prst="rect">
            <a:avLst/>
          </a:prstGeom>
        </p:spPr>
        <p:txBody>
          <a:bodyPr wrap="square" rtlCol="0">
            <a:spAutoFit/>
          </a:bodyPr>
          <a:lstStyle/>
          <a:p>
            <a:pPr>
              <a:spcAft>
                <a:spcPts val="600"/>
              </a:spcAft>
            </a:pPr>
            <a:r>
              <a:rPr lang="en-CA" sz="1400" b="1" dirty="0" smtClean="0">
                <a:solidFill>
                  <a:schemeClr val="bg1"/>
                </a:solidFill>
              </a:rPr>
              <a:t>Cisco/Linksys </a:t>
            </a:r>
            <a:endParaRPr lang="en-CA" sz="1400" b="1" dirty="0">
              <a:solidFill>
                <a:schemeClr val="bg1"/>
              </a:solidFill>
            </a:endParaRPr>
          </a:p>
          <a:p>
            <a:pPr>
              <a:spcAft>
                <a:spcPts val="600"/>
              </a:spcAft>
            </a:pPr>
            <a:r>
              <a:rPr lang="en-CA" sz="1400" dirty="0">
                <a:solidFill>
                  <a:schemeClr val="bg1"/>
                </a:solidFill>
              </a:rPr>
              <a:t>In </a:t>
            </a:r>
            <a:r>
              <a:rPr lang="en-CA" sz="1400" dirty="0" smtClean="0">
                <a:solidFill>
                  <a:schemeClr val="bg1"/>
                </a:solidFill>
              </a:rPr>
              <a:t>2003, </a:t>
            </a:r>
            <a:r>
              <a:rPr lang="en-CA" sz="1400" dirty="0">
                <a:solidFill>
                  <a:schemeClr val="bg1"/>
                </a:solidFill>
              </a:rPr>
              <a:t>Cisco </a:t>
            </a:r>
            <a:r>
              <a:rPr lang="en-CA" sz="1400" dirty="0" smtClean="0">
                <a:solidFill>
                  <a:schemeClr val="bg1"/>
                </a:solidFill>
              </a:rPr>
              <a:t>acquired </a:t>
            </a:r>
            <a:r>
              <a:rPr lang="en-CA" sz="1400" dirty="0">
                <a:solidFill>
                  <a:schemeClr val="bg1"/>
                </a:solidFill>
              </a:rPr>
              <a:t>Linksys, the leading provider of wired and wireless network products for consumers and small </a:t>
            </a:r>
            <a:r>
              <a:rPr lang="en-CA" sz="1400" dirty="0" smtClean="0">
                <a:solidFill>
                  <a:schemeClr val="bg1"/>
                </a:solidFill>
              </a:rPr>
              <a:t>businesses, </a:t>
            </a:r>
            <a:r>
              <a:rPr lang="en-CA" sz="1400" dirty="0">
                <a:solidFill>
                  <a:schemeClr val="bg1"/>
                </a:solidFill>
              </a:rPr>
              <a:t>for approximately $</a:t>
            </a:r>
            <a:r>
              <a:rPr lang="en-CA" sz="1400" dirty="0" smtClean="0">
                <a:solidFill>
                  <a:schemeClr val="bg1"/>
                </a:solidFill>
              </a:rPr>
              <a:t>500M.</a:t>
            </a:r>
            <a:endParaRPr lang="en-CA" sz="1400" dirty="0">
              <a:solidFill>
                <a:schemeClr val="bg1"/>
              </a:solidFill>
            </a:endParaRPr>
          </a:p>
          <a:p>
            <a:pPr>
              <a:spcAft>
                <a:spcPts val="600"/>
              </a:spcAft>
            </a:pPr>
            <a:r>
              <a:rPr lang="en-CA" sz="1400" b="1" dirty="0">
                <a:solidFill>
                  <a:schemeClr val="bg1"/>
                </a:solidFill>
              </a:rPr>
              <a:t>Linksys Acquisition</a:t>
            </a:r>
          </a:p>
          <a:p>
            <a:pPr>
              <a:spcAft>
                <a:spcPts val="600"/>
              </a:spcAft>
            </a:pPr>
            <a:r>
              <a:rPr lang="en-CA" sz="1400" dirty="0">
                <a:solidFill>
                  <a:schemeClr val="bg1"/>
                </a:solidFill>
              </a:rPr>
              <a:t>After working with Cisco for five years after the purchase of </a:t>
            </a:r>
            <a:r>
              <a:rPr lang="en-CA" sz="1400" dirty="0" smtClean="0">
                <a:solidFill>
                  <a:schemeClr val="bg1"/>
                </a:solidFill>
              </a:rPr>
              <a:t>Linksys, </a:t>
            </a:r>
            <a:r>
              <a:rPr lang="en-CA" sz="1400" dirty="0">
                <a:solidFill>
                  <a:schemeClr val="bg1"/>
                </a:solidFill>
              </a:rPr>
              <a:t>Cisco was sued by the Free Software </a:t>
            </a:r>
            <a:r>
              <a:rPr lang="en-CA" sz="1400" dirty="0" smtClean="0">
                <a:solidFill>
                  <a:schemeClr val="bg1"/>
                </a:solidFill>
              </a:rPr>
              <a:t>Foundation for being in violation of intellectual property rights, as appropriate software licensing rights were missing. They were forced </a:t>
            </a:r>
            <a:r>
              <a:rPr lang="en-CA" sz="1400" dirty="0">
                <a:solidFill>
                  <a:schemeClr val="bg1"/>
                </a:solidFill>
              </a:rPr>
              <a:t>to release the software code to its WRT54G router </a:t>
            </a:r>
            <a:r>
              <a:rPr lang="en-CA" sz="1400" dirty="0" smtClean="0">
                <a:solidFill>
                  <a:schemeClr val="bg1"/>
                </a:solidFill>
              </a:rPr>
              <a:t>as it </a:t>
            </a:r>
            <a:r>
              <a:rPr lang="en-CA" sz="1400" dirty="0">
                <a:solidFill>
                  <a:schemeClr val="bg1"/>
                </a:solidFill>
              </a:rPr>
              <a:t>was discovered that portions of the firmware code were based on Linux Open Source Software (OSS</a:t>
            </a:r>
            <a:r>
              <a:rPr lang="en-CA" sz="1400" dirty="0" smtClean="0">
                <a:solidFill>
                  <a:schemeClr val="bg1"/>
                </a:solidFill>
              </a:rPr>
              <a:t>).</a:t>
            </a:r>
            <a:endParaRPr lang="en-CA" sz="1400" dirty="0">
              <a:solidFill>
                <a:schemeClr val="bg1"/>
              </a:solidFill>
            </a:endParaRP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grpSp>
      <p:sp>
        <p:nvSpPr>
          <p:cNvPr id="24" name="Text Placeholder 9"/>
          <p:cNvSpPr txBox="1">
            <a:spLocks/>
          </p:cNvSpPr>
          <p:nvPr/>
        </p:nvSpPr>
        <p:spPr>
          <a:xfrm>
            <a:off x="4192192" y="1218569"/>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Technology</a:t>
            </a:r>
            <a:endParaRPr lang="en-CA" b="0" i="1" dirty="0"/>
          </a:p>
          <a:p>
            <a:r>
              <a:rPr lang="en-CA" b="0" i="1" dirty="0" smtClean="0">
                <a:hlinkClick r:id="rId3"/>
              </a:rPr>
              <a:t>CIO.com</a:t>
            </a:r>
            <a:endParaRPr lang="en-CA" b="0" i="1" dirty="0"/>
          </a:p>
        </p:txBody>
      </p:sp>
      <p:pic>
        <p:nvPicPr>
          <p:cNvPr id="25" name="Picture 24"/>
          <p:cNvPicPr>
            <a:picLocks noChangeAspect="1"/>
          </p:cNvPicPr>
          <p:nvPr/>
        </p:nvPicPr>
        <p:blipFill rotWithShape="1">
          <a:blip r:embed="rId4"/>
          <a:srcRect t="4493"/>
          <a:stretch/>
        </p:blipFill>
        <p:spPr>
          <a:xfrm>
            <a:off x="5976347" y="414670"/>
            <a:ext cx="2562225" cy="1373646"/>
          </a:xfrm>
          <a:prstGeom prst="rect">
            <a:avLst/>
          </a:prstGeom>
        </p:spPr>
      </p:pic>
      <p:pic>
        <p:nvPicPr>
          <p:cNvPr id="1026" name="Picture 2" descr="https://blog.simitar.com/wp-content/uploads/2015/11/SIMITAR-Blog-640x42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0101" y="1989108"/>
            <a:ext cx="3574715" cy="2379420"/>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93637" y="4788732"/>
            <a:ext cx="8858474" cy="1754326"/>
          </a:xfrm>
          <a:prstGeom prst="rect">
            <a:avLst/>
          </a:prstGeom>
        </p:spPr>
        <p:txBody>
          <a:bodyPr wrap="square">
            <a:spAutoFit/>
          </a:bodyPr>
          <a:lstStyle/>
          <a:p>
            <a:pPr>
              <a:spcBef>
                <a:spcPts val="600"/>
              </a:spcBef>
              <a:spcAft>
                <a:spcPts val="600"/>
              </a:spcAft>
            </a:pPr>
            <a:r>
              <a:rPr lang="en-CA" sz="1400" b="1" dirty="0">
                <a:solidFill>
                  <a:schemeClr val="bg1"/>
                </a:solidFill>
              </a:rPr>
              <a:t>Results </a:t>
            </a:r>
          </a:p>
          <a:p>
            <a:pPr>
              <a:spcAft>
                <a:spcPts val="600"/>
              </a:spcAft>
            </a:pPr>
            <a:r>
              <a:rPr lang="en-CA" sz="1400" dirty="0" smtClean="0">
                <a:solidFill>
                  <a:schemeClr val="bg1"/>
                </a:solidFill>
              </a:rPr>
              <a:t>Cisco </a:t>
            </a:r>
            <a:r>
              <a:rPr lang="en-CA" sz="1400" dirty="0">
                <a:solidFill>
                  <a:schemeClr val="bg1"/>
                </a:solidFill>
              </a:rPr>
              <a:t>was forced to divulge </a:t>
            </a:r>
            <a:r>
              <a:rPr lang="en-CA" sz="1400" dirty="0" smtClean="0">
                <a:solidFill>
                  <a:schemeClr val="bg1"/>
                </a:solidFill>
              </a:rPr>
              <a:t>high </a:t>
            </a:r>
            <a:r>
              <a:rPr lang="en-CA" sz="1400" dirty="0">
                <a:solidFill>
                  <a:schemeClr val="bg1"/>
                </a:solidFill>
              </a:rPr>
              <a:t>value assets that comprised a portion of the acquisition </a:t>
            </a:r>
            <a:r>
              <a:rPr lang="en-CA" sz="1400" dirty="0" smtClean="0">
                <a:solidFill>
                  <a:schemeClr val="bg1"/>
                </a:solidFill>
              </a:rPr>
              <a:t>valuation. This could have been avoided by taking a structured approach to software licensing, and a careful examination of the software asset terms and conditions prior to the M&amp;A deal. </a:t>
            </a:r>
            <a:endParaRPr lang="en-CA" sz="1400" dirty="0">
              <a:solidFill>
                <a:schemeClr val="bg1"/>
              </a:solidFill>
            </a:endParaRPr>
          </a:p>
          <a:p>
            <a:pPr>
              <a:spcAft>
                <a:spcPts val="600"/>
              </a:spcAft>
            </a:pPr>
            <a:r>
              <a:rPr lang="en-CA" sz="1400" dirty="0" smtClean="0">
                <a:solidFill>
                  <a:schemeClr val="bg1"/>
                </a:solidFill>
              </a:rPr>
              <a:t>Cisco </a:t>
            </a:r>
            <a:r>
              <a:rPr lang="en-CA" sz="1400" dirty="0">
                <a:solidFill>
                  <a:schemeClr val="bg1"/>
                </a:solidFill>
              </a:rPr>
              <a:t>agreed to appoint a Free Software Director for Linksys, actively supervise compliance with free software licenses for Linksys, notify customers of their rights under the GPL license, make a financial contribution to the </a:t>
            </a:r>
            <a:r>
              <a:rPr lang="en-CA" sz="1400" dirty="0" smtClean="0">
                <a:solidFill>
                  <a:schemeClr val="bg1"/>
                </a:solidFill>
              </a:rPr>
              <a:t>FSF, </a:t>
            </a:r>
            <a:r>
              <a:rPr lang="en-CA" sz="1400" dirty="0">
                <a:solidFill>
                  <a:schemeClr val="bg1"/>
                </a:solidFill>
              </a:rPr>
              <a:t>and make the source code publicly available.</a:t>
            </a:r>
          </a:p>
        </p:txBody>
      </p:sp>
      <p:grpSp>
        <p:nvGrpSpPr>
          <p:cNvPr id="17" name="Group 16"/>
          <p:cNvGrpSpPr/>
          <p:nvPr/>
        </p:nvGrpSpPr>
        <p:grpSpPr>
          <a:xfrm>
            <a:off x="0" y="6422955"/>
            <a:ext cx="9144000" cy="437555"/>
            <a:chOff x="0" y="6422955"/>
            <a:chExt cx="9144000" cy="437555"/>
          </a:xfrm>
        </p:grpSpPr>
        <p:pic>
          <p:nvPicPr>
            <p:cNvPr id="18"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36013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dirty="0"/>
              <a:t>Info-Tech offers various levels of support to best suit your needs</a:t>
            </a:r>
          </a:p>
        </p:txBody>
      </p:sp>
      <p:grpSp>
        <p:nvGrpSpPr>
          <p:cNvPr id="28" name="Group 27"/>
          <p:cNvGrpSpPr/>
          <p:nvPr/>
        </p:nvGrpSpPr>
        <p:grpSpPr>
          <a:xfrm>
            <a:off x="0" y="6422955"/>
            <a:ext cx="9144000" cy="437555"/>
            <a:chOff x="0" y="6422955"/>
            <a:chExt cx="9144000" cy="437555"/>
          </a:xfrm>
        </p:grpSpPr>
        <p:pic>
          <p:nvPicPr>
            <p:cNvPr id="2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74565628"/>
              </p:ext>
            </p:extLst>
          </p:nvPr>
        </p:nvGraphicFramePr>
        <p:xfrm>
          <a:off x="86984" y="1639001"/>
          <a:ext cx="8944715" cy="4832522"/>
        </p:xfrm>
        <a:graphic>
          <a:graphicData uri="http://schemas.openxmlformats.org/drawingml/2006/table">
            <a:tbl>
              <a:tblPr firstRow="1" bandRow="1">
                <a:tableStyleId>{5C22544A-7EE6-4342-B048-85BDC9FD1C3A}</a:tableStyleId>
              </a:tblPr>
              <a:tblGrid>
                <a:gridCol w="1192707"/>
                <a:gridCol w="1938002"/>
                <a:gridCol w="1938002"/>
                <a:gridCol w="1938002"/>
                <a:gridCol w="1938002"/>
              </a:tblGrid>
              <a:tr h="120540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dirty="0" smtClean="0">
                          <a:ln>
                            <a:noFill/>
                          </a:ln>
                          <a:solidFill>
                            <a:srgbClr val="333333"/>
                          </a:solidFill>
                          <a:effectLst/>
                          <a:uLnTx/>
                          <a:uFillTx/>
                          <a:latin typeface="+mn-lt"/>
                          <a:ea typeface="+mn-ea"/>
                          <a:cs typeface="+mn-cs"/>
                        </a:rPr>
                        <a:t>Investigate challenges and benefits of the M&amp;A event</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dirty="0" smtClean="0">
                          <a:ln>
                            <a:noFill/>
                          </a:ln>
                          <a:solidFill>
                            <a:srgbClr val="333333"/>
                          </a:solidFill>
                          <a:effectLst/>
                          <a:uLnTx/>
                          <a:uFillTx/>
                          <a:latin typeface="+mn-lt"/>
                          <a:ea typeface="+mn-ea"/>
                          <a:cs typeface="+mn-cs"/>
                        </a:rPr>
                        <a:t>Gain executive buy-in for IT involvement in M&amp;A due diligence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Determine current state of target organization</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Consider current state of acquiring organization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spcAft>
                          <a:spcPts val="600"/>
                        </a:spcAft>
                        <a:buFont typeface="Arial" panose="020B0604020202020204" pitchFamily="34" charset="0"/>
                        <a:buChar char="•"/>
                      </a:pPr>
                      <a:r>
                        <a:rPr lang="en-CA" sz="1000" b="0" dirty="0" smtClean="0">
                          <a:solidFill>
                            <a:schemeClr val="tx1"/>
                          </a:solidFill>
                        </a:rPr>
                        <a:t>Define resultant enterprise</a:t>
                      </a:r>
                    </a:p>
                    <a:p>
                      <a:pPr marL="171450" indent="-171450">
                        <a:spcAft>
                          <a:spcPts val="600"/>
                        </a:spcAft>
                        <a:buFont typeface="Arial" panose="020B0604020202020204" pitchFamily="34" charset="0"/>
                        <a:buChar char="•"/>
                      </a:pPr>
                      <a:r>
                        <a:rPr lang="en-CA" sz="1000" b="0" dirty="0" smtClean="0">
                          <a:solidFill>
                            <a:schemeClr val="tx1"/>
                          </a:solidFill>
                        </a:rPr>
                        <a:t>Close gaps and estimate costs</a:t>
                      </a:r>
                    </a:p>
                    <a:p>
                      <a:pPr marL="171450" indent="-171450">
                        <a:spcAft>
                          <a:spcPts val="600"/>
                        </a:spcAft>
                        <a:buFont typeface="Arial" panose="020B0604020202020204" pitchFamily="34" charset="0"/>
                        <a:buChar char="•"/>
                      </a:pPr>
                      <a:r>
                        <a:rPr lang="en-CA" sz="1000" b="0" dirty="0" smtClean="0">
                          <a:solidFill>
                            <a:schemeClr val="tx1"/>
                          </a:solidFill>
                        </a:rPr>
                        <a:t>Identify</a:t>
                      </a:r>
                      <a:r>
                        <a:rPr lang="en-CA" sz="1000" b="0" baseline="0" dirty="0" smtClean="0">
                          <a:solidFill>
                            <a:schemeClr val="tx1"/>
                          </a:solidFill>
                        </a:rPr>
                        <a:t> integration methodology </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spcAft>
                          <a:spcPts val="600"/>
                        </a:spcAft>
                        <a:buFont typeface="Arial" panose="020B0604020202020204" pitchFamily="34" charset="0"/>
                        <a:buChar char="•"/>
                      </a:pPr>
                      <a:r>
                        <a:rPr lang="en-CA" sz="1000" b="0" dirty="0" smtClean="0">
                          <a:solidFill>
                            <a:schemeClr val="tx1"/>
                          </a:solidFill>
                        </a:rPr>
                        <a:t>Build your detailed integration roadmap</a:t>
                      </a:r>
                    </a:p>
                    <a:p>
                      <a:pPr marL="171450" indent="-171450">
                        <a:spcAft>
                          <a:spcPts val="600"/>
                        </a:spcAft>
                        <a:buFont typeface="Arial" panose="020B0604020202020204" pitchFamily="34" charset="0"/>
                        <a:buChar char="•"/>
                      </a:pPr>
                      <a:r>
                        <a:rPr lang="en-CA" sz="1000" b="0" dirty="0" smtClean="0">
                          <a:solidFill>
                            <a:schemeClr val="tx1"/>
                          </a:solidFill>
                        </a:rPr>
                        <a:t>Execute roadmap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43050">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cs typeface="Open Sans"/>
                        </a:rPr>
                        <a:t>Introduce project steps and assess member fit</a:t>
                      </a:r>
                    </a:p>
                    <a:p>
                      <a:pPr marL="228600" indent="-228600">
                        <a:spcAft>
                          <a:spcPts val="600"/>
                        </a:spcAft>
                        <a:buSzPct val="150000"/>
                        <a:buBlip>
                          <a:blip r:embed="rId3"/>
                        </a:buBlip>
                      </a:pPr>
                      <a:r>
                        <a:rPr lang="en-CA" sz="1000" b="0" dirty="0" smtClean="0">
                          <a:cs typeface="Open Sans"/>
                        </a:rPr>
                        <a:t>Gain executive buy-in for IT involvement in M&amp;A due diligence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Determine the current state of the acquiring and target organization</a:t>
                      </a:r>
                    </a:p>
                    <a:p>
                      <a:pPr marL="228600" indent="-228600">
                        <a:spcAft>
                          <a:spcPts val="600"/>
                        </a:spcAft>
                        <a:buSzPct val="150000"/>
                        <a:buBlip>
                          <a:blip r:embed="rId3"/>
                        </a:buBlip>
                      </a:pPr>
                      <a:r>
                        <a:rPr lang="en-CA" sz="1000" b="0" dirty="0" smtClean="0">
                          <a:cs typeface="Open Sans"/>
                        </a:rPr>
                        <a:t>Reconcile existing license agreements to determine potential benefits, obstacles, and M&amp;A synergy plan variance</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Determine the current state of each IT domain in the target organization</a:t>
                      </a:r>
                    </a:p>
                    <a:p>
                      <a:pPr marL="228600" indent="-228600">
                        <a:spcAft>
                          <a:spcPts val="600"/>
                        </a:spcAft>
                        <a:buSzPct val="150000"/>
                        <a:buBlip>
                          <a:blip r:embed="rId3"/>
                        </a:buBlip>
                      </a:pPr>
                      <a:r>
                        <a:rPr lang="en-CA" sz="1000" b="0" dirty="0" smtClean="0">
                          <a:cs typeface="Open Sans"/>
                        </a:rPr>
                        <a:t>Determine current state of each IT domain in acquiring organization </a:t>
                      </a:r>
                    </a:p>
                    <a:p>
                      <a:pPr marL="228600" indent="-228600">
                        <a:spcAft>
                          <a:spcPts val="600"/>
                        </a:spcAft>
                        <a:buSzPct val="150000"/>
                        <a:buBlip>
                          <a:blip r:embed="rId3"/>
                        </a:buBlip>
                      </a:pPr>
                      <a:r>
                        <a:rPr lang="en-CA" sz="1000" b="0" dirty="0" smtClean="0">
                          <a:cs typeface="Open Sans"/>
                        </a:rPr>
                        <a:t>Design the technology end-state of each IT domain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Build an action plan to deliver operational imperatives and quick wins</a:t>
                      </a:r>
                    </a:p>
                    <a:p>
                      <a:pPr marL="228600" indent="-228600">
                        <a:spcAft>
                          <a:spcPts val="600"/>
                        </a:spcAft>
                        <a:buSzPct val="150000"/>
                        <a:buBlip>
                          <a:blip r:embed="rId3"/>
                        </a:buBlip>
                      </a:pPr>
                      <a:r>
                        <a:rPr lang="en-US" sz="1000" b="0" dirty="0" smtClean="0">
                          <a:cs typeface="Open Sans"/>
                        </a:rPr>
                        <a:t>Build</a:t>
                      </a:r>
                      <a:r>
                        <a:rPr lang="en-US" sz="1000" b="0" baseline="0" dirty="0" smtClean="0">
                          <a:cs typeface="Open Sans"/>
                        </a:rPr>
                        <a:t> initiatives to close gaps and redundancies between the end-state and current state</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Execute on roadmap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Understand the importance of IT’s early involvement, software</a:t>
                      </a:r>
                      <a:r>
                        <a:rPr lang="en-CA" sz="1000" baseline="0" dirty="0" smtClean="0"/>
                        <a:t> licensing and the impact it has on M&amp;A activity </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Gather</a:t>
                      </a:r>
                      <a:r>
                        <a:rPr lang="en-CA" sz="1000" baseline="0" dirty="0" smtClean="0"/>
                        <a:t> information and conduct due diligence to limit surprises post-deal </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Pre-integration is the step</a:t>
                      </a:r>
                      <a:r>
                        <a:rPr lang="en-CA" sz="1000" baseline="0" dirty="0" smtClean="0"/>
                        <a:t> many organizations fail as this step is taken after the completion of the deal with tight timelines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4</a:t>
                      </a:r>
                      <a:r>
                        <a:rPr lang="en-CA" sz="1000" b="1" dirty="0" smtClean="0"/>
                        <a:t>:</a:t>
                      </a:r>
                    </a:p>
                    <a:p>
                      <a:pPr marL="0" indent="0">
                        <a:buFont typeface="Arial" panose="020B0604020202020204" pitchFamily="34" charset="0"/>
                        <a:buNone/>
                      </a:pPr>
                      <a:r>
                        <a:rPr lang="en-CA" sz="1000" dirty="0" smtClean="0"/>
                        <a:t>Operational</a:t>
                      </a:r>
                      <a:r>
                        <a:rPr lang="en-CA" sz="1000" baseline="0" dirty="0" smtClean="0"/>
                        <a:t> imperatives and quick wins for execution</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171450" indent="-171450">
                        <a:buFont typeface="Arial" panose="020B0604020202020204" pitchFamily="34" charset="0"/>
                        <a:buChar char="•"/>
                      </a:pPr>
                      <a:r>
                        <a:rPr lang="en-CA" sz="1000" dirty="0" smtClean="0"/>
                        <a:t>Gain buy-in for IT’s involvement in the M&amp;A due diligence process.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Results:</a:t>
                      </a:r>
                    </a:p>
                    <a:p>
                      <a:pPr marL="171450" indent="-171450">
                        <a:buFont typeface="Arial" panose="020B0604020202020204" pitchFamily="34" charset="0"/>
                        <a:buChar char="•"/>
                      </a:pPr>
                      <a:r>
                        <a:rPr lang="en-CA" sz="1000" dirty="0" smtClean="0"/>
                        <a:t>Efficiently collect necessary information to make critical budgeting and existing license agreement impact decisions.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Results:</a:t>
                      </a:r>
                    </a:p>
                    <a:p>
                      <a:pPr marL="171450" indent="-171450">
                        <a:buFont typeface="Arial" panose="020B0604020202020204" pitchFamily="34" charset="0"/>
                        <a:buChar char="•"/>
                      </a:pPr>
                      <a:r>
                        <a:rPr lang="en-CA" sz="1000" dirty="0" smtClean="0"/>
                        <a:t>A refined current state of each organization and design of the technology end-state.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4 Results:</a:t>
                      </a:r>
                    </a:p>
                    <a:p>
                      <a:pPr marL="171450" indent="-171450">
                        <a:buFont typeface="Arial" panose="020B0604020202020204" pitchFamily="34" charset="0"/>
                        <a:buChar char="•"/>
                      </a:pPr>
                      <a:r>
                        <a:rPr lang="en-CA" sz="1000" dirty="0" smtClean="0"/>
                        <a:t>A prioritized integration roadmap to achieve quick</a:t>
                      </a:r>
                      <a:r>
                        <a:rPr lang="en-CA" sz="1000" baseline="0" dirty="0" smtClean="0"/>
                        <a:t> wins</a:t>
                      </a:r>
                      <a:r>
                        <a:rPr lang="en-CA" sz="1000" dirty="0" smtClean="0"/>
                        <a:t> toward the technology end-state.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080874"/>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547230"/>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282240" y="4571225"/>
            <a:ext cx="752006" cy="483279"/>
          </a:xfrm>
          <a:prstGeom prst="rect">
            <a:avLst/>
          </a:prstGeom>
          <a:effectLst/>
        </p:spPr>
      </p:pic>
      <p:sp>
        <p:nvSpPr>
          <p:cNvPr id="29" name="Chevron 28"/>
          <p:cNvSpPr/>
          <p:nvPr/>
        </p:nvSpPr>
        <p:spPr>
          <a:xfrm>
            <a:off x="1284789" y="1185769"/>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Overview</a:t>
            </a:r>
            <a:endParaRPr lang="en-US" sz="1400" dirty="0">
              <a:solidFill>
                <a:srgbClr val="FFFFFF"/>
              </a:solidFill>
            </a:endParaRPr>
          </a:p>
        </p:txBody>
      </p:sp>
      <p:sp>
        <p:nvSpPr>
          <p:cNvPr id="39" name="Chevron 38"/>
          <p:cNvSpPr/>
          <p:nvPr/>
        </p:nvSpPr>
        <p:spPr>
          <a:xfrm>
            <a:off x="3223317" y="1185768"/>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Due Diligence</a:t>
            </a:r>
            <a:endParaRPr lang="en-US" sz="1400" dirty="0">
              <a:solidFill>
                <a:srgbClr val="FFFFFF"/>
              </a:solidFill>
            </a:endParaRPr>
          </a:p>
        </p:txBody>
      </p:sp>
      <p:sp>
        <p:nvSpPr>
          <p:cNvPr id="40" name="Chevron 39"/>
          <p:cNvSpPr/>
          <p:nvPr/>
        </p:nvSpPr>
        <p:spPr>
          <a:xfrm>
            <a:off x="5161845" y="118576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Pre-Integration</a:t>
            </a:r>
            <a:endParaRPr lang="en-US" sz="1400" dirty="0">
              <a:solidFill>
                <a:srgbClr val="FFFFFF"/>
              </a:solidFill>
            </a:endParaRPr>
          </a:p>
        </p:txBody>
      </p:sp>
      <p:sp>
        <p:nvSpPr>
          <p:cNvPr id="41" name="Chevron 40"/>
          <p:cNvSpPr/>
          <p:nvPr/>
        </p:nvSpPr>
        <p:spPr>
          <a:xfrm>
            <a:off x="7100373" y="1185767"/>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Integration</a:t>
            </a:r>
            <a:endParaRPr lang="en-US" sz="1400" dirty="0">
              <a:solidFill>
                <a:srgbClr val="FFFFFF"/>
              </a:solidFill>
            </a:endParaRPr>
          </a:p>
        </p:txBody>
      </p:sp>
      <p:sp>
        <p:nvSpPr>
          <p:cNvPr id="3" name="Title 2"/>
          <p:cNvSpPr>
            <a:spLocks noGrp="1"/>
          </p:cNvSpPr>
          <p:nvPr>
            <p:ph type="title"/>
          </p:nvPr>
        </p:nvSpPr>
        <p:spPr/>
        <p:txBody>
          <a:bodyPr/>
          <a:lstStyle/>
          <a:p>
            <a:r>
              <a:rPr lang="en-CA" dirty="0"/>
              <a:t>Don’t Allow Software </a:t>
            </a:r>
            <a:r>
              <a:rPr lang="en-CA" dirty="0" smtClean="0"/>
              <a:t>Licensing </a:t>
            </a:r>
            <a:r>
              <a:rPr lang="en-CA" dirty="0"/>
              <a:t>to Derail Your </a:t>
            </a:r>
            <a:r>
              <a:rPr lang="en-CA" dirty="0" smtClean="0"/>
              <a:t>M&amp;A – project overview</a:t>
            </a:r>
            <a:endParaRPr lang="en-US" dirty="0"/>
          </a:p>
        </p:txBody>
      </p:sp>
      <p:grpSp>
        <p:nvGrpSpPr>
          <p:cNvPr id="11" name="Group 10"/>
          <p:cNvGrpSpPr/>
          <p:nvPr/>
        </p:nvGrpSpPr>
        <p:grpSpPr>
          <a:xfrm>
            <a:off x="0" y="6422955"/>
            <a:ext cx="9144000" cy="437555"/>
            <a:chOff x="0" y="6422955"/>
            <a:chExt cx="9144000" cy="437555"/>
          </a:xfrm>
        </p:grpSpPr>
        <p:pic>
          <p:nvPicPr>
            <p:cNvPr id="12"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29717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495438881"/>
              </p:ext>
            </p:extLst>
          </p:nvPr>
        </p:nvGraphicFramePr>
        <p:xfrm>
          <a:off x="212153" y="1489852"/>
          <a:ext cx="8625781" cy="4995958"/>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340514">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3828562">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spcAft>
                          <a:spcPts val="500"/>
                        </a:spcAft>
                      </a:pPr>
                      <a:r>
                        <a:rPr lang="en-CA" sz="1000" b="1" dirty="0" smtClean="0">
                          <a:solidFill>
                            <a:schemeClr val="tx1"/>
                          </a:solidFill>
                        </a:rPr>
                        <a:t>Workshop Preparation</a:t>
                      </a:r>
                    </a:p>
                    <a:p>
                      <a:pPr marL="177800" indent="-177800">
                        <a:buFont typeface="Arial" panose="020B0604020202020204" pitchFamily="34" charset="0"/>
                        <a:buChar char="•"/>
                      </a:pPr>
                      <a:r>
                        <a:rPr lang="en-CA" sz="1000" b="0" dirty="0" smtClean="0">
                          <a:solidFill>
                            <a:schemeClr val="tx1"/>
                          </a:solidFill>
                        </a:rPr>
                        <a:t>Conduct scoping call to determine M&amp;A/divestiture scenario.</a:t>
                      </a:r>
                    </a:p>
                    <a:p>
                      <a:pPr marL="177800" indent="-177800">
                        <a:buFont typeface="Arial" panose="020B0604020202020204" pitchFamily="34" charset="0"/>
                        <a:buChar char="•"/>
                      </a:pPr>
                      <a:r>
                        <a:rPr lang="en-CA" sz="1000" b="0" dirty="0" smtClean="0">
                          <a:solidFill>
                            <a:schemeClr val="tx1"/>
                          </a:solidFill>
                        </a:rPr>
                        <a:t>Identify top five software</a:t>
                      </a:r>
                      <a:r>
                        <a:rPr lang="en-CA" sz="1000" b="0" baseline="0" dirty="0" smtClean="0">
                          <a:solidFill>
                            <a:schemeClr val="tx1"/>
                          </a:solidFill>
                        </a:rPr>
                        <a:t> agreements by spend/business impact.</a:t>
                      </a:r>
                    </a:p>
                    <a:p>
                      <a:pPr marL="177800" indent="-177800">
                        <a:buFont typeface="Arial" panose="020B0604020202020204" pitchFamily="34" charset="0"/>
                        <a:buChar char="•"/>
                      </a:pPr>
                      <a:r>
                        <a:rPr lang="en-CA" sz="1000" b="0" baseline="0" dirty="0" smtClean="0">
                          <a:solidFill>
                            <a:schemeClr val="tx1"/>
                          </a:solidFill>
                        </a:rPr>
                        <a:t>Send workshop agenda.</a:t>
                      </a:r>
                    </a:p>
                    <a:p>
                      <a:pPr marL="177800" indent="-177800">
                        <a:buFont typeface="Arial" panose="020B0604020202020204" pitchFamily="34" charset="0"/>
                        <a:buChar char="•"/>
                      </a:pPr>
                      <a:endParaRPr lang="en-CA" sz="1000" b="0" baseline="0" dirty="0" smtClean="0">
                        <a:solidFill>
                          <a:schemeClr val="tx1"/>
                        </a:solidFill>
                      </a:endParaRPr>
                    </a:p>
                    <a:p>
                      <a:pPr marL="0" indent="0">
                        <a:buFont typeface="Arial" panose="020B0604020202020204" pitchFamily="34" charset="0"/>
                        <a:buNone/>
                      </a:pPr>
                      <a:endParaRPr lang="en-CA" sz="1000" b="0" baseline="0" dirty="0" smtClean="0">
                        <a:solidFill>
                          <a:schemeClr val="tx1"/>
                        </a:solidFill>
                      </a:endParaRPr>
                    </a:p>
                    <a:p>
                      <a:pPr marL="177800" indent="-177800">
                        <a:buFont typeface="Arial" panose="020B0604020202020204" pitchFamily="34" charset="0"/>
                        <a:buChar char="•"/>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Project kick-off.</a:t>
                      </a:r>
                    </a:p>
                    <a:p>
                      <a:pPr marL="177800" indent="-177800">
                        <a:buFont typeface="Arial" panose="020B0604020202020204" pitchFamily="34" charset="0"/>
                        <a:buChar char="•"/>
                      </a:pPr>
                      <a:r>
                        <a:rPr lang="en-CA" sz="1000" b="0" baseline="0" dirty="0" smtClean="0">
                          <a:solidFill>
                            <a:schemeClr val="tx1"/>
                          </a:solidFill>
                        </a:rPr>
                        <a:t>Identify cultural and organizational structure challenges and red flags.</a:t>
                      </a:r>
                    </a:p>
                    <a:p>
                      <a:pPr marL="177800" indent="-177800">
                        <a:buFont typeface="Arial" panose="020B0604020202020204" pitchFamily="34" charset="0"/>
                        <a:buChar char="•"/>
                      </a:pPr>
                      <a:r>
                        <a:rPr lang="en-CA" sz="1000" b="0" baseline="0" dirty="0" smtClean="0">
                          <a:solidFill>
                            <a:schemeClr val="tx1"/>
                          </a:solidFill>
                        </a:rPr>
                        <a:t>Clarify stakeholder responsibilities.</a:t>
                      </a:r>
                    </a:p>
                    <a:p>
                      <a:pPr marL="177800" indent="-177800">
                        <a:buFont typeface="Arial" panose="020B0604020202020204" pitchFamily="34" charset="0"/>
                        <a:buChar char="•"/>
                      </a:pPr>
                      <a:r>
                        <a:rPr lang="en-CA" sz="1000" b="0" baseline="0" dirty="0" smtClean="0">
                          <a:solidFill>
                            <a:schemeClr val="tx1"/>
                          </a:solidFill>
                        </a:rPr>
                        <a:t>Build and structure M&amp;A team.</a:t>
                      </a:r>
                    </a:p>
                    <a:p>
                      <a:pPr marL="0" indent="0">
                        <a:spcBef>
                          <a:spcPts val="600"/>
                        </a:spcBef>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Review M&amp;A license inventory, use top five as example sets.</a:t>
                      </a:r>
                    </a:p>
                    <a:p>
                      <a:pPr marL="177800" indent="-177800">
                        <a:buFont typeface="Arial" panose="020B0604020202020204" pitchFamily="34" charset="0"/>
                        <a:buChar char="•"/>
                      </a:pPr>
                      <a:r>
                        <a:rPr lang="en-CA" sz="1000" b="0" baseline="0" dirty="0" smtClean="0">
                          <a:solidFill>
                            <a:schemeClr val="tx1"/>
                          </a:solidFill>
                        </a:rPr>
                        <a:t>Identify data capture and reporting methods/tools.</a:t>
                      </a:r>
                    </a:p>
                    <a:p>
                      <a:pPr marL="177800" indent="-177800">
                        <a:buFont typeface="Arial" panose="020B0604020202020204" pitchFamily="34" charset="0"/>
                        <a:buChar char="•"/>
                      </a:pPr>
                      <a:r>
                        <a:rPr lang="en-CA" sz="1000" b="0" baseline="0" dirty="0" smtClean="0">
                          <a:solidFill>
                            <a:schemeClr val="tx1"/>
                          </a:solidFill>
                        </a:rPr>
                        <a:t>Scheduling challenges.</a:t>
                      </a:r>
                    </a:p>
                    <a:p>
                      <a:pPr marL="177800" indent="-177800">
                        <a:buFont typeface="Arial" panose="020B0604020202020204" pitchFamily="34" charset="0"/>
                        <a:buChar char="•"/>
                      </a:pPr>
                      <a:r>
                        <a:rPr lang="en-CA" sz="1000" b="0" baseline="0" dirty="0" smtClean="0">
                          <a:solidFill>
                            <a:schemeClr val="tx1"/>
                          </a:solidFill>
                        </a:rPr>
                        <a:t>Scope level of effort and priority list.</a:t>
                      </a:r>
                    </a:p>
                    <a:p>
                      <a:pPr marL="177800" indent="-177800">
                        <a:buFont typeface="Arial" panose="020B0604020202020204" pitchFamily="34" charset="0"/>
                        <a:buChar char="•"/>
                      </a:pPr>
                      <a:r>
                        <a:rPr lang="en-CA" sz="1000" b="0" baseline="0" dirty="0" smtClean="0">
                          <a:solidFill>
                            <a:schemeClr val="tx1"/>
                          </a:solidFill>
                        </a:rPr>
                        <a:t>Common M&amp;A pressures (internal/external).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Review. </a:t>
                      </a:r>
                    </a:p>
                    <a:p>
                      <a:pPr marL="177800" indent="-177800">
                        <a:buFont typeface="Arial" panose="020B0604020202020204" pitchFamily="34" charset="0"/>
                        <a:buChar char="•"/>
                      </a:pPr>
                      <a:r>
                        <a:rPr lang="en-CA" sz="1000" b="0" baseline="0" dirty="0" smtClean="0">
                          <a:solidFill>
                            <a:schemeClr val="tx1"/>
                          </a:solidFill>
                        </a:rPr>
                        <a:t>Map legal operating entity structure – new.</a:t>
                      </a:r>
                    </a:p>
                    <a:p>
                      <a:pPr marL="177800" indent="-177800">
                        <a:buFont typeface="Arial" panose="020B0604020202020204" pitchFamily="34" charset="0"/>
                        <a:buChar char="•"/>
                      </a:pPr>
                      <a:r>
                        <a:rPr lang="en-CA" sz="1000" b="0" baseline="0" dirty="0" smtClean="0">
                          <a:solidFill>
                            <a:schemeClr val="tx1"/>
                          </a:solidFill>
                        </a:rPr>
                        <a:t>Examine impact scenarios for top five.</a:t>
                      </a:r>
                    </a:p>
                    <a:p>
                      <a:pPr marL="177800" indent="-177800">
                        <a:buFont typeface="Arial" panose="020B0604020202020204" pitchFamily="34" charset="0"/>
                        <a:buChar char="•"/>
                      </a:pPr>
                      <a:r>
                        <a:rPr lang="en-CA" sz="1000" b="0" baseline="0" dirty="0" smtClean="0">
                          <a:solidFill>
                            <a:schemeClr val="tx1"/>
                          </a:solidFill>
                        </a:rPr>
                        <a:t>Identify alternative paths and solutions.</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Complete license impact for top five.</a:t>
                      </a:r>
                    </a:p>
                    <a:p>
                      <a:pPr marL="177800" indent="-177800">
                        <a:buFont typeface="Arial" panose="020B0604020202020204" pitchFamily="34" charset="0"/>
                        <a:buChar char="•"/>
                      </a:pPr>
                      <a:r>
                        <a:rPr lang="en-CA" sz="1000" b="0" baseline="0" dirty="0" smtClean="0">
                          <a:solidFill>
                            <a:schemeClr val="tx1"/>
                          </a:solidFill>
                        </a:rPr>
                        <a:t>Brainstorm action plan to mitigate negative impacts.</a:t>
                      </a:r>
                    </a:p>
                    <a:p>
                      <a:pPr marL="177800" indent="-177800">
                        <a:buFont typeface="Arial" panose="020B0604020202020204" pitchFamily="34" charset="0"/>
                        <a:buChar char="•"/>
                      </a:pPr>
                      <a:r>
                        <a:rPr lang="en-CA" sz="1000" b="0" baseline="0" dirty="0" smtClean="0">
                          <a:solidFill>
                            <a:schemeClr val="tx1"/>
                          </a:solidFill>
                        </a:rPr>
                        <a:t>Discuss and explore the scalable process for second level agreements.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Finalize path forward for top five based on M&amp;A license impact.</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Disclose findings and financial impact estimate to management.</a:t>
                      </a:r>
                    </a:p>
                    <a:p>
                      <a:pPr marL="177800" indent="-177800">
                        <a:buFont typeface="Arial" panose="020B0604020202020204" pitchFamily="34" charset="0"/>
                        <a:buChar char="•"/>
                      </a:pPr>
                      <a:r>
                        <a:rPr lang="en-CA" sz="1000" b="0" baseline="0" dirty="0" smtClean="0">
                          <a:solidFill>
                            <a:schemeClr val="tx1"/>
                          </a:solidFill>
                        </a:rPr>
                        <a:t>Determine methods for second level agreements to be managed.</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Review the M&amp;A tracker.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000" b="0" baseline="0" dirty="0" smtClean="0">
                        <a:solidFill>
                          <a:schemeClr val="tx1"/>
                        </a:solidFill>
                      </a:endParaRP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spcAft>
                          <a:spcPts val="500"/>
                        </a:spcAft>
                      </a:pPr>
                      <a:r>
                        <a:rPr lang="en-CA" sz="1000" b="1" dirty="0" smtClean="0">
                          <a:solidFill>
                            <a:schemeClr val="tx1">
                              <a:lumMod val="50000"/>
                            </a:schemeClr>
                          </a:solidFill>
                        </a:rPr>
                        <a:t>Offsite</a:t>
                      </a:r>
                    </a:p>
                    <a:p>
                      <a:pPr marL="177800" indent="-177800">
                        <a:buFont typeface="Arial" panose="020B0604020202020204" pitchFamily="34" charset="0"/>
                        <a:buChar char="•"/>
                      </a:pPr>
                      <a:r>
                        <a:rPr lang="en-CA" sz="1000" b="0" dirty="0" smtClean="0">
                          <a:solidFill>
                            <a:schemeClr val="tx1">
                              <a:lumMod val="50000"/>
                            </a:schemeClr>
                          </a:solidFill>
                        </a:rPr>
                        <a:t>Summarize the M&amp;A challenge</a:t>
                      </a:r>
                      <a:r>
                        <a:rPr lang="en-CA" sz="1000" b="0" baseline="0" dirty="0" smtClean="0">
                          <a:solidFill>
                            <a:schemeClr val="tx1">
                              <a:lumMod val="50000"/>
                            </a:schemeClr>
                          </a:solidFill>
                        </a:rPr>
                        <a:t>s and solutions.</a:t>
                      </a:r>
                    </a:p>
                    <a:p>
                      <a:pPr marL="177800" indent="-177800">
                        <a:buFont typeface="Arial" panose="020B0604020202020204" pitchFamily="34" charset="0"/>
                        <a:buChar char="•"/>
                      </a:pPr>
                      <a:r>
                        <a:rPr lang="en-CA" sz="1000" b="0" baseline="0" dirty="0" smtClean="0">
                          <a:solidFill>
                            <a:schemeClr val="tx1">
                              <a:lumMod val="50000"/>
                            </a:schemeClr>
                          </a:solidFill>
                        </a:rPr>
                        <a:t>Provide listing of specific recommendations for top five list.</a:t>
                      </a:r>
                    </a:p>
                    <a:p>
                      <a:pPr marL="177800" indent="-177800">
                        <a:buFont typeface="Arial" panose="020B0604020202020204" pitchFamily="34" charset="0"/>
                        <a:buChar char="•"/>
                      </a:pPr>
                      <a:r>
                        <a:rPr lang="en-CA" sz="1000" b="0" baseline="0" dirty="0" smtClean="0">
                          <a:solidFill>
                            <a:schemeClr val="tx1">
                              <a:lumMod val="50000"/>
                            </a:schemeClr>
                          </a:solidFill>
                        </a:rPr>
                        <a:t>Provide workshop report summary.</a:t>
                      </a:r>
                      <a:endParaRPr lang="en-CA" sz="1000" b="0" dirty="0" smtClean="0">
                        <a:solidFill>
                          <a:schemeClr val="tx1">
                            <a:lumMod val="50000"/>
                          </a:schemeClr>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826882">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9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Workshop Agenda</a:t>
                      </a:r>
                    </a:p>
                    <a:p>
                      <a:pPr marL="228600" indent="-228600">
                        <a:spcAft>
                          <a:spcPts val="0"/>
                        </a:spcAft>
                        <a:buClrTx/>
                        <a:buFont typeface="+mj-lt"/>
                        <a:buAutoNum type="arabicPeriod"/>
                      </a:pPr>
                      <a:r>
                        <a:rPr lang="en-CA" sz="1000" b="0" i="0" baseline="0" dirty="0" smtClean="0">
                          <a:solidFill>
                            <a:schemeClr val="tx1"/>
                          </a:solidFill>
                        </a:rPr>
                        <a:t>Top Five Agreements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Maturity Assessment</a:t>
                      </a:r>
                    </a:p>
                    <a:p>
                      <a:pPr marL="144000" indent="-144000">
                        <a:spcAft>
                          <a:spcPts val="0"/>
                        </a:spcAft>
                        <a:buClrTx/>
                        <a:buFont typeface="+mj-lt"/>
                        <a:buAutoNum type="arabicPeriod"/>
                      </a:pPr>
                      <a:r>
                        <a:rPr lang="en-CA" sz="1000" b="0" dirty="0" smtClean="0">
                          <a:solidFill>
                            <a:schemeClr val="tx1"/>
                          </a:solidFill>
                        </a:rPr>
                        <a:t>M&amp;A License Inventory</a:t>
                      </a:r>
                    </a:p>
                    <a:p>
                      <a:pPr marL="144000" indent="-144000">
                        <a:spcAft>
                          <a:spcPts val="0"/>
                        </a:spcAft>
                        <a:buClrTx/>
                        <a:buFont typeface="+mj-lt"/>
                        <a:buAutoNum type="arabicPeriod"/>
                      </a:pPr>
                      <a:r>
                        <a:rPr lang="en-CA" sz="1000" b="0" baseline="0" dirty="0" smtClean="0">
                          <a:solidFill>
                            <a:schemeClr val="tx1"/>
                          </a:solidFill>
                        </a:rPr>
                        <a:t>M&amp;A Team RACI</a:t>
                      </a:r>
                    </a:p>
                    <a:p>
                      <a:pPr marL="144000" indent="-144000">
                        <a:spcAft>
                          <a:spcPts val="0"/>
                        </a:spcAft>
                        <a:buClrTx/>
                        <a:buFont typeface="+mj-lt"/>
                        <a:buAutoNum type="arabicPeriod"/>
                      </a:pPr>
                      <a:r>
                        <a:rPr lang="en-CA" sz="1000" b="0" dirty="0" smtClean="0">
                          <a:solidFill>
                            <a:schemeClr val="tx1"/>
                          </a:solidFill>
                        </a:rPr>
                        <a:t>Due Diligence Report</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Integration Roadmap</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spcAft>
                          <a:spcPts val="0"/>
                        </a:spcAft>
                        <a:buClrTx/>
                        <a:buFont typeface="+mj-lt"/>
                        <a:buNone/>
                      </a:pPr>
                      <a:r>
                        <a:rPr lang="en-CA" sz="1000" b="0" baseline="0" dirty="0" smtClean="0">
                          <a:solidFill>
                            <a:schemeClr val="tx1"/>
                          </a:solidFill>
                        </a:rPr>
                        <a:t>1. Workshop Report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grpSp>
        <p:nvGrpSpPr>
          <p:cNvPr id="5" name="Group 4"/>
          <p:cNvGrpSpPr/>
          <p:nvPr/>
        </p:nvGrpSpPr>
        <p:grpSpPr>
          <a:xfrm>
            <a:off x="0" y="6422955"/>
            <a:ext cx="9144000" cy="437555"/>
            <a:chOff x="0" y="6422955"/>
            <a:chExt cx="9144000" cy="437555"/>
          </a:xfrm>
        </p:grpSpPr>
        <p:pic>
          <p:nvPicPr>
            <p:cNvPr id="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1024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1014164" y="2251898"/>
            <a:ext cx="7295025" cy="3077766"/>
          </a:xfrm>
          <a:prstGeom prst="rect">
            <a:avLst/>
          </a:prstGeom>
        </p:spPr>
        <p:txBody>
          <a:bodyPr wrap="square" rtlCol="0">
            <a:spAutoFit/>
          </a:bodyPr>
          <a:lstStyle/>
          <a:p>
            <a:pPr>
              <a:spcBef>
                <a:spcPts val="1200"/>
              </a:spcBef>
              <a:spcAft>
                <a:spcPts val="1200"/>
              </a:spcAft>
            </a:pPr>
            <a:r>
              <a:rPr lang="en-CA" sz="1400" i="1" dirty="0">
                <a:solidFill>
                  <a:schemeClr val="bg1"/>
                </a:solidFill>
              </a:rPr>
              <a:t>After merger, acquisition, and divesture activity, software licensing is often misaligned to organizational needs. Some agreements may mandate additional purchases to cover the new entity, while other licenses may be redundant. Vendors know that there are many moving parts of M&amp;A </a:t>
            </a:r>
            <a:r>
              <a:rPr lang="en-CA" sz="1400" i="1" dirty="0" smtClean="0">
                <a:solidFill>
                  <a:schemeClr val="bg1"/>
                </a:solidFill>
              </a:rPr>
              <a:t>activity </a:t>
            </a:r>
            <a:r>
              <a:rPr lang="en-CA" sz="1400" i="1" dirty="0">
                <a:solidFill>
                  <a:schemeClr val="bg1"/>
                </a:solidFill>
              </a:rPr>
              <a:t>that often result in license shortfalls and restricted use rights.  They will seek to capitalize during the transition with audit and new license revenue. </a:t>
            </a:r>
          </a:p>
          <a:p>
            <a:pPr>
              <a:spcBef>
                <a:spcPts val="1200"/>
              </a:spcBef>
              <a:spcAft>
                <a:spcPts val="1200"/>
              </a:spcAft>
            </a:pPr>
            <a:r>
              <a:rPr lang="en-CA" sz="1400" i="1" dirty="0" smtClean="0">
                <a:solidFill>
                  <a:schemeClr val="bg1"/>
                </a:solidFill>
              </a:rPr>
              <a:t>Assuming </a:t>
            </a:r>
            <a:r>
              <a:rPr lang="en-CA" sz="1400" i="1" dirty="0">
                <a:solidFill>
                  <a:schemeClr val="bg1"/>
                </a:solidFill>
              </a:rPr>
              <a:t>all parties are compliant in their licensing is a risky proposition. Know where those gaps are before finalizing M&amp;A activity and have a plan in place to mitigate in a proactive manner. </a:t>
            </a:r>
            <a:endParaRPr lang="en-CA" sz="1400" i="1" dirty="0" smtClean="0">
              <a:solidFill>
                <a:schemeClr val="bg1"/>
              </a:solidFill>
            </a:endParaRPr>
          </a:p>
          <a:p>
            <a:pPr>
              <a:spcBef>
                <a:spcPts val="1200"/>
              </a:spcBef>
              <a:spcAft>
                <a:spcPts val="1200"/>
              </a:spcAft>
            </a:pPr>
            <a:r>
              <a:rPr lang="en-CA" sz="1400" i="1" dirty="0" smtClean="0">
                <a:solidFill>
                  <a:schemeClr val="bg1"/>
                </a:solidFill>
              </a:rPr>
              <a:t>If </a:t>
            </a:r>
            <a:r>
              <a:rPr lang="en-CA" sz="1400" i="1" dirty="0">
                <a:solidFill>
                  <a:schemeClr val="bg1"/>
                </a:solidFill>
              </a:rPr>
              <a:t>not properly managed, software licensing assets can become a source of excessive spend, unexpected purchases or fines, or a combination of the two, putting an immediate damper on synergy realization goals. </a:t>
            </a:r>
            <a:endParaRPr lang="en-CA" sz="1600" b="1" i="1" dirty="0" smtClean="0">
              <a:solidFill>
                <a:schemeClr val="bg1"/>
              </a:solidFill>
              <a:latin typeface="+mj-lt"/>
            </a:endParaRPr>
          </a:p>
        </p:txBody>
      </p:sp>
      <p:sp>
        <p:nvSpPr>
          <p:cNvPr id="9" name="TextBox 8"/>
          <p:cNvSpPr txBox="1"/>
          <p:nvPr/>
        </p:nvSpPr>
        <p:spPr>
          <a:xfrm>
            <a:off x="4156519" y="5463939"/>
            <a:ext cx="4460917" cy="738664"/>
          </a:xfrm>
          <a:prstGeom prst="rect">
            <a:avLst/>
          </a:prstGeom>
        </p:spPr>
        <p:txBody>
          <a:bodyPr wrap="square" rtlCol="0">
            <a:spAutoFit/>
          </a:bodyPr>
          <a:lstStyle/>
          <a:p>
            <a:pPr algn="r"/>
            <a:r>
              <a:rPr lang="en-CA" sz="1400" b="1" i="1" dirty="0">
                <a:solidFill>
                  <a:schemeClr val="bg1"/>
                </a:solidFill>
              </a:rPr>
              <a:t>Scott Bickley</a:t>
            </a:r>
          </a:p>
          <a:p>
            <a:pPr algn="r"/>
            <a:r>
              <a:rPr lang="en-CA" sz="1400" b="1" i="1" dirty="0">
                <a:solidFill>
                  <a:schemeClr val="bg1"/>
                </a:solidFill>
              </a:rPr>
              <a:t>Sr. Director, Vendor Advisory Practice </a:t>
            </a:r>
            <a:br>
              <a:rPr lang="en-CA" sz="1400" b="1" i="1" dirty="0">
                <a:solidFill>
                  <a:schemeClr val="bg1"/>
                </a:solidFill>
              </a:rPr>
            </a:br>
            <a:r>
              <a:rPr lang="en-CA" sz="1400" b="1" i="1" dirty="0">
                <a:solidFill>
                  <a:schemeClr val="bg1"/>
                </a:solidFill>
              </a:rPr>
              <a:t>Info-Tech Research Group</a:t>
            </a:r>
          </a:p>
        </p:txBody>
      </p:sp>
      <p:sp>
        <p:nvSpPr>
          <p:cNvPr id="10" name="TextBox 9"/>
          <p:cNvSpPr txBox="1"/>
          <p:nvPr/>
        </p:nvSpPr>
        <p:spPr>
          <a:xfrm>
            <a:off x="2804499" y="759607"/>
            <a:ext cx="5167194" cy="584775"/>
          </a:xfrm>
          <a:prstGeom prst="rect">
            <a:avLst/>
          </a:prstGeom>
        </p:spPr>
        <p:txBody>
          <a:bodyPr wrap="square" rtlCol="0">
            <a:spAutoFit/>
          </a:bodyPr>
          <a:lstStyle/>
          <a:p>
            <a:r>
              <a:rPr lang="en-CA" sz="1600" b="1" dirty="0" smtClean="0">
                <a:solidFill>
                  <a:schemeClr val="bg1"/>
                </a:solidFill>
              </a:rPr>
              <a:t>Act now – </a:t>
            </a:r>
            <a:r>
              <a:rPr lang="en-CA" sz="1600" b="1" dirty="0">
                <a:solidFill>
                  <a:schemeClr val="bg1"/>
                </a:solidFill>
              </a:rPr>
              <a:t>ignoring licensing after an M&amp;A will leave you </a:t>
            </a:r>
            <a:r>
              <a:rPr lang="en-CA" sz="1600" b="1" dirty="0" smtClean="0">
                <a:solidFill>
                  <a:schemeClr val="bg1"/>
                </a:solidFill>
              </a:rPr>
              <a:t>vulnerable.</a:t>
            </a:r>
            <a:endParaRPr lang="en-CA" sz="1600" b="1" dirty="0">
              <a:solidFill>
                <a:schemeClr val="bg1"/>
              </a:solidFill>
            </a:endParaRPr>
          </a:p>
        </p:txBody>
      </p:sp>
      <p:pic>
        <p:nvPicPr>
          <p:cNvPr id="14" name="Picture 100"/>
          <p:cNvPicPr>
            <a:picLocks noChangeAspect="1"/>
          </p:cNvPicPr>
          <p:nvPr/>
        </p:nvPicPr>
        <p:blipFill>
          <a:blip r:embed="rId2"/>
          <a:stretch>
            <a:fillRect/>
          </a:stretch>
        </p:blipFill>
        <p:spPr>
          <a:xfrm>
            <a:off x="425944" y="2085927"/>
            <a:ext cx="678666" cy="619651"/>
          </a:xfrm>
          <a:prstGeom prst="rect">
            <a:avLst/>
          </a:prstGeom>
        </p:spPr>
      </p:pic>
      <p:pic>
        <p:nvPicPr>
          <p:cNvPr id="15" name="Picture 101"/>
          <p:cNvPicPr>
            <a:picLocks noChangeAspect="1"/>
          </p:cNvPicPr>
          <p:nvPr/>
        </p:nvPicPr>
        <p:blipFill>
          <a:blip r:embed="rId3"/>
          <a:stretch>
            <a:fillRect/>
          </a:stretch>
        </p:blipFill>
        <p:spPr>
          <a:xfrm>
            <a:off x="8184605" y="4968913"/>
            <a:ext cx="656535" cy="538507"/>
          </a:xfrm>
          <a:prstGeom prst="rect">
            <a:avLst/>
          </a:prstGeom>
        </p:spPr>
      </p:pic>
      <p:sp>
        <p:nvSpPr>
          <p:cNvPr id="16" name="Pentagon 15"/>
          <p:cNvSpPr/>
          <p:nvPr/>
        </p:nvSpPr>
        <p:spPr>
          <a:xfrm rot="5400000">
            <a:off x="398519" y="-87966"/>
            <a:ext cx="1924596" cy="2100532"/>
          </a:xfrm>
          <a:prstGeom prst="homePlate">
            <a:avLst/>
          </a:prstGeom>
          <a:solidFill>
            <a:schemeClr val="accent2"/>
          </a:solidFill>
          <a:ln>
            <a:solidFill>
              <a:schemeClr val="accent2"/>
            </a:solid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82800" rIns="360000" bIns="82800" rtlCol="0" anchor="ctr"/>
          <a:lstStyle/>
          <a:p>
            <a:endParaRPr lang="en-US" b="1" dirty="0">
              <a:solidFill>
                <a:schemeClr val="accent1"/>
              </a:solidFill>
            </a:endParaRPr>
          </a:p>
        </p:txBody>
      </p:sp>
      <p:sp>
        <p:nvSpPr>
          <p:cNvPr id="17" name="Rectangle 16"/>
          <p:cNvSpPr/>
          <p:nvPr/>
        </p:nvSpPr>
        <p:spPr>
          <a:xfrm>
            <a:off x="425944" y="335957"/>
            <a:ext cx="1869743" cy="646331"/>
          </a:xfrm>
          <a:prstGeom prst="rect">
            <a:avLst/>
          </a:prstGeom>
        </p:spPr>
        <p:txBody>
          <a:bodyPr wrap="square">
            <a:spAutoFit/>
          </a:bodyPr>
          <a:lstStyle/>
          <a:p>
            <a:pPr algn="ctr"/>
            <a:r>
              <a:rPr lang="en-US" b="1" dirty="0" smtClean="0">
                <a:solidFill>
                  <a:schemeClr val="bg1"/>
                </a:solidFill>
              </a:rPr>
              <a:t>ANALYST PERSPECTIVE </a:t>
            </a:r>
            <a:endParaRPr lang="en-US" b="1" dirty="0">
              <a:solidFill>
                <a:schemeClr val="bg1"/>
              </a:solidFill>
            </a:endParaRPr>
          </a:p>
        </p:txBody>
      </p:sp>
      <p:grpSp>
        <p:nvGrpSpPr>
          <p:cNvPr id="11" name="Group 10"/>
          <p:cNvGrpSpPr/>
          <p:nvPr/>
        </p:nvGrpSpPr>
        <p:grpSpPr>
          <a:xfrm>
            <a:off x="0" y="6422955"/>
            <a:ext cx="9144000" cy="437555"/>
            <a:chOff x="0" y="6422955"/>
            <a:chExt cx="9144000" cy="437555"/>
          </a:xfrm>
        </p:grpSpPr>
        <p:pic>
          <p:nvPicPr>
            <p:cNvPr id="12"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8509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041648" cy="2310142"/>
          </a:xfrm>
        </p:spPr>
        <p:txBody>
          <a:bodyPr/>
          <a:lstStyle/>
          <a:p>
            <a:pPr lvl="0"/>
            <a:r>
              <a:rPr lang="en-US" sz="1200" dirty="0" smtClean="0"/>
              <a:t>The </a:t>
            </a:r>
            <a:r>
              <a:rPr lang="en-US" sz="1200" b="1" dirty="0" smtClean="0"/>
              <a:t>CIO and CFO </a:t>
            </a:r>
            <a:r>
              <a:rPr lang="en-US" sz="1200" dirty="0"/>
              <a:t>r</a:t>
            </a:r>
            <a:r>
              <a:rPr lang="en-US" sz="1200" dirty="0" smtClean="0"/>
              <a:t>esponsible for conducting effective due diligence on software licensing and technology assets as the organization undergoes a merger, acquisition, or divestiture (M&amp;A) event.  </a:t>
            </a:r>
          </a:p>
          <a:p>
            <a:pPr lvl="0"/>
            <a:r>
              <a:rPr lang="en-US" sz="1200" dirty="0" smtClean="0"/>
              <a:t>The </a:t>
            </a:r>
            <a:r>
              <a:rPr lang="en-US" sz="1200" b="1" dirty="0" smtClean="0"/>
              <a:t>CIO and CFO </a:t>
            </a:r>
            <a:r>
              <a:rPr lang="en-US" sz="1200" dirty="0" smtClean="0"/>
              <a:t>who are planning for merger</a:t>
            </a:r>
            <a:r>
              <a:rPr lang="en-US" sz="1200" dirty="0"/>
              <a:t>, </a:t>
            </a:r>
            <a:r>
              <a:rPr lang="en-US" sz="1200" dirty="0" smtClean="0"/>
              <a:t>acquisition, </a:t>
            </a:r>
            <a:r>
              <a:rPr lang="en-US" sz="1200" dirty="0"/>
              <a:t>or divestiture </a:t>
            </a:r>
            <a:r>
              <a:rPr lang="en-US" sz="1200" dirty="0" smtClean="0"/>
              <a:t>activity, and seek to proactively build a strategy in anticipation of an M&amp;A event.</a:t>
            </a:r>
          </a:p>
          <a:p>
            <a:pPr lvl="0"/>
            <a:r>
              <a:rPr lang="en-US" sz="1200" dirty="0" smtClean="0"/>
              <a:t>The </a:t>
            </a:r>
            <a:r>
              <a:rPr lang="en-US" sz="1200" b="1" dirty="0" smtClean="0"/>
              <a:t>IT team </a:t>
            </a:r>
            <a:r>
              <a:rPr lang="en-US" sz="1200" dirty="0" smtClean="0"/>
              <a:t>looking to understand system integration strategies and processes in the context of software license enablers and constraints.</a:t>
            </a:r>
          </a:p>
        </p:txBody>
      </p:sp>
      <p:sp>
        <p:nvSpPr>
          <p:cNvPr id="14" name="Text Placeholder 13"/>
          <p:cNvSpPr>
            <a:spLocks noGrp="1"/>
          </p:cNvSpPr>
          <p:nvPr>
            <p:ph type="body" sz="quarter" idx="26"/>
          </p:nvPr>
        </p:nvSpPr>
        <p:spPr>
          <a:xfrm>
            <a:off x="4835436" y="1607231"/>
            <a:ext cx="4041648" cy="2222307"/>
          </a:xfrm>
        </p:spPr>
        <p:txBody>
          <a:bodyPr/>
          <a:lstStyle/>
          <a:p>
            <a:r>
              <a:rPr lang="en-US" sz="1200" dirty="0" smtClean="0"/>
              <a:t>Define </a:t>
            </a:r>
            <a:r>
              <a:rPr lang="en-US" sz="1200" dirty="0"/>
              <a:t>the </a:t>
            </a:r>
            <a:r>
              <a:rPr lang="en-US" sz="1200" dirty="0" smtClean="0"/>
              <a:t>business’ </a:t>
            </a:r>
            <a:r>
              <a:rPr lang="en-US" sz="1200" dirty="0"/>
              <a:t>M&amp;A objectives and align IT’s </a:t>
            </a:r>
            <a:r>
              <a:rPr lang="en-US" sz="1200" dirty="0" smtClean="0"/>
              <a:t>software asset </a:t>
            </a:r>
            <a:r>
              <a:rPr lang="en-US" sz="1200" dirty="0"/>
              <a:t>strategy accordingly.  </a:t>
            </a:r>
          </a:p>
          <a:p>
            <a:r>
              <a:rPr lang="en-US" sz="1200" dirty="0"/>
              <a:t>Make the case for involving IT early in </a:t>
            </a:r>
            <a:r>
              <a:rPr lang="en-US" sz="1200" dirty="0" smtClean="0"/>
              <a:t>M&amp;A activities.</a:t>
            </a:r>
            <a:endParaRPr lang="en-US" sz="1200" dirty="0"/>
          </a:p>
          <a:p>
            <a:r>
              <a:rPr lang="en-US" sz="1200" dirty="0" smtClean="0"/>
              <a:t>Identify </a:t>
            </a:r>
            <a:r>
              <a:rPr lang="en-US" sz="1200" dirty="0"/>
              <a:t>the critical issues and key </a:t>
            </a:r>
            <a:r>
              <a:rPr lang="en-US" sz="1200" dirty="0" smtClean="0"/>
              <a:t>decisions in licensing to </a:t>
            </a:r>
            <a:r>
              <a:rPr lang="en-US" sz="1200" dirty="0"/>
              <a:t>be </a:t>
            </a:r>
            <a:r>
              <a:rPr lang="en-US" sz="1200" dirty="0" smtClean="0"/>
              <a:t>addressed during </a:t>
            </a:r>
            <a:r>
              <a:rPr lang="en-US" sz="1200" dirty="0"/>
              <a:t>the due </a:t>
            </a:r>
            <a:r>
              <a:rPr lang="en-US" sz="1200" dirty="0" smtClean="0"/>
              <a:t>diligence.</a:t>
            </a:r>
          </a:p>
          <a:p>
            <a:r>
              <a:rPr lang="en-US" sz="1200" dirty="0" smtClean="0"/>
              <a:t>Conduct </a:t>
            </a:r>
            <a:r>
              <a:rPr lang="en-US" sz="1200" dirty="0"/>
              <a:t>effective due diligence </a:t>
            </a:r>
            <a:r>
              <a:rPr lang="en-US" sz="1200" dirty="0" smtClean="0"/>
              <a:t>emphasizing communication </a:t>
            </a:r>
            <a:r>
              <a:rPr lang="en-US" sz="1200" dirty="0"/>
              <a:t>and </a:t>
            </a:r>
            <a:r>
              <a:rPr lang="en-US" sz="1200" dirty="0" smtClean="0"/>
              <a:t>optimal </a:t>
            </a:r>
            <a:r>
              <a:rPr lang="en-US" sz="1200" dirty="0"/>
              <a:t>post-integration synergies</a:t>
            </a:r>
            <a:r>
              <a:rPr lang="en-US" sz="1200" dirty="0" smtClean="0"/>
              <a:t>.</a:t>
            </a:r>
          </a:p>
          <a:p>
            <a:r>
              <a:rPr lang="en-US" sz="1200" dirty="0"/>
              <a:t>Build a </a:t>
            </a:r>
            <a:r>
              <a:rPr lang="en-US" sz="1200" dirty="0" smtClean="0"/>
              <a:t>short </a:t>
            </a:r>
            <a:r>
              <a:rPr lang="en-US" sz="1200" dirty="0"/>
              <a:t>and long-term </a:t>
            </a:r>
            <a:r>
              <a:rPr lang="en-US" sz="1200" dirty="0" smtClean="0"/>
              <a:t>software asset integration action plan </a:t>
            </a:r>
            <a:r>
              <a:rPr lang="en-US" sz="1200" dirty="0"/>
              <a:t>that realizes the planned </a:t>
            </a:r>
            <a:r>
              <a:rPr lang="en-US" sz="1200" dirty="0" smtClean="0"/>
              <a:t>end-state.</a:t>
            </a:r>
          </a:p>
          <a:p>
            <a:r>
              <a:rPr lang="en-US" sz="1200" dirty="0" smtClean="0"/>
              <a:t>Mitigate licensing audits after the M&amp;A event. </a:t>
            </a:r>
            <a:endParaRPr lang="en-US" sz="1200" dirty="0"/>
          </a:p>
        </p:txBody>
      </p:sp>
      <p:sp>
        <p:nvSpPr>
          <p:cNvPr id="15" name="Text Placeholder 14"/>
          <p:cNvSpPr>
            <a:spLocks noGrp="1"/>
          </p:cNvSpPr>
          <p:nvPr>
            <p:ph type="body" sz="quarter" idx="27"/>
          </p:nvPr>
        </p:nvSpPr>
        <p:spPr/>
        <p:txBody>
          <a:bodyPr/>
          <a:lstStyle/>
          <a:p>
            <a:pPr lvl="0"/>
            <a:r>
              <a:rPr lang="en-US" sz="1200" dirty="0"/>
              <a:t>IT Due Diligence Team</a:t>
            </a:r>
          </a:p>
          <a:p>
            <a:r>
              <a:rPr lang="en-US" sz="1200" dirty="0" smtClean="0"/>
              <a:t>Corporate Strategy/M&amp;A </a:t>
            </a:r>
            <a:r>
              <a:rPr lang="en-US" sz="1200" dirty="0"/>
              <a:t>Team</a:t>
            </a:r>
          </a:p>
          <a:p>
            <a:pPr lvl="0"/>
            <a:r>
              <a:rPr lang="en-US" sz="1200" dirty="0" smtClean="0"/>
              <a:t>ITAM/SAM Team</a:t>
            </a:r>
          </a:p>
          <a:p>
            <a:pPr lvl="0"/>
            <a:r>
              <a:rPr lang="en-US" sz="1200" dirty="0" smtClean="0"/>
              <a:t>Network and IT Architects </a:t>
            </a:r>
          </a:p>
          <a:p>
            <a:pPr lvl="0"/>
            <a:r>
              <a:rPr lang="en-US" sz="1200" dirty="0" smtClean="0"/>
              <a:t>Legal </a:t>
            </a:r>
            <a:endParaRPr lang="en-US" sz="1200" dirty="0"/>
          </a:p>
          <a:p>
            <a:r>
              <a:rPr lang="en-US" sz="1200" dirty="0" smtClean="0"/>
              <a:t>Procurement and Sourcing</a:t>
            </a:r>
            <a:endParaRPr lang="en-US" sz="1200" dirty="0"/>
          </a:p>
        </p:txBody>
      </p:sp>
      <p:sp>
        <p:nvSpPr>
          <p:cNvPr id="16" name="Text Placeholder 15"/>
          <p:cNvSpPr>
            <a:spLocks noGrp="1"/>
          </p:cNvSpPr>
          <p:nvPr>
            <p:ph type="body" sz="quarter" idx="28"/>
          </p:nvPr>
        </p:nvSpPr>
        <p:spPr/>
        <p:txBody>
          <a:bodyPr/>
          <a:lstStyle/>
          <a:p>
            <a:pPr lvl="0"/>
            <a:r>
              <a:rPr lang="en-US" sz="1200" dirty="0" smtClean="0"/>
              <a:t>Understand </a:t>
            </a:r>
            <a:r>
              <a:rPr lang="en-US" sz="1200" dirty="0"/>
              <a:t>the role IT </a:t>
            </a:r>
            <a:r>
              <a:rPr lang="en-US" sz="1200" dirty="0" smtClean="0"/>
              <a:t>plays during </a:t>
            </a:r>
            <a:r>
              <a:rPr lang="en-US" sz="1200" dirty="0"/>
              <a:t>due diligence.</a:t>
            </a:r>
          </a:p>
          <a:p>
            <a:pPr lvl="0"/>
            <a:r>
              <a:rPr lang="en-US" sz="1200" dirty="0"/>
              <a:t>Identify how they should be working with IT during </a:t>
            </a:r>
            <a:r>
              <a:rPr lang="en-US" sz="1200" dirty="0" smtClean="0"/>
              <a:t>M&amp;A events </a:t>
            </a:r>
            <a:r>
              <a:rPr lang="en-US" sz="1200" dirty="0"/>
              <a:t>to make key decisions and assumptions</a:t>
            </a:r>
            <a:r>
              <a:rPr lang="en-US" sz="1200" dirty="0" smtClean="0"/>
              <a:t>.</a:t>
            </a:r>
          </a:p>
          <a:p>
            <a:pPr lvl="0"/>
            <a:r>
              <a:rPr lang="en-US" sz="1200" dirty="0" smtClean="0"/>
              <a:t>Understand the legal and financial impact of non-compliance that software licensing plays during M&amp;A activity.  </a:t>
            </a:r>
            <a:endParaRPr lang="en-US" sz="1200" dirty="0"/>
          </a:p>
          <a:p>
            <a:endParaRPr lang="en-US" sz="1200"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97632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14242"/>
            <a:ext cx="5267126" cy="1506083"/>
          </a:xfrm>
        </p:spPr>
        <p:txBody>
          <a:bodyPr/>
          <a:lstStyle/>
          <a:p>
            <a:r>
              <a:rPr lang="en-US" dirty="0" smtClean="0"/>
              <a:t>Many organizations are unaware of the implications of software licensing and the critical role IT plays during a merger, acquisition, or divestiture. Early involvement in the process provides an improved view of risks during due diligence, improving the ease of post M&amp;A integration.</a:t>
            </a:r>
          </a:p>
          <a:p>
            <a:r>
              <a:rPr lang="en-US" dirty="0" smtClean="0"/>
              <a:t>IT-related activities are usually the largest cost items in M&amp;A. When these costs are overlooked, they cost organizations millions in compliance and/or consolidation costs. </a:t>
            </a:r>
          </a:p>
          <a:p>
            <a:endParaRPr lang="en-US" sz="900" dirty="0"/>
          </a:p>
        </p:txBody>
      </p:sp>
      <p:sp>
        <p:nvSpPr>
          <p:cNvPr id="4" name="Text Placeholder 3"/>
          <p:cNvSpPr>
            <a:spLocks noGrp="1"/>
          </p:cNvSpPr>
          <p:nvPr>
            <p:ph type="body" sz="quarter" idx="11"/>
          </p:nvPr>
        </p:nvSpPr>
        <p:spPr>
          <a:xfrm>
            <a:off x="247848" y="3267570"/>
            <a:ext cx="5267126" cy="1302639"/>
          </a:xfrm>
        </p:spPr>
        <p:txBody>
          <a:bodyPr/>
          <a:lstStyle/>
          <a:p>
            <a:pPr lvl="0"/>
            <a:r>
              <a:rPr lang="en-US" dirty="0"/>
              <a:t>IT is </a:t>
            </a:r>
            <a:r>
              <a:rPr lang="en-US" dirty="0" smtClean="0"/>
              <a:t>often unaware </a:t>
            </a:r>
            <a:r>
              <a:rPr lang="en-US" dirty="0"/>
              <a:t>of a merger or acquisition until the deal is announced, making it </a:t>
            </a:r>
            <a:r>
              <a:rPr lang="en-US" dirty="0" smtClean="0"/>
              <a:t>difficult </a:t>
            </a:r>
            <a:r>
              <a:rPr lang="en-US" dirty="0"/>
              <a:t>to </a:t>
            </a:r>
            <a:r>
              <a:rPr lang="en-US" dirty="0" smtClean="0"/>
              <a:t>conduct necessary due diligence to limit compliance risk. </a:t>
            </a:r>
            <a:endParaRPr lang="en-US" dirty="0"/>
          </a:p>
          <a:p>
            <a:r>
              <a:rPr lang="en-US" dirty="0" smtClean="0"/>
              <a:t>Software vendors monitor press coverage to examine M&amp;A activity, and flag organizations for audits as licensing is often pushed off as a non-critical task. </a:t>
            </a:r>
            <a:endParaRPr lang="en-US" dirty="0"/>
          </a:p>
        </p:txBody>
      </p:sp>
      <p:sp>
        <p:nvSpPr>
          <p:cNvPr id="5" name="Text Placeholder 4"/>
          <p:cNvSpPr>
            <a:spLocks noGrp="1"/>
          </p:cNvSpPr>
          <p:nvPr>
            <p:ph type="body" sz="quarter" idx="12"/>
          </p:nvPr>
        </p:nvSpPr>
        <p:spPr>
          <a:xfrm>
            <a:off x="257174" y="4817453"/>
            <a:ext cx="8623607" cy="1531589"/>
          </a:xfrm>
        </p:spPr>
        <p:txBody>
          <a:bodyPr/>
          <a:lstStyle/>
          <a:p>
            <a:r>
              <a:rPr lang="en-US" dirty="0" smtClean="0"/>
              <a:t>Synergy realization and cost considerations are the critical elements that businesses focus on during an M&amp;A. There are licensing and contract costs that are </a:t>
            </a:r>
            <a:r>
              <a:rPr lang="en-US" dirty="0"/>
              <a:t>not </a:t>
            </a:r>
            <a:r>
              <a:rPr lang="en-US" dirty="0" smtClean="0"/>
              <a:t>considered </a:t>
            </a:r>
            <a:r>
              <a:rPr lang="en-US" dirty="0"/>
              <a:t>or </a:t>
            </a:r>
            <a:r>
              <a:rPr lang="en-US" dirty="0" smtClean="0"/>
              <a:t>taken </a:t>
            </a:r>
            <a:r>
              <a:rPr lang="en-US" dirty="0"/>
              <a:t>into account with respect to IT. </a:t>
            </a:r>
            <a:r>
              <a:rPr lang="en-US" dirty="0" smtClean="0"/>
              <a:t>License transfer</a:t>
            </a:r>
            <a:r>
              <a:rPr lang="en-US" dirty="0"/>
              <a:t>, assignability, use, </a:t>
            </a:r>
            <a:r>
              <a:rPr lang="en-US" dirty="0" smtClean="0"/>
              <a:t>and geographic </a:t>
            </a:r>
            <a:r>
              <a:rPr lang="en-US" dirty="0"/>
              <a:t>rights </a:t>
            </a:r>
            <a:r>
              <a:rPr lang="en-US" dirty="0" smtClean="0"/>
              <a:t>are examples of afterthoughts that can have significant impacts. </a:t>
            </a:r>
            <a:endParaRPr lang="en-US" dirty="0"/>
          </a:p>
          <a:p>
            <a:r>
              <a:rPr lang="en-US" dirty="0" smtClean="0"/>
              <a:t>CIOs must be part of the </a:t>
            </a:r>
            <a:r>
              <a:rPr lang="en-US" dirty="0"/>
              <a:t>conversation during </a:t>
            </a:r>
            <a:r>
              <a:rPr lang="en-US" dirty="0" smtClean="0"/>
              <a:t>the exploration/due </a:t>
            </a:r>
            <a:r>
              <a:rPr lang="en-US" dirty="0"/>
              <a:t>diligence phase, before the deal is </a:t>
            </a:r>
            <a:r>
              <a:rPr lang="en-US" dirty="0" smtClean="0"/>
              <a:t>closed, to examine licensing compliance and software costs that could have a direct result on the valuation of the new organization. </a:t>
            </a:r>
          </a:p>
          <a:p>
            <a:r>
              <a:rPr lang="en-US" dirty="0" smtClean="0"/>
              <a:t>Thorough </a:t>
            </a:r>
            <a:r>
              <a:rPr lang="en-US" dirty="0"/>
              <a:t>due </a:t>
            </a:r>
            <a:r>
              <a:rPr lang="en-US" dirty="0" smtClean="0"/>
              <a:t>diligence, such as internal SAM audits, needs </a:t>
            </a:r>
            <a:r>
              <a:rPr lang="en-US" dirty="0"/>
              <a:t>to be </a:t>
            </a:r>
            <a:r>
              <a:rPr lang="en-US" dirty="0" smtClean="0"/>
              <a:t>conducted by both </a:t>
            </a:r>
            <a:r>
              <a:rPr lang="en-US" dirty="0"/>
              <a:t>organizations </a:t>
            </a:r>
            <a:r>
              <a:rPr lang="en-US" dirty="0" smtClean="0"/>
              <a:t>involved, information </a:t>
            </a:r>
            <a:r>
              <a:rPr lang="en-US" dirty="0"/>
              <a:t>analyzed, </a:t>
            </a:r>
            <a:r>
              <a:rPr lang="en-US" dirty="0" smtClean="0"/>
              <a:t>and </a:t>
            </a:r>
            <a:r>
              <a:rPr lang="en-US" dirty="0"/>
              <a:t>critical </a:t>
            </a:r>
            <a:r>
              <a:rPr lang="en-US" dirty="0" smtClean="0"/>
              <a:t>assumptions defined to create a strategy for the resultant </a:t>
            </a:r>
            <a:r>
              <a:rPr lang="en-US" dirty="0"/>
              <a:t>IT enterprise.  </a:t>
            </a:r>
          </a:p>
        </p:txBody>
      </p:sp>
      <p:sp>
        <p:nvSpPr>
          <p:cNvPr id="6" name="Text Placeholder 5"/>
          <p:cNvSpPr>
            <a:spLocks noGrp="1"/>
          </p:cNvSpPr>
          <p:nvPr>
            <p:ph type="body" sz="quarter" idx="13"/>
          </p:nvPr>
        </p:nvSpPr>
        <p:spPr>
          <a:xfrm>
            <a:off x="5737241" y="1622997"/>
            <a:ext cx="3083231" cy="2523241"/>
          </a:xfrm>
        </p:spPr>
        <p:txBody>
          <a:bodyPr/>
          <a:lstStyle/>
          <a:p>
            <a:pPr marL="228600" indent="-228600">
              <a:buSzPct val="100000"/>
              <a:buAutoNum type="arabicPeriod"/>
            </a:pPr>
            <a:r>
              <a:rPr lang="en-US" dirty="0"/>
              <a:t>To mitigate risks and create accurate cost estimates, </a:t>
            </a:r>
            <a:r>
              <a:rPr lang="en-US" dirty="0" smtClean="0"/>
              <a:t>a contingency fund should be created to compensate for unavailability of information. </a:t>
            </a:r>
            <a:endParaRPr lang="en-US" dirty="0"/>
          </a:p>
          <a:p>
            <a:pPr marL="228600" indent="-228600">
              <a:buSzPct val="100000"/>
              <a:buAutoNum type="arabicPeriod"/>
            </a:pPr>
            <a:r>
              <a:rPr lang="en-US" dirty="0"/>
              <a:t>Gathering and analyzing information is an iterative process that is ongoing throughout due diligence. Update your assumptions, risks, and budget as new information is obtained. </a:t>
            </a:r>
          </a:p>
          <a:p>
            <a:pPr marL="228600" indent="-228600">
              <a:buSzPct val="100000"/>
              <a:buAutoNum type="arabicPeriod"/>
            </a:pPr>
            <a:r>
              <a:rPr lang="en-US" dirty="0"/>
              <a:t>Communication with the </a:t>
            </a:r>
            <a:r>
              <a:rPr lang="en-US" dirty="0" smtClean="0"/>
              <a:t>M&amp;A team </a:t>
            </a:r>
            <a:r>
              <a:rPr lang="en-US" dirty="0"/>
              <a:t>and business process owners should be constant throughout due diligence. IT integration does not exist in isolation.</a:t>
            </a: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36252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4540503" y="2950234"/>
            <a:ext cx="3950354" cy="3096886"/>
          </a:xfrm>
          <a:prstGeom prst="rect">
            <a:avLst/>
          </a:prstGeom>
          <a:solidFill>
            <a:srgbClr val="39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Rectangle 4"/>
          <p:cNvSpPr/>
          <p:nvPr/>
        </p:nvSpPr>
        <p:spPr>
          <a:xfrm>
            <a:off x="1021847" y="2950234"/>
            <a:ext cx="3137661" cy="3098573"/>
          </a:xfrm>
          <a:prstGeom prst="rect">
            <a:avLst/>
          </a:prstGeom>
          <a:solidFill>
            <a:srgbClr val="B8C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The earlier you can plan for managing your software assets, the more value realization that can be captured </a:t>
            </a:r>
            <a:endParaRPr lang="en-CA" dirty="0"/>
          </a:p>
        </p:txBody>
      </p:sp>
      <p:sp>
        <p:nvSpPr>
          <p:cNvPr id="6" name="Rounded Rectangle 5"/>
          <p:cNvSpPr/>
          <p:nvPr/>
        </p:nvSpPr>
        <p:spPr>
          <a:xfrm>
            <a:off x="3519102" y="1268619"/>
            <a:ext cx="5298830" cy="791307"/>
          </a:xfrm>
          <a:prstGeom prst="roundRect">
            <a:avLst>
              <a:gd name="adj" fmla="val 50000"/>
            </a:avLst>
          </a:prstGeom>
          <a:solidFill>
            <a:schemeClr val="accent1">
              <a:alpha val="90000"/>
            </a:schemeClr>
          </a:solid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algn="r"/>
            <a:r>
              <a:rPr lang="en-CA" sz="1600" b="1" dirty="0" smtClean="0"/>
              <a:t>Integration</a:t>
            </a:r>
            <a:endParaRPr lang="en-CA" sz="1600" b="1" dirty="0"/>
          </a:p>
        </p:txBody>
      </p:sp>
      <p:sp>
        <p:nvSpPr>
          <p:cNvPr id="7" name="Rounded Rectangle 6"/>
          <p:cNvSpPr/>
          <p:nvPr/>
        </p:nvSpPr>
        <p:spPr>
          <a:xfrm>
            <a:off x="310888" y="1267425"/>
            <a:ext cx="5298830" cy="791307"/>
          </a:xfrm>
          <a:prstGeom prst="roundRect">
            <a:avLst>
              <a:gd name="adj" fmla="val 50000"/>
            </a:avLst>
          </a:prstGeom>
          <a:solidFill>
            <a:srgbClr val="B0C534">
              <a:alpha val="80000"/>
            </a:srgbClr>
          </a:solid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360000" rtlCol="0" anchor="ctr"/>
          <a:lstStyle/>
          <a:p>
            <a:r>
              <a:rPr lang="en-CA" sz="1600" b="1" dirty="0" smtClean="0"/>
              <a:t>Due Diligence</a:t>
            </a:r>
            <a:endParaRPr lang="en-CA" sz="1600" b="1" dirty="0"/>
          </a:p>
        </p:txBody>
      </p:sp>
      <p:grpSp>
        <p:nvGrpSpPr>
          <p:cNvPr id="8" name="Group 7"/>
          <p:cNvGrpSpPr/>
          <p:nvPr/>
        </p:nvGrpSpPr>
        <p:grpSpPr>
          <a:xfrm rot="10800000">
            <a:off x="356583" y="2201413"/>
            <a:ext cx="8440616" cy="404447"/>
            <a:chOff x="325316" y="5723792"/>
            <a:chExt cx="8440616" cy="404447"/>
          </a:xfrm>
        </p:grpSpPr>
        <p:sp>
          <p:nvSpPr>
            <p:cNvPr id="9" name="Rectangle 8"/>
            <p:cNvSpPr/>
            <p:nvPr/>
          </p:nvSpPr>
          <p:spPr>
            <a:xfrm>
              <a:off x="325316" y="5750169"/>
              <a:ext cx="8440616" cy="351693"/>
            </a:xfrm>
            <a:prstGeom prst="rect">
              <a:avLst/>
            </a:prstGeom>
            <a:gradFill flip="none" rotWithShape="1">
              <a:gsLst>
                <a:gs pos="98000">
                  <a:srgbClr val="B0C534"/>
                </a:gs>
                <a:gs pos="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0" name="Straight Connector 9"/>
            <p:cNvCxnSpPr/>
            <p:nvPr/>
          </p:nvCxnSpPr>
          <p:spPr>
            <a:xfrm>
              <a:off x="861646" y="5750169"/>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392604" y="5723792"/>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923562" y="5750169"/>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454520" y="5750169"/>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985478" y="5723792"/>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16436" y="5750169"/>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047392" y="5750169"/>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99538" y="5750169"/>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629030" y="5750169"/>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158522" y="5723792"/>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688014" y="5750169"/>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217506" y="5750169"/>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746998" y="5723792"/>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276492" y="5750169"/>
              <a:ext cx="0" cy="37807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3663820" y="1352002"/>
            <a:ext cx="1826141" cy="646331"/>
          </a:xfrm>
          <a:prstGeom prst="rect">
            <a:avLst/>
          </a:prstGeom>
          <a:noFill/>
        </p:spPr>
        <p:txBody>
          <a:bodyPr wrap="none" rtlCol="0">
            <a:spAutoFit/>
          </a:bodyPr>
          <a:lstStyle/>
          <a:p>
            <a:pPr algn="ctr"/>
            <a:r>
              <a:rPr lang="en-CA" b="1" dirty="0" smtClean="0">
                <a:solidFill>
                  <a:schemeClr val="bg1"/>
                </a:solidFill>
              </a:rPr>
              <a:t>Pre-Integration</a:t>
            </a:r>
          </a:p>
          <a:p>
            <a:pPr algn="ctr"/>
            <a:r>
              <a:rPr lang="en-CA" b="1" dirty="0" smtClean="0">
                <a:solidFill>
                  <a:schemeClr val="bg1"/>
                </a:solidFill>
              </a:rPr>
              <a:t>Planning</a:t>
            </a:r>
            <a:endParaRPr lang="en-CA" b="1" dirty="0">
              <a:solidFill>
                <a:schemeClr val="bg1"/>
              </a:solidFill>
            </a:endParaRPr>
          </a:p>
        </p:txBody>
      </p:sp>
      <p:cxnSp>
        <p:nvCxnSpPr>
          <p:cNvPr id="26" name="Straight Connector 2"/>
          <p:cNvCxnSpPr/>
          <p:nvPr/>
        </p:nvCxnSpPr>
        <p:spPr>
          <a:xfrm flipH="1">
            <a:off x="344101" y="2702929"/>
            <a:ext cx="8440616"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93124" y="3218277"/>
            <a:ext cx="420130" cy="523220"/>
          </a:xfrm>
          <a:prstGeom prst="rect">
            <a:avLst/>
          </a:prstGeom>
        </p:spPr>
        <p:txBody>
          <a:bodyPr wrap="square" rtlCol="0">
            <a:spAutoFit/>
          </a:bodyPr>
          <a:lstStyle/>
          <a:p>
            <a:r>
              <a:rPr lang="en-CA" sz="2800" b="1" i="1" dirty="0" smtClean="0">
                <a:solidFill>
                  <a:schemeClr val="bg1"/>
                </a:solidFill>
              </a:rPr>
              <a:t>1</a:t>
            </a:r>
          </a:p>
        </p:txBody>
      </p:sp>
      <p:sp>
        <p:nvSpPr>
          <p:cNvPr id="28" name="TextBox 27"/>
          <p:cNvSpPr txBox="1"/>
          <p:nvPr/>
        </p:nvSpPr>
        <p:spPr>
          <a:xfrm>
            <a:off x="593124" y="5616067"/>
            <a:ext cx="420130" cy="523220"/>
          </a:xfrm>
          <a:prstGeom prst="rect">
            <a:avLst/>
          </a:prstGeom>
        </p:spPr>
        <p:txBody>
          <a:bodyPr wrap="square" rtlCol="0">
            <a:spAutoFit/>
          </a:bodyPr>
          <a:lstStyle/>
          <a:p>
            <a:r>
              <a:rPr lang="en-CA" sz="2800" b="1" i="1" dirty="0" smtClean="0">
                <a:solidFill>
                  <a:schemeClr val="bg1"/>
                </a:solidFill>
              </a:rPr>
              <a:t>3</a:t>
            </a:r>
          </a:p>
        </p:txBody>
      </p:sp>
      <p:sp>
        <p:nvSpPr>
          <p:cNvPr id="46" name="Isosceles Triangle 45"/>
          <p:cNvSpPr/>
          <p:nvPr/>
        </p:nvSpPr>
        <p:spPr>
          <a:xfrm rot="20939360">
            <a:off x="832728" y="5054999"/>
            <a:ext cx="500690" cy="1043604"/>
          </a:xfrm>
          <a:prstGeom prst="triangle">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ight Arrow 46"/>
          <p:cNvSpPr/>
          <p:nvPr/>
        </p:nvSpPr>
        <p:spPr>
          <a:xfrm rot="16200000">
            <a:off x="-826739" y="4260339"/>
            <a:ext cx="3498795" cy="448972"/>
          </a:xfrm>
          <a:prstGeom prst="rightArrow">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8" name="Right Arrow 47"/>
          <p:cNvSpPr/>
          <p:nvPr/>
        </p:nvSpPr>
        <p:spPr>
          <a:xfrm>
            <a:off x="821121" y="5904003"/>
            <a:ext cx="7884870" cy="448972"/>
          </a:xfrm>
          <a:prstGeom prst="rightArrow">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9" name="TextBox 48"/>
          <p:cNvSpPr txBox="1"/>
          <p:nvPr/>
        </p:nvSpPr>
        <p:spPr>
          <a:xfrm>
            <a:off x="2571781" y="6179454"/>
            <a:ext cx="4265333"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33333"/>
                </a:solidFill>
                <a:effectLst/>
                <a:uLnTx/>
                <a:uFillTx/>
              </a:rPr>
              <a:t>Time Following M&amp;A Announcement </a:t>
            </a:r>
          </a:p>
        </p:txBody>
      </p:sp>
      <p:sp>
        <p:nvSpPr>
          <p:cNvPr id="50" name="TextBox 49"/>
          <p:cNvSpPr txBox="1"/>
          <p:nvPr/>
        </p:nvSpPr>
        <p:spPr>
          <a:xfrm rot="16200000">
            <a:off x="-1110769" y="4383859"/>
            <a:ext cx="320460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33333"/>
                </a:solidFill>
                <a:effectLst/>
                <a:uLnTx/>
                <a:uFillTx/>
              </a:rPr>
              <a:t>Risk</a:t>
            </a:r>
          </a:p>
        </p:txBody>
      </p:sp>
      <p:pic>
        <p:nvPicPr>
          <p:cNvPr id="51" name="Picture 50"/>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flipH="1">
            <a:off x="1864023" y="3597304"/>
            <a:ext cx="729940" cy="499432"/>
          </a:xfrm>
          <a:prstGeom prst="rect">
            <a:avLst/>
          </a:prstGeom>
        </p:spPr>
      </p:pic>
      <p:pic>
        <p:nvPicPr>
          <p:cNvPr id="54" name="Picture 5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7011348" y="3452409"/>
            <a:ext cx="630957" cy="532903"/>
          </a:xfrm>
          <a:prstGeom prst="rect">
            <a:avLst/>
          </a:prstGeom>
        </p:spPr>
      </p:pic>
      <p:sp>
        <p:nvSpPr>
          <p:cNvPr id="55" name="TextBox 54"/>
          <p:cNvSpPr txBox="1"/>
          <p:nvPr/>
        </p:nvSpPr>
        <p:spPr>
          <a:xfrm>
            <a:off x="1037519" y="4116337"/>
            <a:ext cx="2385161" cy="133882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en-CA" sz="1400" b="1" i="0" u="none" strike="noStrike" kern="0" cap="none" spc="0" normalizeH="0" baseline="0" noProof="0" dirty="0" smtClean="0">
                <a:ln>
                  <a:noFill/>
                </a:ln>
                <a:solidFill>
                  <a:schemeClr val="bg1"/>
                </a:solidFill>
                <a:effectLst/>
                <a:uLnTx/>
                <a:uFillTx/>
              </a:rPr>
              <a:t>Craft the Technology End-State</a:t>
            </a:r>
          </a:p>
          <a:p>
            <a:pPr marL="0" marR="0" lvl="0" indent="0" algn="ctr" defTabSz="914400" eaLnBrk="1" fontAlgn="auto" latinLnBrk="0" hangingPunct="1">
              <a:lnSpc>
                <a:spcPct val="100000"/>
              </a:lnSpc>
              <a:spcBef>
                <a:spcPts val="0"/>
              </a:spcBef>
              <a:spcAft>
                <a:spcPts val="600"/>
              </a:spcAft>
              <a:buClrTx/>
              <a:buSzTx/>
              <a:buFontTx/>
              <a:buNone/>
              <a:tabLst/>
              <a:defRPr/>
            </a:pPr>
            <a:r>
              <a:rPr kumimoji="0" lang="en-US" sz="1200" b="0" i="0" u="none" strike="noStrike" kern="0" cap="none" spc="0" normalizeH="0" baseline="0" noProof="0" dirty="0" smtClean="0">
                <a:ln>
                  <a:noFill/>
                </a:ln>
                <a:solidFill>
                  <a:schemeClr val="bg1"/>
                </a:solidFill>
                <a:effectLst/>
                <a:uLnTx/>
                <a:uFillTx/>
              </a:rPr>
              <a:t>Jump out of the blocks by identifying business objectives and designing the technology end-state accordingly.</a:t>
            </a:r>
            <a:endParaRPr kumimoji="0" lang="en-CA" sz="1200" b="1" i="0" u="none" strike="noStrike" kern="0" cap="none" spc="0" normalizeH="0" baseline="0" noProof="0" dirty="0" smtClean="0">
              <a:ln>
                <a:noFill/>
              </a:ln>
              <a:solidFill>
                <a:schemeClr val="bg1"/>
              </a:solidFill>
              <a:effectLst/>
              <a:uLnTx/>
              <a:uFillTx/>
            </a:endParaRPr>
          </a:p>
        </p:txBody>
      </p:sp>
      <p:sp>
        <p:nvSpPr>
          <p:cNvPr id="57" name="TextBox 56"/>
          <p:cNvSpPr txBox="1"/>
          <p:nvPr/>
        </p:nvSpPr>
        <p:spPr>
          <a:xfrm>
            <a:off x="6030738" y="4049108"/>
            <a:ext cx="2592175" cy="115416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en-CA" sz="1400" b="1" i="0" u="none" strike="noStrike" kern="0" cap="none" spc="0" normalizeH="0" baseline="0" noProof="0" dirty="0" smtClean="0">
                <a:ln>
                  <a:noFill/>
                </a:ln>
                <a:solidFill>
                  <a:schemeClr val="bg1"/>
                </a:solidFill>
                <a:effectLst/>
                <a:uLnTx/>
                <a:uFillTx/>
              </a:rPr>
              <a:t>Build an Integration Roadmap &amp; Execute</a:t>
            </a:r>
          </a:p>
          <a:p>
            <a:pPr marL="0" marR="0" lvl="0" indent="0" algn="ctr" defTabSz="914400" eaLnBrk="1" fontAlgn="auto" latinLnBrk="0" hangingPunct="1">
              <a:lnSpc>
                <a:spcPct val="100000"/>
              </a:lnSpc>
              <a:spcBef>
                <a:spcPts val="0"/>
              </a:spcBef>
              <a:spcAft>
                <a:spcPts val="600"/>
              </a:spcAft>
              <a:buClrTx/>
              <a:buSzTx/>
              <a:buFontTx/>
              <a:buNone/>
              <a:tabLst/>
              <a:defRPr/>
            </a:pPr>
            <a:r>
              <a:rPr kumimoji="0" lang="en-CA" sz="1200" b="0" i="0" u="none" strike="noStrike" kern="0" cap="none" spc="0" normalizeH="0" baseline="0" noProof="0" dirty="0" smtClean="0">
                <a:ln>
                  <a:noFill/>
                </a:ln>
                <a:solidFill>
                  <a:schemeClr val="bg1"/>
                </a:solidFill>
                <a:effectLst/>
                <a:uLnTx/>
                <a:uFillTx/>
              </a:rPr>
              <a:t>Following discovery, plan the technology end-state of each IT domain and execute the roadmap. </a:t>
            </a:r>
            <a:endParaRPr kumimoji="0" lang="en-CA" sz="1200" b="1" i="0" u="none" strike="noStrike" kern="0" cap="none" spc="0" normalizeH="0" baseline="0" noProof="0" dirty="0" smtClean="0">
              <a:ln>
                <a:noFill/>
              </a:ln>
              <a:solidFill>
                <a:schemeClr val="bg1"/>
              </a:solidFill>
              <a:effectLst/>
              <a:uLnTx/>
              <a:uFillTx/>
            </a:endParaRPr>
          </a:p>
        </p:txBody>
      </p:sp>
      <p:sp>
        <p:nvSpPr>
          <p:cNvPr id="25" name="Rectangle 24"/>
          <p:cNvSpPr/>
          <p:nvPr/>
        </p:nvSpPr>
        <p:spPr>
          <a:xfrm>
            <a:off x="4153096" y="2213814"/>
            <a:ext cx="800219" cy="369332"/>
          </a:xfrm>
          <a:prstGeom prst="rect">
            <a:avLst/>
          </a:prstGeom>
        </p:spPr>
        <p:txBody>
          <a:bodyPr wrap="none">
            <a:spAutoFit/>
          </a:bodyPr>
          <a:lstStyle/>
          <a:p>
            <a:pPr algn="ctr"/>
            <a:r>
              <a:rPr lang="en-CA" b="1" dirty="0">
                <a:solidFill>
                  <a:schemeClr val="bg1"/>
                </a:solidFill>
              </a:rPr>
              <a:t>Day 1</a:t>
            </a:r>
          </a:p>
        </p:txBody>
      </p:sp>
      <p:sp>
        <p:nvSpPr>
          <p:cNvPr id="29" name="TextBox 28"/>
          <p:cNvSpPr txBox="1"/>
          <p:nvPr/>
        </p:nvSpPr>
        <p:spPr>
          <a:xfrm>
            <a:off x="1083073" y="3075014"/>
            <a:ext cx="2770783" cy="369332"/>
          </a:xfrm>
          <a:prstGeom prst="rect">
            <a:avLst/>
          </a:prstGeom>
        </p:spPr>
        <p:txBody>
          <a:bodyPr wrap="square" rtlCol="0">
            <a:spAutoFit/>
          </a:bodyPr>
          <a:lstStyle/>
          <a:p>
            <a:r>
              <a:rPr lang="en-CA" b="1" i="1" dirty="0" smtClean="0">
                <a:solidFill>
                  <a:schemeClr val="bg1"/>
                </a:solidFill>
              </a:rPr>
              <a:t>Ideal State – Start Early </a:t>
            </a:r>
          </a:p>
        </p:txBody>
      </p:sp>
      <p:sp>
        <p:nvSpPr>
          <p:cNvPr id="60" name="Rectangle 59"/>
          <p:cNvSpPr/>
          <p:nvPr/>
        </p:nvSpPr>
        <p:spPr>
          <a:xfrm>
            <a:off x="4159509" y="2945945"/>
            <a:ext cx="1089878" cy="3066670"/>
          </a:xfrm>
          <a:prstGeom prst="rect">
            <a:avLst/>
          </a:prstGeom>
          <a:solidFill>
            <a:srgbClr val="869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6" name="TextBox 55"/>
          <p:cNvSpPr txBox="1"/>
          <p:nvPr/>
        </p:nvSpPr>
        <p:spPr>
          <a:xfrm>
            <a:off x="3504907" y="4387617"/>
            <a:ext cx="2517297" cy="75405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en-CA" sz="1400" b="1" i="0" u="none" strike="noStrike" kern="0" cap="none" spc="0" normalizeH="0" baseline="0" noProof="0" dirty="0" smtClean="0">
                <a:ln>
                  <a:noFill/>
                </a:ln>
                <a:solidFill>
                  <a:schemeClr val="bg1"/>
                </a:solidFill>
                <a:effectLst/>
                <a:uLnTx/>
                <a:uFillTx/>
              </a:rPr>
              <a:t>Conduct Discovery</a:t>
            </a:r>
          </a:p>
          <a:p>
            <a:pPr marL="0" marR="0" lvl="0" indent="0" algn="ctr" defTabSz="914400" eaLnBrk="1" fontAlgn="auto" latinLnBrk="0" hangingPunct="1">
              <a:lnSpc>
                <a:spcPct val="100000"/>
              </a:lnSpc>
              <a:spcBef>
                <a:spcPts val="0"/>
              </a:spcBef>
              <a:spcAft>
                <a:spcPts val="600"/>
              </a:spcAft>
              <a:buClrTx/>
              <a:buSzTx/>
              <a:buFontTx/>
              <a:buNone/>
              <a:tabLst/>
              <a:defRPr/>
            </a:pPr>
            <a:r>
              <a:rPr kumimoji="0" lang="en-CA" sz="1200" b="0" i="0" u="none" strike="noStrike" kern="0" cap="none" spc="0" normalizeH="0" baseline="0" noProof="0" dirty="0" smtClean="0">
                <a:ln>
                  <a:noFill/>
                </a:ln>
                <a:solidFill>
                  <a:schemeClr val="bg1"/>
                </a:solidFill>
                <a:effectLst/>
                <a:uLnTx/>
                <a:uFillTx/>
              </a:rPr>
              <a:t>Immediately kick-start discovery of IT domains in both organizations. </a:t>
            </a:r>
          </a:p>
        </p:txBody>
      </p:sp>
      <p:grpSp>
        <p:nvGrpSpPr>
          <p:cNvPr id="4" name="Group 3"/>
          <p:cNvGrpSpPr/>
          <p:nvPr/>
        </p:nvGrpSpPr>
        <p:grpSpPr>
          <a:xfrm>
            <a:off x="3828055" y="3703286"/>
            <a:ext cx="1636511" cy="651221"/>
            <a:chOff x="3750816" y="3468187"/>
            <a:chExt cx="1636511" cy="651221"/>
          </a:xfrm>
        </p:grpSpPr>
        <p:pic>
          <p:nvPicPr>
            <p:cNvPr id="52" name="Picture 51"/>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3750816" y="3468187"/>
              <a:ext cx="596572" cy="651221"/>
            </a:xfrm>
            <a:prstGeom prst="rect">
              <a:avLst/>
            </a:prstGeom>
          </p:spPr>
        </p:pic>
        <p:pic>
          <p:nvPicPr>
            <p:cNvPr id="53" name="Picture 52"/>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4941688" y="3502298"/>
              <a:ext cx="445639" cy="579658"/>
            </a:xfrm>
            <a:prstGeom prst="rect">
              <a:avLst/>
            </a:prstGeom>
          </p:spPr>
        </p:pic>
        <p:sp>
          <p:nvSpPr>
            <p:cNvPr id="58" name="Left-Right Arrow 57"/>
            <p:cNvSpPr/>
            <p:nvPr/>
          </p:nvSpPr>
          <p:spPr>
            <a:xfrm>
              <a:off x="4464625" y="3676920"/>
              <a:ext cx="394737" cy="233754"/>
            </a:xfrm>
            <a:prstGeom prst="leftRightArrow">
              <a:avLst/>
            </a:prstGeom>
            <a:solidFill>
              <a:srgbClr val="29475F"/>
            </a:solidFill>
            <a:ln w="25400" cap="flat" cmpd="sng" algn="ctr">
              <a:solidFill>
                <a:srgbClr val="29475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chemeClr val="bg1"/>
                </a:solidFill>
                <a:effectLst/>
                <a:uLnTx/>
                <a:uFillTx/>
                <a:latin typeface="Arial"/>
                <a:ea typeface="+mn-ea"/>
                <a:cs typeface="+mn-cs"/>
              </a:endParaRPr>
            </a:p>
          </p:txBody>
        </p:sp>
      </p:grpSp>
      <p:sp>
        <p:nvSpPr>
          <p:cNvPr id="59" name="TextBox 58"/>
          <p:cNvSpPr txBox="1"/>
          <p:nvPr/>
        </p:nvSpPr>
        <p:spPr>
          <a:xfrm>
            <a:off x="4440834" y="5407023"/>
            <a:ext cx="3965658" cy="369332"/>
          </a:xfrm>
          <a:prstGeom prst="rect">
            <a:avLst/>
          </a:prstGeom>
        </p:spPr>
        <p:txBody>
          <a:bodyPr wrap="square" rtlCol="0">
            <a:spAutoFit/>
          </a:bodyPr>
          <a:lstStyle/>
          <a:p>
            <a:r>
              <a:rPr lang="en-CA" b="1" i="1" dirty="0" smtClean="0">
                <a:solidFill>
                  <a:schemeClr val="bg1"/>
                </a:solidFill>
              </a:rPr>
              <a:t>Most Likely State – Starts Here</a:t>
            </a:r>
          </a:p>
        </p:txBody>
      </p:sp>
      <p:grpSp>
        <p:nvGrpSpPr>
          <p:cNvPr id="45" name="Group 44"/>
          <p:cNvGrpSpPr/>
          <p:nvPr/>
        </p:nvGrpSpPr>
        <p:grpSpPr>
          <a:xfrm>
            <a:off x="0" y="6422955"/>
            <a:ext cx="9144000" cy="437555"/>
            <a:chOff x="0" y="6422955"/>
            <a:chExt cx="9144000" cy="437555"/>
          </a:xfrm>
        </p:grpSpPr>
        <p:pic>
          <p:nvPicPr>
            <p:cNvPr id="61"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62" name="Picture 61"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68678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Gathering and analyzing information on software assets and optimizing licensing contracts is an iterative </a:t>
            </a:r>
            <a:r>
              <a:rPr lang="en-US" dirty="0" smtClean="0"/>
              <a:t>process</a:t>
            </a:r>
            <a:endParaRPr lang="en-CA" dirty="0"/>
          </a:p>
        </p:txBody>
      </p:sp>
      <p:graphicFrame>
        <p:nvGraphicFramePr>
          <p:cNvPr id="4" name="Diagram 3"/>
          <p:cNvGraphicFramePr/>
          <p:nvPr>
            <p:extLst>
              <p:ext uri="{D42A27DB-BD31-4B8C-83A1-F6EECF244321}">
                <p14:modId xmlns:p14="http://schemas.microsoft.com/office/powerpoint/2010/main" val="1998066141"/>
              </p:ext>
            </p:extLst>
          </p:nvPr>
        </p:nvGraphicFramePr>
        <p:xfrm>
          <a:off x="-1507430" y="1864236"/>
          <a:ext cx="6296812" cy="425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93702" y="1190059"/>
            <a:ext cx="8541416" cy="830997"/>
          </a:xfrm>
          <a:prstGeom prst="rect">
            <a:avLst/>
          </a:prstGeom>
        </p:spPr>
        <p:txBody>
          <a:bodyPr wrap="square">
            <a:spAutoFit/>
          </a:bodyPr>
          <a:lstStyle/>
          <a:p>
            <a:pPr lvl="0"/>
            <a:r>
              <a:rPr lang="en-CA" sz="1600" b="1" dirty="0"/>
              <a:t>Continuous review, </a:t>
            </a:r>
            <a:r>
              <a:rPr lang="en-CA" sz="1600" b="1" dirty="0" smtClean="0"/>
              <a:t>analysis, </a:t>
            </a:r>
            <a:r>
              <a:rPr lang="en-CA" sz="1600" b="1" dirty="0"/>
              <a:t>and revision of software asset strategy will be needed throughout the integration </a:t>
            </a:r>
            <a:r>
              <a:rPr lang="en-CA" sz="1600" b="1" dirty="0" smtClean="0"/>
              <a:t>process. </a:t>
            </a:r>
            <a:r>
              <a:rPr lang="en-US" sz="1600" b="1" dirty="0" smtClean="0"/>
              <a:t>Updating </a:t>
            </a:r>
            <a:r>
              <a:rPr lang="en-US" sz="1600" b="1" dirty="0"/>
              <a:t>your assumptions, risks, and budget as new </a:t>
            </a:r>
            <a:r>
              <a:rPr lang="en-US" sz="1600" b="1" dirty="0" smtClean="0"/>
              <a:t>information obtained</a:t>
            </a:r>
            <a:r>
              <a:rPr lang="en-US" sz="1600" b="1" dirty="0"/>
              <a:t> </a:t>
            </a:r>
            <a:r>
              <a:rPr lang="en-US" sz="1600" b="1" dirty="0" smtClean="0"/>
              <a:t>will be critical to increase the odds of success. </a:t>
            </a:r>
            <a:endParaRPr lang="en-CA" sz="1600" b="1" dirty="0"/>
          </a:p>
        </p:txBody>
      </p:sp>
      <p:sp>
        <p:nvSpPr>
          <p:cNvPr id="10" name="TextBox 9"/>
          <p:cNvSpPr txBox="1"/>
          <p:nvPr/>
        </p:nvSpPr>
        <p:spPr>
          <a:xfrm>
            <a:off x="3078017" y="2258407"/>
            <a:ext cx="5361709" cy="830997"/>
          </a:xfrm>
          <a:prstGeom prst="rect">
            <a:avLst/>
          </a:prstGeom>
        </p:spPr>
        <p:txBody>
          <a:bodyPr wrap="square" rtlCol="0">
            <a:spAutoFit/>
          </a:bodyPr>
          <a:lstStyle/>
          <a:p>
            <a:pPr>
              <a:buSzPct val="100000"/>
            </a:pPr>
            <a:r>
              <a:rPr lang="en-US" sz="1600" b="1" dirty="0" smtClean="0"/>
              <a:t>A thorough due diligence process with expertise </a:t>
            </a:r>
            <a:r>
              <a:rPr lang="en-US" sz="1600" dirty="0" smtClean="0"/>
              <a:t>is needed to </a:t>
            </a:r>
            <a:r>
              <a:rPr lang="en-US" sz="1600" dirty="0"/>
              <a:t>mitigate </a:t>
            </a:r>
            <a:r>
              <a:rPr lang="en-US" sz="1600" dirty="0" smtClean="0"/>
              <a:t>software licensing and contractual risks and </a:t>
            </a:r>
            <a:r>
              <a:rPr lang="en-US" sz="1600" dirty="0"/>
              <a:t>create accurate cost </a:t>
            </a:r>
            <a:r>
              <a:rPr lang="en-US" sz="1600" dirty="0" smtClean="0"/>
              <a:t>estimates.</a:t>
            </a:r>
            <a:endParaRPr lang="en-US" sz="1600" dirty="0"/>
          </a:p>
        </p:txBody>
      </p:sp>
      <p:sp>
        <p:nvSpPr>
          <p:cNvPr id="11" name="TextBox 10"/>
          <p:cNvSpPr txBox="1"/>
          <p:nvPr/>
        </p:nvSpPr>
        <p:spPr>
          <a:xfrm>
            <a:off x="3078017" y="3453755"/>
            <a:ext cx="5361709" cy="1077218"/>
          </a:xfrm>
          <a:prstGeom prst="rect">
            <a:avLst/>
          </a:prstGeom>
        </p:spPr>
        <p:txBody>
          <a:bodyPr wrap="square" rtlCol="0">
            <a:spAutoFit/>
          </a:bodyPr>
          <a:lstStyle/>
          <a:p>
            <a:pPr>
              <a:spcAft>
                <a:spcPts val="600"/>
              </a:spcAft>
              <a:buSzPct val="100000"/>
            </a:pPr>
            <a:r>
              <a:rPr lang="en-US" sz="1600" b="1" dirty="0"/>
              <a:t>Anticipate that you are going to be under pressure. </a:t>
            </a:r>
            <a:r>
              <a:rPr lang="en-US" sz="1600" dirty="0"/>
              <a:t>Fulfill short-term, tactical operational imperatives while simultaneously conducting discovery and designing the technology end-state. </a:t>
            </a:r>
          </a:p>
        </p:txBody>
      </p:sp>
      <p:sp>
        <p:nvSpPr>
          <p:cNvPr id="12" name="TextBox 11"/>
          <p:cNvSpPr txBox="1"/>
          <p:nvPr/>
        </p:nvSpPr>
        <p:spPr>
          <a:xfrm>
            <a:off x="3078017" y="4805548"/>
            <a:ext cx="5361709" cy="1107996"/>
          </a:xfrm>
          <a:prstGeom prst="rect">
            <a:avLst/>
          </a:prstGeom>
        </p:spPr>
        <p:txBody>
          <a:bodyPr wrap="square" rtlCol="0">
            <a:spAutoFit/>
          </a:bodyPr>
          <a:lstStyle/>
          <a:p>
            <a:r>
              <a:rPr lang="en-US" sz="1600" b="1" dirty="0"/>
              <a:t>Once </a:t>
            </a:r>
            <a:r>
              <a:rPr lang="en-US" sz="1600" b="1" dirty="0" smtClean="0"/>
              <a:t>a clear </a:t>
            </a:r>
            <a:r>
              <a:rPr lang="en-US" sz="1600" b="1" dirty="0"/>
              <a:t>understanding </a:t>
            </a:r>
            <a:r>
              <a:rPr lang="en-US" sz="1600" dirty="0" smtClean="0"/>
              <a:t>of</a:t>
            </a:r>
            <a:r>
              <a:rPr lang="en-US" sz="1600" b="1" dirty="0" smtClean="0"/>
              <a:t> </a:t>
            </a:r>
            <a:r>
              <a:rPr lang="en-US" sz="1600" dirty="0" smtClean="0"/>
              <a:t>your licensing integration strategy is established, execute it to </a:t>
            </a:r>
            <a:r>
              <a:rPr lang="en-US" sz="1600" dirty="0"/>
              <a:t>achieve the planned technology end-state that best supports </a:t>
            </a:r>
            <a:r>
              <a:rPr lang="en-US" sz="1600" dirty="0" smtClean="0"/>
              <a:t>the business </a:t>
            </a:r>
            <a:r>
              <a:rPr lang="en-US" sz="1600" dirty="0"/>
              <a:t>capabilities of the organization</a:t>
            </a:r>
            <a:r>
              <a:rPr lang="en-US" dirty="0"/>
              <a:t>. </a:t>
            </a:r>
          </a:p>
        </p:txBody>
      </p:sp>
      <p:grpSp>
        <p:nvGrpSpPr>
          <p:cNvPr id="8" name="Group 7"/>
          <p:cNvGrpSpPr/>
          <p:nvPr/>
        </p:nvGrpSpPr>
        <p:grpSpPr>
          <a:xfrm>
            <a:off x="0" y="6422955"/>
            <a:ext cx="9144000" cy="437555"/>
            <a:chOff x="0" y="6422955"/>
            <a:chExt cx="9144000" cy="437555"/>
          </a:xfrm>
        </p:grpSpPr>
        <p:pic>
          <p:nvPicPr>
            <p:cNvPr id="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90387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Make the case for </a:t>
            </a:r>
            <a:r>
              <a:rPr lang="en-CA" dirty="0" smtClean="0"/>
              <a:t>proactive </a:t>
            </a:r>
            <a:r>
              <a:rPr lang="en-CA" dirty="0"/>
              <a:t>involvement in due diligence based on preventing unexpected financial impact</a:t>
            </a:r>
          </a:p>
        </p:txBody>
      </p:sp>
      <p:grpSp>
        <p:nvGrpSpPr>
          <p:cNvPr id="7" name="Group 3"/>
          <p:cNvGrpSpPr/>
          <p:nvPr/>
        </p:nvGrpSpPr>
        <p:grpSpPr>
          <a:xfrm>
            <a:off x="-139521" y="2229491"/>
            <a:ext cx="5827136" cy="3763149"/>
            <a:chOff x="-243253" y="2238481"/>
            <a:chExt cx="5827136" cy="3763149"/>
          </a:xfrm>
        </p:grpSpPr>
        <p:sp>
          <p:nvSpPr>
            <p:cNvPr id="8" name="Down Arrow 4"/>
            <p:cNvSpPr/>
            <p:nvPr/>
          </p:nvSpPr>
          <p:spPr>
            <a:xfrm>
              <a:off x="152767" y="2883335"/>
              <a:ext cx="736357" cy="1354015"/>
            </a:xfrm>
            <a:prstGeom prst="down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9" name="Down Arrow 5"/>
            <p:cNvSpPr/>
            <p:nvPr/>
          </p:nvSpPr>
          <p:spPr>
            <a:xfrm>
              <a:off x="152767" y="4528434"/>
              <a:ext cx="736357" cy="1354015"/>
            </a:xfrm>
            <a:prstGeom prst="down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10" name="Group 6"/>
            <p:cNvGrpSpPr/>
            <p:nvPr/>
          </p:nvGrpSpPr>
          <p:grpSpPr>
            <a:xfrm>
              <a:off x="-243253" y="2238481"/>
              <a:ext cx="5827135" cy="1851268"/>
              <a:chOff x="-243253" y="2238481"/>
              <a:chExt cx="5827135" cy="1851268"/>
            </a:xfrm>
          </p:grpSpPr>
          <p:sp>
            <p:nvSpPr>
              <p:cNvPr id="16" name="Rectangle 30"/>
              <p:cNvSpPr/>
              <p:nvPr/>
            </p:nvSpPr>
            <p:spPr>
              <a:xfrm>
                <a:off x="1617786" y="2522849"/>
                <a:ext cx="3966096" cy="11545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aphicFrame>
            <p:nvGraphicFramePr>
              <p:cNvPr id="17" name="Chart 31"/>
              <p:cNvGraphicFramePr/>
              <p:nvPr>
                <p:extLst/>
              </p:nvPr>
            </p:nvGraphicFramePr>
            <p:xfrm>
              <a:off x="-243253" y="2238481"/>
              <a:ext cx="3056792" cy="1851268"/>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Box 32"/>
              <p:cNvSpPr txBox="1"/>
              <p:nvPr/>
            </p:nvSpPr>
            <p:spPr>
              <a:xfrm>
                <a:off x="1223599" y="2503262"/>
                <a:ext cx="1314784" cy="769441"/>
              </a:xfrm>
              <a:prstGeom prst="rect">
                <a:avLst/>
              </a:prstGeom>
            </p:spPr>
            <p:txBody>
              <a:bodyPr wrap="none" rtlCol="0">
                <a:spAutoFit/>
              </a:bodyPr>
              <a:lstStyle/>
              <a:p>
                <a:r>
                  <a:rPr lang="en-CA" sz="4400" b="1" dirty="0" smtClean="0">
                    <a:solidFill>
                      <a:srgbClr val="FFFFFF"/>
                    </a:solidFill>
                    <a:effectLst>
                      <a:outerShdw blurRad="38100" dist="38100" dir="2700000" algn="tl">
                        <a:srgbClr val="000000">
                          <a:alpha val="43137"/>
                        </a:srgbClr>
                      </a:outerShdw>
                    </a:effectLst>
                  </a:rPr>
                  <a:t>75%</a:t>
                </a:r>
                <a:endParaRPr lang="en-CA" sz="1400" b="1" dirty="0">
                  <a:solidFill>
                    <a:srgbClr val="FFFFFF"/>
                  </a:solidFill>
                  <a:effectLst>
                    <a:outerShdw blurRad="38100" dist="38100" dir="2700000" algn="tl">
                      <a:srgbClr val="000000">
                        <a:alpha val="43137"/>
                      </a:srgbClr>
                    </a:outerShdw>
                  </a:effectLst>
                </a:endParaRPr>
              </a:p>
            </p:txBody>
          </p:sp>
          <p:sp>
            <p:nvSpPr>
              <p:cNvPr id="19" name="TextBox 33"/>
              <p:cNvSpPr txBox="1"/>
              <p:nvPr/>
            </p:nvSpPr>
            <p:spPr>
              <a:xfrm>
                <a:off x="2451224" y="2617139"/>
                <a:ext cx="2997076" cy="954107"/>
              </a:xfrm>
              <a:prstGeom prst="rect">
                <a:avLst/>
              </a:prstGeom>
            </p:spPr>
            <p:txBody>
              <a:bodyPr wrap="square" rtlCol="0">
                <a:spAutoFit/>
              </a:bodyPr>
              <a:lstStyle/>
              <a:p>
                <a:r>
                  <a:rPr lang="en-CA" sz="1400" dirty="0">
                    <a:solidFill>
                      <a:srgbClr val="333333"/>
                    </a:solidFill>
                  </a:rPr>
                  <a:t>A study conducted by Accenture indicated 75% of executive managers underestimated the role of IT in M&amp;A success</a:t>
                </a:r>
                <a:r>
                  <a:rPr lang="en-CA" sz="1400" dirty="0" smtClean="0">
                    <a:solidFill>
                      <a:srgbClr val="333333"/>
                    </a:solidFill>
                  </a:rPr>
                  <a:t>.</a:t>
                </a:r>
                <a:endParaRPr lang="en-CA" sz="1400" dirty="0">
                  <a:solidFill>
                    <a:srgbClr val="333333"/>
                  </a:solidFill>
                </a:endParaRPr>
              </a:p>
            </p:txBody>
          </p:sp>
        </p:grpSp>
        <p:grpSp>
          <p:nvGrpSpPr>
            <p:cNvPr id="11" name="Group 7"/>
            <p:cNvGrpSpPr/>
            <p:nvPr/>
          </p:nvGrpSpPr>
          <p:grpSpPr>
            <a:xfrm>
              <a:off x="-243253" y="3913903"/>
              <a:ext cx="5827136" cy="2087727"/>
              <a:chOff x="-243253" y="4089749"/>
              <a:chExt cx="5827136" cy="2087727"/>
            </a:xfrm>
          </p:grpSpPr>
          <p:sp>
            <p:nvSpPr>
              <p:cNvPr id="12" name="Rectangle 12"/>
              <p:cNvSpPr/>
              <p:nvPr/>
            </p:nvSpPr>
            <p:spPr>
              <a:xfrm>
                <a:off x="1617785" y="4438974"/>
                <a:ext cx="3966097" cy="17385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aphicFrame>
            <p:nvGraphicFramePr>
              <p:cNvPr id="13" name="Chart 13"/>
              <p:cNvGraphicFramePr/>
              <p:nvPr>
                <p:extLst/>
              </p:nvPr>
            </p:nvGraphicFramePr>
            <p:xfrm>
              <a:off x="-243253" y="4089749"/>
              <a:ext cx="3056792" cy="1851268"/>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4"/>
              <p:cNvSpPr txBox="1"/>
              <p:nvPr/>
            </p:nvSpPr>
            <p:spPr>
              <a:xfrm>
                <a:off x="1223599" y="4420256"/>
                <a:ext cx="1314784" cy="769441"/>
              </a:xfrm>
              <a:prstGeom prst="rect">
                <a:avLst/>
              </a:prstGeom>
            </p:spPr>
            <p:txBody>
              <a:bodyPr wrap="none" rtlCol="0">
                <a:spAutoFit/>
              </a:bodyPr>
              <a:lstStyle/>
              <a:p>
                <a:r>
                  <a:rPr lang="en-CA" sz="4400" b="1" dirty="0" smtClean="0">
                    <a:solidFill>
                      <a:srgbClr val="FFFFFF"/>
                    </a:solidFill>
                    <a:effectLst>
                      <a:outerShdw blurRad="38100" dist="38100" dir="2700000" algn="tl">
                        <a:srgbClr val="000000">
                          <a:alpha val="43137"/>
                        </a:srgbClr>
                      </a:outerShdw>
                    </a:effectLst>
                  </a:rPr>
                  <a:t>50%</a:t>
                </a:r>
                <a:endParaRPr lang="en-CA" sz="1400" b="1" dirty="0">
                  <a:solidFill>
                    <a:srgbClr val="FFFFFF"/>
                  </a:solidFill>
                  <a:effectLst>
                    <a:outerShdw blurRad="38100" dist="38100" dir="2700000" algn="tl">
                      <a:srgbClr val="000000">
                        <a:alpha val="43137"/>
                      </a:srgbClr>
                    </a:outerShdw>
                  </a:effectLst>
                </a:endParaRPr>
              </a:p>
            </p:txBody>
          </p:sp>
          <p:sp>
            <p:nvSpPr>
              <p:cNvPr id="15" name="TextBox 27"/>
              <p:cNvSpPr txBox="1"/>
              <p:nvPr/>
            </p:nvSpPr>
            <p:spPr>
              <a:xfrm>
                <a:off x="2451225" y="4522082"/>
                <a:ext cx="3132658" cy="1600438"/>
              </a:xfrm>
              <a:prstGeom prst="rect">
                <a:avLst/>
              </a:prstGeom>
            </p:spPr>
            <p:txBody>
              <a:bodyPr wrap="square" rtlCol="0">
                <a:spAutoFit/>
              </a:bodyPr>
              <a:lstStyle/>
              <a:p>
                <a:r>
                  <a:rPr lang="en-CA" sz="1400" dirty="0">
                    <a:solidFill>
                      <a:srgbClr val="333333"/>
                    </a:solidFill>
                  </a:rPr>
                  <a:t>Inaccurate cost estimates and timelines continue to be a consequence of not involving IT early. According to an EY survey, 50% of management involved IT in the M&amp;A process, compared to almost 80% for finance</a:t>
                </a:r>
                <a:r>
                  <a:rPr lang="en-CA" sz="1400" dirty="0" smtClean="0">
                    <a:solidFill>
                      <a:srgbClr val="333333"/>
                    </a:solidFill>
                  </a:rPr>
                  <a:t>.</a:t>
                </a:r>
                <a:endParaRPr lang="en-CA" sz="1400" dirty="0">
                  <a:solidFill>
                    <a:srgbClr val="333333"/>
                  </a:solidFill>
                </a:endParaRPr>
              </a:p>
            </p:txBody>
          </p:sp>
        </p:grpSp>
      </p:grpSp>
      <p:sp>
        <p:nvSpPr>
          <p:cNvPr id="20" name="TextBox 19"/>
          <p:cNvSpPr txBox="1"/>
          <p:nvPr/>
        </p:nvSpPr>
        <p:spPr>
          <a:xfrm>
            <a:off x="6105069" y="1930841"/>
            <a:ext cx="2648482" cy="1569660"/>
          </a:xfrm>
          <a:prstGeom prst="rect">
            <a:avLst/>
          </a:prstGeom>
        </p:spPr>
        <p:txBody>
          <a:bodyPr wrap="none" rtlCol="0">
            <a:spAutoFit/>
          </a:bodyPr>
          <a:lstStyle/>
          <a:p>
            <a:r>
              <a:rPr lang="en-CA" sz="9600" b="1" dirty="0" smtClean="0">
                <a:solidFill>
                  <a:srgbClr val="D9A210"/>
                </a:solidFill>
              </a:rPr>
              <a:t>40%</a:t>
            </a:r>
            <a:endParaRPr lang="en-CA" b="1" dirty="0">
              <a:solidFill>
                <a:srgbClr val="D9A210"/>
              </a:solidFill>
            </a:endParaRPr>
          </a:p>
        </p:txBody>
      </p:sp>
      <p:sp>
        <p:nvSpPr>
          <p:cNvPr id="21" name="TextBox 20"/>
          <p:cNvSpPr txBox="1"/>
          <p:nvPr/>
        </p:nvSpPr>
        <p:spPr>
          <a:xfrm>
            <a:off x="6016704" y="3351672"/>
            <a:ext cx="2723126" cy="2554545"/>
          </a:xfrm>
          <a:prstGeom prst="rect">
            <a:avLst/>
          </a:prstGeom>
        </p:spPr>
        <p:txBody>
          <a:bodyPr wrap="square" rtlCol="0">
            <a:spAutoFit/>
          </a:bodyPr>
          <a:lstStyle/>
          <a:p>
            <a:pPr algn="ctr"/>
            <a:r>
              <a:rPr lang="en-CA" sz="1600" dirty="0">
                <a:solidFill>
                  <a:srgbClr val="333333"/>
                </a:solidFill>
              </a:rPr>
              <a:t>Despite management continuing to overlook IT’s early involvement in M&amp;As, a BusinessWeek report by Oliver Wyman indicates that 40% of merger-seasoned professionals in the United States place the burden of M&amp;A failure on poor post-merger integration</a:t>
            </a:r>
            <a:r>
              <a:rPr lang="en-CA" sz="1600" dirty="0" smtClean="0">
                <a:solidFill>
                  <a:srgbClr val="333333"/>
                </a:solidFill>
              </a:rPr>
              <a:t>.</a:t>
            </a:r>
            <a:endParaRPr lang="en-CA" sz="1600" dirty="0">
              <a:solidFill>
                <a:srgbClr val="333333"/>
              </a:solidFill>
            </a:endParaRPr>
          </a:p>
        </p:txBody>
      </p:sp>
      <p:sp>
        <p:nvSpPr>
          <p:cNvPr id="22" name="Half Frame 21"/>
          <p:cNvSpPr/>
          <p:nvPr/>
        </p:nvSpPr>
        <p:spPr>
          <a:xfrm>
            <a:off x="5842576" y="2218592"/>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23" name="Half Frame 22"/>
          <p:cNvSpPr/>
          <p:nvPr/>
        </p:nvSpPr>
        <p:spPr>
          <a:xfrm rot="10800000">
            <a:off x="8406105" y="5562331"/>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24" name="Rectangle 23"/>
          <p:cNvSpPr/>
          <p:nvPr/>
        </p:nvSpPr>
        <p:spPr>
          <a:xfrm>
            <a:off x="342149" y="1264067"/>
            <a:ext cx="8361310" cy="646331"/>
          </a:xfrm>
          <a:prstGeom prst="rect">
            <a:avLst/>
          </a:prstGeom>
        </p:spPr>
        <p:txBody>
          <a:bodyPr wrap="square">
            <a:spAutoFit/>
          </a:bodyPr>
          <a:lstStyle/>
          <a:p>
            <a:pPr>
              <a:spcAft>
                <a:spcPts val="600"/>
              </a:spcAft>
              <a:buSzPct val="100000"/>
            </a:pPr>
            <a:r>
              <a:rPr lang="en-US" dirty="0" smtClean="0"/>
              <a:t>Fulfill </a:t>
            </a:r>
            <a:r>
              <a:rPr lang="en-US" dirty="0"/>
              <a:t>short-term, tactical operational imperatives while simultaneously conducting discovery and designing the technology end-state. </a:t>
            </a:r>
          </a:p>
        </p:txBody>
      </p:sp>
      <p:sp>
        <p:nvSpPr>
          <p:cNvPr id="3" name="Rectangle 2"/>
          <p:cNvSpPr/>
          <p:nvPr/>
        </p:nvSpPr>
        <p:spPr>
          <a:xfrm>
            <a:off x="6105069" y="5946236"/>
            <a:ext cx="2768615" cy="338554"/>
          </a:xfrm>
          <a:prstGeom prst="rect">
            <a:avLst/>
          </a:prstGeom>
        </p:spPr>
        <p:txBody>
          <a:bodyPr wrap="square">
            <a:spAutoFit/>
          </a:bodyPr>
          <a:lstStyle/>
          <a:p>
            <a:r>
              <a:rPr lang="en-CA" sz="800" dirty="0" smtClean="0"/>
              <a:t>Oliver Wyman. </a:t>
            </a:r>
            <a:r>
              <a:rPr lang="en-CA" sz="800" dirty="0"/>
              <a:t>“Post-merger Integration – A Tailored Approach to Sustainable Transaction Success”</a:t>
            </a:r>
          </a:p>
        </p:txBody>
      </p:sp>
      <p:sp>
        <p:nvSpPr>
          <p:cNvPr id="25" name="Rectangle 24"/>
          <p:cNvSpPr/>
          <p:nvPr/>
        </p:nvSpPr>
        <p:spPr>
          <a:xfrm>
            <a:off x="342149" y="6164543"/>
            <a:ext cx="5345465" cy="338554"/>
          </a:xfrm>
          <a:prstGeom prst="rect">
            <a:avLst/>
          </a:prstGeom>
        </p:spPr>
        <p:txBody>
          <a:bodyPr wrap="square">
            <a:spAutoFit/>
          </a:bodyPr>
          <a:lstStyle/>
          <a:p>
            <a:r>
              <a:rPr lang="en-CA" sz="800" dirty="0" smtClean="0"/>
              <a:t>Accenture</a:t>
            </a:r>
            <a:r>
              <a:rPr lang="en-CA" sz="800" dirty="0"/>
              <a:t>. “Keys to the Kingdom: How an Integrated IT Capability Can Increase Your Odds of M&amp;A Success” </a:t>
            </a:r>
          </a:p>
          <a:p>
            <a:r>
              <a:rPr lang="en-CA" sz="800" dirty="0" smtClean="0"/>
              <a:t>EY</a:t>
            </a:r>
            <a:r>
              <a:rPr lang="en-CA" sz="800" dirty="0"/>
              <a:t>. “IT as a Driver of M&amp;A Success”</a:t>
            </a:r>
          </a:p>
        </p:txBody>
      </p:sp>
      <p:grpSp>
        <p:nvGrpSpPr>
          <p:cNvPr id="26" name="Group 25"/>
          <p:cNvGrpSpPr/>
          <p:nvPr/>
        </p:nvGrpSpPr>
        <p:grpSpPr>
          <a:xfrm>
            <a:off x="0" y="6422955"/>
            <a:ext cx="9144000" cy="437555"/>
            <a:chOff x="0" y="6422955"/>
            <a:chExt cx="9144000" cy="437555"/>
          </a:xfrm>
        </p:grpSpPr>
        <p:pic>
          <p:nvPicPr>
            <p:cNvPr id="2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8" name="Picture 27"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81660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Take charge of the IT M&amp;A process to instill discipline and controls that provide an environment of stability</a:t>
            </a:r>
            <a:endParaRPr lang="en-CA" dirty="0"/>
          </a:p>
        </p:txBody>
      </p:sp>
      <p:sp>
        <p:nvSpPr>
          <p:cNvPr id="4" name="Text Placeholder 2"/>
          <p:cNvSpPr txBox="1">
            <a:spLocks/>
          </p:cNvSpPr>
          <p:nvPr/>
        </p:nvSpPr>
        <p:spPr>
          <a:xfrm>
            <a:off x="257176" y="1191479"/>
            <a:ext cx="8620124" cy="587502"/>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smtClean="0"/>
              <a:t>Depending on when IT gets involved, a variety of measures can be taken. </a:t>
            </a:r>
            <a:endParaRPr lang="en-CA" sz="1600" b="1" dirty="0"/>
          </a:p>
        </p:txBody>
      </p:sp>
      <p:sp>
        <p:nvSpPr>
          <p:cNvPr id="8" name="TextBox 7"/>
          <p:cNvSpPr txBox="1"/>
          <p:nvPr/>
        </p:nvSpPr>
        <p:spPr>
          <a:xfrm>
            <a:off x="251520" y="2138945"/>
            <a:ext cx="4281309" cy="2908489"/>
          </a:xfrm>
          <a:prstGeom prst="rect">
            <a:avLst/>
          </a:prstGeom>
        </p:spPr>
        <p:txBody>
          <a:bodyPr wrap="square" rtlCol="0">
            <a:spAutoFit/>
          </a:bodyPr>
          <a:lstStyle/>
          <a:p>
            <a:pPr marL="171450" indent="-171450">
              <a:spcAft>
                <a:spcPts val="600"/>
              </a:spcAft>
              <a:buFont typeface="Arial" panose="020B0604020202020204" pitchFamily="34" charset="0"/>
              <a:buChar char="•"/>
            </a:pPr>
            <a:r>
              <a:rPr lang="en-CA" sz="1200" dirty="0" smtClean="0"/>
              <a:t>Keep communication channels </a:t>
            </a:r>
            <a:r>
              <a:rPr lang="en-CA" sz="1200" dirty="0"/>
              <a:t>with executive peers open </a:t>
            </a:r>
            <a:r>
              <a:rPr lang="en-CA" sz="1200" dirty="0" smtClean="0"/>
              <a:t>and active regarding M&amp;A activity to stay ahead of the situation. The CFO will need to be aware of software asset licensing and contract costs. </a:t>
            </a:r>
          </a:p>
          <a:p>
            <a:pPr marL="171450" indent="-171450">
              <a:spcAft>
                <a:spcPts val="600"/>
              </a:spcAft>
              <a:buFont typeface="Arial" panose="020B0604020202020204" pitchFamily="34" charset="0"/>
              <a:buChar char="•"/>
            </a:pPr>
            <a:r>
              <a:rPr lang="en-CA" sz="1200" dirty="0"/>
              <a:t>Form a cross-functional </a:t>
            </a:r>
            <a:r>
              <a:rPr lang="en-CA" sz="1200" dirty="0" smtClean="0"/>
              <a:t>SAM team </a:t>
            </a:r>
            <a:r>
              <a:rPr lang="en-CA" sz="1200" dirty="0"/>
              <a:t>to identify, </a:t>
            </a:r>
            <a:r>
              <a:rPr lang="en-CA" sz="1200" dirty="0" smtClean="0"/>
              <a:t>assess, </a:t>
            </a:r>
            <a:r>
              <a:rPr lang="en-CA" sz="1200" dirty="0"/>
              <a:t>and prioritize </a:t>
            </a:r>
            <a:r>
              <a:rPr lang="en-CA" sz="1200" dirty="0" smtClean="0"/>
              <a:t>synergies</a:t>
            </a:r>
            <a:r>
              <a:rPr lang="en-CA" sz="1200" dirty="0"/>
              <a:t>, along with the corresponding process activities, costs (hard/soft/people/external/internal), </a:t>
            </a:r>
            <a:r>
              <a:rPr lang="en-CA" sz="1200" dirty="0" smtClean="0"/>
              <a:t>timelines, </a:t>
            </a:r>
            <a:r>
              <a:rPr lang="en-CA" sz="1200" dirty="0"/>
              <a:t>and risks</a:t>
            </a:r>
            <a:r>
              <a:rPr lang="en-CA" sz="1200" dirty="0" smtClean="0"/>
              <a:t>.</a:t>
            </a:r>
            <a:endParaRPr lang="en-CA" sz="1200" dirty="0"/>
          </a:p>
          <a:p>
            <a:pPr marL="171450" indent="-171450">
              <a:spcAft>
                <a:spcPts val="600"/>
              </a:spcAft>
              <a:buFont typeface="Arial" panose="020B0604020202020204" pitchFamily="34" charset="0"/>
              <a:buChar char="•"/>
            </a:pPr>
            <a:r>
              <a:rPr lang="en-CA" sz="1200" dirty="0" smtClean="0"/>
              <a:t>Have a structured due diligence and implementation </a:t>
            </a:r>
            <a:r>
              <a:rPr lang="en-CA" sz="1200" dirty="0"/>
              <a:t>plan for </a:t>
            </a:r>
            <a:r>
              <a:rPr lang="en-CA" sz="1200" dirty="0" smtClean="0"/>
              <a:t>IT.</a:t>
            </a:r>
            <a:endParaRPr lang="en-CA" sz="1200" dirty="0"/>
          </a:p>
          <a:p>
            <a:pPr marL="171450" indent="-171450">
              <a:spcAft>
                <a:spcPts val="600"/>
              </a:spcAft>
              <a:buFont typeface="Arial" panose="020B0604020202020204" pitchFamily="34" charset="0"/>
              <a:buChar char="•"/>
            </a:pPr>
            <a:r>
              <a:rPr lang="en-CA" sz="1200" dirty="0" smtClean="0"/>
              <a:t>For </a:t>
            </a:r>
            <a:r>
              <a:rPr lang="en-CA" sz="1200" dirty="0"/>
              <a:t>companies frequently involved </a:t>
            </a:r>
            <a:r>
              <a:rPr lang="en-CA" sz="1200" dirty="0" smtClean="0"/>
              <a:t>in M&amp;A activity, a guidebook should be created to account for common scenarios such as communication policies and ITAM/SAM processes.</a:t>
            </a:r>
            <a:endParaRPr lang="en-CA" sz="1200" dirty="0"/>
          </a:p>
        </p:txBody>
      </p:sp>
      <p:sp>
        <p:nvSpPr>
          <p:cNvPr id="9" name="TextBox 8"/>
          <p:cNvSpPr txBox="1"/>
          <p:nvPr/>
        </p:nvSpPr>
        <p:spPr>
          <a:xfrm>
            <a:off x="4594441" y="2138945"/>
            <a:ext cx="4287444" cy="3170099"/>
          </a:xfrm>
          <a:prstGeom prst="rect">
            <a:avLst/>
          </a:prstGeom>
        </p:spPr>
        <p:txBody>
          <a:bodyPr wrap="square" rtlCol="0">
            <a:spAutoFit/>
          </a:bodyPr>
          <a:lstStyle/>
          <a:p>
            <a:pPr marL="171450" indent="-171450">
              <a:spcAft>
                <a:spcPts val="600"/>
              </a:spcAft>
              <a:buFont typeface="Arial" panose="020B0604020202020204" pitchFamily="34" charset="0"/>
              <a:buChar char="•"/>
            </a:pPr>
            <a:r>
              <a:rPr lang="en-CA" sz="1200" dirty="0" smtClean="0"/>
              <a:t>Conduct </a:t>
            </a:r>
            <a:r>
              <a:rPr lang="en-CA" sz="1200" dirty="0"/>
              <a:t>a comprehensive discovery </a:t>
            </a:r>
            <a:r>
              <a:rPr lang="en-CA" sz="1200" dirty="0" smtClean="0"/>
              <a:t>of SAM processes and software licensing contracts in your own </a:t>
            </a:r>
            <a:r>
              <a:rPr lang="en-CA" sz="1200" dirty="0"/>
              <a:t>organization and the target organization </a:t>
            </a:r>
            <a:r>
              <a:rPr lang="en-CA" sz="1200" dirty="0" smtClean="0"/>
              <a:t>to </a:t>
            </a:r>
            <a:r>
              <a:rPr lang="en-CA" sz="1200" dirty="0"/>
              <a:t>design the technology </a:t>
            </a:r>
            <a:r>
              <a:rPr lang="en-CA" sz="1200" dirty="0" smtClean="0"/>
              <a:t>end-state. </a:t>
            </a:r>
          </a:p>
          <a:p>
            <a:pPr marL="171450" indent="-171450">
              <a:spcAft>
                <a:spcPts val="600"/>
              </a:spcAft>
              <a:buFont typeface="Arial" panose="020B0604020202020204" pitchFamily="34" charset="0"/>
              <a:buChar char="•"/>
            </a:pPr>
            <a:r>
              <a:rPr lang="en-CA" sz="1200" dirty="0" smtClean="0"/>
              <a:t>Document all software or contract assumptions and shore up resources with a contingency fund to account for lack of information.</a:t>
            </a:r>
          </a:p>
          <a:p>
            <a:pPr marL="171450" indent="-171450">
              <a:spcAft>
                <a:spcPts val="600"/>
              </a:spcAft>
              <a:buFont typeface="Arial" panose="020B0604020202020204" pitchFamily="34" charset="0"/>
              <a:buChar char="•"/>
            </a:pPr>
            <a:r>
              <a:rPr lang="en-CA" sz="1200" dirty="0" smtClean="0"/>
              <a:t>Work </a:t>
            </a:r>
            <a:r>
              <a:rPr lang="en-CA" sz="1200" dirty="0"/>
              <a:t>within a realistic integration </a:t>
            </a:r>
            <a:r>
              <a:rPr lang="en-CA" sz="1200" dirty="0" smtClean="0"/>
              <a:t>plan for contracts and notifying the vendor to avoid licensing audits. </a:t>
            </a:r>
            <a:endParaRPr lang="en-CA" sz="1200" dirty="0"/>
          </a:p>
          <a:p>
            <a:pPr marL="171450" indent="-171450">
              <a:spcAft>
                <a:spcPts val="600"/>
              </a:spcAft>
              <a:buFont typeface="Arial" panose="020B0604020202020204" pitchFamily="34" charset="0"/>
              <a:buChar char="•"/>
            </a:pPr>
            <a:r>
              <a:rPr lang="en-CA" sz="1200" dirty="0"/>
              <a:t>Establish strong integration governance </a:t>
            </a:r>
            <a:r>
              <a:rPr lang="en-CA" sz="1200" dirty="0" smtClean="0"/>
              <a:t>to </a:t>
            </a:r>
            <a:r>
              <a:rPr lang="en-CA" sz="1200" dirty="0"/>
              <a:t>accurately capture synergy benefits </a:t>
            </a:r>
            <a:r>
              <a:rPr lang="en-CA" sz="1200" dirty="0" smtClean="0"/>
              <a:t>and avoid </a:t>
            </a:r>
            <a:r>
              <a:rPr lang="en-CA" sz="1200" dirty="0"/>
              <a:t>duplicate </a:t>
            </a:r>
            <a:r>
              <a:rPr lang="en-CA" sz="1200" dirty="0" smtClean="0"/>
              <a:t>counting </a:t>
            </a:r>
            <a:r>
              <a:rPr lang="en-CA" sz="1200" dirty="0"/>
              <a:t>of benefits.  </a:t>
            </a:r>
          </a:p>
          <a:p>
            <a:pPr marL="171450" indent="-171450">
              <a:spcAft>
                <a:spcPts val="600"/>
              </a:spcAft>
              <a:buFont typeface="Arial" panose="020B0604020202020204" pitchFamily="34" charset="0"/>
              <a:buChar char="•"/>
            </a:pPr>
            <a:r>
              <a:rPr lang="en-CA" sz="1200" dirty="0"/>
              <a:t>T</a:t>
            </a:r>
            <a:r>
              <a:rPr lang="en-CA" sz="1200" dirty="0" smtClean="0"/>
              <a:t>he </a:t>
            </a:r>
            <a:r>
              <a:rPr lang="en-CA" sz="1200" dirty="0"/>
              <a:t>governance team should </a:t>
            </a:r>
            <a:r>
              <a:rPr lang="en-CA" sz="1200" dirty="0" smtClean="0"/>
              <a:t>document </a:t>
            </a:r>
            <a:r>
              <a:rPr lang="en-CA" sz="1200" dirty="0"/>
              <a:t>lessons learned that can be applied later in the current integration as well as for future acquisitions.</a:t>
            </a:r>
          </a:p>
        </p:txBody>
      </p:sp>
      <p:sp>
        <p:nvSpPr>
          <p:cNvPr id="12" name="Rectangle 10"/>
          <p:cNvSpPr/>
          <p:nvPr/>
        </p:nvSpPr>
        <p:spPr>
          <a:xfrm>
            <a:off x="251520" y="1645275"/>
            <a:ext cx="4281309" cy="48478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CA" sz="1600" b="1" dirty="0" smtClean="0">
                <a:solidFill>
                  <a:srgbClr val="FFFFFF"/>
                </a:solidFill>
              </a:rPr>
              <a:t>Proactive</a:t>
            </a:r>
            <a:endParaRPr lang="en-CA" sz="1600" b="1" dirty="0">
              <a:solidFill>
                <a:srgbClr val="FFFFFF"/>
              </a:solidFill>
            </a:endParaRPr>
          </a:p>
        </p:txBody>
      </p:sp>
      <p:sp>
        <p:nvSpPr>
          <p:cNvPr id="13" name="Rectangle 15"/>
          <p:cNvSpPr/>
          <p:nvPr/>
        </p:nvSpPr>
        <p:spPr>
          <a:xfrm>
            <a:off x="4600576" y="1645275"/>
            <a:ext cx="4281309" cy="484789"/>
          </a:xfrm>
          <a:prstGeom prst="rect">
            <a:avLst/>
          </a:prstGeom>
          <a:solidFill>
            <a:srgbClr val="7CADD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CA" sz="1600" b="1" dirty="0" smtClean="0">
                <a:solidFill>
                  <a:srgbClr val="FFFFFF"/>
                </a:solidFill>
              </a:rPr>
              <a:t>Reactive</a:t>
            </a:r>
            <a:endParaRPr lang="en-CA" sz="1600" b="1" dirty="0">
              <a:solidFill>
                <a:srgbClr val="FFFFFF"/>
              </a:solidFill>
            </a:endParaRPr>
          </a:p>
        </p:txBody>
      </p:sp>
      <p:sp>
        <p:nvSpPr>
          <p:cNvPr id="15" name="Rectangle 97"/>
          <p:cNvSpPr/>
          <p:nvPr/>
        </p:nvSpPr>
        <p:spPr>
          <a:xfrm>
            <a:off x="491470" y="5493856"/>
            <a:ext cx="8161061"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200" dirty="0">
                <a:solidFill>
                  <a:srgbClr val="333333"/>
                </a:solidFill>
              </a:rPr>
              <a:t>According to a report by McKinsey &amp; Company, “50 to 60 per cent of the initiatives intended to capture synergies are strongly related to IT, but most IT issues are not fully addressed during due diligence or the early stages of post-merger planning</a:t>
            </a:r>
            <a:r>
              <a:rPr lang="en-CA" sz="1200" dirty="0" smtClean="0">
                <a:solidFill>
                  <a:srgbClr val="333333"/>
                </a:solidFill>
              </a:rPr>
              <a:t>.”</a:t>
            </a:r>
            <a:endParaRPr lang="en-CA" sz="1200" dirty="0">
              <a:solidFill>
                <a:srgbClr val="333333"/>
              </a:solidFill>
            </a:endParaRPr>
          </a:p>
        </p:txBody>
      </p:sp>
      <p:pic>
        <p:nvPicPr>
          <p:cNvPr id="11" name="Picture 9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470" y="5500421"/>
            <a:ext cx="647562" cy="686000"/>
          </a:xfrm>
          <a:prstGeom prst="rect">
            <a:avLst/>
          </a:prstGeom>
        </p:spPr>
      </p:pic>
      <p:sp>
        <p:nvSpPr>
          <p:cNvPr id="3" name="Rectangle 2"/>
          <p:cNvSpPr/>
          <p:nvPr/>
        </p:nvSpPr>
        <p:spPr>
          <a:xfrm>
            <a:off x="4611499" y="6237633"/>
            <a:ext cx="4265801" cy="215444"/>
          </a:xfrm>
          <a:prstGeom prst="rect">
            <a:avLst/>
          </a:prstGeom>
        </p:spPr>
        <p:txBody>
          <a:bodyPr wrap="square">
            <a:spAutoFit/>
          </a:bodyPr>
          <a:lstStyle/>
          <a:p>
            <a:r>
              <a:rPr lang="en-CA" sz="800" dirty="0"/>
              <a:t>Source</a:t>
            </a:r>
            <a:r>
              <a:rPr lang="en-CA" sz="800" dirty="0" smtClean="0"/>
              <a:t>: ITProPortal. “The top IT considerations for a successful merger or acquisition”</a:t>
            </a:r>
            <a:endParaRPr lang="en-CA" sz="800" dirty="0"/>
          </a:p>
        </p:txBody>
      </p:sp>
      <p:grpSp>
        <p:nvGrpSpPr>
          <p:cNvPr id="14" name="Group 13"/>
          <p:cNvGrpSpPr/>
          <p:nvPr/>
        </p:nvGrpSpPr>
        <p:grpSpPr>
          <a:xfrm>
            <a:off x="0" y="6422955"/>
            <a:ext cx="9144000" cy="437555"/>
            <a:chOff x="0" y="6422955"/>
            <a:chExt cx="9144000" cy="437555"/>
          </a:xfrm>
        </p:grpSpPr>
        <p:pic>
          <p:nvPicPr>
            <p:cNvPr id="1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16501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1" y="5040203"/>
            <a:ext cx="8876189" cy="14753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p:cNvSpPr/>
          <p:nvPr/>
        </p:nvSpPr>
        <p:spPr>
          <a:xfrm>
            <a:off x="0" y="1"/>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5" name="Rectangle 4"/>
          <p:cNvSpPr/>
          <p:nvPr/>
        </p:nvSpPr>
        <p:spPr>
          <a:xfrm>
            <a:off x="43391" y="1184574"/>
            <a:ext cx="9064972" cy="5322510"/>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0" tIns="0" rIns="108000" rtlCol="0" anchor="ctr" anchorCtr="0"/>
          <a:lstStyle/>
          <a:p>
            <a:endParaRPr lang="en-CA" sz="1200" dirty="0">
              <a:ln w="0"/>
              <a:solidFill>
                <a:schemeClr val="accent2"/>
              </a:solidFill>
              <a:effectLst>
                <a:outerShdw sx="1000" sy="1000" algn="tl" rotWithShape="0">
                  <a:schemeClr val="dk1"/>
                </a:outerShdw>
              </a:effectLst>
            </a:endParaRPr>
          </a:p>
        </p:txBody>
      </p:sp>
      <p:sp>
        <p:nvSpPr>
          <p:cNvPr id="6" name="Rectangle 5"/>
          <p:cNvSpPr/>
          <p:nvPr/>
        </p:nvSpPr>
        <p:spPr>
          <a:xfrm>
            <a:off x="196534" y="4862504"/>
            <a:ext cx="4267711" cy="307777"/>
          </a:xfrm>
          <a:prstGeom prst="rect">
            <a:avLst/>
          </a:prstGeom>
        </p:spPr>
        <p:txBody>
          <a:bodyPr wrap="square">
            <a:spAutoFit/>
          </a:bodyPr>
          <a:lstStyle/>
          <a:p>
            <a:endParaRPr lang="en-CA" sz="1400" b="1" dirty="0">
              <a:solidFill>
                <a:schemeClr val="accent1"/>
              </a:solidFill>
            </a:endParaRPr>
          </a:p>
        </p:txBody>
      </p:sp>
      <p:sp>
        <p:nvSpPr>
          <p:cNvPr id="7" name="Title 4"/>
          <p:cNvSpPr>
            <a:spLocks noGrp="1"/>
          </p:cNvSpPr>
          <p:nvPr>
            <p:ph type="title"/>
          </p:nvPr>
        </p:nvSpPr>
        <p:spPr/>
        <p:txBody>
          <a:bodyPr/>
          <a:lstStyle/>
          <a:p>
            <a:pPr marL="0" lvl="1" algn="l"/>
            <a:r>
              <a:rPr lang="en-CA" sz="2400" dirty="0" smtClean="0">
                <a:solidFill>
                  <a:schemeClr val="bg1"/>
                </a:solidFill>
                <a:latin typeface="+mn-lt"/>
                <a:cs typeface="Arabic Typesetting" panose="03020402040406030203" pitchFamily="66" charset="-78"/>
              </a:rPr>
              <a:t>Apply M&amp;A software licensing best practices and ensure synergy value is not sacrificed</a:t>
            </a:r>
            <a:endParaRPr lang="en-US" dirty="0">
              <a:latin typeface="+mn-lt"/>
            </a:endParaRPr>
          </a:p>
        </p:txBody>
      </p:sp>
      <p:sp>
        <p:nvSpPr>
          <p:cNvPr id="10" name="TextBox 9"/>
          <p:cNvSpPr txBox="1"/>
          <p:nvPr/>
        </p:nvSpPr>
        <p:spPr>
          <a:xfrm>
            <a:off x="5685875" y="1187678"/>
            <a:ext cx="3285260" cy="523220"/>
          </a:xfrm>
          <a:prstGeom prst="rect">
            <a:avLst/>
          </a:prstGeom>
        </p:spPr>
        <p:txBody>
          <a:bodyPr wrap="square" rtlCol="0">
            <a:spAutoFit/>
          </a:bodyPr>
          <a:lstStyle/>
          <a:p>
            <a:pPr algn="ctr"/>
            <a:r>
              <a:rPr lang="en-CA" sz="1400" b="1" i="1" dirty="0" smtClean="0">
                <a:solidFill>
                  <a:schemeClr val="accent2"/>
                </a:solidFill>
              </a:rPr>
              <a:t>Preventative practices can help find </a:t>
            </a:r>
            <a:r>
              <a:rPr lang="en-CA" sz="1400" b="1" i="1" dirty="0">
                <a:solidFill>
                  <a:schemeClr val="accent2"/>
                </a:solidFill>
              </a:rPr>
              <a:t>m</a:t>
            </a:r>
            <a:r>
              <a:rPr lang="en-CA" sz="1400" b="1" i="1" dirty="0" smtClean="0">
                <a:solidFill>
                  <a:schemeClr val="accent2"/>
                </a:solidFill>
              </a:rPr>
              <a:t>easured </a:t>
            </a:r>
            <a:r>
              <a:rPr lang="en-CA" sz="1400" b="1" i="1" dirty="0">
                <a:solidFill>
                  <a:schemeClr val="accent2"/>
                </a:solidFill>
              </a:rPr>
              <a:t>v</a:t>
            </a:r>
            <a:r>
              <a:rPr lang="en-CA" sz="1400" b="1" i="1" dirty="0" smtClean="0">
                <a:solidFill>
                  <a:schemeClr val="accent2"/>
                </a:solidFill>
              </a:rPr>
              <a:t>alue ($)</a:t>
            </a:r>
          </a:p>
        </p:txBody>
      </p:sp>
      <p:sp>
        <p:nvSpPr>
          <p:cNvPr id="11" name="Rectangle 10"/>
          <p:cNvSpPr/>
          <p:nvPr/>
        </p:nvSpPr>
        <p:spPr>
          <a:xfrm>
            <a:off x="43391" y="1506849"/>
            <a:ext cx="1992912" cy="44323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Rectangle 12"/>
          <p:cNvSpPr/>
          <p:nvPr/>
        </p:nvSpPr>
        <p:spPr>
          <a:xfrm>
            <a:off x="1992914" y="3792551"/>
            <a:ext cx="4780631" cy="7128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p:nvSpPr>
        <p:spPr>
          <a:xfrm>
            <a:off x="1992915" y="1996587"/>
            <a:ext cx="4785757" cy="913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p:nvSpPr>
        <p:spPr>
          <a:xfrm>
            <a:off x="1992915" y="5543655"/>
            <a:ext cx="3687832" cy="9634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p:nvSpPr>
        <p:spPr>
          <a:xfrm>
            <a:off x="2008024" y="3561994"/>
            <a:ext cx="3703210" cy="8282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p:nvSpPr>
        <p:spPr>
          <a:xfrm>
            <a:off x="1990351" y="1333746"/>
            <a:ext cx="3692959" cy="69445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p:nvSpPr>
        <p:spPr>
          <a:xfrm>
            <a:off x="273889" y="1359449"/>
            <a:ext cx="1531916" cy="396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smtClean="0"/>
              <a:t>Due Diligence</a:t>
            </a:r>
            <a:endParaRPr lang="en-CA" sz="1400" dirty="0"/>
          </a:p>
        </p:txBody>
      </p:sp>
      <p:sp>
        <p:nvSpPr>
          <p:cNvPr id="19" name="Rectangle 18"/>
          <p:cNvSpPr/>
          <p:nvPr/>
        </p:nvSpPr>
        <p:spPr>
          <a:xfrm>
            <a:off x="273889" y="4859318"/>
            <a:ext cx="1531916" cy="396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dirty="0" smtClean="0"/>
              <a:t>Integration Roadmap</a:t>
            </a:r>
            <a:endParaRPr lang="en-CA" sz="1400" dirty="0"/>
          </a:p>
        </p:txBody>
      </p:sp>
      <p:sp>
        <p:nvSpPr>
          <p:cNvPr id="20" name="Rectangle 19"/>
          <p:cNvSpPr/>
          <p:nvPr/>
        </p:nvSpPr>
        <p:spPr>
          <a:xfrm>
            <a:off x="273889" y="3634100"/>
            <a:ext cx="1531916" cy="687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dirty="0" smtClean="0"/>
              <a:t>Day One: </a:t>
            </a:r>
            <a:r>
              <a:rPr lang="en-CA" sz="1400" dirty="0"/>
              <a:t>Launch Integration</a:t>
            </a:r>
          </a:p>
        </p:txBody>
      </p:sp>
      <p:sp>
        <p:nvSpPr>
          <p:cNvPr id="22" name="Rectangle 21"/>
          <p:cNvSpPr/>
          <p:nvPr/>
        </p:nvSpPr>
        <p:spPr>
          <a:xfrm>
            <a:off x="273889" y="2487888"/>
            <a:ext cx="1531916" cy="474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smtClean="0"/>
              <a:t>Pre-Integration Planning</a:t>
            </a:r>
            <a:endParaRPr lang="en-CA" sz="1400" dirty="0"/>
          </a:p>
        </p:txBody>
      </p:sp>
      <p:sp>
        <p:nvSpPr>
          <p:cNvPr id="23" name="Rectangle 22"/>
          <p:cNvSpPr/>
          <p:nvPr/>
        </p:nvSpPr>
        <p:spPr>
          <a:xfrm>
            <a:off x="273889" y="5842339"/>
            <a:ext cx="1531916" cy="396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dirty="0"/>
              <a:t>Integration Execution</a:t>
            </a:r>
          </a:p>
        </p:txBody>
      </p:sp>
      <p:sp>
        <p:nvSpPr>
          <p:cNvPr id="24" name="Down Arrow 23"/>
          <p:cNvSpPr/>
          <p:nvPr/>
        </p:nvSpPr>
        <p:spPr>
          <a:xfrm>
            <a:off x="968595" y="1893773"/>
            <a:ext cx="142504" cy="261927"/>
          </a:xfrm>
          <a:prstGeom prst="downArrow">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25" name="Down Arrow 24"/>
          <p:cNvSpPr/>
          <p:nvPr/>
        </p:nvSpPr>
        <p:spPr>
          <a:xfrm>
            <a:off x="968595" y="3104091"/>
            <a:ext cx="142504" cy="261927"/>
          </a:xfrm>
          <a:prstGeom prst="downArrow">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27" name="Down Arrow 26"/>
          <p:cNvSpPr/>
          <p:nvPr/>
        </p:nvSpPr>
        <p:spPr>
          <a:xfrm>
            <a:off x="968595" y="4485083"/>
            <a:ext cx="142504" cy="261927"/>
          </a:xfrm>
          <a:prstGeom prst="downArrow">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28" name="Down Arrow 27"/>
          <p:cNvSpPr/>
          <p:nvPr/>
        </p:nvSpPr>
        <p:spPr>
          <a:xfrm>
            <a:off x="968595" y="5440905"/>
            <a:ext cx="142504" cy="261927"/>
          </a:xfrm>
          <a:prstGeom prst="downArrow">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29" name="TextBox 28"/>
          <p:cNvSpPr txBox="1"/>
          <p:nvPr/>
        </p:nvSpPr>
        <p:spPr>
          <a:xfrm>
            <a:off x="1997772" y="2109016"/>
            <a:ext cx="3687829" cy="1384995"/>
          </a:xfrm>
          <a:prstGeom prst="rect">
            <a:avLst/>
          </a:prstGeom>
        </p:spPr>
        <p:txBody>
          <a:bodyPr wrap="square" rtlCol="0">
            <a:spAutoFit/>
          </a:bodyPr>
          <a:lstStyle/>
          <a:p>
            <a:pPr marL="171450" indent="-171450">
              <a:buFont typeface="Arial" panose="020B0604020202020204" pitchFamily="34" charset="0"/>
              <a:buChar char="•"/>
            </a:pPr>
            <a:r>
              <a:rPr lang="en-CA" sz="1200" dirty="0" smtClean="0"/>
              <a:t>IT </a:t>
            </a:r>
            <a:r>
              <a:rPr lang="en-CA" sz="1200" dirty="0"/>
              <a:t>integration efforts, risks, costs, schedule </a:t>
            </a:r>
            <a:endParaRPr lang="en-CA" sz="1200" dirty="0" smtClean="0"/>
          </a:p>
          <a:p>
            <a:pPr marL="171450" indent="-171450">
              <a:buFont typeface="Arial" panose="020B0604020202020204" pitchFamily="34" charset="0"/>
              <a:buChar char="•"/>
            </a:pPr>
            <a:r>
              <a:rPr lang="en-CA" sz="1200" dirty="0" smtClean="0"/>
              <a:t>IT </a:t>
            </a:r>
            <a:r>
              <a:rPr lang="en-CA" sz="1200" dirty="0"/>
              <a:t>transition services agreement </a:t>
            </a:r>
            <a:endParaRPr lang="en-CA" sz="1200" dirty="0" smtClean="0"/>
          </a:p>
          <a:p>
            <a:pPr marL="171450" lvl="0" indent="-171450">
              <a:buFont typeface="Arial" panose="020B0604020202020204" pitchFamily="34" charset="0"/>
              <a:buChar char="•"/>
            </a:pPr>
            <a:r>
              <a:rPr lang="en-CA" sz="1200" dirty="0" smtClean="0"/>
              <a:t>Prioritize </a:t>
            </a:r>
            <a:r>
              <a:rPr lang="en-CA" sz="1200" dirty="0"/>
              <a:t>by synergy benefit</a:t>
            </a:r>
          </a:p>
          <a:p>
            <a:pPr marL="171450" lvl="0" indent="-171450">
              <a:buFont typeface="Arial" panose="020B0604020202020204" pitchFamily="34" charset="0"/>
              <a:buChar char="•"/>
            </a:pPr>
            <a:r>
              <a:rPr lang="en-CA" sz="1200" dirty="0"/>
              <a:t>IT workforce reduction plan; key employee retention </a:t>
            </a:r>
            <a:r>
              <a:rPr lang="en-CA" sz="1200" dirty="0" smtClean="0"/>
              <a:t>plan, IT asset management plan</a:t>
            </a:r>
            <a:endParaRPr lang="en-CA" sz="1200" dirty="0"/>
          </a:p>
          <a:p>
            <a:pPr marL="171450" lvl="0" indent="-171450">
              <a:buFont typeface="Arial" panose="020B0604020202020204" pitchFamily="34" charset="0"/>
              <a:buChar char="•"/>
            </a:pPr>
            <a:r>
              <a:rPr lang="en-CA" sz="1200" dirty="0"/>
              <a:t>Stakeholder </a:t>
            </a:r>
            <a:r>
              <a:rPr lang="en-CA" sz="1200" dirty="0" smtClean="0"/>
              <a:t>communication plan</a:t>
            </a:r>
            <a:endParaRPr lang="en-CA" sz="1200" dirty="0"/>
          </a:p>
          <a:p>
            <a:pPr marL="171450" lvl="0" indent="-171450">
              <a:buFont typeface="Arial" panose="020B0604020202020204" pitchFamily="34" charset="0"/>
              <a:buChar char="•"/>
            </a:pPr>
            <a:r>
              <a:rPr lang="en-CA" sz="1200" dirty="0"/>
              <a:t>External </a:t>
            </a:r>
            <a:r>
              <a:rPr lang="en-CA" sz="1200" dirty="0" smtClean="0"/>
              <a:t>consultants</a:t>
            </a:r>
            <a:endParaRPr lang="en-CA" sz="1200" dirty="0"/>
          </a:p>
        </p:txBody>
      </p:sp>
      <p:sp>
        <p:nvSpPr>
          <p:cNvPr id="30" name="TextBox 29"/>
          <p:cNvSpPr txBox="1"/>
          <p:nvPr/>
        </p:nvSpPr>
        <p:spPr>
          <a:xfrm>
            <a:off x="2008024" y="3559163"/>
            <a:ext cx="3692958" cy="830997"/>
          </a:xfrm>
          <a:prstGeom prst="rect">
            <a:avLst/>
          </a:prstGeom>
        </p:spPr>
        <p:txBody>
          <a:bodyPr wrap="square" rtlCol="0">
            <a:spAutoFit/>
          </a:bodyPr>
          <a:lstStyle/>
          <a:p>
            <a:pPr marL="171450" indent="-171450">
              <a:buFont typeface="Arial" panose="020B0604020202020204" pitchFamily="34" charset="0"/>
              <a:buChar char="•"/>
            </a:pPr>
            <a:r>
              <a:rPr lang="en-CA" sz="1200" dirty="0"/>
              <a:t>Launch initial data sharing platform with select key </a:t>
            </a:r>
            <a:r>
              <a:rPr lang="en-CA" sz="1200" dirty="0" smtClean="0"/>
              <a:t>stakeholders, Integration Management Office (IMO) set up</a:t>
            </a:r>
            <a:endParaRPr lang="en-CA" sz="1200" dirty="0"/>
          </a:p>
          <a:p>
            <a:pPr marL="171450" indent="-171450">
              <a:buFont typeface="Arial" panose="020B0604020202020204" pitchFamily="34" charset="0"/>
              <a:buChar char="•"/>
            </a:pPr>
            <a:r>
              <a:rPr lang="en-CA" sz="1200" dirty="0"/>
              <a:t>Key leadership </a:t>
            </a:r>
            <a:r>
              <a:rPr lang="en-CA" sz="1200" dirty="0" smtClean="0"/>
              <a:t>announced</a:t>
            </a:r>
            <a:endParaRPr lang="en-CA" sz="1200" dirty="0"/>
          </a:p>
        </p:txBody>
      </p:sp>
      <p:sp>
        <p:nvSpPr>
          <p:cNvPr id="32" name="TextBox 31"/>
          <p:cNvSpPr txBox="1"/>
          <p:nvPr/>
        </p:nvSpPr>
        <p:spPr>
          <a:xfrm>
            <a:off x="1987790" y="1355013"/>
            <a:ext cx="4520185" cy="830997"/>
          </a:xfrm>
          <a:prstGeom prst="rect">
            <a:avLst/>
          </a:prstGeom>
        </p:spPr>
        <p:txBody>
          <a:bodyPr wrap="square" rtlCol="0">
            <a:spAutoFit/>
          </a:bodyPr>
          <a:lstStyle/>
          <a:p>
            <a:pPr marL="171450" indent="-171450">
              <a:buFont typeface="Arial" panose="020B0604020202020204" pitchFamily="34" charset="0"/>
              <a:buChar char="•"/>
            </a:pPr>
            <a:r>
              <a:rPr lang="en-CA" sz="1200" dirty="0" smtClean="0"/>
              <a:t>Conduct internal IT audits</a:t>
            </a:r>
          </a:p>
          <a:p>
            <a:pPr marL="171450" indent="-171450">
              <a:buFont typeface="Arial" panose="020B0604020202020204" pitchFamily="34" charset="0"/>
              <a:buChar char="•"/>
            </a:pPr>
            <a:r>
              <a:rPr lang="en-CA" sz="1200" dirty="0"/>
              <a:t>Forecast </a:t>
            </a:r>
            <a:r>
              <a:rPr lang="en-CA" sz="1200" dirty="0" smtClean="0"/>
              <a:t>license cost/use impact on IT synergy </a:t>
            </a:r>
          </a:p>
          <a:p>
            <a:r>
              <a:rPr lang="en-CA" sz="1200" dirty="0" smtClean="0"/>
              <a:t>forecast </a:t>
            </a:r>
            <a:endParaRPr lang="en-CA" sz="1200" dirty="0"/>
          </a:p>
          <a:p>
            <a:pPr marL="285750" indent="-285750">
              <a:buFont typeface="Arial" panose="020B0604020202020204" pitchFamily="34" charset="0"/>
              <a:buChar char="•"/>
            </a:pPr>
            <a:endParaRPr lang="en-CA" sz="1200" dirty="0" smtClean="0"/>
          </a:p>
        </p:txBody>
      </p:sp>
      <p:sp>
        <p:nvSpPr>
          <p:cNvPr id="33" name="TextBox 32"/>
          <p:cNvSpPr txBox="1"/>
          <p:nvPr/>
        </p:nvSpPr>
        <p:spPr>
          <a:xfrm>
            <a:off x="1987790" y="5543655"/>
            <a:ext cx="4785755" cy="1015663"/>
          </a:xfrm>
          <a:prstGeom prst="rect">
            <a:avLst/>
          </a:prstGeom>
        </p:spPr>
        <p:txBody>
          <a:bodyPr wrap="square" rtlCol="0">
            <a:spAutoFit/>
          </a:bodyPr>
          <a:lstStyle/>
          <a:p>
            <a:pPr marL="171450" lvl="0" indent="-171450">
              <a:buFont typeface="Arial" panose="020B0604020202020204" pitchFamily="34" charset="0"/>
              <a:buChar char="•"/>
            </a:pPr>
            <a:r>
              <a:rPr lang="en-US" sz="1200" dirty="0" smtClean="0"/>
              <a:t>Synergy/benefit realization</a:t>
            </a:r>
            <a:endParaRPr lang="en-CA" sz="1200" dirty="0"/>
          </a:p>
          <a:p>
            <a:pPr marL="171450" lvl="0" indent="-171450">
              <a:buFont typeface="Arial" panose="020B0604020202020204" pitchFamily="34" charset="0"/>
              <a:buChar char="•"/>
            </a:pPr>
            <a:r>
              <a:rPr lang="en-US" sz="1200" dirty="0"/>
              <a:t>Monitor synergy benefits and shortfalls</a:t>
            </a:r>
            <a:endParaRPr lang="en-CA" sz="1200" dirty="0"/>
          </a:p>
          <a:p>
            <a:pPr marL="171450" lvl="0" indent="-171450">
              <a:buFont typeface="Arial" panose="020B0604020202020204" pitchFamily="34" charset="0"/>
              <a:buChar char="•"/>
            </a:pPr>
            <a:r>
              <a:rPr lang="en-US" sz="1200" dirty="0"/>
              <a:t>Capture </a:t>
            </a:r>
            <a:r>
              <a:rPr lang="en-US" sz="1200" dirty="0" smtClean="0"/>
              <a:t>unforecasted </a:t>
            </a:r>
            <a:r>
              <a:rPr lang="en-US" sz="1200" dirty="0"/>
              <a:t>costs</a:t>
            </a:r>
            <a:endParaRPr lang="en-CA" sz="1200" dirty="0"/>
          </a:p>
          <a:p>
            <a:pPr marL="171450" lvl="0" indent="-171450">
              <a:buFont typeface="Arial" panose="020B0604020202020204" pitchFamily="34" charset="0"/>
              <a:buChar char="•"/>
            </a:pPr>
            <a:r>
              <a:rPr lang="en-US" sz="1200" dirty="0"/>
              <a:t>Lessons </a:t>
            </a:r>
            <a:r>
              <a:rPr lang="en-US" sz="1200" dirty="0" smtClean="0"/>
              <a:t>learned</a:t>
            </a:r>
            <a:endParaRPr lang="en-CA" sz="1200" dirty="0"/>
          </a:p>
          <a:p>
            <a:pPr marL="171450" lvl="0" indent="-171450">
              <a:buFont typeface="Arial" panose="020B0604020202020204" pitchFamily="34" charset="0"/>
              <a:buChar char="•"/>
            </a:pPr>
            <a:r>
              <a:rPr lang="en-US" sz="1200" dirty="0"/>
              <a:t>IT </a:t>
            </a:r>
            <a:r>
              <a:rPr lang="en-US" sz="1200" dirty="0" smtClean="0"/>
              <a:t>right-sizing</a:t>
            </a:r>
            <a:endParaRPr lang="en-CA" sz="1200" dirty="0"/>
          </a:p>
        </p:txBody>
      </p:sp>
      <p:sp>
        <p:nvSpPr>
          <p:cNvPr id="34" name="TextBox 33"/>
          <p:cNvSpPr txBox="1"/>
          <p:nvPr/>
        </p:nvSpPr>
        <p:spPr>
          <a:xfrm>
            <a:off x="1997772" y="4745261"/>
            <a:ext cx="4055458" cy="830997"/>
          </a:xfrm>
          <a:prstGeom prst="rect">
            <a:avLst/>
          </a:prstGeom>
        </p:spPr>
        <p:txBody>
          <a:bodyPr wrap="square" rtlCol="0">
            <a:spAutoFit/>
          </a:bodyPr>
          <a:lstStyle/>
          <a:p>
            <a:pPr marL="171450" lvl="0" indent="-171450">
              <a:buFont typeface="Arial" panose="020B0604020202020204" pitchFamily="34" charset="0"/>
              <a:buChar char="•"/>
            </a:pPr>
            <a:r>
              <a:rPr lang="en-US" sz="1200" dirty="0"/>
              <a:t>Execute plan with prioritized </a:t>
            </a:r>
            <a:r>
              <a:rPr lang="en-US" sz="1200" dirty="0" smtClean="0"/>
              <a:t>goals</a:t>
            </a:r>
          </a:p>
          <a:p>
            <a:pPr marL="171450" indent="-171450">
              <a:buFont typeface="Arial" panose="020B0604020202020204" pitchFamily="34" charset="0"/>
              <a:buChar char="•"/>
            </a:pPr>
            <a:r>
              <a:rPr lang="en-CA" sz="1200" dirty="0"/>
              <a:t>IT </a:t>
            </a:r>
            <a:r>
              <a:rPr lang="en-CA" sz="1200" dirty="0" smtClean="0"/>
              <a:t>business integration plan </a:t>
            </a:r>
            <a:r>
              <a:rPr lang="en-CA" sz="1200" dirty="0"/>
              <a:t>(include </a:t>
            </a:r>
            <a:r>
              <a:rPr lang="en-CA" sz="1200" dirty="0" smtClean="0"/>
              <a:t>IT-enabled </a:t>
            </a:r>
            <a:r>
              <a:rPr lang="en-CA" sz="1200" dirty="0"/>
              <a:t>processes/work streams)</a:t>
            </a:r>
          </a:p>
          <a:p>
            <a:pPr lvl="0"/>
            <a:endParaRPr lang="en-CA" sz="1200" dirty="0"/>
          </a:p>
        </p:txBody>
      </p:sp>
      <p:graphicFrame>
        <p:nvGraphicFramePr>
          <p:cNvPr id="35" name="Diagram 34"/>
          <p:cNvGraphicFramePr/>
          <p:nvPr>
            <p:extLst>
              <p:ext uri="{D42A27DB-BD31-4B8C-83A1-F6EECF244321}">
                <p14:modId xmlns:p14="http://schemas.microsoft.com/office/powerpoint/2010/main" val="3514623562"/>
              </p:ext>
            </p:extLst>
          </p:nvPr>
        </p:nvGraphicFramePr>
        <p:xfrm>
          <a:off x="3373451" y="1736664"/>
          <a:ext cx="7875033" cy="4709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1" name="Group 30"/>
          <p:cNvGrpSpPr/>
          <p:nvPr/>
        </p:nvGrpSpPr>
        <p:grpSpPr>
          <a:xfrm>
            <a:off x="0" y="6422955"/>
            <a:ext cx="9144000" cy="437555"/>
            <a:chOff x="0" y="6422955"/>
            <a:chExt cx="9144000" cy="437555"/>
          </a:xfrm>
        </p:grpSpPr>
        <p:pic>
          <p:nvPicPr>
            <p:cNvPr id="36"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7" name="Picture 36"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308380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174625" indent="-174625" fontAlgn="base">
          <a:spcBef>
            <a:spcPts val="500"/>
          </a:spcBef>
          <a:spcAft>
            <a:spcPct val="0"/>
          </a:spcAft>
          <a:buClr>
            <a:srgbClr val="333333"/>
          </a:buClr>
          <a:buSzPct val="120000"/>
          <a:buFont typeface="Arial" pitchFamily="34" charset="0"/>
          <a:buChar char="•"/>
          <a:defRPr sz="1200" dirty="0">
            <a:solidFill>
              <a:srgbClr val="333333"/>
            </a:solidFill>
          </a:defRPr>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2629</Words>
  <Application>Microsoft Office PowerPoint</Application>
  <PresentationFormat>On-screen Show (4:3)</PresentationFormat>
  <Paragraphs>261</Paragraphs>
  <Slides>14</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14</vt:i4>
      </vt:variant>
      <vt:variant>
        <vt:lpstr>Custom Shows</vt:lpstr>
      </vt:variant>
      <vt:variant>
        <vt:i4>1</vt:i4>
      </vt:variant>
    </vt:vector>
  </HeadingPairs>
  <TitlesOfParts>
    <vt:vector size="22" baseType="lpstr">
      <vt:lpstr>Arabic Typesetting</vt: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The earlier you can plan for managing your software assets, the more value realization that can be captured </vt:lpstr>
      <vt:lpstr>Gathering and analyzing information on software assets and optimizing licensing contracts is an iterative process</vt:lpstr>
      <vt:lpstr>Make the case for proactive involvement in due diligence based on preventing unexpected financial impact</vt:lpstr>
      <vt:lpstr>Take charge of the IT M&amp;A process to instill discipline and controls that provide an environment of stability</vt:lpstr>
      <vt:lpstr>Apply M&amp;A software licensing best practices and ensure synergy value is not sacrificed</vt:lpstr>
      <vt:lpstr>PowerPoint Presentation</vt:lpstr>
      <vt:lpstr>Info-Tech offers various levels of support to best suit your needs</vt:lpstr>
      <vt:lpstr>Don’t Allow Software Licensing to Derail Your M&amp;A – project overview</vt:lpstr>
      <vt:lpstr>Workshop overview </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2016-06-06T15:19:02Z</dcterms:created>
  <dcterms:modified xsi:type="dcterms:W3CDTF">2016-06-06T17:10:24Z</dcterms:modified>
</cp:coreProperties>
</file>