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5" r:id="rId2"/>
  </p:sldMasterIdLst>
  <p:notesMasterIdLst>
    <p:notesMasterId r:id="rId19"/>
  </p:notesMasterIdLst>
  <p:handoutMasterIdLst>
    <p:handoutMasterId r:id="rId20"/>
  </p:handoutMasterIdLst>
  <p:sldIdLst>
    <p:sldId id="859" r:id="rId3"/>
    <p:sldId id="686" r:id="rId4"/>
    <p:sldId id="687" r:id="rId5"/>
    <p:sldId id="688" r:id="rId6"/>
    <p:sldId id="713" r:id="rId7"/>
    <p:sldId id="857" r:id="rId8"/>
    <p:sldId id="715" r:id="rId9"/>
    <p:sldId id="716" r:id="rId10"/>
    <p:sldId id="858" r:id="rId11"/>
    <p:sldId id="826" r:id="rId12"/>
    <p:sldId id="854" r:id="rId13"/>
    <p:sldId id="810" r:id="rId14"/>
    <p:sldId id="842" r:id="rId15"/>
    <p:sldId id="812" r:id="rId16"/>
    <p:sldId id="813" r:id="rId17"/>
    <p:sldId id="860" r:id="rId18"/>
  </p:sldIdLst>
  <p:sldSz cx="9144000" cy="6858000" type="screen4x3"/>
  <p:notesSz cx="6858000" cy="9144000"/>
  <p:custShowLst>
    <p:custShow name="Custom Show 1" id="0">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E1"/>
    <a:srgbClr val="1E5E92"/>
    <a:srgbClr val="9CB18D"/>
    <a:srgbClr val="66ADC1"/>
    <a:srgbClr val="E1B500"/>
    <a:srgbClr val="A24130"/>
    <a:srgbClr val="D9D9D9"/>
    <a:srgbClr val="B0C534"/>
    <a:srgbClr val="5A7D5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6256" autoAdjust="0"/>
  </p:normalViewPr>
  <p:slideViewPr>
    <p:cSldViewPr snapToGrid="0">
      <p:cViewPr varScale="1">
        <p:scale>
          <a:sx n="118" d="100"/>
          <a:sy n="118" d="100"/>
        </p:scale>
        <p:origin x="2106" y="102"/>
      </p:cViewPr>
      <p:guideLst/>
    </p:cSldViewPr>
  </p:slideViewPr>
  <p:outlineViewPr>
    <p:cViewPr>
      <p:scale>
        <a:sx n="50" d="100"/>
        <a:sy n="50" d="100"/>
      </p:scale>
      <p:origin x="0" y="-108168"/>
    </p:cViewPr>
  </p:outlineViewPr>
  <p:notesTextViewPr>
    <p:cViewPr>
      <p:scale>
        <a:sx n="1" d="1"/>
        <a:sy n="1" d="1"/>
      </p:scale>
      <p:origin x="0" y="0"/>
    </p:cViewPr>
  </p:notesTextViewPr>
  <p:sorterViewPr>
    <p:cViewPr>
      <p:scale>
        <a:sx n="70" d="100"/>
        <a:sy n="7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50" baseline="0">
                <a:solidFill>
                  <a:schemeClr val="tx1"/>
                </a:solidFill>
                <a:latin typeface="+mn-lt"/>
                <a:ea typeface="+mn-ea"/>
                <a:cs typeface="+mn-cs"/>
              </a:defRPr>
            </a:pPr>
            <a:r>
              <a:rPr lang="en-CA" dirty="0"/>
              <a:t>Core IT Service </a:t>
            </a:r>
            <a:r>
              <a:rPr lang="en-CA" dirty="0" smtClean="0"/>
              <a:t>Delivery</a:t>
            </a:r>
            <a:endParaRPr lang="en-CA" dirty="0"/>
          </a:p>
        </c:rich>
      </c:tx>
      <c:layout/>
      <c:overlay val="0"/>
      <c:spPr>
        <a:noFill/>
        <a:ln>
          <a:noFill/>
        </a:ln>
        <a:effectLst/>
      </c:spPr>
      <c:txPr>
        <a:bodyPr rot="0" spcFirstLastPara="1" vertOverflow="ellipsis" vert="horz" wrap="square" anchor="ctr" anchorCtr="1"/>
        <a:lstStyle/>
        <a:p>
          <a:pPr>
            <a:defRPr sz="1600" b="1" i="0" u="none" strike="noStrike" kern="1200" cap="all" spc="5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Core IT Service Delivery</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Dissatisfied</c:v>
                </c:pt>
                <c:pt idx="1">
                  <c:v>Satisfied</c:v>
                </c:pt>
              </c:strCache>
            </c:strRef>
          </c:cat>
          <c:val>
            <c:numRef>
              <c:f>Sheet1!$B$2:$B$3</c:f>
              <c:numCache>
                <c:formatCode>0%</c:formatCode>
                <c:ptCount val="2"/>
                <c:pt idx="0">
                  <c:v>0.46</c:v>
                </c:pt>
                <c:pt idx="1">
                  <c:v>0.54</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50" baseline="0">
                <a:solidFill>
                  <a:schemeClr val="tx1"/>
                </a:solidFill>
                <a:latin typeface="+mn-lt"/>
                <a:ea typeface="+mn-ea"/>
                <a:cs typeface="+mn-cs"/>
              </a:defRPr>
            </a:pPr>
            <a:r>
              <a:rPr lang="en-CA" dirty="0"/>
              <a:t>Ability to Meet New </a:t>
            </a:r>
            <a:r>
              <a:rPr lang="en-CA" dirty="0" smtClean="0"/>
              <a:t>Business Needs</a:t>
            </a:r>
            <a:endParaRPr lang="en-CA" dirty="0"/>
          </a:p>
        </c:rich>
      </c:tx>
      <c:layout/>
      <c:overlay val="0"/>
      <c:spPr>
        <a:noFill/>
        <a:ln>
          <a:noFill/>
        </a:ln>
        <a:effectLst/>
      </c:spPr>
      <c:txPr>
        <a:bodyPr rot="0" spcFirstLastPara="1" vertOverflow="ellipsis" vert="horz" wrap="square" anchor="ctr" anchorCtr="1"/>
        <a:lstStyle/>
        <a:p>
          <a:pPr>
            <a:defRPr sz="1600" b="1" i="0" u="none" strike="noStrike" kern="1200" cap="all" spc="5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Ability to Meet New Busines Needs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Dissatisfied</c:v>
                </c:pt>
                <c:pt idx="1">
                  <c:v>Satisfied</c:v>
                </c:pt>
              </c:strCache>
            </c:strRef>
          </c:cat>
          <c:val>
            <c:numRef>
              <c:f>Sheet1!$B$2:$B$3</c:f>
              <c:numCache>
                <c:formatCode>0%</c:formatCode>
                <c:ptCount val="2"/>
                <c:pt idx="0">
                  <c:v>0.6</c:v>
                </c:pt>
                <c:pt idx="1">
                  <c:v>0.4</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095747668588068"/>
          <c:y val="4.5608915788192025E-2"/>
          <c:w val="0.66528466312370171"/>
          <c:h val="0.86503671983428998"/>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Total Cost of Ownership</c:v>
                </c:pt>
                <c:pt idx="1">
                  <c:v>Capital Expenses</c:v>
                </c:pt>
                <c:pt idx="2">
                  <c:v>Space and Power Requirements</c:v>
                </c:pt>
              </c:strCache>
            </c:strRef>
          </c:cat>
          <c:val>
            <c:numRef>
              <c:f>Sheet1!$B$2:$B$4</c:f>
              <c:numCache>
                <c:formatCode>General</c:formatCode>
                <c:ptCount val="3"/>
              </c:numCache>
            </c:numRef>
          </c:val>
        </c:ser>
        <c:ser>
          <c:idx val="1"/>
          <c:order val="1"/>
          <c:tx>
            <c:strRef>
              <c:f>Sheet1!$C$1</c:f>
              <c:strCache>
                <c:ptCount val="1"/>
                <c:pt idx="0">
                  <c:v>Series 2</c:v>
                </c:pt>
              </c:strCache>
            </c:strRef>
          </c:tx>
          <c:spPr>
            <a:solidFill>
              <a:schemeClr val="accent2"/>
            </a:solidFill>
            <a:ln>
              <a:noFill/>
            </a:ln>
            <a:effectLst/>
          </c:spPr>
          <c:invertIfNegative val="0"/>
          <c:dPt>
            <c:idx val="0"/>
            <c:invertIfNegative val="0"/>
            <c:bubble3D val="0"/>
            <c:spPr>
              <a:solidFill>
                <a:srgbClr val="2576B7"/>
              </a:solidFill>
              <a:ln>
                <a:noFill/>
              </a:ln>
              <a:effectLst/>
            </c:spPr>
          </c:dPt>
          <c:dPt>
            <c:idx val="1"/>
            <c:invertIfNegative val="0"/>
            <c:bubble3D val="0"/>
            <c:spPr>
              <a:solidFill>
                <a:srgbClr val="000000"/>
              </a:solidFill>
              <a:ln>
                <a:noFill/>
              </a:ln>
              <a:effectLst/>
            </c:spPr>
          </c:dPt>
          <c:dPt>
            <c:idx val="2"/>
            <c:invertIfNegative val="0"/>
            <c:bubble3D val="0"/>
            <c:spPr>
              <a:solidFill>
                <a:srgbClr val="A24130"/>
              </a:solidFill>
              <a:ln>
                <a:noFill/>
              </a:ln>
              <a:effectLst/>
            </c:spPr>
          </c:dPt>
          <c:cat>
            <c:strRef>
              <c:f>Sheet1!$A$2:$A$4</c:f>
              <c:strCache>
                <c:ptCount val="3"/>
                <c:pt idx="0">
                  <c:v>Total Cost of Ownership</c:v>
                </c:pt>
                <c:pt idx="1">
                  <c:v>Capital Expenses</c:v>
                </c:pt>
                <c:pt idx="2">
                  <c:v>Space and Power Requirements</c:v>
                </c:pt>
              </c:strCache>
            </c:strRef>
          </c:cat>
          <c:val>
            <c:numRef>
              <c:f>Sheet1!$C$2:$C$4</c:f>
              <c:numCache>
                <c:formatCode>General</c:formatCode>
                <c:ptCount val="3"/>
                <c:pt idx="0">
                  <c:v>50</c:v>
                </c:pt>
                <c:pt idx="1">
                  <c:v>58</c:v>
                </c:pt>
                <c:pt idx="2">
                  <c:v>80</c:v>
                </c:pt>
              </c:numCache>
            </c:numRef>
          </c:val>
        </c:ser>
        <c:dLbls>
          <c:showLegendKey val="0"/>
          <c:showVal val="0"/>
          <c:showCatName val="0"/>
          <c:showSerName val="0"/>
          <c:showPercent val="0"/>
          <c:showBubbleSize val="0"/>
        </c:dLbls>
        <c:gapWidth val="182"/>
        <c:axId val="286852928"/>
        <c:axId val="286853320"/>
      </c:barChart>
      <c:catAx>
        <c:axId val="2868529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86853320"/>
        <c:crosses val="autoZero"/>
        <c:auto val="1"/>
        <c:lblAlgn val="ctr"/>
        <c:lblOffset val="100"/>
        <c:noMultiLvlLbl val="0"/>
      </c:catAx>
      <c:valAx>
        <c:axId val="286853320"/>
        <c:scaling>
          <c:orientation val="minMax"/>
        </c:scaling>
        <c:delete val="1"/>
        <c:axPos val="b"/>
        <c:numFmt formatCode="General" sourceLinked="1"/>
        <c:majorTickMark val="out"/>
        <c:minorTickMark val="none"/>
        <c:tickLblPos val="nextTo"/>
        <c:crossAx val="286852928"/>
        <c:crosses val="autoZero"/>
        <c:crossBetween val="between"/>
      </c:valAx>
      <c:spPr>
        <a:noFill/>
        <a:ln>
          <a:noFill/>
        </a:ln>
        <a:effectLst/>
      </c:spPr>
    </c:plotArea>
    <c:plotVisOnly val="1"/>
    <c:dispBlanksAs val="gap"/>
    <c:showDLblsOverMax val="0"/>
  </c:chart>
  <c:spPr>
    <a:noFill/>
    <a:ln>
      <a:solidFill>
        <a:schemeClr val="accent1">
          <a:shade val="95000"/>
          <a:satMod val="105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4DE221-C5FB-466F-B108-EBB509A28B6D}"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CA"/>
        </a:p>
      </dgm:t>
    </dgm:pt>
    <dgm:pt modelId="{63CB4405-A495-4FF3-B28B-0EBFE5844DD1}">
      <dgm:prSet custT="1"/>
      <dgm:spPr/>
      <dgm:t>
        <a:bodyPr/>
        <a:lstStyle/>
        <a:p>
          <a:pPr algn="l" rtl="0"/>
          <a:r>
            <a:rPr lang="en-US" sz="1600" dirty="0" smtClean="0"/>
            <a:t>The business is not ready to heavily invest in SDI after already investing in current data center technologies. Reinvesting in SDI right now would leave the investment in the current infrastructure a waste.</a:t>
          </a:r>
          <a:endParaRPr lang="en-CA" sz="1600" dirty="0"/>
        </a:p>
      </dgm:t>
    </dgm:pt>
    <dgm:pt modelId="{E3E35707-B1BC-4D3F-B557-8B3BBB47CA16}" type="parTrans" cxnId="{D0F60562-8798-478B-8B8F-A31C40FC2ED0}">
      <dgm:prSet/>
      <dgm:spPr/>
      <dgm:t>
        <a:bodyPr/>
        <a:lstStyle/>
        <a:p>
          <a:endParaRPr lang="en-CA"/>
        </a:p>
      </dgm:t>
    </dgm:pt>
    <dgm:pt modelId="{8113B973-FF3A-4587-9E93-997604D46060}" type="sibTrans" cxnId="{D0F60562-8798-478B-8B8F-A31C40FC2ED0}">
      <dgm:prSet/>
      <dgm:spPr/>
      <dgm:t>
        <a:bodyPr/>
        <a:lstStyle/>
        <a:p>
          <a:endParaRPr lang="en-CA"/>
        </a:p>
      </dgm:t>
    </dgm:pt>
    <dgm:pt modelId="{3ABE1E17-B953-4221-9CC2-B8DA16BCC169}">
      <dgm:prSet custT="1"/>
      <dgm:spPr/>
      <dgm:t>
        <a:bodyPr/>
        <a:lstStyle/>
        <a:p>
          <a:pPr algn="l" rtl="0"/>
          <a:r>
            <a:rPr lang="en-US" sz="1600" dirty="0" smtClean="0"/>
            <a:t>The people and the processes in the data center are not ready for SDI. The technology will not be effectively utilized so that all the benefits can be seen.</a:t>
          </a:r>
          <a:endParaRPr lang="en-CA" sz="1600" dirty="0"/>
        </a:p>
      </dgm:t>
    </dgm:pt>
    <dgm:pt modelId="{64B41A15-7891-45A7-9CAA-1312D366C692}" type="parTrans" cxnId="{CE2213FA-CF31-4B59-ADE6-CDEC61CE8315}">
      <dgm:prSet/>
      <dgm:spPr/>
      <dgm:t>
        <a:bodyPr/>
        <a:lstStyle/>
        <a:p>
          <a:endParaRPr lang="en-CA"/>
        </a:p>
      </dgm:t>
    </dgm:pt>
    <dgm:pt modelId="{DE029C7D-E7FC-4737-B85F-151AA1274C91}" type="sibTrans" cxnId="{CE2213FA-CF31-4B59-ADE6-CDEC61CE8315}">
      <dgm:prSet/>
      <dgm:spPr/>
      <dgm:t>
        <a:bodyPr/>
        <a:lstStyle/>
        <a:p>
          <a:endParaRPr lang="en-CA"/>
        </a:p>
      </dgm:t>
    </dgm:pt>
    <dgm:pt modelId="{FA8DFB88-8E77-46AD-9A25-116931CF296A}">
      <dgm:prSet custT="1"/>
      <dgm:spPr/>
      <dgm:t>
        <a:bodyPr/>
        <a:lstStyle/>
        <a:p>
          <a:pPr algn="l" rtl="0"/>
          <a:r>
            <a:rPr lang="en-US" sz="1600" dirty="0" smtClean="0"/>
            <a:t>Moving to SDI will not work for the platforms that are proprietary non-standard infrastructure. These platforms will continue alongside SDI until they are end of life. </a:t>
          </a:r>
          <a:endParaRPr lang="en-CA" sz="1600" dirty="0"/>
        </a:p>
      </dgm:t>
    </dgm:pt>
    <dgm:pt modelId="{3A5C53EF-31E6-4BFB-8E97-2446B4FF05B5}" type="parTrans" cxnId="{9565192E-D29A-4AD3-8B4B-02E569C06C8C}">
      <dgm:prSet/>
      <dgm:spPr/>
      <dgm:t>
        <a:bodyPr/>
        <a:lstStyle/>
        <a:p>
          <a:endParaRPr lang="en-CA"/>
        </a:p>
      </dgm:t>
    </dgm:pt>
    <dgm:pt modelId="{7A1DA469-21F3-42A3-8C1E-B85FA1521A34}" type="sibTrans" cxnId="{9565192E-D29A-4AD3-8B4B-02E569C06C8C}">
      <dgm:prSet/>
      <dgm:spPr/>
      <dgm:t>
        <a:bodyPr/>
        <a:lstStyle/>
        <a:p>
          <a:endParaRPr lang="en-CA"/>
        </a:p>
      </dgm:t>
    </dgm:pt>
    <dgm:pt modelId="{6EC63EB7-BA27-4C55-9A89-167F47B72AAD}">
      <dgm:prSet custT="1"/>
      <dgm:spPr/>
      <dgm:t>
        <a:bodyPr/>
        <a:lstStyle/>
        <a:p>
          <a:pPr algn="l" rtl="0"/>
          <a:r>
            <a:rPr lang="en-US" sz="1600" dirty="0" smtClean="0"/>
            <a:t>Modernizing is a big commitment. The people in the data center are already busy with normal data center responsibilities.</a:t>
          </a:r>
          <a:endParaRPr lang="en-CA" sz="1600" dirty="0"/>
        </a:p>
      </dgm:t>
    </dgm:pt>
    <dgm:pt modelId="{9180C2BF-937B-4344-88F1-965094E441D0}" type="parTrans" cxnId="{5030840F-E2D9-49B7-A20A-AE552904E8A2}">
      <dgm:prSet/>
      <dgm:spPr/>
      <dgm:t>
        <a:bodyPr/>
        <a:lstStyle/>
        <a:p>
          <a:endParaRPr lang="en-CA"/>
        </a:p>
      </dgm:t>
    </dgm:pt>
    <dgm:pt modelId="{2BB599D8-EBB1-424F-8681-88D9A7D3546A}" type="sibTrans" cxnId="{5030840F-E2D9-49B7-A20A-AE552904E8A2}">
      <dgm:prSet/>
      <dgm:spPr/>
      <dgm:t>
        <a:bodyPr/>
        <a:lstStyle/>
        <a:p>
          <a:endParaRPr lang="en-CA"/>
        </a:p>
      </dgm:t>
    </dgm:pt>
    <dgm:pt modelId="{DE5B3D48-0AAD-4C6E-8B9E-2BC83B26DCD3}" type="pres">
      <dgm:prSet presAssocID="{8D4DE221-C5FB-466F-B108-EBB509A28B6D}" presName="linearFlow" presStyleCnt="0">
        <dgm:presLayoutVars>
          <dgm:dir/>
          <dgm:resizeHandles val="exact"/>
        </dgm:presLayoutVars>
      </dgm:prSet>
      <dgm:spPr/>
      <dgm:t>
        <a:bodyPr/>
        <a:lstStyle/>
        <a:p>
          <a:endParaRPr lang="en-CA"/>
        </a:p>
      </dgm:t>
    </dgm:pt>
    <dgm:pt modelId="{5B169014-4930-4573-920E-238E1BFED8AD}" type="pres">
      <dgm:prSet presAssocID="{63CB4405-A495-4FF3-B28B-0EBFE5844DD1}" presName="composite" presStyleCnt="0"/>
      <dgm:spPr/>
    </dgm:pt>
    <dgm:pt modelId="{87CBB749-924B-478A-B2B6-14FD0FE8920B}" type="pres">
      <dgm:prSet presAssocID="{63CB4405-A495-4FF3-B28B-0EBFE5844DD1}" presName="imgShp" presStyleLbl="fgImgPlace1" presStyleIdx="0" presStyleCnt="4" custScaleX="101651" custLinFactNeighborX="-4949" custLinFactNeighborY="-55"/>
      <dgm:spPr/>
    </dgm:pt>
    <dgm:pt modelId="{809BD399-AF92-4AF8-A58A-FF9D913EF48B}" type="pres">
      <dgm:prSet presAssocID="{63CB4405-A495-4FF3-B28B-0EBFE5844DD1}" presName="txShp" presStyleLbl="node1" presStyleIdx="0" presStyleCnt="4" custScaleX="116531" custLinFactNeighborX="10225" custLinFactNeighborY="3826">
        <dgm:presLayoutVars>
          <dgm:bulletEnabled val="1"/>
        </dgm:presLayoutVars>
      </dgm:prSet>
      <dgm:spPr/>
      <dgm:t>
        <a:bodyPr/>
        <a:lstStyle/>
        <a:p>
          <a:endParaRPr lang="en-CA"/>
        </a:p>
      </dgm:t>
    </dgm:pt>
    <dgm:pt modelId="{966D54C5-9D9B-4649-ACD9-1D6AC20A3550}" type="pres">
      <dgm:prSet presAssocID="{8113B973-FF3A-4587-9E93-997604D46060}" presName="spacing" presStyleCnt="0"/>
      <dgm:spPr/>
    </dgm:pt>
    <dgm:pt modelId="{667DCD98-CD04-40DE-B9A0-F3C681C96C2C}" type="pres">
      <dgm:prSet presAssocID="{3ABE1E17-B953-4221-9CC2-B8DA16BCC169}" presName="composite" presStyleCnt="0"/>
      <dgm:spPr/>
    </dgm:pt>
    <dgm:pt modelId="{5F8D858B-DABB-4556-A95A-DC2AF69CF2BE}" type="pres">
      <dgm:prSet presAssocID="{3ABE1E17-B953-4221-9CC2-B8DA16BCC169}" presName="imgShp" presStyleLbl="fgImgPlace1" presStyleIdx="1" presStyleCnt="4"/>
      <dgm:spPr/>
    </dgm:pt>
    <dgm:pt modelId="{A686FC52-A845-4D1E-B8DC-BE3EB926E961}" type="pres">
      <dgm:prSet presAssocID="{3ABE1E17-B953-4221-9CC2-B8DA16BCC169}" presName="txShp" presStyleLbl="node1" presStyleIdx="1" presStyleCnt="4" custScaleX="116531" custLinFactNeighborX="10225" custLinFactNeighborY="3826">
        <dgm:presLayoutVars>
          <dgm:bulletEnabled val="1"/>
        </dgm:presLayoutVars>
      </dgm:prSet>
      <dgm:spPr/>
      <dgm:t>
        <a:bodyPr/>
        <a:lstStyle/>
        <a:p>
          <a:endParaRPr lang="en-CA"/>
        </a:p>
      </dgm:t>
    </dgm:pt>
    <dgm:pt modelId="{C8AC2FCC-7C0D-4F55-8FC1-2B18AC58E26C}" type="pres">
      <dgm:prSet presAssocID="{DE029C7D-E7FC-4737-B85F-151AA1274C91}" presName="spacing" presStyleCnt="0"/>
      <dgm:spPr/>
    </dgm:pt>
    <dgm:pt modelId="{F6977F3F-16BA-4725-B2FE-3673DD0EAB6A}" type="pres">
      <dgm:prSet presAssocID="{FA8DFB88-8E77-46AD-9A25-116931CF296A}" presName="composite" presStyleCnt="0"/>
      <dgm:spPr/>
    </dgm:pt>
    <dgm:pt modelId="{707973AB-F393-46DE-A4E0-7C6870BAAB55}" type="pres">
      <dgm:prSet presAssocID="{FA8DFB88-8E77-46AD-9A25-116931CF296A}" presName="imgShp" presStyleLbl="fgImgPlace1" presStyleIdx="2" presStyleCnt="4"/>
      <dgm:spPr/>
    </dgm:pt>
    <dgm:pt modelId="{26BD4309-CB9A-4CC9-B10B-EE793A9E3515}" type="pres">
      <dgm:prSet presAssocID="{FA8DFB88-8E77-46AD-9A25-116931CF296A}" presName="txShp" presStyleLbl="node1" presStyleIdx="2" presStyleCnt="4" custScaleX="116531" custLinFactNeighborX="10225" custLinFactNeighborY="3826">
        <dgm:presLayoutVars>
          <dgm:bulletEnabled val="1"/>
        </dgm:presLayoutVars>
      </dgm:prSet>
      <dgm:spPr/>
      <dgm:t>
        <a:bodyPr/>
        <a:lstStyle/>
        <a:p>
          <a:endParaRPr lang="en-CA"/>
        </a:p>
      </dgm:t>
    </dgm:pt>
    <dgm:pt modelId="{F80A1E3D-4910-4DA3-8082-2B7F2830C6E2}" type="pres">
      <dgm:prSet presAssocID="{7A1DA469-21F3-42A3-8C1E-B85FA1521A34}" presName="spacing" presStyleCnt="0"/>
      <dgm:spPr/>
    </dgm:pt>
    <dgm:pt modelId="{ACB7345B-5426-4EA2-AC0D-029200AED1C0}" type="pres">
      <dgm:prSet presAssocID="{6EC63EB7-BA27-4C55-9A89-167F47B72AAD}" presName="composite" presStyleCnt="0"/>
      <dgm:spPr/>
    </dgm:pt>
    <dgm:pt modelId="{368EE49B-9BA2-497F-9D7C-0627B2DC1549}" type="pres">
      <dgm:prSet presAssocID="{6EC63EB7-BA27-4C55-9A89-167F47B72AAD}" presName="imgShp" presStyleLbl="fgImgPlace1" presStyleIdx="3" presStyleCnt="4"/>
      <dgm:spPr/>
    </dgm:pt>
    <dgm:pt modelId="{1E553BEE-6E4B-42C2-B7B3-427A108520AE}" type="pres">
      <dgm:prSet presAssocID="{6EC63EB7-BA27-4C55-9A89-167F47B72AAD}" presName="txShp" presStyleLbl="node1" presStyleIdx="3" presStyleCnt="4" custScaleX="116531" custLinFactNeighborX="10225" custLinFactNeighborY="-4936">
        <dgm:presLayoutVars>
          <dgm:bulletEnabled val="1"/>
        </dgm:presLayoutVars>
      </dgm:prSet>
      <dgm:spPr/>
      <dgm:t>
        <a:bodyPr/>
        <a:lstStyle/>
        <a:p>
          <a:endParaRPr lang="en-CA"/>
        </a:p>
      </dgm:t>
    </dgm:pt>
  </dgm:ptLst>
  <dgm:cxnLst>
    <dgm:cxn modelId="{4DEF2B2F-A856-46C1-8FC0-7EB6B9FA7DC0}" type="presOf" srcId="{8D4DE221-C5FB-466F-B108-EBB509A28B6D}" destId="{DE5B3D48-0AAD-4C6E-8B9E-2BC83B26DCD3}" srcOrd="0" destOrd="0" presId="urn:microsoft.com/office/officeart/2005/8/layout/vList3"/>
    <dgm:cxn modelId="{D0F60562-8798-478B-8B8F-A31C40FC2ED0}" srcId="{8D4DE221-C5FB-466F-B108-EBB509A28B6D}" destId="{63CB4405-A495-4FF3-B28B-0EBFE5844DD1}" srcOrd="0" destOrd="0" parTransId="{E3E35707-B1BC-4D3F-B557-8B3BBB47CA16}" sibTransId="{8113B973-FF3A-4587-9E93-997604D46060}"/>
    <dgm:cxn modelId="{2E4ED81D-B58D-4332-85A9-E0C8348EB375}" type="presOf" srcId="{3ABE1E17-B953-4221-9CC2-B8DA16BCC169}" destId="{A686FC52-A845-4D1E-B8DC-BE3EB926E961}" srcOrd="0" destOrd="0" presId="urn:microsoft.com/office/officeart/2005/8/layout/vList3"/>
    <dgm:cxn modelId="{3418987C-181D-4F7C-9B2D-EF0434B9B98F}" type="presOf" srcId="{63CB4405-A495-4FF3-B28B-0EBFE5844DD1}" destId="{809BD399-AF92-4AF8-A58A-FF9D913EF48B}" srcOrd="0" destOrd="0" presId="urn:microsoft.com/office/officeart/2005/8/layout/vList3"/>
    <dgm:cxn modelId="{9565192E-D29A-4AD3-8B4B-02E569C06C8C}" srcId="{8D4DE221-C5FB-466F-B108-EBB509A28B6D}" destId="{FA8DFB88-8E77-46AD-9A25-116931CF296A}" srcOrd="2" destOrd="0" parTransId="{3A5C53EF-31E6-4BFB-8E97-2446B4FF05B5}" sibTransId="{7A1DA469-21F3-42A3-8C1E-B85FA1521A34}"/>
    <dgm:cxn modelId="{308829D2-786D-4DBA-A5A6-DB672735D1E3}" type="presOf" srcId="{6EC63EB7-BA27-4C55-9A89-167F47B72AAD}" destId="{1E553BEE-6E4B-42C2-B7B3-427A108520AE}" srcOrd="0" destOrd="0" presId="urn:microsoft.com/office/officeart/2005/8/layout/vList3"/>
    <dgm:cxn modelId="{CE2213FA-CF31-4B59-ADE6-CDEC61CE8315}" srcId="{8D4DE221-C5FB-466F-B108-EBB509A28B6D}" destId="{3ABE1E17-B953-4221-9CC2-B8DA16BCC169}" srcOrd="1" destOrd="0" parTransId="{64B41A15-7891-45A7-9CAA-1312D366C692}" sibTransId="{DE029C7D-E7FC-4737-B85F-151AA1274C91}"/>
    <dgm:cxn modelId="{5030840F-E2D9-49B7-A20A-AE552904E8A2}" srcId="{8D4DE221-C5FB-466F-B108-EBB509A28B6D}" destId="{6EC63EB7-BA27-4C55-9A89-167F47B72AAD}" srcOrd="3" destOrd="0" parTransId="{9180C2BF-937B-4344-88F1-965094E441D0}" sibTransId="{2BB599D8-EBB1-424F-8681-88D9A7D3546A}"/>
    <dgm:cxn modelId="{B1A80D4C-CAA7-44F1-ACE6-6495ABA7B180}" type="presOf" srcId="{FA8DFB88-8E77-46AD-9A25-116931CF296A}" destId="{26BD4309-CB9A-4CC9-B10B-EE793A9E3515}" srcOrd="0" destOrd="0" presId="urn:microsoft.com/office/officeart/2005/8/layout/vList3"/>
    <dgm:cxn modelId="{928C0E06-0EF8-4823-B6F9-D553D9E229E2}" type="presParOf" srcId="{DE5B3D48-0AAD-4C6E-8B9E-2BC83B26DCD3}" destId="{5B169014-4930-4573-920E-238E1BFED8AD}" srcOrd="0" destOrd="0" presId="urn:microsoft.com/office/officeart/2005/8/layout/vList3"/>
    <dgm:cxn modelId="{373CB469-51D2-4B0C-9BE1-E3C1AEB2B4E3}" type="presParOf" srcId="{5B169014-4930-4573-920E-238E1BFED8AD}" destId="{87CBB749-924B-478A-B2B6-14FD0FE8920B}" srcOrd="0" destOrd="0" presId="urn:microsoft.com/office/officeart/2005/8/layout/vList3"/>
    <dgm:cxn modelId="{DC9AE537-2309-47A6-893B-7D33400C0514}" type="presParOf" srcId="{5B169014-4930-4573-920E-238E1BFED8AD}" destId="{809BD399-AF92-4AF8-A58A-FF9D913EF48B}" srcOrd="1" destOrd="0" presId="urn:microsoft.com/office/officeart/2005/8/layout/vList3"/>
    <dgm:cxn modelId="{5DC863F2-0371-4248-80A5-97F4B40028B4}" type="presParOf" srcId="{DE5B3D48-0AAD-4C6E-8B9E-2BC83B26DCD3}" destId="{966D54C5-9D9B-4649-ACD9-1D6AC20A3550}" srcOrd="1" destOrd="0" presId="urn:microsoft.com/office/officeart/2005/8/layout/vList3"/>
    <dgm:cxn modelId="{6BB02A35-92B1-4029-94CE-6DA40E50ABB0}" type="presParOf" srcId="{DE5B3D48-0AAD-4C6E-8B9E-2BC83B26DCD3}" destId="{667DCD98-CD04-40DE-B9A0-F3C681C96C2C}" srcOrd="2" destOrd="0" presId="urn:microsoft.com/office/officeart/2005/8/layout/vList3"/>
    <dgm:cxn modelId="{AB530D8F-EB68-421F-8DF1-8920C3B2B0E3}" type="presParOf" srcId="{667DCD98-CD04-40DE-B9A0-F3C681C96C2C}" destId="{5F8D858B-DABB-4556-A95A-DC2AF69CF2BE}" srcOrd="0" destOrd="0" presId="urn:microsoft.com/office/officeart/2005/8/layout/vList3"/>
    <dgm:cxn modelId="{BEB45F75-2FAE-43E9-8E54-500C90CAC37E}" type="presParOf" srcId="{667DCD98-CD04-40DE-B9A0-F3C681C96C2C}" destId="{A686FC52-A845-4D1E-B8DC-BE3EB926E961}" srcOrd="1" destOrd="0" presId="urn:microsoft.com/office/officeart/2005/8/layout/vList3"/>
    <dgm:cxn modelId="{1F875874-6E16-40D6-8D7B-E1D22B42CDCE}" type="presParOf" srcId="{DE5B3D48-0AAD-4C6E-8B9E-2BC83B26DCD3}" destId="{C8AC2FCC-7C0D-4F55-8FC1-2B18AC58E26C}" srcOrd="3" destOrd="0" presId="urn:microsoft.com/office/officeart/2005/8/layout/vList3"/>
    <dgm:cxn modelId="{E7ECDDBD-489B-48FD-8664-4C33364A0B44}" type="presParOf" srcId="{DE5B3D48-0AAD-4C6E-8B9E-2BC83B26DCD3}" destId="{F6977F3F-16BA-4725-B2FE-3673DD0EAB6A}" srcOrd="4" destOrd="0" presId="urn:microsoft.com/office/officeart/2005/8/layout/vList3"/>
    <dgm:cxn modelId="{8D909535-44E3-492D-879C-895314AFAEFB}" type="presParOf" srcId="{F6977F3F-16BA-4725-B2FE-3673DD0EAB6A}" destId="{707973AB-F393-46DE-A4E0-7C6870BAAB55}" srcOrd="0" destOrd="0" presId="urn:microsoft.com/office/officeart/2005/8/layout/vList3"/>
    <dgm:cxn modelId="{72BAD888-397C-41D6-879A-5B21706507C6}" type="presParOf" srcId="{F6977F3F-16BA-4725-B2FE-3673DD0EAB6A}" destId="{26BD4309-CB9A-4CC9-B10B-EE793A9E3515}" srcOrd="1" destOrd="0" presId="urn:microsoft.com/office/officeart/2005/8/layout/vList3"/>
    <dgm:cxn modelId="{88598117-5596-4B3E-90AE-6142F9B74D5F}" type="presParOf" srcId="{DE5B3D48-0AAD-4C6E-8B9E-2BC83B26DCD3}" destId="{F80A1E3D-4910-4DA3-8082-2B7F2830C6E2}" srcOrd="5" destOrd="0" presId="urn:microsoft.com/office/officeart/2005/8/layout/vList3"/>
    <dgm:cxn modelId="{0D223C6A-CA7B-42D4-B17E-FC3313C2D004}" type="presParOf" srcId="{DE5B3D48-0AAD-4C6E-8B9E-2BC83B26DCD3}" destId="{ACB7345B-5426-4EA2-AC0D-029200AED1C0}" srcOrd="6" destOrd="0" presId="urn:microsoft.com/office/officeart/2005/8/layout/vList3"/>
    <dgm:cxn modelId="{459E6C74-689E-4908-B9E3-022142177AF2}" type="presParOf" srcId="{ACB7345B-5426-4EA2-AC0D-029200AED1C0}" destId="{368EE49B-9BA2-497F-9D7C-0627B2DC1549}" srcOrd="0" destOrd="0" presId="urn:microsoft.com/office/officeart/2005/8/layout/vList3"/>
    <dgm:cxn modelId="{B0033EB7-B1F7-43C1-A065-325F12EAD396}" type="presParOf" srcId="{ACB7345B-5426-4EA2-AC0D-029200AED1C0}" destId="{1E553BEE-6E4B-42C2-B7B3-427A108520AE}"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BD399-AF92-4AF8-A58A-FF9D913EF48B}">
      <dsp:nvSpPr>
        <dsp:cNvPr id="0" name=""/>
        <dsp:cNvSpPr/>
      </dsp:nvSpPr>
      <dsp:spPr>
        <a:xfrm rot="10800000">
          <a:off x="1755418" y="29442"/>
          <a:ext cx="7535165" cy="75868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560" tIns="60960" rIns="113792" bIns="60960" numCol="1" spcCol="1270" anchor="ctr" anchorCtr="0">
          <a:noAutofit/>
        </a:bodyPr>
        <a:lstStyle/>
        <a:p>
          <a:pPr lvl="0" algn="l" defTabSz="711200" rtl="0">
            <a:lnSpc>
              <a:spcPct val="90000"/>
            </a:lnSpc>
            <a:spcBef>
              <a:spcPct val="0"/>
            </a:spcBef>
            <a:spcAft>
              <a:spcPct val="35000"/>
            </a:spcAft>
          </a:pPr>
          <a:r>
            <a:rPr lang="en-US" sz="1600" kern="1200" dirty="0" smtClean="0"/>
            <a:t>The business is not ready to heavily invest in SDI after already investing in current data center technologies. Reinvesting in SDI right now would leave the investment in the current infrastructure a waste.</a:t>
          </a:r>
          <a:endParaRPr lang="en-CA" sz="1600" kern="1200" dirty="0"/>
        </a:p>
      </dsp:txBody>
      <dsp:txXfrm rot="10800000">
        <a:off x="1945090" y="29442"/>
        <a:ext cx="7345493" cy="758687"/>
      </dsp:txXfrm>
    </dsp:sp>
    <dsp:sp modelId="{87CBB749-924B-478A-B2B6-14FD0FE8920B}">
      <dsp:nvSpPr>
        <dsp:cNvPr id="0" name=""/>
        <dsp:cNvSpPr/>
      </dsp:nvSpPr>
      <dsp:spPr>
        <a:xfrm>
          <a:off x="1205558" y="0"/>
          <a:ext cx="771213" cy="75868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86FC52-A845-4D1E-B8DC-BE3EB926E961}">
      <dsp:nvSpPr>
        <dsp:cNvPr id="0" name=""/>
        <dsp:cNvSpPr/>
      </dsp:nvSpPr>
      <dsp:spPr>
        <a:xfrm rot="10800000">
          <a:off x="1755418" y="1002295"/>
          <a:ext cx="7535165" cy="75868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560" tIns="60960" rIns="113792" bIns="60960" numCol="1" spcCol="1270" anchor="ctr" anchorCtr="0">
          <a:noAutofit/>
        </a:bodyPr>
        <a:lstStyle/>
        <a:p>
          <a:pPr lvl="0" algn="l" defTabSz="711200" rtl="0">
            <a:lnSpc>
              <a:spcPct val="90000"/>
            </a:lnSpc>
            <a:spcBef>
              <a:spcPct val="0"/>
            </a:spcBef>
            <a:spcAft>
              <a:spcPct val="35000"/>
            </a:spcAft>
          </a:pPr>
          <a:r>
            <a:rPr lang="en-US" sz="1600" kern="1200" dirty="0" smtClean="0"/>
            <a:t>The people and the processes in the data center are not ready for SDI. The technology will not be effectively utilized so that all the benefits can be seen.</a:t>
          </a:r>
          <a:endParaRPr lang="en-CA" sz="1600" kern="1200" dirty="0"/>
        </a:p>
      </dsp:txBody>
      <dsp:txXfrm rot="10800000">
        <a:off x="1945090" y="1002295"/>
        <a:ext cx="7345493" cy="758687"/>
      </dsp:txXfrm>
    </dsp:sp>
    <dsp:sp modelId="{5F8D858B-DABB-4556-A95A-DC2AF69CF2BE}">
      <dsp:nvSpPr>
        <dsp:cNvPr id="0" name=""/>
        <dsp:cNvSpPr/>
      </dsp:nvSpPr>
      <dsp:spPr>
        <a:xfrm>
          <a:off x="1249368" y="973268"/>
          <a:ext cx="758687" cy="75868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BD4309-CB9A-4CC9-B10B-EE793A9E3515}">
      <dsp:nvSpPr>
        <dsp:cNvPr id="0" name=""/>
        <dsp:cNvSpPr/>
      </dsp:nvSpPr>
      <dsp:spPr>
        <a:xfrm rot="10800000">
          <a:off x="1755418" y="1975148"/>
          <a:ext cx="7535165" cy="75868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560" tIns="60960" rIns="113792" bIns="60960" numCol="1" spcCol="1270" anchor="ctr" anchorCtr="0">
          <a:noAutofit/>
        </a:bodyPr>
        <a:lstStyle/>
        <a:p>
          <a:pPr lvl="0" algn="l" defTabSz="711200" rtl="0">
            <a:lnSpc>
              <a:spcPct val="90000"/>
            </a:lnSpc>
            <a:spcBef>
              <a:spcPct val="0"/>
            </a:spcBef>
            <a:spcAft>
              <a:spcPct val="35000"/>
            </a:spcAft>
          </a:pPr>
          <a:r>
            <a:rPr lang="en-US" sz="1600" kern="1200" dirty="0" smtClean="0"/>
            <a:t>Moving to SDI will not work for the platforms that are proprietary non-standard infrastructure. These platforms will continue alongside SDI until they are end of life. </a:t>
          </a:r>
          <a:endParaRPr lang="en-CA" sz="1600" kern="1200" dirty="0"/>
        </a:p>
      </dsp:txBody>
      <dsp:txXfrm rot="10800000">
        <a:off x="1945090" y="1975148"/>
        <a:ext cx="7345493" cy="758687"/>
      </dsp:txXfrm>
    </dsp:sp>
    <dsp:sp modelId="{707973AB-F393-46DE-A4E0-7C6870BAAB55}">
      <dsp:nvSpPr>
        <dsp:cNvPr id="0" name=""/>
        <dsp:cNvSpPr/>
      </dsp:nvSpPr>
      <dsp:spPr>
        <a:xfrm>
          <a:off x="1249368" y="1946121"/>
          <a:ext cx="758687" cy="75868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553BEE-6E4B-42C2-B7B3-427A108520AE}">
      <dsp:nvSpPr>
        <dsp:cNvPr id="0" name=""/>
        <dsp:cNvSpPr/>
      </dsp:nvSpPr>
      <dsp:spPr>
        <a:xfrm rot="10800000">
          <a:off x="1755418" y="2881525"/>
          <a:ext cx="7535165" cy="75868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560" tIns="60960" rIns="113792" bIns="60960" numCol="1" spcCol="1270" anchor="ctr" anchorCtr="0">
          <a:noAutofit/>
        </a:bodyPr>
        <a:lstStyle/>
        <a:p>
          <a:pPr lvl="0" algn="l" defTabSz="711200" rtl="0">
            <a:lnSpc>
              <a:spcPct val="90000"/>
            </a:lnSpc>
            <a:spcBef>
              <a:spcPct val="0"/>
            </a:spcBef>
            <a:spcAft>
              <a:spcPct val="35000"/>
            </a:spcAft>
          </a:pPr>
          <a:r>
            <a:rPr lang="en-US" sz="1600" kern="1200" dirty="0" smtClean="0"/>
            <a:t>Modernizing is a big commitment. The people in the data center are already busy with normal data center responsibilities.</a:t>
          </a:r>
          <a:endParaRPr lang="en-CA" sz="1600" kern="1200" dirty="0"/>
        </a:p>
      </dsp:txBody>
      <dsp:txXfrm rot="10800000">
        <a:off x="1945090" y="2881525"/>
        <a:ext cx="7345493" cy="758687"/>
      </dsp:txXfrm>
    </dsp:sp>
    <dsp:sp modelId="{368EE49B-9BA2-497F-9D7C-0627B2DC1549}">
      <dsp:nvSpPr>
        <dsp:cNvPr id="0" name=""/>
        <dsp:cNvSpPr/>
      </dsp:nvSpPr>
      <dsp:spPr>
        <a:xfrm>
          <a:off x="1249368" y="2918974"/>
          <a:ext cx="758687" cy="75868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5/30/2016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5/30/2016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2203114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1284318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639108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a:p>
        </p:txBody>
      </p:sp>
    </p:spTree>
    <p:extLst>
      <p:ext uri="{BB962C8B-B14F-4D97-AF65-F5344CB8AC3E}">
        <p14:creationId xmlns:p14="http://schemas.microsoft.com/office/powerpoint/2010/main" val="3008726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a:p>
        </p:txBody>
      </p:sp>
    </p:spTree>
    <p:extLst>
      <p:ext uri="{BB962C8B-B14F-4D97-AF65-F5344CB8AC3E}">
        <p14:creationId xmlns:p14="http://schemas.microsoft.com/office/powerpoint/2010/main" val="2337913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a:p>
        </p:txBody>
      </p:sp>
    </p:spTree>
    <p:extLst>
      <p:ext uri="{BB962C8B-B14F-4D97-AF65-F5344CB8AC3E}">
        <p14:creationId xmlns:p14="http://schemas.microsoft.com/office/powerpoint/2010/main" val="2039137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a:p>
        </p:txBody>
      </p:sp>
    </p:spTree>
    <p:extLst>
      <p:ext uri="{BB962C8B-B14F-4D97-AF65-F5344CB8AC3E}">
        <p14:creationId xmlns:p14="http://schemas.microsoft.com/office/powerpoint/2010/main" val="3855163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134634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695861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881598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2"/>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125564"/>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352234"/>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788080"/>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102340"/>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665052"/>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405212"/>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844411"/>
            <a:ext cx="211099" cy="211099"/>
          </a:xfrm>
          <a:prstGeom prst="rect">
            <a:avLst/>
          </a:prstGeom>
        </p:spPr>
      </p:pic>
    </p:spTree>
    <p:extLst>
      <p:ext uri="{BB962C8B-B14F-4D97-AF65-F5344CB8AC3E}">
        <p14:creationId xmlns:p14="http://schemas.microsoft.com/office/powerpoint/2010/main" val="301643572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rcise - Left/Right Blank &amp; Line">
    <p:spTree>
      <p:nvGrpSpPr>
        <p:cNvPr id="1" name=""/>
        <p:cNvGrpSpPr/>
        <p:nvPr/>
      </p:nvGrpSpPr>
      <p:grpSpPr>
        <a:xfrm>
          <a:off x="0" y="0"/>
          <a:ext cx="0" cy="0"/>
          <a:chOff x="0" y="0"/>
          <a:chExt cx="0" cy="0"/>
        </a:xfrm>
      </p:grpSpPr>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6"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7" name="Title 1"/>
          <p:cNvSpPr>
            <a:spLocks noGrp="1"/>
          </p:cNvSpPr>
          <p:nvPr>
            <p:ph type="title" hasCustomPrompt="1"/>
          </p:nvPr>
        </p:nvSpPr>
        <p:spPr>
          <a:xfrm>
            <a:off x="914400" y="260648"/>
            <a:ext cx="796290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Pentagon 7"/>
          <p:cNvSpPr/>
          <p:nvPr userDrawn="1"/>
        </p:nvSpPr>
        <p:spPr>
          <a:xfrm>
            <a:off x="-1" y="465160"/>
            <a:ext cx="914401" cy="462888"/>
          </a:xfrm>
          <a:prstGeom prst="homePlate">
            <a:avLst>
              <a:gd name="adj" fmla="val 26712"/>
            </a:avLst>
          </a:prstGeom>
          <a:solidFill>
            <a:srgbClr val="45433E">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dirty="0" smtClean="0">
              <a:solidFill>
                <a:srgbClr val="FFFFFF"/>
              </a:solidFill>
            </a:endParaRPr>
          </a:p>
        </p:txBody>
      </p:sp>
      <p:sp>
        <p:nvSpPr>
          <p:cNvPr id="9" name="Content Placeholder 14"/>
          <p:cNvSpPr>
            <a:spLocks noGrp="1"/>
          </p:cNvSpPr>
          <p:nvPr>
            <p:ph sz="quarter" idx="20" hasCustomPrompt="1"/>
          </p:nvPr>
        </p:nvSpPr>
        <p:spPr>
          <a:xfrm>
            <a:off x="152400" y="533400"/>
            <a:ext cx="685800" cy="304800"/>
          </a:xfrm>
        </p:spPr>
        <p:txBody>
          <a:bodyPr anchor="ctr"/>
          <a:lstStyle>
            <a:lvl1pPr>
              <a:buNone/>
              <a:defRPr sz="18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84725550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289576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48853672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9779288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31917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6329"/>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4077"/>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9684" y="1132005"/>
            <a:ext cx="344617" cy="364691"/>
            <a:chOff x="6983446" y="197728"/>
            <a:chExt cx="734136" cy="785350"/>
          </a:xfrm>
          <a:solidFill>
            <a:srgbClr val="243F54"/>
          </a:solidFill>
        </p:grpSpPr>
        <p:sp>
          <p:nvSpPr>
            <p:cNvPr id="13" name="Rectangle 12"/>
            <p:cNvSpPr/>
            <p:nvPr/>
          </p:nvSpPr>
          <p:spPr>
            <a:xfrm>
              <a:off x="6983446" y="197728"/>
              <a:ext cx="734136" cy="785350"/>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0321281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28" r:id="rId8"/>
    <p:sldLayoutId id="2147483764" r:id="rId9"/>
    <p:sldLayoutId id="2147483762" r:id="rId10"/>
    <p:sldLayoutId id="2147483761" r:id="rId11"/>
    <p:sldLayoutId id="2147483763" r:id="rId12"/>
    <p:sldLayoutId id="2147483766" r:id="rId13"/>
    <p:sldLayoutId id="2147483767" r:id="rId14"/>
    <p:sldLayoutId id="2147483772" r:id="rId15"/>
    <p:sldLayoutId id="2147483774" r:id="rId16"/>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3593643847"/>
      </p:ext>
    </p:extLst>
  </p:cSld>
  <p:clrMap bg1="lt1" tx1="dk1" bg2="lt2" tx2="dk2" accent1="accent1" accent2="accent2" accent3="accent3" accent4="accent4" accent5="accent5" accent6="accent6" hlink="hlink" folHlink="folHlink"/>
  <p:sldLayoutIdLst>
    <p:sldLayoutId id="2147483776" r:id="rId1"/>
    <p:sldLayoutId id="2147483777"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9.png"/><Relationship Id="rId7"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15.png"/></Relationships>
</file>

<file path=ppt/slides/_rels/slide13.xml.rels><?xml version="1.0" encoding="UTF-8" standalone="yes"?>
<Relationships xmlns="http://schemas.openxmlformats.org/package/2006/relationships"><Relationship Id="rId8"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15.png"/><Relationship Id="rId4" Type="http://schemas.openxmlformats.org/officeDocument/2006/relationships/image" Target="../media/image24.png"/><Relationship Id="rId9"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8.xml"/><Relationship Id="rId6" Type="http://schemas.openxmlformats.org/officeDocument/2006/relationships/image" Target="../media/image14.png"/><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chart" Target="../charts/chart1.xml"/><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5" Type="http://schemas.openxmlformats.org/officeDocument/2006/relationships/image" Target="../media/image13.pn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hyperlink" Target="https://www.vmware.com/files/pdf/customers/vmw-software-defined-architectures-technology-brief-tanejagroup.pdf" TargetMode="External"/><Relationship Id="rId7" Type="http://schemas.openxmlformats.org/officeDocument/2006/relationships/image" Target="../media/image15.png"/><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4" Type="http://schemas.openxmlformats.org/officeDocument/2006/relationships/hyperlink" Target="http://go.nutanix.com/webscale-101-hyper-converged-infrastructure-guide.html"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nfotech.com/research/ss/modernize-the-data-center-with-software-defined-infrastructure/modernize-the-data-center-with-software-defined-infrastructure-phases-1-3?utm_source=SS_Sample&amp;utm_medium=Collateral&amp;utm_campaign=Collateral"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5.png"/><Relationship Id="rId4" Type="http://schemas.openxmlformats.org/officeDocument/2006/relationships/diagramLayout" Target="../diagrams/layout1.xml"/><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Modernize the Data Center with Software-Defined Infrastructure</a:t>
            </a:r>
            <a:endParaRPr lang="en-US" dirty="0"/>
          </a:p>
        </p:txBody>
      </p:sp>
      <p:sp>
        <p:nvSpPr>
          <p:cNvPr id="8" name="Text Placeholder 7"/>
          <p:cNvSpPr>
            <a:spLocks noGrp="1"/>
          </p:cNvSpPr>
          <p:nvPr>
            <p:ph type="body" sz="quarter" idx="16"/>
          </p:nvPr>
        </p:nvSpPr>
        <p:spPr>
          <a:xfrm>
            <a:off x="774700" y="4051213"/>
            <a:ext cx="7467600" cy="508000"/>
          </a:xfrm>
        </p:spPr>
        <p:txBody>
          <a:bodyPr/>
          <a:lstStyle/>
          <a:p>
            <a:r>
              <a:rPr lang="en-US" dirty="0"/>
              <a:t>Take a page from the cloud architecture playbook and develop an on-premise infrastructure that is elastic, agile, highly available, and ready for the hybrid future.</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2843233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Info-Tech’s three phase software-defined infrastructure project will enable you to set the modernization agenda </a:t>
            </a:r>
            <a:endParaRPr lang="en-CA" dirty="0"/>
          </a:p>
        </p:txBody>
      </p:sp>
      <p:cxnSp>
        <p:nvCxnSpPr>
          <p:cNvPr id="62" name="Straight Arrow Connector 61"/>
          <p:cNvCxnSpPr/>
          <p:nvPr/>
        </p:nvCxnSpPr>
        <p:spPr>
          <a:xfrm>
            <a:off x="3084716" y="1578256"/>
            <a:ext cx="265005" cy="0"/>
          </a:xfrm>
          <a:prstGeom prst="straightConnector1">
            <a:avLst/>
          </a:prstGeom>
          <a:noFill/>
          <a:ln w="38100" cap="flat" cmpd="sng" algn="ctr">
            <a:solidFill>
              <a:srgbClr val="FFFFFF">
                <a:lumMod val="85000"/>
              </a:srgbClr>
            </a:solidFill>
            <a:prstDash val="solid"/>
            <a:tailEnd type="triangle"/>
          </a:ln>
          <a:effectLst/>
        </p:spPr>
      </p:cxnSp>
      <p:sp>
        <p:nvSpPr>
          <p:cNvPr id="63" name="Rounded Rectangle 62"/>
          <p:cNvSpPr/>
          <p:nvPr/>
        </p:nvSpPr>
        <p:spPr>
          <a:xfrm>
            <a:off x="198147" y="1392019"/>
            <a:ext cx="2867671" cy="413133"/>
          </a:xfrm>
          <a:prstGeom prst="round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rgbClr val="FFFFFF"/>
                </a:solidFill>
                <a:effectLst/>
                <a:uLnTx/>
                <a:uFillTx/>
                <a:latin typeface="Arial"/>
                <a:ea typeface="+mn-ea"/>
                <a:cs typeface="+mn-cs"/>
              </a:rPr>
              <a:t>Establish a </a:t>
            </a:r>
            <a:r>
              <a:rPr lang="en-CA" sz="1200" b="1" kern="0" dirty="0" smtClean="0">
                <a:solidFill>
                  <a:srgbClr val="FFFFFF"/>
                </a:solidFill>
                <a:latin typeface="Arial"/>
              </a:rPr>
              <a:t>Modernization Vision and Assess Readiness for SDI</a:t>
            </a:r>
            <a:endParaRPr kumimoji="0" lang="en-CA" sz="12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4" name="Rounded Rectangle 63"/>
          <p:cNvSpPr/>
          <p:nvPr/>
        </p:nvSpPr>
        <p:spPr>
          <a:xfrm>
            <a:off x="3349721" y="1389688"/>
            <a:ext cx="2669562" cy="414731"/>
          </a:xfrm>
          <a:prstGeom prst="roundRect">
            <a:avLst/>
          </a:prstGeom>
          <a:solidFill>
            <a:srgbClr val="406F9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rgbClr val="FFFFFF"/>
                </a:solidFill>
                <a:effectLst/>
                <a:uLnTx/>
                <a:uFillTx/>
                <a:latin typeface="Arial"/>
                <a:ea typeface="+mn-ea"/>
                <a:cs typeface="+mn-cs"/>
              </a:rPr>
              <a:t>Investigate Options, Assess Gaps, Identify</a:t>
            </a:r>
            <a:r>
              <a:rPr kumimoji="0" lang="en-US" sz="1200" b="1" i="0" u="none" strike="noStrike" kern="0" cap="none" spc="0" normalizeH="0" noProof="0" dirty="0" smtClean="0">
                <a:ln>
                  <a:noFill/>
                </a:ln>
                <a:solidFill>
                  <a:srgbClr val="FFFFFF"/>
                </a:solidFill>
                <a:effectLst/>
                <a:uLnTx/>
                <a:uFillTx/>
                <a:latin typeface="Arial"/>
                <a:ea typeface="+mn-ea"/>
                <a:cs typeface="+mn-cs"/>
              </a:rPr>
              <a:t> Projects</a:t>
            </a:r>
            <a:endParaRPr kumimoji="0" lang="en-US" sz="12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5" name="Rounded Rectangle 64"/>
          <p:cNvSpPr/>
          <p:nvPr/>
        </p:nvSpPr>
        <p:spPr>
          <a:xfrm>
            <a:off x="551981" y="1944358"/>
            <a:ext cx="2045295" cy="1154961"/>
          </a:xfrm>
          <a:prstGeom prst="roundRect">
            <a:avLst>
              <a:gd name="adj" fmla="val 6411"/>
            </a:avLst>
          </a:prstGeom>
          <a:solidFill>
            <a:srgbClr val="29475F"/>
          </a:solidFill>
          <a:ln w="25400" cap="flat" cmpd="sng" algn="ctr">
            <a:noFill/>
            <a:prstDash val="solid"/>
          </a:ln>
          <a:effectLst>
            <a:outerShdw blurRad="25400" dist="25400" dir="2400000" algn="ctr" rotWithShape="0">
              <a:srgbClr val="000000">
                <a:alpha val="20000"/>
              </a:srgbClr>
            </a:outerShdw>
          </a:effectLst>
        </p:spPr>
        <p:txBody>
          <a:bodyPr rtlCol="0" anchor="t" anchorCtr="0"/>
          <a:lstStyle/>
          <a:p>
            <a:pPr marL="0" marR="0" lvl="0" indent="0" defTabSz="914400" eaLnBrk="1" fontAlgn="auto" latinLnBrk="0" hangingPunct="1">
              <a:lnSpc>
                <a:spcPct val="100000"/>
              </a:lnSpc>
              <a:spcBef>
                <a:spcPts val="0"/>
              </a:spcBef>
              <a:spcAft>
                <a:spcPts val="600"/>
              </a:spcAft>
              <a:buClrTx/>
              <a:buSzTx/>
              <a:buFontTx/>
              <a:buNone/>
              <a:tabLst/>
              <a:defRPr/>
            </a:pPr>
            <a:r>
              <a:rPr kumimoji="0" lang="en-CA" sz="1000" b="1" i="0" u="none" strike="noStrike" kern="0" cap="none" spc="0" normalizeH="0" baseline="0" noProof="0" dirty="0" smtClean="0">
                <a:ln>
                  <a:noFill/>
                </a:ln>
                <a:solidFill>
                  <a:srgbClr val="FFFFFF"/>
                </a:solidFill>
                <a:effectLst/>
                <a:uLnTx/>
                <a:uFillTx/>
                <a:latin typeface="Arial"/>
                <a:ea typeface="+mn-ea"/>
                <a:cs typeface="+mn-cs"/>
              </a:rPr>
              <a:t>Establish a vision</a:t>
            </a:r>
            <a:r>
              <a:rPr kumimoji="0" lang="en-CA" sz="1000" b="1" i="0" u="none" strike="noStrike" kern="0" cap="none" spc="0" normalizeH="0" noProof="0" dirty="0" smtClean="0">
                <a:ln>
                  <a:noFill/>
                </a:ln>
                <a:solidFill>
                  <a:srgbClr val="FFFFFF"/>
                </a:solidFill>
                <a:effectLst/>
                <a:uLnTx/>
                <a:uFillTx/>
                <a:latin typeface="Arial"/>
                <a:ea typeface="+mn-ea"/>
                <a:cs typeface="+mn-cs"/>
              </a:rPr>
              <a:t> and goals for the data center modernization to SDI</a:t>
            </a:r>
            <a:endParaRPr kumimoji="0" lang="en-CA" sz="10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8" name="Rounded Rectangle 67"/>
          <p:cNvSpPr/>
          <p:nvPr/>
        </p:nvSpPr>
        <p:spPr>
          <a:xfrm>
            <a:off x="6657322" y="1944358"/>
            <a:ext cx="1976846" cy="1154962"/>
          </a:xfrm>
          <a:prstGeom prst="roundRect">
            <a:avLst>
              <a:gd name="adj" fmla="val 6411"/>
            </a:avLst>
          </a:prstGeom>
          <a:solidFill>
            <a:srgbClr val="ACDAED"/>
          </a:solidFill>
          <a:ln w="25400" cap="flat" cmpd="sng" algn="ctr">
            <a:noFill/>
            <a:prstDash val="solid"/>
          </a:ln>
          <a:effectLst>
            <a:outerShdw blurRad="25400" dist="25400" dir="2400000" algn="ctr" rotWithShape="0">
              <a:srgbClr val="000000">
                <a:alpha val="20000"/>
              </a:srgbClr>
            </a:outerShdw>
          </a:effectLst>
        </p:spPr>
        <p:txBody>
          <a:bodyPr rtlCol="0" anchor="t"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dirty="0" smtClean="0">
                <a:ln>
                  <a:noFill/>
                </a:ln>
                <a:solidFill>
                  <a:srgbClr val="333333"/>
                </a:solidFill>
                <a:effectLst/>
                <a:uLnTx/>
                <a:uFillTx/>
                <a:latin typeface="Arial"/>
              </a:rPr>
              <a:t>Plan out the</a:t>
            </a:r>
            <a:r>
              <a:rPr kumimoji="0" lang="en-CA" sz="1000" b="1" i="0" u="none" strike="noStrike" kern="0" cap="none" spc="0" normalizeH="0" noProof="0" dirty="0" smtClean="0">
                <a:ln>
                  <a:noFill/>
                </a:ln>
                <a:solidFill>
                  <a:srgbClr val="333333"/>
                </a:solidFill>
                <a:effectLst/>
                <a:uLnTx/>
                <a:uFillTx/>
                <a:latin typeface="Arial"/>
              </a:rPr>
              <a:t> data center modernization and prioritize the modernization projects</a:t>
            </a:r>
          </a:p>
          <a:p>
            <a:pPr marL="0" marR="0" lvl="0" indent="0" defTabSz="914400" eaLnBrk="1" fontAlgn="auto" latinLnBrk="0" hangingPunct="1">
              <a:lnSpc>
                <a:spcPct val="100000"/>
              </a:lnSpc>
              <a:spcBef>
                <a:spcPts val="600"/>
              </a:spcBef>
              <a:spcAft>
                <a:spcPts val="0"/>
              </a:spcAft>
              <a:buClrTx/>
              <a:buSzTx/>
              <a:buFontTx/>
              <a:buNone/>
              <a:tabLst/>
              <a:defRPr/>
            </a:pPr>
            <a:r>
              <a:rPr lang="en-CA" sz="1000" b="1" kern="0" baseline="0" dirty="0" smtClean="0">
                <a:solidFill>
                  <a:srgbClr val="333333"/>
                </a:solidFill>
                <a:latin typeface="Arial"/>
              </a:rPr>
              <a:t>Communicate</a:t>
            </a:r>
            <a:r>
              <a:rPr lang="en-CA" sz="1000" b="1" kern="0" dirty="0" smtClean="0">
                <a:solidFill>
                  <a:srgbClr val="333333"/>
                </a:solidFill>
                <a:latin typeface="Arial"/>
              </a:rPr>
              <a:t> your modernization efforts with the right tools</a:t>
            </a:r>
            <a:endParaRPr kumimoji="0" lang="en-CA" sz="1000" b="0" i="0" u="none" strike="noStrike" kern="0" cap="none" spc="0" normalizeH="0" baseline="0" noProof="0" dirty="0" smtClean="0">
              <a:ln>
                <a:noFill/>
              </a:ln>
              <a:solidFill>
                <a:srgbClr val="333333"/>
              </a:solidFill>
              <a:effectLst/>
              <a:uLnTx/>
              <a:uFillTx/>
              <a:latin typeface="Arial"/>
            </a:endParaRPr>
          </a:p>
        </p:txBody>
      </p:sp>
      <p:sp>
        <p:nvSpPr>
          <p:cNvPr id="70" name="TextBox 69"/>
          <p:cNvSpPr txBox="1"/>
          <p:nvPr/>
        </p:nvSpPr>
        <p:spPr>
          <a:xfrm>
            <a:off x="755313" y="1120489"/>
            <a:ext cx="1537486" cy="276999"/>
          </a:xfrm>
          <a:prstGeom prst="rect">
            <a:avLst/>
          </a:prstGeom>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rgbClr val="333333">
                    <a:lumMod val="60000"/>
                    <a:lumOff val="40000"/>
                  </a:srgbClr>
                </a:solidFill>
                <a:effectLst/>
                <a:uLnTx/>
                <a:uFillTx/>
              </a:rPr>
              <a:t>Phase 1 </a:t>
            </a:r>
          </a:p>
        </p:txBody>
      </p:sp>
      <p:sp>
        <p:nvSpPr>
          <p:cNvPr id="71" name="TextBox 70"/>
          <p:cNvSpPr txBox="1"/>
          <p:nvPr/>
        </p:nvSpPr>
        <p:spPr>
          <a:xfrm>
            <a:off x="3911338" y="1118627"/>
            <a:ext cx="1537486" cy="276999"/>
          </a:xfrm>
          <a:prstGeom prst="rect">
            <a:avLst/>
          </a:prstGeom>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rgbClr val="333333">
                    <a:lumMod val="60000"/>
                    <a:lumOff val="40000"/>
                  </a:srgbClr>
                </a:solidFill>
                <a:effectLst/>
                <a:uLnTx/>
                <a:uFillTx/>
              </a:rPr>
              <a:t>Phase 2</a:t>
            </a:r>
          </a:p>
        </p:txBody>
      </p:sp>
      <p:sp>
        <p:nvSpPr>
          <p:cNvPr id="72" name="Rounded Rectangle 71"/>
          <p:cNvSpPr/>
          <p:nvPr/>
        </p:nvSpPr>
        <p:spPr>
          <a:xfrm>
            <a:off x="6274443" y="5233852"/>
            <a:ext cx="2742604" cy="808322"/>
          </a:xfrm>
          <a:prstGeom prst="roundRect">
            <a:avLst>
              <a:gd name="adj" fmla="val 6411"/>
            </a:avLst>
          </a:prstGeom>
          <a:solidFill>
            <a:srgbClr val="ACDAED"/>
          </a:solidFill>
          <a:ln w="25400" cap="flat" cmpd="sng" algn="ctr">
            <a:noFill/>
            <a:prstDash val="solid"/>
          </a:ln>
          <a:effectLst>
            <a:outerShdw blurRad="25400" dist="25400" dir="2400000" algn="ctr" rotWithShape="0">
              <a:srgbClr val="000000">
                <a:alpha val="2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50" b="0" i="0" u="none" strike="noStrike" kern="0" cap="none" spc="0" normalizeH="0" baseline="0" noProof="0" dirty="0" smtClean="0">
                <a:ln>
                  <a:noFill/>
                </a:ln>
                <a:solidFill>
                  <a:srgbClr val="333333"/>
                </a:solidFill>
                <a:effectLst/>
                <a:uLnTx/>
                <a:uFillTx/>
                <a:latin typeface="Arial"/>
                <a:ea typeface="+mn-ea"/>
                <a:cs typeface="+mn-cs"/>
              </a:rPr>
              <a:t>Project</a:t>
            </a:r>
            <a:r>
              <a:rPr kumimoji="0" lang="en-CA" sz="1050" b="0" i="0" u="none" strike="noStrike" kern="0" cap="none" spc="0" normalizeH="0" noProof="0" dirty="0" smtClean="0">
                <a:ln>
                  <a:noFill/>
                </a:ln>
                <a:solidFill>
                  <a:srgbClr val="333333"/>
                </a:solidFill>
                <a:effectLst/>
                <a:uLnTx/>
                <a:uFillTx/>
                <a:latin typeface="Arial"/>
                <a:ea typeface="+mn-ea"/>
                <a:cs typeface="+mn-cs"/>
              </a:rPr>
              <a:t> Timeline, Sunshine Diagram, Communications Report</a:t>
            </a:r>
            <a:endParaRPr kumimoji="0" lang="en-CA" sz="1050" b="0" i="0" u="none" strike="noStrike" kern="0" cap="none" spc="0" normalizeH="0" baseline="0" noProof="0" dirty="0" smtClean="0">
              <a:ln>
                <a:noFill/>
              </a:ln>
              <a:solidFill>
                <a:srgbClr val="333333"/>
              </a:solidFill>
              <a:effectLst/>
              <a:uLnTx/>
              <a:uFillTx/>
              <a:latin typeface="Arial"/>
              <a:ea typeface="+mn-ea"/>
              <a:cs typeface="+mn-cs"/>
            </a:endParaRPr>
          </a:p>
        </p:txBody>
      </p:sp>
      <p:sp>
        <p:nvSpPr>
          <p:cNvPr id="73" name="Rounded Rectangle 72"/>
          <p:cNvSpPr/>
          <p:nvPr/>
        </p:nvSpPr>
        <p:spPr>
          <a:xfrm>
            <a:off x="3422462" y="5233852"/>
            <a:ext cx="2515237" cy="820332"/>
          </a:xfrm>
          <a:prstGeom prst="roundRect">
            <a:avLst>
              <a:gd name="adj" fmla="val 6411"/>
            </a:avLst>
          </a:prstGeom>
          <a:solidFill>
            <a:srgbClr val="406F96"/>
          </a:solidFill>
          <a:ln w="25400" cap="flat" cmpd="sng" algn="ctr">
            <a:noFill/>
            <a:prstDash val="solid"/>
          </a:ln>
          <a:effectLst>
            <a:outerShdw blurRad="25400" dist="25400" dir="2400000" algn="ctr" rotWithShape="0">
              <a:srgbClr val="000000">
                <a:alpha val="2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50" b="0" i="0" u="none" strike="noStrike" kern="0" cap="none" spc="0" normalizeH="0" baseline="0" noProof="0" dirty="0" smtClean="0">
                <a:ln>
                  <a:noFill/>
                </a:ln>
                <a:solidFill>
                  <a:srgbClr val="FFFFFF"/>
                </a:solidFill>
                <a:effectLst/>
                <a:uLnTx/>
                <a:uFillTx/>
                <a:latin typeface="Arial"/>
              </a:rPr>
              <a:t>Server Virtualization Development,</a:t>
            </a:r>
            <a:r>
              <a:rPr kumimoji="0" lang="en-CA" sz="1050" b="0" i="0" u="none" strike="noStrike" kern="0" cap="none" spc="0" normalizeH="0" noProof="0" dirty="0" smtClean="0">
                <a:ln>
                  <a:noFill/>
                </a:ln>
                <a:solidFill>
                  <a:srgbClr val="FFFFFF"/>
                </a:solidFill>
                <a:effectLst/>
                <a:uLnTx/>
                <a:uFillTx/>
                <a:latin typeface="Arial"/>
              </a:rPr>
              <a:t> </a:t>
            </a:r>
            <a:r>
              <a:rPr kumimoji="0" lang="en-CA" sz="1050" b="0" i="0" u="none" strike="noStrike" kern="0" cap="none" spc="0" normalizeH="0" baseline="0" noProof="0" dirty="0" smtClean="0">
                <a:ln>
                  <a:noFill/>
                </a:ln>
                <a:solidFill>
                  <a:srgbClr val="FFFFFF"/>
                </a:solidFill>
                <a:effectLst/>
                <a:uLnTx/>
                <a:uFillTx/>
                <a:latin typeface="Arial"/>
              </a:rPr>
              <a:t>Platform Prioritization,</a:t>
            </a:r>
            <a:r>
              <a:rPr lang="en-CA" sz="1050" kern="0" dirty="0">
                <a:solidFill>
                  <a:srgbClr val="FFFFFF"/>
                </a:solidFill>
                <a:latin typeface="Arial"/>
              </a:rPr>
              <a:t> </a:t>
            </a:r>
            <a:r>
              <a:rPr lang="en-CA" sz="1050" kern="0" dirty="0" smtClean="0">
                <a:solidFill>
                  <a:srgbClr val="FFFFFF"/>
                </a:solidFill>
                <a:latin typeface="Arial"/>
              </a:rPr>
              <a:t>SDI Skills Matrix, Process Comparison</a:t>
            </a:r>
            <a:endParaRPr kumimoji="0" lang="en-CA" sz="1050" b="0" i="0" u="none" strike="noStrike" kern="0" cap="none" spc="0" normalizeH="0" baseline="0" noProof="0" dirty="0" smtClean="0">
              <a:ln>
                <a:noFill/>
              </a:ln>
              <a:solidFill>
                <a:srgbClr val="FFFFFF"/>
              </a:solidFill>
              <a:effectLst/>
              <a:uLnTx/>
              <a:uFillTx/>
              <a:latin typeface="Arial"/>
            </a:endParaRPr>
          </a:p>
        </p:txBody>
      </p:sp>
      <p:sp>
        <p:nvSpPr>
          <p:cNvPr id="74" name="Rounded Rectangle 73"/>
          <p:cNvSpPr/>
          <p:nvPr/>
        </p:nvSpPr>
        <p:spPr>
          <a:xfrm>
            <a:off x="324638" y="5233852"/>
            <a:ext cx="2614687" cy="820332"/>
          </a:xfrm>
          <a:prstGeom prst="roundRect">
            <a:avLst>
              <a:gd name="adj" fmla="val 6411"/>
            </a:avLst>
          </a:prstGeom>
          <a:solidFill>
            <a:srgbClr val="29475F"/>
          </a:solidFill>
          <a:ln w="25400" cap="flat" cmpd="sng" algn="ctr">
            <a:noFill/>
            <a:prstDash val="solid"/>
          </a:ln>
          <a:effectLst>
            <a:outerShdw blurRad="25400" dist="25400" dir="2400000" algn="ctr" rotWithShape="0">
              <a:srgbClr val="000000">
                <a:alpha val="2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50" b="0" i="0" u="none" strike="noStrike" kern="0" cap="none" spc="0" normalizeH="0" baseline="0" noProof="0" dirty="0" smtClean="0">
                <a:ln>
                  <a:noFill/>
                </a:ln>
                <a:solidFill>
                  <a:srgbClr val="FFFFFF"/>
                </a:solidFill>
                <a:effectLst/>
                <a:uLnTx/>
                <a:uFillTx/>
                <a:latin typeface="Arial"/>
                <a:ea typeface="+mn-ea"/>
                <a:cs typeface="+mn-cs"/>
              </a:rPr>
              <a:t>Current IT Assessment,</a:t>
            </a:r>
            <a:r>
              <a:rPr kumimoji="0" lang="en-CA" sz="1050" b="0" i="0" u="none" strike="noStrike" kern="0" cap="none" spc="0" normalizeH="0" noProof="0" dirty="0" smtClean="0">
                <a:ln>
                  <a:noFill/>
                </a:ln>
                <a:solidFill>
                  <a:srgbClr val="FFFFFF"/>
                </a:solidFill>
                <a:effectLst/>
                <a:uLnTx/>
                <a:uFillTx/>
                <a:latin typeface="Arial"/>
                <a:ea typeface="+mn-ea"/>
                <a:cs typeface="+mn-cs"/>
              </a:rPr>
              <a:t> Technical Debt Analysis, IT Platform Assessment, Current Skills Matrix, Current Process Assessment</a:t>
            </a:r>
            <a:endParaRPr kumimoji="0" lang="en-CA" sz="105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75" name="Rounded Rectangle 74"/>
          <p:cNvSpPr/>
          <p:nvPr/>
        </p:nvSpPr>
        <p:spPr>
          <a:xfrm>
            <a:off x="551981" y="3246793"/>
            <a:ext cx="2045295" cy="1167070"/>
          </a:xfrm>
          <a:prstGeom prst="roundRect">
            <a:avLst>
              <a:gd name="adj" fmla="val 6411"/>
            </a:avLst>
          </a:prstGeom>
          <a:solidFill>
            <a:srgbClr val="29475F"/>
          </a:solidFill>
          <a:ln w="25400" cap="flat" cmpd="sng" algn="ctr">
            <a:noFill/>
            <a:prstDash val="solid"/>
          </a:ln>
          <a:effectLst>
            <a:outerShdw blurRad="25400" dist="25400" dir="2400000" algn="ctr" rotWithShape="0">
              <a:srgbClr val="000000">
                <a:alpha val="20000"/>
              </a:srgbClr>
            </a:outerShdw>
          </a:effectLst>
        </p:spPr>
        <p:txBody>
          <a:bodyPr rtlCol="0" anchor="t" anchorCtr="0"/>
          <a:lstStyle/>
          <a:p>
            <a:pPr marL="0" marR="0" lvl="0" indent="0" defTabSz="914400" eaLnBrk="1" fontAlgn="auto" latinLnBrk="0" hangingPunct="1">
              <a:lnSpc>
                <a:spcPct val="100000"/>
              </a:lnSpc>
              <a:spcBef>
                <a:spcPts val="0"/>
              </a:spcBef>
              <a:spcAft>
                <a:spcPts val="600"/>
              </a:spcAft>
              <a:buClrTx/>
              <a:buSzTx/>
              <a:buFontTx/>
              <a:buNone/>
              <a:tabLst/>
              <a:defRPr/>
            </a:pPr>
            <a:r>
              <a:rPr kumimoji="0" lang="en-CA" sz="1000" b="1" i="0" u="none" strike="noStrike" kern="0" cap="none" spc="0" normalizeH="0" baseline="0" noProof="0" dirty="0" smtClean="0">
                <a:ln>
                  <a:noFill/>
                </a:ln>
                <a:solidFill>
                  <a:srgbClr val="FFFFFF"/>
                </a:solidFill>
                <a:effectLst/>
                <a:uLnTx/>
                <a:uFillTx/>
                <a:latin typeface="Arial"/>
                <a:ea typeface="+mn-ea"/>
                <a:cs typeface="+mn-cs"/>
              </a:rPr>
              <a:t>Assess the current</a:t>
            </a:r>
            <a:r>
              <a:rPr kumimoji="0" lang="en-CA" sz="1000" b="1" i="0" u="none" strike="noStrike" kern="0" cap="none" spc="0" normalizeH="0" noProof="0" dirty="0" smtClean="0">
                <a:ln>
                  <a:noFill/>
                </a:ln>
                <a:solidFill>
                  <a:srgbClr val="FFFFFF"/>
                </a:solidFill>
                <a:effectLst/>
                <a:uLnTx/>
                <a:uFillTx/>
                <a:latin typeface="Arial"/>
                <a:ea typeface="+mn-ea"/>
                <a:cs typeface="+mn-cs"/>
              </a:rPr>
              <a:t> state of your infrastructure, and identify the gaps to data center modernization</a:t>
            </a:r>
            <a:endParaRPr kumimoji="0" lang="en-CA" sz="10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76" name="Rounded Rectangle 75"/>
          <p:cNvSpPr/>
          <p:nvPr/>
        </p:nvSpPr>
        <p:spPr>
          <a:xfrm>
            <a:off x="6303186" y="1389688"/>
            <a:ext cx="2669562" cy="433706"/>
          </a:xfrm>
          <a:prstGeom prst="roundRect">
            <a:avLst/>
          </a:prstGeom>
          <a:solidFill>
            <a:srgbClr val="ACDAE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rgbClr val="333333"/>
                </a:solidFill>
                <a:effectLst/>
                <a:uLnTx/>
                <a:uFillTx/>
                <a:latin typeface="Arial"/>
                <a:ea typeface="+mn-ea"/>
                <a:cs typeface="+mn-cs"/>
              </a:rPr>
              <a:t>Plan and</a:t>
            </a:r>
            <a:r>
              <a:rPr kumimoji="0" lang="en-CA" sz="1200" b="1" i="0" u="none" strike="noStrike" kern="0" cap="none" spc="0" normalizeH="0" noProof="0" dirty="0" smtClean="0">
                <a:ln>
                  <a:noFill/>
                </a:ln>
                <a:solidFill>
                  <a:srgbClr val="333333"/>
                </a:solidFill>
                <a:effectLst/>
                <a:uLnTx/>
                <a:uFillTx/>
                <a:latin typeface="Arial"/>
                <a:ea typeface="+mn-ea"/>
                <a:cs typeface="+mn-cs"/>
              </a:rPr>
              <a:t> Communicate the </a:t>
            </a:r>
            <a:r>
              <a:rPr lang="en-CA" sz="1200" b="1" kern="0" dirty="0" smtClean="0">
                <a:solidFill>
                  <a:srgbClr val="333333"/>
                </a:solidFill>
                <a:latin typeface="Arial"/>
              </a:rPr>
              <a:t>Roadmap </a:t>
            </a:r>
            <a:r>
              <a:rPr kumimoji="0" lang="en-CA" sz="1200" b="1" i="0" u="none" strike="noStrike" kern="0" cap="none" spc="0" normalizeH="0" baseline="0" noProof="0" dirty="0" smtClean="0">
                <a:ln>
                  <a:noFill/>
                </a:ln>
                <a:solidFill>
                  <a:srgbClr val="333333"/>
                </a:solidFill>
                <a:effectLst/>
                <a:uLnTx/>
                <a:uFillTx/>
                <a:latin typeface="Arial"/>
                <a:ea typeface="+mn-ea"/>
                <a:cs typeface="+mn-cs"/>
              </a:rPr>
              <a:t>to SDI</a:t>
            </a:r>
          </a:p>
        </p:txBody>
      </p:sp>
      <p:sp>
        <p:nvSpPr>
          <p:cNvPr id="77" name="TextBox 76"/>
          <p:cNvSpPr txBox="1"/>
          <p:nvPr/>
        </p:nvSpPr>
        <p:spPr>
          <a:xfrm>
            <a:off x="6872993" y="1118627"/>
            <a:ext cx="1537486" cy="276999"/>
          </a:xfrm>
          <a:prstGeom prst="rect">
            <a:avLst/>
          </a:prstGeom>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rgbClr val="333333">
                    <a:lumMod val="60000"/>
                    <a:lumOff val="40000"/>
                  </a:srgbClr>
                </a:solidFill>
                <a:effectLst/>
                <a:uLnTx/>
                <a:uFillTx/>
              </a:rPr>
              <a:t>Phase 3</a:t>
            </a:r>
          </a:p>
        </p:txBody>
      </p:sp>
      <p:cxnSp>
        <p:nvCxnSpPr>
          <p:cNvPr id="78" name="Straight Arrow Connector 77"/>
          <p:cNvCxnSpPr/>
          <p:nvPr/>
        </p:nvCxnSpPr>
        <p:spPr>
          <a:xfrm>
            <a:off x="6038181" y="1578256"/>
            <a:ext cx="265005" cy="0"/>
          </a:xfrm>
          <a:prstGeom prst="straightConnector1">
            <a:avLst/>
          </a:prstGeom>
          <a:noFill/>
          <a:ln w="38100" cap="flat" cmpd="sng" algn="ctr">
            <a:solidFill>
              <a:srgbClr val="FFFFFF">
                <a:lumMod val="85000"/>
              </a:srgbClr>
            </a:solidFill>
            <a:prstDash val="solid"/>
            <a:tailEnd type="triangle"/>
          </a:ln>
          <a:effectLst/>
        </p:spPr>
      </p:cxnSp>
      <p:sp>
        <p:nvSpPr>
          <p:cNvPr id="94" name="Rounded Rectangle 93"/>
          <p:cNvSpPr/>
          <p:nvPr/>
        </p:nvSpPr>
        <p:spPr>
          <a:xfrm>
            <a:off x="3692434" y="1944358"/>
            <a:ext cx="1976846" cy="1154961"/>
          </a:xfrm>
          <a:prstGeom prst="roundRect">
            <a:avLst>
              <a:gd name="adj" fmla="val 6411"/>
            </a:avLst>
          </a:prstGeom>
          <a:solidFill>
            <a:srgbClr val="406F96"/>
          </a:solidFill>
          <a:ln w="25400" cap="flat" cmpd="sng" algn="ctr">
            <a:noFill/>
            <a:prstDash val="solid"/>
          </a:ln>
          <a:effectLst>
            <a:outerShdw blurRad="25400" dist="25400" dir="2400000" algn="ctr" rotWithShape="0">
              <a:srgbClr val="000000">
                <a:alpha val="20000"/>
              </a:srgbClr>
            </a:outerShdw>
          </a:effectLst>
        </p:spPr>
        <p:txBody>
          <a:bodyPr rtlCol="0" anchor="t"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dirty="0" smtClean="0">
                <a:ln>
                  <a:noFill/>
                </a:ln>
                <a:solidFill>
                  <a:srgbClr val="FFFFFF"/>
                </a:solidFill>
                <a:effectLst/>
                <a:uLnTx/>
                <a:uFillTx/>
                <a:latin typeface="Arial"/>
                <a:ea typeface="+mn-ea"/>
                <a:cs typeface="+mn-cs"/>
              </a:rPr>
              <a:t>Explore</a:t>
            </a:r>
            <a:r>
              <a:rPr kumimoji="0" lang="en-CA" sz="1000" b="1" i="0" u="none" strike="noStrike" kern="0" cap="none" spc="0" normalizeH="0" noProof="0" dirty="0" smtClean="0">
                <a:ln>
                  <a:noFill/>
                </a:ln>
                <a:solidFill>
                  <a:srgbClr val="FFFFFF"/>
                </a:solidFill>
                <a:effectLst/>
                <a:uLnTx/>
                <a:uFillTx/>
                <a:latin typeface="Arial"/>
                <a:ea typeface="+mn-ea"/>
                <a:cs typeface="+mn-cs"/>
              </a:rPr>
              <a:t> and discuss the various SDI-enabling technologies, and prioritize your technology modernization efforts</a:t>
            </a:r>
            <a:endParaRPr kumimoji="0" lang="en-CA" sz="10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06" name="Rounded Rectangle 105"/>
          <p:cNvSpPr/>
          <p:nvPr/>
        </p:nvSpPr>
        <p:spPr>
          <a:xfrm>
            <a:off x="3692434" y="3258902"/>
            <a:ext cx="1976846" cy="1154961"/>
          </a:xfrm>
          <a:prstGeom prst="roundRect">
            <a:avLst>
              <a:gd name="adj" fmla="val 6411"/>
            </a:avLst>
          </a:prstGeom>
          <a:solidFill>
            <a:srgbClr val="406F96"/>
          </a:solidFill>
          <a:ln w="25400" cap="flat" cmpd="sng" algn="ctr">
            <a:noFill/>
            <a:prstDash val="solid"/>
          </a:ln>
          <a:effectLst>
            <a:outerShdw blurRad="25400" dist="25400" dir="2400000" algn="ctr" rotWithShape="0">
              <a:srgbClr val="000000">
                <a:alpha val="20000"/>
              </a:srgbClr>
            </a:outerShdw>
          </a:effectLst>
        </p:spPr>
        <p:txBody>
          <a:bodyPr rtlCol="0" anchor="t"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dirty="0" smtClean="0">
                <a:ln>
                  <a:noFill/>
                </a:ln>
                <a:solidFill>
                  <a:srgbClr val="FFFFFF"/>
                </a:solidFill>
                <a:effectLst/>
                <a:uLnTx/>
                <a:uFillTx/>
                <a:latin typeface="Arial"/>
              </a:rPr>
              <a:t>Identify</a:t>
            </a:r>
            <a:r>
              <a:rPr kumimoji="0" lang="en-CA" sz="1000" b="1" i="0" u="none" strike="noStrike" kern="0" cap="none" spc="0" normalizeH="0" noProof="0" dirty="0" smtClean="0">
                <a:ln>
                  <a:noFill/>
                </a:ln>
                <a:solidFill>
                  <a:srgbClr val="FFFFFF"/>
                </a:solidFill>
                <a:effectLst/>
                <a:uLnTx/>
                <a:uFillTx/>
                <a:latin typeface="Arial"/>
              </a:rPr>
              <a:t> the projects and the plan</a:t>
            </a:r>
            <a:r>
              <a:rPr lang="en-CA" sz="1000" b="1" kern="0" dirty="0">
                <a:solidFill>
                  <a:srgbClr val="FFFFFF"/>
                </a:solidFill>
                <a:latin typeface="Arial"/>
              </a:rPr>
              <a:t> </a:t>
            </a:r>
            <a:r>
              <a:rPr lang="en-CA" sz="1000" b="1" kern="0" dirty="0" smtClean="0">
                <a:solidFill>
                  <a:srgbClr val="FFFFFF"/>
                </a:solidFill>
                <a:latin typeface="Arial"/>
              </a:rPr>
              <a:t>for your skills and process modernization projects</a:t>
            </a:r>
            <a:endParaRPr kumimoji="0" lang="en-CA" sz="1000" b="0" i="0" u="none" strike="noStrike" kern="0" cap="none" spc="0" normalizeH="0" baseline="0" noProof="0" dirty="0" smtClean="0">
              <a:ln>
                <a:noFill/>
              </a:ln>
              <a:solidFill>
                <a:srgbClr val="FFFFFF"/>
              </a:solidFill>
              <a:effectLst/>
              <a:uLnTx/>
              <a:uFillTx/>
              <a:latin typeface="Arial"/>
            </a:endParaRPr>
          </a:p>
        </p:txBody>
      </p:sp>
      <p:sp>
        <p:nvSpPr>
          <p:cNvPr id="41" name="Rounded Rectangle 40"/>
          <p:cNvSpPr/>
          <p:nvPr/>
        </p:nvSpPr>
        <p:spPr>
          <a:xfrm>
            <a:off x="198147" y="4683859"/>
            <a:ext cx="8774601" cy="413133"/>
          </a:xfrm>
          <a:prstGeom prst="roundRect">
            <a:avLst/>
          </a:prstGeom>
          <a:solidFill>
            <a:schemeClr val="bg1">
              <a:lumMod val="95000"/>
              <a:alpha val="82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ysClr val="windowText" lastClr="000000"/>
                </a:solidFill>
                <a:effectLst/>
                <a:uLnTx/>
                <a:uFillTx/>
                <a:latin typeface="Arial"/>
                <a:ea typeface="+mn-ea"/>
                <a:cs typeface="+mn-cs"/>
              </a:rPr>
              <a:t>Tools and Deliverables</a:t>
            </a:r>
          </a:p>
        </p:txBody>
      </p:sp>
      <p:grpSp>
        <p:nvGrpSpPr>
          <p:cNvPr id="20" name="Group 19"/>
          <p:cNvGrpSpPr/>
          <p:nvPr/>
        </p:nvGrpSpPr>
        <p:grpSpPr>
          <a:xfrm>
            <a:off x="0" y="6422955"/>
            <a:ext cx="9144000" cy="437555"/>
            <a:chOff x="0" y="6422955"/>
            <a:chExt cx="9144000" cy="437555"/>
          </a:xfrm>
        </p:grpSpPr>
        <p:pic>
          <p:nvPicPr>
            <p:cNvPr id="21"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01998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8759" y="2374678"/>
            <a:ext cx="2668076"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Challenge</a:t>
            </a:r>
            <a:endParaRPr lang="en-US" sz="1600" b="1" dirty="0">
              <a:solidFill>
                <a:schemeClr val="bg1"/>
              </a:solidFill>
            </a:endParaRPr>
          </a:p>
        </p:txBody>
      </p:sp>
      <p:sp>
        <p:nvSpPr>
          <p:cNvPr id="14" name="Rectangle 13"/>
          <p:cNvSpPr/>
          <p:nvPr/>
        </p:nvSpPr>
        <p:spPr>
          <a:xfrm>
            <a:off x="3265039" y="2361291"/>
            <a:ext cx="2652705"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Solution</a:t>
            </a:r>
            <a:endParaRPr lang="en-US" sz="1600" b="1" dirty="0">
              <a:solidFill>
                <a:schemeClr val="bg1"/>
              </a:solidFill>
            </a:endParaRPr>
          </a:p>
        </p:txBody>
      </p:sp>
      <p:sp>
        <p:nvSpPr>
          <p:cNvPr id="15" name="Rectangle 14"/>
          <p:cNvSpPr/>
          <p:nvPr/>
        </p:nvSpPr>
        <p:spPr>
          <a:xfrm>
            <a:off x="6308603" y="2363178"/>
            <a:ext cx="2561457"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Results</a:t>
            </a:r>
            <a:endParaRPr lang="en-US" sz="1600" b="1" dirty="0">
              <a:solidFill>
                <a:schemeClr val="bg1"/>
              </a:solidFill>
            </a:endParaRPr>
          </a:p>
        </p:txBody>
      </p:sp>
      <p:sp>
        <p:nvSpPr>
          <p:cNvPr id="16" name="Rectangle 15"/>
          <p:cNvSpPr/>
          <p:nvPr/>
        </p:nvSpPr>
        <p:spPr>
          <a:xfrm>
            <a:off x="257175" y="2913853"/>
            <a:ext cx="2669660" cy="3511223"/>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171450" indent="-171450">
              <a:spcAft>
                <a:spcPts val="600"/>
              </a:spcAft>
              <a:buFont typeface="Arial" panose="020B0604020202020204" pitchFamily="34" charset="0"/>
              <a:buChar char="•"/>
              <a:tabLst>
                <a:tab pos="92075" algn="l"/>
              </a:tabLst>
            </a:pPr>
            <a:r>
              <a:rPr lang="en-US" sz="1400" dirty="0">
                <a:solidFill>
                  <a:srgbClr val="333333"/>
                </a:solidFill>
              </a:rPr>
              <a:t>For a brief period of time, Andover froze all hardware and software acquisitions.</a:t>
            </a:r>
          </a:p>
          <a:p>
            <a:pPr marL="171450" lvl="0" indent="-171450">
              <a:spcAft>
                <a:spcPts val="600"/>
              </a:spcAft>
              <a:buFont typeface="Arial" panose="020B0604020202020204" pitchFamily="34" charset="0"/>
              <a:buChar char="•"/>
            </a:pPr>
            <a:r>
              <a:rPr lang="en-US" sz="1400" dirty="0">
                <a:solidFill>
                  <a:srgbClr val="333333"/>
                </a:solidFill>
              </a:rPr>
              <a:t>As assets reached end-of-life, third-party warranties were acquired to keep the aging infrastructure healthy.</a:t>
            </a:r>
            <a:endParaRPr lang="en-US" sz="1100" b="1" dirty="0">
              <a:solidFill>
                <a:srgbClr val="333333"/>
              </a:solidFill>
            </a:endParaRPr>
          </a:p>
          <a:p>
            <a:pPr marL="171450" lvl="0" indent="-171450">
              <a:spcAft>
                <a:spcPts val="600"/>
              </a:spcAft>
              <a:buFont typeface="Arial" panose="020B0604020202020204" pitchFamily="34" charset="0"/>
              <a:buChar char="•"/>
            </a:pPr>
            <a:r>
              <a:rPr lang="en-US" sz="1400" dirty="0" smtClean="0">
                <a:solidFill>
                  <a:srgbClr val="333333"/>
                </a:solidFill>
              </a:rPr>
              <a:t>When required </a:t>
            </a:r>
            <a:r>
              <a:rPr lang="en-US" sz="1400" dirty="0">
                <a:solidFill>
                  <a:srgbClr val="333333"/>
                </a:solidFill>
              </a:rPr>
              <a:t>to modernize the data center after the freeze, Andover Minerals looked to </a:t>
            </a:r>
            <a:r>
              <a:rPr lang="en-US" sz="1400" dirty="0" smtClean="0">
                <a:solidFill>
                  <a:srgbClr val="333333"/>
                </a:solidFill>
              </a:rPr>
              <a:t>hyperconverged </a:t>
            </a:r>
            <a:r>
              <a:rPr lang="en-US" sz="1400" dirty="0">
                <a:solidFill>
                  <a:srgbClr val="333333"/>
                </a:solidFill>
              </a:rPr>
              <a:t>infrastructure in order to create a software-defined data center.</a:t>
            </a:r>
            <a:endParaRPr lang="en-US" sz="1100" b="1" dirty="0">
              <a:solidFill>
                <a:srgbClr val="333333"/>
              </a:solidFill>
            </a:endParaRPr>
          </a:p>
        </p:txBody>
      </p:sp>
      <p:sp>
        <p:nvSpPr>
          <p:cNvPr id="17" name="Rectangle 16"/>
          <p:cNvSpPr/>
          <p:nvPr/>
        </p:nvSpPr>
        <p:spPr>
          <a:xfrm>
            <a:off x="3275151" y="2913853"/>
            <a:ext cx="2642593" cy="3064037"/>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171450" lvl="0" indent="-171450">
              <a:spcAft>
                <a:spcPts val="600"/>
              </a:spcAft>
              <a:buFont typeface="Arial" panose="020B0604020202020204" pitchFamily="34" charset="0"/>
              <a:buChar char="•"/>
            </a:pPr>
            <a:r>
              <a:rPr lang="en-US" sz="1400" dirty="0">
                <a:solidFill>
                  <a:srgbClr val="000000"/>
                </a:solidFill>
                <a:latin typeface="Arial" panose="020B0604020202020204" pitchFamily="34" charset="0"/>
                <a:ea typeface="Arial" panose="020B0604020202020204" pitchFamily="34" charset="0"/>
              </a:rPr>
              <a:t>Nutanix was brought in to modernize data-center hardware and build the software-defined data center.</a:t>
            </a:r>
            <a:endParaRPr lang="en-US" sz="1100" b="1" dirty="0">
              <a:solidFill>
                <a:srgbClr val="000000"/>
              </a:solidFill>
              <a:latin typeface="Arial" panose="020B0604020202020204" pitchFamily="34" charset="0"/>
              <a:ea typeface="Arial" panose="020B0604020202020204" pitchFamily="34" charset="0"/>
            </a:endParaRPr>
          </a:p>
          <a:p>
            <a:pPr marL="171450" lvl="0" indent="-171450">
              <a:spcAft>
                <a:spcPts val="600"/>
              </a:spcAft>
              <a:buFont typeface="Arial" panose="020B0604020202020204" pitchFamily="34" charset="0"/>
              <a:buChar char="•"/>
            </a:pPr>
            <a:r>
              <a:rPr lang="en-US" sz="1400" dirty="0">
                <a:solidFill>
                  <a:srgbClr val="000000"/>
                </a:solidFill>
                <a:latin typeface="Arial" panose="020B0604020202020204" pitchFamily="34" charset="0"/>
                <a:ea typeface="Arial" panose="020B0604020202020204" pitchFamily="34" charset="0"/>
              </a:rPr>
              <a:t>Storage engineers, server engineers, and network engineers were transitioned into broader roles, such as virtualization engineers, through training and mentoring.</a:t>
            </a:r>
            <a:endParaRPr lang="en-US" sz="1100" b="1" dirty="0">
              <a:solidFill>
                <a:srgbClr val="000000"/>
              </a:solidFill>
              <a:latin typeface="Arial" panose="020B0604020202020204" pitchFamily="34" charset="0"/>
              <a:ea typeface="Arial" panose="020B0604020202020204" pitchFamily="34" charset="0"/>
            </a:endParaRPr>
          </a:p>
        </p:txBody>
      </p:sp>
      <p:sp>
        <p:nvSpPr>
          <p:cNvPr id="18" name="Rectangle 17"/>
          <p:cNvSpPr/>
          <p:nvPr/>
        </p:nvSpPr>
        <p:spPr>
          <a:xfrm>
            <a:off x="6315844" y="2913854"/>
            <a:ext cx="2561456" cy="306403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171450" lvl="0" indent="-171450">
              <a:spcAft>
                <a:spcPts val="600"/>
              </a:spcAft>
              <a:buFont typeface="Arial" panose="020B0604020202020204" pitchFamily="34" charset="0"/>
              <a:buChar char="•"/>
            </a:pPr>
            <a:r>
              <a:rPr lang="en-US" sz="1400" dirty="0">
                <a:solidFill>
                  <a:srgbClr val="333333"/>
                </a:solidFill>
              </a:rPr>
              <a:t>Storage costs were reduced through defensive deletion, deduplication, and archiving. Storage was no longer purchased to support </a:t>
            </a:r>
            <a:r>
              <a:rPr lang="en-US" sz="1400" dirty="0" smtClean="0">
                <a:solidFill>
                  <a:srgbClr val="333333"/>
                </a:solidFill>
              </a:rPr>
              <a:t>growth</a:t>
            </a:r>
            <a:r>
              <a:rPr lang="en-US" sz="1400" dirty="0">
                <a:solidFill>
                  <a:srgbClr val="333333"/>
                </a:solidFill>
              </a:rPr>
              <a:t>.</a:t>
            </a:r>
            <a:endParaRPr lang="en-US" sz="1100" b="1" dirty="0">
              <a:solidFill>
                <a:srgbClr val="333333"/>
              </a:solidFill>
            </a:endParaRPr>
          </a:p>
          <a:p>
            <a:pPr marL="171450" lvl="0" indent="-171450">
              <a:spcAft>
                <a:spcPts val="600"/>
              </a:spcAft>
              <a:buFont typeface="Arial" panose="020B0604020202020204" pitchFamily="34" charset="0"/>
              <a:buChar char="•"/>
            </a:pPr>
            <a:r>
              <a:rPr lang="en-US" sz="1400" dirty="0">
                <a:solidFill>
                  <a:srgbClr val="333333"/>
                </a:solidFill>
              </a:rPr>
              <a:t>Nutanix is the default system for everything, including dev, test, and production. A single mega cluster built in VMware acts as the parent location for all workloads</a:t>
            </a:r>
            <a:r>
              <a:rPr lang="en-US" sz="1400" dirty="0" smtClean="0">
                <a:solidFill>
                  <a:srgbClr val="333333"/>
                </a:solidFill>
              </a:rPr>
              <a:t>.</a:t>
            </a:r>
            <a:endParaRPr lang="en-US" sz="1100" b="1" dirty="0">
              <a:solidFill>
                <a:srgbClr val="333333"/>
              </a:solidFill>
            </a:endParaRPr>
          </a:p>
        </p:txBody>
      </p:sp>
      <p:sp>
        <p:nvSpPr>
          <p:cNvPr id="4" name="Title 3"/>
          <p:cNvSpPr>
            <a:spLocks noGrp="1"/>
          </p:cNvSpPr>
          <p:nvPr>
            <p:ph type="title"/>
          </p:nvPr>
        </p:nvSpPr>
        <p:spPr/>
        <p:txBody>
          <a:bodyPr/>
          <a:lstStyle/>
          <a:p>
            <a:r>
              <a:rPr lang="en-CA" dirty="0"/>
              <a:t>Andover Minerals* goes software defined </a:t>
            </a:r>
            <a:r>
              <a:rPr lang="en-CA" dirty="0" smtClean="0"/>
              <a:t>with </a:t>
            </a:r>
            <a:r>
              <a:rPr lang="en-CA" dirty="0" err="1" smtClean="0"/>
              <a:t>Nutanix</a:t>
            </a:r>
            <a:endParaRPr lang="en-US" dirty="0"/>
          </a:p>
        </p:txBody>
      </p:sp>
      <p:sp>
        <p:nvSpPr>
          <p:cNvPr id="23" name="Chevron 22"/>
          <p:cNvSpPr/>
          <p:nvPr/>
        </p:nvSpPr>
        <p:spPr>
          <a:xfrm>
            <a:off x="5988246" y="397101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24" name="Chevron 23"/>
          <p:cNvSpPr/>
          <p:nvPr/>
        </p:nvSpPr>
        <p:spPr>
          <a:xfrm>
            <a:off x="2962229" y="397101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27" name="Group 1"/>
          <p:cNvGrpSpPr/>
          <p:nvPr/>
        </p:nvGrpSpPr>
        <p:grpSpPr>
          <a:xfrm>
            <a:off x="-1" y="1114500"/>
            <a:ext cx="5812747" cy="796519"/>
            <a:chOff x="-2" y="294436"/>
            <a:chExt cx="5479395" cy="796519"/>
          </a:xfrm>
        </p:grpSpPr>
        <p:sp>
          <p:nvSpPr>
            <p:cNvPr id="28" name="Rectangle 2"/>
            <p:cNvSpPr/>
            <p:nvPr/>
          </p:nvSpPr>
          <p:spPr>
            <a:xfrm>
              <a:off x="-2" y="294436"/>
              <a:ext cx="5479395"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29" name="TextBox 4"/>
            <p:cNvSpPr txBox="1"/>
            <p:nvPr/>
          </p:nvSpPr>
          <p:spPr>
            <a:xfrm>
              <a:off x="3287304" y="374666"/>
              <a:ext cx="870438" cy="646331"/>
            </a:xfrm>
            <a:prstGeom prst="rect">
              <a:avLst/>
            </a:prstGeom>
            <a:noFill/>
          </p:spPr>
          <p:txBody>
            <a:bodyPr wrap="square" rtlCol="0">
              <a:spAutoFit/>
            </a:bodyPr>
            <a:lstStyle/>
            <a:p>
              <a:pPr algn="r">
                <a:lnSpc>
                  <a:spcPct val="150000"/>
                </a:lnSpc>
              </a:pPr>
              <a:r>
                <a:rPr lang="en-CA" sz="1200" i="1" dirty="0" smtClean="0">
                  <a:solidFill>
                    <a:schemeClr val="bg1"/>
                  </a:solidFill>
                </a:rPr>
                <a:t>Industry</a:t>
              </a:r>
            </a:p>
            <a:p>
              <a:pPr algn="r">
                <a:lnSpc>
                  <a:spcPct val="150000"/>
                </a:lnSpc>
              </a:pPr>
              <a:r>
                <a:rPr lang="en-CA" sz="1200" i="1" dirty="0" smtClean="0">
                  <a:solidFill>
                    <a:schemeClr val="bg1"/>
                  </a:solidFill>
                </a:rPr>
                <a:t>Source</a:t>
              </a:r>
              <a:endParaRPr lang="en-CA" sz="1200" i="1" dirty="0">
                <a:solidFill>
                  <a:schemeClr val="bg1"/>
                </a:solidFill>
              </a:endParaRPr>
            </a:p>
          </p:txBody>
        </p:sp>
        <p:cxnSp>
          <p:nvCxnSpPr>
            <p:cNvPr id="30" name="Straight Connector 5"/>
            <p:cNvCxnSpPr/>
            <p:nvPr/>
          </p:nvCxnSpPr>
          <p:spPr>
            <a:xfrm>
              <a:off x="3424605" y="430860"/>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1"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sp>
          <p:nvSpPr>
            <p:cNvPr id="32" name="Text Placeholder 9"/>
            <p:cNvSpPr txBox="1">
              <a:spLocks/>
            </p:cNvSpPr>
            <p:nvPr/>
          </p:nvSpPr>
          <p:spPr>
            <a:xfrm>
              <a:off x="4157741" y="374667"/>
              <a:ext cx="1321651" cy="646330"/>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Mining/Minerals</a:t>
              </a:r>
            </a:p>
            <a:p>
              <a:r>
                <a:rPr lang="en-CA" dirty="0" smtClean="0"/>
                <a:t>Client Workshop</a:t>
              </a:r>
              <a:endParaRPr lang="en-US" dirty="0"/>
            </a:p>
          </p:txBody>
        </p:sp>
      </p:grpSp>
      <p:sp>
        <p:nvSpPr>
          <p:cNvPr id="33" name="Text Placeholder 7"/>
          <p:cNvSpPr txBox="1">
            <a:spLocks/>
          </p:cNvSpPr>
          <p:nvPr/>
        </p:nvSpPr>
        <p:spPr bwMode="auto">
          <a:xfrm>
            <a:off x="323849" y="1907083"/>
            <a:ext cx="8491234" cy="3627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0" hangingPunct="0">
              <a:spcBef>
                <a:spcPts val="0"/>
              </a:spcBef>
              <a:spcAft>
                <a:spcPts val="600"/>
              </a:spcAft>
              <a:buClr>
                <a:srgbClr val="333333"/>
              </a:buClr>
              <a:buNone/>
            </a:pPr>
            <a:r>
              <a:rPr lang="en-US" dirty="0">
                <a:solidFill>
                  <a:srgbClr val="333333"/>
                </a:solidFill>
              </a:rPr>
              <a:t>After an initial freeze on hardware and software purchases, Andover Minerals acquired </a:t>
            </a:r>
            <a:r>
              <a:rPr lang="en-US" dirty="0" smtClean="0">
                <a:solidFill>
                  <a:srgbClr val="333333"/>
                </a:solidFill>
              </a:rPr>
              <a:t>hyperconverged </a:t>
            </a:r>
            <a:r>
              <a:rPr lang="en-US" dirty="0">
                <a:solidFill>
                  <a:srgbClr val="333333"/>
                </a:solidFill>
              </a:rPr>
              <a:t>infrastructure to build a software-defined data center.</a:t>
            </a:r>
          </a:p>
        </p:txBody>
      </p:sp>
      <p:sp>
        <p:nvSpPr>
          <p:cNvPr id="20" name="Rectangle 19"/>
          <p:cNvSpPr/>
          <p:nvPr/>
        </p:nvSpPr>
        <p:spPr>
          <a:xfrm>
            <a:off x="3275151" y="6040894"/>
            <a:ext cx="5754549" cy="461665"/>
          </a:xfrm>
          <a:prstGeom prst="rect">
            <a:avLst/>
          </a:prstGeom>
        </p:spPr>
        <p:txBody>
          <a:bodyPr wrap="square">
            <a:spAutoFit/>
          </a:bodyPr>
          <a:lstStyle/>
          <a:p>
            <a:pPr algn="l"/>
            <a:r>
              <a:rPr lang="en-US" sz="1200" dirty="0">
                <a:solidFill>
                  <a:srgbClr val="333333"/>
                </a:solidFill>
              </a:rPr>
              <a:t>* Andover Minerals is the fictional name for an actual mining and minerals processing company that adopted Nutanix nodes for </a:t>
            </a:r>
            <a:r>
              <a:rPr lang="en-US" sz="1200" dirty="0" smtClean="0">
                <a:solidFill>
                  <a:srgbClr val="333333"/>
                </a:solidFill>
              </a:rPr>
              <a:t>its </a:t>
            </a:r>
            <a:r>
              <a:rPr lang="en-US" sz="1200" dirty="0">
                <a:solidFill>
                  <a:srgbClr val="333333"/>
                </a:solidFill>
              </a:rPr>
              <a:t>data center </a:t>
            </a:r>
            <a:r>
              <a:rPr lang="en-US" sz="1200" dirty="0" smtClean="0">
                <a:solidFill>
                  <a:srgbClr val="333333"/>
                </a:solidFill>
              </a:rPr>
              <a:t>refresh.</a:t>
            </a:r>
            <a:endParaRPr lang="en-CA" sz="1200" dirty="0"/>
          </a:p>
        </p:txBody>
      </p:sp>
      <p:grpSp>
        <p:nvGrpSpPr>
          <p:cNvPr id="19" name="Group 18"/>
          <p:cNvGrpSpPr/>
          <p:nvPr/>
        </p:nvGrpSpPr>
        <p:grpSpPr>
          <a:xfrm>
            <a:off x="0" y="6422955"/>
            <a:ext cx="9144000" cy="437555"/>
            <a:chOff x="0" y="6422955"/>
            <a:chExt cx="9144000" cy="437555"/>
          </a:xfrm>
        </p:grpSpPr>
        <p:pic>
          <p:nvPicPr>
            <p:cNvPr id="2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21531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7344892"/>
              </p:ext>
            </p:extLst>
          </p:nvPr>
        </p:nvGraphicFramePr>
        <p:xfrm>
          <a:off x="86984" y="1578619"/>
          <a:ext cx="8799876" cy="4816800"/>
        </p:xfrm>
        <a:graphic>
          <a:graphicData uri="http://schemas.openxmlformats.org/drawingml/2006/table">
            <a:tbl>
              <a:tblPr firstRow="1" bandRow="1">
                <a:tableStyleId>{5C22544A-7EE6-4342-B048-85BDC9FD1C3A}</a:tableStyleId>
              </a:tblPr>
              <a:tblGrid>
                <a:gridCol w="1191600"/>
                <a:gridCol w="2536092"/>
                <a:gridCol w="2536092"/>
                <a:gridCol w="2536092"/>
              </a:tblGrid>
              <a:tr h="1202681">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Current IT</a:t>
                      </a:r>
                      <a:r>
                        <a:rPr lang="en-CA" sz="1000" baseline="0" dirty="0" smtClean="0">
                          <a:solidFill>
                            <a:schemeClr val="tx1"/>
                          </a:solidFill>
                        </a:rPr>
                        <a:t> Assessment</a:t>
                      </a:r>
                      <a:endParaRPr lang="en-CA" sz="400" b="0" dirty="0" smtClean="0">
                        <a:solidFill>
                          <a:schemeClr val="tx1"/>
                        </a:solidFill>
                      </a:endParaRPr>
                    </a:p>
                    <a:p>
                      <a:pPr>
                        <a:spcAft>
                          <a:spcPts val="600"/>
                        </a:spcAft>
                      </a:pPr>
                      <a:r>
                        <a:rPr lang="en-CA" sz="1000" dirty="0" smtClean="0">
                          <a:solidFill>
                            <a:schemeClr val="tx1"/>
                          </a:solidFill>
                        </a:rPr>
                        <a:t>1.2 Notional Tech Debt</a:t>
                      </a:r>
                    </a:p>
                    <a:p>
                      <a:pPr>
                        <a:spcAft>
                          <a:spcPts val="600"/>
                        </a:spcAft>
                      </a:pPr>
                      <a:r>
                        <a:rPr lang="en-CA" sz="1000" dirty="0" smtClean="0">
                          <a:solidFill>
                            <a:schemeClr val="tx1"/>
                          </a:solidFill>
                        </a:rPr>
                        <a:t>1.3 IT Platform</a:t>
                      </a:r>
                      <a:r>
                        <a:rPr lang="en-CA" sz="1000" baseline="0" dirty="0" smtClean="0">
                          <a:solidFill>
                            <a:schemeClr val="tx1"/>
                          </a:solidFill>
                        </a:rPr>
                        <a:t> Assessment</a:t>
                      </a:r>
                      <a:endParaRPr lang="en-CA" sz="1000" dirty="0" smtClean="0">
                        <a:solidFill>
                          <a:schemeClr val="tx1"/>
                        </a:solidFill>
                      </a:endParaRPr>
                    </a:p>
                    <a:p>
                      <a:pPr>
                        <a:spcAft>
                          <a:spcPts val="600"/>
                        </a:spcAft>
                      </a:pPr>
                      <a:r>
                        <a:rPr lang="en-CA" sz="1000" dirty="0" smtClean="0">
                          <a:solidFill>
                            <a:schemeClr val="tx1"/>
                          </a:solidFill>
                        </a:rPr>
                        <a:t>1.4</a:t>
                      </a:r>
                      <a:r>
                        <a:rPr lang="en-CA" sz="1000" baseline="0" dirty="0" smtClean="0">
                          <a:solidFill>
                            <a:schemeClr val="tx1"/>
                          </a:solidFill>
                        </a:rPr>
                        <a:t> Current Skills Matrix</a:t>
                      </a:r>
                    </a:p>
                    <a:p>
                      <a:pPr>
                        <a:spcAft>
                          <a:spcPts val="600"/>
                        </a:spcAft>
                      </a:pPr>
                      <a:r>
                        <a:rPr lang="en-CA" sz="1000" dirty="0" smtClean="0">
                          <a:solidFill>
                            <a:schemeClr val="tx1"/>
                          </a:solidFill>
                        </a:rPr>
                        <a:t>1.5 Process Assessment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Virtualization Maturity</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Platform Prioritization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SDI Skills Matrix</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2.4 Process Comparison</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Project Timeline</a:t>
                      </a:r>
                    </a:p>
                    <a:p>
                      <a:pPr>
                        <a:spcAft>
                          <a:spcPts val="600"/>
                        </a:spcAft>
                      </a:pPr>
                      <a:r>
                        <a:rPr lang="en-CA" sz="1000" dirty="0" smtClean="0">
                          <a:solidFill>
                            <a:schemeClr val="tx1"/>
                          </a:solidFill>
                        </a:rPr>
                        <a:t>3.2 Sunshine Diagram</a:t>
                      </a:r>
                    </a:p>
                    <a:p>
                      <a:pPr>
                        <a:spcAft>
                          <a:spcPts val="600"/>
                        </a:spcAft>
                      </a:pPr>
                      <a:r>
                        <a:rPr lang="en-CA" sz="1000" dirty="0" smtClean="0">
                          <a:solidFill>
                            <a:schemeClr val="tx1"/>
                          </a:solidFill>
                        </a:rPr>
                        <a:t>3.3 Communication</a:t>
                      </a:r>
                      <a:r>
                        <a:rPr lang="en-CA" sz="1000" baseline="0" dirty="0" smtClean="0">
                          <a:solidFill>
                            <a:schemeClr val="tx1"/>
                          </a:solidFill>
                        </a:rPr>
                        <a:t> Report</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419225">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Call 1 – Establish</a:t>
                      </a:r>
                      <a:r>
                        <a:rPr lang="en-US" sz="1000" b="0" baseline="0" dirty="0" smtClean="0">
                          <a:cs typeface="Open Sans"/>
                        </a:rPr>
                        <a:t> a vision for the modern data center</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Call 2 – Current IT assessment</a:t>
                      </a:r>
                    </a:p>
                    <a:p>
                      <a:pPr marL="228600" indent="-228600">
                        <a:spcAft>
                          <a:spcPts val="600"/>
                        </a:spcAft>
                        <a:buSzPct val="150000"/>
                        <a:buBlip>
                          <a:blip r:embed="rId3"/>
                        </a:buBlip>
                      </a:pPr>
                      <a:r>
                        <a:rPr lang="en-US" sz="1000" b="0" dirty="0" smtClean="0">
                          <a:latin typeface="Arial" pitchFamily="34" charset="0"/>
                          <a:cs typeface="Arial" pitchFamily="34" charset="0"/>
                        </a:rPr>
                        <a:t>Call 3 – Current people,</a:t>
                      </a:r>
                      <a:r>
                        <a:rPr lang="en-US" sz="1000" b="0" baseline="0" dirty="0" smtClean="0">
                          <a:latin typeface="Arial" pitchFamily="34" charset="0"/>
                          <a:cs typeface="Arial" pitchFamily="34" charset="0"/>
                        </a:rPr>
                        <a:t> process, and technology assessment</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Call 1 – Assess virtualization</a:t>
                      </a:r>
                      <a:r>
                        <a:rPr lang="en-US" sz="1000" b="0" baseline="0" dirty="0" smtClean="0">
                          <a:cs typeface="Open Sans"/>
                        </a:rPr>
                        <a:t> maturity</a:t>
                      </a:r>
                    </a:p>
                    <a:p>
                      <a:pPr marL="228600" indent="-228600">
                        <a:spcAft>
                          <a:spcPts val="600"/>
                        </a:spcAft>
                        <a:buSzPct val="150000"/>
                        <a:buBlip>
                          <a:blip r:embed="rId3"/>
                        </a:buBlip>
                      </a:pPr>
                      <a:r>
                        <a:rPr lang="en-US" sz="1000" b="0" baseline="0" dirty="0" smtClean="0">
                          <a:cs typeface="Open Sans"/>
                        </a:rPr>
                        <a:t>Call 2 – Explore SDI-enabling technologies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Call 3 – People, process, and technology project creation</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Call 1 </a:t>
                      </a:r>
                      <a:r>
                        <a:rPr lang="en-US" sz="1000" b="0" baseline="0" dirty="0" smtClean="0">
                          <a:cs typeface="Open Sans"/>
                        </a:rPr>
                        <a:t>–</a:t>
                      </a:r>
                      <a:r>
                        <a:rPr lang="en-US" sz="1000" b="0" dirty="0" smtClean="0">
                          <a:cs typeface="Open Sans"/>
                        </a:rPr>
                        <a:t> Plan,</a:t>
                      </a:r>
                      <a:r>
                        <a:rPr lang="en-US" sz="1000" b="0" baseline="0" dirty="0" smtClean="0">
                          <a:cs typeface="Open Sans"/>
                        </a:rPr>
                        <a:t> prioritize, </a:t>
                      </a:r>
                      <a:r>
                        <a:rPr lang="en-US" sz="1000" b="0" dirty="0" smtClean="0">
                          <a:cs typeface="Open Sans"/>
                        </a:rPr>
                        <a:t>and pilot</a:t>
                      </a:r>
                      <a:r>
                        <a:rPr lang="en-US" sz="1000" b="0" baseline="0" dirty="0" smtClean="0">
                          <a:cs typeface="Open Sans"/>
                        </a:rPr>
                        <a:t> the modernization projects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Call 2 </a:t>
                      </a:r>
                      <a:r>
                        <a:rPr lang="en-US" sz="1000" b="0" baseline="0" dirty="0" smtClean="0">
                          <a:cs typeface="Open Sans"/>
                        </a:rPr>
                        <a:t>–</a:t>
                      </a:r>
                      <a:r>
                        <a:rPr lang="en-US" sz="1000" b="0" dirty="0" smtClean="0">
                          <a:cs typeface="Open Sans"/>
                        </a:rPr>
                        <a:t> Communicate the data</a:t>
                      </a:r>
                      <a:r>
                        <a:rPr lang="en-US" sz="1000" b="0" baseline="0" dirty="0" smtClean="0">
                          <a:cs typeface="Open Sans"/>
                        </a:rPr>
                        <a:t> center modernization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Establish Vision, Goals, and Measures</a:t>
                      </a:r>
                    </a:p>
                    <a:p>
                      <a:pPr marL="0" indent="0">
                        <a:buFont typeface="Arial" panose="020B0604020202020204" pitchFamily="34" charset="0"/>
                        <a:buNone/>
                      </a:pPr>
                      <a:endParaRPr lang="en-CA" sz="1000" dirty="0" smtClean="0"/>
                    </a:p>
                    <a:p>
                      <a:pPr marL="0" indent="0">
                        <a:buFont typeface="Arial" panose="020B0604020202020204" pitchFamily="34" charset="0"/>
                        <a:buNone/>
                      </a:pPr>
                      <a:r>
                        <a:rPr lang="en-CA" sz="1000" b="1" dirty="0" smtClean="0"/>
                        <a:t>Module 2:</a:t>
                      </a:r>
                    </a:p>
                    <a:p>
                      <a:pPr marL="0" indent="0">
                        <a:buFont typeface="Arial" panose="020B0604020202020204" pitchFamily="34" charset="0"/>
                        <a:buNone/>
                      </a:pPr>
                      <a:r>
                        <a:rPr lang="en-CA" sz="1000" baseline="0" dirty="0" smtClean="0"/>
                        <a:t>Assess the Current State of IT and Identify Gaps</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Analyze</a:t>
                      </a:r>
                      <a:r>
                        <a:rPr lang="en-CA" sz="1000" baseline="0" dirty="0" smtClean="0"/>
                        <a:t> Current and Emerging Technology Options</a:t>
                      </a:r>
                    </a:p>
                    <a:p>
                      <a:pPr marL="0" indent="0">
                        <a:buFont typeface="Arial" panose="020B0604020202020204" pitchFamily="34" charset="0"/>
                        <a:buNone/>
                      </a:pPr>
                      <a:endParaRPr lang="en-CA" sz="1000" baseline="0" dirty="0" smtClean="0"/>
                    </a:p>
                    <a:p>
                      <a:pPr marL="0" indent="0">
                        <a:buFont typeface="Arial" panose="020B0604020202020204" pitchFamily="34" charset="0"/>
                        <a:buNone/>
                      </a:pPr>
                      <a:r>
                        <a:rPr lang="en-CA" sz="1000" b="1" baseline="0" dirty="0" smtClean="0"/>
                        <a:t>Module 4: </a:t>
                      </a:r>
                    </a:p>
                    <a:p>
                      <a:pPr marL="0" indent="0">
                        <a:buFont typeface="Arial" panose="020B0604020202020204" pitchFamily="34" charset="0"/>
                        <a:buNone/>
                      </a:pPr>
                      <a:r>
                        <a:rPr lang="en-CA" sz="1000" baseline="0" dirty="0" smtClean="0"/>
                        <a:t>Plan to Modernize Skills and Processes for SDI</a:t>
                      </a:r>
                    </a:p>
                    <a:p>
                      <a:pPr marL="0" indent="0">
                        <a:buFont typeface="Arial" panose="020B0604020202020204" pitchFamily="34" charset="0"/>
                        <a:buNone/>
                      </a:pP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5</a:t>
                      </a:r>
                      <a:r>
                        <a:rPr lang="en-CA" sz="1000" b="1" dirty="0" smtClean="0"/>
                        <a:t>:</a:t>
                      </a:r>
                    </a:p>
                    <a:p>
                      <a:pPr marL="0" indent="0">
                        <a:buFont typeface="Arial" panose="020B0604020202020204" pitchFamily="34" charset="0"/>
                        <a:buNone/>
                      </a:pPr>
                      <a:r>
                        <a:rPr lang="en-CA" sz="1000" dirty="0" smtClean="0"/>
                        <a:t>Complete and Communicate</a:t>
                      </a:r>
                      <a:r>
                        <a:rPr lang="en-CA" sz="1000" baseline="0" dirty="0" smtClean="0"/>
                        <a:t> the Plan</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Deliverables:</a:t>
                      </a:r>
                    </a:p>
                    <a:p>
                      <a:pPr marL="171450" indent="-171450">
                        <a:buFont typeface="Arial" panose="020B0604020202020204" pitchFamily="34" charset="0"/>
                        <a:buChar char="•"/>
                      </a:pPr>
                      <a:r>
                        <a:rPr lang="en-CA" sz="1000" baseline="0" dirty="0" smtClean="0"/>
                        <a:t>Charter, Technical Debt Analysis, Prioritized Goal List, Priority Upgrade Matrix</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Deliverables:</a:t>
                      </a:r>
                    </a:p>
                    <a:p>
                      <a:pPr marL="171450" indent="-171450">
                        <a:buFont typeface="Arial" panose="020B0604020202020204" pitchFamily="34" charset="0"/>
                        <a:buChar char="•"/>
                      </a:pPr>
                      <a:r>
                        <a:rPr lang="en-CA" sz="1000" dirty="0" smtClean="0"/>
                        <a:t>Vision Statements, Technology</a:t>
                      </a:r>
                      <a:r>
                        <a:rPr lang="en-CA" sz="1000" baseline="0" dirty="0" smtClean="0"/>
                        <a:t> Briefs, Initiatives Summaries, Timeline</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Deliverables:</a:t>
                      </a:r>
                    </a:p>
                    <a:p>
                      <a:pPr marL="171450" indent="-171450">
                        <a:buFont typeface="Arial" panose="020B0604020202020204" pitchFamily="34" charset="0"/>
                        <a:buChar char="•"/>
                      </a:pPr>
                      <a:r>
                        <a:rPr lang="en-CA" sz="1000" dirty="0" smtClean="0"/>
                        <a:t>Project Timeline, Sunshine Diagram, Communication Report</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93827" y="3071089"/>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5" y="1437054"/>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39" y="4494509"/>
            <a:ext cx="752006" cy="483279"/>
          </a:xfrm>
          <a:prstGeom prst="rect">
            <a:avLst/>
          </a:prstGeom>
          <a:effectLst/>
        </p:spPr>
      </p:pic>
      <p:sp>
        <p:nvSpPr>
          <p:cNvPr id="15" name="Chevron 14"/>
          <p:cNvSpPr/>
          <p:nvPr/>
        </p:nvSpPr>
        <p:spPr>
          <a:xfrm>
            <a:off x="1301687" y="1125385"/>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Know what you have</a:t>
            </a:r>
            <a:endParaRPr lang="en-US" sz="1400" dirty="0">
              <a:solidFill>
                <a:srgbClr val="FFFFFF"/>
              </a:solidFill>
            </a:endParaRPr>
          </a:p>
        </p:txBody>
      </p:sp>
      <p:sp>
        <p:nvSpPr>
          <p:cNvPr id="16" name="Chevron 15"/>
          <p:cNvSpPr/>
          <p:nvPr/>
        </p:nvSpPr>
        <p:spPr>
          <a:xfrm>
            <a:off x="3838233" y="1125384"/>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Find what you need</a:t>
            </a:r>
            <a:endParaRPr lang="en-US" sz="1400" dirty="0">
              <a:solidFill>
                <a:srgbClr val="FFFFFF"/>
              </a:solidFill>
            </a:endParaRPr>
          </a:p>
        </p:txBody>
      </p:sp>
      <p:sp>
        <p:nvSpPr>
          <p:cNvPr id="17" name="Chevron 16"/>
          <p:cNvSpPr/>
          <p:nvPr/>
        </p:nvSpPr>
        <p:spPr>
          <a:xfrm>
            <a:off x="6371121" y="1125384"/>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Get there</a:t>
            </a:r>
            <a:endParaRPr lang="en-US" sz="1400" dirty="0">
              <a:solidFill>
                <a:srgbClr val="FFFFFF"/>
              </a:solidFill>
            </a:endParaRPr>
          </a:p>
        </p:txBody>
      </p:sp>
      <p:sp>
        <p:nvSpPr>
          <p:cNvPr id="4" name="Title 3"/>
          <p:cNvSpPr>
            <a:spLocks noGrp="1"/>
          </p:cNvSpPr>
          <p:nvPr>
            <p:ph type="title"/>
          </p:nvPr>
        </p:nvSpPr>
        <p:spPr>
          <a:xfrm>
            <a:off x="266735" y="191006"/>
            <a:ext cx="8620125" cy="877887"/>
          </a:xfrm>
        </p:spPr>
        <p:txBody>
          <a:bodyPr/>
          <a:lstStyle/>
          <a:p>
            <a:r>
              <a:rPr lang="en-CA" dirty="0" smtClean="0"/>
              <a:t>Modernize the Data Center with Software-Defined Infrastructure </a:t>
            </a:r>
            <a:r>
              <a:rPr lang="en-US" dirty="0" smtClean="0"/>
              <a:t>– </a:t>
            </a:r>
            <a:r>
              <a:rPr lang="en-US" dirty="0"/>
              <a:t>project </a:t>
            </a:r>
            <a:r>
              <a:rPr lang="en-US" dirty="0" smtClean="0"/>
              <a:t>overview</a:t>
            </a:r>
            <a:endParaRPr lang="en-CA" dirty="0"/>
          </a:p>
        </p:txBody>
      </p:sp>
      <p:grpSp>
        <p:nvGrpSpPr>
          <p:cNvPr id="10" name="Group 9"/>
          <p:cNvGrpSpPr/>
          <p:nvPr/>
        </p:nvGrpSpPr>
        <p:grpSpPr>
          <a:xfrm>
            <a:off x="0" y="6422955"/>
            <a:ext cx="9144000" cy="437555"/>
            <a:chOff x="0" y="6422955"/>
            <a:chExt cx="9144000" cy="437555"/>
          </a:xfrm>
        </p:grpSpPr>
        <p:pic>
          <p:nvPicPr>
            <p:cNvPr id="11"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87905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Info-Tech delivers</a:t>
            </a:r>
            <a:endParaRPr lang="en-CA" dirty="0">
              <a:solidFill>
                <a:schemeClr val="bg1">
                  <a:lumMod val="50000"/>
                </a:schemeClr>
              </a:solidFill>
            </a:endParaRPr>
          </a:p>
        </p:txBody>
      </p:sp>
      <p:sp>
        <p:nvSpPr>
          <p:cNvPr id="5" name="Freeform 4"/>
          <p:cNvSpPr/>
          <p:nvPr/>
        </p:nvSpPr>
        <p:spPr>
          <a:xfrm>
            <a:off x="398386" y="1776020"/>
            <a:ext cx="6826314" cy="3965358"/>
          </a:xfrm>
          <a:custGeom>
            <a:avLst/>
            <a:gdLst>
              <a:gd name="connsiteX0" fmla="*/ 0 w 7985293"/>
              <a:gd name="connsiteY0" fmla="*/ 255661 h 4320667"/>
              <a:gd name="connsiteX1" fmla="*/ 7985156 w 7985293"/>
              <a:gd name="connsiteY1" fmla="*/ 300928 h 4320667"/>
              <a:gd name="connsiteX2" fmla="*/ 226336 w 7985293"/>
              <a:gd name="connsiteY2" fmla="*/ 3270465 h 4320667"/>
              <a:gd name="connsiteX3" fmla="*/ 7650178 w 7985293"/>
              <a:gd name="connsiteY3" fmla="*/ 4320667 h 4320667"/>
              <a:gd name="connsiteX0" fmla="*/ 0 w 8401746"/>
              <a:gd name="connsiteY0" fmla="*/ 41506 h 4106512"/>
              <a:gd name="connsiteX1" fmla="*/ 8401615 w 8401746"/>
              <a:gd name="connsiteY1" fmla="*/ 1082654 h 4106512"/>
              <a:gd name="connsiteX2" fmla="*/ 226336 w 8401746"/>
              <a:gd name="connsiteY2" fmla="*/ 3056310 h 4106512"/>
              <a:gd name="connsiteX3" fmla="*/ 7650178 w 8401746"/>
              <a:gd name="connsiteY3" fmla="*/ 4106512 h 4106512"/>
              <a:gd name="connsiteX0" fmla="*/ 0 w 8401615"/>
              <a:gd name="connsiteY0" fmla="*/ 45017 h 4110023"/>
              <a:gd name="connsiteX1" fmla="*/ 8401615 w 8401615"/>
              <a:gd name="connsiteY1" fmla="*/ 1086165 h 4110023"/>
              <a:gd name="connsiteX2" fmla="*/ 18106 w 8401615"/>
              <a:gd name="connsiteY2" fmla="*/ 3539655 h 4110023"/>
              <a:gd name="connsiteX3" fmla="*/ 7650178 w 8401615"/>
              <a:gd name="connsiteY3" fmla="*/ 4110023 h 4110023"/>
              <a:gd name="connsiteX0" fmla="*/ 0 w 8401615"/>
              <a:gd name="connsiteY0" fmla="*/ 45017 h 3892740"/>
              <a:gd name="connsiteX1" fmla="*/ 8401615 w 8401615"/>
              <a:gd name="connsiteY1" fmla="*/ 1086165 h 3892740"/>
              <a:gd name="connsiteX2" fmla="*/ 18106 w 8401615"/>
              <a:gd name="connsiteY2" fmla="*/ 3539655 h 3892740"/>
              <a:gd name="connsiteX3" fmla="*/ 7957996 w 8401615"/>
              <a:gd name="connsiteY3" fmla="*/ 3892740 h 3892740"/>
              <a:gd name="connsiteX0" fmla="*/ 0 w 8401615"/>
              <a:gd name="connsiteY0" fmla="*/ 45017 h 3892740"/>
              <a:gd name="connsiteX1" fmla="*/ 8401615 w 8401615"/>
              <a:gd name="connsiteY1" fmla="*/ 1086165 h 3892740"/>
              <a:gd name="connsiteX2" fmla="*/ 18106 w 8401615"/>
              <a:gd name="connsiteY2" fmla="*/ 3539655 h 3892740"/>
              <a:gd name="connsiteX3" fmla="*/ 7957996 w 8401615"/>
              <a:gd name="connsiteY3" fmla="*/ 3892740 h 3892740"/>
              <a:gd name="connsiteX0" fmla="*/ 0 w 8401615"/>
              <a:gd name="connsiteY0" fmla="*/ 39677 h 3887400"/>
              <a:gd name="connsiteX1" fmla="*/ 8401615 w 8401615"/>
              <a:gd name="connsiteY1" fmla="*/ 1080825 h 3887400"/>
              <a:gd name="connsiteX2" fmla="*/ 9052 w 8401615"/>
              <a:gd name="connsiteY2" fmla="*/ 2773824 h 3887400"/>
              <a:gd name="connsiteX3" fmla="*/ 7957996 w 8401615"/>
              <a:gd name="connsiteY3" fmla="*/ 3887400 h 3887400"/>
              <a:gd name="connsiteX0" fmla="*/ 0 w 7957996"/>
              <a:gd name="connsiteY0" fmla="*/ 42728 h 3890451"/>
              <a:gd name="connsiteX1" fmla="*/ 7948942 w 7957996"/>
              <a:gd name="connsiteY1" fmla="*/ 1011448 h 3890451"/>
              <a:gd name="connsiteX2" fmla="*/ 9052 w 7957996"/>
              <a:gd name="connsiteY2" fmla="*/ 2776875 h 3890451"/>
              <a:gd name="connsiteX3" fmla="*/ 7957996 w 7957996"/>
              <a:gd name="connsiteY3" fmla="*/ 3890451 h 3890451"/>
              <a:gd name="connsiteX0" fmla="*/ 0 w 7948943"/>
              <a:gd name="connsiteY0" fmla="*/ 42728 h 4334071"/>
              <a:gd name="connsiteX1" fmla="*/ 7948942 w 7948943"/>
              <a:gd name="connsiteY1" fmla="*/ 1011448 h 4334071"/>
              <a:gd name="connsiteX2" fmla="*/ 9052 w 7948943"/>
              <a:gd name="connsiteY2" fmla="*/ 2776875 h 4334071"/>
              <a:gd name="connsiteX3" fmla="*/ 7948943 w 7948943"/>
              <a:gd name="connsiteY3" fmla="*/ 4334071 h 4334071"/>
              <a:gd name="connsiteX0" fmla="*/ 36215 w 7939896"/>
              <a:gd name="connsiteY0" fmla="*/ 58714 h 4042239"/>
              <a:gd name="connsiteX1" fmla="*/ 7939890 w 7939896"/>
              <a:gd name="connsiteY1" fmla="*/ 719616 h 4042239"/>
              <a:gd name="connsiteX2" fmla="*/ 0 w 7939896"/>
              <a:gd name="connsiteY2" fmla="*/ 2485043 h 4042239"/>
              <a:gd name="connsiteX3" fmla="*/ 7939891 w 7939896"/>
              <a:gd name="connsiteY3" fmla="*/ 4042239 h 4042239"/>
              <a:gd name="connsiteX0" fmla="*/ 36748 w 8356888"/>
              <a:gd name="connsiteY0" fmla="*/ 50800 h 4034325"/>
              <a:gd name="connsiteX1" fmla="*/ 8356882 w 8356888"/>
              <a:gd name="connsiteY1" fmla="*/ 820343 h 4034325"/>
              <a:gd name="connsiteX2" fmla="*/ 533 w 8356888"/>
              <a:gd name="connsiteY2" fmla="*/ 2477129 h 4034325"/>
              <a:gd name="connsiteX3" fmla="*/ 7940424 w 8356888"/>
              <a:gd name="connsiteY3" fmla="*/ 4034325 h 4034325"/>
              <a:gd name="connsiteX0" fmla="*/ 36246 w 8039515"/>
              <a:gd name="connsiteY0" fmla="*/ 48077 h 4031602"/>
              <a:gd name="connsiteX1" fmla="*/ 8039509 w 8039515"/>
              <a:gd name="connsiteY1" fmla="*/ 862887 h 4031602"/>
              <a:gd name="connsiteX2" fmla="*/ 31 w 8039515"/>
              <a:gd name="connsiteY2" fmla="*/ 2474406 h 4031602"/>
              <a:gd name="connsiteX3" fmla="*/ 7939922 w 8039515"/>
              <a:gd name="connsiteY3" fmla="*/ 4031602 h 4031602"/>
              <a:gd name="connsiteX0" fmla="*/ 41354 w 7945030"/>
              <a:gd name="connsiteY0" fmla="*/ 46092 h 4029617"/>
              <a:gd name="connsiteX1" fmla="*/ 6632277 w 7945030"/>
              <a:gd name="connsiteY1" fmla="*/ 897116 h 4029617"/>
              <a:gd name="connsiteX2" fmla="*/ 5139 w 7945030"/>
              <a:gd name="connsiteY2" fmla="*/ 2472421 h 4029617"/>
              <a:gd name="connsiteX3" fmla="*/ 7945030 w 7945030"/>
              <a:gd name="connsiteY3" fmla="*/ 4029617 h 4029617"/>
              <a:gd name="connsiteX0" fmla="*/ 0 w 7903676"/>
              <a:gd name="connsiteY0" fmla="*/ 46395 h 4029920"/>
              <a:gd name="connsiteX1" fmla="*/ 6590923 w 7903676"/>
              <a:gd name="connsiteY1" fmla="*/ 897419 h 4029920"/>
              <a:gd name="connsiteX2" fmla="*/ 1041147 w 7903676"/>
              <a:gd name="connsiteY2" fmla="*/ 2508938 h 4029920"/>
              <a:gd name="connsiteX3" fmla="*/ 7903676 w 7903676"/>
              <a:gd name="connsiteY3" fmla="*/ 4029920 h 4029920"/>
              <a:gd name="connsiteX0" fmla="*/ 0 w 7903676"/>
              <a:gd name="connsiteY0" fmla="*/ 44991 h 4028516"/>
              <a:gd name="connsiteX1" fmla="*/ 6011501 w 7903676"/>
              <a:gd name="connsiteY1" fmla="*/ 923175 h 4028516"/>
              <a:gd name="connsiteX2" fmla="*/ 1041147 w 7903676"/>
              <a:gd name="connsiteY2" fmla="*/ 2507534 h 4028516"/>
              <a:gd name="connsiteX3" fmla="*/ 7903676 w 7903676"/>
              <a:gd name="connsiteY3" fmla="*/ 4028516 h 4028516"/>
              <a:gd name="connsiteX0" fmla="*/ 0 w 7903676"/>
              <a:gd name="connsiteY0" fmla="*/ 45207 h 4028732"/>
              <a:gd name="connsiteX1" fmla="*/ 6011501 w 7903676"/>
              <a:gd name="connsiteY1" fmla="*/ 923391 h 4028732"/>
              <a:gd name="connsiteX2" fmla="*/ 1231270 w 7903676"/>
              <a:gd name="connsiteY2" fmla="*/ 2534911 h 4028732"/>
              <a:gd name="connsiteX3" fmla="*/ 7903676 w 7903676"/>
              <a:gd name="connsiteY3" fmla="*/ 4028732 h 4028732"/>
              <a:gd name="connsiteX0" fmla="*/ 0 w 6826314"/>
              <a:gd name="connsiteY0" fmla="*/ 45207 h 3965358"/>
              <a:gd name="connsiteX1" fmla="*/ 6011501 w 6826314"/>
              <a:gd name="connsiteY1" fmla="*/ 923391 h 3965358"/>
              <a:gd name="connsiteX2" fmla="*/ 1231270 w 6826314"/>
              <a:gd name="connsiteY2" fmla="*/ 2534911 h 3965358"/>
              <a:gd name="connsiteX3" fmla="*/ 6826314 w 6826314"/>
              <a:gd name="connsiteY3" fmla="*/ 3965358 h 3965358"/>
            </a:gdLst>
            <a:ahLst/>
            <a:cxnLst>
              <a:cxn ang="0">
                <a:pos x="connsiteX0" y="connsiteY0"/>
              </a:cxn>
              <a:cxn ang="0">
                <a:pos x="connsiteX1" y="connsiteY1"/>
              </a:cxn>
              <a:cxn ang="0">
                <a:pos x="connsiteX2" y="connsiteY2"/>
              </a:cxn>
              <a:cxn ang="0">
                <a:pos x="connsiteX3" y="connsiteY3"/>
              </a:cxn>
            </a:cxnLst>
            <a:rect l="l" t="t" r="r" b="b"/>
            <a:pathLst>
              <a:path w="6826314" h="3965358">
                <a:moveTo>
                  <a:pt x="0" y="45207"/>
                </a:moveTo>
                <a:cubicBezTo>
                  <a:pt x="3973716" y="-183393"/>
                  <a:pt x="5806289" y="508440"/>
                  <a:pt x="6011501" y="923391"/>
                </a:cubicBezTo>
                <a:cubicBezTo>
                  <a:pt x="6216713" y="1338342"/>
                  <a:pt x="1095468" y="2027917"/>
                  <a:pt x="1231270" y="2534911"/>
                </a:cubicBezTo>
                <a:cubicBezTo>
                  <a:pt x="1367072" y="3041905"/>
                  <a:pt x="5539213" y="3797869"/>
                  <a:pt x="6826314" y="3965358"/>
                </a:cubicBezTo>
              </a:path>
            </a:pathLst>
          </a:custGeom>
          <a:solidFill>
            <a:schemeClr val="bg1"/>
          </a:solidFill>
          <a:ln w="393700">
            <a:solidFill>
              <a:schemeClr val="accent1">
                <a:alpha val="1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Oval 5"/>
          <p:cNvSpPr/>
          <p:nvPr/>
        </p:nvSpPr>
        <p:spPr>
          <a:xfrm>
            <a:off x="511849" y="1701893"/>
            <a:ext cx="274320" cy="268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p:cNvSpPr/>
          <p:nvPr/>
        </p:nvSpPr>
        <p:spPr>
          <a:xfrm>
            <a:off x="4925907" y="1959693"/>
            <a:ext cx="274320" cy="268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Oval 9"/>
          <p:cNvSpPr/>
          <p:nvPr/>
        </p:nvSpPr>
        <p:spPr>
          <a:xfrm>
            <a:off x="3793563" y="3372198"/>
            <a:ext cx="274320" cy="268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Oval 12"/>
          <p:cNvSpPr/>
          <p:nvPr/>
        </p:nvSpPr>
        <p:spPr>
          <a:xfrm>
            <a:off x="2933582" y="4781692"/>
            <a:ext cx="274320" cy="268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Oval 15"/>
          <p:cNvSpPr/>
          <p:nvPr/>
        </p:nvSpPr>
        <p:spPr>
          <a:xfrm>
            <a:off x="6563245" y="5559270"/>
            <a:ext cx="274320" cy="268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Rectangular Callout 35"/>
          <p:cNvSpPr/>
          <p:nvPr/>
        </p:nvSpPr>
        <p:spPr>
          <a:xfrm>
            <a:off x="1266342" y="1378314"/>
            <a:ext cx="1589695" cy="915615"/>
          </a:xfrm>
          <a:prstGeom prst="wedgeRectCallout">
            <a:avLst>
              <a:gd name="adj1" fmla="val -81473"/>
              <a:gd name="adj2" fmla="val -10611"/>
            </a:avLst>
          </a:prstGeom>
          <a:solidFill>
            <a:schemeClr val="lt1">
              <a:alpha val="75000"/>
            </a:schemeClr>
          </a:solidFill>
        </p:spPr>
        <p:style>
          <a:lnRef idx="2">
            <a:schemeClr val="dk1"/>
          </a:lnRef>
          <a:fillRef idx="1">
            <a:schemeClr val="lt1"/>
          </a:fillRef>
          <a:effectRef idx="0">
            <a:schemeClr val="dk1"/>
          </a:effectRef>
          <a:fontRef idx="minor">
            <a:schemeClr val="dk1"/>
          </a:fontRef>
        </p:style>
        <p:txBody>
          <a:bodyPr rtlCol="0" anchor="ctr"/>
          <a:lstStyle/>
          <a:p>
            <a:r>
              <a:rPr lang="en-CA" sz="1600" b="1">
                <a:solidFill>
                  <a:schemeClr val="bg1">
                    <a:lumMod val="50000"/>
                  </a:schemeClr>
                </a:solidFill>
              </a:rPr>
              <a:t>Current State Assessment</a:t>
            </a:r>
            <a:endParaRPr lang="en-CA" sz="1600" b="1" dirty="0">
              <a:solidFill>
                <a:schemeClr val="bg1">
                  <a:lumMod val="50000"/>
                </a:schemeClr>
              </a:solidFill>
            </a:endParaRPr>
          </a:p>
        </p:txBody>
      </p:sp>
      <p:sp>
        <p:nvSpPr>
          <p:cNvPr id="37" name="Rectangular Callout 36"/>
          <p:cNvSpPr/>
          <p:nvPr/>
        </p:nvSpPr>
        <p:spPr>
          <a:xfrm>
            <a:off x="5428827" y="1363906"/>
            <a:ext cx="2026416" cy="964125"/>
          </a:xfrm>
          <a:prstGeom prst="wedgeRectCallout">
            <a:avLst>
              <a:gd name="adj1" fmla="val -61805"/>
              <a:gd name="adj2" fmla="val 22195"/>
            </a:avLst>
          </a:prstGeom>
          <a:solidFill>
            <a:schemeClr val="lt1">
              <a:alpha val="75000"/>
            </a:schemeClr>
          </a:solidFill>
        </p:spPr>
        <p:style>
          <a:lnRef idx="2">
            <a:schemeClr val="dk1"/>
          </a:lnRef>
          <a:fillRef idx="1">
            <a:schemeClr val="lt1"/>
          </a:fillRef>
          <a:effectRef idx="0">
            <a:schemeClr val="dk1"/>
          </a:effectRef>
          <a:fontRef idx="minor">
            <a:schemeClr val="dk1"/>
          </a:fontRef>
        </p:style>
        <p:txBody>
          <a:bodyPr rtlCol="0" anchor="ctr"/>
          <a:lstStyle/>
          <a:p>
            <a:r>
              <a:rPr lang="en-CA" sz="1600" b="1" dirty="0">
                <a:solidFill>
                  <a:schemeClr val="bg1">
                    <a:lumMod val="50000"/>
                  </a:schemeClr>
                </a:solidFill>
              </a:rPr>
              <a:t>People, </a:t>
            </a:r>
            <a:r>
              <a:rPr lang="en-CA" sz="1600" b="1" dirty="0" smtClean="0">
                <a:solidFill>
                  <a:schemeClr val="bg1">
                    <a:lumMod val="50000"/>
                  </a:schemeClr>
                </a:solidFill>
              </a:rPr>
              <a:t>process</a:t>
            </a:r>
            <a:r>
              <a:rPr lang="en-CA" sz="1600" b="1" dirty="0">
                <a:solidFill>
                  <a:schemeClr val="bg1">
                    <a:lumMod val="50000"/>
                  </a:schemeClr>
                </a:solidFill>
              </a:rPr>
              <a:t>, and </a:t>
            </a:r>
            <a:r>
              <a:rPr lang="en-CA" sz="1600" b="1" dirty="0" smtClean="0">
                <a:solidFill>
                  <a:schemeClr val="bg1">
                    <a:lumMod val="50000"/>
                  </a:schemeClr>
                </a:solidFill>
              </a:rPr>
              <a:t>technology projects list</a:t>
            </a:r>
            <a:endParaRPr lang="en-CA" sz="1600" dirty="0">
              <a:solidFill>
                <a:schemeClr val="bg1">
                  <a:lumMod val="50000"/>
                </a:schemeClr>
              </a:solidFill>
            </a:endParaRPr>
          </a:p>
        </p:txBody>
      </p:sp>
      <p:sp>
        <p:nvSpPr>
          <p:cNvPr id="38" name="Rectangular Callout 37"/>
          <p:cNvSpPr/>
          <p:nvPr/>
        </p:nvSpPr>
        <p:spPr>
          <a:xfrm>
            <a:off x="4777946" y="2955548"/>
            <a:ext cx="1733197" cy="1097467"/>
          </a:xfrm>
          <a:prstGeom prst="wedgeRectCallout">
            <a:avLst>
              <a:gd name="adj1" fmla="val -90350"/>
              <a:gd name="adj2" fmla="val -4603"/>
            </a:avLst>
          </a:prstGeom>
          <a:solidFill>
            <a:schemeClr val="lt1">
              <a:alpha val="75000"/>
            </a:schemeClr>
          </a:solidFill>
        </p:spPr>
        <p:style>
          <a:lnRef idx="2">
            <a:schemeClr val="dk1"/>
          </a:lnRef>
          <a:fillRef idx="1">
            <a:schemeClr val="lt1"/>
          </a:fillRef>
          <a:effectRef idx="0">
            <a:schemeClr val="dk1"/>
          </a:effectRef>
          <a:fontRef idx="minor">
            <a:schemeClr val="dk1"/>
          </a:fontRef>
        </p:style>
        <p:txBody>
          <a:bodyPr rtlCol="0" anchor="ctr"/>
          <a:lstStyle/>
          <a:p>
            <a:pPr algn="l"/>
            <a:r>
              <a:rPr lang="en-CA" sz="1600" b="1" dirty="0" smtClean="0">
                <a:solidFill>
                  <a:schemeClr val="bg1">
                    <a:lumMod val="50000"/>
                  </a:schemeClr>
                </a:solidFill>
              </a:rPr>
              <a:t>Detailed project planning tool</a:t>
            </a:r>
            <a:endParaRPr lang="en-CA" sz="1600" b="1" dirty="0">
              <a:solidFill>
                <a:schemeClr val="bg1">
                  <a:lumMod val="50000"/>
                </a:schemeClr>
              </a:solidFill>
            </a:endParaRPr>
          </a:p>
        </p:txBody>
      </p:sp>
      <p:sp>
        <p:nvSpPr>
          <p:cNvPr id="39" name="Rectangular Callout 38"/>
          <p:cNvSpPr/>
          <p:nvPr/>
        </p:nvSpPr>
        <p:spPr>
          <a:xfrm>
            <a:off x="1889070" y="5286625"/>
            <a:ext cx="2098044" cy="995858"/>
          </a:xfrm>
          <a:prstGeom prst="wedgeRectCallout">
            <a:avLst>
              <a:gd name="adj1" fmla="val 11217"/>
              <a:gd name="adj2" fmla="val -74030"/>
            </a:avLst>
          </a:prstGeom>
          <a:solidFill>
            <a:schemeClr val="lt1">
              <a:alpha val="75000"/>
            </a:schemeClr>
          </a:solidFill>
        </p:spPr>
        <p:style>
          <a:lnRef idx="2">
            <a:schemeClr val="dk1"/>
          </a:lnRef>
          <a:fillRef idx="1">
            <a:schemeClr val="lt1"/>
          </a:fillRef>
          <a:effectRef idx="0">
            <a:schemeClr val="dk1"/>
          </a:effectRef>
          <a:fontRef idx="minor">
            <a:schemeClr val="dk1"/>
          </a:fontRef>
        </p:style>
        <p:txBody>
          <a:bodyPr rtlCol="0" anchor="ctr"/>
          <a:lstStyle/>
          <a:p>
            <a:r>
              <a:rPr lang="en-CA" sz="1600" b="1" dirty="0">
                <a:solidFill>
                  <a:schemeClr val="bg1">
                    <a:lumMod val="50000"/>
                  </a:schemeClr>
                </a:solidFill>
              </a:rPr>
              <a:t>Informative </a:t>
            </a:r>
            <a:r>
              <a:rPr lang="en-CA" sz="1600" b="1" dirty="0" smtClean="0">
                <a:solidFill>
                  <a:schemeClr val="bg1">
                    <a:lumMod val="50000"/>
                  </a:schemeClr>
                </a:solidFill>
              </a:rPr>
              <a:t>sunshine diagram</a:t>
            </a:r>
            <a:endParaRPr lang="en-CA" sz="1600" b="1" dirty="0">
              <a:solidFill>
                <a:schemeClr val="bg1">
                  <a:lumMod val="50000"/>
                </a:schemeClr>
              </a:solidFill>
            </a:endParaRPr>
          </a:p>
        </p:txBody>
      </p:sp>
      <p:sp>
        <p:nvSpPr>
          <p:cNvPr id="40" name="Rectangular Callout 39"/>
          <p:cNvSpPr/>
          <p:nvPr/>
        </p:nvSpPr>
        <p:spPr>
          <a:xfrm>
            <a:off x="5280455" y="4317002"/>
            <a:ext cx="1870128" cy="1011868"/>
          </a:xfrm>
          <a:prstGeom prst="wedgeRectCallout">
            <a:avLst>
              <a:gd name="adj1" fmla="val 17932"/>
              <a:gd name="adj2" fmla="val 74233"/>
            </a:avLst>
          </a:prstGeom>
          <a:solidFill>
            <a:schemeClr val="lt1">
              <a:alpha val="75000"/>
            </a:schemeClr>
          </a:solidFill>
        </p:spPr>
        <p:style>
          <a:lnRef idx="2">
            <a:schemeClr val="dk1"/>
          </a:lnRef>
          <a:fillRef idx="1">
            <a:schemeClr val="lt1"/>
          </a:fillRef>
          <a:effectRef idx="0">
            <a:schemeClr val="dk1"/>
          </a:effectRef>
          <a:fontRef idx="minor">
            <a:schemeClr val="dk1"/>
          </a:fontRef>
        </p:style>
        <p:txBody>
          <a:bodyPr rtlCol="0" anchor="ctr"/>
          <a:lstStyle/>
          <a:p>
            <a:r>
              <a:rPr lang="en-CA" sz="1600" b="1" dirty="0">
                <a:solidFill>
                  <a:schemeClr val="bg1">
                    <a:lumMod val="50000"/>
                  </a:schemeClr>
                </a:solidFill>
              </a:rPr>
              <a:t>Comprehensive strategy communications document</a:t>
            </a:r>
          </a:p>
        </p:txBody>
      </p:sp>
      <p:pic>
        <p:nvPicPr>
          <p:cNvPr id="23" name="Picture 22"/>
          <p:cNvPicPr>
            <a:picLocks noChangeAspect="1"/>
          </p:cNvPicPr>
          <p:nvPr/>
        </p:nvPicPr>
        <p:blipFill>
          <a:blip r:embed="rId2"/>
          <a:stretch>
            <a:fillRect/>
          </a:stretch>
        </p:blipFill>
        <p:spPr>
          <a:xfrm>
            <a:off x="2927906" y="1782637"/>
            <a:ext cx="1669230" cy="658503"/>
          </a:xfrm>
          <a:prstGeom prst="rect">
            <a:avLst/>
          </a:prstGeom>
        </p:spPr>
      </p:pic>
      <p:pic>
        <p:nvPicPr>
          <p:cNvPr id="24" name="Picture 23"/>
          <p:cNvPicPr>
            <a:picLocks noChangeAspect="1"/>
          </p:cNvPicPr>
          <p:nvPr/>
        </p:nvPicPr>
        <p:blipFill>
          <a:blip r:embed="rId3"/>
          <a:stretch>
            <a:fillRect/>
          </a:stretch>
        </p:blipFill>
        <p:spPr>
          <a:xfrm>
            <a:off x="3002024" y="1198871"/>
            <a:ext cx="1283368" cy="608079"/>
          </a:xfrm>
          <a:prstGeom prst="rect">
            <a:avLst/>
          </a:prstGeom>
        </p:spPr>
      </p:pic>
      <p:pic>
        <p:nvPicPr>
          <p:cNvPr id="9" name="Picture 8"/>
          <p:cNvPicPr>
            <a:picLocks noChangeAspect="1"/>
          </p:cNvPicPr>
          <p:nvPr/>
        </p:nvPicPr>
        <p:blipFill>
          <a:blip r:embed="rId4"/>
          <a:stretch>
            <a:fillRect/>
          </a:stretch>
        </p:blipFill>
        <p:spPr>
          <a:xfrm>
            <a:off x="7269349" y="4223537"/>
            <a:ext cx="1599834" cy="1198797"/>
          </a:xfrm>
          <a:prstGeom prst="rect">
            <a:avLst/>
          </a:prstGeom>
        </p:spPr>
      </p:pic>
      <p:pic>
        <p:nvPicPr>
          <p:cNvPr id="7" name="Picture 6"/>
          <p:cNvPicPr>
            <a:picLocks noChangeAspect="1"/>
          </p:cNvPicPr>
          <p:nvPr/>
        </p:nvPicPr>
        <p:blipFill>
          <a:blip r:embed="rId5"/>
          <a:stretch>
            <a:fillRect/>
          </a:stretch>
        </p:blipFill>
        <p:spPr>
          <a:xfrm>
            <a:off x="7553471" y="1203691"/>
            <a:ext cx="1477476" cy="1377194"/>
          </a:xfrm>
          <a:prstGeom prst="rect">
            <a:avLst/>
          </a:prstGeom>
        </p:spPr>
      </p:pic>
      <p:pic>
        <p:nvPicPr>
          <p:cNvPr id="11" name="Picture 10"/>
          <p:cNvPicPr>
            <a:picLocks noChangeAspect="1"/>
          </p:cNvPicPr>
          <p:nvPr/>
        </p:nvPicPr>
        <p:blipFill>
          <a:blip r:embed="rId6"/>
          <a:stretch>
            <a:fillRect/>
          </a:stretch>
        </p:blipFill>
        <p:spPr>
          <a:xfrm>
            <a:off x="160001" y="5212935"/>
            <a:ext cx="1729069" cy="1164163"/>
          </a:xfrm>
          <a:prstGeom prst="rect">
            <a:avLst/>
          </a:prstGeom>
        </p:spPr>
      </p:pic>
      <p:pic>
        <p:nvPicPr>
          <p:cNvPr id="14" name="Picture 13"/>
          <p:cNvPicPr>
            <a:picLocks noChangeAspect="1"/>
          </p:cNvPicPr>
          <p:nvPr/>
        </p:nvPicPr>
        <p:blipFill>
          <a:blip r:embed="rId7"/>
          <a:stretch>
            <a:fillRect/>
          </a:stretch>
        </p:blipFill>
        <p:spPr>
          <a:xfrm>
            <a:off x="6563245" y="2971324"/>
            <a:ext cx="2364587" cy="1165861"/>
          </a:xfrm>
          <a:prstGeom prst="rect">
            <a:avLst/>
          </a:prstGeom>
        </p:spPr>
      </p:pic>
      <p:grpSp>
        <p:nvGrpSpPr>
          <p:cNvPr id="20" name="Group 19"/>
          <p:cNvGrpSpPr/>
          <p:nvPr/>
        </p:nvGrpSpPr>
        <p:grpSpPr>
          <a:xfrm>
            <a:off x="0" y="6422955"/>
            <a:ext cx="9144000" cy="437555"/>
            <a:chOff x="0" y="6422955"/>
            <a:chExt cx="9144000" cy="437555"/>
          </a:xfrm>
        </p:grpSpPr>
        <p:pic>
          <p:nvPicPr>
            <p:cNvPr id="21"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910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Measured value for Guided Implementations (GIs)</a:t>
            </a:r>
          </a:p>
        </p:txBody>
      </p:sp>
      <p:sp>
        <p:nvSpPr>
          <p:cNvPr id="16" name="Text Placeholder 7"/>
          <p:cNvSpPr txBox="1">
            <a:spLocks/>
          </p:cNvSpPr>
          <p:nvPr/>
        </p:nvSpPr>
        <p:spPr bwMode="auto">
          <a:xfrm>
            <a:off x="257176" y="1232756"/>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ysClr val="windowText" lastClr="000000"/>
              </a:buClr>
              <a:defRPr/>
            </a:pPr>
            <a:r>
              <a:rPr lang="en-US" dirty="0" smtClean="0">
                <a:solidFill>
                  <a:srgbClr val="333333"/>
                </a:solidFill>
              </a:rPr>
              <a:t>Engaging in GIs doesn’t just offer valuable project advice, it also results in significant cost savings. </a:t>
            </a:r>
            <a:endParaRPr lang="en-US" dirty="0">
              <a:solidFill>
                <a:srgbClr val="333333"/>
              </a:solidFill>
            </a:endParaRPr>
          </a:p>
        </p:txBody>
      </p:sp>
      <p:graphicFrame>
        <p:nvGraphicFramePr>
          <p:cNvPr id="17" name="Table 1"/>
          <p:cNvGraphicFramePr>
            <a:graphicFrameLocks noGrp="1"/>
          </p:cNvGraphicFramePr>
          <p:nvPr>
            <p:extLst>
              <p:ext uri="{D42A27DB-BD31-4B8C-83A1-F6EECF244321}">
                <p14:modId xmlns:p14="http://schemas.microsoft.com/office/powerpoint/2010/main" val="1504695447"/>
              </p:ext>
            </p:extLst>
          </p:nvPr>
        </p:nvGraphicFramePr>
        <p:xfrm>
          <a:off x="292814" y="1950721"/>
          <a:ext cx="8558372" cy="3233802"/>
        </p:xfrm>
        <a:graphic>
          <a:graphicData uri="http://schemas.openxmlformats.org/drawingml/2006/table">
            <a:tbl>
              <a:tblPr firstRow="1" firstCol="1" bandRow="1"/>
              <a:tblGrid>
                <a:gridCol w="2090164"/>
                <a:gridCol w="6468208"/>
              </a:tblGrid>
              <a:tr h="25539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200" dirty="0" smtClean="0">
                          <a:solidFill>
                            <a:schemeClr val="bg1"/>
                          </a:solidFill>
                          <a:effectLst/>
                        </a:rPr>
                        <a:t>GI</a:t>
                      </a:r>
                      <a:endParaRPr lang="en-CA"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200" dirty="0">
                          <a:solidFill>
                            <a:schemeClr val="bg1"/>
                          </a:solidFill>
                          <a:effectLst/>
                        </a:rPr>
                        <a:t>Measured Value</a:t>
                      </a:r>
                      <a:endParaRPr lang="en-CA"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r>
              <a:tr h="776924">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200" dirty="0" smtClean="0">
                          <a:solidFill>
                            <a:schemeClr val="tx1"/>
                          </a:solidFill>
                          <a:effectLst/>
                          <a:latin typeface="+mn-lt"/>
                          <a:ea typeface="+mn-ea"/>
                          <a:cs typeface="+mn-cs"/>
                        </a:rPr>
                        <a:t>Phase</a:t>
                      </a:r>
                      <a:r>
                        <a:rPr lang="en-CA" sz="1200" baseline="0" dirty="0" smtClean="0">
                          <a:solidFill>
                            <a:schemeClr val="tx1"/>
                          </a:solidFill>
                          <a:effectLst/>
                          <a:latin typeface="+mn-lt"/>
                          <a:ea typeface="+mn-ea"/>
                          <a:cs typeface="+mn-cs"/>
                        </a:rPr>
                        <a:t> 1: Address the current state</a:t>
                      </a:r>
                    </a:p>
                  </a:txBody>
                  <a:tcPr marL="59839" marR="59839"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200" b="0" kern="1200" dirty="0" smtClean="0">
                          <a:solidFill>
                            <a:schemeClr val="tx1"/>
                          </a:solidFill>
                          <a:effectLst/>
                          <a:latin typeface="Arial"/>
                          <a:ea typeface="Calibri" panose="020F0502020204030204" pitchFamily="34" charset="0"/>
                          <a:cs typeface="Arial" panose="020B0604020202020204" pitchFamily="34" charset="0"/>
                        </a:rPr>
                        <a:t>Time,</a:t>
                      </a:r>
                      <a:r>
                        <a:rPr lang="en-CA" sz="1200" b="0" kern="1200" baseline="0" dirty="0" smtClean="0">
                          <a:solidFill>
                            <a:schemeClr val="tx1"/>
                          </a:solidFill>
                          <a:effectLst/>
                          <a:latin typeface="Arial"/>
                          <a:ea typeface="Calibri" panose="020F0502020204030204" pitchFamily="34" charset="0"/>
                          <a:cs typeface="Arial" panose="020B0604020202020204" pitchFamily="34" charset="0"/>
                        </a:rPr>
                        <a:t> value, and resources saved by using Info-Tech’s methodology to define the scope of your implementation. </a:t>
                      </a:r>
                    </a:p>
                    <a:p>
                      <a:pPr marL="171450" marR="0" indent="-171450">
                        <a:spcBef>
                          <a:spcPts val="0"/>
                        </a:spcBef>
                        <a:spcAft>
                          <a:spcPts val="0"/>
                        </a:spcAft>
                        <a:buFont typeface="Arial" panose="020B0604020202020204" pitchFamily="34" charset="0"/>
                        <a:buChar char="•"/>
                      </a:pPr>
                      <a:r>
                        <a:rPr lang="en-CA" sz="1200" b="0" baseline="0" dirty="0" smtClean="0">
                          <a:solidFill>
                            <a:schemeClr val="tx1"/>
                          </a:solidFill>
                          <a:effectLst/>
                          <a:latin typeface="+mn-lt"/>
                          <a:ea typeface="Calibri" panose="020F0502020204030204" pitchFamily="34" charset="0"/>
                          <a:cs typeface="Arial" panose="020B0604020202020204" pitchFamily="34" charset="0"/>
                        </a:rPr>
                        <a:t>For example, 2 FTEs * 5 days * $80,000/year = </a:t>
                      </a:r>
                      <a:r>
                        <a:rPr lang="en-CA" sz="1200" b="1" baseline="0" dirty="0" smtClean="0">
                          <a:solidFill>
                            <a:schemeClr val="tx1"/>
                          </a:solidFill>
                          <a:effectLst/>
                          <a:latin typeface="+mn-lt"/>
                          <a:ea typeface="Calibri" panose="020F0502020204030204" pitchFamily="34" charset="0"/>
                          <a:cs typeface="Arial" panose="020B0604020202020204" pitchFamily="34" charset="0"/>
                        </a:rPr>
                        <a:t>$3,200</a:t>
                      </a:r>
                    </a:p>
                  </a:txBody>
                  <a:tcPr marL="59839" marR="59839"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lumMod val="95000"/>
                      </a:schemeClr>
                    </a:solidFill>
                  </a:tcPr>
                </a:tc>
              </a:tr>
              <a:tr h="97174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200" dirty="0" smtClean="0">
                          <a:solidFill>
                            <a:schemeClr val="tx1"/>
                          </a:solidFill>
                          <a:effectLst/>
                          <a:latin typeface="+mn-lt"/>
                        </a:rPr>
                        <a:t>Phase 2: Identify the target</a:t>
                      </a:r>
                      <a:r>
                        <a:rPr lang="en-CA" sz="1200" baseline="0" dirty="0" smtClean="0">
                          <a:solidFill>
                            <a:schemeClr val="tx1"/>
                          </a:solidFill>
                          <a:effectLst/>
                          <a:latin typeface="+mn-lt"/>
                        </a:rPr>
                        <a:t> state</a:t>
                      </a:r>
                      <a:endParaRPr lang="en-CA" sz="1200" dirty="0">
                        <a:solidFill>
                          <a:schemeClr val="tx1"/>
                        </a:solidFill>
                        <a:effectLst/>
                        <a:latin typeface="+mn-lt"/>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200" b="0" kern="1200" dirty="0" smtClean="0">
                          <a:solidFill>
                            <a:schemeClr val="tx1"/>
                          </a:solidFill>
                          <a:effectLst/>
                          <a:latin typeface="Arial"/>
                          <a:ea typeface="Calibri" panose="020F0502020204030204" pitchFamily="34" charset="0"/>
                          <a:cs typeface="Arial" panose="020B0604020202020204" pitchFamily="34" charset="0"/>
                        </a:rPr>
                        <a:t>Time,</a:t>
                      </a:r>
                      <a:r>
                        <a:rPr lang="en-CA" sz="1200" b="0" kern="1200" baseline="0" dirty="0" smtClean="0">
                          <a:solidFill>
                            <a:schemeClr val="tx1"/>
                          </a:solidFill>
                          <a:effectLst/>
                          <a:latin typeface="Arial"/>
                          <a:ea typeface="Calibri" panose="020F0502020204030204" pitchFamily="34" charset="0"/>
                          <a:cs typeface="Arial" panose="020B0604020202020204" pitchFamily="34" charset="0"/>
                        </a:rPr>
                        <a:t> value, and resources saved by using Info-Tech’s tools and analysis to evaluate technologies, consolidate initiatives, and estimate requirements.</a:t>
                      </a:r>
                    </a:p>
                    <a:p>
                      <a:pPr marL="171450" marR="0" indent="-171450">
                        <a:spcBef>
                          <a:spcPts val="0"/>
                        </a:spcBef>
                        <a:spcAft>
                          <a:spcPts val="0"/>
                        </a:spcAft>
                        <a:buFont typeface="Arial" panose="020B0604020202020204" pitchFamily="34" charset="0"/>
                        <a:buChar char="•"/>
                      </a:pPr>
                      <a:r>
                        <a:rPr lang="en-CA" sz="1200" b="0" kern="1200" baseline="0" dirty="0" smtClean="0">
                          <a:solidFill>
                            <a:schemeClr val="tx1"/>
                          </a:solidFill>
                          <a:effectLst/>
                          <a:latin typeface="Arial"/>
                          <a:ea typeface="Calibri" panose="020F0502020204030204" pitchFamily="34" charset="0"/>
                          <a:cs typeface="Arial" panose="020B0604020202020204" pitchFamily="34" charset="0"/>
                        </a:rPr>
                        <a:t>For example, 4 FTEs * 5 days * $80,000/year = </a:t>
                      </a:r>
                      <a:r>
                        <a:rPr lang="en-CA" sz="1200" b="1" kern="1200" baseline="0" dirty="0" smtClean="0">
                          <a:solidFill>
                            <a:schemeClr val="tx1"/>
                          </a:solidFill>
                          <a:effectLst/>
                          <a:latin typeface="Arial"/>
                          <a:ea typeface="Calibri" panose="020F0502020204030204" pitchFamily="34" charset="0"/>
                          <a:cs typeface="Arial" panose="020B0604020202020204" pitchFamily="34" charset="0"/>
                        </a:rPr>
                        <a:t>$6,400</a:t>
                      </a: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lumMod val="95000"/>
                      </a:schemeClr>
                    </a:solidFill>
                  </a:tcPr>
                </a:tc>
              </a:tr>
              <a:tr h="89227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200" dirty="0" smtClean="0">
                          <a:solidFill>
                            <a:schemeClr val="tx1"/>
                          </a:solidFill>
                          <a:effectLst/>
                          <a:latin typeface="+mn-lt"/>
                        </a:rPr>
                        <a:t>Phase 3: Plan and communicate </a:t>
                      </a: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200" b="0" kern="1200" dirty="0" smtClean="0">
                          <a:solidFill>
                            <a:schemeClr val="tx1"/>
                          </a:solidFill>
                          <a:effectLst/>
                          <a:latin typeface="Arial"/>
                          <a:ea typeface="Calibri" panose="020F0502020204030204" pitchFamily="34" charset="0"/>
                          <a:cs typeface="Arial" panose="020B0604020202020204" pitchFamily="34" charset="0"/>
                        </a:rPr>
                        <a:t>Time,</a:t>
                      </a:r>
                      <a:r>
                        <a:rPr lang="en-CA" sz="1200" b="0" kern="1200" baseline="0" dirty="0" smtClean="0">
                          <a:solidFill>
                            <a:schemeClr val="tx1"/>
                          </a:solidFill>
                          <a:effectLst/>
                          <a:latin typeface="Arial"/>
                          <a:ea typeface="Calibri" panose="020F0502020204030204" pitchFamily="34" charset="0"/>
                          <a:cs typeface="Arial" panose="020B0604020202020204" pitchFamily="34" charset="0"/>
                        </a:rPr>
                        <a:t> value, and resources saved by following Info-Tech’s tools and methodology to build modernization communication documents and planning tools</a:t>
                      </a:r>
                    </a:p>
                    <a:p>
                      <a:pPr marL="171450" marR="0" indent="-171450">
                        <a:spcBef>
                          <a:spcPts val="0"/>
                        </a:spcBef>
                        <a:spcAft>
                          <a:spcPts val="0"/>
                        </a:spcAft>
                        <a:buFont typeface="Arial" panose="020B0604020202020204" pitchFamily="34" charset="0"/>
                        <a:buChar char="•"/>
                      </a:pPr>
                      <a:r>
                        <a:rPr lang="en-CA" sz="1200" b="0" kern="1200" baseline="0" dirty="0" smtClean="0">
                          <a:solidFill>
                            <a:schemeClr val="tx1"/>
                          </a:solidFill>
                          <a:effectLst/>
                          <a:latin typeface="Arial"/>
                          <a:ea typeface="Calibri" panose="020F0502020204030204" pitchFamily="34" charset="0"/>
                          <a:cs typeface="Arial" panose="020B0604020202020204" pitchFamily="34" charset="0"/>
                        </a:rPr>
                        <a:t>For example, 4 FTEs * 5 days * $80,000/year = </a:t>
                      </a:r>
                      <a:r>
                        <a:rPr lang="en-CA" sz="1200" b="1" kern="1200" baseline="0" dirty="0" smtClean="0">
                          <a:solidFill>
                            <a:schemeClr val="tx1"/>
                          </a:solidFill>
                          <a:effectLst/>
                          <a:latin typeface="Arial"/>
                          <a:ea typeface="Calibri" panose="020F0502020204030204" pitchFamily="34" charset="0"/>
                          <a:cs typeface="Arial" panose="020B0604020202020204" pitchFamily="34" charset="0"/>
                        </a:rPr>
                        <a:t>$6,400</a:t>
                      </a: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lumMod val="95000"/>
                      </a:schemeClr>
                    </a:solidFill>
                  </a:tcPr>
                </a:tc>
              </a:tr>
              <a:tr h="337466">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200" dirty="0" smtClean="0">
                          <a:solidFill>
                            <a:schemeClr val="tx1"/>
                          </a:solidFill>
                          <a:effectLst/>
                          <a:latin typeface="+mn-lt"/>
                          <a:ea typeface="Calibri" panose="020F0502020204030204" pitchFamily="34" charset="0"/>
                          <a:cs typeface="Times New Roman" panose="02020603050405020304" pitchFamily="18" charset="0"/>
                        </a:rPr>
                        <a:t>Total savings</a:t>
                      </a:r>
                      <a:endParaRPr lang="en-CA" sz="1200" dirty="0">
                        <a:solidFill>
                          <a:schemeClr val="tx1"/>
                        </a:solidFill>
                        <a:effectLst/>
                        <a:latin typeface="+mn-lt"/>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tx1">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l">
                        <a:spcBef>
                          <a:spcPts val="0"/>
                        </a:spcBef>
                        <a:spcAft>
                          <a:spcPts val="0"/>
                        </a:spcAft>
                      </a:pPr>
                      <a:r>
                        <a:rPr lang="en-CA" sz="1200" b="1" baseline="0" dirty="0" smtClean="0">
                          <a:solidFill>
                            <a:schemeClr val="tx1"/>
                          </a:solidFill>
                          <a:effectLst/>
                          <a:latin typeface="+mn-lt"/>
                          <a:ea typeface="Calibri" panose="020F0502020204030204" pitchFamily="34" charset="0"/>
                          <a:cs typeface="Times New Roman" panose="02020603050405020304" pitchFamily="18" charset="0"/>
                        </a:rPr>
                        <a:t>$16,000</a:t>
                      </a:r>
                    </a:p>
                  </a:txBody>
                  <a:tcPr marL="59839" marR="59839"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2">
                        <a:lumMod val="95000"/>
                      </a:schemeClr>
                    </a:solidFill>
                  </a:tcPr>
                </a:tc>
              </a:tr>
            </a:tbl>
          </a:graphicData>
        </a:graphic>
      </p:graphicFrame>
      <p:grpSp>
        <p:nvGrpSpPr>
          <p:cNvPr id="5" name="Group 4"/>
          <p:cNvGrpSpPr/>
          <p:nvPr/>
        </p:nvGrpSpPr>
        <p:grpSpPr>
          <a:xfrm>
            <a:off x="0" y="6422955"/>
            <a:ext cx="9144000" cy="437555"/>
            <a:chOff x="0" y="6422955"/>
            <a:chExt cx="9144000" cy="437555"/>
          </a:xfrm>
        </p:grpSpPr>
        <p:pic>
          <p:nvPicPr>
            <p:cNvPr id="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81834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overview </a:t>
            </a:r>
            <a:endParaRPr lang="en-CA"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nvPr>
        </p:nvGraphicFramePr>
        <p:xfrm>
          <a:off x="251519" y="1677686"/>
          <a:ext cx="8625781" cy="4594405"/>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Task – e.g. Enhance CIO-CEO Alignment</a:t>
                      </a:r>
                    </a:p>
                    <a:p>
                      <a:pPr marL="216000" indent="-457200">
                        <a:spcAft>
                          <a:spcPts val="0"/>
                        </a:spcAft>
                      </a:pPr>
                      <a:r>
                        <a:rPr lang="en-CA" sz="1000" b="1" dirty="0" smtClean="0">
                          <a:solidFill>
                            <a:schemeClr val="tx1"/>
                          </a:solidFill>
                        </a:rPr>
                        <a:t>1.1 </a:t>
                      </a:r>
                      <a:r>
                        <a:rPr lang="en-CA" sz="1000" b="0" dirty="0" smtClean="0">
                          <a:solidFill>
                            <a:schemeClr val="tx1"/>
                          </a:solidFill>
                        </a:rPr>
                        <a:t>Review alignment data. </a:t>
                      </a:r>
                    </a:p>
                    <a:p>
                      <a:pPr marL="216000" indent="-457200">
                        <a:spcAft>
                          <a:spcPts val="0"/>
                        </a:spcAft>
                      </a:pPr>
                      <a:r>
                        <a:rPr lang="en-CA" sz="1000" b="1" dirty="0" smtClean="0">
                          <a:solidFill>
                            <a:schemeClr val="tx1"/>
                          </a:solidFill>
                        </a:rPr>
                        <a:t>1.2 </a:t>
                      </a:r>
                      <a:r>
                        <a:rPr lang="en-CA" sz="1000" b="0" dirty="0" smtClean="0">
                          <a:solidFill>
                            <a:schemeClr val="tx1"/>
                          </a:solidFill>
                        </a:rPr>
                        <a:t>Determine gaps.</a:t>
                      </a:r>
                    </a:p>
                    <a:p>
                      <a:pPr marL="216000" indent="-457200">
                        <a:spcAft>
                          <a:spcPts val="0"/>
                        </a:spcAft>
                      </a:pPr>
                      <a:r>
                        <a:rPr lang="en-CA" sz="1000" b="1" dirty="0" smtClean="0">
                          <a:solidFill>
                            <a:schemeClr val="tx1"/>
                          </a:solidFill>
                        </a:rPr>
                        <a:t>1.3 </a:t>
                      </a:r>
                      <a:r>
                        <a:rPr lang="en-CA" sz="1000" b="0" dirty="0" smtClean="0">
                          <a:solidFill>
                            <a:schemeClr val="tx1"/>
                          </a:solidFill>
                        </a:rPr>
                        <a:t>Identify</a:t>
                      </a:r>
                      <a:r>
                        <a:rPr lang="en-CA" sz="1000" b="0" baseline="0" dirty="0" smtClean="0">
                          <a:solidFill>
                            <a:schemeClr val="tx1"/>
                          </a:solidFill>
                        </a:rPr>
                        <a:t> pain points.</a:t>
                      </a:r>
                      <a:endParaRPr lang="en-CA" sz="1000" b="0" dirty="0" smtClean="0">
                        <a:solidFill>
                          <a:schemeClr val="tx1"/>
                        </a:solidFill>
                      </a:endParaRPr>
                    </a:p>
                    <a:p>
                      <a:pPr marL="216000" indent="-457200">
                        <a:spcAft>
                          <a:spcPts val="0"/>
                        </a:spcAft>
                      </a:pPr>
                      <a:r>
                        <a:rPr lang="en-CA" sz="1000" b="1" dirty="0" smtClean="0">
                          <a:solidFill>
                            <a:schemeClr val="tx1"/>
                          </a:solidFill>
                        </a:rPr>
                        <a:t>1.4 </a:t>
                      </a:r>
                      <a:r>
                        <a:rPr lang="en-CA" sz="1000" b="0" dirty="0" smtClean="0">
                          <a:solidFill>
                            <a:schemeClr val="tx1"/>
                          </a:solidFill>
                        </a:rPr>
                        <a:t>Clarify goals.</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Task – e.g. </a:t>
                      </a:r>
                      <a:r>
                        <a:rPr lang="en-CA" sz="1000" b="1" baseline="0" dirty="0" smtClean="0">
                          <a:solidFill>
                            <a:schemeClr val="tx1"/>
                          </a:solidFill>
                        </a:rPr>
                        <a:t>Identify Stakeholders</a:t>
                      </a:r>
                    </a:p>
                    <a:p>
                      <a:pPr marL="216000" indent="-457200">
                        <a:spcAft>
                          <a:spcPts val="0"/>
                        </a:spcAft>
                      </a:pPr>
                      <a:r>
                        <a:rPr lang="en-CA" sz="1000" b="1" dirty="0" smtClean="0">
                          <a:solidFill>
                            <a:schemeClr val="tx1"/>
                          </a:solidFill>
                        </a:rPr>
                        <a:t>2.1</a:t>
                      </a:r>
                      <a:r>
                        <a:rPr lang="en-CA" sz="1000" b="0" dirty="0" smtClean="0">
                          <a:solidFill>
                            <a:schemeClr val="tx1"/>
                          </a:solidFill>
                        </a:rPr>
                        <a:t> Insert activity</a:t>
                      </a:r>
                      <a:r>
                        <a:rPr lang="en-CA" sz="1000" b="0" baseline="0" dirty="0" smtClean="0">
                          <a:solidFill>
                            <a:schemeClr val="tx1"/>
                          </a:solidFill>
                        </a:rPr>
                        <a:t> here.</a:t>
                      </a:r>
                    </a:p>
                    <a:p>
                      <a:pPr marL="216000" indent="-457200">
                        <a:spcAft>
                          <a:spcPts val="0"/>
                        </a:spcAft>
                      </a:pPr>
                      <a:r>
                        <a:rPr lang="en-CA" sz="1000" b="1" dirty="0" smtClean="0">
                          <a:solidFill>
                            <a:schemeClr val="tx1"/>
                          </a:solidFill>
                        </a:rPr>
                        <a:t>2.2</a:t>
                      </a:r>
                      <a:r>
                        <a:rPr lang="en-CA" sz="1000" b="0" dirty="0" smtClean="0">
                          <a:solidFill>
                            <a:schemeClr val="tx1"/>
                          </a:solidFill>
                        </a:rPr>
                        <a:t> Insert activity</a:t>
                      </a:r>
                      <a:r>
                        <a:rPr lang="en-CA" sz="1000" b="0" baseline="0" dirty="0" smtClean="0">
                          <a:solidFill>
                            <a:schemeClr val="tx1"/>
                          </a:solidFill>
                        </a:rPr>
                        <a:t> here</a:t>
                      </a:r>
                      <a:r>
                        <a:rPr lang="en-CA" sz="1000" b="0" dirty="0" smtClean="0">
                          <a:solidFill>
                            <a:schemeClr val="tx1"/>
                          </a:solidFill>
                        </a:rPr>
                        <a:t>.</a:t>
                      </a:r>
                    </a:p>
                    <a:p>
                      <a:pPr marL="216000" indent="-457200">
                        <a:spcAft>
                          <a:spcPts val="0"/>
                        </a:spcAft>
                      </a:pPr>
                      <a:r>
                        <a:rPr lang="en-CA" sz="1000" b="1" dirty="0" smtClean="0">
                          <a:solidFill>
                            <a:schemeClr val="tx1"/>
                          </a:solidFill>
                        </a:rPr>
                        <a:t>2.3</a:t>
                      </a:r>
                      <a:r>
                        <a:rPr lang="en-CA" sz="1000" b="0" dirty="0" smtClean="0">
                          <a:solidFill>
                            <a:schemeClr val="tx1"/>
                          </a:solidFill>
                        </a:rPr>
                        <a:t> Insert activity</a:t>
                      </a:r>
                      <a:r>
                        <a:rPr lang="en-CA" sz="1000" b="0" baseline="0" dirty="0" smtClean="0">
                          <a:solidFill>
                            <a:schemeClr val="tx1"/>
                          </a:solidFill>
                        </a:rPr>
                        <a:t> here.</a:t>
                      </a:r>
                      <a:endParaRPr lang="en-CA" sz="1000" b="0" dirty="0" smtClean="0">
                        <a:solidFill>
                          <a:schemeClr val="tx1"/>
                        </a:solidFill>
                      </a:endParaRPr>
                    </a:p>
                    <a:p>
                      <a:pPr marL="216000" indent="-457200">
                        <a:spcAft>
                          <a:spcPts val="0"/>
                        </a:spcAft>
                      </a:pPr>
                      <a:r>
                        <a:rPr lang="en-CA" sz="1000" b="1" dirty="0" smtClean="0">
                          <a:solidFill>
                            <a:schemeClr val="tx1"/>
                          </a:solidFill>
                        </a:rPr>
                        <a:t>2.4</a:t>
                      </a:r>
                      <a:r>
                        <a:rPr lang="en-CA" sz="1000" b="0" dirty="0" smtClean="0">
                          <a:solidFill>
                            <a:schemeClr val="tx1"/>
                          </a:solidFill>
                        </a:rPr>
                        <a:t> Insert activity</a:t>
                      </a:r>
                      <a:r>
                        <a:rPr lang="en-CA" sz="1000" b="0" baseline="0" dirty="0" smtClean="0">
                          <a:solidFill>
                            <a:schemeClr val="tx1"/>
                          </a:solidFill>
                        </a:rPr>
                        <a:t> here</a:t>
                      </a:r>
                      <a:r>
                        <a:rPr lang="en-CA" sz="1000" b="0" dirty="0" smtClean="0">
                          <a:solidFill>
                            <a:schemeClr val="tx1"/>
                          </a:solidFil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Task – e.g. Assess IT Process Effectiveness</a:t>
                      </a:r>
                    </a:p>
                    <a:p>
                      <a:pPr marL="216000" indent="-457200">
                        <a:spcAft>
                          <a:spcPts val="0"/>
                        </a:spcAft>
                      </a:pPr>
                      <a:r>
                        <a:rPr lang="en-CA" sz="1000" b="1" dirty="0" smtClean="0">
                          <a:solidFill>
                            <a:schemeClr val="tx1"/>
                          </a:solidFill>
                        </a:rPr>
                        <a:t>3.1 </a:t>
                      </a:r>
                      <a:r>
                        <a:rPr lang="en-CA" sz="1000" b="0" dirty="0" smtClean="0">
                          <a:solidFill>
                            <a:schemeClr val="tx1"/>
                          </a:solidFill>
                        </a:rPr>
                        <a:t>Insert activity</a:t>
                      </a:r>
                      <a:r>
                        <a:rPr lang="en-CA" sz="1000" b="0" baseline="0" dirty="0" smtClean="0">
                          <a:solidFill>
                            <a:schemeClr val="tx1"/>
                          </a:solidFill>
                        </a:rPr>
                        <a:t> here</a:t>
                      </a:r>
                      <a:r>
                        <a:rPr lang="en-CA" sz="1000" b="0" dirty="0" smtClean="0">
                          <a:solidFill>
                            <a:schemeClr val="tx1"/>
                          </a:solidFill>
                        </a:rPr>
                        <a:t>. </a:t>
                      </a:r>
                    </a:p>
                    <a:p>
                      <a:pPr marL="216000" indent="-457200">
                        <a:spcAft>
                          <a:spcPts val="0"/>
                        </a:spcAft>
                      </a:pPr>
                      <a:r>
                        <a:rPr lang="en-CA" sz="1000" b="1" dirty="0" smtClean="0">
                          <a:solidFill>
                            <a:schemeClr val="tx1"/>
                          </a:solidFill>
                        </a:rPr>
                        <a:t>3.2 </a:t>
                      </a:r>
                      <a:r>
                        <a:rPr lang="en-CA" sz="1000" b="0" dirty="0" smtClean="0">
                          <a:solidFill>
                            <a:schemeClr val="tx1"/>
                          </a:solidFill>
                        </a:rPr>
                        <a:t>Insert activity</a:t>
                      </a:r>
                      <a:r>
                        <a:rPr lang="en-CA" sz="1000" b="0" baseline="0" dirty="0" smtClean="0">
                          <a:solidFill>
                            <a:schemeClr val="tx1"/>
                          </a:solidFill>
                        </a:rPr>
                        <a:t> here</a:t>
                      </a:r>
                      <a:r>
                        <a:rPr lang="en-CA" sz="1000" b="0" dirty="0" smtClean="0">
                          <a:solidFill>
                            <a:schemeClr val="tx1"/>
                          </a:solidFill>
                        </a:rPr>
                        <a:t>.</a:t>
                      </a:r>
                    </a:p>
                    <a:p>
                      <a:pPr marL="216000" indent="-457200">
                        <a:spcAft>
                          <a:spcPts val="0"/>
                        </a:spcAft>
                      </a:pPr>
                      <a:r>
                        <a:rPr lang="en-CA" sz="1000" b="1" dirty="0" smtClean="0">
                          <a:solidFill>
                            <a:schemeClr val="tx1"/>
                          </a:solidFill>
                        </a:rPr>
                        <a:t>3.3</a:t>
                      </a:r>
                      <a:r>
                        <a:rPr lang="en-CA" sz="1000" b="0" dirty="0" smtClean="0">
                          <a:solidFill>
                            <a:schemeClr val="tx1"/>
                          </a:solidFill>
                        </a:rPr>
                        <a:t> Insert activity</a:t>
                      </a:r>
                      <a:r>
                        <a:rPr lang="en-CA" sz="1000" b="0" baseline="0" dirty="0" smtClean="0">
                          <a:solidFill>
                            <a:schemeClr val="tx1"/>
                          </a:solidFill>
                        </a:rPr>
                        <a:t> here</a:t>
                      </a:r>
                      <a:r>
                        <a:rPr lang="en-CA" sz="1000" b="0" dirty="0" smtClean="0">
                          <a:solidFill>
                            <a:schemeClr val="tx1"/>
                          </a:solidFill>
                        </a:rPr>
                        <a:t>.</a:t>
                      </a:r>
                    </a:p>
                    <a:p>
                      <a:pPr marL="216000" indent="-457200">
                        <a:spcAft>
                          <a:spcPts val="0"/>
                        </a:spcAft>
                      </a:pPr>
                      <a:r>
                        <a:rPr lang="en-CA" sz="1000" b="1" dirty="0" smtClean="0">
                          <a:solidFill>
                            <a:schemeClr val="tx1"/>
                          </a:solidFill>
                        </a:rPr>
                        <a:t>3.4</a:t>
                      </a:r>
                      <a:r>
                        <a:rPr lang="en-CA" sz="1000" b="0" dirty="0" smtClean="0">
                          <a:solidFill>
                            <a:schemeClr val="tx1"/>
                          </a:solidFill>
                        </a:rPr>
                        <a:t> Insert activity</a:t>
                      </a:r>
                      <a:r>
                        <a:rPr lang="en-CA" sz="1000" b="0" baseline="0" dirty="0" smtClean="0">
                          <a:solidFill>
                            <a:schemeClr val="tx1"/>
                          </a:solidFill>
                        </a:rPr>
                        <a:t> here</a:t>
                      </a:r>
                      <a:r>
                        <a:rPr lang="en-CA" sz="1000" b="0" dirty="0" smtClean="0">
                          <a:solidFill>
                            <a:schemeClr val="tx1"/>
                          </a:solidFil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Task – e.g. Develop a Data-Driven IT Strategy</a:t>
                      </a:r>
                    </a:p>
                    <a:p>
                      <a:pPr marL="216000" indent="-457200">
                        <a:spcAft>
                          <a:spcPts val="0"/>
                        </a:spcAft>
                      </a:pPr>
                      <a:r>
                        <a:rPr lang="en-CA" sz="1000" b="1" dirty="0" smtClean="0">
                          <a:solidFill>
                            <a:schemeClr val="tx1"/>
                          </a:solidFill>
                        </a:rPr>
                        <a:t>4.1 </a:t>
                      </a:r>
                      <a:r>
                        <a:rPr lang="en-CA" sz="1000" b="0" dirty="0" smtClean="0">
                          <a:solidFill>
                            <a:schemeClr val="tx1"/>
                          </a:solidFill>
                        </a:rPr>
                        <a:t>Insert activity</a:t>
                      </a:r>
                      <a:r>
                        <a:rPr lang="en-CA" sz="1000" b="0" baseline="0" dirty="0" smtClean="0">
                          <a:solidFill>
                            <a:schemeClr val="tx1"/>
                          </a:solidFill>
                        </a:rPr>
                        <a:t> here</a:t>
                      </a:r>
                      <a:r>
                        <a:rPr lang="en-CA" sz="1000" b="0" dirty="0" smtClean="0">
                          <a:solidFill>
                            <a:schemeClr val="tx1"/>
                          </a:solidFill>
                        </a:rPr>
                        <a:t>.</a:t>
                      </a:r>
                    </a:p>
                    <a:p>
                      <a:pPr marL="216000" indent="-457200">
                        <a:spcAft>
                          <a:spcPts val="0"/>
                        </a:spcAft>
                      </a:pPr>
                      <a:r>
                        <a:rPr lang="en-CA" sz="1000" b="1" dirty="0" smtClean="0">
                          <a:solidFill>
                            <a:schemeClr val="tx1"/>
                          </a:solidFill>
                        </a:rPr>
                        <a:t>4.2</a:t>
                      </a:r>
                      <a:r>
                        <a:rPr lang="en-CA" sz="1000" b="0" dirty="0" smtClean="0">
                          <a:solidFill>
                            <a:schemeClr val="tx1"/>
                          </a:solidFill>
                        </a:rPr>
                        <a:t> Insert activity</a:t>
                      </a:r>
                      <a:r>
                        <a:rPr lang="en-CA" sz="1000" b="0" baseline="0" dirty="0" smtClean="0">
                          <a:solidFill>
                            <a:schemeClr val="tx1"/>
                          </a:solidFill>
                        </a:rPr>
                        <a:t> here</a:t>
                      </a:r>
                      <a:r>
                        <a:rPr lang="en-CA" sz="1000" b="0" dirty="0" smtClean="0">
                          <a:solidFill>
                            <a:schemeClr val="tx1"/>
                          </a:solidFill>
                        </a:rPr>
                        <a:t>.</a:t>
                      </a:r>
                    </a:p>
                    <a:p>
                      <a:pPr marL="216000" indent="-457200">
                        <a:spcAft>
                          <a:spcPts val="0"/>
                        </a:spcAft>
                      </a:pPr>
                      <a:r>
                        <a:rPr lang="en-CA" sz="1000" b="1" dirty="0" smtClean="0">
                          <a:solidFill>
                            <a:schemeClr val="tx1"/>
                          </a:solidFill>
                        </a:rPr>
                        <a:t>4.3</a:t>
                      </a:r>
                      <a:r>
                        <a:rPr lang="en-CA" sz="1000" b="0" dirty="0" smtClean="0">
                          <a:solidFill>
                            <a:schemeClr val="tx1"/>
                          </a:solidFill>
                        </a:rPr>
                        <a:t> Insert activity</a:t>
                      </a:r>
                      <a:r>
                        <a:rPr lang="en-CA" sz="1000" b="0" baseline="0" dirty="0" smtClean="0">
                          <a:solidFill>
                            <a:schemeClr val="tx1"/>
                          </a:solidFill>
                        </a:rPr>
                        <a:t> here</a:t>
                      </a:r>
                      <a:r>
                        <a:rPr lang="en-CA" sz="1000" b="0" dirty="0" smtClean="0">
                          <a:solidFill>
                            <a:schemeClr val="tx1"/>
                          </a:solidFill>
                        </a:rPr>
                        <a:t>.</a:t>
                      </a:r>
                    </a:p>
                    <a:p>
                      <a:pPr marL="216000" indent="-457200">
                        <a:spcAft>
                          <a:spcPts val="0"/>
                        </a:spcAft>
                      </a:pPr>
                      <a:r>
                        <a:rPr lang="en-CA" sz="1000" b="1" dirty="0" smtClean="0">
                          <a:solidFill>
                            <a:schemeClr val="tx1"/>
                          </a:solidFill>
                        </a:rPr>
                        <a:t>4.4</a:t>
                      </a:r>
                      <a:r>
                        <a:rPr lang="en-CA" sz="1000" b="0" dirty="0" smtClean="0">
                          <a:solidFill>
                            <a:schemeClr val="tx1"/>
                          </a:solidFill>
                        </a:rPr>
                        <a:t> Insert activity</a:t>
                      </a:r>
                      <a:r>
                        <a:rPr lang="en-CA" sz="1000" b="0" baseline="0" dirty="0" smtClean="0">
                          <a:solidFill>
                            <a:schemeClr val="tx1"/>
                          </a:solidFill>
                        </a:rPr>
                        <a:t> here.</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Task – e.g. Create an IT Communication</a:t>
                      </a:r>
                      <a:r>
                        <a:rPr lang="en-CA" sz="1000" b="1" baseline="0" dirty="0" smtClean="0">
                          <a:solidFill>
                            <a:schemeClr val="tx1"/>
                          </a:solidFill>
                        </a:rPr>
                        <a:t> Plan</a:t>
                      </a:r>
                    </a:p>
                    <a:p>
                      <a:pPr marL="216000" indent="-457200">
                        <a:spcAft>
                          <a:spcPts val="0"/>
                        </a:spcAft>
                      </a:pPr>
                      <a:r>
                        <a:rPr lang="en-CA" sz="1000" b="1" dirty="0" smtClean="0">
                          <a:solidFill>
                            <a:schemeClr val="tx1"/>
                          </a:solidFill>
                        </a:rPr>
                        <a:t>5.1 </a:t>
                      </a:r>
                      <a:r>
                        <a:rPr lang="en-CA" sz="1000" b="0" dirty="0" smtClean="0">
                          <a:solidFill>
                            <a:schemeClr val="tx1"/>
                          </a:solidFill>
                        </a:rPr>
                        <a:t>Insert activity</a:t>
                      </a:r>
                      <a:r>
                        <a:rPr lang="en-CA" sz="1000" b="0" baseline="0" dirty="0" smtClean="0">
                          <a:solidFill>
                            <a:schemeClr val="tx1"/>
                          </a:solidFill>
                        </a:rPr>
                        <a:t> here</a:t>
                      </a:r>
                      <a:r>
                        <a:rPr lang="en-CA" sz="1000" b="0" dirty="0" smtClean="0">
                          <a:solidFill>
                            <a:schemeClr val="tx1"/>
                          </a:solidFill>
                        </a:rPr>
                        <a:t>.</a:t>
                      </a:r>
                    </a:p>
                    <a:p>
                      <a:pPr marL="216000" indent="-457200">
                        <a:spcAft>
                          <a:spcPts val="0"/>
                        </a:spcAft>
                      </a:pPr>
                      <a:r>
                        <a:rPr lang="en-CA" sz="1000" b="1" dirty="0" smtClean="0">
                          <a:solidFill>
                            <a:schemeClr val="tx1"/>
                          </a:solidFill>
                        </a:rPr>
                        <a:t>5.2</a:t>
                      </a:r>
                      <a:r>
                        <a:rPr lang="en-CA" sz="1000" b="0" dirty="0" smtClean="0">
                          <a:solidFill>
                            <a:schemeClr val="tx1"/>
                          </a:solidFill>
                        </a:rPr>
                        <a:t> Insert activity</a:t>
                      </a:r>
                      <a:r>
                        <a:rPr lang="en-CA" sz="1000" b="0" baseline="0" dirty="0" smtClean="0">
                          <a:solidFill>
                            <a:schemeClr val="tx1"/>
                          </a:solidFill>
                        </a:rPr>
                        <a:t> here</a:t>
                      </a:r>
                      <a:r>
                        <a:rPr lang="en-CA" sz="1000" b="0" dirty="0" smtClean="0">
                          <a:solidFill>
                            <a:schemeClr val="tx1"/>
                          </a:solidFill>
                        </a:rPr>
                        <a:t>.</a:t>
                      </a:r>
                    </a:p>
                    <a:p>
                      <a:pPr marL="216000" indent="-457200">
                        <a:spcAft>
                          <a:spcPts val="0"/>
                        </a:spcAft>
                      </a:pPr>
                      <a:r>
                        <a:rPr lang="en-CA" sz="1000" b="1" dirty="0" smtClean="0">
                          <a:solidFill>
                            <a:schemeClr val="tx1"/>
                          </a:solidFill>
                        </a:rPr>
                        <a:t>5.3</a:t>
                      </a:r>
                      <a:r>
                        <a:rPr lang="en-CA" sz="1000" b="0" dirty="0" smtClean="0">
                          <a:solidFill>
                            <a:schemeClr val="tx1"/>
                          </a:solidFill>
                        </a:rPr>
                        <a:t> Insert activity</a:t>
                      </a:r>
                      <a:r>
                        <a:rPr lang="en-CA" sz="1000" b="0" baseline="0" dirty="0" smtClean="0">
                          <a:solidFill>
                            <a:schemeClr val="tx1"/>
                          </a:solidFill>
                        </a:rPr>
                        <a:t> here</a:t>
                      </a:r>
                      <a:r>
                        <a:rPr lang="en-CA" sz="1000" b="0" dirty="0" smtClean="0">
                          <a:solidFill>
                            <a:schemeClr val="tx1"/>
                          </a:solidFill>
                        </a:rPr>
                        <a:t>.</a:t>
                      </a:r>
                    </a:p>
                    <a:p>
                      <a:pPr marL="216000" indent="-457200">
                        <a:spcAft>
                          <a:spcPts val="0"/>
                        </a:spcAft>
                      </a:pPr>
                      <a:r>
                        <a:rPr lang="en-CA" sz="1000" b="1" dirty="0" smtClean="0">
                          <a:solidFill>
                            <a:schemeClr val="tx1"/>
                          </a:solidFill>
                        </a:rPr>
                        <a:t>5.4</a:t>
                      </a:r>
                      <a:r>
                        <a:rPr lang="en-CA" sz="1000" b="0" dirty="0" smtClean="0">
                          <a:solidFill>
                            <a:schemeClr val="tx1"/>
                          </a:solidFill>
                        </a:rPr>
                        <a:t> Insert activity</a:t>
                      </a:r>
                      <a:r>
                        <a:rPr lang="en-CA" sz="1000" b="0" baseline="0" dirty="0" smtClean="0">
                          <a:solidFill>
                            <a:schemeClr val="tx1"/>
                          </a:solidFill>
                        </a:rPr>
                        <a:t> here</a:t>
                      </a:r>
                      <a:r>
                        <a:rPr lang="en-CA" sz="1000" b="0" dirty="0" smtClean="0">
                          <a:solidFill>
                            <a:schemeClr val="tx1"/>
                          </a:solidFill>
                        </a:rPr>
                        <a:t>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Defined IT mandate</a:t>
                      </a:r>
                    </a:p>
                    <a:p>
                      <a:pPr marL="228600" indent="-228600">
                        <a:spcAft>
                          <a:spcPts val="0"/>
                        </a:spcAft>
                        <a:buClrTx/>
                        <a:buFont typeface="+mj-lt"/>
                        <a:buAutoNum type="arabicPeriod"/>
                      </a:pPr>
                      <a:r>
                        <a:rPr lang="en-CA" sz="1000" b="0" i="0" baseline="0" dirty="0" smtClean="0">
                          <a:solidFill>
                            <a:schemeClr val="tx1"/>
                          </a:solidFill>
                        </a:rPr>
                        <a:t>IT and Business Leadership Alignment Report</a:t>
                      </a:r>
                    </a:p>
                    <a:p>
                      <a:pPr marL="228600" indent="-228600">
                        <a:spcAft>
                          <a:spcPts val="0"/>
                        </a:spcAft>
                        <a:buClrTx/>
                        <a:buFont typeface="+mj-lt"/>
                        <a:buAutoNum type="arabicPeriod"/>
                      </a:pPr>
                      <a:r>
                        <a:rPr lang="en-CA" sz="1000" b="0" i="0" baseline="0" dirty="0" smtClean="0">
                          <a:solidFill>
                            <a:schemeClr val="tx1"/>
                          </a:solidFill>
                        </a:rPr>
                        <a:t>Business Leadership Communication and Reporting Plan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Insert deliverable</a:t>
                      </a:r>
                      <a:r>
                        <a:rPr lang="en-CA" sz="1000" b="0" baseline="0" dirty="0" smtClean="0">
                          <a:solidFill>
                            <a:schemeClr val="tx1"/>
                          </a:solidFill>
                        </a:rPr>
                        <a:t> here</a:t>
                      </a:r>
                    </a:p>
                    <a:p>
                      <a:pPr marL="144000" indent="-144000">
                        <a:spcAft>
                          <a:spcPts val="0"/>
                        </a:spcAft>
                        <a:buClrTx/>
                        <a:buFont typeface="+mj-lt"/>
                        <a:buAutoNum type="arabicPeriod"/>
                      </a:pPr>
                      <a:r>
                        <a:rPr lang="en-CA" sz="1000" b="0" dirty="0" smtClean="0">
                          <a:solidFill>
                            <a:schemeClr val="tx1"/>
                          </a:solidFill>
                        </a:rPr>
                        <a:t>Insert deliverable</a:t>
                      </a:r>
                      <a:r>
                        <a:rPr lang="en-CA" sz="1000" b="0" baseline="0" dirty="0" smtClean="0">
                          <a:solidFill>
                            <a:schemeClr val="tx1"/>
                          </a:solidFill>
                        </a:rPr>
                        <a:t> here</a:t>
                      </a:r>
                    </a:p>
                    <a:p>
                      <a:pPr marL="144000" indent="-144000">
                        <a:spcAft>
                          <a:spcPts val="0"/>
                        </a:spcAft>
                        <a:buClrTx/>
                        <a:buFont typeface="+mj-lt"/>
                        <a:buAutoNum type="arabicPeriod"/>
                      </a:pPr>
                      <a:r>
                        <a:rPr lang="en-CA" sz="1000" b="0" dirty="0" smtClean="0">
                          <a:solidFill>
                            <a:schemeClr val="tx1"/>
                          </a:solidFill>
                        </a:rPr>
                        <a:t>Insert deliverable</a:t>
                      </a:r>
                      <a:r>
                        <a:rPr lang="en-CA" sz="1000" b="0" baseline="0" dirty="0" smtClean="0">
                          <a:solidFill>
                            <a:schemeClr val="tx1"/>
                          </a:solidFill>
                        </a:rPr>
                        <a:t> here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Insert deliverable</a:t>
                      </a:r>
                      <a:r>
                        <a:rPr lang="en-CA" sz="1000" b="0" baseline="0" dirty="0" smtClean="0">
                          <a:solidFill>
                            <a:schemeClr val="tx1"/>
                          </a:solidFill>
                        </a:rPr>
                        <a:t> here</a:t>
                      </a:r>
                    </a:p>
                    <a:p>
                      <a:pPr marL="144000" indent="-144000">
                        <a:spcAft>
                          <a:spcPts val="0"/>
                        </a:spcAft>
                        <a:buClrTx/>
                        <a:buFont typeface="+mj-lt"/>
                        <a:buAutoNum type="arabicPeriod"/>
                      </a:pPr>
                      <a:r>
                        <a:rPr lang="en-CA" sz="1000" b="0" dirty="0" smtClean="0">
                          <a:solidFill>
                            <a:schemeClr val="tx1"/>
                          </a:solidFill>
                        </a:rPr>
                        <a:t>Insert deliverable</a:t>
                      </a:r>
                      <a:r>
                        <a:rPr lang="en-CA" sz="1000" b="0" baseline="0" dirty="0" smtClean="0">
                          <a:solidFill>
                            <a:schemeClr val="tx1"/>
                          </a:solidFill>
                        </a:rPr>
                        <a:t> here</a:t>
                      </a:r>
                    </a:p>
                    <a:p>
                      <a:pPr marL="144000" indent="-144000">
                        <a:spcAft>
                          <a:spcPts val="0"/>
                        </a:spcAft>
                        <a:buClrTx/>
                        <a:buFont typeface="+mj-lt"/>
                        <a:buAutoNum type="arabicPeriod"/>
                      </a:pPr>
                      <a:r>
                        <a:rPr lang="en-CA" sz="1000" b="0" dirty="0" smtClean="0">
                          <a:solidFill>
                            <a:schemeClr val="tx1"/>
                          </a:solidFill>
                        </a:rPr>
                        <a:t>Insert deliverable</a:t>
                      </a:r>
                      <a:r>
                        <a:rPr lang="en-CA" sz="1000" b="0" baseline="0" dirty="0" smtClean="0">
                          <a:solidFill>
                            <a:schemeClr val="tx1"/>
                          </a:solidFill>
                        </a:rPr>
                        <a:t> here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Insert deliverable</a:t>
                      </a:r>
                      <a:r>
                        <a:rPr lang="en-CA" sz="1000" b="0" baseline="0" dirty="0" smtClean="0">
                          <a:solidFill>
                            <a:schemeClr val="tx1"/>
                          </a:solidFill>
                        </a:rPr>
                        <a:t> here</a:t>
                      </a:r>
                    </a:p>
                    <a:p>
                      <a:pPr marL="144000" indent="-144000">
                        <a:spcAft>
                          <a:spcPts val="0"/>
                        </a:spcAft>
                        <a:buClrTx/>
                        <a:buFont typeface="+mj-lt"/>
                        <a:buAutoNum type="arabicPeriod"/>
                      </a:pPr>
                      <a:r>
                        <a:rPr lang="en-CA" sz="1000" b="0" dirty="0" smtClean="0">
                          <a:solidFill>
                            <a:schemeClr val="tx1"/>
                          </a:solidFill>
                        </a:rPr>
                        <a:t>Insert deliverable</a:t>
                      </a:r>
                      <a:r>
                        <a:rPr lang="en-CA" sz="1000" b="0" baseline="0" dirty="0" smtClean="0">
                          <a:solidFill>
                            <a:schemeClr val="tx1"/>
                          </a:solidFill>
                        </a:rPr>
                        <a:t> here</a:t>
                      </a: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smtClean="0">
                          <a:solidFill>
                            <a:schemeClr val="tx1"/>
                          </a:solidFill>
                        </a:rPr>
                        <a:t>Insert deliverable</a:t>
                      </a:r>
                      <a:r>
                        <a:rPr lang="en-CA" sz="1000" b="0" baseline="0" dirty="0" smtClean="0">
                          <a:solidFill>
                            <a:schemeClr val="tx1"/>
                          </a:solidFill>
                        </a:rPr>
                        <a:t> here</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Insert deliverable</a:t>
                      </a:r>
                      <a:r>
                        <a:rPr lang="en-CA" sz="1000" b="0" baseline="0" dirty="0" smtClean="0">
                          <a:solidFill>
                            <a:schemeClr val="tx1"/>
                          </a:solidFill>
                        </a:rPr>
                        <a:t> here</a:t>
                      </a:r>
                    </a:p>
                    <a:p>
                      <a:pPr marL="144000" indent="-144000">
                        <a:spcAft>
                          <a:spcPts val="0"/>
                        </a:spcAft>
                        <a:buClrTx/>
                        <a:buFont typeface="+mj-lt"/>
                        <a:buAutoNum type="arabicPeriod"/>
                      </a:pPr>
                      <a:r>
                        <a:rPr lang="en-CA" sz="1000" b="0" dirty="0" smtClean="0">
                          <a:solidFill>
                            <a:schemeClr val="tx1"/>
                          </a:solidFill>
                        </a:rPr>
                        <a:t>Insert deliverable</a:t>
                      </a:r>
                      <a:r>
                        <a:rPr lang="en-CA" sz="1000" b="0" baseline="0" dirty="0" smtClean="0">
                          <a:solidFill>
                            <a:schemeClr val="tx1"/>
                          </a:solidFill>
                        </a:rPr>
                        <a:t> here</a:t>
                      </a: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smtClean="0">
                          <a:solidFill>
                            <a:schemeClr val="tx1"/>
                          </a:solidFill>
                        </a:rPr>
                        <a:t>Insert deliverable</a:t>
                      </a:r>
                      <a:r>
                        <a:rPr lang="en-CA" sz="1000" b="0" baseline="0" dirty="0" smtClean="0">
                          <a:solidFill>
                            <a:schemeClr val="tx1"/>
                          </a:solidFill>
                        </a:rPr>
                        <a:t> here</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33131867"/>
              </p:ext>
            </p:extLst>
          </p:nvPr>
        </p:nvGraphicFramePr>
        <p:xfrm>
          <a:off x="251519" y="1517620"/>
          <a:ext cx="8625781" cy="4880942"/>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62512">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Offsite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3295982">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indent="0" algn="ctr">
                        <a:spcAft>
                          <a:spcPts val="0"/>
                        </a:spcAft>
                        <a:buClrTx/>
                        <a:buFontTx/>
                        <a:buNone/>
                      </a:pPr>
                      <a:r>
                        <a:rPr lang="en-CA" sz="1000" b="1" i="0" cap="small" baseline="0" dirty="0" smtClean="0">
                          <a:solidFill>
                            <a:schemeClr val="tx1"/>
                          </a:solidFill>
                        </a:rPr>
                        <a:t>Where to Travel</a:t>
                      </a:r>
                    </a:p>
                    <a:p>
                      <a:pPr marL="0" indent="0" algn="ctr">
                        <a:spcAft>
                          <a:spcPts val="0"/>
                        </a:spcAft>
                        <a:buClrTx/>
                        <a:buFontTx/>
                        <a:buNone/>
                      </a:pPr>
                      <a:endParaRPr lang="en-CA" sz="1000" b="1" i="0" cap="small" baseline="0" dirty="0" smtClean="0">
                        <a:solidFill>
                          <a:schemeClr val="tx1"/>
                        </a:solidFill>
                      </a:endParaRPr>
                    </a:p>
                    <a:p>
                      <a:pPr marL="228600" indent="-228600" algn="ctr">
                        <a:spcAft>
                          <a:spcPts val="0"/>
                        </a:spcAft>
                        <a:buClrTx/>
                        <a:buFont typeface="+mj-lt"/>
                        <a:buAutoNum type="arabicPeriod"/>
                      </a:pPr>
                      <a:endParaRPr lang="en-CA" sz="1000" b="1" i="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1"/>
                          </a:solidFill>
                        </a:rPr>
                        <a:t>Morning:</a:t>
                      </a:r>
                    </a:p>
                    <a:p>
                      <a:pPr marL="171450" indent="-171450">
                        <a:spcAft>
                          <a:spcPts val="0"/>
                        </a:spcAft>
                        <a:buFont typeface="Arial" panose="020B0604020202020204" pitchFamily="34" charset="0"/>
                        <a:buChar char="•"/>
                      </a:pPr>
                      <a:r>
                        <a:rPr lang="en-US" sz="1000" b="0" baseline="0" dirty="0" smtClean="0">
                          <a:solidFill>
                            <a:schemeClr val="tx1"/>
                          </a:solidFill>
                        </a:rPr>
                        <a:t>Kick-off</a:t>
                      </a:r>
                    </a:p>
                    <a:p>
                      <a:pPr marL="171450" indent="-171450">
                        <a:spcAft>
                          <a:spcPts val="0"/>
                        </a:spcAft>
                        <a:buFont typeface="Arial" panose="020B0604020202020204" pitchFamily="34" charset="0"/>
                        <a:buChar char="•"/>
                      </a:pPr>
                      <a:r>
                        <a:rPr lang="en-US" sz="1000" b="0" baseline="0" dirty="0" smtClean="0">
                          <a:solidFill>
                            <a:schemeClr val="tx1"/>
                          </a:solidFill>
                        </a:rPr>
                        <a:t>Business and stakeholder goal review</a:t>
                      </a:r>
                    </a:p>
                    <a:p>
                      <a:pPr marL="171450" indent="-171450">
                        <a:spcAft>
                          <a:spcPts val="0"/>
                        </a:spcAft>
                        <a:buFont typeface="Arial" panose="020B0604020202020204" pitchFamily="34" charset="0"/>
                        <a:buChar char="•"/>
                      </a:pPr>
                      <a:r>
                        <a:rPr lang="en-US" sz="1000" b="0" baseline="0" dirty="0" smtClean="0">
                          <a:solidFill>
                            <a:schemeClr val="tx1"/>
                          </a:solidFill>
                        </a:rPr>
                        <a:t>Identify goals of modernization and measure of success</a:t>
                      </a:r>
                    </a:p>
                    <a:p>
                      <a:pPr marL="171450" indent="-171450">
                        <a:spcAft>
                          <a:spcPts val="0"/>
                        </a:spcAft>
                        <a:buFont typeface="Arial" panose="020B0604020202020204" pitchFamily="34" charset="0"/>
                        <a:buChar char="•"/>
                      </a:pPr>
                      <a:endParaRPr lang="en-US" sz="1000" b="1" baseline="0" dirty="0" smtClean="0">
                        <a:solidFill>
                          <a:schemeClr val="tx1"/>
                        </a:solidFill>
                      </a:endParaRPr>
                    </a:p>
                    <a:p>
                      <a:pPr marL="0" indent="0">
                        <a:spcAft>
                          <a:spcPts val="0"/>
                        </a:spcAft>
                        <a:buFont typeface="Arial" panose="020B0604020202020204" pitchFamily="34" charset="0"/>
                        <a:buNone/>
                      </a:pPr>
                      <a:r>
                        <a:rPr lang="en-US" sz="1000" b="1" baseline="0" dirty="0" smtClean="0">
                          <a:solidFill>
                            <a:schemeClr val="tx1"/>
                          </a:solidFill>
                        </a:rPr>
                        <a:t>Afternoon: </a:t>
                      </a:r>
                    </a:p>
                    <a:p>
                      <a:pPr marL="171450" indent="-171450">
                        <a:spcAft>
                          <a:spcPts val="0"/>
                        </a:spcAft>
                        <a:buFont typeface="Arial" panose="020B0604020202020204" pitchFamily="34" charset="0"/>
                        <a:buChar char="•"/>
                      </a:pPr>
                      <a:r>
                        <a:rPr lang="en-CA" sz="1000" b="0" baseline="0" dirty="0" smtClean="0">
                          <a:solidFill>
                            <a:schemeClr val="tx1"/>
                          </a:solidFill>
                        </a:rPr>
                        <a:t>Overview of current IT</a:t>
                      </a:r>
                    </a:p>
                    <a:p>
                      <a:pPr marL="171450" indent="-171450">
                        <a:spcAft>
                          <a:spcPts val="0"/>
                        </a:spcAft>
                        <a:buFont typeface="Arial" panose="020B0604020202020204" pitchFamily="34" charset="0"/>
                        <a:buChar char="•"/>
                      </a:pPr>
                      <a:r>
                        <a:rPr lang="en-CA" sz="1000" b="0" baseline="0" dirty="0" smtClean="0">
                          <a:solidFill>
                            <a:schemeClr val="tx1"/>
                          </a:solidFill>
                        </a:rPr>
                        <a:t>Current IT assessment</a:t>
                      </a:r>
                      <a:endParaRPr lang="en-US" sz="1000" b="1"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lgn="ctr">
                        <a:spcAft>
                          <a:spcPts val="0"/>
                        </a:spcAft>
                        <a:buClrTx/>
                        <a:buFontTx/>
                        <a:buNone/>
                      </a:pPr>
                      <a:r>
                        <a:rPr lang="en-CA" sz="1000" b="1" cap="small" dirty="0" smtClean="0">
                          <a:solidFill>
                            <a:schemeClr val="tx1"/>
                          </a:solidFill>
                        </a:rPr>
                        <a:t>How to Get There</a:t>
                      </a:r>
                      <a:endParaRPr lang="en-CA" sz="1000" b="1" i="0" cap="small" baseline="0" dirty="0" smtClean="0">
                        <a:solidFill>
                          <a:schemeClr val="tx1"/>
                        </a:solidFill>
                      </a:endParaRPr>
                    </a:p>
                    <a:p>
                      <a:pPr algn="ctr">
                        <a:spcAft>
                          <a:spcPts val="1200"/>
                        </a:spcAft>
                      </a:pPr>
                      <a:endParaRPr lang="en-CA" sz="1000" b="1" i="0" baseline="0" dirty="0" smtClean="0">
                        <a:solidFill>
                          <a:schemeClr val="tx1"/>
                        </a:solidFill>
                      </a:endParaRPr>
                    </a:p>
                    <a:p>
                      <a:pPr marL="216000" indent="-457200">
                        <a:spcAft>
                          <a:spcPts val="0"/>
                        </a:spcAft>
                      </a:pPr>
                      <a:endParaRPr lang="en-US" sz="1000" b="1" baseline="0" dirty="0" smtClean="0">
                        <a:solidFill>
                          <a:schemeClr val="tx1"/>
                        </a:solidFill>
                      </a:endParaRPr>
                    </a:p>
                    <a:p>
                      <a:pPr marL="216000" indent="-457200">
                        <a:spcAft>
                          <a:spcPts val="0"/>
                        </a:spcAft>
                      </a:pPr>
                      <a:r>
                        <a:rPr lang="en-US" sz="1000" b="1" baseline="0" dirty="0" smtClean="0">
                          <a:solidFill>
                            <a:schemeClr val="tx1"/>
                          </a:solidFill>
                        </a:rPr>
                        <a:t>Morning:</a:t>
                      </a:r>
                    </a:p>
                    <a:p>
                      <a:pPr marL="171450" indent="-171450">
                        <a:spcAft>
                          <a:spcPts val="0"/>
                        </a:spcAft>
                        <a:buFont typeface="Arial" panose="020B0604020202020204" pitchFamily="34" charset="0"/>
                        <a:buChar char="•"/>
                      </a:pPr>
                      <a:r>
                        <a:rPr lang="en-US" sz="1000" b="0" baseline="0" dirty="0" smtClean="0">
                          <a:solidFill>
                            <a:schemeClr val="tx1"/>
                          </a:solidFill>
                        </a:rPr>
                        <a:t>Assess the current virtualization maturity</a:t>
                      </a:r>
                    </a:p>
                    <a:p>
                      <a:pPr marL="171450" indent="-171450">
                        <a:spcAft>
                          <a:spcPts val="0"/>
                        </a:spcAft>
                        <a:buFont typeface="Arial" panose="020B0604020202020204" pitchFamily="34" charset="0"/>
                        <a:buChar char="•"/>
                      </a:pPr>
                      <a:r>
                        <a:rPr lang="en-US" sz="1000" b="0" baseline="0" dirty="0" smtClean="0">
                          <a:solidFill>
                            <a:schemeClr val="tx1"/>
                          </a:solidFill>
                        </a:rPr>
                        <a:t>Review and examine tech trends</a:t>
                      </a:r>
                      <a:endParaRPr lang="en-US" sz="1000" b="1" baseline="0" dirty="0" smtClean="0">
                        <a:solidFill>
                          <a:schemeClr val="tx1"/>
                        </a:solidFill>
                      </a:endParaRPr>
                    </a:p>
                    <a:p>
                      <a:pPr marL="171450" indent="-171450">
                        <a:spcAft>
                          <a:spcPts val="0"/>
                        </a:spcAft>
                        <a:buFont typeface="Arial" panose="020B0604020202020204" pitchFamily="34" charset="0"/>
                        <a:buChar char="•"/>
                      </a:pPr>
                      <a:endParaRPr lang="en-US" sz="1000" b="1" baseline="0" dirty="0" smtClean="0">
                        <a:solidFill>
                          <a:schemeClr val="tx1"/>
                        </a:solidFill>
                      </a:endParaRPr>
                    </a:p>
                    <a:p>
                      <a:pPr marL="171450" indent="-171450">
                        <a:spcAft>
                          <a:spcPts val="0"/>
                        </a:spcAft>
                        <a:buFont typeface="Arial" panose="020B0604020202020204" pitchFamily="34" charset="0"/>
                        <a:buChar char="•"/>
                      </a:pPr>
                      <a:endParaRPr lang="en-US" sz="1000" b="1" baseline="0" dirty="0" smtClean="0">
                        <a:solidFill>
                          <a:schemeClr val="tx1"/>
                        </a:solidFill>
                      </a:endParaRPr>
                    </a:p>
                    <a:p>
                      <a:pPr marL="0" indent="0">
                        <a:spcAft>
                          <a:spcPts val="0"/>
                        </a:spcAft>
                        <a:buFont typeface="Arial" panose="020B0604020202020204" pitchFamily="34" charset="0"/>
                        <a:buNone/>
                      </a:pPr>
                      <a:endParaRPr lang="en-US" sz="1000" b="1" baseline="0" dirty="0" smtClean="0">
                        <a:solidFill>
                          <a:schemeClr val="tx1"/>
                        </a:solidFill>
                      </a:endParaRPr>
                    </a:p>
                    <a:p>
                      <a:pPr marL="0" indent="0">
                        <a:spcAft>
                          <a:spcPts val="0"/>
                        </a:spcAft>
                        <a:buFont typeface="Arial" panose="020B0604020202020204" pitchFamily="34" charset="0"/>
                        <a:buNone/>
                      </a:pPr>
                      <a:endParaRPr lang="en-US" sz="1000" b="1" baseline="0" dirty="0" smtClean="0">
                        <a:solidFill>
                          <a:schemeClr val="tx1"/>
                        </a:solidFill>
                      </a:endParaRPr>
                    </a:p>
                    <a:p>
                      <a:pPr marL="0" indent="0">
                        <a:spcAft>
                          <a:spcPts val="0"/>
                        </a:spcAft>
                        <a:buFont typeface="Arial" panose="020B0604020202020204" pitchFamily="34" charset="0"/>
                        <a:buNone/>
                      </a:pPr>
                      <a:r>
                        <a:rPr lang="en-US" sz="1000" b="1" baseline="0" dirty="0" smtClean="0">
                          <a:solidFill>
                            <a:schemeClr val="tx1"/>
                          </a:solidFill>
                        </a:rPr>
                        <a:t>Afternoon</a:t>
                      </a:r>
                      <a:r>
                        <a:rPr lang="en-US" sz="1000" b="0" baseline="0" dirty="0" smtClean="0">
                          <a:solidFill>
                            <a:schemeClr val="tx1"/>
                          </a:solidFill>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Identify future state of the data center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Create projects to fill people, process, and technology gaps</a:t>
                      </a:r>
                    </a:p>
                    <a:p>
                      <a:pPr marL="0" indent="0">
                        <a:spcAft>
                          <a:spcPts val="0"/>
                        </a:spcAft>
                        <a:buFont typeface="Arial" panose="020B0604020202020204" pitchFamily="34" charset="0"/>
                        <a:buNone/>
                      </a:pPr>
                      <a:endParaRPr lang="en-US" sz="10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lgn="ctr">
                        <a:spcAft>
                          <a:spcPts val="0"/>
                        </a:spcAft>
                        <a:buClrTx/>
                        <a:buFontTx/>
                        <a:buNone/>
                      </a:pPr>
                      <a:r>
                        <a:rPr lang="en-CA" sz="1000" b="1" cap="small" dirty="0" smtClean="0">
                          <a:solidFill>
                            <a:schemeClr val="tx1"/>
                          </a:solidFill>
                        </a:rPr>
                        <a:t>What Stops to Make</a:t>
                      </a:r>
                      <a:endParaRPr lang="en-CA" sz="1000" b="1" i="0" cap="small" baseline="0" dirty="0" smtClean="0">
                        <a:solidFill>
                          <a:schemeClr val="tx1"/>
                        </a:solidFill>
                      </a:endParaRPr>
                    </a:p>
                    <a:p>
                      <a:pPr algn="ctr">
                        <a:spcAft>
                          <a:spcPts val="1200"/>
                        </a:spcAft>
                      </a:pPr>
                      <a:endParaRPr lang="en-CA" sz="1000" b="1" i="0" baseline="0" dirty="0" smtClean="0">
                        <a:solidFill>
                          <a:schemeClr val="tx1"/>
                        </a:solidFill>
                      </a:endParaRPr>
                    </a:p>
                    <a:p>
                      <a:pPr marL="216000" indent="-457200">
                        <a:spcAft>
                          <a:spcPts val="0"/>
                        </a:spcAft>
                      </a:pPr>
                      <a:endParaRPr lang="en-CA" sz="1000" b="1" dirty="0" smtClean="0">
                        <a:solidFill>
                          <a:schemeClr val="tx1"/>
                        </a:solidFill>
                      </a:endParaRPr>
                    </a:p>
                    <a:p>
                      <a:pPr marL="216000" indent="-457200">
                        <a:spcAft>
                          <a:spcPts val="0"/>
                        </a:spcAft>
                      </a:pPr>
                      <a:r>
                        <a:rPr lang="en-CA" sz="1000" b="1" dirty="0" smtClean="0">
                          <a:solidFill>
                            <a:schemeClr val="tx1"/>
                          </a:solidFill>
                        </a:rPr>
                        <a:t>Morning: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Continue the creation of projects to fill people, process, and technology gaps</a:t>
                      </a:r>
                    </a:p>
                    <a:p>
                      <a:pPr marL="171450" indent="-171450">
                        <a:spcAft>
                          <a:spcPts val="0"/>
                        </a:spcAft>
                        <a:buFont typeface="Arial" panose="020B0604020202020204" pitchFamily="34" charset="0"/>
                        <a:buChar char="•"/>
                      </a:pPr>
                      <a:endParaRPr lang="en-US" sz="1000" b="0" baseline="0" dirty="0" smtClean="0">
                        <a:solidFill>
                          <a:schemeClr val="tx1"/>
                        </a:solidFill>
                      </a:endParaRPr>
                    </a:p>
                    <a:p>
                      <a:pPr marL="171450" indent="-171450">
                        <a:spcAft>
                          <a:spcPts val="0"/>
                        </a:spcAft>
                        <a:buFont typeface="Arial" panose="020B0604020202020204" pitchFamily="34" charset="0"/>
                        <a:buChar char="•"/>
                      </a:pPr>
                      <a:endParaRPr lang="en-US" sz="1000" b="0" baseline="0" dirty="0" smtClean="0">
                        <a:solidFill>
                          <a:schemeClr val="tx1"/>
                        </a:solidFill>
                      </a:endParaRPr>
                    </a:p>
                    <a:p>
                      <a:pPr marL="171450" indent="-171450">
                        <a:spcAft>
                          <a:spcPts val="0"/>
                        </a:spcAft>
                        <a:buFont typeface="Arial" panose="020B0604020202020204" pitchFamily="34" charset="0"/>
                        <a:buChar char="•"/>
                      </a:pPr>
                      <a:endParaRPr lang="en-US" sz="1000" b="0" baseline="0" dirty="0" smtClean="0">
                        <a:solidFill>
                          <a:schemeClr val="tx1"/>
                        </a:solidFill>
                      </a:endParaRPr>
                    </a:p>
                    <a:p>
                      <a:pPr marL="171450" indent="-171450">
                        <a:spcAft>
                          <a:spcPts val="0"/>
                        </a:spcAft>
                        <a:buFont typeface="Arial" panose="020B0604020202020204" pitchFamily="34" charset="0"/>
                        <a:buChar char="•"/>
                      </a:pPr>
                      <a:endParaRPr lang="en-US" sz="1000" b="0" baseline="0" dirty="0" smtClean="0">
                        <a:solidFill>
                          <a:schemeClr val="tx1"/>
                        </a:solidFill>
                      </a:endParaRPr>
                    </a:p>
                    <a:p>
                      <a:pPr marL="171450" indent="-171450">
                        <a:spcAft>
                          <a:spcPts val="0"/>
                        </a:spcAft>
                        <a:buFont typeface="Arial" panose="020B0604020202020204" pitchFamily="34" charset="0"/>
                        <a:buChar char="•"/>
                      </a:pPr>
                      <a:endParaRPr lang="en-US" sz="1000" b="1" baseline="0" dirty="0" smtClean="0">
                        <a:solidFill>
                          <a:schemeClr val="tx1"/>
                        </a:solidFill>
                      </a:endParaRPr>
                    </a:p>
                    <a:p>
                      <a:pPr marL="0" indent="0">
                        <a:spcAft>
                          <a:spcPts val="0"/>
                        </a:spcAft>
                        <a:buFont typeface="Arial" panose="020B0604020202020204" pitchFamily="34" charset="0"/>
                        <a:buNone/>
                      </a:pPr>
                      <a:r>
                        <a:rPr lang="en-US" sz="1000" b="1" baseline="0" dirty="0" smtClean="0">
                          <a:solidFill>
                            <a:schemeClr val="tx1"/>
                          </a:solidFill>
                        </a:rPr>
                        <a:t>Afternoon: </a:t>
                      </a:r>
                    </a:p>
                    <a:p>
                      <a:pPr marL="171450" indent="-171450">
                        <a:spcAft>
                          <a:spcPts val="0"/>
                        </a:spcAft>
                        <a:buFont typeface="Arial" panose="020B0604020202020204" pitchFamily="34" charset="0"/>
                        <a:buChar char="•"/>
                      </a:pPr>
                      <a:r>
                        <a:rPr lang="en-US" sz="1000" b="0" baseline="0" dirty="0" smtClean="0">
                          <a:solidFill>
                            <a:schemeClr val="tx1"/>
                          </a:solidFill>
                        </a:rPr>
                        <a:t>Identify and select appropriate pilot project</a:t>
                      </a:r>
                    </a:p>
                    <a:p>
                      <a:pPr marL="171450" indent="-171450">
                        <a:spcAft>
                          <a:spcPts val="0"/>
                        </a:spcAft>
                        <a:buFont typeface="Arial" panose="020B0604020202020204" pitchFamily="34" charset="0"/>
                        <a:buChar char="•"/>
                      </a:pPr>
                      <a:r>
                        <a:rPr lang="en-US" sz="1000" b="0" baseline="0" dirty="0" smtClean="0">
                          <a:solidFill>
                            <a:schemeClr val="tx1"/>
                          </a:solidFill>
                        </a:rPr>
                        <a:t>Prioritize the modernization projects and complete timeline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cap="small" baseline="0" dirty="0" smtClean="0">
                          <a:solidFill>
                            <a:schemeClr val="tx1"/>
                          </a:solidFill>
                        </a:rPr>
                        <a:t>Who to Tell</a:t>
                      </a:r>
                    </a:p>
                    <a:p>
                      <a:pPr marL="216000" indent="-457200">
                        <a:spcAft>
                          <a:spcPts val="0"/>
                        </a:spcAft>
                      </a:pPr>
                      <a:endParaRPr lang="en-US" sz="1000" b="1" dirty="0" smtClean="0">
                        <a:solidFill>
                          <a:schemeClr val="tx1"/>
                        </a:solidFill>
                      </a:endParaRPr>
                    </a:p>
                    <a:p>
                      <a:pPr marL="216000" indent="-457200">
                        <a:spcAft>
                          <a:spcPts val="0"/>
                        </a:spcAft>
                      </a:pPr>
                      <a:endParaRPr lang="en-US" sz="1000" b="1" dirty="0" smtClean="0">
                        <a:solidFill>
                          <a:schemeClr val="tx1"/>
                        </a:solidFill>
                      </a:endParaRPr>
                    </a:p>
                    <a:p>
                      <a:pPr marL="216000" indent="-457200">
                        <a:spcAft>
                          <a:spcPts val="0"/>
                        </a:spcAft>
                      </a:pPr>
                      <a:r>
                        <a:rPr lang="en-US" sz="1000" b="1" dirty="0" smtClean="0">
                          <a:solidFill>
                            <a:schemeClr val="tx1"/>
                          </a:solidFill>
                        </a:rPr>
                        <a:t>Morning: </a:t>
                      </a:r>
                    </a:p>
                    <a:p>
                      <a:pPr marL="171450" indent="-171450">
                        <a:spcAft>
                          <a:spcPts val="0"/>
                        </a:spcAft>
                        <a:buFont typeface="Arial" panose="020B0604020202020204" pitchFamily="34" charset="0"/>
                        <a:buChar char="•"/>
                      </a:pPr>
                      <a:r>
                        <a:rPr lang="en-US" sz="1000" b="0" dirty="0" smtClean="0">
                          <a:solidFill>
                            <a:schemeClr val="tx1"/>
                          </a:solidFill>
                        </a:rPr>
                        <a:t>Complete the Executive Brief</a:t>
                      </a:r>
                    </a:p>
                    <a:p>
                      <a:pPr marL="171450" indent="-171450">
                        <a:spcAft>
                          <a:spcPts val="0"/>
                        </a:spcAft>
                        <a:buFont typeface="Arial" panose="020B0604020202020204" pitchFamily="34" charset="0"/>
                        <a:buChar char="•"/>
                      </a:pPr>
                      <a:r>
                        <a:rPr lang="en-US" sz="1000" b="0" dirty="0" smtClean="0">
                          <a:solidFill>
                            <a:schemeClr val="tx1"/>
                          </a:solidFill>
                        </a:rPr>
                        <a:t>Compile</a:t>
                      </a:r>
                      <a:r>
                        <a:rPr lang="en-US" sz="1000" b="0" baseline="0" dirty="0" smtClean="0">
                          <a:solidFill>
                            <a:schemeClr val="tx1"/>
                          </a:solidFill>
                        </a:rPr>
                        <a:t> the communications report</a:t>
                      </a:r>
                      <a:endParaRPr lang="en-US" sz="1000" b="0" dirty="0" smtClean="0">
                        <a:solidFill>
                          <a:schemeClr val="tx1"/>
                        </a:solidFill>
                      </a:endParaRPr>
                    </a:p>
                    <a:p>
                      <a:pPr marL="171450" indent="-171450">
                        <a:spcAft>
                          <a:spcPts val="0"/>
                        </a:spcAft>
                        <a:buFont typeface="Arial" panose="020B0604020202020204" pitchFamily="34" charset="0"/>
                        <a:buChar char="•"/>
                      </a:pPr>
                      <a:endParaRPr lang="en-US" sz="1000" b="1" baseline="0" dirty="0" smtClean="0">
                        <a:solidFill>
                          <a:schemeClr val="tx1"/>
                        </a:solidFill>
                      </a:endParaRPr>
                    </a:p>
                    <a:p>
                      <a:pPr marL="0" indent="0">
                        <a:spcAft>
                          <a:spcPts val="0"/>
                        </a:spcAft>
                        <a:buFont typeface="Arial" panose="020B0604020202020204" pitchFamily="34" charset="0"/>
                        <a:buNone/>
                      </a:pPr>
                      <a:endParaRPr lang="en-US" sz="1000" b="1" baseline="0" dirty="0" smtClean="0">
                        <a:solidFill>
                          <a:schemeClr val="tx1"/>
                        </a:solidFill>
                      </a:endParaRPr>
                    </a:p>
                    <a:p>
                      <a:pPr marL="0" indent="0">
                        <a:spcAft>
                          <a:spcPts val="0"/>
                        </a:spcAft>
                        <a:buFont typeface="Arial" panose="020B0604020202020204" pitchFamily="34" charset="0"/>
                        <a:buNone/>
                      </a:pPr>
                      <a:endParaRPr lang="en-US" sz="1000" b="1" baseline="0" dirty="0" smtClean="0">
                        <a:solidFill>
                          <a:schemeClr val="tx1"/>
                        </a:solidFill>
                      </a:endParaRPr>
                    </a:p>
                    <a:p>
                      <a:pPr marL="0" indent="0">
                        <a:spcAft>
                          <a:spcPts val="0"/>
                        </a:spcAft>
                        <a:buFont typeface="Arial" panose="020B0604020202020204" pitchFamily="34" charset="0"/>
                        <a:buNone/>
                      </a:pPr>
                      <a:endParaRPr lang="en-US" sz="1000" b="1" baseline="0" dirty="0" smtClean="0">
                        <a:solidFill>
                          <a:schemeClr val="tx1"/>
                        </a:solidFill>
                      </a:endParaRPr>
                    </a:p>
                    <a:p>
                      <a:pPr marL="0" indent="0">
                        <a:spcAft>
                          <a:spcPts val="0"/>
                        </a:spcAft>
                        <a:buFont typeface="Arial" panose="020B0604020202020204" pitchFamily="34" charset="0"/>
                        <a:buNone/>
                      </a:pPr>
                      <a:r>
                        <a:rPr lang="en-US" sz="1000" b="1" baseline="0" dirty="0" smtClean="0">
                          <a:solidFill>
                            <a:schemeClr val="tx1"/>
                          </a:solidFill>
                        </a:rPr>
                        <a:t>Afternoon:</a:t>
                      </a:r>
                      <a:r>
                        <a:rPr lang="en-US" sz="1000" b="0" baseline="0" dirty="0" smtClean="0">
                          <a:solidFill>
                            <a:schemeClr val="tx1"/>
                          </a:solidFill>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Complete the communications report</a:t>
                      </a:r>
                      <a:endParaRPr lang="en-US" sz="1000" b="1" baseline="0" dirty="0" smtClean="0">
                        <a:solidFill>
                          <a:schemeClr val="tx1"/>
                        </a:solidFill>
                      </a:endParaRPr>
                    </a:p>
                    <a:p>
                      <a:pPr marL="0" indent="0">
                        <a:spcAft>
                          <a:spcPts val="0"/>
                        </a:spcAft>
                        <a:buFont typeface="Arial" panose="020B0604020202020204" pitchFamily="34" charset="0"/>
                        <a:buNone/>
                      </a:pPr>
                      <a:endParaRPr lang="en-US"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lgn="ctr">
                        <a:spcAft>
                          <a:spcPts val="1200"/>
                        </a:spcAft>
                        <a:buFont typeface="Arial" panose="020B0604020202020204" pitchFamily="34" charset="0"/>
                        <a:buNone/>
                      </a:pPr>
                      <a:r>
                        <a:rPr lang="en-CA" sz="1000" b="1" cap="small" baseline="0" dirty="0" smtClean="0">
                          <a:solidFill>
                            <a:schemeClr val="tx1"/>
                          </a:solidFill>
                        </a:rPr>
                        <a:t>Document and package deliverables</a:t>
                      </a:r>
                    </a:p>
                    <a:p>
                      <a:pPr marL="0" indent="0" algn="ctr">
                        <a:spcAft>
                          <a:spcPts val="1200"/>
                        </a:spcAft>
                        <a:buFont typeface="Arial" panose="020B0604020202020204" pitchFamily="34" charset="0"/>
                        <a:buNone/>
                      </a:pPr>
                      <a:endParaRPr lang="en-US" sz="1000" b="0" cap="small" baseline="0" dirty="0" smtClean="0">
                        <a:solidFill>
                          <a:schemeClr val="tx1"/>
                        </a:solidFill>
                      </a:endParaRPr>
                    </a:p>
                    <a:p>
                      <a:pPr marL="0" indent="0" algn="l">
                        <a:spcAft>
                          <a:spcPts val="1200"/>
                        </a:spcAft>
                        <a:buFont typeface="Arial" panose="020B0604020202020204" pitchFamily="34" charset="0"/>
                        <a:buNone/>
                      </a:pPr>
                      <a:endParaRPr lang="en-US" sz="1000" b="0" dirty="0" smtClean="0">
                        <a:solidFill>
                          <a:schemeClr val="tx1"/>
                        </a:solidFill>
                      </a:endParaRPr>
                    </a:p>
                    <a:p>
                      <a:pPr marL="0" indent="0" algn="l">
                        <a:spcAft>
                          <a:spcPts val="1200"/>
                        </a:spcAft>
                        <a:buFont typeface="Arial" panose="020B0604020202020204" pitchFamily="34" charset="0"/>
                        <a:buNone/>
                      </a:pPr>
                      <a:r>
                        <a:rPr lang="en-US" sz="1000" b="0" baseline="0" dirty="0" smtClean="0">
                          <a:solidFill>
                            <a:schemeClr val="tx1"/>
                          </a:solidFill>
                        </a:rPr>
                        <a:t>Consolidate deliverables into final package.</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196049">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Current IT Assessment</a:t>
                      </a:r>
                    </a:p>
                    <a:p>
                      <a:pPr marL="228600" indent="-228600">
                        <a:spcAft>
                          <a:spcPts val="0"/>
                        </a:spcAft>
                        <a:buClrTx/>
                        <a:buFont typeface="+mj-lt"/>
                        <a:buAutoNum type="arabicPeriod"/>
                      </a:pPr>
                      <a:r>
                        <a:rPr lang="en-CA" sz="1000" b="0" i="0" baseline="0" dirty="0" smtClean="0">
                          <a:solidFill>
                            <a:schemeClr val="tx1"/>
                          </a:solidFill>
                        </a:rPr>
                        <a:t>Technical Debt Analysis</a:t>
                      </a:r>
                    </a:p>
                    <a:p>
                      <a:pPr marL="228600" indent="-228600">
                        <a:spcAft>
                          <a:spcPts val="0"/>
                        </a:spcAft>
                        <a:buClrTx/>
                        <a:buFont typeface="+mj-lt"/>
                        <a:buAutoNum type="arabicPeriod"/>
                      </a:pPr>
                      <a:r>
                        <a:rPr lang="en-CA" sz="1000" b="0" i="0" baseline="0" dirty="0" smtClean="0">
                          <a:solidFill>
                            <a:schemeClr val="tx1"/>
                          </a:solidFill>
                        </a:rPr>
                        <a:t>Skills Matrix</a:t>
                      </a:r>
                    </a:p>
                    <a:p>
                      <a:pPr marL="228600" indent="-228600">
                        <a:spcAft>
                          <a:spcPts val="0"/>
                        </a:spcAft>
                        <a:buClrTx/>
                        <a:buFont typeface="+mj-lt"/>
                        <a:buAutoNum type="arabicPeriod"/>
                      </a:pPr>
                      <a:r>
                        <a:rPr lang="en-CA" sz="1000" b="0" i="0" baseline="0" dirty="0" smtClean="0">
                          <a:solidFill>
                            <a:schemeClr val="tx1"/>
                          </a:solidFill>
                        </a:rPr>
                        <a:t>IT Platform Assessment </a:t>
                      </a:r>
                    </a:p>
                    <a:p>
                      <a:pPr marL="228600" indent="-228600">
                        <a:spcAft>
                          <a:spcPts val="0"/>
                        </a:spcAft>
                        <a:buClrTx/>
                        <a:buFont typeface="+mj-lt"/>
                        <a:buAutoNum type="arabicPeriod"/>
                      </a:pP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mj-lt"/>
                        <a:buAutoNum type="arabicPeriod" startAt="5"/>
                      </a:pPr>
                      <a:r>
                        <a:rPr lang="en-CA" sz="1000" b="0" dirty="0" smtClean="0">
                          <a:solidFill>
                            <a:schemeClr val="tx1"/>
                          </a:solidFill>
                        </a:rPr>
                        <a:t>Virtualization</a:t>
                      </a:r>
                      <a:r>
                        <a:rPr lang="en-CA" sz="1000" b="0" baseline="0" dirty="0" smtClean="0">
                          <a:solidFill>
                            <a:schemeClr val="tx1"/>
                          </a:solidFill>
                        </a:rPr>
                        <a:t> Maturity Assessment</a:t>
                      </a:r>
                    </a:p>
                    <a:p>
                      <a:pPr marL="228600" indent="-228600">
                        <a:spcAft>
                          <a:spcPts val="0"/>
                        </a:spcAft>
                        <a:buClrTx/>
                        <a:buFont typeface="+mj-lt"/>
                        <a:buAutoNum type="arabicPeriod" startAt="5"/>
                      </a:pPr>
                      <a:r>
                        <a:rPr lang="en-CA" sz="1000" b="0" baseline="0" dirty="0" smtClean="0">
                          <a:solidFill>
                            <a:schemeClr val="tx1"/>
                          </a:solidFill>
                        </a:rPr>
                        <a:t>SDI Skills Matrix</a:t>
                      </a:r>
                    </a:p>
                    <a:p>
                      <a:pPr marL="228600" indent="-228600">
                        <a:spcAft>
                          <a:spcPts val="0"/>
                        </a:spcAft>
                        <a:buClrTx/>
                        <a:buFont typeface="+mj-lt"/>
                        <a:buAutoNum type="arabicPeriod" startAt="5"/>
                      </a:pPr>
                      <a:r>
                        <a:rPr lang="en-CA" sz="1000" b="0" baseline="0" dirty="0" smtClean="0">
                          <a:solidFill>
                            <a:schemeClr val="tx1"/>
                          </a:solidFill>
                        </a:rPr>
                        <a:t>Process Comparison</a:t>
                      </a:r>
                    </a:p>
                    <a:p>
                      <a:pPr marL="228600" indent="-228600">
                        <a:spcAft>
                          <a:spcPts val="0"/>
                        </a:spcAft>
                        <a:buClrTx/>
                        <a:buFont typeface="+mj-lt"/>
                        <a:buAutoNum type="arabicPeriod" startAt="5"/>
                      </a:pPr>
                      <a:r>
                        <a:rPr lang="en-CA" sz="1000" b="0" baseline="0" dirty="0" smtClean="0">
                          <a:solidFill>
                            <a:schemeClr val="tx1"/>
                          </a:solidFill>
                        </a:rPr>
                        <a:t>Platform Prioritization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mj-lt"/>
                        <a:buAutoNum type="arabicPeriod" startAt="9"/>
                      </a:pPr>
                      <a:r>
                        <a:rPr lang="en-CA" sz="1000" b="0" baseline="0" dirty="0" smtClean="0">
                          <a:solidFill>
                            <a:schemeClr val="tx1"/>
                          </a:solidFill>
                        </a:rPr>
                        <a:t>Project Timeline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mj-lt"/>
                        <a:buAutoNum type="arabicPeriod" startAt="10"/>
                      </a:pPr>
                      <a:r>
                        <a:rPr lang="en-CA" sz="1000" b="0" baseline="0" dirty="0" smtClean="0">
                          <a:solidFill>
                            <a:schemeClr val="tx1"/>
                          </a:solidFill>
                        </a:rPr>
                        <a:t>Executive Brief</a:t>
                      </a:r>
                    </a:p>
                    <a:p>
                      <a:pPr marL="228600" indent="-228600">
                        <a:spcAft>
                          <a:spcPts val="0"/>
                        </a:spcAft>
                        <a:buClrTx/>
                        <a:buFont typeface="+mj-lt"/>
                        <a:buAutoNum type="arabicPeriod" startAt="10"/>
                      </a:pPr>
                      <a:r>
                        <a:rPr lang="en-CA" sz="1000" b="0" baseline="0" dirty="0" smtClean="0">
                          <a:solidFill>
                            <a:schemeClr val="tx1"/>
                          </a:solidFill>
                        </a:rPr>
                        <a:t>Sunshine Diagram</a:t>
                      </a:r>
                    </a:p>
                    <a:p>
                      <a:pPr marL="228600" indent="-228600">
                        <a:spcAft>
                          <a:spcPts val="0"/>
                        </a:spcAft>
                        <a:buClrTx/>
                        <a:buFont typeface="+mj-lt"/>
                        <a:buAutoNum type="arabicPeriod" startAt="10"/>
                      </a:pPr>
                      <a:r>
                        <a:rPr lang="en-CA" sz="1000" b="0" dirty="0" smtClean="0">
                          <a:solidFill>
                            <a:schemeClr val="tx1"/>
                          </a:solidFill>
                        </a:rPr>
                        <a:t>Final Communication Report</a:t>
                      </a:r>
                      <a:endParaRPr lang="en-CA" sz="1000" b="0" baseline="0" dirty="0" smtClean="0">
                        <a:solidFill>
                          <a:schemeClr val="tx1"/>
                        </a:solidFill>
                      </a:endParaRPr>
                    </a:p>
                    <a:p>
                      <a:pPr marL="0" indent="0">
                        <a:spcAft>
                          <a:spcPts val="0"/>
                        </a:spcAft>
                        <a:buClrTx/>
                        <a:buFont typeface="+mj-lt"/>
                        <a:buNone/>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spcAft>
                          <a:spcPts val="0"/>
                        </a:spcAft>
                        <a:buClrTx/>
                        <a:buFont typeface="+mj-lt"/>
                        <a:buNone/>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grpSp>
        <p:nvGrpSpPr>
          <p:cNvPr id="6" name="Group 5"/>
          <p:cNvGrpSpPr/>
          <p:nvPr/>
        </p:nvGrpSpPr>
        <p:grpSpPr>
          <a:xfrm>
            <a:off x="0" y="6422955"/>
            <a:ext cx="9144000" cy="437555"/>
            <a:chOff x="0" y="6422955"/>
            <a:chExt cx="9144000" cy="437555"/>
          </a:xfrm>
        </p:grpSpPr>
        <p:pic>
          <p:nvPicPr>
            <p:cNvPr id="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20259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14839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E5E92"/>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89368" cy="3667671"/>
          </a:xfrm>
          <a:prstGeom prst="rect">
            <a:avLst/>
          </a:prstGeom>
        </p:spPr>
        <p:txBody>
          <a:bodyPr wrap="square" rtlCol="0">
            <a:spAutoFit/>
          </a:bodyPr>
          <a:lstStyle/>
          <a:p>
            <a:pPr>
              <a:spcAft>
                <a:spcPts val="500"/>
              </a:spcAft>
            </a:pPr>
            <a:r>
              <a:rPr lang="en-CA" sz="1600" i="1" dirty="0">
                <a:solidFill>
                  <a:schemeClr val="bg1"/>
                </a:solidFill>
              </a:rPr>
              <a:t>The time to implement </a:t>
            </a:r>
            <a:r>
              <a:rPr lang="en-CA" sz="1600" i="1" dirty="0" smtClean="0">
                <a:solidFill>
                  <a:schemeClr val="bg1"/>
                </a:solidFill>
              </a:rPr>
              <a:t>software-defined </a:t>
            </a:r>
            <a:r>
              <a:rPr lang="en-CA" sz="1600" i="1" dirty="0">
                <a:solidFill>
                  <a:schemeClr val="bg1"/>
                </a:solidFill>
              </a:rPr>
              <a:t>i</a:t>
            </a:r>
            <a:r>
              <a:rPr lang="en-CA" sz="1600" i="1" dirty="0" smtClean="0">
                <a:solidFill>
                  <a:schemeClr val="bg1"/>
                </a:solidFill>
              </a:rPr>
              <a:t>nfrastructure </a:t>
            </a:r>
            <a:r>
              <a:rPr lang="en-CA" sz="1600" i="1" dirty="0">
                <a:solidFill>
                  <a:schemeClr val="bg1"/>
                </a:solidFill>
              </a:rPr>
              <a:t>in the data center is </a:t>
            </a:r>
            <a:r>
              <a:rPr lang="en-CA" sz="1600" i="1" dirty="0" smtClean="0">
                <a:solidFill>
                  <a:schemeClr val="bg1"/>
                </a:solidFill>
              </a:rPr>
              <a:t>now!</a:t>
            </a:r>
          </a:p>
          <a:p>
            <a:pPr>
              <a:spcAft>
                <a:spcPts val="500"/>
              </a:spcAft>
            </a:pPr>
            <a:r>
              <a:rPr lang="en-CA" sz="1600" i="1" dirty="0" smtClean="0">
                <a:solidFill>
                  <a:schemeClr val="bg1"/>
                </a:solidFill>
              </a:rPr>
              <a:t>In </a:t>
            </a:r>
            <a:r>
              <a:rPr lang="en-CA" sz="1600" i="1" dirty="0">
                <a:solidFill>
                  <a:schemeClr val="bg1"/>
                </a:solidFill>
              </a:rPr>
              <a:t>an age where information is exponentially growing, and the needs of the user and business rapidly evolving, the data center must </a:t>
            </a:r>
            <a:r>
              <a:rPr lang="en-CA" sz="1600" i="1" dirty="0" smtClean="0">
                <a:solidFill>
                  <a:schemeClr val="bg1"/>
                </a:solidFill>
              </a:rPr>
              <a:t>be able to </a:t>
            </a:r>
            <a:r>
              <a:rPr lang="en-CA" sz="1600" i="1" dirty="0">
                <a:solidFill>
                  <a:schemeClr val="bg1"/>
                </a:solidFill>
              </a:rPr>
              <a:t>react with agility and </a:t>
            </a:r>
            <a:r>
              <a:rPr lang="en-CA" sz="1600" i="1" dirty="0" smtClean="0">
                <a:solidFill>
                  <a:schemeClr val="bg1"/>
                </a:solidFill>
              </a:rPr>
              <a:t>elasticity.</a:t>
            </a:r>
            <a:br>
              <a:rPr lang="en-CA" sz="1600" i="1" dirty="0" smtClean="0">
                <a:solidFill>
                  <a:schemeClr val="bg1"/>
                </a:solidFill>
              </a:rPr>
            </a:br>
            <a:r>
              <a:rPr lang="en-CA" sz="1600" i="1" dirty="0" smtClean="0">
                <a:solidFill>
                  <a:schemeClr val="bg1"/>
                </a:solidFill>
              </a:rPr>
              <a:t>Recent </a:t>
            </a:r>
            <a:r>
              <a:rPr lang="en-CA" sz="1600" i="1" dirty="0">
                <a:solidFill>
                  <a:schemeClr val="bg1"/>
                </a:solidFill>
              </a:rPr>
              <a:t>trends have seen more and more users move their applications to the public cloud. </a:t>
            </a:r>
            <a:r>
              <a:rPr lang="en-CA" sz="1600" i="1" dirty="0" smtClean="0">
                <a:solidFill>
                  <a:schemeClr val="bg1"/>
                </a:solidFill>
              </a:rPr>
              <a:t>The </a:t>
            </a:r>
            <a:r>
              <a:rPr lang="en-CA" sz="1600" i="1" dirty="0">
                <a:solidFill>
                  <a:schemeClr val="bg1"/>
                </a:solidFill>
              </a:rPr>
              <a:t>data </a:t>
            </a:r>
            <a:r>
              <a:rPr lang="en-CA" sz="1600" i="1" dirty="0" smtClean="0">
                <a:solidFill>
                  <a:schemeClr val="bg1"/>
                </a:solidFill>
              </a:rPr>
              <a:t>center </a:t>
            </a:r>
            <a:r>
              <a:rPr lang="en-CA" sz="1600" i="1" dirty="0">
                <a:solidFill>
                  <a:schemeClr val="bg1"/>
                </a:solidFill>
              </a:rPr>
              <a:t>must be able to deliver cloud-like products and services to be able to compete with the flexible and easy to use services delivered by cloud providers such as AWS and Azure.</a:t>
            </a:r>
          </a:p>
          <a:p>
            <a:pPr>
              <a:spcAft>
                <a:spcPts val="500"/>
              </a:spcAft>
            </a:pPr>
            <a:r>
              <a:rPr lang="en-CA" sz="1600" i="1" dirty="0" smtClean="0">
                <a:solidFill>
                  <a:schemeClr val="bg1"/>
                </a:solidFill>
              </a:rPr>
              <a:t>Software-defined infrastructure</a:t>
            </a:r>
            <a:r>
              <a:rPr lang="en-CA" sz="1600" i="1" dirty="0">
                <a:solidFill>
                  <a:schemeClr val="bg1"/>
                </a:solidFill>
              </a:rPr>
              <a:t>, made up of various enabling technologies, introduces the agility and elasticity the business and user demands into your data center infrastructure</a:t>
            </a:r>
            <a:r>
              <a:rPr lang="en-CA" sz="1600" i="1" dirty="0" smtClean="0">
                <a:solidFill>
                  <a:schemeClr val="bg1"/>
                </a:solidFill>
              </a:rPr>
              <a:t>. </a:t>
            </a:r>
            <a:r>
              <a:rPr lang="en-CA" sz="1600" i="1" dirty="0">
                <a:solidFill>
                  <a:schemeClr val="bg1"/>
                </a:solidFill>
              </a:rPr>
              <a:t>By pooling and virtualizing infrastructure resources, software is able to align available resources with growing and changing needs</a:t>
            </a:r>
            <a:r>
              <a:rPr lang="en-CA" sz="1600" i="1" dirty="0" smtClean="0">
                <a:solidFill>
                  <a:schemeClr val="bg1"/>
                </a:solidFill>
              </a:rPr>
              <a:t>.</a:t>
            </a:r>
          </a:p>
        </p:txBody>
      </p:sp>
      <p:sp>
        <p:nvSpPr>
          <p:cNvPr id="3" name="TextBox 2"/>
          <p:cNvSpPr txBox="1"/>
          <p:nvPr/>
        </p:nvSpPr>
        <p:spPr>
          <a:xfrm>
            <a:off x="3203042" y="5570141"/>
            <a:ext cx="4460917" cy="738664"/>
          </a:xfrm>
          <a:prstGeom prst="rect">
            <a:avLst/>
          </a:prstGeom>
        </p:spPr>
        <p:txBody>
          <a:bodyPr wrap="square" rtlCol="0">
            <a:spAutoFit/>
          </a:bodyPr>
          <a:lstStyle/>
          <a:p>
            <a:pPr algn="r"/>
            <a:r>
              <a:rPr lang="en-CA" sz="1400" b="1" i="1" dirty="0" smtClean="0">
                <a:solidFill>
                  <a:schemeClr val="bg1"/>
                </a:solidFill>
              </a:rPr>
              <a:t>Suhaib Saleh, </a:t>
            </a:r>
          </a:p>
          <a:p>
            <a:pPr algn="r"/>
            <a:r>
              <a:rPr lang="en-CA" sz="1400" i="1" dirty="0" smtClean="0">
                <a:solidFill>
                  <a:schemeClr val="bg1"/>
                </a:solidFill>
              </a:rPr>
              <a:t>Consulting Analyst, Infrastructure Practice </a:t>
            </a:r>
            <a:br>
              <a:rPr lang="en-CA" sz="1400" i="1" dirty="0" smtClean="0">
                <a:solidFill>
                  <a:schemeClr val="bg1"/>
                </a:solidFill>
              </a:rPr>
            </a:br>
            <a:r>
              <a:rPr lang="en-CA" sz="1400" i="1" dirty="0" smtClean="0">
                <a:solidFill>
                  <a:schemeClr val="bg1"/>
                </a:solidFill>
              </a:rPr>
              <a:t>Info-Tech Research Group</a:t>
            </a:r>
          </a:p>
        </p:txBody>
      </p:sp>
      <p:sp>
        <p:nvSpPr>
          <p:cNvPr id="4" name="TextBox 3"/>
          <p:cNvSpPr txBox="1"/>
          <p:nvPr/>
        </p:nvSpPr>
        <p:spPr>
          <a:xfrm>
            <a:off x="313267" y="1496509"/>
            <a:ext cx="8619066" cy="338554"/>
          </a:xfrm>
          <a:prstGeom prst="rect">
            <a:avLst/>
          </a:prstGeom>
        </p:spPr>
        <p:txBody>
          <a:bodyPr wrap="square" rtlCol="0">
            <a:spAutoFit/>
          </a:bodyPr>
          <a:lstStyle/>
          <a:p>
            <a:r>
              <a:rPr lang="en-CA" sz="1600" b="1" dirty="0" smtClean="0">
                <a:solidFill>
                  <a:schemeClr val="bg1"/>
                </a:solidFill>
              </a:rPr>
              <a:t>Software-defined infrastructure gives you the cloud-like services users are demanding.</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6"/>
          <p:cNvPicPr>
            <a:picLocks noChangeAspect="1"/>
          </p:cNvPicPr>
          <p:nvPr/>
        </p:nvPicPr>
        <p:blipFill>
          <a:blip r:embed="rId2"/>
          <a:stretch>
            <a:fillRect/>
          </a:stretch>
        </p:blipFill>
        <p:spPr>
          <a:xfrm>
            <a:off x="545852" y="1845826"/>
            <a:ext cx="693419" cy="619651"/>
          </a:xfrm>
          <a:prstGeom prst="rect">
            <a:avLst/>
          </a:prstGeom>
        </p:spPr>
      </p:pic>
      <p:pic>
        <p:nvPicPr>
          <p:cNvPr id="9" name="Picture 107"/>
          <p:cNvPicPr>
            <a:picLocks noChangeAspect="1"/>
          </p:cNvPicPr>
          <p:nvPr/>
        </p:nvPicPr>
        <p:blipFill>
          <a:blip r:embed="rId3"/>
          <a:stretch>
            <a:fillRect/>
          </a:stretch>
        </p:blipFill>
        <p:spPr>
          <a:xfrm>
            <a:off x="5314719" y="5319330"/>
            <a:ext cx="627029" cy="501622"/>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87850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Data Center Directors</a:t>
            </a:r>
          </a:p>
          <a:p>
            <a:r>
              <a:rPr lang="en-US" dirty="0" smtClean="0"/>
              <a:t>Infrastructure Directors</a:t>
            </a:r>
          </a:p>
          <a:p>
            <a:r>
              <a:rPr lang="en-US" dirty="0" smtClean="0"/>
              <a:t>Data Center Managers</a:t>
            </a:r>
          </a:p>
          <a:p>
            <a:r>
              <a:rPr lang="en-US" dirty="0" smtClean="0"/>
              <a:t>Infrastructure Managers</a:t>
            </a:r>
            <a:endParaRPr lang="en-US" dirty="0"/>
          </a:p>
        </p:txBody>
      </p:sp>
      <p:sp>
        <p:nvSpPr>
          <p:cNvPr id="14" name="Text Placeholder 13"/>
          <p:cNvSpPr>
            <a:spLocks noGrp="1"/>
          </p:cNvSpPr>
          <p:nvPr>
            <p:ph type="body" sz="quarter" idx="26"/>
          </p:nvPr>
        </p:nvSpPr>
        <p:spPr>
          <a:xfrm>
            <a:off x="4835436" y="1607231"/>
            <a:ext cx="4041648" cy="2266937"/>
          </a:xfrm>
        </p:spPr>
        <p:txBody>
          <a:bodyPr/>
          <a:lstStyle/>
          <a:p>
            <a:r>
              <a:rPr lang="en-US" dirty="0" smtClean="0"/>
              <a:t>Understand how software-defined infrastructure (SDI) will enable you to meet business objectives and user needs</a:t>
            </a:r>
          </a:p>
          <a:p>
            <a:r>
              <a:rPr lang="en-US" dirty="0" smtClean="0"/>
              <a:t>Create an agile and automated data center</a:t>
            </a:r>
          </a:p>
          <a:p>
            <a:r>
              <a:rPr lang="en-US" dirty="0" smtClean="0"/>
              <a:t>Introduce emerging and disruptive technologies that will improve the data center</a:t>
            </a:r>
          </a:p>
          <a:p>
            <a:r>
              <a:rPr lang="en-US" dirty="0" smtClean="0"/>
              <a:t>Align people and processes with the technology modernization</a:t>
            </a:r>
          </a:p>
          <a:p>
            <a:r>
              <a:rPr lang="en-US" dirty="0" smtClean="0"/>
              <a:t>Transition from the current to the desired state</a:t>
            </a:r>
            <a:endParaRPr lang="en-US" dirty="0"/>
          </a:p>
        </p:txBody>
      </p:sp>
      <p:sp>
        <p:nvSpPr>
          <p:cNvPr id="15" name="Text Placeholder 14"/>
          <p:cNvSpPr>
            <a:spLocks noGrp="1"/>
          </p:cNvSpPr>
          <p:nvPr>
            <p:ph type="body" sz="quarter" idx="27"/>
          </p:nvPr>
        </p:nvSpPr>
        <p:spPr/>
        <p:txBody>
          <a:bodyPr/>
          <a:lstStyle/>
          <a:p>
            <a:r>
              <a:rPr lang="en-US" dirty="0" smtClean="0"/>
              <a:t>CIOs</a:t>
            </a:r>
          </a:p>
        </p:txBody>
      </p:sp>
      <p:sp>
        <p:nvSpPr>
          <p:cNvPr id="16" name="Text Placeholder 15"/>
          <p:cNvSpPr>
            <a:spLocks noGrp="1"/>
          </p:cNvSpPr>
          <p:nvPr>
            <p:ph type="body" sz="quarter" idx="28"/>
          </p:nvPr>
        </p:nvSpPr>
        <p:spPr/>
        <p:txBody>
          <a:bodyPr/>
          <a:lstStyle/>
          <a:p>
            <a:r>
              <a:rPr lang="en-US" dirty="0" smtClean="0"/>
              <a:t>Understand the direction the data center must go to meet business and user needs</a:t>
            </a:r>
          </a:p>
          <a:p>
            <a:r>
              <a:rPr lang="en-US" dirty="0" smtClean="0"/>
              <a:t>Champion IT’s initiative to streamline the processes that make a software-defined data center possible</a:t>
            </a:r>
          </a:p>
          <a:p>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53006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35364"/>
            <a:ext cx="5257800" cy="1207836"/>
          </a:xfrm>
        </p:spPr>
        <p:txBody>
          <a:bodyPr/>
          <a:lstStyle/>
          <a:p>
            <a:pPr>
              <a:spcBef>
                <a:spcPts val="0"/>
              </a:spcBef>
            </a:pPr>
            <a:r>
              <a:rPr lang="en-US" dirty="0" smtClean="0"/>
              <a:t>The business is demanding agility, with elastic resources and faster “time to value.”</a:t>
            </a:r>
          </a:p>
          <a:p>
            <a:pPr>
              <a:spcBef>
                <a:spcPts val="0"/>
              </a:spcBef>
            </a:pPr>
            <a:r>
              <a:rPr lang="en-US" dirty="0" smtClean="0"/>
              <a:t>The public cloud is considered to be more responsive and efficient.</a:t>
            </a:r>
          </a:p>
          <a:p>
            <a:pPr>
              <a:spcBef>
                <a:spcPts val="0"/>
              </a:spcBef>
            </a:pPr>
            <a:r>
              <a:rPr lang="en-US" dirty="0" smtClean="0"/>
              <a:t>Data center managers struggle with the cost and complexity of legacy infrastructure.</a:t>
            </a:r>
          </a:p>
          <a:p>
            <a:pPr>
              <a:spcBef>
                <a:spcPts val="0"/>
              </a:spcBef>
            </a:pPr>
            <a:r>
              <a:rPr lang="en-US" dirty="0" smtClean="0"/>
              <a:t>Data centers are trending toward consolidation and convergence.</a:t>
            </a:r>
            <a:endParaRPr lang="en-US" dirty="0"/>
          </a:p>
        </p:txBody>
      </p:sp>
      <p:sp>
        <p:nvSpPr>
          <p:cNvPr id="4" name="Text Placeholder 3"/>
          <p:cNvSpPr>
            <a:spLocks noGrp="1"/>
          </p:cNvSpPr>
          <p:nvPr>
            <p:ph type="body" sz="quarter" idx="11"/>
          </p:nvPr>
        </p:nvSpPr>
        <p:spPr/>
        <p:txBody>
          <a:bodyPr/>
          <a:lstStyle/>
          <a:p>
            <a:r>
              <a:rPr lang="en-US" dirty="0" smtClean="0"/>
              <a:t>Data center roles and processes are organized by tech domains (silos).</a:t>
            </a:r>
          </a:p>
          <a:p>
            <a:r>
              <a:rPr lang="en-US" dirty="0" smtClean="0"/>
              <a:t>There are no greenfields. Legacy investments have yet to complete their lifecycle. </a:t>
            </a:r>
          </a:p>
          <a:p>
            <a:r>
              <a:rPr lang="en-US" dirty="0" smtClean="0"/>
              <a:t>No one solution will be ideal for all systems and architectures.</a:t>
            </a:r>
          </a:p>
          <a:p>
            <a:r>
              <a:rPr lang="en-US" dirty="0" smtClean="0"/>
              <a:t>IT is busy with responsibilities over availability, resilience, and uptime.</a:t>
            </a:r>
          </a:p>
        </p:txBody>
      </p:sp>
      <p:sp>
        <p:nvSpPr>
          <p:cNvPr id="5" name="Text Placeholder 4"/>
          <p:cNvSpPr>
            <a:spLocks noGrp="1"/>
          </p:cNvSpPr>
          <p:nvPr>
            <p:ph type="body" sz="quarter" idx="12"/>
          </p:nvPr>
        </p:nvSpPr>
        <p:spPr/>
        <p:txBody>
          <a:bodyPr/>
          <a:lstStyle/>
          <a:p>
            <a:r>
              <a:rPr lang="en-US" dirty="0" smtClean="0"/>
              <a:t>Use software-defined technologies to pool </a:t>
            </a:r>
            <a:r>
              <a:rPr lang="en-US" dirty="0"/>
              <a:t>your resources; break down the physical barriers that prevent your compute, network, and storage resources from working together.</a:t>
            </a:r>
          </a:p>
          <a:p>
            <a:r>
              <a:rPr lang="en-US" dirty="0" smtClean="0"/>
              <a:t>Leverage the different SDI technologies to gain the benefit of what each technology offers.</a:t>
            </a:r>
          </a:p>
          <a:p>
            <a:r>
              <a:rPr lang="en-US" dirty="0" smtClean="0"/>
              <a:t>Start the modernization efforts with the technologies nearing the refresh cycle and those requiring immediate attention.</a:t>
            </a:r>
          </a:p>
          <a:p>
            <a:r>
              <a:rPr lang="en-US" dirty="0" smtClean="0"/>
              <a:t>Align the modernization of your data center technologies with the required changes in your people and processes.</a:t>
            </a:r>
          </a:p>
          <a:p>
            <a:r>
              <a:rPr lang="en-US" dirty="0" smtClean="0"/>
              <a:t>With hybrid infrastructure, you can determine which platforms will be migrated to SDI and which technologies will need to remain on legacy infrastructure.</a:t>
            </a:r>
          </a:p>
          <a:p>
            <a:endParaRPr lang="en-US" dirty="0"/>
          </a:p>
        </p:txBody>
      </p:sp>
      <p:sp>
        <p:nvSpPr>
          <p:cNvPr id="6" name="Text Placeholder 5"/>
          <p:cNvSpPr>
            <a:spLocks noGrp="1"/>
          </p:cNvSpPr>
          <p:nvPr>
            <p:ph type="body" sz="quarter" idx="13"/>
          </p:nvPr>
        </p:nvSpPr>
        <p:spPr>
          <a:xfrm>
            <a:off x="5737241" y="1535364"/>
            <a:ext cx="3223879" cy="2704528"/>
          </a:xfrm>
        </p:spPr>
        <p:txBody>
          <a:bodyPr/>
          <a:lstStyle/>
          <a:p>
            <a:pPr marL="228600" indent="-228600">
              <a:spcBef>
                <a:spcPts val="0"/>
              </a:spcBef>
              <a:spcAft>
                <a:spcPts val="600"/>
              </a:spcAft>
              <a:buSzPct val="100000"/>
              <a:buFont typeface="+mj-lt"/>
              <a:buAutoNum type="arabicPeriod"/>
            </a:pPr>
            <a:r>
              <a:rPr lang="en-US" b="1" dirty="0" smtClean="0">
                <a:solidFill>
                  <a:srgbClr val="333333"/>
                </a:solidFill>
              </a:rPr>
              <a:t>Start the migration to SDI now.</a:t>
            </a:r>
            <a:br>
              <a:rPr lang="en-US" b="1" dirty="0" smtClean="0">
                <a:solidFill>
                  <a:srgbClr val="333333"/>
                </a:solidFill>
              </a:rPr>
            </a:br>
            <a:r>
              <a:rPr lang="en-US" dirty="0" smtClean="0">
                <a:solidFill>
                  <a:srgbClr val="333333"/>
                </a:solidFill>
              </a:rPr>
              <a:t>The cloud has quickly become an alternative to traditional infrastructure. Deliver the agile products and services the business needs, or the cloud becomes a viable option.</a:t>
            </a:r>
          </a:p>
          <a:p>
            <a:pPr marL="228600" indent="-228600">
              <a:spcBef>
                <a:spcPts val="0"/>
              </a:spcBef>
              <a:spcAft>
                <a:spcPts val="600"/>
              </a:spcAft>
              <a:buSzPct val="100000"/>
              <a:buFont typeface="+mj-lt"/>
              <a:buAutoNum type="arabicPeriod"/>
            </a:pPr>
            <a:r>
              <a:rPr lang="en-US" b="1" dirty="0" smtClean="0">
                <a:solidFill>
                  <a:srgbClr val="333333"/>
                </a:solidFill>
              </a:rPr>
              <a:t>Modernize more than technology.</a:t>
            </a:r>
            <a:br>
              <a:rPr lang="en-US" b="1" dirty="0" smtClean="0">
                <a:solidFill>
                  <a:srgbClr val="333333"/>
                </a:solidFill>
              </a:rPr>
            </a:br>
            <a:r>
              <a:rPr lang="en-US" dirty="0" smtClean="0">
                <a:solidFill>
                  <a:srgbClr val="333333"/>
                </a:solidFill>
              </a:rPr>
              <a:t>People and process changes need to occur to ge</a:t>
            </a:r>
            <a:r>
              <a:rPr lang="en-US" dirty="0" smtClean="0"/>
              <a:t>t the most from</a:t>
            </a:r>
            <a:r>
              <a:rPr lang="en-US" dirty="0" smtClean="0">
                <a:solidFill>
                  <a:srgbClr val="333333"/>
                </a:solidFill>
              </a:rPr>
              <a:t> new technologies.</a:t>
            </a:r>
          </a:p>
          <a:p>
            <a:pPr marL="228600" indent="-228600">
              <a:spcBef>
                <a:spcPts val="0"/>
              </a:spcBef>
              <a:spcAft>
                <a:spcPts val="600"/>
              </a:spcAft>
              <a:buSzPct val="100000"/>
              <a:buFont typeface="+mj-lt"/>
              <a:buAutoNum type="arabicPeriod"/>
            </a:pPr>
            <a:r>
              <a:rPr lang="en-US" b="1" dirty="0" smtClean="0">
                <a:solidFill>
                  <a:srgbClr val="333333"/>
                </a:solidFill>
              </a:rPr>
              <a:t>Plan for hybrid </a:t>
            </a:r>
            <a:r>
              <a:rPr lang="en-US" b="1" dirty="0" smtClean="0"/>
              <a:t>i</a:t>
            </a:r>
            <a:r>
              <a:rPr lang="en-US" b="1" dirty="0" smtClean="0">
                <a:solidFill>
                  <a:srgbClr val="333333"/>
                </a:solidFill>
              </a:rPr>
              <a:t>nfrastructure.</a:t>
            </a:r>
            <a:br>
              <a:rPr lang="en-US" b="1" dirty="0" smtClean="0">
                <a:solidFill>
                  <a:srgbClr val="333333"/>
                </a:solidFill>
              </a:rPr>
            </a:br>
            <a:r>
              <a:rPr lang="en-US" dirty="0" smtClean="0"/>
              <a:t>Modernization does not happen all at once. Take advantage of SDI benefits and support minimal legacy platforms.</a:t>
            </a:r>
            <a:endParaRPr lang="en-US"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57716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Move IT from </a:t>
            </a:r>
            <a:r>
              <a:rPr lang="en-CA" i="1" dirty="0" smtClean="0"/>
              <a:t>curator</a:t>
            </a:r>
            <a:r>
              <a:rPr lang="en-CA" dirty="0" smtClean="0"/>
              <a:t> </a:t>
            </a:r>
            <a:r>
              <a:rPr lang="en-CA" baseline="0" dirty="0" smtClean="0"/>
              <a:t>of the </a:t>
            </a:r>
            <a:r>
              <a:rPr lang="en-CA" dirty="0" smtClean="0"/>
              <a:t>past </a:t>
            </a:r>
            <a:r>
              <a:rPr lang="en-CA" baseline="0" dirty="0" smtClean="0"/>
              <a:t>to </a:t>
            </a:r>
            <a:r>
              <a:rPr lang="en-CA" i="1" dirty="0" smtClean="0"/>
              <a:t>enabler</a:t>
            </a:r>
            <a:r>
              <a:rPr lang="en-CA" dirty="0" smtClean="0"/>
              <a:t> </a:t>
            </a:r>
            <a:r>
              <a:rPr lang="en-CA" baseline="0" dirty="0" smtClean="0"/>
              <a:t>of the </a:t>
            </a:r>
            <a:r>
              <a:rPr lang="en-CA" dirty="0" smtClean="0"/>
              <a:t>future</a:t>
            </a:r>
            <a:endParaRPr lang="en-CA" dirty="0"/>
          </a:p>
        </p:txBody>
      </p:sp>
      <p:sp>
        <p:nvSpPr>
          <p:cNvPr id="3" name="Text Placeholder 2"/>
          <p:cNvSpPr>
            <a:spLocks noGrp="1"/>
          </p:cNvSpPr>
          <p:nvPr>
            <p:ph type="body" idx="4294967295"/>
          </p:nvPr>
        </p:nvSpPr>
        <p:spPr>
          <a:xfrm>
            <a:off x="2995749" y="1146341"/>
            <a:ext cx="5968863" cy="3808836"/>
          </a:xfrm>
        </p:spPr>
        <p:txBody>
          <a:bodyPr/>
          <a:lstStyle/>
          <a:p>
            <a:pPr marL="0" indent="0">
              <a:spcBef>
                <a:spcPts val="0"/>
              </a:spcBef>
              <a:spcAft>
                <a:spcPts val="600"/>
              </a:spcAft>
              <a:buNone/>
            </a:pPr>
            <a:r>
              <a:rPr lang="en-CA" sz="1400" b="1" dirty="0" smtClean="0"/>
              <a:t>Curators focus on stable maintenance of what is</a:t>
            </a:r>
          </a:p>
          <a:p>
            <a:pPr marL="0" indent="0">
              <a:spcBef>
                <a:spcPts val="0"/>
              </a:spcBef>
              <a:spcAft>
                <a:spcPts val="600"/>
              </a:spcAft>
              <a:buNone/>
            </a:pPr>
            <a:r>
              <a:rPr lang="en-CA" sz="1400" dirty="0" smtClean="0"/>
              <a:t>Business </a:t>
            </a:r>
            <a:r>
              <a:rPr lang="en-CA" sz="1400" dirty="0"/>
              <a:t>stakeholders see IT as better at maintaining existing core applications and services. Even here satisfaction is just over 50% -- </a:t>
            </a:r>
            <a:r>
              <a:rPr lang="en-CA" sz="1400" dirty="0" smtClean="0"/>
              <a:t>simply </a:t>
            </a:r>
            <a:r>
              <a:rPr lang="en-CA" sz="1400" dirty="0"/>
              <a:t>managing to keep the wheels on the wagon. </a:t>
            </a:r>
          </a:p>
          <a:p>
            <a:pPr marL="0" indent="0">
              <a:spcBef>
                <a:spcPts val="0"/>
              </a:spcBef>
              <a:spcAft>
                <a:spcPts val="600"/>
              </a:spcAft>
              <a:buNone/>
            </a:pPr>
            <a:r>
              <a:rPr lang="en-CA" sz="1400" b="1" dirty="0" smtClean="0"/>
              <a:t>Enablers focus on helping to build what is to come</a:t>
            </a:r>
          </a:p>
          <a:p>
            <a:pPr marL="0" indent="0">
              <a:spcBef>
                <a:spcPts val="0"/>
              </a:spcBef>
              <a:spcAft>
                <a:spcPts val="600"/>
              </a:spcAft>
              <a:buNone/>
            </a:pPr>
            <a:r>
              <a:rPr lang="en-CA" sz="1400" dirty="0" smtClean="0"/>
              <a:t>The same stakeholders are telling Info-Tech Research Group that they are dissatisfied with the ability of IT to deliver solutions that meet business needs. </a:t>
            </a:r>
            <a:endParaRPr lang="en-CA" sz="1400" dirty="0"/>
          </a:p>
          <a:p>
            <a:pPr marL="0" indent="0">
              <a:spcBef>
                <a:spcPts val="0"/>
              </a:spcBef>
              <a:spcAft>
                <a:spcPts val="600"/>
              </a:spcAft>
              <a:buNone/>
            </a:pPr>
            <a:r>
              <a:rPr lang="en-US" sz="1400" b="1" dirty="0" smtClean="0"/>
              <a:t>IT leadership is failing to enable innovation</a:t>
            </a:r>
          </a:p>
          <a:p>
            <a:pPr marL="0" indent="0">
              <a:spcBef>
                <a:spcPts val="0"/>
              </a:spcBef>
              <a:spcAft>
                <a:spcPts val="600"/>
              </a:spcAft>
              <a:buNone/>
            </a:pPr>
            <a:r>
              <a:rPr lang="en-CA" sz="1400" dirty="0" smtClean="0"/>
              <a:t>Understanding </a:t>
            </a:r>
            <a:r>
              <a:rPr lang="en-CA" sz="1400" dirty="0"/>
              <a:t>the capability needs of business </a:t>
            </a:r>
            <a:r>
              <a:rPr lang="en-CA" sz="1400" dirty="0" smtClean="0"/>
              <a:t>partners and enabling </a:t>
            </a:r>
            <a:r>
              <a:rPr lang="en-CA" sz="1400" dirty="0"/>
              <a:t>innovation to help business stakeholders capitalize on technology </a:t>
            </a:r>
            <a:r>
              <a:rPr lang="en-CA" sz="1400" dirty="0" smtClean="0"/>
              <a:t>opportunities are major areas of frustration.</a:t>
            </a:r>
            <a:endParaRPr lang="en-US" sz="1400" b="1" dirty="0" smtClean="0"/>
          </a:p>
          <a:p>
            <a:pPr marL="0" indent="0">
              <a:spcBef>
                <a:spcPts val="0"/>
              </a:spcBef>
              <a:spcAft>
                <a:spcPts val="600"/>
              </a:spcAft>
              <a:buNone/>
            </a:pPr>
            <a:r>
              <a:rPr lang="en-US" sz="1400" b="1" dirty="0" smtClean="0"/>
              <a:t>Stakeholders are looking to the cloud for enablement</a:t>
            </a:r>
            <a:endParaRPr lang="en-CA" sz="1400" b="1" dirty="0" smtClean="0"/>
          </a:p>
          <a:p>
            <a:pPr marL="0" indent="0">
              <a:spcBef>
                <a:spcPts val="0"/>
              </a:spcBef>
              <a:spcAft>
                <a:spcPts val="600"/>
              </a:spcAft>
              <a:buNone/>
            </a:pPr>
            <a:r>
              <a:rPr lang="en-CA" sz="1400" dirty="0" smtClean="0"/>
              <a:t>Almost </a:t>
            </a:r>
            <a:r>
              <a:rPr lang="en-CA" sz="1400" dirty="0"/>
              <a:t>three quarters </a:t>
            </a:r>
            <a:r>
              <a:rPr lang="en-CA" sz="1400" dirty="0" smtClean="0"/>
              <a:t>(74%) of </a:t>
            </a:r>
            <a:r>
              <a:rPr lang="en-CA" sz="1400" dirty="0"/>
              <a:t>business stakeholders “somewhat consistently” look externally to purchase IT </a:t>
            </a:r>
            <a:r>
              <a:rPr lang="en-CA" sz="1400" dirty="0" smtClean="0"/>
              <a:t>services.</a:t>
            </a:r>
            <a:endParaRPr lang="en-CA" sz="1400" dirty="0"/>
          </a:p>
        </p:txBody>
      </p:sp>
      <p:graphicFrame>
        <p:nvGraphicFramePr>
          <p:cNvPr id="8" name="Chart 3"/>
          <p:cNvGraphicFramePr/>
          <p:nvPr>
            <p:extLst>
              <p:ext uri="{D42A27DB-BD31-4B8C-83A1-F6EECF244321}">
                <p14:modId xmlns:p14="http://schemas.microsoft.com/office/powerpoint/2010/main" val="2721885786"/>
              </p:ext>
            </p:extLst>
          </p:nvPr>
        </p:nvGraphicFramePr>
        <p:xfrm>
          <a:off x="0" y="1133475"/>
          <a:ext cx="3463926" cy="2578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4"/>
          <p:cNvGraphicFramePr/>
          <p:nvPr>
            <p:extLst>
              <p:ext uri="{D42A27DB-BD31-4B8C-83A1-F6EECF244321}">
                <p14:modId xmlns:p14="http://schemas.microsoft.com/office/powerpoint/2010/main" val="3487531589"/>
              </p:ext>
            </p:extLst>
          </p:nvPr>
        </p:nvGraphicFramePr>
        <p:xfrm>
          <a:off x="0" y="3838973"/>
          <a:ext cx="3463926" cy="25781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5240832" y="4952582"/>
            <a:ext cx="3636467" cy="25699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US" sz="1000" dirty="0" smtClean="0">
                <a:latin typeface="Arial" panose="020B0604020202020204" pitchFamily="34" charset="0"/>
                <a:ea typeface="Calibri" panose="020F0502020204030204" pitchFamily="34" charset="0"/>
                <a:cs typeface="Times New Roman" panose="02020603050405020304" pitchFamily="18" charset="0"/>
              </a:rPr>
              <a:t>Source: Info-Tech CIO Business Vision Diagnostic; </a:t>
            </a:r>
            <a:r>
              <a:rPr lang="en-US" sz="1000" i="1" dirty="0" smtClean="0">
                <a:latin typeface="Arial" panose="020B0604020202020204" pitchFamily="34" charset="0"/>
                <a:ea typeface="Calibri" panose="020F0502020204030204" pitchFamily="34" charset="0"/>
                <a:cs typeface="Times New Roman" panose="02020603050405020304" pitchFamily="18" charset="0"/>
              </a:rPr>
              <a:t>N=2,369</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Group 3"/>
          <p:cNvGrpSpPr/>
          <p:nvPr/>
        </p:nvGrpSpPr>
        <p:grpSpPr>
          <a:xfrm>
            <a:off x="2897141" y="5130680"/>
            <a:ext cx="5980160" cy="1140724"/>
            <a:chOff x="2897141" y="5130680"/>
            <a:chExt cx="5980160" cy="1140724"/>
          </a:xfrm>
        </p:grpSpPr>
        <p:sp>
          <p:nvSpPr>
            <p:cNvPr id="14" name="Rectangle 13"/>
            <p:cNvSpPr/>
            <p:nvPr/>
          </p:nvSpPr>
          <p:spPr>
            <a:xfrm>
              <a:off x="3195906" y="5209575"/>
              <a:ext cx="5681395" cy="1061829"/>
            </a:xfrm>
            <a:prstGeom prst="rect">
              <a:avLst/>
            </a:prstGeom>
          </p:spPr>
          <p:txBody>
            <a:bodyPr wrap="square">
              <a:spAutoFit/>
            </a:bodyPr>
            <a:lstStyle/>
            <a:p>
              <a:r>
                <a:rPr lang="en-CA" sz="1200" i="1" dirty="0">
                  <a:latin typeface="+mj-lt"/>
                </a:rPr>
                <a:t>IT is migrating to software-defined infrastructures to become more agile. The new business driver for IT is agility to deliver products, services and customer experiences faster in a competitive digital world. This means IT must operate in a state of continuous change at the speed of </a:t>
              </a:r>
              <a:r>
                <a:rPr lang="en-CA" sz="1200" i="1" dirty="0" smtClean="0">
                  <a:latin typeface="+mj-lt"/>
                </a:rPr>
                <a:t>business.</a:t>
              </a:r>
            </a:p>
            <a:p>
              <a:pPr>
                <a:lnSpc>
                  <a:spcPct val="150000"/>
                </a:lnSpc>
              </a:pPr>
              <a:r>
                <a:rPr lang="en-CA" sz="1000" dirty="0" smtClean="0">
                  <a:solidFill>
                    <a:srgbClr val="000000"/>
                  </a:solidFill>
                </a:rPr>
                <a:t>- Paula Phipps, Senior Manager, Hitachi Data Systems</a:t>
              </a:r>
              <a:endParaRPr lang="en-CA" sz="1000" dirty="0"/>
            </a:p>
          </p:txBody>
        </p:sp>
        <p:pic>
          <p:nvPicPr>
            <p:cNvPr id="11" name="Picture 107"/>
            <p:cNvPicPr>
              <a:picLocks noChangeAspect="1"/>
            </p:cNvPicPr>
            <p:nvPr/>
          </p:nvPicPr>
          <p:blipFill>
            <a:blip r:embed="rId5"/>
            <a:stretch>
              <a:fillRect/>
            </a:stretch>
          </p:blipFill>
          <p:spPr>
            <a:xfrm>
              <a:off x="6951647" y="5813687"/>
              <a:ext cx="341424" cy="273138"/>
            </a:xfrm>
            <a:prstGeom prst="rect">
              <a:avLst/>
            </a:prstGeom>
          </p:spPr>
        </p:pic>
        <p:pic>
          <p:nvPicPr>
            <p:cNvPr id="12" name="Picture 107"/>
            <p:cNvPicPr>
              <a:picLocks noChangeAspect="1"/>
            </p:cNvPicPr>
            <p:nvPr/>
          </p:nvPicPr>
          <p:blipFill>
            <a:blip r:embed="rId5"/>
            <a:stretch>
              <a:fillRect/>
            </a:stretch>
          </p:blipFill>
          <p:spPr>
            <a:xfrm rot="10800000">
              <a:off x="2897141" y="5130680"/>
              <a:ext cx="341424" cy="273138"/>
            </a:xfrm>
            <a:prstGeom prst="rect">
              <a:avLst/>
            </a:prstGeom>
          </p:spPr>
        </p:pic>
      </p:grpSp>
      <p:grpSp>
        <p:nvGrpSpPr>
          <p:cNvPr id="13" name="Group 12"/>
          <p:cNvGrpSpPr/>
          <p:nvPr/>
        </p:nvGrpSpPr>
        <p:grpSpPr>
          <a:xfrm>
            <a:off x="0" y="6422955"/>
            <a:ext cx="9144000" cy="437555"/>
            <a:chOff x="0" y="6422955"/>
            <a:chExt cx="9144000" cy="437555"/>
          </a:xfrm>
        </p:grpSpPr>
        <p:pic>
          <p:nvPicPr>
            <p:cNvPr id="15"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27051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Infrastructure complexity and inflexibility are key barriers</a:t>
            </a:r>
            <a:endParaRPr lang="en-CA" dirty="0"/>
          </a:p>
        </p:txBody>
      </p:sp>
      <p:sp>
        <p:nvSpPr>
          <p:cNvPr id="10" name="TextBox 9"/>
          <p:cNvSpPr txBox="1"/>
          <p:nvPr/>
        </p:nvSpPr>
        <p:spPr>
          <a:xfrm>
            <a:off x="257174" y="1159610"/>
            <a:ext cx="8620125" cy="646331"/>
          </a:xfrm>
          <a:prstGeom prst="rect">
            <a:avLst/>
          </a:prstGeom>
        </p:spPr>
        <p:txBody>
          <a:bodyPr wrap="square" rtlCol="0">
            <a:spAutoFit/>
          </a:bodyPr>
          <a:lstStyle/>
          <a:p>
            <a:r>
              <a:rPr lang="en-CA" b="1" dirty="0" smtClean="0"/>
              <a:t>IT cannot become an enabler if foundational infrastructure is rigid and brittle. On-premise infrastructure must become more cloud-like. </a:t>
            </a:r>
          </a:p>
        </p:txBody>
      </p:sp>
      <p:sp>
        <p:nvSpPr>
          <p:cNvPr id="12" name="Text Placeholder 2"/>
          <p:cNvSpPr txBox="1">
            <a:spLocks/>
          </p:cNvSpPr>
          <p:nvPr/>
        </p:nvSpPr>
        <p:spPr>
          <a:xfrm>
            <a:off x="257173" y="1805941"/>
            <a:ext cx="4484509" cy="4611789"/>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None/>
            </a:pPr>
            <a:r>
              <a:rPr lang="en-US" sz="1400" b="1" dirty="0" smtClean="0"/>
              <a:t>Business and user needs continue to evolve</a:t>
            </a:r>
            <a:r>
              <a:rPr lang="en-US" sz="1400" dirty="0" smtClean="0"/>
              <a:t>. As the user’s needs begin to change, the cloud becomes a convenient platform that delivers the reliable and agile services that your data center is not capable of delivering. A change in the data center must be made to avoid the transition from your data center to the public cloud.</a:t>
            </a:r>
          </a:p>
          <a:p>
            <a:pPr marL="0" indent="0">
              <a:spcBef>
                <a:spcPts val="600"/>
              </a:spcBef>
              <a:spcAft>
                <a:spcPts val="600"/>
              </a:spcAft>
              <a:buNone/>
            </a:pPr>
            <a:r>
              <a:rPr lang="en-US" sz="1400" b="1" dirty="0"/>
              <a:t>Legacy infrastructure is not easy to service and maintain</a:t>
            </a:r>
            <a:r>
              <a:rPr lang="en-US" sz="1400" dirty="0"/>
              <a:t>. </a:t>
            </a:r>
            <a:r>
              <a:rPr lang="en-US" sz="1400" dirty="0" smtClean="0"/>
              <a:t>IT </a:t>
            </a:r>
            <a:r>
              <a:rPr lang="en-US" sz="1400" dirty="0"/>
              <a:t>is struggling with the costs and complexity of keeping the legacy infrastructure </a:t>
            </a:r>
            <a:r>
              <a:rPr lang="en-US" sz="1400" dirty="0" smtClean="0"/>
              <a:t>running.</a:t>
            </a:r>
            <a:endParaRPr lang="en-US" sz="1400" dirty="0"/>
          </a:p>
          <a:p>
            <a:pPr marL="0" indent="0">
              <a:spcBef>
                <a:spcPts val="600"/>
              </a:spcBef>
              <a:spcAft>
                <a:spcPts val="600"/>
              </a:spcAft>
              <a:buNone/>
            </a:pPr>
            <a:r>
              <a:rPr lang="en-US" sz="1400" dirty="0"/>
              <a:t>To minimize capital </a:t>
            </a:r>
            <a:r>
              <a:rPr lang="en-US" sz="1400" dirty="0" smtClean="0"/>
              <a:t>expense </a:t>
            </a:r>
            <a:r>
              <a:rPr lang="en-US" sz="1400" dirty="0"/>
              <a:t>and to maximize resource utilization, data centers are </a:t>
            </a:r>
            <a:r>
              <a:rPr lang="en-US" sz="1400" b="1" dirty="0"/>
              <a:t>trending </a:t>
            </a:r>
            <a:r>
              <a:rPr lang="en-US" sz="1400" b="1" dirty="0" smtClean="0"/>
              <a:t>toward </a:t>
            </a:r>
            <a:r>
              <a:rPr lang="en-US" sz="1400" b="1" dirty="0"/>
              <a:t>infrastructure consolidation and resource convergence</a:t>
            </a:r>
            <a:r>
              <a:rPr lang="en-US" sz="1400" dirty="0"/>
              <a:t>.</a:t>
            </a:r>
          </a:p>
          <a:p>
            <a:pPr marL="0" indent="0">
              <a:spcBef>
                <a:spcPts val="600"/>
              </a:spcBef>
              <a:spcAft>
                <a:spcPts val="600"/>
              </a:spcAft>
              <a:buNone/>
            </a:pPr>
            <a:r>
              <a:rPr lang="en-US" sz="1400" b="1" dirty="0"/>
              <a:t>The business is demanding IT agility</a:t>
            </a:r>
            <a:r>
              <a:rPr lang="en-US" sz="1400" dirty="0"/>
              <a:t>. </a:t>
            </a:r>
            <a:r>
              <a:rPr lang="en-US" sz="1400" dirty="0" smtClean="0"/>
              <a:t>The </a:t>
            </a:r>
            <a:r>
              <a:rPr lang="en-US" sz="1400" dirty="0"/>
              <a:t>business now expects drastic reduction in “</a:t>
            </a:r>
            <a:r>
              <a:rPr lang="en-US" sz="1400" b="1" dirty="0"/>
              <a:t>time to value</a:t>
            </a:r>
            <a:r>
              <a:rPr lang="en-US" sz="1400" dirty="0"/>
              <a:t>” and product delivery. </a:t>
            </a:r>
            <a:r>
              <a:rPr lang="en-US" sz="1400" dirty="0" smtClean="0"/>
              <a:t>Elastic </a:t>
            </a:r>
            <a:r>
              <a:rPr lang="en-US" sz="1400" dirty="0"/>
              <a:t>resources are expected to deliver on the business needs.</a:t>
            </a:r>
          </a:p>
          <a:p>
            <a:pPr marL="0" indent="0">
              <a:spcBef>
                <a:spcPts val="600"/>
              </a:spcBef>
              <a:spcAft>
                <a:spcPts val="600"/>
              </a:spcAft>
              <a:buNone/>
            </a:pPr>
            <a:endParaRPr lang="en-US" sz="1400" dirty="0" smtClean="0"/>
          </a:p>
        </p:txBody>
      </p:sp>
      <p:sp>
        <p:nvSpPr>
          <p:cNvPr id="16" name="Rectangle 15"/>
          <p:cNvSpPr/>
          <p:nvPr/>
        </p:nvSpPr>
        <p:spPr>
          <a:xfrm>
            <a:off x="5112195" y="4266117"/>
            <a:ext cx="3614057"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dirty="0"/>
              <a:t>Source: </a:t>
            </a:r>
            <a:r>
              <a:rPr lang="en-CA" sz="1000" dirty="0" err="1"/>
              <a:t>RightScale</a:t>
            </a:r>
            <a:r>
              <a:rPr lang="en-CA" sz="1000" dirty="0"/>
              <a:t> </a:t>
            </a:r>
            <a:r>
              <a:rPr lang="en-CA" sz="1000" dirty="0" smtClean="0"/>
              <a:t>2016 </a:t>
            </a:r>
            <a:r>
              <a:rPr lang="en-CA" sz="1000" dirty="0"/>
              <a:t>State of the Cloud Report</a:t>
            </a:r>
          </a:p>
        </p:txBody>
      </p:sp>
      <p:pic>
        <p:nvPicPr>
          <p:cNvPr id="18" name="Picture 17"/>
          <p:cNvPicPr>
            <a:picLocks noChangeAspect="1"/>
          </p:cNvPicPr>
          <p:nvPr/>
        </p:nvPicPr>
        <p:blipFill>
          <a:blip r:embed="rId3"/>
          <a:stretch>
            <a:fillRect/>
          </a:stretch>
        </p:blipFill>
        <p:spPr>
          <a:xfrm>
            <a:off x="5078338" y="2288993"/>
            <a:ext cx="3614057" cy="1733770"/>
          </a:xfrm>
          <a:prstGeom prst="rect">
            <a:avLst/>
          </a:prstGeom>
        </p:spPr>
      </p:pic>
      <p:sp>
        <p:nvSpPr>
          <p:cNvPr id="20" name="TextBox 19"/>
          <p:cNvSpPr txBox="1"/>
          <p:nvPr/>
        </p:nvSpPr>
        <p:spPr>
          <a:xfrm>
            <a:off x="5552387" y="1869646"/>
            <a:ext cx="2428870" cy="369332"/>
          </a:xfrm>
          <a:prstGeom prst="rect">
            <a:avLst/>
          </a:prstGeom>
        </p:spPr>
        <p:txBody>
          <a:bodyPr wrap="none" rtlCol="0">
            <a:spAutoFit/>
          </a:bodyPr>
          <a:lstStyle/>
          <a:p>
            <a:r>
              <a:rPr lang="en-US" b="1" i="1" dirty="0" smtClean="0"/>
              <a:t>The Future Is Hybrid</a:t>
            </a:r>
            <a:endParaRPr lang="en-CA" b="1" i="1" dirty="0" smtClean="0"/>
          </a:p>
        </p:txBody>
      </p:sp>
      <p:sp>
        <p:nvSpPr>
          <p:cNvPr id="21" name="TextBox 20"/>
          <p:cNvSpPr txBox="1"/>
          <p:nvPr/>
        </p:nvSpPr>
        <p:spPr>
          <a:xfrm>
            <a:off x="5372390" y="4022763"/>
            <a:ext cx="3093667" cy="276999"/>
          </a:xfrm>
          <a:prstGeom prst="rect">
            <a:avLst/>
          </a:prstGeom>
        </p:spPr>
        <p:txBody>
          <a:bodyPr wrap="none" rtlCol="0">
            <a:spAutoFit/>
          </a:bodyPr>
          <a:lstStyle/>
          <a:p>
            <a:pPr algn="ctr"/>
            <a:r>
              <a:rPr lang="en-US" sz="1200" dirty="0" smtClean="0"/>
              <a:t>Types of clouds being used by enterprises</a:t>
            </a:r>
            <a:endParaRPr lang="en-CA" sz="1200" dirty="0" smtClean="0"/>
          </a:p>
        </p:txBody>
      </p:sp>
      <p:grpSp>
        <p:nvGrpSpPr>
          <p:cNvPr id="2" name="Group 1"/>
          <p:cNvGrpSpPr/>
          <p:nvPr/>
        </p:nvGrpSpPr>
        <p:grpSpPr>
          <a:xfrm>
            <a:off x="4907626" y="4549307"/>
            <a:ext cx="4004544" cy="1877437"/>
            <a:chOff x="4872755" y="4552243"/>
            <a:chExt cx="4004544" cy="1877437"/>
          </a:xfrm>
        </p:grpSpPr>
        <p:sp>
          <p:nvSpPr>
            <p:cNvPr id="13" name="Rectangle 12"/>
            <p:cNvSpPr/>
            <p:nvPr/>
          </p:nvSpPr>
          <p:spPr>
            <a:xfrm>
              <a:off x="5168957" y="4552243"/>
              <a:ext cx="3708342" cy="1877437"/>
            </a:xfrm>
            <a:prstGeom prst="rect">
              <a:avLst/>
            </a:prstGeom>
          </p:spPr>
          <p:txBody>
            <a:bodyPr wrap="square">
              <a:spAutoFit/>
            </a:bodyPr>
            <a:lstStyle/>
            <a:p>
              <a:r>
                <a:rPr lang="en-CA" sz="1400" i="1" dirty="0">
                  <a:latin typeface="+mj-lt"/>
                </a:rPr>
                <a:t>Software-defined infrastructure enables IT to view the data center as an integrated set of resources rather than as discrete compute, networking and storage systems. That perspective has led to a more cloud-like management model that deemphasizes specialization in individual </a:t>
              </a:r>
              <a:r>
                <a:rPr lang="en-CA" sz="1400" i="1" dirty="0" smtClean="0">
                  <a:latin typeface="+mj-lt"/>
                </a:rPr>
                <a:t>systems.</a:t>
              </a:r>
              <a:endParaRPr lang="en-CA" sz="1400" i="1" dirty="0" smtClean="0">
                <a:solidFill>
                  <a:srgbClr val="000000"/>
                </a:solidFill>
                <a:latin typeface="+mj-lt"/>
              </a:endParaRPr>
            </a:p>
            <a:p>
              <a:pPr>
                <a:lnSpc>
                  <a:spcPct val="150000"/>
                </a:lnSpc>
              </a:pPr>
              <a:r>
                <a:rPr lang="en-CA" sz="1200" dirty="0" smtClean="0">
                  <a:solidFill>
                    <a:srgbClr val="000000"/>
                  </a:solidFill>
                </a:rPr>
                <a:t>- Brian Cohen, CEO, </a:t>
              </a:r>
              <a:r>
                <a:rPr lang="en-CA" sz="1200" dirty="0" err="1" smtClean="0">
                  <a:solidFill>
                    <a:srgbClr val="000000"/>
                  </a:solidFill>
                </a:rPr>
                <a:t>StrataCloud</a:t>
              </a:r>
              <a:endParaRPr lang="en-CA" sz="1200" dirty="0"/>
            </a:p>
          </p:txBody>
        </p:sp>
        <p:pic>
          <p:nvPicPr>
            <p:cNvPr id="19" name="Picture 107"/>
            <p:cNvPicPr>
              <a:picLocks noChangeAspect="1"/>
            </p:cNvPicPr>
            <p:nvPr/>
          </p:nvPicPr>
          <p:blipFill>
            <a:blip r:embed="rId4"/>
            <a:stretch>
              <a:fillRect/>
            </a:stretch>
          </p:blipFill>
          <p:spPr>
            <a:xfrm>
              <a:off x="8189231" y="5899899"/>
              <a:ext cx="341424" cy="273138"/>
            </a:xfrm>
            <a:prstGeom prst="rect">
              <a:avLst/>
            </a:prstGeom>
          </p:spPr>
        </p:pic>
        <p:pic>
          <p:nvPicPr>
            <p:cNvPr id="24" name="Picture 107"/>
            <p:cNvPicPr>
              <a:picLocks noChangeAspect="1"/>
            </p:cNvPicPr>
            <p:nvPr/>
          </p:nvPicPr>
          <p:blipFill>
            <a:blip r:embed="rId4"/>
            <a:stretch>
              <a:fillRect/>
            </a:stretch>
          </p:blipFill>
          <p:spPr>
            <a:xfrm rot="10800000">
              <a:off x="4872755" y="4552243"/>
              <a:ext cx="341424" cy="273138"/>
            </a:xfrm>
            <a:prstGeom prst="rect">
              <a:avLst/>
            </a:prstGeom>
          </p:spPr>
        </p:pic>
      </p:grpSp>
      <p:grpSp>
        <p:nvGrpSpPr>
          <p:cNvPr id="14" name="Group 13"/>
          <p:cNvGrpSpPr/>
          <p:nvPr/>
        </p:nvGrpSpPr>
        <p:grpSpPr>
          <a:xfrm>
            <a:off x="0" y="6422955"/>
            <a:ext cx="9144000" cy="437555"/>
            <a:chOff x="0" y="6422955"/>
            <a:chExt cx="9144000" cy="437555"/>
          </a:xfrm>
        </p:grpSpPr>
        <p:pic>
          <p:nvPicPr>
            <p:cNvPr id="15"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69077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Make a fully software-defined infrastructure a priority data center modernization goal on your infrastructure roadmap</a:t>
            </a:r>
            <a:endParaRPr lang="en-CA" dirty="0"/>
          </a:p>
        </p:txBody>
      </p:sp>
      <p:sp>
        <p:nvSpPr>
          <p:cNvPr id="4" name="TextBox 3"/>
          <p:cNvSpPr txBox="1"/>
          <p:nvPr/>
        </p:nvSpPr>
        <p:spPr>
          <a:xfrm>
            <a:off x="257173" y="1157104"/>
            <a:ext cx="8620125" cy="646331"/>
          </a:xfrm>
          <a:prstGeom prst="rect">
            <a:avLst/>
          </a:prstGeom>
        </p:spPr>
        <p:txBody>
          <a:bodyPr wrap="square" rtlCol="0">
            <a:spAutoFit/>
          </a:bodyPr>
          <a:lstStyle/>
          <a:p>
            <a:r>
              <a:rPr lang="en-CA" b="1" dirty="0" smtClean="0"/>
              <a:t>A software-defined data center (SDDC) alone is not a private cloud, but it is a foundation for </a:t>
            </a:r>
            <a:r>
              <a:rPr lang="en-CA" b="1" i="1" dirty="0" smtClean="0"/>
              <a:t>any</a:t>
            </a:r>
            <a:r>
              <a:rPr lang="en-CA" b="1" dirty="0" smtClean="0"/>
              <a:t> cloud infrastructure (internal/external, public or private).</a:t>
            </a:r>
          </a:p>
        </p:txBody>
      </p:sp>
      <p:sp>
        <p:nvSpPr>
          <p:cNvPr id="42" name="Rounded Rectangle 41"/>
          <p:cNvSpPr/>
          <p:nvPr/>
        </p:nvSpPr>
        <p:spPr>
          <a:xfrm>
            <a:off x="5540901" y="1964315"/>
            <a:ext cx="3336397" cy="4358487"/>
          </a:xfrm>
          <a:prstGeom prst="roundRect">
            <a:avLst/>
          </a:prstGeom>
          <a:solidFill>
            <a:srgbClr val="FFFBE1"/>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spcBef>
                <a:spcPts val="600"/>
              </a:spcBef>
            </a:pPr>
            <a:r>
              <a:rPr lang="en-US" sz="1400" b="1" dirty="0" smtClean="0"/>
              <a:t>Virtualization and Convergence to Software Defined </a:t>
            </a:r>
          </a:p>
          <a:p>
            <a:pPr>
              <a:spcBef>
                <a:spcPts val="600"/>
              </a:spcBef>
            </a:pPr>
            <a:r>
              <a:rPr lang="en-US" sz="1400" dirty="0" smtClean="0"/>
              <a:t>Server/storage consolidation and server virtualization has been a trend over the past 10 years. For many IT shops, 90% of industry standard servers are now virtual. </a:t>
            </a:r>
          </a:p>
          <a:p>
            <a:pPr>
              <a:spcBef>
                <a:spcPts val="600"/>
              </a:spcBef>
            </a:pPr>
            <a:r>
              <a:rPr lang="en-US" sz="1400" dirty="0" smtClean="0"/>
              <a:t>For a fully software-defined infrastructure (SDI), network and storage need to be as virtualized as compute. Fearing commoditization, storage and switch vendors have traditionally resisted this level of abstraction. </a:t>
            </a:r>
          </a:p>
          <a:p>
            <a:pPr>
              <a:spcBef>
                <a:spcPts val="600"/>
              </a:spcBef>
            </a:pPr>
            <a:r>
              <a:rPr lang="en-US" sz="1400" dirty="0" smtClean="0"/>
              <a:t>Cloud architectures are also typically “share nothing,” displacing the shared storage arrays on which converged virtual stacks are built.</a:t>
            </a:r>
            <a:endParaRPr lang="en-CA" sz="1400" dirty="0"/>
          </a:p>
        </p:txBody>
      </p:sp>
      <p:pic>
        <p:nvPicPr>
          <p:cNvPr id="58" name="Picture 57"/>
          <p:cNvPicPr>
            <a:picLocks noChangeAspect="1"/>
          </p:cNvPicPr>
          <p:nvPr/>
        </p:nvPicPr>
        <p:blipFill rotWithShape="1">
          <a:blip r:embed="rId2"/>
          <a:srcRect b="8482"/>
          <a:stretch/>
        </p:blipFill>
        <p:spPr>
          <a:xfrm>
            <a:off x="-67905" y="1803435"/>
            <a:ext cx="5608806" cy="4519367"/>
          </a:xfrm>
          <a:prstGeom prst="rect">
            <a:avLst/>
          </a:prstGeom>
        </p:spPr>
      </p:pic>
      <p:grpSp>
        <p:nvGrpSpPr>
          <p:cNvPr id="6" name="Group 5"/>
          <p:cNvGrpSpPr/>
          <p:nvPr/>
        </p:nvGrpSpPr>
        <p:grpSpPr>
          <a:xfrm>
            <a:off x="0" y="6422955"/>
            <a:ext cx="9144000" cy="437555"/>
            <a:chOff x="0" y="6422955"/>
            <a:chExt cx="9144000" cy="437555"/>
          </a:xfrm>
        </p:grpSpPr>
        <p:pic>
          <p:nvPicPr>
            <p:cNvPr id="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63929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software-defined data center is the infrastructure that can help IT move from a curator-only to an enabler role</a:t>
            </a:r>
            <a:endParaRPr lang="en-CA" dirty="0"/>
          </a:p>
        </p:txBody>
      </p:sp>
      <p:sp>
        <p:nvSpPr>
          <p:cNvPr id="3" name="Text Placeholder 2"/>
          <p:cNvSpPr>
            <a:spLocks noGrp="1"/>
          </p:cNvSpPr>
          <p:nvPr>
            <p:ph type="body" idx="4294967295"/>
          </p:nvPr>
        </p:nvSpPr>
        <p:spPr>
          <a:xfrm>
            <a:off x="257175" y="1161756"/>
            <a:ext cx="5294068" cy="4992688"/>
          </a:xfrm>
        </p:spPr>
        <p:txBody>
          <a:bodyPr/>
          <a:lstStyle/>
          <a:p>
            <a:pPr marL="0" indent="0">
              <a:spcBef>
                <a:spcPts val="0"/>
              </a:spcBef>
              <a:spcAft>
                <a:spcPts val="600"/>
              </a:spcAft>
              <a:buNone/>
            </a:pPr>
            <a:r>
              <a:rPr lang="en-CA" sz="1400" b="1" dirty="0"/>
              <a:t>Better utilize infrastructure resources</a:t>
            </a:r>
          </a:p>
          <a:p>
            <a:pPr marL="0" indent="0">
              <a:spcBef>
                <a:spcPts val="0"/>
              </a:spcBef>
              <a:spcAft>
                <a:spcPts val="600"/>
              </a:spcAft>
              <a:buNone/>
            </a:pPr>
            <a:r>
              <a:rPr lang="en-CA" dirty="0"/>
              <a:t>SDI allows you to efficiently use the infrastructure resources. </a:t>
            </a:r>
            <a:r>
              <a:rPr lang="en-CA" dirty="0" smtClean="0"/>
              <a:t>By </a:t>
            </a:r>
            <a:r>
              <a:rPr lang="en-CA" dirty="0"/>
              <a:t>consolidating and grouping content onto less physical resources, more of the infrastructure is utilized by the content it carries.</a:t>
            </a:r>
          </a:p>
          <a:p>
            <a:pPr marL="0" indent="0">
              <a:spcBef>
                <a:spcPts val="0"/>
              </a:spcBef>
              <a:spcAft>
                <a:spcPts val="600"/>
              </a:spcAft>
              <a:buNone/>
            </a:pPr>
            <a:r>
              <a:rPr lang="en-CA" sz="1400" b="1" dirty="0"/>
              <a:t>Simplify and optimize data center tasks</a:t>
            </a:r>
          </a:p>
          <a:p>
            <a:pPr marL="0" indent="0">
              <a:spcBef>
                <a:spcPts val="0"/>
              </a:spcBef>
              <a:spcAft>
                <a:spcPts val="600"/>
              </a:spcAft>
              <a:buNone/>
            </a:pPr>
            <a:r>
              <a:rPr lang="en-CA" dirty="0"/>
              <a:t>Automation and orchestration tools in a </a:t>
            </a:r>
            <a:r>
              <a:rPr lang="en-CA" dirty="0" smtClean="0"/>
              <a:t>software-defined </a:t>
            </a:r>
            <a:r>
              <a:rPr lang="en-CA" dirty="0"/>
              <a:t>data center can be used to automate simple and time consuming tasks, all while optimizing these processes to get the most out the data center </a:t>
            </a:r>
            <a:r>
              <a:rPr lang="en-CA" dirty="0" smtClean="0"/>
              <a:t>infrastructure.</a:t>
            </a:r>
            <a:endParaRPr lang="en-CA" dirty="0"/>
          </a:p>
          <a:p>
            <a:pPr marL="0" indent="0">
              <a:spcBef>
                <a:spcPts val="0"/>
              </a:spcBef>
              <a:spcAft>
                <a:spcPts val="600"/>
              </a:spcAft>
              <a:buNone/>
            </a:pPr>
            <a:r>
              <a:rPr lang="en-CA" sz="1400" b="1" dirty="0"/>
              <a:t>Gain a better understanding of your infrastructure</a:t>
            </a:r>
          </a:p>
          <a:p>
            <a:pPr marL="0" indent="0">
              <a:spcBef>
                <a:spcPts val="0"/>
              </a:spcBef>
              <a:spcAft>
                <a:spcPts val="600"/>
              </a:spcAft>
              <a:buNone/>
            </a:pPr>
            <a:r>
              <a:rPr lang="en-CA" dirty="0"/>
              <a:t>A variety of monitoring and management tools are available for </a:t>
            </a:r>
            <a:r>
              <a:rPr lang="en-CA" dirty="0" smtClean="0"/>
              <a:t>software-defined </a:t>
            </a:r>
            <a:r>
              <a:rPr lang="en-CA" dirty="0"/>
              <a:t>data centers that allow you to better understand how your data center is performing, and provide you with the tools that help you control and understand what is happening in your data center.</a:t>
            </a:r>
          </a:p>
          <a:p>
            <a:pPr marL="0" indent="0">
              <a:spcBef>
                <a:spcPts val="0"/>
              </a:spcBef>
              <a:spcAft>
                <a:spcPts val="600"/>
              </a:spcAft>
              <a:buNone/>
            </a:pPr>
            <a:r>
              <a:rPr lang="en-CA" sz="1400" b="1" dirty="0"/>
              <a:t>Grow the data center when needed</a:t>
            </a:r>
          </a:p>
          <a:p>
            <a:pPr marL="0" indent="0">
              <a:spcBef>
                <a:spcPts val="0"/>
              </a:spcBef>
              <a:spcAft>
                <a:spcPts val="600"/>
              </a:spcAft>
              <a:buNone/>
            </a:pPr>
            <a:r>
              <a:rPr lang="en-CA" dirty="0"/>
              <a:t>Vertical integration in </a:t>
            </a:r>
            <a:r>
              <a:rPr lang="en-CA" dirty="0" smtClean="0"/>
              <a:t>software-defined </a:t>
            </a:r>
            <a:r>
              <a:rPr lang="en-CA" dirty="0"/>
              <a:t>data centers </a:t>
            </a:r>
            <a:r>
              <a:rPr lang="en-CA" dirty="0" smtClean="0"/>
              <a:t>allows </a:t>
            </a:r>
            <a:r>
              <a:rPr lang="en-CA" dirty="0"/>
              <a:t>you to add new infrastructure resources to the existing data center infrastructure easily. </a:t>
            </a:r>
            <a:r>
              <a:rPr lang="en-CA" dirty="0" smtClean="0"/>
              <a:t>The </a:t>
            </a:r>
            <a:r>
              <a:rPr lang="en-CA" dirty="0"/>
              <a:t>abstraction of the software from the hardware simplifies the process of expanding your data center capabilities.</a:t>
            </a:r>
          </a:p>
          <a:p>
            <a:pPr marL="0" indent="0">
              <a:spcBef>
                <a:spcPts val="0"/>
              </a:spcBef>
              <a:spcAft>
                <a:spcPts val="600"/>
              </a:spcAft>
              <a:buNone/>
            </a:pPr>
            <a:r>
              <a:rPr lang="en-CA" sz="1400" b="1" dirty="0"/>
              <a:t>Deliver </a:t>
            </a:r>
            <a:r>
              <a:rPr lang="en-CA" sz="1400" b="1" dirty="0" smtClean="0"/>
              <a:t>solutions </a:t>
            </a:r>
            <a:r>
              <a:rPr lang="en-CA" sz="1400" b="1" dirty="0"/>
              <a:t>faster </a:t>
            </a:r>
            <a:r>
              <a:rPr lang="en-CA" sz="1400" b="1" dirty="0" smtClean="0"/>
              <a:t>(decrease </a:t>
            </a:r>
            <a:r>
              <a:rPr lang="en-CA" sz="1400" b="1" dirty="0"/>
              <a:t>time to </a:t>
            </a:r>
            <a:r>
              <a:rPr lang="en-CA" sz="1400" b="1" dirty="0" smtClean="0"/>
              <a:t>value)</a:t>
            </a:r>
            <a:endParaRPr lang="en-CA" sz="1400" b="1" dirty="0"/>
          </a:p>
          <a:p>
            <a:pPr marL="0" indent="0">
              <a:spcBef>
                <a:spcPts val="0"/>
              </a:spcBef>
              <a:spcAft>
                <a:spcPts val="600"/>
              </a:spcAft>
              <a:buNone/>
            </a:pPr>
            <a:r>
              <a:rPr lang="en-CA" dirty="0"/>
              <a:t>Decreasing the time to spin up machines, the time to develop and deliver applications, and the time to configure new and existing systems, all contribute to providing the best opportunity to deliver products and services as quickly as </a:t>
            </a:r>
            <a:r>
              <a:rPr lang="en-CA" dirty="0" smtClean="0"/>
              <a:t>possible.</a:t>
            </a:r>
            <a:endParaRPr lang="en-CA" dirty="0"/>
          </a:p>
          <a:p>
            <a:pPr marL="0" indent="0">
              <a:spcBef>
                <a:spcPts val="0"/>
              </a:spcBef>
              <a:spcAft>
                <a:spcPts val="600"/>
              </a:spcAft>
              <a:buNone/>
            </a:pPr>
            <a:endParaRPr lang="en-CA" dirty="0"/>
          </a:p>
        </p:txBody>
      </p:sp>
      <p:grpSp>
        <p:nvGrpSpPr>
          <p:cNvPr id="4" name="Group 3"/>
          <p:cNvGrpSpPr/>
          <p:nvPr/>
        </p:nvGrpSpPr>
        <p:grpSpPr>
          <a:xfrm>
            <a:off x="5551244" y="1161756"/>
            <a:ext cx="3293604" cy="3221709"/>
            <a:chOff x="3402623" y="1521069"/>
            <a:chExt cx="4705644" cy="4818185"/>
          </a:xfrm>
        </p:grpSpPr>
        <p:sp>
          <p:nvSpPr>
            <p:cNvPr id="5" name="Hexagon 4"/>
            <p:cNvSpPr/>
            <p:nvPr/>
          </p:nvSpPr>
          <p:spPr>
            <a:xfrm>
              <a:off x="4888523" y="3174020"/>
              <a:ext cx="1766429" cy="1522783"/>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t>Software-Defined Infrastructure</a:t>
              </a:r>
              <a:endParaRPr lang="en-CA" sz="800" b="1" dirty="0"/>
            </a:p>
          </p:txBody>
        </p:sp>
        <p:sp>
          <p:nvSpPr>
            <p:cNvPr id="6" name="Hexagon 5"/>
            <p:cNvSpPr/>
            <p:nvPr/>
          </p:nvSpPr>
          <p:spPr>
            <a:xfrm>
              <a:off x="3402623" y="2356338"/>
              <a:ext cx="1733844" cy="1494693"/>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t>Reliability and Availability</a:t>
              </a:r>
              <a:endParaRPr lang="en-CA" sz="800" b="1" dirty="0"/>
            </a:p>
          </p:txBody>
        </p:sp>
        <p:sp>
          <p:nvSpPr>
            <p:cNvPr id="7" name="Hexagon 6"/>
            <p:cNvSpPr/>
            <p:nvPr/>
          </p:nvSpPr>
          <p:spPr>
            <a:xfrm>
              <a:off x="4888523" y="1521069"/>
              <a:ext cx="1733844" cy="1494693"/>
            </a:xfrm>
            <a:prstGeom prst="hex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t>Resource Pooling</a:t>
              </a:r>
              <a:endParaRPr lang="en-CA" sz="800" b="1" dirty="0"/>
            </a:p>
          </p:txBody>
        </p:sp>
        <p:sp>
          <p:nvSpPr>
            <p:cNvPr id="8" name="Hexagon 7"/>
            <p:cNvSpPr/>
            <p:nvPr/>
          </p:nvSpPr>
          <p:spPr>
            <a:xfrm>
              <a:off x="6374423" y="2356338"/>
              <a:ext cx="1733844" cy="1494693"/>
            </a:xfrm>
            <a:prstGeom prst="hexag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t>Automation</a:t>
              </a:r>
              <a:endParaRPr lang="en-CA" sz="800" b="1" dirty="0"/>
            </a:p>
          </p:txBody>
        </p:sp>
        <p:sp>
          <p:nvSpPr>
            <p:cNvPr id="9" name="Hexagon 8"/>
            <p:cNvSpPr/>
            <p:nvPr/>
          </p:nvSpPr>
          <p:spPr>
            <a:xfrm>
              <a:off x="6374423" y="4009292"/>
              <a:ext cx="1733844" cy="1494693"/>
            </a:xfrm>
            <a:prstGeom prst="hexag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t>Cost Reduction</a:t>
              </a:r>
              <a:endParaRPr lang="en-CA" sz="800" b="1" dirty="0"/>
            </a:p>
          </p:txBody>
        </p:sp>
        <p:sp>
          <p:nvSpPr>
            <p:cNvPr id="10" name="Hexagon 9"/>
            <p:cNvSpPr/>
            <p:nvPr/>
          </p:nvSpPr>
          <p:spPr>
            <a:xfrm>
              <a:off x="4888523" y="4844561"/>
              <a:ext cx="1733844" cy="1494693"/>
            </a:xfrm>
            <a:prstGeom prst="hexag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t>Agility</a:t>
              </a:r>
              <a:endParaRPr lang="en-CA" sz="800" b="1" dirty="0"/>
            </a:p>
          </p:txBody>
        </p:sp>
        <p:sp>
          <p:nvSpPr>
            <p:cNvPr id="11" name="Hexagon 10"/>
            <p:cNvSpPr/>
            <p:nvPr/>
          </p:nvSpPr>
          <p:spPr>
            <a:xfrm>
              <a:off x="3402623" y="4009291"/>
              <a:ext cx="1733844" cy="1494693"/>
            </a:xfrm>
            <a:prstGeom prst="hex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t>Advanced Monitoring / Management</a:t>
              </a:r>
              <a:endParaRPr lang="en-CA" sz="800" b="1" dirty="0"/>
            </a:p>
          </p:txBody>
        </p:sp>
      </p:grpSp>
      <p:grpSp>
        <p:nvGrpSpPr>
          <p:cNvPr id="12" name="Group 11"/>
          <p:cNvGrpSpPr/>
          <p:nvPr/>
        </p:nvGrpSpPr>
        <p:grpSpPr>
          <a:xfrm>
            <a:off x="351236" y="2114485"/>
            <a:ext cx="4049314" cy="508283"/>
            <a:chOff x="351236" y="2202255"/>
            <a:chExt cx="4049314" cy="508283"/>
          </a:xfrm>
        </p:grpSpPr>
        <p:sp>
          <p:nvSpPr>
            <p:cNvPr id="13" name="TextBox 12"/>
            <p:cNvSpPr txBox="1"/>
            <p:nvPr/>
          </p:nvSpPr>
          <p:spPr>
            <a:xfrm>
              <a:off x="351236" y="2202255"/>
              <a:ext cx="184731" cy="276999"/>
            </a:xfrm>
            <a:prstGeom prst="rect">
              <a:avLst/>
            </a:prstGeom>
          </p:spPr>
          <p:txBody>
            <a:bodyPr wrap="none" rtlCol="0">
              <a:spAutoFit/>
            </a:bodyPr>
            <a:lstStyle/>
            <a:p>
              <a:endParaRPr lang="en-CA" sz="1200" b="1" dirty="0" smtClean="0"/>
            </a:p>
          </p:txBody>
        </p:sp>
        <p:sp>
          <p:nvSpPr>
            <p:cNvPr id="14" name="TextBox 13"/>
            <p:cNvSpPr txBox="1"/>
            <p:nvPr/>
          </p:nvSpPr>
          <p:spPr>
            <a:xfrm>
              <a:off x="351236" y="2433539"/>
              <a:ext cx="4049314" cy="276999"/>
            </a:xfrm>
            <a:prstGeom prst="rect">
              <a:avLst/>
            </a:prstGeom>
          </p:spPr>
          <p:txBody>
            <a:bodyPr wrap="square" rtlCol="0">
              <a:spAutoFit/>
            </a:bodyPr>
            <a:lstStyle/>
            <a:p>
              <a:endParaRPr lang="en-CA" sz="1200" i="1" dirty="0" smtClean="0"/>
            </a:p>
          </p:txBody>
        </p:sp>
      </p:grpSp>
      <p:graphicFrame>
        <p:nvGraphicFramePr>
          <p:cNvPr id="30" name="Chart 29"/>
          <p:cNvGraphicFramePr/>
          <p:nvPr>
            <p:extLst/>
          </p:nvPr>
        </p:nvGraphicFramePr>
        <p:xfrm>
          <a:off x="5551243" y="4482264"/>
          <a:ext cx="3293605" cy="1834943"/>
        </p:xfrm>
        <a:graphic>
          <a:graphicData uri="http://schemas.openxmlformats.org/drawingml/2006/chart">
            <c:chart xmlns:c="http://schemas.openxmlformats.org/drawingml/2006/chart" xmlns:r="http://schemas.openxmlformats.org/officeDocument/2006/relationships" r:id="rId2"/>
          </a:graphicData>
        </a:graphic>
      </p:graphicFrame>
      <p:sp>
        <p:nvSpPr>
          <p:cNvPr id="31" name="TextBox 30"/>
          <p:cNvSpPr txBox="1"/>
          <p:nvPr/>
        </p:nvSpPr>
        <p:spPr>
          <a:xfrm>
            <a:off x="6444384" y="4812435"/>
            <a:ext cx="2400464" cy="400110"/>
          </a:xfrm>
          <a:prstGeom prst="rect">
            <a:avLst/>
          </a:prstGeom>
        </p:spPr>
        <p:txBody>
          <a:bodyPr wrap="square" rtlCol="0">
            <a:spAutoFit/>
          </a:bodyPr>
          <a:lstStyle/>
          <a:p>
            <a:r>
              <a:rPr lang="en-CA" sz="1000" b="1" i="1" dirty="0" smtClean="0">
                <a:solidFill>
                  <a:srgbClr val="C00000"/>
                </a:solidFill>
              </a:rPr>
              <a:t>Reduce the space and power requirements by up to 80%</a:t>
            </a:r>
          </a:p>
        </p:txBody>
      </p:sp>
      <p:sp>
        <p:nvSpPr>
          <p:cNvPr id="32" name="TextBox 31"/>
          <p:cNvSpPr txBox="1"/>
          <p:nvPr/>
        </p:nvSpPr>
        <p:spPr>
          <a:xfrm>
            <a:off x="6444384" y="5359185"/>
            <a:ext cx="2010002" cy="400110"/>
          </a:xfrm>
          <a:prstGeom prst="rect">
            <a:avLst/>
          </a:prstGeom>
        </p:spPr>
        <p:txBody>
          <a:bodyPr wrap="square" rtlCol="0">
            <a:spAutoFit/>
          </a:bodyPr>
          <a:lstStyle/>
          <a:p>
            <a:r>
              <a:rPr lang="en-CA" sz="1000" b="1" i="1" dirty="0" smtClean="0">
                <a:solidFill>
                  <a:srgbClr val="000000"/>
                </a:solidFill>
              </a:rPr>
              <a:t>Reduce capital expenses by up to 58%</a:t>
            </a:r>
          </a:p>
        </p:txBody>
      </p:sp>
      <p:sp>
        <p:nvSpPr>
          <p:cNvPr id="33" name="TextBox 32"/>
          <p:cNvSpPr txBox="1"/>
          <p:nvPr/>
        </p:nvSpPr>
        <p:spPr>
          <a:xfrm>
            <a:off x="6444384" y="5888816"/>
            <a:ext cx="2323593" cy="400110"/>
          </a:xfrm>
          <a:prstGeom prst="rect">
            <a:avLst/>
          </a:prstGeom>
        </p:spPr>
        <p:txBody>
          <a:bodyPr wrap="square" rtlCol="0">
            <a:spAutoFit/>
          </a:bodyPr>
          <a:lstStyle/>
          <a:p>
            <a:r>
              <a:rPr lang="en-CA" sz="1000" b="1" i="1" dirty="0" smtClean="0">
                <a:solidFill>
                  <a:srgbClr val="2576B7"/>
                </a:solidFill>
              </a:rPr>
              <a:t>Cut the total cost of ownership (TCO) by 40-60%</a:t>
            </a:r>
          </a:p>
        </p:txBody>
      </p:sp>
      <p:sp>
        <p:nvSpPr>
          <p:cNvPr id="19" name="TextBox 18"/>
          <p:cNvSpPr txBox="1"/>
          <p:nvPr/>
        </p:nvSpPr>
        <p:spPr>
          <a:xfrm>
            <a:off x="6951688" y="6297977"/>
            <a:ext cx="1939955" cy="253916"/>
          </a:xfrm>
          <a:prstGeom prst="rect">
            <a:avLst/>
          </a:prstGeom>
        </p:spPr>
        <p:txBody>
          <a:bodyPr wrap="none" rtlCol="0">
            <a:spAutoFit/>
          </a:bodyPr>
          <a:lstStyle/>
          <a:p>
            <a:pPr algn="l" fontAlgn="auto">
              <a:spcBef>
                <a:spcPts val="0"/>
              </a:spcBef>
              <a:spcAft>
                <a:spcPts val="0"/>
              </a:spcAft>
            </a:pPr>
            <a:r>
              <a:rPr lang="en-US" sz="1050" dirty="0" smtClean="0">
                <a:solidFill>
                  <a:srgbClr val="333333"/>
                </a:solidFill>
                <a:latin typeface="Arial"/>
              </a:rPr>
              <a:t>Source: </a:t>
            </a:r>
            <a:r>
              <a:rPr lang="en-US" sz="1050" dirty="0" smtClean="0">
                <a:solidFill>
                  <a:srgbClr val="333333"/>
                </a:solidFill>
                <a:latin typeface="Arial"/>
                <a:hlinkClick r:id="rId3"/>
              </a:rPr>
              <a:t>VMware</a:t>
            </a:r>
            <a:r>
              <a:rPr lang="en-US" sz="1050" dirty="0" smtClean="0">
                <a:solidFill>
                  <a:srgbClr val="333333"/>
                </a:solidFill>
                <a:latin typeface="Arial"/>
              </a:rPr>
              <a:t> and </a:t>
            </a:r>
            <a:r>
              <a:rPr lang="en-US" sz="1050" dirty="0" smtClean="0">
                <a:solidFill>
                  <a:srgbClr val="333333"/>
                </a:solidFill>
                <a:latin typeface="Arial"/>
                <a:hlinkClick r:id="rId4"/>
              </a:rPr>
              <a:t>Nutanix</a:t>
            </a:r>
            <a:endParaRPr lang="en-US" sz="1050" dirty="0" smtClean="0">
              <a:solidFill>
                <a:srgbClr val="333333"/>
              </a:solidFill>
              <a:latin typeface="Arial"/>
            </a:endParaRPr>
          </a:p>
        </p:txBody>
      </p:sp>
      <p:grpSp>
        <p:nvGrpSpPr>
          <p:cNvPr id="20" name="Group 19"/>
          <p:cNvGrpSpPr/>
          <p:nvPr/>
        </p:nvGrpSpPr>
        <p:grpSpPr>
          <a:xfrm>
            <a:off x="0" y="6422955"/>
            <a:ext cx="9144000" cy="437555"/>
            <a:chOff x="0" y="6422955"/>
            <a:chExt cx="9144000" cy="437555"/>
          </a:xfrm>
        </p:grpSpPr>
        <p:pic>
          <p:nvPicPr>
            <p:cNvPr id="2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95008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Make sure your roadmap addresses the risks and challenges that are sure to arise along the </a:t>
            </a:r>
            <a:r>
              <a:rPr lang="en-CA" dirty="0" smtClean="0"/>
              <a:t>way</a:t>
            </a:r>
            <a:endParaRPr lang="en-CA" dirty="0"/>
          </a:p>
        </p:txBody>
      </p:sp>
      <p:graphicFrame>
        <p:nvGraphicFramePr>
          <p:cNvPr id="3" name="Diagram 7"/>
          <p:cNvGraphicFramePr/>
          <p:nvPr>
            <p:extLst>
              <p:ext uri="{D42A27DB-BD31-4B8C-83A1-F6EECF244321}">
                <p14:modId xmlns:p14="http://schemas.microsoft.com/office/powerpoint/2010/main" val="3697154264"/>
              </p:ext>
            </p:extLst>
          </p:nvPr>
        </p:nvGraphicFramePr>
        <p:xfrm>
          <a:off x="-714066" y="1362553"/>
          <a:ext cx="9723658" cy="3678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9"/>
          <p:cNvGrpSpPr/>
          <p:nvPr/>
        </p:nvGrpSpPr>
        <p:grpSpPr>
          <a:xfrm rot="10800000">
            <a:off x="103980" y="5518613"/>
            <a:ext cx="8603756" cy="458156"/>
            <a:chOff x="0" y="3580444"/>
            <a:chExt cx="9144000" cy="458156"/>
          </a:xfrm>
        </p:grpSpPr>
        <p:sp>
          <p:nvSpPr>
            <p:cNvPr id="5" name="Rectangle 10"/>
            <p:cNvSpPr/>
            <p:nvPr/>
          </p:nvSpPr>
          <p:spPr>
            <a:xfrm>
              <a:off x="0" y="3580444"/>
              <a:ext cx="9144000" cy="458156"/>
            </a:xfrm>
            <a:prstGeom prst="rect">
              <a:avLst/>
            </a:prstGeom>
            <a:solidFill>
              <a:srgbClr val="7F919F">
                <a:lumMod val="25000"/>
              </a:srgbClr>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6" name="Straight Connector 11"/>
            <p:cNvCxnSpPr>
              <a:stCxn id="5" idx="1"/>
              <a:endCxn id="5" idx="3"/>
            </p:cNvCxnSpPr>
            <p:nvPr/>
          </p:nvCxnSpPr>
          <p:spPr>
            <a:xfrm>
              <a:off x="0" y="3809522"/>
              <a:ext cx="9144000" cy="0"/>
            </a:xfrm>
            <a:prstGeom prst="line">
              <a:avLst/>
            </a:prstGeom>
            <a:noFill/>
            <a:ln w="38100" cap="flat" cmpd="sng" algn="ctr">
              <a:solidFill>
                <a:srgbClr val="FFFF00"/>
              </a:solidFill>
              <a:prstDash val="dash"/>
            </a:ln>
            <a:effectLst/>
          </p:spPr>
        </p:cxnSp>
        <p:sp>
          <p:nvSpPr>
            <p:cNvPr id="7" name="Rectangle 12"/>
            <p:cNvSpPr/>
            <p:nvPr/>
          </p:nvSpPr>
          <p:spPr>
            <a:xfrm>
              <a:off x="0" y="3580444"/>
              <a:ext cx="9144000" cy="458156"/>
            </a:xfrm>
            <a:prstGeom prst="rect">
              <a:avLst/>
            </a:prstGeom>
            <a:gradFill flip="none" rotWithShape="1">
              <a:gsLst>
                <a:gs pos="23000">
                  <a:srgbClr val="29475F">
                    <a:tint val="66000"/>
                    <a:satMod val="160000"/>
                    <a:alpha val="0"/>
                  </a:srgbClr>
                </a:gs>
                <a:gs pos="85000">
                  <a:srgbClr val="FFFFFF"/>
                </a:gs>
              </a:gsLst>
              <a:lin ang="0" scaled="1"/>
              <a:tileRect/>
            </a:gra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grpSp>
      <p:sp>
        <p:nvSpPr>
          <p:cNvPr id="15" name="Oval 14"/>
          <p:cNvSpPr/>
          <p:nvPr/>
        </p:nvSpPr>
        <p:spPr>
          <a:xfrm>
            <a:off x="491490" y="1381061"/>
            <a:ext cx="788669" cy="785875"/>
          </a:xfrm>
          <a:prstGeom prst="ellipse">
            <a:avLst/>
          </a:prstGeom>
          <a:solidFill>
            <a:srgbClr val="D68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1</a:t>
            </a:r>
            <a:endParaRPr lang="en-US" sz="1400" b="1" dirty="0"/>
          </a:p>
        </p:txBody>
      </p:sp>
      <p:sp>
        <p:nvSpPr>
          <p:cNvPr id="19" name="Oval 18"/>
          <p:cNvSpPr/>
          <p:nvPr/>
        </p:nvSpPr>
        <p:spPr>
          <a:xfrm>
            <a:off x="1728796" y="5541208"/>
            <a:ext cx="426697" cy="426697"/>
          </a:xfrm>
          <a:prstGeom prst="ellipse">
            <a:avLst/>
          </a:prstGeom>
          <a:solidFill>
            <a:srgbClr val="D68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1</a:t>
            </a:r>
            <a:endParaRPr lang="en-US" sz="1400" b="1" dirty="0"/>
          </a:p>
        </p:txBody>
      </p:sp>
      <p:sp>
        <p:nvSpPr>
          <p:cNvPr id="20" name="Oval 19"/>
          <p:cNvSpPr/>
          <p:nvPr/>
        </p:nvSpPr>
        <p:spPr>
          <a:xfrm>
            <a:off x="3177282" y="5518613"/>
            <a:ext cx="426697" cy="426697"/>
          </a:xfrm>
          <a:prstGeom prst="ellipse">
            <a:avLst/>
          </a:prstGeom>
          <a:solidFill>
            <a:srgbClr val="D68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2</a:t>
            </a:r>
            <a:endParaRPr lang="en-US" sz="1400" b="1" dirty="0"/>
          </a:p>
        </p:txBody>
      </p:sp>
      <p:sp>
        <p:nvSpPr>
          <p:cNvPr id="21" name="Oval 20"/>
          <p:cNvSpPr/>
          <p:nvPr/>
        </p:nvSpPr>
        <p:spPr>
          <a:xfrm>
            <a:off x="4939558" y="5518612"/>
            <a:ext cx="426697" cy="426697"/>
          </a:xfrm>
          <a:prstGeom prst="ellipse">
            <a:avLst/>
          </a:prstGeom>
          <a:solidFill>
            <a:srgbClr val="D68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3</a:t>
            </a:r>
            <a:endParaRPr lang="en-US" sz="1400" b="1" dirty="0"/>
          </a:p>
        </p:txBody>
      </p:sp>
      <p:sp>
        <p:nvSpPr>
          <p:cNvPr id="22" name="Oval 21"/>
          <p:cNvSpPr/>
          <p:nvPr/>
        </p:nvSpPr>
        <p:spPr>
          <a:xfrm>
            <a:off x="6616724" y="5518612"/>
            <a:ext cx="426697" cy="426697"/>
          </a:xfrm>
          <a:prstGeom prst="ellipse">
            <a:avLst/>
          </a:prstGeom>
          <a:solidFill>
            <a:srgbClr val="D68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4</a:t>
            </a:r>
            <a:endParaRPr lang="en-US" sz="1400" b="1" dirty="0"/>
          </a:p>
        </p:txBody>
      </p:sp>
      <p:sp>
        <p:nvSpPr>
          <p:cNvPr id="23" name="Text Placeholder 3"/>
          <p:cNvSpPr txBox="1">
            <a:spLocks/>
          </p:cNvSpPr>
          <p:nvPr/>
        </p:nvSpPr>
        <p:spPr>
          <a:xfrm>
            <a:off x="103980" y="5518613"/>
            <a:ext cx="1446186" cy="458157"/>
          </a:xfrm>
          <a:prstGeom prst="rect">
            <a:avLst/>
          </a:prstGeom>
          <a:solidFill>
            <a:srgbClr val="FFC000"/>
          </a:solidFill>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400" b="1" dirty="0" smtClean="0"/>
              <a:t>Legacy Infrastructure</a:t>
            </a:r>
          </a:p>
        </p:txBody>
      </p:sp>
      <p:sp>
        <p:nvSpPr>
          <p:cNvPr id="24" name="Text Placeholder 3"/>
          <p:cNvSpPr txBox="1">
            <a:spLocks/>
          </p:cNvSpPr>
          <p:nvPr/>
        </p:nvSpPr>
        <p:spPr>
          <a:xfrm>
            <a:off x="7360651" y="5518613"/>
            <a:ext cx="1648941" cy="458157"/>
          </a:xfrm>
          <a:prstGeom prst="rect">
            <a:avLst/>
          </a:prstGeom>
          <a:solidFill>
            <a:srgbClr val="92D050"/>
          </a:solidFill>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400" b="1" dirty="0" smtClean="0"/>
              <a:t>Software-Defined Infrastructure</a:t>
            </a:r>
          </a:p>
        </p:txBody>
      </p:sp>
      <p:sp>
        <p:nvSpPr>
          <p:cNvPr id="25" name="Oval 24"/>
          <p:cNvSpPr/>
          <p:nvPr/>
        </p:nvSpPr>
        <p:spPr>
          <a:xfrm>
            <a:off x="491491" y="2343548"/>
            <a:ext cx="788668" cy="821843"/>
          </a:xfrm>
          <a:prstGeom prst="ellipse">
            <a:avLst/>
          </a:prstGeom>
          <a:solidFill>
            <a:srgbClr val="D68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endParaRPr lang="en-US" sz="1400" b="1" dirty="0"/>
          </a:p>
        </p:txBody>
      </p:sp>
      <p:sp>
        <p:nvSpPr>
          <p:cNvPr id="26" name="Oval 25"/>
          <p:cNvSpPr/>
          <p:nvPr/>
        </p:nvSpPr>
        <p:spPr>
          <a:xfrm>
            <a:off x="491490" y="3332089"/>
            <a:ext cx="788669" cy="819393"/>
          </a:xfrm>
          <a:prstGeom prst="ellipse">
            <a:avLst/>
          </a:prstGeom>
          <a:solidFill>
            <a:srgbClr val="D68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3</a:t>
            </a:r>
            <a:endParaRPr lang="en-US" sz="1400" b="1" dirty="0"/>
          </a:p>
        </p:txBody>
      </p:sp>
      <p:sp>
        <p:nvSpPr>
          <p:cNvPr id="27" name="Oval 26"/>
          <p:cNvSpPr/>
          <p:nvPr/>
        </p:nvSpPr>
        <p:spPr>
          <a:xfrm>
            <a:off x="491490" y="4318180"/>
            <a:ext cx="788669" cy="722450"/>
          </a:xfrm>
          <a:prstGeom prst="ellipse">
            <a:avLst/>
          </a:prstGeom>
          <a:solidFill>
            <a:srgbClr val="D68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4</a:t>
            </a:r>
            <a:endParaRPr lang="en-US" sz="1400" b="1" dirty="0"/>
          </a:p>
        </p:txBody>
      </p:sp>
      <p:grpSp>
        <p:nvGrpSpPr>
          <p:cNvPr id="18" name="Group 17"/>
          <p:cNvGrpSpPr/>
          <p:nvPr/>
        </p:nvGrpSpPr>
        <p:grpSpPr>
          <a:xfrm>
            <a:off x="0" y="6422955"/>
            <a:ext cx="9144000" cy="437555"/>
            <a:chOff x="0" y="6422955"/>
            <a:chExt cx="9144000" cy="437555"/>
          </a:xfrm>
        </p:grpSpPr>
        <p:pic>
          <p:nvPicPr>
            <p:cNvPr id="28"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9" name="Picture 28"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11708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Serenity">
      <a:dk1>
        <a:srgbClr val="333333"/>
      </a:dk1>
      <a:lt1>
        <a:srgbClr val="FFFFFF"/>
      </a:lt1>
      <a:dk2>
        <a:srgbClr val="333333"/>
      </a:dk2>
      <a:lt2>
        <a:srgbClr val="FFFFFF"/>
      </a:lt2>
      <a:accent1>
        <a:srgbClr val="1E5E92"/>
      </a:accent1>
      <a:accent2>
        <a:srgbClr val="E1B500"/>
      </a:accent2>
      <a:accent3>
        <a:srgbClr val="E8C770"/>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2712</Words>
  <Application>Microsoft Office PowerPoint</Application>
  <PresentationFormat>On-screen Show (4:3)</PresentationFormat>
  <Paragraphs>354</Paragraphs>
  <Slides>16</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16</vt:i4>
      </vt:variant>
      <vt:variant>
        <vt:lpstr>Custom Shows</vt:lpstr>
      </vt:variant>
      <vt:variant>
        <vt:i4>1</vt:i4>
      </vt:variant>
    </vt:vector>
  </HeadingPairs>
  <TitlesOfParts>
    <vt:vector size="25" baseType="lpstr">
      <vt:lpstr>Arial</vt:lpstr>
      <vt:lpstr>Calibri</vt:lpstr>
      <vt:lpstr>Georgia</vt:lpstr>
      <vt:lpstr>Open Sans</vt:lpstr>
      <vt:lpstr>Times New Roman</vt:lpstr>
      <vt:lpstr>Wingdings</vt:lpstr>
      <vt:lpstr>Theme1</vt:lpstr>
      <vt:lpstr>Office Theme</vt:lpstr>
      <vt:lpstr>PowerPoint Presentation</vt:lpstr>
      <vt:lpstr>PowerPoint Presentation</vt:lpstr>
      <vt:lpstr>Our understanding of the problem</vt:lpstr>
      <vt:lpstr>Executive summary</vt:lpstr>
      <vt:lpstr>Move IT from curator of the past to enabler of the future</vt:lpstr>
      <vt:lpstr>Infrastructure complexity and inflexibility are key barriers</vt:lpstr>
      <vt:lpstr>Make a fully software-defined infrastructure a priority data center modernization goal on your infrastructure roadmap</vt:lpstr>
      <vt:lpstr>A software-defined data center is the infrastructure that can help IT move from a curator-only to an enabler role</vt:lpstr>
      <vt:lpstr>Make sure your roadmap addresses the risks and challenges that are sure to arise along the way</vt:lpstr>
      <vt:lpstr>Info-Tech’s three phase software-defined infrastructure project will enable you to set the modernization agenda </vt:lpstr>
      <vt:lpstr>Andover Minerals* goes software defined with Nutanix</vt:lpstr>
      <vt:lpstr>Modernize the Data Center with Software-Defined Infrastructure – project overview</vt:lpstr>
      <vt:lpstr>Info-Tech delivers</vt:lpstr>
      <vt:lpstr>Measured value for Guided Implementations (GIs)</vt:lpstr>
      <vt:lpstr>Workshop overview </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2016-05-30T17:44:21Z</dcterms:created>
  <dcterms:modified xsi:type="dcterms:W3CDTF">2016-05-30T18:58:26Z</dcterms:modified>
  <cp:contentStatus/>
</cp:coreProperties>
</file>