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p:sldMasterIdLst>
    <p:sldMasterId id="2147483661" r:id="rId1"/>
    <p:sldMasterId id="2147483714" r:id="rId2"/>
  </p:sldMasterIdLst>
  <p:notesMasterIdLst>
    <p:notesMasterId r:id="rId14"/>
  </p:notesMasterIdLst>
  <p:handoutMasterIdLst>
    <p:handoutMasterId r:id="rId15"/>
  </p:handoutMasterIdLst>
  <p:sldIdLst>
    <p:sldId id="416" r:id="rId3"/>
    <p:sldId id="257" r:id="rId4"/>
    <p:sldId id="259" r:id="rId5"/>
    <p:sldId id="260" r:id="rId6"/>
    <p:sldId id="261" r:id="rId7"/>
    <p:sldId id="270" r:id="rId8"/>
    <p:sldId id="273" r:id="rId9"/>
    <p:sldId id="417" r:id="rId10"/>
    <p:sldId id="345" r:id="rId11"/>
    <p:sldId id="346" r:id="rId12"/>
    <p:sldId id="419" r:id="rId13"/>
  </p:sldIdLst>
  <p:sldSz cx="9144000" cy="6858000" type="screen4x3"/>
  <p:notesSz cx="6950075" cy="9236075"/>
  <p:embeddedFontLst>
    <p:embeddedFont>
      <p:font typeface="Calibri" panose="020F0502020204030204" pitchFamily="34" charset="0"/>
      <p:regular r:id="rId16"/>
      <p:bold r:id="rId17"/>
      <p:italic r:id="rId18"/>
      <p:boldItalic r:id="rId19"/>
    </p:embeddedFont>
    <p:embeddedFont>
      <p:font typeface="Helvetica" panose="020B0604020202020204" pitchFamily="34" charset="0"/>
      <p:regular r:id="rId20"/>
      <p:bold r:id="rId21"/>
      <p:italic r:id="rId22"/>
      <p:boldItalic r:id="rId23"/>
    </p:embeddedFont>
    <p:embeddedFont>
      <p:font typeface="Georgia" panose="02040502050405020303" pitchFamily="18" charset="0"/>
      <p:regular r:id="rId24"/>
      <p:bold r:id="rId25"/>
      <p:italic r:id="rId26"/>
      <p:boldItalic r:id="rId27"/>
    </p:embeddedFont>
  </p:embeddedFontLst>
  <p:custDataLst>
    <p:tags r:id="rId28"/>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032">
          <p15:clr>
            <a:srgbClr val="A4A3A4"/>
          </p15:clr>
        </p15:guide>
        <p15:guide id="2" orient="horz" pos="173">
          <p15:clr>
            <a:srgbClr val="A4A3A4"/>
          </p15:clr>
        </p15:guide>
        <p15:guide id="3" orient="horz" pos="432">
          <p15:clr>
            <a:srgbClr val="A4A3A4"/>
          </p15:clr>
        </p15:guide>
        <p15:guide id="4" orient="horz" pos="1958">
          <p15:clr>
            <a:srgbClr val="A4A3A4"/>
          </p15:clr>
        </p15:guide>
        <p15:guide id="5" orient="horz" pos="4291">
          <p15:clr>
            <a:srgbClr val="A4A3A4"/>
          </p15:clr>
        </p15:guide>
        <p15:guide id="6" orient="horz" pos="2995">
          <p15:clr>
            <a:srgbClr val="A4A3A4"/>
          </p15:clr>
        </p15:guide>
        <p15:guide id="7" orient="horz" pos="691">
          <p15:clr>
            <a:srgbClr val="A4A3A4"/>
          </p15:clr>
        </p15:guide>
        <p15:guide id="8" orient="horz" pos="2477">
          <p15:clr>
            <a:srgbClr val="A4A3A4"/>
          </p15:clr>
        </p15:guide>
        <p15:guide id="9" orient="horz" pos="3542">
          <p15:clr>
            <a:srgbClr val="A4A3A4"/>
          </p15:clr>
        </p15:guide>
        <p15:guide id="10" pos="230">
          <p15:clr>
            <a:srgbClr val="A4A3A4"/>
          </p15:clr>
        </p15:guide>
        <p15:guide id="11" pos="979">
          <p15:clr>
            <a:srgbClr val="A4A3A4"/>
          </p15:clr>
        </p15:guide>
        <p15:guide id="12" pos="202">
          <p15:clr>
            <a:srgbClr val="A4A3A4"/>
          </p15:clr>
        </p15:guide>
        <p15:guide id="13" pos="5616">
          <p15:clr>
            <a:srgbClr val="A4A3A4"/>
          </p15:clr>
        </p15:guide>
        <p15:guide id="14" pos="5098">
          <p15:clr>
            <a:srgbClr val="A4A3A4"/>
          </p15:clr>
        </p15:guide>
        <p15:guide id="15" pos="4579">
          <p15:clr>
            <a:srgbClr val="A4A3A4"/>
          </p15:clr>
        </p15:guide>
        <p15:guide id="16" pos="691">
          <p15:clr>
            <a:srgbClr val="A4A3A4"/>
          </p15:clr>
        </p15:guide>
        <p15:guide id="17" pos="3571">
          <p15:clr>
            <a:srgbClr val="A4A3A4"/>
          </p15:clr>
        </p15:guide>
        <p15:guide id="18" pos="3600">
          <p15:clr>
            <a:srgbClr val="A4A3A4"/>
          </p15:clr>
        </p15:guide>
        <p15:guide id="19" pos="2477">
          <p15:clr>
            <a:srgbClr val="A4A3A4"/>
          </p15:clr>
        </p15:guide>
        <p15:guide id="20" pos="4003">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1F1F1"/>
    <a:srgbClr val="D17D08"/>
    <a:srgbClr val="F2F2F2"/>
    <a:srgbClr val="D9D9D9"/>
    <a:srgbClr val="C77709"/>
    <a:srgbClr val="C8DAE8"/>
    <a:srgbClr val="92B5D0"/>
    <a:srgbClr val="C4BE98"/>
    <a:srgbClr val="736B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187" autoAdjust="0"/>
    <p:restoredTop sz="95501" autoAdjust="0"/>
  </p:normalViewPr>
  <p:slideViewPr>
    <p:cSldViewPr snapToGrid="0" snapToObjects="1">
      <p:cViewPr>
        <p:scale>
          <a:sx n="100" d="100"/>
          <a:sy n="100" d="100"/>
        </p:scale>
        <p:origin x="2616" y="486"/>
      </p:cViewPr>
      <p:guideLst>
        <p:guide orient="horz" pos="4032"/>
        <p:guide orient="horz" pos="173"/>
        <p:guide orient="horz" pos="432"/>
        <p:guide orient="horz" pos="1958"/>
        <p:guide orient="horz" pos="4291"/>
        <p:guide orient="horz" pos="2995"/>
        <p:guide orient="horz" pos="691"/>
        <p:guide orient="horz" pos="2477"/>
        <p:guide orient="horz" pos="3542"/>
        <p:guide pos="230"/>
        <p:guide pos="979"/>
        <p:guide pos="202"/>
        <p:guide pos="5616"/>
        <p:guide pos="5098"/>
        <p:guide pos="4579"/>
        <p:guide pos="691"/>
        <p:guide pos="3571"/>
        <p:guide pos="3600"/>
        <p:guide pos="2477"/>
        <p:guide pos="40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8" d="100"/>
          <a:sy n="68" d="100"/>
        </p:scale>
        <p:origin x="1920" y="60"/>
      </p:cViewPr>
      <p:guideLst>
        <p:guide orient="horz" pos="2909"/>
        <p:guide pos="2189"/>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018565339883"/>
          <c:y val="5.55379843108579E-2"/>
          <c:w val="0.61699301348800295"/>
          <c:h val="0.81930901339075701"/>
        </c:manualLayout>
      </c:layout>
      <c:doughnutChart>
        <c:varyColors val="1"/>
        <c:ser>
          <c:idx val="0"/>
          <c:order val="0"/>
          <c:tx>
            <c:strRef>
              <c:f>Sheet1!$B$1</c:f>
              <c:strCache>
                <c:ptCount val="1"/>
                <c:pt idx="0">
                  <c:v>Column1</c:v>
                </c:pt>
              </c:strCache>
            </c:strRef>
          </c:tx>
          <c:dPt>
            <c:idx val="0"/>
            <c:bubble3D val="0"/>
            <c:spPr>
              <a:solidFill>
                <a:srgbClr val="243F54">
                  <a:lumMod val="40000"/>
                  <a:lumOff val="60000"/>
                </a:srgbClr>
              </a:solidFill>
            </c:spPr>
          </c:dPt>
          <c:dPt>
            <c:idx val="1"/>
            <c:bubble3D val="0"/>
            <c:spPr>
              <a:solidFill>
                <a:srgbClr val="243F54">
                  <a:lumMod val="20000"/>
                  <a:lumOff val="80000"/>
                </a:srgbClr>
              </a:solidFill>
            </c:spPr>
          </c:dPt>
          <c:dPt>
            <c:idx val="2"/>
            <c:bubble3D val="0"/>
            <c:spPr>
              <a:solidFill>
                <a:srgbClr val="FFFFFF">
                  <a:lumMod val="95000"/>
                </a:srgbClr>
              </a:solidFill>
            </c:spPr>
          </c:dPt>
          <c:dPt>
            <c:idx val="3"/>
            <c:bubble3D val="0"/>
            <c:spPr>
              <a:solidFill>
                <a:srgbClr val="243F54">
                  <a:lumMod val="60000"/>
                  <a:lumOff val="40000"/>
                </a:srgbClr>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Usability</c:v>
                </c:pt>
                <c:pt idx="1">
                  <c:v>Affordability </c:v>
                </c:pt>
                <c:pt idx="2">
                  <c:v>Architecture</c:v>
                </c:pt>
                <c:pt idx="3">
                  <c:v>Features</c:v>
                </c:pt>
              </c:strCache>
            </c:strRef>
          </c:cat>
          <c:val>
            <c:numRef>
              <c:f>Sheet1!$B$2:$B$5</c:f>
              <c:numCache>
                <c:formatCode>0%</c:formatCode>
                <c:ptCount val="4"/>
                <c:pt idx="0">
                  <c:v>0.4</c:v>
                </c:pt>
                <c:pt idx="1">
                  <c:v>0</c:v>
                </c:pt>
                <c:pt idx="2">
                  <c:v>0.2</c:v>
                </c:pt>
                <c:pt idx="3">
                  <c:v>0.4</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998F57">
                  <a:lumMod val="75000"/>
                </a:srgbClr>
              </a:solidFill>
            </c:spPr>
          </c:dPt>
          <c:dPt>
            <c:idx val="1"/>
            <c:bubble3D val="0"/>
            <c:spPr>
              <a:solidFill>
                <a:srgbClr val="243F54"/>
              </a:solidFill>
            </c:spPr>
          </c:dPt>
          <c:dPt>
            <c:idx val="2"/>
            <c:bubble3D val="0"/>
            <c:spPr>
              <a:solidFill>
                <a:schemeClr val="accent1">
                  <a:lumMod val="20000"/>
                  <a:lumOff val="80000"/>
                </a:schemeClr>
              </a:solidFill>
            </c:spPr>
          </c:dPt>
          <c:dLbls>
            <c:dLbl>
              <c:idx val="2"/>
              <c:delete val="1"/>
              <c:extLst>
                <c:ext xmlns:c15="http://schemas.microsoft.com/office/drawing/2012/chart" uri="{CE6537A1-D6FC-4f65-9D91-7224C49458BB}"/>
              </c:extLst>
            </c:dLbl>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2"/>
                <c:pt idx="0">
                  <c:v>Vendor</c:v>
                </c:pt>
                <c:pt idx="1">
                  <c:v>Product</c:v>
                </c:pt>
              </c:strCache>
            </c:strRef>
          </c:cat>
          <c:val>
            <c:numRef>
              <c:f>Sheet1!$B$2:$B$4</c:f>
              <c:numCache>
                <c:formatCode>0%</c:formatCode>
                <c:ptCount val="3"/>
                <c:pt idx="0">
                  <c:v>0.5</c:v>
                </c:pt>
                <c:pt idx="1">
                  <c:v>0.5</c:v>
                </c:pt>
              </c:numCache>
            </c:numRef>
          </c:val>
        </c:ser>
        <c:dLbls>
          <c:showLegendKey val="0"/>
          <c:showVal val="0"/>
          <c:showCatName val="0"/>
          <c:showSerName val="0"/>
          <c:showPercent val="0"/>
          <c:showBubbleSize val="0"/>
          <c:showLeaderLines val="1"/>
        </c:dLbls>
        <c:firstSliceAng val="9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102362204724"/>
          <c:y val="8.3383991505871502E-2"/>
          <c:w val="0.62731350798131302"/>
          <c:h val="0.833232016988257"/>
        </c:manualLayout>
      </c:layout>
      <c:doughnutChart>
        <c:varyColors val="1"/>
        <c:ser>
          <c:idx val="0"/>
          <c:order val="0"/>
          <c:tx>
            <c:strRef>
              <c:f>Sheet1!$B$1</c:f>
              <c:strCache>
                <c:ptCount val="1"/>
                <c:pt idx="0">
                  <c:v>Column1</c:v>
                </c:pt>
              </c:strCache>
            </c:strRef>
          </c:tx>
          <c:dPt>
            <c:idx val="0"/>
            <c:bubble3D val="0"/>
            <c:spPr>
              <a:solidFill>
                <a:srgbClr val="998F57">
                  <a:lumMod val="60000"/>
                  <a:lumOff val="40000"/>
                </a:srgbClr>
              </a:solidFill>
            </c:spPr>
          </c:dPt>
          <c:dPt>
            <c:idx val="1"/>
            <c:bubble3D val="0"/>
            <c:spPr>
              <a:solidFill>
                <a:srgbClr val="998F57">
                  <a:lumMod val="40000"/>
                  <a:lumOff val="60000"/>
                </a:srgbClr>
              </a:solidFill>
            </c:spPr>
          </c:dPt>
          <c:dPt>
            <c:idx val="2"/>
            <c:bubble3D val="0"/>
            <c:spPr>
              <a:solidFill>
                <a:srgbClr val="998F57">
                  <a:lumMod val="20000"/>
                  <a:lumOff val="80000"/>
                </a:srgbClr>
              </a:solidFill>
            </c:spPr>
          </c:dPt>
          <c:dPt>
            <c:idx val="3"/>
            <c:bubble3D val="0"/>
            <c:spPr>
              <a:solidFill>
                <a:srgbClr val="998F57"/>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Strategy</c:v>
                </c:pt>
                <c:pt idx="1">
                  <c:v>Reach</c:v>
                </c:pt>
                <c:pt idx="2">
                  <c:v>Channel</c:v>
                </c:pt>
                <c:pt idx="3">
                  <c:v>Viability</c:v>
                </c:pt>
              </c:strCache>
            </c:strRef>
          </c:cat>
          <c:val>
            <c:numRef>
              <c:f>Sheet1!$B$2:$B$5</c:f>
              <c:numCache>
                <c:formatCode>0%</c:formatCode>
                <c:ptCount val="4"/>
                <c:pt idx="0">
                  <c:v>0.25</c:v>
                </c:pt>
                <c:pt idx="1">
                  <c:v>0.2</c:v>
                </c:pt>
                <c:pt idx="2">
                  <c:v>0.3</c:v>
                </c:pt>
                <c:pt idx="3">
                  <c:v>0.25</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CA"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10B9C36-03F4-41DF-9FFD-B4483F722394}" type="datetimeFigureOut">
              <a:rPr lang="en-CA" smtClean="0"/>
              <a:pPr/>
              <a:t>6/30/16</a:t>
            </a:fld>
            <a:endParaRPr lang="en-CA"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426C72D-894C-4E56-B9CB-84AA6ABBA4F8}" type="slidenum">
              <a:rPr lang="en-CA" smtClean="0"/>
              <a:pPr/>
              <a:t>‹#›</a:t>
            </a:fld>
            <a:endParaRPr lang="en-CA" dirty="0"/>
          </a:p>
        </p:txBody>
      </p:sp>
    </p:spTree>
    <p:extLst>
      <p:ext uri="{BB962C8B-B14F-4D97-AF65-F5344CB8AC3E}">
        <p14:creationId xmlns:p14="http://schemas.microsoft.com/office/powerpoint/2010/main" val="1121120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l">
              <a:defRPr sz="1200"/>
            </a:lvl1pPr>
          </a:lstStyle>
          <a:p>
            <a:pPr>
              <a:defRPr/>
            </a:pPr>
            <a:endParaRPr lang="en-US" dirty="0"/>
          </a:p>
        </p:txBody>
      </p:sp>
      <p:sp>
        <p:nvSpPr>
          <p:cNvPr id="7171" name="Rectangle 8194"/>
          <p:cNvSpPr>
            <a:spLocks noGrp="1" noChangeArrowheads="1"/>
          </p:cNvSpPr>
          <p:nvPr>
            <p:ph type="dt" idx="1"/>
          </p:nvPr>
        </p:nvSpPr>
        <p:spPr bwMode="auto">
          <a:xfrm>
            <a:off x="3936768"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lvl1pPr>
          </a:lstStyle>
          <a:p>
            <a:pPr>
              <a:defRPr/>
            </a:pPr>
            <a:endParaRPr lang="en-US" dirty="0"/>
          </a:p>
        </p:txBody>
      </p:sp>
      <p:sp>
        <p:nvSpPr>
          <p:cNvPr id="8196" name="Slide Image Placeholder 8195"/>
          <p:cNvSpPr>
            <a:spLocks noGrp="1" noRot="1" noChangeAspect="1" noChangeArrowheads="1" noTextEdit="1"/>
          </p:cNvSpPr>
          <p:nvPr>
            <p:ph type="sldImg" idx="2"/>
          </p:nvPr>
        </p:nvSpPr>
        <p:spPr bwMode="auto">
          <a:xfrm>
            <a:off x="1165225" y="692150"/>
            <a:ext cx="4619625" cy="3463925"/>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95008" y="4387136"/>
            <a:ext cx="5560060" cy="415623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0" y="8772668"/>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l">
              <a:defRPr sz="1200"/>
            </a:lvl1pPr>
          </a:lstStyle>
          <a:p>
            <a:pPr>
              <a:defRPr/>
            </a:pPr>
            <a:endParaRPr lang="en-US" dirty="0"/>
          </a:p>
        </p:txBody>
      </p:sp>
      <p:sp>
        <p:nvSpPr>
          <p:cNvPr id="15367" name="Slide Number Placeholder 15366"/>
          <p:cNvSpPr>
            <a:spLocks noGrp="1" noChangeArrowheads="1"/>
          </p:cNvSpPr>
          <p:nvPr>
            <p:ph type="sldNum" sz="quarter" idx="5"/>
          </p:nvPr>
        </p:nvSpPr>
        <p:spPr bwMode="auto">
          <a:xfrm>
            <a:off x="3936768" y="8772668"/>
            <a:ext cx="3011699" cy="46180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dirty="0"/>
          </a:p>
        </p:txBody>
      </p:sp>
    </p:spTree>
    <p:extLst>
      <p:ext uri="{BB962C8B-B14F-4D97-AF65-F5344CB8AC3E}">
        <p14:creationId xmlns:p14="http://schemas.microsoft.com/office/powerpoint/2010/main" val="3786723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1187227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778995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72280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1221974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91142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1953583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1649300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1388850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670590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3675386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
        <p:nvSpPr>
          <p:cNvPr id="8" name="Rectangle 7"/>
          <p:cNvSpPr/>
          <p:nvPr userDrawn="1"/>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Info-Tech</a:t>
            </a:r>
            <a:r>
              <a:rPr lang="en-CA" sz="800" baseline="0" dirty="0" smtClean="0">
                <a:solidFill>
                  <a:srgbClr val="ADB7C3"/>
                </a:solidFill>
              </a:rPr>
              <a:t> Research Group, Inc. Is a global leader in providing IT research and advice.</a:t>
            </a:r>
            <a:br>
              <a:rPr lang="en-CA" sz="800" baseline="0" dirty="0" smtClean="0">
                <a:solidFill>
                  <a:srgbClr val="ADB7C3"/>
                </a:solidFill>
              </a:rPr>
            </a:br>
            <a:r>
              <a:rPr lang="en-CA" sz="800" baseline="0" dirty="0" smtClean="0">
                <a:solidFill>
                  <a:srgbClr val="ADB7C3"/>
                </a:solidFill>
              </a:rPr>
              <a:t>Info-Tech’s products and services combine actionable insight and relevant advice with</a:t>
            </a:r>
            <a:br>
              <a:rPr lang="en-CA" sz="800" baseline="0" dirty="0" smtClean="0">
                <a:solidFill>
                  <a:srgbClr val="ADB7C3"/>
                </a:solidFill>
              </a:rPr>
            </a:br>
            <a:r>
              <a:rPr lang="en-CA" sz="800" baseline="0" dirty="0" smtClean="0">
                <a:solidFill>
                  <a:srgbClr val="ADB7C3"/>
                </a:solidFill>
              </a:rPr>
              <a:t>ready-to-use tools and templates that cover the full spectrum of IT concerns.</a:t>
            </a:r>
            <a:br>
              <a:rPr lang="en-CA" sz="800" baseline="0" dirty="0" smtClean="0">
                <a:solidFill>
                  <a:srgbClr val="ADB7C3"/>
                </a:solidFill>
              </a:rPr>
            </a:br>
            <a:r>
              <a:rPr lang="en-CA" sz="800" b="0" i="0" kern="1200" dirty="0" smtClean="0">
                <a:solidFill>
                  <a:srgbClr val="ADB7C3"/>
                </a:solidFill>
                <a:latin typeface="+mn-lt"/>
                <a:ea typeface="+mn-ea"/>
                <a:cs typeface="+mn-cs"/>
              </a:rPr>
              <a:t>© 1997-2014</a:t>
            </a:r>
            <a:r>
              <a:rPr lang="en-CA" sz="800" b="0" i="0" kern="1200" baseline="0" dirty="0" smtClean="0">
                <a:solidFill>
                  <a:srgbClr val="ADB7C3"/>
                </a:solidFill>
                <a:latin typeface="+mn-lt"/>
                <a:ea typeface="+mn-ea"/>
                <a:cs typeface="+mn-cs"/>
              </a:rPr>
              <a:t> Info-Tech Research Group Inc.</a:t>
            </a:r>
            <a:endParaRPr lang="en-CA" sz="800" dirty="0">
              <a:solidFill>
                <a:srgbClr val="ADB7C3"/>
              </a:solidFill>
            </a:endParaRPr>
          </a:p>
        </p:txBody>
      </p:sp>
      <p:sp>
        <p:nvSpPr>
          <p:cNvPr id="9" name="Rectangle 8"/>
          <p:cNvSpPr/>
          <p:nvPr userDrawn="1"/>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CA" sz="800" dirty="0">
              <a:solidFill>
                <a:srgbClr val="ADB7C3"/>
              </a:solidFill>
            </a:endParaRPr>
          </a:p>
        </p:txBody>
      </p:sp>
      <p:pic>
        <p:nvPicPr>
          <p:cNvPr id="10" name="Picture 9" descr="Info-Tech_Logo_2013-On-Screen-WHITE(transparent-background).png"/>
          <p:cNvPicPr>
            <a:picLocks noChangeAspect="1"/>
          </p:cNvPicPr>
          <p:nvPr userDrawn="1"/>
        </p:nvPicPr>
        <p:blipFill>
          <a:blip r:embed="rId2" cstate="print"/>
          <a:stretch>
            <a:fillRect/>
          </a:stretch>
        </p:blipFill>
        <p:spPr>
          <a:xfrm>
            <a:off x="7020272" y="6309320"/>
            <a:ext cx="1697008" cy="339401"/>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19074"/>
            <a:ext cx="2373549" cy="1938535"/>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10pt)</a:t>
            </a:r>
          </a:p>
          <a:p>
            <a:pPr lvl="0"/>
            <a:endParaRPr lang="en-US" dirty="0" smtClean="0"/>
          </a:p>
          <a:p>
            <a:pPr lvl="0"/>
            <a:endParaRPr lang="en-US" dirty="0" smtClean="0"/>
          </a:p>
        </p:txBody>
      </p:sp>
      <p:sp>
        <p:nvSpPr>
          <p:cNvPr id="54" name="Text Placeholder 53"/>
          <p:cNvSpPr>
            <a:spLocks noGrp="1"/>
          </p:cNvSpPr>
          <p:nvPr userDrawn="1">
            <p:ph type="body" sz="quarter" idx="19" hasCustomPrompt="1"/>
          </p:nvPr>
        </p:nvSpPr>
        <p:spPr>
          <a:xfrm>
            <a:off x="798362" y="3969266"/>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What’s in this Section:</a:t>
            </a:r>
            <a:endParaRPr lang="en-CA" dirty="0"/>
          </a:p>
        </p:txBody>
      </p:sp>
      <p:sp>
        <p:nvSpPr>
          <p:cNvPr id="55" name="Text Placeholder 53"/>
          <p:cNvSpPr>
            <a:spLocks noGrp="1"/>
          </p:cNvSpPr>
          <p:nvPr userDrawn="1">
            <p:ph type="body" sz="quarter" idx="20" hasCustomPrompt="1"/>
          </p:nvPr>
        </p:nvSpPr>
        <p:spPr>
          <a:xfrm>
            <a:off x="6096687" y="3966023"/>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Sections:</a:t>
            </a:r>
            <a:endParaRPr lang="en-CA" dirty="0"/>
          </a:p>
        </p:txBody>
      </p:sp>
      <p:sp>
        <p:nvSpPr>
          <p:cNvPr id="30" name="Text Placeholder 41"/>
          <p:cNvSpPr>
            <a:spLocks noGrp="1"/>
          </p:cNvSpPr>
          <p:nvPr>
            <p:ph type="body" sz="quarter" idx="21" hasCustomPrompt="1"/>
          </p:nvPr>
        </p:nvSpPr>
        <p:spPr>
          <a:xfrm>
            <a:off x="791580" y="4232015"/>
            <a:ext cx="4436996" cy="1906138"/>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12pt)</a:t>
            </a:r>
          </a:p>
          <a:p>
            <a:pPr lvl="1"/>
            <a:r>
              <a:rPr lang="en-US" dirty="0" smtClean="0"/>
              <a:t>Second Level</a:t>
            </a:r>
          </a:p>
          <a:p>
            <a:pPr lvl="2"/>
            <a:r>
              <a:rPr lang="en-US" dirty="0" smtClean="0"/>
              <a:t>Third Level</a:t>
            </a:r>
          </a:p>
          <a:p>
            <a:pPr lvl="3"/>
            <a:r>
              <a:rPr lang="en-US" dirty="0" smtClean="0"/>
              <a:t>Forth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7"/>
            <a:ext cx="9140490" cy="767953"/>
            <a:chOff x="3510" y="6090047"/>
            <a:chExt cx="9140490" cy="767953"/>
          </a:xfrm>
        </p:grpSpPr>
        <p:sp>
          <p:nvSpPr>
            <p:cNvPr id="29" name="Rectangle 28"/>
            <p:cNvSpPr/>
            <p:nvPr/>
          </p:nvSpPr>
          <p:spPr>
            <a:xfrm>
              <a:off x="351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41461530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42379572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43408858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373823498"/>
      </p:ext>
    </p:extLst>
  </p:cSld>
  <p:clrMapOvr>
    <a:masterClrMapping/>
  </p:clrMapOvr>
  <p:timing>
    <p:tnLst>
      <p:par>
        <p:cTn id="1" dur="indefinite" restart="never" nodeType="tmRoot"/>
      </p:par>
    </p:tn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1325"/>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CA" dirty="0">
              <a:solidFill>
                <a:srgbClr val="FFFFFF"/>
              </a:solidFill>
            </a:endParaRP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smtClean="0"/>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en-US" sz="1400" b="1" dirty="0" smtClean="0">
                <a:solidFill>
                  <a:srgbClr val="FFFFFF"/>
                </a:solidFill>
              </a:rPr>
              <a:t>This Research Will Assist:</a:t>
            </a:r>
            <a:endParaRPr lang="en-US" sz="1400" b="1" dirty="0">
              <a:solidFill>
                <a:srgbClr val="FFFFFF"/>
              </a:solidFill>
            </a:endParaRP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en-US" sz="1400" b="1" dirty="0" smtClean="0">
                <a:solidFill>
                  <a:srgbClr val="FFFFFF"/>
                </a:solidFill>
              </a:rPr>
              <a:t>This Research Will Also Assist:</a:t>
            </a:r>
            <a:endParaRPr lang="en-US" sz="1400" b="1" dirty="0">
              <a:solidFill>
                <a:srgbClr val="FFFFFF"/>
              </a:solidFill>
            </a:endParaRP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en-US" sz="1400" b="1" dirty="0">
                <a:solidFill>
                  <a:srgbClr val="FFFFFF"/>
                </a:solidFill>
              </a:rPr>
              <a:t>This Research Will Help </a:t>
            </a:r>
            <a:r>
              <a:rPr lang="en-US" sz="1400" b="1" dirty="0" smtClean="0">
                <a:solidFill>
                  <a:srgbClr val="FFFFFF"/>
                </a:solidFill>
              </a:rPr>
              <a:t>Them:</a:t>
            </a:r>
            <a:endParaRPr lang="en-US" sz="1400" b="1" dirty="0">
              <a:solidFill>
                <a:srgbClr val="FFFFFF"/>
              </a:solidFill>
            </a:endParaRPr>
          </a:p>
        </p:txBody>
      </p:sp>
    </p:spTree>
    <p:extLst>
      <p:ext uri="{BB962C8B-B14F-4D97-AF65-F5344CB8AC3E}">
        <p14:creationId xmlns:p14="http://schemas.microsoft.com/office/powerpoint/2010/main" val="22673542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en-CA" sz="1400" b="1" dirty="0">
                <a:solidFill>
                  <a:srgbClr val="FFFFFF"/>
                </a:solidFill>
              </a:rPr>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en-US" sz="1400" b="1" dirty="0" smtClean="0">
                <a:solidFill>
                  <a:srgbClr val="FFFFFF"/>
                </a:solidFill>
              </a:rPr>
              <a:t>Situation</a:t>
            </a:r>
            <a:endParaRPr lang="en-US" sz="1400" b="1" dirty="0">
              <a:solidFill>
                <a:srgbClr val="FFFFFF"/>
              </a:solidFill>
            </a:endParaRP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pPr>
            <a:r>
              <a:rPr lang="en-US" sz="1400" b="1" dirty="0">
                <a:solidFill>
                  <a:srgbClr val="FFFFFF"/>
                </a:solidFill>
              </a:rPr>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spTree>
    <p:extLst>
      <p:ext uri="{BB962C8B-B14F-4D97-AF65-F5344CB8AC3E}">
        <p14:creationId xmlns:p14="http://schemas.microsoft.com/office/powerpoint/2010/main" val="350152672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CA" dirty="0">
              <a:solidFill>
                <a:srgbClr val="FFFFFF"/>
              </a:solidFill>
            </a:endParaRPr>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smtClean="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18614227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CA" dirty="0">
              <a:solidFill>
                <a:srgbClr val="FFFFFF"/>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smtClean="0"/>
              <a:t>Deliverables Completed</a:t>
            </a:r>
            <a:endParaRPr lang="en-US" dirty="0"/>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a:t>
            </a:r>
            <a:r>
              <a:rPr lang="en-US" dirty="0" smtClean="0"/>
              <a:t>Optimized</a:t>
            </a:r>
            <a:endParaRPr lang="en-US" dirty="0"/>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smtClean="0"/>
              <a:t>Knowledge Gained</a:t>
            </a:r>
            <a:endParaRPr lang="en-US"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smtClean="0"/>
              <a:t>Two small sections, </a:t>
            </a:r>
            <a:r>
              <a:rPr lang="en-US" smtClean="0"/>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143705287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88698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255287"/>
      </p:ext>
    </p:extLst>
  </p:cSld>
  <p:clrMapOvr>
    <a:masterClrMapping/>
  </p:clrMapOvr>
  <p:timing>
    <p:tnLst>
      <p:par>
        <p:cTn id="1" dur="indefinite" restart="never" nodeType="tmRoot"/>
      </p:par>
    </p:tn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0" name="Rectangle 9"/>
          <p:cNvSpPr/>
          <p:nvPr userDrawn="1"/>
        </p:nvSpPr>
        <p:spPr>
          <a:xfrm>
            <a:off x="616688" y="1132006"/>
            <a:ext cx="8260611" cy="36469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endParaRPr lang="en-US" sz="1200" dirty="0">
              <a:solidFill>
                <a:srgbClr val="333333"/>
              </a:solidFill>
            </a:endParaRPr>
          </a:p>
        </p:txBody>
      </p:sp>
      <p:grpSp>
        <p:nvGrpSpPr>
          <p:cNvPr id="11" name="Group 10"/>
          <p:cNvGrpSpPr/>
          <p:nvPr userDrawn="1"/>
        </p:nvGrpSpPr>
        <p:grpSpPr>
          <a:xfrm>
            <a:off x="251520" y="1132005"/>
            <a:ext cx="365168" cy="364691"/>
            <a:chOff x="6939668" y="224642"/>
            <a:chExt cx="777916" cy="785350"/>
          </a:xfrm>
          <a:solidFill>
            <a:srgbClr val="243F54"/>
          </a:solidFill>
        </p:grpSpPr>
        <p:sp>
          <p:nvSpPr>
            <p:cNvPr id="13" name="Rectangle 12"/>
            <p:cNvSpPr/>
            <p:nvPr/>
          </p:nvSpPr>
          <p:spPr>
            <a:xfrm>
              <a:off x="6939668" y="224642"/>
              <a:ext cx="777916" cy="785350"/>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dirty="0">
                <a:solidFill>
                  <a:srgbClr val="FFFFFF"/>
                </a:solidFill>
              </a:endParaRPr>
            </a:p>
          </p:txBody>
        </p:sp>
        <p:pic>
          <p:nvPicPr>
            <p:cNvPr id="14" name="Picture 1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Tree>
    <p:extLst>
      <p:ext uri="{BB962C8B-B14F-4D97-AF65-F5344CB8AC3E}">
        <p14:creationId xmlns:p14="http://schemas.microsoft.com/office/powerpoint/2010/main" val="41324135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endParaRPr lang="en-US" sz="1200" dirty="0">
              <a:solidFill>
                <a:srgbClr val="FFFFFF"/>
              </a:solidFill>
            </a:endParaRPr>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7" name="Text Placeholder 26"/>
          <p:cNvSpPr>
            <a:spLocks noGrp="1"/>
          </p:cNvSpPr>
          <p:nvPr>
            <p:ph type="body" sz="quarter" idx="10" hasCustomPrompt="1"/>
          </p:nvPr>
        </p:nvSpPr>
        <p:spPr>
          <a:xfrm>
            <a:off x="692948" y="1173398"/>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
        <p:nvSpPr>
          <p:cNvPr id="28" name="Text Placeholder 26"/>
          <p:cNvSpPr>
            <a:spLocks noGrp="1"/>
          </p:cNvSpPr>
          <p:nvPr>
            <p:ph type="body" sz="quarter" idx="11" hasCustomPrompt="1"/>
          </p:nvPr>
        </p:nvSpPr>
        <p:spPr>
          <a:xfrm>
            <a:off x="1157097" y="1173398"/>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Tree>
    <p:extLst>
      <p:ext uri="{BB962C8B-B14F-4D97-AF65-F5344CB8AC3E}">
        <p14:creationId xmlns:p14="http://schemas.microsoft.com/office/powerpoint/2010/main" val="23405430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194576" y="1174157"/>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
        <p:nvSpPr>
          <p:cNvPr id="15" name="Text Placeholder 26"/>
          <p:cNvSpPr>
            <a:spLocks noGrp="1"/>
          </p:cNvSpPr>
          <p:nvPr>
            <p:ph type="body" sz="quarter" idx="11" hasCustomPrompt="1"/>
          </p:nvPr>
        </p:nvSpPr>
        <p:spPr>
          <a:xfrm>
            <a:off x="684997" y="1174157"/>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Tree>
    <p:extLst>
      <p:ext uri="{BB962C8B-B14F-4D97-AF65-F5344CB8AC3E}">
        <p14:creationId xmlns:p14="http://schemas.microsoft.com/office/powerpoint/2010/main" val="163590567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Tree>
    <p:extLst>
      <p:ext uri="{BB962C8B-B14F-4D97-AF65-F5344CB8AC3E}">
        <p14:creationId xmlns:p14="http://schemas.microsoft.com/office/powerpoint/2010/main" val="217038816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fontAlgn="auto">
              <a:spcBef>
                <a:spcPts val="0"/>
              </a:spcBef>
              <a:spcAft>
                <a:spcPts val="0"/>
              </a:spcAft>
            </a:pPr>
            <a:r>
              <a:rPr lang="en-CA" sz="4400" b="1" dirty="0" smtClean="0">
                <a:solidFill>
                  <a:srgbClr val="007698"/>
                </a:solidFill>
                <a:latin typeface="Arial"/>
              </a:rPr>
              <a:t>PHASE</a:t>
            </a:r>
            <a:endParaRPr lang="en-CA" sz="4400" b="1" dirty="0">
              <a:solidFill>
                <a:srgbClr val="007698"/>
              </a:solidFill>
              <a:latin typeface="Arial"/>
            </a:endParaRP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smtClean="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smtClean="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28912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CA" sz="5400" b="1" dirty="0">
              <a:solidFill>
                <a:srgbClr val="007698"/>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pPr algn="l" fontAlgn="auto">
              <a:spcBef>
                <a:spcPts val="0"/>
              </a:spcBef>
              <a:spcAft>
                <a:spcPts val="0"/>
              </a:spcAft>
            </a:pPr>
            <a:r>
              <a:rPr lang="en-CA" sz="4400" b="1" dirty="0" smtClean="0">
                <a:solidFill>
                  <a:srgbClr val="007698"/>
                </a:solidFill>
                <a:latin typeface="Arial"/>
              </a:rPr>
              <a:t>PHASE</a:t>
            </a:r>
            <a:endParaRPr lang="en-CA" sz="4400" b="1" dirty="0">
              <a:solidFill>
                <a:srgbClr val="007698"/>
              </a:solidFill>
              <a:latin typeface="Aria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167978496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lue slide intro">
    <p:bg>
      <p:bgPr>
        <a:solidFill>
          <a:srgbClr val="CBDBE7"/>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Rectangle 8"/>
          <p:cNvSpPr/>
          <p:nvPr userDrawn="1"/>
        </p:nvSpPr>
        <p:spPr>
          <a:xfrm>
            <a:off x="257182" y="3086541"/>
            <a:ext cx="8676000" cy="307777"/>
          </a:xfrm>
          <a:prstGeom prst="rect">
            <a:avLst/>
          </a:prstGeom>
          <a:solidFill>
            <a:srgbClr val="243F54"/>
          </a:solidFill>
        </p:spPr>
        <p:txBody>
          <a:bodyPr wrap="square">
            <a:spAutoFit/>
          </a:bodyPr>
          <a:lstStyle/>
          <a:p>
            <a:pPr algn="l" fontAlgn="auto">
              <a:spcBef>
                <a:spcPts val="0"/>
              </a:spcBef>
              <a:spcAft>
                <a:spcPts val="0"/>
              </a:spcAft>
            </a:pPr>
            <a:r>
              <a:rPr lang="en-US" sz="1400" b="1" dirty="0" smtClean="0">
                <a:solidFill>
                  <a:srgbClr val="FFFFFF"/>
                </a:solidFill>
                <a:latin typeface="Arial"/>
              </a:rPr>
              <a:t>The following are sample activities that will be conducted by Info-Tech analysts with your team:</a:t>
            </a:r>
            <a:endParaRPr lang="en-US" sz="1400" b="1" dirty="0">
              <a:solidFill>
                <a:srgbClr val="FFFFFF"/>
              </a:solidFill>
              <a:latin typeface="Arial"/>
            </a:endParaRPr>
          </a:p>
        </p:txBody>
      </p:sp>
      <p:sp>
        <p:nvSpPr>
          <p:cNvPr id="15" name="TextBox 14"/>
          <p:cNvSpPr txBox="1"/>
          <p:nvPr userDrawn="1"/>
        </p:nvSpPr>
        <p:spPr>
          <a:xfrm>
            <a:off x="257182" y="1068995"/>
            <a:ext cx="8676000" cy="307777"/>
          </a:xfrm>
          <a:prstGeom prst="rect">
            <a:avLst/>
          </a:prstGeom>
          <a:solidFill>
            <a:srgbClr val="243F54"/>
          </a:solidFill>
        </p:spPr>
        <p:txBody>
          <a:bodyPr wrap="square" rtlCol="0">
            <a:spAutoFit/>
          </a:bodyPr>
          <a:lstStyle/>
          <a:p>
            <a:pPr algn="l" fontAlgn="auto">
              <a:spcBef>
                <a:spcPts val="0"/>
              </a:spcBef>
              <a:spcAft>
                <a:spcPts val="0"/>
              </a:spcAft>
            </a:pPr>
            <a:r>
              <a:rPr lang="en-US" sz="1400" b="1" dirty="0" smtClean="0">
                <a:solidFill>
                  <a:srgbClr val="FFFFFF"/>
                </a:solidFill>
                <a:latin typeface="Arial"/>
              </a:rPr>
              <a:t>Book a workshop with our Info-Tech analysts:</a:t>
            </a:r>
            <a:endParaRPr lang="en-US" sz="1400" b="1" dirty="0">
              <a:solidFill>
                <a:srgbClr val="FFFFFF"/>
              </a:solidFill>
              <a:latin typeface="Arial"/>
            </a:endParaRPr>
          </a:p>
        </p:txBody>
      </p:sp>
      <p:sp>
        <p:nvSpPr>
          <p:cNvPr id="16"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Tree>
    <p:extLst>
      <p:ext uri="{BB962C8B-B14F-4D97-AF65-F5344CB8AC3E}">
        <p14:creationId xmlns:p14="http://schemas.microsoft.com/office/powerpoint/2010/main" val="4122805271"/>
      </p:ext>
    </p:extLst>
  </p:cSld>
  <p:clrMapOvr>
    <a:masterClrMapping/>
  </p:clrMapOvr>
  <p:timing>
    <p:tnLst>
      <p:par>
        <p:cTn id="1" dur="indefinite" restart="never" nodeType="tmRoot"/>
      </p:par>
    </p:tnLst>
  </p:timing>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pPr algn="l" fontAlgn="auto">
              <a:spcBef>
                <a:spcPts val="0"/>
              </a:spcBef>
              <a:spcAft>
                <a:spcPts val="0"/>
              </a:spcAft>
            </a:pPr>
            <a:r>
              <a:rPr lang="en-US" sz="1400" b="1" dirty="0" smtClean="0">
                <a:solidFill>
                  <a:srgbClr val="FFFFFF"/>
                </a:solidFill>
                <a:latin typeface="Arial"/>
              </a:rPr>
              <a:t>Book a workshop with our Info-Tech analysts:</a:t>
            </a:r>
            <a:endParaRPr lang="en-US" sz="1400" b="1" dirty="0">
              <a:solidFill>
                <a:srgbClr val="FFFFFF"/>
              </a:solidFill>
              <a:latin typeface="Arial"/>
            </a:endParaRPr>
          </a:p>
        </p:txBody>
      </p:sp>
    </p:spTree>
    <p:extLst>
      <p:ext uri="{BB962C8B-B14F-4D97-AF65-F5344CB8AC3E}">
        <p14:creationId xmlns:p14="http://schemas.microsoft.com/office/powerpoint/2010/main" val="1153933045"/>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theme" Target="../theme/theme2.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Rectangle 9"/>
          <p:cNvSpPr/>
          <p:nvPr/>
        </p:nvSpPr>
        <p:spPr>
          <a:xfrm>
            <a:off x="6408204" y="6525344"/>
            <a:ext cx="273579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1063" indent="0" algn="l"/>
            <a:fld id="{FF20F8B6-5AB9-41C4-A82C-4155E8A92B2C}" type="slidenum">
              <a:rPr lang="en-CA" sz="1000" smtClean="0"/>
              <a:pPr marL="2151063" indent="0" algn="l"/>
              <a:t>‹#›</a:t>
            </a:fld>
            <a:endParaRPr lang="en-CA" sz="1000" dirty="0"/>
          </a:p>
        </p:txBody>
      </p:sp>
      <p:sp>
        <p:nvSpPr>
          <p:cNvPr id="9" name="Rectangle 8"/>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r"/>
            <a:r>
              <a:rPr lang="en-CA" sz="1000" dirty="0" smtClean="0"/>
              <a:t>Info-Tech Research Group</a:t>
            </a:r>
            <a:endParaRPr lang="en-CA" sz="1000" dirty="0"/>
          </a:p>
        </p:txBody>
      </p:sp>
      <p:sp>
        <p:nvSpPr>
          <p:cNvPr id="6" name="Rectangle 5"/>
          <p:cNvSpPr/>
          <p:nvPr userDrawn="1"/>
        </p:nvSpPr>
        <p:spPr>
          <a:xfrm>
            <a:off x="0" y="6517136"/>
            <a:ext cx="3749040" cy="338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l"/>
            <a:r>
              <a:rPr lang="en-CA" sz="1000" dirty="0" smtClean="0"/>
              <a:t>Vendor Landscape: </a:t>
            </a:r>
            <a:r>
              <a:rPr lang="en-CA" sz="1000" dirty="0" smtClean="0">
                <a:solidFill>
                  <a:schemeClr val="bg1"/>
                </a:solidFill>
              </a:rPr>
              <a:t>Self-Service Kiosks</a:t>
            </a:r>
            <a:endParaRPr lang="en-CA" sz="1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95" r:id="rId4"/>
    <p:sldLayoutId id="2147483699" r:id="rId5"/>
    <p:sldLayoutId id="2147483698" r:id="rId6"/>
    <p:sldLayoutId id="2147483680" r:id="rId7"/>
    <p:sldLayoutId id="2147483697" r:id="rId8"/>
    <p:sldLayoutId id="2147483682" r:id="rId9"/>
    <p:sldLayoutId id="2147483696" r:id="rId10"/>
    <p:sldLayoutId id="2147483677" r:id="rId11"/>
    <p:sldLayoutId id="2147483667" r:id="rId12"/>
    <p:sldLayoutId id="2147483684" r:id="rId13"/>
    <p:sldLayoutId id="2147483700" r:id="rId14"/>
    <p:sldLayoutId id="2147483683" r:id="rId15"/>
    <p:sldLayoutId id="2147483694" r:id="rId16"/>
    <p:sldLayoutId id="2147483701" r:id="rId17"/>
    <p:sldLayoutId id="2147483702"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lgn="l"/>
            <a:fld id="{FF20F8B6-5AB9-41C4-A82C-4155E8A92B2C}" type="slidenum">
              <a:rPr lang="en-CA" sz="1000" smtClean="0">
                <a:solidFill>
                  <a:srgbClr val="FFFFFF"/>
                </a:solidFill>
              </a:rPr>
              <a:pPr marL="179388" algn="l"/>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a:r>
              <a:rPr lang="en-CA" sz="1000" kern="0" dirty="0">
                <a:solidFill>
                  <a:srgbClr val="FFFFFF"/>
                </a:solidFill>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lgn="l"/>
            <a:fld id="{FF20F8B6-5AB9-41C4-A82C-4155E8A92B2C}" type="slidenum">
              <a:rPr lang="en-CA" sz="1000">
                <a:solidFill>
                  <a:srgbClr val="FFFFFF"/>
                </a:solidFill>
              </a:rPr>
              <a:pPr marL="179388" algn="l"/>
              <a:t>‹#›</a:t>
            </a:fld>
            <a:endParaRPr lang="en-CA" sz="1000" dirty="0">
              <a:solidFill>
                <a:srgbClr val="FFFFFF"/>
              </a:solidFill>
            </a:endParaRPr>
          </a:p>
        </p:txBody>
      </p:sp>
    </p:spTree>
    <p:extLst>
      <p:ext uri="{BB962C8B-B14F-4D97-AF65-F5344CB8AC3E}">
        <p14:creationId xmlns:p14="http://schemas.microsoft.com/office/powerpoint/2010/main" val="413636457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hyperlink" Target="https://www.infotech.com/research/ss/vendor-landscape-self-service-kiosks/vendor-landscape-storyboard-self-service-kiosks?utm_source=SS_Sample&amp;utm_medium=Collateral&amp;utm_campaign=Collateral"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infotech.com/research/ss/vendor-landscape-self-service-kiosks/vendor-landscape-storyboard-self-service-kiosks?utm_source=SS_Sample&amp;utm_medium=Collateral&amp;utm_campaign=Collatera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hyperlink" Target="https://www.infotech.com/research/ss/vendor-landscape-self-service-kiosks/vendor-landscape-storyboard-self-service-kiosks?utm_source=SS_Sample&amp;utm_medium=Collateral&amp;utm_campaign=Collateral" TargetMode="Externa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hyperlink" Target="http://www.infotech.com/"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https://www.infotech.com/research/ss/vendor-landscape-self-service-kiosks/vendor-landscape-storyboard-self-service-kiosks?utm_source=SS_Sample&amp;utm_medium=Collateral&amp;utm_campaign=Collatera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hyperlink" Target="https://www.infotech.com/research/ss/vendor-landscape-self-service-kiosks/vendor-landscape-storyboard-self-service-kiosks?utm_source=SS_Sample&amp;utm_medium=Collateral&amp;utm_campaign=Collateral" TargetMode="External"/><Relationship Id="rId3" Type="http://schemas.openxmlformats.org/officeDocument/2006/relationships/slideLayout" Target="../slideLayouts/slideLayout3.xml"/><Relationship Id="rId7" Type="http://schemas.openxmlformats.org/officeDocument/2006/relationships/image" Target="../media/image18.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oleObject" Target="../embeddings/oleObject1.bin"/><Relationship Id="rId10" Type="http://schemas.openxmlformats.org/officeDocument/2006/relationships/image" Target="../media/image16.png"/><Relationship Id="rId4" Type="http://schemas.openxmlformats.org/officeDocument/2006/relationships/notesSlide" Target="../notesSlides/notesSlide3.xml"/><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3.xml"/><Relationship Id="rId7" Type="http://schemas.openxmlformats.org/officeDocument/2006/relationships/hyperlink" Target="https://www.infotech.com/research/ss/vendor-landscape-self-service-kiosks/vendor-landscape-storyboard-self-service-kiosks?utm_source=SS_Sample&amp;utm_medium=Collateral&amp;utm_campaign=Collateral" TargetMode="Externa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7.emf"/><Relationship Id="rId5" Type="http://schemas.openxmlformats.org/officeDocument/2006/relationships/oleObject" Target="../embeddings/oleObject2.bin"/><Relationship Id="rId4" Type="http://schemas.openxmlformats.org/officeDocument/2006/relationships/notesSlide" Target="../notesSlides/notesSlide4.xml"/><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slideLayout" Target="../slideLayouts/slideLayout10.xml"/><Relationship Id="rId7" Type="http://schemas.openxmlformats.org/officeDocument/2006/relationships/chart" Target="../charts/chart1.xml"/><Relationship Id="rId12" Type="http://schemas.openxmlformats.org/officeDocument/2006/relationships/image" Target="../media/image16.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7.emf"/><Relationship Id="rId11" Type="http://schemas.openxmlformats.org/officeDocument/2006/relationships/image" Target="../media/image15.png"/><Relationship Id="rId5" Type="http://schemas.openxmlformats.org/officeDocument/2006/relationships/oleObject" Target="../embeddings/oleObject3.bin"/><Relationship Id="rId10" Type="http://schemas.openxmlformats.org/officeDocument/2006/relationships/hyperlink" Target="https://www.infotech.com/research/ss/vendor-landscape-self-service-kiosks/vendor-landscape-storyboard-self-service-kiosks?utm_source=SS_Sample&amp;utm_medium=Collateral&amp;utm_campaign=Collateral" TargetMode="External"/><Relationship Id="rId4" Type="http://schemas.openxmlformats.org/officeDocument/2006/relationships/notesSlide" Target="../notesSlides/notesSlide5.xml"/><Relationship Id="rId9"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6.png"/><Relationship Id="rId2" Type="http://schemas.openxmlformats.org/officeDocument/2006/relationships/slideLayout" Target="../slideLayouts/slideLayout10.xml"/><Relationship Id="rId1" Type="http://schemas.openxmlformats.org/officeDocument/2006/relationships/tags" Target="../tags/tag5.xml"/><Relationship Id="rId6" Type="http://schemas.openxmlformats.org/officeDocument/2006/relationships/image" Target="../media/image15.png"/><Relationship Id="rId5" Type="http://schemas.openxmlformats.org/officeDocument/2006/relationships/hyperlink" Target="https://www.infotech.com/research/ss/vendor-landscape-self-service-kiosks/vendor-landscape-storyboard-self-service-kiosks?utm_source=SS_Sample&amp;utm_medium=Collateral&amp;utm_campaign=Collateral" TargetMode="Externa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infotech.com/research/ss/vendor-landscape-self-service-kiosks/vendor-landscape-storyboard-self-service-kiosks?utm_source=SS_Sample&amp;utm_medium=Collateral&amp;utm_campaign=Collateral"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hyperlink" Target="https://www.infotech.com/research/ss/vendor-landscape-self-service-kiosks/vendor-landscape-storyboard-self-service-kiosks?utm_source=SS_Sample&amp;utm_medium=Collateral&amp;utm_campaign=Collateral" TargetMode="Externa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9.emf"/><Relationship Id="rId5" Type="http://schemas.openxmlformats.org/officeDocument/2006/relationships/oleObject" Target="../embeddings/oleObject4.bin"/><Relationship Id="rId4" Type="http://schemas.openxmlformats.org/officeDocument/2006/relationships/notesSlide" Target="../notesSlides/notesSlide8.xm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www.infotech.com/research/ss/vendor-landscape-self-service-kiosks/vendor-landscape-storyboard-self-service-kiosks?utm_source=SS_Sample&amp;utm_medium=Collateral&amp;utm_campaign=Collatera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ueprint Title"/>
          <p:cNvSpPr>
            <a:spLocks noGrp="1"/>
          </p:cNvSpPr>
          <p:nvPr>
            <p:ph type="body" sz="quarter" idx="15"/>
          </p:nvPr>
        </p:nvSpPr>
        <p:spPr/>
        <p:txBody>
          <a:bodyPr/>
          <a:lstStyle/>
          <a:p>
            <a:pPr lvl="0"/>
            <a:r>
              <a:rPr lang="en-CA" dirty="0"/>
              <a:t>Vendor Landscape: Self-Service Kiosks</a:t>
            </a:r>
            <a:endParaRPr lang="en-US" dirty="0"/>
          </a:p>
          <a:p>
            <a:endParaRPr lang="en-US" dirty="0"/>
          </a:p>
        </p:txBody>
      </p:sp>
      <p:sp>
        <p:nvSpPr>
          <p:cNvPr id="5" name="Tagline"/>
          <p:cNvSpPr>
            <a:spLocks noGrp="1"/>
          </p:cNvSpPr>
          <p:nvPr>
            <p:ph type="body" sz="quarter" idx="16"/>
          </p:nvPr>
        </p:nvSpPr>
        <p:spPr>
          <a:xfrm>
            <a:off x="774700" y="3683612"/>
            <a:ext cx="7467600" cy="508000"/>
          </a:xfrm>
        </p:spPr>
        <p:txBody>
          <a:bodyPr/>
          <a:lstStyle/>
          <a:p>
            <a:r>
              <a:rPr lang="en-US" dirty="0"/>
              <a:t>Invest in self-serve kiosks to </a:t>
            </a:r>
            <a:r>
              <a:rPr lang="en-US" dirty="0" smtClean="0"/>
              <a:t>enhance the guest experience and save </a:t>
            </a:r>
            <a:r>
              <a:rPr lang="en-US" dirty="0"/>
              <a:t>time and </a:t>
            </a:r>
            <a:r>
              <a:rPr lang="en-US" dirty="0" smtClean="0"/>
              <a:t>money. </a:t>
            </a:r>
            <a:endParaRPr lang="en-US" dirty="0"/>
          </a:p>
          <a:p>
            <a:endParaRPr lang="en-US" dirty="0"/>
          </a:p>
        </p:txBody>
      </p:sp>
      <p:pic>
        <p:nvPicPr>
          <p:cNvPr id="6" name="Picture 5"/>
          <p:cNvPicPr>
            <a:picLocks noChangeAspect="1"/>
          </p:cNvPicPr>
          <p:nvPr/>
        </p:nvPicPr>
        <p:blipFill>
          <a:blip r:embed="rId3"/>
          <a:stretch>
            <a:fillRect/>
          </a:stretch>
        </p:blipFill>
        <p:spPr>
          <a:xfrm>
            <a:off x="3370213" y="1041770"/>
            <a:ext cx="2743438" cy="1828959"/>
          </a:xfrm>
          <a:prstGeom prst="rect">
            <a:avLst/>
          </a:prstGeom>
        </p:spPr>
      </p:pic>
      <p:grpSp>
        <p:nvGrpSpPr>
          <p:cNvPr id="7" name="Group 6"/>
          <p:cNvGrpSpPr/>
          <p:nvPr/>
        </p:nvGrpSpPr>
        <p:grpSpPr>
          <a:xfrm>
            <a:off x="0" y="5402461"/>
            <a:ext cx="9144000" cy="1455539"/>
            <a:chOff x="0" y="5402461"/>
            <a:chExt cx="9144000" cy="1455539"/>
          </a:xfrm>
        </p:grpSpPr>
        <p:pic>
          <p:nvPicPr>
            <p:cNvPr id="8" name="Picture 7" descr="sample-titlebar-itrgNEW.gif">
              <a:hlinkClick r:id="rId4"/>
            </p:cNvPr>
            <p:cNvPicPr>
              <a:picLocks noChangeAspect="1"/>
            </p:cNvPicPr>
            <p:nvPr/>
          </p:nvPicPr>
          <p:blipFill>
            <a:blip r:embed="rId5" cstate="print"/>
            <a:srcRect b="40634"/>
            <a:stretch>
              <a:fillRect/>
            </a:stretch>
          </p:blipFill>
          <p:spPr>
            <a:xfrm>
              <a:off x="0" y="5402461"/>
              <a:ext cx="9144000" cy="864096"/>
            </a:xfrm>
            <a:prstGeom prst="rect">
              <a:avLst/>
            </a:prstGeom>
          </p:spPr>
        </p:pic>
        <p:grpSp>
          <p:nvGrpSpPr>
            <p:cNvPr id="9" name="Group 8"/>
            <p:cNvGrpSpPr/>
            <p:nvPr/>
          </p:nvGrpSpPr>
          <p:grpSpPr>
            <a:xfrm>
              <a:off x="0" y="6266557"/>
              <a:ext cx="9144000" cy="591443"/>
              <a:chOff x="0" y="6266557"/>
              <a:chExt cx="9144000" cy="591443"/>
            </a:xfrm>
          </p:grpSpPr>
          <p:sp>
            <p:nvSpPr>
              <p:cNvPr id="10" name="Rectangle 9"/>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1997 - 2016 Info-Tech Research Group</a:t>
                </a:r>
                <a:endParaRPr lang="en-CA" sz="800" dirty="0">
                  <a:solidFill>
                    <a:schemeClr val="bg1">
                      <a:lumMod val="65000"/>
                    </a:schemeClr>
                  </a:solidFill>
                </a:endParaRPr>
              </a:p>
            </p:txBody>
          </p:sp>
          <p:sp>
            <p:nvSpPr>
              <p:cNvPr id="11" name="Rectangle 10"/>
              <p:cNvSpPr/>
              <p:nvPr/>
            </p:nvSpPr>
            <p:spPr>
              <a:xfrm>
                <a:off x="7308304" y="6266557"/>
                <a:ext cx="1835696"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Picture 11" descr="itrg-logo-blue.png"/>
              <p:cNvPicPr>
                <a:picLocks noChangeAspect="1"/>
              </p:cNvPicPr>
              <p:nvPr/>
            </p:nvPicPr>
            <p:blipFill>
              <a:blip r:embed="rId6" cstate="print"/>
              <a:stretch>
                <a:fillRect/>
              </a:stretch>
            </p:blipFill>
            <p:spPr>
              <a:xfrm>
                <a:off x="7529512" y="6360368"/>
                <a:ext cx="1400175" cy="381000"/>
              </a:xfrm>
              <a:prstGeom prst="rect">
                <a:avLst/>
              </a:prstGeom>
            </p:spPr>
          </p:pic>
        </p:grpSp>
      </p:grpSp>
    </p:spTree>
    <p:extLst>
      <p:ext uri="{BB962C8B-B14F-4D97-AF65-F5344CB8AC3E}">
        <p14:creationId xmlns:p14="http://schemas.microsoft.com/office/powerpoint/2010/main" val="948201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Vendor Landscape Methodology:</a:t>
            </a:r>
            <a:br>
              <a:rPr lang="en-CA" dirty="0" smtClean="0"/>
            </a:br>
            <a:r>
              <a:rPr lang="en-CA" dirty="0" smtClean="0"/>
              <a:t>Vendor/Product Selection &amp; Information Gathering</a:t>
            </a:r>
            <a:endParaRPr lang="en-CA" dirty="0"/>
          </a:p>
        </p:txBody>
      </p:sp>
      <p:sp>
        <p:nvSpPr>
          <p:cNvPr id="3" name="Text Placeholder 2"/>
          <p:cNvSpPr>
            <a:spLocks noGrp="1"/>
          </p:cNvSpPr>
          <p:nvPr>
            <p:ph type="body" sz="quarter" idx="16"/>
          </p:nvPr>
        </p:nvSpPr>
        <p:spPr>
          <a:xfrm>
            <a:off x="249302" y="1279525"/>
            <a:ext cx="8627997" cy="4973925"/>
          </a:xfrm>
        </p:spPr>
        <p:txBody>
          <a:bodyPr/>
          <a:lstStyle/>
          <a:p>
            <a:pPr marL="0" indent="0">
              <a:lnSpc>
                <a:spcPct val="100000"/>
              </a:lnSpc>
              <a:spcBef>
                <a:spcPts val="0"/>
              </a:spcBef>
              <a:spcAft>
                <a:spcPts val="600"/>
              </a:spcAft>
              <a:buNone/>
            </a:pPr>
            <a:r>
              <a:rPr lang="en-CA" sz="1050" dirty="0" smtClean="0"/>
              <a:t>Info-Tech works closely with its client base to solicit guidance in terms of understanding the vendors with whom clients wish to work and the products that they wish evaluated; this demand pool forms the basis of the vendor selection process for Vendor Landscapes. Balancing this demand, Info-Tech also relies upon the deep subject matter expertise and market awareness of its Senior, Lead, and Principle Research Analysts to ensure that appropriate solutions are included in the evaluation. As an aspect of that expertise and awareness, Info-Tech’s analysts may, at their discretion, determine the specific capabilities that are required of the products under evaluation, and include in the Vendor Landscape only those solutions that meet all specified requirements. </a:t>
            </a:r>
          </a:p>
          <a:p>
            <a:pPr marL="0" indent="0">
              <a:lnSpc>
                <a:spcPct val="100000"/>
              </a:lnSpc>
              <a:spcBef>
                <a:spcPts val="0"/>
              </a:spcBef>
              <a:spcAft>
                <a:spcPts val="600"/>
              </a:spcAft>
              <a:buNone/>
            </a:pPr>
            <a:r>
              <a:rPr lang="en-CA" sz="1050" dirty="0" smtClean="0"/>
              <a:t>Information on vendors and products is gathered in a number of ways via a number of channels.</a:t>
            </a:r>
          </a:p>
          <a:p>
            <a:pPr marL="0" indent="0">
              <a:lnSpc>
                <a:spcPct val="100000"/>
              </a:lnSpc>
              <a:spcBef>
                <a:spcPts val="0"/>
              </a:spcBef>
              <a:spcAft>
                <a:spcPts val="0"/>
              </a:spcAft>
              <a:buNone/>
            </a:pPr>
            <a:r>
              <a:rPr lang="en-CA" sz="1050" dirty="0" smtClean="0"/>
              <a:t>Initially, a request package is submitted to vendors to solicit information on a broad range of topics. The request package includes:</a:t>
            </a:r>
          </a:p>
          <a:p>
            <a:pPr lvl="0">
              <a:lnSpc>
                <a:spcPct val="100000"/>
              </a:lnSpc>
              <a:spcBef>
                <a:spcPts val="0"/>
              </a:spcBef>
              <a:spcAft>
                <a:spcPts val="0"/>
              </a:spcAft>
            </a:pPr>
            <a:r>
              <a:rPr lang="en-CA" sz="1050" dirty="0" smtClean="0"/>
              <a:t>A detailed survey.</a:t>
            </a:r>
          </a:p>
          <a:p>
            <a:pPr lvl="0">
              <a:lnSpc>
                <a:spcPct val="100000"/>
              </a:lnSpc>
              <a:spcBef>
                <a:spcPts val="0"/>
              </a:spcBef>
              <a:spcAft>
                <a:spcPts val="0"/>
              </a:spcAft>
            </a:pPr>
            <a:r>
              <a:rPr lang="en-CA" sz="1050" dirty="0" smtClean="0"/>
              <a:t>A pricing scenario (see Vendor Landscape Methodology: Price Evaluation and Pricing Scenario, below).</a:t>
            </a:r>
          </a:p>
          <a:p>
            <a:pPr lvl="0">
              <a:lnSpc>
                <a:spcPct val="100000"/>
              </a:lnSpc>
              <a:spcBef>
                <a:spcPts val="0"/>
              </a:spcBef>
              <a:spcAft>
                <a:spcPts val="0"/>
              </a:spcAft>
            </a:pPr>
            <a:r>
              <a:rPr lang="en-CA" sz="1050" dirty="0" smtClean="0"/>
              <a:t>A request for reference clients.</a:t>
            </a:r>
          </a:p>
          <a:p>
            <a:pPr lvl="0">
              <a:lnSpc>
                <a:spcPct val="100000"/>
              </a:lnSpc>
              <a:spcBef>
                <a:spcPts val="0"/>
              </a:spcBef>
              <a:spcAft>
                <a:spcPts val="600"/>
              </a:spcAft>
            </a:pPr>
            <a:r>
              <a:rPr lang="en-CA" sz="1050" dirty="0" smtClean="0"/>
              <a:t>A request for a briefing and, where applicable, guided product demonstration.</a:t>
            </a:r>
          </a:p>
          <a:p>
            <a:pPr marL="0" indent="0">
              <a:lnSpc>
                <a:spcPct val="100000"/>
              </a:lnSpc>
              <a:spcBef>
                <a:spcPts val="0"/>
              </a:spcBef>
              <a:spcAft>
                <a:spcPts val="600"/>
              </a:spcAft>
              <a:buNone/>
            </a:pPr>
            <a:r>
              <a:rPr lang="en-CA" sz="1050" dirty="0" smtClean="0"/>
              <a:t>These request packages are distributed approximately twelve weeks prior to the initiation of the actual research project to allow vendors ample time to consolidate the required information and schedule appropriate resources.</a:t>
            </a:r>
          </a:p>
          <a:p>
            <a:pPr marL="0" indent="0">
              <a:lnSpc>
                <a:spcPct val="100000"/>
              </a:lnSpc>
              <a:spcBef>
                <a:spcPts val="0"/>
              </a:spcBef>
              <a:spcAft>
                <a:spcPts val="600"/>
              </a:spcAft>
              <a:buNone/>
            </a:pPr>
            <a:r>
              <a:rPr lang="en-CA" sz="1050" dirty="0" smtClean="0"/>
              <a:t>During the course of the research project, briefings and demonstrations are scheduled (generally for one hour each session, though more time is scheduled as required) to allow the analyst team to discuss the information provided in the survey, validate vendor claims, and gain direct exposure to the evaluated products. Additionally, an end-user survey is circulated to Info-Tech’s client base and vendor-supplied reference accounts are interviewed to solicit their feedback on their experiences with the evaluated solutions and with the vendors of those solutions.</a:t>
            </a:r>
          </a:p>
          <a:p>
            <a:pPr marL="0" indent="0">
              <a:lnSpc>
                <a:spcPct val="100000"/>
              </a:lnSpc>
              <a:spcBef>
                <a:spcPts val="0"/>
              </a:spcBef>
              <a:spcAft>
                <a:spcPts val="600"/>
              </a:spcAft>
              <a:buNone/>
            </a:pPr>
            <a:r>
              <a:rPr lang="en-CA" sz="1050" dirty="0" smtClean="0"/>
              <a:t>These materials are supplemented by a thorough review of all product briefs, technical manuals, and publicly available marketing materials about the product, as well as about the vendor itself.</a:t>
            </a:r>
          </a:p>
          <a:p>
            <a:pPr marL="0" indent="0">
              <a:lnSpc>
                <a:spcPct val="100000"/>
              </a:lnSpc>
              <a:spcBef>
                <a:spcPts val="0"/>
              </a:spcBef>
              <a:spcAft>
                <a:spcPts val="600"/>
              </a:spcAft>
              <a:buNone/>
            </a:pPr>
            <a:r>
              <a:rPr lang="en-CA" sz="1050" dirty="0" smtClean="0"/>
              <a:t>**Refusal by a vendor to supply completed surveys or submit to participation in briefings and demonstrations does not eliminate a vendor from inclusion in the evaluation. Where analyst and client input has determined that a vendor belongs in a particular evaluation, it will be evaluated as best as possible based on publicly available materials only. As these materials are not as comprehensive as a survey, briefing, and demonstration, the possibility exists that the evaluation may not be as thorough or accurate. Since Info-Tech includes vendors regardless of vendor participation, it is always in the vendor’s best interest to participate fully.**</a:t>
            </a:r>
          </a:p>
          <a:p>
            <a:pPr marL="0" indent="0">
              <a:lnSpc>
                <a:spcPct val="100000"/>
              </a:lnSpc>
              <a:spcBef>
                <a:spcPts val="0"/>
              </a:spcBef>
              <a:spcAft>
                <a:spcPts val="600"/>
              </a:spcAft>
              <a:buNone/>
            </a:pPr>
            <a:r>
              <a:rPr lang="en-CA" sz="1050" dirty="0" smtClean="0"/>
              <a:t>All information is recorded and catalogued, as required, to facilitate scoring and for future reference.</a:t>
            </a:r>
            <a:endParaRPr lang="en-CA" sz="1050" dirty="0"/>
          </a:p>
        </p:txBody>
      </p:sp>
      <p:grpSp>
        <p:nvGrpSpPr>
          <p:cNvPr id="4" name="Group 3"/>
          <p:cNvGrpSpPr/>
          <p:nvPr/>
        </p:nvGrpSpPr>
        <p:grpSpPr>
          <a:xfrm>
            <a:off x="0" y="6422955"/>
            <a:ext cx="9144000" cy="437555"/>
            <a:chOff x="0" y="6422955"/>
            <a:chExt cx="9144000" cy="437555"/>
          </a:xfrm>
        </p:grpSpPr>
        <p:pic>
          <p:nvPicPr>
            <p:cNvPr id="5"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6" name="Picture 5"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135804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0" y="6422955"/>
            <a:ext cx="9144000" cy="437555"/>
            <a:chOff x="0" y="6422955"/>
            <a:chExt cx="9144000" cy="437555"/>
          </a:xfrm>
        </p:grpSpPr>
        <p:pic>
          <p:nvPicPr>
            <p:cNvPr id="1027" name="Picture 3">
              <a:hlinkClick r:id="rId2"/>
            </p:cNvPr>
            <p:cNvPicPr>
              <a:picLocks noChangeAspect="1" noChangeArrowheads="1"/>
            </p:cNvPicPr>
            <p:nvPr/>
          </p:nvPicPr>
          <p:blipFill>
            <a:blip r:embed="rId3"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4" cstate="print"/>
            <a:stretch>
              <a:fillRect/>
            </a:stretch>
          </p:blipFill>
          <p:spPr>
            <a:xfrm>
              <a:off x="7477125" y="6453336"/>
              <a:ext cx="1400175" cy="381000"/>
            </a:xfrm>
            <a:prstGeom prst="rect">
              <a:avLst/>
            </a:prstGeom>
          </p:spPr>
        </p:pic>
      </p:grpSp>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tx1"/>
              </a:buClr>
              <a:buSzPct val="120000"/>
            </a:pPr>
            <a:r>
              <a:rPr lang="en-CA" b="1" dirty="0" smtClean="0">
                <a:latin typeface="+mn-lt"/>
              </a:rPr>
              <a:t>Sign up for free trial membership to get practical</a:t>
            </a:r>
          </a:p>
          <a:p>
            <a:pPr lvl="0"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5"/>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a:hlinkClick r:id="rId2"/>
          </p:cNvPr>
          <p:cNvPicPr>
            <a:picLocks noChangeAspect="1"/>
          </p:cNvPicPr>
          <p:nvPr/>
        </p:nvPicPr>
        <p:blipFill>
          <a:blip r:embed="rId6"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a:hlinkClick r:id="rId2"/>
          </p:cNvPr>
          <p:cNvPicPr>
            <a:picLocks noChangeAspect="1"/>
          </p:cNvPicPr>
          <p:nvPr/>
        </p:nvPicPr>
        <p:blipFill>
          <a:blip r:embed="rId7"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657057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9"/>
          </p:nvPr>
        </p:nvSpPr>
        <p:spPr>
          <a:xfrm>
            <a:off x="320674" y="1179510"/>
            <a:ext cx="8502651" cy="923609"/>
          </a:xfrm>
        </p:spPr>
        <p:txBody>
          <a:bodyPr/>
          <a:lstStyle/>
          <a:p>
            <a:r>
              <a:rPr lang="en-US" dirty="0">
                <a:latin typeface="Helvetica" pitchFamily="34" charset="0"/>
              </a:rPr>
              <a:t>A dedicated </a:t>
            </a:r>
            <a:r>
              <a:rPr lang="en-US" dirty="0" smtClean="0">
                <a:latin typeface="Helvetica" pitchFamily="34" charset="0"/>
              </a:rPr>
              <a:t>commitment to kiosk technology </a:t>
            </a:r>
            <a:r>
              <a:rPr lang="en-US" dirty="0">
                <a:latin typeface="Helvetica" pitchFamily="34" charset="0"/>
              </a:rPr>
              <a:t>and service </a:t>
            </a:r>
            <a:r>
              <a:rPr lang="en-US" dirty="0" smtClean="0">
                <a:latin typeface="Helvetica" pitchFamily="34" charset="0"/>
              </a:rPr>
              <a:t>will achieve </a:t>
            </a:r>
            <a:r>
              <a:rPr lang="en-US" dirty="0">
                <a:latin typeface="Helvetica" pitchFamily="34" charset="0"/>
              </a:rPr>
              <a:t>positive customer experiences </a:t>
            </a:r>
            <a:r>
              <a:rPr lang="en-US" dirty="0" smtClean="0">
                <a:latin typeface="Helvetica" pitchFamily="34" charset="0"/>
              </a:rPr>
              <a:t>that will </a:t>
            </a:r>
            <a:r>
              <a:rPr lang="en-US" dirty="0">
                <a:latin typeface="Helvetica" pitchFamily="34" charset="0"/>
              </a:rPr>
              <a:t>pay dividends in the </a:t>
            </a:r>
            <a:r>
              <a:rPr lang="en-US" dirty="0" smtClean="0">
                <a:latin typeface="Helvetica" pitchFamily="34" charset="0"/>
              </a:rPr>
              <a:t>long run </a:t>
            </a:r>
            <a:r>
              <a:rPr lang="en-US" dirty="0">
                <a:latin typeface="Helvetica" pitchFamily="34" charset="0"/>
              </a:rPr>
              <a:t>through increased customer loyalty, </a:t>
            </a:r>
            <a:r>
              <a:rPr lang="en-US" dirty="0" smtClean="0">
                <a:latin typeface="Helvetica" pitchFamily="34" charset="0"/>
              </a:rPr>
              <a:t>traffic, </a:t>
            </a:r>
            <a:r>
              <a:rPr lang="en-US" dirty="0">
                <a:latin typeface="Helvetica" pitchFamily="34" charset="0"/>
              </a:rPr>
              <a:t>and staffing efficiency. </a:t>
            </a:r>
            <a:endParaRPr lang="en-US" dirty="0"/>
          </a:p>
        </p:txBody>
      </p:sp>
      <p:sp>
        <p:nvSpPr>
          <p:cNvPr id="7" name="Title 6"/>
          <p:cNvSpPr>
            <a:spLocks noGrp="1"/>
          </p:cNvSpPr>
          <p:nvPr>
            <p:ph type="title"/>
          </p:nvPr>
        </p:nvSpPr>
        <p:spPr/>
        <p:txBody>
          <a:bodyPr/>
          <a:lstStyle/>
          <a:p>
            <a:r>
              <a:rPr lang="en-CA" dirty="0" smtClean="0"/>
              <a:t>Introduction</a:t>
            </a:r>
            <a:endParaRPr lang="en-CA" dirty="0"/>
          </a:p>
        </p:txBody>
      </p:sp>
      <p:sp>
        <p:nvSpPr>
          <p:cNvPr id="18" name="Text Placeholder 17"/>
          <p:cNvSpPr>
            <a:spLocks noGrp="1"/>
          </p:cNvSpPr>
          <p:nvPr>
            <p:ph type="body" sz="quarter" idx="16"/>
          </p:nvPr>
        </p:nvSpPr>
        <p:spPr>
          <a:xfrm>
            <a:off x="329384" y="2651760"/>
            <a:ext cx="4159251" cy="3247334"/>
          </a:xfrm>
        </p:spPr>
        <p:txBody>
          <a:bodyPr/>
          <a:lstStyle/>
          <a:p>
            <a:pPr>
              <a:lnSpc>
                <a:spcPct val="100000"/>
              </a:lnSpc>
              <a:spcBef>
                <a:spcPts val="600"/>
              </a:spcBef>
              <a:spcAft>
                <a:spcPts val="600"/>
              </a:spcAft>
            </a:pPr>
            <a:r>
              <a:rPr lang="en-CA" sz="1400" dirty="0"/>
              <a:t>CIOs &amp; VPs </a:t>
            </a:r>
            <a:r>
              <a:rPr lang="en-CA" sz="1400" dirty="0" smtClean="0"/>
              <a:t>who have been tasked with transitioning non-automated service functions to partial or full self-service automation and are selecting a </a:t>
            </a:r>
            <a:r>
              <a:rPr lang="en-CA" sz="1400" dirty="0"/>
              <a:t>solution </a:t>
            </a:r>
            <a:r>
              <a:rPr lang="en-CA" sz="1400" dirty="0" smtClean="0"/>
              <a:t>for a </a:t>
            </a:r>
            <a:r>
              <a:rPr lang="en-CA" sz="1400" dirty="0"/>
              <a:t>self-service kiosk system.</a:t>
            </a:r>
          </a:p>
          <a:p>
            <a:pPr>
              <a:lnSpc>
                <a:spcPct val="100000"/>
              </a:lnSpc>
              <a:spcBef>
                <a:spcPts val="600"/>
              </a:spcBef>
              <a:spcAft>
                <a:spcPts val="600"/>
              </a:spcAft>
            </a:pPr>
            <a:r>
              <a:rPr lang="en-CA" sz="1400" dirty="0"/>
              <a:t>CMOs, VP Hotel Operations/General </a:t>
            </a:r>
            <a:r>
              <a:rPr lang="en-CA" sz="1400" dirty="0" smtClean="0"/>
              <a:t>Managers and </a:t>
            </a:r>
            <a:r>
              <a:rPr lang="en-CA" sz="1400" dirty="0"/>
              <a:t>organizations with a self-service use case that may include:</a:t>
            </a:r>
          </a:p>
          <a:p>
            <a:pPr lvl="1">
              <a:lnSpc>
                <a:spcPct val="100000"/>
              </a:lnSpc>
            </a:pPr>
            <a:r>
              <a:rPr lang="en-US" sz="1400" dirty="0"/>
              <a:t>Operating single or multi-property casino events, </a:t>
            </a:r>
            <a:r>
              <a:rPr lang="en-US" sz="1400" dirty="0" smtClean="0"/>
              <a:t>loyalty, and promotions</a:t>
            </a:r>
            <a:endParaRPr lang="en-US" sz="1400" dirty="0"/>
          </a:p>
          <a:p>
            <a:pPr lvl="1">
              <a:lnSpc>
                <a:spcPct val="100000"/>
              </a:lnSpc>
            </a:pPr>
            <a:r>
              <a:rPr lang="en-US" sz="1400" dirty="0"/>
              <a:t>Hotel </a:t>
            </a:r>
            <a:r>
              <a:rPr lang="en-US" sz="1400" dirty="0" smtClean="0"/>
              <a:t>check-in/out and room key creation</a:t>
            </a:r>
            <a:endParaRPr lang="en-US" sz="1400" dirty="0"/>
          </a:p>
          <a:p>
            <a:pPr lvl="1">
              <a:lnSpc>
                <a:spcPct val="100000"/>
              </a:lnSpc>
            </a:pPr>
            <a:r>
              <a:rPr lang="en-CA" sz="1400" dirty="0" smtClean="0"/>
              <a:t>Quickserve food and beverage operations</a:t>
            </a:r>
            <a:endParaRPr lang="en-CA" sz="1400" dirty="0"/>
          </a:p>
        </p:txBody>
      </p:sp>
      <p:sp>
        <p:nvSpPr>
          <p:cNvPr id="20" name="Text Placeholder 19"/>
          <p:cNvSpPr>
            <a:spLocks noGrp="1"/>
          </p:cNvSpPr>
          <p:nvPr>
            <p:ph type="body" sz="quarter" idx="21"/>
          </p:nvPr>
        </p:nvSpPr>
        <p:spPr>
          <a:xfrm>
            <a:off x="349069" y="2286000"/>
            <a:ext cx="4159250" cy="365760"/>
          </a:xfrm>
        </p:spPr>
        <p:txBody>
          <a:bodyPr/>
          <a:lstStyle/>
          <a:p>
            <a:r>
              <a:rPr lang="en-CA" dirty="0" smtClean="0"/>
              <a:t>This Research Is Designed For:</a:t>
            </a:r>
            <a:endParaRPr lang="en-CA" dirty="0"/>
          </a:p>
        </p:txBody>
      </p:sp>
      <p:sp>
        <p:nvSpPr>
          <p:cNvPr id="21" name="Text Placeholder 20"/>
          <p:cNvSpPr>
            <a:spLocks noGrp="1"/>
          </p:cNvSpPr>
          <p:nvPr>
            <p:ph type="body" sz="quarter" idx="22"/>
          </p:nvPr>
        </p:nvSpPr>
        <p:spPr>
          <a:xfrm>
            <a:off x="4700633" y="2275114"/>
            <a:ext cx="4159250" cy="365760"/>
          </a:xfrm>
        </p:spPr>
        <p:txBody>
          <a:bodyPr/>
          <a:lstStyle/>
          <a:p>
            <a:r>
              <a:rPr lang="en-CA" dirty="0" smtClean="0"/>
              <a:t>This Research Will Help You:</a:t>
            </a:r>
            <a:endParaRPr lang="en-CA" dirty="0"/>
          </a:p>
        </p:txBody>
      </p:sp>
      <p:sp>
        <p:nvSpPr>
          <p:cNvPr id="22" name="Text Placeholder 21"/>
          <p:cNvSpPr>
            <a:spLocks noGrp="1"/>
          </p:cNvSpPr>
          <p:nvPr>
            <p:ph type="body" sz="quarter" idx="23"/>
          </p:nvPr>
        </p:nvSpPr>
        <p:spPr>
          <a:xfrm>
            <a:off x="4664075" y="2651760"/>
            <a:ext cx="4159250" cy="2376264"/>
          </a:xfrm>
        </p:spPr>
        <p:txBody>
          <a:bodyPr/>
          <a:lstStyle/>
          <a:p>
            <a:pPr>
              <a:lnSpc>
                <a:spcPct val="100000"/>
              </a:lnSpc>
              <a:spcBef>
                <a:spcPts val="600"/>
              </a:spcBef>
              <a:spcAft>
                <a:spcPts val="600"/>
              </a:spcAft>
            </a:pPr>
            <a:r>
              <a:rPr lang="en-CA" sz="1400" dirty="0"/>
              <a:t>Understand what trends are surfacing in the gaming &amp; hospitality self-service market. </a:t>
            </a:r>
            <a:endParaRPr lang="en-CA" sz="1400" dirty="0">
              <a:solidFill>
                <a:srgbClr val="FF0000"/>
              </a:solidFill>
            </a:endParaRPr>
          </a:p>
          <a:p>
            <a:pPr>
              <a:lnSpc>
                <a:spcPct val="100000"/>
              </a:lnSpc>
              <a:spcBef>
                <a:spcPts val="600"/>
              </a:spcBef>
              <a:spcAft>
                <a:spcPts val="600"/>
              </a:spcAft>
            </a:pPr>
            <a:r>
              <a:rPr lang="en-CA" sz="1400" dirty="0"/>
              <a:t>Evaluate self-service kiosk vendors and products </a:t>
            </a:r>
            <a:r>
              <a:rPr lang="en-CA" sz="1400" dirty="0" smtClean="0"/>
              <a:t>and their alignment to your enterprise </a:t>
            </a:r>
            <a:r>
              <a:rPr lang="en-CA" sz="1400" dirty="0"/>
              <a:t>needs.</a:t>
            </a:r>
            <a:endParaRPr lang="en-CA" sz="1400" dirty="0">
              <a:solidFill>
                <a:srgbClr val="FF0000"/>
              </a:solidFill>
            </a:endParaRPr>
          </a:p>
          <a:p>
            <a:pPr>
              <a:lnSpc>
                <a:spcPct val="100000"/>
              </a:lnSpc>
              <a:spcBef>
                <a:spcPts val="600"/>
              </a:spcBef>
              <a:spcAft>
                <a:spcPts val="600"/>
              </a:spcAft>
            </a:pPr>
            <a:r>
              <a:rPr lang="en-CA" sz="1400" dirty="0"/>
              <a:t>Determine which products are most appropriate for particular features, use </a:t>
            </a:r>
            <a:r>
              <a:rPr lang="en-CA" sz="1400" dirty="0" smtClean="0"/>
              <a:t>cases, </a:t>
            </a:r>
            <a:r>
              <a:rPr lang="en-CA" sz="1400" dirty="0"/>
              <a:t>and scenarios.</a:t>
            </a:r>
            <a:endParaRPr lang="en-CA" sz="1400" dirty="0">
              <a:solidFill>
                <a:srgbClr val="FF0000"/>
              </a:solidFill>
            </a:endParaRPr>
          </a:p>
        </p:txBody>
      </p:sp>
      <p:cxnSp>
        <p:nvCxnSpPr>
          <p:cNvPr id="8" name="Straight Connector 7"/>
          <p:cNvCxnSpPr/>
          <p:nvPr/>
        </p:nvCxnSpPr>
        <p:spPr>
          <a:xfrm rot="5400000">
            <a:off x="3304353" y="3657011"/>
            <a:ext cx="2376261"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0" y="6422955"/>
            <a:ext cx="9144000" cy="437555"/>
            <a:chOff x="0" y="6422955"/>
            <a:chExt cx="9144000" cy="437555"/>
          </a:xfrm>
        </p:grpSpPr>
        <p:pic>
          <p:nvPicPr>
            <p:cNvPr id="10"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11" name="Picture 10"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002672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21822530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21843"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dirty="0" smtClean="0"/>
              <a:t>Market overview</a:t>
            </a:r>
            <a:endParaRPr lang="en-US" dirty="0"/>
          </a:p>
        </p:txBody>
      </p:sp>
      <p:sp>
        <p:nvSpPr>
          <p:cNvPr id="4" name="Rectangle 3"/>
          <p:cNvSpPr/>
          <p:nvPr/>
        </p:nvSpPr>
        <p:spPr>
          <a:xfrm>
            <a:off x="320675" y="1554480"/>
            <a:ext cx="4159250" cy="4924425"/>
          </a:xfrm>
          <a:prstGeom prst="rect">
            <a:avLst/>
          </a:prstGeom>
        </p:spPr>
        <p:txBody>
          <a:bodyPr wrap="square">
            <a:spAutoFit/>
          </a:bodyPr>
          <a:lstStyle/>
          <a:p>
            <a:pPr marL="171450" lvl="0" indent="-171450" algn="l">
              <a:spcAft>
                <a:spcPts val="1200"/>
              </a:spcAft>
              <a:buFont typeface="Arial" panose="020B0604020202020204" pitchFamily="34" charset="0"/>
              <a:buChar char="•"/>
            </a:pPr>
            <a:r>
              <a:rPr lang="en-CA" sz="1200" dirty="0" smtClean="0"/>
              <a:t>Kiosks </a:t>
            </a:r>
            <a:r>
              <a:rPr lang="en-CA" sz="1200" dirty="0"/>
              <a:t>are radically changing the customer service landscape in the gaming and hospitality industry. </a:t>
            </a:r>
          </a:p>
          <a:p>
            <a:pPr marL="171450" lvl="0" indent="-171450" algn="l">
              <a:spcAft>
                <a:spcPts val="1200"/>
              </a:spcAft>
              <a:buFont typeface="Arial" panose="020B0604020202020204" pitchFamily="34" charset="0"/>
              <a:buChar char="•"/>
            </a:pPr>
            <a:r>
              <a:rPr lang="en-CA" sz="1200" dirty="0" smtClean="0"/>
              <a:t>Kiosks </a:t>
            </a:r>
            <a:r>
              <a:rPr lang="en-CA" sz="1200" dirty="0"/>
              <a:t>are </a:t>
            </a:r>
            <a:r>
              <a:rPr lang="en-CA" sz="1200" dirty="0" smtClean="0"/>
              <a:t>cost efficient</a:t>
            </a:r>
            <a:r>
              <a:rPr lang="en-CA" sz="1200" dirty="0"/>
              <a:t>. While it costs 66 cents for an operator to print a </a:t>
            </a:r>
            <a:r>
              <a:rPr lang="en-CA" sz="1200" dirty="0" smtClean="0"/>
              <a:t>casino card</a:t>
            </a:r>
            <a:r>
              <a:rPr lang="en-CA" sz="1200" dirty="0"/>
              <a:t>, it costs only 12 cents to have </a:t>
            </a:r>
            <a:r>
              <a:rPr lang="en-CA" sz="1200" dirty="0" smtClean="0"/>
              <a:t>a kiosk </a:t>
            </a:r>
            <a:r>
              <a:rPr lang="en-CA" sz="1200" dirty="0"/>
              <a:t>print the same card. </a:t>
            </a:r>
          </a:p>
          <a:p>
            <a:pPr marL="171450" indent="-171450" algn="l">
              <a:spcAft>
                <a:spcPts val="1200"/>
              </a:spcAft>
              <a:buFont typeface="Arial" panose="020B0604020202020204" pitchFamily="34" charset="0"/>
              <a:buChar char="•"/>
            </a:pPr>
            <a:r>
              <a:rPr lang="en-CA" sz="1200" dirty="0"/>
              <a:t>As minimum </a:t>
            </a:r>
            <a:r>
              <a:rPr lang="en-CA" sz="1200" dirty="0" smtClean="0"/>
              <a:t>wage continues to rise, kiosks are becoming more </a:t>
            </a:r>
            <a:r>
              <a:rPr lang="en-CA" sz="1200" dirty="0"/>
              <a:t>appealing. </a:t>
            </a:r>
            <a:r>
              <a:rPr lang="en-CA" sz="1200" dirty="0" smtClean="0"/>
              <a:t>Rising labor </a:t>
            </a:r>
            <a:r>
              <a:rPr lang="en-CA" sz="1200" dirty="0"/>
              <a:t>costs </a:t>
            </a:r>
            <a:r>
              <a:rPr lang="en-CA" sz="1200" dirty="0" smtClean="0"/>
              <a:t>and the complexity of scheduling to optimally staff for business peaks and valleys are </a:t>
            </a:r>
            <a:r>
              <a:rPr lang="en-CA" sz="1200" dirty="0"/>
              <a:t>making some business </a:t>
            </a:r>
            <a:r>
              <a:rPr lang="en-CA" sz="1200" dirty="0" smtClean="0"/>
              <a:t>practices </a:t>
            </a:r>
            <a:r>
              <a:rPr lang="en-CA" sz="1200" dirty="0"/>
              <a:t>unsustainable. </a:t>
            </a:r>
            <a:r>
              <a:rPr lang="en-CA" sz="1200" dirty="0" smtClean="0"/>
              <a:t>Kiosks allows </a:t>
            </a:r>
            <a:r>
              <a:rPr lang="en-CA" sz="1200" dirty="0"/>
              <a:t>employees to be refocused on areas of business that add greater value. </a:t>
            </a:r>
          </a:p>
          <a:p>
            <a:pPr marL="171450" indent="-171450" algn="l">
              <a:spcAft>
                <a:spcPts val="1200"/>
              </a:spcAft>
              <a:buFont typeface="Arial" panose="020B0604020202020204" pitchFamily="34" charset="0"/>
              <a:buChar char="•"/>
            </a:pPr>
            <a:r>
              <a:rPr lang="en-US" sz="1200" dirty="0" smtClean="0"/>
              <a:t>Kiosks are able to present product and service details more efficiently (e.g. </a:t>
            </a:r>
            <a:r>
              <a:rPr lang="en-US" sz="1200" dirty="0"/>
              <a:t>dietary </a:t>
            </a:r>
            <a:r>
              <a:rPr lang="en-US" sz="1200" dirty="0" smtClean="0"/>
              <a:t>restrictions). </a:t>
            </a:r>
            <a:r>
              <a:rPr lang="en-CA" sz="1200" dirty="0" smtClean="0"/>
              <a:t>McDonald’s </a:t>
            </a:r>
            <a:r>
              <a:rPr lang="en-CA" sz="1200" dirty="0"/>
              <a:t>has </a:t>
            </a:r>
            <a:r>
              <a:rPr lang="en-CA" sz="1200" dirty="0" smtClean="0"/>
              <a:t>recognized an increase in customer satisfaction and a </a:t>
            </a:r>
            <a:r>
              <a:rPr lang="en-CA" sz="1200" dirty="0"/>
              <a:t>19% higher order value via kiosks than at the order counter</a:t>
            </a:r>
            <a:r>
              <a:rPr lang="en-CA" sz="1200" dirty="0" smtClean="0"/>
              <a:t>.</a:t>
            </a:r>
            <a:endParaRPr lang="en-CA" sz="1200" dirty="0"/>
          </a:p>
          <a:p>
            <a:pPr marL="171450" lvl="0" indent="-171450" algn="l">
              <a:spcAft>
                <a:spcPts val="1200"/>
              </a:spcAft>
              <a:buFont typeface="Arial" panose="020B0604020202020204" pitchFamily="34" charset="0"/>
              <a:buChar char="•"/>
            </a:pPr>
            <a:r>
              <a:rPr lang="en-CA" sz="1200" dirty="0"/>
              <a:t>Self-serve kiosks streamline </a:t>
            </a:r>
            <a:r>
              <a:rPr lang="en-CA" sz="1200" dirty="0" smtClean="0"/>
              <a:t>processes. They </a:t>
            </a:r>
            <a:r>
              <a:rPr lang="en-CA" sz="1200" dirty="0"/>
              <a:t>can access data, like </a:t>
            </a:r>
            <a:r>
              <a:rPr lang="en-CA" sz="1200" dirty="0" smtClean="0"/>
              <a:t>casino, player, and loyalty management systems, </a:t>
            </a:r>
            <a:r>
              <a:rPr lang="en-CA" sz="1200" dirty="0"/>
              <a:t>and keep that data integrated. </a:t>
            </a:r>
          </a:p>
          <a:p>
            <a:pPr marL="171450" lvl="0" indent="-171450" algn="l">
              <a:spcAft>
                <a:spcPts val="1200"/>
              </a:spcAft>
              <a:buFont typeface="Arial" panose="020B0604020202020204" pitchFamily="34" charset="0"/>
              <a:buChar char="•"/>
            </a:pPr>
            <a:r>
              <a:rPr lang="en-CA" sz="1200" dirty="0"/>
              <a:t>Casinos are </a:t>
            </a:r>
            <a:r>
              <a:rPr lang="en-CA" sz="1200" dirty="0" smtClean="0"/>
              <a:t>evolving into </a:t>
            </a:r>
            <a:r>
              <a:rPr lang="en-CA" sz="1200" dirty="0"/>
              <a:t>entertainment destinations; patrons expect and demand more from their travel experiences. </a:t>
            </a:r>
          </a:p>
        </p:txBody>
      </p:sp>
      <p:sp>
        <p:nvSpPr>
          <p:cNvPr id="5" name="Rectangle 4"/>
          <p:cNvSpPr/>
          <p:nvPr/>
        </p:nvSpPr>
        <p:spPr>
          <a:xfrm>
            <a:off x="4664075" y="1552218"/>
            <a:ext cx="4159250" cy="3924151"/>
          </a:xfrm>
          <a:prstGeom prst="rect">
            <a:avLst/>
          </a:prstGeom>
        </p:spPr>
        <p:txBody>
          <a:bodyPr wrap="square">
            <a:spAutoFit/>
          </a:bodyPr>
          <a:lstStyle/>
          <a:p>
            <a:pPr lvl="0" algn="l"/>
            <a:r>
              <a:rPr lang="en-CA" sz="1200" dirty="0" smtClean="0"/>
              <a:t>Kiosks </a:t>
            </a:r>
            <a:r>
              <a:rPr lang="en-CA" sz="1200" dirty="0"/>
              <a:t>are inevitable – they save time and money, and are increasingly an expected hallmark for excellent hospitality</a:t>
            </a:r>
            <a:r>
              <a:rPr lang="en-CA" sz="1200" dirty="0" smtClean="0"/>
              <a:t>. Some brands are innovating on certain kiosk capabilities through the use of robots. Using </a:t>
            </a:r>
            <a:r>
              <a:rPr lang="en-CA" sz="1200" dirty="0"/>
              <a:t>kiosks can bring enormous benefits, including: </a:t>
            </a:r>
          </a:p>
          <a:p>
            <a:pPr marL="171450" lvl="0" indent="-171450" algn="l">
              <a:spcBef>
                <a:spcPts val="600"/>
              </a:spcBef>
              <a:buFont typeface="Arial" panose="020B0604020202020204" pitchFamily="34" charset="0"/>
              <a:buChar char="•"/>
            </a:pPr>
            <a:r>
              <a:rPr lang="en-CA" sz="1200" dirty="0"/>
              <a:t>Significant cost savings </a:t>
            </a:r>
            <a:endParaRPr lang="en-CA" sz="1200" dirty="0" smtClean="0"/>
          </a:p>
          <a:p>
            <a:pPr marL="171450" lvl="0" indent="-171450" algn="l">
              <a:spcBef>
                <a:spcPts val="600"/>
              </a:spcBef>
              <a:buFont typeface="Arial" panose="020B0604020202020204" pitchFamily="34" charset="0"/>
              <a:buChar char="•"/>
            </a:pPr>
            <a:r>
              <a:rPr lang="en-CA" sz="1200" dirty="0" smtClean="0"/>
              <a:t>Reduced </a:t>
            </a:r>
            <a:r>
              <a:rPr lang="en-CA" sz="1200" dirty="0"/>
              <a:t>or eliminated </a:t>
            </a:r>
            <a:r>
              <a:rPr lang="en-CA" sz="1200" dirty="0" smtClean="0"/>
              <a:t>line-ups</a:t>
            </a:r>
          </a:p>
          <a:p>
            <a:pPr marL="171450" lvl="0" indent="-171450" algn="l">
              <a:spcBef>
                <a:spcPts val="600"/>
              </a:spcBef>
              <a:buFont typeface="Arial" panose="020B0604020202020204" pitchFamily="34" charset="0"/>
              <a:buChar char="•"/>
            </a:pPr>
            <a:r>
              <a:rPr lang="en-CA" sz="1200" dirty="0" smtClean="0"/>
              <a:t>Increased customer engagement and positive experiences</a:t>
            </a:r>
          </a:p>
          <a:p>
            <a:pPr marL="171450" lvl="0" indent="-171450" algn="l">
              <a:spcBef>
                <a:spcPts val="600"/>
              </a:spcBef>
              <a:buFont typeface="Arial" panose="020B0604020202020204" pitchFamily="34" charset="0"/>
              <a:buChar char="•"/>
            </a:pPr>
            <a:r>
              <a:rPr lang="en-CA" sz="1200" dirty="0" smtClean="0"/>
              <a:t>Facilitated </a:t>
            </a:r>
            <a:r>
              <a:rPr lang="en-CA" sz="1200" dirty="0"/>
              <a:t>wayfinding</a:t>
            </a:r>
          </a:p>
          <a:p>
            <a:pPr marL="171450" lvl="0" indent="-171450" algn="l">
              <a:spcBef>
                <a:spcPts val="600"/>
              </a:spcBef>
              <a:buFont typeface="Arial" panose="020B0604020202020204" pitchFamily="34" charset="0"/>
              <a:buChar char="•"/>
            </a:pPr>
            <a:r>
              <a:rPr lang="en-CA" sz="1200" dirty="0"/>
              <a:t>Increased player loyalty</a:t>
            </a:r>
          </a:p>
          <a:p>
            <a:pPr marL="171450" lvl="0" indent="-171450" algn="l">
              <a:spcBef>
                <a:spcPts val="600"/>
              </a:spcBef>
              <a:buFont typeface="Arial" panose="020B0604020202020204" pitchFamily="34" charset="0"/>
              <a:buChar char="•"/>
            </a:pPr>
            <a:r>
              <a:rPr lang="en-CA" sz="1200" dirty="0" smtClean="0"/>
              <a:t>Streamlined data entry and management </a:t>
            </a:r>
          </a:p>
          <a:p>
            <a:pPr marL="171450" lvl="0" indent="-171450" algn="l">
              <a:spcBef>
                <a:spcPts val="600"/>
              </a:spcBef>
              <a:buFont typeface="Arial" panose="020B0604020202020204" pitchFamily="34" charset="0"/>
              <a:buChar char="•"/>
            </a:pPr>
            <a:r>
              <a:rPr lang="en-CA" sz="1200" dirty="0" smtClean="0"/>
              <a:t>Encourages players to return to the casino</a:t>
            </a:r>
          </a:p>
          <a:p>
            <a:pPr marL="171450" lvl="0" indent="-171450" algn="l">
              <a:spcBef>
                <a:spcPts val="600"/>
              </a:spcBef>
              <a:buFont typeface="Arial" panose="020B0604020202020204" pitchFamily="34" charset="0"/>
              <a:buChar char="•"/>
            </a:pPr>
            <a:r>
              <a:rPr lang="en-CA" sz="1200" dirty="0" smtClean="0"/>
              <a:t>Greater analytics accuracy regarding effectiveness of promotions</a:t>
            </a:r>
          </a:p>
          <a:p>
            <a:pPr marL="171450" lvl="0" indent="-171450" algn="l">
              <a:spcBef>
                <a:spcPts val="600"/>
              </a:spcBef>
              <a:buFont typeface="Arial" panose="020B0604020202020204" pitchFamily="34" charset="0"/>
              <a:buChar char="•"/>
            </a:pPr>
            <a:r>
              <a:rPr lang="en-CA" sz="1200" dirty="0" smtClean="0"/>
              <a:t>Digital and mobile integration – reduced technical complexity and extended access for patrons</a:t>
            </a:r>
            <a:endParaRPr lang="en-CA" sz="1200" dirty="0"/>
          </a:p>
        </p:txBody>
      </p:sp>
      <p:sp>
        <p:nvSpPr>
          <p:cNvPr id="16" name="Rounded Rectangle 15"/>
          <p:cNvSpPr/>
          <p:nvPr/>
        </p:nvSpPr>
        <p:spPr>
          <a:xfrm>
            <a:off x="320675" y="1189038"/>
            <a:ext cx="415925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CA" b="1" i="1" dirty="0" smtClean="0">
                <a:solidFill>
                  <a:srgbClr val="333333"/>
                </a:solidFill>
              </a:rPr>
              <a:t>How it got here</a:t>
            </a:r>
            <a:endParaRPr lang="en-CA" b="1" i="1" dirty="0">
              <a:solidFill>
                <a:srgbClr val="333333"/>
              </a:solidFill>
            </a:endParaRPr>
          </a:p>
        </p:txBody>
      </p:sp>
      <p:sp>
        <p:nvSpPr>
          <p:cNvPr id="17" name="Rounded Rectangle 16"/>
          <p:cNvSpPr/>
          <p:nvPr/>
        </p:nvSpPr>
        <p:spPr>
          <a:xfrm>
            <a:off x="4664075" y="1189038"/>
            <a:ext cx="4159250" cy="37147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CA" b="1" i="1" dirty="0" smtClean="0">
                <a:solidFill>
                  <a:srgbClr val="333333"/>
                </a:solidFill>
              </a:rPr>
              <a:t>Where it’s going</a:t>
            </a:r>
            <a:endParaRPr lang="en-CA" b="1" i="1" dirty="0">
              <a:solidFill>
                <a:srgbClr val="333333"/>
              </a:solidFill>
            </a:endParaRPr>
          </a:p>
        </p:txBody>
      </p:sp>
      <p:grpSp>
        <p:nvGrpSpPr>
          <p:cNvPr id="9" name="Group 135"/>
          <p:cNvGrpSpPr/>
          <p:nvPr/>
        </p:nvGrpSpPr>
        <p:grpSpPr>
          <a:xfrm>
            <a:off x="4664075" y="5567323"/>
            <a:ext cx="4159250" cy="838201"/>
            <a:chOff x="328291" y="4624848"/>
            <a:chExt cx="5627855" cy="838201"/>
          </a:xfrm>
        </p:grpSpPr>
        <p:sp>
          <p:nvSpPr>
            <p:cNvPr id="10" name="Rounded Rectangle 5"/>
            <p:cNvSpPr/>
            <p:nvPr/>
          </p:nvSpPr>
          <p:spPr>
            <a:xfrm>
              <a:off x="328613" y="4624848"/>
              <a:ext cx="5627533" cy="827248"/>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44000" algn="l"/>
              <a:r>
                <a:rPr lang="en-CA" sz="1200" dirty="0">
                  <a:solidFill>
                    <a:schemeClr val="tx1"/>
                  </a:solidFill>
                  <a:ea typeface="Calibri" panose="020F0502020204030204" pitchFamily="34" charset="0"/>
                  <a:cs typeface="Times New Roman" panose="02020603050405020304" pitchFamily="18" charset="0"/>
                </a:rPr>
                <a:t>As automation tools and </a:t>
              </a:r>
              <a:r>
                <a:rPr lang="en-CA" sz="1200" dirty="0" smtClean="0">
                  <a:solidFill>
                    <a:schemeClr val="tx1"/>
                  </a:solidFill>
                  <a:ea typeface="Calibri" panose="020F0502020204030204" pitchFamily="34" charset="0"/>
                  <a:cs typeface="Times New Roman" panose="02020603050405020304" pitchFamily="18" charset="0"/>
                </a:rPr>
                <a:t>kiosks have significantly improved in functionality and reliability</a:t>
              </a:r>
              <a:r>
                <a:rPr lang="en-CA" sz="1200" dirty="0">
                  <a:solidFill>
                    <a:schemeClr val="tx1"/>
                  </a:solidFill>
                  <a:ea typeface="Calibri" panose="020F0502020204030204" pitchFamily="34" charset="0"/>
                  <a:cs typeface="Times New Roman" panose="02020603050405020304" pitchFamily="18" charset="0"/>
                </a:rPr>
                <a:t>, operators can expect to see significant </a:t>
              </a:r>
              <a:r>
                <a:rPr lang="en-CA" sz="1200" dirty="0" smtClean="0">
                  <a:solidFill>
                    <a:schemeClr val="tx1"/>
                  </a:solidFill>
                  <a:ea typeface="Calibri" panose="020F0502020204030204" pitchFamily="34" charset="0"/>
                  <a:cs typeface="Times New Roman" panose="02020603050405020304" pitchFamily="18" charset="0"/>
                </a:rPr>
                <a:t>ROIs soon after deployment. </a:t>
              </a:r>
              <a:endParaRPr lang="en-CA" sz="1200" dirty="0">
                <a:solidFill>
                  <a:schemeClr val="tx1"/>
                </a:solidFill>
              </a:endParaRPr>
            </a:p>
          </p:txBody>
        </p:sp>
        <p:pic>
          <p:nvPicPr>
            <p:cNvPr id="11" name="Picture 12" descr="insight.png"/>
            <p:cNvPicPr>
              <a:picLocks noChangeAspect="1"/>
            </p:cNvPicPr>
            <p:nvPr/>
          </p:nvPicPr>
          <p:blipFill>
            <a:blip r:embed="rId7" cstate="print"/>
            <a:stretch>
              <a:fillRect/>
            </a:stretch>
          </p:blipFill>
          <p:spPr>
            <a:xfrm>
              <a:off x="328291" y="4624848"/>
              <a:ext cx="1267347" cy="838201"/>
            </a:xfrm>
            <a:prstGeom prst="rect">
              <a:avLst/>
            </a:prstGeom>
          </p:spPr>
        </p:pic>
      </p:grpSp>
      <p:grpSp>
        <p:nvGrpSpPr>
          <p:cNvPr id="13" name="Group 12"/>
          <p:cNvGrpSpPr/>
          <p:nvPr/>
        </p:nvGrpSpPr>
        <p:grpSpPr>
          <a:xfrm>
            <a:off x="0" y="6422955"/>
            <a:ext cx="9144000" cy="437555"/>
            <a:chOff x="0" y="6422955"/>
            <a:chExt cx="9144000" cy="437555"/>
          </a:xfrm>
        </p:grpSpPr>
        <p:pic>
          <p:nvPicPr>
            <p:cNvPr id="14" name="Picture 3">
              <a:hlinkClick r:id="rId8"/>
            </p:cNvPr>
            <p:cNvPicPr>
              <a:picLocks noChangeAspect="1" noChangeArrowheads="1"/>
            </p:cNvPicPr>
            <p:nvPr/>
          </p:nvPicPr>
          <p:blipFill>
            <a:blip r:embed="rId9" cstate="print"/>
            <a:srcRect/>
            <a:stretch>
              <a:fillRect/>
            </a:stretch>
          </p:blipFill>
          <p:spPr bwMode="auto">
            <a:xfrm>
              <a:off x="0" y="6422955"/>
              <a:ext cx="9144000" cy="437555"/>
            </a:xfrm>
            <a:prstGeom prst="rect">
              <a:avLst/>
            </a:prstGeom>
            <a:noFill/>
            <a:ln w="9525">
              <a:noFill/>
              <a:miter lim="800000"/>
              <a:headEnd/>
              <a:tailEnd/>
            </a:ln>
          </p:spPr>
        </p:pic>
        <p:pic>
          <p:nvPicPr>
            <p:cNvPr id="15" name="Picture 14" descr="itrg-logo.png"/>
            <p:cNvPicPr>
              <a:picLocks noChangeAspect="1"/>
            </p:cNvPicPr>
            <p:nvPr/>
          </p:nvPicPr>
          <p:blipFill>
            <a:blip r:embed="rId10"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786786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22871"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3" name="Title 12"/>
          <p:cNvSpPr>
            <a:spLocks noGrp="1"/>
          </p:cNvSpPr>
          <p:nvPr>
            <p:ph type="title"/>
          </p:nvPr>
        </p:nvSpPr>
        <p:spPr/>
        <p:txBody>
          <a:bodyPr/>
          <a:lstStyle/>
          <a:p>
            <a:pPr lvl="0"/>
            <a:r>
              <a:rPr lang="en-US" dirty="0" smtClean="0"/>
              <a:t>Self-service kiosk vendor selection / knock-out criteria: market share, mind share, and platform coverage</a:t>
            </a:r>
            <a:endParaRPr lang="en-US" dirty="0"/>
          </a:p>
        </p:txBody>
      </p:sp>
      <p:grpSp>
        <p:nvGrpSpPr>
          <p:cNvPr id="15" name="Group 33"/>
          <p:cNvGrpSpPr/>
          <p:nvPr/>
        </p:nvGrpSpPr>
        <p:grpSpPr>
          <a:xfrm>
            <a:off x="320676" y="2294321"/>
            <a:ext cx="8502647" cy="4142069"/>
            <a:chOff x="5549458" y="2980557"/>
            <a:chExt cx="3295650" cy="2898202"/>
          </a:xfrm>
        </p:grpSpPr>
        <p:sp>
          <p:nvSpPr>
            <p:cNvPr id="18" name="Rectangle 2"/>
            <p:cNvSpPr/>
            <p:nvPr/>
          </p:nvSpPr>
          <p:spPr>
            <a:xfrm>
              <a:off x="5549458" y="2980557"/>
              <a:ext cx="3289742" cy="2898202"/>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spcBef>
                  <a:spcPts val="600"/>
                </a:spcBef>
                <a:spcAft>
                  <a:spcPts val="0"/>
                </a:spcAft>
                <a:buFont typeface="Arial" pitchFamily="34" charset="0"/>
                <a:buChar char="•"/>
              </a:pPr>
              <a:endParaRPr lang="en-US" sz="1200" b="1" dirty="0">
                <a:solidFill>
                  <a:schemeClr val="tx1"/>
                </a:solidFill>
              </a:endParaRPr>
            </a:p>
          </p:txBody>
        </p:sp>
        <p:sp>
          <p:nvSpPr>
            <p:cNvPr id="19" name="Round Same Side Corner Rectangle 3"/>
            <p:cNvSpPr/>
            <p:nvPr/>
          </p:nvSpPr>
          <p:spPr>
            <a:xfrm>
              <a:off x="5549458" y="2980557"/>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1400" b="1" dirty="0" smtClean="0">
                  <a:solidFill>
                    <a:srgbClr val="FFFFFF"/>
                  </a:solidFill>
                </a:rPr>
                <a:t>Included in this Vendor Landscape:</a:t>
              </a:r>
              <a:endParaRPr lang="en-CA" sz="1400" b="1" dirty="0">
                <a:solidFill>
                  <a:srgbClr val="FFFFFF"/>
                </a:solidFill>
              </a:endParaRPr>
            </a:p>
          </p:txBody>
        </p:sp>
      </p:grpSp>
      <p:sp>
        <p:nvSpPr>
          <p:cNvPr id="20" name="Text Placeholder 2"/>
          <p:cNvSpPr>
            <a:spLocks noGrp="1"/>
          </p:cNvSpPr>
          <p:nvPr>
            <p:ph type="body" sz="quarter" idx="4294967295"/>
          </p:nvPr>
        </p:nvSpPr>
        <p:spPr>
          <a:xfrm>
            <a:off x="320675" y="1189039"/>
            <a:ext cx="8502650" cy="1051242"/>
          </a:xfrm>
          <a:prstGeom prst="rect">
            <a:avLst/>
          </a:prstGeom>
        </p:spPr>
        <p:txBody>
          <a:bodyPr>
            <a:noAutofit/>
          </a:bodyPr>
          <a:lstStyle/>
          <a:p>
            <a:pPr marL="182563" indent="-182563"/>
            <a:r>
              <a:rPr lang="en-US" dirty="0"/>
              <a:t>While there are countless kiosk software and hardware providers, real market share belongs to only a handful</a:t>
            </a:r>
            <a:r>
              <a:rPr lang="en-US" dirty="0" smtClean="0"/>
              <a:t>. Resorts </a:t>
            </a:r>
            <a:r>
              <a:rPr lang="en-US" dirty="0"/>
              <a:t>and </a:t>
            </a:r>
            <a:r>
              <a:rPr lang="en-US" dirty="0" smtClean="0"/>
              <a:t>casinos </a:t>
            </a:r>
            <a:r>
              <a:rPr lang="en-US" dirty="0"/>
              <a:t>unable </a:t>
            </a:r>
            <a:r>
              <a:rPr lang="en-US" dirty="0" smtClean="0"/>
              <a:t>to fully </a:t>
            </a:r>
            <a:r>
              <a:rPr lang="en-US" dirty="0"/>
              <a:t>explore the </a:t>
            </a:r>
            <a:r>
              <a:rPr lang="en-US" dirty="0" smtClean="0"/>
              <a:t>market </a:t>
            </a:r>
            <a:r>
              <a:rPr lang="en-US" dirty="0"/>
              <a:t>tend to approach selection by looking at </a:t>
            </a:r>
            <a:r>
              <a:rPr lang="en-US" dirty="0" smtClean="0"/>
              <a:t>what </a:t>
            </a:r>
            <a:r>
              <a:rPr lang="en-US" dirty="0"/>
              <a:t>the prominent </a:t>
            </a:r>
            <a:r>
              <a:rPr lang="en-US" dirty="0" smtClean="0"/>
              <a:t>casinos are </a:t>
            </a:r>
            <a:r>
              <a:rPr lang="en-US" dirty="0"/>
              <a:t>using and </a:t>
            </a:r>
            <a:r>
              <a:rPr lang="en-US" dirty="0" smtClean="0"/>
              <a:t>what their guests are </a:t>
            </a:r>
            <a:r>
              <a:rPr lang="en-US" dirty="0"/>
              <a:t>familiar with, further entrenching existing vendors in the market.</a:t>
            </a:r>
            <a:endParaRPr lang="en-US" dirty="0">
              <a:solidFill>
                <a:srgbClr val="FF0000"/>
              </a:solidFill>
            </a:endParaRPr>
          </a:p>
          <a:p>
            <a:pPr marL="182563" indent="-182563">
              <a:spcBef>
                <a:spcPts val="600"/>
              </a:spcBef>
              <a:buFont typeface="Arial" pitchFamily="34" charset="0"/>
              <a:buChar char="•"/>
            </a:pPr>
            <a:r>
              <a:rPr lang="en-US" dirty="0" smtClean="0"/>
              <a:t>For this Vendor Landscape, Info-Tech focused on those vendors that offer broad capabilities across multiple operating scenarios and that have a strong market presence and/or reputational presence among mid- and large-sized enterprises.</a:t>
            </a:r>
          </a:p>
        </p:txBody>
      </p:sp>
      <p:sp>
        <p:nvSpPr>
          <p:cNvPr id="2" name="TextBox 1"/>
          <p:cNvSpPr txBox="1"/>
          <p:nvPr/>
        </p:nvSpPr>
        <p:spPr>
          <a:xfrm>
            <a:off x="330486" y="2650739"/>
            <a:ext cx="8487402" cy="3775393"/>
          </a:xfrm>
          <a:prstGeom prst="rect">
            <a:avLst/>
          </a:prstGeom>
          <a:noFill/>
        </p:spPr>
        <p:txBody>
          <a:bodyPr wrap="square" rtlCol="0">
            <a:spAutoFit/>
          </a:bodyPr>
          <a:lstStyle/>
          <a:p>
            <a:pPr marL="180000" indent="-171450" algn="l">
              <a:spcAft>
                <a:spcPts val="400"/>
              </a:spcAft>
              <a:buFont typeface="Arial" pitchFamily="34" charset="0"/>
              <a:buChar char="•"/>
              <a:defRPr/>
            </a:pPr>
            <a:r>
              <a:rPr lang="en-CA" sz="1200" b="1" dirty="0" smtClean="0"/>
              <a:t>Agilysys </a:t>
            </a:r>
            <a:r>
              <a:rPr lang="en-CA" sz="1200" b="1" dirty="0"/>
              <a:t>– </a:t>
            </a:r>
            <a:r>
              <a:rPr lang="en-US" sz="1200" dirty="0"/>
              <a:t>Agilysys is a long-standing vendor in the hospitality and gaming space offering a multitude of solutions and services to a strong base of casino hotels. </a:t>
            </a:r>
            <a:endParaRPr lang="en-CA" sz="1200" dirty="0"/>
          </a:p>
          <a:p>
            <a:pPr marL="180000" indent="-171450" algn="l">
              <a:spcAft>
                <a:spcPts val="400"/>
              </a:spcAft>
              <a:buFont typeface="Arial" pitchFamily="34" charset="0"/>
              <a:buChar char="•"/>
              <a:defRPr/>
            </a:pPr>
            <a:r>
              <a:rPr lang="en-CA" sz="1200" b="1" dirty="0" smtClean="0"/>
              <a:t>Atrient – </a:t>
            </a:r>
            <a:r>
              <a:rPr lang="en-CA" sz="1200" dirty="0"/>
              <a:t>Since </a:t>
            </a:r>
            <a:r>
              <a:rPr lang="en-CA" sz="1200" dirty="0" smtClean="0"/>
              <a:t>2000, </a:t>
            </a:r>
            <a:r>
              <a:rPr lang="en-US" sz="1200" dirty="0"/>
              <a:t>Atrient has been a solution provider that specializes in developing innovative products for the gaming and hospitality industry. </a:t>
            </a:r>
            <a:endParaRPr lang="en-CA" sz="1200" dirty="0"/>
          </a:p>
          <a:p>
            <a:pPr marL="180000" indent="-172800" algn="l">
              <a:spcAft>
                <a:spcPts val="400"/>
              </a:spcAft>
              <a:buFont typeface="Arial" pitchFamily="34" charset="0"/>
              <a:buChar char="•"/>
              <a:defRPr/>
            </a:pPr>
            <a:r>
              <a:rPr lang="en-CA" sz="1200" b="1" dirty="0" smtClean="0"/>
              <a:t>House Advantage – </a:t>
            </a:r>
            <a:r>
              <a:rPr lang="en-CA" sz="1200" dirty="0"/>
              <a:t>Founded in 2004, </a:t>
            </a:r>
            <a:r>
              <a:rPr lang="en-US" sz="1200" dirty="0"/>
              <a:t>House Advantage is an established provider of loyalty strategy </a:t>
            </a:r>
            <a:r>
              <a:rPr lang="en-US" sz="1200" dirty="0" smtClean="0"/>
              <a:t>and </a:t>
            </a:r>
            <a:r>
              <a:rPr lang="en-US" sz="1200" dirty="0"/>
              <a:t>enterprise marketing solutions. House advantage solutions are currently deployed at over 120 resorts across the US </a:t>
            </a:r>
            <a:r>
              <a:rPr lang="en-US" sz="1200" dirty="0" smtClean="0"/>
              <a:t>and </a:t>
            </a:r>
            <a:r>
              <a:rPr lang="en-US" sz="1200" dirty="0"/>
              <a:t>Asia.</a:t>
            </a:r>
          </a:p>
          <a:p>
            <a:pPr marL="180000" indent="-171450" algn="l">
              <a:spcAft>
                <a:spcPts val="400"/>
              </a:spcAft>
              <a:buFont typeface="Arial" pitchFamily="34" charset="0"/>
              <a:buChar char="•"/>
              <a:defRPr/>
            </a:pPr>
            <a:r>
              <a:rPr lang="en-CA" sz="1200" b="1" dirty="0" smtClean="0"/>
              <a:t>Livewire Digital – </a:t>
            </a:r>
            <a:r>
              <a:rPr lang="en-CA" sz="1200" dirty="0" smtClean="0"/>
              <a:t>Livewire Digital, </a:t>
            </a:r>
            <a:r>
              <a:rPr lang="en-CA" sz="1200" dirty="0"/>
              <a:t>a kiosk software provider since 1998, has been providing turnkey kiosk, digital </a:t>
            </a:r>
            <a:r>
              <a:rPr lang="en-CA" sz="1200" dirty="0" smtClean="0"/>
              <a:t>signage, </a:t>
            </a:r>
            <a:r>
              <a:rPr lang="en-CA" sz="1200" dirty="0"/>
              <a:t>and mobile technology to a variety of clients across unique industries including retail, government, gaming, healthcare, sports management, and education. </a:t>
            </a:r>
          </a:p>
          <a:p>
            <a:pPr marL="180000" indent="-171450" algn="l">
              <a:spcAft>
                <a:spcPts val="400"/>
              </a:spcAft>
              <a:buFont typeface="Arial" pitchFamily="34" charset="0"/>
              <a:buChar char="•"/>
              <a:defRPr/>
            </a:pPr>
            <a:r>
              <a:rPr lang="en-CA" sz="1200" b="1" dirty="0"/>
              <a:t>Micro Gaming </a:t>
            </a:r>
            <a:r>
              <a:rPr lang="en-CA" sz="1200" b="1" dirty="0" smtClean="0"/>
              <a:t>Technologies (MGT) </a:t>
            </a:r>
            <a:r>
              <a:rPr lang="en-CA" sz="1200" b="1" dirty="0"/>
              <a:t>– </a:t>
            </a:r>
            <a:r>
              <a:rPr lang="en-CA" sz="1200" dirty="0" smtClean="0"/>
              <a:t>A significant </a:t>
            </a:r>
            <a:r>
              <a:rPr lang="en-CA" sz="1200" dirty="0"/>
              <a:t>player in the gaming industry since 1999, </a:t>
            </a:r>
            <a:r>
              <a:rPr lang="en-CA" sz="1200" dirty="0" smtClean="0"/>
              <a:t>MGT focuses </a:t>
            </a:r>
            <a:r>
              <a:rPr lang="en-CA" sz="1200" dirty="0"/>
              <a:t>primarily on designing and developing applications for casinos including the company’s flagship product – </a:t>
            </a:r>
            <a:r>
              <a:rPr lang="en-CA" sz="1200" dirty="0" smtClean="0"/>
              <a:t>the </a:t>
            </a:r>
            <a:r>
              <a:rPr lang="en-CA" sz="1200" dirty="0"/>
              <a:t>MGT Promotional Intelligence Suite (MGT Promo). </a:t>
            </a:r>
          </a:p>
          <a:p>
            <a:pPr marL="180000" indent="-171450" algn="l">
              <a:spcAft>
                <a:spcPts val="400"/>
              </a:spcAft>
              <a:buFont typeface="Arial" pitchFamily="34" charset="0"/>
              <a:buChar char="•"/>
              <a:defRPr/>
            </a:pPr>
            <a:r>
              <a:rPr lang="en-CA" sz="1200" b="1" dirty="0" smtClean="0"/>
              <a:t>PlayerSoft </a:t>
            </a:r>
            <a:r>
              <a:rPr lang="en-CA" sz="1200" b="1" dirty="0"/>
              <a:t>– </a:t>
            </a:r>
            <a:r>
              <a:rPr lang="en-US" sz="1200" dirty="0"/>
              <a:t>Since its inception in 2010, PlayerSoft has emerged as a significant market player in the casino software </a:t>
            </a:r>
            <a:r>
              <a:rPr lang="en-US" sz="1200" dirty="0" smtClean="0"/>
              <a:t>industry, </a:t>
            </a:r>
            <a:r>
              <a:rPr lang="en-US" sz="1200" dirty="0"/>
              <a:t>developing and deploying eight software and kiosk </a:t>
            </a:r>
            <a:r>
              <a:rPr lang="en-US" sz="1200" dirty="0" smtClean="0"/>
              <a:t>products. </a:t>
            </a:r>
            <a:endParaRPr lang="en-US" sz="1200" dirty="0"/>
          </a:p>
          <a:p>
            <a:pPr marL="180000" indent="-172800" algn="l">
              <a:spcAft>
                <a:spcPts val="400"/>
              </a:spcAft>
              <a:buFont typeface="Arial" pitchFamily="34" charset="0"/>
              <a:buChar char="•"/>
              <a:defRPr/>
            </a:pPr>
            <a:r>
              <a:rPr lang="en-CA" sz="1200" b="1" dirty="0" smtClean="0"/>
              <a:t>Scientific </a:t>
            </a:r>
            <a:r>
              <a:rPr lang="en-CA" sz="1200" b="1" dirty="0"/>
              <a:t>Games – </a:t>
            </a:r>
            <a:r>
              <a:rPr lang="en-US" sz="1200" dirty="0"/>
              <a:t>Acquiring Bally Technologies in 2014, </a:t>
            </a:r>
            <a:r>
              <a:rPr lang="en-US" sz="1200" dirty="0" smtClean="0"/>
              <a:t>Scientific Games is </a:t>
            </a:r>
            <a:r>
              <a:rPr lang="en-US" sz="1200" dirty="0"/>
              <a:t>the oldest slot manufacturer in the world </a:t>
            </a:r>
            <a:r>
              <a:rPr lang="en-US" sz="1200" dirty="0" smtClean="0"/>
              <a:t>and </a:t>
            </a:r>
            <a:r>
              <a:rPr lang="en-US" sz="1200" dirty="0"/>
              <a:t>now designs and operates gaming technologies</a:t>
            </a:r>
            <a:r>
              <a:rPr lang="en-US" sz="1200" dirty="0" smtClean="0"/>
              <a:t>.</a:t>
            </a:r>
            <a:endParaRPr lang="en-US" sz="1200" dirty="0"/>
          </a:p>
          <a:p>
            <a:pPr marL="180000" indent="-171450" algn="l">
              <a:spcAft>
                <a:spcPts val="400"/>
              </a:spcAft>
              <a:buFont typeface="Arial" pitchFamily="34" charset="0"/>
              <a:buChar char="•"/>
              <a:defRPr/>
            </a:pPr>
            <a:r>
              <a:rPr lang="en-CA" sz="1200" b="1" dirty="0" smtClean="0"/>
              <a:t>Wednesday Automation Inc. – </a:t>
            </a:r>
            <a:r>
              <a:rPr lang="en-CA" sz="1200" dirty="0" smtClean="0"/>
              <a:t>A </a:t>
            </a:r>
            <a:r>
              <a:rPr lang="en-CA" sz="1200" dirty="0"/>
              <a:t>kiosk software provider since 2007, </a:t>
            </a:r>
            <a:r>
              <a:rPr lang="en-CA" sz="1200" dirty="0" smtClean="0"/>
              <a:t>Wednesday Automation has </a:t>
            </a:r>
            <a:r>
              <a:rPr lang="en-CA" sz="1200" dirty="0"/>
              <a:t>been providing automated self-service applications </a:t>
            </a:r>
            <a:r>
              <a:rPr lang="en-US" sz="1200" dirty="0"/>
              <a:t>for </a:t>
            </a:r>
            <a:r>
              <a:rPr lang="en-US" sz="1200" dirty="0" smtClean="0"/>
              <a:t>front-line, </a:t>
            </a:r>
            <a:r>
              <a:rPr lang="en-US" sz="1200" dirty="0"/>
              <a:t>client engagement </a:t>
            </a:r>
            <a:r>
              <a:rPr lang="en-US" sz="1200" dirty="0" smtClean="0"/>
              <a:t>scenarios. </a:t>
            </a:r>
            <a:endParaRPr lang="en-US" sz="1200" dirty="0"/>
          </a:p>
        </p:txBody>
      </p:sp>
      <p:grpSp>
        <p:nvGrpSpPr>
          <p:cNvPr id="9" name="Group 8"/>
          <p:cNvGrpSpPr/>
          <p:nvPr/>
        </p:nvGrpSpPr>
        <p:grpSpPr>
          <a:xfrm>
            <a:off x="0" y="6422955"/>
            <a:ext cx="9144000" cy="437555"/>
            <a:chOff x="0" y="6422955"/>
            <a:chExt cx="9144000" cy="437555"/>
          </a:xfrm>
        </p:grpSpPr>
        <p:pic>
          <p:nvPicPr>
            <p:cNvPr id="10" name="Picture 3">
              <a:hlinkClick r:id="rId7"/>
            </p:cNvPr>
            <p:cNvPicPr>
              <a:picLocks noChangeAspect="1" noChangeArrowheads="1"/>
            </p:cNvPicPr>
            <p:nvPr/>
          </p:nvPicPr>
          <p:blipFill>
            <a:blip r:embed="rId8" cstate="print"/>
            <a:srcRect/>
            <a:stretch>
              <a:fillRect/>
            </a:stretch>
          </p:blipFill>
          <p:spPr bwMode="auto">
            <a:xfrm>
              <a:off x="0" y="6422955"/>
              <a:ext cx="9144000" cy="437555"/>
            </a:xfrm>
            <a:prstGeom prst="rect">
              <a:avLst/>
            </a:prstGeom>
            <a:noFill/>
            <a:ln w="9525">
              <a:noFill/>
              <a:miter lim="800000"/>
              <a:headEnd/>
              <a:tailEnd/>
            </a:ln>
          </p:spPr>
        </p:pic>
        <p:pic>
          <p:nvPicPr>
            <p:cNvPr id="11" name="Picture 10" descr="itrg-logo.png"/>
            <p:cNvPicPr>
              <a:picLocks noChangeAspect="1"/>
            </p:cNvPicPr>
            <p:nvPr/>
          </p:nvPicPr>
          <p:blipFill>
            <a:blip r:embed="rId9"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4192194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Object 75" hidden="1"/>
          <p:cNvGraphicFramePr>
            <a:graphicFrameLocks/>
          </p:cNvGraphicFramePr>
          <p:nvPr>
            <p:custDataLst>
              <p:tags r:id="rId2"/>
            </p:custDataLst>
            <p:extLst>
              <p:ext uri="{D42A27DB-BD31-4B8C-83A1-F6EECF244321}">
                <p14:modId xmlns:p14="http://schemas.microsoft.com/office/powerpoint/2010/main" val="244155909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6144"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57" name="Group 33"/>
          <p:cNvGrpSpPr/>
          <p:nvPr/>
        </p:nvGrpSpPr>
        <p:grpSpPr>
          <a:xfrm>
            <a:off x="5486400" y="1189038"/>
            <a:ext cx="3336924" cy="5257483"/>
            <a:chOff x="5543549" y="1518107"/>
            <a:chExt cx="3295651" cy="4947232"/>
          </a:xfrm>
        </p:grpSpPr>
        <p:sp>
          <p:nvSpPr>
            <p:cNvPr id="58" name="Rectangle 57"/>
            <p:cNvSpPr/>
            <p:nvPr/>
          </p:nvSpPr>
          <p:spPr>
            <a:xfrm>
              <a:off x="5543549" y="1775939"/>
              <a:ext cx="3295651" cy="4689400"/>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lnSpc>
                  <a:spcPct val="150000"/>
                </a:lnSpc>
                <a:spcBef>
                  <a:spcPts val="300"/>
                </a:spcBef>
                <a:spcAft>
                  <a:spcPts val="300"/>
                </a:spcAft>
              </a:pPr>
              <a:endParaRPr lang="en-US" sz="1200" b="1" i="1" dirty="0" smtClean="0">
                <a:solidFill>
                  <a:srgbClr val="333333">
                    <a:lumMod val="50000"/>
                  </a:srgbClr>
                </a:solidFill>
                <a:latin typeface="Georgia" pitchFamily="18" charset="0"/>
              </a:endParaRPr>
            </a:p>
          </p:txBody>
        </p:sp>
        <p:sp>
          <p:nvSpPr>
            <p:cNvPr id="59" name="Round Same Side Corner Rectangle 58"/>
            <p:cNvSpPr/>
            <p:nvPr/>
          </p:nvSpPr>
          <p:spPr>
            <a:xfrm>
              <a:off x="5543549" y="1518107"/>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Criteria Weighting</a:t>
              </a:r>
              <a:endParaRPr lang="en-CA" sz="1400" b="1" dirty="0">
                <a:solidFill>
                  <a:srgbClr val="FFFFFF"/>
                </a:solidFill>
              </a:endParaRPr>
            </a:p>
          </p:txBody>
        </p:sp>
      </p:grpSp>
      <p:sp>
        <p:nvSpPr>
          <p:cNvPr id="2" name="Title 1"/>
          <p:cNvSpPr>
            <a:spLocks noGrp="1"/>
          </p:cNvSpPr>
          <p:nvPr>
            <p:ph type="title"/>
          </p:nvPr>
        </p:nvSpPr>
        <p:spPr/>
        <p:txBody>
          <a:bodyPr/>
          <a:lstStyle/>
          <a:p>
            <a:r>
              <a:rPr lang="en-US" dirty="0" smtClean="0"/>
              <a:t>Self-service kiosk criteria &amp; weighting factors</a:t>
            </a:r>
            <a:endParaRPr lang="en-US" dirty="0"/>
          </a:p>
        </p:txBody>
      </p:sp>
      <p:graphicFrame>
        <p:nvGraphicFramePr>
          <p:cNvPr id="43" name="Chart 42"/>
          <p:cNvGraphicFramePr/>
          <p:nvPr>
            <p:extLst>
              <p:ext uri="{D42A27DB-BD31-4B8C-83A1-F6EECF244321}">
                <p14:modId xmlns:p14="http://schemas.microsoft.com/office/powerpoint/2010/main" val="2801077398"/>
              </p:ext>
            </p:extLst>
          </p:nvPr>
        </p:nvGraphicFramePr>
        <p:xfrm>
          <a:off x="5943600" y="1463040"/>
          <a:ext cx="2422525" cy="18243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0" name="Chart 49"/>
          <p:cNvGraphicFramePr/>
          <p:nvPr/>
        </p:nvGraphicFramePr>
        <p:xfrm>
          <a:off x="6263640" y="3063875"/>
          <a:ext cx="1737360" cy="1737360"/>
        </p:xfrm>
        <a:graphic>
          <a:graphicData uri="http://schemas.openxmlformats.org/drawingml/2006/chart">
            <c:chart xmlns:c="http://schemas.openxmlformats.org/drawingml/2006/chart" xmlns:r="http://schemas.openxmlformats.org/officeDocument/2006/relationships" r:id="rId8"/>
          </a:graphicData>
        </a:graphic>
      </p:graphicFrame>
      <p:sp>
        <p:nvSpPr>
          <p:cNvPr id="35" name="Flowchart: Stored Data 20"/>
          <p:cNvSpPr>
            <a:spLocks noChangeArrowheads="1"/>
          </p:cNvSpPr>
          <p:nvPr/>
        </p:nvSpPr>
        <p:spPr bwMode="auto">
          <a:xfrm flipH="1">
            <a:off x="1828800" y="4578293"/>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latin typeface="Arial" pitchFamily="34" charset="0"/>
                <a:cs typeface="Arial" pitchFamily="34" charset="0"/>
              </a:rPr>
              <a:t>Vendor is committed to the space and has a future product and portfolio roadmap.</a:t>
            </a:r>
            <a:endParaRPr lang="en-US" sz="1200" dirty="0">
              <a:latin typeface="Arial" pitchFamily="34" charset="0"/>
              <a:cs typeface="Arial" pitchFamily="34" charset="0"/>
            </a:endParaRPr>
          </a:p>
        </p:txBody>
      </p:sp>
      <p:sp>
        <p:nvSpPr>
          <p:cNvPr id="36" name="Rectangle 15"/>
          <p:cNvSpPr>
            <a:spLocks noChangeArrowheads="1"/>
          </p:cNvSpPr>
          <p:nvPr/>
        </p:nvSpPr>
        <p:spPr bwMode="auto">
          <a:xfrm flipH="1">
            <a:off x="320040" y="4578293"/>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Strategy</a:t>
            </a:r>
            <a:endParaRPr lang="en-US" sz="1400" dirty="0">
              <a:latin typeface="Arial" pitchFamily="34" charset="0"/>
              <a:cs typeface="Arial" pitchFamily="34" charset="0"/>
            </a:endParaRPr>
          </a:p>
        </p:txBody>
      </p:sp>
      <p:sp>
        <p:nvSpPr>
          <p:cNvPr id="38" name="Flowchart: Stored Data 21"/>
          <p:cNvSpPr>
            <a:spLocks noChangeArrowheads="1"/>
          </p:cNvSpPr>
          <p:nvPr/>
        </p:nvSpPr>
        <p:spPr bwMode="auto">
          <a:xfrm flipH="1">
            <a:off x="1828800" y="5081213"/>
            <a:ext cx="3474720" cy="457200"/>
          </a:xfrm>
          <a:prstGeom prst="rect">
            <a:avLst/>
          </a:prstGeom>
          <a:solidFill>
            <a:schemeClr val="accent2">
              <a:lumMod val="40000"/>
              <a:lumOff val="60000"/>
            </a:schemeClr>
          </a:solidFill>
          <a:ln w="6350">
            <a:noFill/>
            <a:miter lim="800000"/>
            <a:headEnd/>
            <a:tailEnd/>
          </a:ln>
          <a:effectLst/>
        </p:spPr>
        <p:txBody>
          <a:bodyPr anchor="ctr"/>
          <a:lstStyle/>
          <a:p>
            <a:pPr algn="l">
              <a:defRPr/>
            </a:pPr>
            <a:r>
              <a:rPr lang="en-US" sz="1200" dirty="0" smtClean="0">
                <a:latin typeface="Arial" pitchFamily="34" charset="0"/>
                <a:cs typeface="Arial" pitchFamily="34" charset="0"/>
              </a:rPr>
              <a:t>Vendor offers global coverage and is able to sell and provide post-sales support. </a:t>
            </a:r>
            <a:endParaRPr lang="en-US" sz="1200" dirty="0">
              <a:latin typeface="Arial" pitchFamily="34" charset="0"/>
              <a:cs typeface="Arial" pitchFamily="34" charset="0"/>
            </a:endParaRPr>
          </a:p>
        </p:txBody>
      </p:sp>
      <p:sp>
        <p:nvSpPr>
          <p:cNvPr id="39" name="Rectangle 38"/>
          <p:cNvSpPr>
            <a:spLocks noChangeArrowheads="1"/>
          </p:cNvSpPr>
          <p:nvPr/>
        </p:nvSpPr>
        <p:spPr bwMode="auto">
          <a:xfrm flipH="1">
            <a:off x="320040" y="5081213"/>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Reach</a:t>
            </a:r>
            <a:endParaRPr lang="en-US" sz="1400" dirty="0">
              <a:latin typeface="Arial" pitchFamily="34" charset="0"/>
              <a:cs typeface="Arial" pitchFamily="34" charset="0"/>
            </a:endParaRPr>
          </a:p>
        </p:txBody>
      </p:sp>
      <p:sp>
        <p:nvSpPr>
          <p:cNvPr id="41" name="Flowchart: Stored Data 19"/>
          <p:cNvSpPr>
            <a:spLocks noChangeArrowheads="1"/>
          </p:cNvSpPr>
          <p:nvPr/>
        </p:nvSpPr>
        <p:spPr bwMode="auto">
          <a:xfrm flipH="1">
            <a:off x="1828800" y="4075373"/>
            <a:ext cx="3474720" cy="457200"/>
          </a:xfrm>
          <a:prstGeom prst="rect">
            <a:avLst/>
          </a:prstGeom>
          <a:solidFill>
            <a:schemeClr val="accent2">
              <a:lumMod val="40000"/>
              <a:lumOff val="60000"/>
            </a:schemeClr>
          </a:solidFill>
          <a:ln w="6350">
            <a:noFill/>
            <a:miter lim="800000"/>
            <a:headEnd/>
            <a:tailEnd/>
          </a:ln>
        </p:spPr>
        <p:txBody>
          <a:bodyPr anchor="ctr"/>
          <a:lstStyle/>
          <a:p>
            <a:pPr algn="l"/>
            <a:r>
              <a:rPr lang="en-US" sz="1200" dirty="0" smtClean="0">
                <a:latin typeface="Arial" pitchFamily="34" charset="0"/>
                <a:cs typeface="Arial" pitchFamily="34" charset="0"/>
              </a:rPr>
              <a:t>Vendor is profitable, knowledgeable, and will be around for the long term.</a:t>
            </a:r>
          </a:p>
        </p:txBody>
      </p:sp>
      <p:sp>
        <p:nvSpPr>
          <p:cNvPr id="42" name="Rectangle 15"/>
          <p:cNvSpPr>
            <a:spLocks noChangeArrowheads="1"/>
          </p:cNvSpPr>
          <p:nvPr/>
        </p:nvSpPr>
        <p:spPr bwMode="auto">
          <a:xfrm flipH="1">
            <a:off x="320040" y="4075373"/>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Viability</a:t>
            </a:r>
            <a:endParaRPr lang="en-US" sz="1400" dirty="0">
              <a:latin typeface="Arial" pitchFamily="34" charset="0"/>
              <a:cs typeface="Arial" pitchFamily="34" charset="0"/>
            </a:endParaRPr>
          </a:p>
        </p:txBody>
      </p:sp>
      <p:sp>
        <p:nvSpPr>
          <p:cNvPr id="48" name="Flowchart: Stored Data 21"/>
          <p:cNvSpPr>
            <a:spLocks noChangeArrowheads="1"/>
          </p:cNvSpPr>
          <p:nvPr/>
        </p:nvSpPr>
        <p:spPr bwMode="auto">
          <a:xfrm flipH="1">
            <a:off x="1828800" y="5584132"/>
            <a:ext cx="3474720" cy="547687"/>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latin typeface="Arial" pitchFamily="34" charset="0"/>
                <a:cs typeface="Arial" pitchFamily="34" charset="0"/>
              </a:rPr>
              <a:t>System offers prebuilt interface integrations with other casino and hotel/resort systems. </a:t>
            </a:r>
            <a:endParaRPr lang="en-US" sz="1200" dirty="0">
              <a:latin typeface="Arial" pitchFamily="34" charset="0"/>
              <a:cs typeface="Arial" pitchFamily="34" charset="0"/>
            </a:endParaRPr>
          </a:p>
        </p:txBody>
      </p:sp>
      <p:sp>
        <p:nvSpPr>
          <p:cNvPr id="49" name="Rectangle 48"/>
          <p:cNvSpPr>
            <a:spLocks noChangeArrowheads="1"/>
          </p:cNvSpPr>
          <p:nvPr/>
        </p:nvSpPr>
        <p:spPr bwMode="auto">
          <a:xfrm flipH="1">
            <a:off x="320040" y="5584133"/>
            <a:ext cx="1463040" cy="547686"/>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Integration</a:t>
            </a:r>
            <a:endParaRPr lang="en-US" sz="1400" dirty="0">
              <a:latin typeface="Arial" pitchFamily="34" charset="0"/>
              <a:cs typeface="Arial" pitchFamily="34" charset="0"/>
            </a:endParaRPr>
          </a:p>
        </p:txBody>
      </p:sp>
      <p:sp>
        <p:nvSpPr>
          <p:cNvPr id="22" name="Flowchart: Stored Data 21"/>
          <p:cNvSpPr>
            <a:spLocks noChangeArrowheads="1"/>
          </p:cNvSpPr>
          <p:nvPr/>
        </p:nvSpPr>
        <p:spPr bwMode="auto">
          <a:xfrm flipH="1">
            <a:off x="1828800" y="2612333"/>
            <a:ext cx="3474720" cy="457200"/>
          </a:xfrm>
          <a:prstGeom prst="rect">
            <a:avLst/>
          </a:prstGeom>
          <a:solidFill>
            <a:schemeClr val="accent1">
              <a:lumMod val="40000"/>
              <a:lumOff val="60000"/>
            </a:schemeClr>
          </a:solidFill>
          <a:ln w="6350">
            <a:noFill/>
            <a:miter lim="800000"/>
            <a:headEnd/>
            <a:tailEnd/>
          </a:ln>
          <a:effectLst/>
        </p:spPr>
        <p:txBody>
          <a:bodyPr anchor="ctr"/>
          <a:lstStyle/>
          <a:p>
            <a:pPr algn="l">
              <a:defRPr/>
            </a:pPr>
            <a:r>
              <a:rPr lang="en-CA" sz="1200" dirty="0">
                <a:latin typeface="Arial" pitchFamily="34" charset="0"/>
                <a:cs typeface="Arial" pitchFamily="34" charset="0"/>
              </a:rPr>
              <a:t>Implementing and operating the solution is affordable given the </a:t>
            </a:r>
            <a:r>
              <a:rPr lang="en-CA" sz="1200" dirty="0" smtClean="0">
                <a:latin typeface="Arial" pitchFamily="34" charset="0"/>
                <a:cs typeface="Arial" pitchFamily="34" charset="0"/>
              </a:rPr>
              <a:t>technology.</a:t>
            </a:r>
            <a:endParaRPr lang="en-US" sz="1200" dirty="0">
              <a:latin typeface="Arial" pitchFamily="34" charset="0"/>
              <a:cs typeface="Arial" pitchFamily="34" charset="0"/>
            </a:endParaRPr>
          </a:p>
        </p:txBody>
      </p:sp>
      <p:sp>
        <p:nvSpPr>
          <p:cNvPr id="23" name="Rectangle 22"/>
          <p:cNvSpPr>
            <a:spLocks noChangeArrowheads="1"/>
          </p:cNvSpPr>
          <p:nvPr/>
        </p:nvSpPr>
        <p:spPr bwMode="auto">
          <a:xfrm flipH="1">
            <a:off x="320040" y="2612333"/>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Affordability</a:t>
            </a:r>
            <a:endParaRPr lang="en-US" sz="1400" dirty="0">
              <a:latin typeface="Arial" pitchFamily="34" charset="0"/>
              <a:cs typeface="Arial" pitchFamily="34" charset="0"/>
            </a:endParaRPr>
          </a:p>
        </p:txBody>
      </p:sp>
      <p:sp>
        <p:nvSpPr>
          <p:cNvPr id="45" name="Flowchart: Stored Data 21"/>
          <p:cNvSpPr>
            <a:spLocks noChangeArrowheads="1"/>
          </p:cNvSpPr>
          <p:nvPr/>
        </p:nvSpPr>
        <p:spPr bwMode="auto">
          <a:xfrm flipH="1">
            <a:off x="1828800" y="3115253"/>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latin typeface="Arial" pitchFamily="34" charset="0"/>
                <a:cs typeface="Arial" pitchFamily="34" charset="0"/>
              </a:rPr>
              <a:t>Multiple deployment options and extensive integration capabilities are available.</a:t>
            </a:r>
            <a:endParaRPr lang="en-US" sz="1200" dirty="0">
              <a:latin typeface="Arial" pitchFamily="34" charset="0"/>
              <a:cs typeface="Arial" pitchFamily="34" charset="0"/>
            </a:endParaRPr>
          </a:p>
        </p:txBody>
      </p:sp>
      <p:sp>
        <p:nvSpPr>
          <p:cNvPr id="46" name="Rectangle 45"/>
          <p:cNvSpPr>
            <a:spLocks noChangeArrowheads="1"/>
          </p:cNvSpPr>
          <p:nvPr/>
        </p:nvSpPr>
        <p:spPr bwMode="auto">
          <a:xfrm flipH="1">
            <a:off x="320040" y="3115253"/>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Architecture</a:t>
            </a:r>
            <a:endParaRPr lang="en-US" sz="1400" dirty="0">
              <a:latin typeface="Arial" pitchFamily="34" charset="0"/>
              <a:cs typeface="Arial" pitchFamily="34" charset="0"/>
            </a:endParaRPr>
          </a:p>
        </p:txBody>
      </p:sp>
      <p:sp>
        <p:nvSpPr>
          <p:cNvPr id="26" name="Flowchart: Stored Data 20"/>
          <p:cNvSpPr>
            <a:spLocks noChangeArrowheads="1"/>
          </p:cNvSpPr>
          <p:nvPr/>
        </p:nvSpPr>
        <p:spPr bwMode="auto">
          <a:xfrm flipH="1">
            <a:off x="1828800" y="2109413"/>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latin typeface="Arial" pitchFamily="34" charset="0"/>
                <a:cs typeface="Arial" pitchFamily="34" charset="0"/>
              </a:rPr>
              <a:t>The end-user and administrative interfaces are intuitive and offer streamlined workflow.</a:t>
            </a:r>
          </a:p>
        </p:txBody>
      </p:sp>
      <p:sp>
        <p:nvSpPr>
          <p:cNvPr id="78" name="Rectangle 77"/>
          <p:cNvSpPr>
            <a:spLocks noChangeArrowheads="1"/>
          </p:cNvSpPr>
          <p:nvPr/>
        </p:nvSpPr>
        <p:spPr bwMode="auto">
          <a:xfrm flipH="1">
            <a:off x="320040" y="2109413"/>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Usability</a:t>
            </a:r>
            <a:endParaRPr lang="en-US" sz="1400" dirty="0">
              <a:latin typeface="Arial" pitchFamily="34" charset="0"/>
              <a:cs typeface="Arial" pitchFamily="34" charset="0"/>
            </a:endParaRPr>
          </a:p>
        </p:txBody>
      </p:sp>
      <p:sp>
        <p:nvSpPr>
          <p:cNvPr id="24" name="Flowchart: Stored Data 19"/>
          <p:cNvSpPr>
            <a:spLocks noChangeArrowheads="1"/>
          </p:cNvSpPr>
          <p:nvPr/>
        </p:nvSpPr>
        <p:spPr bwMode="auto">
          <a:xfrm flipH="1">
            <a:off x="1828800" y="1605858"/>
            <a:ext cx="3474720" cy="457200"/>
          </a:xfrm>
          <a:prstGeom prst="rect">
            <a:avLst/>
          </a:prstGeom>
          <a:solidFill>
            <a:schemeClr val="accent1">
              <a:lumMod val="40000"/>
              <a:lumOff val="60000"/>
            </a:schemeClr>
          </a:solidFill>
          <a:ln w="6350">
            <a:noFill/>
            <a:miter lim="800000"/>
            <a:headEnd/>
            <a:tailEnd/>
          </a:ln>
        </p:spPr>
        <p:txBody>
          <a:bodyPr anchor="ctr"/>
          <a:lstStyle/>
          <a:p>
            <a:pPr algn="l"/>
            <a:r>
              <a:rPr lang="en-US" sz="1200" dirty="0" smtClean="0">
                <a:latin typeface="Arial" pitchFamily="34" charset="0"/>
                <a:cs typeface="Arial" pitchFamily="34" charset="0"/>
              </a:rPr>
              <a:t>The solution provides basic and advanced features/functionality.</a:t>
            </a:r>
          </a:p>
        </p:txBody>
      </p:sp>
      <p:sp>
        <p:nvSpPr>
          <p:cNvPr id="79" name="Rectangle 78"/>
          <p:cNvSpPr>
            <a:spLocks noChangeArrowheads="1"/>
          </p:cNvSpPr>
          <p:nvPr/>
        </p:nvSpPr>
        <p:spPr bwMode="auto">
          <a:xfrm flipH="1">
            <a:off x="320040" y="1606493"/>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Features</a:t>
            </a:r>
            <a:endParaRPr lang="en-US" sz="1400" dirty="0">
              <a:latin typeface="Arial" pitchFamily="34" charset="0"/>
              <a:cs typeface="Arial" pitchFamily="34" charset="0"/>
            </a:endParaRPr>
          </a:p>
        </p:txBody>
      </p:sp>
      <p:graphicFrame>
        <p:nvGraphicFramePr>
          <p:cNvPr id="54" name="Chart 53"/>
          <p:cNvGraphicFramePr/>
          <p:nvPr>
            <p:extLst>
              <p:ext uri="{D42A27DB-BD31-4B8C-83A1-F6EECF244321}">
                <p14:modId xmlns:p14="http://schemas.microsoft.com/office/powerpoint/2010/main" val="751119583"/>
              </p:ext>
            </p:extLst>
          </p:nvPr>
        </p:nvGraphicFramePr>
        <p:xfrm>
          <a:off x="5943600" y="4668555"/>
          <a:ext cx="2423160" cy="1824319"/>
        </p:xfrm>
        <a:graphic>
          <a:graphicData uri="http://schemas.openxmlformats.org/drawingml/2006/chart">
            <c:chart xmlns:c="http://schemas.openxmlformats.org/drawingml/2006/chart" xmlns:r="http://schemas.openxmlformats.org/officeDocument/2006/relationships" r:id="rId9"/>
          </a:graphicData>
        </a:graphic>
      </p:graphicFrame>
      <p:sp>
        <p:nvSpPr>
          <p:cNvPr id="65" name="TextBox 64"/>
          <p:cNvSpPr txBox="1"/>
          <p:nvPr/>
        </p:nvSpPr>
        <p:spPr>
          <a:xfrm>
            <a:off x="5450840" y="1873261"/>
            <a:ext cx="1005840" cy="276999"/>
          </a:xfrm>
          <a:prstGeom prst="rect">
            <a:avLst/>
          </a:prstGeom>
          <a:noFill/>
        </p:spPr>
        <p:txBody>
          <a:bodyPr wrap="square" rtlCol="0">
            <a:spAutoFit/>
          </a:bodyPr>
          <a:lstStyle/>
          <a:p>
            <a:pPr algn="r"/>
            <a:r>
              <a:rPr lang="en-US" sz="1200" dirty="0" smtClean="0">
                <a:solidFill>
                  <a:srgbClr val="333333"/>
                </a:solidFill>
              </a:rPr>
              <a:t>Features</a:t>
            </a:r>
            <a:endParaRPr lang="en-US" sz="1200" dirty="0">
              <a:solidFill>
                <a:srgbClr val="333333"/>
              </a:solidFill>
            </a:endParaRPr>
          </a:p>
        </p:txBody>
      </p:sp>
      <p:sp>
        <p:nvSpPr>
          <p:cNvPr id="66" name="TextBox 65"/>
          <p:cNvSpPr txBox="1"/>
          <p:nvPr/>
        </p:nvSpPr>
        <p:spPr>
          <a:xfrm>
            <a:off x="7802555" y="1867177"/>
            <a:ext cx="1005840" cy="276999"/>
          </a:xfrm>
          <a:prstGeom prst="rect">
            <a:avLst/>
          </a:prstGeom>
          <a:noFill/>
        </p:spPr>
        <p:txBody>
          <a:bodyPr wrap="square" rtlCol="0">
            <a:spAutoFit/>
          </a:bodyPr>
          <a:lstStyle/>
          <a:p>
            <a:pPr algn="l"/>
            <a:r>
              <a:rPr lang="en-US" sz="1200" dirty="0" smtClean="0">
                <a:solidFill>
                  <a:srgbClr val="333333"/>
                </a:solidFill>
              </a:rPr>
              <a:t>Usability</a:t>
            </a:r>
            <a:endParaRPr lang="en-US" sz="1200" dirty="0">
              <a:solidFill>
                <a:srgbClr val="333333"/>
              </a:solidFill>
            </a:endParaRPr>
          </a:p>
        </p:txBody>
      </p:sp>
      <p:sp>
        <p:nvSpPr>
          <p:cNvPr id="67" name="TextBox 66"/>
          <p:cNvSpPr txBox="1"/>
          <p:nvPr/>
        </p:nvSpPr>
        <p:spPr>
          <a:xfrm>
            <a:off x="5578207" y="2838432"/>
            <a:ext cx="1005105" cy="276999"/>
          </a:xfrm>
          <a:prstGeom prst="rect">
            <a:avLst/>
          </a:prstGeom>
          <a:noFill/>
        </p:spPr>
        <p:txBody>
          <a:bodyPr wrap="square" rtlCol="0">
            <a:spAutoFit/>
          </a:bodyPr>
          <a:lstStyle/>
          <a:p>
            <a:pPr algn="r"/>
            <a:r>
              <a:rPr lang="en-US" sz="1200" dirty="0" smtClean="0">
                <a:solidFill>
                  <a:srgbClr val="333333"/>
                </a:solidFill>
              </a:rPr>
              <a:t>Architecture</a:t>
            </a:r>
          </a:p>
        </p:txBody>
      </p:sp>
      <p:sp>
        <p:nvSpPr>
          <p:cNvPr id="69" name="TextBox 68"/>
          <p:cNvSpPr txBox="1"/>
          <p:nvPr/>
        </p:nvSpPr>
        <p:spPr>
          <a:xfrm>
            <a:off x="6629718" y="3063875"/>
            <a:ext cx="1005840" cy="276999"/>
          </a:xfrm>
          <a:prstGeom prst="rect">
            <a:avLst/>
          </a:prstGeom>
          <a:noFill/>
        </p:spPr>
        <p:txBody>
          <a:bodyPr wrap="square" rtlCol="0" anchor="ctr">
            <a:spAutoFit/>
          </a:bodyPr>
          <a:lstStyle/>
          <a:p>
            <a:r>
              <a:rPr lang="en-US" sz="1200" b="1" dirty="0" smtClean="0">
                <a:solidFill>
                  <a:srgbClr val="333333"/>
                </a:solidFill>
              </a:rPr>
              <a:t>Product</a:t>
            </a:r>
            <a:endParaRPr lang="en-US" sz="1200" b="1" dirty="0">
              <a:solidFill>
                <a:srgbClr val="333333"/>
              </a:solidFill>
            </a:endParaRPr>
          </a:p>
        </p:txBody>
      </p:sp>
      <p:sp>
        <p:nvSpPr>
          <p:cNvPr id="70" name="TextBox 69"/>
          <p:cNvSpPr txBox="1"/>
          <p:nvPr/>
        </p:nvSpPr>
        <p:spPr>
          <a:xfrm>
            <a:off x="6629718" y="4526280"/>
            <a:ext cx="1005840" cy="274320"/>
          </a:xfrm>
          <a:prstGeom prst="rect">
            <a:avLst/>
          </a:prstGeom>
          <a:noFill/>
        </p:spPr>
        <p:txBody>
          <a:bodyPr wrap="square" rtlCol="0" anchor="ctr">
            <a:spAutoFit/>
          </a:bodyPr>
          <a:lstStyle/>
          <a:p>
            <a:r>
              <a:rPr lang="en-US" sz="1200" b="1" dirty="0" smtClean="0">
                <a:solidFill>
                  <a:srgbClr val="333333"/>
                </a:solidFill>
              </a:rPr>
              <a:t>Vendor</a:t>
            </a:r>
            <a:endParaRPr lang="en-US" sz="1200" b="1" dirty="0">
              <a:solidFill>
                <a:srgbClr val="333333"/>
              </a:solidFill>
            </a:endParaRPr>
          </a:p>
        </p:txBody>
      </p:sp>
      <p:sp>
        <p:nvSpPr>
          <p:cNvPr id="71" name="TextBox 70"/>
          <p:cNvSpPr txBox="1"/>
          <p:nvPr/>
        </p:nvSpPr>
        <p:spPr>
          <a:xfrm>
            <a:off x="5491290" y="4894847"/>
            <a:ext cx="1005840" cy="276999"/>
          </a:xfrm>
          <a:prstGeom prst="rect">
            <a:avLst/>
          </a:prstGeom>
          <a:noFill/>
        </p:spPr>
        <p:txBody>
          <a:bodyPr wrap="square" rtlCol="0">
            <a:spAutoFit/>
          </a:bodyPr>
          <a:lstStyle/>
          <a:p>
            <a:pPr algn="r"/>
            <a:r>
              <a:rPr lang="en-US" sz="1200" dirty="0" smtClean="0">
                <a:solidFill>
                  <a:srgbClr val="333333"/>
                </a:solidFill>
              </a:rPr>
              <a:t>Viability</a:t>
            </a:r>
            <a:endParaRPr lang="en-US" sz="1200" dirty="0">
              <a:solidFill>
                <a:srgbClr val="333333"/>
              </a:solidFill>
            </a:endParaRPr>
          </a:p>
        </p:txBody>
      </p:sp>
      <p:sp>
        <p:nvSpPr>
          <p:cNvPr id="72" name="TextBox 71"/>
          <p:cNvSpPr txBox="1"/>
          <p:nvPr/>
        </p:nvSpPr>
        <p:spPr>
          <a:xfrm>
            <a:off x="7725628" y="4894848"/>
            <a:ext cx="1005840" cy="276999"/>
          </a:xfrm>
          <a:prstGeom prst="rect">
            <a:avLst/>
          </a:prstGeom>
          <a:noFill/>
        </p:spPr>
        <p:txBody>
          <a:bodyPr wrap="square" rtlCol="0">
            <a:spAutoFit/>
          </a:bodyPr>
          <a:lstStyle/>
          <a:p>
            <a:pPr algn="l"/>
            <a:r>
              <a:rPr lang="en-US" sz="1200" dirty="0" smtClean="0">
                <a:solidFill>
                  <a:srgbClr val="333333"/>
                </a:solidFill>
              </a:rPr>
              <a:t>Strategy</a:t>
            </a:r>
            <a:endParaRPr lang="en-US" sz="1200" dirty="0">
              <a:solidFill>
                <a:srgbClr val="333333"/>
              </a:solidFill>
            </a:endParaRPr>
          </a:p>
        </p:txBody>
      </p:sp>
      <p:sp>
        <p:nvSpPr>
          <p:cNvPr id="73" name="TextBox 72"/>
          <p:cNvSpPr txBox="1"/>
          <p:nvPr/>
        </p:nvSpPr>
        <p:spPr>
          <a:xfrm>
            <a:off x="5491290" y="5993319"/>
            <a:ext cx="1005840" cy="276999"/>
          </a:xfrm>
          <a:prstGeom prst="rect">
            <a:avLst/>
          </a:prstGeom>
          <a:noFill/>
        </p:spPr>
        <p:txBody>
          <a:bodyPr wrap="square" rtlCol="0">
            <a:spAutoFit/>
          </a:bodyPr>
          <a:lstStyle/>
          <a:p>
            <a:pPr algn="r"/>
            <a:r>
              <a:rPr lang="en-US" sz="1200" dirty="0" smtClean="0">
                <a:solidFill>
                  <a:srgbClr val="333333"/>
                </a:solidFill>
              </a:rPr>
              <a:t>Integration</a:t>
            </a:r>
            <a:endParaRPr lang="en-US" sz="1200" dirty="0">
              <a:solidFill>
                <a:srgbClr val="333333"/>
              </a:solidFill>
            </a:endParaRPr>
          </a:p>
        </p:txBody>
      </p:sp>
      <p:sp>
        <p:nvSpPr>
          <p:cNvPr id="74" name="TextBox 73"/>
          <p:cNvSpPr txBox="1"/>
          <p:nvPr/>
        </p:nvSpPr>
        <p:spPr>
          <a:xfrm>
            <a:off x="7749215" y="5990416"/>
            <a:ext cx="1005840" cy="276999"/>
          </a:xfrm>
          <a:prstGeom prst="rect">
            <a:avLst/>
          </a:prstGeom>
          <a:noFill/>
        </p:spPr>
        <p:txBody>
          <a:bodyPr wrap="square" rtlCol="0">
            <a:spAutoFit/>
          </a:bodyPr>
          <a:lstStyle/>
          <a:p>
            <a:pPr algn="l"/>
            <a:r>
              <a:rPr lang="en-US" sz="1200" dirty="0" smtClean="0">
                <a:solidFill>
                  <a:srgbClr val="333333"/>
                </a:solidFill>
              </a:rPr>
              <a:t>Reach</a:t>
            </a:r>
          </a:p>
        </p:txBody>
      </p:sp>
      <p:sp>
        <p:nvSpPr>
          <p:cNvPr id="75" name="Flowchart: Stored Data 19"/>
          <p:cNvSpPr>
            <a:spLocks noChangeArrowheads="1"/>
          </p:cNvSpPr>
          <p:nvPr/>
        </p:nvSpPr>
        <p:spPr bwMode="auto">
          <a:xfrm flipH="1">
            <a:off x="320673" y="1194696"/>
            <a:ext cx="4983480" cy="366076"/>
          </a:xfrm>
          <a:prstGeom prst="rect">
            <a:avLst/>
          </a:prstGeom>
          <a:solidFill>
            <a:schemeClr val="accent1"/>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Product Evaluation Criteria</a:t>
            </a:r>
            <a:endParaRPr lang="en-US" sz="1400" b="1" dirty="0">
              <a:solidFill>
                <a:srgbClr val="FFFFFF"/>
              </a:solidFill>
              <a:latin typeface="Arial" pitchFamily="34" charset="0"/>
              <a:cs typeface="Arial" pitchFamily="34" charset="0"/>
            </a:endParaRPr>
          </a:p>
        </p:txBody>
      </p:sp>
      <p:sp>
        <p:nvSpPr>
          <p:cNvPr id="77" name="Flowchart: Stored Data 19"/>
          <p:cNvSpPr>
            <a:spLocks noChangeArrowheads="1"/>
          </p:cNvSpPr>
          <p:nvPr/>
        </p:nvSpPr>
        <p:spPr bwMode="auto">
          <a:xfrm flipH="1">
            <a:off x="320039" y="3663258"/>
            <a:ext cx="4983480" cy="366076"/>
          </a:xfrm>
          <a:prstGeom prst="rect">
            <a:avLst/>
          </a:prstGeom>
          <a:solidFill>
            <a:schemeClr val="accent2">
              <a:lumMod val="75000"/>
            </a:schemeClr>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Vendor Evaluation Criteria</a:t>
            </a:r>
            <a:endParaRPr lang="en-US" sz="1400" b="1" dirty="0">
              <a:solidFill>
                <a:srgbClr val="FFFFFF"/>
              </a:solidFill>
              <a:latin typeface="Arial" pitchFamily="34" charset="0"/>
              <a:cs typeface="Arial" pitchFamily="34" charset="0"/>
            </a:endParaRPr>
          </a:p>
        </p:txBody>
      </p:sp>
      <p:sp>
        <p:nvSpPr>
          <p:cNvPr id="40" name="TextBox 39"/>
          <p:cNvSpPr txBox="1"/>
          <p:nvPr/>
        </p:nvSpPr>
        <p:spPr>
          <a:xfrm>
            <a:off x="7749215" y="2838432"/>
            <a:ext cx="1143650" cy="276999"/>
          </a:xfrm>
          <a:prstGeom prst="rect">
            <a:avLst/>
          </a:prstGeom>
          <a:noFill/>
        </p:spPr>
        <p:txBody>
          <a:bodyPr wrap="square" rtlCol="0">
            <a:spAutoFit/>
          </a:bodyPr>
          <a:lstStyle/>
          <a:p>
            <a:pPr algn="l"/>
            <a:r>
              <a:rPr lang="en-US" sz="1200" dirty="0" smtClean="0">
                <a:solidFill>
                  <a:srgbClr val="333333"/>
                </a:solidFill>
              </a:rPr>
              <a:t>Affordability*</a:t>
            </a:r>
            <a:endParaRPr lang="en-US" sz="1200" dirty="0">
              <a:solidFill>
                <a:srgbClr val="333333"/>
              </a:solidFill>
            </a:endParaRPr>
          </a:p>
        </p:txBody>
      </p:sp>
      <p:sp>
        <p:nvSpPr>
          <p:cNvPr id="3" name="Rectangle 2"/>
          <p:cNvSpPr/>
          <p:nvPr/>
        </p:nvSpPr>
        <p:spPr>
          <a:xfrm>
            <a:off x="251519" y="6176407"/>
            <a:ext cx="5051999" cy="246221"/>
          </a:xfrm>
          <a:prstGeom prst="rect">
            <a:avLst/>
          </a:prstGeom>
        </p:spPr>
        <p:txBody>
          <a:bodyPr wrap="square">
            <a:spAutoFit/>
          </a:bodyPr>
          <a:lstStyle/>
          <a:p>
            <a:pPr algn="l">
              <a:defRPr/>
            </a:pPr>
            <a:r>
              <a:rPr lang="en-CA" sz="1000" i="1" dirty="0" smtClean="0">
                <a:latin typeface="Arial" pitchFamily="34" charset="0"/>
                <a:cs typeface="Arial" pitchFamily="34" charset="0"/>
              </a:rPr>
              <a:t>*Due </a:t>
            </a:r>
            <a:r>
              <a:rPr lang="en-CA" sz="1000" i="1" dirty="0">
                <a:latin typeface="Arial" pitchFamily="34" charset="0"/>
                <a:cs typeface="Arial" pitchFamily="34" charset="0"/>
              </a:rPr>
              <a:t>to the lack of </a:t>
            </a:r>
            <a:r>
              <a:rPr lang="en-CA" sz="1000" i="1" dirty="0" smtClean="0">
                <a:latin typeface="Arial" pitchFamily="34" charset="0"/>
                <a:cs typeface="Arial" pitchFamily="34" charset="0"/>
              </a:rPr>
              <a:t>pricing availability, affordability </a:t>
            </a:r>
            <a:r>
              <a:rPr lang="en-CA" sz="1000" i="1" dirty="0">
                <a:latin typeface="Arial" pitchFamily="34" charset="0"/>
                <a:cs typeface="Arial" pitchFamily="34" charset="0"/>
              </a:rPr>
              <a:t>was weighted at 0%.</a:t>
            </a:r>
            <a:endParaRPr lang="en-US" sz="1000" i="1" dirty="0">
              <a:latin typeface="Arial" pitchFamily="34" charset="0"/>
              <a:cs typeface="Arial" pitchFamily="34" charset="0"/>
            </a:endParaRPr>
          </a:p>
        </p:txBody>
      </p:sp>
      <p:cxnSp>
        <p:nvCxnSpPr>
          <p:cNvPr id="5" name="Straight Connector 4"/>
          <p:cNvCxnSpPr>
            <a:endCxn id="67" idx="3"/>
          </p:cNvCxnSpPr>
          <p:nvPr/>
        </p:nvCxnSpPr>
        <p:spPr>
          <a:xfrm flipH="1">
            <a:off x="6583312" y="2908661"/>
            <a:ext cx="258705" cy="68271"/>
          </a:xfrm>
          <a:prstGeom prst="line">
            <a:avLst/>
          </a:prstGeom>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0" y="6422955"/>
            <a:ext cx="9144000" cy="437555"/>
            <a:chOff x="0" y="6422955"/>
            <a:chExt cx="9144000" cy="437555"/>
          </a:xfrm>
        </p:grpSpPr>
        <p:pic>
          <p:nvPicPr>
            <p:cNvPr id="47" name="Picture 3">
              <a:hlinkClick r:id="rId10"/>
            </p:cNvPr>
            <p:cNvPicPr>
              <a:picLocks noChangeAspect="1" noChangeArrowheads="1"/>
            </p:cNvPicPr>
            <p:nvPr/>
          </p:nvPicPr>
          <p:blipFill>
            <a:blip r:embed="rId11" cstate="print"/>
            <a:srcRect/>
            <a:stretch>
              <a:fillRect/>
            </a:stretch>
          </p:blipFill>
          <p:spPr bwMode="auto">
            <a:xfrm>
              <a:off x="0" y="6422955"/>
              <a:ext cx="9144000" cy="437555"/>
            </a:xfrm>
            <a:prstGeom prst="rect">
              <a:avLst/>
            </a:prstGeom>
            <a:noFill/>
            <a:ln w="9525">
              <a:noFill/>
              <a:miter lim="800000"/>
              <a:headEnd/>
              <a:tailEnd/>
            </a:ln>
          </p:spPr>
        </p:pic>
        <p:pic>
          <p:nvPicPr>
            <p:cNvPr id="51" name="Picture 50" descr="itrg-logo.png"/>
            <p:cNvPicPr>
              <a:picLocks noChangeAspect="1"/>
            </p:cNvPicPr>
            <p:nvPr/>
          </p:nvPicPr>
          <p:blipFill>
            <a:blip r:embed="rId12"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406630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Stakes represent the minimum standard; without these, a product doesn’t even get reviewed</a:t>
            </a:r>
            <a:endParaRPr lang="en-US" dirty="0"/>
          </a:p>
        </p:txBody>
      </p:sp>
      <p:grpSp>
        <p:nvGrpSpPr>
          <p:cNvPr id="3" name="Group 136"/>
          <p:cNvGrpSpPr/>
          <p:nvPr/>
        </p:nvGrpSpPr>
        <p:grpSpPr>
          <a:xfrm>
            <a:off x="326232" y="5583926"/>
            <a:ext cx="8491536" cy="848310"/>
            <a:chOff x="328291" y="3598911"/>
            <a:chExt cx="8491536" cy="848310"/>
          </a:xfrm>
        </p:grpSpPr>
        <p:sp>
          <p:nvSpPr>
            <p:cNvPr id="97" name="Rounded Rectangle 4"/>
            <p:cNvSpPr/>
            <p:nvPr/>
          </p:nvSpPr>
          <p:spPr>
            <a:xfrm>
              <a:off x="328291" y="3598911"/>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7438" indent="-11113" algn="l"/>
              <a:r>
                <a:rPr lang="en-US" sz="1200" dirty="0" smtClean="0">
                  <a:solidFill>
                    <a:srgbClr val="333333"/>
                  </a:solidFill>
                </a:rPr>
                <a:t>If Table Stakes are all you need from your kiosk solution, the only true differentiator for the organization is price. Otherwise, dig deeper to evaluate the best price-to-value ratio that best suits your needs</a:t>
              </a:r>
              <a:r>
                <a:rPr lang="en-US" sz="1200" dirty="0" smtClean="0">
                  <a:solidFill>
                    <a:schemeClr val="tx1"/>
                  </a:solidFill>
                </a:rPr>
                <a:t>. If dynamic packaging is a key requirement, delve deeper into the nuances and limitations between the systems.</a:t>
              </a:r>
            </a:p>
          </p:txBody>
        </p:sp>
        <p:pic>
          <p:nvPicPr>
            <p:cNvPr id="98" name="Picture 5" descr="insight.png"/>
            <p:cNvPicPr>
              <a:picLocks noChangeAspect="1"/>
            </p:cNvPicPr>
            <p:nvPr/>
          </p:nvPicPr>
          <p:blipFill>
            <a:blip r:embed="rId4" cstate="print"/>
            <a:stretch>
              <a:fillRect/>
            </a:stretch>
          </p:blipFill>
          <p:spPr>
            <a:xfrm>
              <a:off x="328614" y="3609020"/>
              <a:ext cx="1000207" cy="838201"/>
            </a:xfrm>
            <a:prstGeom prst="rect">
              <a:avLst/>
            </a:prstGeom>
          </p:spPr>
        </p:pic>
      </p:grpSp>
      <p:sp>
        <p:nvSpPr>
          <p:cNvPr id="95" name="Rectangle 94"/>
          <p:cNvSpPr/>
          <p:nvPr/>
        </p:nvSpPr>
        <p:spPr>
          <a:xfrm>
            <a:off x="5486400" y="1537514"/>
            <a:ext cx="3336925" cy="1754326"/>
          </a:xfrm>
          <a:prstGeom prst="rect">
            <a:avLst/>
          </a:prstGeom>
        </p:spPr>
        <p:txBody>
          <a:bodyPr wrap="square">
            <a:spAutoFit/>
          </a:bodyPr>
          <a:lstStyle/>
          <a:p>
            <a:pPr algn="l"/>
            <a:r>
              <a:rPr lang="en-US" sz="1200" dirty="0" smtClean="0">
                <a:solidFill>
                  <a:srgbClr val="333333"/>
                </a:solidFill>
              </a:rPr>
              <a:t>The products assessed in this Vendor Landscape</a:t>
            </a:r>
            <a:r>
              <a:rPr lang="en-US" sz="1200" baseline="30000" dirty="0" smtClean="0">
                <a:solidFill>
                  <a:srgbClr val="333333"/>
                </a:solidFill>
              </a:rPr>
              <a:t>TM</a:t>
            </a:r>
            <a:r>
              <a:rPr lang="en-US" sz="1200" dirty="0" smtClean="0">
                <a:solidFill>
                  <a:srgbClr val="333333"/>
                </a:solidFill>
              </a:rPr>
              <a:t> meet, at the very least, the requirements outlined as Table Stakes. </a:t>
            </a:r>
          </a:p>
          <a:p>
            <a:pPr algn="l"/>
            <a:endParaRPr lang="en-US" sz="1200" dirty="0" smtClean="0">
              <a:solidFill>
                <a:srgbClr val="333333"/>
              </a:solidFill>
            </a:endParaRPr>
          </a:p>
          <a:p>
            <a:pPr algn="l"/>
            <a:r>
              <a:rPr lang="en-US" sz="1200" dirty="0" smtClean="0">
                <a:solidFill>
                  <a:srgbClr val="333333"/>
                </a:solidFill>
              </a:rPr>
              <a:t>Many of the vendors go above and beyond the outlined Table Stakes, some even do so in multiple categories. This section aims to highlight the products’ capabilities </a:t>
            </a:r>
            <a:r>
              <a:rPr lang="en-US" sz="1200" b="1" dirty="0" smtClean="0">
                <a:solidFill>
                  <a:srgbClr val="333333"/>
                </a:solidFill>
              </a:rPr>
              <a:t>in excess </a:t>
            </a:r>
            <a:r>
              <a:rPr lang="en-US" sz="1200" dirty="0" smtClean="0">
                <a:solidFill>
                  <a:srgbClr val="333333"/>
                </a:solidFill>
              </a:rPr>
              <a:t>of the criteria listed here. </a:t>
            </a:r>
            <a:endParaRPr lang="en-US" sz="1200" dirty="0">
              <a:solidFill>
                <a:srgbClr val="333333"/>
              </a:solidFill>
            </a:endParaRPr>
          </a:p>
        </p:txBody>
      </p:sp>
      <p:sp>
        <p:nvSpPr>
          <p:cNvPr id="106" name="Rounded Rectangle 105"/>
          <p:cNvSpPr/>
          <p:nvPr/>
        </p:nvSpPr>
        <p:spPr>
          <a:xfrm>
            <a:off x="320675" y="1188720"/>
            <a:ext cx="5074284"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The Table Stakes</a:t>
            </a:r>
            <a:endParaRPr lang="en-CA" b="1" i="1" dirty="0">
              <a:solidFill>
                <a:srgbClr val="333333"/>
              </a:solidFill>
            </a:endParaRPr>
          </a:p>
        </p:txBody>
      </p:sp>
      <p:sp>
        <p:nvSpPr>
          <p:cNvPr id="107" name="Rounded Rectangle 106"/>
          <p:cNvSpPr/>
          <p:nvPr/>
        </p:nvSpPr>
        <p:spPr>
          <a:xfrm>
            <a:off x="5486400" y="1188720"/>
            <a:ext cx="333692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What does this mean?</a:t>
            </a:r>
            <a:endParaRPr lang="en-CA" b="1" i="1" dirty="0">
              <a:solidFill>
                <a:srgbClr val="333333"/>
              </a:solidFill>
            </a:endParaRPr>
          </a:p>
        </p:txBody>
      </p:sp>
      <p:sp>
        <p:nvSpPr>
          <p:cNvPr id="26" name="Rounded Rectangle 25"/>
          <p:cNvSpPr/>
          <p:nvPr>
            <p:custDataLst>
              <p:tags r:id="rId1"/>
            </p:custDataLst>
          </p:nvPr>
        </p:nvSpPr>
        <p:spPr>
          <a:xfrm rot="10800000">
            <a:off x="5486400" y="3839854"/>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a:endParaRPr lang="en-CA" b="1" i="1" dirty="0">
              <a:solidFill>
                <a:srgbClr val="333333"/>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67351395"/>
              </p:ext>
            </p:extLst>
          </p:nvPr>
        </p:nvGraphicFramePr>
        <p:xfrm>
          <a:off x="341078" y="1620685"/>
          <a:ext cx="5053880" cy="3882878"/>
        </p:xfrm>
        <a:graphic>
          <a:graphicData uri="http://schemas.openxmlformats.org/drawingml/2006/table">
            <a:tbl>
              <a:tblPr firstRow="1" bandRow="1">
                <a:tableStyleId>{5C22544A-7EE6-4342-B048-85BDC9FD1C3A}</a:tableStyleId>
              </a:tblPr>
              <a:tblGrid>
                <a:gridCol w="1511998"/>
                <a:gridCol w="3541882"/>
              </a:tblGrid>
              <a:tr h="370840">
                <a:tc>
                  <a:txBody>
                    <a:bodyPr/>
                    <a:lstStyle/>
                    <a:p>
                      <a:r>
                        <a:rPr lang="en-CA" sz="1400" b="1" dirty="0" smtClean="0"/>
                        <a:t>Feature</a:t>
                      </a:r>
                      <a:endParaRPr lang="en-CA" sz="1400" b="1" dirty="0"/>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r>
                        <a:rPr lang="en-CA" sz="1400" b="1" dirty="0" smtClean="0"/>
                        <a:t>What it is:</a:t>
                      </a:r>
                      <a:endParaRPr lang="en-CA" sz="1400" b="1" dirty="0"/>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r>
              <a:tr h="446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50" dirty="0" smtClean="0"/>
                        <a:t>Front-Line Customer Service</a:t>
                      </a:r>
                    </a:p>
                    <a:p>
                      <a:endParaRPr lang="en-CA" sz="1050" dirty="0"/>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t"/>
                      <a:r>
                        <a:rPr lang="en-US" sz="1050" kern="1200" dirty="0" smtClean="0">
                          <a:solidFill>
                            <a:schemeClr val="tx1"/>
                          </a:solidFill>
                          <a:latin typeface="+mn-lt"/>
                          <a:ea typeface="+mn-ea"/>
                          <a:cs typeface="+mn-cs"/>
                        </a:rPr>
                        <a:t>The means by which front-line customer service employees (e.g. Player Club, promotions managers) can search promotion history</a:t>
                      </a:r>
                      <a:r>
                        <a:rPr lang="en-US" sz="1050" kern="1200" baseline="0" dirty="0" smtClean="0">
                          <a:solidFill>
                            <a:schemeClr val="tx1"/>
                          </a:solidFill>
                          <a:latin typeface="+mn-lt"/>
                          <a:ea typeface="+mn-ea"/>
                          <a:cs typeface="+mn-cs"/>
                        </a:rPr>
                        <a:t> and </a:t>
                      </a:r>
                      <a:r>
                        <a:rPr lang="en-US" sz="1050" kern="1200" dirty="0" smtClean="0">
                          <a:solidFill>
                            <a:schemeClr val="tx1"/>
                          </a:solidFill>
                          <a:latin typeface="+mn-lt"/>
                          <a:ea typeface="+mn-ea"/>
                          <a:cs typeface="+mn-cs"/>
                        </a:rPr>
                        <a:t>reconcile, redeem, and even reprint kiosk vouchers, receipts, coupons, or tickets. </a:t>
                      </a:r>
                      <a:endParaRPr lang="en-US" sz="1050" kern="1200" dirty="0">
                        <a:solidFill>
                          <a:schemeClr val="tx1"/>
                        </a:solidFill>
                        <a:latin typeface="+mn-lt"/>
                        <a:ea typeface="+mn-ea"/>
                        <a:cs typeface="+mn-cs"/>
                      </a:endParaRPr>
                    </a:p>
                  </a:txBody>
                  <a:tcPr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446400">
                <a:tc>
                  <a:txBody>
                    <a:bodyPr/>
                    <a:lstStyle/>
                    <a:p>
                      <a:r>
                        <a:rPr lang="en-CA" sz="1050" dirty="0" smtClean="0"/>
                        <a:t>Loyalty</a:t>
                      </a:r>
                      <a:endParaRPr lang="en-CA" sz="1050" dirty="0"/>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50" dirty="0" smtClean="0">
                          <a:solidFill>
                            <a:schemeClr val="tx1"/>
                          </a:solidFill>
                        </a:rPr>
                        <a:t>The ability for</a:t>
                      </a:r>
                      <a:r>
                        <a:rPr lang="en-CA" sz="1050" baseline="0" dirty="0" smtClean="0">
                          <a:solidFill>
                            <a:schemeClr val="tx1"/>
                          </a:solidFill>
                        </a:rPr>
                        <a:t> customers</a:t>
                      </a:r>
                      <a:r>
                        <a:rPr lang="en-CA" sz="1050" dirty="0" smtClean="0">
                          <a:solidFill>
                            <a:schemeClr val="tx1"/>
                          </a:solidFill>
                        </a:rPr>
                        <a:t> to review loyalty</a:t>
                      </a:r>
                      <a:r>
                        <a:rPr lang="en-CA" sz="1050" baseline="0" dirty="0" smtClean="0">
                          <a:solidFill>
                            <a:schemeClr val="tx1"/>
                          </a:solidFill>
                        </a:rPr>
                        <a:t> balances, redeem </a:t>
                      </a:r>
                      <a:r>
                        <a:rPr lang="en-CA" sz="1050" dirty="0" smtClean="0">
                          <a:solidFill>
                            <a:schemeClr val="tx1"/>
                          </a:solidFill>
                        </a:rPr>
                        <a:t>points, and check </a:t>
                      </a:r>
                      <a:r>
                        <a:rPr lang="en-CA" sz="1050" baseline="0" dirty="0" smtClean="0">
                          <a:solidFill>
                            <a:schemeClr val="tx1"/>
                          </a:solidFill>
                        </a:rPr>
                        <a:t>eligible promotions while building comprehensive customer profiles with potential upsell and marketing opportunities.</a:t>
                      </a:r>
                      <a:endParaRPr lang="en-CA" sz="1050" dirty="0" smtClean="0">
                        <a:solidFill>
                          <a:schemeClr val="tx1"/>
                        </a:solidFill>
                      </a:endParaRPr>
                    </a:p>
                  </a:txBody>
                  <a:tcPr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424678">
                <a:tc>
                  <a:txBody>
                    <a:bodyPr/>
                    <a:lstStyle/>
                    <a:p>
                      <a:r>
                        <a:rPr lang="en-CA" sz="1050" dirty="0" smtClean="0"/>
                        <a:t>Reporting and Analytics</a:t>
                      </a:r>
                      <a:endParaRPr lang="en-CA" sz="1050" dirty="0"/>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50" dirty="0" smtClean="0">
                          <a:solidFill>
                            <a:schemeClr val="tx1"/>
                          </a:solidFill>
                        </a:rPr>
                        <a:t>The capacity to run reports and analyze various</a:t>
                      </a:r>
                      <a:r>
                        <a:rPr lang="en-CA" sz="1050" baseline="0" dirty="0" smtClean="0">
                          <a:solidFill>
                            <a:schemeClr val="tx1"/>
                          </a:solidFill>
                        </a:rPr>
                        <a:t> facets of your kiosk system.</a:t>
                      </a:r>
                      <a:endParaRPr lang="en-CA" sz="1050" dirty="0" smtClean="0">
                        <a:solidFill>
                          <a:schemeClr val="tx1"/>
                        </a:solidFill>
                      </a:endParaRPr>
                    </a:p>
                  </a:txBody>
                  <a:tcPr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446400">
                <a:tc>
                  <a:txBody>
                    <a:bodyPr/>
                    <a:lstStyle/>
                    <a:p>
                      <a:r>
                        <a:rPr lang="en-CA" sz="1050" dirty="0" smtClean="0"/>
                        <a:t>Barker/Advertising</a:t>
                      </a:r>
                      <a:endParaRPr lang="en-CA" sz="1050" dirty="0"/>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r>
                        <a:rPr lang="en-CA" sz="1050" dirty="0" smtClean="0">
                          <a:solidFill>
                            <a:schemeClr val="tx1"/>
                          </a:solidFill>
                        </a:rPr>
                        <a:t>Ability</a:t>
                      </a:r>
                      <a:r>
                        <a:rPr lang="en-CA" sz="1050" baseline="0" dirty="0" smtClean="0">
                          <a:solidFill>
                            <a:schemeClr val="tx1"/>
                          </a:solidFill>
                        </a:rPr>
                        <a:t> to display digital-signage type advertising content on the primary or secondary kiosk display.</a:t>
                      </a:r>
                      <a:endParaRPr lang="en-CA" sz="1050" dirty="0">
                        <a:solidFill>
                          <a:schemeClr val="tx1"/>
                        </a:solidFill>
                      </a:endParaRPr>
                    </a:p>
                  </a:txBody>
                  <a:tcPr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446400">
                <a:tc>
                  <a:txBody>
                    <a:bodyPr/>
                    <a:lstStyle/>
                    <a:p>
                      <a:r>
                        <a:rPr lang="en-CA" sz="1050" dirty="0" smtClean="0"/>
                        <a:t>Player PIN Security</a:t>
                      </a:r>
                      <a:endParaRPr lang="en-CA" sz="1050" dirty="0"/>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r>
                        <a:rPr lang="en-CA" sz="1050" dirty="0" smtClean="0">
                          <a:solidFill>
                            <a:schemeClr val="tx1"/>
                          </a:solidFill>
                        </a:rPr>
                        <a:t>The ability to secure customer data access through the use of a PIN.</a:t>
                      </a:r>
                      <a:endParaRPr lang="en-CA" sz="1050" dirty="0">
                        <a:solidFill>
                          <a:schemeClr val="tx1"/>
                        </a:solidFill>
                      </a:endParaRPr>
                    </a:p>
                  </a:txBody>
                  <a:tcPr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446400">
                <a:tc>
                  <a:txBody>
                    <a:bodyPr/>
                    <a:lstStyle/>
                    <a:p>
                      <a:pPr marL="0" algn="l" defTabSz="914400" rtl="0" eaLnBrk="1" latinLnBrk="0" hangingPunct="1"/>
                      <a:r>
                        <a:rPr lang="en-CA" sz="1050" kern="1200" dirty="0" smtClean="0">
                          <a:solidFill>
                            <a:schemeClr val="tx1"/>
                          </a:solidFill>
                          <a:latin typeface="+mn-lt"/>
                          <a:ea typeface="+mn-ea"/>
                          <a:cs typeface="+mn-cs"/>
                        </a:rPr>
                        <a:t>Kiosk Content Management and Monitoring</a:t>
                      </a:r>
                      <a:endParaRPr lang="en-CA" sz="1050" kern="1200" dirty="0">
                        <a:solidFill>
                          <a:schemeClr val="tx1"/>
                        </a:solidFill>
                        <a:latin typeface="+mn-lt"/>
                        <a:ea typeface="+mn-ea"/>
                        <a:cs typeface="+mn-cs"/>
                      </a:endParaRPr>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l" defTabSz="914400" rtl="0" eaLnBrk="1" latinLnBrk="0" hangingPunct="1"/>
                      <a:r>
                        <a:rPr lang="en-CA" sz="1050" kern="1200" dirty="0" smtClean="0">
                          <a:solidFill>
                            <a:schemeClr val="tx1"/>
                          </a:solidFill>
                          <a:latin typeface="+mn-lt"/>
                          <a:ea typeface="+mn-ea"/>
                          <a:cs typeface="+mn-cs"/>
                        </a:rPr>
                        <a:t>The capacity to monitor the kiosk software</a:t>
                      </a:r>
                      <a:r>
                        <a:rPr lang="en-CA" sz="1050" kern="1200" baseline="0" dirty="0" smtClean="0">
                          <a:solidFill>
                            <a:schemeClr val="tx1"/>
                          </a:solidFill>
                          <a:latin typeface="+mn-lt"/>
                          <a:ea typeface="+mn-ea"/>
                          <a:cs typeface="+mn-cs"/>
                        </a:rPr>
                        <a:t> and hardware environment and configure various components of the system including kiosk content.</a:t>
                      </a:r>
                      <a:endParaRPr lang="en-CA" sz="1050" kern="1200" dirty="0">
                        <a:solidFill>
                          <a:schemeClr val="tx1"/>
                        </a:solidFill>
                        <a:latin typeface="+mn-lt"/>
                        <a:ea typeface="+mn-ea"/>
                        <a:cs typeface="+mn-cs"/>
                      </a:endParaRPr>
                    </a:p>
                  </a:txBody>
                  <a:tcPr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bl>
          </a:graphicData>
        </a:graphic>
      </p:graphicFrame>
      <p:grpSp>
        <p:nvGrpSpPr>
          <p:cNvPr id="11" name="Group 10"/>
          <p:cNvGrpSpPr/>
          <p:nvPr/>
        </p:nvGrpSpPr>
        <p:grpSpPr>
          <a:xfrm>
            <a:off x="0" y="6422955"/>
            <a:ext cx="9144000" cy="437555"/>
            <a:chOff x="0" y="6422955"/>
            <a:chExt cx="9144000" cy="437555"/>
          </a:xfrm>
        </p:grpSpPr>
        <p:pic>
          <p:nvPicPr>
            <p:cNvPr id="12" name="Picture 3">
              <a:hlinkClick r:id="rId5"/>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3" name="Picture 12"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098389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251520" y="260648"/>
            <a:ext cx="8625780" cy="864096"/>
          </a:xfrm>
        </p:spPr>
        <p:txBody>
          <a:bodyPr/>
          <a:lstStyle/>
          <a:p>
            <a:r>
              <a:rPr lang="en-US" dirty="0" smtClean="0"/>
              <a:t>Advanced Features are the capabilities that allow for granular market differentiation</a:t>
            </a:r>
            <a:endParaRPr lang="en-US" dirty="0"/>
          </a:p>
        </p:txBody>
      </p:sp>
      <p:sp>
        <p:nvSpPr>
          <p:cNvPr id="42" name="Rounded Rectangle 41"/>
          <p:cNvSpPr/>
          <p:nvPr/>
        </p:nvSpPr>
        <p:spPr>
          <a:xfrm>
            <a:off x="3566160" y="1182688"/>
            <a:ext cx="525716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Advanced Features</a:t>
            </a:r>
            <a:endParaRPr lang="en-CA" b="1" i="1" dirty="0">
              <a:solidFill>
                <a:srgbClr val="333333"/>
              </a:solidFill>
            </a:endParaRPr>
          </a:p>
        </p:txBody>
      </p:sp>
      <p:sp>
        <p:nvSpPr>
          <p:cNvPr id="43" name="Rectangle 42"/>
          <p:cNvSpPr/>
          <p:nvPr/>
        </p:nvSpPr>
        <p:spPr>
          <a:xfrm>
            <a:off x="323410" y="1541085"/>
            <a:ext cx="2968430" cy="1569660"/>
          </a:xfrm>
          <a:prstGeom prst="rect">
            <a:avLst/>
          </a:prstGeom>
        </p:spPr>
        <p:txBody>
          <a:bodyPr wrap="square">
            <a:spAutoFit/>
          </a:bodyPr>
          <a:lstStyle/>
          <a:p>
            <a:pPr algn="l"/>
            <a:r>
              <a:rPr lang="en-US" sz="1200" dirty="0" smtClean="0">
                <a:solidFill>
                  <a:srgbClr val="333333"/>
                </a:solidFill>
              </a:rPr>
              <a:t>Info-Tech scored each vendor’s features offering as a summation of its individual scores across the listed advanced features. Vendors were given one point for each feature the product inherently provided. Some categories were scored on a more granular scale with vendors receiving half points.</a:t>
            </a:r>
          </a:p>
        </p:txBody>
      </p:sp>
      <p:sp>
        <p:nvSpPr>
          <p:cNvPr id="44" name="Rounded Rectangle 43"/>
          <p:cNvSpPr/>
          <p:nvPr/>
        </p:nvSpPr>
        <p:spPr>
          <a:xfrm>
            <a:off x="323411" y="1182687"/>
            <a:ext cx="2968429"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Scoring Methodology</a:t>
            </a:r>
            <a:endParaRPr lang="en-CA" b="1" i="1" dirty="0">
              <a:solidFill>
                <a:srgbClr val="333333"/>
              </a:solidFill>
            </a:endParaRPr>
          </a:p>
        </p:txBody>
      </p:sp>
      <p:sp>
        <p:nvSpPr>
          <p:cNvPr id="34" name="TextBox 33"/>
          <p:cNvSpPr txBox="1"/>
          <p:nvPr>
            <p:custDataLst>
              <p:tags r:id="rId1"/>
            </p:custDataLst>
          </p:nvPr>
        </p:nvSpPr>
        <p:spPr>
          <a:xfrm>
            <a:off x="0" y="5863494"/>
            <a:ext cx="3566159" cy="553998"/>
          </a:xfrm>
          <a:prstGeom prst="rect">
            <a:avLst/>
          </a:prstGeom>
          <a:noFill/>
        </p:spPr>
        <p:txBody>
          <a:bodyPr wrap="square" rtlCol="0">
            <a:spAutoFit/>
          </a:bodyPr>
          <a:lstStyle/>
          <a:p>
            <a:r>
              <a:rPr lang="en-US" sz="1000" dirty="0" smtClean="0">
                <a:solidFill>
                  <a:srgbClr val="333333"/>
                </a:solidFill>
                <a:latin typeface="Arial"/>
              </a:rPr>
              <a:t>For an explanation of how Advanced Features are determined, see </a:t>
            </a:r>
            <a:r>
              <a:rPr lang="en-US" sz="1000" dirty="0">
                <a:solidFill>
                  <a:srgbClr val="333333"/>
                </a:solidFill>
                <a:hlinkClick r:id="" action="ppaction://noaction"/>
              </a:rPr>
              <a:t>Information Presentation – </a:t>
            </a:r>
            <a:r>
              <a:rPr lang="en-US" sz="1000" dirty="0" smtClean="0">
                <a:solidFill>
                  <a:srgbClr val="333333"/>
                </a:solidFill>
                <a:hlinkClick r:id="" action="ppaction://noaction"/>
              </a:rPr>
              <a:t/>
            </a:r>
            <a:br>
              <a:rPr lang="en-US" sz="1000" dirty="0" smtClean="0">
                <a:solidFill>
                  <a:srgbClr val="333333"/>
                </a:solidFill>
                <a:hlinkClick r:id="" action="ppaction://noaction"/>
              </a:rPr>
            </a:br>
            <a:r>
              <a:rPr lang="en-US" sz="1000" dirty="0" smtClean="0">
                <a:solidFill>
                  <a:srgbClr val="333333"/>
                </a:solidFill>
                <a:hlinkClick r:id="" action="ppaction://noaction"/>
              </a:rPr>
              <a:t>Feature </a:t>
            </a:r>
            <a:r>
              <a:rPr lang="en-US" sz="1000" dirty="0">
                <a:solidFill>
                  <a:srgbClr val="333333"/>
                </a:solidFill>
                <a:hlinkClick r:id="" action="ppaction://noaction"/>
              </a:rPr>
              <a:t>Ranks (Stoplights)</a:t>
            </a:r>
            <a:r>
              <a:rPr lang="en-US" sz="1000" dirty="0" smtClean="0">
                <a:solidFill>
                  <a:srgbClr val="333333"/>
                </a:solidFill>
              </a:rPr>
              <a:t> in the Appendix</a:t>
            </a:r>
            <a:r>
              <a:rPr lang="en-US" sz="1000" dirty="0" smtClean="0">
                <a:solidFill>
                  <a:srgbClr val="333333"/>
                </a:solidFill>
                <a:latin typeface="Arial"/>
              </a:rPr>
              <a:t>.</a:t>
            </a:r>
          </a:p>
        </p:txBody>
      </p:sp>
      <p:graphicFrame>
        <p:nvGraphicFramePr>
          <p:cNvPr id="33" name="Table 32"/>
          <p:cNvGraphicFramePr>
            <a:graphicFrameLocks noGrp="1"/>
          </p:cNvGraphicFramePr>
          <p:nvPr>
            <p:extLst>
              <p:ext uri="{D42A27DB-BD31-4B8C-83A1-F6EECF244321}">
                <p14:modId xmlns:p14="http://schemas.microsoft.com/office/powerpoint/2010/main" val="2606712614"/>
              </p:ext>
            </p:extLst>
          </p:nvPr>
        </p:nvGraphicFramePr>
        <p:xfrm>
          <a:off x="3566160" y="1610553"/>
          <a:ext cx="5257165" cy="4834840"/>
        </p:xfrm>
        <a:graphic>
          <a:graphicData uri="http://schemas.openxmlformats.org/drawingml/2006/table">
            <a:tbl>
              <a:tblPr firstRow="1" bandRow="1">
                <a:tableStyleId>{5C22544A-7EE6-4342-B048-85BDC9FD1C3A}</a:tableStyleId>
              </a:tblPr>
              <a:tblGrid>
                <a:gridCol w="1645920"/>
                <a:gridCol w="3611245"/>
              </a:tblGrid>
              <a:tr h="370840">
                <a:tc>
                  <a:txBody>
                    <a:bodyPr/>
                    <a:lstStyle/>
                    <a:p>
                      <a:r>
                        <a:rPr lang="en-CA" sz="1400" b="1" dirty="0" smtClean="0"/>
                        <a:t>Feature</a:t>
                      </a:r>
                      <a:endParaRPr lang="en-CA" sz="1400" b="1" dirty="0"/>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r>
                        <a:rPr lang="en-CA" sz="1400" b="1" dirty="0" smtClean="0"/>
                        <a:t>What it is:</a:t>
                      </a:r>
                      <a:endParaRPr lang="en-CA" sz="1400" b="1" dirty="0"/>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r>
              <a:tr h="446400">
                <a:tc>
                  <a:txBody>
                    <a:bodyPr/>
                    <a:lstStyle/>
                    <a:p>
                      <a:r>
                        <a:rPr lang="en-CA" sz="1050" dirty="0" smtClean="0">
                          <a:solidFill>
                            <a:schemeClr val="tx1"/>
                          </a:solidFill>
                        </a:rPr>
                        <a:t>Promotions Management</a:t>
                      </a:r>
                      <a:endParaRPr lang="en-CA" sz="1050" dirty="0">
                        <a:solidFill>
                          <a:schemeClr val="tx1"/>
                        </a:solidFill>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9D9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50" dirty="0" smtClean="0">
                          <a:solidFill>
                            <a:schemeClr val="tx1"/>
                          </a:solidFill>
                        </a:rPr>
                        <a:t>Ability to design and run various promotions (e.g. swipe</a:t>
                      </a:r>
                      <a:r>
                        <a:rPr lang="en-CA" sz="1050" baseline="0" dirty="0" smtClean="0">
                          <a:solidFill>
                            <a:schemeClr val="tx1"/>
                          </a:solidFill>
                        </a:rPr>
                        <a:t> and win, play to win, instant win, sweepstakes games).</a:t>
                      </a:r>
                      <a:endParaRPr lang="en-CA" sz="1050" dirty="0" smtClean="0">
                        <a:solidFill>
                          <a:schemeClr val="tx1"/>
                        </a:solidFill>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9D9D9"/>
                    </a:solidFill>
                  </a:tcPr>
                </a:tc>
              </a:tr>
              <a:tr h="446400">
                <a:tc>
                  <a:txBody>
                    <a:bodyPr/>
                    <a:lstStyle/>
                    <a:p>
                      <a:r>
                        <a:rPr lang="en-CA" sz="1050" dirty="0" smtClean="0">
                          <a:solidFill>
                            <a:schemeClr val="tx1"/>
                          </a:solidFill>
                        </a:rPr>
                        <a:t>Coupon Redemption and Ticket Printing</a:t>
                      </a:r>
                      <a:endParaRPr lang="en-CA" sz="1050" dirty="0">
                        <a:solidFill>
                          <a:schemeClr val="tx1"/>
                        </a:solidFill>
                      </a:endParaRPr>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50" dirty="0" smtClean="0">
                          <a:solidFill>
                            <a:schemeClr val="tx1"/>
                          </a:solidFill>
                        </a:rPr>
                        <a:t>Ability for</a:t>
                      </a:r>
                      <a:r>
                        <a:rPr lang="en-CA" sz="1050" baseline="0" dirty="0" smtClean="0">
                          <a:solidFill>
                            <a:schemeClr val="tx1"/>
                          </a:solidFill>
                        </a:rPr>
                        <a:t> customers to print and/or redeem food or other non-gaming (e.g. movie, concert, etc.) coupons or tickets.</a:t>
                      </a:r>
                      <a:endParaRPr lang="en-CA" sz="1050" dirty="0" smtClean="0">
                        <a:solidFill>
                          <a:schemeClr val="tx1"/>
                        </a:solidFill>
                      </a:endParaRPr>
                    </a:p>
                  </a:txBody>
                  <a:tcPr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446400">
                <a:tc>
                  <a:txBody>
                    <a:bodyPr/>
                    <a:lstStyle/>
                    <a:p>
                      <a:r>
                        <a:rPr lang="en-CA" sz="1050" dirty="0" smtClean="0"/>
                        <a:t>Visitor Information and Wayfinding</a:t>
                      </a:r>
                      <a:endParaRPr lang="en-CA" sz="1050" dirty="0"/>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50" dirty="0" smtClean="0">
                          <a:solidFill>
                            <a:schemeClr val="tx1"/>
                          </a:solidFill>
                        </a:rPr>
                        <a:t>The interactive display of amenity</a:t>
                      </a:r>
                      <a:r>
                        <a:rPr lang="en-CA" sz="1050" baseline="0" dirty="0" smtClean="0">
                          <a:solidFill>
                            <a:schemeClr val="tx1"/>
                          </a:solidFill>
                        </a:rPr>
                        <a:t> information and property wayfinding.</a:t>
                      </a:r>
                      <a:endParaRPr lang="en-CA" sz="1050" dirty="0" smtClean="0">
                        <a:solidFill>
                          <a:schemeClr val="tx1"/>
                        </a:solidFill>
                      </a:endParaRPr>
                    </a:p>
                  </a:txBody>
                  <a:tcPr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446400">
                <a:tc>
                  <a:txBody>
                    <a:bodyPr/>
                    <a:lstStyle/>
                    <a:p>
                      <a:r>
                        <a:rPr lang="en-CA" sz="1050" dirty="0" smtClean="0"/>
                        <a:t>Reservations</a:t>
                      </a:r>
                      <a:endParaRPr lang="en-CA" sz="1050" dirty="0"/>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CA" sz="1050" dirty="0" smtClean="0">
                          <a:solidFill>
                            <a:schemeClr val="tx1"/>
                          </a:solidFill>
                        </a:rPr>
                        <a:t>Capability to make reservations at other property venues</a:t>
                      </a:r>
                      <a:r>
                        <a:rPr lang="en-CA" sz="1050" baseline="0" dirty="0" smtClean="0">
                          <a:solidFill>
                            <a:schemeClr val="tx1"/>
                          </a:solidFill>
                        </a:rPr>
                        <a:t> </a:t>
                      </a:r>
                      <a:r>
                        <a:rPr lang="en-CA" sz="1050" dirty="0" smtClean="0">
                          <a:solidFill>
                            <a:schemeClr val="tx1"/>
                          </a:solidFill>
                        </a:rPr>
                        <a:t>(e.g. dining or spa).</a:t>
                      </a:r>
                      <a:endParaRPr lang="en-CA" sz="1050" dirty="0">
                        <a:solidFill>
                          <a:schemeClr val="tx1"/>
                        </a:solidFill>
                      </a:endParaRPr>
                    </a:p>
                  </a:txBody>
                  <a:tcPr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446400">
                <a:tc>
                  <a:txBody>
                    <a:bodyPr/>
                    <a:lstStyle/>
                    <a:p>
                      <a:r>
                        <a:rPr lang="en-CA" sz="1050" dirty="0" smtClean="0"/>
                        <a:t>Event Check-In</a:t>
                      </a:r>
                      <a:endParaRPr lang="en-CA" sz="1050" dirty="0"/>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r>
                        <a:rPr lang="en-CA" sz="1050" dirty="0" smtClean="0">
                          <a:solidFill>
                            <a:schemeClr val="tx1"/>
                          </a:solidFill>
                        </a:rPr>
                        <a:t>Functionality that enables </a:t>
                      </a:r>
                      <a:r>
                        <a:rPr lang="en-CA" sz="1050" baseline="0" dirty="0" smtClean="0">
                          <a:solidFill>
                            <a:schemeClr val="tx1"/>
                          </a:solidFill>
                        </a:rPr>
                        <a:t>customers to accept and check in for events (e.g. tournaments).</a:t>
                      </a:r>
                      <a:endParaRPr lang="en-CA" sz="1050" dirty="0">
                        <a:solidFill>
                          <a:schemeClr val="tx1"/>
                        </a:solidFill>
                      </a:endParaRPr>
                    </a:p>
                  </a:txBody>
                  <a:tcPr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446400">
                <a:tc>
                  <a:txBody>
                    <a:bodyPr/>
                    <a:lstStyle/>
                    <a:p>
                      <a:r>
                        <a:rPr lang="en-CA" sz="1050" dirty="0" smtClean="0"/>
                        <a:t>Hotel Check-In/Out</a:t>
                      </a:r>
                      <a:endParaRPr lang="en-CA" sz="1050" dirty="0"/>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CA" sz="1050" baseline="0" dirty="0" smtClean="0">
                          <a:solidFill>
                            <a:schemeClr val="tx1"/>
                          </a:solidFill>
                        </a:rPr>
                        <a:t>Capability for hotel guests to check in or check out of hotel rooms as well as print a hotel room key.</a:t>
                      </a:r>
                      <a:endParaRPr lang="en-CA" sz="1050" dirty="0">
                        <a:solidFill>
                          <a:schemeClr val="tx1"/>
                        </a:solidFill>
                      </a:endParaRPr>
                    </a:p>
                  </a:txBody>
                  <a:tcPr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446400">
                <a:tc>
                  <a:txBody>
                    <a:bodyPr/>
                    <a:lstStyle/>
                    <a:p>
                      <a:r>
                        <a:rPr lang="en-CA" sz="1050" dirty="0" smtClean="0"/>
                        <a:t>Multi-Language</a:t>
                      </a:r>
                      <a:endParaRPr lang="en-CA" sz="1050" dirty="0"/>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r>
                        <a:rPr lang="en-CA" sz="1050" dirty="0" smtClean="0">
                          <a:solidFill>
                            <a:schemeClr val="tx1"/>
                          </a:solidFill>
                        </a:rPr>
                        <a:t>Ability to display back-end</a:t>
                      </a:r>
                      <a:r>
                        <a:rPr lang="en-CA" sz="1050" baseline="0" dirty="0" smtClean="0">
                          <a:solidFill>
                            <a:schemeClr val="tx1"/>
                          </a:solidFill>
                        </a:rPr>
                        <a:t> and front-end customer-facing content in a language other than English.</a:t>
                      </a:r>
                      <a:endParaRPr lang="en-CA" sz="1050" dirty="0">
                        <a:solidFill>
                          <a:schemeClr val="tx1"/>
                        </a:solidFill>
                      </a:endParaRPr>
                    </a:p>
                  </a:txBody>
                  <a:tcPr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446400">
                <a:tc>
                  <a:txBody>
                    <a:bodyPr/>
                    <a:lstStyle/>
                    <a:p>
                      <a:r>
                        <a:rPr lang="en-CA" sz="1050" dirty="0" smtClean="0">
                          <a:solidFill>
                            <a:schemeClr val="tx1"/>
                          </a:solidFill>
                        </a:rPr>
                        <a:t>Kiosk Hardware Agnostic</a:t>
                      </a:r>
                      <a:endParaRPr lang="en-CA" sz="1050" dirty="0">
                        <a:solidFill>
                          <a:schemeClr val="tx1"/>
                        </a:solidFill>
                      </a:endParaRPr>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CA" sz="1050" dirty="0" smtClean="0">
                          <a:solidFill>
                            <a:schemeClr val="tx1"/>
                          </a:solidFill>
                        </a:rPr>
                        <a:t>The kiosk software can be used on hardware and enclosures that are not mandated</a:t>
                      </a:r>
                      <a:r>
                        <a:rPr lang="en-CA" sz="1050" baseline="0" dirty="0" smtClean="0">
                          <a:solidFill>
                            <a:schemeClr val="tx1"/>
                          </a:solidFill>
                        </a:rPr>
                        <a:t> by the vendor.</a:t>
                      </a:r>
                      <a:endParaRPr lang="en-CA" sz="1050" dirty="0">
                        <a:solidFill>
                          <a:schemeClr val="tx1"/>
                        </a:solidFill>
                      </a:endParaRPr>
                    </a:p>
                  </a:txBody>
                  <a:tcPr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446400">
                <a:tc>
                  <a:txBody>
                    <a:bodyPr/>
                    <a:lstStyle/>
                    <a:p>
                      <a:r>
                        <a:rPr lang="en-CA" sz="1050" dirty="0" smtClean="0">
                          <a:solidFill>
                            <a:schemeClr val="tx1"/>
                          </a:solidFill>
                        </a:rPr>
                        <a:t>Line-Busting Functions</a:t>
                      </a:r>
                      <a:endParaRPr lang="en-CA" sz="1050" dirty="0">
                        <a:solidFill>
                          <a:schemeClr val="tx1"/>
                        </a:solidFill>
                      </a:endParaRPr>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r>
                        <a:rPr lang="en-CA" sz="1050" dirty="0" smtClean="0">
                          <a:solidFill>
                            <a:schemeClr val="tx1"/>
                          </a:solidFill>
                        </a:rPr>
                        <a:t>Provides pre-ordering at buffets and quick-serve restaurants</a:t>
                      </a:r>
                      <a:r>
                        <a:rPr lang="en-CA" sz="1050" baseline="0" dirty="0" smtClean="0">
                          <a:solidFill>
                            <a:schemeClr val="tx1"/>
                          </a:solidFill>
                        </a:rPr>
                        <a:t> </a:t>
                      </a:r>
                      <a:r>
                        <a:rPr lang="en-CA" sz="1050" dirty="0" smtClean="0">
                          <a:solidFill>
                            <a:schemeClr val="tx1"/>
                          </a:solidFill>
                        </a:rPr>
                        <a:t>or player self-enrollment and card printing.</a:t>
                      </a:r>
                      <a:endParaRPr lang="en-CA" sz="1050" dirty="0">
                        <a:solidFill>
                          <a:schemeClr val="tx1"/>
                        </a:solidFill>
                      </a:endParaRPr>
                    </a:p>
                  </a:txBody>
                  <a:tcPr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446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50" kern="1200" dirty="0" smtClean="0">
                          <a:solidFill>
                            <a:schemeClr val="tx1"/>
                          </a:solidFill>
                          <a:latin typeface="+mn-lt"/>
                          <a:ea typeface="+mn-ea"/>
                          <a:cs typeface="+mn-cs"/>
                        </a:rPr>
                        <a:t>EDR Self-Service</a:t>
                      </a:r>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r>
                        <a:rPr lang="en-CA" sz="1050" dirty="0" smtClean="0">
                          <a:solidFill>
                            <a:schemeClr val="tx1"/>
                          </a:solidFill>
                        </a:rPr>
                        <a:t>Enables </a:t>
                      </a:r>
                      <a:r>
                        <a:rPr lang="en-CA" sz="1050" kern="1200" dirty="0" smtClean="0">
                          <a:solidFill>
                            <a:schemeClr val="tx1"/>
                          </a:solidFill>
                          <a:latin typeface="+mn-lt"/>
                          <a:ea typeface="+mn-ea"/>
                          <a:cs typeface="+mn-cs"/>
                        </a:rPr>
                        <a:t>employees to order and pay for meals at</a:t>
                      </a:r>
                      <a:r>
                        <a:rPr lang="en-CA" sz="1050" kern="1200" baseline="0" dirty="0" smtClean="0">
                          <a:solidFill>
                            <a:schemeClr val="tx1"/>
                          </a:solidFill>
                          <a:latin typeface="+mn-lt"/>
                          <a:ea typeface="+mn-ea"/>
                          <a:cs typeface="+mn-cs"/>
                        </a:rPr>
                        <a:t> dining rooms using payroll deduction, cash, or credit/debit card.</a:t>
                      </a:r>
                      <a:endParaRPr lang="en-CA" sz="1050" dirty="0">
                        <a:solidFill>
                          <a:schemeClr val="tx1"/>
                        </a:solidFill>
                      </a:endParaRPr>
                    </a:p>
                  </a:txBody>
                  <a:tcPr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bl>
          </a:graphicData>
        </a:graphic>
      </p:graphicFrame>
      <p:grpSp>
        <p:nvGrpSpPr>
          <p:cNvPr id="8" name="Group 7"/>
          <p:cNvGrpSpPr/>
          <p:nvPr/>
        </p:nvGrpSpPr>
        <p:grpSpPr>
          <a:xfrm>
            <a:off x="0" y="6422955"/>
            <a:ext cx="9144000" cy="437555"/>
            <a:chOff x="0" y="6422955"/>
            <a:chExt cx="9144000" cy="437555"/>
          </a:xfrm>
        </p:grpSpPr>
        <p:pic>
          <p:nvPicPr>
            <p:cNvPr id="9" name="Picture 3">
              <a:hlinkClick r:id="rId4"/>
            </p:cNvPr>
            <p:cNvPicPr>
              <a:picLocks noChangeAspect="1" noChangeArrowheads="1"/>
            </p:cNvPicPr>
            <p:nvPr/>
          </p:nvPicPr>
          <p:blipFill>
            <a:blip r:embed="rId5" cstate="print"/>
            <a:srcRect/>
            <a:stretch>
              <a:fillRect/>
            </a:stretch>
          </p:blipFill>
          <p:spPr bwMode="auto">
            <a:xfrm>
              <a:off x="0" y="6422955"/>
              <a:ext cx="9144000" cy="437555"/>
            </a:xfrm>
            <a:prstGeom prst="rect">
              <a:avLst/>
            </a:prstGeom>
            <a:noFill/>
            <a:ln w="9525">
              <a:noFill/>
              <a:miter lim="800000"/>
              <a:headEnd/>
              <a:tailEnd/>
            </a:ln>
          </p:spPr>
        </p:pic>
        <p:pic>
          <p:nvPicPr>
            <p:cNvPr id="10" name="Picture 9" descr="itrg-logo.png"/>
            <p:cNvPicPr>
              <a:picLocks noChangeAspect="1"/>
            </p:cNvPicPr>
            <p:nvPr/>
          </p:nvPicPr>
          <p:blipFill>
            <a:blip r:embed="rId6"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581869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34678"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Title 6"/>
          <p:cNvSpPr>
            <a:spLocks noGrp="1"/>
          </p:cNvSpPr>
          <p:nvPr>
            <p:ph type="title"/>
          </p:nvPr>
        </p:nvSpPr>
        <p:spPr/>
        <p:txBody>
          <a:bodyPr/>
          <a:lstStyle/>
          <a:p>
            <a:r>
              <a:rPr lang="en-US" dirty="0" smtClean="0"/>
              <a:t>Appendix</a:t>
            </a:r>
            <a:endParaRPr lang="en-US" dirty="0"/>
          </a:p>
        </p:txBody>
      </p:sp>
      <p:sp>
        <p:nvSpPr>
          <p:cNvPr id="3" name="Text Placeholder 2"/>
          <p:cNvSpPr txBox="1">
            <a:spLocks/>
          </p:cNvSpPr>
          <p:nvPr/>
        </p:nvSpPr>
        <p:spPr>
          <a:xfrm>
            <a:off x="249302" y="1279525"/>
            <a:ext cx="8627997" cy="4973925"/>
          </a:xfrm>
          <a:prstGeom prst="rect">
            <a:avLst/>
          </a:prstGeom>
        </p:spPr>
        <p:txBody>
          <a:bodyPr/>
          <a:lstStyle/>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Overview</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Product Selection &amp; Information Gathering</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Scoring</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Information Presentation</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Fact Check &amp; Publication</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Product Pricing Scenario</a:t>
            </a:r>
          </a:p>
        </p:txBody>
      </p:sp>
      <p:grpSp>
        <p:nvGrpSpPr>
          <p:cNvPr id="5" name="Group 4"/>
          <p:cNvGrpSpPr/>
          <p:nvPr/>
        </p:nvGrpSpPr>
        <p:grpSpPr>
          <a:xfrm>
            <a:off x="0" y="6422955"/>
            <a:ext cx="9144000" cy="437555"/>
            <a:chOff x="0" y="6422955"/>
            <a:chExt cx="9144000" cy="437555"/>
          </a:xfrm>
        </p:grpSpPr>
        <p:pic>
          <p:nvPicPr>
            <p:cNvPr id="6" name="Picture 3">
              <a:hlinkClick r:id="rId7"/>
            </p:cNvPr>
            <p:cNvPicPr>
              <a:picLocks noChangeAspect="1" noChangeArrowheads="1"/>
            </p:cNvPicPr>
            <p:nvPr/>
          </p:nvPicPr>
          <p:blipFill>
            <a:blip r:embed="rId8" cstate="print"/>
            <a:srcRect/>
            <a:stretch>
              <a:fillRect/>
            </a:stretch>
          </p:blipFill>
          <p:spPr bwMode="auto">
            <a:xfrm>
              <a:off x="0" y="6422955"/>
              <a:ext cx="9144000" cy="437555"/>
            </a:xfrm>
            <a:prstGeom prst="rect">
              <a:avLst/>
            </a:prstGeom>
            <a:noFill/>
            <a:ln w="9525">
              <a:noFill/>
              <a:miter lim="800000"/>
              <a:headEnd/>
              <a:tailEnd/>
            </a:ln>
          </p:spPr>
        </p:pic>
        <p:pic>
          <p:nvPicPr>
            <p:cNvPr id="8" name="Picture 7" descr="itrg-logo.png"/>
            <p:cNvPicPr>
              <a:picLocks noChangeAspect="1"/>
            </p:cNvPicPr>
            <p:nvPr/>
          </p:nvPicPr>
          <p:blipFill>
            <a:blip r:embed="rId9"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849865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Vendor Landscape Methodology:</a:t>
            </a:r>
            <a:br>
              <a:rPr lang="en-CA" dirty="0" smtClean="0"/>
            </a:br>
            <a:r>
              <a:rPr lang="en-CA" dirty="0" smtClean="0"/>
              <a:t>Overview</a:t>
            </a:r>
            <a:endParaRPr lang="en-CA" dirty="0"/>
          </a:p>
        </p:txBody>
      </p:sp>
      <p:sp>
        <p:nvSpPr>
          <p:cNvPr id="3" name="Text Placeholder 2"/>
          <p:cNvSpPr>
            <a:spLocks noGrp="1"/>
          </p:cNvSpPr>
          <p:nvPr>
            <p:ph type="body" sz="quarter" idx="16"/>
          </p:nvPr>
        </p:nvSpPr>
        <p:spPr>
          <a:xfrm>
            <a:off x="249302" y="1279525"/>
            <a:ext cx="8627997" cy="5166995"/>
          </a:xfrm>
        </p:spPr>
        <p:txBody>
          <a:bodyPr/>
          <a:lstStyle/>
          <a:p>
            <a:pPr marL="0" indent="0">
              <a:lnSpc>
                <a:spcPct val="100000"/>
              </a:lnSpc>
              <a:spcBef>
                <a:spcPts val="0"/>
              </a:spcBef>
              <a:spcAft>
                <a:spcPts val="600"/>
              </a:spcAft>
              <a:buNone/>
            </a:pPr>
            <a:r>
              <a:rPr lang="en-CA" sz="1050" dirty="0" smtClean="0"/>
              <a:t>Info-Tech’s Vendor Landscapes are research materials that review a particular IT market space, evaluating the strengths and abilities of both the products available in that space, as well as the vendors of those products. These materials are created by a team of dedicated analysts operating under the direction of a senior subject matter expert over a period of six weeks.</a:t>
            </a:r>
          </a:p>
          <a:p>
            <a:pPr marL="0" indent="0">
              <a:lnSpc>
                <a:spcPct val="100000"/>
              </a:lnSpc>
              <a:spcBef>
                <a:spcPts val="0"/>
              </a:spcBef>
              <a:spcAft>
                <a:spcPts val="0"/>
              </a:spcAft>
              <a:buNone/>
            </a:pPr>
            <a:r>
              <a:rPr lang="en-CA" sz="1050" dirty="0" smtClean="0"/>
              <a:t>Evaluations weigh selected vendors and their products (collectively “solutions”) on the following eight criteria to determine overall standing:</a:t>
            </a:r>
          </a:p>
          <a:p>
            <a:pPr marL="231775" indent="-122238">
              <a:lnSpc>
                <a:spcPct val="100000"/>
              </a:lnSpc>
              <a:spcBef>
                <a:spcPts val="0"/>
              </a:spcBef>
              <a:spcAft>
                <a:spcPts val="0"/>
              </a:spcAft>
            </a:pPr>
            <a:r>
              <a:rPr lang="en-CA" sz="1050" dirty="0" smtClean="0"/>
              <a:t>Features: The presence of advanced and market-differentiating capabilities.</a:t>
            </a:r>
          </a:p>
          <a:p>
            <a:pPr marL="231775" indent="-122238">
              <a:lnSpc>
                <a:spcPct val="100000"/>
              </a:lnSpc>
              <a:spcBef>
                <a:spcPts val="0"/>
              </a:spcBef>
              <a:spcAft>
                <a:spcPts val="0"/>
              </a:spcAft>
            </a:pPr>
            <a:r>
              <a:rPr lang="en-CA" sz="1050" dirty="0" smtClean="0"/>
              <a:t>Usability: The intuitiveness, power, and integrated nature of administrative consoles and client software components.</a:t>
            </a:r>
          </a:p>
          <a:p>
            <a:pPr marL="231775" indent="-122238">
              <a:lnSpc>
                <a:spcPct val="100000"/>
              </a:lnSpc>
              <a:spcBef>
                <a:spcPts val="0"/>
              </a:spcBef>
              <a:spcAft>
                <a:spcPts val="0"/>
              </a:spcAft>
            </a:pPr>
            <a:r>
              <a:rPr lang="en-CA" sz="1050" dirty="0" smtClean="0"/>
              <a:t>Affordability: The three-year total cost of ownership of the solution.</a:t>
            </a:r>
          </a:p>
          <a:p>
            <a:pPr marL="231775" indent="-122238">
              <a:lnSpc>
                <a:spcPct val="100000"/>
              </a:lnSpc>
              <a:spcBef>
                <a:spcPts val="0"/>
              </a:spcBef>
              <a:spcAft>
                <a:spcPts val="0"/>
              </a:spcAft>
            </a:pPr>
            <a:r>
              <a:rPr lang="en-CA" sz="1050" dirty="0" smtClean="0"/>
              <a:t>Architecture: The degree of integration with the vendor’s other tools, flexibility of deployment, and breadth of platform applicability.</a:t>
            </a:r>
          </a:p>
          <a:p>
            <a:pPr marL="231775" indent="-122238">
              <a:lnSpc>
                <a:spcPct val="100000"/>
              </a:lnSpc>
              <a:spcBef>
                <a:spcPts val="0"/>
              </a:spcBef>
              <a:spcAft>
                <a:spcPts val="0"/>
              </a:spcAft>
            </a:pPr>
            <a:r>
              <a:rPr lang="en-CA" sz="1050" dirty="0" smtClean="0"/>
              <a:t>Viability: The stability of the company as measured by its history in the market, the size of its client base, and its financial performance.</a:t>
            </a:r>
          </a:p>
          <a:p>
            <a:pPr marL="231775" indent="-122238">
              <a:lnSpc>
                <a:spcPct val="100000"/>
              </a:lnSpc>
              <a:spcBef>
                <a:spcPts val="0"/>
              </a:spcBef>
              <a:spcAft>
                <a:spcPts val="0"/>
              </a:spcAft>
            </a:pPr>
            <a:r>
              <a:rPr lang="en-CA" sz="1050" dirty="0" smtClean="0"/>
              <a:t>Strategy: The commitment to both the market-space, as well as to the various sized clients (small, mid-sized, and enterprise clients).</a:t>
            </a:r>
          </a:p>
          <a:p>
            <a:pPr marL="231775" indent="-122238">
              <a:lnSpc>
                <a:spcPct val="100000"/>
              </a:lnSpc>
              <a:spcBef>
                <a:spcPts val="0"/>
              </a:spcBef>
              <a:spcAft>
                <a:spcPts val="0"/>
              </a:spcAft>
            </a:pPr>
            <a:r>
              <a:rPr lang="en-CA" sz="1050" dirty="0" smtClean="0"/>
              <a:t>Reach: The ability of the vendor to support its products on a global scale.</a:t>
            </a:r>
          </a:p>
          <a:p>
            <a:pPr marL="231775" indent="-122238">
              <a:lnSpc>
                <a:spcPct val="100000"/>
              </a:lnSpc>
              <a:spcBef>
                <a:spcPts val="0"/>
              </a:spcBef>
              <a:spcAft>
                <a:spcPts val="600"/>
              </a:spcAft>
            </a:pPr>
            <a:r>
              <a:rPr lang="en-CA" sz="1050" dirty="0" smtClean="0"/>
              <a:t>Channel: The measure of the size of the vendor’s channel partner program, as well as any channel strengthening strategies.</a:t>
            </a:r>
          </a:p>
          <a:p>
            <a:pPr marL="0" indent="0">
              <a:lnSpc>
                <a:spcPct val="100000"/>
              </a:lnSpc>
              <a:spcBef>
                <a:spcPts val="0"/>
              </a:spcBef>
              <a:spcAft>
                <a:spcPts val="0"/>
              </a:spcAft>
              <a:buNone/>
            </a:pPr>
            <a:r>
              <a:rPr lang="en-CA" sz="1050" dirty="0" smtClean="0"/>
              <a:t>Evaluated solutions are plotted on a standard two by two matrix:</a:t>
            </a:r>
          </a:p>
          <a:p>
            <a:pPr marL="231775" indent="-122238">
              <a:lnSpc>
                <a:spcPct val="100000"/>
              </a:lnSpc>
              <a:spcBef>
                <a:spcPts val="0"/>
              </a:spcBef>
              <a:spcAft>
                <a:spcPts val="0"/>
              </a:spcAft>
            </a:pPr>
            <a:r>
              <a:rPr lang="en-CA" sz="1050" dirty="0" smtClean="0"/>
              <a:t>Champions: Both the product and the vendor receive scores that are above the average score for the evaluated group.</a:t>
            </a:r>
          </a:p>
          <a:p>
            <a:pPr marL="231775" indent="-122238">
              <a:lnSpc>
                <a:spcPct val="100000"/>
              </a:lnSpc>
              <a:spcBef>
                <a:spcPts val="0"/>
              </a:spcBef>
              <a:spcAft>
                <a:spcPts val="0"/>
              </a:spcAft>
            </a:pPr>
            <a:r>
              <a:rPr lang="en-CA" sz="1050" dirty="0" smtClean="0"/>
              <a:t>Innovators: The product receives a score that is above the average score for the evaluated group, but the vendor receives a score that is below the average score for the evaluated group.</a:t>
            </a:r>
          </a:p>
          <a:p>
            <a:pPr marL="231775" indent="-122238">
              <a:lnSpc>
                <a:spcPct val="100000"/>
              </a:lnSpc>
              <a:spcBef>
                <a:spcPts val="0"/>
              </a:spcBef>
              <a:spcAft>
                <a:spcPts val="0"/>
              </a:spcAft>
            </a:pPr>
            <a:r>
              <a:rPr lang="en-CA" sz="1050" dirty="0" smtClean="0"/>
              <a:t>Market Pillars: The product receives a score that is below the average score for the evaluated group, but the vendor receives a score that is above the average score for the evaluated group.</a:t>
            </a:r>
          </a:p>
          <a:p>
            <a:pPr marL="231775" indent="-122238">
              <a:lnSpc>
                <a:spcPct val="100000"/>
              </a:lnSpc>
              <a:spcBef>
                <a:spcPts val="0"/>
              </a:spcBef>
              <a:spcAft>
                <a:spcPts val="600"/>
              </a:spcAft>
            </a:pPr>
            <a:r>
              <a:rPr lang="en-CA" sz="1050" dirty="0" smtClean="0"/>
              <a:t>Emerging Players: Both the product and the vendor receive scores that are below the average score for the evaluated group.</a:t>
            </a:r>
          </a:p>
          <a:p>
            <a:pPr marL="0" indent="0">
              <a:lnSpc>
                <a:spcPct val="100000"/>
              </a:lnSpc>
              <a:spcBef>
                <a:spcPts val="0"/>
              </a:spcBef>
              <a:buNone/>
            </a:pPr>
            <a:r>
              <a:rPr lang="en-CA" sz="1050" dirty="0" smtClean="0"/>
              <a:t>Info-Tech’s Vendor Landscapes are researched and produced according to a strictly adhered to process that includes the following steps:</a:t>
            </a:r>
          </a:p>
          <a:p>
            <a:pPr marL="231775" lvl="0" indent="-122238">
              <a:lnSpc>
                <a:spcPct val="100000"/>
              </a:lnSpc>
              <a:spcBef>
                <a:spcPts val="0"/>
              </a:spcBef>
            </a:pPr>
            <a:r>
              <a:rPr lang="en-CA" sz="1050" dirty="0" smtClean="0"/>
              <a:t>Vendor/product selection</a:t>
            </a:r>
          </a:p>
          <a:p>
            <a:pPr marL="231775" lvl="0" indent="-122238">
              <a:lnSpc>
                <a:spcPct val="100000"/>
              </a:lnSpc>
              <a:spcBef>
                <a:spcPts val="0"/>
              </a:spcBef>
            </a:pPr>
            <a:r>
              <a:rPr lang="en-CA" sz="1050" dirty="0" smtClean="0"/>
              <a:t>Information gathering</a:t>
            </a:r>
          </a:p>
          <a:p>
            <a:pPr marL="231775" lvl="0" indent="-122238">
              <a:lnSpc>
                <a:spcPct val="100000"/>
              </a:lnSpc>
              <a:spcBef>
                <a:spcPts val="0"/>
              </a:spcBef>
            </a:pPr>
            <a:r>
              <a:rPr lang="en-CA" sz="1050" dirty="0" smtClean="0"/>
              <a:t>Vendor/product scoring</a:t>
            </a:r>
          </a:p>
          <a:p>
            <a:pPr marL="231775" lvl="0" indent="-122238">
              <a:lnSpc>
                <a:spcPct val="100000"/>
              </a:lnSpc>
              <a:spcBef>
                <a:spcPts val="0"/>
              </a:spcBef>
            </a:pPr>
            <a:r>
              <a:rPr lang="en-CA" sz="1050" dirty="0" smtClean="0"/>
              <a:t>Information presentation</a:t>
            </a:r>
          </a:p>
          <a:p>
            <a:pPr marL="231775" lvl="0" indent="-122238">
              <a:lnSpc>
                <a:spcPct val="100000"/>
              </a:lnSpc>
              <a:spcBef>
                <a:spcPts val="0"/>
              </a:spcBef>
            </a:pPr>
            <a:r>
              <a:rPr lang="en-CA" sz="1050" dirty="0" smtClean="0"/>
              <a:t>Fact checking</a:t>
            </a:r>
          </a:p>
          <a:p>
            <a:pPr marL="231775" lvl="0" indent="-122238">
              <a:lnSpc>
                <a:spcPct val="100000"/>
              </a:lnSpc>
              <a:spcBef>
                <a:spcPts val="0"/>
              </a:spcBef>
              <a:spcAft>
                <a:spcPts val="600"/>
              </a:spcAft>
            </a:pPr>
            <a:r>
              <a:rPr lang="en-CA" sz="1050" dirty="0" smtClean="0"/>
              <a:t>Publication</a:t>
            </a:r>
          </a:p>
          <a:p>
            <a:pPr marL="0" indent="0">
              <a:lnSpc>
                <a:spcPct val="100000"/>
              </a:lnSpc>
              <a:spcBef>
                <a:spcPts val="0"/>
              </a:spcBef>
              <a:buNone/>
            </a:pPr>
            <a:r>
              <a:rPr lang="en-CA" sz="1050" dirty="0" smtClean="0"/>
              <a:t>This document outlines how each of these steps is conducted.</a:t>
            </a:r>
            <a:endParaRPr lang="en-CA" sz="1050" dirty="0"/>
          </a:p>
        </p:txBody>
      </p:sp>
      <p:grpSp>
        <p:nvGrpSpPr>
          <p:cNvPr id="4" name="Group 3"/>
          <p:cNvGrpSpPr/>
          <p:nvPr/>
        </p:nvGrpSpPr>
        <p:grpSpPr>
          <a:xfrm>
            <a:off x="0" y="6422955"/>
            <a:ext cx="9144000" cy="437555"/>
            <a:chOff x="0" y="6422955"/>
            <a:chExt cx="9144000" cy="437555"/>
          </a:xfrm>
        </p:grpSpPr>
        <p:pic>
          <p:nvPicPr>
            <p:cNvPr id="5"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6" name="Picture 5"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3150751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Anti-Malware-VL-Storyboard-flash"/>
  <p:tag name="THINKCELLPRESENTATIONDONOTDELETE" val="&lt;?xml version=&quot;1.0&quot; encoding=&quot;UTF-16&quot; standalone=&quot;yes&quot;?&gt;&#10;&lt;root reqver=&quot;17839&quot;&gt;&lt;version val=&quot;21129&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quot;&gt;&lt;elem m_fUsage=&quot;2.71000000000000000000E+000&quot;&gt;&lt;m_ppcolschidx val=&quot;0&quot;/&gt;&lt;m_rgb r=&quot;d1&quot; g=&quot;7d&quot; b=&quot;8&quot;/&gt;&lt;/elem&gt;&lt;/m_vecMRU&gt;&lt;/m_mruColor&gt;&lt;m_mapectfillschemeMRU&gt;&lt;key val=&quot;1&quot;/&gt;&lt;elem&gt;&lt;m_nPartnerID val=&quot;530&quot;/&gt;&lt;m_nIndex val=&quot;2&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858"/>
  <p:tag name="ISPRING_RESOURCE_PATHS_HASH_PRESENTER" val="818a774669b86db2965c3531f7a7f897497d858"/>
  <p:tag name="ISPRING_RESOURCE_PATHS_HASH_2" val="e95bf7a23d3f9d82468ab1045a3905a227222b9"/>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LnSPTs3P8EuG7ErO8LmH3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Essence">
      <a:dk1>
        <a:srgbClr val="333333"/>
      </a:dk1>
      <a:lt1>
        <a:srgbClr val="FFFFFF"/>
      </a:lt1>
      <a:dk2>
        <a:srgbClr val="333333"/>
      </a:dk2>
      <a:lt2>
        <a:srgbClr val="FFFFFF"/>
      </a:lt2>
      <a:accent1>
        <a:srgbClr val="007698"/>
      </a:accent1>
      <a:accent2>
        <a:srgbClr val="B0C534"/>
      </a:accent2>
      <a:accent3>
        <a:srgbClr val="66ADC1"/>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2600</Words>
  <Application>Microsoft Office PowerPoint</Application>
  <PresentationFormat>On-screen Show (4:3)</PresentationFormat>
  <Paragraphs>193</Paragraphs>
  <Slides>11</Slides>
  <Notes>10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20" baseType="lpstr">
      <vt:lpstr>Arial</vt:lpstr>
      <vt:lpstr>Wingdings</vt:lpstr>
      <vt:lpstr>Calibri</vt:lpstr>
      <vt:lpstr>Helvetica</vt:lpstr>
      <vt:lpstr>Times New Roman</vt:lpstr>
      <vt:lpstr>Georgia</vt:lpstr>
      <vt:lpstr>Office Theme</vt:lpstr>
      <vt:lpstr>Theme1</vt:lpstr>
      <vt:lpstr>think-cell Slide</vt:lpstr>
      <vt:lpstr>PowerPoint Presentation</vt:lpstr>
      <vt:lpstr>Introduction</vt:lpstr>
      <vt:lpstr>Market overview</vt:lpstr>
      <vt:lpstr>Self-service kiosk vendor selection / knock-out criteria: market share, mind share, and platform coverage</vt:lpstr>
      <vt:lpstr>Self-service kiosk criteria &amp; weighting factors</vt:lpstr>
      <vt:lpstr>Table Stakes represent the minimum standard; without these, a product doesn’t even get reviewed</vt:lpstr>
      <vt:lpstr>Advanced Features are the capabilities that allow for granular market differentiation</vt:lpstr>
      <vt:lpstr>Appendix</vt:lpstr>
      <vt:lpstr>Vendor Landscape Methodology: Overview</vt:lpstr>
      <vt:lpstr>Vendor Landscape Methodology: Vendor/Product Selection &amp; Information Gathering</vt:lpstr>
      <vt:lpstr>Info-Tech Research Group Helps IT Professionals 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2016-05-24T13:51:15Z</dcterms:created>
  <dcterms:modified xsi:type="dcterms:W3CDTF">2016-06-30T15:15:50Z</dcterms:modified>
</cp:coreProperties>
</file>