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436" r:id="rId7"/>
    <p:sldId id="422" r:id="rId8"/>
    <p:sldId id="425" r:id="rId9"/>
    <p:sldId id="267" r:id="rId10"/>
    <p:sldId id="472" r:id="rId11"/>
    <p:sldId id="470" r:id="rId12"/>
    <p:sldId id="473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40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8E9"/>
    <a:srgbClr val="CBCED1"/>
    <a:srgbClr val="29475F"/>
    <a:srgbClr val="D9D9D9"/>
    <a:srgbClr val="F2F2F2"/>
    <a:srgbClr val="B0C534"/>
    <a:srgbClr val="7F919F"/>
    <a:srgbClr val="F2F3F3"/>
    <a:srgbClr val="C6E7FF"/>
    <a:srgbClr val="D68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7F585BA-648E-43F6-B632-1F6A5C6A29C9}">
  <a:tblStyle styleId="{47F585BA-648E-43F6-B632-1F6A5C6A29C9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4E022579-8228-4B4C-A625-1F0A6A6E619A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E8E9"/>
          </a:solidFill>
        </a:fill>
      </a:tcStyle>
    </a:wholeTbl>
    <a:band1H>
      <a:tcStyle>
        <a:tcBdr/>
        <a:fill>
          <a:solidFill>
            <a:srgbClr val="CBCED1"/>
          </a:solidFill>
        </a:fill>
      </a:tcStyle>
    </a:band1H>
    <a:band1V>
      <a:tcStyle>
        <a:tcBdr/>
        <a:fill>
          <a:solidFill>
            <a:srgbClr val="CBCED1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E49125CF-0B14-4505-8D1D-DB28BC8DF02F}" styleName="Table_2"/>
  <a:tblStyle styleId="{7454C638-267F-4FB2-94DD-9E4CAECA0812}" styleName="Table_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2621" autoAdjust="0"/>
  </p:normalViewPr>
  <p:slideViewPr>
    <p:cSldViewPr snapToGrid="0">
      <p:cViewPr varScale="1">
        <p:scale>
          <a:sx n="104" d="100"/>
          <a:sy n="104" d="100"/>
        </p:scale>
        <p:origin x="1644" y="96"/>
      </p:cViewPr>
      <p:guideLst/>
    </p:cSldViewPr>
  </p:slideViewPr>
  <p:outlineViewPr>
    <p:cViewPr>
      <p:scale>
        <a:sx n="33" d="100"/>
        <a:sy n="33" d="100"/>
      </p:scale>
      <p:origin x="0" y="-28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448"/>
    </p:cViewPr>
  </p:sorterViewPr>
  <p:notesViewPr>
    <p:cSldViewPr snapToGrid="0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934CA-CACF-4DAC-9F13-5FEAE0A6A721}" type="datetimeFigureOut">
              <a:rPr lang="en-CA" smtClean="0"/>
              <a:t>10/28/16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61D9-7AC4-4420-93C0-7F45728B2C58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385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48899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577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443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8127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7647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5752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0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Shape 30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8429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ts val="1500"/>
              </a:lnSpc>
              <a:spcBef>
                <a:spcPts val="500"/>
              </a:spcBef>
              <a:spcAft>
                <a:spcPts val="500"/>
              </a:spcAft>
              <a:buClr>
                <a:schemeClr val="dk1"/>
              </a:buClr>
              <a:buSzPct val="100000"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2265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115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hape 22"/>
          <p:cNvGrpSpPr/>
          <p:nvPr/>
        </p:nvGrpSpPr>
        <p:grpSpPr>
          <a:xfrm>
            <a:off x="0" y="6089650"/>
            <a:ext cx="9144000" cy="768350"/>
            <a:chOff x="0" y="6090046"/>
            <a:chExt cx="9144000" cy="767953"/>
          </a:xfrm>
        </p:grpSpPr>
        <p:sp>
          <p:nvSpPr>
            <p:cNvPr id="23" name="Shape 23"/>
            <p:cNvSpPr/>
            <p:nvPr/>
          </p:nvSpPr>
          <p:spPr>
            <a:xfrm>
              <a:off x="0" y="6090046"/>
              <a:ext cx="6696074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  <a:t>Info-Tech Research Group, Inc. is a global leader in providing IT research and advice.</a:t>
              </a:r>
              <a:b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  <a:t>Info-Tech’s products and services combine actionable insight and relevant advice with</a:t>
              </a:r>
              <a:b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  <a:t>ready-to-use tools and templates that cover the full spectrum of IT concerns.</a:t>
              </a:r>
              <a:b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  <a:t>© </a:t>
              </a:r>
              <a:r>
                <a:rPr lang="en-US" sz="800" b="0" i="0" u="none" strike="noStrike" cap="none" dirty="0" smtClean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  <a:t>1997-2016 </a:t>
              </a:r>
              <a:r>
                <a:rPr lang="en-US"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rPr>
                <a:t>Info-Tech Research Group Inc.</a:t>
              </a:r>
            </a:p>
          </p:txBody>
        </p:sp>
        <p:grpSp>
          <p:nvGrpSpPr>
            <p:cNvPr id="24" name="Shape 24"/>
            <p:cNvGrpSpPr/>
            <p:nvPr/>
          </p:nvGrpSpPr>
          <p:grpSpPr>
            <a:xfrm>
              <a:off x="6696075" y="6090046"/>
              <a:ext cx="2447925" cy="767953"/>
              <a:chOff x="6696075" y="6090046"/>
              <a:chExt cx="2447925" cy="767953"/>
            </a:xfrm>
          </p:grpSpPr>
          <p:sp>
            <p:nvSpPr>
              <p:cNvPr id="25" name="Shape 25"/>
              <p:cNvSpPr/>
              <p:nvPr/>
            </p:nvSpPr>
            <p:spPr>
              <a:xfrm>
                <a:off x="6696075" y="6090046"/>
                <a:ext cx="2447925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800" b="0" i="0" u="none" strike="noStrike" cap="none" dirty="0">
                  <a:solidFill>
                    <a:srgbClr val="ADB7C3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pic>
            <p:nvPicPr>
              <p:cNvPr id="26" name="Shape 26"/>
              <p:cNvPicPr preferRelativeResize="0"/>
              <p:nvPr/>
            </p:nvPicPr>
            <p:blipFill rotWithShape="1">
              <a:blip r:embed="rId2">
                <a:alphaModFix/>
              </a:blip>
              <a:srcRect/>
              <a:stretch/>
            </p:blipFill>
            <p:spPr>
              <a:xfrm>
                <a:off x="7020271" y="6309319"/>
                <a:ext cx="1697008" cy="33940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74700" y="3060698"/>
            <a:ext cx="7454900" cy="655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4285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361950" marR="0" lvl="1" indent="-1841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542925" marR="0" lvl="2" indent="-18732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714375" marR="0" lvl="3" indent="-180975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marR="0" lvl="4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774700" y="3724071"/>
            <a:ext cx="7467600" cy="50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Header /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46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1442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61455" y="3323354"/>
            <a:ext cx="8615844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Deliverables Completed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612662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/>
              <a:t>Processes </a:t>
            </a:r>
            <a:r>
              <a:rPr lang="en-US" dirty="0" smtClean="0"/>
              <a:t>Optimized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257727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Knowledge Gained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Two small sections, </a:t>
            </a:r>
            <a:r>
              <a:rPr lang="en-US" smtClean="0"/>
              <a:t>one large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808" y="3376524"/>
            <a:ext cx="215115" cy="2151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10" y="1253022"/>
            <a:ext cx="194813" cy="225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98" y="1268794"/>
            <a:ext cx="139535" cy="1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750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3836604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Introduc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0" y="-52388"/>
            <a:ext cx="9144000" cy="1125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250825" y="1287462"/>
            <a:ext cx="4038599" cy="319087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Research is Designed For:</a:t>
            </a:r>
          </a:p>
        </p:txBody>
      </p:sp>
      <p:sp>
        <p:nvSpPr>
          <p:cNvPr id="42" name="Shape 42"/>
          <p:cNvSpPr/>
          <p:nvPr/>
        </p:nvSpPr>
        <p:spPr>
          <a:xfrm>
            <a:off x="4840287" y="1287462"/>
            <a:ext cx="4037012" cy="319087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Research Will Help You:</a:t>
            </a:r>
          </a:p>
        </p:txBody>
      </p:sp>
      <p:sp>
        <p:nvSpPr>
          <p:cNvPr id="43" name="Shape 43"/>
          <p:cNvSpPr/>
          <p:nvPr/>
        </p:nvSpPr>
        <p:spPr>
          <a:xfrm>
            <a:off x="250825" y="3927475"/>
            <a:ext cx="4041774" cy="320675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Research Will Assist:</a:t>
            </a:r>
          </a:p>
        </p:txBody>
      </p:sp>
      <p:sp>
        <p:nvSpPr>
          <p:cNvPr id="44" name="Shape 44"/>
          <p:cNvSpPr/>
          <p:nvPr/>
        </p:nvSpPr>
        <p:spPr>
          <a:xfrm>
            <a:off x="4840287" y="3927475"/>
            <a:ext cx="4041774" cy="320675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Research Will Help You:</a:t>
            </a:r>
          </a:p>
        </p:txBody>
      </p:sp>
      <p:sp>
        <p:nvSpPr>
          <p:cNvPr id="45" name="Shape 45"/>
          <p:cNvSpPr/>
          <p:nvPr/>
        </p:nvSpPr>
        <p:spPr>
          <a:xfrm>
            <a:off x="250825" y="1287462"/>
            <a:ext cx="4038599" cy="319087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Research Is Designed For:</a:t>
            </a:r>
          </a:p>
        </p:txBody>
      </p:sp>
      <p:sp>
        <p:nvSpPr>
          <p:cNvPr id="46" name="Shape 46"/>
          <p:cNvSpPr/>
          <p:nvPr/>
        </p:nvSpPr>
        <p:spPr>
          <a:xfrm>
            <a:off x="4840287" y="1287462"/>
            <a:ext cx="4037012" cy="319087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Research Will Help You:</a:t>
            </a:r>
          </a:p>
        </p:txBody>
      </p:sp>
      <p:sp>
        <p:nvSpPr>
          <p:cNvPr id="47" name="Shape 47"/>
          <p:cNvSpPr/>
          <p:nvPr/>
        </p:nvSpPr>
        <p:spPr>
          <a:xfrm>
            <a:off x="250825" y="3927475"/>
            <a:ext cx="4041774" cy="320675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Research Will Also Assist:</a:t>
            </a:r>
          </a:p>
        </p:txBody>
      </p:sp>
      <p:sp>
        <p:nvSpPr>
          <p:cNvPr id="48" name="Shape 48"/>
          <p:cNvSpPr/>
          <p:nvPr/>
        </p:nvSpPr>
        <p:spPr>
          <a:xfrm>
            <a:off x="4840287" y="3927475"/>
            <a:ext cx="4041774" cy="320675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This Research Will Help Them: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51519" y="260647"/>
            <a:ext cx="8625780" cy="8640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246703" y="1607230"/>
            <a:ext cx="4041648" cy="16774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4625" marR="0" lvl="0" indent="-6794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7747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539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92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14488" marR="0" lvl="4" indent="-65087" algn="l" rtl="0">
              <a:lnSpc>
                <a:spcPct val="1125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835435" y="1607230"/>
            <a:ext cx="4041648" cy="16774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4625" marR="0" lvl="0" indent="-6794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7747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539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92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14488" marR="0" lvl="4" indent="-65087" algn="l" rtl="0">
              <a:lnSpc>
                <a:spcPct val="1125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246703" y="4252346"/>
            <a:ext cx="4041648" cy="16774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4625" marR="0" lvl="0" indent="-6794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7747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539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92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14488" marR="0" lvl="4" indent="-65087" algn="l" rtl="0">
              <a:lnSpc>
                <a:spcPct val="1125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830835" y="4248103"/>
            <a:ext cx="4041648" cy="16774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4625" marR="0" lvl="0" indent="-6794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7747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539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92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14488" marR="0" lvl="4" indent="-65087" algn="l" rtl="0">
              <a:lnSpc>
                <a:spcPct val="1125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Executive Summar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-31750"/>
            <a:ext cx="9144000" cy="1125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255587" y="4200525"/>
            <a:ext cx="5259387" cy="31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Resolution</a:t>
            </a:r>
          </a:p>
        </p:txBody>
      </p:sp>
      <p:sp>
        <p:nvSpPr>
          <p:cNvPr id="57" name="Shape 57"/>
          <p:cNvSpPr/>
          <p:nvPr/>
        </p:nvSpPr>
        <p:spPr>
          <a:xfrm>
            <a:off x="247650" y="1211262"/>
            <a:ext cx="5267324" cy="3190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Situation</a:t>
            </a:r>
          </a:p>
        </p:txBody>
      </p:sp>
      <p:sp>
        <p:nvSpPr>
          <p:cNvPr id="58" name="Shape 58"/>
          <p:cNvSpPr/>
          <p:nvPr/>
        </p:nvSpPr>
        <p:spPr>
          <a:xfrm>
            <a:off x="247650" y="2737213"/>
            <a:ext cx="5267324" cy="320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Complication</a:t>
            </a:r>
          </a:p>
        </p:txBody>
      </p:sp>
      <p:grpSp>
        <p:nvGrpSpPr>
          <p:cNvPr id="59" name="Shape 59"/>
          <p:cNvGrpSpPr/>
          <p:nvPr/>
        </p:nvGrpSpPr>
        <p:grpSpPr>
          <a:xfrm>
            <a:off x="5736404" y="1210904"/>
            <a:ext cx="3084067" cy="285749"/>
            <a:chOff x="2267743" y="1844803"/>
            <a:chExt cx="3084067" cy="285749"/>
          </a:xfrm>
        </p:grpSpPr>
        <p:sp>
          <p:nvSpPr>
            <p:cNvPr id="60" name="Shape 60"/>
            <p:cNvSpPr/>
            <p:nvPr/>
          </p:nvSpPr>
          <p:spPr>
            <a:xfrm>
              <a:off x="2267743" y="1844803"/>
              <a:ext cx="3084067" cy="285749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100" i="1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Info-Tech Insight</a:t>
              </a:r>
            </a:p>
          </p:txBody>
        </p:sp>
        <p:pic>
          <p:nvPicPr>
            <p:cNvPr id="61" name="Shape 6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5043623" y="1889932"/>
              <a:ext cx="239999" cy="179999"/>
            </a:xfrm>
            <a:prstGeom prst="rect">
              <a:avLst/>
            </a:pr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pic>
      </p:grp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10175" y="1266825"/>
            <a:ext cx="207962" cy="209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11762" y="4246562"/>
            <a:ext cx="206374" cy="206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10175" y="2794363"/>
            <a:ext cx="211137" cy="211136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57175" y="255587"/>
            <a:ext cx="8620124" cy="877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47847" y="1535363"/>
            <a:ext cx="5257799" cy="10789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255587" y="3051536"/>
            <a:ext cx="5257799" cy="1076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255868" y="4512653"/>
            <a:ext cx="5258923" cy="1808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5737241" y="1495996"/>
            <a:ext cx="3083231" cy="48250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ecutive Brief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-31750"/>
            <a:ext cx="9144000" cy="1125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57175" y="255587"/>
            <a:ext cx="8620124" cy="877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ree Sectio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-31750"/>
            <a:ext cx="9144000" cy="11255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5" name="Shape 75"/>
          <p:cNvCxnSpPr/>
          <p:nvPr/>
        </p:nvCxnSpPr>
        <p:spPr>
          <a:xfrm>
            <a:off x="323850" y="1125537"/>
            <a:ext cx="8496299" cy="0"/>
          </a:xfrm>
          <a:prstGeom prst="straightConnector1">
            <a:avLst/>
          </a:prstGeom>
          <a:noFill/>
          <a:ln w="22225" cap="flat" cmpd="sng">
            <a:solidFill>
              <a:srgbClr val="45433E">
                <a:alpha val="4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266218" y="4642214"/>
            <a:ext cx="8613648" cy="3200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266218" y="2931098"/>
            <a:ext cx="8613648" cy="3200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3"/>
          </p:nvPr>
        </p:nvSpPr>
        <p:spPr>
          <a:xfrm>
            <a:off x="266218" y="1226948"/>
            <a:ext cx="8611079" cy="3200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/>
          <a:lstStyle>
            <a:lvl1pPr marL="180975" marR="0" lvl="0" indent="-74295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57175" y="255587"/>
            <a:ext cx="8620124" cy="877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4"/>
          </p:nvPr>
        </p:nvSpPr>
        <p:spPr>
          <a:xfrm>
            <a:off x="266218" y="1546726"/>
            <a:ext cx="8595359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5"/>
          </p:nvPr>
        </p:nvSpPr>
        <p:spPr>
          <a:xfrm>
            <a:off x="266218" y="3257915"/>
            <a:ext cx="8595359" cy="138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6"/>
          </p:nvPr>
        </p:nvSpPr>
        <p:spPr>
          <a:xfrm>
            <a:off x="266218" y="4969032"/>
            <a:ext cx="8595359" cy="13775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/ Bod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hape 84"/>
          <p:cNvCxnSpPr/>
          <p:nvPr/>
        </p:nvCxnSpPr>
        <p:spPr>
          <a:xfrm>
            <a:off x="323850" y="1125537"/>
            <a:ext cx="8496299" cy="0"/>
          </a:xfrm>
          <a:prstGeom prst="straightConnector1">
            <a:avLst/>
          </a:prstGeom>
          <a:noFill/>
          <a:ln w="22225" cap="flat" cmpd="sng">
            <a:solidFill>
              <a:srgbClr val="45433E">
                <a:alpha val="4196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51519" y="260647"/>
            <a:ext cx="8625780" cy="8640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49302" y="1747156"/>
            <a:ext cx="8627996" cy="4459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4625" marR="0" lvl="0" indent="-8318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614488" marR="0" lvl="4" indent="-65087" algn="l" rtl="0">
              <a:lnSpc>
                <a:spcPct val="1125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249301" y="1192440"/>
            <a:ext cx="8627996" cy="400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rgbClr val="243F5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nbroken Phase Layou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/>
        </p:nvSpPr>
        <p:spPr>
          <a:xfrm>
            <a:off x="4391025" y="4625975"/>
            <a:ext cx="2805113" cy="7699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PHASE</a:t>
            </a:r>
          </a:p>
        </p:txBody>
      </p:sp>
      <p:cxnSp>
        <p:nvCxnSpPr>
          <p:cNvPr id="94" name="Shape 94"/>
          <p:cNvCxnSpPr/>
          <p:nvPr/>
        </p:nvCxnSpPr>
        <p:spPr>
          <a:xfrm>
            <a:off x="3352800" y="5770562"/>
            <a:ext cx="3732213" cy="0"/>
          </a:xfrm>
          <a:prstGeom prst="straightConnector1">
            <a:avLst/>
          </a:prstGeom>
          <a:noFill/>
          <a:ln w="31750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" name="Shape 95"/>
          <p:cNvSpPr/>
          <p:nvPr/>
        </p:nvSpPr>
        <p:spPr>
          <a:xfrm>
            <a:off x="7215188" y="4549775"/>
            <a:ext cx="1400174" cy="140176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0" b="1" dirty="0">
              <a:solidFill>
                <a:srgbClr val="243F5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Shape 96"/>
          <p:cNvCxnSpPr/>
          <p:nvPr/>
        </p:nvCxnSpPr>
        <p:spPr>
          <a:xfrm>
            <a:off x="3505200" y="5922962"/>
            <a:ext cx="3732213" cy="0"/>
          </a:xfrm>
          <a:prstGeom prst="straightConnector1">
            <a:avLst/>
          </a:prstGeom>
          <a:noFill/>
          <a:ln w="31750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66750" y="5395912"/>
            <a:ext cx="6418262" cy="374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7196138" y="4549775"/>
            <a:ext cx="1439862" cy="14017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17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88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257175" y="255587"/>
            <a:ext cx="8620124" cy="877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257175" y="1600200"/>
            <a:ext cx="8620124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81" name="Shape 18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257175" y="255587"/>
            <a:ext cx="8620124" cy="877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257175" y="1600200"/>
            <a:ext cx="8620124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0975" marR="0" lvl="0" indent="-8953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1950" marR="0" lvl="1" indent="-6985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2925" marR="0" lvl="2" indent="-11112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14375" marR="0" lvl="3" indent="-1047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524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6524625"/>
            <a:ext cx="8388349" cy="3381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6670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Info-Tech Research Group</a:t>
            </a:r>
          </a:p>
        </p:txBody>
      </p:sp>
      <p:sp>
        <p:nvSpPr>
          <p:cNvPr id="13" name="Shape 13"/>
          <p:cNvSpPr/>
          <p:nvPr/>
        </p:nvSpPr>
        <p:spPr>
          <a:xfrm>
            <a:off x="8388350" y="6524625"/>
            <a:ext cx="755649" cy="3381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79388" marR="0" lvl="0" indent="-1587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0" y="6524625"/>
            <a:ext cx="8388349" cy="338137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6670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Info-Tech Research Group</a:t>
            </a:r>
          </a:p>
        </p:txBody>
      </p:sp>
      <p:sp>
        <p:nvSpPr>
          <p:cNvPr id="15" name="Shape 15"/>
          <p:cNvSpPr/>
          <p:nvPr/>
        </p:nvSpPr>
        <p:spPr>
          <a:xfrm>
            <a:off x="8388350" y="6524625"/>
            <a:ext cx="755649" cy="338137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79388" marR="0" lvl="0" indent="-1587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69" r:id="rId9"/>
    <p:sldLayoutId id="2147483672" r:id="rId10"/>
    <p:sldLayoutId id="2147483673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10" Type="http://schemas.openxmlformats.org/officeDocument/2006/relationships/image" Target="../media/image14.png"/><Relationship Id="rId4" Type="http://schemas.openxmlformats.org/officeDocument/2006/relationships/image" Target="../media/image25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7.png"/><Relationship Id="rId7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orkshopBooking@InfoTech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week.com/it-management/microsoft-continues-to-see-impact-of-transition-to-cloud.html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4" Type="http://schemas.openxmlformats.org/officeDocument/2006/relationships/hyperlink" Target="http://www.reuters.com/article/us-microsoft-results-idUSKCN0ZZ2N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hyperlink" Target="https://www.infotech.com/research/ss/transition-licensing-to-the-microsoft-cloud/transition-licensing-to-the-microsoft-cloud-phases-1-3?utm_source=SS_Sample&amp;utm_medium=Collateral&amp;utm_campaign=Collateral" TargetMode="Externa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74700" y="3068637"/>
            <a:ext cx="74549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Transition Licensing to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 Microsoft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Cloud</a:t>
            </a:r>
          </a:p>
          <a:p>
            <a:pPr marL="0" marR="0" lvl="0" indent="0" algn="l" rtl="0">
              <a:lnSpc>
                <a:spcPct val="114285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774700" y="3724275"/>
            <a:ext cx="7467600" cy="50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cloud is coming – be prepared with a proactive strategy.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5" name="Picture 4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– 2016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9" name="Picture 8" descr="itrg-logo-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Rectangle 2047"/>
          <p:cNvSpPr/>
          <p:nvPr/>
        </p:nvSpPr>
        <p:spPr>
          <a:xfrm>
            <a:off x="0" y="1446027"/>
            <a:ext cx="9144000" cy="47314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Rounded Rectangle 36"/>
          <p:cNvSpPr/>
          <p:nvPr/>
        </p:nvSpPr>
        <p:spPr>
          <a:xfrm>
            <a:off x="5391962" y="1689851"/>
            <a:ext cx="3485337" cy="126838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185D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4611273" y="2188555"/>
            <a:ext cx="1845140" cy="96414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Rounded Rectangle 38"/>
          <p:cNvSpPr/>
          <p:nvPr/>
        </p:nvSpPr>
        <p:spPr>
          <a:xfrm>
            <a:off x="5461748" y="4650093"/>
            <a:ext cx="3415551" cy="125276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4467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Rectangle 10"/>
          <p:cNvSpPr/>
          <p:nvPr/>
        </p:nvSpPr>
        <p:spPr>
          <a:xfrm>
            <a:off x="4611274" y="4542297"/>
            <a:ext cx="1845139" cy="95478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Rounded Rectangle 37"/>
          <p:cNvSpPr/>
          <p:nvPr/>
        </p:nvSpPr>
        <p:spPr>
          <a:xfrm>
            <a:off x="5454690" y="3222097"/>
            <a:ext cx="3422609" cy="123419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16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4611273" y="3371186"/>
            <a:ext cx="1849641" cy="95351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Rounded Rectangle 33"/>
          <p:cNvSpPr/>
          <p:nvPr/>
        </p:nvSpPr>
        <p:spPr>
          <a:xfrm>
            <a:off x="251520" y="3222097"/>
            <a:ext cx="3420514" cy="124482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95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Rounded Rectangle 34"/>
          <p:cNvSpPr/>
          <p:nvPr/>
        </p:nvSpPr>
        <p:spPr>
          <a:xfrm>
            <a:off x="251519" y="1689851"/>
            <a:ext cx="3427667" cy="126838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EA3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Rounded Rectangle 35"/>
          <p:cNvSpPr/>
          <p:nvPr/>
        </p:nvSpPr>
        <p:spPr>
          <a:xfrm>
            <a:off x="251520" y="4650093"/>
            <a:ext cx="3424106" cy="126838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19F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2" name="Picture 10" descr="https://lh3.googleusercontent.com/quw0obtHZM0nijLga_ZiMSOSihY2LrR8bnSd7LxITYw_ZsScfUAjElmezmAhhDVLSP0q=s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74" y="2416607"/>
            <a:ext cx="1776755" cy="53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webobjects2.cdw.com/is/image/CDW/3867074?$product-main$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75596" y="4678210"/>
            <a:ext cx="1498396" cy="76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http://chriskoenig.net/wp-content/uploads/2014/11/Dynamics-CRM-logo-blue-on-white-247x9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8" r="5507"/>
          <a:stretch/>
        </p:blipFill>
        <p:spPr bwMode="auto">
          <a:xfrm>
            <a:off x="4668874" y="3569807"/>
            <a:ext cx="1711841" cy="669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Consider more than just Office 365 – Microsoft offers </a:t>
            </a:r>
            <a:r>
              <a:rPr lang="en-CA" dirty="0" smtClean="0"/>
              <a:t>six different products that can be deployed in the cloud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2796029" y="2188555"/>
            <a:ext cx="1744749" cy="9693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2807832" y="3371186"/>
            <a:ext cx="1732946" cy="95351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815806" y="4543564"/>
            <a:ext cx="1724972" cy="95351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13" name="Picture 4" descr="https://mesosphere.com/wp-content/themes/mesosphere/library/images/views/modals/modal-prompt-product-cloud/modal-prompt-product-cloud-platform-azure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60914" y="3444947"/>
            <a:ext cx="1626782" cy="7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http://thenextweb.com/wp-content/blogs.dir/1/files/2014/10/Office-365-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825" y="2390903"/>
            <a:ext cx="1496961" cy="57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82567" y="1788051"/>
            <a:ext cx="2975623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1200" kern="1200" dirty="0">
                <a:solidFill>
                  <a:schemeClr val="dk1"/>
                </a:solidFill>
              </a:rPr>
              <a:t>Microsoft </a:t>
            </a:r>
            <a:r>
              <a:rPr lang="en-US" sz="1200" kern="1200" dirty="0" smtClean="0">
                <a:solidFill>
                  <a:schemeClr val="dk1"/>
                </a:solidFill>
              </a:rPr>
              <a:t>Office, </a:t>
            </a:r>
            <a:r>
              <a:rPr lang="en-US" sz="1200" kern="1200" dirty="0">
                <a:solidFill>
                  <a:schemeClr val="dk1"/>
                </a:solidFill>
              </a:rPr>
              <a:t>as well as Yammer, Lync/Skype for Business, </a:t>
            </a:r>
            <a:r>
              <a:rPr lang="en-US" sz="1200" kern="1200" dirty="0" smtClean="0">
                <a:solidFill>
                  <a:schemeClr val="dk1"/>
                </a:solidFill>
              </a:rPr>
              <a:t>OneNote</a:t>
            </a:r>
            <a:r>
              <a:rPr lang="en-US" sz="1200" kern="1200" dirty="0">
                <a:solidFill>
                  <a:schemeClr val="dk1"/>
                </a:solidFill>
              </a:rPr>
              <a:t>, </a:t>
            </a:r>
            <a:r>
              <a:rPr lang="en-US" sz="1200" kern="1200" dirty="0" smtClean="0">
                <a:solidFill>
                  <a:schemeClr val="dk1"/>
                </a:solidFill>
              </a:rPr>
              <a:t>Publisher, </a:t>
            </a:r>
            <a:r>
              <a:rPr lang="en-US" sz="1200" kern="1200" dirty="0">
                <a:solidFill>
                  <a:schemeClr val="dk1"/>
                </a:solidFill>
              </a:rPr>
              <a:t>and Access</a:t>
            </a:r>
            <a:endParaRPr lang="en-CA" sz="1200" kern="1200" dirty="0"/>
          </a:p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1200" kern="1200" dirty="0">
                <a:solidFill>
                  <a:schemeClr val="dk1"/>
                </a:solidFill>
              </a:rPr>
              <a:t>Enables employees to work from virtually anywhere on almost any </a:t>
            </a:r>
            <a:r>
              <a:rPr lang="en-US" sz="1200" kern="1200" dirty="0" smtClean="0">
                <a:solidFill>
                  <a:schemeClr val="dk1"/>
                </a:solidFill>
              </a:rPr>
              <a:t>device</a:t>
            </a:r>
            <a:endParaRPr lang="en-CA" sz="1200" kern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6441838" y="3455258"/>
            <a:ext cx="236324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CA" sz="1200" kern="1200" dirty="0" smtClean="0">
                <a:solidFill>
                  <a:schemeClr val="dk1"/>
                </a:solidFill>
              </a:rPr>
              <a:t>Enterprise resource planning (ERP) and customer relationship management (CRM) software applications</a:t>
            </a:r>
            <a:endParaRPr lang="en-CA" sz="1200" kern="1200" dirty="0">
              <a:solidFill>
                <a:schemeClr val="dk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89878" y="1715620"/>
            <a:ext cx="2460384" cy="128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CA" sz="1200" kern="1200" dirty="0">
                <a:solidFill>
                  <a:schemeClr val="dk1"/>
                </a:solidFill>
              </a:rPr>
              <a:t>Provides mobile device management, mobile application management, and PC management capabilities</a:t>
            </a:r>
          </a:p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CA" sz="1200" kern="1200" dirty="0" smtClean="0">
                <a:solidFill>
                  <a:schemeClr val="dk1"/>
                </a:solidFill>
              </a:rPr>
              <a:t>Intune </a:t>
            </a:r>
            <a:r>
              <a:rPr lang="en-CA" sz="1200" kern="1200" dirty="0">
                <a:solidFill>
                  <a:schemeClr val="dk1"/>
                </a:solidFill>
              </a:rPr>
              <a:t>is </a:t>
            </a:r>
            <a:r>
              <a:rPr lang="en-CA" sz="1200" kern="1200" dirty="0" smtClean="0">
                <a:solidFill>
                  <a:schemeClr val="dk1"/>
                </a:solidFill>
              </a:rPr>
              <a:t>a per user subscription and a component of the </a:t>
            </a:r>
            <a:r>
              <a:rPr lang="en-CA" sz="1200" kern="1200" dirty="0">
                <a:solidFill>
                  <a:schemeClr val="dk1"/>
                </a:solidFill>
              </a:rPr>
              <a:t>EMS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5903" y="3292908"/>
            <a:ext cx="2625011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1200" kern="1200" dirty="0">
                <a:solidFill>
                  <a:schemeClr val="dk1"/>
                </a:solidFill>
              </a:rPr>
              <a:t>Platform and infrastructure for building, </a:t>
            </a:r>
            <a:r>
              <a:rPr lang="en-US" sz="1200" kern="1200" dirty="0" smtClean="0">
                <a:solidFill>
                  <a:schemeClr val="dk1"/>
                </a:solidFill>
              </a:rPr>
              <a:t>deploying, </a:t>
            </a:r>
            <a:r>
              <a:rPr lang="en-US" sz="1200" kern="1200" dirty="0">
                <a:solidFill>
                  <a:schemeClr val="dk1"/>
                </a:solidFill>
              </a:rPr>
              <a:t>and managing </a:t>
            </a:r>
            <a:r>
              <a:rPr lang="en-US" sz="1200" kern="1200" dirty="0" smtClean="0">
                <a:solidFill>
                  <a:schemeClr val="dk1"/>
                </a:solidFill>
              </a:rPr>
              <a:t>applications</a:t>
            </a:r>
            <a:endParaRPr lang="en-CA" sz="1200" kern="1200" dirty="0"/>
          </a:p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US" sz="1200" kern="1200" dirty="0">
                <a:solidFill>
                  <a:schemeClr val="dk1"/>
                </a:solidFill>
              </a:rPr>
              <a:t>Empowers organizations with the creation of innovative </a:t>
            </a:r>
            <a:r>
              <a:rPr lang="en-US" sz="1200" kern="1200" dirty="0" smtClean="0">
                <a:solidFill>
                  <a:schemeClr val="dk1"/>
                </a:solidFill>
              </a:rPr>
              <a:t>applications</a:t>
            </a:r>
            <a:endParaRPr lang="en-CA" dirty="0"/>
          </a:p>
        </p:txBody>
      </p:sp>
      <p:pic>
        <p:nvPicPr>
          <p:cNvPr id="2050" name="Picture 2" descr="https://d3kjp0zrek7zit.cloudfront.net/uploads/product/image/427/large_detail_141797221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 bwMode="auto">
          <a:xfrm>
            <a:off x="2868019" y="4649696"/>
            <a:ext cx="1612572" cy="78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4917863" y="2281640"/>
            <a:ext cx="732634" cy="2764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350871" y="4929067"/>
            <a:ext cx="24050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CA" sz="1200" kern="1200" dirty="0" smtClean="0">
                <a:solidFill>
                  <a:schemeClr val="dk1"/>
                </a:solidFill>
              </a:rPr>
              <a:t>Project management software </a:t>
            </a:r>
          </a:p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CA" sz="1200" kern="1200" dirty="0" smtClean="0">
                <a:solidFill>
                  <a:schemeClr val="dk1"/>
                </a:solidFill>
              </a:rPr>
              <a:t>Provides the same functionality as on-premise product</a:t>
            </a:r>
            <a:endParaRPr lang="en-CA" sz="1200" kern="1200" dirty="0">
              <a:solidFill>
                <a:schemeClr val="dk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72218" y="4848205"/>
            <a:ext cx="2405081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CA" sz="1200" kern="1200" dirty="0" smtClean="0">
                <a:solidFill>
                  <a:schemeClr val="dk1"/>
                </a:solidFill>
              </a:rPr>
              <a:t>Diagramming and vector graphics application</a:t>
            </a:r>
          </a:p>
          <a:p>
            <a:pPr marL="171450" lvl="1" indent="-1714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n-CA" sz="1200" kern="1200" dirty="0" smtClean="0">
                <a:solidFill>
                  <a:schemeClr val="dk1"/>
                </a:solidFill>
              </a:rPr>
              <a:t>Provides the same functionality as on-premise product</a:t>
            </a:r>
            <a:endParaRPr lang="en-CA" sz="1200" kern="1200" dirty="0">
              <a:solidFill>
                <a:schemeClr val="dk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33" name="Picture 3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39" descr="itrg-logo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9011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There are benefits </a:t>
            </a:r>
            <a:r>
              <a:rPr lang="en-CA" dirty="0"/>
              <a:t>to the </a:t>
            </a:r>
            <a:r>
              <a:rPr lang="en-CA" dirty="0" smtClean="0"/>
              <a:t>cloud; examine common criteria when evaluating a move</a:t>
            </a:r>
            <a:endParaRPr lang="en-CA" dirty="0"/>
          </a:p>
        </p:txBody>
      </p:sp>
      <p:sp>
        <p:nvSpPr>
          <p:cNvPr id="3" name="Rounded Rectangle 2"/>
          <p:cNvSpPr/>
          <p:nvPr/>
        </p:nvSpPr>
        <p:spPr>
          <a:xfrm>
            <a:off x="350223" y="1614161"/>
            <a:ext cx="1946972" cy="1517806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1100" dirty="0" smtClean="0">
                <a:solidFill>
                  <a:schemeClr val="tx1"/>
                </a:solidFill>
              </a:rPr>
              <a:t>Once a year you will have the ability to true up or true down your licenses. Historically, only an annual true-up was possible, adding to cumulative SA costs.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50223" y="3626244"/>
            <a:ext cx="1946972" cy="1766455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Corporations can lose millions or hundreds of millions of dollars in the event of downtime. </a:t>
            </a:r>
          </a:p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Microsoft has a 99.9% uptime guarantee.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223" y="1315571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True Up or Down</a:t>
            </a:r>
            <a:endParaRPr lang="en-CA" sz="1200" dirty="0"/>
          </a:p>
        </p:txBody>
      </p:sp>
      <p:sp>
        <p:nvSpPr>
          <p:cNvPr id="6" name="Rectangle 5"/>
          <p:cNvSpPr/>
          <p:nvPr/>
        </p:nvSpPr>
        <p:spPr>
          <a:xfrm>
            <a:off x="350223" y="3327653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99.9% Uptime</a:t>
            </a:r>
            <a:endParaRPr lang="en-U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2501543" y="1614163"/>
            <a:ext cx="1946972" cy="1517805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Microsoft has increased the number of devices that can be used with O365 licenses enabling shared devices.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1543" y="1315572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15 Devices </a:t>
            </a:r>
            <a:endParaRPr lang="en-US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2501543" y="3626244"/>
            <a:ext cx="1946972" cy="1766455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90000" bIns="0" rtlCol="0" anchor="t"/>
          <a:lstStyle/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Historically, licensing has been device based, as BYOD and multiple devices weren’t prominent.</a:t>
            </a:r>
          </a:p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User licensing allows for multiple devices and is approximately 30% more expensive than licensing one device.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1543" y="3327654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User-Based Licensing</a:t>
            </a:r>
            <a:endParaRPr lang="en-US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4652863" y="1614162"/>
            <a:ext cx="1946972" cy="1517805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Microsoft has invested hundreds of millions of dollars into security for its cloud. It knows that with a single breach, many organizations will be searching for an alternative.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52863" y="1315571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Excellent Cloud Security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4652863" y="3626245"/>
            <a:ext cx="1946972" cy="1766454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If you want to reduce time spent on providing patches and updates, Microsoft wants to automate tasks leaving you more time to work on other areas of your business.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2863" y="3327654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Automatic Updates </a:t>
            </a:r>
            <a:endParaRPr lang="en-US" sz="1200" dirty="0"/>
          </a:p>
        </p:txBody>
      </p:sp>
      <p:sp>
        <p:nvSpPr>
          <p:cNvPr id="15" name="Rounded Rectangle 14"/>
          <p:cNvSpPr/>
          <p:nvPr/>
        </p:nvSpPr>
        <p:spPr>
          <a:xfrm>
            <a:off x="6804183" y="1613856"/>
            <a:ext cx="1946972" cy="1517805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Microsoft is continuously increasing integration and collaboration capabilities within its products. Exchange, SharePoint, Skype, and Office have all seen changes in recent years.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4183" y="1315265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Enabled Collaboration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6804183" y="3625939"/>
            <a:ext cx="1946972" cy="1766760"/>
          </a:xfrm>
          <a:prstGeom prst="roundRect">
            <a:avLst>
              <a:gd name="adj" fmla="val 1122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15888" indent="-115888">
              <a:spcBef>
                <a:spcPts val="600"/>
              </a:spcBef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</a:rPr>
              <a:t>Instead of having to replace hardware every 3-4 years, moving to Microsoft’s cloud can move you out of the hardware management space and help you focus on performance.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04183" y="3327348"/>
            <a:ext cx="1946972" cy="233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 smtClean="0"/>
              <a:t>Reduce Infra Costs</a:t>
            </a:r>
            <a:endParaRPr lang="en-CA" sz="1200" dirty="0"/>
          </a:p>
        </p:txBody>
      </p:sp>
      <p:sp>
        <p:nvSpPr>
          <p:cNvPr id="19" name="Shape 351"/>
          <p:cNvSpPr txBox="1"/>
          <p:nvPr/>
        </p:nvSpPr>
        <p:spPr>
          <a:xfrm rot="16200000">
            <a:off x="2543564" y="4262006"/>
            <a:ext cx="1544242" cy="38056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2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" name="Group 96"/>
          <p:cNvGrpSpPr/>
          <p:nvPr/>
        </p:nvGrpSpPr>
        <p:grpSpPr>
          <a:xfrm>
            <a:off x="1470916" y="5539090"/>
            <a:ext cx="6186291" cy="637588"/>
            <a:chOff x="483086" y="6022854"/>
            <a:chExt cx="7684701" cy="897746"/>
          </a:xfrm>
        </p:grpSpPr>
        <p:sp>
          <p:nvSpPr>
            <p:cNvPr id="22" name="Rectangle 97"/>
            <p:cNvSpPr/>
            <p:nvPr/>
          </p:nvSpPr>
          <p:spPr>
            <a:xfrm>
              <a:off x="483086" y="6022855"/>
              <a:ext cx="7684701" cy="8977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25400" dist="25400" dir="270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2">
                <a:buClr>
                  <a:schemeClr val="dk1"/>
                </a:buClr>
                <a:buSzPct val="119999"/>
              </a:pPr>
              <a:r>
                <a:rPr lang="en-CA" sz="1200" dirty="0">
                  <a:solidFill>
                    <a:schemeClr val="dk1"/>
                  </a:solidFill>
                  <a:ea typeface="Arial"/>
                  <a:cs typeface="Arial"/>
                </a:rPr>
                <a:t>Fifty-six percent of enterprises consider cloud to be a strategic differentiator, and approximately </a:t>
              </a:r>
              <a:r>
                <a:rPr lang="en-CA" sz="1200" dirty="0" smtClean="0">
                  <a:solidFill>
                    <a:schemeClr val="dk1"/>
                  </a:solidFill>
                  <a:ea typeface="Arial"/>
                  <a:cs typeface="Arial"/>
                </a:rPr>
                <a:t>fifty-eight percent </a:t>
              </a:r>
              <a:r>
                <a:rPr lang="en-CA" sz="1200" dirty="0">
                  <a:solidFill>
                    <a:schemeClr val="dk1"/>
                  </a:solidFill>
                  <a:ea typeface="Arial"/>
                  <a:cs typeface="Arial"/>
                </a:rPr>
                <a:t>of enterprises spend more than 10 percent of their annual budgets on cloud services. </a:t>
              </a:r>
              <a:r>
                <a:rPr lang="en-CA" sz="1200" dirty="0" smtClean="0">
                  <a:solidFill>
                    <a:schemeClr val="dk1"/>
                  </a:solidFill>
                  <a:ea typeface="Arial"/>
                  <a:cs typeface="Arial"/>
                </a:rPr>
                <a:t>– </a:t>
              </a:r>
              <a:r>
                <a:rPr lang="en-CA" sz="1200" dirty="0">
                  <a:solidFill>
                    <a:schemeClr val="dk1"/>
                  </a:solidFill>
                  <a:ea typeface="Arial"/>
                  <a:cs typeface="Arial"/>
                </a:rPr>
                <a:t>ICD</a:t>
              </a:r>
            </a:p>
          </p:txBody>
        </p:sp>
        <p:pic>
          <p:nvPicPr>
            <p:cNvPr id="23" name="Picture 9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086" y="6022854"/>
              <a:ext cx="801551" cy="897745"/>
            </a:xfrm>
            <a:prstGeom prst="rect">
              <a:avLst/>
            </a:prstGeom>
          </p:spPr>
        </p:pic>
      </p:grpSp>
      <p:grpSp>
        <p:nvGrpSpPr>
          <p:cNvPr id="24" name="Group 23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5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82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198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1150937" y="1931988"/>
            <a:ext cx="6589711" cy="4224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Hyped up and hailed as a revolutionary technology, the cloud is changing the way businesses work.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Microsoft has made a strong push </a:t>
            </a: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to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move </a:t>
            </a: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customers to the cloud. If your reseller or your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executive team </a:t>
            </a: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hasn’t already suggested a cloud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transition, </a:t>
            </a: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they will soon. </a:t>
            </a:r>
            <a:endParaRPr lang="en-US" sz="1600" b="0" i="1" u="none" strike="noStrike" cap="none" dirty="0" smtClean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US" sz="1600" b="0" i="1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500"/>
              </a:spcBef>
              <a:spcAft>
                <a:spcPts val="0"/>
              </a:spcAft>
              <a:buSzPct val="25000"/>
              <a:buNone/>
            </a:pP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But that doesn’t mean it’s a good fit. Moving to the cloud might not make sense functionally or financially for your organization. Before your leadership starts asking about the cloud,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understand whether </a:t>
            </a: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it’s a viable option.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Examine </a:t>
            </a:r>
            <a:r>
              <a:rPr lang="en-US" sz="1600" i="1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your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IT strategy and document </a:t>
            </a: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whether or not the cloud works for your business goals and </a:t>
            </a: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is financially feasible.</a:t>
            </a:r>
          </a:p>
          <a:p>
            <a:pPr marL="0" marR="0" lvl="0" indent="0" algn="l" rtl="0">
              <a:spcBef>
                <a:spcPts val="500"/>
              </a:spcBef>
              <a:spcAft>
                <a:spcPts val="0"/>
              </a:spcAft>
              <a:buSzPct val="25000"/>
              <a:buNone/>
            </a:pPr>
            <a:r>
              <a:rPr lang="en-US" sz="1600" b="0" i="1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 lang="en-US" sz="1600" b="0" i="1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spcBef>
                <a:spcPts val="500"/>
              </a:spcBef>
              <a:spcAft>
                <a:spcPts val="0"/>
              </a:spcAft>
              <a:buSzPct val="25000"/>
              <a:buNone/>
            </a:pP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It’s time to take a careful look at your current licensing position and your organization’s needs – does the cloud make sense? Get ready to justify and defend your position either way.</a:t>
            </a:r>
          </a:p>
          <a:p>
            <a:pPr marL="0" marR="0" lvl="0" indent="0" algn="l" rtl="0">
              <a:spcBef>
                <a:spcPts val="500"/>
              </a:spcBef>
              <a:spcAft>
                <a:spcPts val="0"/>
              </a:spcAft>
              <a:buSzPct val="25000"/>
              <a:buNone/>
            </a:pPr>
            <a: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600" b="0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1600" b="1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1600" b="1" i="1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</a:br>
            <a:endParaRPr lang="en-US" sz="1600" b="1" i="1" u="none" strike="noStrike" cap="none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4366113" y="5470525"/>
            <a:ext cx="4460875" cy="9540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1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Scott Bickley</a:t>
            </a:r>
            <a:endParaRPr lang="en-US" sz="1400" b="1" i="1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i="1" dirty="0" smtClean="0">
                <a:solidFill>
                  <a:schemeClr val="lt1"/>
                </a:solidFill>
              </a:rPr>
              <a:t>Senior Director</a:t>
            </a:r>
            <a:r>
              <a:rPr lang="en-US" sz="1400" b="0" i="1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Vendor Practice</a:t>
            </a:r>
            <a:endParaRPr lang="en-US" sz="1400" b="0" i="1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Vendor and Custom Research </a:t>
            </a:r>
            <a:br>
              <a:rPr lang="en-US" sz="14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1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Info-Tech Research Group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546100" y="1501775"/>
            <a:ext cx="5945188" cy="338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Like it or not, Microsoft’s cloud is on its way. </a:t>
            </a:r>
          </a:p>
        </p:txBody>
      </p:sp>
      <p:sp>
        <p:nvSpPr>
          <p:cNvPr id="204" name="Shape 204"/>
          <p:cNvSpPr/>
          <p:nvPr/>
        </p:nvSpPr>
        <p:spPr>
          <a:xfrm>
            <a:off x="0" y="357187"/>
            <a:ext cx="9144000" cy="1096961"/>
          </a:xfrm>
          <a:prstGeom prst="rect">
            <a:avLst/>
          </a:prstGeom>
          <a:solidFill>
            <a:schemeClr val="accent2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53340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ANALYST PERSPECTIVE 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6100" y="1871663"/>
            <a:ext cx="677863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9838" y="4740275"/>
            <a:ext cx="657224" cy="53816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9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250825" y="260350"/>
            <a:ext cx="8626474" cy="8651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8333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Our understanding of the problem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246062" y="1606550"/>
            <a:ext cx="4041774" cy="20681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4625" marR="0" lvl="0" indent="-174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Organizations examining a move to the 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cloud.</a:t>
            </a:r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746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managers scoping their Microsoft licensing 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requirements.</a:t>
            </a:r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746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CIOs and IT directors negotiating licensing 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agreements and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looking to save 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money.</a:t>
            </a:r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746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and business leaders seeking to better understand Microsoft licensing and evaluate cloud 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options.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2"/>
          </p:nvPr>
        </p:nvSpPr>
        <p:spPr>
          <a:xfrm>
            <a:off x="4835525" y="1606550"/>
            <a:ext cx="4041774" cy="16779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4625" marR="0" lvl="0" indent="-174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Microsoft’s cloud </a:t>
            </a:r>
            <a:r>
              <a:rPr lang="en-US" dirty="0" smtClean="0"/>
              <a:t>offerings.</a:t>
            </a:r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746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 if transitioning to a Microsoft cloud product is viable and </a:t>
            </a:r>
            <a:r>
              <a:rPr lang="en-US" sz="1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beneficial.</a:t>
            </a:r>
            <a:endParaRPr lang="en-US"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4625" marR="0" lvl="0" indent="-1746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body" idx="3"/>
          </p:nvPr>
        </p:nvSpPr>
        <p:spPr>
          <a:xfrm>
            <a:off x="246062" y="4252912"/>
            <a:ext cx="4041774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4625" marR="0" lvl="0" indent="-174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CFOs and the finance department </a:t>
            </a:r>
          </a:p>
          <a:p>
            <a:pPr marL="174625" marR="0" lvl="0" indent="-1746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Vendor management </a:t>
            </a:r>
          </a:p>
          <a:p>
            <a:pPr marL="174625" marR="0" lvl="0" indent="-1746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asset managers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215"/>
          <p:cNvSpPr txBox="1">
            <a:spLocks/>
          </p:cNvSpPr>
          <p:nvPr/>
        </p:nvSpPr>
        <p:spPr>
          <a:xfrm>
            <a:off x="4835525" y="4252912"/>
            <a:ext cx="4041774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174625" marR="0" lvl="0" indent="-6794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Noto Sans Symbols"/>
              <a:buChar char="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361950" marR="0" lvl="1" indent="-7747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542925" marR="0" lvl="2" indent="-539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714375" marR="0" lvl="3" indent="-920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1614488" marR="0" lvl="4" indent="-65087" algn="l" rtl="0">
              <a:lnSpc>
                <a:spcPct val="1125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50000"/>
              <a:buFont typeface="Arial"/>
              <a:buChar char="◦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lvl="0" indent="-174625">
              <a:spcBef>
                <a:spcPts val="0"/>
              </a:spcBef>
            </a:pPr>
            <a:r>
              <a:rPr lang="en-US" dirty="0"/>
              <a:t>Align Microsoft licensing to business goals</a:t>
            </a:r>
          </a:p>
          <a:p>
            <a:pPr indent="-174625"/>
            <a:r>
              <a:rPr lang="en-CA" dirty="0"/>
              <a:t>Optimize spend</a:t>
            </a:r>
          </a:p>
          <a:p>
            <a:pPr indent="-174625"/>
            <a:r>
              <a:rPr lang="en-CA" dirty="0"/>
              <a:t>Maintain licensing compliance </a:t>
            </a:r>
          </a:p>
          <a:p>
            <a:pPr marL="0" indent="0">
              <a:buSzPct val="25000"/>
              <a:buFont typeface="Noto Sans Symbols"/>
              <a:buNone/>
            </a:pP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9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257175" y="255587"/>
            <a:ext cx="8620124" cy="877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CA" sz="24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Executive summary</a:t>
            </a:r>
            <a:endParaRPr sz="2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247650" y="1535112"/>
            <a:ext cx="5257799" cy="117682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180975"/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Microsoft is making a big push </a:t>
            </a:r>
            <a:r>
              <a:rPr lang="en-US" dirty="0" smtClean="0"/>
              <a:t>to move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customer base to the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cloud. </a:t>
            </a:r>
            <a:r>
              <a:rPr lang="en-US" dirty="0"/>
              <a:t>R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esellers are being heavily incentivized to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sell cloud products. </a:t>
            </a:r>
            <a:endParaRPr lang="en-US" sz="1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180975"/>
            <a:r>
              <a:rPr lang="en-US" dirty="0" smtClean="0"/>
              <a:t>This guarantees Microsoft annual revenue where historically organizations may not have purchased products for years at a time.</a:t>
            </a:r>
          </a:p>
          <a:p>
            <a:pPr lvl="0" indent="-180975"/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move to the cloud may be coming, but you need to evaluate what makes sense for you.</a:t>
            </a:r>
          </a:p>
          <a:p>
            <a:pPr marL="180975" marR="0" lvl="0" indent="-1809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</a:pPr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body" idx="2"/>
          </p:nvPr>
        </p:nvSpPr>
        <p:spPr>
          <a:xfrm>
            <a:off x="247649" y="3048000"/>
            <a:ext cx="5257799" cy="10779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975" marR="0" lvl="0" indent="-1809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While there are benefits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there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critical reasons organizations are delaying or refusing to move to the cloud in the near future.</a:t>
            </a:r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0975" marR="0" lvl="0" indent="-1809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those looking to make the move, there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many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different ways to license, purchase, and deploy the cloud products, making it challenging to know how to maximize your organization’s benefits. 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3"/>
          </p:nvPr>
        </p:nvSpPr>
        <p:spPr>
          <a:xfrm>
            <a:off x="257175" y="4529137"/>
            <a:ext cx="5249863" cy="1808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000" indent="-171450"/>
            <a:r>
              <a:rPr lang="en-US" dirty="0"/>
              <a:t>U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nderstand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your organization needs and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before you commit to moving to the cloud. </a:t>
            </a:r>
            <a:r>
              <a:rPr lang="en-US" dirty="0" smtClean="0"/>
              <a:t>It’s always easier to purchase more later than to try to reduce your spend.</a:t>
            </a:r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0975" marR="0" lvl="0" indent="-1809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</a:pPr>
            <a:r>
              <a:rPr lang="en-US" dirty="0" smtClean="0"/>
              <a:t>Complete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calculations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carefully as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cloud might end up costing significantly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for the desired feature set. In some scenarios, it may be more cost efficient for organizations to license in the cloud.</a:t>
            </a:r>
          </a:p>
          <a:p>
            <a:pPr marL="180975" marR="0" lvl="0" indent="-180975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19999"/>
              <a:buFont typeface="Arial"/>
              <a:buChar char="•"/>
            </a:pP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 are significant barriers to cloud adoption,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discuss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 them.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You’ll need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documentation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three years when it’s time to renew your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agreement. </a:t>
            </a:r>
            <a:endParaRPr lang="en-US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4"/>
          </p:nvPr>
        </p:nvSpPr>
        <p:spPr>
          <a:xfrm>
            <a:off x="5737225" y="1495425"/>
            <a:ext cx="3082924" cy="46497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286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-US" sz="1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Discuss </a:t>
            </a:r>
            <a:r>
              <a:rPr lang="en-US" sz="1200" b="1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and document </a:t>
            </a:r>
            <a:r>
              <a:rPr lang="en-US" sz="1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your position.</a:t>
            </a:r>
            <a:br>
              <a:rPr lang="en-US" sz="1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Document your position on the cloud – whether that means transitioning or not, make sure you can justify your position to your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organization. </a:t>
            </a:r>
            <a:endParaRPr lang="en-US" sz="1200" b="0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-US" sz="1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There’s no turning back.</a:t>
            </a:r>
            <a:br>
              <a:rPr lang="en-US" sz="1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Once you’ve committed to the cloud, it’s difficult to go back to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on-premise </a:t>
            </a: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licensing.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Be certain the </a:t>
            </a:r>
            <a:r>
              <a:rPr lang="en-US" dirty="0" smtClean="0"/>
              <a:t>cloud is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a good fit before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executing. </a:t>
            </a:r>
            <a:endParaRPr lang="en-US" sz="1200" b="0" i="0" u="none" strike="noStrike" cap="none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-US" sz="1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If the cloud doesn’t fit, it’s time to start making room. </a:t>
            </a:r>
            <a:br>
              <a:rPr lang="en-US" sz="1200" b="1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Most organizations are still at a stage where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they can </a:t>
            </a: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keep their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on-premise </a:t>
            </a: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licensing. But this will likely change over the next couple of years – the cloud is imminent, if not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inevitable</a:t>
            </a: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If the cloud doesn’t make sense now, </a:t>
            </a:r>
            <a:r>
              <a:rPr lang="en-US" sz="1200" b="0" i="0" u="none" strike="noStrike" cap="none" dirty="0" smtClean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start </a:t>
            </a:r>
            <a:r>
              <a:rPr lang="en-US" sz="1200" b="0" i="0" u="none" strike="noStrike" cap="none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thinking about how you might make it work in the future.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Shape 2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65725" y="3500437"/>
            <a:ext cx="3702049" cy="2803524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Shape 232"/>
          <p:cNvSpPr/>
          <p:nvPr/>
        </p:nvSpPr>
        <p:spPr>
          <a:xfrm>
            <a:off x="0" y="1884363"/>
            <a:ext cx="5149849" cy="4644624"/>
          </a:xfrm>
          <a:prstGeom prst="rect">
            <a:avLst/>
          </a:prstGeom>
          <a:solidFill>
            <a:srgbClr val="848484"/>
          </a:solidFill>
          <a:ln>
            <a:noFill/>
          </a:ln>
        </p:spPr>
        <p:txBody>
          <a:bodyPr lIns="270000" tIns="90000" rIns="270000" bIns="90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0" y="0"/>
            <a:ext cx="9144000" cy="1184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270000" tIns="90000" rIns="270000" bIns="900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When the cloud makes sense </a:t>
            </a:r>
            <a:endParaRPr lang="en-US" sz="2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227012" y="2016125"/>
            <a:ext cx="4657724" cy="43243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British Airways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British </a:t>
            </a: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Airways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employs a large workforce that works primarily outside the </a:t>
            </a: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office.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They comprise over </a:t>
            </a: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41,000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employees, in more than 75 countries, serving 37.5 million customers annually. 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O365 and Yammer Adoption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Staff who did not work in front of PCs needed a way to </a:t>
            </a: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communicate,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collaborate, </a:t>
            </a: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access data on the go. Top down communications were an issue: since many staff do not work in front of PCs with their own </a:t>
            </a: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email,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corporate announcements were sent through several different communication channels, including the postal service. They also used four different email clients that made sharing calendars very difficult. The airline started with a small group of early adopters and then expanded to the rest of the company. 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lang="en-US" sz="1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 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adoption provided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 whole new set of tools to deskless workers. Yammer </a:t>
            </a:r>
            <a:r>
              <a:rPr lang="en-US" sz="120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allowed employees </a:t>
            </a:r>
            <a:r>
              <a:rPr lang="en-US" sz="12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 communicate quickly, an especially important need when faced with customer service issues. O365 has synchronized their communication, helping them better achieve their business goals. </a:t>
            </a:r>
          </a:p>
        </p:txBody>
      </p:sp>
      <p:grpSp>
        <p:nvGrpSpPr>
          <p:cNvPr id="235" name="Shape 235"/>
          <p:cNvGrpSpPr/>
          <p:nvPr/>
        </p:nvGrpSpPr>
        <p:grpSpPr>
          <a:xfrm>
            <a:off x="0" y="1139382"/>
            <a:ext cx="9144001" cy="796518"/>
            <a:chOff x="-1" y="294436"/>
            <a:chExt cx="9144001" cy="796518"/>
          </a:xfrm>
        </p:grpSpPr>
        <p:sp>
          <p:nvSpPr>
            <p:cNvPr id="236" name="Shape 236"/>
            <p:cNvSpPr/>
            <p:nvPr/>
          </p:nvSpPr>
          <p:spPr>
            <a:xfrm>
              <a:off x="-1" y="294436"/>
              <a:ext cx="9144001" cy="7965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684000" tIns="45700" rIns="91425" bIns="45700" anchor="ctr" anchorCtr="0">
              <a:noAutofit/>
            </a:bodyPr>
            <a:lstStyle/>
            <a:p>
              <a:pPr marL="176213" marR="0" lvl="0" indent="-11112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28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CASE STUDY</a:t>
              </a:r>
            </a:p>
          </p:txBody>
        </p:sp>
        <p:sp>
          <p:nvSpPr>
            <p:cNvPr id="237" name="Shape 237"/>
            <p:cNvSpPr txBox="1"/>
            <p:nvPr/>
          </p:nvSpPr>
          <p:spPr>
            <a:xfrm>
              <a:off x="3260375" y="374665"/>
              <a:ext cx="870436" cy="6463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2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Industry</a:t>
              </a:r>
            </a:p>
            <a:p>
              <a:pPr marL="0" marR="0" lvl="0" indent="0" algn="r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200" b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Source</a:t>
              </a:r>
            </a:p>
          </p:txBody>
        </p:sp>
        <p:cxnSp>
          <p:nvCxnSpPr>
            <p:cNvPr id="238" name="Shape 238"/>
            <p:cNvCxnSpPr/>
            <p:nvPr/>
          </p:nvCxnSpPr>
          <p:spPr>
            <a:xfrm>
              <a:off x="3312464" y="430860"/>
              <a:ext cx="0" cy="50183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pic>
          <p:nvPicPr>
            <p:cNvPr id="239" name="Shape 23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51519" y="489954"/>
              <a:ext cx="416696" cy="44273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0" name="Shape 240"/>
            <p:cNvSpPr txBox="1"/>
            <p:nvPr/>
          </p:nvSpPr>
          <p:spPr>
            <a:xfrm>
              <a:off x="4130812" y="374666"/>
              <a:ext cx="3740952" cy="64632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200" b="0" i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Airline</a:t>
              </a:r>
            </a:p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200" b="0" i="1" dirty="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Microsoft</a:t>
              </a:r>
            </a:p>
          </p:txBody>
        </p:sp>
      </p:grpSp>
      <p:sp>
        <p:nvSpPr>
          <p:cNvPr id="241" name="Shape 241"/>
          <p:cNvSpPr txBox="1"/>
          <p:nvPr/>
        </p:nvSpPr>
        <p:spPr>
          <a:xfrm>
            <a:off x="5202237" y="2039938"/>
            <a:ext cx="3624261" cy="1384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i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“We heard repeatedly that they were more productive at home with their own devices than they were at work. Mobility and flexibility; anywhere, anytime access to data; real-time communications; sharing and storing files in a secure manner </a:t>
            </a:r>
            <a:r>
              <a:rPr lang="en-US" sz="1200" i="1" dirty="0" smtClean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online – all </a:t>
            </a:r>
            <a:r>
              <a:rPr lang="en-US" sz="1200" i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these capabilities pointed us to Microsoft Office 365.”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4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4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632231"/>
              </p:ext>
            </p:extLst>
          </p:nvPr>
        </p:nvGraphicFramePr>
        <p:xfrm>
          <a:off x="86984" y="1589010"/>
          <a:ext cx="8799876" cy="476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00"/>
                <a:gridCol w="2536092"/>
                <a:gridCol w="2536092"/>
                <a:gridCol w="2536092"/>
              </a:tblGrid>
              <a:tr h="1632242">
                <a:tc>
                  <a:txBody>
                    <a:bodyPr/>
                    <a:lstStyle/>
                    <a:p>
                      <a:pPr algn="ctr"/>
                      <a:r>
                        <a:rPr lang="en-CA" sz="1000" dirty="0" smtClean="0">
                          <a:solidFill>
                            <a:schemeClr val="bg1"/>
                          </a:solidFill>
                        </a:rPr>
                        <a:t>Best-Practice Toolkit</a:t>
                      </a:r>
                      <a:endParaRPr lang="en-CA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43F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1.1 Gather licensing</a:t>
                      </a:r>
                      <a:r>
                        <a:rPr lang="en-US" sz="1000" u="none" strike="noStrike" cap="none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documentation.</a:t>
                      </a:r>
                    </a:p>
                    <a:p>
                      <a:pPr marL="0" marR="0" lvl="0" indent="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1.2 Build an effective license position (ELP).</a:t>
                      </a:r>
                    </a:p>
                    <a:p>
                      <a:pPr marL="0" marR="0" lvl="0" indent="0" algn="l" rtl="0"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1.3 Incorporate licensing shortfalls into cloud transition plan.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2.1 Determine functionality requirements.</a:t>
                      </a:r>
                      <a:endParaRPr kumimoji="0" lang="en-CA" sz="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2.2 Evaluate licensing options.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</a:rPr>
                        <a:t>2.3 Choose your licenses.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SzPct val="175000"/>
                        <a:buNone/>
                      </a:pPr>
                      <a:endParaRPr lang="en-CA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3.1 Licensing</a:t>
                      </a: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CA" sz="1000" dirty="0" smtClean="0">
                          <a:solidFill>
                            <a:schemeClr val="tx1"/>
                          </a:solidFill>
                        </a:rPr>
                        <a:t>negotiation due diligence.</a:t>
                      </a:r>
                      <a:endParaRPr lang="en-CA" sz="1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CA" sz="1000" baseline="0" dirty="0" smtClean="0">
                          <a:solidFill>
                            <a:schemeClr val="tx1"/>
                          </a:solidFill>
                        </a:rPr>
                        <a:t>3.2 Choose your licensing negotiation strategy.</a:t>
                      </a:r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96027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Guided Implementations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6A1C5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Gather documentation.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Build an ELP.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Incorporate licensing shortfalls into the</a:t>
                      </a:r>
                      <a:r>
                        <a:rPr lang="en-US" sz="1000" u="none" strike="noStrike" cap="none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u="none" strike="noStrike" cap="none" dirty="0" smtClean="0">
                          <a:solidFill>
                            <a:schemeClr val="dk1"/>
                          </a:solidFill>
                        </a:rPr>
                        <a:t>cloud transition plan.</a:t>
                      </a:r>
                      <a:endParaRPr lang="en-US" sz="10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Sort licensing groups by functional need.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Model your licensing costs.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Assess and plan your</a:t>
                      </a:r>
                      <a:r>
                        <a:rPr lang="en-CA" sz="1000" b="0" baseline="0" dirty="0" smtClean="0">
                          <a:cs typeface="Open Sans"/>
                        </a:rPr>
                        <a:t> transition.</a:t>
                      </a:r>
                      <a:endParaRPr lang="en-CA" sz="1000" b="0" dirty="0" smtClean="0">
                        <a:cs typeface="Open Sans"/>
                      </a:endParaRP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Negotiation due diligence.</a:t>
                      </a:r>
                    </a:p>
                    <a:p>
                      <a:pPr marL="228600" indent="-228600">
                        <a:spcAft>
                          <a:spcPts val="600"/>
                        </a:spcAft>
                        <a:buSzPct val="150000"/>
                        <a:buBlip>
                          <a:blip r:embed="rId3"/>
                        </a:buBlip>
                      </a:pPr>
                      <a:r>
                        <a:rPr lang="en-CA" sz="1000" b="0" dirty="0" smtClean="0">
                          <a:cs typeface="Open Sans"/>
                        </a:rPr>
                        <a:t>Leverage</a:t>
                      </a:r>
                      <a:r>
                        <a:rPr lang="en-CA" sz="1000" b="0" baseline="0" dirty="0" smtClean="0">
                          <a:cs typeface="Open Sans"/>
                        </a:rPr>
                        <a:t> your unique position.</a:t>
                      </a:r>
                      <a:endParaRPr lang="en-CA" sz="1000" b="0" dirty="0" smtClean="0">
                        <a:cs typeface="Open San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CA" sz="1000" b="1" dirty="0" smtClean="0">
                          <a:solidFill>
                            <a:schemeClr val="bg1"/>
                          </a:solidFill>
                        </a:rPr>
                        <a:t>Onsite</a:t>
                      </a:r>
                      <a:r>
                        <a:rPr lang="en-CA" sz="1000" b="1" baseline="0" dirty="0" smtClean="0">
                          <a:solidFill>
                            <a:schemeClr val="bg1"/>
                          </a:solidFill>
                        </a:rPr>
                        <a:t> Workshop</a:t>
                      </a:r>
                      <a:endParaRPr lang="en-CA" sz="1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76B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1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dirty="0" smtClean="0"/>
                        <a:t>Document your ELP.</a:t>
                      </a: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2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000" dirty="0" smtClean="0"/>
                        <a:t>Match offerings</a:t>
                      </a:r>
                      <a:r>
                        <a:rPr lang="en-CA" sz="1000" baseline="0" dirty="0" smtClean="0"/>
                        <a:t> to needs.</a:t>
                      </a:r>
                      <a:endParaRPr lang="en-CA" sz="1000" dirty="0" smtClean="0"/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Module</a:t>
                      </a:r>
                      <a:r>
                        <a:rPr lang="en-CA" sz="1000" b="1" baseline="0" dirty="0" smtClean="0"/>
                        <a:t> 3</a:t>
                      </a:r>
                      <a:r>
                        <a:rPr lang="en-CA" sz="1000" b="1" dirty="0" smtClean="0"/>
                        <a:t>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-US" sz="1000" dirty="0" smtClean="0"/>
                        <a:t>Negotiate effectively.</a:t>
                      </a:r>
                    </a:p>
                    <a:p>
                      <a:endParaRPr lang="en-C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185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1 Outcome: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000" dirty="0" smtClean="0"/>
                        <a:t>ELP 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00000"/>
                        <a:buFont typeface="Arial"/>
                        <a:buChar char="•"/>
                      </a:pPr>
                      <a:r>
                        <a:rPr lang="en-US" sz="1000" dirty="0" smtClean="0"/>
                        <a:t>Purchasing reference guide</a:t>
                      </a:r>
                      <a:endParaRPr lang="en-US" sz="10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2 Outcome: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Licensing</a:t>
                      </a:r>
                      <a:r>
                        <a:rPr lang="en-CA" sz="1000" baseline="0" dirty="0" smtClean="0"/>
                        <a:t> needs documented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baseline="0" dirty="0" smtClean="0"/>
                        <a:t>Licensing options assessed</a:t>
                      </a:r>
                      <a:endParaRPr lang="en-CA" sz="1000" dirty="0" smtClean="0"/>
                    </a:p>
                    <a:p>
                      <a:endParaRPr lang="en-CA" sz="10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dirty="0" smtClean="0"/>
                        <a:t>Phase 3 Outcome: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000" dirty="0" smtClean="0"/>
                        <a:t>Negotiation</a:t>
                      </a:r>
                      <a:r>
                        <a:rPr lang="en-CA" sz="1000" baseline="0" dirty="0" smtClean="0"/>
                        <a:t> strategy </a:t>
                      </a:r>
                      <a:endParaRPr lang="en-CA" sz="1000" dirty="0" smtClean="0"/>
                    </a:p>
                    <a:p>
                      <a:endParaRPr lang="en-CA" sz="100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36A1C5"/>
              </a:clrFrom>
              <a:clrTo>
                <a:srgbClr val="36A1C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83" y="3482880"/>
            <a:ext cx="974520" cy="877885"/>
          </a:xfrm>
          <a:prstGeom prst="rect">
            <a:avLst/>
          </a:prstGeom>
        </p:spPr>
      </p:pic>
      <p:pic>
        <p:nvPicPr>
          <p:cNvPr id="20" name="Picture 19" descr="best-practice-blueprints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056" y="1751239"/>
            <a:ext cx="1094375" cy="1088500"/>
          </a:xfrm>
          <a:prstGeom prst="rect">
            <a:avLst/>
          </a:prstGeom>
          <a:solidFill>
            <a:schemeClr val="accent1">
              <a:alpha val="0"/>
            </a:schemeClr>
          </a:solidFill>
          <a:effectLst/>
        </p:spPr>
      </p:pic>
      <p:pic>
        <p:nvPicPr>
          <p:cNvPr id="21" name="Picture 20" descr="on-site-workshops.png"/>
          <p:cNvPicPr>
            <a:picLocks noChangeAspect="1"/>
          </p:cNvPicPr>
          <p:nvPr/>
        </p:nvPicPr>
        <p:blipFill rotWithShape="1">
          <a:blip r:embed="rId6" cstate="print"/>
          <a:srcRect l="12204" t="22820" r="8463" b="22257"/>
          <a:stretch/>
        </p:blipFill>
        <p:spPr>
          <a:xfrm>
            <a:off x="282240" y="4762266"/>
            <a:ext cx="752006" cy="483279"/>
          </a:xfrm>
          <a:prstGeom prst="rect">
            <a:avLst/>
          </a:prstGeom>
          <a:effectLst/>
        </p:spPr>
      </p:pic>
      <p:sp>
        <p:nvSpPr>
          <p:cNvPr id="15" name="Chevron 14"/>
          <p:cNvSpPr/>
          <p:nvPr/>
        </p:nvSpPr>
        <p:spPr>
          <a:xfrm>
            <a:off x="1301687" y="1135776"/>
            <a:ext cx="2692549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25000"/>
            </a:pPr>
            <a:r>
              <a:rPr lang="en-US" sz="1400" dirty="0" smtClean="0">
                <a:solidFill>
                  <a:srgbClr val="FFFFFF"/>
                </a:solidFill>
              </a:rPr>
              <a:t>1. </a:t>
            </a:r>
            <a:r>
              <a:rPr lang="en-US" dirty="0">
                <a:solidFill>
                  <a:srgbClr val="FFFFFF"/>
                </a:solidFill>
                <a:ea typeface="Arial"/>
                <a:cs typeface="Arial"/>
              </a:rPr>
              <a:t>Review and Document </a:t>
            </a:r>
            <a:r>
              <a:rPr lang="en-US" dirty="0" smtClean="0">
                <a:solidFill>
                  <a:srgbClr val="FFFFFF"/>
                </a:solidFill>
                <a:ea typeface="Arial"/>
                <a:cs typeface="Arial"/>
              </a:rPr>
              <a:t>Current License Usage</a:t>
            </a:r>
            <a:endParaRPr lang="en-US" dirty="0">
              <a:solidFill>
                <a:srgbClr val="FFFFFF"/>
              </a:solidFill>
              <a:ea typeface="Arial"/>
              <a:cs typeface="Arial"/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838233" y="1135775"/>
            <a:ext cx="2697480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rgbClr val="FFFFFF"/>
                </a:solidFill>
              </a:rPr>
              <a:t>2. Map </a:t>
            </a:r>
            <a:r>
              <a:rPr lang="en-CA" dirty="0">
                <a:solidFill>
                  <a:srgbClr val="FFFFFF"/>
                </a:solidFill>
              </a:rPr>
              <a:t>Microsoft’s Cloud Offerings to Needs</a:t>
            </a:r>
          </a:p>
        </p:txBody>
      </p:sp>
      <p:sp>
        <p:nvSpPr>
          <p:cNvPr id="17" name="Chevron 16"/>
          <p:cNvSpPr/>
          <p:nvPr/>
        </p:nvSpPr>
        <p:spPr>
          <a:xfrm>
            <a:off x="6371121" y="1135775"/>
            <a:ext cx="2532888" cy="444439"/>
          </a:xfrm>
          <a:prstGeom prst="chevron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3. </a:t>
            </a:r>
            <a:r>
              <a:rPr lang="en-US" dirty="0" smtClean="0">
                <a:solidFill>
                  <a:srgbClr val="FFFFFF"/>
                </a:solidFill>
              </a:rPr>
              <a:t>Negotiate the Cloud Transition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Microsoft Cloud </a:t>
            </a:r>
            <a:r>
              <a:rPr lang="en-US" dirty="0" smtClean="0"/>
              <a:t>Licensing – </a:t>
            </a:r>
            <a:r>
              <a:rPr lang="en-US" dirty="0"/>
              <a:t>project </a:t>
            </a:r>
            <a:r>
              <a:rPr lang="en-US" dirty="0" smtClean="0"/>
              <a:t>overview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1" name="Picture 3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9642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257175" y="255587"/>
            <a:ext cx="8620124" cy="8778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Workshop overview 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639762" y="1143000"/>
            <a:ext cx="8199437" cy="346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ct val="25000"/>
              <a:buFont typeface="Arial"/>
              <a:buNone/>
            </a:pPr>
            <a:r>
              <a:rPr lang="en-US" sz="1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Contact your account representative or email </a:t>
            </a:r>
            <a:r>
              <a:rPr lang="en-US" sz="1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Workshops@InfoTech.com</a:t>
            </a:r>
            <a:r>
              <a:rPr lang="en-US" sz="1400" dirty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for more information.</a:t>
            </a:r>
          </a:p>
        </p:txBody>
      </p:sp>
      <p:graphicFrame>
        <p:nvGraphicFramePr>
          <p:cNvPr id="310" name="Shape 310"/>
          <p:cNvGraphicFramePr/>
          <p:nvPr>
            <p:extLst>
              <p:ext uri="{D42A27DB-BD31-4B8C-83A1-F6EECF244321}">
                <p14:modId xmlns:p14="http://schemas.microsoft.com/office/powerpoint/2010/main" val="1594875413"/>
              </p:ext>
            </p:extLst>
          </p:nvPr>
        </p:nvGraphicFramePr>
        <p:xfrm>
          <a:off x="265883" y="1668975"/>
          <a:ext cx="8620092" cy="4324818"/>
        </p:xfrm>
        <a:graphic>
          <a:graphicData uri="http://schemas.openxmlformats.org/drawingml/2006/table">
            <a:tbl>
              <a:tblPr firstRow="1" bandRow="1">
                <a:noFill/>
                <a:tableStyleId>{4E022579-8228-4B4C-A625-1F0A6A6E619A}</a:tableStyleId>
              </a:tblPr>
              <a:tblGrid>
                <a:gridCol w="324912"/>
                <a:gridCol w="1659036"/>
                <a:gridCol w="1659036"/>
                <a:gridCol w="1659036"/>
                <a:gridCol w="1659036"/>
                <a:gridCol w="1659036"/>
              </a:tblGrid>
              <a:tr h="2715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2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dirty="0">
                          <a:solidFill>
                            <a:schemeClr val="lt1"/>
                          </a:solidFill>
                        </a:rPr>
                        <a:t>Workshop Day 1</a:t>
                      </a:r>
                    </a:p>
                  </a:txBody>
                  <a:tcPr marL="91450" marR="91450" marT="45725" marB="457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33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dirty="0">
                          <a:solidFill>
                            <a:schemeClr val="lt1"/>
                          </a:solidFill>
                        </a:rPr>
                        <a:t>Workshop Day 2</a:t>
                      </a:r>
                    </a:p>
                  </a:txBody>
                  <a:tcPr marL="91450" marR="91450" marT="45725" marB="457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41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dirty="0">
                          <a:solidFill>
                            <a:schemeClr val="lt1"/>
                          </a:solidFill>
                        </a:rPr>
                        <a:t>Workshop Day 3</a:t>
                      </a:r>
                    </a:p>
                  </a:txBody>
                  <a:tcPr marL="91450" marR="91450" marT="45725" marB="457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59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dirty="0">
                          <a:solidFill>
                            <a:schemeClr val="lt1"/>
                          </a:solidFill>
                        </a:rPr>
                        <a:t>Workshop Day 4</a:t>
                      </a:r>
                    </a:p>
                  </a:txBody>
                  <a:tcPr marL="91450" marR="91450" marT="45725" marB="457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6F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 dirty="0">
                          <a:solidFill>
                            <a:schemeClr val="lt1"/>
                          </a:solidFill>
                        </a:rPr>
                        <a:t>Workshop Day 5</a:t>
                      </a:r>
                    </a:p>
                  </a:txBody>
                  <a:tcPr marL="91450" marR="91450" marT="45725" marB="457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9B4"/>
                    </a:solidFill>
                  </a:tcPr>
                </a:tc>
              </a:tr>
              <a:tr h="2585152">
                <a:tc>
                  <a:txBody>
                    <a:bodyPr/>
                    <a:lstStyle/>
                    <a:p>
                      <a:pPr marL="216000" marR="0" lvl="0" indent="-21600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en-US" sz="12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32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Assemble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and Review Documentation</a:t>
                      </a:r>
                      <a:endParaRPr lang="en-US"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1.1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Send workshop agenda to all workshop participants.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1.2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Obtain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and review Microsoft ELP.</a:t>
                      </a: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1.3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Identify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Microsoft cloud options that align with ELP and desired future state goals.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Identify and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Review Current State vs. Future State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en-US" sz="1000" b="1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2.1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Cloud transition                   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      framework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overview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en-US" sz="1000" b="1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2.2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 Align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technology and business goals to workshop; review business feedback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2.3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Map future state license options for cloud products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.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Analyze Gaps 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and Plan Cloud Licenses</a:t>
                      </a:r>
                      <a:endParaRPr lang="en-US"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3.1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Identify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gaps between on-premise current state with cloud/hybrid future state.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3.2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Identify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product license changes, requirements, and license rules.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3.3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Model high-level cost impact.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Develop Cloud Transition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Strategy Options</a:t>
                      </a:r>
                      <a:endParaRPr lang="en-US"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4.1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Document licensing migration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paths for cloud/hybrid future state.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4.2</a:t>
                      </a:r>
                      <a:r>
                        <a:rPr lang="en-US" sz="1000" b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Discuss migration options, costs,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and overall license strategy.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4.3</a:t>
                      </a:r>
                      <a:r>
                        <a:rPr lang="en-US" sz="1000" b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Develop cloud migration product list and action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items.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 smtClean="0">
                          <a:solidFill>
                            <a:schemeClr val="dk1"/>
                          </a:solidFill>
                        </a:rPr>
                        <a:t>Present</a:t>
                      </a:r>
                      <a:r>
                        <a:rPr lang="en-US" sz="1000" b="1" baseline="0" dirty="0" smtClean="0">
                          <a:solidFill>
                            <a:schemeClr val="dk1"/>
                          </a:solidFill>
                        </a:rPr>
                        <a:t> Cloud Transition Options and Costs</a:t>
                      </a:r>
                      <a:endParaRPr lang="en-US" sz="1000" b="1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12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5.1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Prepare final deliverables.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216000" marR="0" lvl="0" indent="-216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en-US" sz="1000" b="1" dirty="0">
                          <a:solidFill>
                            <a:schemeClr val="dk1"/>
                          </a:solidFill>
                        </a:rPr>
                        <a:t>5.2</a:t>
                      </a:r>
                      <a:r>
                        <a:rPr lang="en-US" sz="1000" b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Finalize viable migration options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and costs.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5336">
                <a:tc>
                  <a:txBody>
                    <a:bodyPr/>
                    <a:lstStyle/>
                    <a:p>
                      <a:pPr marL="216000" marR="0" lvl="0" indent="-2160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Arial"/>
                        <a:buNone/>
                      </a:pPr>
                      <a:endParaRPr lang="en-US" sz="1200" b="1" dirty="0">
                        <a:solidFill>
                          <a:srgbClr val="FFFFFF"/>
                        </a:solidFill>
                      </a:endParaRPr>
                    </a:p>
                  </a:txBody>
                  <a:tcPr marL="91450" marR="91450" marT="45725" marB="45725" anchor="ctr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32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AutoNum type="arabicPeriod"/>
                      </a:pPr>
                      <a:r>
                        <a:rPr lang="en-US" sz="1000" b="0" i="0" dirty="0" smtClean="0">
                          <a:solidFill>
                            <a:schemeClr val="dk1"/>
                          </a:solidFill>
                        </a:rPr>
                        <a:t>Effective</a:t>
                      </a:r>
                      <a:r>
                        <a:rPr lang="en-US" sz="1000" b="0" i="0" baseline="0" dirty="0" smtClean="0">
                          <a:solidFill>
                            <a:schemeClr val="dk1"/>
                          </a:solidFill>
                        </a:rPr>
                        <a:t> Licensing Position (ELP)</a:t>
                      </a:r>
                    </a:p>
                    <a:p>
                      <a:pPr marL="228600" marR="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AutoNum type="arabicPeriod"/>
                      </a:pPr>
                      <a:r>
                        <a:rPr lang="en-US" sz="1000" b="0" i="0" baseline="0" dirty="0" smtClean="0">
                          <a:solidFill>
                            <a:schemeClr val="dk1"/>
                          </a:solidFill>
                        </a:rPr>
                        <a:t>Microsoft Cloud Products Cost Modeler </a:t>
                      </a: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AutoNum type="arabicPeriod"/>
                      </a:pP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Cloud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Decision Flowchart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AutoNum type="arabicPeriod"/>
                      </a:pP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Pricing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Estimator</a:t>
                      </a:r>
                    </a:p>
                    <a:p>
                      <a:pPr marL="144000" marR="0" lvl="0" indent="-144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AutoNum type="arabicPeriod"/>
                      </a:pP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Gap Analysis Assessment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AutoNum type="arabicPeriod"/>
                      </a:pP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Negotiation</a:t>
                      </a:r>
                      <a:r>
                        <a:rPr lang="en-US" sz="1000" b="0" baseline="0" dirty="0" smtClean="0">
                          <a:solidFill>
                            <a:schemeClr val="dk1"/>
                          </a:solidFill>
                        </a:rPr>
                        <a:t> Decision Flowchart </a:t>
                      </a:r>
                    </a:p>
                    <a:p>
                      <a:pPr marL="144000" marR="0" lvl="0" indent="-144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None/>
                      </a:pP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4000" marR="0" lvl="0" indent="-144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AutoNum type="arabicPeriod"/>
                      </a:pPr>
                      <a:r>
                        <a:rPr lang="en-US" sz="1000" b="0" dirty="0" smtClean="0">
                          <a:solidFill>
                            <a:schemeClr val="dk1"/>
                          </a:solidFill>
                        </a:rPr>
                        <a:t>Final Report &amp; Strategy Document </a:t>
                      </a:r>
                      <a:endParaRPr lang="en-US" sz="1000" b="0" dirty="0">
                        <a:solidFill>
                          <a:schemeClr val="dk1"/>
                        </a:solidFill>
                      </a:endParaRPr>
                    </a:p>
                    <a:p>
                      <a:pPr marL="144000" marR="0" lvl="0" indent="-1440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100000"/>
                        <a:buFont typeface="Georgia"/>
                        <a:buNone/>
                      </a:pPr>
                      <a:endParaRPr sz="10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 rot="16200000">
            <a:off x="-148746" y="2992726"/>
            <a:ext cx="1119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lt1"/>
                </a:solidFill>
              </a:rPr>
              <a:t>Activities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254838" y="5136266"/>
            <a:ext cx="1331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lt1"/>
                </a:solidFill>
              </a:rPr>
              <a:t>Deliverables</a:t>
            </a:r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9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625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691898" y="2637788"/>
            <a:ext cx="7776864" cy="1700158"/>
          </a:xfrm>
          <a:prstGeom prst="roundRect">
            <a:avLst>
              <a:gd name="adj" fmla="val 4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6" name="Rectangle 25"/>
          <p:cNvSpPr/>
          <p:nvPr/>
        </p:nvSpPr>
        <p:spPr>
          <a:xfrm>
            <a:off x="1650996" y="1593781"/>
            <a:ext cx="210122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r">
              <a:lnSpc>
                <a:spcPts val="1500"/>
              </a:lnSpc>
              <a:buSzPct val="98900"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By 2018, Microsoft expects commercial cloud revenues to exceed</a:t>
            </a:r>
            <a:endParaRPr lang="en-CA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Microsoft’s </a:t>
            </a:r>
            <a:r>
              <a:rPr lang="en-CA" dirty="0" smtClean="0"/>
              <a:t>cloud-first</a:t>
            </a:r>
            <a:r>
              <a:rPr lang="en-CA" dirty="0"/>
              <a:t>, </a:t>
            </a:r>
            <a:r>
              <a:rPr lang="en-CA" dirty="0" smtClean="0"/>
              <a:t>mobile-first </a:t>
            </a:r>
            <a:r>
              <a:rPr lang="en-CA" dirty="0"/>
              <a:t>strategy is paying off</a:t>
            </a:r>
          </a:p>
        </p:txBody>
      </p:sp>
      <p:sp>
        <p:nvSpPr>
          <p:cNvPr id="8" name="Rectangle 7"/>
          <p:cNvSpPr/>
          <p:nvPr/>
        </p:nvSpPr>
        <p:spPr>
          <a:xfrm>
            <a:off x="2524619" y="2759477"/>
            <a:ext cx="5944143" cy="284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ts val="1500"/>
              </a:lnSpc>
              <a:buSzPct val="98900"/>
            </a:pPr>
            <a:r>
              <a:rPr lang="en-CA" dirty="0" smtClean="0">
                <a:solidFill>
                  <a:schemeClr val="tx2"/>
                </a:solidFill>
                <a:latin typeface="Georgia" panose="02040502050405020303" pitchFamily="18" charset="0"/>
              </a:rPr>
              <a:t>and </a:t>
            </a:r>
            <a:r>
              <a:rPr lang="en-CA" dirty="0">
                <a:solidFill>
                  <a:schemeClr val="tx2"/>
                </a:solidFill>
                <a:latin typeface="Georgia" panose="02040502050405020303" pitchFamily="18" charset="0"/>
              </a:rPr>
              <a:t>is now on an annualized revenue run </a:t>
            </a:r>
            <a:r>
              <a:rPr lang="en-CA" dirty="0" smtClean="0">
                <a:solidFill>
                  <a:schemeClr val="tx2"/>
                </a:solidFill>
                <a:latin typeface="Georgia" panose="02040502050405020303" pitchFamily="18" charset="0"/>
              </a:rPr>
              <a:t>rate of</a:t>
            </a:r>
            <a:endParaRPr lang="en-CA" dirty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77247" y="2848676"/>
            <a:ext cx="72266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0"/>
                <a:solidFill>
                  <a:srgbClr val="B0C53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$12.1 billion</a:t>
            </a:r>
            <a:endParaRPr lang="en-US" sz="9600" b="1" cap="none" spc="0" dirty="0">
              <a:ln w="0"/>
              <a:solidFill>
                <a:srgbClr val="B0C53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78578" y="1508147"/>
            <a:ext cx="15343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$20B</a:t>
            </a:r>
            <a:endParaRPr lang="en-US" sz="4400" b="1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1219488" y="1508147"/>
            <a:ext cx="709177" cy="69064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Rectangle 29"/>
          <p:cNvSpPr/>
          <p:nvPr/>
        </p:nvSpPr>
        <p:spPr>
          <a:xfrm>
            <a:off x="5457371" y="1593781"/>
            <a:ext cx="1883073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l">
              <a:lnSpc>
                <a:spcPts val="1500"/>
              </a:lnSpc>
              <a:buSzPct val="98900"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driven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by Office 365, 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Azure, 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and Dynamic CRM </a:t>
            </a:r>
            <a:r>
              <a:rPr lang="en-CA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Online</a:t>
            </a:r>
            <a:endParaRPr lang="en-CA" dirty="0">
              <a:solidFill>
                <a:schemeClr val="bg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1" name="Up Arrow 30"/>
          <p:cNvSpPr/>
          <p:nvPr/>
        </p:nvSpPr>
        <p:spPr>
          <a:xfrm>
            <a:off x="7340444" y="1508147"/>
            <a:ext cx="709177" cy="690644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Rectangle 14"/>
          <p:cNvSpPr/>
          <p:nvPr/>
        </p:nvSpPr>
        <p:spPr>
          <a:xfrm>
            <a:off x="1988128" y="4421252"/>
            <a:ext cx="503855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Commercial cloud growth of 80%</a:t>
            </a:r>
            <a:endParaRPr lang="en-US" sz="2400" b="1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56016" y="4970330"/>
            <a:ext cx="43027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Azure cloud growth of 102%</a:t>
            </a:r>
            <a:endParaRPr lang="en-US" sz="2400" b="1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19488" y="5435493"/>
            <a:ext cx="657583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Cloud customer base has doubled over the </a:t>
            </a:r>
          </a:p>
          <a:p>
            <a:pPr algn="ctr"/>
            <a:r>
              <a:rPr lang="en-US" sz="2400" b="1" dirty="0" smtClean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past 12 months</a:t>
            </a:r>
            <a:endParaRPr lang="en-US" sz="2400" b="1" cap="none" spc="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1090" y="6129432"/>
            <a:ext cx="276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solidFill>
                  <a:schemeClr val="tx1"/>
                </a:solidFill>
              </a:rPr>
              <a:t>Source: Taft, Darryl K. “</a:t>
            </a:r>
            <a:r>
              <a:rPr lang="en-CA" sz="1000" dirty="0" smtClean="0">
                <a:solidFill>
                  <a:schemeClr val="tx1"/>
                </a:solidFill>
                <a:hlinkClick r:id="rId3"/>
              </a:rPr>
              <a:t>Microsoft Continues to See Impact of Transition to Cloud</a:t>
            </a:r>
            <a:r>
              <a:rPr lang="en-CA" sz="1000" dirty="0" smtClean="0">
                <a:solidFill>
                  <a:schemeClr val="tx1"/>
                </a:solidFill>
              </a:rPr>
              <a:t>.” </a:t>
            </a:r>
            <a:r>
              <a:rPr lang="en-CA" sz="1000" i="1" dirty="0" smtClean="0">
                <a:solidFill>
                  <a:schemeClr val="tx1"/>
                </a:solidFill>
              </a:rPr>
              <a:t>eWeek</a:t>
            </a:r>
            <a:r>
              <a:rPr lang="en-CA" sz="1000" dirty="0" smtClean="0">
                <a:solidFill>
                  <a:schemeClr val="tx1"/>
                </a:solidFill>
              </a:rPr>
              <a:t>.</a:t>
            </a:r>
            <a:endParaRPr lang="en-CA" sz="1000" i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963949"/>
            <a:ext cx="27662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solidFill>
                  <a:schemeClr val="tx1"/>
                </a:solidFill>
              </a:rPr>
              <a:t>Source: Todd, Deborah M. “</a:t>
            </a:r>
            <a:r>
              <a:rPr lang="en-CA" sz="1000" dirty="0" smtClean="0">
                <a:solidFill>
                  <a:schemeClr val="tx1"/>
                </a:solidFill>
                <a:hlinkClick r:id="rId4"/>
              </a:rPr>
              <a:t>Cloud business boosts Microsoft’s quarterly revenue, shares rise</a:t>
            </a:r>
            <a:r>
              <a:rPr lang="en-CA" sz="1000" dirty="0" smtClean="0">
                <a:solidFill>
                  <a:schemeClr val="tx1"/>
                </a:solidFill>
              </a:rPr>
              <a:t>.” </a:t>
            </a:r>
            <a:r>
              <a:rPr lang="en-CA" sz="1000" i="1" dirty="0" smtClean="0">
                <a:solidFill>
                  <a:schemeClr val="tx1"/>
                </a:solidFill>
              </a:rPr>
              <a:t>Reuters</a:t>
            </a:r>
            <a:r>
              <a:rPr lang="en-CA" sz="1000" dirty="0" smtClean="0">
                <a:solidFill>
                  <a:schemeClr val="tx1"/>
                </a:solidFill>
              </a:rPr>
              <a:t>.</a:t>
            </a:r>
            <a:endParaRPr lang="en-CA" sz="1000" i="1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1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17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Arrow Connector 24"/>
          <p:cNvCxnSpPr>
            <a:stCxn id="2" idx="0"/>
          </p:cNvCxnSpPr>
          <p:nvPr/>
        </p:nvCxnSpPr>
        <p:spPr>
          <a:xfrm flipV="1">
            <a:off x="427162" y="1434688"/>
            <a:ext cx="7720060" cy="474630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246175" y="3291648"/>
            <a:ext cx="2082034" cy="28893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>
              <a:schemeClr val="accent1">
                <a:alpha val="49000"/>
              </a:schemeClr>
            </a:glo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3626" tIns="143626" rIns="143626" bIns="14362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kern="1200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  <a:t>Users work </a:t>
            </a:r>
            <a:r>
              <a:rPr lang="en-US" i="1" kern="1200" dirty="0">
                <a:solidFill>
                  <a:schemeClr val="tx2"/>
                </a:solidFill>
                <a:latin typeface="Georgia" panose="02040502050405020303" pitchFamily="18" charset="0"/>
              </a:rPr>
              <a:t/>
            </a:r>
            <a:br>
              <a:rPr lang="en-US" i="1" kern="1200" dirty="0">
                <a:solidFill>
                  <a:schemeClr val="tx2"/>
                </a:solidFill>
                <a:latin typeface="Georgia" panose="02040502050405020303" pitchFamily="18" charset="0"/>
              </a:rPr>
            </a:br>
            <a: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  <a:t>anywhere, anytime, </a:t>
            </a:r>
            <a:b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</a:br>
            <a: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  <a:t>on any device.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  <a:t>We work with more people on a day-to-day basis today than ever before.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>
                <a:solidFill>
                  <a:schemeClr val="tx2"/>
                </a:solidFill>
              </a:rPr>
              <a:t>– Richard Harbridge, SharePoint specialist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 dirty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300" kern="1200" dirty="0" smtClean="0">
              <a:solidFill>
                <a:schemeClr val="tx2"/>
              </a:solidFill>
              <a:latin typeface="Georgia" panose="02040502050405020303" pitchFamily="18" charset="0"/>
            </a:endParaRP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CA" sz="1300" kern="12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6613" y="4382530"/>
            <a:ext cx="1980361" cy="1821319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>
              <a:schemeClr val="accent1">
                <a:alpha val="49000"/>
              </a:schemeClr>
            </a:glo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3626" tIns="143626" rIns="143626" bIns="143626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  <a:t>The number of </a:t>
            </a:r>
            <a:b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</a:br>
            <a: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  <a:t>very small companies using a paid cloud solution will potentially triple in the next 3 years.  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>
                <a:solidFill>
                  <a:schemeClr val="tx2"/>
                </a:solidFill>
              </a:rPr>
              <a:t>– Microsoft</a:t>
            </a:r>
            <a:endParaRPr lang="en-CA" kern="12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7528" y="1844821"/>
            <a:ext cx="2505003" cy="435902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>
              <a:schemeClr val="accent1">
                <a:alpha val="49000"/>
              </a:schemeClr>
            </a:glo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82021" tIns="182021" rIns="182021" bIns="18202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b="0" i="1" kern="1200" dirty="0" smtClean="0">
                <a:latin typeface="Georgia" panose="02040502050405020303" pitchFamily="18" charset="0"/>
              </a:rPr>
              <a:t>The world has become more interconnected, more mobile, more innovative, and more complex. 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b="0" i="1" kern="1200" dirty="0" smtClean="0">
                <a:latin typeface="Georgia" panose="02040502050405020303" pitchFamily="18" charset="0"/>
              </a:rPr>
              <a:t>[We want to empower] employees to contribute and collaborate whether they’re behind their desks, in a conference room, on a plane, at a hotel, or home. That flexibility allows people to do their best, achieve their highest potential, and be part of a team</a:t>
            </a:r>
            <a:r>
              <a:rPr lang="en-US" i="1" kern="1200" dirty="0" smtClean="0">
                <a:solidFill>
                  <a:schemeClr val="tx2"/>
                </a:solidFill>
                <a:latin typeface="Georgia" panose="02040502050405020303" pitchFamily="18" charset="0"/>
              </a:rPr>
              <a:t>.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>
                <a:solidFill>
                  <a:schemeClr val="tx2"/>
                </a:solidFill>
              </a:rPr>
              <a:t>– Blair Christie, </a:t>
            </a:r>
            <a:br>
              <a:rPr lang="en-US" kern="1200" dirty="0" smtClean="0">
                <a:solidFill>
                  <a:schemeClr val="tx2"/>
                </a:solidFill>
              </a:rPr>
            </a:br>
            <a:r>
              <a:rPr lang="en-US" kern="1200" dirty="0" smtClean="0">
                <a:solidFill>
                  <a:schemeClr val="tx2"/>
                </a:solidFill>
              </a:rPr>
              <a:t>former </a:t>
            </a:r>
            <a:r>
              <a:rPr lang="en-CA" b="0" kern="1200" dirty="0" smtClean="0"/>
              <a:t>Senior Vice President and Chief Marketing Officer at Cisco</a:t>
            </a:r>
            <a:endParaRPr lang="en-CA" kern="1200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Transition to the cloud is inevitable, if not imminent</a:t>
            </a:r>
          </a:p>
        </p:txBody>
      </p:sp>
      <p:grpSp>
        <p:nvGrpSpPr>
          <p:cNvPr id="336" name="Shape 336"/>
          <p:cNvGrpSpPr/>
          <p:nvPr/>
        </p:nvGrpSpPr>
        <p:grpSpPr>
          <a:xfrm>
            <a:off x="591943" y="1613371"/>
            <a:ext cx="4736266" cy="1302891"/>
            <a:chOff x="337456" y="4723881"/>
            <a:chExt cx="3093889" cy="1302974"/>
          </a:xfrm>
        </p:grpSpPr>
        <p:sp>
          <p:nvSpPr>
            <p:cNvPr id="338" name="Shape 338"/>
            <p:cNvSpPr/>
            <p:nvPr/>
          </p:nvSpPr>
          <p:spPr>
            <a:xfrm>
              <a:off x="347277" y="4723881"/>
              <a:ext cx="3084068" cy="285749"/>
            </a:xfrm>
            <a:prstGeom prst="rect">
              <a:avLst/>
            </a:prstGeom>
            <a:solidFill>
              <a:schemeClr val="accent2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US" sz="1100" i="1" dirty="0">
                  <a:solidFill>
                    <a:srgbClr val="FFFFFF"/>
                  </a:solidFill>
                  <a:latin typeface="Georgia"/>
                  <a:ea typeface="Georgia"/>
                  <a:cs typeface="Georgia"/>
                  <a:sym typeface="Georgia"/>
                </a:rPr>
                <a:t>Info-Tech Insight</a:t>
              </a:r>
            </a:p>
          </p:txBody>
        </p:sp>
        <p:sp>
          <p:nvSpPr>
            <p:cNvPr id="340" name="Shape 340"/>
            <p:cNvSpPr txBox="1"/>
            <p:nvPr/>
          </p:nvSpPr>
          <p:spPr>
            <a:xfrm>
              <a:off x="337456" y="4991511"/>
              <a:ext cx="3093889" cy="1035344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F2F2F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Your investment in Microsoft cloud licensing </a:t>
              </a:r>
              <a:r>
                <a:rPr lang="en-US" sz="12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will </a:t>
              </a:r>
              <a:r>
                <a:rPr lang="en-US" sz="12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increase in the next three years</a:t>
              </a:r>
              <a:r>
                <a:rPr lang="en-US" sz="1200" dirty="0" smtClean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 </a:t>
              </a:r>
              <a:r>
                <a:rPr lang="en-US" sz="1200" dirty="0" smtClean="0">
                  <a:solidFill>
                    <a:schemeClr val="dk1"/>
                  </a:solidFill>
                </a:rPr>
                <a:t>Microsoft is in the process of making cloud products your default option. New products with additional features are being developed only in the cloud leading to on-premise versions that will eventually lag in functionality.  </a:t>
              </a:r>
              <a:endParaRPr lang="en-US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17" name="Picture 1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895" y="4540240"/>
            <a:ext cx="292633" cy="219475"/>
          </a:xfrm>
          <a:prstGeom prst="rect">
            <a:avLst/>
          </a:prstGeom>
        </p:spPr>
      </p:pic>
      <p:pic>
        <p:nvPicPr>
          <p:cNvPr id="18" name="Picture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7179" y="5483769"/>
            <a:ext cx="274344" cy="286537"/>
          </a:xfrm>
          <a:prstGeom prst="rect">
            <a:avLst/>
          </a:prstGeom>
        </p:spPr>
      </p:pic>
      <p:pic>
        <p:nvPicPr>
          <p:cNvPr id="19" name="Picture 1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895" y="1965711"/>
            <a:ext cx="292633" cy="199517"/>
          </a:xfrm>
          <a:prstGeom prst="rect">
            <a:avLst/>
          </a:prstGeom>
        </p:spPr>
      </p:pic>
      <p:pic>
        <p:nvPicPr>
          <p:cNvPr id="20" name="Picture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948" y="4936670"/>
            <a:ext cx="254088" cy="286537"/>
          </a:xfrm>
          <a:prstGeom prst="rect">
            <a:avLst/>
          </a:prstGeom>
        </p:spPr>
      </p:pic>
      <p:pic>
        <p:nvPicPr>
          <p:cNvPr id="21" name="Picture 10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055" y="3509495"/>
            <a:ext cx="292633" cy="219475"/>
          </a:xfrm>
          <a:prstGeom prst="rect">
            <a:avLst/>
          </a:prstGeom>
        </p:spPr>
      </p:pic>
      <p:pic>
        <p:nvPicPr>
          <p:cNvPr id="22" name="Picture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4625" y="4734832"/>
            <a:ext cx="274344" cy="286537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377735" y="1227438"/>
            <a:ext cx="23472" cy="4976412"/>
          </a:xfrm>
          <a:prstGeom prst="straightConnector1">
            <a:avLst/>
          </a:prstGeom>
          <a:ln w="762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01206" y="6203848"/>
            <a:ext cx="8476093" cy="1"/>
          </a:xfrm>
          <a:prstGeom prst="straightConnector1">
            <a:avLst/>
          </a:prstGeom>
          <a:ln w="76200">
            <a:solidFill>
              <a:schemeClr val="tx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77735" y="6180988"/>
            <a:ext cx="98854" cy="457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23" name="Group 22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4" name="Picture 3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Harmony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B0C534"/>
      </a:accent2>
      <a:accent3>
        <a:srgbClr val="96B8D2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1885</Words>
  <Application>Microsoft Office PowerPoint</Application>
  <PresentationFormat>On-screen Show (4:3)</PresentationFormat>
  <Paragraphs>203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Noto Sans Symbols</vt:lpstr>
      <vt:lpstr>Open Sans</vt:lpstr>
      <vt:lpstr>Wingdings</vt:lpstr>
      <vt:lpstr>Theme1</vt:lpstr>
      <vt:lpstr>PowerPoint Presentation</vt:lpstr>
      <vt:lpstr>PowerPoint Presentation</vt:lpstr>
      <vt:lpstr>Our understanding of the problem</vt:lpstr>
      <vt:lpstr>Executive summary</vt:lpstr>
      <vt:lpstr>PowerPoint Presentation</vt:lpstr>
      <vt:lpstr>Transition Microsoft Cloud Licensing – project overview</vt:lpstr>
      <vt:lpstr>Workshop overview </vt:lpstr>
      <vt:lpstr>Microsoft’s cloud-first, mobile-first strategy is paying off</vt:lpstr>
      <vt:lpstr>Transition to the cloud is inevitable, if not imminent</vt:lpstr>
      <vt:lpstr>Consider more than just Office 365 – Microsoft offers six different products that can be deployed in the cloud</vt:lpstr>
      <vt:lpstr>There are benefits to the cloud; examine common criteria when evaluating a move</vt:lpstr>
      <vt:lpstr>Info-Tech Research Group Helps IT Professionals To: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modified xsi:type="dcterms:W3CDTF">2016-10-28T13:01:59Z</dcterms:modified>
  <cp:contentStatus/>
</cp:coreProperties>
</file>