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901" r:id="rId2"/>
  </p:sldMasterIdLst>
  <p:notesMasterIdLst>
    <p:notesMasterId r:id="rId15"/>
  </p:notesMasterIdLst>
  <p:handoutMasterIdLst>
    <p:handoutMasterId r:id="rId16"/>
  </p:handoutMasterIdLst>
  <p:sldIdLst>
    <p:sldId id="278" r:id="rId3"/>
    <p:sldId id="554" r:id="rId4"/>
    <p:sldId id="555" r:id="rId5"/>
    <p:sldId id="556" r:id="rId6"/>
    <p:sldId id="505" r:id="rId7"/>
    <p:sldId id="546" r:id="rId8"/>
    <p:sldId id="485" r:id="rId9"/>
    <p:sldId id="506" r:id="rId10"/>
    <p:sldId id="486" r:id="rId11"/>
    <p:sldId id="518" r:id="rId12"/>
    <p:sldId id="573" r:id="rId13"/>
    <p:sldId id="574" r:id="rId14"/>
  </p:sldIdLst>
  <p:sldSz cx="9144000" cy="6858000" type="screen4x3"/>
  <p:notesSz cx="6858000" cy="9144000"/>
  <p:custShowLst>
    <p:custShow name="Custom Show 1" id="0">
      <p:sldLst>
        <p:sld r:id="rId3"/>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0"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91C5"/>
    <a:srgbClr val="2B9E36"/>
    <a:srgbClr val="7F919F"/>
    <a:srgbClr val="9CB18D"/>
    <a:srgbClr val="7CADD4"/>
    <a:srgbClr val="243F54"/>
    <a:srgbClr val="000000"/>
    <a:srgbClr val="A24130"/>
    <a:srgbClr val="CBDBE7"/>
    <a:srgbClr val="2576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6" d="100"/>
          <a:sy n="116" d="100"/>
        </p:scale>
        <p:origin x="2244" y="10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5/11/2016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5/11/2016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1280143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393942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2068814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619691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816953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2117961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1017156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1620340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1923308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13009140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2"/>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61378526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08109745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5776611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498701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 name="Rectangle 1"/>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dirty="0" smtClean="0"/>
              <a:t>Page </a:t>
            </a:r>
            <a:r>
              <a:rPr lang="en-US" smtClean="0"/>
              <a:t>Header (Arial, </a:t>
            </a:r>
            <a:r>
              <a:rPr lang="en-US" dirty="0" smtClean="0"/>
              <a:t>24pt) </a:t>
            </a:r>
            <a:endParaRPr lang="en-CA"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9" name="Rectangle 18"/>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580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893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633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10" r:id="rId6"/>
    <p:sldLayoutId id="2147483711" r:id="rId7"/>
    <p:sldLayoutId id="2147483726" r:id="rId8"/>
    <p:sldLayoutId id="2147483764" r:id="rId9"/>
    <p:sldLayoutId id="2147483761" r:id="rId10"/>
    <p:sldLayoutId id="2147483900"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04"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1082413561"/>
      </p:ext>
    </p:extLst>
  </p:cSld>
  <p:clrMap bg1="lt1" tx1="dk1" bg2="lt2" tx2="dk2" accent1="accent1" accent2="accent2" accent3="accent3" accent4="accent4" accent5="accent5" accent6="accent6" hlink="hlink" folHlink="folHlink"/>
  <p:sldLayoutIdLst>
    <p:sldLayoutId id="2147483902" r:id="rId1"/>
    <p:sldLayoutId id="2147483903"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optimize-the-drp-for-business-critical-analytic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gif"/></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s://www.infotech.com/research/ss/optimize-the-drp-for-business-critical-analytics?utm_source=SS_Sample&amp;utm_medium=Collateral&amp;utm_campaign=Collatera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1.xml"/><Relationship Id="rId6" Type="http://schemas.openxmlformats.org/officeDocument/2006/relationships/image" Target="../media/image13.png"/><Relationship Id="rId5" Type="http://schemas.openxmlformats.org/officeDocument/2006/relationships/hyperlink" Target="https://www.infotech.com/research/ss/optimize-the-drp-for-business-critical-analytics?utm_source=SS_Sample&amp;utm_medium=Collateral&amp;utm_campaign=Collateral" TargetMode="Externa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ss/optimize-the-drp-for-business-critical-analytics?utm_source=SS_Sample&amp;utm_medium=Collateral&amp;utm_campaign=Collateral" TargetMode="External"/><Relationship Id="rId7" Type="http://schemas.openxmlformats.org/officeDocument/2006/relationships/image" Target="../media/image14.png"/><Relationship Id="rId2" Type="http://schemas.openxmlformats.org/officeDocument/2006/relationships/hyperlink" Target="http://www.infotech.com/" TargetMode="External"/><Relationship Id="rId1" Type="http://schemas.openxmlformats.org/officeDocument/2006/relationships/slideLayout" Target="../slideLayouts/slideLayout13.xml"/><Relationship Id="rId6" Type="http://schemas.openxmlformats.org/officeDocument/2006/relationships/image" Target="../media/image13.png"/><Relationship Id="rId5" Type="http://schemas.openxmlformats.org/officeDocument/2006/relationships/image" Target="../media/image20.pn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13.png"/><Relationship Id="rId5" Type="http://schemas.openxmlformats.org/officeDocument/2006/relationships/hyperlink" Target="https://www.infotech.com/research/ss/optimize-the-drp-for-business-critical-analytics?utm_source=SS_Sample&amp;utm_medium=Collateral&amp;utm_campaign=Collateral" TargetMode="Externa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optimize-the-drp-for-business-critical-analytics?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optimize-the-drp-for-business-critical-analytics?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hyperlink" Target="https://www.infotech.com/research/ss/optimize-the-drp-for-business-critical-analytics?utm_source=SS_Sample&amp;utm_medium=Collateral&amp;utm_campaign=Collatera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hyperlink" Target="http://www.forbes.com/sites/louiscolumbus/2015/05/25/roundup-of-analytics-big-data-business-intelligence-forecasts-and-market-estimates-2015/#794d9be0486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s://www.infotech.com/research/ss/optimize-the-drp-for-business-critical-analytics?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hyperlink" Target="https://www.infotech.com/research/ss/optimize-the-drp-for-business-critical-analytics?utm_source=SS_Sample&amp;utm_medium=Collateral&amp;utm_campaign=Collateral" TargetMode="Externa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s://www.infotech.com/research/ss/optimize-the-drp-for-business-critical-analytics?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s://www.infotech.com/research/ss/optimize-the-drp-for-business-critical-analytics?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Optimize the DRP for Business-Critical Analytics</a:t>
            </a:r>
            <a:endParaRPr lang="en-US" dirty="0"/>
          </a:p>
        </p:txBody>
      </p:sp>
      <p:sp>
        <p:nvSpPr>
          <p:cNvPr id="5" name="Tagline"/>
          <p:cNvSpPr>
            <a:spLocks noGrp="1"/>
          </p:cNvSpPr>
          <p:nvPr>
            <p:ph type="body" sz="quarter" idx="16"/>
          </p:nvPr>
        </p:nvSpPr>
        <p:spPr>
          <a:xfrm>
            <a:off x="774700" y="3921499"/>
            <a:ext cx="7467600" cy="508000"/>
          </a:xfrm>
        </p:spPr>
        <p:txBody>
          <a:bodyPr/>
          <a:lstStyle/>
          <a:p>
            <a:r>
              <a:rPr lang="en-US" dirty="0" smtClean="0"/>
              <a:t>As analytics become more critical to business processes, whether it's big data or “small” data, your DRP needs to keep up.</a:t>
            </a:r>
            <a:endParaRPr lang="en-US" dirty="0"/>
          </a:p>
        </p:txBody>
      </p:sp>
      <p:grpSp>
        <p:nvGrpSpPr>
          <p:cNvPr id="6" name="Group 5"/>
          <p:cNvGrpSpPr/>
          <p:nvPr/>
        </p:nvGrpSpPr>
        <p:grpSpPr>
          <a:xfrm>
            <a:off x="0" y="5402461"/>
            <a:ext cx="9144000" cy="1455539"/>
            <a:chOff x="0" y="5402461"/>
            <a:chExt cx="9144000" cy="1455539"/>
          </a:xfrm>
        </p:grpSpPr>
        <p:pic>
          <p:nvPicPr>
            <p:cNvPr id="7" name="Picture 6"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8" name="Group 7"/>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Acquire executive support for incorporating data analytics into the disaster recovery plan </a:t>
            </a:r>
            <a:endParaRPr lang="en-US" dirty="0"/>
          </a:p>
        </p:txBody>
      </p:sp>
      <p:sp>
        <p:nvSpPr>
          <p:cNvPr id="6" name="Text Placeholder 2"/>
          <p:cNvSpPr txBox="1">
            <a:spLocks/>
          </p:cNvSpPr>
          <p:nvPr/>
        </p:nvSpPr>
        <p:spPr>
          <a:xfrm>
            <a:off x="257176" y="1187036"/>
            <a:ext cx="8620124" cy="657225"/>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smtClean="0"/>
              <a:t>Like any investment, upper management must understand and care about protecting critical data to consider making it a priority. </a:t>
            </a:r>
            <a:endParaRPr lang="en-US" sz="1800" b="1" dirty="0"/>
          </a:p>
        </p:txBody>
      </p:sp>
      <p:grpSp>
        <p:nvGrpSpPr>
          <p:cNvPr id="2" name="Group 1"/>
          <p:cNvGrpSpPr/>
          <p:nvPr/>
        </p:nvGrpSpPr>
        <p:grpSpPr>
          <a:xfrm>
            <a:off x="392526" y="1866612"/>
            <a:ext cx="5407071" cy="776431"/>
            <a:chOff x="3344396" y="1866612"/>
            <a:chExt cx="5407071" cy="776431"/>
          </a:xfrm>
        </p:grpSpPr>
        <p:sp>
          <p:nvSpPr>
            <p:cNvPr id="5" name="Rectangle 4"/>
            <p:cNvSpPr/>
            <p:nvPr/>
          </p:nvSpPr>
          <p:spPr>
            <a:xfrm>
              <a:off x="3344396" y="1866612"/>
              <a:ext cx="5407071" cy="776431"/>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0000"/>
                </a:solidFill>
              </a:endParaRPr>
            </a:p>
          </p:txBody>
        </p:sp>
        <p:pic>
          <p:nvPicPr>
            <p:cNvPr id="9" name="Picture 8"/>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556268" y="1925349"/>
              <a:ext cx="791161" cy="632928"/>
            </a:xfrm>
            <a:prstGeom prst="rect">
              <a:avLst/>
            </a:prstGeom>
          </p:spPr>
        </p:pic>
        <p:sp>
          <p:nvSpPr>
            <p:cNvPr id="10" name="Rectangle 9"/>
            <p:cNvSpPr/>
            <p:nvPr/>
          </p:nvSpPr>
          <p:spPr>
            <a:xfrm>
              <a:off x="4327222" y="1993217"/>
              <a:ext cx="4385060" cy="523220"/>
            </a:xfrm>
            <a:prstGeom prst="rect">
              <a:avLst/>
            </a:prstGeom>
          </p:spPr>
          <p:txBody>
            <a:bodyPr wrap="square">
              <a:spAutoFit/>
            </a:bodyPr>
            <a:lstStyle/>
            <a:p>
              <a:r>
                <a:rPr lang="en-CA" sz="1400" b="1" dirty="0" smtClean="0"/>
                <a:t>Number one DR planning mistake: considering DR planning as a</a:t>
              </a:r>
              <a:r>
                <a:rPr lang="en-CA" sz="1400" b="1" i="1" dirty="0" smtClean="0"/>
                <a:t> technology </a:t>
              </a:r>
              <a:r>
                <a:rPr lang="en-CA" sz="1400" b="1" dirty="0" smtClean="0"/>
                <a:t>issue. </a:t>
              </a:r>
            </a:p>
          </p:txBody>
        </p:sp>
      </p:grpSp>
      <p:sp>
        <p:nvSpPr>
          <p:cNvPr id="11" name="Rectangle 10"/>
          <p:cNvSpPr/>
          <p:nvPr/>
        </p:nvSpPr>
        <p:spPr>
          <a:xfrm>
            <a:off x="385691" y="2665394"/>
            <a:ext cx="5394928" cy="2400657"/>
          </a:xfrm>
          <a:prstGeom prst="rect">
            <a:avLst/>
          </a:prstGeom>
        </p:spPr>
        <p:txBody>
          <a:bodyPr wrap="square">
            <a:spAutoFit/>
          </a:bodyPr>
          <a:lstStyle/>
          <a:p>
            <a:pPr>
              <a:spcAft>
                <a:spcPts val="1200"/>
              </a:spcAft>
            </a:pPr>
            <a:r>
              <a:rPr lang="en-US" sz="1200" b="1" dirty="0" smtClean="0"/>
              <a:t>Reality:</a:t>
            </a:r>
            <a:r>
              <a:rPr lang="en-US" sz="1200" dirty="0" smtClean="0"/>
              <a:t> Ensuring availability and reliability for applications and data is an issue for the </a:t>
            </a:r>
            <a:r>
              <a:rPr lang="en-US" sz="1200" b="1" i="1" dirty="0" smtClean="0"/>
              <a:t>business</a:t>
            </a:r>
            <a:r>
              <a:rPr lang="en-US" sz="1200" b="1" dirty="0" smtClean="0"/>
              <a:t>.</a:t>
            </a:r>
            <a:r>
              <a:rPr lang="en-US" sz="1200" dirty="0" smtClean="0"/>
              <a:t> </a:t>
            </a:r>
          </a:p>
          <a:p>
            <a:pPr>
              <a:spcAft>
                <a:spcPts val="1200"/>
              </a:spcAft>
            </a:pPr>
            <a:r>
              <a:rPr lang="en-US" sz="1200" dirty="0" smtClean="0"/>
              <a:t>While proactive DRP exercises are often carried out by the IT team, both the application importance and level of investment (dollars or time) must be decided by the business. </a:t>
            </a:r>
          </a:p>
          <a:p>
            <a:pPr>
              <a:spcAft>
                <a:spcPts val="1200"/>
              </a:spcAft>
            </a:pPr>
            <a:r>
              <a:rPr lang="en-US" sz="1200" dirty="0" smtClean="0"/>
              <a:t>If the IT team is solely responsible for establishing the DRP program, it will lead to a dysfunctional program, meeting significant resistance from business users and adoption will be severely limited. </a:t>
            </a:r>
          </a:p>
          <a:p>
            <a:pPr>
              <a:spcAft>
                <a:spcPts val="1200"/>
              </a:spcAft>
            </a:pPr>
            <a:r>
              <a:rPr lang="en-US" sz="1200" b="1" dirty="0" smtClean="0"/>
              <a:t>Bottom line: </a:t>
            </a:r>
            <a:r>
              <a:rPr lang="en-US" sz="1200" dirty="0" smtClean="0"/>
              <a:t>The key to success is the support of the management and users who will be expected to operate under the DRP. </a:t>
            </a:r>
            <a:endParaRPr lang="en-US" sz="1200" dirty="0"/>
          </a:p>
        </p:txBody>
      </p:sp>
      <p:sp>
        <p:nvSpPr>
          <p:cNvPr id="12" name="TextBox 11"/>
          <p:cNvSpPr txBox="1"/>
          <p:nvPr/>
        </p:nvSpPr>
        <p:spPr>
          <a:xfrm>
            <a:off x="320431" y="5436918"/>
            <a:ext cx="2679914" cy="738664"/>
          </a:xfrm>
          <a:prstGeom prst="rect">
            <a:avLst/>
          </a:prstGeom>
        </p:spPr>
        <p:txBody>
          <a:bodyPr wrap="square" rtlCol="0">
            <a:spAutoFit/>
          </a:bodyPr>
          <a:lstStyle/>
          <a:p>
            <a:r>
              <a:rPr lang="en-US" sz="1400" dirty="0" smtClean="0"/>
              <a:t>Without data criticality analysis, an organization </a:t>
            </a:r>
            <a:r>
              <a:rPr lang="en-US" sz="1400" b="1" dirty="0" smtClean="0"/>
              <a:t>treats all information the same. </a:t>
            </a:r>
          </a:p>
        </p:txBody>
      </p:sp>
      <p:grpSp>
        <p:nvGrpSpPr>
          <p:cNvPr id="38" name="Group 37"/>
          <p:cNvGrpSpPr/>
          <p:nvPr/>
        </p:nvGrpSpPr>
        <p:grpSpPr>
          <a:xfrm>
            <a:off x="3315239" y="5353721"/>
            <a:ext cx="2405742" cy="1082574"/>
            <a:chOff x="3560580" y="5267996"/>
            <a:chExt cx="2405742" cy="1082574"/>
          </a:xfrm>
        </p:grpSpPr>
        <p:sp>
          <p:nvSpPr>
            <p:cNvPr id="13" name="TextBox 12"/>
            <p:cNvSpPr txBox="1"/>
            <p:nvPr/>
          </p:nvSpPr>
          <p:spPr>
            <a:xfrm>
              <a:off x="3560580" y="5267996"/>
              <a:ext cx="2405742" cy="523220"/>
            </a:xfrm>
            <a:prstGeom prst="rect">
              <a:avLst/>
            </a:prstGeom>
          </p:spPr>
          <p:txBody>
            <a:bodyPr wrap="square" rtlCol="0">
              <a:spAutoFit/>
            </a:bodyPr>
            <a:lstStyle/>
            <a:p>
              <a:r>
                <a:rPr lang="en-CA" sz="1400" b="1" dirty="0" smtClean="0"/>
                <a:t>Critical data </a:t>
              </a:r>
              <a:r>
                <a:rPr lang="en-CA" sz="1400" dirty="0" smtClean="0"/>
                <a:t>may have </a:t>
              </a:r>
              <a:r>
                <a:rPr lang="en-CA" sz="1400" b="1" dirty="0" smtClean="0"/>
                <a:t>too little protection. </a:t>
              </a:r>
            </a:p>
          </p:txBody>
        </p:sp>
        <p:sp>
          <p:nvSpPr>
            <p:cNvPr id="14" name="TextBox 13"/>
            <p:cNvSpPr txBox="1"/>
            <p:nvPr/>
          </p:nvSpPr>
          <p:spPr>
            <a:xfrm>
              <a:off x="3560580" y="5827350"/>
              <a:ext cx="2405742" cy="523220"/>
            </a:xfrm>
            <a:prstGeom prst="rect">
              <a:avLst/>
            </a:prstGeom>
          </p:spPr>
          <p:txBody>
            <a:bodyPr wrap="square" rtlCol="0">
              <a:spAutoFit/>
            </a:bodyPr>
            <a:lstStyle/>
            <a:p>
              <a:r>
                <a:rPr lang="en-CA" sz="1400" b="1" dirty="0" smtClean="0"/>
                <a:t>Less critical data </a:t>
              </a:r>
              <a:r>
                <a:rPr lang="en-CA" sz="1400" dirty="0" smtClean="0"/>
                <a:t>may have </a:t>
              </a:r>
              <a:r>
                <a:rPr lang="en-CA" sz="1400" b="1" dirty="0" smtClean="0"/>
                <a:t>too much protection.</a:t>
              </a:r>
            </a:p>
          </p:txBody>
        </p:sp>
      </p:grpSp>
      <p:sp>
        <p:nvSpPr>
          <p:cNvPr id="20" name="TextBox 19"/>
          <p:cNvSpPr txBox="1"/>
          <p:nvPr/>
        </p:nvSpPr>
        <p:spPr>
          <a:xfrm>
            <a:off x="6129663" y="5370294"/>
            <a:ext cx="2475075" cy="892552"/>
          </a:xfrm>
          <a:prstGeom prst="rect">
            <a:avLst/>
          </a:prstGeom>
        </p:spPr>
        <p:txBody>
          <a:bodyPr wrap="square" rtlCol="0">
            <a:spAutoFit/>
          </a:bodyPr>
          <a:lstStyle/>
          <a:p>
            <a:r>
              <a:rPr lang="en-US" sz="1300" dirty="0" smtClean="0"/>
              <a:t>Strategically classifying data will allow an organization to effectively allocate spending for appropriate data protection.</a:t>
            </a:r>
          </a:p>
        </p:txBody>
      </p:sp>
      <p:grpSp>
        <p:nvGrpSpPr>
          <p:cNvPr id="15" name="Group 14"/>
          <p:cNvGrpSpPr/>
          <p:nvPr/>
        </p:nvGrpSpPr>
        <p:grpSpPr>
          <a:xfrm rot="16200000">
            <a:off x="2811648" y="5569987"/>
            <a:ext cx="576943" cy="443161"/>
            <a:chOff x="2917373" y="2503941"/>
            <a:chExt cx="576943" cy="443161"/>
          </a:xfrm>
        </p:grpSpPr>
        <p:cxnSp>
          <p:nvCxnSpPr>
            <p:cNvPr id="22" name="Straight Arrow Connector 21"/>
            <p:cNvCxnSpPr/>
            <p:nvPr/>
          </p:nvCxnSpPr>
          <p:spPr>
            <a:xfrm flipH="1">
              <a:off x="2917373" y="2503941"/>
              <a:ext cx="269420" cy="4431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191162" y="2510668"/>
              <a:ext cx="303154" cy="4364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6099961" y="2420155"/>
            <a:ext cx="2423011" cy="461665"/>
            <a:chOff x="543215" y="2420155"/>
            <a:chExt cx="2423011" cy="461665"/>
          </a:xfrm>
        </p:grpSpPr>
        <p:sp>
          <p:nvSpPr>
            <p:cNvPr id="31" name="Chevron 30"/>
            <p:cNvSpPr/>
            <p:nvPr/>
          </p:nvSpPr>
          <p:spPr>
            <a:xfrm>
              <a:off x="543215" y="2498621"/>
              <a:ext cx="173985" cy="304733"/>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7" name="Rectangle 16"/>
            <p:cNvSpPr/>
            <p:nvPr/>
          </p:nvSpPr>
          <p:spPr>
            <a:xfrm>
              <a:off x="721587" y="2420155"/>
              <a:ext cx="2244639" cy="461665"/>
            </a:xfrm>
            <a:prstGeom prst="rect">
              <a:avLst/>
            </a:prstGeom>
          </p:spPr>
          <p:txBody>
            <a:bodyPr wrap="square">
              <a:spAutoFit/>
            </a:bodyPr>
            <a:lstStyle/>
            <a:p>
              <a:pPr marL="0" lvl="1"/>
              <a:r>
                <a:rPr lang="en-CA" sz="1200" dirty="0" smtClean="0"/>
                <a:t>Clarification of which data sets are the most critical.</a:t>
              </a:r>
              <a:endParaRPr lang="en-CA" sz="1200" dirty="0"/>
            </a:p>
          </p:txBody>
        </p:sp>
      </p:grpSp>
      <p:grpSp>
        <p:nvGrpSpPr>
          <p:cNvPr id="41" name="Group 40"/>
          <p:cNvGrpSpPr/>
          <p:nvPr/>
        </p:nvGrpSpPr>
        <p:grpSpPr>
          <a:xfrm>
            <a:off x="6099961" y="2923178"/>
            <a:ext cx="2423012" cy="461665"/>
            <a:chOff x="543215" y="2923178"/>
            <a:chExt cx="2423012" cy="461665"/>
          </a:xfrm>
        </p:grpSpPr>
        <p:sp>
          <p:nvSpPr>
            <p:cNvPr id="24" name="Chevron 23"/>
            <p:cNvSpPr/>
            <p:nvPr/>
          </p:nvSpPr>
          <p:spPr>
            <a:xfrm>
              <a:off x="543215" y="3001644"/>
              <a:ext cx="173985" cy="304733"/>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8" name="Rectangle 27"/>
            <p:cNvSpPr/>
            <p:nvPr/>
          </p:nvSpPr>
          <p:spPr>
            <a:xfrm>
              <a:off x="721587" y="2923178"/>
              <a:ext cx="2244640" cy="461665"/>
            </a:xfrm>
            <a:prstGeom prst="rect">
              <a:avLst/>
            </a:prstGeom>
          </p:spPr>
          <p:txBody>
            <a:bodyPr wrap="square">
              <a:spAutoFit/>
            </a:bodyPr>
            <a:lstStyle/>
            <a:p>
              <a:pPr marL="0" lvl="1"/>
              <a:r>
                <a:rPr lang="en-CA" sz="1200" dirty="0" smtClean="0"/>
                <a:t>Guide investment decisions to support the most critical data.</a:t>
              </a:r>
              <a:endParaRPr lang="en-CA" sz="1200" dirty="0"/>
            </a:p>
          </p:txBody>
        </p:sp>
      </p:grpSp>
      <p:grpSp>
        <p:nvGrpSpPr>
          <p:cNvPr id="43" name="Group 42"/>
          <p:cNvGrpSpPr/>
          <p:nvPr/>
        </p:nvGrpSpPr>
        <p:grpSpPr>
          <a:xfrm>
            <a:off x="6099961" y="3426201"/>
            <a:ext cx="2423011" cy="646331"/>
            <a:chOff x="543215" y="3448503"/>
            <a:chExt cx="2423011" cy="646331"/>
          </a:xfrm>
        </p:grpSpPr>
        <p:sp>
          <p:nvSpPr>
            <p:cNvPr id="25" name="Chevron 24"/>
            <p:cNvSpPr/>
            <p:nvPr/>
          </p:nvSpPr>
          <p:spPr>
            <a:xfrm>
              <a:off x="543215" y="3526969"/>
              <a:ext cx="173985" cy="304733"/>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9" name="Rectangle 28"/>
            <p:cNvSpPr/>
            <p:nvPr/>
          </p:nvSpPr>
          <p:spPr>
            <a:xfrm>
              <a:off x="721588" y="3448503"/>
              <a:ext cx="2244638" cy="646331"/>
            </a:xfrm>
            <a:prstGeom prst="rect">
              <a:avLst/>
            </a:prstGeom>
          </p:spPr>
          <p:txBody>
            <a:bodyPr wrap="square">
              <a:spAutoFit/>
            </a:bodyPr>
            <a:lstStyle/>
            <a:p>
              <a:pPr marL="0" lvl="1"/>
              <a:r>
                <a:rPr lang="en-CA" sz="1200" dirty="0" smtClean="0"/>
                <a:t>Increased reliability and availability as a result of proper investments.</a:t>
              </a:r>
              <a:endParaRPr lang="en-CA" sz="1200" dirty="0"/>
            </a:p>
          </p:txBody>
        </p:sp>
      </p:grpSp>
      <p:grpSp>
        <p:nvGrpSpPr>
          <p:cNvPr id="45" name="Group 44"/>
          <p:cNvGrpSpPr/>
          <p:nvPr/>
        </p:nvGrpSpPr>
        <p:grpSpPr>
          <a:xfrm>
            <a:off x="6099961" y="4051247"/>
            <a:ext cx="2423011" cy="830997"/>
            <a:chOff x="543215" y="4432247"/>
            <a:chExt cx="2423011" cy="830997"/>
          </a:xfrm>
        </p:grpSpPr>
        <p:sp>
          <p:nvSpPr>
            <p:cNvPr id="34" name="Rectangle 33"/>
            <p:cNvSpPr/>
            <p:nvPr/>
          </p:nvSpPr>
          <p:spPr>
            <a:xfrm>
              <a:off x="721587" y="4432247"/>
              <a:ext cx="2244639" cy="830997"/>
            </a:xfrm>
            <a:prstGeom prst="rect">
              <a:avLst/>
            </a:prstGeom>
          </p:spPr>
          <p:txBody>
            <a:bodyPr wrap="square">
              <a:spAutoFit/>
            </a:bodyPr>
            <a:lstStyle/>
            <a:p>
              <a:pPr marL="0" lvl="1"/>
              <a:r>
                <a:rPr lang="en-CA" sz="1200" dirty="0" smtClean="0"/>
                <a:t>Provide reporting insights for where each critical data set resides based on department and repository.</a:t>
              </a:r>
              <a:endParaRPr lang="en-CA" sz="1200" dirty="0"/>
            </a:p>
          </p:txBody>
        </p:sp>
        <p:sp>
          <p:nvSpPr>
            <p:cNvPr id="35" name="Chevron 34"/>
            <p:cNvSpPr/>
            <p:nvPr/>
          </p:nvSpPr>
          <p:spPr>
            <a:xfrm>
              <a:off x="543215" y="4603046"/>
              <a:ext cx="173985" cy="304733"/>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sp>
        <p:nvSpPr>
          <p:cNvPr id="18" name="Rectangle 17"/>
          <p:cNvSpPr/>
          <p:nvPr/>
        </p:nvSpPr>
        <p:spPr>
          <a:xfrm>
            <a:off x="5931567" y="1895279"/>
            <a:ext cx="2945733" cy="4253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Why should management care about data criticality? </a:t>
            </a:r>
            <a:endParaRPr lang="en-US" sz="1200" dirty="0">
              <a:solidFill>
                <a:schemeClr val="bg1"/>
              </a:solidFill>
            </a:endParaRPr>
          </a:p>
        </p:txBody>
      </p:sp>
      <p:cxnSp>
        <p:nvCxnSpPr>
          <p:cNvPr id="36" name="Straight Connector 35"/>
          <p:cNvCxnSpPr/>
          <p:nvPr/>
        </p:nvCxnSpPr>
        <p:spPr>
          <a:xfrm>
            <a:off x="717200" y="5220202"/>
            <a:ext cx="7512400" cy="6"/>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0" y="6422955"/>
            <a:ext cx="9144000" cy="437555"/>
            <a:chOff x="0" y="6422955"/>
            <a:chExt cx="9144000" cy="437555"/>
          </a:xfrm>
        </p:grpSpPr>
        <p:pic>
          <p:nvPicPr>
            <p:cNvPr id="33"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37" name="Picture 3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22701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b="17138"/>
          <a:stretch/>
        </p:blipFill>
        <p:spPr>
          <a:xfrm>
            <a:off x="0" y="1124766"/>
            <a:ext cx="9144000" cy="5397954"/>
          </a:xfrm>
          <a:prstGeom prst="rect">
            <a:avLst/>
          </a:prstGeom>
        </p:spPr>
      </p:pic>
      <p:sp>
        <p:nvSpPr>
          <p:cNvPr id="2" name="Title 1"/>
          <p:cNvSpPr>
            <a:spLocks noGrp="1"/>
          </p:cNvSpPr>
          <p:nvPr>
            <p:ph type="title"/>
          </p:nvPr>
        </p:nvSpPr>
        <p:spPr/>
        <p:txBody>
          <a:bodyPr/>
          <a:lstStyle/>
          <a:p>
            <a:r>
              <a:rPr lang="en-US" dirty="0" smtClean="0"/>
              <a:t>Use Info-Tech’s methodology to craft a plan to address data analytics in your DR strategy</a:t>
            </a:r>
            <a:endParaRPr lang="en-US" dirty="0"/>
          </a:p>
        </p:txBody>
      </p:sp>
      <p:sp>
        <p:nvSpPr>
          <p:cNvPr id="113" name="Freeform 112"/>
          <p:cNvSpPr/>
          <p:nvPr/>
        </p:nvSpPr>
        <p:spPr>
          <a:xfrm>
            <a:off x="1383890" y="1645804"/>
            <a:ext cx="1946067" cy="719182"/>
          </a:xfrm>
          <a:custGeom>
            <a:avLst/>
            <a:gdLst>
              <a:gd name="connsiteX0" fmla="*/ 0 w 2140375"/>
              <a:gd name="connsiteY0" fmla="*/ 0 h 1070187"/>
              <a:gd name="connsiteX1" fmla="*/ 2140375 w 2140375"/>
              <a:gd name="connsiteY1" fmla="*/ 0 h 1070187"/>
              <a:gd name="connsiteX2" fmla="*/ 2140375 w 2140375"/>
              <a:gd name="connsiteY2" fmla="*/ 1070187 h 1070187"/>
              <a:gd name="connsiteX3" fmla="*/ 0 w 2140375"/>
              <a:gd name="connsiteY3" fmla="*/ 1070187 h 1070187"/>
              <a:gd name="connsiteX4" fmla="*/ 0 w 2140375"/>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375" h="1070187">
                <a:moveTo>
                  <a:pt x="0" y="0"/>
                </a:moveTo>
                <a:lnTo>
                  <a:pt x="2140375" y="0"/>
                </a:lnTo>
                <a:lnTo>
                  <a:pt x="2140375" y="1070187"/>
                </a:lnTo>
                <a:lnTo>
                  <a:pt x="0" y="1070187"/>
                </a:lnTo>
                <a:lnTo>
                  <a:pt x="0" y="0"/>
                </a:lnTo>
                <a:close/>
              </a:path>
            </a:pathLst>
          </a:custGeom>
          <a:solidFill>
            <a:schemeClr val="accent1"/>
          </a:solidFill>
          <a:ln w="3175"/>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2385" tIns="21590" rIns="32385" bIns="21590" numCol="1" spcCol="1270" anchor="ctr" anchorCtr="0">
            <a:noAutofit/>
          </a:bodyPr>
          <a:lstStyle/>
          <a:p>
            <a:pPr algn="ctr" fontAlgn="base">
              <a:spcBef>
                <a:spcPct val="0"/>
              </a:spcBef>
              <a:spcAft>
                <a:spcPct val="0"/>
              </a:spcAft>
            </a:pPr>
            <a:r>
              <a:rPr lang="en-US" sz="1200" dirty="0" smtClean="0"/>
              <a:t>Identify critical analytics in your business processes</a:t>
            </a:r>
            <a:endParaRPr lang="en-US" sz="1200" dirty="0"/>
          </a:p>
        </p:txBody>
      </p:sp>
      <p:sp>
        <p:nvSpPr>
          <p:cNvPr id="114" name="Freeform 113"/>
          <p:cNvSpPr/>
          <p:nvPr/>
        </p:nvSpPr>
        <p:spPr>
          <a:xfrm>
            <a:off x="1383890" y="2541688"/>
            <a:ext cx="1946067" cy="630171"/>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15240" rIns="36000" bIns="15240" numCol="1" spcCol="1270" anchor="ctr" anchorCtr="0">
            <a:noAutofit/>
          </a:bodyPr>
          <a:lstStyle/>
          <a:p>
            <a:pPr lvl="0" algn="ctr" defTabSz="533400">
              <a:lnSpc>
                <a:spcPct val="90000"/>
              </a:lnSpc>
              <a:spcBef>
                <a:spcPct val="0"/>
              </a:spcBef>
              <a:spcAft>
                <a:spcPct val="35000"/>
              </a:spcAft>
            </a:pPr>
            <a:r>
              <a:rPr lang="en-US" sz="1100" dirty="0" smtClean="0">
                <a:solidFill>
                  <a:schemeClr val="dk1"/>
                </a:solidFill>
              </a:rPr>
              <a:t>Define critical business processes</a:t>
            </a:r>
            <a:endParaRPr lang="en-US" sz="1100" dirty="0">
              <a:solidFill>
                <a:schemeClr val="dk1"/>
              </a:solidFill>
            </a:endParaRPr>
          </a:p>
        </p:txBody>
      </p:sp>
      <p:sp>
        <p:nvSpPr>
          <p:cNvPr id="115" name="Freeform 114"/>
          <p:cNvSpPr/>
          <p:nvPr/>
        </p:nvSpPr>
        <p:spPr>
          <a:xfrm>
            <a:off x="1383890" y="3361435"/>
            <a:ext cx="1946067" cy="64422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15240" rIns="36000" bIns="15240" numCol="1" spcCol="1270" anchor="ctr" anchorCtr="0">
            <a:noAutofit/>
          </a:bodyPr>
          <a:lstStyle/>
          <a:p>
            <a:pPr lvl="0" algn="ctr" defTabSz="533400">
              <a:lnSpc>
                <a:spcPct val="90000"/>
              </a:lnSpc>
              <a:spcBef>
                <a:spcPct val="0"/>
              </a:spcBef>
              <a:spcAft>
                <a:spcPct val="35000"/>
              </a:spcAft>
            </a:pPr>
            <a:r>
              <a:rPr lang="en-US" sz="1100" dirty="0" smtClean="0">
                <a:solidFill>
                  <a:schemeClr val="dk1"/>
                </a:solidFill>
              </a:rPr>
              <a:t>Map out data-driven business processes</a:t>
            </a:r>
            <a:endParaRPr lang="en-US" sz="1100" dirty="0">
              <a:solidFill>
                <a:schemeClr val="dk1"/>
              </a:solidFill>
            </a:endParaRPr>
          </a:p>
        </p:txBody>
      </p:sp>
      <p:sp>
        <p:nvSpPr>
          <p:cNvPr id="116" name="Freeform 115"/>
          <p:cNvSpPr/>
          <p:nvPr/>
        </p:nvSpPr>
        <p:spPr>
          <a:xfrm>
            <a:off x="1383890" y="4176129"/>
            <a:ext cx="1946067" cy="630171"/>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15240" rIns="36000" bIns="15240" numCol="1" spcCol="1270" anchor="ctr" anchorCtr="0">
            <a:noAutofit/>
          </a:bodyPr>
          <a:lstStyle/>
          <a:p>
            <a:pPr lvl="0" algn="ctr" defTabSz="533400">
              <a:lnSpc>
                <a:spcPct val="90000"/>
              </a:lnSpc>
              <a:spcBef>
                <a:spcPct val="0"/>
              </a:spcBef>
              <a:spcAft>
                <a:spcPct val="35000"/>
              </a:spcAft>
            </a:pPr>
            <a:r>
              <a:rPr lang="en-US" sz="1100" dirty="0" smtClean="0"/>
              <a:t>Analyze data criticality based on business process</a:t>
            </a:r>
            <a:endParaRPr lang="en-US" sz="1100" dirty="0"/>
          </a:p>
        </p:txBody>
      </p:sp>
      <p:sp>
        <p:nvSpPr>
          <p:cNvPr id="117" name="Freeform 116"/>
          <p:cNvSpPr/>
          <p:nvPr/>
        </p:nvSpPr>
        <p:spPr>
          <a:xfrm>
            <a:off x="3597997" y="1645804"/>
            <a:ext cx="1946067" cy="719182"/>
          </a:xfrm>
          <a:custGeom>
            <a:avLst/>
            <a:gdLst>
              <a:gd name="connsiteX0" fmla="*/ 0 w 2140375"/>
              <a:gd name="connsiteY0" fmla="*/ 0 h 1070187"/>
              <a:gd name="connsiteX1" fmla="*/ 2140375 w 2140375"/>
              <a:gd name="connsiteY1" fmla="*/ 0 h 1070187"/>
              <a:gd name="connsiteX2" fmla="*/ 2140375 w 2140375"/>
              <a:gd name="connsiteY2" fmla="*/ 1070187 h 1070187"/>
              <a:gd name="connsiteX3" fmla="*/ 0 w 2140375"/>
              <a:gd name="connsiteY3" fmla="*/ 1070187 h 1070187"/>
              <a:gd name="connsiteX4" fmla="*/ 0 w 2140375"/>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375" h="1070187">
                <a:moveTo>
                  <a:pt x="0" y="0"/>
                </a:moveTo>
                <a:lnTo>
                  <a:pt x="2140375" y="0"/>
                </a:lnTo>
                <a:lnTo>
                  <a:pt x="2140375" y="1070187"/>
                </a:lnTo>
                <a:lnTo>
                  <a:pt x="0" y="1070187"/>
                </a:lnTo>
                <a:lnTo>
                  <a:pt x="0" y="0"/>
                </a:lnTo>
                <a:close/>
              </a:path>
            </a:pathLst>
          </a:custGeom>
          <a:solidFill>
            <a:schemeClr val="accent1"/>
          </a:solidFill>
          <a:ln w="3175"/>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200" dirty="0" smtClean="0"/>
              <a:t>Determine DR requirements for critical analytics</a:t>
            </a:r>
            <a:endParaRPr lang="en-US" sz="1200" dirty="0"/>
          </a:p>
        </p:txBody>
      </p:sp>
      <p:sp>
        <p:nvSpPr>
          <p:cNvPr id="118" name="Freeform 117"/>
          <p:cNvSpPr/>
          <p:nvPr/>
        </p:nvSpPr>
        <p:spPr>
          <a:xfrm>
            <a:off x="3597998" y="2541689"/>
            <a:ext cx="1946066" cy="627312"/>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15240" rIns="36000" bIns="15240" numCol="1" spcCol="1270" anchor="ctr" anchorCtr="0">
            <a:noAutofit/>
          </a:bodyPr>
          <a:lstStyle/>
          <a:p>
            <a:pPr lvl="0" algn="ctr" defTabSz="533400">
              <a:lnSpc>
                <a:spcPct val="90000"/>
              </a:lnSpc>
              <a:spcBef>
                <a:spcPct val="0"/>
              </a:spcBef>
              <a:spcAft>
                <a:spcPct val="35000"/>
              </a:spcAft>
            </a:pPr>
            <a:r>
              <a:rPr lang="en-US" sz="1100" dirty="0" smtClean="0">
                <a:solidFill>
                  <a:schemeClr val="dk1"/>
                </a:solidFill>
              </a:rPr>
              <a:t>Document current data criticality and location</a:t>
            </a:r>
            <a:endParaRPr lang="en-US" sz="1100" dirty="0">
              <a:solidFill>
                <a:schemeClr val="dk1"/>
              </a:solidFill>
            </a:endParaRPr>
          </a:p>
        </p:txBody>
      </p:sp>
      <p:sp>
        <p:nvSpPr>
          <p:cNvPr id="119" name="Freeform 118"/>
          <p:cNvSpPr/>
          <p:nvPr/>
        </p:nvSpPr>
        <p:spPr>
          <a:xfrm>
            <a:off x="3597996" y="3382303"/>
            <a:ext cx="1946066" cy="623357"/>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15240" rIns="36000" bIns="15240" numCol="1" spcCol="1270" anchor="ctr" anchorCtr="0">
            <a:noAutofit/>
          </a:bodyPr>
          <a:lstStyle/>
          <a:p>
            <a:pPr lvl="0" algn="ctr" defTabSz="533400">
              <a:lnSpc>
                <a:spcPct val="90000"/>
              </a:lnSpc>
              <a:spcBef>
                <a:spcPct val="0"/>
              </a:spcBef>
              <a:spcAft>
                <a:spcPct val="35000"/>
              </a:spcAft>
            </a:pPr>
            <a:r>
              <a:rPr lang="en-US" sz="1100" kern="0" dirty="0" smtClean="0">
                <a:solidFill>
                  <a:srgbClr val="333333"/>
                </a:solidFill>
              </a:rPr>
              <a:t>Analyze data criticality</a:t>
            </a:r>
            <a:endParaRPr lang="en-US" sz="1100" kern="0" dirty="0">
              <a:solidFill>
                <a:srgbClr val="333333"/>
              </a:solidFill>
            </a:endParaRPr>
          </a:p>
        </p:txBody>
      </p:sp>
      <p:sp>
        <p:nvSpPr>
          <p:cNvPr id="120" name="Freeform 119"/>
          <p:cNvSpPr/>
          <p:nvPr/>
        </p:nvSpPr>
        <p:spPr>
          <a:xfrm>
            <a:off x="3590407" y="4182154"/>
            <a:ext cx="1946066" cy="62414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15240" rIns="36000" bIns="15240" numCol="1" spcCol="1270" anchor="ctr" anchorCtr="0">
            <a:noAutofit/>
          </a:bodyPr>
          <a:lstStyle/>
          <a:p>
            <a:pPr lvl="0" algn="ctr" defTabSz="533400">
              <a:lnSpc>
                <a:spcPct val="90000"/>
              </a:lnSpc>
              <a:spcBef>
                <a:spcPct val="0"/>
              </a:spcBef>
              <a:spcAft>
                <a:spcPct val="35000"/>
              </a:spcAft>
            </a:pPr>
            <a:r>
              <a:rPr lang="en-US" sz="1100" dirty="0" smtClean="0"/>
              <a:t>Define the desired data protection strategy</a:t>
            </a:r>
            <a:endParaRPr lang="en-US" sz="1100" dirty="0"/>
          </a:p>
        </p:txBody>
      </p:sp>
      <p:sp>
        <p:nvSpPr>
          <p:cNvPr id="121" name="Freeform 120"/>
          <p:cNvSpPr/>
          <p:nvPr/>
        </p:nvSpPr>
        <p:spPr>
          <a:xfrm>
            <a:off x="5812104" y="1645804"/>
            <a:ext cx="1985618" cy="719182"/>
          </a:xfrm>
          <a:custGeom>
            <a:avLst/>
            <a:gdLst>
              <a:gd name="connsiteX0" fmla="*/ 0 w 2140375"/>
              <a:gd name="connsiteY0" fmla="*/ 0 h 1070187"/>
              <a:gd name="connsiteX1" fmla="*/ 2140375 w 2140375"/>
              <a:gd name="connsiteY1" fmla="*/ 0 h 1070187"/>
              <a:gd name="connsiteX2" fmla="*/ 2140375 w 2140375"/>
              <a:gd name="connsiteY2" fmla="*/ 1070187 h 1070187"/>
              <a:gd name="connsiteX3" fmla="*/ 0 w 2140375"/>
              <a:gd name="connsiteY3" fmla="*/ 1070187 h 1070187"/>
              <a:gd name="connsiteX4" fmla="*/ 0 w 2140375"/>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0375" h="1070187">
                <a:moveTo>
                  <a:pt x="0" y="0"/>
                </a:moveTo>
                <a:lnTo>
                  <a:pt x="2140375" y="0"/>
                </a:lnTo>
                <a:lnTo>
                  <a:pt x="2140375" y="1070187"/>
                </a:lnTo>
                <a:lnTo>
                  <a:pt x="0" y="1070187"/>
                </a:lnTo>
                <a:lnTo>
                  <a:pt x="0" y="0"/>
                </a:lnTo>
                <a:close/>
              </a:path>
            </a:pathLst>
          </a:custGeom>
          <a:solidFill>
            <a:schemeClr val="accent1"/>
          </a:solidFill>
          <a:ln w="3175"/>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200" dirty="0" smtClean="0"/>
              <a:t>Update your DR solution to meet analytics DR requirements</a:t>
            </a:r>
            <a:endParaRPr lang="en-US" sz="1200" dirty="0"/>
          </a:p>
        </p:txBody>
      </p:sp>
      <p:sp>
        <p:nvSpPr>
          <p:cNvPr id="122" name="Freeform 121"/>
          <p:cNvSpPr/>
          <p:nvPr/>
        </p:nvSpPr>
        <p:spPr>
          <a:xfrm>
            <a:off x="5812104" y="2542233"/>
            <a:ext cx="1946066" cy="62962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15240" rIns="36000" bIns="15240" numCol="1" spcCol="1270" anchor="ctr" anchorCtr="0">
            <a:noAutofit/>
          </a:bodyPr>
          <a:lstStyle/>
          <a:p>
            <a:pPr lvl="0" algn="ctr" fontAlgn="base">
              <a:spcBef>
                <a:spcPct val="0"/>
              </a:spcBef>
              <a:spcAft>
                <a:spcPct val="0"/>
              </a:spcAft>
              <a:defRPr/>
            </a:pPr>
            <a:r>
              <a:rPr lang="en-US" sz="1100" kern="0" dirty="0" smtClean="0">
                <a:solidFill>
                  <a:srgbClr val="333333"/>
                </a:solidFill>
              </a:rPr>
              <a:t>Optimize current DR solution</a:t>
            </a:r>
            <a:endParaRPr lang="en-US" sz="1100" kern="0" dirty="0">
              <a:solidFill>
                <a:srgbClr val="333333"/>
              </a:solidFill>
            </a:endParaRPr>
          </a:p>
        </p:txBody>
      </p:sp>
      <p:sp>
        <p:nvSpPr>
          <p:cNvPr id="123" name="Freeform 122"/>
          <p:cNvSpPr/>
          <p:nvPr/>
        </p:nvSpPr>
        <p:spPr>
          <a:xfrm>
            <a:off x="5812104" y="3361435"/>
            <a:ext cx="1946066" cy="644225"/>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15240" rIns="36000" bIns="15240" numCol="1" spcCol="1270" anchor="ctr" anchorCtr="0">
            <a:noAutofit/>
          </a:bodyPr>
          <a:lstStyle/>
          <a:p>
            <a:pPr lvl="0" algn="ctr" defTabSz="533400">
              <a:lnSpc>
                <a:spcPct val="90000"/>
              </a:lnSpc>
              <a:spcBef>
                <a:spcPct val="0"/>
              </a:spcBef>
              <a:spcAft>
                <a:spcPct val="35000"/>
              </a:spcAft>
            </a:pPr>
            <a:r>
              <a:rPr lang="en-US" sz="1100" dirty="0" smtClean="0"/>
              <a:t>Create an executive presentation</a:t>
            </a:r>
            <a:endParaRPr lang="en-US" sz="1100" dirty="0"/>
          </a:p>
        </p:txBody>
      </p:sp>
      <p:cxnSp>
        <p:nvCxnSpPr>
          <p:cNvPr id="125" name="Straight Arrow Connector 124"/>
          <p:cNvCxnSpPr/>
          <p:nvPr/>
        </p:nvCxnSpPr>
        <p:spPr>
          <a:xfrm>
            <a:off x="3329958" y="2005395"/>
            <a:ext cx="2680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a:off x="5544065" y="2005395"/>
            <a:ext cx="2680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a:off x="2387434" y="2370212"/>
            <a:ext cx="0" cy="176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a:off x="4563441" y="2364987"/>
            <a:ext cx="0" cy="176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a:off x="6785136" y="2364986"/>
            <a:ext cx="0" cy="176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a:off x="2387434" y="3169001"/>
            <a:ext cx="0" cy="191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a:off x="4571029" y="3169001"/>
            <a:ext cx="0" cy="209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a:off x="6785136" y="3175933"/>
            <a:ext cx="0" cy="191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a:off x="4571029" y="4005660"/>
            <a:ext cx="0" cy="182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a:off x="2387434" y="4005660"/>
            <a:ext cx="0" cy="173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5" name="Freeform 134"/>
          <p:cNvSpPr/>
          <p:nvPr/>
        </p:nvSpPr>
        <p:spPr>
          <a:xfrm>
            <a:off x="5794075" y="5174657"/>
            <a:ext cx="1946067" cy="355799"/>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accent2"/>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100" dirty="0" smtClean="0"/>
              <a:t>Executive Communication</a:t>
            </a:r>
            <a:endParaRPr lang="en-US" sz="1100" dirty="0"/>
          </a:p>
        </p:txBody>
      </p:sp>
      <p:sp>
        <p:nvSpPr>
          <p:cNvPr id="137" name="Freeform 136"/>
          <p:cNvSpPr/>
          <p:nvPr/>
        </p:nvSpPr>
        <p:spPr>
          <a:xfrm>
            <a:off x="1383890" y="5160265"/>
            <a:ext cx="1946067" cy="366864"/>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accent2"/>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100" dirty="0" smtClean="0"/>
              <a:t>Business Process Mapping</a:t>
            </a:r>
            <a:endParaRPr lang="en-US" sz="1100" dirty="0"/>
          </a:p>
        </p:txBody>
      </p:sp>
      <p:sp>
        <p:nvSpPr>
          <p:cNvPr id="139" name="Freeform 138"/>
          <p:cNvSpPr/>
          <p:nvPr/>
        </p:nvSpPr>
        <p:spPr>
          <a:xfrm>
            <a:off x="3597996" y="5174657"/>
            <a:ext cx="1946067" cy="338080"/>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accent2"/>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100" dirty="0" smtClean="0"/>
              <a:t>Data Criticality </a:t>
            </a:r>
            <a:br>
              <a:rPr lang="en-US" sz="1100" dirty="0" smtClean="0"/>
            </a:br>
            <a:r>
              <a:rPr lang="en-US" sz="1100" dirty="0" smtClean="0"/>
              <a:t>Assessment Tool</a:t>
            </a:r>
            <a:endParaRPr lang="en-US" sz="1100" dirty="0"/>
          </a:p>
        </p:txBody>
      </p:sp>
      <p:sp>
        <p:nvSpPr>
          <p:cNvPr id="141" name="Freeform 140"/>
          <p:cNvSpPr/>
          <p:nvPr/>
        </p:nvSpPr>
        <p:spPr>
          <a:xfrm>
            <a:off x="5806506" y="4176129"/>
            <a:ext cx="1946066" cy="630171"/>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lt1">
              <a:hueOff val="0"/>
              <a:satOff val="0"/>
              <a:lumOff val="0"/>
            </a:schemeClr>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15240" rIns="36000" bIns="15240" numCol="1" spcCol="1270" anchor="ctr" anchorCtr="0">
            <a:noAutofit/>
          </a:bodyPr>
          <a:lstStyle/>
          <a:p>
            <a:pPr lvl="0" algn="ctr" fontAlgn="base">
              <a:spcBef>
                <a:spcPct val="0"/>
              </a:spcBef>
              <a:spcAft>
                <a:spcPct val="0"/>
              </a:spcAft>
              <a:defRPr/>
            </a:pPr>
            <a:r>
              <a:rPr lang="en-US" sz="1100" kern="0" dirty="0">
                <a:solidFill>
                  <a:srgbClr val="333333"/>
                </a:solidFill>
              </a:rPr>
              <a:t>Create a project plan to outline required tasks</a:t>
            </a:r>
          </a:p>
        </p:txBody>
      </p:sp>
      <p:cxnSp>
        <p:nvCxnSpPr>
          <p:cNvPr id="144" name="Straight Arrow Connector 143"/>
          <p:cNvCxnSpPr/>
          <p:nvPr/>
        </p:nvCxnSpPr>
        <p:spPr>
          <a:xfrm>
            <a:off x="6779539" y="4017679"/>
            <a:ext cx="0" cy="179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Freeform 50"/>
          <p:cNvSpPr/>
          <p:nvPr/>
        </p:nvSpPr>
        <p:spPr>
          <a:xfrm>
            <a:off x="5806506" y="5797397"/>
            <a:ext cx="1946067" cy="355799"/>
          </a:xfrm>
          <a:custGeom>
            <a:avLst/>
            <a:gdLst>
              <a:gd name="connsiteX0" fmla="*/ 0 w 1712300"/>
              <a:gd name="connsiteY0" fmla="*/ 0 h 1070187"/>
              <a:gd name="connsiteX1" fmla="*/ 1712300 w 1712300"/>
              <a:gd name="connsiteY1" fmla="*/ 0 h 1070187"/>
              <a:gd name="connsiteX2" fmla="*/ 1712300 w 1712300"/>
              <a:gd name="connsiteY2" fmla="*/ 1070187 h 1070187"/>
              <a:gd name="connsiteX3" fmla="*/ 0 w 1712300"/>
              <a:gd name="connsiteY3" fmla="*/ 1070187 h 1070187"/>
              <a:gd name="connsiteX4" fmla="*/ 0 w 1712300"/>
              <a:gd name="connsiteY4" fmla="*/ 0 h 107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2300" h="1070187">
                <a:moveTo>
                  <a:pt x="0" y="0"/>
                </a:moveTo>
                <a:lnTo>
                  <a:pt x="1712300" y="0"/>
                </a:lnTo>
                <a:lnTo>
                  <a:pt x="1712300" y="1070187"/>
                </a:lnTo>
                <a:lnTo>
                  <a:pt x="0" y="1070187"/>
                </a:lnTo>
                <a:lnTo>
                  <a:pt x="0" y="0"/>
                </a:lnTo>
                <a:close/>
              </a:path>
            </a:pathLst>
          </a:custGeom>
          <a:solidFill>
            <a:schemeClr val="accent2"/>
          </a:solidFill>
          <a:ln w="9525">
            <a:solidFill>
              <a:srgbClr val="858585"/>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100" dirty="0" smtClean="0"/>
              <a:t>Project Roadmap</a:t>
            </a:r>
            <a:endParaRPr lang="en-US" sz="1100" dirty="0"/>
          </a:p>
        </p:txBody>
      </p:sp>
      <p:sp>
        <p:nvSpPr>
          <p:cNvPr id="14" name="Oval 13"/>
          <p:cNvSpPr/>
          <p:nvPr/>
        </p:nvSpPr>
        <p:spPr>
          <a:xfrm>
            <a:off x="1218380" y="1456228"/>
            <a:ext cx="355600" cy="3595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53" name="Oval 52"/>
          <p:cNvSpPr/>
          <p:nvPr/>
        </p:nvSpPr>
        <p:spPr>
          <a:xfrm>
            <a:off x="3495467" y="1509938"/>
            <a:ext cx="355600" cy="3595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54" name="Oval 53"/>
          <p:cNvSpPr/>
          <p:nvPr/>
        </p:nvSpPr>
        <p:spPr>
          <a:xfrm>
            <a:off x="5634304" y="1456227"/>
            <a:ext cx="355600" cy="3595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cxnSp>
        <p:nvCxnSpPr>
          <p:cNvPr id="37" name="Straight Arrow Connector 36"/>
          <p:cNvCxnSpPr/>
          <p:nvPr/>
        </p:nvCxnSpPr>
        <p:spPr>
          <a:xfrm>
            <a:off x="2368218" y="4806298"/>
            <a:ext cx="0" cy="36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571029" y="4797138"/>
            <a:ext cx="0" cy="36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779539" y="4806298"/>
            <a:ext cx="0" cy="36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0" y="6422955"/>
            <a:ext cx="9144000" cy="437555"/>
            <a:chOff x="0" y="6422955"/>
            <a:chExt cx="9144000" cy="437555"/>
          </a:xfrm>
        </p:grpSpPr>
        <p:pic>
          <p:nvPicPr>
            <p:cNvPr id="41"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42" name="Picture 41"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80311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146917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extBox 3"/>
          <p:cNvSpPr txBox="1"/>
          <p:nvPr/>
        </p:nvSpPr>
        <p:spPr>
          <a:xfrm>
            <a:off x="1168836" y="2255823"/>
            <a:ext cx="6589368" cy="2954655"/>
          </a:xfrm>
          <a:prstGeom prst="rect">
            <a:avLst/>
          </a:prstGeom>
        </p:spPr>
        <p:txBody>
          <a:bodyPr wrap="square" rtlCol="0">
            <a:spAutoFit/>
          </a:bodyPr>
          <a:lstStyle/>
          <a:p>
            <a:pPr>
              <a:spcAft>
                <a:spcPts val="1200"/>
              </a:spcAft>
            </a:pPr>
            <a:r>
              <a:rPr lang="en-US" sz="1600" i="1" dirty="0" smtClean="0">
                <a:solidFill>
                  <a:srgbClr val="FFFFFF"/>
                </a:solidFill>
                <a:latin typeface="Georgia"/>
              </a:rPr>
              <a:t>Organizations are becoming more reliant on their analytics programs to drive competitive advantage. That is driving more aggressive availability requirements, and your DRP must keep up. Just-in-time inventory management is one example – downtime for analytics immediately impacts supply management and sales. </a:t>
            </a:r>
          </a:p>
          <a:p>
            <a:pPr>
              <a:spcAft>
                <a:spcPts val="500"/>
              </a:spcAft>
            </a:pPr>
            <a:r>
              <a:rPr lang="en-US" sz="1600" i="1" dirty="0" smtClean="0">
                <a:solidFill>
                  <a:srgbClr val="FFFFFF"/>
                </a:solidFill>
                <a:latin typeface="Georgia"/>
              </a:rPr>
              <a:t>However, analytics present difficult challenges for DR planning. Source data continues to grow, increasing backup and restore costs, and the criticality of analytics is often not clearly defined. This blueprint will enable IT leaders to understand which data sets are critical (e.g. source and/or analytics), and how that data is used, to design an appropriate, cost-effective DR strategy.</a:t>
            </a:r>
            <a:endParaRPr lang="en-US" sz="1600" b="1" i="1" dirty="0" smtClean="0">
              <a:solidFill>
                <a:srgbClr val="FFFFFF"/>
              </a:solidFill>
              <a:latin typeface="Georgia"/>
            </a:endParaRPr>
          </a:p>
        </p:txBody>
      </p:sp>
      <p:sp>
        <p:nvSpPr>
          <p:cNvPr id="5" name="TextBox 4"/>
          <p:cNvSpPr txBox="1"/>
          <p:nvPr/>
        </p:nvSpPr>
        <p:spPr>
          <a:xfrm>
            <a:off x="3203042" y="5424862"/>
            <a:ext cx="4460917" cy="738664"/>
          </a:xfrm>
          <a:prstGeom prst="rect">
            <a:avLst/>
          </a:prstGeom>
        </p:spPr>
        <p:txBody>
          <a:bodyPr wrap="square" rtlCol="0">
            <a:spAutoFit/>
          </a:bodyPr>
          <a:lstStyle/>
          <a:p>
            <a:pPr algn="r"/>
            <a:r>
              <a:rPr lang="en-US" sz="1400" b="1" i="1" dirty="0" smtClean="0">
                <a:solidFill>
                  <a:schemeClr val="bg1"/>
                </a:solidFill>
              </a:rPr>
              <a:t>David (Da) Xu, </a:t>
            </a:r>
          </a:p>
          <a:p>
            <a:pPr algn="r"/>
            <a:r>
              <a:rPr lang="en-US" sz="1400" i="1" dirty="0" smtClean="0">
                <a:solidFill>
                  <a:schemeClr val="bg1"/>
                </a:solidFill>
              </a:rPr>
              <a:t>Senior Consulting Analyst, Infrastructure</a:t>
            </a:r>
            <a:br>
              <a:rPr lang="en-US" sz="1400" i="1" dirty="0" smtClean="0">
                <a:solidFill>
                  <a:schemeClr val="bg1"/>
                </a:solidFill>
              </a:rPr>
            </a:br>
            <a:r>
              <a:rPr lang="en-US" sz="1400" i="1" dirty="0" smtClean="0">
                <a:solidFill>
                  <a:schemeClr val="bg1"/>
                </a:solidFill>
              </a:rPr>
              <a:t>Info-Tech Research Group</a:t>
            </a:r>
          </a:p>
        </p:txBody>
      </p:sp>
      <p:sp>
        <p:nvSpPr>
          <p:cNvPr id="6" name="TextBox 5"/>
          <p:cNvSpPr txBox="1"/>
          <p:nvPr/>
        </p:nvSpPr>
        <p:spPr>
          <a:xfrm>
            <a:off x="545852" y="1384161"/>
            <a:ext cx="5944995" cy="461665"/>
          </a:xfrm>
          <a:prstGeom prst="rect">
            <a:avLst/>
          </a:prstGeom>
        </p:spPr>
        <p:txBody>
          <a:bodyPr wrap="square" rtlCol="0">
            <a:spAutoFit/>
          </a:bodyPr>
          <a:lstStyle/>
          <a:p>
            <a:r>
              <a:rPr lang="en-US" sz="1600" b="1" dirty="0" smtClean="0">
                <a:solidFill>
                  <a:srgbClr val="FFFFFF"/>
                </a:solidFill>
              </a:rPr>
              <a:t>The future is here! Is your data architecture practice ready?</a:t>
            </a:r>
            <a:r>
              <a:rPr lang="en-US" sz="2400" b="1" dirty="0" smtClean="0">
                <a:solidFill>
                  <a:srgbClr val="FFFFFF"/>
                </a:solidFill>
              </a:rPr>
              <a:t> </a:t>
            </a:r>
            <a:endParaRPr lang="en-US" sz="1600" b="1" dirty="0">
              <a:solidFill>
                <a:srgbClr val="FFFFFF"/>
              </a:solidFill>
            </a:endParaRPr>
          </a:p>
        </p:txBody>
      </p:sp>
      <p:sp>
        <p:nvSpPr>
          <p:cNvPr id="7" name="Rectangle 6"/>
          <p:cNvSpPr/>
          <p:nvPr/>
        </p:nvSpPr>
        <p:spPr>
          <a:xfrm>
            <a:off x="0" y="701009"/>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smtClean="0">
                <a:solidFill>
                  <a:srgbClr val="FFFFFF"/>
                </a:solidFill>
              </a:rPr>
              <a:t>ANALYST PERSPECTIVE </a:t>
            </a:r>
            <a:endParaRPr lang="en-US" sz="4000" b="1" dirty="0">
              <a:solidFill>
                <a:srgbClr val="FFFFFF"/>
              </a:solidFill>
            </a:endParaRPr>
          </a:p>
        </p:txBody>
      </p:sp>
      <p:pic>
        <p:nvPicPr>
          <p:cNvPr id="8" name="Picture 105"/>
          <p:cNvPicPr>
            <a:picLocks noChangeAspect="1"/>
          </p:cNvPicPr>
          <p:nvPr/>
        </p:nvPicPr>
        <p:blipFill>
          <a:blip r:embed="rId3"/>
          <a:stretch>
            <a:fillRect/>
          </a:stretch>
        </p:blipFill>
        <p:spPr>
          <a:xfrm>
            <a:off x="534432" y="1997635"/>
            <a:ext cx="634404" cy="516376"/>
          </a:xfrm>
          <a:prstGeom prst="rect">
            <a:avLst/>
          </a:prstGeom>
        </p:spPr>
      </p:pic>
      <p:pic>
        <p:nvPicPr>
          <p:cNvPr id="9" name="Picture 106"/>
          <p:cNvPicPr>
            <a:picLocks noChangeAspect="1"/>
          </p:cNvPicPr>
          <p:nvPr/>
        </p:nvPicPr>
        <p:blipFill>
          <a:blip r:embed="rId4"/>
          <a:stretch>
            <a:fillRect/>
          </a:stretch>
        </p:blipFill>
        <p:spPr>
          <a:xfrm>
            <a:off x="7610794" y="4780299"/>
            <a:ext cx="590143" cy="479491"/>
          </a:xfrm>
          <a:prstGeom prst="rect">
            <a:avLst/>
          </a:prstGeom>
        </p:spPr>
      </p:pic>
      <p:grpSp>
        <p:nvGrpSpPr>
          <p:cNvPr id="10" name="Group 9"/>
          <p:cNvGrpSpPr/>
          <p:nvPr/>
        </p:nvGrpSpPr>
        <p:grpSpPr>
          <a:xfrm>
            <a:off x="0" y="6422955"/>
            <a:ext cx="9144000" cy="437555"/>
            <a:chOff x="0" y="6422955"/>
            <a:chExt cx="9144000" cy="437555"/>
          </a:xfrm>
        </p:grpSpPr>
        <p:pic>
          <p:nvPicPr>
            <p:cNvPr id="11"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17813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a:t>IT infrastructure </a:t>
            </a:r>
            <a:r>
              <a:rPr lang="en-US" dirty="0" smtClean="0"/>
              <a:t>managers </a:t>
            </a:r>
            <a:r>
              <a:rPr lang="en-US" dirty="0"/>
              <a:t>who are responsible </a:t>
            </a:r>
            <a:r>
              <a:rPr lang="en-US" dirty="0" smtClean="0"/>
              <a:t>for data warehouses and analytics engines. </a:t>
            </a:r>
            <a:endParaRPr lang="en-US" dirty="0"/>
          </a:p>
          <a:p>
            <a:r>
              <a:rPr lang="en-US" dirty="0"/>
              <a:t>Organizations </a:t>
            </a:r>
            <a:r>
              <a:rPr lang="en-US" dirty="0" smtClean="0"/>
              <a:t>that are using analytics to drive business decisions.</a:t>
            </a:r>
          </a:p>
          <a:p>
            <a:r>
              <a:rPr lang="en-US" dirty="0"/>
              <a:t>O</a:t>
            </a:r>
            <a:r>
              <a:rPr lang="en-US" dirty="0" smtClean="0"/>
              <a:t>rganizations that are reviewing their disaster recovery plan (DRP) to ensure it meets business requirements.</a:t>
            </a:r>
            <a:endParaRPr lang="en-US" dirty="0"/>
          </a:p>
        </p:txBody>
      </p:sp>
      <p:sp>
        <p:nvSpPr>
          <p:cNvPr id="14" name="Text Placeholder 13"/>
          <p:cNvSpPr>
            <a:spLocks noGrp="1"/>
          </p:cNvSpPr>
          <p:nvPr>
            <p:ph type="body" sz="quarter" idx="26"/>
          </p:nvPr>
        </p:nvSpPr>
        <p:spPr>
          <a:xfrm>
            <a:off x="4835436" y="1607231"/>
            <a:ext cx="4041648" cy="2009180"/>
          </a:xfrm>
        </p:spPr>
        <p:txBody>
          <a:bodyPr/>
          <a:lstStyle/>
          <a:p>
            <a:r>
              <a:rPr lang="en-US" dirty="0" smtClean="0"/>
              <a:t>Identify when and how analytics are being used, and potential DR requirements. </a:t>
            </a:r>
          </a:p>
          <a:p>
            <a:r>
              <a:rPr lang="en-US" dirty="0" smtClean="0"/>
              <a:t>Evaluate the criticality of source data and generated analytics to determine appropriate recovery time and recovery point objectives. </a:t>
            </a:r>
          </a:p>
          <a:p>
            <a:r>
              <a:rPr lang="en-US" dirty="0" smtClean="0"/>
              <a:t>Adapt your existing DRP and DR solution to meet the storage, velocity, and compute requirements for critical analytics. </a:t>
            </a:r>
            <a:endParaRPr lang="en-US" dirty="0"/>
          </a:p>
        </p:txBody>
      </p:sp>
      <p:sp>
        <p:nvSpPr>
          <p:cNvPr id="15" name="Text Placeholder 14"/>
          <p:cNvSpPr>
            <a:spLocks noGrp="1"/>
          </p:cNvSpPr>
          <p:nvPr>
            <p:ph type="body" sz="quarter" idx="27"/>
          </p:nvPr>
        </p:nvSpPr>
        <p:spPr/>
        <p:txBody>
          <a:bodyPr/>
          <a:lstStyle/>
          <a:p>
            <a:r>
              <a:rPr lang="en-US" dirty="0" smtClean="0"/>
              <a:t>IT managers and business executives seeking to define DR requirements for all critical data (not just analytics).</a:t>
            </a:r>
          </a:p>
          <a:p>
            <a:r>
              <a:rPr lang="en-US" dirty="0" smtClean="0"/>
              <a:t>Optimize backup and DR strategy in the face of growing availability and reliability demands from the business.</a:t>
            </a:r>
            <a:endParaRPr lang="en-US" dirty="0"/>
          </a:p>
        </p:txBody>
      </p:sp>
      <p:sp>
        <p:nvSpPr>
          <p:cNvPr id="16" name="Text Placeholder 15"/>
          <p:cNvSpPr>
            <a:spLocks noGrp="1"/>
          </p:cNvSpPr>
          <p:nvPr>
            <p:ph type="body" sz="quarter" idx="28"/>
          </p:nvPr>
        </p:nvSpPr>
        <p:spPr/>
        <p:txBody>
          <a:bodyPr/>
          <a:lstStyle/>
          <a:p>
            <a:r>
              <a:rPr lang="en-US" dirty="0" smtClean="0"/>
              <a:t>Evaluate all corporate data (in addition to analytics) to define appropriate DR requirements.</a:t>
            </a:r>
            <a:endParaRPr lang="en-US" dirty="0"/>
          </a:p>
          <a:p>
            <a:r>
              <a:rPr lang="en-US" dirty="0" smtClean="0"/>
              <a:t>Align current backup strategy with expectations from the business.  </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61931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pPr>
              <a:spcBef>
                <a:spcPts val="600"/>
              </a:spcBef>
              <a:spcAft>
                <a:spcPts val="0"/>
              </a:spcAft>
            </a:pPr>
            <a:r>
              <a:rPr lang="en-US" dirty="0" smtClean="0"/>
              <a:t>Analytics criticality is often not clearly defined, as it evolves from simply collecting data to generating insights that drive business decisions.</a:t>
            </a:r>
          </a:p>
          <a:p>
            <a:pPr>
              <a:spcBef>
                <a:spcPts val="600"/>
              </a:spcBef>
              <a:spcAft>
                <a:spcPts val="0"/>
              </a:spcAft>
            </a:pPr>
            <a:r>
              <a:rPr lang="en-US" dirty="0" smtClean="0"/>
              <a:t>As analytics and its source data continues to grow, it’s also too costly to simply apply the same backup and DR strategy to all of your data.</a:t>
            </a:r>
            <a:endParaRPr lang="en-US" dirty="0"/>
          </a:p>
        </p:txBody>
      </p:sp>
      <p:sp>
        <p:nvSpPr>
          <p:cNvPr id="4" name="Text Placeholder 3"/>
          <p:cNvSpPr>
            <a:spLocks noGrp="1"/>
          </p:cNvSpPr>
          <p:nvPr>
            <p:ph type="body" sz="quarter" idx="11"/>
          </p:nvPr>
        </p:nvSpPr>
        <p:spPr>
          <a:xfrm>
            <a:off x="247848" y="2974004"/>
            <a:ext cx="5257800" cy="1367337"/>
          </a:xfrm>
        </p:spPr>
        <p:txBody>
          <a:bodyPr/>
          <a:lstStyle/>
          <a:p>
            <a:pPr>
              <a:spcBef>
                <a:spcPts val="600"/>
              </a:spcBef>
              <a:spcAft>
                <a:spcPts val="0"/>
              </a:spcAft>
            </a:pPr>
            <a:r>
              <a:rPr lang="en-US" dirty="0" smtClean="0"/>
              <a:t>Business users who depend on analytics are not thinking about DR. IT needs to be proactive to understand when analytics evolve from “nice-to-have” to critical, before a disaster occurs.</a:t>
            </a:r>
          </a:p>
          <a:p>
            <a:pPr>
              <a:spcBef>
                <a:spcPts val="600"/>
              </a:spcBef>
              <a:spcAft>
                <a:spcPts val="0"/>
              </a:spcAft>
            </a:pPr>
            <a:r>
              <a:rPr lang="en-US" dirty="0" smtClean="0"/>
              <a:t>Not all source data and/or generated analytics requires the same DR strategy (e.g. depending on to what extent historical data is used to drive analytics, and how long it takes to regenerate analytics).</a:t>
            </a:r>
            <a:endParaRPr lang="en-US" dirty="0"/>
          </a:p>
        </p:txBody>
      </p:sp>
      <p:sp>
        <p:nvSpPr>
          <p:cNvPr id="5" name="Text Placeholder 4"/>
          <p:cNvSpPr>
            <a:spLocks noGrp="1"/>
          </p:cNvSpPr>
          <p:nvPr>
            <p:ph type="body" sz="quarter" idx="12"/>
          </p:nvPr>
        </p:nvSpPr>
        <p:spPr/>
        <p:txBody>
          <a:bodyPr/>
          <a:lstStyle/>
          <a:p>
            <a:pPr>
              <a:spcBef>
                <a:spcPts val="600"/>
              </a:spcBef>
              <a:spcAft>
                <a:spcPts val="0"/>
              </a:spcAft>
            </a:pPr>
            <a:r>
              <a:rPr lang="en-US" dirty="0" smtClean="0"/>
              <a:t>Start by defining business process workflows to identify when and how analytics are being used, and whether analytics can simply be regenerated or deferred.</a:t>
            </a:r>
          </a:p>
          <a:p>
            <a:pPr>
              <a:spcBef>
                <a:spcPts val="600"/>
              </a:spcBef>
              <a:spcAft>
                <a:spcPts val="0"/>
              </a:spcAft>
            </a:pPr>
            <a:r>
              <a:rPr lang="en-US" dirty="0" smtClean="0"/>
              <a:t>Evaluate the criticality of source data and generated analytics, based on business requirements, to determine appropriate recovery time and recovery point objectives.</a:t>
            </a:r>
          </a:p>
          <a:p>
            <a:pPr>
              <a:spcBef>
                <a:spcPts val="600"/>
              </a:spcBef>
              <a:spcAft>
                <a:spcPts val="0"/>
              </a:spcAft>
            </a:pPr>
            <a:r>
              <a:rPr lang="en-US" dirty="0" smtClean="0"/>
              <a:t>Adapt your existing DRP and DR solution to meet the storage, velocity, and compute requirements for critical analytics.</a:t>
            </a:r>
            <a:endParaRPr lang="en-US" dirty="0"/>
          </a:p>
        </p:txBody>
      </p:sp>
      <p:sp>
        <p:nvSpPr>
          <p:cNvPr id="6" name="Text Placeholder 5"/>
          <p:cNvSpPr>
            <a:spLocks noGrp="1"/>
          </p:cNvSpPr>
          <p:nvPr>
            <p:ph type="body" sz="quarter" idx="13"/>
          </p:nvPr>
        </p:nvSpPr>
        <p:spPr>
          <a:xfrm>
            <a:off x="5737241" y="1495997"/>
            <a:ext cx="3083231" cy="2936044"/>
          </a:xfrm>
        </p:spPr>
        <p:txBody>
          <a:bodyPr/>
          <a:lstStyle/>
          <a:p>
            <a:pPr marL="228600" indent="-228600">
              <a:spcBef>
                <a:spcPts val="600"/>
              </a:spcBef>
              <a:spcAft>
                <a:spcPts val="0"/>
              </a:spcAft>
              <a:buSzPct val="100000"/>
              <a:buFont typeface="+mj-lt"/>
              <a:buAutoNum type="arabicPeriod"/>
            </a:pPr>
            <a:r>
              <a:rPr lang="en-US" dirty="0" smtClean="0"/>
              <a:t>Organizations are becoming more reliant on analytics to drive competitive advantage. That is driving more aggressive availability requirements, and your DRP must keep up.</a:t>
            </a:r>
            <a:endParaRPr lang="en-US" dirty="0" smtClean="0">
              <a:solidFill>
                <a:srgbClr val="333333"/>
              </a:solidFill>
            </a:endParaRPr>
          </a:p>
          <a:p>
            <a:pPr marL="228600" indent="-228600">
              <a:spcBef>
                <a:spcPts val="600"/>
              </a:spcBef>
              <a:spcAft>
                <a:spcPts val="0"/>
              </a:spcAft>
              <a:buSzPct val="100000"/>
              <a:buFont typeface="+mj-lt"/>
              <a:buAutoNum type="arabicPeriod"/>
            </a:pPr>
            <a:r>
              <a:rPr lang="en-US" dirty="0" smtClean="0"/>
              <a:t>IT leaders </a:t>
            </a:r>
            <a:r>
              <a:rPr lang="en-US" dirty="0" smtClean="0"/>
              <a:t>need to </a:t>
            </a:r>
            <a:r>
              <a:rPr lang="en-US" dirty="0" smtClean="0"/>
              <a:t>understand which data sets are critical (e.g. source and/or analytics), and how that data is used, to design an appropriate cost-effective DR strategy.</a:t>
            </a:r>
          </a:p>
          <a:p>
            <a:pPr marL="228600" indent="-228600">
              <a:spcBef>
                <a:spcPts val="600"/>
              </a:spcBef>
              <a:spcAft>
                <a:spcPts val="0"/>
              </a:spcAft>
              <a:buSzPct val="100000"/>
              <a:buFont typeface="+mj-lt"/>
              <a:buAutoNum type="arabicPeriod"/>
            </a:pPr>
            <a:r>
              <a:rPr lang="en-US" dirty="0" smtClean="0">
                <a:solidFill>
                  <a:srgbClr val="333333"/>
                </a:solidFill>
              </a:rPr>
              <a:t>Using decommissioned servers and storage for DR for analytics engines might not be good enough.</a:t>
            </a:r>
            <a:endParaRPr lang="en-US"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312405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72228" y="3830898"/>
            <a:ext cx="7868123" cy="876846"/>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200" dirty="0" smtClean="0">
                <a:solidFill>
                  <a:schemeClr val="tx1"/>
                </a:solidFill>
              </a:rPr>
              <a:t>Regardless of challenges, if the business is using the data in a way that makes the data critical, then IT teams are responsible for providing a solution. The worst case scenario is when downtime occurs and business leaders assume that their big data application is protected when it isn’t. Do not wait for big data to become critical, be proactive and start assessing it now as part of the existing DR planning process. </a:t>
            </a:r>
            <a:endParaRPr lang="en-US" sz="1200" dirty="0">
              <a:solidFill>
                <a:schemeClr val="tx1"/>
              </a:solidFill>
            </a:endParaRPr>
          </a:p>
        </p:txBody>
      </p:sp>
      <p:sp>
        <p:nvSpPr>
          <p:cNvPr id="3" name="Title 2"/>
          <p:cNvSpPr>
            <a:spLocks noGrp="1"/>
          </p:cNvSpPr>
          <p:nvPr>
            <p:ph type="title"/>
          </p:nvPr>
        </p:nvSpPr>
        <p:spPr/>
        <p:txBody>
          <a:bodyPr/>
          <a:lstStyle/>
          <a:p>
            <a:r>
              <a:rPr lang="en-US" dirty="0" smtClean="0"/>
              <a:t>Do not wait for big data to become critical – engage the business and start assessing the criticality of analytics data</a:t>
            </a:r>
            <a:endParaRPr lang="en-US" dirty="0"/>
          </a:p>
        </p:txBody>
      </p:sp>
      <p:sp>
        <p:nvSpPr>
          <p:cNvPr id="4" name="TextBox 3"/>
          <p:cNvSpPr txBox="1"/>
          <p:nvPr/>
        </p:nvSpPr>
        <p:spPr>
          <a:xfrm>
            <a:off x="257174" y="1156339"/>
            <a:ext cx="8620125" cy="584775"/>
          </a:xfrm>
          <a:prstGeom prst="rect">
            <a:avLst/>
          </a:prstGeom>
        </p:spPr>
        <p:txBody>
          <a:bodyPr wrap="square" rtlCol="0">
            <a:spAutoFit/>
          </a:bodyPr>
          <a:lstStyle/>
          <a:p>
            <a:r>
              <a:rPr lang="en-US" sz="1600" b="1" dirty="0" smtClean="0"/>
              <a:t>There is a common assumption that analytics data is not critical. This assumption is fueled by IT’s lack of visibility into how business users are leveraging data. </a:t>
            </a:r>
          </a:p>
        </p:txBody>
      </p:sp>
      <p:grpSp>
        <p:nvGrpSpPr>
          <p:cNvPr id="7" name="Group 20"/>
          <p:cNvGrpSpPr/>
          <p:nvPr/>
        </p:nvGrpSpPr>
        <p:grpSpPr>
          <a:xfrm>
            <a:off x="1624142" y="1883988"/>
            <a:ext cx="5873934" cy="1808428"/>
            <a:chOff x="6304542" y="3022388"/>
            <a:chExt cx="2571569" cy="1689548"/>
          </a:xfrm>
        </p:grpSpPr>
        <p:sp>
          <p:nvSpPr>
            <p:cNvPr id="8" name="Rectangle 23"/>
            <p:cNvSpPr/>
            <p:nvPr/>
          </p:nvSpPr>
          <p:spPr>
            <a:xfrm>
              <a:off x="6304543" y="3022388"/>
              <a:ext cx="2571567" cy="337665"/>
            </a:xfrm>
            <a:prstGeom prst="rect">
              <a:avLst/>
            </a:prstGeom>
            <a:solidFill>
              <a:schemeClr val="accent2"/>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rgbClr val="FFFFFF"/>
                  </a:solidFill>
                </a:rPr>
                <a:t>Most common justification for why analytics data is not important:</a:t>
              </a:r>
              <a:endParaRPr lang="en-CA" sz="1200" b="1" dirty="0">
                <a:solidFill>
                  <a:srgbClr val="FFFFFF"/>
                </a:solidFill>
              </a:endParaRPr>
            </a:p>
          </p:txBody>
        </p:sp>
        <p:sp>
          <p:nvSpPr>
            <p:cNvPr id="9" name="Rectangle 22"/>
            <p:cNvSpPr/>
            <p:nvPr/>
          </p:nvSpPr>
          <p:spPr>
            <a:xfrm>
              <a:off x="6304542" y="3360054"/>
              <a:ext cx="2571569" cy="1351882"/>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Bef>
                  <a:spcPts val="600"/>
                </a:spcBef>
                <a:buFont typeface="Arial" panose="020B0604020202020204" pitchFamily="34" charset="0"/>
                <a:buChar char="•"/>
              </a:pPr>
              <a:r>
                <a:rPr lang="en-CA" sz="1200" dirty="0" smtClean="0">
                  <a:solidFill>
                    <a:srgbClr val="333333"/>
                  </a:solidFill>
                </a:rPr>
                <a:t>Forecasting and trending analysis can be down for extended periods of time. There is no immediate impact if analytics is down.</a:t>
              </a:r>
            </a:p>
            <a:p>
              <a:pPr marL="171450" indent="-171450">
                <a:spcBef>
                  <a:spcPts val="600"/>
                </a:spcBef>
                <a:buFont typeface="Arial" panose="020B0604020202020204" pitchFamily="34" charset="0"/>
                <a:buChar char="•"/>
              </a:pPr>
              <a:r>
                <a:rPr lang="en-CA" sz="1200" dirty="0" smtClean="0">
                  <a:solidFill>
                    <a:srgbClr val="333333"/>
                  </a:solidFill>
                </a:rPr>
                <a:t>Big data appliances are not operational systems such as ERP, payroll, or payment. Applications that have immediate impact need to take priority.</a:t>
              </a:r>
            </a:p>
            <a:p>
              <a:pPr marL="171450" indent="-171450">
                <a:spcBef>
                  <a:spcPts val="600"/>
                </a:spcBef>
                <a:buFont typeface="Arial" panose="020B0604020202020204" pitchFamily="34" charset="0"/>
                <a:buChar char="•"/>
              </a:pPr>
              <a:r>
                <a:rPr lang="en-CA" sz="1200" dirty="0" smtClean="0">
                  <a:solidFill>
                    <a:srgbClr val="333333"/>
                  </a:solidFill>
                </a:rPr>
                <a:t>Big data is too big; the volume of data to support big data makes it too difficult to include in the DRP.</a:t>
              </a:r>
            </a:p>
          </p:txBody>
        </p:sp>
      </p:grpSp>
      <p:grpSp>
        <p:nvGrpSpPr>
          <p:cNvPr id="10" name="Group 20"/>
          <p:cNvGrpSpPr/>
          <p:nvPr/>
        </p:nvGrpSpPr>
        <p:grpSpPr>
          <a:xfrm>
            <a:off x="1292153" y="4846226"/>
            <a:ext cx="6628271" cy="1447004"/>
            <a:chOff x="6304543" y="3022388"/>
            <a:chExt cx="2771916" cy="1351884"/>
          </a:xfrm>
        </p:grpSpPr>
        <p:sp>
          <p:nvSpPr>
            <p:cNvPr id="11" name="Rectangle 23"/>
            <p:cNvSpPr/>
            <p:nvPr/>
          </p:nvSpPr>
          <p:spPr>
            <a:xfrm>
              <a:off x="6304543" y="3022388"/>
              <a:ext cx="2771916" cy="337665"/>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rgbClr val="FFFFFF"/>
                  </a:solidFill>
                </a:rPr>
                <a:t>Proactive DR planning process requires input from the business:</a:t>
              </a:r>
              <a:endParaRPr lang="en-CA" sz="1200" b="1" dirty="0">
                <a:solidFill>
                  <a:srgbClr val="FFFFFF"/>
                </a:solidFill>
              </a:endParaRPr>
            </a:p>
          </p:txBody>
        </p:sp>
        <p:sp>
          <p:nvSpPr>
            <p:cNvPr id="12" name="Rectangle 22"/>
            <p:cNvSpPr/>
            <p:nvPr/>
          </p:nvSpPr>
          <p:spPr>
            <a:xfrm>
              <a:off x="6304543" y="3360054"/>
              <a:ext cx="2771916" cy="1014218"/>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Bef>
                  <a:spcPts val="600"/>
                </a:spcBef>
                <a:buFont typeface="Arial" panose="020B0604020202020204" pitchFamily="34" charset="0"/>
                <a:buChar char="•"/>
              </a:pPr>
              <a:r>
                <a:rPr lang="en-CA" sz="1200" dirty="0" smtClean="0">
                  <a:solidFill>
                    <a:srgbClr val="333333"/>
                  </a:solidFill>
                </a:rPr>
                <a:t>Understand how data is used in business processes.</a:t>
              </a:r>
            </a:p>
            <a:p>
              <a:pPr marL="171450" indent="-171450">
                <a:spcBef>
                  <a:spcPts val="600"/>
                </a:spcBef>
                <a:buFont typeface="Arial" panose="020B0604020202020204" pitchFamily="34" charset="0"/>
                <a:buChar char="•"/>
              </a:pPr>
              <a:r>
                <a:rPr lang="en-CA" sz="1200" dirty="0" smtClean="0">
                  <a:solidFill>
                    <a:srgbClr val="333333"/>
                  </a:solidFill>
                </a:rPr>
                <a:t>Assess current criticality based on current use cases.</a:t>
              </a:r>
            </a:p>
            <a:p>
              <a:pPr marL="171450" indent="-171450">
                <a:spcBef>
                  <a:spcPts val="600"/>
                </a:spcBef>
                <a:buFont typeface="Arial" panose="020B0604020202020204" pitchFamily="34" charset="0"/>
                <a:buChar char="•"/>
              </a:pPr>
              <a:r>
                <a:rPr lang="en-CA" sz="1200" dirty="0" smtClean="0">
                  <a:solidFill>
                    <a:srgbClr val="333333"/>
                  </a:solidFill>
                </a:rPr>
                <a:t>Work with the business to forecast changes in business needs for data.</a:t>
              </a:r>
            </a:p>
            <a:p>
              <a:pPr marL="171450" indent="-171450">
                <a:spcBef>
                  <a:spcPts val="600"/>
                </a:spcBef>
                <a:buFont typeface="Arial" panose="020B0604020202020204" pitchFamily="34" charset="0"/>
                <a:buChar char="•"/>
              </a:pPr>
              <a:r>
                <a:rPr lang="en-CA" sz="1200" dirty="0" smtClean="0">
                  <a:solidFill>
                    <a:srgbClr val="333333"/>
                  </a:solidFill>
                </a:rPr>
                <a:t>Design an agile DR solution that can scale up/down to address changing data requirements.</a:t>
              </a:r>
              <a:endParaRPr lang="en-CA" sz="1200" dirty="0">
                <a:solidFill>
                  <a:srgbClr val="333333"/>
                </a:solidFill>
              </a:endParaRPr>
            </a:p>
          </p:txBody>
        </p:sp>
      </p:grpSp>
      <p:grpSp>
        <p:nvGrpSpPr>
          <p:cNvPr id="14" name="Group 13"/>
          <p:cNvGrpSpPr/>
          <p:nvPr/>
        </p:nvGrpSpPr>
        <p:grpSpPr>
          <a:xfrm>
            <a:off x="0" y="6422955"/>
            <a:ext cx="9144000" cy="437555"/>
            <a:chOff x="0" y="6422955"/>
            <a:chExt cx="9144000" cy="437555"/>
          </a:xfrm>
        </p:grpSpPr>
        <p:pic>
          <p:nvPicPr>
            <p:cNvPr id="1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921482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7174" y="255588"/>
            <a:ext cx="8620126" cy="877887"/>
          </a:xfrm>
        </p:spPr>
        <p:txBody>
          <a:bodyPr/>
          <a:lstStyle/>
          <a:p>
            <a:r>
              <a:rPr lang="en-US" dirty="0" smtClean="0"/>
              <a:t>Growth in the big data and business intelligence market point to maturation and cemented criticality of analytics capabilities</a:t>
            </a:r>
            <a:endParaRPr lang="en-US" dirty="0"/>
          </a:p>
        </p:txBody>
      </p:sp>
      <p:sp>
        <p:nvSpPr>
          <p:cNvPr id="8" name="TextBox 7"/>
          <p:cNvSpPr txBox="1"/>
          <p:nvPr/>
        </p:nvSpPr>
        <p:spPr>
          <a:xfrm>
            <a:off x="257174" y="1133475"/>
            <a:ext cx="8620126" cy="830997"/>
          </a:xfrm>
          <a:prstGeom prst="rect">
            <a:avLst/>
          </a:prstGeom>
        </p:spPr>
        <p:txBody>
          <a:bodyPr wrap="square" rtlCol="0">
            <a:spAutoFit/>
          </a:bodyPr>
          <a:lstStyle/>
          <a:p>
            <a:r>
              <a:rPr lang="en-US" sz="1600" b="1" dirty="0" smtClean="0"/>
              <a:t>The growth pattern of big data is very similar to other disruptive technologies. In the midst of product and service maturation it is time for the early adopters and the early majority to start considering how to protect and optimize their investment.</a:t>
            </a:r>
          </a:p>
        </p:txBody>
      </p:sp>
      <p:sp>
        <p:nvSpPr>
          <p:cNvPr id="10" name="Rectangle 9"/>
          <p:cNvSpPr/>
          <p:nvPr/>
        </p:nvSpPr>
        <p:spPr>
          <a:xfrm>
            <a:off x="1814283" y="2182728"/>
            <a:ext cx="7063017" cy="1171447"/>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While the big data market continue to grow faster than other IT enterprise markets, the slowing growth rates points to maturation of the market. This is the perfect time for organizations that have implemented big data/analytics capabilities to reflect on the results of the implementation. Organizations need to evaluate how analytics have permeated throughout the business process and consider methods to protect and safeguard their most critical data assets.</a:t>
            </a:r>
            <a:endParaRPr lang="en-US" sz="1200" dirty="0">
              <a:solidFill>
                <a:schemeClr val="tx1"/>
              </a:solidFill>
            </a:endParaRPr>
          </a:p>
        </p:txBody>
      </p:sp>
      <p:sp>
        <p:nvSpPr>
          <p:cNvPr id="13" name="Rectangle 12"/>
          <p:cNvSpPr/>
          <p:nvPr/>
        </p:nvSpPr>
        <p:spPr>
          <a:xfrm>
            <a:off x="257174" y="3508606"/>
            <a:ext cx="1511599" cy="1171448"/>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Big data continues to drive strong business value:</a:t>
            </a:r>
            <a:endParaRPr lang="en-US" sz="1200" b="1" dirty="0"/>
          </a:p>
        </p:txBody>
      </p:sp>
      <p:sp>
        <p:nvSpPr>
          <p:cNvPr id="14" name="Rectangle 13"/>
          <p:cNvSpPr/>
          <p:nvPr/>
        </p:nvSpPr>
        <p:spPr>
          <a:xfrm>
            <a:off x="257174" y="2182728"/>
            <a:ext cx="1511600" cy="1171447"/>
          </a:xfrm>
          <a:prstGeom prst="rect">
            <a:avLst/>
          </a:prstGeom>
          <a:solidFill>
            <a:schemeClr val="accent1"/>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Big Data Market Growth Rate:</a:t>
            </a:r>
          </a:p>
          <a:p>
            <a:pPr algn="ctr"/>
            <a:r>
              <a:rPr lang="en-US" sz="1200" dirty="0" smtClean="0">
                <a:solidFill>
                  <a:schemeClr val="bg1"/>
                </a:solidFill>
              </a:rPr>
              <a:t>2013: 60%</a:t>
            </a:r>
          </a:p>
          <a:p>
            <a:pPr algn="ctr"/>
            <a:r>
              <a:rPr lang="en-US" sz="1200" dirty="0" smtClean="0">
                <a:solidFill>
                  <a:schemeClr val="bg1"/>
                </a:solidFill>
              </a:rPr>
              <a:t>2014: 40%</a:t>
            </a:r>
          </a:p>
          <a:p>
            <a:pPr algn="ctr"/>
            <a:r>
              <a:rPr lang="en-US" sz="1200" dirty="0" smtClean="0">
                <a:solidFill>
                  <a:schemeClr val="bg1"/>
                </a:solidFill>
              </a:rPr>
              <a:t>2015: 24%</a:t>
            </a:r>
            <a:endParaRPr lang="en-US" sz="1200" dirty="0">
              <a:solidFill>
                <a:schemeClr val="bg1"/>
              </a:solidFill>
            </a:endParaRPr>
          </a:p>
        </p:txBody>
      </p:sp>
      <p:sp>
        <p:nvSpPr>
          <p:cNvPr id="15" name="Rectangle 14"/>
          <p:cNvSpPr/>
          <p:nvPr/>
        </p:nvSpPr>
        <p:spPr>
          <a:xfrm>
            <a:off x="1814283" y="3508607"/>
            <a:ext cx="7063017" cy="1171447"/>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rPr>
              <a:t>Eighty-nine percent </a:t>
            </a:r>
            <a:r>
              <a:rPr lang="en-US" sz="1200" dirty="0" smtClean="0">
                <a:solidFill>
                  <a:schemeClr val="tx1"/>
                </a:solidFill>
              </a:rPr>
              <a:t>of business leaders believe big data will revolutionize business operations in the same way the internet did. </a:t>
            </a:r>
            <a:r>
              <a:rPr lang="en-US" sz="1200" b="1" dirty="0" smtClean="0">
                <a:solidFill>
                  <a:schemeClr val="tx1"/>
                </a:solidFill>
              </a:rPr>
              <a:t>Eighty-five percent </a:t>
            </a:r>
            <a:r>
              <a:rPr lang="en-US" sz="1200" dirty="0" smtClean="0">
                <a:solidFill>
                  <a:schemeClr val="tx1"/>
                </a:solidFill>
              </a:rPr>
              <a:t>believe that big data will dramatically change the way they do business. </a:t>
            </a:r>
            <a:r>
              <a:rPr lang="en-US" sz="1200" b="1" dirty="0" smtClean="0">
                <a:solidFill>
                  <a:schemeClr val="tx1"/>
                </a:solidFill>
              </a:rPr>
              <a:t>Eighty-three percent </a:t>
            </a:r>
            <a:r>
              <a:rPr lang="en-US" sz="1200" dirty="0" smtClean="0">
                <a:solidFill>
                  <a:schemeClr val="tx1"/>
                </a:solidFill>
              </a:rPr>
              <a:t>have pursued big data projects in order to seize a competitive edge. All trends indicate that big data applications/capabilities have or will become business critical. Make sure the IT team is aware of the criticality of your analytics data and implement the necessary protocols to protect critical data.</a:t>
            </a:r>
            <a:endParaRPr lang="en-US" sz="1200" dirty="0">
              <a:solidFill>
                <a:schemeClr val="tx1"/>
              </a:solidFill>
            </a:endParaRPr>
          </a:p>
        </p:txBody>
      </p:sp>
      <p:sp>
        <p:nvSpPr>
          <p:cNvPr id="16" name="Rectangle 15"/>
          <p:cNvSpPr/>
          <p:nvPr/>
        </p:nvSpPr>
        <p:spPr>
          <a:xfrm>
            <a:off x="257174" y="4834485"/>
            <a:ext cx="1511599" cy="1171448"/>
          </a:xfrm>
          <a:prstGeom prst="rect">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Specific use cases naturally propel the criticality </a:t>
            </a:r>
            <a:r>
              <a:rPr lang="en-US" sz="1200" b="1" dirty="0"/>
              <a:t>of big </a:t>
            </a:r>
            <a:r>
              <a:rPr lang="en-US" sz="1200" b="1" dirty="0" smtClean="0"/>
              <a:t>data:</a:t>
            </a:r>
            <a:endParaRPr lang="en-US" sz="1200" b="1" dirty="0"/>
          </a:p>
        </p:txBody>
      </p:sp>
      <p:sp>
        <p:nvSpPr>
          <p:cNvPr id="17" name="Rectangle 16"/>
          <p:cNvSpPr/>
          <p:nvPr/>
        </p:nvSpPr>
        <p:spPr>
          <a:xfrm>
            <a:off x="1814283" y="4834486"/>
            <a:ext cx="7063017" cy="1171447"/>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18" name="TextBox 17"/>
          <p:cNvSpPr txBox="1"/>
          <p:nvPr/>
        </p:nvSpPr>
        <p:spPr>
          <a:xfrm>
            <a:off x="1943100" y="5964743"/>
            <a:ext cx="6621780" cy="246221"/>
          </a:xfrm>
          <a:prstGeom prst="rect">
            <a:avLst/>
          </a:prstGeom>
        </p:spPr>
        <p:txBody>
          <a:bodyPr wrap="square" rtlCol="0">
            <a:spAutoFit/>
          </a:bodyPr>
          <a:lstStyle/>
          <a:p>
            <a:r>
              <a:rPr lang="en-US" sz="1000" dirty="0" smtClean="0"/>
              <a:t>Source: Big Data: A Competitive Weapon for the Enterprise, Datameer</a:t>
            </a:r>
          </a:p>
        </p:txBody>
      </p:sp>
      <p:sp>
        <p:nvSpPr>
          <p:cNvPr id="19" name="TextBox 18"/>
          <p:cNvSpPr txBox="1"/>
          <p:nvPr/>
        </p:nvSpPr>
        <p:spPr>
          <a:xfrm>
            <a:off x="1814283" y="4922520"/>
            <a:ext cx="2399577" cy="954107"/>
          </a:xfrm>
          <a:prstGeom prst="rect">
            <a:avLst/>
          </a:prstGeom>
        </p:spPr>
        <p:txBody>
          <a:bodyPr wrap="square" rtlCol="0">
            <a:spAutoFit/>
          </a:bodyPr>
          <a:lstStyle/>
          <a:p>
            <a:r>
              <a:rPr lang="en-US" sz="1200" b="1" dirty="0" smtClean="0"/>
              <a:t>Big Data Usage By Industry:</a:t>
            </a:r>
          </a:p>
          <a:p>
            <a:pPr marL="228600" indent="-228600">
              <a:buAutoNum type="arabicPeriod"/>
            </a:pPr>
            <a:r>
              <a:rPr lang="en-US" sz="1100" dirty="0" smtClean="0"/>
              <a:t>Financial Services (22%)</a:t>
            </a:r>
          </a:p>
          <a:p>
            <a:pPr marL="228600" indent="-228600">
              <a:buAutoNum type="arabicPeriod"/>
            </a:pPr>
            <a:r>
              <a:rPr lang="en-US" sz="1100" dirty="0" smtClean="0"/>
              <a:t>Technology (16%)</a:t>
            </a:r>
          </a:p>
          <a:p>
            <a:pPr marL="228600" indent="-228600">
              <a:buAutoNum type="arabicPeriod"/>
            </a:pPr>
            <a:r>
              <a:rPr lang="en-US" sz="1100" dirty="0" smtClean="0"/>
              <a:t>Telecommunications (14%)</a:t>
            </a:r>
          </a:p>
          <a:p>
            <a:pPr marL="228600" indent="-228600">
              <a:buAutoNum type="arabicPeriod"/>
            </a:pPr>
            <a:r>
              <a:rPr lang="en-US" sz="1100" dirty="0" smtClean="0"/>
              <a:t>Retail (9%)</a:t>
            </a:r>
          </a:p>
        </p:txBody>
      </p:sp>
      <p:sp>
        <p:nvSpPr>
          <p:cNvPr id="20" name="TextBox 19"/>
          <p:cNvSpPr txBox="1"/>
          <p:nvPr/>
        </p:nvSpPr>
        <p:spPr>
          <a:xfrm>
            <a:off x="4054201" y="4922520"/>
            <a:ext cx="2666639" cy="954107"/>
          </a:xfrm>
          <a:prstGeom prst="rect">
            <a:avLst/>
          </a:prstGeom>
        </p:spPr>
        <p:txBody>
          <a:bodyPr wrap="square" rtlCol="0">
            <a:spAutoFit/>
          </a:bodyPr>
          <a:lstStyle/>
          <a:p>
            <a:r>
              <a:rPr lang="en-US" sz="1200" b="1" dirty="0" smtClean="0"/>
              <a:t>Big Data Use Case:</a:t>
            </a:r>
          </a:p>
          <a:p>
            <a:pPr marL="228600" indent="-228600">
              <a:buAutoNum type="arabicPeriod"/>
            </a:pPr>
            <a:r>
              <a:rPr lang="en-US" sz="1100" dirty="0" smtClean="0"/>
              <a:t>Customer Analytics (48%)</a:t>
            </a:r>
          </a:p>
          <a:p>
            <a:pPr marL="228600" indent="-228600">
              <a:buAutoNum type="arabicPeriod"/>
            </a:pPr>
            <a:r>
              <a:rPr lang="en-US" sz="1100" dirty="0" smtClean="0"/>
              <a:t>Operational Analytics (21%)</a:t>
            </a:r>
          </a:p>
          <a:p>
            <a:pPr marL="228600" indent="-228600">
              <a:buAutoNum type="arabicPeriod"/>
            </a:pPr>
            <a:r>
              <a:rPr lang="en-US" sz="1100" dirty="0" smtClean="0"/>
              <a:t>Fraud &amp; Compliance (12%)</a:t>
            </a:r>
          </a:p>
          <a:p>
            <a:pPr marL="228600" indent="-228600">
              <a:buAutoNum type="arabicPeriod"/>
            </a:pPr>
            <a:r>
              <a:rPr lang="en-US" sz="1100" dirty="0" smtClean="0"/>
              <a:t>Product &amp; Service Innovation (10%)</a:t>
            </a:r>
          </a:p>
        </p:txBody>
      </p:sp>
      <p:sp>
        <p:nvSpPr>
          <p:cNvPr id="21" name="TextBox 20"/>
          <p:cNvSpPr txBox="1"/>
          <p:nvPr/>
        </p:nvSpPr>
        <p:spPr>
          <a:xfrm>
            <a:off x="6690149" y="4922520"/>
            <a:ext cx="2232661" cy="1015663"/>
          </a:xfrm>
          <a:prstGeom prst="rect">
            <a:avLst/>
          </a:prstGeom>
        </p:spPr>
        <p:txBody>
          <a:bodyPr wrap="square" rtlCol="0">
            <a:spAutoFit/>
          </a:bodyPr>
          <a:lstStyle/>
          <a:p>
            <a:r>
              <a:rPr lang="en-US" sz="1200" dirty="0" smtClean="0"/>
              <a:t>Adequate support for critical analytics data can only be implemented if the IT team is aware of how the data is being used by the business.</a:t>
            </a:r>
            <a:endParaRPr lang="en-US" sz="1100" dirty="0" smtClean="0"/>
          </a:p>
        </p:txBody>
      </p:sp>
      <p:sp>
        <p:nvSpPr>
          <p:cNvPr id="22" name="TextBox 21"/>
          <p:cNvSpPr txBox="1"/>
          <p:nvPr/>
        </p:nvSpPr>
        <p:spPr>
          <a:xfrm>
            <a:off x="1943100" y="4623852"/>
            <a:ext cx="6621780" cy="246221"/>
          </a:xfrm>
          <a:prstGeom prst="rect">
            <a:avLst/>
          </a:prstGeom>
        </p:spPr>
        <p:txBody>
          <a:bodyPr wrap="square" rtlCol="0">
            <a:spAutoFit/>
          </a:bodyPr>
          <a:lstStyle/>
          <a:p>
            <a:r>
              <a:rPr lang="en-US" sz="1000" dirty="0" smtClean="0"/>
              <a:t>Source: Big Success with Big Data Survey, Accenture, April 2014</a:t>
            </a:r>
          </a:p>
        </p:txBody>
      </p:sp>
      <p:sp>
        <p:nvSpPr>
          <p:cNvPr id="24" name="TextBox 23"/>
          <p:cNvSpPr txBox="1"/>
          <p:nvPr/>
        </p:nvSpPr>
        <p:spPr>
          <a:xfrm>
            <a:off x="1943100" y="3312505"/>
            <a:ext cx="6621780" cy="246221"/>
          </a:xfrm>
          <a:prstGeom prst="rect">
            <a:avLst/>
          </a:prstGeom>
        </p:spPr>
        <p:txBody>
          <a:bodyPr wrap="square" rtlCol="0">
            <a:spAutoFit/>
          </a:bodyPr>
          <a:lstStyle/>
          <a:p>
            <a:r>
              <a:rPr lang="en-US" sz="1000" dirty="0" smtClean="0"/>
              <a:t>Source: Big Data Vendor Revenue and Market Forecast, 2011-2026, Jeff Kelly, Wikibon, March 2015</a:t>
            </a:r>
          </a:p>
        </p:txBody>
      </p:sp>
      <p:sp>
        <p:nvSpPr>
          <p:cNvPr id="23" name="TextBox 22"/>
          <p:cNvSpPr txBox="1"/>
          <p:nvPr/>
        </p:nvSpPr>
        <p:spPr>
          <a:xfrm>
            <a:off x="257174" y="6265360"/>
            <a:ext cx="8534488" cy="246221"/>
          </a:xfrm>
          <a:prstGeom prst="rect">
            <a:avLst/>
          </a:prstGeom>
        </p:spPr>
        <p:txBody>
          <a:bodyPr wrap="square" rtlCol="0">
            <a:spAutoFit/>
          </a:bodyPr>
          <a:lstStyle/>
          <a:p>
            <a:r>
              <a:rPr lang="en-US" sz="1000" dirty="0" smtClean="0"/>
              <a:t>Source: “</a:t>
            </a:r>
            <a:r>
              <a:rPr lang="en-US" sz="1000" dirty="0" smtClean="0">
                <a:hlinkClick r:id="rId3"/>
              </a:rPr>
              <a:t>Roundup Of Analytics, Big Data &amp; Business Intelligence Forecasts And Market Estimates, 2015</a:t>
            </a:r>
            <a:r>
              <a:rPr lang="en-US" sz="1000" dirty="0" smtClean="0"/>
              <a:t>,” Louis Columbus, 25 May 2015</a:t>
            </a:r>
          </a:p>
        </p:txBody>
      </p:sp>
      <p:grpSp>
        <p:nvGrpSpPr>
          <p:cNvPr id="25" name="Group 24"/>
          <p:cNvGrpSpPr/>
          <p:nvPr/>
        </p:nvGrpSpPr>
        <p:grpSpPr>
          <a:xfrm>
            <a:off x="0" y="6422955"/>
            <a:ext cx="9144000" cy="437555"/>
            <a:chOff x="0" y="6422955"/>
            <a:chExt cx="9144000" cy="437555"/>
          </a:xfrm>
        </p:grpSpPr>
        <p:pic>
          <p:nvPicPr>
            <p:cNvPr id="2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7" name="Picture 2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96526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 y="1109025"/>
            <a:ext cx="9144001" cy="826878"/>
            <a:chOff x="-2" y="264078"/>
            <a:chExt cx="9144001" cy="826878"/>
          </a:xfrm>
          <a:solidFill>
            <a:schemeClr val="accent3"/>
          </a:solidFill>
        </p:grpSpPr>
        <p:sp>
          <p:nvSpPr>
            <p:cNvPr id="13" name="Rectangle 12"/>
            <p:cNvSpPr/>
            <p:nvPr/>
          </p:nvSpPr>
          <p:spPr>
            <a:xfrm>
              <a:off x="-2" y="264078"/>
              <a:ext cx="9144001" cy="826878"/>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CA" b="0" i="1" dirty="0" smtClean="0"/>
            </a:p>
          </p:txBody>
        </p:sp>
      </p:grpSp>
      <p:sp>
        <p:nvSpPr>
          <p:cNvPr id="24" name="Rectangle 23"/>
          <p:cNvSpPr/>
          <p:nvPr/>
        </p:nvSpPr>
        <p:spPr>
          <a:xfrm>
            <a:off x="321070" y="4557709"/>
            <a:ext cx="4692890" cy="367012"/>
          </a:xfrm>
          <a:prstGeom prst="rect">
            <a:avLst/>
          </a:prstGeom>
          <a:solidFill>
            <a:schemeClr val="tx1">
              <a:lumMod val="60000"/>
              <a:lumOff val="4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Los Angeles/Santa Cruz Police and earthquakes</a:t>
            </a:r>
            <a:endParaRPr lang="en-US" sz="1400" dirty="0"/>
          </a:p>
        </p:txBody>
      </p:sp>
      <p:sp>
        <p:nvSpPr>
          <p:cNvPr id="25" name="Rectangle 24"/>
          <p:cNvSpPr/>
          <p:nvPr/>
        </p:nvSpPr>
        <p:spPr>
          <a:xfrm>
            <a:off x="321070" y="2327545"/>
            <a:ext cx="8556230" cy="390036"/>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The mega-retailer leverages semantic data (text analysis, machine learning, synonym mining) to produce more relevant search results for customers. Semantic search has improved online shoppers completing a purchase by 10-15%. </a:t>
            </a:r>
            <a:endParaRPr lang="en-US" sz="1200" dirty="0">
              <a:solidFill>
                <a:schemeClr val="tx1"/>
              </a:solidFill>
            </a:endParaRPr>
          </a:p>
        </p:txBody>
      </p:sp>
      <p:sp>
        <p:nvSpPr>
          <p:cNvPr id="26" name="Rectangle 25"/>
          <p:cNvSpPr/>
          <p:nvPr/>
        </p:nvSpPr>
        <p:spPr>
          <a:xfrm>
            <a:off x="325317" y="1959230"/>
            <a:ext cx="4688643" cy="368315"/>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Wal-Mart and semantic data</a:t>
            </a:r>
            <a:endParaRPr lang="en-US" sz="1400" dirty="0"/>
          </a:p>
        </p:txBody>
      </p:sp>
      <p:sp>
        <p:nvSpPr>
          <p:cNvPr id="27" name="Rectangle 26"/>
          <p:cNvSpPr/>
          <p:nvPr/>
        </p:nvSpPr>
        <p:spPr>
          <a:xfrm>
            <a:off x="321070" y="3767455"/>
            <a:ext cx="4692890" cy="394598"/>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Red Roof Inn and bad weather</a:t>
            </a:r>
            <a:endParaRPr lang="en-US" sz="1400" dirty="0"/>
          </a:p>
        </p:txBody>
      </p:sp>
      <p:sp>
        <p:nvSpPr>
          <p:cNvPr id="28" name="Rectangle 27"/>
          <p:cNvSpPr/>
          <p:nvPr/>
        </p:nvSpPr>
        <p:spPr>
          <a:xfrm>
            <a:off x="321070" y="2850201"/>
            <a:ext cx="4692890" cy="394598"/>
          </a:xfrm>
          <a:prstGeom prst="rect">
            <a:avLst/>
          </a:prstGeom>
          <a:solidFill>
            <a:schemeClr val="accent1"/>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Fast food provider and drive-through cameras</a:t>
            </a:r>
            <a:endParaRPr lang="en-US" sz="1400" dirty="0"/>
          </a:p>
        </p:txBody>
      </p:sp>
      <p:sp>
        <p:nvSpPr>
          <p:cNvPr id="30" name="Text Placeholder 9"/>
          <p:cNvSpPr txBox="1">
            <a:spLocks/>
          </p:cNvSpPr>
          <p:nvPr/>
        </p:nvSpPr>
        <p:spPr>
          <a:xfrm>
            <a:off x="3392580" y="1219614"/>
            <a:ext cx="5484720" cy="646330"/>
          </a:xfrm>
          <a:prstGeom prst="rect">
            <a:avLst/>
          </a:prstGeom>
        </p:spPr>
        <p:txBody>
          <a:bodyPr anchor="ct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0000"/>
              </a:lnSpc>
            </a:pPr>
            <a:r>
              <a:rPr lang="en-US" dirty="0" smtClean="0"/>
              <a:t>As analytics becomes more critical, as illustrated below, tolerance for downtime and data loss decreases. DR strategies must keep up.</a:t>
            </a:r>
            <a:endParaRPr lang="en-US" dirty="0"/>
          </a:p>
        </p:txBody>
      </p:sp>
      <p:sp>
        <p:nvSpPr>
          <p:cNvPr id="31" name="Rectangle 30"/>
          <p:cNvSpPr/>
          <p:nvPr/>
        </p:nvSpPr>
        <p:spPr>
          <a:xfrm>
            <a:off x="293884" y="3244799"/>
            <a:ext cx="8556230" cy="390036"/>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A fast food provider leverages cameras on drive-through lanes to determine what to display on its menu board. When lines are longer the menu features quick-serve products; when the lines are shorter the menu features higher-margin items.</a:t>
            </a:r>
            <a:endParaRPr lang="en-US" sz="1200" dirty="0">
              <a:solidFill>
                <a:schemeClr val="tx1"/>
              </a:solidFill>
            </a:endParaRPr>
          </a:p>
        </p:txBody>
      </p:sp>
      <p:sp>
        <p:nvSpPr>
          <p:cNvPr id="32" name="Rectangle 31"/>
          <p:cNvSpPr/>
          <p:nvPr/>
        </p:nvSpPr>
        <p:spPr>
          <a:xfrm>
            <a:off x="321070" y="4099655"/>
            <a:ext cx="8556230" cy="390036"/>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Based on real-time weather information, Red Roof Inn leverages mobile communications to send targeted/personalized messages to stranded customers. This strategy has contributed to a 10% year-over-year growth of digital bookings. </a:t>
            </a:r>
            <a:endParaRPr lang="en-US" sz="1200" dirty="0">
              <a:solidFill>
                <a:schemeClr val="tx1"/>
              </a:solidFill>
            </a:endParaRPr>
          </a:p>
        </p:txBody>
      </p:sp>
      <p:sp>
        <p:nvSpPr>
          <p:cNvPr id="33" name="Rectangle 32"/>
          <p:cNvSpPr/>
          <p:nvPr/>
        </p:nvSpPr>
        <p:spPr>
          <a:xfrm>
            <a:off x="321070" y="4943732"/>
            <a:ext cx="8556230" cy="390036"/>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Police departments repurposed an algorithm used to predict earthquakes and fed it crime data. The software can predict where crimes are likely to occur down to 500 sq. ft. Where used, the software reduces violent crimes by 21%. </a:t>
            </a:r>
            <a:endParaRPr lang="en-US" sz="1200" dirty="0">
              <a:solidFill>
                <a:schemeClr val="tx1"/>
              </a:solidFill>
            </a:endParaRPr>
          </a:p>
        </p:txBody>
      </p:sp>
      <p:grpSp>
        <p:nvGrpSpPr>
          <p:cNvPr id="34" name="Group 33"/>
          <p:cNvGrpSpPr/>
          <p:nvPr/>
        </p:nvGrpSpPr>
        <p:grpSpPr>
          <a:xfrm>
            <a:off x="337456" y="5531622"/>
            <a:ext cx="8512657" cy="692565"/>
            <a:chOff x="337456" y="5531622"/>
            <a:chExt cx="8512657" cy="692565"/>
          </a:xfrm>
        </p:grpSpPr>
        <p:sp>
          <p:nvSpPr>
            <p:cNvPr id="35" name="Rectangle 97"/>
            <p:cNvSpPr/>
            <p:nvPr/>
          </p:nvSpPr>
          <p:spPr>
            <a:xfrm>
              <a:off x="337456" y="5531622"/>
              <a:ext cx="8512657" cy="692565"/>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720000" fontAlgn="base">
                <a:spcBef>
                  <a:spcPct val="0"/>
                </a:spcBef>
                <a:spcAft>
                  <a:spcPct val="0"/>
                </a:spcAft>
              </a:pPr>
              <a:r>
                <a:rPr lang="en-CA" sz="1200" dirty="0" smtClean="0">
                  <a:solidFill>
                    <a:srgbClr val="333333"/>
                  </a:solidFill>
                </a:rPr>
                <a:t>Each of the above case studies illustrate a situation where big data analytics become mission critical. In these scenarios, downtime or data loss will cause significant financial, goodwill, and health/safety impacts. If the velocity of data is a factor for your organization then availability and reliability of the data becomes critical.</a:t>
              </a:r>
              <a:endParaRPr lang="en-CA" sz="1200" dirty="0">
                <a:solidFill>
                  <a:srgbClr val="333333"/>
                </a:solidFill>
              </a:endParaRPr>
            </a:p>
          </p:txBody>
        </p:sp>
        <p:pic>
          <p:nvPicPr>
            <p:cNvPr id="36" name="Picture 10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7457" y="5539809"/>
              <a:ext cx="646031" cy="684378"/>
            </a:xfrm>
            <a:prstGeom prst="rect">
              <a:avLst/>
            </a:prstGeom>
          </p:spPr>
        </p:pic>
      </p:grpSp>
      <p:sp>
        <p:nvSpPr>
          <p:cNvPr id="3" name="Title 2"/>
          <p:cNvSpPr>
            <a:spLocks noGrp="1"/>
          </p:cNvSpPr>
          <p:nvPr>
            <p:ph type="title"/>
          </p:nvPr>
        </p:nvSpPr>
        <p:spPr>
          <a:xfrm>
            <a:off x="257174" y="255588"/>
            <a:ext cx="8710657" cy="877887"/>
          </a:xfrm>
        </p:spPr>
        <p:txBody>
          <a:bodyPr/>
          <a:lstStyle/>
          <a:p>
            <a:r>
              <a:rPr lang="en-US" dirty="0" smtClean="0"/>
              <a:t>Analytics has evolved from simply collecting and reporting data to identifying trends and driving critical business decisions</a:t>
            </a:r>
            <a:endParaRPr lang="en-US" dirty="0"/>
          </a:p>
        </p:txBody>
      </p:sp>
      <p:sp>
        <p:nvSpPr>
          <p:cNvPr id="2" name="TextBox 1"/>
          <p:cNvSpPr txBox="1"/>
          <p:nvPr/>
        </p:nvSpPr>
        <p:spPr>
          <a:xfrm>
            <a:off x="2209418" y="6295083"/>
            <a:ext cx="6864380" cy="253916"/>
          </a:xfrm>
          <a:prstGeom prst="rect">
            <a:avLst/>
          </a:prstGeom>
        </p:spPr>
        <p:txBody>
          <a:bodyPr wrap="none" rtlCol="0">
            <a:spAutoFit/>
          </a:bodyPr>
          <a:lstStyle/>
          <a:p>
            <a:r>
              <a:rPr lang="en-US" sz="1050" dirty="0" smtClean="0"/>
              <a:t>Sources: “16 Case Studies of Companies Proving ROI of Big Data” and “Ten big data case studies in a nutshell”</a:t>
            </a:r>
          </a:p>
        </p:txBody>
      </p:sp>
      <p:grpSp>
        <p:nvGrpSpPr>
          <p:cNvPr id="21" name="Group 20"/>
          <p:cNvGrpSpPr/>
          <p:nvPr/>
        </p:nvGrpSpPr>
        <p:grpSpPr>
          <a:xfrm>
            <a:off x="0" y="6422955"/>
            <a:ext cx="9144000" cy="437555"/>
            <a:chOff x="0" y="6422955"/>
            <a:chExt cx="9144000" cy="437555"/>
          </a:xfrm>
        </p:grpSpPr>
        <p:pic>
          <p:nvPicPr>
            <p:cNvPr id="22"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23" name="Picture 22"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40482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criticality of analytics data will evolve, and your DRP needs to evolve with it</a:t>
            </a:r>
            <a:endParaRPr lang="en-US" dirty="0"/>
          </a:p>
        </p:txBody>
      </p:sp>
      <p:sp>
        <p:nvSpPr>
          <p:cNvPr id="5" name="TextBox 4"/>
          <p:cNvSpPr txBox="1"/>
          <p:nvPr/>
        </p:nvSpPr>
        <p:spPr>
          <a:xfrm>
            <a:off x="257174" y="1133475"/>
            <a:ext cx="8424984" cy="923330"/>
          </a:xfrm>
          <a:prstGeom prst="rect">
            <a:avLst/>
          </a:prstGeom>
        </p:spPr>
        <p:txBody>
          <a:bodyPr wrap="square" rtlCol="0">
            <a:spAutoFit/>
          </a:bodyPr>
          <a:lstStyle/>
          <a:p>
            <a:r>
              <a:rPr lang="en-US" b="1" dirty="0" smtClean="0"/>
              <a:t>Data criticality will evolve based on how business users are leveraging the data. IT teams need to establish a process that can recognize and update DR plans based on changing business needs.  </a:t>
            </a:r>
          </a:p>
        </p:txBody>
      </p:sp>
      <p:grpSp>
        <p:nvGrpSpPr>
          <p:cNvPr id="6" name="Group 5"/>
          <p:cNvGrpSpPr/>
          <p:nvPr/>
        </p:nvGrpSpPr>
        <p:grpSpPr>
          <a:xfrm>
            <a:off x="5793231" y="2351925"/>
            <a:ext cx="3084068" cy="3816651"/>
            <a:chOff x="337457" y="4686185"/>
            <a:chExt cx="3084068" cy="3816651"/>
          </a:xfrm>
        </p:grpSpPr>
        <p:grpSp>
          <p:nvGrpSpPr>
            <p:cNvPr id="7" name="Group 35"/>
            <p:cNvGrpSpPr/>
            <p:nvPr/>
          </p:nvGrpSpPr>
          <p:grpSpPr>
            <a:xfrm>
              <a:off x="337457" y="4686185"/>
              <a:ext cx="3084068" cy="285749"/>
              <a:chOff x="2267744" y="1794314"/>
              <a:chExt cx="3084068" cy="285749"/>
            </a:xfrm>
            <a:solidFill>
              <a:srgbClr val="B0C534"/>
            </a:solidFill>
            <a:effectLst>
              <a:outerShdw blurRad="25400" dist="25400" dir="2700000" algn="ctr" rotWithShape="0">
                <a:srgbClr val="000000">
                  <a:alpha val="10000"/>
                </a:srgbClr>
              </a:outerShdw>
            </a:effectLst>
          </p:grpSpPr>
          <p:sp>
            <p:nvSpPr>
              <p:cNvPr id="9" name="Round Same Side Corner Rectangle 97"/>
              <p:cNvSpPr/>
              <p:nvPr/>
            </p:nvSpPr>
            <p:spPr>
              <a:xfrm>
                <a:off x="2267744" y="1794314"/>
                <a:ext cx="3084068" cy="285749"/>
              </a:xfrm>
              <a:prstGeom prst="rect">
                <a:avLst/>
              </a:prstGeom>
              <a:solidFill>
                <a:schemeClr val="accent2"/>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10" name="Picture 44" descr="insight-sm.wmf"/>
              <p:cNvPicPr>
                <a:picLocks noChangeAspect="1"/>
              </p:cNvPicPr>
              <p:nvPr/>
            </p:nvPicPr>
            <p:blipFill>
              <a:blip r:embed="rId3" cstate="print"/>
              <a:stretch>
                <a:fillRect/>
              </a:stretch>
            </p:blipFill>
            <p:spPr>
              <a:xfrm>
                <a:off x="5033731" y="1833832"/>
                <a:ext cx="240000" cy="180000"/>
              </a:xfrm>
              <a:prstGeom prst="rect">
                <a:avLst/>
              </a:prstGeom>
              <a:solidFill>
                <a:schemeClr val="accent2"/>
              </a:solidFill>
              <a:ln w="25400">
                <a:solidFill>
                  <a:schemeClr val="accent2"/>
                </a:solidFill>
              </a:ln>
            </p:spPr>
          </p:pic>
        </p:grpSp>
        <p:sp>
          <p:nvSpPr>
            <p:cNvPr id="8" name="Text Placeholder 12"/>
            <p:cNvSpPr txBox="1">
              <a:spLocks/>
            </p:cNvSpPr>
            <p:nvPr/>
          </p:nvSpPr>
          <p:spPr>
            <a:xfrm>
              <a:off x="337457" y="4990937"/>
              <a:ext cx="3084068" cy="3511899"/>
            </a:xfrm>
            <a:prstGeom prst="rect">
              <a:avLst/>
            </a:prstGeom>
            <a:solidFill>
              <a:schemeClr val="bg1">
                <a:lumMod val="95000"/>
              </a:schemeClr>
            </a:solidFill>
            <a:ln w="25400">
              <a:solidFill>
                <a:schemeClr val="bg1">
                  <a:lumMod val="95000"/>
                </a:schemeClr>
              </a:solidFill>
            </a:ln>
            <a:effectLst>
              <a:outerShdw blurRad="25400" dist="25400" dir="2700000" algn="ctr" rotWithShape="0">
                <a:srgbClr val="000000">
                  <a:alpha val="10000"/>
                </a:srgbClr>
              </a:outerShdw>
            </a:effectLst>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SzPct val="100000"/>
                <a:buNone/>
              </a:pPr>
              <a:r>
                <a:rPr lang="en-CA" dirty="0" smtClean="0"/>
                <a:t>Big data or business intelligence projects typically start as a pilot or lower-priority project. However, as the project matures, the dependency that the organization has on being able to process and leverage analytics insights becomes higher and higher. </a:t>
              </a:r>
            </a:p>
            <a:p>
              <a:pPr marL="0" indent="0">
                <a:spcBef>
                  <a:spcPts val="600"/>
                </a:spcBef>
                <a:spcAft>
                  <a:spcPts val="600"/>
                </a:spcAft>
                <a:buSzPct val="100000"/>
                <a:buNone/>
              </a:pPr>
              <a:r>
                <a:rPr lang="en-CA" dirty="0" smtClean="0"/>
                <a:t>At a certain point, your BI or big data analytics capabilities will become more than just a reporting tool and become a business-critical function that drives business value. When this transformation occurs, make sure your analytics capabilities are covered under the DRP. Once analytics become business critical, reliability and availability become top-of-mind concerns.</a:t>
              </a:r>
              <a:endParaRPr lang="en-CA" dirty="0"/>
            </a:p>
          </p:txBody>
        </p:sp>
      </p:grpSp>
      <p:sp>
        <p:nvSpPr>
          <p:cNvPr id="11" name="Oval 145407"/>
          <p:cNvSpPr/>
          <p:nvPr/>
        </p:nvSpPr>
        <p:spPr>
          <a:xfrm>
            <a:off x="386714" y="2885526"/>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en-US" b="1" dirty="0"/>
          </a:p>
        </p:txBody>
      </p:sp>
      <p:sp>
        <p:nvSpPr>
          <p:cNvPr id="12" name="Oval 145408"/>
          <p:cNvSpPr/>
          <p:nvPr/>
        </p:nvSpPr>
        <p:spPr>
          <a:xfrm>
            <a:off x="390124" y="3365783"/>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a:t>
            </a:r>
            <a:endParaRPr lang="en-US" b="1" dirty="0"/>
          </a:p>
        </p:txBody>
      </p:sp>
      <p:sp>
        <p:nvSpPr>
          <p:cNvPr id="13" name="Oval 145410"/>
          <p:cNvSpPr/>
          <p:nvPr/>
        </p:nvSpPr>
        <p:spPr>
          <a:xfrm>
            <a:off x="386714" y="3973040"/>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a:t>
            </a:r>
            <a:endParaRPr lang="en-US" b="1" dirty="0"/>
          </a:p>
        </p:txBody>
      </p:sp>
      <p:sp>
        <p:nvSpPr>
          <p:cNvPr id="14" name="TextBox 13"/>
          <p:cNvSpPr txBox="1"/>
          <p:nvPr/>
        </p:nvSpPr>
        <p:spPr>
          <a:xfrm>
            <a:off x="386714" y="2330222"/>
            <a:ext cx="4307206" cy="338554"/>
          </a:xfrm>
          <a:prstGeom prst="rect">
            <a:avLst/>
          </a:prstGeom>
        </p:spPr>
        <p:txBody>
          <a:bodyPr wrap="square" rtlCol="0">
            <a:spAutoFit/>
          </a:bodyPr>
          <a:lstStyle/>
          <a:p>
            <a:r>
              <a:rPr lang="en-US" sz="1600" b="1" dirty="0" smtClean="0"/>
              <a:t>Sample Big Data Project Progression</a:t>
            </a:r>
          </a:p>
        </p:txBody>
      </p:sp>
      <p:sp>
        <p:nvSpPr>
          <p:cNvPr id="15" name="TextBox 14"/>
          <p:cNvSpPr txBox="1"/>
          <p:nvPr/>
        </p:nvSpPr>
        <p:spPr>
          <a:xfrm>
            <a:off x="787308" y="2980408"/>
            <a:ext cx="4729572" cy="276999"/>
          </a:xfrm>
          <a:prstGeom prst="rect">
            <a:avLst/>
          </a:prstGeom>
        </p:spPr>
        <p:txBody>
          <a:bodyPr wrap="square" rtlCol="0">
            <a:spAutoFit/>
          </a:bodyPr>
          <a:lstStyle/>
          <a:p>
            <a:r>
              <a:rPr lang="en-US" sz="1200" dirty="0" smtClean="0"/>
              <a:t>Company implements big data solution.</a:t>
            </a:r>
          </a:p>
        </p:txBody>
      </p:sp>
      <p:sp>
        <p:nvSpPr>
          <p:cNvPr id="16" name="TextBox 15"/>
          <p:cNvSpPr txBox="1"/>
          <p:nvPr/>
        </p:nvSpPr>
        <p:spPr>
          <a:xfrm>
            <a:off x="787308" y="3313197"/>
            <a:ext cx="4729572" cy="646331"/>
          </a:xfrm>
          <a:prstGeom prst="rect">
            <a:avLst/>
          </a:prstGeom>
        </p:spPr>
        <p:txBody>
          <a:bodyPr wrap="square" rtlCol="0">
            <a:spAutoFit/>
          </a:bodyPr>
          <a:lstStyle/>
          <a:p>
            <a:r>
              <a:rPr lang="en-US" sz="1200" dirty="0" smtClean="0"/>
              <a:t>Business analysts and users begin querying data and leveraging the insights. Insights prove to be valuable and relevant, so analysts flood the application.</a:t>
            </a:r>
          </a:p>
        </p:txBody>
      </p:sp>
      <p:sp>
        <p:nvSpPr>
          <p:cNvPr id="17" name="TextBox 16"/>
          <p:cNvSpPr txBox="1"/>
          <p:nvPr/>
        </p:nvSpPr>
        <p:spPr>
          <a:xfrm>
            <a:off x="787308" y="3950303"/>
            <a:ext cx="4729572" cy="646331"/>
          </a:xfrm>
          <a:prstGeom prst="rect">
            <a:avLst/>
          </a:prstGeom>
        </p:spPr>
        <p:txBody>
          <a:bodyPr wrap="square" rtlCol="0">
            <a:spAutoFit/>
          </a:bodyPr>
          <a:lstStyle/>
          <a:p>
            <a:r>
              <a:rPr lang="en-US" sz="1200" dirty="0" smtClean="0"/>
              <a:t>Certain queries provide “actionable” information, allowing decision makers to improve client engagement, reduce costs, set competitive prices, etc. </a:t>
            </a:r>
          </a:p>
        </p:txBody>
      </p:sp>
      <p:sp>
        <p:nvSpPr>
          <p:cNvPr id="18" name="Oval 145410"/>
          <p:cNvSpPr/>
          <p:nvPr/>
        </p:nvSpPr>
        <p:spPr>
          <a:xfrm>
            <a:off x="386714" y="4596634"/>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4</a:t>
            </a:r>
          </a:p>
        </p:txBody>
      </p:sp>
      <p:sp>
        <p:nvSpPr>
          <p:cNvPr id="19" name="TextBox 18"/>
          <p:cNvSpPr txBox="1"/>
          <p:nvPr/>
        </p:nvSpPr>
        <p:spPr>
          <a:xfrm>
            <a:off x="787308" y="4567091"/>
            <a:ext cx="4949600" cy="461665"/>
          </a:xfrm>
          <a:prstGeom prst="rect">
            <a:avLst/>
          </a:prstGeom>
        </p:spPr>
        <p:txBody>
          <a:bodyPr wrap="square" rtlCol="0">
            <a:spAutoFit/>
          </a:bodyPr>
          <a:lstStyle/>
          <a:p>
            <a:r>
              <a:rPr lang="en-US" sz="1200" dirty="0" smtClean="0"/>
              <a:t>As more queries produce actionable results, management incorporates big data analytics into day-to-day operations.</a:t>
            </a:r>
          </a:p>
        </p:txBody>
      </p:sp>
      <p:sp>
        <p:nvSpPr>
          <p:cNvPr id="20" name="Oval 145410"/>
          <p:cNvSpPr/>
          <p:nvPr/>
        </p:nvSpPr>
        <p:spPr>
          <a:xfrm>
            <a:off x="386714" y="5076061"/>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5</a:t>
            </a:r>
            <a:endParaRPr lang="en-US" b="1" dirty="0"/>
          </a:p>
        </p:txBody>
      </p:sp>
      <p:sp>
        <p:nvSpPr>
          <p:cNvPr id="21" name="TextBox 20"/>
          <p:cNvSpPr txBox="1"/>
          <p:nvPr/>
        </p:nvSpPr>
        <p:spPr>
          <a:xfrm>
            <a:off x="793693" y="5045525"/>
            <a:ext cx="4949600" cy="461665"/>
          </a:xfrm>
          <a:prstGeom prst="rect">
            <a:avLst/>
          </a:prstGeom>
        </p:spPr>
        <p:txBody>
          <a:bodyPr wrap="square" rtlCol="0">
            <a:spAutoFit/>
          </a:bodyPr>
          <a:lstStyle/>
          <a:p>
            <a:r>
              <a:rPr lang="en-US" sz="1200" dirty="0" smtClean="0"/>
              <a:t>Queries that were initially running once a week are now run daily. The valuable queries are distributed firm wide. </a:t>
            </a:r>
          </a:p>
        </p:txBody>
      </p:sp>
      <p:sp>
        <p:nvSpPr>
          <p:cNvPr id="22" name="Oval 145410"/>
          <p:cNvSpPr/>
          <p:nvPr/>
        </p:nvSpPr>
        <p:spPr>
          <a:xfrm>
            <a:off x="386714" y="5552351"/>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6</a:t>
            </a:r>
          </a:p>
        </p:txBody>
      </p:sp>
      <p:sp>
        <p:nvSpPr>
          <p:cNvPr id="23" name="TextBox 22"/>
          <p:cNvSpPr txBox="1"/>
          <p:nvPr/>
        </p:nvSpPr>
        <p:spPr>
          <a:xfrm>
            <a:off x="815470" y="5522246"/>
            <a:ext cx="4949600" cy="646331"/>
          </a:xfrm>
          <a:prstGeom prst="rect">
            <a:avLst/>
          </a:prstGeom>
        </p:spPr>
        <p:txBody>
          <a:bodyPr wrap="square" rtlCol="0">
            <a:spAutoFit/>
          </a:bodyPr>
          <a:lstStyle/>
          <a:p>
            <a:r>
              <a:rPr lang="en-US" sz="1200" dirty="0" smtClean="0"/>
              <a:t>As the number of valuable queries increase, the dependency that business users have on analytics data increases. Eventually management designates the big data solution as business critical.</a:t>
            </a:r>
          </a:p>
        </p:txBody>
      </p:sp>
      <p:grpSp>
        <p:nvGrpSpPr>
          <p:cNvPr id="24" name="Group 23"/>
          <p:cNvGrpSpPr/>
          <p:nvPr/>
        </p:nvGrpSpPr>
        <p:grpSpPr>
          <a:xfrm>
            <a:off x="0" y="6422955"/>
            <a:ext cx="9144000" cy="437555"/>
            <a:chOff x="0" y="6422955"/>
            <a:chExt cx="9144000" cy="437555"/>
          </a:xfrm>
        </p:grpSpPr>
        <p:pic>
          <p:nvPicPr>
            <p:cNvPr id="25"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6" name="Picture 2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8394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for incorporating analytics data and big data into the DRP can be applied to all critical data</a:t>
            </a:r>
            <a:endParaRPr lang="en-US" dirty="0"/>
          </a:p>
        </p:txBody>
      </p:sp>
      <p:sp>
        <p:nvSpPr>
          <p:cNvPr id="4" name="TextBox 3"/>
          <p:cNvSpPr txBox="1"/>
          <p:nvPr/>
        </p:nvSpPr>
        <p:spPr>
          <a:xfrm>
            <a:off x="382954" y="1133475"/>
            <a:ext cx="8424984" cy="923330"/>
          </a:xfrm>
          <a:prstGeom prst="rect">
            <a:avLst/>
          </a:prstGeom>
        </p:spPr>
        <p:txBody>
          <a:bodyPr wrap="square" rtlCol="0">
            <a:spAutoFit/>
          </a:bodyPr>
          <a:lstStyle/>
          <a:p>
            <a:r>
              <a:rPr lang="en-US" b="1" dirty="0" smtClean="0"/>
              <a:t>The technological requirements to protect and recover big data is often more complex. However, big data does not change how you determine data criticality or the requirements gathering process.</a:t>
            </a:r>
          </a:p>
        </p:txBody>
      </p:sp>
      <p:grpSp>
        <p:nvGrpSpPr>
          <p:cNvPr id="13" name="Group 12"/>
          <p:cNvGrpSpPr/>
          <p:nvPr/>
        </p:nvGrpSpPr>
        <p:grpSpPr>
          <a:xfrm>
            <a:off x="480469" y="2096552"/>
            <a:ext cx="8123199" cy="3140155"/>
            <a:chOff x="533280" y="4617132"/>
            <a:chExt cx="2204386" cy="1388022"/>
          </a:xfrm>
        </p:grpSpPr>
        <p:sp>
          <p:nvSpPr>
            <p:cNvPr id="14" name="Rectangle 13"/>
            <p:cNvSpPr/>
            <p:nvPr/>
          </p:nvSpPr>
          <p:spPr>
            <a:xfrm>
              <a:off x="533280" y="4787891"/>
              <a:ext cx="2201166" cy="1217263"/>
            </a:xfrm>
            <a:prstGeom prst="rect">
              <a:avLst/>
            </a:prstGeom>
            <a:solidFill>
              <a:srgbClr val="FFFFFF"/>
            </a:solidFill>
            <a:ln w="12700" cap="flat" cmpd="sng" algn="ctr">
              <a:solidFill>
                <a:srgbClr val="7F919F"/>
              </a:solidFill>
              <a:prstDash val="solid"/>
            </a:ln>
            <a:effectLst>
              <a:outerShdw blurRad="25400" dist="25400" dir="3600000" sx="98000" sy="98000" algn="ctr" rotWithShape="0">
                <a:srgbClr val="7F919F"/>
              </a:outerShdw>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CA" sz="1200" b="0" i="0" u="none" strike="noStrike" kern="0" cap="none" spc="0" normalizeH="0" baseline="0" noProof="0" dirty="0" smtClean="0">
                <a:ln>
                  <a:noFill/>
                </a:ln>
                <a:solidFill>
                  <a:srgbClr val="333333"/>
                </a:solidFill>
                <a:effectLst/>
                <a:uLnTx/>
                <a:uFillTx/>
                <a:latin typeface="Arial"/>
                <a:ea typeface="+mn-ea"/>
                <a:cs typeface="+mn-cs"/>
              </a:endParaRPr>
            </a:p>
          </p:txBody>
        </p:sp>
        <p:sp>
          <p:nvSpPr>
            <p:cNvPr id="15" name="Rectangle 14"/>
            <p:cNvSpPr/>
            <p:nvPr/>
          </p:nvSpPr>
          <p:spPr>
            <a:xfrm>
              <a:off x="533280" y="4617132"/>
              <a:ext cx="2204386" cy="167908"/>
            </a:xfrm>
            <a:prstGeom prst="rect">
              <a:avLst/>
            </a:prstGeom>
            <a:solidFill>
              <a:srgbClr val="29475F"/>
            </a:solidFill>
            <a:ln w="12700" cap="flat" cmpd="sng" algn="ctr">
              <a:solidFill>
                <a:srgbClr val="29475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CA" sz="1200" b="1" i="0" u="none" strike="noStrike" kern="0" cap="none" spc="0" normalizeH="0" baseline="0" noProof="0" dirty="0" smtClean="0">
                  <a:ln>
                    <a:noFill/>
                  </a:ln>
                  <a:solidFill>
                    <a:srgbClr val="FFFFFF"/>
                  </a:solidFill>
                  <a:effectLst/>
                  <a:uLnTx/>
                  <a:uFillTx/>
                  <a:latin typeface="Arial"/>
                  <a:ea typeface="+mn-ea"/>
                  <a:cs typeface="+mn-cs"/>
                </a:rPr>
                <a:t>It’s the same</a:t>
              </a:r>
              <a:r>
                <a:rPr kumimoji="0" lang="en-CA" sz="1200" b="1" i="0" u="none" strike="noStrike" kern="0" cap="none" spc="0" normalizeH="0" noProof="0" dirty="0" smtClean="0">
                  <a:ln>
                    <a:noFill/>
                  </a:ln>
                  <a:solidFill>
                    <a:srgbClr val="FFFFFF"/>
                  </a:solidFill>
                  <a:effectLst/>
                  <a:uLnTx/>
                  <a:uFillTx/>
                  <a:latin typeface="Arial"/>
                  <a:ea typeface="+mn-ea"/>
                  <a:cs typeface="+mn-cs"/>
                </a:rPr>
                <a:t> – but more difficult</a:t>
              </a:r>
              <a:endParaRPr kumimoji="0" lang="en-CA" sz="1200" b="1" i="0" u="none" strike="noStrike" kern="0" cap="none" spc="0" normalizeH="0" baseline="0" noProof="0" dirty="0" smtClean="0">
                <a:ln>
                  <a:noFill/>
                </a:ln>
                <a:solidFill>
                  <a:srgbClr val="FFFFFF"/>
                </a:solidFill>
                <a:effectLst/>
                <a:uLnTx/>
                <a:uFillTx/>
                <a:latin typeface="Arial"/>
                <a:ea typeface="+mn-ea"/>
                <a:cs typeface="+mn-cs"/>
              </a:endParaRPr>
            </a:p>
          </p:txBody>
        </p:sp>
      </p:grpSp>
      <p:sp>
        <p:nvSpPr>
          <p:cNvPr id="16" name="Rectangle 15"/>
          <p:cNvSpPr/>
          <p:nvPr/>
        </p:nvSpPr>
        <p:spPr>
          <a:xfrm>
            <a:off x="462716" y="2552157"/>
            <a:ext cx="8134965" cy="2523768"/>
          </a:xfrm>
          <a:prstGeom prst="rect">
            <a:avLst/>
          </a:prstGeom>
        </p:spPr>
        <p:txBody>
          <a:bodyPr wrap="square">
            <a:spAutoFit/>
          </a:bodyPr>
          <a:lstStyle/>
          <a:p>
            <a:pPr marL="0" marR="0" lvl="0" indent="0" defTabSz="914400" eaLnBrk="1" fontAlgn="auto" latinLnBrk="0" hangingPunct="1">
              <a:lnSpc>
                <a:spcPct val="100000"/>
              </a:lnSpc>
              <a:spcBef>
                <a:spcPts val="600"/>
              </a:spcBef>
              <a:spcAft>
                <a:spcPts val="600"/>
              </a:spcAft>
              <a:buClrTx/>
              <a:buSzTx/>
              <a:buFontTx/>
              <a:buNone/>
              <a:tabLst/>
              <a:defRPr/>
            </a:pPr>
            <a:r>
              <a:rPr kumimoji="0" lang="en-US" sz="1200" i="0" u="none" strike="noStrike" kern="0" cap="none" spc="0" normalizeH="0" noProof="0" dirty="0" smtClean="0">
                <a:ln>
                  <a:noFill/>
                </a:ln>
                <a:solidFill>
                  <a:srgbClr val="333333"/>
                </a:solidFill>
                <a:effectLst/>
                <a:uLnTx/>
                <a:uFillTx/>
              </a:rPr>
              <a:t>Volume, variety, velocity, and veracity is used to describe big data. These four Vs characterize the exponential growth of data and the complexity of analyzing big data. While there are </a:t>
            </a:r>
            <a:r>
              <a:rPr lang="en-US" sz="1200" kern="0" dirty="0" smtClean="0">
                <a:solidFill>
                  <a:srgbClr val="333333"/>
                </a:solidFill>
              </a:rPr>
              <a:t>people, process, and technology adjustments necessary to support big data, the process that organizations should use to evaluate ways to protect big data is no different. Regardless of the type of data that you are trying to protect, IT teams should go through the following: </a:t>
            </a:r>
          </a:p>
          <a:p>
            <a:pPr marL="228600" marR="0" lvl="0" indent="-228600" defTabSz="914400" eaLnBrk="1" fontAlgn="auto" latinLnBrk="0" hangingPunct="1">
              <a:lnSpc>
                <a:spcPct val="100000"/>
              </a:lnSpc>
              <a:spcBef>
                <a:spcPts val="600"/>
              </a:spcBef>
              <a:spcAft>
                <a:spcPts val="600"/>
              </a:spcAft>
              <a:buClrTx/>
              <a:buSzTx/>
              <a:buFontTx/>
              <a:buAutoNum type="arabicPeriod"/>
              <a:tabLst/>
              <a:defRPr/>
            </a:pPr>
            <a:r>
              <a:rPr lang="en-US" sz="1200" kern="0" dirty="0" smtClean="0">
                <a:solidFill>
                  <a:srgbClr val="333333"/>
                </a:solidFill>
              </a:rPr>
              <a:t>Define and prioritize critical business processes. </a:t>
            </a:r>
          </a:p>
          <a:p>
            <a:pPr marL="228600" marR="0" lvl="0" indent="-228600" defTabSz="914400" eaLnBrk="1" fontAlgn="auto" latinLnBrk="0" hangingPunct="1">
              <a:lnSpc>
                <a:spcPct val="100000"/>
              </a:lnSpc>
              <a:spcBef>
                <a:spcPts val="600"/>
              </a:spcBef>
              <a:spcAft>
                <a:spcPts val="600"/>
              </a:spcAft>
              <a:buClrTx/>
              <a:buSzTx/>
              <a:buFontTx/>
              <a:buAutoNum type="arabicPeriod"/>
              <a:tabLst/>
              <a:defRPr/>
            </a:pPr>
            <a:r>
              <a:rPr lang="en-US" sz="1200" kern="0" dirty="0" smtClean="0">
                <a:solidFill>
                  <a:srgbClr val="333333"/>
                </a:solidFill>
              </a:rPr>
              <a:t>Identify </a:t>
            </a:r>
            <a:r>
              <a:rPr kumimoji="0" lang="en-US" sz="1200" i="0" u="none" strike="noStrike" kern="0" cap="none" spc="0" normalizeH="0" noProof="0" dirty="0" smtClean="0">
                <a:ln>
                  <a:noFill/>
                </a:ln>
                <a:solidFill>
                  <a:srgbClr val="333333"/>
                </a:solidFill>
                <a:effectLst/>
                <a:uLnTx/>
                <a:uFillTx/>
              </a:rPr>
              <a:t>critical applications based on business impact.</a:t>
            </a:r>
          </a:p>
          <a:p>
            <a:pPr marL="228600" indent="-228600">
              <a:spcBef>
                <a:spcPts val="600"/>
              </a:spcBef>
              <a:spcAft>
                <a:spcPts val="600"/>
              </a:spcAft>
              <a:buFontTx/>
              <a:buAutoNum type="arabicPeriod"/>
            </a:pPr>
            <a:r>
              <a:rPr lang="en-US" sz="1200" kern="0" dirty="0" smtClean="0">
                <a:solidFill>
                  <a:srgbClr val="333333"/>
                </a:solidFill>
              </a:rPr>
              <a:t>Map out business processes and identify specific IT dependencies.</a:t>
            </a:r>
            <a:endParaRPr kumimoji="0" lang="en-US" sz="1200" i="0" u="none" strike="noStrike" kern="0" cap="none" spc="0" normalizeH="0" noProof="0" dirty="0" smtClean="0">
              <a:ln>
                <a:noFill/>
              </a:ln>
              <a:solidFill>
                <a:srgbClr val="333333"/>
              </a:solidFill>
              <a:effectLst/>
              <a:uLnTx/>
              <a:uFillTx/>
            </a:endParaRPr>
          </a:p>
          <a:p>
            <a:pPr marL="228600" marR="0" lvl="0" indent="-228600" defTabSz="914400" eaLnBrk="1" fontAlgn="auto" latinLnBrk="0" hangingPunct="1">
              <a:lnSpc>
                <a:spcPct val="100000"/>
              </a:lnSpc>
              <a:spcBef>
                <a:spcPts val="600"/>
              </a:spcBef>
              <a:spcAft>
                <a:spcPts val="600"/>
              </a:spcAft>
              <a:buClrTx/>
              <a:buSzTx/>
              <a:buFontTx/>
              <a:buAutoNum type="arabicPeriod"/>
              <a:tabLst/>
              <a:defRPr/>
            </a:pPr>
            <a:r>
              <a:rPr lang="en-US" sz="1200" kern="0" dirty="0" smtClean="0">
                <a:solidFill>
                  <a:srgbClr val="333333"/>
                </a:solidFill>
              </a:rPr>
              <a:t>Determine and document analytics data criticality.</a:t>
            </a:r>
          </a:p>
          <a:p>
            <a:pPr marL="228600" marR="0" lvl="0" indent="-228600" defTabSz="914400" eaLnBrk="1" fontAlgn="auto" latinLnBrk="0" hangingPunct="1">
              <a:lnSpc>
                <a:spcPct val="100000"/>
              </a:lnSpc>
              <a:spcBef>
                <a:spcPts val="600"/>
              </a:spcBef>
              <a:spcAft>
                <a:spcPts val="600"/>
              </a:spcAft>
              <a:buClrTx/>
              <a:buSzTx/>
              <a:buFontTx/>
              <a:buAutoNum type="arabicPeriod"/>
              <a:tabLst/>
              <a:defRPr/>
            </a:pPr>
            <a:r>
              <a:rPr kumimoji="0" lang="en-US" sz="1200" i="0" u="none" strike="noStrike" kern="0" cap="none" spc="0" normalizeH="0" noProof="0" dirty="0" smtClean="0">
                <a:ln>
                  <a:noFill/>
                </a:ln>
                <a:solidFill>
                  <a:srgbClr val="333333"/>
                </a:solidFill>
                <a:effectLst/>
                <a:uLnTx/>
                <a:uFillTx/>
              </a:rPr>
              <a:t>Define best-fit data protection strategy based on data criticality.</a:t>
            </a:r>
            <a:endParaRPr kumimoji="0" lang="en-US" sz="1200" i="0" u="none" strike="noStrike" kern="0" cap="none" spc="0" normalizeH="0" baseline="0" noProof="0" dirty="0" smtClean="0">
              <a:ln>
                <a:noFill/>
              </a:ln>
              <a:solidFill>
                <a:srgbClr val="333333"/>
              </a:solidFill>
              <a:effectLst/>
              <a:uLnTx/>
              <a:uFillTx/>
            </a:endParaRPr>
          </a:p>
        </p:txBody>
      </p:sp>
      <p:grpSp>
        <p:nvGrpSpPr>
          <p:cNvPr id="17" name="Group 16"/>
          <p:cNvGrpSpPr/>
          <p:nvPr/>
        </p:nvGrpSpPr>
        <p:grpSpPr>
          <a:xfrm>
            <a:off x="337456" y="5469276"/>
            <a:ext cx="8470482" cy="692565"/>
            <a:chOff x="337456" y="5531622"/>
            <a:chExt cx="8470482" cy="692565"/>
          </a:xfrm>
        </p:grpSpPr>
        <p:sp>
          <p:nvSpPr>
            <p:cNvPr id="18" name="Rectangle 97"/>
            <p:cNvSpPr/>
            <p:nvPr/>
          </p:nvSpPr>
          <p:spPr>
            <a:xfrm>
              <a:off x="337456" y="5531622"/>
              <a:ext cx="8470482" cy="692565"/>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720000" fontAlgn="base">
                <a:spcBef>
                  <a:spcPct val="0"/>
                </a:spcBef>
                <a:spcAft>
                  <a:spcPct val="0"/>
                </a:spcAft>
              </a:pPr>
              <a:r>
                <a:rPr lang="en-CA" sz="1200" dirty="0" smtClean="0">
                  <a:solidFill>
                    <a:srgbClr val="333333"/>
                  </a:solidFill>
                </a:rPr>
                <a:t>Changes to your current IT environment (bandwidth, process, storage) may be necessary when incorporating big data into the DRP. However, the difficulty of protecting big data should not conflict with its criticality. If the BIA deems analytics data to be critical, then the IT team to find a way of ensuring availability of big data.</a:t>
              </a:r>
              <a:endParaRPr lang="en-CA" sz="1200" dirty="0">
                <a:solidFill>
                  <a:srgbClr val="333333"/>
                </a:solidFill>
              </a:endParaRPr>
            </a:p>
          </p:txBody>
        </p:sp>
        <p:pic>
          <p:nvPicPr>
            <p:cNvPr id="19" name="Picture 10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457" y="5539809"/>
              <a:ext cx="646031" cy="684378"/>
            </a:xfrm>
            <a:prstGeom prst="rect">
              <a:avLst/>
            </a:prstGeom>
          </p:spPr>
        </p:pic>
      </p:grpSp>
      <p:sp>
        <p:nvSpPr>
          <p:cNvPr id="3" name="Rectangle 2"/>
          <p:cNvSpPr/>
          <p:nvPr/>
        </p:nvSpPr>
        <p:spPr>
          <a:xfrm>
            <a:off x="6463324" y="3593376"/>
            <a:ext cx="756000" cy="7560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Volume</a:t>
            </a:r>
          </a:p>
        </p:txBody>
      </p:sp>
      <p:sp>
        <p:nvSpPr>
          <p:cNvPr id="12" name="Rectangle 11"/>
          <p:cNvSpPr/>
          <p:nvPr/>
        </p:nvSpPr>
        <p:spPr>
          <a:xfrm>
            <a:off x="7288701" y="3593376"/>
            <a:ext cx="756000" cy="756000"/>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Velocity</a:t>
            </a:r>
            <a:endParaRPr lang="en-US" sz="1200" dirty="0"/>
          </a:p>
        </p:txBody>
      </p:sp>
      <p:sp>
        <p:nvSpPr>
          <p:cNvPr id="20" name="Rectangle 19"/>
          <p:cNvSpPr/>
          <p:nvPr/>
        </p:nvSpPr>
        <p:spPr>
          <a:xfrm>
            <a:off x="6463324" y="4394282"/>
            <a:ext cx="756000" cy="756000"/>
          </a:xfrm>
          <a:prstGeom prst="rect">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Variety</a:t>
            </a:r>
            <a:endParaRPr lang="en-US" sz="1200" dirty="0"/>
          </a:p>
        </p:txBody>
      </p:sp>
      <p:sp>
        <p:nvSpPr>
          <p:cNvPr id="21" name="Rectangle 20"/>
          <p:cNvSpPr/>
          <p:nvPr/>
        </p:nvSpPr>
        <p:spPr>
          <a:xfrm>
            <a:off x="7288701" y="4394282"/>
            <a:ext cx="756000" cy="756000"/>
          </a:xfrm>
          <a:prstGeom prst="rect">
            <a:avLst/>
          </a:prstGeom>
          <a:solidFill>
            <a:schemeClr val="bg2">
              <a:lumMod val="5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Veracity</a:t>
            </a:r>
            <a:endParaRPr lang="en-US" sz="1200" dirty="0"/>
          </a:p>
        </p:txBody>
      </p:sp>
      <p:grpSp>
        <p:nvGrpSpPr>
          <p:cNvPr id="22" name="Group 21"/>
          <p:cNvGrpSpPr/>
          <p:nvPr/>
        </p:nvGrpSpPr>
        <p:grpSpPr>
          <a:xfrm>
            <a:off x="0" y="6422955"/>
            <a:ext cx="9144000" cy="437555"/>
            <a:chOff x="0" y="6422955"/>
            <a:chExt cx="9144000" cy="437555"/>
          </a:xfrm>
        </p:grpSpPr>
        <p:pic>
          <p:nvPicPr>
            <p:cNvPr id="23"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4" name="Picture 23"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099878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Vitality">
      <a:dk1>
        <a:srgbClr val="333333"/>
      </a:dk1>
      <a:lt1>
        <a:srgbClr val="FFFFFF"/>
      </a:lt1>
      <a:dk2>
        <a:srgbClr val="333333"/>
      </a:dk2>
      <a:lt2>
        <a:srgbClr val="FFFFFF"/>
      </a:lt2>
      <a:accent1>
        <a:srgbClr val="007698"/>
      </a:accent1>
      <a:accent2>
        <a:srgbClr val="D17D08"/>
      </a:accent2>
      <a:accent3>
        <a:srgbClr val="B23F00"/>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2550</Words>
  <Application>Microsoft Office PowerPoint</Application>
  <PresentationFormat>On-screen Show (4:3)</PresentationFormat>
  <Paragraphs>173</Paragraphs>
  <Slides>12</Slides>
  <Notes>11</Notes>
  <HiddenSlides>0</HiddenSlides>
  <MMClips>0</MMClips>
  <ScaleCrop>false</ScaleCrop>
  <HeadingPairs>
    <vt:vector size="8" baseType="variant">
      <vt:variant>
        <vt:lpstr>Fonts Used</vt:lpstr>
      </vt:variant>
      <vt:variant>
        <vt:i4>4</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19" baseType="lpstr">
      <vt:lpstr>Arial</vt:lpstr>
      <vt:lpstr>Calibri</vt:lpstr>
      <vt:lpstr>Georgia</vt:lpstr>
      <vt:lpstr>Wingdings</vt:lpstr>
      <vt:lpstr>Theme1</vt:lpstr>
      <vt:lpstr>Office Theme</vt:lpstr>
      <vt:lpstr>PowerPoint Presentation</vt:lpstr>
      <vt:lpstr>PowerPoint Presentation</vt:lpstr>
      <vt:lpstr>Our understanding of the problem</vt:lpstr>
      <vt:lpstr>Executive summary</vt:lpstr>
      <vt:lpstr>Do not wait for big data to become critical – engage the business and start assessing the criticality of analytics data</vt:lpstr>
      <vt:lpstr>Growth in the big data and business intelligence market point to maturation and cemented criticality of analytics capabilities</vt:lpstr>
      <vt:lpstr>Analytics has evolved from simply collecting and reporting data to identifying trends and driving critical business decisions</vt:lpstr>
      <vt:lpstr>The criticality of analytics data will evolve, and your DRP needs to evolve with it</vt:lpstr>
      <vt:lpstr>The process for incorporating analytics data and big data into the DRP can be applied to all critical data</vt:lpstr>
      <vt:lpstr>Acquire executive support for incorporating data analytics into the disaster recovery plan </vt:lpstr>
      <vt:lpstr>Use Info-Tech’s methodology to craft a plan to address data analytics in your DR strategy</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2016-05-05T14:12:01Z</dcterms:created>
  <dcterms:modified xsi:type="dcterms:W3CDTF">2016-05-11T14:16:17Z</dcterms:modified>
</cp:coreProperties>
</file>