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81" r:id="rId2"/>
  </p:sldMasterIdLst>
  <p:notesMasterIdLst>
    <p:notesMasterId r:id="rId18"/>
  </p:notesMasterIdLst>
  <p:handoutMasterIdLst>
    <p:handoutMasterId r:id="rId19"/>
  </p:handoutMasterIdLst>
  <p:sldIdLst>
    <p:sldId id="278" r:id="rId3"/>
    <p:sldId id="622" r:id="rId4"/>
    <p:sldId id="403" r:id="rId5"/>
    <p:sldId id="399" r:id="rId6"/>
    <p:sldId id="665" r:id="rId7"/>
    <p:sldId id="666" r:id="rId8"/>
    <p:sldId id="647" r:id="rId9"/>
    <p:sldId id="659" r:id="rId10"/>
    <p:sldId id="660" r:id="rId11"/>
    <p:sldId id="668" r:id="rId12"/>
    <p:sldId id="648" r:id="rId13"/>
    <p:sldId id="661" r:id="rId14"/>
    <p:sldId id="669" r:id="rId15"/>
    <p:sldId id="412" r:id="rId16"/>
    <p:sldId id="413" r:id="rId17"/>
  </p:sldIdLst>
  <p:sldSz cx="9144000" cy="6858000" type="screen4x3"/>
  <p:notesSz cx="6858000" cy="9144000"/>
  <p:custShowLst>
    <p:custShow name="Custom Show 1" id="0">
      <p:sldLst>
        <p:sld r:id="rId3"/>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73"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A210"/>
    <a:srgbClr val="CADBE8"/>
    <a:srgbClr val="7AB7FA"/>
    <a:srgbClr val="CCECFF"/>
    <a:srgbClr val="243F54"/>
    <a:srgbClr val="D17D08"/>
    <a:srgbClr val="E3CDCD"/>
    <a:srgbClr val="DDDDDD"/>
    <a:srgbClr val="B2B2B2"/>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5419" autoAdjust="0"/>
  </p:normalViewPr>
  <p:slideViewPr>
    <p:cSldViewPr snapToGrid="0">
      <p:cViewPr varScale="1">
        <p:scale>
          <a:sx n="118" d="100"/>
          <a:sy n="118" d="100"/>
        </p:scale>
        <p:origin x="210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96"/>
    </p:cViewPr>
  </p:sorter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hao\AppData\Local\Microsoft\Windows\Temporary%20Internet%20Files\Content.Outlook\0ZTSSCN1\Network%20Mgmt%20Scope%20v2%20(0000000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smtClean="0"/>
              <a:t>Main Drivers to Outsource</a:t>
            </a:r>
            <a:endParaRPr lang="en-CA"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Sheet2!$A$1:$A$5</c:f>
              <c:strCache>
                <c:ptCount val="5"/>
                <c:pt idx="0">
                  <c:v>Skills not available in house</c:v>
                </c:pt>
                <c:pt idx="1">
                  <c:v>Cost reduction</c:v>
                </c:pt>
                <c:pt idx="2">
                  <c:v>Manage variable staffing needs</c:v>
                </c:pt>
                <c:pt idx="3">
                  <c:v>Support or enable new business initiatives</c:v>
                </c:pt>
                <c:pt idx="4">
                  <c:v>Improve business or technology processes</c:v>
                </c:pt>
              </c:strCache>
            </c:strRef>
          </c:cat>
          <c:val>
            <c:numRef>
              <c:f>Sheet2!$B$1:$B$5</c:f>
              <c:numCache>
                <c:formatCode>0%</c:formatCode>
                <c:ptCount val="5"/>
                <c:pt idx="0">
                  <c:v>0.52</c:v>
                </c:pt>
                <c:pt idx="1">
                  <c:v>0.5</c:v>
                </c:pt>
                <c:pt idx="2">
                  <c:v>0.44</c:v>
                </c:pt>
                <c:pt idx="3">
                  <c:v>0.35</c:v>
                </c:pt>
                <c:pt idx="4">
                  <c:v>0.42</c:v>
                </c:pt>
              </c:numCache>
            </c:numRef>
          </c:val>
        </c:ser>
        <c:dLbls>
          <c:showLegendKey val="0"/>
          <c:showVal val="0"/>
          <c:showCatName val="0"/>
          <c:showSerName val="0"/>
          <c:showPercent val="0"/>
          <c:showBubbleSize val="0"/>
        </c:dLbls>
        <c:gapWidth val="219"/>
        <c:overlap val="-27"/>
        <c:axId val="295274648"/>
        <c:axId val="295275040"/>
      </c:barChart>
      <c:catAx>
        <c:axId val="295274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5275040"/>
        <c:crosses val="autoZero"/>
        <c:auto val="1"/>
        <c:lblAlgn val="ctr"/>
        <c:lblOffset val="100"/>
        <c:noMultiLvlLbl val="0"/>
      </c:catAx>
      <c:valAx>
        <c:axId val="2952750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5274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4/27/2016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4/27/2016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524158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582312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509311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4228300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2445434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8.wmf"/><Relationship Id="rId5" Type="http://schemas.openxmlformats.org/officeDocument/2006/relationships/slideMaster" Target="../slideMasters/slideMaster1.xml"/><Relationship Id="rId4" Type="http://schemas.openxmlformats.org/officeDocument/2006/relationships/tags" Target="../tags/tag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wmf"/><Relationship Id="rId1" Type="http://schemas.openxmlformats.org/officeDocument/2006/relationships/slideMaster" Target="../slideMasters/slideMaster2.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2.xml"/><Relationship Id="rId4" Type="http://schemas.openxmlformats.org/officeDocument/2006/relationships/image" Target="../media/image16.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126681" y="-27384"/>
            <a:ext cx="8873303" cy="3832009"/>
            <a:chOff x="126681" y="-16351"/>
            <a:chExt cx="8873303" cy="3832009"/>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03373" y="420243"/>
            <a:ext cx="645382"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5" name="Rounded Rectangle 4"/>
          <p:cNvSpPr/>
          <p:nvPr>
            <p:custDataLst>
              <p:tags r:id="rId3"/>
            </p:custDataLst>
          </p:nvPr>
        </p:nvSpPr>
        <p:spPr>
          <a:xfrm>
            <a:off x="4126861" y="5463937"/>
            <a:ext cx="875098" cy="849464"/>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5" name="Picture 14" descr="tool.wmf"/>
          <p:cNvPicPr>
            <a:picLocks noChangeAspect="1"/>
          </p:cNvPicPr>
          <p:nvPr userDrawn="1">
            <p:custDataLst>
              <p:tags r:id="rId4"/>
            </p:custDataLst>
          </p:nvPr>
        </p:nvPicPr>
        <p:blipFill>
          <a:blip r:embed="rId6" cstate="print"/>
          <a:stretch>
            <a:fillRect/>
          </a:stretch>
        </p:blipFill>
        <p:spPr>
          <a:xfrm>
            <a:off x="4221165" y="5550742"/>
            <a:ext cx="679819" cy="659323"/>
          </a:xfrm>
          <a:prstGeom prst="rect">
            <a:avLst/>
          </a:prstGeom>
        </p:spPr>
      </p:pic>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464339" y="1376773"/>
            <a:ext cx="874604" cy="960092"/>
          </a:xfrm>
          <a:prstGeom prst="rect">
            <a:avLst/>
          </a:prstGeom>
        </p:spPr>
      </p:pic>
    </p:spTree>
    <p:extLst>
      <p:ext uri="{BB962C8B-B14F-4D97-AF65-F5344CB8AC3E}">
        <p14:creationId xmlns:p14="http://schemas.microsoft.com/office/powerpoint/2010/main" val="4169633245"/>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616688" y="1132006"/>
            <a:ext cx="8260611"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22" name="Group 21"/>
          <p:cNvGrpSpPr/>
          <p:nvPr userDrawn="1"/>
        </p:nvGrpSpPr>
        <p:grpSpPr>
          <a:xfrm>
            <a:off x="272071" y="1144504"/>
            <a:ext cx="344617" cy="339694"/>
            <a:chOff x="6983446" y="224644"/>
            <a:chExt cx="734136" cy="731520"/>
          </a:xfrm>
          <a:solidFill>
            <a:schemeClr val="accent1"/>
          </a:solidFill>
        </p:grpSpPr>
        <p:sp>
          <p:nvSpPr>
            <p:cNvPr id="23" name="Rectangle 2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spTree>
    <p:extLst>
      <p:ext uri="{BB962C8B-B14F-4D97-AF65-F5344CB8AC3E}">
        <p14:creationId xmlns:p14="http://schemas.microsoft.com/office/powerpoint/2010/main" val="134783018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65926472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7982078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44582211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9665171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705434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91846654"/>
      </p:ext>
    </p:extLst>
  </p:cSld>
  <p:clrMapOvr>
    <a:masterClrMapping/>
  </p:clrMapOvr>
  <p:timing>
    <p:tnLst>
      <p:par>
        <p:cTn id="1" dur="indefinite" restart="never" nodeType="tmRoot"/>
      </p:par>
    </p:tn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912795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5159316"/>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86243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7" y="3288610"/>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5034719"/>
            <a:ext cx="8623607" cy="128637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5212294"/>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918797"/>
            <a:ext cx="211099" cy="211099"/>
          </a:xfrm>
          <a:prstGeom prst="rect">
            <a:avLst/>
          </a:prstGeom>
        </p:spPr>
      </p:pic>
    </p:spTree>
    <p:extLst>
      <p:ext uri="{BB962C8B-B14F-4D97-AF65-F5344CB8AC3E}">
        <p14:creationId xmlns:p14="http://schemas.microsoft.com/office/powerpoint/2010/main" val="374694195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6446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1577033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43449674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54321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921531"/>
      </p:ext>
    </p:extLst>
  </p:cSld>
  <p:clrMapOvr>
    <a:masterClrMapping/>
  </p:clrMapOvr>
  <p:timing>
    <p:tnLst>
      <p:par>
        <p:cTn id="1" dur="indefinite" restart="never" nodeType="tmRoot"/>
      </p:par>
    </p:tn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45579075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13936868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0661406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30402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409762883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053846273"/>
      </p:ext>
    </p:extLst>
  </p:cSld>
  <p:clrMapOvr>
    <a:masterClrMapping/>
  </p:clrMapOvr>
  <p:timing>
    <p:tnLst>
      <p:par>
        <p:cTn id="1" dur="indefinite" restart="never" nodeType="tmRoot"/>
      </p:par>
    </p:tnLst>
  </p:timing>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2599782373"/>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47848" y="4535501"/>
            <a:ext cx="8640578" cy="461665"/>
            <a:chOff x="239828" y="4409354"/>
            <a:chExt cx="8640578" cy="461665"/>
          </a:xfrm>
        </p:grpSpPr>
        <p:sp>
          <p:nvSpPr>
            <p:cNvPr id="9" name="Rectangle 8"/>
            <p:cNvSpPr/>
            <p:nvPr userDrawn="1"/>
          </p:nvSpPr>
          <p:spPr>
            <a:xfrm>
              <a:off x="239828" y="4483778"/>
              <a:ext cx="8640578" cy="312818"/>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5" name="TextBox 14"/>
            <p:cNvSpPr txBox="1"/>
            <p:nvPr userDrawn="1"/>
          </p:nvSpPr>
          <p:spPr>
            <a:xfrm>
              <a:off x="8452755" y="4409354"/>
              <a:ext cx="42672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smtClean="0">
                  <a:sym typeface="Wingdings" panose="05000000000000000000" pitchFamily="2" charset="2"/>
                </a:rPr>
                <a:t></a:t>
              </a:r>
              <a:endParaRPr lang="en-US" dirty="0"/>
            </a:p>
          </p:txBody>
        </p:sp>
      </p:grpSp>
      <p:grpSp>
        <p:nvGrpSpPr>
          <p:cNvPr id="25" name="Group 24"/>
          <p:cNvGrpSpPr/>
          <p:nvPr userDrawn="1"/>
        </p:nvGrpSpPr>
        <p:grpSpPr>
          <a:xfrm>
            <a:off x="247847" y="1210905"/>
            <a:ext cx="5597781" cy="325508"/>
            <a:chOff x="277163" y="1210905"/>
            <a:chExt cx="5266944" cy="325508"/>
          </a:xfrm>
        </p:grpSpPr>
        <p:sp>
          <p:nvSpPr>
            <p:cNvPr id="13" name="Rectangle 12"/>
            <p:cNvSpPr/>
            <p:nvPr userDrawn="1"/>
          </p:nvSpPr>
          <p:spPr>
            <a:xfrm>
              <a:off x="277163" y="1210905"/>
              <a:ext cx="526694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809501"/>
            <a:ext cx="5597780"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59778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144258"/>
            <a:ext cx="559778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47848" y="4932971"/>
            <a:ext cx="8623607" cy="162784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6123213" y="1495997"/>
            <a:ext cx="2697259" cy="2523241"/>
          </a:xfrm>
          <a:noFill/>
          <a:ln w="12700"/>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6123213" y="1210905"/>
            <a:ext cx="2697259" cy="285749"/>
            <a:chOff x="2654552" y="1844804"/>
            <a:chExt cx="2697259" cy="285749"/>
          </a:xfrm>
          <a:solidFill>
            <a:srgbClr val="FF3C0D"/>
          </a:solidFill>
        </p:grpSpPr>
        <p:sp>
          <p:nvSpPr>
            <p:cNvPr id="31" name="Round Same Side Corner Rectangle 97"/>
            <p:cNvSpPr/>
            <p:nvPr/>
          </p:nvSpPr>
          <p:spPr>
            <a:xfrm>
              <a:off x="2654552" y="1844804"/>
              <a:ext cx="2697259" cy="285749"/>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70362"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D9A210"/>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2.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6" r:id="rId4"/>
    <p:sldLayoutId id="2147483721" r:id="rId5"/>
    <p:sldLayoutId id="2147483708" r:id="rId6"/>
    <p:sldLayoutId id="2147483709" r:id="rId7"/>
    <p:sldLayoutId id="2147483710" r:id="rId8"/>
    <p:sldLayoutId id="2147483711" r:id="rId9"/>
    <p:sldLayoutId id="2147483712" r:id="rId10"/>
    <p:sldLayoutId id="2147483713" r:id="rId11"/>
    <p:sldLayoutId id="2147483724" r:id="rId12"/>
    <p:sldLayoutId id="2147483725" r:id="rId13"/>
    <p:sldLayoutId id="2147483716" r:id="rId14"/>
    <p:sldLayoutId id="2147483717" r:id="rId15"/>
    <p:sldLayoutId id="2147483718" r:id="rId16"/>
    <p:sldLayoutId id="2147483719" r:id="rId17"/>
    <p:sldLayoutId id="2147483720" r:id="rId18"/>
    <p:sldLayoutId id="2147483726" r:id="rId19"/>
    <p:sldLayoutId id="2147483727" r:id="rId20"/>
    <p:sldLayoutId id="2147483799" r:id="rId21"/>
    <p:sldLayoutId id="2147483854" r:id="rId2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961672020"/>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 id="2147483798" r:id="rId1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9.xml"/><Relationship Id="rId5" Type="http://schemas.openxmlformats.org/officeDocument/2006/relationships/image" Target="../media/image10.png"/><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image" Target="../media/image10.png"/><Relationship Id="rId1" Type="http://schemas.openxmlformats.org/officeDocument/2006/relationships/slideLayout" Target="../slideLayouts/slideLayout20.xml"/><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png"/><Relationship Id="rId1" Type="http://schemas.openxmlformats.org/officeDocument/2006/relationships/slideLayout" Target="../slideLayouts/slideLayout14.xml"/><Relationship Id="rId4" Type="http://schemas.openxmlformats.org/officeDocument/2006/relationships/image" Target="../media/image25.wmf"/></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hyperlink" Target="https://www.infotech.com/research/ss/improve-it-business-alignment-through-an-internal-sl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454900" cy="971592"/>
          </a:xfrm>
        </p:spPr>
        <p:txBody>
          <a:bodyPr/>
          <a:lstStyle/>
          <a:p>
            <a:r>
              <a:rPr lang="en-CA" dirty="0"/>
              <a:t>Outsource Network Management in Gaming &amp; Hospitality</a:t>
            </a:r>
            <a:endParaRPr lang="en-US" dirty="0"/>
          </a:p>
        </p:txBody>
      </p:sp>
      <p:sp>
        <p:nvSpPr>
          <p:cNvPr id="5" name="Tagline"/>
          <p:cNvSpPr>
            <a:spLocks noGrp="1"/>
          </p:cNvSpPr>
          <p:nvPr>
            <p:ph type="body" sz="quarter" idx="16"/>
          </p:nvPr>
        </p:nvSpPr>
        <p:spPr>
          <a:xfrm>
            <a:off x="774700" y="4032290"/>
            <a:ext cx="5261958" cy="508000"/>
          </a:xfrm>
        </p:spPr>
        <p:txBody>
          <a:bodyPr/>
          <a:lstStyle/>
          <a:p>
            <a:r>
              <a:rPr lang="en-CA" dirty="0" smtClean="0"/>
              <a:t>Past performance is a good indication of future performance. Place your bets wisely.</a:t>
            </a:r>
            <a:endParaRPr lang="en-US" dirty="0"/>
          </a:p>
        </p:txBody>
      </p:sp>
      <p:pic>
        <p:nvPicPr>
          <p:cNvPr id="6" name="Picture 5"/>
          <p:cNvPicPr>
            <a:picLocks noChangeAspect="1"/>
          </p:cNvPicPr>
          <p:nvPr/>
        </p:nvPicPr>
        <p:blipFill>
          <a:blip r:embed="rId3"/>
          <a:stretch>
            <a:fillRect/>
          </a:stretch>
        </p:blipFill>
        <p:spPr>
          <a:xfrm>
            <a:off x="3200281" y="992326"/>
            <a:ext cx="2743438" cy="1828959"/>
          </a:xfrm>
          <a:prstGeom prst="rect">
            <a:avLst/>
          </a:prstGeom>
        </p:spPr>
      </p:pic>
      <p:pic>
        <p:nvPicPr>
          <p:cNvPr id="7" name="Picture 6" descr="executive-brief-stamp.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CA" dirty="0" smtClean="0"/>
              <a:t>The 3 Tower Resort Las Vegas </a:t>
            </a:r>
            <a:r>
              <a:rPr lang="en-CA" dirty="0"/>
              <a:t>cut costs and improved its network capabilities by outsourcing network management</a:t>
            </a:r>
          </a:p>
        </p:txBody>
      </p:sp>
      <p:grpSp>
        <p:nvGrpSpPr>
          <p:cNvPr id="2" name="Group 1"/>
          <p:cNvGrpSpPr/>
          <p:nvPr/>
        </p:nvGrpSpPr>
        <p:grpSpPr>
          <a:xfrm>
            <a:off x="172453" y="2488208"/>
            <a:ext cx="2880000" cy="3936248"/>
            <a:chOff x="267704" y="3604297"/>
            <a:chExt cx="2492036" cy="2717592"/>
          </a:xfrm>
        </p:grpSpPr>
        <p:sp>
          <p:nvSpPr>
            <p:cNvPr id="40" name="Rectangle 39"/>
            <p:cNvSpPr/>
            <p:nvPr/>
          </p:nvSpPr>
          <p:spPr>
            <a:xfrm>
              <a:off x="267704" y="3852930"/>
              <a:ext cx="2492035" cy="2468959"/>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fontAlgn="base">
                <a:spcBef>
                  <a:spcPct val="20000"/>
                </a:spcBef>
                <a:spcAft>
                  <a:spcPct val="0"/>
                </a:spcAft>
                <a:buClr>
                  <a:schemeClr val="tx1"/>
                </a:buClr>
                <a:buSzPct val="120000"/>
                <a:buFont typeface="Arial" pitchFamily="34" charset="0"/>
                <a:buChar char="•"/>
              </a:pPr>
              <a:r>
                <a:rPr lang="en-CA" sz="1200" dirty="0" smtClean="0">
                  <a:solidFill>
                    <a:schemeClr val="tx1"/>
                  </a:solidFill>
                </a:rPr>
                <a:t>The </a:t>
              </a:r>
              <a:r>
                <a:rPr lang="en-CA" sz="1200" dirty="0">
                  <a:solidFill>
                    <a:schemeClr val="tx1"/>
                  </a:solidFill>
                </a:rPr>
                <a:t>3</a:t>
              </a:r>
              <a:r>
                <a:rPr lang="en-CA" sz="1200" dirty="0" smtClean="0">
                  <a:solidFill>
                    <a:schemeClr val="tx1"/>
                  </a:solidFill>
                </a:rPr>
                <a:t> Tower Resort Las Vegas (3 Tower) was </a:t>
              </a:r>
              <a:r>
                <a:rPr lang="en-CA" sz="1200" dirty="0">
                  <a:solidFill>
                    <a:schemeClr val="tx1"/>
                  </a:solidFill>
                </a:rPr>
                <a:t>using a </a:t>
              </a:r>
              <a:r>
                <a:rPr lang="en-CA" sz="1200" dirty="0" smtClean="0">
                  <a:solidFill>
                    <a:schemeClr val="tx1"/>
                  </a:solidFill>
                </a:rPr>
                <a:t>third-party </a:t>
              </a:r>
              <a:r>
                <a:rPr lang="en-CA" sz="1200" dirty="0">
                  <a:solidFill>
                    <a:schemeClr val="tx1"/>
                  </a:solidFill>
                </a:rPr>
                <a:t>provider for guest room internet equipment, support, and connectivity and paying </a:t>
              </a:r>
              <a:r>
                <a:rPr lang="en-CA" sz="1200" dirty="0" smtClean="0">
                  <a:solidFill>
                    <a:schemeClr val="tx1"/>
                  </a:solidFill>
                </a:rPr>
                <a:t>in excess </a:t>
              </a:r>
              <a:r>
                <a:rPr lang="en-CA" sz="1200" dirty="0">
                  <a:solidFill>
                    <a:schemeClr val="tx1"/>
                  </a:solidFill>
                </a:rPr>
                <a:t>of $</a:t>
              </a:r>
              <a:r>
                <a:rPr lang="en-CA" sz="1200" dirty="0" smtClean="0">
                  <a:solidFill>
                    <a:schemeClr val="tx1"/>
                  </a:solidFill>
                </a:rPr>
                <a:t>28,000 per month.</a:t>
              </a:r>
              <a:endParaRPr lang="en-CA" sz="1200" dirty="0">
                <a:solidFill>
                  <a:schemeClr val="tx1"/>
                </a:solidFill>
              </a:endParaRPr>
            </a:p>
            <a:p>
              <a:pPr marL="180975" indent="-180975" fontAlgn="base">
                <a:spcBef>
                  <a:spcPct val="20000"/>
                </a:spcBef>
                <a:spcAft>
                  <a:spcPct val="0"/>
                </a:spcAft>
                <a:buClr>
                  <a:schemeClr val="tx1"/>
                </a:buClr>
                <a:buSzPct val="120000"/>
                <a:buFont typeface="Arial" pitchFamily="34" charset="0"/>
                <a:buChar char="•"/>
              </a:pPr>
              <a:r>
                <a:rPr lang="en-CA" sz="1200" dirty="0">
                  <a:solidFill>
                    <a:schemeClr val="tx1"/>
                  </a:solidFill>
                </a:rPr>
                <a:t>Guest service </a:t>
              </a:r>
              <a:r>
                <a:rPr lang="en-CA" sz="1200" dirty="0" smtClean="0">
                  <a:solidFill>
                    <a:schemeClr val="tx1"/>
                  </a:solidFill>
                </a:rPr>
                <a:t>scores were in the low 50s.</a:t>
              </a:r>
            </a:p>
            <a:p>
              <a:pPr marL="180975" indent="-180975" fontAlgn="base">
                <a:spcBef>
                  <a:spcPct val="20000"/>
                </a:spcBef>
                <a:spcAft>
                  <a:spcPct val="0"/>
                </a:spcAft>
                <a:buClr>
                  <a:schemeClr val="tx1"/>
                </a:buClr>
                <a:buSzPct val="120000"/>
                <a:buFont typeface="Arial" pitchFamily="34" charset="0"/>
                <a:buChar char="•"/>
              </a:pPr>
              <a:r>
                <a:rPr lang="en-CA" sz="1200" dirty="0">
                  <a:solidFill>
                    <a:schemeClr val="tx1"/>
                  </a:solidFill>
                </a:rPr>
                <a:t>The lack of Wi-Fi at various low-rise venues (movie theatre, concert hall, casino floor, pool, food and beverage, and nightlife </a:t>
              </a:r>
              <a:r>
                <a:rPr lang="en-CA" sz="1200" dirty="0" smtClean="0">
                  <a:solidFill>
                    <a:schemeClr val="tx1"/>
                  </a:solidFill>
                </a:rPr>
                <a:t>locations) </a:t>
              </a:r>
              <a:r>
                <a:rPr lang="en-CA" sz="1200" dirty="0">
                  <a:solidFill>
                    <a:schemeClr val="tx1"/>
                  </a:solidFill>
                </a:rPr>
                <a:t>hampered the </a:t>
              </a:r>
              <a:r>
                <a:rPr lang="en-CA" sz="1200" dirty="0" smtClean="0">
                  <a:solidFill>
                    <a:schemeClr val="tx1"/>
                  </a:solidFill>
                </a:rPr>
                <a:t>resort’s ability </a:t>
              </a:r>
              <a:r>
                <a:rPr lang="en-CA" sz="1200" dirty="0">
                  <a:solidFill>
                    <a:schemeClr val="tx1"/>
                  </a:solidFill>
                </a:rPr>
                <a:t>to meet group event and convention needs and </a:t>
              </a:r>
              <a:r>
                <a:rPr lang="en-CA" sz="1200" dirty="0" smtClean="0">
                  <a:solidFill>
                    <a:schemeClr val="tx1"/>
                  </a:solidFill>
                </a:rPr>
                <a:t>resulted in </a:t>
              </a:r>
              <a:r>
                <a:rPr lang="en-CA" sz="1200" dirty="0">
                  <a:solidFill>
                    <a:schemeClr val="tx1"/>
                  </a:solidFill>
                </a:rPr>
                <a:t>lost revenue.</a:t>
              </a:r>
            </a:p>
            <a:p>
              <a:pPr marL="180975" indent="-180975" fontAlgn="base">
                <a:spcBef>
                  <a:spcPct val="20000"/>
                </a:spcBef>
                <a:spcAft>
                  <a:spcPct val="0"/>
                </a:spcAft>
                <a:buClr>
                  <a:schemeClr val="tx1"/>
                </a:buClr>
                <a:buSzPct val="120000"/>
                <a:buFont typeface="Arial" pitchFamily="34" charset="0"/>
                <a:buChar char="•"/>
              </a:pPr>
              <a:r>
                <a:rPr lang="en-CA" sz="1200" dirty="0">
                  <a:solidFill>
                    <a:schemeClr val="tx1"/>
                  </a:solidFill>
                </a:rPr>
                <a:t>The </a:t>
              </a:r>
              <a:r>
                <a:rPr lang="en-CA" sz="1200" dirty="0" smtClean="0">
                  <a:solidFill>
                    <a:schemeClr val="tx1"/>
                  </a:solidFill>
                </a:rPr>
                <a:t>resort wanted </a:t>
              </a:r>
              <a:r>
                <a:rPr lang="en-CA" sz="1200" dirty="0">
                  <a:solidFill>
                    <a:schemeClr val="tx1"/>
                  </a:solidFill>
                </a:rPr>
                <a:t>to roll out various business productivity and guest experience </a:t>
              </a:r>
              <a:r>
                <a:rPr lang="en-CA" sz="1200" dirty="0" smtClean="0">
                  <a:solidFill>
                    <a:schemeClr val="tx1"/>
                  </a:solidFill>
                </a:rPr>
                <a:t>tools, such as HotSOS.</a:t>
              </a:r>
              <a:endParaRPr lang="en-CA" sz="1200" dirty="0">
                <a:solidFill>
                  <a:schemeClr val="tx1"/>
                </a:solidFill>
              </a:endParaRPr>
            </a:p>
          </p:txBody>
        </p:sp>
        <p:sp>
          <p:nvSpPr>
            <p:cNvPr id="42" name="Rectangle 41"/>
            <p:cNvSpPr/>
            <p:nvPr/>
          </p:nvSpPr>
          <p:spPr>
            <a:xfrm>
              <a:off x="267707" y="3604297"/>
              <a:ext cx="2492033" cy="248633"/>
            </a:xfrm>
            <a:prstGeom prst="rect">
              <a:avLst/>
            </a:prstGeom>
            <a:solidFill>
              <a:srgbClr val="A2413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Situation</a:t>
              </a:r>
              <a:endParaRPr lang="en-CA" sz="1200" b="1" dirty="0">
                <a:solidFill>
                  <a:schemeClr val="bg1"/>
                </a:solidFill>
              </a:endParaRPr>
            </a:p>
          </p:txBody>
        </p:sp>
      </p:grpSp>
      <p:grpSp>
        <p:nvGrpSpPr>
          <p:cNvPr id="3" name="Group 2"/>
          <p:cNvGrpSpPr/>
          <p:nvPr/>
        </p:nvGrpSpPr>
        <p:grpSpPr>
          <a:xfrm>
            <a:off x="3124410" y="2488208"/>
            <a:ext cx="2879999" cy="3933798"/>
            <a:chOff x="3195931" y="3260124"/>
            <a:chExt cx="2954677" cy="3001333"/>
          </a:xfrm>
        </p:grpSpPr>
        <p:sp>
          <p:nvSpPr>
            <p:cNvPr id="47" name="Rectangle 46"/>
            <p:cNvSpPr/>
            <p:nvPr/>
          </p:nvSpPr>
          <p:spPr>
            <a:xfrm>
              <a:off x="3195932" y="3543248"/>
              <a:ext cx="2954676" cy="2718209"/>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fontAlgn="base">
                <a:spcBef>
                  <a:spcPct val="20000"/>
                </a:spcBef>
                <a:spcAft>
                  <a:spcPct val="0"/>
                </a:spcAft>
                <a:buClr>
                  <a:schemeClr val="tx1"/>
                </a:buClr>
                <a:buSzPct val="120000"/>
                <a:buFont typeface="Arial" pitchFamily="34" charset="0"/>
                <a:buChar char="•"/>
              </a:pPr>
              <a:r>
                <a:rPr lang="en-CA" sz="1200" dirty="0">
                  <a:solidFill>
                    <a:schemeClr val="tx1"/>
                  </a:solidFill>
                </a:rPr>
                <a:t>The two guest room towers </a:t>
              </a:r>
              <a:r>
                <a:rPr lang="en-CA" sz="1200" dirty="0" smtClean="0">
                  <a:solidFill>
                    <a:schemeClr val="tx1"/>
                  </a:solidFill>
                </a:rPr>
                <a:t>were </a:t>
              </a:r>
              <a:r>
                <a:rPr lang="en-CA" sz="1200" dirty="0">
                  <a:solidFill>
                    <a:schemeClr val="tx1"/>
                  </a:solidFill>
                </a:rPr>
                <a:t>12 and 7 years old with different low voltage cable and IDF plans. The low-rise areas required new </a:t>
              </a:r>
              <a:r>
                <a:rPr lang="en-CA" sz="1200" dirty="0" smtClean="0">
                  <a:solidFill>
                    <a:schemeClr val="tx1"/>
                  </a:solidFill>
                </a:rPr>
                <a:t>low-voltage </a:t>
              </a:r>
              <a:r>
                <a:rPr lang="en-CA" sz="1200" dirty="0">
                  <a:solidFill>
                    <a:schemeClr val="tx1"/>
                  </a:solidFill>
                </a:rPr>
                <a:t>cable runs to be installed.</a:t>
              </a:r>
            </a:p>
            <a:p>
              <a:pPr marL="180975" indent="-180975" fontAlgn="base">
                <a:spcBef>
                  <a:spcPct val="20000"/>
                </a:spcBef>
                <a:spcAft>
                  <a:spcPct val="0"/>
                </a:spcAft>
                <a:buClr>
                  <a:schemeClr val="tx1"/>
                </a:buClr>
                <a:buSzPct val="120000"/>
                <a:buFont typeface="Arial" pitchFamily="34" charset="0"/>
                <a:buChar char="•"/>
              </a:pPr>
              <a:r>
                <a:rPr lang="en-CA" sz="1200" dirty="0">
                  <a:solidFill>
                    <a:schemeClr val="tx1"/>
                  </a:solidFill>
                </a:rPr>
                <a:t>The hospitality and gaming sector faces density &amp; compliance challenges that are generally unmatched by other </a:t>
              </a:r>
              <a:r>
                <a:rPr lang="en-CA" sz="1200" dirty="0" smtClean="0">
                  <a:solidFill>
                    <a:schemeClr val="tx1"/>
                  </a:solidFill>
                </a:rPr>
                <a:t>industries.</a:t>
              </a:r>
              <a:endParaRPr lang="en-CA" sz="1200" dirty="0">
                <a:solidFill>
                  <a:schemeClr val="tx1"/>
                </a:solidFill>
              </a:endParaRPr>
            </a:p>
            <a:p>
              <a:pPr marL="180975" indent="-180975" fontAlgn="base">
                <a:spcBef>
                  <a:spcPct val="20000"/>
                </a:spcBef>
                <a:spcAft>
                  <a:spcPct val="0"/>
                </a:spcAft>
                <a:buClr>
                  <a:schemeClr val="tx1"/>
                </a:buClr>
                <a:buSzPct val="120000"/>
                <a:buFont typeface="Arial" pitchFamily="34" charset="0"/>
                <a:buChar char="•"/>
              </a:pPr>
              <a:r>
                <a:rPr lang="en-CA" sz="1200" dirty="0">
                  <a:solidFill>
                    <a:schemeClr val="tx1"/>
                  </a:solidFill>
                </a:rPr>
                <a:t>Every four guest rooms is equivalent to a </a:t>
              </a:r>
              <a:r>
                <a:rPr lang="en-CA" sz="1200" dirty="0" smtClean="0">
                  <a:solidFill>
                    <a:schemeClr val="tx1"/>
                  </a:solidFill>
                </a:rPr>
                <a:t>4,000 sq.ft. </a:t>
              </a:r>
              <a:r>
                <a:rPr lang="en-CA" sz="1200" dirty="0">
                  <a:solidFill>
                    <a:schemeClr val="tx1"/>
                  </a:solidFill>
                </a:rPr>
                <a:t>house, but holds 8 guests and 24 devices surrounded in close proximity above, below, and around by other rooms. </a:t>
              </a:r>
            </a:p>
            <a:p>
              <a:pPr marL="180975" indent="-180975" fontAlgn="base">
                <a:spcBef>
                  <a:spcPct val="20000"/>
                </a:spcBef>
                <a:spcAft>
                  <a:spcPct val="0"/>
                </a:spcAft>
                <a:buClr>
                  <a:schemeClr val="tx1"/>
                </a:buClr>
                <a:buSzPct val="120000"/>
                <a:buFont typeface="Arial" pitchFamily="34" charset="0"/>
                <a:buChar char="•"/>
              </a:pPr>
              <a:r>
                <a:rPr lang="en-CA" sz="1200" dirty="0" smtClean="0">
                  <a:solidFill>
                    <a:schemeClr val="tx1"/>
                  </a:solidFill>
                </a:rPr>
                <a:t>Hospitality is a 24/7 business and coordinating the installation of network equipment in </a:t>
              </a:r>
              <a:r>
                <a:rPr lang="en-CA" sz="1200" dirty="0">
                  <a:solidFill>
                    <a:schemeClr val="tx1"/>
                  </a:solidFill>
                </a:rPr>
                <a:t>guest rooms and public </a:t>
              </a:r>
              <a:r>
                <a:rPr lang="en-CA" sz="1200" dirty="0" smtClean="0">
                  <a:solidFill>
                    <a:schemeClr val="tx1"/>
                  </a:solidFill>
                </a:rPr>
                <a:t>spaces is a challenge.</a:t>
              </a:r>
              <a:endParaRPr lang="en-CA" sz="1200" dirty="0">
                <a:solidFill>
                  <a:schemeClr val="tx1"/>
                </a:solidFill>
              </a:endParaRPr>
            </a:p>
          </p:txBody>
        </p:sp>
        <p:sp>
          <p:nvSpPr>
            <p:cNvPr id="48" name="Rectangle 47"/>
            <p:cNvSpPr/>
            <p:nvPr/>
          </p:nvSpPr>
          <p:spPr>
            <a:xfrm>
              <a:off x="3195931" y="3260124"/>
              <a:ext cx="2954677" cy="279385"/>
            </a:xfrm>
            <a:prstGeom prst="rect">
              <a:avLst/>
            </a:prstGeom>
            <a:solidFill>
              <a:srgbClr val="5A7D5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Challenge</a:t>
              </a:r>
              <a:endParaRPr lang="en-CA" sz="1200" b="1" dirty="0">
                <a:solidFill>
                  <a:schemeClr val="bg1"/>
                </a:solidFill>
              </a:endParaRPr>
            </a:p>
          </p:txBody>
        </p:sp>
      </p:grpSp>
      <p:grpSp>
        <p:nvGrpSpPr>
          <p:cNvPr id="4" name="Group 3"/>
          <p:cNvGrpSpPr/>
          <p:nvPr/>
        </p:nvGrpSpPr>
        <p:grpSpPr>
          <a:xfrm>
            <a:off x="6076365" y="2488208"/>
            <a:ext cx="2880000" cy="3939277"/>
            <a:chOff x="6112523" y="3504913"/>
            <a:chExt cx="2955601" cy="2809991"/>
          </a:xfrm>
        </p:grpSpPr>
        <p:sp>
          <p:nvSpPr>
            <p:cNvPr id="50" name="Rectangle 49"/>
            <p:cNvSpPr/>
            <p:nvPr/>
          </p:nvSpPr>
          <p:spPr>
            <a:xfrm>
              <a:off x="6112524" y="3765711"/>
              <a:ext cx="2955600" cy="2549193"/>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The resort partnered with key convention groups and partners to offset the capital costs of insourcing and building the wireless network. </a:t>
              </a:r>
            </a:p>
            <a:p>
              <a:pPr marL="171450" indent="-171450">
                <a:spcBef>
                  <a:spcPts val="600"/>
                </a:spcBef>
                <a:buFont typeface="Arial" panose="020B0604020202020204" pitchFamily="34" charset="0"/>
                <a:buChar char="•"/>
              </a:pPr>
              <a:r>
                <a:rPr lang="en-CA" sz="1200" dirty="0" smtClean="0">
                  <a:solidFill>
                    <a:schemeClr val="tx1"/>
                  </a:solidFill>
                </a:rPr>
                <a:t>The resort strategically used cloud and managed services for the guest portal and guest technical support, making IT a service provider directly to the guest.</a:t>
              </a:r>
            </a:p>
            <a:p>
              <a:pPr marL="171450" indent="-171450">
                <a:spcBef>
                  <a:spcPts val="600"/>
                </a:spcBef>
                <a:buFont typeface="Arial" panose="020B0604020202020204" pitchFamily="34" charset="0"/>
                <a:buChar char="•"/>
              </a:pPr>
              <a:r>
                <a:rPr lang="en-CA" sz="1200" dirty="0" smtClean="0">
                  <a:solidFill>
                    <a:schemeClr val="tx1"/>
                  </a:solidFill>
                </a:rPr>
                <a:t>Over 10 months, the resort upgraded the WLAN for the two towers and low-rise areas, providing a pervasive wireless network from guest room, to casino, to venue. </a:t>
              </a:r>
            </a:p>
            <a:p>
              <a:pPr marL="171450" indent="-171450">
                <a:spcBef>
                  <a:spcPts val="600"/>
                </a:spcBef>
                <a:buFont typeface="Arial" panose="020B0604020202020204" pitchFamily="34" charset="0"/>
                <a:buChar char="•"/>
              </a:pPr>
              <a:r>
                <a:rPr lang="en-CA" sz="1200" dirty="0">
                  <a:solidFill>
                    <a:schemeClr val="tx1"/>
                  </a:solidFill>
                </a:rPr>
                <a:t>EBITDA </a:t>
              </a:r>
              <a:r>
                <a:rPr lang="en-CA" sz="1200" dirty="0" smtClean="0">
                  <a:solidFill>
                    <a:schemeClr val="tx1"/>
                  </a:solidFill>
                </a:rPr>
                <a:t>increased </a:t>
              </a:r>
              <a:r>
                <a:rPr lang="en-CA" sz="1200" dirty="0">
                  <a:solidFill>
                    <a:schemeClr val="tx1"/>
                  </a:solidFill>
                </a:rPr>
                <a:t>by </a:t>
              </a:r>
              <a:r>
                <a:rPr lang="en-CA" sz="1200" dirty="0" smtClean="0">
                  <a:solidFill>
                    <a:schemeClr val="tx1"/>
                  </a:solidFill>
                </a:rPr>
                <a:t>2.1%.</a:t>
              </a:r>
            </a:p>
            <a:p>
              <a:pPr marL="171450" indent="-171450">
                <a:spcBef>
                  <a:spcPts val="600"/>
                </a:spcBef>
                <a:buFont typeface="Arial" panose="020B0604020202020204" pitchFamily="34" charset="0"/>
                <a:buChar char="•"/>
              </a:pPr>
              <a:r>
                <a:rPr lang="en-CA" sz="1200" dirty="0" smtClean="0">
                  <a:solidFill>
                    <a:schemeClr val="tx1"/>
                  </a:solidFill>
                </a:rPr>
                <a:t>Guest </a:t>
              </a:r>
              <a:r>
                <a:rPr lang="en-CA" sz="1200" dirty="0">
                  <a:solidFill>
                    <a:schemeClr val="tx1"/>
                  </a:solidFill>
                </a:rPr>
                <a:t>service scores </a:t>
              </a:r>
              <a:r>
                <a:rPr lang="en-CA" sz="1200" dirty="0" smtClean="0">
                  <a:solidFill>
                    <a:schemeClr val="tx1"/>
                  </a:solidFill>
                </a:rPr>
                <a:t>increased </a:t>
              </a:r>
              <a:r>
                <a:rPr lang="en-CA" sz="1200" dirty="0">
                  <a:solidFill>
                    <a:schemeClr val="tx1"/>
                  </a:solidFill>
                </a:rPr>
                <a:t>to the high 80s</a:t>
              </a:r>
              <a:r>
                <a:rPr lang="en-CA" sz="1200" dirty="0" smtClean="0">
                  <a:solidFill>
                    <a:schemeClr val="tx1"/>
                  </a:solidFill>
                </a:rPr>
                <a:t>.</a:t>
              </a:r>
              <a:endParaRPr lang="en-CA" sz="1200" dirty="0">
                <a:solidFill>
                  <a:schemeClr val="tx1"/>
                </a:solidFill>
              </a:endParaRPr>
            </a:p>
          </p:txBody>
        </p:sp>
        <p:sp>
          <p:nvSpPr>
            <p:cNvPr id="51" name="Rectangle 50"/>
            <p:cNvSpPr/>
            <p:nvPr/>
          </p:nvSpPr>
          <p:spPr>
            <a:xfrm>
              <a:off x="6112523" y="3504913"/>
              <a:ext cx="2955601" cy="264706"/>
            </a:xfrm>
            <a:prstGeom prst="rect">
              <a:avLst/>
            </a:prstGeom>
            <a:solidFill>
              <a:srgbClr val="00769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Action and Result</a:t>
              </a:r>
              <a:endParaRPr lang="en-CA" sz="1200" b="1" dirty="0">
                <a:solidFill>
                  <a:schemeClr val="bg1"/>
                </a:solidFill>
              </a:endParaRPr>
            </a:p>
          </p:txBody>
        </p:sp>
      </p:grpSp>
      <p:sp>
        <p:nvSpPr>
          <p:cNvPr id="18" name="Text Placeholder 29"/>
          <p:cNvSpPr>
            <a:spLocks noGrp="1"/>
          </p:cNvSpPr>
          <p:nvPr/>
        </p:nvSpPr>
        <p:spPr bwMode="auto">
          <a:xfrm>
            <a:off x="1705490" y="1480156"/>
            <a:ext cx="6717568" cy="405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The 3 Tower Casino Resort Las Vegas </a:t>
            </a:r>
            <a:endParaRPr lang="en-CA" dirty="0"/>
          </a:p>
        </p:txBody>
      </p:sp>
      <p:grpSp>
        <p:nvGrpSpPr>
          <p:cNvPr id="20" name="Group 19"/>
          <p:cNvGrpSpPr/>
          <p:nvPr/>
        </p:nvGrpSpPr>
        <p:grpSpPr>
          <a:xfrm>
            <a:off x="1557867" y="1874123"/>
            <a:ext cx="5755881" cy="461665"/>
            <a:chOff x="2150690" y="2234840"/>
            <a:chExt cx="5755881" cy="461665"/>
          </a:xfrm>
        </p:grpSpPr>
        <p:sp>
          <p:nvSpPr>
            <p:cNvPr id="21" name="TextBox 31"/>
            <p:cNvSpPr txBox="1"/>
            <p:nvPr/>
          </p:nvSpPr>
          <p:spPr>
            <a:xfrm>
              <a:off x="2150690" y="2234840"/>
              <a:ext cx="895341" cy="461665"/>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CA" sz="1200" b="1" dirty="0" smtClean="0"/>
                <a:t>Sector:</a:t>
              </a:r>
            </a:p>
            <a:p>
              <a:pPr algn="r"/>
              <a:r>
                <a:rPr lang="en-CA" sz="1200" b="1" dirty="0" smtClean="0"/>
                <a:t>Source:</a:t>
              </a:r>
            </a:p>
          </p:txBody>
        </p:sp>
        <p:sp>
          <p:nvSpPr>
            <p:cNvPr id="23" name="TextBox 34"/>
            <p:cNvSpPr txBox="1"/>
            <p:nvPr/>
          </p:nvSpPr>
          <p:spPr>
            <a:xfrm>
              <a:off x="3046031" y="2234840"/>
              <a:ext cx="4860540" cy="461665"/>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CA" sz="1200" dirty="0" smtClean="0"/>
                <a:t>Hospitality</a:t>
              </a:r>
            </a:p>
            <a:p>
              <a:pPr algn="l"/>
              <a:r>
                <a:rPr lang="en-CA" sz="1200" dirty="0" smtClean="0"/>
                <a:t>Info-Tech Interview</a:t>
              </a:r>
            </a:p>
          </p:txBody>
        </p:sp>
      </p:grpSp>
    </p:spTree>
    <p:extLst>
      <p:ext uri="{BB962C8B-B14F-4D97-AF65-F5344CB8AC3E}">
        <p14:creationId xmlns:p14="http://schemas.microsoft.com/office/powerpoint/2010/main" val="2063822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CA" dirty="0" smtClean="0"/>
              <a:t>A casino resort in Vegas cut costs and improved its network capabilities by outsourcing network management</a:t>
            </a:r>
            <a:endParaRPr lang="en-CA" dirty="0"/>
          </a:p>
        </p:txBody>
      </p:sp>
      <p:grpSp>
        <p:nvGrpSpPr>
          <p:cNvPr id="2" name="Group 1"/>
          <p:cNvGrpSpPr/>
          <p:nvPr/>
        </p:nvGrpSpPr>
        <p:grpSpPr>
          <a:xfrm>
            <a:off x="362577" y="2573940"/>
            <a:ext cx="2548284" cy="3629207"/>
            <a:chOff x="267704" y="3020753"/>
            <a:chExt cx="2559480" cy="3753633"/>
          </a:xfrm>
        </p:grpSpPr>
        <p:sp>
          <p:nvSpPr>
            <p:cNvPr id="40" name="Rectangle 39"/>
            <p:cNvSpPr/>
            <p:nvPr/>
          </p:nvSpPr>
          <p:spPr>
            <a:xfrm>
              <a:off x="267704" y="3313399"/>
              <a:ext cx="2559480" cy="3460987"/>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Bob* </a:t>
              </a:r>
              <a:r>
                <a:rPr lang="en-CA" sz="1200" dirty="0">
                  <a:solidFill>
                    <a:schemeClr val="tx1"/>
                  </a:solidFill>
                </a:rPr>
                <a:t>joined the Casino Resort as the CIO with a mandate to stabilize IT, enable new </a:t>
              </a:r>
              <a:r>
                <a:rPr lang="en-CA" sz="1200" dirty="0" smtClean="0">
                  <a:solidFill>
                    <a:schemeClr val="tx1"/>
                  </a:solidFill>
                </a:rPr>
                <a:t>capabilities, </a:t>
              </a:r>
              <a:r>
                <a:rPr lang="en-CA" sz="1200" dirty="0">
                  <a:solidFill>
                    <a:schemeClr val="tx1"/>
                  </a:solidFill>
                </a:rPr>
                <a:t>and reduce costs across the business.</a:t>
              </a:r>
            </a:p>
            <a:p>
              <a:pPr marL="171450" indent="-171450">
                <a:spcBef>
                  <a:spcPts val="600"/>
                </a:spcBef>
                <a:buFont typeface="Arial" panose="020B0604020202020204" pitchFamily="34" charset="0"/>
                <a:buChar char="•"/>
              </a:pPr>
              <a:r>
                <a:rPr lang="en-CA" sz="1200" dirty="0" smtClean="0">
                  <a:solidFill>
                    <a:schemeClr val="tx1"/>
                  </a:solidFill>
                </a:rPr>
                <a:t>At </a:t>
              </a:r>
              <a:r>
                <a:rPr lang="en-CA" sz="1200" dirty="0">
                  <a:solidFill>
                    <a:schemeClr val="tx1"/>
                  </a:solidFill>
                </a:rPr>
                <a:t>the </a:t>
              </a:r>
              <a:r>
                <a:rPr lang="en-CA" sz="1200" dirty="0" smtClean="0">
                  <a:solidFill>
                    <a:schemeClr val="tx1"/>
                  </a:solidFill>
                </a:rPr>
                <a:t>time, IT </a:t>
              </a:r>
              <a:r>
                <a:rPr lang="en-CA" sz="1200" dirty="0">
                  <a:solidFill>
                    <a:schemeClr val="tx1"/>
                  </a:solidFill>
                </a:rPr>
                <a:t>managed over 100 network and security devices, with 1 FTE Network Engineer and no monitoring tools. The ability to roll out new business capabilities such as guest </a:t>
              </a:r>
              <a:r>
                <a:rPr lang="en-CA" sz="1200" dirty="0" smtClean="0">
                  <a:solidFill>
                    <a:schemeClr val="tx1"/>
                  </a:solidFill>
                </a:rPr>
                <a:t>Wi-Fi</a:t>
              </a:r>
              <a:r>
                <a:rPr lang="en-CA" sz="1200" dirty="0">
                  <a:solidFill>
                    <a:schemeClr val="tx1"/>
                  </a:solidFill>
                </a:rPr>
                <a:t> </a:t>
              </a:r>
              <a:r>
                <a:rPr lang="en-CA" sz="1200" dirty="0" smtClean="0">
                  <a:solidFill>
                    <a:schemeClr val="tx1"/>
                  </a:solidFill>
                </a:rPr>
                <a:t>and </a:t>
              </a:r>
              <a:r>
                <a:rPr lang="en-CA" sz="1200" dirty="0">
                  <a:solidFill>
                    <a:schemeClr val="tx1"/>
                  </a:solidFill>
                </a:rPr>
                <a:t>new </a:t>
              </a:r>
              <a:r>
                <a:rPr lang="en-CA" sz="1200" dirty="0" smtClean="0">
                  <a:solidFill>
                    <a:schemeClr val="tx1"/>
                  </a:solidFill>
                </a:rPr>
                <a:t>venues </a:t>
              </a:r>
              <a:r>
                <a:rPr lang="en-CA" sz="1200" dirty="0">
                  <a:solidFill>
                    <a:schemeClr val="tx1"/>
                  </a:solidFill>
                </a:rPr>
                <a:t>were hampered by the time it took to make needed changes.</a:t>
              </a:r>
            </a:p>
            <a:p>
              <a:pPr marL="171450" indent="-171450">
                <a:spcBef>
                  <a:spcPts val="600"/>
                </a:spcBef>
                <a:buFont typeface="Arial" panose="020B0604020202020204" pitchFamily="34" charset="0"/>
                <a:buChar char="•"/>
              </a:pPr>
              <a:r>
                <a:rPr lang="en-CA" sz="1200" dirty="0">
                  <a:solidFill>
                    <a:schemeClr val="tx1"/>
                  </a:solidFill>
                </a:rPr>
                <a:t>When bottlenecks and </a:t>
              </a:r>
              <a:r>
                <a:rPr lang="en-CA" sz="1200" dirty="0" smtClean="0">
                  <a:solidFill>
                    <a:schemeClr val="tx1"/>
                  </a:solidFill>
                </a:rPr>
                <a:t>outages </a:t>
              </a:r>
              <a:r>
                <a:rPr lang="en-CA" sz="1200" dirty="0">
                  <a:solidFill>
                    <a:schemeClr val="tx1"/>
                  </a:solidFill>
                </a:rPr>
                <a:t>occurred, the response was often reactionary and delayed.</a:t>
              </a:r>
            </a:p>
          </p:txBody>
        </p:sp>
        <p:sp>
          <p:nvSpPr>
            <p:cNvPr id="42" name="Rectangle 41"/>
            <p:cNvSpPr/>
            <p:nvPr/>
          </p:nvSpPr>
          <p:spPr>
            <a:xfrm>
              <a:off x="267706" y="3020753"/>
              <a:ext cx="2559476" cy="288001"/>
            </a:xfrm>
            <a:prstGeom prst="rect">
              <a:avLst/>
            </a:prstGeom>
            <a:solidFill>
              <a:srgbClr val="A24130"/>
            </a:solidFill>
            <a:ln w="12700">
              <a:solidFill>
                <a:srgbClr val="924E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Situation</a:t>
              </a:r>
              <a:endParaRPr lang="en-CA" sz="1200" b="1" dirty="0">
                <a:solidFill>
                  <a:schemeClr val="bg1"/>
                </a:solidFill>
              </a:endParaRPr>
            </a:p>
          </p:txBody>
        </p:sp>
      </p:grpSp>
      <p:grpSp>
        <p:nvGrpSpPr>
          <p:cNvPr id="3" name="Group 2"/>
          <p:cNvGrpSpPr/>
          <p:nvPr/>
        </p:nvGrpSpPr>
        <p:grpSpPr>
          <a:xfrm>
            <a:off x="3179904" y="2573940"/>
            <a:ext cx="2702087" cy="3628374"/>
            <a:chOff x="3286124" y="2646679"/>
            <a:chExt cx="2571571" cy="3764025"/>
          </a:xfrm>
        </p:grpSpPr>
        <p:sp>
          <p:nvSpPr>
            <p:cNvPr id="47" name="Rectangle 46"/>
            <p:cNvSpPr/>
            <p:nvPr/>
          </p:nvSpPr>
          <p:spPr>
            <a:xfrm>
              <a:off x="3286124" y="2934680"/>
              <a:ext cx="2571571" cy="3476024"/>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Within the first 90 days, Bob evaluated the pain points within IT, skill sets available, and developed some options to stabilize IT.</a:t>
              </a:r>
            </a:p>
            <a:p>
              <a:pPr marL="171450" indent="-171450">
                <a:spcBef>
                  <a:spcPts val="600"/>
                </a:spcBef>
                <a:buFont typeface="Arial" panose="020B0604020202020204" pitchFamily="34" charset="0"/>
                <a:buChar char="•"/>
              </a:pPr>
              <a:r>
                <a:rPr lang="en-CA" sz="1200" dirty="0" smtClean="0">
                  <a:solidFill>
                    <a:schemeClr val="tx1"/>
                  </a:solidFill>
                </a:rPr>
                <a:t>He found that it was less expensive operationally (past the first year) to outsource the resort’s network management than it was to hire the level of expertise he needed to fill the skills gaps and purchase or set up network monitoring. The SLAs offered were also far better than what they could have achieved in-house.</a:t>
              </a:r>
            </a:p>
            <a:p>
              <a:pPr marL="171450" indent="-171450">
                <a:spcBef>
                  <a:spcPts val="600"/>
                </a:spcBef>
                <a:buFont typeface="Arial" panose="020B0604020202020204" pitchFamily="34" charset="0"/>
                <a:buChar char="•"/>
              </a:pPr>
              <a:r>
                <a:rPr lang="en-CA" sz="1200" dirty="0" smtClean="0">
                  <a:solidFill>
                    <a:schemeClr val="tx1"/>
                  </a:solidFill>
                </a:rPr>
                <a:t>Bob decided to outsource all network management activities.</a:t>
              </a:r>
              <a:endParaRPr lang="en-CA" sz="1200" dirty="0">
                <a:solidFill>
                  <a:schemeClr val="tx1"/>
                </a:solidFill>
              </a:endParaRPr>
            </a:p>
          </p:txBody>
        </p:sp>
        <p:sp>
          <p:nvSpPr>
            <p:cNvPr id="48" name="Rectangle 47"/>
            <p:cNvSpPr/>
            <p:nvPr/>
          </p:nvSpPr>
          <p:spPr>
            <a:xfrm>
              <a:off x="3286125" y="2646679"/>
              <a:ext cx="2571568" cy="288001"/>
            </a:xfrm>
            <a:prstGeom prst="rect">
              <a:avLst/>
            </a:prstGeom>
            <a:solidFill>
              <a:srgbClr val="5A7D5C"/>
            </a:solidFill>
            <a:ln w="12700">
              <a:solidFill>
                <a:srgbClr val="2B9E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Solution</a:t>
              </a:r>
              <a:endParaRPr lang="en-CA" sz="1200" b="1" dirty="0">
                <a:solidFill>
                  <a:schemeClr val="bg1"/>
                </a:solidFill>
              </a:endParaRPr>
            </a:p>
          </p:txBody>
        </p:sp>
      </p:grpSp>
      <p:grpSp>
        <p:nvGrpSpPr>
          <p:cNvPr id="4" name="Group 3"/>
          <p:cNvGrpSpPr/>
          <p:nvPr/>
        </p:nvGrpSpPr>
        <p:grpSpPr>
          <a:xfrm>
            <a:off x="6151034" y="2573940"/>
            <a:ext cx="2726266" cy="3628373"/>
            <a:chOff x="6151033" y="2646679"/>
            <a:chExt cx="2725077" cy="3256961"/>
          </a:xfrm>
        </p:grpSpPr>
        <p:sp>
          <p:nvSpPr>
            <p:cNvPr id="50" name="Rectangle 49"/>
            <p:cNvSpPr/>
            <p:nvPr/>
          </p:nvSpPr>
          <p:spPr>
            <a:xfrm>
              <a:off x="6151035" y="2934971"/>
              <a:ext cx="2725075" cy="2968669"/>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The availability and the reliability of the network improved. Whether it was a move, add, change, or break/fix incident, the service levels improved significantly.</a:t>
              </a:r>
            </a:p>
            <a:p>
              <a:pPr marL="171450" indent="-171450">
                <a:spcBef>
                  <a:spcPts val="600"/>
                </a:spcBef>
                <a:buFont typeface="Arial" panose="020B0604020202020204" pitchFamily="34" charset="0"/>
                <a:buChar char="•"/>
              </a:pPr>
              <a:r>
                <a:rPr lang="en-CA" sz="1200" dirty="0" smtClean="0">
                  <a:solidFill>
                    <a:schemeClr val="tx1"/>
                  </a:solidFill>
                </a:rPr>
                <a:t>Incident responsiveness </a:t>
              </a:r>
              <a:r>
                <a:rPr lang="en-CA" sz="1200" dirty="0">
                  <a:solidFill>
                    <a:schemeClr val="tx1"/>
                  </a:solidFill>
                </a:rPr>
                <a:t>improved down to minutes and the accuracy of </a:t>
              </a:r>
              <a:r>
                <a:rPr lang="en-CA" sz="1200" dirty="0" smtClean="0">
                  <a:solidFill>
                    <a:schemeClr val="tx1"/>
                  </a:solidFill>
                </a:rPr>
                <a:t>network change </a:t>
              </a:r>
              <a:r>
                <a:rPr lang="en-CA" sz="1200" dirty="0">
                  <a:solidFill>
                    <a:schemeClr val="tx1"/>
                  </a:solidFill>
                </a:rPr>
                <a:t>and configuration management improved to 97%.</a:t>
              </a:r>
            </a:p>
            <a:p>
              <a:pPr marL="171450" indent="-171450">
                <a:spcBef>
                  <a:spcPts val="600"/>
                </a:spcBef>
                <a:buFont typeface="Arial" panose="020B0604020202020204" pitchFamily="34" charset="0"/>
                <a:buChar char="•"/>
              </a:pPr>
              <a:r>
                <a:rPr lang="en-CA" sz="1200" dirty="0" smtClean="0">
                  <a:solidFill>
                    <a:schemeClr val="tx1"/>
                  </a:solidFill>
                </a:rPr>
                <a:t>“If you are spending more than $80,000 per year on network labor and tools maintenance, then you should look at outsourcing your network management.”</a:t>
              </a:r>
              <a:endParaRPr lang="en-CA" sz="1200" dirty="0">
                <a:solidFill>
                  <a:schemeClr val="tx1"/>
                </a:solidFill>
              </a:endParaRPr>
            </a:p>
          </p:txBody>
        </p:sp>
        <p:sp>
          <p:nvSpPr>
            <p:cNvPr id="51" name="Rectangle 50"/>
            <p:cNvSpPr/>
            <p:nvPr/>
          </p:nvSpPr>
          <p:spPr>
            <a:xfrm>
              <a:off x="6151033" y="2646679"/>
              <a:ext cx="2725076" cy="288001"/>
            </a:xfrm>
            <a:prstGeom prst="rect">
              <a:avLst/>
            </a:prstGeom>
            <a:solidFill>
              <a:srgbClr val="007698"/>
            </a:solidFill>
            <a:ln w="12700">
              <a:solidFill>
                <a:srgbClr val="007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Results</a:t>
              </a:r>
              <a:endParaRPr lang="en-CA" sz="1200" b="1" dirty="0">
                <a:solidFill>
                  <a:schemeClr val="bg1"/>
                </a:solidFill>
              </a:endParaRPr>
            </a:p>
          </p:txBody>
        </p:sp>
      </p:grpSp>
      <p:sp>
        <p:nvSpPr>
          <p:cNvPr id="17" name="Text Placeholder 29"/>
          <p:cNvSpPr>
            <a:spLocks noGrp="1"/>
          </p:cNvSpPr>
          <p:nvPr/>
        </p:nvSpPr>
        <p:spPr bwMode="auto">
          <a:xfrm>
            <a:off x="1698737" y="1253217"/>
            <a:ext cx="7091971" cy="11105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Casino Resort*</a:t>
            </a:r>
          </a:p>
          <a:p>
            <a:r>
              <a:rPr lang="en-US" sz="1200" b="0" dirty="0" smtClean="0"/>
              <a:t>CIO Bob* pulled Casino Resort* in Las Vegas out of a financial rut by outsourcing its network management. </a:t>
            </a:r>
            <a:endParaRPr lang="en-CA" sz="1200" b="0" dirty="0"/>
          </a:p>
        </p:txBody>
      </p:sp>
      <p:sp>
        <p:nvSpPr>
          <p:cNvPr id="19" name="TextBox 18"/>
          <p:cNvSpPr txBox="1"/>
          <p:nvPr/>
        </p:nvSpPr>
        <p:spPr>
          <a:xfrm>
            <a:off x="1698737" y="1973464"/>
            <a:ext cx="4452297" cy="461665"/>
          </a:xfrm>
          <a:prstGeom prst="rect">
            <a:avLst/>
          </a:prstGeom>
          <a:noFill/>
        </p:spPr>
        <p:txBody>
          <a:bodyPr wrap="square" rtlCol="0">
            <a:spAutoFit/>
          </a:bodyPr>
          <a:lstStyle/>
          <a:p>
            <a:r>
              <a:rPr lang="en-CA" sz="1200" b="1" dirty="0" smtClean="0"/>
              <a:t>Role: </a:t>
            </a:r>
            <a:r>
              <a:rPr lang="en-CA" sz="1200" dirty="0" smtClean="0"/>
              <a:t>CIO</a:t>
            </a:r>
          </a:p>
          <a:p>
            <a:r>
              <a:rPr lang="en-CA" sz="1200" b="1" dirty="0" smtClean="0"/>
              <a:t>Location: </a:t>
            </a:r>
            <a:r>
              <a:rPr lang="en-CA" sz="1200" dirty="0" smtClean="0"/>
              <a:t>Las Vegas, NV</a:t>
            </a:r>
          </a:p>
        </p:txBody>
      </p:sp>
      <p:pic>
        <p:nvPicPr>
          <p:cNvPr id="16" name="Picture 15"/>
          <p:cNvPicPr>
            <a:picLocks noChangeAspect="1"/>
          </p:cNvPicPr>
          <p:nvPr/>
        </p:nvPicPr>
        <p:blipFill>
          <a:blip r:embed="rId3"/>
          <a:stretch>
            <a:fillRect/>
          </a:stretch>
        </p:blipFill>
        <p:spPr>
          <a:xfrm>
            <a:off x="2926499" y="4142192"/>
            <a:ext cx="237765" cy="335309"/>
          </a:xfrm>
          <a:prstGeom prst="rect">
            <a:avLst/>
          </a:prstGeom>
        </p:spPr>
      </p:pic>
      <p:pic>
        <p:nvPicPr>
          <p:cNvPr id="18" name="Picture 17"/>
          <p:cNvPicPr>
            <a:picLocks noChangeAspect="1"/>
          </p:cNvPicPr>
          <p:nvPr/>
        </p:nvPicPr>
        <p:blipFill>
          <a:blip r:embed="rId3"/>
          <a:stretch>
            <a:fillRect/>
          </a:stretch>
        </p:blipFill>
        <p:spPr>
          <a:xfrm>
            <a:off x="5902696" y="4142191"/>
            <a:ext cx="237765" cy="335309"/>
          </a:xfrm>
          <a:prstGeom prst="rect">
            <a:avLst/>
          </a:prstGeom>
        </p:spPr>
      </p:pic>
      <p:sp>
        <p:nvSpPr>
          <p:cNvPr id="5" name="TextBox 4"/>
          <p:cNvSpPr txBox="1"/>
          <p:nvPr/>
        </p:nvSpPr>
        <p:spPr>
          <a:xfrm>
            <a:off x="362577" y="6231009"/>
            <a:ext cx="8591642" cy="276999"/>
          </a:xfrm>
          <a:prstGeom prst="rect">
            <a:avLst/>
          </a:prstGeom>
          <a:noFill/>
        </p:spPr>
        <p:txBody>
          <a:bodyPr wrap="square" rtlCol="0">
            <a:spAutoFit/>
          </a:bodyPr>
          <a:lstStyle/>
          <a:p>
            <a:r>
              <a:rPr lang="en-CA" sz="1200" dirty="0" smtClean="0"/>
              <a:t>*Names in this case study are disguised.</a:t>
            </a:r>
            <a:endParaRPr lang="en-CA" sz="1200" dirty="0"/>
          </a:p>
        </p:txBody>
      </p:sp>
    </p:spTree>
    <p:extLst>
      <p:ext uri="{BB962C8B-B14F-4D97-AF65-F5344CB8AC3E}">
        <p14:creationId xmlns:p14="http://schemas.microsoft.com/office/powerpoint/2010/main" val="971232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49298" y="2496888"/>
            <a:ext cx="8627994" cy="276999"/>
          </a:xfrm>
          <a:prstGeom prst="rect">
            <a:avLst/>
          </a:prstGeom>
          <a:solidFill>
            <a:schemeClr val="accent1"/>
          </a:solidFill>
        </p:spPr>
        <p:txBody>
          <a:bodyPr wrap="square" rtlCol="0">
            <a:spAutoFit/>
          </a:bodyPr>
          <a:lstStyle/>
          <a:p>
            <a:r>
              <a:rPr lang="en-CA" sz="1200" b="1" dirty="0" smtClean="0">
                <a:solidFill>
                  <a:schemeClr val="bg1"/>
                </a:solidFill>
              </a:rPr>
              <a:t>Understand your current state and readiness to manage an outsourcing relationship.</a:t>
            </a:r>
            <a:endParaRPr lang="en-CA" sz="1200" b="1" dirty="0">
              <a:solidFill>
                <a:schemeClr val="bg1"/>
              </a:solidFill>
            </a:endParaRPr>
          </a:p>
        </p:txBody>
      </p:sp>
      <p:sp>
        <p:nvSpPr>
          <p:cNvPr id="3" name="Title 2"/>
          <p:cNvSpPr>
            <a:spLocks noGrp="1"/>
          </p:cNvSpPr>
          <p:nvPr>
            <p:ph type="title"/>
          </p:nvPr>
        </p:nvSpPr>
        <p:spPr/>
        <p:txBody>
          <a:bodyPr/>
          <a:lstStyle/>
          <a:p>
            <a:r>
              <a:rPr lang="en-CA" dirty="0" smtClean="0"/>
              <a:t>Outsourcing successfully is not an easy task. Follow Info-Tech’s blueprint to increase your chances of success</a:t>
            </a:r>
            <a:endParaRPr lang="en-CA" dirty="0"/>
          </a:p>
        </p:txBody>
      </p:sp>
      <p:sp>
        <p:nvSpPr>
          <p:cNvPr id="4" name="Text Placeholder 3"/>
          <p:cNvSpPr>
            <a:spLocks noGrp="1"/>
          </p:cNvSpPr>
          <p:nvPr>
            <p:ph type="body" sz="quarter" idx="16"/>
          </p:nvPr>
        </p:nvSpPr>
        <p:spPr>
          <a:xfrm>
            <a:off x="249301" y="2091071"/>
            <a:ext cx="8627997" cy="324410"/>
          </a:xfrm>
        </p:spPr>
        <p:txBody>
          <a:bodyPr/>
          <a:lstStyle/>
          <a:p>
            <a:pPr marL="0" indent="0">
              <a:buNone/>
            </a:pPr>
            <a:r>
              <a:rPr lang="en-CA" sz="1400" b="1" dirty="0" smtClean="0">
                <a:solidFill>
                  <a:schemeClr val="accent1"/>
                </a:solidFill>
              </a:rPr>
              <a:t>Key Components of a Successful Plan</a:t>
            </a:r>
            <a:endParaRPr lang="en-CA" sz="1400" b="1" dirty="0">
              <a:solidFill>
                <a:schemeClr val="accent1"/>
              </a:solidFill>
            </a:endParaRPr>
          </a:p>
        </p:txBody>
      </p:sp>
      <p:sp>
        <p:nvSpPr>
          <p:cNvPr id="6" name="TextBox 5"/>
          <p:cNvSpPr txBox="1"/>
          <p:nvPr/>
        </p:nvSpPr>
        <p:spPr>
          <a:xfrm>
            <a:off x="249297" y="1315694"/>
            <a:ext cx="8627997" cy="1046440"/>
          </a:xfrm>
          <a:prstGeom prst="rect">
            <a:avLst/>
          </a:prstGeom>
          <a:noFill/>
        </p:spPr>
        <p:txBody>
          <a:bodyPr wrap="square" numCol="2" rtlCol="0">
            <a:spAutoFit/>
          </a:bodyPr>
          <a:lstStyle/>
          <a:p>
            <a:r>
              <a:rPr lang="en-CA" sz="1400" b="1" dirty="0" smtClean="0"/>
              <a:t>Common Reasons for Outsourcing Failure:</a:t>
            </a:r>
          </a:p>
          <a:p>
            <a:pPr marL="171450" indent="-171450">
              <a:buFont typeface="Arial" panose="020B0604020202020204" pitchFamily="34" charset="0"/>
              <a:buChar char="•"/>
            </a:pPr>
            <a:r>
              <a:rPr lang="en-CA" sz="1200" dirty="0" smtClean="0"/>
              <a:t>Overall lack </a:t>
            </a:r>
            <a:r>
              <a:rPr lang="en-CA" sz="1200" dirty="0"/>
              <a:t>of due diligence </a:t>
            </a:r>
            <a:r>
              <a:rPr lang="en-CA" sz="1200" dirty="0" smtClean="0"/>
              <a:t>in the outsourcing process.</a:t>
            </a:r>
          </a:p>
          <a:p>
            <a:pPr marL="171450" indent="-171450">
              <a:buFont typeface="Arial" panose="020B0604020202020204" pitchFamily="34" charset="0"/>
              <a:buChar char="•"/>
            </a:pPr>
            <a:r>
              <a:rPr lang="en-CA" sz="1200" dirty="0" smtClean="0"/>
              <a:t>Unsuitable service provider.</a:t>
            </a:r>
          </a:p>
          <a:p>
            <a:pPr marL="171450" indent="-171450">
              <a:buFont typeface="Arial" panose="020B0604020202020204" pitchFamily="34" charset="0"/>
              <a:buChar char="•"/>
            </a:pPr>
            <a:endParaRPr lang="en-CA" sz="1200" dirty="0" smtClean="0"/>
          </a:p>
          <a:p>
            <a:pPr marL="171450" indent="-171450">
              <a:buFont typeface="Arial" panose="020B0604020202020204" pitchFamily="34" charset="0"/>
              <a:buChar char="•"/>
            </a:pPr>
            <a:endParaRPr lang="en-CA" sz="1200" dirty="0"/>
          </a:p>
          <a:p>
            <a:pPr marL="171450" indent="-171450">
              <a:buFont typeface="Arial" panose="020B0604020202020204" pitchFamily="34" charset="0"/>
              <a:buChar char="•"/>
            </a:pPr>
            <a:endParaRPr lang="en-CA" sz="1200" dirty="0" smtClean="0"/>
          </a:p>
          <a:p>
            <a:pPr marL="171450" indent="-171450">
              <a:buFont typeface="Arial" panose="020B0604020202020204" pitchFamily="34" charset="0"/>
              <a:buChar char="•"/>
            </a:pPr>
            <a:r>
              <a:rPr lang="en-CA" sz="1200" dirty="0" smtClean="0"/>
              <a:t>Lack </a:t>
            </a:r>
            <a:r>
              <a:rPr lang="en-CA" sz="1200" dirty="0"/>
              <a:t>of outsourcing </a:t>
            </a:r>
            <a:r>
              <a:rPr lang="en-CA" sz="1200" dirty="0" smtClean="0"/>
              <a:t>integration.</a:t>
            </a:r>
          </a:p>
          <a:p>
            <a:pPr marL="171450" indent="-171450">
              <a:buFont typeface="Arial" panose="020B0604020202020204" pitchFamily="34" charset="0"/>
              <a:buChar char="•"/>
            </a:pPr>
            <a:r>
              <a:rPr lang="en-CA" sz="1200" dirty="0" smtClean="0"/>
              <a:t>Poor service provider management.</a:t>
            </a:r>
            <a:endParaRPr lang="en-CA" sz="1200" dirty="0"/>
          </a:p>
        </p:txBody>
      </p:sp>
      <p:sp>
        <p:nvSpPr>
          <p:cNvPr id="9" name="TextBox 8"/>
          <p:cNvSpPr txBox="1"/>
          <p:nvPr/>
        </p:nvSpPr>
        <p:spPr>
          <a:xfrm>
            <a:off x="249297" y="3093430"/>
            <a:ext cx="8627994" cy="276999"/>
          </a:xfrm>
          <a:prstGeom prst="rect">
            <a:avLst/>
          </a:prstGeom>
          <a:solidFill>
            <a:schemeClr val="accent1"/>
          </a:solidFill>
        </p:spPr>
        <p:txBody>
          <a:bodyPr wrap="square" rtlCol="0">
            <a:spAutoFit/>
          </a:bodyPr>
          <a:lstStyle/>
          <a:p>
            <a:r>
              <a:rPr lang="en-CA" sz="1200" b="1" dirty="0" smtClean="0">
                <a:solidFill>
                  <a:schemeClr val="bg1"/>
                </a:solidFill>
              </a:rPr>
              <a:t>Conduct due diligence when deciding what to outsource.</a:t>
            </a:r>
            <a:endParaRPr lang="en-CA" sz="1200" b="1" dirty="0">
              <a:solidFill>
                <a:schemeClr val="bg1"/>
              </a:solidFill>
            </a:endParaRPr>
          </a:p>
        </p:txBody>
      </p:sp>
      <p:sp>
        <p:nvSpPr>
          <p:cNvPr id="10" name="TextBox 9"/>
          <p:cNvSpPr txBox="1"/>
          <p:nvPr/>
        </p:nvSpPr>
        <p:spPr>
          <a:xfrm>
            <a:off x="249297" y="3391701"/>
            <a:ext cx="8627997" cy="461665"/>
          </a:xfrm>
          <a:prstGeom prst="rect">
            <a:avLst/>
          </a:prstGeom>
          <a:noFill/>
        </p:spPr>
        <p:txBody>
          <a:bodyPr wrap="square" rtlCol="0">
            <a:spAutoFit/>
          </a:bodyPr>
          <a:lstStyle/>
          <a:p>
            <a:r>
              <a:rPr lang="en-CA" sz="1200" dirty="0" smtClean="0"/>
              <a:t>Outsourcing doesn’t need to be an all-or-nothing deal. Understand which components of the network you would benefit the most from outsourcing. Identify aspects of the network that are completely inappropriate for outsourcing in your environment. </a:t>
            </a:r>
          </a:p>
        </p:txBody>
      </p:sp>
      <p:sp>
        <p:nvSpPr>
          <p:cNvPr id="12" name="TextBox 11"/>
          <p:cNvSpPr txBox="1"/>
          <p:nvPr/>
        </p:nvSpPr>
        <p:spPr>
          <a:xfrm>
            <a:off x="249297" y="3874638"/>
            <a:ext cx="8627994" cy="276999"/>
          </a:xfrm>
          <a:prstGeom prst="rect">
            <a:avLst/>
          </a:prstGeom>
          <a:solidFill>
            <a:schemeClr val="accent1"/>
          </a:solidFill>
        </p:spPr>
        <p:txBody>
          <a:bodyPr wrap="square" rtlCol="0">
            <a:spAutoFit/>
          </a:bodyPr>
          <a:lstStyle/>
          <a:p>
            <a:r>
              <a:rPr lang="en-CA" sz="1200" b="1" dirty="0" smtClean="0">
                <a:solidFill>
                  <a:schemeClr val="bg1"/>
                </a:solidFill>
              </a:rPr>
              <a:t>Identify infrastructure requirements before developing an RFP.  </a:t>
            </a:r>
            <a:endParaRPr lang="en-CA" sz="1200" b="1" dirty="0">
              <a:solidFill>
                <a:schemeClr val="bg1"/>
              </a:solidFill>
            </a:endParaRPr>
          </a:p>
        </p:txBody>
      </p:sp>
      <p:sp>
        <p:nvSpPr>
          <p:cNvPr id="13" name="TextBox 12"/>
          <p:cNvSpPr txBox="1"/>
          <p:nvPr/>
        </p:nvSpPr>
        <p:spPr>
          <a:xfrm>
            <a:off x="249297" y="4172909"/>
            <a:ext cx="8627997" cy="276999"/>
          </a:xfrm>
          <a:prstGeom prst="rect">
            <a:avLst/>
          </a:prstGeom>
          <a:noFill/>
        </p:spPr>
        <p:txBody>
          <a:bodyPr wrap="square" rtlCol="0">
            <a:spAutoFit/>
          </a:bodyPr>
          <a:lstStyle/>
          <a:p>
            <a:r>
              <a:rPr lang="en-CA" sz="1200" dirty="0" smtClean="0"/>
              <a:t>Clarify your current and future requirements to prevent entering </a:t>
            </a:r>
            <a:r>
              <a:rPr lang="en-CA" sz="1200" dirty="0"/>
              <a:t>into contracts that can’t meet </a:t>
            </a:r>
            <a:r>
              <a:rPr lang="en-CA" sz="1200" dirty="0" smtClean="0"/>
              <a:t>your requirements.</a:t>
            </a:r>
            <a:endParaRPr lang="en-CA" sz="1200" dirty="0"/>
          </a:p>
        </p:txBody>
      </p:sp>
      <p:sp>
        <p:nvSpPr>
          <p:cNvPr id="15" name="TextBox 14"/>
          <p:cNvSpPr txBox="1"/>
          <p:nvPr/>
        </p:nvSpPr>
        <p:spPr>
          <a:xfrm>
            <a:off x="249297" y="4471180"/>
            <a:ext cx="8627994" cy="276999"/>
          </a:xfrm>
          <a:prstGeom prst="rect">
            <a:avLst/>
          </a:prstGeom>
          <a:solidFill>
            <a:schemeClr val="accent1"/>
          </a:solidFill>
        </p:spPr>
        <p:txBody>
          <a:bodyPr wrap="square" rtlCol="0">
            <a:spAutoFit/>
          </a:bodyPr>
          <a:lstStyle/>
          <a:p>
            <a:r>
              <a:rPr lang="en-CA" sz="1200" b="1" dirty="0" smtClean="0">
                <a:solidFill>
                  <a:schemeClr val="bg1"/>
                </a:solidFill>
              </a:rPr>
              <a:t>Assess and select the most appropriate provider for the organization’s needs. </a:t>
            </a:r>
            <a:endParaRPr lang="en-CA" sz="1200" b="1" dirty="0">
              <a:solidFill>
                <a:schemeClr val="bg1"/>
              </a:solidFill>
            </a:endParaRPr>
          </a:p>
        </p:txBody>
      </p:sp>
      <p:sp>
        <p:nvSpPr>
          <p:cNvPr id="16" name="TextBox 15"/>
          <p:cNvSpPr txBox="1"/>
          <p:nvPr/>
        </p:nvSpPr>
        <p:spPr>
          <a:xfrm>
            <a:off x="249297" y="4769451"/>
            <a:ext cx="8627997" cy="276999"/>
          </a:xfrm>
          <a:prstGeom prst="rect">
            <a:avLst/>
          </a:prstGeom>
          <a:noFill/>
        </p:spPr>
        <p:txBody>
          <a:bodyPr wrap="square" rtlCol="0">
            <a:spAutoFit/>
          </a:bodyPr>
          <a:lstStyle/>
          <a:p>
            <a:r>
              <a:rPr lang="en-CA" sz="1200" dirty="0" smtClean="0"/>
              <a:t>Exit costs are high and the inability to meet your requirements can be even more expensive.</a:t>
            </a:r>
            <a:endParaRPr lang="en-CA" sz="1200" dirty="0"/>
          </a:p>
        </p:txBody>
      </p:sp>
      <p:sp>
        <p:nvSpPr>
          <p:cNvPr id="18" name="TextBox 17"/>
          <p:cNvSpPr txBox="1"/>
          <p:nvPr/>
        </p:nvSpPr>
        <p:spPr>
          <a:xfrm>
            <a:off x="249297" y="5067722"/>
            <a:ext cx="8627994" cy="276999"/>
          </a:xfrm>
          <a:prstGeom prst="rect">
            <a:avLst/>
          </a:prstGeom>
          <a:solidFill>
            <a:schemeClr val="accent1"/>
          </a:solidFill>
        </p:spPr>
        <p:txBody>
          <a:bodyPr wrap="square" rtlCol="0">
            <a:spAutoFit/>
          </a:bodyPr>
          <a:lstStyle/>
          <a:p>
            <a:r>
              <a:rPr lang="en-CA" sz="1200" b="1" dirty="0" smtClean="0">
                <a:solidFill>
                  <a:schemeClr val="bg1"/>
                </a:solidFill>
              </a:rPr>
              <a:t>Manage the transition and vendor relationship.</a:t>
            </a:r>
            <a:endParaRPr lang="en-CA" sz="1200" b="1" dirty="0">
              <a:solidFill>
                <a:schemeClr val="bg1"/>
              </a:solidFill>
            </a:endParaRPr>
          </a:p>
        </p:txBody>
      </p:sp>
      <p:sp>
        <p:nvSpPr>
          <p:cNvPr id="19" name="TextBox 18"/>
          <p:cNvSpPr txBox="1"/>
          <p:nvPr/>
        </p:nvSpPr>
        <p:spPr>
          <a:xfrm>
            <a:off x="249297" y="5365991"/>
            <a:ext cx="8627997" cy="461665"/>
          </a:xfrm>
          <a:prstGeom prst="rect">
            <a:avLst/>
          </a:prstGeom>
          <a:noFill/>
        </p:spPr>
        <p:txBody>
          <a:bodyPr wrap="square" rtlCol="0">
            <a:spAutoFit/>
          </a:bodyPr>
          <a:lstStyle/>
          <a:p>
            <a:r>
              <a:rPr lang="en-CA" sz="1200" dirty="0" smtClean="0"/>
              <a:t>Poor transition planning and vendor management results in </a:t>
            </a:r>
            <a:r>
              <a:rPr lang="en-CA" sz="1200" dirty="0"/>
              <a:t>d</a:t>
            </a:r>
            <a:r>
              <a:rPr lang="en-CA" sz="1200" dirty="0" smtClean="0"/>
              <a:t>elayed benefits </a:t>
            </a:r>
            <a:r>
              <a:rPr lang="en-CA" sz="1200" dirty="0"/>
              <a:t>and </a:t>
            </a:r>
            <a:r>
              <a:rPr lang="en-CA" sz="1200" dirty="0" smtClean="0"/>
              <a:t>a poor relationship with </a:t>
            </a:r>
            <a:r>
              <a:rPr lang="en-CA" sz="1200" dirty="0"/>
              <a:t>your outsourcing service </a:t>
            </a:r>
            <a:r>
              <a:rPr lang="en-CA" sz="1200" dirty="0" smtClean="0"/>
              <a:t>provider</a:t>
            </a:r>
            <a:r>
              <a:rPr lang="en-CA" sz="1200" dirty="0"/>
              <a:t>.</a:t>
            </a:r>
          </a:p>
        </p:txBody>
      </p:sp>
      <p:sp>
        <p:nvSpPr>
          <p:cNvPr id="21" name="TextBox 20"/>
          <p:cNvSpPr txBox="1"/>
          <p:nvPr/>
        </p:nvSpPr>
        <p:spPr>
          <a:xfrm>
            <a:off x="249297" y="2795159"/>
            <a:ext cx="8627997" cy="276999"/>
          </a:xfrm>
          <a:prstGeom prst="rect">
            <a:avLst/>
          </a:prstGeom>
          <a:noFill/>
        </p:spPr>
        <p:txBody>
          <a:bodyPr wrap="square" rtlCol="0">
            <a:spAutoFit/>
          </a:bodyPr>
          <a:lstStyle/>
          <a:p>
            <a:r>
              <a:rPr lang="en-CA" sz="1200" dirty="0" smtClean="0"/>
              <a:t>Outsourcing does not mean “set and forget.” It requires active vendor management and a certain level of process maturity. </a:t>
            </a:r>
          </a:p>
        </p:txBody>
      </p:sp>
    </p:spTree>
    <p:extLst>
      <p:ext uri="{BB962C8B-B14F-4D97-AF65-F5344CB8AC3E}">
        <p14:creationId xmlns:p14="http://schemas.microsoft.com/office/powerpoint/2010/main" val="1902686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22624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4068941"/>
              </p:ext>
            </p:extLst>
          </p:nvPr>
        </p:nvGraphicFramePr>
        <p:xfrm>
          <a:off x="328176" y="1537661"/>
          <a:ext cx="8549123" cy="4355628"/>
        </p:xfrm>
        <a:graphic>
          <a:graphicData uri="http://schemas.openxmlformats.org/drawingml/2006/table">
            <a:tbl>
              <a:tblPr firstRow="1" bandRow="1">
                <a:tableStyleId>{5C22544A-7EE6-4342-B048-85BDC9FD1C3A}</a:tableStyleId>
              </a:tblPr>
              <a:tblGrid>
                <a:gridCol w="1852807"/>
                <a:gridCol w="2144350"/>
                <a:gridCol w="2267596"/>
                <a:gridCol w="2284370"/>
              </a:tblGrid>
              <a:tr h="1541969">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 Assess</a:t>
                      </a:r>
                      <a:r>
                        <a:rPr lang="en-CA" sz="1000" baseline="0" dirty="0" smtClean="0">
                          <a:solidFill>
                            <a:schemeClr val="tx1"/>
                          </a:solidFill>
                        </a:rPr>
                        <a:t> the current state and target state of your organization’s network management</a:t>
                      </a:r>
                      <a:endParaRPr lang="en-CA" sz="400" b="0" dirty="0" smtClean="0">
                        <a:solidFill>
                          <a:schemeClr val="tx1"/>
                        </a:solidFill>
                      </a:endParaRPr>
                    </a:p>
                    <a:p>
                      <a:pPr>
                        <a:spcAft>
                          <a:spcPts val="600"/>
                        </a:spcAft>
                      </a:pPr>
                      <a:r>
                        <a:rPr lang="en-CA" sz="1000" dirty="0" smtClean="0">
                          <a:solidFill>
                            <a:schemeClr val="tx1"/>
                          </a:solidFill>
                        </a:rPr>
                        <a:t>2. Decide whether to outsource network management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3. Develop the business case and structure the project</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4. Develop and issue an RFP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a:spcAft>
                          <a:spcPts val="600"/>
                        </a:spcAft>
                      </a:pPr>
                      <a:r>
                        <a:rPr lang="en-CA" sz="1000" dirty="0" smtClean="0">
                          <a:solidFill>
                            <a:schemeClr val="tx1"/>
                          </a:solidFill>
                        </a:rPr>
                        <a:t>5. Evaluate RFP responses</a:t>
                      </a:r>
                    </a:p>
                    <a:p>
                      <a:pPr>
                        <a:spcAft>
                          <a:spcPts val="600"/>
                        </a:spcAft>
                      </a:pPr>
                      <a:r>
                        <a:rPr lang="en-CA" sz="1000" dirty="0" smtClean="0">
                          <a:solidFill>
                            <a:schemeClr val="tx1"/>
                          </a:solidFill>
                        </a:rPr>
                        <a:t>6. Select</a:t>
                      </a:r>
                      <a:r>
                        <a:rPr lang="en-CA" sz="1000" baseline="0" dirty="0" smtClean="0">
                          <a:solidFill>
                            <a:schemeClr val="tx1"/>
                          </a:solidFill>
                        </a:rPr>
                        <a:t> a vendor and review your contract</a:t>
                      </a:r>
                      <a:endParaRPr lang="en-CA" sz="1000" dirty="0" smtClean="0">
                        <a:solidFill>
                          <a:schemeClr val="tx1"/>
                        </a:solidFill>
                      </a:endParaRPr>
                    </a:p>
                    <a:p>
                      <a:pPr marL="0" algn="l" defTabSz="914400" rtl="0" eaLnBrk="1" latinLnBrk="0" hangingPunct="1">
                        <a:spcAft>
                          <a:spcPts val="600"/>
                        </a:spcAft>
                      </a:pPr>
                      <a:r>
                        <a:rPr lang="en-CA" sz="1000" b="1" kern="1200" dirty="0" smtClean="0">
                          <a:solidFill>
                            <a:schemeClr val="tx1"/>
                          </a:solidFill>
                          <a:latin typeface="+mn-lt"/>
                          <a:ea typeface="+mn-ea"/>
                          <a:cs typeface="+mn-cs"/>
                        </a:rPr>
                        <a:t>9. Develop a collaborative partnership with your vendor</a:t>
                      </a:r>
                    </a:p>
                    <a:p>
                      <a:pPr marL="0" algn="l" defTabSz="914400" rtl="0" eaLnBrk="1" latinLnBrk="0" hangingPunct="1">
                        <a:spcAft>
                          <a:spcPts val="600"/>
                        </a:spcAft>
                      </a:pPr>
                      <a:r>
                        <a:rPr lang="en-CA" sz="1000" b="1" kern="1200" dirty="0" smtClean="0">
                          <a:solidFill>
                            <a:schemeClr val="tx1"/>
                          </a:solidFill>
                          <a:latin typeface="+mn-lt"/>
                          <a:ea typeface="+mn-ea"/>
                          <a:cs typeface="+mn-cs"/>
                        </a:rPr>
                        <a:t>10. Work toward continuous improvement</a:t>
                      </a:r>
                      <a:endParaRPr lang="en-CA" sz="9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r>
              <a:tr h="1242204">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2"/>
                        </a:buBlip>
                      </a:pPr>
                      <a:r>
                        <a:rPr lang="en-US" sz="1000" b="0" dirty="0" smtClean="0">
                          <a:cs typeface="Open Sans"/>
                        </a:rPr>
                        <a:t>Scoping</a:t>
                      </a:r>
                      <a:r>
                        <a:rPr lang="en-US" sz="1000" b="0" baseline="0" dirty="0" smtClean="0">
                          <a:cs typeface="Open Sans"/>
                        </a:rPr>
                        <a:t> call</a:t>
                      </a:r>
                      <a:endParaRPr lang="en-US" sz="1000" b="0" dirty="0" smtClean="0">
                        <a:cs typeface="Open Sans"/>
                      </a:endParaRPr>
                    </a:p>
                    <a:p>
                      <a:pPr marL="228600" indent="-228600">
                        <a:spcAft>
                          <a:spcPts val="600"/>
                        </a:spcAft>
                        <a:buSzPct val="150000"/>
                        <a:buBlip>
                          <a:blip r:embed="rId2"/>
                        </a:buBlip>
                      </a:pPr>
                      <a:r>
                        <a:rPr lang="en-US" sz="1000" b="0" dirty="0" smtClean="0">
                          <a:cs typeface="Open Sans"/>
                        </a:rPr>
                        <a:t>Assess</a:t>
                      </a:r>
                      <a:r>
                        <a:rPr lang="en-US" sz="1000" b="0" baseline="0" dirty="0" smtClean="0">
                          <a:cs typeface="Open Sans"/>
                        </a:rPr>
                        <a:t> the current state</a:t>
                      </a:r>
                      <a:endParaRPr lang="en-US" sz="1000" b="0" dirty="0" smtClean="0">
                        <a:cs typeface="Open Sans"/>
                      </a:endParaRPr>
                    </a:p>
                    <a:p>
                      <a:pPr marL="228600" indent="-228600">
                        <a:spcAft>
                          <a:spcPts val="600"/>
                        </a:spcAft>
                        <a:buSzPct val="150000"/>
                        <a:buBlip>
                          <a:blip r:embed="rId2"/>
                        </a:buBlip>
                      </a:pPr>
                      <a:r>
                        <a:rPr lang="en-US" sz="1000" b="0" dirty="0" smtClean="0">
                          <a:cs typeface="Open Sans"/>
                        </a:rPr>
                        <a:t>Make</a:t>
                      </a:r>
                      <a:r>
                        <a:rPr lang="en-US" sz="1000" b="0" baseline="0" dirty="0" smtClean="0">
                          <a:cs typeface="Open Sans"/>
                        </a:rPr>
                        <a:t> the case</a:t>
                      </a:r>
                      <a:r>
                        <a:rPr lang="en-US" sz="1000" b="0" dirty="0" smtClean="0">
                          <a:cs typeface="Open Sans"/>
                        </a:rPr>
                        <a:t> to outsource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Scoping call</a:t>
                      </a:r>
                    </a:p>
                    <a:p>
                      <a:pPr marL="228600" indent="-228600">
                        <a:spcAft>
                          <a:spcPts val="600"/>
                        </a:spcAft>
                        <a:buSzPct val="150000"/>
                        <a:buBlip>
                          <a:blip r:embed="rId2"/>
                        </a:buBlip>
                      </a:pPr>
                      <a:r>
                        <a:rPr lang="en-US" sz="1000" b="0" dirty="0" smtClean="0">
                          <a:cs typeface="Open Sans"/>
                        </a:rPr>
                        <a:t>Review your business case</a:t>
                      </a:r>
                    </a:p>
                    <a:p>
                      <a:pPr marL="228600" indent="-228600">
                        <a:spcAft>
                          <a:spcPts val="600"/>
                        </a:spcAft>
                        <a:buSzPct val="150000"/>
                        <a:buBlip>
                          <a:blip r:embed="rId2"/>
                        </a:buBlip>
                      </a:pPr>
                      <a:r>
                        <a:rPr lang="en-US" sz="1000" b="0" dirty="0" smtClean="0">
                          <a:cs typeface="Open Sans"/>
                        </a:rPr>
                        <a:t>Review your RFP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Review your vendor shortlist</a:t>
                      </a:r>
                    </a:p>
                    <a:p>
                      <a:pPr marL="228600" marR="0" indent="-228600" algn="l" defTabSz="914400" rtl="0" eaLnBrk="1" fontAlgn="auto" latinLnBrk="0" hangingPunct="1">
                        <a:lnSpc>
                          <a:spcPct val="100000"/>
                        </a:lnSpc>
                        <a:spcBef>
                          <a:spcPts val="0"/>
                        </a:spcBef>
                        <a:spcAft>
                          <a:spcPts val="600"/>
                        </a:spcAft>
                        <a:buClrTx/>
                        <a:buSzPct val="150000"/>
                        <a:buFontTx/>
                        <a:buBlip>
                          <a:blip r:embed="rId2"/>
                        </a:buBlip>
                        <a:tabLst/>
                        <a:defRPr/>
                      </a:pPr>
                      <a:r>
                        <a:rPr lang="en-US" sz="1000" b="0" dirty="0" smtClean="0">
                          <a:cs typeface="Open Sans"/>
                        </a:rPr>
                        <a:t>Finalize</a:t>
                      </a:r>
                      <a:r>
                        <a:rPr lang="en-US" sz="1000" b="0" baseline="0" dirty="0" smtClean="0">
                          <a:cs typeface="Open Sans"/>
                        </a:rPr>
                        <a:t> the</a:t>
                      </a:r>
                      <a:r>
                        <a:rPr lang="en-US" sz="1000" b="0" dirty="0" smtClean="0">
                          <a:cs typeface="Open Sans"/>
                        </a:rPr>
                        <a:t> contract</a:t>
                      </a:r>
                    </a:p>
                    <a:p>
                      <a:pPr marL="228600" marR="0" indent="-228600" algn="l" defTabSz="914400" rtl="0" eaLnBrk="1" fontAlgn="auto" latinLnBrk="0" hangingPunct="1">
                        <a:lnSpc>
                          <a:spcPct val="100000"/>
                        </a:lnSpc>
                        <a:spcBef>
                          <a:spcPts val="0"/>
                        </a:spcBef>
                        <a:spcAft>
                          <a:spcPts val="600"/>
                        </a:spcAft>
                        <a:buClrTx/>
                        <a:buSzPct val="150000"/>
                        <a:buFontTx/>
                        <a:buBlip>
                          <a:blip r:embed="rId2"/>
                        </a:buBlip>
                        <a:tabLst/>
                        <a:defRPr/>
                      </a:pPr>
                      <a:r>
                        <a:rPr lang="en-US" sz="1000" b="0" kern="1200" dirty="0" smtClean="0">
                          <a:solidFill>
                            <a:schemeClr val="dk1"/>
                          </a:solidFill>
                          <a:latin typeface="+mn-lt"/>
                          <a:ea typeface="+mn-ea"/>
                          <a:cs typeface="Open Sans"/>
                        </a:rPr>
                        <a:t>Discuss implementation challenges and metrics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r>
              <a:tr h="866689">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Make the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Gather</a:t>
                      </a:r>
                      <a:r>
                        <a:rPr lang="en-CA" sz="1000" baseline="0" dirty="0" smtClean="0"/>
                        <a:t> requirements and begin to develop an RFP</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Develop an action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r>
              <a:tr h="704766">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dirty="0" smtClean="0"/>
                        <a:t>Go/no-go decision to outsource</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2 Results:</a:t>
                      </a:r>
                    </a:p>
                    <a:p>
                      <a:pPr marL="171450" indent="-171450">
                        <a:buFont typeface="Arial" panose="020B0604020202020204" pitchFamily="34" charset="0"/>
                        <a:buChar char="•"/>
                      </a:pPr>
                      <a:r>
                        <a:rPr lang="en-CA" sz="1000" dirty="0" smtClean="0"/>
                        <a:t>Business case</a:t>
                      </a:r>
                    </a:p>
                    <a:p>
                      <a:pPr marL="171450" indent="-171450">
                        <a:buFont typeface="Arial" panose="020B0604020202020204" pitchFamily="34" charset="0"/>
                        <a:buChar char="•"/>
                      </a:pPr>
                      <a:r>
                        <a:rPr lang="en-CA" sz="1000" dirty="0" smtClean="0"/>
                        <a:t>RFP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3 Results:</a:t>
                      </a:r>
                    </a:p>
                    <a:p>
                      <a:pPr marL="171450" indent="-171450">
                        <a:buFont typeface="Arial" panose="020B0604020202020204" pitchFamily="34" charset="0"/>
                        <a:buChar char="•"/>
                      </a:pPr>
                      <a:r>
                        <a:rPr lang="en-CA" sz="1000" dirty="0" smtClean="0"/>
                        <a:t>Vendor selected </a:t>
                      </a:r>
                    </a:p>
                    <a:p>
                      <a:pPr marL="171450" indent="-171450">
                        <a:buFont typeface="Arial" panose="020B0604020202020204" pitchFamily="34" charset="0"/>
                        <a:buChar char="•"/>
                      </a:pPr>
                      <a:r>
                        <a:rPr lang="en-CA" sz="1000" baseline="0" dirty="0" smtClean="0"/>
                        <a:t>Action plan d</a:t>
                      </a:r>
                      <a:r>
                        <a:rPr lang="en-CA" sz="1000" dirty="0" smtClean="0"/>
                        <a:t>eveloped</a:t>
                      </a:r>
                      <a:endParaRPr lang="en-CA" sz="1000" baseline="0" dirty="0" smtClean="0"/>
                    </a:p>
                    <a:p>
                      <a:pPr marL="171450" indent="-171450">
                        <a:buFont typeface="Arial" panose="020B0604020202020204" pitchFamily="34" charset="0"/>
                        <a:buChar char="•"/>
                      </a:pPr>
                      <a:r>
                        <a:rPr lang="en-CA" sz="1000" baseline="0" dirty="0" smtClean="0"/>
                        <a:t>Success measured</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r>
            </a:tbl>
          </a:graphicData>
        </a:graphic>
      </p:graphicFrame>
      <p:pic>
        <p:nvPicPr>
          <p:cNvPr id="26" name="Picture 25"/>
          <p:cNvPicPr>
            <a:picLocks noChangeAspect="1"/>
          </p:cNvPicPr>
          <p:nvPr/>
        </p:nvPicPr>
        <p:blipFill>
          <a:blip r:embed="rId3"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74183" y="3211454"/>
            <a:ext cx="974520" cy="877885"/>
          </a:xfrm>
          <a:prstGeom prst="rect">
            <a:avLst/>
          </a:prstGeom>
        </p:spPr>
      </p:pic>
      <p:pic>
        <p:nvPicPr>
          <p:cNvPr id="27" name="Picture 26" descr="best-practice-blueprints.png"/>
          <p:cNvPicPr>
            <a:picLocks noChangeAspect="1"/>
          </p:cNvPicPr>
          <p:nvPr/>
        </p:nvPicPr>
        <p:blipFill>
          <a:blip r:embed="rId4" cstate="print">
            <a:clrChange>
              <a:clrFrom>
                <a:srgbClr val="000000">
                  <a:alpha val="0"/>
                </a:srgbClr>
              </a:clrFrom>
              <a:clrTo>
                <a:srgbClr val="000000">
                  <a:alpha val="0"/>
                </a:srgbClr>
              </a:clrTo>
            </a:clrChange>
          </a:blip>
          <a:stretch>
            <a:fillRect/>
          </a:stretch>
        </p:blipFill>
        <p:spPr>
          <a:xfrm>
            <a:off x="314256" y="1710037"/>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5" cstate="print"/>
          <a:srcRect l="12204" t="22820" r="8463" b="22257"/>
          <a:stretch/>
        </p:blipFill>
        <p:spPr>
          <a:xfrm>
            <a:off x="485440" y="4431353"/>
            <a:ext cx="752006" cy="483279"/>
          </a:xfrm>
          <a:prstGeom prst="rect">
            <a:avLst/>
          </a:prstGeom>
          <a:effectLst>
            <a:outerShdw blurRad="50800" dist="38100" dir="2700000" algn="tl" rotWithShape="0">
              <a:prstClr val="black">
                <a:alpha val="40000"/>
              </a:prstClr>
            </a:outerShdw>
          </a:effectLst>
        </p:spPr>
      </p:pic>
      <p:sp>
        <p:nvSpPr>
          <p:cNvPr id="29" name="Chevron 28"/>
          <p:cNvSpPr/>
          <p:nvPr/>
        </p:nvSpPr>
        <p:spPr>
          <a:xfrm>
            <a:off x="2225805" y="1092707"/>
            <a:ext cx="2194560"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Assess the current state</a:t>
            </a:r>
            <a:endParaRPr lang="en-US" sz="1000" dirty="0">
              <a:solidFill>
                <a:srgbClr val="FFFFFF"/>
              </a:solidFill>
            </a:endParaRPr>
          </a:p>
        </p:txBody>
      </p:sp>
      <p:sp>
        <p:nvSpPr>
          <p:cNvPr id="15"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rgbClr val="333333"/>
                </a:solidFill>
              </a:rPr>
              <a:t>Outsource Network Management </a:t>
            </a:r>
            <a:r>
              <a:rPr lang="en-CA" dirty="0"/>
              <a:t>in Gaming &amp; Hospitality</a:t>
            </a:r>
            <a:r>
              <a:rPr lang="en-US" dirty="0" smtClean="0">
                <a:solidFill>
                  <a:srgbClr val="333333"/>
                </a:solidFill>
              </a:rPr>
              <a:t> – project overview</a:t>
            </a:r>
            <a:endParaRPr lang="en-US" dirty="0">
              <a:solidFill>
                <a:srgbClr val="333333"/>
              </a:solidFill>
            </a:endParaRPr>
          </a:p>
        </p:txBody>
      </p:sp>
      <p:sp>
        <p:nvSpPr>
          <p:cNvPr id="12" name="Chevron 11"/>
          <p:cNvSpPr/>
          <p:nvPr/>
        </p:nvSpPr>
        <p:spPr>
          <a:xfrm>
            <a:off x="4461232" y="1094191"/>
            <a:ext cx="2194560"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rgbClr val="FFFFFF"/>
                </a:solidFill>
              </a:rPr>
              <a:t>Build the RFP and select a vendor</a:t>
            </a:r>
            <a:endParaRPr lang="en-US" sz="1000" dirty="0">
              <a:solidFill>
                <a:srgbClr val="FFFFFF"/>
              </a:solidFill>
            </a:endParaRPr>
          </a:p>
        </p:txBody>
      </p:sp>
      <p:sp>
        <p:nvSpPr>
          <p:cNvPr id="13" name="Chevron 12"/>
          <p:cNvSpPr/>
          <p:nvPr/>
        </p:nvSpPr>
        <p:spPr>
          <a:xfrm>
            <a:off x="6696659" y="1092706"/>
            <a:ext cx="2194560"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Develop an action plan and implement</a:t>
            </a:r>
            <a:endParaRPr lang="en-US" sz="1000" dirty="0">
              <a:solidFill>
                <a:srgbClr val="FFFFFF"/>
              </a:solidFill>
            </a:endParaRPr>
          </a:p>
        </p:txBody>
      </p:sp>
    </p:spTree>
    <p:extLst>
      <p:ext uri="{BB962C8B-B14F-4D97-AF65-F5344CB8AC3E}">
        <p14:creationId xmlns:p14="http://schemas.microsoft.com/office/powerpoint/2010/main" val="2638236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14496102"/>
              </p:ext>
            </p:extLst>
          </p:nvPr>
        </p:nvGraphicFramePr>
        <p:xfrm>
          <a:off x="206366" y="2045498"/>
          <a:ext cx="8753305" cy="3783663"/>
        </p:xfrm>
        <a:graphic>
          <a:graphicData uri="http://schemas.openxmlformats.org/drawingml/2006/table">
            <a:tbl>
              <a:tblPr firstRow="1" bandRow="1">
                <a:tableStyleId>{5C22544A-7EE6-4342-B048-85BDC9FD1C3A}</a:tableStyleId>
              </a:tblPr>
              <a:tblGrid>
                <a:gridCol w="1750661"/>
                <a:gridCol w="1750661"/>
                <a:gridCol w="1750661"/>
                <a:gridCol w="1750661"/>
                <a:gridCol w="1750661"/>
              </a:tblGrid>
              <a:tr h="0">
                <a:tc>
                  <a:txBody>
                    <a:bodyPr/>
                    <a:lstStyle/>
                    <a:p>
                      <a:pPr algn="ctr"/>
                      <a:r>
                        <a:rPr lang="en-CA" sz="1200" b="0" i="1" dirty="0" smtClean="0">
                          <a:solidFill>
                            <a:schemeClr val="tx1"/>
                          </a:solidFill>
                        </a:rPr>
                        <a:t>Day 1</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2</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3</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4</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a:t>
                      </a:r>
                      <a:r>
                        <a:rPr lang="en-CA" sz="1200" b="0" i="1" baseline="0" dirty="0" smtClean="0">
                          <a:solidFill>
                            <a:schemeClr val="tx1"/>
                          </a:solidFill>
                        </a:rPr>
                        <a:t> 5</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303">
                <a:tc>
                  <a:txBody>
                    <a:bodyPr/>
                    <a:lstStyle/>
                    <a:p>
                      <a:pPr algn="ctr"/>
                      <a:r>
                        <a:rPr lang="en-CA" sz="1400" b="1" dirty="0" smtClean="0">
                          <a:solidFill>
                            <a:schemeClr val="bg1"/>
                          </a:solidFill>
                        </a:rPr>
                        <a:t>Preparation</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ctr"/>
                      <a:r>
                        <a:rPr lang="en-CA" sz="1400" b="1" dirty="0" smtClean="0">
                          <a:solidFill>
                            <a:schemeClr val="bg1"/>
                          </a:solidFill>
                        </a:rPr>
                        <a:t>Working Session</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r>
              <a:tr h="3096000">
                <a:tc>
                  <a:txBody>
                    <a:bodyPr/>
                    <a:lstStyle/>
                    <a:p>
                      <a:pPr>
                        <a:spcAft>
                          <a:spcPts val="500"/>
                        </a:spcAft>
                      </a:pPr>
                      <a:r>
                        <a:rPr lang="en-CA" sz="1000" b="1" dirty="0" smtClean="0">
                          <a:solidFill>
                            <a:schemeClr val="tx1"/>
                          </a:solidFill>
                        </a:rPr>
                        <a:t>Workshop Preparation</a:t>
                      </a:r>
                    </a:p>
                    <a:p>
                      <a:pPr marL="177800" indent="-177800">
                        <a:buFont typeface="Arial" panose="020B0604020202020204" pitchFamily="34" charset="0"/>
                        <a:buChar char="•"/>
                      </a:pPr>
                      <a:r>
                        <a:rPr lang="en-CA" sz="1000" b="0" dirty="0" smtClean="0">
                          <a:solidFill>
                            <a:schemeClr val="tx1"/>
                          </a:solidFill>
                        </a:rPr>
                        <a:t>Compile all sets of</a:t>
                      </a:r>
                      <a:r>
                        <a:rPr lang="en-CA" sz="1000" b="0" baseline="0" dirty="0" smtClean="0">
                          <a:solidFill>
                            <a:schemeClr val="tx1"/>
                          </a:solidFill>
                        </a:rPr>
                        <a:t> current performance indicators for the organization.</a:t>
                      </a:r>
                    </a:p>
                    <a:p>
                      <a:pPr marL="177800" indent="-177800">
                        <a:buFont typeface="Arial" panose="020B0604020202020204" pitchFamily="34" charset="0"/>
                        <a:buChar char="•"/>
                      </a:pPr>
                      <a:r>
                        <a:rPr lang="en-CA" sz="1000" b="0" dirty="0" smtClean="0">
                          <a:solidFill>
                            <a:schemeClr val="tx1"/>
                          </a:solidFill>
                        </a:rPr>
                        <a:t>Create</a:t>
                      </a:r>
                      <a:r>
                        <a:rPr lang="en-CA" sz="1000" b="0" baseline="0" dirty="0" smtClean="0">
                          <a:solidFill>
                            <a:schemeClr val="tx1"/>
                          </a:solidFill>
                        </a:rPr>
                        <a:t> comprehensive list of performance objectives for the organization.</a:t>
                      </a:r>
                    </a:p>
                    <a:p>
                      <a:pPr marL="177800" indent="-177800">
                        <a:buFont typeface="Arial" panose="020B0604020202020204" pitchFamily="34" charset="0"/>
                        <a:buChar char="•"/>
                      </a:pPr>
                      <a:r>
                        <a:rPr lang="en-CA" sz="1000" b="0" baseline="0" dirty="0" smtClean="0">
                          <a:solidFill>
                            <a:schemeClr val="tx1"/>
                          </a:solidFill>
                        </a:rPr>
                        <a:t>Send workshop agenda to all workshop participants.</a:t>
                      </a:r>
                      <a:endParaRPr lang="en-CA" sz="1000" b="0" dirty="0" smtClean="0">
                        <a:solidFill>
                          <a:schemeClr val="tx1"/>
                        </a:solidFill>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Discuss your drivers to outsource network management.</a:t>
                      </a:r>
                    </a:p>
                    <a:p>
                      <a:pPr marL="177800" indent="-177800">
                        <a:buFont typeface="Arial" panose="020B0604020202020204" pitchFamily="34" charset="0"/>
                        <a:buChar char="•"/>
                      </a:pPr>
                      <a:r>
                        <a:rPr lang="en-CA" sz="1000" b="0" baseline="0" dirty="0" smtClean="0">
                          <a:solidFill>
                            <a:schemeClr val="tx1"/>
                          </a:solidFill>
                        </a:rPr>
                        <a:t>Map your network services and activities.</a:t>
                      </a:r>
                    </a:p>
                    <a:p>
                      <a:pPr marL="177800" indent="-177800">
                        <a:buFont typeface="Arial" panose="020B0604020202020204" pitchFamily="34" charset="0"/>
                        <a:buChar char="•"/>
                      </a:pPr>
                      <a:r>
                        <a:rPr lang="en-CA" sz="1000" b="0" baseline="0" dirty="0" smtClean="0">
                          <a:solidFill>
                            <a:schemeClr val="tx1"/>
                          </a:solidFill>
                        </a:rPr>
                        <a:t>Evaluate the criticality of each network service.</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Assess your current network management capabilities.</a:t>
                      </a:r>
                    </a:p>
                    <a:p>
                      <a:pPr marL="177800" indent="-177800">
                        <a:buFont typeface="Arial" panose="020B0604020202020204" pitchFamily="34" charset="0"/>
                        <a:buChar char="•"/>
                      </a:pPr>
                      <a:r>
                        <a:rPr lang="en-CA" sz="1000" b="0" baseline="0" dirty="0" smtClean="0">
                          <a:solidFill>
                            <a:schemeClr val="tx1"/>
                          </a:solidFill>
                        </a:rPr>
                        <a:t>Define your network management requirements.</a:t>
                      </a:r>
                    </a:p>
                    <a:p>
                      <a:pPr marL="177800" indent="-177800">
                        <a:buFont typeface="Arial" panose="020B0604020202020204" pitchFamily="34" charset="0"/>
                        <a:buChar char="•"/>
                      </a:pPr>
                      <a:r>
                        <a:rPr lang="en-CA" sz="1000" b="0" baseline="0" dirty="0" smtClean="0">
                          <a:solidFill>
                            <a:schemeClr val="tx1"/>
                          </a:solidFill>
                        </a:rPr>
                        <a:t>Conduct a gap analysis and select components to outsource.</a:t>
                      </a:r>
                      <a:endParaRPr lang="en-CA" sz="1000" b="0" dirty="0">
                        <a:solidFill>
                          <a:schemeClr val="tx1"/>
                        </a:solidFill>
                      </a:endParaRP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Assess your organization’s readiness to outsource.</a:t>
                      </a:r>
                    </a:p>
                    <a:p>
                      <a:pPr marL="177800" indent="-177800">
                        <a:buFont typeface="Arial" panose="020B0604020202020204" pitchFamily="34" charset="0"/>
                        <a:buChar char="•"/>
                      </a:pPr>
                      <a:r>
                        <a:rPr lang="en-CA" sz="1000" b="0" baseline="0" dirty="0" smtClean="0">
                          <a:solidFill>
                            <a:schemeClr val="tx1"/>
                          </a:solidFill>
                        </a:rPr>
                        <a:t>Decide whether to outsource now or postpone the project.</a:t>
                      </a:r>
                    </a:p>
                    <a:p>
                      <a:pPr marL="177800" indent="-177800">
                        <a:buFont typeface="Arial" panose="020B0604020202020204" pitchFamily="34" charset="0"/>
                        <a:buChar char="•"/>
                      </a:pPr>
                      <a:r>
                        <a:rPr lang="en-CA" sz="1000" b="0" baseline="0" dirty="0" smtClean="0">
                          <a:solidFill>
                            <a:schemeClr val="tx1"/>
                          </a:solidFill>
                        </a:rPr>
                        <a:t>Begin creating a business case.</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Structure the project and define project roles and responsibilities.</a:t>
                      </a:r>
                    </a:p>
                    <a:p>
                      <a:pPr marL="177800" indent="-177800">
                        <a:buFont typeface="Arial" panose="020B0604020202020204" pitchFamily="34" charset="0"/>
                        <a:buChar char="•"/>
                      </a:pPr>
                      <a:r>
                        <a:rPr lang="en-CA" sz="1000" b="0" baseline="0" dirty="0" smtClean="0">
                          <a:solidFill>
                            <a:schemeClr val="tx1"/>
                          </a:solidFill>
                        </a:rPr>
                        <a:t>Define project metrics.</a:t>
                      </a:r>
                    </a:p>
                    <a:p>
                      <a:pPr marL="177800" indent="-177800">
                        <a:buFont typeface="Arial" panose="020B0604020202020204" pitchFamily="34" charset="0"/>
                        <a:buChar char="•"/>
                      </a:pPr>
                      <a:r>
                        <a:rPr lang="en-CA" sz="1000" b="0" baseline="0" dirty="0" smtClean="0">
                          <a:solidFill>
                            <a:schemeClr val="tx1"/>
                          </a:solidFill>
                        </a:rPr>
                        <a:t>Develop a high-level project timeline.</a:t>
                      </a:r>
                    </a:p>
                    <a:p>
                      <a:pPr marL="177800" indent="-177800">
                        <a:buFont typeface="Arial" panose="020B0604020202020204" pitchFamily="34" charset="0"/>
                        <a:buChar char="•"/>
                      </a:pPr>
                      <a:r>
                        <a:rPr lang="en-CA" sz="1000" b="0" baseline="0" dirty="0" smtClean="0">
                          <a:solidFill>
                            <a:schemeClr val="tx1"/>
                          </a:solidFill>
                        </a:rPr>
                        <a:t>Complete the business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Transfer your network management requirements to Info-Tech’s RFP template.</a:t>
                      </a:r>
                    </a:p>
                    <a:p>
                      <a:pPr marL="177800" indent="-177800">
                        <a:buFont typeface="Arial" panose="020B0604020202020204" pitchFamily="34" charset="0"/>
                        <a:buChar char="•"/>
                      </a:pPr>
                      <a:r>
                        <a:rPr lang="en-CA" sz="1000" b="0" baseline="0" dirty="0" smtClean="0">
                          <a:solidFill>
                            <a:schemeClr val="tx1"/>
                          </a:solidFill>
                        </a:rPr>
                        <a:t>Complete and review your RFP.</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Discuss the vendor market and develop a scoring methodology.</a:t>
                      </a:r>
                    </a:p>
                    <a:p>
                      <a:pPr marL="177800" indent="-177800">
                        <a:buFont typeface="Arial" panose="020B0604020202020204" pitchFamily="34" charset="0"/>
                        <a:buChar char="•"/>
                      </a:pPr>
                      <a:r>
                        <a:rPr lang="en-CA" sz="1000" b="0" baseline="0" dirty="0" smtClean="0">
                          <a:solidFill>
                            <a:schemeClr val="tx1"/>
                          </a:solidFill>
                        </a:rPr>
                        <a:t>Develop a timeline and next steps post-workshop.</a:t>
                      </a:r>
                    </a:p>
                    <a:p>
                      <a:pPr marL="177800" indent="-177800">
                        <a:buFont typeface="Arial" panose="020B0604020202020204" pitchFamily="34" charset="0"/>
                        <a:buChar char="•"/>
                      </a:pPr>
                      <a:r>
                        <a:rPr lang="en-CA" sz="1000" b="0" baseline="0" dirty="0" smtClean="0">
                          <a:solidFill>
                            <a:schemeClr val="tx1"/>
                          </a:solidFill>
                        </a:rPr>
                        <a:t>Wrap-up.</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Workshop Debrief</a:t>
                      </a:r>
                    </a:p>
                    <a:p>
                      <a:pPr marL="177800" indent="-177800">
                        <a:buFont typeface="Arial" panose="020B0604020202020204" pitchFamily="34" charset="0"/>
                        <a:buChar char="•"/>
                      </a:pPr>
                      <a:r>
                        <a:rPr lang="en-CA" sz="1000" b="0" dirty="0" smtClean="0">
                          <a:solidFill>
                            <a:schemeClr val="tx1"/>
                          </a:solidFill>
                        </a:rPr>
                        <a:t>Review</a:t>
                      </a:r>
                      <a:r>
                        <a:rPr lang="en-CA" sz="1000" b="0" baseline="0" dirty="0" smtClean="0">
                          <a:solidFill>
                            <a:schemeClr val="tx1"/>
                          </a:solidFill>
                        </a:rPr>
                        <a:t> each of the steps in the outsourcing process.</a:t>
                      </a:r>
                    </a:p>
                    <a:p>
                      <a:pPr marL="177800" indent="-177800">
                        <a:buFont typeface="Arial" panose="020B0604020202020204" pitchFamily="34" charset="0"/>
                        <a:buChar char="•"/>
                      </a:pPr>
                      <a:r>
                        <a:rPr lang="en-CA" sz="1000" b="0" baseline="0" dirty="0" smtClean="0">
                          <a:solidFill>
                            <a:schemeClr val="tx1"/>
                          </a:solidFill>
                        </a:rPr>
                        <a:t>Assess whether or not steps can be omitted/changed.</a:t>
                      </a:r>
                    </a:p>
                    <a:p>
                      <a:pPr marL="177800" indent="-177800">
                        <a:buFont typeface="Arial" panose="020B0604020202020204" pitchFamily="34" charset="0"/>
                        <a:buChar char="•"/>
                      </a:pPr>
                      <a:r>
                        <a:rPr lang="en-CA" sz="1000" b="0" baseline="0" dirty="0" smtClean="0">
                          <a:solidFill>
                            <a:schemeClr val="tx1"/>
                          </a:solidFill>
                        </a:rPr>
                        <a:t>Revise performance objectives.</a:t>
                      </a:r>
                    </a:p>
                    <a:p>
                      <a:endParaRPr lang="en-CA" sz="1000" b="0" dirty="0" smtClean="0">
                        <a:solidFill>
                          <a:schemeClr val="tx1"/>
                        </a:solidFill>
                      </a:endParaRPr>
                    </a:p>
                    <a:p>
                      <a:pPr>
                        <a:spcAft>
                          <a:spcPts val="500"/>
                        </a:spcAft>
                      </a:pPr>
                      <a:r>
                        <a:rPr lang="en-CA" sz="1000" b="1" dirty="0" smtClean="0">
                          <a:solidFill>
                            <a:schemeClr val="tx1"/>
                          </a:solidFill>
                        </a:rPr>
                        <a:t>Next Steps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Develop a set of metrics that can be used to monitor ongoing project success.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Create a schedule and role/responsibility matrix for future monitoring activities.</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r>
            </a:tbl>
          </a:graphicData>
        </a:graphic>
      </p:graphicFrame>
      <p:sp>
        <p:nvSpPr>
          <p:cNvPr id="2" name="Title 1"/>
          <p:cNvSpPr>
            <a:spLocks noGrp="1"/>
          </p:cNvSpPr>
          <p:nvPr>
            <p:ph type="title"/>
          </p:nvPr>
        </p:nvSpPr>
        <p:spPr/>
        <p:txBody>
          <a:bodyPr/>
          <a:lstStyle/>
          <a:p>
            <a:r>
              <a:rPr lang="en-CA" dirty="0" smtClean="0"/>
              <a:t>Workshop overview </a:t>
            </a:r>
            <a:endParaRPr lang="en-CA" dirty="0"/>
          </a:p>
        </p:txBody>
      </p:sp>
      <p:sp>
        <p:nvSpPr>
          <p:cNvPr id="5" name="TextBox 4"/>
          <p:cNvSpPr txBox="1"/>
          <p:nvPr/>
        </p:nvSpPr>
        <p:spPr>
          <a:xfrm>
            <a:off x="206366" y="1540929"/>
            <a:ext cx="8670933" cy="461665"/>
          </a:xfrm>
          <a:prstGeom prst="rect">
            <a:avLst/>
          </a:prstGeom>
          <a:noFill/>
        </p:spPr>
        <p:txBody>
          <a:bodyPr wrap="square" rtlCol="0">
            <a:spAutoFit/>
          </a:bodyPr>
          <a:lstStyle/>
          <a:p>
            <a:r>
              <a:rPr lang="en-CA" sz="1200" dirty="0" smtClean="0">
                <a:solidFill>
                  <a:srgbClr val="333333"/>
                </a:solidFill>
              </a:rPr>
              <a:t>This workshop can be deployed as either a four or five-day engagement depending on the level of preparation completed by the client prior to the facilitator arriving onsite.</a:t>
            </a:r>
          </a:p>
        </p:txBody>
      </p:sp>
      <p:sp>
        <p:nvSpPr>
          <p:cNvPr id="30" name="TextBox 29"/>
          <p:cNvSpPr txBox="1"/>
          <p:nvPr/>
        </p:nvSpPr>
        <p:spPr>
          <a:xfrm>
            <a:off x="1947040" y="6014617"/>
            <a:ext cx="6891872" cy="461665"/>
          </a:xfrm>
          <a:prstGeom prst="rect">
            <a:avLst/>
          </a:prstGeom>
          <a:noFill/>
        </p:spPr>
        <p:txBody>
          <a:bodyPr wrap="square" rtlCol="0">
            <a:spAutoFit/>
          </a:bodyPr>
          <a:lstStyle/>
          <a:p>
            <a:r>
              <a:rPr lang="en-CA" sz="1200" dirty="0" smtClean="0">
                <a:solidFill>
                  <a:srgbClr val="333333"/>
                </a:solidFill>
              </a:rPr>
              <a:t>The light blue slides at the end of each section highlight the key activities and exercises that will be completed during the engagement with our analyst team. </a:t>
            </a:r>
            <a:endParaRPr lang="en-CA" sz="1200" dirty="0">
              <a:solidFill>
                <a:srgbClr val="333333"/>
              </a:solidFill>
            </a:endParaRPr>
          </a:p>
        </p:txBody>
      </p:sp>
      <p:sp>
        <p:nvSpPr>
          <p:cNvPr id="31" name="Chevron 30"/>
          <p:cNvSpPr/>
          <p:nvPr/>
        </p:nvSpPr>
        <p:spPr>
          <a:xfrm rot="10800000">
            <a:off x="1469280" y="5950301"/>
            <a:ext cx="404442" cy="438411"/>
          </a:xfrm>
          <a:prstGeom prst="chevron">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pic>
        <p:nvPicPr>
          <p:cNvPr id="32" name="Picture 31" descr="on-site-workshops.png"/>
          <p:cNvPicPr>
            <a:picLocks noChangeAspect="1"/>
          </p:cNvPicPr>
          <p:nvPr/>
        </p:nvPicPr>
        <p:blipFill rotWithShape="1">
          <a:blip r:embed="rId2" cstate="print"/>
          <a:srcRect l="12204" t="22820" r="8463" b="22257"/>
          <a:stretch/>
        </p:blipFill>
        <p:spPr>
          <a:xfrm>
            <a:off x="2022522" y="2427818"/>
            <a:ext cx="276998" cy="197924"/>
          </a:xfrm>
          <a:prstGeom prst="rect">
            <a:avLst/>
          </a:prstGeom>
          <a:effectLst>
            <a:outerShdw blurRad="50800" dist="38100" dir="2700000" algn="tl" rotWithShape="0">
              <a:prstClr val="black">
                <a:alpha val="40000"/>
              </a:prstClr>
            </a:outerShdw>
          </a:effectLst>
        </p:spPr>
      </p:pic>
      <p:pic>
        <p:nvPicPr>
          <p:cNvPr id="33" name="Picture 32" descr="on-site-workshops.png"/>
          <p:cNvPicPr>
            <a:picLocks noChangeAspect="1"/>
          </p:cNvPicPr>
          <p:nvPr/>
        </p:nvPicPr>
        <p:blipFill rotWithShape="1">
          <a:blip r:embed="rId2" cstate="print"/>
          <a:srcRect l="12204" t="22820" r="8463" b="22257"/>
          <a:stretch/>
        </p:blipFill>
        <p:spPr>
          <a:xfrm>
            <a:off x="3772990" y="2427818"/>
            <a:ext cx="276998" cy="197924"/>
          </a:xfrm>
          <a:prstGeom prst="rect">
            <a:avLst/>
          </a:prstGeom>
          <a:effectLst>
            <a:outerShdw blurRad="50800" dist="38100" dir="2700000" algn="tl" rotWithShape="0">
              <a:prstClr val="black">
                <a:alpha val="40000"/>
              </a:prstClr>
            </a:outerShdw>
          </a:effectLst>
        </p:spPr>
      </p:pic>
      <p:pic>
        <p:nvPicPr>
          <p:cNvPr id="34" name="Picture 33" descr="on-site-workshops.png"/>
          <p:cNvPicPr>
            <a:picLocks noChangeAspect="1"/>
          </p:cNvPicPr>
          <p:nvPr/>
        </p:nvPicPr>
        <p:blipFill rotWithShape="1">
          <a:blip r:embed="rId2" cstate="print"/>
          <a:srcRect l="12204" t="22820" r="8463" b="22257"/>
          <a:stretch/>
        </p:blipFill>
        <p:spPr>
          <a:xfrm>
            <a:off x="5536704" y="2427818"/>
            <a:ext cx="276998" cy="197924"/>
          </a:xfrm>
          <a:prstGeom prst="rect">
            <a:avLst/>
          </a:prstGeom>
          <a:effectLst>
            <a:outerShdw blurRad="50800" dist="38100" dir="2700000" algn="tl" rotWithShape="0">
              <a:prstClr val="black">
                <a:alpha val="40000"/>
              </a:prstClr>
            </a:outerShdw>
          </a:effectLst>
        </p:spPr>
      </p:pic>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smtClean="0">
                <a:solidFill>
                  <a:srgbClr val="333333"/>
                </a:solidFill>
              </a:rPr>
              <a:t>Contact your account representative </a:t>
            </a:r>
            <a:r>
              <a:rPr lang="en-US" sz="1400" dirty="0" smtClean="0">
                <a:solidFill>
                  <a:srgbClr val="333333"/>
                </a:solidFill>
              </a:rPr>
              <a:t>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CA" sz="1400" dirty="0">
              <a:solidFill>
                <a:srgbClr val="333333"/>
              </a:solidFill>
            </a:endParaRPr>
          </a:p>
        </p:txBody>
      </p:sp>
      <p:pic>
        <p:nvPicPr>
          <p:cNvPr id="13" name="Picture 12"/>
          <p:cNvPicPr>
            <a:picLocks noChangeAspect="1"/>
          </p:cNvPicPr>
          <p:nvPr/>
        </p:nvPicPr>
        <p:blipFill>
          <a:blip r:embed="rId4"/>
          <a:stretch>
            <a:fillRect/>
          </a:stretch>
        </p:blipFill>
        <p:spPr>
          <a:xfrm>
            <a:off x="274345" y="5617268"/>
            <a:ext cx="1070409" cy="7946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739870" y="1923583"/>
            <a:ext cx="7450479" cy="3849772"/>
          </a:xfrm>
          <a:prstGeom prst="rect">
            <a:avLst/>
          </a:prstGeom>
        </p:spPr>
        <p:txBody>
          <a:bodyPr wrap="square" rtlCol="0">
            <a:spAutoFit/>
          </a:bodyPr>
          <a:lstStyle/>
          <a:p>
            <a:pPr>
              <a:spcAft>
                <a:spcPts val="500"/>
              </a:spcAft>
            </a:pPr>
            <a:r>
              <a:rPr lang="en-CA" sz="1600" i="1" dirty="0" smtClean="0">
                <a:solidFill>
                  <a:srgbClr val="FFFFFF"/>
                </a:solidFill>
                <a:latin typeface="Georgia"/>
              </a:rPr>
              <a:t>Successfully acquiring infrastructure services such as managed network services is not easy. Outsourced </a:t>
            </a:r>
            <a:r>
              <a:rPr lang="en-CA" sz="1600" i="1" dirty="0">
                <a:solidFill>
                  <a:srgbClr val="FFFFFF"/>
                </a:solidFill>
                <a:latin typeface="Georgia"/>
              </a:rPr>
              <a:t>network </a:t>
            </a:r>
            <a:r>
              <a:rPr lang="en-CA" sz="1600" i="1" dirty="0" smtClean="0">
                <a:solidFill>
                  <a:srgbClr val="FFFFFF"/>
                </a:solidFill>
                <a:latin typeface="Georgia"/>
              </a:rPr>
              <a:t>services involve potentially </a:t>
            </a:r>
            <a:r>
              <a:rPr lang="en-CA" sz="1600" i="1" dirty="0">
                <a:solidFill>
                  <a:srgbClr val="FFFFFF"/>
                </a:solidFill>
                <a:latin typeface="Georgia"/>
              </a:rPr>
              <a:t>high regulatory oversight and governance </a:t>
            </a:r>
            <a:r>
              <a:rPr lang="en-CA" sz="1600" i="1" dirty="0" smtClean="0">
                <a:solidFill>
                  <a:srgbClr val="FFFFFF"/>
                </a:solidFill>
                <a:latin typeface="Georgia"/>
              </a:rPr>
              <a:t>processes, long-term contracts, </a:t>
            </a:r>
            <a:r>
              <a:rPr lang="en-CA" sz="1600" i="1" dirty="0">
                <a:solidFill>
                  <a:srgbClr val="FFFFFF"/>
                </a:solidFill>
                <a:latin typeface="Georgia"/>
              </a:rPr>
              <a:t>and have the ability to either deliver a great amount of value to your organization or be highly detrimental and expensive</a:t>
            </a:r>
            <a:r>
              <a:rPr lang="en-CA" sz="1600" i="1" dirty="0" smtClean="0">
                <a:solidFill>
                  <a:srgbClr val="FFFFFF"/>
                </a:solidFill>
                <a:latin typeface="Georgia"/>
              </a:rPr>
              <a:t>. In short, they present an inherent level of risk.</a:t>
            </a:r>
            <a:endParaRPr lang="en-CA" sz="1600" i="1" dirty="0">
              <a:solidFill>
                <a:srgbClr val="FFFFFF"/>
              </a:solidFill>
              <a:latin typeface="Georgia"/>
            </a:endParaRPr>
          </a:p>
          <a:p>
            <a:pPr>
              <a:spcAft>
                <a:spcPts val="500"/>
              </a:spcAft>
            </a:pPr>
            <a:r>
              <a:rPr lang="en-CA" sz="1600" i="1" dirty="0" smtClean="0">
                <a:solidFill>
                  <a:srgbClr val="FFFFFF"/>
                </a:solidFill>
                <a:latin typeface="Georgia"/>
              </a:rPr>
              <a:t>However, the benefits of outsourcing network management are compelling and having </a:t>
            </a:r>
            <a:r>
              <a:rPr lang="en-CA" sz="1600" i="1" dirty="0">
                <a:solidFill>
                  <a:srgbClr val="FFFFFF"/>
                </a:solidFill>
                <a:latin typeface="Georgia"/>
              </a:rPr>
              <a:t>a good acquisition process can help you minimize the risk associated with procuring network managed </a:t>
            </a:r>
            <a:r>
              <a:rPr lang="en-CA" sz="1600" i="1" dirty="0" smtClean="0">
                <a:solidFill>
                  <a:srgbClr val="FFFFFF"/>
                </a:solidFill>
                <a:latin typeface="Georgia"/>
              </a:rPr>
              <a:t>services</a:t>
            </a:r>
            <a:r>
              <a:rPr lang="en-CA" sz="1600" i="1" dirty="0">
                <a:solidFill>
                  <a:srgbClr val="FFFFFF"/>
                </a:solidFill>
                <a:latin typeface="Georgia"/>
              </a:rPr>
              <a:t>. Clearly defined requirements, a well-formed RFP, a standard selection process, and carefully selected vendors will all </a:t>
            </a:r>
            <a:r>
              <a:rPr lang="en-CA" sz="1600" i="1" dirty="0" smtClean="0">
                <a:solidFill>
                  <a:srgbClr val="FFFFFF"/>
                </a:solidFill>
                <a:latin typeface="Georgia"/>
              </a:rPr>
              <a:t>increase your chances of success. Strong internal </a:t>
            </a:r>
            <a:r>
              <a:rPr lang="en-CA" sz="1600" i="1" dirty="0">
                <a:solidFill>
                  <a:srgbClr val="FFFFFF"/>
                </a:solidFill>
                <a:latin typeface="Georgia"/>
              </a:rPr>
              <a:t>IT </a:t>
            </a:r>
            <a:r>
              <a:rPr lang="en-CA" sz="1600" i="1" dirty="0" smtClean="0">
                <a:solidFill>
                  <a:srgbClr val="FFFFFF"/>
                </a:solidFill>
                <a:latin typeface="Georgia"/>
              </a:rPr>
              <a:t>organizational change and vendor </a:t>
            </a:r>
            <a:r>
              <a:rPr lang="en-CA" sz="1600" i="1" dirty="0">
                <a:solidFill>
                  <a:srgbClr val="FFFFFF"/>
                </a:solidFill>
                <a:latin typeface="Georgia"/>
              </a:rPr>
              <a:t>m</a:t>
            </a:r>
            <a:r>
              <a:rPr lang="en-CA" sz="1600" i="1" dirty="0" smtClean="0">
                <a:solidFill>
                  <a:srgbClr val="FFFFFF"/>
                </a:solidFill>
                <a:latin typeface="Georgia"/>
              </a:rPr>
              <a:t>anagement processes are </a:t>
            </a:r>
            <a:r>
              <a:rPr lang="en-CA" sz="1600" i="1" dirty="0">
                <a:solidFill>
                  <a:srgbClr val="FFFFFF"/>
                </a:solidFill>
                <a:latin typeface="Georgia"/>
              </a:rPr>
              <a:t>also </a:t>
            </a:r>
            <a:r>
              <a:rPr lang="en-CA" sz="1600" i="1" dirty="0" smtClean="0">
                <a:solidFill>
                  <a:srgbClr val="FFFFFF"/>
                </a:solidFill>
                <a:latin typeface="Georgia"/>
              </a:rPr>
              <a:t>critical. Lastly, </a:t>
            </a:r>
            <a:r>
              <a:rPr lang="en-CA" sz="1600" i="1" dirty="0">
                <a:solidFill>
                  <a:srgbClr val="FFFFFF"/>
                </a:solidFill>
                <a:latin typeface="Georgia"/>
              </a:rPr>
              <a:t>the integration </a:t>
            </a:r>
            <a:r>
              <a:rPr lang="en-CA" sz="1600" i="1" dirty="0" smtClean="0">
                <a:solidFill>
                  <a:srgbClr val="FFFFFF"/>
                </a:solidFill>
                <a:latin typeface="Georgia"/>
              </a:rPr>
              <a:t>of the </a:t>
            </a:r>
            <a:r>
              <a:rPr lang="en-CA" sz="1600" i="1" dirty="0">
                <a:solidFill>
                  <a:srgbClr val="FFFFFF"/>
                </a:solidFill>
                <a:latin typeface="Georgia"/>
              </a:rPr>
              <a:t>managed network service provider into the internal IT procedures and operations </a:t>
            </a:r>
            <a:r>
              <a:rPr lang="en-CA" sz="1600" i="1" dirty="0" smtClean="0">
                <a:solidFill>
                  <a:srgbClr val="FFFFFF"/>
                </a:solidFill>
                <a:latin typeface="Georgia"/>
              </a:rPr>
              <a:t>will </a:t>
            </a:r>
            <a:r>
              <a:rPr lang="en-CA" sz="1600" i="1" dirty="0">
                <a:solidFill>
                  <a:srgbClr val="FFFFFF"/>
                </a:solidFill>
                <a:latin typeface="Georgia"/>
              </a:rPr>
              <a:t>deliver value and </a:t>
            </a:r>
            <a:r>
              <a:rPr lang="en-CA" sz="1600" i="1" dirty="0" smtClean="0">
                <a:solidFill>
                  <a:srgbClr val="FFFFFF"/>
                </a:solidFill>
                <a:latin typeface="Georgia"/>
              </a:rPr>
              <a:t>success. </a:t>
            </a:r>
            <a:r>
              <a:rPr lang="en-CA" sz="1600" i="1" dirty="0">
                <a:solidFill>
                  <a:srgbClr val="FFFFFF"/>
                </a:solidFill>
                <a:latin typeface="Georgia"/>
              </a:rPr>
              <a:t>We hope you will find this blueprint helpful, and that it will be able to increase your odds of success. </a:t>
            </a:r>
          </a:p>
        </p:txBody>
      </p:sp>
      <p:sp>
        <p:nvSpPr>
          <p:cNvPr id="3" name="TextBox 2"/>
          <p:cNvSpPr txBox="1"/>
          <p:nvPr/>
        </p:nvSpPr>
        <p:spPr>
          <a:xfrm>
            <a:off x="3557885" y="5706595"/>
            <a:ext cx="4460917" cy="738664"/>
          </a:xfrm>
          <a:prstGeom prst="rect">
            <a:avLst/>
          </a:prstGeom>
        </p:spPr>
        <p:txBody>
          <a:bodyPr wrap="square" rtlCol="0">
            <a:spAutoFit/>
          </a:bodyPr>
          <a:lstStyle/>
          <a:p>
            <a:pPr algn="r"/>
            <a:r>
              <a:rPr lang="en-CA" sz="1400" b="1" i="1" dirty="0">
                <a:solidFill>
                  <a:srgbClr val="FFFFFF"/>
                </a:solidFill>
              </a:rPr>
              <a:t>Larry </a:t>
            </a:r>
            <a:r>
              <a:rPr lang="en-CA" sz="1400" b="1" i="1" dirty="0" smtClean="0">
                <a:solidFill>
                  <a:srgbClr val="FFFFFF"/>
                </a:solidFill>
              </a:rPr>
              <a:t>Fretz,</a:t>
            </a:r>
            <a:endParaRPr lang="en-CA" sz="1400" b="1" i="1" dirty="0">
              <a:solidFill>
                <a:srgbClr val="FFFFFF"/>
              </a:solidFill>
            </a:endParaRPr>
          </a:p>
          <a:p>
            <a:pPr algn="r"/>
            <a:r>
              <a:rPr lang="en-CA" sz="1400" i="1" dirty="0">
                <a:solidFill>
                  <a:srgbClr val="FFFFFF"/>
                </a:solidFill>
              </a:rPr>
              <a:t>Gaming &amp; Hospitality Practice Lead</a:t>
            </a:r>
            <a:br>
              <a:rPr lang="en-CA" sz="1400" i="1" dirty="0">
                <a:solidFill>
                  <a:srgbClr val="FFFFFF"/>
                </a:solidFill>
              </a:rPr>
            </a:br>
            <a:r>
              <a:rPr lang="en-CA" sz="1400" i="1" dirty="0" smtClean="0">
                <a:solidFill>
                  <a:srgbClr val="FFFFFF"/>
                </a:solidFill>
              </a:rPr>
              <a:t>Info-Tech </a:t>
            </a:r>
            <a:r>
              <a:rPr lang="en-CA" sz="1400" i="1" dirty="0">
                <a:solidFill>
                  <a:srgbClr val="FFFFFF"/>
                </a:solidFill>
              </a:rPr>
              <a:t>Research Group</a:t>
            </a:r>
          </a:p>
        </p:txBody>
      </p:sp>
      <p:sp>
        <p:nvSpPr>
          <p:cNvPr id="4" name="TextBox 3"/>
          <p:cNvSpPr txBox="1"/>
          <p:nvPr/>
        </p:nvSpPr>
        <p:spPr>
          <a:xfrm>
            <a:off x="474632" y="1519316"/>
            <a:ext cx="8194736" cy="338554"/>
          </a:xfrm>
          <a:prstGeom prst="rect">
            <a:avLst/>
          </a:prstGeom>
        </p:spPr>
        <p:txBody>
          <a:bodyPr wrap="square" rtlCol="0">
            <a:spAutoFit/>
          </a:bodyPr>
          <a:lstStyle/>
          <a:p>
            <a:r>
              <a:rPr lang="en-CA" sz="1600" b="1" dirty="0" smtClean="0">
                <a:solidFill>
                  <a:srgbClr val="FFFFFF"/>
                </a:solidFill>
              </a:rPr>
              <a:t>Everyone knows that reward is always associated with risk.</a:t>
            </a:r>
            <a:endParaRPr lang="en-CA" sz="1600" b="1" dirty="0">
              <a:solidFill>
                <a:srgbClr val="FFFFFF"/>
              </a:solidFill>
            </a:endParaRPr>
          </a:p>
        </p:txBody>
      </p:sp>
      <p:sp>
        <p:nvSpPr>
          <p:cNvPr id="5" name="Rectangle 4"/>
          <p:cNvSpPr/>
          <p:nvPr/>
        </p:nvSpPr>
        <p:spPr>
          <a:xfrm>
            <a:off x="0" y="295898"/>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8" name="Picture 104"/>
          <p:cNvPicPr>
            <a:picLocks noChangeAspect="1"/>
          </p:cNvPicPr>
          <p:nvPr/>
        </p:nvPicPr>
        <p:blipFill rotWithShape="1">
          <a:blip r:embed="rId2"/>
          <a:srcRect l="34768" t="21801" r="35751" b="57796"/>
          <a:stretch/>
        </p:blipFill>
        <p:spPr>
          <a:xfrm>
            <a:off x="175598" y="1857870"/>
            <a:ext cx="598068" cy="528294"/>
          </a:xfrm>
          <a:prstGeom prst="rect">
            <a:avLst/>
          </a:prstGeom>
        </p:spPr>
      </p:pic>
      <p:pic>
        <p:nvPicPr>
          <p:cNvPr id="9" name="Picture 105"/>
          <p:cNvPicPr>
            <a:picLocks noChangeAspect="1"/>
          </p:cNvPicPr>
          <p:nvPr/>
        </p:nvPicPr>
        <p:blipFill>
          <a:blip r:embed="rId3"/>
          <a:stretch>
            <a:fillRect/>
          </a:stretch>
        </p:blipFill>
        <p:spPr>
          <a:xfrm>
            <a:off x="8190349" y="5249233"/>
            <a:ext cx="619651" cy="457362"/>
          </a:xfrm>
          <a:prstGeom prst="rect">
            <a:avLst/>
          </a:prstGeom>
        </p:spPr>
      </p:pic>
    </p:spTree>
    <p:extLst>
      <p:ext uri="{BB962C8B-B14F-4D97-AF65-F5344CB8AC3E}">
        <p14:creationId xmlns:p14="http://schemas.microsoft.com/office/powerpoint/2010/main" val="4180766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Take advantage of the many benefits outsourcing offers to gaming and hospitality organizations</a:t>
            </a:r>
            <a:endParaRPr lang="en-US" dirty="0"/>
          </a:p>
        </p:txBody>
      </p:sp>
      <p:sp>
        <p:nvSpPr>
          <p:cNvPr id="13" name="Text Placeholder 12"/>
          <p:cNvSpPr>
            <a:spLocks noGrp="1"/>
          </p:cNvSpPr>
          <p:nvPr>
            <p:ph type="body" sz="quarter" idx="16"/>
          </p:nvPr>
        </p:nvSpPr>
        <p:spPr>
          <a:xfrm>
            <a:off x="246703" y="1607231"/>
            <a:ext cx="4041648" cy="1677491"/>
          </a:xfrm>
        </p:spPr>
        <p:txBody>
          <a:bodyPr/>
          <a:lstStyle/>
          <a:p>
            <a:r>
              <a:rPr lang="en-US" dirty="0" smtClean="0"/>
              <a:t>CIOs, VPs, and Infrastructure &amp; Operations Managers who </a:t>
            </a:r>
            <a:r>
              <a:rPr lang="en-US" dirty="0"/>
              <a:t>are considering outsourcing network </a:t>
            </a:r>
            <a:r>
              <a:rPr lang="en-US" dirty="0" smtClean="0"/>
              <a:t>management.</a:t>
            </a:r>
          </a:p>
          <a:p>
            <a:r>
              <a:rPr lang="en-US" dirty="0"/>
              <a:t>CIOs, </a:t>
            </a:r>
            <a:r>
              <a:rPr lang="en-US" dirty="0" smtClean="0"/>
              <a:t>VPs, </a:t>
            </a:r>
            <a:r>
              <a:rPr lang="en-US" dirty="0"/>
              <a:t>and Infrastructure &amp; Operations </a:t>
            </a:r>
            <a:r>
              <a:rPr lang="en-US" dirty="0" smtClean="0"/>
              <a:t>Managers who are seeking to improve their network management capabilities.</a:t>
            </a:r>
            <a:endParaRPr lang="en-US" dirty="0"/>
          </a:p>
        </p:txBody>
      </p:sp>
      <p:sp>
        <p:nvSpPr>
          <p:cNvPr id="14" name="Text Placeholder 13"/>
          <p:cNvSpPr>
            <a:spLocks noGrp="1"/>
          </p:cNvSpPr>
          <p:nvPr>
            <p:ph type="body" sz="quarter" idx="26"/>
          </p:nvPr>
        </p:nvSpPr>
        <p:spPr>
          <a:xfrm>
            <a:off x="4835436" y="1607231"/>
            <a:ext cx="4041648" cy="1677491"/>
          </a:xfrm>
        </p:spPr>
        <p:txBody>
          <a:bodyPr/>
          <a:lstStyle/>
          <a:p>
            <a:r>
              <a:rPr lang="en-US" dirty="0"/>
              <a:t>Determine </a:t>
            </a:r>
            <a:r>
              <a:rPr lang="en-US" dirty="0" smtClean="0"/>
              <a:t>if your organization can benefit from outsourcing network management.</a:t>
            </a:r>
            <a:endParaRPr lang="en-US" dirty="0"/>
          </a:p>
          <a:p>
            <a:r>
              <a:rPr lang="en-US" dirty="0" smtClean="0"/>
              <a:t>Determine your requirements and select a vendor.</a:t>
            </a:r>
            <a:endParaRPr lang="en-US" dirty="0"/>
          </a:p>
          <a:p>
            <a:r>
              <a:rPr lang="en-US" dirty="0"/>
              <a:t>Build a roadmap </a:t>
            </a:r>
            <a:r>
              <a:rPr lang="en-US" dirty="0" smtClean="0"/>
              <a:t>to outsource network management within your organization.</a:t>
            </a:r>
            <a:endParaRPr lang="en-US" dirty="0"/>
          </a:p>
          <a:p>
            <a:endParaRPr lang="en-US" dirty="0"/>
          </a:p>
        </p:txBody>
      </p:sp>
      <p:sp>
        <p:nvSpPr>
          <p:cNvPr id="15" name="Text Placeholder 14"/>
          <p:cNvSpPr>
            <a:spLocks noGrp="1"/>
          </p:cNvSpPr>
          <p:nvPr>
            <p:ph type="body" sz="quarter" idx="27"/>
          </p:nvPr>
        </p:nvSpPr>
        <p:spPr/>
        <p:txBody>
          <a:bodyPr/>
          <a:lstStyle/>
          <a:p>
            <a:r>
              <a:rPr lang="en-US" dirty="0"/>
              <a:t>CFOs who would like to understand the risks and financial impact of outsourcing network </a:t>
            </a:r>
            <a:r>
              <a:rPr lang="en-US" dirty="0" smtClean="0"/>
              <a:t>management.</a:t>
            </a:r>
            <a:endParaRPr lang="en-US" dirty="0"/>
          </a:p>
          <a:p>
            <a:r>
              <a:rPr lang="en-US" dirty="0" smtClean="0"/>
              <a:t>Vendor managers of organizations that have decided to outsource network management.</a:t>
            </a:r>
            <a:endParaRPr lang="en-US" dirty="0"/>
          </a:p>
          <a:p>
            <a:pPr marL="0" indent="0">
              <a:buNone/>
            </a:pPr>
            <a:endParaRPr lang="en-US" dirty="0"/>
          </a:p>
        </p:txBody>
      </p:sp>
      <p:sp>
        <p:nvSpPr>
          <p:cNvPr id="16" name="Text Placeholder 15"/>
          <p:cNvSpPr>
            <a:spLocks noGrp="1"/>
          </p:cNvSpPr>
          <p:nvPr>
            <p:ph type="body" sz="quarter" idx="28"/>
          </p:nvPr>
        </p:nvSpPr>
        <p:spPr/>
        <p:txBody>
          <a:bodyPr/>
          <a:lstStyle/>
          <a:p>
            <a:r>
              <a:rPr lang="en-US" dirty="0"/>
              <a:t>Understand the costs and benefits of outsourcing network </a:t>
            </a:r>
            <a:r>
              <a:rPr lang="en-US" dirty="0" smtClean="0"/>
              <a:t>management.</a:t>
            </a:r>
            <a:endParaRPr lang="en-US" dirty="0"/>
          </a:p>
          <a:p>
            <a:r>
              <a:rPr lang="en-US" dirty="0"/>
              <a:t>Assess the business case for outsourcing network </a:t>
            </a:r>
            <a:r>
              <a:rPr lang="en-US" dirty="0" smtClean="0"/>
              <a:t>management.</a:t>
            </a:r>
            <a:endParaRPr lang="en-US" dirty="0"/>
          </a:p>
          <a:p>
            <a:r>
              <a:rPr lang="en-US" dirty="0" smtClean="0"/>
              <a:t>Develop </a:t>
            </a:r>
            <a:r>
              <a:rPr lang="en-US" dirty="0"/>
              <a:t>the necessary tools and skills </a:t>
            </a:r>
            <a:r>
              <a:rPr lang="en-US" dirty="0" smtClean="0"/>
              <a:t>to </a:t>
            </a:r>
            <a:r>
              <a:rPr lang="en-US" dirty="0"/>
              <a:t>build and manage successful relationships with </a:t>
            </a:r>
            <a:r>
              <a:rPr lang="en-US" dirty="0" smtClean="0"/>
              <a:t>vendors.</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a:t>
            </a:r>
            <a:endParaRPr lang="en-US" dirty="0"/>
          </a:p>
        </p:txBody>
      </p:sp>
      <p:sp>
        <p:nvSpPr>
          <p:cNvPr id="3" name="Text Placeholder 2"/>
          <p:cNvSpPr>
            <a:spLocks noGrp="1"/>
          </p:cNvSpPr>
          <p:nvPr>
            <p:ph type="body" sz="quarter" idx="10"/>
          </p:nvPr>
        </p:nvSpPr>
        <p:spPr>
          <a:xfrm>
            <a:off x="247848" y="1514243"/>
            <a:ext cx="5588932" cy="1288778"/>
          </a:xfrm>
        </p:spPr>
        <p:txBody>
          <a:bodyPr/>
          <a:lstStyle/>
          <a:p>
            <a:r>
              <a:rPr lang="en-CA" dirty="0" smtClean="0"/>
              <a:t>The network is a critical utility in the gaming and hospitality industry that requires constant availability and reliability.</a:t>
            </a:r>
          </a:p>
          <a:p>
            <a:r>
              <a:rPr lang="en-CA" dirty="0" smtClean="0"/>
              <a:t>With such demands, many organizations cannot meet their network’s internal SLA or are doing so at a very high cost.</a:t>
            </a:r>
          </a:p>
          <a:p>
            <a:r>
              <a:rPr lang="en-CA" dirty="0" smtClean="0"/>
              <a:t>As a result, outsourcing network management has become a common consideration.</a:t>
            </a:r>
            <a:endParaRPr lang="en-CA" dirty="0"/>
          </a:p>
          <a:p>
            <a:pPr marL="0" indent="0">
              <a:buNone/>
            </a:pPr>
            <a:endParaRPr lang="en-US" dirty="0"/>
          </a:p>
        </p:txBody>
      </p:sp>
      <p:sp>
        <p:nvSpPr>
          <p:cNvPr id="4" name="Text Placeholder 3"/>
          <p:cNvSpPr>
            <a:spLocks noGrp="1"/>
          </p:cNvSpPr>
          <p:nvPr>
            <p:ph type="body" sz="quarter" idx="11"/>
          </p:nvPr>
        </p:nvSpPr>
        <p:spPr>
          <a:xfrm>
            <a:off x="247849" y="3161538"/>
            <a:ext cx="5588930" cy="1444645"/>
          </a:xfrm>
        </p:spPr>
        <p:txBody>
          <a:bodyPr/>
          <a:lstStyle/>
          <a:p>
            <a:r>
              <a:rPr lang="en-US" dirty="0" smtClean="0"/>
              <a:t>Making the case to outsource is difficult. Outsourcing does not reflect favorably on EBITDA and the controls and regulations can deter management from pursuing the project.</a:t>
            </a:r>
          </a:p>
          <a:p>
            <a:r>
              <a:rPr lang="en-US" dirty="0" smtClean="0"/>
              <a:t>Many organizations do not receive the value they expect in their first year of outsourcing. Without careful planning and due diligence regarding what </a:t>
            </a:r>
            <a:r>
              <a:rPr lang="en-US" dirty="0"/>
              <a:t>to outsource, which vendor to use, and how to </a:t>
            </a:r>
            <a:r>
              <a:rPr lang="en-US" dirty="0" smtClean="0"/>
              <a:t>govern the </a:t>
            </a:r>
            <a:r>
              <a:rPr lang="en-US" dirty="0"/>
              <a:t>outsourcing </a:t>
            </a:r>
            <a:r>
              <a:rPr lang="en-US" dirty="0" smtClean="0"/>
              <a:t>relationship, your organization will not succeed. </a:t>
            </a:r>
            <a:endParaRPr lang="en-US" dirty="0"/>
          </a:p>
          <a:p>
            <a:endParaRPr lang="en-US" dirty="0" smtClean="0"/>
          </a:p>
        </p:txBody>
      </p:sp>
      <p:sp>
        <p:nvSpPr>
          <p:cNvPr id="5" name="Text Placeholder 4"/>
          <p:cNvSpPr>
            <a:spLocks noGrp="1"/>
          </p:cNvSpPr>
          <p:nvPr>
            <p:ph type="body" sz="quarter" idx="12"/>
          </p:nvPr>
        </p:nvSpPr>
        <p:spPr/>
        <p:txBody>
          <a:bodyPr/>
          <a:lstStyle/>
          <a:p>
            <a:r>
              <a:rPr lang="en-US" dirty="0" smtClean="0"/>
              <a:t>Demonstrate the cost savings and other benefits from outsourcing over the duration of the contract.</a:t>
            </a:r>
          </a:p>
          <a:p>
            <a:r>
              <a:rPr lang="en-US" dirty="0" smtClean="0"/>
              <a:t>Complete </a:t>
            </a:r>
            <a:r>
              <a:rPr lang="en-US" dirty="0"/>
              <a:t>an in-depth business analysis and </a:t>
            </a:r>
            <a:r>
              <a:rPr lang="en-US" dirty="0" smtClean="0"/>
              <a:t>assessment of your current state to understand your organization’s current readiness to outsource and to decide what to outsource.</a:t>
            </a:r>
          </a:p>
          <a:p>
            <a:r>
              <a:rPr lang="en-US" dirty="0" smtClean="0"/>
              <a:t>Perform </a:t>
            </a:r>
            <a:r>
              <a:rPr lang="en-US" dirty="0"/>
              <a:t>due diligence when selecting a vendor and ensure that </a:t>
            </a:r>
            <a:r>
              <a:rPr lang="en-US" dirty="0" smtClean="0"/>
              <a:t>its </a:t>
            </a:r>
            <a:r>
              <a:rPr lang="en-US" dirty="0"/>
              <a:t>basic SLAs meet your </a:t>
            </a:r>
            <a:r>
              <a:rPr lang="en-US" dirty="0" smtClean="0"/>
              <a:t>requirements.</a:t>
            </a:r>
            <a:endParaRPr lang="en-US" dirty="0"/>
          </a:p>
          <a:p>
            <a:r>
              <a:rPr lang="en-US" dirty="0"/>
              <a:t>Develop a transition strategy that takes people, processes, and technologies into </a:t>
            </a:r>
            <a:r>
              <a:rPr lang="en-US" dirty="0" smtClean="0"/>
              <a:t>account. </a:t>
            </a:r>
          </a:p>
          <a:p>
            <a:r>
              <a:rPr lang="en-US" dirty="0" smtClean="0"/>
              <a:t>Establish </a:t>
            </a:r>
            <a:r>
              <a:rPr lang="en-US" dirty="0"/>
              <a:t>a strong governance </a:t>
            </a:r>
            <a:r>
              <a:rPr lang="en-US" dirty="0" smtClean="0"/>
              <a:t>structure </a:t>
            </a:r>
            <a:r>
              <a:rPr lang="en-US" dirty="0"/>
              <a:t>that reinforces accountability within your organization</a:t>
            </a:r>
            <a:r>
              <a:rPr lang="en-US" dirty="0" smtClean="0"/>
              <a:t>.</a:t>
            </a:r>
          </a:p>
          <a:p>
            <a:r>
              <a:rPr lang="en-US" dirty="0"/>
              <a:t>Develop vendor management capabilities and a collaborative partnership with your </a:t>
            </a:r>
            <a:r>
              <a:rPr lang="en-US" dirty="0" smtClean="0"/>
              <a:t>vendor.</a:t>
            </a:r>
            <a:endParaRPr lang="en-US" dirty="0"/>
          </a:p>
          <a:p>
            <a:pPr marL="0" indent="0">
              <a:buNone/>
            </a:pPr>
            <a:endParaRPr lang="en-US" dirty="0"/>
          </a:p>
          <a:p>
            <a:endParaRPr lang="en-US" dirty="0"/>
          </a:p>
        </p:txBody>
      </p:sp>
      <p:sp>
        <p:nvSpPr>
          <p:cNvPr id="6" name="Text Placeholder 5"/>
          <p:cNvSpPr>
            <a:spLocks noGrp="1"/>
          </p:cNvSpPr>
          <p:nvPr>
            <p:ph type="body" sz="quarter" idx="13"/>
          </p:nvPr>
        </p:nvSpPr>
        <p:spPr>
          <a:xfrm>
            <a:off x="6124755" y="1495997"/>
            <a:ext cx="2695717" cy="3041497"/>
          </a:xfrm>
        </p:spPr>
        <p:txBody>
          <a:bodyPr/>
          <a:lstStyle/>
          <a:p>
            <a:pPr marL="228600" indent="-228600">
              <a:spcBef>
                <a:spcPts val="600"/>
              </a:spcBef>
              <a:spcAft>
                <a:spcPts val="600"/>
              </a:spcAft>
              <a:buSzPct val="100000"/>
              <a:buFont typeface="+mj-lt"/>
              <a:buAutoNum type="arabicPeriod"/>
            </a:pPr>
            <a:r>
              <a:rPr lang="en-CA" b="1" dirty="0" smtClean="0"/>
              <a:t>Performing due diligence in deciding what to outsource </a:t>
            </a:r>
            <a:r>
              <a:rPr lang="en-CA" dirty="0" smtClean="0"/>
              <a:t>and which vendor to engage with </a:t>
            </a:r>
            <a:r>
              <a:rPr lang="en-CA" b="1" dirty="0" smtClean="0"/>
              <a:t>leads to higher success rates</a:t>
            </a:r>
            <a:r>
              <a:rPr lang="en-CA" dirty="0" smtClean="0"/>
              <a:t>.</a:t>
            </a:r>
          </a:p>
          <a:p>
            <a:pPr marL="228600" indent="-228600">
              <a:spcBef>
                <a:spcPts val="400"/>
              </a:spcBef>
              <a:spcAft>
                <a:spcPts val="400"/>
              </a:spcAft>
              <a:buSzPct val="100000"/>
              <a:buFont typeface="+mj-lt"/>
              <a:buAutoNum type="arabicPeriod"/>
            </a:pPr>
            <a:r>
              <a:rPr lang="en-CA" b="1" dirty="0" smtClean="0"/>
              <a:t>Outsourcing </a:t>
            </a:r>
            <a:r>
              <a:rPr lang="en-CA" b="1" dirty="0"/>
              <a:t>cannot be </a:t>
            </a:r>
            <a:r>
              <a:rPr lang="en-CA" b="1" dirty="0" smtClean="0"/>
              <a:t>achieved </a:t>
            </a:r>
            <a:r>
              <a:rPr lang="en-CA" b="1" dirty="0"/>
              <a:t>with a </a:t>
            </a:r>
            <a:r>
              <a:rPr lang="en-CA" b="1" dirty="0" smtClean="0"/>
              <a:t>“set </a:t>
            </a:r>
            <a:r>
              <a:rPr lang="en-CA" b="1" dirty="0"/>
              <a:t>and </a:t>
            </a:r>
            <a:r>
              <a:rPr lang="en-CA" b="1" dirty="0" smtClean="0"/>
              <a:t>forget” mentality.</a:t>
            </a:r>
            <a:r>
              <a:rPr lang="en-CA" b="1" dirty="0"/>
              <a:t/>
            </a:r>
            <a:br>
              <a:rPr lang="en-CA" b="1" dirty="0"/>
            </a:br>
            <a:r>
              <a:rPr lang="en-CA" dirty="0"/>
              <a:t>Active management of your vendor is crucial to </a:t>
            </a:r>
            <a:r>
              <a:rPr lang="en-CA" dirty="0" smtClean="0"/>
              <a:t>success.</a:t>
            </a:r>
            <a:endParaRPr lang="en-CA" dirty="0"/>
          </a:p>
          <a:p>
            <a:pPr marL="228600" indent="-228600">
              <a:spcBef>
                <a:spcPts val="400"/>
              </a:spcBef>
              <a:spcAft>
                <a:spcPts val="400"/>
              </a:spcAft>
              <a:buSzPct val="100000"/>
              <a:buFont typeface="+mj-lt"/>
              <a:buAutoNum type="arabicPeriod"/>
            </a:pPr>
            <a:r>
              <a:rPr lang="en-CA" b="1" dirty="0"/>
              <a:t>Failure is inevitable.</a:t>
            </a:r>
            <a:br>
              <a:rPr lang="en-CA" b="1" dirty="0"/>
            </a:br>
            <a:r>
              <a:rPr lang="en-CA" dirty="0"/>
              <a:t>Rather than </a:t>
            </a:r>
            <a:r>
              <a:rPr lang="en-CA" dirty="0" smtClean="0"/>
              <a:t>placing blame, </a:t>
            </a:r>
            <a:r>
              <a:rPr lang="en-CA" dirty="0"/>
              <a:t>collaborate with your vendor to continuously improve and prevent the situation from occurring again</a:t>
            </a:r>
            <a:r>
              <a:rPr lang="en-CA" dirty="0" smtClean="0"/>
              <a:t>.</a:t>
            </a:r>
            <a:endParaRPr lang="en-CA" b="1" dirty="0"/>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If you haven’t considered outsourcing network management, you should</a:t>
            </a:r>
          </a:p>
        </p:txBody>
      </p:sp>
      <p:sp>
        <p:nvSpPr>
          <p:cNvPr id="3" name="Text Placeholder 2"/>
          <p:cNvSpPr>
            <a:spLocks noGrp="1"/>
          </p:cNvSpPr>
          <p:nvPr>
            <p:ph type="body" sz="quarter" idx="16"/>
          </p:nvPr>
        </p:nvSpPr>
        <p:spPr>
          <a:xfrm>
            <a:off x="706616" y="1232756"/>
            <a:ext cx="8170683" cy="4973925"/>
          </a:xfrm>
        </p:spPr>
        <p:txBody>
          <a:bodyPr/>
          <a:lstStyle/>
          <a:p>
            <a:pPr marL="0" indent="0">
              <a:buNone/>
            </a:pPr>
            <a:r>
              <a:rPr lang="en-CA" sz="1400" b="1" dirty="0" smtClean="0"/>
              <a:t>Problem: </a:t>
            </a:r>
            <a:r>
              <a:rPr lang="en-CA" sz="1400" dirty="0" smtClean="0"/>
              <a:t>Networks </a:t>
            </a:r>
            <a:r>
              <a:rPr lang="en-CA" sz="1400" dirty="0"/>
              <a:t>are a critical utility for guest satisfaction in the gaming and hospitality </a:t>
            </a:r>
            <a:r>
              <a:rPr lang="en-CA" sz="1400" dirty="0" smtClean="0"/>
              <a:t>industry. However, managing </a:t>
            </a:r>
            <a:r>
              <a:rPr lang="en-CA" sz="1400" dirty="0"/>
              <a:t>the network </a:t>
            </a:r>
            <a:r>
              <a:rPr lang="en-CA" sz="1400" dirty="0" smtClean="0"/>
              <a:t>adequately </a:t>
            </a:r>
            <a:r>
              <a:rPr lang="en-CA" sz="1400" dirty="0"/>
              <a:t>can be expensive as it can be time and resource intensive. </a:t>
            </a:r>
            <a:endParaRPr lang="en-CA" sz="1400" dirty="0" smtClean="0"/>
          </a:p>
          <a:p>
            <a:pPr marL="0" indent="0">
              <a:buNone/>
            </a:pPr>
            <a:r>
              <a:rPr lang="en-CA" sz="1400" b="1" dirty="0" smtClean="0"/>
              <a:t>Solution: </a:t>
            </a:r>
            <a:r>
              <a:rPr lang="en-CA" sz="1400" dirty="0"/>
              <a:t>Outsourcing network management provides a way for you to meet these network requirements cost effectively by handing off services or activities to providers that specialize in the function and are better equipped in terms of resources and </a:t>
            </a:r>
            <a:r>
              <a:rPr lang="en-CA" sz="1400" dirty="0" smtClean="0"/>
              <a:t>expertise.</a:t>
            </a:r>
          </a:p>
          <a:p>
            <a:pPr marL="0" indent="0">
              <a:buNone/>
            </a:pPr>
            <a:endParaRPr lang="en-CA" sz="1400" b="1" dirty="0" smtClean="0"/>
          </a:p>
          <a:p>
            <a:pPr marL="0" indent="0">
              <a:buNone/>
            </a:pPr>
            <a:endParaRPr lang="en-CA" sz="1400" b="1" dirty="0" smtClean="0"/>
          </a:p>
          <a:p>
            <a:pPr marL="0" indent="0">
              <a:buNone/>
            </a:pPr>
            <a:endParaRPr lang="en-CA" sz="1400" b="1" dirty="0" smtClean="0"/>
          </a:p>
          <a:p>
            <a:pPr marL="0" indent="0">
              <a:buNone/>
            </a:pPr>
            <a:endParaRPr lang="en-CA" sz="1400" b="1" dirty="0"/>
          </a:p>
          <a:p>
            <a:pPr marL="0" indent="0">
              <a:buNone/>
            </a:pPr>
            <a:endParaRPr lang="en-CA" sz="1400" b="1" dirty="0" smtClean="0"/>
          </a:p>
          <a:p>
            <a:pPr marL="0" indent="0">
              <a:buNone/>
            </a:pPr>
            <a:r>
              <a:rPr lang="en-CA" sz="1400" b="1" dirty="0" smtClean="0"/>
              <a:t>Problem: </a:t>
            </a:r>
            <a:r>
              <a:rPr lang="en-CA" sz="1400" dirty="0" smtClean="0"/>
              <a:t>Outsourcing could provide many opportunities for your organization. Unfortunately, outsourcing successfully is not an easy task. </a:t>
            </a:r>
          </a:p>
          <a:p>
            <a:pPr marL="0" indent="0">
              <a:buNone/>
            </a:pPr>
            <a:endParaRPr lang="en-CA" sz="1400" b="1" dirty="0" smtClean="0"/>
          </a:p>
          <a:p>
            <a:pPr marL="0" indent="0">
              <a:buNone/>
            </a:pPr>
            <a:endParaRPr lang="en-CA" sz="1400" b="1" dirty="0"/>
          </a:p>
          <a:p>
            <a:pPr marL="0" indent="0">
              <a:buNone/>
            </a:pPr>
            <a:endParaRPr lang="en-CA" sz="1400" b="1" dirty="0" smtClean="0"/>
          </a:p>
          <a:p>
            <a:pPr marL="0" indent="0">
              <a:buNone/>
            </a:pPr>
            <a:r>
              <a:rPr lang="en-CA" sz="1400" b="1" dirty="0" smtClean="0"/>
              <a:t>Solution: </a:t>
            </a:r>
            <a:r>
              <a:rPr lang="en-CA" sz="1400" dirty="0" smtClean="0"/>
              <a:t>Leverage Info-Tech’s blueprint process and expertise to help you succeed in your outsourcing engagement. </a:t>
            </a:r>
            <a:endParaRPr lang="en-CA" sz="1400" b="1" dirty="0" smtClean="0"/>
          </a:p>
          <a:p>
            <a:pPr marL="0" indent="0">
              <a:buNone/>
            </a:pPr>
            <a:endParaRPr lang="en-CA" sz="1400" b="1" dirty="0"/>
          </a:p>
          <a:p>
            <a:pPr marL="0" indent="0">
              <a:buNone/>
            </a:pPr>
            <a:endParaRPr lang="en-CA" sz="1400" b="1" dirty="0" smtClean="0"/>
          </a:p>
          <a:p>
            <a:pPr marL="0" indent="0">
              <a:buNone/>
            </a:pPr>
            <a:r>
              <a:rPr lang="en-CA" sz="1400" b="1" dirty="0" smtClean="0"/>
              <a:t> </a:t>
            </a:r>
            <a:endParaRPr lang="en-CA" sz="1400" dirty="0"/>
          </a:p>
        </p:txBody>
      </p:sp>
      <p:sp>
        <p:nvSpPr>
          <p:cNvPr id="4" name="Rectangle 3"/>
          <p:cNvSpPr/>
          <p:nvPr/>
        </p:nvSpPr>
        <p:spPr>
          <a:xfrm>
            <a:off x="706616" y="2621100"/>
            <a:ext cx="8170680" cy="1107996"/>
          </a:xfrm>
          <a:prstGeom prst="rect">
            <a:avLst/>
          </a:prstGeom>
        </p:spPr>
        <p:txBody>
          <a:bodyPr wrap="square">
            <a:spAutoFit/>
          </a:bodyPr>
          <a:lstStyle/>
          <a:p>
            <a:r>
              <a:rPr lang="en-CA" sz="2200" b="1" dirty="0">
                <a:solidFill>
                  <a:schemeClr val="accent3"/>
                </a:solidFill>
              </a:rPr>
              <a:t>If you are spending more than $80,000 a year on network labor and tools maintenance, you need to explore outsourcing as an option.</a:t>
            </a:r>
          </a:p>
        </p:txBody>
      </p:sp>
      <p:sp>
        <p:nvSpPr>
          <p:cNvPr id="5" name="Rectangle 4"/>
          <p:cNvSpPr/>
          <p:nvPr/>
        </p:nvSpPr>
        <p:spPr>
          <a:xfrm>
            <a:off x="706615" y="4560452"/>
            <a:ext cx="8170681" cy="769441"/>
          </a:xfrm>
          <a:prstGeom prst="rect">
            <a:avLst/>
          </a:prstGeom>
        </p:spPr>
        <p:txBody>
          <a:bodyPr wrap="square">
            <a:spAutoFit/>
          </a:bodyPr>
          <a:lstStyle/>
          <a:p>
            <a:r>
              <a:rPr lang="en-CA" sz="2200" b="1" dirty="0">
                <a:solidFill>
                  <a:schemeClr val="accent4"/>
                </a:solidFill>
              </a:rPr>
              <a:t>Of Info-Tech’s clients, 42% don’t get the value they expect </a:t>
            </a:r>
            <a:r>
              <a:rPr lang="en-CA" sz="2200" b="1" dirty="0" smtClean="0">
                <a:solidFill>
                  <a:schemeClr val="accent4"/>
                </a:solidFill>
              </a:rPr>
              <a:t>from </a:t>
            </a:r>
            <a:r>
              <a:rPr lang="en-CA" sz="2200" b="1" dirty="0">
                <a:solidFill>
                  <a:schemeClr val="accent4"/>
                </a:solidFill>
              </a:rPr>
              <a:t>outsourcing in their first year.</a:t>
            </a:r>
          </a:p>
        </p:txBody>
      </p:sp>
      <p:cxnSp>
        <p:nvCxnSpPr>
          <p:cNvPr id="14" name="Straight Connector 13"/>
          <p:cNvCxnSpPr/>
          <p:nvPr/>
        </p:nvCxnSpPr>
        <p:spPr>
          <a:xfrm>
            <a:off x="706615" y="3823738"/>
            <a:ext cx="8170683" cy="0"/>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63239" y="1971789"/>
            <a:ext cx="429436" cy="442449"/>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5646" y="1272682"/>
            <a:ext cx="444623" cy="442800"/>
          </a:xfrm>
          <a:prstGeom prst="rect">
            <a:avLst/>
          </a:prstGeom>
        </p:spPr>
      </p:pic>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63239" y="5358629"/>
            <a:ext cx="429436" cy="442449"/>
          </a:xfrm>
          <a:prstGeom prst="rect">
            <a:avLst/>
          </a:prstGeom>
        </p:spPr>
      </p:pic>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5646" y="4035086"/>
            <a:ext cx="444623" cy="442800"/>
          </a:xfrm>
          <a:prstGeom prst="rect">
            <a:avLst/>
          </a:prstGeom>
        </p:spPr>
      </p:pic>
    </p:spTree>
    <p:extLst>
      <p:ext uri="{BB962C8B-B14F-4D97-AF65-F5344CB8AC3E}">
        <p14:creationId xmlns:p14="http://schemas.microsoft.com/office/powerpoint/2010/main" val="368390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123076562"/>
              </p:ext>
            </p:extLst>
          </p:nvPr>
        </p:nvGraphicFramePr>
        <p:xfrm>
          <a:off x="586759" y="1806183"/>
          <a:ext cx="7871442" cy="395320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CA" dirty="0" smtClean="0"/>
              <a:t>Access to skills not available in house was the leading reason organizations chose to outsource </a:t>
            </a:r>
            <a:endParaRPr lang="en-CA" dirty="0"/>
          </a:p>
        </p:txBody>
      </p:sp>
      <p:sp>
        <p:nvSpPr>
          <p:cNvPr id="3" name="Text Placeholder 2"/>
          <p:cNvSpPr>
            <a:spLocks noGrp="1"/>
          </p:cNvSpPr>
          <p:nvPr>
            <p:ph type="body" sz="quarter" idx="16"/>
          </p:nvPr>
        </p:nvSpPr>
        <p:spPr>
          <a:xfrm>
            <a:off x="249302" y="1232756"/>
            <a:ext cx="8627998" cy="465415"/>
          </a:xfrm>
        </p:spPr>
        <p:txBody>
          <a:bodyPr/>
          <a:lstStyle/>
          <a:p>
            <a:pPr marL="0" indent="0">
              <a:buNone/>
            </a:pPr>
            <a:r>
              <a:rPr lang="en-CA" sz="1400" dirty="0" smtClean="0"/>
              <a:t>Despite the cost savings outsourcing can provide, the ability to boost network capabilities is the leading factor in the decision to outsource.</a:t>
            </a:r>
            <a:endParaRPr lang="en-CA" sz="1400" dirty="0"/>
          </a:p>
        </p:txBody>
      </p:sp>
      <p:sp>
        <p:nvSpPr>
          <p:cNvPr id="4" name="Rectangle 3"/>
          <p:cNvSpPr/>
          <p:nvPr/>
        </p:nvSpPr>
        <p:spPr>
          <a:xfrm>
            <a:off x="249302" y="5759389"/>
            <a:ext cx="5890242" cy="507831"/>
          </a:xfrm>
          <a:prstGeom prst="rect">
            <a:avLst/>
          </a:prstGeom>
          <a:noFill/>
          <a:ln>
            <a:noFill/>
          </a:ln>
        </p:spPr>
        <p:txBody>
          <a:bodyPr wrap="square">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56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28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00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72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defRPr/>
            </a:pPr>
            <a:r>
              <a:rPr lang="en-US" sz="1200" dirty="0">
                <a:latin typeface="Arial" panose="020B0604020202020204" pitchFamily="34" charset="0"/>
              </a:rPr>
              <a:t>R</a:t>
            </a:r>
            <a:r>
              <a:rPr lang="en-US" sz="1200" dirty="0" smtClean="0">
                <a:latin typeface="Arial" panose="020B0604020202020204" pitchFamily="34" charset="0"/>
              </a:rPr>
              <a:t>espondents were asked why they chose to outsource network management.</a:t>
            </a:r>
          </a:p>
          <a:p>
            <a:pPr>
              <a:lnSpc>
                <a:spcPct val="150000"/>
              </a:lnSpc>
              <a:defRPr/>
            </a:pPr>
            <a:r>
              <a:rPr lang="en-US" sz="1000" dirty="0" smtClean="0">
                <a:latin typeface="Arial" panose="020B0604020202020204" pitchFamily="34" charset="0"/>
              </a:rPr>
              <a:t>*Network World, 2011, </a:t>
            </a:r>
            <a:r>
              <a:rPr lang="en-US" sz="1000" i="1" dirty="0" smtClean="0">
                <a:latin typeface="Arial" panose="020B0604020202020204" pitchFamily="34" charset="0"/>
              </a:rPr>
              <a:t>N=1176</a:t>
            </a:r>
          </a:p>
        </p:txBody>
      </p:sp>
    </p:spTree>
    <p:extLst>
      <p:ext uri="{BB962C8B-B14F-4D97-AF65-F5344CB8AC3E}">
        <p14:creationId xmlns:p14="http://schemas.microsoft.com/office/powerpoint/2010/main" val="817671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Outsourcing network management can boost IT’s capabilities and reduce costs</a:t>
            </a:r>
            <a:endParaRPr lang="en-CA" dirty="0"/>
          </a:p>
        </p:txBody>
      </p:sp>
      <p:sp>
        <p:nvSpPr>
          <p:cNvPr id="3" name="Text Placeholder 2"/>
          <p:cNvSpPr>
            <a:spLocks noGrp="1"/>
          </p:cNvSpPr>
          <p:nvPr>
            <p:ph type="body" sz="quarter" idx="16"/>
          </p:nvPr>
        </p:nvSpPr>
        <p:spPr>
          <a:xfrm>
            <a:off x="249302" y="1232756"/>
            <a:ext cx="8627997" cy="617371"/>
          </a:xfrm>
        </p:spPr>
        <p:txBody>
          <a:bodyPr/>
          <a:lstStyle/>
          <a:p>
            <a:pPr marL="0" indent="0">
              <a:buNone/>
            </a:pPr>
            <a:r>
              <a:rPr lang="en-CA" sz="1400" dirty="0" smtClean="0"/>
              <a:t>Benefits of outsourcing network management include being able to focus your staff on more strategic projects, cost reduction, an improved ability to scale, and reduced off-hours work.</a:t>
            </a:r>
            <a:endParaRPr lang="en-CA" sz="1400" dirty="0"/>
          </a:p>
        </p:txBody>
      </p:sp>
      <p:graphicFrame>
        <p:nvGraphicFramePr>
          <p:cNvPr id="5" name="Table 4"/>
          <p:cNvGraphicFramePr>
            <a:graphicFrameLocks noGrp="1"/>
          </p:cNvGraphicFramePr>
          <p:nvPr>
            <p:extLst/>
          </p:nvPr>
        </p:nvGraphicFramePr>
        <p:xfrm>
          <a:off x="231772" y="1768049"/>
          <a:ext cx="8620122" cy="3139440"/>
        </p:xfrm>
        <a:graphic>
          <a:graphicData uri="http://schemas.openxmlformats.org/drawingml/2006/table">
            <a:tbl>
              <a:tblPr firstRow="1" bandRow="1">
                <a:tableStyleId>{5C22544A-7EE6-4342-B048-85BDC9FD1C3A}</a:tableStyleId>
              </a:tblPr>
              <a:tblGrid>
                <a:gridCol w="2486022"/>
                <a:gridCol w="414215"/>
                <a:gridCol w="5719885"/>
              </a:tblGrid>
              <a:tr h="439386">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00" b="1" dirty="0" smtClean="0">
                          <a:solidFill>
                            <a:schemeClr val="tx1"/>
                          </a:solidFill>
                        </a:rPr>
                        <a:t>Efficiency in allocating internal resources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b="0" dirty="0" smtClean="0">
                          <a:solidFill>
                            <a:schemeClr val="tx1"/>
                          </a:solidFill>
                        </a:rPr>
                        <a:t>Outsourcing network management allows you to re-allocate your network team to more strategic roles that deliver more value to the organization.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4309">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00" b="1" dirty="0" smtClean="0"/>
                        <a:t>Reduced cost of ownership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b="0" dirty="0" smtClean="0"/>
                        <a:t>Cost savings can reach 20% of network management expenses. Since outsourcing providers are often more specialized in various aspects of network management, they are often able to perform activities more cost effectively. </a:t>
                      </a:r>
                      <a:endParaRPr lang="en-CA"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85335">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00" b="1" dirty="0" smtClean="0"/>
                        <a:t>Improved ability to scale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smtClean="0">
                          <a:solidFill>
                            <a:schemeClr val="tx1"/>
                          </a:solidFill>
                        </a:rPr>
                        <a:t>Outsourcing allows you to</a:t>
                      </a:r>
                      <a:r>
                        <a:rPr lang="en-CA" sz="1400" baseline="0" dirty="0" smtClean="0">
                          <a:solidFill>
                            <a:schemeClr val="tx1"/>
                          </a:solidFill>
                        </a:rPr>
                        <a:t> quickly scale up your network management capabilities. For example, it allows quick deployment of extra temporary network personnel to cater to the needs of events and conferences.</a:t>
                      </a:r>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9697">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00" b="1" dirty="0" smtClean="0"/>
                        <a:t>Reduced off-hours work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smtClean="0">
                          <a:solidFill>
                            <a:schemeClr val="tx1"/>
                          </a:solidFill>
                        </a:rPr>
                        <a:t>Outsourcing providers can handle night-time alerts, which reduces the instances where your team needs to work during off-hours.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Rectangle 5"/>
          <p:cNvSpPr/>
          <p:nvPr/>
        </p:nvSpPr>
        <p:spPr>
          <a:xfrm>
            <a:off x="223897" y="5015899"/>
            <a:ext cx="8627997" cy="136237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7" name="Picture 6"/>
          <p:cNvPicPr>
            <a:picLocks noChangeAspect="1"/>
          </p:cNvPicPr>
          <p:nvPr/>
        </p:nvPicPr>
        <p:blipFill>
          <a:blip r:embed="rId2"/>
          <a:stretch>
            <a:fillRect/>
          </a:stretch>
        </p:blipFill>
        <p:spPr>
          <a:xfrm>
            <a:off x="2748859" y="1933832"/>
            <a:ext cx="237765" cy="335309"/>
          </a:xfrm>
          <a:prstGeom prst="rect">
            <a:avLst/>
          </a:prstGeom>
        </p:spPr>
      </p:pic>
      <p:pic>
        <p:nvPicPr>
          <p:cNvPr id="8" name="Picture 7"/>
          <p:cNvPicPr>
            <a:picLocks noChangeAspect="1"/>
          </p:cNvPicPr>
          <p:nvPr/>
        </p:nvPicPr>
        <p:blipFill>
          <a:blip r:embed="rId2"/>
          <a:stretch>
            <a:fillRect/>
          </a:stretch>
        </p:blipFill>
        <p:spPr>
          <a:xfrm>
            <a:off x="2748859" y="2773033"/>
            <a:ext cx="237765" cy="335309"/>
          </a:xfrm>
          <a:prstGeom prst="rect">
            <a:avLst/>
          </a:prstGeom>
        </p:spPr>
      </p:pic>
      <p:pic>
        <p:nvPicPr>
          <p:cNvPr id="9" name="Picture 8"/>
          <p:cNvPicPr>
            <a:picLocks noChangeAspect="1"/>
          </p:cNvPicPr>
          <p:nvPr/>
        </p:nvPicPr>
        <p:blipFill>
          <a:blip r:embed="rId2"/>
          <a:stretch>
            <a:fillRect/>
          </a:stretch>
        </p:blipFill>
        <p:spPr>
          <a:xfrm>
            <a:off x="2748859" y="3615393"/>
            <a:ext cx="237765" cy="335309"/>
          </a:xfrm>
          <a:prstGeom prst="rect">
            <a:avLst/>
          </a:prstGeom>
        </p:spPr>
      </p:pic>
      <p:pic>
        <p:nvPicPr>
          <p:cNvPr id="10" name="Picture 9"/>
          <p:cNvPicPr>
            <a:picLocks noChangeAspect="1"/>
          </p:cNvPicPr>
          <p:nvPr/>
        </p:nvPicPr>
        <p:blipFill>
          <a:blip r:embed="rId2"/>
          <a:stretch>
            <a:fillRect/>
          </a:stretch>
        </p:blipFill>
        <p:spPr>
          <a:xfrm>
            <a:off x="2748859" y="4485995"/>
            <a:ext cx="237765" cy="335309"/>
          </a:xfrm>
          <a:prstGeom prst="rect">
            <a:avLst/>
          </a:prstGeom>
        </p:spPr>
      </p:pic>
      <p:sp>
        <p:nvSpPr>
          <p:cNvPr id="11" name="TextBox 10"/>
          <p:cNvSpPr txBox="1"/>
          <p:nvPr/>
        </p:nvSpPr>
        <p:spPr>
          <a:xfrm>
            <a:off x="585801" y="5046110"/>
            <a:ext cx="8215309" cy="1354217"/>
          </a:xfrm>
          <a:prstGeom prst="rect">
            <a:avLst/>
          </a:prstGeom>
          <a:noFill/>
        </p:spPr>
        <p:txBody>
          <a:bodyPr wrap="square" rtlCol="0">
            <a:spAutoFit/>
          </a:bodyPr>
          <a:lstStyle/>
          <a:p>
            <a:r>
              <a:rPr lang="en-CA" sz="1400" b="1" i="1" dirty="0" smtClean="0">
                <a:latin typeface="+mj-lt"/>
              </a:rPr>
              <a:t>We’ve </a:t>
            </a:r>
            <a:r>
              <a:rPr lang="en-CA" sz="1400" b="1" i="1" dirty="0">
                <a:latin typeface="+mj-lt"/>
              </a:rPr>
              <a:t>seen the market growing fairly quickly.</a:t>
            </a:r>
            <a:r>
              <a:rPr lang="en-CA" sz="1400" i="1" dirty="0">
                <a:latin typeface="+mj-lt"/>
              </a:rPr>
              <a:t> The network layer has become far more complex than it was four or five years ago because of all the change that’s happening in the layer, skills are getting harder to find, and the business sees the network as a utility now. The business sees very little value in having IT staff who are managing an underlying network, so they’re moving to managed services and outsourcing</a:t>
            </a:r>
            <a:r>
              <a:rPr lang="en-CA" sz="1400" i="1" dirty="0" smtClean="0">
                <a:latin typeface="+mj-lt"/>
              </a:rPr>
              <a:t>.</a:t>
            </a:r>
          </a:p>
          <a:p>
            <a:pPr algn="r"/>
            <a:r>
              <a:rPr lang="en-CA" sz="1200" dirty="0"/>
              <a:t>–</a:t>
            </a:r>
            <a:r>
              <a:rPr lang="en-CA" sz="1200" dirty="0" smtClean="0"/>
              <a:t> </a:t>
            </a:r>
            <a:r>
              <a:rPr lang="en-CA" sz="1200" dirty="0"/>
              <a:t>Dimension Data</a:t>
            </a:r>
          </a:p>
        </p:txBody>
      </p:sp>
      <p:pic>
        <p:nvPicPr>
          <p:cNvPr id="12" name="Picture 11" descr="quote1.wmf"/>
          <p:cNvPicPr>
            <a:picLocks noChangeAspect="1"/>
          </p:cNvPicPr>
          <p:nvPr/>
        </p:nvPicPr>
        <p:blipFill>
          <a:blip r:embed="rId3" cstate="print"/>
          <a:stretch>
            <a:fillRect/>
          </a:stretch>
        </p:blipFill>
        <p:spPr>
          <a:xfrm>
            <a:off x="312601" y="5073542"/>
            <a:ext cx="273200" cy="195143"/>
          </a:xfrm>
          <a:prstGeom prst="rect">
            <a:avLst/>
          </a:prstGeom>
        </p:spPr>
      </p:pic>
      <p:pic>
        <p:nvPicPr>
          <p:cNvPr id="13" name="Picture 12" descr="quote2.wmf"/>
          <p:cNvPicPr>
            <a:picLocks noChangeAspect="1"/>
          </p:cNvPicPr>
          <p:nvPr/>
        </p:nvPicPr>
        <p:blipFill>
          <a:blip r:embed="rId4" cstate="print"/>
          <a:stretch>
            <a:fillRect/>
          </a:stretch>
        </p:blipFill>
        <p:spPr>
          <a:xfrm>
            <a:off x="3583534" y="5961096"/>
            <a:ext cx="283277" cy="202341"/>
          </a:xfrm>
          <a:prstGeom prst="rect">
            <a:avLst/>
          </a:prstGeom>
        </p:spPr>
      </p:pic>
    </p:spTree>
    <p:extLst>
      <p:ext uri="{BB962C8B-B14F-4D97-AF65-F5344CB8AC3E}">
        <p14:creationId xmlns:p14="http://schemas.microsoft.com/office/powerpoint/2010/main" val="3990963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CA" dirty="0" smtClean="0"/>
              <a:t>Treasure Island outsourced to gain greater efficiencies and higher system availability</a:t>
            </a:r>
            <a:endParaRPr lang="en-CA" dirty="0"/>
          </a:p>
        </p:txBody>
      </p:sp>
      <p:grpSp>
        <p:nvGrpSpPr>
          <p:cNvPr id="2" name="Group 1"/>
          <p:cNvGrpSpPr/>
          <p:nvPr/>
        </p:nvGrpSpPr>
        <p:grpSpPr>
          <a:xfrm>
            <a:off x="362577" y="2573940"/>
            <a:ext cx="2560320" cy="3733340"/>
            <a:chOff x="267704" y="3020753"/>
            <a:chExt cx="2571569" cy="3663629"/>
          </a:xfrm>
        </p:grpSpPr>
        <p:sp>
          <p:nvSpPr>
            <p:cNvPr id="40" name="Rectangle 39"/>
            <p:cNvSpPr/>
            <p:nvPr/>
          </p:nvSpPr>
          <p:spPr>
            <a:xfrm>
              <a:off x="267704" y="3313399"/>
              <a:ext cx="2571569" cy="3370983"/>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Dominic Vacca, IT Executive Director of Treasure Island Hotel and Casino (T.I.) in Las Vegas, led a 16-person team to support over 100 servers, nearly 200 networked devices, and over 3,000 employees.</a:t>
              </a:r>
            </a:p>
            <a:p>
              <a:pPr marL="171450" indent="-171450">
                <a:spcBef>
                  <a:spcPts val="600"/>
                </a:spcBef>
                <a:buFont typeface="Arial" panose="020B0604020202020204" pitchFamily="34" charset="0"/>
                <a:buChar char="•"/>
              </a:pPr>
              <a:r>
                <a:rPr lang="en-CA" sz="1200" dirty="0" smtClean="0">
                  <a:solidFill>
                    <a:schemeClr val="tx1"/>
                  </a:solidFill>
                </a:rPr>
                <a:t>According to Vacca, “We implement and support nearly every piece of technology at the property, and T.I. requires continuous uptime, especially when it comes to guest services.”</a:t>
              </a:r>
            </a:p>
            <a:p>
              <a:pPr marL="171450" indent="-171450">
                <a:spcBef>
                  <a:spcPts val="600"/>
                </a:spcBef>
                <a:buFont typeface="Arial" panose="020B0604020202020204" pitchFamily="34" charset="0"/>
                <a:buChar char="•"/>
              </a:pPr>
              <a:endParaRPr lang="en-CA" sz="1200" dirty="0">
                <a:solidFill>
                  <a:schemeClr val="tx1"/>
                </a:solidFill>
              </a:endParaRPr>
            </a:p>
          </p:txBody>
        </p:sp>
        <p:sp>
          <p:nvSpPr>
            <p:cNvPr id="42" name="Rectangle 41"/>
            <p:cNvSpPr/>
            <p:nvPr/>
          </p:nvSpPr>
          <p:spPr>
            <a:xfrm>
              <a:off x="267706" y="3020753"/>
              <a:ext cx="2571567" cy="288001"/>
            </a:xfrm>
            <a:prstGeom prst="rect">
              <a:avLst/>
            </a:prstGeom>
            <a:solidFill>
              <a:srgbClr val="A24130"/>
            </a:solidFill>
            <a:ln w="12700">
              <a:solidFill>
                <a:srgbClr val="924E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Situation</a:t>
              </a:r>
              <a:endParaRPr lang="en-CA" sz="1200" b="1" dirty="0">
                <a:solidFill>
                  <a:schemeClr val="bg1"/>
                </a:solidFill>
              </a:endParaRPr>
            </a:p>
          </p:txBody>
        </p:sp>
      </p:grpSp>
      <p:grpSp>
        <p:nvGrpSpPr>
          <p:cNvPr id="3" name="Group 2"/>
          <p:cNvGrpSpPr/>
          <p:nvPr/>
        </p:nvGrpSpPr>
        <p:grpSpPr>
          <a:xfrm>
            <a:off x="3221397" y="2573940"/>
            <a:ext cx="2560320" cy="3733342"/>
            <a:chOff x="3286124" y="2646679"/>
            <a:chExt cx="2571571" cy="3663629"/>
          </a:xfrm>
        </p:grpSpPr>
        <p:sp>
          <p:nvSpPr>
            <p:cNvPr id="47" name="Rectangle 46"/>
            <p:cNvSpPr/>
            <p:nvPr/>
          </p:nvSpPr>
          <p:spPr>
            <a:xfrm>
              <a:off x="3286124" y="2934680"/>
              <a:ext cx="2571571" cy="3375628"/>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a:solidFill>
                    <a:schemeClr val="tx1"/>
                  </a:solidFill>
                </a:rPr>
                <a:t>T.I. was using standard off-the-shelf network monitoring and alerting tools, but their staff used the tools reactively, addressing problems only after something went wrong.</a:t>
              </a:r>
            </a:p>
            <a:p>
              <a:pPr marL="171450" indent="-171450">
                <a:spcBef>
                  <a:spcPts val="600"/>
                </a:spcBef>
                <a:buFont typeface="Arial" panose="020B0604020202020204" pitchFamily="34" charset="0"/>
                <a:buChar char="•"/>
              </a:pPr>
              <a:r>
                <a:rPr lang="en-CA" sz="1200" dirty="0">
                  <a:solidFill>
                    <a:schemeClr val="tx1"/>
                  </a:solidFill>
                </a:rPr>
                <a:t>However</a:t>
              </a:r>
              <a:r>
                <a:rPr lang="en-CA" sz="1200" dirty="0" smtClean="0">
                  <a:solidFill>
                    <a:schemeClr val="tx1"/>
                  </a:solidFill>
                </a:rPr>
                <a:t>, daily IT activities and responsibilities typically resulted in a lack of focus on monitoring tools.</a:t>
              </a:r>
            </a:p>
            <a:p>
              <a:pPr marL="171450" indent="-171450">
                <a:spcBef>
                  <a:spcPts val="600"/>
                </a:spcBef>
                <a:buFont typeface="Arial" panose="020B0604020202020204" pitchFamily="34" charset="0"/>
                <a:buChar char="•"/>
              </a:pPr>
              <a:r>
                <a:rPr lang="en-CA" sz="1200" dirty="0" smtClean="0">
                  <a:solidFill>
                    <a:schemeClr val="tx1"/>
                  </a:solidFill>
                </a:rPr>
                <a:t>“Our IT department shouldn’t be in the business of managing complex infrastructure management tools – we should be serving the IT needs of the business,” said Vacca.</a:t>
              </a:r>
              <a:endParaRPr lang="en-CA" sz="1200" dirty="0">
                <a:solidFill>
                  <a:schemeClr val="tx1"/>
                </a:solidFill>
              </a:endParaRPr>
            </a:p>
          </p:txBody>
        </p:sp>
        <p:sp>
          <p:nvSpPr>
            <p:cNvPr id="48" name="Rectangle 47"/>
            <p:cNvSpPr/>
            <p:nvPr/>
          </p:nvSpPr>
          <p:spPr>
            <a:xfrm>
              <a:off x="3286125" y="2646679"/>
              <a:ext cx="2571568" cy="288001"/>
            </a:xfrm>
            <a:prstGeom prst="rect">
              <a:avLst/>
            </a:prstGeom>
            <a:solidFill>
              <a:srgbClr val="5A7D5C"/>
            </a:solidFill>
            <a:ln w="12700">
              <a:solidFill>
                <a:srgbClr val="2B9E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Problem</a:t>
              </a:r>
              <a:endParaRPr lang="en-CA" sz="1200" b="1" dirty="0">
                <a:solidFill>
                  <a:schemeClr val="bg1"/>
                </a:solidFill>
              </a:endParaRPr>
            </a:p>
          </p:txBody>
        </p:sp>
      </p:grpSp>
      <p:grpSp>
        <p:nvGrpSpPr>
          <p:cNvPr id="4" name="Group 3"/>
          <p:cNvGrpSpPr/>
          <p:nvPr/>
        </p:nvGrpSpPr>
        <p:grpSpPr>
          <a:xfrm>
            <a:off x="6080217" y="2573940"/>
            <a:ext cx="2797083" cy="3733341"/>
            <a:chOff x="6151033" y="2646679"/>
            <a:chExt cx="2725077" cy="3351184"/>
          </a:xfrm>
        </p:grpSpPr>
        <p:sp>
          <p:nvSpPr>
            <p:cNvPr id="50" name="Rectangle 49"/>
            <p:cNvSpPr/>
            <p:nvPr/>
          </p:nvSpPr>
          <p:spPr>
            <a:xfrm>
              <a:off x="6151035" y="2934972"/>
              <a:ext cx="2725075" cy="3062891"/>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T.I. began looking into outsourcing infrastructure monitoring, alerting, and reporting to a service provider. </a:t>
              </a:r>
              <a:endParaRPr lang="en-CA" sz="1200" dirty="0">
                <a:solidFill>
                  <a:schemeClr val="tx1"/>
                </a:solidFill>
              </a:endParaRPr>
            </a:p>
            <a:p>
              <a:pPr marL="171450" indent="-171450">
                <a:spcBef>
                  <a:spcPts val="600"/>
                </a:spcBef>
                <a:buFont typeface="Arial" panose="020B0604020202020204" pitchFamily="34" charset="0"/>
                <a:buChar char="•"/>
              </a:pPr>
              <a:r>
                <a:rPr lang="en-CA" sz="1200" dirty="0" smtClean="0">
                  <a:solidFill>
                    <a:schemeClr val="tx1"/>
                  </a:solidFill>
                </a:rPr>
                <a:t>T.I. required an IT service provider that could participate in the management of its gaming control board regulated systems. The casino contracted with NetEffect, a provider that received its license from the Nevada Gaming Commission.</a:t>
              </a:r>
            </a:p>
            <a:p>
              <a:pPr marL="171450" indent="-171450">
                <a:spcBef>
                  <a:spcPts val="600"/>
                </a:spcBef>
                <a:buFont typeface="Arial" panose="020B0604020202020204" pitchFamily="34" charset="0"/>
                <a:buChar char="•"/>
              </a:pPr>
              <a:r>
                <a:rPr lang="en-CA" sz="1200" dirty="0" smtClean="0">
                  <a:solidFill>
                    <a:schemeClr val="tx1"/>
                  </a:solidFill>
                </a:rPr>
                <a:t>Since outsourcing, T.I. has been able to improve its efficiencies and achieve higher system availability. </a:t>
              </a:r>
            </a:p>
            <a:p>
              <a:pPr marL="171450" indent="-171450">
                <a:spcBef>
                  <a:spcPts val="600"/>
                </a:spcBef>
                <a:buFont typeface="Arial" panose="020B0604020202020204" pitchFamily="34" charset="0"/>
                <a:buChar char="•"/>
              </a:pPr>
              <a:r>
                <a:rPr lang="en-CA" sz="1200" dirty="0" smtClean="0">
                  <a:solidFill>
                    <a:schemeClr val="tx1"/>
                  </a:solidFill>
                </a:rPr>
                <a:t>“Now we have access to tools and information we’ve never had before,” says Vacca.</a:t>
              </a:r>
            </a:p>
            <a:p>
              <a:pPr marL="171450" indent="-171450">
                <a:spcBef>
                  <a:spcPts val="600"/>
                </a:spcBef>
                <a:buFont typeface="Arial" panose="020B0604020202020204" pitchFamily="34" charset="0"/>
                <a:buChar char="•"/>
              </a:pPr>
              <a:endParaRPr lang="en-CA" sz="1200" dirty="0">
                <a:solidFill>
                  <a:schemeClr val="tx1"/>
                </a:solidFill>
              </a:endParaRPr>
            </a:p>
          </p:txBody>
        </p:sp>
        <p:sp>
          <p:nvSpPr>
            <p:cNvPr id="51" name="Rectangle 50"/>
            <p:cNvSpPr/>
            <p:nvPr/>
          </p:nvSpPr>
          <p:spPr>
            <a:xfrm>
              <a:off x="6151033" y="2646679"/>
              <a:ext cx="2725076" cy="288001"/>
            </a:xfrm>
            <a:prstGeom prst="rect">
              <a:avLst/>
            </a:prstGeom>
            <a:solidFill>
              <a:srgbClr val="007698"/>
            </a:solidFill>
            <a:ln w="12700">
              <a:solidFill>
                <a:srgbClr val="007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Solution</a:t>
              </a:r>
              <a:endParaRPr lang="en-CA" sz="1200" b="1" dirty="0">
                <a:solidFill>
                  <a:schemeClr val="bg1"/>
                </a:solidFill>
              </a:endParaRPr>
            </a:p>
          </p:txBody>
        </p:sp>
      </p:grpSp>
      <p:sp>
        <p:nvSpPr>
          <p:cNvPr id="17" name="Text Placeholder 29"/>
          <p:cNvSpPr>
            <a:spLocks noGrp="1"/>
          </p:cNvSpPr>
          <p:nvPr/>
        </p:nvSpPr>
        <p:spPr bwMode="auto">
          <a:xfrm>
            <a:off x="1698737" y="1253217"/>
            <a:ext cx="7091971" cy="73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Treasure Island Hotel and Casino</a:t>
            </a:r>
          </a:p>
          <a:p>
            <a:r>
              <a:rPr lang="en-US" sz="1200" b="0" i="1" dirty="0" smtClean="0">
                <a:latin typeface="+mj-lt"/>
              </a:rPr>
              <a:t>“Our IT department shouldn’t be in the business of managing complex infrastructure management tools – we should be serving the IT needs of the business.”                                                   </a:t>
            </a:r>
            <a:r>
              <a:rPr lang="en-US" sz="1200" b="0" dirty="0" smtClean="0"/>
              <a:t>– Dominic Vacca</a:t>
            </a:r>
          </a:p>
        </p:txBody>
      </p:sp>
      <p:sp>
        <p:nvSpPr>
          <p:cNvPr id="19" name="TextBox 18"/>
          <p:cNvSpPr txBox="1"/>
          <p:nvPr/>
        </p:nvSpPr>
        <p:spPr>
          <a:xfrm>
            <a:off x="1698737" y="2048174"/>
            <a:ext cx="4452297" cy="461665"/>
          </a:xfrm>
          <a:prstGeom prst="rect">
            <a:avLst/>
          </a:prstGeom>
          <a:noFill/>
        </p:spPr>
        <p:txBody>
          <a:bodyPr wrap="square" rtlCol="0">
            <a:spAutoFit/>
          </a:bodyPr>
          <a:lstStyle/>
          <a:p>
            <a:r>
              <a:rPr lang="en-CA" sz="1200" b="1" dirty="0" smtClean="0"/>
              <a:t>Role: </a:t>
            </a:r>
            <a:r>
              <a:rPr lang="en-CA" sz="1200" dirty="0" smtClean="0"/>
              <a:t>IT Executive Director</a:t>
            </a:r>
          </a:p>
          <a:p>
            <a:r>
              <a:rPr lang="en-CA" sz="1200" b="1" dirty="0" smtClean="0"/>
              <a:t>Location: </a:t>
            </a:r>
            <a:r>
              <a:rPr lang="en-CA" sz="1200" dirty="0" smtClean="0"/>
              <a:t>Las Vegas, NV</a:t>
            </a:r>
          </a:p>
        </p:txBody>
      </p:sp>
      <p:pic>
        <p:nvPicPr>
          <p:cNvPr id="16" name="Picture 15"/>
          <p:cNvPicPr>
            <a:picLocks noChangeAspect="1"/>
          </p:cNvPicPr>
          <p:nvPr/>
        </p:nvPicPr>
        <p:blipFill>
          <a:blip r:embed="rId3"/>
          <a:stretch>
            <a:fillRect/>
          </a:stretch>
        </p:blipFill>
        <p:spPr>
          <a:xfrm>
            <a:off x="2953264" y="4142194"/>
            <a:ext cx="237765" cy="335309"/>
          </a:xfrm>
          <a:prstGeom prst="rect">
            <a:avLst/>
          </a:prstGeom>
        </p:spPr>
      </p:pic>
      <p:pic>
        <p:nvPicPr>
          <p:cNvPr id="18" name="Picture 17"/>
          <p:cNvPicPr>
            <a:picLocks noChangeAspect="1"/>
          </p:cNvPicPr>
          <p:nvPr/>
        </p:nvPicPr>
        <p:blipFill>
          <a:blip r:embed="rId3"/>
          <a:stretch>
            <a:fillRect/>
          </a:stretch>
        </p:blipFill>
        <p:spPr>
          <a:xfrm>
            <a:off x="5812084" y="4142194"/>
            <a:ext cx="237765" cy="335309"/>
          </a:xfrm>
          <a:prstGeom prst="rect">
            <a:avLst/>
          </a:prstGeom>
        </p:spPr>
      </p:pic>
    </p:spTree>
    <p:extLst>
      <p:ext uri="{BB962C8B-B14F-4D97-AF65-F5344CB8AC3E}">
        <p14:creationId xmlns:p14="http://schemas.microsoft.com/office/powerpoint/2010/main" val="4047726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403" y="4401082"/>
            <a:ext cx="1270091" cy="1270091"/>
          </a:xfrm>
          <a:prstGeom prst="rect">
            <a:avLst/>
          </a:prstGeom>
          <a:effectLst>
            <a:softEdge rad="127000"/>
          </a:effectLst>
        </p:spPr>
      </p:pic>
      <p:sp>
        <p:nvSpPr>
          <p:cNvPr id="3" name="Title 2"/>
          <p:cNvSpPr>
            <a:spLocks noGrp="1"/>
          </p:cNvSpPr>
          <p:nvPr>
            <p:ph type="title"/>
          </p:nvPr>
        </p:nvSpPr>
        <p:spPr/>
        <p:txBody>
          <a:bodyPr/>
          <a:lstStyle/>
          <a:p>
            <a:r>
              <a:rPr lang="en-CA" dirty="0" smtClean="0"/>
              <a:t>Examining your historical ability to meet SLAs can indicate whether outsourcing could benefit your organization</a:t>
            </a:r>
            <a:endParaRPr lang="en-CA" dirty="0"/>
          </a:p>
        </p:txBody>
      </p:sp>
      <p:sp>
        <p:nvSpPr>
          <p:cNvPr id="4" name="Text Placeholder 3"/>
          <p:cNvSpPr>
            <a:spLocks noGrp="1"/>
          </p:cNvSpPr>
          <p:nvPr>
            <p:ph type="body" sz="quarter" idx="16"/>
          </p:nvPr>
        </p:nvSpPr>
        <p:spPr>
          <a:xfrm>
            <a:off x="249302" y="1232756"/>
            <a:ext cx="8627997" cy="665055"/>
          </a:xfrm>
        </p:spPr>
        <p:txBody>
          <a:bodyPr/>
          <a:lstStyle/>
          <a:p>
            <a:pPr marL="0" indent="0">
              <a:buNone/>
            </a:pPr>
            <a:r>
              <a:rPr lang="en-CA" sz="1800" b="1" dirty="0" smtClean="0"/>
              <a:t>If the IT organization has not been meeting its SLAs with the business, outsourcing could help bridge the gap.</a:t>
            </a:r>
          </a:p>
          <a:p>
            <a:pPr marL="0" indent="0">
              <a:buNone/>
            </a:pPr>
            <a:endParaRPr lang="en-CA" dirty="0"/>
          </a:p>
        </p:txBody>
      </p:sp>
      <p:sp>
        <p:nvSpPr>
          <p:cNvPr id="6" name="TextBox 5"/>
          <p:cNvSpPr txBox="1"/>
          <p:nvPr/>
        </p:nvSpPr>
        <p:spPr>
          <a:xfrm>
            <a:off x="249300" y="1949183"/>
            <a:ext cx="8627997" cy="307777"/>
          </a:xfrm>
          <a:prstGeom prst="rect">
            <a:avLst/>
          </a:prstGeom>
          <a:solidFill>
            <a:schemeClr val="accent1"/>
          </a:solidFill>
        </p:spPr>
        <p:txBody>
          <a:bodyPr wrap="square" rtlCol="0">
            <a:spAutoFit/>
          </a:bodyPr>
          <a:lstStyle/>
          <a:p>
            <a:pPr algn="ctr"/>
            <a:r>
              <a:rPr lang="en-CA" sz="1400" b="1" dirty="0" smtClean="0">
                <a:solidFill>
                  <a:schemeClr val="bg1"/>
                </a:solidFill>
              </a:rPr>
              <a:t>1. Has IT established internal service level agreements (SLAs) with the business?</a:t>
            </a:r>
            <a:endParaRPr lang="en-CA" sz="1400" b="1" dirty="0">
              <a:solidFill>
                <a:schemeClr val="bg1"/>
              </a:solidFill>
            </a:endParaRPr>
          </a:p>
        </p:txBody>
      </p:sp>
      <p:sp>
        <p:nvSpPr>
          <p:cNvPr id="2" name="TextBox 1"/>
          <p:cNvSpPr txBox="1"/>
          <p:nvPr/>
        </p:nvSpPr>
        <p:spPr>
          <a:xfrm>
            <a:off x="1215271" y="2478198"/>
            <a:ext cx="621004" cy="307777"/>
          </a:xfrm>
          <a:prstGeom prst="rect">
            <a:avLst/>
          </a:prstGeom>
          <a:noFill/>
        </p:spPr>
        <p:txBody>
          <a:bodyPr wrap="square" rtlCol="0">
            <a:spAutoFit/>
          </a:bodyPr>
          <a:lstStyle/>
          <a:p>
            <a:pPr algn="ctr"/>
            <a:r>
              <a:rPr lang="en-CA" sz="1400" b="1" dirty="0" smtClean="0">
                <a:solidFill>
                  <a:srgbClr val="FF0000"/>
                </a:solidFill>
              </a:rPr>
              <a:t>No</a:t>
            </a:r>
            <a:endParaRPr lang="en-CA" sz="1400" b="1" dirty="0">
              <a:solidFill>
                <a:srgbClr val="FF0000"/>
              </a:solidFill>
            </a:endParaRPr>
          </a:p>
        </p:txBody>
      </p:sp>
      <p:sp>
        <p:nvSpPr>
          <p:cNvPr id="7" name="TextBox 6"/>
          <p:cNvSpPr txBox="1"/>
          <p:nvPr/>
        </p:nvSpPr>
        <p:spPr>
          <a:xfrm>
            <a:off x="249300" y="3958597"/>
            <a:ext cx="8627997" cy="307777"/>
          </a:xfrm>
          <a:prstGeom prst="rect">
            <a:avLst/>
          </a:prstGeom>
          <a:solidFill>
            <a:schemeClr val="accent1"/>
          </a:solidFill>
        </p:spPr>
        <p:txBody>
          <a:bodyPr wrap="square" rtlCol="0">
            <a:spAutoFit/>
          </a:bodyPr>
          <a:lstStyle/>
          <a:p>
            <a:pPr algn="ctr"/>
            <a:r>
              <a:rPr lang="en-CA" sz="1400" b="1" dirty="0" smtClean="0">
                <a:solidFill>
                  <a:schemeClr val="bg1"/>
                </a:solidFill>
              </a:rPr>
              <a:t>2. Is IT currently meeting its SLAs? Has it historically been able to meet its SLAs?</a:t>
            </a:r>
            <a:endParaRPr lang="en-CA" sz="1400" b="1" dirty="0">
              <a:solidFill>
                <a:schemeClr val="bg1"/>
              </a:solidFill>
            </a:endParaRPr>
          </a:p>
        </p:txBody>
      </p:sp>
      <p:sp>
        <p:nvSpPr>
          <p:cNvPr id="8" name="TextBox 7"/>
          <p:cNvSpPr txBox="1"/>
          <p:nvPr/>
        </p:nvSpPr>
        <p:spPr>
          <a:xfrm>
            <a:off x="635793" y="2484916"/>
            <a:ext cx="690180" cy="307777"/>
          </a:xfrm>
          <a:prstGeom prst="rect">
            <a:avLst/>
          </a:prstGeom>
          <a:noFill/>
        </p:spPr>
        <p:txBody>
          <a:bodyPr wrap="square" rtlCol="0">
            <a:spAutoFit/>
          </a:bodyPr>
          <a:lstStyle/>
          <a:p>
            <a:pPr algn="ctr"/>
            <a:r>
              <a:rPr lang="en-CA" sz="1400" b="1" dirty="0" smtClean="0">
                <a:solidFill>
                  <a:srgbClr val="00B050"/>
                </a:solidFill>
              </a:rPr>
              <a:t>Yes</a:t>
            </a:r>
            <a:endParaRPr lang="en-CA" sz="1400" b="1" dirty="0">
              <a:solidFill>
                <a:srgbClr val="00B050"/>
              </a:solidFill>
            </a:endParaRPr>
          </a:p>
        </p:txBody>
      </p:sp>
      <p:sp>
        <p:nvSpPr>
          <p:cNvPr id="13" name="TextBox 12"/>
          <p:cNvSpPr txBox="1"/>
          <p:nvPr/>
        </p:nvSpPr>
        <p:spPr>
          <a:xfrm>
            <a:off x="1836275" y="2546333"/>
            <a:ext cx="7041020" cy="1200329"/>
          </a:xfrm>
          <a:prstGeom prst="rect">
            <a:avLst/>
          </a:prstGeom>
          <a:noFill/>
          <a:ln>
            <a:noFill/>
          </a:ln>
        </p:spPr>
        <p:txBody>
          <a:bodyPr wrap="square" rtlCol="0">
            <a:spAutoFit/>
          </a:bodyPr>
          <a:lstStyle/>
          <a:p>
            <a:r>
              <a:rPr lang="en-CA" sz="1200" dirty="0" smtClean="0"/>
              <a:t>An internal SLA is an agreement between IT and the business that describes the target service levels and specifies the responsibilities of the provider and the customer. SLAs are critical to the success of IT and they establish clarity between IT and the business. </a:t>
            </a:r>
            <a:br>
              <a:rPr lang="en-CA" sz="1200" dirty="0" smtClean="0"/>
            </a:br>
            <a:r>
              <a:rPr lang="en-CA" sz="1200" dirty="0" smtClean="0"/>
              <a:t/>
            </a:r>
            <a:br>
              <a:rPr lang="en-CA" sz="1200" dirty="0" smtClean="0"/>
            </a:br>
            <a:r>
              <a:rPr lang="en-CA" sz="1200" dirty="0" smtClean="0"/>
              <a:t>To </a:t>
            </a:r>
            <a:r>
              <a:rPr lang="en-CA" sz="1200" dirty="0"/>
              <a:t>begin building your </a:t>
            </a:r>
            <a:r>
              <a:rPr lang="en-CA" sz="1200" dirty="0" smtClean="0"/>
              <a:t>SLA, refer to Info-Tech’s blueprint, </a:t>
            </a:r>
            <a:r>
              <a:rPr lang="en-CA" sz="1200" i="1" dirty="0" smtClean="0">
                <a:hlinkClick r:id="rId4"/>
              </a:rPr>
              <a:t>Improve IT-Business Alignment Through an Internal SLA</a:t>
            </a:r>
            <a:r>
              <a:rPr lang="en-CA" sz="1200" dirty="0" smtClean="0"/>
              <a:t>.</a:t>
            </a:r>
            <a:endParaRPr lang="en-CA" sz="1200" dirty="0"/>
          </a:p>
        </p:txBody>
      </p:sp>
      <p:sp>
        <p:nvSpPr>
          <p:cNvPr id="14" name="TextBox 13"/>
          <p:cNvSpPr txBox="1"/>
          <p:nvPr/>
        </p:nvSpPr>
        <p:spPr>
          <a:xfrm>
            <a:off x="1836275" y="4478309"/>
            <a:ext cx="7041021" cy="1015663"/>
          </a:xfrm>
          <a:prstGeom prst="rect">
            <a:avLst/>
          </a:prstGeom>
          <a:noFill/>
        </p:spPr>
        <p:txBody>
          <a:bodyPr wrap="square" rtlCol="0">
            <a:spAutoFit/>
          </a:bodyPr>
          <a:lstStyle/>
          <a:p>
            <a:r>
              <a:rPr lang="en-CA" sz="1200" dirty="0" smtClean="0"/>
              <a:t>If IT has historically failed to meet internal SLAs, outsourcing could help solve this problem. Assess IT’s current capabilities to understand the gap between IT’s capabilities and the business’ needs. </a:t>
            </a:r>
            <a:br>
              <a:rPr lang="en-CA" sz="1200" dirty="0" smtClean="0"/>
            </a:br>
            <a:endParaRPr lang="en-CA" sz="1200" dirty="0"/>
          </a:p>
          <a:p>
            <a:pPr marL="171450" indent="-171450">
              <a:buFont typeface="Arial" panose="020B0604020202020204" pitchFamily="34" charset="0"/>
              <a:buChar char="•"/>
            </a:pPr>
            <a:r>
              <a:rPr lang="en-CA" sz="1200" dirty="0" smtClean="0"/>
              <a:t>What would it take to bridge this gap?</a:t>
            </a:r>
          </a:p>
          <a:p>
            <a:pPr marL="171450" indent="-171450">
              <a:buFont typeface="Arial" panose="020B0604020202020204" pitchFamily="34" charset="0"/>
              <a:buChar char="•"/>
            </a:pPr>
            <a:r>
              <a:rPr lang="en-CA" sz="1200" dirty="0" smtClean="0"/>
              <a:t>Does your organization have the skills and resources to bridge this </a:t>
            </a:r>
            <a:r>
              <a:rPr lang="en-CA" sz="1200" dirty="0"/>
              <a:t>gap in-house?</a:t>
            </a:r>
            <a:endParaRPr lang="en-CA" sz="1200" dirty="0" smtClean="0"/>
          </a:p>
        </p:txBody>
      </p:sp>
      <p:sp>
        <p:nvSpPr>
          <p:cNvPr id="29" name="Down Arrow 28"/>
          <p:cNvSpPr/>
          <p:nvPr/>
        </p:nvSpPr>
        <p:spPr>
          <a:xfrm>
            <a:off x="874317" y="2246344"/>
            <a:ext cx="213133" cy="26362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Down Arrow 29"/>
          <p:cNvSpPr/>
          <p:nvPr/>
        </p:nvSpPr>
        <p:spPr>
          <a:xfrm>
            <a:off x="1419207" y="2246344"/>
            <a:ext cx="213133" cy="26362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Rectangle 30"/>
          <p:cNvSpPr/>
          <p:nvPr/>
        </p:nvSpPr>
        <p:spPr>
          <a:xfrm>
            <a:off x="249300" y="5802090"/>
            <a:ext cx="8627996" cy="523220"/>
          </a:xfrm>
          <a:prstGeom prst="rect">
            <a:avLst/>
          </a:prstGeom>
        </p:spPr>
        <p:txBody>
          <a:bodyPr wrap="square">
            <a:spAutoFit/>
          </a:bodyPr>
          <a:lstStyle/>
          <a:p>
            <a:r>
              <a:rPr lang="en-CA" sz="1400" b="1" dirty="0"/>
              <a:t>If your organization does not have the skills and resources to meet </a:t>
            </a:r>
            <a:r>
              <a:rPr lang="en-CA" sz="1400" b="1" dirty="0" smtClean="0"/>
              <a:t>internal </a:t>
            </a:r>
            <a:r>
              <a:rPr lang="en-CA" sz="1400" b="1" dirty="0"/>
              <a:t>SLAs, outsourcing can be an efficient way to boost your capabilities.</a:t>
            </a:r>
          </a:p>
        </p:txBody>
      </p:sp>
      <p:sp>
        <p:nvSpPr>
          <p:cNvPr id="32" name="Down Arrow 31"/>
          <p:cNvSpPr/>
          <p:nvPr/>
        </p:nvSpPr>
        <p:spPr>
          <a:xfrm>
            <a:off x="874316" y="2826381"/>
            <a:ext cx="213133" cy="1037125"/>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9968657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1b34566098326847645d36ec19773b82b180c2"/>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2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3115</Words>
  <Application>Microsoft Office PowerPoint</Application>
  <PresentationFormat>On-screen Show (4:3)</PresentationFormat>
  <Paragraphs>265</Paragraphs>
  <Slides>15</Slides>
  <Notes>6</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15</vt:i4>
      </vt:variant>
      <vt:variant>
        <vt:lpstr>Custom Shows</vt:lpstr>
      </vt:variant>
      <vt:variant>
        <vt:i4>1</vt:i4>
      </vt:variant>
    </vt:vector>
  </HeadingPairs>
  <TitlesOfParts>
    <vt:vector size="23" baseType="lpstr">
      <vt:lpstr>Arial</vt:lpstr>
      <vt:lpstr>Calibri</vt:lpstr>
      <vt:lpstr>Georgia</vt:lpstr>
      <vt:lpstr>Open Sans</vt:lpstr>
      <vt:lpstr>Wingdings</vt:lpstr>
      <vt:lpstr>Theme1</vt:lpstr>
      <vt:lpstr>2_Theme1</vt:lpstr>
      <vt:lpstr>PowerPoint Presentation</vt:lpstr>
      <vt:lpstr>PowerPoint Presentation</vt:lpstr>
      <vt:lpstr>Take advantage of the many benefits outsourcing offers to gaming and hospitality organizations</vt:lpstr>
      <vt:lpstr>Executive summary </vt:lpstr>
      <vt:lpstr>If you haven’t considered outsourcing network management, you should</vt:lpstr>
      <vt:lpstr>Access to skills not available in house was the leading reason organizations chose to outsource </vt:lpstr>
      <vt:lpstr>Outsourcing network management can boost IT’s capabilities and reduce costs</vt:lpstr>
      <vt:lpstr>Treasure Island outsourced to gain greater efficiencies and higher system availability</vt:lpstr>
      <vt:lpstr>Examining your historical ability to meet SLAs can indicate whether outsourcing could benefit your organization</vt:lpstr>
      <vt:lpstr>The 3 Tower Resort Las Vegas cut costs and improved its network capabilities by outsourcing network management</vt:lpstr>
      <vt:lpstr>A casino resort in Vegas cut costs and improved its network capabilities by outsourcing network management</vt:lpstr>
      <vt:lpstr>Outsourcing successfully is not an easy task. Follow Info-Tech’s blueprint to increase your chances of success</vt:lpstr>
      <vt:lpstr>Info-Tech offers various levels of support to best suit your needs</vt:lpstr>
      <vt:lpstr>PowerPoint Presentation</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2016-04-27T19:11:26Z</dcterms:created>
  <dcterms:modified xsi:type="dcterms:W3CDTF">2016-04-27T19:15:58Z</dcterms:modified>
</cp:coreProperties>
</file>