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766" r:id="rId2"/>
    <p:sldMasterId id="2147483824" r:id="rId3"/>
  </p:sldMasterIdLst>
  <p:notesMasterIdLst>
    <p:notesMasterId r:id="rId16"/>
  </p:notesMasterIdLst>
  <p:handoutMasterIdLst>
    <p:handoutMasterId r:id="rId17"/>
  </p:handoutMasterIdLst>
  <p:sldIdLst>
    <p:sldId id="278" r:id="rId4"/>
    <p:sldId id="484" r:id="rId5"/>
    <p:sldId id="403" r:id="rId6"/>
    <p:sldId id="399" r:id="rId7"/>
    <p:sldId id="573" r:id="rId8"/>
    <p:sldId id="568" r:id="rId9"/>
    <p:sldId id="572" r:id="rId10"/>
    <p:sldId id="569" r:id="rId11"/>
    <p:sldId id="570" r:id="rId12"/>
    <p:sldId id="574" r:id="rId13"/>
    <p:sldId id="799" r:id="rId14"/>
    <p:sldId id="800" r:id="rId15"/>
  </p:sldIdLst>
  <p:sldSz cx="9144000" cy="6858000" type="screen4x3"/>
  <p:notesSz cx="6858000" cy="9144000"/>
  <p:custShowLst>
    <p:custShow name="Custom Show 1" id="0">
      <p:sldLst>
        <p:sld r:id="rId4"/>
      </p:sldLst>
    </p:custShow>
  </p:custShowLst>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D0EE"/>
    <a:srgbClr val="2F4F67"/>
    <a:srgbClr val="B0C534"/>
    <a:srgbClr val="A0C4E0"/>
    <a:srgbClr val="B8C955"/>
    <a:srgbClr val="2576B7"/>
    <a:srgbClr val="35576F"/>
    <a:srgbClr val="AC4937"/>
    <a:srgbClr val="C8E041"/>
    <a:srgbClr val="BCD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3" autoAdjust="0"/>
    <p:restoredTop sz="95460" autoAdjust="0"/>
  </p:normalViewPr>
  <p:slideViewPr>
    <p:cSldViewPr snapToGrid="0">
      <p:cViewPr varScale="1">
        <p:scale>
          <a:sx n="111" d="100"/>
          <a:sy n="111" d="100"/>
        </p:scale>
        <p:origin x="195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8EE7-FA44-A905-FE1B140B7DB2}"/>
              </c:ext>
            </c:extLst>
          </c:dPt>
          <c:dPt>
            <c:idx val="1"/>
            <c:bubble3D val="0"/>
            <c:spPr>
              <a:solidFill>
                <a:srgbClr val="29475F"/>
              </a:solidFill>
              <a:ln w="19050">
                <a:solidFill>
                  <a:schemeClr val="lt1"/>
                </a:solidFill>
              </a:ln>
              <a:effectLst/>
            </c:spPr>
            <c:extLst xmlns:c16r2="http://schemas.microsoft.com/office/drawing/2015/06/chart">
              <c:ext xmlns:c16="http://schemas.microsoft.com/office/drawing/2014/chart" uri="{C3380CC4-5D6E-409C-BE32-E72D297353CC}">
                <c16:uniqueId val="{00000003-8EE7-FA44-A905-FE1B140B7DB2}"/>
              </c:ext>
            </c:extLst>
          </c:dPt>
          <c:cat>
            <c:strRef>
              <c:f>Sheet1!$A$2:$A$3</c:f>
              <c:strCache>
                <c:ptCount val="2"/>
                <c:pt idx="0">
                  <c:v>% of customers not sensitive to channel when evaluating CX</c:v>
                </c:pt>
                <c:pt idx="1">
                  <c:v>% of customers sensitive to channel when evaluating CX</c:v>
                </c:pt>
              </c:strCache>
            </c:strRef>
          </c:cat>
          <c:val>
            <c:numRef>
              <c:f>Sheet1!$B$2:$B$3</c:f>
              <c:numCache>
                <c:formatCode>General</c:formatCode>
                <c:ptCount val="2"/>
                <c:pt idx="0">
                  <c:v>67</c:v>
                </c:pt>
                <c:pt idx="1">
                  <c:v>33</c:v>
                </c:pt>
              </c:numCache>
            </c:numRef>
          </c:val>
          <c:extLst xmlns:c16r2="http://schemas.microsoft.com/office/drawing/2015/06/chart">
            <c:ext xmlns:c16="http://schemas.microsoft.com/office/drawing/2014/chart" uri="{C3380CC4-5D6E-409C-BE32-E72D297353CC}">
              <c16:uniqueId val="{00000004-8EE7-FA44-A905-FE1B140B7D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673-D144-83FC-0356D6A1C1D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673-D144-83FC-0356D6A1C1D3}"/>
              </c:ext>
            </c:extLst>
          </c:dPt>
          <c:cat>
            <c:strRef>
              <c:f>Sheet1!$A$2:$A$3</c:f>
              <c:strCache>
                <c:ptCount val="2"/>
                <c:pt idx="0">
                  <c:v>% of companies investing in CXM</c:v>
                </c:pt>
                <c:pt idx="1">
                  <c:v>% of companies not investing in CXM</c:v>
                </c:pt>
              </c:strCache>
            </c:strRef>
          </c:cat>
          <c:val>
            <c:numRef>
              <c:f>Sheet1!$B$2:$B$3</c:f>
              <c:numCache>
                <c:formatCode>General</c:formatCode>
                <c:ptCount val="2"/>
                <c:pt idx="0">
                  <c:v>97</c:v>
                </c:pt>
                <c:pt idx="1">
                  <c:v>3</c:v>
                </c:pt>
              </c:numCache>
            </c:numRef>
          </c:val>
          <c:extLst xmlns:c16r2="http://schemas.microsoft.com/office/drawing/2015/06/chart">
            <c:ext xmlns:c16="http://schemas.microsoft.com/office/drawing/2014/chart" uri="{C3380CC4-5D6E-409C-BE32-E72D297353CC}">
              <c16:uniqueId val="{00000004-5673-D144-83FC-0356D6A1C1D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lang="en-CA" sz="2000" b="1" kern="1200">
          <a:solidFill>
            <a:srgbClr val="B0C534"/>
          </a:solidFill>
          <a:latin typeface="+mn-lt"/>
          <a:ea typeface="+mn-ea"/>
          <a:cs typeface="+mn-cs"/>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4215-8446-913D-D9CF0DA3434E}"/>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4215-8446-913D-D9CF0DA3434E}"/>
              </c:ext>
            </c:extLst>
          </c:dPt>
          <c:cat>
            <c:strRef>
              <c:f>Sheet1!$A$2:$A$3</c:f>
              <c:strCache>
                <c:ptCount val="2"/>
                <c:pt idx="0">
                  <c:v>% of people doing omnichannel well</c:v>
                </c:pt>
                <c:pt idx="1">
                  <c:v>null</c:v>
                </c:pt>
              </c:strCache>
            </c:strRef>
          </c:cat>
          <c:val>
            <c:numRef>
              <c:f>Sheet1!$B$2:$B$3</c:f>
              <c:numCache>
                <c:formatCode>General</c:formatCode>
                <c:ptCount val="2"/>
                <c:pt idx="0">
                  <c:v>23</c:v>
                </c:pt>
                <c:pt idx="1">
                  <c:v>77</c:v>
                </c:pt>
              </c:numCache>
            </c:numRef>
          </c:val>
          <c:extLst xmlns:c16r2="http://schemas.microsoft.com/office/drawing/2015/06/chart">
            <c:ext xmlns:c16="http://schemas.microsoft.com/office/drawing/2014/chart" uri="{C3380CC4-5D6E-409C-BE32-E72D297353CC}">
              <c16:uniqueId val="{00000004-4215-8446-913D-D9CF0DA3434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8/19/2019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8/19/2019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1122168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60822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23067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87984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122558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2264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6</a:t>
            </a:fld>
            <a:endParaRPr lang="en-US" dirty="0"/>
          </a:p>
        </p:txBody>
      </p:sp>
    </p:spTree>
    <p:extLst>
      <p:ext uri="{BB962C8B-B14F-4D97-AF65-F5344CB8AC3E}">
        <p14:creationId xmlns:p14="http://schemas.microsoft.com/office/powerpoint/2010/main" val="1016670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7</a:t>
            </a:fld>
            <a:endParaRPr lang="en-US" dirty="0"/>
          </a:p>
        </p:txBody>
      </p:sp>
    </p:spTree>
    <p:extLst>
      <p:ext uri="{BB962C8B-B14F-4D97-AF65-F5344CB8AC3E}">
        <p14:creationId xmlns:p14="http://schemas.microsoft.com/office/powerpoint/2010/main" val="1622507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8</a:t>
            </a:fld>
            <a:endParaRPr lang="en-US" dirty="0"/>
          </a:p>
        </p:txBody>
      </p:sp>
    </p:spTree>
    <p:extLst>
      <p:ext uri="{BB962C8B-B14F-4D97-AF65-F5344CB8AC3E}">
        <p14:creationId xmlns:p14="http://schemas.microsoft.com/office/powerpoint/2010/main" val="196318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9</a:t>
            </a:fld>
            <a:endParaRPr lang="en-US" dirty="0"/>
          </a:p>
        </p:txBody>
      </p:sp>
    </p:spTree>
    <p:extLst>
      <p:ext uri="{BB962C8B-B14F-4D97-AF65-F5344CB8AC3E}">
        <p14:creationId xmlns:p14="http://schemas.microsoft.com/office/powerpoint/2010/main" val="1463801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wmf"/><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1997-2019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354402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chemeClr val="accent1"/>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spTree>
    <p:extLst>
      <p:ext uri="{BB962C8B-B14F-4D97-AF65-F5344CB8AC3E}">
        <p14:creationId xmlns:p14="http://schemas.microsoft.com/office/powerpoint/2010/main" val="1844295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1997-2019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chemeClr val="accent1"/>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2129235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82416060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grpSp>
        <p:nvGrpSpPr>
          <p:cNvPr id="7" name="Group 6"/>
          <p:cNvGrpSpPr/>
          <p:nvPr userDrawn="1"/>
        </p:nvGrpSpPr>
        <p:grpSpPr>
          <a:xfrm>
            <a:off x="0" y="214890"/>
            <a:ext cx="9144000" cy="6901735"/>
            <a:chOff x="0" y="-16351"/>
            <a:chExt cx="9144000" cy="6901735"/>
          </a:xfrm>
        </p:grpSpPr>
        <p:grpSp>
          <p:nvGrpSpPr>
            <p:cNvPr id="10" name="Group 70"/>
            <p:cNvGrpSpPr/>
            <p:nvPr/>
          </p:nvGrpSpPr>
          <p:grpSpPr>
            <a:xfrm>
              <a:off x="0" y="0"/>
              <a:ext cx="9144000" cy="6885384"/>
              <a:chOff x="0" y="0"/>
              <a:chExt cx="9144000" cy="6885384"/>
            </a:xfrm>
          </p:grpSpPr>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45384"/>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9" name="TextBox 8"/>
            <p:cNvSpPr txBox="1"/>
            <p:nvPr/>
          </p:nvSpPr>
          <p:spPr>
            <a:xfrm>
              <a:off x="8460432" y="-16351"/>
              <a:ext cx="539552" cy="276999"/>
            </a:xfrm>
            <a:prstGeom prst="rect">
              <a:avLst/>
            </a:prstGeom>
            <a:noFill/>
          </p:spPr>
          <p:txBody>
            <a:bodyPr wrap="square" rtlCol="0">
              <a:spAutoFit/>
            </a:bodyPr>
            <a:lstStyle/>
            <a:p>
              <a:r>
                <a:rPr lang="en-CA" sz="1200" dirty="0">
                  <a:solidFill>
                    <a:srgbClr val="FFFFFF"/>
                  </a:solidFill>
                </a:rPr>
                <a:t>V4</a:t>
              </a:r>
            </a:p>
          </p:txBody>
        </p:sp>
      </p:grpSp>
    </p:spTree>
    <p:extLst>
      <p:ext uri="{BB962C8B-B14F-4D97-AF65-F5344CB8AC3E}">
        <p14:creationId xmlns:p14="http://schemas.microsoft.com/office/powerpoint/2010/main" val="807060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238416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891094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a:t>#</a:t>
            </a:r>
          </a:p>
        </p:txBody>
      </p:sp>
    </p:spTree>
    <p:extLst>
      <p:ext uri="{BB962C8B-B14F-4D97-AF65-F5344CB8AC3E}">
        <p14:creationId xmlns:p14="http://schemas.microsoft.com/office/powerpoint/2010/main" val="268502290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5176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Them:</a:t>
            </a:r>
          </a:p>
        </p:txBody>
      </p:sp>
    </p:spTree>
    <p:extLst>
      <p:ext uri="{BB962C8B-B14F-4D97-AF65-F5344CB8AC3E}">
        <p14:creationId xmlns:p14="http://schemas.microsoft.com/office/powerpoint/2010/main" val="2319064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a:solidFill>
                    <a:srgbClr val="FFFFFF"/>
                  </a:solidFill>
                  <a:latin typeface="Georgia"/>
                </a:rPr>
                <a:t>Info-Tech Insight</a:t>
              </a: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407675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611407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252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95531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12pt)</a:t>
            </a:r>
          </a:p>
          <a:p>
            <a:pPr lvl="1"/>
            <a:r>
              <a:rPr lang="en-US" dirty="0"/>
              <a:t>Second Level (Arial, 12pt)</a:t>
            </a:r>
          </a:p>
          <a:p>
            <a:pPr lvl="2"/>
            <a:r>
              <a:rPr lang="en-US" dirty="0"/>
              <a:t>Third Level (Arial, 12pt)</a:t>
            </a:r>
          </a:p>
          <a:p>
            <a:pPr lvl="3"/>
            <a:r>
              <a:rPr lang="en-US" dirty="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549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28164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1519" y="1132006"/>
            <a:ext cx="352780" cy="364690"/>
            <a:chOff x="6966056" y="197732"/>
            <a:chExt cx="751526" cy="785348"/>
          </a:xfrm>
          <a:solidFill>
            <a:srgbClr val="243F54"/>
          </a:solidFill>
        </p:grpSpPr>
        <p:sp>
          <p:nvSpPr>
            <p:cNvPr id="13" name="Rectangle 12"/>
            <p:cNvSpPr/>
            <p:nvPr/>
          </p:nvSpPr>
          <p:spPr>
            <a:xfrm>
              <a:off x="6966056" y="197732"/>
              <a:ext cx="751526" cy="785348"/>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2543626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spTree>
    <p:extLst>
      <p:ext uri="{BB962C8B-B14F-4D97-AF65-F5344CB8AC3E}">
        <p14:creationId xmlns:p14="http://schemas.microsoft.com/office/powerpoint/2010/main" val="661647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5" name="Text Placeholder 26"/>
          <p:cNvSpPr>
            <a:spLocks noGrp="1"/>
          </p:cNvSpPr>
          <p:nvPr>
            <p:ph type="body" sz="quarter" idx="11" hasCustomPrompt="1"/>
          </p:nvPr>
        </p:nvSpPr>
        <p:spPr>
          <a:xfrm>
            <a:off x="684997" y="1174157"/>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2893369928"/>
      </p:ext>
    </p:extLst>
  </p:cSld>
  <p:clrMapOvr>
    <a:masterClrMapping/>
  </p:clrMapOvr>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971743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rgbClr val="29475F"/>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795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1997-2015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rgbClr val="29475F"/>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55348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477908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ue slide intro">
    <p:bg>
      <p:bgPr>
        <a:solidFill>
          <a:srgbClr val="CBDBE7"/>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Rectangle 8"/>
          <p:cNvSpPr/>
          <p:nvPr userDrawn="1"/>
        </p:nvSpPr>
        <p:spPr>
          <a:xfrm>
            <a:off x="257182" y="3086541"/>
            <a:ext cx="8676000" cy="307777"/>
          </a:xfrm>
          <a:prstGeom prst="rect">
            <a:avLst/>
          </a:prstGeom>
          <a:solidFill>
            <a:srgbClr val="243F54"/>
          </a:solidFill>
        </p:spPr>
        <p:txBody>
          <a:bodyPr wrap="square">
            <a:spAutoFit/>
          </a:bodyPr>
          <a:lstStyle/>
          <a:p>
            <a:r>
              <a:rPr lang="en-US" sz="1400" b="1" dirty="0">
                <a:solidFill>
                  <a:srgbClr val="FFFFFF"/>
                </a:solidFill>
              </a:rPr>
              <a:t>The following are sample activities that will be conducted by Info-Tech analysts with your team:</a:t>
            </a:r>
          </a:p>
        </p:txBody>
      </p:sp>
      <p:sp>
        <p:nvSpPr>
          <p:cNvPr id="15" name="TextBox 14"/>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
        <p:nvSpPr>
          <p:cNvPr id="16"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Tree>
    <p:extLst>
      <p:ext uri="{BB962C8B-B14F-4D97-AF65-F5344CB8AC3E}">
        <p14:creationId xmlns:p14="http://schemas.microsoft.com/office/powerpoint/2010/main" val="11080950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237411011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1997-2018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
        <p:nvSpPr>
          <p:cNvPr id="9" name="TextBox 8"/>
          <p:cNvSpPr txBox="1"/>
          <p:nvPr/>
        </p:nvSpPr>
        <p:spPr>
          <a:xfrm>
            <a:off x="8460432" y="214890"/>
            <a:ext cx="539552" cy="276999"/>
          </a:xfrm>
          <a:prstGeom prst="rect">
            <a:avLst/>
          </a:prstGeom>
          <a:noFill/>
        </p:spPr>
        <p:txBody>
          <a:bodyPr wrap="square" rtlCol="0">
            <a:spAutoFit/>
          </a:bodyPr>
          <a:lstStyle/>
          <a:p>
            <a:r>
              <a:rPr lang="en-CA" sz="1200" dirty="0">
                <a:solidFill>
                  <a:srgbClr val="FFFFFF"/>
                </a:solidFill>
              </a:rPr>
              <a:t>V4</a:t>
            </a:r>
          </a:p>
        </p:txBody>
      </p:sp>
    </p:spTree>
    <p:extLst>
      <p:ext uri="{BB962C8B-B14F-4D97-AF65-F5344CB8AC3E}">
        <p14:creationId xmlns:p14="http://schemas.microsoft.com/office/powerpoint/2010/main" val="3263428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291579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2458722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Them:</a:t>
            </a:r>
          </a:p>
        </p:txBody>
      </p:sp>
    </p:spTree>
    <p:extLst>
      <p:ext uri="{BB962C8B-B14F-4D97-AF65-F5344CB8AC3E}">
        <p14:creationId xmlns:p14="http://schemas.microsoft.com/office/powerpoint/2010/main" val="1445615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4157" y="-9146"/>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189086"/>
            <a:ext cx="3096774" cy="286513"/>
          </a:xfrm>
          <a:prstGeom prst="rect">
            <a:avLst/>
          </a:prstGeom>
        </p:spPr>
      </p:pic>
    </p:spTree>
    <p:extLst>
      <p:ext uri="{BB962C8B-B14F-4D97-AF65-F5344CB8AC3E}">
        <p14:creationId xmlns:p14="http://schemas.microsoft.com/office/powerpoint/2010/main" val="9029775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295464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12pt)</a:t>
            </a:r>
          </a:p>
          <a:p>
            <a:pPr lvl="1"/>
            <a:r>
              <a:rPr lang="en-US" dirty="0"/>
              <a:t>Second Level (Arial, 12pt)</a:t>
            </a:r>
          </a:p>
          <a:p>
            <a:pPr lvl="2"/>
            <a:r>
              <a:rPr lang="en-US" dirty="0"/>
              <a:t>Third Level (Arial, 12pt)</a:t>
            </a:r>
          </a:p>
          <a:p>
            <a:pPr lvl="3"/>
            <a:r>
              <a:rPr lang="en-US" dirty="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2879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18262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a:t>#</a:t>
            </a:r>
          </a:p>
        </p:txBody>
      </p:sp>
    </p:spTree>
    <p:extLst>
      <p:ext uri="{BB962C8B-B14F-4D97-AF65-F5344CB8AC3E}">
        <p14:creationId xmlns:p14="http://schemas.microsoft.com/office/powerpoint/2010/main" val="2841109890"/>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638966"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
        <p:nvSpPr>
          <p:cNvPr id="28" name="Text Placeholder 26"/>
          <p:cNvSpPr>
            <a:spLocks noGrp="1"/>
          </p:cNvSpPr>
          <p:nvPr>
            <p:ph type="body" sz="quarter" idx="11" hasCustomPrompt="1"/>
          </p:nvPr>
        </p:nvSpPr>
        <p:spPr>
          <a:xfrm>
            <a:off x="1350373" y="1173398"/>
            <a:ext cx="7233778"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spTree>
    <p:extLst>
      <p:ext uri="{BB962C8B-B14F-4D97-AF65-F5344CB8AC3E}">
        <p14:creationId xmlns:p14="http://schemas.microsoft.com/office/powerpoint/2010/main" val="2065083461"/>
      </p:ext>
    </p:extLst>
  </p:cSld>
  <p:clrMapOvr>
    <a:masterClrMapping/>
  </p:clrMapOvr>
  <p:extLst>
    <p:ext uri="{DCECCB84-F9BA-43D5-87BE-67443E8EF086}">
      <p15:sldGuideLst xmlns:p15="http://schemas.microsoft.com/office/powerpoint/2012/main">
        <p15:guide id="1" orient="horz" pos="2160">
          <p15:clr>
            <a:srgbClr val="FBAE40"/>
          </p15:clr>
        </p15:guide>
        <p15:guide id="2" pos="83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331913" y="1174157"/>
            <a:ext cx="7283640"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5" name="Text Placeholder 26"/>
          <p:cNvSpPr>
            <a:spLocks noGrp="1"/>
          </p:cNvSpPr>
          <p:nvPr>
            <p:ph type="body" sz="quarter" idx="11" hasCustomPrompt="1"/>
          </p:nvPr>
        </p:nvSpPr>
        <p:spPr>
          <a:xfrm>
            <a:off x="684996" y="1174157"/>
            <a:ext cx="646915"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2796529968"/>
      </p:ext>
    </p:extLst>
  </p:cSld>
  <p:clrMapOvr>
    <a:masterClrMapping/>
  </p:clrMapOvr>
  <p:extLst mod="1">
    <p:ext uri="{DCECCB84-F9BA-43D5-87BE-67443E8EF086}">
      <p15:sldGuideLst xmlns:p15="http://schemas.microsoft.com/office/powerpoint/2012/main">
        <p15:guide id="1" orient="horz" pos="913">
          <p15:clr>
            <a:srgbClr val="FBAE40"/>
          </p15:clr>
        </p15:guide>
        <p15:guide id="2" pos="83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1997-2018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rgbClr val="29475F"/>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1083793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705497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148580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5176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Them:</a:t>
            </a:r>
          </a:p>
        </p:txBody>
      </p:sp>
    </p:spTree>
    <p:extLst>
      <p:ext uri="{BB962C8B-B14F-4D97-AF65-F5344CB8AC3E}">
        <p14:creationId xmlns:p14="http://schemas.microsoft.com/office/powerpoint/2010/main" val="81466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193374"/>
            <a:ext cx="3096774" cy="286513"/>
          </a:xfrm>
          <a:prstGeom prst="rect">
            <a:avLst/>
          </a:prstGeom>
        </p:spPr>
      </p:pic>
    </p:spTree>
    <p:extLst>
      <p:ext uri="{BB962C8B-B14F-4D97-AF65-F5344CB8AC3E}">
        <p14:creationId xmlns:p14="http://schemas.microsoft.com/office/powerpoint/2010/main" val="335530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21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02" r:id="rId4"/>
    <p:sldLayoutId id="2147483706" r:id="rId5"/>
    <p:sldLayoutId id="2147483721" r:id="rId6"/>
    <p:sldLayoutId id="2147483710" r:id="rId7"/>
    <p:sldLayoutId id="2147483711" r:id="rId8"/>
    <p:sldLayoutId id="2147483726" r:id="rId9"/>
    <p:sldLayoutId id="2147483764" r:id="rId10"/>
    <p:sldLayoutId id="2147483762" r:id="rId11"/>
    <p:sldLayoutId id="2147483761" r:id="rId12"/>
    <p:sldLayoutId id="2147483763" r:id="rId13"/>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8291566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4615539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nfotech.com/research/build-a-strong-technology-foundation-for-customer-experience-management-phases-1-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image" Target="../media/image17.png"/><Relationship Id="rId7" Type="http://schemas.openxmlformats.org/officeDocument/2006/relationships/image" Target="../media/image21.tiff"/><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hyperlink" Target="https://www.infotech.com/research/ss/establish-the-benefits-realization-process" TargetMode="External"/><Relationship Id="rId13" Type="http://schemas.openxmlformats.org/officeDocument/2006/relationships/hyperlink" Target="https://www.infotech.com/research/ss/build-a-strategic-workforce-plan" TargetMode="External"/><Relationship Id="rId18" Type="http://schemas.openxmlformats.org/officeDocument/2006/relationships/hyperlink" Target="https://www.infotech.com/research/ss/create-a-service-management-roadmap" TargetMode="External"/><Relationship Id="rId26" Type="http://schemas.openxmlformats.org/officeDocument/2006/relationships/hyperlink" Target="https://www.infotech.com/research/ss/build-a-business-driven-it-risk-management-program" TargetMode="External"/><Relationship Id="rId39" Type="http://schemas.openxmlformats.org/officeDocument/2006/relationships/hyperlink" Target="https://www.infotech.com/research/ss/optimize-your-sqa-practice-using-a-full-lifecycle-approach" TargetMode="External"/><Relationship Id="rId3" Type="http://schemas.openxmlformats.org/officeDocument/2006/relationships/hyperlink" Target="https://www.infotech.com/research/ss/redesign-it-governance-to-drive-optimal-business-results" TargetMode="External"/><Relationship Id="rId21" Type="http://schemas.openxmlformats.org/officeDocument/2006/relationships/hyperlink" Target="https://www.infotech.com/research/ss/implement-it-asset-management" TargetMode="External"/><Relationship Id="rId34" Type="http://schemas.openxmlformats.org/officeDocument/2006/relationships/hyperlink" Target="https://www.infotech.com/research/ss/it-develop-a-business-continuity-plan" TargetMode="External"/><Relationship Id="rId42" Type="http://schemas.openxmlformats.org/officeDocument/2006/relationships/hyperlink" Target="https://www.infotech.com/research/ss/build-a-next-generation-bi-with-a-game-changing-bi-strategy" TargetMode="External"/><Relationship Id="rId47" Type="http://schemas.openxmlformats.org/officeDocument/2006/relationships/hyperlink" Target="https://www.infotech.com/research/ss/build-a-strong-approach-to-business-requirements-gathering" TargetMode="External"/><Relationship Id="rId7" Type="http://schemas.openxmlformats.org/officeDocument/2006/relationships/hyperlink" Target="https://www.infotech.com/research/ss/take-the-pain-out-of-it-policies" TargetMode="External"/><Relationship Id="rId12" Type="http://schemas.openxmlformats.org/officeDocument/2006/relationships/hyperlink" Target="https://www.infotech.com/research/ss/minimize-the-damage-of-it-cost-cuts" TargetMode="External"/><Relationship Id="rId17" Type="http://schemas.openxmlformats.org/officeDocument/2006/relationships/hyperlink" Target="https://www.infotech.com/research/ss/assess-and-optimize-ea-capability" TargetMode="External"/><Relationship Id="rId25" Type="http://schemas.openxmlformats.org/officeDocument/2006/relationships/hyperlink" Target="https://www.infotech.com/research/ss/standardize-the-service-desk" TargetMode="External"/><Relationship Id="rId33" Type="http://schemas.openxmlformats.org/officeDocument/2006/relationships/hyperlink" Target="https://www.infotech.com/research/ss/take-control-of-compliance-improvement-to-conquer-every-audit" TargetMode="External"/><Relationship Id="rId38" Type="http://schemas.openxmlformats.org/officeDocument/2006/relationships/hyperlink" Target="https://www.infotech.com/research/ss/create-a-horizontally-optimized-sdlc-to-better-meet-business-demands" TargetMode="External"/><Relationship Id="rId46" Type="http://schemas.openxmlformats.org/officeDocument/2006/relationships/hyperlink" Target="https://www.infotech.com/research/ss/tailor-project-management-processes-to-fit-your-projects" TargetMode="External"/><Relationship Id="rId2" Type="http://schemas.openxmlformats.org/officeDocument/2006/relationships/image" Target="../media/image23.png"/><Relationship Id="rId16" Type="http://schemas.openxmlformats.org/officeDocument/2006/relationships/hyperlink" Target="https://www.infotech.com/research/ss/design-build-a-user-facing-service-catalog" TargetMode="External"/><Relationship Id="rId20" Type="http://schemas.openxmlformats.org/officeDocument/2006/relationships/hyperlink" Target="https://www.infotech.com/research/ss/establish-a-program-to-enable-effective-performance-monitoring" TargetMode="External"/><Relationship Id="rId29" Type="http://schemas.openxmlformats.org/officeDocument/2006/relationships/hyperlink" Target="https://www.infotech.com/research/ss/establish-a-right-sized-release-and-deployment-management-process" TargetMode="External"/><Relationship Id="rId41" Type="http://schemas.openxmlformats.org/officeDocument/2006/relationships/hyperlink" Target="https://www.infotech.com/research/ss/drive-organizational-change-from-the-pmo" TargetMode="External"/><Relationship Id="rId1" Type="http://schemas.openxmlformats.org/officeDocument/2006/relationships/slideLayout" Target="../slideLayouts/slideLayout39.xml"/><Relationship Id="rId6" Type="http://schemas.openxmlformats.org/officeDocument/2006/relationships/hyperlink" Target="https://www.infotech.com/research/ss/kick-start-it-led-business-innovation" TargetMode="External"/><Relationship Id="rId11" Type="http://schemas.openxmlformats.org/officeDocument/2006/relationships/hyperlink" Target="https://www.infotech.com/research/ss/transfer-it-knowledge-before-it-s-gone" TargetMode="External"/><Relationship Id="rId24" Type="http://schemas.openxmlformats.org/officeDocument/2006/relationships/hyperlink" Target="https://www.infotech.com/research/ss/create-a-configuration-management-roadmap" TargetMode="External"/><Relationship Id="rId32" Type="http://schemas.openxmlformats.org/officeDocument/2006/relationships/hyperlink" Target="https://www.infotech.com/research/ss/establish-an-effective-system-of-internal-it-controls-to-mitigate-risks" TargetMode="External"/><Relationship Id="rId37" Type="http://schemas.openxmlformats.org/officeDocument/2006/relationships/hyperlink" Target="https://www.infotech.com/research/ss/govern-and-manage-an-enterprise-software-implementation" TargetMode="External"/><Relationship Id="rId40" Type="http://schemas.openxmlformats.org/officeDocument/2006/relationships/hyperlink" Target="https://www.infotech.com/research/ss/develop-an-annual-maintenance-program-for-critical-applications" TargetMode="External"/><Relationship Id="rId45" Type="http://schemas.openxmlformats.org/officeDocument/2006/relationships/hyperlink" Target="https://www.infotech.com/research/ss/develop-a-project-portfolio-management-strategy" TargetMode="External"/><Relationship Id="rId5" Type="http://schemas.openxmlformats.org/officeDocument/2006/relationships/hyperlink" Target="https://www.infotech.com/research/ss/develop-meaningful-service-metrics-to-ensure-business-and-user-satisfaction" TargetMode="External"/><Relationship Id="rId15" Type="http://schemas.openxmlformats.org/officeDocument/2006/relationships/hyperlink" Target="https://www.infotech.com/research/ss/increase-it-productivity-by-25-by-actively-focusing-on-employee-engagement" TargetMode="External"/><Relationship Id="rId23" Type="http://schemas.openxmlformats.org/officeDocument/2006/relationships/hyperlink" Target="https://www.infotech.com/research/ss/optimize-change-management" TargetMode="External"/><Relationship Id="rId28" Type="http://schemas.openxmlformats.org/officeDocument/2006/relationships/hyperlink" Target="https://www.infotech.com/research/ss/build-a-security-governance-and-management-plan" TargetMode="External"/><Relationship Id="rId36" Type="http://schemas.openxmlformats.org/officeDocument/2006/relationships/hyperlink" Target="https://www.infotech.com/research/ss/build-a-business-driven-application-roadmap-using-an-agile-approach" TargetMode="External"/><Relationship Id="rId10" Type="http://schemas.openxmlformats.org/officeDocument/2006/relationships/hyperlink" Target="https://www.infotech.com/research/ss/manage-your-vendors-before-they-manage-you" TargetMode="External"/><Relationship Id="rId19" Type="http://schemas.openxmlformats.org/officeDocument/2006/relationships/hyperlink" Target="https://www.infotech.com/research/ss/drive-efficiency-and-agility-with-a-fit-for-purpose-quality-management-program" TargetMode="External"/><Relationship Id="rId31" Type="http://schemas.openxmlformats.org/officeDocument/2006/relationships/hyperlink" Target="https://www.infotech.com/research/ss/build-an-information-security-strategy" TargetMode="External"/><Relationship Id="rId44" Type="http://schemas.openxmlformats.org/officeDocument/2006/relationships/hyperlink" Target="https://www.infotech.com/research/ss/conquer-data-quality-challenges-in-4-steps" TargetMode="External"/><Relationship Id="rId4" Type="http://schemas.openxmlformats.org/officeDocument/2006/relationships/hyperlink" Target="https://www.infotech.com/research/ss/define-an-it-strategy-and-roadmap" TargetMode="External"/><Relationship Id="rId9" Type="http://schemas.openxmlformats.org/officeDocument/2006/relationships/hyperlink" Target="https://www.infotech.com/research/ss/build-an-it-budget-that-demonstrates-value-delivery" TargetMode="External"/><Relationship Id="rId14" Type="http://schemas.openxmlformats.org/officeDocument/2006/relationships/hyperlink" Target="https://www.infotech.com/research/ss/transform-it-through-strategic-organizational-design" TargetMode="External"/><Relationship Id="rId22" Type="http://schemas.openxmlformats.org/officeDocument/2006/relationships/hyperlink" Target="https://www.infotech.com/research/ss/improve-it-operations-management" TargetMode="External"/><Relationship Id="rId27" Type="http://schemas.openxmlformats.org/officeDocument/2006/relationships/hyperlink" Target="https://www.infotech.com/research/ss/manage-stakeholder-relations" TargetMode="External"/><Relationship Id="rId30" Type="http://schemas.openxmlformats.org/officeDocument/2006/relationships/hyperlink" Target="https://www.infotech.com/research/ss/manage-scarce-resources-with-effective-incident-and-problem-management" TargetMode="External"/><Relationship Id="rId35" Type="http://schemas.openxmlformats.org/officeDocument/2006/relationships/hyperlink" Target="https://www.infotech.com/research/ss/create-a-right-sized-disaster-recovery-plan" TargetMode="External"/><Relationship Id="rId43" Type="http://schemas.openxmlformats.org/officeDocument/2006/relationships/hyperlink" Target="https://www.infotech.com/research/ss/modernize-data-architecture-for-measurable-business-resul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gline"/>
          <p:cNvSpPr>
            <a:spLocks noGrp="1"/>
          </p:cNvSpPr>
          <p:nvPr>
            <p:ph type="body" sz="quarter" idx="16"/>
          </p:nvPr>
        </p:nvSpPr>
        <p:spPr>
          <a:xfrm>
            <a:off x="774700" y="3851072"/>
            <a:ext cx="7467600" cy="508000"/>
          </a:xfrm>
        </p:spPr>
        <p:txBody>
          <a:bodyPr/>
          <a:lstStyle/>
          <a:p>
            <a:r>
              <a:rPr lang="en-CA" dirty="0"/>
              <a:t>Design an end-to-end technology strategy to enhance marketing effectiveness, drive </a:t>
            </a:r>
            <a:r>
              <a:rPr lang="en-CA" dirty="0" smtClean="0"/>
              <a:t>sales, </a:t>
            </a:r>
            <a:r>
              <a:rPr lang="en-CA" dirty="0"/>
              <a:t>and create compelling customer service </a:t>
            </a:r>
            <a:r>
              <a:rPr lang="en-CA" dirty="0" smtClean="0"/>
              <a:t>experiences.</a:t>
            </a:r>
            <a:endParaRPr lang="en-CA" dirty="0"/>
          </a:p>
        </p:txBody>
      </p:sp>
      <p:sp>
        <p:nvSpPr>
          <p:cNvPr id="6" name="Text Placeholder 1"/>
          <p:cNvSpPr>
            <a:spLocks noGrp="1"/>
          </p:cNvSpPr>
          <p:nvPr>
            <p:ph type="body" sz="quarter" idx="15"/>
          </p:nvPr>
        </p:nvSpPr>
        <p:spPr>
          <a:xfrm>
            <a:off x="774700" y="2748831"/>
            <a:ext cx="7454900" cy="879991"/>
          </a:xfrm>
        </p:spPr>
        <p:txBody>
          <a:bodyPr/>
          <a:lstStyle/>
          <a:p>
            <a:r>
              <a:rPr lang="en-US" dirty="0"/>
              <a:t>Build a Strong Technology Foundation for</a:t>
            </a:r>
          </a:p>
          <a:p>
            <a:r>
              <a:rPr lang="en-US" dirty="0"/>
              <a:t>Customer Experience Management</a:t>
            </a:r>
          </a:p>
        </p:txBody>
      </p:sp>
      <p:grpSp>
        <p:nvGrpSpPr>
          <p:cNvPr id="4" name="Group 3"/>
          <p:cNvGrpSpPr/>
          <p:nvPr/>
        </p:nvGrpSpPr>
        <p:grpSpPr>
          <a:xfrm>
            <a:off x="0" y="5402461"/>
            <a:ext cx="9144000" cy="1455539"/>
            <a:chOff x="0" y="5402461"/>
            <a:chExt cx="9144000" cy="1455539"/>
          </a:xfrm>
        </p:grpSpPr>
        <p:sp>
          <p:nvSpPr>
            <p:cNvPr id="7" name="Rectangle 6"/>
            <p:cNvSpPr/>
            <p:nvPr/>
          </p:nvSpPr>
          <p:spPr>
            <a:xfrm>
              <a:off x="0" y="5402461"/>
              <a:ext cx="9144000" cy="1455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0" y="5402461"/>
              <a:ext cx="9144000" cy="1455539"/>
              <a:chOff x="0" y="5402461"/>
              <a:chExt cx="9144000" cy="1455539"/>
            </a:xfrm>
          </p:grpSpPr>
          <p:pic>
            <p:nvPicPr>
              <p:cNvPr id="9" name="Picture 8"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grpSp>
            <p:nvGrpSpPr>
              <p:cNvPr id="10" name="Group 9"/>
              <p:cNvGrpSpPr/>
              <p:nvPr/>
            </p:nvGrpSpPr>
            <p:grpSpPr>
              <a:xfrm>
                <a:off x="0" y="6266557"/>
                <a:ext cx="9144000" cy="591443"/>
                <a:chOff x="0" y="6266557"/>
                <a:chExt cx="9144000" cy="591443"/>
              </a:xfrm>
            </p:grpSpPr>
            <p:sp>
              <p:nvSpPr>
                <p:cNvPr id="11" name="Rectangle 10"/>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1997-2019 Info-Tech Research Group</a:t>
                  </a:r>
                  <a:endParaRPr lang="en-CA" sz="800" dirty="0">
                    <a:solidFill>
                      <a:schemeClr val="bg1">
                        <a:lumMod val="65000"/>
                      </a:schemeClr>
                    </a:solidFill>
                  </a:endParaRPr>
                </a:p>
              </p:txBody>
            </p:sp>
            <p:sp>
              <p:nvSpPr>
                <p:cNvPr id="12" name="Rectangle 11"/>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descr="itrg-logo-blue.png"/>
                <p:cNvPicPr>
                  <a:picLocks noChangeAspect="1"/>
                </p:cNvPicPr>
                <p:nvPr/>
              </p:nvPicPr>
              <p:blipFill>
                <a:blip r:embed="rId5" cstate="print"/>
                <a:stretch>
                  <a:fillRect/>
                </a:stretch>
              </p:blipFill>
              <p:spPr>
                <a:xfrm>
                  <a:off x="7529512" y="6360368"/>
                  <a:ext cx="1400175" cy="381000"/>
                </a:xfrm>
                <a:prstGeom prst="rect">
                  <a:avLst/>
                </a:prstGeom>
              </p:spPr>
            </p:pic>
          </p:grpSp>
        </p:grpSp>
      </p:grpSp>
    </p:spTree>
    <p:extLst>
      <p:ext uri="{BB962C8B-B14F-4D97-AF65-F5344CB8AC3E}">
        <p14:creationId xmlns:p14="http://schemas.microsoft.com/office/powerpoint/2010/main" val="138369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CXM applications drive effective multi-channel customer interactions across marketing, sales, and customer service</a:t>
            </a:r>
          </a:p>
        </p:txBody>
      </p:sp>
      <p:grpSp>
        <p:nvGrpSpPr>
          <p:cNvPr id="32" name="Group 31"/>
          <p:cNvGrpSpPr/>
          <p:nvPr/>
        </p:nvGrpSpPr>
        <p:grpSpPr>
          <a:xfrm>
            <a:off x="735623" y="1760206"/>
            <a:ext cx="4748579" cy="4551910"/>
            <a:chOff x="854928" y="1507552"/>
            <a:chExt cx="4779964" cy="4581995"/>
          </a:xfrm>
        </p:grpSpPr>
        <p:grpSp>
          <p:nvGrpSpPr>
            <p:cNvPr id="10" name="Group 9"/>
            <p:cNvGrpSpPr/>
            <p:nvPr/>
          </p:nvGrpSpPr>
          <p:grpSpPr>
            <a:xfrm>
              <a:off x="854928" y="1507552"/>
              <a:ext cx="4779964" cy="4581995"/>
              <a:chOff x="1503605" y="697407"/>
              <a:chExt cx="6127262" cy="5873493"/>
            </a:xfrm>
          </p:grpSpPr>
          <p:sp>
            <p:nvSpPr>
              <p:cNvPr id="3" name="Oval 2"/>
              <p:cNvSpPr/>
              <p:nvPr/>
            </p:nvSpPr>
            <p:spPr>
              <a:xfrm>
                <a:off x="3750528" y="2836985"/>
                <a:ext cx="1633416" cy="1594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a:t>Customer Relationship Management</a:t>
                </a:r>
              </a:p>
              <a:p>
                <a:pPr algn="ctr"/>
                <a:r>
                  <a:rPr lang="en-CA" sz="900" b="1" dirty="0"/>
                  <a:t>Platform</a:t>
                </a:r>
              </a:p>
            </p:txBody>
          </p:sp>
          <p:sp>
            <p:nvSpPr>
              <p:cNvPr id="4" name="Oval 3"/>
              <p:cNvSpPr/>
              <p:nvPr/>
            </p:nvSpPr>
            <p:spPr>
              <a:xfrm>
                <a:off x="1503605" y="2039816"/>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a:t>Marketing Management</a:t>
                </a:r>
              </a:p>
              <a:p>
                <a:pPr algn="ctr"/>
                <a:r>
                  <a:rPr lang="en-CA" sz="900" b="1" dirty="0"/>
                  <a:t>Suite</a:t>
                </a:r>
              </a:p>
            </p:txBody>
          </p:sp>
          <p:sp>
            <p:nvSpPr>
              <p:cNvPr id="5" name="Oval 4"/>
              <p:cNvSpPr/>
              <p:nvPr/>
            </p:nvSpPr>
            <p:spPr>
              <a:xfrm>
                <a:off x="5997451" y="2039816"/>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a:t>E-Commerce &amp; Point of Sale Solutions</a:t>
                </a:r>
              </a:p>
            </p:txBody>
          </p:sp>
          <p:sp>
            <p:nvSpPr>
              <p:cNvPr id="6" name="Oval 5"/>
              <p:cNvSpPr/>
              <p:nvPr/>
            </p:nvSpPr>
            <p:spPr>
              <a:xfrm>
                <a:off x="1503605" y="4103076"/>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a:t>Customer Service Management Tools</a:t>
                </a:r>
              </a:p>
            </p:txBody>
          </p:sp>
          <p:sp>
            <p:nvSpPr>
              <p:cNvPr id="7" name="Oval 6"/>
              <p:cNvSpPr/>
              <p:nvPr/>
            </p:nvSpPr>
            <p:spPr>
              <a:xfrm>
                <a:off x="5997451" y="4103076"/>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a:t>Social Media Management</a:t>
                </a:r>
              </a:p>
              <a:p>
                <a:pPr algn="ctr"/>
                <a:r>
                  <a:rPr lang="en-CA" sz="900" b="1" dirty="0"/>
                  <a:t>Platform</a:t>
                </a:r>
              </a:p>
            </p:txBody>
          </p:sp>
          <p:sp>
            <p:nvSpPr>
              <p:cNvPr id="8" name="Oval 7"/>
              <p:cNvSpPr/>
              <p:nvPr/>
            </p:nvSpPr>
            <p:spPr>
              <a:xfrm>
                <a:off x="3750529" y="697407"/>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a:t>Web Experience Management</a:t>
                </a:r>
              </a:p>
              <a:p>
                <a:pPr algn="ctr"/>
                <a:r>
                  <a:rPr lang="en-CA" sz="900" b="1" dirty="0"/>
                  <a:t>Platform</a:t>
                </a:r>
              </a:p>
            </p:txBody>
          </p:sp>
          <p:sp>
            <p:nvSpPr>
              <p:cNvPr id="9" name="Oval 8"/>
              <p:cNvSpPr/>
              <p:nvPr/>
            </p:nvSpPr>
            <p:spPr>
              <a:xfrm>
                <a:off x="3750529" y="4976562"/>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a:t>Customer Intelligence</a:t>
                </a:r>
              </a:p>
              <a:p>
                <a:pPr algn="ctr"/>
                <a:r>
                  <a:rPr lang="en-CA" sz="900" b="1" dirty="0"/>
                  <a:t>Platform</a:t>
                </a:r>
              </a:p>
            </p:txBody>
          </p:sp>
        </p:grpSp>
        <p:cxnSp>
          <p:nvCxnSpPr>
            <p:cNvPr id="12" name="Straight Arrow Connector 11"/>
            <p:cNvCxnSpPr>
              <a:stCxn id="8" idx="4"/>
              <a:endCxn id="3" idx="0"/>
            </p:cNvCxnSpPr>
            <p:nvPr/>
          </p:nvCxnSpPr>
          <p:spPr>
            <a:xfrm>
              <a:off x="3244911" y="2751318"/>
              <a:ext cx="0" cy="425349"/>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882036" y="3384062"/>
              <a:ext cx="478606" cy="19538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813908" y="4164363"/>
              <a:ext cx="546733" cy="34511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0"/>
              <a:endCxn id="3" idx="4"/>
            </p:cNvCxnSpPr>
            <p:nvPr/>
          </p:nvCxnSpPr>
          <p:spPr>
            <a:xfrm flipV="1">
              <a:off x="3244911" y="4420433"/>
              <a:ext cx="0" cy="425348"/>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118637" y="4164363"/>
              <a:ext cx="551498" cy="34511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131161" y="3377439"/>
              <a:ext cx="469856" cy="19538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257174" y="1277180"/>
            <a:ext cx="5705476" cy="307777"/>
          </a:xfrm>
          <a:prstGeom prst="rect">
            <a:avLst/>
          </a:prstGeom>
        </p:spPr>
        <p:txBody>
          <a:bodyPr wrap="square" rtlCol="0">
            <a:spAutoFit/>
          </a:bodyPr>
          <a:lstStyle/>
          <a:p>
            <a:pPr algn="ctr"/>
            <a:r>
              <a:rPr lang="en-CA" sz="1400" b="1" dirty="0" smtClean="0">
                <a:solidFill>
                  <a:srgbClr val="29475F"/>
                </a:solidFill>
              </a:rPr>
              <a:t>CXM </a:t>
            </a:r>
            <a:r>
              <a:rPr lang="en-CA" sz="1400" b="1" dirty="0">
                <a:solidFill>
                  <a:srgbClr val="29475F"/>
                </a:solidFill>
              </a:rPr>
              <a:t>ECOSYSTEM</a:t>
            </a:r>
          </a:p>
        </p:txBody>
      </p:sp>
      <p:sp>
        <p:nvSpPr>
          <p:cNvPr id="33" name="Rectangle 32"/>
          <p:cNvSpPr/>
          <p:nvPr/>
        </p:nvSpPr>
        <p:spPr>
          <a:xfrm>
            <a:off x="6110070" y="1091439"/>
            <a:ext cx="2773997" cy="54236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CA" sz="1600" b="1" dirty="0">
                <a:solidFill>
                  <a:srgbClr val="29475F"/>
                </a:solidFill>
              </a:rPr>
              <a:t>The success of your CXM strategy depends on the effective interaction of various </a:t>
            </a:r>
            <a:r>
              <a:rPr lang="en-CA" sz="1600" b="1" dirty="0">
                <a:solidFill>
                  <a:srgbClr val="B0C534"/>
                </a:solidFill>
              </a:rPr>
              <a:t>marketing</a:t>
            </a:r>
            <a:r>
              <a:rPr lang="en-CA" sz="1600" b="1" dirty="0">
                <a:solidFill>
                  <a:schemeClr val="accent2"/>
                </a:solidFill>
              </a:rPr>
              <a:t>,</a:t>
            </a:r>
            <a:r>
              <a:rPr lang="en-CA" sz="1600" b="1" dirty="0">
                <a:solidFill>
                  <a:srgbClr val="B0C534"/>
                </a:solidFill>
              </a:rPr>
              <a:t> sales</a:t>
            </a:r>
            <a:r>
              <a:rPr lang="en-CA" sz="1600" b="1" dirty="0">
                <a:solidFill>
                  <a:schemeClr val="accent2"/>
                </a:solidFill>
              </a:rPr>
              <a:t>, </a:t>
            </a:r>
            <a:r>
              <a:rPr lang="en-CA" sz="1600" b="1" dirty="0">
                <a:solidFill>
                  <a:srgbClr val="29475F"/>
                </a:solidFill>
              </a:rPr>
              <a:t>and</a:t>
            </a:r>
            <a:r>
              <a:rPr lang="en-CA" sz="1600" b="1" dirty="0">
                <a:solidFill>
                  <a:srgbClr val="B0C534"/>
                </a:solidFill>
              </a:rPr>
              <a:t> customer support </a:t>
            </a:r>
            <a:r>
              <a:rPr lang="en-CA" sz="1600" b="1" dirty="0">
                <a:solidFill>
                  <a:srgbClr val="29475F"/>
                </a:solidFill>
              </a:rPr>
              <a:t>functions. To deliver on customer experience, organizations need to take a </a:t>
            </a:r>
            <a:r>
              <a:rPr lang="en-CA" sz="1600" b="1" dirty="0">
                <a:solidFill>
                  <a:srgbClr val="B0C534"/>
                </a:solidFill>
              </a:rPr>
              <a:t>customer-centric</a:t>
            </a:r>
            <a:r>
              <a:rPr lang="en-CA" sz="1600" b="1" dirty="0">
                <a:solidFill>
                  <a:srgbClr val="29475F"/>
                </a:solidFill>
              </a:rPr>
              <a:t> approach to operations.</a:t>
            </a:r>
          </a:p>
          <a:p>
            <a:pPr>
              <a:spcBef>
                <a:spcPts val="600"/>
              </a:spcBef>
              <a:spcAft>
                <a:spcPts val="600"/>
              </a:spcAft>
            </a:pPr>
            <a:r>
              <a:rPr lang="en-CA" sz="1600" b="1" dirty="0">
                <a:solidFill>
                  <a:srgbClr val="29475F"/>
                </a:solidFill>
              </a:rPr>
              <a:t>From an application perspective, </a:t>
            </a:r>
            <a:r>
              <a:rPr lang="en-CA" sz="1600" b="1" dirty="0">
                <a:solidFill>
                  <a:schemeClr val="accent2"/>
                </a:solidFill>
              </a:rPr>
              <a:t>a CRM platform generally serves as the </a:t>
            </a:r>
            <a:r>
              <a:rPr lang="en-CA" sz="1600" b="1" dirty="0" smtClean="0">
                <a:solidFill>
                  <a:schemeClr val="accent2"/>
                </a:solidFill>
              </a:rPr>
              <a:t>unifying repository </a:t>
            </a:r>
            <a:r>
              <a:rPr lang="en-CA" sz="1600" b="1" dirty="0">
                <a:solidFill>
                  <a:srgbClr val="29475F"/>
                </a:solidFill>
              </a:rPr>
              <a:t>of customer information, supported by adjacent solutions as warranted by your CXM objectives.</a:t>
            </a:r>
          </a:p>
        </p:txBody>
      </p:sp>
      <p:grpSp>
        <p:nvGrpSpPr>
          <p:cNvPr id="20" name="Group 19"/>
          <p:cNvGrpSpPr/>
          <p:nvPr/>
        </p:nvGrpSpPr>
        <p:grpSpPr>
          <a:xfrm>
            <a:off x="-10926" y="6519972"/>
            <a:ext cx="9154925" cy="338028"/>
            <a:chOff x="-10926" y="6519972"/>
            <a:chExt cx="9154925" cy="338028"/>
          </a:xfrm>
        </p:grpSpPr>
        <p:sp>
          <p:nvSpPr>
            <p:cNvPr id="21" name="Rectangle 20"/>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a:r>
                <a:rPr lang="en-CA" sz="1000" kern="0" dirty="0">
                  <a:solidFill>
                    <a:srgbClr val="FFFFFF"/>
                  </a:solidFill>
                  <a:latin typeface="Arial"/>
                </a:rPr>
                <a:t>Info-Tech Research </a:t>
              </a:r>
              <a:r>
                <a:rPr lang="en-CA" sz="1000" kern="0" dirty="0" smtClean="0">
                  <a:solidFill>
                    <a:srgbClr val="FFFFFF"/>
                  </a:solidFill>
                  <a:latin typeface="Arial"/>
                </a:rPr>
                <a:t>Group	</a:t>
              </a:r>
              <a:endParaRPr lang="en-CA" sz="1000" kern="0" dirty="0">
                <a:solidFill>
                  <a:srgbClr val="FFFFFF"/>
                </a:solidFill>
                <a:latin typeface="Arial"/>
              </a:endParaRPr>
            </a:p>
          </p:txBody>
        </p:sp>
        <p:sp>
          <p:nvSpPr>
            <p:cNvPr id="22" name="Rectangle 21"/>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75079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b="1" dirty="0"/>
              <a:t>Application </a:t>
            </a:r>
            <a:r>
              <a:rPr lang="en-CA" b="1" dirty="0" smtClean="0"/>
              <a:t>spotlight</a:t>
            </a:r>
            <a:r>
              <a:rPr lang="en-CA" dirty="0"/>
              <a:t>: Customer </a:t>
            </a:r>
            <a:r>
              <a:rPr lang="en-CA" dirty="0" smtClean="0"/>
              <a:t>experience </a:t>
            </a:r>
            <a:r>
              <a:rPr lang="en-CA" dirty="0"/>
              <a:t>p</a:t>
            </a:r>
            <a:r>
              <a:rPr lang="en-CA" dirty="0" smtClean="0"/>
              <a:t>latforms</a:t>
            </a:r>
            <a:endParaRPr lang="en-CA" dirty="0"/>
          </a:p>
        </p:txBody>
      </p:sp>
      <p:grpSp>
        <p:nvGrpSpPr>
          <p:cNvPr id="16" name="Group 15"/>
          <p:cNvGrpSpPr>
            <a:grpSpLocks/>
          </p:cNvGrpSpPr>
          <p:nvPr/>
        </p:nvGrpSpPr>
        <p:grpSpPr bwMode="auto">
          <a:xfrm>
            <a:off x="269541" y="2460171"/>
            <a:ext cx="4220302" cy="3839163"/>
            <a:chOff x="5543549" y="2783385"/>
            <a:chExt cx="3295651" cy="2128876"/>
          </a:xfrm>
        </p:grpSpPr>
        <p:sp>
          <p:nvSpPr>
            <p:cNvPr id="18" name="Rectangle 17"/>
            <p:cNvSpPr/>
            <p:nvPr/>
          </p:nvSpPr>
          <p:spPr>
            <a:xfrm>
              <a:off x="5543549" y="3030874"/>
              <a:ext cx="3295651" cy="1881387"/>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342900" indent="-171450" algn="l" fontAlgn="auto">
                <a:spcBef>
                  <a:spcPts val="0"/>
                </a:spcBef>
                <a:spcAft>
                  <a:spcPts val="0"/>
                </a:spcAft>
                <a:buFont typeface="Arial" pitchFamily="34" charset="0"/>
                <a:buChar char="•"/>
                <a:defRPr/>
              </a:pPr>
              <a:r>
                <a:rPr lang="en-US" sz="1300" dirty="0">
                  <a:solidFill>
                    <a:srgbClr val="333333"/>
                  </a:solidFill>
                </a:rPr>
                <a:t>Manage sales pipelines, provide quotes, and track client deliverables.</a:t>
              </a:r>
            </a:p>
            <a:p>
              <a:pPr marL="342900" indent="-171450" algn="l" fontAlgn="auto">
                <a:spcBef>
                  <a:spcPts val="0"/>
                </a:spcBef>
                <a:spcAft>
                  <a:spcPts val="0"/>
                </a:spcAft>
                <a:buFont typeface="Arial" pitchFamily="34" charset="0"/>
                <a:buChar char="•"/>
                <a:defRPr/>
              </a:pPr>
              <a:r>
                <a:rPr lang="en-US" sz="1300" dirty="0">
                  <a:solidFill>
                    <a:srgbClr val="333333"/>
                  </a:solidFill>
                </a:rPr>
                <a:t>View all opportunities organized by their current stage in the sales process.</a:t>
              </a:r>
            </a:p>
            <a:p>
              <a:pPr marL="342900" indent="-171450" algn="l" fontAlgn="auto">
                <a:spcBef>
                  <a:spcPts val="0"/>
                </a:spcBef>
                <a:spcAft>
                  <a:spcPts val="0"/>
                </a:spcAft>
                <a:buFont typeface="Arial" pitchFamily="34" charset="0"/>
                <a:buChar char="•"/>
                <a:defRPr/>
              </a:pPr>
              <a:r>
                <a:rPr lang="en-US" sz="1300" dirty="0">
                  <a:solidFill>
                    <a:srgbClr val="333333"/>
                  </a:solidFill>
                </a:rPr>
                <a:t>View all interactions that have occurred between employees and the customer, including purchase order history.</a:t>
              </a:r>
            </a:p>
            <a:p>
              <a:pPr marL="342900" indent="-171450" algn="l" fontAlgn="auto">
                <a:spcBef>
                  <a:spcPts val="0"/>
                </a:spcBef>
                <a:spcAft>
                  <a:spcPts val="0"/>
                </a:spcAft>
                <a:buFont typeface="Arial" pitchFamily="34" charset="0"/>
                <a:buChar char="•"/>
                <a:defRPr/>
              </a:pPr>
              <a:r>
                <a:rPr lang="en-US" sz="1300" dirty="0">
                  <a:solidFill>
                    <a:srgbClr val="333333"/>
                  </a:solidFill>
                </a:rPr>
                <a:t>Manage outbound marketing campaigns via multiple channels (email, phone, social, mobile).</a:t>
              </a:r>
            </a:p>
            <a:p>
              <a:pPr marL="342900" indent="-171450" algn="l" fontAlgn="auto">
                <a:spcBef>
                  <a:spcPts val="0"/>
                </a:spcBef>
                <a:spcAft>
                  <a:spcPts val="0"/>
                </a:spcAft>
                <a:buFont typeface="Arial" pitchFamily="34" charset="0"/>
                <a:buChar char="•"/>
                <a:defRPr/>
              </a:pPr>
              <a:r>
                <a:rPr lang="en-US" sz="1300" dirty="0">
                  <a:solidFill>
                    <a:srgbClr val="333333"/>
                  </a:solidFill>
                </a:rPr>
                <a:t>Build visual workflows with automated trigger points and business rules engine.</a:t>
              </a:r>
            </a:p>
            <a:p>
              <a:pPr marL="342900" indent="-171450" algn="l" fontAlgn="auto">
                <a:spcBef>
                  <a:spcPts val="0"/>
                </a:spcBef>
                <a:spcAft>
                  <a:spcPts val="0"/>
                </a:spcAft>
                <a:buFont typeface="Arial" pitchFamily="34" charset="0"/>
                <a:buChar char="•"/>
                <a:defRPr/>
              </a:pPr>
              <a:r>
                <a:rPr lang="en-US" sz="1300" dirty="0">
                  <a:solidFill>
                    <a:srgbClr val="333333"/>
                  </a:solidFill>
                </a:rPr>
                <a:t>Generate in-depth customer insights, audience segmentation, predictive analytics, and contextual analytics.</a:t>
              </a:r>
            </a:p>
            <a:p>
              <a:pPr marL="342900" indent="-171450" algn="l" fontAlgn="auto">
                <a:spcBef>
                  <a:spcPts val="0"/>
                </a:spcBef>
                <a:spcAft>
                  <a:spcPts val="0"/>
                </a:spcAft>
                <a:buFont typeface="Arial" pitchFamily="34" charset="0"/>
                <a:buChar char="•"/>
                <a:defRPr/>
              </a:pPr>
              <a:r>
                <a:rPr lang="en-US" sz="1300" dirty="0">
                  <a:solidFill>
                    <a:srgbClr val="333333"/>
                  </a:solidFill>
                </a:rPr>
                <a:t>Provide case management, ticketing, and escalation capabilities for customer service.</a:t>
              </a:r>
            </a:p>
          </p:txBody>
        </p:sp>
        <p:sp>
          <p:nvSpPr>
            <p:cNvPr id="19" name="Round Same Side Corner Rectangle 18"/>
            <p:cNvSpPr/>
            <p:nvPr/>
          </p:nvSpPr>
          <p:spPr>
            <a:xfrm>
              <a:off x="5543549" y="2783385"/>
              <a:ext cx="3295651" cy="247489"/>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fontAlgn="auto">
                <a:spcBef>
                  <a:spcPts val="0"/>
                </a:spcBef>
                <a:spcAft>
                  <a:spcPts val="0"/>
                </a:spcAft>
                <a:defRPr/>
              </a:pPr>
              <a:r>
                <a:rPr lang="en-CA" sz="1400" b="1" dirty="0">
                  <a:solidFill>
                    <a:srgbClr val="FFFFFF"/>
                  </a:solidFill>
                </a:rPr>
                <a:t>Features and Capabilities</a:t>
              </a:r>
            </a:p>
          </p:txBody>
        </p:sp>
      </p:grpSp>
      <p:sp>
        <p:nvSpPr>
          <p:cNvPr id="34" name="Round Same Side Corner Rectangle 33"/>
          <p:cNvSpPr/>
          <p:nvPr/>
        </p:nvSpPr>
        <p:spPr bwMode="auto">
          <a:xfrm>
            <a:off x="4562034" y="2460171"/>
            <a:ext cx="4310357" cy="446316"/>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fontAlgn="auto">
              <a:spcBef>
                <a:spcPts val="0"/>
              </a:spcBef>
              <a:spcAft>
                <a:spcPts val="0"/>
              </a:spcAft>
              <a:defRPr/>
            </a:pPr>
            <a:r>
              <a:rPr lang="en-CA" sz="1400" b="1" dirty="0">
                <a:solidFill>
                  <a:srgbClr val="FFFFFF"/>
                </a:solidFill>
              </a:rPr>
              <a:t>Highlighted Vendors</a:t>
            </a:r>
          </a:p>
        </p:txBody>
      </p:sp>
      <p:grpSp>
        <p:nvGrpSpPr>
          <p:cNvPr id="35" name="Group 34"/>
          <p:cNvGrpSpPr>
            <a:grpSpLocks/>
          </p:cNvGrpSpPr>
          <p:nvPr/>
        </p:nvGrpSpPr>
        <p:grpSpPr bwMode="auto">
          <a:xfrm>
            <a:off x="255754" y="1159531"/>
            <a:ext cx="8632493" cy="1184908"/>
            <a:chOff x="5543549" y="2783384"/>
            <a:chExt cx="3295651" cy="1183246"/>
          </a:xfrm>
        </p:grpSpPr>
        <p:sp>
          <p:nvSpPr>
            <p:cNvPr id="36" name="Rectangle 35"/>
            <p:cNvSpPr/>
            <p:nvPr/>
          </p:nvSpPr>
          <p:spPr>
            <a:xfrm>
              <a:off x="5543549" y="3073268"/>
              <a:ext cx="3295651" cy="893362"/>
            </a:xfrm>
            <a:prstGeom prst="rect">
              <a:avLst/>
            </a:prstGeom>
            <a:solidFill>
              <a:schemeClr val="bg1"/>
            </a:solidFill>
            <a:ln w="127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71450" algn="l" fontAlgn="auto">
                <a:spcBef>
                  <a:spcPts val="0"/>
                </a:spcBef>
                <a:spcAft>
                  <a:spcPts val="0"/>
                </a:spcAft>
                <a:defRPr/>
              </a:pPr>
              <a:r>
                <a:rPr lang="en-US" sz="1300" dirty="0" smtClean="0">
                  <a:solidFill>
                    <a:srgbClr val="333333"/>
                  </a:solidFill>
                </a:rPr>
                <a:t>CXM </a:t>
              </a:r>
              <a:r>
                <a:rPr lang="en-US" sz="1300" dirty="0">
                  <a:solidFill>
                    <a:srgbClr val="333333"/>
                  </a:solidFill>
                </a:rPr>
                <a:t>solutions are a broad range of tools that provide comprehensive feature sets for supporting customer interaction processes. These suites supplant more basic applications for customer interaction management. Popular solutions that fall under the umbrella of CXM include </a:t>
              </a:r>
              <a:r>
                <a:rPr lang="en-US" sz="1300" dirty="0" smtClean="0">
                  <a:solidFill>
                    <a:srgbClr val="333333"/>
                  </a:solidFill>
                </a:rPr>
                <a:t>CRM suites</a:t>
              </a:r>
              <a:r>
                <a:rPr lang="en-US" sz="1300" dirty="0">
                  <a:solidFill>
                    <a:srgbClr val="333333"/>
                  </a:solidFill>
                </a:rPr>
                <a:t>, marketing automation tools, and customer service applications.</a:t>
              </a:r>
            </a:p>
            <a:p>
              <a:pPr marL="342900" indent="-171450" algn="l" fontAlgn="auto">
                <a:spcBef>
                  <a:spcPts val="0"/>
                </a:spcBef>
                <a:spcAft>
                  <a:spcPts val="0"/>
                </a:spcAft>
                <a:buFont typeface="Arial" pitchFamily="34" charset="0"/>
                <a:buChar char="•"/>
                <a:defRPr/>
              </a:pPr>
              <a:endParaRPr lang="en-US" sz="1300" dirty="0">
                <a:solidFill>
                  <a:srgbClr val="333333"/>
                </a:solidFill>
              </a:endParaRPr>
            </a:p>
          </p:txBody>
        </p:sp>
        <p:sp>
          <p:nvSpPr>
            <p:cNvPr id="37" name="Round Same Side Corner Rectangle 36"/>
            <p:cNvSpPr/>
            <p:nvPr/>
          </p:nvSpPr>
          <p:spPr>
            <a:xfrm>
              <a:off x="5543549" y="2783384"/>
              <a:ext cx="3295651" cy="28988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fontAlgn="auto">
                <a:spcBef>
                  <a:spcPts val="0"/>
                </a:spcBef>
                <a:spcAft>
                  <a:spcPts val="0"/>
                </a:spcAft>
                <a:defRPr/>
              </a:pPr>
              <a:r>
                <a:rPr lang="en-CA" sz="1400" b="1" dirty="0">
                  <a:solidFill>
                    <a:srgbClr val="FFFFFF"/>
                  </a:solidFill>
                </a:rPr>
                <a:t>Description</a:t>
              </a:r>
            </a:p>
          </p:txBody>
        </p:sp>
      </p:grpSp>
      <p:pic>
        <p:nvPicPr>
          <p:cNvPr id="25" name="Picture 24" descr="http://static1.squarespace.com/static/561d7558e4b02740a05c6d75/t/562d99a4e4b04d9c2eb0913d/1445829034934/SugarCRM+logo.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400" y="5024422"/>
            <a:ext cx="1724348" cy="9186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ttp://static1.squarespace.com/static/54c1837ce4b0ef5f4b9eead4/t/5656c8afe4b0f06765e3a578/1448528047667/Salesforce+Sales+Clou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962377" y="5024420"/>
            <a:ext cx="1546710" cy="105328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microsoft dynamic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9144" y="3109538"/>
            <a:ext cx="1974256" cy="7614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marketo.com/themes/the-interwebs/images/1000x1000-Marketo-logo.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051104" y="4062858"/>
            <a:ext cx="1369256" cy="7697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 xmlns:a16="http://schemas.microsoft.com/office/drawing/2014/main" id="{AF149C6C-1674-DB44-8346-CF1DEC77E3F8}"/>
              </a:ext>
            </a:extLst>
          </p:cNvPr>
          <p:cNvPicPr>
            <a:picLocks noChangeAspect="1"/>
          </p:cNvPicPr>
          <p:nvPr/>
        </p:nvPicPr>
        <p:blipFill>
          <a:blip r:embed="rId7"/>
          <a:stretch>
            <a:fillRect/>
          </a:stretch>
        </p:blipFill>
        <p:spPr>
          <a:xfrm>
            <a:off x="6475358" y="4102259"/>
            <a:ext cx="2422689" cy="712373"/>
          </a:xfrm>
          <a:prstGeom prst="rect">
            <a:avLst/>
          </a:prstGeom>
        </p:spPr>
      </p:pic>
      <p:pic>
        <p:nvPicPr>
          <p:cNvPr id="3" name="Picture 2">
            <a:extLst>
              <a:ext uri="{FF2B5EF4-FFF2-40B4-BE49-F238E27FC236}">
                <a16:creationId xmlns="" xmlns:a16="http://schemas.microsoft.com/office/drawing/2014/main" id="{21D6B6F4-1F61-0D4C-B694-E2A07A6A830F}"/>
              </a:ext>
            </a:extLst>
          </p:cNvPr>
          <p:cNvPicPr>
            <a:picLocks noChangeAspect="1"/>
          </p:cNvPicPr>
          <p:nvPr/>
        </p:nvPicPr>
        <p:blipFill>
          <a:blip r:embed="rId8"/>
          <a:stretch>
            <a:fillRect/>
          </a:stretch>
        </p:blipFill>
        <p:spPr>
          <a:xfrm>
            <a:off x="7214994" y="3116277"/>
            <a:ext cx="1001160" cy="858137"/>
          </a:xfrm>
          <a:prstGeom prst="rect">
            <a:avLst/>
          </a:prstGeom>
        </p:spPr>
      </p:pic>
      <p:grpSp>
        <p:nvGrpSpPr>
          <p:cNvPr id="17" name="Group 16"/>
          <p:cNvGrpSpPr/>
          <p:nvPr/>
        </p:nvGrpSpPr>
        <p:grpSpPr>
          <a:xfrm>
            <a:off x="-10926" y="6519972"/>
            <a:ext cx="9154925" cy="338028"/>
            <a:chOff x="-10926" y="6519972"/>
            <a:chExt cx="9154925" cy="338028"/>
          </a:xfrm>
        </p:grpSpPr>
        <p:sp>
          <p:nvSpPr>
            <p:cNvPr id="20" name="Rectangle 19"/>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a:r>
                <a:rPr lang="en-CA" sz="1000" kern="0" dirty="0">
                  <a:solidFill>
                    <a:srgbClr val="FFFFFF"/>
                  </a:solidFill>
                  <a:latin typeface="Arial"/>
                </a:rPr>
                <a:t>Info-Tech Research </a:t>
              </a:r>
              <a:r>
                <a:rPr lang="en-CA" sz="1000" kern="0" dirty="0" smtClean="0">
                  <a:solidFill>
                    <a:srgbClr val="FFFFFF"/>
                  </a:solidFill>
                  <a:latin typeface="Arial"/>
                </a:rPr>
                <a:t>Group	</a:t>
              </a:r>
              <a:endParaRPr lang="en-CA" sz="1000" kern="0" dirty="0">
                <a:solidFill>
                  <a:srgbClr val="FFFFFF"/>
                </a:solidFill>
                <a:latin typeface="Arial"/>
              </a:endParaRPr>
            </a:p>
          </p:txBody>
        </p:sp>
        <p:sp>
          <p:nvSpPr>
            <p:cNvPr id="21" name="Rectangle 20"/>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50642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043" y="1421029"/>
            <a:ext cx="7705505" cy="4370700"/>
          </a:xfrm>
          <a:prstGeom prst="rect">
            <a:avLst/>
          </a:prstGeom>
        </p:spPr>
      </p:pic>
      <p:sp>
        <p:nvSpPr>
          <p:cNvPr id="69" name="Rectangle 68">
            <a:hlinkClick r:id="rId3"/>
          </p:cNvPr>
          <p:cNvSpPr/>
          <p:nvPr/>
        </p:nvSpPr>
        <p:spPr>
          <a:xfrm>
            <a:off x="743961" y="172334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70" name="Rectangle 69">
            <a:hlinkClick r:id="rId4"/>
          </p:cNvPr>
          <p:cNvSpPr/>
          <p:nvPr/>
        </p:nvSpPr>
        <p:spPr>
          <a:xfrm>
            <a:off x="743961" y="238984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71" name="Rectangle 70">
            <a:hlinkClick r:id="rId5"/>
          </p:cNvPr>
          <p:cNvSpPr/>
          <p:nvPr/>
        </p:nvSpPr>
        <p:spPr>
          <a:xfrm>
            <a:off x="761305" y="298811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72" name="Rectangle 71">
            <a:hlinkClick r:id="rId6"/>
          </p:cNvPr>
          <p:cNvSpPr/>
          <p:nvPr/>
        </p:nvSpPr>
        <p:spPr>
          <a:xfrm>
            <a:off x="1542490" y="304053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73" name="Rectangle 72">
            <a:hlinkClick r:id="rId7"/>
          </p:cNvPr>
          <p:cNvSpPr/>
          <p:nvPr/>
        </p:nvSpPr>
        <p:spPr>
          <a:xfrm>
            <a:off x="1527650" y="237380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74" name="Rectangle 73">
            <a:hlinkClick r:id="rId8"/>
          </p:cNvPr>
          <p:cNvSpPr/>
          <p:nvPr/>
        </p:nvSpPr>
        <p:spPr>
          <a:xfrm>
            <a:off x="751761" y="362595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75" name="Rectangle 74">
            <a:hlinkClick r:id="rId9"/>
          </p:cNvPr>
          <p:cNvSpPr/>
          <p:nvPr/>
        </p:nvSpPr>
        <p:spPr>
          <a:xfrm>
            <a:off x="743961" y="447251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76" name="Rectangle 75">
            <a:hlinkClick r:id="rId9"/>
          </p:cNvPr>
          <p:cNvSpPr/>
          <p:nvPr/>
        </p:nvSpPr>
        <p:spPr>
          <a:xfrm>
            <a:off x="756226" y="4268945"/>
            <a:ext cx="690773" cy="558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77" name="Rectangle 76">
            <a:hlinkClick r:id="rId10"/>
          </p:cNvPr>
          <p:cNvSpPr/>
          <p:nvPr/>
        </p:nvSpPr>
        <p:spPr>
          <a:xfrm>
            <a:off x="753192" y="491758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78" name="Rectangle 77">
            <a:hlinkClick r:id="rId11"/>
          </p:cNvPr>
          <p:cNvSpPr/>
          <p:nvPr/>
        </p:nvSpPr>
        <p:spPr>
          <a:xfrm>
            <a:off x="1528664" y="426752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79" name="Rectangle 78">
            <a:hlinkClick r:id="rId12"/>
          </p:cNvPr>
          <p:cNvSpPr/>
          <p:nvPr/>
        </p:nvSpPr>
        <p:spPr>
          <a:xfrm>
            <a:off x="1526014" y="489128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80" name="Rectangle 79">
            <a:hlinkClick r:id="rId13"/>
          </p:cNvPr>
          <p:cNvSpPr/>
          <p:nvPr/>
        </p:nvSpPr>
        <p:spPr>
          <a:xfrm>
            <a:off x="2286489" y="298072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81" name="Rectangle 80">
            <a:hlinkClick r:id="rId14"/>
          </p:cNvPr>
          <p:cNvSpPr/>
          <p:nvPr/>
        </p:nvSpPr>
        <p:spPr>
          <a:xfrm>
            <a:off x="2292982" y="362690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82" name="Rectangle 81">
            <a:hlinkClick r:id="rId15"/>
          </p:cNvPr>
          <p:cNvSpPr/>
          <p:nvPr/>
        </p:nvSpPr>
        <p:spPr>
          <a:xfrm>
            <a:off x="2303272" y="42471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83" name="Rectangle 82">
            <a:hlinkClick r:id="rId16"/>
          </p:cNvPr>
          <p:cNvSpPr/>
          <p:nvPr/>
        </p:nvSpPr>
        <p:spPr>
          <a:xfrm>
            <a:off x="2286706" y="489105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84" name="Rectangle 83">
            <a:hlinkClick r:id="rId17"/>
          </p:cNvPr>
          <p:cNvSpPr/>
          <p:nvPr/>
        </p:nvSpPr>
        <p:spPr>
          <a:xfrm>
            <a:off x="3060303" y="363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85" name="Rectangle 84">
            <a:hlinkClick r:id="rId18"/>
          </p:cNvPr>
          <p:cNvSpPr/>
          <p:nvPr/>
        </p:nvSpPr>
        <p:spPr>
          <a:xfrm>
            <a:off x="3052260" y="425608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86" name="Rectangle 85">
            <a:hlinkClick r:id="rId19"/>
          </p:cNvPr>
          <p:cNvSpPr/>
          <p:nvPr/>
        </p:nvSpPr>
        <p:spPr>
          <a:xfrm>
            <a:off x="3046490" y="487910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87" name="Rectangle 86">
            <a:hlinkClick r:id="rId20"/>
          </p:cNvPr>
          <p:cNvSpPr/>
          <p:nvPr/>
        </p:nvSpPr>
        <p:spPr>
          <a:xfrm>
            <a:off x="3839732" y="361234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88" name="Rectangle 87">
            <a:hlinkClick r:id="rId21"/>
          </p:cNvPr>
          <p:cNvSpPr/>
          <p:nvPr/>
        </p:nvSpPr>
        <p:spPr>
          <a:xfrm>
            <a:off x="3825906" y="424213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89" name="Rectangle 88">
            <a:hlinkClick r:id="rId22"/>
          </p:cNvPr>
          <p:cNvSpPr/>
          <p:nvPr/>
        </p:nvSpPr>
        <p:spPr>
          <a:xfrm>
            <a:off x="3846849" y="488088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90" name="Rectangle 89">
            <a:hlinkClick r:id="rId23"/>
          </p:cNvPr>
          <p:cNvSpPr/>
          <p:nvPr/>
        </p:nvSpPr>
        <p:spPr>
          <a:xfrm>
            <a:off x="4611083" y="362687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91" name="Rectangle 90">
            <a:hlinkClick r:id="rId24"/>
          </p:cNvPr>
          <p:cNvSpPr/>
          <p:nvPr/>
        </p:nvSpPr>
        <p:spPr>
          <a:xfrm>
            <a:off x="4619005" y="430708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92" name="Rectangle 91">
            <a:hlinkClick r:id="rId25"/>
          </p:cNvPr>
          <p:cNvSpPr/>
          <p:nvPr/>
        </p:nvSpPr>
        <p:spPr>
          <a:xfrm>
            <a:off x="4619970" y="486531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93" name="Rectangle 92">
            <a:hlinkClick r:id="rId26"/>
          </p:cNvPr>
          <p:cNvSpPr/>
          <p:nvPr/>
        </p:nvSpPr>
        <p:spPr>
          <a:xfrm>
            <a:off x="5409496" y="361264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94" name="Rectangle 93">
            <a:hlinkClick r:id="rId27"/>
          </p:cNvPr>
          <p:cNvSpPr/>
          <p:nvPr/>
        </p:nvSpPr>
        <p:spPr>
          <a:xfrm>
            <a:off x="1535924" y="3643102"/>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95" name="Rectangle 94">
            <a:hlinkClick r:id="rId28"/>
          </p:cNvPr>
          <p:cNvSpPr/>
          <p:nvPr/>
        </p:nvSpPr>
        <p:spPr>
          <a:xfrm>
            <a:off x="5385179" y="298928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96" name="Rectangle 95">
            <a:hlinkClick r:id="rId29"/>
          </p:cNvPr>
          <p:cNvSpPr/>
          <p:nvPr/>
        </p:nvSpPr>
        <p:spPr>
          <a:xfrm>
            <a:off x="5371121" y="424213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97" name="Rectangle 96">
            <a:hlinkClick r:id="rId30"/>
          </p:cNvPr>
          <p:cNvSpPr/>
          <p:nvPr/>
        </p:nvSpPr>
        <p:spPr>
          <a:xfrm>
            <a:off x="5385179" y="487804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98" name="Rectangle 97">
            <a:hlinkClick r:id="rId31"/>
          </p:cNvPr>
          <p:cNvSpPr/>
          <p:nvPr/>
        </p:nvSpPr>
        <p:spPr>
          <a:xfrm>
            <a:off x="6156533" y="236489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99" name="Rectangle 98">
            <a:hlinkClick r:id="rId32"/>
          </p:cNvPr>
          <p:cNvSpPr/>
          <p:nvPr/>
        </p:nvSpPr>
        <p:spPr>
          <a:xfrm>
            <a:off x="6155131" y="299372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00" name="Rectangle 99">
            <a:hlinkClick r:id="rId33"/>
          </p:cNvPr>
          <p:cNvSpPr/>
          <p:nvPr/>
        </p:nvSpPr>
        <p:spPr>
          <a:xfrm>
            <a:off x="6152304" y="362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01" name="Rectangle 100">
            <a:hlinkClick r:id="rId34"/>
          </p:cNvPr>
          <p:cNvSpPr/>
          <p:nvPr/>
        </p:nvSpPr>
        <p:spPr>
          <a:xfrm>
            <a:off x="6166663" y="427181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02" name="Rectangle 101">
            <a:hlinkClick r:id="rId35"/>
          </p:cNvPr>
          <p:cNvSpPr/>
          <p:nvPr/>
        </p:nvSpPr>
        <p:spPr>
          <a:xfrm>
            <a:off x="6159324" y="489073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03" name="Rectangle 102">
            <a:hlinkClick r:id="rId36"/>
          </p:cNvPr>
          <p:cNvSpPr/>
          <p:nvPr/>
        </p:nvSpPr>
        <p:spPr>
          <a:xfrm>
            <a:off x="6936485" y="173181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04" name="Rectangle 103">
            <a:hlinkClick r:id="rId37"/>
          </p:cNvPr>
          <p:cNvSpPr/>
          <p:nvPr/>
        </p:nvSpPr>
        <p:spPr>
          <a:xfrm>
            <a:off x="6944302" y="234838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05" name="Rectangle 104">
            <a:hlinkClick r:id="rId38"/>
          </p:cNvPr>
          <p:cNvSpPr/>
          <p:nvPr/>
        </p:nvSpPr>
        <p:spPr>
          <a:xfrm>
            <a:off x="6911773" y="300106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06" name="Rectangle 105">
            <a:hlinkClick r:id="rId39"/>
          </p:cNvPr>
          <p:cNvSpPr/>
          <p:nvPr/>
        </p:nvSpPr>
        <p:spPr>
          <a:xfrm>
            <a:off x="6933487" y="363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07" name="Rectangle 106">
            <a:hlinkClick r:id="rId40"/>
          </p:cNvPr>
          <p:cNvSpPr/>
          <p:nvPr/>
        </p:nvSpPr>
        <p:spPr>
          <a:xfrm>
            <a:off x="6928773" y="425949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08" name="Rectangle 107">
            <a:hlinkClick r:id="rId41"/>
          </p:cNvPr>
          <p:cNvSpPr/>
          <p:nvPr/>
        </p:nvSpPr>
        <p:spPr>
          <a:xfrm>
            <a:off x="6929671" y="488365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09" name="Rectangle 108">
            <a:hlinkClick r:id="rId42"/>
          </p:cNvPr>
          <p:cNvSpPr/>
          <p:nvPr/>
        </p:nvSpPr>
        <p:spPr>
          <a:xfrm>
            <a:off x="7707357" y="174016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10" name="Rectangle 109">
            <a:hlinkClick r:id="rId43"/>
          </p:cNvPr>
          <p:cNvSpPr/>
          <p:nvPr/>
        </p:nvSpPr>
        <p:spPr>
          <a:xfrm>
            <a:off x="7706286" y="235812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11" name="Rectangle 110">
            <a:hlinkClick r:id="rId44"/>
          </p:cNvPr>
          <p:cNvSpPr/>
          <p:nvPr/>
        </p:nvSpPr>
        <p:spPr>
          <a:xfrm>
            <a:off x="7717843" y="300855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12" name="Rectangle 111">
            <a:hlinkClick r:id="rId45"/>
          </p:cNvPr>
          <p:cNvSpPr/>
          <p:nvPr/>
        </p:nvSpPr>
        <p:spPr>
          <a:xfrm>
            <a:off x="7717305" y="362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13" name="Rectangle 112">
            <a:hlinkClick r:id="rId46"/>
          </p:cNvPr>
          <p:cNvSpPr/>
          <p:nvPr/>
        </p:nvSpPr>
        <p:spPr>
          <a:xfrm>
            <a:off x="7690883" y="427926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14" name="Rectangle 113">
            <a:hlinkClick r:id="rId47"/>
          </p:cNvPr>
          <p:cNvSpPr/>
          <p:nvPr/>
        </p:nvSpPr>
        <p:spPr>
          <a:xfrm>
            <a:off x="7654620" y="489826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4" name="TextBox 3"/>
          <p:cNvSpPr txBox="1"/>
          <p:nvPr/>
        </p:nvSpPr>
        <p:spPr>
          <a:xfrm>
            <a:off x="0" y="178006"/>
            <a:ext cx="9143999" cy="830997"/>
          </a:xfrm>
          <a:prstGeom prst="rect">
            <a:avLst/>
          </a:prstGeom>
        </p:spPr>
        <p:txBody>
          <a:bodyPr wrap="square" rtlCol="0">
            <a:spAutoFit/>
          </a:bodyPr>
          <a:lstStyle/>
          <a:p>
            <a:pPr fontAlgn="auto">
              <a:spcBef>
                <a:spcPts val="0"/>
              </a:spcBef>
              <a:spcAft>
                <a:spcPts val="0"/>
              </a:spcAft>
            </a:pPr>
            <a:r>
              <a:rPr lang="en-CA" sz="2400" b="1" dirty="0">
                <a:solidFill>
                  <a:srgbClr val="333333"/>
                </a:solidFill>
                <a:latin typeface="Arial"/>
              </a:rPr>
              <a:t>Dive </a:t>
            </a:r>
            <a:r>
              <a:rPr lang="en-CA" sz="2400" b="1" dirty="0" smtClean="0">
                <a:solidFill>
                  <a:srgbClr val="333333"/>
                </a:solidFill>
                <a:latin typeface="Arial"/>
              </a:rPr>
              <a:t>Deeper </a:t>
            </a:r>
            <a:r>
              <a:rPr lang="en-CA" sz="2400" b="1" dirty="0">
                <a:solidFill>
                  <a:srgbClr val="333333"/>
                </a:solidFill>
                <a:latin typeface="Arial"/>
              </a:rPr>
              <a:t>I</a:t>
            </a:r>
            <a:r>
              <a:rPr lang="en-CA" sz="2400" b="1" dirty="0" smtClean="0">
                <a:solidFill>
                  <a:srgbClr val="333333"/>
                </a:solidFill>
                <a:latin typeface="Arial"/>
              </a:rPr>
              <a:t>nto </a:t>
            </a:r>
            <a:r>
              <a:rPr lang="en-CA" sz="2400" b="1" dirty="0">
                <a:solidFill>
                  <a:srgbClr val="333333"/>
                </a:solidFill>
                <a:latin typeface="Arial"/>
              </a:rPr>
              <a:t>O</a:t>
            </a:r>
            <a:r>
              <a:rPr lang="en-CA" sz="2400" b="1" dirty="0" smtClean="0">
                <a:solidFill>
                  <a:srgbClr val="333333"/>
                </a:solidFill>
                <a:latin typeface="Arial"/>
              </a:rPr>
              <a:t>ur Research </a:t>
            </a:r>
          </a:p>
          <a:p>
            <a:pPr fontAlgn="auto">
              <a:spcBef>
                <a:spcPts val="0"/>
              </a:spcBef>
              <a:spcAft>
                <a:spcPts val="0"/>
              </a:spcAft>
            </a:pPr>
            <a:r>
              <a:rPr lang="en-CA" sz="2400" b="1" dirty="0" smtClean="0">
                <a:solidFill>
                  <a:srgbClr val="333333"/>
                </a:solidFill>
                <a:latin typeface="Arial"/>
              </a:rPr>
              <a:t>by Clicking </a:t>
            </a:r>
            <a:r>
              <a:rPr lang="en-CA" sz="2400" b="1" dirty="0">
                <a:solidFill>
                  <a:srgbClr val="333333"/>
                </a:solidFill>
                <a:latin typeface="Arial"/>
              </a:rPr>
              <a:t>O</a:t>
            </a:r>
            <a:r>
              <a:rPr lang="en-CA" sz="2400" b="1" dirty="0" smtClean="0">
                <a:solidFill>
                  <a:srgbClr val="333333"/>
                </a:solidFill>
                <a:latin typeface="Arial"/>
              </a:rPr>
              <a:t>ne </a:t>
            </a:r>
            <a:r>
              <a:rPr lang="en-CA" sz="2400" b="1" dirty="0">
                <a:solidFill>
                  <a:srgbClr val="333333"/>
                </a:solidFill>
                <a:latin typeface="Arial"/>
              </a:rPr>
              <a:t>of the </a:t>
            </a:r>
            <a:r>
              <a:rPr lang="en-CA" sz="2400" b="1" dirty="0" smtClean="0">
                <a:solidFill>
                  <a:srgbClr val="333333"/>
                </a:solidFill>
                <a:latin typeface="Arial"/>
              </a:rPr>
              <a:t>Elements Below</a:t>
            </a:r>
            <a:endParaRPr lang="en-CA" sz="1200" dirty="0" smtClean="0">
              <a:solidFill>
                <a:srgbClr val="333333"/>
              </a:solidFill>
              <a:latin typeface="Arial"/>
            </a:endParaRPr>
          </a:p>
        </p:txBody>
      </p:sp>
      <p:sp>
        <p:nvSpPr>
          <p:cNvPr id="120" name="TextBox 119"/>
          <p:cNvSpPr txBox="1"/>
          <p:nvPr/>
        </p:nvSpPr>
        <p:spPr>
          <a:xfrm>
            <a:off x="656476" y="6097277"/>
            <a:ext cx="7840920" cy="446276"/>
          </a:xfrm>
          <a:prstGeom prst="rect">
            <a:avLst/>
          </a:prstGeom>
        </p:spPr>
        <p:txBody>
          <a:bodyPr wrap="square" rtlCol="0">
            <a:spAutoFit/>
          </a:bodyPr>
          <a:lstStyle/>
          <a:p>
            <a:pPr algn="l" fontAlgn="auto">
              <a:spcBef>
                <a:spcPts val="0"/>
              </a:spcBef>
              <a:spcAft>
                <a:spcPts val="0"/>
              </a:spcAft>
            </a:pPr>
            <a:r>
              <a:rPr lang="en-CA" sz="1100" dirty="0" smtClean="0">
                <a:solidFill>
                  <a:srgbClr val="333333"/>
                </a:solidFill>
                <a:latin typeface="Arial"/>
                <a:ea typeface="Roboto" panose="02000000000000000000" pitchFamily="2" charset="0"/>
              </a:rPr>
              <a:t>Find out how Info-Tech makes your job easier.  	  </a:t>
            </a:r>
            <a:r>
              <a:rPr lang="en-CA" sz="1100" b="1" dirty="0" smtClean="0">
                <a:solidFill>
                  <a:srgbClr val="96B8D2">
                    <a:lumMod val="50000"/>
                  </a:srgbClr>
                </a:solidFill>
                <a:latin typeface="Arial"/>
                <a:ea typeface="Roboto" panose="02000000000000000000" pitchFamily="2" charset="0"/>
              </a:rPr>
              <a:t>Contact Us Today:</a:t>
            </a:r>
            <a:r>
              <a:rPr lang="en-CA" sz="1100" b="1" dirty="0" smtClean="0">
                <a:solidFill>
                  <a:srgbClr val="333333"/>
                </a:solidFill>
                <a:latin typeface="Arial"/>
                <a:ea typeface="Roboto" panose="02000000000000000000" pitchFamily="2" charset="0"/>
              </a:rPr>
              <a:t> </a:t>
            </a:r>
            <a:r>
              <a:rPr lang="en-CA" sz="1100" dirty="0" smtClean="0">
                <a:solidFill>
                  <a:srgbClr val="333333"/>
                </a:solidFill>
                <a:latin typeface="Arial"/>
              </a:rPr>
              <a:t>Toll-Free </a:t>
            </a:r>
            <a:r>
              <a:rPr lang="en-CA" sz="1100" dirty="0">
                <a:solidFill>
                  <a:srgbClr val="333333"/>
                </a:solidFill>
                <a:latin typeface="Arial"/>
              </a:rPr>
              <a:t>(US &amp; Canada</a:t>
            </a:r>
            <a:r>
              <a:rPr lang="en-CA" sz="1100" dirty="0" smtClean="0">
                <a:solidFill>
                  <a:srgbClr val="333333"/>
                </a:solidFill>
                <a:latin typeface="Arial"/>
              </a:rPr>
              <a:t>): </a:t>
            </a:r>
            <a:r>
              <a:rPr lang="en-CA" sz="1100" b="1" dirty="0" smtClean="0">
                <a:solidFill>
                  <a:srgbClr val="333333"/>
                </a:solidFill>
                <a:latin typeface="Arial"/>
              </a:rPr>
              <a:t>1-888-670-8889</a:t>
            </a:r>
            <a:endParaRPr lang="en-CA" sz="1100" b="1" dirty="0">
              <a:solidFill>
                <a:srgbClr val="333333"/>
              </a:solidFill>
              <a:latin typeface="Arial"/>
            </a:endParaRPr>
          </a:p>
          <a:p>
            <a:pPr algn="l" fontAlgn="auto">
              <a:spcBef>
                <a:spcPts val="0"/>
              </a:spcBef>
              <a:spcAft>
                <a:spcPts val="0"/>
              </a:spcAft>
            </a:pPr>
            <a:r>
              <a:rPr lang="en-CA" sz="1200" dirty="0" smtClean="0">
                <a:solidFill>
                  <a:srgbClr val="333333"/>
                </a:solidFill>
                <a:latin typeface="Arial"/>
                <a:ea typeface="Roboto" panose="02000000000000000000" pitchFamily="2" charset="0"/>
              </a:rPr>
              <a:t>					 </a:t>
            </a:r>
          </a:p>
        </p:txBody>
      </p:sp>
      <p:sp>
        <p:nvSpPr>
          <p:cNvPr id="123" name="Rectangle 122"/>
          <p:cNvSpPr/>
          <p:nvPr/>
        </p:nvSpPr>
        <p:spPr>
          <a:xfrm>
            <a:off x="2100649" y="1631093"/>
            <a:ext cx="4390767" cy="109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CA">
              <a:solidFill>
                <a:srgbClr val="FFFFFF"/>
              </a:solidFill>
            </a:endParaRPr>
          </a:p>
        </p:txBody>
      </p:sp>
      <p:grpSp>
        <p:nvGrpSpPr>
          <p:cNvPr id="2" name="Group 1"/>
          <p:cNvGrpSpPr/>
          <p:nvPr/>
        </p:nvGrpSpPr>
        <p:grpSpPr>
          <a:xfrm>
            <a:off x="-10926" y="6519972"/>
            <a:ext cx="9154925" cy="338028"/>
            <a:chOff x="-10926" y="6519972"/>
            <a:chExt cx="9154925" cy="338028"/>
          </a:xfrm>
        </p:grpSpPr>
        <p:sp>
          <p:nvSpPr>
            <p:cNvPr id="56" name="Rectangle 55"/>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a:r>
                <a:rPr lang="en-CA" sz="1000" kern="0" dirty="0">
                  <a:solidFill>
                    <a:srgbClr val="FFFFFF"/>
                  </a:solidFill>
                  <a:latin typeface="Arial"/>
                </a:rPr>
                <a:t>Info-Tech Research </a:t>
              </a:r>
              <a:r>
                <a:rPr lang="en-CA" sz="1000" kern="0" dirty="0" smtClean="0">
                  <a:solidFill>
                    <a:srgbClr val="FFFFFF"/>
                  </a:solidFill>
                  <a:latin typeface="Arial"/>
                </a:rPr>
                <a:t>Group	</a:t>
              </a:r>
              <a:endParaRPr lang="en-CA" sz="1000" kern="0" dirty="0">
                <a:solidFill>
                  <a:srgbClr val="FFFFFF"/>
                </a:solidFill>
                <a:latin typeface="Arial"/>
              </a:endParaRPr>
            </a:p>
          </p:txBody>
        </p:sp>
        <p:sp>
          <p:nvSpPr>
            <p:cNvPr id="57" name="Rectangle 56"/>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81316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967154" y="1907273"/>
            <a:ext cx="7209692" cy="4539704"/>
          </a:xfrm>
          <a:prstGeom prst="rect">
            <a:avLst/>
          </a:prstGeom>
        </p:spPr>
        <p:txBody>
          <a:bodyPr wrap="square" rtlCol="0">
            <a:spAutoFit/>
          </a:bodyPr>
          <a:lstStyle/>
          <a:p>
            <a:pPr>
              <a:spcBef>
                <a:spcPts val="300"/>
              </a:spcBef>
              <a:spcAft>
                <a:spcPts val="600"/>
              </a:spcAft>
            </a:pPr>
            <a:r>
              <a:rPr lang="en-CA" sz="1400" b="1" i="1" dirty="0">
                <a:solidFill>
                  <a:schemeClr val="bg1"/>
                </a:solidFill>
                <a:latin typeface="+mj-lt"/>
              </a:rPr>
              <a:t>Customers want to interact with your organization on their own terms, </a:t>
            </a:r>
            <a:r>
              <a:rPr lang="en-CA" sz="1400" i="1" dirty="0">
                <a:solidFill>
                  <a:schemeClr val="bg1"/>
                </a:solidFill>
                <a:latin typeface="+mj-lt"/>
              </a:rPr>
              <a:t>and in the channels of their choice (including social media, mobile applications, and connected devices). Regardless of your industry, your customers expect a </a:t>
            </a:r>
            <a:r>
              <a:rPr lang="en-CA" sz="1400" b="1" i="1" dirty="0">
                <a:solidFill>
                  <a:schemeClr val="bg1"/>
                </a:solidFill>
                <a:latin typeface="+mj-lt"/>
              </a:rPr>
              <a:t>frictionless experience</a:t>
            </a:r>
            <a:r>
              <a:rPr lang="en-CA" sz="1400" i="1" dirty="0">
                <a:solidFill>
                  <a:schemeClr val="bg1"/>
                </a:solidFill>
                <a:latin typeface="+mj-lt"/>
              </a:rPr>
              <a:t> across the customer lifecycle. They desire personalized and well-targeted marketing messages, straightforward transactions, and effortless service. Research shows that customers value </a:t>
            </a:r>
            <a:r>
              <a:rPr lang="en-CA" sz="1400" i="1" dirty="0" smtClean="0">
                <a:solidFill>
                  <a:schemeClr val="bg1"/>
                </a:solidFill>
                <a:latin typeface="+mj-lt"/>
              </a:rPr>
              <a:t>– and </a:t>
            </a:r>
            <a:r>
              <a:rPr lang="en-CA" sz="1400" i="1" dirty="0">
                <a:solidFill>
                  <a:schemeClr val="bg1"/>
                </a:solidFill>
                <a:latin typeface="+mj-lt"/>
              </a:rPr>
              <a:t>will pay more for! – well-designed experiences.</a:t>
            </a:r>
          </a:p>
          <a:p>
            <a:pPr>
              <a:spcBef>
                <a:spcPts val="300"/>
              </a:spcBef>
              <a:spcAft>
                <a:spcPts val="600"/>
              </a:spcAft>
            </a:pPr>
            <a:r>
              <a:rPr lang="en-CA" sz="1400" b="1" i="1" dirty="0">
                <a:solidFill>
                  <a:schemeClr val="bg1"/>
                </a:solidFill>
                <a:latin typeface="+mj-lt"/>
              </a:rPr>
              <a:t>Strong technology enablement is critical for creating customer experiences that drive revenue. </a:t>
            </a:r>
            <a:r>
              <a:rPr lang="en-CA" sz="1400" i="1" dirty="0">
                <a:solidFill>
                  <a:schemeClr val="bg1"/>
                </a:solidFill>
                <a:latin typeface="+mj-lt"/>
              </a:rPr>
              <a:t>However, most organizations struggle with creating a cohesive technology strategy for customer experience management (CXM). IT leaders need to take a proactive approach to developing a strong portfolio of customer interaction applications that are in lockstep with the needs of their marketing, </a:t>
            </a:r>
            <a:r>
              <a:rPr lang="en-CA" sz="1400" i="1" dirty="0" smtClean="0">
                <a:solidFill>
                  <a:schemeClr val="bg1"/>
                </a:solidFill>
                <a:latin typeface="+mj-lt"/>
              </a:rPr>
              <a:t>sales, </a:t>
            </a:r>
            <a:r>
              <a:rPr lang="en-CA" sz="1400" i="1" dirty="0">
                <a:solidFill>
                  <a:schemeClr val="bg1"/>
                </a:solidFill>
                <a:latin typeface="+mj-lt"/>
              </a:rPr>
              <a:t>and customer service teams. It is critical to incorporate the </a:t>
            </a:r>
            <a:r>
              <a:rPr lang="en-CA" sz="1400" b="1" i="1" dirty="0">
                <a:solidFill>
                  <a:schemeClr val="bg1"/>
                </a:solidFill>
                <a:latin typeface="+mj-lt"/>
              </a:rPr>
              <a:t>voice of the customer </a:t>
            </a:r>
            <a:r>
              <a:rPr lang="en-CA" sz="1400" i="1" dirty="0">
                <a:solidFill>
                  <a:schemeClr val="bg1"/>
                </a:solidFill>
                <a:latin typeface="+mj-lt"/>
              </a:rPr>
              <a:t>into this strategy.</a:t>
            </a:r>
          </a:p>
          <a:p>
            <a:pPr>
              <a:spcBef>
                <a:spcPts val="300"/>
              </a:spcBef>
              <a:spcAft>
                <a:spcPts val="600"/>
              </a:spcAft>
            </a:pPr>
            <a:r>
              <a:rPr lang="en-CA" sz="1400" b="1" i="1" dirty="0">
                <a:solidFill>
                  <a:schemeClr val="bg1"/>
                </a:solidFill>
                <a:latin typeface="+mj-lt"/>
              </a:rPr>
              <a:t>When developing a technology strategy for CXM, don’t just </a:t>
            </a:r>
            <a:r>
              <a:rPr lang="en-CA" sz="1400" b="1" i="1" dirty="0" smtClean="0">
                <a:solidFill>
                  <a:schemeClr val="bg1"/>
                </a:solidFill>
                <a:latin typeface="+mj-lt"/>
              </a:rPr>
              <a:t>“pave </a:t>
            </a:r>
            <a:r>
              <a:rPr lang="en-CA" sz="1400" b="1" i="1" dirty="0">
                <a:solidFill>
                  <a:schemeClr val="bg1"/>
                </a:solidFill>
                <a:latin typeface="+mj-lt"/>
              </a:rPr>
              <a:t>the cow </a:t>
            </a:r>
            <a:r>
              <a:rPr lang="en-CA" sz="1400" b="1" i="1" dirty="0" smtClean="0">
                <a:solidFill>
                  <a:schemeClr val="bg1"/>
                </a:solidFill>
                <a:latin typeface="+mj-lt"/>
              </a:rPr>
              <a:t>path,” </a:t>
            </a:r>
            <a:r>
              <a:rPr lang="en-CA" sz="1400" i="1" dirty="0" smtClean="0">
                <a:solidFill>
                  <a:schemeClr val="bg1"/>
                </a:solidFill>
                <a:latin typeface="+mj-lt"/>
              </a:rPr>
              <a:t>but</a:t>
            </a:r>
            <a:r>
              <a:rPr lang="en-CA" sz="1400" b="1" i="1" dirty="0" smtClean="0">
                <a:solidFill>
                  <a:schemeClr val="bg1"/>
                </a:solidFill>
                <a:latin typeface="+mj-lt"/>
              </a:rPr>
              <a:t> </a:t>
            </a:r>
            <a:r>
              <a:rPr lang="en-CA" sz="1400" i="1" dirty="0" smtClean="0">
                <a:solidFill>
                  <a:schemeClr val="bg1"/>
                </a:solidFill>
                <a:latin typeface="+mj-lt"/>
              </a:rPr>
              <a:t>instead</a:t>
            </a:r>
            <a:r>
              <a:rPr lang="en-CA" sz="1400" b="1" i="1" dirty="0" smtClean="0">
                <a:solidFill>
                  <a:schemeClr val="bg1"/>
                </a:solidFill>
                <a:latin typeface="+mj-lt"/>
              </a:rPr>
              <a:t> </a:t>
            </a:r>
            <a:r>
              <a:rPr lang="en-CA" sz="1400" i="1" dirty="0" smtClean="0">
                <a:solidFill>
                  <a:schemeClr val="bg1"/>
                </a:solidFill>
                <a:latin typeface="+mj-lt"/>
              </a:rPr>
              <a:t>move </a:t>
            </a:r>
            <a:r>
              <a:rPr lang="en-CA" sz="1400" i="1" dirty="0">
                <a:solidFill>
                  <a:schemeClr val="bg1"/>
                </a:solidFill>
                <a:latin typeface="+mj-lt"/>
              </a:rPr>
              <a:t>the needle forward by providing capabilities for customer intelligence, omnichannel interactions, and predictive analytics. This blueprint will help you build an integrated CXM technology roadmap that drives top-line revenue while rationalizing application spend.</a:t>
            </a:r>
            <a:br>
              <a:rPr lang="en-CA" sz="1400" i="1" dirty="0">
                <a:solidFill>
                  <a:schemeClr val="bg1"/>
                </a:solidFill>
                <a:latin typeface="+mj-lt"/>
              </a:rPr>
            </a:br>
            <a:r>
              <a:rPr lang="en-CA" b="1" i="1" dirty="0">
                <a:solidFill>
                  <a:schemeClr val="bg1"/>
                </a:solidFill>
                <a:latin typeface="+mj-lt"/>
              </a:rPr>
              <a:t/>
            </a:r>
            <a:br>
              <a:rPr lang="en-CA" b="1" i="1" dirty="0">
                <a:solidFill>
                  <a:schemeClr val="bg1"/>
                </a:solidFill>
                <a:latin typeface="+mj-lt"/>
              </a:rPr>
            </a:br>
            <a:endParaRPr lang="en-CA" b="1" i="1" dirty="0">
              <a:solidFill>
                <a:schemeClr val="bg1"/>
              </a:solidFill>
              <a:latin typeface="+mj-lt"/>
            </a:endParaRPr>
          </a:p>
        </p:txBody>
      </p:sp>
      <p:sp>
        <p:nvSpPr>
          <p:cNvPr id="9" name="TextBox 8"/>
          <p:cNvSpPr txBox="1"/>
          <p:nvPr/>
        </p:nvSpPr>
        <p:spPr>
          <a:xfrm>
            <a:off x="3540433" y="5833751"/>
            <a:ext cx="4460917" cy="646331"/>
          </a:xfrm>
          <a:prstGeom prst="rect">
            <a:avLst/>
          </a:prstGeom>
        </p:spPr>
        <p:txBody>
          <a:bodyPr wrap="square" rtlCol="0">
            <a:spAutoFit/>
          </a:bodyPr>
          <a:lstStyle/>
          <a:p>
            <a:pPr algn="r"/>
            <a:r>
              <a:rPr lang="en-CA" sz="1200" b="1" dirty="0">
                <a:solidFill>
                  <a:schemeClr val="bg1"/>
                </a:solidFill>
              </a:rPr>
              <a:t>Ben Dickie</a:t>
            </a:r>
          </a:p>
          <a:p>
            <a:pPr algn="r"/>
            <a:r>
              <a:rPr lang="en-CA" sz="1200" dirty="0">
                <a:solidFill>
                  <a:schemeClr val="bg1"/>
                </a:solidFill>
              </a:rPr>
              <a:t>Research Director, Customer Experience Strategy</a:t>
            </a:r>
          </a:p>
          <a:p>
            <a:pPr algn="r"/>
            <a:r>
              <a:rPr lang="en-CA" sz="1200" dirty="0">
                <a:solidFill>
                  <a:schemeClr val="bg1"/>
                </a:solidFill>
              </a:rPr>
              <a:t>Info-Tech Research Group</a:t>
            </a:r>
          </a:p>
        </p:txBody>
      </p:sp>
      <p:sp>
        <p:nvSpPr>
          <p:cNvPr id="10" name="TextBox 9"/>
          <p:cNvSpPr txBox="1"/>
          <p:nvPr/>
        </p:nvSpPr>
        <p:spPr>
          <a:xfrm>
            <a:off x="412626" y="1511161"/>
            <a:ext cx="8318748" cy="338554"/>
          </a:xfrm>
          <a:prstGeom prst="rect">
            <a:avLst/>
          </a:prstGeom>
        </p:spPr>
        <p:txBody>
          <a:bodyPr wrap="square" rtlCol="0">
            <a:spAutoFit/>
          </a:bodyPr>
          <a:lstStyle/>
          <a:p>
            <a:pPr algn="ctr"/>
            <a:r>
              <a:rPr lang="en-CA" sz="1600" b="1" dirty="0">
                <a:solidFill>
                  <a:schemeClr val="bg1"/>
                </a:solidFill>
              </a:rPr>
              <a:t>Technology is the catalyst to create – and keep! – your customers.</a:t>
            </a:r>
          </a:p>
        </p:txBody>
      </p:sp>
      <p:sp>
        <p:nvSpPr>
          <p:cNvPr id="11" name="Rectangle 10"/>
          <p:cNvSpPr/>
          <p:nvPr/>
        </p:nvSpPr>
        <p:spPr>
          <a:xfrm>
            <a:off x="1" y="356594"/>
            <a:ext cx="9143999"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ANALYST PERSPECTIVE </a:t>
            </a:r>
          </a:p>
        </p:txBody>
      </p:sp>
      <p:pic>
        <p:nvPicPr>
          <p:cNvPr id="14" name="Picture 100"/>
          <p:cNvPicPr>
            <a:picLocks noChangeAspect="1"/>
          </p:cNvPicPr>
          <p:nvPr/>
        </p:nvPicPr>
        <p:blipFill>
          <a:blip r:embed="rId3"/>
          <a:stretch>
            <a:fillRect/>
          </a:stretch>
        </p:blipFill>
        <p:spPr>
          <a:xfrm>
            <a:off x="412626" y="1783720"/>
            <a:ext cx="678666" cy="619651"/>
          </a:xfrm>
          <a:prstGeom prst="rect">
            <a:avLst/>
          </a:prstGeom>
        </p:spPr>
      </p:pic>
      <p:pic>
        <p:nvPicPr>
          <p:cNvPr id="15" name="Picture 101"/>
          <p:cNvPicPr>
            <a:picLocks noChangeAspect="1"/>
          </p:cNvPicPr>
          <p:nvPr/>
        </p:nvPicPr>
        <p:blipFill>
          <a:blip r:embed="rId4"/>
          <a:stretch>
            <a:fillRect/>
          </a:stretch>
        </p:blipFill>
        <p:spPr>
          <a:xfrm>
            <a:off x="8001350" y="5347498"/>
            <a:ext cx="656535" cy="538507"/>
          </a:xfrm>
          <a:prstGeom prst="rect">
            <a:avLst/>
          </a:prstGeom>
        </p:spPr>
      </p:pic>
      <p:grpSp>
        <p:nvGrpSpPr>
          <p:cNvPr id="12" name="Group 11"/>
          <p:cNvGrpSpPr/>
          <p:nvPr/>
        </p:nvGrpSpPr>
        <p:grpSpPr>
          <a:xfrm>
            <a:off x="0" y="6519972"/>
            <a:ext cx="9143999" cy="338028"/>
            <a:chOff x="-10926" y="6519972"/>
            <a:chExt cx="9154925" cy="338028"/>
          </a:xfrm>
        </p:grpSpPr>
        <p:sp>
          <p:nvSpPr>
            <p:cNvPr id="13" name="Rectangle 12"/>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a:r>
                <a:rPr lang="en-CA" sz="1000" kern="0" dirty="0">
                  <a:solidFill>
                    <a:srgbClr val="FFFFFF"/>
                  </a:solidFill>
                  <a:latin typeface="Arial"/>
                </a:rPr>
                <a:t>Info-Tech Research </a:t>
              </a:r>
              <a:r>
                <a:rPr lang="en-CA" sz="1000" kern="0" dirty="0" smtClean="0">
                  <a:solidFill>
                    <a:srgbClr val="FFFFFF"/>
                  </a:solidFill>
                  <a:latin typeface="Arial"/>
                </a:rPr>
                <a:t>Group	</a:t>
              </a:r>
              <a:endParaRPr lang="en-CA" sz="1000" kern="0" dirty="0">
                <a:solidFill>
                  <a:srgbClr val="FFFFFF"/>
                </a:solidFill>
                <a:latin typeface="Arial"/>
              </a:endParaRPr>
            </a:p>
          </p:txBody>
        </p:sp>
        <p:sp>
          <p:nvSpPr>
            <p:cNvPr id="16" name="Rectangle 15"/>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85094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Framing the CXM project</a:t>
            </a:r>
          </a:p>
        </p:txBody>
      </p:sp>
      <p:sp>
        <p:nvSpPr>
          <p:cNvPr id="13" name="Text Placeholder 12"/>
          <p:cNvSpPr>
            <a:spLocks noGrp="1"/>
          </p:cNvSpPr>
          <p:nvPr>
            <p:ph type="body" sz="quarter" idx="16"/>
          </p:nvPr>
        </p:nvSpPr>
        <p:spPr>
          <a:xfrm>
            <a:off x="246703" y="1607231"/>
            <a:ext cx="4041648" cy="2126569"/>
          </a:xfrm>
        </p:spPr>
        <p:txBody>
          <a:bodyPr/>
          <a:lstStyle/>
          <a:p>
            <a:r>
              <a:rPr lang="en-US" dirty="0"/>
              <a:t>IT leaders who are responsible for crafting a technology strategy for customer experience management (CXM).</a:t>
            </a:r>
          </a:p>
          <a:p>
            <a:r>
              <a:rPr lang="en-US" dirty="0"/>
              <a:t>Applications managers who are involved with the selection and implementation of critical customer-centric applications, such as CRM platforms, marketing automation tools, customer intelligence suites, and customer service solutions.</a:t>
            </a:r>
          </a:p>
        </p:txBody>
      </p:sp>
      <p:sp>
        <p:nvSpPr>
          <p:cNvPr id="14" name="Text Placeholder 13"/>
          <p:cNvSpPr>
            <a:spLocks noGrp="1"/>
          </p:cNvSpPr>
          <p:nvPr>
            <p:ph type="body" sz="quarter" idx="26"/>
          </p:nvPr>
        </p:nvSpPr>
        <p:spPr>
          <a:xfrm>
            <a:off x="4835436" y="1607231"/>
            <a:ext cx="4041648" cy="2126569"/>
          </a:xfrm>
        </p:spPr>
        <p:txBody>
          <a:bodyPr/>
          <a:lstStyle/>
          <a:p>
            <a:r>
              <a:rPr lang="en-US" dirty="0"/>
              <a:t>Clearly link your technology-enablement strategy for CXM to strategic business requirements and customer personas.</a:t>
            </a:r>
          </a:p>
          <a:p>
            <a:r>
              <a:rPr lang="en-US" dirty="0"/>
              <a:t>Build a rationalized portfolio of enterprise applications that will support customer interaction objectives.</a:t>
            </a:r>
          </a:p>
          <a:p>
            <a:r>
              <a:rPr lang="en-US" dirty="0"/>
              <a:t>Adopt standard operating procedures for CXM application deployment that address issues such as end-user adoption and data quality.</a:t>
            </a:r>
          </a:p>
        </p:txBody>
      </p:sp>
      <p:sp>
        <p:nvSpPr>
          <p:cNvPr id="15" name="Text Placeholder 14"/>
          <p:cNvSpPr>
            <a:spLocks noGrp="1"/>
          </p:cNvSpPr>
          <p:nvPr>
            <p:ph type="body" sz="quarter" idx="27"/>
          </p:nvPr>
        </p:nvSpPr>
        <p:spPr>
          <a:xfrm>
            <a:off x="246703" y="4252346"/>
            <a:ext cx="4041648" cy="1885987"/>
          </a:xfrm>
        </p:spPr>
        <p:txBody>
          <a:bodyPr/>
          <a:lstStyle/>
          <a:p>
            <a:r>
              <a:rPr lang="en-US" dirty="0"/>
              <a:t>Business leaders in marketing, sales, and customer service who want to deepen their understanding of CXM technologies, and apply best practices for using these technologies to drive competitive advantage.</a:t>
            </a:r>
          </a:p>
          <a:p>
            <a:r>
              <a:rPr lang="en-US" dirty="0"/>
              <a:t>Marketing, </a:t>
            </a:r>
            <a:r>
              <a:rPr lang="en-US" dirty="0" smtClean="0"/>
              <a:t>sales, </a:t>
            </a:r>
            <a:r>
              <a:rPr lang="en-US" dirty="0"/>
              <a:t>and customer service managers involved with defining requirements and rolling out CXM applications.</a:t>
            </a:r>
          </a:p>
        </p:txBody>
      </p:sp>
      <p:sp>
        <p:nvSpPr>
          <p:cNvPr id="16" name="Text Placeholder 15"/>
          <p:cNvSpPr>
            <a:spLocks noGrp="1"/>
          </p:cNvSpPr>
          <p:nvPr>
            <p:ph type="body" sz="quarter" idx="28"/>
          </p:nvPr>
        </p:nvSpPr>
        <p:spPr/>
        <p:txBody>
          <a:bodyPr/>
          <a:lstStyle/>
          <a:p>
            <a:r>
              <a:rPr lang="en-US" dirty="0"/>
              <a:t>Work hand-in-hand with counterparts in IT to deploy high-value business applications that will improve core customer-facing metrics.</a:t>
            </a:r>
          </a:p>
          <a:p>
            <a:r>
              <a:rPr lang="en-US" dirty="0"/>
              <a:t>Understand the changing CXM landscape and use the </a:t>
            </a:r>
            <a:r>
              <a:rPr lang="en-US" dirty="0" smtClean="0"/>
              <a:t>art </a:t>
            </a:r>
            <a:r>
              <a:rPr lang="en-US" dirty="0"/>
              <a:t>of the </a:t>
            </a:r>
            <a:r>
              <a:rPr lang="en-US" dirty="0" smtClean="0"/>
              <a:t>possible </a:t>
            </a:r>
            <a:r>
              <a:rPr lang="en-US" dirty="0"/>
              <a:t>to transform the internal technology ecosystem and drive meaningful customer experiences.</a:t>
            </a:r>
          </a:p>
        </p:txBody>
      </p:sp>
      <p:grpSp>
        <p:nvGrpSpPr>
          <p:cNvPr id="7" name="Group 6"/>
          <p:cNvGrpSpPr/>
          <p:nvPr/>
        </p:nvGrpSpPr>
        <p:grpSpPr>
          <a:xfrm>
            <a:off x="-10926" y="6519972"/>
            <a:ext cx="9154925" cy="338028"/>
            <a:chOff x="-10926" y="6519972"/>
            <a:chExt cx="9154925" cy="338028"/>
          </a:xfrm>
        </p:grpSpPr>
        <p:sp>
          <p:nvSpPr>
            <p:cNvPr id="8" name="Rectangle 7"/>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a:r>
                <a:rPr lang="en-CA" sz="1000" kern="0" dirty="0">
                  <a:solidFill>
                    <a:srgbClr val="FFFFFF"/>
                  </a:solidFill>
                  <a:latin typeface="Arial"/>
                </a:rPr>
                <a:t>Info-Tech Research </a:t>
              </a:r>
              <a:r>
                <a:rPr lang="en-CA" sz="1000" kern="0" dirty="0" smtClean="0">
                  <a:solidFill>
                    <a:srgbClr val="FFFFFF"/>
                  </a:solidFill>
                  <a:latin typeface="Arial"/>
                </a:rPr>
                <a:t>Group	</a:t>
              </a:r>
              <a:endParaRPr lang="en-CA" sz="1000" kern="0" dirty="0">
                <a:solidFill>
                  <a:srgbClr val="FFFFFF"/>
                </a:solidFill>
                <a:latin typeface="Arial"/>
              </a:endParaRPr>
            </a:p>
          </p:txBody>
        </p:sp>
        <p:sp>
          <p:nvSpPr>
            <p:cNvPr id="9" name="Rectangle 8"/>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19900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Text Placeholder 2"/>
          <p:cNvSpPr>
            <a:spLocks noGrp="1"/>
          </p:cNvSpPr>
          <p:nvPr>
            <p:ph type="body" sz="quarter" idx="10"/>
          </p:nvPr>
        </p:nvSpPr>
        <p:spPr/>
        <p:txBody>
          <a:bodyPr/>
          <a:lstStyle/>
          <a:p>
            <a:r>
              <a:rPr lang="en-US" dirty="0"/>
              <a:t>Customer expectations for personalization, channel preferences, and speed-to-resolution are at an all-time high.</a:t>
            </a:r>
          </a:p>
          <a:p>
            <a:r>
              <a:rPr lang="en-US" dirty="0"/>
              <a:t>Your customers are willing to pay more for high-value experiences, and having a strong customer </a:t>
            </a:r>
            <a:r>
              <a:rPr lang="en-US" dirty="0" smtClean="0"/>
              <a:t>CXM </a:t>
            </a:r>
            <a:r>
              <a:rPr lang="en-US" dirty="0"/>
              <a:t>strategy is a proven path to creating sustainable value for the organization.</a:t>
            </a:r>
          </a:p>
        </p:txBody>
      </p:sp>
      <p:sp>
        <p:nvSpPr>
          <p:cNvPr id="4" name="Text Placeholder 3"/>
          <p:cNvSpPr>
            <a:spLocks noGrp="1"/>
          </p:cNvSpPr>
          <p:nvPr>
            <p:ph type="body" sz="quarter" idx="11"/>
          </p:nvPr>
        </p:nvSpPr>
        <p:spPr>
          <a:xfrm>
            <a:off x="247848" y="2974004"/>
            <a:ext cx="5257800" cy="1237511"/>
          </a:xfrm>
        </p:spPr>
        <p:txBody>
          <a:bodyPr/>
          <a:lstStyle/>
          <a:p>
            <a:r>
              <a:rPr lang="en-US" dirty="0"/>
              <a:t>Technology is a fundamental enabler of an organization’s CXM strategy. However, many IT departments fail to take a systematic approach to building a portfolio of applications to support Marketing, Sales, and Customer Service.</a:t>
            </a:r>
          </a:p>
          <a:p>
            <a:r>
              <a:rPr lang="en-US" dirty="0"/>
              <a:t>The result is a costly, ineffective, and piecemeal approach to CXM application deployment (including high profile applications </a:t>
            </a:r>
            <a:r>
              <a:rPr lang="en-US" dirty="0" smtClean="0"/>
              <a:t>like CRM).</a:t>
            </a:r>
            <a:endParaRPr lang="en-US" dirty="0"/>
          </a:p>
        </p:txBody>
      </p:sp>
      <p:sp>
        <p:nvSpPr>
          <p:cNvPr id="5" name="Text Placeholder 4"/>
          <p:cNvSpPr>
            <a:spLocks noGrp="1"/>
          </p:cNvSpPr>
          <p:nvPr>
            <p:ph type="body" sz="quarter" idx="12"/>
          </p:nvPr>
        </p:nvSpPr>
        <p:spPr/>
        <p:txBody>
          <a:bodyPr/>
          <a:lstStyle/>
          <a:p>
            <a:r>
              <a:rPr lang="en-US" dirty="0"/>
              <a:t>IT must work in lockstep with their counterparts in marketing, sales, and customer service to define a unified vision, strategic requirements and roadmap for enabling strong customer experience capabilities.</a:t>
            </a:r>
          </a:p>
          <a:p>
            <a:r>
              <a:rPr lang="en-US" dirty="0"/>
              <a:t>In order to deploy applications that don’t simply follow previously established patterns but are aligned with the specific needs of the organization’s customers, IT leaders must work with the business to define and understand customer personas and common interaction scenarios. CXM applications are mission critical and failing to link them to customer needs can have a detrimental effect on customer satisfaction – and ultimately revenue.</a:t>
            </a:r>
          </a:p>
          <a:p>
            <a:r>
              <a:rPr lang="en-US" dirty="0"/>
              <a:t>IT must act as a valued partner to the business in creating a portfolio of CXM applications that are cost effective.</a:t>
            </a:r>
          </a:p>
          <a:p>
            <a:r>
              <a:rPr lang="en-US" dirty="0"/>
              <a:t>Organizations should create a repeatable framework for CXM application deployment that addresses critical issues, including the integration ecosystem, customer data quality, dashboards and analytics, and end-user adoption.</a:t>
            </a:r>
          </a:p>
        </p:txBody>
      </p:sp>
      <p:sp>
        <p:nvSpPr>
          <p:cNvPr id="6" name="Text Placeholder 5"/>
          <p:cNvSpPr>
            <a:spLocks noGrp="1"/>
          </p:cNvSpPr>
          <p:nvPr>
            <p:ph type="body" sz="quarter" idx="13"/>
          </p:nvPr>
        </p:nvSpPr>
        <p:spPr>
          <a:xfrm>
            <a:off x="5681823" y="1594612"/>
            <a:ext cx="3083231" cy="2523241"/>
          </a:xfrm>
        </p:spPr>
        <p:txBody>
          <a:bodyPr/>
          <a:lstStyle/>
          <a:p>
            <a:pPr marL="228600" indent="-228600">
              <a:spcBef>
                <a:spcPts val="0"/>
              </a:spcBef>
              <a:spcAft>
                <a:spcPts val="300"/>
              </a:spcAft>
              <a:buSzPct val="100000"/>
              <a:buFont typeface="+mj-lt"/>
              <a:buAutoNum type="arabicPeriod"/>
            </a:pPr>
            <a:r>
              <a:rPr lang="en-US" b="1" dirty="0">
                <a:solidFill>
                  <a:srgbClr val="333333"/>
                </a:solidFill>
              </a:rPr>
              <a:t>IT can’t hide behind the firewall. </a:t>
            </a:r>
            <a:r>
              <a:rPr lang="en-US" dirty="0">
                <a:solidFill>
                  <a:srgbClr val="333333"/>
                </a:solidFill>
              </a:rPr>
              <a:t>IT must understand the organization’s customers to properly support marketing, sales, and service efforts.</a:t>
            </a:r>
          </a:p>
          <a:p>
            <a:pPr marL="228600" indent="-228600">
              <a:spcBef>
                <a:spcPts val="0"/>
              </a:spcBef>
              <a:spcAft>
                <a:spcPts val="300"/>
              </a:spcAft>
              <a:buSzPct val="100000"/>
              <a:buFont typeface="+mj-lt"/>
              <a:buAutoNum type="arabicPeriod"/>
            </a:pPr>
            <a:r>
              <a:rPr lang="en-US" b="1" dirty="0"/>
              <a:t>IT – or Marketing – must not build the CXM strategy in a vacuum </a:t>
            </a:r>
            <a:r>
              <a:rPr lang="en-US" dirty="0"/>
              <a:t>if they want to achieve a holistic, consistent, and seamless customer experience.</a:t>
            </a:r>
            <a:endParaRPr lang="en-US" dirty="0">
              <a:solidFill>
                <a:srgbClr val="333333"/>
              </a:solidFill>
            </a:endParaRPr>
          </a:p>
          <a:p>
            <a:pPr marL="228600" indent="-228600">
              <a:spcBef>
                <a:spcPts val="0"/>
              </a:spcBef>
              <a:spcAft>
                <a:spcPts val="300"/>
              </a:spcAft>
              <a:buSzPct val="100000"/>
              <a:buFont typeface="+mj-lt"/>
              <a:buAutoNum type="arabicPeriod"/>
            </a:pPr>
            <a:r>
              <a:rPr lang="en-US" b="1" dirty="0">
                <a:solidFill>
                  <a:srgbClr val="333333"/>
                </a:solidFill>
              </a:rPr>
              <a:t>IT must get ahead of shadow </a:t>
            </a:r>
            <a:r>
              <a:rPr lang="en-US" b="1" dirty="0"/>
              <a:t>IT. </a:t>
            </a:r>
            <a:r>
              <a:rPr lang="en-US" dirty="0"/>
              <a:t>To be seen as an innovator within the business, IT must be a leading enabler in building a rationalized and integrated CXM application portfolio.</a:t>
            </a:r>
            <a:endParaRPr lang="en-US" dirty="0">
              <a:solidFill>
                <a:srgbClr val="333333"/>
              </a:solidFill>
            </a:endParaRPr>
          </a:p>
        </p:txBody>
      </p:sp>
      <p:grpSp>
        <p:nvGrpSpPr>
          <p:cNvPr id="7" name="Group 6"/>
          <p:cNvGrpSpPr/>
          <p:nvPr/>
        </p:nvGrpSpPr>
        <p:grpSpPr>
          <a:xfrm>
            <a:off x="-10926" y="6519972"/>
            <a:ext cx="9154925" cy="338028"/>
            <a:chOff x="-10926" y="6519972"/>
            <a:chExt cx="9154925" cy="338028"/>
          </a:xfrm>
        </p:grpSpPr>
        <p:sp>
          <p:nvSpPr>
            <p:cNvPr id="8" name="Rectangle 7"/>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a:r>
                <a:rPr lang="en-CA" sz="1000" kern="0" dirty="0">
                  <a:solidFill>
                    <a:srgbClr val="FFFFFF"/>
                  </a:solidFill>
                  <a:latin typeface="Arial"/>
                </a:rPr>
                <a:t>Info-Tech Research </a:t>
              </a:r>
              <a:r>
                <a:rPr lang="en-CA" sz="1000" kern="0" dirty="0" smtClean="0">
                  <a:solidFill>
                    <a:srgbClr val="FFFFFF"/>
                  </a:solidFill>
                  <a:latin typeface="Arial"/>
                </a:rPr>
                <a:t>Group	</a:t>
              </a:r>
              <a:endParaRPr lang="en-CA" sz="1000" kern="0" dirty="0">
                <a:solidFill>
                  <a:srgbClr val="FFFFFF"/>
                </a:solidFill>
                <a:latin typeface="Arial"/>
              </a:endParaRPr>
            </a:p>
          </p:txBody>
        </p:sp>
        <p:sp>
          <p:nvSpPr>
            <p:cNvPr id="9" name="Rectangle 8"/>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198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a:t>
            </a:r>
            <a:endParaRPr lang="en-US" dirty="0"/>
          </a:p>
        </p:txBody>
      </p:sp>
      <p:sp>
        <p:nvSpPr>
          <p:cNvPr id="5" name="Rectangle 28"/>
          <p:cNvSpPr/>
          <p:nvPr/>
        </p:nvSpPr>
        <p:spPr>
          <a:xfrm>
            <a:off x="869904" y="3064207"/>
            <a:ext cx="3389863" cy="600967"/>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b="1" dirty="0">
                <a:solidFill>
                  <a:srgbClr val="29475F"/>
                </a:solidFill>
              </a:rPr>
              <a:t>Customer Relationship Management</a:t>
            </a:r>
          </a:p>
        </p:txBody>
      </p:sp>
      <p:sp>
        <p:nvSpPr>
          <p:cNvPr id="6" name="Oval 2"/>
          <p:cNvSpPr/>
          <p:nvPr/>
        </p:nvSpPr>
        <p:spPr>
          <a:xfrm>
            <a:off x="541364" y="2967136"/>
            <a:ext cx="729387" cy="729387"/>
          </a:xfrm>
          <a:prstGeom prst="ellipse">
            <a:avLst/>
          </a:prstGeom>
          <a:solidFill>
            <a:schemeClr val="accent2"/>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9" name="Rectangle 32"/>
          <p:cNvSpPr/>
          <p:nvPr/>
        </p:nvSpPr>
        <p:spPr>
          <a:xfrm>
            <a:off x="5182591" y="1440528"/>
            <a:ext cx="3389863" cy="530982"/>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b="1" dirty="0">
                <a:solidFill>
                  <a:srgbClr val="29475F"/>
                </a:solidFill>
              </a:rPr>
              <a:t>Request for Proposal</a:t>
            </a:r>
          </a:p>
        </p:txBody>
      </p:sp>
      <p:sp>
        <p:nvSpPr>
          <p:cNvPr id="10" name="Oval 2"/>
          <p:cNvSpPr/>
          <p:nvPr/>
        </p:nvSpPr>
        <p:spPr>
          <a:xfrm>
            <a:off x="4834985" y="1343455"/>
            <a:ext cx="729387" cy="729387"/>
          </a:xfrm>
          <a:prstGeom prst="ellipse">
            <a:avLst/>
          </a:prstGeom>
          <a:solidFill>
            <a:schemeClr val="accent2"/>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1" name="Rectangle 34"/>
          <p:cNvSpPr/>
          <p:nvPr/>
        </p:nvSpPr>
        <p:spPr>
          <a:xfrm>
            <a:off x="869904" y="3879033"/>
            <a:ext cx="3389863" cy="614924"/>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b="1" dirty="0">
                <a:solidFill>
                  <a:srgbClr val="29475F"/>
                </a:solidFill>
              </a:rPr>
              <a:t>Customer Service Management</a:t>
            </a:r>
          </a:p>
        </p:txBody>
      </p:sp>
      <p:sp>
        <p:nvSpPr>
          <p:cNvPr id="12" name="Oval 2"/>
          <p:cNvSpPr/>
          <p:nvPr/>
        </p:nvSpPr>
        <p:spPr>
          <a:xfrm>
            <a:off x="541364" y="3781960"/>
            <a:ext cx="729387" cy="729387"/>
          </a:xfrm>
          <a:prstGeom prst="ellipse">
            <a:avLst/>
          </a:prstGeom>
          <a:solidFill>
            <a:schemeClr val="accent2"/>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3" name="Rectangle 36"/>
          <p:cNvSpPr/>
          <p:nvPr/>
        </p:nvSpPr>
        <p:spPr>
          <a:xfrm>
            <a:off x="5182591" y="2250581"/>
            <a:ext cx="3389863" cy="454378"/>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b="1" dirty="0">
                <a:solidFill>
                  <a:srgbClr val="29475F"/>
                </a:solidFill>
              </a:rPr>
              <a:t>Software as a Service</a:t>
            </a:r>
          </a:p>
        </p:txBody>
      </p:sp>
      <p:sp>
        <p:nvSpPr>
          <p:cNvPr id="14" name="Oval 2"/>
          <p:cNvSpPr/>
          <p:nvPr/>
        </p:nvSpPr>
        <p:spPr>
          <a:xfrm>
            <a:off x="4834985" y="2153508"/>
            <a:ext cx="729387" cy="729387"/>
          </a:xfrm>
          <a:prstGeom prst="ellipse">
            <a:avLst/>
          </a:prstGeom>
          <a:solidFill>
            <a:schemeClr val="accent2"/>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5" name="Rectangle 38"/>
          <p:cNvSpPr/>
          <p:nvPr/>
        </p:nvSpPr>
        <p:spPr>
          <a:xfrm>
            <a:off x="869904" y="1488224"/>
            <a:ext cx="3389863" cy="593313"/>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b="1" dirty="0">
                <a:solidFill>
                  <a:srgbClr val="29475F"/>
                </a:solidFill>
              </a:rPr>
              <a:t>Customer Experience Management</a:t>
            </a:r>
          </a:p>
        </p:txBody>
      </p:sp>
      <p:sp>
        <p:nvSpPr>
          <p:cNvPr id="16" name="Oval 2"/>
          <p:cNvSpPr/>
          <p:nvPr/>
        </p:nvSpPr>
        <p:spPr>
          <a:xfrm>
            <a:off x="541364" y="1343455"/>
            <a:ext cx="729387" cy="729387"/>
          </a:xfrm>
          <a:prstGeom prst="ellipse">
            <a:avLst/>
          </a:prstGeom>
          <a:solidFill>
            <a:schemeClr val="accent2"/>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21" name="TextBox 44"/>
          <p:cNvSpPr txBox="1"/>
          <p:nvPr/>
        </p:nvSpPr>
        <p:spPr>
          <a:xfrm>
            <a:off x="550832" y="3152135"/>
            <a:ext cx="710451" cy="369332"/>
          </a:xfrm>
          <a:prstGeom prst="rect">
            <a:avLst/>
          </a:prstGeom>
        </p:spPr>
        <p:txBody>
          <a:bodyPr wrap="none" rtlCol="0">
            <a:spAutoFit/>
          </a:bodyPr>
          <a:lstStyle/>
          <a:p>
            <a:r>
              <a:rPr lang="en-US" b="1" i="1" dirty="0">
                <a:solidFill>
                  <a:srgbClr val="FFFFFF"/>
                </a:solidFill>
              </a:rPr>
              <a:t>CRM</a:t>
            </a:r>
          </a:p>
        </p:txBody>
      </p:sp>
      <p:sp>
        <p:nvSpPr>
          <p:cNvPr id="23" name="TextBox 46"/>
          <p:cNvSpPr txBox="1"/>
          <p:nvPr/>
        </p:nvSpPr>
        <p:spPr>
          <a:xfrm>
            <a:off x="4876513" y="1521391"/>
            <a:ext cx="646331" cy="369332"/>
          </a:xfrm>
          <a:prstGeom prst="rect">
            <a:avLst/>
          </a:prstGeom>
        </p:spPr>
        <p:txBody>
          <a:bodyPr wrap="none" rtlCol="0">
            <a:spAutoFit/>
          </a:bodyPr>
          <a:lstStyle/>
          <a:p>
            <a:r>
              <a:rPr lang="en-US" b="1" i="1" dirty="0">
                <a:solidFill>
                  <a:srgbClr val="FFFFFF"/>
                </a:solidFill>
              </a:rPr>
              <a:t>RFP</a:t>
            </a:r>
          </a:p>
        </p:txBody>
      </p:sp>
      <p:sp>
        <p:nvSpPr>
          <p:cNvPr id="24" name="TextBox 47"/>
          <p:cNvSpPr txBox="1"/>
          <p:nvPr/>
        </p:nvSpPr>
        <p:spPr>
          <a:xfrm>
            <a:off x="557244" y="3954341"/>
            <a:ext cx="697627" cy="369332"/>
          </a:xfrm>
          <a:prstGeom prst="rect">
            <a:avLst/>
          </a:prstGeom>
        </p:spPr>
        <p:txBody>
          <a:bodyPr wrap="none" rtlCol="0">
            <a:spAutoFit/>
          </a:bodyPr>
          <a:lstStyle/>
          <a:p>
            <a:pPr algn="ctr"/>
            <a:r>
              <a:rPr lang="en-US" b="1" i="1" dirty="0">
                <a:solidFill>
                  <a:srgbClr val="FFFFFF"/>
                </a:solidFill>
              </a:rPr>
              <a:t>CSM</a:t>
            </a:r>
          </a:p>
        </p:txBody>
      </p:sp>
      <p:sp>
        <p:nvSpPr>
          <p:cNvPr id="25" name="TextBox 48"/>
          <p:cNvSpPr txBox="1"/>
          <p:nvPr/>
        </p:nvSpPr>
        <p:spPr>
          <a:xfrm>
            <a:off x="4825217" y="2325264"/>
            <a:ext cx="748923" cy="369332"/>
          </a:xfrm>
          <a:prstGeom prst="rect">
            <a:avLst/>
          </a:prstGeom>
        </p:spPr>
        <p:txBody>
          <a:bodyPr wrap="none" rtlCol="0">
            <a:spAutoFit/>
          </a:bodyPr>
          <a:lstStyle/>
          <a:p>
            <a:r>
              <a:rPr lang="en-US" b="1" i="1" dirty="0">
                <a:solidFill>
                  <a:srgbClr val="FFFFFF"/>
                </a:solidFill>
              </a:rPr>
              <a:t>SaaS</a:t>
            </a:r>
          </a:p>
        </p:txBody>
      </p:sp>
      <p:sp>
        <p:nvSpPr>
          <p:cNvPr id="26" name="TextBox 49"/>
          <p:cNvSpPr txBox="1"/>
          <p:nvPr/>
        </p:nvSpPr>
        <p:spPr>
          <a:xfrm>
            <a:off x="557244" y="1514864"/>
            <a:ext cx="697627" cy="369332"/>
          </a:xfrm>
          <a:prstGeom prst="rect">
            <a:avLst/>
          </a:prstGeom>
        </p:spPr>
        <p:txBody>
          <a:bodyPr wrap="none" rtlCol="0">
            <a:spAutoFit/>
          </a:bodyPr>
          <a:lstStyle/>
          <a:p>
            <a:r>
              <a:rPr lang="en-US" b="1" i="1" dirty="0">
                <a:solidFill>
                  <a:srgbClr val="FFFFFF"/>
                </a:solidFill>
              </a:rPr>
              <a:t>CXM</a:t>
            </a:r>
          </a:p>
        </p:txBody>
      </p:sp>
      <p:sp>
        <p:nvSpPr>
          <p:cNvPr id="31" name="Title 1"/>
          <p:cNvSpPr txBox="1">
            <a:spLocks/>
          </p:cNvSpPr>
          <p:nvPr/>
        </p:nvSpPr>
        <p:spPr bwMode="auto">
          <a:xfrm>
            <a:off x="384870" y="280703"/>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FFFFFF"/>
                </a:solidFill>
                <a:latin typeface="Arial"/>
              </a:rPr>
              <a:t>Guide to frequently used acronyms</a:t>
            </a:r>
            <a:endParaRPr lang="en-US" dirty="0">
              <a:solidFill>
                <a:srgbClr val="FFFFFF"/>
              </a:solidFill>
            </a:endParaRPr>
          </a:p>
        </p:txBody>
      </p:sp>
      <p:sp>
        <p:nvSpPr>
          <p:cNvPr id="29" name="Rectangle 28"/>
          <p:cNvSpPr/>
          <p:nvPr/>
        </p:nvSpPr>
        <p:spPr>
          <a:xfrm>
            <a:off x="869904" y="4696001"/>
            <a:ext cx="3389863" cy="557007"/>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b="1" dirty="0">
                <a:solidFill>
                  <a:srgbClr val="29475F"/>
                </a:solidFill>
              </a:rPr>
              <a:t>Marketing Management System</a:t>
            </a:r>
          </a:p>
        </p:txBody>
      </p:sp>
      <p:sp>
        <p:nvSpPr>
          <p:cNvPr id="30" name="Oval 2"/>
          <p:cNvSpPr/>
          <p:nvPr/>
        </p:nvSpPr>
        <p:spPr>
          <a:xfrm>
            <a:off x="541364" y="4598930"/>
            <a:ext cx="729387" cy="729387"/>
          </a:xfrm>
          <a:prstGeom prst="ellipse">
            <a:avLst/>
          </a:prstGeom>
          <a:solidFill>
            <a:schemeClr val="accent2"/>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32" name="Rectangle 34"/>
          <p:cNvSpPr/>
          <p:nvPr/>
        </p:nvSpPr>
        <p:spPr>
          <a:xfrm>
            <a:off x="869904" y="5510827"/>
            <a:ext cx="3389863" cy="569542"/>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b="1" dirty="0">
                <a:solidFill>
                  <a:srgbClr val="29475F"/>
                </a:solidFill>
              </a:rPr>
              <a:t>Social Media Management Platform</a:t>
            </a:r>
          </a:p>
        </p:txBody>
      </p:sp>
      <p:sp>
        <p:nvSpPr>
          <p:cNvPr id="36" name="Oval 2"/>
          <p:cNvSpPr/>
          <p:nvPr/>
        </p:nvSpPr>
        <p:spPr>
          <a:xfrm>
            <a:off x="541364" y="5413754"/>
            <a:ext cx="729387" cy="729387"/>
          </a:xfrm>
          <a:prstGeom prst="ellipse">
            <a:avLst/>
          </a:prstGeom>
          <a:solidFill>
            <a:schemeClr val="accent2"/>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37" name="Rectangle 38"/>
          <p:cNvSpPr/>
          <p:nvPr/>
        </p:nvSpPr>
        <p:spPr>
          <a:xfrm>
            <a:off x="869904" y="2366625"/>
            <a:ext cx="3389863" cy="518007"/>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b="1" dirty="0">
                <a:solidFill>
                  <a:srgbClr val="29475F"/>
                </a:solidFill>
              </a:rPr>
              <a:t>Customer Experience</a:t>
            </a:r>
          </a:p>
        </p:txBody>
      </p:sp>
      <p:sp>
        <p:nvSpPr>
          <p:cNvPr id="38" name="Oval 2"/>
          <p:cNvSpPr/>
          <p:nvPr/>
        </p:nvSpPr>
        <p:spPr>
          <a:xfrm>
            <a:off x="541364" y="2163001"/>
            <a:ext cx="729387" cy="729387"/>
          </a:xfrm>
          <a:prstGeom prst="ellipse">
            <a:avLst/>
          </a:prstGeom>
          <a:solidFill>
            <a:schemeClr val="accent2"/>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42" name="TextBox 47"/>
          <p:cNvSpPr txBox="1"/>
          <p:nvPr/>
        </p:nvSpPr>
        <p:spPr>
          <a:xfrm>
            <a:off x="653423" y="2343028"/>
            <a:ext cx="505268" cy="369332"/>
          </a:xfrm>
          <a:prstGeom prst="rect">
            <a:avLst/>
          </a:prstGeom>
        </p:spPr>
        <p:txBody>
          <a:bodyPr wrap="none" rtlCol="0">
            <a:spAutoFit/>
          </a:bodyPr>
          <a:lstStyle/>
          <a:p>
            <a:pPr algn="ctr"/>
            <a:r>
              <a:rPr lang="en-US" b="1" i="1" dirty="0">
                <a:solidFill>
                  <a:srgbClr val="FFFFFF"/>
                </a:solidFill>
              </a:rPr>
              <a:t>CX</a:t>
            </a:r>
          </a:p>
        </p:txBody>
      </p:sp>
      <p:sp>
        <p:nvSpPr>
          <p:cNvPr id="27" name="TextBox 47"/>
          <p:cNvSpPr txBox="1"/>
          <p:nvPr/>
        </p:nvSpPr>
        <p:spPr>
          <a:xfrm>
            <a:off x="544420" y="4796220"/>
            <a:ext cx="723275" cy="369332"/>
          </a:xfrm>
          <a:prstGeom prst="rect">
            <a:avLst/>
          </a:prstGeom>
        </p:spPr>
        <p:txBody>
          <a:bodyPr wrap="none" rtlCol="0">
            <a:spAutoFit/>
          </a:bodyPr>
          <a:lstStyle/>
          <a:p>
            <a:pPr algn="ctr"/>
            <a:r>
              <a:rPr lang="en-US" b="1" i="1" dirty="0">
                <a:solidFill>
                  <a:srgbClr val="FFFFFF"/>
                </a:solidFill>
              </a:rPr>
              <a:t>MMS</a:t>
            </a:r>
          </a:p>
        </p:txBody>
      </p:sp>
      <p:sp>
        <p:nvSpPr>
          <p:cNvPr id="28" name="TextBox 47"/>
          <p:cNvSpPr txBox="1"/>
          <p:nvPr/>
        </p:nvSpPr>
        <p:spPr>
          <a:xfrm>
            <a:off x="467476" y="5613064"/>
            <a:ext cx="877163" cy="369332"/>
          </a:xfrm>
          <a:prstGeom prst="rect">
            <a:avLst/>
          </a:prstGeom>
        </p:spPr>
        <p:txBody>
          <a:bodyPr wrap="none" rtlCol="0">
            <a:spAutoFit/>
          </a:bodyPr>
          <a:lstStyle/>
          <a:p>
            <a:pPr algn="ctr"/>
            <a:r>
              <a:rPr lang="en-US" b="1" i="1" dirty="0">
                <a:solidFill>
                  <a:srgbClr val="FFFFFF"/>
                </a:solidFill>
              </a:rPr>
              <a:t>SMMP</a:t>
            </a:r>
          </a:p>
        </p:txBody>
      </p:sp>
      <p:grpSp>
        <p:nvGrpSpPr>
          <p:cNvPr id="33" name="Group 32"/>
          <p:cNvGrpSpPr/>
          <p:nvPr/>
        </p:nvGrpSpPr>
        <p:grpSpPr>
          <a:xfrm>
            <a:off x="-10926" y="6519972"/>
            <a:ext cx="9154925" cy="338028"/>
            <a:chOff x="-10926" y="6519972"/>
            <a:chExt cx="9154925" cy="338028"/>
          </a:xfrm>
        </p:grpSpPr>
        <p:sp>
          <p:nvSpPr>
            <p:cNvPr id="34" name="Rectangle 33"/>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a:r>
                <a:rPr lang="en-CA" sz="1000" kern="0" dirty="0">
                  <a:solidFill>
                    <a:srgbClr val="FFFFFF"/>
                  </a:solidFill>
                  <a:latin typeface="Arial"/>
                </a:rPr>
                <a:t>Info-Tech Research </a:t>
              </a:r>
              <a:r>
                <a:rPr lang="en-CA" sz="1000" kern="0" dirty="0" smtClean="0">
                  <a:solidFill>
                    <a:srgbClr val="FFFFFF"/>
                  </a:solidFill>
                  <a:latin typeface="Arial"/>
                </a:rPr>
                <a:t>Group	</a:t>
              </a:r>
              <a:endParaRPr lang="en-CA" sz="1000" kern="0" dirty="0">
                <a:solidFill>
                  <a:srgbClr val="FFFFFF"/>
                </a:solidFill>
                <a:latin typeface="Arial"/>
              </a:endParaRPr>
            </a:p>
          </p:txBody>
        </p:sp>
        <p:sp>
          <p:nvSpPr>
            <p:cNvPr id="35" name="Rectangle 34"/>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2063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57173" y="1840393"/>
            <a:ext cx="3404591" cy="44822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p:nvPr>
        </p:nvSpPr>
        <p:spPr/>
        <p:txBody>
          <a:bodyPr/>
          <a:lstStyle/>
          <a:p>
            <a:r>
              <a:rPr lang="en-CA" dirty="0"/>
              <a:t>Customers’ expectations are on the rise: meet them!</a:t>
            </a:r>
          </a:p>
        </p:txBody>
      </p:sp>
      <p:sp>
        <p:nvSpPr>
          <p:cNvPr id="3" name="Rectangle 2"/>
          <p:cNvSpPr/>
          <p:nvPr/>
        </p:nvSpPr>
        <p:spPr>
          <a:xfrm>
            <a:off x="257173" y="1168759"/>
            <a:ext cx="8620125" cy="619272"/>
          </a:xfrm>
          <a:prstGeom prst="rect">
            <a:avLst/>
          </a:prstGeom>
        </p:spPr>
        <p:txBody>
          <a:bodyPr wrap="square">
            <a:spAutoFit/>
          </a:bodyPr>
          <a:lstStyle/>
          <a:p>
            <a:pPr>
              <a:lnSpc>
                <a:spcPct val="107000"/>
              </a:lnSpc>
              <a:spcAft>
                <a:spcPts val="800"/>
              </a:spcAft>
            </a:pPr>
            <a:r>
              <a:rPr lang="en-CA" sz="1600" dirty="0">
                <a:solidFill>
                  <a:srgbClr val="333333"/>
                </a:solidFill>
                <a:ea typeface="Calibri" panose="020F0502020204030204" pitchFamily="34" charset="0"/>
                <a:cs typeface="Times New Roman" panose="02020603050405020304" pitchFamily="18" charset="0"/>
              </a:rPr>
              <a:t>Today’s consumers expect speed, convenience, and tailored experiences at every stage of the customer lifecycle. </a:t>
            </a:r>
            <a:r>
              <a:rPr lang="en-CA" sz="1600" b="1" dirty="0">
                <a:solidFill>
                  <a:srgbClr val="333333"/>
                </a:solidFill>
                <a:ea typeface="Calibri" panose="020F0502020204030204" pitchFamily="34" charset="0"/>
                <a:cs typeface="Times New Roman" panose="02020603050405020304" pitchFamily="18" charset="0"/>
              </a:rPr>
              <a:t>Successful organizations strive to support these expectations.</a:t>
            </a:r>
          </a:p>
        </p:txBody>
      </p:sp>
      <p:grpSp>
        <p:nvGrpSpPr>
          <p:cNvPr id="22" name="Group 21"/>
          <p:cNvGrpSpPr/>
          <p:nvPr/>
        </p:nvGrpSpPr>
        <p:grpSpPr>
          <a:xfrm>
            <a:off x="191169" y="2108563"/>
            <a:ext cx="3404591" cy="4248036"/>
            <a:chOff x="257173" y="1796306"/>
            <a:chExt cx="3404591" cy="4248036"/>
          </a:xfrm>
        </p:grpSpPr>
        <p:sp>
          <p:nvSpPr>
            <p:cNvPr id="8" name="Rectangle 7"/>
            <p:cNvSpPr/>
            <p:nvPr/>
          </p:nvSpPr>
          <p:spPr>
            <a:xfrm>
              <a:off x="503030" y="3982239"/>
              <a:ext cx="3158734" cy="2062103"/>
            </a:xfrm>
            <a:prstGeom prst="rect">
              <a:avLst/>
            </a:prstGeom>
          </p:spPr>
          <p:txBody>
            <a:bodyPr wrap="square">
              <a:spAutoFit/>
            </a:bodyPr>
            <a:lstStyle/>
            <a:p>
              <a:r>
                <a:rPr lang="en-CA" dirty="0">
                  <a:solidFill>
                    <a:schemeClr val="accent1"/>
                  </a:solidFill>
                </a:rPr>
                <a:t>of end consumers will </a:t>
              </a:r>
              <a:r>
                <a:rPr lang="en-CA" b="1" dirty="0">
                  <a:solidFill>
                    <a:schemeClr val="accent2">
                      <a:lumMod val="75000"/>
                    </a:schemeClr>
                  </a:solidFill>
                </a:rPr>
                <a:t>pay more </a:t>
              </a:r>
              <a:r>
                <a:rPr lang="en-CA" dirty="0">
                  <a:solidFill>
                    <a:schemeClr val="accent1"/>
                  </a:solidFill>
                </a:rPr>
                <a:t>for a world-class customer experience. </a:t>
              </a:r>
              <a:r>
                <a:rPr lang="en-CA" b="1" dirty="0">
                  <a:solidFill>
                    <a:schemeClr val="accent1"/>
                  </a:solidFill>
                </a:rPr>
                <a:t>74%</a:t>
              </a:r>
              <a:r>
                <a:rPr lang="en-CA" dirty="0">
                  <a:solidFill>
                    <a:schemeClr val="accent1"/>
                  </a:solidFill>
                </a:rPr>
                <a:t> of business buyers will pay more for strong B2B experiences.</a:t>
              </a:r>
            </a:p>
            <a:p>
              <a:endParaRPr lang="en-CA" sz="1000" dirty="0">
                <a:solidFill>
                  <a:schemeClr val="accent1"/>
                </a:solidFill>
              </a:endParaRPr>
            </a:p>
            <a:p>
              <a:r>
                <a:rPr lang="en-CA" sz="1000" dirty="0">
                  <a:solidFill>
                    <a:srgbClr val="333333"/>
                  </a:solidFill>
                </a:rPr>
                <a:t>Source: Salesforce, 2018</a:t>
              </a:r>
            </a:p>
          </p:txBody>
        </p:sp>
        <p:grpSp>
          <p:nvGrpSpPr>
            <p:cNvPr id="20" name="Group 19"/>
            <p:cNvGrpSpPr/>
            <p:nvPr/>
          </p:nvGrpSpPr>
          <p:grpSpPr>
            <a:xfrm>
              <a:off x="257173" y="1796306"/>
              <a:ext cx="2930769" cy="2237154"/>
              <a:chOff x="-101600" y="1624713"/>
              <a:chExt cx="2930769" cy="2237154"/>
            </a:xfrm>
          </p:grpSpPr>
          <p:graphicFrame>
            <p:nvGraphicFramePr>
              <p:cNvPr id="18" name="Chart 17"/>
              <p:cNvGraphicFramePr/>
              <p:nvPr>
                <p:extLst/>
              </p:nvPr>
            </p:nvGraphicFramePr>
            <p:xfrm>
              <a:off x="-101600" y="1624713"/>
              <a:ext cx="2930769" cy="223715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1220922" y="2636472"/>
                <a:ext cx="1005403" cy="584775"/>
              </a:xfrm>
              <a:prstGeom prst="rect">
                <a:avLst/>
              </a:prstGeom>
            </p:spPr>
            <p:txBody>
              <a:bodyPr wrap="none" rtlCol="0">
                <a:spAutoFit/>
              </a:bodyPr>
              <a:lstStyle/>
              <a:p>
                <a:r>
                  <a:rPr lang="en-CA" sz="3200" b="1" dirty="0">
                    <a:solidFill>
                      <a:srgbClr val="FFFFFF"/>
                    </a:solidFill>
                    <a:effectLst>
                      <a:outerShdw blurRad="38100" dist="38100" dir="2700000" algn="tl">
                        <a:srgbClr val="000000">
                          <a:alpha val="43137"/>
                        </a:srgbClr>
                      </a:outerShdw>
                    </a:effectLst>
                  </a:rPr>
                  <a:t>67%</a:t>
                </a:r>
              </a:p>
            </p:txBody>
          </p:sp>
        </p:grpSp>
      </p:grpSp>
      <p:grpSp>
        <p:nvGrpSpPr>
          <p:cNvPr id="30" name="Group 29"/>
          <p:cNvGrpSpPr/>
          <p:nvPr/>
        </p:nvGrpSpPr>
        <p:grpSpPr>
          <a:xfrm>
            <a:off x="4072910" y="1840393"/>
            <a:ext cx="4336636" cy="3222740"/>
            <a:chOff x="3755768" y="1800038"/>
            <a:chExt cx="4336636" cy="3222740"/>
          </a:xfrm>
          <a:solidFill>
            <a:schemeClr val="accent2">
              <a:lumMod val="20000"/>
              <a:lumOff val="80000"/>
            </a:schemeClr>
          </a:solidFill>
        </p:grpSpPr>
        <p:sp>
          <p:nvSpPr>
            <p:cNvPr id="14" name="TextBox 13"/>
            <p:cNvSpPr txBox="1"/>
            <p:nvPr/>
          </p:nvSpPr>
          <p:spPr>
            <a:xfrm>
              <a:off x="3755768" y="2160456"/>
              <a:ext cx="4336636" cy="2862322"/>
            </a:xfrm>
            <a:prstGeom prst="rect">
              <a:avLst/>
            </a:prstGeom>
            <a:grpFill/>
          </p:spPr>
          <p:txBody>
            <a:bodyPr wrap="none" rtlCol="0">
              <a:spAutoFit/>
            </a:bodyPr>
            <a:lstStyle/>
            <a:p>
              <a:r>
                <a:rPr lang="en-CA" sz="3200" b="1" dirty="0">
                  <a:solidFill>
                    <a:srgbClr val="B0C534"/>
                  </a:solidFill>
                </a:rPr>
                <a:t>1</a:t>
              </a:r>
              <a:r>
                <a:rPr lang="en-CA" sz="2000" b="1" dirty="0">
                  <a:solidFill>
                    <a:srgbClr val="29475F"/>
                  </a:solidFill>
                </a:rPr>
                <a:t>  More personalization</a:t>
              </a:r>
            </a:p>
            <a:p>
              <a:r>
                <a:rPr lang="en-CA" sz="3200" b="1" dirty="0">
                  <a:solidFill>
                    <a:srgbClr val="B0C534"/>
                  </a:solidFill>
                </a:rPr>
                <a:t>2</a:t>
              </a:r>
              <a:r>
                <a:rPr lang="en-CA" sz="2000" b="1" dirty="0">
                  <a:solidFill>
                    <a:srgbClr val="B0C534"/>
                  </a:solidFill>
                </a:rPr>
                <a:t> </a:t>
              </a:r>
              <a:r>
                <a:rPr lang="en-CA" sz="2000" b="1" dirty="0">
                  <a:solidFill>
                    <a:srgbClr val="29475F"/>
                  </a:solidFill>
                </a:rPr>
                <a:t> More product options</a:t>
              </a:r>
            </a:p>
            <a:p>
              <a:r>
                <a:rPr lang="en-CA" sz="3200" b="1" dirty="0">
                  <a:solidFill>
                    <a:srgbClr val="B0C534"/>
                  </a:solidFill>
                </a:rPr>
                <a:t>3</a:t>
              </a:r>
              <a:r>
                <a:rPr lang="en-CA" sz="2000" b="1" dirty="0">
                  <a:solidFill>
                    <a:srgbClr val="29475F"/>
                  </a:solidFill>
                </a:rPr>
                <a:t>  Constant contact</a:t>
              </a:r>
            </a:p>
            <a:p>
              <a:r>
                <a:rPr lang="en-CA" sz="3200" b="1" dirty="0">
                  <a:solidFill>
                    <a:srgbClr val="B0C534"/>
                  </a:solidFill>
                </a:rPr>
                <a:t>4</a:t>
              </a:r>
              <a:r>
                <a:rPr lang="en-CA" sz="2000" b="1" dirty="0">
                  <a:solidFill>
                    <a:srgbClr val="29475F"/>
                  </a:solidFill>
                </a:rPr>
                <a:t>  Listen closely, respond quickly</a:t>
              </a:r>
            </a:p>
            <a:p>
              <a:r>
                <a:rPr lang="en-CA" sz="3200" b="1" dirty="0">
                  <a:solidFill>
                    <a:srgbClr val="B0C534"/>
                  </a:solidFill>
                </a:rPr>
                <a:t>5</a:t>
              </a:r>
              <a:r>
                <a:rPr lang="en-CA" sz="2000" b="1" dirty="0">
                  <a:solidFill>
                    <a:srgbClr val="B0C534"/>
                  </a:solidFill>
                </a:rPr>
                <a:t> </a:t>
              </a:r>
              <a:r>
                <a:rPr lang="en-CA" sz="2000" b="1" dirty="0">
                  <a:solidFill>
                    <a:srgbClr val="29475F"/>
                  </a:solidFill>
                </a:rPr>
                <a:t> Give front-liners more control</a:t>
              </a:r>
            </a:p>
            <a:p>
              <a:endParaRPr lang="en-CA" sz="1000" dirty="0">
                <a:solidFill>
                  <a:srgbClr val="333333"/>
                </a:solidFill>
              </a:endParaRPr>
            </a:p>
            <a:p>
              <a:r>
                <a:rPr lang="en-CA" sz="1000" dirty="0">
                  <a:solidFill>
                    <a:srgbClr val="333333"/>
                  </a:solidFill>
                </a:rPr>
                <a:t>Source: Customer Experience </a:t>
              </a:r>
              <a:r>
                <a:rPr lang="en-CA" sz="1000" dirty="0" smtClean="0">
                  <a:solidFill>
                    <a:srgbClr val="333333"/>
                  </a:solidFill>
                </a:rPr>
                <a:t>Insight, 2016</a:t>
              </a:r>
              <a:endParaRPr lang="en-CA" sz="1000" dirty="0">
                <a:solidFill>
                  <a:srgbClr val="333333"/>
                </a:solidFill>
              </a:endParaRPr>
            </a:p>
          </p:txBody>
        </p:sp>
        <p:sp>
          <p:nvSpPr>
            <p:cNvPr id="23" name="TextBox 22"/>
            <p:cNvSpPr txBox="1"/>
            <p:nvPr/>
          </p:nvSpPr>
          <p:spPr>
            <a:xfrm>
              <a:off x="3755768" y="1800038"/>
              <a:ext cx="4336636" cy="369332"/>
            </a:xfrm>
            <a:prstGeom prst="rect">
              <a:avLst/>
            </a:prstGeom>
            <a:grpFill/>
          </p:spPr>
          <p:txBody>
            <a:bodyPr wrap="square" rtlCol="0">
              <a:spAutoFit/>
            </a:bodyPr>
            <a:lstStyle/>
            <a:p>
              <a:pPr algn="ctr"/>
              <a:r>
                <a:rPr lang="en-CA" b="1" dirty="0">
                  <a:solidFill>
                    <a:srgbClr val="29475F"/>
                  </a:solidFill>
                </a:rPr>
                <a:t>5 CORE CUSTOMER EXPECTATIONS</a:t>
              </a:r>
            </a:p>
          </p:txBody>
        </p:sp>
        <p:cxnSp>
          <p:nvCxnSpPr>
            <p:cNvPr id="25" name="Straight Connector 24"/>
            <p:cNvCxnSpPr/>
            <p:nvPr/>
          </p:nvCxnSpPr>
          <p:spPr>
            <a:xfrm>
              <a:off x="4212492" y="2689773"/>
              <a:ext cx="3813908" cy="0"/>
            </a:xfrm>
            <a:prstGeom prst="line">
              <a:avLst/>
            </a:prstGeom>
            <a:grpFill/>
            <a:ln w="19050">
              <a:solidFill>
                <a:schemeClr val="bg1">
                  <a:lumMod val="85000"/>
                </a:schemeClr>
              </a:solidFill>
              <a:prstDash val="sysDash"/>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4212492" y="3177257"/>
              <a:ext cx="3813908" cy="0"/>
            </a:xfrm>
            <a:prstGeom prst="line">
              <a:avLst/>
            </a:prstGeom>
            <a:grpFill/>
            <a:ln w="19050">
              <a:solidFill>
                <a:schemeClr val="bg1">
                  <a:lumMod val="85000"/>
                </a:schemeClr>
              </a:solidFill>
              <a:prstDash val="sysDash"/>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4212492" y="3664742"/>
              <a:ext cx="3813908" cy="0"/>
            </a:xfrm>
            <a:prstGeom prst="line">
              <a:avLst/>
            </a:prstGeom>
            <a:grpFill/>
            <a:ln w="19050">
              <a:solidFill>
                <a:schemeClr val="bg1">
                  <a:lumMod val="85000"/>
                </a:schemeClr>
              </a:solidFill>
              <a:prstDash val="sysDash"/>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4212492" y="4152226"/>
              <a:ext cx="3813908" cy="0"/>
            </a:xfrm>
            <a:prstGeom prst="line">
              <a:avLst/>
            </a:prstGeom>
            <a:grpFill/>
            <a:ln w="19050">
              <a:solidFill>
                <a:schemeClr val="bg1">
                  <a:lumMod val="85000"/>
                </a:schemeClr>
              </a:solidFill>
              <a:prstDash val="sysDash"/>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4212492" y="4639711"/>
              <a:ext cx="3813908" cy="0"/>
            </a:xfrm>
            <a:prstGeom prst="line">
              <a:avLst/>
            </a:prstGeom>
            <a:grpFill/>
            <a:ln w="19050">
              <a:solidFill>
                <a:schemeClr val="bg1">
                  <a:lumMod val="85000"/>
                </a:schemeClr>
              </a:solidFill>
              <a:prstDash val="sysDash"/>
            </a:ln>
          </p:spPr>
          <p:style>
            <a:lnRef idx="1">
              <a:schemeClr val="dk1"/>
            </a:lnRef>
            <a:fillRef idx="0">
              <a:schemeClr val="dk1"/>
            </a:fillRef>
            <a:effectRef idx="0">
              <a:schemeClr val="dk1"/>
            </a:effectRef>
            <a:fontRef idx="minor">
              <a:schemeClr val="tx1"/>
            </a:fontRef>
          </p:style>
        </p:cxnSp>
      </p:grpSp>
      <p:sp>
        <p:nvSpPr>
          <p:cNvPr id="35" name="Rectangle 34"/>
          <p:cNvSpPr/>
          <p:nvPr/>
        </p:nvSpPr>
        <p:spPr>
          <a:xfrm>
            <a:off x="4150588" y="5223496"/>
            <a:ext cx="4258958" cy="1014380"/>
          </a:xfrm>
          <a:prstGeom prst="rect">
            <a:avLst/>
          </a:prstGeom>
        </p:spPr>
        <p:txBody>
          <a:bodyPr wrap="square">
            <a:spAutoFit/>
          </a:bodyPr>
          <a:lstStyle/>
          <a:p>
            <a:pPr>
              <a:lnSpc>
                <a:spcPct val="107000"/>
              </a:lnSpc>
              <a:spcAft>
                <a:spcPts val="800"/>
              </a:spcAft>
            </a:pPr>
            <a:r>
              <a:rPr lang="en-CA" sz="1400" b="1" dirty="0">
                <a:solidFill>
                  <a:srgbClr val="29475F"/>
                </a:solidFill>
                <a:ea typeface="Calibri" panose="020F0502020204030204" pitchFamily="34" charset="0"/>
                <a:cs typeface="Times New Roman" panose="02020603050405020304" pitchFamily="18" charset="0"/>
              </a:rPr>
              <a:t>Customers expect to interact with organizations through the channels of their choice. Now more than ever, you must </a:t>
            </a:r>
            <a:r>
              <a:rPr lang="en-CA" sz="1400" b="1" dirty="0">
                <a:solidFill>
                  <a:srgbClr val="B0C534"/>
                </a:solidFill>
                <a:ea typeface="Calibri" panose="020F0502020204030204" pitchFamily="34" charset="0"/>
                <a:cs typeface="Times New Roman" panose="02020603050405020304" pitchFamily="18" charset="0"/>
              </a:rPr>
              <a:t>enable your organization </a:t>
            </a:r>
            <a:r>
              <a:rPr lang="en-CA" sz="1400" b="1" dirty="0">
                <a:solidFill>
                  <a:srgbClr val="29475F"/>
                </a:solidFill>
                <a:ea typeface="Calibri" panose="020F0502020204030204" pitchFamily="34" charset="0"/>
                <a:cs typeface="Times New Roman" panose="02020603050405020304" pitchFamily="18" charset="0"/>
              </a:rPr>
              <a:t>to provide tailored customer experiences.</a:t>
            </a:r>
          </a:p>
        </p:txBody>
      </p:sp>
      <p:sp>
        <p:nvSpPr>
          <p:cNvPr id="36" name="Half Frame 35"/>
          <p:cNvSpPr/>
          <p:nvPr/>
        </p:nvSpPr>
        <p:spPr>
          <a:xfrm>
            <a:off x="4072910" y="5173276"/>
            <a:ext cx="266225" cy="250275"/>
          </a:xfrm>
          <a:prstGeom prst="halfFram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333333"/>
              </a:solidFill>
            </a:endParaRPr>
          </a:p>
        </p:txBody>
      </p:sp>
      <p:sp>
        <p:nvSpPr>
          <p:cNvPr id="37" name="Half Frame 36"/>
          <p:cNvSpPr/>
          <p:nvPr/>
        </p:nvSpPr>
        <p:spPr>
          <a:xfrm rot="10800000">
            <a:off x="8115530" y="5902046"/>
            <a:ext cx="294016" cy="245714"/>
          </a:xfrm>
          <a:prstGeom prst="halfFram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333333"/>
              </a:solidFill>
            </a:endParaRPr>
          </a:p>
        </p:txBody>
      </p:sp>
      <p:grpSp>
        <p:nvGrpSpPr>
          <p:cNvPr id="24" name="Group 23"/>
          <p:cNvGrpSpPr/>
          <p:nvPr/>
        </p:nvGrpSpPr>
        <p:grpSpPr>
          <a:xfrm>
            <a:off x="-10926" y="6519972"/>
            <a:ext cx="9154925" cy="338028"/>
            <a:chOff x="-10926" y="6519972"/>
            <a:chExt cx="9154925" cy="338028"/>
          </a:xfrm>
        </p:grpSpPr>
        <p:sp>
          <p:nvSpPr>
            <p:cNvPr id="31" name="Rectangle 30"/>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a:r>
                <a:rPr lang="en-CA" sz="1000" kern="0" dirty="0">
                  <a:solidFill>
                    <a:srgbClr val="FFFFFF"/>
                  </a:solidFill>
                  <a:latin typeface="Arial"/>
                </a:rPr>
                <a:t>Info-Tech Research </a:t>
              </a:r>
              <a:r>
                <a:rPr lang="en-CA" sz="1000" kern="0" dirty="0" smtClean="0">
                  <a:solidFill>
                    <a:srgbClr val="FFFFFF"/>
                  </a:solidFill>
                  <a:latin typeface="Arial"/>
                </a:rPr>
                <a:t>Group	</a:t>
              </a:r>
              <a:endParaRPr lang="en-CA" sz="1000" kern="0" dirty="0">
                <a:solidFill>
                  <a:srgbClr val="FFFFFF"/>
                </a:solidFill>
                <a:latin typeface="Arial"/>
              </a:endParaRPr>
            </a:p>
          </p:txBody>
        </p:sp>
        <p:sp>
          <p:nvSpPr>
            <p:cNvPr id="32" name="Rectangle 31"/>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10209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a:stCxn id="11" idx="1"/>
          </p:cNvCxnSpPr>
          <p:nvPr/>
        </p:nvCxnSpPr>
        <p:spPr>
          <a:xfrm flipH="1">
            <a:off x="4572000" y="2281028"/>
            <a:ext cx="15630" cy="4057580"/>
          </a:xfrm>
          <a:prstGeom prst="line">
            <a:avLst/>
          </a:prstGeom>
          <a:ln w="38100">
            <a:solidFill>
              <a:schemeClr val="accent6">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CA" dirty="0"/>
              <a:t>Realize measurable value by enabling CXM</a:t>
            </a:r>
          </a:p>
        </p:txBody>
      </p:sp>
      <p:sp>
        <p:nvSpPr>
          <p:cNvPr id="9" name="Rectangle 8"/>
          <p:cNvSpPr/>
          <p:nvPr/>
        </p:nvSpPr>
        <p:spPr>
          <a:xfrm>
            <a:off x="257173" y="1170229"/>
            <a:ext cx="8620125" cy="783869"/>
          </a:xfrm>
          <a:prstGeom prst="rect">
            <a:avLst/>
          </a:prstGeom>
        </p:spPr>
        <p:txBody>
          <a:bodyPr wrap="square">
            <a:spAutoFit/>
          </a:bodyPr>
          <a:lstStyle/>
          <a:p>
            <a:pPr>
              <a:lnSpc>
                <a:spcPct val="107000"/>
              </a:lnSpc>
              <a:spcAft>
                <a:spcPts val="800"/>
              </a:spcAft>
            </a:pPr>
            <a:r>
              <a:rPr lang="en-CA" sz="1400" dirty="0">
                <a:solidFill>
                  <a:srgbClr val="333333"/>
                </a:solidFill>
                <a:ea typeface="Calibri" panose="020F0502020204030204" pitchFamily="34" charset="0"/>
                <a:cs typeface="Times New Roman" panose="02020603050405020304" pitchFamily="18" charset="0"/>
              </a:rPr>
              <a:t>Providing a seamless customer experience increases the likelihood of cross-sell and up-sell opportunities and boosts customer loyalty and retention. IT can contribute to driving revenue and decreasing costs by providing the business with the </a:t>
            </a:r>
            <a:r>
              <a:rPr lang="en-CA" sz="1400" b="1" dirty="0">
                <a:solidFill>
                  <a:srgbClr val="333333"/>
                </a:solidFill>
                <a:ea typeface="Calibri" panose="020F0502020204030204" pitchFamily="34" charset="0"/>
                <a:cs typeface="Times New Roman" panose="02020603050405020304" pitchFamily="18" charset="0"/>
              </a:rPr>
              <a:t>right set of tools, applications, and technical support.</a:t>
            </a:r>
          </a:p>
        </p:txBody>
      </p:sp>
      <p:sp>
        <p:nvSpPr>
          <p:cNvPr id="10" name="Rectangle 9"/>
          <p:cNvSpPr/>
          <p:nvPr/>
        </p:nvSpPr>
        <p:spPr>
          <a:xfrm>
            <a:off x="257174" y="2038634"/>
            <a:ext cx="4330456" cy="48478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600" b="1" dirty="0">
                <a:solidFill>
                  <a:srgbClr val="FFFFFF"/>
                </a:solidFill>
              </a:rPr>
              <a:t>Contribute to the bottom line</a:t>
            </a:r>
          </a:p>
        </p:txBody>
      </p:sp>
      <p:sp>
        <p:nvSpPr>
          <p:cNvPr id="11" name="Rectangle 10"/>
          <p:cNvSpPr/>
          <p:nvPr/>
        </p:nvSpPr>
        <p:spPr>
          <a:xfrm>
            <a:off x="4587630" y="2039447"/>
            <a:ext cx="4289670" cy="483162"/>
          </a:xfrm>
          <a:prstGeom prst="rect">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600" b="1" dirty="0">
                <a:solidFill>
                  <a:srgbClr val="FFFFFF"/>
                </a:solidFill>
              </a:rPr>
              <a:t>Enable cost savings</a:t>
            </a:r>
          </a:p>
        </p:txBody>
      </p:sp>
      <p:grpSp>
        <p:nvGrpSpPr>
          <p:cNvPr id="28" name="Group 27"/>
          <p:cNvGrpSpPr/>
          <p:nvPr/>
        </p:nvGrpSpPr>
        <p:grpSpPr>
          <a:xfrm>
            <a:off x="-258582" y="2824823"/>
            <a:ext cx="4314997" cy="943711"/>
            <a:chOff x="4079630" y="1682724"/>
            <a:chExt cx="4314997" cy="943711"/>
          </a:xfrm>
        </p:grpSpPr>
        <p:sp>
          <p:nvSpPr>
            <p:cNvPr id="24" name="Rectangle 23"/>
            <p:cNvSpPr/>
            <p:nvPr/>
          </p:nvSpPr>
          <p:spPr>
            <a:xfrm>
              <a:off x="5487306" y="1834986"/>
              <a:ext cx="2907321" cy="738664"/>
            </a:xfrm>
            <a:prstGeom prst="rect">
              <a:avLst/>
            </a:prstGeom>
          </p:spPr>
          <p:txBody>
            <a:bodyPr wrap="square">
              <a:spAutoFit/>
            </a:bodyPr>
            <a:lstStyle/>
            <a:p>
              <a:r>
                <a:rPr lang="en-CA" sz="1400" b="1" dirty="0">
                  <a:solidFill>
                    <a:srgbClr val="29475F"/>
                  </a:solidFill>
                </a:rPr>
                <a:t>of consumers are willing to pay more for an </a:t>
              </a:r>
              <a:r>
                <a:rPr lang="en-CA" sz="1400" b="1" dirty="0">
                  <a:solidFill>
                    <a:srgbClr val="B0C534"/>
                  </a:solidFill>
                </a:rPr>
                <a:t>upgraded experience</a:t>
              </a:r>
              <a:r>
                <a:rPr lang="en-CA" sz="1400" b="1" dirty="0">
                  <a:solidFill>
                    <a:schemeClr val="accent2"/>
                  </a:solidFill>
                </a:rPr>
                <a:t>. </a:t>
              </a:r>
            </a:p>
          </p:txBody>
        </p:sp>
        <p:graphicFrame>
          <p:nvGraphicFramePr>
            <p:cNvPr id="25" name="Chart 24"/>
            <p:cNvGraphicFramePr/>
            <p:nvPr>
              <p:extLst/>
            </p:nvPr>
          </p:nvGraphicFramePr>
          <p:xfrm>
            <a:off x="4079630" y="1682724"/>
            <a:ext cx="1750646" cy="943711"/>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p:cNvSpPr/>
            <p:nvPr/>
          </p:nvSpPr>
          <p:spPr>
            <a:xfrm>
              <a:off x="4726281" y="1851662"/>
              <a:ext cx="1003801" cy="523220"/>
            </a:xfrm>
            <a:prstGeom prst="rect">
              <a:avLst/>
            </a:prstGeom>
          </p:spPr>
          <p:txBody>
            <a:bodyPr wrap="none">
              <a:spAutoFit/>
            </a:bodyPr>
            <a:lstStyle/>
            <a:p>
              <a:r>
                <a:rPr lang="en-CA" sz="2800" dirty="0">
                  <a:ln w="0"/>
                  <a:solidFill>
                    <a:schemeClr val="accent1"/>
                  </a:solidFill>
                  <a:effectLst>
                    <a:outerShdw blurRad="38100" dist="25400" dir="5400000" algn="ctr" rotWithShape="0">
                      <a:srgbClr val="6E747A">
                        <a:alpha val="43000"/>
                      </a:srgbClr>
                    </a:outerShdw>
                  </a:effectLst>
                </a:rPr>
                <a:t>67% </a:t>
              </a:r>
            </a:p>
          </p:txBody>
        </p:sp>
      </p:grpSp>
      <p:grpSp>
        <p:nvGrpSpPr>
          <p:cNvPr id="37" name="Group 36"/>
          <p:cNvGrpSpPr/>
          <p:nvPr/>
        </p:nvGrpSpPr>
        <p:grpSpPr>
          <a:xfrm>
            <a:off x="-258582" y="3931922"/>
            <a:ext cx="4453020" cy="1043188"/>
            <a:chOff x="-85967" y="4610281"/>
            <a:chExt cx="4453020" cy="1043188"/>
          </a:xfrm>
        </p:grpSpPr>
        <p:grpSp>
          <p:nvGrpSpPr>
            <p:cNvPr id="29" name="Group 28"/>
            <p:cNvGrpSpPr/>
            <p:nvPr/>
          </p:nvGrpSpPr>
          <p:grpSpPr>
            <a:xfrm>
              <a:off x="-85967" y="4610281"/>
              <a:ext cx="4453020" cy="943711"/>
              <a:chOff x="4079630" y="1682724"/>
              <a:chExt cx="4453020" cy="943711"/>
            </a:xfrm>
          </p:grpSpPr>
          <p:sp>
            <p:nvSpPr>
              <p:cNvPr id="30" name="Rectangle 29"/>
              <p:cNvSpPr/>
              <p:nvPr/>
            </p:nvSpPr>
            <p:spPr>
              <a:xfrm>
                <a:off x="5625329" y="1787828"/>
                <a:ext cx="2907321" cy="738664"/>
              </a:xfrm>
              <a:prstGeom prst="rect">
                <a:avLst/>
              </a:prstGeom>
            </p:spPr>
            <p:txBody>
              <a:bodyPr wrap="square">
                <a:spAutoFit/>
              </a:bodyPr>
              <a:lstStyle/>
              <a:p>
                <a:r>
                  <a:rPr lang="en-CA" sz="1400" b="1" dirty="0">
                    <a:solidFill>
                      <a:srgbClr val="29475F"/>
                    </a:solidFill>
                  </a:rPr>
                  <a:t>The margin by which </a:t>
                </a:r>
                <a:r>
                  <a:rPr lang="en-CA" sz="1400" b="1" dirty="0">
                    <a:solidFill>
                      <a:schemeClr val="accent2"/>
                    </a:solidFill>
                  </a:rPr>
                  <a:t>CX leaders </a:t>
                </a:r>
                <a:r>
                  <a:rPr lang="en-CA" sz="1400" b="1" dirty="0">
                    <a:solidFill>
                      <a:srgbClr val="29475F"/>
                    </a:solidFill>
                  </a:rPr>
                  <a:t>outperformer laggards in the S&amp;P 500.</a:t>
                </a:r>
              </a:p>
            </p:txBody>
          </p:sp>
          <p:graphicFrame>
            <p:nvGraphicFramePr>
              <p:cNvPr id="31" name="Chart 30"/>
              <p:cNvGraphicFramePr/>
              <p:nvPr>
                <p:extLst/>
              </p:nvPr>
            </p:nvGraphicFramePr>
            <p:xfrm>
              <a:off x="4079630" y="1682724"/>
              <a:ext cx="1750646" cy="943711"/>
            </p:xfrm>
            <a:graphic>
              <a:graphicData uri="http://schemas.openxmlformats.org/drawingml/2006/chart">
                <c:chart xmlns:c="http://schemas.openxmlformats.org/drawingml/2006/chart" xmlns:r="http://schemas.openxmlformats.org/officeDocument/2006/relationships" r:id="rId4"/>
              </a:graphicData>
            </a:graphic>
          </p:graphicFrame>
          <p:sp>
            <p:nvSpPr>
              <p:cNvPr id="32" name="Rectangle 31"/>
              <p:cNvSpPr/>
              <p:nvPr/>
            </p:nvSpPr>
            <p:spPr>
              <a:xfrm>
                <a:off x="4726282" y="1895315"/>
                <a:ext cx="1103187" cy="523220"/>
              </a:xfrm>
              <a:prstGeom prst="rect">
                <a:avLst/>
              </a:prstGeom>
            </p:spPr>
            <p:txBody>
              <a:bodyPr wrap="none">
                <a:spAutoFit/>
              </a:bodyPr>
              <a:lstStyle/>
              <a:p>
                <a:r>
                  <a:rPr lang="en-CA" sz="2800" dirty="0">
                    <a:ln w="0"/>
                    <a:solidFill>
                      <a:schemeClr val="accent1"/>
                    </a:solidFill>
                    <a:effectLst>
                      <a:outerShdw blurRad="38100" dist="25400" dir="5400000" algn="ctr" rotWithShape="0">
                        <a:srgbClr val="6E747A">
                          <a:alpha val="43000"/>
                        </a:srgbClr>
                      </a:outerShdw>
                    </a:effectLst>
                  </a:rPr>
                  <a:t>80%: </a:t>
                </a:r>
              </a:p>
            </p:txBody>
          </p:sp>
        </p:grpSp>
        <p:sp>
          <p:nvSpPr>
            <p:cNvPr id="33" name="Rectangle 32"/>
            <p:cNvSpPr/>
            <p:nvPr/>
          </p:nvSpPr>
          <p:spPr>
            <a:xfrm>
              <a:off x="461298" y="5438025"/>
              <a:ext cx="1263487" cy="215444"/>
            </a:xfrm>
            <a:prstGeom prst="rect">
              <a:avLst/>
            </a:prstGeom>
          </p:spPr>
          <p:txBody>
            <a:bodyPr wrap="none">
              <a:spAutoFit/>
            </a:bodyPr>
            <a:lstStyle/>
            <a:p>
              <a:r>
                <a:rPr lang="en-CA" sz="800" dirty="0">
                  <a:solidFill>
                    <a:srgbClr val="000000"/>
                  </a:solidFill>
                </a:rPr>
                <a:t>Source: </a:t>
              </a:r>
              <a:r>
                <a:rPr lang="en-CA" sz="800" dirty="0" smtClean="0">
                  <a:solidFill>
                    <a:srgbClr val="000000"/>
                  </a:solidFill>
                </a:rPr>
                <a:t>Qualtrics, 2017</a:t>
              </a:r>
              <a:endParaRPr lang="en-CA" sz="800" dirty="0">
                <a:solidFill>
                  <a:srgbClr val="333333"/>
                </a:solidFill>
              </a:endParaRPr>
            </a:p>
          </p:txBody>
        </p:sp>
      </p:grpSp>
      <p:sp>
        <p:nvSpPr>
          <p:cNvPr id="38" name="TextBox 37"/>
          <p:cNvSpPr txBox="1"/>
          <p:nvPr/>
        </p:nvSpPr>
        <p:spPr>
          <a:xfrm>
            <a:off x="257174" y="2529019"/>
            <a:ext cx="4330455" cy="307777"/>
          </a:xfrm>
          <a:prstGeom prst="rect">
            <a:avLst/>
          </a:prstGeom>
        </p:spPr>
        <p:txBody>
          <a:bodyPr wrap="square" rtlCol="0">
            <a:spAutoFit/>
          </a:bodyPr>
          <a:lstStyle/>
          <a:p>
            <a:pPr algn="ctr"/>
            <a:r>
              <a:rPr lang="en-CA" sz="1400" dirty="0">
                <a:solidFill>
                  <a:schemeClr val="accent1"/>
                </a:solidFill>
              </a:rPr>
              <a:t>Cross-sell, up-sell, and drive customer acquisition</a:t>
            </a:r>
            <a:r>
              <a:rPr lang="en-CA" sz="1400" dirty="0">
                <a:solidFill>
                  <a:srgbClr val="333333"/>
                </a:solidFill>
              </a:rPr>
              <a:t>.</a:t>
            </a:r>
          </a:p>
        </p:txBody>
      </p:sp>
      <p:sp>
        <p:nvSpPr>
          <p:cNvPr id="39" name="TextBox 38"/>
          <p:cNvSpPr txBox="1"/>
          <p:nvPr/>
        </p:nvSpPr>
        <p:spPr>
          <a:xfrm>
            <a:off x="4587630" y="2529019"/>
            <a:ext cx="4289670" cy="307777"/>
          </a:xfrm>
          <a:prstGeom prst="rect">
            <a:avLst/>
          </a:prstGeom>
        </p:spPr>
        <p:txBody>
          <a:bodyPr wrap="square" rtlCol="0">
            <a:spAutoFit/>
          </a:bodyPr>
          <a:lstStyle/>
          <a:p>
            <a:pPr algn="ctr"/>
            <a:r>
              <a:rPr lang="en-CA" sz="1400" dirty="0">
                <a:solidFill>
                  <a:schemeClr val="accent2">
                    <a:lumMod val="75000"/>
                  </a:schemeClr>
                </a:solidFill>
              </a:rPr>
              <a:t>Focus on customer retention as well as acquisition. </a:t>
            </a:r>
          </a:p>
        </p:txBody>
      </p:sp>
      <p:grpSp>
        <p:nvGrpSpPr>
          <p:cNvPr id="46" name="Group 45"/>
          <p:cNvGrpSpPr/>
          <p:nvPr/>
        </p:nvGrpSpPr>
        <p:grpSpPr>
          <a:xfrm>
            <a:off x="4736720" y="3067192"/>
            <a:ext cx="4572000" cy="1167725"/>
            <a:chOff x="4813993" y="2854467"/>
            <a:chExt cx="4572000" cy="1167725"/>
          </a:xfrm>
        </p:grpSpPr>
        <p:grpSp>
          <p:nvGrpSpPr>
            <p:cNvPr id="41" name="Group 40"/>
            <p:cNvGrpSpPr/>
            <p:nvPr/>
          </p:nvGrpSpPr>
          <p:grpSpPr>
            <a:xfrm>
              <a:off x="4813993" y="2854467"/>
              <a:ext cx="3822457" cy="992950"/>
              <a:chOff x="5067993" y="2981467"/>
              <a:chExt cx="3822457" cy="992950"/>
            </a:xfrm>
          </p:grpSpPr>
          <p:sp>
            <p:nvSpPr>
              <p:cNvPr id="4" name="Rectangle 3"/>
              <p:cNvSpPr/>
              <p:nvPr/>
            </p:nvSpPr>
            <p:spPr>
              <a:xfrm>
                <a:off x="5067993" y="3235753"/>
                <a:ext cx="3822457" cy="738664"/>
              </a:xfrm>
              <a:prstGeom prst="rect">
                <a:avLst/>
              </a:prstGeom>
            </p:spPr>
            <p:txBody>
              <a:bodyPr wrap="square">
                <a:spAutoFit/>
              </a:bodyPr>
              <a:lstStyle/>
              <a:p>
                <a:r>
                  <a:rPr lang="en-CA" sz="1400" b="1" dirty="0">
                    <a:solidFill>
                      <a:srgbClr val="29475F"/>
                    </a:solidFill>
                  </a:rPr>
                  <a:t>It is                     more costly to attract a new customer than it is to retain an existing customer.</a:t>
                </a:r>
              </a:p>
            </p:txBody>
          </p:sp>
          <p:sp>
            <p:nvSpPr>
              <p:cNvPr id="40" name="Rectangle 39"/>
              <p:cNvSpPr/>
              <p:nvPr/>
            </p:nvSpPr>
            <p:spPr>
              <a:xfrm>
                <a:off x="5413327" y="2981467"/>
                <a:ext cx="1107996" cy="646331"/>
              </a:xfrm>
              <a:prstGeom prst="rect">
                <a:avLst/>
              </a:prstGeom>
            </p:spPr>
            <p:txBody>
              <a:bodyPr wrap="none">
                <a:spAutoFit/>
              </a:bodyPr>
              <a:lstStyle/>
              <a:p>
                <a:r>
                  <a:rPr lang="en-CA" sz="3600" b="1" dirty="0">
                    <a:solidFill>
                      <a:srgbClr val="B0C534"/>
                    </a:solidFill>
                  </a:rPr>
                  <a:t>6-7x</a:t>
                </a:r>
                <a:endParaRPr lang="en-CA" sz="3600" dirty="0">
                  <a:solidFill>
                    <a:srgbClr val="333333"/>
                  </a:solidFill>
                </a:endParaRPr>
              </a:p>
            </p:txBody>
          </p:sp>
        </p:grpSp>
        <p:sp>
          <p:nvSpPr>
            <p:cNvPr id="42" name="Rectangle 41"/>
            <p:cNvSpPr/>
            <p:nvPr/>
          </p:nvSpPr>
          <p:spPr>
            <a:xfrm>
              <a:off x="4813993" y="3806748"/>
              <a:ext cx="4572000" cy="215444"/>
            </a:xfrm>
            <a:prstGeom prst="rect">
              <a:avLst/>
            </a:prstGeom>
          </p:spPr>
          <p:txBody>
            <a:bodyPr>
              <a:spAutoFit/>
            </a:bodyPr>
            <a:lstStyle/>
            <a:p>
              <a:r>
                <a:rPr lang="en-CA" sz="800" dirty="0">
                  <a:solidFill>
                    <a:srgbClr val="333333"/>
                  </a:solidFill>
                </a:rPr>
                <a:t>Source</a:t>
              </a:r>
              <a:r>
                <a:rPr lang="en-CA" sz="800" dirty="0" smtClean="0">
                  <a:solidFill>
                    <a:srgbClr val="333333"/>
                  </a:solidFill>
                </a:rPr>
                <a:t>: Salesforce Blog, 2019 </a:t>
              </a:r>
              <a:endParaRPr lang="en-CA" sz="800" dirty="0">
                <a:solidFill>
                  <a:srgbClr val="333333"/>
                </a:solidFill>
              </a:endParaRPr>
            </a:p>
          </p:txBody>
        </p:sp>
      </p:grpSp>
      <p:grpSp>
        <p:nvGrpSpPr>
          <p:cNvPr id="48" name="Group 47"/>
          <p:cNvGrpSpPr/>
          <p:nvPr/>
        </p:nvGrpSpPr>
        <p:grpSpPr>
          <a:xfrm>
            <a:off x="4736720" y="4397572"/>
            <a:ext cx="3730917" cy="1450576"/>
            <a:chOff x="4813993" y="4278494"/>
            <a:chExt cx="3730917" cy="1450576"/>
          </a:xfrm>
        </p:grpSpPr>
        <p:grpSp>
          <p:nvGrpSpPr>
            <p:cNvPr id="47" name="Group 46"/>
            <p:cNvGrpSpPr/>
            <p:nvPr/>
          </p:nvGrpSpPr>
          <p:grpSpPr>
            <a:xfrm>
              <a:off x="4813993" y="4378557"/>
              <a:ext cx="3730917" cy="1350513"/>
              <a:chOff x="4813993" y="4124557"/>
              <a:chExt cx="3730917" cy="1350513"/>
            </a:xfrm>
          </p:grpSpPr>
          <p:sp>
            <p:nvSpPr>
              <p:cNvPr id="3" name="Rectangle 2"/>
              <p:cNvSpPr/>
              <p:nvPr/>
            </p:nvSpPr>
            <p:spPr>
              <a:xfrm>
                <a:off x="4813993" y="4124557"/>
                <a:ext cx="3730917" cy="707886"/>
              </a:xfrm>
              <a:prstGeom prst="rect">
                <a:avLst/>
              </a:prstGeom>
            </p:spPr>
            <p:txBody>
              <a:bodyPr wrap="square">
                <a:spAutoFit/>
              </a:bodyPr>
              <a:lstStyle/>
              <a:p>
                <a:endParaRPr lang="en-CA" sz="1200" dirty="0">
                  <a:solidFill>
                    <a:srgbClr val="333333"/>
                  </a:solidFill>
                </a:endParaRPr>
              </a:p>
              <a:p>
                <a:r>
                  <a:rPr lang="en-CA" sz="1400" b="1" dirty="0">
                    <a:solidFill>
                      <a:srgbClr val="29475F"/>
                    </a:solidFill>
                  </a:rPr>
                  <a:t>A                increase in customer retention has been found to increase profits by</a:t>
                </a:r>
                <a:endParaRPr lang="en-CA" sz="1200" dirty="0">
                  <a:solidFill>
                    <a:srgbClr val="333333"/>
                  </a:solidFill>
                </a:endParaRPr>
              </a:p>
            </p:txBody>
          </p:sp>
          <p:sp>
            <p:nvSpPr>
              <p:cNvPr id="43" name="Rectangle 42"/>
              <p:cNvSpPr/>
              <p:nvPr/>
            </p:nvSpPr>
            <p:spPr>
              <a:xfrm>
                <a:off x="4813993" y="5259626"/>
                <a:ext cx="1603324" cy="215444"/>
              </a:xfrm>
              <a:prstGeom prst="rect">
                <a:avLst/>
              </a:prstGeom>
            </p:spPr>
            <p:txBody>
              <a:bodyPr wrap="none">
                <a:spAutoFit/>
              </a:bodyPr>
              <a:lstStyle/>
              <a:p>
                <a:r>
                  <a:rPr lang="en-CA" sz="800" dirty="0">
                    <a:solidFill>
                      <a:srgbClr val="333333"/>
                    </a:solidFill>
                  </a:rPr>
                  <a:t>Source: Bain &amp; </a:t>
                </a:r>
                <a:r>
                  <a:rPr lang="en-CA" sz="800" dirty="0" smtClean="0">
                    <a:solidFill>
                      <a:srgbClr val="333333"/>
                    </a:solidFill>
                  </a:rPr>
                  <a:t>Company, n.d. </a:t>
                </a:r>
                <a:endParaRPr lang="en-CA" sz="800" dirty="0">
                  <a:solidFill>
                    <a:srgbClr val="333333"/>
                  </a:solidFill>
                </a:endParaRPr>
              </a:p>
            </p:txBody>
          </p:sp>
        </p:grpSp>
        <p:sp>
          <p:nvSpPr>
            <p:cNvPr id="44" name="Rectangle 43"/>
            <p:cNvSpPr/>
            <p:nvPr/>
          </p:nvSpPr>
          <p:spPr>
            <a:xfrm>
              <a:off x="5001849" y="4278494"/>
              <a:ext cx="851515" cy="646331"/>
            </a:xfrm>
            <a:prstGeom prst="rect">
              <a:avLst/>
            </a:prstGeom>
          </p:spPr>
          <p:txBody>
            <a:bodyPr wrap="none">
              <a:spAutoFit/>
            </a:bodyPr>
            <a:lstStyle/>
            <a:p>
              <a:r>
                <a:rPr lang="en-CA" sz="3600" b="1" dirty="0">
                  <a:solidFill>
                    <a:srgbClr val="B0C534"/>
                  </a:solidFill>
                </a:rPr>
                <a:t>5%</a:t>
              </a:r>
              <a:endParaRPr lang="en-CA" sz="3600" dirty="0">
                <a:solidFill>
                  <a:srgbClr val="333333"/>
                </a:solidFill>
              </a:endParaRPr>
            </a:p>
          </p:txBody>
        </p:sp>
        <p:sp>
          <p:nvSpPr>
            <p:cNvPr id="45" name="Rectangle 44"/>
            <p:cNvSpPr/>
            <p:nvPr/>
          </p:nvSpPr>
          <p:spPr>
            <a:xfrm>
              <a:off x="4813993" y="4909213"/>
              <a:ext cx="2852063" cy="646331"/>
            </a:xfrm>
            <a:prstGeom prst="rect">
              <a:avLst/>
            </a:prstGeom>
          </p:spPr>
          <p:txBody>
            <a:bodyPr wrap="none">
              <a:spAutoFit/>
            </a:bodyPr>
            <a:lstStyle/>
            <a:p>
              <a:r>
                <a:rPr lang="en-CA" sz="3600" b="1" dirty="0">
                  <a:solidFill>
                    <a:srgbClr val="B0C534"/>
                  </a:solidFill>
                </a:rPr>
                <a:t>25% to 95</a:t>
              </a:r>
              <a:r>
                <a:rPr lang="en-CA" sz="3600" b="1" dirty="0">
                  <a:solidFill>
                    <a:schemeClr val="accent2"/>
                  </a:solidFill>
                </a:rPr>
                <a:t>%.</a:t>
              </a:r>
            </a:p>
          </p:txBody>
        </p:sp>
      </p:grpSp>
      <p:grpSp>
        <p:nvGrpSpPr>
          <p:cNvPr id="34" name="Group 33"/>
          <p:cNvGrpSpPr/>
          <p:nvPr/>
        </p:nvGrpSpPr>
        <p:grpSpPr>
          <a:xfrm>
            <a:off x="-258582" y="5034703"/>
            <a:ext cx="4314997" cy="1311417"/>
            <a:chOff x="-85967" y="4610281"/>
            <a:chExt cx="4314997" cy="1311417"/>
          </a:xfrm>
        </p:grpSpPr>
        <p:grpSp>
          <p:nvGrpSpPr>
            <p:cNvPr id="35" name="Group 34"/>
            <p:cNvGrpSpPr/>
            <p:nvPr/>
          </p:nvGrpSpPr>
          <p:grpSpPr>
            <a:xfrm>
              <a:off x="-85967" y="4610281"/>
              <a:ext cx="4314997" cy="1106369"/>
              <a:chOff x="4079630" y="1682724"/>
              <a:chExt cx="4314997" cy="1106369"/>
            </a:xfrm>
          </p:grpSpPr>
          <p:sp>
            <p:nvSpPr>
              <p:cNvPr id="50" name="Rectangle 49"/>
              <p:cNvSpPr/>
              <p:nvPr/>
            </p:nvSpPr>
            <p:spPr>
              <a:xfrm>
                <a:off x="5487306" y="1834986"/>
                <a:ext cx="2907321" cy="954107"/>
              </a:xfrm>
              <a:prstGeom prst="rect">
                <a:avLst/>
              </a:prstGeom>
            </p:spPr>
            <p:txBody>
              <a:bodyPr wrap="square">
                <a:spAutoFit/>
              </a:bodyPr>
              <a:lstStyle/>
              <a:p>
                <a:r>
                  <a:rPr lang="en-CA" sz="1400" b="1" dirty="0">
                    <a:solidFill>
                      <a:srgbClr val="29475F"/>
                    </a:solidFill>
                  </a:rPr>
                  <a:t>of customers say </a:t>
                </a:r>
                <a:r>
                  <a:rPr lang="en-CA" sz="1400" b="1" dirty="0">
                    <a:solidFill>
                      <a:schemeClr val="accent2"/>
                    </a:solidFill>
                  </a:rPr>
                  <a:t>tailored engagement</a:t>
                </a:r>
                <a:r>
                  <a:rPr lang="en-CA" sz="1400" b="1" dirty="0">
                    <a:solidFill>
                      <a:srgbClr val="29475F"/>
                    </a:solidFill>
                  </a:rPr>
                  <a:t> based on past interactions is very important to winning their business.</a:t>
                </a:r>
              </a:p>
            </p:txBody>
          </p:sp>
          <p:graphicFrame>
            <p:nvGraphicFramePr>
              <p:cNvPr id="51" name="Chart 50"/>
              <p:cNvGraphicFramePr/>
              <p:nvPr>
                <p:extLst/>
              </p:nvPr>
            </p:nvGraphicFramePr>
            <p:xfrm>
              <a:off x="4079630" y="1682724"/>
              <a:ext cx="1750646" cy="943711"/>
            </p:xfrm>
            <a:graphic>
              <a:graphicData uri="http://schemas.openxmlformats.org/drawingml/2006/chart">
                <c:chart xmlns:c="http://schemas.openxmlformats.org/drawingml/2006/chart" xmlns:r="http://schemas.openxmlformats.org/officeDocument/2006/relationships" r:id="rId5"/>
              </a:graphicData>
            </a:graphic>
          </p:graphicFrame>
          <p:sp>
            <p:nvSpPr>
              <p:cNvPr id="52" name="Rectangle 51"/>
              <p:cNvSpPr/>
              <p:nvPr/>
            </p:nvSpPr>
            <p:spPr>
              <a:xfrm>
                <a:off x="4726282" y="1895315"/>
                <a:ext cx="1003801" cy="523220"/>
              </a:xfrm>
              <a:prstGeom prst="rect">
                <a:avLst/>
              </a:prstGeom>
            </p:spPr>
            <p:txBody>
              <a:bodyPr wrap="none">
                <a:spAutoFit/>
              </a:bodyPr>
              <a:lstStyle/>
              <a:p>
                <a:r>
                  <a:rPr lang="en-CA" sz="2800" dirty="0">
                    <a:ln w="0"/>
                    <a:solidFill>
                      <a:schemeClr val="accent1"/>
                    </a:solidFill>
                    <a:effectLst>
                      <a:outerShdw blurRad="38100" dist="25400" dir="5400000" algn="ctr" rotWithShape="0">
                        <a:srgbClr val="6E747A">
                          <a:alpha val="43000"/>
                        </a:srgbClr>
                      </a:outerShdw>
                    </a:effectLst>
                  </a:rPr>
                  <a:t>59% </a:t>
                </a:r>
              </a:p>
            </p:txBody>
          </p:sp>
        </p:grpSp>
        <p:sp>
          <p:nvSpPr>
            <p:cNvPr id="49" name="Rectangle 48"/>
            <p:cNvSpPr/>
            <p:nvPr/>
          </p:nvSpPr>
          <p:spPr>
            <a:xfrm>
              <a:off x="461298" y="5706254"/>
              <a:ext cx="1345240" cy="215444"/>
            </a:xfrm>
            <a:prstGeom prst="rect">
              <a:avLst/>
            </a:prstGeom>
          </p:spPr>
          <p:txBody>
            <a:bodyPr wrap="none">
              <a:spAutoFit/>
            </a:bodyPr>
            <a:lstStyle/>
            <a:p>
              <a:r>
                <a:rPr lang="en-CA" sz="800" dirty="0">
                  <a:solidFill>
                    <a:srgbClr val="000000"/>
                  </a:solidFill>
                </a:rPr>
                <a:t>Source: Salesforce, 2018</a:t>
              </a:r>
              <a:endParaRPr lang="en-CA" sz="800" dirty="0">
                <a:solidFill>
                  <a:srgbClr val="333333"/>
                </a:solidFill>
              </a:endParaRPr>
            </a:p>
          </p:txBody>
        </p:sp>
      </p:grpSp>
      <p:sp>
        <p:nvSpPr>
          <p:cNvPr id="53" name="Rectangle 52"/>
          <p:cNvSpPr/>
          <p:nvPr/>
        </p:nvSpPr>
        <p:spPr>
          <a:xfrm>
            <a:off x="288683" y="3729649"/>
            <a:ext cx="1345240" cy="215444"/>
          </a:xfrm>
          <a:prstGeom prst="rect">
            <a:avLst/>
          </a:prstGeom>
        </p:spPr>
        <p:txBody>
          <a:bodyPr wrap="none">
            <a:spAutoFit/>
          </a:bodyPr>
          <a:lstStyle/>
          <a:p>
            <a:r>
              <a:rPr lang="en-CA" sz="800" dirty="0">
                <a:solidFill>
                  <a:srgbClr val="000000"/>
                </a:solidFill>
              </a:rPr>
              <a:t>Source: Salesforce, 2018</a:t>
            </a:r>
            <a:endParaRPr lang="en-CA" sz="800" dirty="0">
              <a:solidFill>
                <a:srgbClr val="333333"/>
              </a:solidFill>
            </a:endParaRPr>
          </a:p>
        </p:txBody>
      </p:sp>
      <p:grpSp>
        <p:nvGrpSpPr>
          <p:cNvPr id="54" name="Group 53"/>
          <p:cNvGrpSpPr/>
          <p:nvPr/>
        </p:nvGrpSpPr>
        <p:grpSpPr>
          <a:xfrm>
            <a:off x="-10926" y="6519972"/>
            <a:ext cx="9154925" cy="338028"/>
            <a:chOff x="-10926" y="6519972"/>
            <a:chExt cx="9154925" cy="338028"/>
          </a:xfrm>
        </p:grpSpPr>
        <p:sp>
          <p:nvSpPr>
            <p:cNvPr id="55" name="Rectangle 54"/>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a:r>
                <a:rPr lang="en-CA" sz="1000" kern="0" dirty="0">
                  <a:solidFill>
                    <a:srgbClr val="FFFFFF"/>
                  </a:solidFill>
                  <a:latin typeface="Arial"/>
                </a:rPr>
                <a:t>Info-Tech Research </a:t>
              </a:r>
              <a:r>
                <a:rPr lang="en-CA" sz="1000" kern="0" dirty="0" smtClean="0">
                  <a:solidFill>
                    <a:srgbClr val="FFFFFF"/>
                  </a:solidFill>
                  <a:latin typeface="Arial"/>
                </a:rPr>
                <a:t>Group	</a:t>
              </a:r>
              <a:endParaRPr lang="en-CA" sz="1000" kern="0" dirty="0">
                <a:solidFill>
                  <a:srgbClr val="FFFFFF"/>
                </a:solidFill>
                <a:latin typeface="Arial"/>
              </a:endParaRPr>
            </a:p>
          </p:txBody>
        </p:sp>
        <p:sp>
          <p:nvSpPr>
            <p:cNvPr id="56" name="Rectangle 55"/>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26465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57174" y="3453384"/>
            <a:ext cx="4262927" cy="1263270"/>
            <a:chOff x="304339" y="3453384"/>
            <a:chExt cx="4215762" cy="1263270"/>
          </a:xfrm>
        </p:grpSpPr>
        <p:sp>
          <p:nvSpPr>
            <p:cNvPr id="17" name="Isosceles Triangle 16"/>
            <p:cNvSpPr/>
            <p:nvPr/>
          </p:nvSpPr>
          <p:spPr>
            <a:xfrm rot="5400000">
              <a:off x="3594184" y="3790736"/>
              <a:ext cx="1263270" cy="58856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69" name="Rectangle 68"/>
            <p:cNvSpPr/>
            <p:nvPr/>
          </p:nvSpPr>
          <p:spPr>
            <a:xfrm>
              <a:off x="304339" y="3691923"/>
              <a:ext cx="3781643" cy="8162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 name="Title 1"/>
          <p:cNvSpPr>
            <a:spLocks noGrp="1"/>
          </p:cNvSpPr>
          <p:nvPr>
            <p:ph type="title"/>
          </p:nvPr>
        </p:nvSpPr>
        <p:spPr/>
        <p:txBody>
          <a:bodyPr/>
          <a:lstStyle/>
          <a:p>
            <a:r>
              <a:rPr lang="en-CA" dirty="0"/>
              <a:t>Strategic CXM is gaining traction with your competition</a:t>
            </a:r>
          </a:p>
        </p:txBody>
      </p:sp>
      <p:sp>
        <p:nvSpPr>
          <p:cNvPr id="3" name="Rectangle 2"/>
          <p:cNvSpPr/>
          <p:nvPr/>
        </p:nvSpPr>
        <p:spPr>
          <a:xfrm>
            <a:off x="257174" y="1174471"/>
            <a:ext cx="8620125" cy="783869"/>
          </a:xfrm>
          <a:prstGeom prst="rect">
            <a:avLst/>
          </a:prstGeom>
        </p:spPr>
        <p:txBody>
          <a:bodyPr wrap="square">
            <a:spAutoFit/>
          </a:bodyPr>
          <a:lstStyle/>
          <a:p>
            <a:pPr>
              <a:lnSpc>
                <a:spcPct val="107000"/>
              </a:lnSpc>
              <a:spcAft>
                <a:spcPts val="800"/>
              </a:spcAft>
            </a:pPr>
            <a:r>
              <a:rPr lang="en-CA" sz="1400" dirty="0">
                <a:solidFill>
                  <a:srgbClr val="333333"/>
                </a:solidFill>
                <a:ea typeface="Calibri" panose="020F0502020204030204" pitchFamily="34" charset="0"/>
                <a:cs typeface="Times New Roman" panose="02020603050405020304" pitchFamily="18" charset="0"/>
              </a:rPr>
              <a:t>Organizations are prioritizing CXM capabilities (and associated technologies) as a strategic investment. Keep pace with the competition and gain a competitive advantage by creating a cohesive strategy that uses best practices to integrate marketing, sales, and customer support functions. </a:t>
            </a:r>
          </a:p>
        </p:txBody>
      </p:sp>
      <p:grpSp>
        <p:nvGrpSpPr>
          <p:cNvPr id="8" name="Group 7"/>
          <p:cNvGrpSpPr/>
          <p:nvPr/>
        </p:nvGrpSpPr>
        <p:grpSpPr>
          <a:xfrm>
            <a:off x="4554580" y="2168254"/>
            <a:ext cx="4418548" cy="4188070"/>
            <a:chOff x="401832" y="2106309"/>
            <a:chExt cx="4418548" cy="4188070"/>
          </a:xfrm>
        </p:grpSpPr>
        <p:sp>
          <p:nvSpPr>
            <p:cNvPr id="32" name="Rectangle 31"/>
            <p:cNvSpPr/>
            <p:nvPr/>
          </p:nvSpPr>
          <p:spPr>
            <a:xfrm>
              <a:off x="401832" y="2106309"/>
              <a:ext cx="4418548" cy="307777"/>
            </a:xfrm>
            <a:prstGeom prst="rect">
              <a:avLst/>
            </a:prstGeom>
          </p:spPr>
          <p:txBody>
            <a:bodyPr wrap="square"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
                <a:defRPr/>
              </a:pPr>
              <a:r>
                <a:rPr lang="en-CA" sz="1400" b="1" dirty="0">
                  <a:solidFill>
                    <a:srgbClr val="29475F"/>
                  </a:solidFill>
                </a:rPr>
                <a:t>Top Investment Priorities for Customer Experience</a:t>
              </a:r>
            </a:p>
          </p:txBody>
        </p:sp>
        <p:cxnSp>
          <p:nvCxnSpPr>
            <p:cNvPr id="33" name="Straight Connector 32"/>
            <p:cNvCxnSpPr/>
            <p:nvPr/>
          </p:nvCxnSpPr>
          <p:spPr>
            <a:xfrm flipH="1">
              <a:off x="414489" y="2426441"/>
              <a:ext cx="4310062" cy="3516"/>
            </a:xfrm>
            <a:prstGeom prst="line">
              <a:avLst/>
            </a:prstGeom>
            <a:ln w="19050">
              <a:solidFill>
                <a:srgbClr val="B0C534"/>
              </a:solidFill>
            </a:ln>
          </p:spPr>
          <p:style>
            <a:lnRef idx="1">
              <a:schemeClr val="accent1"/>
            </a:lnRef>
            <a:fillRef idx="0">
              <a:schemeClr val="accent1"/>
            </a:fillRef>
            <a:effectRef idx="0">
              <a:schemeClr val="accent1"/>
            </a:effectRef>
            <a:fontRef idx="minor">
              <a:schemeClr val="tx1"/>
            </a:fontRef>
          </p:style>
        </p:cxnSp>
        <p:sp>
          <p:nvSpPr>
            <p:cNvPr id="34" name="TextBox 41"/>
            <p:cNvSpPr txBox="1"/>
            <p:nvPr/>
          </p:nvSpPr>
          <p:spPr>
            <a:xfrm>
              <a:off x="771110" y="2426441"/>
              <a:ext cx="4049270" cy="3683060"/>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50"/>
                </a:lnSpc>
              </a:pPr>
              <a:r>
                <a:rPr lang="en-CA" sz="1400" dirty="0">
                  <a:solidFill>
                    <a:srgbClr val="333333"/>
                  </a:solidFill>
                </a:rPr>
                <a:t>Voice of the Customer</a:t>
              </a:r>
            </a:p>
            <a:p>
              <a:pPr>
                <a:lnSpc>
                  <a:spcPts val="2750"/>
                </a:lnSpc>
              </a:pPr>
              <a:r>
                <a:rPr lang="en-CA" sz="1400" dirty="0">
                  <a:solidFill>
                    <a:srgbClr val="333333"/>
                  </a:solidFill>
                </a:rPr>
                <a:t>Customer Insight Generation</a:t>
              </a:r>
            </a:p>
            <a:p>
              <a:pPr>
                <a:lnSpc>
                  <a:spcPts val="2750"/>
                </a:lnSpc>
              </a:pPr>
              <a:r>
                <a:rPr lang="en-CA" sz="1400" dirty="0">
                  <a:solidFill>
                    <a:srgbClr val="333333"/>
                  </a:solidFill>
                </a:rPr>
                <a:t>Customer Experience Governance</a:t>
              </a:r>
            </a:p>
            <a:p>
              <a:pPr>
                <a:lnSpc>
                  <a:spcPts val="2750"/>
                </a:lnSpc>
              </a:pPr>
              <a:r>
                <a:rPr lang="en-CA" sz="1400" dirty="0">
                  <a:solidFill>
                    <a:srgbClr val="333333"/>
                  </a:solidFill>
                </a:rPr>
                <a:t>Customer Journey Mapping</a:t>
              </a:r>
            </a:p>
            <a:p>
              <a:pPr>
                <a:lnSpc>
                  <a:spcPts val="2750"/>
                </a:lnSpc>
              </a:pPr>
              <a:r>
                <a:rPr lang="en-CA" sz="1400" dirty="0">
                  <a:solidFill>
                    <a:srgbClr val="333333"/>
                  </a:solidFill>
                </a:rPr>
                <a:t>Online Customer Experience</a:t>
              </a:r>
            </a:p>
            <a:p>
              <a:pPr>
                <a:lnSpc>
                  <a:spcPts val="2750"/>
                </a:lnSpc>
              </a:pPr>
              <a:r>
                <a:rPr lang="en-CA" sz="1400" dirty="0">
                  <a:solidFill>
                    <a:srgbClr val="333333"/>
                  </a:solidFill>
                </a:rPr>
                <a:t>Experience Personalization</a:t>
              </a:r>
            </a:p>
            <a:p>
              <a:pPr>
                <a:lnSpc>
                  <a:spcPts val="2750"/>
                </a:lnSpc>
              </a:pPr>
              <a:r>
                <a:rPr lang="en-CA" sz="1400" dirty="0">
                  <a:solidFill>
                    <a:srgbClr val="333333"/>
                  </a:solidFill>
                </a:rPr>
                <a:t>Emotional Engagement</a:t>
              </a:r>
            </a:p>
            <a:p>
              <a:pPr>
                <a:lnSpc>
                  <a:spcPts val="2750"/>
                </a:lnSpc>
              </a:pPr>
              <a:r>
                <a:rPr lang="en-CA" sz="1400" dirty="0">
                  <a:solidFill>
                    <a:srgbClr val="333333"/>
                  </a:solidFill>
                </a:rPr>
                <a:t>Multi-Channel Integration/Omnichannel</a:t>
              </a:r>
            </a:p>
            <a:p>
              <a:pPr>
                <a:lnSpc>
                  <a:spcPts val="2750"/>
                </a:lnSpc>
              </a:pPr>
              <a:r>
                <a:rPr lang="en-CA" sz="1400" dirty="0">
                  <a:solidFill>
                    <a:srgbClr val="333333"/>
                  </a:solidFill>
                </a:rPr>
                <a:t>Quality &amp; Customer Satisfaction Management</a:t>
              </a:r>
            </a:p>
            <a:p>
              <a:pPr>
                <a:lnSpc>
                  <a:spcPts val="2750"/>
                </a:lnSpc>
              </a:pPr>
              <a:r>
                <a:rPr lang="en-CA" sz="1400" dirty="0">
                  <a:solidFill>
                    <a:srgbClr val="333333"/>
                  </a:solidFill>
                </a:rPr>
                <a:t>Customer/Channel Loyalty &amp; Rewards Programs </a:t>
              </a:r>
            </a:p>
          </p:txBody>
        </p:sp>
        <p:sp>
          <p:nvSpPr>
            <p:cNvPr id="35" name="Rectangle 34"/>
            <p:cNvSpPr/>
            <p:nvPr/>
          </p:nvSpPr>
          <p:spPr>
            <a:xfrm>
              <a:off x="510214" y="2525907"/>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800" b="1" dirty="0">
                  <a:solidFill>
                    <a:srgbClr val="FFFFFF"/>
                  </a:solidFill>
                </a:rPr>
                <a:t>1</a:t>
              </a:r>
            </a:p>
          </p:txBody>
        </p:sp>
        <p:sp>
          <p:nvSpPr>
            <p:cNvPr id="36" name="Rectangle 35"/>
            <p:cNvSpPr/>
            <p:nvPr/>
          </p:nvSpPr>
          <p:spPr>
            <a:xfrm>
              <a:off x="510214" y="2882753"/>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2</a:t>
              </a:r>
            </a:p>
          </p:txBody>
        </p:sp>
        <p:sp>
          <p:nvSpPr>
            <p:cNvPr id="37" name="Rectangle 36"/>
            <p:cNvSpPr/>
            <p:nvPr/>
          </p:nvSpPr>
          <p:spPr>
            <a:xfrm>
              <a:off x="510214" y="3596445"/>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4</a:t>
              </a:r>
            </a:p>
          </p:txBody>
        </p:sp>
        <p:sp>
          <p:nvSpPr>
            <p:cNvPr id="38" name="Rectangle 37"/>
            <p:cNvSpPr/>
            <p:nvPr/>
          </p:nvSpPr>
          <p:spPr>
            <a:xfrm>
              <a:off x="510214" y="3953291"/>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5</a:t>
              </a:r>
            </a:p>
          </p:txBody>
        </p:sp>
        <p:sp>
          <p:nvSpPr>
            <p:cNvPr id="39" name="Rectangle 38"/>
            <p:cNvSpPr/>
            <p:nvPr/>
          </p:nvSpPr>
          <p:spPr>
            <a:xfrm>
              <a:off x="510214" y="5023829"/>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8</a:t>
              </a:r>
            </a:p>
          </p:txBody>
        </p:sp>
        <p:sp>
          <p:nvSpPr>
            <p:cNvPr id="40" name="Rectangle 39"/>
            <p:cNvSpPr/>
            <p:nvPr/>
          </p:nvSpPr>
          <p:spPr>
            <a:xfrm>
              <a:off x="510214" y="4666983"/>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7</a:t>
              </a:r>
            </a:p>
          </p:txBody>
        </p:sp>
        <p:sp>
          <p:nvSpPr>
            <p:cNvPr id="41" name="Rectangle 40"/>
            <p:cNvSpPr/>
            <p:nvPr/>
          </p:nvSpPr>
          <p:spPr>
            <a:xfrm>
              <a:off x="510214" y="4310137"/>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6</a:t>
              </a:r>
            </a:p>
          </p:txBody>
        </p:sp>
        <p:sp>
          <p:nvSpPr>
            <p:cNvPr id="42" name="Rectangle 41"/>
            <p:cNvSpPr/>
            <p:nvPr/>
          </p:nvSpPr>
          <p:spPr>
            <a:xfrm>
              <a:off x="510214" y="3239599"/>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3</a:t>
              </a:r>
            </a:p>
          </p:txBody>
        </p:sp>
        <p:sp>
          <p:nvSpPr>
            <p:cNvPr id="43" name="Rectangle 42"/>
            <p:cNvSpPr/>
            <p:nvPr/>
          </p:nvSpPr>
          <p:spPr>
            <a:xfrm>
              <a:off x="510214" y="5380675"/>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9</a:t>
              </a:r>
            </a:p>
          </p:txBody>
        </p:sp>
        <p:grpSp>
          <p:nvGrpSpPr>
            <p:cNvPr id="46" name="Group 45"/>
            <p:cNvGrpSpPr/>
            <p:nvPr/>
          </p:nvGrpSpPr>
          <p:grpSpPr>
            <a:xfrm>
              <a:off x="490621" y="5737520"/>
              <a:ext cx="300082" cy="260896"/>
              <a:chOff x="490621" y="6050184"/>
              <a:chExt cx="300082" cy="260896"/>
            </a:xfrm>
            <a:solidFill>
              <a:srgbClr val="29475F"/>
            </a:solidFill>
          </p:grpSpPr>
          <p:sp>
            <p:nvSpPr>
              <p:cNvPr id="44" name="Rectangle 43"/>
              <p:cNvSpPr/>
              <p:nvPr/>
            </p:nvSpPr>
            <p:spPr>
              <a:xfrm>
                <a:off x="510214" y="6050184"/>
                <a:ext cx="260896" cy="2608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b="1" dirty="0">
                  <a:solidFill>
                    <a:srgbClr val="FFFFFF"/>
                  </a:solidFill>
                </a:endParaRPr>
              </a:p>
            </p:txBody>
          </p:sp>
          <p:sp>
            <p:nvSpPr>
              <p:cNvPr id="45" name="TextBox 44"/>
              <p:cNvSpPr txBox="1"/>
              <p:nvPr/>
            </p:nvSpPr>
            <p:spPr>
              <a:xfrm>
                <a:off x="490621" y="6072910"/>
                <a:ext cx="300082" cy="215444"/>
              </a:xfrm>
              <a:prstGeom prst="rect">
                <a:avLst/>
              </a:prstGeom>
              <a:noFill/>
            </p:spPr>
            <p:txBody>
              <a:bodyPr wrap="none" rtlCol="0">
                <a:spAutoFit/>
              </a:bodyPr>
              <a:lstStyle/>
              <a:p>
                <a:r>
                  <a:rPr lang="en-CA" sz="800" b="1" dirty="0">
                    <a:solidFill>
                      <a:srgbClr val="FFFFFF"/>
                    </a:solidFill>
                  </a:rPr>
                  <a:t>10</a:t>
                </a:r>
              </a:p>
            </p:txBody>
          </p:sp>
        </p:grpSp>
        <p:sp>
          <p:nvSpPr>
            <p:cNvPr id="51" name="Rectangle 50"/>
            <p:cNvSpPr/>
            <p:nvPr/>
          </p:nvSpPr>
          <p:spPr>
            <a:xfrm>
              <a:off x="401832" y="6078935"/>
              <a:ext cx="1406154" cy="215444"/>
            </a:xfrm>
            <a:prstGeom prst="rect">
              <a:avLst/>
            </a:prstGeom>
          </p:spPr>
          <p:txBody>
            <a:bodyPr wrap="none">
              <a:spAutoFit/>
            </a:bodyPr>
            <a:lstStyle/>
            <a:p>
              <a:pPr>
                <a:spcBef>
                  <a:spcPts val="600"/>
                </a:spcBef>
              </a:pPr>
              <a:r>
                <a:rPr lang="en-CA" sz="800" dirty="0">
                  <a:solidFill>
                    <a:srgbClr val="333333"/>
                  </a:solidFill>
                </a:rPr>
                <a:t>Source: </a:t>
              </a:r>
              <a:r>
                <a:rPr lang="en-CA" sz="800" dirty="0" smtClean="0">
                  <a:solidFill>
                    <a:srgbClr val="333333"/>
                  </a:solidFill>
                </a:rPr>
                <a:t>CX Network, 2015</a:t>
              </a:r>
              <a:endParaRPr lang="en-CA" sz="800" dirty="0">
                <a:solidFill>
                  <a:srgbClr val="333333"/>
                </a:solidFill>
              </a:endParaRPr>
            </a:p>
          </p:txBody>
        </p:sp>
      </p:grpSp>
      <p:grpSp>
        <p:nvGrpSpPr>
          <p:cNvPr id="7" name="Group 6"/>
          <p:cNvGrpSpPr/>
          <p:nvPr/>
        </p:nvGrpSpPr>
        <p:grpSpPr>
          <a:xfrm>
            <a:off x="228316" y="2283779"/>
            <a:ext cx="4122735" cy="3674560"/>
            <a:chOff x="4754564" y="2333566"/>
            <a:chExt cx="4122735" cy="3674560"/>
          </a:xfrm>
        </p:grpSpPr>
        <p:grpSp>
          <p:nvGrpSpPr>
            <p:cNvPr id="6" name="Group 5"/>
            <p:cNvGrpSpPr/>
            <p:nvPr/>
          </p:nvGrpSpPr>
          <p:grpSpPr>
            <a:xfrm>
              <a:off x="4803872" y="4872419"/>
              <a:ext cx="4073427" cy="1015663"/>
              <a:chOff x="4803872" y="2309008"/>
              <a:chExt cx="4073427" cy="1015663"/>
            </a:xfrm>
          </p:grpSpPr>
          <p:sp>
            <p:nvSpPr>
              <p:cNvPr id="29" name="Rectangle 28"/>
              <p:cNvSpPr/>
              <p:nvPr/>
            </p:nvSpPr>
            <p:spPr>
              <a:xfrm>
                <a:off x="6494685" y="2448701"/>
                <a:ext cx="2382614" cy="783869"/>
              </a:xfrm>
              <a:prstGeom prst="rect">
                <a:avLst/>
              </a:prstGeom>
            </p:spPr>
            <p:txBody>
              <a:bodyPr wrap="square">
                <a:spAutoFit/>
              </a:bodyPr>
              <a:lstStyle/>
              <a:p>
                <a:pPr>
                  <a:lnSpc>
                    <a:spcPct val="107000"/>
                  </a:lnSpc>
                  <a:spcAft>
                    <a:spcPts val="800"/>
                  </a:spcAft>
                </a:pPr>
                <a:r>
                  <a:rPr lang="en-CA" sz="1400" b="1" dirty="0">
                    <a:solidFill>
                      <a:srgbClr val="29475F"/>
                    </a:solidFill>
                    <a:ea typeface="Calibri" panose="020F0502020204030204" pitchFamily="34" charset="0"/>
                    <a:cs typeface="Times New Roman" panose="02020603050405020304" pitchFamily="18" charset="0"/>
                  </a:rPr>
                  <a:t>of organizations believe CXM provides a competitive advantage.</a:t>
                </a:r>
              </a:p>
            </p:txBody>
          </p:sp>
          <p:sp>
            <p:nvSpPr>
              <p:cNvPr id="30" name="Half Frame 29"/>
              <p:cNvSpPr/>
              <p:nvPr/>
            </p:nvSpPr>
            <p:spPr>
              <a:xfrm>
                <a:off x="4803872" y="2406080"/>
                <a:ext cx="266225" cy="250275"/>
              </a:xfrm>
              <a:prstGeom prst="halfFram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333333"/>
                  </a:solidFill>
                </a:endParaRPr>
              </a:p>
            </p:txBody>
          </p:sp>
          <p:sp>
            <p:nvSpPr>
              <p:cNvPr id="47" name="Half Frame 46"/>
              <p:cNvSpPr/>
              <p:nvPr/>
            </p:nvSpPr>
            <p:spPr>
              <a:xfrm rot="10800000">
                <a:off x="8563547" y="2986856"/>
                <a:ext cx="294016" cy="245714"/>
              </a:xfrm>
              <a:prstGeom prst="halfFram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333333"/>
                  </a:solidFill>
                </a:endParaRPr>
              </a:p>
            </p:txBody>
          </p:sp>
          <p:sp>
            <p:nvSpPr>
              <p:cNvPr id="4" name="TextBox 3"/>
              <p:cNvSpPr txBox="1"/>
              <p:nvPr/>
            </p:nvSpPr>
            <p:spPr>
              <a:xfrm>
                <a:off x="4887966" y="2309008"/>
                <a:ext cx="1725152" cy="1015663"/>
              </a:xfrm>
              <a:prstGeom prst="rect">
                <a:avLst/>
              </a:prstGeom>
            </p:spPr>
            <p:txBody>
              <a:bodyPr wrap="none" rtlCol="0">
                <a:spAutoFit/>
              </a:bodyPr>
              <a:lstStyle/>
              <a:p>
                <a:r>
                  <a:rPr lang="en-CA" sz="6000" b="1" dirty="0">
                    <a:solidFill>
                      <a:srgbClr val="B0C534"/>
                    </a:solidFill>
                  </a:rPr>
                  <a:t>53%</a:t>
                </a:r>
              </a:p>
            </p:txBody>
          </p:sp>
        </p:grpSp>
        <p:grpSp>
          <p:nvGrpSpPr>
            <p:cNvPr id="5" name="Group 4"/>
            <p:cNvGrpSpPr/>
            <p:nvPr/>
          </p:nvGrpSpPr>
          <p:grpSpPr>
            <a:xfrm>
              <a:off x="4803872" y="2333566"/>
              <a:ext cx="4073427" cy="1015663"/>
              <a:chOff x="4803872" y="3360802"/>
              <a:chExt cx="4073427" cy="1015663"/>
            </a:xfrm>
          </p:grpSpPr>
          <p:sp>
            <p:nvSpPr>
              <p:cNvPr id="48" name="Rectangle 47"/>
              <p:cNvSpPr/>
              <p:nvPr/>
            </p:nvSpPr>
            <p:spPr>
              <a:xfrm>
                <a:off x="6494685" y="3500495"/>
                <a:ext cx="2382614" cy="783869"/>
              </a:xfrm>
              <a:prstGeom prst="rect">
                <a:avLst/>
              </a:prstGeom>
            </p:spPr>
            <p:txBody>
              <a:bodyPr wrap="square">
                <a:spAutoFit/>
              </a:bodyPr>
              <a:lstStyle/>
              <a:p>
                <a:pPr>
                  <a:lnSpc>
                    <a:spcPct val="107000"/>
                  </a:lnSpc>
                  <a:spcAft>
                    <a:spcPts val="800"/>
                  </a:spcAft>
                </a:pPr>
                <a:r>
                  <a:rPr lang="en-CA" sz="1400" b="1" dirty="0">
                    <a:solidFill>
                      <a:srgbClr val="29475F"/>
                    </a:solidFill>
                    <a:ea typeface="Calibri" panose="020F0502020204030204" pitchFamily="34" charset="0"/>
                    <a:cs typeface="Times New Roman" panose="02020603050405020304" pitchFamily="18" charset="0"/>
                  </a:rPr>
                  <a:t>of customers share great experiences they’ve had with a company.</a:t>
                </a:r>
              </a:p>
            </p:txBody>
          </p:sp>
          <p:sp>
            <p:nvSpPr>
              <p:cNvPr id="49" name="Half Frame 48"/>
              <p:cNvSpPr/>
              <p:nvPr/>
            </p:nvSpPr>
            <p:spPr>
              <a:xfrm>
                <a:off x="4803872" y="3457874"/>
                <a:ext cx="266225" cy="250275"/>
              </a:xfrm>
              <a:prstGeom prst="halfFram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333333"/>
                  </a:solidFill>
                </a:endParaRPr>
              </a:p>
            </p:txBody>
          </p:sp>
          <p:sp>
            <p:nvSpPr>
              <p:cNvPr id="50" name="Half Frame 49"/>
              <p:cNvSpPr/>
              <p:nvPr/>
            </p:nvSpPr>
            <p:spPr>
              <a:xfrm rot="10800000">
                <a:off x="8563547" y="4062471"/>
                <a:ext cx="294016" cy="245714"/>
              </a:xfrm>
              <a:prstGeom prst="halfFram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333333"/>
                  </a:solidFill>
                </a:endParaRPr>
              </a:p>
            </p:txBody>
          </p:sp>
          <p:sp>
            <p:nvSpPr>
              <p:cNvPr id="52" name="TextBox 51"/>
              <p:cNvSpPr txBox="1"/>
              <p:nvPr/>
            </p:nvSpPr>
            <p:spPr>
              <a:xfrm>
                <a:off x="4887966" y="3360802"/>
                <a:ext cx="1725152" cy="1015663"/>
              </a:xfrm>
              <a:prstGeom prst="rect">
                <a:avLst/>
              </a:prstGeom>
            </p:spPr>
            <p:txBody>
              <a:bodyPr wrap="none" rtlCol="0">
                <a:spAutoFit/>
              </a:bodyPr>
              <a:lstStyle/>
              <a:p>
                <a:r>
                  <a:rPr lang="en-CA" sz="6000" b="1" dirty="0">
                    <a:solidFill>
                      <a:srgbClr val="B0C534"/>
                    </a:solidFill>
                  </a:rPr>
                  <a:t>87%</a:t>
                </a:r>
              </a:p>
            </p:txBody>
          </p:sp>
        </p:grpSp>
        <p:sp>
          <p:nvSpPr>
            <p:cNvPr id="57" name="Rectangle 56"/>
            <p:cNvSpPr/>
            <p:nvPr/>
          </p:nvSpPr>
          <p:spPr>
            <a:xfrm>
              <a:off x="4765087" y="3258952"/>
              <a:ext cx="1225015" cy="215444"/>
            </a:xfrm>
            <a:prstGeom prst="rect">
              <a:avLst/>
            </a:prstGeom>
          </p:spPr>
          <p:txBody>
            <a:bodyPr wrap="none">
              <a:spAutoFit/>
            </a:bodyPr>
            <a:lstStyle/>
            <a:p>
              <a:pPr>
                <a:spcBef>
                  <a:spcPts val="600"/>
                </a:spcBef>
              </a:pPr>
              <a:r>
                <a:rPr lang="en-CA" sz="800" dirty="0">
                  <a:solidFill>
                    <a:srgbClr val="333333"/>
                  </a:solidFill>
                </a:rPr>
                <a:t>Source: </a:t>
              </a:r>
              <a:r>
                <a:rPr lang="en-CA" sz="800" dirty="0" smtClean="0">
                  <a:solidFill>
                    <a:srgbClr val="333333"/>
                  </a:solidFill>
                </a:rPr>
                <a:t>Zendesk, n.d. </a:t>
              </a:r>
              <a:endParaRPr lang="en-CA" sz="800" dirty="0">
                <a:solidFill>
                  <a:srgbClr val="333333"/>
                </a:solidFill>
              </a:endParaRPr>
            </a:p>
          </p:txBody>
        </p:sp>
        <p:grpSp>
          <p:nvGrpSpPr>
            <p:cNvPr id="58" name="Group 57"/>
            <p:cNvGrpSpPr/>
            <p:nvPr/>
          </p:nvGrpSpPr>
          <p:grpSpPr>
            <a:xfrm>
              <a:off x="4887966" y="3626017"/>
              <a:ext cx="3989333" cy="1015663"/>
              <a:chOff x="4887966" y="3360802"/>
              <a:chExt cx="3989333" cy="1015663"/>
            </a:xfrm>
          </p:grpSpPr>
          <p:sp>
            <p:nvSpPr>
              <p:cNvPr id="59" name="Rectangle 58"/>
              <p:cNvSpPr/>
              <p:nvPr/>
            </p:nvSpPr>
            <p:spPr>
              <a:xfrm>
                <a:off x="6494685" y="3607964"/>
                <a:ext cx="2382614" cy="553357"/>
              </a:xfrm>
              <a:prstGeom prst="rect">
                <a:avLst/>
              </a:prstGeom>
            </p:spPr>
            <p:txBody>
              <a:bodyPr wrap="square">
                <a:spAutoFit/>
              </a:bodyPr>
              <a:lstStyle/>
              <a:p>
                <a:pPr>
                  <a:lnSpc>
                    <a:spcPct val="107000"/>
                  </a:lnSpc>
                  <a:spcAft>
                    <a:spcPts val="800"/>
                  </a:spcAft>
                </a:pPr>
                <a:r>
                  <a:rPr lang="en-CA" sz="1400" b="1" dirty="0">
                    <a:solidFill>
                      <a:srgbClr val="29475F"/>
                    </a:solidFill>
                    <a:ea typeface="Calibri" panose="020F0502020204030204" pitchFamily="34" charset="0"/>
                    <a:cs typeface="Times New Roman" panose="02020603050405020304" pitchFamily="18" charset="0"/>
                  </a:rPr>
                  <a:t>of organizations are investing in CXM.</a:t>
                </a:r>
              </a:p>
            </p:txBody>
          </p:sp>
          <p:sp>
            <p:nvSpPr>
              <p:cNvPr id="62" name="TextBox 61"/>
              <p:cNvSpPr txBox="1"/>
              <p:nvPr/>
            </p:nvSpPr>
            <p:spPr>
              <a:xfrm>
                <a:off x="4887966" y="3360802"/>
                <a:ext cx="1725152" cy="1015663"/>
              </a:xfrm>
              <a:prstGeom prst="rect">
                <a:avLst/>
              </a:prstGeom>
            </p:spPr>
            <p:txBody>
              <a:bodyPr wrap="none" rtlCol="0">
                <a:spAutoFit/>
              </a:bodyPr>
              <a:lstStyle/>
              <a:p>
                <a:r>
                  <a:rPr lang="en-CA" sz="6000" b="1" dirty="0">
                    <a:solidFill>
                      <a:srgbClr val="B0C534"/>
                    </a:solidFill>
                  </a:rPr>
                  <a:t>61%</a:t>
                </a:r>
              </a:p>
            </p:txBody>
          </p:sp>
        </p:grpSp>
        <p:sp>
          <p:nvSpPr>
            <p:cNvPr id="63" name="Rectangle 62"/>
            <p:cNvSpPr/>
            <p:nvPr/>
          </p:nvSpPr>
          <p:spPr>
            <a:xfrm>
              <a:off x="4765087" y="5792682"/>
              <a:ext cx="2036135" cy="215444"/>
            </a:xfrm>
            <a:prstGeom prst="rect">
              <a:avLst/>
            </a:prstGeom>
          </p:spPr>
          <p:txBody>
            <a:bodyPr wrap="none">
              <a:spAutoFit/>
            </a:bodyPr>
            <a:lstStyle/>
            <a:p>
              <a:pPr>
                <a:spcBef>
                  <a:spcPts val="600"/>
                </a:spcBef>
              </a:pPr>
              <a:r>
                <a:rPr lang="en-CA" sz="800" dirty="0">
                  <a:solidFill>
                    <a:srgbClr val="333333"/>
                  </a:solidFill>
                </a:rPr>
                <a:t>Source: Harvard Business </a:t>
              </a:r>
              <a:r>
                <a:rPr lang="en-CA" sz="800" dirty="0" smtClean="0">
                  <a:solidFill>
                    <a:srgbClr val="333333"/>
                  </a:solidFill>
                </a:rPr>
                <a:t>Review, 2014</a:t>
              </a:r>
              <a:endParaRPr lang="en-CA" sz="800" dirty="0">
                <a:solidFill>
                  <a:srgbClr val="333333"/>
                </a:solidFill>
              </a:endParaRPr>
            </a:p>
          </p:txBody>
        </p:sp>
        <p:sp>
          <p:nvSpPr>
            <p:cNvPr id="65" name="Rectangle 64"/>
            <p:cNvSpPr/>
            <p:nvPr/>
          </p:nvSpPr>
          <p:spPr>
            <a:xfrm>
              <a:off x="4754564" y="4540813"/>
              <a:ext cx="1406154" cy="215444"/>
            </a:xfrm>
            <a:prstGeom prst="rect">
              <a:avLst/>
            </a:prstGeom>
          </p:spPr>
          <p:txBody>
            <a:bodyPr wrap="none">
              <a:spAutoFit/>
            </a:bodyPr>
            <a:lstStyle/>
            <a:p>
              <a:pPr>
                <a:spcBef>
                  <a:spcPts val="600"/>
                </a:spcBef>
              </a:pPr>
              <a:r>
                <a:rPr lang="en-CA" sz="800" dirty="0">
                  <a:solidFill>
                    <a:srgbClr val="333333"/>
                  </a:solidFill>
                </a:rPr>
                <a:t>Source: </a:t>
              </a:r>
              <a:r>
                <a:rPr lang="en-CA" sz="800" dirty="0" smtClean="0">
                  <a:solidFill>
                    <a:srgbClr val="333333"/>
                  </a:solidFill>
                </a:rPr>
                <a:t>CX Network, 2015</a:t>
              </a:r>
              <a:endParaRPr lang="en-CA" sz="800" dirty="0">
                <a:solidFill>
                  <a:srgbClr val="333333"/>
                </a:solidFill>
              </a:endParaRPr>
            </a:p>
          </p:txBody>
        </p:sp>
      </p:grpSp>
      <p:cxnSp>
        <p:nvCxnSpPr>
          <p:cNvPr id="13" name="Straight Connector 12"/>
          <p:cNvCxnSpPr/>
          <p:nvPr/>
        </p:nvCxnSpPr>
        <p:spPr>
          <a:xfrm>
            <a:off x="4554580" y="2488386"/>
            <a:ext cx="0" cy="3594235"/>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0926" y="6519972"/>
            <a:ext cx="9154925" cy="338028"/>
            <a:chOff x="-10926" y="6519972"/>
            <a:chExt cx="9154925" cy="338028"/>
          </a:xfrm>
        </p:grpSpPr>
        <p:sp>
          <p:nvSpPr>
            <p:cNvPr id="54" name="Rectangle 53"/>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a:r>
                <a:rPr lang="en-CA" sz="1000" kern="0" dirty="0">
                  <a:solidFill>
                    <a:srgbClr val="FFFFFF"/>
                  </a:solidFill>
                  <a:latin typeface="Arial"/>
                </a:rPr>
                <a:t>Info-Tech Research </a:t>
              </a:r>
              <a:r>
                <a:rPr lang="en-CA" sz="1000" kern="0" dirty="0" smtClean="0">
                  <a:solidFill>
                    <a:srgbClr val="FFFFFF"/>
                  </a:solidFill>
                  <a:latin typeface="Arial"/>
                </a:rPr>
                <a:t>Group	</a:t>
              </a:r>
              <a:endParaRPr lang="en-CA" sz="1000" kern="0" dirty="0">
                <a:solidFill>
                  <a:srgbClr val="FFFFFF"/>
                </a:solidFill>
                <a:latin typeface="Arial"/>
              </a:endParaRPr>
            </a:p>
          </p:txBody>
        </p:sp>
        <p:sp>
          <p:nvSpPr>
            <p:cNvPr id="55" name="Rectangle 54"/>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17510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Omnichannel is the way of the future: don’t be left behind</a:t>
            </a:r>
          </a:p>
        </p:txBody>
      </p:sp>
      <p:sp>
        <p:nvSpPr>
          <p:cNvPr id="11" name="Rectangle 10"/>
          <p:cNvSpPr/>
          <p:nvPr/>
        </p:nvSpPr>
        <p:spPr>
          <a:xfrm>
            <a:off x="257174" y="1187898"/>
            <a:ext cx="8620125" cy="1014380"/>
          </a:xfrm>
          <a:prstGeom prst="rect">
            <a:avLst/>
          </a:prstGeom>
        </p:spPr>
        <p:txBody>
          <a:bodyPr wrap="square">
            <a:spAutoFit/>
          </a:bodyPr>
          <a:lstStyle/>
          <a:p>
            <a:pPr>
              <a:lnSpc>
                <a:spcPct val="107000"/>
              </a:lnSpc>
              <a:spcAft>
                <a:spcPts val="800"/>
              </a:spcAft>
            </a:pPr>
            <a:r>
              <a:rPr lang="en-CA" sz="1400" dirty="0">
                <a:solidFill>
                  <a:srgbClr val="333333"/>
                </a:solidFill>
                <a:ea typeface="Calibri" panose="020F0502020204030204" pitchFamily="34" charset="0"/>
                <a:cs typeface="Times New Roman" panose="02020603050405020304" pitchFamily="18" charset="0"/>
              </a:rPr>
              <a:t>Get ahead of the competition by </a:t>
            </a:r>
            <a:r>
              <a:rPr lang="en-CA" sz="1400" b="1" dirty="0">
                <a:solidFill>
                  <a:srgbClr val="333333"/>
                </a:solidFill>
                <a:ea typeface="Calibri" panose="020F0502020204030204" pitchFamily="34" charset="0"/>
                <a:cs typeface="Times New Roman" panose="02020603050405020304" pitchFamily="18" charset="0"/>
              </a:rPr>
              <a:t>doing omnichannel right.</a:t>
            </a:r>
            <a:r>
              <a:rPr lang="en-CA" sz="1400" dirty="0">
                <a:solidFill>
                  <a:srgbClr val="333333"/>
                </a:solidFill>
                <a:ea typeface="Calibri" panose="020F0502020204030204" pitchFamily="34" charset="0"/>
                <a:cs typeface="Times New Roman" panose="02020603050405020304" pitchFamily="18" charset="0"/>
              </a:rPr>
              <a:t> Devise a CXM strategy that allows you to create and maintain a consistent, seamless customer experience by optimizing operations within an omnichannel framework. Customers want to interact with you on their own terms, and it </a:t>
            </a:r>
            <a:r>
              <a:rPr lang="en-CA" sz="1400" b="1" dirty="0">
                <a:solidFill>
                  <a:srgbClr val="333333"/>
                </a:solidFill>
                <a:ea typeface="Calibri" panose="020F0502020204030204" pitchFamily="34" charset="0"/>
                <a:cs typeface="Times New Roman" panose="02020603050405020304" pitchFamily="18" charset="0"/>
              </a:rPr>
              <a:t>falls to IT </a:t>
            </a:r>
            <a:r>
              <a:rPr lang="en-CA" sz="1400" dirty="0">
                <a:solidFill>
                  <a:srgbClr val="333333"/>
                </a:solidFill>
                <a:ea typeface="Calibri" panose="020F0502020204030204" pitchFamily="34" charset="0"/>
                <a:cs typeface="Times New Roman" panose="02020603050405020304" pitchFamily="18" charset="0"/>
              </a:rPr>
              <a:t>to ensure that applications are in place to </a:t>
            </a:r>
            <a:r>
              <a:rPr lang="en-CA" sz="1400" b="1" dirty="0">
                <a:solidFill>
                  <a:srgbClr val="333333"/>
                </a:solidFill>
                <a:ea typeface="Calibri" panose="020F0502020204030204" pitchFamily="34" charset="0"/>
                <a:cs typeface="Times New Roman" panose="02020603050405020304" pitchFamily="18" charset="0"/>
              </a:rPr>
              <a:t>support and manage a wide range of interaction channels.</a:t>
            </a:r>
          </a:p>
        </p:txBody>
      </p:sp>
      <p:grpSp>
        <p:nvGrpSpPr>
          <p:cNvPr id="25" name="Group 24"/>
          <p:cNvGrpSpPr/>
          <p:nvPr/>
        </p:nvGrpSpPr>
        <p:grpSpPr>
          <a:xfrm>
            <a:off x="85725" y="3605786"/>
            <a:ext cx="8576503" cy="2839818"/>
            <a:chOff x="104352" y="1818353"/>
            <a:chExt cx="8576503" cy="2839818"/>
          </a:xfrm>
        </p:grpSpPr>
        <p:grpSp>
          <p:nvGrpSpPr>
            <p:cNvPr id="21" name="Group 20"/>
            <p:cNvGrpSpPr/>
            <p:nvPr/>
          </p:nvGrpSpPr>
          <p:grpSpPr>
            <a:xfrm>
              <a:off x="700936" y="1981404"/>
              <a:ext cx="4262927" cy="1263270"/>
              <a:chOff x="304339" y="3453384"/>
              <a:chExt cx="4215762" cy="1263270"/>
            </a:xfrm>
          </p:grpSpPr>
          <p:sp>
            <p:nvSpPr>
              <p:cNvPr id="22" name="Isosceles Triangle 21"/>
              <p:cNvSpPr/>
              <p:nvPr/>
            </p:nvSpPr>
            <p:spPr>
              <a:xfrm rot="5400000">
                <a:off x="3594184" y="3790736"/>
                <a:ext cx="1263270" cy="58856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a:off x="304339" y="3691923"/>
                <a:ext cx="3781643" cy="8162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grpSp>
          <p:nvGrpSpPr>
            <p:cNvPr id="12" name="Group 11"/>
            <p:cNvGrpSpPr/>
            <p:nvPr/>
          </p:nvGrpSpPr>
          <p:grpSpPr>
            <a:xfrm>
              <a:off x="104352" y="1818353"/>
              <a:ext cx="4113619" cy="2839818"/>
              <a:chOff x="104352" y="1691353"/>
              <a:chExt cx="4113619" cy="2839818"/>
            </a:xfrm>
          </p:grpSpPr>
          <p:sp>
            <p:nvSpPr>
              <p:cNvPr id="3" name="Rectangle 2"/>
              <p:cNvSpPr/>
              <p:nvPr/>
            </p:nvSpPr>
            <p:spPr>
              <a:xfrm>
                <a:off x="1126138" y="1854737"/>
                <a:ext cx="3091833" cy="1752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nvGrpSpPr>
              <p:cNvPr id="4" name="Group 3"/>
              <p:cNvGrpSpPr/>
              <p:nvPr/>
            </p:nvGrpSpPr>
            <p:grpSpPr>
              <a:xfrm>
                <a:off x="104352" y="1691353"/>
                <a:ext cx="4081362" cy="2839818"/>
                <a:chOff x="-171937" y="1976436"/>
                <a:chExt cx="4081362" cy="2839818"/>
              </a:xfrm>
            </p:grpSpPr>
            <p:graphicFrame>
              <p:nvGraphicFramePr>
                <p:cNvPr id="5" name="Chart 4"/>
                <p:cNvGraphicFramePr/>
                <p:nvPr>
                  <p:extLst/>
                </p:nvPr>
              </p:nvGraphicFramePr>
              <p:xfrm>
                <a:off x="-171937" y="1976436"/>
                <a:ext cx="2043572" cy="144574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424869" y="2985739"/>
                  <a:ext cx="2484556" cy="830997"/>
                </a:xfrm>
                <a:prstGeom prst="rect">
                  <a:avLst/>
                </a:prstGeom>
              </p:spPr>
              <p:txBody>
                <a:bodyPr wrap="square">
                  <a:spAutoFit/>
                </a:bodyPr>
                <a:lstStyle/>
                <a:p>
                  <a:r>
                    <a:rPr lang="en-CA" sz="1600" b="1" dirty="0">
                      <a:solidFill>
                        <a:srgbClr val="B0C534"/>
                      </a:solidFill>
                    </a:rPr>
                    <a:t>of companies </a:t>
                  </a:r>
                  <a:r>
                    <a:rPr lang="en-CA" sz="1600" b="1" dirty="0">
                      <a:solidFill>
                        <a:srgbClr val="29475F"/>
                      </a:solidFill>
                    </a:rPr>
                    <a:t>say that they are investing in omnichannel. </a:t>
                  </a:r>
                </a:p>
              </p:txBody>
            </p:sp>
            <p:sp>
              <p:nvSpPr>
                <p:cNvPr id="7" name="Rectangle 6"/>
                <p:cNvSpPr/>
                <p:nvPr/>
              </p:nvSpPr>
              <p:spPr>
                <a:xfrm>
                  <a:off x="1424869" y="2171261"/>
                  <a:ext cx="1938351" cy="1015663"/>
                </a:xfrm>
                <a:prstGeom prst="rect">
                  <a:avLst/>
                </a:prstGeom>
              </p:spPr>
              <p:txBody>
                <a:bodyPr wrap="none">
                  <a:spAutoFit/>
                </a:bodyPr>
                <a:lstStyle/>
                <a:p>
                  <a:r>
                    <a:rPr lang="en-CA" sz="6000" b="1" dirty="0">
                      <a:solidFill>
                        <a:srgbClr val="29475F"/>
                      </a:solidFill>
                      <a:effectLst>
                        <a:outerShdw blurRad="38100" dist="38100" dir="2700000" algn="tl">
                          <a:srgbClr val="000000">
                            <a:alpha val="43137"/>
                          </a:srgbClr>
                        </a:outerShdw>
                      </a:effectLst>
                    </a:rPr>
                    <a:t>97% </a:t>
                  </a:r>
                  <a:endParaRPr lang="en-CA" sz="6000" dirty="0">
                    <a:solidFill>
                      <a:srgbClr val="29475F"/>
                    </a:solidFill>
                  </a:endParaRPr>
                </a:p>
              </p:txBody>
            </p:sp>
            <p:graphicFrame>
              <p:nvGraphicFramePr>
                <p:cNvPr id="8" name="Chart 7"/>
                <p:cNvGraphicFramePr/>
                <p:nvPr>
                  <p:extLst/>
                </p:nvPr>
              </p:nvGraphicFramePr>
              <p:xfrm>
                <a:off x="-139845" y="3386874"/>
                <a:ext cx="1979388" cy="1429380"/>
              </p:xfrm>
              <a:graphic>
                <a:graphicData uri="http://schemas.openxmlformats.org/drawingml/2006/chart">
                  <c:chart xmlns:c="http://schemas.openxmlformats.org/drawingml/2006/chart" xmlns:r="http://schemas.openxmlformats.org/officeDocument/2006/relationships" r:id="rId4"/>
                </a:graphicData>
              </a:graphic>
            </p:graphicFrame>
          </p:grpSp>
        </p:grpSp>
        <p:grpSp>
          <p:nvGrpSpPr>
            <p:cNvPr id="14" name="Group 13"/>
            <p:cNvGrpSpPr/>
            <p:nvPr/>
          </p:nvGrpSpPr>
          <p:grpSpPr>
            <a:xfrm>
              <a:off x="4567236" y="1844191"/>
              <a:ext cx="4113619" cy="1889610"/>
              <a:chOff x="104352" y="1691353"/>
              <a:chExt cx="4113619" cy="1889610"/>
            </a:xfrm>
          </p:grpSpPr>
          <p:sp>
            <p:nvSpPr>
              <p:cNvPr id="15" name="Rectangle 14"/>
              <p:cNvSpPr/>
              <p:nvPr/>
            </p:nvSpPr>
            <p:spPr>
              <a:xfrm>
                <a:off x="1126138" y="1854736"/>
                <a:ext cx="3091833" cy="17262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nvGrpSpPr>
              <p:cNvPr id="16" name="Group 15"/>
              <p:cNvGrpSpPr/>
              <p:nvPr/>
            </p:nvGrpSpPr>
            <p:grpSpPr>
              <a:xfrm>
                <a:off x="104352" y="1691353"/>
                <a:ext cx="4081362" cy="1594078"/>
                <a:chOff x="-171937" y="1976436"/>
                <a:chExt cx="4081362" cy="1594078"/>
              </a:xfrm>
            </p:grpSpPr>
            <p:graphicFrame>
              <p:nvGraphicFramePr>
                <p:cNvPr id="17" name="Chart 16"/>
                <p:cNvGraphicFramePr/>
                <p:nvPr>
                  <p:extLst/>
                </p:nvPr>
              </p:nvGraphicFramePr>
              <p:xfrm>
                <a:off x="-171937" y="1976436"/>
                <a:ext cx="2043572" cy="144574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p:cNvSpPr/>
                <p:nvPr/>
              </p:nvSpPr>
              <p:spPr>
                <a:xfrm>
                  <a:off x="1424869" y="2985739"/>
                  <a:ext cx="2484556" cy="584775"/>
                </a:xfrm>
                <a:prstGeom prst="rect">
                  <a:avLst/>
                </a:prstGeom>
              </p:spPr>
              <p:txBody>
                <a:bodyPr wrap="square">
                  <a:spAutoFit/>
                </a:bodyPr>
                <a:lstStyle/>
                <a:p>
                  <a:r>
                    <a:rPr lang="en-CA" sz="1600" b="1" dirty="0">
                      <a:solidFill>
                        <a:srgbClr val="B0C534"/>
                      </a:solidFill>
                    </a:rPr>
                    <a:t>of companies </a:t>
                  </a:r>
                  <a:r>
                    <a:rPr lang="en-CA" sz="1600" b="1" dirty="0">
                      <a:solidFill>
                        <a:srgbClr val="29475F"/>
                      </a:solidFill>
                    </a:rPr>
                    <a:t>are doing omnichannel </a:t>
                  </a:r>
                  <a:r>
                    <a:rPr lang="en-CA" sz="1600" b="1" dirty="0">
                      <a:solidFill>
                        <a:srgbClr val="B0C534"/>
                      </a:solidFill>
                    </a:rPr>
                    <a:t>well</a:t>
                  </a:r>
                  <a:r>
                    <a:rPr lang="en-CA" sz="1600" b="1" dirty="0">
                      <a:solidFill>
                        <a:schemeClr val="accent2"/>
                      </a:solidFill>
                    </a:rPr>
                    <a:t>.</a:t>
                  </a:r>
                </a:p>
              </p:txBody>
            </p:sp>
            <p:sp>
              <p:nvSpPr>
                <p:cNvPr id="19" name="Rectangle 18"/>
                <p:cNvSpPr/>
                <p:nvPr/>
              </p:nvSpPr>
              <p:spPr>
                <a:xfrm>
                  <a:off x="1424869" y="2171261"/>
                  <a:ext cx="1938351" cy="1015663"/>
                </a:xfrm>
                <a:prstGeom prst="rect">
                  <a:avLst/>
                </a:prstGeom>
              </p:spPr>
              <p:txBody>
                <a:bodyPr wrap="none">
                  <a:spAutoFit/>
                </a:bodyPr>
                <a:lstStyle/>
                <a:p>
                  <a:r>
                    <a:rPr lang="en-CA" sz="6000" b="1" dirty="0">
                      <a:solidFill>
                        <a:srgbClr val="29475F"/>
                      </a:solidFill>
                      <a:effectLst>
                        <a:outerShdw blurRad="38100" dist="38100" dir="2700000" algn="tl">
                          <a:srgbClr val="000000">
                            <a:alpha val="43137"/>
                          </a:srgbClr>
                        </a:outerShdw>
                      </a:effectLst>
                    </a:rPr>
                    <a:t>23% </a:t>
                  </a:r>
                  <a:endParaRPr lang="en-CA" sz="6000" dirty="0">
                    <a:solidFill>
                      <a:srgbClr val="29475F"/>
                    </a:solidFill>
                  </a:endParaRPr>
                </a:p>
              </p:txBody>
            </p:sp>
          </p:grpSp>
        </p:grpSp>
        <p:sp>
          <p:nvSpPr>
            <p:cNvPr id="24" name="Rectangle 23"/>
            <p:cNvSpPr/>
            <p:nvPr/>
          </p:nvSpPr>
          <p:spPr>
            <a:xfrm>
              <a:off x="3967904" y="2345644"/>
              <a:ext cx="849400" cy="523220"/>
            </a:xfrm>
            <a:prstGeom prst="rect">
              <a:avLst/>
            </a:prstGeom>
          </p:spPr>
          <p:txBody>
            <a:bodyPr wrap="none">
              <a:spAutoFit/>
            </a:bodyPr>
            <a:lstStyle/>
            <a:p>
              <a:r>
                <a:rPr lang="en-CA" sz="1400" b="1" dirty="0">
                  <a:solidFill>
                    <a:srgbClr val="29475F"/>
                  </a:solidFill>
                </a:rPr>
                <a:t>BUT, </a:t>
              </a:r>
              <a:br>
                <a:rPr lang="en-CA" sz="1400" b="1" dirty="0">
                  <a:solidFill>
                    <a:srgbClr val="29475F"/>
                  </a:solidFill>
                </a:rPr>
              </a:br>
              <a:r>
                <a:rPr lang="en-CA" sz="1400" b="1" dirty="0">
                  <a:solidFill>
                    <a:srgbClr val="29475F"/>
                  </a:solidFill>
                </a:rPr>
                <a:t>ONLY…</a:t>
              </a:r>
              <a:endParaRPr lang="en-CA" dirty="0">
                <a:solidFill>
                  <a:srgbClr val="333333"/>
                </a:solidFill>
              </a:endParaRPr>
            </a:p>
          </p:txBody>
        </p:sp>
      </p:grpSp>
      <p:grpSp>
        <p:nvGrpSpPr>
          <p:cNvPr id="10" name="Group 9"/>
          <p:cNvGrpSpPr/>
          <p:nvPr/>
        </p:nvGrpSpPr>
        <p:grpSpPr>
          <a:xfrm>
            <a:off x="292183" y="2350783"/>
            <a:ext cx="8550105" cy="1075559"/>
            <a:chOff x="287418" y="2179333"/>
            <a:chExt cx="8550105" cy="1075559"/>
          </a:xfrm>
        </p:grpSpPr>
        <p:sp>
          <p:nvSpPr>
            <p:cNvPr id="9" name="Rectangle 8"/>
            <p:cNvSpPr/>
            <p:nvPr/>
          </p:nvSpPr>
          <p:spPr>
            <a:xfrm>
              <a:off x="287418" y="2179333"/>
              <a:ext cx="8550105" cy="830997"/>
            </a:xfrm>
            <a:prstGeom prst="rect">
              <a:avLst/>
            </a:prstGeom>
          </p:spPr>
          <p:txBody>
            <a:bodyPr wrap="square">
              <a:spAutoFit/>
            </a:bodyPr>
            <a:lstStyle/>
            <a:p>
              <a:pPr algn="ctr"/>
              <a:r>
                <a:rPr lang="en-CA" sz="1600" b="1" dirty="0">
                  <a:solidFill>
                    <a:srgbClr val="B0C534"/>
                  </a:solidFill>
                </a:rPr>
                <a:t>Omnichannel</a:t>
              </a:r>
              <a:r>
                <a:rPr lang="en-CA" sz="1600" b="1" dirty="0">
                  <a:solidFill>
                    <a:srgbClr val="29475F"/>
                  </a:solidFill>
                </a:rPr>
                <a:t> is a </a:t>
              </a:r>
              <a:r>
                <a:rPr lang="en-CA" sz="1600" b="1" dirty="0">
                  <a:solidFill>
                    <a:schemeClr val="accent2"/>
                  </a:solidFill>
                </a:rPr>
                <a:t>“</a:t>
              </a:r>
              <a:r>
                <a:rPr lang="en-CA" sz="1600" b="1" i="1" dirty="0">
                  <a:solidFill>
                    <a:srgbClr val="B0C534"/>
                  </a:solidFill>
                </a:rPr>
                <a:t>multi-channel approach</a:t>
              </a:r>
              <a:r>
                <a:rPr lang="en-CA" sz="1600" b="1" i="1" dirty="0">
                  <a:solidFill>
                    <a:srgbClr val="29475F"/>
                  </a:solidFill>
                </a:rPr>
                <a:t> to sales that seeks to provide the customer with a </a:t>
              </a:r>
              <a:r>
                <a:rPr lang="en-CA" sz="1600" b="1" i="1" dirty="0">
                  <a:solidFill>
                    <a:srgbClr val="B0C534"/>
                  </a:solidFill>
                </a:rPr>
                <a:t>seamless transactional experience</a:t>
              </a:r>
              <a:r>
                <a:rPr lang="en-CA" sz="1600" b="1" i="1" dirty="0">
                  <a:solidFill>
                    <a:srgbClr val="29475F"/>
                  </a:solidFill>
                </a:rPr>
                <a:t> whether the customer is shopping online from a desktop or mobile device, by telephone, or in a bricks and mortar store</a:t>
              </a:r>
              <a:r>
                <a:rPr lang="en-CA" sz="1600" b="1" i="1" dirty="0" smtClean="0">
                  <a:solidFill>
                    <a:srgbClr val="29475F"/>
                  </a:solidFill>
                </a:rPr>
                <a:t>.</a:t>
              </a:r>
              <a:r>
                <a:rPr lang="en-CA" sz="1600" b="1" dirty="0" smtClean="0">
                  <a:solidFill>
                    <a:srgbClr val="29475F"/>
                  </a:solidFill>
                </a:rPr>
                <a:t>”</a:t>
              </a:r>
              <a:endParaRPr lang="en-CA" sz="1600" b="1" dirty="0">
                <a:solidFill>
                  <a:srgbClr val="29475F"/>
                </a:solidFill>
              </a:endParaRPr>
            </a:p>
          </p:txBody>
        </p:sp>
        <p:sp>
          <p:nvSpPr>
            <p:cNvPr id="26" name="Rectangle 25"/>
            <p:cNvSpPr/>
            <p:nvPr/>
          </p:nvSpPr>
          <p:spPr>
            <a:xfrm>
              <a:off x="7060202" y="3039448"/>
              <a:ext cx="1385316" cy="215444"/>
            </a:xfrm>
            <a:prstGeom prst="rect">
              <a:avLst/>
            </a:prstGeom>
          </p:spPr>
          <p:txBody>
            <a:bodyPr wrap="none">
              <a:spAutoFit/>
            </a:bodyPr>
            <a:lstStyle/>
            <a:p>
              <a:pPr algn="ctr">
                <a:spcBef>
                  <a:spcPts val="600"/>
                </a:spcBef>
              </a:pPr>
              <a:r>
                <a:rPr lang="en-CA" sz="800" dirty="0">
                  <a:solidFill>
                    <a:srgbClr val="222222"/>
                  </a:solidFill>
                </a:rPr>
                <a:t>Source</a:t>
              </a:r>
              <a:r>
                <a:rPr lang="en-CA" sz="800" dirty="0" smtClean="0">
                  <a:solidFill>
                    <a:srgbClr val="222222"/>
                  </a:solidFill>
                </a:rPr>
                <a:t>: TechTarget, 2014</a:t>
              </a:r>
              <a:endParaRPr lang="en-CA" sz="800" dirty="0">
                <a:solidFill>
                  <a:srgbClr val="333333"/>
                </a:solidFill>
              </a:endParaRPr>
            </a:p>
          </p:txBody>
        </p:sp>
      </p:grpSp>
      <p:sp>
        <p:nvSpPr>
          <p:cNvPr id="27" name="Rectangle 26"/>
          <p:cNvSpPr/>
          <p:nvPr/>
        </p:nvSpPr>
        <p:spPr>
          <a:xfrm>
            <a:off x="557039" y="5600957"/>
            <a:ext cx="1564852" cy="215444"/>
          </a:xfrm>
          <a:prstGeom prst="rect">
            <a:avLst/>
          </a:prstGeom>
        </p:spPr>
        <p:txBody>
          <a:bodyPr wrap="none">
            <a:spAutoFit/>
          </a:bodyPr>
          <a:lstStyle/>
          <a:p>
            <a:pPr>
              <a:spcBef>
                <a:spcPts val="600"/>
              </a:spcBef>
            </a:pPr>
            <a:r>
              <a:rPr lang="en-CA" sz="800" dirty="0">
                <a:solidFill>
                  <a:srgbClr val="333333"/>
                </a:solidFill>
              </a:rPr>
              <a:t>Source: Huffington </a:t>
            </a:r>
            <a:r>
              <a:rPr lang="en-CA" sz="800" dirty="0" smtClean="0">
                <a:solidFill>
                  <a:srgbClr val="333333"/>
                </a:solidFill>
              </a:rPr>
              <a:t>Post, 2015</a:t>
            </a:r>
            <a:endParaRPr lang="en-CA" sz="800" dirty="0">
              <a:solidFill>
                <a:srgbClr val="333333"/>
              </a:solidFill>
            </a:endParaRPr>
          </a:p>
        </p:txBody>
      </p:sp>
      <p:grpSp>
        <p:nvGrpSpPr>
          <p:cNvPr id="28" name="Group 27"/>
          <p:cNvGrpSpPr/>
          <p:nvPr/>
        </p:nvGrpSpPr>
        <p:grpSpPr>
          <a:xfrm>
            <a:off x="-10926" y="6519972"/>
            <a:ext cx="9154925" cy="338028"/>
            <a:chOff x="-10926" y="6519972"/>
            <a:chExt cx="9154925" cy="338028"/>
          </a:xfrm>
        </p:grpSpPr>
        <p:sp>
          <p:nvSpPr>
            <p:cNvPr id="29" name="Rectangle 28"/>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a:r>
                <a:rPr lang="en-CA" sz="1000" kern="0" dirty="0">
                  <a:solidFill>
                    <a:srgbClr val="FFFFFF"/>
                  </a:solidFill>
                  <a:latin typeface="Arial"/>
                </a:rPr>
                <a:t>Info-Tech Research </a:t>
              </a:r>
              <a:r>
                <a:rPr lang="en-CA" sz="1000" kern="0" dirty="0" smtClean="0">
                  <a:solidFill>
                    <a:srgbClr val="FFFFFF"/>
                  </a:solidFill>
                  <a:latin typeface="Arial"/>
                </a:rPr>
                <a:t>Group	</a:t>
              </a:r>
              <a:endParaRPr lang="en-CA" sz="1000" kern="0" dirty="0">
                <a:solidFill>
                  <a:srgbClr val="FFFFFF"/>
                </a:solidFill>
                <a:latin typeface="Arial"/>
              </a:endParaRPr>
            </a:p>
          </p:txBody>
        </p:sp>
        <p:sp>
          <p:nvSpPr>
            <p:cNvPr id="30" name="Rectangle 29"/>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29116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1_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4_Theme1">
  <a:themeElements>
    <a:clrScheme name="Flourish">
      <a:dk1>
        <a:srgbClr val="333333"/>
      </a:dk1>
      <a:lt1>
        <a:srgbClr val="FFFFFF"/>
      </a:lt1>
      <a:dk2>
        <a:srgbClr val="333333"/>
      </a:dk2>
      <a:lt2>
        <a:srgbClr val="FFFFFF"/>
      </a:lt2>
      <a:accent1>
        <a:srgbClr val="29475F"/>
      </a:accent1>
      <a:accent2>
        <a:srgbClr val="D9A210"/>
      </a:accent2>
      <a:accent3>
        <a:srgbClr val="7CADD4"/>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sz="1200"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1832</Words>
  <Application>Microsoft Office PowerPoint</Application>
  <PresentationFormat>On-screen Show (4:3)</PresentationFormat>
  <Paragraphs>216</Paragraphs>
  <Slides>12</Slides>
  <Notes>11</Notes>
  <HiddenSlides>0</HiddenSlides>
  <MMClips>0</MMClips>
  <ScaleCrop>false</ScaleCrop>
  <HeadingPairs>
    <vt:vector size="8" baseType="variant">
      <vt:variant>
        <vt:lpstr>Fonts Used</vt:lpstr>
      </vt:variant>
      <vt:variant>
        <vt:i4>6</vt:i4>
      </vt:variant>
      <vt:variant>
        <vt:lpstr>Theme</vt:lpstr>
      </vt:variant>
      <vt:variant>
        <vt:i4>3</vt:i4>
      </vt:variant>
      <vt:variant>
        <vt:lpstr>Slide Titles</vt:lpstr>
      </vt:variant>
      <vt:variant>
        <vt:i4>12</vt:i4>
      </vt:variant>
      <vt:variant>
        <vt:lpstr>Custom Shows</vt:lpstr>
      </vt:variant>
      <vt:variant>
        <vt:i4>1</vt:i4>
      </vt:variant>
    </vt:vector>
  </HeadingPairs>
  <TitlesOfParts>
    <vt:vector size="22" baseType="lpstr">
      <vt:lpstr>Arial</vt:lpstr>
      <vt:lpstr>Calibri</vt:lpstr>
      <vt:lpstr>Georgia</vt:lpstr>
      <vt:lpstr>Roboto</vt:lpstr>
      <vt:lpstr>Times New Roman</vt:lpstr>
      <vt:lpstr>Wingdings</vt:lpstr>
      <vt:lpstr>Theme1</vt:lpstr>
      <vt:lpstr>1_Theme1</vt:lpstr>
      <vt:lpstr>4_Theme1</vt:lpstr>
      <vt:lpstr>PowerPoint Presentation</vt:lpstr>
      <vt:lpstr>PowerPoint Presentation</vt:lpstr>
      <vt:lpstr>Framing the CXM project</vt:lpstr>
      <vt:lpstr>Executive summary</vt:lpstr>
      <vt:lpstr> </vt:lpstr>
      <vt:lpstr>Customers’ expectations are on the rise: meet them!</vt:lpstr>
      <vt:lpstr>Realize measurable value by enabling CXM</vt:lpstr>
      <vt:lpstr>Strategic CXM is gaining traction with your competition</vt:lpstr>
      <vt:lpstr>Omnichannel is the way of the future: don’t be left behind</vt:lpstr>
      <vt:lpstr>CXM applications drive effective multi-channel customer interactions across marketing, sales, and customer service</vt:lpstr>
      <vt:lpstr>Application spotlight: Customer experience platforms</vt:lpstr>
      <vt:lpstr>PowerPoint Presentation</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2016-04-27T14:20:22Z</dcterms:created>
  <dcterms:modified xsi:type="dcterms:W3CDTF">2019-08-19T16:51:14Z</dcterms:modified>
</cp:coreProperties>
</file>