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71" r:id="rId2"/>
    <p:sldMasterId id="2147483800" r:id="rId3"/>
  </p:sldMasterIdLst>
  <p:notesMasterIdLst>
    <p:notesMasterId r:id="rId16"/>
  </p:notesMasterIdLst>
  <p:handoutMasterIdLst>
    <p:handoutMasterId r:id="rId17"/>
  </p:handoutMasterIdLst>
  <p:sldIdLst>
    <p:sldId id="278" r:id="rId4"/>
    <p:sldId id="484" r:id="rId5"/>
    <p:sldId id="403" r:id="rId6"/>
    <p:sldId id="399" r:id="rId7"/>
    <p:sldId id="667" r:id="rId8"/>
    <p:sldId id="585" r:id="rId9"/>
    <p:sldId id="615" r:id="rId10"/>
    <p:sldId id="589" r:id="rId11"/>
    <p:sldId id="655" r:id="rId12"/>
    <p:sldId id="571" r:id="rId13"/>
    <p:sldId id="573" r:id="rId14"/>
    <p:sldId id="668" r:id="rId15"/>
  </p:sldIdLst>
  <p:sldSz cx="9144000" cy="6858000" type="screen4x3"/>
  <p:notesSz cx="6858000" cy="9144000"/>
  <p:custShowLst>
    <p:custShow name="Custom Show 1" id="0">
      <p:sldLst>
        <p:sld r:id="rId4"/>
      </p:sldLst>
    </p:custShow>
  </p:custShowLst>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48" userDrawn="1">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ADD4"/>
    <a:srgbClr val="243F54"/>
    <a:srgbClr val="3AC3CD"/>
    <a:srgbClr val="17929A"/>
    <a:srgbClr val="000000"/>
    <a:srgbClr val="A24130"/>
    <a:srgbClr val="CBDBE7"/>
    <a:srgbClr val="2576B7"/>
    <a:srgbClr val="B0C534"/>
    <a:srgbClr val="365D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433" autoAdjust="0"/>
  </p:normalViewPr>
  <p:slideViewPr>
    <p:cSldViewPr snapToGrid="0">
      <p:cViewPr varScale="1">
        <p:scale>
          <a:sx n="97" d="100"/>
          <a:sy n="97" d="100"/>
        </p:scale>
        <p:origin x="1824" y="90"/>
      </p:cViewPr>
      <p:guideLst>
        <p:guide pos="748"/>
        <p:guide orient="horz" pos="2160"/>
      </p:guideLst>
    </p:cSldViewPr>
  </p:slideViewPr>
  <p:outlineViewPr>
    <p:cViewPr>
      <p:scale>
        <a:sx n="33" d="100"/>
        <a:sy n="33" d="100"/>
      </p:scale>
      <p:origin x="0" y="-19932"/>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4/18/2016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4/18/2016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908668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3461520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1814197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2590071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224517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1673097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3327143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3085085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708524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8454003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4219331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43700896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976260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498701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 name="Rectangle 1"/>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65103" y="4484104"/>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14303" y="447986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74303" y="4159821"/>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23503" y="4159821"/>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dirty="0" smtClean="0"/>
              <a:t>Page </a:t>
            </a:r>
            <a:r>
              <a:rPr lang="en-US" smtClean="0"/>
              <a:t>Header (Arial, </a:t>
            </a:r>
            <a:r>
              <a:rPr lang="en-US" dirty="0" smtClean="0"/>
              <a:t>24pt) </a:t>
            </a:r>
            <a:endParaRPr lang="en-CA" dirty="0"/>
          </a:p>
        </p:txBody>
      </p:sp>
    </p:spTree>
    <p:extLst>
      <p:ext uri="{BB962C8B-B14F-4D97-AF65-F5344CB8AC3E}">
        <p14:creationId xmlns:p14="http://schemas.microsoft.com/office/powerpoint/2010/main" val="4682150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9" name="Rectangle 18"/>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541801"/>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55605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859675"/>
            <a:ext cx="8623607" cy="146141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632284" y="4594779"/>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634089"/>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2"/>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322335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99" r:id="rId4"/>
    <p:sldLayoutId id="2147483721" r:id="rId5"/>
    <p:sldLayoutId id="2147483726" r:id="rId6"/>
    <p:sldLayoutId id="2147483764" r:id="rId7"/>
    <p:sldLayoutId id="2147483761" r:id="rId8"/>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04"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409062470"/>
      </p:ext>
    </p:extLst>
  </p:cSld>
  <p:clrMap bg1="lt1" tx1="dk1" bg2="lt2" tx2="dk2" accent1="accent1" accent2="accent2" accent3="accent3" accent4="accent4" accent5="accent5" accent6="accent6" hlink="hlink" folHlink="folHlink"/>
  <p:sldLayoutIdLst>
    <p:sldLayoutId id="2147483773" r:id="rId1"/>
    <p:sldLayoutId id="2147483795" r:id="rId2"/>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04">
          <p15:clr>
            <a:srgbClr val="F26B43"/>
          </p15:clr>
        </p15:guide>
        <p15:guide id="2" pos="288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11" name="Group 10"/>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userDrawn="1"/>
          </p:nvSpPr>
          <p:spPr>
            <a:xfrm>
              <a:off x="6408204" y="6525344"/>
              <a:ext cx="2735796" cy="338028"/>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3331374834"/>
      </p:ext>
    </p:extLst>
  </p:cSld>
  <p:clrMap bg1="lt1" tx1="dk1" bg2="lt2" tx2="dk2" accent1="accent1" accent2="accent2" accent3="accent3" accent4="accent4" accent5="accent5" accent6="accent6" hlink="hlink" folHlink="folHlink"/>
  <p:sldLayoutIdLst>
    <p:sldLayoutId id="2147483801" r:id="rId1"/>
    <p:sldLayoutId id="2147483802"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outsource-the-service-desk?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gif"/></Relationships>
</file>

<file path=ppt/slides/_rels/slide10.xml.rels><?xml version="1.0" encoding="UTF-8" standalone="yes"?>
<Relationships xmlns="http://schemas.openxmlformats.org/package/2006/relationships"><Relationship Id="rId3" Type="http://schemas.openxmlformats.org/officeDocument/2006/relationships/hyperlink" Target="https://www.infotech.com/research/ss/outsource-the-service-desk?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4.emf"/><Relationship Id="rId7" Type="http://schemas.openxmlformats.org/officeDocument/2006/relationships/hyperlink" Target="https://www.infotech.com/research/ss/outsource-the-service-desk?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10.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jpeg"/><Relationship Id="rId9"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ss/outsource-the-service-desk?utm_source=SS_Sample&amp;utm_medium=Collateral&amp;utm_campaign=Collateral" TargetMode="External"/><Relationship Id="rId7" Type="http://schemas.openxmlformats.org/officeDocument/2006/relationships/image" Target="../media/image9.png"/><Relationship Id="rId2" Type="http://schemas.openxmlformats.org/officeDocument/2006/relationships/hyperlink" Target="http://www.infotech.com/" TargetMode="External"/><Relationship Id="rId1" Type="http://schemas.openxmlformats.org/officeDocument/2006/relationships/slideLayout" Target="../slideLayouts/slideLayout12.xml"/><Relationship Id="rId6" Type="http://schemas.openxmlformats.org/officeDocument/2006/relationships/image" Target="../media/image8.png"/><Relationship Id="rId5" Type="http://schemas.openxmlformats.org/officeDocument/2006/relationships/image" Target="../media/image29.png"/><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3" Type="http://schemas.openxmlformats.org/officeDocument/2006/relationships/hyperlink" Target="https://www.infotech.com/research/ss/outsource-the-service-desk?utm_source=SS_Sample&amp;utm_medium=Collateral&amp;utm_campaign=Collateral" TargetMode="External"/><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hyperlink" Target="https://www.infotech.com/research/ss/outsource-the-service-desk?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hyperlink" Target="https://www.infotech.com/research/ss/outsource-the-service-desk?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2.png"/><Relationship Id="rId7" Type="http://schemas.openxmlformats.org/officeDocument/2006/relationships/hyperlink" Target="https://www.infotech.com/research/ss/outsource-the-service-desk?utm_source=SS_Sample&amp;utm_medium=Collateral&amp;utm_campaign=Collatera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6.png"/><Relationship Id="rId7" Type="http://schemas.openxmlformats.org/officeDocument/2006/relationships/image" Target="../media/image19.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8.jpeg"/><Relationship Id="rId11" Type="http://schemas.openxmlformats.org/officeDocument/2006/relationships/image" Target="../media/image9.png"/><Relationship Id="rId5" Type="http://schemas.openxmlformats.org/officeDocument/2006/relationships/image" Target="../media/image17.jpeg"/><Relationship Id="rId10" Type="http://schemas.openxmlformats.org/officeDocument/2006/relationships/image" Target="../media/image8.png"/><Relationship Id="rId4" Type="http://schemas.openxmlformats.org/officeDocument/2006/relationships/hyperlink" Target="http://www.tandfonline.com/doi/abs/10.1080/07421222.2015.1029379?journalCode=mmis20" TargetMode="External"/><Relationship Id="rId9" Type="http://schemas.openxmlformats.org/officeDocument/2006/relationships/hyperlink" Target="https://www.infotech.com/research/ss/outsource-the-service-desk?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hyperlink" Target="https://www.infotech.com/research/ss/outsource-the-service-desk?utm_source=SS_Sample&amp;utm_medium=Collateral&amp;utm_campaign=Collatera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s://www.infotech.com/research/ss/outsource-the-service-desk?utm_source=SS_Sample&amp;utm_medium=Collateral&amp;utm_campaign=Collateral" TargetMode="External"/><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hyperlink" Target="https://www.infotech.com/research/ss/outsource-the-service-desk?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Outsource the Service Desk</a:t>
            </a:r>
            <a:endParaRPr lang="en-US" dirty="0"/>
          </a:p>
        </p:txBody>
      </p:sp>
      <p:sp>
        <p:nvSpPr>
          <p:cNvPr id="5" name="Tagline"/>
          <p:cNvSpPr>
            <a:spLocks noGrp="1"/>
          </p:cNvSpPr>
          <p:nvPr>
            <p:ph type="body" sz="quarter" idx="16"/>
          </p:nvPr>
        </p:nvSpPr>
        <p:spPr/>
        <p:txBody>
          <a:bodyPr/>
          <a:lstStyle/>
          <a:p>
            <a:r>
              <a:rPr lang="en-US" dirty="0" smtClean="0"/>
              <a:t>If your outsourcing project is driven by cost alone, you will fail.</a:t>
            </a:r>
            <a:endParaRPr lang="en-US" dirty="0"/>
          </a:p>
        </p:txBody>
      </p:sp>
      <p:grpSp>
        <p:nvGrpSpPr>
          <p:cNvPr id="6" name="Group 5"/>
          <p:cNvGrpSpPr/>
          <p:nvPr/>
        </p:nvGrpSpPr>
        <p:grpSpPr>
          <a:xfrm>
            <a:off x="0" y="5402461"/>
            <a:ext cx="9144000" cy="1455539"/>
            <a:chOff x="0" y="5402461"/>
            <a:chExt cx="9144000" cy="1455539"/>
          </a:xfrm>
        </p:grpSpPr>
        <p:pic>
          <p:nvPicPr>
            <p:cNvPr id="7" name="Picture 6"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8" name="Group 7"/>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1997 - 2016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Info-Tech draws on the COBIT framework, which focuses on consistent delivery of IT services across the organization</a:t>
            </a:r>
            <a:endParaRPr lang="en-US" dirty="0"/>
          </a:p>
        </p:txBody>
      </p:sp>
      <p:graphicFrame>
        <p:nvGraphicFramePr>
          <p:cNvPr id="8" name="Table 10"/>
          <p:cNvGraphicFramePr>
            <a:graphicFrameLocks noGrp="1"/>
          </p:cNvGraphicFramePr>
          <p:nvPr>
            <p:extLst/>
          </p:nvPr>
        </p:nvGraphicFramePr>
        <p:xfrm>
          <a:off x="251517" y="1152474"/>
          <a:ext cx="8625783" cy="5343130"/>
        </p:xfrm>
        <a:graphic>
          <a:graphicData uri="http://schemas.openxmlformats.org/drawingml/2006/table">
            <a:tbl>
              <a:tblPr firstRow="1" bandRow="1">
                <a:tableStyleId>{5C22544A-7EE6-4342-B048-85BDC9FD1C3A}</a:tableStyleId>
              </a:tblPr>
              <a:tblGrid>
                <a:gridCol w="208280"/>
                <a:gridCol w="866431"/>
                <a:gridCol w="866431"/>
                <a:gridCol w="866431"/>
                <a:gridCol w="866431"/>
                <a:gridCol w="866431"/>
                <a:gridCol w="866431"/>
                <a:gridCol w="866431"/>
                <a:gridCol w="208280"/>
                <a:gridCol w="1935926"/>
                <a:gridCol w="208280"/>
              </a:tblGrid>
              <a:tr h="226875">
                <a:tc>
                  <a:txBody>
                    <a:bodyPr/>
                    <a:lstStyle/>
                    <a:p>
                      <a:pPr algn="ctr"/>
                      <a:endParaRPr lang="en-CA" sz="800" dirty="0"/>
                    </a:p>
                  </a:txBody>
                  <a:tcPr>
                    <a:lnL w="38100" cap="flat" cmpd="sng" algn="ctr">
                      <a:solidFill>
                        <a:schemeClr val="bg1"/>
                      </a:solidFill>
                      <a:prstDash val="solid"/>
                      <a:round/>
                      <a:headEnd type="none" w="med" len="med"/>
                      <a:tailEnd type="none" w="med" len="med"/>
                    </a:lnL>
                    <a:lnR w="12700" cmpd="sng">
                      <a:noFill/>
                    </a:lnR>
                    <a:lnT w="38100" cap="flat" cmpd="sng" algn="ctr">
                      <a:solidFill>
                        <a:schemeClr val="bg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1">
                        <a:lumMod val="20000"/>
                        <a:lumOff val="80000"/>
                      </a:schemeClr>
                    </a:solidFill>
                  </a:tcPr>
                </a:tc>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b="1" dirty="0" smtClean="0">
                          <a:solidFill>
                            <a:schemeClr val="tx1"/>
                          </a:solidFill>
                        </a:rPr>
                        <a:t>Evaluate,</a:t>
                      </a:r>
                      <a:r>
                        <a:rPr lang="en-CA" sz="900" b="1" baseline="0" dirty="0" smtClean="0">
                          <a:solidFill>
                            <a:schemeClr val="tx1"/>
                          </a:solidFill>
                        </a:rPr>
                        <a:t> Direct, and Monitor</a:t>
                      </a:r>
                      <a:endParaRPr lang="en-CA" sz="900" dirty="0">
                        <a:solidFill>
                          <a:schemeClr val="tx1"/>
                        </a:solidFill>
                      </a:endParaRPr>
                    </a:p>
                  </a:txBody>
                  <a:tcP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hMerge="1">
                  <a:txBody>
                    <a:bodyPr/>
                    <a:lstStyle/>
                    <a:p>
                      <a:pPr algn="ctr"/>
                      <a:endParaRPr lang="en-CA" sz="800" dirty="0"/>
                    </a:p>
                  </a:txBody>
                  <a:tcP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CA" sz="800" dirty="0"/>
                    </a:p>
                  </a:txBody>
                  <a:tcP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CA" sz="800" dirty="0"/>
                    </a:p>
                  </a:txBody>
                  <a:tcP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CA" sz="800" dirty="0"/>
                    </a:p>
                  </a:txBody>
                  <a:tcP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CA" sz="800" dirty="0"/>
                    </a:p>
                  </a:txBody>
                  <a:tcPr>
                    <a:lnL w="12700" cmpd="sng">
                      <a:noFill/>
                    </a:lnL>
                    <a:lnR w="12700" cmpd="sng">
                      <a:noFill/>
                    </a:lnR>
                    <a:lnT w="38100" cap="flat" cmpd="sng" algn="ctr">
                      <a:solidFill>
                        <a:schemeClr val="bg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lnL w="12700" cmpd="sng">
                      <a:noFill/>
                    </a:lnL>
                    <a:lnR w="12700" cmpd="sng">
                      <a:noFill/>
                    </a:lnR>
                    <a:lnT w="38100" cap="flat" cmpd="sng" algn="ctr">
                      <a:solidFill>
                        <a:schemeClr val="bg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lnL w="12700" cmpd="sng">
                      <a:noFill/>
                    </a:lnL>
                    <a:lnR w="12700" cmpd="sng">
                      <a:noFill/>
                    </a:lnR>
                    <a:lnT w="38100" cap="flat" cmpd="sng" algn="ctr">
                      <a:solidFill>
                        <a:schemeClr val="bg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lnL w="12700" cmpd="sng">
                      <a:noFill/>
                    </a:lnL>
                    <a:lnR w="12700" cmpd="sng">
                      <a:noFill/>
                    </a:lnR>
                    <a:lnT w="38100" cap="flat" cmpd="sng" algn="ctr">
                      <a:solidFill>
                        <a:schemeClr val="bg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lnL w="12700" cmpd="sng">
                      <a:noFill/>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1">
                        <a:lumMod val="20000"/>
                        <a:lumOff val="80000"/>
                      </a:schemeClr>
                    </a:solidFill>
                  </a:tcPr>
                </a:tc>
              </a:tr>
              <a:tr h="816749">
                <a:tc>
                  <a:txBody>
                    <a:bodyPr/>
                    <a:lstStyle/>
                    <a:p>
                      <a:pPr algn="ctr"/>
                      <a:endParaRPr lang="en-CA" sz="800" dirty="0"/>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CA" sz="800" dirty="0" smtClean="0"/>
                        <a:t>EDM01</a:t>
                      </a:r>
                    </a:p>
                    <a:p>
                      <a:pPr algn="ctr"/>
                      <a:r>
                        <a:rPr lang="en-CA" sz="800" dirty="0" smtClean="0"/>
                        <a:t>Ensure</a:t>
                      </a:r>
                      <a:r>
                        <a:rPr lang="en-CA" sz="800" baseline="0" dirty="0" smtClean="0"/>
                        <a:t> Governance Framework Setting and Maintenance</a:t>
                      </a:r>
                      <a:endParaRPr lang="en-CA" sz="800" dirty="0"/>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r>
                        <a:rPr lang="en-CA" sz="800" dirty="0" smtClean="0"/>
                        <a:t>EDM02 </a:t>
                      </a:r>
                    </a:p>
                    <a:p>
                      <a:pPr algn="ctr"/>
                      <a:r>
                        <a:rPr lang="en-CA" sz="800" dirty="0" smtClean="0"/>
                        <a:t>Ensure Benefits Delivery</a:t>
                      </a:r>
                      <a:endParaRPr lang="en-CA" sz="8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r>
                        <a:rPr lang="en-CA" sz="800" dirty="0" smtClean="0"/>
                        <a:t>EDM03 </a:t>
                      </a:r>
                    </a:p>
                    <a:p>
                      <a:pPr algn="ctr"/>
                      <a:r>
                        <a:rPr lang="en-CA" sz="800" dirty="0" smtClean="0"/>
                        <a:t>Ensure Risk Optimization</a:t>
                      </a:r>
                      <a:endParaRPr lang="en-CA" sz="8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r>
                        <a:rPr lang="en-CA" sz="800" dirty="0" smtClean="0"/>
                        <a:t>EDM04 </a:t>
                      </a:r>
                    </a:p>
                    <a:p>
                      <a:pPr algn="ctr"/>
                      <a:r>
                        <a:rPr lang="en-CA" sz="800" dirty="0" smtClean="0"/>
                        <a:t>Ensure Resource</a:t>
                      </a:r>
                      <a:r>
                        <a:rPr lang="en-CA" sz="800" baseline="0" dirty="0" smtClean="0"/>
                        <a:t> Optimization</a:t>
                      </a:r>
                      <a:endParaRPr lang="en-CA" sz="8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r>
                        <a:rPr lang="en-CA" sz="800" dirty="0" smtClean="0"/>
                        <a:t>EDM05</a:t>
                      </a:r>
                      <a:r>
                        <a:rPr lang="en-CA" sz="800" baseline="0" dirty="0" smtClean="0"/>
                        <a:t> </a:t>
                      </a:r>
                    </a:p>
                    <a:p>
                      <a:pPr algn="ctr"/>
                      <a:r>
                        <a:rPr lang="en-CA" sz="800" baseline="0" dirty="0" smtClean="0"/>
                        <a:t>Ensure Stakeholder Transparency</a:t>
                      </a:r>
                      <a:endParaRPr lang="en-CA" sz="800" dirty="0"/>
                    </a:p>
                  </a:txBody>
                  <a:tcP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algn="ctr"/>
                      <a:endParaRPr lang="en-CA" sz="800" dirty="0"/>
                    </a:p>
                  </a:txBody>
                  <a:tcPr>
                    <a:lnL w="38100" cap="flat" cmpd="sng" algn="ctr">
                      <a:solidFill>
                        <a:schemeClr val="bg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900" b="1" dirty="0" smtClean="0">
                          <a:solidFill>
                            <a:schemeClr val="tx1"/>
                          </a:solidFill>
                        </a:rPr>
                        <a:t>Monitor, Evaluate, and Assess</a:t>
                      </a:r>
                    </a:p>
                  </a:txBody>
                  <a:tcPr anchor="b">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lnL w="12700" cmpd="sng">
                      <a:noFill/>
                    </a:lnL>
                    <a:lnR w="3810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r h="226875">
                <a:tc>
                  <a:txBody>
                    <a:bodyPr/>
                    <a:lstStyle/>
                    <a:p>
                      <a:pPr algn="l"/>
                      <a:endParaRPr lang="en-CA" sz="700" dirty="0">
                        <a:solidFill>
                          <a:schemeClr val="bg1"/>
                        </a:solidFill>
                      </a:endParaRPr>
                    </a:p>
                  </a:txBody>
                  <a:tcPr anchor="ctr">
                    <a:lnL w="381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gridSpan="7">
                  <a:txBody>
                    <a:bodyPr/>
                    <a:lstStyle/>
                    <a:p>
                      <a:pPr algn="l"/>
                      <a:r>
                        <a:rPr lang="en-CA" sz="900" b="1" dirty="0" smtClean="0">
                          <a:solidFill>
                            <a:schemeClr val="tx1"/>
                          </a:solidFill>
                        </a:rPr>
                        <a:t>Align,</a:t>
                      </a:r>
                      <a:r>
                        <a:rPr lang="en-CA" sz="900" b="1" baseline="0" dirty="0" smtClean="0">
                          <a:solidFill>
                            <a:schemeClr val="tx1"/>
                          </a:solidFill>
                        </a:rPr>
                        <a:t> Plan, and Organize</a:t>
                      </a:r>
                      <a:endParaRPr lang="en-CA" sz="500" b="1" dirty="0">
                        <a:solidFill>
                          <a:schemeClr val="tx1"/>
                        </a:solidFill>
                      </a:endParaRPr>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en-CA" sz="800" dirty="0"/>
                    </a:p>
                  </a:txBody>
                  <a:tcPr/>
                </a:tc>
                <a:tc hMerge="1">
                  <a:txBody>
                    <a:bodyPr/>
                    <a:lstStyle/>
                    <a:p>
                      <a:endParaRPr lang="en-CA" sz="800" dirty="0"/>
                    </a:p>
                  </a:txBody>
                  <a:tcPr/>
                </a:tc>
                <a:tc hMerge="1">
                  <a:txBody>
                    <a:bodyPr/>
                    <a:lstStyle/>
                    <a:p>
                      <a:endParaRPr lang="en-CA" sz="800" dirty="0"/>
                    </a:p>
                  </a:txBody>
                  <a:tcPr/>
                </a:tc>
                <a:tc hMerge="1">
                  <a:txBody>
                    <a:bodyPr/>
                    <a:lstStyle/>
                    <a:p>
                      <a:endParaRPr lang="en-CA" sz="800" dirty="0"/>
                    </a:p>
                  </a:txBody>
                  <a:tcPr/>
                </a:tc>
                <a:tc hMerge="1">
                  <a:txBody>
                    <a:bodyPr/>
                    <a:lstStyle/>
                    <a:p>
                      <a:endParaRPr lang="en-CA" sz="800" dirty="0"/>
                    </a:p>
                  </a:txBody>
                  <a:tcPr/>
                </a:tc>
                <a:tc hMerge="1">
                  <a:txBody>
                    <a:bodyPr/>
                    <a:lstStyle/>
                    <a:p>
                      <a:endParaRPr lang="en-CA" sz="800" dirty="0"/>
                    </a:p>
                  </a:txBody>
                  <a:tcPr/>
                </a:tc>
                <a:tc>
                  <a:txBody>
                    <a:bodyPr/>
                    <a:lstStyle/>
                    <a:p>
                      <a:pPr algn="l"/>
                      <a:endParaRPr lang="en-CA" sz="5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CA" sz="900" b="1" dirty="0" smtClean="0">
                        <a:solidFill>
                          <a:schemeClr val="bg1"/>
                        </a:solidFill>
                      </a:endParaRPr>
                    </a:p>
                  </a:txBody>
                  <a:tcPr anchor="ctr">
                    <a:lnL w="12700" cmpd="sng">
                      <a:noFill/>
                    </a:lnL>
                    <a:lnR w="12700" cmpd="sng">
                      <a:noFill/>
                    </a:lnR>
                    <a:lnT w="12700" cmpd="sng">
                      <a:noFill/>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l"/>
                      <a:endParaRPr lang="en-CA" sz="800" dirty="0"/>
                    </a:p>
                  </a:txBody>
                  <a:tcPr anchor="ctr">
                    <a:lnL w="12700" cmpd="sng">
                      <a:noFill/>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r h="624373">
                <a:tc>
                  <a:txBody>
                    <a:bodyPr/>
                    <a:lstStyle/>
                    <a:p>
                      <a:pPr algn="ctr"/>
                      <a:endParaRPr lang="en-CA" sz="8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CA" sz="800" dirty="0" smtClean="0"/>
                        <a:t>APO01</a:t>
                      </a:r>
                    </a:p>
                    <a:p>
                      <a:pPr algn="ctr"/>
                      <a:r>
                        <a:rPr lang="en-CA" sz="800" dirty="0" smtClean="0"/>
                        <a:t>Manage the IT Framework</a:t>
                      </a:r>
                      <a:endParaRPr lang="en-CA" sz="80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APO02 </a:t>
                      </a:r>
                    </a:p>
                    <a:p>
                      <a:pPr algn="ctr"/>
                      <a:r>
                        <a:rPr lang="en-CA" sz="800" dirty="0" smtClean="0"/>
                        <a:t>Manage Strategy</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APO03 </a:t>
                      </a:r>
                    </a:p>
                    <a:p>
                      <a:pPr algn="ctr"/>
                      <a:r>
                        <a:rPr lang="en-CA" sz="800" dirty="0" smtClean="0"/>
                        <a:t>Manage Enterprise</a:t>
                      </a:r>
                      <a:r>
                        <a:rPr lang="en-CA" sz="800" baseline="0" dirty="0" smtClean="0"/>
                        <a:t> Architecture</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APO04 Manage Innovation</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APO05 Manage Portfolio</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APO06 Manage Budget and Costs</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APO07</a:t>
                      </a:r>
                    </a:p>
                    <a:p>
                      <a:pPr algn="ctr"/>
                      <a:r>
                        <a:rPr lang="en-CA" sz="800" dirty="0" smtClean="0"/>
                        <a:t>Manage Human</a:t>
                      </a:r>
                      <a:r>
                        <a:rPr lang="en-CA" sz="800" baseline="0" dirty="0" smtClean="0"/>
                        <a:t> </a:t>
                      </a:r>
                      <a:r>
                        <a:rPr lang="en-CA" sz="800" dirty="0" smtClean="0"/>
                        <a:t>Resources</a:t>
                      </a:r>
                      <a:endParaRPr lang="en-CA" sz="8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endParaRPr lang="en-CA" sz="8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CA" sz="800" dirty="0" smtClean="0"/>
                        <a:t>MEA01</a:t>
                      </a:r>
                    </a:p>
                    <a:p>
                      <a:pPr algn="ctr"/>
                      <a:r>
                        <a:rPr lang="en-CA" sz="800" dirty="0" smtClean="0"/>
                        <a:t>Monitor, Evaluate,</a:t>
                      </a:r>
                      <a:r>
                        <a:rPr lang="en-CA" sz="800" baseline="0" dirty="0" smtClean="0"/>
                        <a:t> and Assess Performance and Conformance</a:t>
                      </a:r>
                      <a:endParaRPr lang="en-CA" sz="8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endParaRPr lang="en-CA" sz="8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r h="624373">
                <a:tc>
                  <a:txBody>
                    <a:bodyPr/>
                    <a:lstStyle/>
                    <a:p>
                      <a:pPr algn="ctr"/>
                      <a:endParaRPr lang="en-CA" sz="8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CA" sz="800" dirty="0" smtClean="0"/>
                        <a:t>APO08 </a:t>
                      </a:r>
                    </a:p>
                    <a:p>
                      <a:pPr algn="ctr"/>
                      <a:r>
                        <a:rPr lang="en-CA" sz="800" dirty="0" smtClean="0"/>
                        <a:t>Manage Relationships</a:t>
                      </a:r>
                      <a:endParaRPr lang="en-CA" sz="80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APO09 </a:t>
                      </a:r>
                    </a:p>
                    <a:p>
                      <a:pPr algn="ctr"/>
                      <a:r>
                        <a:rPr lang="en-CA" sz="800" dirty="0" smtClean="0"/>
                        <a:t>Manage Service Agreements</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APO10 Manage Suppliers</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APO11 Manage Quality</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APO12 Manage Risks</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APO13 Manage Security</a:t>
                      </a:r>
                      <a:endParaRPr lang="en-CA" sz="8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endParaRPr lang="en-CA" sz="800" dirty="0"/>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381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r h="226875">
                <a:tc>
                  <a:txBody>
                    <a:bodyPr/>
                    <a:lstStyle/>
                    <a:p>
                      <a:pPr algn="l"/>
                      <a:endParaRPr lang="en-CA" sz="800" dirty="0">
                        <a:solidFill>
                          <a:schemeClr val="bg1"/>
                        </a:solidFill>
                      </a:endParaRPr>
                    </a:p>
                  </a:txBody>
                  <a:tcPr anchor="ctr">
                    <a:lnL w="381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gridSpan="7">
                  <a:txBody>
                    <a:bodyPr/>
                    <a:lstStyle/>
                    <a:p>
                      <a:pPr algn="l"/>
                      <a:r>
                        <a:rPr lang="en-CA" sz="900" b="1" dirty="0" smtClean="0">
                          <a:solidFill>
                            <a:schemeClr val="tx1"/>
                          </a:solidFill>
                        </a:rPr>
                        <a:t>Build, Acquire, and Implement</a:t>
                      </a:r>
                      <a:endParaRPr lang="en-CA" sz="900" b="1" dirty="0">
                        <a:solidFill>
                          <a:schemeClr val="tx1"/>
                        </a:solidFill>
                      </a:endParaRPr>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en-CA" sz="800" dirty="0"/>
                    </a:p>
                  </a:txBody>
                  <a:tcPr/>
                </a:tc>
                <a:tc hMerge="1">
                  <a:txBody>
                    <a:bodyPr/>
                    <a:lstStyle/>
                    <a:p>
                      <a:endParaRPr lang="en-CA" sz="800" dirty="0"/>
                    </a:p>
                  </a:txBody>
                  <a:tcPr/>
                </a:tc>
                <a:tc hMerge="1">
                  <a:txBody>
                    <a:bodyPr/>
                    <a:lstStyle/>
                    <a:p>
                      <a:endParaRPr lang="en-CA" sz="800" dirty="0"/>
                    </a:p>
                  </a:txBody>
                  <a:tcPr/>
                </a:tc>
                <a:tc hMerge="1">
                  <a:txBody>
                    <a:bodyPr/>
                    <a:lstStyle/>
                    <a:p>
                      <a:endParaRPr lang="en-CA" sz="800" dirty="0"/>
                    </a:p>
                  </a:txBody>
                  <a:tcPr/>
                </a:tc>
                <a:tc hMerge="1">
                  <a:txBody>
                    <a:bodyPr/>
                    <a:lstStyle/>
                    <a:p>
                      <a:endParaRPr lang="en-CA" sz="800" dirty="0"/>
                    </a:p>
                  </a:txBody>
                  <a:tcPr/>
                </a:tc>
                <a:tc hMerge="1">
                  <a:txBody>
                    <a:bodyPr/>
                    <a:lstStyle/>
                    <a:p>
                      <a:endParaRPr lang="en-CA" sz="800" dirty="0"/>
                    </a:p>
                  </a:txBody>
                  <a:tcPr/>
                </a:tc>
                <a:tc>
                  <a:txBody>
                    <a:bodyPr/>
                    <a:lstStyle/>
                    <a:p>
                      <a:pPr algn="l"/>
                      <a:endParaRPr lang="en-CA" sz="800" dirty="0"/>
                    </a:p>
                  </a:txBody>
                  <a:tcPr anchor="ctr">
                    <a:lnL w="12700" cmpd="sng">
                      <a:noFill/>
                    </a:lnL>
                    <a:lnR w="381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smtClean="0"/>
                    </a:p>
                  </a:txBody>
                  <a:tcPr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l"/>
                      <a:endParaRPr lang="en-CA" sz="800" dirty="0"/>
                    </a:p>
                  </a:txBody>
                  <a:tcPr anchor="ctr">
                    <a:lnL w="381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r h="816749">
                <a:tc>
                  <a:txBody>
                    <a:bodyPr/>
                    <a:lstStyle/>
                    <a:p>
                      <a:pPr algn="ctr"/>
                      <a:endParaRPr lang="en-CA" sz="8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CA" sz="800" dirty="0" smtClean="0"/>
                        <a:t>BAI01</a:t>
                      </a:r>
                    </a:p>
                    <a:p>
                      <a:pPr algn="ctr"/>
                      <a:r>
                        <a:rPr lang="en-CA" sz="800" dirty="0" smtClean="0"/>
                        <a:t>Manage</a:t>
                      </a:r>
                      <a:r>
                        <a:rPr lang="en-CA" sz="800" baseline="0" dirty="0" smtClean="0"/>
                        <a:t> Programs and Projects</a:t>
                      </a:r>
                      <a:endParaRPr lang="en-CA" sz="80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BAI02 </a:t>
                      </a:r>
                    </a:p>
                    <a:p>
                      <a:pPr algn="ctr"/>
                      <a:r>
                        <a:rPr lang="en-CA" sz="800" dirty="0" smtClean="0"/>
                        <a:t>Manage Requirements Definition</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BAI03</a:t>
                      </a:r>
                      <a:r>
                        <a:rPr lang="en-CA" sz="800" baseline="0" dirty="0" smtClean="0"/>
                        <a:t> </a:t>
                      </a:r>
                    </a:p>
                    <a:p>
                      <a:pPr algn="ctr"/>
                      <a:r>
                        <a:rPr lang="en-CA" sz="800" baseline="0" dirty="0" smtClean="0"/>
                        <a:t>Manage Solutions Identification and Build</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BAI04 </a:t>
                      </a:r>
                    </a:p>
                    <a:p>
                      <a:pPr algn="ctr"/>
                      <a:r>
                        <a:rPr lang="en-CA" sz="800" dirty="0" smtClean="0"/>
                        <a:t>Manage Availability and Capacity</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BAI05 </a:t>
                      </a:r>
                    </a:p>
                    <a:p>
                      <a:pPr algn="ctr"/>
                      <a:r>
                        <a:rPr lang="en-CA" sz="800" dirty="0" smtClean="0"/>
                        <a:t>Manage Organizational Change Enablement</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BAI06 </a:t>
                      </a:r>
                    </a:p>
                    <a:p>
                      <a:pPr algn="ctr"/>
                      <a:r>
                        <a:rPr lang="en-CA" sz="800" dirty="0" smtClean="0"/>
                        <a:t>Manage Changes</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BAI07 </a:t>
                      </a:r>
                    </a:p>
                    <a:p>
                      <a:pPr algn="ctr"/>
                      <a:r>
                        <a:rPr lang="en-CA" sz="800" dirty="0" smtClean="0"/>
                        <a:t>Manage Change Acceptance</a:t>
                      </a:r>
                      <a:r>
                        <a:rPr lang="en-CA" sz="800" baseline="0" dirty="0" smtClean="0"/>
                        <a:t> and Transitioning</a:t>
                      </a:r>
                      <a:endParaRPr lang="en-CA" sz="8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endParaRPr lang="en-CA" sz="8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CA" sz="800" dirty="0" smtClean="0"/>
                        <a:t>MEA02</a:t>
                      </a:r>
                    </a:p>
                    <a:p>
                      <a:pPr algn="ctr"/>
                      <a:r>
                        <a:rPr lang="en-CA" sz="800" dirty="0" smtClean="0"/>
                        <a:t>Monitor, Evaluate, and Assess the System</a:t>
                      </a:r>
                      <a:r>
                        <a:rPr lang="en-CA" sz="800" baseline="0" dirty="0" smtClean="0"/>
                        <a:t> of Internal Control</a:t>
                      </a:r>
                      <a:endParaRPr lang="en-CA" sz="800" dirty="0" smtClean="0"/>
                    </a:p>
                    <a:p>
                      <a:pPr algn="ctr"/>
                      <a:endParaRPr lang="en-CA" sz="8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endParaRPr lang="en-CA" sz="8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r h="619664">
                <a:tc>
                  <a:txBody>
                    <a:bodyPr/>
                    <a:lstStyle/>
                    <a:p>
                      <a:pPr algn="ctr"/>
                      <a:endParaRPr lang="en-CA" sz="8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CA" sz="800" dirty="0" smtClean="0"/>
                        <a:t>BAI08</a:t>
                      </a:r>
                    </a:p>
                    <a:p>
                      <a:pPr algn="ctr"/>
                      <a:r>
                        <a:rPr lang="en-CA" sz="800" dirty="0" smtClean="0"/>
                        <a:t>Manage</a:t>
                      </a:r>
                      <a:r>
                        <a:rPr lang="en-CA" sz="800" baseline="0" dirty="0" smtClean="0"/>
                        <a:t> Knowledge</a:t>
                      </a:r>
                      <a:endParaRPr lang="en-CA" sz="80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BAI09 </a:t>
                      </a:r>
                    </a:p>
                    <a:p>
                      <a:pPr algn="ctr"/>
                      <a:r>
                        <a:rPr lang="en-CA" sz="800" dirty="0" smtClean="0"/>
                        <a:t>Manage Assets</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r>
                        <a:rPr lang="en-CA" sz="800" dirty="0" smtClean="0"/>
                        <a:t>BAI10 </a:t>
                      </a:r>
                    </a:p>
                    <a:p>
                      <a:pPr algn="ctr"/>
                      <a:r>
                        <a:rPr lang="en-CA" sz="800" dirty="0" smtClean="0"/>
                        <a:t>Manage Configuration</a:t>
                      </a:r>
                      <a:endParaRPr lang="en-CA" sz="8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DCFD2"/>
                    </a:solidFill>
                  </a:tcPr>
                </a:tc>
                <a:tc>
                  <a:txBody>
                    <a:bodyPr/>
                    <a:lstStyle/>
                    <a:p>
                      <a:pPr algn="ctr"/>
                      <a:endParaRPr lang="en-CA" sz="800" dirty="0"/>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12700" cmpd="sng">
                      <a:noFill/>
                    </a:lnL>
                    <a:lnR w="12700" cmpd="sng">
                      <a:noFill/>
                    </a:lnR>
                    <a:lnT w="38100" cap="flat" cmpd="sng" algn="ctr">
                      <a:solidFill>
                        <a:schemeClr val="bg1"/>
                      </a:solidFill>
                      <a:prstDash val="solid"/>
                      <a:round/>
                      <a:headEnd type="none" w="med" len="med"/>
                      <a:tailEnd type="none" w="med" len="med"/>
                    </a:lnT>
                    <a:lnB w="12700" cmpd="sng">
                      <a:noFill/>
                    </a:lnB>
                    <a:solidFill>
                      <a:schemeClr val="accent1">
                        <a:lumMod val="20000"/>
                        <a:lumOff val="80000"/>
                      </a:schemeClr>
                    </a:solidFill>
                  </a:tcPr>
                </a:tc>
                <a:tc>
                  <a:txBody>
                    <a:bodyPr/>
                    <a:lstStyle/>
                    <a:p>
                      <a:pPr algn="ctr"/>
                      <a:endParaRPr lang="en-CA" sz="800" dirty="0"/>
                    </a:p>
                  </a:txBody>
                  <a:tcPr anchor="ctr">
                    <a:lnL w="12700" cmpd="sng">
                      <a:noFill/>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r h="226875">
                <a:tc>
                  <a:txBody>
                    <a:bodyPr/>
                    <a:lstStyle/>
                    <a:p>
                      <a:pPr algn="l"/>
                      <a:endParaRPr lang="en-CA" sz="800" dirty="0">
                        <a:solidFill>
                          <a:schemeClr val="bg1"/>
                        </a:solidFill>
                      </a:endParaRPr>
                    </a:p>
                  </a:txBody>
                  <a:tcPr anchor="ctr">
                    <a:lnL w="381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gridSpan="7">
                  <a:txBody>
                    <a:bodyPr/>
                    <a:lstStyle/>
                    <a:p>
                      <a:pPr algn="l"/>
                      <a:r>
                        <a:rPr lang="en-CA" sz="900" b="1" dirty="0" smtClean="0">
                          <a:solidFill>
                            <a:schemeClr val="tx1"/>
                          </a:solidFill>
                        </a:rPr>
                        <a:t>Deliver, Service, and Support</a:t>
                      </a:r>
                      <a:endParaRPr lang="en-CA" sz="400" b="1" dirty="0">
                        <a:solidFill>
                          <a:schemeClr val="tx1"/>
                        </a:solidFill>
                      </a:endParaRPr>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hMerge="1">
                  <a:txBody>
                    <a:bodyPr/>
                    <a:lstStyle/>
                    <a:p>
                      <a:endParaRPr lang="en-CA" sz="800" dirty="0"/>
                    </a:p>
                  </a:txBody>
                  <a:tcPr/>
                </a:tc>
                <a:tc hMerge="1">
                  <a:txBody>
                    <a:bodyPr/>
                    <a:lstStyle/>
                    <a:p>
                      <a:endParaRPr lang="en-CA" sz="800" dirty="0"/>
                    </a:p>
                  </a:txBody>
                  <a:tcPr/>
                </a:tc>
                <a:tc hMerge="1">
                  <a:txBody>
                    <a:bodyPr/>
                    <a:lstStyle/>
                    <a:p>
                      <a:endParaRPr lang="en-CA" sz="800" dirty="0"/>
                    </a:p>
                  </a:txBody>
                  <a:tcPr/>
                </a:tc>
                <a:tc hMerge="1">
                  <a:txBody>
                    <a:bodyPr/>
                    <a:lstStyle/>
                    <a:p>
                      <a:endParaRPr lang="en-CA" sz="800" dirty="0"/>
                    </a:p>
                  </a:txBody>
                  <a:tcPr/>
                </a:tc>
                <a:tc hMerge="1">
                  <a:txBody>
                    <a:bodyPr/>
                    <a:lstStyle/>
                    <a:p>
                      <a:endParaRPr lang="en-CA" sz="800" dirty="0"/>
                    </a:p>
                  </a:txBody>
                  <a:tcPr/>
                </a:tc>
                <a:tc hMerge="1">
                  <a:txBody>
                    <a:bodyPr/>
                    <a:lstStyle/>
                    <a:p>
                      <a:endParaRPr lang="en-CA" sz="800" dirty="0"/>
                    </a:p>
                  </a:txBody>
                  <a:tcPr/>
                </a:tc>
                <a:tc>
                  <a:txBody>
                    <a:bodyPr/>
                    <a:lstStyle/>
                    <a:p>
                      <a:pPr algn="l"/>
                      <a:endParaRPr lang="en-CA" sz="8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l"/>
                      <a:endParaRPr lang="en-CA" sz="800" dirty="0"/>
                    </a:p>
                  </a:txBody>
                  <a:tcPr anchor="ctr">
                    <a:lnL w="12700" cmpd="sng">
                      <a:noFill/>
                    </a:lnL>
                    <a:lnR w="12700" cmpd="sng">
                      <a:noFill/>
                    </a:lnR>
                    <a:lnT w="381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l"/>
                      <a:endParaRPr lang="en-CA" sz="800" dirty="0"/>
                    </a:p>
                  </a:txBody>
                  <a:tcPr anchor="ctr">
                    <a:lnL w="12700" cmpd="sng">
                      <a:noFill/>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r h="695749">
                <a:tc>
                  <a:txBody>
                    <a:bodyPr/>
                    <a:lstStyle/>
                    <a:p>
                      <a:pPr algn="ctr"/>
                      <a:endParaRPr lang="en-CA" sz="8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CA" sz="800" dirty="0" smtClean="0"/>
                        <a:t>DSS01 </a:t>
                      </a:r>
                    </a:p>
                    <a:p>
                      <a:pPr algn="ctr"/>
                      <a:r>
                        <a:rPr lang="en-CA" sz="800" dirty="0" smtClean="0"/>
                        <a:t>Manage</a:t>
                      </a:r>
                      <a:r>
                        <a:rPr lang="en-CA" sz="800" baseline="0" dirty="0" smtClean="0"/>
                        <a:t> Operations</a:t>
                      </a:r>
                      <a:endParaRPr lang="en-CA" sz="800" dirty="0"/>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DCFD2"/>
                    </a:solidFill>
                  </a:tcPr>
                </a:tc>
                <a:tc>
                  <a:txBody>
                    <a:bodyPr/>
                    <a:lstStyle/>
                    <a:p>
                      <a:pPr algn="ctr"/>
                      <a:r>
                        <a:rPr lang="en-CA" sz="800" dirty="0" smtClean="0"/>
                        <a:t>DSS02</a:t>
                      </a:r>
                    </a:p>
                    <a:p>
                      <a:pPr algn="ctr"/>
                      <a:r>
                        <a:rPr lang="en-CA" sz="800" dirty="0" smtClean="0"/>
                        <a:t>Manage Service Requests and Incidents</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DCFD2"/>
                    </a:solidFill>
                  </a:tcPr>
                </a:tc>
                <a:tc>
                  <a:txBody>
                    <a:bodyPr/>
                    <a:lstStyle/>
                    <a:p>
                      <a:pPr algn="ctr"/>
                      <a:r>
                        <a:rPr lang="en-CA" sz="800" dirty="0" smtClean="0"/>
                        <a:t>DSS03 </a:t>
                      </a:r>
                    </a:p>
                    <a:p>
                      <a:pPr algn="ctr"/>
                      <a:r>
                        <a:rPr lang="en-CA" sz="800" dirty="0" smtClean="0"/>
                        <a:t>Manage</a:t>
                      </a:r>
                      <a:r>
                        <a:rPr lang="en-CA" sz="800" baseline="0" dirty="0" smtClean="0"/>
                        <a:t> Problems</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DCFD2"/>
                    </a:solidFill>
                  </a:tcPr>
                </a:tc>
                <a:tc>
                  <a:txBody>
                    <a:bodyPr/>
                    <a:lstStyle/>
                    <a:p>
                      <a:pPr algn="ctr"/>
                      <a:r>
                        <a:rPr lang="en-CA" sz="800" dirty="0" smtClean="0"/>
                        <a:t>DSS04 Manage Continuity</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DCFD2"/>
                    </a:solidFill>
                  </a:tcPr>
                </a:tc>
                <a:tc>
                  <a:txBody>
                    <a:bodyPr/>
                    <a:lstStyle/>
                    <a:p>
                      <a:pPr algn="ctr"/>
                      <a:r>
                        <a:rPr lang="en-CA" sz="800" dirty="0" smtClean="0"/>
                        <a:t>DSS05 Manage Security</a:t>
                      </a:r>
                      <a:r>
                        <a:rPr lang="en-CA" sz="800" baseline="0" dirty="0" smtClean="0"/>
                        <a:t> Services</a:t>
                      </a:r>
                      <a:endParaRPr lang="en-CA" sz="8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DCFD2"/>
                    </a:solidFill>
                  </a:tcPr>
                </a:tc>
                <a:tc>
                  <a:txBody>
                    <a:bodyPr/>
                    <a:lstStyle/>
                    <a:p>
                      <a:pPr algn="ctr"/>
                      <a:r>
                        <a:rPr lang="en-CA" sz="800" dirty="0" smtClean="0"/>
                        <a:t>DSS06 Manage Business Process Controls</a:t>
                      </a:r>
                      <a:endParaRPr lang="en-CA" sz="800" dirty="0"/>
                    </a:p>
                  </a:txBody>
                  <a:tcPr anchor="ct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DCFD2"/>
                    </a:solidFill>
                  </a:tcPr>
                </a:tc>
                <a:tc>
                  <a:txBody>
                    <a:bodyPr/>
                    <a:lstStyle/>
                    <a:p>
                      <a:pPr algn="ctr"/>
                      <a:endParaRPr lang="en-CA" sz="800" dirty="0"/>
                    </a:p>
                  </a:txBody>
                  <a:tcPr anchor="ctr">
                    <a:lnL w="381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lumMod val="20000"/>
                        <a:lumOff val="80000"/>
                      </a:schemeClr>
                    </a:solidFill>
                  </a:tcPr>
                </a:tc>
                <a:tc>
                  <a:txBody>
                    <a:bodyPr/>
                    <a:lstStyle/>
                    <a:p>
                      <a:pPr algn="ctr"/>
                      <a:endParaRPr lang="en-CA" sz="800" dirty="0"/>
                    </a:p>
                  </a:txBody>
                  <a:tcPr anchor="ctr">
                    <a:lnL w="12700" cap="flat" cmpd="sng" algn="ctr">
                      <a:no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CA" sz="800" dirty="0" smtClean="0"/>
                        <a:t>MEA03 </a:t>
                      </a:r>
                    </a:p>
                    <a:p>
                      <a:pPr algn="ctr"/>
                      <a:r>
                        <a:rPr lang="en-CA" sz="800" dirty="0" smtClean="0"/>
                        <a:t>Monitor,</a:t>
                      </a:r>
                      <a:r>
                        <a:rPr lang="en-CA" sz="800" baseline="0" dirty="0" smtClean="0"/>
                        <a:t> Evaluate, and Assess Compliance with External Requirements</a:t>
                      </a:r>
                      <a:endParaRPr lang="en-CA" sz="800" dirty="0" smtClean="0"/>
                    </a:p>
                    <a:p>
                      <a:pPr algn="ctr"/>
                      <a:endParaRPr lang="en-CA" sz="8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CDCFD2"/>
                    </a:solidFill>
                  </a:tcPr>
                </a:tc>
                <a:tc>
                  <a:txBody>
                    <a:bodyPr/>
                    <a:lstStyle/>
                    <a:p>
                      <a:pPr algn="ctr"/>
                      <a:endParaRPr lang="en-CA" sz="800" dirty="0"/>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r>
              <a:tr h="211750">
                <a:tc>
                  <a:txBody>
                    <a:bodyPr/>
                    <a:lstStyle/>
                    <a:p>
                      <a:pPr algn="ctr"/>
                      <a:endParaRPr lang="en-CA" sz="800" dirty="0"/>
                    </a:p>
                  </a:txBody>
                  <a:tcPr anchor="ctr">
                    <a:lnL w="38100" cap="flat" cmpd="sng" algn="ctr">
                      <a:solidFill>
                        <a:schemeClr val="bg1"/>
                      </a:solidFill>
                      <a:prstDash val="solid"/>
                      <a:round/>
                      <a:headEnd type="none" w="med" len="med"/>
                      <a:tailEnd type="none" w="med" len="med"/>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12700" cmpd="sng">
                      <a:noFill/>
                    </a:lnL>
                    <a:lnR w="12700" cmpd="sng">
                      <a:noFill/>
                    </a:lnR>
                    <a:lnT w="12700" cap="flat" cmpd="sng" algn="ctr">
                      <a:no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endParaRPr lang="en-CA" sz="800" dirty="0"/>
                    </a:p>
                  </a:txBody>
                  <a:tcPr anchor="ctr">
                    <a:lnL w="12700" cmpd="sng">
                      <a:noFill/>
                    </a:lnL>
                    <a:lnR w="38100" cap="flat" cmpd="sng" algn="ctr">
                      <a:solidFill>
                        <a:schemeClr val="bg1"/>
                      </a:solidFill>
                      <a:prstDash val="solid"/>
                      <a:round/>
                      <a:headEnd type="none" w="med" len="med"/>
                      <a:tailEnd type="none" w="med" len="med"/>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r>
            </a:tbl>
          </a:graphicData>
        </a:graphic>
      </p:graphicFrame>
      <p:sp>
        <p:nvSpPr>
          <p:cNvPr id="9" name="Rectangle 13"/>
          <p:cNvSpPr/>
          <p:nvPr/>
        </p:nvSpPr>
        <p:spPr>
          <a:xfrm>
            <a:off x="6697747" y="2275156"/>
            <a:ext cx="2010824" cy="412564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ounded Rectangle 7"/>
          <p:cNvSpPr/>
          <p:nvPr/>
        </p:nvSpPr>
        <p:spPr>
          <a:xfrm>
            <a:off x="1356053" y="5608186"/>
            <a:ext cx="810883" cy="668165"/>
          </a:xfrm>
          <a:prstGeom prst="roundRect">
            <a:avLst/>
          </a:prstGeom>
          <a:noFill/>
          <a:ln>
            <a:solidFill>
              <a:srgbClr val="C777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7"/>
          <p:cNvSpPr/>
          <p:nvPr/>
        </p:nvSpPr>
        <p:spPr>
          <a:xfrm>
            <a:off x="490741" y="1406301"/>
            <a:ext cx="810883" cy="770842"/>
          </a:xfrm>
          <a:prstGeom prst="roundRect">
            <a:avLst/>
          </a:prstGeom>
          <a:noFill/>
          <a:ln>
            <a:solidFill>
              <a:srgbClr val="C777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ounded Rectangle 7"/>
          <p:cNvSpPr/>
          <p:nvPr/>
        </p:nvSpPr>
        <p:spPr>
          <a:xfrm>
            <a:off x="1356054" y="1403528"/>
            <a:ext cx="810883" cy="770842"/>
          </a:xfrm>
          <a:prstGeom prst="roundRect">
            <a:avLst/>
          </a:prstGeom>
          <a:noFill/>
          <a:ln>
            <a:solidFill>
              <a:srgbClr val="C777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ed Rectangle 7"/>
          <p:cNvSpPr/>
          <p:nvPr/>
        </p:nvSpPr>
        <p:spPr>
          <a:xfrm>
            <a:off x="1356053" y="3053197"/>
            <a:ext cx="810883" cy="621820"/>
          </a:xfrm>
          <a:prstGeom prst="roundRect">
            <a:avLst/>
          </a:prstGeom>
          <a:noFill/>
          <a:ln>
            <a:solidFill>
              <a:srgbClr val="C777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ounded Rectangle 7"/>
          <p:cNvSpPr/>
          <p:nvPr/>
        </p:nvSpPr>
        <p:spPr>
          <a:xfrm>
            <a:off x="490740" y="4738306"/>
            <a:ext cx="810883" cy="621820"/>
          </a:xfrm>
          <a:prstGeom prst="roundRect">
            <a:avLst/>
          </a:prstGeom>
          <a:noFill/>
          <a:ln>
            <a:solidFill>
              <a:srgbClr val="C777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7"/>
          <p:cNvSpPr/>
          <p:nvPr/>
        </p:nvSpPr>
        <p:spPr>
          <a:xfrm>
            <a:off x="490739" y="5608186"/>
            <a:ext cx="810883" cy="668165"/>
          </a:xfrm>
          <a:prstGeom prst="roundRect">
            <a:avLst/>
          </a:prstGeom>
          <a:noFill/>
          <a:ln>
            <a:solidFill>
              <a:srgbClr val="C777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p:cNvGrpSpPr/>
          <p:nvPr/>
        </p:nvGrpSpPr>
        <p:grpSpPr>
          <a:xfrm>
            <a:off x="0" y="6422955"/>
            <a:ext cx="9144000" cy="437555"/>
            <a:chOff x="0" y="6422955"/>
            <a:chExt cx="9144000" cy="437555"/>
          </a:xfrm>
        </p:grpSpPr>
        <p:pic>
          <p:nvPicPr>
            <p:cNvPr id="17"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8" name="Picture 17"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070178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blueprint illustrates the scope of each phase of the project with relevant case studies</a:t>
            </a:r>
            <a:endParaRPr lang="en-US" dirty="0"/>
          </a:p>
        </p:txBody>
      </p:sp>
      <p:pic>
        <p:nvPicPr>
          <p:cNvPr id="3" name="Picture 7"/>
          <p:cNvPicPr>
            <a:picLocks noChangeAspect="1"/>
          </p:cNvPicPr>
          <p:nvPr/>
        </p:nvPicPr>
        <p:blipFill>
          <a:blip r:embed="rId3"/>
          <a:stretch>
            <a:fillRect/>
          </a:stretch>
        </p:blipFill>
        <p:spPr>
          <a:xfrm>
            <a:off x="6778532" y="1573166"/>
            <a:ext cx="1900717" cy="844091"/>
          </a:xfrm>
          <a:prstGeom prst="rect">
            <a:avLst/>
          </a:prstGeom>
        </p:spPr>
      </p:pic>
      <p:pic>
        <p:nvPicPr>
          <p:cNvPr id="4"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60036" y="3842108"/>
            <a:ext cx="737705" cy="924932"/>
          </a:xfrm>
          <a:prstGeom prst="rect">
            <a:avLst/>
          </a:prstGeom>
        </p:spPr>
      </p:pic>
      <p:pic>
        <p:nvPicPr>
          <p:cNvPr id="7" name="Pictur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95555" y="2601782"/>
            <a:ext cx="1666665" cy="1036110"/>
          </a:xfrm>
          <a:prstGeom prst="rect">
            <a:avLst/>
          </a:prstGeom>
        </p:spPr>
      </p:pic>
      <p:sp>
        <p:nvSpPr>
          <p:cNvPr id="9" name="Rectangle 16"/>
          <p:cNvSpPr/>
          <p:nvPr/>
        </p:nvSpPr>
        <p:spPr>
          <a:xfrm>
            <a:off x="1632360" y="2761837"/>
            <a:ext cx="5146172" cy="802105"/>
          </a:xfrm>
          <a:prstGeom prst="rect">
            <a:avLst/>
          </a:prstGeom>
          <a:solidFill>
            <a:schemeClr val="accent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200" dirty="0">
                <a:solidFill>
                  <a:schemeClr val="bg1"/>
                </a:solidFill>
              </a:rPr>
              <a:t>Before </a:t>
            </a:r>
            <a:r>
              <a:rPr lang="en-US" sz="1200" dirty="0" smtClean="0">
                <a:solidFill>
                  <a:schemeClr val="bg1"/>
                </a:solidFill>
              </a:rPr>
              <a:t>it was acquired </a:t>
            </a:r>
            <a:r>
              <a:rPr lang="en-US" sz="1200" dirty="0">
                <a:solidFill>
                  <a:schemeClr val="bg1"/>
                </a:solidFill>
              </a:rPr>
              <a:t>by Dell, Everdream was a rapidly growing software company that needed to </a:t>
            </a:r>
            <a:r>
              <a:rPr lang="en-US" sz="1200" dirty="0" smtClean="0">
                <a:solidFill>
                  <a:schemeClr val="bg1"/>
                </a:solidFill>
              </a:rPr>
              <a:t>outsource its </a:t>
            </a:r>
            <a:r>
              <a:rPr lang="en-US" sz="1200" dirty="0">
                <a:solidFill>
                  <a:schemeClr val="bg1"/>
                </a:solidFill>
              </a:rPr>
              <a:t>s</a:t>
            </a:r>
            <a:r>
              <a:rPr lang="en-US" sz="1200" dirty="0" smtClean="0">
                <a:solidFill>
                  <a:schemeClr val="bg1"/>
                </a:solidFill>
              </a:rPr>
              <a:t>ervice </a:t>
            </a:r>
            <a:r>
              <a:rPr lang="en-US" sz="1200" dirty="0">
                <a:solidFill>
                  <a:schemeClr val="bg1"/>
                </a:solidFill>
              </a:rPr>
              <a:t>d</a:t>
            </a:r>
            <a:r>
              <a:rPr lang="en-US" sz="1200" dirty="0" smtClean="0">
                <a:solidFill>
                  <a:schemeClr val="bg1"/>
                </a:solidFill>
              </a:rPr>
              <a:t>esk </a:t>
            </a:r>
            <a:r>
              <a:rPr lang="en-US" sz="1200" dirty="0">
                <a:solidFill>
                  <a:schemeClr val="bg1"/>
                </a:solidFill>
              </a:rPr>
              <a:t>to cut costs. This case study focuses on the importance of matching the needs of your end users with the vendor.</a:t>
            </a:r>
            <a:endParaRPr lang="en-US" sz="1600" b="1" dirty="0">
              <a:solidFill>
                <a:schemeClr val="bg1"/>
              </a:solidFill>
            </a:endParaRPr>
          </a:p>
        </p:txBody>
      </p:sp>
      <p:sp>
        <p:nvSpPr>
          <p:cNvPr id="10" name="Rectangle 17"/>
          <p:cNvSpPr/>
          <p:nvPr/>
        </p:nvSpPr>
        <p:spPr>
          <a:xfrm>
            <a:off x="1632360" y="3960757"/>
            <a:ext cx="5146172" cy="806283"/>
          </a:xfrm>
          <a:prstGeom prst="rect">
            <a:avLst/>
          </a:prstGeom>
          <a:solidFill>
            <a:schemeClr val="accent2"/>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200" dirty="0">
                <a:solidFill>
                  <a:schemeClr val="bg1"/>
                </a:solidFill>
              </a:rPr>
              <a:t>Lone Star College had a standardization issue across its </a:t>
            </a:r>
            <a:r>
              <a:rPr lang="en-US" sz="1200" dirty="0" smtClean="0">
                <a:solidFill>
                  <a:schemeClr val="bg1"/>
                </a:solidFill>
              </a:rPr>
              <a:t>six </a:t>
            </a:r>
            <a:r>
              <a:rPr lang="en-US" sz="1200" dirty="0">
                <a:solidFill>
                  <a:schemeClr val="bg1"/>
                </a:solidFill>
              </a:rPr>
              <a:t>campuses and over 100,000 end users. This case study investigates the importance of matching your needs and tool(s) to your vendor’s.</a:t>
            </a:r>
          </a:p>
        </p:txBody>
      </p:sp>
      <p:sp>
        <p:nvSpPr>
          <p:cNvPr id="11" name="Rectangle 18"/>
          <p:cNvSpPr/>
          <p:nvPr/>
        </p:nvSpPr>
        <p:spPr>
          <a:xfrm>
            <a:off x="1616066" y="1578796"/>
            <a:ext cx="5146172" cy="801546"/>
          </a:xfrm>
          <a:prstGeom prst="rect">
            <a:avLst/>
          </a:prstGeom>
          <a:solidFill>
            <a:schemeClr val="accent2"/>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200" dirty="0">
                <a:solidFill>
                  <a:schemeClr val="bg1"/>
                </a:solidFill>
              </a:rPr>
              <a:t>Australia’s largest household products company needed to streamline </a:t>
            </a:r>
            <a:r>
              <a:rPr lang="en-US" sz="1200" dirty="0" smtClean="0">
                <a:solidFill>
                  <a:schemeClr val="bg1"/>
                </a:solidFill>
              </a:rPr>
              <a:t>its service desk operations </a:t>
            </a:r>
            <a:r>
              <a:rPr lang="en-US" sz="1200" dirty="0">
                <a:solidFill>
                  <a:schemeClr val="bg1"/>
                </a:solidFill>
              </a:rPr>
              <a:t>to focus on strategic projects. This in-depth case study focuses on how </a:t>
            </a:r>
            <a:r>
              <a:rPr lang="en-US" sz="1200" dirty="0" smtClean="0">
                <a:solidFill>
                  <a:schemeClr val="bg1"/>
                </a:solidFill>
              </a:rPr>
              <a:t>it </a:t>
            </a:r>
            <a:r>
              <a:rPr lang="en-US" sz="1200" dirty="0">
                <a:solidFill>
                  <a:schemeClr val="bg1"/>
                </a:solidFill>
              </a:rPr>
              <a:t>developed an innovative solution with an outsourcing partner.</a:t>
            </a:r>
          </a:p>
        </p:txBody>
      </p:sp>
      <p:sp>
        <p:nvSpPr>
          <p:cNvPr id="12" name="Rectangle 19"/>
          <p:cNvSpPr/>
          <p:nvPr/>
        </p:nvSpPr>
        <p:spPr>
          <a:xfrm>
            <a:off x="1632360" y="5121548"/>
            <a:ext cx="5146172" cy="802105"/>
          </a:xfrm>
          <a:prstGeom prst="rect">
            <a:avLst/>
          </a:prstGeom>
          <a:solidFill>
            <a:schemeClr val="accent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200" dirty="0">
                <a:solidFill>
                  <a:schemeClr val="bg1"/>
                </a:solidFill>
              </a:rPr>
              <a:t>A private medical college outsourced </a:t>
            </a:r>
            <a:r>
              <a:rPr lang="en-US" sz="1200" dirty="0" smtClean="0">
                <a:solidFill>
                  <a:schemeClr val="bg1"/>
                </a:solidFill>
              </a:rPr>
              <a:t>its </a:t>
            </a:r>
            <a:r>
              <a:rPr lang="en-US" sz="1200" dirty="0">
                <a:solidFill>
                  <a:schemeClr val="bg1"/>
                </a:solidFill>
              </a:rPr>
              <a:t>after-hours support. Diligent monitoring revealed that SLAs were not being met. An ultimatum and exit strategy were instigated in an effort to solve the issue.</a:t>
            </a:r>
          </a:p>
        </p:txBody>
      </p:sp>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63677" y="4957389"/>
            <a:ext cx="1130422" cy="1130422"/>
          </a:xfrm>
          <a:prstGeom prst="rect">
            <a:avLst/>
          </a:prstGeom>
        </p:spPr>
      </p:pic>
      <p:sp>
        <p:nvSpPr>
          <p:cNvPr id="8" name="Oval 4"/>
          <p:cNvSpPr/>
          <p:nvPr/>
        </p:nvSpPr>
        <p:spPr>
          <a:xfrm>
            <a:off x="825632" y="1674933"/>
            <a:ext cx="635961" cy="609271"/>
          </a:xfrm>
          <a:prstGeom prst="ellipse">
            <a:avLst/>
          </a:prstGeom>
          <a:solidFill>
            <a:schemeClr val="bg1">
              <a:lumMod val="95000"/>
            </a:schemeClr>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0</a:t>
            </a:r>
            <a:endParaRPr lang="en-US" dirty="0">
              <a:solidFill>
                <a:schemeClr val="tx1"/>
              </a:solidFill>
            </a:endParaRPr>
          </a:p>
        </p:txBody>
      </p:sp>
      <p:sp>
        <p:nvSpPr>
          <p:cNvPr id="14" name="Oval 5"/>
          <p:cNvSpPr/>
          <p:nvPr/>
        </p:nvSpPr>
        <p:spPr>
          <a:xfrm>
            <a:off x="825631" y="4088354"/>
            <a:ext cx="635961" cy="609271"/>
          </a:xfrm>
          <a:prstGeom prst="ellipse">
            <a:avLst/>
          </a:prstGeom>
          <a:solidFill>
            <a:schemeClr val="bg1">
              <a:lumMod val="95000"/>
            </a:schemeClr>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2</a:t>
            </a:r>
            <a:endParaRPr lang="en-US" dirty="0">
              <a:solidFill>
                <a:schemeClr val="tx1"/>
              </a:solidFill>
            </a:endParaRPr>
          </a:p>
        </p:txBody>
      </p:sp>
      <p:sp>
        <p:nvSpPr>
          <p:cNvPr id="15" name="Oval 16"/>
          <p:cNvSpPr/>
          <p:nvPr/>
        </p:nvSpPr>
        <p:spPr>
          <a:xfrm>
            <a:off x="824283" y="2846088"/>
            <a:ext cx="635961" cy="609271"/>
          </a:xfrm>
          <a:prstGeom prst="ellipse">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solidFill>
                <a:schemeClr val="tx1"/>
              </a:solidFill>
            </a:endParaRPr>
          </a:p>
        </p:txBody>
      </p:sp>
      <p:sp>
        <p:nvSpPr>
          <p:cNvPr id="16" name="Oval 17"/>
          <p:cNvSpPr/>
          <p:nvPr/>
        </p:nvSpPr>
        <p:spPr>
          <a:xfrm>
            <a:off x="824283" y="5298892"/>
            <a:ext cx="635961" cy="609271"/>
          </a:xfrm>
          <a:prstGeom prst="ellipse">
            <a:avLst/>
          </a:prstGeom>
          <a:solidFill>
            <a:schemeClr val="bg1">
              <a:lumMod val="9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n-US" dirty="0">
              <a:solidFill>
                <a:schemeClr val="tx1"/>
              </a:solidFill>
            </a:endParaRPr>
          </a:p>
        </p:txBody>
      </p:sp>
      <p:grpSp>
        <p:nvGrpSpPr>
          <p:cNvPr id="17" name="Group 16"/>
          <p:cNvGrpSpPr/>
          <p:nvPr/>
        </p:nvGrpSpPr>
        <p:grpSpPr>
          <a:xfrm>
            <a:off x="0" y="6422955"/>
            <a:ext cx="9144000" cy="437555"/>
            <a:chOff x="0" y="6422955"/>
            <a:chExt cx="9144000" cy="437555"/>
          </a:xfrm>
        </p:grpSpPr>
        <p:pic>
          <p:nvPicPr>
            <p:cNvPr id="18"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9" name="Picture 18"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28181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Aft>
                <a:spcPct val="0"/>
              </a:spcAft>
              <a:buClr>
                <a:srgbClr val="333333"/>
              </a:buClr>
              <a:buSzPct val="120000"/>
            </a:pPr>
            <a:r>
              <a:rPr lang="en-CA" b="1" dirty="0" smtClean="0">
                <a:solidFill>
                  <a:srgbClr val="333333"/>
                </a:solidFill>
              </a:rPr>
              <a:t>Sign up for free trial membership to get practical</a:t>
            </a:r>
          </a:p>
          <a:p>
            <a:pPr algn="ctr" eaLnBrk="0" fontAlgn="base" hangingPunct="0">
              <a:spcAft>
                <a:spcPct val="0"/>
              </a:spcAft>
              <a:buClr>
                <a:srgbClr val="333333"/>
              </a:buClr>
              <a:buSzPct val="120000"/>
            </a:pPr>
            <a:r>
              <a:rPr lang="en-CA" b="1" dirty="0" smtClean="0">
                <a:solidFill>
                  <a:srgbClr val="333333"/>
                </a:solidFill>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algn="r" eaLnBrk="0" fontAlgn="base" hangingPunct="0">
              <a:lnSpc>
                <a:spcPts val="1350"/>
              </a:lnSpc>
              <a:spcBef>
                <a:spcPts val="500"/>
              </a:spcBef>
              <a:spcAft>
                <a:spcPct val="0"/>
              </a:spcAft>
              <a:buClr>
                <a:srgbClr val="333333"/>
              </a:buClr>
              <a:buSzPct val="120000"/>
              <a:buFont typeface="Arial" pitchFamily="34" charset="0"/>
              <a:buNone/>
              <a:defRPr/>
            </a:pPr>
            <a:r>
              <a:rPr lang="en-CA" sz="1400" b="1" dirty="0" smtClean="0">
                <a:solidFill>
                  <a:srgbClr val="333333"/>
                </a:solidFill>
                <a:hlinkClick r:id="rId2"/>
              </a:rPr>
              <a:t>www.infotech.com</a:t>
            </a:r>
            <a:endParaRPr lang="en-CA" sz="1400" dirty="0">
              <a:solidFill>
                <a:srgbClr val="333333"/>
              </a:solidFill>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Quickly get up to speed</a:t>
            </a:r>
            <a:br>
              <a:rPr lang="en-CA" sz="1400" dirty="0" smtClean="0">
                <a:solidFill>
                  <a:srgbClr val="333333"/>
                </a:solidFill>
              </a:rPr>
            </a:br>
            <a:r>
              <a:rPr lang="en-CA" sz="1400" dirty="0" smtClean="0">
                <a:solidFill>
                  <a:srgbClr val="333333"/>
                </a:solidFill>
              </a:rPr>
              <a:t>with new technologies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Make the right technology</a:t>
            </a:r>
            <a:br>
              <a:rPr lang="en-CA" sz="1400" dirty="0" smtClean="0">
                <a:solidFill>
                  <a:srgbClr val="333333"/>
                </a:solidFill>
              </a:rPr>
            </a:br>
            <a:r>
              <a:rPr lang="en-CA" sz="1400" dirty="0" smtClean="0">
                <a:solidFill>
                  <a:srgbClr val="333333"/>
                </a:solidFill>
              </a:rPr>
              <a:t>purchasing decisions – fast</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Deliver critical IT</a:t>
            </a:r>
            <a:br>
              <a:rPr lang="en-CA" sz="1400" dirty="0" smtClean="0">
                <a:solidFill>
                  <a:srgbClr val="333333"/>
                </a:solidFill>
              </a:rPr>
            </a:br>
            <a:r>
              <a:rPr lang="en-CA" sz="1400" dirty="0" smtClean="0">
                <a:solidFill>
                  <a:srgbClr val="333333"/>
                </a:solidFill>
              </a:rPr>
              <a:t>projects, on time and</a:t>
            </a:r>
            <a:br>
              <a:rPr lang="en-CA" sz="1400" dirty="0" smtClean="0">
                <a:solidFill>
                  <a:srgbClr val="333333"/>
                </a:solidFill>
              </a:rPr>
            </a:br>
            <a:r>
              <a:rPr lang="en-CA" sz="1400" dirty="0" smtClean="0">
                <a:solidFill>
                  <a:srgbClr val="333333"/>
                </a:solidFill>
              </a:rPr>
              <a:t>within budget</a:t>
            </a:r>
          </a:p>
          <a:p>
            <a:pPr algn="ctr" fontAlgn="base">
              <a:spcBef>
                <a:spcPct val="0"/>
              </a:spcBef>
              <a:spcAft>
                <a:spcPct val="0"/>
              </a:spcAft>
            </a:pPr>
            <a:endParaRPr lang="en-CA" sz="1400" dirty="0">
              <a:solidFill>
                <a:srgbClr val="333333"/>
              </a:solidFill>
            </a:endParaRPr>
          </a:p>
        </p:txBody>
      </p:sp>
      <p:sp>
        <p:nvSpPr>
          <p:cNvPr id="9" name="Rectangle 8"/>
          <p:cNvSpPr/>
          <p:nvPr/>
        </p:nvSpPr>
        <p:spPr>
          <a:xfrm>
            <a:off x="3095836" y="1628800"/>
            <a:ext cx="3018680" cy="1600438"/>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Manage business expectations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Justify IT spending and</a:t>
            </a:r>
            <a:br>
              <a:rPr lang="en-CA" sz="1400" dirty="0" smtClean="0">
                <a:solidFill>
                  <a:srgbClr val="333333"/>
                </a:solidFill>
              </a:rPr>
            </a:br>
            <a:r>
              <a:rPr lang="en-CA" sz="1400" dirty="0" smtClean="0">
                <a:solidFill>
                  <a:srgbClr val="333333"/>
                </a:solidFill>
              </a:rPr>
              <a:t>prove the value of IT</a:t>
            </a:r>
            <a:r>
              <a:rPr lang="en-CA" sz="1400" dirty="0">
                <a:solidFill>
                  <a:srgbClr val="333333"/>
                </a:solidFill>
              </a:rPr>
              <a:t/>
            </a:r>
            <a:br>
              <a:rPr lang="en-CA" sz="1400" dirty="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Train IT staff and effectively</a:t>
            </a:r>
            <a:br>
              <a:rPr lang="en-CA" sz="1400" dirty="0" smtClean="0">
                <a:solidFill>
                  <a:srgbClr val="333333"/>
                </a:solidFill>
              </a:rPr>
            </a:br>
            <a:r>
              <a:rPr lang="en-CA" sz="1400" dirty="0" smtClean="0">
                <a:solidFill>
                  <a:srgbClr val="333333"/>
                </a:solidFill>
              </a:rPr>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indent="-174625" eaLnBrk="0" fontAlgn="base" hangingPunct="0">
              <a:lnSpc>
                <a:spcPts val="1350"/>
              </a:lnSpc>
              <a:spcBef>
                <a:spcPts val="500"/>
              </a:spcBef>
              <a:spcAft>
                <a:spcPct val="0"/>
              </a:spcAft>
              <a:buClr>
                <a:srgbClr val="333333"/>
              </a:buClr>
              <a:buSzPct val="120000"/>
              <a:buFont typeface="Arial" pitchFamily="34" charset="0"/>
              <a:buNone/>
              <a:defRPr/>
            </a:pPr>
            <a:r>
              <a:rPr lang="en-CA" sz="1200" b="1" dirty="0" smtClean="0">
                <a:solidFill>
                  <a:srgbClr val="333333"/>
                </a:solidFill>
              </a:rPr>
              <a:t>Toll Free: </a:t>
            </a:r>
            <a:r>
              <a:rPr lang="en-CA" sz="1200" dirty="0" smtClean="0">
                <a:solidFill>
                  <a:srgbClr val="333333"/>
                </a:solidFill>
              </a:rPr>
              <a:t>1-888-670-8889</a:t>
            </a:r>
            <a:endParaRPr lang="en-CA" sz="1200" dirty="0">
              <a:solidFill>
                <a:srgbClr val="333333"/>
              </a:solidFill>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6804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6" name="TextBox 5"/>
          <p:cNvSpPr txBox="1"/>
          <p:nvPr/>
        </p:nvSpPr>
        <p:spPr>
          <a:xfrm>
            <a:off x="257577" y="1512044"/>
            <a:ext cx="8886423" cy="338554"/>
          </a:xfrm>
          <a:prstGeom prst="rect">
            <a:avLst/>
          </a:prstGeom>
        </p:spPr>
        <p:txBody>
          <a:bodyPr wrap="square" rtlCol="0">
            <a:spAutoFit/>
          </a:bodyPr>
          <a:lstStyle/>
          <a:p>
            <a:r>
              <a:rPr lang="en-US" sz="1600" b="1" dirty="0" smtClean="0">
                <a:solidFill>
                  <a:schemeClr val="bg1"/>
                </a:solidFill>
              </a:rPr>
              <a:t>Outsourcing is no longer just a cost-saving move. Make sure you prepare accordingly.</a:t>
            </a:r>
            <a:endParaRPr lang="en-US" sz="1600" b="1" dirty="0">
              <a:solidFill>
                <a:schemeClr val="bg1"/>
              </a:solidFill>
            </a:endParaRPr>
          </a:p>
        </p:txBody>
      </p:sp>
      <p:sp>
        <p:nvSpPr>
          <p:cNvPr id="7" name="Rectangle 6"/>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smtClean="0">
                <a:solidFill>
                  <a:schemeClr val="bg1"/>
                </a:solidFill>
              </a:rPr>
              <a:t>ANALYST PERSPECTIVE </a:t>
            </a:r>
            <a:endParaRPr lang="en-US" sz="4000" b="1" dirty="0">
              <a:solidFill>
                <a:schemeClr val="bg1"/>
              </a:solidFill>
            </a:endParaRPr>
          </a:p>
        </p:txBody>
      </p:sp>
      <p:grpSp>
        <p:nvGrpSpPr>
          <p:cNvPr id="10" name="Group 9"/>
          <p:cNvGrpSpPr/>
          <p:nvPr/>
        </p:nvGrpSpPr>
        <p:grpSpPr>
          <a:xfrm>
            <a:off x="0" y="6422955"/>
            <a:ext cx="9144000" cy="437555"/>
            <a:chOff x="0" y="6422955"/>
            <a:chExt cx="9144000" cy="437555"/>
          </a:xfrm>
        </p:grpSpPr>
        <p:pic>
          <p:nvPicPr>
            <p:cNvPr id="11"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5" cstate="print"/>
            <a:stretch>
              <a:fillRect/>
            </a:stretch>
          </p:blipFill>
          <p:spPr>
            <a:xfrm>
              <a:off x="7477125" y="6453336"/>
              <a:ext cx="1400175" cy="381000"/>
            </a:xfrm>
            <a:prstGeom prst="rect">
              <a:avLst/>
            </a:prstGeom>
          </p:spPr>
        </p:pic>
      </p:grpSp>
      <p:sp>
        <p:nvSpPr>
          <p:cNvPr id="13" name="TextBox 12"/>
          <p:cNvSpPr txBox="1"/>
          <p:nvPr/>
        </p:nvSpPr>
        <p:spPr>
          <a:xfrm>
            <a:off x="816077" y="2015670"/>
            <a:ext cx="7629833" cy="3667671"/>
          </a:xfrm>
          <a:prstGeom prst="rect">
            <a:avLst/>
          </a:prstGeom>
        </p:spPr>
        <p:txBody>
          <a:bodyPr wrap="square" rtlCol="0">
            <a:spAutoFit/>
          </a:bodyPr>
          <a:lstStyle/>
          <a:p>
            <a:pPr>
              <a:spcAft>
                <a:spcPts val="500"/>
              </a:spcAft>
            </a:pPr>
            <a:r>
              <a:rPr lang="en-US" sz="1600" i="1" dirty="0" smtClean="0">
                <a:solidFill>
                  <a:schemeClr val="bg1"/>
                </a:solidFill>
                <a:latin typeface="+mj-lt"/>
              </a:rPr>
              <a:t>Service desk outsourcing has traditionally been a cost-cutting measure. The rise of the middle class in many offshore outsourcing hubs combined with the evolved role of the service desk to deliver more value to the business has changed the approach of outsourcing. </a:t>
            </a:r>
          </a:p>
          <a:p>
            <a:pPr>
              <a:spcAft>
                <a:spcPts val="500"/>
              </a:spcAft>
            </a:pPr>
            <a:r>
              <a:rPr lang="en-US" sz="1600" i="1" dirty="0" smtClean="0">
                <a:solidFill>
                  <a:schemeClr val="bg1"/>
                </a:solidFill>
                <a:latin typeface="+mj-lt"/>
              </a:rPr>
              <a:t>Many organizations fail to understand that outsourcing excels when your processes have a certain degree of maturity. An outsourcing vendor is not always in the business of fixing problems; they provide managed services. Before you make the decision to outsource, you need to assess where your service desk is now, where you want it to go, and the cost and effort involved. </a:t>
            </a:r>
            <a:r>
              <a:rPr lang="en-CA" sz="1600" i="1" dirty="0">
                <a:solidFill>
                  <a:schemeClr val="bg1"/>
                </a:solidFill>
                <a:latin typeface="+mj-lt"/>
              </a:rPr>
              <a:t>Outsourcing without defining your requirements, </a:t>
            </a:r>
            <a:r>
              <a:rPr lang="en-CA" sz="1600" i="1" dirty="0" smtClean="0">
                <a:solidFill>
                  <a:schemeClr val="bg1"/>
                </a:solidFill>
                <a:latin typeface="+mj-lt"/>
              </a:rPr>
              <a:t>processes, </a:t>
            </a:r>
            <a:r>
              <a:rPr lang="en-CA" sz="1600" i="1" dirty="0">
                <a:solidFill>
                  <a:schemeClr val="bg1"/>
                </a:solidFill>
                <a:latin typeface="+mj-lt"/>
              </a:rPr>
              <a:t>and escalations will result in services provided to match the outsourcer’s needs rather than your company needs.</a:t>
            </a:r>
            <a:endParaRPr lang="en-US" sz="1600" i="1" dirty="0" smtClean="0">
              <a:solidFill>
                <a:schemeClr val="bg1"/>
              </a:solidFill>
              <a:latin typeface="+mj-lt"/>
            </a:endParaRPr>
          </a:p>
          <a:p>
            <a:pPr>
              <a:spcAft>
                <a:spcPts val="500"/>
              </a:spcAft>
            </a:pPr>
            <a:r>
              <a:rPr lang="en-US" sz="1600" i="1" dirty="0" smtClean="0">
                <a:solidFill>
                  <a:schemeClr val="bg1"/>
                </a:solidFill>
                <a:latin typeface="+mj-lt"/>
              </a:rPr>
              <a:t>Outsourcing </a:t>
            </a:r>
            <a:r>
              <a:rPr lang="en-US" sz="1600" i="1" dirty="0" smtClean="0">
                <a:solidFill>
                  <a:schemeClr val="bg1"/>
                </a:solidFill>
                <a:latin typeface="+mj-lt"/>
              </a:rPr>
              <a:t>will create value for your organization. Just make sure the necessary work is completed beforehand.</a:t>
            </a:r>
            <a:endParaRPr lang="en-US" sz="1600" b="1" i="1" dirty="0">
              <a:solidFill>
                <a:schemeClr val="bg1"/>
              </a:solidFill>
              <a:latin typeface="+mj-lt"/>
            </a:endParaRPr>
          </a:p>
        </p:txBody>
      </p:sp>
      <p:sp>
        <p:nvSpPr>
          <p:cNvPr id="14" name="TextBox 13"/>
          <p:cNvSpPr txBox="1"/>
          <p:nvPr/>
        </p:nvSpPr>
        <p:spPr>
          <a:xfrm>
            <a:off x="3171399" y="5662062"/>
            <a:ext cx="4460917" cy="738664"/>
          </a:xfrm>
          <a:prstGeom prst="rect">
            <a:avLst/>
          </a:prstGeom>
        </p:spPr>
        <p:txBody>
          <a:bodyPr wrap="square" rtlCol="0">
            <a:spAutoFit/>
          </a:bodyPr>
          <a:lstStyle/>
          <a:p>
            <a:pPr algn="r"/>
            <a:r>
              <a:rPr lang="en-US" sz="1400" b="1" i="1" dirty="0" smtClean="0">
                <a:solidFill>
                  <a:schemeClr val="bg1"/>
                </a:solidFill>
              </a:rPr>
              <a:t>Sandi Conrad, </a:t>
            </a:r>
          </a:p>
          <a:p>
            <a:pPr algn="r"/>
            <a:r>
              <a:rPr lang="en-US" sz="1400" i="1" dirty="0" smtClean="0">
                <a:solidFill>
                  <a:schemeClr val="bg1"/>
                </a:solidFill>
              </a:rPr>
              <a:t>Senior Director, Infrastructure Practice </a:t>
            </a:r>
            <a:br>
              <a:rPr lang="en-US" sz="1400" i="1" dirty="0" smtClean="0">
                <a:solidFill>
                  <a:schemeClr val="bg1"/>
                </a:solidFill>
              </a:rPr>
            </a:br>
            <a:r>
              <a:rPr lang="en-US" sz="1400" i="1" dirty="0" smtClean="0">
                <a:solidFill>
                  <a:schemeClr val="bg1"/>
                </a:solidFill>
              </a:rPr>
              <a:t>Info-Tech Research Group</a:t>
            </a:r>
            <a:endParaRPr lang="en-US" sz="1400" i="1" dirty="0">
              <a:solidFill>
                <a:schemeClr val="bg1"/>
              </a:solidFill>
            </a:endParaRPr>
          </a:p>
        </p:txBody>
      </p:sp>
      <p:pic>
        <p:nvPicPr>
          <p:cNvPr id="15" name="Picture 105"/>
          <p:cNvPicPr>
            <a:picLocks noChangeAspect="1"/>
          </p:cNvPicPr>
          <p:nvPr/>
        </p:nvPicPr>
        <p:blipFill>
          <a:blip r:embed="rId6"/>
          <a:stretch>
            <a:fillRect/>
          </a:stretch>
        </p:blipFill>
        <p:spPr>
          <a:xfrm>
            <a:off x="257577" y="2015670"/>
            <a:ext cx="634404" cy="516376"/>
          </a:xfrm>
          <a:prstGeom prst="rect">
            <a:avLst/>
          </a:prstGeom>
        </p:spPr>
      </p:pic>
      <p:pic>
        <p:nvPicPr>
          <p:cNvPr id="16" name="Picture 106"/>
          <p:cNvPicPr>
            <a:picLocks noChangeAspect="1"/>
          </p:cNvPicPr>
          <p:nvPr/>
        </p:nvPicPr>
        <p:blipFill>
          <a:blip r:embed="rId7"/>
          <a:stretch>
            <a:fillRect/>
          </a:stretch>
        </p:blipFill>
        <p:spPr>
          <a:xfrm>
            <a:off x="7632316" y="5185116"/>
            <a:ext cx="590143" cy="479491"/>
          </a:xfrm>
          <a:prstGeom prst="rect">
            <a:avLst/>
          </a:prstGeom>
        </p:spPr>
      </p:pic>
    </p:spTree>
    <p:extLst>
      <p:ext uri="{BB962C8B-B14F-4D97-AF65-F5344CB8AC3E}">
        <p14:creationId xmlns:p14="http://schemas.microsoft.com/office/powerpoint/2010/main" val="1373599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a:xfrm>
            <a:off x="246703" y="1607231"/>
            <a:ext cx="4041648" cy="1985975"/>
          </a:xfrm>
        </p:spPr>
        <p:txBody>
          <a:bodyPr/>
          <a:lstStyle/>
          <a:p>
            <a:r>
              <a:rPr lang="en-US" dirty="0"/>
              <a:t>IT leaders and service desk managers interested in outsourcing the service desk or portions </a:t>
            </a:r>
            <a:r>
              <a:rPr lang="en-US" dirty="0" smtClean="0"/>
              <a:t>of service management.</a:t>
            </a:r>
            <a:endParaRPr lang="en-US" dirty="0"/>
          </a:p>
          <a:p>
            <a:r>
              <a:rPr lang="en-US" dirty="0"/>
              <a:t>Business leaders involved in the IT department’s decision </a:t>
            </a:r>
            <a:r>
              <a:rPr lang="en-US" dirty="0" smtClean="0"/>
              <a:t>making.</a:t>
            </a:r>
            <a:endParaRPr lang="en-US" dirty="0"/>
          </a:p>
        </p:txBody>
      </p:sp>
      <p:sp>
        <p:nvSpPr>
          <p:cNvPr id="14" name="Text Placeholder 13"/>
          <p:cNvSpPr>
            <a:spLocks noGrp="1"/>
          </p:cNvSpPr>
          <p:nvPr>
            <p:ph type="body" sz="quarter" idx="26"/>
          </p:nvPr>
        </p:nvSpPr>
        <p:spPr>
          <a:xfrm>
            <a:off x="4835436" y="1607231"/>
            <a:ext cx="4041648" cy="2268083"/>
          </a:xfrm>
        </p:spPr>
        <p:txBody>
          <a:bodyPr/>
          <a:lstStyle/>
          <a:p>
            <a:r>
              <a:rPr lang="en-US" dirty="0"/>
              <a:t>Understand the rationale behind outsourcing the service desk and decide whether it’s the right move for </a:t>
            </a:r>
            <a:r>
              <a:rPr lang="en-US" dirty="0" smtClean="0"/>
              <a:t>you.</a:t>
            </a:r>
            <a:endParaRPr lang="en-US" dirty="0"/>
          </a:p>
          <a:p>
            <a:r>
              <a:rPr lang="en-US" dirty="0"/>
              <a:t>Organize and standardize the service desk to allow for a future </a:t>
            </a:r>
            <a:r>
              <a:rPr lang="en-US" dirty="0" smtClean="0"/>
              <a:t>move.</a:t>
            </a:r>
            <a:endParaRPr lang="en-US" dirty="0"/>
          </a:p>
          <a:p>
            <a:r>
              <a:rPr lang="en-US" dirty="0"/>
              <a:t>Determine the right approach to moving the service desk to a different </a:t>
            </a:r>
            <a:r>
              <a:rPr lang="en-US" dirty="0" smtClean="0"/>
              <a:t>organization.</a:t>
            </a:r>
            <a:endParaRPr lang="en-US" dirty="0"/>
          </a:p>
          <a:p>
            <a:r>
              <a:rPr lang="en-US" dirty="0"/>
              <a:t>Ensure that the service desk can be rebuilt if outsourcing is </a:t>
            </a:r>
            <a:r>
              <a:rPr lang="en-US" dirty="0" smtClean="0"/>
              <a:t>unsuccessful.</a:t>
            </a:r>
            <a:endParaRPr lang="en-US" dirty="0"/>
          </a:p>
        </p:txBody>
      </p:sp>
      <p:sp>
        <p:nvSpPr>
          <p:cNvPr id="4" name="Text Placeholder 3"/>
          <p:cNvSpPr>
            <a:spLocks noGrp="1"/>
          </p:cNvSpPr>
          <p:nvPr>
            <p:ph type="body" sz="quarter" idx="27"/>
          </p:nvPr>
        </p:nvSpPr>
        <p:spPr>
          <a:xfrm>
            <a:off x="246703" y="4479860"/>
            <a:ext cx="4041648" cy="1677491"/>
          </a:xfrm>
        </p:spPr>
        <p:txBody>
          <a:bodyPr/>
          <a:lstStyle/>
          <a:p>
            <a:r>
              <a:rPr lang="en-US" dirty="0" smtClean="0"/>
              <a:t>Service desk staff affected by the moving of support services.</a:t>
            </a:r>
          </a:p>
          <a:p>
            <a:r>
              <a:rPr lang="en-US" dirty="0" smtClean="0"/>
              <a:t>Business executives who will need to be informed of the transition.</a:t>
            </a:r>
          </a:p>
          <a:p>
            <a:endParaRPr lang="en-US" dirty="0"/>
          </a:p>
        </p:txBody>
      </p:sp>
      <p:sp>
        <p:nvSpPr>
          <p:cNvPr id="5" name="Text Placeholder 4"/>
          <p:cNvSpPr>
            <a:spLocks noGrp="1"/>
          </p:cNvSpPr>
          <p:nvPr>
            <p:ph type="body" sz="quarter" idx="28"/>
          </p:nvPr>
        </p:nvSpPr>
        <p:spPr>
          <a:xfrm>
            <a:off x="4818612" y="4479860"/>
            <a:ext cx="4041648" cy="1677491"/>
          </a:xfrm>
        </p:spPr>
        <p:txBody>
          <a:bodyPr/>
          <a:lstStyle/>
          <a:p>
            <a:r>
              <a:rPr lang="en-US" dirty="0" smtClean="0"/>
              <a:t>Understand the impact that outsourcing would have on the service desk.</a:t>
            </a:r>
          </a:p>
          <a:p>
            <a:r>
              <a:rPr lang="en-US" dirty="0" smtClean="0"/>
              <a:t>Understand the potential benefits that outsourcing can bring to the organization.</a:t>
            </a:r>
          </a:p>
          <a:p>
            <a:endParaRPr lang="en-US" dirty="0"/>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8" y="1514243"/>
            <a:ext cx="5257800" cy="1078992"/>
          </a:xfrm>
        </p:spPr>
        <p:txBody>
          <a:bodyPr/>
          <a:lstStyle/>
          <a:p>
            <a:r>
              <a:rPr lang="en-US" dirty="0" smtClean="0"/>
              <a:t>In organizations where technical support is viewed as non-strategic, many see outsourcing as a cost-effective solution. However, outsourcing projects often fall short of their goals in terms of cost savings and support quality.</a:t>
            </a:r>
            <a:endParaRPr lang="en-US" dirty="0"/>
          </a:p>
        </p:txBody>
      </p:sp>
      <p:sp>
        <p:nvSpPr>
          <p:cNvPr id="4" name="Text Placeholder 3"/>
          <p:cNvSpPr>
            <a:spLocks noGrp="1"/>
          </p:cNvSpPr>
          <p:nvPr>
            <p:ph type="body" sz="quarter" idx="11"/>
          </p:nvPr>
        </p:nvSpPr>
        <p:spPr>
          <a:xfrm>
            <a:off x="247848" y="2974002"/>
            <a:ext cx="5257800" cy="1482087"/>
          </a:xfrm>
        </p:spPr>
        <p:txBody>
          <a:bodyPr/>
          <a:lstStyle/>
          <a:p>
            <a:r>
              <a:rPr lang="en-US" dirty="0" smtClean="0"/>
              <a:t>Significant administrative work and up-front costs are required to outsource the service desk, and poor planning often results in project failure and decreases in end-user satisfaction</a:t>
            </a:r>
          </a:p>
          <a:p>
            <a:r>
              <a:rPr lang="en-US" dirty="0" smtClean="0"/>
              <a:t>A complete turnover of the service desk can result in lost knowledge and control over processes, and organizations without an exit strategy can struggle to bring their service desk back in house and return the confidence of end users.</a:t>
            </a:r>
          </a:p>
        </p:txBody>
      </p:sp>
      <p:sp>
        <p:nvSpPr>
          <p:cNvPr id="5" name="Text Placeholder 4"/>
          <p:cNvSpPr>
            <a:spLocks noGrp="1"/>
          </p:cNvSpPr>
          <p:nvPr>
            <p:ph type="body" sz="quarter" idx="12"/>
          </p:nvPr>
        </p:nvSpPr>
        <p:spPr>
          <a:xfrm>
            <a:off x="257174" y="4876335"/>
            <a:ext cx="8623607" cy="1524465"/>
          </a:xfrm>
        </p:spPr>
        <p:txBody>
          <a:bodyPr/>
          <a:lstStyle/>
          <a:p>
            <a:r>
              <a:rPr lang="en-US" dirty="0" smtClean="0"/>
              <a:t>First decide if outsourcing is the correct step; there may be more preliminary work to do beforehand.</a:t>
            </a:r>
          </a:p>
          <a:p>
            <a:r>
              <a:rPr lang="en-US" dirty="0" smtClean="0"/>
              <a:t>Assess current processes and make necessary adjustments before developing an outsource/repatriate RFP.</a:t>
            </a:r>
          </a:p>
          <a:p>
            <a:r>
              <a:rPr lang="en-US" dirty="0" smtClean="0"/>
              <a:t>Clearly define the project and produce an RFP to provide to vendors.</a:t>
            </a:r>
          </a:p>
          <a:p>
            <a:r>
              <a:rPr lang="en-US" dirty="0" smtClean="0"/>
              <a:t>Plan for long-term success, not short-term gains.</a:t>
            </a:r>
          </a:p>
          <a:p>
            <a:r>
              <a:rPr lang="en-US" dirty="0" smtClean="0"/>
              <a:t>Prepare to retain some of the higher level service desk work.</a:t>
            </a:r>
            <a:endParaRPr lang="en-US" dirty="0"/>
          </a:p>
          <a:p>
            <a:r>
              <a:rPr lang="en-US" dirty="0" smtClean="0"/>
              <a:t>Develop a plan to execute and manage the transition.</a:t>
            </a:r>
          </a:p>
        </p:txBody>
      </p:sp>
      <p:sp>
        <p:nvSpPr>
          <p:cNvPr id="6" name="Text Placeholder 5"/>
          <p:cNvSpPr>
            <a:spLocks noGrp="1"/>
          </p:cNvSpPr>
          <p:nvPr>
            <p:ph type="body" sz="quarter" idx="13"/>
          </p:nvPr>
        </p:nvSpPr>
        <p:spPr>
          <a:xfrm>
            <a:off x="5775569" y="1514244"/>
            <a:ext cx="3101730" cy="2941846"/>
          </a:xfrm>
        </p:spPr>
        <p:txBody>
          <a:bodyPr/>
          <a:lstStyle/>
          <a:p>
            <a:pPr marL="228600" indent="-228600">
              <a:spcBef>
                <a:spcPts val="600"/>
              </a:spcBef>
              <a:spcAft>
                <a:spcPts val="600"/>
              </a:spcAft>
              <a:buSzPct val="100000"/>
              <a:buFont typeface="+mj-lt"/>
              <a:buAutoNum type="arabicPeriod"/>
            </a:pPr>
            <a:r>
              <a:rPr lang="en-US" dirty="0">
                <a:solidFill>
                  <a:srgbClr val="333333"/>
                </a:solidFill>
              </a:rPr>
              <a:t>If you are outsourcing only to save money, you will fail. The goal of o</a:t>
            </a:r>
            <a:r>
              <a:rPr lang="en-US" dirty="0"/>
              <a:t>utsourcing should be to improve key service metrics, not reduce costs.</a:t>
            </a:r>
            <a:endParaRPr lang="en-US" dirty="0">
              <a:solidFill>
                <a:srgbClr val="333333"/>
              </a:solidFill>
            </a:endParaRPr>
          </a:p>
          <a:p>
            <a:pPr marL="228600" indent="-228600">
              <a:spcBef>
                <a:spcPts val="600"/>
              </a:spcBef>
              <a:spcAft>
                <a:spcPts val="600"/>
              </a:spcAft>
              <a:buSzPct val="100000"/>
              <a:buFont typeface="+mj-lt"/>
              <a:buAutoNum type="arabicPeriod"/>
            </a:pPr>
            <a:r>
              <a:rPr lang="en-US" dirty="0"/>
              <a:t>Poor processes won’t disappear by outsourcing; they’ll merely be </a:t>
            </a:r>
            <a:r>
              <a:rPr lang="en-US" dirty="0" smtClean="0"/>
              <a:t>relocated. </a:t>
            </a:r>
            <a:r>
              <a:rPr lang="en-US" dirty="0"/>
              <a:t>Take time to define processes and standardize workflows before outsourcing.</a:t>
            </a:r>
          </a:p>
          <a:p>
            <a:pPr marL="228600" indent="-228600">
              <a:spcBef>
                <a:spcPts val="600"/>
              </a:spcBef>
              <a:spcAft>
                <a:spcPts val="600"/>
              </a:spcAft>
              <a:buSzPct val="100000"/>
              <a:buFont typeface="+mj-lt"/>
              <a:buAutoNum type="arabicPeriod"/>
            </a:pPr>
            <a:r>
              <a:rPr lang="en-US" dirty="0">
                <a:solidFill>
                  <a:srgbClr val="333333"/>
                </a:solidFill>
              </a:rPr>
              <a:t>Don’t let the </a:t>
            </a:r>
            <a:r>
              <a:rPr lang="en-US" dirty="0" smtClean="0">
                <a:solidFill>
                  <a:srgbClr val="333333"/>
                </a:solidFill>
              </a:rPr>
              <a:t>outsource </a:t>
            </a:r>
            <a:r>
              <a:rPr lang="en-US" dirty="0">
                <a:solidFill>
                  <a:srgbClr val="333333"/>
                </a:solidFill>
              </a:rPr>
              <a:t>service provider dictate your services and service levels. Set clear expectations for service </a:t>
            </a:r>
            <a:r>
              <a:rPr lang="en-US" dirty="0" smtClean="0">
                <a:solidFill>
                  <a:srgbClr val="333333"/>
                </a:solidFill>
              </a:rPr>
              <a:t>up-front</a:t>
            </a:r>
            <a:r>
              <a:rPr lang="en-US" dirty="0">
                <a:solidFill>
                  <a:srgbClr val="333333"/>
                </a:solidFill>
              </a:rPr>
              <a:t>, and have an exit strategy in case service levels are not met.</a:t>
            </a:r>
          </a:p>
        </p:txBody>
      </p:sp>
      <p:grpSp>
        <p:nvGrpSpPr>
          <p:cNvPr id="7" name="Group 6"/>
          <p:cNvGrpSpPr/>
          <p:nvPr/>
        </p:nvGrpSpPr>
        <p:grpSpPr>
          <a:xfrm>
            <a:off x="0" y="6422955"/>
            <a:ext cx="9144000" cy="437555"/>
            <a:chOff x="0" y="6422955"/>
            <a:chExt cx="9144000" cy="437555"/>
          </a:xfrm>
        </p:grpSpPr>
        <p:pic>
          <p:nvPicPr>
            <p:cNvPr id="8"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2486750" y="4154003"/>
            <a:ext cx="6276248" cy="701060"/>
          </a:xfrm>
          <a:prstGeom prst="rect">
            <a:avLst/>
          </a:pr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lvl="1"/>
            <a:r>
              <a:rPr lang="en-US" sz="1200" dirty="0" smtClean="0">
                <a:solidFill>
                  <a:schemeClr val="tx1"/>
                </a:solidFill>
              </a:rPr>
              <a:t>Before a service desk can be outsourced, its processes and structure need to reach a certain degree of maturity. Perform a feasibility assessment to achieve an accurate understanding of the outsourcing project.</a:t>
            </a:r>
            <a:endParaRPr lang="en-US" sz="1200" b="1" dirty="0">
              <a:solidFill>
                <a:schemeClr val="tx1"/>
              </a:solidFill>
            </a:endParaRPr>
          </a:p>
        </p:txBody>
      </p:sp>
      <p:sp>
        <p:nvSpPr>
          <p:cNvPr id="22" name="Rectangle 21"/>
          <p:cNvSpPr/>
          <p:nvPr/>
        </p:nvSpPr>
        <p:spPr>
          <a:xfrm>
            <a:off x="2486750" y="5320277"/>
            <a:ext cx="6276248" cy="809859"/>
          </a:xfrm>
          <a:prstGeom prst="rect">
            <a:avLst/>
          </a:pr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lvl="1"/>
            <a:r>
              <a:rPr lang="en-US" sz="1200" dirty="0" smtClean="0">
                <a:solidFill>
                  <a:schemeClr val="tx1"/>
                </a:solidFill>
              </a:rPr>
              <a:t>A detailed outsourcing strategy ensures a clear vision of the project. This feeds into the development of a comprehensive RFP; the more detailed the RFP, the better your respondents’ proposals will match your needs. A thorough evaluation of these replies must be done before an outsourcing partner is selected. </a:t>
            </a:r>
            <a:endParaRPr lang="en-US" sz="1200" b="1" dirty="0">
              <a:solidFill>
                <a:schemeClr val="tx1"/>
              </a:solidFill>
            </a:endParaRPr>
          </a:p>
        </p:txBody>
      </p:sp>
      <p:sp>
        <p:nvSpPr>
          <p:cNvPr id="20" name="Rectangle 19"/>
          <p:cNvSpPr/>
          <p:nvPr/>
        </p:nvSpPr>
        <p:spPr>
          <a:xfrm>
            <a:off x="2486750" y="1331888"/>
            <a:ext cx="6276248" cy="851921"/>
          </a:xfrm>
          <a:prstGeom prst="rect">
            <a:avLst/>
          </a:pr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lvl="1"/>
            <a:r>
              <a:rPr lang="en-US" sz="1200" dirty="0" smtClean="0">
                <a:solidFill>
                  <a:schemeClr val="tx1"/>
                </a:solidFill>
              </a:rPr>
              <a:t>In the past decade, the role that an outsourced service desk plays in the success of the organization has shifted. The primary motivator for outsourcing has always been cost, but the role of the service desk for many organizations has transcended that of a ticket triage center. </a:t>
            </a:r>
            <a:endParaRPr lang="en-US" sz="1200" dirty="0">
              <a:solidFill>
                <a:schemeClr val="tx1"/>
              </a:solidFill>
            </a:endParaRPr>
          </a:p>
        </p:txBody>
      </p:sp>
      <p:sp>
        <p:nvSpPr>
          <p:cNvPr id="2" name="Title 1"/>
          <p:cNvSpPr>
            <a:spLocks noGrp="1"/>
          </p:cNvSpPr>
          <p:nvPr>
            <p:ph type="title"/>
          </p:nvPr>
        </p:nvSpPr>
        <p:spPr/>
        <p:txBody>
          <a:bodyPr/>
          <a:lstStyle/>
          <a:p>
            <a:r>
              <a:rPr lang="en-US" dirty="0" smtClean="0"/>
              <a:t>The role of the service desk has evolved and so has the role outsourcing plays</a:t>
            </a:r>
            <a:endParaRPr lang="en-US" dirty="0"/>
          </a:p>
        </p:txBody>
      </p:sp>
      <p:sp>
        <p:nvSpPr>
          <p:cNvPr id="13" name="Oval 12"/>
          <p:cNvSpPr/>
          <p:nvPr/>
        </p:nvSpPr>
        <p:spPr>
          <a:xfrm>
            <a:off x="1930086" y="3958732"/>
            <a:ext cx="1113329" cy="1103758"/>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dirty="0"/>
          </a:p>
        </p:txBody>
      </p:sp>
      <p:sp>
        <p:nvSpPr>
          <p:cNvPr id="23" name="Rectangle 22"/>
          <p:cNvSpPr/>
          <p:nvPr/>
        </p:nvSpPr>
        <p:spPr>
          <a:xfrm>
            <a:off x="2486754" y="2539500"/>
            <a:ext cx="6276244" cy="917216"/>
          </a:xfrm>
          <a:prstGeom prst="rect">
            <a:avLst/>
          </a:pr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lvl="1"/>
            <a:r>
              <a:rPr lang="en-US" sz="1200" dirty="0" smtClean="0">
                <a:solidFill>
                  <a:schemeClr val="tx1"/>
                </a:solidFill>
              </a:rPr>
              <a:t>Today, successful outsourcing transitions are predicated on the improvement of service metrics and delivering value to the business. Cost savings are still present, but these emerge as a by-product of the improvement in service metrics and execution of strategic projects from the service desk.</a:t>
            </a:r>
            <a:endParaRPr lang="en-US" sz="1200" dirty="0">
              <a:solidFill>
                <a:schemeClr val="tx1"/>
              </a:solidFill>
            </a:endParaRPr>
          </a:p>
        </p:txBody>
      </p:sp>
      <p:sp>
        <p:nvSpPr>
          <p:cNvPr id="27" name="Oval 26"/>
          <p:cNvSpPr/>
          <p:nvPr/>
        </p:nvSpPr>
        <p:spPr>
          <a:xfrm>
            <a:off x="1930090" y="2416095"/>
            <a:ext cx="1113329" cy="1103758"/>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dirty="0"/>
          </a:p>
        </p:txBody>
      </p:sp>
      <p:sp>
        <p:nvSpPr>
          <p:cNvPr id="28" name="Oval 27"/>
          <p:cNvSpPr/>
          <p:nvPr/>
        </p:nvSpPr>
        <p:spPr>
          <a:xfrm>
            <a:off x="1930086" y="1171424"/>
            <a:ext cx="1113329" cy="1103758"/>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dirty="0"/>
          </a:p>
        </p:txBody>
      </p:sp>
      <p:cxnSp>
        <p:nvCxnSpPr>
          <p:cNvPr id="33" name="Straight Connector 32"/>
          <p:cNvCxnSpPr/>
          <p:nvPr/>
        </p:nvCxnSpPr>
        <p:spPr>
          <a:xfrm flipV="1">
            <a:off x="523873" y="3752572"/>
            <a:ext cx="8086725" cy="9525"/>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34" name="Down Arrow 33"/>
          <p:cNvSpPr/>
          <p:nvPr/>
        </p:nvSpPr>
        <p:spPr>
          <a:xfrm>
            <a:off x="893092" y="1527177"/>
            <a:ext cx="607375" cy="20246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6886" y="1314840"/>
            <a:ext cx="479735" cy="767576"/>
          </a:xfrm>
          <a:prstGeom prst="rect">
            <a:avLst/>
          </a:prstGeom>
        </p:spPr>
      </p:pic>
      <p:pic>
        <p:nvPicPr>
          <p:cNvPr id="36" name="Picture 3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81953" y="2680038"/>
            <a:ext cx="609600" cy="609600"/>
          </a:xfrm>
          <a:prstGeom prst="rect">
            <a:avLst/>
          </a:prstGeom>
        </p:spPr>
      </p:pic>
      <p:sp>
        <p:nvSpPr>
          <p:cNvPr id="37" name="Oval 36"/>
          <p:cNvSpPr/>
          <p:nvPr/>
        </p:nvSpPr>
        <p:spPr>
          <a:xfrm>
            <a:off x="1930087" y="5173328"/>
            <a:ext cx="1113329" cy="1103758"/>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dirty="0"/>
          </a:p>
        </p:txBody>
      </p:sp>
      <p:sp>
        <p:nvSpPr>
          <p:cNvPr id="38" name="TextBox 37"/>
          <p:cNvSpPr txBox="1"/>
          <p:nvPr/>
        </p:nvSpPr>
        <p:spPr>
          <a:xfrm>
            <a:off x="480875" y="1167844"/>
            <a:ext cx="1444310" cy="276999"/>
          </a:xfrm>
          <a:prstGeom prst="rect">
            <a:avLst/>
          </a:prstGeom>
        </p:spPr>
        <p:txBody>
          <a:bodyPr wrap="square" rtlCol="0">
            <a:spAutoFit/>
          </a:bodyPr>
          <a:lstStyle/>
          <a:p>
            <a:pPr algn="ctr"/>
            <a:r>
              <a:rPr lang="en-US" sz="1200" b="1" i="1" dirty="0" smtClean="0"/>
              <a:t>Current Situation</a:t>
            </a:r>
          </a:p>
        </p:txBody>
      </p:sp>
      <p:sp>
        <p:nvSpPr>
          <p:cNvPr id="39" name="TextBox 38"/>
          <p:cNvSpPr txBox="1"/>
          <p:nvPr/>
        </p:nvSpPr>
        <p:spPr>
          <a:xfrm>
            <a:off x="238860" y="3877810"/>
            <a:ext cx="1913510" cy="276999"/>
          </a:xfrm>
          <a:prstGeom prst="rect">
            <a:avLst/>
          </a:prstGeom>
        </p:spPr>
        <p:txBody>
          <a:bodyPr wrap="square" rtlCol="0">
            <a:spAutoFit/>
          </a:bodyPr>
          <a:lstStyle/>
          <a:p>
            <a:pPr algn="ctr"/>
            <a:r>
              <a:rPr lang="en-US" sz="1200" b="1" i="1" dirty="0" smtClean="0"/>
              <a:t>Where This Project Fits</a:t>
            </a:r>
          </a:p>
        </p:txBody>
      </p:sp>
      <p:pic>
        <p:nvPicPr>
          <p:cNvPr id="40" name="Picture 3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81953" y="4201377"/>
            <a:ext cx="609600" cy="609600"/>
          </a:xfrm>
          <a:prstGeom prst="rect">
            <a:avLst/>
          </a:prstGeom>
        </p:spPr>
      </p:pic>
      <p:pic>
        <p:nvPicPr>
          <p:cNvPr id="41" name="Picture 4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81953" y="5368599"/>
            <a:ext cx="609600" cy="696686"/>
          </a:xfrm>
          <a:prstGeom prst="rect">
            <a:avLst/>
          </a:prstGeom>
        </p:spPr>
      </p:pic>
      <p:sp>
        <p:nvSpPr>
          <p:cNvPr id="42" name="Down Arrow 41"/>
          <p:cNvSpPr/>
          <p:nvPr/>
        </p:nvSpPr>
        <p:spPr>
          <a:xfrm>
            <a:off x="893092" y="4210228"/>
            <a:ext cx="607375" cy="19261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p:cNvGrpSpPr/>
          <p:nvPr/>
        </p:nvGrpSpPr>
        <p:grpSpPr>
          <a:xfrm>
            <a:off x="0" y="6422955"/>
            <a:ext cx="9144000" cy="437555"/>
            <a:chOff x="0" y="6422955"/>
            <a:chExt cx="9144000" cy="437555"/>
          </a:xfrm>
        </p:grpSpPr>
        <p:pic>
          <p:nvPicPr>
            <p:cNvPr id="25"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26" name="Picture 25"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5925187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a:stretch>
            <a:fillRect/>
          </a:stretch>
        </p:blipFill>
        <p:spPr>
          <a:xfrm>
            <a:off x="1101157" y="1310913"/>
            <a:ext cx="920576" cy="4273666"/>
          </a:xfrm>
          <a:prstGeom prst="rect">
            <a:avLst/>
          </a:prstGeom>
        </p:spPr>
      </p:pic>
      <p:sp>
        <p:nvSpPr>
          <p:cNvPr id="2" name="Title 1"/>
          <p:cNvSpPr>
            <a:spLocks noGrp="1"/>
          </p:cNvSpPr>
          <p:nvPr>
            <p:ph type="title"/>
          </p:nvPr>
        </p:nvSpPr>
        <p:spPr/>
        <p:txBody>
          <a:bodyPr/>
          <a:lstStyle/>
          <a:p>
            <a:r>
              <a:rPr lang="en-US" dirty="0" smtClean="0"/>
              <a:t>Outsourcing can create substantial value for your organization</a:t>
            </a:r>
            <a:endParaRPr lang="en-US" dirty="0"/>
          </a:p>
        </p:txBody>
      </p:sp>
      <p:grpSp>
        <p:nvGrpSpPr>
          <p:cNvPr id="4" name="Group 3"/>
          <p:cNvGrpSpPr/>
          <p:nvPr/>
        </p:nvGrpSpPr>
        <p:grpSpPr>
          <a:xfrm>
            <a:off x="1141642" y="1458617"/>
            <a:ext cx="6749983" cy="3783901"/>
            <a:chOff x="1141642" y="1458617"/>
            <a:chExt cx="6749983" cy="3783901"/>
          </a:xfrm>
        </p:grpSpPr>
        <p:sp>
          <p:nvSpPr>
            <p:cNvPr id="6" name="Freeform 5"/>
            <p:cNvSpPr/>
            <p:nvPr/>
          </p:nvSpPr>
          <p:spPr>
            <a:xfrm>
              <a:off x="1698098" y="1569908"/>
              <a:ext cx="6193527" cy="890329"/>
            </a:xfrm>
            <a:custGeom>
              <a:avLst/>
              <a:gdLst>
                <a:gd name="connsiteX0" fmla="*/ 0 w 6193527"/>
                <a:gd name="connsiteY0" fmla="*/ 0 h 890329"/>
                <a:gd name="connsiteX1" fmla="*/ 6193527 w 6193527"/>
                <a:gd name="connsiteY1" fmla="*/ 0 h 890329"/>
                <a:gd name="connsiteX2" fmla="*/ 6193527 w 6193527"/>
                <a:gd name="connsiteY2" fmla="*/ 890329 h 890329"/>
                <a:gd name="connsiteX3" fmla="*/ 0 w 6193527"/>
                <a:gd name="connsiteY3" fmla="*/ 890329 h 890329"/>
                <a:gd name="connsiteX4" fmla="*/ 0 w 6193527"/>
                <a:gd name="connsiteY4" fmla="*/ 0 h 890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3527" h="890329">
                  <a:moveTo>
                    <a:pt x="0" y="0"/>
                  </a:moveTo>
                  <a:lnTo>
                    <a:pt x="6193527" y="0"/>
                  </a:lnTo>
                  <a:lnTo>
                    <a:pt x="6193527" y="890329"/>
                  </a:lnTo>
                  <a:lnTo>
                    <a:pt x="0" y="890329"/>
                  </a:lnTo>
                  <a:lnTo>
                    <a:pt x="0" y="0"/>
                  </a:lnTo>
                  <a:close/>
                </a:path>
              </a:pathLst>
            </a:custGeom>
            <a:solidFill>
              <a:schemeClr val="bg1">
                <a:lumMod val="9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06699" tIns="33020" rIns="33020" bIns="33020" numCol="1" spcCol="1270" anchor="ctr" anchorCtr="0">
              <a:noAutofit/>
            </a:bodyPr>
            <a:lstStyle/>
            <a:p>
              <a:pPr lvl="0" algn="l" defTabSz="577850">
                <a:lnSpc>
                  <a:spcPct val="90000"/>
                </a:lnSpc>
                <a:spcBef>
                  <a:spcPct val="0"/>
                </a:spcBef>
                <a:spcAft>
                  <a:spcPct val="35000"/>
                </a:spcAft>
              </a:pPr>
              <a:r>
                <a:rPr lang="en-CA" sz="1300" b="0" kern="1200" dirty="0" smtClean="0">
                  <a:solidFill>
                    <a:schemeClr val="tx1"/>
                  </a:solidFill>
                  <a:hlinkClick r:id="rId4"/>
                </a:rPr>
                <a:t>A survey</a:t>
              </a:r>
              <a:r>
                <a:rPr lang="en-CA" sz="1300" b="0" kern="1200" dirty="0" smtClean="0">
                  <a:solidFill>
                    <a:schemeClr val="tx1"/>
                  </a:solidFill>
                </a:rPr>
                <a:t> of 100 S&amp;P 500 companies valued at $37.3 billion revealed that their IT outsourcing contracts averaged $1.1 billion, with an annual value of $47 million. The survey encompassed the outsourcing of all IT functions including the service desk.</a:t>
              </a:r>
              <a:endParaRPr lang="en-CA" sz="1300" b="0" kern="1200" dirty="0">
                <a:solidFill>
                  <a:schemeClr val="tx1"/>
                </a:solidFill>
              </a:endParaRPr>
            </a:p>
          </p:txBody>
        </p:sp>
        <p:sp>
          <p:nvSpPr>
            <p:cNvPr id="7" name="Oval 6"/>
            <p:cNvSpPr/>
            <p:nvPr/>
          </p:nvSpPr>
          <p:spPr>
            <a:xfrm>
              <a:off x="1141642" y="1458617"/>
              <a:ext cx="1112912" cy="1112912"/>
            </a:xfrm>
            <a:prstGeom prst="ellipse">
              <a:avLst/>
            </a:prstGeom>
            <a:blipFill rotWithShape="0">
              <a:blip r:embed="rId5"/>
              <a:stretch>
                <a:fillRect/>
              </a:stretch>
            </a:blipFill>
          </p:spPr>
          <p:style>
            <a:lnRef idx="2">
              <a:schemeClr val="accent1">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1" name="Freeform 10"/>
            <p:cNvSpPr/>
            <p:nvPr/>
          </p:nvSpPr>
          <p:spPr>
            <a:xfrm>
              <a:off x="2021733" y="2905403"/>
              <a:ext cx="5869892" cy="890329"/>
            </a:xfrm>
            <a:custGeom>
              <a:avLst/>
              <a:gdLst>
                <a:gd name="connsiteX0" fmla="*/ 0 w 5869892"/>
                <a:gd name="connsiteY0" fmla="*/ 0 h 890329"/>
                <a:gd name="connsiteX1" fmla="*/ 5869892 w 5869892"/>
                <a:gd name="connsiteY1" fmla="*/ 0 h 890329"/>
                <a:gd name="connsiteX2" fmla="*/ 5869892 w 5869892"/>
                <a:gd name="connsiteY2" fmla="*/ 890329 h 890329"/>
                <a:gd name="connsiteX3" fmla="*/ 0 w 5869892"/>
                <a:gd name="connsiteY3" fmla="*/ 890329 h 890329"/>
                <a:gd name="connsiteX4" fmla="*/ 0 w 5869892"/>
                <a:gd name="connsiteY4" fmla="*/ 0 h 890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69892" h="890329">
                  <a:moveTo>
                    <a:pt x="0" y="0"/>
                  </a:moveTo>
                  <a:lnTo>
                    <a:pt x="5869892" y="0"/>
                  </a:lnTo>
                  <a:lnTo>
                    <a:pt x="5869892" y="890329"/>
                  </a:lnTo>
                  <a:lnTo>
                    <a:pt x="0" y="890329"/>
                  </a:lnTo>
                  <a:lnTo>
                    <a:pt x="0" y="0"/>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06699" tIns="33020" rIns="33020" bIns="33020" numCol="1" spcCol="1270" anchor="ctr" anchorCtr="0">
              <a:noAutofit/>
            </a:bodyPr>
            <a:lstStyle/>
            <a:p>
              <a:pPr lvl="0" algn="l" defTabSz="577850">
                <a:lnSpc>
                  <a:spcPct val="90000"/>
                </a:lnSpc>
                <a:spcBef>
                  <a:spcPct val="0"/>
                </a:spcBef>
                <a:spcAft>
                  <a:spcPct val="35000"/>
                </a:spcAft>
              </a:pPr>
              <a:r>
                <a:rPr lang="en-CA" sz="1300" kern="1200" dirty="0" smtClean="0"/>
                <a:t>Firms that developed procedural learning (like standardizing processes) and relational learning (developing a relationship with a vendor </a:t>
              </a:r>
              <a:r>
                <a:rPr lang="en-CA" sz="1300" i="1" kern="1200" dirty="0" smtClean="0"/>
                <a:t>prior </a:t>
              </a:r>
              <a:r>
                <a:rPr lang="en-CA" sz="1300" i="0" kern="1200" dirty="0" smtClean="0"/>
                <a:t>to signing a contract) experienced significant returns on value creation. The average impact was $142 million per contract.</a:t>
              </a:r>
              <a:endParaRPr lang="en-CA" sz="1300" kern="1200" dirty="0"/>
            </a:p>
          </p:txBody>
        </p:sp>
        <p:sp>
          <p:nvSpPr>
            <p:cNvPr id="12" name="Oval 11"/>
            <p:cNvSpPr/>
            <p:nvPr/>
          </p:nvSpPr>
          <p:spPr>
            <a:xfrm>
              <a:off x="1465277" y="2794112"/>
              <a:ext cx="1112912" cy="1112912"/>
            </a:xfrm>
            <a:prstGeom prst="ellipse">
              <a:avLst/>
            </a:prstGeom>
            <a:blipFill rotWithShape="0">
              <a:blip r:embed="rId6"/>
              <a:stretch>
                <a:fillRect/>
              </a:stretch>
            </a:blipFill>
          </p:spPr>
          <p:style>
            <a:lnRef idx="2">
              <a:schemeClr val="accent1">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sp>
          <p:nvSpPr>
            <p:cNvPr id="13" name="Freeform 12"/>
            <p:cNvSpPr/>
            <p:nvPr/>
          </p:nvSpPr>
          <p:spPr>
            <a:xfrm>
              <a:off x="1698098" y="4240897"/>
              <a:ext cx="6193527" cy="890329"/>
            </a:xfrm>
            <a:custGeom>
              <a:avLst/>
              <a:gdLst>
                <a:gd name="connsiteX0" fmla="*/ 0 w 6193527"/>
                <a:gd name="connsiteY0" fmla="*/ 0 h 890329"/>
                <a:gd name="connsiteX1" fmla="*/ 6193527 w 6193527"/>
                <a:gd name="connsiteY1" fmla="*/ 0 h 890329"/>
                <a:gd name="connsiteX2" fmla="*/ 6193527 w 6193527"/>
                <a:gd name="connsiteY2" fmla="*/ 890329 h 890329"/>
                <a:gd name="connsiteX3" fmla="*/ 0 w 6193527"/>
                <a:gd name="connsiteY3" fmla="*/ 890329 h 890329"/>
                <a:gd name="connsiteX4" fmla="*/ 0 w 6193527"/>
                <a:gd name="connsiteY4" fmla="*/ 0 h 890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3527" h="890329">
                  <a:moveTo>
                    <a:pt x="0" y="0"/>
                  </a:moveTo>
                  <a:lnTo>
                    <a:pt x="6193527" y="0"/>
                  </a:lnTo>
                  <a:lnTo>
                    <a:pt x="6193527" y="890329"/>
                  </a:lnTo>
                  <a:lnTo>
                    <a:pt x="0" y="890329"/>
                  </a:lnTo>
                  <a:lnTo>
                    <a:pt x="0" y="0"/>
                  </a:lnTo>
                  <a:close/>
                </a:path>
              </a:pathLst>
            </a:cu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706699" tIns="33020" rIns="33020" bIns="33020" numCol="1" spcCol="1270" anchor="ctr" anchorCtr="0">
              <a:noAutofit/>
            </a:bodyPr>
            <a:lstStyle/>
            <a:p>
              <a:pPr lvl="0" algn="l" defTabSz="577850">
                <a:lnSpc>
                  <a:spcPct val="90000"/>
                </a:lnSpc>
                <a:spcBef>
                  <a:spcPct val="0"/>
                </a:spcBef>
                <a:spcAft>
                  <a:spcPct val="35000"/>
                </a:spcAft>
              </a:pPr>
              <a:r>
                <a:rPr lang="en-US" sz="1300" b="0" kern="1200" dirty="0" smtClean="0">
                  <a:solidFill>
                    <a:schemeClr val="bg1"/>
                  </a:solidFill>
                </a:rPr>
                <a:t>Firms that failed to perform their due diligence actually incurred losses in value creation, but still maintained slight growth on their overall organizational value. The </a:t>
              </a:r>
              <a:r>
                <a:rPr lang="en-US" sz="1300" dirty="0" smtClean="0">
                  <a:solidFill>
                    <a:schemeClr val="bg1"/>
                  </a:solidFill>
                </a:rPr>
                <a:t>three-</a:t>
              </a:r>
              <a:r>
                <a:rPr lang="en-US" sz="1300" b="0" kern="1200" dirty="0" smtClean="0">
                  <a:solidFill>
                    <a:schemeClr val="bg1"/>
                  </a:solidFill>
                </a:rPr>
                <a:t>year difference in stock price of proactive firms outperformed reactive firms by over 36 percent.</a:t>
              </a:r>
              <a:endParaRPr lang="en-CA" sz="1300" b="0" kern="1200" dirty="0"/>
            </a:p>
          </p:txBody>
        </p:sp>
        <p:sp>
          <p:nvSpPr>
            <p:cNvPr id="14" name="Oval 13"/>
            <p:cNvSpPr/>
            <p:nvPr/>
          </p:nvSpPr>
          <p:spPr>
            <a:xfrm>
              <a:off x="1141642" y="4129606"/>
              <a:ext cx="1112912" cy="1112912"/>
            </a:xfrm>
            <a:prstGeom prst="ellipse">
              <a:avLst/>
            </a:prstGeom>
            <a:blipFill rotWithShape="0">
              <a:blip r:embed="rId7"/>
              <a:stretch>
                <a:fillRect/>
              </a:stretch>
            </a:blipFill>
          </p:spPr>
          <p:style>
            <a:lnRef idx="2">
              <a:schemeClr val="accent1">
                <a:hueOff val="0"/>
                <a:satOff val="0"/>
                <a:lumOff val="0"/>
                <a:alphaOff val="0"/>
              </a:schemeClr>
            </a:lnRef>
            <a:fillRef idx="1">
              <a:scrgbClr r="0" g="0" b="0"/>
            </a:fillRef>
            <a:effectRef idx="0">
              <a:schemeClr val="lt1">
                <a:hueOff val="0"/>
                <a:satOff val="0"/>
                <a:lumOff val="0"/>
                <a:alphaOff val="0"/>
              </a:schemeClr>
            </a:effectRef>
            <a:fontRef idx="minor">
              <a:schemeClr val="dk1">
                <a:hueOff val="0"/>
                <a:satOff val="0"/>
                <a:lumOff val="0"/>
                <a:alphaOff val="0"/>
              </a:schemeClr>
            </a:fontRef>
          </p:style>
        </p:sp>
      </p:grpSp>
      <p:grpSp>
        <p:nvGrpSpPr>
          <p:cNvPr id="8" name="Group 7"/>
          <p:cNvGrpSpPr/>
          <p:nvPr/>
        </p:nvGrpSpPr>
        <p:grpSpPr>
          <a:xfrm>
            <a:off x="333077" y="5576392"/>
            <a:ext cx="8462666" cy="692565"/>
            <a:chOff x="337457" y="5531622"/>
            <a:chExt cx="8462666" cy="692565"/>
          </a:xfrm>
        </p:grpSpPr>
        <p:sp>
          <p:nvSpPr>
            <p:cNvPr id="9" name="Rectangle 97"/>
            <p:cNvSpPr/>
            <p:nvPr/>
          </p:nvSpPr>
          <p:spPr>
            <a:xfrm>
              <a:off x="337457" y="5531622"/>
              <a:ext cx="8462666" cy="692565"/>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720000" fontAlgn="base">
                <a:spcBef>
                  <a:spcPct val="0"/>
                </a:spcBef>
                <a:spcAft>
                  <a:spcPct val="0"/>
                </a:spcAft>
              </a:pPr>
              <a:r>
                <a:rPr lang="en-US" sz="1200" dirty="0">
                  <a:solidFill>
                    <a:schemeClr val="tx1"/>
                  </a:solidFill>
                </a:rPr>
                <a:t>Outsource to create value for your organization, but perform the necessary legwork beforehand to realize the best value for dollar impact. Coordinating with your vendor in terms of continual learning and consistent documentation has long-term implications for value creation and financial performance</a:t>
              </a:r>
              <a:r>
                <a:rPr lang="en-US" sz="1200" dirty="0" smtClean="0">
                  <a:solidFill>
                    <a:schemeClr val="tx1"/>
                  </a:solidFill>
                </a:rPr>
                <a:t>.</a:t>
              </a:r>
              <a:endParaRPr lang="en-US" sz="1200" dirty="0">
                <a:solidFill>
                  <a:schemeClr val="tx1"/>
                </a:solidFill>
              </a:endParaRPr>
            </a:p>
          </p:txBody>
        </p:sp>
        <p:pic>
          <p:nvPicPr>
            <p:cNvPr id="10" name="Picture 10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7457" y="5539809"/>
              <a:ext cx="646031" cy="684378"/>
            </a:xfrm>
            <a:prstGeom prst="rect">
              <a:avLst/>
            </a:prstGeom>
          </p:spPr>
        </p:pic>
      </p:grpSp>
      <p:grpSp>
        <p:nvGrpSpPr>
          <p:cNvPr id="15" name="Group 14"/>
          <p:cNvGrpSpPr/>
          <p:nvPr/>
        </p:nvGrpSpPr>
        <p:grpSpPr>
          <a:xfrm>
            <a:off x="0" y="6422955"/>
            <a:ext cx="9144000" cy="437555"/>
            <a:chOff x="0" y="6422955"/>
            <a:chExt cx="9144000" cy="437555"/>
          </a:xfrm>
        </p:grpSpPr>
        <p:pic>
          <p:nvPicPr>
            <p:cNvPr id="17" name="Picture 3">
              <a:hlinkClick r:id="rId9"/>
            </p:cNvPr>
            <p:cNvPicPr>
              <a:picLocks noChangeAspect="1" noChangeArrowheads="1"/>
            </p:cNvPicPr>
            <p:nvPr/>
          </p:nvPicPr>
          <p:blipFill>
            <a:blip r:embed="rId10" cstate="print"/>
            <a:srcRect/>
            <a:stretch>
              <a:fillRect/>
            </a:stretch>
          </p:blipFill>
          <p:spPr bwMode="auto">
            <a:xfrm>
              <a:off x="0" y="6422955"/>
              <a:ext cx="9144000" cy="437555"/>
            </a:xfrm>
            <a:prstGeom prst="rect">
              <a:avLst/>
            </a:prstGeom>
            <a:noFill/>
            <a:ln w="9525">
              <a:noFill/>
              <a:miter lim="800000"/>
              <a:headEnd/>
              <a:tailEnd/>
            </a:ln>
          </p:spPr>
        </p:pic>
        <p:pic>
          <p:nvPicPr>
            <p:cNvPr id="18" name="Picture 17" descr="itrg-logo.png"/>
            <p:cNvPicPr>
              <a:picLocks noChangeAspect="1"/>
            </p:cNvPicPr>
            <p:nvPr/>
          </p:nvPicPr>
          <p:blipFill>
            <a:blip r:embed="rId11"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84457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6"/>
          <p:cNvSpPr/>
          <p:nvPr/>
        </p:nvSpPr>
        <p:spPr>
          <a:xfrm>
            <a:off x="800440" y="5830207"/>
            <a:ext cx="7620846" cy="4413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p:cNvGrpSpPr/>
          <p:nvPr/>
        </p:nvGrpSpPr>
        <p:grpSpPr>
          <a:xfrm>
            <a:off x="1060991" y="2468600"/>
            <a:ext cx="7468276" cy="1968485"/>
            <a:chOff x="1060991" y="2468600"/>
            <a:chExt cx="7468276" cy="1968485"/>
          </a:xfrm>
        </p:grpSpPr>
        <p:sp>
          <p:nvSpPr>
            <p:cNvPr id="3" name="Donut 2"/>
            <p:cNvSpPr/>
            <p:nvPr/>
          </p:nvSpPr>
          <p:spPr>
            <a:xfrm>
              <a:off x="1060991" y="3338474"/>
              <a:ext cx="1098611" cy="1098611"/>
            </a:xfrm>
            <a:prstGeom prst="donut">
              <a:avLst>
                <a:gd name="adj" fmla="val 20000"/>
              </a:avLst>
            </a:prstGeom>
            <a:blipFill rotWithShape="0">
              <a:blip r:embed="rId3"/>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 name="Freeform 3"/>
            <p:cNvSpPr/>
            <p:nvPr/>
          </p:nvSpPr>
          <p:spPr>
            <a:xfrm rot="19200000">
              <a:off x="1306079" y="2581442"/>
              <a:ext cx="1365695" cy="658159"/>
            </a:xfrm>
            <a:custGeom>
              <a:avLst/>
              <a:gdLst>
                <a:gd name="connsiteX0" fmla="*/ 0 w 1365695"/>
                <a:gd name="connsiteY0" fmla="*/ 0 h 658159"/>
                <a:gd name="connsiteX1" fmla="*/ 1365695 w 1365695"/>
                <a:gd name="connsiteY1" fmla="*/ 0 h 658159"/>
                <a:gd name="connsiteX2" fmla="*/ 1365695 w 1365695"/>
                <a:gd name="connsiteY2" fmla="*/ 658159 h 658159"/>
                <a:gd name="connsiteX3" fmla="*/ 0 w 1365695"/>
                <a:gd name="connsiteY3" fmla="*/ 658159 h 658159"/>
                <a:gd name="connsiteX4" fmla="*/ 0 w 1365695"/>
                <a:gd name="connsiteY4" fmla="*/ 0 h 658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5695" h="658159">
                  <a:moveTo>
                    <a:pt x="0" y="0"/>
                  </a:moveTo>
                  <a:lnTo>
                    <a:pt x="1365695" y="0"/>
                  </a:lnTo>
                  <a:lnTo>
                    <a:pt x="1365695" y="658159"/>
                  </a:lnTo>
                  <a:lnTo>
                    <a:pt x="0" y="65815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799" tIns="0" rIns="0" bIns="-1" numCol="1" spcCol="1270" anchor="ctr" anchorCtr="0">
              <a:noAutofit/>
            </a:bodyPr>
            <a:lstStyle/>
            <a:p>
              <a:pPr lvl="0" algn="ctr" defTabSz="889000">
                <a:lnSpc>
                  <a:spcPct val="90000"/>
                </a:lnSpc>
                <a:spcBef>
                  <a:spcPct val="0"/>
                </a:spcBef>
                <a:spcAft>
                  <a:spcPct val="35000"/>
                </a:spcAft>
              </a:pPr>
              <a:r>
                <a:rPr lang="en-CA" sz="2000" b="1" kern="1200" dirty="0" smtClean="0">
                  <a:solidFill>
                    <a:schemeClr val="tx1"/>
                  </a:solidFill>
                </a:rPr>
                <a:t>1.1</a:t>
              </a:r>
              <a:r>
                <a:rPr lang="en-CA" sz="2000" kern="1200" dirty="0" smtClean="0">
                  <a:solidFill>
                    <a:schemeClr val="tx1"/>
                  </a:solidFill>
                </a:rPr>
                <a:t> Assess maturity</a:t>
              </a:r>
              <a:endParaRPr lang="en-CA" sz="2000" kern="1200" dirty="0">
                <a:solidFill>
                  <a:schemeClr val="tx1"/>
                </a:solidFill>
              </a:endParaRPr>
            </a:p>
          </p:txBody>
        </p:sp>
        <p:sp>
          <p:nvSpPr>
            <p:cNvPr id="6" name="Oval 5"/>
            <p:cNvSpPr/>
            <p:nvPr/>
          </p:nvSpPr>
          <p:spPr>
            <a:xfrm>
              <a:off x="2497327" y="3622795"/>
              <a:ext cx="570248" cy="570248"/>
            </a:xfrm>
            <a:prstGeom prst="ellipse">
              <a:avLst/>
            </a:prstGeom>
            <a:solidFill>
              <a:schemeClr val="accent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Freeform 6"/>
            <p:cNvSpPr/>
            <p:nvPr/>
          </p:nvSpPr>
          <p:spPr>
            <a:xfrm rot="19200000">
              <a:off x="2575035" y="2863230"/>
              <a:ext cx="1119008" cy="703401"/>
            </a:xfrm>
            <a:custGeom>
              <a:avLst/>
              <a:gdLst>
                <a:gd name="connsiteX0" fmla="*/ 0 w 1119008"/>
                <a:gd name="connsiteY0" fmla="*/ 0 h 703401"/>
                <a:gd name="connsiteX1" fmla="*/ 1119008 w 1119008"/>
                <a:gd name="connsiteY1" fmla="*/ 0 h 703401"/>
                <a:gd name="connsiteX2" fmla="*/ 1119008 w 1119008"/>
                <a:gd name="connsiteY2" fmla="*/ 703401 h 703401"/>
                <a:gd name="connsiteX3" fmla="*/ 0 w 1119008"/>
                <a:gd name="connsiteY3" fmla="*/ 703401 h 703401"/>
                <a:gd name="connsiteX4" fmla="*/ 0 w 1119008"/>
                <a:gd name="connsiteY4" fmla="*/ 0 h 7034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008" h="703401">
                  <a:moveTo>
                    <a:pt x="0" y="0"/>
                  </a:moveTo>
                  <a:lnTo>
                    <a:pt x="1119008" y="0"/>
                  </a:lnTo>
                  <a:lnTo>
                    <a:pt x="1119008" y="703401"/>
                  </a:lnTo>
                  <a:lnTo>
                    <a:pt x="0" y="703401"/>
                  </a:lnTo>
                  <a:lnTo>
                    <a:pt x="0" y="0"/>
                  </a:lnTo>
                  <a:close/>
                </a:path>
              </a:pathLst>
            </a:custGeom>
            <a:ln>
              <a:no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1" rIns="40640" bIns="0" numCol="1" spcCol="1270" anchor="ctr" anchorCtr="0">
              <a:noAutofit/>
            </a:bodyPr>
            <a:lstStyle/>
            <a:p>
              <a:pPr lvl="0" algn="ctr" defTabSz="711200">
                <a:lnSpc>
                  <a:spcPct val="90000"/>
                </a:lnSpc>
                <a:spcBef>
                  <a:spcPct val="0"/>
                </a:spcBef>
                <a:spcAft>
                  <a:spcPct val="35000"/>
                </a:spcAft>
              </a:pPr>
              <a:r>
                <a:rPr lang="en-CA" sz="1600" b="1" kern="1200" dirty="0" smtClean="0"/>
                <a:t>1.2</a:t>
              </a:r>
              <a:r>
                <a:rPr lang="en-CA" sz="1600" kern="1200" dirty="0" smtClean="0"/>
                <a:t> Assess cost</a:t>
              </a:r>
              <a:endParaRPr lang="en-CA" sz="1600" kern="1200" dirty="0"/>
            </a:p>
          </p:txBody>
        </p:sp>
        <p:sp>
          <p:nvSpPr>
            <p:cNvPr id="17" name="Rectangle 16"/>
            <p:cNvSpPr/>
            <p:nvPr/>
          </p:nvSpPr>
          <p:spPr>
            <a:xfrm rot="17700000">
              <a:off x="3772758" y="2774485"/>
              <a:ext cx="1181391" cy="56962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Oval 17"/>
            <p:cNvSpPr/>
            <p:nvPr/>
          </p:nvSpPr>
          <p:spPr>
            <a:xfrm>
              <a:off x="3480744" y="3638260"/>
              <a:ext cx="570248" cy="570248"/>
            </a:xfrm>
            <a:prstGeom prst="ellipse">
              <a:avLst/>
            </a:pr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Freeform 23"/>
            <p:cNvSpPr/>
            <p:nvPr/>
          </p:nvSpPr>
          <p:spPr>
            <a:xfrm rot="19200000">
              <a:off x="3572432" y="2900612"/>
              <a:ext cx="1181391" cy="569622"/>
            </a:xfrm>
            <a:custGeom>
              <a:avLst/>
              <a:gdLst>
                <a:gd name="connsiteX0" fmla="*/ 0 w 1181391"/>
                <a:gd name="connsiteY0" fmla="*/ 0 h 569622"/>
                <a:gd name="connsiteX1" fmla="*/ 1181391 w 1181391"/>
                <a:gd name="connsiteY1" fmla="*/ 0 h 569622"/>
                <a:gd name="connsiteX2" fmla="*/ 1181391 w 1181391"/>
                <a:gd name="connsiteY2" fmla="*/ 569622 h 569622"/>
                <a:gd name="connsiteX3" fmla="*/ 0 w 1181391"/>
                <a:gd name="connsiteY3" fmla="*/ 569622 h 569622"/>
                <a:gd name="connsiteX4" fmla="*/ 0 w 1181391"/>
                <a:gd name="connsiteY4" fmla="*/ 0 h 5696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1391" h="569622">
                  <a:moveTo>
                    <a:pt x="0" y="0"/>
                  </a:moveTo>
                  <a:lnTo>
                    <a:pt x="1181391" y="0"/>
                  </a:lnTo>
                  <a:lnTo>
                    <a:pt x="1181391" y="569622"/>
                  </a:lnTo>
                  <a:lnTo>
                    <a:pt x="0" y="569622"/>
                  </a:lnTo>
                  <a:lnTo>
                    <a:pt x="0" y="0"/>
                  </a:lnTo>
                  <a:close/>
                </a:path>
              </a:pathLst>
            </a:custGeom>
            <a:ln>
              <a:no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0" rIns="40640" bIns="-1" numCol="1" spcCol="1270" anchor="ctr" anchorCtr="0">
              <a:noAutofit/>
            </a:bodyPr>
            <a:lstStyle/>
            <a:p>
              <a:pPr lvl="0" algn="ctr" defTabSz="711200">
                <a:lnSpc>
                  <a:spcPct val="90000"/>
                </a:lnSpc>
                <a:spcBef>
                  <a:spcPct val="0"/>
                </a:spcBef>
                <a:spcAft>
                  <a:spcPct val="35000"/>
                </a:spcAft>
              </a:pPr>
              <a:r>
                <a:rPr lang="en-CA" sz="1600" b="1" kern="1200" dirty="0" smtClean="0"/>
                <a:t>2.1</a:t>
              </a:r>
              <a:r>
                <a:rPr lang="en-CA" sz="1600" kern="1200" dirty="0" smtClean="0"/>
                <a:t> Build strategy</a:t>
              </a:r>
              <a:endParaRPr lang="en-CA" sz="1600" kern="1200" dirty="0"/>
            </a:p>
          </p:txBody>
        </p:sp>
        <p:sp>
          <p:nvSpPr>
            <p:cNvPr id="25" name="Rectangle 24"/>
            <p:cNvSpPr/>
            <p:nvPr/>
          </p:nvSpPr>
          <p:spPr>
            <a:xfrm rot="17700000">
              <a:off x="4425670" y="2774485"/>
              <a:ext cx="1181391" cy="56962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6" name="Donut 25"/>
            <p:cNvSpPr/>
            <p:nvPr/>
          </p:nvSpPr>
          <p:spPr>
            <a:xfrm>
              <a:off x="4459303" y="3338474"/>
              <a:ext cx="1098611" cy="1098611"/>
            </a:xfrm>
            <a:prstGeom prst="donut">
              <a:avLst>
                <a:gd name="adj" fmla="val 20000"/>
              </a:avLst>
            </a:pr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Freeform 26"/>
            <p:cNvSpPr/>
            <p:nvPr/>
          </p:nvSpPr>
          <p:spPr>
            <a:xfrm rot="19200000">
              <a:off x="4654014" y="2592553"/>
              <a:ext cx="1365695" cy="658159"/>
            </a:xfrm>
            <a:custGeom>
              <a:avLst/>
              <a:gdLst>
                <a:gd name="connsiteX0" fmla="*/ 0 w 1365695"/>
                <a:gd name="connsiteY0" fmla="*/ 0 h 658159"/>
                <a:gd name="connsiteX1" fmla="*/ 1365695 w 1365695"/>
                <a:gd name="connsiteY1" fmla="*/ 0 h 658159"/>
                <a:gd name="connsiteX2" fmla="*/ 1365695 w 1365695"/>
                <a:gd name="connsiteY2" fmla="*/ 658159 h 658159"/>
                <a:gd name="connsiteX3" fmla="*/ 0 w 1365695"/>
                <a:gd name="connsiteY3" fmla="*/ 658159 h 658159"/>
                <a:gd name="connsiteX4" fmla="*/ 0 w 1365695"/>
                <a:gd name="connsiteY4" fmla="*/ 0 h 658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65695" h="658159">
                  <a:moveTo>
                    <a:pt x="0" y="0"/>
                  </a:moveTo>
                  <a:lnTo>
                    <a:pt x="1365695" y="0"/>
                  </a:lnTo>
                  <a:lnTo>
                    <a:pt x="1365695" y="658159"/>
                  </a:lnTo>
                  <a:lnTo>
                    <a:pt x="0" y="658159"/>
                  </a:lnTo>
                  <a:lnTo>
                    <a:pt x="0" y="0"/>
                  </a:lnTo>
                  <a:close/>
                </a:path>
              </a:pathLst>
            </a:custGeom>
            <a:ln>
              <a:no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50799" tIns="0" rIns="0" bIns="-1" numCol="1" spcCol="1270" anchor="ctr" anchorCtr="0">
              <a:noAutofit/>
            </a:bodyPr>
            <a:lstStyle/>
            <a:p>
              <a:pPr lvl="0" algn="ctr" defTabSz="889000">
                <a:lnSpc>
                  <a:spcPct val="90000"/>
                </a:lnSpc>
                <a:spcBef>
                  <a:spcPct val="0"/>
                </a:spcBef>
                <a:spcAft>
                  <a:spcPct val="35000"/>
                </a:spcAft>
              </a:pPr>
              <a:r>
                <a:rPr lang="en-CA" sz="2000" b="1" kern="1200" dirty="0" smtClean="0"/>
                <a:t>2.2</a:t>
              </a:r>
              <a:r>
                <a:rPr lang="en-CA" sz="2000" kern="1200" dirty="0" smtClean="0"/>
                <a:t> Develop RFP</a:t>
              </a:r>
              <a:endParaRPr lang="en-CA" sz="2000" kern="1200" dirty="0"/>
            </a:p>
          </p:txBody>
        </p:sp>
        <p:sp>
          <p:nvSpPr>
            <p:cNvPr id="28" name="Oval 27"/>
            <p:cNvSpPr/>
            <p:nvPr/>
          </p:nvSpPr>
          <p:spPr>
            <a:xfrm>
              <a:off x="6048064" y="3621369"/>
              <a:ext cx="570248" cy="570248"/>
            </a:xfrm>
            <a:prstGeom prst="ellipse">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9" name="Freeform 28"/>
            <p:cNvSpPr/>
            <p:nvPr/>
          </p:nvSpPr>
          <p:spPr>
            <a:xfrm rot="19200000">
              <a:off x="6020154" y="2882252"/>
              <a:ext cx="1181391" cy="569622"/>
            </a:xfrm>
            <a:custGeom>
              <a:avLst/>
              <a:gdLst>
                <a:gd name="connsiteX0" fmla="*/ 0 w 1181391"/>
                <a:gd name="connsiteY0" fmla="*/ 0 h 569622"/>
                <a:gd name="connsiteX1" fmla="*/ 1181391 w 1181391"/>
                <a:gd name="connsiteY1" fmla="*/ 0 h 569622"/>
                <a:gd name="connsiteX2" fmla="*/ 1181391 w 1181391"/>
                <a:gd name="connsiteY2" fmla="*/ 569622 h 569622"/>
                <a:gd name="connsiteX3" fmla="*/ 0 w 1181391"/>
                <a:gd name="connsiteY3" fmla="*/ 569622 h 569622"/>
                <a:gd name="connsiteX4" fmla="*/ 0 w 1181391"/>
                <a:gd name="connsiteY4" fmla="*/ 0 h 5696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1391" h="569622">
                  <a:moveTo>
                    <a:pt x="0" y="0"/>
                  </a:moveTo>
                  <a:lnTo>
                    <a:pt x="1181391" y="0"/>
                  </a:lnTo>
                  <a:lnTo>
                    <a:pt x="1181391" y="569622"/>
                  </a:lnTo>
                  <a:lnTo>
                    <a:pt x="0" y="569622"/>
                  </a:lnTo>
                  <a:lnTo>
                    <a:pt x="0" y="0"/>
                  </a:lnTo>
                  <a:close/>
                </a:path>
              </a:pathLst>
            </a:custGeom>
            <a:ln>
              <a:no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0" rIns="40640" bIns="-1" numCol="1" spcCol="1270" anchor="ctr" anchorCtr="0">
              <a:noAutofit/>
            </a:bodyPr>
            <a:lstStyle/>
            <a:p>
              <a:pPr lvl="0" algn="ctr" defTabSz="711200">
                <a:lnSpc>
                  <a:spcPct val="90000"/>
                </a:lnSpc>
                <a:spcBef>
                  <a:spcPct val="0"/>
                </a:spcBef>
                <a:spcAft>
                  <a:spcPct val="35000"/>
                </a:spcAft>
              </a:pPr>
              <a:r>
                <a:rPr lang="en-CA" sz="1600" b="1" kern="1200" dirty="0" smtClean="0"/>
                <a:t>3.1</a:t>
              </a:r>
              <a:r>
                <a:rPr lang="en-CA" sz="1600" kern="1200" dirty="0" smtClean="0"/>
                <a:t> Evaluate  responses</a:t>
              </a:r>
              <a:endParaRPr lang="en-CA" sz="1600" kern="1200" dirty="0"/>
            </a:p>
          </p:txBody>
        </p:sp>
        <p:sp>
          <p:nvSpPr>
            <p:cNvPr id="30" name="Rectangle 29"/>
            <p:cNvSpPr/>
            <p:nvPr/>
          </p:nvSpPr>
          <p:spPr>
            <a:xfrm rot="17700000">
              <a:off x="6260032" y="2774485"/>
              <a:ext cx="1181391" cy="56962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1" name="Oval 30"/>
            <p:cNvSpPr/>
            <p:nvPr/>
          </p:nvSpPr>
          <p:spPr>
            <a:xfrm>
              <a:off x="7129017" y="3621369"/>
              <a:ext cx="570248" cy="570248"/>
            </a:xfrm>
            <a:prstGeom prst="ellipse">
              <a:avLst/>
            </a:prstGeom>
            <a:solidFill>
              <a:schemeClr val="accent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2" name="Freeform 31"/>
            <p:cNvSpPr/>
            <p:nvPr/>
          </p:nvSpPr>
          <p:spPr>
            <a:xfrm rot="19204815">
              <a:off x="7347876" y="2906513"/>
              <a:ext cx="1181391" cy="569622"/>
            </a:xfrm>
            <a:custGeom>
              <a:avLst/>
              <a:gdLst>
                <a:gd name="connsiteX0" fmla="*/ 0 w 1181391"/>
                <a:gd name="connsiteY0" fmla="*/ 0 h 569622"/>
                <a:gd name="connsiteX1" fmla="*/ 1181391 w 1181391"/>
                <a:gd name="connsiteY1" fmla="*/ 0 h 569622"/>
                <a:gd name="connsiteX2" fmla="*/ 1181391 w 1181391"/>
                <a:gd name="connsiteY2" fmla="*/ 569622 h 569622"/>
                <a:gd name="connsiteX3" fmla="*/ 0 w 1181391"/>
                <a:gd name="connsiteY3" fmla="*/ 569622 h 569622"/>
                <a:gd name="connsiteX4" fmla="*/ 0 w 1181391"/>
                <a:gd name="connsiteY4" fmla="*/ 0 h 5696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1391" h="569622">
                  <a:moveTo>
                    <a:pt x="0" y="0"/>
                  </a:moveTo>
                  <a:lnTo>
                    <a:pt x="1181391" y="0"/>
                  </a:lnTo>
                  <a:lnTo>
                    <a:pt x="1181391" y="569622"/>
                  </a:lnTo>
                  <a:lnTo>
                    <a:pt x="0" y="569622"/>
                  </a:lnTo>
                  <a:lnTo>
                    <a:pt x="0" y="0"/>
                  </a:lnTo>
                  <a:close/>
                </a:path>
              </a:pathLst>
            </a:custGeom>
            <a:ln>
              <a:noFill/>
            </a:ln>
          </p:spPr>
          <p:style>
            <a:lnRef idx="0">
              <a:scrgbClr r="0" g="0" b="0"/>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0" rIns="40640" bIns="-1" numCol="1" spcCol="1270" anchor="ctr" anchorCtr="0">
              <a:noAutofit/>
            </a:bodyPr>
            <a:lstStyle/>
            <a:p>
              <a:pPr lvl="0" algn="ctr" defTabSz="711200">
                <a:lnSpc>
                  <a:spcPct val="90000"/>
                </a:lnSpc>
                <a:spcBef>
                  <a:spcPct val="0"/>
                </a:spcBef>
                <a:spcAft>
                  <a:spcPct val="35000"/>
                </a:spcAft>
              </a:pPr>
              <a:r>
                <a:rPr lang="en-CA" sz="1600" b="1" kern="1200" dirty="0" smtClean="0">
                  <a:solidFill>
                    <a:schemeClr val="tx1"/>
                  </a:solidFill>
                </a:rPr>
                <a:t>3.2 </a:t>
              </a:r>
              <a:r>
                <a:rPr lang="en-CA" sz="1600" kern="1200" dirty="0" smtClean="0">
                  <a:solidFill>
                    <a:schemeClr val="tx1"/>
                  </a:solidFill>
                </a:rPr>
                <a:t>Manage the transition</a:t>
              </a:r>
            </a:p>
          </p:txBody>
        </p:sp>
        <p:sp>
          <p:nvSpPr>
            <p:cNvPr id="33" name="Rectangle 32"/>
            <p:cNvSpPr/>
            <p:nvPr/>
          </p:nvSpPr>
          <p:spPr>
            <a:xfrm rot="17700000">
              <a:off x="6912945" y="2774485"/>
              <a:ext cx="1181391" cy="56962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grpSp>
        <p:nvGrpSpPr>
          <p:cNvPr id="11" name="Group 8"/>
          <p:cNvGrpSpPr/>
          <p:nvPr/>
        </p:nvGrpSpPr>
        <p:grpSpPr>
          <a:xfrm>
            <a:off x="800441" y="4519244"/>
            <a:ext cx="7527937" cy="293687"/>
            <a:chOff x="762000" y="1439863"/>
            <a:chExt cx="7527937" cy="360362"/>
          </a:xfrm>
        </p:grpSpPr>
        <p:sp>
          <p:nvSpPr>
            <p:cNvPr id="8" name="Chevron 9"/>
            <p:cNvSpPr/>
            <p:nvPr/>
          </p:nvSpPr>
          <p:spPr>
            <a:xfrm>
              <a:off x="762000" y="1439863"/>
              <a:ext cx="2571750" cy="360362"/>
            </a:xfrm>
            <a:prstGeom prst="chevro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CA" dirty="0" smtClean="0"/>
                <a:t>Phase 1</a:t>
              </a:r>
              <a:endParaRPr lang="en-CA" dirty="0"/>
            </a:p>
          </p:txBody>
        </p:sp>
        <p:sp>
          <p:nvSpPr>
            <p:cNvPr id="9" name="Chevron 15"/>
            <p:cNvSpPr/>
            <p:nvPr/>
          </p:nvSpPr>
          <p:spPr>
            <a:xfrm>
              <a:off x="3240094" y="1439863"/>
              <a:ext cx="2571750" cy="36036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Phase 2</a:t>
              </a:r>
              <a:endParaRPr lang="en-CA" dirty="0"/>
            </a:p>
          </p:txBody>
        </p:sp>
        <p:sp>
          <p:nvSpPr>
            <p:cNvPr id="10" name="Chevron 16"/>
            <p:cNvSpPr/>
            <p:nvPr/>
          </p:nvSpPr>
          <p:spPr>
            <a:xfrm>
              <a:off x="5718187" y="1439863"/>
              <a:ext cx="2571750" cy="360362"/>
            </a:xfrm>
            <a:prstGeom prst="chevr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CA" dirty="0" smtClean="0"/>
                <a:t>Phase 3</a:t>
              </a:r>
              <a:endParaRPr lang="en-CA" dirty="0"/>
            </a:p>
          </p:txBody>
        </p:sp>
      </p:grpSp>
      <p:sp>
        <p:nvSpPr>
          <p:cNvPr id="12" name="TextBox 23"/>
          <p:cNvSpPr txBox="1"/>
          <p:nvPr/>
        </p:nvSpPr>
        <p:spPr>
          <a:xfrm>
            <a:off x="753987" y="4837458"/>
            <a:ext cx="2478094" cy="954107"/>
          </a:xfrm>
          <a:prstGeom prst="rect">
            <a:avLst/>
          </a:prstGeom>
        </p:spPr>
        <p:txBody>
          <a:bodyPr wrap="square" rtlCol="0">
            <a:spAutoFit/>
          </a:bodyPr>
          <a:lstStyle/>
          <a:p>
            <a:pPr marL="285750" indent="-285750">
              <a:buFont typeface="Arial" panose="020B0604020202020204" pitchFamily="34" charset="0"/>
              <a:buChar char="•"/>
            </a:pPr>
            <a:r>
              <a:rPr lang="en-US" sz="1400" dirty="0" smtClean="0">
                <a:solidFill>
                  <a:schemeClr val="accent3"/>
                </a:solidFill>
              </a:rPr>
              <a:t>Service Desk Process Maturity Assessment Tool</a:t>
            </a:r>
            <a:endParaRPr lang="en-US" sz="1600" dirty="0" smtClean="0">
              <a:solidFill>
                <a:schemeClr val="accent3"/>
              </a:solidFill>
            </a:endParaRPr>
          </a:p>
          <a:p>
            <a:pPr marL="285750" indent="-285750">
              <a:buFont typeface="Arial" panose="020B0604020202020204" pitchFamily="34" charset="0"/>
              <a:buChar char="•"/>
            </a:pPr>
            <a:r>
              <a:rPr lang="en-US" sz="1400" dirty="0" smtClean="0">
                <a:solidFill>
                  <a:schemeClr val="accent3"/>
                </a:solidFill>
              </a:rPr>
              <a:t>Service Desk Efficiency Calculator</a:t>
            </a:r>
            <a:endParaRPr lang="en-US" sz="1600" dirty="0">
              <a:solidFill>
                <a:schemeClr val="accent3"/>
              </a:solidFill>
            </a:endParaRPr>
          </a:p>
        </p:txBody>
      </p:sp>
      <p:sp>
        <p:nvSpPr>
          <p:cNvPr id="13" name="TextBox 24"/>
          <p:cNvSpPr txBox="1"/>
          <p:nvPr/>
        </p:nvSpPr>
        <p:spPr>
          <a:xfrm>
            <a:off x="3232081" y="4826352"/>
            <a:ext cx="2757564" cy="954107"/>
          </a:xfrm>
          <a:prstGeom prst="rect">
            <a:avLst/>
          </a:prstGeom>
        </p:spPr>
        <p:txBody>
          <a:bodyPr wrap="square" rtlCol="0">
            <a:spAutoFit/>
          </a:bodyPr>
          <a:lstStyle/>
          <a:p>
            <a:pPr marL="285750" indent="-285750">
              <a:buFont typeface="Arial" panose="020B0604020202020204" pitchFamily="34" charset="0"/>
              <a:buChar char="•"/>
            </a:pPr>
            <a:r>
              <a:rPr lang="en-US" sz="1400" dirty="0" smtClean="0">
                <a:solidFill>
                  <a:schemeClr val="accent1"/>
                </a:solidFill>
              </a:rPr>
              <a:t>Service Desk Outsourcing Strategy Template</a:t>
            </a:r>
            <a:endParaRPr lang="en-US" sz="1600" dirty="0" smtClean="0">
              <a:solidFill>
                <a:schemeClr val="accent1"/>
              </a:solidFill>
            </a:endParaRPr>
          </a:p>
          <a:p>
            <a:pPr marL="285750" indent="-285750">
              <a:buFont typeface="Arial" panose="020B0604020202020204" pitchFamily="34" charset="0"/>
              <a:buChar char="•"/>
            </a:pPr>
            <a:r>
              <a:rPr lang="en-US" sz="1400" dirty="0" smtClean="0">
                <a:solidFill>
                  <a:schemeClr val="accent1"/>
                </a:solidFill>
              </a:rPr>
              <a:t>Service Desk Outsourcing RFP Template</a:t>
            </a:r>
            <a:endParaRPr lang="en-US" sz="1600" dirty="0" smtClean="0">
              <a:solidFill>
                <a:schemeClr val="accent1"/>
              </a:solidFill>
            </a:endParaRPr>
          </a:p>
        </p:txBody>
      </p:sp>
      <p:sp>
        <p:nvSpPr>
          <p:cNvPr id="14" name="TextBox 25"/>
          <p:cNvSpPr txBox="1"/>
          <p:nvPr/>
        </p:nvSpPr>
        <p:spPr>
          <a:xfrm>
            <a:off x="5803456" y="4826352"/>
            <a:ext cx="2524922" cy="954107"/>
          </a:xfrm>
          <a:prstGeom prst="rect">
            <a:avLst/>
          </a:prstGeom>
        </p:spPr>
        <p:txBody>
          <a:bodyPr wrap="square" rtlCol="0">
            <a:spAutoFit/>
          </a:bodyPr>
          <a:lstStyle/>
          <a:p>
            <a:pPr marL="285750" indent="-285750">
              <a:buFont typeface="Arial" panose="020B0604020202020204" pitchFamily="34" charset="0"/>
              <a:buChar char="•"/>
            </a:pPr>
            <a:r>
              <a:rPr lang="en-US" sz="1400" dirty="0" smtClean="0">
                <a:solidFill>
                  <a:schemeClr val="accent2"/>
                </a:solidFill>
              </a:rPr>
              <a:t>Service Desk Outsourcing RFP Scoring Tool</a:t>
            </a:r>
          </a:p>
          <a:p>
            <a:pPr marL="285750" indent="-285750">
              <a:buFont typeface="Arial" panose="020B0604020202020204" pitchFamily="34" charset="0"/>
              <a:buChar char="•"/>
            </a:pPr>
            <a:r>
              <a:rPr lang="en-US" sz="1400" dirty="0" smtClean="0">
                <a:solidFill>
                  <a:schemeClr val="accent2"/>
                </a:solidFill>
              </a:rPr>
              <a:t>Service Desk MSP Interview Template</a:t>
            </a:r>
            <a:endParaRPr lang="en-US" sz="1400" dirty="0">
              <a:solidFill>
                <a:schemeClr val="accent2"/>
              </a:solidFill>
            </a:endParaRPr>
          </a:p>
        </p:txBody>
      </p:sp>
      <p:sp>
        <p:nvSpPr>
          <p:cNvPr id="15" name="Title 14"/>
          <p:cNvSpPr>
            <a:spLocks noGrp="1"/>
          </p:cNvSpPr>
          <p:nvPr>
            <p:ph type="title"/>
          </p:nvPr>
        </p:nvSpPr>
        <p:spPr/>
        <p:txBody>
          <a:bodyPr/>
          <a:lstStyle/>
          <a:p>
            <a:r>
              <a:rPr lang="en-US" dirty="0" smtClean="0"/>
              <a:t>Follow this model to avoid outsourcing pitfalls</a:t>
            </a:r>
            <a:endParaRPr lang="en-US" dirty="0"/>
          </a:p>
        </p:txBody>
      </p:sp>
      <p:sp>
        <p:nvSpPr>
          <p:cNvPr id="19" name="Donut 27"/>
          <p:cNvSpPr/>
          <p:nvPr/>
        </p:nvSpPr>
        <p:spPr>
          <a:xfrm>
            <a:off x="1065099" y="5861140"/>
            <a:ext cx="368993" cy="385153"/>
          </a:xfrm>
          <a:prstGeom prst="donut">
            <a:avLst>
              <a:gd name="adj" fmla="val 20000"/>
            </a:avLst>
          </a:pr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dirty="0"/>
          </a:p>
        </p:txBody>
      </p:sp>
      <p:sp>
        <p:nvSpPr>
          <p:cNvPr id="20" name="TextBox 28"/>
          <p:cNvSpPr txBox="1"/>
          <p:nvPr/>
        </p:nvSpPr>
        <p:spPr>
          <a:xfrm>
            <a:off x="1420484" y="5912364"/>
            <a:ext cx="3716102" cy="276999"/>
          </a:xfrm>
          <a:prstGeom prst="rect">
            <a:avLst/>
          </a:prstGeom>
        </p:spPr>
        <p:txBody>
          <a:bodyPr wrap="square" rtlCol="0">
            <a:spAutoFit/>
          </a:bodyPr>
          <a:lstStyle/>
          <a:p>
            <a:r>
              <a:rPr lang="en-US" sz="1200" dirty="0" smtClean="0"/>
              <a:t>Step involves greater effort and importance</a:t>
            </a:r>
          </a:p>
        </p:txBody>
      </p:sp>
      <p:sp>
        <p:nvSpPr>
          <p:cNvPr id="21" name="Oval 29"/>
          <p:cNvSpPr/>
          <p:nvPr/>
        </p:nvSpPr>
        <p:spPr>
          <a:xfrm>
            <a:off x="4718792" y="5901258"/>
            <a:ext cx="293923" cy="288105"/>
          </a:xfrm>
          <a:prstGeom prst="ellipse">
            <a:avLst/>
          </a:prstGeom>
          <a:solidFill>
            <a:schemeClr val="tx2"/>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dirty="0"/>
          </a:p>
        </p:txBody>
      </p:sp>
      <p:sp>
        <p:nvSpPr>
          <p:cNvPr id="22" name="TextBox 30"/>
          <p:cNvSpPr txBox="1"/>
          <p:nvPr/>
        </p:nvSpPr>
        <p:spPr>
          <a:xfrm>
            <a:off x="5012715" y="5915218"/>
            <a:ext cx="3716102" cy="276999"/>
          </a:xfrm>
          <a:prstGeom prst="rect">
            <a:avLst/>
          </a:prstGeom>
        </p:spPr>
        <p:txBody>
          <a:bodyPr wrap="square" rtlCol="0">
            <a:spAutoFit/>
          </a:bodyPr>
          <a:lstStyle/>
          <a:p>
            <a:r>
              <a:rPr lang="en-US" sz="1200" dirty="0" smtClean="0"/>
              <a:t>Step involves average effort and importance</a:t>
            </a:r>
          </a:p>
        </p:txBody>
      </p:sp>
      <p:sp>
        <p:nvSpPr>
          <p:cNvPr id="16" name="Rectangle 26"/>
          <p:cNvSpPr/>
          <p:nvPr/>
        </p:nvSpPr>
        <p:spPr>
          <a:xfrm>
            <a:off x="380998" y="1219762"/>
            <a:ext cx="8372475" cy="1038884"/>
          </a:xfrm>
          <a:prstGeom prst="rect">
            <a:avLst/>
          </a:prstGeom>
          <a:solidFill>
            <a:schemeClr val="bg1">
              <a:lumMod val="95000"/>
            </a:schemeClr>
          </a:solidFill>
          <a:ln w="38100">
            <a:solidFill>
              <a:schemeClr val="accent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tx1"/>
                </a:solidFill>
              </a:rPr>
              <a:t>Many organizations make the decision to outsource without giving serious thought to their current situation, which only harms them in the </a:t>
            </a:r>
            <a:r>
              <a:rPr lang="en-US" sz="1200" dirty="0" smtClean="0">
                <a:solidFill>
                  <a:schemeClr val="tx1"/>
                </a:solidFill>
              </a:rPr>
              <a:t>long run</a:t>
            </a:r>
            <a:r>
              <a:rPr lang="en-US" sz="1200" dirty="0">
                <a:solidFill>
                  <a:schemeClr val="tx1"/>
                </a:solidFill>
              </a:rPr>
              <a:t>. Our project model gives heavy emphasis to two of the six project steps to ensure key checkpoints are completed before the project moves forward.</a:t>
            </a:r>
            <a:endParaRPr lang="en-US" sz="1200" dirty="0" smtClean="0">
              <a:solidFill>
                <a:schemeClr val="bg1"/>
              </a:solidFill>
            </a:endParaRPr>
          </a:p>
          <a:p>
            <a:r>
              <a:rPr lang="en-US" sz="1200" dirty="0">
                <a:solidFill>
                  <a:schemeClr val="tx1"/>
                </a:solidFill>
              </a:rPr>
              <a:t>Look for this thought model at the beginning of each step to keep on track with the goals, outcomes, and overarching insights present throughout the step of the project.</a:t>
            </a:r>
            <a:endParaRPr lang="en-US" sz="1200" dirty="0">
              <a:solidFill>
                <a:schemeClr val="bg1"/>
              </a:solidFill>
            </a:endParaRPr>
          </a:p>
        </p:txBody>
      </p:sp>
      <p:grpSp>
        <p:nvGrpSpPr>
          <p:cNvPr id="34" name="Group 33"/>
          <p:cNvGrpSpPr/>
          <p:nvPr/>
        </p:nvGrpSpPr>
        <p:grpSpPr>
          <a:xfrm>
            <a:off x="0" y="6422955"/>
            <a:ext cx="9144000" cy="437555"/>
            <a:chOff x="0" y="6422955"/>
            <a:chExt cx="9144000" cy="437555"/>
          </a:xfrm>
        </p:grpSpPr>
        <p:pic>
          <p:nvPicPr>
            <p:cNvPr id="35"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36" name="Picture 35"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931924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and templates support each step of the project</a:t>
            </a:r>
            <a:endParaRPr lang="en-US" dirty="0"/>
          </a:p>
        </p:txBody>
      </p:sp>
      <p:sp>
        <p:nvSpPr>
          <p:cNvPr id="5" name="Rectangle 4"/>
          <p:cNvSpPr/>
          <p:nvPr/>
        </p:nvSpPr>
        <p:spPr>
          <a:xfrm>
            <a:off x="5362189" y="1286745"/>
            <a:ext cx="523277" cy="496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b="1" dirty="0" smtClean="0"/>
              <a:t>Key Project Deliverables</a:t>
            </a:r>
            <a:endParaRPr lang="en-US" sz="1200" b="1" dirty="0"/>
          </a:p>
        </p:txBody>
      </p:sp>
      <p:sp>
        <p:nvSpPr>
          <p:cNvPr id="6" name="TextBox 5"/>
          <p:cNvSpPr txBox="1"/>
          <p:nvPr/>
        </p:nvSpPr>
        <p:spPr>
          <a:xfrm>
            <a:off x="6400800" y="1285334"/>
            <a:ext cx="2476497" cy="4708981"/>
          </a:xfrm>
          <a:prstGeom prst="rect">
            <a:avLst/>
          </a:prstGeom>
        </p:spPr>
        <p:txBody>
          <a:bodyPr wrap="square" rtlCol="0">
            <a:spAutoFit/>
          </a:bodyPr>
          <a:lstStyle/>
          <a:p>
            <a:pPr>
              <a:spcBef>
                <a:spcPts val="600"/>
              </a:spcBef>
              <a:spcAft>
                <a:spcPts val="600"/>
              </a:spcAft>
            </a:pPr>
            <a:r>
              <a:rPr lang="en-US" sz="1400" b="1" dirty="0">
                <a:solidFill>
                  <a:schemeClr val="accent2"/>
                </a:solidFill>
              </a:rPr>
              <a:t>A service desk maturity assessment tool </a:t>
            </a:r>
            <a:r>
              <a:rPr lang="en-US" sz="1400" dirty="0"/>
              <a:t>(Excel) to assess the maturity of your service desk functions and processes to determine whether outsourcing would be appropriate for your organization.</a:t>
            </a:r>
          </a:p>
          <a:p>
            <a:pPr>
              <a:spcBef>
                <a:spcPts val="600"/>
              </a:spcBef>
              <a:spcAft>
                <a:spcPts val="600"/>
              </a:spcAft>
            </a:pPr>
            <a:r>
              <a:rPr lang="en-US" sz="1400" b="1" dirty="0">
                <a:solidFill>
                  <a:schemeClr val="accent2"/>
                </a:solidFill>
              </a:rPr>
              <a:t>A service desk outsourcing strategy </a:t>
            </a:r>
            <a:r>
              <a:rPr lang="en-US" sz="1400" dirty="0"/>
              <a:t>(Word) to document your project goals, requirements, responsibilities, and metrics.</a:t>
            </a:r>
          </a:p>
          <a:p>
            <a:pPr>
              <a:spcBef>
                <a:spcPts val="600"/>
              </a:spcBef>
              <a:spcAft>
                <a:spcPts val="600"/>
              </a:spcAft>
            </a:pPr>
            <a:r>
              <a:rPr lang="en-US" sz="1400" b="1" dirty="0">
                <a:solidFill>
                  <a:schemeClr val="accent2"/>
                </a:solidFill>
              </a:rPr>
              <a:t>A service desk outsourcing request for </a:t>
            </a:r>
            <a:r>
              <a:rPr lang="en-US" sz="1400" b="1" dirty="0" smtClean="0">
                <a:solidFill>
                  <a:schemeClr val="accent2"/>
                </a:solidFill>
              </a:rPr>
              <a:t>proposal </a:t>
            </a:r>
            <a:r>
              <a:rPr lang="en-US" sz="1400" b="1" dirty="0">
                <a:solidFill>
                  <a:schemeClr val="accent2"/>
                </a:solidFill>
              </a:rPr>
              <a:t>(RFP) template </a:t>
            </a:r>
            <a:r>
              <a:rPr lang="en-US" sz="1400" dirty="0"/>
              <a:t>(Word) to structure and document your current and future requirements from an outsourcing </a:t>
            </a:r>
            <a:r>
              <a:rPr lang="en-US" sz="1400" dirty="0" smtClean="0"/>
              <a:t>vendor.</a:t>
            </a:r>
            <a:endParaRPr lang="en-US" sz="1400" dirty="0"/>
          </a:p>
        </p:txBody>
      </p:sp>
      <p:sp>
        <p:nvSpPr>
          <p:cNvPr id="11" name="Rectangle 15"/>
          <p:cNvSpPr/>
          <p:nvPr/>
        </p:nvSpPr>
        <p:spPr>
          <a:xfrm>
            <a:off x="412793" y="1285334"/>
            <a:ext cx="523277" cy="49691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200" b="1" dirty="0" smtClean="0"/>
              <a:t>Project Structure</a:t>
            </a:r>
            <a:endParaRPr lang="en-US" sz="1200" b="1" dirty="0"/>
          </a:p>
        </p:txBody>
      </p:sp>
      <p:pic>
        <p:nvPicPr>
          <p:cNvPr id="13"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8270" y="1366460"/>
            <a:ext cx="372529" cy="372529"/>
          </a:xfrm>
          <a:prstGeom prst="rect">
            <a:avLst/>
          </a:prstGeom>
        </p:spPr>
      </p:pic>
      <p:pic>
        <p:nvPicPr>
          <p:cNvPr id="4" name="Picture 3"/>
          <p:cNvPicPr>
            <a:picLocks noChangeAspect="1"/>
          </p:cNvPicPr>
          <p:nvPr/>
        </p:nvPicPr>
        <p:blipFill>
          <a:blip r:embed="rId4"/>
          <a:stretch>
            <a:fillRect/>
          </a:stretch>
        </p:blipFill>
        <p:spPr>
          <a:xfrm>
            <a:off x="1107657" y="1325897"/>
            <a:ext cx="4183130" cy="4888036"/>
          </a:xfrm>
          <a:prstGeom prst="rect">
            <a:avLst/>
          </a:prstGeom>
        </p:spPr>
      </p:pic>
      <p:pic>
        <p:nvPicPr>
          <p:cNvPr id="154"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8197" y="4426721"/>
            <a:ext cx="372529" cy="372529"/>
          </a:xfrm>
          <a:prstGeom prst="rect">
            <a:avLst/>
          </a:prstGeom>
        </p:spPr>
      </p:pic>
      <p:pic>
        <p:nvPicPr>
          <p:cNvPr id="155"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8198" y="3231658"/>
            <a:ext cx="372529" cy="372529"/>
          </a:xfrm>
          <a:prstGeom prst="rect">
            <a:avLst/>
          </a:prstGeom>
        </p:spPr>
      </p:pic>
      <p:grpSp>
        <p:nvGrpSpPr>
          <p:cNvPr id="10" name="Group 9"/>
          <p:cNvGrpSpPr/>
          <p:nvPr/>
        </p:nvGrpSpPr>
        <p:grpSpPr>
          <a:xfrm>
            <a:off x="0" y="6422955"/>
            <a:ext cx="9144000" cy="437555"/>
            <a:chOff x="0" y="6422955"/>
            <a:chExt cx="9144000" cy="437555"/>
          </a:xfrm>
        </p:grpSpPr>
        <p:pic>
          <p:nvPicPr>
            <p:cNvPr id="12"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4" name="Picture 13"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70862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1097993" y="1940784"/>
            <a:ext cx="7217332" cy="817004"/>
          </a:xfrm>
          <a:prstGeom prst="roundRect">
            <a:avLst/>
          </a:pr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lvl="1">
              <a:buSzPct val="100000"/>
            </a:pPr>
            <a:r>
              <a:rPr lang="en-US" sz="1200" b="1" dirty="0" smtClean="0">
                <a:solidFill>
                  <a:schemeClr val="tx1"/>
                </a:solidFill>
              </a:rPr>
              <a:t>Get the whole team involved to avoid a pure business decision. </a:t>
            </a:r>
            <a:r>
              <a:rPr lang="en-US" sz="1200" dirty="0" smtClean="0">
                <a:solidFill>
                  <a:schemeClr val="tx1"/>
                </a:solidFill>
              </a:rPr>
              <a:t>One of the biggest issues with outsourcing is using cost as the ultimate determinant. Outsourcing affects the entire organization, not just the bottom line. Gain stakeholder buy-in from the beginning and present a compelling case motivated by a variety of factors, not just cost.</a:t>
            </a:r>
            <a:endParaRPr lang="en-US" sz="1200" dirty="0">
              <a:solidFill>
                <a:schemeClr val="tx1"/>
              </a:solidFill>
            </a:endParaRPr>
          </a:p>
        </p:txBody>
      </p:sp>
      <p:sp>
        <p:nvSpPr>
          <p:cNvPr id="24" name="Rounded Rectangle 23"/>
          <p:cNvSpPr/>
          <p:nvPr/>
        </p:nvSpPr>
        <p:spPr>
          <a:xfrm>
            <a:off x="1097993" y="1218321"/>
            <a:ext cx="7217332" cy="599957"/>
          </a:xfrm>
          <a:prstGeom prst="roundRect">
            <a:avLst/>
          </a:pr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lvl="1">
              <a:buSzPct val="100000"/>
            </a:pPr>
            <a:r>
              <a:rPr lang="en-US" sz="1200" b="1" dirty="0" smtClean="0">
                <a:solidFill>
                  <a:schemeClr val="tx1"/>
                </a:solidFill>
              </a:rPr>
              <a:t>Treat outsourcing like a relay race. </a:t>
            </a:r>
            <a:r>
              <a:rPr lang="en-US" sz="1200" dirty="0" smtClean="0">
                <a:solidFill>
                  <a:schemeClr val="tx1"/>
                </a:solidFill>
              </a:rPr>
              <a:t>In order to hand off your service desk to an outsourcer effectively, you need to have it operating at a certain level of maturity. Otherwise your organization won’t be up to speed, the transition won’t be smooth, and it will cost you the race.</a:t>
            </a:r>
            <a:endParaRPr lang="en-US" sz="1200" dirty="0">
              <a:solidFill>
                <a:schemeClr val="tx1"/>
              </a:solidFill>
            </a:endParaRPr>
          </a:p>
        </p:txBody>
      </p:sp>
      <p:sp>
        <p:nvSpPr>
          <p:cNvPr id="2" name="Title 1"/>
          <p:cNvSpPr>
            <a:spLocks noGrp="1"/>
          </p:cNvSpPr>
          <p:nvPr>
            <p:ph type="title"/>
          </p:nvPr>
        </p:nvSpPr>
        <p:spPr/>
        <p:txBody>
          <a:bodyPr/>
          <a:lstStyle/>
          <a:p>
            <a:r>
              <a:rPr lang="en-US" dirty="0" smtClean="0"/>
              <a:t>Map your project goals to the overarching insight for each step</a:t>
            </a:r>
            <a:endParaRPr lang="en-US" dirty="0"/>
          </a:p>
        </p:txBody>
      </p:sp>
      <p:sp>
        <p:nvSpPr>
          <p:cNvPr id="26" name="Rounded Rectangle 25"/>
          <p:cNvSpPr/>
          <p:nvPr/>
        </p:nvSpPr>
        <p:spPr>
          <a:xfrm>
            <a:off x="1097993" y="2906655"/>
            <a:ext cx="7217332" cy="801480"/>
          </a:xfrm>
          <a:prstGeom prst="roundRect">
            <a:avLst/>
          </a:pr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lvl="1">
              <a:buSzPct val="100000"/>
            </a:pPr>
            <a:r>
              <a:rPr lang="en-US" sz="1200" b="1" dirty="0" smtClean="0">
                <a:solidFill>
                  <a:schemeClr val="tx1"/>
                </a:solidFill>
              </a:rPr>
              <a:t>Make a list before you go shopping. </a:t>
            </a:r>
            <a:r>
              <a:rPr lang="en-US" sz="1200" dirty="0" smtClean="0">
                <a:solidFill>
                  <a:schemeClr val="tx1"/>
                </a:solidFill>
              </a:rPr>
              <a:t>Each organization is different and those that dictate the terms of the engagement with their vendor experience higher gains in value and a better relationship throughout the contract, reducing the (very expensive) risk of terminating the agreement. A clear strategy will allow your organization to proceed with confidence.</a:t>
            </a:r>
            <a:endParaRPr lang="en-US" sz="1200" dirty="0">
              <a:solidFill>
                <a:schemeClr val="tx1"/>
              </a:solidFill>
            </a:endParaRPr>
          </a:p>
        </p:txBody>
      </p:sp>
      <p:sp>
        <p:nvSpPr>
          <p:cNvPr id="27" name="Rounded Rectangle 26"/>
          <p:cNvSpPr/>
          <p:nvPr/>
        </p:nvSpPr>
        <p:spPr>
          <a:xfrm>
            <a:off x="1097993" y="5457825"/>
            <a:ext cx="7217332" cy="819150"/>
          </a:xfrm>
          <a:prstGeom prst="roundRect">
            <a:avLst/>
          </a:pr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lvl="1">
              <a:buSzPct val="100000"/>
            </a:pPr>
            <a:r>
              <a:rPr lang="en-US" sz="1200" b="1" dirty="0" smtClean="0">
                <a:solidFill>
                  <a:schemeClr val="tx1"/>
                </a:solidFill>
              </a:rPr>
              <a:t>All outsourcing contracts are finite. Plan for the inevitable expiry date. </a:t>
            </a:r>
            <a:r>
              <a:rPr lang="en-US" sz="1200" dirty="0" smtClean="0">
                <a:solidFill>
                  <a:schemeClr val="tx1"/>
                </a:solidFill>
              </a:rPr>
              <a:t>Exit strategies are often avoided due to the sensitive nature of contract termination. By defining a clear exit strategy at the beginning of the contract process, you hold your vendor accountable and make them work to retain your business through a re-negotiated contract.</a:t>
            </a:r>
            <a:endParaRPr lang="en-US" sz="1200" dirty="0">
              <a:solidFill>
                <a:schemeClr val="tx1"/>
              </a:solidFill>
            </a:endParaRPr>
          </a:p>
        </p:txBody>
      </p:sp>
      <p:sp>
        <p:nvSpPr>
          <p:cNvPr id="28" name="Rounded Rectangle 27"/>
          <p:cNvSpPr/>
          <p:nvPr/>
        </p:nvSpPr>
        <p:spPr>
          <a:xfrm>
            <a:off x="1097993" y="3845181"/>
            <a:ext cx="7217332" cy="706231"/>
          </a:xfrm>
          <a:prstGeom prst="roundRect">
            <a:avLst/>
          </a:pr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lvl="1">
              <a:buSzPct val="100000"/>
            </a:pPr>
            <a:r>
              <a:rPr lang="en-US" sz="1200" b="1" dirty="0" smtClean="0">
                <a:solidFill>
                  <a:schemeClr val="tx1"/>
                </a:solidFill>
              </a:rPr>
              <a:t>The vendor wants </a:t>
            </a:r>
            <a:r>
              <a:rPr lang="en-US" sz="1200" b="1" i="1" dirty="0" smtClean="0">
                <a:solidFill>
                  <a:schemeClr val="tx1"/>
                </a:solidFill>
              </a:rPr>
              <a:t>your </a:t>
            </a:r>
            <a:r>
              <a:rPr lang="en-US" sz="1200" b="1" dirty="0" smtClean="0">
                <a:solidFill>
                  <a:schemeClr val="tx1"/>
                </a:solidFill>
              </a:rPr>
              <a:t>business; make them work for it. </a:t>
            </a:r>
            <a:r>
              <a:rPr lang="en-US" sz="1200" dirty="0" smtClean="0">
                <a:solidFill>
                  <a:schemeClr val="tx1"/>
                </a:solidFill>
              </a:rPr>
              <a:t>A quality RFP covers all of the bases and ensures that the DNA of your strategy is embedded in the document. Avoid the “one-size-fits-all” solution provided by vendors; a customized solution yields better returns. </a:t>
            </a:r>
            <a:endParaRPr lang="en-US" sz="1200" dirty="0">
              <a:solidFill>
                <a:schemeClr val="tx1"/>
              </a:solidFill>
            </a:endParaRPr>
          </a:p>
        </p:txBody>
      </p:sp>
      <p:sp>
        <p:nvSpPr>
          <p:cNvPr id="29" name="Rounded Rectangle 28"/>
          <p:cNvSpPr/>
          <p:nvPr/>
        </p:nvSpPr>
        <p:spPr>
          <a:xfrm>
            <a:off x="1097993" y="4699105"/>
            <a:ext cx="7217332" cy="676554"/>
          </a:xfrm>
          <a:prstGeom prst="roundRect">
            <a:avLst/>
          </a:pr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lvl="1">
              <a:buSzPct val="100000"/>
            </a:pPr>
            <a:r>
              <a:rPr lang="en-US" sz="1200" b="1" dirty="0" smtClean="0">
                <a:solidFill>
                  <a:schemeClr val="tx1"/>
                </a:solidFill>
              </a:rPr>
              <a:t>Don’t bite on the least expensive proposal.</a:t>
            </a:r>
            <a:r>
              <a:rPr lang="en-US" sz="1200" dirty="0" smtClean="0">
                <a:solidFill>
                  <a:schemeClr val="tx1"/>
                </a:solidFill>
              </a:rPr>
              <a:t> It’s a common sales tactic to use a low price as an easy solution. Carefully evaluate the vendors on your short-list and ensure that SLAs, culture, and price all match to your organization. </a:t>
            </a:r>
            <a:endParaRPr lang="en-US" sz="1200" dirty="0">
              <a:solidFill>
                <a:schemeClr val="tx1"/>
              </a:solidFill>
            </a:endParaRPr>
          </a:p>
        </p:txBody>
      </p:sp>
      <p:sp>
        <p:nvSpPr>
          <p:cNvPr id="30" name="Pentagon 29"/>
          <p:cNvSpPr/>
          <p:nvPr/>
        </p:nvSpPr>
        <p:spPr>
          <a:xfrm>
            <a:off x="817005" y="1279686"/>
            <a:ext cx="803537" cy="435319"/>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1.1</a:t>
            </a:r>
            <a:endParaRPr lang="en-US" dirty="0"/>
          </a:p>
        </p:txBody>
      </p:sp>
      <p:sp>
        <p:nvSpPr>
          <p:cNvPr id="31" name="Pentagon 30"/>
          <p:cNvSpPr/>
          <p:nvPr/>
        </p:nvSpPr>
        <p:spPr>
          <a:xfrm>
            <a:off x="817002" y="3080164"/>
            <a:ext cx="803537" cy="435319"/>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2.1</a:t>
            </a:r>
            <a:endParaRPr lang="en-US" dirty="0"/>
          </a:p>
        </p:txBody>
      </p:sp>
      <p:sp>
        <p:nvSpPr>
          <p:cNvPr id="32" name="Pentagon 31"/>
          <p:cNvSpPr/>
          <p:nvPr/>
        </p:nvSpPr>
        <p:spPr>
          <a:xfrm>
            <a:off x="817004" y="2135097"/>
            <a:ext cx="803537" cy="435319"/>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1.2</a:t>
            </a:r>
            <a:endParaRPr lang="en-US" dirty="0"/>
          </a:p>
        </p:txBody>
      </p:sp>
      <p:sp>
        <p:nvSpPr>
          <p:cNvPr id="33" name="Pentagon 32"/>
          <p:cNvSpPr/>
          <p:nvPr/>
        </p:nvSpPr>
        <p:spPr>
          <a:xfrm>
            <a:off x="817002" y="4825931"/>
            <a:ext cx="803537" cy="435319"/>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3.1</a:t>
            </a:r>
            <a:endParaRPr lang="en-US" dirty="0"/>
          </a:p>
        </p:txBody>
      </p:sp>
      <p:sp>
        <p:nvSpPr>
          <p:cNvPr id="34" name="Pentagon 33"/>
          <p:cNvSpPr/>
          <p:nvPr/>
        </p:nvSpPr>
        <p:spPr>
          <a:xfrm>
            <a:off x="817002" y="3968749"/>
            <a:ext cx="803537" cy="435319"/>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2.2</a:t>
            </a:r>
            <a:endParaRPr lang="en-US" dirty="0"/>
          </a:p>
        </p:txBody>
      </p:sp>
      <p:sp>
        <p:nvSpPr>
          <p:cNvPr id="35" name="Pentagon 34"/>
          <p:cNvSpPr/>
          <p:nvPr/>
        </p:nvSpPr>
        <p:spPr>
          <a:xfrm>
            <a:off x="817001" y="5649740"/>
            <a:ext cx="803537" cy="435319"/>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3.2</a:t>
            </a:r>
            <a:endParaRPr lang="en-US" dirty="0"/>
          </a:p>
        </p:txBody>
      </p:sp>
      <p:grpSp>
        <p:nvGrpSpPr>
          <p:cNvPr id="15" name="Group 14"/>
          <p:cNvGrpSpPr/>
          <p:nvPr/>
        </p:nvGrpSpPr>
        <p:grpSpPr>
          <a:xfrm>
            <a:off x="0" y="6422955"/>
            <a:ext cx="9144000" cy="437555"/>
            <a:chOff x="0" y="6422955"/>
            <a:chExt cx="9144000" cy="437555"/>
          </a:xfrm>
        </p:grpSpPr>
        <p:pic>
          <p:nvPicPr>
            <p:cNvPr id="1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2242358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Vitality">
      <a:dk1>
        <a:srgbClr val="333333"/>
      </a:dk1>
      <a:lt1>
        <a:srgbClr val="FFFFFF"/>
      </a:lt1>
      <a:dk2>
        <a:srgbClr val="333333"/>
      </a:dk2>
      <a:lt2>
        <a:srgbClr val="FFFFFF"/>
      </a:lt2>
      <a:accent1>
        <a:srgbClr val="007698"/>
      </a:accent1>
      <a:accent2>
        <a:srgbClr val="D17D08"/>
      </a:accent2>
      <a:accent3>
        <a:srgbClr val="B23F00"/>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Vitality">
      <a:dk1>
        <a:srgbClr val="333333"/>
      </a:dk1>
      <a:lt1>
        <a:srgbClr val="FFFFFF"/>
      </a:lt1>
      <a:dk2>
        <a:srgbClr val="333333"/>
      </a:dk2>
      <a:lt2>
        <a:srgbClr val="FFFFFF"/>
      </a:lt2>
      <a:accent1>
        <a:srgbClr val="007698"/>
      </a:accent1>
      <a:accent2>
        <a:srgbClr val="D17D08"/>
      </a:accent2>
      <a:accent3>
        <a:srgbClr val="B23F00"/>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2055</Words>
  <Application>Microsoft Office PowerPoint</Application>
  <PresentationFormat>On-screen Show (4:3)</PresentationFormat>
  <Paragraphs>188</Paragraphs>
  <Slides>12</Slides>
  <Notes>11</Notes>
  <HiddenSlides>0</HiddenSlides>
  <MMClips>0</MMClips>
  <ScaleCrop>false</ScaleCrop>
  <HeadingPairs>
    <vt:vector size="8" baseType="variant">
      <vt:variant>
        <vt:lpstr>Fonts Used</vt:lpstr>
      </vt:variant>
      <vt:variant>
        <vt:i4>4</vt:i4>
      </vt:variant>
      <vt:variant>
        <vt:lpstr>Theme</vt:lpstr>
      </vt:variant>
      <vt:variant>
        <vt:i4>3</vt:i4>
      </vt:variant>
      <vt:variant>
        <vt:lpstr>Slide Titles</vt:lpstr>
      </vt:variant>
      <vt:variant>
        <vt:i4>12</vt:i4>
      </vt:variant>
      <vt:variant>
        <vt:lpstr>Custom Shows</vt:lpstr>
      </vt:variant>
      <vt:variant>
        <vt:i4>1</vt:i4>
      </vt:variant>
    </vt:vector>
  </HeadingPairs>
  <TitlesOfParts>
    <vt:vector size="20" baseType="lpstr">
      <vt:lpstr>Arial</vt:lpstr>
      <vt:lpstr>Calibri</vt:lpstr>
      <vt:lpstr>Georgia</vt:lpstr>
      <vt:lpstr>Wingdings</vt:lpstr>
      <vt:lpstr>Theme1</vt:lpstr>
      <vt:lpstr>1_Theme1</vt:lpstr>
      <vt:lpstr>Office Theme</vt:lpstr>
      <vt:lpstr>PowerPoint Presentation</vt:lpstr>
      <vt:lpstr>PowerPoint Presentation</vt:lpstr>
      <vt:lpstr>Our understanding of the problem</vt:lpstr>
      <vt:lpstr>Executive summary</vt:lpstr>
      <vt:lpstr>The role of the service desk has evolved and so has the role outsourcing plays</vt:lpstr>
      <vt:lpstr>Outsourcing can create substantial value for your organization</vt:lpstr>
      <vt:lpstr>Follow this model to avoid outsourcing pitfalls</vt:lpstr>
      <vt:lpstr>Tools and templates support each step of the project</vt:lpstr>
      <vt:lpstr>Map your project goals to the overarching insight for each step</vt:lpstr>
      <vt:lpstr>Info-Tech draws on the COBIT framework, which focuses on consistent delivery of IT services across the organization</vt:lpstr>
      <vt:lpstr>This blueprint illustrates the scope of each phase of the project with relevant case studies</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2016-04-15T19:37:11Z</dcterms:created>
  <dcterms:modified xsi:type="dcterms:W3CDTF">2016-04-18T13:40:21Z</dcterms:modified>
</cp:coreProperties>
</file>