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5" r:id="rId1"/>
    <p:sldMasterId id="2147483771" r:id="rId2"/>
  </p:sldMasterIdLst>
  <p:notesMasterIdLst>
    <p:notesMasterId r:id="rId21"/>
  </p:notesMasterIdLst>
  <p:handoutMasterIdLst>
    <p:handoutMasterId r:id="rId22"/>
  </p:handoutMasterIdLst>
  <p:sldIdLst>
    <p:sldId id="483" r:id="rId3"/>
    <p:sldId id="484" r:id="rId4"/>
    <p:sldId id="403" r:id="rId5"/>
    <p:sldId id="399" r:id="rId6"/>
    <p:sldId id="667" r:id="rId7"/>
    <p:sldId id="585" r:id="rId8"/>
    <p:sldId id="615" r:id="rId9"/>
    <p:sldId id="589" r:id="rId10"/>
    <p:sldId id="655" r:id="rId11"/>
    <p:sldId id="571" r:id="rId12"/>
    <p:sldId id="573" r:id="rId13"/>
    <p:sldId id="485" r:id="rId14"/>
    <p:sldId id="426" r:id="rId15"/>
    <p:sldId id="410" r:id="rId16"/>
    <p:sldId id="411" r:id="rId17"/>
    <p:sldId id="575" r:id="rId18"/>
    <p:sldId id="676" r:id="rId19"/>
    <p:sldId id="413" r:id="rId20"/>
  </p:sldIdLst>
  <p:sldSz cx="9144000" cy="6858000" type="screen4x3"/>
  <p:notesSz cx="6858000" cy="9144000"/>
  <p:custShowLst>
    <p:custShow name="Custom Show 1" id="0">
      <p:sldLst/>
    </p:custShow>
  </p:custShowLst>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48" userDrawn="1">
          <p15:clr>
            <a:srgbClr val="A4A3A4"/>
          </p15:clr>
        </p15:guide>
        <p15:guide id="2"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3" name="Author" initials="A" lastIdx="0" clrIdx="1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ADD4"/>
    <a:srgbClr val="243F54"/>
    <a:srgbClr val="3AC3CD"/>
    <a:srgbClr val="17929A"/>
    <a:srgbClr val="000000"/>
    <a:srgbClr val="A24130"/>
    <a:srgbClr val="CBDBE7"/>
    <a:srgbClr val="2576B7"/>
    <a:srgbClr val="B0C534"/>
    <a:srgbClr val="365D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187" autoAdjust="0"/>
    <p:restoredTop sz="96433" autoAdjust="0"/>
  </p:normalViewPr>
  <p:slideViewPr>
    <p:cSldViewPr snapToGrid="0">
      <p:cViewPr varScale="1">
        <p:scale>
          <a:sx n="97" d="100"/>
          <a:sy n="97" d="100"/>
        </p:scale>
        <p:origin x="1824" y="90"/>
      </p:cViewPr>
      <p:guideLst>
        <p:guide pos="748"/>
        <p:guide orient="horz" pos="2160"/>
      </p:guideLst>
    </p:cSldViewPr>
  </p:slideViewPr>
  <p:outlineViewPr>
    <p:cViewPr>
      <p:scale>
        <a:sx n="33" d="100"/>
        <a:sy n="33" d="100"/>
      </p:scale>
      <p:origin x="0" y="-19932"/>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Lst>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0" d="100"/>
          <a:sy n="90" d="100"/>
        </p:scale>
        <p:origin x="369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theme" Target="theme/theme1.xml"/></Relationships>
</file>

<file path=ppt/_rels/viewProps.xml.rels><?xml version="1.0" encoding="UTF-8" standalone="yes"?>
<Relationships xmlns="http://schemas.openxmlformats.org/package/2006/relationships"><Relationship Id="rId8" Type="http://schemas.openxmlformats.org/officeDocument/2006/relationships/slide" Target="slides/slide8.xml"/><Relationship Id="rId13" Type="http://schemas.openxmlformats.org/officeDocument/2006/relationships/slide" Target="slides/slide13.xml"/><Relationship Id="rId18" Type="http://schemas.openxmlformats.org/officeDocument/2006/relationships/slide" Target="slides/slide18.xml"/><Relationship Id="rId3" Type="http://schemas.openxmlformats.org/officeDocument/2006/relationships/slide" Target="slides/slide3.xml"/><Relationship Id="rId7" Type="http://schemas.openxmlformats.org/officeDocument/2006/relationships/slide" Target="slides/slide7.xml"/><Relationship Id="rId12" Type="http://schemas.openxmlformats.org/officeDocument/2006/relationships/slide" Target="slides/slide12.xml"/><Relationship Id="rId17" Type="http://schemas.openxmlformats.org/officeDocument/2006/relationships/slide" Target="slides/slide17.xml"/><Relationship Id="rId2" Type="http://schemas.openxmlformats.org/officeDocument/2006/relationships/slide" Target="slides/slide2.xml"/><Relationship Id="rId16" Type="http://schemas.openxmlformats.org/officeDocument/2006/relationships/slide" Target="slides/slide16.xml"/><Relationship Id="rId1" Type="http://schemas.openxmlformats.org/officeDocument/2006/relationships/slide" Target="slides/slide1.xml"/><Relationship Id="rId6" Type="http://schemas.openxmlformats.org/officeDocument/2006/relationships/slide" Target="slides/slide6.xml"/><Relationship Id="rId11" Type="http://schemas.openxmlformats.org/officeDocument/2006/relationships/slide" Target="slides/slide11.xml"/><Relationship Id="rId5" Type="http://schemas.openxmlformats.org/officeDocument/2006/relationships/slide" Target="slides/slide5.xml"/><Relationship Id="rId15" Type="http://schemas.openxmlformats.org/officeDocument/2006/relationships/slide" Target="slides/slide15.xml"/><Relationship Id="rId10" Type="http://schemas.openxmlformats.org/officeDocument/2006/relationships/slide" Target="slides/slide10.xml"/><Relationship Id="rId4" Type="http://schemas.openxmlformats.org/officeDocument/2006/relationships/slide" Target="slides/slide4.xml"/><Relationship Id="rId9" Type="http://schemas.openxmlformats.org/officeDocument/2006/relationships/slide" Target="slides/slide9.xml"/><Relationship Id="rId14" Type="http://schemas.openxmlformats.org/officeDocument/2006/relationships/slide" Target="slides/slide1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D006EA4-D462-4253-8FC7-D35175043F19}" type="datetimeFigureOut">
              <a:rPr lang="en-US" smtClean="0"/>
              <a:t>4/18/2016</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2DA24A-F480-4AA7-ACF1-F7D1E577F358}" type="slidenum">
              <a:rPr lang="en-US" smtClean="0"/>
              <a:t>‹#›</a:t>
            </a:fld>
            <a:endParaRPr lang="en-US" dirty="0"/>
          </a:p>
        </p:txBody>
      </p:sp>
    </p:spTree>
    <p:extLst>
      <p:ext uri="{BB962C8B-B14F-4D97-AF65-F5344CB8AC3E}">
        <p14:creationId xmlns:p14="http://schemas.microsoft.com/office/powerpoint/2010/main" val="14934097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E1B6C9-DAE3-4E7B-AB3C-9473EC02D78D}" type="datetimeFigureOut">
              <a:rPr lang="en-US" smtClean="0"/>
              <a:t>4/18/2016</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F1ACBD-245E-4A24-AC78-063168A88622}" type="slidenum">
              <a:rPr lang="en-US" smtClean="0"/>
              <a:t>‹#›</a:t>
            </a:fld>
            <a:endParaRPr lang="en-US" dirty="0"/>
          </a:p>
        </p:txBody>
      </p:sp>
    </p:spTree>
    <p:extLst>
      <p:ext uri="{BB962C8B-B14F-4D97-AF65-F5344CB8AC3E}">
        <p14:creationId xmlns:p14="http://schemas.microsoft.com/office/powerpoint/2010/main" val="1485599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1</a:t>
            </a:fld>
            <a:endParaRPr lang="en-US" dirty="0"/>
          </a:p>
        </p:txBody>
      </p:sp>
    </p:spTree>
    <p:extLst>
      <p:ext uri="{BB962C8B-B14F-4D97-AF65-F5344CB8AC3E}">
        <p14:creationId xmlns:p14="http://schemas.microsoft.com/office/powerpoint/2010/main" val="988054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10</a:t>
            </a:fld>
            <a:endParaRPr lang="en-US" dirty="0"/>
          </a:p>
        </p:txBody>
      </p:sp>
    </p:spTree>
    <p:extLst>
      <p:ext uri="{BB962C8B-B14F-4D97-AF65-F5344CB8AC3E}">
        <p14:creationId xmlns:p14="http://schemas.microsoft.com/office/powerpoint/2010/main" val="9086684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11</a:t>
            </a:fld>
            <a:endParaRPr lang="en-US" dirty="0"/>
          </a:p>
        </p:txBody>
      </p:sp>
    </p:spTree>
    <p:extLst>
      <p:ext uri="{BB962C8B-B14F-4D97-AF65-F5344CB8AC3E}">
        <p14:creationId xmlns:p14="http://schemas.microsoft.com/office/powerpoint/2010/main" val="3461520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12</a:t>
            </a:fld>
            <a:endParaRPr lang="en-US" dirty="0"/>
          </a:p>
        </p:txBody>
      </p:sp>
    </p:spTree>
    <p:extLst>
      <p:ext uri="{BB962C8B-B14F-4D97-AF65-F5344CB8AC3E}">
        <p14:creationId xmlns:p14="http://schemas.microsoft.com/office/powerpoint/2010/main" val="29863168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13</a:t>
            </a:fld>
            <a:endParaRPr lang="en-US" dirty="0"/>
          </a:p>
        </p:txBody>
      </p:sp>
    </p:spTree>
    <p:extLst>
      <p:ext uri="{BB962C8B-B14F-4D97-AF65-F5344CB8AC3E}">
        <p14:creationId xmlns:p14="http://schemas.microsoft.com/office/powerpoint/2010/main" val="30069558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prstClr val="black"/>
                </a:solidFill>
              </a:rPr>
              <a:pPr>
                <a:defRPr/>
              </a:pPr>
              <a:t>14</a:t>
            </a:fld>
            <a:endParaRPr lang="en-US" dirty="0">
              <a:solidFill>
                <a:prstClr val="black"/>
              </a:solidFill>
            </a:endParaRPr>
          </a:p>
        </p:txBody>
      </p:sp>
    </p:spTree>
    <p:extLst>
      <p:ext uri="{BB962C8B-B14F-4D97-AF65-F5344CB8AC3E}">
        <p14:creationId xmlns:p14="http://schemas.microsoft.com/office/powerpoint/2010/main" val="34576337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15</a:t>
            </a:fld>
            <a:endParaRPr lang="en-US" dirty="0"/>
          </a:p>
        </p:txBody>
      </p:sp>
    </p:spTree>
    <p:extLst>
      <p:ext uri="{BB962C8B-B14F-4D97-AF65-F5344CB8AC3E}">
        <p14:creationId xmlns:p14="http://schemas.microsoft.com/office/powerpoint/2010/main" val="23521283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13246252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17</a:t>
            </a:fld>
            <a:endParaRPr lang="en-US" dirty="0"/>
          </a:p>
        </p:txBody>
      </p:sp>
    </p:spTree>
    <p:extLst>
      <p:ext uri="{BB962C8B-B14F-4D97-AF65-F5344CB8AC3E}">
        <p14:creationId xmlns:p14="http://schemas.microsoft.com/office/powerpoint/2010/main" val="39113841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18</a:t>
            </a:fld>
            <a:endParaRPr lang="en-US" dirty="0"/>
          </a:p>
        </p:txBody>
      </p:sp>
    </p:spTree>
    <p:extLst>
      <p:ext uri="{BB962C8B-B14F-4D97-AF65-F5344CB8AC3E}">
        <p14:creationId xmlns:p14="http://schemas.microsoft.com/office/powerpoint/2010/main" val="612303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2</a:t>
            </a:fld>
            <a:endParaRPr lang="en-US" dirty="0"/>
          </a:p>
        </p:txBody>
      </p:sp>
    </p:spTree>
    <p:extLst>
      <p:ext uri="{BB962C8B-B14F-4D97-AF65-F5344CB8AC3E}">
        <p14:creationId xmlns:p14="http://schemas.microsoft.com/office/powerpoint/2010/main" val="1814197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3</a:t>
            </a:fld>
            <a:endParaRPr lang="en-US" dirty="0"/>
          </a:p>
        </p:txBody>
      </p:sp>
    </p:spTree>
    <p:extLst>
      <p:ext uri="{BB962C8B-B14F-4D97-AF65-F5344CB8AC3E}">
        <p14:creationId xmlns:p14="http://schemas.microsoft.com/office/powerpoint/2010/main" val="2590071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4</a:t>
            </a:fld>
            <a:endParaRPr lang="en-US" dirty="0"/>
          </a:p>
        </p:txBody>
      </p:sp>
    </p:spTree>
    <p:extLst>
      <p:ext uri="{BB962C8B-B14F-4D97-AF65-F5344CB8AC3E}">
        <p14:creationId xmlns:p14="http://schemas.microsoft.com/office/powerpoint/2010/main" val="224517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5</a:t>
            </a:fld>
            <a:endParaRPr lang="en-US" dirty="0"/>
          </a:p>
        </p:txBody>
      </p:sp>
    </p:spTree>
    <p:extLst>
      <p:ext uri="{BB962C8B-B14F-4D97-AF65-F5344CB8AC3E}">
        <p14:creationId xmlns:p14="http://schemas.microsoft.com/office/powerpoint/2010/main" val="1673097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6</a:t>
            </a:fld>
            <a:endParaRPr lang="en-US" dirty="0"/>
          </a:p>
        </p:txBody>
      </p:sp>
    </p:spTree>
    <p:extLst>
      <p:ext uri="{BB962C8B-B14F-4D97-AF65-F5344CB8AC3E}">
        <p14:creationId xmlns:p14="http://schemas.microsoft.com/office/powerpoint/2010/main" val="3327143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7</a:t>
            </a:fld>
            <a:endParaRPr lang="en-US" dirty="0"/>
          </a:p>
        </p:txBody>
      </p:sp>
    </p:spTree>
    <p:extLst>
      <p:ext uri="{BB962C8B-B14F-4D97-AF65-F5344CB8AC3E}">
        <p14:creationId xmlns:p14="http://schemas.microsoft.com/office/powerpoint/2010/main" val="3085085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8</a:t>
            </a:fld>
            <a:endParaRPr lang="en-US" dirty="0"/>
          </a:p>
        </p:txBody>
      </p:sp>
    </p:spTree>
    <p:extLst>
      <p:ext uri="{BB962C8B-B14F-4D97-AF65-F5344CB8AC3E}">
        <p14:creationId xmlns:p14="http://schemas.microsoft.com/office/powerpoint/2010/main" val="708524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9</a:t>
            </a:fld>
            <a:endParaRPr lang="en-US" dirty="0"/>
          </a:p>
        </p:txBody>
      </p:sp>
    </p:spTree>
    <p:extLst>
      <p:ext uri="{BB962C8B-B14F-4D97-AF65-F5344CB8AC3E}">
        <p14:creationId xmlns:p14="http://schemas.microsoft.com/office/powerpoint/2010/main" val="8454003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grpSp>
        <p:nvGrpSpPr>
          <p:cNvPr id="3" name="Group 2"/>
          <p:cNvGrpSpPr/>
          <p:nvPr userDrawn="1"/>
        </p:nvGrpSpPr>
        <p:grpSpPr>
          <a:xfrm>
            <a:off x="3510" y="6090047"/>
            <a:ext cx="9140490" cy="767953"/>
            <a:chOff x="3510" y="6090047"/>
            <a:chExt cx="9140490" cy="767953"/>
          </a:xfrm>
        </p:grpSpPr>
        <p:sp>
          <p:nvSpPr>
            <p:cNvPr id="29" name="Rectangle 28"/>
            <p:cNvSpPr/>
            <p:nvPr/>
          </p:nvSpPr>
          <p:spPr>
            <a:xfrm>
              <a:off x="351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a:t>
              </a:r>
              <a:r>
                <a:rPr lang="en-CA" sz="800" dirty="0" smtClean="0">
                  <a:solidFill>
                    <a:srgbClr val="ADB7C3"/>
                  </a:solidFill>
                </a:rPr>
                <a:t>is </a:t>
              </a:r>
              <a:r>
                <a:rPr lang="en-CA" sz="800" dirty="0">
                  <a:solidFill>
                    <a:srgbClr val="ADB7C3"/>
                  </a:solidFill>
                </a:rPr>
                <a:t>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a:t>
              </a:r>
              <a:r>
                <a:rPr lang="en-CA" sz="800" dirty="0" smtClean="0">
                  <a:solidFill>
                    <a:srgbClr val="ADB7C3"/>
                  </a:solidFill>
                </a:rPr>
                <a:t>1997-2016 </a:t>
              </a:r>
              <a:r>
                <a:rPr lang="en-CA" sz="800" dirty="0">
                  <a:solidFill>
                    <a:srgbClr val="ADB7C3"/>
                  </a:solidFill>
                </a:rPr>
                <a:t>Info-Tech Research Group Inc.</a:t>
              </a:r>
            </a:p>
          </p:txBody>
        </p:sp>
        <p:grpSp>
          <p:nvGrpSpPr>
            <p:cNvPr id="2" name="Group 1"/>
            <p:cNvGrpSpPr/>
            <p:nvPr userDrawn="1"/>
          </p:nvGrpSpPr>
          <p:grpSpPr>
            <a:xfrm>
              <a:off x="6696236" y="6090047"/>
              <a:ext cx="2447764" cy="767953"/>
              <a:chOff x="6696236" y="6090047"/>
              <a:chExt cx="2447764" cy="767953"/>
            </a:xfrm>
          </p:grpSpPr>
          <p:sp>
            <p:nvSpPr>
              <p:cNvPr id="31" name="Rectangle 30"/>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32" name="Picture 31"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spTree>
    <p:extLst>
      <p:ext uri="{BB962C8B-B14F-4D97-AF65-F5344CB8AC3E}">
        <p14:creationId xmlns:p14="http://schemas.microsoft.com/office/powerpoint/2010/main" val="354402858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Executive Brief">
    <p:spTree>
      <p:nvGrpSpPr>
        <p:cNvPr id="1" name=""/>
        <p:cNvGrpSpPr/>
        <p:nvPr/>
      </p:nvGrpSpPr>
      <p:grpSpPr>
        <a:xfrm>
          <a:off x="0" y="0"/>
          <a:ext cx="0" cy="0"/>
          <a:chOff x="0" y="0"/>
          <a:chExt cx="0" cy="0"/>
        </a:xfrm>
      </p:grpSpPr>
      <p:sp>
        <p:nvSpPr>
          <p:cNvPr id="3" name="Rectangle 2"/>
          <p:cNvSpPr/>
          <p:nvPr userDrawn="1"/>
        </p:nvSpPr>
        <p:spPr>
          <a:xfrm>
            <a:off x="0" y="1442"/>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hasCustomPrompt="1"/>
          </p:nvPr>
        </p:nvSpPr>
        <p:spPr/>
        <p:txBody>
          <a:bodyPr/>
          <a:lstStyle>
            <a:lvl1pPr>
              <a:defRPr baseline="0">
                <a:solidFill>
                  <a:schemeClr val="bg1"/>
                </a:solidFill>
                <a:latin typeface="+mn-lt"/>
              </a:defRPr>
            </a:lvl1pPr>
          </a:lstStyle>
          <a:p>
            <a:r>
              <a:rPr lang="en-US" smtClean="0"/>
              <a:t>Executive Brief slide</a:t>
            </a:r>
            <a:endParaRPr lang="en-CA"/>
          </a:p>
        </p:txBody>
      </p:sp>
    </p:spTree>
    <p:extLst>
      <p:ext uri="{BB962C8B-B14F-4D97-AF65-F5344CB8AC3E}">
        <p14:creationId xmlns:p14="http://schemas.microsoft.com/office/powerpoint/2010/main" val="4219331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xecutive Brief slide">
    <p:spTree>
      <p:nvGrpSpPr>
        <p:cNvPr id="1" name=""/>
        <p:cNvGrpSpPr/>
        <p:nvPr/>
      </p:nvGrpSpPr>
      <p:grpSpPr>
        <a:xfrm>
          <a:off x="0" y="0"/>
          <a:ext cx="0" cy="0"/>
          <a:chOff x="0" y="0"/>
          <a:chExt cx="0" cy="0"/>
        </a:xfrm>
      </p:grpSpPr>
      <p:sp>
        <p:nvSpPr>
          <p:cNvPr id="3" name="Rectangle 2"/>
          <p:cNvSpPr/>
          <p:nvPr userDrawn="1"/>
        </p:nvSpPr>
        <p:spPr>
          <a:xfrm>
            <a:off x="0" y="-2778"/>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hasCustomPrompt="1"/>
          </p:nvPr>
        </p:nvSpPr>
        <p:spPr/>
        <p:txBody>
          <a:bodyPr/>
          <a:lstStyle>
            <a:lvl1pPr>
              <a:defRPr baseline="0">
                <a:solidFill>
                  <a:schemeClr val="bg1"/>
                </a:solidFill>
                <a:latin typeface="+mn-lt"/>
              </a:defRPr>
            </a:lvl1pPr>
          </a:lstStyle>
          <a:p>
            <a:r>
              <a:rPr lang="en-US" smtClean="0"/>
              <a:t>Executive Brief slide</a:t>
            </a:r>
            <a:endParaRPr lang="en-CA"/>
          </a:p>
        </p:txBody>
      </p:sp>
    </p:spTree>
    <p:extLst>
      <p:ext uri="{BB962C8B-B14F-4D97-AF65-F5344CB8AC3E}">
        <p14:creationId xmlns:p14="http://schemas.microsoft.com/office/powerpoint/2010/main" val="14987015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Header Onl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47790886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Introduction">
    <p:spTree>
      <p:nvGrpSpPr>
        <p:cNvPr id="1" name=""/>
        <p:cNvGrpSpPr/>
        <p:nvPr/>
      </p:nvGrpSpPr>
      <p:grpSpPr>
        <a:xfrm>
          <a:off x="0" y="0"/>
          <a:ext cx="0" cy="0"/>
          <a:chOff x="0" y="0"/>
          <a:chExt cx="0" cy="0"/>
        </a:xfrm>
      </p:grpSpPr>
      <p:sp>
        <p:nvSpPr>
          <p:cNvPr id="2" name="Rectangle 1"/>
          <p:cNvSpPr/>
          <p:nvPr userDrawn="1"/>
        </p:nvSpPr>
        <p:spPr>
          <a:xfrm>
            <a:off x="0" y="-2778"/>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5" name="Text Placeholder 41"/>
          <p:cNvSpPr>
            <a:spLocks noGrp="1"/>
          </p:cNvSpPr>
          <p:nvPr>
            <p:ph type="body" sz="quarter" idx="16" hasCustomPrompt="1"/>
          </p:nvPr>
        </p:nvSpPr>
        <p:spPr>
          <a:xfrm>
            <a:off x="246703"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8" name="Rectangle 7"/>
          <p:cNvSpPr/>
          <p:nvPr/>
        </p:nvSpPr>
        <p:spPr>
          <a:xfrm>
            <a:off x="251519"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9" name="Rectangle 8"/>
          <p:cNvSpPr/>
          <p:nvPr/>
        </p:nvSpPr>
        <p:spPr>
          <a:xfrm>
            <a:off x="4840036"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17" name="Text Placeholder 41"/>
          <p:cNvSpPr>
            <a:spLocks noGrp="1"/>
          </p:cNvSpPr>
          <p:nvPr>
            <p:ph type="body" sz="quarter" idx="26" hasCustomPrompt="1"/>
          </p:nvPr>
        </p:nvSpPr>
        <p:spPr>
          <a:xfrm>
            <a:off x="4835436"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8" name="Text Placeholder 41"/>
          <p:cNvSpPr>
            <a:spLocks noGrp="1"/>
          </p:cNvSpPr>
          <p:nvPr>
            <p:ph type="body" sz="quarter" idx="27" hasCustomPrompt="1"/>
          </p:nvPr>
        </p:nvSpPr>
        <p:spPr>
          <a:xfrm>
            <a:off x="265103" y="4484104"/>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9" name="Text Placeholder 41"/>
          <p:cNvSpPr>
            <a:spLocks noGrp="1"/>
          </p:cNvSpPr>
          <p:nvPr>
            <p:ph type="body" sz="quarter" idx="28" hasCustomPrompt="1"/>
          </p:nvPr>
        </p:nvSpPr>
        <p:spPr>
          <a:xfrm>
            <a:off x="4814303" y="447986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6" name="Rectangle 15"/>
          <p:cNvSpPr/>
          <p:nvPr userDrawn="1"/>
        </p:nvSpPr>
        <p:spPr>
          <a:xfrm>
            <a:off x="251519" y="1287191"/>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a:t>
            </a:r>
            <a:r>
              <a:rPr lang="en-US" sz="1400" b="1" dirty="0" smtClean="0">
                <a:solidFill>
                  <a:srgbClr val="FFFFFF"/>
                </a:solidFill>
              </a:rPr>
              <a:t>Is </a:t>
            </a:r>
            <a:r>
              <a:rPr lang="en-US" sz="1400" b="1" dirty="0">
                <a:solidFill>
                  <a:srgbClr val="FFFFFF"/>
                </a:solidFill>
              </a:rPr>
              <a:t>Designed For:</a:t>
            </a:r>
          </a:p>
        </p:txBody>
      </p:sp>
      <p:sp>
        <p:nvSpPr>
          <p:cNvPr id="20" name="Rectangle 19"/>
          <p:cNvSpPr/>
          <p:nvPr userDrawn="1"/>
        </p:nvSpPr>
        <p:spPr>
          <a:xfrm>
            <a:off x="4840036" y="1287191"/>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21" name="Rectangle 20"/>
          <p:cNvSpPr/>
          <p:nvPr userDrawn="1"/>
        </p:nvSpPr>
        <p:spPr>
          <a:xfrm>
            <a:off x="274303" y="4159821"/>
            <a:ext cx="4041648"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t>This Research Will Also Assist:</a:t>
            </a:r>
            <a:endParaRPr lang="en-US" sz="1400" b="1" dirty="0"/>
          </a:p>
        </p:txBody>
      </p:sp>
      <p:sp>
        <p:nvSpPr>
          <p:cNvPr id="22" name="Rectangle 21"/>
          <p:cNvSpPr/>
          <p:nvPr userDrawn="1"/>
        </p:nvSpPr>
        <p:spPr>
          <a:xfrm>
            <a:off x="4823503" y="4159821"/>
            <a:ext cx="4041648"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400" b="1" dirty="0"/>
              <a:t>This Research Will Help </a:t>
            </a:r>
            <a:r>
              <a:rPr lang="en-US" sz="1400" b="1" dirty="0" smtClean="0"/>
              <a:t>Them:</a:t>
            </a:r>
            <a:endParaRPr lang="en-US" sz="1400" b="1" dirty="0"/>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bg1"/>
                </a:solidFill>
                <a:latin typeface="+mn-lt"/>
              </a:defRPr>
            </a:lvl1pPr>
          </a:lstStyle>
          <a:p>
            <a:r>
              <a:rPr lang="en-US" dirty="0" smtClean="0"/>
              <a:t>Page </a:t>
            </a:r>
            <a:r>
              <a:rPr lang="en-US" smtClean="0"/>
              <a:t>Header (Arial, </a:t>
            </a:r>
            <a:r>
              <a:rPr lang="en-US" dirty="0" smtClean="0"/>
              <a:t>24pt) </a:t>
            </a:r>
            <a:endParaRPr lang="en-CA" dirty="0"/>
          </a:p>
        </p:txBody>
      </p:sp>
    </p:spTree>
    <p:extLst>
      <p:ext uri="{BB962C8B-B14F-4D97-AF65-F5344CB8AC3E}">
        <p14:creationId xmlns:p14="http://schemas.microsoft.com/office/powerpoint/2010/main" val="4682150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Executive Summary">
    <p:spTree>
      <p:nvGrpSpPr>
        <p:cNvPr id="1" name=""/>
        <p:cNvGrpSpPr/>
        <p:nvPr/>
      </p:nvGrpSpPr>
      <p:grpSpPr>
        <a:xfrm>
          <a:off x="0" y="0"/>
          <a:ext cx="0" cy="0"/>
          <a:chOff x="0" y="0"/>
          <a:chExt cx="0" cy="0"/>
        </a:xfrm>
      </p:grpSpPr>
      <p:sp>
        <p:nvSpPr>
          <p:cNvPr id="19" name="Rectangle 18"/>
          <p:cNvSpPr/>
          <p:nvPr userDrawn="1"/>
        </p:nvSpPr>
        <p:spPr>
          <a:xfrm>
            <a:off x="0" y="-2778"/>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hasCustomPrompt="1"/>
          </p:nvPr>
        </p:nvSpPr>
        <p:spPr/>
        <p:txBody>
          <a:bodyPr/>
          <a:lstStyle>
            <a:lvl1pPr>
              <a:defRPr>
                <a:solidFill>
                  <a:schemeClr val="bg1"/>
                </a:solidFill>
                <a:latin typeface="+mn-lt"/>
              </a:defRPr>
            </a:lvl1pPr>
          </a:lstStyle>
          <a:p>
            <a:r>
              <a:rPr lang="en-US" smtClean="0"/>
              <a:t>Executive summary</a:t>
            </a:r>
            <a:endParaRPr lang="en-US" dirty="0"/>
          </a:p>
        </p:txBody>
      </p:sp>
      <p:sp>
        <p:nvSpPr>
          <p:cNvPr id="9" name="Rectangle 8"/>
          <p:cNvSpPr/>
          <p:nvPr userDrawn="1"/>
        </p:nvSpPr>
        <p:spPr>
          <a:xfrm>
            <a:off x="255868" y="4541801"/>
            <a:ext cx="8640578" cy="3128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CA" sz="1400" b="1" dirty="0"/>
              <a:t>Resolution</a:t>
            </a:r>
          </a:p>
        </p:txBody>
      </p:sp>
      <p:sp>
        <p:nvSpPr>
          <p:cNvPr id="13" name="Rectangle 12"/>
          <p:cNvSpPr/>
          <p:nvPr userDrawn="1"/>
        </p:nvSpPr>
        <p:spPr>
          <a:xfrm>
            <a:off x="247848" y="1210905"/>
            <a:ext cx="5266944"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t>Situation</a:t>
            </a:r>
            <a:endParaRPr lang="en-US" sz="1400" b="1" dirty="0"/>
          </a:p>
        </p:txBody>
      </p:sp>
      <p:sp>
        <p:nvSpPr>
          <p:cNvPr id="11" name="Rectangle 10"/>
          <p:cNvSpPr/>
          <p:nvPr userDrawn="1"/>
        </p:nvSpPr>
        <p:spPr>
          <a:xfrm>
            <a:off x="247848" y="2556055"/>
            <a:ext cx="5266944"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t>Complication</a:t>
            </a:r>
          </a:p>
        </p:txBody>
      </p:sp>
      <p:sp>
        <p:nvSpPr>
          <p:cNvPr id="20" name="Text Placeholder 19"/>
          <p:cNvSpPr>
            <a:spLocks noGrp="1"/>
          </p:cNvSpPr>
          <p:nvPr userDrawn="1">
            <p:ph type="body" sz="quarter" idx="10"/>
          </p:nvPr>
        </p:nvSpPr>
        <p:spPr>
          <a:xfrm>
            <a:off x="247848" y="1535364"/>
            <a:ext cx="5257800"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47848" y="2974004"/>
            <a:ext cx="5257800"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55868" y="4859675"/>
            <a:ext cx="8623607" cy="146141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9" name="Text Placeholder 28"/>
          <p:cNvSpPr>
            <a:spLocks noGrp="1"/>
          </p:cNvSpPr>
          <p:nvPr>
            <p:ph type="body" sz="quarter" idx="13"/>
          </p:nvPr>
        </p:nvSpPr>
        <p:spPr>
          <a:xfrm>
            <a:off x="5737241" y="1495997"/>
            <a:ext cx="3083231" cy="2523241"/>
          </a:xfrm>
          <a:noFill/>
          <a:ln w="12700">
            <a:noFill/>
          </a:ln>
        </p:spPr>
        <p:style>
          <a:lnRef idx="2">
            <a:schemeClr val="dk1"/>
          </a:lnRef>
          <a:fillRef idx="1">
            <a:schemeClr val="lt1"/>
          </a:fillRef>
          <a:effectRef idx="0">
            <a:schemeClr val="dk1"/>
          </a:effectRef>
          <a:fontRef idx="minor">
            <a:schemeClr val="dk1"/>
          </a:fontRef>
        </p:style>
        <p:txBody>
          <a:bodyPr rtlCol="0" anchor="ctr"/>
          <a:lstStyle>
            <a:lvl1pPr>
              <a:defRPr lang="en-US" dirty="0">
                <a:solidFill>
                  <a:srgbClr val="333333"/>
                </a:solidFill>
              </a:defRPr>
            </a:lvl1pPr>
          </a:lstStyle>
          <a:p>
            <a:pPr marL="0" lvl="0" defTabSz="914400" latinLnBrk="0">
              <a:spcBef>
                <a:spcPct val="0"/>
              </a:spcBef>
            </a:pPr>
            <a:endParaRPr lang="en-US" dirty="0"/>
          </a:p>
        </p:txBody>
      </p:sp>
      <p:grpSp>
        <p:nvGrpSpPr>
          <p:cNvPr id="28" name="Group 27"/>
          <p:cNvGrpSpPr/>
          <p:nvPr/>
        </p:nvGrpSpPr>
        <p:grpSpPr>
          <a:xfrm>
            <a:off x="5736405" y="1210905"/>
            <a:ext cx="3084068" cy="285749"/>
            <a:chOff x="2267744" y="1844804"/>
            <a:chExt cx="3084068" cy="285749"/>
          </a:xfrm>
          <a:solidFill>
            <a:srgbClr val="B0C534"/>
          </a:solidFill>
        </p:grpSpPr>
        <p:sp>
          <p:nvSpPr>
            <p:cNvPr id="31" name="Round Same Side Corner Rectangle 97"/>
            <p:cNvSpPr/>
            <p:nvPr/>
          </p:nvSpPr>
          <p:spPr>
            <a:xfrm>
              <a:off x="2267744" y="1844804"/>
              <a:ext cx="3084068" cy="285749"/>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100" i="1" dirty="0" smtClean="0">
                  <a:solidFill>
                    <a:srgbClr val="FFFFFF"/>
                  </a:solidFill>
                  <a:latin typeface="Georgia"/>
                </a:rPr>
                <a:t>Info-Tech Insight</a:t>
              </a:r>
              <a:endParaRPr lang="en-CA" sz="1100" i="1" dirty="0">
                <a:solidFill>
                  <a:srgbClr val="FFFFFF"/>
                </a:solidFill>
                <a:latin typeface="Georgia"/>
              </a:endParaRPr>
            </a:p>
          </p:txBody>
        </p:sp>
        <p:pic>
          <p:nvPicPr>
            <p:cNvPr id="32" name="Picture 31" descr="insight-sm.wmf"/>
            <p:cNvPicPr>
              <a:picLocks noChangeAspect="1"/>
            </p:cNvPicPr>
            <p:nvPr/>
          </p:nvPicPr>
          <p:blipFill>
            <a:blip r:embed="rId2" cstate="print"/>
            <a:stretch>
              <a:fillRect/>
            </a:stretch>
          </p:blipFill>
          <p:spPr>
            <a:xfrm>
              <a:off x="5043623" y="1889932"/>
              <a:ext cx="240000" cy="180000"/>
            </a:xfrm>
            <a:prstGeom prst="rect">
              <a:avLst/>
            </a:prstGeom>
            <a:solidFill>
              <a:schemeClr val="accent2"/>
            </a:solidFill>
            <a:ln>
              <a:solidFill>
                <a:schemeClr val="accent2"/>
              </a:solidFill>
            </a:ln>
          </p:spPr>
        </p:pic>
      </p:grpSp>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09464" y="1266251"/>
            <a:ext cx="209348" cy="209348"/>
          </a:xfrm>
          <a:prstGeom prst="rect">
            <a:avLst/>
          </a:prstGeom>
        </p:spPr>
      </p:pic>
      <p:pic>
        <p:nvPicPr>
          <p:cNvPr id="30" name="Picture 2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632284" y="4594779"/>
            <a:ext cx="206861" cy="206861"/>
          </a:xfrm>
          <a:prstGeom prst="rect">
            <a:avLst/>
          </a:prstGeom>
        </p:spPr>
      </p:pic>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209464" y="2634089"/>
            <a:ext cx="211099" cy="211099"/>
          </a:xfrm>
          <a:prstGeom prst="rect">
            <a:avLst/>
          </a:prstGeom>
        </p:spPr>
      </p:pic>
    </p:spTree>
    <p:extLst>
      <p:ext uri="{BB962C8B-B14F-4D97-AF65-F5344CB8AC3E}">
        <p14:creationId xmlns:p14="http://schemas.microsoft.com/office/powerpoint/2010/main" val="33553004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2392099"/>
      </p:ext>
    </p:extLst>
  </p:cSld>
  <p:clrMapOvr>
    <a:masterClrMapping/>
  </p:clrMapOvr>
  <p:timing>
    <p:tnLst>
      <p:par>
        <p:cTn id="1" dur="indefinite" restart="never" nodeType="tmRoot"/>
      </p:par>
    </p:tn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cxnSp>
        <p:nvCxnSpPr>
          <p:cNvPr id="11" name="Straight Connector 10"/>
          <p:cNvCxnSpPr/>
          <p:nvPr userDrawn="1"/>
        </p:nvCxnSpPr>
        <p:spPr>
          <a:xfrm>
            <a:off x="268871" y="1708920"/>
            <a:ext cx="8601189" cy="0"/>
          </a:xfrm>
          <a:prstGeom prst="line">
            <a:avLst/>
          </a:prstGeom>
          <a:ln w="193675">
            <a:solidFill>
              <a:schemeClr val="bg1"/>
            </a:solidFill>
          </a:ln>
          <a:effectLst>
            <a:outerShdw blurRad="190500" dist="76200" dir="5400000" sx="97000" sy="97000" algn="tl" rotWithShape="0">
              <a:prstClr val="black">
                <a:alpha val="5000"/>
              </a:prstClr>
            </a:outerShdw>
          </a:effectLst>
        </p:spPr>
        <p:style>
          <a:lnRef idx="1">
            <a:schemeClr val="accent1"/>
          </a:lnRef>
          <a:fillRef idx="0">
            <a:schemeClr val="accent1"/>
          </a:fillRef>
          <a:effectRef idx="0">
            <a:schemeClr val="accent1"/>
          </a:effectRef>
          <a:fontRef idx="minor">
            <a:schemeClr val="tx1"/>
          </a:fontRef>
        </p:style>
      </p:cxnSp>
      <p:sp>
        <p:nvSpPr>
          <p:cNvPr id="4"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smtClean="0"/>
              <a:t>Case study title</a:t>
            </a:r>
            <a:endParaRPr lang="en-CA" dirty="0"/>
          </a:p>
        </p:txBody>
      </p:sp>
    </p:spTree>
    <p:extLst>
      <p:ext uri="{BB962C8B-B14F-4D97-AF65-F5344CB8AC3E}">
        <p14:creationId xmlns:p14="http://schemas.microsoft.com/office/powerpoint/2010/main" val="1924518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roken Phase Layout">
    <p:spTree>
      <p:nvGrpSpPr>
        <p:cNvPr id="1" name=""/>
        <p:cNvGrpSpPr/>
        <p:nvPr/>
      </p:nvGrpSpPr>
      <p:grpSpPr>
        <a:xfrm>
          <a:off x="0" y="0"/>
          <a:ext cx="0" cy="0"/>
          <a:chOff x="0" y="0"/>
          <a:chExt cx="0" cy="0"/>
        </a:xfrm>
      </p:grpSpPr>
      <p:grpSp>
        <p:nvGrpSpPr>
          <p:cNvPr id="12" name="Group 11"/>
          <p:cNvGrpSpPr/>
          <p:nvPr userDrawn="1"/>
        </p:nvGrpSpPr>
        <p:grpSpPr>
          <a:xfrm>
            <a:off x="0" y="6090047"/>
            <a:ext cx="9144000" cy="767953"/>
            <a:chOff x="0" y="6090047"/>
            <a:chExt cx="9144000" cy="767953"/>
          </a:xfrm>
        </p:grpSpPr>
        <p:sp>
          <p:nvSpPr>
            <p:cNvPr id="13" name="Rectangle 12"/>
            <p:cNvSpPr/>
            <p:nvPr/>
          </p:nvSpPr>
          <p:spPr>
            <a:xfrm>
              <a:off x="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a:t>
              </a:r>
              <a:r>
                <a:rPr lang="en-CA" sz="800" dirty="0" smtClean="0">
                  <a:solidFill>
                    <a:srgbClr val="ADB7C3"/>
                  </a:solidFill>
                </a:rPr>
                <a:t>is </a:t>
              </a:r>
              <a:r>
                <a:rPr lang="en-CA" sz="800" dirty="0">
                  <a:solidFill>
                    <a:srgbClr val="ADB7C3"/>
                  </a:solidFill>
                </a:rPr>
                <a:t>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a:t>
              </a:r>
              <a:r>
                <a:rPr lang="en-CA" sz="800" dirty="0" smtClean="0">
                  <a:solidFill>
                    <a:srgbClr val="ADB7C3"/>
                  </a:solidFill>
                </a:rPr>
                <a:t>1997-2016 </a:t>
              </a:r>
              <a:r>
                <a:rPr lang="en-CA" sz="800" dirty="0">
                  <a:solidFill>
                    <a:srgbClr val="ADB7C3"/>
                  </a:solidFill>
                </a:rPr>
                <a:t>Info-Tech Research Group Inc.</a:t>
              </a:r>
            </a:p>
          </p:txBody>
        </p:sp>
        <p:grpSp>
          <p:nvGrpSpPr>
            <p:cNvPr id="14" name="Group 13"/>
            <p:cNvGrpSpPr/>
            <p:nvPr userDrawn="1"/>
          </p:nvGrpSpPr>
          <p:grpSpPr>
            <a:xfrm>
              <a:off x="6696236" y="6090047"/>
              <a:ext cx="2447764" cy="767953"/>
              <a:chOff x="6696236" y="6090047"/>
              <a:chExt cx="2447764" cy="767953"/>
            </a:xfrm>
          </p:grpSpPr>
          <p:sp>
            <p:nvSpPr>
              <p:cNvPr id="15" name="Rectangle 14"/>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16" name="Picture 15"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cxnSp>
        <p:nvCxnSpPr>
          <p:cNvPr id="17" name="Straight Connector 16"/>
          <p:cNvCxnSpPr/>
          <p:nvPr userDrawn="1"/>
        </p:nvCxnSpPr>
        <p:spPr>
          <a:xfrm>
            <a:off x="789414" y="3320114"/>
            <a:ext cx="2490117" cy="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8" name="Oval 17"/>
          <p:cNvSpPr/>
          <p:nvPr userDrawn="1"/>
        </p:nvSpPr>
        <p:spPr>
          <a:xfrm>
            <a:off x="2791118" y="2568440"/>
            <a:ext cx="786842" cy="786842"/>
          </a:xfrm>
          <a:prstGeom prst="ellipse">
            <a:avLst/>
          </a:prstGeom>
          <a:solidFill>
            <a:schemeClr val="bg1">
              <a:lumMod val="95000"/>
            </a:schemeClr>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5400" b="1" dirty="0">
              <a:solidFill>
                <a:schemeClr val="accent1"/>
              </a:solidFill>
            </a:endParaRPr>
          </a:p>
        </p:txBody>
      </p:sp>
      <p:sp>
        <p:nvSpPr>
          <p:cNvPr id="19" name="Text Placeholder 7"/>
          <p:cNvSpPr>
            <a:spLocks noGrp="1"/>
          </p:cNvSpPr>
          <p:nvPr>
            <p:ph type="body" sz="quarter" idx="11" hasCustomPrompt="1"/>
          </p:nvPr>
        </p:nvSpPr>
        <p:spPr>
          <a:xfrm>
            <a:off x="788988" y="3355975"/>
            <a:ext cx="7269162" cy="663575"/>
          </a:xfrm>
        </p:spPr>
        <p:txBody>
          <a:bodyPr/>
          <a:lstStyle>
            <a:lvl1pPr marL="0" indent="0">
              <a:buNone/>
              <a:defRPr sz="2800" baseline="0">
                <a:solidFill>
                  <a:schemeClr val="accent2"/>
                </a:solidFill>
              </a:defRPr>
            </a:lvl1pPr>
          </a:lstStyle>
          <a:p>
            <a:pPr lvl="0"/>
            <a:r>
              <a:rPr lang="en-CA" sz="2800" dirty="0" smtClean="0"/>
              <a:t>Replace with Phase Title</a:t>
            </a:r>
            <a:endParaRPr lang="en-US" dirty="0"/>
          </a:p>
        </p:txBody>
      </p:sp>
      <p:sp>
        <p:nvSpPr>
          <p:cNvPr id="20" name="TextBox 19"/>
          <p:cNvSpPr txBox="1"/>
          <p:nvPr userDrawn="1"/>
        </p:nvSpPr>
        <p:spPr>
          <a:xfrm>
            <a:off x="763035" y="2585841"/>
            <a:ext cx="2036776" cy="769441"/>
          </a:xfrm>
          <a:prstGeom prst="rect">
            <a:avLst/>
          </a:prstGeom>
          <a:noFill/>
        </p:spPr>
        <p:txBody>
          <a:bodyPr wrap="none" lIns="0" rtlCol="0">
            <a:spAutoFit/>
          </a:bodyPr>
          <a:lstStyle/>
          <a:p>
            <a:r>
              <a:rPr lang="en-CA" sz="4400" b="1" dirty="0" smtClean="0">
                <a:solidFill>
                  <a:schemeClr val="accent1"/>
                </a:solidFill>
              </a:rPr>
              <a:t>PHASE</a:t>
            </a:r>
            <a:endParaRPr lang="en-CA" sz="4400" b="1" dirty="0">
              <a:solidFill>
                <a:schemeClr val="accent1"/>
              </a:solidFill>
            </a:endParaRPr>
          </a:p>
        </p:txBody>
      </p:sp>
      <p:sp>
        <p:nvSpPr>
          <p:cNvPr id="21" name="Text Placeholder 10"/>
          <p:cNvSpPr>
            <a:spLocks noGrp="1"/>
          </p:cNvSpPr>
          <p:nvPr>
            <p:ph type="body" sz="quarter" idx="12" hasCustomPrompt="1"/>
          </p:nvPr>
        </p:nvSpPr>
        <p:spPr>
          <a:xfrm>
            <a:off x="2794014" y="2576893"/>
            <a:ext cx="781050" cy="769937"/>
          </a:xfrm>
        </p:spPr>
        <p:txBody>
          <a:bodyPr anchor="ctr"/>
          <a:lstStyle>
            <a:lvl1pPr marL="0" indent="0" algn="ctr">
              <a:buNone/>
              <a:defRPr sz="5400">
                <a:solidFill>
                  <a:schemeClr val="accent1"/>
                </a:solidFill>
              </a:defRPr>
            </a:lvl1pPr>
          </a:lstStyle>
          <a:p>
            <a:pPr lvl="0"/>
            <a:r>
              <a:rPr lang="en-CA" sz="5400" dirty="0" smtClean="0"/>
              <a:t>#</a:t>
            </a:r>
            <a:endParaRPr lang="en-US" dirty="0"/>
          </a:p>
        </p:txBody>
      </p:sp>
      <p:sp>
        <p:nvSpPr>
          <p:cNvPr id="22" name="Text Placeholder 4"/>
          <p:cNvSpPr>
            <a:spLocks noGrp="1"/>
          </p:cNvSpPr>
          <p:nvPr>
            <p:ph type="body" sz="quarter" idx="13" hasCustomPrompt="1"/>
          </p:nvPr>
        </p:nvSpPr>
        <p:spPr>
          <a:xfrm>
            <a:off x="1578396" y="5622172"/>
            <a:ext cx="7289719" cy="457200"/>
          </a:xfrm>
        </p:spPr>
        <p:txBody>
          <a:bodyPr/>
          <a:lstStyle>
            <a:lvl1pPr marL="0" indent="0" algn="r">
              <a:buNone/>
              <a:defRPr sz="2000" baseline="0">
                <a:solidFill>
                  <a:schemeClr val="accent1"/>
                </a:solidFill>
              </a:defRPr>
            </a:lvl1pPr>
          </a:lstStyle>
          <a:p>
            <a:pPr lvl="0"/>
            <a:r>
              <a:rPr lang="en-CA" dirty="0" smtClean="0"/>
              <a:t>Blueprint Title</a:t>
            </a:r>
            <a:endParaRPr lang="en-CA" dirty="0"/>
          </a:p>
        </p:txBody>
      </p:sp>
    </p:spTree>
    <p:extLst>
      <p:ext uri="{BB962C8B-B14F-4D97-AF65-F5344CB8AC3E}">
        <p14:creationId xmlns:p14="http://schemas.microsoft.com/office/powerpoint/2010/main" val="212923518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xecutive Brief slide">
    <p:spTree>
      <p:nvGrpSpPr>
        <p:cNvPr id="1" name=""/>
        <p:cNvGrpSpPr/>
        <p:nvPr/>
      </p:nvGrpSpPr>
      <p:grpSpPr>
        <a:xfrm>
          <a:off x="0" y="0"/>
          <a:ext cx="0" cy="0"/>
          <a:chOff x="0" y="0"/>
          <a:chExt cx="0" cy="0"/>
        </a:xfrm>
      </p:grpSpPr>
      <p:sp>
        <p:nvSpPr>
          <p:cNvPr id="3" name="Rectangle 2"/>
          <p:cNvSpPr/>
          <p:nvPr userDrawn="1"/>
        </p:nvSpPr>
        <p:spPr>
          <a:xfrm>
            <a:off x="0" y="-2778"/>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hasCustomPrompt="1"/>
          </p:nvPr>
        </p:nvSpPr>
        <p:spPr/>
        <p:txBody>
          <a:bodyPr/>
          <a:lstStyle>
            <a:lvl1pPr>
              <a:defRPr baseline="0">
                <a:solidFill>
                  <a:schemeClr val="bg1"/>
                </a:solidFill>
                <a:latin typeface="+mn-lt"/>
              </a:defRPr>
            </a:lvl1pPr>
          </a:lstStyle>
          <a:p>
            <a:r>
              <a:rPr lang="en-US" smtClean="0"/>
              <a:t>Executive Brief slide</a:t>
            </a:r>
            <a:endParaRPr lang="en-CA"/>
          </a:p>
        </p:txBody>
      </p:sp>
    </p:spTree>
    <p:extLst>
      <p:ext uri="{BB962C8B-B14F-4D97-AF65-F5344CB8AC3E}">
        <p14:creationId xmlns:p14="http://schemas.microsoft.com/office/powerpoint/2010/main" val="33223351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smtClean="0">
                <a:solidFill>
                  <a:srgbClr val="FFFFFF"/>
                </a:solidFill>
              </a:rPr>
              <a:t>Info-Tech Research Group</a:t>
            </a:r>
            <a:endParaRPr lang="en-CA" sz="1000" dirty="0">
              <a:solidFill>
                <a:srgbClr val="FFFFFF"/>
              </a:solidFill>
            </a:endParaRP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
        <p:nvSpPr>
          <p:cNvPr id="13" name="Rectangle 12"/>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marR="0" lvl="0" indent="0" algn="r" fontAlgn="base">
              <a:lnSpc>
                <a:spcPct val="100000"/>
              </a:lnSpc>
              <a:spcBef>
                <a:spcPct val="0"/>
              </a:spcBef>
              <a:spcAft>
                <a:spcPct val="0"/>
              </a:spcAft>
              <a:buClrTx/>
              <a:buSzTx/>
              <a:buFontTx/>
              <a:buNone/>
              <a:tabLst/>
            </a:pPr>
            <a:r>
              <a:rPr kumimoji="0" lang="en-CA" sz="1000" b="0" i="0" u="none" strike="noStrike" kern="0" cap="none" spc="0" normalizeH="0" baseline="0" dirty="0">
                <a:ln>
                  <a:noFill/>
                </a:ln>
                <a:solidFill>
                  <a:srgbClr val="FFFFFF"/>
                </a:solidFill>
                <a:effectLst/>
                <a:uLnTx/>
                <a:uFillTx/>
                <a:latin typeface="Arial"/>
              </a:rPr>
              <a:t>Info-Tech Research Group</a:t>
            </a:r>
          </a:p>
        </p:txBody>
      </p:sp>
      <p:sp>
        <p:nvSpPr>
          <p:cNvPr id="14" name="Rectangle 13"/>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1795235125"/>
      </p:ext>
    </p:extLst>
  </p:cSld>
  <p:clrMap bg1="lt1" tx1="dk1" bg2="lt2" tx2="dk2" accent1="accent1" accent2="accent2" accent3="accent3" accent4="accent4" accent5="accent5" accent6="accent6" hlink="hlink" folHlink="folHlink"/>
  <p:sldLayoutIdLst>
    <p:sldLayoutId id="2147483704" r:id="rId1"/>
    <p:sldLayoutId id="2147483765" r:id="rId2"/>
    <p:sldLayoutId id="2147483699" r:id="rId3"/>
    <p:sldLayoutId id="2147483799" r:id="rId4"/>
    <p:sldLayoutId id="2147483721" r:id="rId5"/>
    <p:sldLayoutId id="2147483726" r:id="rId6"/>
    <p:sldLayoutId id="2147483764" r:id="rId7"/>
    <p:sldLayoutId id="2147483761" r:id="rId8"/>
  </p:sldLayoutIdLst>
  <p:timing>
    <p:tnLst>
      <p:par>
        <p:cTn id="1" dur="indefinite" restart="never" nodeType="tmRoot"/>
      </p:par>
    </p:tnLst>
  </p:timing>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04"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smtClean="0">
                <a:solidFill>
                  <a:srgbClr val="FFFFFF"/>
                </a:solidFill>
              </a:rPr>
              <a:t>Info-Tech Research Group</a:t>
            </a:r>
            <a:endParaRPr lang="en-CA" sz="1000" dirty="0">
              <a:solidFill>
                <a:srgbClr val="FFFFFF"/>
              </a:solidFill>
            </a:endParaRP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
        <p:nvSpPr>
          <p:cNvPr id="13" name="Rectangle 12"/>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marR="0" lvl="0" indent="0" algn="r" fontAlgn="base">
              <a:lnSpc>
                <a:spcPct val="100000"/>
              </a:lnSpc>
              <a:spcBef>
                <a:spcPct val="0"/>
              </a:spcBef>
              <a:spcAft>
                <a:spcPct val="0"/>
              </a:spcAft>
              <a:buClrTx/>
              <a:buSzTx/>
              <a:buFontTx/>
              <a:buNone/>
              <a:tabLst/>
            </a:pPr>
            <a:r>
              <a:rPr kumimoji="0" lang="en-CA" sz="1000" b="0" i="0" u="none" strike="noStrike" kern="0" cap="none" spc="0" normalizeH="0" baseline="0" dirty="0">
                <a:ln>
                  <a:noFill/>
                </a:ln>
                <a:solidFill>
                  <a:srgbClr val="FFFFFF"/>
                </a:solidFill>
                <a:effectLst/>
                <a:uLnTx/>
                <a:uFillTx/>
                <a:latin typeface="Arial"/>
              </a:rPr>
              <a:t>Info-Tech Research Group</a:t>
            </a:r>
          </a:p>
        </p:txBody>
      </p:sp>
      <p:sp>
        <p:nvSpPr>
          <p:cNvPr id="14" name="Rectangle 13"/>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1409062470"/>
      </p:ext>
    </p:extLst>
  </p:cSld>
  <p:clrMap bg1="lt1" tx1="dk1" bg2="lt2" tx2="dk2" accent1="accent1" accent2="accent2" accent3="accent3" accent4="accent4" accent5="accent5" accent6="accent6" hlink="hlink" folHlink="folHlink"/>
  <p:sldLayoutIdLst>
    <p:sldLayoutId id="2147483773" r:id="rId1"/>
    <p:sldLayoutId id="2147483795" r:id="rId2"/>
  </p:sldLayoutIdLst>
  <p:timing>
    <p:tnLst>
      <p:par>
        <p:cTn id="1" dur="indefinite" restart="never" nodeType="tmRoot"/>
      </p:par>
    </p:tnLst>
  </p:timing>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04">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7.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hyperlink" Target="mailto:WorkshopBooking@InfoTech.com"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hyperlink" Target="http://www.tandfonline.com/doi/abs/10.1080/07421222.2015.1029379?journalCode=mmis2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xecutive-brief-stamp.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0947" y="3929891"/>
            <a:ext cx="2279546" cy="1796282"/>
          </a:xfrm>
          <a:prstGeom prst="rect">
            <a:avLst/>
          </a:prstGeom>
        </p:spPr>
      </p:pic>
      <p:sp>
        <p:nvSpPr>
          <p:cNvPr id="2" name="Text Placeholder 1"/>
          <p:cNvSpPr>
            <a:spLocks noGrp="1"/>
          </p:cNvSpPr>
          <p:nvPr>
            <p:ph type="body" sz="quarter" idx="15"/>
          </p:nvPr>
        </p:nvSpPr>
        <p:spPr/>
        <p:txBody>
          <a:bodyPr/>
          <a:lstStyle/>
          <a:p>
            <a:r>
              <a:rPr lang="en-US" dirty="0" smtClean="0"/>
              <a:t>Outsource the Service Desk</a:t>
            </a:r>
            <a:endParaRPr lang="en-US" dirty="0"/>
          </a:p>
        </p:txBody>
      </p:sp>
      <p:sp>
        <p:nvSpPr>
          <p:cNvPr id="3" name="Text Placeholder 2"/>
          <p:cNvSpPr>
            <a:spLocks noGrp="1"/>
          </p:cNvSpPr>
          <p:nvPr>
            <p:ph type="body" sz="quarter" idx="16"/>
          </p:nvPr>
        </p:nvSpPr>
        <p:spPr/>
        <p:txBody>
          <a:bodyPr/>
          <a:lstStyle/>
          <a:p>
            <a:r>
              <a:rPr lang="en-US" dirty="0"/>
              <a:t>If your outsourcing project is driven by cost alone, you will </a:t>
            </a:r>
            <a:r>
              <a:rPr lang="en-US" dirty="0" smtClean="0"/>
              <a:t>fail.</a:t>
            </a:r>
            <a:endParaRPr lang="en-US" dirty="0"/>
          </a:p>
        </p:txBody>
      </p:sp>
    </p:spTree>
    <p:extLst>
      <p:ext uri="{BB962C8B-B14F-4D97-AF65-F5344CB8AC3E}">
        <p14:creationId xmlns:p14="http://schemas.microsoft.com/office/powerpoint/2010/main" val="42535902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Info-Tech draws on the COBIT framework, which focuses on consistent delivery of IT services across the organization</a:t>
            </a:r>
            <a:endParaRPr lang="en-US" dirty="0"/>
          </a:p>
        </p:txBody>
      </p:sp>
      <p:graphicFrame>
        <p:nvGraphicFramePr>
          <p:cNvPr id="8" name="Table 10"/>
          <p:cNvGraphicFramePr>
            <a:graphicFrameLocks noGrp="1"/>
          </p:cNvGraphicFramePr>
          <p:nvPr>
            <p:extLst/>
          </p:nvPr>
        </p:nvGraphicFramePr>
        <p:xfrm>
          <a:off x="251517" y="1152474"/>
          <a:ext cx="8625783" cy="5343130"/>
        </p:xfrm>
        <a:graphic>
          <a:graphicData uri="http://schemas.openxmlformats.org/drawingml/2006/table">
            <a:tbl>
              <a:tblPr firstRow="1" bandRow="1">
                <a:tableStyleId>{5C22544A-7EE6-4342-B048-85BDC9FD1C3A}</a:tableStyleId>
              </a:tblPr>
              <a:tblGrid>
                <a:gridCol w="208280"/>
                <a:gridCol w="866431"/>
                <a:gridCol w="866431"/>
                <a:gridCol w="866431"/>
                <a:gridCol w="866431"/>
                <a:gridCol w="866431"/>
                <a:gridCol w="866431"/>
                <a:gridCol w="866431"/>
                <a:gridCol w="208280"/>
                <a:gridCol w="1935926"/>
                <a:gridCol w="208280"/>
              </a:tblGrid>
              <a:tr h="226875">
                <a:tc>
                  <a:txBody>
                    <a:bodyPr/>
                    <a:lstStyle/>
                    <a:p>
                      <a:pPr algn="ctr"/>
                      <a:endParaRPr lang="en-CA" sz="800" dirty="0"/>
                    </a:p>
                  </a:txBody>
                  <a:tcPr>
                    <a:lnL w="38100" cap="flat" cmpd="sng" algn="ctr">
                      <a:solidFill>
                        <a:schemeClr val="bg1"/>
                      </a:solidFill>
                      <a:prstDash val="solid"/>
                      <a:round/>
                      <a:headEnd type="none" w="med" len="med"/>
                      <a:tailEnd type="none" w="med" len="med"/>
                    </a:lnL>
                    <a:lnR w="12700" cmpd="sng">
                      <a:noFill/>
                    </a:lnR>
                    <a:lnT w="3810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lumMod val="20000"/>
                        <a:lumOff val="80000"/>
                      </a:schemeClr>
                    </a:solidFill>
                  </a:tcPr>
                </a:tc>
                <a:tc grid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900" b="1" dirty="0" smtClean="0">
                          <a:solidFill>
                            <a:schemeClr val="tx1"/>
                          </a:solidFill>
                        </a:rPr>
                        <a:t>Evaluate,</a:t>
                      </a:r>
                      <a:r>
                        <a:rPr lang="en-CA" sz="900" b="1" baseline="0" dirty="0" smtClean="0">
                          <a:solidFill>
                            <a:schemeClr val="tx1"/>
                          </a:solidFill>
                        </a:rPr>
                        <a:t> Direct, and Monitor</a:t>
                      </a:r>
                      <a:endParaRPr lang="en-CA" sz="900" dirty="0">
                        <a:solidFill>
                          <a:schemeClr val="tx1"/>
                        </a:solidFill>
                      </a:endParaRPr>
                    </a:p>
                  </a:txBody>
                  <a:tcP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pPr algn="ctr"/>
                      <a:endParaRPr lang="en-CA" sz="800" dirty="0"/>
                    </a:p>
                  </a:txBody>
                  <a:tcPr>
                    <a:lnL w="12700" cmpd="sng">
                      <a:noFill/>
                    </a:lnL>
                    <a:lnR w="12700" cmpd="sng">
                      <a:noFill/>
                    </a:lnR>
                    <a:lnT w="127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CA" sz="800" dirty="0"/>
                    </a:p>
                  </a:txBody>
                  <a:tcPr>
                    <a:lnL w="12700" cmpd="sng">
                      <a:noFill/>
                    </a:lnL>
                    <a:lnR w="12700" cmpd="sng">
                      <a:noFill/>
                    </a:lnR>
                    <a:lnT w="127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CA" sz="800" dirty="0"/>
                    </a:p>
                  </a:txBody>
                  <a:tcPr>
                    <a:lnL w="12700" cmpd="sng">
                      <a:noFill/>
                    </a:lnL>
                    <a:lnR w="12700" cmpd="sng">
                      <a:noFill/>
                    </a:lnR>
                    <a:lnT w="127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CA" sz="800" dirty="0"/>
                    </a:p>
                  </a:txBody>
                  <a:tcPr>
                    <a:lnL w="12700" cmpd="sng">
                      <a:noFill/>
                    </a:lnL>
                    <a:lnR w="12700" cmpd="sng">
                      <a:noFill/>
                    </a:lnR>
                    <a:lnT w="127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CA" sz="800" dirty="0"/>
                    </a:p>
                  </a:txBody>
                  <a:tcPr>
                    <a:lnL w="12700" cmpd="sng">
                      <a:noFill/>
                    </a:lnL>
                    <a:lnR w="12700" cmpd="sng">
                      <a:noFill/>
                    </a:lnR>
                    <a:lnT w="3810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CA" sz="800" dirty="0"/>
                    </a:p>
                  </a:txBody>
                  <a:tcPr>
                    <a:lnL w="12700" cmpd="sng">
                      <a:noFill/>
                    </a:lnL>
                    <a:lnR w="12700" cmpd="sng">
                      <a:noFill/>
                    </a:lnR>
                    <a:lnT w="3810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CA" sz="800" dirty="0"/>
                    </a:p>
                  </a:txBody>
                  <a:tcPr>
                    <a:lnL w="12700" cmpd="sng">
                      <a:noFill/>
                    </a:lnL>
                    <a:lnR w="12700" cmpd="sng">
                      <a:noFill/>
                    </a:lnR>
                    <a:lnT w="3810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CA" sz="800" dirty="0"/>
                    </a:p>
                  </a:txBody>
                  <a:tcPr>
                    <a:lnL w="12700" cmpd="sng">
                      <a:noFill/>
                    </a:lnL>
                    <a:lnR w="12700" cmpd="sng">
                      <a:noFill/>
                    </a:lnR>
                    <a:lnT w="3810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CA" sz="800" dirty="0"/>
                    </a:p>
                  </a:txBody>
                  <a:tcPr>
                    <a:lnL w="12700" cmpd="sng">
                      <a:noFill/>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lumMod val="20000"/>
                        <a:lumOff val="80000"/>
                      </a:schemeClr>
                    </a:solidFill>
                  </a:tcPr>
                </a:tc>
              </a:tr>
              <a:tr h="816749">
                <a:tc>
                  <a:txBody>
                    <a:bodyPr/>
                    <a:lstStyle/>
                    <a:p>
                      <a:pPr algn="ctr"/>
                      <a:endParaRPr lang="en-CA" sz="800"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CA" sz="800" dirty="0" smtClean="0"/>
                        <a:t>EDM01</a:t>
                      </a:r>
                    </a:p>
                    <a:p>
                      <a:pPr algn="ctr"/>
                      <a:r>
                        <a:rPr lang="en-CA" sz="800" dirty="0" smtClean="0"/>
                        <a:t>Ensure</a:t>
                      </a:r>
                      <a:r>
                        <a:rPr lang="en-CA" sz="800" baseline="0" dirty="0" smtClean="0"/>
                        <a:t> Governance Framework Setting and Maintenance</a:t>
                      </a:r>
                      <a:endParaRPr lang="en-CA" sz="800" dirty="0"/>
                    </a:p>
                  </a:txBody>
                  <a:tcP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CA" sz="800" dirty="0" smtClean="0"/>
                        <a:t>EDM02 </a:t>
                      </a:r>
                    </a:p>
                    <a:p>
                      <a:pPr algn="ctr"/>
                      <a:r>
                        <a:rPr lang="en-CA" sz="800" dirty="0" smtClean="0"/>
                        <a:t>Ensure Benefits Delivery</a:t>
                      </a:r>
                      <a:endParaRPr lang="en-CA" sz="8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CA" sz="800" dirty="0" smtClean="0"/>
                        <a:t>EDM03 </a:t>
                      </a:r>
                    </a:p>
                    <a:p>
                      <a:pPr algn="ctr"/>
                      <a:r>
                        <a:rPr lang="en-CA" sz="800" dirty="0" smtClean="0"/>
                        <a:t>Ensure Risk Optimization</a:t>
                      </a:r>
                      <a:endParaRPr lang="en-CA" sz="8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CA" sz="800" dirty="0" smtClean="0"/>
                        <a:t>EDM04 </a:t>
                      </a:r>
                    </a:p>
                    <a:p>
                      <a:pPr algn="ctr"/>
                      <a:r>
                        <a:rPr lang="en-CA" sz="800" dirty="0" smtClean="0"/>
                        <a:t>Ensure Resource</a:t>
                      </a:r>
                      <a:r>
                        <a:rPr lang="en-CA" sz="800" baseline="0" dirty="0" smtClean="0"/>
                        <a:t> Optimization</a:t>
                      </a:r>
                      <a:endParaRPr lang="en-CA" sz="8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CA" sz="800" dirty="0" smtClean="0"/>
                        <a:t>EDM05</a:t>
                      </a:r>
                      <a:r>
                        <a:rPr lang="en-CA" sz="800" baseline="0" dirty="0" smtClean="0"/>
                        <a:t> </a:t>
                      </a:r>
                    </a:p>
                    <a:p>
                      <a:pPr algn="ctr"/>
                      <a:r>
                        <a:rPr lang="en-CA" sz="800" baseline="0" dirty="0" smtClean="0"/>
                        <a:t>Ensure Stakeholder Transparency</a:t>
                      </a:r>
                      <a:endParaRPr lang="en-CA" sz="800" dirty="0"/>
                    </a:p>
                  </a:txBody>
                  <a:tcP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endParaRPr lang="en-CA" sz="800" dirty="0"/>
                    </a:p>
                  </a:txBody>
                  <a:tcPr>
                    <a:lnL w="38100" cap="flat" cmpd="sng" algn="ctr">
                      <a:solidFill>
                        <a:schemeClr val="bg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CA" sz="8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CA" sz="8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900" b="1" dirty="0" smtClean="0">
                          <a:solidFill>
                            <a:schemeClr val="tx1"/>
                          </a:solidFill>
                        </a:rPr>
                        <a:t>Monitor, Evaluate, and Assess</a:t>
                      </a:r>
                    </a:p>
                  </a:txBody>
                  <a:tcPr anchor="b">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CA" sz="800" dirty="0"/>
                    </a:p>
                  </a:txBody>
                  <a:tcPr>
                    <a:lnL w="12700" cmpd="sng">
                      <a:noFill/>
                    </a:lnL>
                    <a:lnR w="381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r>
              <a:tr h="226875">
                <a:tc>
                  <a:txBody>
                    <a:bodyPr/>
                    <a:lstStyle/>
                    <a:p>
                      <a:pPr algn="l"/>
                      <a:endParaRPr lang="en-CA" sz="700" dirty="0">
                        <a:solidFill>
                          <a:schemeClr val="bg1"/>
                        </a:solidFill>
                      </a:endParaRPr>
                    </a:p>
                  </a:txBody>
                  <a:tcPr anchor="ctr">
                    <a:lnL w="381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gridSpan="7">
                  <a:txBody>
                    <a:bodyPr/>
                    <a:lstStyle/>
                    <a:p>
                      <a:pPr algn="l"/>
                      <a:r>
                        <a:rPr lang="en-CA" sz="900" b="1" dirty="0" smtClean="0">
                          <a:solidFill>
                            <a:schemeClr val="tx1"/>
                          </a:solidFill>
                        </a:rPr>
                        <a:t>Align,</a:t>
                      </a:r>
                      <a:r>
                        <a:rPr lang="en-CA" sz="900" b="1" baseline="0" dirty="0" smtClean="0">
                          <a:solidFill>
                            <a:schemeClr val="tx1"/>
                          </a:solidFill>
                        </a:rPr>
                        <a:t> Plan, and Organize</a:t>
                      </a:r>
                      <a:endParaRPr lang="en-CA" sz="500" b="1" dirty="0">
                        <a:solidFill>
                          <a:schemeClr val="tx1"/>
                        </a:solidFill>
                      </a:endParaRP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tc hMerge="1">
                  <a:txBody>
                    <a:bodyPr/>
                    <a:lstStyle/>
                    <a:p>
                      <a:endParaRPr lang="en-CA" sz="800" dirty="0"/>
                    </a:p>
                  </a:txBody>
                  <a:tcPr/>
                </a:tc>
                <a:tc hMerge="1">
                  <a:txBody>
                    <a:bodyPr/>
                    <a:lstStyle/>
                    <a:p>
                      <a:endParaRPr lang="en-CA" sz="800" dirty="0"/>
                    </a:p>
                  </a:txBody>
                  <a:tcPr/>
                </a:tc>
                <a:tc hMerge="1">
                  <a:txBody>
                    <a:bodyPr/>
                    <a:lstStyle/>
                    <a:p>
                      <a:endParaRPr lang="en-CA" sz="800" dirty="0"/>
                    </a:p>
                  </a:txBody>
                  <a:tcPr/>
                </a:tc>
                <a:tc hMerge="1">
                  <a:txBody>
                    <a:bodyPr/>
                    <a:lstStyle/>
                    <a:p>
                      <a:endParaRPr lang="en-CA" sz="800" dirty="0"/>
                    </a:p>
                  </a:txBody>
                  <a:tcPr/>
                </a:tc>
                <a:tc hMerge="1">
                  <a:txBody>
                    <a:bodyPr/>
                    <a:lstStyle/>
                    <a:p>
                      <a:endParaRPr lang="en-CA" sz="800" dirty="0"/>
                    </a:p>
                  </a:txBody>
                  <a:tcPr/>
                </a:tc>
                <a:tc hMerge="1">
                  <a:txBody>
                    <a:bodyPr/>
                    <a:lstStyle/>
                    <a:p>
                      <a:endParaRPr lang="en-CA" sz="800" dirty="0"/>
                    </a:p>
                  </a:txBody>
                  <a:tcPr/>
                </a:tc>
                <a:tc>
                  <a:txBody>
                    <a:bodyPr/>
                    <a:lstStyle/>
                    <a:p>
                      <a:pPr algn="l"/>
                      <a:endParaRPr lang="en-CA" sz="5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900" b="1" dirty="0" smtClean="0">
                        <a:solidFill>
                          <a:schemeClr val="bg1"/>
                        </a:solidFill>
                      </a:endParaRPr>
                    </a:p>
                  </a:txBody>
                  <a:tcPr anchor="ctr">
                    <a:lnL w="12700" cmpd="sng">
                      <a:noFill/>
                    </a:lnL>
                    <a:lnR w="12700" cmpd="sng">
                      <a:noFill/>
                    </a:lnR>
                    <a:lnT w="12700" cmpd="sng">
                      <a:noFill/>
                    </a:lnT>
                    <a:lnB w="381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l"/>
                      <a:endParaRPr lang="en-CA" sz="800" dirty="0"/>
                    </a:p>
                  </a:txBody>
                  <a:tcPr anchor="ctr">
                    <a:lnL w="12700" cmpd="sng">
                      <a:noFill/>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r>
              <a:tr h="624373">
                <a:tc>
                  <a:txBody>
                    <a:bodyPr/>
                    <a:lstStyle/>
                    <a:p>
                      <a:pPr algn="ctr"/>
                      <a:endParaRPr lang="en-CA" sz="800"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CA" sz="800" dirty="0" smtClean="0"/>
                        <a:t>APO01</a:t>
                      </a:r>
                    </a:p>
                    <a:p>
                      <a:pPr algn="ctr"/>
                      <a:r>
                        <a:rPr lang="en-CA" sz="800" dirty="0" smtClean="0"/>
                        <a:t>Manage the IT Framework</a:t>
                      </a:r>
                      <a:endParaRPr lang="en-CA" sz="800" dirty="0"/>
                    </a:p>
                  </a:txBody>
                  <a:tcPr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CFD2"/>
                    </a:solidFill>
                  </a:tcPr>
                </a:tc>
                <a:tc>
                  <a:txBody>
                    <a:bodyPr/>
                    <a:lstStyle/>
                    <a:p>
                      <a:pPr algn="ctr"/>
                      <a:r>
                        <a:rPr lang="en-CA" sz="800" dirty="0" smtClean="0"/>
                        <a:t>APO02 </a:t>
                      </a:r>
                    </a:p>
                    <a:p>
                      <a:pPr algn="ctr"/>
                      <a:r>
                        <a:rPr lang="en-CA" sz="800" dirty="0" smtClean="0"/>
                        <a:t>Manage Strategy</a:t>
                      </a:r>
                      <a:endParaRPr lang="en-CA" sz="8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CFD2"/>
                    </a:solidFill>
                  </a:tcPr>
                </a:tc>
                <a:tc>
                  <a:txBody>
                    <a:bodyPr/>
                    <a:lstStyle/>
                    <a:p>
                      <a:pPr algn="ctr"/>
                      <a:r>
                        <a:rPr lang="en-CA" sz="800" dirty="0" smtClean="0"/>
                        <a:t>APO03 </a:t>
                      </a:r>
                    </a:p>
                    <a:p>
                      <a:pPr algn="ctr"/>
                      <a:r>
                        <a:rPr lang="en-CA" sz="800" dirty="0" smtClean="0"/>
                        <a:t>Manage Enterprise</a:t>
                      </a:r>
                      <a:r>
                        <a:rPr lang="en-CA" sz="800" baseline="0" dirty="0" smtClean="0"/>
                        <a:t> Architecture</a:t>
                      </a:r>
                      <a:endParaRPr lang="en-CA" sz="8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CFD2"/>
                    </a:solidFill>
                  </a:tcPr>
                </a:tc>
                <a:tc>
                  <a:txBody>
                    <a:bodyPr/>
                    <a:lstStyle/>
                    <a:p>
                      <a:pPr algn="ctr"/>
                      <a:r>
                        <a:rPr lang="en-CA" sz="800" dirty="0" smtClean="0"/>
                        <a:t>APO04 Manage Innovation</a:t>
                      </a:r>
                      <a:endParaRPr lang="en-CA" sz="8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CFD2"/>
                    </a:solidFill>
                  </a:tcPr>
                </a:tc>
                <a:tc>
                  <a:txBody>
                    <a:bodyPr/>
                    <a:lstStyle/>
                    <a:p>
                      <a:pPr algn="ctr"/>
                      <a:r>
                        <a:rPr lang="en-CA" sz="800" dirty="0" smtClean="0"/>
                        <a:t>APO05 Manage Portfolio</a:t>
                      </a:r>
                      <a:endParaRPr lang="en-CA" sz="8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CFD2"/>
                    </a:solidFill>
                  </a:tcPr>
                </a:tc>
                <a:tc>
                  <a:txBody>
                    <a:bodyPr/>
                    <a:lstStyle/>
                    <a:p>
                      <a:pPr algn="ctr"/>
                      <a:r>
                        <a:rPr lang="en-CA" sz="800" dirty="0" smtClean="0"/>
                        <a:t>APO06 Manage Budget and Costs</a:t>
                      </a:r>
                      <a:endParaRPr lang="en-CA" sz="8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CFD2"/>
                    </a:solidFill>
                  </a:tcPr>
                </a:tc>
                <a:tc>
                  <a:txBody>
                    <a:bodyPr/>
                    <a:lstStyle/>
                    <a:p>
                      <a:pPr algn="ctr"/>
                      <a:r>
                        <a:rPr lang="en-CA" sz="800" dirty="0" smtClean="0"/>
                        <a:t>APO07</a:t>
                      </a:r>
                    </a:p>
                    <a:p>
                      <a:pPr algn="ctr"/>
                      <a:r>
                        <a:rPr lang="en-CA" sz="800" dirty="0" smtClean="0"/>
                        <a:t>Manage Human</a:t>
                      </a:r>
                      <a:r>
                        <a:rPr lang="en-CA" sz="800" baseline="0" dirty="0" smtClean="0"/>
                        <a:t> </a:t>
                      </a:r>
                      <a:r>
                        <a:rPr lang="en-CA" sz="800" dirty="0" smtClean="0"/>
                        <a:t>Resources</a:t>
                      </a:r>
                      <a:endParaRPr lang="en-CA" sz="800" dirty="0"/>
                    </a:p>
                  </a:txBody>
                  <a:tcPr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CFD2"/>
                    </a:solidFill>
                  </a:tcPr>
                </a:tc>
                <a:tc>
                  <a:txBody>
                    <a:bodyPr/>
                    <a:lstStyle/>
                    <a:p>
                      <a:pPr algn="ctr"/>
                      <a:endParaRPr lang="en-CA" sz="800"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CA" sz="800" dirty="0" smtClean="0"/>
                        <a:t>MEA01</a:t>
                      </a:r>
                    </a:p>
                    <a:p>
                      <a:pPr algn="ctr"/>
                      <a:r>
                        <a:rPr lang="en-CA" sz="800" dirty="0" smtClean="0"/>
                        <a:t>Monitor, Evaluate,</a:t>
                      </a:r>
                      <a:r>
                        <a:rPr lang="en-CA" sz="800" baseline="0" dirty="0" smtClean="0"/>
                        <a:t> and Assess Performance and Conformance</a:t>
                      </a:r>
                      <a:endParaRPr lang="en-CA" sz="800"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CFD2"/>
                    </a:solidFill>
                  </a:tcPr>
                </a:tc>
                <a:tc>
                  <a:txBody>
                    <a:bodyPr/>
                    <a:lstStyle/>
                    <a:p>
                      <a:pPr algn="ctr"/>
                      <a:endParaRPr lang="en-CA" sz="800"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r>
              <a:tr h="624373">
                <a:tc>
                  <a:txBody>
                    <a:bodyPr/>
                    <a:lstStyle/>
                    <a:p>
                      <a:pPr algn="ctr"/>
                      <a:endParaRPr lang="en-CA" sz="800"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CA" sz="800" dirty="0" smtClean="0"/>
                        <a:t>APO08 </a:t>
                      </a:r>
                    </a:p>
                    <a:p>
                      <a:pPr algn="ctr"/>
                      <a:r>
                        <a:rPr lang="en-CA" sz="800" dirty="0" smtClean="0"/>
                        <a:t>Manage Relationships</a:t>
                      </a:r>
                      <a:endParaRPr lang="en-CA" sz="800" dirty="0"/>
                    </a:p>
                  </a:txBody>
                  <a:tcPr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CFD2"/>
                    </a:solidFill>
                  </a:tcPr>
                </a:tc>
                <a:tc>
                  <a:txBody>
                    <a:bodyPr/>
                    <a:lstStyle/>
                    <a:p>
                      <a:pPr algn="ctr"/>
                      <a:r>
                        <a:rPr lang="en-CA" sz="800" dirty="0" smtClean="0"/>
                        <a:t>APO09 </a:t>
                      </a:r>
                    </a:p>
                    <a:p>
                      <a:pPr algn="ctr"/>
                      <a:r>
                        <a:rPr lang="en-CA" sz="800" dirty="0" smtClean="0"/>
                        <a:t>Manage Service Agreements</a:t>
                      </a:r>
                      <a:endParaRPr lang="en-CA" sz="8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CFD2"/>
                    </a:solidFill>
                  </a:tcPr>
                </a:tc>
                <a:tc>
                  <a:txBody>
                    <a:bodyPr/>
                    <a:lstStyle/>
                    <a:p>
                      <a:pPr algn="ctr"/>
                      <a:r>
                        <a:rPr lang="en-CA" sz="800" dirty="0" smtClean="0"/>
                        <a:t>APO10 Manage Suppliers</a:t>
                      </a:r>
                      <a:endParaRPr lang="en-CA" sz="8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CFD2"/>
                    </a:solidFill>
                  </a:tcPr>
                </a:tc>
                <a:tc>
                  <a:txBody>
                    <a:bodyPr/>
                    <a:lstStyle/>
                    <a:p>
                      <a:pPr algn="ctr"/>
                      <a:r>
                        <a:rPr lang="en-CA" sz="800" dirty="0" smtClean="0"/>
                        <a:t>APO11 Manage Quality</a:t>
                      </a:r>
                      <a:endParaRPr lang="en-CA" sz="8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CFD2"/>
                    </a:solidFill>
                  </a:tcPr>
                </a:tc>
                <a:tc>
                  <a:txBody>
                    <a:bodyPr/>
                    <a:lstStyle/>
                    <a:p>
                      <a:pPr algn="ctr"/>
                      <a:r>
                        <a:rPr lang="en-CA" sz="800" dirty="0" smtClean="0"/>
                        <a:t>APO12 Manage Risks</a:t>
                      </a:r>
                      <a:endParaRPr lang="en-CA" sz="8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CFD2"/>
                    </a:solidFill>
                  </a:tcPr>
                </a:tc>
                <a:tc>
                  <a:txBody>
                    <a:bodyPr/>
                    <a:lstStyle/>
                    <a:p>
                      <a:pPr algn="ctr"/>
                      <a:r>
                        <a:rPr lang="en-CA" sz="800" dirty="0" smtClean="0"/>
                        <a:t>APO13 Manage Security</a:t>
                      </a:r>
                      <a:endParaRPr lang="en-CA" sz="800" dirty="0"/>
                    </a:p>
                  </a:txBody>
                  <a:tcPr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CFD2"/>
                    </a:solidFill>
                  </a:tcPr>
                </a:tc>
                <a:tc>
                  <a:txBody>
                    <a:bodyPr/>
                    <a:lstStyle/>
                    <a:p>
                      <a:pPr algn="ctr"/>
                      <a:endParaRPr lang="en-CA" sz="800" dirty="0"/>
                    </a:p>
                  </a:txBody>
                  <a:tcPr anchor="ctr">
                    <a:lnL w="381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CA" sz="800" dirty="0"/>
                    </a:p>
                  </a:txBody>
                  <a:tcPr anchor="ctr">
                    <a:lnL w="12700" cap="flat" cmpd="sng" algn="ctr">
                      <a:noFill/>
                      <a:prstDash val="solid"/>
                      <a:round/>
                      <a:headEnd type="none" w="med" len="med"/>
                      <a:tailEnd type="none" w="med" len="med"/>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CA" sz="800" dirty="0"/>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CA" sz="800" dirty="0"/>
                    </a:p>
                  </a:txBody>
                  <a:tcPr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r>
              <a:tr h="226875">
                <a:tc>
                  <a:txBody>
                    <a:bodyPr/>
                    <a:lstStyle/>
                    <a:p>
                      <a:pPr algn="l"/>
                      <a:endParaRPr lang="en-CA" sz="800" dirty="0">
                        <a:solidFill>
                          <a:schemeClr val="bg1"/>
                        </a:solidFill>
                      </a:endParaRPr>
                    </a:p>
                  </a:txBody>
                  <a:tcPr anchor="ctr">
                    <a:lnL w="381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gridSpan="7">
                  <a:txBody>
                    <a:bodyPr/>
                    <a:lstStyle/>
                    <a:p>
                      <a:pPr algn="l"/>
                      <a:r>
                        <a:rPr lang="en-CA" sz="900" b="1" dirty="0" smtClean="0">
                          <a:solidFill>
                            <a:schemeClr val="tx1"/>
                          </a:solidFill>
                        </a:rPr>
                        <a:t>Build, Acquire, and Implement</a:t>
                      </a:r>
                      <a:endParaRPr lang="en-CA" sz="900" b="1" dirty="0">
                        <a:solidFill>
                          <a:schemeClr val="tx1"/>
                        </a:solidFill>
                      </a:endParaRP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tc hMerge="1">
                  <a:txBody>
                    <a:bodyPr/>
                    <a:lstStyle/>
                    <a:p>
                      <a:endParaRPr lang="en-CA" sz="800" dirty="0"/>
                    </a:p>
                  </a:txBody>
                  <a:tcPr/>
                </a:tc>
                <a:tc hMerge="1">
                  <a:txBody>
                    <a:bodyPr/>
                    <a:lstStyle/>
                    <a:p>
                      <a:endParaRPr lang="en-CA" sz="800" dirty="0"/>
                    </a:p>
                  </a:txBody>
                  <a:tcPr/>
                </a:tc>
                <a:tc hMerge="1">
                  <a:txBody>
                    <a:bodyPr/>
                    <a:lstStyle/>
                    <a:p>
                      <a:endParaRPr lang="en-CA" sz="800" dirty="0"/>
                    </a:p>
                  </a:txBody>
                  <a:tcPr/>
                </a:tc>
                <a:tc hMerge="1">
                  <a:txBody>
                    <a:bodyPr/>
                    <a:lstStyle/>
                    <a:p>
                      <a:endParaRPr lang="en-CA" sz="800" dirty="0"/>
                    </a:p>
                  </a:txBody>
                  <a:tcPr/>
                </a:tc>
                <a:tc hMerge="1">
                  <a:txBody>
                    <a:bodyPr/>
                    <a:lstStyle/>
                    <a:p>
                      <a:endParaRPr lang="en-CA" sz="800" dirty="0"/>
                    </a:p>
                  </a:txBody>
                  <a:tcPr/>
                </a:tc>
                <a:tc hMerge="1">
                  <a:txBody>
                    <a:bodyPr/>
                    <a:lstStyle/>
                    <a:p>
                      <a:endParaRPr lang="en-CA" sz="800" dirty="0"/>
                    </a:p>
                  </a:txBody>
                  <a:tcPr/>
                </a:tc>
                <a:tc>
                  <a:txBody>
                    <a:bodyPr/>
                    <a:lstStyle/>
                    <a:p>
                      <a:pPr algn="l"/>
                      <a:endParaRPr lang="en-CA" sz="800" dirty="0"/>
                    </a:p>
                  </a:txBody>
                  <a:tcPr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CA" sz="800" dirty="0" smtClean="0"/>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endParaRPr lang="en-CA" sz="800" dirty="0"/>
                    </a:p>
                  </a:txBody>
                  <a:tcPr anchor="ctr">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r>
              <a:tr h="816749">
                <a:tc>
                  <a:txBody>
                    <a:bodyPr/>
                    <a:lstStyle/>
                    <a:p>
                      <a:pPr algn="ctr"/>
                      <a:endParaRPr lang="en-CA" sz="800"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CA" sz="800" dirty="0" smtClean="0"/>
                        <a:t>BAI01</a:t>
                      </a:r>
                    </a:p>
                    <a:p>
                      <a:pPr algn="ctr"/>
                      <a:r>
                        <a:rPr lang="en-CA" sz="800" dirty="0" smtClean="0"/>
                        <a:t>Manage</a:t>
                      </a:r>
                      <a:r>
                        <a:rPr lang="en-CA" sz="800" baseline="0" dirty="0" smtClean="0"/>
                        <a:t> Programs and Projects</a:t>
                      </a:r>
                      <a:endParaRPr lang="en-CA" sz="800" dirty="0"/>
                    </a:p>
                  </a:txBody>
                  <a:tcPr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CFD2"/>
                    </a:solidFill>
                  </a:tcPr>
                </a:tc>
                <a:tc>
                  <a:txBody>
                    <a:bodyPr/>
                    <a:lstStyle/>
                    <a:p>
                      <a:pPr algn="ctr"/>
                      <a:r>
                        <a:rPr lang="en-CA" sz="800" dirty="0" smtClean="0"/>
                        <a:t>BAI02 </a:t>
                      </a:r>
                    </a:p>
                    <a:p>
                      <a:pPr algn="ctr"/>
                      <a:r>
                        <a:rPr lang="en-CA" sz="800" dirty="0" smtClean="0"/>
                        <a:t>Manage Requirements Definition</a:t>
                      </a:r>
                      <a:endParaRPr lang="en-CA" sz="8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CFD2"/>
                    </a:solidFill>
                  </a:tcPr>
                </a:tc>
                <a:tc>
                  <a:txBody>
                    <a:bodyPr/>
                    <a:lstStyle/>
                    <a:p>
                      <a:pPr algn="ctr"/>
                      <a:r>
                        <a:rPr lang="en-CA" sz="800" dirty="0" smtClean="0"/>
                        <a:t>BAI03</a:t>
                      </a:r>
                      <a:r>
                        <a:rPr lang="en-CA" sz="800" baseline="0" dirty="0" smtClean="0"/>
                        <a:t> </a:t>
                      </a:r>
                    </a:p>
                    <a:p>
                      <a:pPr algn="ctr"/>
                      <a:r>
                        <a:rPr lang="en-CA" sz="800" baseline="0" dirty="0" smtClean="0"/>
                        <a:t>Manage Solutions Identification and Build</a:t>
                      </a:r>
                      <a:endParaRPr lang="en-CA" sz="8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CFD2"/>
                    </a:solidFill>
                  </a:tcPr>
                </a:tc>
                <a:tc>
                  <a:txBody>
                    <a:bodyPr/>
                    <a:lstStyle/>
                    <a:p>
                      <a:pPr algn="ctr"/>
                      <a:r>
                        <a:rPr lang="en-CA" sz="800" dirty="0" smtClean="0"/>
                        <a:t>BAI04 </a:t>
                      </a:r>
                    </a:p>
                    <a:p>
                      <a:pPr algn="ctr"/>
                      <a:r>
                        <a:rPr lang="en-CA" sz="800" dirty="0" smtClean="0"/>
                        <a:t>Manage Availability and Capacity</a:t>
                      </a:r>
                      <a:endParaRPr lang="en-CA" sz="8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CFD2"/>
                    </a:solidFill>
                  </a:tcPr>
                </a:tc>
                <a:tc>
                  <a:txBody>
                    <a:bodyPr/>
                    <a:lstStyle/>
                    <a:p>
                      <a:pPr algn="ctr"/>
                      <a:r>
                        <a:rPr lang="en-CA" sz="800" dirty="0" smtClean="0"/>
                        <a:t>BAI05 </a:t>
                      </a:r>
                    </a:p>
                    <a:p>
                      <a:pPr algn="ctr"/>
                      <a:r>
                        <a:rPr lang="en-CA" sz="800" dirty="0" smtClean="0"/>
                        <a:t>Manage Organizational Change Enablement</a:t>
                      </a:r>
                      <a:endParaRPr lang="en-CA" sz="8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CFD2"/>
                    </a:solidFill>
                  </a:tcPr>
                </a:tc>
                <a:tc>
                  <a:txBody>
                    <a:bodyPr/>
                    <a:lstStyle/>
                    <a:p>
                      <a:pPr algn="ctr"/>
                      <a:r>
                        <a:rPr lang="en-CA" sz="800" dirty="0" smtClean="0"/>
                        <a:t>BAI06 </a:t>
                      </a:r>
                    </a:p>
                    <a:p>
                      <a:pPr algn="ctr"/>
                      <a:r>
                        <a:rPr lang="en-CA" sz="800" dirty="0" smtClean="0"/>
                        <a:t>Manage Changes</a:t>
                      </a:r>
                      <a:endParaRPr lang="en-CA" sz="8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CFD2"/>
                    </a:solidFill>
                  </a:tcPr>
                </a:tc>
                <a:tc>
                  <a:txBody>
                    <a:bodyPr/>
                    <a:lstStyle/>
                    <a:p>
                      <a:pPr algn="ctr"/>
                      <a:r>
                        <a:rPr lang="en-CA" sz="800" dirty="0" smtClean="0"/>
                        <a:t>BAI07 </a:t>
                      </a:r>
                    </a:p>
                    <a:p>
                      <a:pPr algn="ctr"/>
                      <a:r>
                        <a:rPr lang="en-CA" sz="800" dirty="0" smtClean="0"/>
                        <a:t>Manage Change Acceptance</a:t>
                      </a:r>
                      <a:r>
                        <a:rPr lang="en-CA" sz="800" baseline="0" dirty="0" smtClean="0"/>
                        <a:t> and Transitioning</a:t>
                      </a:r>
                      <a:endParaRPr lang="en-CA" sz="800" dirty="0"/>
                    </a:p>
                  </a:txBody>
                  <a:tcPr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CFD2"/>
                    </a:solidFill>
                  </a:tcPr>
                </a:tc>
                <a:tc>
                  <a:txBody>
                    <a:bodyPr/>
                    <a:lstStyle/>
                    <a:p>
                      <a:pPr algn="ctr"/>
                      <a:endParaRPr lang="en-CA" sz="800"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CA" sz="800" dirty="0" smtClean="0"/>
                        <a:t>MEA02</a:t>
                      </a:r>
                    </a:p>
                    <a:p>
                      <a:pPr algn="ctr"/>
                      <a:r>
                        <a:rPr lang="en-CA" sz="800" dirty="0" smtClean="0"/>
                        <a:t>Monitor, Evaluate, and Assess the System</a:t>
                      </a:r>
                      <a:r>
                        <a:rPr lang="en-CA" sz="800" baseline="0" dirty="0" smtClean="0"/>
                        <a:t> of Internal Control</a:t>
                      </a:r>
                      <a:endParaRPr lang="en-CA" sz="800" dirty="0" smtClean="0"/>
                    </a:p>
                    <a:p>
                      <a:pPr algn="ctr"/>
                      <a:endParaRPr lang="en-CA" sz="800"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CFD2"/>
                    </a:solidFill>
                  </a:tcPr>
                </a:tc>
                <a:tc>
                  <a:txBody>
                    <a:bodyPr/>
                    <a:lstStyle/>
                    <a:p>
                      <a:pPr algn="ctr"/>
                      <a:endParaRPr lang="en-CA" sz="800"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r>
              <a:tr h="619664">
                <a:tc>
                  <a:txBody>
                    <a:bodyPr/>
                    <a:lstStyle/>
                    <a:p>
                      <a:pPr algn="ctr"/>
                      <a:endParaRPr lang="en-CA" sz="800"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CA" sz="800" dirty="0" smtClean="0"/>
                        <a:t>BAI08</a:t>
                      </a:r>
                    </a:p>
                    <a:p>
                      <a:pPr algn="ctr"/>
                      <a:r>
                        <a:rPr lang="en-CA" sz="800" dirty="0" smtClean="0"/>
                        <a:t>Manage</a:t>
                      </a:r>
                      <a:r>
                        <a:rPr lang="en-CA" sz="800" baseline="0" dirty="0" smtClean="0"/>
                        <a:t> Knowledge</a:t>
                      </a:r>
                      <a:endParaRPr lang="en-CA" sz="800" dirty="0"/>
                    </a:p>
                  </a:txBody>
                  <a:tcPr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CFD2"/>
                    </a:solidFill>
                  </a:tcPr>
                </a:tc>
                <a:tc>
                  <a:txBody>
                    <a:bodyPr/>
                    <a:lstStyle/>
                    <a:p>
                      <a:pPr algn="ctr"/>
                      <a:r>
                        <a:rPr lang="en-CA" sz="800" dirty="0" smtClean="0"/>
                        <a:t>BAI09 </a:t>
                      </a:r>
                    </a:p>
                    <a:p>
                      <a:pPr algn="ctr"/>
                      <a:r>
                        <a:rPr lang="en-CA" sz="800" dirty="0" smtClean="0"/>
                        <a:t>Manage Assets</a:t>
                      </a:r>
                      <a:endParaRPr lang="en-CA" sz="8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CFD2"/>
                    </a:solidFill>
                  </a:tcPr>
                </a:tc>
                <a:tc>
                  <a:txBody>
                    <a:bodyPr/>
                    <a:lstStyle/>
                    <a:p>
                      <a:pPr algn="ctr"/>
                      <a:r>
                        <a:rPr lang="en-CA" sz="800" dirty="0" smtClean="0"/>
                        <a:t>BAI10 </a:t>
                      </a:r>
                    </a:p>
                    <a:p>
                      <a:pPr algn="ctr"/>
                      <a:r>
                        <a:rPr lang="en-CA" sz="800" dirty="0" smtClean="0"/>
                        <a:t>Manage Configuration</a:t>
                      </a:r>
                      <a:endParaRPr lang="en-CA" sz="800" dirty="0"/>
                    </a:p>
                  </a:txBody>
                  <a:tcPr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CFD2"/>
                    </a:solidFill>
                  </a:tcPr>
                </a:tc>
                <a:tc>
                  <a:txBody>
                    <a:bodyPr/>
                    <a:lstStyle/>
                    <a:p>
                      <a:pPr algn="ctr"/>
                      <a:endParaRPr lang="en-CA" sz="800" dirty="0"/>
                    </a:p>
                  </a:txBody>
                  <a:tcPr anchor="ctr">
                    <a:lnL w="381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CA" sz="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CA" sz="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CA" sz="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CA" sz="800" dirty="0"/>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CA" sz="800" dirty="0"/>
                    </a:p>
                  </a:txBody>
                  <a:tcPr anchor="ctr">
                    <a:lnL w="12700" cmpd="sng">
                      <a:noFill/>
                    </a:lnL>
                    <a:lnR w="12700" cmpd="sng">
                      <a:noFill/>
                    </a:lnR>
                    <a:lnT w="38100" cap="flat" cmpd="sng" algn="ctr">
                      <a:solidFill>
                        <a:schemeClr val="bg1"/>
                      </a:solidFill>
                      <a:prstDash val="solid"/>
                      <a:round/>
                      <a:headEnd type="none" w="med" len="med"/>
                      <a:tailEnd type="none" w="med" len="med"/>
                    </a:lnT>
                    <a:lnB w="12700" cmpd="sng">
                      <a:noFill/>
                    </a:lnB>
                    <a:solidFill>
                      <a:schemeClr val="accent1">
                        <a:lumMod val="20000"/>
                        <a:lumOff val="80000"/>
                      </a:schemeClr>
                    </a:solidFill>
                  </a:tcPr>
                </a:tc>
                <a:tc>
                  <a:txBody>
                    <a:bodyPr/>
                    <a:lstStyle/>
                    <a:p>
                      <a:pPr algn="ctr"/>
                      <a:endParaRPr lang="en-CA" sz="800" dirty="0"/>
                    </a:p>
                  </a:txBody>
                  <a:tcPr anchor="ctr">
                    <a:lnL w="12700" cmpd="sng">
                      <a:noFill/>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r>
              <a:tr h="226875">
                <a:tc>
                  <a:txBody>
                    <a:bodyPr/>
                    <a:lstStyle/>
                    <a:p>
                      <a:pPr algn="l"/>
                      <a:endParaRPr lang="en-CA" sz="800" dirty="0">
                        <a:solidFill>
                          <a:schemeClr val="bg1"/>
                        </a:solidFill>
                      </a:endParaRPr>
                    </a:p>
                  </a:txBody>
                  <a:tcPr anchor="ctr">
                    <a:lnL w="381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gridSpan="7">
                  <a:txBody>
                    <a:bodyPr/>
                    <a:lstStyle/>
                    <a:p>
                      <a:pPr algn="l"/>
                      <a:r>
                        <a:rPr lang="en-CA" sz="900" b="1" dirty="0" smtClean="0">
                          <a:solidFill>
                            <a:schemeClr val="tx1"/>
                          </a:solidFill>
                        </a:rPr>
                        <a:t>Deliver, Service, and Support</a:t>
                      </a:r>
                      <a:endParaRPr lang="en-CA" sz="400" b="1" dirty="0">
                        <a:solidFill>
                          <a:schemeClr val="tx1"/>
                        </a:solidFill>
                      </a:endParaRPr>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tc hMerge="1">
                  <a:txBody>
                    <a:bodyPr/>
                    <a:lstStyle/>
                    <a:p>
                      <a:endParaRPr lang="en-CA" sz="800" dirty="0"/>
                    </a:p>
                  </a:txBody>
                  <a:tcPr/>
                </a:tc>
                <a:tc hMerge="1">
                  <a:txBody>
                    <a:bodyPr/>
                    <a:lstStyle/>
                    <a:p>
                      <a:endParaRPr lang="en-CA" sz="800" dirty="0"/>
                    </a:p>
                  </a:txBody>
                  <a:tcPr/>
                </a:tc>
                <a:tc hMerge="1">
                  <a:txBody>
                    <a:bodyPr/>
                    <a:lstStyle/>
                    <a:p>
                      <a:endParaRPr lang="en-CA" sz="800" dirty="0"/>
                    </a:p>
                  </a:txBody>
                  <a:tcPr/>
                </a:tc>
                <a:tc hMerge="1">
                  <a:txBody>
                    <a:bodyPr/>
                    <a:lstStyle/>
                    <a:p>
                      <a:endParaRPr lang="en-CA" sz="800" dirty="0"/>
                    </a:p>
                  </a:txBody>
                  <a:tcPr/>
                </a:tc>
                <a:tc hMerge="1">
                  <a:txBody>
                    <a:bodyPr/>
                    <a:lstStyle/>
                    <a:p>
                      <a:endParaRPr lang="en-CA" sz="800" dirty="0"/>
                    </a:p>
                  </a:txBody>
                  <a:tcPr/>
                </a:tc>
                <a:tc hMerge="1">
                  <a:txBody>
                    <a:bodyPr/>
                    <a:lstStyle/>
                    <a:p>
                      <a:endParaRPr lang="en-CA" sz="800" dirty="0"/>
                    </a:p>
                  </a:txBody>
                  <a:tcPr/>
                </a:tc>
                <a:tc>
                  <a:txBody>
                    <a:bodyPr/>
                    <a:lstStyle/>
                    <a:p>
                      <a:pPr algn="l"/>
                      <a:endParaRPr lang="en-CA" sz="8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l"/>
                      <a:endParaRPr lang="en-CA" sz="800" dirty="0"/>
                    </a:p>
                  </a:txBody>
                  <a:tcPr anchor="ctr">
                    <a:lnL w="12700" cmpd="sng">
                      <a:noFill/>
                    </a:lnL>
                    <a:lnR w="12700" cmpd="sng">
                      <a:noFill/>
                    </a:lnR>
                    <a:lnT w="381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l"/>
                      <a:endParaRPr lang="en-CA" sz="800" dirty="0"/>
                    </a:p>
                  </a:txBody>
                  <a:tcPr anchor="ctr">
                    <a:lnL w="12700" cmpd="sng">
                      <a:noFill/>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r>
              <a:tr h="695749">
                <a:tc>
                  <a:txBody>
                    <a:bodyPr/>
                    <a:lstStyle/>
                    <a:p>
                      <a:pPr algn="ctr"/>
                      <a:endParaRPr lang="en-CA" sz="800"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CA" sz="800" dirty="0" smtClean="0"/>
                        <a:t>DSS01 </a:t>
                      </a:r>
                    </a:p>
                    <a:p>
                      <a:pPr algn="ctr"/>
                      <a:r>
                        <a:rPr lang="en-CA" sz="800" dirty="0" smtClean="0"/>
                        <a:t>Manage</a:t>
                      </a:r>
                      <a:r>
                        <a:rPr lang="en-CA" sz="800" baseline="0" dirty="0" smtClean="0"/>
                        <a:t> Operations</a:t>
                      </a:r>
                      <a:endParaRPr lang="en-CA" sz="800" dirty="0"/>
                    </a:p>
                  </a:txBody>
                  <a:tcPr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DCFD2"/>
                    </a:solidFill>
                  </a:tcPr>
                </a:tc>
                <a:tc>
                  <a:txBody>
                    <a:bodyPr/>
                    <a:lstStyle/>
                    <a:p>
                      <a:pPr algn="ctr"/>
                      <a:r>
                        <a:rPr lang="en-CA" sz="800" dirty="0" smtClean="0"/>
                        <a:t>DSS02</a:t>
                      </a:r>
                    </a:p>
                    <a:p>
                      <a:pPr algn="ctr"/>
                      <a:r>
                        <a:rPr lang="en-CA" sz="800" dirty="0" smtClean="0"/>
                        <a:t>Manage Service Requests and Incidents</a:t>
                      </a:r>
                      <a:endParaRPr lang="en-CA" sz="8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DCFD2"/>
                    </a:solidFill>
                  </a:tcPr>
                </a:tc>
                <a:tc>
                  <a:txBody>
                    <a:bodyPr/>
                    <a:lstStyle/>
                    <a:p>
                      <a:pPr algn="ctr"/>
                      <a:r>
                        <a:rPr lang="en-CA" sz="800" dirty="0" smtClean="0"/>
                        <a:t>DSS03 </a:t>
                      </a:r>
                    </a:p>
                    <a:p>
                      <a:pPr algn="ctr"/>
                      <a:r>
                        <a:rPr lang="en-CA" sz="800" dirty="0" smtClean="0"/>
                        <a:t>Manage</a:t>
                      </a:r>
                      <a:r>
                        <a:rPr lang="en-CA" sz="800" baseline="0" dirty="0" smtClean="0"/>
                        <a:t> Problems</a:t>
                      </a:r>
                      <a:endParaRPr lang="en-CA" sz="8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DCFD2"/>
                    </a:solidFill>
                  </a:tcPr>
                </a:tc>
                <a:tc>
                  <a:txBody>
                    <a:bodyPr/>
                    <a:lstStyle/>
                    <a:p>
                      <a:pPr algn="ctr"/>
                      <a:r>
                        <a:rPr lang="en-CA" sz="800" dirty="0" smtClean="0"/>
                        <a:t>DSS04 Manage Continuity</a:t>
                      </a:r>
                      <a:endParaRPr lang="en-CA" sz="8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DCFD2"/>
                    </a:solidFill>
                  </a:tcPr>
                </a:tc>
                <a:tc>
                  <a:txBody>
                    <a:bodyPr/>
                    <a:lstStyle/>
                    <a:p>
                      <a:pPr algn="ctr"/>
                      <a:r>
                        <a:rPr lang="en-CA" sz="800" dirty="0" smtClean="0"/>
                        <a:t>DSS05 Manage Security</a:t>
                      </a:r>
                      <a:r>
                        <a:rPr lang="en-CA" sz="800" baseline="0" dirty="0" smtClean="0"/>
                        <a:t> Services</a:t>
                      </a:r>
                      <a:endParaRPr lang="en-CA" sz="8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DCFD2"/>
                    </a:solidFill>
                  </a:tcPr>
                </a:tc>
                <a:tc>
                  <a:txBody>
                    <a:bodyPr/>
                    <a:lstStyle/>
                    <a:p>
                      <a:pPr algn="ctr"/>
                      <a:r>
                        <a:rPr lang="en-CA" sz="800" dirty="0" smtClean="0"/>
                        <a:t>DSS06 Manage Business Process Controls</a:t>
                      </a:r>
                      <a:endParaRPr lang="en-CA" sz="800" dirty="0"/>
                    </a:p>
                  </a:txBody>
                  <a:tcPr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DCFD2"/>
                    </a:solidFill>
                  </a:tcPr>
                </a:tc>
                <a:tc>
                  <a:txBody>
                    <a:bodyPr/>
                    <a:lstStyle/>
                    <a:p>
                      <a:pPr algn="ctr"/>
                      <a:endParaRPr lang="en-CA" sz="800" dirty="0"/>
                    </a:p>
                  </a:txBody>
                  <a:tcPr anchor="ctr">
                    <a:lnL w="381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20000"/>
                        <a:lumOff val="80000"/>
                      </a:schemeClr>
                    </a:solidFill>
                  </a:tcPr>
                </a:tc>
                <a:tc>
                  <a:txBody>
                    <a:bodyPr/>
                    <a:lstStyle/>
                    <a:p>
                      <a:pPr algn="ctr"/>
                      <a:endParaRPr lang="en-CA" sz="800" dirty="0"/>
                    </a:p>
                  </a:txBody>
                  <a:tcPr anchor="ctr">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CA" sz="800" dirty="0" smtClean="0"/>
                        <a:t>MEA03 </a:t>
                      </a:r>
                    </a:p>
                    <a:p>
                      <a:pPr algn="ctr"/>
                      <a:r>
                        <a:rPr lang="en-CA" sz="800" dirty="0" smtClean="0"/>
                        <a:t>Monitor,</a:t>
                      </a:r>
                      <a:r>
                        <a:rPr lang="en-CA" sz="800" baseline="0" dirty="0" smtClean="0"/>
                        <a:t> Evaluate, and Assess Compliance with External Requirements</a:t>
                      </a:r>
                      <a:endParaRPr lang="en-CA" sz="800" dirty="0" smtClean="0"/>
                    </a:p>
                    <a:p>
                      <a:pPr algn="ctr"/>
                      <a:endParaRPr lang="en-CA" sz="800"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DCFD2"/>
                    </a:solidFill>
                  </a:tcPr>
                </a:tc>
                <a:tc>
                  <a:txBody>
                    <a:bodyPr/>
                    <a:lstStyle/>
                    <a:p>
                      <a:pPr algn="ctr"/>
                      <a:endParaRPr lang="en-CA" sz="800"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r>
              <a:tr h="211750">
                <a:tc>
                  <a:txBody>
                    <a:bodyPr/>
                    <a:lstStyle/>
                    <a:p>
                      <a:pPr algn="ctr"/>
                      <a:endParaRPr lang="en-CA" sz="800" dirty="0"/>
                    </a:p>
                  </a:txBody>
                  <a:tcPr anchor="ctr">
                    <a:lnL w="38100" cap="flat" cmpd="sng" algn="ctr">
                      <a:solidFill>
                        <a:schemeClr val="bg1"/>
                      </a:solidFill>
                      <a:prstDash val="solid"/>
                      <a:round/>
                      <a:headEnd type="none" w="med" len="med"/>
                      <a:tailEnd type="none" w="med" len="med"/>
                    </a:lnL>
                    <a:lnR w="12700" cmpd="sng">
                      <a:noFill/>
                    </a:lnR>
                    <a:lnT w="127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CA" sz="800" dirty="0"/>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CA" sz="800" dirty="0"/>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CA" sz="800" dirty="0"/>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CA" sz="800" dirty="0"/>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CA" sz="800" dirty="0"/>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CA" sz="800" dirty="0"/>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CA" sz="800" dirty="0"/>
                    </a:p>
                  </a:txBody>
                  <a:tcPr anchor="ctr">
                    <a:lnL w="12700" cmpd="sng">
                      <a:noFill/>
                    </a:lnL>
                    <a:lnR w="12700" cmpd="sng">
                      <a:noFill/>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CA" sz="800" dirty="0"/>
                    </a:p>
                  </a:txBody>
                  <a:tcPr anchor="ctr">
                    <a:lnL w="12700" cmpd="sng">
                      <a:noFill/>
                    </a:lnL>
                    <a:lnR w="12700" cmpd="sng">
                      <a:noFill/>
                    </a:lnR>
                    <a:lnT w="127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CA" sz="800" dirty="0"/>
                    </a:p>
                  </a:txBody>
                  <a:tcPr anchor="ctr">
                    <a:lnL w="12700" cmpd="sng">
                      <a:noFill/>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en-CA" sz="800" dirty="0"/>
                    </a:p>
                  </a:txBody>
                  <a:tcPr anchor="ctr">
                    <a:lnL w="12700" cmpd="sng">
                      <a:noFill/>
                    </a:lnL>
                    <a:lnR w="38100" cap="flat" cmpd="sng" algn="ctr">
                      <a:solidFill>
                        <a:schemeClr val="bg1"/>
                      </a:solidFill>
                      <a:prstDash val="solid"/>
                      <a:round/>
                      <a:headEnd type="none" w="med" len="med"/>
                      <a:tailEnd type="none" w="med" len="med"/>
                    </a:lnR>
                    <a:lnT w="127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bl>
          </a:graphicData>
        </a:graphic>
      </p:graphicFrame>
      <p:sp>
        <p:nvSpPr>
          <p:cNvPr id="9" name="Rectangle 13"/>
          <p:cNvSpPr/>
          <p:nvPr/>
        </p:nvSpPr>
        <p:spPr>
          <a:xfrm>
            <a:off x="6697747" y="2275156"/>
            <a:ext cx="2010824" cy="412564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le 7"/>
          <p:cNvSpPr/>
          <p:nvPr/>
        </p:nvSpPr>
        <p:spPr>
          <a:xfrm>
            <a:off x="1356053" y="5608186"/>
            <a:ext cx="810883" cy="668165"/>
          </a:xfrm>
          <a:prstGeom prst="roundRect">
            <a:avLst/>
          </a:prstGeom>
          <a:noFill/>
          <a:ln>
            <a:solidFill>
              <a:srgbClr val="C777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7"/>
          <p:cNvSpPr/>
          <p:nvPr/>
        </p:nvSpPr>
        <p:spPr>
          <a:xfrm>
            <a:off x="490741" y="1406301"/>
            <a:ext cx="810883" cy="770842"/>
          </a:xfrm>
          <a:prstGeom prst="roundRect">
            <a:avLst/>
          </a:prstGeom>
          <a:noFill/>
          <a:ln>
            <a:solidFill>
              <a:srgbClr val="C777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7"/>
          <p:cNvSpPr/>
          <p:nvPr/>
        </p:nvSpPr>
        <p:spPr>
          <a:xfrm>
            <a:off x="1356054" y="1403528"/>
            <a:ext cx="810883" cy="770842"/>
          </a:xfrm>
          <a:prstGeom prst="roundRect">
            <a:avLst/>
          </a:prstGeom>
          <a:noFill/>
          <a:ln>
            <a:solidFill>
              <a:srgbClr val="C777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7"/>
          <p:cNvSpPr/>
          <p:nvPr/>
        </p:nvSpPr>
        <p:spPr>
          <a:xfrm>
            <a:off x="1356053" y="3053197"/>
            <a:ext cx="810883" cy="621820"/>
          </a:xfrm>
          <a:prstGeom prst="roundRect">
            <a:avLst/>
          </a:prstGeom>
          <a:noFill/>
          <a:ln>
            <a:solidFill>
              <a:srgbClr val="C777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7"/>
          <p:cNvSpPr/>
          <p:nvPr/>
        </p:nvSpPr>
        <p:spPr>
          <a:xfrm>
            <a:off x="490740" y="4738306"/>
            <a:ext cx="810883" cy="621820"/>
          </a:xfrm>
          <a:prstGeom prst="roundRect">
            <a:avLst/>
          </a:prstGeom>
          <a:noFill/>
          <a:ln>
            <a:solidFill>
              <a:srgbClr val="C777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7"/>
          <p:cNvSpPr/>
          <p:nvPr/>
        </p:nvSpPr>
        <p:spPr>
          <a:xfrm>
            <a:off x="490739" y="5608186"/>
            <a:ext cx="810883" cy="668165"/>
          </a:xfrm>
          <a:prstGeom prst="roundRect">
            <a:avLst/>
          </a:prstGeom>
          <a:noFill/>
          <a:ln>
            <a:solidFill>
              <a:srgbClr val="C777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701781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blueprint illustrates the scope of each phase of the project with relevant case studies</a:t>
            </a:r>
            <a:endParaRPr lang="en-US" dirty="0"/>
          </a:p>
        </p:txBody>
      </p:sp>
      <p:pic>
        <p:nvPicPr>
          <p:cNvPr id="3" name="Picture 7"/>
          <p:cNvPicPr>
            <a:picLocks noChangeAspect="1"/>
          </p:cNvPicPr>
          <p:nvPr/>
        </p:nvPicPr>
        <p:blipFill>
          <a:blip r:embed="rId3"/>
          <a:stretch>
            <a:fillRect/>
          </a:stretch>
        </p:blipFill>
        <p:spPr>
          <a:xfrm>
            <a:off x="6778532" y="1573166"/>
            <a:ext cx="1900717" cy="844091"/>
          </a:xfrm>
          <a:prstGeom prst="rect">
            <a:avLst/>
          </a:prstGeom>
        </p:spPr>
      </p:pic>
      <p:pic>
        <p:nvPicPr>
          <p:cNvPr id="4"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0036" y="3842108"/>
            <a:ext cx="737705" cy="924932"/>
          </a:xfrm>
          <a:prstGeom prst="rect">
            <a:avLst/>
          </a:prstGeom>
        </p:spPr>
      </p:pic>
      <p:pic>
        <p:nvPicPr>
          <p:cNvPr id="7"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95555" y="2601782"/>
            <a:ext cx="1666665" cy="1036110"/>
          </a:xfrm>
          <a:prstGeom prst="rect">
            <a:avLst/>
          </a:prstGeom>
        </p:spPr>
      </p:pic>
      <p:sp>
        <p:nvSpPr>
          <p:cNvPr id="9" name="Rectangle 16"/>
          <p:cNvSpPr/>
          <p:nvPr/>
        </p:nvSpPr>
        <p:spPr>
          <a:xfrm>
            <a:off x="1632360" y="2761837"/>
            <a:ext cx="5146172" cy="802105"/>
          </a:xfrm>
          <a:prstGeom prst="rect">
            <a:avLst/>
          </a:prstGeom>
          <a:solidFill>
            <a:schemeClr val="accent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r>
              <a:rPr lang="en-US" sz="1200" dirty="0">
                <a:solidFill>
                  <a:schemeClr val="bg1"/>
                </a:solidFill>
              </a:rPr>
              <a:t>Before </a:t>
            </a:r>
            <a:r>
              <a:rPr lang="en-US" sz="1200" dirty="0" smtClean="0">
                <a:solidFill>
                  <a:schemeClr val="bg1"/>
                </a:solidFill>
              </a:rPr>
              <a:t>it was acquired </a:t>
            </a:r>
            <a:r>
              <a:rPr lang="en-US" sz="1200" dirty="0">
                <a:solidFill>
                  <a:schemeClr val="bg1"/>
                </a:solidFill>
              </a:rPr>
              <a:t>by Dell, Everdream was a rapidly growing software company that needed to </a:t>
            </a:r>
            <a:r>
              <a:rPr lang="en-US" sz="1200" dirty="0" smtClean="0">
                <a:solidFill>
                  <a:schemeClr val="bg1"/>
                </a:solidFill>
              </a:rPr>
              <a:t>outsource its </a:t>
            </a:r>
            <a:r>
              <a:rPr lang="en-US" sz="1200" dirty="0">
                <a:solidFill>
                  <a:schemeClr val="bg1"/>
                </a:solidFill>
              </a:rPr>
              <a:t>s</a:t>
            </a:r>
            <a:r>
              <a:rPr lang="en-US" sz="1200" dirty="0" smtClean="0">
                <a:solidFill>
                  <a:schemeClr val="bg1"/>
                </a:solidFill>
              </a:rPr>
              <a:t>ervice </a:t>
            </a:r>
            <a:r>
              <a:rPr lang="en-US" sz="1200" dirty="0">
                <a:solidFill>
                  <a:schemeClr val="bg1"/>
                </a:solidFill>
              </a:rPr>
              <a:t>d</a:t>
            </a:r>
            <a:r>
              <a:rPr lang="en-US" sz="1200" dirty="0" smtClean="0">
                <a:solidFill>
                  <a:schemeClr val="bg1"/>
                </a:solidFill>
              </a:rPr>
              <a:t>esk </a:t>
            </a:r>
            <a:r>
              <a:rPr lang="en-US" sz="1200" dirty="0">
                <a:solidFill>
                  <a:schemeClr val="bg1"/>
                </a:solidFill>
              </a:rPr>
              <a:t>to cut costs. This case study focuses on the importance of matching the needs of your end users with the vendor.</a:t>
            </a:r>
            <a:endParaRPr lang="en-US" sz="1600" b="1" dirty="0">
              <a:solidFill>
                <a:schemeClr val="bg1"/>
              </a:solidFill>
            </a:endParaRPr>
          </a:p>
        </p:txBody>
      </p:sp>
      <p:sp>
        <p:nvSpPr>
          <p:cNvPr id="10" name="Rectangle 17"/>
          <p:cNvSpPr/>
          <p:nvPr/>
        </p:nvSpPr>
        <p:spPr>
          <a:xfrm>
            <a:off x="1632360" y="3960757"/>
            <a:ext cx="5146172" cy="806283"/>
          </a:xfrm>
          <a:prstGeom prst="rect">
            <a:avLst/>
          </a:prstGeom>
          <a:solidFill>
            <a:schemeClr val="accent2"/>
          </a:solid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r>
              <a:rPr lang="en-US" sz="1200" dirty="0">
                <a:solidFill>
                  <a:schemeClr val="bg1"/>
                </a:solidFill>
              </a:rPr>
              <a:t>Lone Star College had a standardization issue across its </a:t>
            </a:r>
            <a:r>
              <a:rPr lang="en-US" sz="1200" dirty="0" smtClean="0">
                <a:solidFill>
                  <a:schemeClr val="bg1"/>
                </a:solidFill>
              </a:rPr>
              <a:t>six </a:t>
            </a:r>
            <a:r>
              <a:rPr lang="en-US" sz="1200" dirty="0">
                <a:solidFill>
                  <a:schemeClr val="bg1"/>
                </a:solidFill>
              </a:rPr>
              <a:t>campuses and over 100,000 end users. This case study investigates the importance of matching your needs and tool(s) to your vendor’s.</a:t>
            </a:r>
          </a:p>
        </p:txBody>
      </p:sp>
      <p:sp>
        <p:nvSpPr>
          <p:cNvPr id="11" name="Rectangle 18"/>
          <p:cNvSpPr/>
          <p:nvPr/>
        </p:nvSpPr>
        <p:spPr>
          <a:xfrm>
            <a:off x="1616066" y="1578796"/>
            <a:ext cx="5146172" cy="801546"/>
          </a:xfrm>
          <a:prstGeom prst="rect">
            <a:avLst/>
          </a:prstGeom>
          <a:solidFill>
            <a:schemeClr val="accent2"/>
          </a:solid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r>
              <a:rPr lang="en-US" sz="1200" dirty="0">
                <a:solidFill>
                  <a:schemeClr val="bg1"/>
                </a:solidFill>
              </a:rPr>
              <a:t>Australia’s largest household products company needed to streamline </a:t>
            </a:r>
            <a:r>
              <a:rPr lang="en-US" sz="1200" dirty="0" smtClean="0">
                <a:solidFill>
                  <a:schemeClr val="bg1"/>
                </a:solidFill>
              </a:rPr>
              <a:t>its service desk operations </a:t>
            </a:r>
            <a:r>
              <a:rPr lang="en-US" sz="1200" dirty="0">
                <a:solidFill>
                  <a:schemeClr val="bg1"/>
                </a:solidFill>
              </a:rPr>
              <a:t>to focus on strategic projects. This in-depth case study focuses on how </a:t>
            </a:r>
            <a:r>
              <a:rPr lang="en-US" sz="1200" dirty="0" smtClean="0">
                <a:solidFill>
                  <a:schemeClr val="bg1"/>
                </a:solidFill>
              </a:rPr>
              <a:t>it </a:t>
            </a:r>
            <a:r>
              <a:rPr lang="en-US" sz="1200" dirty="0">
                <a:solidFill>
                  <a:schemeClr val="bg1"/>
                </a:solidFill>
              </a:rPr>
              <a:t>developed an innovative solution with an outsourcing partner.</a:t>
            </a:r>
          </a:p>
        </p:txBody>
      </p:sp>
      <p:sp>
        <p:nvSpPr>
          <p:cNvPr id="12" name="Rectangle 19"/>
          <p:cNvSpPr/>
          <p:nvPr/>
        </p:nvSpPr>
        <p:spPr>
          <a:xfrm>
            <a:off x="1632360" y="5121548"/>
            <a:ext cx="5146172" cy="802105"/>
          </a:xfrm>
          <a:prstGeom prst="rect">
            <a:avLst/>
          </a:prstGeom>
          <a:solidFill>
            <a:schemeClr val="accent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r>
              <a:rPr lang="en-US" sz="1200" dirty="0">
                <a:solidFill>
                  <a:schemeClr val="bg1"/>
                </a:solidFill>
              </a:rPr>
              <a:t>A private medical college outsourced </a:t>
            </a:r>
            <a:r>
              <a:rPr lang="en-US" sz="1200" dirty="0" smtClean="0">
                <a:solidFill>
                  <a:schemeClr val="bg1"/>
                </a:solidFill>
              </a:rPr>
              <a:t>its </a:t>
            </a:r>
            <a:r>
              <a:rPr lang="en-US" sz="1200" dirty="0">
                <a:solidFill>
                  <a:schemeClr val="bg1"/>
                </a:solidFill>
              </a:rPr>
              <a:t>after-hours support. Diligent monitoring revealed that SLAs were not being met. An ultimatum and exit strategy were instigated in an effort to solve the issue.</a:t>
            </a:r>
          </a:p>
        </p:txBody>
      </p:sp>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63677" y="4957389"/>
            <a:ext cx="1130422" cy="1130422"/>
          </a:xfrm>
          <a:prstGeom prst="rect">
            <a:avLst/>
          </a:prstGeom>
        </p:spPr>
      </p:pic>
      <p:sp>
        <p:nvSpPr>
          <p:cNvPr id="17" name="Oval 16"/>
          <p:cNvSpPr/>
          <p:nvPr/>
        </p:nvSpPr>
        <p:spPr>
          <a:xfrm>
            <a:off x="687328" y="1674933"/>
            <a:ext cx="635961" cy="609271"/>
          </a:xfrm>
          <a:prstGeom prst="ellipse">
            <a:avLst/>
          </a:prstGeom>
          <a:solidFill>
            <a:schemeClr val="bg1">
              <a:lumMod val="95000"/>
            </a:schemeClr>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solidFill>
                  <a:schemeClr val="tx1"/>
                </a:solidFill>
              </a:rPr>
              <a:t>0</a:t>
            </a:r>
            <a:endParaRPr lang="en-US" dirty="0">
              <a:solidFill>
                <a:schemeClr val="tx1"/>
              </a:solidFill>
            </a:endParaRPr>
          </a:p>
        </p:txBody>
      </p:sp>
      <p:sp>
        <p:nvSpPr>
          <p:cNvPr id="18" name="Oval 17"/>
          <p:cNvSpPr/>
          <p:nvPr/>
        </p:nvSpPr>
        <p:spPr>
          <a:xfrm>
            <a:off x="687328" y="3999938"/>
            <a:ext cx="635961" cy="609271"/>
          </a:xfrm>
          <a:prstGeom prst="ellipse">
            <a:avLst/>
          </a:prstGeom>
          <a:solidFill>
            <a:schemeClr val="bg1">
              <a:lumMod val="95000"/>
            </a:schemeClr>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solidFill>
                  <a:schemeClr val="tx1"/>
                </a:solidFill>
              </a:rPr>
              <a:t>2</a:t>
            </a:r>
            <a:endParaRPr lang="en-US" dirty="0">
              <a:solidFill>
                <a:schemeClr val="tx1"/>
              </a:solidFill>
            </a:endParaRPr>
          </a:p>
        </p:txBody>
      </p:sp>
      <p:sp>
        <p:nvSpPr>
          <p:cNvPr id="19" name="Oval 18"/>
          <p:cNvSpPr/>
          <p:nvPr/>
        </p:nvSpPr>
        <p:spPr>
          <a:xfrm>
            <a:off x="687328" y="2815201"/>
            <a:ext cx="635961" cy="609271"/>
          </a:xfrm>
          <a:prstGeom prst="ellipse">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solidFill>
                  <a:schemeClr val="tx1"/>
                </a:solidFill>
              </a:rPr>
              <a:t>1</a:t>
            </a:r>
            <a:endParaRPr lang="en-US" dirty="0">
              <a:solidFill>
                <a:schemeClr val="tx1"/>
              </a:solidFill>
            </a:endParaRPr>
          </a:p>
        </p:txBody>
      </p:sp>
      <p:sp>
        <p:nvSpPr>
          <p:cNvPr id="20" name="Oval 19"/>
          <p:cNvSpPr/>
          <p:nvPr/>
        </p:nvSpPr>
        <p:spPr>
          <a:xfrm>
            <a:off x="687329" y="5198952"/>
            <a:ext cx="635961" cy="609271"/>
          </a:xfrm>
          <a:prstGeom prst="ellipse">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solidFill>
                  <a:schemeClr val="tx1"/>
                </a:solidFill>
              </a:rPr>
              <a:t>3</a:t>
            </a:r>
            <a:endParaRPr lang="en-US" dirty="0">
              <a:solidFill>
                <a:schemeClr val="tx1"/>
              </a:solidFill>
            </a:endParaRPr>
          </a:p>
        </p:txBody>
      </p:sp>
    </p:spTree>
    <p:extLst>
      <p:ext uri="{BB962C8B-B14F-4D97-AF65-F5344CB8AC3E}">
        <p14:creationId xmlns:p14="http://schemas.microsoft.com/office/powerpoint/2010/main" val="9281814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p:nvPr/>
        </p:nvSpPr>
        <p:spPr>
          <a:xfrm>
            <a:off x="-1" y="1884974"/>
            <a:ext cx="5149971" cy="4642413"/>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tIns="90000" rIns="270000" bIns="90000" rtlCol="0" anchor="ctr"/>
          <a:lstStyle/>
          <a:p>
            <a:pPr algn="ctr">
              <a:spcAft>
                <a:spcPts val="800"/>
              </a:spcAft>
            </a:pPr>
            <a:endParaRPr lang="en-US" sz="1200" dirty="0">
              <a:latin typeface="+mj-lt"/>
            </a:endParaRPr>
          </a:p>
        </p:txBody>
      </p:sp>
      <p:sp>
        <p:nvSpPr>
          <p:cNvPr id="4" name="TextBox 3"/>
          <p:cNvSpPr txBox="1"/>
          <p:nvPr/>
        </p:nvSpPr>
        <p:spPr>
          <a:xfrm>
            <a:off x="227373" y="2016272"/>
            <a:ext cx="4656763" cy="3908762"/>
          </a:xfrm>
          <a:prstGeom prst="rect">
            <a:avLst/>
          </a:prstGeom>
        </p:spPr>
        <p:txBody>
          <a:bodyPr wrap="square" rtlCol="0">
            <a:spAutoFit/>
          </a:bodyPr>
          <a:lstStyle/>
          <a:p>
            <a:pPr>
              <a:spcAft>
                <a:spcPts val="600"/>
              </a:spcAft>
            </a:pPr>
            <a:r>
              <a:rPr lang="en-US" sz="1300" b="1" dirty="0" smtClean="0">
                <a:solidFill>
                  <a:schemeClr val="bg1"/>
                </a:solidFill>
              </a:rPr>
              <a:t>Reckitt Benckiser</a:t>
            </a:r>
          </a:p>
          <a:p>
            <a:pPr>
              <a:spcAft>
                <a:spcPts val="600"/>
              </a:spcAft>
            </a:pPr>
            <a:r>
              <a:rPr lang="en-US" sz="1300" dirty="0" smtClean="0">
                <a:solidFill>
                  <a:schemeClr val="bg1"/>
                </a:solidFill>
              </a:rPr>
              <a:t>The world’s leader in household cleaning products, Reckitt Benckiser, has operations in 60 countries and its products are sold in 180 countries. </a:t>
            </a:r>
          </a:p>
          <a:p>
            <a:pPr>
              <a:spcAft>
                <a:spcPts val="600"/>
              </a:spcAft>
            </a:pPr>
            <a:r>
              <a:rPr lang="en-US" sz="1300" b="1" dirty="0" smtClean="0">
                <a:solidFill>
                  <a:schemeClr val="bg1"/>
                </a:solidFill>
              </a:rPr>
              <a:t>Enterprise Information Management Initiative</a:t>
            </a:r>
          </a:p>
          <a:p>
            <a:pPr>
              <a:spcAft>
                <a:spcPts val="600"/>
              </a:spcAft>
            </a:pPr>
            <a:r>
              <a:rPr lang="en-US" sz="1300" dirty="0" smtClean="0">
                <a:solidFill>
                  <a:schemeClr val="bg1"/>
                </a:solidFill>
              </a:rPr>
              <a:t>The Australian division of Reckitt Benckiser performed a maturity assessment of their service desk. Based on multiple factors revealed during the assessment, it was determined that outsourcing the service desk to an external vendor was the best solution.</a:t>
            </a:r>
          </a:p>
          <a:p>
            <a:pPr>
              <a:spcAft>
                <a:spcPts val="600"/>
              </a:spcAft>
            </a:pPr>
            <a:r>
              <a:rPr lang="en-US" sz="1300" b="1" dirty="0" smtClean="0">
                <a:solidFill>
                  <a:schemeClr val="bg1"/>
                </a:solidFill>
              </a:rPr>
              <a:t>Results </a:t>
            </a:r>
          </a:p>
          <a:p>
            <a:pPr>
              <a:spcAft>
                <a:spcPts val="600"/>
              </a:spcAft>
            </a:pPr>
            <a:r>
              <a:rPr lang="en-US" sz="1300" dirty="0" smtClean="0">
                <a:solidFill>
                  <a:schemeClr val="bg1"/>
                </a:solidFill>
              </a:rPr>
              <a:t>Reckitt Benckiser Australia saw numerous benefits as a result of the outsourcing including:</a:t>
            </a:r>
          </a:p>
          <a:p>
            <a:pPr marL="285750" indent="-285750">
              <a:spcAft>
                <a:spcPts val="600"/>
              </a:spcAft>
              <a:buFont typeface="Arial" panose="020B0604020202020204" pitchFamily="34" charset="0"/>
              <a:buChar char="•"/>
            </a:pPr>
            <a:r>
              <a:rPr lang="en-US" sz="1200" dirty="0" smtClean="0">
                <a:solidFill>
                  <a:schemeClr val="bg1"/>
                </a:solidFill>
              </a:rPr>
              <a:t>Faster response times</a:t>
            </a:r>
          </a:p>
          <a:p>
            <a:pPr marL="285750" indent="-285750">
              <a:spcAft>
                <a:spcPts val="600"/>
              </a:spcAft>
              <a:buFont typeface="Arial" panose="020B0604020202020204" pitchFamily="34" charset="0"/>
              <a:buChar char="•"/>
            </a:pPr>
            <a:r>
              <a:rPr lang="en-US" sz="1200" dirty="0" smtClean="0">
                <a:solidFill>
                  <a:schemeClr val="bg1"/>
                </a:solidFill>
              </a:rPr>
              <a:t>Significant savings</a:t>
            </a:r>
          </a:p>
          <a:p>
            <a:pPr marL="285750" indent="-285750">
              <a:spcAft>
                <a:spcPts val="600"/>
              </a:spcAft>
              <a:buFont typeface="Arial" panose="020B0604020202020204" pitchFamily="34" charset="0"/>
              <a:buChar char="•"/>
            </a:pPr>
            <a:r>
              <a:rPr lang="en-US" sz="1200" dirty="0" smtClean="0">
                <a:solidFill>
                  <a:schemeClr val="bg1"/>
                </a:solidFill>
              </a:rPr>
              <a:t>Onsite staff can focus on strategic projects.</a:t>
            </a:r>
            <a:endParaRPr lang="en-US" sz="1200" dirty="0">
              <a:solidFill>
                <a:schemeClr val="bg1"/>
              </a:solidFill>
            </a:endParaRPr>
          </a:p>
        </p:txBody>
      </p:sp>
      <p:grpSp>
        <p:nvGrpSpPr>
          <p:cNvPr id="12" name="Group 11"/>
          <p:cNvGrpSpPr/>
          <p:nvPr/>
        </p:nvGrpSpPr>
        <p:grpSpPr>
          <a:xfrm>
            <a:off x="-1" y="1038225"/>
            <a:ext cx="9144001" cy="897677"/>
            <a:chOff x="-2" y="193278"/>
            <a:chExt cx="9144001" cy="897677"/>
          </a:xfrm>
          <a:solidFill>
            <a:schemeClr val="accent3"/>
          </a:solidFill>
        </p:grpSpPr>
        <p:sp>
          <p:nvSpPr>
            <p:cNvPr id="13" name="Rectangle 12"/>
            <p:cNvSpPr/>
            <p:nvPr/>
          </p:nvSpPr>
          <p:spPr>
            <a:xfrm>
              <a:off x="-2" y="193278"/>
              <a:ext cx="9144001" cy="897677"/>
            </a:xfrm>
            <a:prstGeom prst="rect">
              <a:avLst/>
            </a:prstGeom>
            <a:solidFill>
              <a:schemeClr val="accent1"/>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4000" rtlCol="0" anchor="ctr"/>
            <a:lstStyle/>
            <a:p>
              <a:pPr marL="176213" lvl="0" algn="l"/>
              <a:r>
                <a:rPr lang="en-CA" sz="2800" b="1" dirty="0" smtClean="0"/>
                <a:t>CASE STUDY</a:t>
              </a:r>
              <a:endParaRPr lang="en-CA" sz="2800" b="1" dirty="0"/>
            </a:p>
          </p:txBody>
        </p:sp>
        <p:sp>
          <p:nvSpPr>
            <p:cNvPr id="14" name="TextBox 13"/>
            <p:cNvSpPr txBox="1"/>
            <p:nvPr/>
          </p:nvSpPr>
          <p:spPr>
            <a:xfrm>
              <a:off x="3260376" y="374666"/>
              <a:ext cx="870437" cy="646331"/>
            </a:xfrm>
            <a:prstGeom prst="rect">
              <a:avLst/>
            </a:prstGeom>
            <a:solidFill>
              <a:schemeClr val="accent1"/>
            </a:solidFill>
          </p:spPr>
          <p:txBody>
            <a:bodyPr wrap="square" rtlCol="0">
              <a:spAutoFit/>
            </a:bodyPr>
            <a:lstStyle/>
            <a:p>
              <a:pPr algn="r">
                <a:lnSpc>
                  <a:spcPct val="150000"/>
                </a:lnSpc>
              </a:pPr>
              <a:r>
                <a:rPr lang="en-CA" sz="1200" b="1" dirty="0" smtClean="0">
                  <a:solidFill>
                    <a:schemeClr val="bg1"/>
                  </a:solidFill>
                </a:rPr>
                <a:t>Industry </a:t>
              </a:r>
            </a:p>
            <a:p>
              <a:pPr algn="r">
                <a:lnSpc>
                  <a:spcPct val="150000"/>
                </a:lnSpc>
              </a:pPr>
              <a:r>
                <a:rPr lang="en-CA" sz="1200" b="1" dirty="0" smtClean="0">
                  <a:solidFill>
                    <a:schemeClr val="bg1"/>
                  </a:solidFill>
                </a:rPr>
                <a:t>Source</a:t>
              </a:r>
              <a:endParaRPr lang="en-CA" sz="1200" b="1" dirty="0">
                <a:solidFill>
                  <a:schemeClr val="bg1"/>
                </a:solidFill>
              </a:endParaRPr>
            </a:p>
          </p:txBody>
        </p:sp>
        <p:cxnSp>
          <p:nvCxnSpPr>
            <p:cNvPr id="15" name="Straight Connector 14"/>
            <p:cNvCxnSpPr/>
            <p:nvPr/>
          </p:nvCxnSpPr>
          <p:spPr>
            <a:xfrm>
              <a:off x="3312464" y="430860"/>
              <a:ext cx="0" cy="501833"/>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489954"/>
              <a:ext cx="416696" cy="442739"/>
            </a:xfrm>
            <a:prstGeom prst="rect">
              <a:avLst/>
            </a:prstGeom>
            <a:noFill/>
            <a:ln>
              <a:noFill/>
            </a:ln>
            <a:effectLst>
              <a:outerShdw blurRad="25400" dist="25400" dir="2700000" algn="tl" rotWithShape="0">
                <a:prstClr val="black">
                  <a:alpha val="15000"/>
                </a:prstClr>
              </a:outerShdw>
            </a:effectLst>
          </p:spPr>
        </p:pic>
        <p:sp>
          <p:nvSpPr>
            <p:cNvPr id="17" name="Text Placeholder 9"/>
            <p:cNvSpPr txBox="1">
              <a:spLocks/>
            </p:cNvSpPr>
            <p:nvPr/>
          </p:nvSpPr>
          <p:spPr>
            <a:xfrm>
              <a:off x="4130813" y="374667"/>
              <a:ext cx="3740952" cy="646330"/>
            </a:xfrm>
            <a:prstGeom prst="rect">
              <a:avLst/>
            </a:prstGeom>
            <a:noFill/>
          </p:spPr>
          <p:txBody>
            <a:bodyPr/>
            <a:lstStyle>
              <a:lvl1pPr marL="0" indent="0" algn="l" rtl="0" eaLnBrk="1" fontAlgn="base" hangingPunct="1">
                <a:lnSpc>
                  <a:spcPct val="150000"/>
                </a:lnSpc>
                <a:spcBef>
                  <a:spcPts val="0"/>
                </a:spcBef>
                <a:spcAft>
                  <a:spcPct val="0"/>
                </a:spcAft>
                <a:buClr>
                  <a:schemeClr val="tx1"/>
                </a:buClr>
                <a:buSzPct val="120000"/>
                <a:buFont typeface="Arial" pitchFamily="34" charset="0"/>
                <a:buNone/>
                <a:defRPr sz="1200" b="1" kern="1200">
                  <a:solidFill>
                    <a:schemeClr val="bg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CA" b="0" i="1" dirty="0" smtClean="0"/>
                <a:t>Cleaning Products</a:t>
              </a:r>
            </a:p>
            <a:p>
              <a:r>
                <a:rPr lang="en-CA" b="0" i="1" dirty="0" smtClean="0"/>
                <a:t>PicNet</a:t>
              </a:r>
            </a:p>
          </p:txBody>
        </p:sp>
      </p:grpSp>
      <p:pic>
        <p:nvPicPr>
          <p:cNvPr id="26" name="Picture 25"/>
          <p:cNvPicPr>
            <a:picLocks noChangeAspect="1"/>
          </p:cNvPicPr>
          <p:nvPr/>
        </p:nvPicPr>
        <p:blipFill>
          <a:blip r:embed="rId4"/>
          <a:stretch>
            <a:fillRect/>
          </a:stretch>
        </p:blipFill>
        <p:spPr>
          <a:xfrm>
            <a:off x="5903399" y="902358"/>
            <a:ext cx="2234094" cy="992141"/>
          </a:xfrm>
          <a:prstGeom prst="rect">
            <a:avLst/>
          </a:prstGeom>
        </p:spPr>
      </p:pic>
      <p:sp>
        <p:nvSpPr>
          <p:cNvPr id="27" name="Rectangle 26"/>
          <p:cNvSpPr/>
          <p:nvPr/>
        </p:nvSpPr>
        <p:spPr>
          <a:xfrm>
            <a:off x="227372" y="5925034"/>
            <a:ext cx="4656763" cy="484789"/>
          </a:xfrm>
          <a:prstGeom prst="rect">
            <a:avLst/>
          </a:prstGeom>
          <a:solidFill>
            <a:schemeClr val="bg1"/>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algn="ctr"/>
            <a:r>
              <a:rPr lang="en-US" sz="1600" b="1" dirty="0">
                <a:solidFill>
                  <a:schemeClr val="tx1"/>
                </a:solidFill>
              </a:rPr>
              <a:t>This case study </a:t>
            </a:r>
            <a:r>
              <a:rPr lang="en-US" sz="1600" b="1" dirty="0" smtClean="0">
                <a:solidFill>
                  <a:schemeClr val="tx1"/>
                </a:solidFill>
                <a:hlinkClick r:id="" action="ppaction://noaction"/>
              </a:rPr>
              <a:t>continues</a:t>
            </a:r>
            <a:r>
              <a:rPr lang="en-US" sz="1600" b="1" dirty="0" smtClean="0">
                <a:solidFill>
                  <a:schemeClr val="tx1"/>
                </a:solidFill>
              </a:rPr>
              <a:t>.</a:t>
            </a:r>
            <a:endParaRPr lang="en-US" sz="1600" b="1" dirty="0">
              <a:solidFill>
                <a:schemeClr val="bg1"/>
              </a:solidFill>
            </a:endParaRPr>
          </a:p>
        </p:txBody>
      </p:sp>
      <p:grpSp>
        <p:nvGrpSpPr>
          <p:cNvPr id="7" name="Group 6"/>
          <p:cNvGrpSpPr/>
          <p:nvPr/>
        </p:nvGrpSpPr>
        <p:grpSpPr>
          <a:xfrm>
            <a:off x="5276970" y="2658847"/>
            <a:ext cx="3693813" cy="3508580"/>
            <a:chOff x="5149970" y="2658847"/>
            <a:chExt cx="3693813" cy="3508580"/>
          </a:xfrm>
        </p:grpSpPr>
        <p:sp>
          <p:nvSpPr>
            <p:cNvPr id="8" name="Freeform 7"/>
            <p:cNvSpPr/>
            <p:nvPr/>
          </p:nvSpPr>
          <p:spPr>
            <a:xfrm>
              <a:off x="6536041" y="2658847"/>
              <a:ext cx="921670" cy="877145"/>
            </a:xfrm>
            <a:custGeom>
              <a:avLst/>
              <a:gdLst>
                <a:gd name="connsiteX0" fmla="*/ 0 w 921670"/>
                <a:gd name="connsiteY0" fmla="*/ 877145 h 877145"/>
                <a:gd name="connsiteX1" fmla="*/ 460835 w 921670"/>
                <a:gd name="connsiteY1" fmla="*/ 0 h 877145"/>
                <a:gd name="connsiteX2" fmla="*/ 460835 w 921670"/>
                <a:gd name="connsiteY2" fmla="*/ 0 h 877145"/>
                <a:gd name="connsiteX3" fmla="*/ 921670 w 921670"/>
                <a:gd name="connsiteY3" fmla="*/ 877145 h 877145"/>
                <a:gd name="connsiteX4" fmla="*/ 0 w 921670"/>
                <a:gd name="connsiteY4" fmla="*/ 877145 h 877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1670" h="877145">
                  <a:moveTo>
                    <a:pt x="0" y="877145"/>
                  </a:moveTo>
                  <a:lnTo>
                    <a:pt x="460835" y="0"/>
                  </a:lnTo>
                  <a:lnTo>
                    <a:pt x="460835" y="0"/>
                  </a:lnTo>
                  <a:lnTo>
                    <a:pt x="921670" y="877145"/>
                  </a:lnTo>
                  <a:lnTo>
                    <a:pt x="0" y="877145"/>
                  </a:lnTo>
                  <a:close/>
                </a:path>
              </a:pathLst>
            </a:custGeom>
            <a:solidFill>
              <a:schemeClr val="accent1">
                <a:alpha val="25000"/>
              </a:schemeClr>
            </a:solidFill>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CA" sz="1700" b="1" kern="1200" dirty="0" smtClean="0">
                  <a:solidFill>
                    <a:schemeClr val="tx1"/>
                  </a:solidFill>
                </a:rPr>
                <a:t>External Vendor</a:t>
              </a:r>
              <a:endParaRPr lang="en-CA" sz="1700" b="1" kern="1200" dirty="0">
                <a:solidFill>
                  <a:schemeClr val="tx1"/>
                </a:solidFill>
              </a:endParaRPr>
            </a:p>
          </p:txBody>
        </p:sp>
        <p:sp>
          <p:nvSpPr>
            <p:cNvPr id="9" name="Freeform 8"/>
            <p:cNvSpPr/>
            <p:nvPr/>
          </p:nvSpPr>
          <p:spPr>
            <a:xfrm>
              <a:off x="6073423" y="3535992"/>
              <a:ext cx="1846906" cy="877145"/>
            </a:xfrm>
            <a:custGeom>
              <a:avLst/>
              <a:gdLst>
                <a:gd name="connsiteX0" fmla="*/ 0 w 1846906"/>
                <a:gd name="connsiteY0" fmla="*/ 877145 h 877145"/>
                <a:gd name="connsiteX1" fmla="*/ 461729 w 1846906"/>
                <a:gd name="connsiteY1" fmla="*/ 0 h 877145"/>
                <a:gd name="connsiteX2" fmla="*/ 1385177 w 1846906"/>
                <a:gd name="connsiteY2" fmla="*/ 0 h 877145"/>
                <a:gd name="connsiteX3" fmla="*/ 1846906 w 1846906"/>
                <a:gd name="connsiteY3" fmla="*/ 877145 h 877145"/>
                <a:gd name="connsiteX4" fmla="*/ 0 w 1846906"/>
                <a:gd name="connsiteY4" fmla="*/ 877145 h 877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6906" h="877145">
                  <a:moveTo>
                    <a:pt x="0" y="877145"/>
                  </a:moveTo>
                  <a:lnTo>
                    <a:pt x="461729" y="0"/>
                  </a:lnTo>
                  <a:lnTo>
                    <a:pt x="1385177" y="0"/>
                  </a:lnTo>
                  <a:lnTo>
                    <a:pt x="1846906" y="877145"/>
                  </a:lnTo>
                  <a:lnTo>
                    <a:pt x="0" y="877145"/>
                  </a:lnTo>
                  <a:close/>
                </a:path>
              </a:pathLst>
            </a:custGeom>
            <a:solidFill>
              <a:schemeClr val="accent1">
                <a:alpha val="50000"/>
              </a:schemeClr>
            </a:solidFill>
          </p:spPr>
          <p:style>
            <a:lnRef idx="2">
              <a:schemeClr val="lt1">
                <a:hueOff val="0"/>
                <a:satOff val="0"/>
                <a:lumOff val="0"/>
                <a:alphaOff val="0"/>
              </a:schemeClr>
            </a:lnRef>
            <a:fillRef idx="1">
              <a:schemeClr val="accent1">
                <a:alpha val="90000"/>
                <a:hueOff val="0"/>
                <a:satOff val="0"/>
                <a:lumOff val="0"/>
                <a:alphaOff val="-13333"/>
              </a:schemeClr>
            </a:fillRef>
            <a:effectRef idx="0">
              <a:schemeClr val="accent1">
                <a:alpha val="90000"/>
                <a:hueOff val="0"/>
                <a:satOff val="0"/>
                <a:lumOff val="0"/>
                <a:alphaOff val="-13333"/>
              </a:schemeClr>
            </a:effectRef>
            <a:fontRef idx="minor">
              <a:schemeClr val="lt1"/>
            </a:fontRef>
          </p:style>
          <p:txBody>
            <a:bodyPr spcFirstLastPara="0" vert="horz" wrap="square" lIns="348608" tIns="25400" rIns="348609" bIns="25400" numCol="1" spcCol="1270" anchor="ctr" anchorCtr="0">
              <a:noAutofit/>
            </a:bodyPr>
            <a:lstStyle/>
            <a:p>
              <a:pPr lvl="0" algn="ctr" defTabSz="889000">
                <a:lnSpc>
                  <a:spcPct val="90000"/>
                </a:lnSpc>
                <a:spcBef>
                  <a:spcPct val="0"/>
                </a:spcBef>
                <a:spcAft>
                  <a:spcPct val="35000"/>
                </a:spcAft>
              </a:pPr>
              <a:r>
                <a:rPr lang="en-CA" sz="2000" b="1" kern="1200" dirty="0" smtClean="0">
                  <a:solidFill>
                    <a:schemeClr val="tx1"/>
                  </a:solidFill>
                </a:rPr>
                <a:t>Tier 3 – In-house</a:t>
              </a:r>
              <a:endParaRPr lang="en-CA" sz="2000" b="1" kern="1200" dirty="0">
                <a:solidFill>
                  <a:schemeClr val="tx1"/>
                </a:solidFill>
              </a:endParaRPr>
            </a:p>
          </p:txBody>
        </p:sp>
        <p:sp>
          <p:nvSpPr>
            <p:cNvPr id="10" name="Freeform 9"/>
            <p:cNvSpPr/>
            <p:nvPr/>
          </p:nvSpPr>
          <p:spPr>
            <a:xfrm>
              <a:off x="5611696" y="4413137"/>
              <a:ext cx="2770359" cy="877145"/>
            </a:xfrm>
            <a:custGeom>
              <a:avLst/>
              <a:gdLst>
                <a:gd name="connsiteX0" fmla="*/ 0 w 2770359"/>
                <a:gd name="connsiteY0" fmla="*/ 877145 h 877145"/>
                <a:gd name="connsiteX1" fmla="*/ 461729 w 2770359"/>
                <a:gd name="connsiteY1" fmla="*/ 0 h 877145"/>
                <a:gd name="connsiteX2" fmla="*/ 2308630 w 2770359"/>
                <a:gd name="connsiteY2" fmla="*/ 0 h 877145"/>
                <a:gd name="connsiteX3" fmla="*/ 2770359 w 2770359"/>
                <a:gd name="connsiteY3" fmla="*/ 877145 h 877145"/>
                <a:gd name="connsiteX4" fmla="*/ 0 w 2770359"/>
                <a:gd name="connsiteY4" fmla="*/ 877145 h 877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0359" h="877145">
                  <a:moveTo>
                    <a:pt x="0" y="877145"/>
                  </a:moveTo>
                  <a:lnTo>
                    <a:pt x="461729" y="0"/>
                  </a:lnTo>
                  <a:lnTo>
                    <a:pt x="2308630" y="0"/>
                  </a:lnTo>
                  <a:lnTo>
                    <a:pt x="2770359" y="877145"/>
                  </a:lnTo>
                  <a:lnTo>
                    <a:pt x="0" y="877145"/>
                  </a:lnTo>
                  <a:close/>
                </a:path>
              </a:pathLst>
            </a:custGeom>
            <a:solidFill>
              <a:schemeClr val="accent1">
                <a:alpha val="75000"/>
              </a:schemeClr>
            </a:solidFill>
          </p:spPr>
          <p:style>
            <a:lnRef idx="2">
              <a:schemeClr val="lt1">
                <a:hueOff val="0"/>
                <a:satOff val="0"/>
                <a:lumOff val="0"/>
                <a:alphaOff val="0"/>
              </a:schemeClr>
            </a:lnRef>
            <a:fillRef idx="1">
              <a:schemeClr val="accent1">
                <a:alpha val="90000"/>
                <a:hueOff val="0"/>
                <a:satOff val="0"/>
                <a:lumOff val="0"/>
                <a:alphaOff val="-26667"/>
              </a:schemeClr>
            </a:fillRef>
            <a:effectRef idx="0">
              <a:schemeClr val="accent1">
                <a:alpha val="90000"/>
                <a:hueOff val="0"/>
                <a:satOff val="0"/>
                <a:lumOff val="0"/>
                <a:alphaOff val="-26667"/>
              </a:schemeClr>
            </a:effectRef>
            <a:fontRef idx="minor">
              <a:schemeClr val="lt1"/>
            </a:fontRef>
          </p:style>
          <p:txBody>
            <a:bodyPr spcFirstLastPara="0" vert="horz" wrap="square" lIns="510213" tIns="25400" rIns="510213" bIns="25400" numCol="1" spcCol="1270" anchor="ctr" anchorCtr="0">
              <a:noAutofit/>
            </a:bodyPr>
            <a:lstStyle/>
            <a:p>
              <a:pPr lvl="0" algn="ctr" defTabSz="889000">
                <a:lnSpc>
                  <a:spcPct val="90000"/>
                </a:lnSpc>
                <a:spcBef>
                  <a:spcPct val="0"/>
                </a:spcBef>
                <a:spcAft>
                  <a:spcPct val="35000"/>
                </a:spcAft>
              </a:pPr>
              <a:r>
                <a:rPr lang="en-CA" sz="2000" b="1" kern="1200" dirty="0" smtClean="0">
                  <a:solidFill>
                    <a:schemeClr val="tx1"/>
                  </a:solidFill>
                </a:rPr>
                <a:t>Tier 2 – </a:t>
              </a:r>
            </a:p>
            <a:p>
              <a:pPr lvl="0" algn="ctr" defTabSz="889000">
                <a:lnSpc>
                  <a:spcPct val="90000"/>
                </a:lnSpc>
                <a:spcBef>
                  <a:spcPct val="0"/>
                </a:spcBef>
                <a:spcAft>
                  <a:spcPct val="35000"/>
                </a:spcAft>
              </a:pPr>
              <a:r>
                <a:rPr lang="en-CA" sz="2000" b="1" kern="1200" dirty="0" smtClean="0">
                  <a:solidFill>
                    <a:schemeClr val="tx1"/>
                  </a:solidFill>
                </a:rPr>
                <a:t>In-house</a:t>
              </a:r>
              <a:endParaRPr lang="en-CA" sz="2000" b="1" kern="1200" dirty="0">
                <a:solidFill>
                  <a:schemeClr val="tx1"/>
                </a:solidFill>
              </a:endParaRPr>
            </a:p>
          </p:txBody>
        </p:sp>
        <p:sp>
          <p:nvSpPr>
            <p:cNvPr id="11" name="Freeform 10"/>
            <p:cNvSpPr/>
            <p:nvPr/>
          </p:nvSpPr>
          <p:spPr>
            <a:xfrm>
              <a:off x="5149970" y="5290282"/>
              <a:ext cx="3693813" cy="877145"/>
            </a:xfrm>
            <a:custGeom>
              <a:avLst/>
              <a:gdLst>
                <a:gd name="connsiteX0" fmla="*/ 0 w 3693813"/>
                <a:gd name="connsiteY0" fmla="*/ 877145 h 877145"/>
                <a:gd name="connsiteX1" fmla="*/ 461729 w 3693813"/>
                <a:gd name="connsiteY1" fmla="*/ 0 h 877145"/>
                <a:gd name="connsiteX2" fmla="*/ 3232084 w 3693813"/>
                <a:gd name="connsiteY2" fmla="*/ 0 h 877145"/>
                <a:gd name="connsiteX3" fmla="*/ 3693813 w 3693813"/>
                <a:gd name="connsiteY3" fmla="*/ 877145 h 877145"/>
                <a:gd name="connsiteX4" fmla="*/ 0 w 3693813"/>
                <a:gd name="connsiteY4" fmla="*/ 877145 h 877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3813" h="877145">
                  <a:moveTo>
                    <a:pt x="0" y="877145"/>
                  </a:moveTo>
                  <a:lnTo>
                    <a:pt x="461729" y="0"/>
                  </a:lnTo>
                  <a:lnTo>
                    <a:pt x="3232084" y="0"/>
                  </a:lnTo>
                  <a:lnTo>
                    <a:pt x="3693813" y="877145"/>
                  </a:lnTo>
                  <a:lnTo>
                    <a:pt x="0" y="877145"/>
                  </a:lnTo>
                  <a:close/>
                </a:path>
              </a:pathLst>
            </a:custGeom>
            <a:solidFill>
              <a:schemeClr val="accent1"/>
            </a:solidFill>
          </p:spPr>
          <p:style>
            <a:lnRef idx="2">
              <a:schemeClr val="lt1">
                <a:hueOff val="0"/>
                <a:satOff val="0"/>
                <a:lumOff val="0"/>
                <a:alphaOff val="0"/>
              </a:schemeClr>
            </a:lnRef>
            <a:fillRef idx="1">
              <a:schemeClr val="accent1">
                <a:alpha val="90000"/>
                <a:hueOff val="0"/>
                <a:satOff val="0"/>
                <a:lumOff val="0"/>
                <a:alphaOff val="-40000"/>
              </a:schemeClr>
            </a:fillRef>
            <a:effectRef idx="0">
              <a:schemeClr val="accent1">
                <a:alpha val="90000"/>
                <a:hueOff val="0"/>
                <a:satOff val="0"/>
                <a:lumOff val="0"/>
                <a:alphaOff val="-40000"/>
              </a:schemeClr>
            </a:effectRef>
            <a:fontRef idx="minor">
              <a:schemeClr val="lt1"/>
            </a:fontRef>
          </p:style>
          <p:txBody>
            <a:bodyPr spcFirstLastPara="0" vert="horz" wrap="square" lIns="671817" tIns="25400" rIns="671818" bIns="25400" numCol="1" spcCol="1270" anchor="ctr" anchorCtr="0">
              <a:noAutofit/>
            </a:bodyPr>
            <a:lstStyle/>
            <a:p>
              <a:pPr lvl="0" algn="ctr" defTabSz="889000">
                <a:lnSpc>
                  <a:spcPct val="90000"/>
                </a:lnSpc>
                <a:spcBef>
                  <a:spcPct val="0"/>
                </a:spcBef>
                <a:spcAft>
                  <a:spcPct val="35000"/>
                </a:spcAft>
              </a:pPr>
              <a:r>
                <a:rPr lang="en-CA" sz="2000" b="1" kern="1200" dirty="0" smtClean="0">
                  <a:solidFill>
                    <a:schemeClr val="tx1"/>
                  </a:solidFill>
                </a:rPr>
                <a:t>Tier 1 – Outsourced  </a:t>
              </a:r>
              <a:endParaRPr lang="en-CA" sz="2000" b="1" kern="1200" dirty="0">
                <a:solidFill>
                  <a:schemeClr val="tx1"/>
                </a:solidFill>
              </a:endParaRPr>
            </a:p>
          </p:txBody>
        </p:sp>
      </p:grpSp>
      <p:sp>
        <p:nvSpPr>
          <p:cNvPr id="6" name="TextBox 5"/>
          <p:cNvSpPr txBox="1"/>
          <p:nvPr/>
        </p:nvSpPr>
        <p:spPr>
          <a:xfrm>
            <a:off x="5475642" y="2016272"/>
            <a:ext cx="3087445" cy="584775"/>
          </a:xfrm>
          <a:prstGeom prst="rect">
            <a:avLst/>
          </a:prstGeom>
        </p:spPr>
        <p:txBody>
          <a:bodyPr wrap="square" rtlCol="0">
            <a:spAutoFit/>
          </a:bodyPr>
          <a:lstStyle/>
          <a:p>
            <a:pPr algn="ctr"/>
            <a:r>
              <a:rPr lang="en-US" sz="1600" dirty="0" smtClean="0"/>
              <a:t>Hybrid Outsourced </a:t>
            </a:r>
          </a:p>
          <a:p>
            <a:pPr algn="ctr"/>
            <a:r>
              <a:rPr lang="en-US" sz="1600" dirty="0" smtClean="0"/>
              <a:t>Service Desk Structure:</a:t>
            </a:r>
          </a:p>
        </p:txBody>
      </p:sp>
      <p:sp>
        <p:nvSpPr>
          <p:cNvPr id="5" name="Title 4"/>
          <p:cNvSpPr>
            <a:spLocks noGrp="1"/>
          </p:cNvSpPr>
          <p:nvPr>
            <p:ph type="title"/>
          </p:nvPr>
        </p:nvSpPr>
        <p:spPr/>
        <p:txBody>
          <a:bodyPr/>
          <a:lstStyle/>
          <a:p>
            <a:pPr>
              <a:spcAft>
                <a:spcPts val="800"/>
              </a:spcAft>
            </a:pPr>
            <a:r>
              <a:rPr lang="en-US" dirty="0"/>
              <a:t>How Reckitt Benckiser turned </a:t>
            </a:r>
            <a:r>
              <a:rPr lang="en-US" dirty="0" smtClean="0"/>
              <a:t>its </a:t>
            </a:r>
            <a:r>
              <a:rPr lang="en-US" dirty="0"/>
              <a:t>IT help desk </a:t>
            </a:r>
            <a:r>
              <a:rPr lang="en-US" dirty="0" smtClean="0"/>
              <a:t>outside-in</a:t>
            </a:r>
            <a:endParaRPr lang="en-US" dirty="0"/>
          </a:p>
        </p:txBody>
      </p:sp>
    </p:spTree>
    <p:extLst>
      <p:ext uri="{BB962C8B-B14F-4D97-AF65-F5344CB8AC3E}">
        <p14:creationId xmlns:p14="http://schemas.microsoft.com/office/powerpoint/2010/main" val="36404826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these icons to help direct you as you navigate this research </a:t>
            </a:r>
            <a:endParaRPr lang="en-US" dirty="0"/>
          </a:p>
        </p:txBody>
      </p:sp>
      <p:grpSp>
        <p:nvGrpSpPr>
          <p:cNvPr id="4" name="Group 3"/>
          <p:cNvGrpSpPr/>
          <p:nvPr/>
        </p:nvGrpSpPr>
        <p:grpSpPr>
          <a:xfrm>
            <a:off x="726140" y="3283099"/>
            <a:ext cx="7590771" cy="320040"/>
            <a:chOff x="807719" y="2308678"/>
            <a:chExt cx="7388352" cy="320040"/>
          </a:xfrm>
        </p:grpSpPr>
        <p:sp>
          <p:nvSpPr>
            <p:cNvPr id="10" name="Rectangle 9"/>
            <p:cNvSpPr/>
            <p:nvPr/>
          </p:nvSpPr>
          <p:spPr>
            <a:xfrm>
              <a:off x="807719" y="2308678"/>
              <a:ext cx="7388352" cy="32004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b="1" dirty="0"/>
            </a:p>
          </p:txBody>
        </p:sp>
        <p:pic>
          <p:nvPicPr>
            <p:cNvPr id="5" name="Picture 4" descr="on-site-workshops.png"/>
            <p:cNvPicPr>
              <a:picLocks noChangeAspect="1"/>
            </p:cNvPicPr>
            <p:nvPr/>
          </p:nvPicPr>
          <p:blipFill rotWithShape="1">
            <a:blip r:embed="rId3" cstate="print"/>
            <a:srcRect l="12204" t="22820" r="8463" b="22257"/>
            <a:stretch/>
          </p:blipFill>
          <p:spPr>
            <a:xfrm>
              <a:off x="861308" y="2374042"/>
              <a:ext cx="276998" cy="197924"/>
            </a:xfrm>
            <a:prstGeom prst="rect">
              <a:avLst/>
            </a:prstGeom>
            <a:effectLst>
              <a:outerShdw blurRad="50800" dist="38100" dir="2700000" algn="tl" rotWithShape="0">
                <a:prstClr val="black">
                  <a:alpha val="40000"/>
                </a:prstClr>
              </a:outerShdw>
            </a:effectLst>
          </p:spPr>
        </p:pic>
      </p:grpSp>
      <p:grpSp>
        <p:nvGrpSpPr>
          <p:cNvPr id="6" name="Group 5"/>
          <p:cNvGrpSpPr/>
          <p:nvPr/>
        </p:nvGrpSpPr>
        <p:grpSpPr>
          <a:xfrm>
            <a:off x="725159" y="1847009"/>
            <a:ext cx="7591753" cy="343307"/>
            <a:chOff x="807719" y="3498849"/>
            <a:chExt cx="7388352" cy="343307"/>
          </a:xfrm>
        </p:grpSpPr>
        <p:sp>
          <p:nvSpPr>
            <p:cNvPr id="12" name="Rectangle 11"/>
            <p:cNvSpPr/>
            <p:nvPr/>
          </p:nvSpPr>
          <p:spPr>
            <a:xfrm>
              <a:off x="807719" y="3511852"/>
              <a:ext cx="7388352"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p>
          </p:txBody>
        </p:sp>
        <p:pic>
          <p:nvPicPr>
            <p:cNvPr id="13" name="Picture 12" descr="best-practice-blueprints.png"/>
            <p:cNvPicPr>
              <a:picLocks noChangeAspect="1"/>
            </p:cNvPicPr>
            <p:nvPr/>
          </p:nvPicPr>
          <p:blipFill>
            <a:blip r:embed="rId4" cstate="print"/>
            <a:stretch>
              <a:fillRect/>
            </a:stretch>
          </p:blipFill>
          <p:spPr>
            <a:xfrm>
              <a:off x="828153" y="3498849"/>
              <a:ext cx="343307" cy="343307"/>
            </a:xfrm>
            <a:prstGeom prst="rect">
              <a:avLst/>
            </a:prstGeom>
            <a:noFill/>
            <a:effectLst/>
          </p:spPr>
        </p:pic>
      </p:grpSp>
      <p:sp>
        <p:nvSpPr>
          <p:cNvPr id="18" name="TextBox 17"/>
          <p:cNvSpPr txBox="1"/>
          <p:nvPr/>
        </p:nvSpPr>
        <p:spPr>
          <a:xfrm>
            <a:off x="725160" y="2196046"/>
            <a:ext cx="7470912" cy="738664"/>
          </a:xfrm>
          <a:prstGeom prst="rect">
            <a:avLst/>
          </a:prstGeom>
          <a:noFill/>
        </p:spPr>
        <p:txBody>
          <a:bodyPr wrap="square" rtlCol="0">
            <a:spAutoFit/>
          </a:bodyPr>
          <a:lstStyle/>
          <a:p>
            <a:r>
              <a:rPr lang="en-US" sz="1400" dirty="0" smtClean="0"/>
              <a:t>This icon denotes a slide where a supporting Info-Tech tool or template will help you perform the activity or step associated with the slide. Refer to the supporting tool or template to get the best results and proceed to the next step of the project.</a:t>
            </a:r>
            <a:endParaRPr lang="en-US" sz="1400" dirty="0"/>
          </a:p>
        </p:txBody>
      </p:sp>
      <p:sp>
        <p:nvSpPr>
          <p:cNvPr id="20" name="TextBox 19"/>
          <p:cNvSpPr txBox="1"/>
          <p:nvPr/>
        </p:nvSpPr>
        <p:spPr>
          <a:xfrm>
            <a:off x="725159" y="3608153"/>
            <a:ext cx="7538435" cy="738664"/>
          </a:xfrm>
          <a:prstGeom prst="rect">
            <a:avLst/>
          </a:prstGeom>
          <a:noFill/>
        </p:spPr>
        <p:txBody>
          <a:bodyPr wrap="square" rtlCol="0">
            <a:spAutoFit/>
          </a:bodyPr>
          <a:lstStyle/>
          <a:p>
            <a:r>
              <a:rPr lang="en-US" sz="1400" dirty="0" smtClean="0"/>
              <a:t>This icon denotes a slide with an associated activity. The activity can be performed either as part of your project or with the support of Info-Tech team members, who will come onsite to facilitate a workshop for your organization.</a:t>
            </a:r>
            <a:endParaRPr lang="en-US" sz="1400" dirty="0"/>
          </a:p>
        </p:txBody>
      </p:sp>
      <p:sp>
        <p:nvSpPr>
          <p:cNvPr id="23" name="TextBox 22"/>
          <p:cNvSpPr txBox="1"/>
          <p:nvPr/>
        </p:nvSpPr>
        <p:spPr>
          <a:xfrm>
            <a:off x="349857" y="1238736"/>
            <a:ext cx="8470615" cy="523220"/>
          </a:xfrm>
          <a:prstGeom prst="rect">
            <a:avLst/>
          </a:prstGeom>
          <a:noFill/>
        </p:spPr>
        <p:txBody>
          <a:bodyPr wrap="square" rtlCol="0">
            <a:spAutoFit/>
          </a:bodyPr>
          <a:lstStyle/>
          <a:p>
            <a:r>
              <a:rPr lang="en-US" sz="1400" dirty="0" smtClean="0"/>
              <a:t>Use these icons to help guide you through each step of the blueprint and direct you to content related to the recommended activities. </a:t>
            </a:r>
            <a:endParaRPr lang="en-US" sz="1400" dirty="0"/>
          </a:p>
        </p:txBody>
      </p:sp>
    </p:spTree>
    <p:extLst>
      <p:ext uri="{BB962C8B-B14F-4D97-AF65-F5344CB8AC3E}">
        <p14:creationId xmlns:p14="http://schemas.microsoft.com/office/powerpoint/2010/main" val="42392308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ounded Rectangle 44"/>
          <p:cNvSpPr/>
          <p:nvPr/>
        </p:nvSpPr>
        <p:spPr>
          <a:xfrm>
            <a:off x="4734499" y="1513326"/>
            <a:ext cx="4051318" cy="3577758"/>
          </a:xfrm>
          <a:prstGeom prst="roundRect">
            <a:avLst>
              <a:gd name="adj" fmla="val 5611"/>
            </a:avLst>
          </a:prstGeom>
          <a:solidFill>
            <a:srgbClr val="2B9E36">
              <a:lumMod val="20000"/>
              <a:lumOff val="80000"/>
            </a:srgbClr>
          </a:solidFill>
          <a:ln w="25400" cap="flat" cmpd="sng" algn="ctr">
            <a:no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46" name="Rounded Rectangle 45"/>
          <p:cNvSpPr/>
          <p:nvPr/>
        </p:nvSpPr>
        <p:spPr>
          <a:xfrm>
            <a:off x="346366" y="1513326"/>
            <a:ext cx="4051318" cy="3577758"/>
          </a:xfrm>
          <a:prstGeom prst="roundRect">
            <a:avLst>
              <a:gd name="adj" fmla="val 5611"/>
            </a:avLst>
          </a:prstGeom>
          <a:solidFill>
            <a:srgbClr val="FFFFFF">
              <a:lumMod val="95000"/>
            </a:srgbClr>
          </a:solidFill>
          <a:ln w="25400" cap="flat" cmpd="sng" algn="ctr">
            <a:no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47" name="Rectangle 46"/>
          <p:cNvSpPr/>
          <p:nvPr/>
        </p:nvSpPr>
        <p:spPr>
          <a:xfrm>
            <a:off x="0" y="5446707"/>
            <a:ext cx="9144000" cy="1064160"/>
          </a:xfrm>
          <a:prstGeom prst="rect">
            <a:avLst/>
          </a:prstGeom>
          <a:solidFill>
            <a:srgbClr val="FFFFFF">
              <a:lumMod val="9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Arial"/>
              <a:ea typeface="+mn-ea"/>
              <a:cs typeface="+mn-cs"/>
            </a:endParaRPr>
          </a:p>
        </p:txBody>
      </p:sp>
      <p:cxnSp>
        <p:nvCxnSpPr>
          <p:cNvPr id="48" name="Straight Arrow Connector 47"/>
          <p:cNvCxnSpPr>
            <a:stCxn id="60" idx="2"/>
          </p:cNvCxnSpPr>
          <p:nvPr/>
        </p:nvCxnSpPr>
        <p:spPr>
          <a:xfrm>
            <a:off x="796421" y="2920539"/>
            <a:ext cx="7855210" cy="0"/>
          </a:xfrm>
          <a:prstGeom prst="straightConnector1">
            <a:avLst/>
          </a:prstGeom>
          <a:noFill/>
          <a:ln w="38100" cap="flat" cmpd="sng" algn="ctr">
            <a:solidFill>
              <a:srgbClr val="FFFFFF">
                <a:lumMod val="85000"/>
              </a:srgbClr>
            </a:solidFill>
            <a:prstDash val="sysDot"/>
            <a:tailEnd type="triangle" w="lg" len="med"/>
          </a:ln>
          <a:effectLst/>
        </p:spPr>
      </p:cxnSp>
      <p:grpSp>
        <p:nvGrpSpPr>
          <p:cNvPr id="49" name="Group 48"/>
          <p:cNvGrpSpPr/>
          <p:nvPr/>
        </p:nvGrpSpPr>
        <p:grpSpPr>
          <a:xfrm>
            <a:off x="6903620" y="2025295"/>
            <a:ext cx="1636677" cy="2763778"/>
            <a:chOff x="6637354" y="1574599"/>
            <a:chExt cx="1636677" cy="2763778"/>
          </a:xfrm>
        </p:grpSpPr>
        <p:sp>
          <p:nvSpPr>
            <p:cNvPr id="50" name="Oval 49"/>
            <p:cNvSpPr/>
            <p:nvPr/>
          </p:nvSpPr>
          <p:spPr>
            <a:xfrm>
              <a:off x="7103277" y="2114599"/>
              <a:ext cx="711200" cy="711200"/>
            </a:xfrm>
            <a:prstGeom prst="ellipse">
              <a:avLst/>
            </a:prstGeom>
            <a:solidFill>
              <a:srgbClr val="497EA9"/>
            </a:solid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51" name="TextBox 50"/>
            <p:cNvSpPr txBox="1"/>
            <p:nvPr/>
          </p:nvSpPr>
          <p:spPr>
            <a:xfrm>
              <a:off x="6654031" y="1574599"/>
              <a:ext cx="162000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1" i="0" u="none" strike="noStrike" kern="0" cap="none" spc="0" normalizeH="0" baseline="0" noProof="0" dirty="0" smtClean="0">
                  <a:ln>
                    <a:noFill/>
                  </a:ln>
                  <a:solidFill>
                    <a:srgbClr val="497EA9"/>
                  </a:solidFill>
                  <a:effectLst/>
                  <a:uLnTx/>
                  <a:uFillTx/>
                </a:rPr>
                <a:t>Consulting</a:t>
              </a:r>
            </a:p>
          </p:txBody>
        </p:sp>
        <p:sp>
          <p:nvSpPr>
            <p:cNvPr id="52" name="TextBox 51"/>
            <p:cNvSpPr txBox="1"/>
            <p:nvPr/>
          </p:nvSpPr>
          <p:spPr>
            <a:xfrm>
              <a:off x="6637354" y="2898377"/>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smtClean="0">
                  <a:ln>
                    <a:noFill/>
                  </a:ln>
                  <a:solidFill>
                    <a:srgbClr val="29475F"/>
                  </a:solidFill>
                  <a:effectLst/>
                  <a:uLnTx/>
                  <a:uFillTx/>
                </a:rPr>
                <a:t>“Our team does not have the time or the knowledge to take this project on. We need assistance through the entirety of this project.”</a:t>
              </a:r>
            </a:p>
          </p:txBody>
        </p:sp>
        <p:pic>
          <p:nvPicPr>
            <p:cNvPr id="53" name="Picture 5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8890" y="2321902"/>
              <a:ext cx="336908" cy="336908"/>
            </a:xfrm>
            <a:prstGeom prst="rect">
              <a:avLst/>
            </a:prstGeom>
            <a:noFill/>
          </p:spPr>
        </p:pic>
      </p:grpSp>
      <p:grpSp>
        <p:nvGrpSpPr>
          <p:cNvPr id="54" name="Group 53"/>
          <p:cNvGrpSpPr/>
          <p:nvPr/>
        </p:nvGrpSpPr>
        <p:grpSpPr>
          <a:xfrm>
            <a:off x="2320007" y="1877373"/>
            <a:ext cx="2129440" cy="2937609"/>
            <a:chOff x="2807522" y="2074912"/>
            <a:chExt cx="2129440" cy="2937609"/>
          </a:xfrm>
        </p:grpSpPr>
        <p:sp>
          <p:nvSpPr>
            <p:cNvPr id="55" name="Oval 54"/>
            <p:cNvSpPr/>
            <p:nvPr/>
          </p:nvSpPr>
          <p:spPr>
            <a:xfrm>
              <a:off x="3507029" y="2759255"/>
              <a:ext cx="711200" cy="711200"/>
            </a:xfrm>
            <a:prstGeom prst="ellipse">
              <a:avLst/>
            </a:prstGeom>
            <a:solidFill>
              <a:srgbClr val="365D7E"/>
            </a:solid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56" name="TextBox 55"/>
            <p:cNvSpPr txBox="1"/>
            <p:nvPr/>
          </p:nvSpPr>
          <p:spPr>
            <a:xfrm>
              <a:off x="2807522" y="2074912"/>
              <a:ext cx="212944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600" b="1" i="0" u="none" strike="noStrike" kern="0" cap="none" spc="0" normalizeH="0" baseline="0" noProof="0" dirty="0" smtClean="0">
                  <a:ln>
                    <a:noFill/>
                  </a:ln>
                  <a:solidFill>
                    <a:srgbClr val="365D7E"/>
                  </a:solidFill>
                  <a:effectLst/>
                  <a:uLnTx/>
                  <a:uFillTx/>
                </a:rPr>
                <a:t>Guided Implementation</a:t>
              </a:r>
            </a:p>
          </p:txBody>
        </p:sp>
        <p:sp>
          <p:nvSpPr>
            <p:cNvPr id="57" name="TextBox 56"/>
            <p:cNvSpPr txBox="1"/>
            <p:nvPr/>
          </p:nvSpPr>
          <p:spPr>
            <a:xfrm>
              <a:off x="3062242" y="3572521"/>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smtClean="0">
                  <a:ln>
                    <a:noFill/>
                  </a:ln>
                  <a:solidFill>
                    <a:srgbClr val="29475F"/>
                  </a:solidFill>
                  <a:effectLst/>
                  <a:uLnTx/>
                  <a:uFillTx/>
                </a:rPr>
                <a:t>“Our team knows that we need to fix a process, but we need assistance to determine where to focus. Some check-ins along the way would help keep us on track.”</a:t>
              </a:r>
            </a:p>
          </p:txBody>
        </p:sp>
        <p:pic>
          <p:nvPicPr>
            <p:cNvPr id="58" name="Picture 5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3563" y="2934823"/>
              <a:ext cx="337358" cy="337358"/>
            </a:xfrm>
            <a:prstGeom prst="rect">
              <a:avLst/>
            </a:prstGeom>
            <a:noFill/>
          </p:spPr>
        </p:pic>
      </p:grpSp>
      <p:grpSp>
        <p:nvGrpSpPr>
          <p:cNvPr id="59" name="Group 58"/>
          <p:cNvGrpSpPr/>
          <p:nvPr/>
        </p:nvGrpSpPr>
        <p:grpSpPr>
          <a:xfrm>
            <a:off x="352180" y="2025295"/>
            <a:ext cx="1628660" cy="2794213"/>
            <a:chOff x="1266026" y="2731218"/>
            <a:chExt cx="1628660" cy="2794213"/>
          </a:xfrm>
        </p:grpSpPr>
        <p:sp>
          <p:nvSpPr>
            <p:cNvPr id="60" name="Oval 59"/>
            <p:cNvSpPr/>
            <p:nvPr/>
          </p:nvSpPr>
          <p:spPr>
            <a:xfrm>
              <a:off x="1710267" y="3270862"/>
              <a:ext cx="711200" cy="711200"/>
            </a:xfrm>
            <a:prstGeom prst="ellipse">
              <a:avLst/>
            </a:prstGeom>
            <a:solidFill>
              <a:srgbClr val="29475F"/>
            </a:solid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61" name="TextBox 60"/>
            <p:cNvSpPr txBox="1"/>
            <p:nvPr/>
          </p:nvSpPr>
          <p:spPr>
            <a:xfrm>
              <a:off x="1266026" y="2731218"/>
              <a:ext cx="162000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1" i="0" u="none" strike="noStrike" kern="0" cap="none" spc="0" normalizeH="0" baseline="0" noProof="0" dirty="0" smtClean="0">
                  <a:ln>
                    <a:noFill/>
                  </a:ln>
                  <a:solidFill>
                    <a:srgbClr val="29475F"/>
                  </a:solidFill>
                  <a:effectLst/>
                  <a:uLnTx/>
                  <a:uFillTx/>
                </a:rPr>
                <a:t>DIY Toolkit</a:t>
              </a:r>
            </a:p>
          </p:txBody>
        </p:sp>
        <p:sp>
          <p:nvSpPr>
            <p:cNvPr id="62" name="TextBox 61"/>
            <p:cNvSpPr txBox="1"/>
            <p:nvPr/>
          </p:nvSpPr>
          <p:spPr>
            <a:xfrm>
              <a:off x="1274686" y="4085431"/>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smtClean="0">
                  <a:ln>
                    <a:noFill/>
                  </a:ln>
                  <a:solidFill>
                    <a:srgbClr val="29475F"/>
                  </a:solidFill>
                  <a:effectLst/>
                  <a:uLnTx/>
                  <a:uFillTx/>
                </a:rPr>
                <a:t>“Our team has already made this critical project a priority, and we have the time and capability, but some guidance along the way would be helpful.”</a:t>
              </a:r>
            </a:p>
          </p:txBody>
        </p:sp>
        <p:pic>
          <p:nvPicPr>
            <p:cNvPr id="63" name="Picture 6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17010" y="3443543"/>
              <a:ext cx="295188" cy="337358"/>
            </a:xfrm>
            <a:prstGeom prst="rect">
              <a:avLst/>
            </a:prstGeom>
          </p:spPr>
        </p:pic>
      </p:grpSp>
      <p:grpSp>
        <p:nvGrpSpPr>
          <p:cNvPr id="64" name="Group 63"/>
          <p:cNvGrpSpPr/>
          <p:nvPr/>
        </p:nvGrpSpPr>
        <p:grpSpPr>
          <a:xfrm>
            <a:off x="4929288" y="2025295"/>
            <a:ext cx="1635165" cy="2795710"/>
            <a:chOff x="4834633" y="1938352"/>
            <a:chExt cx="1635165" cy="2795710"/>
          </a:xfrm>
        </p:grpSpPr>
        <p:sp>
          <p:nvSpPr>
            <p:cNvPr id="65" name="Oval 64"/>
            <p:cNvSpPr/>
            <p:nvPr/>
          </p:nvSpPr>
          <p:spPr>
            <a:xfrm>
              <a:off x="5292675" y="2492289"/>
              <a:ext cx="711200" cy="711200"/>
            </a:xfrm>
            <a:prstGeom prst="ellipse">
              <a:avLst/>
            </a:prstGeom>
            <a:solidFill>
              <a:srgbClr val="3F6D93"/>
            </a:solid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66" name="TextBox 65"/>
            <p:cNvSpPr txBox="1"/>
            <p:nvPr/>
          </p:nvSpPr>
          <p:spPr>
            <a:xfrm>
              <a:off x="4834633" y="1938352"/>
              <a:ext cx="162000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1" i="0" u="none" strike="noStrike" kern="0" cap="none" spc="0" normalizeH="0" baseline="0" noProof="0" dirty="0" smtClean="0">
                  <a:ln>
                    <a:noFill/>
                  </a:ln>
                  <a:solidFill>
                    <a:srgbClr val="3F6D93"/>
                  </a:solidFill>
                  <a:effectLst/>
                  <a:uLnTx/>
                  <a:uFillTx/>
                </a:rPr>
                <a:t>Workshop</a:t>
              </a:r>
            </a:p>
          </p:txBody>
        </p:sp>
        <p:sp>
          <p:nvSpPr>
            <p:cNvPr id="67" name="TextBox 66"/>
            <p:cNvSpPr txBox="1"/>
            <p:nvPr/>
          </p:nvSpPr>
          <p:spPr>
            <a:xfrm>
              <a:off x="4849798" y="3294062"/>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smtClean="0">
                  <a:ln>
                    <a:noFill/>
                  </a:ln>
                  <a:solidFill>
                    <a:srgbClr val="29475F"/>
                  </a:solidFill>
                  <a:effectLst/>
                  <a:uLnTx/>
                  <a:uFillTx/>
                </a:rPr>
                <a:t>“We need to hit the ground running and get this project kicked off immediately. Our team has the ability to take this over once we get a framework and strategy in place.”</a:t>
              </a:r>
            </a:p>
          </p:txBody>
        </p:sp>
        <p:pic>
          <p:nvPicPr>
            <p:cNvPr id="68" name="Picture 6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63905" y="2727129"/>
              <a:ext cx="361456" cy="240970"/>
            </a:xfrm>
            <a:prstGeom prst="rect">
              <a:avLst/>
            </a:prstGeom>
            <a:noFill/>
          </p:spPr>
        </p:pic>
      </p:grpSp>
      <p:sp>
        <p:nvSpPr>
          <p:cNvPr id="69" name="Rectangle 68"/>
          <p:cNvSpPr/>
          <p:nvPr/>
        </p:nvSpPr>
        <p:spPr>
          <a:xfrm>
            <a:off x="1082917" y="5734955"/>
            <a:ext cx="7290778" cy="338554"/>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29475F"/>
                </a:solidFill>
                <a:effectLst/>
                <a:uLnTx/>
                <a:uFillTx/>
              </a:rPr>
              <a:t>Diagnostics and consistent frameworks used throughout all four options</a:t>
            </a:r>
          </a:p>
        </p:txBody>
      </p:sp>
      <p:sp>
        <p:nvSpPr>
          <p:cNvPr id="3" name="Title 2"/>
          <p:cNvSpPr>
            <a:spLocks noGrp="1"/>
          </p:cNvSpPr>
          <p:nvPr>
            <p:ph type="title"/>
          </p:nvPr>
        </p:nvSpPr>
        <p:spPr/>
        <p:txBody>
          <a:bodyPr/>
          <a:lstStyle/>
          <a:p>
            <a:pPr lvl="0">
              <a:lnSpc>
                <a:spcPts val="2600"/>
              </a:lnSpc>
              <a:defRPr/>
            </a:pPr>
            <a:r>
              <a:rPr lang="en-US" dirty="0" smtClean="0"/>
              <a:t>Info-Tech offers various levels of support to best suit your needs</a:t>
            </a:r>
            <a:endParaRPr lang="en-US" dirty="0"/>
          </a:p>
        </p:txBody>
      </p:sp>
    </p:spTree>
    <p:extLst>
      <p:ext uri="{BB962C8B-B14F-4D97-AF65-F5344CB8AC3E}">
        <p14:creationId xmlns:p14="http://schemas.microsoft.com/office/powerpoint/2010/main" val="39603445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4"/>
          <p:cNvGraphicFramePr>
            <a:graphicFrameLocks noGrp="1"/>
          </p:cNvGraphicFramePr>
          <p:nvPr>
            <p:extLst>
              <p:ext uri="{D42A27DB-BD31-4B8C-83A1-F6EECF244321}">
                <p14:modId xmlns:p14="http://schemas.microsoft.com/office/powerpoint/2010/main" val="3920559381"/>
              </p:ext>
            </p:extLst>
          </p:nvPr>
        </p:nvGraphicFramePr>
        <p:xfrm>
          <a:off x="86984" y="1547446"/>
          <a:ext cx="8799876" cy="4935269"/>
        </p:xfrm>
        <a:graphic>
          <a:graphicData uri="http://schemas.openxmlformats.org/drawingml/2006/table">
            <a:tbl>
              <a:tblPr firstRow="1" bandRow="1">
                <a:tableStyleId>{5C22544A-7EE6-4342-B048-85BDC9FD1C3A}</a:tableStyleId>
              </a:tblPr>
              <a:tblGrid>
                <a:gridCol w="1191600"/>
                <a:gridCol w="2536092"/>
                <a:gridCol w="2536092"/>
                <a:gridCol w="2536092"/>
              </a:tblGrid>
              <a:tr h="1106977">
                <a:tc>
                  <a:txBody>
                    <a:bodyPr/>
                    <a:lstStyle/>
                    <a:p>
                      <a:pPr algn="ctr"/>
                      <a:r>
                        <a:rPr lang="en-CA" sz="1000" dirty="0" smtClean="0">
                          <a:solidFill>
                            <a:schemeClr val="bg1"/>
                          </a:solidFill>
                        </a:rPr>
                        <a:t>Best-Practice Toolkit</a:t>
                      </a:r>
                      <a:endParaRPr lang="en-CA" sz="1000" dirty="0">
                        <a:solidFill>
                          <a:schemeClr val="bg1"/>
                        </a:solidFill>
                      </a:endParaRP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43F54"/>
                    </a:solidFill>
                  </a:tcPr>
                </a:tc>
                <a:tc>
                  <a:txBody>
                    <a:bodyPr/>
                    <a:lstStyle/>
                    <a:p>
                      <a:pPr>
                        <a:spcAft>
                          <a:spcPts val="600"/>
                        </a:spcAft>
                      </a:pPr>
                      <a:r>
                        <a:rPr lang="en-CA" sz="1000" dirty="0" smtClean="0">
                          <a:solidFill>
                            <a:schemeClr val="tx1"/>
                          </a:solidFill>
                        </a:rPr>
                        <a:t>1.1 Assess maturity</a:t>
                      </a:r>
                      <a:endParaRPr lang="en-CA" sz="400" b="0" dirty="0" smtClean="0">
                        <a:solidFill>
                          <a:schemeClr val="tx1"/>
                        </a:solidFill>
                      </a:endParaRPr>
                    </a:p>
                    <a:p>
                      <a:pPr>
                        <a:spcAft>
                          <a:spcPts val="600"/>
                        </a:spcAft>
                      </a:pPr>
                      <a:r>
                        <a:rPr lang="en-CA" sz="1000" dirty="0" smtClean="0">
                          <a:solidFill>
                            <a:schemeClr val="tx1"/>
                          </a:solidFill>
                        </a:rPr>
                        <a:t>1.2 Assess cost</a:t>
                      </a:r>
                      <a:r>
                        <a:rPr lang="en-CA" sz="1000" baseline="0" dirty="0" smtClean="0">
                          <a:solidFill>
                            <a:schemeClr val="tx1"/>
                          </a:solidFill>
                        </a:rPr>
                        <a:t> and feasibility</a:t>
                      </a:r>
                      <a:endParaRPr lang="en-CA" sz="1000" dirty="0" smtClean="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CA" sz="1000" b="1" i="0" u="none" strike="noStrike" kern="1200" cap="none" spc="0" normalizeH="0" baseline="0" noProof="0" dirty="0" smtClean="0">
                          <a:ln>
                            <a:noFill/>
                          </a:ln>
                          <a:solidFill>
                            <a:srgbClr val="333333"/>
                          </a:solidFill>
                          <a:effectLst/>
                          <a:uLnTx/>
                          <a:uFillTx/>
                          <a:latin typeface="+mn-lt"/>
                        </a:rPr>
                        <a:t>2.1 Build outsourcing strategy</a:t>
                      </a:r>
                      <a:endParaRPr kumimoji="0" lang="en-CA" sz="400" b="0" i="0" u="none" strike="noStrike" kern="1200" cap="none" spc="0" normalizeH="0" baseline="0" noProof="0" dirty="0" smtClean="0">
                        <a:ln>
                          <a:noFill/>
                        </a:ln>
                        <a:solidFill>
                          <a:srgbClr val="333333"/>
                        </a:solidFill>
                        <a:effectLst/>
                        <a:uLnTx/>
                        <a:uFillTx/>
                        <a:latin typeface="+mn-lt"/>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CA" sz="1000" b="1" i="0" u="none" strike="noStrike" kern="1200" cap="none" spc="0" normalizeH="0" baseline="0" noProof="0" dirty="0" smtClean="0">
                          <a:ln>
                            <a:noFill/>
                          </a:ln>
                          <a:solidFill>
                            <a:srgbClr val="333333"/>
                          </a:solidFill>
                          <a:effectLst/>
                          <a:uLnTx/>
                          <a:uFillTx/>
                          <a:latin typeface="+mn-lt"/>
                        </a:rPr>
                        <a:t>2.2 Develop RFP</a:t>
                      </a:r>
                    </a:p>
                    <a:p>
                      <a:pPr marL="0" indent="0">
                        <a:spcAft>
                          <a:spcPts val="600"/>
                        </a:spcAft>
                        <a:buSzPct val="175000"/>
                        <a:buNone/>
                      </a:pPr>
                      <a:endParaRPr lang="en-CA" sz="1000" b="0" dirty="0" smtClean="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spcAft>
                          <a:spcPts val="600"/>
                        </a:spcAft>
                      </a:pPr>
                      <a:r>
                        <a:rPr lang="en-CA" sz="1000" dirty="0" smtClean="0">
                          <a:solidFill>
                            <a:schemeClr val="tx1"/>
                          </a:solidFill>
                        </a:rPr>
                        <a:t>3.1 Evaluate RFP responses</a:t>
                      </a:r>
                      <a:endParaRPr lang="en-CA" sz="1000" baseline="0" dirty="0" smtClean="0">
                        <a:solidFill>
                          <a:schemeClr val="tx1"/>
                        </a:solidFill>
                      </a:endParaRPr>
                    </a:p>
                    <a:p>
                      <a:pPr>
                        <a:spcAft>
                          <a:spcPts val="600"/>
                        </a:spcAft>
                      </a:pPr>
                      <a:r>
                        <a:rPr lang="en-CA" sz="1000" baseline="0" dirty="0" smtClean="0">
                          <a:solidFill>
                            <a:schemeClr val="tx1"/>
                          </a:solidFill>
                        </a:rPr>
                        <a:t>3.2 Manage the transition</a:t>
                      </a:r>
                      <a:endParaRPr lang="en-CA" sz="900" dirty="0" smtClean="0">
                        <a:solidFill>
                          <a:schemeClr val="tx1"/>
                        </a:solidFill>
                      </a:endParaRPr>
                    </a:p>
                    <a:p>
                      <a:endParaRPr lang="en-CA" sz="10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1774702">
                <a:tc>
                  <a:txBody>
                    <a:bodyPr/>
                    <a:lstStyle/>
                    <a:p>
                      <a:pPr algn="ctr"/>
                      <a:r>
                        <a:rPr lang="en-CA" sz="1000" b="1" dirty="0" smtClean="0">
                          <a:solidFill>
                            <a:schemeClr val="bg1"/>
                          </a:solidFill>
                        </a:rPr>
                        <a:t>Guided Implementations</a:t>
                      </a:r>
                      <a:endParaRPr lang="en-CA" sz="1000" b="1" dirty="0">
                        <a:solidFill>
                          <a:schemeClr val="bg1"/>
                        </a:solidFill>
                      </a:endParaRP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6A1C5"/>
                    </a:solidFill>
                  </a:tcPr>
                </a:tc>
                <a:tc>
                  <a:txBody>
                    <a:bodyPr/>
                    <a:lstStyle/>
                    <a:p>
                      <a:pPr marL="228600" indent="-228600">
                        <a:spcAft>
                          <a:spcPts val="600"/>
                        </a:spcAft>
                        <a:buSzPct val="150000"/>
                        <a:buBlip>
                          <a:blip r:embed="rId3"/>
                        </a:buBlip>
                      </a:pPr>
                      <a:r>
                        <a:rPr lang="en-US" sz="1000" b="0" dirty="0" smtClean="0">
                          <a:cs typeface="Open Sans"/>
                        </a:rPr>
                        <a:t>Define the structure of your service desk</a:t>
                      </a:r>
                      <a:r>
                        <a:rPr lang="en-US" sz="1000" b="0" baseline="0" dirty="0" smtClean="0">
                          <a:cs typeface="Open Sans"/>
                        </a:rPr>
                        <a:t> and i</a:t>
                      </a:r>
                      <a:r>
                        <a:rPr lang="en-US" sz="1000" b="0" dirty="0" smtClean="0">
                          <a:cs typeface="Open Sans"/>
                        </a:rPr>
                        <a:t>dentify service desk agent</a:t>
                      </a:r>
                      <a:r>
                        <a:rPr lang="en-US" sz="1000" b="0" baseline="0" dirty="0" smtClean="0">
                          <a:cs typeface="Open Sans"/>
                        </a:rPr>
                        <a:t> skills and gaps. </a:t>
                      </a:r>
                    </a:p>
                    <a:p>
                      <a:pPr marL="228600" indent="-228600">
                        <a:spcAft>
                          <a:spcPts val="600"/>
                        </a:spcAft>
                        <a:buSzPct val="150000"/>
                        <a:buBlip>
                          <a:blip r:embed="rId3"/>
                        </a:buBlip>
                      </a:pPr>
                      <a:r>
                        <a:rPr lang="en-US" sz="1000" b="0" dirty="0" smtClean="0">
                          <a:latin typeface="Arial" pitchFamily="34" charset="0"/>
                          <a:cs typeface="Arial" pitchFamily="34" charset="0"/>
                        </a:rPr>
                        <a:t>Complete service desk maturity assessment and analyze results.</a:t>
                      </a:r>
                    </a:p>
                    <a:p>
                      <a:pPr marL="228600" indent="-228600">
                        <a:spcAft>
                          <a:spcPts val="600"/>
                        </a:spcAft>
                        <a:buSzPct val="150000"/>
                        <a:buBlip>
                          <a:blip r:embed="rId3"/>
                        </a:buBlip>
                      </a:pPr>
                      <a:r>
                        <a:rPr lang="en-US" sz="1000" b="0" dirty="0" smtClean="0">
                          <a:latin typeface="Arial" pitchFamily="34" charset="0"/>
                          <a:cs typeface="Arial" pitchFamily="34" charset="0"/>
                        </a:rPr>
                        <a:t>Complete</a:t>
                      </a:r>
                      <a:r>
                        <a:rPr lang="en-US" sz="1000" b="0" baseline="0" dirty="0" smtClean="0">
                          <a:latin typeface="Arial" pitchFamily="34" charset="0"/>
                          <a:cs typeface="Arial" pitchFamily="34" charset="0"/>
                        </a:rPr>
                        <a:t> service desk efficiency assessment and analyze results; use results of both assessments to determine whether outsourcing is appropriate.</a:t>
                      </a:r>
                      <a:endParaRPr lang="en-US" sz="1000" b="0" dirty="0" smtClean="0">
                        <a:latin typeface="Arial" pitchFamily="34" charset="0"/>
                        <a:cs typeface="Arial"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28600" indent="-228600">
                        <a:spcAft>
                          <a:spcPts val="600"/>
                        </a:spcAft>
                        <a:buSzPct val="150000"/>
                        <a:buBlip>
                          <a:blip r:embed="rId3"/>
                        </a:buBlip>
                      </a:pPr>
                      <a:r>
                        <a:rPr lang="en-US" sz="1000" b="0" dirty="0" smtClean="0">
                          <a:cs typeface="Open Sans"/>
                        </a:rPr>
                        <a:t>Identify goals and objectives</a:t>
                      </a:r>
                      <a:r>
                        <a:rPr lang="en-US" sz="1000" b="0" baseline="0" dirty="0" smtClean="0">
                          <a:cs typeface="Open Sans"/>
                        </a:rPr>
                        <a:t> of outsourcing and define roles and responsibilities for the project.</a:t>
                      </a:r>
                    </a:p>
                    <a:p>
                      <a:pPr marL="228600" indent="-228600">
                        <a:spcAft>
                          <a:spcPts val="600"/>
                        </a:spcAft>
                        <a:buSzPct val="150000"/>
                        <a:buBlip>
                          <a:blip r:embed="rId3"/>
                        </a:buBlip>
                      </a:pPr>
                      <a:r>
                        <a:rPr lang="en-US" sz="1000" b="0" dirty="0" smtClean="0">
                          <a:cs typeface="Open Sans"/>
                        </a:rPr>
                        <a:t>Identify</a:t>
                      </a:r>
                      <a:r>
                        <a:rPr lang="en-US" sz="1000" b="0" baseline="0" dirty="0" smtClean="0">
                          <a:cs typeface="Open Sans"/>
                        </a:rPr>
                        <a:t> key success metrics; outline strategy for the outsourcing project.</a:t>
                      </a:r>
                    </a:p>
                    <a:p>
                      <a:pPr marL="228600" indent="-228600">
                        <a:spcAft>
                          <a:spcPts val="600"/>
                        </a:spcAft>
                        <a:buSzPct val="150000"/>
                        <a:buBlip>
                          <a:blip r:embed="rId3"/>
                        </a:buBlip>
                      </a:pPr>
                      <a:r>
                        <a:rPr lang="en-US" sz="1000" b="0" baseline="0" dirty="0" smtClean="0">
                          <a:cs typeface="Open Sans"/>
                        </a:rPr>
                        <a:t>Identify current and future requirements from MSP; use requirements to complete a detailed RFP to issue to MSPs.</a:t>
                      </a:r>
                      <a:endParaRPr lang="en-CA" sz="10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28600" indent="-228600">
                        <a:spcAft>
                          <a:spcPts val="600"/>
                        </a:spcAft>
                        <a:buSzPct val="150000"/>
                        <a:buBlip>
                          <a:blip r:embed="rId3"/>
                        </a:buBlip>
                      </a:pPr>
                      <a:r>
                        <a:rPr lang="en-US" sz="1000" b="0" dirty="0" smtClean="0">
                          <a:cs typeface="Open Sans"/>
                        </a:rPr>
                        <a:t>Evaluate RFP responses using the scoring tool.</a:t>
                      </a:r>
                    </a:p>
                    <a:p>
                      <a:pPr marL="228600" indent="-228600">
                        <a:spcAft>
                          <a:spcPts val="600"/>
                        </a:spcAft>
                        <a:buSzPct val="150000"/>
                        <a:buBlip>
                          <a:blip r:embed="rId3"/>
                        </a:buBlip>
                      </a:pPr>
                      <a:r>
                        <a:rPr lang="en-US" sz="1000" b="0" dirty="0" smtClean="0">
                          <a:cs typeface="Open Sans"/>
                        </a:rPr>
                        <a:t>Complete</a:t>
                      </a:r>
                      <a:r>
                        <a:rPr lang="en-US" sz="1000" b="0" baseline="0" dirty="0" smtClean="0">
                          <a:cs typeface="Open Sans"/>
                        </a:rPr>
                        <a:t> script of questions to ask MSPs and references in interviews.</a:t>
                      </a:r>
                    </a:p>
                    <a:p>
                      <a:pPr marL="228600" indent="-228600">
                        <a:spcAft>
                          <a:spcPts val="600"/>
                        </a:spcAft>
                        <a:buSzPct val="150000"/>
                        <a:buBlip>
                          <a:blip r:embed="rId3"/>
                        </a:buBlip>
                      </a:pPr>
                      <a:r>
                        <a:rPr lang="en-US" sz="1000" b="0" baseline="0" dirty="0" smtClean="0">
                          <a:cs typeface="Open Sans"/>
                        </a:rPr>
                        <a:t>Choose MSP and discuss plan for managing the transition and defining an exit strategy before signing contract.</a:t>
                      </a:r>
                      <a:endParaRPr lang="en-US" sz="1000" b="0" dirty="0" smtClean="0">
                        <a:cs typeface="Open Sans"/>
                      </a:endParaRPr>
                    </a:p>
                    <a:p>
                      <a:endParaRPr lang="en-CA" sz="10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895350">
                <a:tc>
                  <a:txBody>
                    <a:bodyPr/>
                    <a:lstStyle/>
                    <a:p>
                      <a:pPr algn="ctr"/>
                      <a:r>
                        <a:rPr lang="en-CA" sz="1000" b="1" dirty="0" smtClean="0">
                          <a:solidFill>
                            <a:schemeClr val="bg1"/>
                          </a:solidFill>
                        </a:rPr>
                        <a:t>Onsite</a:t>
                      </a:r>
                      <a:r>
                        <a:rPr lang="en-CA" sz="1000" b="1" baseline="0" dirty="0" smtClean="0">
                          <a:solidFill>
                            <a:schemeClr val="bg1"/>
                          </a:solidFill>
                        </a:rPr>
                        <a:t> Workshop</a:t>
                      </a:r>
                      <a:endParaRPr lang="en-CA" sz="1000" b="1" dirty="0">
                        <a:solidFill>
                          <a:schemeClr val="bg1"/>
                        </a:solidFill>
                      </a:endParaRP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76B7"/>
                    </a:solidFill>
                  </a:tcPr>
                </a:tc>
                <a:tc>
                  <a:txBody>
                    <a:bodyPr/>
                    <a:lstStyle/>
                    <a:p>
                      <a:r>
                        <a:rPr lang="en-CA" sz="1000" b="1" dirty="0" smtClean="0"/>
                        <a:t>Module</a:t>
                      </a:r>
                      <a:r>
                        <a:rPr lang="en-CA" sz="1000" b="1" baseline="0" dirty="0" smtClean="0"/>
                        <a:t> 1</a:t>
                      </a:r>
                      <a:r>
                        <a:rPr lang="en-CA" sz="1000" b="1" dirty="0" smtClean="0"/>
                        <a:t>:</a:t>
                      </a:r>
                    </a:p>
                    <a:p>
                      <a:pPr marL="0" indent="0">
                        <a:buFont typeface="Arial" panose="020B0604020202020204" pitchFamily="34" charset="0"/>
                        <a:buNone/>
                      </a:pPr>
                      <a:r>
                        <a:rPr lang="en-CA" sz="1000" dirty="0" smtClean="0"/>
                        <a:t>Assess maturity</a:t>
                      </a:r>
                      <a:r>
                        <a:rPr lang="en-CA" sz="1000" baseline="0" dirty="0" smtClean="0"/>
                        <a:t> and feasibility of outsourcing</a:t>
                      </a:r>
                      <a:endParaRPr lang="en-CA" sz="1000" dirty="0" smtClean="0"/>
                    </a:p>
                    <a:p>
                      <a:endParaRPr lang="en-CA" sz="10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CA" sz="1000" b="1" dirty="0" smtClean="0"/>
                        <a:t>Module</a:t>
                      </a:r>
                      <a:r>
                        <a:rPr lang="en-CA" sz="1000" b="1" baseline="0" dirty="0" smtClean="0"/>
                        <a:t> 2</a:t>
                      </a:r>
                      <a:r>
                        <a:rPr lang="en-CA" sz="1000" b="1" dirty="0" smtClean="0"/>
                        <a:t>:</a:t>
                      </a:r>
                    </a:p>
                    <a:p>
                      <a:pPr marL="0" indent="0">
                        <a:buFont typeface="Arial" panose="020B0604020202020204" pitchFamily="34" charset="0"/>
                        <a:buNone/>
                      </a:pPr>
                      <a:r>
                        <a:rPr lang="en-CA" sz="1000" dirty="0" smtClean="0"/>
                        <a:t>Build outsourcing strategy</a:t>
                      </a:r>
                      <a:r>
                        <a:rPr lang="en-CA" sz="1000" baseline="0" dirty="0" smtClean="0"/>
                        <a:t> and RFP</a:t>
                      </a:r>
                      <a:endParaRPr lang="en-CA" sz="1000" dirty="0" smtClean="0"/>
                    </a:p>
                    <a:p>
                      <a:endParaRPr lang="en-CA" sz="10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CA" sz="1000" b="1" dirty="0" smtClean="0"/>
                        <a:t>Module</a:t>
                      </a:r>
                      <a:r>
                        <a:rPr lang="en-CA" sz="1000" b="1" baseline="0" dirty="0" smtClean="0"/>
                        <a:t> 3</a:t>
                      </a:r>
                      <a:r>
                        <a:rPr lang="en-CA" sz="1000" b="1" dirty="0" smtClean="0"/>
                        <a:t>:</a:t>
                      </a:r>
                    </a:p>
                    <a:p>
                      <a:pPr marL="0" indent="0">
                        <a:buFont typeface="Arial" panose="020B0604020202020204" pitchFamily="34" charset="0"/>
                        <a:buNone/>
                      </a:pPr>
                      <a:r>
                        <a:rPr lang="en-CA" sz="1000" dirty="0" smtClean="0"/>
                        <a:t>Evaluate RFP</a:t>
                      </a:r>
                      <a:r>
                        <a:rPr lang="en-CA" sz="1000" baseline="0" dirty="0" smtClean="0"/>
                        <a:t> responses to select MSP and manage transition</a:t>
                      </a:r>
                      <a:endParaRPr lang="en-CA" sz="1000" dirty="0" smtClean="0"/>
                    </a:p>
                    <a:p>
                      <a:endParaRPr lang="en-CA" sz="10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731854">
                <a:tc>
                  <a:txBody>
                    <a:bodyPr/>
                    <a:lstStyle/>
                    <a:p>
                      <a:endParaRPr lang="en-CA"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CA" sz="1000" b="1" dirty="0" smtClean="0"/>
                        <a:t>Phase 1 Outcome:</a:t>
                      </a:r>
                    </a:p>
                    <a:p>
                      <a:pPr marL="171450" indent="-171450">
                        <a:buFont typeface="Arial" panose="020B0604020202020204" pitchFamily="34" charset="0"/>
                        <a:buChar char="•"/>
                      </a:pPr>
                      <a:r>
                        <a:rPr kumimoji="0" lang="en-US" sz="1000" b="0" i="0" u="none" strike="noStrike" kern="1200" cap="none" spc="0" normalizeH="0" baseline="0" noProof="0" dirty="0" smtClean="0">
                          <a:ln>
                            <a:noFill/>
                          </a:ln>
                          <a:solidFill>
                            <a:schemeClr val="tx1"/>
                          </a:solidFill>
                          <a:effectLst/>
                          <a:uLnTx/>
                          <a:uFillTx/>
                          <a:latin typeface="+mn-lt"/>
                          <a:ea typeface="+mn-ea"/>
                          <a:cs typeface="+mn-cs"/>
                        </a:rPr>
                        <a:t>Evaluation of service desk maturity to determine whether to proceed with outsourcing.</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000" dirty="0" smtClean="0">
                          <a:solidFill>
                            <a:schemeClr val="tx1"/>
                          </a:solidFill>
                        </a:rPr>
                        <a:t>Efficiency </a:t>
                      </a:r>
                      <a:r>
                        <a:rPr lang="en-CA" sz="1000" baseline="0" dirty="0" smtClean="0">
                          <a:solidFill>
                            <a:schemeClr val="tx1"/>
                          </a:solidFill>
                        </a:rPr>
                        <a:t>metrics to determine whether the cost of outsourcing is worth potential efficiency gains.</a:t>
                      </a:r>
                      <a:endParaRPr lang="en-CA" sz="10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CA" sz="1000" b="1" dirty="0" smtClean="0"/>
                        <a:t>Phase 2 Outcome:</a:t>
                      </a:r>
                    </a:p>
                    <a:p>
                      <a:pPr marL="171450" indent="-171450">
                        <a:buFont typeface="Arial" panose="020B0604020202020204" pitchFamily="34" charset="0"/>
                        <a:buChar char="•"/>
                      </a:pPr>
                      <a:r>
                        <a:rPr lang="en-CA" sz="1000" dirty="0" smtClean="0"/>
                        <a:t>Outsourcing</a:t>
                      </a:r>
                      <a:r>
                        <a:rPr lang="en-CA" sz="1000" baseline="0" dirty="0" smtClean="0"/>
                        <a:t> strategy outlining project objectives, tasks, roles, and metrics.</a:t>
                      </a:r>
                    </a:p>
                    <a:p>
                      <a:pPr marL="171450" indent="-171450">
                        <a:buFont typeface="Arial" panose="020B0604020202020204" pitchFamily="34" charset="0"/>
                        <a:buChar char="•"/>
                      </a:pPr>
                      <a:r>
                        <a:rPr lang="en-CA" sz="1000" baseline="0" dirty="0" smtClean="0"/>
                        <a:t>Service desk outsourcing RFP clearly defining requirements from MSP.</a:t>
                      </a:r>
                      <a:endParaRPr lang="en-CA" sz="1000" dirty="0" smtClean="0"/>
                    </a:p>
                    <a:p>
                      <a:endParaRPr lang="en-CA" sz="10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CA" sz="1000" b="1" dirty="0" smtClean="0"/>
                        <a:t>Phase 3 Outcome:</a:t>
                      </a:r>
                    </a:p>
                    <a:p>
                      <a:pPr marL="171450" indent="-171450">
                        <a:buFont typeface="Arial" panose="020B0604020202020204" pitchFamily="34" charset="0"/>
                        <a:buChar char="•"/>
                      </a:pPr>
                      <a:r>
                        <a:rPr lang="en-CA" sz="1000" dirty="0" smtClean="0"/>
                        <a:t>RFP</a:t>
                      </a:r>
                      <a:r>
                        <a:rPr lang="en-CA" sz="1000" baseline="0" dirty="0" smtClean="0"/>
                        <a:t> responses scored and interviews completed to fully understand MSP options.</a:t>
                      </a:r>
                    </a:p>
                    <a:p>
                      <a:pPr marL="171450" indent="-171450">
                        <a:buFont typeface="Arial" panose="020B0604020202020204" pitchFamily="34" charset="0"/>
                        <a:buChar char="•"/>
                      </a:pPr>
                      <a:r>
                        <a:rPr lang="en-CA" sz="1000" baseline="0" dirty="0" smtClean="0"/>
                        <a:t>MSP selected and strategy in place to manage transition to and from MSP.</a:t>
                      </a:r>
                      <a:endParaRPr lang="en-CA" sz="1000" dirty="0" smtClean="0"/>
                    </a:p>
                    <a:p>
                      <a:endParaRPr lang="en-CA" sz="10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pic>
        <p:nvPicPr>
          <p:cNvPr id="19" name="Picture 18"/>
          <p:cNvPicPr>
            <a:picLocks noChangeAspect="1"/>
          </p:cNvPicPr>
          <p:nvPr/>
        </p:nvPicPr>
        <p:blipFill>
          <a:blip r:embed="rId4" cstate="print">
            <a:clrChange>
              <a:clrFrom>
                <a:srgbClr val="36A1C5"/>
              </a:clrFrom>
              <a:clrTo>
                <a:srgbClr val="36A1C5">
                  <a:alpha val="0"/>
                </a:srgbClr>
              </a:clrTo>
            </a:clrChange>
            <a:extLst>
              <a:ext uri="{28A0092B-C50C-407E-A947-70E740481C1C}">
                <a14:useLocalDpi xmlns:a14="http://schemas.microsoft.com/office/drawing/2010/main" val="0"/>
              </a:ext>
            </a:extLst>
          </a:blip>
          <a:stretch>
            <a:fillRect/>
          </a:stretch>
        </p:blipFill>
        <p:spPr>
          <a:xfrm>
            <a:off x="170983" y="2801577"/>
            <a:ext cx="974520" cy="877885"/>
          </a:xfrm>
          <a:prstGeom prst="rect">
            <a:avLst/>
          </a:prstGeom>
        </p:spPr>
      </p:pic>
      <p:pic>
        <p:nvPicPr>
          <p:cNvPr id="20" name="Picture 19" descr="best-practice-blueprints.png"/>
          <p:cNvPicPr>
            <a:picLocks noChangeAspect="1"/>
          </p:cNvPicPr>
          <p:nvPr/>
        </p:nvPicPr>
        <p:blipFill>
          <a:blip r:embed="rId5" cstate="print">
            <a:clrChange>
              <a:clrFrom>
                <a:srgbClr val="000000">
                  <a:alpha val="0"/>
                </a:srgbClr>
              </a:clrFrom>
              <a:clrTo>
                <a:srgbClr val="000000">
                  <a:alpha val="0"/>
                </a:srgbClr>
              </a:clrTo>
            </a:clrChange>
          </a:blip>
          <a:stretch>
            <a:fillRect/>
          </a:stretch>
        </p:blipFill>
        <p:spPr>
          <a:xfrm>
            <a:off x="111056" y="1415450"/>
            <a:ext cx="1094375" cy="1088500"/>
          </a:xfrm>
          <a:prstGeom prst="rect">
            <a:avLst/>
          </a:prstGeom>
          <a:solidFill>
            <a:schemeClr val="accent1">
              <a:alpha val="0"/>
            </a:schemeClr>
          </a:solidFill>
          <a:effectLst/>
        </p:spPr>
      </p:pic>
      <p:pic>
        <p:nvPicPr>
          <p:cNvPr id="21" name="Picture 20" descr="on-site-workshops.png"/>
          <p:cNvPicPr>
            <a:picLocks noChangeAspect="1"/>
          </p:cNvPicPr>
          <p:nvPr/>
        </p:nvPicPr>
        <p:blipFill rotWithShape="1">
          <a:blip r:embed="rId6" cstate="print"/>
          <a:srcRect l="12204" t="22820" r="8463" b="22257"/>
          <a:stretch/>
        </p:blipFill>
        <p:spPr>
          <a:xfrm>
            <a:off x="282240" y="4517519"/>
            <a:ext cx="752006" cy="483279"/>
          </a:xfrm>
          <a:prstGeom prst="rect">
            <a:avLst/>
          </a:prstGeom>
          <a:effectLst/>
        </p:spPr>
      </p:pic>
      <p:sp>
        <p:nvSpPr>
          <p:cNvPr id="15" name="Chevron 14"/>
          <p:cNvSpPr/>
          <p:nvPr/>
        </p:nvSpPr>
        <p:spPr>
          <a:xfrm>
            <a:off x="1301687" y="1133476"/>
            <a:ext cx="2692549" cy="405175"/>
          </a:xfrm>
          <a:prstGeom prst="chevron">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FFFF"/>
                </a:solidFill>
              </a:rPr>
              <a:t>1. Assess maturity </a:t>
            </a:r>
            <a:r>
              <a:rPr lang="en-US" sz="1400" dirty="0" smtClean="0">
                <a:solidFill>
                  <a:srgbClr val="FFFFFF"/>
                </a:solidFill>
              </a:rPr>
              <a:t>and feasibility</a:t>
            </a:r>
            <a:endParaRPr lang="en-US" sz="1400" dirty="0">
              <a:solidFill>
                <a:srgbClr val="FFFFFF"/>
              </a:solidFill>
            </a:endParaRPr>
          </a:p>
        </p:txBody>
      </p:sp>
      <p:sp>
        <p:nvSpPr>
          <p:cNvPr id="16" name="Chevron 15"/>
          <p:cNvSpPr/>
          <p:nvPr/>
        </p:nvSpPr>
        <p:spPr>
          <a:xfrm>
            <a:off x="3838233" y="1133475"/>
            <a:ext cx="2697480" cy="405175"/>
          </a:xfrm>
          <a:prstGeom prst="chevron">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FFFF"/>
                </a:solidFill>
              </a:rPr>
              <a:t>2. Build strategy </a:t>
            </a:r>
            <a:r>
              <a:rPr lang="en-US" sz="1400" dirty="0" smtClean="0">
                <a:solidFill>
                  <a:srgbClr val="FFFFFF"/>
                </a:solidFill>
              </a:rPr>
              <a:t>and RFP</a:t>
            </a:r>
            <a:endParaRPr lang="en-US" sz="1400" dirty="0">
              <a:solidFill>
                <a:srgbClr val="FFFFFF"/>
              </a:solidFill>
            </a:endParaRPr>
          </a:p>
        </p:txBody>
      </p:sp>
      <p:sp>
        <p:nvSpPr>
          <p:cNvPr id="17" name="Chevron 16"/>
          <p:cNvSpPr/>
          <p:nvPr/>
        </p:nvSpPr>
        <p:spPr>
          <a:xfrm>
            <a:off x="6371121" y="1133475"/>
            <a:ext cx="2532888" cy="405175"/>
          </a:xfrm>
          <a:prstGeom prst="chevron">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FFFF"/>
                </a:solidFill>
              </a:rPr>
              <a:t>3. Execute </a:t>
            </a:r>
            <a:r>
              <a:rPr lang="en-US" sz="1400" dirty="0" smtClean="0">
                <a:solidFill>
                  <a:srgbClr val="FFFFFF"/>
                </a:solidFill>
              </a:rPr>
              <a:t>and </a:t>
            </a:r>
            <a:r>
              <a:rPr lang="en-US" sz="1400" dirty="0">
                <a:solidFill>
                  <a:srgbClr val="FFFFFF"/>
                </a:solidFill>
              </a:rPr>
              <a:t>manage </a:t>
            </a:r>
            <a:r>
              <a:rPr lang="en-US" sz="1400" dirty="0" smtClean="0">
                <a:solidFill>
                  <a:srgbClr val="FFFFFF"/>
                </a:solidFill>
              </a:rPr>
              <a:t>transition</a:t>
            </a:r>
            <a:endParaRPr lang="en-US" sz="1400" dirty="0">
              <a:solidFill>
                <a:srgbClr val="FFFFFF"/>
              </a:solidFill>
            </a:endParaRPr>
          </a:p>
        </p:txBody>
      </p:sp>
      <p:sp>
        <p:nvSpPr>
          <p:cNvPr id="3" name="Title 2"/>
          <p:cNvSpPr>
            <a:spLocks noGrp="1"/>
          </p:cNvSpPr>
          <p:nvPr>
            <p:ph type="title"/>
          </p:nvPr>
        </p:nvSpPr>
        <p:spPr/>
        <p:txBody>
          <a:bodyPr/>
          <a:lstStyle/>
          <a:p>
            <a:r>
              <a:rPr lang="en-US" dirty="0" smtClean="0"/>
              <a:t>Outsource the Service Desk – project overview</a:t>
            </a:r>
            <a:endParaRPr lang="en-US" dirty="0"/>
          </a:p>
        </p:txBody>
      </p:sp>
    </p:spTree>
    <p:extLst>
      <p:ext uri="{BB962C8B-B14F-4D97-AF65-F5344CB8AC3E}">
        <p14:creationId xmlns:p14="http://schemas.microsoft.com/office/powerpoint/2010/main" val="23718935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Measured value for Guided Implementations (GIs) of this project</a:t>
            </a:r>
          </a:p>
        </p:txBody>
      </p:sp>
      <p:sp>
        <p:nvSpPr>
          <p:cNvPr id="16" name="Text Placeholder 7"/>
          <p:cNvSpPr txBox="1">
            <a:spLocks/>
          </p:cNvSpPr>
          <p:nvPr/>
        </p:nvSpPr>
        <p:spPr bwMode="auto">
          <a:xfrm>
            <a:off x="257175" y="1317988"/>
            <a:ext cx="8620124" cy="657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kern="1200" baseline="0">
                <a:solidFill>
                  <a:schemeClr val="tx1"/>
                </a:solidFill>
                <a:latin typeface="+mn-lt"/>
                <a:ea typeface="+mn-ea"/>
                <a:cs typeface="+mn-cs"/>
              </a:defRPr>
            </a:lvl1pPr>
            <a:lvl2pPr marL="228600" indent="-228600" algn="l" rtl="0" eaLnBrk="1" fontAlgn="base" hangingPunct="1">
              <a:spcBef>
                <a:spcPct val="20000"/>
              </a:spcBef>
              <a:spcAft>
                <a:spcPct val="0"/>
              </a:spcAft>
              <a:buClr>
                <a:schemeClr val="tx1"/>
              </a:buClr>
              <a:buSzPct val="150000"/>
              <a:buFont typeface="Arial" pitchFamily="34" charset="0"/>
              <a:buChar char="◦"/>
              <a:defRPr sz="1400" kern="1200">
                <a:solidFill>
                  <a:schemeClr val="tx1"/>
                </a:solidFill>
                <a:latin typeface="+mn-lt"/>
                <a:ea typeface="+mn-ea"/>
                <a:cs typeface="+mn-cs"/>
              </a:defRPr>
            </a:lvl2pPr>
            <a:lvl3pPr marL="228600" indent="-228600" algn="l" rtl="0" eaLnBrk="1" fontAlgn="base" hangingPunct="1">
              <a:spcBef>
                <a:spcPct val="20000"/>
              </a:spcBef>
              <a:spcAft>
                <a:spcPct val="0"/>
              </a:spcAft>
              <a:buClr>
                <a:schemeClr val="tx1"/>
              </a:buClr>
              <a:buFont typeface="Arial" pitchFamily="34" charset="0"/>
              <a:buChar char="–"/>
              <a:defRPr sz="1400" kern="1200">
                <a:solidFill>
                  <a:schemeClr val="tx1"/>
                </a:solidFill>
                <a:latin typeface="+mn-lt"/>
                <a:ea typeface="+mn-ea"/>
                <a:cs typeface="+mn-cs"/>
              </a:defRPr>
            </a:lvl3pPr>
            <a:lvl4pPr marL="228600" indent="-228600" algn="l" rtl="0" eaLnBrk="1" fontAlgn="base" hangingPunct="1">
              <a:spcBef>
                <a:spcPct val="20000"/>
              </a:spcBef>
              <a:spcAft>
                <a:spcPct val="0"/>
              </a:spcAft>
              <a:buClr>
                <a:schemeClr val="tx1"/>
              </a:buClr>
              <a:buFont typeface="Wingdings" pitchFamily="2" charset="2"/>
              <a:buChar char="§"/>
              <a:defRPr sz="1400" kern="1200">
                <a:solidFill>
                  <a:schemeClr val="tx1"/>
                </a:solidFill>
                <a:latin typeface="+mn-lt"/>
                <a:ea typeface="+mn-ea"/>
                <a:cs typeface="+mn-cs"/>
              </a:defRPr>
            </a:lvl4pPr>
            <a:lvl5pPr marL="228600" indent="-228600" algn="l" rtl="0" eaLnBrk="1" fontAlgn="base" hangingPunct="1">
              <a:spcBef>
                <a:spcPct val="20000"/>
              </a:spcBef>
              <a:spcAft>
                <a:spcPct val="0"/>
              </a:spcAft>
              <a:buFont typeface="Arial"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ysClr val="windowText" lastClr="000000"/>
              </a:buClr>
              <a:defRPr/>
            </a:pPr>
            <a:r>
              <a:rPr lang="en-US" dirty="0" smtClean="0">
                <a:solidFill>
                  <a:srgbClr val="333333"/>
                </a:solidFill>
              </a:rPr>
              <a:t>Engaging in GIs doesn’t just offer valuable project advice, it also results in significant cost savings. </a:t>
            </a:r>
            <a:endParaRPr lang="en-US" dirty="0">
              <a:solidFill>
                <a:srgbClr val="333333"/>
              </a:solidFill>
            </a:endParaRPr>
          </a:p>
        </p:txBody>
      </p:sp>
      <p:graphicFrame>
        <p:nvGraphicFramePr>
          <p:cNvPr id="17" name="Table 1"/>
          <p:cNvGraphicFramePr>
            <a:graphicFrameLocks noGrp="1"/>
          </p:cNvGraphicFramePr>
          <p:nvPr>
            <p:extLst>
              <p:ext uri="{D42A27DB-BD31-4B8C-83A1-F6EECF244321}">
                <p14:modId xmlns:p14="http://schemas.microsoft.com/office/powerpoint/2010/main" val="1300475079"/>
              </p:ext>
            </p:extLst>
          </p:nvPr>
        </p:nvGraphicFramePr>
        <p:xfrm>
          <a:off x="504687" y="2159726"/>
          <a:ext cx="8125097" cy="3465000"/>
        </p:xfrm>
        <a:graphic>
          <a:graphicData uri="http://schemas.openxmlformats.org/drawingml/2006/table">
            <a:tbl>
              <a:tblPr firstRow="1" firstCol="1" bandRow="1"/>
              <a:tblGrid>
                <a:gridCol w="1984348"/>
                <a:gridCol w="6140749"/>
              </a:tblGrid>
              <a:tr h="348342">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spcBef>
                          <a:spcPts val="0"/>
                        </a:spcBef>
                        <a:spcAft>
                          <a:spcPts val="0"/>
                        </a:spcAft>
                      </a:pPr>
                      <a:r>
                        <a:rPr lang="en-CA" sz="1200" dirty="0" smtClean="0">
                          <a:solidFill>
                            <a:schemeClr val="bg1"/>
                          </a:solidFill>
                          <a:effectLst/>
                          <a:latin typeface="+mn-lt"/>
                        </a:rPr>
                        <a:t>GI</a:t>
                      </a:r>
                      <a:endParaRPr lang="en-CA" sz="1200" dirty="0">
                        <a:solidFill>
                          <a:schemeClr val="bg1"/>
                        </a:solidFill>
                        <a:effectLst/>
                        <a:latin typeface="+mn-lt"/>
                        <a:ea typeface="Calibri" panose="020F0502020204030204" pitchFamily="34" charset="0"/>
                        <a:cs typeface="Times New Roman" panose="02020603050405020304" pitchFamily="18" charset="0"/>
                      </a:endParaRPr>
                    </a:p>
                  </a:txBody>
                  <a:tcPr marL="59839" marR="59839"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spcBef>
                          <a:spcPts val="0"/>
                        </a:spcBef>
                        <a:spcAft>
                          <a:spcPts val="0"/>
                        </a:spcAft>
                      </a:pPr>
                      <a:r>
                        <a:rPr lang="en-CA" sz="1200" dirty="0">
                          <a:solidFill>
                            <a:schemeClr val="bg1"/>
                          </a:solidFill>
                          <a:effectLst/>
                          <a:latin typeface="+mn-lt"/>
                        </a:rPr>
                        <a:t>Measured Value</a:t>
                      </a:r>
                      <a:endParaRPr lang="en-CA" sz="1200" dirty="0">
                        <a:solidFill>
                          <a:schemeClr val="bg1"/>
                        </a:solidFill>
                        <a:effectLst/>
                        <a:latin typeface="+mn-lt"/>
                        <a:ea typeface="Calibri" panose="020F0502020204030204" pitchFamily="34" charset="0"/>
                        <a:cs typeface="Times New Roman" panose="02020603050405020304" pitchFamily="18" charset="0"/>
                      </a:endParaRPr>
                    </a:p>
                  </a:txBody>
                  <a:tcPr marL="59839" marR="59839"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1"/>
                    </a:solidFill>
                  </a:tcPr>
                </a:tc>
              </a:tr>
              <a:tr h="776924">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spcBef>
                          <a:spcPts val="0"/>
                        </a:spcBef>
                        <a:spcAft>
                          <a:spcPts val="0"/>
                        </a:spcAft>
                      </a:pPr>
                      <a:r>
                        <a:rPr lang="en-CA" sz="1200" dirty="0" smtClean="0">
                          <a:solidFill>
                            <a:schemeClr val="tx1"/>
                          </a:solidFill>
                          <a:effectLst/>
                          <a:latin typeface="+mn-lt"/>
                          <a:ea typeface="+mn-ea"/>
                          <a:cs typeface="+mn-cs"/>
                        </a:rPr>
                        <a:t>Phase</a:t>
                      </a:r>
                      <a:r>
                        <a:rPr lang="en-CA" sz="1200" baseline="0" dirty="0" smtClean="0">
                          <a:solidFill>
                            <a:schemeClr val="tx1"/>
                          </a:solidFill>
                          <a:effectLst/>
                          <a:latin typeface="+mn-lt"/>
                          <a:ea typeface="+mn-ea"/>
                          <a:cs typeface="+mn-cs"/>
                        </a:rPr>
                        <a:t> 1: Assess service desk maturity and outsourcing feasibility</a:t>
                      </a:r>
                    </a:p>
                  </a:txBody>
                  <a:tcPr marL="59839" marR="59839"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71450" marR="0" indent="-171450">
                        <a:spcBef>
                          <a:spcPts val="0"/>
                        </a:spcBef>
                        <a:spcAft>
                          <a:spcPts val="0"/>
                        </a:spcAft>
                        <a:buFont typeface="Arial" panose="020B0604020202020204" pitchFamily="34" charset="0"/>
                        <a:buChar char="•"/>
                      </a:pPr>
                      <a:r>
                        <a:rPr lang="en-CA" sz="1200" b="0" kern="1200" dirty="0" smtClean="0">
                          <a:solidFill>
                            <a:schemeClr val="tx1"/>
                          </a:solidFill>
                          <a:effectLst/>
                          <a:latin typeface="+mn-lt"/>
                          <a:ea typeface="Calibri" panose="020F0502020204030204" pitchFamily="34" charset="0"/>
                          <a:cs typeface="Arial" panose="020B0604020202020204" pitchFamily="34" charset="0"/>
                        </a:rPr>
                        <a:t>Time,</a:t>
                      </a:r>
                      <a:r>
                        <a:rPr lang="en-CA" sz="1200" b="0" kern="1200" baseline="0" dirty="0" smtClean="0">
                          <a:solidFill>
                            <a:schemeClr val="tx1"/>
                          </a:solidFill>
                          <a:effectLst/>
                          <a:latin typeface="+mn-lt"/>
                          <a:ea typeface="Calibri" panose="020F0502020204030204" pitchFamily="34" charset="0"/>
                          <a:cs typeface="Arial" panose="020B0604020202020204" pitchFamily="34" charset="0"/>
                        </a:rPr>
                        <a:t> value, and resources saved by using Info-Tech’s tools to assess service desk maturity and whether outsourcing is appropriate and feasible.</a:t>
                      </a:r>
                    </a:p>
                    <a:p>
                      <a:pPr marL="171450" marR="0" indent="-171450">
                        <a:spcBef>
                          <a:spcPts val="0"/>
                        </a:spcBef>
                        <a:spcAft>
                          <a:spcPts val="0"/>
                        </a:spcAft>
                        <a:buFont typeface="Arial" panose="020B0604020202020204" pitchFamily="34" charset="0"/>
                        <a:buChar char="•"/>
                      </a:pPr>
                      <a:r>
                        <a:rPr lang="en-CA" sz="1200" b="0" baseline="0" dirty="0" smtClean="0">
                          <a:solidFill>
                            <a:schemeClr val="tx1"/>
                          </a:solidFill>
                          <a:effectLst/>
                          <a:latin typeface="+mn-lt"/>
                          <a:ea typeface="Calibri" panose="020F0502020204030204" pitchFamily="34" charset="0"/>
                          <a:cs typeface="Arial" panose="020B0604020202020204" pitchFamily="34" charset="0"/>
                        </a:rPr>
                        <a:t>For example, 2 FTEs * 10 days * $80,000/year = </a:t>
                      </a:r>
                      <a:r>
                        <a:rPr lang="en-CA" sz="1200" b="1" baseline="0" dirty="0" smtClean="0">
                          <a:solidFill>
                            <a:schemeClr val="tx1"/>
                          </a:solidFill>
                          <a:effectLst/>
                          <a:latin typeface="+mn-lt"/>
                          <a:ea typeface="Calibri" panose="020F0502020204030204" pitchFamily="34" charset="0"/>
                          <a:cs typeface="Arial" panose="020B0604020202020204" pitchFamily="34" charset="0"/>
                        </a:rPr>
                        <a:t>$6,400</a:t>
                      </a:r>
                    </a:p>
                  </a:txBody>
                  <a:tcPr marL="59839" marR="59839"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95000"/>
                      </a:schemeClr>
                    </a:solidFill>
                  </a:tcPr>
                </a:tc>
              </a:tr>
              <a:tr h="1109991">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spcBef>
                          <a:spcPts val="0"/>
                        </a:spcBef>
                        <a:spcAft>
                          <a:spcPts val="0"/>
                        </a:spcAft>
                      </a:pPr>
                      <a:r>
                        <a:rPr lang="en-CA" sz="1200" dirty="0" smtClean="0">
                          <a:solidFill>
                            <a:schemeClr val="tx1"/>
                          </a:solidFill>
                          <a:effectLst/>
                          <a:latin typeface="+mn-lt"/>
                        </a:rPr>
                        <a:t>Phase 2: Build outsourcing strategy and RFP</a:t>
                      </a:r>
                    </a:p>
                  </a:txBody>
                  <a:tcPr marL="59839" marR="59839"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71450" marR="0" indent="-171450">
                        <a:spcBef>
                          <a:spcPts val="0"/>
                        </a:spcBef>
                        <a:spcAft>
                          <a:spcPts val="0"/>
                        </a:spcAft>
                        <a:buFont typeface="Arial" panose="020B0604020202020204" pitchFamily="34" charset="0"/>
                        <a:buChar char="•"/>
                      </a:pPr>
                      <a:r>
                        <a:rPr lang="en-CA" sz="1200" b="0" kern="1200" dirty="0" smtClean="0">
                          <a:solidFill>
                            <a:schemeClr val="tx1"/>
                          </a:solidFill>
                          <a:effectLst/>
                          <a:latin typeface="+mn-lt"/>
                          <a:ea typeface="Calibri" panose="020F0502020204030204" pitchFamily="34" charset="0"/>
                          <a:cs typeface="Arial" panose="020B0604020202020204" pitchFamily="34" charset="0"/>
                        </a:rPr>
                        <a:t>Time,</a:t>
                      </a:r>
                      <a:r>
                        <a:rPr lang="en-CA" sz="1200" b="0" kern="1200" baseline="0" dirty="0" smtClean="0">
                          <a:solidFill>
                            <a:schemeClr val="tx1"/>
                          </a:solidFill>
                          <a:effectLst/>
                          <a:latin typeface="+mn-lt"/>
                          <a:ea typeface="Calibri" panose="020F0502020204030204" pitchFamily="34" charset="0"/>
                          <a:cs typeface="Arial" panose="020B0604020202020204" pitchFamily="34" charset="0"/>
                        </a:rPr>
                        <a:t> value, and resources saved by using Info-Tech’s methodology and templates to build an outsourcing strategy and develop an RFP for outsourcing services.</a:t>
                      </a:r>
                    </a:p>
                    <a:p>
                      <a:pPr marL="171450" marR="0" indent="-171450">
                        <a:spcBef>
                          <a:spcPts val="0"/>
                        </a:spcBef>
                        <a:spcAft>
                          <a:spcPts val="0"/>
                        </a:spcAft>
                        <a:buFont typeface="Arial" panose="020B0604020202020204" pitchFamily="34" charset="0"/>
                        <a:buChar char="•"/>
                      </a:pPr>
                      <a:r>
                        <a:rPr lang="en-CA" sz="1200" b="0" kern="1200" baseline="0" dirty="0" smtClean="0">
                          <a:solidFill>
                            <a:schemeClr val="tx1"/>
                          </a:solidFill>
                          <a:effectLst/>
                          <a:latin typeface="+mn-lt"/>
                          <a:ea typeface="Calibri" panose="020F0502020204030204" pitchFamily="34" charset="0"/>
                          <a:cs typeface="Arial" panose="020B0604020202020204" pitchFamily="34" charset="0"/>
                        </a:rPr>
                        <a:t>For example, 2 FTEs * 5 days * $80,000/year = </a:t>
                      </a:r>
                      <a:r>
                        <a:rPr lang="en-CA" sz="1200" b="1" kern="1200" baseline="0" dirty="0" smtClean="0">
                          <a:solidFill>
                            <a:schemeClr val="tx1"/>
                          </a:solidFill>
                          <a:effectLst/>
                          <a:latin typeface="+mn-lt"/>
                          <a:ea typeface="Calibri" panose="020F0502020204030204" pitchFamily="34" charset="0"/>
                          <a:cs typeface="Arial" panose="020B0604020202020204" pitchFamily="34" charset="0"/>
                        </a:rPr>
                        <a:t>$3,200</a:t>
                      </a:r>
                    </a:p>
                    <a:p>
                      <a:pPr marL="171450" marR="0" indent="-171450">
                        <a:spcBef>
                          <a:spcPts val="0"/>
                        </a:spcBef>
                        <a:spcAft>
                          <a:spcPts val="0"/>
                        </a:spcAft>
                        <a:buFont typeface="Arial" panose="020B0604020202020204" pitchFamily="34" charset="0"/>
                        <a:buChar char="•"/>
                      </a:pPr>
                      <a:endParaRPr lang="en-CA" sz="1200" b="0" baseline="0" dirty="0" smtClean="0">
                        <a:solidFill>
                          <a:schemeClr val="tx1"/>
                        </a:solidFill>
                        <a:effectLst/>
                        <a:latin typeface="+mn-lt"/>
                        <a:ea typeface="Calibri" panose="020F0502020204030204" pitchFamily="34" charset="0"/>
                        <a:cs typeface="Arial" panose="020B0604020202020204" pitchFamily="34" charset="0"/>
                      </a:endParaRPr>
                    </a:p>
                  </a:txBody>
                  <a:tcPr marL="59839" marR="59839"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95000"/>
                      </a:schemeClr>
                    </a:solidFill>
                  </a:tcPr>
                </a:tc>
              </a:tr>
              <a:tr h="892277">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spcBef>
                          <a:spcPts val="0"/>
                        </a:spcBef>
                        <a:spcAft>
                          <a:spcPts val="0"/>
                        </a:spcAft>
                      </a:pPr>
                      <a:r>
                        <a:rPr lang="en-CA" sz="1200" dirty="0" smtClean="0">
                          <a:solidFill>
                            <a:schemeClr val="tx1"/>
                          </a:solidFill>
                          <a:effectLst/>
                          <a:latin typeface="+mn-lt"/>
                        </a:rPr>
                        <a:t>Phase 3: Execute and manage the transition</a:t>
                      </a:r>
                    </a:p>
                  </a:txBody>
                  <a:tcPr marL="59839" marR="59839"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71450" marR="0" indent="-171450">
                        <a:spcBef>
                          <a:spcPts val="0"/>
                        </a:spcBef>
                        <a:spcAft>
                          <a:spcPts val="0"/>
                        </a:spcAft>
                        <a:buFont typeface="Arial" panose="020B0604020202020204" pitchFamily="34" charset="0"/>
                        <a:buChar char="•"/>
                      </a:pPr>
                      <a:r>
                        <a:rPr lang="en-CA" sz="1200" b="0" kern="1200" dirty="0" smtClean="0">
                          <a:solidFill>
                            <a:schemeClr val="tx1"/>
                          </a:solidFill>
                          <a:effectLst/>
                          <a:latin typeface="+mn-lt"/>
                          <a:ea typeface="Calibri" panose="020F0502020204030204" pitchFamily="34" charset="0"/>
                          <a:cs typeface="Arial" panose="020B0604020202020204" pitchFamily="34" charset="0"/>
                        </a:rPr>
                        <a:t>Time,</a:t>
                      </a:r>
                      <a:r>
                        <a:rPr lang="en-CA" sz="1200" b="0" kern="1200" baseline="0" dirty="0" smtClean="0">
                          <a:solidFill>
                            <a:schemeClr val="tx1"/>
                          </a:solidFill>
                          <a:effectLst/>
                          <a:latin typeface="+mn-lt"/>
                          <a:ea typeface="Calibri" panose="020F0502020204030204" pitchFamily="34" charset="0"/>
                          <a:cs typeface="Arial" panose="020B0604020202020204" pitchFamily="34" charset="0"/>
                        </a:rPr>
                        <a:t> value, and resources saved by following Info-Tech’s tools and templates to evaluate RFP responses, build an exit strategy, and manage the transition.</a:t>
                      </a:r>
                    </a:p>
                    <a:p>
                      <a:pPr marL="171450" marR="0" indent="-171450">
                        <a:spcBef>
                          <a:spcPts val="0"/>
                        </a:spcBef>
                        <a:spcAft>
                          <a:spcPts val="0"/>
                        </a:spcAft>
                        <a:buFont typeface="Arial" panose="020B0604020202020204" pitchFamily="34" charset="0"/>
                        <a:buChar char="•"/>
                      </a:pPr>
                      <a:r>
                        <a:rPr lang="en-CA" sz="1200" b="0" kern="1200" baseline="0" dirty="0" smtClean="0">
                          <a:solidFill>
                            <a:schemeClr val="tx1"/>
                          </a:solidFill>
                          <a:effectLst/>
                          <a:latin typeface="+mn-lt"/>
                          <a:ea typeface="Calibri" panose="020F0502020204030204" pitchFamily="34" charset="0"/>
                          <a:cs typeface="Arial" panose="020B0604020202020204" pitchFamily="34" charset="0"/>
                        </a:rPr>
                        <a:t>For example, 2 FTEs * 5 days * $80,000/year = </a:t>
                      </a:r>
                      <a:r>
                        <a:rPr lang="en-CA" sz="1200" b="1" kern="1200" baseline="0" dirty="0" smtClean="0">
                          <a:solidFill>
                            <a:schemeClr val="tx1"/>
                          </a:solidFill>
                          <a:effectLst/>
                          <a:latin typeface="+mn-lt"/>
                          <a:ea typeface="Calibri" panose="020F0502020204030204" pitchFamily="34" charset="0"/>
                          <a:cs typeface="Arial" panose="020B0604020202020204" pitchFamily="34" charset="0"/>
                        </a:rPr>
                        <a:t>$3,200</a:t>
                      </a:r>
                    </a:p>
                    <a:p>
                      <a:pPr marL="0" marR="0" indent="0">
                        <a:spcBef>
                          <a:spcPts val="0"/>
                        </a:spcBef>
                        <a:spcAft>
                          <a:spcPts val="0"/>
                        </a:spcAft>
                        <a:buFont typeface="Arial" panose="020B0604020202020204" pitchFamily="34" charset="0"/>
                        <a:buNone/>
                      </a:pPr>
                      <a:endParaRPr lang="en-CA" sz="1200" baseline="0" dirty="0" smtClean="0">
                        <a:solidFill>
                          <a:schemeClr val="tx1"/>
                        </a:solidFill>
                        <a:effectLst/>
                        <a:latin typeface="+mn-lt"/>
                        <a:ea typeface="Calibri" panose="020F0502020204030204" pitchFamily="34" charset="0"/>
                        <a:cs typeface="Arial" panose="020B0604020202020204" pitchFamily="34" charset="0"/>
                      </a:endParaRPr>
                    </a:p>
                  </a:txBody>
                  <a:tcPr marL="59839" marR="59839"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2">
                        <a:lumMod val="95000"/>
                      </a:schemeClr>
                    </a:solidFill>
                  </a:tcPr>
                </a:tc>
              </a:tr>
              <a:tr h="337466">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spcBef>
                          <a:spcPts val="0"/>
                        </a:spcBef>
                        <a:spcAft>
                          <a:spcPts val="0"/>
                        </a:spcAft>
                      </a:pPr>
                      <a:r>
                        <a:rPr lang="en-CA" sz="1200" dirty="0" smtClean="0">
                          <a:solidFill>
                            <a:schemeClr val="tx1"/>
                          </a:solidFill>
                          <a:effectLst/>
                          <a:latin typeface="+mn-lt"/>
                          <a:ea typeface="Calibri" panose="020F0502020204030204" pitchFamily="34" charset="0"/>
                          <a:cs typeface="Times New Roman" panose="02020603050405020304" pitchFamily="18" charset="0"/>
                        </a:rPr>
                        <a:t>Total savings</a:t>
                      </a:r>
                      <a:endParaRPr lang="en-CA" sz="1200" dirty="0">
                        <a:solidFill>
                          <a:schemeClr val="tx1"/>
                        </a:solidFill>
                        <a:effectLst/>
                        <a:latin typeface="+mn-lt"/>
                        <a:ea typeface="Calibri" panose="020F0502020204030204" pitchFamily="34" charset="0"/>
                        <a:cs typeface="Times New Roman" panose="02020603050405020304" pitchFamily="18" charset="0"/>
                      </a:endParaRPr>
                    </a:p>
                  </a:txBody>
                  <a:tcPr marL="59839" marR="59839"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tx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spcBef>
                          <a:spcPts val="0"/>
                        </a:spcBef>
                        <a:spcAft>
                          <a:spcPts val="0"/>
                        </a:spcAft>
                      </a:pPr>
                      <a:r>
                        <a:rPr lang="en-CA" sz="1200" b="1" baseline="0" dirty="0" smtClean="0">
                          <a:solidFill>
                            <a:schemeClr val="tx1"/>
                          </a:solidFill>
                          <a:effectLst/>
                          <a:latin typeface="+mn-lt"/>
                          <a:ea typeface="Calibri" panose="020F0502020204030204" pitchFamily="34" charset="0"/>
                          <a:cs typeface="Times New Roman" panose="02020603050405020304" pitchFamily="18" charset="0"/>
                        </a:rPr>
                        <a:t>Example: $12,800</a:t>
                      </a:r>
                    </a:p>
                  </a:txBody>
                  <a:tcPr marL="59839" marR="59839"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bg2">
                        <a:lumMod val="95000"/>
                      </a:schemeClr>
                    </a:solidFill>
                  </a:tcPr>
                </a:tc>
              </a:tr>
            </a:tbl>
          </a:graphicData>
        </a:graphic>
      </p:graphicFrame>
    </p:spTree>
    <p:extLst>
      <p:ext uri="{BB962C8B-B14F-4D97-AF65-F5344CB8AC3E}">
        <p14:creationId xmlns:p14="http://schemas.microsoft.com/office/powerpoint/2010/main" val="39672624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12134" y="4077502"/>
            <a:ext cx="1799458" cy="1237254"/>
          </a:xfrm>
          <a:prstGeom prst="rect">
            <a:avLst/>
          </a:prstGeom>
          <a:effectLst>
            <a:outerShdw blurRad="50800" dist="38100" dir="2700000" algn="tl" rotWithShape="0">
              <a:prstClr val="black">
                <a:alpha val="40000"/>
              </a:prstClr>
            </a:outerShdw>
          </a:effectLst>
        </p:spPr>
      </p:pic>
      <p:pic>
        <p:nvPicPr>
          <p:cNvPr id="25" name="Picture 43"/>
          <p:cNvPicPr>
            <a:picLocks noChangeAspect="1"/>
          </p:cNvPicPr>
          <p:nvPr/>
        </p:nvPicPr>
        <p:blipFill>
          <a:blip r:embed="rId4"/>
          <a:stretch>
            <a:fillRect/>
          </a:stretch>
        </p:blipFill>
        <p:spPr>
          <a:xfrm>
            <a:off x="2019594" y="3958008"/>
            <a:ext cx="1274466" cy="1646588"/>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smtClean="0"/>
              <a:t>The project blueprint will provide guidance on how to produce the final project with the following tools</a:t>
            </a:r>
            <a:endParaRPr lang="en-US" dirty="0"/>
          </a:p>
        </p:txBody>
      </p:sp>
      <p:sp>
        <p:nvSpPr>
          <p:cNvPr id="3" name="TextBox 2"/>
          <p:cNvSpPr txBox="1"/>
          <p:nvPr/>
        </p:nvSpPr>
        <p:spPr>
          <a:xfrm>
            <a:off x="251520" y="3254673"/>
            <a:ext cx="2844105" cy="461665"/>
          </a:xfrm>
          <a:prstGeom prst="rect">
            <a:avLst/>
          </a:prstGeom>
          <a:noFill/>
        </p:spPr>
        <p:txBody>
          <a:bodyPr wrap="square" rtlCol="0">
            <a:spAutoFit/>
          </a:bodyPr>
          <a:lstStyle/>
          <a:p>
            <a:pPr algn="ctr"/>
            <a:r>
              <a:rPr lang="en-US" sz="1200" dirty="0"/>
              <a:t>Service </a:t>
            </a:r>
            <a:r>
              <a:rPr lang="en-US" sz="1200" dirty="0" smtClean="0"/>
              <a:t>Desk Process </a:t>
            </a:r>
            <a:br>
              <a:rPr lang="en-US" sz="1200" dirty="0" smtClean="0"/>
            </a:br>
            <a:r>
              <a:rPr lang="en-US" sz="1200" dirty="0" smtClean="0"/>
              <a:t>Maturity Assessment </a:t>
            </a:r>
            <a:r>
              <a:rPr lang="en-US" sz="1200" dirty="0"/>
              <a:t>(Excel</a:t>
            </a:r>
            <a:r>
              <a:rPr lang="en-US" sz="1200" dirty="0" smtClean="0"/>
              <a:t>) </a:t>
            </a:r>
            <a:endParaRPr lang="en-US" sz="1200" dirty="0"/>
          </a:p>
        </p:txBody>
      </p:sp>
      <p:sp>
        <p:nvSpPr>
          <p:cNvPr id="4" name="TextBox 3"/>
          <p:cNvSpPr txBox="1"/>
          <p:nvPr/>
        </p:nvSpPr>
        <p:spPr>
          <a:xfrm>
            <a:off x="3095625" y="3244354"/>
            <a:ext cx="2916238" cy="461665"/>
          </a:xfrm>
          <a:prstGeom prst="rect">
            <a:avLst/>
          </a:prstGeom>
          <a:noFill/>
        </p:spPr>
        <p:txBody>
          <a:bodyPr wrap="square" rtlCol="0">
            <a:spAutoFit/>
          </a:bodyPr>
          <a:lstStyle/>
          <a:p>
            <a:pPr algn="ctr"/>
            <a:r>
              <a:rPr lang="en-US" sz="1200" dirty="0" smtClean="0"/>
              <a:t>Service </a:t>
            </a:r>
            <a:r>
              <a:rPr lang="en-US" sz="1200" dirty="0"/>
              <a:t>Desk </a:t>
            </a:r>
            <a:endParaRPr lang="en-US" sz="1200" dirty="0" smtClean="0"/>
          </a:p>
          <a:p>
            <a:pPr algn="ctr"/>
            <a:r>
              <a:rPr lang="en-US" sz="1200" dirty="0" smtClean="0"/>
              <a:t>Efficiency </a:t>
            </a:r>
            <a:r>
              <a:rPr lang="en-US" sz="1200" dirty="0"/>
              <a:t>Calculator (Excel)</a:t>
            </a:r>
          </a:p>
        </p:txBody>
      </p:sp>
      <p:sp>
        <p:nvSpPr>
          <p:cNvPr id="5" name="TextBox 4"/>
          <p:cNvSpPr txBox="1"/>
          <p:nvPr/>
        </p:nvSpPr>
        <p:spPr>
          <a:xfrm>
            <a:off x="4706548" y="5846267"/>
            <a:ext cx="2893768" cy="461665"/>
          </a:xfrm>
          <a:prstGeom prst="rect">
            <a:avLst/>
          </a:prstGeom>
          <a:noFill/>
        </p:spPr>
        <p:txBody>
          <a:bodyPr wrap="square" rtlCol="0">
            <a:spAutoFit/>
          </a:bodyPr>
          <a:lstStyle/>
          <a:p>
            <a:pPr algn="ctr"/>
            <a:r>
              <a:rPr lang="en-US" sz="1200" dirty="0" smtClean="0"/>
              <a:t>Service Desk </a:t>
            </a:r>
          </a:p>
          <a:p>
            <a:pPr algn="ctr"/>
            <a:r>
              <a:rPr lang="en-US" sz="1200" dirty="0" smtClean="0"/>
              <a:t>Outsourcing RFP Scoring Tool (Excel)</a:t>
            </a:r>
            <a:endParaRPr lang="en-US" sz="1200" dirty="0"/>
          </a:p>
        </p:txBody>
      </p:sp>
      <p:sp>
        <p:nvSpPr>
          <p:cNvPr id="6" name="TextBox 5"/>
          <p:cNvSpPr txBox="1"/>
          <p:nvPr/>
        </p:nvSpPr>
        <p:spPr>
          <a:xfrm>
            <a:off x="1673572" y="5846267"/>
            <a:ext cx="2844105" cy="461665"/>
          </a:xfrm>
          <a:prstGeom prst="rect">
            <a:avLst/>
          </a:prstGeom>
          <a:noFill/>
        </p:spPr>
        <p:txBody>
          <a:bodyPr wrap="square" rtlCol="0">
            <a:spAutoFit/>
          </a:bodyPr>
          <a:lstStyle/>
          <a:p>
            <a:pPr algn="ctr"/>
            <a:r>
              <a:rPr lang="en-US" sz="1200" dirty="0" smtClean="0"/>
              <a:t>Service Desk </a:t>
            </a:r>
          </a:p>
          <a:p>
            <a:pPr algn="ctr"/>
            <a:r>
              <a:rPr lang="en-US" sz="1200" dirty="0" smtClean="0"/>
              <a:t>Outsourcing Strategy (Word)</a:t>
            </a:r>
            <a:endParaRPr lang="en-US" sz="1200" dirty="0"/>
          </a:p>
        </p:txBody>
      </p:sp>
      <p:sp>
        <p:nvSpPr>
          <p:cNvPr id="7" name="TextBox 6"/>
          <p:cNvSpPr txBox="1"/>
          <p:nvPr/>
        </p:nvSpPr>
        <p:spPr>
          <a:xfrm>
            <a:off x="6011864" y="3254673"/>
            <a:ext cx="2865436" cy="461665"/>
          </a:xfrm>
          <a:prstGeom prst="rect">
            <a:avLst/>
          </a:prstGeom>
          <a:noFill/>
        </p:spPr>
        <p:txBody>
          <a:bodyPr wrap="square" rtlCol="0">
            <a:spAutoFit/>
          </a:bodyPr>
          <a:lstStyle/>
          <a:p>
            <a:pPr algn="ctr"/>
            <a:r>
              <a:rPr lang="en-US" sz="1200" dirty="0" smtClean="0"/>
              <a:t>Service Desk </a:t>
            </a:r>
          </a:p>
          <a:p>
            <a:pPr algn="ctr"/>
            <a:r>
              <a:rPr lang="en-US" sz="1200" dirty="0" smtClean="0"/>
              <a:t>Outsourcing RFP (Word)</a:t>
            </a:r>
            <a:endParaRPr lang="en-US" sz="1200" dirty="0"/>
          </a:p>
        </p:txBody>
      </p:sp>
      <p:pic>
        <p:nvPicPr>
          <p:cNvPr id="9" name="Picture 8"/>
          <p:cNvPicPr>
            <a:picLocks noChangeAspect="1"/>
          </p:cNvPicPr>
          <p:nvPr/>
        </p:nvPicPr>
        <p:blipFill>
          <a:blip r:embed="rId5"/>
          <a:stretch>
            <a:fillRect/>
          </a:stretch>
        </p:blipFill>
        <p:spPr>
          <a:xfrm>
            <a:off x="3259871" y="1311411"/>
            <a:ext cx="1478769" cy="864000"/>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706548" y="1467303"/>
            <a:ext cx="1119524" cy="1376019"/>
          </a:xfrm>
          <a:prstGeom prst="rect">
            <a:avLst/>
          </a:prstGeom>
          <a:effectLst>
            <a:outerShdw blurRad="50800" dist="38100" dir="2700000" algn="tl" rotWithShape="0">
              <a:prstClr val="black">
                <a:alpha val="40000"/>
              </a:prstClr>
            </a:outerShdw>
          </a:effectLst>
        </p:spPr>
      </p:pic>
      <p:pic>
        <p:nvPicPr>
          <p:cNvPr id="11" name="Picture 10"/>
          <p:cNvPicPr>
            <a:picLocks noChangeAspect="1"/>
          </p:cNvPicPr>
          <p:nvPr/>
        </p:nvPicPr>
        <p:blipFill>
          <a:blip r:embed="rId7"/>
          <a:stretch>
            <a:fillRect/>
          </a:stretch>
        </p:blipFill>
        <p:spPr>
          <a:xfrm>
            <a:off x="3247400" y="2283698"/>
            <a:ext cx="1488265" cy="864000"/>
          </a:xfrm>
          <a:prstGeom prst="rect">
            <a:avLst/>
          </a:prstGeom>
          <a:effectLst>
            <a:outerShdw blurRad="50800" dist="38100" dir="2700000" algn="tl" rotWithShape="0">
              <a:prstClr val="black">
                <a:alpha val="40000"/>
              </a:prstClr>
            </a:outerShdw>
          </a:effectLst>
        </p:spPr>
      </p:pic>
      <p:grpSp>
        <p:nvGrpSpPr>
          <p:cNvPr id="19" name="Group 3"/>
          <p:cNvGrpSpPr/>
          <p:nvPr/>
        </p:nvGrpSpPr>
        <p:grpSpPr>
          <a:xfrm>
            <a:off x="596468" y="1467303"/>
            <a:ext cx="2257828" cy="1478446"/>
            <a:chOff x="4648200" y="1735555"/>
            <a:chExt cx="4125685" cy="2886928"/>
          </a:xfrm>
        </p:grpSpPr>
        <p:pic>
          <p:nvPicPr>
            <p:cNvPr id="20" name="Picture 19"/>
            <p:cNvPicPr>
              <a:picLocks noChangeAspect="1"/>
            </p:cNvPicPr>
            <p:nvPr/>
          </p:nvPicPr>
          <p:blipFill>
            <a:blip r:embed="rId8"/>
            <a:stretch>
              <a:fillRect/>
            </a:stretch>
          </p:blipFill>
          <p:spPr>
            <a:xfrm>
              <a:off x="4648200" y="1735555"/>
              <a:ext cx="3657600" cy="1558090"/>
            </a:xfrm>
            <a:prstGeom prst="rect">
              <a:avLst/>
            </a:prstGeom>
            <a:effectLst>
              <a:outerShdw blurRad="50800" dist="38100" dir="2700000" algn="tl" rotWithShape="0">
                <a:prstClr val="black">
                  <a:alpha val="40000"/>
                </a:prstClr>
              </a:outerShdw>
            </a:effectLst>
          </p:spPr>
        </p:pic>
        <p:pic>
          <p:nvPicPr>
            <p:cNvPr id="21" name="Picture 20"/>
            <p:cNvPicPr>
              <a:picLocks noChangeAspect="1"/>
            </p:cNvPicPr>
            <p:nvPr/>
          </p:nvPicPr>
          <p:blipFill>
            <a:blip r:embed="rId9"/>
            <a:stretch>
              <a:fillRect/>
            </a:stretch>
          </p:blipFill>
          <p:spPr>
            <a:xfrm>
              <a:off x="4822371" y="2975747"/>
              <a:ext cx="3951514" cy="1646736"/>
            </a:xfrm>
            <a:prstGeom prst="rect">
              <a:avLst/>
            </a:prstGeom>
            <a:ln>
              <a:noFill/>
            </a:ln>
            <a:effectLst>
              <a:outerShdw blurRad="50800" dist="38100" dir="2700000" algn="tl" rotWithShape="0">
                <a:prstClr val="black">
                  <a:alpha val="40000"/>
                </a:prstClr>
              </a:outerShdw>
            </a:effectLst>
          </p:spPr>
        </p:pic>
      </p:grpSp>
      <p:pic>
        <p:nvPicPr>
          <p:cNvPr id="22" name="Picture 21"/>
          <p:cNvPicPr>
            <a:picLocks noChangeAspect="1"/>
          </p:cNvPicPr>
          <p:nvPr/>
        </p:nvPicPr>
        <p:blipFill rotWithShape="1">
          <a:blip r:embed="rId10"/>
          <a:srcRect r="1092"/>
          <a:stretch/>
        </p:blipFill>
        <p:spPr>
          <a:xfrm>
            <a:off x="6619749" y="1580294"/>
            <a:ext cx="1306000" cy="1004776"/>
          </a:xfrm>
          <a:prstGeom prst="rect">
            <a:avLst/>
          </a:prstGeom>
          <a:ln>
            <a:solidFill>
              <a:schemeClr val="bg1">
                <a:lumMod val="50000"/>
              </a:schemeClr>
            </a:solidFill>
          </a:ln>
          <a:effectLst>
            <a:outerShdw blurRad="50800" dist="38100" dir="2700000" algn="tl" rotWithShape="0">
              <a:prstClr val="black">
                <a:alpha val="40000"/>
              </a:prstClr>
            </a:outerShdw>
          </a:effectLst>
        </p:spPr>
      </p:pic>
      <p:pic>
        <p:nvPicPr>
          <p:cNvPr id="23" name="Picture 22"/>
          <p:cNvPicPr>
            <a:picLocks noChangeAspect="1"/>
          </p:cNvPicPr>
          <p:nvPr/>
        </p:nvPicPr>
        <p:blipFill rotWithShape="1">
          <a:blip r:embed="rId11"/>
          <a:srcRect r="2178"/>
          <a:stretch/>
        </p:blipFill>
        <p:spPr>
          <a:xfrm>
            <a:off x="7285220" y="2087841"/>
            <a:ext cx="990788" cy="1040092"/>
          </a:xfrm>
          <a:prstGeom prst="rect">
            <a:avLst/>
          </a:prstGeom>
          <a:ln>
            <a:solidFill>
              <a:schemeClr val="bg1">
                <a:lumMod val="50000"/>
              </a:schemeClr>
            </a:solidFill>
          </a:ln>
          <a:effectLst>
            <a:outerShdw blurRad="50800" dist="38100" dir="2700000" algn="tl" rotWithShape="0">
              <a:prstClr val="black">
                <a:alpha val="40000"/>
              </a:prstClr>
            </a:outerShdw>
          </a:effectLst>
        </p:spPr>
      </p:pic>
      <p:pic>
        <p:nvPicPr>
          <p:cNvPr id="24" name="Picture 42"/>
          <p:cNvPicPr>
            <a:picLocks noChangeAspect="1"/>
          </p:cNvPicPr>
          <p:nvPr/>
        </p:nvPicPr>
        <p:blipFill>
          <a:blip r:embed="rId12"/>
          <a:stretch>
            <a:fillRect/>
          </a:stretch>
        </p:blipFill>
        <p:spPr>
          <a:xfrm>
            <a:off x="2638890" y="4211154"/>
            <a:ext cx="1202690" cy="1559314"/>
          </a:xfrm>
          <a:prstGeom prst="rect">
            <a:avLst/>
          </a:prstGeom>
          <a:ln>
            <a:solidFill>
              <a:schemeClr val="bg1">
                <a:lumMod val="50000"/>
              </a:schemeClr>
            </a:solidFill>
          </a:ln>
          <a:effectLst>
            <a:outerShdw blurRad="50800" dist="38100" dir="2700000" algn="tl" rotWithShape="0">
              <a:prstClr val="black">
                <a:alpha val="40000"/>
              </a:prstClr>
            </a:outerShdw>
          </a:effectLst>
        </p:spPr>
      </p:pic>
      <p:pic>
        <p:nvPicPr>
          <p:cNvPr id="26" name="Picture 2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107751" y="4793350"/>
            <a:ext cx="1350996" cy="99311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109104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2"/>
          <p:cNvSpPr txBox="1">
            <a:spLocks/>
          </p:cNvSpPr>
          <p:nvPr/>
        </p:nvSpPr>
        <p:spPr bwMode="auto">
          <a:xfrm>
            <a:off x="639475" y="1143778"/>
            <a:ext cx="8199437" cy="346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333333"/>
              </a:buClr>
              <a:buFont typeface="Arial" pitchFamily="34" charset="0"/>
              <a:buNone/>
            </a:pPr>
            <a:r>
              <a:rPr lang="en-US" sz="1400" dirty="0" smtClean="0">
                <a:solidFill>
                  <a:srgbClr val="333333"/>
                </a:solidFill>
              </a:rPr>
              <a:t>Contact your account representative or e</a:t>
            </a:r>
            <a:r>
              <a:rPr lang="en-US" sz="1400" dirty="0" smtClean="0">
                <a:solidFill>
                  <a:srgbClr val="333333"/>
                </a:solidFill>
                <a:cs typeface="Open Sans"/>
              </a:rPr>
              <a:t>mail </a:t>
            </a:r>
            <a:r>
              <a:rPr lang="en-US" sz="1400" dirty="0" smtClean="0">
                <a:solidFill>
                  <a:srgbClr val="333333"/>
                </a:solidFill>
                <a:cs typeface="Open Sans"/>
                <a:hlinkClick r:id="rId3"/>
              </a:rPr>
              <a:t>Workshops@InfoTech.com</a:t>
            </a:r>
            <a:r>
              <a:rPr lang="en-US" sz="1400" dirty="0" smtClean="0">
                <a:solidFill>
                  <a:srgbClr val="333333"/>
                </a:solidFill>
                <a:cs typeface="Open Sans"/>
              </a:rPr>
              <a:t> for more information.</a:t>
            </a:r>
            <a:endParaRPr lang="en-US" sz="1400" dirty="0">
              <a:solidFill>
                <a:srgbClr val="333333"/>
              </a:solidFill>
            </a:endParaRPr>
          </a:p>
        </p:txBody>
      </p:sp>
      <p:graphicFrame>
        <p:nvGraphicFramePr>
          <p:cNvPr id="14" name="Table 2"/>
          <p:cNvGraphicFramePr>
            <a:graphicFrameLocks noGrp="1"/>
          </p:cNvGraphicFramePr>
          <p:nvPr>
            <p:extLst>
              <p:ext uri="{D42A27DB-BD31-4B8C-83A1-F6EECF244321}">
                <p14:modId xmlns:p14="http://schemas.microsoft.com/office/powerpoint/2010/main" val="1071799450"/>
              </p:ext>
            </p:extLst>
          </p:nvPr>
        </p:nvGraphicFramePr>
        <p:xfrm>
          <a:off x="257174" y="1602382"/>
          <a:ext cx="8587392" cy="4838705"/>
        </p:xfrm>
        <a:graphic>
          <a:graphicData uri="http://schemas.openxmlformats.org/drawingml/2006/table">
            <a:tbl>
              <a:tblPr firstRow="1" bandRow="1">
                <a:tableStyleId>{5C22544A-7EE6-4342-B048-85BDC9FD1C3A}</a:tableStyleId>
              </a:tblPr>
              <a:tblGrid>
                <a:gridCol w="400828"/>
                <a:gridCol w="2046641"/>
                <a:gridCol w="2046641"/>
                <a:gridCol w="2046641"/>
                <a:gridCol w="2046641"/>
              </a:tblGrid>
              <a:tr h="287991">
                <a:tc>
                  <a:txBody>
                    <a:bodyPr/>
                    <a:lstStyle/>
                    <a:p>
                      <a:pPr algn="ctr"/>
                      <a:endParaRPr lang="en-CA" sz="1200" b="1" dirty="0">
                        <a:solidFill>
                          <a:schemeClr val="bg1"/>
                        </a:solidFill>
                      </a:endParaRPr>
                    </a:p>
                  </a:txBody>
                  <a:tcPr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200" b="1" dirty="0" smtClean="0">
                          <a:solidFill>
                            <a:schemeClr val="bg1"/>
                          </a:solidFill>
                        </a:rPr>
                        <a:t>Workshop Day 1</a:t>
                      </a:r>
                      <a:endParaRPr lang="en-CA" sz="1200" b="1" dirty="0">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E3346"/>
                    </a:solidFill>
                  </a:tcPr>
                </a:tc>
                <a:tc>
                  <a:txBody>
                    <a:bodyPr/>
                    <a:lstStyle/>
                    <a:p>
                      <a:pPr algn="ctr"/>
                      <a:r>
                        <a:rPr lang="en-CA" sz="1200" b="1" dirty="0" smtClean="0">
                          <a:solidFill>
                            <a:schemeClr val="bg1"/>
                          </a:solidFill>
                        </a:rPr>
                        <a:t>Workshop Day 2</a:t>
                      </a:r>
                      <a:endParaRPr lang="en-CA" sz="1200" b="1" dirty="0">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4158"/>
                    </a:solidFill>
                  </a:tcPr>
                </a:tc>
                <a:tc>
                  <a:txBody>
                    <a:bodyPr/>
                    <a:lstStyle/>
                    <a:p>
                      <a:pPr algn="ctr"/>
                      <a:r>
                        <a:rPr lang="en-CA" sz="1200" b="1" dirty="0" smtClean="0">
                          <a:solidFill>
                            <a:schemeClr val="bg1"/>
                          </a:solidFill>
                        </a:rPr>
                        <a:t>Workshop Day 3</a:t>
                      </a:r>
                      <a:endParaRPr lang="en-CA" sz="1200" b="1" dirty="0">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45978"/>
                    </a:solidFill>
                  </a:tcPr>
                </a:tc>
                <a:tc>
                  <a:txBody>
                    <a:bodyPr/>
                    <a:lstStyle/>
                    <a:p>
                      <a:pPr algn="ctr"/>
                      <a:r>
                        <a:rPr lang="en-CA" sz="1200" b="1" dirty="0" smtClean="0">
                          <a:solidFill>
                            <a:schemeClr val="bg1"/>
                          </a:solidFill>
                        </a:rPr>
                        <a:t>Workshop Day 4</a:t>
                      </a:r>
                      <a:endParaRPr lang="en-CA" sz="1200" b="1" dirty="0">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06F96"/>
                    </a:solidFill>
                  </a:tcPr>
                </a:tc>
              </a:tr>
              <a:tr h="2670869">
                <a:tc>
                  <a:txBody>
                    <a:bodyPr/>
                    <a:lstStyle/>
                    <a:p>
                      <a:pPr marL="216000" indent="-457200" algn="ctr">
                        <a:spcAft>
                          <a:spcPts val="500"/>
                        </a:spcAft>
                      </a:pPr>
                      <a:r>
                        <a:rPr lang="en-CA" sz="1200" b="1" baseline="0" dirty="0" smtClean="0">
                          <a:solidFill>
                            <a:schemeClr val="bg1"/>
                          </a:solidFill>
                        </a:rPr>
                        <a:t>Activities</a:t>
                      </a:r>
                    </a:p>
                  </a:txBody>
                  <a:tcPr vert="vert27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ctr">
                        <a:spcAft>
                          <a:spcPts val="1200"/>
                        </a:spcAft>
                      </a:pPr>
                      <a:r>
                        <a:rPr lang="en-CA" sz="1200" b="1" dirty="0" smtClean="0">
                          <a:solidFill>
                            <a:schemeClr val="tx1"/>
                          </a:solidFill>
                        </a:rPr>
                        <a:t>Task –</a:t>
                      </a:r>
                      <a:r>
                        <a:rPr lang="en-CA" sz="1200" b="1" baseline="0" dirty="0" smtClean="0">
                          <a:solidFill>
                            <a:schemeClr val="tx1"/>
                          </a:solidFill>
                        </a:rPr>
                        <a:t> Prepare Your Service Desk for Outsourcing</a:t>
                      </a:r>
                      <a:endParaRPr lang="en-CA" sz="1200" b="1" dirty="0" smtClean="0">
                        <a:solidFill>
                          <a:schemeClr val="tx1"/>
                        </a:solidFill>
                      </a:endParaRPr>
                    </a:p>
                    <a:p>
                      <a:pPr marL="252000" indent="-504000">
                        <a:spcAft>
                          <a:spcPts val="0"/>
                        </a:spcAft>
                        <a:buFont typeface="+mj-lt"/>
                        <a:buNone/>
                      </a:pPr>
                      <a:r>
                        <a:rPr lang="en-CA" sz="1200" b="1" dirty="0" smtClean="0">
                          <a:solidFill>
                            <a:schemeClr val="tx1"/>
                          </a:solidFill>
                        </a:rPr>
                        <a:t>1.1 </a:t>
                      </a:r>
                      <a:r>
                        <a:rPr lang="en-CA" sz="1200" b="0" dirty="0" smtClean="0">
                          <a:solidFill>
                            <a:schemeClr val="tx1"/>
                          </a:solidFill>
                        </a:rPr>
                        <a:t>Asses</a:t>
                      </a:r>
                      <a:r>
                        <a:rPr lang="en-CA" sz="1200" b="0" baseline="0" dirty="0" smtClean="0">
                          <a:solidFill>
                            <a:schemeClr val="tx1"/>
                          </a:solidFill>
                        </a:rPr>
                        <a:t>s service desk maturity.</a:t>
                      </a:r>
                      <a:endParaRPr lang="en-CA" sz="1200" b="0" dirty="0" smtClean="0">
                        <a:solidFill>
                          <a:schemeClr val="tx1"/>
                        </a:solidFill>
                      </a:endParaRPr>
                    </a:p>
                    <a:p>
                      <a:pPr marL="252000" indent="-504000">
                        <a:spcAft>
                          <a:spcPts val="0"/>
                        </a:spcAft>
                        <a:buFont typeface="+mj-lt"/>
                        <a:buNone/>
                      </a:pPr>
                      <a:r>
                        <a:rPr lang="en-CA" sz="1200" b="1" dirty="0" smtClean="0">
                          <a:solidFill>
                            <a:schemeClr val="tx1"/>
                          </a:solidFill>
                        </a:rPr>
                        <a:t>1.2 </a:t>
                      </a:r>
                      <a:r>
                        <a:rPr lang="en-CA" sz="1200" b="0" dirty="0" smtClean="0">
                          <a:solidFill>
                            <a:schemeClr val="tx1"/>
                          </a:solidFill>
                        </a:rPr>
                        <a:t>Design</a:t>
                      </a:r>
                      <a:r>
                        <a:rPr lang="en-CA" sz="1200" b="0" baseline="0" dirty="0" smtClean="0">
                          <a:solidFill>
                            <a:schemeClr val="tx1"/>
                          </a:solidFill>
                        </a:rPr>
                        <a:t> your tiered service desk.</a:t>
                      </a:r>
                      <a:endParaRPr lang="en-CA" sz="1200" b="0" dirty="0" smtClean="0">
                        <a:solidFill>
                          <a:schemeClr val="tx1"/>
                        </a:solidFill>
                      </a:endParaRPr>
                    </a:p>
                    <a:p>
                      <a:pPr marL="252000" indent="-504000">
                        <a:spcAft>
                          <a:spcPts val="0"/>
                        </a:spcAft>
                        <a:buFont typeface="+mj-lt"/>
                        <a:buNone/>
                      </a:pPr>
                      <a:r>
                        <a:rPr lang="en-CA" sz="1200" b="1" dirty="0" smtClean="0">
                          <a:solidFill>
                            <a:schemeClr val="tx1"/>
                          </a:solidFill>
                        </a:rPr>
                        <a:t>1.3 </a:t>
                      </a:r>
                      <a:r>
                        <a:rPr lang="en-CA" sz="1200" b="0" dirty="0" smtClean="0">
                          <a:solidFill>
                            <a:schemeClr val="tx1"/>
                          </a:solidFill>
                        </a:rPr>
                        <a:t>Outsourcing</a:t>
                      </a:r>
                      <a:r>
                        <a:rPr lang="en-CA" sz="1200" b="0" baseline="0" dirty="0" smtClean="0">
                          <a:solidFill>
                            <a:schemeClr val="tx1"/>
                          </a:solidFill>
                        </a:rPr>
                        <a:t> decision matrix.</a:t>
                      </a:r>
                      <a:endParaRPr lang="en-CA" sz="1200" b="0" dirty="0" smtClean="0">
                        <a:solidFill>
                          <a:schemeClr val="tx1"/>
                        </a:solidFill>
                      </a:endParaRPr>
                    </a:p>
                    <a:p>
                      <a:pPr marL="252000" indent="-504000">
                        <a:spcAft>
                          <a:spcPts val="0"/>
                        </a:spcAft>
                        <a:buFont typeface="+mj-lt"/>
                        <a:buNone/>
                      </a:pPr>
                      <a:r>
                        <a:rPr lang="en-CA" sz="1200" b="1" dirty="0" smtClean="0">
                          <a:solidFill>
                            <a:schemeClr val="tx1"/>
                          </a:solidFill>
                        </a:rPr>
                        <a:t>1.4 </a:t>
                      </a:r>
                      <a:r>
                        <a:rPr lang="en-CA" sz="1200" b="0" dirty="0" smtClean="0">
                          <a:solidFill>
                            <a:schemeClr val="tx1"/>
                          </a:solidFill>
                        </a:rPr>
                        <a:t>Service</a:t>
                      </a:r>
                      <a:r>
                        <a:rPr lang="en-CA" sz="1200" b="0" baseline="0" dirty="0" smtClean="0">
                          <a:solidFill>
                            <a:schemeClr val="tx1"/>
                          </a:solidFill>
                        </a:rPr>
                        <a:t> desk feasibility assessment.</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spcAft>
                          <a:spcPts val="1200"/>
                        </a:spcAft>
                      </a:pPr>
                      <a:r>
                        <a:rPr lang="en-CA" sz="1200" b="1" dirty="0" smtClean="0">
                          <a:solidFill>
                            <a:schemeClr val="tx1"/>
                          </a:solidFill>
                        </a:rPr>
                        <a:t>Task – Develop</a:t>
                      </a:r>
                      <a:r>
                        <a:rPr lang="en-CA" sz="1200" b="1" baseline="0" dirty="0" smtClean="0">
                          <a:solidFill>
                            <a:schemeClr val="tx1"/>
                          </a:solidFill>
                        </a:rPr>
                        <a:t> Your Outsourcing Strategy</a:t>
                      </a:r>
                    </a:p>
                    <a:p>
                      <a:pPr marL="252000" indent="-457200">
                        <a:spcAft>
                          <a:spcPts val="0"/>
                        </a:spcAft>
                        <a:buFont typeface="+mj-lt"/>
                        <a:buNone/>
                      </a:pPr>
                      <a:r>
                        <a:rPr lang="en-CA" sz="1200" b="1" dirty="0" smtClean="0">
                          <a:solidFill>
                            <a:schemeClr val="tx1"/>
                          </a:solidFill>
                        </a:rPr>
                        <a:t>2.1</a:t>
                      </a:r>
                      <a:r>
                        <a:rPr lang="en-CA" sz="1200" b="0" dirty="0" smtClean="0">
                          <a:solidFill>
                            <a:schemeClr val="tx1"/>
                          </a:solidFill>
                        </a:rPr>
                        <a:t> Identify</a:t>
                      </a:r>
                      <a:r>
                        <a:rPr lang="en-CA" sz="1200" b="0" baseline="0" dirty="0" smtClean="0">
                          <a:solidFill>
                            <a:schemeClr val="tx1"/>
                          </a:solidFill>
                        </a:rPr>
                        <a:t> roles &amp; responsibilities.</a:t>
                      </a:r>
                    </a:p>
                    <a:p>
                      <a:pPr marL="252000" indent="-457200">
                        <a:spcAft>
                          <a:spcPts val="0"/>
                        </a:spcAft>
                        <a:buFont typeface="+mj-lt"/>
                        <a:buNone/>
                      </a:pPr>
                      <a:r>
                        <a:rPr lang="en-CA" sz="1200" b="1" dirty="0" smtClean="0">
                          <a:solidFill>
                            <a:schemeClr val="tx1"/>
                          </a:solidFill>
                        </a:rPr>
                        <a:t>2.2</a:t>
                      </a:r>
                      <a:r>
                        <a:rPr lang="en-CA" sz="1200" b="0" dirty="0" smtClean="0">
                          <a:solidFill>
                            <a:schemeClr val="tx1"/>
                          </a:solidFill>
                        </a:rPr>
                        <a:t> Identify</a:t>
                      </a:r>
                      <a:r>
                        <a:rPr lang="en-CA" sz="1200" b="0" baseline="0" dirty="0" smtClean="0">
                          <a:solidFill>
                            <a:schemeClr val="tx1"/>
                          </a:solidFill>
                        </a:rPr>
                        <a:t> goals &amp; objectives.</a:t>
                      </a:r>
                      <a:endParaRPr lang="en-CA" sz="1200" b="0" dirty="0" smtClean="0">
                        <a:solidFill>
                          <a:schemeClr val="tx1"/>
                        </a:solidFill>
                      </a:endParaRPr>
                    </a:p>
                    <a:p>
                      <a:pPr marL="252000" indent="-457200">
                        <a:spcAft>
                          <a:spcPts val="0"/>
                        </a:spcAft>
                        <a:buFont typeface="+mj-lt"/>
                        <a:buNone/>
                      </a:pPr>
                      <a:r>
                        <a:rPr lang="en-CA" sz="1200" b="1" dirty="0" smtClean="0">
                          <a:solidFill>
                            <a:schemeClr val="tx1"/>
                          </a:solidFill>
                        </a:rPr>
                        <a:t>2.3</a:t>
                      </a:r>
                      <a:r>
                        <a:rPr lang="en-CA" sz="1200" b="0" dirty="0" smtClean="0">
                          <a:solidFill>
                            <a:schemeClr val="tx1"/>
                          </a:solidFill>
                        </a:rPr>
                        <a:t> Outline</a:t>
                      </a:r>
                      <a:r>
                        <a:rPr lang="en-CA" sz="1200" b="0" baseline="0" dirty="0" smtClean="0">
                          <a:solidFill>
                            <a:schemeClr val="tx1"/>
                          </a:solidFill>
                        </a:rPr>
                        <a:t> potential risks &amp; constraints.</a:t>
                      </a:r>
                      <a:endParaRPr lang="en-CA" sz="1200" b="0" dirty="0" smtClean="0">
                        <a:solidFill>
                          <a:schemeClr val="tx1"/>
                        </a:solidFill>
                      </a:endParaRPr>
                    </a:p>
                    <a:p>
                      <a:pPr marL="252000" indent="-457200">
                        <a:spcAft>
                          <a:spcPts val="0"/>
                        </a:spcAft>
                        <a:buFont typeface="+mj-lt"/>
                        <a:buNone/>
                      </a:pPr>
                      <a:r>
                        <a:rPr lang="en-CA" sz="1200" b="1" dirty="0" smtClean="0">
                          <a:solidFill>
                            <a:schemeClr val="tx1"/>
                          </a:solidFill>
                        </a:rPr>
                        <a:t>2.4</a:t>
                      </a:r>
                      <a:r>
                        <a:rPr lang="en-CA" sz="1200" b="0" dirty="0" smtClean="0">
                          <a:solidFill>
                            <a:schemeClr val="tx1"/>
                          </a:solidFill>
                        </a:rPr>
                        <a:t> Define</a:t>
                      </a:r>
                      <a:r>
                        <a:rPr lang="en-CA" sz="1200" b="0" baseline="0" dirty="0" smtClean="0">
                          <a:solidFill>
                            <a:schemeClr val="tx1"/>
                          </a:solidFill>
                        </a:rPr>
                        <a:t> tension metrics to balance reporting.</a:t>
                      </a:r>
                      <a:endParaRPr lang="en-CA" sz="1200" b="0" dirty="0" smtClean="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spcAft>
                          <a:spcPts val="1200"/>
                        </a:spcAft>
                      </a:pPr>
                      <a:r>
                        <a:rPr lang="en-CA" sz="1200" b="1" dirty="0" smtClean="0">
                          <a:solidFill>
                            <a:schemeClr val="tx1"/>
                          </a:solidFill>
                        </a:rPr>
                        <a:t>Task – Develop</a:t>
                      </a:r>
                      <a:r>
                        <a:rPr lang="en-CA" sz="1200" b="1" baseline="0" dirty="0" smtClean="0">
                          <a:solidFill>
                            <a:schemeClr val="tx1"/>
                          </a:solidFill>
                        </a:rPr>
                        <a:t> Your Outsourcing RFP</a:t>
                      </a:r>
                      <a:endParaRPr lang="en-CA" sz="1200" b="1" dirty="0" smtClean="0">
                        <a:solidFill>
                          <a:schemeClr val="tx1"/>
                        </a:solidFill>
                      </a:endParaRPr>
                    </a:p>
                    <a:p>
                      <a:pPr marL="252000" indent="-457200">
                        <a:spcAft>
                          <a:spcPts val="0"/>
                        </a:spcAft>
                        <a:buFont typeface="+mj-lt"/>
                        <a:buNone/>
                      </a:pPr>
                      <a:r>
                        <a:rPr lang="en-CA" sz="1200" b="1" dirty="0" smtClean="0">
                          <a:solidFill>
                            <a:schemeClr val="tx1"/>
                          </a:solidFill>
                        </a:rPr>
                        <a:t>3.1 </a:t>
                      </a:r>
                      <a:r>
                        <a:rPr lang="en-CA" sz="1200" b="0" dirty="0" smtClean="0">
                          <a:solidFill>
                            <a:schemeClr val="tx1"/>
                          </a:solidFill>
                        </a:rPr>
                        <a:t>Identify</a:t>
                      </a:r>
                      <a:r>
                        <a:rPr lang="en-CA" sz="1200" b="0" baseline="0" dirty="0" smtClean="0">
                          <a:solidFill>
                            <a:schemeClr val="tx1"/>
                          </a:solidFill>
                        </a:rPr>
                        <a:t> current and future requirements</a:t>
                      </a:r>
                      <a:r>
                        <a:rPr lang="en-CA" sz="1200" b="0" dirty="0" smtClean="0">
                          <a:solidFill>
                            <a:schemeClr val="tx1"/>
                          </a:solidFill>
                        </a:rPr>
                        <a:t>.</a:t>
                      </a:r>
                    </a:p>
                    <a:p>
                      <a:pPr marL="252000" indent="-457200">
                        <a:spcAft>
                          <a:spcPts val="0"/>
                        </a:spcAft>
                        <a:buFont typeface="+mj-lt"/>
                        <a:buNone/>
                      </a:pPr>
                      <a:r>
                        <a:rPr lang="en-CA" sz="1200" b="1" dirty="0" smtClean="0">
                          <a:solidFill>
                            <a:schemeClr val="tx1"/>
                          </a:solidFill>
                        </a:rPr>
                        <a:t>3.2 </a:t>
                      </a:r>
                      <a:r>
                        <a:rPr lang="en-CA" sz="1200" b="0" dirty="0" smtClean="0">
                          <a:solidFill>
                            <a:schemeClr val="tx1"/>
                          </a:solidFill>
                        </a:rPr>
                        <a:t>Outline</a:t>
                      </a:r>
                      <a:r>
                        <a:rPr lang="en-CA" sz="1200" b="0" baseline="0" dirty="0" smtClean="0">
                          <a:solidFill>
                            <a:schemeClr val="tx1"/>
                          </a:solidFill>
                        </a:rPr>
                        <a:t> ITSM solution requirements.</a:t>
                      </a:r>
                      <a:endParaRPr lang="en-CA" sz="1200" b="0" dirty="0" smtClean="0">
                        <a:solidFill>
                          <a:schemeClr val="tx1"/>
                        </a:solidFill>
                      </a:endParaRPr>
                    </a:p>
                    <a:p>
                      <a:pPr marL="252000" indent="-457200">
                        <a:spcAft>
                          <a:spcPts val="0"/>
                        </a:spcAft>
                        <a:buFont typeface="+mj-lt"/>
                        <a:buNone/>
                      </a:pPr>
                      <a:r>
                        <a:rPr lang="en-CA" sz="1200" b="1" dirty="0" smtClean="0">
                          <a:solidFill>
                            <a:schemeClr val="tx1"/>
                          </a:solidFill>
                        </a:rPr>
                        <a:t>3.3</a:t>
                      </a:r>
                      <a:r>
                        <a:rPr lang="en-CA" sz="1200" b="0" dirty="0" smtClean="0">
                          <a:solidFill>
                            <a:schemeClr val="tx1"/>
                          </a:solidFill>
                        </a:rPr>
                        <a:t> Define</a:t>
                      </a:r>
                      <a:r>
                        <a:rPr lang="en-CA" sz="1200" b="0" baseline="0" dirty="0" smtClean="0">
                          <a:solidFill>
                            <a:schemeClr val="tx1"/>
                          </a:solidFill>
                        </a:rPr>
                        <a:t> in-house and retained service desk functions.</a:t>
                      </a:r>
                      <a:endParaRPr lang="en-CA" sz="1200" b="0" dirty="0" smtClean="0">
                        <a:solidFill>
                          <a:schemeClr val="tx1"/>
                        </a:solidFill>
                      </a:endParaRPr>
                    </a:p>
                    <a:p>
                      <a:pPr marL="252000" indent="-457200">
                        <a:spcAft>
                          <a:spcPts val="0"/>
                        </a:spcAft>
                        <a:buFont typeface="+mj-lt"/>
                        <a:buNone/>
                      </a:pPr>
                      <a:r>
                        <a:rPr lang="en-CA" sz="1200" b="1" dirty="0" smtClean="0">
                          <a:solidFill>
                            <a:schemeClr val="tx1"/>
                          </a:solidFill>
                        </a:rPr>
                        <a:t>3.4</a:t>
                      </a:r>
                      <a:r>
                        <a:rPr lang="en-CA" sz="1200" b="0" dirty="0" smtClean="0">
                          <a:solidFill>
                            <a:schemeClr val="tx1"/>
                          </a:solidFill>
                        </a:rPr>
                        <a:t> Complete</a:t>
                      </a:r>
                      <a:r>
                        <a:rPr lang="en-CA" sz="1200" b="0" baseline="0" dirty="0" smtClean="0">
                          <a:solidFill>
                            <a:schemeClr val="tx1"/>
                          </a:solidFill>
                        </a:rPr>
                        <a:t> RFP.</a:t>
                      </a:r>
                      <a:endParaRPr lang="en-CA" sz="1200" b="0" dirty="0" smtClean="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spcAft>
                          <a:spcPts val="1200"/>
                        </a:spcAft>
                      </a:pPr>
                      <a:r>
                        <a:rPr lang="en-CA" sz="1200" b="1" dirty="0" smtClean="0">
                          <a:solidFill>
                            <a:schemeClr val="tx1"/>
                          </a:solidFill>
                        </a:rPr>
                        <a:t>Task – Select</a:t>
                      </a:r>
                      <a:r>
                        <a:rPr lang="en-CA" sz="1200" b="1" baseline="0" dirty="0" smtClean="0">
                          <a:solidFill>
                            <a:schemeClr val="tx1"/>
                          </a:solidFill>
                        </a:rPr>
                        <a:t> a Managed Service Provider and Manage the Transition</a:t>
                      </a:r>
                      <a:endParaRPr lang="en-CA" sz="1200" b="1" dirty="0" smtClean="0">
                        <a:solidFill>
                          <a:schemeClr val="tx1"/>
                        </a:solidFill>
                      </a:endParaRPr>
                    </a:p>
                    <a:p>
                      <a:pPr marL="252000" lvl="0" indent="-457200">
                        <a:spcAft>
                          <a:spcPts val="0"/>
                        </a:spcAft>
                        <a:buFontTx/>
                        <a:buNone/>
                      </a:pPr>
                      <a:r>
                        <a:rPr lang="en-CA" sz="1200" b="1" dirty="0" smtClean="0">
                          <a:solidFill>
                            <a:schemeClr val="tx1"/>
                          </a:solidFill>
                        </a:rPr>
                        <a:t>4.1 </a:t>
                      </a:r>
                      <a:r>
                        <a:rPr lang="en-CA" sz="1200" b="0" dirty="0" smtClean="0">
                          <a:solidFill>
                            <a:schemeClr val="tx1"/>
                          </a:solidFill>
                        </a:rPr>
                        <a:t>Develop</a:t>
                      </a:r>
                      <a:r>
                        <a:rPr lang="en-CA" sz="1200" b="0" baseline="0" dirty="0" smtClean="0">
                          <a:solidFill>
                            <a:schemeClr val="tx1"/>
                          </a:solidFill>
                        </a:rPr>
                        <a:t> interview questions for candidate managed service providers and client references.</a:t>
                      </a:r>
                      <a:endParaRPr lang="en-CA" sz="1200" b="0" dirty="0" smtClean="0">
                        <a:solidFill>
                          <a:schemeClr val="tx1"/>
                        </a:solidFill>
                      </a:endParaRPr>
                    </a:p>
                    <a:p>
                      <a:pPr marL="252000" lvl="0" indent="-457200">
                        <a:spcAft>
                          <a:spcPts val="0"/>
                        </a:spcAft>
                        <a:buFontTx/>
                        <a:buNone/>
                      </a:pPr>
                      <a:r>
                        <a:rPr lang="en-CA" sz="1200" b="1" dirty="0" smtClean="0">
                          <a:solidFill>
                            <a:schemeClr val="tx1"/>
                          </a:solidFill>
                        </a:rPr>
                        <a:t>4.2</a:t>
                      </a:r>
                      <a:r>
                        <a:rPr lang="en-CA" sz="1200" b="0" dirty="0" smtClean="0">
                          <a:solidFill>
                            <a:schemeClr val="tx1"/>
                          </a:solidFill>
                        </a:rPr>
                        <a:t> Score</a:t>
                      </a:r>
                      <a:r>
                        <a:rPr lang="en-CA" sz="1200" b="0" baseline="0" dirty="0" smtClean="0">
                          <a:solidFill>
                            <a:schemeClr val="tx1"/>
                          </a:solidFill>
                        </a:rPr>
                        <a:t> RFP responses.</a:t>
                      </a:r>
                      <a:endParaRPr lang="en-CA" sz="1200" b="0" dirty="0" smtClean="0">
                        <a:solidFill>
                          <a:schemeClr val="tx1"/>
                        </a:solidFill>
                      </a:endParaRPr>
                    </a:p>
                    <a:p>
                      <a:pPr marL="252000" lvl="0" indent="-457200">
                        <a:spcAft>
                          <a:spcPts val="0"/>
                        </a:spcAft>
                        <a:buFontTx/>
                        <a:buNone/>
                      </a:pPr>
                      <a:r>
                        <a:rPr lang="en-CA" sz="1200" b="1" dirty="0" smtClean="0">
                          <a:solidFill>
                            <a:schemeClr val="tx1"/>
                          </a:solidFill>
                        </a:rPr>
                        <a:t>4.3</a:t>
                      </a:r>
                      <a:r>
                        <a:rPr lang="en-CA" sz="1200" b="0" dirty="0" smtClean="0">
                          <a:solidFill>
                            <a:schemeClr val="tx1"/>
                          </a:solidFill>
                        </a:rPr>
                        <a:t> Identify</a:t>
                      </a:r>
                      <a:r>
                        <a:rPr lang="en-CA" sz="1200" b="0" baseline="0" dirty="0" smtClean="0">
                          <a:solidFill>
                            <a:schemeClr val="tx1"/>
                          </a:solidFill>
                        </a:rPr>
                        <a:t> roles &amp; responsibilities.</a:t>
                      </a:r>
                      <a:endParaRPr lang="en-CA" sz="1200" b="0" dirty="0" smtClean="0">
                        <a:solidFill>
                          <a:schemeClr val="tx1"/>
                        </a:solidFill>
                      </a:endParaRPr>
                    </a:p>
                    <a:p>
                      <a:pPr marL="252000" lvl="0" indent="-457200">
                        <a:spcAft>
                          <a:spcPts val="0"/>
                        </a:spcAft>
                        <a:buFontTx/>
                        <a:buNone/>
                      </a:pPr>
                      <a:r>
                        <a:rPr lang="en-CA" sz="1200" b="1" dirty="0" smtClean="0">
                          <a:solidFill>
                            <a:schemeClr val="tx1"/>
                          </a:solidFill>
                        </a:rPr>
                        <a:t>4.4</a:t>
                      </a:r>
                      <a:r>
                        <a:rPr lang="en-CA" sz="1200" b="0" dirty="0" smtClean="0">
                          <a:solidFill>
                            <a:schemeClr val="tx1"/>
                          </a:solidFill>
                        </a:rPr>
                        <a:t> Develop</a:t>
                      </a:r>
                      <a:r>
                        <a:rPr lang="en-CA" sz="1200" b="0" baseline="0" dirty="0" smtClean="0">
                          <a:solidFill>
                            <a:schemeClr val="tx1"/>
                          </a:solidFill>
                        </a:rPr>
                        <a:t> exit strategy.</a:t>
                      </a:r>
                      <a:endParaRPr lang="en-CA" sz="1200" b="0" dirty="0" smtClean="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r>
              <a:tr h="1879845">
                <a:tc>
                  <a:txBody>
                    <a:bodyPr/>
                    <a:lstStyle/>
                    <a:p>
                      <a:pPr marL="216000" marR="0" indent="-457200" algn="ctr" defTabSz="914400" rtl="0" eaLnBrk="1" fontAlgn="auto" latinLnBrk="0" hangingPunct="1">
                        <a:lnSpc>
                          <a:spcPct val="100000"/>
                        </a:lnSpc>
                        <a:spcBef>
                          <a:spcPts val="0"/>
                        </a:spcBef>
                        <a:spcAft>
                          <a:spcPts val="500"/>
                        </a:spcAft>
                        <a:buClrTx/>
                        <a:buSzTx/>
                        <a:buFontTx/>
                        <a:buNone/>
                        <a:tabLst/>
                        <a:defRPr/>
                      </a:pPr>
                      <a:r>
                        <a:rPr lang="en-CA" sz="1200" b="1" dirty="0" smtClean="0">
                          <a:solidFill>
                            <a:srgbClr val="FFFFFF"/>
                          </a:solidFill>
                        </a:rPr>
                        <a:t>Deliverables</a:t>
                      </a:r>
                    </a:p>
                  </a:txBody>
                  <a:tcPr vert="vert27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marL="228600" indent="-228600">
                        <a:spcAft>
                          <a:spcPts val="0"/>
                        </a:spcAft>
                        <a:buClrTx/>
                        <a:buFont typeface="+mj-lt"/>
                        <a:buAutoNum type="arabicPeriod"/>
                      </a:pPr>
                      <a:r>
                        <a:rPr lang="en-CA" sz="1200" b="0" i="0" baseline="0" dirty="0" smtClean="0">
                          <a:solidFill>
                            <a:schemeClr val="tx1"/>
                          </a:solidFill>
                        </a:rPr>
                        <a:t>Service Desk Process Maturity Assessment</a:t>
                      </a:r>
                    </a:p>
                    <a:p>
                      <a:pPr marL="228600" indent="-228600">
                        <a:spcAft>
                          <a:spcPts val="0"/>
                        </a:spcAft>
                        <a:buClrTx/>
                        <a:buFont typeface="+mj-lt"/>
                        <a:buAutoNum type="arabicPeriod"/>
                      </a:pPr>
                      <a:r>
                        <a:rPr lang="en-CA" sz="1200" b="0" i="0" baseline="0" dirty="0" smtClean="0">
                          <a:solidFill>
                            <a:schemeClr val="tx1"/>
                          </a:solidFill>
                        </a:rPr>
                        <a:t>Service desk cost estimate</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144000" indent="-144000">
                        <a:spcAft>
                          <a:spcPts val="0"/>
                        </a:spcAft>
                        <a:buClrTx/>
                        <a:buFont typeface="+mj-lt"/>
                        <a:buAutoNum type="arabicPeriod"/>
                      </a:pPr>
                      <a:r>
                        <a:rPr lang="en-CA" sz="1200" b="0" baseline="0" dirty="0" smtClean="0">
                          <a:solidFill>
                            <a:schemeClr val="tx1"/>
                          </a:solidFill>
                        </a:rPr>
                        <a:t>Service Desk Outsourcing Strategy</a:t>
                      </a:r>
                    </a:p>
                    <a:p>
                      <a:pPr marL="0" indent="0">
                        <a:spcAft>
                          <a:spcPts val="0"/>
                        </a:spcAft>
                        <a:buClrTx/>
                        <a:buFont typeface="+mj-lt"/>
                        <a:buNone/>
                      </a:pPr>
                      <a:endParaRPr lang="en-CA" sz="1200" b="0" baseline="0" dirty="0" smtClean="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144000" indent="-144000">
                        <a:spcAft>
                          <a:spcPts val="0"/>
                        </a:spcAft>
                        <a:buClrTx/>
                        <a:buFont typeface="+mj-lt"/>
                        <a:buAutoNum type="arabicPeriod"/>
                      </a:pPr>
                      <a:r>
                        <a:rPr lang="en-CA" sz="1200" b="0" baseline="0" dirty="0" smtClean="0">
                          <a:solidFill>
                            <a:schemeClr val="tx1"/>
                          </a:solidFill>
                        </a:rPr>
                        <a:t>Service Desk Outsourcing RFP</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144000" indent="-144000">
                        <a:spcAft>
                          <a:spcPts val="0"/>
                        </a:spcAft>
                        <a:buClrTx/>
                        <a:buFont typeface="+mj-lt"/>
                        <a:buAutoNum type="arabicPeriod"/>
                      </a:pPr>
                      <a:r>
                        <a:rPr lang="en-CA" sz="1200" b="0" baseline="0" dirty="0" smtClean="0">
                          <a:solidFill>
                            <a:schemeClr val="tx1"/>
                          </a:solidFill>
                        </a:rPr>
                        <a:t>MSP interview script</a:t>
                      </a:r>
                    </a:p>
                    <a:p>
                      <a:pPr marL="144000" indent="-144000">
                        <a:spcAft>
                          <a:spcPts val="0"/>
                        </a:spcAft>
                        <a:buClrTx/>
                        <a:buFont typeface="+mj-lt"/>
                        <a:buAutoNum type="arabicPeriod"/>
                      </a:pPr>
                      <a:r>
                        <a:rPr lang="en-CA" sz="1200" b="0" baseline="0" dirty="0" smtClean="0">
                          <a:solidFill>
                            <a:schemeClr val="tx1"/>
                          </a:solidFill>
                        </a:rPr>
                        <a:t>Client reference interview script</a:t>
                      </a:r>
                    </a:p>
                    <a:p>
                      <a:pPr marL="144000" indent="-144000">
                        <a:spcAft>
                          <a:spcPts val="0"/>
                        </a:spcAft>
                        <a:buClrTx/>
                        <a:buFont typeface="+mj-lt"/>
                        <a:buAutoNum type="arabicPeriod"/>
                      </a:pPr>
                      <a:r>
                        <a:rPr lang="en-CA" sz="1200" b="0" baseline="0" dirty="0" smtClean="0">
                          <a:solidFill>
                            <a:schemeClr val="tx1"/>
                          </a:solidFill>
                        </a:rPr>
                        <a:t>RFP scoring summary</a:t>
                      </a:r>
                    </a:p>
                    <a:p>
                      <a:pPr marL="144000" indent="-144000">
                        <a:spcAft>
                          <a:spcPts val="0"/>
                        </a:spcAft>
                        <a:buClrTx/>
                        <a:buFont typeface="+mj-lt"/>
                        <a:buAutoNum type="arabicPeriod"/>
                      </a:pPr>
                      <a:r>
                        <a:rPr lang="en-CA" sz="1200" b="0" baseline="0" dirty="0" smtClean="0">
                          <a:solidFill>
                            <a:schemeClr val="tx1"/>
                          </a:solidFill>
                        </a:rPr>
                        <a:t>Exit strategy</a:t>
                      </a:r>
                    </a:p>
                    <a:p>
                      <a:pPr marL="144000" indent="-144000">
                        <a:spcAft>
                          <a:spcPts val="0"/>
                        </a:spcAft>
                        <a:buClrTx/>
                        <a:buFont typeface="+mj-lt"/>
                        <a:buAutoNum type="arabicPeriod"/>
                      </a:pPr>
                      <a:endParaRPr lang="en-CA" sz="1200" b="0" baseline="0" dirty="0" smtClean="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r>
            </a:tbl>
          </a:graphicData>
        </a:graphic>
      </p:graphicFrame>
      <p:sp>
        <p:nvSpPr>
          <p:cNvPr id="10" name="Title 9"/>
          <p:cNvSpPr>
            <a:spLocks noGrp="1"/>
          </p:cNvSpPr>
          <p:nvPr>
            <p:ph type="title"/>
          </p:nvPr>
        </p:nvSpPr>
        <p:spPr/>
        <p:txBody>
          <a:bodyPr/>
          <a:lstStyle/>
          <a:p>
            <a:r>
              <a:rPr lang="en-US" dirty="0" smtClean="0"/>
              <a:t>Workshop overview</a:t>
            </a:r>
            <a:endParaRPr lang="en-US" dirty="0"/>
          </a:p>
        </p:txBody>
      </p:sp>
    </p:spTree>
    <p:extLst>
      <p:ext uri="{BB962C8B-B14F-4D97-AF65-F5344CB8AC3E}">
        <p14:creationId xmlns:p14="http://schemas.microsoft.com/office/powerpoint/2010/main" val="529181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6" name="TextBox 5"/>
          <p:cNvSpPr txBox="1"/>
          <p:nvPr/>
        </p:nvSpPr>
        <p:spPr>
          <a:xfrm>
            <a:off x="257577" y="1512044"/>
            <a:ext cx="8886423" cy="338554"/>
          </a:xfrm>
          <a:prstGeom prst="rect">
            <a:avLst/>
          </a:prstGeom>
        </p:spPr>
        <p:txBody>
          <a:bodyPr wrap="square" rtlCol="0">
            <a:spAutoFit/>
          </a:bodyPr>
          <a:lstStyle/>
          <a:p>
            <a:r>
              <a:rPr lang="en-US" sz="1600" b="1" dirty="0" smtClean="0">
                <a:solidFill>
                  <a:schemeClr val="bg1"/>
                </a:solidFill>
              </a:rPr>
              <a:t>Outsourcing is no longer just a cost-saving move. Make sure you prepare accordingly.</a:t>
            </a:r>
            <a:endParaRPr lang="en-US" sz="1600" b="1" dirty="0">
              <a:solidFill>
                <a:schemeClr val="bg1"/>
              </a:solidFill>
            </a:endParaRPr>
          </a:p>
        </p:txBody>
      </p:sp>
      <p:sp>
        <p:nvSpPr>
          <p:cNvPr id="7" name="Rectangle 6"/>
          <p:cNvSpPr/>
          <p:nvPr/>
        </p:nvSpPr>
        <p:spPr>
          <a:xfrm>
            <a:off x="1" y="356594"/>
            <a:ext cx="9144000" cy="109700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3400"/>
            <a:r>
              <a:rPr lang="en-US" sz="4000" b="1" dirty="0" smtClean="0">
                <a:solidFill>
                  <a:schemeClr val="bg1"/>
                </a:solidFill>
              </a:rPr>
              <a:t>ANALYST PERSPECTIVE </a:t>
            </a:r>
            <a:endParaRPr lang="en-US" sz="4000" b="1" dirty="0">
              <a:solidFill>
                <a:schemeClr val="bg1"/>
              </a:solidFill>
            </a:endParaRPr>
          </a:p>
        </p:txBody>
      </p:sp>
      <p:sp>
        <p:nvSpPr>
          <p:cNvPr id="10" name="TextBox 9"/>
          <p:cNvSpPr txBox="1"/>
          <p:nvPr/>
        </p:nvSpPr>
        <p:spPr>
          <a:xfrm>
            <a:off x="816077" y="2015670"/>
            <a:ext cx="7629833" cy="3667671"/>
          </a:xfrm>
          <a:prstGeom prst="rect">
            <a:avLst/>
          </a:prstGeom>
        </p:spPr>
        <p:txBody>
          <a:bodyPr wrap="square" rtlCol="0">
            <a:spAutoFit/>
          </a:bodyPr>
          <a:lstStyle/>
          <a:p>
            <a:pPr>
              <a:spcAft>
                <a:spcPts val="500"/>
              </a:spcAft>
            </a:pPr>
            <a:r>
              <a:rPr lang="en-US" sz="1600" i="1" dirty="0" smtClean="0">
                <a:solidFill>
                  <a:schemeClr val="bg1"/>
                </a:solidFill>
                <a:latin typeface="+mj-lt"/>
              </a:rPr>
              <a:t>Service desk outsourcing has traditionally been a cost-cutting measure. The rise of the middle class in many offshore outsourcing hubs combined with the evolved role of the service desk to deliver more value to the business has changed the approach of outsourcing. </a:t>
            </a:r>
          </a:p>
          <a:p>
            <a:pPr>
              <a:spcAft>
                <a:spcPts val="500"/>
              </a:spcAft>
            </a:pPr>
            <a:r>
              <a:rPr lang="en-US" sz="1600" i="1" dirty="0" smtClean="0">
                <a:solidFill>
                  <a:schemeClr val="bg1"/>
                </a:solidFill>
                <a:latin typeface="+mj-lt"/>
              </a:rPr>
              <a:t>Many organizations fail to understand that outsourcing excels when your processes have a certain degree of maturity. An outsourcing vendor is not always in the business of fixing problems; they provide managed services. Before you make the decision to outsource, you need to assess where your service desk is now, where you want it to go, and the cost and effort involved. </a:t>
            </a:r>
            <a:r>
              <a:rPr lang="en-CA" sz="1600" i="1" dirty="0">
                <a:solidFill>
                  <a:schemeClr val="bg1"/>
                </a:solidFill>
                <a:latin typeface="+mj-lt"/>
              </a:rPr>
              <a:t>Outsourcing without defining your requirements, </a:t>
            </a:r>
            <a:r>
              <a:rPr lang="en-CA" sz="1600" i="1" dirty="0" smtClean="0">
                <a:solidFill>
                  <a:schemeClr val="bg1"/>
                </a:solidFill>
                <a:latin typeface="+mj-lt"/>
              </a:rPr>
              <a:t>processes, </a:t>
            </a:r>
            <a:r>
              <a:rPr lang="en-CA" sz="1600" i="1" dirty="0">
                <a:solidFill>
                  <a:schemeClr val="bg1"/>
                </a:solidFill>
                <a:latin typeface="+mj-lt"/>
              </a:rPr>
              <a:t>and escalations will result in services provided to match the outsourcer’s needs rather than your company needs.</a:t>
            </a:r>
            <a:endParaRPr lang="en-US" sz="1600" i="1" dirty="0" smtClean="0">
              <a:solidFill>
                <a:schemeClr val="bg1"/>
              </a:solidFill>
              <a:latin typeface="+mj-lt"/>
            </a:endParaRPr>
          </a:p>
          <a:p>
            <a:pPr>
              <a:spcAft>
                <a:spcPts val="500"/>
              </a:spcAft>
            </a:pPr>
            <a:r>
              <a:rPr lang="en-US" sz="1600" i="1" dirty="0" smtClean="0">
                <a:solidFill>
                  <a:schemeClr val="bg1"/>
                </a:solidFill>
                <a:latin typeface="+mj-lt"/>
              </a:rPr>
              <a:t>Outsourcing </a:t>
            </a:r>
            <a:r>
              <a:rPr lang="en-US" sz="1600" i="1" dirty="0" smtClean="0">
                <a:solidFill>
                  <a:schemeClr val="bg1"/>
                </a:solidFill>
                <a:latin typeface="+mj-lt"/>
              </a:rPr>
              <a:t>will create value for your organization. Just make sure the necessary work is completed beforehand.</a:t>
            </a:r>
            <a:endParaRPr lang="en-US" sz="1600" b="1" i="1" dirty="0">
              <a:solidFill>
                <a:schemeClr val="bg1"/>
              </a:solidFill>
              <a:latin typeface="+mj-lt"/>
            </a:endParaRPr>
          </a:p>
        </p:txBody>
      </p:sp>
      <p:sp>
        <p:nvSpPr>
          <p:cNvPr id="11" name="TextBox 10"/>
          <p:cNvSpPr txBox="1"/>
          <p:nvPr/>
        </p:nvSpPr>
        <p:spPr>
          <a:xfrm>
            <a:off x="3171399" y="5662062"/>
            <a:ext cx="4460917" cy="738664"/>
          </a:xfrm>
          <a:prstGeom prst="rect">
            <a:avLst/>
          </a:prstGeom>
        </p:spPr>
        <p:txBody>
          <a:bodyPr wrap="square" rtlCol="0">
            <a:spAutoFit/>
          </a:bodyPr>
          <a:lstStyle/>
          <a:p>
            <a:pPr algn="r"/>
            <a:r>
              <a:rPr lang="en-US" sz="1400" b="1" i="1" dirty="0" smtClean="0">
                <a:solidFill>
                  <a:schemeClr val="bg1"/>
                </a:solidFill>
              </a:rPr>
              <a:t>Sandi Conrad, </a:t>
            </a:r>
          </a:p>
          <a:p>
            <a:pPr algn="r"/>
            <a:r>
              <a:rPr lang="en-US" sz="1400" i="1" dirty="0" smtClean="0">
                <a:solidFill>
                  <a:schemeClr val="bg1"/>
                </a:solidFill>
              </a:rPr>
              <a:t>Senior Director, Infrastructure Practice </a:t>
            </a:r>
            <a:br>
              <a:rPr lang="en-US" sz="1400" i="1" dirty="0" smtClean="0">
                <a:solidFill>
                  <a:schemeClr val="bg1"/>
                </a:solidFill>
              </a:rPr>
            </a:br>
            <a:r>
              <a:rPr lang="en-US" sz="1400" i="1" dirty="0" smtClean="0">
                <a:solidFill>
                  <a:schemeClr val="bg1"/>
                </a:solidFill>
              </a:rPr>
              <a:t>Info-Tech Research Group</a:t>
            </a:r>
            <a:endParaRPr lang="en-US" sz="1400" i="1" dirty="0">
              <a:solidFill>
                <a:schemeClr val="bg1"/>
              </a:solidFill>
            </a:endParaRPr>
          </a:p>
        </p:txBody>
      </p:sp>
      <p:pic>
        <p:nvPicPr>
          <p:cNvPr id="12" name="Picture 105"/>
          <p:cNvPicPr>
            <a:picLocks noChangeAspect="1"/>
          </p:cNvPicPr>
          <p:nvPr/>
        </p:nvPicPr>
        <p:blipFill>
          <a:blip r:embed="rId3"/>
          <a:stretch>
            <a:fillRect/>
          </a:stretch>
        </p:blipFill>
        <p:spPr>
          <a:xfrm>
            <a:off x="257577" y="2015670"/>
            <a:ext cx="634404" cy="516376"/>
          </a:xfrm>
          <a:prstGeom prst="rect">
            <a:avLst/>
          </a:prstGeom>
        </p:spPr>
      </p:pic>
      <p:pic>
        <p:nvPicPr>
          <p:cNvPr id="13" name="Picture 106"/>
          <p:cNvPicPr>
            <a:picLocks noChangeAspect="1"/>
          </p:cNvPicPr>
          <p:nvPr/>
        </p:nvPicPr>
        <p:blipFill>
          <a:blip r:embed="rId4"/>
          <a:stretch>
            <a:fillRect/>
          </a:stretch>
        </p:blipFill>
        <p:spPr>
          <a:xfrm>
            <a:off x="7632316" y="5185116"/>
            <a:ext cx="590143" cy="479491"/>
          </a:xfrm>
          <a:prstGeom prst="rect">
            <a:avLst/>
          </a:prstGeom>
        </p:spPr>
      </p:pic>
    </p:spTree>
    <p:extLst>
      <p:ext uri="{BB962C8B-B14F-4D97-AF65-F5344CB8AC3E}">
        <p14:creationId xmlns:p14="http://schemas.microsoft.com/office/powerpoint/2010/main" val="13735999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Our understanding of the problem</a:t>
            </a:r>
            <a:endParaRPr lang="en-US" dirty="0"/>
          </a:p>
        </p:txBody>
      </p:sp>
      <p:sp>
        <p:nvSpPr>
          <p:cNvPr id="13" name="Text Placeholder 12"/>
          <p:cNvSpPr>
            <a:spLocks noGrp="1"/>
          </p:cNvSpPr>
          <p:nvPr>
            <p:ph type="body" sz="quarter" idx="16"/>
          </p:nvPr>
        </p:nvSpPr>
        <p:spPr>
          <a:xfrm>
            <a:off x="246703" y="1607231"/>
            <a:ext cx="4041648" cy="1985975"/>
          </a:xfrm>
        </p:spPr>
        <p:txBody>
          <a:bodyPr/>
          <a:lstStyle/>
          <a:p>
            <a:r>
              <a:rPr lang="en-US" dirty="0"/>
              <a:t>IT leaders and service desk managers interested in outsourcing the service desk or portions </a:t>
            </a:r>
            <a:r>
              <a:rPr lang="en-US" dirty="0" smtClean="0"/>
              <a:t>of service management.</a:t>
            </a:r>
            <a:endParaRPr lang="en-US" dirty="0"/>
          </a:p>
          <a:p>
            <a:r>
              <a:rPr lang="en-US" dirty="0"/>
              <a:t>Business leaders involved in the IT department’s decision </a:t>
            </a:r>
            <a:r>
              <a:rPr lang="en-US" dirty="0" smtClean="0"/>
              <a:t>making.</a:t>
            </a:r>
            <a:endParaRPr lang="en-US" dirty="0"/>
          </a:p>
        </p:txBody>
      </p:sp>
      <p:sp>
        <p:nvSpPr>
          <p:cNvPr id="14" name="Text Placeholder 13"/>
          <p:cNvSpPr>
            <a:spLocks noGrp="1"/>
          </p:cNvSpPr>
          <p:nvPr>
            <p:ph type="body" sz="quarter" idx="26"/>
          </p:nvPr>
        </p:nvSpPr>
        <p:spPr>
          <a:xfrm>
            <a:off x="4835436" y="1607231"/>
            <a:ext cx="4041648" cy="2268083"/>
          </a:xfrm>
        </p:spPr>
        <p:txBody>
          <a:bodyPr/>
          <a:lstStyle/>
          <a:p>
            <a:r>
              <a:rPr lang="en-US" dirty="0"/>
              <a:t>Understand the rationale behind outsourcing the service desk and decide whether it’s the right move for </a:t>
            </a:r>
            <a:r>
              <a:rPr lang="en-US" dirty="0" smtClean="0"/>
              <a:t>you.</a:t>
            </a:r>
            <a:endParaRPr lang="en-US" dirty="0"/>
          </a:p>
          <a:p>
            <a:r>
              <a:rPr lang="en-US" dirty="0"/>
              <a:t>Organize and standardize the service desk to allow for a future </a:t>
            </a:r>
            <a:r>
              <a:rPr lang="en-US" dirty="0" smtClean="0"/>
              <a:t>move.</a:t>
            </a:r>
            <a:endParaRPr lang="en-US" dirty="0"/>
          </a:p>
          <a:p>
            <a:r>
              <a:rPr lang="en-US" dirty="0"/>
              <a:t>Determine the right approach to moving the service desk to a different </a:t>
            </a:r>
            <a:r>
              <a:rPr lang="en-US" dirty="0" smtClean="0"/>
              <a:t>organization.</a:t>
            </a:r>
            <a:endParaRPr lang="en-US" dirty="0"/>
          </a:p>
          <a:p>
            <a:r>
              <a:rPr lang="en-US" dirty="0"/>
              <a:t>Ensure that the service desk can be rebuilt if outsourcing is </a:t>
            </a:r>
            <a:r>
              <a:rPr lang="en-US" dirty="0" smtClean="0"/>
              <a:t>unsuccessful.</a:t>
            </a:r>
            <a:endParaRPr lang="en-US" dirty="0"/>
          </a:p>
        </p:txBody>
      </p:sp>
      <p:sp>
        <p:nvSpPr>
          <p:cNvPr id="4" name="Text Placeholder 3"/>
          <p:cNvSpPr>
            <a:spLocks noGrp="1"/>
          </p:cNvSpPr>
          <p:nvPr>
            <p:ph type="body" sz="quarter" idx="27"/>
          </p:nvPr>
        </p:nvSpPr>
        <p:spPr>
          <a:xfrm>
            <a:off x="246703" y="4479860"/>
            <a:ext cx="4041648" cy="1677491"/>
          </a:xfrm>
        </p:spPr>
        <p:txBody>
          <a:bodyPr/>
          <a:lstStyle/>
          <a:p>
            <a:r>
              <a:rPr lang="en-US" dirty="0" smtClean="0"/>
              <a:t>Service desk staff affected by the moving of support services.</a:t>
            </a:r>
          </a:p>
          <a:p>
            <a:r>
              <a:rPr lang="en-US" dirty="0" smtClean="0"/>
              <a:t>Business executives who will need to be informed of the transition.</a:t>
            </a:r>
          </a:p>
          <a:p>
            <a:endParaRPr lang="en-US" dirty="0"/>
          </a:p>
        </p:txBody>
      </p:sp>
      <p:sp>
        <p:nvSpPr>
          <p:cNvPr id="5" name="Text Placeholder 4"/>
          <p:cNvSpPr>
            <a:spLocks noGrp="1"/>
          </p:cNvSpPr>
          <p:nvPr>
            <p:ph type="body" sz="quarter" idx="28"/>
          </p:nvPr>
        </p:nvSpPr>
        <p:spPr>
          <a:xfrm>
            <a:off x="4818612" y="4479860"/>
            <a:ext cx="4041648" cy="1677491"/>
          </a:xfrm>
        </p:spPr>
        <p:txBody>
          <a:bodyPr/>
          <a:lstStyle/>
          <a:p>
            <a:r>
              <a:rPr lang="en-US" dirty="0" smtClean="0"/>
              <a:t>Understand the impact that outsourcing would have on the service desk.</a:t>
            </a:r>
          </a:p>
          <a:p>
            <a:r>
              <a:rPr lang="en-US" dirty="0" smtClean="0"/>
              <a:t>Understand the potential benefits that outsourcing can bring to the organization.</a:t>
            </a:r>
          </a:p>
          <a:p>
            <a:endParaRPr lang="en-US" dirty="0"/>
          </a:p>
        </p:txBody>
      </p:sp>
    </p:spTree>
    <p:extLst>
      <p:ext uri="{BB962C8B-B14F-4D97-AF65-F5344CB8AC3E}">
        <p14:creationId xmlns:p14="http://schemas.microsoft.com/office/powerpoint/2010/main" val="26199002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Executive summary</a:t>
            </a:r>
            <a:endParaRPr lang="en-US" dirty="0"/>
          </a:p>
        </p:txBody>
      </p:sp>
      <p:sp>
        <p:nvSpPr>
          <p:cNvPr id="3" name="Text Placeholder 2"/>
          <p:cNvSpPr>
            <a:spLocks noGrp="1"/>
          </p:cNvSpPr>
          <p:nvPr>
            <p:ph type="body" sz="quarter" idx="10"/>
          </p:nvPr>
        </p:nvSpPr>
        <p:spPr>
          <a:xfrm>
            <a:off x="247848" y="1514243"/>
            <a:ext cx="5257800" cy="1078992"/>
          </a:xfrm>
        </p:spPr>
        <p:txBody>
          <a:bodyPr/>
          <a:lstStyle/>
          <a:p>
            <a:r>
              <a:rPr lang="en-US" dirty="0" smtClean="0"/>
              <a:t>In organizations where technical support is viewed as non-strategic, many see outsourcing as a cost-effective solution. However, outsourcing projects often fall short of their goals in terms of cost savings and support quality.</a:t>
            </a:r>
            <a:endParaRPr lang="en-US" dirty="0"/>
          </a:p>
        </p:txBody>
      </p:sp>
      <p:sp>
        <p:nvSpPr>
          <p:cNvPr id="4" name="Text Placeholder 3"/>
          <p:cNvSpPr>
            <a:spLocks noGrp="1"/>
          </p:cNvSpPr>
          <p:nvPr>
            <p:ph type="body" sz="quarter" idx="11"/>
          </p:nvPr>
        </p:nvSpPr>
        <p:spPr>
          <a:xfrm>
            <a:off x="247848" y="2974002"/>
            <a:ext cx="5257800" cy="1482087"/>
          </a:xfrm>
        </p:spPr>
        <p:txBody>
          <a:bodyPr/>
          <a:lstStyle/>
          <a:p>
            <a:r>
              <a:rPr lang="en-US" dirty="0" smtClean="0"/>
              <a:t>Significant administrative work and up-front costs are required to outsource the service desk, and poor planning often results in project failure and decreases in end-user satisfaction</a:t>
            </a:r>
          </a:p>
          <a:p>
            <a:r>
              <a:rPr lang="en-US" dirty="0" smtClean="0"/>
              <a:t>A complete turnover of the service desk can result in lost knowledge and control over processes, and organizations without an exit strategy can struggle to bring their service desk back in house and return the confidence of end users.</a:t>
            </a:r>
          </a:p>
        </p:txBody>
      </p:sp>
      <p:sp>
        <p:nvSpPr>
          <p:cNvPr id="5" name="Text Placeholder 4"/>
          <p:cNvSpPr>
            <a:spLocks noGrp="1"/>
          </p:cNvSpPr>
          <p:nvPr>
            <p:ph type="body" sz="quarter" idx="12"/>
          </p:nvPr>
        </p:nvSpPr>
        <p:spPr>
          <a:xfrm>
            <a:off x="257174" y="4876335"/>
            <a:ext cx="8623607" cy="1524465"/>
          </a:xfrm>
        </p:spPr>
        <p:txBody>
          <a:bodyPr/>
          <a:lstStyle/>
          <a:p>
            <a:r>
              <a:rPr lang="en-US" dirty="0" smtClean="0"/>
              <a:t>First decide if outsourcing is the correct step; there may be more preliminary work to do beforehand.</a:t>
            </a:r>
          </a:p>
          <a:p>
            <a:r>
              <a:rPr lang="en-US" dirty="0" smtClean="0"/>
              <a:t>Assess current processes and make necessary adjustments before developing an outsource/repatriate RFP.</a:t>
            </a:r>
          </a:p>
          <a:p>
            <a:r>
              <a:rPr lang="en-US" dirty="0" smtClean="0"/>
              <a:t>Clearly define the project and produce an RFP to provide to vendors.</a:t>
            </a:r>
          </a:p>
          <a:p>
            <a:r>
              <a:rPr lang="en-US" dirty="0" smtClean="0"/>
              <a:t>Plan for long-term success, not short-term gains.</a:t>
            </a:r>
          </a:p>
          <a:p>
            <a:r>
              <a:rPr lang="en-US" dirty="0" smtClean="0"/>
              <a:t>Prepare to retain some of the higher level service desk work.</a:t>
            </a:r>
            <a:endParaRPr lang="en-US" dirty="0"/>
          </a:p>
          <a:p>
            <a:r>
              <a:rPr lang="en-US" dirty="0" smtClean="0"/>
              <a:t>Develop a plan to execute and manage the transition.</a:t>
            </a:r>
          </a:p>
        </p:txBody>
      </p:sp>
      <p:sp>
        <p:nvSpPr>
          <p:cNvPr id="6" name="Text Placeholder 5"/>
          <p:cNvSpPr>
            <a:spLocks noGrp="1"/>
          </p:cNvSpPr>
          <p:nvPr>
            <p:ph type="body" sz="quarter" idx="13"/>
          </p:nvPr>
        </p:nvSpPr>
        <p:spPr>
          <a:xfrm>
            <a:off x="5775569" y="1514244"/>
            <a:ext cx="3101730" cy="2941846"/>
          </a:xfrm>
        </p:spPr>
        <p:txBody>
          <a:bodyPr/>
          <a:lstStyle/>
          <a:p>
            <a:pPr marL="228600" indent="-228600">
              <a:spcBef>
                <a:spcPts val="600"/>
              </a:spcBef>
              <a:spcAft>
                <a:spcPts val="600"/>
              </a:spcAft>
              <a:buSzPct val="100000"/>
              <a:buFont typeface="+mj-lt"/>
              <a:buAutoNum type="arabicPeriod"/>
            </a:pPr>
            <a:r>
              <a:rPr lang="en-US" dirty="0">
                <a:solidFill>
                  <a:srgbClr val="333333"/>
                </a:solidFill>
              </a:rPr>
              <a:t>If you are outsourcing only to save money, you will fail. The goal of o</a:t>
            </a:r>
            <a:r>
              <a:rPr lang="en-US" dirty="0"/>
              <a:t>utsourcing should be to improve key service metrics, not reduce costs.</a:t>
            </a:r>
            <a:endParaRPr lang="en-US" dirty="0">
              <a:solidFill>
                <a:srgbClr val="333333"/>
              </a:solidFill>
            </a:endParaRPr>
          </a:p>
          <a:p>
            <a:pPr marL="228600" indent="-228600">
              <a:spcBef>
                <a:spcPts val="600"/>
              </a:spcBef>
              <a:spcAft>
                <a:spcPts val="600"/>
              </a:spcAft>
              <a:buSzPct val="100000"/>
              <a:buFont typeface="+mj-lt"/>
              <a:buAutoNum type="arabicPeriod"/>
            </a:pPr>
            <a:r>
              <a:rPr lang="en-US" dirty="0"/>
              <a:t>Poor processes won’t disappear by outsourcing; they’ll merely be </a:t>
            </a:r>
            <a:r>
              <a:rPr lang="en-US" dirty="0" smtClean="0"/>
              <a:t>relocated. </a:t>
            </a:r>
            <a:r>
              <a:rPr lang="en-US" dirty="0"/>
              <a:t>Take time to define processes and standardize workflows before outsourcing.</a:t>
            </a:r>
          </a:p>
          <a:p>
            <a:pPr marL="228600" indent="-228600">
              <a:spcBef>
                <a:spcPts val="600"/>
              </a:spcBef>
              <a:spcAft>
                <a:spcPts val="600"/>
              </a:spcAft>
              <a:buSzPct val="100000"/>
              <a:buFont typeface="+mj-lt"/>
              <a:buAutoNum type="arabicPeriod"/>
            </a:pPr>
            <a:r>
              <a:rPr lang="en-US" dirty="0">
                <a:solidFill>
                  <a:srgbClr val="333333"/>
                </a:solidFill>
              </a:rPr>
              <a:t>Don’t let the </a:t>
            </a:r>
            <a:r>
              <a:rPr lang="en-US" dirty="0" smtClean="0">
                <a:solidFill>
                  <a:srgbClr val="333333"/>
                </a:solidFill>
              </a:rPr>
              <a:t>outsource </a:t>
            </a:r>
            <a:r>
              <a:rPr lang="en-US" dirty="0">
                <a:solidFill>
                  <a:srgbClr val="333333"/>
                </a:solidFill>
              </a:rPr>
              <a:t>service provider dictate your services and service levels. Set clear expectations for service </a:t>
            </a:r>
            <a:r>
              <a:rPr lang="en-US" dirty="0" smtClean="0">
                <a:solidFill>
                  <a:srgbClr val="333333"/>
                </a:solidFill>
              </a:rPr>
              <a:t>up-front</a:t>
            </a:r>
            <a:r>
              <a:rPr lang="en-US" dirty="0">
                <a:solidFill>
                  <a:srgbClr val="333333"/>
                </a:solidFill>
              </a:rPr>
              <a:t>, and have an exit strategy in case service levels are not met.</a:t>
            </a:r>
          </a:p>
        </p:txBody>
      </p:sp>
    </p:spTree>
    <p:extLst>
      <p:ext uri="{BB962C8B-B14F-4D97-AF65-F5344CB8AC3E}">
        <p14:creationId xmlns:p14="http://schemas.microsoft.com/office/powerpoint/2010/main" val="619885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2486750" y="4154003"/>
            <a:ext cx="6276248" cy="701060"/>
          </a:xfrm>
          <a:prstGeom prst="rect">
            <a:avLst/>
          </a:prstGeom>
          <a:no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lvl="1"/>
            <a:r>
              <a:rPr lang="en-US" sz="1200" dirty="0" smtClean="0">
                <a:solidFill>
                  <a:schemeClr val="tx1"/>
                </a:solidFill>
              </a:rPr>
              <a:t>Before a service desk can be outsourced, its processes and structure need to reach a certain degree of maturity. Perform a feasibility assessment to achieve an accurate understanding of the outsourcing project.</a:t>
            </a:r>
            <a:endParaRPr lang="en-US" sz="1200" b="1" dirty="0">
              <a:solidFill>
                <a:schemeClr val="tx1"/>
              </a:solidFill>
            </a:endParaRPr>
          </a:p>
        </p:txBody>
      </p:sp>
      <p:sp>
        <p:nvSpPr>
          <p:cNvPr id="22" name="Rectangle 21"/>
          <p:cNvSpPr/>
          <p:nvPr/>
        </p:nvSpPr>
        <p:spPr>
          <a:xfrm>
            <a:off x="2486750" y="5320277"/>
            <a:ext cx="6276248" cy="809859"/>
          </a:xfrm>
          <a:prstGeom prst="rect">
            <a:avLst/>
          </a:prstGeom>
          <a:no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lvl="1"/>
            <a:r>
              <a:rPr lang="en-US" sz="1200" dirty="0" smtClean="0">
                <a:solidFill>
                  <a:schemeClr val="tx1"/>
                </a:solidFill>
              </a:rPr>
              <a:t>A detailed outsourcing strategy ensures a clear vision of the project. This feeds into the development of a comprehensive RFP; the more detailed the RFP, the better your respondents’ proposals will match your needs. A thorough evaluation of these replies must be done before an outsourcing partner is selected. </a:t>
            </a:r>
            <a:endParaRPr lang="en-US" sz="1200" b="1" dirty="0">
              <a:solidFill>
                <a:schemeClr val="tx1"/>
              </a:solidFill>
            </a:endParaRPr>
          </a:p>
        </p:txBody>
      </p:sp>
      <p:sp>
        <p:nvSpPr>
          <p:cNvPr id="20" name="Rectangle 19"/>
          <p:cNvSpPr/>
          <p:nvPr/>
        </p:nvSpPr>
        <p:spPr>
          <a:xfrm>
            <a:off x="2486750" y="1331888"/>
            <a:ext cx="6276248" cy="851921"/>
          </a:xfrm>
          <a:prstGeom prst="rect">
            <a:avLst/>
          </a:prstGeom>
          <a:no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lvl="1"/>
            <a:r>
              <a:rPr lang="en-US" sz="1200" dirty="0" smtClean="0">
                <a:solidFill>
                  <a:schemeClr val="tx1"/>
                </a:solidFill>
              </a:rPr>
              <a:t>In the past decade, the role that an outsourced service desk plays in the success of the organization has shifted. The primary motivator for outsourcing has always been cost, but the role of the service desk for many organizations has transcended that of a ticket triage center. </a:t>
            </a:r>
            <a:endParaRPr lang="en-US" sz="1200" dirty="0">
              <a:solidFill>
                <a:schemeClr val="tx1"/>
              </a:solidFill>
            </a:endParaRPr>
          </a:p>
        </p:txBody>
      </p:sp>
      <p:sp>
        <p:nvSpPr>
          <p:cNvPr id="2" name="Title 1"/>
          <p:cNvSpPr>
            <a:spLocks noGrp="1"/>
          </p:cNvSpPr>
          <p:nvPr>
            <p:ph type="title"/>
          </p:nvPr>
        </p:nvSpPr>
        <p:spPr/>
        <p:txBody>
          <a:bodyPr/>
          <a:lstStyle/>
          <a:p>
            <a:r>
              <a:rPr lang="en-US" dirty="0" smtClean="0"/>
              <a:t>The role of the service desk has evolved and so has the role outsourcing plays</a:t>
            </a:r>
            <a:endParaRPr lang="en-US" dirty="0"/>
          </a:p>
        </p:txBody>
      </p:sp>
      <p:sp>
        <p:nvSpPr>
          <p:cNvPr id="13" name="Oval 12"/>
          <p:cNvSpPr/>
          <p:nvPr/>
        </p:nvSpPr>
        <p:spPr>
          <a:xfrm>
            <a:off x="1930086" y="3958732"/>
            <a:ext cx="1113329" cy="1103758"/>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dirty="0"/>
          </a:p>
        </p:txBody>
      </p:sp>
      <p:sp>
        <p:nvSpPr>
          <p:cNvPr id="23" name="Rectangle 22"/>
          <p:cNvSpPr/>
          <p:nvPr/>
        </p:nvSpPr>
        <p:spPr>
          <a:xfrm>
            <a:off x="2486754" y="2539500"/>
            <a:ext cx="6276244" cy="917216"/>
          </a:xfrm>
          <a:prstGeom prst="rect">
            <a:avLst/>
          </a:prstGeom>
          <a:no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lvl="1"/>
            <a:r>
              <a:rPr lang="en-US" sz="1200" dirty="0" smtClean="0">
                <a:solidFill>
                  <a:schemeClr val="tx1"/>
                </a:solidFill>
              </a:rPr>
              <a:t>Today, successful outsourcing transitions are predicated on the improvement of service metrics and delivering value to the business. Cost savings are still present, but these emerge as a by-product of the improvement in service metrics and execution of strategic projects from the service desk.</a:t>
            </a:r>
            <a:endParaRPr lang="en-US" sz="1200" dirty="0">
              <a:solidFill>
                <a:schemeClr val="tx1"/>
              </a:solidFill>
            </a:endParaRPr>
          </a:p>
        </p:txBody>
      </p:sp>
      <p:sp>
        <p:nvSpPr>
          <p:cNvPr id="27" name="Oval 26"/>
          <p:cNvSpPr/>
          <p:nvPr/>
        </p:nvSpPr>
        <p:spPr>
          <a:xfrm>
            <a:off x="1930090" y="2416095"/>
            <a:ext cx="1113329" cy="1103758"/>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dirty="0"/>
          </a:p>
        </p:txBody>
      </p:sp>
      <p:sp>
        <p:nvSpPr>
          <p:cNvPr id="28" name="Oval 27"/>
          <p:cNvSpPr/>
          <p:nvPr/>
        </p:nvSpPr>
        <p:spPr>
          <a:xfrm>
            <a:off x="1930086" y="1171424"/>
            <a:ext cx="1113329" cy="1103758"/>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dirty="0"/>
          </a:p>
        </p:txBody>
      </p:sp>
      <p:cxnSp>
        <p:nvCxnSpPr>
          <p:cNvPr id="33" name="Straight Connector 32"/>
          <p:cNvCxnSpPr/>
          <p:nvPr/>
        </p:nvCxnSpPr>
        <p:spPr>
          <a:xfrm flipV="1">
            <a:off x="523873" y="3752572"/>
            <a:ext cx="8086725" cy="9525"/>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34" name="Down Arrow 33"/>
          <p:cNvSpPr/>
          <p:nvPr/>
        </p:nvSpPr>
        <p:spPr>
          <a:xfrm>
            <a:off x="893092" y="1527177"/>
            <a:ext cx="607375" cy="20246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6886" y="1314840"/>
            <a:ext cx="479735" cy="767576"/>
          </a:xfrm>
          <a:prstGeom prst="rect">
            <a:avLst/>
          </a:prstGeom>
        </p:spPr>
      </p:pic>
      <p:pic>
        <p:nvPicPr>
          <p:cNvPr id="36" name="Picture 3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1953" y="2680038"/>
            <a:ext cx="609600" cy="609600"/>
          </a:xfrm>
          <a:prstGeom prst="rect">
            <a:avLst/>
          </a:prstGeom>
        </p:spPr>
      </p:pic>
      <p:sp>
        <p:nvSpPr>
          <p:cNvPr id="37" name="Oval 36"/>
          <p:cNvSpPr/>
          <p:nvPr/>
        </p:nvSpPr>
        <p:spPr>
          <a:xfrm>
            <a:off x="1930087" y="5173328"/>
            <a:ext cx="1113329" cy="1103758"/>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dirty="0"/>
          </a:p>
        </p:txBody>
      </p:sp>
      <p:sp>
        <p:nvSpPr>
          <p:cNvPr id="38" name="TextBox 37"/>
          <p:cNvSpPr txBox="1"/>
          <p:nvPr/>
        </p:nvSpPr>
        <p:spPr>
          <a:xfrm>
            <a:off x="480875" y="1167844"/>
            <a:ext cx="1444310" cy="276999"/>
          </a:xfrm>
          <a:prstGeom prst="rect">
            <a:avLst/>
          </a:prstGeom>
        </p:spPr>
        <p:txBody>
          <a:bodyPr wrap="square" rtlCol="0">
            <a:spAutoFit/>
          </a:bodyPr>
          <a:lstStyle/>
          <a:p>
            <a:pPr algn="ctr"/>
            <a:r>
              <a:rPr lang="en-US" sz="1200" b="1" i="1" dirty="0" smtClean="0"/>
              <a:t>Current Situation</a:t>
            </a:r>
          </a:p>
        </p:txBody>
      </p:sp>
      <p:sp>
        <p:nvSpPr>
          <p:cNvPr id="39" name="TextBox 38"/>
          <p:cNvSpPr txBox="1"/>
          <p:nvPr/>
        </p:nvSpPr>
        <p:spPr>
          <a:xfrm>
            <a:off x="238860" y="3877810"/>
            <a:ext cx="1913510" cy="276999"/>
          </a:xfrm>
          <a:prstGeom prst="rect">
            <a:avLst/>
          </a:prstGeom>
        </p:spPr>
        <p:txBody>
          <a:bodyPr wrap="square" rtlCol="0">
            <a:spAutoFit/>
          </a:bodyPr>
          <a:lstStyle/>
          <a:p>
            <a:pPr algn="ctr"/>
            <a:r>
              <a:rPr lang="en-US" sz="1200" b="1" i="1" dirty="0" smtClean="0"/>
              <a:t>Where This Project Fits</a:t>
            </a:r>
          </a:p>
        </p:txBody>
      </p:sp>
      <p:pic>
        <p:nvPicPr>
          <p:cNvPr id="40" name="Picture 3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81953" y="4201377"/>
            <a:ext cx="609600" cy="609600"/>
          </a:xfrm>
          <a:prstGeom prst="rect">
            <a:avLst/>
          </a:prstGeom>
        </p:spPr>
      </p:pic>
      <p:pic>
        <p:nvPicPr>
          <p:cNvPr id="41" name="Picture 4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81953" y="5368599"/>
            <a:ext cx="609600" cy="696686"/>
          </a:xfrm>
          <a:prstGeom prst="rect">
            <a:avLst/>
          </a:prstGeom>
        </p:spPr>
      </p:pic>
      <p:sp>
        <p:nvSpPr>
          <p:cNvPr id="42" name="Down Arrow 41"/>
          <p:cNvSpPr/>
          <p:nvPr/>
        </p:nvSpPr>
        <p:spPr>
          <a:xfrm>
            <a:off x="893092" y="4210228"/>
            <a:ext cx="607375" cy="19261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925187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stretch>
            <a:fillRect/>
          </a:stretch>
        </p:blipFill>
        <p:spPr>
          <a:xfrm>
            <a:off x="1101157" y="1310913"/>
            <a:ext cx="920576" cy="4273666"/>
          </a:xfrm>
          <a:prstGeom prst="rect">
            <a:avLst/>
          </a:prstGeom>
        </p:spPr>
      </p:pic>
      <p:sp>
        <p:nvSpPr>
          <p:cNvPr id="2" name="Title 1"/>
          <p:cNvSpPr>
            <a:spLocks noGrp="1"/>
          </p:cNvSpPr>
          <p:nvPr>
            <p:ph type="title"/>
          </p:nvPr>
        </p:nvSpPr>
        <p:spPr/>
        <p:txBody>
          <a:bodyPr/>
          <a:lstStyle/>
          <a:p>
            <a:r>
              <a:rPr lang="en-US" dirty="0" smtClean="0"/>
              <a:t>Outsourcing can create substantial value for your organization</a:t>
            </a:r>
            <a:endParaRPr lang="en-US" dirty="0"/>
          </a:p>
        </p:txBody>
      </p:sp>
      <p:grpSp>
        <p:nvGrpSpPr>
          <p:cNvPr id="4" name="Group 3"/>
          <p:cNvGrpSpPr/>
          <p:nvPr/>
        </p:nvGrpSpPr>
        <p:grpSpPr>
          <a:xfrm>
            <a:off x="1141642" y="1458617"/>
            <a:ext cx="6749983" cy="3783901"/>
            <a:chOff x="1141642" y="1458617"/>
            <a:chExt cx="6749983" cy="3783901"/>
          </a:xfrm>
        </p:grpSpPr>
        <p:sp>
          <p:nvSpPr>
            <p:cNvPr id="6" name="Freeform 5"/>
            <p:cNvSpPr/>
            <p:nvPr/>
          </p:nvSpPr>
          <p:spPr>
            <a:xfrm>
              <a:off x="1698098" y="1569908"/>
              <a:ext cx="6193527" cy="890329"/>
            </a:xfrm>
            <a:custGeom>
              <a:avLst/>
              <a:gdLst>
                <a:gd name="connsiteX0" fmla="*/ 0 w 6193527"/>
                <a:gd name="connsiteY0" fmla="*/ 0 h 890329"/>
                <a:gd name="connsiteX1" fmla="*/ 6193527 w 6193527"/>
                <a:gd name="connsiteY1" fmla="*/ 0 h 890329"/>
                <a:gd name="connsiteX2" fmla="*/ 6193527 w 6193527"/>
                <a:gd name="connsiteY2" fmla="*/ 890329 h 890329"/>
                <a:gd name="connsiteX3" fmla="*/ 0 w 6193527"/>
                <a:gd name="connsiteY3" fmla="*/ 890329 h 890329"/>
                <a:gd name="connsiteX4" fmla="*/ 0 w 6193527"/>
                <a:gd name="connsiteY4" fmla="*/ 0 h 890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3527" h="890329">
                  <a:moveTo>
                    <a:pt x="0" y="0"/>
                  </a:moveTo>
                  <a:lnTo>
                    <a:pt x="6193527" y="0"/>
                  </a:lnTo>
                  <a:lnTo>
                    <a:pt x="6193527" y="890329"/>
                  </a:lnTo>
                  <a:lnTo>
                    <a:pt x="0" y="890329"/>
                  </a:lnTo>
                  <a:lnTo>
                    <a:pt x="0" y="0"/>
                  </a:lnTo>
                  <a:close/>
                </a:path>
              </a:pathLst>
            </a:custGeom>
            <a:solidFill>
              <a:schemeClr val="bg1">
                <a:lumMod val="9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06699" tIns="33020" rIns="33020" bIns="33020" numCol="1" spcCol="1270" anchor="ctr" anchorCtr="0">
              <a:noAutofit/>
            </a:bodyPr>
            <a:lstStyle/>
            <a:p>
              <a:pPr lvl="0" algn="l" defTabSz="577850">
                <a:lnSpc>
                  <a:spcPct val="90000"/>
                </a:lnSpc>
                <a:spcBef>
                  <a:spcPct val="0"/>
                </a:spcBef>
                <a:spcAft>
                  <a:spcPct val="35000"/>
                </a:spcAft>
              </a:pPr>
              <a:r>
                <a:rPr lang="en-CA" sz="1300" b="0" kern="1200" dirty="0" smtClean="0">
                  <a:solidFill>
                    <a:schemeClr val="tx1"/>
                  </a:solidFill>
                  <a:hlinkClick r:id="rId4"/>
                </a:rPr>
                <a:t>A survey</a:t>
              </a:r>
              <a:r>
                <a:rPr lang="en-CA" sz="1300" b="0" kern="1200" dirty="0" smtClean="0">
                  <a:solidFill>
                    <a:schemeClr val="tx1"/>
                  </a:solidFill>
                </a:rPr>
                <a:t> of 100 S&amp;P 500 companies valued at $37.3 billion revealed that their IT outsourcing contracts averaged $1.1 billion, with an annual value of $47 million. The survey encompassed the outsourcing of all IT functions including the service desk.</a:t>
              </a:r>
              <a:endParaRPr lang="en-CA" sz="1300" b="0" kern="1200" dirty="0">
                <a:solidFill>
                  <a:schemeClr val="tx1"/>
                </a:solidFill>
              </a:endParaRPr>
            </a:p>
          </p:txBody>
        </p:sp>
        <p:sp>
          <p:nvSpPr>
            <p:cNvPr id="7" name="Oval 6"/>
            <p:cNvSpPr/>
            <p:nvPr/>
          </p:nvSpPr>
          <p:spPr>
            <a:xfrm>
              <a:off x="1141642" y="1458617"/>
              <a:ext cx="1112912" cy="1112912"/>
            </a:xfrm>
            <a:prstGeom prst="ellipse">
              <a:avLst/>
            </a:prstGeom>
            <a:blipFill rotWithShape="0">
              <a:blip r:embed="rId5"/>
              <a:stretch>
                <a:fillRect/>
              </a:stretch>
            </a:blip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1" name="Freeform 10"/>
            <p:cNvSpPr/>
            <p:nvPr/>
          </p:nvSpPr>
          <p:spPr>
            <a:xfrm>
              <a:off x="2021733" y="2905403"/>
              <a:ext cx="5869892" cy="890329"/>
            </a:xfrm>
            <a:custGeom>
              <a:avLst/>
              <a:gdLst>
                <a:gd name="connsiteX0" fmla="*/ 0 w 5869892"/>
                <a:gd name="connsiteY0" fmla="*/ 0 h 890329"/>
                <a:gd name="connsiteX1" fmla="*/ 5869892 w 5869892"/>
                <a:gd name="connsiteY1" fmla="*/ 0 h 890329"/>
                <a:gd name="connsiteX2" fmla="*/ 5869892 w 5869892"/>
                <a:gd name="connsiteY2" fmla="*/ 890329 h 890329"/>
                <a:gd name="connsiteX3" fmla="*/ 0 w 5869892"/>
                <a:gd name="connsiteY3" fmla="*/ 890329 h 890329"/>
                <a:gd name="connsiteX4" fmla="*/ 0 w 5869892"/>
                <a:gd name="connsiteY4" fmla="*/ 0 h 890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9892" h="890329">
                  <a:moveTo>
                    <a:pt x="0" y="0"/>
                  </a:moveTo>
                  <a:lnTo>
                    <a:pt x="5869892" y="0"/>
                  </a:lnTo>
                  <a:lnTo>
                    <a:pt x="5869892" y="890329"/>
                  </a:lnTo>
                  <a:lnTo>
                    <a:pt x="0" y="890329"/>
                  </a:lnTo>
                  <a:lnTo>
                    <a:pt x="0" y="0"/>
                  </a:lnTo>
                  <a:close/>
                </a:path>
              </a:pathLst>
            </a:cu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06699" tIns="33020" rIns="33020" bIns="33020" numCol="1" spcCol="1270" anchor="ctr" anchorCtr="0">
              <a:noAutofit/>
            </a:bodyPr>
            <a:lstStyle/>
            <a:p>
              <a:pPr lvl="0" algn="l" defTabSz="577850">
                <a:lnSpc>
                  <a:spcPct val="90000"/>
                </a:lnSpc>
                <a:spcBef>
                  <a:spcPct val="0"/>
                </a:spcBef>
                <a:spcAft>
                  <a:spcPct val="35000"/>
                </a:spcAft>
              </a:pPr>
              <a:r>
                <a:rPr lang="en-CA" sz="1300" kern="1200" dirty="0" smtClean="0"/>
                <a:t>Firms that developed procedural learning (like standardizing processes) and relational learning (developing a relationship with a vendor </a:t>
              </a:r>
              <a:r>
                <a:rPr lang="en-CA" sz="1300" i="1" kern="1200" dirty="0" smtClean="0"/>
                <a:t>prior </a:t>
              </a:r>
              <a:r>
                <a:rPr lang="en-CA" sz="1300" i="0" kern="1200" dirty="0" smtClean="0"/>
                <a:t>to signing a contract) experienced significant returns on value creation. The average impact was $142 million per contract.</a:t>
              </a:r>
              <a:endParaRPr lang="en-CA" sz="1300" kern="1200" dirty="0"/>
            </a:p>
          </p:txBody>
        </p:sp>
        <p:sp>
          <p:nvSpPr>
            <p:cNvPr id="12" name="Oval 11"/>
            <p:cNvSpPr/>
            <p:nvPr/>
          </p:nvSpPr>
          <p:spPr>
            <a:xfrm>
              <a:off x="1465277" y="2794112"/>
              <a:ext cx="1112912" cy="1112912"/>
            </a:xfrm>
            <a:prstGeom prst="ellipse">
              <a:avLst/>
            </a:prstGeom>
            <a:blipFill rotWithShape="0">
              <a:blip r:embed="rId6"/>
              <a:stretch>
                <a:fillRect/>
              </a:stretch>
            </a:blip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Freeform 12"/>
            <p:cNvSpPr/>
            <p:nvPr/>
          </p:nvSpPr>
          <p:spPr>
            <a:xfrm>
              <a:off x="1698098" y="4240897"/>
              <a:ext cx="6193527" cy="890329"/>
            </a:xfrm>
            <a:custGeom>
              <a:avLst/>
              <a:gdLst>
                <a:gd name="connsiteX0" fmla="*/ 0 w 6193527"/>
                <a:gd name="connsiteY0" fmla="*/ 0 h 890329"/>
                <a:gd name="connsiteX1" fmla="*/ 6193527 w 6193527"/>
                <a:gd name="connsiteY1" fmla="*/ 0 h 890329"/>
                <a:gd name="connsiteX2" fmla="*/ 6193527 w 6193527"/>
                <a:gd name="connsiteY2" fmla="*/ 890329 h 890329"/>
                <a:gd name="connsiteX3" fmla="*/ 0 w 6193527"/>
                <a:gd name="connsiteY3" fmla="*/ 890329 h 890329"/>
                <a:gd name="connsiteX4" fmla="*/ 0 w 6193527"/>
                <a:gd name="connsiteY4" fmla="*/ 0 h 890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3527" h="890329">
                  <a:moveTo>
                    <a:pt x="0" y="0"/>
                  </a:moveTo>
                  <a:lnTo>
                    <a:pt x="6193527" y="0"/>
                  </a:lnTo>
                  <a:lnTo>
                    <a:pt x="6193527" y="890329"/>
                  </a:lnTo>
                  <a:lnTo>
                    <a:pt x="0" y="890329"/>
                  </a:lnTo>
                  <a:lnTo>
                    <a:pt x="0" y="0"/>
                  </a:lnTo>
                  <a:close/>
                </a:path>
              </a:pathLst>
            </a:cu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06699" tIns="33020" rIns="33020" bIns="33020" numCol="1" spcCol="1270" anchor="ctr" anchorCtr="0">
              <a:noAutofit/>
            </a:bodyPr>
            <a:lstStyle/>
            <a:p>
              <a:pPr lvl="0" algn="l" defTabSz="577850">
                <a:lnSpc>
                  <a:spcPct val="90000"/>
                </a:lnSpc>
                <a:spcBef>
                  <a:spcPct val="0"/>
                </a:spcBef>
                <a:spcAft>
                  <a:spcPct val="35000"/>
                </a:spcAft>
              </a:pPr>
              <a:r>
                <a:rPr lang="en-US" sz="1300" b="0" kern="1200" dirty="0" smtClean="0">
                  <a:solidFill>
                    <a:schemeClr val="bg1"/>
                  </a:solidFill>
                </a:rPr>
                <a:t>Firms that failed to perform their due diligence actually incurred losses in value creation, but still maintained slight growth on their overall organizational value. The </a:t>
              </a:r>
              <a:r>
                <a:rPr lang="en-US" sz="1300" dirty="0" smtClean="0">
                  <a:solidFill>
                    <a:schemeClr val="bg1"/>
                  </a:solidFill>
                </a:rPr>
                <a:t>three-</a:t>
              </a:r>
              <a:r>
                <a:rPr lang="en-US" sz="1300" b="0" kern="1200" dirty="0" smtClean="0">
                  <a:solidFill>
                    <a:schemeClr val="bg1"/>
                  </a:solidFill>
                </a:rPr>
                <a:t>year difference in stock price of proactive firms outperformed reactive firms by over 36 percent.</a:t>
              </a:r>
              <a:endParaRPr lang="en-CA" sz="1300" b="0" kern="1200" dirty="0"/>
            </a:p>
          </p:txBody>
        </p:sp>
        <p:sp>
          <p:nvSpPr>
            <p:cNvPr id="14" name="Oval 13"/>
            <p:cNvSpPr/>
            <p:nvPr/>
          </p:nvSpPr>
          <p:spPr>
            <a:xfrm>
              <a:off x="1141642" y="4129606"/>
              <a:ext cx="1112912" cy="1112912"/>
            </a:xfrm>
            <a:prstGeom prst="ellipse">
              <a:avLst/>
            </a:prstGeom>
            <a:blipFill rotWithShape="0">
              <a:blip r:embed="rId7"/>
              <a:stretch>
                <a:fillRect/>
              </a:stretch>
            </a:blip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grpSp>
      <p:grpSp>
        <p:nvGrpSpPr>
          <p:cNvPr id="8" name="Group 7"/>
          <p:cNvGrpSpPr/>
          <p:nvPr/>
        </p:nvGrpSpPr>
        <p:grpSpPr>
          <a:xfrm>
            <a:off x="333077" y="5576392"/>
            <a:ext cx="8462666" cy="692565"/>
            <a:chOff x="337457" y="5531622"/>
            <a:chExt cx="8462666" cy="692565"/>
          </a:xfrm>
        </p:grpSpPr>
        <p:sp>
          <p:nvSpPr>
            <p:cNvPr id="9" name="Rectangle 97"/>
            <p:cNvSpPr/>
            <p:nvPr/>
          </p:nvSpPr>
          <p:spPr>
            <a:xfrm>
              <a:off x="337457" y="5531622"/>
              <a:ext cx="8462666" cy="692565"/>
            </a:xfrm>
            <a:prstGeom prst="rect">
              <a:avLst/>
            </a:prstGeom>
            <a:solidFill>
              <a:schemeClr val="bg1">
                <a:lumMod val="95000"/>
              </a:schemeClr>
            </a:solidFill>
            <a:ln w="12700">
              <a:noFill/>
            </a:ln>
            <a:effectLst>
              <a:outerShdw blurRad="25400" dist="254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720000" fontAlgn="base">
                <a:spcBef>
                  <a:spcPct val="0"/>
                </a:spcBef>
                <a:spcAft>
                  <a:spcPct val="0"/>
                </a:spcAft>
              </a:pPr>
              <a:r>
                <a:rPr lang="en-US" sz="1200" dirty="0">
                  <a:solidFill>
                    <a:schemeClr val="tx1"/>
                  </a:solidFill>
                </a:rPr>
                <a:t>Outsource to create value for your organization, but perform the necessary legwork beforehand to realize the best value for dollar impact. Coordinating with your vendor in terms of continual learning and consistent documentation has long-term implications for value creation and financial performance</a:t>
              </a:r>
              <a:r>
                <a:rPr lang="en-US" sz="1200" dirty="0" smtClean="0">
                  <a:solidFill>
                    <a:schemeClr val="tx1"/>
                  </a:solidFill>
                </a:rPr>
                <a:t>.</a:t>
              </a:r>
              <a:endParaRPr lang="en-US" sz="1200" dirty="0">
                <a:solidFill>
                  <a:schemeClr val="tx1"/>
                </a:solidFill>
              </a:endParaRPr>
            </a:p>
          </p:txBody>
        </p:sp>
        <p:pic>
          <p:nvPicPr>
            <p:cNvPr id="10" name="Picture 10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7457" y="5539809"/>
              <a:ext cx="646031" cy="684378"/>
            </a:xfrm>
            <a:prstGeom prst="rect">
              <a:avLst/>
            </a:prstGeom>
          </p:spPr>
        </p:pic>
      </p:grpSp>
    </p:spTree>
    <p:extLst>
      <p:ext uri="{BB962C8B-B14F-4D97-AF65-F5344CB8AC3E}">
        <p14:creationId xmlns:p14="http://schemas.microsoft.com/office/powerpoint/2010/main" val="844578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6"/>
          <p:cNvSpPr/>
          <p:nvPr/>
        </p:nvSpPr>
        <p:spPr>
          <a:xfrm>
            <a:off x="800440" y="5830207"/>
            <a:ext cx="7620846" cy="4413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p:nvGrpSpPr>
        <p:grpSpPr>
          <a:xfrm>
            <a:off x="1060991" y="2468600"/>
            <a:ext cx="7468276" cy="1968485"/>
            <a:chOff x="1060991" y="2468600"/>
            <a:chExt cx="7468276" cy="1968485"/>
          </a:xfrm>
        </p:grpSpPr>
        <p:sp>
          <p:nvSpPr>
            <p:cNvPr id="3" name="Donut 2"/>
            <p:cNvSpPr/>
            <p:nvPr/>
          </p:nvSpPr>
          <p:spPr>
            <a:xfrm>
              <a:off x="1060991" y="3338474"/>
              <a:ext cx="1098611" cy="1098611"/>
            </a:xfrm>
            <a:prstGeom prst="donut">
              <a:avLst>
                <a:gd name="adj" fmla="val 20000"/>
              </a:avLst>
            </a:prstGeom>
            <a:blipFill rotWithShape="0">
              <a:blip r:embed="rId3"/>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 name="Freeform 3"/>
            <p:cNvSpPr/>
            <p:nvPr/>
          </p:nvSpPr>
          <p:spPr>
            <a:xfrm rot="19200000">
              <a:off x="1306079" y="2581442"/>
              <a:ext cx="1365695" cy="658159"/>
            </a:xfrm>
            <a:custGeom>
              <a:avLst/>
              <a:gdLst>
                <a:gd name="connsiteX0" fmla="*/ 0 w 1365695"/>
                <a:gd name="connsiteY0" fmla="*/ 0 h 658159"/>
                <a:gd name="connsiteX1" fmla="*/ 1365695 w 1365695"/>
                <a:gd name="connsiteY1" fmla="*/ 0 h 658159"/>
                <a:gd name="connsiteX2" fmla="*/ 1365695 w 1365695"/>
                <a:gd name="connsiteY2" fmla="*/ 658159 h 658159"/>
                <a:gd name="connsiteX3" fmla="*/ 0 w 1365695"/>
                <a:gd name="connsiteY3" fmla="*/ 658159 h 658159"/>
                <a:gd name="connsiteX4" fmla="*/ 0 w 1365695"/>
                <a:gd name="connsiteY4" fmla="*/ 0 h 658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695" h="658159">
                  <a:moveTo>
                    <a:pt x="0" y="0"/>
                  </a:moveTo>
                  <a:lnTo>
                    <a:pt x="1365695" y="0"/>
                  </a:lnTo>
                  <a:lnTo>
                    <a:pt x="1365695" y="658159"/>
                  </a:lnTo>
                  <a:lnTo>
                    <a:pt x="0" y="6581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799" tIns="0" rIns="0" bIns="-1" numCol="1" spcCol="1270" anchor="ctr" anchorCtr="0">
              <a:noAutofit/>
            </a:bodyPr>
            <a:lstStyle/>
            <a:p>
              <a:pPr lvl="0" algn="ctr" defTabSz="889000">
                <a:lnSpc>
                  <a:spcPct val="90000"/>
                </a:lnSpc>
                <a:spcBef>
                  <a:spcPct val="0"/>
                </a:spcBef>
                <a:spcAft>
                  <a:spcPct val="35000"/>
                </a:spcAft>
              </a:pPr>
              <a:r>
                <a:rPr lang="en-CA" sz="2000" b="1" kern="1200" dirty="0" smtClean="0">
                  <a:solidFill>
                    <a:schemeClr val="tx1"/>
                  </a:solidFill>
                </a:rPr>
                <a:t>1.1</a:t>
              </a:r>
              <a:r>
                <a:rPr lang="en-CA" sz="2000" kern="1200" dirty="0" smtClean="0">
                  <a:solidFill>
                    <a:schemeClr val="tx1"/>
                  </a:solidFill>
                </a:rPr>
                <a:t> Assess maturity</a:t>
              </a:r>
              <a:endParaRPr lang="en-CA" sz="2000" kern="1200" dirty="0">
                <a:solidFill>
                  <a:schemeClr val="tx1"/>
                </a:solidFill>
              </a:endParaRPr>
            </a:p>
          </p:txBody>
        </p:sp>
        <p:sp>
          <p:nvSpPr>
            <p:cNvPr id="6" name="Oval 5"/>
            <p:cNvSpPr/>
            <p:nvPr/>
          </p:nvSpPr>
          <p:spPr>
            <a:xfrm>
              <a:off x="2497327" y="3622795"/>
              <a:ext cx="570248" cy="570248"/>
            </a:xfrm>
            <a:prstGeom prst="ellipse">
              <a:avLst/>
            </a:prstGeom>
            <a:solidFill>
              <a:schemeClr val="accent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rot="19200000">
              <a:off x="2575035" y="2863230"/>
              <a:ext cx="1119008" cy="703401"/>
            </a:xfrm>
            <a:custGeom>
              <a:avLst/>
              <a:gdLst>
                <a:gd name="connsiteX0" fmla="*/ 0 w 1119008"/>
                <a:gd name="connsiteY0" fmla="*/ 0 h 703401"/>
                <a:gd name="connsiteX1" fmla="*/ 1119008 w 1119008"/>
                <a:gd name="connsiteY1" fmla="*/ 0 h 703401"/>
                <a:gd name="connsiteX2" fmla="*/ 1119008 w 1119008"/>
                <a:gd name="connsiteY2" fmla="*/ 703401 h 703401"/>
                <a:gd name="connsiteX3" fmla="*/ 0 w 1119008"/>
                <a:gd name="connsiteY3" fmla="*/ 703401 h 703401"/>
                <a:gd name="connsiteX4" fmla="*/ 0 w 1119008"/>
                <a:gd name="connsiteY4" fmla="*/ 0 h 703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008" h="703401">
                  <a:moveTo>
                    <a:pt x="0" y="0"/>
                  </a:moveTo>
                  <a:lnTo>
                    <a:pt x="1119008" y="0"/>
                  </a:lnTo>
                  <a:lnTo>
                    <a:pt x="1119008" y="703401"/>
                  </a:lnTo>
                  <a:lnTo>
                    <a:pt x="0" y="703401"/>
                  </a:lnTo>
                  <a:lnTo>
                    <a:pt x="0" y="0"/>
                  </a:lnTo>
                  <a:close/>
                </a:path>
              </a:pathLst>
            </a:custGeom>
            <a:ln>
              <a:no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1" rIns="40640" bIns="0" numCol="1" spcCol="1270" anchor="ctr" anchorCtr="0">
              <a:noAutofit/>
            </a:bodyPr>
            <a:lstStyle/>
            <a:p>
              <a:pPr lvl="0" algn="ctr" defTabSz="711200">
                <a:lnSpc>
                  <a:spcPct val="90000"/>
                </a:lnSpc>
                <a:spcBef>
                  <a:spcPct val="0"/>
                </a:spcBef>
                <a:spcAft>
                  <a:spcPct val="35000"/>
                </a:spcAft>
              </a:pPr>
              <a:r>
                <a:rPr lang="en-CA" sz="1600" b="1" kern="1200" dirty="0" smtClean="0"/>
                <a:t>1.2</a:t>
              </a:r>
              <a:r>
                <a:rPr lang="en-CA" sz="1600" kern="1200" dirty="0" smtClean="0"/>
                <a:t> Assess cost</a:t>
              </a:r>
              <a:endParaRPr lang="en-CA" sz="1600" kern="1200" dirty="0"/>
            </a:p>
          </p:txBody>
        </p:sp>
        <p:sp>
          <p:nvSpPr>
            <p:cNvPr id="17" name="Rectangle 16"/>
            <p:cNvSpPr/>
            <p:nvPr/>
          </p:nvSpPr>
          <p:spPr>
            <a:xfrm rot="17700000">
              <a:off x="3772758" y="2774485"/>
              <a:ext cx="1181391" cy="56962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8" name="Oval 17"/>
            <p:cNvSpPr/>
            <p:nvPr/>
          </p:nvSpPr>
          <p:spPr>
            <a:xfrm>
              <a:off x="3480744" y="3638260"/>
              <a:ext cx="570248" cy="570248"/>
            </a:xfrm>
            <a:prstGeom prst="ellipse">
              <a:avLst/>
            </a:pr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4" name="Freeform 23"/>
            <p:cNvSpPr/>
            <p:nvPr/>
          </p:nvSpPr>
          <p:spPr>
            <a:xfrm rot="19200000">
              <a:off x="3572432" y="2900612"/>
              <a:ext cx="1181391" cy="569622"/>
            </a:xfrm>
            <a:custGeom>
              <a:avLst/>
              <a:gdLst>
                <a:gd name="connsiteX0" fmla="*/ 0 w 1181391"/>
                <a:gd name="connsiteY0" fmla="*/ 0 h 569622"/>
                <a:gd name="connsiteX1" fmla="*/ 1181391 w 1181391"/>
                <a:gd name="connsiteY1" fmla="*/ 0 h 569622"/>
                <a:gd name="connsiteX2" fmla="*/ 1181391 w 1181391"/>
                <a:gd name="connsiteY2" fmla="*/ 569622 h 569622"/>
                <a:gd name="connsiteX3" fmla="*/ 0 w 1181391"/>
                <a:gd name="connsiteY3" fmla="*/ 569622 h 569622"/>
                <a:gd name="connsiteX4" fmla="*/ 0 w 1181391"/>
                <a:gd name="connsiteY4" fmla="*/ 0 h 569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391" h="569622">
                  <a:moveTo>
                    <a:pt x="0" y="0"/>
                  </a:moveTo>
                  <a:lnTo>
                    <a:pt x="1181391" y="0"/>
                  </a:lnTo>
                  <a:lnTo>
                    <a:pt x="1181391" y="569622"/>
                  </a:lnTo>
                  <a:lnTo>
                    <a:pt x="0" y="569622"/>
                  </a:lnTo>
                  <a:lnTo>
                    <a:pt x="0" y="0"/>
                  </a:lnTo>
                  <a:close/>
                </a:path>
              </a:pathLst>
            </a:custGeom>
            <a:ln>
              <a:no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0" rIns="40640" bIns="-1" numCol="1" spcCol="1270" anchor="ctr" anchorCtr="0">
              <a:noAutofit/>
            </a:bodyPr>
            <a:lstStyle/>
            <a:p>
              <a:pPr lvl="0" algn="ctr" defTabSz="711200">
                <a:lnSpc>
                  <a:spcPct val="90000"/>
                </a:lnSpc>
                <a:spcBef>
                  <a:spcPct val="0"/>
                </a:spcBef>
                <a:spcAft>
                  <a:spcPct val="35000"/>
                </a:spcAft>
              </a:pPr>
              <a:r>
                <a:rPr lang="en-CA" sz="1600" b="1" kern="1200" dirty="0" smtClean="0"/>
                <a:t>2.1</a:t>
              </a:r>
              <a:r>
                <a:rPr lang="en-CA" sz="1600" kern="1200" dirty="0" smtClean="0"/>
                <a:t> Build strategy</a:t>
              </a:r>
              <a:endParaRPr lang="en-CA" sz="1600" kern="1200" dirty="0"/>
            </a:p>
          </p:txBody>
        </p:sp>
        <p:sp>
          <p:nvSpPr>
            <p:cNvPr id="25" name="Rectangle 24"/>
            <p:cNvSpPr/>
            <p:nvPr/>
          </p:nvSpPr>
          <p:spPr>
            <a:xfrm rot="17700000">
              <a:off x="4425670" y="2774485"/>
              <a:ext cx="1181391" cy="56962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6" name="Donut 25"/>
            <p:cNvSpPr/>
            <p:nvPr/>
          </p:nvSpPr>
          <p:spPr>
            <a:xfrm>
              <a:off x="4459303" y="3338474"/>
              <a:ext cx="1098611" cy="1098611"/>
            </a:xfrm>
            <a:prstGeom prst="donut">
              <a:avLst>
                <a:gd name="adj" fmla="val 20000"/>
              </a:avLst>
            </a:pr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7" name="Freeform 26"/>
            <p:cNvSpPr/>
            <p:nvPr/>
          </p:nvSpPr>
          <p:spPr>
            <a:xfrm rot="19200000">
              <a:off x="4654014" y="2592553"/>
              <a:ext cx="1365695" cy="658159"/>
            </a:xfrm>
            <a:custGeom>
              <a:avLst/>
              <a:gdLst>
                <a:gd name="connsiteX0" fmla="*/ 0 w 1365695"/>
                <a:gd name="connsiteY0" fmla="*/ 0 h 658159"/>
                <a:gd name="connsiteX1" fmla="*/ 1365695 w 1365695"/>
                <a:gd name="connsiteY1" fmla="*/ 0 h 658159"/>
                <a:gd name="connsiteX2" fmla="*/ 1365695 w 1365695"/>
                <a:gd name="connsiteY2" fmla="*/ 658159 h 658159"/>
                <a:gd name="connsiteX3" fmla="*/ 0 w 1365695"/>
                <a:gd name="connsiteY3" fmla="*/ 658159 h 658159"/>
                <a:gd name="connsiteX4" fmla="*/ 0 w 1365695"/>
                <a:gd name="connsiteY4" fmla="*/ 0 h 658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695" h="658159">
                  <a:moveTo>
                    <a:pt x="0" y="0"/>
                  </a:moveTo>
                  <a:lnTo>
                    <a:pt x="1365695" y="0"/>
                  </a:lnTo>
                  <a:lnTo>
                    <a:pt x="1365695" y="658159"/>
                  </a:lnTo>
                  <a:lnTo>
                    <a:pt x="0" y="658159"/>
                  </a:lnTo>
                  <a:lnTo>
                    <a:pt x="0" y="0"/>
                  </a:lnTo>
                  <a:close/>
                </a:path>
              </a:pathLst>
            </a:custGeom>
            <a:ln>
              <a:no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799" tIns="0" rIns="0" bIns="-1" numCol="1" spcCol="1270" anchor="ctr" anchorCtr="0">
              <a:noAutofit/>
            </a:bodyPr>
            <a:lstStyle/>
            <a:p>
              <a:pPr lvl="0" algn="ctr" defTabSz="889000">
                <a:lnSpc>
                  <a:spcPct val="90000"/>
                </a:lnSpc>
                <a:spcBef>
                  <a:spcPct val="0"/>
                </a:spcBef>
                <a:spcAft>
                  <a:spcPct val="35000"/>
                </a:spcAft>
              </a:pPr>
              <a:r>
                <a:rPr lang="en-CA" sz="2000" b="1" kern="1200" dirty="0" smtClean="0"/>
                <a:t>2.2</a:t>
              </a:r>
              <a:r>
                <a:rPr lang="en-CA" sz="2000" kern="1200" dirty="0" smtClean="0"/>
                <a:t> Develop RFP</a:t>
              </a:r>
              <a:endParaRPr lang="en-CA" sz="2000" kern="1200" dirty="0"/>
            </a:p>
          </p:txBody>
        </p:sp>
        <p:sp>
          <p:nvSpPr>
            <p:cNvPr id="28" name="Oval 27"/>
            <p:cNvSpPr/>
            <p:nvPr/>
          </p:nvSpPr>
          <p:spPr>
            <a:xfrm>
              <a:off x="6048064" y="3621369"/>
              <a:ext cx="570248" cy="570248"/>
            </a:xfrm>
            <a:prstGeom prst="ellipse">
              <a:avLst/>
            </a:pr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9" name="Freeform 28"/>
            <p:cNvSpPr/>
            <p:nvPr/>
          </p:nvSpPr>
          <p:spPr>
            <a:xfrm rot="19200000">
              <a:off x="6020154" y="2882252"/>
              <a:ext cx="1181391" cy="569622"/>
            </a:xfrm>
            <a:custGeom>
              <a:avLst/>
              <a:gdLst>
                <a:gd name="connsiteX0" fmla="*/ 0 w 1181391"/>
                <a:gd name="connsiteY0" fmla="*/ 0 h 569622"/>
                <a:gd name="connsiteX1" fmla="*/ 1181391 w 1181391"/>
                <a:gd name="connsiteY1" fmla="*/ 0 h 569622"/>
                <a:gd name="connsiteX2" fmla="*/ 1181391 w 1181391"/>
                <a:gd name="connsiteY2" fmla="*/ 569622 h 569622"/>
                <a:gd name="connsiteX3" fmla="*/ 0 w 1181391"/>
                <a:gd name="connsiteY3" fmla="*/ 569622 h 569622"/>
                <a:gd name="connsiteX4" fmla="*/ 0 w 1181391"/>
                <a:gd name="connsiteY4" fmla="*/ 0 h 569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391" h="569622">
                  <a:moveTo>
                    <a:pt x="0" y="0"/>
                  </a:moveTo>
                  <a:lnTo>
                    <a:pt x="1181391" y="0"/>
                  </a:lnTo>
                  <a:lnTo>
                    <a:pt x="1181391" y="569622"/>
                  </a:lnTo>
                  <a:lnTo>
                    <a:pt x="0" y="569622"/>
                  </a:lnTo>
                  <a:lnTo>
                    <a:pt x="0" y="0"/>
                  </a:lnTo>
                  <a:close/>
                </a:path>
              </a:pathLst>
            </a:custGeom>
            <a:ln>
              <a:no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0" rIns="40640" bIns="-1" numCol="1" spcCol="1270" anchor="ctr" anchorCtr="0">
              <a:noAutofit/>
            </a:bodyPr>
            <a:lstStyle/>
            <a:p>
              <a:pPr lvl="0" algn="ctr" defTabSz="711200">
                <a:lnSpc>
                  <a:spcPct val="90000"/>
                </a:lnSpc>
                <a:spcBef>
                  <a:spcPct val="0"/>
                </a:spcBef>
                <a:spcAft>
                  <a:spcPct val="35000"/>
                </a:spcAft>
              </a:pPr>
              <a:r>
                <a:rPr lang="en-CA" sz="1600" b="1" kern="1200" dirty="0" smtClean="0"/>
                <a:t>3.1</a:t>
              </a:r>
              <a:r>
                <a:rPr lang="en-CA" sz="1600" kern="1200" dirty="0" smtClean="0"/>
                <a:t> Evaluate  responses</a:t>
              </a:r>
              <a:endParaRPr lang="en-CA" sz="1600" kern="1200" dirty="0"/>
            </a:p>
          </p:txBody>
        </p:sp>
        <p:sp>
          <p:nvSpPr>
            <p:cNvPr id="30" name="Rectangle 29"/>
            <p:cNvSpPr/>
            <p:nvPr/>
          </p:nvSpPr>
          <p:spPr>
            <a:xfrm rot="17700000">
              <a:off x="6260032" y="2774485"/>
              <a:ext cx="1181391" cy="56962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1" name="Oval 30"/>
            <p:cNvSpPr/>
            <p:nvPr/>
          </p:nvSpPr>
          <p:spPr>
            <a:xfrm>
              <a:off x="7129017" y="3621369"/>
              <a:ext cx="570248" cy="570248"/>
            </a:xfrm>
            <a:prstGeom prst="ellipse">
              <a:avLst/>
            </a:pr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2" name="Freeform 31"/>
            <p:cNvSpPr/>
            <p:nvPr/>
          </p:nvSpPr>
          <p:spPr>
            <a:xfrm rot="19204815">
              <a:off x="7347876" y="2906513"/>
              <a:ext cx="1181391" cy="569622"/>
            </a:xfrm>
            <a:custGeom>
              <a:avLst/>
              <a:gdLst>
                <a:gd name="connsiteX0" fmla="*/ 0 w 1181391"/>
                <a:gd name="connsiteY0" fmla="*/ 0 h 569622"/>
                <a:gd name="connsiteX1" fmla="*/ 1181391 w 1181391"/>
                <a:gd name="connsiteY1" fmla="*/ 0 h 569622"/>
                <a:gd name="connsiteX2" fmla="*/ 1181391 w 1181391"/>
                <a:gd name="connsiteY2" fmla="*/ 569622 h 569622"/>
                <a:gd name="connsiteX3" fmla="*/ 0 w 1181391"/>
                <a:gd name="connsiteY3" fmla="*/ 569622 h 569622"/>
                <a:gd name="connsiteX4" fmla="*/ 0 w 1181391"/>
                <a:gd name="connsiteY4" fmla="*/ 0 h 569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391" h="569622">
                  <a:moveTo>
                    <a:pt x="0" y="0"/>
                  </a:moveTo>
                  <a:lnTo>
                    <a:pt x="1181391" y="0"/>
                  </a:lnTo>
                  <a:lnTo>
                    <a:pt x="1181391" y="569622"/>
                  </a:lnTo>
                  <a:lnTo>
                    <a:pt x="0" y="569622"/>
                  </a:lnTo>
                  <a:lnTo>
                    <a:pt x="0" y="0"/>
                  </a:lnTo>
                  <a:close/>
                </a:path>
              </a:pathLst>
            </a:custGeom>
            <a:ln>
              <a:no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0" rIns="40640" bIns="-1" numCol="1" spcCol="1270" anchor="ctr" anchorCtr="0">
              <a:noAutofit/>
            </a:bodyPr>
            <a:lstStyle/>
            <a:p>
              <a:pPr lvl="0" algn="ctr" defTabSz="711200">
                <a:lnSpc>
                  <a:spcPct val="90000"/>
                </a:lnSpc>
                <a:spcBef>
                  <a:spcPct val="0"/>
                </a:spcBef>
                <a:spcAft>
                  <a:spcPct val="35000"/>
                </a:spcAft>
              </a:pPr>
              <a:r>
                <a:rPr lang="en-CA" sz="1600" b="1" kern="1200" dirty="0" smtClean="0">
                  <a:solidFill>
                    <a:schemeClr val="tx1"/>
                  </a:solidFill>
                </a:rPr>
                <a:t>3.2 </a:t>
              </a:r>
              <a:r>
                <a:rPr lang="en-CA" sz="1600" kern="1200" dirty="0" smtClean="0">
                  <a:solidFill>
                    <a:schemeClr val="tx1"/>
                  </a:solidFill>
                </a:rPr>
                <a:t>Manage the transition</a:t>
              </a:r>
            </a:p>
          </p:txBody>
        </p:sp>
        <p:sp>
          <p:nvSpPr>
            <p:cNvPr id="33" name="Rectangle 32"/>
            <p:cNvSpPr/>
            <p:nvPr/>
          </p:nvSpPr>
          <p:spPr>
            <a:xfrm rot="17700000">
              <a:off x="6912945" y="2774485"/>
              <a:ext cx="1181391" cy="56962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grpSp>
        <p:nvGrpSpPr>
          <p:cNvPr id="11" name="Group 8"/>
          <p:cNvGrpSpPr/>
          <p:nvPr/>
        </p:nvGrpSpPr>
        <p:grpSpPr>
          <a:xfrm>
            <a:off x="800441" y="4519244"/>
            <a:ext cx="7527937" cy="293687"/>
            <a:chOff x="762000" y="1439863"/>
            <a:chExt cx="7527937" cy="360362"/>
          </a:xfrm>
        </p:grpSpPr>
        <p:sp>
          <p:nvSpPr>
            <p:cNvPr id="8" name="Chevron 9"/>
            <p:cNvSpPr/>
            <p:nvPr/>
          </p:nvSpPr>
          <p:spPr>
            <a:xfrm>
              <a:off x="762000" y="1439863"/>
              <a:ext cx="2571750" cy="360362"/>
            </a:xfrm>
            <a:prstGeom prst="chevr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CA" dirty="0" smtClean="0"/>
                <a:t>Phase 1</a:t>
              </a:r>
              <a:endParaRPr lang="en-CA" dirty="0"/>
            </a:p>
          </p:txBody>
        </p:sp>
        <p:sp>
          <p:nvSpPr>
            <p:cNvPr id="9" name="Chevron 15"/>
            <p:cNvSpPr/>
            <p:nvPr/>
          </p:nvSpPr>
          <p:spPr>
            <a:xfrm>
              <a:off x="3240094" y="1439863"/>
              <a:ext cx="2571750" cy="36036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Phase 2</a:t>
              </a:r>
              <a:endParaRPr lang="en-CA" dirty="0"/>
            </a:p>
          </p:txBody>
        </p:sp>
        <p:sp>
          <p:nvSpPr>
            <p:cNvPr id="10" name="Chevron 16"/>
            <p:cNvSpPr/>
            <p:nvPr/>
          </p:nvSpPr>
          <p:spPr>
            <a:xfrm>
              <a:off x="5718187" y="1439863"/>
              <a:ext cx="2571750" cy="360362"/>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CA" dirty="0" smtClean="0"/>
                <a:t>Phase 3</a:t>
              </a:r>
              <a:endParaRPr lang="en-CA" dirty="0"/>
            </a:p>
          </p:txBody>
        </p:sp>
      </p:grpSp>
      <p:sp>
        <p:nvSpPr>
          <p:cNvPr id="12" name="TextBox 23"/>
          <p:cNvSpPr txBox="1"/>
          <p:nvPr/>
        </p:nvSpPr>
        <p:spPr>
          <a:xfrm>
            <a:off x="753987" y="4837458"/>
            <a:ext cx="2478094" cy="954107"/>
          </a:xfrm>
          <a:prstGeom prst="rect">
            <a:avLst/>
          </a:prstGeom>
        </p:spPr>
        <p:txBody>
          <a:bodyPr wrap="square" rtlCol="0">
            <a:spAutoFit/>
          </a:bodyPr>
          <a:lstStyle/>
          <a:p>
            <a:pPr marL="285750" indent="-285750">
              <a:buFont typeface="Arial" panose="020B0604020202020204" pitchFamily="34" charset="0"/>
              <a:buChar char="•"/>
            </a:pPr>
            <a:r>
              <a:rPr lang="en-US" sz="1400" dirty="0" smtClean="0">
                <a:solidFill>
                  <a:schemeClr val="accent3"/>
                </a:solidFill>
              </a:rPr>
              <a:t>Service Desk Process Maturity Assessment Tool</a:t>
            </a:r>
            <a:endParaRPr lang="en-US" sz="1600" dirty="0" smtClean="0">
              <a:solidFill>
                <a:schemeClr val="accent3"/>
              </a:solidFill>
            </a:endParaRPr>
          </a:p>
          <a:p>
            <a:pPr marL="285750" indent="-285750">
              <a:buFont typeface="Arial" panose="020B0604020202020204" pitchFamily="34" charset="0"/>
              <a:buChar char="•"/>
            </a:pPr>
            <a:r>
              <a:rPr lang="en-US" sz="1400" dirty="0" smtClean="0">
                <a:solidFill>
                  <a:schemeClr val="accent3"/>
                </a:solidFill>
              </a:rPr>
              <a:t>Service Desk Efficiency Calculator</a:t>
            </a:r>
            <a:endParaRPr lang="en-US" sz="1600" dirty="0">
              <a:solidFill>
                <a:schemeClr val="accent3"/>
              </a:solidFill>
            </a:endParaRPr>
          </a:p>
        </p:txBody>
      </p:sp>
      <p:sp>
        <p:nvSpPr>
          <p:cNvPr id="13" name="TextBox 24"/>
          <p:cNvSpPr txBox="1"/>
          <p:nvPr/>
        </p:nvSpPr>
        <p:spPr>
          <a:xfrm>
            <a:off x="3232081" y="4826352"/>
            <a:ext cx="2757564" cy="954107"/>
          </a:xfrm>
          <a:prstGeom prst="rect">
            <a:avLst/>
          </a:prstGeom>
        </p:spPr>
        <p:txBody>
          <a:bodyPr wrap="square" rtlCol="0">
            <a:spAutoFit/>
          </a:bodyPr>
          <a:lstStyle/>
          <a:p>
            <a:pPr marL="285750" indent="-285750">
              <a:buFont typeface="Arial" panose="020B0604020202020204" pitchFamily="34" charset="0"/>
              <a:buChar char="•"/>
            </a:pPr>
            <a:r>
              <a:rPr lang="en-US" sz="1400" dirty="0" smtClean="0">
                <a:solidFill>
                  <a:schemeClr val="accent1"/>
                </a:solidFill>
              </a:rPr>
              <a:t>Service Desk Outsourcing Strategy Template</a:t>
            </a:r>
            <a:endParaRPr lang="en-US" sz="1600" dirty="0" smtClean="0">
              <a:solidFill>
                <a:schemeClr val="accent1"/>
              </a:solidFill>
            </a:endParaRPr>
          </a:p>
          <a:p>
            <a:pPr marL="285750" indent="-285750">
              <a:buFont typeface="Arial" panose="020B0604020202020204" pitchFamily="34" charset="0"/>
              <a:buChar char="•"/>
            </a:pPr>
            <a:r>
              <a:rPr lang="en-US" sz="1400" dirty="0" smtClean="0">
                <a:solidFill>
                  <a:schemeClr val="accent1"/>
                </a:solidFill>
              </a:rPr>
              <a:t>Service Desk Outsourcing RFP Template</a:t>
            </a:r>
            <a:endParaRPr lang="en-US" sz="1600" dirty="0" smtClean="0">
              <a:solidFill>
                <a:schemeClr val="accent1"/>
              </a:solidFill>
            </a:endParaRPr>
          </a:p>
        </p:txBody>
      </p:sp>
      <p:sp>
        <p:nvSpPr>
          <p:cNvPr id="14" name="TextBox 25"/>
          <p:cNvSpPr txBox="1"/>
          <p:nvPr/>
        </p:nvSpPr>
        <p:spPr>
          <a:xfrm>
            <a:off x="5803456" y="4826352"/>
            <a:ext cx="2524922" cy="954107"/>
          </a:xfrm>
          <a:prstGeom prst="rect">
            <a:avLst/>
          </a:prstGeom>
        </p:spPr>
        <p:txBody>
          <a:bodyPr wrap="square" rtlCol="0">
            <a:spAutoFit/>
          </a:bodyPr>
          <a:lstStyle/>
          <a:p>
            <a:pPr marL="285750" indent="-285750">
              <a:buFont typeface="Arial" panose="020B0604020202020204" pitchFamily="34" charset="0"/>
              <a:buChar char="•"/>
            </a:pPr>
            <a:r>
              <a:rPr lang="en-US" sz="1400" dirty="0" smtClean="0">
                <a:solidFill>
                  <a:schemeClr val="accent2"/>
                </a:solidFill>
              </a:rPr>
              <a:t>Service Desk Outsourcing RFP Scoring Tool</a:t>
            </a:r>
          </a:p>
          <a:p>
            <a:pPr marL="285750" indent="-285750">
              <a:buFont typeface="Arial" panose="020B0604020202020204" pitchFamily="34" charset="0"/>
              <a:buChar char="•"/>
            </a:pPr>
            <a:r>
              <a:rPr lang="en-US" sz="1400" dirty="0" smtClean="0">
                <a:solidFill>
                  <a:schemeClr val="accent2"/>
                </a:solidFill>
              </a:rPr>
              <a:t>Service Desk MSP Interview Template</a:t>
            </a:r>
            <a:endParaRPr lang="en-US" sz="1400" dirty="0">
              <a:solidFill>
                <a:schemeClr val="accent2"/>
              </a:solidFill>
            </a:endParaRPr>
          </a:p>
        </p:txBody>
      </p:sp>
      <p:sp>
        <p:nvSpPr>
          <p:cNvPr id="15" name="Title 14"/>
          <p:cNvSpPr>
            <a:spLocks noGrp="1"/>
          </p:cNvSpPr>
          <p:nvPr>
            <p:ph type="title"/>
          </p:nvPr>
        </p:nvSpPr>
        <p:spPr/>
        <p:txBody>
          <a:bodyPr/>
          <a:lstStyle/>
          <a:p>
            <a:r>
              <a:rPr lang="en-US" dirty="0" smtClean="0"/>
              <a:t>Follow this model to avoid outsourcing pitfalls</a:t>
            </a:r>
            <a:endParaRPr lang="en-US" dirty="0"/>
          </a:p>
        </p:txBody>
      </p:sp>
      <p:sp>
        <p:nvSpPr>
          <p:cNvPr id="19" name="Donut 27"/>
          <p:cNvSpPr/>
          <p:nvPr/>
        </p:nvSpPr>
        <p:spPr>
          <a:xfrm>
            <a:off x="1065099" y="5861140"/>
            <a:ext cx="368993" cy="385153"/>
          </a:xfrm>
          <a:prstGeom prst="donut">
            <a:avLst>
              <a:gd name="adj" fmla="val 20000"/>
            </a:avLst>
          </a:pr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dirty="0"/>
          </a:p>
        </p:txBody>
      </p:sp>
      <p:sp>
        <p:nvSpPr>
          <p:cNvPr id="20" name="TextBox 28"/>
          <p:cNvSpPr txBox="1"/>
          <p:nvPr/>
        </p:nvSpPr>
        <p:spPr>
          <a:xfrm>
            <a:off x="1420484" y="5912364"/>
            <a:ext cx="3716102" cy="276999"/>
          </a:xfrm>
          <a:prstGeom prst="rect">
            <a:avLst/>
          </a:prstGeom>
        </p:spPr>
        <p:txBody>
          <a:bodyPr wrap="square" rtlCol="0">
            <a:spAutoFit/>
          </a:bodyPr>
          <a:lstStyle/>
          <a:p>
            <a:r>
              <a:rPr lang="en-US" sz="1200" dirty="0" smtClean="0"/>
              <a:t>Step involves greater effort and importance</a:t>
            </a:r>
          </a:p>
        </p:txBody>
      </p:sp>
      <p:sp>
        <p:nvSpPr>
          <p:cNvPr id="21" name="Oval 29"/>
          <p:cNvSpPr/>
          <p:nvPr/>
        </p:nvSpPr>
        <p:spPr>
          <a:xfrm>
            <a:off x="4718792" y="5901258"/>
            <a:ext cx="293923" cy="288105"/>
          </a:xfrm>
          <a:prstGeom prst="ellipse">
            <a:avLst/>
          </a:pr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dirty="0"/>
          </a:p>
        </p:txBody>
      </p:sp>
      <p:sp>
        <p:nvSpPr>
          <p:cNvPr id="22" name="TextBox 30"/>
          <p:cNvSpPr txBox="1"/>
          <p:nvPr/>
        </p:nvSpPr>
        <p:spPr>
          <a:xfrm>
            <a:off x="5012715" y="5915218"/>
            <a:ext cx="3716102" cy="276999"/>
          </a:xfrm>
          <a:prstGeom prst="rect">
            <a:avLst/>
          </a:prstGeom>
        </p:spPr>
        <p:txBody>
          <a:bodyPr wrap="square" rtlCol="0">
            <a:spAutoFit/>
          </a:bodyPr>
          <a:lstStyle/>
          <a:p>
            <a:r>
              <a:rPr lang="en-US" sz="1200" dirty="0" smtClean="0"/>
              <a:t>Step involves average effort and importance</a:t>
            </a:r>
          </a:p>
        </p:txBody>
      </p:sp>
      <p:sp>
        <p:nvSpPr>
          <p:cNvPr id="16" name="Rectangle 26"/>
          <p:cNvSpPr/>
          <p:nvPr/>
        </p:nvSpPr>
        <p:spPr>
          <a:xfrm>
            <a:off x="380998" y="1219762"/>
            <a:ext cx="8372475" cy="1038884"/>
          </a:xfrm>
          <a:prstGeom prst="rect">
            <a:avLst/>
          </a:prstGeom>
          <a:solidFill>
            <a:schemeClr val="bg1">
              <a:lumMod val="95000"/>
            </a:schemeClr>
          </a:solidFill>
          <a:ln w="38100">
            <a:solidFill>
              <a:schemeClr val="accent1"/>
            </a:solid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Many organizations make the decision to outsource without giving serious thought to their current situation, which only harms them in the </a:t>
            </a:r>
            <a:r>
              <a:rPr lang="en-US" sz="1200" dirty="0" smtClean="0">
                <a:solidFill>
                  <a:schemeClr val="tx1"/>
                </a:solidFill>
              </a:rPr>
              <a:t>long run</a:t>
            </a:r>
            <a:r>
              <a:rPr lang="en-US" sz="1200" dirty="0">
                <a:solidFill>
                  <a:schemeClr val="tx1"/>
                </a:solidFill>
              </a:rPr>
              <a:t>. Our project model gives heavy emphasis to two of the six project steps to ensure key checkpoints are completed before the project moves forward.</a:t>
            </a:r>
            <a:endParaRPr lang="en-US" sz="1200" dirty="0" smtClean="0">
              <a:solidFill>
                <a:schemeClr val="bg1"/>
              </a:solidFill>
            </a:endParaRPr>
          </a:p>
          <a:p>
            <a:r>
              <a:rPr lang="en-US" sz="1200" dirty="0">
                <a:solidFill>
                  <a:schemeClr val="tx1"/>
                </a:solidFill>
              </a:rPr>
              <a:t>Look for this thought model at the beginning of each step to keep on track with the goals, outcomes, and overarching insights present throughout the step of the project.</a:t>
            </a:r>
            <a:endParaRPr lang="en-US" sz="1200" dirty="0">
              <a:solidFill>
                <a:schemeClr val="bg1"/>
              </a:solidFill>
            </a:endParaRPr>
          </a:p>
        </p:txBody>
      </p:sp>
    </p:spTree>
    <p:extLst>
      <p:ext uri="{BB962C8B-B14F-4D97-AF65-F5344CB8AC3E}">
        <p14:creationId xmlns:p14="http://schemas.microsoft.com/office/powerpoint/2010/main" val="38931924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 and templates support each step of the project</a:t>
            </a:r>
            <a:endParaRPr lang="en-US" dirty="0"/>
          </a:p>
        </p:txBody>
      </p:sp>
      <p:sp>
        <p:nvSpPr>
          <p:cNvPr id="5" name="Rectangle 4"/>
          <p:cNvSpPr/>
          <p:nvPr/>
        </p:nvSpPr>
        <p:spPr>
          <a:xfrm>
            <a:off x="5362189" y="1286745"/>
            <a:ext cx="523277" cy="49691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200" b="1" dirty="0" smtClean="0"/>
              <a:t>Key Project Deliverables</a:t>
            </a:r>
            <a:endParaRPr lang="en-US" sz="1200" b="1" dirty="0"/>
          </a:p>
        </p:txBody>
      </p:sp>
      <p:sp>
        <p:nvSpPr>
          <p:cNvPr id="6" name="TextBox 5"/>
          <p:cNvSpPr txBox="1"/>
          <p:nvPr/>
        </p:nvSpPr>
        <p:spPr>
          <a:xfrm>
            <a:off x="6400800" y="1285334"/>
            <a:ext cx="2476497" cy="4708981"/>
          </a:xfrm>
          <a:prstGeom prst="rect">
            <a:avLst/>
          </a:prstGeom>
        </p:spPr>
        <p:txBody>
          <a:bodyPr wrap="square" rtlCol="0">
            <a:spAutoFit/>
          </a:bodyPr>
          <a:lstStyle/>
          <a:p>
            <a:pPr>
              <a:spcBef>
                <a:spcPts val="600"/>
              </a:spcBef>
              <a:spcAft>
                <a:spcPts val="600"/>
              </a:spcAft>
            </a:pPr>
            <a:r>
              <a:rPr lang="en-US" sz="1400" b="1" dirty="0">
                <a:solidFill>
                  <a:schemeClr val="accent2"/>
                </a:solidFill>
              </a:rPr>
              <a:t>A service desk maturity assessment tool </a:t>
            </a:r>
            <a:r>
              <a:rPr lang="en-US" sz="1400" dirty="0"/>
              <a:t>(Excel) to assess the maturity of your service desk functions and processes to determine whether outsourcing would be appropriate for your organization.</a:t>
            </a:r>
          </a:p>
          <a:p>
            <a:pPr>
              <a:spcBef>
                <a:spcPts val="600"/>
              </a:spcBef>
              <a:spcAft>
                <a:spcPts val="600"/>
              </a:spcAft>
            </a:pPr>
            <a:r>
              <a:rPr lang="en-US" sz="1400" b="1" dirty="0">
                <a:solidFill>
                  <a:schemeClr val="accent2"/>
                </a:solidFill>
              </a:rPr>
              <a:t>A service desk outsourcing strategy </a:t>
            </a:r>
            <a:r>
              <a:rPr lang="en-US" sz="1400" dirty="0"/>
              <a:t>(Word) to document your project goals, requirements, responsibilities, and metrics.</a:t>
            </a:r>
          </a:p>
          <a:p>
            <a:pPr>
              <a:spcBef>
                <a:spcPts val="600"/>
              </a:spcBef>
              <a:spcAft>
                <a:spcPts val="600"/>
              </a:spcAft>
            </a:pPr>
            <a:r>
              <a:rPr lang="en-US" sz="1400" b="1" dirty="0">
                <a:solidFill>
                  <a:schemeClr val="accent2"/>
                </a:solidFill>
              </a:rPr>
              <a:t>A service desk outsourcing request for </a:t>
            </a:r>
            <a:r>
              <a:rPr lang="en-US" sz="1400" b="1" dirty="0" smtClean="0">
                <a:solidFill>
                  <a:schemeClr val="accent2"/>
                </a:solidFill>
              </a:rPr>
              <a:t>proposal </a:t>
            </a:r>
            <a:r>
              <a:rPr lang="en-US" sz="1400" b="1" dirty="0">
                <a:solidFill>
                  <a:schemeClr val="accent2"/>
                </a:solidFill>
              </a:rPr>
              <a:t>(RFP) template </a:t>
            </a:r>
            <a:r>
              <a:rPr lang="en-US" sz="1400" dirty="0"/>
              <a:t>(Word) to structure and document your current and future requirements from an outsourcing </a:t>
            </a:r>
            <a:r>
              <a:rPr lang="en-US" sz="1400" dirty="0" smtClean="0"/>
              <a:t>vendor.</a:t>
            </a:r>
            <a:endParaRPr lang="en-US" sz="1400" dirty="0"/>
          </a:p>
        </p:txBody>
      </p:sp>
      <p:sp>
        <p:nvSpPr>
          <p:cNvPr id="11" name="Rectangle 15"/>
          <p:cNvSpPr/>
          <p:nvPr/>
        </p:nvSpPr>
        <p:spPr>
          <a:xfrm>
            <a:off x="412793" y="1285334"/>
            <a:ext cx="523277" cy="4969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200" b="1" dirty="0" smtClean="0"/>
              <a:t>Project Structure</a:t>
            </a:r>
            <a:endParaRPr lang="en-US" sz="1200" b="1" dirty="0"/>
          </a:p>
        </p:txBody>
      </p:sp>
      <p:pic>
        <p:nvPicPr>
          <p:cNvPr id="13"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8270" y="1366460"/>
            <a:ext cx="372529" cy="372529"/>
          </a:xfrm>
          <a:prstGeom prst="rect">
            <a:avLst/>
          </a:prstGeom>
        </p:spPr>
      </p:pic>
      <p:pic>
        <p:nvPicPr>
          <p:cNvPr id="4" name="Picture 3"/>
          <p:cNvPicPr>
            <a:picLocks noChangeAspect="1"/>
          </p:cNvPicPr>
          <p:nvPr/>
        </p:nvPicPr>
        <p:blipFill>
          <a:blip r:embed="rId4"/>
          <a:stretch>
            <a:fillRect/>
          </a:stretch>
        </p:blipFill>
        <p:spPr>
          <a:xfrm>
            <a:off x="1107657" y="1325897"/>
            <a:ext cx="4183130" cy="4888036"/>
          </a:xfrm>
          <a:prstGeom prst="rect">
            <a:avLst/>
          </a:prstGeom>
        </p:spPr>
      </p:pic>
      <p:pic>
        <p:nvPicPr>
          <p:cNvPr id="154"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8197" y="4426721"/>
            <a:ext cx="372529" cy="372529"/>
          </a:xfrm>
          <a:prstGeom prst="rect">
            <a:avLst/>
          </a:prstGeom>
        </p:spPr>
      </p:pic>
      <p:pic>
        <p:nvPicPr>
          <p:cNvPr id="155"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8198" y="3231658"/>
            <a:ext cx="372529" cy="372529"/>
          </a:xfrm>
          <a:prstGeom prst="rect">
            <a:avLst/>
          </a:prstGeom>
        </p:spPr>
      </p:pic>
    </p:spTree>
    <p:extLst>
      <p:ext uri="{BB962C8B-B14F-4D97-AF65-F5344CB8AC3E}">
        <p14:creationId xmlns:p14="http://schemas.microsoft.com/office/powerpoint/2010/main" val="4708620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a:xfrm>
            <a:off x="1097993" y="1940784"/>
            <a:ext cx="7217332" cy="817004"/>
          </a:xfrm>
          <a:prstGeom prst="roundRect">
            <a:avLst/>
          </a:prstGeom>
          <a:no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lvl="1">
              <a:buSzPct val="100000"/>
            </a:pPr>
            <a:r>
              <a:rPr lang="en-US" sz="1200" b="1" dirty="0" smtClean="0">
                <a:solidFill>
                  <a:schemeClr val="tx1"/>
                </a:solidFill>
              </a:rPr>
              <a:t>Get the whole team involved to avoid a pure business decision. </a:t>
            </a:r>
            <a:r>
              <a:rPr lang="en-US" sz="1200" dirty="0" smtClean="0">
                <a:solidFill>
                  <a:schemeClr val="tx1"/>
                </a:solidFill>
              </a:rPr>
              <a:t>One of the biggest issues with outsourcing is using cost as the ultimate determinant. Outsourcing affects the entire organization, not just the bottom line. Gain stakeholder buy-in from the beginning and present a compelling case motivated by a variety of factors, not just cost.</a:t>
            </a:r>
            <a:endParaRPr lang="en-US" sz="1200" dirty="0">
              <a:solidFill>
                <a:schemeClr val="tx1"/>
              </a:solidFill>
            </a:endParaRPr>
          </a:p>
        </p:txBody>
      </p:sp>
      <p:sp>
        <p:nvSpPr>
          <p:cNvPr id="24" name="Rounded Rectangle 23"/>
          <p:cNvSpPr/>
          <p:nvPr/>
        </p:nvSpPr>
        <p:spPr>
          <a:xfrm>
            <a:off x="1097993" y="1218321"/>
            <a:ext cx="7217332" cy="599957"/>
          </a:xfrm>
          <a:prstGeom prst="roundRect">
            <a:avLst/>
          </a:prstGeom>
          <a:no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lvl="1">
              <a:buSzPct val="100000"/>
            </a:pPr>
            <a:r>
              <a:rPr lang="en-US" sz="1200" b="1" dirty="0" smtClean="0">
                <a:solidFill>
                  <a:schemeClr val="tx1"/>
                </a:solidFill>
              </a:rPr>
              <a:t>Treat outsourcing like a relay race. </a:t>
            </a:r>
            <a:r>
              <a:rPr lang="en-US" sz="1200" dirty="0" smtClean="0">
                <a:solidFill>
                  <a:schemeClr val="tx1"/>
                </a:solidFill>
              </a:rPr>
              <a:t>In order to hand off your service desk to an outsourcer effectively, you need to have it operating at a certain level of maturity. Otherwise your organization won’t be up to speed, the transition won’t be smooth, and it will cost you the race.</a:t>
            </a:r>
            <a:endParaRPr lang="en-US" sz="1200" dirty="0">
              <a:solidFill>
                <a:schemeClr val="tx1"/>
              </a:solidFill>
            </a:endParaRPr>
          </a:p>
        </p:txBody>
      </p:sp>
      <p:sp>
        <p:nvSpPr>
          <p:cNvPr id="2" name="Title 1"/>
          <p:cNvSpPr>
            <a:spLocks noGrp="1"/>
          </p:cNvSpPr>
          <p:nvPr>
            <p:ph type="title"/>
          </p:nvPr>
        </p:nvSpPr>
        <p:spPr/>
        <p:txBody>
          <a:bodyPr/>
          <a:lstStyle/>
          <a:p>
            <a:r>
              <a:rPr lang="en-US" dirty="0" smtClean="0"/>
              <a:t>Map your project goals to the overarching insight for each step</a:t>
            </a:r>
            <a:endParaRPr lang="en-US" dirty="0"/>
          </a:p>
        </p:txBody>
      </p:sp>
      <p:sp>
        <p:nvSpPr>
          <p:cNvPr id="26" name="Rounded Rectangle 25"/>
          <p:cNvSpPr/>
          <p:nvPr/>
        </p:nvSpPr>
        <p:spPr>
          <a:xfrm>
            <a:off x="1097993" y="2906655"/>
            <a:ext cx="7217332" cy="801480"/>
          </a:xfrm>
          <a:prstGeom prst="roundRect">
            <a:avLst/>
          </a:prstGeom>
          <a:no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lvl="1">
              <a:buSzPct val="100000"/>
            </a:pPr>
            <a:r>
              <a:rPr lang="en-US" sz="1200" b="1" dirty="0" smtClean="0">
                <a:solidFill>
                  <a:schemeClr val="tx1"/>
                </a:solidFill>
              </a:rPr>
              <a:t>Make a list before you go shopping. </a:t>
            </a:r>
            <a:r>
              <a:rPr lang="en-US" sz="1200" dirty="0" smtClean="0">
                <a:solidFill>
                  <a:schemeClr val="tx1"/>
                </a:solidFill>
              </a:rPr>
              <a:t>Each organization is different and those that dictate the terms of the engagement with their vendor experience higher gains in value and a better relationship throughout the contract, reducing the (very expensive) risk of terminating the agreement. A clear strategy will allow your organization to proceed with confidence.</a:t>
            </a:r>
            <a:endParaRPr lang="en-US" sz="1200" dirty="0">
              <a:solidFill>
                <a:schemeClr val="tx1"/>
              </a:solidFill>
            </a:endParaRPr>
          </a:p>
        </p:txBody>
      </p:sp>
      <p:sp>
        <p:nvSpPr>
          <p:cNvPr id="27" name="Rounded Rectangle 26"/>
          <p:cNvSpPr/>
          <p:nvPr/>
        </p:nvSpPr>
        <p:spPr>
          <a:xfrm>
            <a:off x="1097993" y="5457825"/>
            <a:ext cx="7217332" cy="819150"/>
          </a:xfrm>
          <a:prstGeom prst="roundRect">
            <a:avLst/>
          </a:prstGeom>
          <a:no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lvl="1">
              <a:buSzPct val="100000"/>
            </a:pPr>
            <a:r>
              <a:rPr lang="en-US" sz="1200" b="1" dirty="0" smtClean="0">
                <a:solidFill>
                  <a:schemeClr val="tx1"/>
                </a:solidFill>
              </a:rPr>
              <a:t>All outsourcing contracts are finite. Plan for the inevitable expiry date. </a:t>
            </a:r>
            <a:r>
              <a:rPr lang="en-US" sz="1200" dirty="0" smtClean="0">
                <a:solidFill>
                  <a:schemeClr val="tx1"/>
                </a:solidFill>
              </a:rPr>
              <a:t>Exit strategies are often avoided due to the sensitive nature of contract termination. By defining a clear exit strategy at the beginning of the contract process, you hold your vendor accountable and make them work to retain your business through a re-negotiated contract.</a:t>
            </a:r>
            <a:endParaRPr lang="en-US" sz="1200" dirty="0">
              <a:solidFill>
                <a:schemeClr val="tx1"/>
              </a:solidFill>
            </a:endParaRPr>
          </a:p>
        </p:txBody>
      </p:sp>
      <p:sp>
        <p:nvSpPr>
          <p:cNvPr id="28" name="Rounded Rectangle 27"/>
          <p:cNvSpPr/>
          <p:nvPr/>
        </p:nvSpPr>
        <p:spPr>
          <a:xfrm>
            <a:off x="1097993" y="3845181"/>
            <a:ext cx="7217332" cy="706231"/>
          </a:xfrm>
          <a:prstGeom prst="roundRect">
            <a:avLst/>
          </a:prstGeom>
          <a:no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lvl="1">
              <a:buSzPct val="100000"/>
            </a:pPr>
            <a:r>
              <a:rPr lang="en-US" sz="1200" b="1" dirty="0" smtClean="0">
                <a:solidFill>
                  <a:schemeClr val="tx1"/>
                </a:solidFill>
              </a:rPr>
              <a:t>The vendor wants </a:t>
            </a:r>
            <a:r>
              <a:rPr lang="en-US" sz="1200" b="1" i="1" dirty="0" smtClean="0">
                <a:solidFill>
                  <a:schemeClr val="tx1"/>
                </a:solidFill>
              </a:rPr>
              <a:t>your </a:t>
            </a:r>
            <a:r>
              <a:rPr lang="en-US" sz="1200" b="1" dirty="0" smtClean="0">
                <a:solidFill>
                  <a:schemeClr val="tx1"/>
                </a:solidFill>
              </a:rPr>
              <a:t>business; make them work for it. </a:t>
            </a:r>
            <a:r>
              <a:rPr lang="en-US" sz="1200" dirty="0" smtClean="0">
                <a:solidFill>
                  <a:schemeClr val="tx1"/>
                </a:solidFill>
              </a:rPr>
              <a:t>A quality RFP covers all of the bases and ensures that the DNA of your strategy is embedded in the document. Avoid the “one-size-fits-all” solution provided by vendors; a customized solution yields better returns. </a:t>
            </a:r>
            <a:endParaRPr lang="en-US" sz="1200" dirty="0">
              <a:solidFill>
                <a:schemeClr val="tx1"/>
              </a:solidFill>
            </a:endParaRPr>
          </a:p>
        </p:txBody>
      </p:sp>
      <p:sp>
        <p:nvSpPr>
          <p:cNvPr id="29" name="Rounded Rectangle 28"/>
          <p:cNvSpPr/>
          <p:nvPr/>
        </p:nvSpPr>
        <p:spPr>
          <a:xfrm>
            <a:off x="1097993" y="4699105"/>
            <a:ext cx="7217332" cy="676554"/>
          </a:xfrm>
          <a:prstGeom prst="roundRect">
            <a:avLst/>
          </a:prstGeom>
          <a:no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lvl="1">
              <a:buSzPct val="100000"/>
            </a:pPr>
            <a:r>
              <a:rPr lang="en-US" sz="1200" b="1" dirty="0" smtClean="0">
                <a:solidFill>
                  <a:schemeClr val="tx1"/>
                </a:solidFill>
              </a:rPr>
              <a:t>Don’t bite on the least expensive proposal.</a:t>
            </a:r>
            <a:r>
              <a:rPr lang="en-US" sz="1200" dirty="0" smtClean="0">
                <a:solidFill>
                  <a:schemeClr val="tx1"/>
                </a:solidFill>
              </a:rPr>
              <a:t> It’s a common sales tactic to use a low price as an easy solution. Carefully evaluate the vendors on your short-list and ensure that SLAs, culture, and price all match to your organization. </a:t>
            </a:r>
            <a:endParaRPr lang="en-US" sz="1200" dirty="0">
              <a:solidFill>
                <a:schemeClr val="tx1"/>
              </a:solidFill>
            </a:endParaRPr>
          </a:p>
        </p:txBody>
      </p:sp>
      <p:sp>
        <p:nvSpPr>
          <p:cNvPr id="30" name="Pentagon 29"/>
          <p:cNvSpPr/>
          <p:nvPr/>
        </p:nvSpPr>
        <p:spPr>
          <a:xfrm>
            <a:off x="817005" y="1279686"/>
            <a:ext cx="803537" cy="435319"/>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1.1</a:t>
            </a:r>
            <a:endParaRPr lang="en-US" dirty="0"/>
          </a:p>
        </p:txBody>
      </p:sp>
      <p:sp>
        <p:nvSpPr>
          <p:cNvPr id="31" name="Pentagon 30"/>
          <p:cNvSpPr/>
          <p:nvPr/>
        </p:nvSpPr>
        <p:spPr>
          <a:xfrm>
            <a:off x="817002" y="3080164"/>
            <a:ext cx="803537" cy="435319"/>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2.1</a:t>
            </a:r>
            <a:endParaRPr lang="en-US" dirty="0"/>
          </a:p>
        </p:txBody>
      </p:sp>
      <p:sp>
        <p:nvSpPr>
          <p:cNvPr id="32" name="Pentagon 31"/>
          <p:cNvSpPr/>
          <p:nvPr/>
        </p:nvSpPr>
        <p:spPr>
          <a:xfrm>
            <a:off x="817004" y="2135097"/>
            <a:ext cx="803537" cy="435319"/>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1.2</a:t>
            </a:r>
            <a:endParaRPr lang="en-US" dirty="0"/>
          </a:p>
        </p:txBody>
      </p:sp>
      <p:sp>
        <p:nvSpPr>
          <p:cNvPr id="33" name="Pentagon 32"/>
          <p:cNvSpPr/>
          <p:nvPr/>
        </p:nvSpPr>
        <p:spPr>
          <a:xfrm>
            <a:off x="817002" y="4825931"/>
            <a:ext cx="803537" cy="435319"/>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3.1</a:t>
            </a:r>
            <a:endParaRPr lang="en-US" dirty="0"/>
          </a:p>
        </p:txBody>
      </p:sp>
      <p:sp>
        <p:nvSpPr>
          <p:cNvPr id="34" name="Pentagon 33"/>
          <p:cNvSpPr/>
          <p:nvPr/>
        </p:nvSpPr>
        <p:spPr>
          <a:xfrm>
            <a:off x="817002" y="3968749"/>
            <a:ext cx="803537" cy="435319"/>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2.2</a:t>
            </a:r>
            <a:endParaRPr lang="en-US" dirty="0"/>
          </a:p>
        </p:txBody>
      </p:sp>
      <p:sp>
        <p:nvSpPr>
          <p:cNvPr id="35" name="Pentagon 34"/>
          <p:cNvSpPr/>
          <p:nvPr/>
        </p:nvSpPr>
        <p:spPr>
          <a:xfrm>
            <a:off x="817001" y="5649740"/>
            <a:ext cx="803537" cy="435319"/>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3.2</a:t>
            </a:r>
            <a:endParaRPr lang="en-US" dirty="0"/>
          </a:p>
        </p:txBody>
      </p:sp>
    </p:spTree>
    <p:extLst>
      <p:ext uri="{BB962C8B-B14F-4D97-AF65-F5344CB8AC3E}">
        <p14:creationId xmlns:p14="http://schemas.microsoft.com/office/powerpoint/2010/main" val="32242358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aa79565a41421d0e5a461827ab8a64c2a6dcf93"/>
  <p:tag name="ISPRING_RESOURCE_PATHS_HASH_2" val="b4f66ad4a07985a5d9c49e97317bbc23e3ea47f"/>
</p:tagLst>
</file>

<file path=ppt/theme/theme1.xml><?xml version="1.0" encoding="utf-8"?>
<a:theme xmlns:a="http://schemas.openxmlformats.org/drawingml/2006/main" name="Theme1">
  <a:themeElements>
    <a:clrScheme name="Vitality">
      <a:dk1>
        <a:srgbClr val="333333"/>
      </a:dk1>
      <a:lt1>
        <a:srgbClr val="FFFFFF"/>
      </a:lt1>
      <a:dk2>
        <a:srgbClr val="333333"/>
      </a:dk2>
      <a:lt2>
        <a:srgbClr val="FFFFFF"/>
      </a:lt2>
      <a:accent1>
        <a:srgbClr val="007698"/>
      </a:accent1>
      <a:accent2>
        <a:srgbClr val="D17D08"/>
      </a:accent2>
      <a:accent3>
        <a:srgbClr val="B23F00"/>
      </a:accent3>
      <a:accent4>
        <a:srgbClr val="FFFFFF"/>
      </a:accent4>
      <a:accent5>
        <a:srgbClr val="FFFFFF"/>
      </a:accent5>
      <a:accent6>
        <a:srgbClr val="FFFFFF"/>
      </a:accent6>
      <a:hlink>
        <a:srgbClr val="2576B7"/>
      </a:hlink>
      <a:folHlink>
        <a:srgbClr val="C77709"/>
      </a:folHlink>
    </a:clrScheme>
    <a:fontScheme name="InfoTech">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a:defRPr b="1" i="1" dirty="0" smtClean="0"/>
        </a:defPPr>
      </a:lstStyle>
    </a:txDef>
  </a:objectDefaults>
  <a:extraClrSchemeLst/>
  <a:extLst>
    <a:ext uri="{05A4C25C-085E-4340-85A3-A5531E510DB2}">
      <thm15:themeFamily xmlns:thm15="http://schemas.microsoft.com/office/thememl/2012/main" name="Theme1" id="{EBFD412A-D0D7-4935-89A2-AA989FD4DBC8}" vid="{7B7BA5CB-5882-4576-92F3-CD74C431C825}"/>
    </a:ext>
  </a:extLst>
</a:theme>
</file>

<file path=ppt/theme/theme2.xml><?xml version="1.0" encoding="utf-8"?>
<a:theme xmlns:a="http://schemas.openxmlformats.org/drawingml/2006/main" name="1_Theme1">
  <a:themeElements>
    <a:clrScheme name="Vitality">
      <a:dk1>
        <a:srgbClr val="333333"/>
      </a:dk1>
      <a:lt1>
        <a:srgbClr val="FFFFFF"/>
      </a:lt1>
      <a:dk2>
        <a:srgbClr val="333333"/>
      </a:dk2>
      <a:lt2>
        <a:srgbClr val="FFFFFF"/>
      </a:lt2>
      <a:accent1>
        <a:srgbClr val="007698"/>
      </a:accent1>
      <a:accent2>
        <a:srgbClr val="D17D08"/>
      </a:accent2>
      <a:accent3>
        <a:srgbClr val="B23F00"/>
      </a:accent3>
      <a:accent4>
        <a:srgbClr val="FFFFFF"/>
      </a:accent4>
      <a:accent5>
        <a:srgbClr val="FFFFFF"/>
      </a:accent5>
      <a:accent6>
        <a:srgbClr val="FFFFFF"/>
      </a:accent6>
      <a:hlink>
        <a:srgbClr val="2576B7"/>
      </a:hlink>
      <a:folHlink>
        <a:srgbClr val="C77709"/>
      </a:folHlink>
    </a:clrScheme>
    <a:fontScheme name="InfoTech">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a:defRPr b="1" i="1" dirty="0" smtClean="0"/>
        </a:defPPr>
      </a:lstStyle>
    </a:txDef>
  </a:objectDefaults>
  <a:extraClrSchemeLst/>
  <a:extLst>
    <a:ext uri="{05A4C25C-085E-4340-85A3-A5531E510DB2}">
      <thm15:themeFamily xmlns:thm15="http://schemas.microsoft.com/office/thememl/2012/main" name="Theme1" id="{EBFD412A-D0D7-4935-89A2-AA989FD4DBC8}" vid="{7B7BA5CB-5882-4576-92F3-CD74C431C82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3151</Words>
  <Application>Microsoft Office PowerPoint</Application>
  <PresentationFormat>On-screen Show (4:3)</PresentationFormat>
  <Paragraphs>316</Paragraphs>
  <Slides>18</Slides>
  <Notes>18</Notes>
  <HiddenSlides>0</HiddenSlides>
  <MMClips>0</MMClips>
  <ScaleCrop>false</ScaleCrop>
  <HeadingPairs>
    <vt:vector size="8" baseType="variant">
      <vt:variant>
        <vt:lpstr>Fonts Used</vt:lpstr>
      </vt:variant>
      <vt:variant>
        <vt:i4>6</vt:i4>
      </vt:variant>
      <vt:variant>
        <vt:lpstr>Theme</vt:lpstr>
      </vt:variant>
      <vt:variant>
        <vt:i4>2</vt:i4>
      </vt:variant>
      <vt:variant>
        <vt:lpstr>Slide Titles</vt:lpstr>
      </vt:variant>
      <vt:variant>
        <vt:i4>18</vt:i4>
      </vt:variant>
      <vt:variant>
        <vt:lpstr>Custom Shows</vt:lpstr>
      </vt:variant>
      <vt:variant>
        <vt:i4>1</vt:i4>
      </vt:variant>
    </vt:vector>
  </HeadingPairs>
  <TitlesOfParts>
    <vt:vector size="27" baseType="lpstr">
      <vt:lpstr>Arial</vt:lpstr>
      <vt:lpstr>Calibri</vt:lpstr>
      <vt:lpstr>Georgia</vt:lpstr>
      <vt:lpstr>Open Sans</vt:lpstr>
      <vt:lpstr>Times New Roman</vt:lpstr>
      <vt:lpstr>Wingdings</vt:lpstr>
      <vt:lpstr>Theme1</vt:lpstr>
      <vt:lpstr>1_Theme1</vt:lpstr>
      <vt:lpstr>PowerPoint Presentation</vt:lpstr>
      <vt:lpstr>PowerPoint Presentation</vt:lpstr>
      <vt:lpstr>Our understanding of the problem</vt:lpstr>
      <vt:lpstr>Executive summary</vt:lpstr>
      <vt:lpstr>The role of the service desk has evolved and so has the role outsourcing plays</vt:lpstr>
      <vt:lpstr>Outsourcing can create substantial value for your organization</vt:lpstr>
      <vt:lpstr>Follow this model to avoid outsourcing pitfalls</vt:lpstr>
      <vt:lpstr>Tools and templates support each step of the project</vt:lpstr>
      <vt:lpstr>Map your project goals to the overarching insight for each step</vt:lpstr>
      <vt:lpstr>Info-Tech draws on the COBIT framework, which focuses on consistent delivery of IT services across the organization</vt:lpstr>
      <vt:lpstr>This blueprint illustrates the scope of each phase of the project with relevant case studies</vt:lpstr>
      <vt:lpstr>How Reckitt Benckiser turned its IT help desk outside-in</vt:lpstr>
      <vt:lpstr>Use these icons to help direct you as you navigate this research </vt:lpstr>
      <vt:lpstr>Info-Tech offers various levels of support to best suit your needs</vt:lpstr>
      <vt:lpstr>Outsource the Service Desk – project overview</vt:lpstr>
      <vt:lpstr>Measured value for Guided Implementations (GIs) of this project</vt:lpstr>
      <vt:lpstr>The project blueprint will provide guidance on how to produce the final project with the following tools</vt:lpstr>
      <vt:lpstr>Workshop overview</vt:lpstr>
      <vt:lpstr>Custom Show 1</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2016-04-15T19:32:44Z</dcterms:created>
  <dcterms:modified xsi:type="dcterms:W3CDTF">2016-04-18T13:39:08Z</dcterms:modified>
</cp:coreProperties>
</file>