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5" r:id="rId1"/>
    <p:sldMasterId id="2147483766" r:id="rId2"/>
    <p:sldMasterId id="2147483802" r:id="rId3"/>
    <p:sldMasterId id="2147483821" r:id="rId4"/>
  </p:sldMasterIdLst>
  <p:notesMasterIdLst>
    <p:notesMasterId r:id="rId27"/>
  </p:notesMasterIdLst>
  <p:handoutMasterIdLst>
    <p:handoutMasterId r:id="rId28"/>
  </p:handoutMasterIdLst>
  <p:sldIdLst>
    <p:sldId id="726" r:id="rId5"/>
    <p:sldId id="525" r:id="rId6"/>
    <p:sldId id="727" r:id="rId7"/>
    <p:sldId id="728" r:id="rId8"/>
    <p:sldId id="729" r:id="rId9"/>
    <p:sldId id="730" r:id="rId10"/>
    <p:sldId id="731" r:id="rId11"/>
    <p:sldId id="732" r:id="rId12"/>
    <p:sldId id="733" r:id="rId13"/>
    <p:sldId id="734" r:id="rId14"/>
    <p:sldId id="735" r:id="rId15"/>
    <p:sldId id="736" r:id="rId16"/>
    <p:sldId id="737" r:id="rId17"/>
    <p:sldId id="738" r:id="rId18"/>
    <p:sldId id="739" r:id="rId19"/>
    <p:sldId id="773" r:id="rId20"/>
    <p:sldId id="740" r:id="rId21"/>
    <p:sldId id="741" r:id="rId22"/>
    <p:sldId id="760" r:id="rId23"/>
    <p:sldId id="761" r:id="rId24"/>
    <p:sldId id="762" r:id="rId25"/>
    <p:sldId id="763" r:id="rId26"/>
  </p:sldIdLst>
  <p:sldSz cx="9144000" cy="6858000" type="screen4x3"/>
  <p:notesSz cx="6858000" cy="9144000"/>
  <p:custShowLst>
    <p:custShow name="Custom Show 1" id="0">
      <p:sldLst/>
    </p:custShow>
  </p:custShowLst>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3" name="Author" initials="A" lastIdx="0" clrIdx="1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29475F"/>
    <a:srgbClr val="F2F2F2"/>
    <a:srgbClr val="FF0000"/>
    <a:srgbClr val="6294BB"/>
    <a:srgbClr val="7CADD4"/>
    <a:srgbClr val="16AE02"/>
    <a:srgbClr val="CCFF66"/>
    <a:srgbClr val="FFFF00"/>
    <a:srgbClr val="FF7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605" autoAdjust="0"/>
    <p:restoredTop sz="96586" autoAdjust="0"/>
  </p:normalViewPr>
  <p:slideViewPr>
    <p:cSldViewPr snapToGrid="0">
      <p:cViewPr varScale="1">
        <p:scale>
          <a:sx n="126" d="100"/>
          <a:sy n="126" d="100"/>
        </p:scale>
        <p:origin x="936" y="132"/>
      </p:cViewPr>
      <p:guideLst/>
    </p:cSldViewPr>
  </p:slideViewPr>
  <p:outlineViewPr>
    <p:cViewPr>
      <p:scale>
        <a:sx n="33" d="100"/>
        <a:sy n="33" d="100"/>
      </p:scale>
      <p:origin x="0" y="-2736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369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commentAuthors" Target="commentAuthor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daurelio\Documents\SharePoint%20Drafts\Pivot%20Table%2012.08%20August%20Project%20Cycl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Pt>
            <c:idx val="0"/>
            <c:invertIfNegative val="0"/>
            <c:bubble3D val="0"/>
            <c:spPr>
              <a:solidFill>
                <a:schemeClr val="accent1"/>
              </a:solidFill>
            </c:spPr>
            <c:extLst>
              <c:ext xmlns:c16="http://schemas.microsoft.com/office/drawing/2014/chart" uri="{C3380CC4-5D6E-409C-BE32-E72D297353CC}">
                <c16:uniqueId val="{00000001-ED68-421E-8F77-B17C6ABF3141}"/>
              </c:ext>
            </c:extLst>
          </c:dPt>
          <c:dPt>
            <c:idx val="1"/>
            <c:invertIfNegative val="0"/>
            <c:bubble3D val="0"/>
            <c:spPr>
              <a:solidFill>
                <a:schemeClr val="accent2"/>
              </a:solidFill>
            </c:spPr>
            <c:extLst>
              <c:ext xmlns:c16="http://schemas.microsoft.com/office/drawing/2014/chart" uri="{C3380CC4-5D6E-409C-BE32-E72D297353CC}">
                <c16:uniqueId val="{00000003-ED68-421E-8F77-B17C6ABF3141}"/>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Sheet1!$D$10:$D$11</c:f>
              <c:strCache>
                <c:ptCount val="2"/>
                <c:pt idx="0">
                  <c:v>Ad-hoc Approach</c:v>
                </c:pt>
                <c:pt idx="1">
                  <c:v>Formal Strategy</c:v>
                </c:pt>
              </c:strCache>
            </c:strRef>
          </c:cat>
          <c:val>
            <c:numRef>
              <c:f>Sheet1!$E$10:$E$11</c:f>
              <c:numCache>
                <c:formatCode>0%</c:formatCode>
                <c:ptCount val="2"/>
                <c:pt idx="0">
                  <c:v>0.53</c:v>
                </c:pt>
                <c:pt idx="1">
                  <c:v>0.81</c:v>
                </c:pt>
              </c:numCache>
            </c:numRef>
          </c:val>
          <c:extLst>
            <c:ext xmlns:c16="http://schemas.microsoft.com/office/drawing/2014/chart" uri="{C3380CC4-5D6E-409C-BE32-E72D297353CC}">
              <c16:uniqueId val="{00000004-ED68-421E-8F77-B17C6ABF3141}"/>
            </c:ext>
          </c:extLst>
        </c:ser>
        <c:dLbls>
          <c:showLegendKey val="0"/>
          <c:showVal val="0"/>
          <c:showCatName val="0"/>
          <c:showSerName val="0"/>
          <c:showPercent val="0"/>
          <c:showBubbleSize val="0"/>
        </c:dLbls>
        <c:gapWidth val="150"/>
        <c:axId val="599846560"/>
        <c:axId val="599841464"/>
      </c:barChart>
      <c:catAx>
        <c:axId val="599846560"/>
        <c:scaling>
          <c:orientation val="minMax"/>
        </c:scaling>
        <c:delete val="0"/>
        <c:axPos val="b"/>
        <c:numFmt formatCode="General" sourceLinked="0"/>
        <c:majorTickMark val="out"/>
        <c:minorTickMark val="none"/>
        <c:tickLblPos val="nextTo"/>
        <c:crossAx val="599841464"/>
        <c:crosses val="autoZero"/>
        <c:auto val="1"/>
        <c:lblAlgn val="ctr"/>
        <c:lblOffset val="100"/>
        <c:noMultiLvlLbl val="0"/>
      </c:catAx>
      <c:valAx>
        <c:axId val="599841464"/>
        <c:scaling>
          <c:orientation val="minMax"/>
          <c:max val="1"/>
        </c:scaling>
        <c:delete val="0"/>
        <c:axPos val="l"/>
        <c:title>
          <c:tx>
            <c:rich>
              <a:bodyPr rot="-5400000" vert="horz"/>
              <a:lstStyle/>
              <a:p>
                <a:pPr>
                  <a:defRPr b="0"/>
                </a:pPr>
                <a:r>
                  <a:rPr lang="en-CA" b="0" dirty="0"/>
                  <a:t>Risk Management Success (%)</a:t>
                </a:r>
              </a:p>
            </c:rich>
          </c:tx>
          <c:overlay val="0"/>
        </c:title>
        <c:numFmt formatCode="0%" sourceLinked="1"/>
        <c:majorTickMark val="out"/>
        <c:minorTickMark val="none"/>
        <c:tickLblPos val="nextTo"/>
        <c:crossAx val="599846560"/>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006EA4-D462-4253-8FC7-D35175043F19}" type="datetimeFigureOut">
              <a:rPr lang="en-US" smtClean="0"/>
              <a:t>6/26/2020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2DA24A-F480-4AA7-ACF1-F7D1E577F358}" type="slidenum">
              <a:rPr lang="en-US" smtClean="0"/>
              <a:t>‹#›</a:t>
            </a:fld>
            <a:endParaRPr lang="en-US" dirty="0"/>
          </a:p>
        </p:txBody>
      </p:sp>
    </p:spTree>
    <p:extLst>
      <p:ext uri="{BB962C8B-B14F-4D97-AF65-F5344CB8AC3E}">
        <p14:creationId xmlns:p14="http://schemas.microsoft.com/office/powerpoint/2010/main" val="1493409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E1B6C9-DAE3-4E7B-AB3C-9473EC02D78D}" type="datetimeFigureOut">
              <a:rPr lang="en-US" smtClean="0"/>
              <a:t>6/26/2020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F1ACBD-245E-4A24-AC78-063168A88622}" type="slidenum">
              <a:rPr lang="en-US" smtClean="0"/>
              <a:t>‹#›</a:t>
            </a:fld>
            <a:endParaRPr lang="en-US" dirty="0"/>
          </a:p>
        </p:txBody>
      </p:sp>
    </p:spTree>
    <p:extLst>
      <p:ext uri="{BB962C8B-B14F-4D97-AF65-F5344CB8AC3E}">
        <p14:creationId xmlns:p14="http://schemas.microsoft.com/office/powerpoint/2010/main" val="148559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172319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801548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16844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118591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660263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850143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709565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141603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2600846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9733686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wmf"/><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wmf"/><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grpSp>
        <p:nvGrpSpPr>
          <p:cNvPr id="3" name="Group 2"/>
          <p:cNvGrpSpPr/>
          <p:nvPr userDrawn="1"/>
        </p:nvGrpSpPr>
        <p:grpSpPr>
          <a:xfrm>
            <a:off x="0" y="6090047"/>
            <a:ext cx="9144000" cy="767953"/>
            <a:chOff x="0" y="6090047"/>
            <a:chExt cx="9144000" cy="767953"/>
          </a:xfrm>
        </p:grpSpPr>
        <p:sp>
          <p:nvSpPr>
            <p:cNvPr id="29" name="Rectangle 28"/>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1997-2016 Info-Tech Research Group Inc.</a:t>
              </a:r>
            </a:p>
          </p:txBody>
        </p:sp>
        <p:grpSp>
          <p:nvGrpSpPr>
            <p:cNvPr id="2" name="Group 1"/>
            <p:cNvGrpSpPr/>
            <p:nvPr userDrawn="1"/>
          </p:nvGrpSpPr>
          <p:grpSpPr>
            <a:xfrm>
              <a:off x="6696236" y="6090047"/>
              <a:ext cx="2447764" cy="767953"/>
              <a:chOff x="6696236" y="6090047"/>
              <a:chExt cx="2447764" cy="767953"/>
            </a:xfrm>
          </p:grpSpPr>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a:t>Subhead (Arial, 14pt)</a:t>
            </a:r>
          </a:p>
        </p:txBody>
      </p:sp>
    </p:spTree>
    <p:extLst>
      <p:ext uri="{BB962C8B-B14F-4D97-AF65-F5344CB8AC3E}">
        <p14:creationId xmlns:p14="http://schemas.microsoft.com/office/powerpoint/2010/main" val="3544028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oken Phase Layout">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1997-2016 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chemeClr val="accent1"/>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dirty="0"/>
              <a:t>Replace with Phase Title</a:t>
            </a:r>
            <a:endParaRPr lang="en-US" dirty="0"/>
          </a:p>
        </p:txBody>
      </p:sp>
      <p:sp>
        <p:nvSpPr>
          <p:cNvPr id="20" name="TextBox 19"/>
          <p:cNvSpPr txBox="1"/>
          <p:nvPr userDrawn="1"/>
        </p:nvSpPr>
        <p:spPr>
          <a:xfrm>
            <a:off x="763035" y="2585841"/>
            <a:ext cx="2036776" cy="769441"/>
          </a:xfrm>
          <a:prstGeom prst="rect">
            <a:avLst/>
          </a:prstGeom>
          <a:noFill/>
        </p:spPr>
        <p:txBody>
          <a:bodyPr wrap="none" lIns="0" rtlCol="0">
            <a:spAutoFit/>
          </a:bodyPr>
          <a:lstStyle/>
          <a:p>
            <a:r>
              <a:rPr lang="en-CA" sz="4400" b="1" dirty="0">
                <a:solidFill>
                  <a:schemeClr val="accent1"/>
                </a:solidFill>
              </a:rPr>
              <a:t>PHASE</a:t>
            </a: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dirty="0"/>
              <a:t>#</a:t>
            </a:r>
            <a:endParaRPr lang="en-US" dirty="0"/>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dirty="0"/>
              <a:t>Blueprint Title</a:t>
            </a:r>
          </a:p>
        </p:txBody>
      </p:sp>
    </p:spTree>
    <p:extLst>
      <p:ext uri="{BB962C8B-B14F-4D97-AF65-F5344CB8AC3E}">
        <p14:creationId xmlns:p14="http://schemas.microsoft.com/office/powerpoint/2010/main" val="2129235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ue slide extra">
    <p:bg>
      <p:bgPr>
        <a:solidFill>
          <a:srgbClr val="CBDBE7"/>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as part of an Info-Tech workshop</a:t>
            </a:r>
            <a:endParaRPr lang="en-CA" dirty="0">
              <a:solidFill>
                <a:srgbClr val="333333"/>
              </a:solidFill>
            </a:endParaRPr>
          </a:p>
        </p:txBody>
      </p:sp>
      <p:sp>
        <p:nvSpPr>
          <p:cNvPr id="10" name="TextBox 9"/>
          <p:cNvSpPr txBox="1"/>
          <p:nvPr userDrawn="1"/>
        </p:nvSpPr>
        <p:spPr>
          <a:xfrm>
            <a:off x="257182" y="1068995"/>
            <a:ext cx="8676000" cy="307777"/>
          </a:xfrm>
          <a:prstGeom prst="rect">
            <a:avLst/>
          </a:prstGeom>
          <a:solidFill>
            <a:srgbClr val="243F54"/>
          </a:solidFill>
        </p:spPr>
        <p:txBody>
          <a:bodyPr wrap="square" rtlCol="0">
            <a:spAutoFit/>
          </a:bodyPr>
          <a:lstStyle/>
          <a:p>
            <a:r>
              <a:rPr lang="en-US" sz="1400" b="1" dirty="0">
                <a:solidFill>
                  <a:srgbClr val="FFFFFF"/>
                </a:solidFill>
              </a:rPr>
              <a:t>Book a workshop with our Info-Tech analysts:</a:t>
            </a:r>
          </a:p>
        </p:txBody>
      </p:sp>
    </p:spTree>
    <p:extLst>
      <p:ext uri="{BB962C8B-B14F-4D97-AF65-F5344CB8AC3E}">
        <p14:creationId xmlns:p14="http://schemas.microsoft.com/office/powerpoint/2010/main" val="82416060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grpSp>
        <p:nvGrpSpPr>
          <p:cNvPr id="3" name="Group 2"/>
          <p:cNvGrpSpPr/>
          <p:nvPr userDrawn="1"/>
        </p:nvGrpSpPr>
        <p:grpSpPr>
          <a:xfrm>
            <a:off x="0" y="6090047"/>
            <a:ext cx="9144000" cy="767953"/>
            <a:chOff x="0" y="6090047"/>
            <a:chExt cx="9144000" cy="767953"/>
          </a:xfrm>
        </p:grpSpPr>
        <p:sp>
          <p:nvSpPr>
            <p:cNvPr id="29" name="Rectangle 28"/>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1997-2016 Info-Tech Research Group Inc.</a:t>
              </a:r>
            </a:p>
          </p:txBody>
        </p:sp>
        <p:grpSp>
          <p:nvGrpSpPr>
            <p:cNvPr id="2" name="Group 1"/>
            <p:cNvGrpSpPr/>
            <p:nvPr userDrawn="1"/>
          </p:nvGrpSpPr>
          <p:grpSpPr>
            <a:xfrm>
              <a:off x="6696236" y="6090047"/>
              <a:ext cx="2447764" cy="767953"/>
              <a:chOff x="6696236" y="6090047"/>
              <a:chExt cx="2447764" cy="767953"/>
            </a:xfrm>
          </p:grpSpPr>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a:t>Subhead (Arial, 14pt)</a:t>
            </a:r>
          </a:p>
        </p:txBody>
      </p:sp>
    </p:spTree>
    <p:extLst>
      <p:ext uri="{BB962C8B-B14F-4D97-AF65-F5344CB8AC3E}">
        <p14:creationId xmlns:p14="http://schemas.microsoft.com/office/powerpoint/2010/main" val="1753826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Tree>
    <p:extLst>
      <p:ext uri="{BB962C8B-B14F-4D97-AF65-F5344CB8AC3E}">
        <p14:creationId xmlns:p14="http://schemas.microsoft.com/office/powerpoint/2010/main" val="3026697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Activity Title Page">
    <p:spTree>
      <p:nvGrpSpPr>
        <p:cNvPr id="1" name=""/>
        <p:cNvGrpSpPr/>
        <p:nvPr/>
      </p:nvGrpSpPr>
      <p:grpSpPr>
        <a:xfrm>
          <a:off x="0" y="0"/>
          <a:ext cx="0" cy="0"/>
          <a:chOff x="0" y="0"/>
          <a:chExt cx="0" cy="0"/>
        </a:xfrm>
      </p:grpSpPr>
      <p:sp>
        <p:nvSpPr>
          <p:cNvPr id="23" name="Pentagon 22"/>
          <p:cNvSpPr/>
          <p:nvPr/>
        </p:nvSpPr>
        <p:spPr>
          <a:xfrm>
            <a:off x="0" y="411616"/>
            <a:ext cx="863588" cy="538410"/>
          </a:xfrm>
          <a:prstGeom prst="homePlate">
            <a:avLst>
              <a:gd name="adj" fmla="val 376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a:t>#</a:t>
            </a:r>
          </a:p>
        </p:txBody>
      </p:sp>
    </p:spTree>
    <p:extLst>
      <p:ext uri="{BB962C8B-B14F-4D97-AF65-F5344CB8AC3E}">
        <p14:creationId xmlns:p14="http://schemas.microsoft.com/office/powerpoint/2010/main" val="193426301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0" name="Rectangle 9"/>
          <p:cNvSpPr/>
          <p:nvPr/>
        </p:nvSpPr>
        <p:spPr>
          <a:xfrm>
            <a:off x="251519"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Assist:</a:t>
            </a:r>
          </a:p>
        </p:txBody>
      </p:sp>
      <p:sp>
        <p:nvSpPr>
          <p:cNvPr id="13" name="Rectangle 12"/>
          <p:cNvSpPr/>
          <p:nvPr/>
        </p:nvSpPr>
        <p:spPr>
          <a:xfrm>
            <a:off x="4840036"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8" name="Text Placeholder 41"/>
          <p:cNvSpPr>
            <a:spLocks noGrp="1"/>
          </p:cNvSpPr>
          <p:nvPr>
            <p:ph type="body" sz="quarter" idx="27" hasCustomPrompt="1"/>
          </p:nvPr>
        </p:nvSpPr>
        <p:spPr>
          <a:xfrm>
            <a:off x="246703" y="425234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9" name="Text Placeholder 41"/>
          <p:cNvSpPr>
            <a:spLocks noGrp="1"/>
          </p:cNvSpPr>
          <p:nvPr>
            <p:ph type="body" sz="quarter" idx="28" hasCustomPrompt="1"/>
          </p:nvPr>
        </p:nvSpPr>
        <p:spPr>
          <a:xfrm>
            <a:off x="4830836" y="424810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6" name="Rectangle 15"/>
          <p:cNvSpPr/>
          <p:nvPr userDrawn="1"/>
        </p:nvSpPr>
        <p:spPr>
          <a:xfrm>
            <a:off x="251519"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20" name="Rectangle 19"/>
          <p:cNvSpPr/>
          <p:nvPr userDrawn="1"/>
        </p:nvSpPr>
        <p:spPr>
          <a:xfrm>
            <a:off x="4840036"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1" name="Rectangle 20"/>
          <p:cNvSpPr/>
          <p:nvPr userDrawn="1"/>
        </p:nvSpPr>
        <p:spPr>
          <a:xfrm>
            <a:off x="251519"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Also Assist:</a:t>
            </a:r>
          </a:p>
        </p:txBody>
      </p:sp>
      <p:sp>
        <p:nvSpPr>
          <p:cNvPr id="22" name="Rectangle 21"/>
          <p:cNvSpPr/>
          <p:nvPr userDrawn="1"/>
        </p:nvSpPr>
        <p:spPr>
          <a:xfrm>
            <a:off x="4840036"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Help Them:</a:t>
            </a:r>
          </a:p>
        </p:txBody>
      </p:sp>
    </p:spTree>
    <p:extLst>
      <p:ext uri="{BB962C8B-B14F-4D97-AF65-F5344CB8AC3E}">
        <p14:creationId xmlns:p14="http://schemas.microsoft.com/office/powerpoint/2010/main" val="372516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Sections">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266219" y="4642215"/>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lvl1pPr>
          </a:lstStyle>
          <a:p>
            <a:pPr marL="0" lvl="0" defTabSz="914400" latinLnBrk="0"/>
            <a:r>
              <a:rPr lang="en-US" dirty="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1"/>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a:defRPr lang="en-US" sz="1400" b="1" dirty="0" smtClean="0">
                <a:solidFill>
                  <a:schemeClr val="lt1"/>
                </a:solidFill>
              </a:defRPr>
            </a:lvl1pPr>
          </a:lstStyle>
          <a:p>
            <a:pPr marL="0" lvl="0" indent="0" defTabSz="914400" latinLnBrk="0">
              <a:buNone/>
            </a:pPr>
            <a:r>
              <a:rPr lang="en-US" dirty="0"/>
              <a:t>Click to replace text (Arial, 14pt)</a:t>
            </a:r>
          </a:p>
        </p:txBody>
      </p:sp>
      <p:sp>
        <p:nvSpPr>
          <p:cNvPr id="2" name="Title 1"/>
          <p:cNvSpPr>
            <a:spLocks noGrp="1"/>
          </p:cNvSpPr>
          <p:nvPr>
            <p:ph type="title" hasCustomPrompt="1"/>
          </p:nvPr>
        </p:nvSpPr>
        <p:spPr/>
        <p:txBody>
          <a:bodyPr/>
          <a:lstStyle>
            <a:lvl1pPr>
              <a:defRPr baseline="0"/>
            </a:lvl1pPr>
          </a:lstStyle>
          <a:p>
            <a:r>
              <a:rPr lang="en-US" dirty="0"/>
              <a:t>Three sections (Georgia, 24pt)</a:t>
            </a:r>
          </a:p>
        </p:txBody>
      </p:sp>
      <p:sp>
        <p:nvSpPr>
          <p:cNvPr id="13" name="Text Placeholder 12"/>
          <p:cNvSpPr>
            <a:spLocks noGrp="1"/>
          </p:cNvSpPr>
          <p:nvPr>
            <p:ph type="body" sz="quarter" idx="13"/>
          </p:nvPr>
        </p:nvSpPr>
        <p:spPr>
          <a:xfrm>
            <a:off x="266219" y="1546727"/>
            <a:ext cx="8595360" cy="13843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7" name="Straight Connector 16"/>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9540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Small 1 Large">
    <p:spTree>
      <p:nvGrpSpPr>
        <p:cNvPr id="1" name=""/>
        <p:cNvGrpSpPr/>
        <p:nvPr/>
      </p:nvGrpSpPr>
      <p:grpSpPr>
        <a:xfrm>
          <a:off x="0" y="0"/>
          <a:ext cx="0" cy="0"/>
          <a:chOff x="0" y="0"/>
          <a:chExt cx="0" cy="0"/>
        </a:xfrm>
      </p:grpSpPr>
      <p:sp>
        <p:nvSpPr>
          <p:cNvPr id="22" name="Text Placeholder 20"/>
          <p:cNvSpPr>
            <a:spLocks noGrp="1"/>
          </p:cNvSpPr>
          <p:nvPr>
            <p:ph type="body" sz="quarter" idx="12"/>
          </p:nvPr>
        </p:nvSpPr>
        <p:spPr>
          <a:xfrm>
            <a:off x="261455" y="3323354"/>
            <a:ext cx="8615844" cy="320040"/>
          </a:xfrm>
          <a:solidFill>
            <a:srgbClr val="243F54"/>
          </a:solidFill>
        </p:spPr>
        <p:txBody>
          <a:bodyPr/>
          <a:lstStyle>
            <a:lvl1pPr marL="0" indent="0">
              <a:defRPr sz="1400" b="1">
                <a:solidFill>
                  <a:schemeClr val="bg1"/>
                </a:solidFill>
              </a:defRPr>
            </a:lvl1pPr>
          </a:lstStyle>
          <a:p>
            <a:pPr marL="0" indent="0">
              <a:buNone/>
            </a:pPr>
            <a:r>
              <a:rPr lang="en-US" dirty="0"/>
              <a:t>Deliverables Completed</a:t>
            </a:r>
          </a:p>
        </p:txBody>
      </p:sp>
      <p:sp>
        <p:nvSpPr>
          <p:cNvPr id="23" name="Text Placeholder 21"/>
          <p:cNvSpPr>
            <a:spLocks noGrp="1"/>
          </p:cNvSpPr>
          <p:nvPr>
            <p:ph type="body" sz="quarter" idx="11"/>
          </p:nvPr>
        </p:nvSpPr>
        <p:spPr>
          <a:xfrm>
            <a:off x="4612662"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Processes Optimized</a:t>
            </a:r>
          </a:p>
        </p:txBody>
      </p:sp>
      <p:sp>
        <p:nvSpPr>
          <p:cNvPr id="24" name="Text Placeholder 22"/>
          <p:cNvSpPr>
            <a:spLocks noGrp="1"/>
          </p:cNvSpPr>
          <p:nvPr>
            <p:ph type="body" sz="quarter" idx="10"/>
          </p:nvPr>
        </p:nvSpPr>
        <p:spPr>
          <a:xfrm>
            <a:off x="257727"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Knowledge Gained</a:t>
            </a:r>
          </a:p>
        </p:txBody>
      </p:sp>
      <p:sp>
        <p:nvSpPr>
          <p:cNvPr id="2" name="Title 1"/>
          <p:cNvSpPr>
            <a:spLocks noGrp="1"/>
          </p:cNvSpPr>
          <p:nvPr>
            <p:ph type="title" hasCustomPrompt="1"/>
          </p:nvPr>
        </p:nvSpPr>
        <p:spPr/>
        <p:txBody>
          <a:bodyPr/>
          <a:lstStyle>
            <a:lvl1pPr>
              <a:defRPr baseline="0"/>
            </a:lvl1pPr>
          </a:lstStyle>
          <a:p>
            <a:r>
              <a:rPr lang="en-US" dirty="0"/>
              <a:t>Two small sections, one large (Georgia, 24pt)</a:t>
            </a:r>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9" name="Straight Connector 8"/>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0808" y="3376524"/>
            <a:ext cx="215115" cy="21511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1110" y="1253022"/>
            <a:ext cx="194813" cy="225573"/>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96998" y="1268794"/>
            <a:ext cx="139535" cy="197675"/>
          </a:xfrm>
          <a:prstGeom prst="rect">
            <a:avLst/>
          </a:prstGeom>
        </p:spPr>
      </p:pic>
    </p:spTree>
    <p:extLst>
      <p:ext uri="{BB962C8B-B14F-4D97-AF65-F5344CB8AC3E}">
        <p14:creationId xmlns:p14="http://schemas.microsoft.com/office/powerpoint/2010/main" val="3904132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Header / Bod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12pt)</a:t>
            </a:r>
          </a:p>
          <a:p>
            <a:pPr lvl="1"/>
            <a:r>
              <a:rPr lang="en-US" dirty="0"/>
              <a:t>Second Level (Arial, 12pt)</a:t>
            </a:r>
          </a:p>
          <a:p>
            <a:pPr lvl="2"/>
            <a:r>
              <a:rPr lang="en-US" dirty="0"/>
              <a:t>Third Level (Arial, 12pt)</a:t>
            </a:r>
          </a:p>
          <a:p>
            <a:pPr lvl="3"/>
            <a:r>
              <a:rPr lang="en-US" dirty="0"/>
              <a:t>Forth Level (Arial, 12pt)</a:t>
            </a:r>
          </a:p>
        </p:txBody>
      </p:sp>
      <p:cxnSp>
        <p:nvCxnSpPr>
          <p:cNvPr id="5" name="Straight Connector 4"/>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023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Header Activity Overview">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9" name="Rectangle 8"/>
          <p:cNvSpPr/>
          <p:nvPr userDrawn="1"/>
        </p:nvSpPr>
        <p:spPr>
          <a:xfrm>
            <a:off x="251520" y="1132006"/>
            <a:ext cx="365168" cy="364691"/>
          </a:xfrm>
          <a:prstGeom prst="rect">
            <a:avLst/>
          </a:prstGeom>
          <a:solidFill>
            <a:srgbClr val="243F5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sp>
        <p:nvSpPr>
          <p:cNvPr id="10" name="Rectangle 9"/>
          <p:cNvSpPr/>
          <p:nvPr userDrawn="1"/>
        </p:nvSpPr>
        <p:spPr>
          <a:xfrm>
            <a:off x="616688" y="1132006"/>
            <a:ext cx="8260611" cy="3646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333333"/>
              </a:solidFill>
            </a:endParaRPr>
          </a:p>
        </p:txBody>
      </p:sp>
      <p:grpSp>
        <p:nvGrpSpPr>
          <p:cNvPr id="11" name="Group 10"/>
          <p:cNvGrpSpPr/>
          <p:nvPr userDrawn="1"/>
        </p:nvGrpSpPr>
        <p:grpSpPr>
          <a:xfrm>
            <a:off x="272071" y="1144504"/>
            <a:ext cx="344617" cy="339694"/>
            <a:chOff x="6983446" y="224644"/>
            <a:chExt cx="734136" cy="731520"/>
          </a:xfrm>
          <a:solidFill>
            <a:srgbClr val="243F54"/>
          </a:solidFill>
        </p:grpSpPr>
        <p:sp>
          <p:nvSpPr>
            <p:cNvPr id="13" name="Rectangle 12"/>
            <p:cNvSpPr/>
            <p:nvPr/>
          </p:nvSpPr>
          <p:spPr>
            <a:xfrm>
              <a:off x="6986062" y="224644"/>
              <a:ext cx="731520" cy="731520"/>
            </a:xfrm>
            <a:prstGeom prst="rect">
              <a:avLst/>
            </a:prstGeom>
            <a:grpFill/>
            <a:ln>
              <a:solidFill>
                <a:srgbClr val="243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14" name="Picture 13" descr="on-site-workshops.png"/>
            <p:cNvPicPr>
              <a:picLocks noChangeAspect="1"/>
            </p:cNvPicPr>
            <p:nvPr/>
          </p:nvPicPr>
          <p:blipFill rotWithShape="1">
            <a:blip r:embed="rId2" cstate="print"/>
            <a:srcRect l="12204" t="22820" r="8463" b="22257"/>
            <a:stretch/>
          </p:blipFill>
          <p:spPr>
            <a:xfrm>
              <a:off x="6983446" y="336280"/>
              <a:ext cx="734136" cy="508248"/>
            </a:xfrm>
            <a:prstGeom prst="rect">
              <a:avLst/>
            </a:prstGeom>
            <a:grpFill/>
            <a:ln>
              <a:solidFill>
                <a:srgbClr val="243F54"/>
              </a:solidFill>
            </a:ln>
            <a:effectLst/>
          </p:spPr>
        </p:pic>
      </p:grpSp>
    </p:spTree>
    <p:extLst>
      <p:ext uri="{BB962C8B-B14F-4D97-AF65-F5344CB8AC3E}">
        <p14:creationId xmlns:p14="http://schemas.microsoft.com/office/powerpoint/2010/main" val="3306266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xecutive Brief">
    <p:spTree>
      <p:nvGrpSpPr>
        <p:cNvPr id="1" name=""/>
        <p:cNvGrpSpPr/>
        <p:nvPr/>
      </p:nvGrpSpPr>
      <p:grpSpPr>
        <a:xfrm>
          <a:off x="0" y="0"/>
          <a:ext cx="0" cy="0"/>
          <a:chOff x="0" y="0"/>
          <a:chExt cx="0" cy="0"/>
        </a:xfrm>
      </p:grpSpPr>
      <p:sp>
        <p:nvSpPr>
          <p:cNvPr id="3" name="Rectangle 2"/>
          <p:cNvSpPr/>
          <p:nvPr userDrawn="1"/>
        </p:nvSpPr>
        <p:spPr>
          <a:xfrm>
            <a:off x="0" y="-2094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Brief slide</a:t>
            </a:r>
            <a:endParaRPr lang="en-CA"/>
          </a:p>
        </p:txBody>
      </p:sp>
    </p:spTree>
    <p:extLst>
      <p:ext uri="{BB962C8B-B14F-4D97-AF65-F5344CB8AC3E}">
        <p14:creationId xmlns:p14="http://schemas.microsoft.com/office/powerpoint/2010/main" val="21368876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ool Pre-Work 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8" name="Rectangle 7"/>
          <p:cNvSpPr/>
          <p:nvPr userDrawn="1"/>
        </p:nvSpPr>
        <p:spPr>
          <a:xfrm>
            <a:off x="323528" y="1164849"/>
            <a:ext cx="8496944" cy="364691"/>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pic>
        <p:nvPicPr>
          <p:cNvPr id="9" name="Picture 8" descr="best-practice-blueprints.png"/>
          <p:cNvPicPr>
            <a:picLocks noChangeAspect="1"/>
          </p:cNvPicPr>
          <p:nvPr userDrawn="1"/>
        </p:nvPicPr>
        <p:blipFill>
          <a:blip r:embed="rId2" cstate="print"/>
          <a:stretch>
            <a:fillRect/>
          </a:stretch>
        </p:blipFill>
        <p:spPr>
          <a:xfrm>
            <a:off x="334250" y="1175541"/>
            <a:ext cx="343307" cy="343307"/>
          </a:xfrm>
          <a:prstGeom prst="rect">
            <a:avLst/>
          </a:prstGeom>
          <a:solidFill>
            <a:srgbClr val="243F54"/>
          </a:solidFill>
          <a:effectLst/>
        </p:spPr>
      </p:pic>
      <p:sp>
        <p:nvSpPr>
          <p:cNvPr id="16" name="Text Placeholder 26"/>
          <p:cNvSpPr>
            <a:spLocks noGrp="1"/>
          </p:cNvSpPr>
          <p:nvPr>
            <p:ph type="body" sz="quarter" idx="10" hasCustomPrompt="1"/>
          </p:nvPr>
        </p:nvSpPr>
        <p:spPr>
          <a:xfrm>
            <a:off x="1194576" y="1174157"/>
            <a:ext cx="7420978"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[Tool Context]</a:t>
            </a:r>
          </a:p>
        </p:txBody>
      </p:sp>
      <p:sp>
        <p:nvSpPr>
          <p:cNvPr id="15" name="Text Placeholder 26"/>
          <p:cNvSpPr>
            <a:spLocks noGrp="1"/>
          </p:cNvSpPr>
          <p:nvPr>
            <p:ph type="body" sz="quarter" idx="11" hasCustomPrompt="1"/>
          </p:nvPr>
        </p:nvSpPr>
        <p:spPr>
          <a:xfrm>
            <a:off x="684997" y="1174157"/>
            <a:ext cx="445412"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a:t>
            </a:r>
          </a:p>
        </p:txBody>
      </p:sp>
    </p:spTree>
    <p:extLst>
      <p:ext uri="{BB962C8B-B14F-4D97-AF65-F5344CB8AC3E}">
        <p14:creationId xmlns:p14="http://schemas.microsoft.com/office/powerpoint/2010/main" val="2016595305"/>
      </p:ext>
    </p:extLst>
  </p:cSld>
  <p:clrMapOvr>
    <a:masterClrMapping/>
  </p:clrMapOvr>
  <p:extLst>
    <p:ext uri="{DCECCB84-F9BA-43D5-87BE-67443E8EF086}">
      <p15:sldGuideLst xmlns:p15="http://schemas.microsoft.com/office/powerpoint/2012/main">
        <p15:guide id="1" orient="horz" pos="913">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268871" y="1708920"/>
            <a:ext cx="8601189" cy="0"/>
          </a:xfrm>
          <a:prstGeom prst="line">
            <a:avLst/>
          </a:prstGeom>
          <a:ln w="193675">
            <a:solidFill>
              <a:schemeClr val="bg1"/>
            </a:solidFill>
          </a:ln>
          <a:effectLst>
            <a:outerShdw blurRad="190500" dist="76200" dir="5400000" sx="97000" sy="97000" algn="tl" rotWithShape="0">
              <a:prstClr val="black">
                <a:alpha val="5000"/>
              </a:prstClr>
            </a:outerShdw>
          </a:effectLst>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Case study title</a:t>
            </a:r>
            <a:endParaRPr lang="en-CA" dirty="0"/>
          </a:p>
        </p:txBody>
      </p:sp>
    </p:spTree>
    <p:extLst>
      <p:ext uri="{BB962C8B-B14F-4D97-AF65-F5344CB8AC3E}">
        <p14:creationId xmlns:p14="http://schemas.microsoft.com/office/powerpoint/2010/main" val="14484034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Unbroken Phase Layout">
    <p:spTree>
      <p:nvGrpSpPr>
        <p:cNvPr id="1" name=""/>
        <p:cNvGrpSpPr/>
        <p:nvPr/>
      </p:nvGrpSpPr>
      <p:grpSpPr>
        <a:xfrm>
          <a:off x="0" y="0"/>
          <a:ext cx="0" cy="0"/>
          <a:chOff x="0" y="0"/>
          <a:chExt cx="0" cy="0"/>
        </a:xfrm>
      </p:grpSpPr>
      <p:sp>
        <p:nvSpPr>
          <p:cNvPr id="3" name="TextBox 2"/>
          <p:cNvSpPr txBox="1"/>
          <p:nvPr userDrawn="1"/>
        </p:nvSpPr>
        <p:spPr>
          <a:xfrm>
            <a:off x="4391566" y="4626678"/>
            <a:ext cx="2803790" cy="769441"/>
          </a:xfrm>
          <a:prstGeom prst="rect">
            <a:avLst/>
          </a:prstGeom>
          <a:noFill/>
        </p:spPr>
        <p:txBody>
          <a:bodyPr wrap="square" rtlCol="0">
            <a:spAutoFit/>
          </a:bodyPr>
          <a:lstStyle/>
          <a:p>
            <a:pPr algn="r"/>
            <a:r>
              <a:rPr lang="en-CA" sz="4400" b="1" dirty="0">
                <a:solidFill>
                  <a:srgbClr val="29475F"/>
                </a:solidFill>
              </a:rPr>
              <a:t>PHASE</a:t>
            </a:r>
          </a:p>
        </p:txBody>
      </p:sp>
      <p:cxnSp>
        <p:nvCxnSpPr>
          <p:cNvPr id="4" name="Straight Connector 3"/>
          <p:cNvCxnSpPr/>
          <p:nvPr userDrawn="1"/>
        </p:nvCxnSpPr>
        <p:spPr>
          <a:xfrm>
            <a:off x="3352800" y="57711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 name="Oval 4"/>
          <p:cNvSpPr/>
          <p:nvPr userDrawn="1"/>
        </p:nvSpPr>
        <p:spPr>
          <a:xfrm>
            <a:off x="7215652" y="4550343"/>
            <a:ext cx="1400435" cy="1400435"/>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000" b="1" dirty="0">
              <a:solidFill>
                <a:srgbClr val="243F54"/>
              </a:solidFill>
            </a:endParaRPr>
          </a:p>
        </p:txBody>
      </p:sp>
      <p:sp>
        <p:nvSpPr>
          <p:cNvPr id="7" name="Text Placeholder 6"/>
          <p:cNvSpPr>
            <a:spLocks noGrp="1"/>
          </p:cNvSpPr>
          <p:nvPr>
            <p:ph type="body" sz="quarter" idx="10" hasCustomPrompt="1"/>
          </p:nvPr>
        </p:nvSpPr>
        <p:spPr>
          <a:xfrm>
            <a:off x="666750" y="5395913"/>
            <a:ext cx="6418263" cy="374650"/>
          </a:xfrm>
        </p:spPr>
        <p:txBody>
          <a:bodyPr/>
          <a:lstStyle>
            <a:lvl1pPr marL="0" indent="0" algn="r">
              <a:buNone/>
              <a:defRPr sz="1800" baseline="0">
                <a:solidFill>
                  <a:schemeClr val="accent2"/>
                </a:solidFill>
              </a:defRPr>
            </a:lvl1pPr>
          </a:lstStyle>
          <a:p>
            <a:pPr lvl="0"/>
            <a:r>
              <a:rPr lang="en-CA" sz="1800" dirty="0"/>
              <a:t>Replace with the title of your phase</a:t>
            </a:r>
            <a:endParaRPr lang="en-US" dirty="0"/>
          </a:p>
        </p:txBody>
      </p:sp>
      <p:sp>
        <p:nvSpPr>
          <p:cNvPr id="9" name="Text Placeholder 8"/>
          <p:cNvSpPr>
            <a:spLocks noGrp="1"/>
          </p:cNvSpPr>
          <p:nvPr>
            <p:ph type="body" sz="quarter" idx="11" hasCustomPrompt="1"/>
          </p:nvPr>
        </p:nvSpPr>
        <p:spPr>
          <a:xfrm>
            <a:off x="7196138" y="4549775"/>
            <a:ext cx="1439862" cy="1401763"/>
          </a:xfrm>
        </p:spPr>
        <p:txBody>
          <a:bodyPr anchor="ctr"/>
          <a:lstStyle>
            <a:lvl1pPr marL="0" indent="0" algn="ctr">
              <a:buNone/>
              <a:defRPr sz="8800">
                <a:solidFill>
                  <a:schemeClr val="accent1"/>
                </a:solidFill>
              </a:defRPr>
            </a:lvl1pPr>
          </a:lstStyle>
          <a:p>
            <a:pPr lvl="0"/>
            <a:r>
              <a:rPr lang="en-CA" sz="8800" dirty="0"/>
              <a:t>#</a:t>
            </a:r>
            <a:endParaRPr lang="en-US" dirty="0"/>
          </a:p>
        </p:txBody>
      </p:sp>
      <p:cxnSp>
        <p:nvCxnSpPr>
          <p:cNvPr id="10" name="Straight Connector 9"/>
          <p:cNvCxnSpPr/>
          <p:nvPr userDrawn="1"/>
        </p:nvCxnSpPr>
        <p:spPr>
          <a:xfrm>
            <a:off x="3505200" y="59235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56389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oken Phase Layout">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1997-2016 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rgbClr val="29475F"/>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dirty="0"/>
              <a:t>Replace with Phase Title</a:t>
            </a:r>
            <a:endParaRPr lang="en-US" dirty="0"/>
          </a:p>
        </p:txBody>
      </p:sp>
      <p:sp>
        <p:nvSpPr>
          <p:cNvPr id="20" name="TextBox 19"/>
          <p:cNvSpPr txBox="1"/>
          <p:nvPr userDrawn="1"/>
        </p:nvSpPr>
        <p:spPr>
          <a:xfrm>
            <a:off x="763035" y="2585841"/>
            <a:ext cx="2036776" cy="769441"/>
          </a:xfrm>
          <a:prstGeom prst="rect">
            <a:avLst/>
          </a:prstGeom>
          <a:noFill/>
        </p:spPr>
        <p:txBody>
          <a:bodyPr wrap="none" lIns="0" rtlCol="0">
            <a:spAutoFit/>
          </a:bodyPr>
          <a:lstStyle/>
          <a:p>
            <a:r>
              <a:rPr lang="en-CA" sz="4400" b="1" dirty="0">
                <a:solidFill>
                  <a:srgbClr val="29475F"/>
                </a:solidFill>
              </a:rPr>
              <a:t>PHASE</a:t>
            </a: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dirty="0"/>
              <a:t>#</a:t>
            </a:r>
            <a:endParaRPr lang="en-US" dirty="0"/>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dirty="0"/>
              <a:t>Blueprint Title</a:t>
            </a:r>
          </a:p>
        </p:txBody>
      </p:sp>
    </p:spTree>
    <p:extLst>
      <p:ext uri="{BB962C8B-B14F-4D97-AF65-F5344CB8AC3E}">
        <p14:creationId xmlns:p14="http://schemas.microsoft.com/office/powerpoint/2010/main" val="35143730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lue slide intro">
    <p:bg>
      <p:bgPr>
        <a:solidFill>
          <a:srgbClr val="CBDBE7"/>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Rectangle 8"/>
          <p:cNvSpPr/>
          <p:nvPr userDrawn="1"/>
        </p:nvSpPr>
        <p:spPr>
          <a:xfrm>
            <a:off x="257182" y="3086541"/>
            <a:ext cx="8676000" cy="307777"/>
          </a:xfrm>
          <a:prstGeom prst="rect">
            <a:avLst/>
          </a:prstGeom>
          <a:solidFill>
            <a:srgbClr val="243F54"/>
          </a:solidFill>
        </p:spPr>
        <p:txBody>
          <a:bodyPr wrap="square">
            <a:spAutoFit/>
          </a:bodyPr>
          <a:lstStyle/>
          <a:p>
            <a:r>
              <a:rPr lang="en-US" sz="1400" b="1" dirty="0">
                <a:solidFill>
                  <a:srgbClr val="FFFFFF"/>
                </a:solidFill>
              </a:rPr>
              <a:t>The following are sample activities that will be conducted by Info-Tech analysts with your team:</a:t>
            </a:r>
          </a:p>
        </p:txBody>
      </p:sp>
      <p:sp>
        <p:nvSpPr>
          <p:cNvPr id="15" name="TextBox 14"/>
          <p:cNvSpPr txBox="1"/>
          <p:nvPr userDrawn="1"/>
        </p:nvSpPr>
        <p:spPr>
          <a:xfrm>
            <a:off x="257182" y="1068995"/>
            <a:ext cx="8676000" cy="307777"/>
          </a:xfrm>
          <a:prstGeom prst="rect">
            <a:avLst/>
          </a:prstGeom>
          <a:solidFill>
            <a:srgbClr val="243F54"/>
          </a:solidFill>
        </p:spPr>
        <p:txBody>
          <a:bodyPr wrap="square" rtlCol="0">
            <a:spAutoFit/>
          </a:bodyPr>
          <a:lstStyle/>
          <a:p>
            <a:r>
              <a:rPr lang="en-US" sz="1400" b="1" dirty="0">
                <a:solidFill>
                  <a:srgbClr val="FFFFFF"/>
                </a:solidFill>
              </a:rPr>
              <a:t>Book a workshop with our Info-Tech analysts:</a:t>
            </a:r>
          </a:p>
        </p:txBody>
      </p:sp>
      <p:sp>
        <p:nvSpPr>
          <p:cNvPr id="16"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as part of an Info-Tech workshop</a:t>
            </a:r>
            <a:endParaRPr lang="en-CA" dirty="0">
              <a:solidFill>
                <a:srgbClr val="333333"/>
              </a:solidFill>
            </a:endParaRPr>
          </a:p>
        </p:txBody>
      </p:sp>
    </p:spTree>
    <p:extLst>
      <p:ext uri="{BB962C8B-B14F-4D97-AF65-F5344CB8AC3E}">
        <p14:creationId xmlns:p14="http://schemas.microsoft.com/office/powerpoint/2010/main" val="2218777059"/>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ue slide extra">
    <p:bg>
      <p:bgPr>
        <a:solidFill>
          <a:srgbClr val="CBDBE7"/>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7" name="TextBox 6"/>
          <p:cNvSpPr txBox="1"/>
          <p:nvPr userDrawn="1"/>
        </p:nvSpPr>
        <p:spPr>
          <a:xfrm>
            <a:off x="251520" y="1080390"/>
            <a:ext cx="8625780" cy="307777"/>
          </a:xfrm>
          <a:prstGeom prst="rect">
            <a:avLst/>
          </a:prstGeom>
          <a:solidFill>
            <a:schemeClr val="accent1"/>
          </a:solidFill>
        </p:spPr>
        <p:txBody>
          <a:bodyPr wrap="square" rtlCol="0">
            <a:spAutoFit/>
          </a:bodyPr>
          <a:lstStyle/>
          <a:p>
            <a:endParaRPr lang="en-US" sz="1400" b="1" dirty="0">
              <a:solidFill>
                <a:srgbClr val="FFFFFF"/>
              </a:solidFill>
            </a:endParaRPr>
          </a:p>
        </p:txBody>
      </p:sp>
      <p:sp>
        <p:nvSpPr>
          <p:cNvPr id="9"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as part of an Info-Tech workshop</a:t>
            </a:r>
            <a:endParaRPr lang="en-CA" dirty="0">
              <a:solidFill>
                <a:srgbClr val="333333"/>
              </a:solidFill>
            </a:endParaRPr>
          </a:p>
        </p:txBody>
      </p:sp>
      <p:sp>
        <p:nvSpPr>
          <p:cNvPr id="10" name="TextBox 9"/>
          <p:cNvSpPr txBox="1"/>
          <p:nvPr userDrawn="1"/>
        </p:nvSpPr>
        <p:spPr>
          <a:xfrm>
            <a:off x="257182" y="1068995"/>
            <a:ext cx="8676000" cy="307777"/>
          </a:xfrm>
          <a:prstGeom prst="rect">
            <a:avLst/>
          </a:prstGeom>
          <a:solidFill>
            <a:srgbClr val="243F54"/>
          </a:solidFill>
        </p:spPr>
        <p:txBody>
          <a:bodyPr wrap="square" rtlCol="0">
            <a:spAutoFit/>
          </a:bodyPr>
          <a:lstStyle/>
          <a:p>
            <a:r>
              <a:rPr lang="en-US" sz="1400" b="1" dirty="0">
                <a:solidFill>
                  <a:srgbClr val="FFFFFF"/>
                </a:solidFill>
              </a:rPr>
              <a:t>Book a workshop with our Info-Tech analysts:</a:t>
            </a:r>
          </a:p>
        </p:txBody>
      </p:sp>
    </p:spTree>
    <p:extLst>
      <p:ext uri="{BB962C8B-B14F-4D97-AF65-F5344CB8AC3E}">
        <p14:creationId xmlns:p14="http://schemas.microsoft.com/office/powerpoint/2010/main" val="2621039571"/>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12pt)</a:t>
            </a:r>
          </a:p>
          <a:p>
            <a:pPr lvl="1"/>
            <a:r>
              <a:rPr lang="en-US" dirty="0"/>
              <a:t>Second Level (Arial, 12pt)</a:t>
            </a:r>
          </a:p>
          <a:p>
            <a:pPr lvl="2"/>
            <a:r>
              <a:rPr lang="en-US" dirty="0"/>
              <a:t>Third Level (Arial, 12pt)</a:t>
            </a:r>
          </a:p>
          <a:p>
            <a:pPr lvl="3"/>
            <a:r>
              <a:rPr lang="en-US" dirty="0"/>
              <a:t>Forth Level (Arial, 12pt)</a:t>
            </a:r>
          </a:p>
        </p:txBody>
      </p:sp>
    </p:spTree>
    <p:extLst>
      <p:ext uri="{BB962C8B-B14F-4D97-AF65-F5344CB8AC3E}">
        <p14:creationId xmlns:p14="http://schemas.microsoft.com/office/powerpoint/2010/main" val="2602854422"/>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grpSp>
        <p:nvGrpSpPr>
          <p:cNvPr id="3" name="Group 2"/>
          <p:cNvGrpSpPr/>
          <p:nvPr userDrawn="1"/>
        </p:nvGrpSpPr>
        <p:grpSpPr>
          <a:xfrm>
            <a:off x="0" y="6090047"/>
            <a:ext cx="9144000" cy="767953"/>
            <a:chOff x="0" y="6090047"/>
            <a:chExt cx="9144000" cy="767953"/>
          </a:xfrm>
        </p:grpSpPr>
        <p:sp>
          <p:nvSpPr>
            <p:cNvPr id="29" name="Rectangle 28"/>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1997-2016 Info-Tech Research Group Inc.</a:t>
              </a:r>
            </a:p>
          </p:txBody>
        </p:sp>
        <p:grpSp>
          <p:nvGrpSpPr>
            <p:cNvPr id="2" name="Group 1"/>
            <p:cNvGrpSpPr/>
            <p:nvPr userDrawn="1"/>
          </p:nvGrpSpPr>
          <p:grpSpPr>
            <a:xfrm>
              <a:off x="6696236" y="6090047"/>
              <a:ext cx="2447764" cy="767953"/>
              <a:chOff x="6696236" y="6090047"/>
              <a:chExt cx="2447764" cy="767953"/>
            </a:xfrm>
          </p:grpSpPr>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a:t>Subhead (Arial, 14pt)</a:t>
            </a:r>
          </a:p>
        </p:txBody>
      </p:sp>
    </p:spTree>
    <p:extLst>
      <p:ext uri="{BB962C8B-B14F-4D97-AF65-F5344CB8AC3E}">
        <p14:creationId xmlns:p14="http://schemas.microsoft.com/office/powerpoint/2010/main" val="2814984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xecutive Brief">
    <p:spTree>
      <p:nvGrpSpPr>
        <p:cNvPr id="1" name=""/>
        <p:cNvGrpSpPr/>
        <p:nvPr/>
      </p:nvGrpSpPr>
      <p:grpSpPr>
        <a:xfrm>
          <a:off x="0" y="0"/>
          <a:ext cx="0" cy="0"/>
          <a:chOff x="0" y="0"/>
          <a:chExt cx="0" cy="0"/>
        </a:xfrm>
      </p:grpSpPr>
      <p:sp>
        <p:nvSpPr>
          <p:cNvPr id="3" name="Rectangle 2"/>
          <p:cNvSpPr/>
          <p:nvPr userDrawn="1"/>
        </p:nvSpPr>
        <p:spPr>
          <a:xfrm>
            <a:off x="0" y="-2094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Brief slide</a:t>
            </a:r>
            <a:endParaRPr lang="en-CA"/>
          </a:p>
        </p:txBody>
      </p:sp>
    </p:spTree>
    <p:extLst>
      <p:ext uri="{BB962C8B-B14F-4D97-AF65-F5344CB8AC3E}">
        <p14:creationId xmlns:p14="http://schemas.microsoft.com/office/powerpoint/2010/main" val="42033791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Tree>
    <p:extLst>
      <p:ext uri="{BB962C8B-B14F-4D97-AF65-F5344CB8AC3E}">
        <p14:creationId xmlns:p14="http://schemas.microsoft.com/office/powerpoint/2010/main" val="3445470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Tree>
    <p:extLst>
      <p:ext uri="{BB962C8B-B14F-4D97-AF65-F5344CB8AC3E}">
        <p14:creationId xmlns:p14="http://schemas.microsoft.com/office/powerpoint/2010/main" val="4779088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Activity Title Page">
    <p:spTree>
      <p:nvGrpSpPr>
        <p:cNvPr id="1" name=""/>
        <p:cNvGrpSpPr/>
        <p:nvPr/>
      </p:nvGrpSpPr>
      <p:grpSpPr>
        <a:xfrm>
          <a:off x="0" y="0"/>
          <a:ext cx="0" cy="0"/>
          <a:chOff x="0" y="0"/>
          <a:chExt cx="0" cy="0"/>
        </a:xfrm>
      </p:grpSpPr>
      <p:sp>
        <p:nvSpPr>
          <p:cNvPr id="23" name="Pentagon 22"/>
          <p:cNvSpPr/>
          <p:nvPr/>
        </p:nvSpPr>
        <p:spPr>
          <a:xfrm>
            <a:off x="0" y="411616"/>
            <a:ext cx="863588" cy="538410"/>
          </a:xfrm>
          <a:prstGeom prst="homePlate">
            <a:avLst>
              <a:gd name="adj" fmla="val 376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a:t>#</a:t>
            </a:r>
          </a:p>
        </p:txBody>
      </p:sp>
    </p:spTree>
    <p:extLst>
      <p:ext uri="{BB962C8B-B14F-4D97-AF65-F5344CB8AC3E}">
        <p14:creationId xmlns:p14="http://schemas.microsoft.com/office/powerpoint/2010/main" val="671115033"/>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sp>
        <p:nvSpPr>
          <p:cNvPr id="23" name="Rectangle 22"/>
          <p:cNvSpPr/>
          <p:nvPr userDrawn="1"/>
        </p:nvSpPr>
        <p:spPr>
          <a:xfrm>
            <a:off x="0" y="-31214"/>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bg1"/>
                </a:solidFill>
                <a:latin typeface="+mn-lt"/>
              </a:defRPr>
            </a:lvl1pPr>
          </a:lstStyle>
          <a:p>
            <a:r>
              <a:rPr lang="en-US"/>
              <a:t>Page header</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0" name="Rectangle 9"/>
          <p:cNvSpPr/>
          <p:nvPr/>
        </p:nvSpPr>
        <p:spPr>
          <a:xfrm>
            <a:off x="251519" y="4055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Assist:</a:t>
            </a:r>
          </a:p>
        </p:txBody>
      </p:sp>
      <p:sp>
        <p:nvSpPr>
          <p:cNvPr id="13" name="Rectangle 12"/>
          <p:cNvSpPr/>
          <p:nvPr/>
        </p:nvSpPr>
        <p:spPr>
          <a:xfrm>
            <a:off x="4840036" y="4055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8" name="Text Placeholder 41"/>
          <p:cNvSpPr>
            <a:spLocks noGrp="1"/>
          </p:cNvSpPr>
          <p:nvPr>
            <p:ph type="body" sz="quarter" idx="27" hasCustomPrompt="1"/>
          </p:nvPr>
        </p:nvSpPr>
        <p:spPr>
          <a:xfrm>
            <a:off x="246703" y="437934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9" name="Text Placeholder 41"/>
          <p:cNvSpPr>
            <a:spLocks noGrp="1"/>
          </p:cNvSpPr>
          <p:nvPr>
            <p:ph type="body" sz="quarter" idx="28" hasCustomPrompt="1"/>
          </p:nvPr>
        </p:nvSpPr>
        <p:spPr>
          <a:xfrm>
            <a:off x="4830836" y="437510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6" name="Rectangle 15"/>
          <p:cNvSpPr/>
          <p:nvPr userDrawn="1"/>
        </p:nvSpPr>
        <p:spPr>
          <a:xfrm>
            <a:off x="251519"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20" name="Rectangle 19"/>
          <p:cNvSpPr/>
          <p:nvPr userDrawn="1"/>
        </p:nvSpPr>
        <p:spPr>
          <a:xfrm>
            <a:off x="4840036"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1" name="Rectangle 20"/>
          <p:cNvSpPr/>
          <p:nvPr userDrawn="1"/>
        </p:nvSpPr>
        <p:spPr>
          <a:xfrm>
            <a:off x="251519" y="4055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Also Assist:</a:t>
            </a:r>
          </a:p>
        </p:txBody>
      </p:sp>
      <p:sp>
        <p:nvSpPr>
          <p:cNvPr id="22" name="Rectangle 21"/>
          <p:cNvSpPr/>
          <p:nvPr userDrawn="1"/>
        </p:nvSpPr>
        <p:spPr>
          <a:xfrm>
            <a:off x="4840036" y="4055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Help Them:</a:t>
            </a:r>
          </a:p>
        </p:txBody>
      </p:sp>
    </p:spTree>
    <p:extLst>
      <p:ext uri="{BB962C8B-B14F-4D97-AF65-F5344CB8AC3E}">
        <p14:creationId xmlns:p14="http://schemas.microsoft.com/office/powerpoint/2010/main" val="32303737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Executive Summary">
    <p:spTree>
      <p:nvGrpSpPr>
        <p:cNvPr id="1" name=""/>
        <p:cNvGrpSpPr/>
        <p:nvPr/>
      </p:nvGrpSpPr>
      <p:grpSpPr>
        <a:xfrm>
          <a:off x="0" y="0"/>
          <a:ext cx="0" cy="0"/>
          <a:chOff x="0" y="0"/>
          <a:chExt cx="0" cy="0"/>
        </a:xfrm>
      </p:grpSpPr>
      <p:sp>
        <p:nvSpPr>
          <p:cNvPr id="17" name="Rectangle 16"/>
          <p:cNvSpPr/>
          <p:nvPr userDrawn="1"/>
        </p:nvSpPr>
        <p:spPr>
          <a:xfrm>
            <a:off x="0" y="-31214"/>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summary</a:t>
            </a:r>
            <a:endParaRPr lang="en-US" dirty="0"/>
          </a:p>
        </p:txBody>
      </p:sp>
      <p:sp>
        <p:nvSpPr>
          <p:cNvPr id="9" name="Rectangle 8"/>
          <p:cNvSpPr/>
          <p:nvPr userDrawn="1"/>
        </p:nvSpPr>
        <p:spPr>
          <a:xfrm>
            <a:off x="255868" y="4199835"/>
            <a:ext cx="8640578" cy="312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3" name="Rectangle 12"/>
          <p:cNvSpPr/>
          <p:nvPr userDrawn="1"/>
        </p:nvSpPr>
        <p:spPr>
          <a:xfrm>
            <a:off x="247848" y="1210905"/>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Situation</a:t>
            </a:r>
          </a:p>
        </p:txBody>
      </p:sp>
      <p:sp>
        <p:nvSpPr>
          <p:cNvPr id="11" name="Rectangle 10"/>
          <p:cNvSpPr/>
          <p:nvPr userDrawn="1"/>
        </p:nvSpPr>
        <p:spPr>
          <a:xfrm>
            <a:off x="247848" y="2659744"/>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20" name="Text Placeholder 19"/>
          <p:cNvSpPr>
            <a:spLocks noGrp="1"/>
          </p:cNvSpPr>
          <p:nvPr userDrawn="1">
            <p:ph type="body" sz="quarter" idx="10"/>
          </p:nvPr>
        </p:nvSpPr>
        <p:spPr>
          <a:xfrm>
            <a:off x="247848" y="1535364"/>
            <a:ext cx="5257800" cy="1078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9"/>
          <p:cNvSpPr>
            <a:spLocks noGrp="1"/>
          </p:cNvSpPr>
          <p:nvPr userDrawn="1">
            <p:ph type="body" sz="quarter" idx="11"/>
          </p:nvPr>
        </p:nvSpPr>
        <p:spPr>
          <a:xfrm>
            <a:off x="247848" y="2974004"/>
            <a:ext cx="5257800" cy="10769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2" name="Text Placeholder 19"/>
          <p:cNvSpPr>
            <a:spLocks noGrp="1"/>
          </p:cNvSpPr>
          <p:nvPr userDrawn="1">
            <p:ph type="body" sz="quarter" idx="12"/>
          </p:nvPr>
        </p:nvSpPr>
        <p:spPr>
          <a:xfrm>
            <a:off x="255868" y="4512653"/>
            <a:ext cx="8623607" cy="18084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9" name="Text Placeholder 28"/>
          <p:cNvSpPr>
            <a:spLocks noGrp="1"/>
          </p:cNvSpPr>
          <p:nvPr>
            <p:ph type="body" sz="quarter" idx="13"/>
          </p:nvPr>
        </p:nvSpPr>
        <p:spPr>
          <a:xfrm>
            <a:off x="5737241" y="1495997"/>
            <a:ext cx="3083231" cy="2523241"/>
          </a:xfrm>
          <a:noFill/>
          <a:ln w="12700">
            <a:noFill/>
          </a:ln>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endParaRPr lang="en-US" dirty="0"/>
          </a:p>
        </p:txBody>
      </p:sp>
      <p:grpSp>
        <p:nvGrpSpPr>
          <p:cNvPr id="28" name="Group 27"/>
          <p:cNvGrpSpPr/>
          <p:nvPr/>
        </p:nvGrpSpPr>
        <p:grpSpPr>
          <a:xfrm>
            <a:off x="5736405" y="1210905"/>
            <a:ext cx="3084068" cy="285749"/>
            <a:chOff x="2267744" y="1844804"/>
            <a:chExt cx="3084068" cy="285749"/>
          </a:xfrm>
          <a:solidFill>
            <a:srgbClr val="B0C534"/>
          </a:solidFill>
        </p:grpSpPr>
        <p:sp>
          <p:nvSpPr>
            <p:cNvPr id="31" name="Round Same Side Corner Rectangle 97"/>
            <p:cNvSpPr/>
            <p:nvPr/>
          </p:nvSpPr>
          <p:spPr>
            <a:xfrm>
              <a:off x="2267744" y="1844804"/>
              <a:ext cx="3084068" cy="285749"/>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100" i="1" dirty="0">
                  <a:solidFill>
                    <a:srgbClr val="FFFFFF"/>
                  </a:solidFill>
                  <a:latin typeface="Georgia"/>
                </a:rPr>
                <a:t>Info-Tech Insight</a:t>
              </a:r>
            </a:p>
          </p:txBody>
        </p:sp>
        <p:pic>
          <p:nvPicPr>
            <p:cNvPr id="32" name="Picture 31" descr="insight-sm.wmf"/>
            <p:cNvPicPr>
              <a:picLocks noChangeAspect="1"/>
            </p:cNvPicPr>
            <p:nvPr/>
          </p:nvPicPr>
          <p:blipFill>
            <a:blip r:embed="rId2" cstate="print"/>
            <a:stretch>
              <a:fillRect/>
            </a:stretch>
          </p:blipFill>
          <p:spPr>
            <a:xfrm>
              <a:off x="5043623" y="1889932"/>
              <a:ext cx="240000" cy="180000"/>
            </a:xfrm>
            <a:prstGeom prst="rect">
              <a:avLst/>
            </a:prstGeom>
            <a:solidFill>
              <a:schemeClr val="accent2"/>
            </a:solidFill>
            <a:ln>
              <a:solidFill>
                <a:schemeClr val="accent2"/>
              </a:solidFill>
            </a:ln>
          </p:spPr>
        </p:pic>
      </p:gr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09464" y="1266251"/>
            <a:ext cx="209348" cy="209348"/>
          </a:xfrm>
          <a:prstGeom prst="rect">
            <a:avLst/>
          </a:prstGeom>
        </p:spPr>
      </p:pic>
      <p:pic>
        <p:nvPicPr>
          <p:cNvPr id="30" name="Picture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96225" y="4252813"/>
            <a:ext cx="206861" cy="206861"/>
          </a:xfrm>
          <a:prstGeom prst="rect">
            <a:avLst/>
          </a:prstGeom>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09464" y="2716075"/>
            <a:ext cx="211099" cy="211099"/>
          </a:xfrm>
          <a:prstGeom prst="rect">
            <a:avLst/>
          </a:prstGeom>
        </p:spPr>
      </p:pic>
    </p:spTree>
    <p:extLst>
      <p:ext uri="{BB962C8B-B14F-4D97-AF65-F5344CB8AC3E}">
        <p14:creationId xmlns:p14="http://schemas.microsoft.com/office/powerpoint/2010/main" val="16726137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hree Sections">
    <p:spTree>
      <p:nvGrpSpPr>
        <p:cNvPr id="1" name=""/>
        <p:cNvGrpSpPr/>
        <p:nvPr/>
      </p:nvGrpSpPr>
      <p:grpSpPr>
        <a:xfrm>
          <a:off x="0" y="0"/>
          <a:ext cx="0" cy="0"/>
          <a:chOff x="0" y="0"/>
          <a:chExt cx="0" cy="0"/>
        </a:xfrm>
      </p:grpSpPr>
      <p:sp>
        <p:nvSpPr>
          <p:cNvPr id="10" name="Rectangle 9"/>
          <p:cNvSpPr/>
          <p:nvPr userDrawn="1"/>
        </p:nvSpPr>
        <p:spPr>
          <a:xfrm>
            <a:off x="0" y="-31214"/>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2" name="Text Placeholder 13"/>
          <p:cNvSpPr>
            <a:spLocks noGrp="1"/>
          </p:cNvSpPr>
          <p:nvPr>
            <p:ph type="body" sz="quarter" idx="12" hasCustomPrompt="1"/>
          </p:nvPr>
        </p:nvSpPr>
        <p:spPr>
          <a:xfrm>
            <a:off x="266219" y="4642215"/>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lvl1pPr>
          </a:lstStyle>
          <a:p>
            <a:pPr marL="0" lvl="0" defTabSz="914400" latinLnBrk="0"/>
            <a:r>
              <a:rPr lang="en-US" dirty="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1"/>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a:defRPr lang="en-US" sz="1400" b="1" dirty="0" smtClean="0">
                <a:solidFill>
                  <a:schemeClr val="lt1"/>
                </a:solidFill>
              </a:defRPr>
            </a:lvl1pPr>
          </a:lstStyle>
          <a:p>
            <a:pPr marL="0" lvl="0" indent="0" defTabSz="914400" latinLnBrk="0">
              <a:buNone/>
            </a:pPr>
            <a:r>
              <a:rPr lang="en-US" dirty="0"/>
              <a:t>Click to replace text (Arial, 14pt)</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a:t>Three sections</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1332232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Small 1 Large">
    <p:spTree>
      <p:nvGrpSpPr>
        <p:cNvPr id="1" name=""/>
        <p:cNvGrpSpPr/>
        <p:nvPr/>
      </p:nvGrpSpPr>
      <p:grpSpPr>
        <a:xfrm>
          <a:off x="0" y="0"/>
          <a:ext cx="0" cy="0"/>
          <a:chOff x="0" y="0"/>
          <a:chExt cx="0" cy="0"/>
        </a:xfrm>
      </p:grpSpPr>
      <p:sp>
        <p:nvSpPr>
          <p:cNvPr id="15" name="Rectangle 14"/>
          <p:cNvSpPr/>
          <p:nvPr userDrawn="1"/>
        </p:nvSpPr>
        <p:spPr>
          <a:xfrm>
            <a:off x="0" y="-31214"/>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Text Placeholder 20"/>
          <p:cNvSpPr>
            <a:spLocks noGrp="1"/>
          </p:cNvSpPr>
          <p:nvPr>
            <p:ph type="body" sz="quarter" idx="12"/>
          </p:nvPr>
        </p:nvSpPr>
        <p:spPr>
          <a:xfrm>
            <a:off x="261455" y="3323354"/>
            <a:ext cx="8615844" cy="320040"/>
          </a:xfrm>
          <a:solidFill>
            <a:srgbClr val="243F54"/>
          </a:solidFill>
        </p:spPr>
        <p:txBody>
          <a:bodyPr/>
          <a:lstStyle>
            <a:lvl1pPr marL="0" indent="0">
              <a:defRPr sz="1400" b="1">
                <a:solidFill>
                  <a:schemeClr val="bg1"/>
                </a:solidFill>
              </a:defRPr>
            </a:lvl1pPr>
          </a:lstStyle>
          <a:p>
            <a:pPr marL="0" indent="0">
              <a:buNone/>
            </a:pPr>
            <a:r>
              <a:rPr lang="en-US" dirty="0"/>
              <a:t>Deliverables Completed</a:t>
            </a:r>
          </a:p>
        </p:txBody>
      </p:sp>
      <p:sp>
        <p:nvSpPr>
          <p:cNvPr id="23" name="Text Placeholder 21"/>
          <p:cNvSpPr>
            <a:spLocks noGrp="1"/>
          </p:cNvSpPr>
          <p:nvPr>
            <p:ph type="body" sz="quarter" idx="11"/>
          </p:nvPr>
        </p:nvSpPr>
        <p:spPr>
          <a:xfrm>
            <a:off x="4612662"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Processes Optimized</a:t>
            </a:r>
          </a:p>
        </p:txBody>
      </p:sp>
      <p:sp>
        <p:nvSpPr>
          <p:cNvPr id="24" name="Text Placeholder 22"/>
          <p:cNvSpPr>
            <a:spLocks noGrp="1"/>
          </p:cNvSpPr>
          <p:nvPr>
            <p:ph type="body" sz="quarter" idx="10"/>
          </p:nvPr>
        </p:nvSpPr>
        <p:spPr>
          <a:xfrm>
            <a:off x="257727"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Knowledge Gained</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dirty="0"/>
              <a:t>Two small sections, </a:t>
            </a:r>
            <a:r>
              <a:rPr lang="en-US"/>
              <a:t>one large</a:t>
            </a:r>
            <a:endParaRPr lang="en-US" dirty="0"/>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0808" y="3376524"/>
            <a:ext cx="215115" cy="21511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1110" y="1253022"/>
            <a:ext cx="194813" cy="225573"/>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96998" y="1268794"/>
            <a:ext cx="139535" cy="197675"/>
          </a:xfrm>
          <a:prstGeom prst="rect">
            <a:avLst/>
          </a:prstGeom>
        </p:spPr>
      </p:pic>
    </p:spTree>
    <p:extLst>
      <p:ext uri="{BB962C8B-B14F-4D97-AF65-F5344CB8AC3E}">
        <p14:creationId xmlns:p14="http://schemas.microsoft.com/office/powerpoint/2010/main" val="10668315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Header / Bod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12pt)</a:t>
            </a:r>
          </a:p>
          <a:p>
            <a:pPr lvl="1"/>
            <a:r>
              <a:rPr lang="en-US" dirty="0"/>
              <a:t>Second Level (Arial, 12pt)</a:t>
            </a:r>
          </a:p>
          <a:p>
            <a:pPr lvl="2"/>
            <a:r>
              <a:rPr lang="en-US" dirty="0"/>
              <a:t>Third Level (Arial, 12pt)</a:t>
            </a:r>
          </a:p>
          <a:p>
            <a:pPr lvl="3"/>
            <a:r>
              <a:rPr lang="en-US" dirty="0"/>
              <a:t>Forth Level (Arial, 12pt)</a:t>
            </a:r>
          </a:p>
        </p:txBody>
      </p:sp>
      <p:cxnSp>
        <p:nvCxnSpPr>
          <p:cNvPr id="5" name="Straight Connector 4"/>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23344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1060760"/>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Header Activity Overview">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10" name="Rectangle 9"/>
          <p:cNvSpPr/>
          <p:nvPr userDrawn="1"/>
        </p:nvSpPr>
        <p:spPr>
          <a:xfrm>
            <a:off x="616688" y="1132006"/>
            <a:ext cx="8260611" cy="364691"/>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333333"/>
              </a:solidFill>
            </a:endParaRPr>
          </a:p>
        </p:txBody>
      </p:sp>
      <p:grpSp>
        <p:nvGrpSpPr>
          <p:cNvPr id="11" name="Group 10"/>
          <p:cNvGrpSpPr/>
          <p:nvPr userDrawn="1"/>
        </p:nvGrpSpPr>
        <p:grpSpPr>
          <a:xfrm>
            <a:off x="251520" y="1132007"/>
            <a:ext cx="365168" cy="364690"/>
            <a:chOff x="6939668" y="197732"/>
            <a:chExt cx="777916" cy="785348"/>
          </a:xfrm>
          <a:solidFill>
            <a:srgbClr val="243F54"/>
          </a:solidFill>
        </p:grpSpPr>
        <p:sp>
          <p:nvSpPr>
            <p:cNvPr id="13" name="Rectangle 12"/>
            <p:cNvSpPr/>
            <p:nvPr/>
          </p:nvSpPr>
          <p:spPr>
            <a:xfrm>
              <a:off x="6939668" y="197732"/>
              <a:ext cx="777916" cy="785348"/>
            </a:xfrm>
            <a:prstGeom prst="rect">
              <a:avLst/>
            </a:prstGeom>
            <a:grpFill/>
            <a:ln>
              <a:solidFill>
                <a:srgbClr val="243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14" name="Picture 13" descr="on-site-workshops.png"/>
            <p:cNvPicPr>
              <a:picLocks noChangeAspect="1"/>
            </p:cNvPicPr>
            <p:nvPr/>
          </p:nvPicPr>
          <p:blipFill rotWithShape="1">
            <a:blip r:embed="rId2" cstate="print"/>
            <a:srcRect l="12204" t="22820" r="8463" b="22257"/>
            <a:stretch/>
          </p:blipFill>
          <p:spPr>
            <a:xfrm>
              <a:off x="6983446" y="336280"/>
              <a:ext cx="734136" cy="508248"/>
            </a:xfrm>
            <a:prstGeom prst="rect">
              <a:avLst/>
            </a:prstGeom>
            <a:grpFill/>
            <a:ln>
              <a:solidFill>
                <a:srgbClr val="243F54"/>
              </a:solidFill>
            </a:ln>
            <a:effectLst/>
          </p:spPr>
        </p:pic>
      </p:grpSp>
    </p:spTree>
    <p:extLst>
      <p:ext uri="{BB962C8B-B14F-4D97-AF65-F5344CB8AC3E}">
        <p14:creationId xmlns:p14="http://schemas.microsoft.com/office/powerpoint/2010/main" val="10709270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Header Workshop Activit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20" name="Rectangle 19"/>
          <p:cNvSpPr/>
          <p:nvPr userDrawn="1"/>
        </p:nvSpPr>
        <p:spPr>
          <a:xfrm>
            <a:off x="323528" y="1164090"/>
            <a:ext cx="8496944" cy="364691"/>
          </a:xfrm>
          <a:prstGeom prst="rect">
            <a:avLst/>
          </a:prstGeom>
          <a:solidFill>
            <a:srgbClr val="2576B7"/>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grpSp>
        <p:nvGrpSpPr>
          <p:cNvPr id="22" name="Group 21"/>
          <p:cNvGrpSpPr/>
          <p:nvPr userDrawn="1"/>
        </p:nvGrpSpPr>
        <p:grpSpPr>
          <a:xfrm>
            <a:off x="331100" y="1176588"/>
            <a:ext cx="343389" cy="339694"/>
            <a:chOff x="6986062" y="224644"/>
            <a:chExt cx="731520" cy="731520"/>
          </a:xfrm>
          <a:noFill/>
          <a:effectLst/>
        </p:grpSpPr>
        <p:sp>
          <p:nvSpPr>
            <p:cNvPr id="23" name="Rectangle 22"/>
            <p:cNvSpPr/>
            <p:nvPr/>
          </p:nvSpPr>
          <p:spPr>
            <a:xfrm>
              <a:off x="6986062" y="224644"/>
              <a:ext cx="731520" cy="73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grpFill/>
            <a:effectLst>
              <a:outerShdw blurRad="50800" dist="38100" dir="2700000" algn="tl" rotWithShape="0">
                <a:prstClr val="black">
                  <a:alpha val="40000"/>
                </a:prstClr>
              </a:outerShdw>
            </a:effectLst>
          </p:spPr>
        </p:pic>
      </p:grpSp>
      <p:sp>
        <p:nvSpPr>
          <p:cNvPr id="27" name="Text Placeholder 26"/>
          <p:cNvSpPr>
            <a:spLocks noGrp="1"/>
          </p:cNvSpPr>
          <p:nvPr>
            <p:ph type="body" sz="quarter" idx="10" hasCustomPrompt="1"/>
          </p:nvPr>
        </p:nvSpPr>
        <p:spPr>
          <a:xfrm>
            <a:off x="692948" y="1173398"/>
            <a:ext cx="445412"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a:t>
            </a:r>
          </a:p>
        </p:txBody>
      </p:sp>
      <p:sp>
        <p:nvSpPr>
          <p:cNvPr id="28" name="Text Placeholder 26"/>
          <p:cNvSpPr>
            <a:spLocks noGrp="1"/>
          </p:cNvSpPr>
          <p:nvPr>
            <p:ph type="body" sz="quarter" idx="11" hasCustomPrompt="1"/>
          </p:nvPr>
        </p:nvSpPr>
        <p:spPr>
          <a:xfrm>
            <a:off x="1157097" y="1173398"/>
            <a:ext cx="7427054" cy="346075"/>
          </a:xfrm>
        </p:spPr>
        <p:txBody>
          <a:bodyPr anchor="ctr"/>
          <a:lstStyle>
            <a:lvl1pPr marL="0" indent="0">
              <a:buNone/>
              <a:defRPr sz="140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[Provide estimated time for workshop activity or other guidelines.]</a:t>
            </a:r>
          </a:p>
        </p:txBody>
      </p:sp>
    </p:spTree>
    <p:extLst>
      <p:ext uri="{BB962C8B-B14F-4D97-AF65-F5344CB8AC3E}">
        <p14:creationId xmlns:p14="http://schemas.microsoft.com/office/powerpoint/2010/main" val="25405250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ool Pre-Work 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8" name="Rectangle 7"/>
          <p:cNvSpPr/>
          <p:nvPr userDrawn="1"/>
        </p:nvSpPr>
        <p:spPr>
          <a:xfrm>
            <a:off x="323528" y="1164849"/>
            <a:ext cx="8496944" cy="364691"/>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pic>
        <p:nvPicPr>
          <p:cNvPr id="9" name="Picture 8" descr="best-practice-blueprints.png"/>
          <p:cNvPicPr>
            <a:picLocks noChangeAspect="1"/>
          </p:cNvPicPr>
          <p:nvPr userDrawn="1"/>
        </p:nvPicPr>
        <p:blipFill>
          <a:blip r:embed="rId2" cstate="print"/>
          <a:stretch>
            <a:fillRect/>
          </a:stretch>
        </p:blipFill>
        <p:spPr>
          <a:xfrm>
            <a:off x="334250" y="1175541"/>
            <a:ext cx="343307" cy="343307"/>
          </a:xfrm>
          <a:prstGeom prst="rect">
            <a:avLst/>
          </a:prstGeom>
          <a:solidFill>
            <a:srgbClr val="243F54"/>
          </a:solidFill>
          <a:effectLst/>
        </p:spPr>
      </p:pic>
      <p:sp>
        <p:nvSpPr>
          <p:cNvPr id="16" name="Text Placeholder 26"/>
          <p:cNvSpPr>
            <a:spLocks noGrp="1"/>
          </p:cNvSpPr>
          <p:nvPr>
            <p:ph type="body" sz="quarter" idx="10" hasCustomPrompt="1"/>
          </p:nvPr>
        </p:nvSpPr>
        <p:spPr>
          <a:xfrm>
            <a:off x="1194576" y="1174157"/>
            <a:ext cx="7420978"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[Tool Context]</a:t>
            </a:r>
          </a:p>
        </p:txBody>
      </p:sp>
      <p:sp>
        <p:nvSpPr>
          <p:cNvPr id="15" name="Text Placeholder 26"/>
          <p:cNvSpPr>
            <a:spLocks noGrp="1"/>
          </p:cNvSpPr>
          <p:nvPr>
            <p:ph type="body" sz="quarter" idx="11" hasCustomPrompt="1"/>
          </p:nvPr>
        </p:nvSpPr>
        <p:spPr>
          <a:xfrm>
            <a:off x="684997" y="1174157"/>
            <a:ext cx="445412"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a:t>
            </a:r>
          </a:p>
        </p:txBody>
      </p:sp>
    </p:spTree>
    <p:extLst>
      <p:ext uri="{BB962C8B-B14F-4D97-AF65-F5344CB8AC3E}">
        <p14:creationId xmlns:p14="http://schemas.microsoft.com/office/powerpoint/2010/main" val="2111870996"/>
      </p:ext>
    </p:extLst>
  </p:cSld>
  <p:clrMapOvr>
    <a:masterClrMapping/>
  </p:clrMapOvr>
  <p:extLst>
    <p:ext uri="{DCECCB84-F9BA-43D5-87BE-67443E8EF086}">
      <p15:sldGuideLst xmlns:p15="http://schemas.microsoft.com/office/powerpoint/2012/main">
        <p15:guide id="1" orient="horz" pos="913">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cSld name="Activity Title Page">
    <p:spTree>
      <p:nvGrpSpPr>
        <p:cNvPr id="1" name=""/>
        <p:cNvGrpSpPr/>
        <p:nvPr/>
      </p:nvGrpSpPr>
      <p:grpSpPr>
        <a:xfrm>
          <a:off x="0" y="0"/>
          <a:ext cx="0" cy="0"/>
          <a:chOff x="0" y="0"/>
          <a:chExt cx="0" cy="0"/>
        </a:xfrm>
      </p:grpSpPr>
      <p:sp>
        <p:nvSpPr>
          <p:cNvPr id="23" name="Pentagon 22"/>
          <p:cNvSpPr/>
          <p:nvPr/>
        </p:nvSpPr>
        <p:spPr>
          <a:xfrm>
            <a:off x="0" y="411616"/>
            <a:ext cx="863588" cy="538410"/>
          </a:xfrm>
          <a:prstGeom prst="homePlate">
            <a:avLst>
              <a:gd name="adj" fmla="val 376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a:t>#</a:t>
            </a:r>
          </a:p>
        </p:txBody>
      </p:sp>
    </p:spTree>
    <p:extLst>
      <p:ext uri="{BB962C8B-B14F-4D97-AF65-F5344CB8AC3E}">
        <p14:creationId xmlns:p14="http://schemas.microsoft.com/office/powerpoint/2010/main" val="2841109890"/>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268871" y="1708920"/>
            <a:ext cx="8601189" cy="0"/>
          </a:xfrm>
          <a:prstGeom prst="line">
            <a:avLst/>
          </a:prstGeom>
          <a:ln w="193675">
            <a:solidFill>
              <a:schemeClr val="bg1"/>
            </a:solidFill>
          </a:ln>
          <a:effectLst>
            <a:outerShdw blurRad="190500" dist="76200" dir="5400000" sx="97000" sy="97000" algn="tl" rotWithShape="0">
              <a:prstClr val="black">
                <a:alpha val="5000"/>
              </a:prstClr>
            </a:outerShdw>
          </a:effectLst>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Case study title</a:t>
            </a:r>
            <a:endParaRPr lang="en-CA" dirty="0"/>
          </a:p>
        </p:txBody>
      </p:sp>
    </p:spTree>
    <p:extLst>
      <p:ext uri="{BB962C8B-B14F-4D97-AF65-F5344CB8AC3E}">
        <p14:creationId xmlns:p14="http://schemas.microsoft.com/office/powerpoint/2010/main" val="11389913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Unbroken Phase Layout">
    <p:spTree>
      <p:nvGrpSpPr>
        <p:cNvPr id="1" name=""/>
        <p:cNvGrpSpPr/>
        <p:nvPr/>
      </p:nvGrpSpPr>
      <p:grpSpPr>
        <a:xfrm>
          <a:off x="0" y="0"/>
          <a:ext cx="0" cy="0"/>
          <a:chOff x="0" y="0"/>
          <a:chExt cx="0" cy="0"/>
        </a:xfrm>
      </p:grpSpPr>
      <p:sp>
        <p:nvSpPr>
          <p:cNvPr id="3" name="TextBox 2"/>
          <p:cNvSpPr txBox="1"/>
          <p:nvPr userDrawn="1"/>
        </p:nvSpPr>
        <p:spPr>
          <a:xfrm>
            <a:off x="4391566" y="4626678"/>
            <a:ext cx="2803790" cy="769441"/>
          </a:xfrm>
          <a:prstGeom prst="rect">
            <a:avLst/>
          </a:prstGeom>
          <a:noFill/>
        </p:spPr>
        <p:txBody>
          <a:bodyPr wrap="square" rtlCol="0">
            <a:spAutoFit/>
          </a:bodyPr>
          <a:lstStyle/>
          <a:p>
            <a:pPr algn="r"/>
            <a:r>
              <a:rPr lang="en-CA" sz="4400" b="1" dirty="0">
                <a:solidFill>
                  <a:srgbClr val="29475F"/>
                </a:solidFill>
              </a:rPr>
              <a:t>PHASE</a:t>
            </a:r>
          </a:p>
        </p:txBody>
      </p:sp>
      <p:cxnSp>
        <p:nvCxnSpPr>
          <p:cNvPr id="4" name="Straight Connector 3"/>
          <p:cNvCxnSpPr/>
          <p:nvPr userDrawn="1"/>
        </p:nvCxnSpPr>
        <p:spPr>
          <a:xfrm>
            <a:off x="3352800" y="57711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 name="Oval 4"/>
          <p:cNvSpPr/>
          <p:nvPr userDrawn="1"/>
        </p:nvSpPr>
        <p:spPr>
          <a:xfrm>
            <a:off x="7215652" y="4550343"/>
            <a:ext cx="1400435" cy="1400435"/>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000" b="1" dirty="0">
              <a:solidFill>
                <a:srgbClr val="243F54"/>
              </a:solidFill>
            </a:endParaRPr>
          </a:p>
        </p:txBody>
      </p:sp>
      <p:sp>
        <p:nvSpPr>
          <p:cNvPr id="7" name="Text Placeholder 6"/>
          <p:cNvSpPr>
            <a:spLocks noGrp="1"/>
          </p:cNvSpPr>
          <p:nvPr>
            <p:ph type="body" sz="quarter" idx="10" hasCustomPrompt="1"/>
          </p:nvPr>
        </p:nvSpPr>
        <p:spPr>
          <a:xfrm>
            <a:off x="666750" y="5395913"/>
            <a:ext cx="6418263" cy="374650"/>
          </a:xfrm>
        </p:spPr>
        <p:txBody>
          <a:bodyPr/>
          <a:lstStyle>
            <a:lvl1pPr marL="0" indent="0" algn="r">
              <a:buNone/>
              <a:defRPr sz="1800" baseline="0">
                <a:solidFill>
                  <a:schemeClr val="accent2"/>
                </a:solidFill>
              </a:defRPr>
            </a:lvl1pPr>
          </a:lstStyle>
          <a:p>
            <a:pPr lvl="0"/>
            <a:r>
              <a:rPr lang="en-CA" sz="1800" dirty="0"/>
              <a:t>Replace with the title of your phase</a:t>
            </a:r>
            <a:endParaRPr lang="en-US" dirty="0"/>
          </a:p>
        </p:txBody>
      </p:sp>
      <p:sp>
        <p:nvSpPr>
          <p:cNvPr id="9" name="Text Placeholder 8"/>
          <p:cNvSpPr>
            <a:spLocks noGrp="1"/>
          </p:cNvSpPr>
          <p:nvPr>
            <p:ph type="body" sz="quarter" idx="11" hasCustomPrompt="1"/>
          </p:nvPr>
        </p:nvSpPr>
        <p:spPr>
          <a:xfrm>
            <a:off x="7196138" y="4549775"/>
            <a:ext cx="1439862" cy="1401763"/>
          </a:xfrm>
        </p:spPr>
        <p:txBody>
          <a:bodyPr anchor="ctr"/>
          <a:lstStyle>
            <a:lvl1pPr marL="0" indent="0" algn="ctr">
              <a:buNone/>
              <a:defRPr sz="8800">
                <a:solidFill>
                  <a:schemeClr val="accent1"/>
                </a:solidFill>
              </a:defRPr>
            </a:lvl1pPr>
          </a:lstStyle>
          <a:p>
            <a:pPr lvl="0"/>
            <a:r>
              <a:rPr lang="en-CA" sz="8800" dirty="0"/>
              <a:t>#</a:t>
            </a:r>
            <a:endParaRPr lang="en-US" dirty="0"/>
          </a:p>
        </p:txBody>
      </p:sp>
      <p:cxnSp>
        <p:nvCxnSpPr>
          <p:cNvPr id="10" name="Straight Connector 9"/>
          <p:cNvCxnSpPr/>
          <p:nvPr userDrawn="1"/>
        </p:nvCxnSpPr>
        <p:spPr>
          <a:xfrm>
            <a:off x="3505200" y="59235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48891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roken Phase Layout">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1997-2016 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rgbClr val="29475F"/>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dirty="0"/>
              <a:t>Replace with Phase Title</a:t>
            </a:r>
            <a:endParaRPr lang="en-US" dirty="0"/>
          </a:p>
        </p:txBody>
      </p:sp>
      <p:sp>
        <p:nvSpPr>
          <p:cNvPr id="20" name="TextBox 19"/>
          <p:cNvSpPr txBox="1"/>
          <p:nvPr userDrawn="1"/>
        </p:nvSpPr>
        <p:spPr>
          <a:xfrm>
            <a:off x="763035" y="2585841"/>
            <a:ext cx="2036776" cy="769441"/>
          </a:xfrm>
          <a:prstGeom prst="rect">
            <a:avLst/>
          </a:prstGeom>
          <a:noFill/>
        </p:spPr>
        <p:txBody>
          <a:bodyPr wrap="none" lIns="0" rtlCol="0">
            <a:spAutoFit/>
          </a:bodyPr>
          <a:lstStyle/>
          <a:p>
            <a:r>
              <a:rPr lang="en-CA" sz="4400" b="1" dirty="0">
                <a:solidFill>
                  <a:srgbClr val="29475F"/>
                </a:solidFill>
              </a:rPr>
              <a:t>PHASE</a:t>
            </a: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dirty="0"/>
              <a:t>#</a:t>
            </a:r>
            <a:endParaRPr lang="en-US" dirty="0"/>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dirty="0"/>
              <a:t>Blueprint Title</a:t>
            </a:r>
          </a:p>
        </p:txBody>
      </p:sp>
    </p:spTree>
    <p:extLst>
      <p:ext uri="{BB962C8B-B14F-4D97-AF65-F5344CB8AC3E}">
        <p14:creationId xmlns:p14="http://schemas.microsoft.com/office/powerpoint/2010/main" val="28469658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Blue slide intro">
    <p:bg>
      <p:bgPr>
        <a:solidFill>
          <a:srgbClr val="CBDBE7"/>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Rectangle 8"/>
          <p:cNvSpPr/>
          <p:nvPr userDrawn="1"/>
        </p:nvSpPr>
        <p:spPr>
          <a:xfrm>
            <a:off x="257182" y="3086541"/>
            <a:ext cx="8676000" cy="307777"/>
          </a:xfrm>
          <a:prstGeom prst="rect">
            <a:avLst/>
          </a:prstGeom>
          <a:solidFill>
            <a:srgbClr val="243F54"/>
          </a:solidFill>
        </p:spPr>
        <p:txBody>
          <a:bodyPr wrap="square">
            <a:spAutoFit/>
          </a:bodyPr>
          <a:lstStyle/>
          <a:p>
            <a:r>
              <a:rPr lang="en-US" sz="1400" b="1" dirty="0">
                <a:solidFill>
                  <a:srgbClr val="FFFFFF"/>
                </a:solidFill>
              </a:rPr>
              <a:t>The following are sample activities that will be conducted by Info-Tech analysts with your team:</a:t>
            </a:r>
          </a:p>
        </p:txBody>
      </p:sp>
      <p:sp>
        <p:nvSpPr>
          <p:cNvPr id="15" name="TextBox 14"/>
          <p:cNvSpPr txBox="1"/>
          <p:nvPr userDrawn="1"/>
        </p:nvSpPr>
        <p:spPr>
          <a:xfrm>
            <a:off x="257182" y="1068995"/>
            <a:ext cx="8676000" cy="307777"/>
          </a:xfrm>
          <a:prstGeom prst="rect">
            <a:avLst/>
          </a:prstGeom>
          <a:solidFill>
            <a:srgbClr val="243F54"/>
          </a:solidFill>
        </p:spPr>
        <p:txBody>
          <a:bodyPr wrap="square" rtlCol="0">
            <a:spAutoFit/>
          </a:bodyPr>
          <a:lstStyle/>
          <a:p>
            <a:r>
              <a:rPr lang="en-US" sz="1400" b="1" dirty="0">
                <a:solidFill>
                  <a:srgbClr val="FFFFFF"/>
                </a:solidFill>
              </a:rPr>
              <a:t>Book a workshop with our Info-Tech analysts:</a:t>
            </a:r>
          </a:p>
        </p:txBody>
      </p:sp>
      <p:sp>
        <p:nvSpPr>
          <p:cNvPr id="16"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as part of an Info-Tech workshop</a:t>
            </a:r>
            <a:endParaRPr lang="en-CA" dirty="0">
              <a:solidFill>
                <a:srgbClr val="333333"/>
              </a:solidFill>
            </a:endParaRPr>
          </a:p>
        </p:txBody>
      </p:sp>
    </p:spTree>
    <p:extLst>
      <p:ext uri="{BB962C8B-B14F-4D97-AF65-F5344CB8AC3E}">
        <p14:creationId xmlns:p14="http://schemas.microsoft.com/office/powerpoint/2010/main" val="1649546338"/>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ue slide extra">
    <p:bg>
      <p:bgPr>
        <a:solidFill>
          <a:srgbClr val="CBDBE7"/>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as part of an Info-Tech workshop</a:t>
            </a:r>
            <a:endParaRPr lang="en-CA" dirty="0">
              <a:solidFill>
                <a:srgbClr val="333333"/>
              </a:solidFill>
            </a:endParaRPr>
          </a:p>
        </p:txBody>
      </p:sp>
      <p:sp>
        <p:nvSpPr>
          <p:cNvPr id="10" name="TextBox 9"/>
          <p:cNvSpPr txBox="1"/>
          <p:nvPr userDrawn="1"/>
        </p:nvSpPr>
        <p:spPr>
          <a:xfrm>
            <a:off x="257182" y="1068995"/>
            <a:ext cx="8676000" cy="307777"/>
          </a:xfrm>
          <a:prstGeom prst="rect">
            <a:avLst/>
          </a:prstGeom>
          <a:solidFill>
            <a:srgbClr val="243F54"/>
          </a:solidFill>
        </p:spPr>
        <p:txBody>
          <a:bodyPr wrap="square" rtlCol="0">
            <a:spAutoFit/>
          </a:bodyPr>
          <a:lstStyle/>
          <a:p>
            <a:r>
              <a:rPr lang="en-US" sz="1400" b="1" dirty="0">
                <a:solidFill>
                  <a:srgbClr val="FFFFFF"/>
                </a:solidFill>
              </a:rPr>
              <a:t>Book a workshop with our Info-Tech analysts:</a:t>
            </a:r>
          </a:p>
        </p:txBody>
      </p:sp>
    </p:spTree>
    <p:extLst>
      <p:ext uri="{BB962C8B-B14F-4D97-AF65-F5344CB8AC3E}">
        <p14:creationId xmlns:p14="http://schemas.microsoft.com/office/powerpoint/2010/main" val="285051655"/>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Executive Brief slide">
    <p:spTree>
      <p:nvGrpSpPr>
        <p:cNvPr id="1" name=""/>
        <p:cNvGrpSpPr/>
        <p:nvPr/>
      </p:nvGrpSpPr>
      <p:grpSpPr>
        <a:xfrm>
          <a:off x="0" y="0"/>
          <a:ext cx="0" cy="0"/>
          <a:chOff x="0" y="0"/>
          <a:chExt cx="0" cy="0"/>
        </a:xfrm>
      </p:grpSpPr>
      <p:sp>
        <p:nvSpPr>
          <p:cNvPr id="3" name="Rectangle 2"/>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Brief slide</a:t>
            </a:r>
            <a:endParaRPr lang="en-CA"/>
          </a:p>
        </p:txBody>
      </p:sp>
    </p:spTree>
    <p:extLst>
      <p:ext uri="{BB962C8B-B14F-4D97-AF65-F5344CB8AC3E}">
        <p14:creationId xmlns:p14="http://schemas.microsoft.com/office/powerpoint/2010/main" val="33259769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sp>
        <p:nvSpPr>
          <p:cNvPr id="24" name="Rectangle 23"/>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bg1"/>
                </a:solidFill>
                <a:latin typeface="+mn-lt"/>
              </a:defRPr>
            </a:lvl1pPr>
          </a:lstStyle>
          <a:p>
            <a:r>
              <a:rPr lang="en-US"/>
              <a:t>Page header</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0" name="Rectangle 9"/>
          <p:cNvSpPr/>
          <p:nvPr/>
        </p:nvSpPr>
        <p:spPr>
          <a:xfrm>
            <a:off x="251519"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Assist:</a:t>
            </a:r>
          </a:p>
        </p:txBody>
      </p:sp>
      <p:sp>
        <p:nvSpPr>
          <p:cNvPr id="13" name="Rectangle 12"/>
          <p:cNvSpPr/>
          <p:nvPr/>
        </p:nvSpPr>
        <p:spPr>
          <a:xfrm>
            <a:off x="4840036"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8" name="Text Placeholder 41"/>
          <p:cNvSpPr>
            <a:spLocks noGrp="1"/>
          </p:cNvSpPr>
          <p:nvPr>
            <p:ph type="body" sz="quarter" idx="27" hasCustomPrompt="1"/>
          </p:nvPr>
        </p:nvSpPr>
        <p:spPr>
          <a:xfrm>
            <a:off x="246703" y="425234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9" name="Text Placeholder 41"/>
          <p:cNvSpPr>
            <a:spLocks noGrp="1"/>
          </p:cNvSpPr>
          <p:nvPr>
            <p:ph type="body" sz="quarter" idx="28" hasCustomPrompt="1"/>
          </p:nvPr>
        </p:nvSpPr>
        <p:spPr>
          <a:xfrm>
            <a:off x="4830836" y="424810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6" name="Rectangle 15"/>
          <p:cNvSpPr/>
          <p:nvPr userDrawn="1"/>
        </p:nvSpPr>
        <p:spPr>
          <a:xfrm>
            <a:off x="251519"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20" name="Rectangle 19"/>
          <p:cNvSpPr/>
          <p:nvPr userDrawn="1"/>
        </p:nvSpPr>
        <p:spPr>
          <a:xfrm>
            <a:off x="4840036"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1" name="Rectangle 20"/>
          <p:cNvSpPr/>
          <p:nvPr userDrawn="1"/>
        </p:nvSpPr>
        <p:spPr>
          <a:xfrm>
            <a:off x="251519"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Also Assist:</a:t>
            </a:r>
          </a:p>
        </p:txBody>
      </p:sp>
      <p:sp>
        <p:nvSpPr>
          <p:cNvPr id="22" name="Rectangle 21"/>
          <p:cNvSpPr/>
          <p:nvPr userDrawn="1"/>
        </p:nvSpPr>
        <p:spPr>
          <a:xfrm>
            <a:off x="4840036"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Help Them:</a:t>
            </a:r>
          </a:p>
        </p:txBody>
      </p:sp>
    </p:spTree>
    <p:extLst>
      <p:ext uri="{BB962C8B-B14F-4D97-AF65-F5344CB8AC3E}">
        <p14:creationId xmlns:p14="http://schemas.microsoft.com/office/powerpoint/2010/main" val="14740100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Executive Summary">
    <p:spTree>
      <p:nvGrpSpPr>
        <p:cNvPr id="1" name=""/>
        <p:cNvGrpSpPr/>
        <p:nvPr/>
      </p:nvGrpSpPr>
      <p:grpSpPr>
        <a:xfrm>
          <a:off x="0" y="0"/>
          <a:ext cx="0" cy="0"/>
          <a:chOff x="0" y="0"/>
          <a:chExt cx="0" cy="0"/>
        </a:xfrm>
      </p:grpSpPr>
      <p:sp>
        <p:nvSpPr>
          <p:cNvPr id="18" name="Rectangle 17"/>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summary</a:t>
            </a:r>
            <a:endParaRPr lang="en-US" dirty="0"/>
          </a:p>
        </p:txBody>
      </p:sp>
      <p:sp>
        <p:nvSpPr>
          <p:cNvPr id="9" name="Rectangle 8"/>
          <p:cNvSpPr/>
          <p:nvPr userDrawn="1"/>
        </p:nvSpPr>
        <p:spPr>
          <a:xfrm>
            <a:off x="255868" y="4199835"/>
            <a:ext cx="8640578" cy="312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3" name="Rectangle 12"/>
          <p:cNvSpPr/>
          <p:nvPr userDrawn="1"/>
        </p:nvSpPr>
        <p:spPr>
          <a:xfrm>
            <a:off x="247848" y="1210905"/>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Situation</a:t>
            </a:r>
          </a:p>
        </p:txBody>
      </p:sp>
      <p:sp>
        <p:nvSpPr>
          <p:cNvPr id="11" name="Rectangle 10"/>
          <p:cNvSpPr/>
          <p:nvPr userDrawn="1"/>
        </p:nvSpPr>
        <p:spPr>
          <a:xfrm>
            <a:off x="247848" y="2659744"/>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20" name="Text Placeholder 19"/>
          <p:cNvSpPr>
            <a:spLocks noGrp="1"/>
          </p:cNvSpPr>
          <p:nvPr userDrawn="1">
            <p:ph type="body" sz="quarter" idx="10"/>
          </p:nvPr>
        </p:nvSpPr>
        <p:spPr>
          <a:xfrm>
            <a:off x="247848" y="1535364"/>
            <a:ext cx="5257800" cy="1078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9"/>
          <p:cNvSpPr>
            <a:spLocks noGrp="1"/>
          </p:cNvSpPr>
          <p:nvPr userDrawn="1">
            <p:ph type="body" sz="quarter" idx="11"/>
          </p:nvPr>
        </p:nvSpPr>
        <p:spPr>
          <a:xfrm>
            <a:off x="247848" y="2974004"/>
            <a:ext cx="5257800" cy="10769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2" name="Text Placeholder 19"/>
          <p:cNvSpPr>
            <a:spLocks noGrp="1"/>
          </p:cNvSpPr>
          <p:nvPr userDrawn="1">
            <p:ph type="body" sz="quarter" idx="12"/>
          </p:nvPr>
        </p:nvSpPr>
        <p:spPr>
          <a:xfrm>
            <a:off x="255868" y="4512653"/>
            <a:ext cx="8623607" cy="18084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9" name="Text Placeholder 28"/>
          <p:cNvSpPr>
            <a:spLocks noGrp="1"/>
          </p:cNvSpPr>
          <p:nvPr>
            <p:ph type="body" sz="quarter" idx="13"/>
          </p:nvPr>
        </p:nvSpPr>
        <p:spPr>
          <a:xfrm>
            <a:off x="5737241" y="1495997"/>
            <a:ext cx="3083231" cy="2523241"/>
          </a:xfrm>
          <a:noFill/>
          <a:ln w="12700">
            <a:noFill/>
          </a:ln>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endParaRPr lang="en-US" dirty="0"/>
          </a:p>
        </p:txBody>
      </p:sp>
      <p:grpSp>
        <p:nvGrpSpPr>
          <p:cNvPr id="28" name="Group 27"/>
          <p:cNvGrpSpPr/>
          <p:nvPr/>
        </p:nvGrpSpPr>
        <p:grpSpPr>
          <a:xfrm>
            <a:off x="5736405" y="1210905"/>
            <a:ext cx="3084068" cy="285749"/>
            <a:chOff x="2267744" y="1844804"/>
            <a:chExt cx="3084068" cy="285749"/>
          </a:xfrm>
          <a:solidFill>
            <a:srgbClr val="B0C534"/>
          </a:solidFill>
        </p:grpSpPr>
        <p:sp>
          <p:nvSpPr>
            <p:cNvPr id="31" name="Round Same Side Corner Rectangle 97"/>
            <p:cNvSpPr/>
            <p:nvPr/>
          </p:nvSpPr>
          <p:spPr>
            <a:xfrm>
              <a:off x="2267744" y="1844804"/>
              <a:ext cx="3084068" cy="285749"/>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100" i="1" dirty="0">
                  <a:solidFill>
                    <a:srgbClr val="FFFFFF"/>
                  </a:solidFill>
                  <a:latin typeface="Georgia"/>
                </a:rPr>
                <a:t>Info-Tech Insight</a:t>
              </a:r>
            </a:p>
          </p:txBody>
        </p:sp>
        <p:pic>
          <p:nvPicPr>
            <p:cNvPr id="32" name="Picture 31" descr="insight-sm.wmf"/>
            <p:cNvPicPr>
              <a:picLocks noChangeAspect="1"/>
            </p:cNvPicPr>
            <p:nvPr/>
          </p:nvPicPr>
          <p:blipFill>
            <a:blip r:embed="rId2" cstate="print"/>
            <a:stretch>
              <a:fillRect/>
            </a:stretch>
          </p:blipFill>
          <p:spPr>
            <a:xfrm>
              <a:off x="5043623" y="1889932"/>
              <a:ext cx="240000" cy="180000"/>
            </a:xfrm>
            <a:prstGeom prst="rect">
              <a:avLst/>
            </a:prstGeom>
            <a:solidFill>
              <a:schemeClr val="accent2"/>
            </a:solidFill>
            <a:ln>
              <a:solidFill>
                <a:schemeClr val="accent2"/>
              </a:solidFill>
            </a:ln>
          </p:spPr>
        </p:pic>
      </p:gr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09464" y="1266251"/>
            <a:ext cx="209348" cy="209348"/>
          </a:xfrm>
          <a:prstGeom prst="rect">
            <a:avLst/>
          </a:prstGeom>
        </p:spPr>
      </p:pic>
      <p:pic>
        <p:nvPicPr>
          <p:cNvPr id="30" name="Picture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96225" y="4252813"/>
            <a:ext cx="206861" cy="206861"/>
          </a:xfrm>
          <a:prstGeom prst="rect">
            <a:avLst/>
          </a:prstGeom>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09464" y="2716075"/>
            <a:ext cx="211099" cy="211099"/>
          </a:xfrm>
          <a:prstGeom prst="rect">
            <a:avLst/>
          </a:prstGeom>
        </p:spPr>
      </p:pic>
    </p:spTree>
    <p:extLst>
      <p:ext uri="{BB962C8B-B14F-4D97-AF65-F5344CB8AC3E}">
        <p14:creationId xmlns:p14="http://schemas.microsoft.com/office/powerpoint/2010/main" val="35338949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2176356"/>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Broken Phase Layout">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1997-2016 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dirty="0"/>
              <a:t>Replace with Phase Title</a:t>
            </a:r>
            <a:endParaRPr lang="en-US" dirty="0"/>
          </a:p>
        </p:txBody>
      </p:sp>
      <p:sp>
        <p:nvSpPr>
          <p:cNvPr id="20" name="TextBox 19"/>
          <p:cNvSpPr txBox="1"/>
          <p:nvPr userDrawn="1"/>
        </p:nvSpPr>
        <p:spPr>
          <a:xfrm>
            <a:off x="763035" y="2585841"/>
            <a:ext cx="2977738" cy="769441"/>
          </a:xfrm>
          <a:prstGeom prst="rect">
            <a:avLst/>
          </a:prstGeom>
          <a:noFill/>
        </p:spPr>
        <p:txBody>
          <a:bodyPr wrap="none" lIns="0" rtlCol="0">
            <a:spAutoFit/>
          </a:bodyPr>
          <a:lstStyle/>
          <a:p>
            <a:r>
              <a:rPr lang="en-CA" sz="4400" b="1" dirty="0">
                <a:solidFill>
                  <a:srgbClr val="29475F"/>
                </a:solidFill>
              </a:rPr>
              <a:t>APPENDIX</a:t>
            </a:r>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dirty="0"/>
              <a:t>Blueprint Title</a:t>
            </a:r>
          </a:p>
        </p:txBody>
      </p:sp>
    </p:spTree>
    <p:extLst>
      <p:ext uri="{BB962C8B-B14F-4D97-AF65-F5344CB8AC3E}">
        <p14:creationId xmlns:p14="http://schemas.microsoft.com/office/powerpoint/2010/main" val="3432633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sp>
        <p:nvSpPr>
          <p:cNvPr id="23" name="Rectangle 22"/>
          <p:cNvSpPr/>
          <p:nvPr userDrawn="1"/>
        </p:nvSpPr>
        <p:spPr>
          <a:xfrm>
            <a:off x="0" y="-31214"/>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bg1"/>
              </a:solidFill>
            </a:endParaRP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bg1"/>
                </a:solidFill>
                <a:latin typeface="+mn-lt"/>
              </a:defRPr>
            </a:lvl1pPr>
          </a:lstStyle>
          <a:p>
            <a:r>
              <a:rPr lang="en-US"/>
              <a:t>Page header</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0" name="Rectangle 9"/>
          <p:cNvSpPr/>
          <p:nvPr/>
        </p:nvSpPr>
        <p:spPr>
          <a:xfrm>
            <a:off x="251519"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Assist:</a:t>
            </a:r>
          </a:p>
        </p:txBody>
      </p:sp>
      <p:sp>
        <p:nvSpPr>
          <p:cNvPr id="13" name="Rectangle 12"/>
          <p:cNvSpPr/>
          <p:nvPr/>
        </p:nvSpPr>
        <p:spPr>
          <a:xfrm>
            <a:off x="4840036"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8" name="Text Placeholder 41"/>
          <p:cNvSpPr>
            <a:spLocks noGrp="1"/>
          </p:cNvSpPr>
          <p:nvPr>
            <p:ph type="body" sz="quarter" idx="27" hasCustomPrompt="1"/>
          </p:nvPr>
        </p:nvSpPr>
        <p:spPr>
          <a:xfrm>
            <a:off x="246703" y="425234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9" name="Text Placeholder 41"/>
          <p:cNvSpPr>
            <a:spLocks noGrp="1"/>
          </p:cNvSpPr>
          <p:nvPr>
            <p:ph type="body" sz="quarter" idx="28" hasCustomPrompt="1"/>
          </p:nvPr>
        </p:nvSpPr>
        <p:spPr>
          <a:xfrm>
            <a:off x="4830836" y="424810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6" name="Rectangle 15"/>
          <p:cNvSpPr/>
          <p:nvPr userDrawn="1"/>
        </p:nvSpPr>
        <p:spPr>
          <a:xfrm>
            <a:off x="251519"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20" name="Rectangle 19"/>
          <p:cNvSpPr/>
          <p:nvPr userDrawn="1"/>
        </p:nvSpPr>
        <p:spPr>
          <a:xfrm>
            <a:off x="4840036"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1" name="Rectangle 20"/>
          <p:cNvSpPr/>
          <p:nvPr userDrawn="1"/>
        </p:nvSpPr>
        <p:spPr>
          <a:xfrm>
            <a:off x="251519"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Also Assist:</a:t>
            </a:r>
          </a:p>
        </p:txBody>
      </p:sp>
      <p:sp>
        <p:nvSpPr>
          <p:cNvPr id="22" name="Rectangle 21"/>
          <p:cNvSpPr/>
          <p:nvPr userDrawn="1"/>
        </p:nvSpPr>
        <p:spPr>
          <a:xfrm>
            <a:off x="4840036"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b="1" dirty="0"/>
              <a:t>This Research Will Help Them:</a:t>
            </a:r>
          </a:p>
        </p:txBody>
      </p:sp>
    </p:spTree>
    <p:extLst>
      <p:ext uri="{BB962C8B-B14F-4D97-AF65-F5344CB8AC3E}">
        <p14:creationId xmlns:p14="http://schemas.microsoft.com/office/powerpoint/2010/main" val="814660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hree Sections">
    <p:spTree>
      <p:nvGrpSpPr>
        <p:cNvPr id="1" name=""/>
        <p:cNvGrpSpPr/>
        <p:nvPr/>
      </p:nvGrpSpPr>
      <p:grpSpPr>
        <a:xfrm>
          <a:off x="0" y="0"/>
          <a:ext cx="0" cy="0"/>
          <a:chOff x="0" y="0"/>
          <a:chExt cx="0" cy="0"/>
        </a:xfrm>
      </p:grpSpPr>
      <p:sp>
        <p:nvSpPr>
          <p:cNvPr id="10" name="Rectangle 9"/>
          <p:cNvSpPr/>
          <p:nvPr userDrawn="1"/>
        </p:nvSpPr>
        <p:spPr>
          <a:xfrm>
            <a:off x="0" y="-31214"/>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bg1"/>
              </a:solidFill>
            </a:endParaRPr>
          </a:p>
        </p:txBody>
      </p:sp>
      <p:sp>
        <p:nvSpPr>
          <p:cNvPr id="12" name="Text Placeholder 13"/>
          <p:cNvSpPr>
            <a:spLocks noGrp="1"/>
          </p:cNvSpPr>
          <p:nvPr>
            <p:ph type="body" sz="quarter" idx="12" hasCustomPrompt="1"/>
          </p:nvPr>
        </p:nvSpPr>
        <p:spPr>
          <a:xfrm>
            <a:off x="266219" y="4642215"/>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lvl1pPr>
          </a:lstStyle>
          <a:p>
            <a:pPr marL="0" lvl="0" defTabSz="914400" latinLnBrk="0"/>
            <a:r>
              <a:rPr lang="en-US" dirty="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1"/>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a:defRPr lang="en-US" sz="1400" b="1" dirty="0" smtClean="0">
                <a:solidFill>
                  <a:schemeClr val="lt1"/>
                </a:solidFill>
              </a:defRPr>
            </a:lvl1pPr>
          </a:lstStyle>
          <a:p>
            <a:pPr marL="0" lvl="0" indent="0" defTabSz="914400" latinLnBrk="0">
              <a:buNone/>
            </a:pPr>
            <a:r>
              <a:rPr lang="en-US" dirty="0"/>
              <a:t>Click to replace text (Arial, 14pt)</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a:t>Three sections</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156219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Small 1 Large">
    <p:spTree>
      <p:nvGrpSpPr>
        <p:cNvPr id="1" name=""/>
        <p:cNvGrpSpPr/>
        <p:nvPr/>
      </p:nvGrpSpPr>
      <p:grpSpPr>
        <a:xfrm>
          <a:off x="0" y="0"/>
          <a:ext cx="0" cy="0"/>
          <a:chOff x="0" y="0"/>
          <a:chExt cx="0" cy="0"/>
        </a:xfrm>
      </p:grpSpPr>
      <p:sp>
        <p:nvSpPr>
          <p:cNvPr id="15" name="Rectangle 14"/>
          <p:cNvSpPr/>
          <p:nvPr userDrawn="1"/>
        </p:nvSpPr>
        <p:spPr>
          <a:xfrm>
            <a:off x="0" y="-31214"/>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bg1"/>
              </a:solidFill>
            </a:endParaRPr>
          </a:p>
        </p:txBody>
      </p:sp>
      <p:sp>
        <p:nvSpPr>
          <p:cNvPr id="22" name="Text Placeholder 20"/>
          <p:cNvSpPr>
            <a:spLocks noGrp="1"/>
          </p:cNvSpPr>
          <p:nvPr>
            <p:ph type="body" sz="quarter" idx="12"/>
          </p:nvPr>
        </p:nvSpPr>
        <p:spPr>
          <a:xfrm>
            <a:off x="261455" y="3323354"/>
            <a:ext cx="8615844" cy="320040"/>
          </a:xfrm>
          <a:solidFill>
            <a:srgbClr val="243F54"/>
          </a:solidFill>
        </p:spPr>
        <p:txBody>
          <a:bodyPr/>
          <a:lstStyle>
            <a:lvl1pPr marL="0" indent="0">
              <a:defRPr sz="1400" b="1">
                <a:solidFill>
                  <a:schemeClr val="bg1"/>
                </a:solidFill>
              </a:defRPr>
            </a:lvl1pPr>
          </a:lstStyle>
          <a:p>
            <a:pPr marL="0" indent="0">
              <a:buNone/>
            </a:pPr>
            <a:r>
              <a:rPr lang="en-US" dirty="0"/>
              <a:t>Deliverables Completed</a:t>
            </a:r>
          </a:p>
        </p:txBody>
      </p:sp>
      <p:sp>
        <p:nvSpPr>
          <p:cNvPr id="23" name="Text Placeholder 21"/>
          <p:cNvSpPr>
            <a:spLocks noGrp="1"/>
          </p:cNvSpPr>
          <p:nvPr>
            <p:ph type="body" sz="quarter" idx="11"/>
          </p:nvPr>
        </p:nvSpPr>
        <p:spPr>
          <a:xfrm>
            <a:off x="4612662"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Processes Optimized</a:t>
            </a:r>
          </a:p>
        </p:txBody>
      </p:sp>
      <p:sp>
        <p:nvSpPr>
          <p:cNvPr id="24" name="Text Placeholder 22"/>
          <p:cNvSpPr>
            <a:spLocks noGrp="1"/>
          </p:cNvSpPr>
          <p:nvPr>
            <p:ph type="body" sz="quarter" idx="10"/>
          </p:nvPr>
        </p:nvSpPr>
        <p:spPr>
          <a:xfrm>
            <a:off x="257727"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Knowledge Gained</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dirty="0"/>
              <a:t>Two small sections, </a:t>
            </a:r>
            <a:r>
              <a:rPr lang="en-US"/>
              <a:t>one large</a:t>
            </a:r>
            <a:endParaRPr lang="en-US" dirty="0"/>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0808" y="3376524"/>
            <a:ext cx="215115" cy="21511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1110" y="1253022"/>
            <a:ext cx="194813" cy="225573"/>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96998" y="1268794"/>
            <a:ext cx="139535" cy="197675"/>
          </a:xfrm>
          <a:prstGeom prst="rect">
            <a:avLst/>
          </a:prstGeom>
        </p:spPr>
      </p:pic>
    </p:spTree>
    <p:extLst>
      <p:ext uri="{BB962C8B-B14F-4D97-AF65-F5344CB8AC3E}">
        <p14:creationId xmlns:p14="http://schemas.microsoft.com/office/powerpoint/2010/main" val="3525063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268871" y="1708920"/>
            <a:ext cx="8601189" cy="0"/>
          </a:xfrm>
          <a:prstGeom prst="line">
            <a:avLst/>
          </a:prstGeom>
          <a:ln w="193675">
            <a:solidFill>
              <a:schemeClr val="bg1"/>
            </a:solidFill>
          </a:ln>
          <a:effectLst>
            <a:outerShdw blurRad="190500" dist="76200" dir="5400000" sx="97000" sy="97000" algn="tl" rotWithShape="0">
              <a:prstClr val="black">
                <a:alpha val="5000"/>
              </a:prstClr>
            </a:outerShdw>
          </a:effectLst>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Case study title</a:t>
            </a:r>
            <a:endParaRPr lang="en-CA" dirty="0"/>
          </a:p>
        </p:txBody>
      </p:sp>
    </p:spTree>
    <p:extLst>
      <p:ext uri="{BB962C8B-B14F-4D97-AF65-F5344CB8AC3E}">
        <p14:creationId xmlns:p14="http://schemas.microsoft.com/office/powerpoint/2010/main" val="1924518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nbroken Phase Layout">
    <p:spTree>
      <p:nvGrpSpPr>
        <p:cNvPr id="1" name=""/>
        <p:cNvGrpSpPr/>
        <p:nvPr/>
      </p:nvGrpSpPr>
      <p:grpSpPr>
        <a:xfrm>
          <a:off x="0" y="0"/>
          <a:ext cx="0" cy="0"/>
          <a:chOff x="0" y="0"/>
          <a:chExt cx="0" cy="0"/>
        </a:xfrm>
      </p:grpSpPr>
      <p:sp>
        <p:nvSpPr>
          <p:cNvPr id="3" name="TextBox 2"/>
          <p:cNvSpPr txBox="1"/>
          <p:nvPr userDrawn="1"/>
        </p:nvSpPr>
        <p:spPr>
          <a:xfrm>
            <a:off x="4391566" y="4626678"/>
            <a:ext cx="2803790" cy="769441"/>
          </a:xfrm>
          <a:prstGeom prst="rect">
            <a:avLst/>
          </a:prstGeom>
          <a:noFill/>
        </p:spPr>
        <p:txBody>
          <a:bodyPr wrap="square" rtlCol="0">
            <a:spAutoFit/>
          </a:bodyPr>
          <a:lstStyle/>
          <a:p>
            <a:pPr algn="r"/>
            <a:r>
              <a:rPr lang="en-CA" sz="4400" b="1" dirty="0">
                <a:solidFill>
                  <a:schemeClr val="accent1"/>
                </a:solidFill>
              </a:rPr>
              <a:t>PHASE</a:t>
            </a:r>
          </a:p>
        </p:txBody>
      </p:sp>
      <p:cxnSp>
        <p:nvCxnSpPr>
          <p:cNvPr id="4" name="Straight Connector 3"/>
          <p:cNvCxnSpPr/>
          <p:nvPr userDrawn="1"/>
        </p:nvCxnSpPr>
        <p:spPr>
          <a:xfrm>
            <a:off x="3352800" y="57711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 name="Oval 4"/>
          <p:cNvSpPr/>
          <p:nvPr userDrawn="1"/>
        </p:nvSpPr>
        <p:spPr>
          <a:xfrm>
            <a:off x="7215652" y="4550343"/>
            <a:ext cx="1400435" cy="1400435"/>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000" b="1" dirty="0">
              <a:solidFill>
                <a:srgbClr val="243F54"/>
              </a:solidFill>
            </a:endParaRPr>
          </a:p>
        </p:txBody>
      </p:sp>
      <p:sp>
        <p:nvSpPr>
          <p:cNvPr id="7" name="Text Placeholder 6"/>
          <p:cNvSpPr>
            <a:spLocks noGrp="1"/>
          </p:cNvSpPr>
          <p:nvPr>
            <p:ph type="body" sz="quarter" idx="10" hasCustomPrompt="1"/>
          </p:nvPr>
        </p:nvSpPr>
        <p:spPr>
          <a:xfrm>
            <a:off x="666750" y="5395913"/>
            <a:ext cx="6418263" cy="374650"/>
          </a:xfrm>
        </p:spPr>
        <p:txBody>
          <a:bodyPr/>
          <a:lstStyle>
            <a:lvl1pPr marL="0" indent="0" algn="r">
              <a:buNone/>
              <a:defRPr sz="1800" baseline="0">
                <a:solidFill>
                  <a:schemeClr val="accent2"/>
                </a:solidFill>
              </a:defRPr>
            </a:lvl1pPr>
          </a:lstStyle>
          <a:p>
            <a:pPr lvl="0"/>
            <a:r>
              <a:rPr lang="en-CA" sz="1800" dirty="0"/>
              <a:t>Replace with the title of your phase</a:t>
            </a:r>
            <a:endParaRPr lang="en-US" dirty="0"/>
          </a:p>
        </p:txBody>
      </p:sp>
      <p:sp>
        <p:nvSpPr>
          <p:cNvPr id="9" name="Text Placeholder 8"/>
          <p:cNvSpPr>
            <a:spLocks noGrp="1"/>
          </p:cNvSpPr>
          <p:nvPr>
            <p:ph type="body" sz="quarter" idx="11" hasCustomPrompt="1"/>
          </p:nvPr>
        </p:nvSpPr>
        <p:spPr>
          <a:xfrm>
            <a:off x="7196138" y="4549775"/>
            <a:ext cx="1439862" cy="1401763"/>
          </a:xfrm>
        </p:spPr>
        <p:txBody>
          <a:bodyPr anchor="ctr"/>
          <a:lstStyle>
            <a:lvl1pPr marL="0" indent="0" algn="ctr">
              <a:buNone/>
              <a:defRPr sz="8800">
                <a:solidFill>
                  <a:schemeClr val="accent1"/>
                </a:solidFill>
              </a:defRPr>
            </a:lvl1pPr>
          </a:lstStyle>
          <a:p>
            <a:pPr lvl="0"/>
            <a:r>
              <a:rPr lang="en-CA" sz="8800" dirty="0"/>
              <a:t>#</a:t>
            </a:r>
            <a:endParaRPr lang="en-US" dirty="0"/>
          </a:p>
        </p:txBody>
      </p:sp>
      <p:cxnSp>
        <p:nvCxnSpPr>
          <p:cNvPr id="10" name="Straight Connector 9"/>
          <p:cNvCxnSpPr/>
          <p:nvPr userDrawn="1"/>
        </p:nvCxnSpPr>
        <p:spPr>
          <a:xfrm>
            <a:off x="3505200" y="59235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4295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theme" Target="../theme/theme3.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heme" Target="../theme/theme4.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a:solidFill>
                  <a:srgbClr val="FFFFFF"/>
                </a:solidFill>
              </a:rPr>
              <a:t>Info-Tech Research Group</a:t>
            </a: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1795235125"/>
      </p:ext>
    </p:extLst>
  </p:cSld>
  <p:clrMap bg1="lt1" tx1="dk1" bg2="lt2" tx2="dk2" accent1="accent1" accent2="accent2" accent3="accent3" accent4="accent4" accent5="accent5" accent6="accent6" hlink="hlink" folHlink="folHlink"/>
  <p:sldLayoutIdLst>
    <p:sldLayoutId id="2147483704" r:id="rId1"/>
    <p:sldLayoutId id="2147483765" r:id="rId2"/>
    <p:sldLayoutId id="2147483699" r:id="rId3"/>
    <p:sldLayoutId id="2147483702" r:id="rId4"/>
    <p:sldLayoutId id="2147483706" r:id="rId5"/>
    <p:sldLayoutId id="2147483710" r:id="rId6"/>
    <p:sldLayoutId id="2147483711" r:id="rId7"/>
    <p:sldLayoutId id="2147483764" r:id="rId8"/>
    <p:sldLayoutId id="2147483762" r:id="rId9"/>
    <p:sldLayoutId id="2147483761" r:id="rId10"/>
    <p:sldLayoutId id="2147483763" r:id="rId11"/>
  </p:sldLayoutIdLst>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a:solidFill>
                  <a:srgbClr val="FFFFFF"/>
                </a:solidFill>
              </a:rPr>
              <a:t>Info-Tech Research Group</a:t>
            </a: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pPr>
            <a:r>
              <a:rPr lang="en-CA" sz="1000" kern="0" dirty="0">
                <a:solidFill>
                  <a:srgbClr val="FFFFFF"/>
                </a:solidFil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3161767640"/>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6" r:id="rId9"/>
    <p:sldLayoutId id="2147483777" r:id="rId10"/>
    <p:sldLayoutId id="2147483778" r:id="rId11"/>
    <p:sldLayoutId id="2147483779" r:id="rId12"/>
    <p:sldLayoutId id="2147483780" r:id="rId13"/>
    <p:sldLayoutId id="2147483781" r:id="rId14"/>
    <p:sldLayoutId id="2147483783" r:id="rId15"/>
  </p:sldLayoutIdLst>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a:solidFill>
                  <a:srgbClr val="FFFFFF"/>
                </a:solidFill>
              </a:rPr>
              <a:t>Info-Tech Research Group</a:t>
            </a: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pPr>
            <a:r>
              <a:rPr lang="en-CA" sz="1000" kern="0" dirty="0">
                <a:solidFill>
                  <a:srgbClr val="FFFFFF"/>
                </a:solidFil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4034410529"/>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 id="2147483819" r:id="rId17"/>
    <p:sldLayoutId id="2147483820" r:id="rId18"/>
  </p:sldLayoutIdLst>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a:solidFill>
                  <a:srgbClr val="FFFFFF"/>
                </a:solidFill>
              </a:rPr>
              <a:t>Info-Tech Research Group</a:t>
            </a: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pPr>
            <a:r>
              <a:rPr lang="en-CA" sz="1000" kern="0" dirty="0">
                <a:solidFill>
                  <a:srgbClr val="FFFFFF"/>
                </a:solidFil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4062892003"/>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Lst>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tags" Target="../tags/tag4.xml"/><Relationship Id="rId7" Type="http://schemas.openxmlformats.org/officeDocument/2006/relationships/slideLayout" Target="../slideLayouts/slideLayout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hyperlink" Target="https://www.infotech.com/research/risk-event-action-plan" TargetMode="External"/><Relationship Id="rId2" Type="http://schemas.openxmlformats.org/officeDocument/2006/relationships/hyperlink" Target="https://www.infotech.com/research/risk-report" TargetMode="Externa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7.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hyperlink" Target="https://www.infotech.com/research/risk-management-program-manualhttps:/www.infotech.com/research/risk-management-program-manual"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hyperlink" Target="https://cobitonline.isaca.org/" TargetMode="External"/><Relationship Id="rId2" Type="http://schemas.openxmlformats.org/officeDocument/2006/relationships/image" Target="../media/image41.jpeg"/><Relationship Id="rId1" Type="http://schemas.openxmlformats.org/officeDocument/2006/relationships/slideLayout" Target="../slideLayouts/slideLayout3.xml"/><Relationship Id="rId6" Type="http://schemas.openxmlformats.org/officeDocument/2006/relationships/hyperlink" Target="http://www.isaca.org/knowledge-center/risk-it-it-risk-management/pages/default.aspx" TargetMode="External"/><Relationship Id="rId5" Type="http://schemas.openxmlformats.org/officeDocument/2006/relationships/hyperlink" Target="https://www.axelos.com/best-practice-solutions/mor" TargetMode="Externa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5.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45.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45.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hyperlink" Target="mailto:Workshops@InfoTech.com" TargetMode="External"/><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hyperlink" Target="http://www.esi-intl.co.uk/horizons/publication/2010/201007_riskybusiness.asp" TargetMode="External"/><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8" Type="http://schemas.openxmlformats.org/officeDocument/2006/relationships/hyperlink" Target="http://www.bbc.com/news/business-30125728" TargetMode="External"/><Relationship Id="rId13"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6.png"/><Relationship Id="rId12" Type="http://schemas.openxmlformats.org/officeDocument/2006/relationships/hyperlink" Target="http://www.theguardian.com/society/2013/sep/18/nhs-records-system-10bn" TargetMode="External"/><Relationship Id="rId17" Type="http://schemas.openxmlformats.org/officeDocument/2006/relationships/hyperlink" Target="http://www.theaustralian.com.au/business/aviation/virgin-blue-sees-up-to-20m-hit-for-reservation-outage/story-e6frg95x-1225937073116" TargetMode="External"/><Relationship Id="rId2" Type="http://schemas.openxmlformats.org/officeDocument/2006/relationships/hyperlink" Target="http://www.wsj.com/articles/finra-fines-scottrade-2-6-million-for-failure-related-to-data-breach-1447686346" TargetMode="External"/><Relationship Id="rId16"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hyperlink" Target="https://www.washingtonpost.com/local/crime/md-woman-admits-stealing-millions-from-dc-nonprofit/2013/11/25/723a7c14-55f6-11e3-835d-e7173847c7cc_story.html" TargetMode="External"/><Relationship Id="rId11" Type="http://schemas.openxmlformats.org/officeDocument/2006/relationships/image" Target="../media/image18.png"/><Relationship Id="rId5" Type="http://schemas.openxmlformats.org/officeDocument/2006/relationships/image" Target="../media/image15.png"/><Relationship Id="rId15" Type="http://schemas.openxmlformats.org/officeDocument/2006/relationships/hyperlink" Target="http://www.wsj.com/articles/vtech-holdings-data-from-5-million-customer-accounts-breached-1448896876" TargetMode="External"/><Relationship Id="rId10" Type="http://schemas.openxmlformats.org/officeDocument/2006/relationships/hyperlink" Target="http://www.cbronline.com/news/verticals/cio-agenda/failed-it-system-wastes-millions-for-mod-4159514" TargetMode="External"/><Relationship Id="rId4" Type="http://schemas.openxmlformats.org/officeDocument/2006/relationships/hyperlink" Target="http://www.wsj.com/articles/SB10001424052702303754404579312232546392464" TargetMode="External"/><Relationship Id="rId9" Type="http://schemas.openxmlformats.org/officeDocument/2006/relationships/image" Target="../media/image17.png"/><Relationship Id="rId1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hyperlink" Target="https://www.infotech.com/diagnostic/programs/it-management-governance-diagnostic" TargetMode="External"/><Relationship Id="rId2" Type="http://schemas.openxmlformats.org/officeDocument/2006/relationships/image" Target="../media/image22.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hyperlink" Target="http://www.esi-intl.co.uk/horizons/publication/2010/201007_riskybusiness.asp"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learn.sungardas.com/rs/sungardavailabilitysvcslp/images/business-continuity-plan-why-cios-get-fired-GEN-WPS-078.pdf" TargetMode="Externa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hyperlink" Target="http://krebsonsecurity.com/2014/09/breach-at-goodwill-vendor-lasted-18-months/" TargetMode="External"/><Relationship Id="rId3" Type="http://schemas.openxmlformats.org/officeDocument/2006/relationships/image" Target="../media/image26.png"/><Relationship Id="rId7" Type="http://schemas.openxmlformats.org/officeDocument/2006/relationships/hyperlink" Target="http://www.forbes.com/sites/katevinton/2014/09/03/868000-payment-cards-330-stores-hit-in-goodwill-credit-card-breach/" TargetMode="External"/><Relationship Id="rId2" Type="http://schemas.openxmlformats.org/officeDocument/2006/relationships/image" Target="../media/image25.png"/><Relationship Id="rId1" Type="http://schemas.openxmlformats.org/officeDocument/2006/relationships/slideLayout" Target="../slideLayouts/slideLayout36.xml"/><Relationship Id="rId6" Type="http://schemas.openxmlformats.org/officeDocument/2006/relationships/hyperlink" Target="http://fortune.com/2014/11/25/home-depot-data-lawsuits/" TargetMode="External"/><Relationship Id="rId5" Type="http://schemas.openxmlformats.org/officeDocument/2006/relationships/hyperlink" Target="http://www.cnbc.com/2015/04/08/att-data-breaches-revealed-280k-us-customers-exposed.html" TargetMode="External"/><Relationship Id="rId4" Type="http://schemas.openxmlformats.org/officeDocument/2006/relationships/image" Target="../media/image27.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a:t>Build an IT Risk Management Program </a:t>
            </a:r>
          </a:p>
        </p:txBody>
      </p:sp>
      <p:sp>
        <p:nvSpPr>
          <p:cNvPr id="3" name="Text Placeholder 2"/>
          <p:cNvSpPr>
            <a:spLocks noGrp="1"/>
          </p:cNvSpPr>
          <p:nvPr>
            <p:ph type="body" sz="quarter" idx="16"/>
          </p:nvPr>
        </p:nvSpPr>
        <p:spPr>
          <a:xfrm>
            <a:off x="774700" y="3913546"/>
            <a:ext cx="7467600" cy="508000"/>
          </a:xfrm>
        </p:spPr>
        <p:txBody>
          <a:bodyPr/>
          <a:lstStyle/>
          <a:p>
            <a:r>
              <a:rPr lang="en-US" dirty="0"/>
              <a:t>Mitigate threats with a cost-focused approach to IT risk management.</a:t>
            </a:r>
          </a:p>
        </p:txBody>
      </p:sp>
      <p:pic>
        <p:nvPicPr>
          <p:cNvPr id="4" name="Picture 3" descr="executive-brief-stam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0947" y="3929891"/>
            <a:ext cx="2279546" cy="1796282"/>
          </a:xfrm>
          <a:prstGeom prst="rect">
            <a:avLst/>
          </a:prstGeom>
        </p:spPr>
      </p:pic>
    </p:spTree>
    <p:extLst>
      <p:ext uri="{BB962C8B-B14F-4D97-AF65-F5344CB8AC3E}">
        <p14:creationId xmlns:p14="http://schemas.microsoft.com/office/powerpoint/2010/main" val="1129638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3"/>
          <p:cNvSpPr/>
          <p:nvPr/>
        </p:nvSpPr>
        <p:spPr>
          <a:xfrm>
            <a:off x="-1" y="0"/>
            <a:ext cx="9144001" cy="11845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a:spcAft>
                <a:spcPts val="800"/>
              </a:spcAft>
            </a:pPr>
            <a:endParaRPr lang="en-US" sz="2400" dirty="0">
              <a:solidFill>
                <a:srgbClr val="FFFFFF"/>
              </a:solidFill>
            </a:endParaRPr>
          </a:p>
        </p:txBody>
      </p:sp>
      <p:sp>
        <p:nvSpPr>
          <p:cNvPr id="17" name="Rectangle 16"/>
          <p:cNvSpPr/>
          <p:nvPr/>
        </p:nvSpPr>
        <p:spPr>
          <a:xfrm>
            <a:off x="340940" y="3573253"/>
            <a:ext cx="5210856" cy="1863720"/>
          </a:xfrm>
          <a:prstGeom prst="rect">
            <a:avLst/>
          </a:prstGeom>
          <a:solidFill>
            <a:srgbClr val="F2F2F2"/>
          </a:solidFill>
          <a:ln>
            <a:noFill/>
          </a:ln>
          <a:effectLst>
            <a:outerShdw dist="127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a:off x="340940" y="1863169"/>
            <a:ext cx="5210856" cy="1512168"/>
          </a:xfrm>
          <a:prstGeom prst="rect">
            <a:avLst/>
          </a:prstGeom>
          <a:solidFill>
            <a:srgbClr val="F2F2F2"/>
          </a:solidFill>
          <a:ln>
            <a:noFill/>
          </a:ln>
          <a:effectLst>
            <a:outerShdw dist="127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 name="Title 1"/>
          <p:cNvSpPr>
            <a:spLocks noGrp="1"/>
          </p:cNvSpPr>
          <p:nvPr>
            <p:ph type="title"/>
          </p:nvPr>
        </p:nvSpPr>
        <p:spPr>
          <a:xfrm>
            <a:off x="251520" y="154357"/>
            <a:ext cx="8625780" cy="864096"/>
          </a:xfrm>
        </p:spPr>
        <p:txBody>
          <a:bodyPr/>
          <a:lstStyle/>
          <a:p>
            <a:r>
              <a:rPr lang="en-US" dirty="0">
                <a:solidFill>
                  <a:schemeClr val="bg1"/>
                </a:solidFill>
                <a:latin typeface="+mn-lt"/>
              </a:rPr>
              <a:t>Formalize risk management to increase your likelihood of success by 53%</a:t>
            </a:r>
            <a:endParaRPr lang="en-CA" dirty="0">
              <a:solidFill>
                <a:schemeClr val="bg1"/>
              </a:solidFill>
              <a:latin typeface="+mn-lt"/>
            </a:endParaRPr>
          </a:p>
        </p:txBody>
      </p:sp>
      <p:sp>
        <p:nvSpPr>
          <p:cNvPr id="4" name="TextBox 3"/>
          <p:cNvSpPr txBox="1"/>
          <p:nvPr>
            <p:custDataLst>
              <p:tags r:id="rId1"/>
            </p:custDataLst>
          </p:nvPr>
        </p:nvSpPr>
        <p:spPr>
          <a:xfrm>
            <a:off x="6545185" y="6068325"/>
            <a:ext cx="2148344" cy="215444"/>
          </a:xfrm>
          <a:prstGeom prst="rect">
            <a:avLst/>
          </a:prstGeom>
          <a:noFill/>
        </p:spPr>
        <p:txBody>
          <a:bodyPr wrap="none" rtlCol="0">
            <a:spAutoFit/>
          </a:bodyPr>
          <a:lstStyle/>
          <a:p>
            <a:pPr algn="r"/>
            <a:r>
              <a:rPr lang="en-CA" sz="800" dirty="0">
                <a:solidFill>
                  <a:srgbClr val="333333"/>
                </a:solidFill>
              </a:rPr>
              <a:t>Survey: Info-Tech Research Group, </a:t>
            </a:r>
            <a:r>
              <a:rPr lang="en-CA" sz="800" i="1" dirty="0">
                <a:solidFill>
                  <a:srgbClr val="333333"/>
                </a:solidFill>
              </a:rPr>
              <a:t>N = 76</a:t>
            </a:r>
          </a:p>
        </p:txBody>
      </p:sp>
      <p:sp>
        <p:nvSpPr>
          <p:cNvPr id="5" name="TextBox 4"/>
          <p:cNvSpPr txBox="1"/>
          <p:nvPr>
            <p:custDataLst>
              <p:tags r:id="rId2"/>
            </p:custDataLst>
          </p:nvPr>
        </p:nvSpPr>
        <p:spPr>
          <a:xfrm>
            <a:off x="5486442" y="1880828"/>
            <a:ext cx="3419872" cy="461665"/>
          </a:xfrm>
          <a:prstGeom prst="rect">
            <a:avLst/>
          </a:prstGeom>
          <a:noFill/>
        </p:spPr>
        <p:txBody>
          <a:bodyPr wrap="square" rtlCol="0">
            <a:spAutoFit/>
          </a:bodyPr>
          <a:lstStyle/>
          <a:p>
            <a:pPr algn="ctr" fontAlgn="base">
              <a:spcBef>
                <a:spcPct val="0"/>
              </a:spcBef>
              <a:spcAft>
                <a:spcPct val="0"/>
              </a:spcAft>
            </a:pPr>
            <a:r>
              <a:rPr lang="en-US" sz="1200" b="1" dirty="0">
                <a:solidFill>
                  <a:srgbClr val="333333"/>
                </a:solidFill>
              </a:rPr>
              <a:t>Risk Management Success: </a:t>
            </a:r>
          </a:p>
          <a:p>
            <a:pPr algn="ctr" fontAlgn="base">
              <a:spcBef>
                <a:spcPct val="0"/>
              </a:spcBef>
              <a:spcAft>
                <a:spcPct val="0"/>
              </a:spcAft>
            </a:pPr>
            <a:r>
              <a:rPr lang="en-US" sz="1200" b="1" dirty="0">
                <a:solidFill>
                  <a:srgbClr val="333333"/>
                </a:solidFill>
              </a:rPr>
              <a:t>Formal Strategy vs. Ad Hoc Approach</a:t>
            </a:r>
          </a:p>
        </p:txBody>
      </p:sp>
      <p:graphicFrame>
        <p:nvGraphicFramePr>
          <p:cNvPr id="6" name="Chart 5"/>
          <p:cNvGraphicFramePr/>
          <p:nvPr>
            <p:custDataLst>
              <p:tags r:id="rId3"/>
            </p:custDataLst>
          </p:nvPr>
        </p:nvGraphicFramePr>
        <p:xfrm>
          <a:off x="5626050" y="2477865"/>
          <a:ext cx="3240000" cy="3600000"/>
        </p:xfrm>
        <a:graphic>
          <a:graphicData uri="http://schemas.openxmlformats.org/drawingml/2006/chart">
            <c:chart xmlns:c="http://schemas.openxmlformats.org/drawingml/2006/chart" xmlns:r="http://schemas.openxmlformats.org/officeDocument/2006/relationships" r:id="rId8"/>
          </a:graphicData>
        </a:graphic>
      </p:graphicFrame>
      <p:cxnSp>
        <p:nvCxnSpPr>
          <p:cNvPr id="7" name="Straight Connector 6"/>
          <p:cNvCxnSpPr/>
          <p:nvPr>
            <p:custDataLst>
              <p:tags r:id="rId4"/>
            </p:custDataLst>
          </p:nvPr>
        </p:nvCxnSpPr>
        <p:spPr>
          <a:xfrm flipV="1">
            <a:off x="6962606" y="2672916"/>
            <a:ext cx="0" cy="1188132"/>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custDataLst>
              <p:tags r:id="rId5"/>
            </p:custDataLst>
          </p:nvPr>
        </p:nvCxnSpPr>
        <p:spPr>
          <a:xfrm>
            <a:off x="6962606" y="2672916"/>
            <a:ext cx="11881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custDataLst>
              <p:tags r:id="rId6"/>
            </p:custDataLst>
          </p:nvPr>
        </p:nvCxnSpPr>
        <p:spPr>
          <a:xfrm>
            <a:off x="8155346" y="2672916"/>
            <a:ext cx="0" cy="32400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862118" y="2449321"/>
            <a:ext cx="1367483" cy="33986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rgbClr val="333333"/>
                </a:solidFill>
              </a:rPr>
              <a:t>53% Increase</a:t>
            </a:r>
          </a:p>
        </p:txBody>
      </p:sp>
      <p:sp>
        <p:nvSpPr>
          <p:cNvPr id="13" name="Rectangle 12"/>
          <p:cNvSpPr/>
          <p:nvPr/>
        </p:nvSpPr>
        <p:spPr>
          <a:xfrm>
            <a:off x="251520" y="1232586"/>
            <a:ext cx="8625780" cy="307777"/>
          </a:xfrm>
          <a:prstGeom prst="rect">
            <a:avLst/>
          </a:prstGeom>
        </p:spPr>
        <p:txBody>
          <a:bodyPr wrap="square">
            <a:spAutoFit/>
          </a:bodyPr>
          <a:lstStyle/>
          <a:p>
            <a:pPr eaLnBrk="0" fontAlgn="base" hangingPunct="0">
              <a:spcBef>
                <a:spcPct val="20000"/>
              </a:spcBef>
              <a:spcAft>
                <a:spcPct val="0"/>
              </a:spcAft>
              <a:buClr>
                <a:srgbClr val="333333"/>
              </a:buClr>
              <a:buSzPct val="120000"/>
              <a:defRPr/>
            </a:pPr>
            <a:r>
              <a:rPr lang="en-CA" sz="1400" b="1" dirty="0">
                <a:solidFill>
                  <a:srgbClr val="333333"/>
                </a:solidFill>
              </a:rPr>
              <a:t>Organizations that adopted formal risk programs increased their risk management success by 53%.</a:t>
            </a:r>
          </a:p>
        </p:txBody>
      </p:sp>
      <p:sp>
        <p:nvSpPr>
          <p:cNvPr id="14" name="Text Placeholder 2"/>
          <p:cNvSpPr>
            <a:spLocks noGrp="1"/>
          </p:cNvSpPr>
          <p:nvPr/>
        </p:nvSpPr>
        <p:spPr bwMode="auto">
          <a:xfrm>
            <a:off x="340940" y="1863169"/>
            <a:ext cx="5140894" cy="15121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marL="174625" indent="-174625" algn="l" rtl="0" eaLnBrk="0" fontAlgn="base" hangingPunct="0">
              <a:lnSpc>
                <a:spcPct val="100000"/>
              </a:lnSpc>
              <a:spcBef>
                <a:spcPts val="500"/>
              </a:spcBef>
              <a:spcAft>
                <a:spcPct val="0"/>
              </a:spcAft>
              <a:buClr>
                <a:schemeClr val="tx1"/>
              </a:buClr>
              <a:buSzPct val="120000"/>
              <a:buFont typeface="Arial" pitchFamily="34" charset="0"/>
              <a:buChar char="•"/>
              <a:defRPr sz="1200" kern="1200" baseline="0">
                <a:solidFill>
                  <a:schemeClr val="tx1"/>
                </a:solidFill>
                <a:latin typeface="+mn-lt"/>
                <a:ea typeface="+mn-ea"/>
                <a:cs typeface="+mn-cs"/>
              </a:defRPr>
            </a:lvl1pPr>
            <a:lvl2pPr marL="361950" indent="-180975" algn="l" rtl="0" eaLnBrk="0" fontAlgn="base" hangingPunct="0">
              <a:lnSpc>
                <a:spcPct val="100000"/>
              </a:lnSpc>
              <a:spcBef>
                <a:spcPts val="5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lnSpc>
                <a:spcPct val="100000"/>
              </a:lnSpc>
              <a:spcBef>
                <a:spcPts val="500"/>
              </a:spcBef>
              <a:spcAft>
                <a:spcPct val="0"/>
              </a:spcAft>
              <a:buClr>
                <a:schemeClr val="tx1"/>
              </a:buClr>
              <a:buSzPct val="100000"/>
              <a:buFont typeface="Arial" pitchFamily="34" charset="0"/>
              <a:buChar char="–"/>
              <a:defRPr sz="1200" kern="1200" baseline="0">
                <a:solidFill>
                  <a:schemeClr val="tx1"/>
                </a:solidFill>
                <a:latin typeface="+mn-lt"/>
                <a:ea typeface="+mn-ea"/>
                <a:cs typeface="+mn-cs"/>
              </a:defRPr>
            </a:lvl3pPr>
            <a:lvl4pPr marL="714375" indent="-171450" algn="l" rtl="0" eaLnBrk="0" fontAlgn="base" hangingPunct="0">
              <a:lnSpc>
                <a:spcPct val="100000"/>
              </a:lnSpc>
              <a:spcBef>
                <a:spcPts val="500"/>
              </a:spcBef>
              <a:spcAft>
                <a:spcPct val="0"/>
              </a:spcAft>
              <a:buClr>
                <a:schemeClr val="tx1"/>
              </a:buClr>
              <a:buSzPct val="100000"/>
              <a:buFont typeface="Wingdings" pitchFamily="2" charset="2"/>
              <a:buChar char="§"/>
              <a:defRPr sz="1200" kern="1200">
                <a:solidFill>
                  <a:schemeClr val="tx1"/>
                </a:solidFill>
                <a:latin typeface="+mn-lt"/>
                <a:ea typeface="+mn-ea"/>
                <a:cs typeface="+mn-cs"/>
              </a:defRPr>
            </a:lvl4pPr>
            <a:lvl5pPr marL="1614488" indent="-174625" algn="l" rtl="0" eaLnBrk="0" fontAlgn="base" hangingPunct="0">
              <a:lnSpc>
                <a:spcPts val="1350"/>
              </a:lnSpc>
              <a:spcBef>
                <a:spcPts val="500"/>
              </a:spcBef>
              <a:spcAft>
                <a:spcPct val="0"/>
              </a:spcAft>
              <a:buSzPct val="150000"/>
              <a:buFont typeface="Arial" pitchFamily="34" charset="0"/>
              <a:buChar char="◦"/>
              <a:tabLst/>
              <a:defRPr sz="1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1200"/>
              </a:spcAft>
              <a:buClr>
                <a:srgbClr val="333333"/>
              </a:buClr>
              <a:buFont typeface="Arial" pitchFamily="34" charset="0"/>
              <a:buNone/>
            </a:pPr>
            <a:r>
              <a:rPr lang="en-CA" b="1" dirty="0">
                <a:solidFill>
                  <a:srgbClr val="333333"/>
                </a:solidFill>
              </a:rPr>
              <a:t>Risk management is a business enabler.</a:t>
            </a:r>
          </a:p>
          <a:p>
            <a:pPr marL="0" indent="0">
              <a:spcBef>
                <a:spcPts val="0"/>
              </a:spcBef>
              <a:buClr>
                <a:srgbClr val="333333"/>
              </a:buClr>
              <a:buNone/>
              <a:defRPr/>
            </a:pPr>
            <a:r>
              <a:rPr lang="en-CA" dirty="0">
                <a:solidFill>
                  <a:srgbClr val="333333"/>
                </a:solidFill>
              </a:rPr>
              <a:t>Line managers often see risk management as an impediment to their day-to-day function. But, in fact, the opposite is true. By identifying areas of risk exposure and creating solutions proactively,</a:t>
            </a:r>
            <a:r>
              <a:rPr lang="en-US" dirty="0">
                <a:solidFill>
                  <a:srgbClr val="333333"/>
                </a:solidFill>
              </a:rPr>
              <a:t> obstacles can be removed or circumvented before they become a real problem.</a:t>
            </a:r>
          </a:p>
        </p:txBody>
      </p:sp>
      <p:sp>
        <p:nvSpPr>
          <p:cNvPr id="15" name="Text Placeholder 2"/>
          <p:cNvSpPr>
            <a:spLocks noGrp="1"/>
          </p:cNvSpPr>
          <p:nvPr/>
        </p:nvSpPr>
        <p:spPr bwMode="auto">
          <a:xfrm>
            <a:off x="340939" y="3729039"/>
            <a:ext cx="5201825" cy="16479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marL="174625" indent="-174625" algn="l" rtl="0" eaLnBrk="0" fontAlgn="base" hangingPunct="0">
              <a:lnSpc>
                <a:spcPct val="100000"/>
              </a:lnSpc>
              <a:spcBef>
                <a:spcPts val="500"/>
              </a:spcBef>
              <a:spcAft>
                <a:spcPct val="0"/>
              </a:spcAft>
              <a:buClr>
                <a:schemeClr val="tx1"/>
              </a:buClr>
              <a:buSzPct val="120000"/>
              <a:buFont typeface="Arial" pitchFamily="34" charset="0"/>
              <a:buChar char="•"/>
              <a:defRPr sz="1200" kern="1200" baseline="0">
                <a:solidFill>
                  <a:schemeClr val="tx1"/>
                </a:solidFill>
                <a:latin typeface="+mn-lt"/>
                <a:ea typeface="+mn-ea"/>
                <a:cs typeface="+mn-cs"/>
              </a:defRPr>
            </a:lvl1pPr>
            <a:lvl2pPr marL="361950" indent="-180975" algn="l" rtl="0" eaLnBrk="0" fontAlgn="base" hangingPunct="0">
              <a:lnSpc>
                <a:spcPct val="100000"/>
              </a:lnSpc>
              <a:spcBef>
                <a:spcPts val="5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lnSpc>
                <a:spcPct val="100000"/>
              </a:lnSpc>
              <a:spcBef>
                <a:spcPts val="500"/>
              </a:spcBef>
              <a:spcAft>
                <a:spcPct val="0"/>
              </a:spcAft>
              <a:buClr>
                <a:schemeClr val="tx1"/>
              </a:buClr>
              <a:buSzPct val="100000"/>
              <a:buFont typeface="Arial" pitchFamily="34" charset="0"/>
              <a:buChar char="–"/>
              <a:defRPr sz="1200" kern="1200" baseline="0">
                <a:solidFill>
                  <a:schemeClr val="tx1"/>
                </a:solidFill>
                <a:latin typeface="+mn-lt"/>
                <a:ea typeface="+mn-ea"/>
                <a:cs typeface="+mn-cs"/>
              </a:defRPr>
            </a:lvl3pPr>
            <a:lvl4pPr marL="714375" indent="-171450" algn="l" rtl="0" eaLnBrk="0" fontAlgn="base" hangingPunct="0">
              <a:lnSpc>
                <a:spcPct val="100000"/>
              </a:lnSpc>
              <a:spcBef>
                <a:spcPts val="500"/>
              </a:spcBef>
              <a:spcAft>
                <a:spcPct val="0"/>
              </a:spcAft>
              <a:buClr>
                <a:schemeClr val="tx1"/>
              </a:buClr>
              <a:buSzPct val="100000"/>
              <a:buFont typeface="Wingdings" pitchFamily="2" charset="2"/>
              <a:buChar char="§"/>
              <a:defRPr sz="1200" kern="1200">
                <a:solidFill>
                  <a:schemeClr val="tx1"/>
                </a:solidFill>
                <a:latin typeface="+mn-lt"/>
                <a:ea typeface="+mn-ea"/>
                <a:cs typeface="+mn-cs"/>
              </a:defRPr>
            </a:lvl4pPr>
            <a:lvl5pPr marL="1614488" indent="-174625" algn="l" rtl="0" eaLnBrk="0" fontAlgn="base" hangingPunct="0">
              <a:lnSpc>
                <a:spcPts val="1350"/>
              </a:lnSpc>
              <a:spcBef>
                <a:spcPts val="500"/>
              </a:spcBef>
              <a:spcAft>
                <a:spcPct val="0"/>
              </a:spcAft>
              <a:buSzPct val="150000"/>
              <a:buFont typeface="Arial" pitchFamily="34" charset="0"/>
              <a:buChar char="◦"/>
              <a:tabLst/>
              <a:defRPr sz="1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1200"/>
              </a:spcAft>
              <a:buClr>
                <a:srgbClr val="333333"/>
              </a:buClr>
              <a:buFont typeface="Arial" pitchFamily="34" charset="0"/>
              <a:buNone/>
            </a:pPr>
            <a:r>
              <a:rPr lang="en-CA" b="1" dirty="0">
                <a:solidFill>
                  <a:srgbClr val="333333"/>
                </a:solidFill>
              </a:rPr>
              <a:t>A certain amount of risk is healthy and can stimulate innovation.</a:t>
            </a:r>
            <a:r>
              <a:rPr lang="en-CA" dirty="0">
                <a:solidFill>
                  <a:srgbClr val="333333"/>
                </a:solidFill>
              </a:rPr>
              <a:t> </a:t>
            </a:r>
          </a:p>
          <a:p>
            <a:pPr marL="0" indent="0">
              <a:spcBef>
                <a:spcPts val="0"/>
              </a:spcBef>
              <a:buClr>
                <a:srgbClr val="333333"/>
              </a:buClr>
              <a:buNone/>
            </a:pPr>
            <a:r>
              <a:rPr lang="en-CA" dirty="0">
                <a:solidFill>
                  <a:srgbClr val="333333"/>
                </a:solidFill>
              </a:rPr>
              <a:t>A formal risk management strategy doesn’t mean trying to mitigate every possible risk; it means exposing the organization to the right amount of risk. Taking a formal risk management approach allows an organization to thoughtfully choose which risks it is willing to accept. Organizations with high risk management maturity will vault themselves ahead of competition because they will be aware of which risks to prepare for, which risks to ignore, and which risks to take.</a:t>
            </a:r>
          </a:p>
        </p:txBody>
      </p:sp>
      <p:grpSp>
        <p:nvGrpSpPr>
          <p:cNvPr id="23" name="Group 22"/>
          <p:cNvGrpSpPr/>
          <p:nvPr/>
        </p:nvGrpSpPr>
        <p:grpSpPr>
          <a:xfrm>
            <a:off x="510744" y="5563707"/>
            <a:ext cx="5032022" cy="797006"/>
            <a:chOff x="510744" y="5563707"/>
            <a:chExt cx="4728521" cy="797006"/>
          </a:xfrm>
        </p:grpSpPr>
        <p:sp>
          <p:nvSpPr>
            <p:cNvPr id="20" name="Rectangle 19"/>
            <p:cNvSpPr/>
            <p:nvPr/>
          </p:nvSpPr>
          <p:spPr>
            <a:xfrm>
              <a:off x="510744" y="5563707"/>
              <a:ext cx="4728520" cy="797006"/>
            </a:xfrm>
            <a:prstGeom prst="rect">
              <a:avLst/>
            </a:prstGeom>
            <a:solidFill>
              <a:srgbClr val="CB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1" name="TextBox 20"/>
            <p:cNvSpPr txBox="1"/>
            <p:nvPr/>
          </p:nvSpPr>
          <p:spPr>
            <a:xfrm>
              <a:off x="510745" y="5595161"/>
              <a:ext cx="4728520" cy="707886"/>
            </a:xfrm>
            <a:prstGeom prst="rect">
              <a:avLst/>
            </a:prstGeom>
          </p:spPr>
          <p:txBody>
            <a:bodyPr wrap="square" rtlCol="0">
              <a:spAutoFit/>
            </a:bodyPr>
            <a:lstStyle/>
            <a:p>
              <a:r>
                <a:rPr lang="en-CA" sz="1200" b="1" dirty="0">
                  <a:solidFill>
                    <a:srgbClr val="333333"/>
                  </a:solidFill>
                </a:rPr>
                <a:t>Taking the initiative pays off. </a:t>
              </a:r>
              <a:r>
                <a:rPr lang="en-CA" sz="1200" dirty="0">
                  <a:solidFill>
                    <a:srgbClr val="333333"/>
                  </a:solidFill>
                </a:rPr>
                <a:t>A security manager in the energy industry saved </a:t>
              </a:r>
              <a:r>
                <a:rPr lang="en-CA" sz="1600" b="1" dirty="0">
                  <a:solidFill>
                    <a:srgbClr val="333333"/>
                  </a:solidFill>
                </a:rPr>
                <a:t>over $80,000 </a:t>
              </a:r>
              <a:r>
                <a:rPr lang="en-CA" sz="1200" dirty="0">
                  <a:solidFill>
                    <a:srgbClr val="333333"/>
                  </a:solidFill>
                </a:rPr>
                <a:t>by developing an IT risk management program in-house instead of bringing in external consultants. </a:t>
              </a:r>
            </a:p>
          </p:txBody>
        </p:sp>
      </p:grpSp>
      <p:sp>
        <p:nvSpPr>
          <p:cNvPr id="22" name="Rectangle 21"/>
          <p:cNvSpPr/>
          <p:nvPr/>
        </p:nvSpPr>
        <p:spPr>
          <a:xfrm>
            <a:off x="338223" y="5563705"/>
            <a:ext cx="123097" cy="797008"/>
          </a:xfrm>
          <a:prstGeom prst="rect">
            <a:avLst/>
          </a:prstGeom>
          <a:solidFill>
            <a:srgbClr val="D9A2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Tree>
    <p:extLst>
      <p:ext uri="{BB962C8B-B14F-4D97-AF65-F5344CB8AC3E}">
        <p14:creationId xmlns:p14="http://schemas.microsoft.com/office/powerpoint/2010/main" val="478989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p:nvPr/>
        </p:nvSpPr>
        <p:spPr>
          <a:xfrm>
            <a:off x="-1" y="0"/>
            <a:ext cx="9144001" cy="11845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a:spcAft>
                <a:spcPts val="800"/>
              </a:spcAft>
            </a:pPr>
            <a:endParaRPr lang="en-US" sz="2400" dirty="0">
              <a:solidFill>
                <a:srgbClr val="FFFFFF"/>
              </a:solidFill>
            </a:endParaRPr>
          </a:p>
        </p:txBody>
      </p:sp>
      <p:sp>
        <p:nvSpPr>
          <p:cNvPr id="2" name="Title 1"/>
          <p:cNvSpPr>
            <a:spLocks noGrp="1"/>
          </p:cNvSpPr>
          <p:nvPr>
            <p:ph type="title"/>
          </p:nvPr>
        </p:nvSpPr>
        <p:spPr>
          <a:xfrm>
            <a:off x="251520" y="157952"/>
            <a:ext cx="8625780" cy="864096"/>
          </a:xfrm>
        </p:spPr>
        <p:txBody>
          <a:bodyPr/>
          <a:lstStyle/>
          <a:p>
            <a:r>
              <a:rPr lang="en-CA" dirty="0">
                <a:solidFill>
                  <a:schemeClr val="bg1"/>
                </a:solidFill>
                <a:latin typeface="+mn-lt"/>
              </a:rPr>
              <a:t>You don’t know what you don’t know…</a:t>
            </a:r>
            <a:br>
              <a:rPr lang="en-CA" dirty="0">
                <a:solidFill>
                  <a:schemeClr val="bg1"/>
                </a:solidFill>
                <a:latin typeface="+mn-lt"/>
              </a:rPr>
            </a:br>
            <a:r>
              <a:rPr lang="en-CA" dirty="0">
                <a:solidFill>
                  <a:schemeClr val="bg1"/>
                </a:solidFill>
                <a:latin typeface="+mn-lt"/>
              </a:rPr>
              <a:t>		…and what you don’t know </a:t>
            </a:r>
            <a:r>
              <a:rPr lang="en-CA" i="1" dirty="0">
                <a:solidFill>
                  <a:schemeClr val="bg1"/>
                </a:solidFill>
                <a:latin typeface="+mn-lt"/>
              </a:rPr>
              <a:t>can</a:t>
            </a:r>
            <a:r>
              <a:rPr lang="en-CA" dirty="0">
                <a:solidFill>
                  <a:schemeClr val="bg1"/>
                </a:solidFill>
                <a:latin typeface="+mn-lt"/>
              </a:rPr>
              <a:t> hurt you!</a:t>
            </a:r>
          </a:p>
        </p:txBody>
      </p:sp>
      <p:sp>
        <p:nvSpPr>
          <p:cNvPr id="3" name="Rectangle 2"/>
          <p:cNvSpPr/>
          <p:nvPr/>
        </p:nvSpPr>
        <p:spPr>
          <a:xfrm>
            <a:off x="251520" y="1985789"/>
            <a:ext cx="4902371" cy="1569660"/>
          </a:xfrm>
          <a:prstGeom prst="rect">
            <a:avLst/>
          </a:prstGeom>
        </p:spPr>
        <p:txBody>
          <a:bodyPr wrap="square">
            <a:spAutoFit/>
          </a:bodyPr>
          <a:lstStyle/>
          <a:p>
            <a:r>
              <a:rPr lang="en-CA" sz="1200" dirty="0">
                <a:solidFill>
                  <a:srgbClr val="333333"/>
                </a:solidFill>
              </a:rPr>
              <a:t>Developed and tested directly with our clients, Info-Tech’s </a:t>
            </a:r>
            <a:r>
              <a:rPr lang="en-CA" sz="1200" i="1" dirty="0">
                <a:solidFill>
                  <a:srgbClr val="333333"/>
                </a:solidFill>
              </a:rPr>
              <a:t>Risk Register Tool </a:t>
            </a:r>
            <a:r>
              <a:rPr lang="en-CA" sz="1200" dirty="0">
                <a:solidFill>
                  <a:srgbClr val="333333"/>
                </a:solidFill>
              </a:rPr>
              <a:t>allows you to document and track a comprehensive list of IT risk events that may affect your organization. </a:t>
            </a:r>
          </a:p>
          <a:p>
            <a:endParaRPr lang="en-CA" sz="1200" dirty="0">
              <a:solidFill>
                <a:srgbClr val="333333"/>
              </a:solidFill>
            </a:endParaRPr>
          </a:p>
          <a:p>
            <a:pPr marL="285750" indent="-285750">
              <a:buFont typeface="Arial" panose="020B0604020202020204" pitchFamily="34" charset="0"/>
              <a:buChar char="•"/>
            </a:pPr>
            <a:r>
              <a:rPr lang="en-CA" sz="1200" dirty="0">
                <a:solidFill>
                  <a:srgbClr val="333333"/>
                </a:solidFill>
              </a:rPr>
              <a:t>Assess risk severity using acceptability thresholds developed in collaboration with senior leadership.</a:t>
            </a:r>
          </a:p>
          <a:p>
            <a:pPr marL="285750" indent="-285750">
              <a:buFont typeface="Arial" panose="020B0604020202020204" pitchFamily="34" charset="0"/>
              <a:buChar char="•"/>
            </a:pPr>
            <a:r>
              <a:rPr lang="en-CA" sz="1200" dirty="0">
                <a:solidFill>
                  <a:srgbClr val="333333"/>
                </a:solidFill>
              </a:rPr>
              <a:t>Identify and manage the top IT risks impacting the organization.</a:t>
            </a:r>
          </a:p>
          <a:p>
            <a:endParaRPr lang="en-CA" sz="1200" b="1" dirty="0">
              <a:solidFill>
                <a:srgbClr val="333333"/>
              </a:solidFill>
            </a:endParaRPr>
          </a:p>
        </p:txBody>
      </p:sp>
      <p:sp>
        <p:nvSpPr>
          <p:cNvPr id="4" name="TextBox 3"/>
          <p:cNvSpPr txBox="1"/>
          <p:nvPr/>
        </p:nvSpPr>
        <p:spPr>
          <a:xfrm>
            <a:off x="268624" y="1285710"/>
            <a:ext cx="8491993" cy="400110"/>
          </a:xfrm>
          <a:prstGeom prst="rect">
            <a:avLst/>
          </a:prstGeom>
        </p:spPr>
        <p:txBody>
          <a:bodyPr wrap="square" rtlCol="0">
            <a:spAutoFit/>
          </a:bodyPr>
          <a:lstStyle/>
          <a:p>
            <a:r>
              <a:rPr lang="en-CA" sz="2000" b="1" dirty="0">
                <a:solidFill>
                  <a:srgbClr val="29475F"/>
                </a:solidFill>
              </a:rPr>
              <a:t>So find out </a:t>
            </a:r>
            <a:r>
              <a:rPr lang="en-CA" sz="1400" b="1" dirty="0">
                <a:solidFill>
                  <a:srgbClr val="333333"/>
                </a:solidFill>
              </a:rPr>
              <a:t>using Info-Tech’s risk identification and risk assessment methodology.</a:t>
            </a:r>
            <a:endParaRPr lang="en-CA" sz="2000" b="1" dirty="0">
              <a:solidFill>
                <a:srgbClr val="29475F"/>
              </a:solidFill>
            </a:endParaRPr>
          </a:p>
        </p:txBody>
      </p:sp>
      <p:sp>
        <p:nvSpPr>
          <p:cNvPr id="5" name="Rectangle 4"/>
          <p:cNvSpPr/>
          <p:nvPr/>
        </p:nvSpPr>
        <p:spPr>
          <a:xfrm>
            <a:off x="348996" y="1607149"/>
            <a:ext cx="1332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7" name="TextBox 6"/>
          <p:cNvSpPr txBox="1"/>
          <p:nvPr/>
        </p:nvSpPr>
        <p:spPr>
          <a:xfrm>
            <a:off x="3785191" y="3843021"/>
            <a:ext cx="5066157" cy="1569660"/>
          </a:xfrm>
          <a:prstGeom prst="rect">
            <a:avLst/>
          </a:prstGeom>
        </p:spPr>
        <p:txBody>
          <a:bodyPr wrap="square" rtlCol="0">
            <a:spAutoFit/>
          </a:bodyPr>
          <a:lstStyle/>
          <a:p>
            <a:r>
              <a:rPr lang="en-CA" sz="1200" dirty="0">
                <a:solidFill>
                  <a:srgbClr val="333333"/>
                </a:solidFill>
              </a:rPr>
              <a:t>Use Info-Tech’s </a:t>
            </a:r>
            <a:r>
              <a:rPr lang="en-CA" sz="1200" i="1" dirty="0">
                <a:solidFill>
                  <a:srgbClr val="333333"/>
                </a:solidFill>
              </a:rPr>
              <a:t>Risk Costing Tool</a:t>
            </a:r>
            <a:r>
              <a:rPr lang="en-CA" sz="1200" dirty="0">
                <a:solidFill>
                  <a:srgbClr val="333333"/>
                </a:solidFill>
              </a:rPr>
              <a:t> to put a price on your top risks. </a:t>
            </a:r>
          </a:p>
          <a:p>
            <a:endParaRPr lang="en-CA" sz="1200" b="1" dirty="0">
              <a:solidFill>
                <a:srgbClr val="FF0000"/>
              </a:solidFill>
            </a:endParaRPr>
          </a:p>
          <a:p>
            <a:pPr marL="285750" indent="-285750">
              <a:buFont typeface="Arial" panose="020B0604020202020204" pitchFamily="34" charset="0"/>
              <a:buChar char="•"/>
            </a:pPr>
            <a:r>
              <a:rPr lang="en-CA" sz="1200" dirty="0">
                <a:solidFill>
                  <a:srgbClr val="333333"/>
                </a:solidFill>
              </a:rPr>
              <a:t>Calculate the expected cost of anticipated risk events.</a:t>
            </a:r>
          </a:p>
          <a:p>
            <a:pPr marL="285750" indent="-285750">
              <a:buFont typeface="Arial" panose="020B0604020202020204" pitchFamily="34" charset="0"/>
              <a:buChar char="•"/>
            </a:pPr>
            <a:r>
              <a:rPr lang="en-CA" sz="1200" dirty="0">
                <a:solidFill>
                  <a:srgbClr val="333333"/>
                </a:solidFill>
              </a:rPr>
              <a:t>Calculate the expected cost of alternative risk response actions.</a:t>
            </a:r>
          </a:p>
          <a:p>
            <a:pPr marL="285750" indent="-285750">
              <a:buFont typeface="Arial" panose="020B0604020202020204" pitchFamily="34" charset="0"/>
              <a:buChar char="•"/>
            </a:pPr>
            <a:r>
              <a:rPr lang="en-CA" sz="1200" dirty="0">
                <a:solidFill>
                  <a:srgbClr val="333333"/>
                </a:solidFill>
              </a:rPr>
              <a:t>Project the costs of risk response actions over multiple years to inform risk response decisions.</a:t>
            </a:r>
          </a:p>
          <a:p>
            <a:pPr marL="285750" indent="-285750">
              <a:buFont typeface="Arial" panose="020B0604020202020204" pitchFamily="34" charset="0"/>
              <a:buChar char="•"/>
            </a:pPr>
            <a:r>
              <a:rPr lang="en-CA" sz="1200" dirty="0">
                <a:solidFill>
                  <a:srgbClr val="333333"/>
                </a:solidFill>
              </a:rPr>
              <a:t>Conduct cost-benefit analyses for your top risks and select a risk response that offers the greatest value to the organization.</a:t>
            </a:r>
          </a:p>
        </p:txBody>
      </p:sp>
      <p:grpSp>
        <p:nvGrpSpPr>
          <p:cNvPr id="13" name="Group 12"/>
          <p:cNvGrpSpPr/>
          <p:nvPr/>
        </p:nvGrpSpPr>
        <p:grpSpPr>
          <a:xfrm>
            <a:off x="348996" y="5738534"/>
            <a:ext cx="8411620" cy="847473"/>
            <a:chOff x="677868" y="5531622"/>
            <a:chExt cx="8411620" cy="847473"/>
          </a:xfrm>
        </p:grpSpPr>
        <p:grpSp>
          <p:nvGrpSpPr>
            <p:cNvPr id="8" name="Group 7"/>
            <p:cNvGrpSpPr/>
            <p:nvPr/>
          </p:nvGrpSpPr>
          <p:grpSpPr>
            <a:xfrm>
              <a:off x="677868" y="5531622"/>
              <a:ext cx="8411620" cy="721234"/>
              <a:chOff x="337458" y="5531622"/>
              <a:chExt cx="8411620" cy="721234"/>
            </a:xfrm>
          </p:grpSpPr>
          <p:sp>
            <p:nvSpPr>
              <p:cNvPr id="9" name="Rectangle 97"/>
              <p:cNvSpPr/>
              <p:nvPr/>
            </p:nvSpPr>
            <p:spPr>
              <a:xfrm>
                <a:off x="386883" y="5531622"/>
                <a:ext cx="8362195" cy="692565"/>
              </a:xfrm>
              <a:prstGeom prst="rect">
                <a:avLst/>
              </a:prstGeom>
              <a:solidFill>
                <a:schemeClr val="bg1">
                  <a:lumMod val="95000"/>
                </a:schemeClr>
              </a:solidFill>
              <a:ln w="12700">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30400" indent="-230400">
                  <a:buSzPct val="100000"/>
                  <a:buFont typeface="+mj-lt"/>
                  <a:buAutoNum type="arabicPeriod" startAt="2"/>
                </a:pPr>
                <a:endParaRPr lang="en-CA" sz="1200" dirty="0">
                  <a:solidFill>
                    <a:srgbClr val="333333"/>
                  </a:solidFill>
                </a:endParaRPr>
              </a:p>
            </p:txBody>
          </p:sp>
          <p:pic>
            <p:nvPicPr>
              <p:cNvPr id="10" name="Picture 10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7458" y="5531622"/>
                <a:ext cx="680822" cy="721234"/>
              </a:xfrm>
              <a:prstGeom prst="rect">
                <a:avLst/>
              </a:prstGeom>
            </p:spPr>
          </p:pic>
        </p:grpSp>
        <p:sp>
          <p:nvSpPr>
            <p:cNvPr id="12" name="TextBox 11"/>
            <p:cNvSpPr txBox="1"/>
            <p:nvPr/>
          </p:nvSpPr>
          <p:spPr>
            <a:xfrm>
              <a:off x="1499286" y="5548098"/>
              <a:ext cx="7535112" cy="830997"/>
            </a:xfrm>
            <a:prstGeom prst="rect">
              <a:avLst/>
            </a:prstGeom>
          </p:spPr>
          <p:txBody>
            <a:bodyPr wrap="square" rtlCol="0">
              <a:spAutoFit/>
            </a:bodyPr>
            <a:lstStyle/>
            <a:p>
              <a:pPr>
                <a:buSzPct val="100000"/>
              </a:pPr>
              <a:r>
                <a:rPr lang="en-CA" sz="1200" b="1" dirty="0">
                  <a:solidFill>
                    <a:srgbClr val="333333"/>
                  </a:solidFill>
                </a:rPr>
                <a:t>Risk is money. </a:t>
              </a:r>
              <a:r>
                <a:rPr lang="en-CA" sz="1200" dirty="0">
                  <a:solidFill>
                    <a:srgbClr val="333333"/>
                  </a:solidFill>
                </a:rPr>
                <a:t>It’s impossible to make intelligent decisions about risks without knowing how much they cost. Use Info-Tech’s </a:t>
              </a:r>
              <a:r>
                <a:rPr lang="en-CA" sz="1200" i="1" dirty="0">
                  <a:solidFill>
                    <a:srgbClr val="333333"/>
                  </a:solidFill>
                </a:rPr>
                <a:t>Risk Costing Tool</a:t>
              </a:r>
              <a:r>
                <a:rPr lang="en-CA" sz="1200" dirty="0">
                  <a:solidFill>
                    <a:srgbClr val="333333"/>
                  </a:solidFill>
                </a:rPr>
                <a:t> to calculate and present the expected costs associated with accepting and responding to high-priority risk events.</a:t>
              </a:r>
            </a:p>
            <a:p>
              <a:endParaRPr lang="en-CA" sz="1200" dirty="0">
                <a:solidFill>
                  <a:srgbClr val="333333"/>
                </a:solidFill>
              </a:endParaRPr>
            </a:p>
          </p:txBody>
        </p:sp>
      </p:grpSp>
      <p:pic>
        <p:nvPicPr>
          <p:cNvPr id="17" name="Picture 16"/>
          <p:cNvPicPr>
            <a:picLocks noChangeAspect="1"/>
          </p:cNvPicPr>
          <p:nvPr/>
        </p:nvPicPr>
        <p:blipFill>
          <a:blip r:embed="rId3"/>
          <a:stretch>
            <a:fillRect/>
          </a:stretch>
        </p:blipFill>
        <p:spPr>
          <a:xfrm>
            <a:off x="5309722" y="1814418"/>
            <a:ext cx="2973694" cy="1422775"/>
          </a:xfrm>
          <a:prstGeom prst="rect">
            <a:avLst/>
          </a:prstGeom>
        </p:spPr>
      </p:pic>
      <p:pic>
        <p:nvPicPr>
          <p:cNvPr id="18" name="Picture 17"/>
          <p:cNvPicPr>
            <a:picLocks noChangeAspect="1"/>
          </p:cNvPicPr>
          <p:nvPr/>
        </p:nvPicPr>
        <p:blipFill>
          <a:blip r:embed="rId4"/>
          <a:stretch>
            <a:fillRect/>
          </a:stretch>
        </p:blipFill>
        <p:spPr>
          <a:xfrm>
            <a:off x="5921920" y="2196712"/>
            <a:ext cx="2838697" cy="1147814"/>
          </a:xfrm>
          <a:prstGeom prst="rect">
            <a:avLst/>
          </a:prstGeom>
        </p:spPr>
      </p:pic>
      <p:pic>
        <p:nvPicPr>
          <p:cNvPr id="19" name="Picture 18"/>
          <p:cNvPicPr>
            <a:picLocks noChangeAspect="1"/>
          </p:cNvPicPr>
          <p:nvPr/>
        </p:nvPicPr>
        <p:blipFill>
          <a:blip r:embed="rId5"/>
          <a:stretch>
            <a:fillRect/>
          </a:stretch>
        </p:blipFill>
        <p:spPr>
          <a:xfrm>
            <a:off x="268624" y="3753207"/>
            <a:ext cx="3024575" cy="1215483"/>
          </a:xfrm>
          <a:prstGeom prst="rect">
            <a:avLst/>
          </a:prstGeom>
        </p:spPr>
      </p:pic>
      <p:pic>
        <p:nvPicPr>
          <p:cNvPr id="20" name="Picture 19"/>
          <p:cNvPicPr>
            <a:picLocks noChangeAspect="1"/>
          </p:cNvPicPr>
          <p:nvPr/>
        </p:nvPicPr>
        <p:blipFill>
          <a:blip r:embed="rId6"/>
          <a:stretch>
            <a:fillRect/>
          </a:stretch>
        </p:blipFill>
        <p:spPr>
          <a:xfrm>
            <a:off x="1029818" y="4051273"/>
            <a:ext cx="2392147" cy="1507012"/>
          </a:xfrm>
          <a:prstGeom prst="rect">
            <a:avLst/>
          </a:prstGeom>
        </p:spPr>
      </p:pic>
      <p:cxnSp>
        <p:nvCxnSpPr>
          <p:cNvPr id="22" name="Straight Connector 21"/>
          <p:cNvCxnSpPr/>
          <p:nvPr/>
        </p:nvCxnSpPr>
        <p:spPr>
          <a:xfrm>
            <a:off x="251520" y="3543300"/>
            <a:ext cx="8509096" cy="0"/>
          </a:xfrm>
          <a:prstGeom prst="line">
            <a:avLst/>
          </a:prstGeom>
          <a:ln w="190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6334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101"/>
          <p:cNvSpPr/>
          <p:nvPr/>
        </p:nvSpPr>
        <p:spPr>
          <a:xfrm>
            <a:off x="251521" y="1207187"/>
            <a:ext cx="4297576" cy="2308705"/>
          </a:xfrm>
          <a:prstGeom prst="rect">
            <a:avLst/>
          </a:prstGeom>
          <a:noFill/>
          <a:ln>
            <a:solidFill>
              <a:srgbClr val="D9A2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24" name="Rectangle 3"/>
          <p:cNvSpPr/>
          <p:nvPr/>
        </p:nvSpPr>
        <p:spPr>
          <a:xfrm>
            <a:off x="-1" y="0"/>
            <a:ext cx="9144001" cy="11845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a:spcAft>
                <a:spcPts val="800"/>
              </a:spcAft>
            </a:pPr>
            <a:endParaRPr lang="en-US" sz="2400" dirty="0">
              <a:solidFill>
                <a:srgbClr val="FFFFFF"/>
              </a:solidFill>
            </a:endParaRPr>
          </a:p>
        </p:txBody>
      </p:sp>
      <p:sp>
        <p:nvSpPr>
          <p:cNvPr id="123" name="Rectangle 122"/>
          <p:cNvSpPr/>
          <p:nvPr/>
        </p:nvSpPr>
        <p:spPr>
          <a:xfrm>
            <a:off x="5934558" y="5227682"/>
            <a:ext cx="2956390" cy="1078808"/>
          </a:xfrm>
          <a:prstGeom prst="rect">
            <a:avLst/>
          </a:prstGeom>
          <a:solidFill>
            <a:srgbClr val="F2F2F2"/>
          </a:solidFill>
          <a:ln>
            <a:noFill/>
          </a:ln>
          <a:effectLst>
            <a:outerShdw dist="127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 name="Title 1"/>
          <p:cNvSpPr>
            <a:spLocks noGrp="1"/>
          </p:cNvSpPr>
          <p:nvPr>
            <p:ph type="title"/>
          </p:nvPr>
        </p:nvSpPr>
        <p:spPr>
          <a:xfrm>
            <a:off x="251520" y="166813"/>
            <a:ext cx="8625780" cy="864096"/>
          </a:xfrm>
        </p:spPr>
        <p:txBody>
          <a:bodyPr/>
          <a:lstStyle/>
          <a:p>
            <a:r>
              <a:rPr lang="en-CA" dirty="0">
                <a:solidFill>
                  <a:schemeClr val="bg1"/>
                </a:solidFill>
                <a:latin typeface="+mn-lt"/>
              </a:rPr>
              <a:t>IT risk is business risk – engage with the business to manage risk effectively</a:t>
            </a:r>
          </a:p>
        </p:txBody>
      </p:sp>
      <p:sp>
        <p:nvSpPr>
          <p:cNvPr id="4" name="TextBox 3"/>
          <p:cNvSpPr txBox="1"/>
          <p:nvPr/>
        </p:nvSpPr>
        <p:spPr>
          <a:xfrm>
            <a:off x="537899" y="1605461"/>
            <a:ext cx="3731658" cy="461665"/>
          </a:xfrm>
          <a:prstGeom prst="rect">
            <a:avLst/>
          </a:prstGeom>
        </p:spPr>
        <p:txBody>
          <a:bodyPr wrap="square" rtlCol="0">
            <a:spAutoFit/>
          </a:bodyPr>
          <a:lstStyle/>
          <a:p>
            <a:r>
              <a:rPr lang="en-CA" sz="2400" b="1" dirty="0">
                <a:solidFill>
                  <a:srgbClr val="29475F"/>
                </a:solidFill>
              </a:rPr>
              <a:t>IT Risk is Business Risk</a:t>
            </a:r>
          </a:p>
        </p:txBody>
      </p:sp>
      <p:sp>
        <p:nvSpPr>
          <p:cNvPr id="9" name="TextBox 8"/>
          <p:cNvSpPr txBox="1"/>
          <p:nvPr/>
        </p:nvSpPr>
        <p:spPr>
          <a:xfrm>
            <a:off x="1687340" y="2251096"/>
            <a:ext cx="1120943" cy="307777"/>
          </a:xfrm>
          <a:prstGeom prst="rect">
            <a:avLst/>
          </a:prstGeom>
        </p:spPr>
        <p:txBody>
          <a:bodyPr wrap="square" rtlCol="0">
            <a:spAutoFit/>
          </a:bodyPr>
          <a:lstStyle/>
          <a:p>
            <a:r>
              <a:rPr lang="en-CA" sz="1400" b="1" dirty="0">
                <a:solidFill>
                  <a:srgbClr val="333333"/>
                </a:solidFill>
              </a:rPr>
              <a:t>Therefore:</a:t>
            </a:r>
          </a:p>
        </p:txBody>
      </p:sp>
      <p:sp>
        <p:nvSpPr>
          <p:cNvPr id="17" name="TextBox 16"/>
          <p:cNvSpPr txBox="1"/>
          <p:nvPr/>
        </p:nvSpPr>
        <p:spPr>
          <a:xfrm>
            <a:off x="317424" y="2685529"/>
            <a:ext cx="4299057" cy="1846659"/>
          </a:xfrm>
          <a:prstGeom prst="rect">
            <a:avLst/>
          </a:prstGeom>
        </p:spPr>
        <p:txBody>
          <a:bodyPr wrap="square" rtlCol="0">
            <a:spAutoFit/>
          </a:bodyPr>
          <a:lstStyle/>
          <a:p>
            <a:r>
              <a:rPr lang="en-CA" sz="1400" dirty="0">
                <a:solidFill>
                  <a:srgbClr val="333333"/>
                </a:solidFill>
              </a:rPr>
              <a:t>Accountability for IT risks and the decisions made to address them should be </a:t>
            </a:r>
            <a:r>
              <a:rPr lang="en-CA" sz="1400" b="1" dirty="0">
                <a:solidFill>
                  <a:srgbClr val="333333"/>
                </a:solidFill>
              </a:rPr>
              <a:t>shared between IT and the business. </a:t>
            </a:r>
          </a:p>
          <a:p>
            <a:endParaRPr lang="en-CA" sz="1200" dirty="0">
              <a:solidFill>
                <a:srgbClr val="333333"/>
              </a:solidFill>
            </a:endParaRPr>
          </a:p>
          <a:p>
            <a:endParaRPr lang="en-CA" sz="1200" dirty="0">
              <a:solidFill>
                <a:srgbClr val="333333"/>
              </a:solidFill>
            </a:endParaRPr>
          </a:p>
          <a:p>
            <a:endParaRPr lang="en-CA" sz="1200" dirty="0">
              <a:solidFill>
                <a:srgbClr val="333333"/>
              </a:solidFill>
            </a:endParaRPr>
          </a:p>
          <a:p>
            <a:endParaRPr lang="en-CA" sz="1200" dirty="0">
              <a:solidFill>
                <a:srgbClr val="333333"/>
              </a:solidFill>
            </a:endParaRPr>
          </a:p>
          <a:p>
            <a:endParaRPr lang="en-CA" sz="1200" dirty="0">
              <a:solidFill>
                <a:srgbClr val="333333"/>
              </a:solidFill>
            </a:endParaRPr>
          </a:p>
          <a:p>
            <a:endParaRPr lang="en-CA" sz="1200" dirty="0">
              <a:solidFill>
                <a:srgbClr val="333333"/>
              </a:solidFill>
            </a:endParaRPr>
          </a:p>
        </p:txBody>
      </p:sp>
      <p:sp>
        <p:nvSpPr>
          <p:cNvPr id="89" name="TextBox 88"/>
          <p:cNvSpPr txBox="1"/>
          <p:nvPr/>
        </p:nvSpPr>
        <p:spPr>
          <a:xfrm>
            <a:off x="4164558" y="5682785"/>
            <a:ext cx="1758564" cy="523220"/>
          </a:xfrm>
          <a:prstGeom prst="rect">
            <a:avLst/>
          </a:prstGeom>
        </p:spPr>
        <p:txBody>
          <a:bodyPr wrap="square" rtlCol="0">
            <a:spAutoFit/>
          </a:bodyPr>
          <a:lstStyle/>
          <a:p>
            <a:pPr algn="ctr"/>
            <a:r>
              <a:rPr lang="en-CA" sz="1400" b="1" dirty="0">
                <a:solidFill>
                  <a:srgbClr val="29475F"/>
                </a:solidFill>
              </a:rPr>
              <a:t>IT Risk Management</a:t>
            </a:r>
          </a:p>
        </p:txBody>
      </p:sp>
      <p:sp>
        <p:nvSpPr>
          <p:cNvPr id="90" name="TextBox 89"/>
          <p:cNvSpPr txBox="1"/>
          <p:nvPr/>
        </p:nvSpPr>
        <p:spPr>
          <a:xfrm>
            <a:off x="7148748" y="2024416"/>
            <a:ext cx="2214195" cy="523220"/>
          </a:xfrm>
          <a:prstGeom prst="rect">
            <a:avLst/>
          </a:prstGeom>
        </p:spPr>
        <p:txBody>
          <a:bodyPr wrap="square" rtlCol="0">
            <a:spAutoFit/>
          </a:bodyPr>
          <a:lstStyle/>
          <a:p>
            <a:pPr algn="ctr"/>
            <a:r>
              <a:rPr lang="en-CA" sz="1400" b="1" dirty="0">
                <a:solidFill>
                  <a:srgbClr val="29475F"/>
                </a:solidFill>
              </a:rPr>
              <a:t>Business Risk Management</a:t>
            </a:r>
          </a:p>
        </p:txBody>
      </p:sp>
      <p:grpSp>
        <p:nvGrpSpPr>
          <p:cNvPr id="100" name="Group 99"/>
          <p:cNvGrpSpPr/>
          <p:nvPr/>
        </p:nvGrpSpPr>
        <p:grpSpPr>
          <a:xfrm>
            <a:off x="4749227" y="1207188"/>
            <a:ext cx="3255624" cy="3659064"/>
            <a:chOff x="4992508" y="1257522"/>
            <a:chExt cx="3255624" cy="3659064"/>
          </a:xfrm>
        </p:grpSpPr>
        <p:sp>
          <p:nvSpPr>
            <p:cNvPr id="82" name="Rounded Rectangle 81"/>
            <p:cNvSpPr/>
            <p:nvPr/>
          </p:nvSpPr>
          <p:spPr>
            <a:xfrm>
              <a:off x="7535322" y="1376933"/>
              <a:ext cx="171993" cy="21321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84" name="Oval 83"/>
            <p:cNvSpPr/>
            <p:nvPr/>
          </p:nvSpPr>
          <p:spPr>
            <a:xfrm>
              <a:off x="7339067" y="1511867"/>
              <a:ext cx="564628" cy="513298"/>
            </a:xfrm>
            <a:prstGeom prst="ellipse">
              <a:avLst/>
            </a:prstGeom>
            <a:ln w="25400">
              <a:solidFill>
                <a:srgbClr val="1B32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85" name="Rounded Rectangle 84"/>
            <p:cNvSpPr/>
            <p:nvPr/>
          </p:nvSpPr>
          <p:spPr>
            <a:xfrm>
              <a:off x="7323640" y="1257522"/>
              <a:ext cx="593513" cy="147606"/>
            </a:xfrm>
            <a:prstGeom prst="roundRect">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86" name="Rounded Rectangle 85"/>
            <p:cNvSpPr/>
            <p:nvPr/>
          </p:nvSpPr>
          <p:spPr>
            <a:xfrm>
              <a:off x="8062076" y="1668112"/>
              <a:ext cx="186056" cy="357053"/>
            </a:xfrm>
            <a:prstGeom prst="roundRect">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87" name="Rounded Rectangle 86"/>
            <p:cNvSpPr/>
            <p:nvPr/>
          </p:nvSpPr>
          <p:spPr>
            <a:xfrm rot="16200000">
              <a:off x="7943263" y="1589299"/>
              <a:ext cx="172128" cy="3436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88" name="Rounded Rectangle 87"/>
            <p:cNvSpPr/>
            <p:nvPr/>
          </p:nvSpPr>
          <p:spPr>
            <a:xfrm rot="5400000">
              <a:off x="7224715" y="1600868"/>
              <a:ext cx="264020" cy="3436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nvGrpSpPr>
            <p:cNvPr id="94" name="Group 93"/>
            <p:cNvGrpSpPr/>
            <p:nvPr/>
          </p:nvGrpSpPr>
          <p:grpSpPr>
            <a:xfrm>
              <a:off x="5015072" y="1555151"/>
              <a:ext cx="608543" cy="2525196"/>
              <a:chOff x="5015072" y="1555151"/>
              <a:chExt cx="608543" cy="2525196"/>
            </a:xfrm>
          </p:grpSpPr>
          <p:grpSp>
            <p:nvGrpSpPr>
              <p:cNvPr id="66" name="Group 65"/>
              <p:cNvGrpSpPr/>
              <p:nvPr/>
            </p:nvGrpSpPr>
            <p:grpSpPr>
              <a:xfrm rot="5400000">
                <a:off x="4465036" y="2105196"/>
                <a:ext cx="1708623" cy="608534"/>
                <a:chOff x="4262100" y="1740274"/>
                <a:chExt cx="1708623" cy="608534"/>
              </a:xfrm>
            </p:grpSpPr>
            <p:sp>
              <p:nvSpPr>
                <p:cNvPr id="67" name="Rounded Rectangle 66"/>
                <p:cNvSpPr/>
                <p:nvPr/>
              </p:nvSpPr>
              <p:spPr>
                <a:xfrm rot="5400000">
                  <a:off x="4475801" y="1602240"/>
                  <a:ext cx="457200" cy="884601"/>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nvGrpSpPr>
                <p:cNvPr id="68" name="Group 67"/>
                <p:cNvGrpSpPr/>
                <p:nvPr/>
              </p:nvGrpSpPr>
              <p:grpSpPr>
                <a:xfrm rot="10800000">
                  <a:off x="4997757" y="1740275"/>
                  <a:ext cx="972951" cy="608533"/>
                  <a:chOff x="6016545" y="2960711"/>
                  <a:chExt cx="1233211" cy="608533"/>
                </a:xfrm>
                <a:solidFill>
                  <a:schemeClr val="accent1"/>
                </a:solidFill>
              </p:grpSpPr>
              <p:sp>
                <p:nvSpPr>
                  <p:cNvPr id="72" name="Can 71"/>
                  <p:cNvSpPr/>
                  <p:nvPr/>
                </p:nvSpPr>
                <p:spPr>
                  <a:xfrm rot="16200000">
                    <a:off x="6844657" y="3164146"/>
                    <a:ext cx="608533" cy="201664"/>
                  </a:xfrm>
                  <a:prstGeom prst="ca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73" name="Rounded Rectangle 72"/>
                  <p:cNvSpPr/>
                  <p:nvPr/>
                </p:nvSpPr>
                <p:spPr>
                  <a:xfrm rot="16200000">
                    <a:off x="6348559" y="2704364"/>
                    <a:ext cx="457200" cy="1121228"/>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70" name="Can 69"/>
                <p:cNvSpPr/>
                <p:nvPr/>
              </p:nvSpPr>
              <p:spPr>
                <a:xfrm rot="5400000">
                  <a:off x="5586904" y="1964989"/>
                  <a:ext cx="608533" cy="159104"/>
                </a:xfrm>
                <a:prstGeom prst="ca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92" name="Rounded Rectangle 91"/>
              <p:cNvSpPr/>
              <p:nvPr/>
            </p:nvSpPr>
            <p:spPr>
              <a:xfrm rot="10800000">
                <a:off x="5090738" y="3195745"/>
                <a:ext cx="457200" cy="884601"/>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93" name="Can 92"/>
              <p:cNvSpPr/>
              <p:nvPr/>
            </p:nvSpPr>
            <p:spPr>
              <a:xfrm rot="10800000">
                <a:off x="5015072" y="3921243"/>
                <a:ext cx="608533" cy="159104"/>
              </a:xfrm>
              <a:prstGeom prst="ca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95" name="Rounded Rectangle 94"/>
            <p:cNvSpPr/>
            <p:nvPr/>
          </p:nvSpPr>
          <p:spPr>
            <a:xfrm rot="10800000">
              <a:off x="5082457" y="4018899"/>
              <a:ext cx="457200" cy="884601"/>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96" name="Can 95"/>
            <p:cNvSpPr/>
            <p:nvPr/>
          </p:nvSpPr>
          <p:spPr>
            <a:xfrm rot="10800000">
              <a:off x="4992508" y="4757482"/>
              <a:ext cx="608533" cy="159104"/>
            </a:xfrm>
            <a:prstGeom prst="ca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99" name="Can 98"/>
            <p:cNvSpPr/>
            <p:nvPr/>
          </p:nvSpPr>
          <p:spPr>
            <a:xfrm rot="5400000">
              <a:off x="5247175" y="1700296"/>
              <a:ext cx="608533" cy="159104"/>
            </a:xfrm>
            <a:prstGeom prst="ca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78" name="Rounded Rectangle 77"/>
            <p:cNvSpPr/>
            <p:nvPr/>
          </p:nvSpPr>
          <p:spPr>
            <a:xfrm rot="5400000">
              <a:off x="5762077" y="1337546"/>
              <a:ext cx="457200" cy="884601"/>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79" name="Can 78"/>
            <p:cNvSpPr/>
            <p:nvPr/>
          </p:nvSpPr>
          <p:spPr>
            <a:xfrm rot="5400000">
              <a:off x="6049159" y="1700295"/>
              <a:ext cx="608533" cy="159104"/>
            </a:xfrm>
            <a:prstGeom prst="ca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80" name="Rounded Rectangle 79"/>
            <p:cNvSpPr/>
            <p:nvPr/>
          </p:nvSpPr>
          <p:spPr>
            <a:xfrm rot="5400000">
              <a:off x="6575923" y="1337546"/>
              <a:ext cx="457200" cy="884601"/>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83" name="Rounded Rectangle 82"/>
            <p:cNvSpPr/>
            <p:nvPr/>
          </p:nvSpPr>
          <p:spPr>
            <a:xfrm>
              <a:off x="7093840" y="1497185"/>
              <a:ext cx="202436" cy="542662"/>
            </a:xfrm>
            <a:prstGeom prst="roundRect">
              <a:avLst/>
            </a:prstGeom>
            <a:ln>
              <a:solidFill>
                <a:srgbClr val="1B32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01" name="TextBox 100"/>
          <p:cNvSpPr txBox="1"/>
          <p:nvPr/>
        </p:nvSpPr>
        <p:spPr>
          <a:xfrm>
            <a:off x="241748" y="3627126"/>
            <a:ext cx="4307349" cy="1446550"/>
          </a:xfrm>
          <a:prstGeom prst="rect">
            <a:avLst/>
          </a:prstGeom>
        </p:spPr>
        <p:txBody>
          <a:bodyPr wrap="square" rtlCol="0">
            <a:spAutoFit/>
          </a:bodyPr>
          <a:lstStyle/>
          <a:p>
            <a:r>
              <a:rPr lang="en-CA" sz="1200" dirty="0">
                <a:solidFill>
                  <a:srgbClr val="333333"/>
                </a:solidFill>
              </a:rPr>
              <a:t>A </a:t>
            </a:r>
            <a:r>
              <a:rPr lang="en-CA" sz="1200" b="1" dirty="0">
                <a:solidFill>
                  <a:srgbClr val="333333"/>
                </a:solidFill>
              </a:rPr>
              <a:t>robust risk management program </a:t>
            </a:r>
            <a:r>
              <a:rPr lang="en-CA" sz="1200" dirty="0">
                <a:solidFill>
                  <a:srgbClr val="333333"/>
                </a:solidFill>
              </a:rPr>
              <a:t>accomplishes this by</a:t>
            </a:r>
          </a:p>
          <a:p>
            <a:endParaRPr lang="en-CA" sz="500" dirty="0">
              <a:solidFill>
                <a:srgbClr val="333333"/>
              </a:solidFill>
            </a:endParaRPr>
          </a:p>
          <a:p>
            <a:r>
              <a:rPr lang="en-CA" sz="1200" b="1" dirty="0">
                <a:solidFill>
                  <a:srgbClr val="29475F"/>
                </a:solidFill>
              </a:rPr>
              <a:t>                     building permanent channels </a:t>
            </a:r>
          </a:p>
          <a:p>
            <a:endParaRPr lang="en-CA" sz="500" dirty="0">
              <a:solidFill>
                <a:srgbClr val="333333"/>
              </a:solidFill>
            </a:endParaRPr>
          </a:p>
          <a:p>
            <a:r>
              <a:rPr lang="en-CA" sz="1200" dirty="0">
                <a:solidFill>
                  <a:srgbClr val="333333"/>
                </a:solidFill>
              </a:rPr>
              <a:t>between IT and the senior leadership team that enable risk information and recommendations to be easily communicated and acted upon. </a:t>
            </a:r>
          </a:p>
          <a:p>
            <a:endParaRPr lang="en-CA" b="1" i="1" dirty="0">
              <a:solidFill>
                <a:srgbClr val="333333"/>
              </a:solidFill>
            </a:endParaRPr>
          </a:p>
        </p:txBody>
      </p:sp>
      <p:sp>
        <p:nvSpPr>
          <p:cNvPr id="103" name="Chevron 102"/>
          <p:cNvSpPr/>
          <p:nvPr/>
        </p:nvSpPr>
        <p:spPr>
          <a:xfrm>
            <a:off x="3506386" y="3875504"/>
            <a:ext cx="202531" cy="30578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333333"/>
              </a:solidFill>
            </a:endParaRPr>
          </a:p>
        </p:txBody>
      </p:sp>
      <p:sp>
        <p:nvSpPr>
          <p:cNvPr id="105" name="Rounded Rectangle 104"/>
          <p:cNvSpPr/>
          <p:nvPr/>
        </p:nvSpPr>
        <p:spPr>
          <a:xfrm rot="10800000">
            <a:off x="4839176" y="4785381"/>
            <a:ext cx="457200" cy="884601"/>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06" name="Can 105"/>
          <p:cNvSpPr/>
          <p:nvPr/>
        </p:nvSpPr>
        <p:spPr>
          <a:xfrm rot="10800000">
            <a:off x="4749227" y="5523964"/>
            <a:ext cx="608533" cy="159104"/>
          </a:xfrm>
          <a:prstGeom prst="ca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10" name="TextBox 109"/>
          <p:cNvSpPr txBox="1"/>
          <p:nvPr/>
        </p:nvSpPr>
        <p:spPr>
          <a:xfrm>
            <a:off x="6912573" y="3226159"/>
            <a:ext cx="1232502" cy="276999"/>
          </a:xfrm>
          <a:prstGeom prst="rect">
            <a:avLst/>
          </a:prstGeom>
        </p:spPr>
        <p:txBody>
          <a:bodyPr wrap="square" rtlCol="0">
            <a:spAutoFit/>
          </a:bodyPr>
          <a:lstStyle/>
          <a:p>
            <a:r>
              <a:rPr lang="en-CA" sz="1200" i="1" dirty="0">
                <a:solidFill>
                  <a:srgbClr val="333333"/>
                </a:solidFill>
                <a:hlinkClick r:id="rId2"/>
              </a:rPr>
              <a:t>Risk Report</a:t>
            </a:r>
            <a:endParaRPr lang="en-CA" sz="1200" i="1" dirty="0">
              <a:solidFill>
                <a:srgbClr val="333333"/>
              </a:solidFill>
            </a:endParaRPr>
          </a:p>
        </p:txBody>
      </p:sp>
      <p:sp>
        <p:nvSpPr>
          <p:cNvPr id="111" name="TextBox 110"/>
          <p:cNvSpPr txBox="1"/>
          <p:nvPr/>
        </p:nvSpPr>
        <p:spPr>
          <a:xfrm>
            <a:off x="6912571" y="4459536"/>
            <a:ext cx="1743197" cy="276999"/>
          </a:xfrm>
          <a:prstGeom prst="rect">
            <a:avLst/>
          </a:prstGeom>
        </p:spPr>
        <p:txBody>
          <a:bodyPr wrap="square" rtlCol="0">
            <a:spAutoFit/>
          </a:bodyPr>
          <a:lstStyle/>
          <a:p>
            <a:r>
              <a:rPr lang="en-CA" sz="1200" i="1" dirty="0">
                <a:solidFill>
                  <a:srgbClr val="333333"/>
                </a:solidFill>
                <a:hlinkClick r:id="rId3"/>
              </a:rPr>
              <a:t>Risk Event Action Plan</a:t>
            </a:r>
            <a:endParaRPr lang="en-CA" sz="1200" i="1" dirty="0">
              <a:solidFill>
                <a:srgbClr val="333333"/>
              </a:solidFill>
            </a:endParaRPr>
          </a:p>
        </p:txBody>
      </p:sp>
      <p:sp>
        <p:nvSpPr>
          <p:cNvPr id="112" name="TextBox 111"/>
          <p:cNvSpPr txBox="1"/>
          <p:nvPr/>
        </p:nvSpPr>
        <p:spPr>
          <a:xfrm>
            <a:off x="5456000" y="2109426"/>
            <a:ext cx="1911717" cy="646331"/>
          </a:xfrm>
          <a:prstGeom prst="rect">
            <a:avLst/>
          </a:prstGeom>
        </p:spPr>
        <p:txBody>
          <a:bodyPr wrap="square" rtlCol="0">
            <a:spAutoFit/>
          </a:bodyPr>
          <a:lstStyle/>
          <a:p>
            <a:r>
              <a:rPr lang="en-CA" sz="1200" b="1" dirty="0">
                <a:solidFill>
                  <a:srgbClr val="333333"/>
                </a:solidFill>
              </a:rPr>
              <a:t>Integrate IT risk management with ERM using:</a:t>
            </a:r>
          </a:p>
        </p:txBody>
      </p:sp>
      <p:grpSp>
        <p:nvGrpSpPr>
          <p:cNvPr id="118" name="Group 117"/>
          <p:cNvGrpSpPr/>
          <p:nvPr/>
        </p:nvGrpSpPr>
        <p:grpSpPr>
          <a:xfrm>
            <a:off x="266617" y="4989779"/>
            <a:ext cx="3962390" cy="1297973"/>
            <a:chOff x="342290" y="5050139"/>
            <a:chExt cx="3962390" cy="1297973"/>
          </a:xfrm>
        </p:grpSpPr>
        <p:grpSp>
          <p:nvGrpSpPr>
            <p:cNvPr id="113" name="Group 112"/>
            <p:cNvGrpSpPr/>
            <p:nvPr/>
          </p:nvGrpSpPr>
          <p:grpSpPr>
            <a:xfrm>
              <a:off x="342291" y="5050139"/>
              <a:ext cx="3937520" cy="1297973"/>
              <a:chOff x="337456" y="4680575"/>
              <a:chExt cx="3937520" cy="1297973"/>
            </a:xfrm>
          </p:grpSpPr>
          <p:grpSp>
            <p:nvGrpSpPr>
              <p:cNvPr id="114" name="Group 35"/>
              <p:cNvGrpSpPr/>
              <p:nvPr/>
            </p:nvGrpSpPr>
            <p:grpSpPr>
              <a:xfrm>
                <a:off x="337456" y="4680575"/>
                <a:ext cx="3937520" cy="285749"/>
                <a:chOff x="2267743" y="1788704"/>
                <a:chExt cx="3937520" cy="285749"/>
              </a:xfrm>
              <a:solidFill>
                <a:srgbClr val="B0C534"/>
              </a:solidFill>
              <a:effectLst>
                <a:outerShdw blurRad="25400" dist="25400" dir="2700000" algn="ctr" rotWithShape="0">
                  <a:srgbClr val="000000">
                    <a:alpha val="10000"/>
                  </a:srgbClr>
                </a:outerShdw>
              </a:effectLst>
            </p:grpSpPr>
            <p:sp>
              <p:nvSpPr>
                <p:cNvPr id="116" name="Round Same Side Corner Rectangle 97"/>
                <p:cNvSpPr/>
                <p:nvPr/>
              </p:nvSpPr>
              <p:spPr>
                <a:xfrm>
                  <a:off x="2267743" y="1788704"/>
                  <a:ext cx="3937520" cy="285749"/>
                </a:xfrm>
                <a:prstGeom prst="rect">
                  <a:avLst/>
                </a:prstGeom>
                <a:solidFill>
                  <a:schemeClr val="accent2"/>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100" i="1" dirty="0">
                      <a:solidFill>
                        <a:srgbClr val="FFFFFF"/>
                      </a:solidFill>
                      <a:latin typeface="Georgia"/>
                    </a:rPr>
                    <a:t>Info-Tech Insight</a:t>
                  </a:r>
                </a:p>
              </p:txBody>
            </p:sp>
            <p:pic>
              <p:nvPicPr>
                <p:cNvPr id="117" name="Picture 44" descr="insight-sm.wmf"/>
                <p:cNvPicPr>
                  <a:picLocks noChangeAspect="1"/>
                </p:cNvPicPr>
                <p:nvPr/>
              </p:nvPicPr>
              <p:blipFill>
                <a:blip r:embed="rId4" cstate="print"/>
                <a:stretch>
                  <a:fillRect/>
                </a:stretch>
              </p:blipFill>
              <p:spPr>
                <a:xfrm>
                  <a:off x="5881020" y="1822612"/>
                  <a:ext cx="240000" cy="180000"/>
                </a:xfrm>
                <a:prstGeom prst="rect">
                  <a:avLst/>
                </a:prstGeom>
                <a:solidFill>
                  <a:schemeClr val="accent2"/>
                </a:solidFill>
                <a:ln w="25400">
                  <a:solidFill>
                    <a:schemeClr val="accent2"/>
                  </a:solidFill>
                </a:ln>
              </p:spPr>
            </p:pic>
          </p:grpSp>
          <p:sp>
            <p:nvSpPr>
              <p:cNvPr id="115" name="Text Placeholder 12"/>
              <p:cNvSpPr txBox="1">
                <a:spLocks/>
              </p:cNvSpPr>
              <p:nvPr/>
            </p:nvSpPr>
            <p:spPr>
              <a:xfrm>
                <a:off x="337456" y="4990937"/>
                <a:ext cx="3937520" cy="987611"/>
              </a:xfrm>
              <a:prstGeom prst="rect">
                <a:avLst/>
              </a:prstGeom>
              <a:solidFill>
                <a:schemeClr val="bg1">
                  <a:lumMod val="95000"/>
                </a:schemeClr>
              </a:solidFill>
              <a:ln w="25400">
                <a:solidFill>
                  <a:schemeClr val="bg1">
                    <a:lumMod val="95000"/>
                  </a:schemeClr>
                </a:solidFill>
              </a:ln>
              <a:effectLst>
                <a:outerShdw blurRad="25400" dist="25400" dir="2700000" algn="ctr" rotWithShape="0">
                  <a:srgbClr val="000000">
                    <a:alpha val="10000"/>
                  </a:srgbClr>
                </a:outerShdw>
              </a:effectLst>
            </p:spPr>
            <p:txBody>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spcAft>
                    <a:spcPts val="600"/>
                  </a:spcAft>
                  <a:buClr>
                    <a:srgbClr val="333333"/>
                  </a:buClr>
                  <a:buSzPct val="100000"/>
                  <a:buFont typeface="Arial" pitchFamily="34" charset="0"/>
                  <a:buNone/>
                </a:pPr>
                <a:endParaRPr lang="en-CA" dirty="0">
                  <a:solidFill>
                    <a:srgbClr val="333333"/>
                  </a:solidFill>
                </a:endParaRPr>
              </a:p>
            </p:txBody>
          </p:sp>
        </p:grpSp>
        <p:sp>
          <p:nvSpPr>
            <p:cNvPr id="91" name="TextBox 90"/>
            <p:cNvSpPr txBox="1"/>
            <p:nvPr/>
          </p:nvSpPr>
          <p:spPr>
            <a:xfrm>
              <a:off x="342290" y="5332449"/>
              <a:ext cx="3962390" cy="1015663"/>
            </a:xfrm>
            <a:prstGeom prst="rect">
              <a:avLst/>
            </a:prstGeom>
          </p:spPr>
          <p:txBody>
            <a:bodyPr wrap="square" rtlCol="0">
              <a:spAutoFit/>
            </a:bodyPr>
            <a:lstStyle/>
            <a:p>
              <a:r>
                <a:rPr lang="en-CA" sz="1200" b="1" dirty="0">
                  <a:solidFill>
                    <a:srgbClr val="333333"/>
                  </a:solidFill>
                </a:rPr>
                <a:t>The central goal </a:t>
              </a:r>
              <a:r>
                <a:rPr lang="en-CA" sz="1200" dirty="0">
                  <a:solidFill>
                    <a:srgbClr val="333333"/>
                  </a:solidFill>
                </a:rPr>
                <a:t>of IT risk management is to provide clear and accurate interpretations of IT risk to the business regarding risk implications and response options. Ultimately, senior leadership is responsible for making decisions regarding </a:t>
              </a:r>
              <a:r>
                <a:rPr lang="en-CA" sz="1200" b="1" dirty="0">
                  <a:solidFill>
                    <a:srgbClr val="333333"/>
                  </a:solidFill>
                </a:rPr>
                <a:t>all </a:t>
              </a:r>
              <a:r>
                <a:rPr lang="en-CA" sz="1200" dirty="0">
                  <a:solidFill>
                    <a:srgbClr val="333333"/>
                  </a:solidFill>
                </a:rPr>
                <a:t>business</a:t>
              </a:r>
              <a:r>
                <a:rPr lang="en-CA" sz="1200" b="1" dirty="0">
                  <a:solidFill>
                    <a:srgbClr val="333333"/>
                  </a:solidFill>
                </a:rPr>
                <a:t> </a:t>
              </a:r>
              <a:r>
                <a:rPr lang="en-CA" sz="1200" dirty="0">
                  <a:solidFill>
                    <a:srgbClr val="333333"/>
                  </a:solidFill>
                </a:rPr>
                <a:t>risk. </a:t>
              </a:r>
            </a:p>
          </p:txBody>
        </p:sp>
      </p:grpSp>
      <p:grpSp>
        <p:nvGrpSpPr>
          <p:cNvPr id="121" name="Group 120"/>
          <p:cNvGrpSpPr/>
          <p:nvPr/>
        </p:nvGrpSpPr>
        <p:grpSpPr>
          <a:xfrm>
            <a:off x="8145074" y="5623423"/>
            <a:ext cx="1175669" cy="688104"/>
            <a:chOff x="6089419" y="5657584"/>
            <a:chExt cx="1278298" cy="748172"/>
          </a:xfrm>
        </p:grpSpPr>
        <p:sp>
          <p:nvSpPr>
            <p:cNvPr id="119" name="Oval 118"/>
            <p:cNvSpPr/>
            <p:nvPr/>
          </p:nvSpPr>
          <p:spPr>
            <a:xfrm>
              <a:off x="6089419" y="5657584"/>
              <a:ext cx="786060" cy="7481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20" name="TextBox 119"/>
            <p:cNvSpPr txBox="1"/>
            <p:nvPr/>
          </p:nvSpPr>
          <p:spPr>
            <a:xfrm>
              <a:off x="6118941" y="5820408"/>
              <a:ext cx="1248776" cy="435037"/>
            </a:xfrm>
            <a:prstGeom prst="rect">
              <a:avLst/>
            </a:prstGeom>
          </p:spPr>
          <p:txBody>
            <a:bodyPr wrap="square" rtlCol="0">
              <a:spAutoFit/>
            </a:bodyPr>
            <a:lstStyle/>
            <a:p>
              <a:r>
                <a:rPr lang="en-CA" sz="2000" b="1" dirty="0">
                  <a:solidFill>
                    <a:srgbClr val="D9A210"/>
                  </a:solidFill>
                </a:rPr>
                <a:t>59%</a:t>
              </a:r>
            </a:p>
          </p:txBody>
        </p:sp>
      </p:grpSp>
      <p:sp>
        <p:nvSpPr>
          <p:cNvPr id="122" name="Rectangle 121"/>
          <p:cNvSpPr/>
          <p:nvPr/>
        </p:nvSpPr>
        <p:spPr>
          <a:xfrm>
            <a:off x="5920910" y="5290827"/>
            <a:ext cx="2791767" cy="1015663"/>
          </a:xfrm>
          <a:prstGeom prst="rect">
            <a:avLst/>
          </a:prstGeom>
        </p:spPr>
        <p:txBody>
          <a:bodyPr wrap="square">
            <a:spAutoFit/>
          </a:bodyPr>
          <a:lstStyle/>
          <a:p>
            <a:pPr eaLnBrk="0" hangingPunct="0">
              <a:spcBef>
                <a:spcPts val="500"/>
              </a:spcBef>
              <a:buClr>
                <a:srgbClr val="333333"/>
              </a:buClr>
              <a:buSzPct val="120000"/>
              <a:defRPr/>
            </a:pPr>
            <a:r>
              <a:rPr lang="en-CA" sz="1200" dirty="0">
                <a:solidFill>
                  <a:srgbClr val="333333"/>
                </a:solidFill>
              </a:rPr>
              <a:t>Organizations that were successful in gaining business involvement had approximately </a:t>
            </a:r>
            <a:r>
              <a:rPr lang="en-CA" sz="1200" b="1" dirty="0">
                <a:solidFill>
                  <a:srgbClr val="333333"/>
                </a:solidFill>
              </a:rPr>
              <a:t>59% more risk management success </a:t>
            </a:r>
            <a:r>
              <a:rPr lang="en-CA" sz="1200" dirty="0">
                <a:solidFill>
                  <a:srgbClr val="333333"/>
                </a:solidFill>
              </a:rPr>
              <a:t>than organizations that did not.</a:t>
            </a:r>
            <a:endParaRPr lang="en-US" sz="1200" dirty="0">
              <a:solidFill>
                <a:srgbClr val="333333"/>
              </a:solidFill>
            </a:endParaRPr>
          </a:p>
        </p:txBody>
      </p:sp>
      <p:sp>
        <p:nvSpPr>
          <p:cNvPr id="125" name="Up Arrow 124"/>
          <p:cNvSpPr/>
          <p:nvPr/>
        </p:nvSpPr>
        <p:spPr>
          <a:xfrm>
            <a:off x="4929554" y="4476079"/>
            <a:ext cx="281428" cy="491334"/>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26" name="Up Arrow 125"/>
          <p:cNvSpPr/>
          <p:nvPr/>
        </p:nvSpPr>
        <p:spPr>
          <a:xfrm>
            <a:off x="4947180" y="2829354"/>
            <a:ext cx="281428" cy="491334"/>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27" name="Up Arrow 126"/>
          <p:cNvSpPr/>
          <p:nvPr/>
        </p:nvSpPr>
        <p:spPr>
          <a:xfrm rot="5400000">
            <a:off x="6384988" y="1496291"/>
            <a:ext cx="281428" cy="491334"/>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3" name="Rectangle 2"/>
          <p:cNvSpPr/>
          <p:nvPr/>
        </p:nvSpPr>
        <p:spPr>
          <a:xfrm>
            <a:off x="5920910" y="4030013"/>
            <a:ext cx="2734858" cy="117367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n>
                <a:solidFill>
                  <a:srgbClr val="7CADD4"/>
                </a:solidFill>
              </a:ln>
              <a:solidFill>
                <a:srgbClr val="7CADD4"/>
              </a:solidFill>
            </a:endParaRPr>
          </a:p>
        </p:txBody>
      </p:sp>
      <p:sp>
        <p:nvSpPr>
          <p:cNvPr id="69" name="Rectangle 68"/>
          <p:cNvSpPr/>
          <p:nvPr/>
        </p:nvSpPr>
        <p:spPr>
          <a:xfrm>
            <a:off x="5924612" y="2791094"/>
            <a:ext cx="2734858" cy="117367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n>
                <a:solidFill>
                  <a:srgbClr val="7CADD4"/>
                </a:solidFill>
              </a:ln>
              <a:solidFill>
                <a:srgbClr val="7CADD4"/>
              </a:solidFill>
            </a:endParaRPr>
          </a:p>
        </p:txBody>
      </p:sp>
      <p:cxnSp>
        <p:nvCxnSpPr>
          <p:cNvPr id="6" name="Straight Connector 5"/>
          <p:cNvCxnSpPr/>
          <p:nvPr/>
        </p:nvCxnSpPr>
        <p:spPr>
          <a:xfrm>
            <a:off x="5387713" y="3320688"/>
            <a:ext cx="444676"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414810" y="4439781"/>
            <a:ext cx="444676"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069481" y="2887316"/>
            <a:ext cx="765705" cy="1011138"/>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9481" y="4120899"/>
            <a:ext cx="765705" cy="991901"/>
          </a:xfrm>
          <a:prstGeom prst="rect">
            <a:avLst/>
          </a:prstGeom>
        </p:spPr>
      </p:pic>
    </p:spTree>
    <p:extLst>
      <p:ext uri="{BB962C8B-B14F-4D97-AF65-F5344CB8AC3E}">
        <p14:creationId xmlns:p14="http://schemas.microsoft.com/office/powerpoint/2010/main" val="1769393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ight Triangle 54"/>
          <p:cNvSpPr/>
          <p:nvPr/>
        </p:nvSpPr>
        <p:spPr>
          <a:xfrm rot="16200000">
            <a:off x="1976222" y="-533909"/>
            <a:ext cx="5107607" cy="8538159"/>
          </a:xfrm>
          <a:prstGeom prst="rtTriangle">
            <a:avLst/>
          </a:prstGeom>
          <a:gradFill flip="none" rotWithShape="1">
            <a:gsLst>
              <a:gs pos="0">
                <a:srgbClr val="F2F2F2">
                  <a:shade val="30000"/>
                  <a:satMod val="115000"/>
                </a:srgbClr>
              </a:gs>
              <a:gs pos="50000">
                <a:srgbClr val="F2F2F2">
                  <a:shade val="67500"/>
                  <a:satMod val="115000"/>
                </a:srgbClr>
              </a:gs>
              <a:gs pos="100000">
                <a:srgbClr val="F2F2F2">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5" name="Rectangle 44"/>
          <p:cNvSpPr/>
          <p:nvPr/>
        </p:nvSpPr>
        <p:spPr>
          <a:xfrm>
            <a:off x="742002" y="4966640"/>
            <a:ext cx="763146" cy="667490"/>
          </a:xfrm>
          <a:prstGeom prst="rect">
            <a:avLst/>
          </a:prstGeom>
          <a:ln>
            <a:solidFill>
              <a:srgbClr val="D9A2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solidFill>
                  <a:srgbClr val="FFFFFF"/>
                </a:solidFill>
                <a:latin typeface="Georgia"/>
              </a:rPr>
              <a:t>1.1</a:t>
            </a:r>
          </a:p>
        </p:txBody>
      </p:sp>
      <p:sp>
        <p:nvSpPr>
          <p:cNvPr id="44" name="Shape 43"/>
          <p:cNvSpPr/>
          <p:nvPr/>
        </p:nvSpPr>
        <p:spPr>
          <a:xfrm rot="18856858" flipV="1">
            <a:off x="1484593" y="3271962"/>
            <a:ext cx="6166283" cy="3512703"/>
          </a:xfrm>
          <a:prstGeom prst="swooshArrow">
            <a:avLst>
              <a:gd name="adj1" fmla="val 25000"/>
              <a:gd name="adj2" fmla="val 27703"/>
            </a:avLst>
          </a:prstGeom>
          <a:solidFill>
            <a:srgbClr val="7F919F">
              <a:alpha val="24000"/>
            </a:srgb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dirty="0">
              <a:solidFill>
                <a:srgbClr val="333333">
                  <a:hueOff val="0"/>
                  <a:satOff val="0"/>
                  <a:lumOff val="0"/>
                  <a:alphaOff val="0"/>
                </a:srgbClr>
              </a:solidFill>
            </a:endParaRPr>
          </a:p>
        </p:txBody>
      </p:sp>
      <p:sp>
        <p:nvSpPr>
          <p:cNvPr id="28" name="Rounded Rectangle 27"/>
          <p:cNvSpPr/>
          <p:nvPr/>
        </p:nvSpPr>
        <p:spPr>
          <a:xfrm>
            <a:off x="3281607" y="3369934"/>
            <a:ext cx="3177431" cy="1828478"/>
          </a:xfrm>
          <a:prstGeom prst="roundRect">
            <a:avLst>
              <a:gd name="adj" fmla="val 7002"/>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rgbClr val="333333"/>
                </a:solidFill>
              </a:rPr>
              <a:t>PHASE 2</a:t>
            </a:r>
          </a:p>
          <a:p>
            <a:pPr algn="ctr"/>
            <a:r>
              <a:rPr lang="en-US" sz="1400" b="1" dirty="0">
                <a:solidFill>
                  <a:srgbClr val="333333"/>
                </a:solidFill>
              </a:rPr>
              <a:t>Identify and Assess IT Risk</a:t>
            </a:r>
          </a:p>
          <a:p>
            <a:pPr algn="ctr"/>
            <a:endParaRPr lang="en-US" sz="1400" b="1" dirty="0">
              <a:solidFill>
                <a:srgbClr val="333333"/>
              </a:solidFill>
            </a:endParaRPr>
          </a:p>
        </p:txBody>
      </p:sp>
      <p:sp>
        <p:nvSpPr>
          <p:cNvPr id="29" name="Rounded Rectangle 28"/>
          <p:cNvSpPr/>
          <p:nvPr/>
        </p:nvSpPr>
        <p:spPr>
          <a:xfrm>
            <a:off x="5944062" y="1420873"/>
            <a:ext cx="3142080" cy="1828478"/>
          </a:xfrm>
          <a:prstGeom prst="roundRect">
            <a:avLst>
              <a:gd name="adj" fmla="val 7002"/>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rgbClr val="333333"/>
                </a:solidFill>
              </a:rPr>
              <a:t>PHASE 3</a:t>
            </a:r>
          </a:p>
          <a:p>
            <a:pPr algn="ctr"/>
            <a:r>
              <a:rPr lang="en-US" sz="1400" b="1" dirty="0">
                <a:solidFill>
                  <a:srgbClr val="333333"/>
                </a:solidFill>
              </a:rPr>
              <a:t>Monitor, Communicate, and Respond to IT Risk</a:t>
            </a:r>
          </a:p>
          <a:p>
            <a:pPr algn="ctr"/>
            <a:endParaRPr lang="en-US" sz="1400" b="1" dirty="0">
              <a:solidFill>
                <a:srgbClr val="333333"/>
              </a:solidFill>
            </a:endParaRPr>
          </a:p>
        </p:txBody>
      </p:sp>
      <p:sp>
        <p:nvSpPr>
          <p:cNvPr id="30" name="Rounded Rectangle 29"/>
          <p:cNvSpPr/>
          <p:nvPr/>
        </p:nvSpPr>
        <p:spPr>
          <a:xfrm>
            <a:off x="431771" y="4109683"/>
            <a:ext cx="2749237" cy="1828478"/>
          </a:xfrm>
          <a:prstGeom prst="roundRect">
            <a:avLst>
              <a:gd name="adj" fmla="val 7002"/>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rgbClr val="333333"/>
                </a:solidFill>
              </a:rPr>
              <a:t>PHASE 1</a:t>
            </a:r>
          </a:p>
          <a:p>
            <a:pPr algn="ctr"/>
            <a:r>
              <a:rPr lang="en-US" sz="1400" b="1" dirty="0">
                <a:solidFill>
                  <a:srgbClr val="333333"/>
                </a:solidFill>
              </a:rPr>
              <a:t>Review IT Risk Fundamentals and Governance</a:t>
            </a:r>
          </a:p>
          <a:p>
            <a:pPr algn="ctr"/>
            <a:endParaRPr lang="en-US" b="1" dirty="0">
              <a:solidFill>
                <a:srgbClr val="333333"/>
              </a:solidFill>
            </a:endParaRPr>
          </a:p>
        </p:txBody>
      </p:sp>
      <p:sp>
        <p:nvSpPr>
          <p:cNvPr id="36" name="TextBox 105"/>
          <p:cNvSpPr txBox="1"/>
          <p:nvPr/>
        </p:nvSpPr>
        <p:spPr>
          <a:xfrm>
            <a:off x="3569283" y="4700393"/>
            <a:ext cx="1188442" cy="492443"/>
          </a:xfrm>
          <a:prstGeom prst="rect">
            <a:avLst/>
          </a:prstGeom>
          <a:noFill/>
        </p:spPr>
        <p:txBody>
          <a:bodyPr wrap="square" rtlCol="0">
            <a:spAutoFit/>
          </a:bodyPr>
          <a:lstStyle/>
          <a:p>
            <a:pPr algn="ctr"/>
            <a:r>
              <a:rPr lang="en-US" sz="1300" dirty="0">
                <a:solidFill>
                  <a:srgbClr val="333333"/>
                </a:solidFill>
              </a:rPr>
              <a:t>Identify IT Risks</a:t>
            </a:r>
          </a:p>
        </p:txBody>
      </p:sp>
      <p:sp>
        <p:nvSpPr>
          <p:cNvPr id="39" name="TextBox 105"/>
          <p:cNvSpPr txBox="1"/>
          <p:nvPr/>
        </p:nvSpPr>
        <p:spPr>
          <a:xfrm>
            <a:off x="4819641" y="4689603"/>
            <a:ext cx="1493883" cy="492443"/>
          </a:xfrm>
          <a:prstGeom prst="rect">
            <a:avLst/>
          </a:prstGeom>
          <a:noFill/>
        </p:spPr>
        <p:txBody>
          <a:bodyPr wrap="square" rtlCol="0">
            <a:spAutoFit/>
          </a:bodyPr>
          <a:lstStyle/>
          <a:p>
            <a:pPr algn="ctr"/>
            <a:r>
              <a:rPr lang="en-US" sz="1300" dirty="0">
                <a:solidFill>
                  <a:srgbClr val="333333"/>
                </a:solidFill>
              </a:rPr>
              <a:t>Assess and Prioritize IT Risks</a:t>
            </a:r>
          </a:p>
        </p:txBody>
      </p:sp>
      <p:sp>
        <p:nvSpPr>
          <p:cNvPr id="42" name="TextBox 109"/>
          <p:cNvSpPr txBox="1"/>
          <p:nvPr/>
        </p:nvSpPr>
        <p:spPr>
          <a:xfrm>
            <a:off x="7507729" y="2978814"/>
            <a:ext cx="1285447" cy="692497"/>
          </a:xfrm>
          <a:prstGeom prst="rect">
            <a:avLst/>
          </a:prstGeom>
          <a:noFill/>
        </p:spPr>
        <p:txBody>
          <a:bodyPr wrap="square" rtlCol="0">
            <a:spAutoFit/>
          </a:bodyPr>
          <a:lstStyle/>
          <a:p>
            <a:pPr algn="ctr" fontAlgn="base">
              <a:spcBef>
                <a:spcPct val="0"/>
              </a:spcBef>
              <a:spcAft>
                <a:spcPct val="0"/>
              </a:spcAft>
            </a:pPr>
            <a:r>
              <a:rPr lang="en-CA" sz="1300" dirty="0">
                <a:solidFill>
                  <a:srgbClr val="333333"/>
                </a:solidFill>
              </a:rPr>
              <a:t>Communicate IT Risk Priorities</a:t>
            </a:r>
          </a:p>
        </p:txBody>
      </p:sp>
      <p:sp>
        <p:nvSpPr>
          <p:cNvPr id="43" name="TextBox 109"/>
          <p:cNvSpPr txBox="1"/>
          <p:nvPr/>
        </p:nvSpPr>
        <p:spPr>
          <a:xfrm>
            <a:off x="6102788" y="2981077"/>
            <a:ext cx="1480442" cy="692497"/>
          </a:xfrm>
          <a:prstGeom prst="rect">
            <a:avLst/>
          </a:prstGeom>
          <a:noFill/>
        </p:spPr>
        <p:txBody>
          <a:bodyPr wrap="square" rtlCol="0">
            <a:spAutoFit/>
          </a:bodyPr>
          <a:lstStyle/>
          <a:p>
            <a:pPr algn="ctr" fontAlgn="base">
              <a:spcBef>
                <a:spcPct val="0"/>
              </a:spcBef>
              <a:spcAft>
                <a:spcPct val="0"/>
              </a:spcAft>
            </a:pPr>
            <a:r>
              <a:rPr lang="en-CA" sz="1300" dirty="0">
                <a:solidFill>
                  <a:srgbClr val="333333"/>
                </a:solidFill>
              </a:rPr>
              <a:t>Monitor IT Risks and Develop Risk Responses</a:t>
            </a:r>
          </a:p>
        </p:txBody>
      </p:sp>
      <p:sp>
        <p:nvSpPr>
          <p:cNvPr id="48" name="Rectangle 47"/>
          <p:cNvSpPr/>
          <p:nvPr/>
        </p:nvSpPr>
        <p:spPr>
          <a:xfrm>
            <a:off x="3782435" y="4005747"/>
            <a:ext cx="763146" cy="667490"/>
          </a:xfrm>
          <a:prstGeom prst="rect">
            <a:avLst/>
          </a:prstGeom>
          <a:ln>
            <a:solidFill>
              <a:srgbClr val="D9A2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solidFill>
                  <a:srgbClr val="FFFFFF"/>
                </a:solidFill>
                <a:latin typeface="Georgia"/>
              </a:rPr>
              <a:t>2.1</a:t>
            </a:r>
          </a:p>
        </p:txBody>
      </p:sp>
      <p:sp>
        <p:nvSpPr>
          <p:cNvPr id="51" name="Rectangle 50"/>
          <p:cNvSpPr/>
          <p:nvPr/>
        </p:nvSpPr>
        <p:spPr>
          <a:xfrm>
            <a:off x="5191836" y="4005747"/>
            <a:ext cx="763146" cy="667490"/>
          </a:xfrm>
          <a:prstGeom prst="rect">
            <a:avLst/>
          </a:prstGeom>
          <a:ln>
            <a:solidFill>
              <a:srgbClr val="D9A2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solidFill>
                  <a:srgbClr val="FFFFFF"/>
                </a:solidFill>
                <a:latin typeface="Georgia"/>
              </a:rPr>
              <a:t>2.2</a:t>
            </a:r>
          </a:p>
        </p:txBody>
      </p:sp>
      <p:sp>
        <p:nvSpPr>
          <p:cNvPr id="52" name="Rectangle 51"/>
          <p:cNvSpPr/>
          <p:nvPr/>
        </p:nvSpPr>
        <p:spPr>
          <a:xfrm>
            <a:off x="6501592" y="2282546"/>
            <a:ext cx="763146" cy="667490"/>
          </a:xfrm>
          <a:prstGeom prst="rect">
            <a:avLst/>
          </a:prstGeom>
          <a:ln>
            <a:solidFill>
              <a:srgbClr val="D9A2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solidFill>
                  <a:srgbClr val="FFFFFF"/>
                </a:solidFill>
                <a:latin typeface="Georgia"/>
              </a:rPr>
              <a:t>3.1</a:t>
            </a:r>
          </a:p>
        </p:txBody>
      </p:sp>
      <p:sp>
        <p:nvSpPr>
          <p:cNvPr id="53" name="Rectangle 52"/>
          <p:cNvSpPr/>
          <p:nvPr/>
        </p:nvSpPr>
        <p:spPr>
          <a:xfrm>
            <a:off x="7729281" y="2282546"/>
            <a:ext cx="763146" cy="667490"/>
          </a:xfrm>
          <a:prstGeom prst="rect">
            <a:avLst/>
          </a:prstGeom>
          <a:ln>
            <a:solidFill>
              <a:srgbClr val="D9A2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solidFill>
                  <a:srgbClr val="FFFFFF"/>
                </a:solidFill>
                <a:latin typeface="Georgia"/>
              </a:rPr>
              <a:t>3.2</a:t>
            </a:r>
          </a:p>
        </p:txBody>
      </p:sp>
      <p:sp>
        <p:nvSpPr>
          <p:cNvPr id="56" name="TextBox 55"/>
          <p:cNvSpPr txBox="1"/>
          <p:nvPr/>
        </p:nvSpPr>
        <p:spPr>
          <a:xfrm>
            <a:off x="195101" y="3415830"/>
            <a:ext cx="2669323" cy="646331"/>
          </a:xfrm>
          <a:prstGeom prst="rect">
            <a:avLst/>
          </a:prstGeom>
        </p:spPr>
        <p:txBody>
          <a:bodyPr wrap="square" rtlCol="0">
            <a:spAutoFit/>
          </a:bodyPr>
          <a:lstStyle/>
          <a:p>
            <a:r>
              <a:rPr lang="en-US" sz="3600" b="1" dirty="0">
                <a:solidFill>
                  <a:srgbClr val="29475F"/>
                </a:solidFill>
              </a:rPr>
              <a:t>Start Here</a:t>
            </a:r>
          </a:p>
        </p:txBody>
      </p:sp>
      <p:sp>
        <p:nvSpPr>
          <p:cNvPr id="31" name="Rectangle 3"/>
          <p:cNvSpPr/>
          <p:nvPr/>
        </p:nvSpPr>
        <p:spPr>
          <a:xfrm>
            <a:off x="-1" y="0"/>
            <a:ext cx="9144001" cy="11845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a:spcAft>
                <a:spcPts val="800"/>
              </a:spcAft>
            </a:pPr>
            <a:r>
              <a:rPr lang="en-US" sz="2400" dirty="0">
                <a:solidFill>
                  <a:srgbClr val="FFFFFF"/>
                </a:solidFill>
              </a:rPr>
              <a:t>Follow the steps of this blueprint to build or optimize your IT risk management program</a:t>
            </a:r>
          </a:p>
        </p:txBody>
      </p:sp>
      <p:sp>
        <p:nvSpPr>
          <p:cNvPr id="38" name="Rectangle 37"/>
          <p:cNvSpPr/>
          <p:nvPr/>
        </p:nvSpPr>
        <p:spPr>
          <a:xfrm>
            <a:off x="2122922" y="4966640"/>
            <a:ext cx="763146" cy="667490"/>
          </a:xfrm>
          <a:prstGeom prst="rect">
            <a:avLst/>
          </a:prstGeom>
          <a:ln>
            <a:solidFill>
              <a:srgbClr val="D9A2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solidFill>
                  <a:srgbClr val="FFFFFF"/>
                </a:solidFill>
                <a:latin typeface="Georgia"/>
              </a:rPr>
              <a:t>1.2</a:t>
            </a:r>
          </a:p>
        </p:txBody>
      </p:sp>
      <p:sp>
        <p:nvSpPr>
          <p:cNvPr id="40" name="TextBox 105"/>
          <p:cNvSpPr txBox="1"/>
          <p:nvPr/>
        </p:nvSpPr>
        <p:spPr>
          <a:xfrm>
            <a:off x="361613" y="5644000"/>
            <a:ext cx="1470132" cy="692497"/>
          </a:xfrm>
          <a:prstGeom prst="rect">
            <a:avLst/>
          </a:prstGeom>
          <a:noFill/>
        </p:spPr>
        <p:txBody>
          <a:bodyPr wrap="square" rtlCol="0">
            <a:spAutoFit/>
          </a:bodyPr>
          <a:lstStyle/>
          <a:p>
            <a:pPr algn="ctr"/>
            <a:r>
              <a:rPr lang="en-US" sz="1300" dirty="0">
                <a:solidFill>
                  <a:srgbClr val="333333"/>
                </a:solidFill>
              </a:rPr>
              <a:t>Review IT Risk Management Fundamentals</a:t>
            </a:r>
          </a:p>
        </p:txBody>
      </p:sp>
      <p:sp>
        <p:nvSpPr>
          <p:cNvPr id="46" name="TextBox 105"/>
          <p:cNvSpPr txBox="1"/>
          <p:nvPr/>
        </p:nvSpPr>
        <p:spPr>
          <a:xfrm>
            <a:off x="1769173" y="5614759"/>
            <a:ext cx="1493883" cy="692497"/>
          </a:xfrm>
          <a:prstGeom prst="rect">
            <a:avLst/>
          </a:prstGeom>
          <a:noFill/>
        </p:spPr>
        <p:txBody>
          <a:bodyPr wrap="square" rtlCol="0">
            <a:spAutoFit/>
          </a:bodyPr>
          <a:lstStyle/>
          <a:p>
            <a:pPr algn="ctr"/>
            <a:r>
              <a:rPr lang="en-CA" sz="1300" dirty="0">
                <a:solidFill>
                  <a:srgbClr val="333333"/>
                </a:solidFill>
              </a:rPr>
              <a:t>Establish a Risk Governance Framework</a:t>
            </a:r>
          </a:p>
        </p:txBody>
      </p:sp>
      <p:grpSp>
        <p:nvGrpSpPr>
          <p:cNvPr id="18" name="Group 17"/>
          <p:cNvGrpSpPr/>
          <p:nvPr/>
        </p:nvGrpSpPr>
        <p:grpSpPr>
          <a:xfrm>
            <a:off x="293238" y="1272004"/>
            <a:ext cx="2233829" cy="2054042"/>
            <a:chOff x="293238" y="1272004"/>
            <a:chExt cx="2233829" cy="2054042"/>
          </a:xfrm>
          <a:effectLst>
            <a:outerShdw blurRad="12700" dist="12700" dir="2700000" algn="ctr" rotWithShape="0">
              <a:srgbClr val="000000">
                <a:alpha val="20000"/>
              </a:srgbClr>
            </a:outerShdw>
          </a:effectLst>
        </p:grpSpPr>
        <p:sp>
          <p:nvSpPr>
            <p:cNvPr id="33" name="Rectangle 32"/>
            <p:cNvSpPr/>
            <p:nvPr/>
          </p:nvSpPr>
          <p:spPr>
            <a:xfrm rot="5400000">
              <a:off x="942019" y="2779491"/>
              <a:ext cx="980302" cy="1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nvGrpSpPr>
            <p:cNvPr id="12" name="Group 11"/>
            <p:cNvGrpSpPr/>
            <p:nvPr/>
          </p:nvGrpSpPr>
          <p:grpSpPr>
            <a:xfrm>
              <a:off x="295248" y="1272004"/>
              <a:ext cx="2117160" cy="2054042"/>
              <a:chOff x="10619959" y="3891516"/>
              <a:chExt cx="2328876" cy="2259447"/>
            </a:xfrm>
          </p:grpSpPr>
          <p:sp>
            <p:nvSpPr>
              <p:cNvPr id="5" name="Oval 4"/>
              <p:cNvSpPr/>
              <p:nvPr/>
            </p:nvSpPr>
            <p:spPr>
              <a:xfrm>
                <a:off x="10689391" y="3891518"/>
                <a:ext cx="2259444" cy="225944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cxnSp>
            <p:nvCxnSpPr>
              <p:cNvPr id="7" name="Straight Connector 6"/>
              <p:cNvCxnSpPr>
                <a:stCxn id="5" idx="0"/>
                <a:endCxn id="5" idx="4"/>
              </p:cNvCxnSpPr>
              <p:nvPr/>
            </p:nvCxnSpPr>
            <p:spPr>
              <a:xfrm>
                <a:off x="11819112" y="3891516"/>
                <a:ext cx="0" cy="225944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5" idx="2"/>
                <a:endCxn id="5" idx="6"/>
              </p:cNvCxnSpPr>
              <p:nvPr/>
            </p:nvCxnSpPr>
            <p:spPr>
              <a:xfrm>
                <a:off x="10689390" y="5021238"/>
                <a:ext cx="225944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0619959" y="4339887"/>
                <a:ext cx="1409351" cy="440121"/>
              </a:xfrm>
              <a:prstGeom prst="rect">
                <a:avLst/>
              </a:prstGeom>
            </p:spPr>
            <p:txBody>
              <a:bodyPr wrap="square" rtlCol="0">
                <a:spAutoFit/>
              </a:bodyPr>
              <a:lstStyle/>
              <a:p>
                <a:pPr algn="ctr"/>
                <a:r>
                  <a:rPr lang="en-CA" sz="1000" b="1" dirty="0">
                    <a:solidFill>
                      <a:srgbClr val="FFFFFF"/>
                    </a:solidFill>
                  </a:rPr>
                  <a:t>Risk</a:t>
                </a:r>
              </a:p>
              <a:p>
                <a:pPr algn="ctr"/>
                <a:r>
                  <a:rPr lang="en-CA" sz="1000" b="1" dirty="0">
                    <a:solidFill>
                      <a:srgbClr val="FFFFFF"/>
                    </a:solidFill>
                  </a:rPr>
                  <a:t>Governance</a:t>
                </a:r>
              </a:p>
            </p:txBody>
          </p:sp>
        </p:grpSp>
        <p:sp>
          <p:nvSpPr>
            <p:cNvPr id="71" name="TextBox 70"/>
            <p:cNvSpPr txBox="1"/>
            <p:nvPr/>
          </p:nvSpPr>
          <p:spPr>
            <a:xfrm>
              <a:off x="1242118" y="1684042"/>
              <a:ext cx="1281228" cy="400110"/>
            </a:xfrm>
            <a:prstGeom prst="rect">
              <a:avLst/>
            </a:prstGeom>
          </p:spPr>
          <p:txBody>
            <a:bodyPr wrap="square" rtlCol="0">
              <a:spAutoFit/>
            </a:bodyPr>
            <a:lstStyle/>
            <a:p>
              <a:pPr algn="ctr"/>
              <a:r>
                <a:rPr lang="en-CA" sz="1000" b="1" dirty="0">
                  <a:solidFill>
                    <a:srgbClr val="FFFFFF"/>
                  </a:solidFill>
                </a:rPr>
                <a:t>Risk</a:t>
              </a:r>
            </a:p>
            <a:p>
              <a:pPr algn="ctr"/>
              <a:r>
                <a:rPr lang="en-CA" sz="1000" b="1" dirty="0">
                  <a:solidFill>
                    <a:srgbClr val="FFFFFF"/>
                  </a:solidFill>
                </a:rPr>
                <a:t>Identification</a:t>
              </a:r>
            </a:p>
          </p:txBody>
        </p:sp>
        <p:sp>
          <p:nvSpPr>
            <p:cNvPr id="72" name="TextBox 71"/>
            <p:cNvSpPr txBox="1"/>
            <p:nvPr/>
          </p:nvSpPr>
          <p:spPr>
            <a:xfrm>
              <a:off x="1245839" y="2485457"/>
              <a:ext cx="1281228" cy="400110"/>
            </a:xfrm>
            <a:prstGeom prst="rect">
              <a:avLst/>
            </a:prstGeom>
          </p:spPr>
          <p:txBody>
            <a:bodyPr wrap="square" rtlCol="0">
              <a:spAutoFit/>
            </a:bodyPr>
            <a:lstStyle/>
            <a:p>
              <a:pPr algn="ctr"/>
              <a:r>
                <a:rPr lang="en-CA" sz="1000" b="1" dirty="0">
                  <a:solidFill>
                    <a:srgbClr val="FFFFFF"/>
                  </a:solidFill>
                </a:rPr>
                <a:t>Risk</a:t>
              </a:r>
            </a:p>
            <a:p>
              <a:pPr algn="ctr"/>
              <a:r>
                <a:rPr lang="en-CA" sz="1000" b="1" dirty="0">
                  <a:solidFill>
                    <a:srgbClr val="FFFFFF"/>
                  </a:solidFill>
                </a:rPr>
                <a:t>Assessment</a:t>
              </a:r>
            </a:p>
          </p:txBody>
        </p:sp>
        <p:sp>
          <p:nvSpPr>
            <p:cNvPr id="73" name="TextBox 72"/>
            <p:cNvSpPr txBox="1"/>
            <p:nvPr/>
          </p:nvSpPr>
          <p:spPr>
            <a:xfrm>
              <a:off x="293238" y="2488739"/>
              <a:ext cx="1281228" cy="400110"/>
            </a:xfrm>
            <a:prstGeom prst="rect">
              <a:avLst/>
            </a:prstGeom>
          </p:spPr>
          <p:txBody>
            <a:bodyPr wrap="square" rtlCol="0">
              <a:spAutoFit/>
            </a:bodyPr>
            <a:lstStyle/>
            <a:p>
              <a:pPr algn="ctr"/>
              <a:r>
                <a:rPr lang="en-CA" sz="1000" b="1" dirty="0">
                  <a:solidFill>
                    <a:srgbClr val="FFFFFF"/>
                  </a:solidFill>
                </a:rPr>
                <a:t>Risk</a:t>
              </a:r>
            </a:p>
            <a:p>
              <a:pPr algn="ctr"/>
              <a:r>
                <a:rPr lang="en-CA" sz="1000" b="1" dirty="0">
                  <a:solidFill>
                    <a:srgbClr val="FFFFFF"/>
                  </a:solidFill>
                </a:rPr>
                <a:t>Response</a:t>
              </a:r>
            </a:p>
          </p:txBody>
        </p:sp>
      </p:grpSp>
    </p:spTree>
    <p:extLst>
      <p:ext uri="{BB962C8B-B14F-4D97-AF65-F5344CB8AC3E}">
        <p14:creationId xmlns:p14="http://schemas.microsoft.com/office/powerpoint/2010/main" val="2726732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ight Triangle 19"/>
          <p:cNvSpPr/>
          <p:nvPr/>
        </p:nvSpPr>
        <p:spPr>
          <a:xfrm rot="16200000" flipH="1" flipV="1">
            <a:off x="1848677" y="-292944"/>
            <a:ext cx="5185610" cy="8201877"/>
          </a:xfrm>
          <a:prstGeom prst="rtTriangle">
            <a:avLst/>
          </a:prstGeom>
          <a:gradFill flip="none" rotWithShape="1">
            <a:gsLst>
              <a:gs pos="0">
                <a:srgbClr val="F2F2F2">
                  <a:shade val="30000"/>
                  <a:satMod val="115000"/>
                </a:srgbClr>
              </a:gs>
              <a:gs pos="50000">
                <a:srgbClr val="F2F2F2">
                  <a:shade val="67500"/>
                  <a:satMod val="115000"/>
                </a:srgbClr>
              </a:gs>
              <a:gs pos="100000">
                <a:srgbClr val="F2F2F2">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 name="Rectangle 4"/>
          <p:cNvSpPr/>
          <p:nvPr/>
        </p:nvSpPr>
        <p:spPr>
          <a:xfrm>
            <a:off x="548134" y="3402520"/>
            <a:ext cx="444020" cy="388365"/>
          </a:xfrm>
          <a:prstGeom prst="rect">
            <a:avLst/>
          </a:prstGeom>
          <a:ln>
            <a:solidFill>
              <a:srgbClr val="D9A2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latin typeface="Georgia"/>
              </a:rPr>
              <a:t>1.1</a:t>
            </a:r>
          </a:p>
        </p:txBody>
      </p:sp>
      <p:sp>
        <p:nvSpPr>
          <p:cNvPr id="7" name="Rounded Rectangle 6"/>
          <p:cNvSpPr/>
          <p:nvPr/>
        </p:nvSpPr>
        <p:spPr>
          <a:xfrm>
            <a:off x="2334173" y="2385482"/>
            <a:ext cx="1596072" cy="1063862"/>
          </a:xfrm>
          <a:prstGeom prst="roundRect">
            <a:avLst>
              <a:gd name="adj" fmla="val 7002"/>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rgbClr val="333333"/>
                </a:solidFill>
              </a:rPr>
              <a:t>PHASE 2</a:t>
            </a:r>
          </a:p>
        </p:txBody>
      </p:sp>
      <p:sp>
        <p:nvSpPr>
          <p:cNvPr id="8" name="Rounded Rectangle 7"/>
          <p:cNvSpPr/>
          <p:nvPr/>
        </p:nvSpPr>
        <p:spPr>
          <a:xfrm>
            <a:off x="4201371" y="1199445"/>
            <a:ext cx="1828153" cy="1063861"/>
          </a:xfrm>
          <a:prstGeom prst="roundRect">
            <a:avLst>
              <a:gd name="adj" fmla="val 7002"/>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rgbClr val="333333"/>
                </a:solidFill>
              </a:rPr>
              <a:t>PHASE 3</a:t>
            </a:r>
          </a:p>
        </p:txBody>
      </p:sp>
      <p:sp>
        <p:nvSpPr>
          <p:cNvPr id="9" name="Rounded Rectangle 8"/>
          <p:cNvSpPr/>
          <p:nvPr/>
        </p:nvSpPr>
        <p:spPr>
          <a:xfrm>
            <a:off x="418240" y="3059810"/>
            <a:ext cx="1323283" cy="1063861"/>
          </a:xfrm>
          <a:prstGeom prst="roundRect">
            <a:avLst>
              <a:gd name="adj" fmla="val 7002"/>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rgbClr val="333333"/>
                </a:solidFill>
              </a:rPr>
              <a:t>PHASE 1</a:t>
            </a:r>
          </a:p>
        </p:txBody>
      </p:sp>
      <p:sp>
        <p:nvSpPr>
          <p:cNvPr id="10" name="Rectangle 9"/>
          <p:cNvSpPr/>
          <p:nvPr/>
        </p:nvSpPr>
        <p:spPr>
          <a:xfrm>
            <a:off x="2606271" y="2784663"/>
            <a:ext cx="444020" cy="388365"/>
          </a:xfrm>
          <a:prstGeom prst="rect">
            <a:avLst/>
          </a:prstGeom>
          <a:ln>
            <a:solidFill>
              <a:srgbClr val="D9A2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latin typeface="Georgia"/>
              </a:rPr>
              <a:t>2.1</a:t>
            </a:r>
          </a:p>
        </p:txBody>
      </p:sp>
      <p:sp>
        <p:nvSpPr>
          <p:cNvPr id="11" name="Rectangle 10"/>
          <p:cNvSpPr/>
          <p:nvPr/>
        </p:nvSpPr>
        <p:spPr>
          <a:xfrm>
            <a:off x="3227669" y="2784663"/>
            <a:ext cx="444020" cy="388365"/>
          </a:xfrm>
          <a:prstGeom prst="rect">
            <a:avLst/>
          </a:prstGeom>
          <a:ln>
            <a:solidFill>
              <a:srgbClr val="D9A2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latin typeface="Georgia"/>
              </a:rPr>
              <a:t>2.2</a:t>
            </a:r>
          </a:p>
        </p:txBody>
      </p:sp>
      <p:sp>
        <p:nvSpPr>
          <p:cNvPr id="12" name="Rectangle 11"/>
          <p:cNvSpPr/>
          <p:nvPr/>
        </p:nvSpPr>
        <p:spPr>
          <a:xfrm>
            <a:off x="4559293" y="1533140"/>
            <a:ext cx="444020" cy="388365"/>
          </a:xfrm>
          <a:prstGeom prst="rect">
            <a:avLst/>
          </a:prstGeom>
          <a:ln>
            <a:solidFill>
              <a:srgbClr val="D9A2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latin typeface="Georgia"/>
              </a:rPr>
              <a:t>3.1</a:t>
            </a:r>
          </a:p>
        </p:txBody>
      </p:sp>
      <p:sp>
        <p:nvSpPr>
          <p:cNvPr id="13" name="Rectangle 12"/>
          <p:cNvSpPr/>
          <p:nvPr/>
        </p:nvSpPr>
        <p:spPr>
          <a:xfrm>
            <a:off x="5190773" y="1533140"/>
            <a:ext cx="444020" cy="388365"/>
          </a:xfrm>
          <a:prstGeom prst="rect">
            <a:avLst/>
          </a:prstGeom>
          <a:ln>
            <a:solidFill>
              <a:srgbClr val="D9A2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latin typeface="Georgia"/>
              </a:rPr>
              <a:t>3.2</a:t>
            </a:r>
          </a:p>
        </p:txBody>
      </p:sp>
      <p:sp>
        <p:nvSpPr>
          <p:cNvPr id="17" name="TextBox 16"/>
          <p:cNvSpPr txBox="1"/>
          <p:nvPr/>
        </p:nvSpPr>
        <p:spPr>
          <a:xfrm>
            <a:off x="318995" y="3800888"/>
            <a:ext cx="2069977" cy="1738938"/>
          </a:xfrm>
          <a:prstGeom prst="rect">
            <a:avLst/>
          </a:prstGeom>
        </p:spPr>
        <p:txBody>
          <a:bodyPr wrap="square" rtlCol="0">
            <a:spAutoFit/>
          </a:bodyPr>
          <a:lstStyle/>
          <a:p>
            <a:r>
              <a:rPr lang="en-US" sz="1400" b="1" dirty="0">
                <a:solidFill>
                  <a:srgbClr val="333333"/>
                </a:solidFill>
              </a:rPr>
              <a:t>Review IT Risk Fundamentals and Governance:</a:t>
            </a:r>
            <a:endParaRPr lang="en-US" sz="1300" dirty="0">
              <a:solidFill>
                <a:srgbClr val="333333"/>
              </a:solidFill>
            </a:endParaRPr>
          </a:p>
          <a:p>
            <a:pPr marL="228600" indent="-228600">
              <a:buFont typeface="+mj-lt"/>
              <a:buAutoNum type="arabicPeriod"/>
            </a:pPr>
            <a:r>
              <a:rPr lang="en-US" sz="1300" dirty="0">
                <a:solidFill>
                  <a:srgbClr val="333333"/>
                </a:solidFill>
              </a:rPr>
              <a:t>Maturity Assessment</a:t>
            </a:r>
          </a:p>
          <a:p>
            <a:pPr marL="228600" indent="-228600">
              <a:buFont typeface="+mj-lt"/>
              <a:buAutoNum type="arabicPeriod"/>
            </a:pPr>
            <a:r>
              <a:rPr lang="en-US" sz="1300" dirty="0">
                <a:solidFill>
                  <a:srgbClr val="333333"/>
                </a:solidFill>
              </a:rPr>
              <a:t>Stakeholder Map</a:t>
            </a:r>
          </a:p>
          <a:p>
            <a:pPr marL="228600" indent="-228600">
              <a:buFont typeface="+mj-lt"/>
              <a:buAutoNum type="arabicPeriod"/>
            </a:pPr>
            <a:r>
              <a:rPr lang="en-US" sz="1300" dirty="0">
                <a:solidFill>
                  <a:srgbClr val="333333"/>
                </a:solidFill>
              </a:rPr>
              <a:t>IT Risk Council Charter</a:t>
            </a:r>
          </a:p>
          <a:p>
            <a:pPr marL="228600" indent="-228600">
              <a:buFont typeface="+mj-lt"/>
              <a:buAutoNum type="arabicPeriod"/>
            </a:pPr>
            <a:endParaRPr lang="en-US" sz="1300" dirty="0">
              <a:solidFill>
                <a:srgbClr val="333333"/>
              </a:solidFill>
            </a:endParaRPr>
          </a:p>
        </p:txBody>
      </p:sp>
      <p:sp>
        <p:nvSpPr>
          <p:cNvPr id="18" name="TextBox 17"/>
          <p:cNvSpPr txBox="1"/>
          <p:nvPr/>
        </p:nvSpPr>
        <p:spPr>
          <a:xfrm>
            <a:off x="2299274" y="3199831"/>
            <a:ext cx="2522809" cy="1123384"/>
          </a:xfrm>
          <a:prstGeom prst="rect">
            <a:avLst/>
          </a:prstGeom>
        </p:spPr>
        <p:txBody>
          <a:bodyPr wrap="square" rtlCol="0">
            <a:spAutoFit/>
          </a:bodyPr>
          <a:lstStyle/>
          <a:p>
            <a:r>
              <a:rPr lang="en-US" sz="1400" b="1" dirty="0">
                <a:solidFill>
                  <a:srgbClr val="333333"/>
                </a:solidFill>
              </a:rPr>
              <a:t>Identify and Assess IT Risk:</a:t>
            </a:r>
          </a:p>
          <a:p>
            <a:pPr marL="228600" indent="-228600">
              <a:buFont typeface="+mj-lt"/>
              <a:buAutoNum type="arabicPeriod"/>
            </a:pPr>
            <a:r>
              <a:rPr lang="en-US" sz="1300" dirty="0">
                <a:solidFill>
                  <a:srgbClr val="333333"/>
                </a:solidFill>
              </a:rPr>
              <a:t>Acceptable Risk Thresholds</a:t>
            </a:r>
          </a:p>
          <a:p>
            <a:pPr marL="228600" indent="-228600">
              <a:buFont typeface="+mj-lt"/>
              <a:buAutoNum type="arabicPeriod"/>
            </a:pPr>
            <a:r>
              <a:rPr lang="en-US" sz="1300" dirty="0">
                <a:solidFill>
                  <a:srgbClr val="333333"/>
                </a:solidFill>
              </a:rPr>
              <a:t>Risk Register*</a:t>
            </a:r>
          </a:p>
          <a:p>
            <a:pPr marL="228600" indent="-228600">
              <a:buFont typeface="+mj-lt"/>
              <a:buAutoNum type="arabicPeriod"/>
            </a:pPr>
            <a:r>
              <a:rPr lang="en-US" sz="1300" dirty="0">
                <a:solidFill>
                  <a:srgbClr val="333333"/>
                </a:solidFill>
              </a:rPr>
              <a:t>Prioritized List of IT Risks</a:t>
            </a:r>
          </a:p>
        </p:txBody>
      </p:sp>
      <p:sp>
        <p:nvSpPr>
          <p:cNvPr id="19" name="TextBox 18"/>
          <p:cNvSpPr txBox="1"/>
          <p:nvPr/>
        </p:nvSpPr>
        <p:spPr>
          <a:xfrm>
            <a:off x="4132210" y="1931196"/>
            <a:ext cx="2405646" cy="1323439"/>
          </a:xfrm>
          <a:prstGeom prst="rect">
            <a:avLst/>
          </a:prstGeom>
        </p:spPr>
        <p:txBody>
          <a:bodyPr wrap="square" rtlCol="0">
            <a:spAutoFit/>
          </a:bodyPr>
          <a:lstStyle/>
          <a:p>
            <a:r>
              <a:rPr lang="en-US" sz="1400" b="1" dirty="0">
                <a:solidFill>
                  <a:srgbClr val="333333"/>
                </a:solidFill>
              </a:rPr>
              <a:t>Monitor, Communicate, and Respond to IT Risk:</a:t>
            </a:r>
          </a:p>
          <a:p>
            <a:pPr marL="228600" indent="-228600">
              <a:buFont typeface="+mj-lt"/>
              <a:buAutoNum type="arabicPeriod"/>
            </a:pPr>
            <a:r>
              <a:rPr lang="en-US" sz="1300" dirty="0">
                <a:solidFill>
                  <a:srgbClr val="333333"/>
                </a:solidFill>
              </a:rPr>
              <a:t>Risk </a:t>
            </a:r>
            <a:r>
              <a:rPr lang="en-US" sz="1300" dirty="0"/>
              <a:t>Event Action Plan </a:t>
            </a:r>
          </a:p>
          <a:p>
            <a:pPr marL="228600" indent="-228600">
              <a:buFont typeface="+mj-lt"/>
              <a:buAutoNum type="arabicPeriod"/>
            </a:pPr>
            <a:r>
              <a:rPr lang="en-US" sz="1300" dirty="0"/>
              <a:t>Risk Reports*</a:t>
            </a:r>
          </a:p>
          <a:p>
            <a:pPr marL="228600" indent="-228600">
              <a:buFont typeface="+mj-lt"/>
              <a:buAutoNum type="arabicPeriod"/>
            </a:pPr>
            <a:r>
              <a:rPr lang="en-US" sz="1300" dirty="0"/>
              <a:t>IT Risk Recommendations</a:t>
            </a:r>
          </a:p>
          <a:p>
            <a:pPr marL="228600" indent="-228600">
              <a:buFont typeface="+mj-lt"/>
              <a:buAutoNum type="arabicPeriod"/>
            </a:pPr>
            <a:endParaRPr lang="en-US" sz="1300" dirty="0">
              <a:solidFill>
                <a:srgbClr val="333333"/>
              </a:solidFill>
            </a:endParaRPr>
          </a:p>
        </p:txBody>
      </p:sp>
      <p:sp>
        <p:nvSpPr>
          <p:cNvPr id="31" name="TextBox 30"/>
          <p:cNvSpPr txBox="1"/>
          <p:nvPr/>
        </p:nvSpPr>
        <p:spPr>
          <a:xfrm>
            <a:off x="6393894" y="5814471"/>
            <a:ext cx="2714695" cy="646331"/>
          </a:xfrm>
          <a:prstGeom prst="rect">
            <a:avLst/>
          </a:prstGeom>
        </p:spPr>
        <p:txBody>
          <a:bodyPr wrap="square" rtlCol="0">
            <a:spAutoFit/>
          </a:bodyPr>
          <a:lstStyle/>
          <a:p>
            <a:pPr algn="ctr"/>
            <a:r>
              <a:rPr lang="en-US" b="1" i="1" dirty="0">
                <a:solidFill>
                  <a:srgbClr val="29475F"/>
                </a:solidFill>
                <a:hlinkClick r:id="rId3"/>
              </a:rPr>
              <a:t>Risk Management Program Manual</a:t>
            </a:r>
            <a:endParaRPr lang="en-US" b="1" i="1" dirty="0">
              <a:solidFill>
                <a:srgbClr val="29475F"/>
              </a:solidFill>
            </a:endParaRPr>
          </a:p>
        </p:txBody>
      </p:sp>
      <p:sp>
        <p:nvSpPr>
          <p:cNvPr id="34" name="Shape 33"/>
          <p:cNvSpPr/>
          <p:nvPr/>
        </p:nvSpPr>
        <p:spPr>
          <a:xfrm rot="21344804" flipV="1">
            <a:off x="1943828" y="4607108"/>
            <a:ext cx="2951081" cy="1686581"/>
          </a:xfrm>
          <a:prstGeom prst="swooshArrow">
            <a:avLst>
              <a:gd name="adj1" fmla="val 25000"/>
              <a:gd name="adj2" fmla="val 25000"/>
            </a:avLst>
          </a:prstGeom>
          <a:solidFill>
            <a:srgbClr val="7F919F">
              <a:alpha val="24000"/>
            </a:srgb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dirty="0">
              <a:solidFill>
                <a:srgbClr val="333333">
                  <a:hueOff val="0"/>
                  <a:satOff val="0"/>
                  <a:lumOff val="0"/>
                  <a:alphaOff val="0"/>
                </a:srgbClr>
              </a:solidFill>
            </a:endParaRPr>
          </a:p>
        </p:txBody>
      </p:sp>
      <p:sp>
        <p:nvSpPr>
          <p:cNvPr id="35" name="Shape 34"/>
          <p:cNvSpPr/>
          <p:nvPr/>
        </p:nvSpPr>
        <p:spPr>
          <a:xfrm rot="1542681">
            <a:off x="3807614" y="3080997"/>
            <a:ext cx="2520480" cy="1204988"/>
          </a:xfrm>
          <a:prstGeom prst="swooshArrow">
            <a:avLst>
              <a:gd name="adj1" fmla="val 25000"/>
              <a:gd name="adj2" fmla="val 25000"/>
            </a:avLst>
          </a:prstGeom>
          <a:solidFill>
            <a:srgbClr val="7F919F">
              <a:alpha val="24000"/>
            </a:srgb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dirty="0">
              <a:solidFill>
                <a:srgbClr val="333333">
                  <a:hueOff val="0"/>
                  <a:satOff val="0"/>
                  <a:lumOff val="0"/>
                  <a:alphaOff val="0"/>
                </a:srgbClr>
              </a:solidFill>
            </a:endParaRPr>
          </a:p>
        </p:txBody>
      </p:sp>
      <p:sp>
        <p:nvSpPr>
          <p:cNvPr id="36" name="Shape 35"/>
          <p:cNvSpPr/>
          <p:nvPr/>
        </p:nvSpPr>
        <p:spPr>
          <a:xfrm rot="1889525">
            <a:off x="5172330" y="1975587"/>
            <a:ext cx="1714606" cy="1243353"/>
          </a:xfrm>
          <a:prstGeom prst="swooshArrow">
            <a:avLst>
              <a:gd name="adj1" fmla="val 25000"/>
              <a:gd name="adj2" fmla="val 25000"/>
            </a:avLst>
          </a:prstGeom>
          <a:solidFill>
            <a:srgbClr val="7F919F">
              <a:alpha val="24000"/>
            </a:srgb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dirty="0">
              <a:solidFill>
                <a:srgbClr val="333333">
                  <a:hueOff val="0"/>
                  <a:satOff val="0"/>
                  <a:lumOff val="0"/>
                  <a:alphaOff val="0"/>
                </a:srgbClr>
              </a:solidFill>
            </a:endParaRPr>
          </a:p>
        </p:txBody>
      </p:sp>
      <p:sp>
        <p:nvSpPr>
          <p:cNvPr id="37" name="TextBox 36"/>
          <p:cNvSpPr txBox="1"/>
          <p:nvPr/>
        </p:nvSpPr>
        <p:spPr>
          <a:xfrm>
            <a:off x="3448946" y="4353502"/>
            <a:ext cx="3266657" cy="1200329"/>
          </a:xfrm>
          <a:prstGeom prst="rect">
            <a:avLst/>
          </a:prstGeom>
        </p:spPr>
        <p:txBody>
          <a:bodyPr wrap="square" rtlCol="0">
            <a:spAutoFit/>
          </a:bodyPr>
          <a:lstStyle/>
          <a:p>
            <a:r>
              <a:rPr lang="en-US" sz="1200" b="1" dirty="0">
                <a:solidFill>
                  <a:srgbClr val="333333"/>
                </a:solidFill>
              </a:rPr>
              <a:t>Use the tools and activities in each phase of the blueprint to create a comprehensive, customized program manual for the ongoing management of IT risk.</a:t>
            </a:r>
          </a:p>
          <a:p>
            <a:endParaRPr lang="en-US" sz="1200" b="1" i="1" dirty="0">
              <a:solidFill>
                <a:srgbClr val="333333"/>
              </a:solidFill>
            </a:endParaRPr>
          </a:p>
        </p:txBody>
      </p:sp>
      <p:sp>
        <p:nvSpPr>
          <p:cNvPr id="22" name="Rectangle 3"/>
          <p:cNvSpPr/>
          <p:nvPr/>
        </p:nvSpPr>
        <p:spPr>
          <a:xfrm>
            <a:off x="-1" y="0"/>
            <a:ext cx="9144001" cy="11845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a:spcAft>
                <a:spcPts val="800"/>
              </a:spcAft>
            </a:pPr>
            <a:r>
              <a:rPr lang="en-US" sz="2400" dirty="0">
                <a:solidFill>
                  <a:srgbClr val="FFFFFF"/>
                </a:solidFill>
              </a:rPr>
              <a:t>Use Info-Tech’s </a:t>
            </a:r>
            <a:r>
              <a:rPr lang="en-US" sz="2400" i="1" dirty="0">
                <a:solidFill>
                  <a:srgbClr val="FFFFFF"/>
                </a:solidFill>
              </a:rPr>
              <a:t>Risk Management Program Manual </a:t>
            </a:r>
            <a:r>
              <a:rPr lang="en-US" sz="2400" dirty="0">
                <a:solidFill>
                  <a:srgbClr val="FFFFFF"/>
                </a:solidFill>
              </a:rPr>
              <a:t>to build your customized risk management program</a:t>
            </a:r>
          </a:p>
        </p:txBody>
      </p:sp>
      <p:sp>
        <p:nvSpPr>
          <p:cNvPr id="2" name="TextBox 1"/>
          <p:cNvSpPr txBox="1"/>
          <p:nvPr/>
        </p:nvSpPr>
        <p:spPr>
          <a:xfrm>
            <a:off x="730939" y="1597118"/>
            <a:ext cx="3126500" cy="646331"/>
          </a:xfrm>
          <a:prstGeom prst="rect">
            <a:avLst/>
          </a:prstGeom>
        </p:spPr>
        <p:txBody>
          <a:bodyPr wrap="square" rtlCol="0">
            <a:spAutoFit/>
          </a:bodyPr>
          <a:lstStyle/>
          <a:p>
            <a:r>
              <a:rPr lang="en-CA" b="1" dirty="0">
                <a:solidFill>
                  <a:srgbClr val="29475F"/>
                </a:solidFill>
              </a:rPr>
              <a:t>Phase-By-Phase Deliverables:</a:t>
            </a:r>
          </a:p>
        </p:txBody>
      </p:sp>
      <p:sp>
        <p:nvSpPr>
          <p:cNvPr id="24" name="Rectangle 23"/>
          <p:cNvSpPr/>
          <p:nvPr/>
        </p:nvSpPr>
        <p:spPr>
          <a:xfrm>
            <a:off x="1174233" y="3397557"/>
            <a:ext cx="444020" cy="388365"/>
          </a:xfrm>
          <a:prstGeom prst="rect">
            <a:avLst/>
          </a:prstGeom>
          <a:ln>
            <a:solidFill>
              <a:srgbClr val="D9A2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latin typeface="Georgia"/>
              </a:rPr>
              <a:t>1.2</a:t>
            </a:r>
          </a:p>
        </p:txBody>
      </p:sp>
      <p:sp>
        <p:nvSpPr>
          <p:cNvPr id="4" name="TextBox 3"/>
          <p:cNvSpPr txBox="1"/>
          <p:nvPr/>
        </p:nvSpPr>
        <p:spPr>
          <a:xfrm>
            <a:off x="316857" y="6292655"/>
            <a:ext cx="2361188" cy="246221"/>
          </a:xfrm>
          <a:prstGeom prst="rect">
            <a:avLst/>
          </a:prstGeom>
        </p:spPr>
        <p:txBody>
          <a:bodyPr wrap="square" rtlCol="0">
            <a:spAutoFit/>
          </a:bodyPr>
          <a:lstStyle/>
          <a:p>
            <a:r>
              <a:rPr lang="en-CA" sz="1000" dirty="0">
                <a:solidFill>
                  <a:srgbClr val="333333"/>
                </a:solidFill>
              </a:rPr>
              <a:t>*Standalone Deliverables</a:t>
            </a:r>
          </a:p>
        </p:txBody>
      </p:sp>
      <p:sp>
        <p:nvSpPr>
          <p:cNvPr id="27" name="TextBox 26"/>
          <p:cNvSpPr txBox="1"/>
          <p:nvPr/>
        </p:nvSpPr>
        <p:spPr>
          <a:xfrm>
            <a:off x="7048332" y="2196585"/>
            <a:ext cx="3126500" cy="646331"/>
          </a:xfrm>
          <a:prstGeom prst="rect">
            <a:avLst/>
          </a:prstGeom>
        </p:spPr>
        <p:txBody>
          <a:bodyPr wrap="square" rtlCol="0">
            <a:spAutoFit/>
          </a:bodyPr>
          <a:lstStyle/>
          <a:p>
            <a:r>
              <a:rPr lang="en-CA" b="1" dirty="0">
                <a:solidFill>
                  <a:srgbClr val="29475F"/>
                </a:solidFill>
              </a:rPr>
              <a:t>Primary </a:t>
            </a:r>
          </a:p>
          <a:p>
            <a:r>
              <a:rPr lang="en-CA" b="1" dirty="0">
                <a:solidFill>
                  <a:srgbClr val="29475F"/>
                </a:solidFill>
              </a:rPr>
              <a:t>Deliverable:</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3021" y="2984666"/>
            <a:ext cx="2217297" cy="2861277"/>
          </a:xfrm>
          <a:prstGeom prst="rect">
            <a:avLst/>
          </a:prstGeom>
        </p:spPr>
      </p:pic>
    </p:spTree>
    <p:extLst>
      <p:ext uri="{BB962C8B-B14F-4D97-AF65-F5344CB8AC3E}">
        <p14:creationId xmlns:p14="http://schemas.microsoft.com/office/powerpoint/2010/main" val="874978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595199" y="1895331"/>
            <a:ext cx="1341961" cy="141055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290624" y="1943015"/>
            <a:ext cx="1462813" cy="1370229"/>
          </a:xfrm>
          <a:prstGeom prst="rect">
            <a:avLst/>
          </a:prstGeom>
        </p:spPr>
      </p:pic>
      <p:sp>
        <p:nvSpPr>
          <p:cNvPr id="28" name="Rectangle 3"/>
          <p:cNvSpPr/>
          <p:nvPr/>
        </p:nvSpPr>
        <p:spPr>
          <a:xfrm>
            <a:off x="-1" y="0"/>
            <a:ext cx="9144001" cy="11845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a:spcAft>
                <a:spcPts val="800"/>
              </a:spcAft>
            </a:pPr>
            <a:endParaRPr lang="en-US" sz="2400" dirty="0">
              <a:solidFill>
                <a:srgbClr val="FFFFFF"/>
              </a:solidFill>
            </a:endParaRPr>
          </a:p>
        </p:txBody>
      </p:sp>
      <p:sp>
        <p:nvSpPr>
          <p:cNvPr id="2" name="Title 1"/>
          <p:cNvSpPr>
            <a:spLocks noGrp="1"/>
          </p:cNvSpPr>
          <p:nvPr>
            <p:ph type="title"/>
          </p:nvPr>
        </p:nvSpPr>
        <p:spPr>
          <a:xfrm>
            <a:off x="251520" y="157576"/>
            <a:ext cx="8625780" cy="864096"/>
          </a:xfrm>
        </p:spPr>
        <p:txBody>
          <a:bodyPr/>
          <a:lstStyle/>
          <a:p>
            <a:r>
              <a:rPr lang="en-CA" dirty="0">
                <a:solidFill>
                  <a:schemeClr val="bg1"/>
                </a:solidFill>
                <a:latin typeface="+mn-lt"/>
              </a:rPr>
              <a:t>Seize the potential of risk management to better align IT with the business</a:t>
            </a:r>
          </a:p>
        </p:txBody>
      </p:sp>
      <p:sp>
        <p:nvSpPr>
          <p:cNvPr id="4" name="TextBox 3"/>
          <p:cNvSpPr txBox="1"/>
          <p:nvPr/>
        </p:nvSpPr>
        <p:spPr>
          <a:xfrm>
            <a:off x="313973" y="3485217"/>
            <a:ext cx="8513899" cy="707886"/>
          </a:xfrm>
          <a:prstGeom prst="rect">
            <a:avLst/>
          </a:prstGeom>
        </p:spPr>
        <p:txBody>
          <a:bodyPr wrap="square" rtlCol="0">
            <a:spAutoFit/>
          </a:bodyPr>
          <a:lstStyle/>
          <a:p>
            <a:r>
              <a:rPr lang="en-CA" sz="2000" b="1" dirty="0">
                <a:solidFill>
                  <a:srgbClr val="29475F"/>
                </a:solidFill>
              </a:rPr>
              <a:t>IT risk management is an opportunity </a:t>
            </a:r>
            <a:r>
              <a:rPr lang="en-CA" sz="1400" dirty="0">
                <a:solidFill>
                  <a:srgbClr val="333333"/>
                </a:solidFill>
              </a:rPr>
              <a:t>to enhance IT’s profile in the eyes of the CEO, and to align IT with the organization’s strategic direction.</a:t>
            </a:r>
            <a:r>
              <a:rPr lang="en-CA" sz="2000" dirty="0">
                <a:solidFill>
                  <a:srgbClr val="29475F"/>
                </a:solidFill>
              </a:rPr>
              <a:t> </a:t>
            </a:r>
          </a:p>
        </p:txBody>
      </p:sp>
      <p:sp>
        <p:nvSpPr>
          <p:cNvPr id="8" name="TextBox 7"/>
          <p:cNvSpPr txBox="1"/>
          <p:nvPr/>
        </p:nvSpPr>
        <p:spPr>
          <a:xfrm>
            <a:off x="2513314" y="1525999"/>
            <a:ext cx="1560298" cy="369332"/>
          </a:xfrm>
          <a:prstGeom prst="rect">
            <a:avLst/>
          </a:prstGeom>
        </p:spPr>
        <p:txBody>
          <a:bodyPr wrap="square" rtlCol="0">
            <a:spAutoFit/>
          </a:bodyPr>
          <a:lstStyle/>
          <a:p>
            <a:r>
              <a:rPr lang="en-CA" b="1" dirty="0">
                <a:solidFill>
                  <a:srgbClr val="333333"/>
                </a:solidFill>
              </a:rPr>
              <a:t>CIOs</a:t>
            </a:r>
          </a:p>
        </p:txBody>
      </p:sp>
      <p:sp>
        <p:nvSpPr>
          <p:cNvPr id="9" name="TextBox 8"/>
          <p:cNvSpPr txBox="1"/>
          <p:nvPr/>
        </p:nvSpPr>
        <p:spPr>
          <a:xfrm>
            <a:off x="5925449" y="1525999"/>
            <a:ext cx="1560298" cy="369332"/>
          </a:xfrm>
          <a:prstGeom prst="rect">
            <a:avLst/>
          </a:prstGeom>
        </p:spPr>
        <p:txBody>
          <a:bodyPr wrap="square" rtlCol="0">
            <a:spAutoFit/>
          </a:bodyPr>
          <a:lstStyle/>
          <a:p>
            <a:r>
              <a:rPr lang="en-CA" b="1" dirty="0">
                <a:solidFill>
                  <a:srgbClr val="333333"/>
                </a:solidFill>
              </a:rPr>
              <a:t>CEOs</a:t>
            </a:r>
          </a:p>
        </p:txBody>
      </p:sp>
      <p:sp>
        <p:nvSpPr>
          <p:cNvPr id="10" name="Cloud Callout 9"/>
          <p:cNvSpPr/>
          <p:nvPr/>
        </p:nvSpPr>
        <p:spPr>
          <a:xfrm>
            <a:off x="823785" y="1369476"/>
            <a:ext cx="1509974" cy="924295"/>
          </a:xfrm>
          <a:prstGeom prst="cloudCallout">
            <a:avLst>
              <a:gd name="adj1" fmla="val 56309"/>
              <a:gd name="adj2" fmla="val 47965"/>
            </a:avLst>
          </a:prstGeom>
          <a:noFill/>
          <a:ln>
            <a:solidFill>
              <a:schemeClr val="accent1">
                <a:shade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1" name="TextBox 10"/>
          <p:cNvSpPr txBox="1"/>
          <p:nvPr/>
        </p:nvSpPr>
        <p:spPr>
          <a:xfrm>
            <a:off x="955589" y="1519213"/>
            <a:ext cx="1268627" cy="646331"/>
          </a:xfrm>
          <a:prstGeom prst="rect">
            <a:avLst/>
          </a:prstGeom>
          <a:noFill/>
        </p:spPr>
        <p:txBody>
          <a:bodyPr wrap="square" rtlCol="0">
            <a:spAutoFit/>
          </a:bodyPr>
          <a:lstStyle/>
          <a:p>
            <a:pPr algn="ctr"/>
            <a:r>
              <a:rPr lang="en-CA" sz="1200" dirty="0">
                <a:solidFill>
                  <a:srgbClr val="333333"/>
                </a:solidFill>
              </a:rPr>
              <a:t>IT creates value for the </a:t>
            </a:r>
          </a:p>
          <a:p>
            <a:pPr algn="ctr"/>
            <a:r>
              <a:rPr lang="en-CA" sz="1200" dirty="0">
                <a:solidFill>
                  <a:srgbClr val="333333"/>
                </a:solidFill>
              </a:rPr>
              <a:t>business</a:t>
            </a:r>
          </a:p>
        </p:txBody>
      </p:sp>
      <p:sp>
        <p:nvSpPr>
          <p:cNvPr id="12" name="Cloud Callout 11"/>
          <p:cNvSpPr/>
          <p:nvPr/>
        </p:nvSpPr>
        <p:spPr>
          <a:xfrm>
            <a:off x="6851433" y="1352999"/>
            <a:ext cx="1509974" cy="924295"/>
          </a:xfrm>
          <a:prstGeom prst="cloudCallout">
            <a:avLst>
              <a:gd name="adj1" fmla="val -56622"/>
              <a:gd name="adj2" fmla="val 55987"/>
            </a:avLst>
          </a:prstGeom>
          <a:noFill/>
          <a:ln>
            <a:solidFill>
              <a:schemeClr val="accent1">
                <a:shade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3" name="TextBox 12"/>
          <p:cNvSpPr txBox="1"/>
          <p:nvPr/>
        </p:nvSpPr>
        <p:spPr>
          <a:xfrm>
            <a:off x="6985299" y="1537499"/>
            <a:ext cx="1268627" cy="461665"/>
          </a:xfrm>
          <a:prstGeom prst="rect">
            <a:avLst/>
          </a:prstGeom>
          <a:noFill/>
        </p:spPr>
        <p:txBody>
          <a:bodyPr wrap="square" rtlCol="0">
            <a:spAutoFit/>
          </a:bodyPr>
          <a:lstStyle/>
          <a:p>
            <a:pPr algn="ctr"/>
            <a:r>
              <a:rPr lang="en-CA" sz="1200" dirty="0">
                <a:solidFill>
                  <a:srgbClr val="333333"/>
                </a:solidFill>
              </a:rPr>
              <a:t>IT keeps the lights on</a:t>
            </a:r>
          </a:p>
        </p:txBody>
      </p:sp>
      <p:grpSp>
        <p:nvGrpSpPr>
          <p:cNvPr id="16" name="Group 15"/>
          <p:cNvGrpSpPr/>
          <p:nvPr/>
        </p:nvGrpSpPr>
        <p:grpSpPr>
          <a:xfrm>
            <a:off x="4003596" y="1554144"/>
            <a:ext cx="1227438" cy="1011300"/>
            <a:chOff x="4102443" y="1877388"/>
            <a:chExt cx="1227438" cy="1011300"/>
          </a:xfrm>
        </p:grpSpPr>
        <p:sp>
          <p:nvSpPr>
            <p:cNvPr id="14" name="Oval 13"/>
            <p:cNvSpPr/>
            <p:nvPr/>
          </p:nvSpPr>
          <p:spPr>
            <a:xfrm>
              <a:off x="4102443" y="1877388"/>
              <a:ext cx="1070919" cy="1011300"/>
            </a:xfrm>
            <a:prstGeom prst="ellipse">
              <a:avLst/>
            </a:prstGeom>
            <a:solidFill>
              <a:srgbClr val="D9A210"/>
            </a:solidFill>
            <a:ln>
              <a:noFill/>
            </a:ln>
            <a:effectLst>
              <a:outerShdw dist="127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200" b="1" dirty="0">
                <a:solidFill>
                  <a:srgbClr val="29475F"/>
                </a:solidFill>
              </a:endParaRPr>
            </a:p>
          </p:txBody>
        </p:sp>
        <p:sp>
          <p:nvSpPr>
            <p:cNvPr id="15" name="TextBox 14"/>
            <p:cNvSpPr txBox="1"/>
            <p:nvPr/>
          </p:nvSpPr>
          <p:spPr>
            <a:xfrm>
              <a:off x="4157791" y="2045177"/>
              <a:ext cx="1172090" cy="646331"/>
            </a:xfrm>
            <a:prstGeom prst="rect">
              <a:avLst/>
            </a:prstGeom>
          </p:spPr>
          <p:txBody>
            <a:bodyPr wrap="square" rtlCol="0">
              <a:spAutoFit/>
            </a:bodyPr>
            <a:lstStyle/>
            <a:p>
              <a:r>
                <a:rPr lang="en-CA" sz="3600" b="1" dirty="0">
                  <a:solidFill>
                    <a:srgbClr val="29475F"/>
                  </a:solidFill>
                </a:rPr>
                <a:t>63</a:t>
              </a:r>
              <a:r>
                <a:rPr lang="en-CA" sz="3000" b="1" dirty="0">
                  <a:solidFill>
                    <a:srgbClr val="29475F"/>
                  </a:solidFill>
                </a:rPr>
                <a:t>%</a:t>
              </a:r>
            </a:p>
          </p:txBody>
        </p:sp>
      </p:grpSp>
      <p:sp>
        <p:nvSpPr>
          <p:cNvPr id="17" name="TextBox 16"/>
          <p:cNvSpPr txBox="1"/>
          <p:nvPr/>
        </p:nvSpPr>
        <p:spPr>
          <a:xfrm>
            <a:off x="3753437" y="2548636"/>
            <a:ext cx="1867796" cy="738664"/>
          </a:xfrm>
          <a:prstGeom prst="rect">
            <a:avLst/>
          </a:prstGeom>
        </p:spPr>
        <p:txBody>
          <a:bodyPr wrap="square" rtlCol="0">
            <a:spAutoFit/>
          </a:bodyPr>
          <a:lstStyle/>
          <a:p>
            <a:r>
              <a:rPr lang="en-CA" sz="1400" b="1" dirty="0">
                <a:solidFill>
                  <a:srgbClr val="333333"/>
                </a:solidFill>
              </a:rPr>
              <a:t>of CIOs and CEOs disagree about the objectives of IT.</a:t>
            </a:r>
          </a:p>
        </p:txBody>
      </p:sp>
      <p:sp>
        <p:nvSpPr>
          <p:cNvPr id="18" name="Rectangle 17"/>
          <p:cNvSpPr/>
          <p:nvPr/>
        </p:nvSpPr>
        <p:spPr>
          <a:xfrm>
            <a:off x="375756" y="3869858"/>
            <a:ext cx="4536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9" name="TextBox 18"/>
          <p:cNvSpPr txBox="1"/>
          <p:nvPr/>
        </p:nvSpPr>
        <p:spPr>
          <a:xfrm>
            <a:off x="5092015" y="2942279"/>
            <a:ext cx="200798" cy="215444"/>
          </a:xfrm>
          <a:prstGeom prst="rect">
            <a:avLst/>
          </a:prstGeom>
        </p:spPr>
        <p:txBody>
          <a:bodyPr wrap="square" rtlCol="0">
            <a:spAutoFit/>
          </a:bodyPr>
          <a:lstStyle/>
          <a:p>
            <a:r>
              <a:rPr lang="en-CA" sz="800" dirty="0">
                <a:solidFill>
                  <a:srgbClr val="333333"/>
                </a:solidFill>
              </a:rPr>
              <a:t>1</a:t>
            </a:r>
          </a:p>
        </p:txBody>
      </p:sp>
      <p:sp>
        <p:nvSpPr>
          <p:cNvPr id="20" name="TextBox 19"/>
          <p:cNvSpPr txBox="1"/>
          <p:nvPr/>
        </p:nvSpPr>
        <p:spPr>
          <a:xfrm>
            <a:off x="164368" y="6341116"/>
            <a:ext cx="2257168" cy="215444"/>
          </a:xfrm>
          <a:prstGeom prst="rect">
            <a:avLst/>
          </a:prstGeom>
        </p:spPr>
        <p:txBody>
          <a:bodyPr wrap="square" rtlCol="0">
            <a:spAutoFit/>
          </a:bodyPr>
          <a:lstStyle/>
          <a:p>
            <a:r>
              <a:rPr lang="en-CA" sz="800" dirty="0">
                <a:solidFill>
                  <a:srgbClr val="333333"/>
                </a:solidFill>
              </a:rPr>
              <a:t>1: Info-Tech Research Group, 2015.</a:t>
            </a:r>
          </a:p>
        </p:txBody>
      </p:sp>
      <p:sp>
        <p:nvSpPr>
          <p:cNvPr id="22" name="TextBox 21"/>
          <p:cNvSpPr txBox="1"/>
          <p:nvPr/>
        </p:nvSpPr>
        <p:spPr>
          <a:xfrm>
            <a:off x="164368" y="4421149"/>
            <a:ext cx="8663504" cy="615553"/>
          </a:xfrm>
          <a:prstGeom prst="rect">
            <a:avLst/>
          </a:prstGeom>
        </p:spPr>
        <p:txBody>
          <a:bodyPr wrap="square" rtlCol="0">
            <a:spAutoFit/>
          </a:bodyPr>
          <a:lstStyle/>
          <a:p>
            <a:pPr algn="r"/>
            <a:r>
              <a:rPr lang="en-CA" sz="1400" dirty="0">
                <a:solidFill>
                  <a:srgbClr val="333333"/>
                </a:solidFill>
              </a:rPr>
              <a:t>Risk is money, and minimizing risk is money saved. Use your risk management program to illustrate how </a:t>
            </a:r>
          </a:p>
          <a:p>
            <a:r>
              <a:rPr lang="en-CA" sz="2000" dirty="0">
                <a:solidFill>
                  <a:srgbClr val="29475F"/>
                </a:solidFill>
              </a:rPr>
              <a:t>				          </a:t>
            </a:r>
            <a:r>
              <a:rPr lang="en-CA" sz="2000" b="1" dirty="0">
                <a:solidFill>
                  <a:srgbClr val="29475F"/>
                </a:solidFill>
              </a:rPr>
              <a:t>IT creates value for the business.</a:t>
            </a:r>
          </a:p>
        </p:txBody>
      </p:sp>
      <p:sp>
        <p:nvSpPr>
          <p:cNvPr id="26" name="Rectangle 25"/>
          <p:cNvSpPr/>
          <p:nvPr/>
        </p:nvSpPr>
        <p:spPr>
          <a:xfrm>
            <a:off x="4615833" y="5008019"/>
            <a:ext cx="4032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nvGrpSpPr>
          <p:cNvPr id="27" name="Group 26"/>
          <p:cNvGrpSpPr/>
          <p:nvPr/>
        </p:nvGrpSpPr>
        <p:grpSpPr>
          <a:xfrm>
            <a:off x="432340" y="5476578"/>
            <a:ext cx="8395532" cy="721234"/>
            <a:chOff x="465292" y="5331104"/>
            <a:chExt cx="8395532" cy="721234"/>
          </a:xfrm>
        </p:grpSpPr>
        <p:grpSp>
          <p:nvGrpSpPr>
            <p:cNvPr id="23" name="Group 22"/>
            <p:cNvGrpSpPr/>
            <p:nvPr/>
          </p:nvGrpSpPr>
          <p:grpSpPr>
            <a:xfrm>
              <a:off x="465292" y="5331104"/>
              <a:ext cx="8258581" cy="721234"/>
              <a:chOff x="337456" y="5531622"/>
              <a:chExt cx="8258581" cy="721234"/>
            </a:xfrm>
          </p:grpSpPr>
          <p:sp>
            <p:nvSpPr>
              <p:cNvPr id="24" name="Rectangle 97"/>
              <p:cNvSpPr/>
              <p:nvPr/>
            </p:nvSpPr>
            <p:spPr>
              <a:xfrm>
                <a:off x="337456" y="5531622"/>
                <a:ext cx="8258581" cy="692565"/>
              </a:xfrm>
              <a:prstGeom prst="rect">
                <a:avLst/>
              </a:prstGeom>
              <a:solidFill>
                <a:schemeClr val="bg1">
                  <a:lumMod val="95000"/>
                </a:schemeClr>
              </a:solidFill>
              <a:ln w="12700">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720000" fontAlgn="base">
                  <a:spcBef>
                    <a:spcPct val="0"/>
                  </a:spcBef>
                  <a:spcAft>
                    <a:spcPct val="0"/>
                  </a:spcAft>
                </a:pPr>
                <a:endParaRPr lang="en-CA" sz="1200" dirty="0">
                  <a:solidFill>
                    <a:srgbClr val="333333"/>
                  </a:solidFill>
                </a:endParaRPr>
              </a:p>
            </p:txBody>
          </p:sp>
          <p:pic>
            <p:nvPicPr>
              <p:cNvPr id="25" name="Picture 10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7458" y="5531622"/>
                <a:ext cx="680822" cy="721234"/>
              </a:xfrm>
              <a:prstGeom prst="rect">
                <a:avLst/>
              </a:prstGeom>
            </p:spPr>
          </p:pic>
        </p:grpSp>
        <p:sp>
          <p:nvSpPr>
            <p:cNvPr id="21" name="TextBox 20"/>
            <p:cNvSpPr txBox="1"/>
            <p:nvPr/>
          </p:nvSpPr>
          <p:spPr>
            <a:xfrm>
              <a:off x="1158448" y="5451480"/>
              <a:ext cx="7702376" cy="461665"/>
            </a:xfrm>
            <a:prstGeom prst="rect">
              <a:avLst/>
            </a:prstGeom>
          </p:spPr>
          <p:txBody>
            <a:bodyPr wrap="square" rtlCol="0">
              <a:spAutoFit/>
            </a:bodyPr>
            <a:lstStyle/>
            <a:p>
              <a:r>
                <a:rPr lang="en-CA" sz="1200" dirty="0">
                  <a:solidFill>
                    <a:srgbClr val="333333"/>
                  </a:solidFill>
                </a:rPr>
                <a:t>Proactive risk management that translates IT risk into business language illustrates that IT decision-making is focused on how IT can </a:t>
              </a:r>
              <a:r>
                <a:rPr lang="en-CA" sz="1200" b="1" dirty="0">
                  <a:solidFill>
                    <a:srgbClr val="333333"/>
                  </a:solidFill>
                </a:rPr>
                <a:t>add to </a:t>
              </a:r>
              <a:r>
                <a:rPr lang="en-CA" sz="1200" dirty="0">
                  <a:solidFill>
                    <a:srgbClr val="333333"/>
                  </a:solidFill>
                </a:rPr>
                <a:t>and </a:t>
              </a:r>
              <a:r>
                <a:rPr lang="en-CA" sz="1200" b="1" dirty="0">
                  <a:solidFill>
                    <a:srgbClr val="333333"/>
                  </a:solidFill>
                </a:rPr>
                <a:t>avoid detracting from </a:t>
              </a:r>
              <a:r>
                <a:rPr lang="en-CA" sz="1200" dirty="0">
                  <a:solidFill>
                    <a:srgbClr val="333333"/>
                  </a:solidFill>
                </a:rPr>
                <a:t>business value.</a:t>
              </a:r>
            </a:p>
          </p:txBody>
        </p:sp>
      </p:grpSp>
    </p:spTree>
    <p:extLst>
      <p:ext uri="{BB962C8B-B14F-4D97-AF65-F5344CB8AC3E}">
        <p14:creationId xmlns:p14="http://schemas.microsoft.com/office/powerpoint/2010/main" val="1687858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80203" y="2156238"/>
            <a:ext cx="2754755" cy="507744"/>
          </a:xfrm>
          <a:prstGeom prst="rect">
            <a:avLst/>
          </a:prstGeom>
          <a:solidFill>
            <a:schemeClr val="accent1"/>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pPr algn="ctr"/>
            <a:r>
              <a:rPr lang="en-US" sz="1600" b="1" dirty="0">
                <a:solidFill>
                  <a:srgbClr val="FFFFFF"/>
                </a:solidFill>
              </a:rPr>
              <a:t>Formalizing Risk Management</a:t>
            </a:r>
          </a:p>
        </p:txBody>
      </p:sp>
      <p:sp>
        <p:nvSpPr>
          <p:cNvPr id="14" name="Rectangle 13"/>
          <p:cNvSpPr/>
          <p:nvPr/>
        </p:nvSpPr>
        <p:spPr>
          <a:xfrm>
            <a:off x="3234109" y="2142851"/>
            <a:ext cx="2650434" cy="507744"/>
          </a:xfrm>
          <a:prstGeom prst="rect">
            <a:avLst/>
          </a:prstGeom>
          <a:solidFill>
            <a:schemeClr val="accent1"/>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pPr algn="ctr"/>
            <a:r>
              <a:rPr lang="en-US" sz="1600" b="1" dirty="0">
                <a:solidFill>
                  <a:srgbClr val="FFFFFF"/>
                </a:solidFill>
              </a:rPr>
              <a:t>Completing Risk Management Activities</a:t>
            </a:r>
          </a:p>
        </p:txBody>
      </p:sp>
      <p:sp>
        <p:nvSpPr>
          <p:cNvPr id="15" name="Rectangle 14"/>
          <p:cNvSpPr/>
          <p:nvPr/>
        </p:nvSpPr>
        <p:spPr>
          <a:xfrm>
            <a:off x="6230048" y="2144738"/>
            <a:ext cx="2640012" cy="507744"/>
          </a:xfrm>
          <a:prstGeom prst="rect">
            <a:avLst/>
          </a:prstGeom>
          <a:solidFill>
            <a:schemeClr val="accent1"/>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pPr algn="ctr"/>
            <a:r>
              <a:rPr lang="en-US" sz="1600" b="1" dirty="0">
                <a:solidFill>
                  <a:srgbClr val="FFFFFF"/>
                </a:solidFill>
              </a:rPr>
              <a:t>Sustaining IT Risk Management</a:t>
            </a:r>
          </a:p>
        </p:txBody>
      </p:sp>
      <p:sp>
        <p:nvSpPr>
          <p:cNvPr id="16" name="Rectangle 15"/>
          <p:cNvSpPr/>
          <p:nvPr/>
        </p:nvSpPr>
        <p:spPr>
          <a:xfrm>
            <a:off x="190315" y="2729704"/>
            <a:ext cx="2743923" cy="3717988"/>
          </a:xfrm>
          <a:prstGeom prst="rect">
            <a:avLst/>
          </a:prstGeom>
          <a:solidFill>
            <a:schemeClr val="bg1">
              <a:lumMod val="95000"/>
            </a:schemeClr>
          </a:solid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marL="171450" indent="-171450">
              <a:buFont typeface="Arial" panose="020B0604020202020204" pitchFamily="34" charset="0"/>
              <a:buChar char="•"/>
            </a:pPr>
            <a:r>
              <a:rPr lang="en-US" sz="1100" dirty="0">
                <a:solidFill>
                  <a:srgbClr val="333333"/>
                </a:solidFill>
              </a:rPr>
              <a:t>During a disaster recovery planning session, the CIO </a:t>
            </a:r>
            <a:r>
              <a:rPr lang="en-US" sz="1100" b="1" dirty="0">
                <a:solidFill>
                  <a:srgbClr val="333333"/>
                </a:solidFill>
              </a:rPr>
              <a:t>received a mandate </a:t>
            </a:r>
            <a:r>
              <a:rPr lang="en-US" sz="1100" dirty="0">
                <a:solidFill>
                  <a:srgbClr val="333333"/>
                </a:solidFill>
              </a:rPr>
              <a:t>to improve IT’s risk management activities.</a:t>
            </a:r>
          </a:p>
          <a:p>
            <a:pPr marL="171450" indent="-171450">
              <a:buFont typeface="Arial" panose="020B0604020202020204" pitchFamily="34" charset="0"/>
              <a:buChar char="•"/>
            </a:pPr>
            <a:r>
              <a:rPr lang="en-US" sz="1100" dirty="0">
                <a:solidFill>
                  <a:srgbClr val="333333"/>
                </a:solidFill>
              </a:rPr>
              <a:t>Learning from past risk exposures, the CIO understood that risk management processes </a:t>
            </a:r>
            <a:r>
              <a:rPr lang="en-US" sz="1100" b="1" dirty="0">
                <a:solidFill>
                  <a:srgbClr val="333333"/>
                </a:solidFill>
              </a:rPr>
              <a:t>had to be</a:t>
            </a:r>
            <a:r>
              <a:rPr lang="en-US" sz="1100" dirty="0">
                <a:solidFill>
                  <a:srgbClr val="333333"/>
                </a:solidFill>
              </a:rPr>
              <a:t> </a:t>
            </a:r>
            <a:r>
              <a:rPr lang="en-US" sz="1100" b="1" dirty="0">
                <a:solidFill>
                  <a:srgbClr val="333333"/>
                </a:solidFill>
              </a:rPr>
              <a:t>formalized </a:t>
            </a:r>
            <a:r>
              <a:rPr lang="en-US" sz="1100" dirty="0">
                <a:solidFill>
                  <a:srgbClr val="333333"/>
                </a:solidFill>
              </a:rPr>
              <a:t>to ensure that activities were sustainable and that key risks were mitigated and reported on.</a:t>
            </a:r>
          </a:p>
          <a:p>
            <a:pPr marL="171450" indent="-171450">
              <a:buFont typeface="Arial" panose="020B0604020202020204" pitchFamily="34" charset="0"/>
              <a:buChar char="•"/>
            </a:pPr>
            <a:r>
              <a:rPr lang="en-US" sz="1100" dirty="0">
                <a:solidFill>
                  <a:srgbClr val="333333"/>
                </a:solidFill>
              </a:rPr>
              <a:t>To kick-start risk management, the CIO hired two Info-Tech Research Group analysts to accelerate the risk identification and assessment process.</a:t>
            </a:r>
          </a:p>
          <a:p>
            <a:endParaRPr lang="en-US" sz="1100" dirty="0">
              <a:solidFill>
                <a:srgbClr val="333333"/>
              </a:solidFill>
            </a:endParaRPr>
          </a:p>
          <a:p>
            <a:pPr marL="180000"/>
            <a:r>
              <a:rPr lang="en-US" sz="1100" i="1" dirty="0">
                <a:solidFill>
                  <a:srgbClr val="333333"/>
                </a:solidFill>
                <a:latin typeface="+mj-lt"/>
              </a:rPr>
              <a:t>The CIO was committed to identifying IT risks, presenting them proactively to the board, and getting their buy-in on risk responses. This ensured that when things went south, accountabilities are not directly relayed upon IT</a:t>
            </a:r>
            <a:r>
              <a:rPr lang="en-US" sz="1100" dirty="0">
                <a:solidFill>
                  <a:srgbClr val="333333"/>
                </a:solidFill>
                <a:latin typeface="+mj-lt"/>
              </a:rPr>
              <a:t>. </a:t>
            </a:r>
            <a:r>
              <a:rPr lang="en-US" sz="1100" dirty="0">
                <a:solidFill>
                  <a:srgbClr val="333333"/>
                </a:solidFill>
              </a:rPr>
              <a:t>– PMO Director</a:t>
            </a:r>
          </a:p>
          <a:p>
            <a:endParaRPr lang="en-US" sz="1100" dirty="0">
              <a:solidFill>
                <a:srgbClr val="333333"/>
              </a:solidFill>
            </a:endParaRPr>
          </a:p>
          <a:p>
            <a:endParaRPr lang="en-US" sz="1100" dirty="0">
              <a:solidFill>
                <a:srgbClr val="333333"/>
              </a:solidFill>
            </a:endParaRPr>
          </a:p>
          <a:p>
            <a:pPr marL="171450" indent="-171450">
              <a:buFont typeface="Arial" panose="020B0604020202020204" pitchFamily="34" charset="0"/>
              <a:buChar char="•"/>
            </a:pPr>
            <a:endParaRPr lang="en-US" sz="1100" dirty="0">
              <a:solidFill>
                <a:srgbClr val="333333"/>
              </a:solidFill>
            </a:endParaRPr>
          </a:p>
        </p:txBody>
      </p:sp>
      <p:sp>
        <p:nvSpPr>
          <p:cNvPr id="17" name="Rectangle 16"/>
          <p:cNvSpPr/>
          <p:nvPr/>
        </p:nvSpPr>
        <p:spPr>
          <a:xfrm>
            <a:off x="6230048" y="2729703"/>
            <a:ext cx="2640012" cy="3717989"/>
          </a:xfrm>
          <a:prstGeom prst="rect">
            <a:avLst/>
          </a:prstGeom>
          <a:solidFill>
            <a:schemeClr val="bg1">
              <a:lumMod val="95000"/>
            </a:schemeClr>
          </a:solid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marL="228600" indent="-228600">
              <a:buFont typeface="Arial" panose="020B0604020202020204" pitchFamily="34" charset="0"/>
              <a:buChar char="•"/>
            </a:pPr>
            <a:r>
              <a:rPr lang="en-US" sz="1100" dirty="0">
                <a:solidFill>
                  <a:srgbClr val="333333"/>
                </a:solidFill>
              </a:rPr>
              <a:t>To adequately mitigate key risks, the IT risk council determined that approximately </a:t>
            </a:r>
            <a:r>
              <a:rPr lang="en-US" sz="1100" b="1" dirty="0">
                <a:solidFill>
                  <a:srgbClr val="333333"/>
                </a:solidFill>
              </a:rPr>
              <a:t>$850,000 was needed to fund both new projects and projects already underway.</a:t>
            </a:r>
            <a:endParaRPr lang="en-US" sz="1100" dirty="0">
              <a:solidFill>
                <a:srgbClr val="333333"/>
              </a:solidFill>
            </a:endParaRPr>
          </a:p>
          <a:p>
            <a:pPr marL="228600" indent="-228600">
              <a:buFont typeface="Arial" panose="020B0604020202020204" pitchFamily="34" charset="0"/>
              <a:buChar char="•"/>
            </a:pPr>
            <a:r>
              <a:rPr lang="en-US" sz="1100" dirty="0">
                <a:solidFill>
                  <a:srgbClr val="333333"/>
                </a:solidFill>
              </a:rPr>
              <a:t>The IT risk council presented their recommendations to the board of directors and successfully </a:t>
            </a:r>
            <a:r>
              <a:rPr lang="en-US" sz="1100" b="1" dirty="0">
                <a:solidFill>
                  <a:srgbClr val="333333"/>
                </a:solidFill>
              </a:rPr>
              <a:t>received needed funding.</a:t>
            </a:r>
            <a:r>
              <a:rPr lang="en-US" sz="1100" dirty="0">
                <a:solidFill>
                  <a:srgbClr val="333333"/>
                </a:solidFill>
              </a:rPr>
              <a:t> </a:t>
            </a:r>
          </a:p>
          <a:p>
            <a:pPr marL="228600" indent="-228600">
              <a:buFont typeface="Arial" panose="020B0604020202020204" pitchFamily="34" charset="0"/>
              <a:buChar char="•"/>
            </a:pPr>
            <a:r>
              <a:rPr lang="en-US" sz="1100" dirty="0">
                <a:solidFill>
                  <a:srgbClr val="333333"/>
                </a:solidFill>
              </a:rPr>
              <a:t>The IT risk council now meets on a quarterly basis to assess the risk portfolio and manage response projects. </a:t>
            </a:r>
          </a:p>
          <a:p>
            <a:pPr marL="228600" indent="-228600">
              <a:buFont typeface="Arial" panose="020B0604020202020204" pitchFamily="34" charset="0"/>
              <a:buChar char="•"/>
            </a:pPr>
            <a:endParaRPr lang="en-US" sz="1100" dirty="0">
              <a:solidFill>
                <a:srgbClr val="333333"/>
              </a:solidFill>
            </a:endParaRPr>
          </a:p>
          <a:p>
            <a:pPr marL="180000"/>
            <a:r>
              <a:rPr lang="en-US" sz="1100" i="1" dirty="0">
                <a:solidFill>
                  <a:srgbClr val="333333"/>
                </a:solidFill>
                <a:latin typeface="+mj-lt"/>
              </a:rPr>
              <a:t>One of the best outcomes of our Info-Tech engagement was the action plans that we received. This has helped keep the IT risk council on track and enables us to manage key IT risks that are being mitigated. </a:t>
            </a:r>
            <a:endParaRPr lang="en-US" sz="1100" dirty="0">
              <a:solidFill>
                <a:srgbClr val="333333"/>
              </a:solidFill>
              <a:latin typeface="+mj-lt"/>
            </a:endParaRPr>
          </a:p>
          <a:p>
            <a:pPr algn="r"/>
            <a:endParaRPr lang="en-US" sz="1100" dirty="0">
              <a:solidFill>
                <a:srgbClr val="333333"/>
              </a:solidFill>
            </a:endParaRPr>
          </a:p>
          <a:p>
            <a:pPr algn="r"/>
            <a:r>
              <a:rPr lang="en-US" sz="1100" dirty="0">
                <a:solidFill>
                  <a:srgbClr val="333333"/>
                </a:solidFill>
              </a:rPr>
              <a:t>– PMO Director</a:t>
            </a:r>
          </a:p>
        </p:txBody>
      </p:sp>
      <p:sp>
        <p:nvSpPr>
          <p:cNvPr id="18" name="Rectangle 17"/>
          <p:cNvSpPr/>
          <p:nvPr/>
        </p:nvSpPr>
        <p:spPr>
          <a:xfrm>
            <a:off x="3239164" y="2729704"/>
            <a:ext cx="2640012" cy="3717988"/>
          </a:xfrm>
          <a:prstGeom prst="rect">
            <a:avLst/>
          </a:prstGeom>
          <a:solidFill>
            <a:schemeClr val="bg1">
              <a:lumMod val="95000"/>
            </a:schemeClr>
          </a:solid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marL="171450" indent="-171450">
              <a:buFont typeface="Arial" panose="020B0604020202020204" pitchFamily="34" charset="0"/>
              <a:buChar char="•"/>
            </a:pPr>
            <a:r>
              <a:rPr lang="en-US" sz="1100" dirty="0">
                <a:solidFill>
                  <a:srgbClr val="333333"/>
                </a:solidFill>
              </a:rPr>
              <a:t>A total of </a:t>
            </a:r>
            <a:r>
              <a:rPr lang="en-US" sz="1100" b="1" dirty="0">
                <a:solidFill>
                  <a:srgbClr val="333333"/>
                </a:solidFill>
              </a:rPr>
              <a:t>96 critical</a:t>
            </a:r>
            <a:r>
              <a:rPr lang="en-US" sz="1100" dirty="0">
                <a:solidFill>
                  <a:srgbClr val="333333"/>
                </a:solidFill>
              </a:rPr>
              <a:t> </a:t>
            </a:r>
            <a:r>
              <a:rPr lang="en-US" sz="1100" b="1" dirty="0">
                <a:solidFill>
                  <a:srgbClr val="333333"/>
                </a:solidFill>
              </a:rPr>
              <a:t>risk events </a:t>
            </a:r>
            <a:r>
              <a:rPr lang="en-US" sz="1100" dirty="0">
                <a:solidFill>
                  <a:srgbClr val="333333"/>
                </a:solidFill>
              </a:rPr>
              <a:t>were identified and assigned appropriate risk owners to track and monitor risk events between annual assessments. </a:t>
            </a:r>
          </a:p>
          <a:p>
            <a:pPr marL="171450" indent="-171450">
              <a:buFont typeface="Arial" panose="020B0604020202020204" pitchFamily="34" charset="0"/>
              <a:buChar char="•"/>
            </a:pPr>
            <a:r>
              <a:rPr lang="en-US" sz="1100" dirty="0">
                <a:solidFill>
                  <a:srgbClr val="333333"/>
                </a:solidFill>
              </a:rPr>
              <a:t>The IT risk council assessed the severity of all 96 risk events cataloged in the risk portfolio. The exercise revealed: </a:t>
            </a:r>
          </a:p>
          <a:p>
            <a:pPr marL="432000" lvl="1" indent="-171450">
              <a:buFont typeface="Courier New" panose="02070309020205020404" pitchFamily="49" charset="0"/>
              <a:buChar char="o"/>
            </a:pPr>
            <a:r>
              <a:rPr lang="en-US" sz="1100" b="1" dirty="0">
                <a:solidFill>
                  <a:srgbClr val="333333"/>
                </a:solidFill>
              </a:rPr>
              <a:t>26 Extreme Risk Events</a:t>
            </a:r>
          </a:p>
          <a:p>
            <a:pPr marL="432000" lvl="1" indent="-171450">
              <a:buFont typeface="Courier New" panose="02070309020205020404" pitchFamily="49" charset="0"/>
              <a:buChar char="o"/>
            </a:pPr>
            <a:r>
              <a:rPr lang="en-US" sz="1100" b="1" dirty="0">
                <a:solidFill>
                  <a:srgbClr val="333333"/>
                </a:solidFill>
              </a:rPr>
              <a:t>22 Very-High Risk Events</a:t>
            </a:r>
          </a:p>
          <a:p>
            <a:pPr marL="171450" indent="-171450">
              <a:buFont typeface="Arial" panose="020B0604020202020204" pitchFamily="34" charset="0"/>
              <a:buChar char="•"/>
            </a:pPr>
            <a:r>
              <a:rPr lang="en-US" sz="1100" dirty="0">
                <a:solidFill>
                  <a:srgbClr val="333333"/>
                </a:solidFill>
              </a:rPr>
              <a:t>This analysis also revealed the highest risk area of IT: </a:t>
            </a:r>
          </a:p>
          <a:p>
            <a:pPr marL="432000" lvl="1" indent="-171450">
              <a:buFont typeface="Courier New" panose="02070309020205020404" pitchFamily="49" charset="0"/>
              <a:buChar char="o"/>
            </a:pPr>
            <a:r>
              <a:rPr lang="en-US" sz="1100" b="1" dirty="0">
                <a:solidFill>
                  <a:srgbClr val="333333"/>
                </a:solidFill>
              </a:rPr>
              <a:t>Security and Compliance Risks (26)</a:t>
            </a:r>
          </a:p>
          <a:p>
            <a:pPr marL="171450" indent="-171450">
              <a:buFont typeface="Arial" panose="020B0604020202020204" pitchFamily="34" charset="0"/>
              <a:buChar char="•"/>
            </a:pPr>
            <a:r>
              <a:rPr lang="en-US" sz="1100" dirty="0">
                <a:solidFill>
                  <a:srgbClr val="333333"/>
                </a:solidFill>
              </a:rPr>
              <a:t>It was determined that </a:t>
            </a:r>
            <a:r>
              <a:rPr lang="en-US" sz="1100" b="1" dirty="0">
                <a:solidFill>
                  <a:srgbClr val="333333"/>
                </a:solidFill>
              </a:rPr>
              <a:t>28 projects were already underway</a:t>
            </a:r>
            <a:r>
              <a:rPr lang="en-US" sz="1100" dirty="0">
                <a:solidFill>
                  <a:srgbClr val="333333"/>
                </a:solidFill>
              </a:rPr>
              <a:t> and </a:t>
            </a:r>
            <a:r>
              <a:rPr lang="en-US" sz="1100" b="1" dirty="0">
                <a:solidFill>
                  <a:srgbClr val="333333"/>
                </a:solidFill>
              </a:rPr>
              <a:t>24 new project requests </a:t>
            </a:r>
            <a:r>
              <a:rPr lang="en-US" sz="1100" dirty="0">
                <a:solidFill>
                  <a:srgbClr val="333333"/>
                </a:solidFill>
              </a:rPr>
              <a:t>needed to be created to tackle the top 31 IT risk events identified by the IT risk council.</a:t>
            </a:r>
            <a:endParaRPr lang="en-US" sz="1100" b="1" dirty="0">
              <a:solidFill>
                <a:srgbClr val="333333"/>
              </a:solidFill>
            </a:endParaRPr>
          </a:p>
          <a:p>
            <a:pPr marL="171450" indent="-171450">
              <a:buFont typeface="Arial" panose="020B0604020202020204" pitchFamily="34" charset="0"/>
              <a:buChar char="•"/>
            </a:pPr>
            <a:endParaRPr lang="en-US" sz="1100" dirty="0">
              <a:solidFill>
                <a:srgbClr val="333333"/>
              </a:solidFill>
            </a:endParaRPr>
          </a:p>
          <a:p>
            <a:pPr marL="171450" indent="-171450">
              <a:buFont typeface="Arial" panose="020B0604020202020204" pitchFamily="34" charset="0"/>
              <a:buChar char="•"/>
            </a:pPr>
            <a:endParaRPr lang="en-US" sz="1100" dirty="0">
              <a:solidFill>
                <a:srgbClr val="333333"/>
              </a:solidFill>
            </a:endParaRPr>
          </a:p>
        </p:txBody>
      </p:sp>
      <p:sp>
        <p:nvSpPr>
          <p:cNvPr id="23" name="Chevron 22"/>
          <p:cNvSpPr/>
          <p:nvPr/>
        </p:nvSpPr>
        <p:spPr>
          <a:xfrm>
            <a:off x="5941627" y="4319130"/>
            <a:ext cx="233724" cy="360040"/>
          </a:xfrm>
          <a:prstGeom prst="chevron">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9A210"/>
              </a:solidFill>
            </a:endParaRPr>
          </a:p>
        </p:txBody>
      </p:sp>
      <p:sp>
        <p:nvSpPr>
          <p:cNvPr id="24" name="Chevron 23"/>
          <p:cNvSpPr/>
          <p:nvPr/>
        </p:nvSpPr>
        <p:spPr>
          <a:xfrm>
            <a:off x="2973306" y="4319130"/>
            <a:ext cx="233724" cy="360040"/>
          </a:xfrm>
          <a:prstGeom prst="chevron">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9A210"/>
              </a:solidFill>
            </a:endParaRPr>
          </a:p>
        </p:txBody>
      </p:sp>
      <p:pic>
        <p:nvPicPr>
          <p:cNvPr id="21" name="Picture 106"/>
          <p:cNvPicPr>
            <a:picLocks noChangeAspect="1"/>
          </p:cNvPicPr>
          <p:nvPr/>
        </p:nvPicPr>
        <p:blipFill>
          <a:blip r:embed="rId3"/>
          <a:stretch>
            <a:fillRect/>
          </a:stretch>
        </p:blipFill>
        <p:spPr>
          <a:xfrm>
            <a:off x="152666" y="5181582"/>
            <a:ext cx="317019" cy="237765"/>
          </a:xfrm>
          <a:prstGeom prst="rect">
            <a:avLst/>
          </a:prstGeom>
        </p:spPr>
      </p:pic>
      <p:pic>
        <p:nvPicPr>
          <p:cNvPr id="29" name="Picture 107"/>
          <p:cNvPicPr>
            <a:picLocks noChangeAspect="1"/>
          </p:cNvPicPr>
          <p:nvPr/>
        </p:nvPicPr>
        <p:blipFill>
          <a:blip r:embed="rId4"/>
          <a:stretch>
            <a:fillRect/>
          </a:stretch>
        </p:blipFill>
        <p:spPr>
          <a:xfrm>
            <a:off x="2620045" y="6039887"/>
            <a:ext cx="268247" cy="237765"/>
          </a:xfrm>
          <a:prstGeom prst="rect">
            <a:avLst/>
          </a:prstGeom>
        </p:spPr>
      </p:pic>
      <p:pic>
        <p:nvPicPr>
          <p:cNvPr id="30" name="Picture 106"/>
          <p:cNvPicPr>
            <a:picLocks noChangeAspect="1"/>
          </p:cNvPicPr>
          <p:nvPr/>
        </p:nvPicPr>
        <p:blipFill>
          <a:blip r:embed="rId3"/>
          <a:stretch>
            <a:fillRect/>
          </a:stretch>
        </p:blipFill>
        <p:spPr>
          <a:xfrm>
            <a:off x="6184102" y="5062699"/>
            <a:ext cx="317019" cy="237765"/>
          </a:xfrm>
          <a:prstGeom prst="rect">
            <a:avLst/>
          </a:prstGeom>
        </p:spPr>
      </p:pic>
      <p:pic>
        <p:nvPicPr>
          <p:cNvPr id="31" name="Picture 107"/>
          <p:cNvPicPr>
            <a:picLocks noChangeAspect="1"/>
          </p:cNvPicPr>
          <p:nvPr/>
        </p:nvPicPr>
        <p:blipFill>
          <a:blip r:embed="rId4"/>
          <a:stretch>
            <a:fillRect/>
          </a:stretch>
        </p:blipFill>
        <p:spPr>
          <a:xfrm>
            <a:off x="8601813" y="5921004"/>
            <a:ext cx="268247" cy="237765"/>
          </a:xfrm>
          <a:prstGeom prst="rect">
            <a:avLst/>
          </a:prstGeom>
        </p:spPr>
      </p:pic>
      <p:sp>
        <p:nvSpPr>
          <p:cNvPr id="27" name="Rectangle 3"/>
          <p:cNvSpPr/>
          <p:nvPr/>
        </p:nvSpPr>
        <p:spPr>
          <a:xfrm>
            <a:off x="-1" y="0"/>
            <a:ext cx="9144001" cy="11845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a:spcAft>
                <a:spcPts val="800"/>
              </a:spcAft>
            </a:pPr>
            <a:r>
              <a:rPr lang="en-CA" sz="2400" dirty="0"/>
              <a:t>Executive Brief case study – </a:t>
            </a:r>
            <a:r>
              <a:rPr lang="en-US" sz="2400" dirty="0"/>
              <a:t>The board of a mid-sized, regional retailer asks IT to increase its risk management activities</a:t>
            </a:r>
            <a:endParaRPr lang="en-CA" sz="2400" dirty="0">
              <a:latin typeface="+mj-lt"/>
            </a:endParaRPr>
          </a:p>
        </p:txBody>
      </p:sp>
      <p:grpSp>
        <p:nvGrpSpPr>
          <p:cNvPr id="32" name="Group 31"/>
          <p:cNvGrpSpPr/>
          <p:nvPr/>
        </p:nvGrpSpPr>
        <p:grpSpPr>
          <a:xfrm>
            <a:off x="-1" y="1139383"/>
            <a:ext cx="9144001" cy="796519"/>
            <a:chOff x="-2" y="294436"/>
            <a:chExt cx="9144001" cy="796519"/>
          </a:xfrm>
          <a:solidFill>
            <a:schemeClr val="accent3"/>
          </a:solidFill>
        </p:grpSpPr>
        <p:sp>
          <p:nvSpPr>
            <p:cNvPr id="33" name="Rectangle 32"/>
            <p:cNvSpPr/>
            <p:nvPr/>
          </p:nvSpPr>
          <p:spPr>
            <a:xfrm>
              <a:off x="-2" y="294436"/>
              <a:ext cx="9144001" cy="796519"/>
            </a:xfrm>
            <a:prstGeom prst="rect">
              <a:avLst/>
            </a:prstGeom>
            <a:solidFill>
              <a:schemeClr val="accent1"/>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rtlCol="0" anchor="ctr"/>
            <a:lstStyle/>
            <a:p>
              <a:pPr marL="176213" lvl="0" algn="l"/>
              <a:r>
                <a:rPr lang="en-CA" sz="2800" b="1" dirty="0"/>
                <a:t>CASE STUDY</a:t>
              </a:r>
            </a:p>
          </p:txBody>
        </p:sp>
        <p:sp>
          <p:nvSpPr>
            <p:cNvPr id="34" name="TextBox 33"/>
            <p:cNvSpPr txBox="1"/>
            <p:nvPr/>
          </p:nvSpPr>
          <p:spPr>
            <a:xfrm>
              <a:off x="3260376" y="374666"/>
              <a:ext cx="870437" cy="335156"/>
            </a:xfrm>
            <a:prstGeom prst="rect">
              <a:avLst/>
            </a:prstGeom>
            <a:solidFill>
              <a:schemeClr val="accent1"/>
            </a:solidFill>
          </p:spPr>
          <p:txBody>
            <a:bodyPr wrap="square" rtlCol="0">
              <a:spAutoFit/>
            </a:bodyPr>
            <a:lstStyle/>
            <a:p>
              <a:pPr algn="r">
                <a:lnSpc>
                  <a:spcPct val="150000"/>
                </a:lnSpc>
              </a:pPr>
              <a:r>
                <a:rPr lang="en-CA" sz="1200" b="1" dirty="0">
                  <a:solidFill>
                    <a:schemeClr val="bg1"/>
                  </a:solidFill>
                </a:rPr>
                <a:t>Industry</a:t>
              </a:r>
            </a:p>
          </p:txBody>
        </p:sp>
        <p:cxnSp>
          <p:nvCxnSpPr>
            <p:cNvPr id="35" name="Straight Connector 34"/>
            <p:cNvCxnSpPr/>
            <p:nvPr/>
          </p:nvCxnSpPr>
          <p:spPr>
            <a:xfrm>
              <a:off x="3312464" y="430860"/>
              <a:ext cx="0" cy="501833"/>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489954"/>
              <a:ext cx="416696" cy="442739"/>
            </a:xfrm>
            <a:prstGeom prst="rect">
              <a:avLst/>
            </a:prstGeom>
            <a:noFill/>
            <a:ln>
              <a:noFill/>
            </a:ln>
            <a:effectLst>
              <a:outerShdw blurRad="25400" dist="25400" dir="2700000" algn="tl" rotWithShape="0">
                <a:prstClr val="black">
                  <a:alpha val="15000"/>
                </a:prstClr>
              </a:outerShdw>
            </a:effectLst>
          </p:spPr>
        </p:pic>
        <p:sp>
          <p:nvSpPr>
            <p:cNvPr id="37" name="Text Placeholder 9"/>
            <p:cNvSpPr txBox="1">
              <a:spLocks/>
            </p:cNvSpPr>
            <p:nvPr/>
          </p:nvSpPr>
          <p:spPr>
            <a:xfrm>
              <a:off x="4130813" y="374667"/>
              <a:ext cx="3740952" cy="646330"/>
            </a:xfrm>
            <a:prstGeom prst="rect">
              <a:avLst/>
            </a:prstGeom>
            <a:noFill/>
          </p:spPr>
          <p:txBody>
            <a:bodyPr/>
            <a:lstStyle>
              <a:lvl1pPr marL="0" indent="0" algn="l" rtl="0" eaLnBrk="1" fontAlgn="base" hangingPunct="1">
                <a:lnSpc>
                  <a:spcPct val="150000"/>
                </a:lnSpc>
                <a:spcBef>
                  <a:spcPts val="0"/>
                </a:spcBef>
                <a:spcAft>
                  <a:spcPct val="0"/>
                </a:spcAft>
                <a:buClr>
                  <a:schemeClr val="tx1"/>
                </a:buClr>
                <a:buSzPct val="120000"/>
                <a:buFont typeface="Arial" pitchFamily="34" charset="0"/>
                <a:buNone/>
                <a:defRPr sz="1200" b="1" kern="1200">
                  <a:solidFill>
                    <a:schemeClr val="bg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b="0" i="1" dirty="0"/>
                <a:t>Retail</a:t>
              </a:r>
            </a:p>
          </p:txBody>
        </p:sp>
      </p:grpSp>
    </p:spTree>
    <p:extLst>
      <p:ext uri="{BB962C8B-B14F-4D97-AF65-F5344CB8AC3E}">
        <p14:creationId xmlns:p14="http://schemas.microsoft.com/office/powerpoint/2010/main" val="1569467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3"/>
          <p:cNvSpPr/>
          <p:nvPr/>
        </p:nvSpPr>
        <p:spPr>
          <a:xfrm>
            <a:off x="-1" y="0"/>
            <a:ext cx="9144001" cy="11845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a:spcAft>
                <a:spcPts val="800"/>
              </a:spcAft>
            </a:pPr>
            <a:endParaRPr lang="en-US" sz="2400" dirty="0">
              <a:solidFill>
                <a:srgbClr val="FFFFFF"/>
              </a:solidFill>
            </a:endParaRPr>
          </a:p>
        </p:txBody>
      </p:sp>
      <p:pic>
        <p:nvPicPr>
          <p:cNvPr id="15" name="Picture 14"/>
          <p:cNvPicPr>
            <a:picLocks noChangeAspect="1"/>
          </p:cNvPicPr>
          <p:nvPr/>
        </p:nvPicPr>
        <p:blipFill>
          <a:blip r:embed="rId2">
            <a:lum bright="90000"/>
            <a:extLst>
              <a:ext uri="{28A0092B-C50C-407E-A947-70E740481C1C}">
                <a14:useLocalDpi xmlns:a14="http://schemas.microsoft.com/office/drawing/2010/main" val="0"/>
              </a:ext>
            </a:extLst>
          </a:blip>
          <a:stretch>
            <a:fillRect/>
          </a:stretch>
        </p:blipFill>
        <p:spPr>
          <a:xfrm>
            <a:off x="377537" y="1319912"/>
            <a:ext cx="873235" cy="873235"/>
          </a:xfrm>
          <a:prstGeom prst="rect">
            <a:avLst/>
          </a:prstGeom>
        </p:spPr>
      </p:pic>
      <p:sp>
        <p:nvSpPr>
          <p:cNvPr id="2" name="Title 1"/>
          <p:cNvSpPr>
            <a:spLocks noGrp="1"/>
          </p:cNvSpPr>
          <p:nvPr>
            <p:ph type="title"/>
          </p:nvPr>
        </p:nvSpPr>
        <p:spPr>
          <a:xfrm>
            <a:off x="251520" y="135905"/>
            <a:ext cx="8625780" cy="864096"/>
          </a:xfrm>
        </p:spPr>
        <p:txBody>
          <a:bodyPr/>
          <a:lstStyle/>
          <a:p>
            <a:r>
              <a:rPr lang="en-US" dirty="0">
                <a:solidFill>
                  <a:schemeClr val="bg1"/>
                </a:solidFill>
                <a:latin typeface="+mn-lt"/>
              </a:rPr>
              <a:t>Appoint an owner of the IT risk management program and get started right now</a:t>
            </a:r>
            <a:endParaRPr lang="en-CA" dirty="0">
              <a:solidFill>
                <a:schemeClr val="bg1"/>
              </a:solidFill>
              <a:latin typeface="+mn-lt"/>
            </a:endParaRPr>
          </a:p>
        </p:txBody>
      </p:sp>
      <p:sp>
        <p:nvSpPr>
          <p:cNvPr id="3" name="Rectangle 2"/>
          <p:cNvSpPr/>
          <p:nvPr/>
        </p:nvSpPr>
        <p:spPr>
          <a:xfrm>
            <a:off x="293271" y="3030288"/>
            <a:ext cx="4015383" cy="3182977"/>
          </a:xfrm>
          <a:prstGeom prst="rect">
            <a:avLst/>
          </a:prstGeom>
          <a:noFill/>
          <a:ln>
            <a:noFill/>
          </a:ln>
          <a:effectLst/>
        </p:spPr>
        <p:style>
          <a:lnRef idx="3">
            <a:schemeClr val="lt1"/>
          </a:lnRef>
          <a:fillRef idx="1">
            <a:schemeClr val="accent4"/>
          </a:fillRef>
          <a:effectRef idx="1">
            <a:schemeClr val="accent4"/>
          </a:effectRef>
          <a:fontRef idx="minor">
            <a:schemeClr val="lt1"/>
          </a:fontRef>
        </p:style>
        <p:txBody>
          <a:bodyPr rtlCol="0" anchor="t" anchorCtr="0"/>
          <a:lstStyle/>
          <a:p>
            <a:pPr>
              <a:spcAft>
                <a:spcPts val="600"/>
              </a:spcAft>
            </a:pPr>
            <a:r>
              <a:rPr lang="en-US" b="1" dirty="0">
                <a:solidFill>
                  <a:srgbClr val="29475F"/>
                </a:solidFill>
              </a:rPr>
              <a:t>The Ideal Risk Management Owner:</a:t>
            </a:r>
          </a:p>
          <a:p>
            <a:pPr marL="354013" indent="-354013">
              <a:spcAft>
                <a:spcPts val="600"/>
              </a:spcAft>
              <a:buSzPct val="125000"/>
              <a:buFont typeface="Arial" panose="020B0604020202020204" pitchFamily="34" charset="0"/>
              <a:buChar char="•"/>
            </a:pPr>
            <a:r>
              <a:rPr lang="en-US" sz="1200" dirty="0">
                <a:solidFill>
                  <a:srgbClr val="333333"/>
                </a:solidFill>
              </a:rPr>
              <a:t>Will have a comprehensive understanding of all IT functions, activities, and services.</a:t>
            </a:r>
          </a:p>
          <a:p>
            <a:pPr marL="354013" indent="-354013">
              <a:spcAft>
                <a:spcPts val="600"/>
              </a:spcAft>
              <a:buSzPct val="125000"/>
              <a:buFont typeface="Arial" panose="020B0604020202020204" pitchFamily="34" charset="0"/>
              <a:buChar char="•"/>
            </a:pPr>
            <a:r>
              <a:rPr lang="en-US" sz="1200" dirty="0">
                <a:solidFill>
                  <a:srgbClr val="333333"/>
                </a:solidFill>
              </a:rPr>
              <a:t>Will be able to lead a team of senior stakeholders.</a:t>
            </a:r>
          </a:p>
          <a:p>
            <a:pPr marL="354013" indent="-354013">
              <a:spcAft>
                <a:spcPts val="600"/>
              </a:spcAft>
              <a:buSzPct val="125000"/>
              <a:buFont typeface="Arial" panose="020B0604020202020204" pitchFamily="34" charset="0"/>
              <a:buChar char="•"/>
            </a:pPr>
            <a:r>
              <a:rPr lang="en-US" sz="1200" dirty="0">
                <a:solidFill>
                  <a:srgbClr val="333333"/>
                </a:solidFill>
              </a:rPr>
              <a:t>Will be an effective communicator and problem-solver with demonstrated ability to resolve conflicts and build relationships. </a:t>
            </a:r>
          </a:p>
          <a:p>
            <a:pPr marL="354013" indent="-354013">
              <a:spcAft>
                <a:spcPts val="600"/>
              </a:spcAft>
              <a:buSzPct val="125000"/>
              <a:buFont typeface="Arial" panose="020B0604020202020204" pitchFamily="34" charset="0"/>
              <a:buChar char="•"/>
            </a:pPr>
            <a:r>
              <a:rPr lang="en-US" sz="1200" dirty="0">
                <a:solidFill>
                  <a:srgbClr val="333333"/>
                </a:solidFill>
              </a:rPr>
              <a:t>Will have strong relationships with most areas and key executive stakeholders in the organization. </a:t>
            </a:r>
          </a:p>
          <a:p>
            <a:pPr marL="354013" indent="-354013">
              <a:spcAft>
                <a:spcPts val="600"/>
              </a:spcAft>
              <a:buSzPct val="125000"/>
              <a:buFont typeface="Arial" panose="020B0604020202020204" pitchFamily="34" charset="0"/>
              <a:buChar char="•"/>
            </a:pPr>
            <a:r>
              <a:rPr lang="en-US" sz="1200" dirty="0">
                <a:solidFill>
                  <a:srgbClr val="333333"/>
                </a:solidFill>
              </a:rPr>
              <a:t>Will have familiarity with risk management frameworks and methodologies.</a:t>
            </a:r>
          </a:p>
        </p:txBody>
      </p:sp>
      <p:sp>
        <p:nvSpPr>
          <p:cNvPr id="5" name="Rectangle 4"/>
          <p:cNvSpPr/>
          <p:nvPr/>
        </p:nvSpPr>
        <p:spPr>
          <a:xfrm>
            <a:off x="4592887" y="1356837"/>
            <a:ext cx="2767847" cy="1630563"/>
          </a:xfrm>
          <a:prstGeom prst="rect">
            <a:avLst/>
          </a:prstGeom>
          <a:noFill/>
          <a:ln>
            <a:noFill/>
          </a:ln>
          <a:effectLst/>
        </p:spPr>
        <p:style>
          <a:lnRef idx="3">
            <a:schemeClr val="lt1"/>
          </a:lnRef>
          <a:fillRef idx="1">
            <a:schemeClr val="accent4"/>
          </a:fillRef>
          <a:effectRef idx="1">
            <a:schemeClr val="accent4"/>
          </a:effectRef>
          <a:fontRef idx="minor">
            <a:schemeClr val="lt1"/>
          </a:fontRef>
        </p:style>
        <p:txBody>
          <a:bodyPr rtlCol="0" anchor="t" anchorCtr="0"/>
          <a:lstStyle/>
          <a:p>
            <a:pPr>
              <a:spcAft>
                <a:spcPts val="600"/>
              </a:spcAft>
            </a:pPr>
            <a:r>
              <a:rPr lang="en-US" b="1" dirty="0">
                <a:solidFill>
                  <a:srgbClr val="29475F"/>
                </a:solidFill>
              </a:rPr>
              <a:t>Ideal Roles: </a:t>
            </a:r>
          </a:p>
          <a:p>
            <a:pPr marL="354013" indent="-354013">
              <a:buSzPct val="125000"/>
              <a:buFont typeface="Arial" panose="020B0604020202020204" pitchFamily="34" charset="0"/>
              <a:buChar char="•"/>
            </a:pPr>
            <a:r>
              <a:rPr lang="en-US" sz="1200" dirty="0">
                <a:solidFill>
                  <a:srgbClr val="333333"/>
                </a:solidFill>
              </a:rPr>
              <a:t>CIO</a:t>
            </a:r>
          </a:p>
          <a:p>
            <a:pPr marL="354013" indent="-354013">
              <a:buSzPct val="125000"/>
              <a:buFont typeface="Arial" panose="020B0604020202020204" pitchFamily="34" charset="0"/>
              <a:buChar char="•"/>
            </a:pPr>
            <a:r>
              <a:rPr lang="en-US" sz="1200" dirty="0">
                <a:solidFill>
                  <a:srgbClr val="333333"/>
                </a:solidFill>
              </a:rPr>
              <a:t>CRO</a:t>
            </a:r>
          </a:p>
          <a:p>
            <a:pPr marL="354013" indent="-354013">
              <a:buSzPct val="125000"/>
              <a:buFont typeface="Arial" panose="020B0604020202020204" pitchFamily="34" charset="0"/>
              <a:buChar char="•"/>
            </a:pPr>
            <a:r>
              <a:rPr lang="en-US" sz="1200" dirty="0">
                <a:solidFill>
                  <a:srgbClr val="333333"/>
                </a:solidFill>
              </a:rPr>
              <a:t>Director of IT</a:t>
            </a:r>
          </a:p>
          <a:p>
            <a:pPr marL="354013" indent="-354013">
              <a:buSzPct val="125000"/>
              <a:buFont typeface="Arial" panose="020B0604020202020204" pitchFamily="34" charset="0"/>
              <a:buChar char="•"/>
            </a:pPr>
            <a:r>
              <a:rPr lang="en-US" sz="1200" dirty="0">
                <a:solidFill>
                  <a:srgbClr val="333333"/>
                </a:solidFill>
              </a:rPr>
              <a:t>IT Risk Manager</a:t>
            </a:r>
          </a:p>
          <a:p>
            <a:pPr marL="354013" indent="-354013">
              <a:buSzPct val="125000"/>
              <a:buFont typeface="Arial" panose="020B0604020202020204" pitchFamily="34" charset="0"/>
              <a:buChar char="•"/>
            </a:pPr>
            <a:r>
              <a:rPr lang="en-US" sz="1200" dirty="0">
                <a:solidFill>
                  <a:srgbClr val="333333"/>
                </a:solidFill>
              </a:rPr>
              <a:t>IT Security Manager</a:t>
            </a:r>
          </a:p>
          <a:p>
            <a:pPr marL="354013" indent="-354013">
              <a:buSzPct val="125000"/>
              <a:buFont typeface="Arial" panose="020B0604020202020204" pitchFamily="34" charset="0"/>
              <a:buChar char="•"/>
            </a:pPr>
            <a:r>
              <a:rPr lang="en-US" sz="1200" dirty="0">
                <a:solidFill>
                  <a:srgbClr val="333333"/>
                </a:solidFill>
              </a:rPr>
              <a:t>IT Auditor</a:t>
            </a:r>
          </a:p>
          <a:p>
            <a:pPr marL="354013" indent="-354013">
              <a:buSzPct val="125000"/>
              <a:buFont typeface="Arial" panose="020B0604020202020204" pitchFamily="34" charset="0"/>
              <a:buChar char="•"/>
            </a:pPr>
            <a:endParaRPr lang="en-US" sz="1200" dirty="0">
              <a:solidFill>
                <a:srgbClr val="333333"/>
              </a:solidFill>
            </a:endParaRPr>
          </a:p>
        </p:txBody>
      </p:sp>
      <p:cxnSp>
        <p:nvCxnSpPr>
          <p:cNvPr id="9" name="Straight Connector 2"/>
          <p:cNvCxnSpPr/>
          <p:nvPr/>
        </p:nvCxnSpPr>
        <p:spPr>
          <a:xfrm flipV="1">
            <a:off x="4362650" y="1208598"/>
            <a:ext cx="0" cy="507600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4592887" y="3030288"/>
            <a:ext cx="3493004" cy="2781224"/>
            <a:chOff x="362304" y="2771368"/>
            <a:chExt cx="3493004" cy="2781224"/>
          </a:xfrm>
        </p:grpSpPr>
        <p:sp>
          <p:nvSpPr>
            <p:cNvPr id="6" name="Oval 145407"/>
            <p:cNvSpPr/>
            <p:nvPr/>
          </p:nvSpPr>
          <p:spPr>
            <a:xfrm>
              <a:off x="362305" y="3299921"/>
              <a:ext cx="534487" cy="534487"/>
            </a:xfrm>
            <a:prstGeom prst="ellipse">
              <a:avLst/>
            </a:prstGeom>
            <a:solidFill>
              <a:srgbClr val="7CADD4"/>
            </a:solidFill>
            <a:ln w="25400" cap="flat" cmpd="sng" algn="ctr">
              <a:noFill/>
              <a:prstDash val="solid"/>
            </a:ln>
            <a:effectLst>
              <a:outerShdw blurRad="12700" dist="12700" dir="2700000" algn="tl" rotWithShape="0">
                <a:prstClr val="black">
                  <a:alpha val="5000"/>
                </a:prstClr>
              </a:outerShdw>
            </a:effectLst>
          </p:spPr>
          <p:txBody>
            <a:bodyPr rtlCol="0" anchor="ctr"/>
            <a:lstStyle/>
            <a:p>
              <a:pPr algn="ctr">
                <a:defRPr/>
              </a:pPr>
              <a:r>
                <a:rPr lang="en-US" b="1" kern="0" dirty="0">
                  <a:solidFill>
                    <a:srgbClr val="FFFFFF"/>
                  </a:solidFill>
                </a:rPr>
                <a:t>1</a:t>
              </a:r>
            </a:p>
          </p:txBody>
        </p:sp>
        <p:sp>
          <p:nvSpPr>
            <p:cNvPr id="7" name="Oval 145408"/>
            <p:cNvSpPr/>
            <p:nvPr/>
          </p:nvSpPr>
          <p:spPr>
            <a:xfrm>
              <a:off x="362305" y="4089020"/>
              <a:ext cx="534487" cy="534487"/>
            </a:xfrm>
            <a:prstGeom prst="ellipse">
              <a:avLst/>
            </a:prstGeom>
            <a:solidFill>
              <a:srgbClr val="7CADD4"/>
            </a:solidFill>
            <a:ln w="25400" cap="flat" cmpd="sng" algn="ctr">
              <a:noFill/>
              <a:prstDash val="solid"/>
            </a:ln>
            <a:effectLst>
              <a:outerShdw blurRad="12700" dist="12700" dir="2700000" algn="tl" rotWithShape="0">
                <a:prstClr val="black">
                  <a:alpha val="5000"/>
                </a:prstClr>
              </a:outerShdw>
            </a:effectLst>
          </p:spPr>
          <p:txBody>
            <a:bodyPr rtlCol="0" anchor="ctr"/>
            <a:lstStyle/>
            <a:p>
              <a:pPr algn="ctr">
                <a:defRPr/>
              </a:pPr>
              <a:r>
                <a:rPr lang="en-US" b="1" kern="0" dirty="0">
                  <a:solidFill>
                    <a:srgbClr val="FFFFFF"/>
                  </a:solidFill>
                </a:rPr>
                <a:t>2</a:t>
              </a:r>
            </a:p>
          </p:txBody>
        </p:sp>
        <p:sp>
          <p:nvSpPr>
            <p:cNvPr id="8" name="Oval 145408"/>
            <p:cNvSpPr/>
            <p:nvPr/>
          </p:nvSpPr>
          <p:spPr>
            <a:xfrm>
              <a:off x="362304" y="5018105"/>
              <a:ext cx="534487" cy="534487"/>
            </a:xfrm>
            <a:prstGeom prst="ellipse">
              <a:avLst/>
            </a:prstGeom>
            <a:solidFill>
              <a:srgbClr val="7CADD4"/>
            </a:solidFill>
            <a:ln w="25400" cap="flat" cmpd="sng" algn="ctr">
              <a:noFill/>
              <a:prstDash val="solid"/>
            </a:ln>
            <a:effectLst>
              <a:outerShdw blurRad="12700" dist="12700" dir="2700000" algn="tl" rotWithShape="0">
                <a:prstClr val="black">
                  <a:alpha val="5000"/>
                </a:prstClr>
              </a:outerShdw>
            </a:effectLst>
          </p:spPr>
          <p:txBody>
            <a:bodyPr rtlCol="0" anchor="ctr"/>
            <a:lstStyle/>
            <a:p>
              <a:pPr algn="ctr">
                <a:defRPr/>
              </a:pPr>
              <a:r>
                <a:rPr lang="en-US" b="1" kern="0" dirty="0">
                  <a:solidFill>
                    <a:srgbClr val="FFFFFF"/>
                  </a:solidFill>
                </a:rPr>
                <a:t>3</a:t>
              </a:r>
            </a:p>
          </p:txBody>
        </p:sp>
        <p:sp>
          <p:nvSpPr>
            <p:cNvPr id="10" name="TextBox 4"/>
            <p:cNvSpPr txBox="1"/>
            <p:nvPr/>
          </p:nvSpPr>
          <p:spPr>
            <a:xfrm>
              <a:off x="362304" y="2771368"/>
              <a:ext cx="3493004" cy="369332"/>
            </a:xfrm>
            <a:prstGeom prst="rect">
              <a:avLst/>
            </a:prstGeom>
          </p:spPr>
          <p:txBody>
            <a:bodyPr wrap="square" rtlCol="0">
              <a:spAutoFit/>
            </a:bodyPr>
            <a:lstStyle/>
            <a:p>
              <a:r>
                <a:rPr lang="en-US" b="1" dirty="0">
                  <a:solidFill>
                    <a:srgbClr val="29475F"/>
                  </a:solidFill>
                </a:rPr>
                <a:t>Primary Responsibilities:</a:t>
              </a:r>
            </a:p>
          </p:txBody>
        </p:sp>
      </p:grpSp>
      <p:sp>
        <p:nvSpPr>
          <p:cNvPr id="13" name="TextBox 12"/>
          <p:cNvSpPr txBox="1"/>
          <p:nvPr/>
        </p:nvSpPr>
        <p:spPr>
          <a:xfrm>
            <a:off x="1013620" y="1767127"/>
            <a:ext cx="3764423" cy="830997"/>
          </a:xfrm>
          <a:prstGeom prst="rect">
            <a:avLst/>
          </a:prstGeom>
        </p:spPr>
        <p:txBody>
          <a:bodyPr wrap="square" rtlCol="0">
            <a:spAutoFit/>
          </a:bodyPr>
          <a:lstStyle/>
          <a:p>
            <a:r>
              <a:rPr lang="en-CA" sz="2400" b="1" dirty="0">
                <a:solidFill>
                  <a:srgbClr val="243F54"/>
                </a:solidFill>
              </a:rPr>
              <a:t>Who should carry out this project?</a:t>
            </a:r>
          </a:p>
        </p:txBody>
      </p:sp>
      <p:sp>
        <p:nvSpPr>
          <p:cNvPr id="16" name="Rectangle 15"/>
          <p:cNvSpPr/>
          <p:nvPr/>
        </p:nvSpPr>
        <p:spPr>
          <a:xfrm>
            <a:off x="5127374" y="5249614"/>
            <a:ext cx="3611109" cy="646331"/>
          </a:xfrm>
          <a:prstGeom prst="rect">
            <a:avLst/>
          </a:prstGeom>
        </p:spPr>
        <p:txBody>
          <a:bodyPr wrap="square">
            <a:spAutoFit/>
          </a:bodyPr>
          <a:lstStyle/>
          <a:p>
            <a:r>
              <a:rPr lang="en-US" sz="1200" dirty="0">
                <a:solidFill>
                  <a:srgbClr val="333333"/>
                </a:solidFill>
              </a:rPr>
              <a:t>Maintain ownership over all risk management processes, as well as the </a:t>
            </a:r>
            <a:r>
              <a:rPr lang="en-US" sz="1200" i="1" dirty="0">
                <a:solidFill>
                  <a:srgbClr val="333333"/>
                </a:solidFill>
              </a:rPr>
              <a:t>Risk Management Program Manual.</a:t>
            </a:r>
            <a:endParaRPr lang="en-US" sz="1200" dirty="0">
              <a:solidFill>
                <a:srgbClr val="333333"/>
              </a:solidFill>
            </a:endParaRPr>
          </a:p>
        </p:txBody>
      </p:sp>
      <p:sp>
        <p:nvSpPr>
          <p:cNvPr id="19" name="TextBox 18"/>
          <p:cNvSpPr txBox="1"/>
          <p:nvPr/>
        </p:nvSpPr>
        <p:spPr>
          <a:xfrm>
            <a:off x="5127374" y="3588775"/>
            <a:ext cx="3817843" cy="461665"/>
          </a:xfrm>
          <a:prstGeom prst="rect">
            <a:avLst/>
          </a:prstGeom>
        </p:spPr>
        <p:txBody>
          <a:bodyPr wrap="square" rtlCol="0">
            <a:spAutoFit/>
          </a:bodyPr>
          <a:lstStyle/>
          <a:p>
            <a:r>
              <a:rPr lang="en-US" sz="1200" dirty="0">
                <a:solidFill>
                  <a:srgbClr val="333333"/>
                </a:solidFill>
              </a:rPr>
              <a:t>Obtain approval for a permanent IT risk council, build the team, and lead regular meetings.</a:t>
            </a:r>
            <a:endParaRPr lang="en-CA" b="1" i="1" dirty="0">
              <a:solidFill>
                <a:srgbClr val="333333"/>
              </a:solidFill>
            </a:endParaRPr>
          </a:p>
        </p:txBody>
      </p:sp>
      <p:sp>
        <p:nvSpPr>
          <p:cNvPr id="20" name="TextBox 19"/>
          <p:cNvSpPr txBox="1"/>
          <p:nvPr/>
        </p:nvSpPr>
        <p:spPr>
          <a:xfrm>
            <a:off x="5127375" y="4233951"/>
            <a:ext cx="3515694" cy="1015663"/>
          </a:xfrm>
          <a:prstGeom prst="rect">
            <a:avLst/>
          </a:prstGeom>
        </p:spPr>
        <p:txBody>
          <a:bodyPr wrap="square" rtlCol="0">
            <a:spAutoFit/>
          </a:bodyPr>
          <a:lstStyle/>
          <a:p>
            <a:r>
              <a:rPr lang="en-CA" sz="1200" dirty="0">
                <a:solidFill>
                  <a:srgbClr val="333333"/>
                </a:solidFill>
              </a:rPr>
              <a:t>Communicate what IT is doing to proactively manage risk through its risk management program and serve as the primary point of contact for IT risk management.</a:t>
            </a:r>
          </a:p>
          <a:p>
            <a:endParaRPr lang="en-CA" sz="1200" b="1" i="1" dirty="0">
              <a:solidFill>
                <a:srgbClr val="333333"/>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5121" y="1577444"/>
            <a:ext cx="609600" cy="609600"/>
          </a:xfrm>
          <a:prstGeom prst="rect">
            <a:avLst/>
          </a:prstGeom>
        </p:spPr>
      </p:pic>
    </p:spTree>
    <p:extLst>
      <p:ext uri="{BB962C8B-B14F-4D97-AF65-F5344CB8AC3E}">
        <p14:creationId xmlns:p14="http://schemas.microsoft.com/office/powerpoint/2010/main" val="357676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4" name="Rectangle 3"/>
          <p:cNvSpPr/>
          <p:nvPr/>
        </p:nvSpPr>
        <p:spPr>
          <a:xfrm>
            <a:off x="-1" y="0"/>
            <a:ext cx="9144001" cy="11845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a:spcAft>
                <a:spcPts val="800"/>
              </a:spcAft>
            </a:pPr>
            <a:r>
              <a:rPr lang="en-US" sz="2400" dirty="0">
                <a:solidFill>
                  <a:srgbClr val="FFFFFF"/>
                </a:solidFill>
              </a:rPr>
              <a:t>Benefit from industry-leading best practices</a:t>
            </a:r>
          </a:p>
        </p:txBody>
      </p:sp>
      <p:pic>
        <p:nvPicPr>
          <p:cNvPr id="1026" name="Picture 2" descr="https://www.axelos.com/Corporate/media/Images/Website%20Assets/Product%20Logos/M_o_R-medium-logo.JPG?width=494&amp;height=142&amp;ex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552" y="3316289"/>
            <a:ext cx="2435209" cy="6999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BIT Online 5 logo"/>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60775" y="3316289"/>
            <a:ext cx="1885955" cy="66921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3533281" y="2586958"/>
            <a:ext cx="2052813" cy="2158661"/>
          </a:xfrm>
          <a:prstGeom prst="rect">
            <a:avLst/>
          </a:prstGeom>
        </p:spPr>
      </p:pic>
      <p:sp>
        <p:nvSpPr>
          <p:cNvPr id="6" name="TextBox 5"/>
          <p:cNvSpPr txBox="1"/>
          <p:nvPr/>
        </p:nvSpPr>
        <p:spPr>
          <a:xfrm>
            <a:off x="262395" y="1358469"/>
            <a:ext cx="8730532" cy="738664"/>
          </a:xfrm>
          <a:prstGeom prst="rect">
            <a:avLst/>
          </a:prstGeom>
        </p:spPr>
        <p:txBody>
          <a:bodyPr wrap="square" rtlCol="0">
            <a:spAutoFit/>
          </a:bodyPr>
          <a:lstStyle/>
          <a:p>
            <a:r>
              <a:rPr lang="en-CA" sz="1400" dirty="0">
                <a:solidFill>
                  <a:srgbClr val="333333"/>
                </a:solidFill>
              </a:rPr>
              <a:t>As a part of our research process, we utilized the M_o_R, RiskIT, and COBIT5 frameworks. Contextualizing IT risk management within these frameworks ensured that our project-focused approach is grounded in industry-leading best practices for managing IT risk.</a:t>
            </a:r>
          </a:p>
        </p:txBody>
      </p:sp>
      <p:sp>
        <p:nvSpPr>
          <p:cNvPr id="7" name="TextBox 6"/>
          <p:cNvSpPr txBox="1"/>
          <p:nvPr/>
        </p:nvSpPr>
        <p:spPr>
          <a:xfrm>
            <a:off x="6385858" y="4866724"/>
            <a:ext cx="2301571" cy="1015663"/>
          </a:xfrm>
          <a:prstGeom prst="rect">
            <a:avLst/>
          </a:prstGeom>
        </p:spPr>
        <p:txBody>
          <a:bodyPr wrap="square" rtlCol="0">
            <a:spAutoFit/>
          </a:bodyPr>
          <a:lstStyle/>
          <a:p>
            <a:pPr algn="ctr"/>
            <a:r>
              <a:rPr lang="en-CA" sz="1200" b="1" dirty="0">
                <a:solidFill>
                  <a:srgbClr val="333333"/>
                </a:solidFill>
              </a:rPr>
              <a:t>COBIT5</a:t>
            </a:r>
            <a:r>
              <a:rPr lang="en-CA" sz="1200" dirty="0">
                <a:solidFill>
                  <a:srgbClr val="333333"/>
                </a:solidFill>
              </a:rPr>
              <a:t>’s</a:t>
            </a:r>
            <a:r>
              <a:rPr lang="en-CA" sz="1200" b="1" dirty="0">
                <a:solidFill>
                  <a:srgbClr val="333333"/>
                </a:solidFill>
              </a:rPr>
              <a:t> </a:t>
            </a:r>
            <a:r>
              <a:rPr lang="en-CA" sz="1200" dirty="0">
                <a:solidFill>
                  <a:srgbClr val="333333"/>
                </a:solidFill>
              </a:rPr>
              <a:t>IT functions</a:t>
            </a:r>
            <a:r>
              <a:rPr lang="en-CA" sz="1200" b="1" dirty="0">
                <a:solidFill>
                  <a:srgbClr val="333333"/>
                </a:solidFill>
              </a:rPr>
              <a:t> </a:t>
            </a:r>
            <a:r>
              <a:rPr lang="en-CA" sz="1200" dirty="0">
                <a:solidFill>
                  <a:srgbClr val="333333"/>
                </a:solidFill>
              </a:rPr>
              <a:t>were used to develop and refine our Nine IT Risk Scenarios used in our top-down risk identification methodology.</a:t>
            </a:r>
            <a:endParaRPr lang="en-CA" sz="1200" b="1" dirty="0">
              <a:solidFill>
                <a:srgbClr val="333333"/>
              </a:solidFill>
            </a:endParaRPr>
          </a:p>
        </p:txBody>
      </p:sp>
      <p:sp>
        <p:nvSpPr>
          <p:cNvPr id="11" name="TextBox 10"/>
          <p:cNvSpPr txBox="1"/>
          <p:nvPr/>
        </p:nvSpPr>
        <p:spPr>
          <a:xfrm>
            <a:off x="3408901" y="4959057"/>
            <a:ext cx="2301571" cy="830997"/>
          </a:xfrm>
          <a:prstGeom prst="rect">
            <a:avLst/>
          </a:prstGeom>
        </p:spPr>
        <p:txBody>
          <a:bodyPr wrap="square" rtlCol="0">
            <a:spAutoFit/>
          </a:bodyPr>
          <a:lstStyle/>
          <a:p>
            <a:pPr algn="ctr"/>
            <a:r>
              <a:rPr lang="en-CA" sz="1200" b="1" dirty="0">
                <a:solidFill>
                  <a:srgbClr val="333333"/>
                </a:solidFill>
              </a:rPr>
              <a:t>RiskIT</a:t>
            </a:r>
            <a:r>
              <a:rPr lang="en-CA" sz="1200" dirty="0">
                <a:solidFill>
                  <a:srgbClr val="333333"/>
                </a:solidFill>
              </a:rPr>
              <a:t>’s IT Risk Framework was modified to create Info-Tech’s IT Risk Management Framework.</a:t>
            </a:r>
            <a:endParaRPr lang="en-CA" sz="1200" b="1" dirty="0">
              <a:solidFill>
                <a:srgbClr val="333333"/>
              </a:solidFill>
            </a:endParaRPr>
          </a:p>
        </p:txBody>
      </p:sp>
      <p:sp>
        <p:nvSpPr>
          <p:cNvPr id="12" name="TextBox 11"/>
          <p:cNvSpPr txBox="1"/>
          <p:nvPr/>
        </p:nvSpPr>
        <p:spPr>
          <a:xfrm>
            <a:off x="446370" y="4774391"/>
            <a:ext cx="2301571" cy="1200329"/>
          </a:xfrm>
          <a:prstGeom prst="rect">
            <a:avLst/>
          </a:prstGeom>
        </p:spPr>
        <p:txBody>
          <a:bodyPr wrap="square" rtlCol="0">
            <a:spAutoFit/>
          </a:bodyPr>
          <a:lstStyle/>
          <a:p>
            <a:pPr algn="ctr"/>
            <a:r>
              <a:rPr lang="en-CA" sz="1200" b="1" dirty="0">
                <a:solidFill>
                  <a:srgbClr val="333333"/>
                </a:solidFill>
              </a:rPr>
              <a:t>The Government of the United Kingdom’s M_o_R framework</a:t>
            </a:r>
            <a:r>
              <a:rPr lang="en-CA" sz="1200" dirty="0">
                <a:solidFill>
                  <a:srgbClr val="333333"/>
                </a:solidFill>
              </a:rPr>
              <a:t> provided best practices for IT risk governance, identification, and assessment.</a:t>
            </a:r>
            <a:endParaRPr lang="en-CA" sz="1200" b="1" dirty="0">
              <a:solidFill>
                <a:srgbClr val="333333"/>
              </a:solidFill>
            </a:endParaRPr>
          </a:p>
        </p:txBody>
      </p:sp>
      <p:cxnSp>
        <p:nvCxnSpPr>
          <p:cNvPr id="9" name="Straight Connector 8"/>
          <p:cNvCxnSpPr/>
          <p:nvPr/>
        </p:nvCxnSpPr>
        <p:spPr>
          <a:xfrm>
            <a:off x="3006538" y="2159677"/>
            <a:ext cx="0" cy="4054402"/>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058136" y="2159677"/>
            <a:ext cx="0" cy="4054402"/>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239541" y="6106357"/>
            <a:ext cx="636650" cy="215444"/>
          </a:xfrm>
          <a:prstGeom prst="rect">
            <a:avLst/>
          </a:prstGeom>
        </p:spPr>
        <p:txBody>
          <a:bodyPr wrap="square" rtlCol="0">
            <a:spAutoFit/>
          </a:bodyPr>
          <a:lstStyle/>
          <a:p>
            <a:r>
              <a:rPr lang="en-CA" sz="800" dirty="0">
                <a:solidFill>
                  <a:srgbClr val="333333"/>
                </a:solidFill>
                <a:hlinkClick r:id="rId5"/>
              </a:rPr>
              <a:t>M_o_R</a:t>
            </a:r>
            <a:endParaRPr lang="en-CA" sz="800" dirty="0">
              <a:solidFill>
                <a:srgbClr val="333333"/>
              </a:solidFill>
            </a:endParaRPr>
          </a:p>
        </p:txBody>
      </p:sp>
      <p:sp>
        <p:nvSpPr>
          <p:cNvPr id="17" name="TextBox 16"/>
          <p:cNvSpPr txBox="1"/>
          <p:nvPr/>
        </p:nvSpPr>
        <p:spPr>
          <a:xfrm>
            <a:off x="4291653" y="6122375"/>
            <a:ext cx="501053" cy="215444"/>
          </a:xfrm>
          <a:prstGeom prst="rect">
            <a:avLst/>
          </a:prstGeom>
        </p:spPr>
        <p:txBody>
          <a:bodyPr wrap="square" rtlCol="0">
            <a:spAutoFit/>
          </a:bodyPr>
          <a:lstStyle/>
          <a:p>
            <a:r>
              <a:rPr lang="en-CA" sz="800" dirty="0">
                <a:solidFill>
                  <a:srgbClr val="333333"/>
                </a:solidFill>
                <a:hlinkClick r:id="rId6"/>
              </a:rPr>
              <a:t>RiskIT</a:t>
            </a:r>
            <a:endParaRPr lang="en-CA" sz="800" dirty="0">
              <a:solidFill>
                <a:srgbClr val="333333"/>
              </a:solidFill>
            </a:endParaRPr>
          </a:p>
        </p:txBody>
      </p:sp>
      <p:sp>
        <p:nvSpPr>
          <p:cNvPr id="18" name="TextBox 17"/>
          <p:cNvSpPr txBox="1"/>
          <p:nvPr/>
        </p:nvSpPr>
        <p:spPr>
          <a:xfrm>
            <a:off x="7250831" y="6106357"/>
            <a:ext cx="1626470" cy="215444"/>
          </a:xfrm>
          <a:prstGeom prst="rect">
            <a:avLst/>
          </a:prstGeom>
        </p:spPr>
        <p:txBody>
          <a:bodyPr wrap="square" rtlCol="0">
            <a:spAutoFit/>
          </a:bodyPr>
          <a:lstStyle/>
          <a:p>
            <a:r>
              <a:rPr lang="en-CA" sz="800" dirty="0">
                <a:solidFill>
                  <a:srgbClr val="333333"/>
                </a:solidFill>
                <a:hlinkClick r:id="rId7"/>
              </a:rPr>
              <a:t>COBIT5</a:t>
            </a:r>
            <a:endParaRPr lang="en-CA" sz="800" dirty="0">
              <a:solidFill>
                <a:srgbClr val="333333"/>
              </a:solidFill>
            </a:endParaRPr>
          </a:p>
        </p:txBody>
      </p:sp>
    </p:spTree>
    <p:extLst>
      <p:ext uri="{BB962C8B-B14F-4D97-AF65-F5344CB8AC3E}">
        <p14:creationId xmlns:p14="http://schemas.microsoft.com/office/powerpoint/2010/main" val="3125388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4" y="126349"/>
            <a:ext cx="8620125" cy="877887"/>
          </a:xfrm>
        </p:spPr>
        <p:txBody>
          <a:bodyPr/>
          <a:lstStyle/>
          <a:p>
            <a:r>
              <a:rPr lang="en-US" dirty="0"/>
              <a:t>Use these icons to help direct you as you navigate this research </a:t>
            </a:r>
          </a:p>
        </p:txBody>
      </p:sp>
      <p:grpSp>
        <p:nvGrpSpPr>
          <p:cNvPr id="4" name="Group 3"/>
          <p:cNvGrpSpPr/>
          <p:nvPr/>
        </p:nvGrpSpPr>
        <p:grpSpPr>
          <a:xfrm>
            <a:off x="726140" y="3283099"/>
            <a:ext cx="7590771" cy="320040"/>
            <a:chOff x="807719" y="2308678"/>
            <a:chExt cx="7388352" cy="320040"/>
          </a:xfrm>
        </p:grpSpPr>
        <p:sp>
          <p:nvSpPr>
            <p:cNvPr id="10" name="Rectangle 9"/>
            <p:cNvSpPr/>
            <p:nvPr/>
          </p:nvSpPr>
          <p:spPr>
            <a:xfrm>
              <a:off x="807719" y="2308678"/>
              <a:ext cx="7388352" cy="32004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solidFill>
                  <a:srgbClr val="FFFFFF"/>
                </a:solidFill>
              </a:endParaRPr>
            </a:p>
          </p:txBody>
        </p:sp>
        <p:pic>
          <p:nvPicPr>
            <p:cNvPr id="5" name="Picture 4" descr="on-site-workshops.png"/>
            <p:cNvPicPr>
              <a:picLocks noChangeAspect="1"/>
            </p:cNvPicPr>
            <p:nvPr/>
          </p:nvPicPr>
          <p:blipFill rotWithShape="1">
            <a:blip r:embed="rId3" cstate="print"/>
            <a:srcRect l="12204" t="22820" r="8463" b="22257"/>
            <a:stretch/>
          </p:blipFill>
          <p:spPr>
            <a:xfrm>
              <a:off x="861308" y="2374042"/>
              <a:ext cx="276998" cy="197924"/>
            </a:xfrm>
            <a:prstGeom prst="rect">
              <a:avLst/>
            </a:prstGeom>
            <a:effectLst>
              <a:outerShdw blurRad="50800" dist="38100" dir="2700000" algn="tl" rotWithShape="0">
                <a:prstClr val="black">
                  <a:alpha val="40000"/>
                </a:prstClr>
              </a:outerShdw>
            </a:effectLst>
          </p:spPr>
        </p:pic>
      </p:grpSp>
      <p:grpSp>
        <p:nvGrpSpPr>
          <p:cNvPr id="6" name="Group 5"/>
          <p:cNvGrpSpPr/>
          <p:nvPr/>
        </p:nvGrpSpPr>
        <p:grpSpPr>
          <a:xfrm>
            <a:off x="725159" y="1847009"/>
            <a:ext cx="7591753" cy="343307"/>
            <a:chOff x="807719" y="3498849"/>
            <a:chExt cx="7388352" cy="343307"/>
          </a:xfrm>
        </p:grpSpPr>
        <p:sp>
          <p:nvSpPr>
            <p:cNvPr id="12" name="Rectangle 11"/>
            <p:cNvSpPr/>
            <p:nvPr/>
          </p:nvSpPr>
          <p:spPr>
            <a:xfrm>
              <a:off x="807719" y="3511852"/>
              <a:ext cx="7388352"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pic>
          <p:nvPicPr>
            <p:cNvPr id="13" name="Picture 12" descr="best-practice-blueprints.png"/>
            <p:cNvPicPr>
              <a:picLocks noChangeAspect="1"/>
            </p:cNvPicPr>
            <p:nvPr/>
          </p:nvPicPr>
          <p:blipFill>
            <a:blip r:embed="rId4" cstate="print"/>
            <a:stretch>
              <a:fillRect/>
            </a:stretch>
          </p:blipFill>
          <p:spPr>
            <a:xfrm>
              <a:off x="828153" y="3498849"/>
              <a:ext cx="343307" cy="343307"/>
            </a:xfrm>
            <a:prstGeom prst="rect">
              <a:avLst/>
            </a:prstGeom>
            <a:noFill/>
            <a:effectLst/>
          </p:spPr>
        </p:pic>
      </p:grpSp>
      <p:sp>
        <p:nvSpPr>
          <p:cNvPr id="18" name="TextBox 17"/>
          <p:cNvSpPr txBox="1"/>
          <p:nvPr/>
        </p:nvSpPr>
        <p:spPr>
          <a:xfrm>
            <a:off x="725160" y="2196046"/>
            <a:ext cx="7470912" cy="738664"/>
          </a:xfrm>
          <a:prstGeom prst="rect">
            <a:avLst/>
          </a:prstGeom>
          <a:noFill/>
        </p:spPr>
        <p:txBody>
          <a:bodyPr wrap="square" rtlCol="0">
            <a:spAutoFit/>
          </a:bodyPr>
          <a:lstStyle/>
          <a:p>
            <a:r>
              <a:rPr lang="en-US" sz="1400" dirty="0">
                <a:solidFill>
                  <a:srgbClr val="333333"/>
                </a:solidFill>
              </a:rPr>
              <a:t>This icon denotes a slide where a supporting Info-Tech tool or template will help you perform the activity or step associated with the slide. Refer to the supporting tool or template to get the best results and proceed to the next step of the project.</a:t>
            </a:r>
          </a:p>
        </p:txBody>
      </p:sp>
      <p:sp>
        <p:nvSpPr>
          <p:cNvPr id="20" name="TextBox 19"/>
          <p:cNvSpPr txBox="1"/>
          <p:nvPr/>
        </p:nvSpPr>
        <p:spPr>
          <a:xfrm>
            <a:off x="725159" y="3608153"/>
            <a:ext cx="7538435" cy="738664"/>
          </a:xfrm>
          <a:prstGeom prst="rect">
            <a:avLst/>
          </a:prstGeom>
          <a:noFill/>
        </p:spPr>
        <p:txBody>
          <a:bodyPr wrap="square" rtlCol="0">
            <a:spAutoFit/>
          </a:bodyPr>
          <a:lstStyle/>
          <a:p>
            <a:r>
              <a:rPr lang="en-US" sz="1400" dirty="0">
                <a:solidFill>
                  <a:srgbClr val="333333"/>
                </a:solidFill>
              </a:rPr>
              <a:t>This icon denotes a slide with an associated activity. The activity can be performed either as part of your project or with the support of Info-Tech team members, who will come onsite to facilitate a workshop for your organization.</a:t>
            </a:r>
          </a:p>
        </p:txBody>
      </p:sp>
      <p:sp>
        <p:nvSpPr>
          <p:cNvPr id="23" name="TextBox 22"/>
          <p:cNvSpPr txBox="1"/>
          <p:nvPr/>
        </p:nvSpPr>
        <p:spPr>
          <a:xfrm>
            <a:off x="349857" y="1238736"/>
            <a:ext cx="8470615" cy="523220"/>
          </a:xfrm>
          <a:prstGeom prst="rect">
            <a:avLst/>
          </a:prstGeom>
          <a:noFill/>
        </p:spPr>
        <p:txBody>
          <a:bodyPr wrap="square" rtlCol="0">
            <a:spAutoFit/>
          </a:bodyPr>
          <a:lstStyle/>
          <a:p>
            <a:r>
              <a:rPr lang="en-US" sz="1400" dirty="0">
                <a:solidFill>
                  <a:srgbClr val="333333"/>
                </a:solidFill>
              </a:rPr>
              <a:t>Use these icons to help guide you through each step of the blueprint and direct you to content related to the recommended activities. </a:t>
            </a:r>
          </a:p>
        </p:txBody>
      </p:sp>
    </p:spTree>
    <p:extLst>
      <p:ext uri="{BB962C8B-B14F-4D97-AF65-F5344CB8AC3E}">
        <p14:creationId xmlns:p14="http://schemas.microsoft.com/office/powerpoint/2010/main" val="875672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p:cNvSpPr txBox="1"/>
          <p:nvPr/>
        </p:nvSpPr>
        <p:spPr>
          <a:xfrm>
            <a:off x="889920" y="2013395"/>
            <a:ext cx="7494226" cy="3577903"/>
          </a:xfrm>
          <a:prstGeom prst="rect">
            <a:avLst/>
          </a:prstGeom>
        </p:spPr>
        <p:txBody>
          <a:bodyPr wrap="square" rtlCol="0">
            <a:spAutoFit/>
          </a:bodyPr>
          <a:lstStyle/>
          <a:p>
            <a:pPr>
              <a:spcAft>
                <a:spcPts val="500"/>
              </a:spcAft>
            </a:pPr>
            <a:r>
              <a:rPr lang="en-CA" sz="1600" i="1" dirty="0">
                <a:solidFill>
                  <a:srgbClr val="FFFFFF"/>
                </a:solidFill>
                <a:latin typeface="Georgia"/>
              </a:rPr>
              <a:t>When most CIOs and IT leaders think of risk, their minds immediately jump to the latest security threat making headlines.</a:t>
            </a:r>
          </a:p>
          <a:p>
            <a:pPr>
              <a:spcAft>
                <a:spcPts val="500"/>
              </a:spcAft>
            </a:pPr>
            <a:endParaRPr lang="en-CA" sz="800" i="1" dirty="0">
              <a:solidFill>
                <a:srgbClr val="FFFFFF"/>
              </a:solidFill>
              <a:latin typeface="Georgia"/>
            </a:endParaRPr>
          </a:p>
          <a:p>
            <a:pPr>
              <a:spcAft>
                <a:spcPts val="500"/>
              </a:spcAft>
            </a:pPr>
            <a:r>
              <a:rPr lang="en-CA" sz="1600" i="1" dirty="0">
                <a:solidFill>
                  <a:srgbClr val="FFFFFF"/>
                </a:solidFill>
                <a:latin typeface="Georgia"/>
              </a:rPr>
              <a:t>While security is an important part of IT risk, it is only one component. Risk across IT requires a holistic perspective, driven by the needs and priorities of the business. Failing to understand the true business ramifications of IT risk exposes the business to IT-related </a:t>
            </a:r>
            <a:r>
              <a:rPr lang="en-CA" sz="1600" i="1" dirty="0">
                <a:solidFill>
                  <a:schemeClr val="bg1"/>
                </a:solidFill>
                <a:latin typeface="+mj-lt"/>
              </a:rPr>
              <a:t>threats, or leads to overspending on low-priority initiatives. Like good leadership, risk management must be proactive, dynamic, and constantly improving. In the modern IT risk environment, hoping for the best is not an acceptable strategy for managing risk – and the line between optimism and negligence is razor thin.</a:t>
            </a:r>
            <a:br>
              <a:rPr lang="en-CA" sz="1600" i="1" dirty="0">
                <a:solidFill>
                  <a:schemeClr val="bg1"/>
                </a:solidFill>
                <a:latin typeface="+mj-lt"/>
              </a:rPr>
            </a:br>
            <a:endParaRPr lang="en-CA" sz="800" i="1" dirty="0">
              <a:solidFill>
                <a:schemeClr val="bg1"/>
              </a:solidFill>
              <a:latin typeface="+mj-lt"/>
            </a:endParaRPr>
          </a:p>
          <a:p>
            <a:pPr>
              <a:spcAft>
                <a:spcPts val="500"/>
              </a:spcAft>
            </a:pPr>
            <a:r>
              <a:rPr lang="en-CA" sz="1600" i="1" dirty="0">
                <a:solidFill>
                  <a:srgbClr val="FFFFFF"/>
                </a:solidFill>
                <a:latin typeface="Georgia"/>
              </a:rPr>
              <a:t>Use this blueprint to build a right-sized, business-driven risk management program with minimal effort.</a:t>
            </a:r>
            <a:endParaRPr lang="en-CA" sz="1600" b="1" i="1" dirty="0">
              <a:solidFill>
                <a:srgbClr val="FFFFFF"/>
              </a:solidFill>
              <a:latin typeface="Georgia"/>
            </a:endParaRPr>
          </a:p>
        </p:txBody>
      </p:sp>
      <p:sp>
        <p:nvSpPr>
          <p:cNvPr id="3" name="TextBox 2"/>
          <p:cNvSpPr txBox="1"/>
          <p:nvPr/>
        </p:nvSpPr>
        <p:spPr>
          <a:xfrm>
            <a:off x="3376036" y="5647284"/>
            <a:ext cx="4460917" cy="738664"/>
          </a:xfrm>
          <a:prstGeom prst="rect">
            <a:avLst/>
          </a:prstGeom>
        </p:spPr>
        <p:txBody>
          <a:bodyPr wrap="square" rtlCol="0">
            <a:spAutoFit/>
          </a:bodyPr>
          <a:lstStyle/>
          <a:p>
            <a:pPr algn="r"/>
            <a:r>
              <a:rPr lang="en-CA" sz="1400" b="1" i="1" dirty="0">
                <a:solidFill>
                  <a:srgbClr val="FFFFFF"/>
                </a:solidFill>
              </a:rPr>
              <a:t>Scott Janz, </a:t>
            </a:r>
          </a:p>
          <a:p>
            <a:pPr algn="r"/>
            <a:r>
              <a:rPr lang="en-CA" sz="1400" i="1" dirty="0">
                <a:solidFill>
                  <a:srgbClr val="FFFFFF"/>
                </a:solidFill>
              </a:rPr>
              <a:t>Consulting Analyst, CIO Advisory</a:t>
            </a:r>
            <a:br>
              <a:rPr lang="en-CA" sz="1400" i="1" dirty="0">
                <a:solidFill>
                  <a:srgbClr val="FFFFFF"/>
                </a:solidFill>
              </a:rPr>
            </a:br>
            <a:r>
              <a:rPr lang="en-CA" sz="1400" i="1" dirty="0">
                <a:solidFill>
                  <a:srgbClr val="FFFFFF"/>
                </a:solidFill>
              </a:rPr>
              <a:t>Info-Tech Research Group</a:t>
            </a:r>
          </a:p>
        </p:txBody>
      </p:sp>
      <p:sp>
        <p:nvSpPr>
          <p:cNvPr id="4" name="TextBox 3"/>
          <p:cNvSpPr txBox="1"/>
          <p:nvPr/>
        </p:nvSpPr>
        <p:spPr>
          <a:xfrm>
            <a:off x="545852" y="1499493"/>
            <a:ext cx="5944995" cy="338554"/>
          </a:xfrm>
          <a:prstGeom prst="rect">
            <a:avLst/>
          </a:prstGeom>
        </p:spPr>
        <p:txBody>
          <a:bodyPr wrap="square" rtlCol="0">
            <a:spAutoFit/>
          </a:bodyPr>
          <a:lstStyle/>
          <a:p>
            <a:r>
              <a:rPr lang="en-CA" sz="1600" b="1" dirty="0">
                <a:solidFill>
                  <a:srgbClr val="FFFFFF"/>
                </a:solidFill>
              </a:rPr>
              <a:t>A good security practice is not enough to manage IT risk.</a:t>
            </a:r>
          </a:p>
        </p:txBody>
      </p:sp>
      <p:sp>
        <p:nvSpPr>
          <p:cNvPr id="5" name="Rectangle 4"/>
          <p:cNvSpPr/>
          <p:nvPr/>
        </p:nvSpPr>
        <p:spPr>
          <a:xfrm>
            <a:off x="1" y="356594"/>
            <a:ext cx="9144000" cy="109700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3400"/>
            <a:r>
              <a:rPr lang="en-CA" sz="4000" b="1" dirty="0">
                <a:solidFill>
                  <a:srgbClr val="FFFFFF"/>
                </a:solidFill>
              </a:rPr>
              <a:t>ANALYST PERSPECTIVE </a:t>
            </a:r>
          </a:p>
        </p:txBody>
      </p:sp>
      <p:pic>
        <p:nvPicPr>
          <p:cNvPr id="8" name="Picture 104"/>
          <p:cNvPicPr>
            <a:picLocks noChangeAspect="1"/>
          </p:cNvPicPr>
          <p:nvPr/>
        </p:nvPicPr>
        <p:blipFill rotWithShape="1">
          <a:blip r:embed="rId2"/>
          <a:srcRect l="34768" t="21801" r="35751" b="57796"/>
          <a:stretch/>
        </p:blipFill>
        <p:spPr>
          <a:xfrm>
            <a:off x="291852" y="1952876"/>
            <a:ext cx="598068" cy="528294"/>
          </a:xfrm>
          <a:prstGeom prst="rect">
            <a:avLst/>
          </a:prstGeom>
        </p:spPr>
      </p:pic>
      <p:pic>
        <p:nvPicPr>
          <p:cNvPr id="9" name="Picture 105"/>
          <p:cNvPicPr>
            <a:picLocks noChangeAspect="1"/>
          </p:cNvPicPr>
          <p:nvPr/>
        </p:nvPicPr>
        <p:blipFill>
          <a:blip r:embed="rId3"/>
          <a:stretch>
            <a:fillRect/>
          </a:stretch>
        </p:blipFill>
        <p:spPr>
          <a:xfrm>
            <a:off x="8044959" y="4829797"/>
            <a:ext cx="619651" cy="457362"/>
          </a:xfrm>
          <a:prstGeom prst="rect">
            <a:avLst/>
          </a:prstGeom>
        </p:spPr>
      </p:pic>
    </p:spTree>
    <p:extLst>
      <p:ext uri="{BB962C8B-B14F-4D97-AF65-F5344CB8AC3E}">
        <p14:creationId xmlns:p14="http://schemas.microsoft.com/office/powerpoint/2010/main" val="3629406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44"/>
          <p:cNvSpPr/>
          <p:nvPr/>
        </p:nvSpPr>
        <p:spPr>
          <a:xfrm>
            <a:off x="4739088" y="1513326"/>
            <a:ext cx="4051318" cy="3577758"/>
          </a:xfrm>
          <a:prstGeom prst="roundRect">
            <a:avLst>
              <a:gd name="adj" fmla="val 5611"/>
            </a:avLst>
          </a:prstGeom>
          <a:solidFill>
            <a:srgbClr val="2B9E36">
              <a:lumMod val="20000"/>
              <a:lumOff val="80000"/>
            </a:srgbClr>
          </a:solidFill>
          <a:ln w="25400" cap="flat" cmpd="sng" algn="ctr">
            <a:noFill/>
            <a:prstDash val="sysDash"/>
          </a:ln>
          <a:effectLst/>
        </p:spPr>
        <p:txBody>
          <a:bodyPr rtlCol="0" anchor="ctr"/>
          <a:lstStyle/>
          <a:p>
            <a:pPr algn="ctr">
              <a:defRPr/>
            </a:pPr>
            <a:endParaRPr lang="en-US" kern="0" dirty="0">
              <a:solidFill>
                <a:srgbClr val="FFFFFF"/>
              </a:solidFill>
            </a:endParaRPr>
          </a:p>
        </p:txBody>
      </p:sp>
      <p:sp>
        <p:nvSpPr>
          <p:cNvPr id="46" name="Rounded Rectangle 45"/>
          <p:cNvSpPr/>
          <p:nvPr/>
        </p:nvSpPr>
        <p:spPr>
          <a:xfrm>
            <a:off x="350955" y="1513326"/>
            <a:ext cx="4051318" cy="3577758"/>
          </a:xfrm>
          <a:prstGeom prst="roundRect">
            <a:avLst>
              <a:gd name="adj" fmla="val 5611"/>
            </a:avLst>
          </a:prstGeom>
          <a:solidFill>
            <a:srgbClr val="FFFFFF">
              <a:lumMod val="95000"/>
            </a:srgbClr>
          </a:solidFill>
          <a:ln w="25400" cap="flat" cmpd="sng" algn="ctr">
            <a:noFill/>
            <a:prstDash val="sysDash"/>
          </a:ln>
          <a:effectLst/>
        </p:spPr>
        <p:txBody>
          <a:bodyPr rtlCol="0" anchor="ctr"/>
          <a:lstStyle/>
          <a:p>
            <a:pPr algn="ctr">
              <a:defRPr/>
            </a:pPr>
            <a:endParaRPr lang="en-US" kern="0" dirty="0">
              <a:solidFill>
                <a:srgbClr val="FFFFFF"/>
              </a:solidFill>
            </a:endParaRPr>
          </a:p>
        </p:txBody>
      </p:sp>
      <p:sp>
        <p:nvSpPr>
          <p:cNvPr id="47" name="Rectangle 46"/>
          <p:cNvSpPr/>
          <p:nvPr/>
        </p:nvSpPr>
        <p:spPr>
          <a:xfrm>
            <a:off x="0" y="5446707"/>
            <a:ext cx="9144000" cy="1064160"/>
          </a:xfrm>
          <a:prstGeom prst="rect">
            <a:avLst/>
          </a:prstGeom>
          <a:solidFill>
            <a:srgbClr val="FFFFFF">
              <a:lumMod val="95000"/>
            </a:srgbClr>
          </a:solidFill>
          <a:ln w="25400" cap="flat" cmpd="sng" algn="ctr">
            <a:noFill/>
            <a:prstDash val="solid"/>
          </a:ln>
          <a:effectLst/>
        </p:spPr>
        <p:txBody>
          <a:bodyPr rtlCol="0" anchor="ctr"/>
          <a:lstStyle/>
          <a:p>
            <a:pPr algn="ctr">
              <a:defRPr/>
            </a:pPr>
            <a:endParaRPr lang="en-US" kern="0" dirty="0">
              <a:solidFill>
                <a:srgbClr val="FFFFFF"/>
              </a:solidFill>
            </a:endParaRPr>
          </a:p>
        </p:txBody>
      </p:sp>
      <p:cxnSp>
        <p:nvCxnSpPr>
          <p:cNvPr id="48" name="Straight Arrow Connector 47"/>
          <p:cNvCxnSpPr>
            <a:stCxn id="60" idx="2"/>
          </p:cNvCxnSpPr>
          <p:nvPr/>
        </p:nvCxnSpPr>
        <p:spPr>
          <a:xfrm>
            <a:off x="801010" y="2920539"/>
            <a:ext cx="7748676" cy="0"/>
          </a:xfrm>
          <a:prstGeom prst="straightConnector1">
            <a:avLst/>
          </a:prstGeom>
          <a:noFill/>
          <a:ln w="38100" cap="flat" cmpd="sng" algn="ctr">
            <a:solidFill>
              <a:srgbClr val="FFFFFF">
                <a:lumMod val="85000"/>
              </a:srgbClr>
            </a:solidFill>
            <a:prstDash val="sysDot"/>
            <a:tailEnd type="triangle" w="lg" len="med"/>
          </a:ln>
          <a:effectLst/>
        </p:spPr>
      </p:cxnSp>
      <p:grpSp>
        <p:nvGrpSpPr>
          <p:cNvPr id="49" name="Group 48"/>
          <p:cNvGrpSpPr/>
          <p:nvPr/>
        </p:nvGrpSpPr>
        <p:grpSpPr>
          <a:xfrm>
            <a:off x="6913009" y="2025295"/>
            <a:ext cx="1636677" cy="2763778"/>
            <a:chOff x="6637354" y="1574599"/>
            <a:chExt cx="1636677" cy="2763778"/>
          </a:xfrm>
        </p:grpSpPr>
        <p:sp>
          <p:nvSpPr>
            <p:cNvPr id="50" name="Oval 49"/>
            <p:cNvSpPr/>
            <p:nvPr/>
          </p:nvSpPr>
          <p:spPr>
            <a:xfrm>
              <a:off x="7103277" y="2114599"/>
              <a:ext cx="711200" cy="711200"/>
            </a:xfrm>
            <a:prstGeom prst="ellipse">
              <a:avLst/>
            </a:prstGeom>
            <a:solidFill>
              <a:srgbClr val="497EA9"/>
            </a:solidFill>
            <a:ln w="25400" cap="flat" cmpd="sng" algn="ctr">
              <a:noFill/>
              <a:prstDash val="solid"/>
            </a:ln>
            <a:effectLst>
              <a:outerShdw blurRad="25400" dist="25400" dir="2700000" algn="tl" rotWithShape="0">
                <a:prstClr val="black">
                  <a:alpha val="15000"/>
                </a:prstClr>
              </a:outerShdw>
            </a:effectLst>
          </p:spPr>
          <p:txBody>
            <a:bodyPr rtlCol="0" anchor="ctr"/>
            <a:lstStyle/>
            <a:p>
              <a:pPr algn="ctr">
                <a:defRPr/>
              </a:pPr>
              <a:endParaRPr lang="en-CA" kern="0" dirty="0">
                <a:solidFill>
                  <a:srgbClr val="FFFFFF"/>
                </a:solidFill>
              </a:endParaRPr>
            </a:p>
          </p:txBody>
        </p:sp>
        <p:sp>
          <p:nvSpPr>
            <p:cNvPr id="51" name="TextBox 50"/>
            <p:cNvSpPr txBox="1"/>
            <p:nvPr/>
          </p:nvSpPr>
          <p:spPr>
            <a:xfrm>
              <a:off x="6654031" y="1574599"/>
              <a:ext cx="1620000" cy="540000"/>
            </a:xfrm>
            <a:prstGeom prst="rect">
              <a:avLst/>
            </a:prstGeom>
            <a:noFill/>
          </p:spPr>
          <p:txBody>
            <a:bodyPr wrap="square" rtlCol="0" anchor="ctr">
              <a:noAutofit/>
            </a:bodyPr>
            <a:lstStyle/>
            <a:p>
              <a:pPr algn="ctr">
                <a:defRPr/>
              </a:pPr>
              <a:r>
                <a:rPr lang="en-CA" b="1" kern="0" dirty="0">
                  <a:solidFill>
                    <a:srgbClr val="497EA9"/>
                  </a:solidFill>
                </a:rPr>
                <a:t>Consulting</a:t>
              </a:r>
            </a:p>
          </p:txBody>
        </p:sp>
        <p:sp>
          <p:nvSpPr>
            <p:cNvPr id="52" name="TextBox 51"/>
            <p:cNvSpPr txBox="1"/>
            <p:nvPr/>
          </p:nvSpPr>
          <p:spPr>
            <a:xfrm>
              <a:off x="6637354" y="2898377"/>
              <a:ext cx="1620000" cy="1440000"/>
            </a:xfrm>
            <a:prstGeom prst="rect">
              <a:avLst/>
            </a:prstGeom>
            <a:noFill/>
          </p:spPr>
          <p:txBody>
            <a:bodyPr wrap="square" rtlCol="0">
              <a:noAutofit/>
            </a:bodyPr>
            <a:lstStyle/>
            <a:p>
              <a:pPr algn="ctr">
                <a:defRPr/>
              </a:pPr>
              <a:r>
                <a:rPr lang="en-CA" sz="1100" kern="0" dirty="0">
                  <a:solidFill>
                    <a:srgbClr val="29475F"/>
                  </a:solidFill>
                </a:rPr>
                <a:t>“Our team does not have the time or the knowledge to take this project on. We need assistance through the entirety of this project.”</a:t>
              </a:r>
            </a:p>
          </p:txBody>
        </p:sp>
        <p:pic>
          <p:nvPicPr>
            <p:cNvPr id="53" name="Picture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8890" y="2321902"/>
              <a:ext cx="336908" cy="336908"/>
            </a:xfrm>
            <a:prstGeom prst="rect">
              <a:avLst/>
            </a:prstGeom>
            <a:noFill/>
          </p:spPr>
        </p:pic>
      </p:grpSp>
      <p:grpSp>
        <p:nvGrpSpPr>
          <p:cNvPr id="54" name="Group 53"/>
          <p:cNvGrpSpPr/>
          <p:nvPr/>
        </p:nvGrpSpPr>
        <p:grpSpPr>
          <a:xfrm>
            <a:off x="2324596" y="1877373"/>
            <a:ext cx="2129440" cy="2937609"/>
            <a:chOff x="2807522" y="2074912"/>
            <a:chExt cx="2129440" cy="2937609"/>
          </a:xfrm>
        </p:grpSpPr>
        <p:sp>
          <p:nvSpPr>
            <p:cNvPr id="55" name="Oval 54"/>
            <p:cNvSpPr/>
            <p:nvPr/>
          </p:nvSpPr>
          <p:spPr>
            <a:xfrm>
              <a:off x="3507029" y="2759255"/>
              <a:ext cx="711200" cy="711200"/>
            </a:xfrm>
            <a:prstGeom prst="ellipse">
              <a:avLst/>
            </a:prstGeom>
            <a:solidFill>
              <a:srgbClr val="365D7E"/>
            </a:solidFill>
            <a:ln w="25400" cap="flat" cmpd="sng" algn="ctr">
              <a:noFill/>
              <a:prstDash val="solid"/>
            </a:ln>
            <a:effectLst>
              <a:outerShdw blurRad="25400" dist="25400" dir="2700000" algn="tl" rotWithShape="0">
                <a:prstClr val="black">
                  <a:alpha val="15000"/>
                </a:prstClr>
              </a:outerShdw>
            </a:effectLst>
          </p:spPr>
          <p:txBody>
            <a:bodyPr rtlCol="0" anchor="ctr"/>
            <a:lstStyle/>
            <a:p>
              <a:pPr algn="ctr">
                <a:defRPr/>
              </a:pPr>
              <a:endParaRPr lang="en-CA" kern="0" dirty="0">
                <a:solidFill>
                  <a:srgbClr val="FFFFFF"/>
                </a:solidFill>
              </a:endParaRPr>
            </a:p>
          </p:txBody>
        </p:sp>
        <p:sp>
          <p:nvSpPr>
            <p:cNvPr id="56" name="TextBox 55"/>
            <p:cNvSpPr txBox="1"/>
            <p:nvPr/>
          </p:nvSpPr>
          <p:spPr>
            <a:xfrm>
              <a:off x="2807522" y="2074912"/>
              <a:ext cx="2129440" cy="540000"/>
            </a:xfrm>
            <a:prstGeom prst="rect">
              <a:avLst/>
            </a:prstGeom>
            <a:noFill/>
          </p:spPr>
          <p:txBody>
            <a:bodyPr wrap="square" rtlCol="0" anchor="ctr">
              <a:noAutofit/>
            </a:bodyPr>
            <a:lstStyle/>
            <a:p>
              <a:pPr algn="ctr">
                <a:defRPr/>
              </a:pPr>
              <a:r>
                <a:rPr lang="en-CA" sz="1600" b="1" kern="0" dirty="0">
                  <a:solidFill>
                    <a:srgbClr val="365D7E"/>
                  </a:solidFill>
                </a:rPr>
                <a:t>Guided Implementation</a:t>
              </a:r>
            </a:p>
          </p:txBody>
        </p:sp>
        <p:sp>
          <p:nvSpPr>
            <p:cNvPr id="57" name="TextBox 56"/>
            <p:cNvSpPr txBox="1"/>
            <p:nvPr/>
          </p:nvSpPr>
          <p:spPr>
            <a:xfrm>
              <a:off x="3062242" y="3572521"/>
              <a:ext cx="1620000" cy="1440000"/>
            </a:xfrm>
            <a:prstGeom prst="rect">
              <a:avLst/>
            </a:prstGeom>
            <a:noFill/>
          </p:spPr>
          <p:txBody>
            <a:bodyPr wrap="square" rtlCol="0">
              <a:noAutofit/>
            </a:bodyPr>
            <a:lstStyle/>
            <a:p>
              <a:pPr algn="ctr">
                <a:defRPr/>
              </a:pPr>
              <a:r>
                <a:rPr lang="en-CA" sz="1100" kern="0" dirty="0">
                  <a:solidFill>
                    <a:srgbClr val="29475F"/>
                  </a:solidFill>
                </a:rPr>
                <a:t>“Our team knows that we need to fix a process, but we need assistance to determine where to focus. Some check-ins along the way would help keep us on track.”</a:t>
              </a:r>
            </a:p>
          </p:txBody>
        </p:sp>
        <p:pic>
          <p:nvPicPr>
            <p:cNvPr id="58" name="Picture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3563" y="2934823"/>
              <a:ext cx="337358" cy="337358"/>
            </a:xfrm>
            <a:prstGeom prst="rect">
              <a:avLst/>
            </a:prstGeom>
            <a:noFill/>
          </p:spPr>
        </p:pic>
      </p:grpSp>
      <p:grpSp>
        <p:nvGrpSpPr>
          <p:cNvPr id="59" name="Group 58"/>
          <p:cNvGrpSpPr/>
          <p:nvPr/>
        </p:nvGrpSpPr>
        <p:grpSpPr>
          <a:xfrm>
            <a:off x="356769" y="2025295"/>
            <a:ext cx="1628660" cy="2794213"/>
            <a:chOff x="1266026" y="2731218"/>
            <a:chExt cx="1628660" cy="2794213"/>
          </a:xfrm>
        </p:grpSpPr>
        <p:sp>
          <p:nvSpPr>
            <p:cNvPr id="60" name="Oval 59"/>
            <p:cNvSpPr/>
            <p:nvPr/>
          </p:nvSpPr>
          <p:spPr>
            <a:xfrm>
              <a:off x="1710267" y="3270862"/>
              <a:ext cx="711200" cy="711200"/>
            </a:xfrm>
            <a:prstGeom prst="ellipse">
              <a:avLst/>
            </a:prstGeom>
            <a:solidFill>
              <a:srgbClr val="29475F"/>
            </a:solidFill>
            <a:ln w="25400" cap="flat" cmpd="sng" algn="ctr">
              <a:noFill/>
              <a:prstDash val="solid"/>
            </a:ln>
            <a:effectLst>
              <a:outerShdw blurRad="25400" dist="25400" dir="2700000" algn="tl" rotWithShape="0">
                <a:prstClr val="black">
                  <a:alpha val="15000"/>
                </a:prstClr>
              </a:outerShdw>
            </a:effectLst>
          </p:spPr>
          <p:txBody>
            <a:bodyPr rtlCol="0" anchor="ctr"/>
            <a:lstStyle/>
            <a:p>
              <a:pPr algn="ctr">
                <a:defRPr/>
              </a:pPr>
              <a:endParaRPr lang="en-CA" kern="0" dirty="0">
                <a:solidFill>
                  <a:srgbClr val="FFFFFF"/>
                </a:solidFill>
              </a:endParaRPr>
            </a:p>
          </p:txBody>
        </p:sp>
        <p:sp>
          <p:nvSpPr>
            <p:cNvPr id="61" name="TextBox 60"/>
            <p:cNvSpPr txBox="1"/>
            <p:nvPr/>
          </p:nvSpPr>
          <p:spPr>
            <a:xfrm>
              <a:off x="1266026" y="2731218"/>
              <a:ext cx="1620000" cy="540000"/>
            </a:xfrm>
            <a:prstGeom prst="rect">
              <a:avLst/>
            </a:prstGeom>
            <a:noFill/>
          </p:spPr>
          <p:txBody>
            <a:bodyPr wrap="square" rtlCol="0" anchor="ctr">
              <a:noAutofit/>
            </a:bodyPr>
            <a:lstStyle/>
            <a:p>
              <a:pPr algn="ctr">
                <a:defRPr/>
              </a:pPr>
              <a:r>
                <a:rPr lang="en-CA" b="1" kern="0" dirty="0">
                  <a:solidFill>
                    <a:srgbClr val="29475F"/>
                  </a:solidFill>
                </a:rPr>
                <a:t>DIY Toolkit</a:t>
              </a:r>
            </a:p>
          </p:txBody>
        </p:sp>
        <p:sp>
          <p:nvSpPr>
            <p:cNvPr id="62" name="TextBox 61"/>
            <p:cNvSpPr txBox="1"/>
            <p:nvPr/>
          </p:nvSpPr>
          <p:spPr>
            <a:xfrm>
              <a:off x="1274686" y="4085431"/>
              <a:ext cx="1620000" cy="1440000"/>
            </a:xfrm>
            <a:prstGeom prst="rect">
              <a:avLst/>
            </a:prstGeom>
            <a:noFill/>
          </p:spPr>
          <p:txBody>
            <a:bodyPr wrap="square" rtlCol="0">
              <a:noAutofit/>
            </a:bodyPr>
            <a:lstStyle/>
            <a:p>
              <a:pPr algn="ctr">
                <a:defRPr/>
              </a:pPr>
              <a:r>
                <a:rPr lang="en-CA" sz="1100" kern="0" dirty="0">
                  <a:solidFill>
                    <a:srgbClr val="29475F"/>
                  </a:solidFill>
                </a:rPr>
                <a:t>“Our team has already made this critical project a priority, and we have the time and capability, but some guidance along the way would be helpful.”</a:t>
              </a:r>
            </a:p>
          </p:txBody>
        </p:sp>
        <p:pic>
          <p:nvPicPr>
            <p:cNvPr id="63" name="Picture 6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7010" y="3443543"/>
              <a:ext cx="295188" cy="337358"/>
            </a:xfrm>
            <a:prstGeom prst="rect">
              <a:avLst/>
            </a:prstGeom>
          </p:spPr>
        </p:pic>
      </p:grpSp>
      <p:grpSp>
        <p:nvGrpSpPr>
          <p:cNvPr id="64" name="Group 63"/>
          <p:cNvGrpSpPr/>
          <p:nvPr/>
        </p:nvGrpSpPr>
        <p:grpSpPr>
          <a:xfrm>
            <a:off x="4938677" y="2025295"/>
            <a:ext cx="1635165" cy="2795710"/>
            <a:chOff x="4834633" y="1938352"/>
            <a:chExt cx="1635165" cy="2795710"/>
          </a:xfrm>
        </p:grpSpPr>
        <p:sp>
          <p:nvSpPr>
            <p:cNvPr id="65" name="Oval 64"/>
            <p:cNvSpPr/>
            <p:nvPr/>
          </p:nvSpPr>
          <p:spPr>
            <a:xfrm>
              <a:off x="5292675" y="2492289"/>
              <a:ext cx="711200" cy="711200"/>
            </a:xfrm>
            <a:prstGeom prst="ellipse">
              <a:avLst/>
            </a:prstGeom>
            <a:solidFill>
              <a:srgbClr val="3F6D93"/>
            </a:solidFill>
            <a:ln w="25400" cap="flat" cmpd="sng" algn="ctr">
              <a:noFill/>
              <a:prstDash val="solid"/>
            </a:ln>
            <a:effectLst>
              <a:outerShdw blurRad="25400" dist="25400" dir="2700000" algn="tl" rotWithShape="0">
                <a:prstClr val="black">
                  <a:alpha val="15000"/>
                </a:prstClr>
              </a:outerShdw>
            </a:effectLst>
          </p:spPr>
          <p:txBody>
            <a:bodyPr rtlCol="0" anchor="ctr"/>
            <a:lstStyle/>
            <a:p>
              <a:pPr algn="ctr">
                <a:defRPr/>
              </a:pPr>
              <a:endParaRPr lang="en-CA" kern="0" dirty="0">
                <a:solidFill>
                  <a:srgbClr val="FFFFFF"/>
                </a:solidFill>
              </a:endParaRPr>
            </a:p>
          </p:txBody>
        </p:sp>
        <p:sp>
          <p:nvSpPr>
            <p:cNvPr id="66" name="TextBox 65"/>
            <p:cNvSpPr txBox="1"/>
            <p:nvPr/>
          </p:nvSpPr>
          <p:spPr>
            <a:xfrm>
              <a:off x="4834633" y="1938352"/>
              <a:ext cx="1620000" cy="540000"/>
            </a:xfrm>
            <a:prstGeom prst="rect">
              <a:avLst/>
            </a:prstGeom>
            <a:noFill/>
          </p:spPr>
          <p:txBody>
            <a:bodyPr wrap="square" rtlCol="0" anchor="ctr">
              <a:noAutofit/>
            </a:bodyPr>
            <a:lstStyle/>
            <a:p>
              <a:pPr algn="ctr">
                <a:defRPr/>
              </a:pPr>
              <a:r>
                <a:rPr lang="en-CA" b="1" kern="0" dirty="0">
                  <a:solidFill>
                    <a:srgbClr val="3F6D93"/>
                  </a:solidFill>
                </a:rPr>
                <a:t>Workshop</a:t>
              </a:r>
            </a:p>
          </p:txBody>
        </p:sp>
        <p:sp>
          <p:nvSpPr>
            <p:cNvPr id="67" name="TextBox 66"/>
            <p:cNvSpPr txBox="1"/>
            <p:nvPr/>
          </p:nvSpPr>
          <p:spPr>
            <a:xfrm>
              <a:off x="4849798" y="3294062"/>
              <a:ext cx="1620000" cy="1440000"/>
            </a:xfrm>
            <a:prstGeom prst="rect">
              <a:avLst/>
            </a:prstGeom>
            <a:noFill/>
          </p:spPr>
          <p:txBody>
            <a:bodyPr wrap="square" rtlCol="0">
              <a:noAutofit/>
            </a:bodyPr>
            <a:lstStyle/>
            <a:p>
              <a:pPr algn="ctr">
                <a:defRPr/>
              </a:pPr>
              <a:r>
                <a:rPr lang="en-CA" sz="1100" kern="0" dirty="0">
                  <a:solidFill>
                    <a:srgbClr val="29475F"/>
                  </a:solidFill>
                </a:rPr>
                <a:t>“We need to hit the ground running and get this project kicked off immediately. Our team has the ability to take this over once we get a framework and strategy in place.”</a:t>
              </a:r>
            </a:p>
          </p:txBody>
        </p:sp>
        <p:pic>
          <p:nvPicPr>
            <p:cNvPr id="68" name="Picture 6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3905" y="2727129"/>
              <a:ext cx="361456" cy="240970"/>
            </a:xfrm>
            <a:prstGeom prst="rect">
              <a:avLst/>
            </a:prstGeom>
            <a:noFill/>
          </p:spPr>
        </p:pic>
      </p:grpSp>
      <p:sp>
        <p:nvSpPr>
          <p:cNvPr id="69" name="Rectangle 68"/>
          <p:cNvSpPr/>
          <p:nvPr/>
        </p:nvSpPr>
        <p:spPr>
          <a:xfrm>
            <a:off x="947834" y="5734955"/>
            <a:ext cx="7290778" cy="338554"/>
          </a:xfrm>
          <a:prstGeom prst="rect">
            <a:avLst/>
          </a:prstGeom>
        </p:spPr>
        <p:txBody>
          <a:bodyPr wrap="none">
            <a:spAutoFit/>
          </a:bodyPr>
          <a:lstStyle/>
          <a:p>
            <a:pPr algn="ctr">
              <a:defRPr/>
            </a:pPr>
            <a:r>
              <a:rPr lang="en-US" sz="1600" b="1" kern="0" dirty="0">
                <a:solidFill>
                  <a:srgbClr val="29475F"/>
                </a:solidFill>
              </a:rPr>
              <a:t>Diagnostics and consistent frameworks used throughout all four options</a:t>
            </a:r>
          </a:p>
        </p:txBody>
      </p:sp>
      <p:sp>
        <p:nvSpPr>
          <p:cNvPr id="2" name="Title 1"/>
          <p:cNvSpPr>
            <a:spLocks noGrp="1"/>
          </p:cNvSpPr>
          <p:nvPr>
            <p:ph type="title"/>
          </p:nvPr>
        </p:nvSpPr>
        <p:spPr>
          <a:xfrm>
            <a:off x="257174" y="132273"/>
            <a:ext cx="8620125" cy="877887"/>
          </a:xfrm>
        </p:spPr>
        <p:txBody>
          <a:bodyPr/>
          <a:lstStyle/>
          <a:p>
            <a:pPr lvl="0">
              <a:lnSpc>
                <a:spcPts val="2600"/>
              </a:lnSpc>
              <a:defRPr/>
            </a:pPr>
            <a:r>
              <a:rPr lang="en-US" dirty="0">
                <a:latin typeface="Arial" panose="020B0604020202020204" pitchFamily="34" charset="0"/>
                <a:cs typeface="Arial" panose="020B0604020202020204" pitchFamily="34" charset="0"/>
              </a:rPr>
              <a:t>Info-Tech offers various levels of support to best suit your needs</a:t>
            </a:r>
          </a:p>
        </p:txBody>
      </p:sp>
    </p:spTree>
    <p:extLst>
      <p:ext uri="{BB962C8B-B14F-4D97-AF65-F5344CB8AC3E}">
        <p14:creationId xmlns:p14="http://schemas.microsoft.com/office/powerpoint/2010/main" val="2691912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3365753826"/>
              </p:ext>
            </p:extLst>
          </p:nvPr>
        </p:nvGraphicFramePr>
        <p:xfrm>
          <a:off x="86984" y="1702810"/>
          <a:ext cx="8799876" cy="4655400"/>
        </p:xfrm>
        <a:graphic>
          <a:graphicData uri="http://schemas.openxmlformats.org/drawingml/2006/table">
            <a:tbl>
              <a:tblPr firstRow="1" bandRow="1">
                <a:tableStyleId>{5C22544A-7EE6-4342-B048-85BDC9FD1C3A}</a:tableStyleId>
              </a:tblPr>
              <a:tblGrid>
                <a:gridCol w="1191600">
                  <a:extLst>
                    <a:ext uri="{9D8B030D-6E8A-4147-A177-3AD203B41FA5}">
                      <a16:colId xmlns:a16="http://schemas.microsoft.com/office/drawing/2014/main" val="20000"/>
                    </a:ext>
                  </a:extLst>
                </a:gridCol>
                <a:gridCol w="2536092">
                  <a:extLst>
                    <a:ext uri="{9D8B030D-6E8A-4147-A177-3AD203B41FA5}">
                      <a16:colId xmlns:a16="http://schemas.microsoft.com/office/drawing/2014/main" val="20001"/>
                    </a:ext>
                  </a:extLst>
                </a:gridCol>
                <a:gridCol w="2536092">
                  <a:extLst>
                    <a:ext uri="{9D8B030D-6E8A-4147-A177-3AD203B41FA5}">
                      <a16:colId xmlns:a16="http://schemas.microsoft.com/office/drawing/2014/main" val="20002"/>
                    </a:ext>
                  </a:extLst>
                </a:gridCol>
                <a:gridCol w="2536092">
                  <a:extLst>
                    <a:ext uri="{9D8B030D-6E8A-4147-A177-3AD203B41FA5}">
                      <a16:colId xmlns:a16="http://schemas.microsoft.com/office/drawing/2014/main" val="20003"/>
                    </a:ext>
                  </a:extLst>
                </a:gridCol>
              </a:tblGrid>
              <a:tr h="1320104">
                <a:tc>
                  <a:txBody>
                    <a:bodyPr/>
                    <a:lstStyle/>
                    <a:p>
                      <a:pPr algn="ctr"/>
                      <a:r>
                        <a:rPr lang="en-CA" sz="1000" dirty="0">
                          <a:solidFill>
                            <a:schemeClr val="bg1"/>
                          </a:solidFill>
                        </a:rPr>
                        <a:t>Best-Practice Toolkit</a:t>
                      </a: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43F54"/>
                    </a:solidFill>
                  </a:tcPr>
                </a:tc>
                <a:tc>
                  <a:txBody>
                    <a:bodyPr/>
                    <a:lstStyle/>
                    <a:p>
                      <a:pPr algn="l"/>
                      <a:r>
                        <a:rPr lang="en-CA" sz="1000" dirty="0">
                          <a:solidFill>
                            <a:schemeClr val="tx1"/>
                          </a:solidFill>
                        </a:rPr>
                        <a:t>1.1</a:t>
                      </a:r>
                      <a:r>
                        <a:rPr lang="en-CA" sz="1000" baseline="0" dirty="0">
                          <a:solidFill>
                            <a:schemeClr val="tx1"/>
                          </a:solidFill>
                        </a:rPr>
                        <a:t> </a:t>
                      </a:r>
                      <a:r>
                        <a:rPr lang="en-US" sz="1000" dirty="0">
                          <a:solidFill>
                            <a:schemeClr val="tx1"/>
                          </a:solidFill>
                        </a:rPr>
                        <a:t>Review IT Risk Management Fundamentals</a:t>
                      </a:r>
                    </a:p>
                    <a:p>
                      <a:pPr algn="l"/>
                      <a:endParaRPr lang="en-US" sz="1000" dirty="0">
                        <a:solidFill>
                          <a:schemeClr val="tx1"/>
                        </a:solidFill>
                      </a:endParaRPr>
                    </a:p>
                    <a:p>
                      <a:pPr algn="l"/>
                      <a:r>
                        <a:rPr lang="en-US" sz="1000" dirty="0">
                          <a:solidFill>
                            <a:schemeClr val="tx1"/>
                          </a:solidFill>
                        </a:rPr>
                        <a:t>1.2</a:t>
                      </a:r>
                      <a:r>
                        <a:rPr lang="en-US" sz="1000" baseline="0" dirty="0">
                          <a:solidFill>
                            <a:schemeClr val="tx1"/>
                          </a:solidFill>
                        </a:rPr>
                        <a:t> Establish a Risk Governance Framework</a:t>
                      </a:r>
                      <a:endParaRPr lang="en-US" sz="105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1" i="0" u="none" strike="noStrike" kern="1200" cap="none" spc="0" normalizeH="0" baseline="0" noProof="0" dirty="0">
                          <a:ln>
                            <a:noFill/>
                          </a:ln>
                          <a:solidFill>
                            <a:srgbClr val="333333"/>
                          </a:solidFill>
                          <a:effectLst/>
                          <a:uLnTx/>
                          <a:uFillTx/>
                          <a:latin typeface="+mn-lt"/>
                        </a:rPr>
                        <a:t>2.1 </a:t>
                      </a:r>
                      <a:r>
                        <a:rPr lang="en-US" sz="1000" dirty="0">
                          <a:solidFill>
                            <a:schemeClr val="tx1"/>
                          </a:solidFill>
                        </a:rPr>
                        <a:t>Identify IT Risks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1" i="0" u="none" strike="noStrike" kern="1200" cap="none" spc="0" normalizeH="0" baseline="0" noProof="0" dirty="0">
                          <a:ln>
                            <a:noFill/>
                          </a:ln>
                          <a:solidFill>
                            <a:srgbClr val="333333"/>
                          </a:solidFill>
                          <a:effectLst/>
                          <a:uLnTx/>
                          <a:uFillTx/>
                          <a:latin typeface="+mn-lt"/>
                        </a:rPr>
                        <a:t>2.2 </a:t>
                      </a:r>
                      <a:r>
                        <a:rPr kumimoji="0" lang="en-US" sz="1000" b="1" i="0" u="none" strike="noStrike" kern="1200" cap="none" spc="0" normalizeH="0" baseline="0" noProof="0" dirty="0">
                          <a:ln>
                            <a:noFill/>
                          </a:ln>
                          <a:solidFill>
                            <a:schemeClr val="tx1"/>
                          </a:solidFill>
                          <a:effectLst/>
                          <a:uLnTx/>
                          <a:uFillTx/>
                          <a:latin typeface="+mn-lt"/>
                        </a:rPr>
                        <a:t>Assess and Prioritize IT Risks</a:t>
                      </a:r>
                      <a:endParaRPr lang="en-CA" sz="1000" b="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Aft>
                          <a:spcPts val="600"/>
                        </a:spcAft>
                      </a:pPr>
                      <a:r>
                        <a:rPr lang="en-CA" sz="1000" dirty="0">
                          <a:solidFill>
                            <a:schemeClr val="tx1"/>
                          </a:solidFill>
                        </a:rPr>
                        <a:t>3.1 </a:t>
                      </a:r>
                      <a:r>
                        <a:rPr lang="en-US" sz="1000" dirty="0">
                          <a:solidFill>
                            <a:schemeClr val="tx1"/>
                          </a:solidFill>
                        </a:rPr>
                        <a:t>Monitor IT Risks and Develop Risk Responses</a:t>
                      </a:r>
                    </a:p>
                    <a:p>
                      <a:pPr>
                        <a:spcAft>
                          <a:spcPts val="600"/>
                        </a:spcAft>
                      </a:pPr>
                      <a:r>
                        <a:rPr lang="en-CA" sz="1000" baseline="0" dirty="0">
                          <a:solidFill>
                            <a:schemeClr val="tx1"/>
                          </a:solidFill>
                        </a:rPr>
                        <a:t>3.2 </a:t>
                      </a:r>
                      <a:r>
                        <a:rPr lang="en-US" sz="1000" dirty="0">
                          <a:solidFill>
                            <a:schemeClr val="tx1"/>
                          </a:solidFill>
                        </a:rPr>
                        <a:t>Communicate IT Risk Priorities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1308399">
                <a:tc>
                  <a:txBody>
                    <a:bodyPr/>
                    <a:lstStyle/>
                    <a:p>
                      <a:pPr algn="ctr"/>
                      <a:r>
                        <a:rPr lang="en-CA" sz="1000" b="1" dirty="0">
                          <a:solidFill>
                            <a:schemeClr val="bg1"/>
                          </a:solidFill>
                        </a:rPr>
                        <a:t>Guided Implementations</a:t>
                      </a: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6A1C5"/>
                    </a:solidFill>
                  </a:tcPr>
                </a:tc>
                <a:tc>
                  <a:txBody>
                    <a:bodyPr/>
                    <a:lstStyle/>
                    <a:p>
                      <a:pPr marL="228600" marR="0" indent="-228600" algn="l" defTabSz="914400" rtl="0" eaLnBrk="1" fontAlgn="auto" latinLnBrk="0" hangingPunct="1">
                        <a:lnSpc>
                          <a:spcPct val="100000"/>
                        </a:lnSpc>
                        <a:spcBef>
                          <a:spcPts val="0"/>
                        </a:spcBef>
                        <a:spcAft>
                          <a:spcPts val="600"/>
                        </a:spcAft>
                        <a:buClrTx/>
                        <a:buSzPct val="150000"/>
                        <a:buFontTx/>
                        <a:buBlip>
                          <a:blip r:embed="rId3"/>
                        </a:buBlip>
                        <a:tabLst/>
                        <a:defRPr/>
                      </a:pPr>
                      <a:r>
                        <a:rPr lang="en-US" sz="1000" dirty="0">
                          <a:solidFill>
                            <a:schemeClr val="tx1"/>
                          </a:solidFill>
                        </a:rPr>
                        <a:t>Assess current maturity and set risk management program goals.</a:t>
                      </a:r>
                    </a:p>
                    <a:p>
                      <a:pPr marL="228600" marR="0" indent="-228600" algn="l" defTabSz="914400" rtl="0" eaLnBrk="1" fontAlgn="auto" latinLnBrk="0" hangingPunct="1">
                        <a:lnSpc>
                          <a:spcPct val="100000"/>
                        </a:lnSpc>
                        <a:spcBef>
                          <a:spcPts val="0"/>
                        </a:spcBef>
                        <a:spcAft>
                          <a:spcPts val="600"/>
                        </a:spcAft>
                        <a:buClrTx/>
                        <a:buSzPct val="150000"/>
                        <a:buFontTx/>
                        <a:buBlip>
                          <a:blip r:embed="rId3"/>
                        </a:buBlip>
                        <a:tabLst/>
                        <a:defRPr/>
                      </a:pPr>
                      <a:r>
                        <a:rPr lang="en-CA" sz="1000" b="0" baseline="0" dirty="0">
                          <a:solidFill>
                            <a:schemeClr val="tx1"/>
                          </a:solidFill>
                        </a:rPr>
                        <a:t>Engage stakeholders and establish an IT risk council.</a:t>
                      </a:r>
                      <a:endParaRPr lang="en-CA" sz="1000" b="0" baseline="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marR="0" lvl="0" indent="-228600" algn="l" defTabSz="914400" rtl="0" eaLnBrk="1" fontAlgn="auto" latinLnBrk="0" hangingPunct="1">
                        <a:lnSpc>
                          <a:spcPct val="100000"/>
                        </a:lnSpc>
                        <a:spcBef>
                          <a:spcPts val="0"/>
                        </a:spcBef>
                        <a:spcAft>
                          <a:spcPts val="600"/>
                        </a:spcAft>
                        <a:buClrTx/>
                        <a:buSzPct val="150000"/>
                        <a:buFontTx/>
                        <a:buBlip>
                          <a:blip r:embed="rId3"/>
                        </a:buBlip>
                        <a:tabLst/>
                        <a:defRPr/>
                      </a:pPr>
                      <a:r>
                        <a:rPr lang="en-US" sz="1000" dirty="0">
                          <a:solidFill>
                            <a:schemeClr val="tx1"/>
                          </a:solidFill>
                        </a:rPr>
                        <a:t>Understand</a:t>
                      </a:r>
                      <a:r>
                        <a:rPr lang="en-US" sz="1000" baseline="0" dirty="0">
                          <a:solidFill>
                            <a:schemeClr val="tx1"/>
                          </a:solidFill>
                        </a:rPr>
                        <a:t> risk categories, scenarios, and identification methodologies.</a:t>
                      </a:r>
                      <a:endParaRPr lang="en-US" sz="1000" dirty="0">
                        <a:solidFill>
                          <a:schemeClr val="tx1"/>
                        </a:solidFill>
                      </a:endParaRPr>
                    </a:p>
                    <a:p>
                      <a:pPr marL="228600" marR="0" lvl="0" indent="-228600" algn="l" defTabSz="914400" rtl="0" eaLnBrk="1" fontAlgn="auto" latinLnBrk="0" hangingPunct="1">
                        <a:lnSpc>
                          <a:spcPct val="100000"/>
                        </a:lnSpc>
                        <a:spcBef>
                          <a:spcPts val="0"/>
                        </a:spcBef>
                        <a:spcAft>
                          <a:spcPts val="600"/>
                        </a:spcAft>
                        <a:buClrTx/>
                        <a:buSzPct val="150000"/>
                        <a:buFontTx/>
                        <a:buBlip>
                          <a:blip r:embed="rId3"/>
                        </a:buBlip>
                        <a:tabLst/>
                        <a:defRPr/>
                      </a:pPr>
                      <a:r>
                        <a:rPr lang="en-US" sz="1000" b="0" dirty="0">
                          <a:solidFill>
                            <a:schemeClr val="tx1"/>
                          </a:solidFill>
                          <a:cs typeface="+mn-cs"/>
                        </a:rPr>
                        <a:t>Review</a:t>
                      </a:r>
                      <a:r>
                        <a:rPr lang="en-US" sz="1000" b="0" baseline="0" dirty="0">
                          <a:solidFill>
                            <a:schemeClr val="tx1"/>
                          </a:solidFill>
                          <a:cs typeface="+mn-cs"/>
                        </a:rPr>
                        <a:t> identified risks and establish assessment thresholds and scales.</a:t>
                      </a:r>
                    </a:p>
                    <a:p>
                      <a:pPr marL="228600" marR="0" lvl="0" indent="-228600" algn="l" defTabSz="914400" rtl="0" eaLnBrk="1" fontAlgn="auto" latinLnBrk="0" hangingPunct="1">
                        <a:lnSpc>
                          <a:spcPct val="100000"/>
                        </a:lnSpc>
                        <a:spcBef>
                          <a:spcPts val="0"/>
                        </a:spcBef>
                        <a:spcAft>
                          <a:spcPts val="600"/>
                        </a:spcAft>
                        <a:buClrTx/>
                        <a:buSzPct val="150000"/>
                        <a:buFontTx/>
                        <a:buBlip>
                          <a:blip r:embed="rId3"/>
                        </a:buBlip>
                        <a:tabLst/>
                        <a:defRPr/>
                      </a:pPr>
                      <a:r>
                        <a:rPr lang="en-US" sz="1000" b="0" baseline="0" dirty="0">
                          <a:solidFill>
                            <a:schemeClr val="tx1"/>
                          </a:solidFill>
                          <a:cs typeface="+mn-cs"/>
                        </a:rPr>
                        <a:t>Prepare for risk assessment by selecting tools and methodologies.</a:t>
                      </a:r>
                      <a:endParaRPr lang="en-US" sz="1000" b="0" dirty="0">
                        <a:solidFill>
                          <a:srgbClr val="FF0000"/>
                        </a:solidFill>
                        <a:cs typeface="Open Sans"/>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marR="0" indent="-228600" algn="l" defTabSz="914400" rtl="0" eaLnBrk="1" fontAlgn="auto" latinLnBrk="0" hangingPunct="1">
                        <a:lnSpc>
                          <a:spcPct val="100000"/>
                        </a:lnSpc>
                        <a:spcBef>
                          <a:spcPts val="0"/>
                        </a:spcBef>
                        <a:spcAft>
                          <a:spcPts val="600"/>
                        </a:spcAft>
                        <a:buClrTx/>
                        <a:buSzPct val="150000"/>
                        <a:buFontTx/>
                        <a:buBlip>
                          <a:blip r:embed="rId3"/>
                        </a:buBlip>
                        <a:tabLst/>
                        <a:defRPr/>
                      </a:pPr>
                      <a:r>
                        <a:rPr lang="en-US" sz="1000" dirty="0">
                          <a:solidFill>
                            <a:schemeClr val="tx1"/>
                          </a:solidFill>
                        </a:rPr>
                        <a:t>Prioritize assessed risks and set up monitoring</a:t>
                      </a:r>
                      <a:r>
                        <a:rPr lang="en-US" sz="1000" baseline="0" dirty="0">
                          <a:solidFill>
                            <a:schemeClr val="tx1"/>
                          </a:solidFill>
                        </a:rPr>
                        <a:t> responsibilities</a:t>
                      </a:r>
                      <a:r>
                        <a:rPr lang="en-US" sz="1000" dirty="0">
                          <a:solidFill>
                            <a:schemeClr val="tx1"/>
                          </a:solidFill>
                        </a:rPr>
                        <a:t>.</a:t>
                      </a:r>
                    </a:p>
                    <a:p>
                      <a:pPr marL="228600" marR="0" indent="-228600" algn="l" defTabSz="914400" rtl="0" eaLnBrk="1" fontAlgn="auto" latinLnBrk="0" hangingPunct="1">
                        <a:lnSpc>
                          <a:spcPct val="100000"/>
                        </a:lnSpc>
                        <a:spcBef>
                          <a:spcPts val="0"/>
                        </a:spcBef>
                        <a:spcAft>
                          <a:spcPts val="600"/>
                        </a:spcAft>
                        <a:buClrTx/>
                        <a:buSzPct val="150000"/>
                        <a:buFontTx/>
                        <a:buBlip>
                          <a:blip r:embed="rId3"/>
                        </a:buBlip>
                        <a:tabLst/>
                        <a:defRPr/>
                      </a:pPr>
                      <a:r>
                        <a:rPr lang="en-US" sz="1000" dirty="0">
                          <a:solidFill>
                            <a:schemeClr val="tx1"/>
                          </a:solidFill>
                        </a:rPr>
                        <a:t>Identify</a:t>
                      </a:r>
                      <a:r>
                        <a:rPr lang="en-US" sz="1000" baseline="0" dirty="0">
                          <a:solidFill>
                            <a:schemeClr val="tx1"/>
                          </a:solidFill>
                        </a:rPr>
                        <a:t> and assess risk response actions.</a:t>
                      </a:r>
                    </a:p>
                    <a:p>
                      <a:pPr marL="228600" marR="0" indent="-228600" algn="l" defTabSz="914400" rtl="0" eaLnBrk="1" fontAlgn="auto" latinLnBrk="0" hangingPunct="1">
                        <a:lnSpc>
                          <a:spcPct val="100000"/>
                        </a:lnSpc>
                        <a:spcBef>
                          <a:spcPts val="0"/>
                        </a:spcBef>
                        <a:spcAft>
                          <a:spcPts val="600"/>
                        </a:spcAft>
                        <a:buClrTx/>
                        <a:buSzPct val="150000"/>
                        <a:buFontTx/>
                        <a:buBlip>
                          <a:blip r:embed="rId3"/>
                        </a:buBlip>
                        <a:tabLst/>
                        <a:defRPr/>
                      </a:pPr>
                      <a:r>
                        <a:rPr lang="en-US" sz="1000" baseline="0" dirty="0">
                          <a:solidFill>
                            <a:schemeClr val="tx1"/>
                          </a:solidFill>
                        </a:rPr>
                        <a:t>Communicate risk priorities to the business.</a:t>
                      </a:r>
                      <a:endParaRPr lang="en-US"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885315">
                <a:tc>
                  <a:txBody>
                    <a:bodyPr/>
                    <a:lstStyle/>
                    <a:p>
                      <a:pPr algn="ctr"/>
                      <a:r>
                        <a:rPr lang="en-CA" sz="1000" b="1" dirty="0">
                          <a:solidFill>
                            <a:schemeClr val="bg1"/>
                          </a:solidFill>
                        </a:rPr>
                        <a:t>Onsite</a:t>
                      </a:r>
                      <a:r>
                        <a:rPr lang="en-CA" sz="1000" b="1" baseline="0" dirty="0">
                          <a:solidFill>
                            <a:schemeClr val="bg1"/>
                          </a:solidFill>
                        </a:rPr>
                        <a:t> Workshop</a:t>
                      </a:r>
                      <a:endParaRPr lang="en-CA" sz="1000" b="1" dirty="0">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r>
                        <a:rPr lang="en-CA" sz="1000" b="1" dirty="0">
                          <a:solidFill>
                            <a:schemeClr val="dk1"/>
                          </a:solidFill>
                        </a:rPr>
                        <a:t>Establish</a:t>
                      </a:r>
                      <a:r>
                        <a:rPr lang="en-CA" sz="1000" b="1" baseline="0" dirty="0">
                          <a:solidFill>
                            <a:schemeClr val="dk1"/>
                          </a:solidFill>
                        </a:rPr>
                        <a:t> a Risk Governance Framework</a:t>
                      </a:r>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a:solidFill>
                            <a:schemeClr val="dk1"/>
                          </a:solidFill>
                        </a:rPr>
                        <a:t>Identify</a:t>
                      </a:r>
                      <a:r>
                        <a:rPr lang="en-CA" sz="1000" b="1" baseline="0" dirty="0">
                          <a:solidFill>
                            <a:schemeClr val="dk1"/>
                          </a:solidFill>
                        </a:rPr>
                        <a:t> and Assess IT Risk</a:t>
                      </a:r>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a:solidFill>
                            <a:schemeClr val="dk1"/>
                          </a:solidFill>
                        </a:rPr>
                        <a:t>Monitor,</a:t>
                      </a:r>
                      <a:r>
                        <a:rPr lang="en-CA" sz="1000" b="1" baseline="0" dirty="0">
                          <a:solidFill>
                            <a:schemeClr val="dk1"/>
                          </a:solidFill>
                        </a:rPr>
                        <a:t> Communicate, and Respond to IT Risk</a:t>
                      </a:r>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1139341">
                <a:tc>
                  <a:txBody>
                    <a:bodyPr/>
                    <a:lstStyle/>
                    <a:p>
                      <a:endParaRPr lang="en-CA"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1000" b="1" dirty="0"/>
                        <a:t>Phase 1 Outcome:</a:t>
                      </a:r>
                    </a:p>
                    <a:p>
                      <a:pPr marL="228600" indent="-228600">
                        <a:spcAft>
                          <a:spcPts val="0"/>
                        </a:spcAft>
                        <a:buClrTx/>
                        <a:buFont typeface="+mj-lt"/>
                        <a:buAutoNum type="arabicPeriod"/>
                      </a:pPr>
                      <a:r>
                        <a:rPr lang="en-US" sz="1000" dirty="0">
                          <a:solidFill>
                            <a:schemeClr val="tx1"/>
                          </a:solidFill>
                        </a:rPr>
                        <a:t>Maturity Assessment</a:t>
                      </a:r>
                    </a:p>
                    <a:p>
                      <a:pPr marL="228600" indent="-228600">
                        <a:spcAft>
                          <a:spcPts val="0"/>
                        </a:spcAft>
                        <a:buClrTx/>
                        <a:buFont typeface="+mj-lt"/>
                        <a:buAutoNum type="arabicPeriod"/>
                      </a:pPr>
                      <a:r>
                        <a:rPr lang="en-US" sz="1000" dirty="0">
                          <a:solidFill>
                            <a:schemeClr val="tx1"/>
                          </a:solidFill>
                        </a:rPr>
                        <a:t>Stakeholder</a:t>
                      </a:r>
                      <a:r>
                        <a:rPr lang="en-US" sz="1000" baseline="0" dirty="0">
                          <a:solidFill>
                            <a:schemeClr val="tx1"/>
                          </a:solidFill>
                        </a:rPr>
                        <a:t> Map</a:t>
                      </a:r>
                    </a:p>
                    <a:p>
                      <a:pPr marL="228600" indent="-228600">
                        <a:spcAft>
                          <a:spcPts val="0"/>
                        </a:spcAft>
                        <a:buClrTx/>
                        <a:buFont typeface="+mj-lt"/>
                        <a:buAutoNum type="arabicPeriod"/>
                      </a:pPr>
                      <a:r>
                        <a:rPr lang="en-US" sz="1000" baseline="0" dirty="0">
                          <a:solidFill>
                            <a:schemeClr val="tx1"/>
                          </a:solidFill>
                        </a:rPr>
                        <a:t>IT Risk Council</a:t>
                      </a:r>
                    </a:p>
                    <a:p>
                      <a:pPr marL="228600" indent="-228600">
                        <a:spcAft>
                          <a:spcPts val="0"/>
                        </a:spcAft>
                        <a:buClrTx/>
                        <a:buFont typeface="+mj-lt"/>
                        <a:buAutoNum type="arabicPeriod"/>
                      </a:pPr>
                      <a:r>
                        <a:rPr lang="en-US" sz="1000" baseline="0" dirty="0">
                          <a:solidFill>
                            <a:schemeClr val="tx1"/>
                          </a:solidFill>
                        </a:rPr>
                        <a:t>Risk Management Program Manual</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a:t>Phase 2 Outcome: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000" dirty="0">
                          <a:solidFill>
                            <a:schemeClr val="tx1"/>
                          </a:solidFill>
                        </a:rPr>
                        <a:t>Risk Register</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000" dirty="0">
                          <a:solidFill>
                            <a:schemeClr val="tx1"/>
                          </a:solidFill>
                        </a:rPr>
                        <a:t>Risk Management Program Manual</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0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a:t>Phase 3 Outcome:</a:t>
                      </a:r>
                    </a:p>
                    <a:p>
                      <a:pPr marL="228600" indent="-228600">
                        <a:buFont typeface="+mj-lt"/>
                        <a:buAutoNum type="arabicPeriod"/>
                      </a:pPr>
                      <a:r>
                        <a:rPr lang="en-CA" sz="1000" dirty="0"/>
                        <a:t>Risk</a:t>
                      </a:r>
                      <a:r>
                        <a:rPr lang="en-CA" sz="1000" baseline="0" dirty="0"/>
                        <a:t> Register</a:t>
                      </a:r>
                    </a:p>
                    <a:p>
                      <a:pPr marL="228600" indent="-228600">
                        <a:buFont typeface="+mj-lt"/>
                        <a:buAutoNum type="arabicPeriod"/>
                      </a:pPr>
                      <a:r>
                        <a:rPr lang="en-CA" sz="1000" baseline="0" dirty="0"/>
                        <a:t>Risk Event Action Plan</a:t>
                      </a:r>
                    </a:p>
                    <a:p>
                      <a:pPr marL="228600" indent="-228600">
                        <a:buFont typeface="+mj-lt"/>
                        <a:buAutoNum type="arabicPeriod"/>
                      </a:pPr>
                      <a:r>
                        <a:rPr lang="en-CA" sz="1000" baseline="0" dirty="0"/>
                        <a:t>Risk Report</a:t>
                      </a:r>
                    </a:p>
                    <a:p>
                      <a:pPr marL="228600" indent="-228600">
                        <a:buFont typeface="+mj-lt"/>
                        <a:buAutoNum type="arabicPeriod"/>
                      </a:pPr>
                      <a:r>
                        <a:rPr lang="en-CA" sz="1000" baseline="0" dirty="0"/>
                        <a:t>Risk Management Program Manual</a:t>
                      </a:r>
                      <a:endParaRPr lang="en-CA" sz="10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bl>
          </a:graphicData>
        </a:graphic>
      </p:graphicFrame>
      <p:pic>
        <p:nvPicPr>
          <p:cNvPr id="19" name="Picture 18"/>
          <p:cNvPicPr>
            <a:picLocks noChangeAspect="1"/>
          </p:cNvPicPr>
          <p:nvPr/>
        </p:nvPicPr>
        <p:blipFill>
          <a:blip r:embed="rId4" cstate="print">
            <a:clrChange>
              <a:clrFrom>
                <a:srgbClr val="36A1C5"/>
              </a:clrFrom>
              <a:clrTo>
                <a:srgbClr val="36A1C5">
                  <a:alpha val="0"/>
                </a:srgbClr>
              </a:clrTo>
            </a:clrChange>
            <a:extLst>
              <a:ext uri="{28A0092B-C50C-407E-A947-70E740481C1C}">
                <a14:useLocalDpi xmlns:a14="http://schemas.microsoft.com/office/drawing/2010/main" val="0"/>
              </a:ext>
            </a:extLst>
          </a:blip>
          <a:stretch>
            <a:fillRect/>
          </a:stretch>
        </p:blipFill>
        <p:spPr>
          <a:xfrm>
            <a:off x="170983" y="3090750"/>
            <a:ext cx="974520" cy="877885"/>
          </a:xfrm>
          <a:prstGeom prst="rect">
            <a:avLst/>
          </a:prstGeom>
        </p:spPr>
      </p:pic>
      <p:pic>
        <p:nvPicPr>
          <p:cNvPr id="20" name="Picture 19" descr="best-practice-blueprints.png"/>
          <p:cNvPicPr>
            <a:picLocks noChangeAspect="1"/>
          </p:cNvPicPr>
          <p:nvPr/>
        </p:nvPicPr>
        <p:blipFill>
          <a:blip r:embed="rId5" cstate="print">
            <a:clrChange>
              <a:clrFrom>
                <a:srgbClr val="000000">
                  <a:alpha val="0"/>
                </a:srgbClr>
              </a:clrFrom>
              <a:clrTo>
                <a:srgbClr val="000000">
                  <a:alpha val="0"/>
                </a:srgbClr>
              </a:clrTo>
            </a:clrChange>
          </a:blip>
          <a:stretch>
            <a:fillRect/>
          </a:stretch>
        </p:blipFill>
        <p:spPr>
          <a:xfrm>
            <a:off x="111056" y="1679026"/>
            <a:ext cx="1094375" cy="1088500"/>
          </a:xfrm>
          <a:prstGeom prst="rect">
            <a:avLst/>
          </a:prstGeom>
          <a:solidFill>
            <a:schemeClr val="accent1">
              <a:alpha val="0"/>
            </a:schemeClr>
          </a:solidFill>
          <a:effectLst/>
        </p:spPr>
      </p:pic>
      <p:pic>
        <p:nvPicPr>
          <p:cNvPr id="21" name="Picture 20" descr="on-site-workshops.png"/>
          <p:cNvPicPr>
            <a:picLocks noChangeAspect="1"/>
          </p:cNvPicPr>
          <p:nvPr/>
        </p:nvPicPr>
        <p:blipFill rotWithShape="1">
          <a:blip r:embed="rId6" cstate="print"/>
          <a:srcRect l="12204" t="22820" r="8463" b="22257"/>
          <a:stretch/>
        </p:blipFill>
        <p:spPr>
          <a:xfrm>
            <a:off x="282240" y="4396325"/>
            <a:ext cx="752006" cy="483279"/>
          </a:xfrm>
          <a:prstGeom prst="rect">
            <a:avLst/>
          </a:prstGeom>
          <a:effectLst/>
        </p:spPr>
      </p:pic>
      <p:sp>
        <p:nvSpPr>
          <p:cNvPr id="15" name="Chevron 14"/>
          <p:cNvSpPr/>
          <p:nvPr/>
        </p:nvSpPr>
        <p:spPr>
          <a:xfrm>
            <a:off x="1301687" y="1191289"/>
            <a:ext cx="2692549" cy="530420"/>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FFFF"/>
                </a:solidFill>
              </a:rPr>
              <a:t>1. Review IT Risk Fundamentals and Governance</a:t>
            </a:r>
            <a:endParaRPr lang="en-US" sz="1400" dirty="0">
              <a:solidFill>
                <a:srgbClr val="FFFFFF"/>
              </a:solidFill>
            </a:endParaRPr>
          </a:p>
        </p:txBody>
      </p:sp>
      <p:sp>
        <p:nvSpPr>
          <p:cNvPr id="16" name="Chevron 15"/>
          <p:cNvSpPr/>
          <p:nvPr/>
        </p:nvSpPr>
        <p:spPr>
          <a:xfrm>
            <a:off x="3838233" y="1191288"/>
            <a:ext cx="2697480" cy="530421"/>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FFFF"/>
                </a:solidFill>
              </a:rPr>
              <a:t>2. Identify and Assess IT Risk</a:t>
            </a:r>
            <a:endParaRPr lang="en-US" sz="1400" dirty="0">
              <a:solidFill>
                <a:srgbClr val="FFFFFF"/>
              </a:solidFill>
            </a:endParaRPr>
          </a:p>
        </p:txBody>
      </p:sp>
      <p:sp>
        <p:nvSpPr>
          <p:cNvPr id="17" name="Chevron 16"/>
          <p:cNvSpPr/>
          <p:nvPr/>
        </p:nvSpPr>
        <p:spPr>
          <a:xfrm>
            <a:off x="6371120" y="1191288"/>
            <a:ext cx="2772879" cy="530421"/>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FFFF"/>
                </a:solidFill>
              </a:rPr>
              <a:t>3. Monitor, Communicate, and Respond to IT Risk</a:t>
            </a:r>
            <a:endParaRPr lang="en-US" sz="1400" dirty="0">
              <a:solidFill>
                <a:srgbClr val="FFFFFF"/>
              </a:solidFill>
            </a:endParaRPr>
          </a:p>
        </p:txBody>
      </p:sp>
      <p:sp>
        <p:nvSpPr>
          <p:cNvPr id="4" name="Title 3"/>
          <p:cNvSpPr>
            <a:spLocks noGrp="1"/>
          </p:cNvSpPr>
          <p:nvPr>
            <p:ph type="title"/>
          </p:nvPr>
        </p:nvSpPr>
        <p:spPr>
          <a:xfrm>
            <a:off x="257174" y="99556"/>
            <a:ext cx="8620125" cy="877887"/>
          </a:xfrm>
        </p:spPr>
        <p:txBody>
          <a:bodyPr/>
          <a:lstStyle/>
          <a:p>
            <a:r>
              <a:rPr lang="en-US" dirty="0"/>
              <a:t>Build a business-driven IT risk management program – project overview</a:t>
            </a:r>
          </a:p>
        </p:txBody>
      </p:sp>
    </p:spTree>
    <p:extLst>
      <p:ext uri="{BB962C8B-B14F-4D97-AF65-F5344CB8AC3E}">
        <p14:creationId xmlns:p14="http://schemas.microsoft.com/office/powerpoint/2010/main" val="3069398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7174" y="110115"/>
            <a:ext cx="8620125" cy="877887"/>
          </a:xfrm>
        </p:spPr>
        <p:txBody>
          <a:bodyPr/>
          <a:lstStyle/>
          <a:p>
            <a:r>
              <a:rPr lang="en-US" dirty="0"/>
              <a:t>Workshop overview </a:t>
            </a:r>
          </a:p>
        </p:txBody>
      </p:sp>
      <p:sp>
        <p:nvSpPr>
          <p:cNvPr id="12" name="Text Placeholder 2"/>
          <p:cNvSpPr txBox="1">
            <a:spLocks/>
          </p:cNvSpPr>
          <p:nvPr/>
        </p:nvSpPr>
        <p:spPr bwMode="auto">
          <a:xfrm>
            <a:off x="257174" y="1143778"/>
            <a:ext cx="8199437" cy="346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333333"/>
              </a:buClr>
              <a:buFont typeface="Arial" pitchFamily="34" charset="0"/>
              <a:buNone/>
            </a:pPr>
            <a:r>
              <a:rPr lang="en-US" sz="1400" b="1" dirty="0">
                <a:solidFill>
                  <a:srgbClr val="333333"/>
                </a:solidFill>
              </a:rPr>
              <a:t>Contact your account representative or e</a:t>
            </a:r>
            <a:r>
              <a:rPr lang="en-US" sz="1400" b="1" dirty="0">
                <a:solidFill>
                  <a:srgbClr val="333333"/>
                </a:solidFill>
                <a:cs typeface="Open Sans"/>
              </a:rPr>
              <a:t>mail </a:t>
            </a:r>
            <a:r>
              <a:rPr lang="en-US" sz="1400" b="1" dirty="0">
                <a:solidFill>
                  <a:srgbClr val="333333"/>
                </a:solidFill>
                <a:cs typeface="Open Sans"/>
                <a:hlinkClick r:id="rId3"/>
              </a:rPr>
              <a:t>Workshops@InfoTech.com</a:t>
            </a:r>
            <a:r>
              <a:rPr lang="en-US" sz="1400" b="1" dirty="0">
                <a:solidFill>
                  <a:srgbClr val="333333"/>
                </a:solidFill>
                <a:cs typeface="Open Sans"/>
              </a:rPr>
              <a:t> for more information.</a:t>
            </a:r>
            <a:endParaRPr lang="en-US" sz="1400" b="1" dirty="0">
              <a:solidFill>
                <a:srgbClr val="333333"/>
              </a:solidFill>
            </a:endParaRPr>
          </a:p>
        </p:txBody>
      </p:sp>
      <p:graphicFrame>
        <p:nvGraphicFramePr>
          <p:cNvPr id="14" name="Table 2"/>
          <p:cNvGraphicFramePr>
            <a:graphicFrameLocks noGrp="1"/>
          </p:cNvGraphicFramePr>
          <p:nvPr>
            <p:extLst>
              <p:ext uri="{D42A27DB-BD31-4B8C-83A1-F6EECF244321}">
                <p14:modId xmlns:p14="http://schemas.microsoft.com/office/powerpoint/2010/main" val="962565548"/>
              </p:ext>
            </p:extLst>
          </p:nvPr>
        </p:nvGraphicFramePr>
        <p:xfrm>
          <a:off x="251519" y="1568279"/>
          <a:ext cx="8625780" cy="4914900"/>
        </p:xfrm>
        <a:graphic>
          <a:graphicData uri="http://schemas.openxmlformats.org/drawingml/2006/table">
            <a:tbl>
              <a:tblPr firstRow="1" bandRow="1">
                <a:tableStyleId>{5C22544A-7EE6-4342-B048-85BDC9FD1C3A}</a:tableStyleId>
              </a:tblPr>
              <a:tblGrid>
                <a:gridCol w="402620">
                  <a:extLst>
                    <a:ext uri="{9D8B030D-6E8A-4147-A177-3AD203B41FA5}">
                      <a16:colId xmlns:a16="http://schemas.microsoft.com/office/drawing/2014/main" val="20000"/>
                    </a:ext>
                  </a:extLst>
                </a:gridCol>
                <a:gridCol w="2055790">
                  <a:extLst>
                    <a:ext uri="{9D8B030D-6E8A-4147-A177-3AD203B41FA5}">
                      <a16:colId xmlns:a16="http://schemas.microsoft.com/office/drawing/2014/main" val="20001"/>
                    </a:ext>
                  </a:extLst>
                </a:gridCol>
                <a:gridCol w="2055790">
                  <a:extLst>
                    <a:ext uri="{9D8B030D-6E8A-4147-A177-3AD203B41FA5}">
                      <a16:colId xmlns:a16="http://schemas.microsoft.com/office/drawing/2014/main" val="20002"/>
                    </a:ext>
                  </a:extLst>
                </a:gridCol>
                <a:gridCol w="2055790">
                  <a:extLst>
                    <a:ext uri="{9D8B030D-6E8A-4147-A177-3AD203B41FA5}">
                      <a16:colId xmlns:a16="http://schemas.microsoft.com/office/drawing/2014/main" val="20003"/>
                    </a:ext>
                  </a:extLst>
                </a:gridCol>
                <a:gridCol w="2055790">
                  <a:extLst>
                    <a:ext uri="{9D8B030D-6E8A-4147-A177-3AD203B41FA5}">
                      <a16:colId xmlns:a16="http://schemas.microsoft.com/office/drawing/2014/main" val="20004"/>
                    </a:ext>
                  </a:extLst>
                </a:gridCol>
              </a:tblGrid>
              <a:tr h="267461">
                <a:tc>
                  <a:txBody>
                    <a:bodyPr/>
                    <a:lstStyle/>
                    <a:p>
                      <a:pPr algn="ctr"/>
                      <a:endParaRPr lang="en-CA" sz="1200" b="1" dirty="0">
                        <a:solidFill>
                          <a:schemeClr val="bg1"/>
                        </a:solidFill>
                      </a:endParaRP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200" b="1" dirty="0">
                          <a:solidFill>
                            <a:schemeClr val="bg1"/>
                          </a:solidFill>
                        </a:rPr>
                        <a:t>Workshop Day 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3346"/>
                    </a:solidFill>
                  </a:tcPr>
                </a:tc>
                <a:tc>
                  <a:txBody>
                    <a:bodyPr/>
                    <a:lstStyle/>
                    <a:p>
                      <a:pPr algn="ctr"/>
                      <a:r>
                        <a:rPr lang="en-CA" sz="1200" b="1" dirty="0">
                          <a:solidFill>
                            <a:schemeClr val="bg1"/>
                          </a:solidFill>
                        </a:rPr>
                        <a:t>Workshop Day 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4158"/>
                    </a:solidFill>
                  </a:tcPr>
                </a:tc>
                <a:tc>
                  <a:txBody>
                    <a:bodyPr/>
                    <a:lstStyle/>
                    <a:p>
                      <a:pPr algn="ctr"/>
                      <a:r>
                        <a:rPr lang="en-CA" sz="1200" b="1" dirty="0">
                          <a:solidFill>
                            <a:schemeClr val="bg1"/>
                          </a:solidFill>
                        </a:rPr>
                        <a:t>Workshop Day 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45978"/>
                    </a:solidFill>
                  </a:tcPr>
                </a:tc>
                <a:tc>
                  <a:txBody>
                    <a:bodyPr/>
                    <a:lstStyle/>
                    <a:p>
                      <a:pPr algn="ctr"/>
                      <a:r>
                        <a:rPr lang="en-CA" sz="1200" b="1" dirty="0">
                          <a:solidFill>
                            <a:schemeClr val="bg1"/>
                          </a:solidFill>
                        </a:rPr>
                        <a:t>Workshop Day 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6F96"/>
                    </a:solidFill>
                  </a:tcPr>
                </a:tc>
                <a:extLst>
                  <a:ext uri="{0D108BD9-81ED-4DB2-BD59-A6C34878D82A}">
                    <a16:rowId xmlns:a16="http://schemas.microsoft.com/office/drawing/2014/main" val="10000"/>
                  </a:ext>
                </a:extLst>
              </a:tr>
              <a:tr h="3216959">
                <a:tc>
                  <a:txBody>
                    <a:bodyPr/>
                    <a:lstStyle/>
                    <a:p>
                      <a:pPr marL="216000" indent="-457200" algn="ctr">
                        <a:spcAft>
                          <a:spcPts val="500"/>
                        </a:spcAft>
                      </a:pPr>
                      <a:r>
                        <a:rPr lang="en-CA" sz="1200" b="1" baseline="0" dirty="0">
                          <a:solidFill>
                            <a:schemeClr val="bg1"/>
                          </a:solidFill>
                        </a:rPr>
                        <a:t>Activities</a:t>
                      </a:r>
                    </a:p>
                  </a:txBody>
                  <a:tcPr vert="vert27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l">
                        <a:spcAft>
                          <a:spcPts val="1200"/>
                        </a:spcAft>
                      </a:pPr>
                      <a:r>
                        <a:rPr lang="en-CA" sz="1000" b="1" dirty="0">
                          <a:solidFill>
                            <a:schemeClr val="tx1"/>
                          </a:solidFill>
                        </a:rPr>
                        <a:t>AM: Establish a Risk Governance Framework</a:t>
                      </a:r>
                    </a:p>
                    <a:p>
                      <a:pPr>
                        <a:spcAft>
                          <a:spcPts val="300"/>
                        </a:spcAft>
                        <a:defRPr/>
                      </a:pPr>
                      <a:r>
                        <a:rPr lang="en-CA" sz="1000" b="1" dirty="0">
                          <a:solidFill>
                            <a:schemeClr val="tx1"/>
                          </a:solidFill>
                        </a:rPr>
                        <a:t>1.1 </a:t>
                      </a:r>
                      <a:r>
                        <a:rPr lang="en-US" sz="1000" dirty="0">
                          <a:solidFill>
                            <a:schemeClr val="tx1"/>
                          </a:solidFill>
                        </a:rPr>
                        <a:t>Assess current program maturity</a:t>
                      </a:r>
                    </a:p>
                    <a:p>
                      <a:pPr>
                        <a:spcAft>
                          <a:spcPts val="300"/>
                        </a:spcAft>
                        <a:defRPr/>
                      </a:pPr>
                      <a:r>
                        <a:rPr lang="en-US" sz="1000" b="1" dirty="0">
                          <a:solidFill>
                            <a:schemeClr val="tx1"/>
                          </a:solidFill>
                        </a:rPr>
                        <a:t>1.2</a:t>
                      </a:r>
                      <a:r>
                        <a:rPr lang="en-US" sz="1000" dirty="0">
                          <a:solidFill>
                            <a:schemeClr val="tx1"/>
                          </a:solidFill>
                        </a:rPr>
                        <a:t>  </a:t>
                      </a:r>
                      <a:r>
                        <a:rPr lang="en-CA" sz="1000" dirty="0">
                          <a:solidFill>
                            <a:schemeClr val="tx1"/>
                          </a:solidFill>
                        </a:rPr>
                        <a:t>Create a stakeholder map</a:t>
                      </a:r>
                      <a:endParaRPr lang="en-US" sz="1000" dirty="0">
                        <a:solidFill>
                          <a:schemeClr val="tx1"/>
                        </a:solidFill>
                      </a:endParaRPr>
                    </a:p>
                    <a:p>
                      <a:pPr>
                        <a:spcAft>
                          <a:spcPts val="300"/>
                        </a:spcAft>
                        <a:defRPr/>
                      </a:pPr>
                      <a:r>
                        <a:rPr lang="en-US" sz="1000" b="1" dirty="0">
                          <a:solidFill>
                            <a:schemeClr val="tx1"/>
                          </a:solidFill>
                        </a:rPr>
                        <a:t>1.3</a:t>
                      </a:r>
                      <a:r>
                        <a:rPr lang="en-US" sz="1000" dirty="0">
                          <a:solidFill>
                            <a:schemeClr val="tx1"/>
                          </a:solidFill>
                        </a:rPr>
                        <a:t>  </a:t>
                      </a:r>
                      <a:r>
                        <a:rPr lang="en-CA" sz="1000" dirty="0">
                          <a:solidFill>
                            <a:schemeClr val="tx1"/>
                          </a:solidFill>
                        </a:rPr>
                        <a:t>Complete RACI chart</a:t>
                      </a:r>
                    </a:p>
                    <a:p>
                      <a:pPr>
                        <a:spcAft>
                          <a:spcPts val="600"/>
                        </a:spcAft>
                        <a:defRPr/>
                      </a:pPr>
                      <a:r>
                        <a:rPr lang="en-CA" sz="1000" b="1" dirty="0">
                          <a:solidFill>
                            <a:schemeClr val="tx1"/>
                          </a:solidFill>
                        </a:rPr>
                        <a:t>1.4  </a:t>
                      </a:r>
                      <a:r>
                        <a:rPr lang="en-CA" sz="1000" b="0" dirty="0">
                          <a:solidFill>
                            <a:schemeClr val="tx1"/>
                          </a:solidFill>
                        </a:rPr>
                        <a:t>Create</a:t>
                      </a:r>
                      <a:r>
                        <a:rPr lang="en-CA" sz="1000" b="0" baseline="0" dirty="0">
                          <a:solidFill>
                            <a:schemeClr val="tx1"/>
                          </a:solidFill>
                        </a:rPr>
                        <a:t> the IT risk council</a:t>
                      </a:r>
                      <a:endParaRPr lang="en-CA" sz="1000" b="1" dirty="0">
                        <a:solidFill>
                          <a:schemeClr val="tx1"/>
                        </a:solidFill>
                      </a:endParaRPr>
                    </a:p>
                    <a:p>
                      <a:pPr>
                        <a:spcAft>
                          <a:spcPts val="600"/>
                        </a:spcAft>
                        <a:defRPr/>
                      </a:pPr>
                      <a:r>
                        <a:rPr lang="en-CA" sz="1000" b="1" dirty="0">
                          <a:solidFill>
                            <a:schemeClr val="tx1"/>
                          </a:solidFill>
                        </a:rPr>
                        <a:t>PM: Identify IT Risks</a:t>
                      </a:r>
                    </a:p>
                    <a:p>
                      <a:pPr>
                        <a:spcAft>
                          <a:spcPts val="300"/>
                        </a:spcAft>
                        <a:defRPr/>
                      </a:pPr>
                      <a:r>
                        <a:rPr lang="en-CA" sz="1000" b="1" dirty="0">
                          <a:solidFill>
                            <a:schemeClr val="tx1"/>
                          </a:solidFill>
                        </a:rPr>
                        <a:t>1.5</a:t>
                      </a:r>
                      <a:r>
                        <a:rPr lang="en-CA" sz="1000" b="1" baseline="0" dirty="0">
                          <a:solidFill>
                            <a:schemeClr val="tx1"/>
                          </a:solidFill>
                        </a:rPr>
                        <a:t>  </a:t>
                      </a:r>
                      <a:r>
                        <a:rPr lang="en-CA" sz="1000" b="0" baseline="0" dirty="0">
                          <a:solidFill>
                            <a:schemeClr val="tx1"/>
                          </a:solidFill>
                        </a:rPr>
                        <a:t>Identify and </a:t>
                      </a:r>
                      <a:r>
                        <a:rPr lang="en-US" sz="1000" dirty="0">
                          <a:solidFill>
                            <a:schemeClr val="tx1"/>
                          </a:solidFill>
                        </a:rPr>
                        <a:t>engage key stakeholders</a:t>
                      </a:r>
                    </a:p>
                    <a:p>
                      <a:pPr>
                        <a:spcAft>
                          <a:spcPts val="300"/>
                        </a:spcAft>
                        <a:defRPr/>
                      </a:pPr>
                      <a:r>
                        <a:rPr lang="en-US" sz="1000" b="1" dirty="0">
                          <a:solidFill>
                            <a:schemeClr val="tx1"/>
                          </a:solidFill>
                        </a:rPr>
                        <a:t>1.6</a:t>
                      </a:r>
                      <a:r>
                        <a:rPr lang="en-US" sz="1000" dirty="0">
                          <a:solidFill>
                            <a:schemeClr val="tx1"/>
                          </a:solidFill>
                        </a:rPr>
                        <a:t>  Add organization-specific risk scenarios</a:t>
                      </a:r>
                    </a:p>
                    <a:p>
                      <a:pPr>
                        <a:spcAft>
                          <a:spcPts val="300"/>
                        </a:spcAft>
                        <a:defRPr/>
                      </a:pPr>
                      <a:r>
                        <a:rPr lang="en-US" sz="1000" b="1" dirty="0">
                          <a:solidFill>
                            <a:schemeClr val="tx1"/>
                          </a:solidFill>
                        </a:rPr>
                        <a:t>1.7</a:t>
                      </a:r>
                      <a:r>
                        <a:rPr lang="en-US" sz="1000" dirty="0">
                          <a:solidFill>
                            <a:schemeClr val="tx1"/>
                          </a:solidFill>
                        </a:rPr>
                        <a:t>  Identify risk events</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spcAft>
                          <a:spcPts val="1200"/>
                        </a:spcAft>
                        <a:defRPr/>
                      </a:pPr>
                      <a:r>
                        <a:rPr lang="en-CA" sz="1000" b="1" dirty="0">
                          <a:solidFill>
                            <a:schemeClr val="tx1"/>
                          </a:solidFill>
                        </a:rPr>
                        <a:t>AM: Identify IT Risks (continued)</a:t>
                      </a:r>
                    </a:p>
                    <a:p>
                      <a:pPr>
                        <a:spcAft>
                          <a:spcPts val="300"/>
                        </a:spcAft>
                        <a:defRPr/>
                      </a:pPr>
                      <a:r>
                        <a:rPr lang="en-CA" sz="1000" b="1" dirty="0">
                          <a:solidFill>
                            <a:schemeClr val="tx1"/>
                          </a:solidFill>
                        </a:rPr>
                        <a:t>2.1</a:t>
                      </a:r>
                      <a:r>
                        <a:rPr lang="en-CA" sz="1000" b="0" dirty="0">
                          <a:solidFill>
                            <a:schemeClr val="tx1"/>
                          </a:solidFill>
                        </a:rPr>
                        <a:t> </a:t>
                      </a:r>
                      <a:r>
                        <a:rPr lang="en-US" sz="1000" dirty="0">
                          <a:solidFill>
                            <a:schemeClr val="tx1"/>
                          </a:solidFill>
                        </a:rPr>
                        <a:t>Identify risk events (continued)</a:t>
                      </a:r>
                    </a:p>
                    <a:p>
                      <a:pPr>
                        <a:spcAft>
                          <a:spcPts val="600"/>
                        </a:spcAft>
                        <a:defRPr/>
                      </a:pPr>
                      <a:r>
                        <a:rPr lang="en-US" sz="1000" b="1" dirty="0">
                          <a:solidFill>
                            <a:schemeClr val="tx1"/>
                          </a:solidFill>
                        </a:rPr>
                        <a:t>2.2</a:t>
                      </a:r>
                      <a:r>
                        <a:rPr lang="en-US" sz="1000" dirty="0">
                          <a:solidFill>
                            <a:schemeClr val="tx1"/>
                          </a:solidFill>
                        </a:rPr>
                        <a:t> </a:t>
                      </a:r>
                      <a:r>
                        <a:rPr lang="en-CA" sz="1000" dirty="0">
                          <a:solidFill>
                            <a:schemeClr val="tx1"/>
                          </a:solidFill>
                        </a:rPr>
                        <a:t>Augment risk event list using</a:t>
                      </a:r>
                      <a:r>
                        <a:rPr lang="en-CA" sz="1000" baseline="0" dirty="0">
                          <a:solidFill>
                            <a:schemeClr val="tx1"/>
                          </a:solidFill>
                        </a:rPr>
                        <a:t> </a:t>
                      </a:r>
                      <a:r>
                        <a:rPr lang="en-CA" sz="1000" dirty="0">
                          <a:solidFill>
                            <a:schemeClr val="tx1"/>
                          </a:solidFill>
                        </a:rPr>
                        <a:t>COBIT5 processes</a:t>
                      </a:r>
                    </a:p>
                    <a:p>
                      <a:pPr>
                        <a:spcAft>
                          <a:spcPts val="600"/>
                        </a:spcAft>
                        <a:defRPr/>
                      </a:pPr>
                      <a:r>
                        <a:rPr lang="en-CA" sz="1000" b="1" dirty="0">
                          <a:solidFill>
                            <a:schemeClr val="tx1"/>
                          </a:solidFill>
                        </a:rPr>
                        <a:t>PM: Assess and Prioritize IT Risks</a:t>
                      </a:r>
                    </a:p>
                    <a:p>
                      <a:pPr>
                        <a:spcAft>
                          <a:spcPts val="300"/>
                        </a:spcAft>
                        <a:defRPr/>
                      </a:pPr>
                      <a:r>
                        <a:rPr lang="en-CA" sz="1000" b="1" dirty="0">
                          <a:solidFill>
                            <a:schemeClr val="tx1"/>
                          </a:solidFill>
                        </a:rPr>
                        <a:t>2.3 </a:t>
                      </a:r>
                      <a:r>
                        <a:rPr lang="en-US" sz="1000" dirty="0">
                          <a:solidFill>
                            <a:schemeClr val="tx1"/>
                          </a:solidFill>
                        </a:rPr>
                        <a:t>Determine the threshold for (un)acceptable risk</a:t>
                      </a:r>
                    </a:p>
                    <a:p>
                      <a:pPr>
                        <a:spcAft>
                          <a:spcPts val="300"/>
                        </a:spcAft>
                        <a:defRPr/>
                      </a:pPr>
                      <a:endParaRPr lang="en-US" sz="100" dirty="0">
                        <a:solidFill>
                          <a:schemeClr val="tx1"/>
                        </a:solidFill>
                      </a:endParaRPr>
                    </a:p>
                    <a:p>
                      <a:pPr>
                        <a:spcAft>
                          <a:spcPts val="300"/>
                        </a:spcAft>
                        <a:defRPr/>
                      </a:pPr>
                      <a:r>
                        <a:rPr lang="en-US" sz="1000" b="1" dirty="0">
                          <a:solidFill>
                            <a:schemeClr val="tx1"/>
                          </a:solidFill>
                        </a:rPr>
                        <a:t>2.4</a:t>
                      </a:r>
                      <a:r>
                        <a:rPr lang="en-US" sz="1000" dirty="0">
                          <a:solidFill>
                            <a:schemeClr val="tx1"/>
                          </a:solidFill>
                        </a:rPr>
                        <a:t> </a:t>
                      </a:r>
                      <a:r>
                        <a:rPr lang="en-CA" sz="1000" dirty="0">
                          <a:solidFill>
                            <a:schemeClr val="tx1"/>
                          </a:solidFill>
                        </a:rPr>
                        <a:t>Create impact and probability scales</a:t>
                      </a:r>
                    </a:p>
                    <a:p>
                      <a:pPr>
                        <a:spcAft>
                          <a:spcPts val="300"/>
                        </a:spcAft>
                        <a:defRPr/>
                      </a:pPr>
                      <a:r>
                        <a:rPr lang="en-CA" sz="1000" b="1" dirty="0">
                          <a:solidFill>
                            <a:schemeClr val="tx1"/>
                          </a:solidFill>
                        </a:rPr>
                        <a:t>2.5</a:t>
                      </a:r>
                      <a:r>
                        <a:rPr lang="en-CA" sz="1000" b="1" baseline="0" dirty="0">
                          <a:solidFill>
                            <a:schemeClr val="tx1"/>
                          </a:solidFill>
                        </a:rPr>
                        <a:t> </a:t>
                      </a:r>
                      <a:r>
                        <a:rPr lang="en-CA" sz="1000" dirty="0">
                          <a:solidFill>
                            <a:schemeClr val="tx1"/>
                          </a:solidFill>
                        </a:rPr>
                        <a:t>Select a technique to measure reputational cost</a:t>
                      </a:r>
                    </a:p>
                    <a:p>
                      <a:pPr>
                        <a:spcAft>
                          <a:spcPts val="300"/>
                        </a:spcAft>
                        <a:defRPr/>
                      </a:pPr>
                      <a:r>
                        <a:rPr lang="en-CA" sz="1000" b="1" dirty="0">
                          <a:solidFill>
                            <a:schemeClr val="tx1"/>
                          </a:solidFill>
                        </a:rPr>
                        <a:t>2.6</a:t>
                      </a:r>
                      <a:r>
                        <a:rPr lang="en-CA" sz="1000" b="1" baseline="0" dirty="0">
                          <a:solidFill>
                            <a:schemeClr val="tx1"/>
                          </a:solidFill>
                        </a:rPr>
                        <a:t> </a:t>
                      </a:r>
                      <a:r>
                        <a:rPr lang="en-CA" sz="1000" b="0" baseline="0" dirty="0">
                          <a:solidFill>
                            <a:schemeClr val="tx1"/>
                          </a:solidFill>
                        </a:rPr>
                        <a:t>Conduct </a:t>
                      </a:r>
                      <a:r>
                        <a:rPr lang="en-US" sz="1000" b="0" baseline="0" dirty="0">
                          <a:solidFill>
                            <a:schemeClr val="tx1"/>
                          </a:solidFill>
                        </a:rPr>
                        <a:t>r</a:t>
                      </a:r>
                      <a:r>
                        <a:rPr lang="en-US" sz="1000" b="0" dirty="0">
                          <a:solidFill>
                            <a:schemeClr val="tx1"/>
                          </a:solidFill>
                        </a:rPr>
                        <a:t>isk severity level assessment</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spcAft>
                          <a:spcPts val="1200"/>
                        </a:spcAft>
                        <a:defRPr/>
                      </a:pPr>
                      <a:r>
                        <a:rPr lang="en-CA" sz="1000" b="1" dirty="0">
                          <a:solidFill>
                            <a:schemeClr val="tx1"/>
                          </a:solidFill>
                        </a:rPr>
                        <a:t>AM: Assess and Prioritize IT Risks (continued)</a:t>
                      </a:r>
                      <a:endParaRPr lang="en-CA" sz="100" dirty="0">
                        <a:solidFill>
                          <a:schemeClr val="tx1"/>
                        </a:solidFill>
                      </a:endParaRPr>
                    </a:p>
                    <a:p>
                      <a:pPr>
                        <a:spcAft>
                          <a:spcPts val="300"/>
                        </a:spcAft>
                        <a:defRPr/>
                      </a:pPr>
                      <a:r>
                        <a:rPr lang="en-CA" sz="1000" b="1" dirty="0">
                          <a:solidFill>
                            <a:schemeClr val="tx1"/>
                          </a:solidFill>
                        </a:rPr>
                        <a:t>3.1</a:t>
                      </a:r>
                      <a:r>
                        <a:rPr lang="en-CA" sz="1000" b="1" baseline="0" dirty="0">
                          <a:solidFill>
                            <a:schemeClr val="tx1"/>
                          </a:solidFill>
                        </a:rPr>
                        <a:t> </a:t>
                      </a:r>
                      <a:r>
                        <a:rPr lang="en-US" sz="1000" b="0" baseline="0" dirty="0">
                          <a:solidFill>
                            <a:schemeClr val="tx1"/>
                          </a:solidFill>
                        </a:rPr>
                        <a:t>Conduct r</a:t>
                      </a:r>
                      <a:r>
                        <a:rPr lang="en-US" sz="1000" dirty="0">
                          <a:solidFill>
                            <a:schemeClr val="tx1"/>
                          </a:solidFill>
                        </a:rPr>
                        <a:t>isk severity level assessment</a:t>
                      </a:r>
                    </a:p>
                    <a:p>
                      <a:pPr>
                        <a:spcAft>
                          <a:spcPts val="300"/>
                        </a:spcAft>
                        <a:defRPr/>
                      </a:pPr>
                      <a:endParaRPr lang="en-US" sz="100" dirty="0">
                        <a:solidFill>
                          <a:schemeClr val="tx1"/>
                        </a:solidFill>
                      </a:endParaRPr>
                    </a:p>
                    <a:p>
                      <a:pPr>
                        <a:spcAft>
                          <a:spcPts val="300"/>
                        </a:spcAft>
                        <a:defRPr/>
                      </a:pPr>
                      <a:r>
                        <a:rPr lang="en-US" sz="1000" b="1" dirty="0">
                          <a:solidFill>
                            <a:schemeClr val="tx1"/>
                          </a:solidFill>
                        </a:rPr>
                        <a:t>3.2</a:t>
                      </a:r>
                      <a:r>
                        <a:rPr lang="en-US" sz="1000" b="1" baseline="0" dirty="0">
                          <a:solidFill>
                            <a:schemeClr val="tx1"/>
                          </a:solidFill>
                        </a:rPr>
                        <a:t> </a:t>
                      </a:r>
                      <a:r>
                        <a:rPr lang="en-CA" sz="1000" dirty="0">
                          <a:solidFill>
                            <a:schemeClr val="tx1"/>
                          </a:solidFill>
                        </a:rPr>
                        <a:t>Document the proximity of the risk event</a:t>
                      </a:r>
                    </a:p>
                    <a:p>
                      <a:pPr>
                        <a:defRPr/>
                      </a:pPr>
                      <a:endParaRPr lang="en-CA" sz="100" dirty="0">
                        <a:solidFill>
                          <a:schemeClr val="tx1"/>
                        </a:solidFill>
                      </a:endParaRPr>
                    </a:p>
                    <a:p>
                      <a:pPr>
                        <a:defRPr/>
                      </a:pPr>
                      <a:r>
                        <a:rPr lang="en-CA" sz="1000" b="1" dirty="0">
                          <a:solidFill>
                            <a:schemeClr val="tx1"/>
                          </a:solidFill>
                        </a:rPr>
                        <a:t>3.3 </a:t>
                      </a:r>
                      <a:r>
                        <a:rPr lang="en-US" sz="1000" b="0" dirty="0">
                          <a:solidFill>
                            <a:schemeClr val="tx1"/>
                          </a:solidFill>
                        </a:rPr>
                        <a:t>Conduct</a:t>
                      </a:r>
                      <a:r>
                        <a:rPr lang="en-US" sz="1000" b="0" baseline="0" dirty="0">
                          <a:solidFill>
                            <a:schemeClr val="tx1"/>
                          </a:solidFill>
                        </a:rPr>
                        <a:t> e</a:t>
                      </a:r>
                      <a:r>
                        <a:rPr lang="en-US" sz="1000" dirty="0">
                          <a:solidFill>
                            <a:schemeClr val="tx1"/>
                          </a:solidFill>
                        </a:rPr>
                        <a:t>xpected cost assessment</a:t>
                      </a:r>
                    </a:p>
                    <a:p>
                      <a:pPr>
                        <a:defRPr/>
                      </a:pPr>
                      <a:endParaRPr lang="en-US" sz="1000" dirty="0">
                        <a:solidFill>
                          <a:schemeClr val="tx1"/>
                        </a:solidFill>
                      </a:endParaRPr>
                    </a:p>
                    <a:p>
                      <a:pPr>
                        <a:spcAft>
                          <a:spcPts val="300"/>
                        </a:spcAft>
                        <a:defRPr/>
                      </a:pPr>
                      <a:r>
                        <a:rPr lang="en-US" sz="1000" b="1" dirty="0">
                          <a:solidFill>
                            <a:schemeClr val="tx1"/>
                          </a:solidFill>
                        </a:rPr>
                        <a:t>PM: Monitor</a:t>
                      </a:r>
                      <a:r>
                        <a:rPr lang="en-US" sz="1000" b="1" baseline="0" dirty="0">
                          <a:solidFill>
                            <a:schemeClr val="tx1"/>
                          </a:solidFill>
                        </a:rPr>
                        <a:t> IT Risks and Develop Risk Responses</a:t>
                      </a:r>
                    </a:p>
                    <a:p>
                      <a:pPr>
                        <a:spcAft>
                          <a:spcPts val="300"/>
                        </a:spcAft>
                        <a:defRPr/>
                      </a:pPr>
                      <a:r>
                        <a:rPr lang="en-US" sz="1000" b="1" baseline="0" dirty="0">
                          <a:solidFill>
                            <a:schemeClr val="tx1"/>
                          </a:solidFill>
                        </a:rPr>
                        <a:t>3.4 </a:t>
                      </a:r>
                      <a:r>
                        <a:rPr lang="en-US" sz="1000" dirty="0">
                          <a:solidFill>
                            <a:schemeClr val="tx1"/>
                          </a:solidFill>
                        </a:rPr>
                        <a:t>Develop key risk indicators (KRIs) and escalation protocols</a:t>
                      </a:r>
                    </a:p>
                    <a:p>
                      <a:pPr>
                        <a:spcAft>
                          <a:spcPts val="300"/>
                        </a:spcAft>
                        <a:defRPr/>
                      </a:pPr>
                      <a:r>
                        <a:rPr lang="en-CA" sz="1000" b="1" dirty="0">
                          <a:solidFill>
                            <a:schemeClr val="tx1"/>
                          </a:solidFill>
                        </a:rPr>
                        <a:t>3.5 </a:t>
                      </a:r>
                      <a:r>
                        <a:rPr lang="en-CA" sz="1000" dirty="0">
                          <a:solidFill>
                            <a:schemeClr val="tx1"/>
                          </a:solidFill>
                        </a:rPr>
                        <a:t>Root cause analysis</a:t>
                      </a:r>
                    </a:p>
                    <a:p>
                      <a:pPr>
                        <a:spcAft>
                          <a:spcPts val="300"/>
                        </a:spcAft>
                        <a:defRPr/>
                      </a:pPr>
                      <a:r>
                        <a:rPr lang="en-CA" sz="1000" b="1" dirty="0">
                          <a:solidFill>
                            <a:schemeClr val="tx1"/>
                          </a:solidFill>
                        </a:rPr>
                        <a:t>3.6</a:t>
                      </a:r>
                      <a:r>
                        <a:rPr lang="en-CA" sz="1000" dirty="0">
                          <a:solidFill>
                            <a:schemeClr val="tx1"/>
                          </a:solidFill>
                        </a:rPr>
                        <a:t> </a:t>
                      </a:r>
                      <a:r>
                        <a:rPr lang="en-US" sz="1000" dirty="0">
                          <a:solidFill>
                            <a:schemeClr val="tx1"/>
                          </a:solidFill>
                        </a:rPr>
                        <a:t>Identify and assess risk responses</a:t>
                      </a:r>
                      <a:endParaRPr lang="en-US" sz="1000" b="1"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spcAft>
                          <a:spcPts val="600"/>
                        </a:spcAft>
                        <a:defRPr/>
                      </a:pPr>
                      <a:r>
                        <a:rPr lang="en-US" sz="1000" b="1" dirty="0">
                          <a:solidFill>
                            <a:schemeClr val="tx1"/>
                          </a:solidFill>
                        </a:rPr>
                        <a:t>AM: Monitor</a:t>
                      </a:r>
                      <a:r>
                        <a:rPr lang="en-US" sz="1000" b="1" baseline="0" dirty="0">
                          <a:solidFill>
                            <a:schemeClr val="tx1"/>
                          </a:solidFill>
                        </a:rPr>
                        <a:t> IT Risks and Develop Risk Responses (continued)</a:t>
                      </a:r>
                    </a:p>
                    <a:p>
                      <a:pPr>
                        <a:spcAft>
                          <a:spcPts val="600"/>
                        </a:spcAft>
                        <a:defRPr/>
                      </a:pPr>
                      <a:r>
                        <a:rPr lang="en-CA" sz="1000" b="1" dirty="0">
                          <a:solidFill>
                            <a:schemeClr val="tx1"/>
                          </a:solidFill>
                        </a:rPr>
                        <a:t>4.1 </a:t>
                      </a:r>
                      <a:r>
                        <a:rPr lang="en-US" sz="1000" dirty="0">
                          <a:solidFill>
                            <a:schemeClr val="tx1"/>
                          </a:solidFill>
                        </a:rPr>
                        <a:t>Identify and assess risk responses</a:t>
                      </a:r>
                    </a:p>
                    <a:p>
                      <a:pPr>
                        <a:spcAft>
                          <a:spcPts val="600"/>
                        </a:spcAft>
                        <a:defRPr/>
                      </a:pPr>
                      <a:r>
                        <a:rPr lang="en-US" sz="1000" b="1" dirty="0">
                          <a:solidFill>
                            <a:schemeClr val="tx1"/>
                          </a:solidFill>
                        </a:rPr>
                        <a:t>4.2 </a:t>
                      </a:r>
                      <a:r>
                        <a:rPr lang="en-CA" sz="1000" dirty="0">
                          <a:solidFill>
                            <a:schemeClr val="tx1"/>
                          </a:solidFill>
                        </a:rPr>
                        <a:t>Risk response cost-benefit analysis</a:t>
                      </a:r>
                    </a:p>
                    <a:p>
                      <a:pPr>
                        <a:spcAft>
                          <a:spcPts val="600"/>
                        </a:spcAft>
                        <a:defRPr/>
                      </a:pPr>
                      <a:r>
                        <a:rPr lang="en-CA" sz="1000" b="1" dirty="0">
                          <a:solidFill>
                            <a:schemeClr val="tx1"/>
                          </a:solidFill>
                        </a:rPr>
                        <a:t>4.3 </a:t>
                      </a:r>
                      <a:r>
                        <a:rPr lang="en-CA" sz="1000" dirty="0">
                          <a:solidFill>
                            <a:schemeClr val="tx1"/>
                          </a:solidFill>
                        </a:rPr>
                        <a:t>Create multi-year cost projections</a:t>
                      </a:r>
                    </a:p>
                    <a:p>
                      <a:pPr>
                        <a:spcAft>
                          <a:spcPts val="600"/>
                        </a:spcAft>
                        <a:defRPr/>
                      </a:pPr>
                      <a:r>
                        <a:rPr lang="en-CA" sz="1000" b="1" dirty="0">
                          <a:solidFill>
                            <a:schemeClr val="tx1"/>
                          </a:solidFill>
                        </a:rPr>
                        <a:t>PM: Communicate IT Risk Priorities</a:t>
                      </a:r>
                    </a:p>
                    <a:p>
                      <a:pPr>
                        <a:spcAft>
                          <a:spcPts val="300"/>
                        </a:spcAft>
                        <a:defRPr/>
                      </a:pPr>
                      <a:r>
                        <a:rPr lang="en-CA" sz="1000" b="1" dirty="0">
                          <a:solidFill>
                            <a:schemeClr val="tx1"/>
                          </a:solidFill>
                        </a:rPr>
                        <a:t>4.4 </a:t>
                      </a:r>
                      <a:r>
                        <a:rPr lang="en-CA" sz="1000" b="0" dirty="0">
                          <a:solidFill>
                            <a:schemeClr val="tx1"/>
                          </a:solidFill>
                        </a:rPr>
                        <a:t>Review</a:t>
                      </a:r>
                      <a:r>
                        <a:rPr lang="en-CA" sz="1000" b="0" baseline="0" dirty="0">
                          <a:solidFill>
                            <a:schemeClr val="tx1"/>
                          </a:solidFill>
                        </a:rPr>
                        <a:t> techniques for embedding risk management in IT</a:t>
                      </a:r>
                    </a:p>
                    <a:p>
                      <a:pPr>
                        <a:spcAft>
                          <a:spcPts val="300"/>
                        </a:spcAft>
                        <a:defRPr/>
                      </a:pPr>
                      <a:r>
                        <a:rPr lang="en-CA" sz="1000" b="1" dirty="0">
                          <a:solidFill>
                            <a:schemeClr val="tx1"/>
                          </a:solidFill>
                        </a:rPr>
                        <a:t>4.5</a:t>
                      </a:r>
                      <a:r>
                        <a:rPr lang="en-CA" sz="1000" b="1" baseline="0" dirty="0">
                          <a:solidFill>
                            <a:schemeClr val="tx1"/>
                          </a:solidFill>
                        </a:rPr>
                        <a:t> </a:t>
                      </a:r>
                      <a:r>
                        <a:rPr lang="en-CA" sz="1000" b="0" dirty="0">
                          <a:solidFill>
                            <a:schemeClr val="tx1"/>
                          </a:solidFill>
                        </a:rPr>
                        <a:t>Finalize</a:t>
                      </a:r>
                      <a:r>
                        <a:rPr lang="en-US" sz="1000" dirty="0">
                          <a:solidFill>
                            <a:srgbClr val="333333"/>
                          </a:solidFill>
                        </a:rPr>
                        <a:t> the </a:t>
                      </a:r>
                      <a:r>
                        <a:rPr lang="en-US" sz="1000" i="0" dirty="0">
                          <a:solidFill>
                            <a:srgbClr val="333333"/>
                          </a:solidFill>
                        </a:rPr>
                        <a:t>Risk Report and</a:t>
                      </a:r>
                      <a:r>
                        <a:rPr lang="en-US" sz="1000" i="0" baseline="0" dirty="0">
                          <a:solidFill>
                            <a:srgbClr val="333333"/>
                          </a:solidFill>
                        </a:rPr>
                        <a:t> Risk Management Program Manual</a:t>
                      </a:r>
                      <a:endParaRPr lang="en-US" sz="1000" i="1" dirty="0">
                        <a:solidFill>
                          <a:srgbClr val="333333"/>
                        </a:solidFill>
                      </a:endParaRPr>
                    </a:p>
                    <a:p>
                      <a:pPr>
                        <a:spcAft>
                          <a:spcPts val="300"/>
                        </a:spcAft>
                        <a:defRPr/>
                      </a:pPr>
                      <a:r>
                        <a:rPr lang="en-CA" sz="1000" b="1" dirty="0">
                          <a:solidFill>
                            <a:schemeClr val="tx1"/>
                          </a:solidFill>
                        </a:rPr>
                        <a:t>4.6</a:t>
                      </a:r>
                      <a:r>
                        <a:rPr lang="en-CA" sz="1000" dirty="0">
                          <a:solidFill>
                            <a:schemeClr val="tx1"/>
                          </a:solidFill>
                        </a:rPr>
                        <a:t> Transfer ownership of risk responses to project managers</a:t>
                      </a:r>
                    </a:p>
                    <a:p>
                      <a:pPr>
                        <a:spcAft>
                          <a:spcPts val="600"/>
                        </a:spcAft>
                        <a:defRPr/>
                      </a:pPr>
                      <a:endParaRPr lang="en-CA" sz="1000" b="1"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1"/>
                  </a:ext>
                </a:extLst>
              </a:tr>
              <a:tr h="896431">
                <a:tc>
                  <a:txBody>
                    <a:bodyPr/>
                    <a:lstStyle/>
                    <a:p>
                      <a:pPr marL="216000" marR="0" indent="-457200" algn="ctr" defTabSz="914400" rtl="0" eaLnBrk="1" fontAlgn="auto" latinLnBrk="0" hangingPunct="1">
                        <a:lnSpc>
                          <a:spcPct val="100000"/>
                        </a:lnSpc>
                        <a:spcBef>
                          <a:spcPts val="0"/>
                        </a:spcBef>
                        <a:spcAft>
                          <a:spcPts val="500"/>
                        </a:spcAft>
                        <a:buClrTx/>
                        <a:buSzTx/>
                        <a:buFontTx/>
                        <a:buNone/>
                        <a:tabLst/>
                        <a:defRPr/>
                      </a:pPr>
                      <a:r>
                        <a:rPr lang="en-CA" sz="1200" b="1" dirty="0">
                          <a:solidFill>
                            <a:srgbClr val="FFFFFF"/>
                          </a:solidFill>
                        </a:rPr>
                        <a:t>Deliverables</a:t>
                      </a:r>
                    </a:p>
                  </a:txBody>
                  <a:tcPr vert="vert27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marL="228600" indent="-228600">
                        <a:spcAft>
                          <a:spcPts val="0"/>
                        </a:spcAft>
                        <a:buClrTx/>
                        <a:buFont typeface="+mj-lt"/>
                        <a:buAutoNum type="arabicPeriod"/>
                      </a:pPr>
                      <a:r>
                        <a:rPr lang="en-US" sz="1000" dirty="0">
                          <a:solidFill>
                            <a:schemeClr val="tx1"/>
                          </a:solidFill>
                        </a:rPr>
                        <a:t>Maturity Assessment</a:t>
                      </a:r>
                    </a:p>
                    <a:p>
                      <a:pPr marL="228600" indent="-228600">
                        <a:spcAft>
                          <a:spcPts val="0"/>
                        </a:spcAft>
                        <a:buClrTx/>
                        <a:buFont typeface="+mj-lt"/>
                        <a:buAutoNum type="arabicPeriod"/>
                      </a:pPr>
                      <a:r>
                        <a:rPr lang="en-US" sz="1000" dirty="0">
                          <a:solidFill>
                            <a:schemeClr val="tx1"/>
                          </a:solidFill>
                        </a:rPr>
                        <a:t>Stakeholder</a:t>
                      </a:r>
                      <a:r>
                        <a:rPr lang="en-US" sz="1000" baseline="0" dirty="0">
                          <a:solidFill>
                            <a:schemeClr val="tx1"/>
                          </a:solidFill>
                        </a:rPr>
                        <a:t> Map</a:t>
                      </a:r>
                    </a:p>
                    <a:p>
                      <a:pPr marL="228600" indent="-228600">
                        <a:spcAft>
                          <a:spcPts val="0"/>
                        </a:spcAft>
                        <a:buClrTx/>
                        <a:buFont typeface="+mj-lt"/>
                        <a:buAutoNum type="arabicPeriod"/>
                      </a:pPr>
                      <a:r>
                        <a:rPr lang="en-US" sz="1000" baseline="0" dirty="0">
                          <a:solidFill>
                            <a:schemeClr val="tx1"/>
                          </a:solidFill>
                        </a:rPr>
                        <a:t>Risk Management Program Manual</a:t>
                      </a:r>
                    </a:p>
                    <a:p>
                      <a:pPr marL="228600" indent="-228600">
                        <a:spcAft>
                          <a:spcPts val="0"/>
                        </a:spcAft>
                        <a:buClrTx/>
                        <a:buFont typeface="+mj-lt"/>
                        <a:buAutoNum type="arabicPeriod"/>
                      </a:pPr>
                      <a:endParaRPr lang="en-US" sz="1000" dirty="0">
                        <a:solidFill>
                          <a:schemeClr val="tx1"/>
                        </a:solidFill>
                      </a:endParaRPr>
                    </a:p>
                    <a:p>
                      <a:pPr marL="228600" indent="-228600">
                        <a:spcAft>
                          <a:spcPts val="0"/>
                        </a:spcAft>
                        <a:buClrTx/>
                        <a:buFont typeface="+mj-lt"/>
                        <a:buAutoNum type="arabicPeriod"/>
                      </a:pPr>
                      <a:endParaRPr lang="en-CA" sz="1000" b="0" i="0" baseline="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44000" indent="-144000">
                        <a:spcAft>
                          <a:spcPts val="0"/>
                        </a:spcAft>
                        <a:buClrTx/>
                        <a:buFont typeface="+mj-lt"/>
                        <a:buAutoNum type="arabicPeriod"/>
                      </a:pPr>
                      <a:r>
                        <a:rPr lang="en-US" sz="1000" dirty="0">
                          <a:solidFill>
                            <a:schemeClr val="tx1"/>
                          </a:solidFill>
                        </a:rPr>
                        <a:t>Finalized List of IT Risk Events</a:t>
                      </a:r>
                    </a:p>
                    <a:p>
                      <a:pPr marL="144000" indent="-144000">
                        <a:spcAft>
                          <a:spcPts val="0"/>
                        </a:spcAft>
                        <a:buClrTx/>
                        <a:buFont typeface="+mj-lt"/>
                        <a:buAutoNum type="arabicPeriod"/>
                      </a:pPr>
                      <a:r>
                        <a:rPr lang="en-US" sz="1000" b="0" baseline="0" dirty="0">
                          <a:solidFill>
                            <a:schemeClr val="tx1"/>
                          </a:solidFill>
                        </a:rPr>
                        <a:t>Risk Register</a:t>
                      </a:r>
                    </a:p>
                    <a:p>
                      <a:pPr marL="144000" indent="-144000">
                        <a:spcAft>
                          <a:spcPts val="0"/>
                        </a:spcAft>
                        <a:buClrTx/>
                        <a:buFont typeface="+mj-lt"/>
                        <a:buAutoNum type="arabicPeriod"/>
                      </a:pPr>
                      <a:r>
                        <a:rPr lang="en-US" sz="1000" b="0" baseline="0" dirty="0">
                          <a:solidFill>
                            <a:schemeClr val="tx1"/>
                          </a:solidFill>
                        </a:rPr>
                        <a:t>Risk Management Program Manual</a:t>
                      </a:r>
                      <a:endParaRPr lang="en-CA" sz="1000" b="0" baseline="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44000" indent="-144000">
                        <a:spcAft>
                          <a:spcPts val="0"/>
                        </a:spcAft>
                        <a:buClrTx/>
                        <a:buFont typeface="+mj-lt"/>
                        <a:buAutoNum type="arabicPeriod"/>
                      </a:pPr>
                      <a:r>
                        <a:rPr lang="en-US" sz="1000" b="0" baseline="0" dirty="0">
                          <a:solidFill>
                            <a:schemeClr val="tx1"/>
                          </a:solidFill>
                        </a:rPr>
                        <a:t>Risk Register</a:t>
                      </a:r>
                    </a:p>
                    <a:p>
                      <a:pPr marL="144000" indent="-144000">
                        <a:spcAft>
                          <a:spcPts val="0"/>
                        </a:spcAft>
                        <a:buClrTx/>
                        <a:buFont typeface="+mj-lt"/>
                        <a:buAutoNum type="arabicPeriod"/>
                      </a:pPr>
                      <a:r>
                        <a:rPr lang="en-US" sz="1000" b="0" baseline="0" dirty="0">
                          <a:solidFill>
                            <a:schemeClr val="tx1"/>
                          </a:solidFill>
                        </a:rPr>
                        <a:t>Risk Event Action Plans</a:t>
                      </a:r>
                    </a:p>
                    <a:p>
                      <a:pPr marL="144000" marR="0" indent="-144000" algn="l" defTabSz="914400" rtl="0" eaLnBrk="1" fontAlgn="auto" latinLnBrk="0" hangingPunct="1">
                        <a:lnSpc>
                          <a:spcPct val="100000"/>
                        </a:lnSpc>
                        <a:spcBef>
                          <a:spcPts val="0"/>
                        </a:spcBef>
                        <a:spcAft>
                          <a:spcPts val="0"/>
                        </a:spcAft>
                        <a:buClrTx/>
                        <a:buSzTx/>
                        <a:buFont typeface="+mj-lt"/>
                        <a:buAutoNum type="arabicPeriod"/>
                        <a:tabLst/>
                        <a:defRPr/>
                      </a:pPr>
                      <a:r>
                        <a:rPr lang="en-US" sz="1000" b="0" baseline="0" dirty="0">
                          <a:solidFill>
                            <a:schemeClr val="tx1"/>
                          </a:solidFill>
                        </a:rPr>
                        <a:t>Risk Management Program Manual</a:t>
                      </a:r>
                    </a:p>
                    <a:p>
                      <a:pPr marL="144000" indent="-144000">
                        <a:spcAft>
                          <a:spcPts val="0"/>
                        </a:spcAft>
                        <a:buClrTx/>
                        <a:buFont typeface="+mj-lt"/>
                        <a:buAutoNum type="arabicPeriod"/>
                      </a:pPr>
                      <a:endParaRPr lang="en-CA" sz="1000" b="0" baseline="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44000" indent="-144000">
                        <a:spcAft>
                          <a:spcPts val="0"/>
                        </a:spcAft>
                        <a:buClrTx/>
                        <a:buFont typeface="+mj-lt"/>
                        <a:buAutoNum type="arabicPeriod"/>
                      </a:pPr>
                      <a:r>
                        <a:rPr lang="en-US" sz="1000" b="0" baseline="0" dirty="0">
                          <a:solidFill>
                            <a:schemeClr val="tx1"/>
                          </a:solidFill>
                        </a:rPr>
                        <a:t>Risk Report</a:t>
                      </a:r>
                    </a:p>
                    <a:p>
                      <a:pPr marL="144000" marR="0" indent="-144000" algn="l" defTabSz="914400" rtl="0" eaLnBrk="1" fontAlgn="auto" latinLnBrk="0" hangingPunct="1">
                        <a:lnSpc>
                          <a:spcPct val="100000"/>
                        </a:lnSpc>
                        <a:spcBef>
                          <a:spcPts val="0"/>
                        </a:spcBef>
                        <a:spcAft>
                          <a:spcPts val="0"/>
                        </a:spcAft>
                        <a:buClrTx/>
                        <a:buSzTx/>
                        <a:buFont typeface="+mj-lt"/>
                        <a:buAutoNum type="arabicPeriod"/>
                        <a:tabLst/>
                        <a:defRPr/>
                      </a:pPr>
                      <a:r>
                        <a:rPr lang="en-US" sz="1000" b="0" baseline="0" dirty="0">
                          <a:solidFill>
                            <a:schemeClr val="tx1"/>
                          </a:solidFill>
                        </a:rPr>
                        <a:t>Risk Management Program Manual</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57786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51520" y="73611"/>
            <a:ext cx="8625780" cy="864096"/>
          </a:xfrm>
        </p:spPr>
        <p:txBody>
          <a:bodyPr/>
          <a:lstStyle/>
          <a:p>
            <a:r>
              <a:rPr lang="en-US" dirty="0"/>
              <a:t>Our understanding of the problem</a:t>
            </a:r>
          </a:p>
        </p:txBody>
      </p:sp>
      <p:sp>
        <p:nvSpPr>
          <p:cNvPr id="13" name="Text Placeholder 12"/>
          <p:cNvSpPr>
            <a:spLocks noGrp="1"/>
          </p:cNvSpPr>
          <p:nvPr>
            <p:ph type="body" sz="quarter" idx="16"/>
          </p:nvPr>
        </p:nvSpPr>
        <p:spPr>
          <a:xfrm>
            <a:off x="246703" y="1607231"/>
            <a:ext cx="4267632" cy="2159784"/>
          </a:xfrm>
        </p:spPr>
        <p:txBody>
          <a:bodyPr/>
          <a:lstStyle/>
          <a:p>
            <a:r>
              <a:rPr lang="en-US" dirty="0"/>
              <a:t>Any </a:t>
            </a:r>
            <a:r>
              <a:rPr lang="en-US" b="1" dirty="0"/>
              <a:t>IT Leader </a:t>
            </a:r>
            <a:r>
              <a:rPr lang="en-US" dirty="0"/>
              <a:t>responsible for IT risk management in their organization.  </a:t>
            </a:r>
          </a:p>
          <a:p>
            <a:r>
              <a:rPr lang="en-US" dirty="0"/>
              <a:t>Any </a:t>
            </a:r>
            <a:r>
              <a:rPr lang="en-US" b="1" dirty="0"/>
              <a:t>CIO </a:t>
            </a:r>
            <a:r>
              <a:rPr lang="en-US" dirty="0"/>
              <a:t>mandated to integrate IT risk management with their organization’s central risk management function or Enterprise Risk Management (ERM). </a:t>
            </a:r>
          </a:p>
          <a:p>
            <a:r>
              <a:rPr lang="en-US" dirty="0"/>
              <a:t>Any </a:t>
            </a:r>
            <a:r>
              <a:rPr lang="en-US" b="1" dirty="0"/>
              <a:t>IT Director or Manager </a:t>
            </a:r>
            <a:r>
              <a:rPr lang="en-US" dirty="0"/>
              <a:t>undertaking a risk assessment.</a:t>
            </a:r>
            <a:endParaRPr lang="en-US" b="1" dirty="0"/>
          </a:p>
          <a:p>
            <a:r>
              <a:rPr lang="en-US" dirty="0"/>
              <a:t>Any </a:t>
            </a:r>
            <a:r>
              <a:rPr lang="en-US" b="1" dirty="0"/>
              <a:t>IT Director or Manager </a:t>
            </a:r>
            <a:r>
              <a:rPr lang="en-US" dirty="0"/>
              <a:t>responding to or preparing for an IT audit.</a:t>
            </a:r>
          </a:p>
        </p:txBody>
      </p:sp>
      <p:sp>
        <p:nvSpPr>
          <p:cNvPr id="14" name="Text Placeholder 13"/>
          <p:cNvSpPr>
            <a:spLocks noGrp="1"/>
          </p:cNvSpPr>
          <p:nvPr>
            <p:ph type="body" sz="quarter" idx="26"/>
          </p:nvPr>
        </p:nvSpPr>
        <p:spPr>
          <a:xfrm>
            <a:off x="4835436" y="1607231"/>
            <a:ext cx="4041648" cy="2159784"/>
          </a:xfrm>
        </p:spPr>
        <p:txBody>
          <a:bodyPr/>
          <a:lstStyle/>
          <a:p>
            <a:r>
              <a:rPr lang="en-CA" dirty="0">
                <a:cs typeface="Roboto Regular"/>
              </a:rPr>
              <a:t>Establish a comprehensive IT risk management program that exposes your IT risks.</a:t>
            </a:r>
          </a:p>
          <a:p>
            <a:r>
              <a:rPr lang="en-CA" dirty="0">
                <a:cs typeface="Roboto Regular"/>
              </a:rPr>
              <a:t>Create a strategy for managing and mitigating risks to meet your organization’s risk appetite. </a:t>
            </a:r>
          </a:p>
          <a:p>
            <a:r>
              <a:rPr lang="en-CA" dirty="0"/>
              <a:t>Quantify risk exposure in meaningful financial terms.</a:t>
            </a:r>
          </a:p>
          <a:p>
            <a:r>
              <a:rPr lang="en-CA" dirty="0"/>
              <a:t>Build business buy-in and shared accountability for business-impacting IT risks.</a:t>
            </a:r>
            <a:endParaRPr lang="en-CA" dirty="0">
              <a:cs typeface="Roboto Regular"/>
            </a:endParaRPr>
          </a:p>
        </p:txBody>
      </p:sp>
      <p:sp>
        <p:nvSpPr>
          <p:cNvPr id="15" name="Text Placeholder 14"/>
          <p:cNvSpPr>
            <a:spLocks noGrp="1"/>
          </p:cNvSpPr>
          <p:nvPr>
            <p:ph type="body" sz="quarter" idx="27"/>
          </p:nvPr>
        </p:nvSpPr>
        <p:spPr/>
        <p:txBody>
          <a:bodyPr/>
          <a:lstStyle/>
          <a:p>
            <a:r>
              <a:rPr lang="en-US" dirty="0"/>
              <a:t>Enterprise Risk Management </a:t>
            </a:r>
          </a:p>
          <a:p>
            <a:r>
              <a:rPr lang="en-US" dirty="0"/>
              <a:t>Senior Leadership</a:t>
            </a:r>
          </a:p>
        </p:txBody>
      </p:sp>
      <p:sp>
        <p:nvSpPr>
          <p:cNvPr id="16" name="Text Placeholder 15"/>
          <p:cNvSpPr>
            <a:spLocks noGrp="1"/>
          </p:cNvSpPr>
          <p:nvPr>
            <p:ph type="body" sz="quarter" idx="28"/>
          </p:nvPr>
        </p:nvSpPr>
        <p:spPr>
          <a:xfrm>
            <a:off x="4830836" y="4375103"/>
            <a:ext cx="4041648" cy="1978805"/>
          </a:xfrm>
        </p:spPr>
        <p:txBody>
          <a:bodyPr/>
          <a:lstStyle/>
          <a:p>
            <a:r>
              <a:rPr lang="en-CA" dirty="0">
                <a:cs typeface="Roboto Regular"/>
              </a:rPr>
              <a:t>Develop consensus on organizational risk appetite.</a:t>
            </a:r>
          </a:p>
          <a:p>
            <a:r>
              <a:rPr lang="en-CA" dirty="0">
                <a:cs typeface="Roboto Regular"/>
              </a:rPr>
              <a:t>Establish a framework and metrics for acceptable risk tolerance.</a:t>
            </a:r>
          </a:p>
          <a:p>
            <a:r>
              <a:rPr lang="en-US" dirty="0">
                <a:cs typeface="Roboto Regular"/>
              </a:rPr>
              <a:t>Align business and IT risk management objectives.</a:t>
            </a:r>
            <a:endParaRPr lang="en-CA" dirty="0">
              <a:cs typeface="Roboto Regular"/>
            </a:endParaRPr>
          </a:p>
          <a:p>
            <a:r>
              <a:rPr lang="en-CA" dirty="0"/>
              <a:t>Enable the business to make informed investments when managing IT risks.</a:t>
            </a:r>
          </a:p>
          <a:p>
            <a:endParaRPr lang="en-US" dirty="0"/>
          </a:p>
          <a:p>
            <a:endParaRPr lang="en-CA" dirty="0">
              <a:solidFill>
                <a:srgbClr val="1F364C"/>
              </a:solidFill>
              <a:latin typeface="Roboto Regular"/>
            </a:endParaRPr>
          </a:p>
          <a:p>
            <a:endParaRPr lang="en-US" dirty="0"/>
          </a:p>
        </p:txBody>
      </p:sp>
    </p:spTree>
    <p:extLst>
      <p:ext uri="{BB962C8B-B14F-4D97-AF65-F5344CB8AC3E}">
        <p14:creationId xmlns:p14="http://schemas.microsoft.com/office/powerpoint/2010/main" val="4091588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4" y="93100"/>
            <a:ext cx="8620125" cy="877887"/>
          </a:xfrm>
        </p:spPr>
        <p:txBody>
          <a:bodyPr/>
          <a:lstStyle/>
          <a:p>
            <a:r>
              <a:rPr lang="en-US" dirty="0"/>
              <a:t>Executive Summary</a:t>
            </a:r>
          </a:p>
        </p:txBody>
      </p:sp>
      <p:sp>
        <p:nvSpPr>
          <p:cNvPr id="3" name="Text Placeholder 2"/>
          <p:cNvSpPr>
            <a:spLocks noGrp="1"/>
          </p:cNvSpPr>
          <p:nvPr>
            <p:ph type="body" sz="quarter" idx="10"/>
          </p:nvPr>
        </p:nvSpPr>
        <p:spPr>
          <a:xfrm>
            <a:off x="247848" y="1535364"/>
            <a:ext cx="5419786" cy="1078992"/>
          </a:xfrm>
        </p:spPr>
        <p:txBody>
          <a:bodyPr/>
          <a:lstStyle/>
          <a:p>
            <a:r>
              <a:rPr lang="en-CA" dirty="0"/>
              <a:t>Risk is unavoidable. Without a formal program to manage IT risk, you may be unaware of your severest IT risks. </a:t>
            </a:r>
          </a:p>
          <a:p>
            <a:r>
              <a:rPr lang="en-CA" dirty="0"/>
              <a:t>66% of organizations do not formally manage IT risk.</a:t>
            </a:r>
            <a:r>
              <a:rPr lang="en-CA" sz="800" baseline="30000" dirty="0"/>
              <a:t>1</a:t>
            </a:r>
          </a:p>
          <a:p>
            <a:r>
              <a:rPr lang="en-CA" dirty="0"/>
              <a:t>IT risk is business risk – however, IT is often left to manage risk independently.</a:t>
            </a:r>
          </a:p>
        </p:txBody>
      </p:sp>
      <p:sp>
        <p:nvSpPr>
          <p:cNvPr id="4" name="Text Placeholder 3"/>
          <p:cNvSpPr>
            <a:spLocks noGrp="1"/>
          </p:cNvSpPr>
          <p:nvPr>
            <p:ph type="body" sz="quarter" idx="11"/>
          </p:nvPr>
        </p:nvSpPr>
        <p:spPr>
          <a:xfrm>
            <a:off x="247848" y="2974004"/>
            <a:ext cx="5345644" cy="1230673"/>
          </a:xfrm>
        </p:spPr>
        <p:txBody>
          <a:bodyPr/>
          <a:lstStyle/>
          <a:p>
            <a:r>
              <a:rPr lang="en-US" dirty="0"/>
              <a:t>Reacting to risks </a:t>
            </a:r>
            <a:r>
              <a:rPr lang="en-US" b="1" dirty="0"/>
              <a:t>AFTER</a:t>
            </a:r>
            <a:r>
              <a:rPr lang="en-US" dirty="0"/>
              <a:t> they occur can be costly and crippling, yet is one of the most common tactics used by IT departments.</a:t>
            </a:r>
          </a:p>
          <a:p>
            <a:r>
              <a:rPr lang="en-US" dirty="0"/>
              <a:t>Security risk receives such a high profile that it often eclipses other important IT risks, leaving the organization vulnerable.</a:t>
            </a:r>
          </a:p>
          <a:p>
            <a:r>
              <a:rPr lang="en-CA" dirty="0"/>
              <a:t>Failing to include the business in IT risk management leaves IT leaders too accountable; the business must have accountability as well.</a:t>
            </a:r>
            <a:endParaRPr lang="en-US" dirty="0"/>
          </a:p>
        </p:txBody>
      </p:sp>
      <p:sp>
        <p:nvSpPr>
          <p:cNvPr id="5" name="Text Placeholder 4"/>
          <p:cNvSpPr>
            <a:spLocks noGrp="1"/>
          </p:cNvSpPr>
          <p:nvPr>
            <p:ph type="body" sz="quarter" idx="12"/>
          </p:nvPr>
        </p:nvSpPr>
        <p:spPr>
          <a:xfrm>
            <a:off x="255868" y="4512653"/>
            <a:ext cx="8623607" cy="1700716"/>
          </a:xfrm>
        </p:spPr>
        <p:txBody>
          <a:bodyPr/>
          <a:lstStyle/>
          <a:p>
            <a:r>
              <a:rPr lang="en-CA" dirty="0"/>
              <a:t>Stop leaving IT risk to chance. Transform your ad hoc IT risk management processes into a formalized, ongoing program and increase risk management success by 53%.</a:t>
            </a:r>
            <a:r>
              <a:rPr lang="en-CA" sz="800" baseline="30000" dirty="0"/>
              <a:t>2</a:t>
            </a:r>
          </a:p>
          <a:p>
            <a:r>
              <a:rPr lang="en-CA" dirty="0"/>
              <a:t>Take a proactive stance against IT threats and vulnerabilities by identifying and assessing IT’s greatest risks </a:t>
            </a:r>
            <a:r>
              <a:rPr lang="en-CA" i="1" dirty="0"/>
              <a:t>before</a:t>
            </a:r>
            <a:r>
              <a:rPr lang="en-CA" dirty="0"/>
              <a:t> they occur and have serious implications.</a:t>
            </a:r>
          </a:p>
          <a:p>
            <a:r>
              <a:rPr lang="en-CA" dirty="0"/>
              <a:t>Involve key stakeholders including the business senior management team to gain buy-in and to focus on IT risks that matter most to the organization.</a:t>
            </a:r>
          </a:p>
          <a:p>
            <a:r>
              <a:rPr lang="en-CA" dirty="0"/>
              <a:t>Share accountability for IT risk with business stakeholders and have them weigh-in on prioritizing investments in risk response activities. </a:t>
            </a:r>
          </a:p>
        </p:txBody>
      </p:sp>
      <p:sp>
        <p:nvSpPr>
          <p:cNvPr id="6" name="Text Placeholder 5"/>
          <p:cNvSpPr>
            <a:spLocks noGrp="1"/>
          </p:cNvSpPr>
          <p:nvPr>
            <p:ph type="body" sz="quarter" idx="13"/>
          </p:nvPr>
        </p:nvSpPr>
        <p:spPr>
          <a:xfrm>
            <a:off x="5728677" y="1603091"/>
            <a:ext cx="3223603" cy="2523241"/>
          </a:xfrm>
        </p:spPr>
        <p:txBody>
          <a:bodyPr/>
          <a:lstStyle/>
          <a:p>
            <a:pPr marL="228600" indent="-228600">
              <a:spcBef>
                <a:spcPts val="0"/>
              </a:spcBef>
              <a:spcAft>
                <a:spcPts val="0"/>
              </a:spcAft>
              <a:buSzPct val="100000"/>
              <a:buFont typeface="+mj-lt"/>
              <a:buAutoNum type="arabicPeriod"/>
            </a:pPr>
            <a:r>
              <a:rPr lang="en-CA" b="1" dirty="0"/>
              <a:t>IT risk </a:t>
            </a:r>
            <a:r>
              <a:rPr lang="en-CA" b="1" i="1" dirty="0"/>
              <a:t>is</a:t>
            </a:r>
            <a:r>
              <a:rPr lang="en-CA" b="1" dirty="0"/>
              <a:t> business risk.</a:t>
            </a:r>
          </a:p>
          <a:p>
            <a:pPr marL="216000" indent="0">
              <a:spcBef>
                <a:spcPts val="0"/>
              </a:spcBef>
              <a:spcAft>
                <a:spcPts val="600"/>
              </a:spcAft>
              <a:buSzPct val="100000"/>
              <a:buNone/>
            </a:pPr>
            <a:r>
              <a:rPr lang="en-CA" dirty="0"/>
              <a:t>Every IT risk has business implications. Create an IT risk management program that shares accountability with the business.</a:t>
            </a:r>
            <a:r>
              <a:rPr lang="en-CA" b="1" dirty="0"/>
              <a:t> </a:t>
            </a:r>
          </a:p>
          <a:p>
            <a:pPr marL="230400" indent="-230400">
              <a:spcBef>
                <a:spcPts val="0"/>
              </a:spcBef>
              <a:spcAft>
                <a:spcPts val="0"/>
              </a:spcAft>
              <a:buSzPct val="100000"/>
              <a:buFont typeface="+mj-lt"/>
              <a:buAutoNum type="arabicPeriod" startAt="2"/>
            </a:pPr>
            <a:r>
              <a:rPr lang="en-CA" b="1" dirty="0"/>
              <a:t>Risk is money.</a:t>
            </a:r>
          </a:p>
          <a:p>
            <a:pPr marL="230400" indent="-230400">
              <a:spcBef>
                <a:spcPts val="0"/>
              </a:spcBef>
              <a:spcAft>
                <a:spcPts val="600"/>
              </a:spcAft>
              <a:buSzPct val="100000"/>
              <a:buNone/>
            </a:pPr>
            <a:r>
              <a:rPr lang="en-CA" dirty="0"/>
              <a:t>     It’s impossible to make intelligent decisions about risks without knowing what their financial impact will be.</a:t>
            </a:r>
          </a:p>
          <a:p>
            <a:pPr marL="230400" indent="-230400">
              <a:spcBef>
                <a:spcPts val="0"/>
              </a:spcBef>
              <a:spcAft>
                <a:spcPts val="600"/>
              </a:spcAft>
              <a:buSzPct val="100000"/>
              <a:buFont typeface="+mj-lt"/>
              <a:buAutoNum type="arabicPeriod" startAt="3"/>
            </a:pPr>
            <a:r>
              <a:rPr lang="en-US" b="1" dirty="0">
                <a:solidFill>
                  <a:srgbClr val="333333"/>
                </a:solidFill>
              </a:rPr>
              <a:t>You don’t know what you don’t know.</a:t>
            </a:r>
            <a:br>
              <a:rPr lang="en-US" b="1" dirty="0">
                <a:solidFill>
                  <a:srgbClr val="333333"/>
                </a:solidFill>
              </a:rPr>
            </a:br>
            <a:r>
              <a:rPr lang="en-US" dirty="0"/>
              <a:t>And what you don’t know can hurt you. To find hidden risks, you must utilize a structured risk identification method. </a:t>
            </a:r>
            <a:endParaRPr lang="en-US" dirty="0">
              <a:solidFill>
                <a:srgbClr val="333333"/>
              </a:solidFill>
            </a:endParaRPr>
          </a:p>
        </p:txBody>
      </p:sp>
      <p:sp>
        <p:nvSpPr>
          <p:cNvPr id="7" name="TextBox 6"/>
          <p:cNvSpPr txBox="1"/>
          <p:nvPr/>
        </p:nvSpPr>
        <p:spPr>
          <a:xfrm>
            <a:off x="255868" y="6213369"/>
            <a:ext cx="2370101" cy="338554"/>
          </a:xfrm>
          <a:prstGeom prst="rect">
            <a:avLst/>
          </a:prstGeom>
        </p:spPr>
        <p:txBody>
          <a:bodyPr wrap="square" rtlCol="0">
            <a:spAutoFit/>
          </a:bodyPr>
          <a:lstStyle/>
          <a:p>
            <a:r>
              <a:rPr lang="en-CA" sz="800" dirty="0"/>
              <a:t>1: </a:t>
            </a:r>
            <a:r>
              <a:rPr lang="en-CA" sz="800" dirty="0">
                <a:hlinkClick r:id="rId3"/>
              </a:rPr>
              <a:t>ESI International</a:t>
            </a:r>
            <a:r>
              <a:rPr lang="en-CA" sz="800" dirty="0"/>
              <a:t> </a:t>
            </a:r>
          </a:p>
          <a:p>
            <a:r>
              <a:rPr lang="en-CA" sz="800" dirty="0"/>
              <a:t>2: Info-Tech Research Group, 2013, N=76</a:t>
            </a:r>
          </a:p>
        </p:txBody>
      </p:sp>
    </p:spTree>
    <p:extLst>
      <p:ext uri="{BB962C8B-B14F-4D97-AF65-F5344CB8AC3E}">
        <p14:creationId xmlns:p14="http://schemas.microsoft.com/office/powerpoint/2010/main" val="1557006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3"/>
          <p:cNvSpPr/>
          <p:nvPr/>
        </p:nvSpPr>
        <p:spPr>
          <a:xfrm>
            <a:off x="-1" y="-20782"/>
            <a:ext cx="9144001" cy="11845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a:spcAft>
                <a:spcPts val="800"/>
              </a:spcAft>
            </a:pPr>
            <a:endParaRPr lang="en-US" sz="2400" dirty="0">
              <a:solidFill>
                <a:srgbClr val="FFFFFF"/>
              </a:solidFill>
            </a:endParaRPr>
          </a:p>
        </p:txBody>
      </p:sp>
      <p:sp>
        <p:nvSpPr>
          <p:cNvPr id="2" name="Title 1"/>
          <p:cNvSpPr>
            <a:spLocks noGrp="1"/>
          </p:cNvSpPr>
          <p:nvPr>
            <p:ph type="title"/>
          </p:nvPr>
        </p:nvSpPr>
        <p:spPr>
          <a:xfrm>
            <a:off x="251520" y="139456"/>
            <a:ext cx="8625780" cy="864096"/>
          </a:xfrm>
        </p:spPr>
        <p:txBody>
          <a:bodyPr/>
          <a:lstStyle/>
          <a:p>
            <a:r>
              <a:rPr lang="en-CA" dirty="0">
                <a:solidFill>
                  <a:schemeClr val="bg1"/>
                </a:solidFill>
                <a:latin typeface="+mn-lt"/>
              </a:rPr>
              <a:t>Poor IT risk management is expensive</a:t>
            </a:r>
          </a:p>
        </p:txBody>
      </p:sp>
      <p:sp>
        <p:nvSpPr>
          <p:cNvPr id="8" name="TextBox 7"/>
          <p:cNvSpPr txBox="1"/>
          <p:nvPr/>
        </p:nvSpPr>
        <p:spPr>
          <a:xfrm>
            <a:off x="7213913" y="5898717"/>
            <a:ext cx="1414829" cy="215444"/>
          </a:xfrm>
          <a:prstGeom prst="rect">
            <a:avLst/>
          </a:prstGeom>
        </p:spPr>
        <p:txBody>
          <a:bodyPr wrap="square" rtlCol="0">
            <a:spAutoFit/>
          </a:bodyPr>
          <a:lstStyle/>
          <a:p>
            <a:r>
              <a:rPr lang="en-CA" sz="800" dirty="0">
                <a:solidFill>
                  <a:srgbClr val="333333"/>
                </a:solidFill>
                <a:hlinkClick r:id="rId2"/>
              </a:rPr>
              <a:t>The Wall Street Journal</a:t>
            </a:r>
            <a:endParaRPr lang="en-CA" sz="800" dirty="0">
              <a:solidFill>
                <a:srgbClr val="333333"/>
              </a:solidFill>
            </a:endParaRPr>
          </a:p>
        </p:txBody>
      </p:sp>
      <p:pic>
        <p:nvPicPr>
          <p:cNvPr id="9" name="Picture 8"/>
          <p:cNvPicPr>
            <a:picLocks noChangeAspect="1"/>
          </p:cNvPicPr>
          <p:nvPr/>
        </p:nvPicPr>
        <p:blipFill>
          <a:blip r:embed="rId3"/>
          <a:stretch>
            <a:fillRect/>
          </a:stretch>
        </p:blipFill>
        <p:spPr>
          <a:xfrm>
            <a:off x="348717" y="3715462"/>
            <a:ext cx="6101572" cy="288505"/>
          </a:xfrm>
          <a:prstGeom prst="rect">
            <a:avLst/>
          </a:prstGeom>
        </p:spPr>
      </p:pic>
      <p:sp>
        <p:nvSpPr>
          <p:cNvPr id="10" name="TextBox 9"/>
          <p:cNvSpPr txBox="1"/>
          <p:nvPr/>
        </p:nvSpPr>
        <p:spPr>
          <a:xfrm>
            <a:off x="6391006" y="3800731"/>
            <a:ext cx="1334663" cy="215444"/>
          </a:xfrm>
          <a:prstGeom prst="rect">
            <a:avLst/>
          </a:prstGeom>
        </p:spPr>
        <p:txBody>
          <a:bodyPr wrap="square" rtlCol="0">
            <a:spAutoFit/>
          </a:bodyPr>
          <a:lstStyle/>
          <a:p>
            <a:r>
              <a:rPr lang="en-CA" sz="800" dirty="0">
                <a:solidFill>
                  <a:srgbClr val="333333"/>
                </a:solidFill>
                <a:hlinkClick r:id="rId4"/>
              </a:rPr>
              <a:t>The Wall Street Journal</a:t>
            </a:r>
            <a:endParaRPr lang="en-CA" sz="800" dirty="0">
              <a:solidFill>
                <a:srgbClr val="333333"/>
              </a:solidFill>
            </a:endParaRPr>
          </a:p>
        </p:txBody>
      </p:sp>
      <p:pic>
        <p:nvPicPr>
          <p:cNvPr id="11" name="Picture 10"/>
          <p:cNvPicPr>
            <a:picLocks noChangeAspect="1"/>
          </p:cNvPicPr>
          <p:nvPr/>
        </p:nvPicPr>
        <p:blipFill>
          <a:blip r:embed="rId5"/>
          <a:stretch>
            <a:fillRect/>
          </a:stretch>
        </p:blipFill>
        <p:spPr>
          <a:xfrm>
            <a:off x="348717" y="4439876"/>
            <a:ext cx="4109529" cy="505200"/>
          </a:xfrm>
          <a:prstGeom prst="rect">
            <a:avLst/>
          </a:prstGeom>
        </p:spPr>
      </p:pic>
      <p:sp>
        <p:nvSpPr>
          <p:cNvPr id="12" name="TextBox 11"/>
          <p:cNvSpPr txBox="1"/>
          <p:nvPr/>
        </p:nvSpPr>
        <p:spPr>
          <a:xfrm>
            <a:off x="1347226" y="4692476"/>
            <a:ext cx="1258742" cy="215444"/>
          </a:xfrm>
          <a:prstGeom prst="rect">
            <a:avLst/>
          </a:prstGeom>
        </p:spPr>
        <p:txBody>
          <a:bodyPr wrap="square" rtlCol="0">
            <a:spAutoFit/>
          </a:bodyPr>
          <a:lstStyle/>
          <a:p>
            <a:r>
              <a:rPr lang="en-CA" sz="800" dirty="0">
                <a:solidFill>
                  <a:srgbClr val="333333"/>
                </a:solidFill>
                <a:hlinkClick r:id="rId6"/>
              </a:rPr>
              <a:t>The Washington Post</a:t>
            </a:r>
            <a:endParaRPr lang="en-CA" sz="800" dirty="0">
              <a:solidFill>
                <a:srgbClr val="333333"/>
              </a:solidFill>
            </a:endParaRPr>
          </a:p>
        </p:txBody>
      </p:sp>
      <p:pic>
        <p:nvPicPr>
          <p:cNvPr id="14" name="Picture 13"/>
          <p:cNvPicPr>
            <a:picLocks noChangeAspect="1"/>
          </p:cNvPicPr>
          <p:nvPr/>
        </p:nvPicPr>
        <p:blipFill>
          <a:blip r:embed="rId7"/>
          <a:stretch>
            <a:fillRect/>
          </a:stretch>
        </p:blipFill>
        <p:spPr>
          <a:xfrm>
            <a:off x="4992124" y="2033634"/>
            <a:ext cx="3885176" cy="587844"/>
          </a:xfrm>
          <a:prstGeom prst="rect">
            <a:avLst/>
          </a:prstGeom>
          <a:effectLst/>
        </p:spPr>
      </p:pic>
      <p:sp>
        <p:nvSpPr>
          <p:cNvPr id="15" name="TextBox 14"/>
          <p:cNvSpPr txBox="1"/>
          <p:nvPr/>
        </p:nvSpPr>
        <p:spPr>
          <a:xfrm>
            <a:off x="6894282" y="2350461"/>
            <a:ext cx="541191" cy="215444"/>
          </a:xfrm>
          <a:prstGeom prst="rect">
            <a:avLst/>
          </a:prstGeom>
        </p:spPr>
        <p:txBody>
          <a:bodyPr wrap="square" rtlCol="0">
            <a:spAutoFit/>
          </a:bodyPr>
          <a:lstStyle/>
          <a:p>
            <a:r>
              <a:rPr lang="en-CA" sz="800" dirty="0">
                <a:solidFill>
                  <a:srgbClr val="333333"/>
                </a:solidFill>
                <a:hlinkClick r:id="rId8"/>
              </a:rPr>
              <a:t>BBC</a:t>
            </a:r>
            <a:endParaRPr lang="en-CA" sz="800" dirty="0">
              <a:solidFill>
                <a:srgbClr val="333333"/>
              </a:solidFill>
            </a:endParaRPr>
          </a:p>
        </p:txBody>
      </p:sp>
      <p:pic>
        <p:nvPicPr>
          <p:cNvPr id="16" name="Picture 15"/>
          <p:cNvPicPr>
            <a:picLocks noChangeAspect="1"/>
          </p:cNvPicPr>
          <p:nvPr/>
        </p:nvPicPr>
        <p:blipFill>
          <a:blip r:embed="rId9"/>
          <a:stretch>
            <a:fillRect/>
          </a:stretch>
        </p:blipFill>
        <p:spPr>
          <a:xfrm>
            <a:off x="1767033" y="5218695"/>
            <a:ext cx="5032505" cy="403302"/>
          </a:xfrm>
          <a:prstGeom prst="rect">
            <a:avLst/>
          </a:prstGeom>
        </p:spPr>
      </p:pic>
      <p:sp>
        <p:nvSpPr>
          <p:cNvPr id="17" name="TextBox 16"/>
          <p:cNvSpPr txBox="1"/>
          <p:nvPr/>
        </p:nvSpPr>
        <p:spPr>
          <a:xfrm>
            <a:off x="6646028" y="5402099"/>
            <a:ext cx="1737361" cy="215444"/>
          </a:xfrm>
          <a:prstGeom prst="rect">
            <a:avLst/>
          </a:prstGeom>
        </p:spPr>
        <p:txBody>
          <a:bodyPr wrap="square" rtlCol="0">
            <a:spAutoFit/>
          </a:bodyPr>
          <a:lstStyle/>
          <a:p>
            <a:r>
              <a:rPr lang="en-CA" sz="800" dirty="0">
                <a:solidFill>
                  <a:srgbClr val="333333"/>
                </a:solidFill>
                <a:hlinkClick r:id="rId10"/>
              </a:rPr>
              <a:t>Computer Business Review</a:t>
            </a:r>
            <a:endParaRPr lang="en-CA" sz="800" dirty="0">
              <a:solidFill>
                <a:srgbClr val="333333"/>
              </a:solidFill>
            </a:endParaRPr>
          </a:p>
        </p:txBody>
      </p:sp>
      <p:pic>
        <p:nvPicPr>
          <p:cNvPr id="19" name="Picture 18"/>
          <p:cNvPicPr>
            <a:picLocks noChangeAspect="1"/>
          </p:cNvPicPr>
          <p:nvPr/>
        </p:nvPicPr>
        <p:blipFill>
          <a:blip r:embed="rId11"/>
          <a:stretch>
            <a:fillRect/>
          </a:stretch>
        </p:blipFill>
        <p:spPr>
          <a:xfrm>
            <a:off x="370771" y="2157953"/>
            <a:ext cx="4193639" cy="638816"/>
          </a:xfrm>
          <a:prstGeom prst="rect">
            <a:avLst/>
          </a:prstGeom>
          <a:effectLst/>
        </p:spPr>
      </p:pic>
      <p:sp>
        <p:nvSpPr>
          <p:cNvPr id="20" name="TextBox 19"/>
          <p:cNvSpPr txBox="1"/>
          <p:nvPr/>
        </p:nvSpPr>
        <p:spPr>
          <a:xfrm>
            <a:off x="1834750" y="2520856"/>
            <a:ext cx="1432081" cy="215444"/>
          </a:xfrm>
          <a:prstGeom prst="rect">
            <a:avLst/>
          </a:prstGeom>
        </p:spPr>
        <p:txBody>
          <a:bodyPr wrap="square" rtlCol="0">
            <a:spAutoFit/>
          </a:bodyPr>
          <a:lstStyle/>
          <a:p>
            <a:r>
              <a:rPr lang="en-CA" sz="800" dirty="0">
                <a:solidFill>
                  <a:srgbClr val="333333"/>
                </a:solidFill>
                <a:hlinkClick r:id="rId12"/>
              </a:rPr>
              <a:t>The Guardian</a:t>
            </a:r>
            <a:endParaRPr lang="en-CA" sz="800" dirty="0">
              <a:solidFill>
                <a:srgbClr val="333333"/>
              </a:solidFill>
            </a:endParaRPr>
          </a:p>
        </p:txBody>
      </p:sp>
      <p:pic>
        <p:nvPicPr>
          <p:cNvPr id="21" name="Picture 20"/>
          <p:cNvPicPr>
            <a:picLocks noChangeAspect="1"/>
          </p:cNvPicPr>
          <p:nvPr/>
        </p:nvPicPr>
        <p:blipFill>
          <a:blip r:embed="rId13"/>
          <a:stretch>
            <a:fillRect/>
          </a:stretch>
        </p:blipFill>
        <p:spPr>
          <a:xfrm>
            <a:off x="385689" y="5852649"/>
            <a:ext cx="6828224" cy="285928"/>
          </a:xfrm>
          <a:prstGeom prst="rect">
            <a:avLst/>
          </a:prstGeom>
        </p:spPr>
      </p:pic>
      <p:sp>
        <p:nvSpPr>
          <p:cNvPr id="22" name="TextBox 21"/>
          <p:cNvSpPr txBox="1"/>
          <p:nvPr/>
        </p:nvSpPr>
        <p:spPr>
          <a:xfrm>
            <a:off x="1167963" y="1175418"/>
            <a:ext cx="7024869" cy="707886"/>
          </a:xfrm>
          <a:prstGeom prst="rect">
            <a:avLst/>
          </a:prstGeom>
          <a:effectLst>
            <a:outerShdw dist="12700" dir="2700000" algn="ctr" rotWithShape="0">
              <a:srgbClr val="000000">
                <a:alpha val="20000"/>
              </a:srgbClr>
            </a:outerShdw>
          </a:effectLst>
        </p:spPr>
        <p:txBody>
          <a:bodyPr wrap="square" rtlCol="0">
            <a:spAutoFit/>
          </a:bodyPr>
          <a:lstStyle/>
          <a:p>
            <a:r>
              <a:rPr lang="en-CA" sz="4000" b="1" cap="small" dirty="0">
                <a:solidFill>
                  <a:srgbClr val="333333"/>
                </a:solidFill>
                <a:latin typeface="+mj-lt"/>
              </a:rPr>
              <a:t>IT Risk Is Headline News</a:t>
            </a:r>
          </a:p>
        </p:txBody>
      </p:sp>
      <p:cxnSp>
        <p:nvCxnSpPr>
          <p:cNvPr id="24" name="Straight Connector 23"/>
          <p:cNvCxnSpPr/>
          <p:nvPr/>
        </p:nvCxnSpPr>
        <p:spPr>
          <a:xfrm>
            <a:off x="357808" y="1948065"/>
            <a:ext cx="84600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51183" y="1832775"/>
            <a:ext cx="846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14"/>
          <a:stretch>
            <a:fillRect/>
          </a:stretch>
        </p:blipFill>
        <p:spPr>
          <a:xfrm>
            <a:off x="1834750" y="2971503"/>
            <a:ext cx="5691297" cy="498666"/>
          </a:xfrm>
          <a:prstGeom prst="rect">
            <a:avLst/>
          </a:prstGeom>
        </p:spPr>
      </p:pic>
      <p:sp>
        <p:nvSpPr>
          <p:cNvPr id="29" name="TextBox 28"/>
          <p:cNvSpPr txBox="1"/>
          <p:nvPr/>
        </p:nvSpPr>
        <p:spPr>
          <a:xfrm>
            <a:off x="2991270" y="3260591"/>
            <a:ext cx="2035534" cy="215444"/>
          </a:xfrm>
          <a:prstGeom prst="rect">
            <a:avLst/>
          </a:prstGeom>
        </p:spPr>
        <p:txBody>
          <a:bodyPr wrap="square" rtlCol="0">
            <a:spAutoFit/>
          </a:bodyPr>
          <a:lstStyle/>
          <a:p>
            <a:r>
              <a:rPr lang="en-CA" sz="800" dirty="0">
                <a:solidFill>
                  <a:srgbClr val="333333"/>
                </a:solidFill>
                <a:hlinkClick r:id="rId15"/>
              </a:rPr>
              <a:t>The Wall Street Journal</a:t>
            </a:r>
            <a:endParaRPr lang="en-CA" sz="800" dirty="0">
              <a:solidFill>
                <a:srgbClr val="333333"/>
              </a:solidFill>
            </a:endParaRPr>
          </a:p>
        </p:txBody>
      </p:sp>
      <p:cxnSp>
        <p:nvCxnSpPr>
          <p:cNvPr id="31" name="Straight Connector 30"/>
          <p:cNvCxnSpPr/>
          <p:nvPr/>
        </p:nvCxnSpPr>
        <p:spPr>
          <a:xfrm>
            <a:off x="349857" y="6203338"/>
            <a:ext cx="84600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16"/>
          <a:stretch>
            <a:fillRect/>
          </a:stretch>
        </p:blipFill>
        <p:spPr>
          <a:xfrm>
            <a:off x="4982437" y="4373655"/>
            <a:ext cx="3364971" cy="446184"/>
          </a:xfrm>
          <a:prstGeom prst="rect">
            <a:avLst/>
          </a:prstGeom>
        </p:spPr>
      </p:pic>
      <p:sp>
        <p:nvSpPr>
          <p:cNvPr id="26" name="TextBox 25"/>
          <p:cNvSpPr txBox="1"/>
          <p:nvPr/>
        </p:nvSpPr>
        <p:spPr>
          <a:xfrm>
            <a:off x="7178984" y="4650463"/>
            <a:ext cx="874403" cy="215444"/>
          </a:xfrm>
          <a:prstGeom prst="rect">
            <a:avLst/>
          </a:prstGeom>
        </p:spPr>
        <p:txBody>
          <a:bodyPr wrap="square" rtlCol="0">
            <a:spAutoFit/>
          </a:bodyPr>
          <a:lstStyle/>
          <a:p>
            <a:r>
              <a:rPr lang="en-CA" sz="800" dirty="0">
                <a:solidFill>
                  <a:srgbClr val="333333"/>
                </a:solidFill>
                <a:hlinkClick r:id="rId17"/>
              </a:rPr>
              <a:t>The Australian</a:t>
            </a:r>
            <a:endParaRPr lang="en-CA" sz="800" dirty="0">
              <a:solidFill>
                <a:srgbClr val="333333"/>
              </a:solidFill>
            </a:endParaRPr>
          </a:p>
        </p:txBody>
      </p:sp>
    </p:spTree>
    <p:extLst>
      <p:ext uri="{BB962C8B-B14F-4D97-AF65-F5344CB8AC3E}">
        <p14:creationId xmlns:p14="http://schemas.microsoft.com/office/powerpoint/2010/main" val="1184078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
          <p:cNvSpPr/>
          <p:nvPr/>
        </p:nvSpPr>
        <p:spPr>
          <a:xfrm>
            <a:off x="-1" y="0"/>
            <a:ext cx="9144001" cy="11845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a:spcAft>
                <a:spcPts val="800"/>
              </a:spcAft>
            </a:pPr>
            <a:endParaRPr lang="en-US" sz="2400" dirty="0">
              <a:solidFill>
                <a:srgbClr val="FFFFFF"/>
              </a:solidFill>
            </a:endParaRPr>
          </a:p>
        </p:txBody>
      </p:sp>
      <p:grpSp>
        <p:nvGrpSpPr>
          <p:cNvPr id="13" name="Group 12"/>
          <p:cNvGrpSpPr/>
          <p:nvPr/>
        </p:nvGrpSpPr>
        <p:grpSpPr>
          <a:xfrm>
            <a:off x="2907215" y="3845642"/>
            <a:ext cx="5482405" cy="2688951"/>
            <a:chOff x="3271717" y="3740549"/>
            <a:chExt cx="5453925" cy="2674982"/>
          </a:xfrm>
        </p:grpSpPr>
        <p:pic>
          <p:nvPicPr>
            <p:cNvPr id="3" name="Picture 2"/>
            <p:cNvPicPr>
              <a:picLocks noChangeAspect="1"/>
            </p:cNvPicPr>
            <p:nvPr/>
          </p:nvPicPr>
          <p:blipFill>
            <a:blip r:embed="rId2"/>
            <a:stretch>
              <a:fillRect/>
            </a:stretch>
          </p:blipFill>
          <p:spPr>
            <a:xfrm>
              <a:off x="3271717" y="3740549"/>
              <a:ext cx="5453925" cy="2674982"/>
            </a:xfrm>
            <a:prstGeom prst="rect">
              <a:avLst/>
            </a:prstGeom>
          </p:spPr>
        </p:pic>
        <p:sp>
          <p:nvSpPr>
            <p:cNvPr id="12" name="Rectangle 11"/>
            <p:cNvSpPr/>
            <p:nvPr/>
          </p:nvSpPr>
          <p:spPr>
            <a:xfrm>
              <a:off x="4876950" y="3748162"/>
              <a:ext cx="2265254" cy="480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 name="Title 1"/>
          <p:cNvSpPr>
            <a:spLocks noGrp="1"/>
          </p:cNvSpPr>
          <p:nvPr>
            <p:ph type="title"/>
          </p:nvPr>
        </p:nvSpPr>
        <p:spPr>
          <a:xfrm>
            <a:off x="251520" y="157013"/>
            <a:ext cx="8625780" cy="864096"/>
          </a:xfrm>
        </p:spPr>
        <p:txBody>
          <a:bodyPr/>
          <a:lstStyle/>
          <a:p>
            <a:r>
              <a:rPr lang="en-CA" dirty="0">
                <a:solidFill>
                  <a:schemeClr val="bg1"/>
                </a:solidFill>
                <a:latin typeface="+mn-lt"/>
              </a:rPr>
              <a:t>Risk management is a top IT priority</a:t>
            </a:r>
          </a:p>
        </p:txBody>
      </p:sp>
      <p:sp>
        <p:nvSpPr>
          <p:cNvPr id="4" name="TextBox 3"/>
          <p:cNvSpPr txBox="1"/>
          <p:nvPr/>
        </p:nvSpPr>
        <p:spPr>
          <a:xfrm>
            <a:off x="240118" y="1497861"/>
            <a:ext cx="2391340" cy="4708981"/>
          </a:xfrm>
          <a:prstGeom prst="rect">
            <a:avLst/>
          </a:prstGeom>
          <a:solidFill>
            <a:srgbClr val="F2F2F2"/>
          </a:solidFill>
        </p:spPr>
        <p:txBody>
          <a:bodyPr wrap="square" rtlCol="0">
            <a:spAutoFit/>
          </a:bodyPr>
          <a:lstStyle/>
          <a:p>
            <a:pPr marL="228600" indent="-228600">
              <a:spcAft>
                <a:spcPts val="1200"/>
              </a:spcAft>
              <a:buFont typeface="+mj-lt"/>
              <a:buAutoNum type="arabicPeriod"/>
            </a:pPr>
            <a:endParaRPr lang="en-CA" sz="1400" dirty="0">
              <a:solidFill>
                <a:srgbClr val="FFFFFF">
                  <a:lumMod val="75000"/>
                </a:srgbClr>
              </a:solidFill>
            </a:endParaRPr>
          </a:p>
          <a:p>
            <a:pPr marL="228600" indent="-228600">
              <a:spcAft>
                <a:spcPts val="1200"/>
              </a:spcAft>
              <a:buFont typeface="+mj-lt"/>
              <a:buAutoNum type="arabicPeriod"/>
            </a:pPr>
            <a:r>
              <a:rPr lang="en-CA" sz="1400" dirty="0">
                <a:solidFill>
                  <a:srgbClr val="FFFFFF">
                    <a:lumMod val="75000"/>
                  </a:srgbClr>
                </a:solidFill>
              </a:rPr>
              <a:t>Data Quality</a:t>
            </a:r>
          </a:p>
          <a:p>
            <a:pPr marL="228600" indent="-228600">
              <a:spcAft>
                <a:spcPts val="1200"/>
              </a:spcAft>
              <a:buFont typeface="+mj-lt"/>
              <a:buAutoNum type="arabicPeriod"/>
            </a:pPr>
            <a:r>
              <a:rPr lang="en-CA" sz="1400" dirty="0">
                <a:solidFill>
                  <a:srgbClr val="FFFFFF">
                    <a:lumMod val="75000"/>
                  </a:srgbClr>
                </a:solidFill>
              </a:rPr>
              <a:t>IT Governance</a:t>
            </a:r>
          </a:p>
          <a:p>
            <a:pPr marL="228600" indent="-228600">
              <a:spcAft>
                <a:spcPts val="1200"/>
              </a:spcAft>
              <a:buFont typeface="+mj-lt"/>
              <a:buAutoNum type="arabicPeriod"/>
            </a:pPr>
            <a:r>
              <a:rPr lang="en-CA" b="1" dirty="0">
                <a:solidFill>
                  <a:srgbClr val="243F54"/>
                </a:solidFill>
              </a:rPr>
              <a:t>Risk Management</a:t>
            </a:r>
          </a:p>
          <a:p>
            <a:pPr marL="228600" indent="-228600">
              <a:spcAft>
                <a:spcPts val="1200"/>
              </a:spcAft>
              <a:buFont typeface="+mj-lt"/>
              <a:buAutoNum type="arabicPeriod"/>
            </a:pPr>
            <a:r>
              <a:rPr lang="en-CA" sz="1400" dirty="0">
                <a:solidFill>
                  <a:srgbClr val="FFFFFF">
                    <a:lumMod val="75000"/>
                  </a:srgbClr>
                </a:solidFill>
              </a:rPr>
              <a:t>Knowledge Management</a:t>
            </a:r>
          </a:p>
          <a:p>
            <a:pPr marL="228600" indent="-228600">
              <a:spcAft>
                <a:spcPts val="1200"/>
              </a:spcAft>
              <a:buFont typeface="+mj-lt"/>
              <a:buAutoNum type="arabicPeriod"/>
            </a:pPr>
            <a:r>
              <a:rPr lang="en-CA" sz="1400" dirty="0">
                <a:solidFill>
                  <a:srgbClr val="FFFFFF">
                    <a:lumMod val="75000"/>
                  </a:srgbClr>
                </a:solidFill>
              </a:rPr>
              <a:t>Requirements Gathering</a:t>
            </a:r>
          </a:p>
          <a:p>
            <a:pPr marL="228600" indent="-228600">
              <a:spcAft>
                <a:spcPts val="1200"/>
              </a:spcAft>
              <a:buFont typeface="+mj-lt"/>
              <a:buAutoNum type="arabicPeriod"/>
            </a:pPr>
            <a:r>
              <a:rPr lang="en-CA" sz="1400" dirty="0">
                <a:solidFill>
                  <a:srgbClr val="FFFFFF">
                    <a:lumMod val="75000"/>
                  </a:srgbClr>
                </a:solidFill>
              </a:rPr>
              <a:t>Manage Service Catalog</a:t>
            </a:r>
          </a:p>
          <a:p>
            <a:pPr marL="228600" indent="-228600">
              <a:spcAft>
                <a:spcPts val="1200"/>
              </a:spcAft>
              <a:buFont typeface="+mj-lt"/>
              <a:buAutoNum type="arabicPeriod"/>
            </a:pPr>
            <a:r>
              <a:rPr lang="en-CA" sz="1400" dirty="0">
                <a:solidFill>
                  <a:srgbClr val="FFFFFF">
                    <a:lumMod val="75000"/>
                  </a:srgbClr>
                </a:solidFill>
              </a:rPr>
              <a:t>Organizational Change Management</a:t>
            </a:r>
          </a:p>
          <a:p>
            <a:pPr marL="228600" indent="-228600">
              <a:spcAft>
                <a:spcPts val="1200"/>
              </a:spcAft>
              <a:buFont typeface="+mj-lt"/>
              <a:buAutoNum type="arabicPeriod"/>
            </a:pPr>
            <a:r>
              <a:rPr lang="en-CA" sz="1400" dirty="0">
                <a:solidFill>
                  <a:srgbClr val="FFFFFF">
                    <a:lumMod val="75000"/>
                  </a:srgbClr>
                </a:solidFill>
              </a:rPr>
              <a:t>Quality Management</a:t>
            </a:r>
          </a:p>
          <a:p>
            <a:pPr marL="228600" indent="-228600">
              <a:spcAft>
                <a:spcPts val="1200"/>
              </a:spcAft>
              <a:buFont typeface="+mj-lt"/>
              <a:buAutoNum type="arabicPeriod"/>
            </a:pPr>
            <a:r>
              <a:rPr lang="en-CA" sz="1400" dirty="0">
                <a:solidFill>
                  <a:srgbClr val="FFFFFF">
                    <a:lumMod val="75000"/>
                  </a:srgbClr>
                </a:solidFill>
              </a:rPr>
              <a:t>Performance Measurement</a:t>
            </a:r>
          </a:p>
          <a:p>
            <a:pPr marL="228600" indent="-228600">
              <a:spcAft>
                <a:spcPts val="1200"/>
              </a:spcAft>
              <a:buFont typeface="+mj-lt"/>
              <a:buAutoNum type="arabicPeriod"/>
            </a:pPr>
            <a:r>
              <a:rPr lang="en-CA" sz="1400" dirty="0">
                <a:solidFill>
                  <a:srgbClr val="FFFFFF">
                    <a:lumMod val="75000"/>
                  </a:srgbClr>
                </a:solidFill>
              </a:rPr>
              <a:t> Application Portfolio Management</a:t>
            </a:r>
          </a:p>
        </p:txBody>
      </p:sp>
      <p:sp>
        <p:nvSpPr>
          <p:cNvPr id="8" name="Rectangle 23"/>
          <p:cNvSpPr/>
          <p:nvPr/>
        </p:nvSpPr>
        <p:spPr>
          <a:xfrm>
            <a:off x="237197" y="1242456"/>
            <a:ext cx="2394261" cy="488257"/>
          </a:xfrm>
          <a:prstGeom prst="rect">
            <a:avLst/>
          </a:prstGeom>
          <a:solidFill>
            <a:schemeClr val="accent1"/>
          </a:solidFill>
          <a:ln w="12700">
            <a:noFill/>
          </a:ln>
          <a:effectLst>
            <a:outerShdw dist="127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FFFF"/>
                </a:solidFill>
              </a:rPr>
              <a:t>Info-Tech’s Top 10</a:t>
            </a:r>
          </a:p>
          <a:p>
            <a:pPr algn="ctr"/>
            <a:r>
              <a:rPr lang="en-US" sz="1400" b="1" dirty="0">
                <a:solidFill>
                  <a:srgbClr val="FFFFFF"/>
                </a:solidFill>
              </a:rPr>
              <a:t>IT Improvement Priorities</a:t>
            </a:r>
          </a:p>
        </p:txBody>
      </p:sp>
      <p:sp>
        <p:nvSpPr>
          <p:cNvPr id="11" name="TextBox 10"/>
          <p:cNvSpPr txBox="1"/>
          <p:nvPr/>
        </p:nvSpPr>
        <p:spPr>
          <a:xfrm>
            <a:off x="2780099" y="1196270"/>
            <a:ext cx="5954596" cy="738664"/>
          </a:xfrm>
          <a:prstGeom prst="rect">
            <a:avLst/>
          </a:prstGeom>
        </p:spPr>
        <p:txBody>
          <a:bodyPr wrap="square" rtlCol="0">
            <a:spAutoFit/>
          </a:bodyPr>
          <a:lstStyle/>
          <a:p>
            <a:r>
              <a:rPr lang="en-CA" sz="1400" b="1" dirty="0">
                <a:solidFill>
                  <a:srgbClr val="333333"/>
                </a:solidFill>
              </a:rPr>
              <a:t>Info-Tech asked over 2,500 IT professionals </a:t>
            </a:r>
            <a:r>
              <a:rPr lang="en-CA" sz="1400" dirty="0">
                <a:solidFill>
                  <a:srgbClr val="333333"/>
                </a:solidFill>
              </a:rPr>
              <a:t>to rate, on a scale of 1 to 10, the importance of risk management and how effective they were at managing IT risks.</a:t>
            </a:r>
          </a:p>
        </p:txBody>
      </p:sp>
      <p:grpSp>
        <p:nvGrpSpPr>
          <p:cNvPr id="24" name="Group 23"/>
          <p:cNvGrpSpPr/>
          <p:nvPr/>
        </p:nvGrpSpPr>
        <p:grpSpPr>
          <a:xfrm>
            <a:off x="2645781" y="1942188"/>
            <a:ext cx="6132717" cy="1916882"/>
            <a:chOff x="2717084" y="1873793"/>
            <a:chExt cx="6132717" cy="1916882"/>
          </a:xfrm>
        </p:grpSpPr>
        <p:grpSp>
          <p:nvGrpSpPr>
            <p:cNvPr id="21" name="Group 20"/>
            <p:cNvGrpSpPr/>
            <p:nvPr/>
          </p:nvGrpSpPr>
          <p:grpSpPr>
            <a:xfrm>
              <a:off x="3091876" y="1873793"/>
              <a:ext cx="5757925" cy="1879455"/>
              <a:chOff x="2988511" y="1873793"/>
              <a:chExt cx="5757925" cy="1879455"/>
            </a:xfrm>
          </p:grpSpPr>
          <p:sp>
            <p:nvSpPr>
              <p:cNvPr id="15" name="Rectangle 14"/>
              <p:cNvSpPr/>
              <p:nvPr/>
            </p:nvSpPr>
            <p:spPr>
              <a:xfrm>
                <a:off x="2998574" y="1873793"/>
                <a:ext cx="5747862" cy="1879455"/>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5" name="TextBox 4"/>
              <p:cNvSpPr txBox="1"/>
              <p:nvPr/>
            </p:nvSpPr>
            <p:spPr>
              <a:xfrm>
                <a:off x="2988511" y="2118829"/>
                <a:ext cx="3748217" cy="1446550"/>
              </a:xfrm>
              <a:prstGeom prst="rect">
                <a:avLst/>
              </a:prstGeom>
            </p:spPr>
            <p:txBody>
              <a:bodyPr wrap="square" rtlCol="0">
                <a:spAutoFit/>
              </a:bodyPr>
              <a:lstStyle/>
              <a:p>
                <a:r>
                  <a:rPr lang="en-CA" sz="1200" b="1" dirty="0">
                    <a:solidFill>
                      <a:srgbClr val="243F54"/>
                    </a:solidFill>
                  </a:rPr>
                  <a:t>Importance of </a:t>
                </a:r>
              </a:p>
              <a:p>
                <a:r>
                  <a:rPr lang="en-CA" sz="1200" b="1" dirty="0">
                    <a:solidFill>
                      <a:srgbClr val="243F54"/>
                    </a:solidFill>
                  </a:rPr>
                  <a:t>risk management:</a:t>
                </a:r>
              </a:p>
              <a:p>
                <a:endParaRPr lang="en-CA" sz="500" dirty="0">
                  <a:solidFill>
                    <a:srgbClr val="243F54"/>
                  </a:solidFill>
                </a:endParaRPr>
              </a:p>
              <a:p>
                <a:endParaRPr lang="en-CA" sz="500" dirty="0">
                  <a:solidFill>
                    <a:srgbClr val="243F54"/>
                  </a:solidFill>
                </a:endParaRPr>
              </a:p>
              <a:p>
                <a:endParaRPr lang="en-CA" sz="500" dirty="0">
                  <a:solidFill>
                    <a:srgbClr val="243F54"/>
                  </a:solidFill>
                </a:endParaRPr>
              </a:p>
              <a:p>
                <a:endParaRPr lang="en-CA" sz="500" dirty="0">
                  <a:solidFill>
                    <a:srgbClr val="243F54"/>
                  </a:solidFill>
                </a:endParaRPr>
              </a:p>
              <a:p>
                <a:endParaRPr lang="en-CA" sz="500" dirty="0">
                  <a:solidFill>
                    <a:srgbClr val="243F54"/>
                  </a:solidFill>
                </a:endParaRPr>
              </a:p>
              <a:p>
                <a:endParaRPr lang="en-CA" sz="500" dirty="0">
                  <a:solidFill>
                    <a:srgbClr val="243F54"/>
                  </a:solidFill>
                </a:endParaRPr>
              </a:p>
              <a:p>
                <a:endParaRPr lang="en-CA" sz="500" dirty="0">
                  <a:solidFill>
                    <a:srgbClr val="243F54"/>
                  </a:solidFill>
                </a:endParaRPr>
              </a:p>
              <a:p>
                <a:endParaRPr lang="en-CA" sz="500" dirty="0">
                  <a:solidFill>
                    <a:srgbClr val="243F54"/>
                  </a:solidFill>
                </a:endParaRPr>
              </a:p>
              <a:p>
                <a:r>
                  <a:rPr lang="en-CA" sz="1200" b="1" dirty="0">
                    <a:solidFill>
                      <a:srgbClr val="243F54"/>
                    </a:solidFill>
                  </a:rPr>
                  <a:t>Effectiveness of</a:t>
                </a:r>
              </a:p>
              <a:p>
                <a:r>
                  <a:rPr lang="en-CA" sz="1200" b="1" dirty="0">
                    <a:solidFill>
                      <a:srgbClr val="243F54"/>
                    </a:solidFill>
                  </a:rPr>
                  <a:t>risk management:</a:t>
                </a:r>
              </a:p>
            </p:txBody>
          </p:sp>
          <p:sp>
            <p:nvSpPr>
              <p:cNvPr id="6" name="Oval 5"/>
              <p:cNvSpPr/>
              <p:nvPr/>
            </p:nvSpPr>
            <p:spPr>
              <a:xfrm>
                <a:off x="4858550" y="1960075"/>
                <a:ext cx="732030" cy="732030"/>
              </a:xfrm>
              <a:prstGeom prst="ellipse">
                <a:avLst/>
              </a:prstGeom>
              <a:ln>
                <a:noFill/>
              </a:ln>
              <a:effectLst>
                <a:outerShdw dist="127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rgbClr val="FFFFFF"/>
                    </a:solidFill>
                  </a:rPr>
                  <a:t>8.3</a:t>
                </a:r>
                <a:endParaRPr lang="en-US" sz="1100" b="1" dirty="0">
                  <a:solidFill>
                    <a:srgbClr val="FFFFFF"/>
                  </a:solidFill>
                </a:endParaRPr>
              </a:p>
            </p:txBody>
          </p:sp>
          <p:sp>
            <p:nvSpPr>
              <p:cNvPr id="7" name="Oval 6"/>
              <p:cNvSpPr/>
              <p:nvPr/>
            </p:nvSpPr>
            <p:spPr>
              <a:xfrm>
                <a:off x="4858551" y="2972407"/>
                <a:ext cx="732030" cy="732030"/>
              </a:xfrm>
              <a:prstGeom prst="ellipse">
                <a:avLst/>
              </a:prstGeom>
              <a:solidFill>
                <a:schemeClr val="accent2"/>
              </a:solidFill>
              <a:ln>
                <a:noFill/>
              </a:ln>
              <a:effectLst>
                <a:outerShdw dist="127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rgbClr val="FFFFFF"/>
                    </a:solidFill>
                  </a:rPr>
                  <a:t>5.9</a:t>
                </a:r>
                <a:endParaRPr lang="en-US" sz="1200" b="1" dirty="0">
                  <a:solidFill>
                    <a:srgbClr val="FFFFFF"/>
                  </a:solidFill>
                </a:endParaRPr>
              </a:p>
            </p:txBody>
          </p:sp>
          <p:sp>
            <p:nvSpPr>
              <p:cNvPr id="9" name="TextBox 8"/>
              <p:cNvSpPr txBox="1"/>
              <p:nvPr/>
            </p:nvSpPr>
            <p:spPr>
              <a:xfrm>
                <a:off x="6172794" y="2176207"/>
                <a:ext cx="2398678" cy="276999"/>
              </a:xfrm>
              <a:prstGeom prst="rect">
                <a:avLst/>
              </a:prstGeom>
            </p:spPr>
            <p:txBody>
              <a:bodyPr wrap="square" rtlCol="0">
                <a:spAutoFit/>
              </a:bodyPr>
              <a:lstStyle/>
              <a:p>
                <a:r>
                  <a:rPr lang="en-CA" sz="1200" b="1" dirty="0">
                    <a:solidFill>
                      <a:srgbClr val="333333"/>
                    </a:solidFill>
                  </a:rPr>
                  <a:t>Above average </a:t>
                </a:r>
                <a:r>
                  <a:rPr lang="en-CA" sz="1200" dirty="0">
                    <a:solidFill>
                      <a:srgbClr val="333333"/>
                    </a:solidFill>
                  </a:rPr>
                  <a:t>importance</a:t>
                </a:r>
              </a:p>
            </p:txBody>
          </p:sp>
          <p:sp>
            <p:nvSpPr>
              <p:cNvPr id="10" name="TextBox 9"/>
              <p:cNvSpPr txBox="1"/>
              <p:nvPr/>
            </p:nvSpPr>
            <p:spPr>
              <a:xfrm>
                <a:off x="6166453" y="3086525"/>
                <a:ext cx="2531200" cy="461665"/>
              </a:xfrm>
              <a:prstGeom prst="rect">
                <a:avLst/>
              </a:prstGeom>
            </p:spPr>
            <p:txBody>
              <a:bodyPr wrap="square" rtlCol="0">
                <a:spAutoFit/>
              </a:bodyPr>
              <a:lstStyle/>
              <a:p>
                <a:r>
                  <a:rPr lang="en-CA" sz="1200" b="1" dirty="0">
                    <a:solidFill>
                      <a:srgbClr val="333333"/>
                    </a:solidFill>
                  </a:rPr>
                  <a:t>Significantly below average </a:t>
                </a:r>
                <a:r>
                  <a:rPr lang="en-CA" sz="1200" dirty="0">
                    <a:solidFill>
                      <a:srgbClr val="333333"/>
                    </a:solidFill>
                  </a:rPr>
                  <a:t>effectiveness</a:t>
                </a:r>
              </a:p>
            </p:txBody>
          </p:sp>
          <p:sp>
            <p:nvSpPr>
              <p:cNvPr id="18" name="Chevron 17"/>
              <p:cNvSpPr/>
              <p:nvPr/>
            </p:nvSpPr>
            <p:spPr>
              <a:xfrm>
                <a:off x="5871861" y="3147387"/>
                <a:ext cx="182880" cy="33786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333333"/>
                  </a:solidFill>
                </a:endParaRPr>
              </a:p>
            </p:txBody>
          </p:sp>
          <p:sp>
            <p:nvSpPr>
              <p:cNvPr id="19" name="Chevron 18"/>
              <p:cNvSpPr/>
              <p:nvPr/>
            </p:nvSpPr>
            <p:spPr>
              <a:xfrm>
                <a:off x="5871861" y="2169593"/>
                <a:ext cx="182880" cy="33786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333333"/>
                  </a:solidFill>
                </a:endParaRPr>
              </a:p>
            </p:txBody>
          </p:sp>
        </p:grpSp>
        <p:sp>
          <p:nvSpPr>
            <p:cNvPr id="23" name="Rectangle 22"/>
            <p:cNvSpPr/>
            <p:nvPr/>
          </p:nvSpPr>
          <p:spPr>
            <a:xfrm>
              <a:off x="3091876" y="1890538"/>
              <a:ext cx="45719" cy="1900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Isosceles Triangle 15"/>
            <p:cNvSpPr/>
            <p:nvPr/>
          </p:nvSpPr>
          <p:spPr>
            <a:xfrm rot="16200000">
              <a:off x="1969777" y="2621101"/>
              <a:ext cx="1879454" cy="384840"/>
            </a:xfrm>
            <a:prstGeom prst="triangle">
              <a:avLst>
                <a:gd name="adj" fmla="val 52888"/>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grpSp>
        <p:nvGrpSpPr>
          <p:cNvPr id="27" name="Group 26"/>
          <p:cNvGrpSpPr/>
          <p:nvPr/>
        </p:nvGrpSpPr>
        <p:grpSpPr>
          <a:xfrm flipH="1">
            <a:off x="5995363" y="4671247"/>
            <a:ext cx="1006829" cy="1723056"/>
            <a:chOff x="4430888" y="333163"/>
            <a:chExt cx="3641881" cy="6183089"/>
          </a:xfrm>
        </p:grpSpPr>
        <p:sp>
          <p:nvSpPr>
            <p:cNvPr id="29" name="Round Same Side Corner Rectangle 28"/>
            <p:cNvSpPr/>
            <p:nvPr/>
          </p:nvSpPr>
          <p:spPr>
            <a:xfrm rot="12538577">
              <a:off x="4430888" y="3308725"/>
              <a:ext cx="966308" cy="3207527"/>
            </a:xfrm>
            <a:prstGeom prst="round2SameRect">
              <a:avLst>
                <a:gd name="adj1" fmla="val 34849"/>
                <a:gd name="adj2" fmla="val 0"/>
              </a:avLst>
            </a:prstGeom>
            <a:solidFill>
              <a:srgbClr val="BCD2E2"/>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CA" kern="0" dirty="0">
                <a:solidFill>
                  <a:srgbClr val="FFFFFF"/>
                </a:solidFill>
              </a:endParaRPr>
            </a:p>
          </p:txBody>
        </p:sp>
        <p:sp>
          <p:nvSpPr>
            <p:cNvPr id="30" name="Oval 29"/>
            <p:cNvSpPr/>
            <p:nvPr/>
          </p:nvSpPr>
          <p:spPr>
            <a:xfrm>
              <a:off x="4678083" y="333163"/>
              <a:ext cx="3394686" cy="3394687"/>
            </a:xfrm>
            <a:prstGeom prst="ellipse">
              <a:avLst/>
            </a:prstGeom>
            <a:noFill/>
            <a:ln w="127000" cap="flat" cmpd="sng" algn="ctr">
              <a:solidFill>
                <a:srgbClr val="BCD2E2"/>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CA" kern="0" dirty="0">
                <a:solidFill>
                  <a:srgbClr val="FFFFFF"/>
                </a:solidFill>
              </a:endParaRPr>
            </a:p>
          </p:txBody>
        </p:sp>
      </p:grpSp>
      <p:sp>
        <p:nvSpPr>
          <p:cNvPr id="14" name="TextBox 13"/>
          <p:cNvSpPr txBox="1"/>
          <p:nvPr/>
        </p:nvSpPr>
        <p:spPr>
          <a:xfrm>
            <a:off x="2780099" y="6206842"/>
            <a:ext cx="3215264" cy="338554"/>
          </a:xfrm>
          <a:prstGeom prst="rect">
            <a:avLst/>
          </a:prstGeom>
        </p:spPr>
        <p:txBody>
          <a:bodyPr wrap="square" rtlCol="0">
            <a:spAutoFit/>
          </a:bodyPr>
          <a:lstStyle/>
          <a:p>
            <a:r>
              <a:rPr lang="en-CA" sz="800" dirty="0"/>
              <a:t>For more information, see Info-Tech’s </a:t>
            </a:r>
            <a:r>
              <a:rPr lang="en-CA" sz="800" i="1" dirty="0">
                <a:hlinkClick r:id="rId3"/>
              </a:rPr>
              <a:t>IT Management &amp; Governance Diagnostic</a:t>
            </a:r>
            <a:r>
              <a:rPr lang="en-CA" sz="800" dirty="0"/>
              <a:t>.</a:t>
            </a:r>
          </a:p>
        </p:txBody>
      </p:sp>
    </p:spTree>
    <p:extLst>
      <p:ext uri="{BB962C8B-B14F-4D97-AF65-F5344CB8AC3E}">
        <p14:creationId xmlns:p14="http://schemas.microsoft.com/office/powerpoint/2010/main" val="1374640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3"/>
          <p:cNvSpPr/>
          <p:nvPr/>
        </p:nvSpPr>
        <p:spPr>
          <a:xfrm>
            <a:off x="-1" y="0"/>
            <a:ext cx="9144001" cy="11845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a:spcAft>
                <a:spcPts val="800"/>
              </a:spcAft>
            </a:pPr>
            <a:endParaRPr lang="en-US" sz="2400" dirty="0">
              <a:solidFill>
                <a:srgbClr val="FFFFFF"/>
              </a:solidFill>
            </a:endParaRPr>
          </a:p>
        </p:txBody>
      </p:sp>
      <p:sp>
        <p:nvSpPr>
          <p:cNvPr id="22" name="Rectangle 21"/>
          <p:cNvSpPr/>
          <p:nvPr/>
        </p:nvSpPr>
        <p:spPr>
          <a:xfrm>
            <a:off x="5561780" y="2115988"/>
            <a:ext cx="3315519" cy="2752033"/>
          </a:xfrm>
          <a:prstGeom prst="rect">
            <a:avLst/>
          </a:prstGeom>
          <a:solidFill>
            <a:schemeClr val="bg1">
              <a:lumMod val="95000"/>
            </a:schemeClr>
          </a:solidFill>
          <a:ln>
            <a:noFill/>
          </a:ln>
          <a:effectLst>
            <a:outerShdw dist="127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 name="Title 1"/>
          <p:cNvSpPr>
            <a:spLocks noGrp="1"/>
          </p:cNvSpPr>
          <p:nvPr>
            <p:ph type="title"/>
          </p:nvPr>
        </p:nvSpPr>
        <p:spPr>
          <a:xfrm>
            <a:off x="259109" y="155347"/>
            <a:ext cx="8625780" cy="864096"/>
          </a:xfrm>
        </p:spPr>
        <p:txBody>
          <a:bodyPr/>
          <a:lstStyle/>
          <a:p>
            <a:r>
              <a:rPr lang="en-CA" dirty="0">
                <a:solidFill>
                  <a:schemeClr val="bg1"/>
                </a:solidFill>
                <a:latin typeface="+mn-lt"/>
              </a:rPr>
              <a:t>66% of organizations lack a formal risk management program </a:t>
            </a:r>
          </a:p>
        </p:txBody>
      </p:sp>
      <p:sp>
        <p:nvSpPr>
          <p:cNvPr id="6" name="TextBox 5"/>
          <p:cNvSpPr txBox="1"/>
          <p:nvPr/>
        </p:nvSpPr>
        <p:spPr>
          <a:xfrm>
            <a:off x="745244" y="2299138"/>
            <a:ext cx="4575943" cy="307777"/>
          </a:xfrm>
          <a:prstGeom prst="rect">
            <a:avLst/>
          </a:prstGeom>
        </p:spPr>
        <p:txBody>
          <a:bodyPr wrap="square" rtlCol="0">
            <a:spAutoFit/>
          </a:bodyPr>
          <a:lstStyle/>
          <a:p>
            <a:r>
              <a:rPr lang="en-CA" sz="1400" b="1" dirty="0">
                <a:solidFill>
                  <a:srgbClr val="333333"/>
                </a:solidFill>
              </a:rPr>
              <a:t>Ad hoc risk management is often reactionary.</a:t>
            </a:r>
          </a:p>
        </p:txBody>
      </p:sp>
      <p:sp>
        <p:nvSpPr>
          <p:cNvPr id="7" name="TextBox 6"/>
          <p:cNvSpPr txBox="1"/>
          <p:nvPr/>
        </p:nvSpPr>
        <p:spPr>
          <a:xfrm>
            <a:off x="745244" y="3654785"/>
            <a:ext cx="4098865" cy="523220"/>
          </a:xfrm>
          <a:prstGeom prst="rect">
            <a:avLst/>
          </a:prstGeom>
        </p:spPr>
        <p:txBody>
          <a:bodyPr wrap="square" rtlCol="0">
            <a:spAutoFit/>
          </a:bodyPr>
          <a:lstStyle/>
          <a:p>
            <a:r>
              <a:rPr lang="en-CA" sz="1400" b="1" dirty="0">
                <a:solidFill>
                  <a:srgbClr val="333333"/>
                </a:solidFill>
              </a:rPr>
              <a:t>Ad hoc risk management is often focused only on IT security.</a:t>
            </a:r>
          </a:p>
        </p:txBody>
      </p:sp>
      <p:sp>
        <p:nvSpPr>
          <p:cNvPr id="8" name="TextBox 7"/>
          <p:cNvSpPr txBox="1"/>
          <p:nvPr/>
        </p:nvSpPr>
        <p:spPr>
          <a:xfrm>
            <a:off x="745244" y="4958639"/>
            <a:ext cx="4034233" cy="523220"/>
          </a:xfrm>
          <a:prstGeom prst="rect">
            <a:avLst/>
          </a:prstGeom>
        </p:spPr>
        <p:txBody>
          <a:bodyPr wrap="square" rtlCol="0">
            <a:spAutoFit/>
          </a:bodyPr>
          <a:lstStyle/>
          <a:p>
            <a:r>
              <a:rPr lang="en-CA" sz="1400" b="1" dirty="0">
                <a:solidFill>
                  <a:srgbClr val="333333"/>
                </a:solidFill>
              </a:rPr>
              <a:t>Ad hoc risk management lacks alignment with business objectives.</a:t>
            </a:r>
          </a:p>
        </p:txBody>
      </p:sp>
      <p:sp>
        <p:nvSpPr>
          <p:cNvPr id="11" name="Rectangle 10"/>
          <p:cNvSpPr/>
          <p:nvPr/>
        </p:nvSpPr>
        <p:spPr>
          <a:xfrm>
            <a:off x="5398044" y="2294494"/>
            <a:ext cx="3479255" cy="2585323"/>
          </a:xfrm>
          <a:prstGeom prst="rect">
            <a:avLst/>
          </a:prstGeom>
        </p:spPr>
        <p:txBody>
          <a:bodyPr wrap="square">
            <a:spAutoFit/>
          </a:bodyPr>
          <a:lstStyle/>
          <a:p>
            <a:pPr marL="333375" indent="-171450">
              <a:spcBef>
                <a:spcPts val="288"/>
              </a:spcBef>
              <a:spcAft>
                <a:spcPts val="600"/>
              </a:spcAft>
              <a:buFont typeface="Arial" panose="020B0604020202020204" pitchFamily="34" charset="0"/>
              <a:buChar char="•"/>
            </a:pPr>
            <a:r>
              <a:rPr lang="en-CA" sz="1200" dirty="0">
                <a:solidFill>
                  <a:srgbClr val="333333"/>
                </a:solidFill>
              </a:rPr>
              <a:t>Increased business risk exposure caused by a lack of understanding of the impact of IT risks on the business.</a:t>
            </a:r>
          </a:p>
          <a:p>
            <a:pPr marL="333375" indent="-171450">
              <a:spcBef>
                <a:spcPts val="288"/>
              </a:spcBef>
              <a:spcAft>
                <a:spcPts val="600"/>
              </a:spcAft>
              <a:buFont typeface="Arial" panose="020B0604020202020204" pitchFamily="34" charset="0"/>
              <a:buChar char="•"/>
            </a:pPr>
            <a:r>
              <a:rPr lang="en-CA" sz="1200" dirty="0">
                <a:solidFill>
                  <a:srgbClr val="333333"/>
                </a:solidFill>
              </a:rPr>
              <a:t>Increased IT non-compliance, resulting in costly settlements and fines.</a:t>
            </a:r>
          </a:p>
          <a:p>
            <a:pPr marL="333375" indent="-171450">
              <a:spcBef>
                <a:spcPts val="288"/>
              </a:spcBef>
              <a:spcAft>
                <a:spcPts val="600"/>
              </a:spcAft>
              <a:buFont typeface="Arial" panose="020B0604020202020204" pitchFamily="34" charset="0"/>
              <a:buChar char="•"/>
            </a:pPr>
            <a:r>
              <a:rPr lang="en-CA" sz="1200" dirty="0">
                <a:solidFill>
                  <a:srgbClr val="333333"/>
                </a:solidFill>
              </a:rPr>
              <a:t>IT audit failure.</a:t>
            </a:r>
          </a:p>
          <a:p>
            <a:pPr marL="333375" indent="-171450">
              <a:spcBef>
                <a:spcPts val="288"/>
              </a:spcBef>
              <a:spcAft>
                <a:spcPts val="600"/>
              </a:spcAft>
              <a:buFont typeface="Arial" panose="020B0604020202020204" pitchFamily="34" charset="0"/>
              <a:buChar char="•"/>
            </a:pPr>
            <a:r>
              <a:rPr lang="en-CA" sz="1200" dirty="0">
                <a:solidFill>
                  <a:srgbClr val="333333"/>
                </a:solidFill>
              </a:rPr>
              <a:t>Ineffective management of risk caused by poor risk information and wrong risk response decisions.</a:t>
            </a:r>
          </a:p>
          <a:p>
            <a:pPr marL="333375" indent="-171450">
              <a:spcBef>
                <a:spcPts val="288"/>
              </a:spcBef>
              <a:spcAft>
                <a:spcPts val="600"/>
              </a:spcAft>
              <a:buFont typeface="Arial" panose="020B0604020202020204" pitchFamily="34" charset="0"/>
              <a:buChar char="•"/>
            </a:pPr>
            <a:r>
              <a:rPr lang="en-CA" sz="1200" dirty="0">
                <a:solidFill>
                  <a:srgbClr val="333333"/>
                </a:solidFill>
              </a:rPr>
              <a:t>Increased unnecessary and avoidable IT failures and fixes.</a:t>
            </a:r>
          </a:p>
        </p:txBody>
      </p:sp>
      <p:sp>
        <p:nvSpPr>
          <p:cNvPr id="10" name="TextBox 9"/>
          <p:cNvSpPr txBox="1"/>
          <p:nvPr/>
        </p:nvSpPr>
        <p:spPr>
          <a:xfrm>
            <a:off x="251520" y="1166974"/>
            <a:ext cx="8625780" cy="523220"/>
          </a:xfrm>
          <a:prstGeom prst="rect">
            <a:avLst/>
          </a:prstGeom>
        </p:spPr>
        <p:txBody>
          <a:bodyPr wrap="square" rtlCol="0">
            <a:spAutoFit/>
          </a:bodyPr>
          <a:lstStyle/>
          <a:p>
            <a:r>
              <a:rPr lang="en-CA" sz="1400" b="1" dirty="0">
                <a:solidFill>
                  <a:srgbClr val="333333"/>
                </a:solidFill>
              </a:rPr>
              <a:t>If you are like the majority of IT departments, you do not have a consistent and comprehensive strategy for managing IT risk.</a:t>
            </a:r>
          </a:p>
        </p:txBody>
      </p:sp>
      <p:sp>
        <p:nvSpPr>
          <p:cNvPr id="13" name="TextBox 12"/>
          <p:cNvSpPr txBox="1"/>
          <p:nvPr/>
        </p:nvSpPr>
        <p:spPr>
          <a:xfrm>
            <a:off x="160487" y="2135927"/>
            <a:ext cx="1001865" cy="1015663"/>
          </a:xfrm>
          <a:prstGeom prst="rect">
            <a:avLst/>
          </a:prstGeom>
        </p:spPr>
        <p:txBody>
          <a:bodyPr wrap="square" rtlCol="0">
            <a:spAutoFit/>
          </a:bodyPr>
          <a:lstStyle/>
          <a:p>
            <a:r>
              <a:rPr lang="en-CA" sz="6000" b="1" dirty="0">
                <a:solidFill>
                  <a:srgbClr val="243F54"/>
                </a:solidFill>
              </a:rPr>
              <a:t>1</a:t>
            </a:r>
          </a:p>
        </p:txBody>
      </p:sp>
      <p:sp>
        <p:nvSpPr>
          <p:cNvPr id="14" name="TextBox 13"/>
          <p:cNvSpPr txBox="1"/>
          <p:nvPr/>
        </p:nvSpPr>
        <p:spPr>
          <a:xfrm>
            <a:off x="165675" y="3475528"/>
            <a:ext cx="1001865" cy="1015663"/>
          </a:xfrm>
          <a:prstGeom prst="rect">
            <a:avLst/>
          </a:prstGeom>
        </p:spPr>
        <p:txBody>
          <a:bodyPr wrap="square" rtlCol="0">
            <a:spAutoFit/>
          </a:bodyPr>
          <a:lstStyle/>
          <a:p>
            <a:r>
              <a:rPr lang="en-CA" sz="6000" b="1" dirty="0">
                <a:solidFill>
                  <a:srgbClr val="243F54"/>
                </a:solidFill>
              </a:rPr>
              <a:t>2</a:t>
            </a:r>
          </a:p>
        </p:txBody>
      </p:sp>
      <p:sp>
        <p:nvSpPr>
          <p:cNvPr id="15" name="TextBox 14"/>
          <p:cNvSpPr txBox="1"/>
          <p:nvPr/>
        </p:nvSpPr>
        <p:spPr>
          <a:xfrm>
            <a:off x="699447" y="2643602"/>
            <a:ext cx="4700064" cy="1015663"/>
          </a:xfrm>
          <a:prstGeom prst="rect">
            <a:avLst/>
          </a:prstGeom>
        </p:spPr>
        <p:txBody>
          <a:bodyPr wrap="square" rtlCol="0">
            <a:spAutoFit/>
          </a:bodyPr>
          <a:lstStyle/>
          <a:p>
            <a:pPr marL="171450" indent="-171450">
              <a:buFont typeface="Arial" panose="020B0604020202020204" pitchFamily="34" charset="0"/>
              <a:buChar char="•"/>
            </a:pPr>
            <a:r>
              <a:rPr lang="en-CA" sz="1200" dirty="0">
                <a:solidFill>
                  <a:srgbClr val="333333"/>
                </a:solidFill>
              </a:rPr>
              <a:t>Without formalized procedures for managing IT risk, risk events are often “managed” after they have occurred. </a:t>
            </a:r>
          </a:p>
          <a:p>
            <a:pPr marL="171450" indent="-171450">
              <a:buFont typeface="Arial" panose="020B0604020202020204" pitchFamily="34" charset="0"/>
              <a:buChar char="•"/>
            </a:pPr>
            <a:r>
              <a:rPr lang="en-CA" sz="1200" dirty="0">
                <a:solidFill>
                  <a:srgbClr val="333333"/>
                </a:solidFill>
              </a:rPr>
              <a:t>IT departments that spend most of their time putting out fires receive the lowest ratings for satisfaction and perceived value by business stakeholders. </a:t>
            </a:r>
          </a:p>
        </p:txBody>
      </p:sp>
      <p:sp>
        <p:nvSpPr>
          <p:cNvPr id="16" name="TextBox 15"/>
          <p:cNvSpPr txBox="1"/>
          <p:nvPr/>
        </p:nvSpPr>
        <p:spPr>
          <a:xfrm>
            <a:off x="699447" y="4098103"/>
            <a:ext cx="4700064" cy="830997"/>
          </a:xfrm>
          <a:prstGeom prst="rect">
            <a:avLst/>
          </a:prstGeom>
        </p:spPr>
        <p:txBody>
          <a:bodyPr wrap="square" rtlCol="0">
            <a:spAutoFit/>
          </a:bodyPr>
          <a:lstStyle/>
          <a:p>
            <a:pPr marL="171450" indent="-171450">
              <a:buFont typeface="Arial" panose="020B0604020202020204" pitchFamily="34" charset="0"/>
              <a:buChar char="•"/>
            </a:pPr>
            <a:r>
              <a:rPr lang="en-CA" sz="1200" dirty="0">
                <a:solidFill>
                  <a:srgbClr val="333333"/>
                </a:solidFill>
              </a:rPr>
              <a:t>Organizations must respond to the entire spectrum of IT risk.</a:t>
            </a:r>
          </a:p>
          <a:p>
            <a:pPr marL="171450" indent="-171450">
              <a:buFont typeface="Arial" panose="020B0604020202020204" pitchFamily="34" charset="0"/>
              <a:buChar char="•"/>
            </a:pPr>
            <a:r>
              <a:rPr lang="en-CA" sz="1200" dirty="0">
                <a:solidFill>
                  <a:srgbClr val="333333"/>
                </a:solidFill>
              </a:rPr>
              <a:t>A client who recently completed Info-Tech’s methodology for risk identification and assessment found that </a:t>
            </a:r>
            <a:r>
              <a:rPr lang="en-CA" sz="1200" b="1" dirty="0">
                <a:solidFill>
                  <a:srgbClr val="333333"/>
                </a:solidFill>
              </a:rPr>
              <a:t>only 15 of the 135 IT risks identified were related to security and compliance.</a:t>
            </a:r>
          </a:p>
        </p:txBody>
      </p:sp>
      <p:sp>
        <p:nvSpPr>
          <p:cNvPr id="17" name="TextBox 16"/>
          <p:cNvSpPr txBox="1"/>
          <p:nvPr/>
        </p:nvSpPr>
        <p:spPr>
          <a:xfrm>
            <a:off x="145760" y="4728114"/>
            <a:ext cx="1001865" cy="1015663"/>
          </a:xfrm>
          <a:prstGeom prst="rect">
            <a:avLst/>
          </a:prstGeom>
        </p:spPr>
        <p:txBody>
          <a:bodyPr wrap="square" rtlCol="0">
            <a:spAutoFit/>
          </a:bodyPr>
          <a:lstStyle/>
          <a:p>
            <a:r>
              <a:rPr lang="en-CA" sz="6000" b="1" dirty="0">
                <a:solidFill>
                  <a:srgbClr val="243F54"/>
                </a:solidFill>
              </a:rPr>
              <a:t>3</a:t>
            </a:r>
          </a:p>
        </p:txBody>
      </p:sp>
      <p:sp>
        <p:nvSpPr>
          <p:cNvPr id="18" name="TextBox 17"/>
          <p:cNvSpPr txBox="1"/>
          <p:nvPr/>
        </p:nvSpPr>
        <p:spPr>
          <a:xfrm>
            <a:off x="699447" y="5413652"/>
            <a:ext cx="4748032" cy="830997"/>
          </a:xfrm>
          <a:prstGeom prst="rect">
            <a:avLst/>
          </a:prstGeom>
        </p:spPr>
        <p:txBody>
          <a:bodyPr wrap="square" rtlCol="0">
            <a:spAutoFit/>
          </a:bodyPr>
          <a:lstStyle/>
          <a:p>
            <a:pPr marL="171450" indent="-171450">
              <a:buFont typeface="Arial" panose="020B0604020202020204" pitchFamily="34" charset="0"/>
              <a:buChar char="•"/>
            </a:pPr>
            <a:r>
              <a:rPr lang="en-CA" sz="1200" dirty="0">
                <a:solidFill>
                  <a:srgbClr val="333333"/>
                </a:solidFill>
              </a:rPr>
              <a:t>Many IT risk assessments fail to communicate IT risks in a way that compels the business to take action.</a:t>
            </a:r>
          </a:p>
          <a:p>
            <a:pPr marL="171450" indent="-171450">
              <a:buFont typeface="Arial" panose="020B0604020202020204" pitchFamily="34" charset="0"/>
              <a:buChar char="•"/>
            </a:pPr>
            <a:r>
              <a:rPr lang="en-CA" sz="1200" b="1" dirty="0">
                <a:solidFill>
                  <a:srgbClr val="333333"/>
                </a:solidFill>
              </a:rPr>
              <a:t>63% of CEOs indicate they want IT to provide better risk metrics </a:t>
            </a:r>
            <a:r>
              <a:rPr lang="en-CA" sz="1000" dirty="0">
                <a:solidFill>
                  <a:srgbClr val="333333"/>
                </a:solidFill>
              </a:rPr>
              <a:t>(CIO-CEO Alignment survey data, Info-Tech Research Group).</a:t>
            </a:r>
          </a:p>
        </p:txBody>
      </p:sp>
      <p:sp>
        <p:nvSpPr>
          <p:cNvPr id="19" name="Rectangle 23"/>
          <p:cNvSpPr/>
          <p:nvPr/>
        </p:nvSpPr>
        <p:spPr>
          <a:xfrm>
            <a:off x="251520" y="1778471"/>
            <a:ext cx="5146524" cy="337517"/>
          </a:xfrm>
          <a:prstGeom prst="rect">
            <a:avLst/>
          </a:prstGeom>
          <a:solidFill>
            <a:schemeClr val="accent1"/>
          </a:solidFill>
          <a:ln w="12700">
            <a:noFill/>
          </a:ln>
          <a:effectLst>
            <a:outerShdw dist="127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Ad hoc approaches to managing risk fail because… </a:t>
            </a:r>
          </a:p>
        </p:txBody>
      </p:sp>
      <p:sp>
        <p:nvSpPr>
          <p:cNvPr id="20" name="Rectangle 23"/>
          <p:cNvSpPr/>
          <p:nvPr/>
        </p:nvSpPr>
        <p:spPr>
          <a:xfrm>
            <a:off x="5561780" y="1769497"/>
            <a:ext cx="3315520" cy="346491"/>
          </a:xfrm>
          <a:prstGeom prst="rect">
            <a:avLst/>
          </a:prstGeom>
          <a:solidFill>
            <a:schemeClr val="accent2"/>
          </a:solidFill>
          <a:ln w="12700">
            <a:noFill/>
          </a:ln>
          <a:effectLst>
            <a:outerShdw dist="127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The results:</a:t>
            </a:r>
          </a:p>
        </p:txBody>
      </p:sp>
      <p:sp>
        <p:nvSpPr>
          <p:cNvPr id="21" name="TextBox 20"/>
          <p:cNvSpPr txBox="1"/>
          <p:nvPr/>
        </p:nvSpPr>
        <p:spPr>
          <a:xfrm>
            <a:off x="5818551" y="5046527"/>
            <a:ext cx="3066338" cy="1277273"/>
          </a:xfrm>
          <a:prstGeom prst="rect">
            <a:avLst/>
          </a:prstGeom>
        </p:spPr>
        <p:txBody>
          <a:bodyPr wrap="square" rtlCol="0">
            <a:spAutoFit/>
          </a:bodyPr>
          <a:lstStyle/>
          <a:p>
            <a:pPr>
              <a:spcAft>
                <a:spcPts val="600"/>
              </a:spcAft>
            </a:pPr>
            <a:r>
              <a:rPr lang="en-CA" sz="1200" i="1" dirty="0">
                <a:latin typeface="+mj-lt"/>
              </a:rPr>
              <a:t>Most IT departments aren’t thinking about formal risk management, and if they are, it’s back-of-the-napkin planning.</a:t>
            </a:r>
          </a:p>
          <a:p>
            <a:pPr algn="r">
              <a:spcAft>
                <a:spcPts val="600"/>
              </a:spcAft>
            </a:pPr>
            <a:r>
              <a:rPr lang="en-CA" sz="1200" dirty="0"/>
              <a:t>Ken Piddington, CIO &amp; Executive Advisor, MRE Consulting</a:t>
            </a:r>
            <a:endParaRPr lang="en-CA" sz="1200" i="1" dirty="0">
              <a:latin typeface="+mj-lt"/>
            </a:endParaRPr>
          </a:p>
        </p:txBody>
      </p:sp>
      <p:sp>
        <p:nvSpPr>
          <p:cNvPr id="25" name="TextBox 24"/>
          <p:cNvSpPr txBox="1"/>
          <p:nvPr/>
        </p:nvSpPr>
        <p:spPr>
          <a:xfrm>
            <a:off x="923111" y="347230"/>
            <a:ext cx="61627" cy="215444"/>
          </a:xfrm>
          <a:prstGeom prst="rect">
            <a:avLst/>
          </a:prstGeom>
        </p:spPr>
        <p:txBody>
          <a:bodyPr wrap="square" rtlCol="0">
            <a:spAutoFit/>
          </a:bodyPr>
          <a:lstStyle/>
          <a:p>
            <a:r>
              <a:rPr lang="en-CA" sz="800" dirty="0">
                <a:solidFill>
                  <a:srgbClr val="FFFFFF"/>
                </a:solidFill>
              </a:rPr>
              <a:t>1</a:t>
            </a:r>
            <a:endParaRPr lang="en-CA" sz="800" dirty="0">
              <a:solidFill>
                <a:srgbClr val="333333"/>
              </a:solidFill>
            </a:endParaRPr>
          </a:p>
        </p:txBody>
      </p:sp>
      <p:pic>
        <p:nvPicPr>
          <p:cNvPr id="27" name="Picture 106"/>
          <p:cNvPicPr>
            <a:picLocks noChangeAspect="1"/>
          </p:cNvPicPr>
          <p:nvPr/>
        </p:nvPicPr>
        <p:blipFill>
          <a:blip r:embed="rId2"/>
          <a:stretch>
            <a:fillRect/>
          </a:stretch>
        </p:blipFill>
        <p:spPr>
          <a:xfrm>
            <a:off x="5617179" y="5016056"/>
            <a:ext cx="317019" cy="237765"/>
          </a:xfrm>
          <a:prstGeom prst="rect">
            <a:avLst/>
          </a:prstGeom>
        </p:spPr>
      </p:pic>
      <p:pic>
        <p:nvPicPr>
          <p:cNvPr id="28" name="Picture 107"/>
          <p:cNvPicPr>
            <a:picLocks noChangeAspect="1"/>
          </p:cNvPicPr>
          <p:nvPr/>
        </p:nvPicPr>
        <p:blipFill>
          <a:blip r:embed="rId3"/>
          <a:stretch>
            <a:fillRect/>
          </a:stretch>
        </p:blipFill>
        <p:spPr>
          <a:xfrm>
            <a:off x="8478337" y="5579133"/>
            <a:ext cx="268247" cy="237765"/>
          </a:xfrm>
          <a:prstGeom prst="rect">
            <a:avLst/>
          </a:prstGeom>
        </p:spPr>
      </p:pic>
      <p:sp>
        <p:nvSpPr>
          <p:cNvPr id="23" name="TextBox 22"/>
          <p:cNvSpPr txBox="1"/>
          <p:nvPr/>
        </p:nvSpPr>
        <p:spPr>
          <a:xfrm>
            <a:off x="259109" y="6336823"/>
            <a:ext cx="1210183" cy="215444"/>
          </a:xfrm>
          <a:prstGeom prst="rect">
            <a:avLst/>
          </a:prstGeom>
        </p:spPr>
        <p:txBody>
          <a:bodyPr wrap="square" rtlCol="0">
            <a:spAutoFit/>
          </a:bodyPr>
          <a:lstStyle/>
          <a:p>
            <a:r>
              <a:rPr lang="en-CA" sz="800" dirty="0"/>
              <a:t>1: </a:t>
            </a:r>
            <a:r>
              <a:rPr lang="en-CA" sz="800" dirty="0">
                <a:hlinkClick r:id="rId4"/>
              </a:rPr>
              <a:t>ESI International</a:t>
            </a:r>
            <a:endParaRPr lang="en-CA" sz="800" dirty="0"/>
          </a:p>
        </p:txBody>
      </p:sp>
    </p:spTree>
    <p:extLst>
      <p:ext uri="{BB962C8B-B14F-4D97-AF65-F5344CB8AC3E}">
        <p14:creationId xmlns:p14="http://schemas.microsoft.com/office/powerpoint/2010/main" val="733776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3"/>
          <p:cNvSpPr/>
          <p:nvPr/>
        </p:nvSpPr>
        <p:spPr>
          <a:xfrm>
            <a:off x="-1" y="0"/>
            <a:ext cx="9144001" cy="11845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a:spcAft>
                <a:spcPts val="800"/>
              </a:spcAft>
            </a:pPr>
            <a:endParaRPr lang="en-US" sz="2400" dirty="0">
              <a:solidFill>
                <a:srgbClr val="FFFFFF"/>
              </a:solidFill>
            </a:endParaRPr>
          </a:p>
        </p:txBody>
      </p:sp>
      <p:sp>
        <p:nvSpPr>
          <p:cNvPr id="25" name="Rectangle 24"/>
          <p:cNvSpPr/>
          <p:nvPr/>
        </p:nvSpPr>
        <p:spPr>
          <a:xfrm>
            <a:off x="373711" y="2046983"/>
            <a:ext cx="6406580" cy="268400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 name="Title 1"/>
          <p:cNvSpPr>
            <a:spLocks noGrp="1"/>
          </p:cNvSpPr>
          <p:nvPr>
            <p:ph type="title"/>
          </p:nvPr>
        </p:nvSpPr>
        <p:spPr>
          <a:xfrm>
            <a:off x="251520" y="166505"/>
            <a:ext cx="8625780" cy="864096"/>
          </a:xfrm>
        </p:spPr>
        <p:txBody>
          <a:bodyPr/>
          <a:lstStyle/>
          <a:p>
            <a:r>
              <a:rPr lang="en-CA" dirty="0">
                <a:solidFill>
                  <a:schemeClr val="bg1"/>
                </a:solidFill>
                <a:latin typeface="+mn-lt"/>
              </a:rPr>
              <a:t>Unmanaged IT risk isn’t just bad for the organization, it’s also bad for your career </a:t>
            </a:r>
          </a:p>
        </p:txBody>
      </p:sp>
      <p:sp>
        <p:nvSpPr>
          <p:cNvPr id="3" name="TextBox 2"/>
          <p:cNvSpPr txBox="1"/>
          <p:nvPr/>
        </p:nvSpPr>
        <p:spPr>
          <a:xfrm>
            <a:off x="243569" y="1145526"/>
            <a:ext cx="8481884" cy="830997"/>
          </a:xfrm>
          <a:prstGeom prst="rect">
            <a:avLst/>
          </a:prstGeom>
        </p:spPr>
        <p:txBody>
          <a:bodyPr wrap="square" rtlCol="0">
            <a:spAutoFit/>
          </a:bodyPr>
          <a:lstStyle/>
          <a:p>
            <a:r>
              <a:rPr lang="en-CA" sz="2000" b="1" dirty="0">
                <a:solidFill>
                  <a:srgbClr val="29475F"/>
                </a:solidFill>
              </a:rPr>
              <a:t>Take luck out of the equation</a:t>
            </a:r>
            <a:r>
              <a:rPr lang="en-CA" sz="1400" b="1" dirty="0">
                <a:solidFill>
                  <a:srgbClr val="29475F"/>
                </a:solidFill>
              </a:rPr>
              <a:t> </a:t>
            </a:r>
            <a:r>
              <a:rPr lang="en-CA" sz="1200" dirty="0">
                <a:solidFill>
                  <a:srgbClr val="333333"/>
                </a:solidFill>
              </a:rPr>
              <a:t>– “</a:t>
            </a:r>
            <a:r>
              <a:rPr lang="en-CA" sz="1400" dirty="0">
                <a:solidFill>
                  <a:srgbClr val="333333"/>
                </a:solidFill>
              </a:rPr>
              <a:t>Hoping for the best” is not a risk management strategy. </a:t>
            </a:r>
          </a:p>
          <a:p>
            <a:r>
              <a:rPr lang="en-CA" sz="1400" dirty="0">
                <a:solidFill>
                  <a:srgbClr val="333333"/>
                </a:solidFill>
              </a:rPr>
              <a:t>				Take control of IT risk and avoid leaving your job security </a:t>
            </a:r>
          </a:p>
          <a:p>
            <a:r>
              <a:rPr lang="en-CA" sz="1400" dirty="0">
                <a:solidFill>
                  <a:srgbClr val="333333"/>
                </a:solidFill>
              </a:rPr>
              <a:t>				to chance.</a:t>
            </a:r>
          </a:p>
        </p:txBody>
      </p:sp>
      <p:sp>
        <p:nvSpPr>
          <p:cNvPr id="6" name="TextBox 5"/>
          <p:cNvSpPr txBox="1"/>
          <p:nvPr/>
        </p:nvSpPr>
        <p:spPr>
          <a:xfrm>
            <a:off x="438423" y="2046983"/>
            <a:ext cx="5724942" cy="512961"/>
          </a:xfrm>
          <a:prstGeom prst="rect">
            <a:avLst/>
          </a:prstGeom>
        </p:spPr>
        <p:txBody>
          <a:bodyPr wrap="square" rtlCol="0">
            <a:spAutoFit/>
          </a:bodyPr>
          <a:lstStyle/>
          <a:p>
            <a:r>
              <a:rPr lang="en-CA" b="1" dirty="0">
                <a:solidFill>
                  <a:srgbClr val="333333"/>
                </a:solidFill>
              </a:rPr>
              <a:t>The top four reasons why CIOs lose their jobs</a:t>
            </a:r>
            <a:r>
              <a:rPr lang="en-CA" sz="1400" b="1" dirty="0">
                <a:solidFill>
                  <a:srgbClr val="333333"/>
                </a:solidFill>
              </a:rPr>
              <a:t>:</a:t>
            </a:r>
          </a:p>
          <a:p>
            <a:endParaRPr lang="en-CA" sz="1400" baseline="30000" dirty="0">
              <a:solidFill>
                <a:srgbClr val="333333"/>
              </a:solidFill>
            </a:endParaRPr>
          </a:p>
        </p:txBody>
      </p:sp>
      <p:sp>
        <p:nvSpPr>
          <p:cNvPr id="7" name="Rectangle 6"/>
          <p:cNvSpPr/>
          <p:nvPr/>
        </p:nvSpPr>
        <p:spPr>
          <a:xfrm>
            <a:off x="4604907" y="2562390"/>
            <a:ext cx="310101" cy="3021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FF0000"/>
                </a:solidFill>
              </a:rPr>
              <a:t>X</a:t>
            </a:r>
          </a:p>
        </p:txBody>
      </p:sp>
      <p:sp>
        <p:nvSpPr>
          <p:cNvPr id="8" name="Rectangle 7"/>
          <p:cNvSpPr/>
          <p:nvPr/>
        </p:nvSpPr>
        <p:spPr>
          <a:xfrm>
            <a:off x="4604907" y="3104404"/>
            <a:ext cx="310101" cy="3021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FF0000"/>
                </a:solidFill>
              </a:rPr>
              <a:t>X</a:t>
            </a:r>
          </a:p>
        </p:txBody>
      </p:sp>
      <p:sp>
        <p:nvSpPr>
          <p:cNvPr id="9" name="Rectangle 8"/>
          <p:cNvSpPr/>
          <p:nvPr/>
        </p:nvSpPr>
        <p:spPr>
          <a:xfrm>
            <a:off x="4604907" y="3646418"/>
            <a:ext cx="310101" cy="3021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FF0000"/>
                </a:solidFill>
              </a:rPr>
              <a:t>X</a:t>
            </a:r>
          </a:p>
        </p:txBody>
      </p:sp>
      <p:sp>
        <p:nvSpPr>
          <p:cNvPr id="10" name="Rectangle 9"/>
          <p:cNvSpPr/>
          <p:nvPr/>
        </p:nvSpPr>
        <p:spPr>
          <a:xfrm>
            <a:off x="4604907" y="4188432"/>
            <a:ext cx="310101" cy="3021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FF0000"/>
                </a:solidFill>
              </a:rPr>
              <a:t>X</a:t>
            </a:r>
          </a:p>
        </p:txBody>
      </p:sp>
      <p:sp>
        <p:nvSpPr>
          <p:cNvPr id="11" name="TextBox 10"/>
          <p:cNvSpPr txBox="1"/>
          <p:nvPr/>
        </p:nvSpPr>
        <p:spPr>
          <a:xfrm>
            <a:off x="457759" y="3081018"/>
            <a:ext cx="3196786" cy="307777"/>
          </a:xfrm>
          <a:prstGeom prst="rect">
            <a:avLst/>
          </a:prstGeom>
        </p:spPr>
        <p:txBody>
          <a:bodyPr wrap="square" rtlCol="0">
            <a:spAutoFit/>
          </a:bodyPr>
          <a:lstStyle/>
          <a:p>
            <a:r>
              <a:rPr lang="en-CA" sz="1400" dirty="0">
                <a:solidFill>
                  <a:srgbClr val="333333"/>
                </a:solidFill>
              </a:rPr>
              <a:t>Security Breaches</a:t>
            </a:r>
            <a:endParaRPr lang="en-CA" dirty="0">
              <a:solidFill>
                <a:srgbClr val="333333"/>
              </a:solidFill>
            </a:endParaRPr>
          </a:p>
        </p:txBody>
      </p:sp>
      <p:sp>
        <p:nvSpPr>
          <p:cNvPr id="12" name="TextBox 11"/>
          <p:cNvSpPr txBox="1"/>
          <p:nvPr/>
        </p:nvSpPr>
        <p:spPr>
          <a:xfrm>
            <a:off x="457759" y="2561426"/>
            <a:ext cx="3196786" cy="307777"/>
          </a:xfrm>
          <a:prstGeom prst="rect">
            <a:avLst/>
          </a:prstGeom>
        </p:spPr>
        <p:txBody>
          <a:bodyPr wrap="square" rtlCol="0">
            <a:spAutoFit/>
          </a:bodyPr>
          <a:lstStyle/>
          <a:p>
            <a:r>
              <a:rPr lang="en-CA" sz="1400" dirty="0">
                <a:solidFill>
                  <a:srgbClr val="333333"/>
                </a:solidFill>
              </a:rPr>
              <a:t>Project Failures</a:t>
            </a:r>
            <a:endParaRPr lang="en-CA" dirty="0">
              <a:solidFill>
                <a:srgbClr val="333333"/>
              </a:solidFill>
            </a:endParaRPr>
          </a:p>
        </p:txBody>
      </p:sp>
      <p:sp>
        <p:nvSpPr>
          <p:cNvPr id="13" name="TextBox 12"/>
          <p:cNvSpPr txBox="1"/>
          <p:nvPr/>
        </p:nvSpPr>
        <p:spPr>
          <a:xfrm>
            <a:off x="457759" y="3600610"/>
            <a:ext cx="3196786" cy="307777"/>
          </a:xfrm>
          <a:prstGeom prst="rect">
            <a:avLst/>
          </a:prstGeom>
        </p:spPr>
        <p:txBody>
          <a:bodyPr wrap="square" rtlCol="0">
            <a:spAutoFit/>
          </a:bodyPr>
          <a:lstStyle/>
          <a:p>
            <a:r>
              <a:rPr lang="en-CA" sz="1400" dirty="0">
                <a:solidFill>
                  <a:srgbClr val="333333"/>
                </a:solidFill>
              </a:rPr>
              <a:t>Disaster Recovery Failures</a:t>
            </a:r>
            <a:endParaRPr lang="en-CA" dirty="0">
              <a:solidFill>
                <a:srgbClr val="333333"/>
              </a:solidFill>
            </a:endParaRPr>
          </a:p>
        </p:txBody>
      </p:sp>
      <p:sp>
        <p:nvSpPr>
          <p:cNvPr id="14" name="TextBox 13"/>
          <p:cNvSpPr txBox="1"/>
          <p:nvPr/>
        </p:nvSpPr>
        <p:spPr>
          <a:xfrm>
            <a:off x="457759" y="4158931"/>
            <a:ext cx="3196786" cy="307777"/>
          </a:xfrm>
          <a:prstGeom prst="rect">
            <a:avLst/>
          </a:prstGeom>
        </p:spPr>
        <p:txBody>
          <a:bodyPr wrap="square" rtlCol="0">
            <a:spAutoFit/>
          </a:bodyPr>
          <a:lstStyle/>
          <a:p>
            <a:r>
              <a:rPr lang="en-CA" sz="1400" dirty="0">
                <a:solidFill>
                  <a:srgbClr val="333333"/>
                </a:solidFill>
              </a:rPr>
              <a:t>System Failures</a:t>
            </a:r>
            <a:endParaRPr lang="en-CA" dirty="0">
              <a:solidFill>
                <a:srgbClr val="333333"/>
              </a:solidFill>
            </a:endParaRPr>
          </a:p>
        </p:txBody>
      </p:sp>
      <p:sp>
        <p:nvSpPr>
          <p:cNvPr id="15" name="TextBox 14"/>
          <p:cNvSpPr txBox="1"/>
          <p:nvPr/>
        </p:nvSpPr>
        <p:spPr>
          <a:xfrm>
            <a:off x="4915008" y="2547779"/>
            <a:ext cx="2317805" cy="307777"/>
          </a:xfrm>
          <a:prstGeom prst="rect">
            <a:avLst/>
          </a:prstGeom>
        </p:spPr>
        <p:txBody>
          <a:bodyPr wrap="square" rtlCol="0">
            <a:spAutoFit/>
          </a:bodyPr>
          <a:lstStyle/>
          <a:p>
            <a:r>
              <a:rPr lang="en-CA" sz="1400" dirty="0">
                <a:solidFill>
                  <a:srgbClr val="333333"/>
                </a:solidFill>
              </a:rPr>
              <a:t>IT Risk Management</a:t>
            </a:r>
          </a:p>
        </p:txBody>
      </p:sp>
      <p:sp>
        <p:nvSpPr>
          <p:cNvPr id="16" name="TextBox 15"/>
          <p:cNvSpPr txBox="1"/>
          <p:nvPr/>
        </p:nvSpPr>
        <p:spPr>
          <a:xfrm>
            <a:off x="588397" y="4850254"/>
            <a:ext cx="7941995" cy="1538883"/>
          </a:xfrm>
          <a:prstGeom prst="rect">
            <a:avLst/>
          </a:prstGeom>
        </p:spPr>
        <p:txBody>
          <a:bodyPr wrap="square" rtlCol="0">
            <a:spAutoFit/>
          </a:bodyPr>
          <a:lstStyle/>
          <a:p>
            <a:r>
              <a:rPr lang="en-CA" sz="1200" b="1" dirty="0">
                <a:solidFill>
                  <a:srgbClr val="333333"/>
                </a:solidFill>
              </a:rPr>
              <a:t>When business stakeholders are unaware of top IT threats,</a:t>
            </a:r>
            <a:r>
              <a:rPr lang="en-CA" sz="1200" dirty="0">
                <a:solidFill>
                  <a:srgbClr val="333333"/>
                </a:solidFill>
              </a:rPr>
              <a:t> blame for project, security, disaster recovery, and system failures is usually assigned to the CIO and other senior IT managers. </a:t>
            </a:r>
          </a:p>
          <a:p>
            <a:endParaRPr lang="en-CA" sz="1200" dirty="0">
              <a:solidFill>
                <a:srgbClr val="333333"/>
              </a:solidFill>
            </a:endParaRPr>
          </a:p>
          <a:p>
            <a:pPr algn="r">
              <a:spcAft>
                <a:spcPts val="600"/>
              </a:spcAft>
            </a:pPr>
            <a:r>
              <a:rPr lang="en-CA" sz="1400" dirty="0">
                <a:solidFill>
                  <a:srgbClr val="333333"/>
                </a:solidFill>
              </a:rPr>
              <a:t>When effectively integrated with business risk management,  </a:t>
            </a:r>
          </a:p>
          <a:p>
            <a:pPr>
              <a:spcAft>
                <a:spcPts val="600"/>
              </a:spcAft>
            </a:pPr>
            <a:r>
              <a:rPr lang="en-CA" sz="2000" b="1" dirty="0">
                <a:solidFill>
                  <a:srgbClr val="29475F"/>
                </a:solidFill>
              </a:rPr>
              <a:t>	        IT risk management is your best job security policy. </a:t>
            </a:r>
          </a:p>
          <a:p>
            <a:endParaRPr lang="en-CA" sz="1400" b="1" dirty="0">
              <a:solidFill>
                <a:srgbClr val="333333"/>
              </a:solidFill>
            </a:endParaRPr>
          </a:p>
        </p:txBody>
      </p:sp>
      <p:sp>
        <p:nvSpPr>
          <p:cNvPr id="17" name="TextBox 16"/>
          <p:cNvSpPr txBox="1"/>
          <p:nvPr/>
        </p:nvSpPr>
        <p:spPr>
          <a:xfrm>
            <a:off x="4915008" y="3098777"/>
            <a:ext cx="2317805" cy="307777"/>
          </a:xfrm>
          <a:prstGeom prst="rect">
            <a:avLst/>
          </a:prstGeom>
        </p:spPr>
        <p:txBody>
          <a:bodyPr wrap="square" rtlCol="0">
            <a:spAutoFit/>
          </a:bodyPr>
          <a:lstStyle/>
          <a:p>
            <a:r>
              <a:rPr lang="en-CA" sz="1400" dirty="0">
                <a:solidFill>
                  <a:srgbClr val="333333"/>
                </a:solidFill>
              </a:rPr>
              <a:t>IT Risk Management</a:t>
            </a:r>
          </a:p>
        </p:txBody>
      </p:sp>
      <p:sp>
        <p:nvSpPr>
          <p:cNvPr id="18" name="TextBox 17"/>
          <p:cNvSpPr txBox="1"/>
          <p:nvPr/>
        </p:nvSpPr>
        <p:spPr>
          <a:xfrm>
            <a:off x="4915008" y="4194043"/>
            <a:ext cx="2317805" cy="307777"/>
          </a:xfrm>
          <a:prstGeom prst="rect">
            <a:avLst/>
          </a:prstGeom>
        </p:spPr>
        <p:txBody>
          <a:bodyPr wrap="square" rtlCol="0">
            <a:spAutoFit/>
          </a:bodyPr>
          <a:lstStyle/>
          <a:p>
            <a:r>
              <a:rPr lang="en-CA" sz="1400" dirty="0">
                <a:solidFill>
                  <a:srgbClr val="333333"/>
                </a:solidFill>
              </a:rPr>
              <a:t>IT Risk Management</a:t>
            </a:r>
          </a:p>
        </p:txBody>
      </p:sp>
      <p:sp>
        <p:nvSpPr>
          <p:cNvPr id="19" name="TextBox 18"/>
          <p:cNvSpPr txBox="1"/>
          <p:nvPr/>
        </p:nvSpPr>
        <p:spPr>
          <a:xfrm>
            <a:off x="4915008" y="3655086"/>
            <a:ext cx="2317805" cy="307777"/>
          </a:xfrm>
          <a:prstGeom prst="rect">
            <a:avLst/>
          </a:prstGeom>
        </p:spPr>
        <p:txBody>
          <a:bodyPr wrap="square" rtlCol="0">
            <a:spAutoFit/>
          </a:bodyPr>
          <a:lstStyle/>
          <a:p>
            <a:r>
              <a:rPr lang="en-CA" sz="1400" dirty="0">
                <a:solidFill>
                  <a:srgbClr val="333333"/>
                </a:solidFill>
              </a:rPr>
              <a:t>IT Risk Management</a:t>
            </a:r>
          </a:p>
        </p:txBody>
      </p:sp>
      <p:cxnSp>
        <p:nvCxnSpPr>
          <p:cNvPr id="21" name="Straight Connector 20"/>
          <p:cNvCxnSpPr/>
          <p:nvPr/>
        </p:nvCxnSpPr>
        <p:spPr>
          <a:xfrm>
            <a:off x="2195661" y="2746092"/>
            <a:ext cx="2305853" cy="0"/>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454104" y="3265684"/>
            <a:ext cx="2088000" cy="0"/>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332685" y="3789499"/>
            <a:ext cx="1188000" cy="0"/>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222783" y="4359631"/>
            <a:ext cx="2305853" cy="0"/>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73711" y="1483537"/>
            <a:ext cx="3458817"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7" name="Rectangle 26"/>
          <p:cNvSpPr/>
          <p:nvPr/>
        </p:nvSpPr>
        <p:spPr>
          <a:xfrm flipV="1">
            <a:off x="2162175" y="6050702"/>
            <a:ext cx="6258549"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8" name="TextBox 27"/>
          <p:cNvSpPr txBox="1"/>
          <p:nvPr/>
        </p:nvSpPr>
        <p:spPr>
          <a:xfrm>
            <a:off x="5432345" y="4569773"/>
            <a:ext cx="1347946" cy="200055"/>
          </a:xfrm>
          <a:prstGeom prst="rect">
            <a:avLst/>
          </a:prstGeom>
        </p:spPr>
        <p:txBody>
          <a:bodyPr wrap="square" rtlCol="0">
            <a:spAutoFit/>
          </a:bodyPr>
          <a:lstStyle/>
          <a:p>
            <a:r>
              <a:rPr lang="en-CA" sz="700" dirty="0">
                <a:solidFill>
                  <a:srgbClr val="333333"/>
                </a:solidFill>
              </a:rPr>
              <a:t>Source: </a:t>
            </a:r>
            <a:r>
              <a:rPr lang="en-CA" sz="700" dirty="0">
                <a:solidFill>
                  <a:srgbClr val="333333"/>
                </a:solidFill>
                <a:hlinkClick r:id="rId2"/>
              </a:rPr>
              <a:t>Silverton Consulting</a:t>
            </a:r>
            <a:endParaRPr lang="en-CA" sz="700" dirty="0">
              <a:solidFill>
                <a:srgbClr val="333333"/>
              </a:solidFill>
            </a:endParaRPr>
          </a:p>
        </p:txBody>
      </p:sp>
      <p:sp>
        <p:nvSpPr>
          <p:cNvPr id="4" name="TextBox 4"/>
          <p:cNvSpPr txBox="1"/>
          <p:nvPr/>
        </p:nvSpPr>
        <p:spPr>
          <a:xfrm>
            <a:off x="6956421" y="2467835"/>
            <a:ext cx="1993616" cy="1323439"/>
          </a:xfrm>
          <a:prstGeom prst="rect">
            <a:avLst/>
          </a:prstGeom>
        </p:spPr>
        <p:txBody>
          <a:bodyPr wrap="square" rtlCol="0">
            <a:spAutoFit/>
          </a:bodyPr>
          <a:lstStyle/>
          <a:p>
            <a:r>
              <a:rPr lang="en-CA" sz="1400" i="1" dirty="0">
                <a:latin typeface="+mj-lt"/>
              </a:rPr>
              <a:t>If I wait until a risk event occurs, I might be out of a job before the business recovers.</a:t>
            </a:r>
          </a:p>
          <a:p>
            <a:r>
              <a:rPr lang="en-CA" sz="1200" dirty="0">
                <a:solidFill>
                  <a:srgbClr val="333333"/>
                </a:solidFill>
              </a:rPr>
              <a:t>– </a:t>
            </a:r>
            <a:r>
              <a:rPr lang="en-CA" sz="1200" dirty="0"/>
              <a:t>VP of Security and Risk, Energy Logistics Company </a:t>
            </a:r>
          </a:p>
        </p:txBody>
      </p:sp>
      <p:pic>
        <p:nvPicPr>
          <p:cNvPr id="30" name="Picture 106"/>
          <p:cNvPicPr>
            <a:picLocks noChangeAspect="1"/>
          </p:cNvPicPr>
          <p:nvPr/>
        </p:nvPicPr>
        <p:blipFill>
          <a:blip r:embed="rId3"/>
          <a:stretch>
            <a:fillRect/>
          </a:stretch>
        </p:blipFill>
        <p:spPr>
          <a:xfrm>
            <a:off x="6780291" y="2441061"/>
            <a:ext cx="317019" cy="237765"/>
          </a:xfrm>
          <a:prstGeom prst="rect">
            <a:avLst/>
          </a:prstGeom>
        </p:spPr>
      </p:pic>
      <p:pic>
        <p:nvPicPr>
          <p:cNvPr id="31" name="Picture 107"/>
          <p:cNvPicPr>
            <a:picLocks noChangeAspect="1"/>
          </p:cNvPicPr>
          <p:nvPr/>
        </p:nvPicPr>
        <p:blipFill>
          <a:blip r:embed="rId4"/>
          <a:stretch>
            <a:fillRect/>
          </a:stretch>
        </p:blipFill>
        <p:spPr>
          <a:xfrm>
            <a:off x="8745846" y="3098777"/>
            <a:ext cx="268247" cy="237765"/>
          </a:xfrm>
          <a:prstGeom prst="rect">
            <a:avLst/>
          </a:prstGeom>
        </p:spPr>
      </p:pic>
    </p:spTree>
    <p:extLst>
      <p:ext uri="{BB962C8B-B14F-4D97-AF65-F5344CB8AC3E}">
        <p14:creationId xmlns:p14="http://schemas.microsoft.com/office/powerpoint/2010/main" val="3708711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1" y="0"/>
            <a:ext cx="9144001" cy="11845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a:spcAft>
                <a:spcPts val="800"/>
              </a:spcAft>
            </a:pPr>
            <a:r>
              <a:rPr lang="en-CA" sz="2400" dirty="0">
                <a:solidFill>
                  <a:srgbClr val="FFFFFF"/>
                </a:solidFill>
              </a:rPr>
              <a:t>Ensure that your greatest IT risks are on your radar</a:t>
            </a:r>
            <a:endParaRPr lang="en-CA" sz="2400" dirty="0">
              <a:solidFill>
                <a:srgbClr val="FFFFFF"/>
              </a:solidFill>
              <a:latin typeface="Georgia"/>
            </a:endParaRPr>
          </a:p>
        </p:txBody>
      </p:sp>
      <p:sp>
        <p:nvSpPr>
          <p:cNvPr id="3" name="Rectangle 3"/>
          <p:cNvSpPr/>
          <p:nvPr/>
        </p:nvSpPr>
        <p:spPr>
          <a:xfrm>
            <a:off x="-1" y="2715511"/>
            <a:ext cx="8896866" cy="1502740"/>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algn="ctr">
              <a:spcAft>
                <a:spcPts val="800"/>
              </a:spcAft>
            </a:pPr>
            <a:endParaRPr lang="en-CA" sz="1200" dirty="0">
              <a:solidFill>
                <a:srgbClr val="FFFFFF"/>
              </a:solidFill>
              <a:latin typeface="Georgia"/>
            </a:endParaRPr>
          </a:p>
        </p:txBody>
      </p:sp>
      <p:grpSp>
        <p:nvGrpSpPr>
          <p:cNvPr id="12" name="Group 11"/>
          <p:cNvGrpSpPr/>
          <p:nvPr/>
        </p:nvGrpSpPr>
        <p:grpSpPr>
          <a:xfrm>
            <a:off x="-1" y="1139383"/>
            <a:ext cx="9144001" cy="1509488"/>
            <a:chOff x="-2" y="294436"/>
            <a:chExt cx="9144001" cy="1509488"/>
          </a:xfrm>
          <a:solidFill>
            <a:schemeClr val="accent3"/>
          </a:solidFill>
        </p:grpSpPr>
        <p:sp>
          <p:nvSpPr>
            <p:cNvPr id="13" name="Rectangle 12"/>
            <p:cNvSpPr/>
            <p:nvPr/>
          </p:nvSpPr>
          <p:spPr>
            <a:xfrm>
              <a:off x="-2" y="294436"/>
              <a:ext cx="9144001" cy="796519"/>
            </a:xfrm>
            <a:prstGeom prst="rect">
              <a:avLst/>
            </a:prstGeom>
            <a:solidFill>
              <a:schemeClr val="accent1"/>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rtlCol="0" anchor="ctr"/>
            <a:lstStyle/>
            <a:p>
              <a:pPr marL="176213"/>
              <a:r>
                <a:rPr lang="en-CA" sz="2800" b="1" dirty="0">
                  <a:solidFill>
                    <a:srgbClr val="FFFFFF"/>
                  </a:solidFill>
                </a:rPr>
                <a:t>CASE STUDY</a:t>
              </a:r>
            </a:p>
          </p:txBody>
        </p:sp>
        <p:cxnSp>
          <p:nvCxnSpPr>
            <p:cNvPr id="15" name="Straight Connector 14"/>
            <p:cNvCxnSpPr/>
            <p:nvPr/>
          </p:nvCxnSpPr>
          <p:spPr>
            <a:xfrm>
              <a:off x="3312464" y="430860"/>
              <a:ext cx="0" cy="501833"/>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489954"/>
              <a:ext cx="416696" cy="442739"/>
            </a:xfrm>
            <a:prstGeom prst="rect">
              <a:avLst/>
            </a:prstGeom>
            <a:noFill/>
            <a:ln>
              <a:noFill/>
            </a:ln>
            <a:effectLst>
              <a:outerShdw blurRad="25400" dist="25400" dir="2700000" algn="tl" rotWithShape="0">
                <a:prstClr val="black">
                  <a:alpha val="15000"/>
                </a:prstClr>
              </a:outerShdw>
            </a:effectLst>
          </p:spPr>
        </p:pic>
        <p:sp>
          <p:nvSpPr>
            <p:cNvPr id="17" name="Text Placeholder 9"/>
            <p:cNvSpPr txBox="1">
              <a:spLocks/>
            </p:cNvSpPr>
            <p:nvPr/>
          </p:nvSpPr>
          <p:spPr>
            <a:xfrm>
              <a:off x="307973" y="1157594"/>
              <a:ext cx="8836025" cy="646330"/>
            </a:xfrm>
            <a:prstGeom prst="rect">
              <a:avLst/>
            </a:prstGeom>
            <a:noFill/>
          </p:spPr>
          <p:txBody>
            <a:bodyPr/>
            <a:lstStyle>
              <a:lvl1pPr marL="0" indent="0" algn="l" rtl="0" eaLnBrk="1" fontAlgn="base" hangingPunct="1">
                <a:lnSpc>
                  <a:spcPct val="150000"/>
                </a:lnSpc>
                <a:spcBef>
                  <a:spcPts val="0"/>
                </a:spcBef>
                <a:spcAft>
                  <a:spcPct val="0"/>
                </a:spcAft>
                <a:buClr>
                  <a:schemeClr val="tx1"/>
                </a:buClr>
                <a:buSzPct val="120000"/>
                <a:buFont typeface="Arial" pitchFamily="34" charset="0"/>
                <a:buNone/>
                <a:defRPr sz="1200" b="1" kern="1200">
                  <a:solidFill>
                    <a:schemeClr val="bg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333333"/>
                </a:buClr>
              </a:pPr>
              <a:r>
                <a:rPr lang="en-CA" b="0" dirty="0">
                  <a:solidFill>
                    <a:srgbClr val="333333"/>
                  </a:solidFill>
                </a:rPr>
                <a:t>Focusing on internal IT security risks may not be enough to protect your organization from a breach. Learn from these organizations whose security breaches all originated from third-party vendors. </a:t>
              </a:r>
            </a:p>
          </p:txBody>
        </p:sp>
      </p:grpSp>
      <p:sp>
        <p:nvSpPr>
          <p:cNvPr id="5" name="TextBox 4"/>
          <p:cNvSpPr txBox="1"/>
          <p:nvPr/>
        </p:nvSpPr>
        <p:spPr>
          <a:xfrm>
            <a:off x="3352798" y="1194454"/>
            <a:ext cx="5684108" cy="646331"/>
          </a:xfrm>
          <a:prstGeom prst="rect">
            <a:avLst/>
          </a:prstGeom>
        </p:spPr>
        <p:txBody>
          <a:bodyPr wrap="square" rtlCol="0">
            <a:spAutoFit/>
          </a:bodyPr>
          <a:lstStyle/>
          <a:p>
            <a:r>
              <a:rPr lang="en-CA" b="1" dirty="0">
                <a:solidFill>
                  <a:srgbClr val="FFFFFF"/>
                </a:solidFill>
              </a:rPr>
              <a:t>IT vendor risks may be your greatest business risks.</a:t>
            </a:r>
          </a:p>
        </p:txBody>
      </p:sp>
      <p:pic>
        <p:nvPicPr>
          <p:cNvPr id="1026" name="Picture 2" descr="http://techringer.com/wp-content/uploads/2015/10/ATT-Logo-Image-Labeled-for-Reus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122" y="2431473"/>
            <a:ext cx="2201055" cy="22010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5/5f/TheHomeDepot.svg/1024px-TheHomeDepot.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4836" y="2873285"/>
            <a:ext cx="1187192" cy="1187192"/>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8" descr="data:image/png;base64,iVBORw0KGgoAAAANSUhEUgAAAOEAAADgCAMAAADCMfHtAAACYVBMVEX///9im80AKk+HRwj/1D8AJ2j/2UEAKVD/10C+Ci8AJ1H/2kEAJlIAJk+GRQQAJU8AIk8AIE+fYygAHVAAGVAAHlAAFlCMTRAAE1CaXR+VWB0AAFAAI2YAH0X/4z0AJkvsrQAAAD0AD1CQUhdWmNMAHWSXTwAACT8AAFwAG0a5AAC6ABEAGWK8ACbzxTicVgAAEkIAGEXtvTS/pkSmbDEACVCRTgBwbErPmiY+SU27ABq9ACPwwjfXpCpZXEvw8vSrZQCmk0bVtkLisTAWM07Jjx0ADV/sx0BFWXKqsryvawCxcxNakcKhj0eShEhfYEu+hRzS1915or1KUUxJe6je5v/PZHPhoqtmmMSFe0kySWa7o0T/2Ctzka/uytBeboMWO2FsRCaYoq8lO07qzFg6Z5F3Rx4dP3n24+bGzNPFNExKOjiwxf8vQE0yM0LYxW3nsrqDf4P0viGDi5o/Nz2kmJTJSV13cUpkQSyaaDnZdwDX4f/WfImhqsBwjb6ScFerQmaTf3FHWYaxMVW3zP+6uY1IODrYmACMbZrYAE+9pmXckJtxRSF1gaGqaR+XXYagsKLQwXi/xOCJoKaPaGNYaJC7W4PyzH0eEADGMijEH0Lp4tRhFU7dhxjQfSpaWoTHYS61cZ5VbqzJnr3pvK2XiqNDFABEH1t4Gk1iJwCeVjddRnaQFkWcCTn99uQAAACwk8mOpeDHp4uwbE+0jWSfNwCQTYnTYxnimIXQUy2aUX/OPgDtvYr337jssVJ9fq3dQzPvsXv536PCtq6whjSceTuToZomTYZnaklkVlaOYk8ShaVxAAAgAElEQVR4nNW9iV9b2ZUnLh7PekKPpwVtSGCxCAQ2oGcjEGIRaEU2KoQw3mTZxpgyNoXBZXAZ6LLLZZfLTuIllVQ7mXaSmZ78Or9Oz/Tk1zW/nkl3Ost0pztx918155x7nzaEXZWuStL3U2UEiKf3fWf7nnPPvVen+8rH1Pzq8ctbW4vHzl26JOC4dOncscWtrcvHV+envvqP/yrH1PzxrcVzRzp6jhw9dOig0tYmCWxIbW3KwUOHjh7p6ThybnHr+H9IoADu3NGOI4cOtgmvHwD1SMfRcwDzD33LX2DMX14UAJxSCUUyGo0kRKP2ohwnwBQWL/9HQDl1fNHcc9QsleNCQJLx1s7O2kajUZLWlp7ubDTij4yNRmPZIzAf7TEvHv+j1tip48d6jhxk6CQJvxqTOyuulZ1k40YoE46koqG1jVAukkhFXbcaBfzVmmAsvhlfHDzSc+yPFSTA6ziiaSZILSlIjY1rajiRQEChhGww6OXBnD8CLwxyYmZFTQ1OJHLqGoh4YyNZUlzlSMcfI8jVxaNHSoYn7bjUaDS0shMV9YBHb0ioYVmEYZAjasCALwypKP5KDmRW1kIzGRWFWjLLI0cXV//QkMrH1OVLPQeZ7IyNYFuKLzMBKAKJjDpBwES9GM0Y6JUc8RNEUc5lZMKc8g8a9GIiusL+msvyYM+ly38sgpxf7Dnaxm1v7enKysrO05RsYBJL+MMGhkyfi4qGCoiGaIrgyxn8atCnQhs7LtfTW40cY9vRnsU/Bue6eoyLDwSIXmRwMBGeiQ7qGS6DmIkG9Ex4Yf+EvgKi6I+wX/kTBvYGsMwIyLJokgd7jv2hlXX1XIeiBYXGpIruhPyImgkw9UQ8YQ4x4U/I/EcTZIsB0E/8mvCzN2TC6I7CoY1SyFQ6zv0hMa6e6yF8RuHWztLSjivCUYHoQB4iV89AFOCSkCbUsJ7cC7gbPYNG0uQmKQb8/Els7DxduqVh7PmDYZw/xvAJjWv+HASFcM6fY1AIF8QFpqp6OQOBISCKg6moL5pKTEwkwqoaEWWEyozToEYMZKs5mYs9EZlxbXA6oPQc+0PY49RiB48Oxp2ZAGmnLKb8mUENozyRiUYC6FFnXLd2XH6/37WTtCADQAqQXFFz4Ug4p+LfioYJbppMfeUoqDuo+i2N8Sgdi793v7rVcZCZX6MlyZ0kBYWIGk0YDByv72kIBnhHDAONFAkkFk8kqRE1e+eWsBbKJeAPUxlS2wiLIIkofNFPqMDyuEEe7Nj6veJbFY7i5zaSROozEM80jAa4uyg41MFITt0BUgNv2kOzyyirBDa8thKKqqFQDp+TQSW3qlfRBRkSoR2IPUmSpHRU+P2Z49QiM0AJiFdicGIwHAU7kw2adgZUgO16yhhnkaXY7Gb4C5sT4FrsdpvVatGAGxsplD4F4cugmmWylFMzQPnUtUZujr8vVT1+hPMXV444GTj4iZSqpgLEPMWwumZpVIyYNUiSxcGMVVmIFUbM0nIsvi5Z8vFCbDY/AmHPZreaNdLduLESzYXDnN75AxROVLDHQHSHE7qDR47/HvBNHeth9KVxLacFB9BN4NRqNBVOZfxPmVYJisOprI/EFhhEZ0xulgRHftsqSHY561xeSK8rtkIwO5k0261MaxuFR2s7ayGg5mCXOT1zOeCGxOgjI38OPce+cjEeP2Im+ils3KoHh1+0P+TUIbi/W5hWSCS12XgsO/dqlt++VZ61CfYgZI6SWd62SvbJZckWTK6n07Fg1iqYHWZumkkXxBy9SKHREEag4GmT+Du8jvmrFuNih0T00xXN5HJRNROeMJABAnVOhZLM8VmcDrtdkYSY3uEw25e5EtpjokVJBu3w50nvZLN9dFkRkqPmZjHbsh60m0dmFywOMk1J2gllIokMaWvAT9EjBZmKa415nI7FrxDfvHAIPyPpygyC+PT6AKR3/kxkQgwMptQlTiedc/G0GFy2mBe8Cxb7dlLLbQU525l9ZQHprnsLhVga367A6zmLsm2RnGJ8NjZikzSKtLJCWZacId8aUIEvzDxl5nhI+Mri//EOSiGkUFiL6gZAGcn51ZDm00FWWXHBviCK62aLnE9up+fMQlGILfFmVLRJeVlKBkl7LXNeeARmAR7HpNP8CmGbFdJWyxpmXtyp6tUJcGiZJe5UO74iTV3sYC60zMOw/O6po5TWoVBskm1Bjjud6fTsyGTWqoU/QR8r2BHVtl5QzAsWdEG2WdEhsa82SerMOgTz9qjTQp9zyx8WZWaP+lwYn2n0Fv+Ur0RTp84dJVcgJFciIhofy/H0Ym6lPKJbszIYmNAc9y47Y+kWiyVZ/K191ruAArXlRZtZsY2il3XG4078XWc6nrR3zlnpEcXn7IjemHyq5iLRCMV+FCUwAO1RHj33pfvUeTMG7MZbT0PRTNSvZlKRwYBeNkyEgbmgXDQctpg8Cu+0Zb3bzrxBkEq5nqAsp+1oe+txeW5hdA41UnKmYzYybW9+NhhHedtj8uRsnJ4LPM5HOyszhmLWoc+srCxtkKqazV+yMa72tKGe+YBLG8CVByCRAJwz0dAS2p+5Oa+Jypr15h2A+JV327buXbAKZcO8jqKRltcXRvLZGGikIIx6t/GLNS87bM3BJGI2xDuHC2Sw6FeNlqcUMBiNi2QGI9GnZPFtPV8qiTtOQUIIhbX4R+xFheAHSmPunAsGycJIUHIaQ/u2N2le9sYXKsrC7BtJMVusVhuAl9azhdl1gNUSB0jKqAWxgstpCcqOUsV1BRirTIZoGIyCeeRWyE6lL9PfbHUQz15JlbkYcG1EphTnZDze0ryQLMY9b2zYaU3H7NKrdWdV3bt6SFY7QJGSWW+202pphufRmU4HszFv0K69A+xxKRoRE5R7BPyYc8xokfFLSze2GE8TVNGg0WtgizOkLcpoMD8LzkUpzrqAIcWD6Vk78/ufa0iW0dlCdi6WtUL0GJ1NZ/NWXla2IURgrOoMM0Skq4aAn/9dz5cEcfEIfpZRWotGIJMIBERZRqq9gwYoOWLw9MVgc9nt2pfn5pL2Mgfb1tZ2EIaC82o4gELjaCubtDE7bOvZoB3UNd0yp7dygIo9RqQPGOuGD6tWjADIuTUrc6lHvpSoQQAbk0/9M6lcJhpV/X4s9u4A85Cck6Cbeasj7x01l+5WUCzFeQvE1nbpypWTJ9+qKx9vvXXy5JUHl8pxKla7lIx58zZBniNDE6zJODBY9ltjEjmOnptjyPWUudQvAyIClKQlNRxAnoZDTISSlK4LwaATeLQgNafjnXt1D8Gdu1IFrWq8dfLKpTKUkn1hFmJpDK1Qan4VXzdQBCVrXIsGDIyJQ24FLnXpS4JIEhQwEyz6mKKlr1uCy2Rq1hFgl1IVPOnc68GVBqBs0+YZzQ7JNpsGFmC2F4Ito94kBZikFetdakIejJKzUyExzXw5ELcQoLHciaK3bsQbsEgSyxVgDKfTtmWpDJ5w5WQJwdmuSkTa92fLZXmuCFJS8q/MztHgdjz/SqYHZ361bcOCs2smrFIdR8X8OLrBbPHf5W7Ii0rJaBkLZT7UulAYkZqttu0sUhIk0IV1qSY8RHKjDjB1nbjBv//0Wwix69MblchPnuMYJUj8C2nJYcvDgyPBjnrRNCXjxg7V5AihIeFiZP/f41EvE9c2rqXIBGUYAVY1URaCsleO55MtBeIp1uyCXeH4LlXCQyxviye6uj45/zFH1CW+Dd9/fP6TKtnWvXVF0ECagSVJwzFirZI9Lo9Y0Bglyw7SfkOUauVRns90XP5dATImY5SWMqkcjEwmw32oJCjDsyP5uOxNz8aHyRLNHN+VGrYH4M5/fOP8+RPa9x+fP//JjfOGs3vfWnfyEsMoWYnqEFXqDC4bRizSOjHYUELPg4Y+tcNmHX9ndjOPKmoUltRcOBUOhyORwdSKxYjcC8I7PFdzp3WukPYSdaZxUKqFD4cBucLbRZF9eh6/v1EtQi7IorIKWax8QMa57dSPWMxzGBulDXVQr8+xhEONhljRuOd3ouFTljYq2KdYQVsP2S7ZtmU9HgOIymjBKVnsztFZnj60tV2pDQ/VFG/oWxqirjoy6Y9rIyxhlCz5mFWyTsacFkBonw2+MmPaqEbkFE72GBI58K3k19ssv0sydQkMq3EnOlF0o3IKnah1IWZdRlC2PCYREKil/fWTATr7Nsslv8W/P5E2vB5i3VuXDjJVhUxkOeiQAKF9MjZMpmBMrszMhFmmoTcEVPKoyqUvDnDxEEXZYsFelMMhuJZ9LuuUkq9QM5uDy0Umc/DSvrGv6xPDeYbofPpEF1mhgc1zn3/7xH5/VHdSYBjNc5BvSlZxRCFmaLYqwOE2npK/iUD410dWSE8PfeGweJniRGiiNCORc4HkILlZt0jDaTALRYG0lUE8KOzxn6Xxyds3btxIiyJ+QUgfw9cbcH/4/Y39IdZdYapqXX8F7DedL2Dsty1k160sCeAI0aOSEvV8QYc6T250YwbL2AZZFgOYy4N/WX8VF5POQjZvHlm3vFqwcQXd/z5BZjhAjp/iV+37bxkMZ/n3+w6uqgrQQkc6PYnJ47Y3G8TIaFwCDqInCgceledSX8jbTFGyaryVEycS4VQG6PbTJBIZsAxLOh2bs1vMkwWb2fwGBS2NE+fFCjSfnn/7tejYOMkJq+QQsxg2mtPBFmcB44iA3Q2sXJxYYdNTivBFvA0aIeQTK35/NJMLJwYHQ9g+YEdfZk6K8U5JcM4WHPTph14rQG10vf2tCkRdr3EzZYOLUVCQi1sRod0WizvIo07I4RQlGv7QU1LUL2KKaISSEfIJrFboDQY5vGTEit9sJzK0dTne6RyZbWYh4jUWWI7o408rv3+dBZaPK4cIIhhf86zVXkgP2woEB4NGKsXKcGLKTz/r+dyBf6oH9aCUT4BLxhpRUu/dboYrOSZlMMRmpqGf7z5BTd/w/b5D01QbVgBGvMvCOqOHEDT8LGbkZDlCFFXq+bx6eg6rzq5wqe2ApUv2QsEbw/k/e977inKK17uYL2m8dYmF/9lZmzLqHSlmaZJljewwBTjlDN2hcu5z6uiR8sK2QR+YYfN3ymhs2xt0KIJ5bpKc6ME3a6iWKO01uuqU6jXjHBljZyHZsu0dLWstS6pUDgcGB+6GJYufK2QQHW10UX0SAgXECcwm8Mk5g/Y5OZ20o1MtA3ihFoPWcBD57Kq7sec9n3zMUqjP43GuUM+AUoiDDgml0bgSMWhzNyrPpD5PyDhGtx/Cwm8inPH7VyBHkaw2yHhBiMOjoligXLdN4EHiZvT57gX28t69C1X31nUDeEzXp2INln3+xllMoX7zZoAaRNty0l4GEFk4qJiKrETmcd987M0AjxOZaQxFclF/NJUI5JC92+NiYURwthQUa5Kq9iWAdVvPfU3Pt9grN3tRhhASp08gWfq0rnp0feu8+OmN8+JrcF24V3x5knG4qp4H486MyKZu5MwOaxt4sz+dOkrVbUiZIoPY0yOq8J1lOybGZTmeHcnaRnH6pAxg3YXnPpPn+U1CWO96Xq2OmDiJtXBACgUE9Vu1lJRd46z6/H4VxOrRuDST4AgzVN4UpKNv8qdbh6gDLyWy3gp9mBHb5rmC9AqSwbRVYRJEQENMKe81mUw+FN6F5/Um973Km+26UZE4lQ/yY3vyfEC26yaITe7y51UN0ezASbjGR6Eo0Xi/ARwi3uqhN9Q00M0YN9SEXB4JbeChHQtxodM+OksTEUyC993u5/fOkhDrTS6ECNI0Pa8wRSCgLHGqBqKlVOJeiLtuN8ru5nOXyX2z9OOTh7j1SZLZZrdOZuPbyFCTMxi1J1QZ1I3F/dc7m2MIwD9YCvWPjEJzYQQuZUnGR+0O3jxCKnrzucnkRkAgRIR4oQtfhMqECJmglji9faKStX1ynk9Anr9RVznuuX2+5yDJ525Qjd2iYIu2uG5JjsQKhZF4mtXVQyJLFUHfligovtbZrKIId1jtEAhbAgOFdbuwjZJTrMFsnorRbcwGLzz3uEA9b3bBC4Q4BJjr68uF+Jv022+/DZfCL+kKZ/Mx+40B/n1biyT3UXJ1W6rH5FJRQ1wuMGv2q60m9QL3qMq6GBwpbLfMeSfZVDGGDAr7hokQ/eS1027IZhpd4H4hZxpMRbE7UEoWWiysBcqWJmdWDPS7Qy64m+f3u+4N1QO00D3U10ohssTpN5WJUhdPoW6Up1Bnd58jirqmJriW2gUiRIQqw64yxSWI1leS1R5f18rs0kZUz/puICjSfb6O2VCkALHLYiKnqimiQs1xcaGZ1EEapQp3iclceN7kIYioUQjx/i4K8/nZrfKYccJwnqM78WkX09AuTVNLKdTZJncTeqmbzz31LpPaddMNT4/L8B4oSxM9NyJwZppOlpOKFvdTfLZfC4qviRiUFVpc4Zw/io0ymQ1I6keyyCQsxXBUzkXvQygkRb05ZHIBRN8QWqT7ZlN5WOx6uxjuMWUCF1OkMedLhAYAujxuFKHLU29qqnO7fXBF1y4DaHI1MYvUHKlFjLHgj549FAmorGmT9Yi3XXqtCCFUZKi7VcRpOikZ72zZltMLTolXfCuyid2hevAHEA2HPPjITU1NJkA85PGVufmujzV3CUH+7bOfGkp101IKdd/dBH8P0n/urgfP3LT13AUPizT+/nPUWx6F3mIxY6EgstYbC0RnSIOibMJGnXG9Po3i1bUE65Yh12TZjtsFWxLEaJuUSm60TE/xhtxD4EVRUX0kyyFw8/fL1LSI9tPzGP/TpbppUUdVND+TeuGeux6Vs+me2+NDvb/ZdVNtcvlc7l2uFeRQrVkvzbpJNiW+YIZUdoXVT6PeSIgakfYRIoqQ5rB4pKC00jY5qQhK87ZexJDBjPDm7tDQ7v0tvPEtMBu4k6ahIUAGWjVkAsBDrhrchoSW3qeIeBMs2gVParfJ4wNkLgj2KEKAfEFt8vlcrhKRuIKm6KQ02OLMiwacGzLuYKaIk4tyiiLGPkIEM5aSqgZQZLVWPlUNYuzUjPBs1GMymULq83tbdV33nxO0oSF49BrCJld9VeDnAD+hK7+9N3HaBSuEP/SAliMyT5OryYeXbaobakL9N7nV4vVwlSYyS6VzMu0NCnN50NNHrF8DgkAgtL8lrnZQPqJnU0yDUcqZtMlcZRQTCm6E958jGkAJxPHsbhODRl9MRYShrWoUdXXAtVmgreYxICiPB1UB3AyZs8/FrroLOkKYm4qhn5miMiqsx73pbIviDALJwUzRMIHNt/oZqhB31IqJlDX5WZ9hRPU/wtqaeSFp4RDJj2oJExCqegIJvI2kB/G+Hi2SIQRbCt2smB+EcQKJNiWd589XpYv30ZEiDl/9EHxxMVSgtU1NPnpeHrVMJSgq2gHfXEvQAbdYsFGmyOaH5dwjmnGsQWyQkUL0lA36iZw/k4ji20ZFr2HSrOErCxQXmFIiMjBBegH3Aj8bgn8Ioel+3YVohRxP4PiW4fwn9KJKhD50NB43wgElNXno4i6QqQnVlfH5s1s3GdVHPTUvxJutymhwQdgGS8RMkUV9PUNYi51iUgHSlhMZnIsRVQnS3vTInBi0WxydrFumLFAAA6nnGJuYEMHb++B+wKXCP4DwXtc9025d1ej6tFZCeA9EiJ4Yngx8AXg+F7sy4G1CbaHgc/P5c26NpKeOOXCiyfS2edQOgaxxJ8OXo+TYbFSNFIPEZPX5oxFRLxoGXUbBms83O7cLw3Oz8aBNqC7LQLTnEEmI4CVM9ahd7nqGsKnuuUnd61BLc2rF321BPECmAKaIyunz1HuYjrpNLjd9BGafEBZd9fyCVzRqM2m2gn4lRwHiksqa36NsIYqk7AkV1FOyFJ1g63dSO0bJKsaE4bxBltPUkNB2rvJet4iqkSNFv+eDLNFNCMmMICKGaiDsusG9zAW3W0MKbsZHVmhikYdd1OQGJsOgYoZxD6iAqUh5ix0qEjbVjSK/sTxFJ2kYVPlClD3d0pg2GZcybKoJu44kax7S+tngyGhzJ81gt1UX7y8MsZsh8WGgMHkAJlAAQtiEKOvuR6uixqcnuNw0/3+2qcltIuVkuulhNlgPWu9iWuKCd96j9MWvXeyKlg5LVudC0CtC+DAuRVhMlAepZao6iZrqwGg/o82kYYFUGh0ehT8e6bSREe6Z/zx79sIQOVDQ03pkMiagNADO5XFhBIOXpt17odDNuhpjS/UBT6eXEApJdq4mFyFsMmkA6zVh3oQ3+YAsldk127rAbLONgE/dXshaedTHVQxyjpL9jspyxmVsj1XZXJpeZK0qEnAZwJjOU5tvW+Ut3t9tAstvQlggO/AyEChAjvAFbAozDnT7Q270qXvHBQAIkOqoYtFUj9C4CE0eivT1vhJAz+4FoDj1wMdDJX1A8iYJ2WzaG48NW+0FRYKoz5umefH0aGXt9FybVgSGuOJfKS7JBSWPU9dOpQjvPQ+ZaKCC+pj3HEJNdRFCjGI+pr2E8GyVqja5mfJ1wb03QVQloXHl5LBcHCA8CBSgDwlBeQkIhWib9QYXWgpmyTKybaU5RT2tz5hw7S2Az6OSPsXf6iP+DKsGaBiHKU+pFOGFoiPFT3ehAEDLMOybhsBDDKEUQYT4hvtd4AYrw8ZNlW7dff8eEG63GyVU7/PVl4nQpDkxjIlu+pQKEXIhJmeHzebJWbOykLZBsg8mSFlUoJ5CYsWE4mWssK1AUpFQM4NyohyhJKAZVlvhhSG3Fg5BkPgvpj+QWgBDBXN0E/fCf0I3t5pCpsoCnIrkGhCCAJvw2aAc3RwPx+XTRIhBHx8e5RnlF0EhKuvYMWHImvPrCnFq1tg34SIdPFSuppg3GXdSg9FoQg9qCpYqUR+v3e50Uu/cwWpHevYeZ254Mx64QQ+4RM8QJcFNQ/jImyjvH2pCfa5AuKW6CGET4EPaANrs4iLk/oXjheFG1o2wITTevHmzTIqURmGweKU4JCqzQF7EVkslVqihsTyHQk+Kz0BNYJezPHNLktYX5rbzs4VgPI20rVYjyU2mqcjVUA6uoSGE1gQsbmiIRYt6DaanAuEu3D/WYHZBNJhOgpzqmUb4uAiLfgZLXW6iTHBheFRq2WW0mFjaoQKIDS3OSIXYarcyb0qe1OjK6fn640Zc9eH1ekUxHkxjx/UeEZZpKiU3JpRcE6AEZwoEdaipiSqMQ5yd3C+Xvgp/5nKh5MijwM2TtpZEqHkdYPHw8IjXN5HKk/vVxhU26VayJxBimPX1D7LpwDJviuG+cYXPp7FwYl0PtrSMZFs6cR1P2z4Tofeec5WCGOj2IDoPUhG4Q/CqcPtD3B89Lzehm4gQbnzXxV1mE/pdX5NLs8Kiu+EOFdggV+eKJ0XsVErarWatBZuFRDmXkgNqVdA/SkrM15RHXJTzWtaDtjit2HnNRCFLo4hsN3lQNdl/Pg9mxJ4mIucgyaHdslu750bnCOHbZCJtdJMig6YyB4xgmTF6GEL43sNYvq+ycAARTrBmC/m50fWkudlpxhZDPVuaIeeYEDWAWAeWQmxpPC5BY0/EvBwMNnMt2AcgaqqLBXwPaSRw5SZ4TVlPEzNTSoFMz4te4qwbEAIsn8dDwdTjc5OzwbDB/alLs8Hi38MXFyPgZQN9jTJamJtLZ2dn4/FJM3bHALgw9hGxYoaWB0PiBL+kFY2DasZHawysZpBecN1eK1SUj7O74ADcmDaBSvowNDNp1nMBsvvzNIVCXAAXVLfHA3+A7x5yI3qwY3KlHkoFOUCeVYAA6UFRFadq0oeVFpctnXFHS8yLbX2N/oCBkihD4mnFLM05hQnYIOb8CTFEKpqdtAuKOR7E4sVrZ7PP7sJNYvrDEaLLIZkMldy/G1EChSHFVlF+POqxaOdh7hIQmsgeSzYI38KDon9d7t3qTIV8jQSauh33bjeTIea8Gda+sFROa6YOsXl7OeHH9dQh6smVvVmHoFhYl/NrACJE5NlDHtBScKG+IYyIwEHQ5ZhIAJTdAth79+6fJTP01TNXgqoMNutyuXyEtAnjnxbpTUUG4KLH5G7ak4qxqRrFkvQaJll9WAqFVaLWKVZGOzRVMsNkVMyog0BbA0Dq7PH8+qwIT0V5k5ISRLBFoDJgfnib9RgQkYZh1CBTauL+3hVSt2juDOM9i3sY9ZHewp+BPMEytcIBc6ekqj78oakGQKamysJyOr3O1yxIG9SBAiGd9YBzQ6Ro2LjCNrIwRJ4aJSHYYm5JWyUWbt7UctG19dyEdAZdoYuCvI9JweMj5atntIWIV12d211MGyhSNLk9PvCWEBLJZLn1sfd4iu8DG6wxyYpqaovJacFS5Jghym8n/Ix48oi4iOvukiG+7wgQGvNcfNJG6z0pbhx8PUCsD6NCalxSq1F5mhhRcWnmCJK6f6FOdZfu2+WhSO6iR4Hf8ADoc1cARAW4f2/3Xk01NS+k+eoq7CwUqOneEI1kCKJ5sURKeYOQIQHR0BbzeuV4XGrGpVbF6sU+PSW7z3GmokSatUHsVGPnJMymIY9LJTOsL7t1NyphE38mpND1zPG4ik/C4/b5QiEtZS4fVK+ZZC2gUnJdgpCAiT5midTPzKgpT+/1LPnFllvLK2GkkJa96SDOI2tKevfXx+/u7dWiqVosqAAAVwXCIY+viZU9mfahpwRldrtLqZ9nl3kXBI3MBd/o8pDnZXJlbyM+A854b7mAZtuw4dTscNomcT1YlGhbwKAPlxJ9mvelBiEMh7S2zyJZ7J3LIwWaoyty0vfu33/vvePVIC/c31VNNONkqkDoQveDpWxK7uopA8K6XJO77D3wFAAPShF1tIkIKgQfcDHuyscFJuBz79UiNETzXGdzcnI2LnqxsT+EK00h5mNTpuZqjh9FT8q3MYqEium9YunMK+Wx4u57gPH+r/dOSFzAqN/kqa8eLsqJMWkEQdGNupuG3CWEvib0wonCNQoAACAASURBVChqeBIUHF2Y8INTdrtMFVeCB+UuzoScPXtXw0qGOBcHfRPjs5OzFnCYCTmhGkQNIVXckNHcwhoHbukk+4VSYw4t4i0rIr6H49e17PGeanLX1xxDQ0NlJRePabfc0ewSp2niCRLWopDxQaQwVV3FVK8yP3P2xOXj5feAmb5DLmwvW50OC268cGtG7x8sxXxiNcfM1O6sD6g5g0FWk5K0nCSMbBVgWTS8C1r63jc+reG2u+6rbLKoemB1w6TFADAt01DJ0QBLISeC08hgx2iHmPKDtbLSjcunaarJx/vKTvwa1ei9y8UPxkzf8qrTqkhcMkZflHIkPePeNH9B1qqKET/u8mTwY69xbBmSEiWWlyop29lf33/vf7a3/6YmxOee6gfP725I0183ctBdkjW7dYgUkHUhYiBAiI8j9/mAx3l8XFNBbZvcPP26+x4+5PdKn/ugTSiuF5fMuKR4Q2UFUVUoTrN1EKGLqhNUMnY1CtbCsDCbzjus4qhSmfye+PXd37S3t3+jVofTkLs2QqTimOtiNAGzZGboZiIEIPVoc0hqUIDABmDgjGi9qQgPrNLnU2mSpwtkCKMkQnI10jrWW5ydluWYgxZp0QQ2T5E6eAUDi8HU5IXV/PWsVVkvdAp21m9cJaxnADFYA+GFYvirFiLRVR+W/qkyWM/r2i43xBL0L+RCMfSXDU2aKEqMFFTP7/q0/Rvg7d4r8wSUQU1mt2OFeFr0xp2C8SlNeE/4wyGBVzJoVk3Q9ogDMzTPbTutEFsg8FtrpPe/7Q4DxhO12tGe+2pCJJeKXBXUj4mQWKeb8QCKEhAjEA2TIA6PrzxamFwYC7s+hmd799e/vlv2oW9RUdELrlQMzuYR4QrrrEnIbJVCz7xu9QhfvkDmuYQ9UMH8Qn6h2dmMa7baHlQBudo6/S8AsYa/6doa2gcjFo2HqFTB/AwGOy5CjICe+pL00QirAg9oKjYpno23t+9eratiHYQw2zncmW6xtUAmRAjlTE42TFCt4sgq8e5GWpMpGnJ+cEC2mCh6vfp0MEYIqxOLAwcOTN8DiDV7e7d2n7tqY8SCv4uHCh8hZMUn9KSgteV/BYmXrwyey6cObaGGtrffmj5Q/YmXWBYspOWFTme6mSZo9BEK7yra2NHjWAym7B8AZjIJSPAt+WFlfTIfi4ugqXsSi7e6AWL/Lfi4Qg2E2JJZ0+MgS63fdfO4TzMU2HsDTAXZNmL0lYHkHBc016eq7ntbTEPDB7oP9O9BiJHAspyOTxoKadRSSHQHmc0RwkOXMeDzBB/bblTcIUeSFLPV1ryOlLYmwgPdVyPt7Ynazeisj6FahC4goZyKUUYMzhMwYYSH/4moMa+CDRA8V4Thvr/FusgL7e3/Mt16YC9CdKbKspi2OWP6NBWv1QDtiEaTvBTyIXfCaRuDqAJAWeVsBiOoVN6coI2ThPBAa/8/1zbGOpzUqAERVZRzTRYBPSBCj6vex6Z9PYQMjdBD0QH9JwxGRbtOwGf96zQ92urCLUsR02bIiCx22sJqSWUzTIx6Q/50TCFaGmC7iJFkzfbkaJKv661GeKX1ABvTefjYGh2+dTjpybtRNDJTj5NUGkAW41kJFB0Nw18yRS39hSSDMbWuT1BD+/sJYXU2foVKirRMkMf9W6wsamBLvRVAiCtFn+ZU2rcygB2altG41+uNr1PaVT3z+0BDeGD6X/cL/nUXVIS3skIygf8h6rmL2QK9oIo3MjRedESM2KtnosKvr56VNtjVvoEa2v1gqrcWQjYHpZRq36wDDNclUg7Rdkx3iWoVRNkYIZeSoliYLYgi+6uqK/62iPBA/6XH7e2Rmt1d92/+6NsPHz7EvlBtaO7Rhe4G44YH/QtGQp8mO2Q18EQwT3TjI0Ed7TqRQA1t7Z7aH6FgdlqBnFhp37fGEM3ODPrZlkvSOUJo3Mnx/W4fSajVitOG+6/YaiC8WkJ4oLu1ZvD/7Pr191mN69uhEAZ5GKUZTzdGDKwcuigMYkXfpZkqNre5MNoji9vFylwXsMRIIyho64PpmlpK+dNkPLiu2PPxrFMQkrjBiyHgTwxS/5d0SUc7zzD3qqc1/M3pdcqCF9LNb0B4gAX/Sib+mQYPywen/tTkcpfXLcDy3Gyuwo3S9CGoEkuAxJ5cDjaUMRMEDf3nafpI9rk1ESLHVOxZbyEYc2BLEAGUseKEAHRknCweDvqBkEvmtF3BgGHF3SmEatJWgRCMca4q+F9/v2xa8tT1fwtV4CNU9azbCVN/HyH1kTul2jgkW75QKKRS8ZBrKPqYVv6xNRFa8+uKed07O9xSsAlJ6toHo9NqpjpBm7MBtjqIxDuZTi4vQzIpfB6EB/rPVTDx66fKJ8/f/7bJQyIr01E3A9hEBSYs3njqWc0JnRLOgNzfusmCIGro40v903ef9bc+uLqPDJGYWmfX7cPptF3qBMNCO1SRhPIMkSFELgeSjciJlUYpaZBlmRxuZy2E5UqKsbH7AAZ/boyVAGH8SPUUJ5FIgihCV/2QG6kqidCEBXAWKrDqDRbIfRdpaHdr6291d/tbn71OhspCOh/3TlotBUBoXApnWA7Mq8KE8GkCl/+EZUMg1CgtB/PZbDYWi8VrVfQ1GZLxv+iuDP5VAN9//+GPTAjKV5IgpLwQ/LEk46EoieA9GAMxS/Q9V0NuVlLrOgsP7h6Z4IVufI6vQSg4tsX0K7uQzVKvm59aog0TIYrolwgh9pnQ9uGIcH3Z5nA4bDbnpLI/wv5nvd39z+Z7mTFqTPxhlQSv695HpqLFA8iKXDh946GOvHqkLz6qj6MIwQV53FsXtm7eJA1Fon2pX3uY9KV1X4QQKLDX3oq7c2ClpjTRi76U4qGaIMlSil9cIMZITU2E3c90q8+mVzlCHvyLItR86fvX339YnRVDvkRdbDhr5qLZX5Kij+jobnFfCSDauX5NcOwz7iLZ2Adh2Wh0UYJoGGQZsIZwg0s2Ut5nItTiNIgQ7K93VffiwZTuQWt3Nz3aRtCp4HUGbarUIHDqR3soKhIX4qKY2uPsKEoQYgr8E+JtN11ng6ihvyWb5160/64OMtO9vHQPwiS11BgmVB+T1DlibWyPAoz4t6SqP6jmpcBpuh+8mG69OvVg+urd6QMvnjFjbM21//w6F10R4NT7N2ulUj7q4sLknnUfUnkbiCvvxycN3ejvvau70A/Gznhi64O73a2rB/r3MO8qhNIG9mPoB/0JpqXA2o6xVhq+RbrwZoStv53Sgf/upyDcO6873suD/8+ZGT4sIXz48E9r5sNUA27yYLctaiyEFPA62rQEpYKt3SA03QNQlqln7JNa+7tfrE7XzJ7KhxGXP9P+9hMhzrxx5omv+g34M3u0tDo/RBle1b3QTAQQ6u6yb6ZfIMKphw9O/SLxE05ppu7WLk6x0hoGCgbRBwm/Ni0RZKlg9wMdWl7rb9HRvGDWP107P6yQ4aOcXo5QUThK2d8WdT8rbOI0GhZV4Q0IKXt6oWUYrVeP61r6teB//dTDh9c/O/Xd9se/QGU9pbv+o9rlN6rSYIDAsqGL1VHvUapUSgVbr77oxU/BtPduiWdUIzxXjXBjRg77add+luNvURUjiXuEyamMnne6l43qOg1lwN3FD2ztfdYNGtqPTqH/X3/5i1PzP/kl3COjbNfv7gMQ4gdaoDYZ7HaHQvf4oi9WrCjyCRYJ+7XPa71ajfBStUgENUVrRrQc/zJVohAhHcHAE2Pg3Q4+b1xdaztZ4cLpDloPrM6j2nbf2xTPn29v32z/NerrqVO6h/tJ0MP6R0hPQWl3WRAsFSsOaEz7wIG7/cWPmp5u/W01Qm0HNG3tp2BZYXvq8Gri0eNUTbQgatRdnOPGtzknZ0c62d5BVbSN1WkqyWmvTveiHxGKAcPm401MqK6TDPfGCs3VYJuCj5BirPg3JkBGtNk1r17tr0bYuzo/XV354yu9zMBnlq1MS1V22kKAlfWPrLKVv5AfRsNyMSDasrJeDvLF/VXXZJ/fX4ax/4JON4/R+N/g2u3tgfb2Qlfd9an336/tZkiINO9J7Sn1TW4/NcpQKujovzpNevlM96yC0XC3XTvg43JEWaa54EaW4uPydW2PLNaX6IvS/qAs45AEXJzH92esDhdo9P3z89MlhK0H7r6g/PtfNw2B9k2QIZbhrl/XfXt/hD5C6aPpqPtMQ7FY0d/aQhrfelWnOw6es9wk+u8+ezFdOxzaY2BlerZvLdvpXJ/jE6E4CUwIeVlfZrPfy7gk4Xzeuk+4ANdSihfkE7opYh0AhKCklxgT/+z9b4f2Q4hTMz4kqkDMadJFK1ZcheiDUpu+C3oPmLpbuSTxufZ37xMs7EG9QTyPGbt0CyVlCEQzGfKZUg+fXYNfUA4c8SNCyfa23rC5ybZJqXamFC56KxDieNDbfaD/n0Uxl/uX6d6fUxnus2+re+eFNUPEcoXJtFsfurfFNXRwcZq0c54MoB8FOXW1+ypoSz+YIMWn/VypdRtEsomT3FT6xROKZNbOTq0KuKILkip2REiEUg7z6NvezRG2h1D1QpI9zpSk2Ds1j2Hjnzcf904DZ/0FleG2sMFrH03F9TAQMtiqC0wFv6ubh2S++9mD3tJlpw9Mrz4D+jZ9V8cQ7nGlnLM5Z+XzQdoDdCcl61O43D5gosLoIpvlBvscpM7MnJdPnTYPNxe7cCqvWcuZHuhG5YKfTV/6194XSLx/MghuA9eNVLUcFAcWtCEOIo+hVBA5gg5Ssu7uqqv3X52f6r0LDBjtoNqVFnm3bXiYVueDDMUorYsJ0MQMzXIfP8p7MQyDKvbTlB0OJtRyNTVEiBQLSSRyAa3hMYVluLO7+2KkEhyV05BoM5qnmyeO1nq13MgPADMFne0H/12zHlwxpI2oSocv8X3cqFMBu01IhuwElFA1R6jlavaIsXf+KuVVV7XM6eL4f6Yy3NauqpYXE0vu1O02ubuYhv5g/JpG1vE59R4vC/NwTUL9Ymr1Qe15mfJhvMV3vNCzShst0qOOIVTfMO3sHk1W87ZqQ+Sc47dldwFwicn1aksc3m1oaPhzlvlfuImC3CtEl9u0Cxoab2//KbxZgzg13QpZxd3Ka+OVp3TzvXsczd4DMkNsxwt9xc5Rl9hahQBr5d+DsLqv7S36dLiNZ2W6xJX1vzD5ne4bg5se+wutDHd2111fQ1VNpuukofDehr7b7zKIdzFL6i0rkbIxPX/3bm/1bO2e9FcrbQOjYdsEsQZTzJ+Ma9EMLQE2+IXqUa2m7MG26lbLoj54d8A7TSviTh8egFseOHxHp0vwMtw9sEUq0lTiNP3pt9vfhicyNg7vH2u4SKbYC2bYT7yCZzCM5/dPT7/ZDBW2DaI+oC3TZp17rPtyje3QO+iyVCOsjojMEHvn75YjfLYKEXIadeJJH+Lre4dk8l1WhrupYgui21dlj6a/naJ8+dqdART6YYLYC09vHihb/wX2CHufaY6ndY8ZVt2pRFu5GMSUyvb+0rovV2krBepzBzqn7pQnwVKN2RkWEflEgqafL3R3ISnAy72Eex1/5yLTuSc/JWM8q7ImE1+Fspp2qVxF9asnAHHgHXwF2fyzKbCA/rukptOrulX2TPfE+7eqlZRWreOxduIgCwl8NTB2QfMFing6mFpmiFIyWWM9SWV6w+3kxd1+ZJM6HYhw4LTmcMYa/p6Cvwr0BlmojzMAF/ZI7/JaB810vAt/14f+5mpr69XpknaCXsyzz3qzkhrXIH3I4Al+op92yTZz1457trAuDTyfjydQBNAh4NrD2mqKIEupMGaqIEjQOLxTduFrt+H12OlBNMabuMqCekkIoQ+C/XvFes6ph6Cst/vGCeGD7vKH13r12V3uWffU2fZ4DFDEiD+HS+IDRLyLS0q2DmmV/Qk/9UuxYbZL+XStCSiNuLVeffGgwt/dZWJraKDL3kGP0wf+5pepmece1ePDKVEGsN7n+ca3rz8slcin3n94/W++Q3/3rDxS4FOcxlJU/14l3bs5lnFDjQ4ygl25GoE6TJdodzfaoY9NLTaPFgzeeAEr33u8qVb41lV4G4qGT8Av9pFLRah9Z3S676m5x48fR1UXtitwhJ7UD95552+uPyxfyToFojyFEfHAnjH927t7PWl1iQa3QkzxwxvYFHdpt6GjaKQZmYlQyxHjXjG23mxbl/Ym+g+0Ku2UrijE1tYD/SQ5QDh2hmlrQ98T3fea1FR7VFUzakh112s66v7zhtOn+65fL850nDpF/5yCHzCSTfP2vKLRDw/iRcub/IzQ+JTvHc92PBakQ8WnhzVTKZSQ2WoMqtU0x9NzNuxWqNWR8RZX095nvJKIrOrq9PQ1LsOGcUB4GL6Ax9lF+YXBgc+kciFc/luPy07+//GGgYax/3rq4fWyuY5ToKxTDx8icWu9ugqeq+U4K7L1Qpg8UJ1XsH34tGGmAgYToBx2sQ34ShuaYkSUlv2p0moMSTA0s02elfU9q4DLZ/Nbed0dNPbCNPBv3UWU3ThY3zXwqaBz/seqGo341cft7TOqaoLEEFKKX+tO49saHmI1hzT1FPpTEOSp9x9+1t0K7hTSpqs6Rt9af3t3tXVPes92GXY4LGYY0pyZN+1pOx4LFUvyWSVDcBErN0SRlTtYTUCxSbRspoq5faCJDl3cA6z7YeraO/0juNhtZDTj6P/HBq7p/mcuo6oTqKRRNZebiaoe173/5kGPNIBCnCoGRMCG0XEKvv/swIPW1uluuKSOybC1f7qmn1FG0+k0RHi9jDvySNijgCegsqVblevVcUEC9kiznXrw8ANbIalIFud6LB6nLtMqIZZKtJBOUC2xV7d6tRV9zTVUU/T71/oGXv4FiTCsqmE8sBMEmXO7P+wjOnANiFoflR21mfH3TxHOqYcfEOXtfvHgGXuG3TWCIfEZxwitW5t7FbRI2BVE+AJ6xq0rdhq6TEHfRbtI5sIynsaXDCYt28HCgt1JW4ZWruWuO1lWxZzH5Le/+1kvleJ1ujNjGsKGhv/1GMSmogjVhBiN+mdmQn82wLiL7mLDk4s/w8c8hRBPTXExPpw6dZ25U16k6X+BgGuIEIZ9O9uS37Y74B5ZtTszIRsMbPa3YqXzPKmpizoU/QHDoEkRlOVYYVuxK3wx9/5C7L+L8wsXeklxe0H1p9CbaghnUEsBXiYVVWfU9vDj7108TB7o2pmX8J7bNF81hf6GVArDx/XPfgjPqrfow7qntvq7f1hLhDCc2Syen6DQ0i01w7b1iJIdVu65i7GFEn1ab0JT4JLDxk7rGy7sXZDPcygGEXz69CojHkRN3xmgmA8IB+78bYpkCFY4E42qm5vt39M9OTx2+yL+g9b4nVNFiDTAKE/9sB80dP6CNvd7dwoeZy0RUqt9czY4TH3sxqcz7BxbfvBF1cZ06E0p6NOuBNou4IjPlox5l2sI8Zvf51GwcvSuUkh8qWPx4uX3ZnLR/wRmaBpUoxn/oKEdQuXFKeTn42foPSzoc4hTulOfffBDrC4/m9eqea1Xr3bXtEL7bB5F0Dw7uwxBu3Epox3VxLqhqnaNQG+KM+CGCbYcg0gPvM9qycbiaWpZqJ4NHhj4Hz/+y6sHevsrQGISDIaIvlT3ErzlRf9f7f43v+v/+ys5F1r5q83Nx3fuvMtsdYz8Td9/ffj/cIgsXHzWQsi6p4vuGmNHFcAr1CeUDsYw1euMpR3YsMfgiXp+AE3Vzh9sonQlJedSbJ9z2jrY1pkPTlpkOiFtTzXja2MN4PCvrf7ov7TwlJwE2juFwhsjAY1hYPye7sz4n6c2xc3o/5sSN3/6zvhh+N2dAZZIXOt72XAYqMz7FyEwgp95+MOKdhZtivuDKoRY4rUGBSfeGAT7bYvQGEqwjWfEDNtxdc8WmLgDjyT4ZqgfWh8JJY2CeSQW33Y6s3gGWq19FT4Ccxu4TX/90f/46x9//7//97+cnib6/eRw3+F3KSA0vLyoO93Q8NNNvdgui5ti+5819FFq/A64G3jIp/vG37n2nfc/+puPPjx97fr1h5/1TrM2ywPTvTjV9OAvv//9H//116pFiC2XeTbrICUXFDNvc8Y9vPgpSTW2bCNrbVyj04b0mZy6IUmOuMUq2dMFuyTQ1arY6QcY+Mae4B+D5Q2Q2IDRvITs/tq1i2MDL/teUn3pzOGGH+B0xk9BjvIP4A+m3n3yTt/YGEsiL75z+/bLM2fOPHn3zLvf/P6zLRjf//GPf/zXq/OoZafHBgbGX1YBfAtjmz2orTnHNc7GnbDeYJjI+XM8u28TqgFSCqV1fIt+MRHCTTXomL9RS/OcaK3hbL6GzOswooAI0EDeBf3oOMkV2dsAqxJefOfxpkH8wdf/ZNOw2Q64GsbGGs5cZGZyEVR97A6+ut03Nj7O/nJgYIAuhnoO/KhaRylSOOML/GSvWdxnf2UQxIfHbvF2kho7YdE23qyTAY/FpglGOowy3rIejM29qqWnP8PSA93LaZ5REFZ6oXsXUY+xClq7uLn50683bIqBzV+gH2Ws5uLFM7dBRn30RJAnsD9E2sdKNhR3xvboKJtvKsSb8Z4sk7htrNWX8Wews4uvxK+51+4xWixLR37TJihst6V170gsuGy3SLRBcnWX20fjjGXDvWBaiHCeHOYvQDyHD788DJHjXV07SO//fP3rm5v69n+6+OTOOAWTgb6xw4fHXp5mzwPLAQT1DkA9TD+jl2M/q9ZR2nOPTvNc73TYrXGwr8YdEB/t6iGXreiqHqu0PAjTCxnPcGeJsD3mDY7iOlvzJM617dlI/+UAy3JRyVhCrzvTNzZw+PQ1HbIa8Kvwjr6/Q/X8P7d13wVRfhfE1kB0Bn7xRCsE3zncMNBHhgmJM68r6u7AJcc/qvpEqnObwX6sk5CgZ2fFSXCkOzP8lAMD65sVah/ngX+KXdKQCGtpoqTE5zqppjM8O0s5RvXiBIJIIjszPt4w3kDB7vbp24cbDo/TfU7BG/6hfVMU/0mn+ycQ4g/QshoOn9b1DXAVPnP69DiI+jS8/eKTgfG+l0yA126P1QJ4hRq7Y52SYE3G0mJ81CoYH2nH4RgCKkX7fTbaPc72FYQEkp398RQt2UrmbFUK3vRCrU6+DxqKUpy6MzY+0PfOHbzVUukM1Pb232Gw+K5O94/thk1ACEnVtWu6d1+ycs6Tw+Au3yXHOd43PsDlB0o8UAsg0TV70JtvBsZs4xutsT09cJUvrwTvt1ky22koOkh78Rsifn5quyA1T4qGV50sx6g2xQ9IiszzX3sCtzU+TrEQAsg4++m7up9vbm4aBnW3fyputj8u1RoZlgbNw7xEo+7T9Bb9zdiH1QCZES7MzXrjSe0kLbaFl8EgQ+rEthTc92wk2nfPeMvFDxlOzSyxTUCaC96gYBUckqWWKb5Fd8Yf/RR6HIogU2NUzKDxj+0iCO/rX4eouPmY+1cNycUx7o6xwNN3p2iYmIJVOxltskkyO0fTcn5YIa1qdA3q9fJEOOpXN4z7RHttsPNzGvnGyoMy7uNuyW+Lemw9MY/I23u3T8TxEaHikkEHT1IC9z9w+zT408N9P4UoAQhftmOzBuUdF4H1vHPnzunDZ95pYLGD6qxnuIbe6UMKUR0mOEAFLcc8HAMxLiAei0pbV+cSWr/Ta7a7ZrtdW/ihpiLt4y5ZA3GBiOmkOT5qqQnxQwrMAyx17+MpPriSgbGxsb6GJ6f/BJR0809eDoDD2WwnGNdII8cPj4Hl9Wm0iMUdtGGMrh9VB3ptP+/l7Aie0O5cSOPuJELjhopbV8t6A0SK8t0wao5zisD7+AyDKp6oBDmGeWGO9UcpFntaqLmDYt03qa7E4jgFsZfkUU+fvnPmIgjzT0BJRXAx7e2gp/+g6SZGlHfv3L59B73MmT5eZmUvxwe+uQcfA2ibE0VChseUOiVwHGokwI454DODrz2LhU3SYNsCPxALw76Zn05pTablIM6Wtwl7IP7qJZFUgvjOWMOdi2UXvXYYZCiKPxgbewzsVHzMJdZX/h7dnZd9PMwDwIG+D/cKkLlRy0JcsMWpEq+MruOunloohBjAFgK9/rBnqpziPu563IwId0Exakum7AsGcX2BbcC3F2Ldz/oGNIhn3n3y5DSN26h37575LkSJzcTFd38Ayipu/oTxTZY9XSxmcdd4dOwbr4mPAVSS4oLTOhJssdvtZkEpLmBGgLw79g3HlBA7tfjCskzHROpzK+zoD0nqzHvjFjOeuFYrZsD44KMxZCkX74yPAYUewDEOTvUauMefgwEaNnW6X2zi3fwTrziS6A4fbrgN4jv8zhPOYw6Pf6cWPgBIt18wyCMtwXghGAzG2GpDHusN2gZXbzoSiTbbFUIpfph5LsP2O13vLHhjzXjSjDXJINbYwe1XH44hugZtgO8Br3h4SveLdrjW5vd0PwFl3TT8kiYLmVs5jZ53gN7cN3D6zunxj/Y60JIEJSVpX057ARwgLJgldo4DREJDIBFdYbr2phM8iqewhGhKWFYnBhGiNZuW8TQrKWkFx2PbR1FBjt/8SBPg+NjLn9V9DdgYyqrdAGr68ymGsJ1mianOQdOpDR++HB/r6+sb+OjDr9UUXxGgZdkimC1AaFrsTjt6BIsrION5P6qqrtGW+oJ06I2nWrGIYaQlYMDBA/pBnDJtjrMzrCShM+t9DUSU5Nd+9iGMb/6qjsoAVAX4JfbzPR64s4mKsUkz2szqMIncw8z2DjZHYQ/iWe1Sc9YbdK7TXQpqDkJFLhLQtoD+XCeTsdOQGllnhp+7KMk6x/a5gcvPZufYqYBvPNDqAy25wi6w9vbxgU2C+Gc8C2GTjeM14sI+ABecdP6Ec042YFJo3PHnIoN4MlxxlcHnOQ2JORs+J0yntRvo1LUSwGFndpsEeuhNEL82xnPgvyCEP8WQD+PvNYCkpH37aWZx0JldkrMwBoYawAAADv1JREFUarXkCaJ9rtAMzs+X4YEQcwomwiOf6+S1y0c0OmugQ6L14R2tEwwAxltAU2nzoTefu/bNcR4U/o4Qhv/3D1BJN3+qsTMkB29UUnbummSNx1oE24gILEtSFvCoV1dKXzxhk/fLfr5TyTizUSAlMSSoWzMRusXO3W0BCY4GO222woLyeU53/EgLCn9PCNvP/md0NeKf8OYgJC8NY796PcCTAgG0bBe82ZaF4PKkPWvDXa615iCaT9MqiJ/zZDndFDGbW1HtDMVEdMaVNOJBzt5Yp3U0HltOms0jTmo6et0JpHUvebnx2mGG8Dcfb4qBdkOCfcy7RPWqC2lVgxVlzELSMgyPN2ZXFCcpEC7zoVOG9bIhwjtkPv/pgOyYVeMjf45NCicycgQPu3C8SregWx2FSGTdjpst5J3319S30I8grb449pgQBn+DnfwY+3V8KnVvnanyCuwMS/NoAXwbePF8M7CaNLLIRoiEhsBgIgwReyX5pqRp76BTOo3Cmo8hjMqMEtlHsk5JwgRDcqTl9Kj19Zr6gVY+O9P3GAgpCrH9b//hH79LvZYM4MA7rwN4kp98bPbSPrEIsTMZTOKpJBuuqOpX1UwqHF5hk9Vf7MBcdtIqaKpWXOST//aRGG6LJgjDQe/IusgqlvueJfu1ceZK3+373zf0mxgSP/m062fj137CmekbrFA7hJTOKyog126OebN4ai4eehweDAT0mDKxLa++6Emr7LRcXJgoMi3VGjggd8HDAZ1Z4HCOSZFv/lrjPPUiwou604d/1fUxkBqRLcP8kCoADUTVXudIr7QVu0nshVdeDFDScCEtKdg2EzFoE02yNk/2Rc/mJlNkZ5Zwjxp+ajXi4WQ2MMIFOQ4crkXO8pU1wsFzNVT1myTDdwY+wKOd4AqbbAuGj8auUSUARbhvLDzJz622Y6nJmh2NybjHgzWvKOzwcVHzowneTPlFTzzmpkgrUDjCQT879FgQHElRxBJJixgsnrhYS1V/RjP6JKaz9MTbE7Q45qPDGsD96IymoJJSCK47FWU02xJPO0FjcMKQDpBnA3SU12aOfuFTq3lUxDMUZUIoBtRAKoTHlAn5tLxA+2eUnRxf62z1DweKJWt2unp7O/vFRyz/2E9H33qgnR+fzMcN3kLSbi44k/rgMqXiGAjxCF9ka4MZdpqFYP68kbB80OnxWF0Mpwih6MfGRpz+FoLpZofZoaTlsnNPUVWFyvPVvwP5Ig8GXXEU4mb7p+UQ90y5MHz8QG6CaLXG86Icc8Sstm1vFqudykYoFQmHw6lULhd1rbH2UMX8hbyMNjhBTe6sZPiEFGg9NroDu0/nR0fS3tnyc08JY1s5xm+OjWuu8izkvt8SN4t7oSDEvlqhEOyP46PdZgTLQmE4K4vxdev2nB2n/+pncrkcxIhwJJLZaWRORjryBb2MNo6TQ5WMRraNFP4rp6iGah+Ny14xXw5Q4aeWlfnVXzUUhfQbyBA/Tqc1NcXyXC0jvFLEJ9jjo2Tk9mx+WIp5RyyCBbRnZWZQrycdhbw394gDrHn20ecalzvoCkY64ERPdQ3c/hNIqmLvNHdaywA6lhesGsa2K9WOtevjj28Awhu/iRd36vrZd/aI79yhsm5DZxzCOz7h5uCotXl5zixR7UHWyDatv2Oj4wtwmeqxRYqKkxkiP3hXzkXVp0nex1Aatmw6FlzWIIMgq0DiubifiB/X3pOI4D1oO1jRTWmLQR6DVXZJia+P0jHu2GcgFgGKMzwQdnzhOFEB8QgJcSmnN+jZdEY4JbIzkMuHJHgnO63prFXhDApACudOlqP89PyJ85/UPt74rSuXquARQmFBTC+AITjyxEQlCzAspp/gR4FoaZH+TYWZN4xFgiit5AJyLsJpuD4Q3amEKCW9eZu9MGldyFuZhyCQgPIKh9n1yY2u9Kd7Dj5+6+SVS+Cfimf/OJyaaljzo/ZCGjIms/mVA3iMcmspFM2Aj4lEEoOJFD/0CFLCfydADaJxR52JUiPKhB+3Oo3equzotwdFxQroCoVCbMFuLWowoDwoXLoCOH9ztu7E2dLBgG+dPHkFRVdCJyhW2/psXDvMwTwXjM9BQpp+ZYYfNa6FZiKJRCKCQSITde0kG3lS/ztE+n0gKhu3ogYeNGjXCaNRwyEtL5uT+oLdIiVfNbcExeBs5bqbtjZAcvTQQckRbLyEQzqIo62tQjMty9lCNskaBgTaOKjFIjmDVBOSVmYmNA3V6+XIjnbC+pcBUIMoSGxPDVmlhXwZ1bWU5KpqzU6a7VkvnoRilsxyvmWbqu7WCpg07ELb3qVKgsVutynKdiDdYlUkbUGLJMWc8OwU/L6xrGCBXJR1ccPo+VIAah6Vu1Q9M8dIJhBWlxijcMbzDiUp06pa67acVBwxBwYy9A9m816clUNyjgTjs0mrfdu7rNjz69r7O9OTEu3RbbTu5EpBAtf4amcZdfy7bbAIkeVSjUvwSQaqbABLNRTbjZXJYHJ4xEt7+nXGsbkYtNSy4J00C+ZXI+vNTrvDwjuyuQYqUpHuSc3x+NyrtDxpVeRs87aopSvSOhZHBWPjrZ0Vfy6cCBhkRkYTMyt8h/Ivnk7sP45ziCuZgDzIDnPB46+wZRytEXS0kKbpUyWJ7AMPw0qm0yBUZzybTceDsW3r8rJAPBMzooVRx4IG0R4Tmy3W4bSYbA6Ks3PNxYSMdv1rfBSaCSewVuH3Q0IfCedU1yMmQenfE+j3jtUesh/jTigaZf3uOXbiycrahmCUJKu9me7MNiuSv5ec8dEg9qWO2FvSsZa5uDMZl2djsXjMJlnjs/m4lndJDn2QYh6Q3DnvukMqJ0roYQZl5l1kcTABdvEoyblo25HfmarVHvPEKgBMMrkS1hcT/4A/N6MuJbXQoQyn2Tm9zli+ZRabd82SYshbbfBfVmxx2M0xh2U73mK1FjhCZVRGsMqyN+5sNsyWZWOSZGxcKfcwuJeVpDnwg+bfkWzvP6bOHeUfzE5j5QcqZhJyieMoozEvTRhbR9LB2ZjopJ+RPeJWfp0ABBR1W153WjQtlZIynuEqWcV4M0T4YU15jY3JRztLM3rZUILID4rFcfTc75QuvWEsdvAPX8MGHUbESZTIcSwUHhXHKHpQPGhImCzosQRvmfNSdITbV6wCpMySNS3HlGJxoJPOn5asMsTTSW+BZZxS45pLzaVyUX8mPGiQKQzK4Ng0P/vlOdHKcbyDBbPGnWhAllN8CT8tcogura2xpAOioPmVOGqWLAoKT3Bkqa8REWZjZH6SfVaWRzR9tG57Cy3Wzm3vqGLJT7I9RSXBBfanR1TAz/yZVGJiMJLz7/DCl/JFCqNfbMwLhxjEtVAmlaF9QvX8qDN/KgUGySaMsbnBDOpMERKQURrpjAdbbMP4E7NkT8a9xfJAc8wb3I4RZAtWQhshpoTCWgDERqBESnWtLK3xiwtHL33pJlg2FlnYMAobaxu+iFZMRXuMyHIg5b/VCIIEKWKfIzhMRZKG08FmjtCOaaRkfmUDj1SMe/CbhVhhNulg2rmx43LVh2YCZSFeNMiq0Ki5GKnjS+Ix+43jR/h5GUZjElsYRT39i7sVsL6yW2u3uEO3NieTUhLCIYmrJV0YBl9asFnys52OZnlBS0HwKEo7ZM/wYIzJlWh4MCAm8HD3gKzXAOaeFlOZg0e/Mg3VxtSxHs3d3cKjd/QpWkCsz0T4ZlqpnBrSppzRSdolZG+WfDwemy2A4irr6Vg2uF10Nex5NQrwODbUiJ4ORYb0j4PUy/rBGV+R4/cc+yp8aPU43nNQg+hPBQwJtgUc+4LbFshAe0IbjUgq2aQc3Z/F6bQ5bJ10oIjNYdd0lKicMbkTUoFK+EtFCvAyCDKXmfG7ivn2oa9egGxMLfYwN2FMLoVCLhfbqz/KdvPDrSewUOtTo6rr6QZYpdFYSrQETbRMxkYhubGByWdqwiDLEHrUiKgvmV8gdOvWhkZiBKVj8fchQDZWhaP8Fo1CoxAqczmaLBO4pU8gMuNa3lhbWtq5BWzI2NgoNKLHAJXcwBs3PlpRZzIzqisqMtkZ9IN0orTWIpPZaSzu4igcFb5kmvaGsdVRXKQqJdG5G1jiiGuJaWF/Dk91xWNNo6lIJJwJ7STXVkKh0MpOUtlxoUq6dnwzCRHsTExE2fpkJrecPzcImi4bBmdKq8qFg19mIvH5xtRih1LUOtdMIjCRi7J9Q/3sXlXahQL0VQTvgZEkB14yALENXmBFfiLlT2iii+CqQS2/FSOqOjMzU0wift8KWhrzx3o0cml5tOJy7TylpfByju2JHuBbT4X5rpMRFUFAVplhJ0cb5Ak1o/VnG8LsyDCCGFCTG7c2hEZNQZWec19ljH/dWD1XxAhGZlQgfURvz05O5icUMH0liH5+onKON6MZDChGTXI5f0Sk6JBQHxmlkv0pPcd+vwZYjbGjbHLGiMsexIkM3/Uuk2L7v7N9fQEyPycEsHJgeN5isXkyoKoZZNuu8jqeueMPio8wHuspLYzH8AEuBJk53rTKe+jZlvbcwYq0vSg7BI0duSizaYiEClxw7VGyLLQc7Dn2h9LP8jG/2HNUq6BB+IAo0LimhsFLyil1kJskm9OUNYh4EoNBW0HgnwknJgKJXChZXssB9Tzas/jHgA/H1OVLPRU7HBiFJf8MTu/5w+RJB7nbBDnxlaz6XDQhYowRUysbO+CnVtakClpwsOfS5T+E/9x3rC4ePVJmkcBWNm4lgQ88jaYSg5GZFVduAiKELM74U/AC09mVFchxw6noU2Q94KfKT8o2Hzmy+Ic2v71j6vixjqPlIFEmUmMSBPQUkqq10AzgUXeEHXgB7HzH2Ji8tbOzliyfHuDa2XHs+B+V+EoDQPYcOVhZAqY4ImENa2MN8Uj04hGms0RZq9598EjPHy08NqaOLyo9R2sWuot4JMlY6/dt5qM9ytbqHzU8PuYvLwodRw4pNVDsMyTl0JEeYfHyH4vr/Dxj/vjWuaMA8+CbcCoHDx3pMJ/bOv4fCZ02pgDm4rkjHT1Hjh4CqG1tTDexBbYNgB06eqSn59C5xa3V/4jgysfU/Orxy1tbi8fOXcI1ytKlS5eOHVvc2rp8nK3X/orH/wWEqoL0Llzkmw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solidFill>
                <a:srgbClr val="333333"/>
              </a:solidFill>
            </a:endParaRPr>
          </a:p>
        </p:txBody>
      </p:sp>
      <p:sp>
        <p:nvSpPr>
          <p:cNvPr id="8" name="TextBox 7"/>
          <p:cNvSpPr txBox="1"/>
          <p:nvPr/>
        </p:nvSpPr>
        <p:spPr>
          <a:xfrm>
            <a:off x="485265" y="4283669"/>
            <a:ext cx="2679769" cy="830997"/>
          </a:xfrm>
          <a:prstGeom prst="rect">
            <a:avLst/>
          </a:prstGeom>
        </p:spPr>
        <p:txBody>
          <a:bodyPr wrap="square" rtlCol="0">
            <a:spAutoFit/>
          </a:bodyPr>
          <a:lstStyle/>
          <a:p>
            <a:r>
              <a:rPr lang="en-CA" sz="1600" i="1" dirty="0">
                <a:solidFill>
                  <a:srgbClr val="333333"/>
                </a:solidFill>
                <a:latin typeface="Georgia"/>
              </a:rPr>
              <a:t>“AT&amp;T data breaches revealed: 280K US customers exposed”</a:t>
            </a:r>
            <a:r>
              <a:rPr lang="en-CA" sz="800" i="1" baseline="30000" dirty="0">
                <a:solidFill>
                  <a:srgbClr val="333333"/>
                </a:solidFill>
                <a:latin typeface="Georgia"/>
              </a:rPr>
              <a:t>1</a:t>
            </a:r>
            <a:endParaRPr lang="en-CA" sz="800" baseline="30000" dirty="0">
              <a:solidFill>
                <a:srgbClr val="333333"/>
              </a:solidFill>
              <a:latin typeface="Georgia"/>
            </a:endParaRPr>
          </a:p>
        </p:txBody>
      </p:sp>
      <p:sp>
        <p:nvSpPr>
          <p:cNvPr id="9" name="TextBox 8"/>
          <p:cNvSpPr txBox="1"/>
          <p:nvPr/>
        </p:nvSpPr>
        <p:spPr>
          <a:xfrm>
            <a:off x="232665" y="6330102"/>
            <a:ext cx="8645344" cy="215444"/>
          </a:xfrm>
          <a:prstGeom prst="rect">
            <a:avLst/>
          </a:prstGeom>
        </p:spPr>
        <p:txBody>
          <a:bodyPr wrap="square" rtlCol="0">
            <a:spAutoFit/>
          </a:bodyPr>
          <a:lstStyle/>
          <a:p>
            <a:r>
              <a:rPr lang="en-CA" sz="800" dirty="0">
                <a:solidFill>
                  <a:srgbClr val="333333"/>
                </a:solidFill>
              </a:rPr>
              <a:t>1: </a:t>
            </a:r>
            <a:r>
              <a:rPr lang="en-CA" sz="800" dirty="0">
                <a:solidFill>
                  <a:srgbClr val="333333"/>
                </a:solidFill>
                <a:hlinkClick r:id="rId5"/>
              </a:rPr>
              <a:t>CNBC</a:t>
            </a:r>
            <a:r>
              <a:rPr lang="en-CA" sz="800" dirty="0">
                <a:solidFill>
                  <a:srgbClr val="333333"/>
                </a:solidFill>
              </a:rPr>
              <a:t> 2: </a:t>
            </a:r>
            <a:r>
              <a:rPr lang="en-CA" sz="800" dirty="0">
                <a:solidFill>
                  <a:srgbClr val="333333"/>
                </a:solidFill>
                <a:hlinkClick r:id="rId6"/>
              </a:rPr>
              <a:t>Fortune</a:t>
            </a:r>
            <a:r>
              <a:rPr lang="en-CA" sz="800" dirty="0">
                <a:solidFill>
                  <a:srgbClr val="333333"/>
                </a:solidFill>
              </a:rPr>
              <a:t> 3: </a:t>
            </a:r>
            <a:r>
              <a:rPr lang="en-CA" sz="800" dirty="0">
                <a:solidFill>
                  <a:srgbClr val="333333"/>
                </a:solidFill>
                <a:hlinkClick r:id="rId7"/>
              </a:rPr>
              <a:t>Forbes</a:t>
            </a:r>
            <a:r>
              <a:rPr lang="en-CA" sz="800" dirty="0">
                <a:solidFill>
                  <a:srgbClr val="333333"/>
                </a:solidFill>
              </a:rPr>
              <a:t> 4: </a:t>
            </a:r>
            <a:r>
              <a:rPr lang="en-CA" sz="800" dirty="0">
                <a:solidFill>
                  <a:srgbClr val="333333"/>
                </a:solidFill>
                <a:hlinkClick r:id="rId8"/>
              </a:rPr>
              <a:t>KrebsOnSecurity</a:t>
            </a:r>
            <a:endParaRPr lang="en-CA" sz="800" dirty="0">
              <a:solidFill>
                <a:srgbClr val="333333"/>
              </a:solidFill>
            </a:endParaRPr>
          </a:p>
        </p:txBody>
      </p:sp>
      <p:sp>
        <p:nvSpPr>
          <p:cNvPr id="21" name="TextBox 20"/>
          <p:cNvSpPr txBox="1"/>
          <p:nvPr/>
        </p:nvSpPr>
        <p:spPr>
          <a:xfrm>
            <a:off x="3212779" y="4299683"/>
            <a:ext cx="2757044" cy="584775"/>
          </a:xfrm>
          <a:prstGeom prst="rect">
            <a:avLst/>
          </a:prstGeom>
        </p:spPr>
        <p:txBody>
          <a:bodyPr wrap="square" rtlCol="0">
            <a:spAutoFit/>
          </a:bodyPr>
          <a:lstStyle/>
          <a:p>
            <a:r>
              <a:rPr lang="en-CA" sz="1600" i="1" dirty="0">
                <a:solidFill>
                  <a:srgbClr val="333333"/>
                </a:solidFill>
                <a:latin typeface="Georgia"/>
              </a:rPr>
              <a:t>“Home Depot faces dozens of data breach lawsuits”</a:t>
            </a:r>
            <a:r>
              <a:rPr lang="en-CA" sz="800" i="1" baseline="30000" dirty="0">
                <a:solidFill>
                  <a:srgbClr val="333333"/>
                </a:solidFill>
                <a:latin typeface="Georgia"/>
              </a:rPr>
              <a:t>2</a:t>
            </a:r>
            <a:endParaRPr lang="en-CA" sz="800" baseline="30000" dirty="0">
              <a:solidFill>
                <a:srgbClr val="333333"/>
              </a:solidFill>
              <a:latin typeface="Georgia"/>
            </a:endParaRPr>
          </a:p>
        </p:txBody>
      </p:sp>
      <p:sp>
        <p:nvSpPr>
          <p:cNvPr id="22" name="TextBox 21"/>
          <p:cNvSpPr txBox="1"/>
          <p:nvPr/>
        </p:nvSpPr>
        <p:spPr>
          <a:xfrm>
            <a:off x="6194852" y="4299683"/>
            <a:ext cx="2964201" cy="830997"/>
          </a:xfrm>
          <a:prstGeom prst="rect">
            <a:avLst/>
          </a:prstGeom>
        </p:spPr>
        <p:txBody>
          <a:bodyPr wrap="square" rtlCol="0">
            <a:spAutoFit/>
          </a:bodyPr>
          <a:lstStyle/>
          <a:p>
            <a:r>
              <a:rPr lang="en-CA" sz="1600" i="1" dirty="0">
                <a:solidFill>
                  <a:srgbClr val="333333"/>
                </a:solidFill>
                <a:latin typeface="Georgia"/>
              </a:rPr>
              <a:t>“868,000 Payment Cards, 330 Stores Hit in Goodwill Credit Card Breach”</a:t>
            </a:r>
            <a:r>
              <a:rPr lang="en-CA" sz="800" i="1" baseline="30000" dirty="0">
                <a:solidFill>
                  <a:srgbClr val="333333"/>
                </a:solidFill>
                <a:latin typeface="Georgia"/>
              </a:rPr>
              <a:t>3</a:t>
            </a:r>
            <a:endParaRPr lang="en-CA" sz="800" baseline="30000" dirty="0">
              <a:solidFill>
                <a:srgbClr val="333333"/>
              </a:solidFill>
              <a:latin typeface="Georgia"/>
            </a:endParaRPr>
          </a:p>
        </p:txBody>
      </p:sp>
      <p:pic>
        <p:nvPicPr>
          <p:cNvPr id="1040" name="Picture 16" descr="http://www.socialenterprisecanada.ca/webconcepteurcontent63/000024540000/upload/Purchase/MarketPlace/Goodwill_Industries_Log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45658" y="2880349"/>
            <a:ext cx="951663" cy="130330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75632" y="5129773"/>
            <a:ext cx="2780606" cy="1200329"/>
          </a:xfrm>
          <a:prstGeom prst="rect">
            <a:avLst/>
          </a:prstGeom>
        </p:spPr>
        <p:txBody>
          <a:bodyPr wrap="square" rtlCol="0">
            <a:spAutoFit/>
          </a:bodyPr>
          <a:lstStyle/>
          <a:p>
            <a:r>
              <a:rPr lang="en-CA" sz="1200" dirty="0">
                <a:solidFill>
                  <a:srgbClr val="333333"/>
                </a:solidFill>
              </a:rPr>
              <a:t>Employees at an IT service provider stole customer names and SSNs to request unlock codes for stolen phones. In 2015, AT&amp;T agreed to settle with the FCC and pay a $25 M fine.</a:t>
            </a:r>
            <a:endParaRPr lang="en-CA" sz="800" baseline="30000" dirty="0">
              <a:solidFill>
                <a:srgbClr val="333333"/>
              </a:solidFill>
            </a:endParaRPr>
          </a:p>
        </p:txBody>
      </p:sp>
      <p:sp>
        <p:nvSpPr>
          <p:cNvPr id="26" name="TextBox 25"/>
          <p:cNvSpPr txBox="1"/>
          <p:nvPr/>
        </p:nvSpPr>
        <p:spPr>
          <a:xfrm>
            <a:off x="3165034" y="5129773"/>
            <a:ext cx="2780606" cy="1015663"/>
          </a:xfrm>
          <a:prstGeom prst="rect">
            <a:avLst/>
          </a:prstGeom>
        </p:spPr>
        <p:txBody>
          <a:bodyPr wrap="square" rtlCol="0">
            <a:spAutoFit/>
          </a:bodyPr>
          <a:lstStyle/>
          <a:p>
            <a:r>
              <a:rPr lang="en-CA" sz="1200" dirty="0">
                <a:solidFill>
                  <a:srgbClr val="333333"/>
                </a:solidFill>
              </a:rPr>
              <a:t>Hackers stole credentials from a third-party vendor to gain access to Home Depot’s network, stealing data from 56 million credit cards, as well as 53 million email addresses.</a:t>
            </a:r>
          </a:p>
        </p:txBody>
      </p:sp>
      <p:sp>
        <p:nvSpPr>
          <p:cNvPr id="27" name="TextBox 26"/>
          <p:cNvSpPr txBox="1"/>
          <p:nvPr/>
        </p:nvSpPr>
        <p:spPr>
          <a:xfrm>
            <a:off x="6194852" y="5151777"/>
            <a:ext cx="2780606" cy="830997"/>
          </a:xfrm>
          <a:prstGeom prst="rect">
            <a:avLst/>
          </a:prstGeom>
        </p:spPr>
        <p:txBody>
          <a:bodyPr wrap="square" rtlCol="0">
            <a:spAutoFit/>
          </a:bodyPr>
          <a:lstStyle/>
          <a:p>
            <a:r>
              <a:rPr lang="en-CA" sz="1200" dirty="0">
                <a:solidFill>
                  <a:srgbClr val="333333"/>
                </a:solidFill>
              </a:rPr>
              <a:t>Hackers breached the system of a cloud-based card processing service vendor, with the intrusion lasting more than 18 months.</a:t>
            </a:r>
            <a:r>
              <a:rPr lang="en-CA" sz="800" baseline="30000" dirty="0">
                <a:solidFill>
                  <a:srgbClr val="333333"/>
                </a:solidFill>
              </a:rPr>
              <a:t>4</a:t>
            </a:r>
          </a:p>
        </p:txBody>
      </p:sp>
    </p:spTree>
    <p:extLst>
      <p:ext uri="{BB962C8B-B14F-4D97-AF65-F5344CB8AC3E}">
        <p14:creationId xmlns:p14="http://schemas.microsoft.com/office/powerpoint/2010/main" val="15584658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a79565a41421d0e5a461827ab8a64c2a6dcf93"/>
  <p:tag name="ISPRING_RESOURCE_PATHS_HASH_2" val="b4f66ad4a07985a5d9c49e97317bbc23e3ea47f"/>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9QoDQRXr9USpdCwZvYE3U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itX.oqqcZ0aq3t3WwTxQl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mOXUq2UpEejzX8vaMaK4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nVInZOaLoUahEUo5X.bgQ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HVKako.qmECnZ1YaDPye6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5CccYJiv0EyD6n9Reg9ViA"/>
</p:tagLst>
</file>

<file path=ppt/theme/theme1.xml><?xml version="1.0" encoding="utf-8"?>
<a:theme xmlns:a="http://schemas.openxmlformats.org/drawingml/2006/main" name="Theme1">
  <a:themeElements>
    <a:clrScheme name="Flourish">
      <a:dk1>
        <a:srgbClr val="333333"/>
      </a:dk1>
      <a:lt1>
        <a:srgbClr val="FFFFFF"/>
      </a:lt1>
      <a:dk2>
        <a:srgbClr val="333333"/>
      </a:dk2>
      <a:lt2>
        <a:srgbClr val="FFFFFF"/>
      </a:lt2>
      <a:accent1>
        <a:srgbClr val="29475F"/>
      </a:accent1>
      <a:accent2>
        <a:srgbClr val="D9A210"/>
      </a:accent2>
      <a:accent3>
        <a:srgbClr val="7CADD4"/>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outerShdw dist="12700" dir="2700000" algn="ctr" rotWithShape="0">
            <a:srgbClr val="000000">
              <a:alpha val="20000"/>
            </a:srgb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a:lstStyle>
        <a:defPPr>
          <a:defRPr b="1" i="1"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2.xml><?xml version="1.0" encoding="utf-8"?>
<a:theme xmlns:a="http://schemas.openxmlformats.org/drawingml/2006/main" name="1_Theme1">
  <a:themeElements>
    <a:clrScheme name="Magnum">
      <a:dk1>
        <a:srgbClr val="333333"/>
      </a:dk1>
      <a:lt1>
        <a:srgbClr val="FFFFFF"/>
      </a:lt1>
      <a:dk2>
        <a:srgbClr val="333333"/>
      </a:dk2>
      <a:lt2>
        <a:srgbClr val="FFFFFF"/>
      </a:lt2>
      <a:accent1>
        <a:srgbClr val="29475F"/>
      </a:accent1>
      <a:accent2>
        <a:srgbClr val="A24130"/>
      </a:accent2>
      <a:accent3>
        <a:srgbClr val="7F919F"/>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defRPr b="1" i="1"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3.xml><?xml version="1.0" encoding="utf-8"?>
<a:theme xmlns:a="http://schemas.openxmlformats.org/drawingml/2006/main" name="3_Theme1">
  <a:themeElements>
    <a:clrScheme name="Flourish">
      <a:dk1>
        <a:srgbClr val="333333"/>
      </a:dk1>
      <a:lt1>
        <a:srgbClr val="FFFFFF"/>
      </a:lt1>
      <a:dk2>
        <a:srgbClr val="333333"/>
      </a:dk2>
      <a:lt2>
        <a:srgbClr val="FFFFFF"/>
      </a:lt2>
      <a:accent1>
        <a:srgbClr val="29475F"/>
      </a:accent1>
      <a:accent2>
        <a:srgbClr val="D9A210"/>
      </a:accent2>
      <a:accent3>
        <a:srgbClr val="7CADD4"/>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defRPr b="1" i="1"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4.xml><?xml version="1.0" encoding="utf-8"?>
<a:theme xmlns:a="http://schemas.openxmlformats.org/drawingml/2006/main" name="2_Theme1">
  <a:themeElements>
    <a:clrScheme name="Magnum">
      <a:dk1>
        <a:srgbClr val="333333"/>
      </a:dk1>
      <a:lt1>
        <a:srgbClr val="FFFFFF"/>
      </a:lt1>
      <a:dk2>
        <a:srgbClr val="333333"/>
      </a:dk2>
      <a:lt2>
        <a:srgbClr val="FFFFFF"/>
      </a:lt2>
      <a:accent1>
        <a:srgbClr val="29475F"/>
      </a:accent1>
      <a:accent2>
        <a:srgbClr val="A24130"/>
      </a:accent2>
      <a:accent3>
        <a:srgbClr val="7F919F"/>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defRPr b="1" i="1"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3855</Words>
  <Application>Microsoft Office PowerPoint</Application>
  <PresentationFormat>On-screen Show (4:3)</PresentationFormat>
  <Paragraphs>438</Paragraphs>
  <Slides>22</Slides>
  <Notes>10</Notes>
  <HiddenSlides>0</HiddenSlides>
  <MMClips>0</MMClips>
  <ScaleCrop>false</ScaleCrop>
  <HeadingPairs>
    <vt:vector size="8" baseType="variant">
      <vt:variant>
        <vt:lpstr>Fonts Used</vt:lpstr>
      </vt:variant>
      <vt:variant>
        <vt:i4>6</vt:i4>
      </vt:variant>
      <vt:variant>
        <vt:lpstr>Theme</vt:lpstr>
      </vt:variant>
      <vt:variant>
        <vt:i4>4</vt:i4>
      </vt:variant>
      <vt:variant>
        <vt:lpstr>Slide Titles</vt:lpstr>
      </vt:variant>
      <vt:variant>
        <vt:i4>22</vt:i4>
      </vt:variant>
      <vt:variant>
        <vt:lpstr>Custom Shows</vt:lpstr>
      </vt:variant>
      <vt:variant>
        <vt:i4>1</vt:i4>
      </vt:variant>
    </vt:vector>
  </HeadingPairs>
  <TitlesOfParts>
    <vt:vector size="33" baseType="lpstr">
      <vt:lpstr>Arial</vt:lpstr>
      <vt:lpstr>Calibri</vt:lpstr>
      <vt:lpstr>Courier New</vt:lpstr>
      <vt:lpstr>Georgia</vt:lpstr>
      <vt:lpstr>Roboto Regular</vt:lpstr>
      <vt:lpstr>Wingdings</vt:lpstr>
      <vt:lpstr>Theme1</vt:lpstr>
      <vt:lpstr>1_Theme1</vt:lpstr>
      <vt:lpstr>3_Theme1</vt:lpstr>
      <vt:lpstr>2_Theme1</vt:lpstr>
      <vt:lpstr>PowerPoint Presentation</vt:lpstr>
      <vt:lpstr>PowerPoint Presentation</vt:lpstr>
      <vt:lpstr>Our understanding of the problem</vt:lpstr>
      <vt:lpstr>Executive Summary</vt:lpstr>
      <vt:lpstr>Poor IT risk management is expensive</vt:lpstr>
      <vt:lpstr>Risk management is a top IT priority</vt:lpstr>
      <vt:lpstr>66% of organizations lack a formal risk management program </vt:lpstr>
      <vt:lpstr>Unmanaged IT risk isn’t just bad for the organization, it’s also bad for your career </vt:lpstr>
      <vt:lpstr>PowerPoint Presentation</vt:lpstr>
      <vt:lpstr>Formalize risk management to increase your likelihood of success by 53%</vt:lpstr>
      <vt:lpstr>You don’t know what you don’t know…   …and what you don’t know can hurt you!</vt:lpstr>
      <vt:lpstr>IT risk is business risk – engage with the business to manage risk effectively</vt:lpstr>
      <vt:lpstr>PowerPoint Presentation</vt:lpstr>
      <vt:lpstr>PowerPoint Presentation</vt:lpstr>
      <vt:lpstr>Seize the potential of risk management to better align IT with the business</vt:lpstr>
      <vt:lpstr>PowerPoint Presentation</vt:lpstr>
      <vt:lpstr>Appoint an owner of the IT risk management program and get started right now</vt:lpstr>
      <vt:lpstr>PowerPoint Presentation</vt:lpstr>
      <vt:lpstr>Use these icons to help direct you as you navigate this research </vt:lpstr>
      <vt:lpstr>Info-Tech offers various levels of support to best suit your needs</vt:lpstr>
      <vt:lpstr>Build a business-driven IT risk management program – project overview</vt:lpstr>
      <vt:lpstr>Workshop overview </vt:lpstr>
      <vt:lpstr>Custom Show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2016-03-29T15:55:56Z</dcterms:created>
  <dcterms:modified xsi:type="dcterms:W3CDTF">2020-06-26T15:52:39Z</dcterms:modified>
</cp:coreProperties>
</file>