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6" r:id="rId2"/>
    <p:sldMasterId id="2147483773" r:id="rId3"/>
  </p:sldMasterIdLst>
  <p:notesMasterIdLst>
    <p:notesMasterId r:id="rId16"/>
  </p:notesMasterIdLst>
  <p:handoutMasterIdLst>
    <p:handoutMasterId r:id="rId17"/>
  </p:handoutMasterIdLst>
  <p:sldIdLst>
    <p:sldId id="278" r:id="rId4"/>
    <p:sldId id="677" r:id="rId5"/>
    <p:sldId id="678" r:id="rId6"/>
    <p:sldId id="679" r:id="rId7"/>
    <p:sldId id="759" r:id="rId8"/>
    <p:sldId id="681" r:id="rId9"/>
    <p:sldId id="747" r:id="rId10"/>
    <p:sldId id="682" r:id="rId11"/>
    <p:sldId id="685" r:id="rId12"/>
    <p:sldId id="686" r:id="rId13"/>
    <p:sldId id="687" r:id="rId14"/>
    <p:sldId id="760" r:id="rId15"/>
  </p:sldIdLst>
  <p:sldSz cx="9144000" cy="6858000" type="screen4x3"/>
  <p:notesSz cx="6950075" cy="9236075"/>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E2B"/>
    <a:srgbClr val="7CADD4"/>
    <a:srgbClr val="1A5F20"/>
    <a:srgbClr val="00475B"/>
    <a:srgbClr val="825800"/>
    <a:srgbClr val="E1B500"/>
    <a:srgbClr val="E8E8E8"/>
    <a:srgbClr val="66ADC1"/>
    <a:srgbClr val="7F919F"/>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3/16/2016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3/16/2016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318265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60338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322932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94095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40074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802160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05818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11506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993015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652322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9" name="Rectangle 18"/>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9859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911414"/>
            <a:ext cx="8623607" cy="12285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1226509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5783823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639904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a:xfrm>
            <a:off x="257174" y="193713"/>
            <a:ext cx="8620125" cy="877887"/>
          </a:xfrm>
        </p:spPr>
        <p:txBody>
          <a:bodyPr/>
          <a:lstStyle>
            <a:lvl1pPr>
              <a:defRPr baseline="0">
                <a:solidFill>
                  <a:schemeClr val="bg1"/>
                </a:solidFill>
                <a:latin typeface="+mn-lt"/>
              </a:defRPr>
            </a:lvl1pPr>
          </a:lstStyle>
          <a:p>
            <a:r>
              <a:rPr lang="en-US" dirty="0" smtClean="0"/>
              <a:t>Executive Brief slide</a:t>
            </a:r>
            <a:endParaRPr lang="en-CA" dirty="0"/>
          </a:p>
        </p:txBody>
      </p:sp>
    </p:spTree>
    <p:extLst>
      <p:ext uri="{BB962C8B-B14F-4D97-AF65-F5344CB8AC3E}">
        <p14:creationId xmlns:p14="http://schemas.microsoft.com/office/powerpoint/2010/main" val="149870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 name="Rectangle 1"/>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a:t>
            </a:r>
            <a:r>
              <a:rPr lang="en-US" smtClean="0"/>
              <a:t>Header (Arial, </a:t>
            </a:r>
            <a:r>
              <a:rPr lang="en-US" dirty="0" smtClean="0"/>
              <a:t>24pt) </a:t>
            </a:r>
            <a:endParaRPr lang="en-CA"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11" r:id="rId5"/>
    <p:sldLayoutId id="2147483726" r:id="rId6"/>
    <p:sldLayoutId id="2147483764" r:id="rId7"/>
    <p:sldLayoutId id="2147483761" r:id="rId8"/>
    <p:sldLayoutId id="2147483763"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438845080"/>
      </p:ext>
    </p:extLst>
  </p:cSld>
  <p:clrMap bg1="lt1" tx1="dk1" bg2="lt2" tx2="dk2" accent1="accent1" accent2="accent2" accent3="accent3" accent4="accent4" accent5="accent5" accent6="accent6" hlink="hlink" folHlink="folHlink"/>
  <p:sldLayoutIdLst>
    <p:sldLayoutId id="2147483772"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279894459"/>
      </p:ext>
    </p:extLst>
  </p:cSld>
  <p:clrMap bg1="lt1" tx1="dk1" bg2="lt2" tx2="dk2" accent1="accent1" accent2="accent2" accent3="accent3" accent4="accent4" accent5="accent5" accent6="accent6" hlink="hlink" folHlink="folHlink"/>
  <p:sldLayoutIdLst>
    <p:sldLayoutId id="2147483774" r:id="rId1"/>
    <p:sldLayoutId id="2147483775"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migrate-to-windows-10?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s://www.infotech.com/research/ss/migrate-to-windows-10?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infotech.com/research/ss/switch-mobile-platforms" TargetMode="External"/><Relationship Id="rId13" Type="http://schemas.openxmlformats.org/officeDocument/2006/relationships/hyperlink" Target="http://www.infotech.com/research/ss/select-the-right-vendor-for-desktop-virtualization" TargetMode="External"/><Relationship Id="rId18" Type="http://schemas.openxmlformats.org/officeDocument/2006/relationships/image" Target="../media/image16.png"/><Relationship Id="rId3" Type="http://schemas.openxmlformats.org/officeDocument/2006/relationships/notesSlide" Target="../notesSlides/notesSlide11.xml"/><Relationship Id="rId7" Type="http://schemas.openxmlformats.org/officeDocument/2006/relationships/hyperlink" Target="http://www.infotech.com/research/ss/it-develop-enforce-policies-that-securely-enable-a-mobile-workforce" TargetMode="External"/><Relationship Id="rId12" Type="http://schemas.openxmlformats.org/officeDocument/2006/relationships/hyperlink" Target="http://www.infotech.com/research/ss/implement-desktop-virtualization-and-transition-to-everything-as-a-service" TargetMode="External"/><Relationship Id="rId17" Type="http://schemas.openxmlformats.org/officeDocument/2006/relationships/image" Target="../media/image15.png"/><Relationship Id="rId2" Type="http://schemas.openxmlformats.org/officeDocument/2006/relationships/slideLayout" Target="../slideLayouts/slideLayout2.xml"/><Relationship Id="rId16" Type="http://schemas.openxmlformats.org/officeDocument/2006/relationships/hyperlink" Target="https://www.infotech.com/research/ss/migrate-to-windows-10?utm_source=SS_Sample&amp;utm_medium=Collateral&amp;utm_campaign=Collateral" TargetMode="External"/><Relationship Id="rId1" Type="http://schemas.openxmlformats.org/officeDocument/2006/relationships/tags" Target="../tags/tag2.xml"/><Relationship Id="rId6" Type="http://schemas.openxmlformats.org/officeDocument/2006/relationships/hyperlink" Target="http://www.infotech.com/research/ss/choose-and-implement-a-mobile-strategy" TargetMode="External"/><Relationship Id="rId11" Type="http://schemas.openxmlformats.org/officeDocument/2006/relationships/hyperlink" Target="http://www.infotech.com/research/ss/master-the-ever-expanding-puzzle-of-end-user-computing-with-a-strategy-and-roadmap" TargetMode="External"/><Relationship Id="rId5" Type="http://schemas.openxmlformats.org/officeDocument/2006/relationships/hyperlink" Target="http://www.infotech.com/research/ss/vendor-landscape-enterprise-mobility-management" TargetMode="External"/><Relationship Id="rId15" Type="http://schemas.openxmlformats.org/officeDocument/2006/relationships/hyperlink" Target="http://www.infotech.com/research/ss/it-implement-enterprise-mobility-management" TargetMode="External"/><Relationship Id="rId10" Type="http://schemas.openxmlformats.org/officeDocument/2006/relationships/hyperlink" Target="https://www.infotech.com/research/ss/exploit-disruptive-infrastructure-technology" TargetMode="External"/><Relationship Id="rId4" Type="http://schemas.openxmlformats.org/officeDocument/2006/relationships/hyperlink" Target="http://www.infotech.com/research/ss/create-a-practical-byoe-action-plan" TargetMode="External"/><Relationship Id="rId9" Type="http://schemas.openxmlformats.org/officeDocument/2006/relationships/hyperlink" Target="http://www.infotech.com/research/ss/seize-the-potential-of-the-internet-of-things-today" TargetMode="External"/><Relationship Id="rId14" Type="http://schemas.openxmlformats.org/officeDocument/2006/relationships/hyperlink" Target="http://www.infotech.com/research/ss/it-vendor-landscape-thin-client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migrate-to-windows-10?utm_source=SS_Sample&amp;utm_medium=Collateral&amp;utm_campaign=Collateral" TargetMode="External"/><Relationship Id="rId7" Type="http://schemas.openxmlformats.org/officeDocument/2006/relationships/image" Target="../media/image16.png"/><Relationship Id="rId2" Type="http://schemas.openxmlformats.org/officeDocument/2006/relationships/hyperlink" Target="http://www.infotech.com/" TargetMode="Externa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infotech.com/research/ss/migrate-to-windows-10?utm_source=SS_Sample&amp;utm_medium=Collateral&amp;utm_campaign=Collateral" TargetMode="External"/><Relationship Id="rId5" Type="http://schemas.openxmlformats.org/officeDocument/2006/relationships/image" Target="../media/image14.jpe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migrate-to-windows-10?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migrate-to-windows-10?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hyperlink" Target="https://www.infotech.com/research/ss/migrate-to-windows-10?utm_source=SS_Sample&amp;utm_medium=Collateral&amp;utm_campaign=Collateral" TargetMode="External"/><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16.png"/><Relationship Id="rId4" Type="http://schemas.openxmlformats.org/officeDocument/2006/relationships/image" Target="../media/image4.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hyperlink" Target="http://www.zdnet.com/article/us-government-data-shows-windows-10-usage-climbing-as-windows-7-share-drops-sharply/" TargetMode="External"/><Relationship Id="rId7" Type="http://schemas.openxmlformats.org/officeDocument/2006/relationships/image" Target="../media/image23.png"/><Relationship Id="rId12" Type="http://schemas.openxmlformats.org/officeDocument/2006/relationships/image" Target="../media/image28.png"/><Relationship Id="rId17" Type="http://schemas.openxmlformats.org/officeDocument/2006/relationships/image" Target="../media/image16.png"/><Relationship Id="rId2" Type="http://schemas.openxmlformats.org/officeDocument/2006/relationships/notesSlide" Target="../notesSlides/notesSlide6.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hyperlink" Target="https://www.infotech.com/research/ss/migrate-to-windows-10?utm_source=SS_Sample&amp;utm_medium=Collateral&amp;utm_campaign=Collateral" TargetMode="External"/><Relationship Id="rId10" Type="http://schemas.openxmlformats.org/officeDocument/2006/relationships/image" Target="../media/image26.png"/><Relationship Id="rId4" Type="http://schemas.openxmlformats.org/officeDocument/2006/relationships/image" Target="../media/image17.png"/><Relationship Id="rId9" Type="http://schemas.openxmlformats.org/officeDocument/2006/relationships/image" Target="../media/image25.png"/><Relationship Id="rId14" Type="http://schemas.openxmlformats.org/officeDocument/2006/relationships/image" Target="../media/image30.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s://www.infotech.com/research/ss/migrate-to-windows-10?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www.infotech.com/research/ss/migrate-to-windows-10?utm_source=SS_Sample&amp;utm_medium=Collateral&amp;utm_campaign=Collateral" TargetMode="Externa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s://www.infotech.com/research/ss/migrate-to-windows-10?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Migrate to </a:t>
            </a:r>
            <a:r>
              <a:rPr lang="en-US" dirty="0" smtClean="0"/>
              <a:t>Windows 10</a:t>
            </a:r>
            <a:endParaRPr lang="en-US" dirty="0"/>
          </a:p>
        </p:txBody>
      </p:sp>
      <p:sp>
        <p:nvSpPr>
          <p:cNvPr id="5" name="Tagline"/>
          <p:cNvSpPr>
            <a:spLocks noGrp="1"/>
          </p:cNvSpPr>
          <p:nvPr>
            <p:ph type="body" sz="quarter" idx="16"/>
          </p:nvPr>
        </p:nvSpPr>
        <p:spPr/>
        <p:txBody>
          <a:bodyPr/>
          <a:lstStyle/>
          <a:p>
            <a:r>
              <a:rPr lang="en-US" dirty="0" smtClean="0"/>
              <a:t>Developing a migration and deployment plan for Windows 10 is harder than it looks –Windows 10 is leading the way to an entirely new world of end-user computing.</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reasons to avoid Windows 10 for now</a:t>
            </a:r>
            <a:endParaRPr lang="en-US" dirty="0"/>
          </a:p>
        </p:txBody>
      </p:sp>
      <p:grpSp>
        <p:nvGrpSpPr>
          <p:cNvPr id="9" name="Group 8"/>
          <p:cNvGrpSpPr/>
          <p:nvPr/>
        </p:nvGrpSpPr>
        <p:grpSpPr>
          <a:xfrm>
            <a:off x="324568" y="5606246"/>
            <a:ext cx="8539842" cy="692565"/>
            <a:chOff x="337457" y="5531622"/>
            <a:chExt cx="8539842" cy="692565"/>
          </a:xfrm>
        </p:grpSpPr>
        <p:sp>
          <p:nvSpPr>
            <p:cNvPr id="10" name="Rectangle 97"/>
            <p:cNvSpPr/>
            <p:nvPr/>
          </p:nvSpPr>
          <p:spPr>
            <a:xfrm>
              <a:off x="337457" y="5531622"/>
              <a:ext cx="8539842"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b="1" dirty="0" smtClean="0">
                  <a:solidFill>
                    <a:srgbClr val="333333"/>
                  </a:solidFill>
                </a:rPr>
                <a:t>Even if you don’t migrate to Windows 10 right now, you still </a:t>
              </a:r>
              <a:r>
                <a:rPr lang="en-CA" sz="1200" b="1" i="1" dirty="0" smtClean="0">
                  <a:solidFill>
                    <a:srgbClr val="333333"/>
                  </a:solidFill>
                </a:rPr>
                <a:t>need a plan </a:t>
              </a:r>
              <a:r>
                <a:rPr lang="en-CA" sz="1200" b="1" dirty="0" smtClean="0">
                  <a:solidFill>
                    <a:srgbClr val="333333"/>
                  </a:solidFill>
                </a:rPr>
                <a:t>right now. </a:t>
              </a:r>
              <a:r>
                <a:rPr lang="en-CA" sz="1200" dirty="0" smtClean="0">
                  <a:solidFill>
                    <a:srgbClr val="333333"/>
                  </a:solidFill>
                </a:rPr>
                <a:t>The points above are obstacles, but a move to Windows 10 is inevitable. Begin testing and planning now in order to overcome these obstacles and prepare for a wider deployment. </a:t>
              </a:r>
              <a:endParaRPr lang="en-CA" sz="1200" dirty="0">
                <a:solidFill>
                  <a:srgbClr val="333333"/>
                </a:solidFill>
              </a:endParaRPr>
            </a:p>
          </p:txBody>
        </p:sp>
        <p:pic>
          <p:nvPicPr>
            <p:cNvPr id="11"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457" y="5539809"/>
              <a:ext cx="646031" cy="684378"/>
            </a:xfrm>
            <a:prstGeom prst="rect">
              <a:avLst/>
            </a:prstGeom>
          </p:spPr>
        </p:pic>
      </p:grpSp>
      <p:grpSp>
        <p:nvGrpSpPr>
          <p:cNvPr id="12" name="Group 11"/>
          <p:cNvGrpSpPr/>
          <p:nvPr/>
        </p:nvGrpSpPr>
        <p:grpSpPr>
          <a:xfrm>
            <a:off x="274087" y="1133943"/>
            <a:ext cx="8590323" cy="1272558"/>
            <a:chOff x="257174" y="1193881"/>
            <a:chExt cx="8590323" cy="1272558"/>
          </a:xfrm>
        </p:grpSpPr>
        <p:sp>
          <p:nvSpPr>
            <p:cNvPr id="13" name="Rectangle 12"/>
            <p:cNvSpPr/>
            <p:nvPr/>
          </p:nvSpPr>
          <p:spPr>
            <a:xfrm>
              <a:off x="512892" y="1681794"/>
              <a:ext cx="8334605" cy="78464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Although there are more options for how to control Windows 10, there is also a loss of control over certain aspects of Windows 10. The most disruptive is the automation of updates to the OS. Some editions can delay updates, but Microsoft is moving toward controlling updates as a service.</a:t>
              </a:r>
              <a:endParaRPr lang="en-US" sz="1400" dirty="0">
                <a:solidFill>
                  <a:srgbClr val="333333"/>
                </a:solidFill>
              </a:endParaRPr>
            </a:p>
          </p:txBody>
        </p:sp>
        <p:sp>
          <p:nvSpPr>
            <p:cNvPr id="14" name="Rectangle 13"/>
            <p:cNvSpPr/>
            <p:nvPr/>
          </p:nvSpPr>
          <p:spPr>
            <a:xfrm>
              <a:off x="512893" y="1197006"/>
              <a:ext cx="8334604"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Businesses lose control</a:t>
              </a:r>
              <a:endParaRPr lang="en-US" sz="1600" b="1" dirty="0">
                <a:solidFill>
                  <a:srgbClr val="FFFFFF"/>
                </a:solidFill>
              </a:endParaRPr>
            </a:p>
          </p:txBody>
        </p:sp>
        <p:sp>
          <p:nvSpPr>
            <p:cNvPr id="15" name="Oval 145407"/>
            <p:cNvSpPr/>
            <p:nvPr/>
          </p:nvSpPr>
          <p:spPr>
            <a:xfrm>
              <a:off x="257174" y="1193881"/>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1</a:t>
              </a:r>
              <a:endParaRPr lang="en-US" b="1" dirty="0">
                <a:solidFill>
                  <a:srgbClr val="FFFFFF"/>
                </a:solidFill>
              </a:endParaRPr>
            </a:p>
          </p:txBody>
        </p:sp>
      </p:grpSp>
      <p:grpSp>
        <p:nvGrpSpPr>
          <p:cNvPr id="16" name="Group 15"/>
          <p:cNvGrpSpPr/>
          <p:nvPr/>
        </p:nvGrpSpPr>
        <p:grpSpPr>
          <a:xfrm>
            <a:off x="274087" y="2469919"/>
            <a:ext cx="4370519" cy="1686443"/>
            <a:chOff x="257174" y="2542010"/>
            <a:chExt cx="4370519" cy="1686443"/>
          </a:xfrm>
        </p:grpSpPr>
        <p:sp>
          <p:nvSpPr>
            <p:cNvPr id="17" name="Rectangle 16"/>
            <p:cNvSpPr/>
            <p:nvPr/>
          </p:nvSpPr>
          <p:spPr>
            <a:xfrm>
              <a:off x="512892" y="3029923"/>
              <a:ext cx="4114800" cy="119853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New security features are offset by new security and privacy risks. Telemetry data is shared with Microsoft and features like Cortana need to be disabled due </a:t>
              </a:r>
              <a:r>
                <a:rPr lang="en-US" sz="1400" dirty="0">
                  <a:solidFill>
                    <a:srgbClr val="333333"/>
                  </a:solidFill>
                </a:rPr>
                <a:t>to </a:t>
              </a:r>
              <a:r>
                <a:rPr lang="en-US" sz="1400" dirty="0" smtClean="0">
                  <a:solidFill>
                    <a:srgbClr val="333333"/>
                  </a:solidFill>
                </a:rPr>
                <a:t>sensitive data potentially being widely shared. </a:t>
              </a:r>
              <a:endParaRPr lang="en-US" sz="1400" dirty="0">
                <a:solidFill>
                  <a:srgbClr val="333333"/>
                </a:solidFill>
              </a:endParaRPr>
            </a:p>
          </p:txBody>
        </p:sp>
        <p:sp>
          <p:nvSpPr>
            <p:cNvPr id="18" name="Rectangle 17"/>
            <p:cNvSpPr/>
            <p:nvPr/>
          </p:nvSpPr>
          <p:spPr>
            <a:xfrm>
              <a:off x="512893" y="2545135"/>
              <a:ext cx="4114800"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There are security and privacy downsides</a:t>
              </a:r>
              <a:endParaRPr lang="en-US" sz="1600" b="1" dirty="0">
                <a:solidFill>
                  <a:srgbClr val="FFFFFF"/>
                </a:solidFill>
              </a:endParaRPr>
            </a:p>
          </p:txBody>
        </p:sp>
        <p:sp>
          <p:nvSpPr>
            <p:cNvPr id="19" name="Oval 145407"/>
            <p:cNvSpPr/>
            <p:nvPr/>
          </p:nvSpPr>
          <p:spPr>
            <a:xfrm>
              <a:off x="257174" y="2542010"/>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2</a:t>
              </a:r>
              <a:endParaRPr lang="en-US" b="1" dirty="0">
                <a:solidFill>
                  <a:srgbClr val="FFFFFF"/>
                </a:solidFill>
              </a:endParaRPr>
            </a:p>
          </p:txBody>
        </p:sp>
      </p:grpSp>
      <p:grpSp>
        <p:nvGrpSpPr>
          <p:cNvPr id="20" name="Group 19"/>
          <p:cNvGrpSpPr/>
          <p:nvPr/>
        </p:nvGrpSpPr>
        <p:grpSpPr>
          <a:xfrm>
            <a:off x="4594489" y="2469919"/>
            <a:ext cx="4279078" cy="1686443"/>
            <a:chOff x="257174" y="4034945"/>
            <a:chExt cx="4279078" cy="1686443"/>
          </a:xfrm>
        </p:grpSpPr>
        <p:sp>
          <p:nvSpPr>
            <p:cNvPr id="21" name="Rectangle 20"/>
            <p:cNvSpPr/>
            <p:nvPr/>
          </p:nvSpPr>
          <p:spPr>
            <a:xfrm>
              <a:off x="512892" y="4522858"/>
              <a:ext cx="4014203" cy="119853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Some legacy applications and hardware will require Windows 7 – or earlier – for the foreseeable future. Windows 10 will be adding another OS to manage, rather than replacing earlier versions entirely.</a:t>
              </a:r>
              <a:endParaRPr lang="en-US" sz="1400" dirty="0">
                <a:solidFill>
                  <a:srgbClr val="333333"/>
                </a:solidFill>
              </a:endParaRPr>
            </a:p>
          </p:txBody>
        </p:sp>
        <p:sp>
          <p:nvSpPr>
            <p:cNvPr id="22" name="Rectangle 21"/>
            <p:cNvSpPr/>
            <p:nvPr/>
          </p:nvSpPr>
          <p:spPr>
            <a:xfrm>
              <a:off x="512893" y="4038070"/>
              <a:ext cx="4023359"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Legacy technology is not going away</a:t>
              </a:r>
              <a:endParaRPr lang="en-US" sz="1600" b="1" dirty="0">
                <a:solidFill>
                  <a:srgbClr val="FFFFFF"/>
                </a:solidFill>
              </a:endParaRPr>
            </a:p>
          </p:txBody>
        </p:sp>
        <p:sp>
          <p:nvSpPr>
            <p:cNvPr id="23" name="Oval 145407"/>
            <p:cNvSpPr/>
            <p:nvPr/>
          </p:nvSpPr>
          <p:spPr>
            <a:xfrm>
              <a:off x="257174" y="4034945"/>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3</a:t>
              </a:r>
              <a:endParaRPr lang="en-US" b="1" dirty="0">
                <a:solidFill>
                  <a:srgbClr val="FFFFFF"/>
                </a:solidFill>
              </a:endParaRPr>
            </a:p>
          </p:txBody>
        </p:sp>
      </p:grpSp>
      <p:grpSp>
        <p:nvGrpSpPr>
          <p:cNvPr id="24" name="Group 23"/>
          <p:cNvGrpSpPr/>
          <p:nvPr/>
        </p:nvGrpSpPr>
        <p:grpSpPr>
          <a:xfrm>
            <a:off x="274087" y="4228542"/>
            <a:ext cx="8599481" cy="1274297"/>
            <a:chOff x="257174" y="4034945"/>
            <a:chExt cx="8599481" cy="1274297"/>
          </a:xfrm>
        </p:grpSpPr>
        <p:sp>
          <p:nvSpPr>
            <p:cNvPr id="25" name="Rectangle 24"/>
            <p:cNvSpPr/>
            <p:nvPr/>
          </p:nvSpPr>
          <p:spPr>
            <a:xfrm>
              <a:off x="512893" y="4522858"/>
              <a:ext cx="8334604" cy="78638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rgbClr val="333333"/>
                  </a:solidFill>
                </a:rPr>
                <a:t>For the user, features like Cortana and the new Edge browser are differences from Windows 7 or </a:t>
              </a:r>
              <a:r>
                <a:rPr lang="en-US" sz="1400" dirty="0" smtClean="0">
                  <a:solidFill>
                    <a:srgbClr val="333333"/>
                  </a:solidFill>
                </a:rPr>
                <a:t>8. In </a:t>
              </a:r>
              <a:r>
                <a:rPr lang="en-US" sz="1400" dirty="0">
                  <a:solidFill>
                    <a:srgbClr val="333333"/>
                  </a:solidFill>
                </a:rPr>
                <a:t>a business setting, Cortana is likely to be </a:t>
              </a:r>
              <a:r>
                <a:rPr lang="en-US" sz="1400" dirty="0" smtClean="0">
                  <a:solidFill>
                    <a:srgbClr val="333333"/>
                  </a:solidFill>
                </a:rPr>
                <a:t>disabled </a:t>
              </a:r>
              <a:r>
                <a:rPr lang="en-US" sz="1400" dirty="0">
                  <a:solidFill>
                    <a:srgbClr val="333333"/>
                  </a:solidFill>
                </a:rPr>
                <a:t>and reliance on Internet Explorer will continue. Thus, for the user, Windows 10 </a:t>
              </a:r>
              <a:r>
                <a:rPr lang="en-US" sz="1400" dirty="0" smtClean="0">
                  <a:solidFill>
                    <a:srgbClr val="333333"/>
                  </a:solidFill>
                </a:rPr>
                <a:t>may be great at home, but may </a:t>
              </a:r>
              <a:r>
                <a:rPr lang="en-US" sz="1400" dirty="0">
                  <a:solidFill>
                    <a:srgbClr val="333333"/>
                  </a:solidFill>
                </a:rPr>
                <a:t>not bring any major </a:t>
              </a:r>
              <a:r>
                <a:rPr lang="en-US" sz="1400" dirty="0" smtClean="0">
                  <a:solidFill>
                    <a:srgbClr val="333333"/>
                  </a:solidFill>
                </a:rPr>
                <a:t>benefits at work.</a:t>
              </a:r>
              <a:endParaRPr lang="en-US" sz="1400" dirty="0">
                <a:solidFill>
                  <a:srgbClr val="333333"/>
                </a:solidFill>
              </a:endParaRPr>
            </a:p>
          </p:txBody>
        </p:sp>
        <p:sp>
          <p:nvSpPr>
            <p:cNvPr id="26" name="Rectangle 25"/>
            <p:cNvSpPr/>
            <p:nvPr/>
          </p:nvSpPr>
          <p:spPr>
            <a:xfrm>
              <a:off x="512893" y="4038070"/>
              <a:ext cx="8343762"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a:solidFill>
                    <a:srgbClr val="FFFFFF"/>
                  </a:solidFill>
                </a:rPr>
                <a:t>User-facing features have little business benefit</a:t>
              </a:r>
            </a:p>
          </p:txBody>
        </p:sp>
        <p:sp>
          <p:nvSpPr>
            <p:cNvPr id="27" name="Oval 145407"/>
            <p:cNvSpPr/>
            <p:nvPr/>
          </p:nvSpPr>
          <p:spPr>
            <a:xfrm>
              <a:off x="257174" y="4034945"/>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4</a:t>
              </a:r>
            </a:p>
          </p:txBody>
        </p:sp>
      </p:grpSp>
      <p:grpSp>
        <p:nvGrpSpPr>
          <p:cNvPr id="28" name="Group 27"/>
          <p:cNvGrpSpPr/>
          <p:nvPr/>
        </p:nvGrpSpPr>
        <p:grpSpPr>
          <a:xfrm>
            <a:off x="0" y="6422955"/>
            <a:ext cx="9144000" cy="437555"/>
            <a:chOff x="0" y="6422955"/>
            <a:chExt cx="9144000" cy="437555"/>
          </a:xfrm>
        </p:grpSpPr>
        <p:pic>
          <p:nvPicPr>
            <p:cNvPr id="2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68663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ounded Rectangle 66"/>
          <p:cNvSpPr/>
          <p:nvPr/>
        </p:nvSpPr>
        <p:spPr>
          <a:xfrm rot="5400000" flipH="1" flipV="1">
            <a:off x="5784802" y="1392509"/>
            <a:ext cx="2039384" cy="3676295"/>
          </a:xfrm>
          <a:custGeom>
            <a:avLst/>
            <a:gdLst>
              <a:gd name="connsiteX0" fmla="*/ 0 w 4661789"/>
              <a:gd name="connsiteY0" fmla="*/ 382057 h 2292295"/>
              <a:gd name="connsiteX1" fmla="*/ 382057 w 4661789"/>
              <a:gd name="connsiteY1" fmla="*/ 0 h 2292295"/>
              <a:gd name="connsiteX2" fmla="*/ 4279732 w 4661789"/>
              <a:gd name="connsiteY2" fmla="*/ 0 h 2292295"/>
              <a:gd name="connsiteX3" fmla="*/ 4661789 w 4661789"/>
              <a:gd name="connsiteY3" fmla="*/ 382057 h 2292295"/>
              <a:gd name="connsiteX4" fmla="*/ 4661789 w 4661789"/>
              <a:gd name="connsiteY4" fmla="*/ 1910238 h 2292295"/>
              <a:gd name="connsiteX5" fmla="*/ 4279732 w 4661789"/>
              <a:gd name="connsiteY5" fmla="*/ 2292295 h 2292295"/>
              <a:gd name="connsiteX6" fmla="*/ 382057 w 4661789"/>
              <a:gd name="connsiteY6" fmla="*/ 2292295 h 2292295"/>
              <a:gd name="connsiteX7" fmla="*/ 0 w 4661789"/>
              <a:gd name="connsiteY7" fmla="*/ 1910238 h 2292295"/>
              <a:gd name="connsiteX8" fmla="*/ 0 w 4661789"/>
              <a:gd name="connsiteY8" fmla="*/ 382057 h 2292295"/>
              <a:gd name="connsiteX0" fmla="*/ 4661789 w 4753229"/>
              <a:gd name="connsiteY0" fmla="*/ 382057 h 2292295"/>
              <a:gd name="connsiteX1" fmla="*/ 4661789 w 4753229"/>
              <a:gd name="connsiteY1" fmla="*/ 1910238 h 2292295"/>
              <a:gd name="connsiteX2" fmla="*/ 4279732 w 4753229"/>
              <a:gd name="connsiteY2" fmla="*/ 2292295 h 2292295"/>
              <a:gd name="connsiteX3" fmla="*/ 382057 w 4753229"/>
              <a:gd name="connsiteY3" fmla="*/ 2292295 h 2292295"/>
              <a:gd name="connsiteX4" fmla="*/ 0 w 4753229"/>
              <a:gd name="connsiteY4" fmla="*/ 1910238 h 2292295"/>
              <a:gd name="connsiteX5" fmla="*/ 0 w 4753229"/>
              <a:gd name="connsiteY5" fmla="*/ 382057 h 2292295"/>
              <a:gd name="connsiteX6" fmla="*/ 382057 w 4753229"/>
              <a:gd name="connsiteY6" fmla="*/ 0 h 2292295"/>
              <a:gd name="connsiteX7" fmla="*/ 4279732 w 4753229"/>
              <a:gd name="connsiteY7" fmla="*/ 0 h 2292295"/>
              <a:gd name="connsiteX8" fmla="*/ 4753229 w 4753229"/>
              <a:gd name="connsiteY8" fmla="*/ 473497 h 2292295"/>
              <a:gd name="connsiteX0" fmla="*/ 4661789 w 4661789"/>
              <a:gd name="connsiteY0" fmla="*/ 382057 h 2292295"/>
              <a:gd name="connsiteX1" fmla="*/ 4661789 w 4661789"/>
              <a:gd name="connsiteY1" fmla="*/ 1910238 h 2292295"/>
              <a:gd name="connsiteX2" fmla="*/ 4279732 w 4661789"/>
              <a:gd name="connsiteY2" fmla="*/ 2292295 h 2292295"/>
              <a:gd name="connsiteX3" fmla="*/ 382057 w 4661789"/>
              <a:gd name="connsiteY3" fmla="*/ 2292295 h 2292295"/>
              <a:gd name="connsiteX4" fmla="*/ 0 w 4661789"/>
              <a:gd name="connsiteY4" fmla="*/ 1910238 h 2292295"/>
              <a:gd name="connsiteX5" fmla="*/ 0 w 4661789"/>
              <a:gd name="connsiteY5" fmla="*/ 382057 h 2292295"/>
              <a:gd name="connsiteX6" fmla="*/ 382057 w 4661789"/>
              <a:gd name="connsiteY6" fmla="*/ 0 h 2292295"/>
              <a:gd name="connsiteX7" fmla="*/ 4279732 w 4661789"/>
              <a:gd name="connsiteY7" fmla="*/ 0 h 2292295"/>
              <a:gd name="connsiteX0" fmla="*/ 4661789 w 4661789"/>
              <a:gd name="connsiteY0" fmla="*/ 1910238 h 2292295"/>
              <a:gd name="connsiteX1" fmla="*/ 4279732 w 4661789"/>
              <a:gd name="connsiteY1" fmla="*/ 2292295 h 2292295"/>
              <a:gd name="connsiteX2" fmla="*/ 382057 w 4661789"/>
              <a:gd name="connsiteY2" fmla="*/ 2292295 h 2292295"/>
              <a:gd name="connsiteX3" fmla="*/ 0 w 4661789"/>
              <a:gd name="connsiteY3" fmla="*/ 1910238 h 2292295"/>
              <a:gd name="connsiteX4" fmla="*/ 0 w 4661789"/>
              <a:gd name="connsiteY4" fmla="*/ 382057 h 2292295"/>
              <a:gd name="connsiteX5" fmla="*/ 382057 w 4661789"/>
              <a:gd name="connsiteY5" fmla="*/ 0 h 2292295"/>
              <a:gd name="connsiteX6" fmla="*/ 4279732 w 4661789"/>
              <a:gd name="connsiteY6" fmla="*/ 0 h 2292295"/>
              <a:gd name="connsiteX0" fmla="*/ 4279732 w 4279732"/>
              <a:gd name="connsiteY0" fmla="*/ 2292295 h 2292295"/>
              <a:gd name="connsiteX1" fmla="*/ 382057 w 4279732"/>
              <a:gd name="connsiteY1" fmla="*/ 2292295 h 2292295"/>
              <a:gd name="connsiteX2" fmla="*/ 0 w 4279732"/>
              <a:gd name="connsiteY2" fmla="*/ 1910238 h 2292295"/>
              <a:gd name="connsiteX3" fmla="*/ 0 w 4279732"/>
              <a:gd name="connsiteY3" fmla="*/ 382057 h 2292295"/>
              <a:gd name="connsiteX4" fmla="*/ 382057 w 4279732"/>
              <a:gd name="connsiteY4" fmla="*/ 0 h 2292295"/>
              <a:gd name="connsiteX5" fmla="*/ 4279732 w 4279732"/>
              <a:gd name="connsiteY5" fmla="*/ 0 h 2292295"/>
              <a:gd name="connsiteX0" fmla="*/ 382057 w 4279732"/>
              <a:gd name="connsiteY0" fmla="*/ 2292295 h 2292295"/>
              <a:gd name="connsiteX1" fmla="*/ 0 w 4279732"/>
              <a:gd name="connsiteY1" fmla="*/ 1910238 h 2292295"/>
              <a:gd name="connsiteX2" fmla="*/ 0 w 4279732"/>
              <a:gd name="connsiteY2" fmla="*/ 382057 h 2292295"/>
              <a:gd name="connsiteX3" fmla="*/ 382057 w 4279732"/>
              <a:gd name="connsiteY3" fmla="*/ 0 h 2292295"/>
              <a:gd name="connsiteX4" fmla="*/ 4279732 w 4279732"/>
              <a:gd name="connsiteY4" fmla="*/ 0 h 2292295"/>
              <a:gd name="connsiteX0" fmla="*/ 0 w 4279732"/>
              <a:gd name="connsiteY0" fmla="*/ 1910238 h 1910237"/>
              <a:gd name="connsiteX1" fmla="*/ 0 w 4279732"/>
              <a:gd name="connsiteY1" fmla="*/ 382057 h 1910237"/>
              <a:gd name="connsiteX2" fmla="*/ 382057 w 4279732"/>
              <a:gd name="connsiteY2" fmla="*/ 0 h 1910237"/>
              <a:gd name="connsiteX3" fmla="*/ 4279732 w 4279732"/>
              <a:gd name="connsiteY3" fmla="*/ 0 h 1910237"/>
            </a:gdLst>
            <a:ahLst/>
            <a:cxnLst>
              <a:cxn ang="0">
                <a:pos x="connsiteX0" y="connsiteY0"/>
              </a:cxn>
              <a:cxn ang="0">
                <a:pos x="connsiteX1" y="connsiteY1"/>
              </a:cxn>
              <a:cxn ang="0">
                <a:pos x="connsiteX2" y="connsiteY2"/>
              </a:cxn>
              <a:cxn ang="0">
                <a:pos x="connsiteX3" y="connsiteY3"/>
              </a:cxn>
            </a:cxnLst>
            <a:rect l="l" t="t" r="r" b="b"/>
            <a:pathLst>
              <a:path w="4279732" h="1910237">
                <a:moveTo>
                  <a:pt x="0" y="1910238"/>
                </a:moveTo>
                <a:lnTo>
                  <a:pt x="0" y="382057"/>
                </a:lnTo>
                <a:cubicBezTo>
                  <a:pt x="0" y="171053"/>
                  <a:pt x="171053" y="0"/>
                  <a:pt x="382057" y="0"/>
                </a:cubicBezTo>
                <a:lnTo>
                  <a:pt x="4279732" y="0"/>
                </a:lnTo>
              </a:path>
            </a:pathLst>
          </a:custGeom>
          <a:noFill/>
          <a:ln w="63500" cmpd="dbl">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p:txBody>
          <a:bodyPr/>
          <a:lstStyle/>
          <a:p>
            <a:r>
              <a:rPr lang="en-US" dirty="0" smtClean="0"/>
              <a:t>Integrate your migration strategy with a broader end-user computing roadmap</a:t>
            </a:r>
          </a:p>
        </p:txBody>
      </p:sp>
      <p:sp>
        <p:nvSpPr>
          <p:cNvPr id="14" name="TextBox 13"/>
          <p:cNvSpPr txBox="1"/>
          <p:nvPr>
            <p:custDataLst>
              <p:tags r:id="rId1"/>
            </p:custDataLst>
          </p:nvPr>
        </p:nvSpPr>
        <p:spPr>
          <a:xfrm>
            <a:off x="341613" y="1252421"/>
            <a:ext cx="8371614" cy="646331"/>
          </a:xfrm>
          <a:prstGeom prst="rect">
            <a:avLst/>
          </a:prstGeom>
          <a:noFill/>
        </p:spPr>
        <p:txBody>
          <a:bodyPr wrap="square" rtlCol="0">
            <a:spAutoFit/>
          </a:bodyPr>
          <a:lstStyle/>
          <a:p>
            <a:pPr fontAlgn="base">
              <a:spcBef>
                <a:spcPct val="0"/>
              </a:spcBef>
              <a:spcAft>
                <a:spcPct val="0"/>
              </a:spcAft>
            </a:pPr>
            <a:r>
              <a:rPr lang="en-US" b="1" dirty="0" smtClean="0">
                <a:solidFill>
                  <a:srgbClr val="333333"/>
                </a:solidFill>
              </a:rPr>
              <a:t>A strong mobile strategy is one stop in a comprehensive end-user computing roadmap. </a:t>
            </a:r>
            <a:endParaRPr lang="en-US" b="1" dirty="0">
              <a:solidFill>
                <a:srgbClr val="333333"/>
              </a:solidFill>
            </a:endParaRPr>
          </a:p>
        </p:txBody>
      </p:sp>
      <p:sp>
        <p:nvSpPr>
          <p:cNvPr id="29" name="Rounded Rectangle 66"/>
          <p:cNvSpPr/>
          <p:nvPr/>
        </p:nvSpPr>
        <p:spPr>
          <a:xfrm flipV="1">
            <a:off x="4814234" y="2210963"/>
            <a:ext cx="3600908" cy="3328674"/>
          </a:xfrm>
          <a:custGeom>
            <a:avLst/>
            <a:gdLst>
              <a:gd name="connsiteX0" fmla="*/ 0 w 4661789"/>
              <a:gd name="connsiteY0" fmla="*/ 382057 h 2292295"/>
              <a:gd name="connsiteX1" fmla="*/ 382057 w 4661789"/>
              <a:gd name="connsiteY1" fmla="*/ 0 h 2292295"/>
              <a:gd name="connsiteX2" fmla="*/ 4279732 w 4661789"/>
              <a:gd name="connsiteY2" fmla="*/ 0 h 2292295"/>
              <a:gd name="connsiteX3" fmla="*/ 4661789 w 4661789"/>
              <a:gd name="connsiteY3" fmla="*/ 382057 h 2292295"/>
              <a:gd name="connsiteX4" fmla="*/ 4661789 w 4661789"/>
              <a:gd name="connsiteY4" fmla="*/ 1910238 h 2292295"/>
              <a:gd name="connsiteX5" fmla="*/ 4279732 w 4661789"/>
              <a:gd name="connsiteY5" fmla="*/ 2292295 h 2292295"/>
              <a:gd name="connsiteX6" fmla="*/ 382057 w 4661789"/>
              <a:gd name="connsiteY6" fmla="*/ 2292295 h 2292295"/>
              <a:gd name="connsiteX7" fmla="*/ 0 w 4661789"/>
              <a:gd name="connsiteY7" fmla="*/ 1910238 h 2292295"/>
              <a:gd name="connsiteX8" fmla="*/ 0 w 4661789"/>
              <a:gd name="connsiteY8" fmla="*/ 382057 h 2292295"/>
              <a:gd name="connsiteX0" fmla="*/ 4661789 w 4753229"/>
              <a:gd name="connsiteY0" fmla="*/ 382057 h 2292295"/>
              <a:gd name="connsiteX1" fmla="*/ 4661789 w 4753229"/>
              <a:gd name="connsiteY1" fmla="*/ 1910238 h 2292295"/>
              <a:gd name="connsiteX2" fmla="*/ 4279732 w 4753229"/>
              <a:gd name="connsiteY2" fmla="*/ 2292295 h 2292295"/>
              <a:gd name="connsiteX3" fmla="*/ 382057 w 4753229"/>
              <a:gd name="connsiteY3" fmla="*/ 2292295 h 2292295"/>
              <a:gd name="connsiteX4" fmla="*/ 0 w 4753229"/>
              <a:gd name="connsiteY4" fmla="*/ 1910238 h 2292295"/>
              <a:gd name="connsiteX5" fmla="*/ 0 w 4753229"/>
              <a:gd name="connsiteY5" fmla="*/ 382057 h 2292295"/>
              <a:gd name="connsiteX6" fmla="*/ 382057 w 4753229"/>
              <a:gd name="connsiteY6" fmla="*/ 0 h 2292295"/>
              <a:gd name="connsiteX7" fmla="*/ 4279732 w 4753229"/>
              <a:gd name="connsiteY7" fmla="*/ 0 h 2292295"/>
              <a:gd name="connsiteX8" fmla="*/ 4753229 w 4753229"/>
              <a:gd name="connsiteY8" fmla="*/ 473497 h 2292295"/>
              <a:gd name="connsiteX0" fmla="*/ 4661789 w 4661789"/>
              <a:gd name="connsiteY0" fmla="*/ 382057 h 2292295"/>
              <a:gd name="connsiteX1" fmla="*/ 4661789 w 4661789"/>
              <a:gd name="connsiteY1" fmla="*/ 1910238 h 2292295"/>
              <a:gd name="connsiteX2" fmla="*/ 4279732 w 4661789"/>
              <a:gd name="connsiteY2" fmla="*/ 2292295 h 2292295"/>
              <a:gd name="connsiteX3" fmla="*/ 382057 w 4661789"/>
              <a:gd name="connsiteY3" fmla="*/ 2292295 h 2292295"/>
              <a:gd name="connsiteX4" fmla="*/ 0 w 4661789"/>
              <a:gd name="connsiteY4" fmla="*/ 1910238 h 2292295"/>
              <a:gd name="connsiteX5" fmla="*/ 0 w 4661789"/>
              <a:gd name="connsiteY5" fmla="*/ 382057 h 2292295"/>
              <a:gd name="connsiteX6" fmla="*/ 382057 w 4661789"/>
              <a:gd name="connsiteY6" fmla="*/ 0 h 2292295"/>
              <a:gd name="connsiteX7" fmla="*/ 4279732 w 4661789"/>
              <a:gd name="connsiteY7" fmla="*/ 0 h 2292295"/>
              <a:gd name="connsiteX0" fmla="*/ 4661789 w 4661789"/>
              <a:gd name="connsiteY0" fmla="*/ 1910238 h 2292295"/>
              <a:gd name="connsiteX1" fmla="*/ 4279732 w 4661789"/>
              <a:gd name="connsiteY1" fmla="*/ 2292295 h 2292295"/>
              <a:gd name="connsiteX2" fmla="*/ 382057 w 4661789"/>
              <a:gd name="connsiteY2" fmla="*/ 2292295 h 2292295"/>
              <a:gd name="connsiteX3" fmla="*/ 0 w 4661789"/>
              <a:gd name="connsiteY3" fmla="*/ 1910238 h 2292295"/>
              <a:gd name="connsiteX4" fmla="*/ 0 w 4661789"/>
              <a:gd name="connsiteY4" fmla="*/ 382057 h 2292295"/>
              <a:gd name="connsiteX5" fmla="*/ 382057 w 4661789"/>
              <a:gd name="connsiteY5" fmla="*/ 0 h 2292295"/>
              <a:gd name="connsiteX6" fmla="*/ 4279732 w 4661789"/>
              <a:gd name="connsiteY6" fmla="*/ 0 h 2292295"/>
              <a:gd name="connsiteX0" fmla="*/ 4279732 w 4279732"/>
              <a:gd name="connsiteY0" fmla="*/ 2292295 h 2292295"/>
              <a:gd name="connsiteX1" fmla="*/ 382057 w 4279732"/>
              <a:gd name="connsiteY1" fmla="*/ 2292295 h 2292295"/>
              <a:gd name="connsiteX2" fmla="*/ 0 w 4279732"/>
              <a:gd name="connsiteY2" fmla="*/ 1910238 h 2292295"/>
              <a:gd name="connsiteX3" fmla="*/ 0 w 4279732"/>
              <a:gd name="connsiteY3" fmla="*/ 382057 h 2292295"/>
              <a:gd name="connsiteX4" fmla="*/ 382057 w 4279732"/>
              <a:gd name="connsiteY4" fmla="*/ 0 h 2292295"/>
              <a:gd name="connsiteX5" fmla="*/ 4279732 w 4279732"/>
              <a:gd name="connsiteY5" fmla="*/ 0 h 2292295"/>
              <a:gd name="connsiteX0" fmla="*/ 382057 w 4279732"/>
              <a:gd name="connsiteY0" fmla="*/ 2292295 h 2292295"/>
              <a:gd name="connsiteX1" fmla="*/ 0 w 4279732"/>
              <a:gd name="connsiteY1" fmla="*/ 1910238 h 2292295"/>
              <a:gd name="connsiteX2" fmla="*/ 0 w 4279732"/>
              <a:gd name="connsiteY2" fmla="*/ 382057 h 2292295"/>
              <a:gd name="connsiteX3" fmla="*/ 382057 w 4279732"/>
              <a:gd name="connsiteY3" fmla="*/ 0 h 2292295"/>
              <a:gd name="connsiteX4" fmla="*/ 4279732 w 4279732"/>
              <a:gd name="connsiteY4" fmla="*/ 0 h 2292295"/>
              <a:gd name="connsiteX0" fmla="*/ 0 w 4279732"/>
              <a:gd name="connsiteY0" fmla="*/ 1910238 h 1910238"/>
              <a:gd name="connsiteX1" fmla="*/ 0 w 4279732"/>
              <a:gd name="connsiteY1" fmla="*/ 382057 h 1910238"/>
              <a:gd name="connsiteX2" fmla="*/ 382057 w 4279732"/>
              <a:gd name="connsiteY2" fmla="*/ 0 h 1910238"/>
              <a:gd name="connsiteX3" fmla="*/ 4279732 w 4279732"/>
              <a:gd name="connsiteY3" fmla="*/ 0 h 1910238"/>
            </a:gdLst>
            <a:ahLst/>
            <a:cxnLst>
              <a:cxn ang="0">
                <a:pos x="connsiteX0" y="connsiteY0"/>
              </a:cxn>
              <a:cxn ang="0">
                <a:pos x="connsiteX1" y="connsiteY1"/>
              </a:cxn>
              <a:cxn ang="0">
                <a:pos x="connsiteX2" y="connsiteY2"/>
              </a:cxn>
              <a:cxn ang="0">
                <a:pos x="connsiteX3" y="connsiteY3"/>
              </a:cxn>
            </a:cxnLst>
            <a:rect l="l" t="t" r="r" b="b"/>
            <a:pathLst>
              <a:path w="4279732" h="1910238">
                <a:moveTo>
                  <a:pt x="0" y="1910238"/>
                </a:moveTo>
                <a:lnTo>
                  <a:pt x="0" y="382057"/>
                </a:lnTo>
                <a:cubicBezTo>
                  <a:pt x="0" y="171053"/>
                  <a:pt x="171053" y="0"/>
                  <a:pt x="382057" y="0"/>
                </a:cubicBezTo>
                <a:lnTo>
                  <a:pt x="4279732" y="0"/>
                </a:lnTo>
              </a:path>
            </a:pathLst>
          </a:custGeom>
          <a:noFill/>
          <a:ln w="63500"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Oval 29"/>
          <p:cNvSpPr/>
          <p:nvPr/>
        </p:nvSpPr>
        <p:spPr>
          <a:xfrm>
            <a:off x="8360618" y="5458594"/>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TextBox 30"/>
          <p:cNvSpPr txBox="1"/>
          <p:nvPr/>
        </p:nvSpPr>
        <p:spPr>
          <a:xfrm>
            <a:off x="2944886" y="3582987"/>
            <a:ext cx="1629642" cy="415498"/>
          </a:xfrm>
          <a:prstGeom prst="rect">
            <a:avLst/>
          </a:prstGeom>
          <a:solidFill>
            <a:schemeClr val="bg1"/>
          </a:solidFill>
          <a:effectLst>
            <a:softEdge rad="31750"/>
          </a:effectLst>
        </p:spPr>
        <p:txBody>
          <a:bodyPr wrap="square" rtlCol="0">
            <a:spAutoFit/>
          </a:bodyPr>
          <a:lstStyle>
            <a:defPPr>
              <a:defRPr lang="en-US"/>
            </a:defPPr>
            <a:lvl1pPr algn="l">
              <a:defRPr sz="1050" b="1">
                <a:solidFill>
                  <a:schemeClr val="accent1">
                    <a:lumMod val="75000"/>
                  </a:schemeClr>
                </a:solidFill>
              </a:defRPr>
            </a:lvl1pPr>
          </a:lstStyle>
          <a:p>
            <a:pPr algn="r"/>
            <a:r>
              <a:rPr lang="en-US" i="1" dirty="0" smtClean="0">
                <a:solidFill>
                  <a:srgbClr val="29475F">
                    <a:lumMod val="75000"/>
                  </a:srgbClr>
                </a:solidFill>
                <a:hlinkClick r:id="rId4"/>
              </a:rPr>
              <a:t>Create a Practical BYOE Action Plan</a:t>
            </a:r>
            <a:endParaRPr lang="en-US" i="1" dirty="0">
              <a:solidFill>
                <a:srgbClr val="29475F">
                  <a:lumMod val="75000"/>
                </a:srgbClr>
              </a:solidFill>
            </a:endParaRPr>
          </a:p>
        </p:txBody>
      </p:sp>
      <p:sp>
        <p:nvSpPr>
          <p:cNvPr id="33" name="TextBox 32"/>
          <p:cNvSpPr txBox="1"/>
          <p:nvPr/>
        </p:nvSpPr>
        <p:spPr>
          <a:xfrm>
            <a:off x="712565" y="3955559"/>
            <a:ext cx="1737088" cy="577081"/>
          </a:xfrm>
          <a:prstGeom prst="rect">
            <a:avLst/>
          </a:prstGeom>
          <a:noFill/>
          <a:effectLst>
            <a:softEdge rad="31750"/>
          </a:effectLst>
        </p:spPr>
        <p:txBody>
          <a:bodyPr wrap="square" rtlCol="0">
            <a:spAutoFit/>
          </a:bodyPr>
          <a:lstStyle/>
          <a:p>
            <a:r>
              <a:rPr lang="en-US" sz="1050" b="1" i="1" dirty="0" smtClean="0">
                <a:solidFill>
                  <a:srgbClr val="29475F">
                    <a:lumMod val="75000"/>
                  </a:srgbClr>
                </a:solidFill>
                <a:hlinkClick r:id="rId5"/>
              </a:rPr>
              <a:t>Vendor Landscape: Enterprise Mobility Management</a:t>
            </a:r>
            <a:endParaRPr lang="en-US" sz="1050" b="1" i="1" dirty="0">
              <a:solidFill>
                <a:srgbClr val="29475F">
                  <a:lumMod val="75000"/>
                </a:srgbClr>
              </a:solidFill>
            </a:endParaRPr>
          </a:p>
        </p:txBody>
      </p:sp>
      <p:sp>
        <p:nvSpPr>
          <p:cNvPr id="37" name="Rounded Rectangle 36"/>
          <p:cNvSpPr/>
          <p:nvPr/>
        </p:nvSpPr>
        <p:spPr>
          <a:xfrm>
            <a:off x="530012" y="2126405"/>
            <a:ext cx="2259179" cy="978840"/>
          </a:xfrm>
          <a:prstGeom prst="roundRect">
            <a:avLst/>
          </a:prstGeom>
          <a:solidFill>
            <a:schemeClr val="bg1"/>
          </a:solidFill>
          <a:ln>
            <a:solidFill>
              <a:schemeClr val="bg1">
                <a:lumMod val="50000"/>
              </a:schemeClr>
            </a:solidFill>
          </a:ln>
          <a:effectLst>
            <a:outerShdw dist="127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8" name="Straight Connector 37"/>
          <p:cNvCxnSpPr/>
          <p:nvPr/>
        </p:nvCxnSpPr>
        <p:spPr>
          <a:xfrm>
            <a:off x="613416" y="2299525"/>
            <a:ext cx="371227" cy="0"/>
          </a:xfrm>
          <a:prstGeom prst="line">
            <a:avLst/>
          </a:prstGeom>
          <a:noFill/>
          <a:ln w="5715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p:cNvCxnSpPr/>
          <p:nvPr/>
        </p:nvCxnSpPr>
        <p:spPr>
          <a:xfrm>
            <a:off x="613416" y="2587772"/>
            <a:ext cx="371227" cy="0"/>
          </a:xfrm>
          <a:prstGeom prst="line">
            <a:avLst/>
          </a:prstGeom>
          <a:noFill/>
          <a:ln w="63500" cmpd="dbl">
            <a:solidFill>
              <a:srgbClr val="0070C0"/>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p:cNvSpPr txBox="1"/>
          <p:nvPr/>
        </p:nvSpPr>
        <p:spPr>
          <a:xfrm>
            <a:off x="997741" y="2138387"/>
            <a:ext cx="704039" cy="276999"/>
          </a:xfrm>
          <a:prstGeom prst="rect">
            <a:avLst/>
          </a:prstGeom>
          <a:noFill/>
        </p:spPr>
        <p:txBody>
          <a:bodyPr wrap="none" rtlCol="0">
            <a:spAutoFit/>
          </a:bodyPr>
          <a:lstStyle/>
          <a:p>
            <a:r>
              <a:rPr lang="en-US" sz="1200" dirty="0" smtClean="0">
                <a:solidFill>
                  <a:srgbClr val="333333"/>
                </a:solidFill>
              </a:rPr>
              <a:t>Mobility</a:t>
            </a:r>
            <a:endParaRPr lang="en-US" sz="1200" dirty="0">
              <a:solidFill>
                <a:srgbClr val="333333"/>
              </a:solidFill>
            </a:endParaRPr>
          </a:p>
        </p:txBody>
      </p:sp>
      <p:sp>
        <p:nvSpPr>
          <p:cNvPr id="43" name="TextBox 42"/>
          <p:cNvSpPr txBox="1"/>
          <p:nvPr/>
        </p:nvSpPr>
        <p:spPr>
          <a:xfrm>
            <a:off x="3576668" y="5269502"/>
            <a:ext cx="1067937" cy="738664"/>
          </a:xfrm>
          <a:prstGeom prst="rect">
            <a:avLst/>
          </a:prstGeom>
          <a:noFill/>
          <a:effectLst>
            <a:softEdge rad="31750"/>
          </a:effectLst>
        </p:spPr>
        <p:txBody>
          <a:bodyPr wrap="square" rtlCol="0">
            <a:spAutoFit/>
          </a:bodyPr>
          <a:lstStyle/>
          <a:p>
            <a:r>
              <a:rPr lang="en-US" sz="1050" b="1" i="1" dirty="0" smtClean="0">
                <a:solidFill>
                  <a:srgbClr val="29475F">
                    <a:lumMod val="75000"/>
                  </a:srgbClr>
                </a:solidFill>
                <a:hlinkClick r:id="rId6"/>
              </a:rPr>
              <a:t>Choose and Implement a Mobile Strategy</a:t>
            </a:r>
            <a:endParaRPr lang="en-US" sz="1050" b="1" i="1" dirty="0">
              <a:solidFill>
                <a:srgbClr val="29475F">
                  <a:lumMod val="75000"/>
                </a:srgbClr>
              </a:solidFill>
            </a:endParaRPr>
          </a:p>
        </p:txBody>
      </p:sp>
      <p:sp>
        <p:nvSpPr>
          <p:cNvPr id="44" name="TextBox 43"/>
          <p:cNvSpPr txBox="1"/>
          <p:nvPr/>
        </p:nvSpPr>
        <p:spPr>
          <a:xfrm>
            <a:off x="997741" y="2429051"/>
            <a:ext cx="824265" cy="276999"/>
          </a:xfrm>
          <a:prstGeom prst="rect">
            <a:avLst/>
          </a:prstGeom>
          <a:noFill/>
        </p:spPr>
        <p:txBody>
          <a:bodyPr wrap="none" rtlCol="0">
            <a:spAutoFit/>
          </a:bodyPr>
          <a:lstStyle/>
          <a:p>
            <a:r>
              <a:rPr lang="en-US" sz="1200" dirty="0" smtClean="0">
                <a:solidFill>
                  <a:srgbClr val="333333"/>
                </a:solidFill>
              </a:rPr>
              <a:t>Desktops</a:t>
            </a:r>
            <a:endParaRPr lang="en-US" sz="1200" dirty="0">
              <a:solidFill>
                <a:srgbClr val="333333"/>
              </a:solidFill>
            </a:endParaRPr>
          </a:p>
        </p:txBody>
      </p:sp>
      <p:sp>
        <p:nvSpPr>
          <p:cNvPr id="51" name="TextBox 50"/>
          <p:cNvSpPr txBox="1"/>
          <p:nvPr/>
        </p:nvSpPr>
        <p:spPr>
          <a:xfrm>
            <a:off x="1389930" y="5259606"/>
            <a:ext cx="1278165" cy="900246"/>
          </a:xfrm>
          <a:prstGeom prst="rect">
            <a:avLst/>
          </a:prstGeom>
          <a:solidFill>
            <a:schemeClr val="bg1"/>
          </a:solidFill>
          <a:effectLst>
            <a:softEdge rad="31750"/>
          </a:effectLst>
        </p:spPr>
        <p:txBody>
          <a:bodyPr wrap="square" rtlCol="0">
            <a:spAutoFit/>
          </a:bodyPr>
          <a:lstStyle/>
          <a:p>
            <a:pPr algn="ctr"/>
            <a:r>
              <a:rPr lang="en-US" sz="1050" b="1" i="1" dirty="0" smtClean="0">
                <a:solidFill>
                  <a:srgbClr val="333333"/>
                </a:solidFill>
                <a:hlinkClick r:id="rId7"/>
              </a:rPr>
              <a:t>Develop &amp; Enforce Policies that Securely Enable a Mobile Workforce</a:t>
            </a:r>
            <a:endParaRPr lang="en-US" sz="1050" b="1" i="1" dirty="0" smtClean="0">
              <a:solidFill>
                <a:srgbClr val="333333"/>
              </a:solidFill>
            </a:endParaRPr>
          </a:p>
        </p:txBody>
      </p:sp>
      <p:cxnSp>
        <p:nvCxnSpPr>
          <p:cNvPr id="57" name="Straight Connector 56"/>
          <p:cNvCxnSpPr/>
          <p:nvPr/>
        </p:nvCxnSpPr>
        <p:spPr>
          <a:xfrm>
            <a:off x="608745" y="2876019"/>
            <a:ext cx="371227" cy="0"/>
          </a:xfrm>
          <a:prstGeom prst="line">
            <a:avLst/>
          </a:prstGeom>
          <a:noFill/>
          <a:ln w="63500" cmpd="dbl">
            <a:solidFill>
              <a:srgbClr val="D17D08"/>
            </a:solidFill>
          </a:ln>
        </p:spPr>
        <p:style>
          <a:lnRef idx="2">
            <a:schemeClr val="accent1">
              <a:shade val="50000"/>
            </a:schemeClr>
          </a:lnRef>
          <a:fillRef idx="1">
            <a:schemeClr val="accent1"/>
          </a:fillRef>
          <a:effectRef idx="0">
            <a:schemeClr val="accent1"/>
          </a:effectRef>
          <a:fontRef idx="minor">
            <a:schemeClr val="lt1"/>
          </a:fontRef>
        </p:style>
      </p:cxnSp>
      <p:sp>
        <p:nvSpPr>
          <p:cNvPr id="58" name="TextBox 57"/>
          <p:cNvSpPr txBox="1"/>
          <p:nvPr/>
        </p:nvSpPr>
        <p:spPr>
          <a:xfrm>
            <a:off x="993070" y="2719715"/>
            <a:ext cx="1681294" cy="276999"/>
          </a:xfrm>
          <a:prstGeom prst="rect">
            <a:avLst/>
          </a:prstGeom>
          <a:noFill/>
        </p:spPr>
        <p:txBody>
          <a:bodyPr wrap="none" rtlCol="0">
            <a:spAutoFit/>
          </a:bodyPr>
          <a:lstStyle/>
          <a:p>
            <a:r>
              <a:rPr lang="en-US" sz="1200" dirty="0" smtClean="0">
                <a:solidFill>
                  <a:srgbClr val="333333"/>
                </a:solidFill>
              </a:rPr>
              <a:t>Disruptive Technology</a:t>
            </a:r>
            <a:endParaRPr lang="en-US" sz="1200" dirty="0">
              <a:solidFill>
                <a:srgbClr val="333333"/>
              </a:solidFill>
            </a:endParaRPr>
          </a:p>
        </p:txBody>
      </p:sp>
      <p:sp>
        <p:nvSpPr>
          <p:cNvPr id="59" name="TextBox 58"/>
          <p:cNvSpPr txBox="1"/>
          <p:nvPr/>
        </p:nvSpPr>
        <p:spPr>
          <a:xfrm>
            <a:off x="2325345" y="4597440"/>
            <a:ext cx="1494304" cy="415498"/>
          </a:xfrm>
          <a:prstGeom prst="rect">
            <a:avLst/>
          </a:prstGeom>
          <a:noFill/>
          <a:effectLst>
            <a:softEdge rad="31750"/>
          </a:effectLst>
        </p:spPr>
        <p:txBody>
          <a:bodyPr wrap="square" rtlCol="0">
            <a:spAutoFit/>
          </a:bodyPr>
          <a:lstStyle/>
          <a:p>
            <a:pPr algn="ctr"/>
            <a:r>
              <a:rPr lang="en-US" sz="1050" b="1" i="1" dirty="0" smtClean="0">
                <a:solidFill>
                  <a:srgbClr val="29475F">
                    <a:lumMod val="75000"/>
                  </a:srgbClr>
                </a:solidFill>
                <a:hlinkClick r:id="rId8"/>
              </a:rPr>
              <a:t>Switch Mobile Platforms</a:t>
            </a:r>
            <a:endParaRPr lang="en-US" sz="1050" b="1" i="1" dirty="0">
              <a:solidFill>
                <a:srgbClr val="29475F">
                  <a:lumMod val="75000"/>
                </a:srgbClr>
              </a:solidFill>
            </a:endParaRPr>
          </a:p>
        </p:txBody>
      </p:sp>
      <p:sp>
        <p:nvSpPr>
          <p:cNvPr id="60" name="Rounded Rectangle 25"/>
          <p:cNvSpPr/>
          <p:nvPr/>
        </p:nvSpPr>
        <p:spPr>
          <a:xfrm rot="10800000" flipV="1">
            <a:off x="607786" y="2210965"/>
            <a:ext cx="4074032" cy="2942925"/>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202468 w 2206975"/>
              <a:gd name="connsiteY0" fmla="*/ 1277065 h 1280078"/>
              <a:gd name="connsiteX1" fmla="*/ 2206975 w 2206975"/>
              <a:gd name="connsiteY1" fmla="*/ 1280078 h 1280078"/>
              <a:gd name="connsiteX2" fmla="*/ 255419 w 2206975"/>
              <a:gd name="connsiteY2" fmla="*/ 1277065 h 1280078"/>
              <a:gd name="connsiteX3" fmla="*/ 0 w 2206975"/>
              <a:gd name="connsiteY3" fmla="*/ 1021646 h 1280078"/>
              <a:gd name="connsiteX4" fmla="*/ 0 w 2206975"/>
              <a:gd name="connsiteY4" fmla="*/ 0 h 1280078"/>
              <a:gd name="connsiteX0" fmla="*/ 2202468 w 2202468"/>
              <a:gd name="connsiteY0" fmla="*/ 1277065 h 1280078"/>
              <a:gd name="connsiteX1" fmla="*/ 2089886 w 2202468"/>
              <a:gd name="connsiteY1" fmla="*/ 1280078 h 1280078"/>
              <a:gd name="connsiteX2" fmla="*/ 255419 w 2202468"/>
              <a:gd name="connsiteY2" fmla="*/ 1277065 h 1280078"/>
              <a:gd name="connsiteX3" fmla="*/ 0 w 2202468"/>
              <a:gd name="connsiteY3" fmla="*/ 1021646 h 1280078"/>
              <a:gd name="connsiteX4" fmla="*/ 0 w 2202468"/>
              <a:gd name="connsiteY4" fmla="*/ 0 h 1280078"/>
              <a:gd name="connsiteX0" fmla="*/ 2130148 w 2130148"/>
              <a:gd name="connsiteY0" fmla="*/ 1231868 h 1280078"/>
              <a:gd name="connsiteX1" fmla="*/ 2089886 w 2130148"/>
              <a:gd name="connsiteY1" fmla="*/ 1280078 h 1280078"/>
              <a:gd name="connsiteX2" fmla="*/ 255419 w 2130148"/>
              <a:gd name="connsiteY2" fmla="*/ 1277065 h 1280078"/>
              <a:gd name="connsiteX3" fmla="*/ 0 w 2130148"/>
              <a:gd name="connsiteY3" fmla="*/ 1021646 h 1280078"/>
              <a:gd name="connsiteX4" fmla="*/ 0 w 2130148"/>
              <a:gd name="connsiteY4" fmla="*/ 0 h 1280078"/>
              <a:gd name="connsiteX0" fmla="*/ 2130148 w 2148430"/>
              <a:gd name="connsiteY0" fmla="*/ 1231868 h 1280078"/>
              <a:gd name="connsiteX1" fmla="*/ 2148430 w 2148430"/>
              <a:gd name="connsiteY1" fmla="*/ 1225842 h 1280078"/>
              <a:gd name="connsiteX2" fmla="*/ 2089886 w 2148430"/>
              <a:gd name="connsiteY2" fmla="*/ 1280078 h 1280078"/>
              <a:gd name="connsiteX3" fmla="*/ 255419 w 2148430"/>
              <a:gd name="connsiteY3" fmla="*/ 1277065 h 1280078"/>
              <a:gd name="connsiteX4" fmla="*/ 0 w 2148430"/>
              <a:gd name="connsiteY4" fmla="*/ 1021646 h 1280078"/>
              <a:gd name="connsiteX5" fmla="*/ 0 w 2148430"/>
              <a:gd name="connsiteY5" fmla="*/ 0 h 1280078"/>
              <a:gd name="connsiteX0" fmla="*/ 2130148 w 2130148"/>
              <a:gd name="connsiteY0" fmla="*/ 1231868 h 1280078"/>
              <a:gd name="connsiteX1" fmla="*/ 2045116 w 2130148"/>
              <a:gd name="connsiteY1" fmla="*/ 1105316 h 1280078"/>
              <a:gd name="connsiteX2" fmla="*/ 2089886 w 2130148"/>
              <a:gd name="connsiteY2" fmla="*/ 1280078 h 1280078"/>
              <a:gd name="connsiteX3" fmla="*/ 255419 w 2130148"/>
              <a:gd name="connsiteY3" fmla="*/ 1277065 h 1280078"/>
              <a:gd name="connsiteX4" fmla="*/ 0 w 2130148"/>
              <a:gd name="connsiteY4" fmla="*/ 1021646 h 1280078"/>
              <a:gd name="connsiteX5" fmla="*/ 0 w 2130148"/>
              <a:gd name="connsiteY5" fmla="*/ 0 h 1280078"/>
              <a:gd name="connsiteX0" fmla="*/ 2085378 w 2089886"/>
              <a:gd name="connsiteY0" fmla="*/ 797976 h 1280078"/>
              <a:gd name="connsiteX1" fmla="*/ 2045116 w 2089886"/>
              <a:gd name="connsiteY1" fmla="*/ 1105316 h 1280078"/>
              <a:gd name="connsiteX2" fmla="*/ 2089886 w 2089886"/>
              <a:gd name="connsiteY2" fmla="*/ 1280078 h 1280078"/>
              <a:gd name="connsiteX3" fmla="*/ 255419 w 2089886"/>
              <a:gd name="connsiteY3" fmla="*/ 1277065 h 1280078"/>
              <a:gd name="connsiteX4" fmla="*/ 0 w 2089886"/>
              <a:gd name="connsiteY4" fmla="*/ 1021646 h 1280078"/>
              <a:gd name="connsiteX5" fmla="*/ 0 w 2089886"/>
              <a:gd name="connsiteY5" fmla="*/ 0 h 1280078"/>
              <a:gd name="connsiteX0" fmla="*/ 2085378 w 2158762"/>
              <a:gd name="connsiteY0" fmla="*/ 797976 h 1280078"/>
              <a:gd name="connsiteX1" fmla="*/ 2158762 w 2158762"/>
              <a:gd name="connsiteY1" fmla="*/ 1237894 h 1280078"/>
              <a:gd name="connsiteX2" fmla="*/ 2089886 w 2158762"/>
              <a:gd name="connsiteY2" fmla="*/ 1280078 h 1280078"/>
              <a:gd name="connsiteX3" fmla="*/ 255419 w 2158762"/>
              <a:gd name="connsiteY3" fmla="*/ 1277065 h 1280078"/>
              <a:gd name="connsiteX4" fmla="*/ 0 w 2158762"/>
              <a:gd name="connsiteY4" fmla="*/ 1021646 h 1280078"/>
              <a:gd name="connsiteX5" fmla="*/ 0 w 2158762"/>
              <a:gd name="connsiteY5" fmla="*/ 0 h 1280078"/>
              <a:gd name="connsiteX0" fmla="*/ 2188692 w 2188692"/>
              <a:gd name="connsiteY0" fmla="*/ 602122 h 1280078"/>
              <a:gd name="connsiteX1" fmla="*/ 2158762 w 2188692"/>
              <a:gd name="connsiteY1" fmla="*/ 1237894 h 1280078"/>
              <a:gd name="connsiteX2" fmla="*/ 2089886 w 2188692"/>
              <a:gd name="connsiteY2" fmla="*/ 1280078 h 1280078"/>
              <a:gd name="connsiteX3" fmla="*/ 255419 w 2188692"/>
              <a:gd name="connsiteY3" fmla="*/ 1277065 h 1280078"/>
              <a:gd name="connsiteX4" fmla="*/ 0 w 2188692"/>
              <a:gd name="connsiteY4" fmla="*/ 1021646 h 1280078"/>
              <a:gd name="connsiteX5" fmla="*/ 0 w 2188692"/>
              <a:gd name="connsiteY5" fmla="*/ 0 h 1280078"/>
              <a:gd name="connsiteX0" fmla="*/ 2150810 w 2158762"/>
              <a:gd name="connsiteY0" fmla="*/ 584043 h 1280078"/>
              <a:gd name="connsiteX1" fmla="*/ 2158762 w 2158762"/>
              <a:gd name="connsiteY1" fmla="*/ 1237894 h 1280078"/>
              <a:gd name="connsiteX2" fmla="*/ 2089886 w 2158762"/>
              <a:gd name="connsiteY2" fmla="*/ 1280078 h 1280078"/>
              <a:gd name="connsiteX3" fmla="*/ 255419 w 2158762"/>
              <a:gd name="connsiteY3" fmla="*/ 1277065 h 1280078"/>
              <a:gd name="connsiteX4" fmla="*/ 0 w 2158762"/>
              <a:gd name="connsiteY4" fmla="*/ 1021646 h 1280078"/>
              <a:gd name="connsiteX5" fmla="*/ 0 w 2158762"/>
              <a:gd name="connsiteY5" fmla="*/ 0 h 128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8762" h="1280078">
                <a:moveTo>
                  <a:pt x="2150810" y="584043"/>
                </a:moveTo>
                <a:cubicBezTo>
                  <a:pt x="2153461" y="801993"/>
                  <a:pt x="2156111" y="1019944"/>
                  <a:pt x="2158762" y="1237894"/>
                </a:cubicBezTo>
                <a:lnTo>
                  <a:pt x="2089886" y="1280078"/>
                </a:lnTo>
                <a:lnTo>
                  <a:pt x="255419" y="1277065"/>
                </a:lnTo>
                <a:cubicBezTo>
                  <a:pt x="114355" y="1277065"/>
                  <a:pt x="0" y="1162710"/>
                  <a:pt x="0" y="1021646"/>
                </a:cubicBezTo>
                <a:lnTo>
                  <a:pt x="0" y="0"/>
                </a:lnTo>
              </a:path>
            </a:pathLst>
          </a:custGeom>
          <a:noFill/>
          <a:ln w="5715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1" name="Oval 60"/>
          <p:cNvSpPr/>
          <p:nvPr/>
        </p:nvSpPr>
        <p:spPr>
          <a:xfrm>
            <a:off x="4040382" y="5066577"/>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2" name="Oval 61"/>
          <p:cNvSpPr/>
          <p:nvPr/>
        </p:nvSpPr>
        <p:spPr>
          <a:xfrm>
            <a:off x="2979027" y="505674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8" name="Oval 67"/>
          <p:cNvSpPr/>
          <p:nvPr/>
        </p:nvSpPr>
        <p:spPr>
          <a:xfrm>
            <a:off x="7886853" y="5458594"/>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9" name="TextBox 68"/>
          <p:cNvSpPr txBox="1"/>
          <p:nvPr/>
        </p:nvSpPr>
        <p:spPr>
          <a:xfrm>
            <a:off x="6886976" y="3681171"/>
            <a:ext cx="1837965" cy="415498"/>
          </a:xfrm>
          <a:prstGeom prst="rect">
            <a:avLst/>
          </a:prstGeom>
          <a:noFill/>
          <a:effectLst>
            <a:softEdge rad="31750"/>
          </a:effectLst>
        </p:spPr>
        <p:txBody>
          <a:bodyPr wrap="square" rtlCol="0">
            <a:spAutoFit/>
          </a:bodyPr>
          <a:lstStyle/>
          <a:p>
            <a:pPr algn="ctr"/>
            <a:r>
              <a:rPr lang="en-US" sz="1050" b="1" i="1" dirty="0" smtClean="0">
                <a:solidFill>
                  <a:srgbClr val="333333"/>
                </a:solidFill>
                <a:hlinkClick r:id="rId9"/>
              </a:rPr>
              <a:t>Seize the Potential of the Internet of Things Today</a:t>
            </a:r>
            <a:endParaRPr lang="en-US" sz="1050" b="1" i="1" dirty="0">
              <a:solidFill>
                <a:srgbClr val="333333"/>
              </a:solidFill>
            </a:endParaRPr>
          </a:p>
        </p:txBody>
      </p:sp>
      <p:sp>
        <p:nvSpPr>
          <p:cNvPr id="70" name="Oval 69"/>
          <p:cNvSpPr/>
          <p:nvPr/>
        </p:nvSpPr>
        <p:spPr>
          <a:xfrm>
            <a:off x="8649568" y="4168845"/>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1" name="TextBox 70"/>
          <p:cNvSpPr txBox="1"/>
          <p:nvPr/>
        </p:nvSpPr>
        <p:spPr>
          <a:xfrm>
            <a:off x="5333999" y="3524676"/>
            <a:ext cx="1339555" cy="577081"/>
          </a:xfrm>
          <a:prstGeom prst="rect">
            <a:avLst/>
          </a:prstGeom>
          <a:solidFill>
            <a:schemeClr val="bg1"/>
          </a:solidFill>
          <a:effectLst>
            <a:softEdge rad="31750"/>
          </a:effectLst>
        </p:spPr>
        <p:txBody>
          <a:bodyPr wrap="square" rtlCol="0">
            <a:spAutoFit/>
          </a:bodyPr>
          <a:lstStyle/>
          <a:p>
            <a:pPr algn="ctr"/>
            <a:r>
              <a:rPr lang="en-US" sz="1050" b="1" i="1" dirty="0" smtClean="0">
                <a:solidFill>
                  <a:srgbClr val="333333"/>
                </a:solidFill>
                <a:hlinkClick r:id="rId10"/>
              </a:rPr>
              <a:t>Exploit Disruptive Infrastructure Technology</a:t>
            </a:r>
            <a:endParaRPr lang="en-US" sz="1050" b="1" i="1" dirty="0">
              <a:solidFill>
                <a:srgbClr val="333333"/>
              </a:solidFill>
            </a:endParaRPr>
          </a:p>
        </p:txBody>
      </p:sp>
      <p:grpSp>
        <p:nvGrpSpPr>
          <p:cNvPr id="4" name="Group 3"/>
          <p:cNvGrpSpPr/>
          <p:nvPr/>
        </p:nvGrpSpPr>
        <p:grpSpPr>
          <a:xfrm>
            <a:off x="4553301" y="2908835"/>
            <a:ext cx="512816" cy="186940"/>
            <a:chOff x="4560567" y="2915455"/>
            <a:chExt cx="512816" cy="186940"/>
          </a:xfrm>
        </p:grpSpPr>
        <p:sp>
          <p:nvSpPr>
            <p:cNvPr id="64" name="Oval 63"/>
            <p:cNvSpPr/>
            <p:nvPr/>
          </p:nvSpPr>
          <p:spPr>
            <a:xfrm>
              <a:off x="4560567"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5" name="Oval 64"/>
            <p:cNvSpPr/>
            <p:nvPr/>
          </p:nvSpPr>
          <p:spPr>
            <a:xfrm>
              <a:off x="4718629"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2" name="Oval 71"/>
            <p:cNvSpPr/>
            <p:nvPr/>
          </p:nvSpPr>
          <p:spPr>
            <a:xfrm>
              <a:off x="4886443" y="291545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6" name="Oval 65"/>
            <p:cNvSpPr/>
            <p:nvPr/>
          </p:nvSpPr>
          <p:spPr>
            <a:xfrm>
              <a:off x="4654037" y="2971968"/>
              <a:ext cx="371534"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73" name="TextBox 72"/>
          <p:cNvSpPr txBox="1"/>
          <p:nvPr/>
        </p:nvSpPr>
        <p:spPr>
          <a:xfrm>
            <a:off x="5081540" y="2714861"/>
            <a:ext cx="1837965" cy="577081"/>
          </a:xfrm>
          <a:prstGeom prst="rect">
            <a:avLst/>
          </a:prstGeom>
          <a:noFill/>
          <a:effectLst>
            <a:softEdge rad="31750"/>
          </a:effectLst>
        </p:spPr>
        <p:txBody>
          <a:bodyPr wrap="square" rtlCol="0">
            <a:spAutoFit/>
          </a:bodyPr>
          <a:lstStyle/>
          <a:p>
            <a:r>
              <a:rPr lang="en-US" sz="1050" b="1" i="1" dirty="0" smtClean="0">
                <a:solidFill>
                  <a:srgbClr val="333333"/>
                </a:solidFill>
                <a:hlinkClick r:id="rId11"/>
              </a:rPr>
              <a:t>Master the Ever-Expanding Puzzle of End-User Computing</a:t>
            </a:r>
            <a:endParaRPr lang="en-US" sz="1050" b="1" i="1" dirty="0">
              <a:solidFill>
                <a:srgbClr val="333333"/>
              </a:solidFill>
            </a:endParaRPr>
          </a:p>
        </p:txBody>
      </p:sp>
      <p:sp>
        <p:nvSpPr>
          <p:cNvPr id="75" name="Oval 74"/>
          <p:cNvSpPr/>
          <p:nvPr/>
        </p:nvSpPr>
        <p:spPr>
          <a:xfrm>
            <a:off x="5910307" y="415579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6" name="Oval 75"/>
          <p:cNvSpPr/>
          <p:nvPr/>
        </p:nvSpPr>
        <p:spPr>
          <a:xfrm>
            <a:off x="7666725" y="415579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nvGrpSpPr>
          <p:cNvPr id="47" name="Group 53"/>
          <p:cNvGrpSpPr/>
          <p:nvPr/>
        </p:nvGrpSpPr>
        <p:grpSpPr>
          <a:xfrm rot="10800000" flipH="1" flipV="1">
            <a:off x="4579214" y="3700175"/>
            <a:ext cx="339340" cy="186940"/>
            <a:chOff x="3437017" y="2200040"/>
            <a:chExt cx="339340" cy="186940"/>
          </a:xfrm>
        </p:grpSpPr>
        <p:sp>
          <p:nvSpPr>
            <p:cNvPr id="48" name="Oval 47"/>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9" name="Oval 48"/>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0" name="Oval 49"/>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5" name="TextBox 4"/>
          <p:cNvSpPr txBox="1"/>
          <p:nvPr/>
        </p:nvSpPr>
        <p:spPr>
          <a:xfrm>
            <a:off x="4244101" y="1918375"/>
            <a:ext cx="1292378" cy="369332"/>
          </a:xfrm>
          <a:prstGeom prst="rect">
            <a:avLst/>
          </a:prstGeom>
        </p:spPr>
        <p:txBody>
          <a:bodyPr wrap="square" rtlCol="0">
            <a:spAutoFit/>
          </a:bodyPr>
          <a:lstStyle/>
          <a:p>
            <a:r>
              <a:rPr lang="en-US" b="1" i="1" dirty="0" smtClean="0">
                <a:solidFill>
                  <a:srgbClr val="333333"/>
                </a:solidFill>
              </a:rPr>
              <a:t>Start here</a:t>
            </a:r>
          </a:p>
        </p:txBody>
      </p:sp>
      <p:sp>
        <p:nvSpPr>
          <p:cNvPr id="77" name="Oval 76"/>
          <p:cNvSpPr/>
          <p:nvPr/>
        </p:nvSpPr>
        <p:spPr>
          <a:xfrm>
            <a:off x="6180915" y="5472316"/>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8" name="Oval 77"/>
          <p:cNvSpPr/>
          <p:nvPr/>
        </p:nvSpPr>
        <p:spPr>
          <a:xfrm>
            <a:off x="7022428" y="5466649"/>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9" name="TextBox 78"/>
          <p:cNvSpPr txBox="1"/>
          <p:nvPr/>
        </p:nvSpPr>
        <p:spPr>
          <a:xfrm>
            <a:off x="4860377" y="4495707"/>
            <a:ext cx="1469915" cy="746358"/>
          </a:xfrm>
          <a:prstGeom prst="rect">
            <a:avLst/>
          </a:prstGeom>
          <a:noFill/>
          <a:effectLst>
            <a:softEdge rad="31750"/>
          </a:effectLst>
        </p:spPr>
        <p:txBody>
          <a:bodyPr wrap="square" rtlCol="0">
            <a:spAutoFit/>
          </a:bodyPr>
          <a:lstStyle/>
          <a:p>
            <a:pPr algn="ctr"/>
            <a:r>
              <a:rPr lang="en-US" sz="1050" b="1" i="1" dirty="0" smtClean="0">
                <a:solidFill>
                  <a:srgbClr val="333333"/>
                </a:solidFill>
              </a:rPr>
              <a:t>You are here: </a:t>
            </a:r>
            <a:r>
              <a:rPr lang="en-US" sz="1600" b="1" i="1" dirty="0" smtClean="0">
                <a:solidFill>
                  <a:srgbClr val="333333"/>
                </a:solidFill>
              </a:rPr>
              <a:t>Migrate to Windows 10</a:t>
            </a:r>
            <a:endParaRPr lang="en-US" sz="1600" b="1" i="1" dirty="0">
              <a:solidFill>
                <a:srgbClr val="333333"/>
              </a:solidFill>
            </a:endParaRPr>
          </a:p>
        </p:txBody>
      </p:sp>
      <p:sp>
        <p:nvSpPr>
          <p:cNvPr id="80" name="TextBox 79"/>
          <p:cNvSpPr txBox="1"/>
          <p:nvPr/>
        </p:nvSpPr>
        <p:spPr>
          <a:xfrm>
            <a:off x="5579950" y="5669518"/>
            <a:ext cx="1339555" cy="577081"/>
          </a:xfrm>
          <a:prstGeom prst="rect">
            <a:avLst/>
          </a:prstGeom>
          <a:noFill/>
          <a:effectLst>
            <a:softEdge rad="31750"/>
          </a:effectLst>
        </p:spPr>
        <p:txBody>
          <a:bodyPr wrap="square" rtlCol="0">
            <a:spAutoFit/>
          </a:bodyPr>
          <a:lstStyle/>
          <a:p>
            <a:pPr algn="ctr"/>
            <a:r>
              <a:rPr lang="en-US" sz="1050" b="1" i="1" dirty="0" smtClean="0">
                <a:solidFill>
                  <a:srgbClr val="333333"/>
                </a:solidFill>
                <a:hlinkClick r:id="rId12"/>
              </a:rPr>
              <a:t>Implement Desktop Virtualization</a:t>
            </a:r>
            <a:endParaRPr lang="en-US" sz="1050" b="1" i="1" dirty="0">
              <a:solidFill>
                <a:srgbClr val="333333"/>
              </a:solidFill>
            </a:endParaRPr>
          </a:p>
        </p:txBody>
      </p:sp>
      <p:sp>
        <p:nvSpPr>
          <p:cNvPr id="81" name="TextBox 80"/>
          <p:cNvSpPr txBox="1"/>
          <p:nvPr/>
        </p:nvSpPr>
        <p:spPr>
          <a:xfrm>
            <a:off x="6466403" y="4676716"/>
            <a:ext cx="1339555" cy="738664"/>
          </a:xfrm>
          <a:prstGeom prst="rect">
            <a:avLst/>
          </a:prstGeom>
          <a:noFill/>
          <a:effectLst>
            <a:softEdge rad="31750"/>
          </a:effectLst>
        </p:spPr>
        <p:txBody>
          <a:bodyPr wrap="square" rtlCol="0">
            <a:spAutoFit/>
          </a:bodyPr>
          <a:lstStyle/>
          <a:p>
            <a:pPr algn="ctr"/>
            <a:r>
              <a:rPr lang="en-US" sz="1050" b="1" i="1" dirty="0" smtClean="0">
                <a:solidFill>
                  <a:srgbClr val="333333"/>
                </a:solidFill>
                <a:hlinkClick r:id="rId13"/>
              </a:rPr>
              <a:t>Vendor Landscape: Desktop Virtualization</a:t>
            </a:r>
            <a:endParaRPr lang="en-US" sz="1050" b="1" i="1" dirty="0">
              <a:solidFill>
                <a:srgbClr val="333333"/>
              </a:solidFill>
            </a:endParaRPr>
          </a:p>
        </p:txBody>
      </p:sp>
      <p:sp>
        <p:nvSpPr>
          <p:cNvPr id="82" name="TextBox 81"/>
          <p:cNvSpPr txBox="1"/>
          <p:nvPr/>
        </p:nvSpPr>
        <p:spPr>
          <a:xfrm>
            <a:off x="7294297" y="5709729"/>
            <a:ext cx="1339555" cy="577081"/>
          </a:xfrm>
          <a:prstGeom prst="rect">
            <a:avLst/>
          </a:prstGeom>
          <a:noFill/>
          <a:effectLst>
            <a:softEdge rad="31750"/>
          </a:effectLst>
        </p:spPr>
        <p:txBody>
          <a:bodyPr wrap="square" rtlCol="0">
            <a:spAutoFit/>
          </a:bodyPr>
          <a:lstStyle/>
          <a:p>
            <a:pPr algn="ctr"/>
            <a:r>
              <a:rPr lang="en-US" sz="1050" b="1" i="1" dirty="0" smtClean="0">
                <a:solidFill>
                  <a:srgbClr val="333333"/>
                </a:solidFill>
                <a:hlinkClick r:id="rId14"/>
              </a:rPr>
              <a:t>Vendor Landscape: Thin Clients</a:t>
            </a:r>
            <a:endParaRPr lang="en-US" sz="1050" b="1" i="1" dirty="0">
              <a:solidFill>
                <a:srgbClr val="333333"/>
              </a:solidFill>
            </a:endParaRPr>
          </a:p>
        </p:txBody>
      </p:sp>
      <p:sp>
        <p:nvSpPr>
          <p:cNvPr id="83" name="Oval 82"/>
          <p:cNvSpPr/>
          <p:nvPr/>
        </p:nvSpPr>
        <p:spPr>
          <a:xfrm>
            <a:off x="1938896" y="5049117"/>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6" name="Oval 55"/>
          <p:cNvSpPr/>
          <p:nvPr/>
        </p:nvSpPr>
        <p:spPr>
          <a:xfrm>
            <a:off x="523449" y="3430675"/>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4" name="Oval 83"/>
          <p:cNvSpPr/>
          <p:nvPr/>
        </p:nvSpPr>
        <p:spPr>
          <a:xfrm>
            <a:off x="525827" y="5016764"/>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TextBox 85"/>
          <p:cNvSpPr txBox="1"/>
          <p:nvPr/>
        </p:nvSpPr>
        <p:spPr>
          <a:xfrm>
            <a:off x="6384" y="5238728"/>
            <a:ext cx="1471807" cy="577081"/>
          </a:xfrm>
          <a:prstGeom prst="rect">
            <a:avLst/>
          </a:prstGeom>
          <a:noFill/>
          <a:effectLst>
            <a:softEdge rad="31750"/>
          </a:effectLst>
        </p:spPr>
        <p:txBody>
          <a:bodyPr wrap="square" rtlCol="0">
            <a:spAutoFit/>
          </a:bodyPr>
          <a:lstStyle/>
          <a:p>
            <a:pPr algn="ctr"/>
            <a:r>
              <a:rPr lang="en-US" sz="1050" b="1" i="1" dirty="0" smtClean="0">
                <a:solidFill>
                  <a:srgbClr val="29475F">
                    <a:lumMod val="75000"/>
                  </a:srgbClr>
                </a:solidFill>
                <a:hlinkClick r:id="rId15"/>
              </a:rPr>
              <a:t>Implement Enterprise Mobility Management</a:t>
            </a:r>
            <a:endParaRPr lang="en-US" sz="1050" b="1" i="1" dirty="0">
              <a:solidFill>
                <a:srgbClr val="29475F">
                  <a:lumMod val="75000"/>
                </a:srgbClr>
              </a:solidFill>
            </a:endParaRPr>
          </a:p>
        </p:txBody>
      </p:sp>
      <p:sp>
        <p:nvSpPr>
          <p:cNvPr id="87" name="Oval 86"/>
          <p:cNvSpPr/>
          <p:nvPr/>
        </p:nvSpPr>
        <p:spPr>
          <a:xfrm>
            <a:off x="525625" y="415063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nvGrpSpPr>
          <p:cNvPr id="34" name="Group 30"/>
          <p:cNvGrpSpPr/>
          <p:nvPr/>
        </p:nvGrpSpPr>
        <p:grpSpPr>
          <a:xfrm>
            <a:off x="4526957" y="4117719"/>
            <a:ext cx="430324" cy="585600"/>
            <a:chOff x="7194925" y="4579294"/>
            <a:chExt cx="430324" cy="585600"/>
          </a:xfrm>
          <a:effectLst/>
        </p:grpSpPr>
        <p:sp>
          <p:nvSpPr>
            <p:cNvPr id="35" name="Oval 3"/>
            <p:cNvSpPr/>
            <p:nvPr/>
          </p:nvSpPr>
          <p:spPr>
            <a:xfrm>
              <a:off x="7194925" y="4579294"/>
              <a:ext cx="430324" cy="585600"/>
            </a:xfrm>
            <a:custGeom>
              <a:avLst/>
              <a:gdLst>
                <a:gd name="connsiteX0" fmla="*/ 0 w 430324"/>
                <a:gd name="connsiteY0" fmla="*/ 215162 h 430324"/>
                <a:gd name="connsiteX1" fmla="*/ 215162 w 430324"/>
                <a:gd name="connsiteY1" fmla="*/ 0 h 430324"/>
                <a:gd name="connsiteX2" fmla="*/ 430324 w 430324"/>
                <a:gd name="connsiteY2" fmla="*/ 215162 h 430324"/>
                <a:gd name="connsiteX3" fmla="*/ 215162 w 430324"/>
                <a:gd name="connsiteY3" fmla="*/ 430324 h 430324"/>
                <a:gd name="connsiteX4" fmla="*/ 0 w 430324"/>
                <a:gd name="connsiteY4" fmla="*/ 215162 h 430324"/>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24" h="585600">
                  <a:moveTo>
                    <a:pt x="0" y="215162"/>
                  </a:moveTo>
                  <a:cubicBezTo>
                    <a:pt x="0" y="117562"/>
                    <a:pt x="96331" y="0"/>
                    <a:pt x="215162" y="0"/>
                  </a:cubicBezTo>
                  <a:cubicBezTo>
                    <a:pt x="333993" y="0"/>
                    <a:pt x="430324" y="96331"/>
                    <a:pt x="430324" y="215162"/>
                  </a:cubicBezTo>
                  <a:cubicBezTo>
                    <a:pt x="430324" y="333993"/>
                    <a:pt x="275679" y="430324"/>
                    <a:pt x="215162" y="585600"/>
                  </a:cubicBezTo>
                  <a:cubicBezTo>
                    <a:pt x="148090" y="438951"/>
                    <a:pt x="0" y="312762"/>
                    <a:pt x="0" y="215162"/>
                  </a:cubicBezTo>
                  <a:close/>
                </a:path>
              </a:pathLst>
            </a:custGeom>
            <a:solidFill>
              <a:schemeClr val="accent3"/>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6" name="TextBox 35"/>
            <p:cNvSpPr txBox="1"/>
            <p:nvPr/>
          </p:nvSpPr>
          <p:spPr>
            <a:xfrm>
              <a:off x="7237866" y="4612054"/>
              <a:ext cx="351379" cy="369332"/>
            </a:xfrm>
            <a:prstGeom prst="rect">
              <a:avLst/>
            </a:prstGeom>
            <a:noFill/>
          </p:spPr>
          <p:txBody>
            <a:bodyPr wrap="none" rtlCol="0">
              <a:spAutoFit/>
            </a:bodyPr>
            <a:lstStyle/>
            <a:p>
              <a:r>
                <a:rPr lang="en-US" b="1" dirty="0" smtClean="0">
                  <a:solidFill>
                    <a:schemeClr val="bg1"/>
                  </a:solidFill>
                </a:rPr>
                <a:t>X</a:t>
              </a:r>
              <a:endParaRPr lang="en-US" b="1" dirty="0">
                <a:solidFill>
                  <a:schemeClr val="bg1"/>
                </a:solidFill>
              </a:endParaRPr>
            </a:p>
          </p:txBody>
        </p:sp>
      </p:grpSp>
      <p:grpSp>
        <p:nvGrpSpPr>
          <p:cNvPr id="88" name="Group 53"/>
          <p:cNvGrpSpPr/>
          <p:nvPr/>
        </p:nvGrpSpPr>
        <p:grpSpPr>
          <a:xfrm rot="10800000" flipH="1" flipV="1">
            <a:off x="4567601" y="4753133"/>
            <a:ext cx="339340" cy="186940"/>
            <a:chOff x="3437017" y="2200040"/>
            <a:chExt cx="339340" cy="186940"/>
          </a:xfrm>
        </p:grpSpPr>
        <p:sp>
          <p:nvSpPr>
            <p:cNvPr id="89" name="Oval 88"/>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0" name="Oval 89"/>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1" name="Oval 90"/>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grpSp>
        <p:nvGrpSpPr>
          <p:cNvPr id="63" name="Group 62"/>
          <p:cNvGrpSpPr/>
          <p:nvPr/>
        </p:nvGrpSpPr>
        <p:grpSpPr>
          <a:xfrm>
            <a:off x="0" y="6422955"/>
            <a:ext cx="9144000" cy="437555"/>
            <a:chOff x="0" y="6422955"/>
            <a:chExt cx="9144000" cy="437555"/>
          </a:xfrm>
        </p:grpSpPr>
        <p:pic>
          <p:nvPicPr>
            <p:cNvPr id="67" name="Picture 3">
              <a:hlinkClick r:id="rId16"/>
            </p:cNvPr>
            <p:cNvPicPr>
              <a:picLocks noChangeAspect="1" noChangeArrowheads="1"/>
            </p:cNvPicPr>
            <p:nvPr/>
          </p:nvPicPr>
          <p:blipFill>
            <a:blip r:embed="rId17" cstate="print"/>
            <a:srcRect/>
            <a:stretch>
              <a:fillRect/>
            </a:stretch>
          </p:blipFill>
          <p:spPr bwMode="auto">
            <a:xfrm>
              <a:off x="0" y="6422955"/>
              <a:ext cx="9144000" cy="437555"/>
            </a:xfrm>
            <a:prstGeom prst="rect">
              <a:avLst/>
            </a:prstGeom>
            <a:noFill/>
            <a:ln w="9525">
              <a:noFill/>
              <a:miter lim="800000"/>
              <a:headEnd/>
              <a:tailEnd/>
            </a:ln>
          </p:spPr>
        </p:pic>
        <p:pic>
          <p:nvPicPr>
            <p:cNvPr id="85" name="Picture 84" descr="itrg-logo.png"/>
            <p:cNvPicPr>
              <a:picLocks noChangeAspect="1"/>
            </p:cNvPicPr>
            <p:nvPr/>
          </p:nvPicPr>
          <p:blipFill>
            <a:blip r:embed="rId1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26847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1064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151134" y="2015670"/>
            <a:ext cx="6589368" cy="3770263"/>
          </a:xfrm>
          <a:prstGeom prst="rect">
            <a:avLst/>
          </a:prstGeom>
        </p:spPr>
        <p:txBody>
          <a:bodyPr wrap="square" rtlCol="0">
            <a:spAutoFit/>
          </a:bodyPr>
          <a:lstStyle/>
          <a:p>
            <a:pPr>
              <a:spcAft>
                <a:spcPts val="600"/>
              </a:spcAft>
            </a:pPr>
            <a:r>
              <a:rPr lang="en-US" sz="1600" i="1" dirty="0" smtClean="0">
                <a:solidFill>
                  <a:srgbClr val="FFFFFF"/>
                </a:solidFill>
                <a:latin typeface="Georgia"/>
              </a:rPr>
              <a:t>Migrating to Windows 10 is the first step in introducing a new world of end-user computing. The plans you put in place today will have implications for years to come. </a:t>
            </a:r>
          </a:p>
          <a:p>
            <a:pPr>
              <a:spcAft>
                <a:spcPts val="600"/>
              </a:spcAft>
            </a:pPr>
            <a:r>
              <a:rPr lang="en-US" sz="1600" i="1" dirty="0" smtClean="0">
                <a:solidFill>
                  <a:srgbClr val="FFFFFF"/>
                </a:solidFill>
                <a:latin typeface="Georgia"/>
              </a:rPr>
              <a:t>Windows has long been the link between users and IT. A major change in Windows is both a reflection and a harbinger of major changes in the overall technology landscape. Windows 10 is indeed a major change. </a:t>
            </a:r>
          </a:p>
          <a:p>
            <a:pPr>
              <a:spcAft>
                <a:spcPts val="600"/>
              </a:spcAft>
            </a:pPr>
            <a:r>
              <a:rPr lang="en-US" sz="1600" i="1" dirty="0" smtClean="0">
                <a:solidFill>
                  <a:srgbClr val="FFFFFF"/>
                </a:solidFill>
                <a:latin typeface="Georgia"/>
              </a:rPr>
              <a:t>While it may not look very different, each difference from previous versions of Windows reflects Microsoft’s vision for the future. From new security features (and risks) to new costs (lower, except when they are higher) to new features (and old; hi there, Start Menu), Windows 10 represents a major shift.</a:t>
            </a:r>
          </a:p>
          <a:p>
            <a:pPr>
              <a:spcAft>
                <a:spcPts val="500"/>
              </a:spcAft>
            </a:pPr>
            <a:r>
              <a:rPr lang="en-US" sz="1600" i="1" dirty="0" smtClean="0">
                <a:solidFill>
                  <a:srgbClr val="FFFFFF"/>
                </a:solidFill>
                <a:latin typeface="Georgia"/>
              </a:rPr>
              <a:t>It’s the last version of Windows. You </a:t>
            </a:r>
            <a:r>
              <a:rPr lang="en-US" sz="1600" b="1" i="1" dirty="0" smtClean="0">
                <a:solidFill>
                  <a:srgbClr val="FFFFFF"/>
                </a:solidFill>
                <a:latin typeface="Georgia"/>
              </a:rPr>
              <a:t>will</a:t>
            </a:r>
            <a:r>
              <a:rPr lang="en-US" sz="1600" i="1" dirty="0" smtClean="0">
                <a:solidFill>
                  <a:srgbClr val="FFFFFF"/>
                </a:solidFill>
                <a:latin typeface="Georgia"/>
              </a:rPr>
              <a:t> need to incorporate these changes. Make sure you do it right.</a:t>
            </a:r>
            <a:endParaRPr lang="en-US" sz="1600" b="1" i="1" dirty="0">
              <a:solidFill>
                <a:srgbClr val="FFFFFF"/>
              </a:solidFill>
              <a:latin typeface="Georgia"/>
            </a:endParaRPr>
          </a:p>
        </p:txBody>
      </p:sp>
      <p:sp>
        <p:nvSpPr>
          <p:cNvPr id="5" name="TextBox 4"/>
          <p:cNvSpPr txBox="1"/>
          <p:nvPr/>
        </p:nvSpPr>
        <p:spPr>
          <a:xfrm>
            <a:off x="3203042" y="5620801"/>
            <a:ext cx="4460917" cy="738664"/>
          </a:xfrm>
          <a:prstGeom prst="rect">
            <a:avLst/>
          </a:prstGeom>
        </p:spPr>
        <p:txBody>
          <a:bodyPr wrap="square" rtlCol="0">
            <a:spAutoFit/>
          </a:bodyPr>
          <a:lstStyle/>
          <a:p>
            <a:pPr algn="r"/>
            <a:r>
              <a:rPr lang="en-US" sz="1400" b="1" dirty="0" smtClean="0">
                <a:solidFill>
                  <a:srgbClr val="FFFFFF"/>
                </a:solidFill>
              </a:rPr>
              <a:t>Mike Battista, </a:t>
            </a:r>
          </a:p>
          <a:p>
            <a:pPr algn="r"/>
            <a:r>
              <a:rPr lang="en-US" sz="1400" dirty="0" smtClean="0">
                <a:solidFill>
                  <a:srgbClr val="FFFFFF"/>
                </a:solidFill>
              </a:rPr>
              <a:t>Senior Manager, Infrastructure</a:t>
            </a:r>
            <a:br>
              <a:rPr lang="en-US" sz="1400" dirty="0" smtClean="0">
                <a:solidFill>
                  <a:srgbClr val="FFFFFF"/>
                </a:solidFill>
              </a:rPr>
            </a:br>
            <a:r>
              <a:rPr lang="en-US" sz="1400" dirty="0" smtClean="0">
                <a:solidFill>
                  <a:srgbClr val="FFFFFF"/>
                </a:solidFill>
              </a:rPr>
              <a:t>Info-Tech Research Group</a:t>
            </a:r>
            <a:endParaRPr lang="en-US" sz="1400" dirty="0">
              <a:solidFill>
                <a:srgbClr val="FFFFFF"/>
              </a:solidFill>
            </a:endParaRPr>
          </a:p>
        </p:txBody>
      </p:sp>
      <p:sp>
        <p:nvSpPr>
          <p:cNvPr id="6" name="TextBox 5"/>
          <p:cNvSpPr txBox="1"/>
          <p:nvPr/>
        </p:nvSpPr>
        <p:spPr>
          <a:xfrm>
            <a:off x="2105890" y="1476139"/>
            <a:ext cx="6033648" cy="338554"/>
          </a:xfrm>
          <a:prstGeom prst="rect">
            <a:avLst/>
          </a:prstGeom>
        </p:spPr>
        <p:txBody>
          <a:bodyPr wrap="square" rtlCol="0">
            <a:spAutoFit/>
          </a:bodyPr>
          <a:lstStyle/>
          <a:p>
            <a:r>
              <a:rPr lang="en-US" sz="1600" b="1" dirty="0" smtClean="0">
                <a:solidFill>
                  <a:srgbClr val="FFFFFF"/>
                </a:solidFill>
              </a:rPr>
              <a:t>Transformative change is coming, starting with Windows 10.</a:t>
            </a:r>
            <a:endParaRPr lang="en-US" sz="1600" b="1" dirty="0">
              <a:solidFill>
                <a:srgbClr val="FFFFFF"/>
              </a:solidFill>
            </a:endParaRPr>
          </a:p>
        </p:txBody>
      </p:sp>
      <p:sp>
        <p:nvSpPr>
          <p:cNvPr id="7" name="Rectangle 6"/>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74875"/>
            <a:r>
              <a:rPr lang="en-US" sz="4000" b="1" dirty="0" smtClean="0">
                <a:solidFill>
                  <a:srgbClr val="FFFFFF"/>
                </a:solidFill>
              </a:rPr>
              <a:t>ANALYST PERSPECTIVE </a:t>
            </a:r>
            <a:endParaRPr lang="en-US" sz="4000" b="1" dirty="0">
              <a:solidFill>
                <a:srgbClr val="FFFFFF"/>
              </a:solidFill>
            </a:endParaRPr>
          </a:p>
        </p:txBody>
      </p:sp>
      <p:pic>
        <p:nvPicPr>
          <p:cNvPr id="8" name="Picture 105"/>
          <p:cNvPicPr>
            <a:picLocks noChangeAspect="1"/>
          </p:cNvPicPr>
          <p:nvPr/>
        </p:nvPicPr>
        <p:blipFill>
          <a:blip r:embed="rId3"/>
          <a:stretch>
            <a:fillRect/>
          </a:stretch>
        </p:blipFill>
        <p:spPr>
          <a:xfrm>
            <a:off x="534432" y="1997635"/>
            <a:ext cx="634404" cy="516376"/>
          </a:xfrm>
          <a:prstGeom prst="rect">
            <a:avLst/>
          </a:prstGeom>
        </p:spPr>
      </p:pic>
      <p:pic>
        <p:nvPicPr>
          <p:cNvPr id="9" name="Picture 106"/>
          <p:cNvPicPr>
            <a:picLocks noChangeAspect="1"/>
          </p:cNvPicPr>
          <p:nvPr/>
        </p:nvPicPr>
        <p:blipFill>
          <a:blip r:embed="rId4"/>
          <a:stretch>
            <a:fillRect/>
          </a:stretch>
        </p:blipFill>
        <p:spPr>
          <a:xfrm>
            <a:off x="7549395" y="5245734"/>
            <a:ext cx="590143" cy="479491"/>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9590" y="164781"/>
            <a:ext cx="1569856" cy="1569856"/>
          </a:xfrm>
          <a:prstGeom prst="rect">
            <a:avLst/>
          </a:prstGeom>
          <a:ln w="28575">
            <a:solidFill>
              <a:schemeClr val="bg2"/>
            </a:solidFill>
          </a:ln>
        </p:spPr>
      </p:pic>
      <p:grpSp>
        <p:nvGrpSpPr>
          <p:cNvPr id="11" name="Group 10"/>
          <p:cNvGrpSpPr/>
          <p:nvPr/>
        </p:nvGrpSpPr>
        <p:grpSpPr>
          <a:xfrm>
            <a:off x="0" y="6422955"/>
            <a:ext cx="9144000" cy="437555"/>
            <a:chOff x="0" y="6422955"/>
            <a:chExt cx="9144000" cy="437555"/>
          </a:xfrm>
        </p:grpSpPr>
        <p:pic>
          <p:nvPicPr>
            <p:cNvPr id="12"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64856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Infrastructure Managers</a:t>
            </a:r>
            <a:endParaRPr lang="en-US" dirty="0"/>
          </a:p>
        </p:txBody>
      </p:sp>
      <p:sp>
        <p:nvSpPr>
          <p:cNvPr id="14" name="Text Placeholder 13"/>
          <p:cNvSpPr>
            <a:spLocks noGrp="1"/>
          </p:cNvSpPr>
          <p:nvPr>
            <p:ph type="body" sz="quarter" idx="26"/>
          </p:nvPr>
        </p:nvSpPr>
        <p:spPr/>
        <p:txBody>
          <a:bodyPr/>
          <a:lstStyle/>
          <a:p>
            <a:r>
              <a:rPr lang="en-US" dirty="0" smtClean="0"/>
              <a:t>Decide </a:t>
            </a:r>
            <a:r>
              <a:rPr lang="en-US" i="1" dirty="0" smtClean="0"/>
              <a:t>when</a:t>
            </a:r>
            <a:r>
              <a:rPr lang="en-US" dirty="0" smtClean="0"/>
              <a:t> to migrate to Windows 10.</a:t>
            </a:r>
          </a:p>
          <a:p>
            <a:r>
              <a:rPr lang="en-US" dirty="0" smtClean="0"/>
              <a:t>Determine </a:t>
            </a:r>
            <a:r>
              <a:rPr lang="en-US" i="1" dirty="0" smtClean="0"/>
              <a:t>what </a:t>
            </a:r>
            <a:r>
              <a:rPr lang="en-US" dirty="0" smtClean="0"/>
              <a:t>Windows 10 version and features will be migrated.</a:t>
            </a:r>
          </a:p>
          <a:p>
            <a:r>
              <a:rPr lang="en-US" dirty="0" smtClean="0"/>
              <a:t>Outline </a:t>
            </a:r>
            <a:r>
              <a:rPr lang="en-US" i="1" dirty="0" smtClean="0"/>
              <a:t>who</a:t>
            </a:r>
            <a:r>
              <a:rPr lang="en-US" dirty="0" smtClean="0"/>
              <a:t> will migrate to Windows 10 first.</a:t>
            </a:r>
          </a:p>
          <a:p>
            <a:r>
              <a:rPr lang="en-US" dirty="0" smtClean="0"/>
              <a:t>Plan </a:t>
            </a:r>
            <a:r>
              <a:rPr lang="en-US" i="1" dirty="0" smtClean="0"/>
              <a:t>how</a:t>
            </a:r>
            <a:r>
              <a:rPr lang="en-US" dirty="0" smtClean="0"/>
              <a:t> to transition to Windows 10 with a migration roadmap.</a:t>
            </a:r>
            <a:endParaRPr lang="en-US" dirty="0"/>
          </a:p>
        </p:txBody>
      </p:sp>
      <p:sp>
        <p:nvSpPr>
          <p:cNvPr id="15" name="Text Placeholder 14"/>
          <p:cNvSpPr>
            <a:spLocks noGrp="1"/>
          </p:cNvSpPr>
          <p:nvPr>
            <p:ph type="body" sz="quarter" idx="27"/>
          </p:nvPr>
        </p:nvSpPr>
        <p:spPr/>
        <p:txBody>
          <a:bodyPr/>
          <a:lstStyle/>
          <a:p>
            <a:r>
              <a:rPr lang="en-US" dirty="0" smtClean="0"/>
              <a:t>Desktop Support Managers</a:t>
            </a:r>
          </a:p>
          <a:p>
            <a:r>
              <a:rPr lang="en-US" dirty="0" smtClean="0"/>
              <a:t>Service Desk Managers</a:t>
            </a:r>
            <a:endParaRPr lang="en-US" dirty="0"/>
          </a:p>
        </p:txBody>
      </p:sp>
      <p:sp>
        <p:nvSpPr>
          <p:cNvPr id="16" name="Text Placeholder 15"/>
          <p:cNvSpPr>
            <a:spLocks noGrp="1"/>
          </p:cNvSpPr>
          <p:nvPr>
            <p:ph type="body" sz="quarter" idx="28"/>
          </p:nvPr>
        </p:nvSpPr>
        <p:spPr/>
        <p:txBody>
          <a:bodyPr/>
          <a:lstStyle/>
          <a:p>
            <a:r>
              <a:rPr lang="en-US" dirty="0" smtClean="0"/>
              <a:t>Prepare for the steps that will be needed to move to Windows 10.</a:t>
            </a:r>
          </a:p>
          <a:p>
            <a:r>
              <a:rPr lang="en-US" dirty="0" smtClean="0"/>
              <a:t>Overcome common roadblocks to a smooth implementation.</a:t>
            </a:r>
          </a:p>
          <a:p>
            <a:r>
              <a:rPr lang="en-US" dirty="0" smtClean="0"/>
              <a:t>Anticipate and avoid common post-migration pain points.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8210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Windows XP is no longer supported by Microsoft, and Windows 7 is quickly nearing end of life.</a:t>
            </a:r>
          </a:p>
          <a:p>
            <a:r>
              <a:rPr lang="en-US" dirty="0" smtClean="0"/>
              <a:t>There has been little adoption of Windows 8.1 in the enterprise setting</a:t>
            </a:r>
          </a:p>
          <a:p>
            <a:r>
              <a:rPr lang="en-US" dirty="0" smtClean="0"/>
              <a:t>Consumers have quickly adopted Windows 10 and are looking for it at work.</a:t>
            </a:r>
            <a:endParaRPr lang="en-US" dirty="0"/>
          </a:p>
        </p:txBody>
      </p:sp>
      <p:sp>
        <p:nvSpPr>
          <p:cNvPr id="4" name="Text Placeholder 3"/>
          <p:cNvSpPr>
            <a:spLocks noGrp="1"/>
          </p:cNvSpPr>
          <p:nvPr>
            <p:ph type="body" sz="quarter" idx="11"/>
          </p:nvPr>
        </p:nvSpPr>
        <p:spPr>
          <a:xfrm>
            <a:off x="247848" y="2974004"/>
            <a:ext cx="5257800" cy="1568967"/>
          </a:xfrm>
        </p:spPr>
        <p:txBody>
          <a:bodyPr/>
          <a:lstStyle/>
          <a:p>
            <a:r>
              <a:rPr lang="en-US" dirty="0"/>
              <a:t>Windows-as-a-Service means that updates and ongoing management </a:t>
            </a:r>
            <a:r>
              <a:rPr lang="en-US" dirty="0" smtClean="0"/>
              <a:t>have </a:t>
            </a:r>
            <a:r>
              <a:rPr lang="en-US" dirty="0"/>
              <a:t>become more complicated.</a:t>
            </a:r>
          </a:p>
          <a:p>
            <a:r>
              <a:rPr lang="en-US" dirty="0"/>
              <a:t>Organizations are chained to previous versions of Windows due to legacy </a:t>
            </a:r>
            <a:r>
              <a:rPr lang="en-US" dirty="0" smtClean="0"/>
              <a:t>applications </a:t>
            </a:r>
            <a:r>
              <a:rPr lang="en-US" dirty="0"/>
              <a:t>and web applications </a:t>
            </a:r>
            <a:r>
              <a:rPr lang="en-US" dirty="0" smtClean="0"/>
              <a:t>that </a:t>
            </a:r>
            <a:r>
              <a:rPr lang="en-US" dirty="0"/>
              <a:t>only work in older versions </a:t>
            </a:r>
            <a:r>
              <a:rPr lang="en-US" dirty="0" smtClean="0"/>
              <a:t>of </a:t>
            </a:r>
            <a:r>
              <a:rPr lang="en-US" dirty="0"/>
              <a:t>Internet Explorer.</a:t>
            </a:r>
          </a:p>
          <a:p>
            <a:r>
              <a:rPr lang="en-US" dirty="0"/>
              <a:t>The </a:t>
            </a:r>
            <a:r>
              <a:rPr lang="en-US" dirty="0" smtClean="0"/>
              <a:t>costs </a:t>
            </a:r>
            <a:r>
              <a:rPr lang="en-US" dirty="0"/>
              <a:t>of migrating operating systems are daunting, and there is confusion about new features, making a business case </a:t>
            </a:r>
            <a:r>
              <a:rPr lang="en-US" dirty="0" smtClean="0"/>
              <a:t>difficult.</a:t>
            </a:r>
            <a:endParaRPr lang="en-US" dirty="0"/>
          </a:p>
          <a:p>
            <a:endParaRPr lang="en-US" dirty="0"/>
          </a:p>
        </p:txBody>
      </p:sp>
      <p:sp>
        <p:nvSpPr>
          <p:cNvPr id="5" name="Text Placeholder 4"/>
          <p:cNvSpPr>
            <a:spLocks noGrp="1"/>
          </p:cNvSpPr>
          <p:nvPr>
            <p:ph type="body" sz="quarter" idx="12"/>
          </p:nvPr>
        </p:nvSpPr>
        <p:spPr>
          <a:xfrm>
            <a:off x="255868" y="4911413"/>
            <a:ext cx="8623607" cy="1431329"/>
          </a:xfrm>
        </p:spPr>
        <p:txBody>
          <a:bodyPr/>
          <a:lstStyle/>
          <a:p>
            <a:r>
              <a:rPr lang="en-US" dirty="0" smtClean="0"/>
              <a:t>Prepare your IT department for the impact of the new Windows Update lifecycle and take advantage of </a:t>
            </a:r>
            <a:r>
              <a:rPr lang="en-US" dirty="0"/>
              <a:t>Long-Term Service </a:t>
            </a:r>
            <a:r>
              <a:rPr lang="en-US" dirty="0" smtClean="0"/>
              <a:t>Branch (LTSB) where appropriate.</a:t>
            </a:r>
          </a:p>
          <a:p>
            <a:r>
              <a:rPr lang="en-US" dirty="0" smtClean="0"/>
              <a:t>Learn about features such as Internet Explorer 11 Document Mode, Windows-To-Go, and </a:t>
            </a:r>
            <a:r>
              <a:rPr lang="en-US" dirty="0"/>
              <a:t>i</a:t>
            </a:r>
            <a:r>
              <a:rPr lang="en-US" dirty="0" smtClean="0"/>
              <a:t>n-place migrations.</a:t>
            </a:r>
          </a:p>
          <a:p>
            <a:r>
              <a:rPr lang="en-US" dirty="0" smtClean="0"/>
              <a:t>Structure your migration to Windows 10 so that you can get your pilot going and you don’t spend the next 24 months moving.</a:t>
            </a:r>
          </a:p>
          <a:p>
            <a:endParaRPr lang="en-US" dirty="0"/>
          </a:p>
        </p:txBody>
      </p:sp>
      <p:sp>
        <p:nvSpPr>
          <p:cNvPr id="6" name="Text Placeholder 5"/>
          <p:cNvSpPr>
            <a:spLocks noGrp="1"/>
          </p:cNvSpPr>
          <p:nvPr>
            <p:ph type="body" sz="quarter" idx="13"/>
          </p:nvPr>
        </p:nvSpPr>
        <p:spPr>
          <a:xfrm>
            <a:off x="5737241" y="1495997"/>
            <a:ext cx="3083231" cy="3046974"/>
          </a:xfrm>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Windows 10 is not just another upgrade. It is leading to transformative change. </a:t>
            </a:r>
            <a:r>
              <a:rPr lang="en-US" dirty="0" smtClean="0"/>
              <a:t>Big changes for Microsoft mean big changes for you. </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Plan the migration immediately. </a:t>
            </a:r>
            <a:r>
              <a:rPr lang="en-US" dirty="0" smtClean="0"/>
              <a:t>Rapid consumer adoption, BYOD, and new hardware make an immediate plan a necessity. </a:t>
            </a:r>
            <a:r>
              <a:rPr lang="en-US" dirty="0" smtClean="0">
                <a:solidFill>
                  <a:srgbClr val="333333"/>
                </a:solidFill>
              </a:rPr>
              <a:t>Waiting for Windows 7’s end of life will not cut it. </a:t>
            </a:r>
          </a:p>
          <a:p>
            <a:pPr marL="228600" indent="-228600">
              <a:spcBef>
                <a:spcPts val="600"/>
              </a:spcBef>
              <a:spcAft>
                <a:spcPts val="600"/>
              </a:spcAft>
              <a:buSzPct val="100000"/>
              <a:buFont typeface="+mj-lt"/>
              <a:buAutoNum type="arabicPeriod"/>
            </a:pPr>
            <a:r>
              <a:rPr lang="en-US" b="1" dirty="0" smtClean="0"/>
              <a:t>Take it one step at a time. </a:t>
            </a:r>
            <a:r>
              <a:rPr lang="en-US" dirty="0" smtClean="0"/>
              <a:t>Define rings of users and let these categories guide migration methods and timing.</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00808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wait and see; Windows 10 is not just another OS upgrade, it requires immediate action</a:t>
            </a:r>
            <a:endParaRPr lang="en-US" dirty="0"/>
          </a:p>
        </p:txBody>
      </p:sp>
      <p:sp>
        <p:nvSpPr>
          <p:cNvPr id="8" name="Rectangle 7"/>
          <p:cNvSpPr/>
          <p:nvPr/>
        </p:nvSpPr>
        <p:spPr>
          <a:xfrm>
            <a:off x="0" y="1177756"/>
            <a:ext cx="9143999" cy="68568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0" rIns="457200" rtlCol="0" anchor="ctr"/>
          <a:lstStyle/>
          <a:p>
            <a:r>
              <a:rPr lang="en-US" sz="1600" b="1" dirty="0" smtClean="0">
                <a:solidFill>
                  <a:srgbClr val="FFFFFF"/>
                </a:solidFill>
              </a:rPr>
              <a:t>Windows 10 is a transformative change. Here are three reasons why this is not just another typical migration.</a:t>
            </a:r>
            <a:endParaRPr lang="en-US" sz="1600" b="1" dirty="0">
              <a:solidFill>
                <a:srgbClr val="FFFFFF"/>
              </a:solidFill>
            </a:endParaRPr>
          </a:p>
        </p:txBody>
      </p:sp>
      <p:grpSp>
        <p:nvGrpSpPr>
          <p:cNvPr id="25" name="Group 24"/>
          <p:cNvGrpSpPr/>
          <p:nvPr/>
        </p:nvGrpSpPr>
        <p:grpSpPr>
          <a:xfrm>
            <a:off x="257174" y="2010960"/>
            <a:ext cx="8620125" cy="1065934"/>
            <a:chOff x="257174" y="1986227"/>
            <a:chExt cx="8620125" cy="1065934"/>
          </a:xfrm>
        </p:grpSpPr>
        <p:sp>
          <p:nvSpPr>
            <p:cNvPr id="9" name="Rectangle 8"/>
            <p:cNvSpPr/>
            <p:nvPr/>
          </p:nvSpPr>
          <p:spPr>
            <a:xfrm>
              <a:off x="644431" y="1986227"/>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The migration needs to happen quicker than ever. </a:t>
              </a:r>
              <a:r>
                <a:rPr lang="en-US" sz="1400" dirty="0">
                  <a:solidFill>
                    <a:srgbClr val="333333"/>
                  </a:solidFill>
                </a:rPr>
                <a:t>It will be necessary to migrate to Windows 10 well before </a:t>
              </a:r>
              <a:r>
                <a:rPr lang="en-US" sz="1400" dirty="0" smtClean="0">
                  <a:solidFill>
                    <a:srgbClr val="333333"/>
                  </a:solidFill>
                </a:rPr>
                <a:t>end of life. Business interest and adoption for Windows 10 is unprecedented. Apps, services, and expectations will quickly focus on Windows 10 to meet demand. Don’t risk falling behind. </a:t>
              </a:r>
              <a:endParaRPr lang="en-US" sz="1400" dirty="0">
                <a:solidFill>
                  <a:srgbClr val="333333"/>
                </a:solidFill>
              </a:endParaRPr>
            </a:p>
          </p:txBody>
        </p:sp>
        <p:grpSp>
          <p:nvGrpSpPr>
            <p:cNvPr id="13" name="Group 12"/>
            <p:cNvGrpSpPr/>
            <p:nvPr/>
          </p:nvGrpSpPr>
          <p:grpSpPr>
            <a:xfrm>
              <a:off x="257174" y="1986227"/>
              <a:ext cx="1065934" cy="1065934"/>
              <a:chOff x="305666" y="2154501"/>
              <a:chExt cx="729387" cy="729387"/>
            </a:xfrm>
          </p:grpSpPr>
          <p:sp>
            <p:nvSpPr>
              <p:cNvPr id="10" name="Oval 2"/>
              <p:cNvSpPr/>
              <p:nvPr/>
            </p:nvSpPr>
            <p:spPr>
              <a:xfrm>
                <a:off x="305666" y="2154501"/>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185" y="2313266"/>
                <a:ext cx="398347" cy="398347"/>
              </a:xfrm>
              <a:prstGeom prst="rect">
                <a:avLst/>
              </a:prstGeom>
            </p:spPr>
          </p:pic>
        </p:grpSp>
      </p:grpSp>
      <p:grpSp>
        <p:nvGrpSpPr>
          <p:cNvPr id="24" name="Group 23"/>
          <p:cNvGrpSpPr/>
          <p:nvPr/>
        </p:nvGrpSpPr>
        <p:grpSpPr>
          <a:xfrm>
            <a:off x="257173" y="4390095"/>
            <a:ext cx="8620125" cy="1065934"/>
            <a:chOff x="257174" y="5513589"/>
            <a:chExt cx="8620125" cy="1065934"/>
          </a:xfrm>
        </p:grpSpPr>
        <p:sp>
          <p:nvSpPr>
            <p:cNvPr id="14" name="Rectangle 13"/>
            <p:cNvSpPr/>
            <p:nvPr/>
          </p:nvSpPr>
          <p:spPr>
            <a:xfrm>
              <a:off x="644431" y="5513589"/>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Windows 10 opens the door to broad end-user computing transformation. </a:t>
              </a:r>
              <a:r>
                <a:rPr lang="en-US" sz="1400" dirty="0" smtClean="0">
                  <a:solidFill>
                    <a:srgbClr val="333333"/>
                  </a:solidFill>
                </a:rPr>
                <a:t>Use</a:t>
              </a:r>
              <a:r>
                <a:rPr lang="en-US" sz="1400" b="1" dirty="0" smtClean="0">
                  <a:solidFill>
                    <a:srgbClr val="333333"/>
                  </a:solidFill>
                </a:rPr>
                <a:t> </a:t>
              </a:r>
              <a:r>
                <a:rPr lang="en-US" sz="1400" dirty="0" smtClean="0">
                  <a:solidFill>
                    <a:srgbClr val="333333"/>
                  </a:solidFill>
                </a:rPr>
                <a:t>it to  completely reconsider end-user computing. Compatibility with enterprise mobility management tools</a:t>
              </a:r>
              <a:r>
                <a:rPr lang="en-US" sz="1400" dirty="0">
                  <a:solidFill>
                    <a:srgbClr val="333333"/>
                  </a:solidFill>
                </a:rPr>
                <a:t> </a:t>
              </a:r>
              <a:r>
                <a:rPr lang="en-US" sz="1400" dirty="0" smtClean="0">
                  <a:solidFill>
                    <a:srgbClr val="333333"/>
                  </a:solidFill>
                </a:rPr>
                <a:t>makes unified management of all endpoints – mobile or not – a possibility. A new world of </a:t>
              </a:r>
              <a:r>
                <a:rPr lang="en-US" sz="1400" b="1" dirty="0" smtClean="0">
                  <a:solidFill>
                    <a:srgbClr val="333333"/>
                  </a:solidFill>
                </a:rPr>
                <a:t>unified endpoint management</a:t>
              </a:r>
              <a:r>
                <a:rPr lang="en-US" sz="1400" dirty="0" smtClean="0">
                  <a:solidFill>
                    <a:srgbClr val="333333"/>
                  </a:solidFill>
                </a:rPr>
                <a:t> is on the way.</a:t>
              </a:r>
              <a:endParaRPr lang="en-US" sz="1400" dirty="0">
                <a:solidFill>
                  <a:srgbClr val="333333"/>
                </a:solidFill>
              </a:endParaRPr>
            </a:p>
          </p:txBody>
        </p:sp>
        <p:sp>
          <p:nvSpPr>
            <p:cNvPr id="16" name="Oval 2"/>
            <p:cNvSpPr/>
            <p:nvPr/>
          </p:nvSpPr>
          <p:spPr>
            <a:xfrm>
              <a:off x="257174" y="5513589"/>
              <a:ext cx="1065934" cy="10659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321" y="5687943"/>
              <a:ext cx="487635" cy="690817"/>
            </a:xfrm>
            <a:prstGeom prst="rect">
              <a:avLst/>
            </a:prstGeom>
          </p:spPr>
        </p:pic>
      </p:grpSp>
      <p:grpSp>
        <p:nvGrpSpPr>
          <p:cNvPr id="23" name="Group 22"/>
          <p:cNvGrpSpPr/>
          <p:nvPr/>
        </p:nvGrpSpPr>
        <p:grpSpPr>
          <a:xfrm>
            <a:off x="257173" y="3203467"/>
            <a:ext cx="8620125" cy="1065934"/>
            <a:chOff x="257174" y="4330407"/>
            <a:chExt cx="8620125" cy="1065934"/>
          </a:xfrm>
        </p:grpSpPr>
        <p:sp>
          <p:nvSpPr>
            <p:cNvPr id="19" name="Rectangle 18"/>
            <p:cNvSpPr/>
            <p:nvPr/>
          </p:nvSpPr>
          <p:spPr>
            <a:xfrm>
              <a:off x="644431" y="4330407"/>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It is the “last” version of Windows. </a:t>
              </a:r>
              <a:r>
                <a:rPr lang="en-US" sz="1400" dirty="0" smtClean="0">
                  <a:solidFill>
                    <a:srgbClr val="333333"/>
                  </a:solidFill>
                </a:rPr>
                <a:t>Previous versions of Windows – such as Windows 8 –could be skipped in hopes of a better version in the future. Microsoft has positioned Windows 10 as the last release, with frequent updates replacing major named revisions. Skipping this version is not an option.</a:t>
              </a:r>
              <a:endParaRPr lang="en-US" sz="1400" dirty="0">
                <a:solidFill>
                  <a:srgbClr val="333333"/>
                </a:solidFill>
              </a:endParaRPr>
            </a:p>
          </p:txBody>
        </p:sp>
        <p:sp>
          <p:nvSpPr>
            <p:cNvPr id="20" name="Oval 2"/>
            <p:cNvSpPr/>
            <p:nvPr/>
          </p:nvSpPr>
          <p:spPr>
            <a:xfrm>
              <a:off x="257174" y="4330407"/>
              <a:ext cx="1065934" cy="10659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065" y="4556154"/>
              <a:ext cx="585659" cy="585659"/>
            </a:xfrm>
            <a:prstGeom prst="rect">
              <a:avLst/>
            </a:prstGeom>
          </p:spPr>
        </p:pic>
      </p:grpSp>
      <p:grpSp>
        <p:nvGrpSpPr>
          <p:cNvPr id="5" name="Group 4"/>
          <p:cNvGrpSpPr/>
          <p:nvPr/>
        </p:nvGrpSpPr>
        <p:grpSpPr>
          <a:xfrm>
            <a:off x="40981" y="5603553"/>
            <a:ext cx="8976537" cy="674798"/>
            <a:chOff x="40981" y="5716538"/>
            <a:chExt cx="8976537" cy="674798"/>
          </a:xfrm>
        </p:grpSpPr>
        <p:sp>
          <p:nvSpPr>
            <p:cNvPr id="17" name="Rectangle 16"/>
            <p:cNvSpPr/>
            <p:nvPr/>
          </p:nvSpPr>
          <p:spPr>
            <a:xfrm>
              <a:off x="257173" y="5760394"/>
              <a:ext cx="8620125" cy="630942"/>
            </a:xfrm>
            <a:prstGeom prst="rect">
              <a:avLst/>
            </a:prstGeom>
          </p:spPr>
          <p:txBody>
            <a:bodyPr wrap="square">
              <a:spAutoFit/>
            </a:bodyPr>
            <a:lstStyle/>
            <a:p>
              <a:pPr>
                <a:spcAft>
                  <a:spcPts val="600"/>
                </a:spcAft>
              </a:pPr>
              <a:r>
                <a:rPr lang="en-CA" sz="1600" i="1" dirty="0">
                  <a:latin typeface="+mj-lt"/>
                </a:rPr>
                <a:t>I've never in my life seen such a quick adoption or acceptance rate for starting pilot </a:t>
              </a:r>
              <a:r>
                <a:rPr lang="en-CA" sz="1600" i="1" dirty="0" smtClean="0">
                  <a:latin typeface="+mj-lt"/>
                </a:rPr>
                <a:t>projects.</a:t>
              </a:r>
            </a:p>
            <a:p>
              <a:pPr algn="r"/>
              <a:r>
                <a:rPr lang="en-CA" sz="1400" dirty="0" smtClean="0"/>
                <a:t>– Consultant, Information and Technology Services</a:t>
              </a:r>
              <a:endParaRPr lang="en-CA" sz="1400" dirty="0"/>
            </a:p>
          </p:txBody>
        </p:sp>
        <p:pic>
          <p:nvPicPr>
            <p:cNvPr id="21" name="Picture 107"/>
            <p:cNvPicPr>
              <a:picLocks noChangeAspect="1"/>
            </p:cNvPicPr>
            <p:nvPr/>
          </p:nvPicPr>
          <p:blipFill>
            <a:blip r:embed="rId6"/>
            <a:stretch>
              <a:fillRect/>
            </a:stretch>
          </p:blipFill>
          <p:spPr>
            <a:xfrm>
              <a:off x="40981" y="5716538"/>
              <a:ext cx="329213" cy="268247"/>
            </a:xfrm>
            <a:prstGeom prst="rect">
              <a:avLst/>
            </a:prstGeom>
          </p:spPr>
        </p:pic>
        <p:pic>
          <p:nvPicPr>
            <p:cNvPr id="26" name="Picture 108"/>
            <p:cNvPicPr>
              <a:picLocks noChangeAspect="1"/>
            </p:cNvPicPr>
            <p:nvPr/>
          </p:nvPicPr>
          <p:blipFill>
            <a:blip r:embed="rId7"/>
            <a:stretch>
              <a:fillRect/>
            </a:stretch>
          </p:blipFill>
          <p:spPr>
            <a:xfrm>
              <a:off x="8737078" y="5774234"/>
              <a:ext cx="280440" cy="213378"/>
            </a:xfrm>
            <a:prstGeom prst="rect">
              <a:avLst/>
            </a:prstGeom>
          </p:spPr>
        </p:pic>
      </p:grpSp>
      <p:grpSp>
        <p:nvGrpSpPr>
          <p:cNvPr id="27" name="Group 26"/>
          <p:cNvGrpSpPr/>
          <p:nvPr/>
        </p:nvGrpSpPr>
        <p:grpSpPr>
          <a:xfrm>
            <a:off x="0" y="6422955"/>
            <a:ext cx="9144000" cy="437555"/>
            <a:chOff x="0" y="6422955"/>
            <a:chExt cx="9144000" cy="437555"/>
          </a:xfrm>
        </p:grpSpPr>
        <p:pic>
          <p:nvPicPr>
            <p:cNvPr id="28"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23184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255138" y="1202542"/>
            <a:ext cx="1109544" cy="1136599"/>
          </a:xfrm>
          <a:prstGeom prst="rect">
            <a:avLst/>
          </a:prstGeom>
          <a:solidFill>
            <a:srgbClr val="D17D08"/>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600" b="1" dirty="0">
                <a:solidFill>
                  <a:srgbClr val="FFFFFF"/>
                </a:solidFill>
              </a:rPr>
              <a:t>Windows 10</a:t>
            </a:r>
          </a:p>
        </p:txBody>
      </p:sp>
      <p:sp>
        <p:nvSpPr>
          <p:cNvPr id="6" name="Rectangular Callout 5"/>
          <p:cNvSpPr/>
          <p:nvPr/>
        </p:nvSpPr>
        <p:spPr>
          <a:xfrm rot="10800000">
            <a:off x="5122002" y="2573986"/>
            <a:ext cx="3755291" cy="3427353"/>
          </a:xfrm>
          <a:prstGeom prst="wedgeRectCallout">
            <a:avLst>
              <a:gd name="adj1" fmla="val -20855"/>
              <a:gd name="adj2" fmla="val 57356"/>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FFFFFF"/>
              </a:solidFill>
            </a:endParaRPr>
          </a:p>
        </p:txBody>
      </p:sp>
      <p:sp>
        <p:nvSpPr>
          <p:cNvPr id="2" name="Title 1"/>
          <p:cNvSpPr>
            <a:spLocks noGrp="1"/>
          </p:cNvSpPr>
          <p:nvPr>
            <p:ph type="title"/>
          </p:nvPr>
        </p:nvSpPr>
        <p:spPr>
          <a:xfrm>
            <a:off x="257174" y="193713"/>
            <a:ext cx="8886826" cy="877887"/>
          </a:xfrm>
        </p:spPr>
        <p:txBody>
          <a:bodyPr/>
          <a:lstStyle/>
          <a:p>
            <a:pPr marL="512763"/>
            <a:r>
              <a:rPr lang="en-US" dirty="0" smtClean="0"/>
              <a:t>Prepare for Windows 10 even if you do not plan to upgrade immediately; it is the next widely-adopted OS</a:t>
            </a:r>
            <a:endParaRPr lang="en-US" dirty="0"/>
          </a:p>
        </p:txBody>
      </p:sp>
      <p:sp>
        <p:nvSpPr>
          <p:cNvPr id="3" name="Text Placeholder 2"/>
          <p:cNvSpPr txBox="1">
            <a:spLocks/>
          </p:cNvSpPr>
          <p:nvPr/>
        </p:nvSpPr>
        <p:spPr bwMode="auto">
          <a:xfrm>
            <a:off x="257173" y="2632359"/>
            <a:ext cx="4619628" cy="35536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Clr>
                <a:srgbClr val="333333"/>
              </a:buClr>
              <a:buNone/>
            </a:pPr>
            <a:r>
              <a:rPr lang="en-US" sz="1400" b="1" dirty="0" smtClean="0">
                <a:solidFill>
                  <a:srgbClr val="333333"/>
                </a:solidFill>
              </a:rPr>
              <a:t>Windows 10 will quickly become the next default operating system:</a:t>
            </a:r>
          </a:p>
          <a:p>
            <a:pPr>
              <a:spcBef>
                <a:spcPts val="0"/>
              </a:spcBef>
              <a:spcAft>
                <a:spcPts val="600"/>
              </a:spcAft>
              <a:buClr>
                <a:srgbClr val="333333"/>
              </a:buClr>
            </a:pPr>
            <a:r>
              <a:rPr lang="en-US" sz="1400" b="1" dirty="0" smtClean="0">
                <a:solidFill>
                  <a:srgbClr val="333333"/>
                </a:solidFill>
              </a:rPr>
              <a:t>Consumer adoption is high,</a:t>
            </a:r>
            <a:r>
              <a:rPr lang="en-US" sz="1400" dirty="0" smtClean="0">
                <a:solidFill>
                  <a:srgbClr val="333333"/>
                </a:solidFill>
              </a:rPr>
              <a:t> primarily due to it being a free upgrade for the vast majority of home users.</a:t>
            </a:r>
          </a:p>
          <a:p>
            <a:pPr>
              <a:spcBef>
                <a:spcPts val="0"/>
              </a:spcBef>
              <a:spcAft>
                <a:spcPts val="600"/>
              </a:spcAft>
              <a:buClr>
                <a:srgbClr val="333333"/>
              </a:buClr>
            </a:pPr>
            <a:r>
              <a:rPr lang="en-US" sz="1400" b="1" dirty="0" smtClean="0">
                <a:solidFill>
                  <a:srgbClr val="333333"/>
                </a:solidFill>
              </a:rPr>
              <a:t>New hardware will drive adoption. </a:t>
            </a:r>
            <a:r>
              <a:rPr lang="en-US" sz="1400" dirty="0" smtClean="0">
                <a:solidFill>
                  <a:srgbClr val="333333"/>
                </a:solidFill>
              </a:rPr>
              <a:t>Microsoft has, for the first time, released its own laptop, in addition to the well-received Surface tablets. These will inspire a new wave of hardware for both consumers and the enterprise, and all new devices will run Windows 10.</a:t>
            </a:r>
          </a:p>
          <a:p>
            <a:pPr>
              <a:spcBef>
                <a:spcPts val="0"/>
              </a:spcBef>
              <a:spcAft>
                <a:spcPts val="600"/>
              </a:spcAft>
              <a:buClr>
                <a:srgbClr val="333333"/>
              </a:buClr>
            </a:pPr>
            <a:r>
              <a:rPr lang="en-US" sz="1400" b="1" dirty="0" smtClean="0">
                <a:solidFill>
                  <a:srgbClr val="333333"/>
                </a:solidFill>
              </a:rPr>
              <a:t>BYOD will drive desire – and need. </a:t>
            </a:r>
            <a:r>
              <a:rPr lang="en-US" sz="1400" dirty="0" smtClean="0">
                <a:solidFill>
                  <a:srgbClr val="333333"/>
                </a:solidFill>
              </a:rPr>
              <a:t>Because users will have Windows 10 at home, they will expect it at work. Support for Bring Your Own Windows 10 Devices will also become necessary. </a:t>
            </a:r>
          </a:p>
        </p:txBody>
      </p:sp>
      <p:sp>
        <p:nvSpPr>
          <p:cNvPr id="8" name="Rectangle 7"/>
          <p:cNvSpPr/>
          <p:nvPr/>
        </p:nvSpPr>
        <p:spPr>
          <a:xfrm>
            <a:off x="3562193" y="1194488"/>
            <a:ext cx="1109544" cy="113659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600" b="1" dirty="0" smtClean="0">
                <a:solidFill>
                  <a:srgbClr val="FFFFFF"/>
                </a:solidFill>
              </a:rPr>
              <a:t>Windows Vista</a:t>
            </a:r>
            <a:endParaRPr lang="en-US" sz="1600" b="1" dirty="0">
              <a:solidFill>
                <a:srgbClr val="FFFFFF"/>
              </a:solidFill>
            </a:endParaRPr>
          </a:p>
        </p:txBody>
      </p:sp>
      <p:sp>
        <p:nvSpPr>
          <p:cNvPr id="10" name="Rectangle 9"/>
          <p:cNvSpPr/>
          <p:nvPr/>
        </p:nvSpPr>
        <p:spPr>
          <a:xfrm>
            <a:off x="2331212" y="1194488"/>
            <a:ext cx="1109544" cy="1136599"/>
          </a:xfrm>
          <a:prstGeom prst="rect">
            <a:avLst/>
          </a:prstGeom>
          <a:solidFill>
            <a:srgbClr val="00B050"/>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600" b="1" dirty="0" smtClean="0">
                <a:solidFill>
                  <a:srgbClr val="FFFFFF"/>
                </a:solidFill>
              </a:rPr>
              <a:t>Windows XP</a:t>
            </a:r>
            <a:endParaRPr lang="en-US" sz="1600" b="1" dirty="0">
              <a:solidFill>
                <a:srgbClr val="FFFFFF"/>
              </a:solidFill>
            </a:endParaRPr>
          </a:p>
        </p:txBody>
      </p:sp>
      <p:sp>
        <p:nvSpPr>
          <p:cNvPr id="11" name="Rectangle 10"/>
          <p:cNvSpPr/>
          <p:nvPr/>
        </p:nvSpPr>
        <p:spPr>
          <a:xfrm>
            <a:off x="4793174" y="1202544"/>
            <a:ext cx="1109544" cy="1136599"/>
          </a:xfrm>
          <a:prstGeom prst="rect">
            <a:avLst/>
          </a:prstGeom>
          <a:solidFill>
            <a:srgbClr val="00B050"/>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600" b="1" dirty="0" smtClean="0">
                <a:solidFill>
                  <a:srgbClr val="FFFFFF"/>
                </a:solidFill>
              </a:rPr>
              <a:t>Windows 7</a:t>
            </a:r>
          </a:p>
        </p:txBody>
      </p:sp>
      <p:sp>
        <p:nvSpPr>
          <p:cNvPr id="12" name="Rectangle 11"/>
          <p:cNvSpPr/>
          <p:nvPr/>
        </p:nvSpPr>
        <p:spPr>
          <a:xfrm>
            <a:off x="6024155" y="1202542"/>
            <a:ext cx="1109544" cy="113659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600" b="1" dirty="0" smtClean="0">
                <a:solidFill>
                  <a:srgbClr val="FFFFFF"/>
                </a:solidFill>
              </a:rPr>
              <a:t>Windows 8 / 8.1</a:t>
            </a:r>
            <a:endParaRPr lang="en-US" sz="1600" b="1" dirty="0">
              <a:solidFill>
                <a:srgbClr val="FFFFFF"/>
              </a:solidFill>
            </a:endParaRPr>
          </a:p>
        </p:txBody>
      </p:sp>
      <p:sp>
        <p:nvSpPr>
          <p:cNvPr id="4" name="TextBox 3"/>
          <p:cNvSpPr txBox="1"/>
          <p:nvPr/>
        </p:nvSpPr>
        <p:spPr>
          <a:xfrm>
            <a:off x="5174672" y="2632360"/>
            <a:ext cx="3702625" cy="600164"/>
          </a:xfrm>
          <a:prstGeom prst="rect">
            <a:avLst/>
          </a:prstGeom>
        </p:spPr>
        <p:txBody>
          <a:bodyPr wrap="square" rtlCol="0">
            <a:spAutoFit/>
          </a:bodyPr>
          <a:lstStyle/>
          <a:p>
            <a:pPr>
              <a:spcAft>
                <a:spcPts val="600"/>
              </a:spcAft>
            </a:pPr>
            <a:r>
              <a:rPr lang="en-US" sz="1400" b="1" dirty="0" smtClean="0">
                <a:solidFill>
                  <a:srgbClr val="333333"/>
                </a:solidFill>
              </a:rPr>
              <a:t>Is Windows 10 the next “good” version?</a:t>
            </a:r>
          </a:p>
          <a:p>
            <a:pPr>
              <a:spcAft>
                <a:spcPts val="600"/>
              </a:spcAft>
            </a:pPr>
            <a:r>
              <a:rPr lang="en-US" sz="1400" dirty="0" smtClean="0">
                <a:solidFill>
                  <a:srgbClr val="333333"/>
                </a:solidFill>
              </a:rPr>
              <a:t>Early adoption points to confidence that it is.</a:t>
            </a:r>
            <a:endParaRPr lang="en-US" sz="1400" dirty="0">
              <a:solidFill>
                <a:srgbClr val="333333"/>
              </a:solidFill>
            </a:endParaRPr>
          </a:p>
        </p:txBody>
      </p:sp>
      <p:sp>
        <p:nvSpPr>
          <p:cNvPr id="18" name="TextBox 17"/>
          <p:cNvSpPr txBox="1"/>
          <p:nvPr/>
        </p:nvSpPr>
        <p:spPr>
          <a:xfrm>
            <a:off x="5122002" y="6000131"/>
            <a:ext cx="3846883" cy="400110"/>
          </a:xfrm>
          <a:prstGeom prst="rect">
            <a:avLst/>
          </a:prstGeom>
        </p:spPr>
        <p:txBody>
          <a:bodyPr wrap="square" rtlCol="0">
            <a:spAutoFit/>
          </a:bodyPr>
          <a:lstStyle/>
          <a:p>
            <a:r>
              <a:rPr lang="en-US" sz="1000" dirty="0" smtClean="0">
                <a:solidFill>
                  <a:srgbClr val="333333"/>
                </a:solidFill>
              </a:rPr>
              <a:t>* Source: U.S. Government Digital Analytics, as </a:t>
            </a:r>
            <a:r>
              <a:rPr lang="en-US" sz="1000" dirty="0" smtClean="0">
                <a:solidFill>
                  <a:srgbClr val="333333"/>
                </a:solidFill>
                <a:hlinkClick r:id="rId3"/>
              </a:rPr>
              <a:t>compiled by ZDNet</a:t>
            </a:r>
            <a:r>
              <a:rPr lang="en-US" sz="1000" dirty="0" smtClean="0">
                <a:solidFill>
                  <a:srgbClr val="333333"/>
                </a:solidFill>
              </a:rPr>
              <a:t>, late 2015</a:t>
            </a:r>
          </a:p>
        </p:txBody>
      </p:sp>
      <p:sp>
        <p:nvSpPr>
          <p:cNvPr id="26" name="TextBox 25"/>
          <p:cNvSpPr txBox="1"/>
          <p:nvPr/>
        </p:nvSpPr>
        <p:spPr>
          <a:xfrm>
            <a:off x="257173" y="1194488"/>
            <a:ext cx="2074038" cy="1169551"/>
          </a:xfrm>
          <a:prstGeom prst="rect">
            <a:avLst/>
          </a:prstGeom>
        </p:spPr>
        <p:txBody>
          <a:bodyPr wrap="square" rtlCol="0">
            <a:spAutoFit/>
          </a:bodyPr>
          <a:lstStyle/>
          <a:p>
            <a:r>
              <a:rPr lang="en-US" sz="1400" dirty="0" smtClean="0">
                <a:solidFill>
                  <a:srgbClr val="333333"/>
                </a:solidFill>
              </a:rPr>
              <a:t>The pattern of every other version being enterprise-ready has held true for recent Windows releases:</a:t>
            </a:r>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964" y="353318"/>
            <a:ext cx="582149" cy="582149"/>
          </a:xfrm>
          <a:prstGeom prst="rect">
            <a:avLst/>
          </a:prstGeom>
        </p:spPr>
      </p:pic>
      <p:pic>
        <p:nvPicPr>
          <p:cNvPr id="1026" name="Picture 2" descr="https://upload.wikimedia.org/wikipedia/en/thumb/2/25/Microsoft_Windows_XP_logo_and_wordmark.svg/1024px-Microsoft_Windows_XP_logo_and_wordmark.svg.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2613014" y="1286352"/>
            <a:ext cx="553932" cy="4764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userlogos.org/files/logos/Mafia_Penguin/logo2_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03016" y="1139107"/>
            <a:ext cx="1027898" cy="7709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g05.deviantart.net/e1f7/i/2011/251/e/4/microsoft_windows_logo_3000px_by_davidm147-d3hax3m.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85596" y="1283313"/>
            <a:ext cx="543313" cy="47947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rasmurtech.com/wp-content/uploads/2013/11/windows-8-logo.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6334278" y="1247849"/>
            <a:ext cx="538331" cy="53598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Windows 10 Logo.sv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a:stretch/>
        </p:blipFill>
        <p:spPr bwMode="auto">
          <a:xfrm>
            <a:off x="7541941" y="1261963"/>
            <a:ext cx="535937" cy="508878"/>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8107338" y="4068889"/>
            <a:ext cx="639106" cy="654690"/>
          </a:xfrm>
          <a:prstGeom prst="rect">
            <a:avLst/>
          </a:prstGeom>
          <a:solidFill>
            <a:schemeClr val="bg1">
              <a:lumMod val="50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smtClean="0">
                <a:solidFill>
                  <a:srgbClr val="FFFFFF"/>
                </a:solidFill>
              </a:rPr>
              <a:t>10</a:t>
            </a:r>
            <a:endParaRPr lang="en-US" sz="1200" b="1" dirty="0">
              <a:solidFill>
                <a:srgbClr val="FFFFFF"/>
              </a:solidFill>
            </a:endParaRPr>
          </a:p>
        </p:txBody>
      </p:sp>
      <p:sp>
        <p:nvSpPr>
          <p:cNvPr id="27" name="Rectangle 26"/>
          <p:cNvSpPr/>
          <p:nvPr/>
        </p:nvSpPr>
        <p:spPr>
          <a:xfrm>
            <a:off x="5962393" y="4060620"/>
            <a:ext cx="639106" cy="654690"/>
          </a:xfrm>
          <a:prstGeom prst="rect">
            <a:avLst/>
          </a:prstGeom>
          <a:solidFill>
            <a:schemeClr val="bg1">
              <a:lumMod val="50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smtClean="0">
                <a:solidFill>
                  <a:srgbClr val="FFFFFF"/>
                </a:solidFill>
              </a:rPr>
              <a:t>Vista</a:t>
            </a:r>
            <a:endParaRPr lang="en-US" sz="1200" b="1" dirty="0">
              <a:solidFill>
                <a:srgbClr val="FFFFFF"/>
              </a:solidFill>
            </a:endParaRPr>
          </a:p>
        </p:txBody>
      </p:sp>
      <p:sp>
        <p:nvSpPr>
          <p:cNvPr id="29" name="Rectangle 28"/>
          <p:cNvSpPr/>
          <p:nvPr/>
        </p:nvSpPr>
        <p:spPr>
          <a:xfrm>
            <a:off x="5247411" y="4060620"/>
            <a:ext cx="639106" cy="654690"/>
          </a:xfrm>
          <a:prstGeom prst="rect">
            <a:avLst/>
          </a:prstGeom>
          <a:solidFill>
            <a:schemeClr val="bg1">
              <a:lumMod val="50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smtClean="0">
                <a:solidFill>
                  <a:srgbClr val="FFFFFF"/>
                </a:solidFill>
              </a:rPr>
              <a:t>XP</a:t>
            </a:r>
            <a:endParaRPr lang="en-US" sz="1200" b="1" dirty="0">
              <a:solidFill>
                <a:srgbClr val="FFFFFF"/>
              </a:solidFill>
            </a:endParaRPr>
          </a:p>
        </p:txBody>
      </p:sp>
      <p:sp>
        <p:nvSpPr>
          <p:cNvPr id="30" name="Rectangle 29"/>
          <p:cNvSpPr/>
          <p:nvPr/>
        </p:nvSpPr>
        <p:spPr>
          <a:xfrm>
            <a:off x="6677375" y="4060620"/>
            <a:ext cx="639106" cy="662959"/>
          </a:xfrm>
          <a:prstGeom prst="rect">
            <a:avLst/>
          </a:prstGeom>
          <a:solidFill>
            <a:schemeClr val="bg1">
              <a:lumMod val="50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smtClean="0">
                <a:solidFill>
                  <a:srgbClr val="FFFFFF"/>
                </a:solidFill>
              </a:rPr>
              <a:t>7</a:t>
            </a:r>
          </a:p>
        </p:txBody>
      </p:sp>
      <p:sp>
        <p:nvSpPr>
          <p:cNvPr id="31" name="Rectangle 30"/>
          <p:cNvSpPr/>
          <p:nvPr/>
        </p:nvSpPr>
        <p:spPr>
          <a:xfrm>
            <a:off x="7392357" y="4060620"/>
            <a:ext cx="639106" cy="662959"/>
          </a:xfrm>
          <a:prstGeom prst="rect">
            <a:avLst/>
          </a:prstGeom>
          <a:solidFill>
            <a:schemeClr val="bg1">
              <a:lumMod val="50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smtClean="0">
                <a:solidFill>
                  <a:srgbClr val="FFFFFF"/>
                </a:solidFill>
              </a:rPr>
              <a:t>8 / 8.1</a:t>
            </a:r>
            <a:endParaRPr lang="en-US" sz="1200" b="1" dirty="0">
              <a:solidFill>
                <a:srgbClr val="FFFFFF"/>
              </a:solidFill>
            </a:endParaRPr>
          </a:p>
        </p:txBody>
      </p:sp>
      <p:pic>
        <p:nvPicPr>
          <p:cNvPr id="32" name="Picture 2" descr="https://upload.wikimedia.org/wikipedia/en/thumb/2/25/Microsoft_Windows_XP_logo_and_wordmark.svg/1024px-Microsoft_Windows_XP_logo_and_wordmark.svg.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5417646" y="4131868"/>
            <a:ext cx="319069" cy="274430"/>
          </a:xfrm>
          <a:prstGeom prst="rect">
            <a:avLst/>
          </a:prstGeom>
          <a:solidFill>
            <a:schemeClr val="bg1">
              <a:lumMod val="50000"/>
            </a:schemeClr>
          </a:solidFill>
          <a:extLst/>
        </p:spPr>
      </p:pic>
      <p:pic>
        <p:nvPicPr>
          <p:cNvPr id="33" name="Picture 6" descr="http://www.userlogos.org/files/logos/Mafia_Penguin/logo2_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86498" y="4071130"/>
            <a:ext cx="592077" cy="444058"/>
          </a:xfrm>
          <a:prstGeom prst="rect">
            <a:avLst/>
          </a:prstGeom>
          <a:solidFill>
            <a:schemeClr val="bg1">
              <a:lumMod val="50000"/>
            </a:schemeClr>
          </a:solidFill>
          <a:extLst/>
        </p:spPr>
      </p:pic>
      <p:pic>
        <p:nvPicPr>
          <p:cNvPr id="34" name="Picture 8" descr="http://img05.deviantart.net/e1f7/i/2011/251/e/4/microsoft_windows_logo_3000px_by_davidm147-d3hax3m.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834902" y="4146609"/>
            <a:ext cx="312953" cy="276181"/>
          </a:xfrm>
          <a:prstGeom prst="rect">
            <a:avLst/>
          </a:prstGeom>
          <a:solidFill>
            <a:schemeClr val="bg1">
              <a:lumMod val="50000"/>
            </a:schemeClr>
          </a:solidFill>
          <a:extLst/>
        </p:spPr>
      </p:pic>
      <p:pic>
        <p:nvPicPr>
          <p:cNvPr id="35" name="Picture 12" descr="http://www.rasmurtech.com/wp-content/uploads/2013/11/windows-8-logo.pn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a:stretch/>
        </p:blipFill>
        <p:spPr bwMode="auto">
          <a:xfrm>
            <a:off x="7556868" y="4138795"/>
            <a:ext cx="310083" cy="308729"/>
          </a:xfrm>
          <a:prstGeom prst="rect">
            <a:avLst/>
          </a:prstGeom>
          <a:solidFill>
            <a:schemeClr val="bg1">
              <a:lumMod val="50000"/>
            </a:schemeClr>
          </a:solidFill>
          <a:extLst/>
        </p:spPr>
      </p:pic>
      <p:pic>
        <p:nvPicPr>
          <p:cNvPr id="36" name="Picture 18" descr="Windows 10 Logo.svg"/>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a:stretch/>
        </p:blipFill>
        <p:spPr bwMode="auto">
          <a:xfrm>
            <a:off x="8283389" y="4154406"/>
            <a:ext cx="308704" cy="293118"/>
          </a:xfrm>
          <a:prstGeom prst="rect">
            <a:avLst/>
          </a:prstGeom>
          <a:solidFill>
            <a:schemeClr val="bg1">
              <a:lumMod val="50000"/>
            </a:schemeClr>
          </a:solidFill>
          <a:extLst/>
        </p:spPr>
      </p:pic>
      <p:sp>
        <p:nvSpPr>
          <p:cNvPr id="20" name="Pentagon 19"/>
          <p:cNvSpPr/>
          <p:nvPr/>
        </p:nvSpPr>
        <p:spPr>
          <a:xfrm rot="5400000">
            <a:off x="5274936" y="4687788"/>
            <a:ext cx="584055" cy="639106"/>
          </a:xfrm>
          <a:prstGeom prst="homePlate">
            <a:avLst>
              <a:gd name="adj" fmla="val 31458"/>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en-US" sz="1400" b="1" dirty="0" smtClean="0">
                <a:solidFill>
                  <a:srgbClr val="FFFFFF"/>
                </a:solidFill>
              </a:rPr>
              <a:t>- 2.1%</a:t>
            </a:r>
            <a:endParaRPr lang="en-US" sz="1400" b="1" dirty="0">
              <a:solidFill>
                <a:srgbClr val="FFFFFF"/>
              </a:solidFill>
            </a:endParaRPr>
          </a:p>
        </p:txBody>
      </p:sp>
      <p:sp>
        <p:nvSpPr>
          <p:cNvPr id="39" name="Pentagon 38"/>
          <p:cNvSpPr/>
          <p:nvPr/>
        </p:nvSpPr>
        <p:spPr>
          <a:xfrm rot="5400000">
            <a:off x="5989917" y="4687786"/>
            <a:ext cx="584055" cy="639107"/>
          </a:xfrm>
          <a:prstGeom prst="homePlate">
            <a:avLst>
              <a:gd name="adj" fmla="val 31458"/>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en-US" sz="1400" b="1" dirty="0" smtClean="0">
                <a:solidFill>
                  <a:srgbClr val="FFFFFF"/>
                </a:solidFill>
              </a:rPr>
              <a:t>- 1.6%</a:t>
            </a:r>
            <a:endParaRPr lang="en-US" sz="1400" b="1" dirty="0">
              <a:solidFill>
                <a:srgbClr val="FFFFFF"/>
              </a:solidFill>
            </a:endParaRPr>
          </a:p>
        </p:txBody>
      </p:sp>
      <p:sp>
        <p:nvSpPr>
          <p:cNvPr id="40" name="Pentagon 39"/>
          <p:cNvSpPr/>
          <p:nvPr/>
        </p:nvSpPr>
        <p:spPr>
          <a:xfrm rot="5400000">
            <a:off x="6704899" y="4696055"/>
            <a:ext cx="584055" cy="639105"/>
          </a:xfrm>
          <a:prstGeom prst="homePlate">
            <a:avLst>
              <a:gd name="adj" fmla="val 31458"/>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en-US" sz="1400" b="1" dirty="0" smtClean="0">
                <a:solidFill>
                  <a:srgbClr val="FFFFFF"/>
                </a:solidFill>
              </a:rPr>
              <a:t>- 7.0%</a:t>
            </a:r>
            <a:endParaRPr lang="en-US" sz="1400" b="1" dirty="0">
              <a:solidFill>
                <a:srgbClr val="FFFFFF"/>
              </a:solidFill>
            </a:endParaRPr>
          </a:p>
        </p:txBody>
      </p:sp>
      <p:sp>
        <p:nvSpPr>
          <p:cNvPr id="41" name="Pentagon 40"/>
          <p:cNvSpPr/>
          <p:nvPr/>
        </p:nvSpPr>
        <p:spPr>
          <a:xfrm rot="5400000">
            <a:off x="7419882" y="4696055"/>
            <a:ext cx="584055" cy="639106"/>
          </a:xfrm>
          <a:prstGeom prst="homePlate">
            <a:avLst>
              <a:gd name="adj" fmla="val 31458"/>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en-US" sz="1400" b="1" dirty="0" smtClean="0">
                <a:solidFill>
                  <a:srgbClr val="FFFFFF"/>
                </a:solidFill>
              </a:rPr>
              <a:t>- 1.6%</a:t>
            </a:r>
            <a:endParaRPr lang="en-US" sz="1400" b="1" dirty="0">
              <a:solidFill>
                <a:srgbClr val="FFFFFF"/>
              </a:solidFill>
            </a:endParaRPr>
          </a:p>
        </p:txBody>
      </p:sp>
      <p:sp>
        <p:nvSpPr>
          <p:cNvPr id="42" name="Pentagon 41"/>
          <p:cNvSpPr/>
          <p:nvPr/>
        </p:nvSpPr>
        <p:spPr>
          <a:xfrm rot="16200000">
            <a:off x="8134864" y="3464047"/>
            <a:ext cx="584055" cy="639106"/>
          </a:xfrm>
          <a:prstGeom prst="homePlate">
            <a:avLst>
              <a:gd name="adj" fmla="val 31458"/>
            </a:avLst>
          </a:prstGeom>
          <a:solidFill>
            <a:srgbClr val="00B050"/>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b"/>
          <a:lstStyle/>
          <a:p>
            <a:pPr algn="ctr"/>
            <a:r>
              <a:rPr lang="en-US" sz="1400" b="1" dirty="0" smtClean="0">
                <a:solidFill>
                  <a:srgbClr val="FFFFFF"/>
                </a:solidFill>
              </a:rPr>
              <a:t>12.4%</a:t>
            </a:r>
            <a:endParaRPr lang="en-US" sz="1400" b="1" dirty="0">
              <a:solidFill>
                <a:srgbClr val="FFFFFF"/>
              </a:solidFill>
            </a:endParaRPr>
          </a:p>
        </p:txBody>
      </p:sp>
      <p:sp>
        <p:nvSpPr>
          <p:cNvPr id="43" name="TextBox 42"/>
          <p:cNvSpPr txBox="1"/>
          <p:nvPr/>
        </p:nvSpPr>
        <p:spPr>
          <a:xfrm>
            <a:off x="5169079" y="3374109"/>
            <a:ext cx="2853714" cy="646331"/>
          </a:xfrm>
          <a:prstGeom prst="rect">
            <a:avLst/>
          </a:prstGeom>
        </p:spPr>
        <p:txBody>
          <a:bodyPr wrap="square" rtlCol="0">
            <a:spAutoFit/>
          </a:bodyPr>
          <a:lstStyle/>
          <a:p>
            <a:r>
              <a:rPr lang="en-US" sz="1200" dirty="0" smtClean="0">
                <a:solidFill>
                  <a:srgbClr val="333333"/>
                </a:solidFill>
              </a:rPr>
              <a:t>In its early days, adoption of Windows 10 has already reached over 12%, while other versions plummet.*</a:t>
            </a:r>
          </a:p>
        </p:txBody>
      </p:sp>
      <p:sp>
        <p:nvSpPr>
          <p:cNvPr id="44" name="TextBox 43"/>
          <p:cNvSpPr txBox="1"/>
          <p:nvPr/>
        </p:nvSpPr>
        <p:spPr>
          <a:xfrm>
            <a:off x="5177519" y="5355008"/>
            <a:ext cx="3569858" cy="646331"/>
          </a:xfrm>
          <a:prstGeom prst="rect">
            <a:avLst/>
          </a:prstGeom>
        </p:spPr>
        <p:txBody>
          <a:bodyPr wrap="square" rtlCol="0">
            <a:spAutoFit/>
          </a:bodyPr>
          <a:lstStyle/>
          <a:p>
            <a:r>
              <a:rPr lang="en-US" sz="1200" dirty="0" smtClean="0">
                <a:solidFill>
                  <a:srgbClr val="333333"/>
                </a:solidFill>
              </a:rPr>
              <a:t>12.4% is more than all computers running OSX, higher than Windows 7 adoption at the same time post-release, and just behind Windows 8.1.</a:t>
            </a:r>
          </a:p>
        </p:txBody>
      </p:sp>
      <p:grpSp>
        <p:nvGrpSpPr>
          <p:cNvPr id="37" name="Group 36"/>
          <p:cNvGrpSpPr/>
          <p:nvPr/>
        </p:nvGrpSpPr>
        <p:grpSpPr>
          <a:xfrm>
            <a:off x="0" y="6422955"/>
            <a:ext cx="9144000" cy="437555"/>
            <a:chOff x="0" y="6422955"/>
            <a:chExt cx="9144000" cy="437555"/>
          </a:xfrm>
        </p:grpSpPr>
        <p:pic>
          <p:nvPicPr>
            <p:cNvPr id="38" name="Picture 3">
              <a:hlinkClick r:id="rId15"/>
            </p:cNvPr>
            <p:cNvPicPr>
              <a:picLocks noChangeAspect="1" noChangeArrowheads="1"/>
            </p:cNvPicPr>
            <p:nvPr/>
          </p:nvPicPr>
          <p:blipFill>
            <a:blip r:embed="rId16" cstate="print"/>
            <a:srcRect/>
            <a:stretch>
              <a:fillRect/>
            </a:stretch>
          </p:blipFill>
          <p:spPr bwMode="auto">
            <a:xfrm>
              <a:off x="0" y="6422955"/>
              <a:ext cx="9144000" cy="437555"/>
            </a:xfrm>
            <a:prstGeom prst="rect">
              <a:avLst/>
            </a:prstGeom>
            <a:noFill/>
            <a:ln w="9525">
              <a:noFill/>
              <a:miter lim="800000"/>
              <a:headEnd/>
              <a:tailEnd/>
            </a:ln>
          </p:spPr>
        </p:pic>
        <p:pic>
          <p:nvPicPr>
            <p:cNvPr id="45" name="Picture 44" descr="itrg-logo.png"/>
            <p:cNvPicPr>
              <a:picLocks noChangeAspect="1"/>
            </p:cNvPicPr>
            <p:nvPr/>
          </p:nvPicPr>
          <p:blipFill>
            <a:blip r:embed="rId1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00057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stCxn id="32" idx="2"/>
            <a:endCxn id="33" idx="4"/>
          </p:cNvCxnSpPr>
          <p:nvPr/>
        </p:nvCxnSpPr>
        <p:spPr>
          <a:xfrm>
            <a:off x="3103740" y="2434365"/>
            <a:ext cx="0" cy="2666841"/>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0" idx="2"/>
            <a:endCxn id="30" idx="4"/>
          </p:cNvCxnSpPr>
          <p:nvPr/>
        </p:nvCxnSpPr>
        <p:spPr>
          <a:xfrm>
            <a:off x="4985161" y="2433259"/>
            <a:ext cx="18732" cy="2668297"/>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44" idx="2"/>
            <a:endCxn id="35" idx="4"/>
          </p:cNvCxnSpPr>
          <p:nvPr/>
        </p:nvCxnSpPr>
        <p:spPr>
          <a:xfrm flipH="1">
            <a:off x="6866578" y="2428891"/>
            <a:ext cx="4" cy="2672315"/>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3" idx="3"/>
            <a:endCxn id="35" idx="6"/>
          </p:cNvCxnSpPr>
          <p:nvPr/>
        </p:nvCxnSpPr>
        <p:spPr>
          <a:xfrm flipV="1">
            <a:off x="1915416" y="4926245"/>
            <a:ext cx="5126123" cy="1"/>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 idx="3"/>
            <a:endCxn id="36" idx="6"/>
          </p:cNvCxnSpPr>
          <p:nvPr/>
        </p:nvCxnSpPr>
        <p:spPr>
          <a:xfrm>
            <a:off x="1906862" y="4117047"/>
            <a:ext cx="5134677" cy="2"/>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37" idx="6"/>
          </p:cNvCxnSpPr>
          <p:nvPr/>
        </p:nvCxnSpPr>
        <p:spPr>
          <a:xfrm>
            <a:off x="1935317" y="3307849"/>
            <a:ext cx="5106222" cy="4"/>
          </a:xfrm>
          <a:prstGeom prst="line">
            <a:avLst/>
          </a:prstGeom>
          <a:ln w="19050">
            <a:solidFill>
              <a:srgbClr val="191919">
                <a:alpha val="67843"/>
              </a:srgbClr>
            </a:solidFill>
            <a:prstDash val="sysDot"/>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flipH="1">
            <a:off x="2280780" y="2480346"/>
            <a:ext cx="5408762" cy="3044459"/>
          </a:xfrm>
          <a:prstGeom prst="rect">
            <a:avLst/>
          </a:prstGeom>
          <a:solidFill>
            <a:schemeClr val="accent1">
              <a:lumMod val="75000"/>
              <a:alpha val="32157"/>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b="1" dirty="0" smtClean="0">
                <a:solidFill>
                  <a:srgbClr val="FFFFFF"/>
                </a:solidFill>
              </a:rPr>
              <a:t>Unified endpoint management</a:t>
            </a:r>
            <a:endParaRPr lang="en-US" sz="1000" b="1" dirty="0">
              <a:solidFill>
                <a:srgbClr val="FFFFFF"/>
              </a:solidFill>
            </a:endParaRPr>
          </a:p>
        </p:txBody>
      </p:sp>
      <p:sp>
        <p:nvSpPr>
          <p:cNvPr id="27" name="Rectangle 26"/>
          <p:cNvSpPr/>
          <p:nvPr/>
        </p:nvSpPr>
        <p:spPr>
          <a:xfrm flipH="1">
            <a:off x="4162197" y="2584255"/>
            <a:ext cx="1645923" cy="2611943"/>
          </a:xfrm>
          <a:prstGeom prst="rect">
            <a:avLst/>
          </a:prstGeom>
          <a:solidFill>
            <a:srgbClr val="7030A0">
              <a:alpha val="32157"/>
            </a:srgb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b="1" dirty="0" smtClean="0">
                <a:solidFill>
                  <a:srgbClr val="FFFFFF"/>
                </a:solidFill>
              </a:rPr>
              <a:t>EMM</a:t>
            </a:r>
          </a:p>
        </p:txBody>
      </p:sp>
      <p:sp>
        <p:nvSpPr>
          <p:cNvPr id="67" name="Rectangle 66"/>
          <p:cNvSpPr/>
          <p:nvPr/>
        </p:nvSpPr>
        <p:spPr>
          <a:xfrm flipH="1">
            <a:off x="2373690" y="2584255"/>
            <a:ext cx="1466660" cy="1897077"/>
          </a:xfrm>
          <a:prstGeom prst="rect">
            <a:avLst/>
          </a:prstGeom>
          <a:solidFill>
            <a:schemeClr val="bg1">
              <a:lumMod val="50000"/>
              <a:alpha val="32157"/>
            </a:scheme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b="1" dirty="0" smtClean="0">
                <a:solidFill>
                  <a:srgbClr val="FFFFFF"/>
                </a:solidFill>
              </a:rPr>
              <a:t>Traditional endpoint management</a:t>
            </a:r>
            <a:endParaRPr lang="en-US" sz="1000" b="1" dirty="0">
              <a:solidFill>
                <a:srgbClr val="FFFFFF"/>
              </a:solidFill>
            </a:endParaRPr>
          </a:p>
        </p:txBody>
      </p:sp>
      <p:sp>
        <p:nvSpPr>
          <p:cNvPr id="26" name="Rectangle 25"/>
          <p:cNvSpPr/>
          <p:nvPr/>
        </p:nvSpPr>
        <p:spPr>
          <a:xfrm flipH="1">
            <a:off x="4260272" y="2843831"/>
            <a:ext cx="1449772" cy="1637501"/>
          </a:xfrm>
          <a:prstGeom prst="rect">
            <a:avLst/>
          </a:prstGeom>
          <a:solidFill>
            <a:srgbClr val="B7EFFF">
              <a:alpha val="32157"/>
            </a:srgbClr>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b="1" dirty="0" smtClean="0">
                <a:solidFill>
                  <a:srgbClr val="FFFFFF"/>
                </a:solidFill>
              </a:rPr>
              <a:t>MDM</a:t>
            </a:r>
          </a:p>
        </p:txBody>
      </p:sp>
      <p:sp>
        <p:nvSpPr>
          <p:cNvPr id="2" name="Title 1"/>
          <p:cNvSpPr>
            <a:spLocks noGrp="1"/>
          </p:cNvSpPr>
          <p:nvPr>
            <p:ph type="title"/>
          </p:nvPr>
        </p:nvSpPr>
        <p:spPr/>
        <p:txBody>
          <a:bodyPr/>
          <a:lstStyle/>
          <a:p>
            <a:pPr marL="512763"/>
            <a:r>
              <a:rPr lang="en-US" dirty="0" smtClean="0"/>
              <a:t>Use Windows 10 as a launching pad for unified endpoint management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758" y="294174"/>
            <a:ext cx="487635" cy="690817"/>
          </a:xfrm>
          <a:prstGeom prst="rect">
            <a:avLst/>
          </a:prstGeom>
        </p:spPr>
      </p:pic>
      <p:sp>
        <p:nvSpPr>
          <p:cNvPr id="9" name="Rectangle 8"/>
          <p:cNvSpPr/>
          <p:nvPr/>
        </p:nvSpPr>
        <p:spPr>
          <a:xfrm>
            <a:off x="709740" y="3037896"/>
            <a:ext cx="1225577"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Devices</a:t>
            </a:r>
            <a:endParaRPr lang="en-US" sz="1200" dirty="0">
              <a:solidFill>
                <a:srgbClr val="FFFFFF"/>
              </a:solidFill>
            </a:endParaRPr>
          </a:p>
        </p:txBody>
      </p:sp>
      <p:sp>
        <p:nvSpPr>
          <p:cNvPr id="12" name="Rectangle 11"/>
          <p:cNvSpPr/>
          <p:nvPr/>
        </p:nvSpPr>
        <p:spPr>
          <a:xfrm>
            <a:off x="689393" y="3847094"/>
            <a:ext cx="1217469"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Applications</a:t>
            </a:r>
            <a:endParaRPr lang="en-US" sz="1200" dirty="0">
              <a:solidFill>
                <a:srgbClr val="FFFFFF"/>
              </a:solidFill>
            </a:endParaRPr>
          </a:p>
        </p:txBody>
      </p:sp>
      <p:sp>
        <p:nvSpPr>
          <p:cNvPr id="13" name="Rectangle 12"/>
          <p:cNvSpPr/>
          <p:nvPr/>
        </p:nvSpPr>
        <p:spPr>
          <a:xfrm>
            <a:off x="689393" y="4656293"/>
            <a:ext cx="1226023"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Data</a:t>
            </a:r>
            <a:endParaRPr lang="en-US" sz="1200" dirty="0">
              <a:solidFill>
                <a:srgbClr val="FFFFFF"/>
              </a:solidFill>
            </a:endParaRPr>
          </a:p>
        </p:txBody>
      </p:sp>
      <p:sp>
        <p:nvSpPr>
          <p:cNvPr id="20" name="Rectangle 19"/>
          <p:cNvSpPr/>
          <p:nvPr/>
        </p:nvSpPr>
        <p:spPr>
          <a:xfrm>
            <a:off x="4162201" y="1893354"/>
            <a:ext cx="1645920"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Mobile</a:t>
            </a:r>
            <a:endParaRPr lang="en-US" sz="1200" dirty="0">
              <a:solidFill>
                <a:srgbClr val="FFFFFF"/>
              </a:solidFill>
            </a:endParaRPr>
          </a:p>
        </p:txBody>
      </p:sp>
      <p:sp>
        <p:nvSpPr>
          <p:cNvPr id="32" name="Rectangle 31"/>
          <p:cNvSpPr/>
          <p:nvPr/>
        </p:nvSpPr>
        <p:spPr>
          <a:xfrm>
            <a:off x="2280780" y="1894460"/>
            <a:ext cx="1645920"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Traditional</a:t>
            </a:r>
            <a:endParaRPr lang="en-US" sz="1200" dirty="0">
              <a:solidFill>
                <a:srgbClr val="FFFFFF"/>
              </a:solidFill>
            </a:endParaRPr>
          </a:p>
        </p:txBody>
      </p:sp>
      <p:sp>
        <p:nvSpPr>
          <p:cNvPr id="58" name="TextBox 57"/>
          <p:cNvSpPr txBox="1"/>
          <p:nvPr/>
        </p:nvSpPr>
        <p:spPr>
          <a:xfrm>
            <a:off x="257173" y="5634478"/>
            <a:ext cx="8620125" cy="78828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40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b="1" dirty="0" smtClean="0">
                <a:solidFill>
                  <a:srgbClr val="333333"/>
                </a:solidFill>
              </a:rPr>
              <a:t>Start with managing mobile devices, BYOD endpoints, and/or low-risk Windows 10 devices using your EMM solution. </a:t>
            </a:r>
            <a:r>
              <a:rPr lang="en-US" dirty="0" smtClean="0">
                <a:solidFill>
                  <a:srgbClr val="333333"/>
                </a:solidFill>
              </a:rPr>
              <a:t>Unified management is a long-term plan, but </a:t>
            </a:r>
            <a:r>
              <a:rPr lang="en-US" i="1" dirty="0" smtClean="0">
                <a:solidFill>
                  <a:srgbClr val="333333"/>
                </a:solidFill>
              </a:rPr>
              <a:t>some</a:t>
            </a:r>
            <a:r>
              <a:rPr lang="en-US" dirty="0" smtClean="0">
                <a:solidFill>
                  <a:srgbClr val="333333"/>
                </a:solidFill>
              </a:rPr>
              <a:t> components can be managed together today. Other endpoints and services will take longer to integrate into unified management.</a:t>
            </a:r>
            <a:endParaRPr lang="en-US" dirty="0">
              <a:solidFill>
                <a:srgbClr val="333333"/>
              </a:solidFill>
            </a:endParaRPr>
          </a:p>
        </p:txBody>
      </p:sp>
      <p:sp>
        <p:nvSpPr>
          <p:cNvPr id="4" name="TextBox 3"/>
          <p:cNvSpPr txBox="1"/>
          <p:nvPr/>
        </p:nvSpPr>
        <p:spPr>
          <a:xfrm>
            <a:off x="257174" y="1113145"/>
            <a:ext cx="8620125" cy="738664"/>
          </a:xfrm>
          <a:prstGeom prst="rect">
            <a:avLst/>
          </a:prstGeom>
        </p:spPr>
        <p:txBody>
          <a:bodyPr wrap="square" rtlCol="0">
            <a:spAutoFit/>
          </a:bodyPr>
          <a:lstStyle/>
          <a:p>
            <a:r>
              <a:rPr lang="en-US" sz="1400" b="1" dirty="0" smtClean="0">
                <a:solidFill>
                  <a:srgbClr val="333333"/>
                </a:solidFill>
              </a:rPr>
              <a:t>Consider how your Windows migration can be more than a simple upgrade. Tools like enterprise mobility management (EMM) are starting to manage </a:t>
            </a:r>
            <a:r>
              <a:rPr lang="en-US" sz="1400" b="1" i="1" dirty="0" smtClean="0">
                <a:solidFill>
                  <a:srgbClr val="333333"/>
                </a:solidFill>
              </a:rPr>
              <a:t>all</a:t>
            </a:r>
            <a:r>
              <a:rPr lang="en-US" sz="1400" b="1" dirty="0" smtClean="0">
                <a:solidFill>
                  <a:srgbClr val="333333"/>
                </a:solidFill>
              </a:rPr>
              <a:t> endpoints – even those running Windows 10. Long term, aim for an end-user computing strategy that includes unified endpoint management.</a:t>
            </a:r>
          </a:p>
        </p:txBody>
      </p:sp>
      <p:sp>
        <p:nvSpPr>
          <p:cNvPr id="44" name="Rectangle 43"/>
          <p:cNvSpPr/>
          <p:nvPr/>
        </p:nvSpPr>
        <p:spPr>
          <a:xfrm>
            <a:off x="6043622" y="1888986"/>
            <a:ext cx="1645920" cy="539905"/>
          </a:xfrm>
          <a:prstGeom prst="rect">
            <a:avLst/>
          </a:prstGeom>
          <a:solidFill>
            <a:schemeClr val="accent2"/>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Cutting Edge</a:t>
            </a:r>
            <a:endParaRPr lang="en-US" sz="1200" dirty="0">
              <a:solidFill>
                <a:srgbClr val="FFFFFF"/>
              </a:solidFill>
            </a:endParaRPr>
          </a:p>
        </p:txBody>
      </p:sp>
      <p:sp>
        <p:nvSpPr>
          <p:cNvPr id="3" name="Oval 2"/>
          <p:cNvSpPr/>
          <p:nvPr/>
        </p:nvSpPr>
        <p:spPr>
          <a:xfrm>
            <a:off x="2928779" y="3157338"/>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29" name="Oval 28"/>
          <p:cNvSpPr/>
          <p:nvPr/>
        </p:nvSpPr>
        <p:spPr>
          <a:xfrm>
            <a:off x="2928778" y="3947285"/>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0" name="Oval 29"/>
          <p:cNvSpPr/>
          <p:nvPr/>
        </p:nvSpPr>
        <p:spPr>
          <a:xfrm>
            <a:off x="4828932" y="4751634"/>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1" name="Oval 30"/>
          <p:cNvSpPr/>
          <p:nvPr/>
        </p:nvSpPr>
        <p:spPr>
          <a:xfrm>
            <a:off x="4828932" y="3948055"/>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3" name="Oval 32"/>
          <p:cNvSpPr/>
          <p:nvPr/>
        </p:nvSpPr>
        <p:spPr>
          <a:xfrm>
            <a:off x="2928779" y="4751284"/>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4" name="Oval 33"/>
          <p:cNvSpPr/>
          <p:nvPr/>
        </p:nvSpPr>
        <p:spPr>
          <a:xfrm>
            <a:off x="4810199" y="3154393"/>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5" name="Oval 34"/>
          <p:cNvSpPr/>
          <p:nvPr/>
        </p:nvSpPr>
        <p:spPr>
          <a:xfrm>
            <a:off x="6691617" y="4751284"/>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6" name="Oval 35"/>
          <p:cNvSpPr/>
          <p:nvPr/>
        </p:nvSpPr>
        <p:spPr>
          <a:xfrm>
            <a:off x="6691617" y="3942088"/>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sp>
        <p:nvSpPr>
          <p:cNvPr id="37" name="Oval 36"/>
          <p:cNvSpPr/>
          <p:nvPr/>
        </p:nvSpPr>
        <p:spPr>
          <a:xfrm>
            <a:off x="6691617" y="3132892"/>
            <a:ext cx="349922" cy="349922"/>
          </a:xfrm>
          <a:prstGeom prst="ellipse">
            <a:avLst/>
          </a:prstGeom>
          <a:solidFill>
            <a:srgbClr val="333333"/>
          </a:soli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rgbClr val="FFFFFF"/>
              </a:solidFill>
            </a:endParaRPr>
          </a:p>
        </p:txBody>
      </p:sp>
      <p:grpSp>
        <p:nvGrpSpPr>
          <p:cNvPr id="39" name="Group 38"/>
          <p:cNvGrpSpPr/>
          <p:nvPr/>
        </p:nvGrpSpPr>
        <p:grpSpPr>
          <a:xfrm>
            <a:off x="0" y="6422955"/>
            <a:ext cx="9144000" cy="437555"/>
            <a:chOff x="0" y="6422955"/>
            <a:chExt cx="9144000" cy="437555"/>
          </a:xfrm>
        </p:grpSpPr>
        <p:pic>
          <p:nvPicPr>
            <p:cNvPr id="4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42" name="Picture 4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5794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2763"/>
            <a:r>
              <a:rPr lang="en-US" dirty="0" smtClean="0"/>
              <a:t>It’s not a matter of “if,” but “when.” Plan a migration that is all about timing</a:t>
            </a:r>
            <a:endParaRPr lang="en-US" dirty="0"/>
          </a:p>
        </p:txBody>
      </p:sp>
      <p:sp>
        <p:nvSpPr>
          <p:cNvPr id="3" name="Text Placeholder 2"/>
          <p:cNvSpPr>
            <a:spLocks noGrp="1"/>
          </p:cNvSpPr>
          <p:nvPr>
            <p:ph type="body" sz="quarter" idx="4294967295"/>
          </p:nvPr>
        </p:nvSpPr>
        <p:spPr>
          <a:xfrm>
            <a:off x="257173" y="1767643"/>
            <a:ext cx="6129771" cy="2221204"/>
          </a:xfrm>
        </p:spPr>
        <p:txBody>
          <a:bodyPr/>
          <a:lstStyle/>
          <a:p>
            <a:pPr marL="0" indent="0">
              <a:buNone/>
            </a:pPr>
            <a:r>
              <a:rPr lang="en-US" sz="1400" b="1" dirty="0" smtClean="0"/>
              <a:t>Windows 10 puts several twists on the typical migration:</a:t>
            </a:r>
          </a:p>
          <a:p>
            <a:r>
              <a:rPr lang="en-US" sz="1400" dirty="0"/>
              <a:t>Microsoft has positioned it as the “last version” of Windows. Updates are delivered in small, frequent increments rather than named versions or service packs.</a:t>
            </a:r>
          </a:p>
          <a:p>
            <a:r>
              <a:rPr lang="en-US" sz="1400" dirty="0" smtClean="0"/>
              <a:t>This </a:t>
            </a:r>
            <a:r>
              <a:rPr lang="en-US" sz="1400" dirty="0"/>
              <a:t>is also referred to </a:t>
            </a:r>
            <a:r>
              <a:rPr lang="en-US" sz="1400" dirty="0" smtClean="0"/>
              <a:t>as “Windows-as-a-Service</a:t>
            </a:r>
            <a:r>
              <a:rPr lang="en-US" sz="1400" dirty="0"/>
              <a:t>,” resembling SaaS rather than a typical OS. But you have to get to Windows 10 before the service-like model kicks in. </a:t>
            </a:r>
          </a:p>
          <a:p>
            <a:r>
              <a:rPr lang="en-US" sz="1400" b="1" dirty="0" smtClean="0"/>
              <a:t>Bottom Line: </a:t>
            </a:r>
            <a:r>
              <a:rPr lang="en-US" sz="1400" dirty="0" smtClean="0"/>
              <a:t>There </a:t>
            </a:r>
            <a:r>
              <a:rPr lang="en-US" sz="1400" dirty="0"/>
              <a:t>is no service pack to wait </a:t>
            </a:r>
            <a:r>
              <a:rPr lang="en-US" sz="1400" dirty="0" smtClean="0"/>
              <a:t>for, and </a:t>
            </a:r>
            <a:r>
              <a:rPr lang="en-US" sz="1400" dirty="0"/>
              <a:t>skipping Windows 10 entirely is not an option</a:t>
            </a:r>
            <a:r>
              <a:rPr lang="en-US" sz="1400" dirty="0" smtClean="0"/>
              <a:t>.</a:t>
            </a:r>
            <a:endParaRPr lang="en-US" sz="1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773" y="346753"/>
            <a:ext cx="585659" cy="585659"/>
          </a:xfrm>
          <a:prstGeom prst="rect">
            <a:avLst/>
          </a:prstGeom>
        </p:spPr>
      </p:pic>
      <p:grpSp>
        <p:nvGrpSpPr>
          <p:cNvPr id="6" name="Group 5"/>
          <p:cNvGrpSpPr/>
          <p:nvPr/>
        </p:nvGrpSpPr>
        <p:grpSpPr>
          <a:xfrm>
            <a:off x="6622472" y="1282853"/>
            <a:ext cx="2254827" cy="4168911"/>
            <a:chOff x="1584365" y="4686185"/>
            <a:chExt cx="2254827" cy="4168911"/>
          </a:xfrm>
        </p:grpSpPr>
        <p:grpSp>
          <p:nvGrpSpPr>
            <p:cNvPr id="7" name="Group 35"/>
            <p:cNvGrpSpPr/>
            <p:nvPr/>
          </p:nvGrpSpPr>
          <p:grpSpPr>
            <a:xfrm>
              <a:off x="1584365" y="4686185"/>
              <a:ext cx="2254825" cy="285749"/>
              <a:chOff x="3514652" y="1794314"/>
              <a:chExt cx="2254825" cy="285749"/>
            </a:xfrm>
            <a:solidFill>
              <a:srgbClr val="B0C534"/>
            </a:solidFill>
            <a:effectLst>
              <a:outerShdw blurRad="25400" dist="25400" dir="2700000" algn="ctr" rotWithShape="0">
                <a:srgbClr val="000000">
                  <a:alpha val="10000"/>
                </a:srgbClr>
              </a:outerShdw>
            </a:effectLst>
          </p:grpSpPr>
          <p:sp>
            <p:nvSpPr>
              <p:cNvPr id="9" name="Round Same Side Corner Rectangle 97"/>
              <p:cNvSpPr/>
              <p:nvPr/>
            </p:nvSpPr>
            <p:spPr>
              <a:xfrm>
                <a:off x="3514652" y="1794314"/>
                <a:ext cx="2254825"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10" name="Picture 44" descr="insight-sm.wmf"/>
              <p:cNvPicPr>
                <a:picLocks noChangeAspect="1"/>
              </p:cNvPicPr>
              <p:nvPr/>
            </p:nvPicPr>
            <p:blipFill>
              <a:blip r:embed="rId4" cstate="print"/>
              <a:stretch>
                <a:fillRect/>
              </a:stretch>
            </p:blipFill>
            <p:spPr>
              <a:xfrm>
                <a:off x="5463223" y="1833832"/>
                <a:ext cx="240000" cy="180000"/>
              </a:xfrm>
              <a:prstGeom prst="rect">
                <a:avLst/>
              </a:prstGeom>
              <a:solidFill>
                <a:schemeClr val="accent2"/>
              </a:solidFill>
              <a:ln w="25400">
                <a:solidFill>
                  <a:schemeClr val="accent2"/>
                </a:solidFill>
              </a:ln>
            </p:spPr>
          </p:pic>
        </p:grpSp>
        <p:sp>
          <p:nvSpPr>
            <p:cNvPr id="8" name="Text Placeholder 12"/>
            <p:cNvSpPr txBox="1">
              <a:spLocks/>
            </p:cNvSpPr>
            <p:nvPr/>
          </p:nvSpPr>
          <p:spPr>
            <a:xfrm>
              <a:off x="1584366" y="4990937"/>
              <a:ext cx="2254826" cy="386415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Clr>
                  <a:srgbClr val="333333"/>
                </a:buClr>
                <a:buSzPct val="100000"/>
                <a:buFont typeface="Arial" pitchFamily="34" charset="0"/>
                <a:buNone/>
              </a:pPr>
              <a:r>
                <a:rPr lang="en-CA" b="1" dirty="0" smtClean="0">
                  <a:solidFill>
                    <a:srgbClr val="333333"/>
                  </a:solidFill>
                </a:rPr>
                <a:t>Is Windows 10 </a:t>
              </a:r>
              <a:r>
                <a:rPr lang="en-CA" b="1" i="1" dirty="0" smtClean="0">
                  <a:solidFill>
                    <a:srgbClr val="333333"/>
                  </a:solidFill>
                </a:rPr>
                <a:t>really</a:t>
              </a:r>
              <a:r>
                <a:rPr lang="en-CA" b="1" dirty="0" smtClean="0">
                  <a:solidFill>
                    <a:srgbClr val="333333"/>
                  </a:solidFill>
                </a:rPr>
                <a:t> the last version of Windows? Probably not. </a:t>
              </a:r>
              <a:r>
                <a:rPr lang="en-CA" dirty="0" smtClean="0">
                  <a:solidFill>
                    <a:srgbClr val="333333"/>
                  </a:solidFill>
                </a:rPr>
                <a:t>Microsoft has transformed as a company, but we believe that some things never change. Even if the terminology is different, there will still be major releases of Windows 10, such as the “November update” of 2015. </a:t>
              </a:r>
              <a:endParaRPr lang="en-US" b="1" dirty="0">
                <a:solidFill>
                  <a:srgbClr val="333333"/>
                </a:solidFill>
              </a:endParaRPr>
            </a:p>
            <a:p>
              <a:pPr marL="0" indent="0">
                <a:spcBef>
                  <a:spcPts val="600"/>
                </a:spcBef>
                <a:spcAft>
                  <a:spcPts val="600"/>
                </a:spcAft>
                <a:buClr>
                  <a:srgbClr val="333333"/>
                </a:buClr>
                <a:buSzPct val="100000"/>
                <a:buFont typeface="Arial" pitchFamily="34" charset="0"/>
                <a:buNone/>
              </a:pPr>
              <a:r>
                <a:rPr lang="en-US" dirty="0" smtClean="0">
                  <a:solidFill>
                    <a:srgbClr val="333333"/>
                  </a:solidFill>
                </a:rPr>
                <a:t>Going further, we are skeptical that there will never be another all-new version of Windows. Especially in the fast-paced world of end-user computing technology, one rule of thumb does still apply: never say never.</a:t>
              </a:r>
              <a:endParaRPr lang="en-CA" dirty="0">
                <a:solidFill>
                  <a:srgbClr val="333333"/>
                </a:solidFill>
              </a:endParaRPr>
            </a:p>
          </p:txBody>
        </p:sp>
      </p:grpSp>
      <p:sp>
        <p:nvSpPr>
          <p:cNvPr id="11" name="Rectangle 10"/>
          <p:cNvSpPr/>
          <p:nvPr/>
        </p:nvSpPr>
        <p:spPr>
          <a:xfrm>
            <a:off x="-1" y="1282853"/>
            <a:ext cx="6386945"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Wait for the first service pack? Not any more</a:t>
            </a:r>
            <a:endParaRPr lang="en-US" sz="1600" b="1" dirty="0">
              <a:solidFill>
                <a:srgbClr val="FFFFFF"/>
              </a:solidFill>
            </a:endParaRPr>
          </a:p>
        </p:txBody>
      </p:sp>
      <p:sp>
        <p:nvSpPr>
          <p:cNvPr id="12" name="Rectangle 11"/>
          <p:cNvSpPr/>
          <p:nvPr/>
        </p:nvSpPr>
        <p:spPr>
          <a:xfrm>
            <a:off x="8658" y="3963190"/>
            <a:ext cx="6378286"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Set a target migration date now</a:t>
            </a:r>
            <a:endParaRPr lang="en-US" sz="1600" b="1" dirty="0">
              <a:solidFill>
                <a:srgbClr val="FFFFFF"/>
              </a:solidFill>
            </a:endParaRPr>
          </a:p>
        </p:txBody>
      </p:sp>
      <p:sp>
        <p:nvSpPr>
          <p:cNvPr id="14" name="Rectangle 13"/>
          <p:cNvSpPr/>
          <p:nvPr/>
        </p:nvSpPr>
        <p:spPr>
          <a:xfrm>
            <a:off x="257174" y="4447979"/>
            <a:ext cx="6129770" cy="1902059"/>
          </a:xfrm>
          <a:prstGeom prst="rect">
            <a:avLst/>
          </a:prstGeom>
        </p:spPr>
        <p:txBody>
          <a:bodyPr wrap="square">
            <a:spAutoFit/>
          </a:bodyPr>
          <a:lstStyle/>
          <a:p>
            <a:pPr marL="180975" indent="-180975" fontAlgn="base">
              <a:spcBef>
                <a:spcPct val="20000"/>
              </a:spcBef>
              <a:spcAft>
                <a:spcPct val="0"/>
              </a:spcAft>
              <a:buClr>
                <a:srgbClr val="333333"/>
              </a:buClr>
              <a:buSzPct val="120000"/>
              <a:buFont typeface="Arial" pitchFamily="34" charset="0"/>
              <a:buChar char="•"/>
            </a:pPr>
            <a:r>
              <a:rPr lang="en-US" sz="1400" b="1" dirty="0" smtClean="0">
                <a:solidFill>
                  <a:srgbClr val="333333"/>
                </a:solidFill>
              </a:rPr>
              <a:t>Do better than XP. </a:t>
            </a:r>
            <a:r>
              <a:rPr lang="en-US" sz="1400" dirty="0" smtClean="0">
                <a:solidFill>
                  <a:srgbClr val="333333"/>
                </a:solidFill>
              </a:rPr>
              <a:t>Many organizations stayed on Windows XP until it reached end of life, leading to rushed migrations or use of risky legacy technology.</a:t>
            </a:r>
          </a:p>
          <a:p>
            <a:pPr marL="180975" indent="-180975" fontAlgn="base">
              <a:spcBef>
                <a:spcPct val="20000"/>
              </a:spcBef>
              <a:spcAft>
                <a:spcPct val="0"/>
              </a:spcAft>
              <a:buClr>
                <a:srgbClr val="333333"/>
              </a:buClr>
              <a:buSzPct val="120000"/>
              <a:buFont typeface="Arial" pitchFamily="34" charset="0"/>
              <a:buChar char="•"/>
            </a:pPr>
            <a:r>
              <a:rPr lang="en-US" sz="1400" b="1" dirty="0" smtClean="0">
                <a:solidFill>
                  <a:srgbClr val="333333"/>
                </a:solidFill>
              </a:rPr>
              <a:t>Avoid rules of thumb. </a:t>
            </a:r>
            <a:r>
              <a:rPr lang="en-US" sz="1400" dirty="0" smtClean="0">
                <a:solidFill>
                  <a:srgbClr val="333333"/>
                </a:solidFill>
              </a:rPr>
              <a:t>Waiting for the first service pack no longer applies. Instead, do the work of developing a migration plan, with Info-Tech’s help.</a:t>
            </a:r>
          </a:p>
          <a:p>
            <a:pPr marL="180975" indent="-180975" fontAlgn="base">
              <a:spcBef>
                <a:spcPct val="20000"/>
              </a:spcBef>
              <a:spcAft>
                <a:spcPct val="0"/>
              </a:spcAft>
              <a:buClr>
                <a:srgbClr val="333333"/>
              </a:buClr>
              <a:buSzPct val="120000"/>
              <a:buFont typeface="Arial" pitchFamily="34" charset="0"/>
              <a:buChar char="•"/>
            </a:pPr>
            <a:r>
              <a:rPr lang="en-US" sz="1400" b="1" dirty="0" smtClean="0">
                <a:solidFill>
                  <a:srgbClr val="333333"/>
                </a:solidFill>
              </a:rPr>
              <a:t>Set a migration date. </a:t>
            </a:r>
            <a:r>
              <a:rPr lang="en-US" sz="1400" dirty="0" smtClean="0">
                <a:solidFill>
                  <a:srgbClr val="333333"/>
                </a:solidFill>
              </a:rPr>
              <a:t>Use this blueprint to analyze what needs to go into the migration, then draft a roadmap with a target migration date.</a:t>
            </a:r>
            <a:endParaRPr lang="en-US" sz="1400" dirty="0">
              <a:solidFill>
                <a:srgbClr val="333333"/>
              </a:solidFill>
            </a:endParaRPr>
          </a:p>
        </p:txBody>
      </p:sp>
      <p:grpSp>
        <p:nvGrpSpPr>
          <p:cNvPr id="13" name="Group 12"/>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07353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reasons to move to Windows 10 immediately</a:t>
            </a:r>
            <a:endParaRPr lang="en-US" dirty="0"/>
          </a:p>
        </p:txBody>
      </p:sp>
      <p:grpSp>
        <p:nvGrpSpPr>
          <p:cNvPr id="7" name="Group 6"/>
          <p:cNvGrpSpPr/>
          <p:nvPr/>
        </p:nvGrpSpPr>
        <p:grpSpPr>
          <a:xfrm>
            <a:off x="274087" y="1156974"/>
            <a:ext cx="8603213" cy="1272558"/>
            <a:chOff x="257174" y="1193881"/>
            <a:chExt cx="8603213" cy="1272558"/>
          </a:xfrm>
        </p:grpSpPr>
        <p:sp>
          <p:nvSpPr>
            <p:cNvPr id="11" name="Rectangle 10"/>
            <p:cNvSpPr/>
            <p:nvPr/>
          </p:nvSpPr>
          <p:spPr>
            <a:xfrm>
              <a:off x="512892" y="1681794"/>
              <a:ext cx="8347494" cy="78464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Tools like System Center Configuration Manager (SCCM) were traditionally used to manage Windows PCs, but mobility changed the way organizations think about endpoint management. Windows 10 introduces EMM management and other mobile-style features like the Windows Store for Business. </a:t>
              </a:r>
              <a:endParaRPr lang="en-US" sz="1400" dirty="0">
                <a:solidFill>
                  <a:srgbClr val="333333"/>
                </a:solidFill>
              </a:endParaRPr>
            </a:p>
          </p:txBody>
        </p:sp>
        <p:sp>
          <p:nvSpPr>
            <p:cNvPr id="12" name="Rectangle 11"/>
            <p:cNvSpPr/>
            <p:nvPr/>
          </p:nvSpPr>
          <p:spPr>
            <a:xfrm>
              <a:off x="512893" y="1197006"/>
              <a:ext cx="8347494"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There are more options for control</a:t>
              </a:r>
              <a:endParaRPr lang="en-US" sz="1600" b="1" dirty="0">
                <a:solidFill>
                  <a:srgbClr val="FFFFFF"/>
                </a:solidFill>
              </a:endParaRPr>
            </a:p>
          </p:txBody>
        </p:sp>
        <p:sp>
          <p:nvSpPr>
            <p:cNvPr id="4" name="Oval 145407"/>
            <p:cNvSpPr/>
            <p:nvPr/>
          </p:nvSpPr>
          <p:spPr>
            <a:xfrm>
              <a:off x="257174" y="1193881"/>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1</a:t>
              </a:r>
              <a:endParaRPr lang="en-US" b="1" dirty="0">
                <a:solidFill>
                  <a:srgbClr val="FFFFFF"/>
                </a:solidFill>
              </a:endParaRPr>
            </a:p>
          </p:txBody>
        </p:sp>
      </p:grpSp>
      <p:grpSp>
        <p:nvGrpSpPr>
          <p:cNvPr id="6" name="Group 5"/>
          <p:cNvGrpSpPr/>
          <p:nvPr/>
        </p:nvGrpSpPr>
        <p:grpSpPr>
          <a:xfrm>
            <a:off x="274087" y="2492950"/>
            <a:ext cx="5018349" cy="1274297"/>
            <a:chOff x="257174" y="2542010"/>
            <a:chExt cx="5018349" cy="1274297"/>
          </a:xfrm>
        </p:grpSpPr>
        <p:sp>
          <p:nvSpPr>
            <p:cNvPr id="13" name="Rectangle 12"/>
            <p:cNvSpPr/>
            <p:nvPr/>
          </p:nvSpPr>
          <p:spPr>
            <a:xfrm>
              <a:off x="512892" y="3029923"/>
              <a:ext cx="4762631" cy="78638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Many security features have been added or upgraded since Windows 8. For BYOD devices, automatic updates can guarantee the latest security patches.</a:t>
              </a:r>
              <a:endParaRPr lang="en-US" sz="1400" dirty="0">
                <a:solidFill>
                  <a:srgbClr val="333333"/>
                </a:solidFill>
              </a:endParaRPr>
            </a:p>
          </p:txBody>
        </p:sp>
        <p:sp>
          <p:nvSpPr>
            <p:cNvPr id="14" name="Rectangle 13"/>
            <p:cNvSpPr/>
            <p:nvPr/>
          </p:nvSpPr>
          <p:spPr>
            <a:xfrm>
              <a:off x="512892" y="2545135"/>
              <a:ext cx="4762631"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Security is built in</a:t>
              </a:r>
              <a:endParaRPr lang="en-US" sz="1600" b="1" dirty="0">
                <a:solidFill>
                  <a:srgbClr val="FFFFFF"/>
                </a:solidFill>
              </a:endParaRPr>
            </a:p>
          </p:txBody>
        </p:sp>
        <p:sp>
          <p:nvSpPr>
            <p:cNvPr id="15" name="Oval 145407"/>
            <p:cNvSpPr/>
            <p:nvPr/>
          </p:nvSpPr>
          <p:spPr>
            <a:xfrm>
              <a:off x="257174" y="2542010"/>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2</a:t>
              </a:r>
              <a:endParaRPr lang="en-US" b="1" dirty="0">
                <a:solidFill>
                  <a:srgbClr val="FFFFFF"/>
                </a:solidFill>
              </a:endParaRPr>
            </a:p>
          </p:txBody>
        </p:sp>
      </p:grpSp>
      <p:grpSp>
        <p:nvGrpSpPr>
          <p:cNvPr id="5" name="Group 4"/>
          <p:cNvGrpSpPr/>
          <p:nvPr/>
        </p:nvGrpSpPr>
        <p:grpSpPr>
          <a:xfrm>
            <a:off x="274087" y="3830665"/>
            <a:ext cx="5018349" cy="1274297"/>
            <a:chOff x="257174" y="4034945"/>
            <a:chExt cx="5018349" cy="1274297"/>
          </a:xfrm>
        </p:grpSpPr>
        <p:sp>
          <p:nvSpPr>
            <p:cNvPr id="16" name="Rectangle 15"/>
            <p:cNvSpPr/>
            <p:nvPr/>
          </p:nvSpPr>
          <p:spPr>
            <a:xfrm>
              <a:off x="512892" y="4522858"/>
              <a:ext cx="4762631" cy="78638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New hybrid devices, like Microsoft’s own Surface Pro 4, are seeing business adoption and ship with Windows 10. As hardware is upgraded, Windows 10 is inevitable.</a:t>
              </a:r>
              <a:endParaRPr lang="en-US" sz="1400" dirty="0">
                <a:solidFill>
                  <a:srgbClr val="333333"/>
                </a:solidFill>
              </a:endParaRPr>
            </a:p>
          </p:txBody>
        </p:sp>
        <p:sp>
          <p:nvSpPr>
            <p:cNvPr id="17" name="Rectangle 16"/>
            <p:cNvSpPr/>
            <p:nvPr/>
          </p:nvSpPr>
          <p:spPr>
            <a:xfrm>
              <a:off x="512892" y="4038070"/>
              <a:ext cx="4762631"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New hardware requires it</a:t>
              </a:r>
              <a:endParaRPr lang="en-US" sz="1600" b="1" dirty="0">
                <a:solidFill>
                  <a:srgbClr val="FFFFFF"/>
                </a:solidFill>
              </a:endParaRPr>
            </a:p>
          </p:txBody>
        </p:sp>
        <p:sp>
          <p:nvSpPr>
            <p:cNvPr id="18" name="Oval 145407"/>
            <p:cNvSpPr/>
            <p:nvPr/>
          </p:nvSpPr>
          <p:spPr>
            <a:xfrm>
              <a:off x="257174" y="4034945"/>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3</a:t>
              </a:r>
              <a:endParaRPr lang="en-US" b="1" dirty="0">
                <a:solidFill>
                  <a:srgbClr val="FFFFFF"/>
                </a:solidFill>
              </a:endParaRPr>
            </a:p>
          </p:txBody>
        </p:sp>
      </p:grpSp>
      <p:grpSp>
        <p:nvGrpSpPr>
          <p:cNvPr id="19" name="Group 18"/>
          <p:cNvGrpSpPr/>
          <p:nvPr/>
        </p:nvGrpSpPr>
        <p:grpSpPr>
          <a:xfrm>
            <a:off x="257174" y="5168379"/>
            <a:ext cx="8631887" cy="1274297"/>
            <a:chOff x="257174" y="4034945"/>
            <a:chExt cx="8631887" cy="1274297"/>
          </a:xfrm>
        </p:grpSpPr>
        <p:sp>
          <p:nvSpPr>
            <p:cNvPr id="20" name="Rectangle 19"/>
            <p:cNvSpPr/>
            <p:nvPr/>
          </p:nvSpPr>
          <p:spPr>
            <a:xfrm>
              <a:off x="512893" y="4522858"/>
              <a:ext cx="8364406" cy="78638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Much hype has surrounded the return of the start menu after its disappearance with Windows 8. It is a minor change, but can ease the transition for Windows XP and 7 users. More importantly, it shows that Microsoft is willing to respond to user feedback when there is enough resistance to change. </a:t>
              </a:r>
              <a:endParaRPr lang="en-US" sz="1400" dirty="0">
                <a:solidFill>
                  <a:srgbClr val="333333"/>
                </a:solidFill>
              </a:endParaRPr>
            </a:p>
          </p:txBody>
        </p:sp>
        <p:sp>
          <p:nvSpPr>
            <p:cNvPr id="21" name="Rectangle 20"/>
            <p:cNvSpPr/>
            <p:nvPr/>
          </p:nvSpPr>
          <p:spPr>
            <a:xfrm>
              <a:off x="512892" y="4038070"/>
              <a:ext cx="8376169" cy="48478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Yes, the start menu is back</a:t>
              </a:r>
              <a:endParaRPr lang="en-US" sz="1600" b="1" dirty="0">
                <a:solidFill>
                  <a:srgbClr val="FFFFFF"/>
                </a:solidFill>
              </a:endParaRPr>
            </a:p>
          </p:txBody>
        </p:sp>
        <p:sp>
          <p:nvSpPr>
            <p:cNvPr id="22" name="Oval 145407"/>
            <p:cNvSpPr/>
            <p:nvPr/>
          </p:nvSpPr>
          <p:spPr>
            <a:xfrm>
              <a:off x="257174" y="4034945"/>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4</a:t>
              </a:r>
            </a:p>
          </p:txBody>
        </p:sp>
      </p:grpSp>
      <p:sp>
        <p:nvSpPr>
          <p:cNvPr id="23" name="Rectangle 22"/>
          <p:cNvSpPr/>
          <p:nvPr/>
        </p:nvSpPr>
        <p:spPr>
          <a:xfrm>
            <a:off x="5392752" y="2496073"/>
            <a:ext cx="3484548" cy="1271173"/>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sz="1400" dirty="0" smtClean="0">
                <a:solidFill>
                  <a:srgbClr val="333333"/>
                </a:solidFill>
              </a:rPr>
              <a:t>New security features include:</a:t>
            </a:r>
          </a:p>
        </p:txBody>
      </p:sp>
      <p:pic>
        <p:nvPicPr>
          <p:cNvPr id="1026" name="Picture 2" descr="http://blogs-images.forbes.com/gordonkelly/files/2015/10/42222a51-579c-402c-b388-cbb6b3e89e1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850272" y="3870895"/>
            <a:ext cx="2143800" cy="125484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7086535" y="2751582"/>
            <a:ext cx="1790764" cy="1015663"/>
          </a:xfrm>
          <a:prstGeom prst="rect">
            <a:avLst/>
          </a:prstGeom>
        </p:spPr>
        <p:txBody>
          <a:bodyPr wrap="square">
            <a:spAutoFit/>
          </a:bodyPr>
          <a:lstStyle/>
          <a:p>
            <a:pPr marL="168275" indent="-168275">
              <a:buFont typeface="Arial" panose="020B0604020202020204" pitchFamily="34" charset="0"/>
              <a:buChar char="•"/>
            </a:pPr>
            <a:r>
              <a:rPr lang="en-US" sz="1200" dirty="0" smtClean="0">
                <a:solidFill>
                  <a:srgbClr val="333333"/>
                </a:solidFill>
              </a:rPr>
              <a:t>Device Guard</a:t>
            </a:r>
            <a:endParaRPr lang="en-US" sz="1200" dirty="0">
              <a:solidFill>
                <a:srgbClr val="333333"/>
              </a:solidFill>
            </a:endParaRPr>
          </a:p>
          <a:p>
            <a:pPr marL="168275" indent="-168275">
              <a:buFont typeface="Arial" panose="020B0604020202020204" pitchFamily="34" charset="0"/>
              <a:buChar char="•"/>
            </a:pPr>
            <a:r>
              <a:rPr lang="en-US" sz="1200" dirty="0" smtClean="0">
                <a:solidFill>
                  <a:srgbClr val="333333"/>
                </a:solidFill>
              </a:rPr>
              <a:t>Windows Hello</a:t>
            </a:r>
          </a:p>
          <a:p>
            <a:pPr marL="168275" indent="-168275">
              <a:buFont typeface="Arial" panose="020B0604020202020204" pitchFamily="34" charset="0"/>
              <a:buChar char="•"/>
            </a:pPr>
            <a:r>
              <a:rPr lang="en-US" sz="1200" dirty="0" smtClean="0">
                <a:solidFill>
                  <a:srgbClr val="333333"/>
                </a:solidFill>
              </a:rPr>
              <a:t>Azure Rights Management</a:t>
            </a:r>
          </a:p>
          <a:p>
            <a:pPr marL="168275" indent="-168275">
              <a:buFont typeface="Arial" panose="020B0604020202020204" pitchFamily="34" charset="0"/>
              <a:buChar char="•"/>
            </a:pPr>
            <a:r>
              <a:rPr lang="en-US" sz="1200" dirty="0" smtClean="0">
                <a:solidFill>
                  <a:srgbClr val="333333"/>
                </a:solidFill>
              </a:rPr>
              <a:t>Trusted Apps</a:t>
            </a:r>
            <a:endParaRPr lang="en-US" sz="1200" dirty="0">
              <a:solidFill>
                <a:srgbClr val="333333"/>
              </a:solidFill>
            </a:endParaRPr>
          </a:p>
        </p:txBody>
      </p:sp>
      <p:sp>
        <p:nvSpPr>
          <p:cNvPr id="24" name="Rectangle 23"/>
          <p:cNvSpPr/>
          <p:nvPr/>
        </p:nvSpPr>
        <p:spPr>
          <a:xfrm>
            <a:off x="5403275" y="2751583"/>
            <a:ext cx="1863434" cy="1015663"/>
          </a:xfrm>
          <a:prstGeom prst="rect">
            <a:avLst/>
          </a:prstGeom>
        </p:spPr>
        <p:txBody>
          <a:bodyPr wrap="square">
            <a:spAutoFit/>
          </a:bodyPr>
          <a:lstStyle/>
          <a:p>
            <a:pPr marL="168275" indent="-168275">
              <a:buFont typeface="Arial" panose="020B0604020202020204" pitchFamily="34" charset="0"/>
              <a:buChar char="•"/>
            </a:pPr>
            <a:r>
              <a:rPr lang="en-US" sz="1200" dirty="0" smtClean="0">
                <a:solidFill>
                  <a:srgbClr val="333333"/>
                </a:solidFill>
              </a:rPr>
              <a:t>Enterprise Data Protection</a:t>
            </a:r>
            <a:endParaRPr lang="en-US" sz="1200" dirty="0">
              <a:solidFill>
                <a:srgbClr val="333333"/>
              </a:solidFill>
            </a:endParaRPr>
          </a:p>
          <a:p>
            <a:pPr marL="168275" indent="-168275">
              <a:buFont typeface="Arial" panose="020B0604020202020204" pitchFamily="34" charset="0"/>
              <a:buChar char="•"/>
            </a:pPr>
            <a:r>
              <a:rPr lang="en-US" sz="1200" dirty="0">
                <a:solidFill>
                  <a:srgbClr val="333333"/>
                </a:solidFill>
              </a:rPr>
              <a:t>Passport</a:t>
            </a:r>
          </a:p>
          <a:p>
            <a:pPr marL="168275" indent="-168275">
              <a:buFont typeface="Arial" panose="020B0604020202020204" pitchFamily="34" charset="0"/>
              <a:buChar char="•"/>
            </a:pPr>
            <a:r>
              <a:rPr lang="en-US" sz="1200" dirty="0" smtClean="0">
                <a:solidFill>
                  <a:srgbClr val="333333"/>
                </a:solidFill>
              </a:rPr>
              <a:t>Windows Defender</a:t>
            </a:r>
            <a:endParaRPr lang="en-US" sz="1200" dirty="0">
              <a:solidFill>
                <a:srgbClr val="333333"/>
              </a:solidFill>
            </a:endParaRPr>
          </a:p>
          <a:p>
            <a:pPr marL="168275" indent="-168275">
              <a:buFont typeface="Arial" panose="020B0604020202020204" pitchFamily="34" charset="0"/>
              <a:buChar char="•"/>
            </a:pPr>
            <a:r>
              <a:rPr lang="en-US" sz="1200" dirty="0">
                <a:solidFill>
                  <a:srgbClr val="333333"/>
                </a:solidFill>
              </a:rPr>
              <a:t>Virtual Secure Mode</a:t>
            </a:r>
          </a:p>
        </p:txBody>
      </p:sp>
      <p:grpSp>
        <p:nvGrpSpPr>
          <p:cNvPr id="25" name="Group 24"/>
          <p:cNvGrpSpPr/>
          <p:nvPr/>
        </p:nvGrpSpPr>
        <p:grpSpPr>
          <a:xfrm>
            <a:off x="0" y="6422955"/>
            <a:ext cx="9144000" cy="437555"/>
            <a:chOff x="0" y="6422955"/>
            <a:chExt cx="9144000" cy="437555"/>
          </a:xfrm>
        </p:grpSpPr>
        <p:pic>
          <p:nvPicPr>
            <p:cNvPr id="2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114194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2144</Words>
  <Application>Microsoft Office PowerPoint</Application>
  <PresentationFormat>On-screen Show (4:3)</PresentationFormat>
  <Paragraphs>174</Paragraphs>
  <Slides>12</Slides>
  <Notes>11</Notes>
  <HiddenSlides>0</HiddenSlides>
  <MMClips>0</MMClips>
  <ScaleCrop>false</ScaleCrop>
  <HeadingPairs>
    <vt:vector size="8" baseType="variant">
      <vt:variant>
        <vt:lpstr>Fonts Used</vt:lpstr>
      </vt:variant>
      <vt:variant>
        <vt:i4>4</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Wingdings</vt:lpstr>
      <vt:lpstr>Theme1</vt:lpstr>
      <vt:lpstr>1_Theme1</vt:lpstr>
      <vt:lpstr>Office Theme</vt:lpstr>
      <vt:lpstr>PowerPoint Presentation</vt:lpstr>
      <vt:lpstr>PowerPoint Presentation</vt:lpstr>
      <vt:lpstr>Our understanding of the problem</vt:lpstr>
      <vt:lpstr>Executive summary</vt:lpstr>
      <vt:lpstr>Don’t wait and see; Windows 10 is not just another OS upgrade, it requires immediate action</vt:lpstr>
      <vt:lpstr>Prepare for Windows 10 even if you do not plan to upgrade immediately; it is the next widely-adopted OS</vt:lpstr>
      <vt:lpstr>Use Windows 10 as a launching pad for unified endpoint management</vt:lpstr>
      <vt:lpstr>It’s not a matter of “if,” but “when.” Plan a migration that is all about timing</vt:lpstr>
      <vt:lpstr>Four reasons to move to Windows 10 immediately</vt:lpstr>
      <vt:lpstr>Four reasons to avoid Windows 10 for now</vt:lpstr>
      <vt:lpstr>Integrate your migration strategy with a broader end-user computing roadmap</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2016-03-16T19:23:15Z</dcterms:created>
  <dcterms:modified xsi:type="dcterms:W3CDTF">2016-03-16T19:33:25Z</dcterms:modified>
  <cp:contentStatus/>
</cp:coreProperties>
</file>