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29"/>
  </p:notesMasterIdLst>
  <p:handoutMasterIdLst>
    <p:handoutMasterId r:id="rId30"/>
  </p:handoutMasterIdLst>
  <p:sldIdLst>
    <p:sldId id="483" r:id="rId5"/>
    <p:sldId id="716" r:id="rId6"/>
    <p:sldId id="717" r:id="rId7"/>
    <p:sldId id="718" r:id="rId8"/>
    <p:sldId id="719" r:id="rId9"/>
    <p:sldId id="720" r:id="rId10"/>
    <p:sldId id="721" r:id="rId11"/>
    <p:sldId id="722" r:id="rId12"/>
    <p:sldId id="745" r:id="rId13"/>
    <p:sldId id="724" r:id="rId14"/>
    <p:sldId id="725" r:id="rId15"/>
    <p:sldId id="726" r:id="rId16"/>
    <p:sldId id="727" r:id="rId17"/>
    <p:sldId id="742" r:id="rId18"/>
    <p:sldId id="747" r:id="rId19"/>
    <p:sldId id="731" r:id="rId20"/>
    <p:sldId id="728" r:id="rId21"/>
    <p:sldId id="732" r:id="rId22"/>
    <p:sldId id="733" r:id="rId23"/>
    <p:sldId id="734" r:id="rId24"/>
    <p:sldId id="735" r:id="rId25"/>
    <p:sldId id="746" r:id="rId26"/>
    <p:sldId id="741" r:id="rId27"/>
    <p:sldId id="738" r:id="rId28"/>
  </p:sldIdLst>
  <p:sldSz cx="9144000" cy="6858000" type="screen4x3"/>
  <p:notesSz cx="6858000" cy="9144000"/>
  <p:custShowLst>
    <p:custShow name="Custom Show 1" id="0">
      <p:sldLst/>
    </p:custShow>
  </p:custShowLst>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avid Piazza" initials="DP" lastIdx="45" clrIdx="6">
    <p:extLst>
      <p:ext uri="{19B8F6BF-5375-455C-9EA6-DF929625EA0E}">
        <p15:presenceInfo xmlns:p15="http://schemas.microsoft.com/office/powerpoint/2012/main" userId="S-1-5-21-1230978230-1173293535-1233803906-9341" providerId="AD"/>
      </p:ext>
    </p:extLst>
  </p:cmAuthor>
  <p:cmAuthor id="1" name="Timothy Hickernell" initials="TH" lastIdx="3" clrIdx="0">
    <p:extLst>
      <p:ext uri="{19B8F6BF-5375-455C-9EA6-DF929625EA0E}">
        <p15:presenceInfo xmlns:p15="http://schemas.microsoft.com/office/powerpoint/2012/main" userId="78ebf82d29f7a2ef" providerId="Windows Live"/>
      </p:ext>
    </p:extLst>
  </p:cmAuthor>
  <p:cmAuthor id="8" name="Travis Duncan" initials="TD" lastIdx="53" clrIdx="7">
    <p:extLst>
      <p:ext uri="{19B8F6BF-5375-455C-9EA6-DF929625EA0E}">
        <p15:presenceInfo xmlns:p15="http://schemas.microsoft.com/office/powerpoint/2012/main" userId="S-1-5-21-1230978230-1173293535-1233803906-12691" providerId="AD"/>
      </p:ext>
    </p:extLst>
  </p:cmAuthor>
  <p:cmAuthor id="2" name="Bryan Conrad" initials="BC" lastIdx="1" clrIdx="1">
    <p:extLst>
      <p:ext uri="{19B8F6BF-5375-455C-9EA6-DF929625EA0E}">
        <p15:presenceInfo xmlns:p15="http://schemas.microsoft.com/office/powerpoint/2012/main" userId="Bryan Conrad" providerId="None"/>
      </p:ext>
    </p:extLst>
  </p:cmAuthor>
  <p:cmAuthor id="9" name="Matt Burton" initials="MB" lastIdx="3" clrIdx="8">
    <p:extLst>
      <p:ext uri="{19B8F6BF-5375-455C-9EA6-DF929625EA0E}">
        <p15:presenceInfo xmlns:p15="http://schemas.microsoft.com/office/powerpoint/2012/main" userId="S-1-5-21-1230978230-1173293535-1233803906-8158" providerId="AD"/>
      </p:ext>
    </p:extLst>
  </p:cmAuthor>
  <p:cmAuthor id="3" name="Huw Morgan" initials="HM" lastIdx="6" clrIdx="2">
    <p:extLst>
      <p:ext uri="{19B8F6BF-5375-455C-9EA6-DF929625EA0E}">
        <p15:presenceInfo xmlns:p15="http://schemas.microsoft.com/office/powerpoint/2012/main" userId="S-1-5-21-1230978230-1173293535-1233803906-10194" providerId="AD"/>
      </p:ext>
    </p:extLst>
  </p:cmAuthor>
  <p:cmAuthor id="10" name="Barry Cousins" initials="BC" lastIdx="3" clrIdx="9">
    <p:extLst>
      <p:ext uri="{19B8F6BF-5375-455C-9EA6-DF929625EA0E}">
        <p15:presenceInfo xmlns:p15="http://schemas.microsoft.com/office/powerpoint/2012/main" userId="S-1-5-21-1230978230-1173293535-1233803906-8902" providerId="AD"/>
      </p:ext>
    </p:extLst>
  </p:cmAuthor>
  <p:cmAuthor id="4" name="Emily Saunders" initials="ES" lastIdx="26" clrIdx="3">
    <p:extLst>
      <p:ext uri="{19B8F6BF-5375-455C-9EA6-DF929625EA0E}">
        <p15:presenceInfo xmlns:p15="http://schemas.microsoft.com/office/powerpoint/2012/main" userId="S-1-5-21-1230978230-1173293535-1233803906-8727" providerId="AD"/>
      </p:ext>
    </p:extLst>
  </p:cmAuthor>
  <p:cmAuthor id="11" name="Iva Stankovic" initials="IS" lastIdx="52" clrIdx="10">
    <p:extLst>
      <p:ext uri="{19B8F6BF-5375-455C-9EA6-DF929625EA0E}">
        <p15:presenceInfo xmlns:p15="http://schemas.microsoft.com/office/powerpoint/2012/main" userId="S-1-5-21-1230978230-1173293535-1233803906-11510" providerId="AD"/>
      </p:ext>
    </p:extLst>
  </p:cmAuthor>
  <p:cmAuthor id="5" name="Catherine Haggerty" initials="CH" lastIdx="1" clrIdx="4">
    <p:extLst>
      <p:ext uri="{19B8F6BF-5375-455C-9EA6-DF929625EA0E}">
        <p15:presenceInfo xmlns:p15="http://schemas.microsoft.com/office/powerpoint/2012/main" userId="S-1-5-21-1230978230-1173293535-1233803906-4960" providerId="AD"/>
      </p:ext>
    </p:extLst>
  </p:cmAuthor>
  <p:cmAuthor id="6" name="Daniel Ko" initials="DK" lastIdx="4" clrIdx="5">
    <p:extLst>
      <p:ext uri="{19B8F6BF-5375-455C-9EA6-DF929625EA0E}">
        <p15:presenceInfo xmlns:p15="http://schemas.microsoft.com/office/powerpoint/2012/main" userId="S-1-5-21-1230978230-1173293535-1233803906-10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3F54"/>
    <a:srgbClr val="A24130"/>
    <a:srgbClr val="CBDBE7"/>
    <a:srgbClr val="2576B7"/>
    <a:srgbClr val="B0C534"/>
    <a:srgbClr val="365D7E"/>
    <a:srgbClr val="406F96"/>
    <a:srgbClr val="7CADD4"/>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380" autoAdjust="0"/>
  </p:normalViewPr>
  <p:slideViewPr>
    <p:cSldViewPr snapToGrid="0">
      <p:cViewPr varScale="1">
        <p:scale>
          <a:sx n="133" d="100"/>
          <a:sy n="133" d="100"/>
        </p:scale>
        <p:origin x="176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6499998594749"/>
          <c:y val="1.5380860001114422E-2"/>
          <c:w val="0.85109021347362279"/>
          <c:h val="0.81059827330192602"/>
        </c:manualLayout>
      </c:layout>
      <c:barChart>
        <c:barDir val="col"/>
        <c:grouping val="clustered"/>
        <c:varyColors val="0"/>
        <c:ser>
          <c:idx val="0"/>
          <c:order val="0"/>
          <c:tx>
            <c:strRef>
              <c:f>Sheet1!$B$1</c:f>
              <c:strCache>
                <c:ptCount val="1"/>
                <c:pt idx="0">
                  <c:v>2011</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Create New Products</c:v>
                </c:pt>
                <c:pt idx="1">
                  <c:v>Enter New Markets</c:v>
                </c:pt>
              </c:strCache>
            </c:strRef>
          </c:cat>
          <c:val>
            <c:numRef>
              <c:f>Sheet1!$B$2:$B$3</c:f>
              <c:numCache>
                <c:formatCode>0%</c:formatCode>
                <c:ptCount val="2"/>
                <c:pt idx="0">
                  <c:v>0.59</c:v>
                </c:pt>
                <c:pt idx="1">
                  <c:v>0.56999999999999995</c:v>
                </c:pt>
              </c:numCache>
            </c:numRef>
          </c:val>
        </c:ser>
        <c:ser>
          <c:idx val="1"/>
          <c:order val="1"/>
          <c:tx>
            <c:strRef>
              <c:f>Sheet1!$C$1</c:f>
              <c:strCache>
                <c:ptCount val="1"/>
                <c:pt idx="0">
                  <c:v>2012</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Create New Products</c:v>
                </c:pt>
                <c:pt idx="1">
                  <c:v>Enter New Markets</c:v>
                </c:pt>
              </c:strCache>
            </c:strRef>
          </c:cat>
          <c:val>
            <c:numRef>
              <c:f>Sheet1!$C$2:$C$3</c:f>
              <c:numCache>
                <c:formatCode>0%</c:formatCode>
                <c:ptCount val="2"/>
                <c:pt idx="0">
                  <c:v>0.62</c:v>
                </c:pt>
                <c:pt idx="1">
                  <c:v>0.56999999999999995</c:v>
                </c:pt>
              </c:numCache>
            </c:numRef>
          </c:val>
        </c:ser>
        <c:ser>
          <c:idx val="2"/>
          <c:order val="2"/>
          <c:tx>
            <c:strRef>
              <c:f>Sheet1!$D$1</c:f>
              <c:strCache>
                <c:ptCount val="1"/>
                <c:pt idx="0">
                  <c:v>2013</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Create New Products</c:v>
                </c:pt>
                <c:pt idx="1">
                  <c:v>Enter New Markets</c:v>
                </c:pt>
              </c:strCache>
            </c:strRef>
          </c:cat>
          <c:val>
            <c:numRef>
              <c:f>Sheet1!$D$2:$D$3</c:f>
              <c:numCache>
                <c:formatCode>0%</c:formatCode>
                <c:ptCount val="2"/>
                <c:pt idx="0">
                  <c:v>0.49</c:v>
                </c:pt>
                <c:pt idx="1">
                  <c:v>0.37</c:v>
                </c:pt>
              </c:numCache>
            </c:numRef>
          </c:val>
        </c:ser>
        <c:dLbls>
          <c:dLblPos val="outEnd"/>
          <c:showLegendKey val="0"/>
          <c:showVal val="1"/>
          <c:showCatName val="0"/>
          <c:showSerName val="0"/>
          <c:showPercent val="0"/>
          <c:showBubbleSize val="0"/>
        </c:dLbls>
        <c:gapWidth val="219"/>
        <c:overlap val="-27"/>
        <c:axId val="279761432"/>
        <c:axId val="279761824"/>
      </c:barChart>
      <c:catAx>
        <c:axId val="279761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79761824"/>
        <c:crosses val="autoZero"/>
        <c:auto val="1"/>
        <c:lblAlgn val="ctr"/>
        <c:lblOffset val="100"/>
        <c:noMultiLvlLbl val="0"/>
      </c:catAx>
      <c:valAx>
        <c:axId val="2797618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one"/>
        <c:spPr>
          <a:noFill/>
          <a:ln>
            <a:solidFill>
              <a:schemeClr val="bg1">
                <a:lumMod val="75000"/>
              </a:schemeClr>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79761432"/>
        <c:crosses val="autoZero"/>
        <c:crossBetween val="between"/>
        <c:majorUnit val="0.2"/>
        <c:minorUnit val="4.0000000000000008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Customer Satisfaction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0%</c:formatCode>
                <c:ptCount val="1"/>
                <c:pt idx="0">
                  <c:v>0.73</c:v>
                </c:pt>
              </c:numCache>
            </c:numRef>
          </c:val>
        </c:ser>
        <c:ser>
          <c:idx val="1"/>
          <c:order val="1"/>
          <c:tx>
            <c:strRef>
              <c:f>Sheet1!$C$1</c:f>
              <c:strCache>
                <c:ptCount val="1"/>
                <c:pt idx="0">
                  <c:v>Cost Reduction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0%</c:formatCode>
                <c:ptCount val="1"/>
                <c:pt idx="0">
                  <c:v>0.59</c:v>
                </c:pt>
              </c:numCache>
            </c:numRef>
          </c:val>
        </c:ser>
        <c:dLbls>
          <c:dLblPos val="outEnd"/>
          <c:showLegendKey val="0"/>
          <c:showVal val="1"/>
          <c:showCatName val="0"/>
          <c:showSerName val="0"/>
          <c:showPercent val="0"/>
          <c:showBubbleSize val="0"/>
        </c:dLbls>
        <c:gapWidth val="219"/>
        <c:overlap val="-27"/>
        <c:axId val="279763000"/>
        <c:axId val="279763392"/>
      </c:barChart>
      <c:catAx>
        <c:axId val="279763000"/>
        <c:scaling>
          <c:orientation val="minMax"/>
        </c:scaling>
        <c:delete val="1"/>
        <c:axPos val="b"/>
        <c:numFmt formatCode="General" sourceLinked="1"/>
        <c:majorTickMark val="none"/>
        <c:minorTickMark val="none"/>
        <c:tickLblPos val="nextTo"/>
        <c:crossAx val="279763392"/>
        <c:crosses val="autoZero"/>
        <c:auto val="1"/>
        <c:lblAlgn val="ctr"/>
        <c:lblOffset val="100"/>
        <c:noMultiLvlLbl val="0"/>
      </c:catAx>
      <c:valAx>
        <c:axId val="279763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763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Correlation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Our projects are delivered without exceeding the original budget estimate</c:v>
                </c:pt>
                <c:pt idx="1">
                  <c:v>Our projects are delivered within the intended scope of the results</c:v>
                </c:pt>
                <c:pt idx="2">
                  <c:v>Our projects are delivered on time</c:v>
                </c:pt>
              </c:strCache>
            </c:strRef>
          </c:cat>
          <c:val>
            <c:numRef>
              <c:f>Sheet1!$B$2:$B$4</c:f>
              <c:numCache>
                <c:formatCode>General</c:formatCode>
                <c:ptCount val="3"/>
                <c:pt idx="0">
                  <c:v>0.22</c:v>
                </c:pt>
                <c:pt idx="1">
                  <c:v>0.27</c:v>
                </c:pt>
                <c:pt idx="2">
                  <c:v>0.35</c:v>
                </c:pt>
              </c:numCache>
            </c:numRef>
          </c:val>
        </c:ser>
        <c:dLbls>
          <c:showLegendKey val="0"/>
          <c:showVal val="0"/>
          <c:showCatName val="0"/>
          <c:showSerName val="0"/>
          <c:showPercent val="0"/>
          <c:showBubbleSize val="0"/>
        </c:dLbls>
        <c:gapWidth val="182"/>
        <c:axId val="279764176"/>
        <c:axId val="189319048"/>
      </c:barChart>
      <c:catAx>
        <c:axId val="279764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19048"/>
        <c:crosses val="autoZero"/>
        <c:auto val="1"/>
        <c:lblAlgn val="ctr"/>
        <c:lblOffset val="100"/>
        <c:noMultiLvlLbl val="0"/>
      </c:catAx>
      <c:valAx>
        <c:axId val="189319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9764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0.01646</cdr:x>
      <cdr:y>0.74071</cdr:y>
    </cdr:from>
    <cdr:to>
      <cdr:x>0.11595</cdr:x>
      <cdr:y>0.83295</cdr:y>
    </cdr:to>
    <cdr:sp macro="" textlink="">
      <cdr:nvSpPr>
        <cdr:cNvPr id="2" name="TextBox 1"/>
        <cdr:cNvSpPr txBox="1"/>
      </cdr:nvSpPr>
      <cdr:spPr>
        <a:xfrm xmlns:a="http://schemas.openxmlformats.org/drawingml/2006/main" rot="16200000">
          <a:off x="-52516" y="3265710"/>
          <a:ext cx="395627" cy="21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50" b="0" i="0" dirty="0" smtClean="0"/>
            <a:t>0%</a:t>
          </a:r>
        </a:p>
      </cdr:txBody>
    </cdr:sp>
  </cdr:relSizeAnchor>
  <cdr:relSizeAnchor xmlns:cdr="http://schemas.openxmlformats.org/drawingml/2006/chartDrawing">
    <cdr:from>
      <cdr:x>0.01646</cdr:x>
      <cdr:y>0</cdr:y>
    </cdr:from>
    <cdr:to>
      <cdr:x>0.11595</cdr:x>
      <cdr:y>0.12983</cdr:y>
    </cdr:to>
    <cdr:sp macro="" textlink="">
      <cdr:nvSpPr>
        <cdr:cNvPr id="3" name="TextBox 2"/>
        <cdr:cNvSpPr txBox="1"/>
      </cdr:nvSpPr>
      <cdr:spPr>
        <a:xfrm xmlns:a="http://schemas.openxmlformats.org/drawingml/2006/main" rot="16200000">
          <a:off x="-133141" y="169265"/>
          <a:ext cx="556879" cy="21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CA" sz="1050" b="0" i="0" dirty="0" smtClean="0"/>
            <a:t>100%</a:t>
          </a:r>
        </a:p>
      </cdr:txBody>
    </cdr:sp>
  </cdr:relSizeAnchor>
</c:userShapes>
</file>

<file path=ppt/drawings/drawing2.xml><?xml version="1.0" encoding="utf-8"?>
<c:userShapes xmlns:c="http://schemas.openxmlformats.org/drawingml/2006/chart">
  <cdr:relSizeAnchor xmlns:cdr="http://schemas.openxmlformats.org/drawingml/2006/chartDrawing">
    <cdr:from>
      <cdr:x>0.03872</cdr:x>
      <cdr:y>0.82141</cdr:y>
    </cdr:from>
    <cdr:to>
      <cdr:x>0.41565</cdr:x>
      <cdr:y>1</cdr:y>
    </cdr:to>
    <cdr:sp macro="" textlink="">
      <cdr:nvSpPr>
        <cdr:cNvPr id="2" name="TextBox 12"/>
        <cdr:cNvSpPr txBox="1"/>
      </cdr:nvSpPr>
      <cdr:spPr>
        <a:xfrm xmlns:a="http://schemas.openxmlformats.org/drawingml/2006/main">
          <a:off x="242548" y="1698691"/>
          <a:ext cx="2360840" cy="369332"/>
        </a:xfrm>
        <a:prstGeom xmlns:a="http://schemas.openxmlformats.org/drawingml/2006/main" prst="rect">
          <a:avLst/>
        </a:prstGeom>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CA" sz="900" dirty="0" smtClean="0">
              <a:solidFill>
                <a:schemeClr val="bg1">
                  <a:lumMod val="50000"/>
                </a:schemeClr>
              </a:solidFill>
            </a:rPr>
            <a:t>N=100, Info-Tech Research Group, PPM Current State Scorecard, 2015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3/10/2016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3/10/2016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1631048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22</a:t>
            </a:fld>
            <a:endParaRPr lang="en-US" dirty="0"/>
          </a:p>
        </p:txBody>
      </p:sp>
    </p:spTree>
    <p:extLst>
      <p:ext uri="{BB962C8B-B14F-4D97-AF65-F5344CB8AC3E}">
        <p14:creationId xmlns:p14="http://schemas.microsoft.com/office/powerpoint/2010/main" val="2951998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24</a:t>
            </a:fld>
            <a:endParaRPr lang="en-US" dirty="0"/>
          </a:p>
        </p:txBody>
      </p:sp>
    </p:spTree>
    <p:extLst>
      <p:ext uri="{BB962C8B-B14F-4D97-AF65-F5344CB8AC3E}">
        <p14:creationId xmlns:p14="http://schemas.microsoft.com/office/powerpoint/2010/main" val="62766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034917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0721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13654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190494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3072646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2834390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20</a:t>
            </a:fld>
            <a:endParaRPr lang="en-US" dirty="0"/>
          </a:p>
        </p:txBody>
      </p:sp>
    </p:spTree>
    <p:extLst>
      <p:ext uri="{BB962C8B-B14F-4D97-AF65-F5344CB8AC3E}">
        <p14:creationId xmlns:p14="http://schemas.microsoft.com/office/powerpoint/2010/main" val="1206732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21</a:t>
            </a:fld>
            <a:endParaRPr lang="en-US" dirty="0">
              <a:solidFill>
                <a:prstClr val="black"/>
              </a:solidFill>
            </a:endParaRPr>
          </a:p>
        </p:txBody>
      </p:sp>
    </p:spTree>
    <p:extLst>
      <p:ext uri="{BB962C8B-B14F-4D97-AF65-F5344CB8AC3E}">
        <p14:creationId xmlns:p14="http://schemas.microsoft.com/office/powerpoint/2010/main" val="972833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9148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916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11542" y="-2998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smtClean="0"/>
              <a:t>Complication</a:t>
            </a:r>
            <a:endParaRPr lang="en-US" sz="1400" b="1" dirty="0"/>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2" r:id="rId10"/>
    <p:sldLayoutId id="2147483761" r:id="rId11"/>
    <p:sldLayoutId id="2147483763" r:id="rId12"/>
    <p:sldLayoutId id="2147483770"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mi.org/learning/PM-Network/2015/global-job-report-salary-data.aspx"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mi.org/~/media/PDF/Research/PMI-Portfolio-Management.ashx"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10" Type="http://schemas.openxmlformats.org/officeDocument/2006/relationships/image" Target="../media/image38.jpg"/><Relationship Id="rId4" Type="http://schemas.openxmlformats.org/officeDocument/2006/relationships/image" Target="../media/image32.png"/><Relationship Id="rId9" Type="http://schemas.openxmlformats.org/officeDocument/2006/relationships/image" Target="../media/image37.png"/></Relationships>
</file>

<file path=ppt/slides/_rels/slide14.xml.rels><?xml version="1.0" encoding="UTF-8" standalone="yes"?>
<Relationships xmlns="http://schemas.openxmlformats.org/package/2006/relationships"><Relationship Id="rId3" Type="http://schemas.openxmlformats.org/officeDocument/2006/relationships/hyperlink" Target="http://www.infotech.com/research/project-backlog-roi-calculator" TargetMode="External"/><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gif"/><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2.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5.png"/><Relationship Id="rId4" Type="http://schemas.openxmlformats.org/officeDocument/2006/relationships/image" Target="../media/image52.png"/></Relationships>
</file>

<file path=ppt/slides/_rels/slide23.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nfotech.com/benchmarking/project-portfolio-manag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Tame the Project Backlog</a:t>
            </a:r>
            <a:endParaRPr lang="en-US" dirty="0"/>
          </a:p>
        </p:txBody>
      </p:sp>
      <p:sp>
        <p:nvSpPr>
          <p:cNvPr id="3" name="Text Placeholder 2"/>
          <p:cNvSpPr>
            <a:spLocks noGrp="1"/>
          </p:cNvSpPr>
          <p:nvPr>
            <p:ph type="body" sz="quarter" idx="16"/>
          </p:nvPr>
        </p:nvSpPr>
        <p:spPr/>
        <p:txBody>
          <a:bodyPr/>
          <a:lstStyle/>
          <a:p>
            <a:r>
              <a:rPr lang="en-US" dirty="0" smtClean="0"/>
              <a:t>Take charge of your backlog of unstarted projects.</a:t>
            </a:r>
          </a:p>
        </p:txBody>
      </p:sp>
      <p:pic>
        <p:nvPicPr>
          <p:cNvPr id="4" name="Picture 3"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2897525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
          <p:cNvSpPr txBox="1"/>
          <p:nvPr/>
        </p:nvSpPr>
        <p:spPr>
          <a:xfrm>
            <a:off x="-9527" y="1092751"/>
            <a:ext cx="6895848" cy="5428819"/>
          </a:xfrm>
          <a:prstGeom prst="rect">
            <a:avLst/>
          </a:prstGeom>
          <a:solidFill>
            <a:schemeClr val="bg1">
              <a:lumMod val="85000"/>
            </a:schemeClr>
          </a:solidFill>
          <a:ln w="31750">
            <a:noFill/>
          </a:ln>
        </p:spPr>
        <p:txBody>
          <a:bodyPr wrap="square"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endParaRPr lang="en-CA" sz="800" i="1" dirty="0" smtClean="0"/>
          </a:p>
        </p:txBody>
      </p:sp>
      <p:sp>
        <p:nvSpPr>
          <p:cNvPr id="25" name="Right Arrow 24"/>
          <p:cNvSpPr/>
          <p:nvPr/>
        </p:nvSpPr>
        <p:spPr>
          <a:xfrm>
            <a:off x="548479" y="3021309"/>
            <a:ext cx="6300415" cy="351967"/>
          </a:xfrm>
          <a:prstGeom prst="rightArrow">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19350"/>
            <a:endParaRPr lang="en-US" sz="700" dirty="0">
              <a:solidFill>
                <a:schemeClr val="bg1"/>
              </a:solidFill>
            </a:endParaRPr>
          </a:p>
        </p:txBody>
      </p:sp>
      <p:sp>
        <p:nvSpPr>
          <p:cNvPr id="30" name="Rectangle 29"/>
          <p:cNvSpPr/>
          <p:nvPr/>
        </p:nvSpPr>
        <p:spPr>
          <a:xfrm>
            <a:off x="6886323" y="1092751"/>
            <a:ext cx="2257677" cy="5428819"/>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CA" sz="1400" dirty="0">
              <a:ln w="0"/>
              <a:solidFill>
                <a:schemeClr val="tx1">
                  <a:lumMod val="40000"/>
                  <a:lumOff val="60000"/>
                </a:schemeClr>
              </a:solidFill>
              <a:effectLst>
                <a:outerShdw sx="1000" sy="1000" algn="tl" rotWithShape="0">
                  <a:schemeClr val="dk1"/>
                </a:outerShdw>
              </a:effectLst>
            </a:endParaRPr>
          </a:p>
        </p:txBody>
      </p:sp>
      <p:sp>
        <p:nvSpPr>
          <p:cNvPr id="7" name="Title 6"/>
          <p:cNvSpPr>
            <a:spLocks noGrp="1"/>
          </p:cNvSpPr>
          <p:nvPr>
            <p:ph type="title"/>
          </p:nvPr>
        </p:nvSpPr>
        <p:spPr/>
        <p:txBody>
          <a:bodyPr/>
          <a:lstStyle/>
          <a:p>
            <a:r>
              <a:rPr lang="en-CA" dirty="0" smtClean="0">
                <a:latin typeface="+mj-lt"/>
              </a:rPr>
              <a:t>Your unregulated backlog needs a management strategy sooner rather than later</a:t>
            </a:r>
            <a:endParaRPr lang="en-CA" dirty="0">
              <a:latin typeface="+mj-lt"/>
            </a:endParaRPr>
          </a:p>
        </p:txBody>
      </p:sp>
      <p:sp>
        <p:nvSpPr>
          <p:cNvPr id="6" name="TextBox 5"/>
          <p:cNvSpPr txBox="1"/>
          <p:nvPr/>
        </p:nvSpPr>
        <p:spPr>
          <a:xfrm>
            <a:off x="548477" y="1472078"/>
            <a:ext cx="5983028" cy="1625430"/>
          </a:xfrm>
          <a:prstGeom prst="rect">
            <a:avLst/>
          </a:prstGeom>
          <a:solidFill>
            <a:schemeClr val="bg1"/>
          </a:solidFill>
        </p:spPr>
        <p:txBody>
          <a:bodyPr wrap="square" rtlCol="0">
            <a:noAutofit/>
          </a:bodyPr>
          <a:lstStyle/>
          <a:p>
            <a:pPr marL="446088"/>
            <a:r>
              <a:rPr lang="en-CA" sz="1400" b="1" i="1" dirty="0" smtClean="0">
                <a:solidFill>
                  <a:schemeClr val="accent1"/>
                </a:solidFill>
              </a:rPr>
              <a:t>Business stakeholder satisfaction with IT is in decline – and your backlog is making the problem worse. </a:t>
            </a:r>
          </a:p>
          <a:p>
            <a:pPr lvl="0">
              <a:spcBef>
                <a:spcPts val="600"/>
              </a:spcBef>
            </a:pPr>
            <a:r>
              <a:rPr lang="en-CA" sz="1200" dirty="0" smtClean="0">
                <a:solidFill>
                  <a:srgbClr val="333333"/>
                </a:solidFill>
              </a:rPr>
              <a:t>From 2011</a:t>
            </a:r>
            <a:r>
              <a:rPr lang="en-CA" sz="1200" dirty="0"/>
              <a:t>–</a:t>
            </a:r>
            <a:r>
              <a:rPr lang="en-CA" sz="1200" dirty="0" smtClean="0">
                <a:solidFill>
                  <a:srgbClr val="333333"/>
                </a:solidFill>
              </a:rPr>
              <a:t>2013</a:t>
            </a:r>
            <a:r>
              <a:rPr lang="en-CA" sz="1200" dirty="0">
                <a:solidFill>
                  <a:srgbClr val="333333"/>
                </a:solidFill>
              </a:rPr>
              <a:t>, satisfaction among executives regarding IT’s ability to meet key business objectives has been dropping steadily, most notably with respect to revenue-generating objectives such as product creation and entering new markets</a:t>
            </a:r>
            <a:r>
              <a:rPr lang="en-CA" sz="1200" dirty="0" smtClean="0">
                <a:solidFill>
                  <a:srgbClr val="333333"/>
                </a:solidFill>
              </a:rPr>
              <a:t>. </a:t>
            </a:r>
            <a:endParaRPr lang="en-CA" sz="1200" dirty="0">
              <a:solidFill>
                <a:srgbClr val="333333"/>
              </a:solidFill>
            </a:endParaRPr>
          </a:p>
          <a:p>
            <a:pPr lvl="0">
              <a:spcBef>
                <a:spcPts val="600"/>
              </a:spcBef>
            </a:pPr>
            <a:r>
              <a:rPr lang="en-CA" sz="1200" dirty="0">
                <a:solidFill>
                  <a:srgbClr val="333333"/>
                </a:solidFill>
              </a:rPr>
              <a:t>An unmanaged backlog will only feed the </a:t>
            </a:r>
            <a:r>
              <a:rPr lang="en-CA" sz="1200" dirty="0" smtClean="0">
                <a:solidFill>
                  <a:srgbClr val="333333"/>
                </a:solidFill>
              </a:rPr>
              <a:t>trend </a:t>
            </a:r>
            <a:r>
              <a:rPr lang="en-CA" sz="1200" dirty="0" smtClean="0"/>
              <a:t>– </a:t>
            </a:r>
            <a:r>
              <a:rPr lang="en-CA" sz="1200" dirty="0" smtClean="0">
                <a:solidFill>
                  <a:srgbClr val="333333"/>
                </a:solidFill>
              </a:rPr>
              <a:t>the </a:t>
            </a:r>
            <a:r>
              <a:rPr lang="en-CA" sz="1200" dirty="0">
                <a:solidFill>
                  <a:srgbClr val="333333"/>
                </a:solidFill>
              </a:rPr>
              <a:t>longer backlog items sit and </a:t>
            </a:r>
            <a:r>
              <a:rPr lang="en-CA" sz="1200" dirty="0" smtClean="0">
                <a:solidFill>
                  <a:srgbClr val="333333"/>
                </a:solidFill>
              </a:rPr>
              <a:t>collect </a:t>
            </a:r>
            <a:r>
              <a:rPr lang="en-CA" sz="1200" dirty="0">
                <a:solidFill>
                  <a:srgbClr val="333333"/>
                </a:solidFill>
              </a:rPr>
              <a:t>dust, the more dissatisfied stakeholders become. </a:t>
            </a:r>
          </a:p>
        </p:txBody>
      </p:sp>
      <p:sp>
        <p:nvSpPr>
          <p:cNvPr id="3" name="Rectangle 2"/>
          <p:cNvSpPr/>
          <p:nvPr/>
        </p:nvSpPr>
        <p:spPr>
          <a:xfrm>
            <a:off x="972162" y="1982446"/>
            <a:ext cx="5559344" cy="276999"/>
          </a:xfrm>
          <a:prstGeom prst="rect">
            <a:avLst/>
          </a:prstGeom>
        </p:spPr>
        <p:txBody>
          <a:bodyPr wrap="square">
            <a:spAutoFit/>
          </a:bodyPr>
          <a:lstStyle/>
          <a:p>
            <a:pPr>
              <a:spcAft>
                <a:spcPts val="600"/>
              </a:spcAft>
            </a:pPr>
            <a:endParaRPr lang="en-CA" sz="1200" dirty="0"/>
          </a:p>
        </p:txBody>
      </p:sp>
      <p:graphicFrame>
        <p:nvGraphicFramePr>
          <p:cNvPr id="15" name="Chart 14"/>
          <p:cNvGraphicFramePr/>
          <p:nvPr>
            <p:extLst>
              <p:ext uri="{D42A27DB-BD31-4B8C-83A1-F6EECF244321}">
                <p14:modId xmlns:p14="http://schemas.microsoft.com/office/powerpoint/2010/main" val="2738015177"/>
              </p:ext>
            </p:extLst>
          </p:nvPr>
        </p:nvGraphicFramePr>
        <p:xfrm>
          <a:off x="6886322" y="1903754"/>
          <a:ext cx="2194675" cy="428922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6718195" y="1171192"/>
            <a:ext cx="2530928" cy="738664"/>
          </a:xfrm>
          <a:prstGeom prst="rect">
            <a:avLst/>
          </a:prstGeom>
        </p:spPr>
        <p:txBody>
          <a:bodyPr wrap="square">
            <a:spAutoFit/>
          </a:bodyPr>
          <a:lstStyle/>
          <a:p>
            <a:pPr algn="ctr">
              <a:defRPr sz="1800" b="1" i="0" u="none" strike="noStrike" kern="1200" baseline="0">
                <a:solidFill>
                  <a:srgbClr val="333333"/>
                </a:solidFill>
                <a:latin typeface="+mn-lt"/>
                <a:ea typeface="+mn-ea"/>
                <a:cs typeface="+mn-cs"/>
              </a:defRPr>
            </a:pPr>
            <a:r>
              <a:rPr lang="en-US" sz="1400" dirty="0"/>
              <a:t>IT’s Effectiveness in Enabling Business Objectives</a:t>
            </a:r>
          </a:p>
        </p:txBody>
      </p:sp>
      <p:sp>
        <p:nvSpPr>
          <p:cNvPr id="26" name="Oval 2"/>
          <p:cNvSpPr/>
          <p:nvPr/>
        </p:nvSpPr>
        <p:spPr>
          <a:xfrm rot="18565436">
            <a:off x="266154" y="1276331"/>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3" name="TextBox 22"/>
          <p:cNvSpPr txBox="1"/>
          <p:nvPr/>
        </p:nvSpPr>
        <p:spPr>
          <a:xfrm>
            <a:off x="548477" y="3582449"/>
            <a:ext cx="5983028" cy="2631490"/>
          </a:xfrm>
          <a:prstGeom prst="rect">
            <a:avLst/>
          </a:prstGeom>
          <a:solidFill>
            <a:schemeClr val="bg1"/>
          </a:solidFill>
        </p:spPr>
        <p:txBody>
          <a:bodyPr wrap="square" rtlCol="0">
            <a:spAutoFit/>
          </a:bodyPr>
          <a:lstStyle/>
          <a:p>
            <a:pPr marL="446088">
              <a:spcBef>
                <a:spcPts val="600"/>
              </a:spcBef>
              <a:spcAft>
                <a:spcPts val="600"/>
              </a:spcAft>
            </a:pPr>
            <a:r>
              <a:rPr lang="en-CA" sz="1400" b="1" i="1" dirty="0" smtClean="0">
                <a:solidFill>
                  <a:schemeClr val="accent1"/>
                </a:solidFill>
              </a:rPr>
              <a:t>Project demand from the business side is steadily increasing – i.e. without a strategy to keep it lean, your backlog is only going to grow.</a:t>
            </a:r>
          </a:p>
          <a:p>
            <a:r>
              <a:rPr lang="en-CA" sz="1200" dirty="0" smtClean="0"/>
              <a:t>While satisfaction declines, project demand from the business side grows. The pervasiveness of new technologies and their ever-increasing importance to business success means demand for new IT projects is increasing exponentially. </a:t>
            </a:r>
          </a:p>
          <a:p>
            <a:pPr>
              <a:spcBef>
                <a:spcPts val="600"/>
              </a:spcBef>
            </a:pPr>
            <a:r>
              <a:rPr lang="en-CA" sz="1200" dirty="0" smtClean="0"/>
              <a:t>As </a:t>
            </a:r>
            <a:r>
              <a:rPr lang="en-CA" sz="1200" dirty="0"/>
              <a:t>the </a:t>
            </a:r>
            <a:r>
              <a:rPr lang="en-CA" sz="1200" dirty="0">
                <a:hlinkClick r:id="rId3"/>
              </a:rPr>
              <a:t>PMI</a:t>
            </a:r>
            <a:r>
              <a:rPr lang="en-CA" sz="1200" dirty="0"/>
              <a:t> forecasts, </a:t>
            </a:r>
            <a:r>
              <a:rPr lang="en-CA" sz="1200" dirty="0" smtClean="0"/>
              <a:t>from 2010 to 2020, demand for project practitioners is expected </a:t>
            </a:r>
            <a:r>
              <a:rPr lang="en-CA" sz="1200" dirty="0"/>
              <a:t>to increase by over </a:t>
            </a:r>
            <a:r>
              <a:rPr lang="en-CA" sz="1200" dirty="0" smtClean="0"/>
              <a:t>13.4 million globally, numbering more than 41.5 million by the end of the decade. </a:t>
            </a:r>
          </a:p>
          <a:p>
            <a:pPr>
              <a:spcBef>
                <a:spcPts val="600"/>
              </a:spcBef>
            </a:pPr>
            <a:r>
              <a:rPr lang="en-CA" sz="1200" dirty="0" smtClean="0"/>
              <a:t>As more and more </a:t>
            </a:r>
            <a:r>
              <a:rPr lang="en-CA" sz="1200" dirty="0"/>
              <a:t>projects come through the </a:t>
            </a:r>
            <a:r>
              <a:rPr lang="en-CA" sz="1200" dirty="0" smtClean="0"/>
              <a:t>door, </a:t>
            </a:r>
            <a:r>
              <a:rPr lang="en-CA" sz="1200" dirty="0"/>
              <a:t>a strategy to deal with the growing backlog will be a must.</a:t>
            </a:r>
          </a:p>
          <a:p>
            <a:endParaRPr lang="en-CA" sz="1200" b="1" i="1" dirty="0" smtClean="0">
              <a:solidFill>
                <a:schemeClr val="accent1"/>
              </a:solidFill>
            </a:endParaRPr>
          </a:p>
        </p:txBody>
      </p:sp>
      <p:sp>
        <p:nvSpPr>
          <p:cNvPr id="27" name="Oval 2"/>
          <p:cNvSpPr/>
          <p:nvPr/>
        </p:nvSpPr>
        <p:spPr>
          <a:xfrm rot="18565436">
            <a:off x="276335" y="3531433"/>
            <a:ext cx="729387" cy="729387"/>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31" name="Rectangle 30"/>
          <p:cNvSpPr/>
          <p:nvPr/>
        </p:nvSpPr>
        <p:spPr>
          <a:xfrm>
            <a:off x="548475" y="6017821"/>
            <a:ext cx="5982538" cy="195484"/>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700" dirty="0">
                <a:solidFill>
                  <a:schemeClr val="bg1"/>
                </a:solidFill>
              </a:rPr>
              <a:t>Source: </a:t>
            </a:r>
            <a:r>
              <a:rPr lang="en-US" sz="700" dirty="0" smtClean="0">
                <a:solidFill>
                  <a:schemeClr val="bg1"/>
                </a:solidFill>
              </a:rPr>
              <a:t>PMI. “2015 Global Job Report” </a:t>
            </a:r>
            <a:endParaRPr lang="en-US" sz="700" dirty="0">
              <a:solidFill>
                <a:schemeClr val="bg1"/>
              </a:solidFill>
            </a:endParaRPr>
          </a:p>
        </p:txBody>
      </p:sp>
      <p:sp>
        <p:nvSpPr>
          <p:cNvPr id="8" name="Rectangle 7"/>
          <p:cNvSpPr/>
          <p:nvPr/>
        </p:nvSpPr>
        <p:spPr>
          <a:xfrm>
            <a:off x="6893656" y="6051456"/>
            <a:ext cx="2257679" cy="507831"/>
          </a:xfrm>
          <a:prstGeom prst="rect">
            <a:avLst/>
          </a:prstGeom>
        </p:spPr>
        <p:txBody>
          <a:bodyPr wrap="square">
            <a:spAutoFit/>
          </a:bodyPr>
          <a:lstStyle/>
          <a:p>
            <a:r>
              <a:rPr lang="en-US" sz="900" dirty="0"/>
              <a:t>Source: McKinsey &amp; Company. “IT Under Pressure: McKinsey Global Survey Results” </a:t>
            </a:r>
          </a:p>
        </p:txBody>
      </p:sp>
      <p:sp>
        <p:nvSpPr>
          <p:cNvPr id="9" name="Right Arrow 8"/>
          <p:cNvSpPr/>
          <p:nvPr/>
        </p:nvSpPr>
        <p:spPr>
          <a:xfrm rot="1514252">
            <a:off x="386953" y="1427714"/>
            <a:ext cx="535256" cy="408741"/>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ight Arrow 19"/>
          <p:cNvSpPr/>
          <p:nvPr/>
        </p:nvSpPr>
        <p:spPr>
          <a:xfrm rot="19714648">
            <a:off x="363219" y="3688332"/>
            <a:ext cx="535256" cy="408741"/>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35333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j-lt"/>
              </a:rPr>
              <a:t>Effective backlog management supports the goals of portfolio management</a:t>
            </a:r>
            <a:endParaRPr lang="en-CA" dirty="0">
              <a:latin typeface="+mj-lt"/>
            </a:endParaRPr>
          </a:p>
        </p:txBody>
      </p:sp>
      <p:graphicFrame>
        <p:nvGraphicFramePr>
          <p:cNvPr id="5" name="Chart 4"/>
          <p:cNvGraphicFramePr/>
          <p:nvPr>
            <p:extLst>
              <p:ext uri="{D42A27DB-BD31-4B8C-83A1-F6EECF244321}">
                <p14:modId xmlns:p14="http://schemas.microsoft.com/office/powerpoint/2010/main" val="3850751317"/>
              </p:ext>
            </p:extLst>
          </p:nvPr>
        </p:nvGraphicFramePr>
        <p:xfrm>
          <a:off x="365781" y="2336799"/>
          <a:ext cx="3226749" cy="39333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68057" y="1813579"/>
            <a:ext cx="3422199" cy="523220"/>
          </a:xfrm>
          <a:prstGeom prst="rect">
            <a:avLst/>
          </a:prstGeom>
        </p:spPr>
        <p:txBody>
          <a:bodyPr wrap="square" rtlCol="0">
            <a:spAutoFit/>
          </a:bodyPr>
          <a:lstStyle/>
          <a:p>
            <a:pPr algn="ctr"/>
            <a:r>
              <a:rPr lang="en-CA" sz="1400" b="1" dirty="0" smtClean="0">
                <a:solidFill>
                  <a:schemeClr val="accent1"/>
                </a:solidFill>
              </a:rPr>
              <a:t>WHY DO ORGANIZATIONS PRACTICE</a:t>
            </a:r>
          </a:p>
          <a:p>
            <a:pPr algn="ctr"/>
            <a:r>
              <a:rPr lang="en-CA" sz="1400" b="1" dirty="0" smtClean="0">
                <a:solidFill>
                  <a:schemeClr val="accent1"/>
                </a:solidFill>
              </a:rPr>
              <a:t> PORTFOLIO MANAGEMENT?</a:t>
            </a:r>
          </a:p>
        </p:txBody>
      </p:sp>
      <p:sp>
        <p:nvSpPr>
          <p:cNvPr id="7" name="TextBox 6"/>
          <p:cNvSpPr txBox="1"/>
          <p:nvPr/>
        </p:nvSpPr>
        <p:spPr>
          <a:xfrm>
            <a:off x="-10886" y="1089931"/>
            <a:ext cx="9154886" cy="669218"/>
          </a:xfrm>
          <a:prstGeom prst="rect">
            <a:avLst/>
          </a:prstGeom>
          <a:solidFill>
            <a:schemeClr val="bg1">
              <a:lumMod val="95000"/>
            </a:schemeClr>
          </a:solidFill>
        </p:spPr>
        <p:txBody>
          <a:bodyPr wrap="square" rtlCol="0" anchor="ctr">
            <a:noAutofit/>
          </a:bodyPr>
          <a:lstStyle/>
          <a:p>
            <a:pPr marL="271463"/>
            <a:r>
              <a:rPr lang="en-CA" sz="1600" b="1" dirty="0" smtClean="0"/>
              <a:t>When organizations discuss their top reasons for developing PPM discipline, their reasons align with the core benefits of effective backlog management.</a:t>
            </a:r>
          </a:p>
        </p:txBody>
      </p:sp>
      <p:sp>
        <p:nvSpPr>
          <p:cNvPr id="10" name="Rectangular Callout 9"/>
          <p:cNvSpPr/>
          <p:nvPr/>
        </p:nvSpPr>
        <p:spPr>
          <a:xfrm>
            <a:off x="4038598" y="2144486"/>
            <a:ext cx="4838701" cy="3897085"/>
          </a:xfrm>
          <a:prstGeom prst="wedgeRectCallout">
            <a:avLst>
              <a:gd name="adj1" fmla="val -60317"/>
              <a:gd name="adj2" fmla="val -21340"/>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solidFill>
                  <a:schemeClr val="tx1"/>
                </a:solidFill>
              </a:rPr>
              <a:t>In a recent PMI survey with over 1000 project, program, and portfolio management professionals, “Customer Satisfaction” and “Cost Reduction” were cited as the top reasons for practicing portfolio management.</a:t>
            </a:r>
          </a:p>
          <a:p>
            <a:endParaRPr lang="en-CA" sz="1400" dirty="0" smtClean="0">
              <a:solidFill>
                <a:schemeClr val="tx1"/>
              </a:solidFill>
            </a:endParaRPr>
          </a:p>
          <a:p>
            <a:r>
              <a:rPr lang="en-CA" sz="1400" dirty="0" smtClean="0">
                <a:solidFill>
                  <a:schemeClr val="tx1"/>
                </a:solidFill>
              </a:rPr>
              <a:t>Taking a strategic approach to the project backlog supports both of these goals. </a:t>
            </a:r>
          </a:p>
          <a:p>
            <a:endParaRPr lang="en-CA" sz="1400" dirty="0" smtClean="0">
              <a:solidFill>
                <a:schemeClr val="tx1"/>
              </a:solidFill>
            </a:endParaRPr>
          </a:p>
          <a:p>
            <a:pPr marL="285750" indent="-285750">
              <a:buFont typeface="Arial" panose="020B0604020202020204" pitchFamily="34" charset="0"/>
              <a:buChar char="•"/>
            </a:pPr>
            <a:r>
              <a:rPr lang="en-CA" sz="1400" dirty="0" smtClean="0">
                <a:solidFill>
                  <a:schemeClr val="tx1"/>
                </a:solidFill>
              </a:rPr>
              <a:t>By ensuring that IT can deliver on what it promises, backlog management can serve as the foundation for the PMO’s approach to effective customer service.</a:t>
            </a:r>
          </a:p>
          <a:p>
            <a:endParaRPr lang="en-CA" sz="1400" dirty="0">
              <a:solidFill>
                <a:schemeClr val="tx1"/>
              </a:solidFill>
            </a:endParaRPr>
          </a:p>
          <a:p>
            <a:pPr marL="285750" indent="-285750">
              <a:buFont typeface="Arial" panose="020B0604020202020204" pitchFamily="34" charset="0"/>
              <a:buChar char="•"/>
            </a:pPr>
            <a:r>
              <a:rPr lang="en-CA" sz="1400" dirty="0" smtClean="0">
                <a:solidFill>
                  <a:schemeClr val="tx1"/>
                </a:solidFill>
              </a:rPr>
              <a:t>In eliminating the waste that can incur in unregulated backlogs, a lean backlog management strategy serves as a source of cost savings that is within the reach of the portfolio owner and which can be achieved on his or her own authority. </a:t>
            </a:r>
            <a:endParaRPr lang="en-CA" sz="1400" dirty="0">
              <a:solidFill>
                <a:schemeClr val="tx1"/>
              </a:solidFill>
            </a:endParaRPr>
          </a:p>
        </p:txBody>
      </p:sp>
      <p:sp>
        <p:nvSpPr>
          <p:cNvPr id="3" name="TextBox 2"/>
          <p:cNvSpPr txBox="1"/>
          <p:nvPr/>
        </p:nvSpPr>
        <p:spPr>
          <a:xfrm>
            <a:off x="1423983" y="6172200"/>
            <a:ext cx="1110343" cy="261610"/>
          </a:xfrm>
          <a:prstGeom prst="rect">
            <a:avLst/>
          </a:prstGeom>
        </p:spPr>
        <p:txBody>
          <a:bodyPr wrap="square" rtlCol="0">
            <a:spAutoFit/>
          </a:bodyPr>
          <a:lstStyle/>
          <a:p>
            <a:r>
              <a:rPr lang="en-CA" sz="1100" dirty="0" smtClean="0"/>
              <a:t>Source: </a:t>
            </a:r>
            <a:r>
              <a:rPr lang="en-CA" sz="1100" dirty="0" smtClean="0">
                <a:hlinkClick r:id="rId3"/>
              </a:rPr>
              <a:t>PMI</a:t>
            </a:r>
            <a:endParaRPr lang="en-CA" sz="1100" dirty="0" smtClean="0"/>
          </a:p>
        </p:txBody>
      </p:sp>
    </p:spTree>
    <p:extLst>
      <p:ext uri="{BB962C8B-B14F-4D97-AF65-F5344CB8AC3E}">
        <p14:creationId xmlns:p14="http://schemas.microsoft.com/office/powerpoint/2010/main" val="1907759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3974102"/>
            <a:ext cx="9144000" cy="2351878"/>
          </a:xfrm>
          <a:prstGeom prst="rect">
            <a:avLst/>
          </a:prstGeom>
          <a:solidFill>
            <a:schemeClr val="bg1">
              <a:lumMod val="95000"/>
            </a:schemeClr>
          </a:solidFill>
          <a:ln w="22225">
            <a:solidFill>
              <a:schemeClr val="bg1">
                <a:lumMod val="95000"/>
              </a:schemeClr>
            </a:solidFill>
          </a:ln>
        </p:spPr>
        <p:txBody>
          <a:bodyPr wrap="square" anchor="ctr">
            <a:noAutofit/>
          </a:bodyPr>
          <a:lstStyle/>
          <a:p>
            <a:pPr>
              <a:spcAft>
                <a:spcPts val="600"/>
              </a:spcAft>
            </a:pPr>
            <a:endParaRPr lang="en-CA" sz="1050" dirty="0" smtClean="0"/>
          </a:p>
        </p:txBody>
      </p:sp>
      <p:sp>
        <p:nvSpPr>
          <p:cNvPr id="2" name="Title 1"/>
          <p:cNvSpPr>
            <a:spLocks noGrp="1"/>
          </p:cNvSpPr>
          <p:nvPr>
            <p:ph type="title"/>
          </p:nvPr>
        </p:nvSpPr>
        <p:spPr/>
        <p:txBody>
          <a:bodyPr/>
          <a:lstStyle/>
          <a:p>
            <a:r>
              <a:rPr lang="en-CA" dirty="0" smtClean="0">
                <a:latin typeface="+mj-lt"/>
              </a:rPr>
              <a:t>Backlog management helps facilitate </a:t>
            </a:r>
            <a:r>
              <a:rPr lang="en-CA" dirty="0">
                <a:latin typeface="+mj-lt"/>
              </a:rPr>
              <a:t>project </a:t>
            </a:r>
            <a:r>
              <a:rPr lang="en-CA" dirty="0" smtClean="0">
                <a:latin typeface="+mj-lt"/>
              </a:rPr>
              <a:t>success</a:t>
            </a:r>
            <a:endParaRPr lang="en-CA" dirty="0">
              <a:latin typeface="+mj-lt"/>
            </a:endParaRPr>
          </a:p>
        </p:txBody>
      </p:sp>
      <p:sp>
        <p:nvSpPr>
          <p:cNvPr id="11" name="Rectangle 10"/>
          <p:cNvSpPr/>
          <p:nvPr/>
        </p:nvSpPr>
        <p:spPr>
          <a:xfrm>
            <a:off x="257174" y="1809720"/>
            <a:ext cx="5518593" cy="2031325"/>
          </a:xfrm>
          <a:prstGeom prst="rect">
            <a:avLst/>
          </a:prstGeom>
        </p:spPr>
        <p:txBody>
          <a:bodyPr wrap="square">
            <a:spAutoFit/>
          </a:bodyPr>
          <a:lstStyle/>
          <a:p>
            <a:r>
              <a:rPr lang="en-CA" sz="1400" dirty="0" smtClean="0"/>
              <a:t>Technological </a:t>
            </a:r>
            <a:r>
              <a:rPr lang="en-CA" sz="1400" dirty="0"/>
              <a:t>and economic changes have become increasingly hard to predict. Vigilance and </a:t>
            </a:r>
            <a:r>
              <a:rPr lang="en-CA" sz="1400" dirty="0" smtClean="0"/>
              <a:t>agility are required by the PMO and project teams in order to respond </a:t>
            </a:r>
            <a:r>
              <a:rPr lang="en-CA" sz="1400" dirty="0"/>
              <a:t>to the instability and uncertainly inflicted by </a:t>
            </a:r>
            <a:r>
              <a:rPr lang="en-CA" sz="1400" dirty="0" smtClean="0"/>
              <a:t>external factors.</a:t>
            </a:r>
            <a:endParaRPr lang="en-CA" sz="1400" dirty="0"/>
          </a:p>
          <a:p>
            <a:endParaRPr lang="en-CA" sz="1400" dirty="0"/>
          </a:p>
          <a:p>
            <a:r>
              <a:rPr lang="en-CA" sz="1400" dirty="0" smtClean="0"/>
              <a:t>Unregulated </a:t>
            </a:r>
            <a:r>
              <a:rPr lang="en-CA" sz="1400" dirty="0"/>
              <a:t>backlogs </a:t>
            </a:r>
            <a:r>
              <a:rPr lang="en-CA" sz="1400" dirty="0" smtClean="0"/>
              <a:t>can thwart such responsiveness. They commonly obscure strategic vision, and weigh portfolios down with a sense of obligation to stakeholder ideas that are frequently outdated and obsolete. </a:t>
            </a:r>
            <a:endParaRPr lang="en-CA" sz="1400" b="1" dirty="0"/>
          </a:p>
        </p:txBody>
      </p:sp>
      <p:sp>
        <p:nvSpPr>
          <p:cNvPr id="12" name="TextBox 11"/>
          <p:cNvSpPr txBox="1"/>
          <p:nvPr/>
        </p:nvSpPr>
        <p:spPr>
          <a:xfrm>
            <a:off x="0" y="1089931"/>
            <a:ext cx="9143999" cy="669218"/>
          </a:xfrm>
          <a:prstGeom prst="rect">
            <a:avLst/>
          </a:prstGeom>
          <a:solidFill>
            <a:schemeClr val="bg1">
              <a:lumMod val="95000"/>
            </a:schemeClr>
          </a:solidFill>
          <a:ln>
            <a:noFill/>
          </a:ln>
        </p:spPr>
        <p:txBody>
          <a:bodyPr wrap="square" rtlCol="0" anchor="ctr">
            <a:noAutofit/>
          </a:bodyPr>
          <a:lstStyle/>
          <a:p>
            <a:pPr marL="271463"/>
            <a:r>
              <a:rPr lang="en-CA" sz="1600" b="1" dirty="0" smtClean="0"/>
              <a:t>A lean backlog can help foster enterprise agility, and Info-Tech has found significant correlations between the agility of project teams and project success. </a:t>
            </a:r>
          </a:p>
        </p:txBody>
      </p:sp>
      <p:sp>
        <p:nvSpPr>
          <p:cNvPr id="13" name="Rectangle 12"/>
          <p:cNvSpPr/>
          <p:nvPr/>
        </p:nvSpPr>
        <p:spPr>
          <a:xfrm>
            <a:off x="5879940" y="1877419"/>
            <a:ext cx="2997360" cy="1849629"/>
          </a:xfrm>
          <a:prstGeom prst="rect">
            <a:avLst/>
          </a:prstGeom>
          <a:solidFill>
            <a:schemeClr val="bg1">
              <a:lumMod val="95000"/>
            </a:schemeClr>
          </a:solidFill>
        </p:spPr>
        <p:txBody>
          <a:bodyPr wrap="square" lIns="180000" rIns="180000" anchor="ctr">
            <a:noAutofit/>
          </a:bodyPr>
          <a:lstStyle/>
          <a:p>
            <a:pPr indent="92075">
              <a:spcAft>
                <a:spcPts val="600"/>
              </a:spcAft>
            </a:pPr>
            <a:r>
              <a:rPr lang="en-CA" sz="1400" i="1" dirty="0" smtClean="0">
                <a:latin typeface="+mj-lt"/>
              </a:rPr>
              <a:t>A </a:t>
            </a:r>
            <a:r>
              <a:rPr lang="en-CA" sz="1400" i="1" dirty="0">
                <a:latin typeface="+mj-lt"/>
              </a:rPr>
              <a:t>healthy project management </a:t>
            </a:r>
            <a:r>
              <a:rPr lang="en-CA" sz="1400" i="1" dirty="0" smtClean="0">
                <a:latin typeface="+mj-lt"/>
              </a:rPr>
              <a:t>process </a:t>
            </a:r>
            <a:r>
              <a:rPr lang="en-CA" sz="1400" i="1" dirty="0">
                <a:latin typeface="+mj-lt"/>
              </a:rPr>
              <a:t>and a healthy portfolio management process is proactive in weeding out </a:t>
            </a:r>
            <a:r>
              <a:rPr lang="en-CA" sz="1400" i="1" dirty="0" smtClean="0">
                <a:latin typeface="+mj-lt"/>
              </a:rPr>
              <a:t>projects… that </a:t>
            </a:r>
            <a:r>
              <a:rPr lang="en-CA" sz="1400" i="1" dirty="0">
                <a:latin typeface="+mj-lt"/>
              </a:rPr>
              <a:t>are no longer justified</a:t>
            </a:r>
            <a:r>
              <a:rPr lang="en-CA" sz="1400" i="1" dirty="0" smtClean="0">
                <a:latin typeface="+mj-lt"/>
              </a:rPr>
              <a:t>.</a:t>
            </a:r>
          </a:p>
          <a:p>
            <a:pPr algn="r">
              <a:spcAft>
                <a:spcPts val="600"/>
              </a:spcAft>
            </a:pPr>
            <a:r>
              <a:rPr lang="en-CA" sz="1200" dirty="0" smtClean="0"/>
              <a:t>– </a:t>
            </a:r>
            <a:r>
              <a:rPr lang="en-CA" sz="1200" i="1" dirty="0" smtClean="0"/>
              <a:t>Vaughn Merlyn, BRMP</a:t>
            </a:r>
          </a:p>
        </p:txBody>
      </p:sp>
      <p:graphicFrame>
        <p:nvGraphicFramePr>
          <p:cNvPr id="17" name="Chart 16"/>
          <p:cNvGraphicFramePr/>
          <p:nvPr>
            <p:extLst>
              <p:ext uri="{D42A27DB-BD31-4B8C-83A1-F6EECF244321}">
                <p14:modId xmlns:p14="http://schemas.microsoft.com/office/powerpoint/2010/main" val="3484681950"/>
              </p:ext>
            </p:extLst>
          </p:nvPr>
        </p:nvGraphicFramePr>
        <p:xfrm>
          <a:off x="2685708" y="4257957"/>
          <a:ext cx="6263368" cy="2068023"/>
        </p:xfrm>
        <a:graphic>
          <a:graphicData uri="http://schemas.openxmlformats.org/drawingml/2006/chart">
            <c:chart xmlns:c="http://schemas.openxmlformats.org/drawingml/2006/chart" xmlns:r="http://schemas.openxmlformats.org/officeDocument/2006/relationships" r:id="rId2"/>
          </a:graphicData>
        </a:graphic>
      </p:graphicFrame>
      <p:sp>
        <p:nvSpPr>
          <p:cNvPr id="19" name="Pentagon 18"/>
          <p:cNvSpPr/>
          <p:nvPr/>
        </p:nvSpPr>
        <p:spPr>
          <a:xfrm>
            <a:off x="0" y="4321466"/>
            <a:ext cx="2856239" cy="1558473"/>
          </a:xfrm>
          <a:prstGeom prst="homePlat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r>
              <a:rPr lang="en-CA" sz="1200" dirty="0" smtClean="0"/>
              <a:t>Info-Tech’s diagnostic data shows a significant correlation between the agility of project teams and stakeholder satisfaction across three key success categories.</a:t>
            </a:r>
            <a:endParaRPr lang="en-CA" sz="1200" dirty="0"/>
          </a:p>
        </p:txBody>
      </p:sp>
      <p:sp>
        <p:nvSpPr>
          <p:cNvPr id="20" name="Rectangle 19"/>
          <p:cNvSpPr/>
          <p:nvPr/>
        </p:nvSpPr>
        <p:spPr>
          <a:xfrm>
            <a:off x="4894827" y="4044467"/>
            <a:ext cx="1845130" cy="276999"/>
          </a:xfrm>
          <a:prstGeom prst="rect">
            <a:avLst/>
          </a:prstGeom>
        </p:spPr>
        <p:txBody>
          <a:bodyPr wrap="square">
            <a:spAutoFit/>
          </a:bodyPr>
          <a:lstStyle/>
          <a:p>
            <a:r>
              <a:rPr lang="en-CA" sz="1200" dirty="0"/>
              <a:t>“Agility of project </a:t>
            </a:r>
            <a:r>
              <a:rPr lang="en-CA" sz="1200" dirty="0" smtClean="0"/>
              <a:t>teams”</a:t>
            </a:r>
            <a:endParaRPr lang="en-CA" sz="1200" dirty="0"/>
          </a:p>
        </p:txBody>
      </p:sp>
      <p:pic>
        <p:nvPicPr>
          <p:cNvPr id="10" name="Picture 106"/>
          <p:cNvPicPr>
            <a:picLocks noChangeAspect="1"/>
          </p:cNvPicPr>
          <p:nvPr/>
        </p:nvPicPr>
        <p:blipFill>
          <a:blip r:embed="rId3"/>
          <a:stretch>
            <a:fillRect/>
          </a:stretch>
        </p:blipFill>
        <p:spPr>
          <a:xfrm>
            <a:off x="6739957" y="3072565"/>
            <a:ext cx="216000" cy="195999"/>
          </a:xfrm>
          <a:prstGeom prst="rect">
            <a:avLst/>
          </a:prstGeom>
        </p:spPr>
      </p:pic>
      <p:pic>
        <p:nvPicPr>
          <p:cNvPr id="14" name="Picture 107"/>
          <p:cNvPicPr>
            <a:picLocks noChangeAspect="1"/>
          </p:cNvPicPr>
          <p:nvPr/>
        </p:nvPicPr>
        <p:blipFill>
          <a:blip r:embed="rId4"/>
          <a:stretch>
            <a:fillRect/>
          </a:stretch>
        </p:blipFill>
        <p:spPr>
          <a:xfrm>
            <a:off x="5937815" y="2014333"/>
            <a:ext cx="216002" cy="155368"/>
          </a:xfrm>
          <a:prstGeom prst="rect">
            <a:avLst/>
          </a:prstGeom>
        </p:spPr>
      </p:pic>
    </p:spTree>
    <p:extLst>
      <p:ext uri="{BB962C8B-B14F-4D97-AF65-F5344CB8AC3E}">
        <p14:creationId xmlns:p14="http://schemas.microsoft.com/office/powerpoint/2010/main" val="1697056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j-lt"/>
              </a:rPr>
              <a:t>Combat your unmanaged backlog with a three-pronged approach</a:t>
            </a:r>
            <a:endParaRPr lang="en-CA" dirty="0">
              <a:latin typeface="+mj-lt"/>
            </a:endParaRPr>
          </a:p>
        </p:txBody>
      </p:sp>
      <p:sp>
        <p:nvSpPr>
          <p:cNvPr id="18" name="TextBox 17"/>
          <p:cNvSpPr txBox="1"/>
          <p:nvPr/>
        </p:nvSpPr>
        <p:spPr>
          <a:xfrm>
            <a:off x="3105981" y="3575519"/>
            <a:ext cx="2659784" cy="2092881"/>
          </a:xfrm>
          <a:prstGeom prst="rect">
            <a:avLst/>
          </a:prstGeom>
        </p:spPr>
        <p:txBody>
          <a:bodyPr wrap="square" rtlCol="0">
            <a:spAutoFit/>
          </a:bodyPr>
          <a:lstStyle/>
          <a:p>
            <a:pPr>
              <a:spcAft>
                <a:spcPts val="600"/>
              </a:spcAft>
            </a:pPr>
            <a:r>
              <a:rPr lang="en-CA" sz="1200" b="1" dirty="0" smtClean="0"/>
              <a:t>Perform a near-term cleanse:</a:t>
            </a:r>
          </a:p>
          <a:p>
            <a:pPr marL="285750" indent="-285750">
              <a:spcAft>
                <a:spcPts val="600"/>
              </a:spcAft>
              <a:buFont typeface="Arial" panose="020B0604020202020204" pitchFamily="34" charset="0"/>
              <a:buChar char="•"/>
            </a:pPr>
            <a:r>
              <a:rPr lang="en-CA" sz="1200" dirty="0" smtClean="0"/>
              <a:t>Eliminate dated, low-value requests from the backlog in order to get the list of pending projects down to a manageable level.</a:t>
            </a:r>
          </a:p>
          <a:p>
            <a:pPr marL="285750" indent="-285750">
              <a:spcAft>
                <a:spcPts val="600"/>
              </a:spcAft>
              <a:buFont typeface="Arial" panose="020B0604020202020204" pitchFamily="34" charset="0"/>
              <a:buChar char="•"/>
            </a:pPr>
            <a:r>
              <a:rPr lang="en-CA" sz="1200" dirty="0" smtClean="0"/>
              <a:t>When to do it: over the course of one to three days, once you have calculated your backlog ROI and determined sources.</a:t>
            </a:r>
            <a:endParaRPr lang="en-CA" sz="1200" dirty="0"/>
          </a:p>
        </p:txBody>
      </p:sp>
      <p:sp>
        <p:nvSpPr>
          <p:cNvPr id="26" name="TextBox 25"/>
          <p:cNvSpPr txBox="1"/>
          <p:nvPr/>
        </p:nvSpPr>
        <p:spPr>
          <a:xfrm>
            <a:off x="5909093" y="3575519"/>
            <a:ext cx="2603115" cy="1908215"/>
          </a:xfrm>
          <a:prstGeom prst="rect">
            <a:avLst/>
          </a:prstGeom>
        </p:spPr>
        <p:txBody>
          <a:bodyPr wrap="square" rtlCol="0">
            <a:spAutoFit/>
          </a:bodyPr>
          <a:lstStyle/>
          <a:p>
            <a:pPr>
              <a:spcAft>
                <a:spcPts val="600"/>
              </a:spcAft>
            </a:pPr>
            <a:r>
              <a:rPr lang="en-CA" sz="1200" b="1" dirty="0" smtClean="0"/>
              <a:t>Implement a long-term strategy:</a:t>
            </a:r>
          </a:p>
          <a:p>
            <a:pPr marL="285750" indent="-285750">
              <a:spcAft>
                <a:spcPts val="600"/>
              </a:spcAft>
              <a:buFont typeface="Arial" panose="020B0604020202020204" pitchFamily="34" charset="0"/>
              <a:buChar char="•"/>
            </a:pPr>
            <a:r>
              <a:rPr lang="en-CA" sz="1200" dirty="0" smtClean="0"/>
              <a:t>Develop a strategy to keep the backlog minimal and high-value, with a reliable throughput ratio quarter after quarter, year after year. </a:t>
            </a:r>
          </a:p>
          <a:p>
            <a:pPr marL="285750" indent="-285750">
              <a:spcAft>
                <a:spcPts val="600"/>
              </a:spcAft>
              <a:buFont typeface="Arial" panose="020B0604020202020204" pitchFamily="34" charset="0"/>
              <a:buChar char="•"/>
            </a:pPr>
            <a:r>
              <a:rPr lang="en-CA" sz="1200" dirty="0" smtClean="0"/>
              <a:t>When to do it: ongoing </a:t>
            </a:r>
            <a:r>
              <a:rPr lang="en-CA" sz="1200" dirty="0"/>
              <a:t>–</a:t>
            </a:r>
            <a:r>
              <a:rPr lang="en-CA" sz="1200" dirty="0" smtClean="0"/>
              <a:t> </a:t>
            </a:r>
            <a:r>
              <a:rPr lang="en-CA" sz="1200" dirty="0"/>
              <a:t>in the wake of your near-term </a:t>
            </a:r>
            <a:r>
              <a:rPr lang="en-CA" sz="1200" dirty="0" smtClean="0"/>
              <a:t>cleanse. </a:t>
            </a:r>
            <a:endParaRPr lang="en-CA" sz="1200" dirty="0"/>
          </a:p>
        </p:txBody>
      </p:sp>
      <p:grpSp>
        <p:nvGrpSpPr>
          <p:cNvPr id="25" name="Group 24"/>
          <p:cNvGrpSpPr/>
          <p:nvPr/>
        </p:nvGrpSpPr>
        <p:grpSpPr>
          <a:xfrm>
            <a:off x="3209765" y="2058411"/>
            <a:ext cx="2556000" cy="759482"/>
            <a:chOff x="2281919" y="5147582"/>
            <a:chExt cx="3601933" cy="1034592"/>
          </a:xfrm>
        </p:grpSpPr>
        <p:pic>
          <p:nvPicPr>
            <p:cNvPr id="19" name="Picture 18"/>
            <p:cNvPicPr>
              <a:picLocks noChangeAspect="1"/>
            </p:cNvPicPr>
            <p:nvPr/>
          </p:nvPicPr>
          <p:blipFill>
            <a:blip r:embed="rId3"/>
            <a:stretch>
              <a:fillRect/>
            </a:stretch>
          </p:blipFill>
          <p:spPr>
            <a:xfrm>
              <a:off x="2281919" y="5147582"/>
              <a:ext cx="2196000" cy="1034592"/>
            </a:xfrm>
            <a:prstGeom prst="rect">
              <a:avLst/>
            </a:prstGeom>
          </p:spPr>
        </p:pic>
        <p:pic>
          <p:nvPicPr>
            <p:cNvPr id="20" name="Picture 19"/>
            <p:cNvPicPr>
              <a:picLocks noChangeAspect="1"/>
            </p:cNvPicPr>
            <p:nvPr/>
          </p:nvPicPr>
          <p:blipFill>
            <a:blip r:embed="rId4"/>
            <a:stretch>
              <a:fillRect/>
            </a:stretch>
          </p:blipFill>
          <p:spPr>
            <a:xfrm>
              <a:off x="4369059" y="5294418"/>
              <a:ext cx="1514793" cy="828000"/>
            </a:xfrm>
            <a:prstGeom prst="rect">
              <a:avLst/>
            </a:prstGeom>
          </p:spPr>
        </p:pic>
      </p:grpSp>
      <p:sp>
        <p:nvSpPr>
          <p:cNvPr id="3" name="Chevron 2"/>
          <p:cNvSpPr/>
          <p:nvPr/>
        </p:nvSpPr>
        <p:spPr>
          <a:xfrm>
            <a:off x="3105981" y="2868114"/>
            <a:ext cx="2968668" cy="619854"/>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accent1"/>
                </a:solidFill>
              </a:rPr>
              <a:t>Eliminate Zombie Requests</a:t>
            </a:r>
            <a:endParaRPr lang="en-CA" sz="1200" b="1" dirty="0">
              <a:solidFill>
                <a:schemeClr val="accent1"/>
              </a:solidFill>
            </a:endParaRPr>
          </a:p>
        </p:txBody>
      </p:sp>
      <p:sp>
        <p:nvSpPr>
          <p:cNvPr id="22" name="Chevron 21"/>
          <p:cNvSpPr/>
          <p:nvPr/>
        </p:nvSpPr>
        <p:spPr>
          <a:xfrm>
            <a:off x="5909094" y="2868114"/>
            <a:ext cx="2938118" cy="619854"/>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accent1"/>
                </a:solidFill>
              </a:rPr>
              <a:t>Protect the Portfolio Against the Return of the “Unstarted”</a:t>
            </a:r>
            <a:endParaRPr lang="en-CA" sz="1200" b="1" dirty="0">
              <a:solidFill>
                <a:schemeClr val="accent1"/>
              </a:solidFill>
            </a:endParaRPr>
          </a:p>
        </p:txBody>
      </p:sp>
      <p:sp>
        <p:nvSpPr>
          <p:cNvPr id="4" name="TextBox 3"/>
          <p:cNvSpPr txBox="1"/>
          <p:nvPr/>
        </p:nvSpPr>
        <p:spPr>
          <a:xfrm>
            <a:off x="257172" y="1142059"/>
            <a:ext cx="8620125" cy="584775"/>
          </a:xfrm>
          <a:prstGeom prst="rect">
            <a:avLst/>
          </a:prstGeom>
        </p:spPr>
        <p:txBody>
          <a:bodyPr wrap="square" rtlCol="0">
            <a:spAutoFit/>
          </a:bodyPr>
          <a:lstStyle/>
          <a:p>
            <a:r>
              <a:rPr lang="en-CA" sz="1600" b="1" dirty="0" smtClean="0"/>
              <a:t>Follow Info-Tech’s advice to get your list of unstarted projects down to a more manageable level and to keep it down.</a:t>
            </a:r>
          </a:p>
        </p:txBody>
      </p:sp>
      <p:sp>
        <p:nvSpPr>
          <p:cNvPr id="23" name="TextBox 22"/>
          <p:cNvSpPr txBox="1"/>
          <p:nvPr/>
        </p:nvSpPr>
        <p:spPr>
          <a:xfrm>
            <a:off x="303334" y="5845858"/>
            <a:ext cx="8573963" cy="437705"/>
          </a:xfrm>
          <a:prstGeom prst="rect">
            <a:avLst/>
          </a:prstGeom>
          <a:gradFill flip="none" rotWithShape="1">
            <a:gsLst>
              <a:gs pos="0">
                <a:schemeClr val="bg1">
                  <a:lumMod val="85000"/>
                </a:schemeClr>
              </a:gs>
              <a:gs pos="42000">
                <a:schemeClr val="accent3">
                  <a:lumMod val="60000"/>
                  <a:lumOff val="40000"/>
                </a:schemeClr>
              </a:gs>
              <a:gs pos="56000">
                <a:schemeClr val="accent3"/>
              </a:gs>
              <a:gs pos="79000">
                <a:schemeClr val="accent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266700">
              <a:defRPr sz="1400" b="1">
                <a:solidFill>
                  <a:schemeClr val="accen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4" name="TextBox 23"/>
          <p:cNvSpPr txBox="1"/>
          <p:nvPr/>
        </p:nvSpPr>
        <p:spPr>
          <a:xfrm>
            <a:off x="526533" y="5908267"/>
            <a:ext cx="1840374" cy="307777"/>
          </a:xfrm>
          <a:prstGeom prst="rect">
            <a:avLst/>
          </a:prstGeom>
        </p:spPr>
        <p:txBody>
          <a:bodyPr wrap="square" rtlCol="0">
            <a:spAutoFit/>
          </a:bodyPr>
          <a:lstStyle/>
          <a:p>
            <a:r>
              <a:rPr lang="en-CA" sz="1400" b="1" i="1" dirty="0" smtClean="0"/>
              <a:t>Near-Term Relief</a:t>
            </a:r>
          </a:p>
        </p:txBody>
      </p:sp>
      <p:sp>
        <p:nvSpPr>
          <p:cNvPr id="28" name="TextBox 27"/>
          <p:cNvSpPr txBox="1"/>
          <p:nvPr/>
        </p:nvSpPr>
        <p:spPr>
          <a:xfrm>
            <a:off x="6562347" y="5916066"/>
            <a:ext cx="1949861" cy="307777"/>
          </a:xfrm>
          <a:prstGeom prst="rect">
            <a:avLst/>
          </a:prstGeom>
        </p:spPr>
        <p:txBody>
          <a:bodyPr wrap="square" rtlCol="0">
            <a:spAutoFit/>
          </a:bodyPr>
          <a:lstStyle/>
          <a:p>
            <a:r>
              <a:rPr lang="en-CA" sz="1400" b="1" i="1" dirty="0" smtClean="0">
                <a:solidFill>
                  <a:schemeClr val="bg1"/>
                </a:solidFill>
              </a:rPr>
              <a:t>Long-Term Solution</a:t>
            </a:r>
          </a:p>
        </p:txBody>
      </p:sp>
      <p:cxnSp>
        <p:nvCxnSpPr>
          <p:cNvPr id="7" name="Straight Arrow Connector 6"/>
          <p:cNvCxnSpPr/>
          <p:nvPr/>
        </p:nvCxnSpPr>
        <p:spPr>
          <a:xfrm>
            <a:off x="2511281" y="6064710"/>
            <a:ext cx="3952968" cy="0"/>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2" name="Chevron 31"/>
          <p:cNvSpPr/>
          <p:nvPr/>
        </p:nvSpPr>
        <p:spPr>
          <a:xfrm>
            <a:off x="303334" y="2868114"/>
            <a:ext cx="2968668" cy="619854"/>
          </a:xfrm>
          <a:prstGeom prst="chevron">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accent1"/>
                </a:solidFill>
              </a:rPr>
              <a:t>Develop a Battle Plan</a:t>
            </a:r>
            <a:endParaRPr lang="en-CA" sz="1200" b="1" dirty="0">
              <a:solidFill>
                <a:schemeClr val="accent1"/>
              </a:solidFill>
            </a:endParaRPr>
          </a:p>
        </p:txBody>
      </p:sp>
      <p:grpSp>
        <p:nvGrpSpPr>
          <p:cNvPr id="13" name="Group 12"/>
          <p:cNvGrpSpPr/>
          <p:nvPr/>
        </p:nvGrpSpPr>
        <p:grpSpPr>
          <a:xfrm>
            <a:off x="1207769" y="2084577"/>
            <a:ext cx="1152009" cy="693970"/>
            <a:chOff x="1207769" y="2291606"/>
            <a:chExt cx="1152009" cy="693970"/>
          </a:xfrm>
        </p:grpSpPr>
        <p:pic>
          <p:nvPicPr>
            <p:cNvPr id="34" name="Picture 33"/>
            <p:cNvPicPr>
              <a:picLocks noChangeAspect="1"/>
            </p:cNvPicPr>
            <p:nvPr/>
          </p:nvPicPr>
          <p:blipFill>
            <a:blip r:embed="rId5"/>
            <a:stretch>
              <a:fillRect/>
            </a:stretch>
          </p:blipFill>
          <p:spPr>
            <a:xfrm>
              <a:off x="1589668" y="2308481"/>
              <a:ext cx="396000" cy="373500"/>
            </a:xfrm>
            <a:prstGeom prst="rect">
              <a:avLst/>
            </a:prstGeom>
          </p:spPr>
        </p:pic>
        <p:pic>
          <p:nvPicPr>
            <p:cNvPr id="11" name="Picture 10"/>
            <p:cNvPicPr>
              <a:picLocks noChangeAspect="1"/>
            </p:cNvPicPr>
            <p:nvPr/>
          </p:nvPicPr>
          <p:blipFill>
            <a:blip r:embed="rId6"/>
            <a:stretch>
              <a:fillRect/>
            </a:stretch>
          </p:blipFill>
          <p:spPr>
            <a:xfrm>
              <a:off x="1207769" y="2291606"/>
              <a:ext cx="252000" cy="693970"/>
            </a:xfrm>
            <a:prstGeom prst="rect">
              <a:avLst/>
            </a:prstGeom>
          </p:spPr>
        </p:pic>
        <p:pic>
          <p:nvPicPr>
            <p:cNvPr id="38" name="Picture 37"/>
            <p:cNvPicPr>
              <a:picLocks noChangeAspect="1"/>
            </p:cNvPicPr>
            <p:nvPr/>
          </p:nvPicPr>
          <p:blipFill>
            <a:blip r:embed="rId7"/>
            <a:stretch>
              <a:fillRect/>
            </a:stretch>
          </p:blipFill>
          <p:spPr>
            <a:xfrm rot="2823882">
              <a:off x="1957504" y="2442336"/>
              <a:ext cx="504000" cy="300549"/>
            </a:xfrm>
            <a:prstGeom prst="rect">
              <a:avLst/>
            </a:prstGeom>
          </p:spPr>
        </p:pic>
        <p:pic>
          <p:nvPicPr>
            <p:cNvPr id="41" name="Picture 40"/>
            <p:cNvPicPr>
              <a:picLocks noChangeAspect="1"/>
            </p:cNvPicPr>
            <p:nvPr/>
          </p:nvPicPr>
          <p:blipFill>
            <a:blip r:embed="rId8"/>
            <a:stretch>
              <a:fillRect/>
            </a:stretch>
          </p:blipFill>
          <p:spPr>
            <a:xfrm>
              <a:off x="1819829" y="2579753"/>
              <a:ext cx="216000" cy="289014"/>
            </a:xfrm>
            <a:prstGeom prst="rect">
              <a:avLst/>
            </a:prstGeom>
          </p:spPr>
        </p:pic>
      </p:grpSp>
      <p:pic>
        <p:nvPicPr>
          <p:cNvPr id="12" name="Picture 11"/>
          <p:cNvPicPr>
            <a:picLocks noChangeAspect="1"/>
          </p:cNvPicPr>
          <p:nvPr/>
        </p:nvPicPr>
        <p:blipFill>
          <a:blip r:embed="rId9"/>
          <a:stretch>
            <a:fillRect/>
          </a:stretch>
        </p:blipFill>
        <p:spPr>
          <a:xfrm>
            <a:off x="7972208" y="2056030"/>
            <a:ext cx="540000" cy="758499"/>
          </a:xfrm>
          <a:prstGeom prst="rect">
            <a:avLst/>
          </a:prstGeom>
        </p:spPr>
      </p:pic>
      <p:sp>
        <p:nvSpPr>
          <p:cNvPr id="42" name="TextBox 41"/>
          <p:cNvSpPr txBox="1"/>
          <p:nvPr/>
        </p:nvSpPr>
        <p:spPr>
          <a:xfrm>
            <a:off x="302869" y="3575519"/>
            <a:ext cx="2659784" cy="1800493"/>
          </a:xfrm>
          <a:prstGeom prst="rect">
            <a:avLst/>
          </a:prstGeom>
        </p:spPr>
        <p:txBody>
          <a:bodyPr wrap="square" rtlCol="0">
            <a:spAutoFit/>
          </a:bodyPr>
          <a:lstStyle/>
          <a:p>
            <a:pPr>
              <a:spcAft>
                <a:spcPts val="600"/>
              </a:spcAft>
            </a:pPr>
            <a:r>
              <a:rPr lang="en-CA" sz="1200" b="1" dirty="0" smtClean="0"/>
              <a:t>Determine backlog origins and costs:</a:t>
            </a:r>
          </a:p>
          <a:p>
            <a:pPr marL="285750" indent="-285750">
              <a:spcAft>
                <a:spcPts val="600"/>
              </a:spcAft>
              <a:buFont typeface="Arial" panose="020B0604020202020204" pitchFamily="34" charset="0"/>
              <a:buChar char="•"/>
            </a:pPr>
            <a:r>
              <a:rPr lang="en-CA" sz="1200" dirty="0" smtClean="0"/>
              <a:t>Calculate the value of your backlog investments.</a:t>
            </a:r>
          </a:p>
          <a:p>
            <a:pPr marL="285750" indent="-285750">
              <a:spcAft>
                <a:spcPts val="600"/>
              </a:spcAft>
              <a:buFont typeface="Arial" panose="020B0604020202020204" pitchFamily="34" charset="0"/>
              <a:buChar char="•"/>
            </a:pPr>
            <a:r>
              <a:rPr lang="en-CA" sz="1200" dirty="0" smtClean="0"/>
              <a:t>Root out the sources that contribute to backlog unmanageability.</a:t>
            </a:r>
          </a:p>
          <a:p>
            <a:pPr marL="285750" indent="-285750">
              <a:spcAft>
                <a:spcPts val="600"/>
              </a:spcAft>
              <a:buFont typeface="Arial" panose="020B0604020202020204" pitchFamily="34" charset="0"/>
              <a:buChar char="•"/>
            </a:pPr>
            <a:r>
              <a:rPr lang="en-CA" sz="1200" dirty="0" smtClean="0"/>
              <a:t>When to do it: immediately.</a:t>
            </a:r>
            <a:endParaRPr lang="en-CA" sz="1200" dirty="0"/>
          </a:p>
        </p:txBody>
      </p:sp>
      <p:pic>
        <p:nvPicPr>
          <p:cNvPr id="5" name="Picture 4"/>
          <p:cNvPicPr>
            <a:picLocks noChangeAspect="1"/>
          </p:cNvPicPr>
          <p:nvPr/>
        </p:nvPicPr>
        <p:blipFill rotWithShape="1">
          <a:blip r:embed="rId10">
            <a:extLst>
              <a:ext uri="{28A0092B-C50C-407E-A947-70E740481C1C}">
                <a14:useLocalDpi xmlns:a14="http://schemas.microsoft.com/office/drawing/2010/main" val="0"/>
              </a:ext>
            </a:extLst>
          </a:blip>
          <a:srcRect t="70829"/>
          <a:stretch/>
        </p:blipFill>
        <p:spPr>
          <a:xfrm>
            <a:off x="6379467" y="2233571"/>
            <a:ext cx="1662365" cy="540456"/>
          </a:xfrm>
          <a:prstGeom prst="rect">
            <a:avLst/>
          </a:prstGeom>
        </p:spPr>
      </p:pic>
    </p:spTree>
    <p:extLst>
      <p:ext uri="{BB962C8B-B14F-4D97-AF65-F5344CB8AC3E}">
        <p14:creationId xmlns:p14="http://schemas.microsoft.com/office/powerpoint/2010/main" val="1930422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j-lt"/>
              </a:rPr>
              <a:t>Start building your battle plan by sizing up your backlog</a:t>
            </a:r>
            <a:endParaRPr lang="en-CA" dirty="0">
              <a:latin typeface="+mj-lt"/>
            </a:endParaRPr>
          </a:p>
        </p:txBody>
      </p:sp>
      <p:sp>
        <p:nvSpPr>
          <p:cNvPr id="3" name="TextBox 2"/>
          <p:cNvSpPr txBox="1"/>
          <p:nvPr/>
        </p:nvSpPr>
        <p:spPr>
          <a:xfrm>
            <a:off x="-15650" y="1090167"/>
            <a:ext cx="9159650" cy="721703"/>
          </a:xfrm>
          <a:prstGeom prst="rect">
            <a:avLst/>
          </a:prstGeom>
          <a:solidFill>
            <a:schemeClr val="bg1">
              <a:lumMod val="95000"/>
            </a:schemeClr>
          </a:solidFill>
        </p:spPr>
        <p:txBody>
          <a:bodyPr wrap="square" rtlCol="0" anchor="ctr">
            <a:noAutofit/>
          </a:bodyPr>
          <a:lstStyle/>
          <a:p>
            <a:pPr marL="266700"/>
            <a:r>
              <a:rPr lang="en-CA" sz="1600" b="1" dirty="0" smtClean="0"/>
              <a:t>Phase one of this blueprint will help you calculate the costs in order to right-size your management strategy.   </a:t>
            </a:r>
          </a:p>
        </p:txBody>
      </p:sp>
      <p:sp>
        <p:nvSpPr>
          <p:cNvPr id="10" name="TextBox 9"/>
          <p:cNvSpPr txBox="1"/>
          <p:nvPr/>
        </p:nvSpPr>
        <p:spPr>
          <a:xfrm>
            <a:off x="6558900" y="1969563"/>
            <a:ext cx="1823787" cy="338554"/>
          </a:xfrm>
          <a:prstGeom prst="rect">
            <a:avLst/>
          </a:prstGeom>
        </p:spPr>
        <p:txBody>
          <a:bodyPr wrap="square" rtlCol="0">
            <a:spAutoFit/>
          </a:bodyPr>
          <a:lstStyle/>
          <a:p>
            <a:pPr algn="ctr"/>
            <a:endParaRPr lang="en-CA" sz="1600" b="1" i="1" dirty="0" smtClean="0">
              <a:solidFill>
                <a:schemeClr val="accent2"/>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5253" y="1811870"/>
            <a:ext cx="1836000" cy="3192575"/>
          </a:xfrm>
          <a:prstGeom prst="rect">
            <a:avLst/>
          </a:prstGeom>
        </p:spPr>
      </p:pic>
      <p:sp>
        <p:nvSpPr>
          <p:cNvPr id="14" name="TextBox 13"/>
          <p:cNvSpPr txBox="1"/>
          <p:nvPr/>
        </p:nvSpPr>
        <p:spPr>
          <a:xfrm>
            <a:off x="275571" y="2000426"/>
            <a:ext cx="3883866" cy="307777"/>
          </a:xfrm>
          <a:prstGeom prst="rect">
            <a:avLst/>
          </a:prstGeom>
        </p:spPr>
        <p:txBody>
          <a:bodyPr wrap="square" rtlCol="0">
            <a:spAutoFit/>
          </a:bodyPr>
          <a:lstStyle/>
          <a:p>
            <a:r>
              <a:rPr lang="en-CA" sz="1400" b="1" dirty="0" smtClean="0">
                <a:solidFill>
                  <a:schemeClr val="accent1"/>
                </a:solidFill>
              </a:rPr>
              <a:t>The Anatomy of a Project </a:t>
            </a:r>
            <a:r>
              <a:rPr lang="en-CA" sz="1400" b="1" dirty="0">
                <a:solidFill>
                  <a:schemeClr val="accent1"/>
                </a:solidFill>
              </a:rPr>
              <a:t>Backlog</a:t>
            </a:r>
            <a:r>
              <a:rPr lang="en-CA" sz="1400" b="1" dirty="0" smtClean="0">
                <a:solidFill>
                  <a:schemeClr val="accent1"/>
                </a:solidFill>
              </a:rPr>
              <a:t>: </a:t>
            </a:r>
          </a:p>
        </p:txBody>
      </p:sp>
      <p:sp>
        <p:nvSpPr>
          <p:cNvPr id="24" name="TextBox 23"/>
          <p:cNvSpPr txBox="1"/>
          <p:nvPr/>
        </p:nvSpPr>
        <p:spPr>
          <a:xfrm>
            <a:off x="4861143" y="1935846"/>
            <a:ext cx="1232515" cy="276999"/>
          </a:xfrm>
          <a:prstGeom prst="rect">
            <a:avLst/>
          </a:prstGeom>
        </p:spPr>
        <p:txBody>
          <a:bodyPr wrap="square" rtlCol="0">
            <a:spAutoFit/>
          </a:bodyPr>
          <a:lstStyle/>
          <a:p>
            <a:pPr algn="ctr"/>
            <a:r>
              <a:rPr lang="en-CA" sz="1200" b="1" dirty="0" smtClean="0"/>
              <a:t>Sunk Costs</a:t>
            </a:r>
            <a:endParaRPr lang="en-CA" sz="1100" b="1" dirty="0" smtClean="0"/>
          </a:p>
        </p:txBody>
      </p:sp>
      <p:sp>
        <p:nvSpPr>
          <p:cNvPr id="28" name="Line Callout 1 27"/>
          <p:cNvSpPr/>
          <p:nvPr/>
        </p:nvSpPr>
        <p:spPr>
          <a:xfrm flipH="1">
            <a:off x="4857117" y="3812827"/>
            <a:ext cx="1232515" cy="958575"/>
          </a:xfrm>
          <a:prstGeom prst="borderCallout1">
            <a:avLst>
              <a:gd name="adj1" fmla="val 48167"/>
              <a:gd name="adj2" fmla="val -8329"/>
              <a:gd name="adj3" fmla="val 48106"/>
              <a:gd name="adj4" fmla="val -34804"/>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a:solidFill>
                  <a:schemeClr val="tx1"/>
                </a:solidFill>
              </a:rPr>
              <a:t>Requestor time spent developing and submitting </a:t>
            </a:r>
            <a:r>
              <a:rPr lang="en-CA" sz="1100" dirty="0" smtClean="0">
                <a:solidFill>
                  <a:schemeClr val="tx1"/>
                </a:solidFill>
              </a:rPr>
              <a:t>requests.</a:t>
            </a:r>
            <a:endParaRPr lang="en-CA" sz="1100" dirty="0">
              <a:solidFill>
                <a:schemeClr val="tx1"/>
              </a:solidFill>
            </a:endParaRPr>
          </a:p>
        </p:txBody>
      </p:sp>
      <p:sp>
        <p:nvSpPr>
          <p:cNvPr id="29" name="Line Callout 1 28"/>
          <p:cNvSpPr/>
          <p:nvPr/>
        </p:nvSpPr>
        <p:spPr>
          <a:xfrm flipH="1">
            <a:off x="4857119" y="2958912"/>
            <a:ext cx="1232513" cy="747483"/>
          </a:xfrm>
          <a:prstGeom prst="borderCallout1">
            <a:avLst>
              <a:gd name="adj1" fmla="val 48167"/>
              <a:gd name="adj2" fmla="val -9641"/>
              <a:gd name="adj3" fmla="val 47796"/>
              <a:gd name="adj4" fmla="val -31969"/>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solidFill>
                  <a:schemeClr val="tx1"/>
                </a:solidFill>
              </a:rPr>
              <a:t>PMO time spent processing requests.</a:t>
            </a:r>
            <a:endParaRPr lang="en-CA" sz="1100" dirty="0">
              <a:solidFill>
                <a:schemeClr val="tx1"/>
              </a:solidFill>
            </a:endParaRPr>
          </a:p>
        </p:txBody>
      </p:sp>
      <p:sp>
        <p:nvSpPr>
          <p:cNvPr id="30" name="Line Callout 1 29"/>
          <p:cNvSpPr/>
          <p:nvPr/>
        </p:nvSpPr>
        <p:spPr>
          <a:xfrm flipH="1">
            <a:off x="4857121" y="2234546"/>
            <a:ext cx="1232511" cy="608469"/>
          </a:xfrm>
          <a:prstGeom prst="borderCallout1">
            <a:avLst>
              <a:gd name="adj1" fmla="val 49497"/>
              <a:gd name="adj2" fmla="val -6360"/>
              <a:gd name="adj3" fmla="val 48542"/>
              <a:gd name="adj4" fmla="val -32936"/>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a:solidFill>
                  <a:schemeClr val="tx1"/>
                </a:solidFill>
              </a:rPr>
              <a:t>Executive time spent evaluating </a:t>
            </a:r>
            <a:r>
              <a:rPr lang="en-CA" sz="1100" dirty="0" smtClean="0">
                <a:solidFill>
                  <a:schemeClr val="tx1"/>
                </a:solidFill>
              </a:rPr>
              <a:t>requests.</a:t>
            </a:r>
            <a:endParaRPr lang="en-CA" sz="1100" dirty="0">
              <a:solidFill>
                <a:schemeClr val="tx1"/>
              </a:solidFill>
            </a:endParaRPr>
          </a:p>
        </p:txBody>
      </p:sp>
      <p:sp>
        <p:nvSpPr>
          <p:cNvPr id="31" name="Line Callout 1 30"/>
          <p:cNvSpPr/>
          <p:nvPr/>
        </p:nvSpPr>
        <p:spPr>
          <a:xfrm>
            <a:off x="7609569" y="2975018"/>
            <a:ext cx="1232516" cy="966901"/>
          </a:xfrm>
          <a:prstGeom prst="borderCallout1">
            <a:avLst>
              <a:gd name="adj1" fmla="val 48167"/>
              <a:gd name="adj2" fmla="val -6359"/>
              <a:gd name="adj3" fmla="val 48817"/>
              <a:gd name="adj4" fmla="val -33705"/>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solidFill>
                  <a:schemeClr val="tx1"/>
                </a:solidFill>
              </a:rPr>
              <a:t>Time spent by the PMO maintaining and assessing the list.</a:t>
            </a:r>
            <a:endParaRPr lang="en-CA" sz="1100" dirty="0">
              <a:solidFill>
                <a:schemeClr val="tx1"/>
              </a:solidFill>
            </a:endParaRPr>
          </a:p>
        </p:txBody>
      </p:sp>
      <p:sp>
        <p:nvSpPr>
          <p:cNvPr id="32" name="TextBox 31"/>
          <p:cNvSpPr txBox="1"/>
          <p:nvPr/>
        </p:nvSpPr>
        <p:spPr>
          <a:xfrm>
            <a:off x="7556423" y="1935846"/>
            <a:ext cx="1323907" cy="276999"/>
          </a:xfrm>
          <a:prstGeom prst="rect">
            <a:avLst/>
          </a:prstGeom>
          <a:ln>
            <a:noFill/>
          </a:ln>
        </p:spPr>
        <p:txBody>
          <a:bodyPr wrap="square" rtlCol="0">
            <a:spAutoFit/>
          </a:bodyPr>
          <a:lstStyle/>
          <a:p>
            <a:r>
              <a:rPr lang="en-CA" sz="1200" b="1" dirty="0" smtClean="0"/>
              <a:t>Ongoing Costs</a:t>
            </a:r>
            <a:endParaRPr lang="en-CA" sz="1100" b="1" dirty="0" smtClean="0"/>
          </a:p>
        </p:txBody>
      </p:sp>
      <p:sp>
        <p:nvSpPr>
          <p:cNvPr id="33" name="Line Callout 1 32"/>
          <p:cNvSpPr/>
          <p:nvPr/>
        </p:nvSpPr>
        <p:spPr>
          <a:xfrm>
            <a:off x="7609569" y="4030043"/>
            <a:ext cx="1232516" cy="757465"/>
          </a:xfrm>
          <a:prstGeom prst="borderCallout1">
            <a:avLst>
              <a:gd name="adj1" fmla="val 48167"/>
              <a:gd name="adj2" fmla="val -6359"/>
              <a:gd name="adj3" fmla="val 49166"/>
              <a:gd name="adj4" fmla="val -34319"/>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solidFill>
                  <a:schemeClr val="tx1"/>
                </a:solidFill>
              </a:rPr>
              <a:t>Time spent by executives reassessing old items. </a:t>
            </a:r>
            <a:endParaRPr lang="en-CA" sz="1100" dirty="0">
              <a:solidFill>
                <a:schemeClr val="tx1"/>
              </a:solidFill>
            </a:endParaRPr>
          </a:p>
        </p:txBody>
      </p:sp>
      <p:sp>
        <p:nvSpPr>
          <p:cNvPr id="34" name="Line Callout 1 33"/>
          <p:cNvSpPr/>
          <p:nvPr/>
        </p:nvSpPr>
        <p:spPr>
          <a:xfrm>
            <a:off x="7609569" y="2250652"/>
            <a:ext cx="1217617" cy="635002"/>
          </a:xfrm>
          <a:prstGeom prst="borderCallout1">
            <a:avLst>
              <a:gd name="adj1" fmla="val 48167"/>
              <a:gd name="adj2" fmla="val -6359"/>
              <a:gd name="adj3" fmla="val 48543"/>
              <a:gd name="adj4" fmla="val -37597"/>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solidFill>
                  <a:schemeClr val="tx1"/>
                </a:solidFill>
              </a:rPr>
              <a:t>Time spent by adding new items.</a:t>
            </a:r>
            <a:endParaRPr lang="en-CA" sz="1100" dirty="0">
              <a:solidFill>
                <a:schemeClr val="tx1"/>
              </a:solidFill>
            </a:endParaRPr>
          </a:p>
        </p:txBody>
      </p:sp>
      <p:sp>
        <p:nvSpPr>
          <p:cNvPr id="8" name="Rectangle 7"/>
          <p:cNvSpPr/>
          <p:nvPr/>
        </p:nvSpPr>
        <p:spPr>
          <a:xfrm>
            <a:off x="275571" y="2308117"/>
            <a:ext cx="4137045" cy="3647152"/>
          </a:xfrm>
          <a:prstGeom prst="rect">
            <a:avLst/>
          </a:prstGeom>
        </p:spPr>
        <p:txBody>
          <a:bodyPr wrap="square">
            <a:spAutoFit/>
          </a:bodyPr>
          <a:lstStyle/>
          <a:p>
            <a:r>
              <a:rPr lang="en-CA" sz="1300" dirty="0" smtClean="0"/>
              <a:t>A backlog is a result of labor and represents an investment of the organization’s time and money. </a:t>
            </a:r>
          </a:p>
          <a:p>
            <a:endParaRPr lang="en-CA" sz="1300" dirty="0"/>
          </a:p>
          <a:p>
            <a:r>
              <a:rPr lang="en-CA" sz="1300" dirty="0" smtClean="0"/>
              <a:t>Armed with data about </a:t>
            </a:r>
            <a:r>
              <a:rPr lang="en-CA" sz="1300" dirty="0"/>
              <a:t>t</a:t>
            </a:r>
            <a:r>
              <a:rPr lang="en-CA" sz="1300" dirty="0" smtClean="0"/>
              <a:t>he amount of time and money that have gone into the construction of the backlog, you can begin to measure the cost and weigh the value of this investment to the organization.</a:t>
            </a:r>
          </a:p>
          <a:p>
            <a:endParaRPr lang="en-CA" sz="1300" dirty="0"/>
          </a:p>
          <a:p>
            <a:pPr>
              <a:spcAft>
                <a:spcPts val="600"/>
              </a:spcAft>
            </a:pPr>
            <a:r>
              <a:rPr lang="en-CA" sz="1300" dirty="0" smtClean="0"/>
              <a:t>To this end, Info-Tech’s </a:t>
            </a:r>
            <a:r>
              <a:rPr lang="en-CA" sz="1300" i="1" dirty="0" smtClean="0">
                <a:hlinkClick r:id="rId3"/>
              </a:rPr>
              <a:t>Project Backlog ROI Calculator</a:t>
            </a:r>
            <a:r>
              <a:rPr lang="en-CA" sz="1300" i="1" dirty="0" smtClean="0"/>
              <a:t> </a:t>
            </a:r>
            <a:r>
              <a:rPr lang="en-CA" sz="1300" dirty="0" smtClean="0"/>
              <a:t>will help you to:</a:t>
            </a:r>
          </a:p>
          <a:p>
            <a:pPr marL="285750" indent="-285750">
              <a:spcAft>
                <a:spcPts val="600"/>
              </a:spcAft>
              <a:buFont typeface="Arial" panose="020B0604020202020204" pitchFamily="34" charset="0"/>
              <a:buChar char="•"/>
            </a:pPr>
            <a:r>
              <a:rPr lang="en-CA" sz="1300" b="1" dirty="0" smtClean="0"/>
              <a:t>Quickly calculate the overall time invested in the backlog </a:t>
            </a:r>
            <a:r>
              <a:rPr lang="en-CA" sz="1300" dirty="0" smtClean="0"/>
              <a:t>by requestors, IT staff, and executive stakeholders (i.e. hours spent developing requests and business cases, and assessing and reassessing items).</a:t>
            </a:r>
          </a:p>
          <a:p>
            <a:pPr marL="285750" indent="-285750">
              <a:spcAft>
                <a:spcPts val="600"/>
              </a:spcAft>
              <a:buFont typeface="Arial" panose="020B0604020202020204" pitchFamily="34" charset="0"/>
              <a:buChar char="•"/>
            </a:pPr>
            <a:r>
              <a:rPr lang="en-CA" sz="1300" b="1" dirty="0" smtClean="0"/>
              <a:t>Assign a ROI score </a:t>
            </a:r>
            <a:r>
              <a:rPr lang="en-CA" sz="1300" dirty="0" smtClean="0"/>
              <a:t>based upon the throughput rate of items in your backlog.</a:t>
            </a:r>
            <a:endParaRPr lang="en-CA" sz="1300" dirty="0"/>
          </a:p>
        </p:txBody>
      </p:sp>
      <p:sp>
        <p:nvSpPr>
          <p:cNvPr id="20" name="TextBox 19"/>
          <p:cNvSpPr txBox="1"/>
          <p:nvPr/>
        </p:nvSpPr>
        <p:spPr>
          <a:xfrm>
            <a:off x="6122279" y="4982153"/>
            <a:ext cx="1581948" cy="276999"/>
          </a:xfrm>
          <a:prstGeom prst="rect">
            <a:avLst/>
          </a:prstGeom>
        </p:spPr>
        <p:txBody>
          <a:bodyPr wrap="square" rtlCol="0">
            <a:spAutoFit/>
          </a:bodyPr>
          <a:lstStyle/>
          <a:p>
            <a:pPr algn="ctr"/>
            <a:r>
              <a:rPr lang="en-CA" sz="1200" b="1" dirty="0" smtClean="0"/>
              <a:t>Reputational Costs</a:t>
            </a:r>
            <a:endParaRPr lang="en-CA" sz="1100" b="1" dirty="0" smtClean="0"/>
          </a:p>
        </p:txBody>
      </p:sp>
      <p:sp>
        <p:nvSpPr>
          <p:cNvPr id="7" name="Rectangle 6"/>
          <p:cNvSpPr/>
          <p:nvPr/>
        </p:nvSpPr>
        <p:spPr>
          <a:xfrm>
            <a:off x="4857116" y="5266576"/>
            <a:ext cx="3984969" cy="64395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solidFill>
                  <a:schemeClr val="tx1"/>
                </a:solidFill>
              </a:rPr>
              <a:t>Depending on the return (or lack thereof) that organizations get from these investments of time, reputational costs can be felt in terms of a loss of trust or confidence in IT.</a:t>
            </a:r>
            <a:endParaRPr lang="en-CA" sz="1100" dirty="0">
              <a:solidFill>
                <a:schemeClr val="tx1"/>
              </a:solidFill>
            </a:endParaRPr>
          </a:p>
        </p:txBody>
      </p:sp>
      <p:cxnSp>
        <p:nvCxnSpPr>
          <p:cNvPr id="12" name="Straight Connector 11"/>
          <p:cNvCxnSpPr/>
          <p:nvPr/>
        </p:nvCxnSpPr>
        <p:spPr>
          <a:xfrm flipV="1">
            <a:off x="6485535" y="4649638"/>
            <a:ext cx="113202" cy="33251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771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2704" t="59938" r="12704" b="1441"/>
          <a:stretch/>
        </p:blipFill>
        <p:spPr>
          <a:xfrm>
            <a:off x="3359228" y="3117741"/>
            <a:ext cx="2594200" cy="1475452"/>
          </a:xfrm>
          <a:prstGeom prst="rect">
            <a:avLst/>
          </a:prstGeom>
        </p:spPr>
      </p:pic>
      <p:sp>
        <p:nvSpPr>
          <p:cNvPr id="3" name="Pentagon 2"/>
          <p:cNvSpPr/>
          <p:nvPr/>
        </p:nvSpPr>
        <p:spPr>
          <a:xfrm>
            <a:off x="255897" y="5675503"/>
            <a:ext cx="8621402" cy="605850"/>
          </a:xfrm>
          <a:prstGeom prst="homePlate">
            <a:avLst/>
          </a:prstGeom>
          <a:solidFill>
            <a:schemeClr val="bg1">
              <a:lumMod val="95000"/>
            </a:schemeClr>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fontAlgn="base">
              <a:spcBef>
                <a:spcPct val="0"/>
              </a:spcBef>
              <a:spcAft>
                <a:spcPts val="600"/>
              </a:spcAft>
            </a:pPr>
            <a:r>
              <a:rPr lang="en-CA" sz="1200" dirty="0">
                <a:solidFill>
                  <a:srgbClr val="333333"/>
                </a:solidFill>
              </a:rPr>
              <a:t>In addition to </a:t>
            </a:r>
            <a:r>
              <a:rPr lang="en-CA" sz="1200" dirty="0" smtClean="0">
                <a:solidFill>
                  <a:srgbClr val="333333"/>
                </a:solidFill>
              </a:rPr>
              <a:t>helping </a:t>
            </a:r>
            <a:r>
              <a:rPr lang="en-CA" sz="1200" dirty="0">
                <a:solidFill>
                  <a:srgbClr val="333333"/>
                </a:solidFill>
              </a:rPr>
              <a:t>you </a:t>
            </a:r>
            <a:r>
              <a:rPr lang="en-CA" sz="1200" dirty="0" smtClean="0">
                <a:solidFill>
                  <a:srgbClr val="333333"/>
                </a:solidFill>
              </a:rPr>
              <a:t>calculate </a:t>
            </a:r>
            <a:r>
              <a:rPr lang="en-CA" sz="1200" dirty="0">
                <a:solidFill>
                  <a:srgbClr val="333333"/>
                </a:solidFill>
              </a:rPr>
              <a:t>your backlog ROI </a:t>
            </a:r>
            <a:r>
              <a:rPr lang="en-CA" sz="1200" dirty="0" smtClean="0">
                <a:solidFill>
                  <a:srgbClr val="333333"/>
                </a:solidFill>
              </a:rPr>
              <a:t>score, </a:t>
            </a:r>
            <a:r>
              <a:rPr lang="en-CA" sz="1200" dirty="0">
                <a:solidFill>
                  <a:srgbClr val="333333"/>
                </a:solidFill>
              </a:rPr>
              <a:t>Phase </a:t>
            </a:r>
            <a:r>
              <a:rPr lang="en-CA" sz="1200" dirty="0" smtClean="0">
                <a:solidFill>
                  <a:srgbClr val="333333"/>
                </a:solidFill>
              </a:rPr>
              <a:t>one will help you identify which of </a:t>
            </a:r>
            <a:r>
              <a:rPr lang="en-CA" sz="1200" dirty="0">
                <a:solidFill>
                  <a:srgbClr val="333333"/>
                </a:solidFill>
              </a:rPr>
              <a:t>the sources </a:t>
            </a:r>
            <a:r>
              <a:rPr lang="en-CA" sz="1200" dirty="0" smtClean="0">
                <a:solidFill>
                  <a:srgbClr val="333333"/>
                </a:solidFill>
              </a:rPr>
              <a:t>fuel backlog unmanageability at your organization. </a:t>
            </a:r>
            <a:r>
              <a:rPr lang="en-CA" sz="1200" b="1" dirty="0" smtClean="0">
                <a:solidFill>
                  <a:srgbClr val="333333"/>
                </a:solidFill>
              </a:rPr>
              <a:t>Unless </a:t>
            </a:r>
            <a:r>
              <a:rPr lang="en-CA" sz="1200" b="1" dirty="0">
                <a:solidFill>
                  <a:srgbClr val="333333"/>
                </a:solidFill>
              </a:rPr>
              <a:t>the problem is addressed at the root, any gains made in the near-term will simply fade away as old, unhealthy habits re-emerge and take hold.</a:t>
            </a:r>
          </a:p>
        </p:txBody>
      </p:sp>
      <p:sp>
        <p:nvSpPr>
          <p:cNvPr id="2" name="Title 1"/>
          <p:cNvSpPr>
            <a:spLocks noGrp="1"/>
          </p:cNvSpPr>
          <p:nvPr>
            <p:ph type="title"/>
          </p:nvPr>
        </p:nvSpPr>
        <p:spPr/>
        <p:txBody>
          <a:bodyPr/>
          <a:lstStyle/>
          <a:p>
            <a:r>
              <a:rPr lang="en-CA" dirty="0">
                <a:latin typeface="+mj-lt"/>
              </a:rPr>
              <a:t>Round out your battle plan by </a:t>
            </a:r>
            <a:r>
              <a:rPr lang="en-CA" dirty="0" smtClean="0">
                <a:latin typeface="+mj-lt"/>
              </a:rPr>
              <a:t>identifying </a:t>
            </a:r>
            <a:r>
              <a:rPr lang="en-CA" dirty="0">
                <a:latin typeface="+mj-lt"/>
              </a:rPr>
              <a:t>the </a:t>
            </a:r>
            <a:r>
              <a:rPr lang="en-CA" dirty="0" smtClean="0">
                <a:latin typeface="+mj-lt"/>
              </a:rPr>
              <a:t>roots of </a:t>
            </a:r>
            <a:r>
              <a:rPr lang="en-CA" dirty="0">
                <a:latin typeface="+mj-lt"/>
              </a:rPr>
              <a:t>your organization’s backlog culture </a:t>
            </a:r>
          </a:p>
        </p:txBody>
      </p:sp>
      <p:sp>
        <p:nvSpPr>
          <p:cNvPr id="26" name="Rectangle 25"/>
          <p:cNvSpPr/>
          <p:nvPr/>
        </p:nvSpPr>
        <p:spPr>
          <a:xfrm>
            <a:off x="257174" y="1239302"/>
            <a:ext cx="3998874" cy="18929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1">
              <a:lnSpc>
                <a:spcPct val="107000"/>
              </a:lnSpc>
              <a:spcBef>
                <a:spcPts val="0"/>
              </a:spcBef>
              <a:spcAft>
                <a:spcPts val="600"/>
              </a:spcAft>
            </a:pPr>
            <a:r>
              <a:rPr lang="en-CA" sz="1400" b="1" dirty="0" smtClean="0">
                <a:solidFill>
                  <a:schemeClr val="tx1"/>
                </a:solidFill>
                <a:ea typeface="Georgia" panose="02040502050405020303" pitchFamily="18" charset="0"/>
                <a:cs typeface="Times New Roman" panose="02020603050405020304" pitchFamily="18" charset="0"/>
              </a:rPr>
              <a:t>The backlog is used as a tool to keep requesters quiet</a:t>
            </a:r>
          </a:p>
          <a:p>
            <a:pPr marL="171450" marR="0" lvl="1" indent="-171450">
              <a:lnSpc>
                <a:spcPct val="107000"/>
              </a:lnSpc>
              <a:spcBef>
                <a:spcPts val="0"/>
              </a:spcBef>
              <a:spcAft>
                <a:spcPts val="600"/>
              </a:spcAft>
              <a:buFont typeface="Arial" panose="020B0604020202020204" pitchFamily="34" charset="0"/>
              <a:buChar char="•"/>
            </a:pPr>
            <a:r>
              <a:rPr lang="en-CA" sz="1200" dirty="0" smtClean="0">
                <a:solidFill>
                  <a:schemeClr val="tx1"/>
                </a:solidFill>
                <a:ea typeface="Georgia" panose="02040502050405020303" pitchFamily="18" charset="0"/>
                <a:cs typeface="Times New Roman" panose="02020603050405020304" pitchFamily="18" charset="0"/>
              </a:rPr>
              <a:t>Requests are simply added </a:t>
            </a:r>
            <a:r>
              <a:rPr lang="en-CA" sz="1200" dirty="0">
                <a:solidFill>
                  <a:schemeClr val="tx1"/>
                </a:solidFill>
                <a:ea typeface="Georgia" panose="02040502050405020303" pitchFamily="18" charset="0"/>
                <a:cs typeface="Times New Roman" panose="02020603050405020304" pitchFamily="18" charset="0"/>
              </a:rPr>
              <a:t>to the backlog </a:t>
            </a:r>
            <a:r>
              <a:rPr lang="en-CA" sz="1200" dirty="0" smtClean="0">
                <a:solidFill>
                  <a:schemeClr val="tx1"/>
                </a:solidFill>
                <a:ea typeface="Georgia" panose="02040502050405020303" pitchFamily="18" charset="0"/>
                <a:cs typeface="Times New Roman" panose="02020603050405020304" pitchFamily="18" charset="0"/>
              </a:rPr>
              <a:t>because </a:t>
            </a:r>
            <a:r>
              <a:rPr lang="en-CA" sz="1200" dirty="0">
                <a:solidFill>
                  <a:schemeClr val="tx1"/>
                </a:solidFill>
                <a:ea typeface="Georgia" panose="02040502050405020303" pitchFamily="18" charset="0"/>
                <a:cs typeface="Times New Roman" panose="02020603050405020304" pitchFamily="18" charset="0"/>
              </a:rPr>
              <a:t>IT has a </a:t>
            </a:r>
            <a:r>
              <a:rPr lang="en-CA" sz="1200" dirty="0" smtClean="0">
                <a:solidFill>
                  <a:schemeClr val="tx1"/>
                </a:solidFill>
                <a:ea typeface="Georgia" panose="02040502050405020303" pitchFamily="18" charset="0"/>
                <a:cs typeface="Times New Roman" panose="02020603050405020304" pitchFamily="18" charset="0"/>
              </a:rPr>
              <a:t>“must </a:t>
            </a:r>
            <a:r>
              <a:rPr lang="en-CA" sz="1200" dirty="0">
                <a:solidFill>
                  <a:schemeClr val="tx1"/>
                </a:solidFill>
                <a:ea typeface="Georgia" panose="02040502050405020303" pitchFamily="18" charset="0"/>
                <a:cs typeface="Times New Roman" panose="02020603050405020304" pitchFamily="18" charset="0"/>
              </a:rPr>
              <a:t>serve the customer” mentality</a:t>
            </a:r>
            <a:r>
              <a:rPr lang="en-CA" sz="1200" dirty="0" smtClean="0">
                <a:solidFill>
                  <a:schemeClr val="tx1"/>
                </a:solidFill>
                <a:ea typeface="Georgia" panose="02040502050405020303" pitchFamily="18" charset="0"/>
                <a:cs typeface="Times New Roman" panose="02020603050405020304" pitchFamily="18" charset="0"/>
              </a:rPr>
              <a:t>.</a:t>
            </a:r>
          </a:p>
          <a:p>
            <a:pPr marL="171450" marR="0" lvl="1" indent="-171450">
              <a:lnSpc>
                <a:spcPct val="107000"/>
              </a:lnSpc>
              <a:spcBef>
                <a:spcPts val="0"/>
              </a:spcBef>
              <a:spcAft>
                <a:spcPts val="600"/>
              </a:spcAft>
              <a:buFont typeface="Arial" panose="020B0604020202020204" pitchFamily="34" charset="0"/>
              <a:buChar char="•"/>
            </a:pPr>
            <a:r>
              <a:rPr lang="en-CA" sz="1200" dirty="0" smtClean="0">
                <a:solidFill>
                  <a:schemeClr val="tx1"/>
                </a:solidFill>
                <a:ea typeface="Georgia" panose="02040502050405020303" pitchFamily="18" charset="0"/>
                <a:cs typeface="Times New Roman" panose="02020603050405020304" pitchFamily="18" charset="0"/>
              </a:rPr>
              <a:t>Ultimately, this approach is self-defeating. While it may serve some customer service function in the short term, in the long term, as requests go stale and neglected, it leads to strained stakeholder relations.</a:t>
            </a:r>
          </a:p>
        </p:txBody>
      </p:sp>
      <p:sp>
        <p:nvSpPr>
          <p:cNvPr id="27" name="Rectangle 26"/>
          <p:cNvSpPr/>
          <p:nvPr/>
        </p:nvSpPr>
        <p:spPr>
          <a:xfrm>
            <a:off x="255897" y="3362654"/>
            <a:ext cx="3351874" cy="553357"/>
          </a:xfrm>
          <a:prstGeom prst="rect">
            <a:avLst/>
          </a:prstGeom>
        </p:spPr>
        <p:txBody>
          <a:bodyPr wrap="square">
            <a:spAutoFit/>
          </a:bodyPr>
          <a:lstStyle/>
          <a:p>
            <a:pPr marL="0" marR="0" lvl="1">
              <a:lnSpc>
                <a:spcPct val="107000"/>
              </a:lnSpc>
              <a:spcBef>
                <a:spcPts val="0"/>
              </a:spcBef>
            </a:pPr>
            <a:r>
              <a:rPr lang="en-CA" sz="1400" b="1" dirty="0" smtClean="0">
                <a:ea typeface="Georgia" panose="02040502050405020303" pitchFamily="18" charset="0"/>
                <a:cs typeface="Times New Roman" panose="02020603050405020304" pitchFamily="18" charset="0"/>
              </a:rPr>
              <a:t>Organizational politics negatively influence intake processes</a:t>
            </a:r>
            <a:endParaRPr lang="en-CA" sz="1400" b="1" dirty="0">
              <a:ea typeface="Georgia" panose="02040502050405020303" pitchFamily="18" charset="0"/>
              <a:cs typeface="Times New Roman" panose="02020603050405020304" pitchFamily="18" charset="0"/>
            </a:endParaRPr>
          </a:p>
        </p:txBody>
      </p:sp>
      <p:sp>
        <p:nvSpPr>
          <p:cNvPr id="28" name="Rectangle 27"/>
          <p:cNvSpPr/>
          <p:nvPr/>
        </p:nvSpPr>
        <p:spPr>
          <a:xfrm>
            <a:off x="4876119" y="1239302"/>
            <a:ext cx="4001180" cy="1892954"/>
          </a:xfrm>
          <a:prstGeom prst="rect">
            <a:avLst/>
          </a:prstGeom>
        </p:spPr>
        <p:txBody>
          <a:bodyPr wrap="square">
            <a:noAutofit/>
          </a:bodyPr>
          <a:lstStyle/>
          <a:p>
            <a:pPr marL="0" marR="0" lvl="1">
              <a:lnSpc>
                <a:spcPct val="107000"/>
              </a:lnSpc>
              <a:spcBef>
                <a:spcPts val="600"/>
              </a:spcBef>
              <a:spcAft>
                <a:spcPts val="600"/>
              </a:spcAft>
            </a:pPr>
            <a:r>
              <a:rPr lang="en-CA" sz="1400" b="1" dirty="0" smtClean="0">
                <a:ea typeface="Georgia" panose="02040502050405020303" pitchFamily="18" charset="0"/>
                <a:cs typeface="Times New Roman" panose="02020603050405020304" pitchFamily="18" charset="0"/>
              </a:rPr>
              <a:t>Inaccurate forecasts of resource availability</a:t>
            </a:r>
          </a:p>
          <a:p>
            <a:pPr marL="171450" marR="0" lvl="1" indent="-171450">
              <a:lnSpc>
                <a:spcPct val="107000"/>
              </a:lnSpc>
              <a:spcAft>
                <a:spcPts val="600"/>
              </a:spcAft>
              <a:buFont typeface="Arial" panose="020B0604020202020204" pitchFamily="34" charset="0"/>
              <a:buChar char="•"/>
            </a:pPr>
            <a:r>
              <a:rPr lang="en-CA" sz="1200" dirty="0" smtClean="0">
                <a:ea typeface="Georgia" panose="02040502050405020303" pitchFamily="18" charset="0"/>
                <a:cs typeface="Times New Roman" panose="02020603050405020304" pitchFamily="18" charset="0"/>
              </a:rPr>
              <a:t>Without the ability to approve new projects based upon reliable resourcing forecasts, project timelines will begin to bleed into the projected start dates of backlog items.</a:t>
            </a:r>
          </a:p>
          <a:p>
            <a:pPr marL="171450" marR="0" lvl="1" indent="-171450">
              <a:lnSpc>
                <a:spcPct val="107000"/>
              </a:lnSpc>
              <a:spcBef>
                <a:spcPts val="0"/>
              </a:spcBef>
              <a:spcAft>
                <a:spcPts val="600"/>
              </a:spcAft>
              <a:buFont typeface="Arial" panose="020B0604020202020204" pitchFamily="34" charset="0"/>
              <a:buChar char="•"/>
            </a:pPr>
            <a:r>
              <a:rPr lang="en-CA" sz="1200" dirty="0" smtClean="0">
                <a:ea typeface="Georgia" panose="02040502050405020303" pitchFamily="18" charset="0"/>
                <a:cs typeface="Times New Roman" panose="02020603050405020304" pitchFamily="18" charset="0"/>
              </a:rPr>
              <a:t>As the effects of inaccurate forecasts accumulate over time, poor resource utilization will impede IT’s ability to drive the throughput of backlog items.</a:t>
            </a:r>
            <a:endParaRPr lang="en-CA" sz="1200" dirty="0">
              <a:ea typeface="Georgia" panose="02040502050405020303" pitchFamily="18" charset="0"/>
              <a:cs typeface="Times New Roman" panose="02020603050405020304" pitchFamily="18" charset="0"/>
            </a:endParaRPr>
          </a:p>
        </p:txBody>
      </p:sp>
      <p:sp>
        <p:nvSpPr>
          <p:cNvPr id="29" name="Rectangle 28"/>
          <p:cNvSpPr/>
          <p:nvPr/>
        </p:nvSpPr>
        <p:spPr>
          <a:xfrm>
            <a:off x="5899094" y="3200270"/>
            <a:ext cx="2978206" cy="553357"/>
          </a:xfrm>
          <a:prstGeom prst="rect">
            <a:avLst/>
          </a:prstGeom>
        </p:spPr>
        <p:txBody>
          <a:bodyPr wrap="square">
            <a:spAutoFit/>
          </a:bodyPr>
          <a:lstStyle/>
          <a:p>
            <a:pPr marL="0" marR="0" lvl="1">
              <a:lnSpc>
                <a:spcPct val="107000"/>
              </a:lnSpc>
              <a:spcBef>
                <a:spcPts val="0"/>
              </a:spcBef>
              <a:spcAft>
                <a:spcPts val="0"/>
              </a:spcAft>
            </a:pPr>
            <a:r>
              <a:rPr lang="en-CA" sz="1400" b="1" dirty="0" smtClean="0">
                <a:ea typeface="Georgia" panose="02040502050405020303" pitchFamily="18" charset="0"/>
                <a:cs typeface="Times New Roman" panose="02020603050405020304" pitchFamily="18" charset="0"/>
              </a:rPr>
              <a:t>Poorly defined organizational nomenclature</a:t>
            </a:r>
            <a:endParaRPr lang="en-CA" sz="1400" b="1" dirty="0">
              <a:ea typeface="Georgia" panose="02040502050405020303" pitchFamily="18" charset="0"/>
              <a:cs typeface="Times New Roman" panose="02020603050405020304" pitchFamily="18" charset="0"/>
            </a:endParaRPr>
          </a:p>
        </p:txBody>
      </p:sp>
      <p:sp>
        <p:nvSpPr>
          <p:cNvPr id="30" name="Rectangle 29"/>
          <p:cNvSpPr/>
          <p:nvPr/>
        </p:nvSpPr>
        <p:spPr>
          <a:xfrm>
            <a:off x="248171" y="3941627"/>
            <a:ext cx="3351874" cy="882806"/>
          </a:xfrm>
          <a:prstGeom prst="rect">
            <a:avLst/>
          </a:prstGeom>
        </p:spPr>
        <p:txBody>
          <a:bodyPr wrap="square">
            <a:spAutoFit/>
          </a:bodyPr>
          <a:lstStyle/>
          <a:p>
            <a:pPr marL="171450" marR="0" lvl="2" indent="-171450">
              <a:lnSpc>
                <a:spcPct val="107000"/>
              </a:lnSpc>
              <a:spcBef>
                <a:spcPts val="0"/>
              </a:spcBef>
              <a:spcAft>
                <a:spcPts val="600"/>
              </a:spcAft>
              <a:buFont typeface="Arial" panose="020B0604020202020204" pitchFamily="34" charset="0"/>
              <a:buChar char="•"/>
            </a:pPr>
            <a:r>
              <a:rPr lang="en-CA" sz="1200" dirty="0">
                <a:ea typeface="Georgia" panose="02040502050405020303" pitchFamily="18" charset="0"/>
                <a:cs typeface="Times New Roman" panose="02020603050405020304" pitchFamily="18" charset="0"/>
              </a:rPr>
              <a:t>IT is often in a position where it is unable to say “no” to requests that are of low value due to the influence of the requestor </a:t>
            </a:r>
            <a:r>
              <a:rPr lang="en-CA" sz="1200" dirty="0" smtClean="0">
                <a:ea typeface="Georgia" panose="02040502050405020303" pitchFamily="18" charset="0"/>
                <a:cs typeface="Times New Roman" panose="02020603050405020304" pitchFamily="18" charset="0"/>
              </a:rPr>
              <a:t>or a cultural appetite for the latest new thing. </a:t>
            </a:r>
            <a:endParaRPr lang="en-CA" sz="1200" dirty="0">
              <a:ea typeface="Georgia" panose="02040502050405020303" pitchFamily="18" charset="0"/>
              <a:cs typeface="Times New Roman" panose="02020603050405020304" pitchFamily="18" charset="0"/>
            </a:endParaRPr>
          </a:p>
        </p:txBody>
      </p:sp>
      <p:sp>
        <p:nvSpPr>
          <p:cNvPr id="31" name="Rectangle 30"/>
          <p:cNvSpPr/>
          <p:nvPr/>
        </p:nvSpPr>
        <p:spPr>
          <a:xfrm>
            <a:off x="5704885" y="3753627"/>
            <a:ext cx="3172414" cy="487569"/>
          </a:xfrm>
          <a:prstGeom prst="rect">
            <a:avLst/>
          </a:prstGeom>
        </p:spPr>
        <p:txBody>
          <a:bodyPr wrap="square">
            <a:spAutoFit/>
          </a:bodyPr>
          <a:lstStyle/>
          <a:p>
            <a:pPr marL="171450" lvl="1" indent="-171450">
              <a:lnSpc>
                <a:spcPct val="107000"/>
              </a:lnSpc>
              <a:buFont typeface="Arial" panose="020B0604020202020204" pitchFamily="34" charset="0"/>
              <a:buChar char="•"/>
            </a:pPr>
            <a:r>
              <a:rPr lang="en-CA" sz="1200" dirty="0" smtClean="0">
                <a:ea typeface="Georgia" panose="02040502050405020303" pitchFamily="18" charset="0"/>
                <a:cs typeface="Times New Roman" panose="02020603050405020304" pitchFamily="18" charset="0"/>
              </a:rPr>
              <a:t>   Inconsistent definitions from one department to the next around key project</a:t>
            </a:r>
          </a:p>
        </p:txBody>
      </p:sp>
      <p:sp>
        <p:nvSpPr>
          <p:cNvPr id="33" name="Rectangle 32"/>
          <p:cNvSpPr/>
          <p:nvPr/>
        </p:nvSpPr>
        <p:spPr>
          <a:xfrm>
            <a:off x="4709565" y="4568885"/>
            <a:ext cx="4167734" cy="882806"/>
          </a:xfrm>
          <a:prstGeom prst="rect">
            <a:avLst/>
          </a:prstGeom>
        </p:spPr>
        <p:txBody>
          <a:bodyPr wrap="square">
            <a:spAutoFit/>
          </a:bodyPr>
          <a:lstStyle/>
          <a:p>
            <a:pPr marL="171450" lvl="1" indent="-171450">
              <a:lnSpc>
                <a:spcPct val="107000"/>
              </a:lnSpc>
              <a:buFont typeface="Arial" panose="020B0604020202020204" pitchFamily="34" charset="0"/>
              <a:buChar char="•"/>
            </a:pPr>
            <a:r>
              <a:rPr lang="en-CA" sz="1200" dirty="0" smtClean="0">
                <a:ea typeface="Georgia" panose="02040502050405020303" pitchFamily="18" charset="0"/>
                <a:cs typeface="Times New Roman" panose="02020603050405020304" pitchFamily="18" charset="0"/>
              </a:rPr>
              <a:t>Ultimately, without a well-defined </a:t>
            </a:r>
            <a:r>
              <a:rPr lang="en-CA" sz="1200" dirty="0">
                <a:ea typeface="Georgia" panose="02040502050405020303" pitchFamily="18" charset="0"/>
                <a:cs typeface="Times New Roman" panose="02020603050405020304" pitchFamily="18" charset="0"/>
              </a:rPr>
              <a:t>nomenclature around </a:t>
            </a:r>
            <a:r>
              <a:rPr lang="en-CA" sz="1200" dirty="0" smtClean="0">
                <a:ea typeface="Georgia" panose="02040502050405020303" pitchFamily="18" charset="0"/>
                <a:cs typeface="Times New Roman" panose="02020603050405020304" pitchFamily="18" charset="0"/>
              </a:rPr>
              <a:t>such things as what “approved” means, and what having a request in the backlog entails, requestors will form unrealistic expectations for the future of their requests. </a:t>
            </a:r>
            <a:endParaRPr lang="en-CA" sz="1200" dirty="0">
              <a:ea typeface="Georgia" panose="02040502050405020303" pitchFamily="18" charset="0"/>
              <a:cs typeface="Times New Roman" panose="02020603050405020304" pitchFamily="18" charset="0"/>
            </a:endParaRPr>
          </a:p>
        </p:txBody>
      </p:sp>
      <p:sp>
        <p:nvSpPr>
          <p:cNvPr id="34" name="Rectangle 33"/>
          <p:cNvSpPr/>
          <p:nvPr/>
        </p:nvSpPr>
        <p:spPr>
          <a:xfrm>
            <a:off x="248172" y="4808012"/>
            <a:ext cx="4159584" cy="487569"/>
          </a:xfrm>
          <a:prstGeom prst="rect">
            <a:avLst/>
          </a:prstGeom>
        </p:spPr>
        <p:txBody>
          <a:bodyPr wrap="square">
            <a:spAutoFit/>
          </a:bodyPr>
          <a:lstStyle/>
          <a:p>
            <a:pPr marL="171450" marR="0" lvl="2" indent="-171450">
              <a:lnSpc>
                <a:spcPct val="107000"/>
              </a:lnSpc>
              <a:spcBef>
                <a:spcPts val="0"/>
              </a:spcBef>
              <a:spcAft>
                <a:spcPts val="600"/>
              </a:spcAft>
              <a:buFont typeface="Arial" panose="020B0604020202020204" pitchFamily="34" charset="0"/>
              <a:buChar char="•"/>
            </a:pPr>
            <a:r>
              <a:rPr lang="en-CA" sz="1200" dirty="0" smtClean="0">
                <a:ea typeface="Georgia" panose="02040502050405020303" pitchFamily="18" charset="0"/>
                <a:cs typeface="Times New Roman" panose="02020603050405020304" pitchFamily="18" charset="0"/>
              </a:rPr>
              <a:t>Without </a:t>
            </a:r>
            <a:r>
              <a:rPr lang="en-CA" sz="1200" dirty="0">
                <a:ea typeface="Georgia" panose="02040502050405020303" pitchFamily="18" charset="0"/>
                <a:cs typeface="Times New Roman" panose="02020603050405020304" pitchFamily="18" charset="0"/>
              </a:rPr>
              <a:t>the ability to decline </a:t>
            </a:r>
            <a:r>
              <a:rPr lang="en-CA" sz="1200" dirty="0" smtClean="0">
                <a:ea typeface="Georgia" panose="02040502050405020303" pitchFamily="18" charset="0"/>
                <a:cs typeface="Times New Roman" panose="02020603050405020304" pitchFamily="18" charset="0"/>
              </a:rPr>
              <a:t>low </a:t>
            </a:r>
            <a:r>
              <a:rPr lang="en-CA" sz="1200" dirty="0">
                <a:ea typeface="Georgia" panose="02040502050405020303" pitchFamily="18" charset="0"/>
                <a:cs typeface="Times New Roman" panose="02020603050405020304" pitchFamily="18" charset="0"/>
              </a:rPr>
              <a:t>value and unfeasible requests, IT’s backlog “problem” will persist.</a:t>
            </a:r>
          </a:p>
        </p:txBody>
      </p:sp>
      <p:sp>
        <p:nvSpPr>
          <p:cNvPr id="35" name="Rectangle 34"/>
          <p:cNvSpPr/>
          <p:nvPr/>
        </p:nvSpPr>
        <p:spPr>
          <a:xfrm>
            <a:off x="5320513" y="4139246"/>
            <a:ext cx="3556786" cy="487569"/>
          </a:xfrm>
          <a:prstGeom prst="rect">
            <a:avLst/>
          </a:prstGeom>
        </p:spPr>
        <p:txBody>
          <a:bodyPr wrap="square">
            <a:spAutoFit/>
          </a:bodyPr>
          <a:lstStyle/>
          <a:p>
            <a:pPr marL="0" lvl="1">
              <a:lnSpc>
                <a:spcPct val="107000"/>
              </a:lnSpc>
            </a:pPr>
            <a:r>
              <a:rPr lang="en-CA" sz="1200" dirty="0" smtClean="0">
                <a:ea typeface="Georgia" panose="02040502050405020303" pitchFamily="18" charset="0"/>
                <a:cs typeface="Times New Roman" panose="02020603050405020304" pitchFamily="18" charset="0"/>
              </a:rPr>
              <a:t>      and </a:t>
            </a:r>
            <a:r>
              <a:rPr lang="en-CA" sz="1200" dirty="0">
                <a:ea typeface="Georgia" panose="02040502050405020303" pitchFamily="18" charset="0"/>
                <a:cs typeface="Times New Roman" panose="02020603050405020304" pitchFamily="18" charset="0"/>
              </a:rPr>
              <a:t>portfolio management terms </a:t>
            </a:r>
            <a:r>
              <a:rPr lang="en-CA" sz="1200" dirty="0" smtClean="0">
                <a:ea typeface="Georgia" panose="02040502050405020303" pitchFamily="18" charset="0"/>
                <a:cs typeface="Times New Roman" panose="02020603050405020304" pitchFamily="18" charset="0"/>
              </a:rPr>
              <a:t>can </a:t>
            </a:r>
            <a:r>
              <a:rPr lang="en-CA" sz="1200" dirty="0">
                <a:ea typeface="Georgia" panose="02040502050405020303" pitchFamily="18" charset="0"/>
                <a:cs typeface="Times New Roman" panose="02020603050405020304" pitchFamily="18" charset="0"/>
              </a:rPr>
              <a:t>often contribute to </a:t>
            </a:r>
            <a:r>
              <a:rPr lang="en-CA" sz="1200" dirty="0" smtClean="0">
                <a:ea typeface="Georgia" panose="02040502050405020303" pitchFamily="18" charset="0"/>
                <a:cs typeface="Times New Roman" panose="02020603050405020304" pitchFamily="18" charset="0"/>
              </a:rPr>
              <a:t>unhealthy </a:t>
            </a:r>
            <a:r>
              <a:rPr lang="en-CA" sz="1200" dirty="0">
                <a:ea typeface="Georgia" panose="02040502050405020303" pitchFamily="18" charset="0"/>
                <a:cs typeface="Times New Roman" panose="02020603050405020304" pitchFamily="18" charset="0"/>
              </a:rPr>
              <a:t>backlog </a:t>
            </a:r>
            <a:r>
              <a:rPr lang="en-CA" sz="1200" dirty="0" smtClean="0">
                <a:ea typeface="Georgia" panose="02040502050405020303" pitchFamily="18" charset="0"/>
                <a:cs typeface="Times New Roman" panose="02020603050405020304" pitchFamily="18" charset="0"/>
              </a:rPr>
              <a:t>cultures.</a:t>
            </a:r>
            <a:endParaRPr lang="en-CA" sz="1200" dirty="0">
              <a:ea typeface="Georgia" panose="02040502050405020303" pitchFamily="18" charset="0"/>
              <a:cs typeface="Times New Roman" panose="02020603050405020304" pitchFamily="18" charset="0"/>
            </a:endParaRPr>
          </a:p>
        </p:txBody>
      </p:sp>
      <p:sp>
        <p:nvSpPr>
          <p:cNvPr id="16" name="TextBox 2"/>
          <p:cNvSpPr txBox="1"/>
          <p:nvPr/>
        </p:nvSpPr>
        <p:spPr>
          <a:xfrm>
            <a:off x="255897" y="5675503"/>
            <a:ext cx="641250" cy="605850"/>
          </a:xfrm>
          <a:prstGeom prst="rect">
            <a:avLst/>
          </a:prstGeom>
          <a:solidFill>
            <a:schemeClr val="accent1"/>
          </a:solidFill>
          <a:ln w="22225">
            <a:solidFill>
              <a:schemeClr val="accent1"/>
            </a:solid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200" b="1" dirty="0" smtClean="0">
                <a:solidFill>
                  <a:schemeClr val="bg1"/>
                </a:solidFill>
              </a:rPr>
              <a:t>Phase</a:t>
            </a:r>
          </a:p>
          <a:p>
            <a:pPr algn="ctr"/>
            <a:r>
              <a:rPr lang="en-CA" sz="2000" b="1" dirty="0">
                <a:solidFill>
                  <a:schemeClr val="bg1"/>
                </a:solidFill>
              </a:rPr>
              <a:t>1</a:t>
            </a:r>
            <a:endParaRPr lang="en-CA" sz="700" b="1" dirty="0" smtClean="0">
              <a:solidFill>
                <a:schemeClr val="bg1"/>
              </a:solidFill>
            </a:endParaRPr>
          </a:p>
        </p:txBody>
      </p:sp>
      <p:sp>
        <p:nvSpPr>
          <p:cNvPr id="9" name="Rectangle 8"/>
          <p:cNvSpPr/>
          <p:nvPr/>
        </p:nvSpPr>
        <p:spPr>
          <a:xfrm>
            <a:off x="4450256" y="1045029"/>
            <a:ext cx="259309" cy="2168757"/>
          </a:xfrm>
          <a:custGeom>
            <a:avLst/>
            <a:gdLst>
              <a:gd name="connsiteX0" fmla="*/ 0 w 291600"/>
              <a:gd name="connsiteY0" fmla="*/ 0 h 2056015"/>
              <a:gd name="connsiteX1" fmla="*/ 291600 w 291600"/>
              <a:gd name="connsiteY1" fmla="*/ 0 h 2056015"/>
              <a:gd name="connsiteX2" fmla="*/ 291600 w 291600"/>
              <a:gd name="connsiteY2" fmla="*/ 2056015 h 2056015"/>
              <a:gd name="connsiteX3" fmla="*/ 0 w 291600"/>
              <a:gd name="connsiteY3" fmla="*/ 2056015 h 2056015"/>
              <a:gd name="connsiteX4" fmla="*/ 0 w 291600"/>
              <a:gd name="connsiteY4" fmla="*/ 0 h 2056015"/>
              <a:gd name="connsiteX0" fmla="*/ 10885 w 302485"/>
              <a:gd name="connsiteY0" fmla="*/ 0 h 2056015"/>
              <a:gd name="connsiteX1" fmla="*/ 302485 w 302485"/>
              <a:gd name="connsiteY1" fmla="*/ 0 h 2056015"/>
              <a:gd name="connsiteX2" fmla="*/ 302485 w 302485"/>
              <a:gd name="connsiteY2" fmla="*/ 2056015 h 2056015"/>
              <a:gd name="connsiteX3" fmla="*/ 0 w 302485"/>
              <a:gd name="connsiteY3" fmla="*/ 2023357 h 2056015"/>
              <a:gd name="connsiteX4" fmla="*/ 10885 w 302485"/>
              <a:gd name="connsiteY4" fmla="*/ 0 h 2056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485" h="2056015">
                <a:moveTo>
                  <a:pt x="10885" y="0"/>
                </a:moveTo>
                <a:lnTo>
                  <a:pt x="302485" y="0"/>
                </a:lnTo>
                <a:lnTo>
                  <a:pt x="302485" y="2056015"/>
                </a:lnTo>
                <a:lnTo>
                  <a:pt x="0" y="2023357"/>
                </a:lnTo>
                <a:cubicBezTo>
                  <a:pt x="3628" y="1348905"/>
                  <a:pt x="7257" y="674452"/>
                  <a:pt x="10885" y="0"/>
                </a:cubicBezTo>
                <a:close/>
              </a:path>
            </a:pathLst>
          </a:custGeom>
          <a:gradFill flip="none" rotWithShape="1">
            <a:gsLst>
              <a:gs pos="34000">
                <a:srgbClr val="000000"/>
              </a:gs>
              <a:gs pos="63000">
                <a:schemeClr val="accent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CA" sz="1400" dirty="0">
              <a:solidFill>
                <a:schemeClr val="bg1"/>
              </a:solidFill>
            </a:endParaRPr>
          </a:p>
        </p:txBody>
      </p:sp>
    </p:spTree>
    <p:extLst>
      <p:ext uri="{BB962C8B-B14F-4D97-AF65-F5344CB8AC3E}">
        <p14:creationId xmlns:p14="http://schemas.microsoft.com/office/powerpoint/2010/main" val="4273814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27322" y="1872263"/>
            <a:ext cx="8924081" cy="437705"/>
          </a:xfrm>
          <a:prstGeom prst="rect">
            <a:avLst/>
          </a:prstGeom>
          <a:gradFill flip="none" rotWithShape="1">
            <a:gsLst>
              <a:gs pos="0">
                <a:schemeClr val="bg1">
                  <a:lumMod val="85000"/>
                </a:schemeClr>
              </a:gs>
              <a:gs pos="42000">
                <a:schemeClr val="accent3">
                  <a:lumMod val="60000"/>
                  <a:lumOff val="40000"/>
                </a:schemeClr>
              </a:gs>
              <a:gs pos="56000">
                <a:schemeClr val="accent3"/>
              </a:gs>
              <a:gs pos="79000">
                <a:schemeClr val="accent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266700">
              <a:defRPr sz="1400" b="1">
                <a:solidFill>
                  <a:schemeClr val="accen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CA" dirty="0"/>
          </a:p>
        </p:txBody>
      </p:sp>
      <p:sp>
        <p:nvSpPr>
          <p:cNvPr id="2" name="Title 1"/>
          <p:cNvSpPr>
            <a:spLocks noGrp="1"/>
          </p:cNvSpPr>
          <p:nvPr>
            <p:ph type="title"/>
          </p:nvPr>
        </p:nvSpPr>
        <p:spPr/>
        <p:txBody>
          <a:bodyPr/>
          <a:lstStyle/>
          <a:p>
            <a:r>
              <a:rPr lang="en-CA" dirty="0" smtClean="0">
                <a:latin typeface="+mj-lt"/>
              </a:rPr>
              <a:t>Then develop a backlog management strategy that will scale to the needs of your organization</a:t>
            </a:r>
            <a:endParaRPr lang="en-CA" dirty="0">
              <a:latin typeface="+mj-lt"/>
            </a:endParaRPr>
          </a:p>
        </p:txBody>
      </p:sp>
      <p:sp>
        <p:nvSpPr>
          <p:cNvPr id="16" name="TextBox 15"/>
          <p:cNvSpPr txBox="1"/>
          <p:nvPr/>
        </p:nvSpPr>
        <p:spPr>
          <a:xfrm>
            <a:off x="-8092" y="1090117"/>
            <a:ext cx="9152092" cy="684230"/>
          </a:xfrm>
          <a:prstGeom prst="rect">
            <a:avLst/>
          </a:prstGeom>
          <a:solidFill>
            <a:schemeClr val="bg1">
              <a:lumMod val="95000"/>
            </a:schemeClr>
          </a:solidFill>
        </p:spPr>
        <p:txBody>
          <a:bodyPr wrap="square" rtlCol="0" anchor="ctr">
            <a:noAutofit/>
          </a:bodyPr>
          <a:lstStyle/>
          <a:p>
            <a:pPr marL="266700"/>
            <a:r>
              <a:rPr lang="en-CA" sz="1600" b="1" dirty="0" smtClean="0"/>
              <a:t>In Phases two and three respectively, we will execute your near-term cleanse and implement your long-term strategy. </a:t>
            </a:r>
          </a:p>
        </p:txBody>
      </p:sp>
      <p:sp>
        <p:nvSpPr>
          <p:cNvPr id="19" name="TextBox 18"/>
          <p:cNvSpPr txBox="1"/>
          <p:nvPr/>
        </p:nvSpPr>
        <p:spPr>
          <a:xfrm>
            <a:off x="339864" y="2749338"/>
            <a:ext cx="3924701" cy="461665"/>
          </a:xfrm>
          <a:prstGeom prst="rect">
            <a:avLst/>
          </a:prstGeom>
        </p:spPr>
        <p:txBody>
          <a:bodyPr wrap="square" rtlCol="0">
            <a:spAutoFit/>
          </a:bodyPr>
          <a:lstStyle/>
          <a:p>
            <a:r>
              <a:rPr lang="en-CA" sz="1200" dirty="0" smtClean="0"/>
              <a:t>Increase the manageability of the backlog by updating stale requests and removing dead weight.</a:t>
            </a:r>
          </a:p>
        </p:txBody>
      </p:sp>
      <p:sp>
        <p:nvSpPr>
          <p:cNvPr id="28" name="TextBox 27"/>
          <p:cNvSpPr txBox="1"/>
          <p:nvPr/>
        </p:nvSpPr>
        <p:spPr>
          <a:xfrm>
            <a:off x="4914159" y="2749338"/>
            <a:ext cx="3924000" cy="461665"/>
          </a:xfrm>
          <a:prstGeom prst="rect">
            <a:avLst/>
          </a:prstGeom>
        </p:spPr>
        <p:txBody>
          <a:bodyPr wrap="square" rtlCol="0">
            <a:spAutoFit/>
          </a:bodyPr>
          <a:lstStyle/>
          <a:p>
            <a:r>
              <a:rPr lang="en-CA" sz="1200" dirty="0"/>
              <a:t>D</a:t>
            </a:r>
            <a:r>
              <a:rPr lang="en-CA" sz="1200" dirty="0" smtClean="0"/>
              <a:t>evelop and maintain a manageable backlog growth rate by establishing a backlog management process.   </a:t>
            </a:r>
          </a:p>
        </p:txBody>
      </p:sp>
      <p:sp>
        <p:nvSpPr>
          <p:cNvPr id="29" name="TextBox 28"/>
          <p:cNvSpPr txBox="1"/>
          <p:nvPr/>
        </p:nvSpPr>
        <p:spPr>
          <a:xfrm>
            <a:off x="339862" y="3548658"/>
            <a:ext cx="3924702" cy="830997"/>
          </a:xfrm>
          <a:prstGeom prst="rect">
            <a:avLst/>
          </a:prstGeom>
        </p:spPr>
        <p:txBody>
          <a:bodyPr wrap="square" rtlCol="0">
            <a:spAutoFit/>
          </a:bodyPr>
          <a:lstStyle/>
          <a:p>
            <a:r>
              <a:rPr lang="en-CA" sz="1200" dirty="0" smtClean="0"/>
              <a:t>Categorize backlog items into those that can stay on the backlog, those that need to be revised and resubmitted, and those that should be removed (as declined or no longer relevant).</a:t>
            </a:r>
          </a:p>
        </p:txBody>
      </p:sp>
      <p:sp>
        <p:nvSpPr>
          <p:cNvPr id="30" name="TextBox 29"/>
          <p:cNvSpPr txBox="1"/>
          <p:nvPr/>
        </p:nvSpPr>
        <p:spPr>
          <a:xfrm>
            <a:off x="4914159" y="3548658"/>
            <a:ext cx="3923999" cy="830997"/>
          </a:xfrm>
          <a:prstGeom prst="rect">
            <a:avLst/>
          </a:prstGeom>
        </p:spPr>
        <p:txBody>
          <a:bodyPr wrap="square" rtlCol="0">
            <a:spAutoFit/>
          </a:bodyPr>
          <a:lstStyle/>
          <a:p>
            <a:r>
              <a:rPr lang="en-CA" sz="1200" dirty="0" smtClean="0"/>
              <a:t>Work with stakeholders to develop sustainable backlog management processes that will help ensure backlog items remain optimally fresh and relevant to the organization.</a:t>
            </a:r>
          </a:p>
        </p:txBody>
      </p:sp>
      <p:sp>
        <p:nvSpPr>
          <p:cNvPr id="31" name="TextBox 30"/>
          <p:cNvSpPr txBox="1"/>
          <p:nvPr/>
        </p:nvSpPr>
        <p:spPr>
          <a:xfrm>
            <a:off x="339864" y="4647884"/>
            <a:ext cx="3924700" cy="646331"/>
          </a:xfrm>
          <a:prstGeom prst="rect">
            <a:avLst/>
          </a:prstGeom>
        </p:spPr>
        <p:txBody>
          <a:bodyPr wrap="square" rtlCol="0">
            <a:spAutoFit/>
          </a:bodyPr>
          <a:lstStyle/>
          <a:p>
            <a:pPr marL="171450" indent="-171450">
              <a:buFont typeface="Arial" panose="020B0604020202020204" pitchFamily="34" charset="0"/>
              <a:buChar char="•"/>
            </a:pPr>
            <a:r>
              <a:rPr lang="en-CA" sz="1200" dirty="0" smtClean="0"/>
              <a:t>Current state backlog data</a:t>
            </a:r>
          </a:p>
          <a:p>
            <a:pPr marL="171450" indent="-171450">
              <a:buFont typeface="Arial" panose="020B0604020202020204" pitchFamily="34" charset="0"/>
              <a:buChar char="•"/>
            </a:pPr>
            <a:r>
              <a:rPr lang="en-CA" sz="1200" dirty="0" smtClean="0"/>
              <a:t>An updated prioritization scorecard</a:t>
            </a:r>
          </a:p>
          <a:p>
            <a:pPr marL="171450" indent="-171450">
              <a:buFont typeface="Arial" panose="020B0604020202020204" pitchFamily="34" charset="0"/>
              <a:buChar char="•"/>
            </a:pPr>
            <a:r>
              <a:rPr lang="en-CA" sz="1200" dirty="0" smtClean="0"/>
              <a:t>Communications strategy</a:t>
            </a:r>
          </a:p>
        </p:txBody>
      </p:sp>
      <p:sp>
        <p:nvSpPr>
          <p:cNvPr id="32" name="TextBox 31"/>
          <p:cNvSpPr txBox="1"/>
          <p:nvPr/>
        </p:nvSpPr>
        <p:spPr>
          <a:xfrm>
            <a:off x="4914159" y="4647884"/>
            <a:ext cx="3923999" cy="646331"/>
          </a:xfrm>
          <a:prstGeom prst="rect">
            <a:avLst/>
          </a:prstGeom>
        </p:spPr>
        <p:txBody>
          <a:bodyPr wrap="square" rtlCol="0">
            <a:spAutoFit/>
          </a:bodyPr>
          <a:lstStyle/>
          <a:p>
            <a:pPr marL="171450" indent="-171450">
              <a:buFont typeface="Arial" panose="020B0604020202020204" pitchFamily="34" charset="0"/>
              <a:buChar char="•"/>
            </a:pPr>
            <a:r>
              <a:rPr lang="en-CA" sz="1200" dirty="0" smtClean="0"/>
              <a:t>A backlog dashboard</a:t>
            </a:r>
          </a:p>
          <a:p>
            <a:pPr marL="171450" indent="-171450">
              <a:buFont typeface="Arial" panose="020B0604020202020204" pitchFamily="34" charset="0"/>
              <a:buChar char="•"/>
            </a:pPr>
            <a:r>
              <a:rPr lang="en-CA" sz="1200" dirty="0" smtClean="0"/>
              <a:t>A backlog Management Tool</a:t>
            </a:r>
          </a:p>
          <a:p>
            <a:pPr marL="171450" indent="-171450">
              <a:buFont typeface="Arial" panose="020B0604020202020204" pitchFamily="34" charset="0"/>
              <a:buChar char="•"/>
            </a:pPr>
            <a:r>
              <a:rPr lang="en-CA" sz="1200" dirty="0" smtClean="0"/>
              <a:t>An organizational change </a:t>
            </a:r>
            <a:r>
              <a:rPr lang="en-CA" sz="1200" dirty="0"/>
              <a:t>m</a:t>
            </a:r>
            <a:r>
              <a:rPr lang="en-CA" sz="1200" dirty="0" smtClean="0"/>
              <a:t>anagement strategy</a:t>
            </a:r>
          </a:p>
        </p:txBody>
      </p:sp>
      <p:sp>
        <p:nvSpPr>
          <p:cNvPr id="3" name="TextBox 2"/>
          <p:cNvSpPr txBox="1"/>
          <p:nvPr/>
        </p:nvSpPr>
        <p:spPr>
          <a:xfrm>
            <a:off x="339865" y="1956316"/>
            <a:ext cx="3528127" cy="307777"/>
          </a:xfrm>
          <a:prstGeom prst="rect">
            <a:avLst/>
          </a:prstGeom>
        </p:spPr>
        <p:txBody>
          <a:bodyPr wrap="square" rtlCol="0">
            <a:spAutoFit/>
          </a:bodyPr>
          <a:lstStyle/>
          <a:p>
            <a:pPr algn="ctr"/>
            <a:r>
              <a:rPr lang="en-CA" sz="1400" b="1" i="1" dirty="0" smtClean="0"/>
              <a:t>Phase 2: Near-Term Cleanse</a:t>
            </a:r>
          </a:p>
        </p:txBody>
      </p:sp>
      <p:sp>
        <p:nvSpPr>
          <p:cNvPr id="27" name="TextBox 26"/>
          <p:cNvSpPr txBox="1"/>
          <p:nvPr/>
        </p:nvSpPr>
        <p:spPr>
          <a:xfrm>
            <a:off x="5267911" y="1955320"/>
            <a:ext cx="3533138" cy="307777"/>
          </a:xfrm>
          <a:prstGeom prst="rect">
            <a:avLst/>
          </a:prstGeom>
        </p:spPr>
        <p:txBody>
          <a:bodyPr wrap="square" rtlCol="0">
            <a:spAutoFit/>
          </a:bodyPr>
          <a:lstStyle/>
          <a:p>
            <a:pPr algn="ctr"/>
            <a:r>
              <a:rPr lang="en-CA" sz="1400" b="1" i="1" dirty="0" smtClean="0">
                <a:solidFill>
                  <a:schemeClr val="bg1"/>
                </a:solidFill>
              </a:rPr>
              <a:t>Phase 3: Long-Term Strategy</a:t>
            </a:r>
          </a:p>
        </p:txBody>
      </p:sp>
      <p:sp>
        <p:nvSpPr>
          <p:cNvPr id="15" name="TextBox 58"/>
          <p:cNvSpPr txBox="1"/>
          <p:nvPr/>
        </p:nvSpPr>
        <p:spPr>
          <a:xfrm>
            <a:off x="339864" y="2477910"/>
            <a:ext cx="3924701" cy="276999"/>
          </a:xfrm>
          <a:prstGeom prst="rect">
            <a:avLst/>
          </a:prstGeom>
          <a:solidFill>
            <a:schemeClr val="bg1">
              <a:lumMod val="75000"/>
            </a:schemeClr>
          </a:solidFill>
          <a:ln>
            <a:noFill/>
          </a:ln>
        </p:spPr>
        <p:txBody>
          <a:bodyPr wrap="square" rtlCol="0">
            <a:spAutoFit/>
          </a:bodyPr>
          <a:lstStyle/>
          <a:p>
            <a:pPr algn="ctr">
              <a:spcAft>
                <a:spcPts val="600"/>
              </a:spcAft>
            </a:pPr>
            <a:r>
              <a:rPr lang="en-US" sz="1200" dirty="0" smtClean="0"/>
              <a:t>The Purpose </a:t>
            </a:r>
          </a:p>
        </p:txBody>
      </p:sp>
      <p:sp>
        <p:nvSpPr>
          <p:cNvPr id="22" name="TextBox 58"/>
          <p:cNvSpPr txBox="1"/>
          <p:nvPr/>
        </p:nvSpPr>
        <p:spPr>
          <a:xfrm>
            <a:off x="4914159" y="2483869"/>
            <a:ext cx="3924000" cy="276999"/>
          </a:xfrm>
          <a:prstGeom prst="rect">
            <a:avLst/>
          </a:prstGeom>
          <a:solidFill>
            <a:schemeClr val="bg1">
              <a:lumMod val="75000"/>
            </a:schemeClr>
          </a:solidFill>
          <a:ln>
            <a:noFill/>
          </a:ln>
        </p:spPr>
        <p:txBody>
          <a:bodyPr wrap="square" rtlCol="0">
            <a:spAutoFit/>
          </a:bodyPr>
          <a:lstStyle/>
          <a:p>
            <a:pPr algn="ctr">
              <a:spcAft>
                <a:spcPts val="600"/>
              </a:spcAft>
            </a:pPr>
            <a:r>
              <a:rPr lang="en-US" sz="1200" dirty="0" smtClean="0"/>
              <a:t>The Purpose </a:t>
            </a:r>
          </a:p>
        </p:txBody>
      </p:sp>
      <p:sp>
        <p:nvSpPr>
          <p:cNvPr id="23" name="TextBox 58"/>
          <p:cNvSpPr txBox="1"/>
          <p:nvPr/>
        </p:nvSpPr>
        <p:spPr>
          <a:xfrm>
            <a:off x="339863" y="3288684"/>
            <a:ext cx="3924701" cy="276999"/>
          </a:xfrm>
          <a:prstGeom prst="rect">
            <a:avLst/>
          </a:prstGeom>
          <a:solidFill>
            <a:schemeClr val="bg1">
              <a:lumMod val="75000"/>
            </a:schemeClr>
          </a:solidFill>
          <a:ln>
            <a:noFill/>
          </a:ln>
        </p:spPr>
        <p:txBody>
          <a:bodyPr wrap="square" rtlCol="0">
            <a:spAutoFit/>
          </a:bodyPr>
          <a:lstStyle/>
          <a:p>
            <a:pPr algn="ctr">
              <a:spcAft>
                <a:spcPts val="600"/>
              </a:spcAft>
            </a:pPr>
            <a:r>
              <a:rPr lang="en-US" sz="1200" dirty="0" smtClean="0"/>
              <a:t>Required Actions</a:t>
            </a:r>
          </a:p>
        </p:txBody>
      </p:sp>
      <p:sp>
        <p:nvSpPr>
          <p:cNvPr id="24" name="TextBox 58"/>
          <p:cNvSpPr txBox="1"/>
          <p:nvPr/>
        </p:nvSpPr>
        <p:spPr>
          <a:xfrm>
            <a:off x="343271" y="4379655"/>
            <a:ext cx="3921293" cy="276999"/>
          </a:xfrm>
          <a:prstGeom prst="rect">
            <a:avLst/>
          </a:prstGeom>
          <a:solidFill>
            <a:schemeClr val="bg1">
              <a:lumMod val="75000"/>
            </a:schemeClr>
          </a:solidFill>
          <a:ln>
            <a:noFill/>
          </a:ln>
        </p:spPr>
        <p:txBody>
          <a:bodyPr wrap="square" rtlCol="0">
            <a:spAutoFit/>
          </a:bodyPr>
          <a:lstStyle/>
          <a:p>
            <a:pPr algn="ctr">
              <a:spcAft>
                <a:spcPts val="600"/>
              </a:spcAft>
            </a:pPr>
            <a:r>
              <a:rPr lang="en-US" sz="1200" dirty="0" smtClean="0"/>
              <a:t>Required Tools</a:t>
            </a:r>
          </a:p>
        </p:txBody>
      </p:sp>
      <p:sp>
        <p:nvSpPr>
          <p:cNvPr id="25" name="TextBox 58"/>
          <p:cNvSpPr txBox="1"/>
          <p:nvPr/>
        </p:nvSpPr>
        <p:spPr>
          <a:xfrm>
            <a:off x="4914159" y="3288684"/>
            <a:ext cx="3924000" cy="276999"/>
          </a:xfrm>
          <a:prstGeom prst="rect">
            <a:avLst/>
          </a:prstGeom>
          <a:solidFill>
            <a:schemeClr val="bg1">
              <a:lumMod val="75000"/>
            </a:schemeClr>
          </a:solidFill>
          <a:ln>
            <a:noFill/>
          </a:ln>
        </p:spPr>
        <p:txBody>
          <a:bodyPr wrap="square" rtlCol="0">
            <a:spAutoFit/>
          </a:bodyPr>
          <a:lstStyle/>
          <a:p>
            <a:pPr algn="ctr">
              <a:spcAft>
                <a:spcPts val="600"/>
              </a:spcAft>
            </a:pPr>
            <a:r>
              <a:rPr lang="en-US" sz="1200" dirty="0"/>
              <a:t>Required </a:t>
            </a:r>
            <a:r>
              <a:rPr lang="en-US" sz="1200" dirty="0" smtClean="0"/>
              <a:t>Actions </a:t>
            </a:r>
            <a:endParaRPr lang="en-US" sz="1200" dirty="0"/>
          </a:p>
        </p:txBody>
      </p:sp>
      <p:sp>
        <p:nvSpPr>
          <p:cNvPr id="26" name="TextBox 58"/>
          <p:cNvSpPr txBox="1"/>
          <p:nvPr/>
        </p:nvSpPr>
        <p:spPr>
          <a:xfrm>
            <a:off x="4914160" y="4379655"/>
            <a:ext cx="3923998" cy="276999"/>
          </a:xfrm>
          <a:prstGeom prst="rect">
            <a:avLst/>
          </a:prstGeom>
          <a:solidFill>
            <a:schemeClr val="bg1">
              <a:lumMod val="75000"/>
            </a:schemeClr>
          </a:solidFill>
          <a:ln>
            <a:noFill/>
          </a:ln>
        </p:spPr>
        <p:txBody>
          <a:bodyPr wrap="square" rtlCol="0">
            <a:spAutoFit/>
          </a:bodyPr>
          <a:lstStyle/>
          <a:p>
            <a:pPr algn="ctr">
              <a:spcAft>
                <a:spcPts val="600"/>
              </a:spcAft>
            </a:pPr>
            <a:r>
              <a:rPr lang="en-US" sz="1200" dirty="0" smtClean="0"/>
              <a:t>Required Tools</a:t>
            </a:r>
            <a:endParaRPr lang="en-US" sz="1200" dirty="0"/>
          </a:p>
        </p:txBody>
      </p:sp>
      <p:sp>
        <p:nvSpPr>
          <p:cNvPr id="33" name="Rectangle 97"/>
          <p:cNvSpPr/>
          <p:nvPr/>
        </p:nvSpPr>
        <p:spPr>
          <a:xfrm>
            <a:off x="339862" y="5470626"/>
            <a:ext cx="8498296" cy="882182"/>
          </a:xfrm>
          <a:prstGeom prst="rect">
            <a:avLst/>
          </a:prstGeom>
          <a:solidFill>
            <a:schemeClr val="bg1"/>
          </a:solidFill>
          <a:ln w="31750">
            <a:solidFill>
              <a:schemeClr val="bg1">
                <a:lumMod val="50000"/>
              </a:schemeClr>
            </a:solid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630238" fontAlgn="base">
              <a:spcBef>
                <a:spcPct val="0"/>
              </a:spcBef>
              <a:spcAft>
                <a:spcPts val="600"/>
              </a:spcAft>
            </a:pPr>
            <a:r>
              <a:rPr lang="en-CA" sz="1200" b="1" dirty="0" smtClean="0">
                <a:solidFill>
                  <a:schemeClr val="tx1"/>
                </a:solidFill>
              </a:rPr>
              <a:t>In the long run, executive engagement is key to bringing balance to IT’s workload</a:t>
            </a:r>
            <a:r>
              <a:rPr lang="en-CA" sz="1200" b="1" i="1" dirty="0" smtClean="0">
                <a:solidFill>
                  <a:schemeClr val="tx1"/>
                </a:solidFill>
              </a:rPr>
              <a:t>. </a:t>
            </a:r>
          </a:p>
          <a:p>
            <a:pPr marL="630238" fontAlgn="base">
              <a:spcBef>
                <a:spcPct val="0"/>
              </a:spcBef>
              <a:spcAft>
                <a:spcPts val="600"/>
              </a:spcAft>
            </a:pPr>
            <a:r>
              <a:rPr lang="en-CA" sz="1200" dirty="0" smtClean="0">
                <a:solidFill>
                  <a:schemeClr val="tx1"/>
                </a:solidFill>
              </a:rPr>
              <a:t>Your long-term strategy needs to facilitate executive awareness about IT’s workload and help foster executive support in bringing the backlog, and IT workloads more generally, down to manageable levels. </a:t>
            </a:r>
            <a:endParaRPr lang="en-CA" sz="1200" b="1" i="1" dirty="0">
              <a:solidFill>
                <a:schemeClr val="tx1"/>
              </a:solidFill>
            </a:endParaRPr>
          </a:p>
        </p:txBody>
      </p:sp>
      <p:grpSp>
        <p:nvGrpSpPr>
          <p:cNvPr id="13" name="Group 12"/>
          <p:cNvGrpSpPr/>
          <p:nvPr/>
        </p:nvGrpSpPr>
        <p:grpSpPr>
          <a:xfrm>
            <a:off x="466860" y="5489482"/>
            <a:ext cx="471024" cy="828000"/>
            <a:chOff x="7097393" y="1586391"/>
            <a:chExt cx="1116005" cy="2075434"/>
          </a:xfrm>
        </p:grpSpPr>
        <p:pic>
          <p:nvPicPr>
            <p:cNvPr id="11" name="Picture 10"/>
            <p:cNvPicPr>
              <a:picLocks noChangeAspect="1"/>
            </p:cNvPicPr>
            <p:nvPr/>
          </p:nvPicPr>
          <p:blipFill>
            <a:blip r:embed="rId2"/>
            <a:stretch>
              <a:fillRect/>
            </a:stretch>
          </p:blipFill>
          <p:spPr>
            <a:xfrm>
              <a:off x="7097393" y="1586391"/>
              <a:ext cx="1093821" cy="2075434"/>
            </a:xfrm>
            <a:prstGeom prst="rect">
              <a:avLst/>
            </a:prstGeom>
          </p:spPr>
        </p:pic>
        <p:sp>
          <p:nvSpPr>
            <p:cNvPr id="12" name="&quot;No&quot; Symbol 11"/>
            <p:cNvSpPr>
              <a:spLocks noChangeAspect="1"/>
            </p:cNvSpPr>
            <p:nvPr/>
          </p:nvSpPr>
          <p:spPr>
            <a:xfrm>
              <a:off x="7119577" y="2024097"/>
              <a:ext cx="1093821" cy="999209"/>
            </a:xfrm>
            <a:prstGeom prst="noSmoking">
              <a:avLst>
                <a:gd name="adj" fmla="val 7532"/>
              </a:avLst>
            </a:prstGeom>
            <a:solidFill>
              <a:schemeClr val="tx1">
                <a:lumMod val="40000"/>
                <a:lumOff val="60000"/>
              </a:schemeClr>
            </a:solidFill>
            <a:ln>
              <a:solidFill>
                <a:schemeClr val="tx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Tree>
    <p:extLst>
      <p:ext uri="{BB962C8B-B14F-4D97-AF65-F5344CB8AC3E}">
        <p14:creationId xmlns:p14="http://schemas.microsoft.com/office/powerpoint/2010/main" val="3753288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mj-lt"/>
              </a:rPr>
              <a:t>Info-Tech’s approach to backlog management is centered around four core PPM competencies </a:t>
            </a:r>
            <a:endParaRPr lang="en-CA" dirty="0">
              <a:latin typeface="+mj-lt"/>
            </a:endParaRPr>
          </a:p>
        </p:txBody>
      </p:sp>
      <p:grpSp>
        <p:nvGrpSpPr>
          <p:cNvPr id="13" name="Group 12"/>
          <p:cNvGrpSpPr/>
          <p:nvPr/>
        </p:nvGrpSpPr>
        <p:grpSpPr>
          <a:xfrm>
            <a:off x="6857188" y="1323775"/>
            <a:ext cx="2107190" cy="4050333"/>
            <a:chOff x="549147" y="1609562"/>
            <a:chExt cx="2203316" cy="4320000"/>
          </a:xfrm>
        </p:grpSpPr>
        <p:grpSp>
          <p:nvGrpSpPr>
            <p:cNvPr id="16" name="Group 15"/>
            <p:cNvGrpSpPr/>
            <p:nvPr/>
          </p:nvGrpSpPr>
          <p:grpSpPr>
            <a:xfrm rot="5400000">
              <a:off x="-509194" y="2667905"/>
              <a:ext cx="4320000" cy="2203314"/>
              <a:chOff x="341849" y="1692662"/>
              <a:chExt cx="4294552" cy="1232925"/>
            </a:xfrm>
          </p:grpSpPr>
          <p:sp>
            <p:nvSpPr>
              <p:cNvPr id="22" name="Pentagon 21"/>
              <p:cNvSpPr/>
              <p:nvPr/>
            </p:nvSpPr>
            <p:spPr>
              <a:xfrm>
                <a:off x="341849" y="1708749"/>
                <a:ext cx="4294552" cy="1216838"/>
              </a:xfrm>
              <a:prstGeom prst="homePlate">
                <a:avLst/>
              </a:prstGeom>
              <a:solidFill>
                <a:schemeClr val="bg1">
                  <a:lumMod val="95000"/>
                </a:schemeClr>
              </a:solidFill>
              <a:ln>
                <a:solidFill>
                  <a:schemeClr val="bg1">
                    <a:lumMod val="95000"/>
                  </a:schemeClr>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TextBox 4"/>
              <p:cNvSpPr txBox="1"/>
              <p:nvPr/>
            </p:nvSpPr>
            <p:spPr>
              <a:xfrm rot="16200000">
                <a:off x="1277968" y="805092"/>
                <a:ext cx="1221697" cy="2996837"/>
              </a:xfrm>
              <a:prstGeom prst="rect">
                <a:avLst/>
              </a:prstGeom>
            </p:spPr>
            <p:txBody>
              <a:bodyPr wrap="square" rtlCol="0">
                <a:spAutoFit/>
              </a:bodyPr>
              <a:lstStyle/>
              <a:p>
                <a:pPr algn="ctr">
                  <a:spcAft>
                    <a:spcPts val="800"/>
                  </a:spcAft>
                </a:pPr>
                <a:r>
                  <a:rPr lang="en-CA" sz="1500" b="1" dirty="0" smtClean="0">
                    <a:solidFill>
                      <a:schemeClr val="accent1"/>
                    </a:solidFill>
                  </a:rPr>
                  <a:t>Organizational Change Management</a:t>
                </a:r>
                <a:endParaRPr lang="en-CA" sz="1500" dirty="0" smtClean="0">
                  <a:solidFill>
                    <a:schemeClr val="accent1"/>
                  </a:solidFill>
                </a:endParaRPr>
              </a:p>
              <a:p>
                <a:r>
                  <a:rPr lang="en-CA" sz="1400" dirty="0" smtClean="0"/>
                  <a:t>A shift away from the  cultures that fuel backlog growth will require a significant amount of OCM discipline in order to change old bad habits and foster new healthy ones.</a:t>
                </a:r>
              </a:p>
            </p:txBody>
          </p:sp>
        </p:grpSp>
        <p:sp>
          <p:nvSpPr>
            <p:cNvPr id="18" name="Rectangle 9"/>
            <p:cNvSpPr/>
            <p:nvPr/>
          </p:nvSpPr>
          <p:spPr>
            <a:xfrm>
              <a:off x="549147" y="4210389"/>
              <a:ext cx="2026977" cy="328268"/>
            </a:xfrm>
            <a:prstGeom prst="rect">
              <a:avLst/>
            </a:prstGeom>
          </p:spPr>
          <p:txBody>
            <a:bodyPr wrap="square" numCol="1">
              <a:spAutoFit/>
            </a:bodyPr>
            <a:lstStyle/>
            <a:p>
              <a:pPr algn="ctr">
                <a:spcAft>
                  <a:spcPts val="100"/>
                </a:spcAft>
              </a:pPr>
              <a:endParaRPr lang="en-CA" sz="1400" i="1" dirty="0" smtClean="0"/>
            </a:p>
          </p:txBody>
        </p:sp>
      </p:grpSp>
      <p:grpSp>
        <p:nvGrpSpPr>
          <p:cNvPr id="24" name="Group 23"/>
          <p:cNvGrpSpPr/>
          <p:nvPr/>
        </p:nvGrpSpPr>
        <p:grpSpPr>
          <a:xfrm>
            <a:off x="2363090" y="1313758"/>
            <a:ext cx="2123800" cy="4072140"/>
            <a:chOff x="529077" y="1609561"/>
            <a:chExt cx="2220684" cy="4320000"/>
          </a:xfrm>
        </p:grpSpPr>
        <p:grpSp>
          <p:nvGrpSpPr>
            <p:cNvPr id="25" name="Group 24"/>
            <p:cNvGrpSpPr/>
            <p:nvPr/>
          </p:nvGrpSpPr>
          <p:grpSpPr>
            <a:xfrm rot="5400000">
              <a:off x="-520581" y="2659219"/>
              <a:ext cx="4320000" cy="2220684"/>
              <a:chOff x="341848" y="1694173"/>
              <a:chExt cx="4294552" cy="1242645"/>
            </a:xfrm>
          </p:grpSpPr>
          <p:sp>
            <p:nvSpPr>
              <p:cNvPr id="27" name="Pentagon 26"/>
              <p:cNvSpPr/>
              <p:nvPr/>
            </p:nvSpPr>
            <p:spPr>
              <a:xfrm>
                <a:off x="341848" y="1708749"/>
                <a:ext cx="4294552" cy="1216838"/>
              </a:xfrm>
              <a:prstGeom prst="homePlate">
                <a:avLst/>
              </a:prstGeom>
              <a:solidFill>
                <a:schemeClr val="bg1">
                  <a:lumMod val="95000"/>
                </a:schemeClr>
              </a:solidFill>
              <a:ln>
                <a:solidFill>
                  <a:schemeClr val="bg1">
                    <a:lumMod val="95000"/>
                  </a:schemeClr>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TextBox 4"/>
              <p:cNvSpPr txBox="1"/>
              <p:nvPr/>
            </p:nvSpPr>
            <p:spPr>
              <a:xfrm rot="16200000">
                <a:off x="1083135" y="1011739"/>
                <a:ext cx="1242645" cy="2607513"/>
              </a:xfrm>
              <a:prstGeom prst="rect">
                <a:avLst/>
              </a:prstGeom>
            </p:spPr>
            <p:txBody>
              <a:bodyPr wrap="square" rtlCol="0">
                <a:spAutoFit/>
              </a:bodyPr>
              <a:lstStyle/>
              <a:p>
                <a:pPr algn="ctr">
                  <a:spcAft>
                    <a:spcPts val="400"/>
                  </a:spcAft>
                </a:pPr>
                <a:r>
                  <a:rPr lang="en-CA" sz="1500" b="1" dirty="0" smtClean="0">
                    <a:solidFill>
                      <a:schemeClr val="accent1"/>
                    </a:solidFill>
                  </a:rPr>
                  <a:t>Capacity</a:t>
                </a:r>
              </a:p>
              <a:p>
                <a:pPr algn="ctr">
                  <a:spcAft>
                    <a:spcPts val="400"/>
                  </a:spcAft>
                </a:pPr>
                <a:r>
                  <a:rPr lang="en-CA" sz="1500" b="1" dirty="0" smtClean="0">
                    <a:solidFill>
                      <a:schemeClr val="accent1"/>
                    </a:solidFill>
                  </a:rPr>
                  <a:t>Awareness  </a:t>
                </a:r>
                <a:endParaRPr lang="en-CA" sz="1500" dirty="0" smtClean="0">
                  <a:solidFill>
                    <a:schemeClr val="accent1"/>
                  </a:solidFill>
                </a:endParaRPr>
              </a:p>
              <a:p>
                <a:r>
                  <a:rPr lang="en-CA" sz="1400" dirty="0" smtClean="0"/>
                  <a:t>The ability to effectively maintain the backlog depends heavily on the awareness of resource capacity as communicated and demonstrated by the PMO. </a:t>
                </a:r>
              </a:p>
            </p:txBody>
          </p:sp>
        </p:grpSp>
        <p:sp>
          <p:nvSpPr>
            <p:cNvPr id="26" name="Rectangle 9"/>
            <p:cNvSpPr/>
            <p:nvPr/>
          </p:nvSpPr>
          <p:spPr>
            <a:xfrm>
              <a:off x="549147" y="4210389"/>
              <a:ext cx="2026977" cy="297852"/>
            </a:xfrm>
            <a:prstGeom prst="rect">
              <a:avLst/>
            </a:prstGeom>
          </p:spPr>
          <p:txBody>
            <a:bodyPr wrap="square" numCol="1">
              <a:spAutoFit/>
            </a:bodyPr>
            <a:lstStyle/>
            <a:p>
              <a:pPr algn="ctr">
                <a:spcAft>
                  <a:spcPts val="100"/>
                </a:spcAft>
              </a:pPr>
              <a:endParaRPr lang="en-CA" sz="1400" i="1" dirty="0" smtClean="0"/>
            </a:p>
          </p:txBody>
        </p:sp>
      </p:grpSp>
      <p:grpSp>
        <p:nvGrpSpPr>
          <p:cNvPr id="29" name="Group 28"/>
          <p:cNvGrpSpPr/>
          <p:nvPr/>
        </p:nvGrpSpPr>
        <p:grpSpPr>
          <a:xfrm>
            <a:off x="4619733" y="1323775"/>
            <a:ext cx="2096298" cy="4118196"/>
            <a:chOff x="549147" y="1609562"/>
            <a:chExt cx="2191928" cy="4320000"/>
          </a:xfrm>
        </p:grpSpPr>
        <p:grpSp>
          <p:nvGrpSpPr>
            <p:cNvPr id="30" name="Group 29"/>
            <p:cNvGrpSpPr/>
            <p:nvPr/>
          </p:nvGrpSpPr>
          <p:grpSpPr>
            <a:xfrm rot="5400000">
              <a:off x="-514888" y="2673598"/>
              <a:ext cx="4320000" cy="2191927"/>
              <a:chOff x="341849" y="1699033"/>
              <a:chExt cx="4294552" cy="1226553"/>
            </a:xfrm>
          </p:grpSpPr>
          <p:sp>
            <p:nvSpPr>
              <p:cNvPr id="32" name="Pentagon 31"/>
              <p:cNvSpPr/>
              <p:nvPr/>
            </p:nvSpPr>
            <p:spPr>
              <a:xfrm>
                <a:off x="341849" y="1708748"/>
                <a:ext cx="4294552" cy="1216838"/>
              </a:xfrm>
              <a:prstGeom prst="homePlate">
                <a:avLst/>
              </a:prstGeom>
              <a:solidFill>
                <a:schemeClr val="bg1">
                  <a:lumMod val="95000"/>
                </a:schemeClr>
              </a:solidFill>
              <a:ln>
                <a:solidFill>
                  <a:schemeClr val="bg1">
                    <a:lumMod val="95000"/>
                  </a:schemeClr>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TextBox 4"/>
              <p:cNvSpPr txBox="1"/>
              <p:nvPr/>
            </p:nvSpPr>
            <p:spPr>
              <a:xfrm rot="16200000">
                <a:off x="1153514" y="935117"/>
                <a:ext cx="1221697" cy="2749529"/>
              </a:xfrm>
              <a:prstGeom prst="rect">
                <a:avLst/>
              </a:prstGeom>
            </p:spPr>
            <p:txBody>
              <a:bodyPr wrap="square" rtlCol="0">
                <a:spAutoFit/>
              </a:bodyPr>
              <a:lstStyle/>
              <a:p>
                <a:pPr algn="ctr">
                  <a:spcAft>
                    <a:spcPts val="400"/>
                  </a:spcAft>
                </a:pPr>
                <a:r>
                  <a:rPr lang="en-CA" sz="1500" b="1" dirty="0" smtClean="0">
                    <a:solidFill>
                      <a:schemeClr val="accent1"/>
                    </a:solidFill>
                  </a:rPr>
                  <a:t>Stakeholder Management </a:t>
                </a:r>
                <a:endParaRPr lang="en-CA" sz="1500" dirty="0" smtClean="0">
                  <a:solidFill>
                    <a:schemeClr val="accent1"/>
                  </a:solidFill>
                </a:endParaRPr>
              </a:p>
              <a:p>
                <a:r>
                  <a:rPr lang="en-CA" sz="1400" dirty="0" smtClean="0"/>
                  <a:t>Every sponsor believes their request is essential. Effective backlog management is synonymous with effective stakeholder management and effective communication of portfolio decisions. </a:t>
                </a:r>
              </a:p>
            </p:txBody>
          </p:sp>
        </p:grpSp>
        <p:sp>
          <p:nvSpPr>
            <p:cNvPr id="31" name="Rectangle 9"/>
            <p:cNvSpPr/>
            <p:nvPr/>
          </p:nvSpPr>
          <p:spPr>
            <a:xfrm>
              <a:off x="549147" y="4210389"/>
              <a:ext cx="2026977" cy="294521"/>
            </a:xfrm>
            <a:prstGeom prst="rect">
              <a:avLst/>
            </a:prstGeom>
          </p:spPr>
          <p:txBody>
            <a:bodyPr wrap="square" numCol="1">
              <a:spAutoFit/>
            </a:bodyPr>
            <a:lstStyle/>
            <a:p>
              <a:pPr algn="ctr">
                <a:spcAft>
                  <a:spcPts val="100"/>
                </a:spcAft>
              </a:pPr>
              <a:endParaRPr lang="en-CA" sz="1400" i="1" dirty="0" smtClean="0"/>
            </a:p>
          </p:txBody>
        </p:sp>
      </p:grpSp>
      <p:grpSp>
        <p:nvGrpSpPr>
          <p:cNvPr id="34" name="Group 33"/>
          <p:cNvGrpSpPr/>
          <p:nvPr/>
        </p:nvGrpSpPr>
        <p:grpSpPr>
          <a:xfrm>
            <a:off x="125639" y="1323776"/>
            <a:ext cx="2117974" cy="4063475"/>
            <a:chOff x="549147" y="1609563"/>
            <a:chExt cx="2214592" cy="4320000"/>
          </a:xfrm>
        </p:grpSpPr>
        <p:grpSp>
          <p:nvGrpSpPr>
            <p:cNvPr id="35" name="Group 34"/>
            <p:cNvGrpSpPr/>
            <p:nvPr/>
          </p:nvGrpSpPr>
          <p:grpSpPr>
            <a:xfrm rot="5400000">
              <a:off x="-503557" y="2662267"/>
              <a:ext cx="4320000" cy="2214592"/>
              <a:chOff x="341849" y="1686351"/>
              <a:chExt cx="4294552" cy="1239236"/>
            </a:xfrm>
          </p:grpSpPr>
          <p:sp>
            <p:nvSpPr>
              <p:cNvPr id="37" name="Pentagon 36"/>
              <p:cNvSpPr/>
              <p:nvPr/>
            </p:nvSpPr>
            <p:spPr>
              <a:xfrm>
                <a:off x="341849" y="1708749"/>
                <a:ext cx="4294552" cy="1216838"/>
              </a:xfrm>
              <a:prstGeom prst="homePlate">
                <a:avLst/>
              </a:prstGeom>
              <a:solidFill>
                <a:schemeClr val="bg1">
                  <a:lumMod val="95000"/>
                </a:schemeClr>
              </a:solidFill>
              <a:ln>
                <a:solidFill>
                  <a:schemeClr val="bg1">
                    <a:lumMod val="95000"/>
                  </a:schemeClr>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TextBox 4"/>
              <p:cNvSpPr txBox="1"/>
              <p:nvPr/>
            </p:nvSpPr>
            <p:spPr>
              <a:xfrm rot="16200000">
                <a:off x="1073718" y="998707"/>
                <a:ext cx="1237786" cy="2613074"/>
              </a:xfrm>
              <a:prstGeom prst="rect">
                <a:avLst/>
              </a:prstGeom>
            </p:spPr>
            <p:txBody>
              <a:bodyPr wrap="square" rtlCol="0">
                <a:spAutoFit/>
              </a:bodyPr>
              <a:lstStyle/>
              <a:p>
                <a:pPr algn="ctr">
                  <a:spcAft>
                    <a:spcPts val="400"/>
                  </a:spcAft>
                </a:pPr>
                <a:r>
                  <a:rPr lang="en-CA" sz="1500" b="1" dirty="0" smtClean="0">
                    <a:solidFill>
                      <a:schemeClr val="accent1"/>
                    </a:solidFill>
                  </a:rPr>
                  <a:t>Intake</a:t>
                </a:r>
              </a:p>
              <a:p>
                <a:pPr algn="ctr">
                  <a:spcAft>
                    <a:spcPts val="400"/>
                  </a:spcAft>
                </a:pPr>
                <a:r>
                  <a:rPr lang="en-CA" sz="1500" b="1" dirty="0" smtClean="0">
                    <a:solidFill>
                      <a:schemeClr val="accent1"/>
                    </a:solidFill>
                  </a:rPr>
                  <a:t>Discipline</a:t>
                </a:r>
              </a:p>
              <a:p>
                <a:r>
                  <a:rPr lang="en-CA" sz="1400" dirty="0"/>
                  <a:t>B</a:t>
                </a:r>
                <a:r>
                  <a:rPr lang="en-CA" sz="1400" dirty="0" smtClean="0"/>
                  <a:t>acklog manageability is intimately connected to your ability to funnel new requests into a centralized workflow, with review and approval done in batches.</a:t>
                </a:r>
              </a:p>
            </p:txBody>
          </p:sp>
        </p:grpSp>
        <p:sp>
          <p:nvSpPr>
            <p:cNvPr id="36" name="Rectangle 9"/>
            <p:cNvSpPr/>
            <p:nvPr/>
          </p:nvSpPr>
          <p:spPr>
            <a:xfrm>
              <a:off x="549147" y="4210389"/>
              <a:ext cx="2026977" cy="327207"/>
            </a:xfrm>
            <a:prstGeom prst="rect">
              <a:avLst/>
            </a:prstGeom>
          </p:spPr>
          <p:txBody>
            <a:bodyPr wrap="square" numCol="1">
              <a:spAutoFit/>
            </a:bodyPr>
            <a:lstStyle/>
            <a:p>
              <a:pPr algn="ctr">
                <a:spcAft>
                  <a:spcPts val="100"/>
                </a:spcAft>
              </a:pPr>
              <a:endParaRPr lang="en-CA" sz="1400" i="1" dirty="0" smtClean="0"/>
            </a:p>
          </p:txBody>
        </p:sp>
      </p:grpSp>
      <p:sp>
        <p:nvSpPr>
          <p:cNvPr id="10" name="TextBox 9"/>
          <p:cNvSpPr txBox="1"/>
          <p:nvPr/>
        </p:nvSpPr>
        <p:spPr>
          <a:xfrm>
            <a:off x="376684" y="4184272"/>
            <a:ext cx="8381101" cy="323165"/>
          </a:xfrm>
          <a:prstGeom prst="rect">
            <a:avLst/>
          </a:prstGeom>
          <a:solidFill>
            <a:schemeClr val="bg1">
              <a:lumMod val="75000"/>
            </a:schemeClr>
          </a:solidFill>
          <a:ln w="53975">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CA" sz="1500" b="1" i="1" dirty="0" smtClean="0"/>
              <a:t>Rooted in these competencies, the goal of this blueprint is to make your backlog useful.</a:t>
            </a:r>
          </a:p>
        </p:txBody>
      </p:sp>
      <p:sp>
        <p:nvSpPr>
          <p:cNvPr id="54" name="TextBox 53"/>
          <p:cNvSpPr txBox="1"/>
          <p:nvPr/>
        </p:nvSpPr>
        <p:spPr>
          <a:xfrm>
            <a:off x="679938" y="4801600"/>
            <a:ext cx="7700323" cy="307777"/>
          </a:xfrm>
          <a:prstGeom prst="rect">
            <a:avLst/>
          </a:prstGeom>
          <a:solidFill>
            <a:schemeClr val="bg1">
              <a:lumMod val="75000"/>
            </a:schemeClr>
          </a:solidFill>
          <a:ln w="53975">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CA" sz="1400" b="1" i="1" dirty="0" smtClean="0"/>
              <a:t>“Useful” in this context means helping to facilitate the throughput of high-value projects.</a:t>
            </a:r>
          </a:p>
        </p:txBody>
      </p:sp>
      <p:grpSp>
        <p:nvGrpSpPr>
          <p:cNvPr id="12" name="Group 11"/>
          <p:cNvGrpSpPr/>
          <p:nvPr/>
        </p:nvGrpSpPr>
        <p:grpSpPr>
          <a:xfrm>
            <a:off x="104239" y="5546322"/>
            <a:ext cx="8833327" cy="628270"/>
            <a:chOff x="104239" y="5546322"/>
            <a:chExt cx="8833327" cy="628270"/>
          </a:xfrm>
        </p:grpSpPr>
        <p:grpSp>
          <p:nvGrpSpPr>
            <p:cNvPr id="9" name="Group 8"/>
            <p:cNvGrpSpPr/>
            <p:nvPr/>
          </p:nvGrpSpPr>
          <p:grpSpPr>
            <a:xfrm>
              <a:off x="104239" y="5546322"/>
              <a:ext cx="8833327" cy="628270"/>
              <a:chOff x="234983" y="3833037"/>
              <a:chExt cx="8833327" cy="628270"/>
            </a:xfrm>
          </p:grpSpPr>
          <p:sp>
            <p:nvSpPr>
              <p:cNvPr id="51" name="Flowchart: Document 50"/>
              <p:cNvSpPr/>
              <p:nvPr/>
            </p:nvSpPr>
            <p:spPr>
              <a:xfrm>
                <a:off x="234983" y="3833037"/>
                <a:ext cx="733238" cy="374779"/>
              </a:xfrm>
              <a:prstGeom prst="flowChartDocumen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chemeClr val="tx1"/>
                    </a:solidFill>
                  </a:rPr>
                  <a:t>Request</a:t>
                </a:r>
              </a:p>
            </p:txBody>
          </p:sp>
          <p:grpSp>
            <p:nvGrpSpPr>
              <p:cNvPr id="8" name="Group 7"/>
              <p:cNvGrpSpPr/>
              <p:nvPr/>
            </p:nvGrpSpPr>
            <p:grpSpPr>
              <a:xfrm>
                <a:off x="456673" y="3864318"/>
                <a:ext cx="8611637" cy="596989"/>
                <a:chOff x="456672" y="5571557"/>
                <a:chExt cx="8611637" cy="596989"/>
              </a:xfrm>
            </p:grpSpPr>
            <p:sp>
              <p:nvSpPr>
                <p:cNvPr id="50" name="Flowchart: Document 49"/>
                <p:cNvSpPr/>
                <p:nvPr/>
              </p:nvSpPr>
              <p:spPr>
                <a:xfrm>
                  <a:off x="1123273" y="5571557"/>
                  <a:ext cx="733238" cy="374779"/>
                </a:xfrm>
                <a:prstGeom prst="flowChartDocumen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chemeClr val="tx1"/>
                      </a:solidFill>
                    </a:rPr>
                    <a:t>Request</a:t>
                  </a:r>
                </a:p>
              </p:txBody>
            </p:sp>
            <p:sp>
              <p:nvSpPr>
                <p:cNvPr id="53" name="Flowchart: Data 52"/>
                <p:cNvSpPr/>
                <p:nvPr/>
              </p:nvSpPr>
              <p:spPr>
                <a:xfrm>
                  <a:off x="7854502" y="5712941"/>
                  <a:ext cx="1213807" cy="455605"/>
                </a:xfrm>
                <a:prstGeom prst="flowChartInputOutpu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chemeClr val="tx1"/>
                      </a:solidFill>
                    </a:rPr>
                    <a:t>Completed</a:t>
                  </a:r>
                </a:p>
                <a:p>
                  <a:pPr algn="ctr"/>
                  <a:r>
                    <a:rPr lang="en-CA" sz="800" dirty="0">
                      <a:solidFill>
                        <a:schemeClr val="tx1"/>
                      </a:solidFill>
                    </a:rPr>
                    <a:t>Project</a:t>
                  </a:r>
                </a:p>
              </p:txBody>
            </p:sp>
            <p:sp>
              <p:nvSpPr>
                <p:cNvPr id="52" name="Flowchart: Data 51"/>
                <p:cNvSpPr/>
                <p:nvPr/>
              </p:nvSpPr>
              <p:spPr>
                <a:xfrm>
                  <a:off x="7360282" y="5662579"/>
                  <a:ext cx="1213807" cy="455605"/>
                </a:xfrm>
                <a:prstGeom prst="flowChartInputOutpu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chemeClr val="tx1"/>
                      </a:solidFill>
                    </a:rPr>
                    <a:t>Completed</a:t>
                  </a:r>
                </a:p>
                <a:p>
                  <a:pPr algn="ctr"/>
                  <a:r>
                    <a:rPr lang="en-CA" sz="800" dirty="0">
                      <a:solidFill>
                        <a:schemeClr val="tx1"/>
                      </a:solidFill>
                    </a:rPr>
                    <a:t>Project</a:t>
                  </a:r>
                </a:p>
              </p:txBody>
            </p:sp>
            <p:sp>
              <p:nvSpPr>
                <p:cNvPr id="7" name="Flowchart: Data 6"/>
                <p:cNvSpPr/>
                <p:nvPr/>
              </p:nvSpPr>
              <p:spPr>
                <a:xfrm rot="523573">
                  <a:off x="6537564" y="5635625"/>
                  <a:ext cx="1213807" cy="455605"/>
                </a:xfrm>
                <a:prstGeom prst="flowChartInputOutpu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dirty="0">
                      <a:solidFill>
                        <a:schemeClr val="tx1"/>
                      </a:solidFill>
                    </a:rPr>
                    <a:t>Completed</a:t>
                  </a:r>
                </a:p>
                <a:p>
                  <a:pPr algn="ctr"/>
                  <a:r>
                    <a:rPr lang="en-CA" sz="800" dirty="0">
                      <a:solidFill>
                        <a:schemeClr val="tx1"/>
                      </a:solidFill>
                    </a:rPr>
                    <a:t>Project</a:t>
                  </a:r>
                </a:p>
              </p:txBody>
            </p:sp>
            <p:sp>
              <p:nvSpPr>
                <p:cNvPr id="4" name="Can 3"/>
                <p:cNvSpPr/>
                <p:nvPr/>
              </p:nvSpPr>
              <p:spPr>
                <a:xfrm rot="16200000">
                  <a:off x="4277292" y="3400099"/>
                  <a:ext cx="579888" cy="4926662"/>
                </a:xfrm>
                <a:prstGeom prst="ca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CA" dirty="0" smtClean="0">
                      <a:solidFill>
                        <a:schemeClr val="bg1"/>
                      </a:solidFill>
                    </a:rPr>
                    <a:t>IT Project Portfolio</a:t>
                  </a:r>
                  <a:endParaRPr lang="en-CA" dirty="0">
                    <a:solidFill>
                      <a:schemeClr val="bg1"/>
                    </a:solidFill>
                  </a:endParaRPr>
                </a:p>
              </p:txBody>
            </p:sp>
            <p:sp>
              <p:nvSpPr>
                <p:cNvPr id="44" name="Flowchart: Document 43"/>
                <p:cNvSpPr/>
                <p:nvPr/>
              </p:nvSpPr>
              <p:spPr>
                <a:xfrm>
                  <a:off x="456672" y="5713059"/>
                  <a:ext cx="733238" cy="374779"/>
                </a:xfrm>
                <a:prstGeom prst="flowChartDocumen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solidFill>
                        <a:schemeClr val="tx1"/>
                      </a:solidFill>
                    </a:rPr>
                    <a:t>Request</a:t>
                  </a:r>
                </a:p>
              </p:txBody>
            </p:sp>
            <p:sp>
              <p:nvSpPr>
                <p:cNvPr id="48" name="Flowchart: Document 47"/>
                <p:cNvSpPr/>
                <p:nvPr/>
              </p:nvSpPr>
              <p:spPr>
                <a:xfrm>
                  <a:off x="1639287" y="5702993"/>
                  <a:ext cx="733238" cy="374779"/>
                </a:xfrm>
                <a:prstGeom prst="flowChartDocument">
                  <a:avLst/>
                </a:prstGeom>
                <a:solidFill>
                  <a:schemeClr val="bg1"/>
                </a:solidFill>
                <a:ln>
                  <a:solidFill>
                    <a:schemeClr val="tx2"/>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solidFill>
                        <a:schemeClr val="tx1"/>
                      </a:solidFill>
                    </a:rPr>
                    <a:t>Request</a:t>
                  </a:r>
                  <a:endParaRPr lang="en-CA" sz="1000" dirty="0">
                    <a:solidFill>
                      <a:schemeClr val="tx1"/>
                    </a:solidFill>
                  </a:endParaRPr>
                </a:p>
              </p:txBody>
            </p:sp>
            <p:sp>
              <p:nvSpPr>
                <p:cNvPr id="6" name="Oval 5"/>
                <p:cNvSpPr/>
                <p:nvPr/>
              </p:nvSpPr>
              <p:spPr>
                <a:xfrm>
                  <a:off x="3320143" y="5573485"/>
                  <a:ext cx="145990" cy="579889"/>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sp>
          <p:nvSpPr>
            <p:cNvPr id="11" name="Flowchart: Stored Data 10"/>
            <p:cNvSpPr/>
            <p:nvPr/>
          </p:nvSpPr>
          <p:spPr>
            <a:xfrm rot="10800000">
              <a:off x="2052054" y="5599185"/>
              <a:ext cx="223351" cy="540000"/>
            </a:xfrm>
            <a:prstGeom prst="flowChartOnlineStora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26369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4384551"/>
            <a:ext cx="9144001" cy="193805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165" y="4889124"/>
            <a:ext cx="4410075" cy="1371600"/>
          </a:xfrm>
          <a:prstGeom prst="rect">
            <a:avLst/>
          </a:prstGeom>
          <a:noFill/>
          <a:ln>
            <a:noFill/>
          </a:ln>
        </p:spPr>
      </p:pic>
      <p:sp>
        <p:nvSpPr>
          <p:cNvPr id="3" name="TextBox 2"/>
          <p:cNvSpPr txBox="1"/>
          <p:nvPr/>
        </p:nvSpPr>
        <p:spPr>
          <a:xfrm>
            <a:off x="251520" y="1094137"/>
            <a:ext cx="8625780" cy="1692771"/>
          </a:xfrm>
          <a:prstGeom prst="rect">
            <a:avLst/>
          </a:prstGeom>
        </p:spPr>
        <p:txBody>
          <a:bodyPr wrap="square" rtlCol="0">
            <a:spAutoFit/>
          </a:bodyPr>
          <a:lstStyle/>
          <a:p>
            <a:r>
              <a:rPr lang="en-CA" sz="1300" dirty="0"/>
              <a:t>While </a:t>
            </a:r>
            <a:r>
              <a:rPr lang="en-CA" sz="1300" dirty="0" smtClean="0"/>
              <a:t>project portfolio management literature </a:t>
            </a:r>
            <a:r>
              <a:rPr lang="en-CA" sz="1300" dirty="0"/>
              <a:t>has tragically little to say on the topic of unregulated project backlogs, industry best </a:t>
            </a:r>
            <a:r>
              <a:rPr lang="en-CA" sz="1300" dirty="0" smtClean="0"/>
              <a:t>practices </a:t>
            </a:r>
            <a:r>
              <a:rPr lang="en-CA" sz="1300" dirty="0"/>
              <a:t>can still provide </a:t>
            </a:r>
            <a:r>
              <a:rPr lang="en-CA" sz="1300" dirty="0" smtClean="0"/>
              <a:t>insight – so </a:t>
            </a:r>
            <a:r>
              <a:rPr lang="en-CA" sz="1300" dirty="0"/>
              <a:t>long as they’re consumed with a view of the day-to-day reality of IT departments in 2016. </a:t>
            </a:r>
          </a:p>
          <a:p>
            <a:endParaRPr lang="en-CA" sz="1300" dirty="0" smtClean="0"/>
          </a:p>
          <a:p>
            <a:r>
              <a:rPr lang="en-CA" sz="1300" dirty="0" smtClean="0"/>
              <a:t>Info-Tech </a:t>
            </a:r>
            <a:r>
              <a:rPr lang="en-CA" sz="1300" dirty="0"/>
              <a:t>uses </a:t>
            </a:r>
            <a:r>
              <a:rPr lang="en-CA" sz="1300" b="1" dirty="0" smtClean="0"/>
              <a:t>PMI</a:t>
            </a:r>
            <a:r>
              <a:rPr lang="en-CA" sz="1300" dirty="0" smtClean="0"/>
              <a:t> and </a:t>
            </a:r>
            <a:r>
              <a:rPr lang="en-CA" sz="1300" b="1" dirty="0"/>
              <a:t>COBIT5</a:t>
            </a:r>
            <a:r>
              <a:rPr lang="en-CA" sz="1300" b="1" i="1" dirty="0"/>
              <a:t> </a:t>
            </a:r>
            <a:r>
              <a:rPr lang="en-CA" sz="1300" dirty="0" smtClean="0"/>
              <a:t>frameworks </a:t>
            </a:r>
            <a:r>
              <a:rPr lang="en-CA" sz="1300" dirty="0"/>
              <a:t>for certain areas of this </a:t>
            </a:r>
            <a:r>
              <a:rPr lang="en-CA" sz="1300" dirty="0" smtClean="0"/>
              <a:t>research. </a:t>
            </a:r>
            <a:r>
              <a:rPr lang="en-CA" sz="1300" dirty="0"/>
              <a:t>Contextualizing </a:t>
            </a:r>
            <a:r>
              <a:rPr lang="en-CA" sz="1300" dirty="0" smtClean="0"/>
              <a:t>the influence of the backlog within </a:t>
            </a:r>
            <a:r>
              <a:rPr lang="en-CA" sz="1300" dirty="0"/>
              <a:t>these frameworks clarifies its importance </a:t>
            </a:r>
            <a:r>
              <a:rPr lang="en-CA" sz="1300" dirty="0" smtClean="0"/>
              <a:t>and </a:t>
            </a:r>
            <a:r>
              <a:rPr lang="en-CA" sz="1300" dirty="0"/>
              <a:t>ensures that our assessment </a:t>
            </a:r>
            <a:r>
              <a:rPr lang="en-CA" sz="1300" dirty="0" smtClean="0"/>
              <a:t>is </a:t>
            </a:r>
            <a:r>
              <a:rPr lang="en-CA" sz="1300" dirty="0"/>
              <a:t>focused on key priority areas. </a:t>
            </a:r>
            <a:r>
              <a:rPr lang="en-CA" sz="1300" dirty="0" smtClean="0"/>
              <a:t>These frameworks</a:t>
            </a:r>
            <a:r>
              <a:rPr lang="en-CA" sz="1300" b="1" i="1" dirty="0" smtClean="0"/>
              <a:t> </a:t>
            </a:r>
            <a:r>
              <a:rPr lang="en-CA" sz="1300" dirty="0" smtClean="0"/>
              <a:t>are </a:t>
            </a:r>
            <a:r>
              <a:rPr lang="en-CA" sz="1300" dirty="0"/>
              <a:t>used as </a:t>
            </a:r>
            <a:r>
              <a:rPr lang="en-CA" sz="1300" dirty="0" smtClean="0"/>
              <a:t>starting points </a:t>
            </a:r>
            <a:r>
              <a:rPr lang="en-CA" sz="1300" dirty="0"/>
              <a:t>for assessing </a:t>
            </a:r>
            <a:r>
              <a:rPr lang="en-CA" sz="1300" dirty="0" smtClean="0"/>
              <a:t>the backlog within the context of wider business processes and within specific components of PPM.</a:t>
            </a:r>
            <a:endParaRPr lang="en-CA" sz="1300" dirty="0"/>
          </a:p>
        </p:txBody>
      </p:sp>
      <p:sp>
        <p:nvSpPr>
          <p:cNvPr id="11" name="TextBox 16"/>
          <p:cNvSpPr txBox="1"/>
          <p:nvPr/>
        </p:nvSpPr>
        <p:spPr>
          <a:xfrm>
            <a:off x="519089" y="3741014"/>
            <a:ext cx="3932944" cy="646331"/>
          </a:xfrm>
          <a:prstGeom prst="rect">
            <a:avLst/>
          </a:prstGeom>
        </p:spPr>
        <p:txBody>
          <a:bodyPr wrap="square" rtlCol="0">
            <a:spAutoFit/>
          </a:bodyPr>
          <a:lstStyle/>
          <a:p>
            <a:r>
              <a:rPr lang="en-CA" sz="1200" b="1" i="1" dirty="0" smtClean="0">
                <a:solidFill>
                  <a:schemeClr val="bg1">
                    <a:lumMod val="50000"/>
                  </a:schemeClr>
                </a:solidFill>
              </a:rPr>
              <a:t>PMBOK </a:t>
            </a:r>
            <a:r>
              <a:rPr lang="en-CA" sz="1200" i="1" dirty="0" smtClean="0">
                <a:solidFill>
                  <a:schemeClr val="bg1">
                    <a:lumMod val="50000"/>
                  </a:schemeClr>
                </a:solidFill>
              </a:rPr>
              <a:t>is the leading project management industry framework, providing project management best practices and process guidelines. </a:t>
            </a:r>
          </a:p>
        </p:txBody>
      </p:sp>
      <p:pic>
        <p:nvPicPr>
          <p:cNvPr id="1030" name="Picture 6" descr="http://www.analytix.co.za/Portals/0/COBIT-User%20Logo%5b345915%5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2116" y="2898125"/>
            <a:ext cx="2232830" cy="744278"/>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2"/>
          <p:cNvCxnSpPr/>
          <p:nvPr/>
        </p:nvCxnSpPr>
        <p:spPr>
          <a:xfrm flipV="1">
            <a:off x="4586754" y="2898125"/>
            <a:ext cx="0" cy="1310041"/>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a:solidFill>
                  <a:schemeClr val="bg1"/>
                </a:solidFill>
                <a:latin typeface="+mj-lt"/>
              </a:rPr>
              <a:t>Info-Tech’s approach to backlog management is informed by industry best practices and rooted in practical insider research</a:t>
            </a:r>
          </a:p>
        </p:txBody>
      </p:sp>
      <p:sp>
        <p:nvSpPr>
          <p:cNvPr id="18" name="TextBox 7"/>
          <p:cNvSpPr txBox="1"/>
          <p:nvPr/>
        </p:nvSpPr>
        <p:spPr>
          <a:xfrm>
            <a:off x="6221162" y="5668036"/>
            <a:ext cx="2668268" cy="553998"/>
          </a:xfrm>
          <a:prstGeom prst="rect">
            <a:avLst/>
          </a:prstGeom>
        </p:spPr>
        <p:txBody>
          <a:bodyPr wrap="square" rtlCol="0">
            <a:spAutoFit/>
          </a:bodyPr>
          <a:lstStyle/>
          <a:p>
            <a:r>
              <a:rPr lang="en-US" sz="1000" i="1" dirty="0" smtClean="0"/>
              <a:t>Our team conducts 1,000</a:t>
            </a:r>
            <a:r>
              <a:rPr lang="en-US" sz="1000" i="1" dirty="0"/>
              <a:t>+ hours of primary and secondary </a:t>
            </a:r>
            <a:r>
              <a:rPr lang="en-US" sz="1000" i="1" dirty="0" smtClean="0"/>
              <a:t>research to ensure that our </a:t>
            </a:r>
            <a:r>
              <a:rPr lang="en-US" sz="1000" i="1" dirty="0"/>
              <a:t>approach is enhanced by best </a:t>
            </a:r>
            <a:r>
              <a:rPr lang="en-US" sz="1000" i="1" dirty="0" smtClean="0"/>
              <a:t>practices.</a:t>
            </a:r>
            <a:endParaRPr lang="en-US" sz="1000" i="1" dirty="0"/>
          </a:p>
        </p:txBody>
      </p:sp>
      <p:sp>
        <p:nvSpPr>
          <p:cNvPr id="19" name="TextBox 18"/>
          <p:cNvSpPr txBox="1"/>
          <p:nvPr/>
        </p:nvSpPr>
        <p:spPr>
          <a:xfrm>
            <a:off x="251520" y="4470823"/>
            <a:ext cx="8625779" cy="523220"/>
          </a:xfrm>
          <a:prstGeom prst="rect">
            <a:avLst/>
          </a:prstGeom>
        </p:spPr>
        <p:txBody>
          <a:bodyPr wrap="square" rtlCol="0">
            <a:spAutoFit/>
          </a:bodyPr>
          <a:lstStyle/>
          <a:p>
            <a:r>
              <a:rPr lang="en-CA" sz="1400" dirty="0" smtClean="0"/>
              <a:t>In addition to industry-leading frameworks, </a:t>
            </a:r>
            <a:r>
              <a:rPr lang="en-US" sz="1400" dirty="0" smtClean="0"/>
              <a:t>our </a:t>
            </a:r>
            <a:r>
              <a:rPr lang="en-US" sz="1400" dirty="0"/>
              <a:t>best-practice approach is </a:t>
            </a:r>
            <a:r>
              <a:rPr lang="en-US" sz="1400" dirty="0" smtClean="0"/>
              <a:t>enhanced </a:t>
            </a:r>
            <a:r>
              <a:rPr lang="en-US" sz="1400" dirty="0"/>
              <a:t>by the insights and guidance from </a:t>
            </a:r>
            <a:r>
              <a:rPr lang="en-US" sz="1400" b="1" dirty="0"/>
              <a:t>our analysts, industry experts, and </a:t>
            </a:r>
            <a:r>
              <a:rPr lang="en-US" sz="1400" b="1" dirty="0" smtClean="0"/>
              <a:t>clients</a:t>
            </a:r>
            <a:r>
              <a:rPr lang="en-US" sz="1400" b="1" dirty="0"/>
              <a:t>.</a:t>
            </a:r>
            <a:r>
              <a:rPr lang="en-US" sz="1400" dirty="0"/>
              <a:t> </a:t>
            </a:r>
          </a:p>
        </p:txBody>
      </p:sp>
      <p:sp>
        <p:nvSpPr>
          <p:cNvPr id="20" name="Rectangle 19"/>
          <p:cNvSpPr/>
          <p:nvPr/>
        </p:nvSpPr>
        <p:spPr>
          <a:xfrm>
            <a:off x="4725240" y="5066120"/>
            <a:ext cx="1495922" cy="523220"/>
          </a:xfrm>
          <a:prstGeom prst="rect">
            <a:avLst/>
          </a:prstGeom>
        </p:spPr>
        <p:txBody>
          <a:bodyPr wrap="none">
            <a:spAutoFit/>
          </a:bodyPr>
          <a:lstStyle/>
          <a:p>
            <a:pPr algn="ctr"/>
            <a:r>
              <a:rPr lang="en-CA" sz="2800" b="1" dirty="0" smtClean="0">
                <a:solidFill>
                  <a:schemeClr val="accent1"/>
                </a:solidFill>
              </a:rPr>
              <a:t>33,000+</a:t>
            </a:r>
            <a:endParaRPr lang="en-CA" sz="2800" b="1" dirty="0">
              <a:solidFill>
                <a:schemeClr val="accent1"/>
              </a:solidFill>
            </a:endParaRPr>
          </a:p>
        </p:txBody>
      </p:sp>
      <p:sp>
        <p:nvSpPr>
          <p:cNvPr id="22" name="Rectangle 21"/>
          <p:cNvSpPr/>
          <p:nvPr/>
        </p:nvSpPr>
        <p:spPr>
          <a:xfrm>
            <a:off x="4925615" y="5683425"/>
            <a:ext cx="1295547" cy="523220"/>
          </a:xfrm>
          <a:prstGeom prst="rect">
            <a:avLst/>
          </a:prstGeom>
        </p:spPr>
        <p:txBody>
          <a:bodyPr wrap="none">
            <a:spAutoFit/>
          </a:bodyPr>
          <a:lstStyle/>
          <a:p>
            <a:pPr algn="ctr"/>
            <a:r>
              <a:rPr lang="en-CA" sz="2800" b="1" dirty="0" smtClean="0">
                <a:solidFill>
                  <a:schemeClr val="accent1"/>
                </a:solidFill>
              </a:rPr>
              <a:t>1,000+</a:t>
            </a:r>
            <a:endParaRPr lang="en-CA" sz="2800" b="1" dirty="0">
              <a:solidFill>
                <a:schemeClr val="accent1"/>
              </a:solidFill>
            </a:endParaRPr>
          </a:p>
        </p:txBody>
      </p:sp>
      <p:cxnSp>
        <p:nvCxnSpPr>
          <p:cNvPr id="32" name="Straight Connector 2"/>
          <p:cNvCxnSpPr/>
          <p:nvPr/>
        </p:nvCxnSpPr>
        <p:spPr>
          <a:xfrm flipH="1">
            <a:off x="6502011" y="5622855"/>
            <a:ext cx="2071294"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16"/>
          <p:cNvSpPr txBox="1"/>
          <p:nvPr/>
        </p:nvSpPr>
        <p:spPr>
          <a:xfrm>
            <a:off x="4917419" y="3741013"/>
            <a:ext cx="3814608" cy="461665"/>
          </a:xfrm>
          <a:prstGeom prst="rect">
            <a:avLst/>
          </a:prstGeom>
        </p:spPr>
        <p:txBody>
          <a:bodyPr wrap="square" rtlCol="0">
            <a:spAutoFit/>
          </a:bodyPr>
          <a:lstStyle/>
          <a:p>
            <a:r>
              <a:rPr lang="en-CA" sz="1200" b="1" i="1" dirty="0" smtClean="0">
                <a:solidFill>
                  <a:schemeClr val="bg1">
                    <a:lumMod val="50000"/>
                  </a:schemeClr>
                </a:solidFill>
              </a:rPr>
              <a:t>COBIT 5 </a:t>
            </a:r>
            <a:r>
              <a:rPr lang="en-CA" sz="1200" i="1" dirty="0" smtClean="0">
                <a:solidFill>
                  <a:schemeClr val="bg1">
                    <a:lumMod val="50000"/>
                  </a:schemeClr>
                </a:solidFill>
              </a:rPr>
              <a:t>is the leading framework for the governance and management of enterprise IT. </a:t>
            </a:r>
            <a:endParaRPr lang="en-CA" sz="1200" i="1" dirty="0">
              <a:solidFill>
                <a:schemeClr val="bg1">
                  <a:lumMod val="50000"/>
                </a:schemeClr>
              </a:solidFill>
            </a:endParaRPr>
          </a:p>
        </p:txBody>
      </p:sp>
      <p:sp>
        <p:nvSpPr>
          <p:cNvPr id="13" name="TextBox 7"/>
          <p:cNvSpPr txBox="1"/>
          <p:nvPr/>
        </p:nvSpPr>
        <p:spPr>
          <a:xfrm>
            <a:off x="6221162" y="5061735"/>
            <a:ext cx="2548091" cy="553998"/>
          </a:xfrm>
          <a:prstGeom prst="rect">
            <a:avLst/>
          </a:prstGeom>
        </p:spPr>
        <p:txBody>
          <a:bodyPr wrap="square" rtlCol="0">
            <a:spAutoFit/>
          </a:bodyPr>
          <a:lstStyle/>
          <a:p>
            <a:r>
              <a:rPr lang="en-US" sz="1000" i="1" dirty="0"/>
              <a:t>Our peer network of </a:t>
            </a:r>
            <a:r>
              <a:rPr lang="en-US" sz="1000" i="1" dirty="0" smtClean="0"/>
              <a:t>over 33,000 </a:t>
            </a:r>
            <a:r>
              <a:rPr lang="en-US" sz="1000" i="1" dirty="0"/>
              <a:t>happy clients proves the effectiveness of our </a:t>
            </a:r>
            <a:r>
              <a:rPr lang="en-US" sz="1000" i="1" dirty="0" smtClean="0"/>
              <a:t>research.</a:t>
            </a:r>
            <a:endParaRPr lang="en-US" sz="1100" i="1" dirty="0"/>
          </a:p>
        </p:txBody>
      </p:sp>
      <p:pic>
        <p:nvPicPr>
          <p:cNvPr id="5" name="Picture 4"/>
          <p:cNvPicPr>
            <a:picLocks noChangeAspect="1"/>
          </p:cNvPicPr>
          <p:nvPr/>
        </p:nvPicPr>
        <p:blipFill>
          <a:blip r:embed="rId4"/>
          <a:stretch>
            <a:fillRect/>
          </a:stretch>
        </p:blipFill>
        <p:spPr>
          <a:xfrm>
            <a:off x="1517630" y="2801171"/>
            <a:ext cx="1728000" cy="941220"/>
          </a:xfrm>
          <a:prstGeom prst="rect">
            <a:avLst/>
          </a:prstGeom>
        </p:spPr>
      </p:pic>
    </p:spTree>
    <p:extLst>
      <p:ext uri="{BB962C8B-B14F-4D97-AF65-F5344CB8AC3E}">
        <p14:creationId xmlns:p14="http://schemas.microsoft.com/office/powerpoint/2010/main" val="3688791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3803729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227334" y="2255988"/>
            <a:ext cx="6589368" cy="2862322"/>
          </a:xfrm>
          <a:prstGeom prst="rect">
            <a:avLst/>
          </a:prstGeom>
        </p:spPr>
        <p:txBody>
          <a:bodyPr wrap="square" rtlCol="0">
            <a:spAutoFit/>
          </a:bodyPr>
          <a:lstStyle/>
          <a:p>
            <a:pPr>
              <a:spcAft>
                <a:spcPts val="1200"/>
              </a:spcAft>
            </a:pPr>
            <a:r>
              <a:rPr lang="en-CA" sz="1600" i="1" dirty="0" smtClean="0">
                <a:solidFill>
                  <a:schemeClr val="bg1"/>
                </a:solidFill>
                <a:latin typeface="+mj-lt"/>
              </a:rPr>
              <a:t>Most organizations are approving far more projects than they have the capacity to deliver. The backlog of unstarted projects keeps growing, yet it doesn’t get considered when new projects come in the door. </a:t>
            </a:r>
          </a:p>
          <a:p>
            <a:pPr>
              <a:spcAft>
                <a:spcPts val="1200"/>
              </a:spcAft>
            </a:pPr>
            <a:r>
              <a:rPr lang="en-CA" sz="1600" i="1" dirty="0" smtClean="0">
                <a:solidFill>
                  <a:schemeClr val="bg1"/>
                </a:solidFill>
                <a:latin typeface="+mj-lt"/>
              </a:rPr>
              <a:t>If that’s the case, what is the purpose of the backlog? Is it being maintained? </a:t>
            </a:r>
          </a:p>
          <a:p>
            <a:pPr>
              <a:spcAft>
                <a:spcPts val="1200"/>
              </a:spcAft>
            </a:pPr>
            <a:r>
              <a:rPr lang="en-CA" sz="1600" i="1" dirty="0" smtClean="0">
                <a:solidFill>
                  <a:schemeClr val="bg1"/>
                </a:solidFill>
                <a:latin typeface="+mj-lt"/>
              </a:rPr>
              <a:t>Treat your project backlog like an investment: if you’re going to put time and money into keeping one, ensure that you’re investing wisely and getting a good return in terms of strategic value and project throughput. </a:t>
            </a:r>
            <a:endParaRPr lang="en-CA" sz="1600" b="1" i="1" dirty="0" smtClean="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a:solidFill>
                  <a:schemeClr val="bg1"/>
                </a:solidFill>
              </a:rPr>
              <a:t>Matt Burton, </a:t>
            </a:r>
          </a:p>
          <a:p>
            <a:pPr algn="r"/>
            <a:r>
              <a:rPr lang="en-CA" sz="1400" i="1" dirty="0">
                <a:solidFill>
                  <a:schemeClr val="bg1"/>
                </a:solidFill>
              </a:rPr>
              <a:t>Senior Manager, Project Portfolio Management </a:t>
            </a:r>
            <a:br>
              <a:rPr lang="en-CA" sz="1400" i="1" dirty="0">
                <a:solidFill>
                  <a:schemeClr val="bg1"/>
                </a:solidFill>
              </a:rPr>
            </a:br>
            <a:r>
              <a:rPr lang="en-CA" sz="1400" i="1" dirty="0">
                <a:solidFill>
                  <a:schemeClr val="bg1"/>
                </a:solidFill>
              </a:rPr>
              <a:t>Info-Tech Research Group</a:t>
            </a:r>
          </a:p>
        </p:txBody>
      </p:sp>
      <p:sp>
        <p:nvSpPr>
          <p:cNvPr id="10" name="TextBox 9"/>
          <p:cNvSpPr txBox="1"/>
          <p:nvPr/>
        </p:nvSpPr>
        <p:spPr>
          <a:xfrm>
            <a:off x="545852" y="1482135"/>
            <a:ext cx="8162719" cy="584775"/>
          </a:xfrm>
          <a:prstGeom prst="rect">
            <a:avLst/>
          </a:prstGeom>
        </p:spPr>
        <p:txBody>
          <a:bodyPr wrap="square" rtlCol="0">
            <a:spAutoFit/>
          </a:bodyPr>
          <a:lstStyle/>
          <a:p>
            <a:r>
              <a:rPr lang="en-CA" sz="1600" b="1" dirty="0" smtClean="0">
                <a:solidFill>
                  <a:schemeClr val="bg1"/>
                </a:solidFill>
              </a:rPr>
              <a:t>If you keep a backlog of pending project requests, and don’t actively manage it, chances are you’re throwing good money after bad.  </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622052" y="2095442"/>
            <a:ext cx="693419" cy="501622"/>
          </a:xfrm>
          <a:prstGeom prst="rect">
            <a:avLst/>
          </a:prstGeom>
        </p:spPr>
      </p:pic>
      <p:pic>
        <p:nvPicPr>
          <p:cNvPr id="15" name="Picture 109"/>
          <p:cNvPicPr>
            <a:picLocks noChangeAspect="1"/>
          </p:cNvPicPr>
          <p:nvPr/>
        </p:nvPicPr>
        <p:blipFill>
          <a:blip r:embed="rId3"/>
          <a:stretch>
            <a:fillRect/>
          </a:stretch>
        </p:blipFill>
        <p:spPr>
          <a:xfrm>
            <a:off x="7663959" y="4668625"/>
            <a:ext cx="674751" cy="615711"/>
          </a:xfrm>
          <a:prstGeom prst="rect">
            <a:avLst/>
          </a:prstGeom>
        </p:spPr>
      </p:pic>
    </p:spTree>
    <p:extLst>
      <p:ext uri="{BB962C8B-B14F-4D97-AF65-F5344CB8AC3E}">
        <p14:creationId xmlns:p14="http://schemas.microsoft.com/office/powerpoint/2010/main" val="559782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a:solidFill>
                  <a:schemeClr val="bg1"/>
                </a:solidFill>
              </a:rPr>
              <a:t>Situation</a:t>
            </a:r>
          </a:p>
        </p:txBody>
      </p:sp>
      <p:sp>
        <p:nvSpPr>
          <p:cNvPr id="14" name="Rectangle 13"/>
          <p:cNvSpPr/>
          <p:nvPr/>
        </p:nvSpPr>
        <p:spPr>
          <a:xfrm>
            <a:off x="3265039" y="2142851"/>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Complication </a:t>
            </a:r>
            <a:endParaRPr lang="en-US" sz="1600" b="1" dirty="0">
              <a:solidFill>
                <a:schemeClr val="bg1"/>
              </a:solidFill>
            </a:endParaRPr>
          </a:p>
        </p:txBody>
      </p:sp>
      <p:sp>
        <p:nvSpPr>
          <p:cNvPr id="15" name="Rectangle 14"/>
          <p:cNvSpPr/>
          <p:nvPr/>
        </p:nvSpPr>
        <p:spPr>
          <a:xfrm>
            <a:off x="6308603" y="2144738"/>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US" sz="1600" b="1" dirty="0" smtClean="0">
                <a:solidFill>
                  <a:schemeClr val="bg1"/>
                </a:solidFill>
              </a:rPr>
              <a:t>Resolution </a:t>
            </a:r>
            <a:endParaRPr lang="en-US" sz="1600" b="1" dirty="0">
              <a:solidFill>
                <a:schemeClr val="bg1"/>
              </a:solidFill>
            </a:endParaRPr>
          </a:p>
        </p:txBody>
      </p:sp>
      <p:sp>
        <p:nvSpPr>
          <p:cNvPr id="16" name="Rectangle 15"/>
          <p:cNvSpPr/>
          <p:nvPr/>
        </p:nvSpPr>
        <p:spPr>
          <a:xfrm>
            <a:off x="268871" y="2729704"/>
            <a:ext cx="2561457"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US" sz="1100" dirty="0" smtClean="0">
                <a:solidFill>
                  <a:schemeClr val="tx1"/>
                </a:solidFill>
              </a:rPr>
              <a:t>A large enterprise was undergoing a strategic transformation and  introducing a whole new breed of strategic projects, while its backlog of unstarted projects had grown to more than 1500.</a:t>
            </a:r>
          </a:p>
          <a:p>
            <a:endParaRPr lang="en-US" sz="1100" dirty="0">
              <a:solidFill>
                <a:schemeClr val="tx1"/>
              </a:solidFill>
            </a:endParaRPr>
          </a:p>
          <a:p>
            <a:r>
              <a:rPr lang="en-US" sz="1100" dirty="0" smtClean="0">
                <a:solidFill>
                  <a:schemeClr val="tx1"/>
                </a:solidFill>
              </a:rPr>
              <a:t>IT did not have the authority to decline project requests on the basis of alignment or capacity to deliver. Consequently, projects were routinely “approved” with little expectation of starting.</a:t>
            </a:r>
          </a:p>
          <a:p>
            <a:endParaRPr lang="en-US" sz="1100" dirty="0">
              <a:solidFill>
                <a:schemeClr val="tx1"/>
              </a:solidFill>
            </a:endParaRPr>
          </a:p>
          <a:p>
            <a:r>
              <a:rPr lang="en-US" sz="1100" dirty="0" smtClean="0">
                <a:solidFill>
                  <a:schemeClr val="tx1"/>
                </a:solidFill>
              </a:rPr>
              <a:t>Addition to the backlog became a euphemism for being informally declined. In other words, “Yes but Not Now” really meant  “No and Never.”</a:t>
            </a:r>
            <a:endParaRPr lang="en-US" sz="1100" dirty="0">
              <a:solidFill>
                <a:schemeClr val="tx1"/>
              </a:solidFill>
            </a:endParaRPr>
          </a:p>
        </p:txBody>
      </p:sp>
      <p:sp>
        <p:nvSpPr>
          <p:cNvPr id="17" name="Rectangle 16"/>
          <p:cNvSpPr/>
          <p:nvPr/>
        </p:nvSpPr>
        <p:spPr>
          <a:xfrm>
            <a:off x="3275151" y="2729703"/>
            <a:ext cx="2561457" cy="3354577"/>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US" sz="1100" dirty="0" smtClean="0">
                <a:solidFill>
                  <a:schemeClr val="tx1"/>
                </a:solidFill>
              </a:rPr>
              <a:t>The backlog of unstarted projects competes with two distinct portfolios of new requests to get resourcing from a single pool of people:</a:t>
            </a:r>
          </a:p>
          <a:p>
            <a:endParaRPr lang="en-US" sz="1100" dirty="0" smtClean="0">
              <a:solidFill>
                <a:schemeClr val="tx1"/>
              </a:solidFill>
            </a:endParaRPr>
          </a:p>
          <a:p>
            <a:pPr marL="171450" indent="-171450">
              <a:buFont typeface="Arial" panose="020B0604020202020204" pitchFamily="34" charset="0"/>
              <a:buChar char="•"/>
            </a:pPr>
            <a:r>
              <a:rPr lang="en-US" sz="1100" dirty="0" smtClean="0">
                <a:solidFill>
                  <a:schemeClr val="tx1"/>
                </a:solidFill>
              </a:rPr>
              <a:t>Highly visible, high-cost strategic projects overseen by executive management.</a:t>
            </a:r>
          </a:p>
          <a:p>
            <a:pPr marL="171450" indent="-171450">
              <a:buFont typeface="Arial" panose="020B0604020202020204" pitchFamily="34" charset="0"/>
              <a:buChar char="•"/>
            </a:pPr>
            <a:r>
              <a:rPr lang="en-US" sz="1100" dirty="0" smtClean="0">
                <a:solidFill>
                  <a:schemeClr val="tx1"/>
                </a:solidFill>
              </a:rPr>
              <a:t>Less visible, smaller projects introduced at the manager/director level without significant governance or oversight.</a:t>
            </a:r>
          </a:p>
          <a:p>
            <a:endParaRPr lang="en-US" sz="1100" dirty="0">
              <a:solidFill>
                <a:schemeClr val="tx1"/>
              </a:solidFill>
            </a:endParaRPr>
          </a:p>
          <a:p>
            <a:r>
              <a:rPr lang="en-US" sz="1100" dirty="0" smtClean="0">
                <a:solidFill>
                  <a:schemeClr val="tx1"/>
                </a:solidFill>
              </a:rPr>
              <a:t>In a climate that is already resource constrained, projects in the backlog have little opportunity to get resourcing.</a:t>
            </a:r>
            <a:endParaRPr lang="en-US" sz="1100" dirty="0">
              <a:solidFill>
                <a:schemeClr val="tx1"/>
              </a:solidFill>
            </a:endParaRPr>
          </a:p>
        </p:txBody>
      </p:sp>
      <p:sp>
        <p:nvSpPr>
          <p:cNvPr id="18" name="Rectangle 17"/>
          <p:cNvSpPr/>
          <p:nvPr/>
        </p:nvSpPr>
        <p:spPr>
          <a:xfrm>
            <a:off x="6315843" y="2729703"/>
            <a:ext cx="2561457" cy="3354576"/>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r>
              <a:rPr lang="en-US" sz="1100" dirty="0" smtClean="0">
                <a:solidFill>
                  <a:schemeClr val="tx1"/>
                </a:solidFill>
              </a:rPr>
              <a:t>Intake processes were revamped with the expectation that insufficient capacity is a valid reason for declining requests. </a:t>
            </a:r>
          </a:p>
          <a:p>
            <a:endParaRPr lang="en-US" sz="1100" dirty="0" smtClean="0">
              <a:solidFill>
                <a:schemeClr val="tx1"/>
              </a:solidFill>
            </a:endParaRPr>
          </a:p>
          <a:p>
            <a:r>
              <a:rPr lang="en-US" sz="1100" dirty="0" smtClean="0">
                <a:solidFill>
                  <a:schemeClr val="tx1"/>
                </a:solidFill>
              </a:rPr>
              <a:t>The less visible projects became more visible in terms of the resources needed.</a:t>
            </a:r>
          </a:p>
          <a:p>
            <a:endParaRPr lang="en-US" sz="1100" dirty="0">
              <a:solidFill>
                <a:schemeClr val="tx1"/>
              </a:solidFill>
            </a:endParaRPr>
          </a:p>
          <a:p>
            <a:r>
              <a:rPr lang="en-US" sz="1100" dirty="0" smtClean="0">
                <a:solidFill>
                  <a:schemeClr val="tx1"/>
                </a:solidFill>
              </a:rPr>
              <a:t>A new PPM solution was introduced, but the database was populated only with ongoing projects. The old backlog remains in the previous PPM tool, but is unlikely to be used as a future source of project intake. </a:t>
            </a:r>
          </a:p>
          <a:p>
            <a:endParaRPr lang="en-US" sz="1100" dirty="0">
              <a:solidFill>
                <a:schemeClr val="tx1"/>
              </a:solidFill>
            </a:endParaRPr>
          </a:p>
          <a:p>
            <a:r>
              <a:rPr lang="en-US" sz="1100" dirty="0" smtClean="0">
                <a:solidFill>
                  <a:schemeClr val="tx1"/>
                </a:solidFill>
              </a:rPr>
              <a:t>In the new paradigm, “No” means “Not Now.”</a:t>
            </a:r>
          </a:p>
        </p:txBody>
      </p:sp>
      <p:sp>
        <p:nvSpPr>
          <p:cNvPr id="4" name="Title 3"/>
          <p:cNvSpPr>
            <a:spLocks noGrp="1"/>
          </p:cNvSpPr>
          <p:nvPr>
            <p:ph type="title"/>
          </p:nvPr>
        </p:nvSpPr>
        <p:spPr/>
        <p:txBody>
          <a:bodyPr/>
          <a:lstStyle/>
          <a:p>
            <a:r>
              <a:rPr lang="en-US" dirty="0">
                <a:latin typeface="+mj-lt"/>
              </a:rPr>
              <a:t>Large enterprise IT department leaves the backlog behind when moving to a new PPM solution</a:t>
            </a:r>
          </a:p>
        </p:txBody>
      </p:sp>
      <p:sp>
        <p:nvSpPr>
          <p:cNvPr id="23" name="Chevron 22"/>
          <p:cNvSpPr/>
          <p:nvPr/>
        </p:nvSpPr>
        <p:spPr>
          <a:xfrm>
            <a:off x="5947093"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24" name="Chevron 23"/>
          <p:cNvSpPr/>
          <p:nvPr/>
        </p:nvSpPr>
        <p:spPr>
          <a:xfrm>
            <a:off x="2931147"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3" name="Group 2"/>
          <p:cNvGrpSpPr/>
          <p:nvPr/>
        </p:nvGrpSpPr>
        <p:grpSpPr>
          <a:xfrm>
            <a:off x="-1" y="1139383"/>
            <a:ext cx="5712977" cy="796519"/>
            <a:chOff x="-2" y="294436"/>
            <a:chExt cx="5712977" cy="796519"/>
          </a:xfrm>
        </p:grpSpPr>
        <p:sp>
          <p:nvSpPr>
            <p:cNvPr id="19" name="Rectangle 18"/>
            <p:cNvSpPr/>
            <p:nvPr/>
          </p:nvSpPr>
          <p:spPr>
            <a:xfrm>
              <a:off x="-2" y="294436"/>
              <a:ext cx="5712977"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20" name="TextBox 19"/>
            <p:cNvSpPr txBox="1"/>
            <p:nvPr/>
          </p:nvSpPr>
          <p:spPr>
            <a:xfrm>
              <a:off x="3407021" y="374666"/>
              <a:ext cx="870438" cy="646331"/>
            </a:xfrm>
            <a:prstGeom prst="rect">
              <a:avLst/>
            </a:prstGeom>
            <a:noFill/>
          </p:spPr>
          <p:txBody>
            <a:bodyPr wrap="square" rtlCol="0">
              <a:spAutoFit/>
            </a:bodyPr>
            <a:lstStyle/>
            <a:p>
              <a:pPr algn="r">
                <a:lnSpc>
                  <a:spcPct val="150000"/>
                </a:lnSpc>
              </a:pPr>
              <a:r>
                <a:rPr lang="en-CA" sz="1200" i="1" dirty="0" smtClean="0">
                  <a:solidFill>
                    <a:schemeClr val="bg1"/>
                  </a:solidFill>
                </a:rPr>
                <a:t>Industry</a:t>
              </a:r>
            </a:p>
            <a:p>
              <a:pPr algn="r">
                <a:lnSpc>
                  <a:spcPct val="150000"/>
                </a:lnSpc>
              </a:pPr>
              <a:r>
                <a:rPr lang="en-CA" sz="1200" i="1" dirty="0" smtClean="0">
                  <a:solidFill>
                    <a:schemeClr val="bg1"/>
                  </a:solidFill>
                </a:rPr>
                <a:t>Source</a:t>
              </a:r>
              <a:endParaRPr lang="en-CA" sz="1200" i="1" dirty="0">
                <a:solidFill>
                  <a:schemeClr val="bg1"/>
                </a:solidFill>
              </a:endParaRPr>
            </a:p>
          </p:txBody>
        </p:sp>
        <p:cxnSp>
          <p:nvCxnSpPr>
            <p:cNvPr id="22" name="Straight Connector 21"/>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26" name="Text Placeholder 9"/>
            <p:cNvSpPr txBox="1">
              <a:spLocks/>
            </p:cNvSpPr>
            <p:nvPr/>
          </p:nvSpPr>
          <p:spPr>
            <a:xfrm>
              <a:off x="4277459" y="374667"/>
              <a:ext cx="1338413"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Transportation</a:t>
              </a:r>
            </a:p>
            <a:p>
              <a:r>
                <a:rPr lang="en-CA" dirty="0" smtClean="0"/>
                <a:t>Info-Tech Client </a:t>
              </a:r>
              <a:endParaRPr lang="en-US" dirty="0"/>
            </a:p>
          </p:txBody>
        </p:sp>
      </p:grpSp>
    </p:spTree>
    <p:extLst>
      <p:ext uri="{BB962C8B-B14F-4D97-AF65-F5344CB8AC3E}">
        <p14:creationId xmlns:p14="http://schemas.microsoft.com/office/powerpoint/2010/main" val="4178864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mj-lt"/>
              </a:rPr>
              <a:t>Info-Tech offers various levels of support to best suit your needs</a:t>
            </a:r>
          </a:p>
        </p:txBody>
      </p:sp>
    </p:spTree>
    <p:extLst>
      <p:ext uri="{BB962C8B-B14F-4D97-AF65-F5344CB8AC3E}">
        <p14:creationId xmlns:p14="http://schemas.microsoft.com/office/powerpoint/2010/main" val="1377022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41267702"/>
              </p:ext>
            </p:extLst>
          </p:nvPr>
        </p:nvGraphicFramePr>
        <p:xfrm>
          <a:off x="86984" y="1578619"/>
          <a:ext cx="8799876" cy="4896338"/>
        </p:xfrm>
        <a:graphic>
          <a:graphicData uri="http://schemas.openxmlformats.org/drawingml/2006/table">
            <a:tbl>
              <a:tblPr firstRow="1" bandRow="1">
                <a:tableStyleId>{5C22544A-7EE6-4342-B048-85BDC9FD1C3A}</a:tableStyleId>
              </a:tblPr>
              <a:tblGrid>
                <a:gridCol w="1191600"/>
                <a:gridCol w="2536092"/>
                <a:gridCol w="2536092"/>
                <a:gridCol w="253609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Calculate the cost of your project backlog</a:t>
                      </a:r>
                      <a:endParaRPr lang="en-CA" sz="400" b="0" dirty="0" smtClean="0">
                        <a:solidFill>
                          <a:schemeClr val="tx1"/>
                        </a:solidFill>
                      </a:endParaRPr>
                    </a:p>
                    <a:p>
                      <a:pPr>
                        <a:spcAft>
                          <a:spcPts val="600"/>
                        </a:spcAft>
                      </a:pPr>
                      <a:r>
                        <a:rPr lang="en-CA" sz="1000" dirty="0" smtClean="0">
                          <a:solidFill>
                            <a:schemeClr val="tx1"/>
                          </a:solidFill>
                        </a:rPr>
                        <a:t>1.2 Assess</a:t>
                      </a:r>
                      <a:r>
                        <a:rPr lang="en-CA" sz="1000" baseline="0" dirty="0" smtClean="0">
                          <a:solidFill>
                            <a:schemeClr val="tx1"/>
                          </a:solidFill>
                        </a:rPr>
                        <a:t> the root causes of your project backlog </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Complete a cleanse of your project backlog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Perform stakeholder outreach </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Choose a project</a:t>
                      </a:r>
                      <a:r>
                        <a:rPr lang="en-CA" sz="1000" baseline="0" dirty="0" smtClean="0">
                          <a:solidFill>
                            <a:schemeClr val="tx1"/>
                          </a:solidFill>
                        </a:rPr>
                        <a:t> backlog management model</a:t>
                      </a:r>
                    </a:p>
                    <a:p>
                      <a:pPr>
                        <a:spcAft>
                          <a:spcPts val="600"/>
                        </a:spcAft>
                      </a:pPr>
                      <a:r>
                        <a:rPr lang="en-CA" sz="1000" baseline="0" dirty="0" smtClean="0">
                          <a:solidFill>
                            <a:schemeClr val="tx1"/>
                          </a:solidFill>
                        </a:rPr>
                        <a:t>3.2 Implement your project backlog management strategy</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Scoping</a:t>
                      </a:r>
                      <a:r>
                        <a:rPr lang="en-US" sz="1000" b="0" baseline="0" dirty="0" smtClean="0">
                          <a:cs typeface="Open Sans"/>
                        </a:rPr>
                        <a:t> call.</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Calculate the sunk</a:t>
                      </a:r>
                      <a:r>
                        <a:rPr lang="en-US" sz="1000" b="0" baseline="0" dirty="0" smtClean="0">
                          <a:cs typeface="Open Sans"/>
                        </a:rPr>
                        <a:t> and marginal </a:t>
                      </a:r>
                      <a:r>
                        <a:rPr lang="en-US" sz="1000" b="0" dirty="0" smtClean="0">
                          <a:cs typeface="Open Sans"/>
                        </a:rPr>
                        <a:t>costs</a:t>
                      </a:r>
                      <a:r>
                        <a:rPr lang="en-US" sz="1000" b="0" baseline="0" dirty="0" smtClean="0">
                          <a:cs typeface="Open Sans"/>
                        </a:rPr>
                        <a:t> that comprise your backlog.</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Survey the role that stakeholder</a:t>
                      </a:r>
                      <a:r>
                        <a:rPr lang="en-US" sz="1000" b="0" baseline="0" dirty="0" smtClean="0">
                          <a:latin typeface="Arial" pitchFamily="34" charset="0"/>
                          <a:cs typeface="Arial" pitchFamily="34" charset="0"/>
                        </a:rPr>
                        <a:t> influence, poorly defined processes, excessive customer service, and opaque capacity awareness play in </a:t>
                      </a:r>
                      <a:r>
                        <a:rPr lang="en-US" sz="1000" b="0" dirty="0" smtClean="0">
                          <a:latin typeface="Arial" pitchFamily="34" charset="0"/>
                          <a:cs typeface="Arial" pitchFamily="34" charset="0"/>
                        </a:rPr>
                        <a:t>the unmanageability of your </a:t>
                      </a:r>
                      <a:r>
                        <a:rPr lang="en-US" sz="1000" b="0" baseline="0" dirty="0" smtClean="0">
                          <a:latin typeface="Arial" pitchFamily="34" charset="0"/>
                          <a:cs typeface="Arial" pitchFamily="34" charset="0"/>
                        </a:rPr>
                        <a:t>project backlog.</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Choose an achievable target</a:t>
                      </a:r>
                      <a:r>
                        <a:rPr lang="en-US" sz="1000" b="0" baseline="0" dirty="0" smtClean="0">
                          <a:cs typeface="Open Sans"/>
                        </a:rPr>
                        <a:t> state for your near-term cleanse, establishing an effective and realistic target ratio of cancelled projects.</a:t>
                      </a:r>
                    </a:p>
                    <a:p>
                      <a:pPr marL="228600" indent="-228600">
                        <a:spcAft>
                          <a:spcPts val="600"/>
                        </a:spcAft>
                        <a:buSzPct val="150000"/>
                        <a:buBlip>
                          <a:blip r:embed="rId3"/>
                        </a:buBlip>
                      </a:pPr>
                      <a:r>
                        <a:rPr lang="en-US" sz="1000" b="0" baseline="0" dirty="0" smtClean="0">
                          <a:cs typeface="Open Sans"/>
                        </a:rPr>
                        <a:t>Develop prioritization criteria for your cleanse.</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Develop a communication strategy</a:t>
                      </a:r>
                      <a:r>
                        <a:rPr lang="en-US" sz="1000" b="0" baseline="0" dirty="0" smtClean="0">
                          <a:cs typeface="Open Sans"/>
                        </a:rPr>
                        <a:t> to reduce sponsor resistance.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backlog management models and choose the one most appropriate to your organization</a:t>
                      </a:r>
                      <a:r>
                        <a:rPr lang="en-US" sz="1000" b="0" baseline="0" dirty="0" smtClean="0">
                          <a:cs typeface="Open Sans"/>
                        </a:rPr>
                        <a:t>. </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Configure and populate the </a:t>
                      </a:r>
                      <a:r>
                        <a:rPr lang="en-US" sz="1000" b="0" i="1" dirty="0" smtClean="0">
                          <a:cs typeface="Open Sans"/>
                        </a:rPr>
                        <a:t>Project Backlog Management Tool</a:t>
                      </a:r>
                      <a:r>
                        <a:rPr lang="en-US" sz="1000" b="0" dirty="0" smtClean="0">
                          <a:cs typeface="Open Sans"/>
                        </a:rPr>
                        <a:t>.</a:t>
                      </a:r>
                    </a:p>
                    <a:p>
                      <a:pPr marL="228600" indent="-228600">
                        <a:spcAft>
                          <a:spcPts val="600"/>
                        </a:spcAft>
                        <a:buSzPct val="150000"/>
                        <a:buBlip>
                          <a:blip r:embed="rId3"/>
                        </a:buBlip>
                      </a:pPr>
                      <a:r>
                        <a:rPr lang="en-US" sz="1000" b="0" dirty="0" smtClean="0">
                          <a:latin typeface="Arial" pitchFamily="34" charset="0"/>
                          <a:cs typeface="Arial" pitchFamily="34" charset="0"/>
                        </a:rPr>
                        <a:t>Establish processes for backlog review and assign roles and responsibilities.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Assess the Current State of</a:t>
                      </a:r>
                      <a:r>
                        <a:rPr lang="en-CA" sz="1000" baseline="0" dirty="0" smtClean="0"/>
                        <a:t> Your Project Backlog </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Execute a Near-Term Cleanse </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Develop</a:t>
                      </a:r>
                      <a:r>
                        <a:rPr lang="en-CA" sz="1000" baseline="0" dirty="0" smtClean="0"/>
                        <a:t> a Long-Term Project Backlog Management Strategy</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Project Backlog ROI Score</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dirty="0" smtClean="0"/>
                        <a:t>A</a:t>
                      </a:r>
                      <a:r>
                        <a:rPr lang="en-CA" sz="1000" baseline="0" dirty="0" smtClean="0"/>
                        <a:t> </a:t>
                      </a:r>
                      <a:r>
                        <a:rPr lang="en-CA" sz="1000" dirty="0" smtClean="0"/>
                        <a:t>minimal, maintainable, and high-value project</a:t>
                      </a:r>
                      <a:r>
                        <a:rPr lang="en-CA" sz="1000" baseline="0" dirty="0" smtClean="0"/>
                        <a:t> backlog</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Project Backlog Management</a:t>
                      </a:r>
                      <a:r>
                        <a:rPr lang="en-CA" sz="1000" baseline="0" dirty="0" smtClean="0"/>
                        <a:t> Tool and Operating Plan</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72489"/>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40848"/>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02111"/>
            <a:ext cx="752006" cy="483279"/>
          </a:xfrm>
          <a:prstGeom prst="rect">
            <a:avLst/>
          </a:prstGeom>
          <a:effectLst/>
        </p:spPr>
      </p:pic>
      <p:sp>
        <p:nvSpPr>
          <p:cNvPr id="15" name="Chevron 14"/>
          <p:cNvSpPr/>
          <p:nvPr/>
        </p:nvSpPr>
        <p:spPr>
          <a:xfrm>
            <a:off x="1301687" y="112538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Create a Backlog Battle Plan</a:t>
            </a:r>
            <a:endParaRPr lang="en-US" sz="1400" dirty="0">
              <a:solidFill>
                <a:srgbClr val="FFFFFF"/>
              </a:solidFill>
            </a:endParaRPr>
          </a:p>
        </p:txBody>
      </p:sp>
      <p:sp>
        <p:nvSpPr>
          <p:cNvPr id="16" name="Chevron 15"/>
          <p:cNvSpPr/>
          <p:nvPr/>
        </p:nvSpPr>
        <p:spPr>
          <a:xfrm>
            <a:off x="3838233" y="1125384"/>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Execute a Near-Term Backlog Cleanse</a:t>
            </a:r>
            <a:endParaRPr lang="en-US" sz="1400" dirty="0">
              <a:solidFill>
                <a:srgbClr val="FFFFFF"/>
              </a:solidFill>
            </a:endParaRPr>
          </a:p>
        </p:txBody>
      </p:sp>
      <p:sp>
        <p:nvSpPr>
          <p:cNvPr id="17" name="Chevron 16"/>
          <p:cNvSpPr/>
          <p:nvPr/>
        </p:nvSpPr>
        <p:spPr>
          <a:xfrm>
            <a:off x="6371121" y="1125384"/>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Ensure Long-Term Backlog Manageability </a:t>
            </a:r>
            <a:endParaRPr lang="en-US" sz="1400" dirty="0">
              <a:solidFill>
                <a:srgbClr val="FFFFFF"/>
              </a:solidFill>
            </a:endParaRPr>
          </a:p>
        </p:txBody>
      </p:sp>
      <p:sp>
        <p:nvSpPr>
          <p:cNvPr id="4" name="Title 3"/>
          <p:cNvSpPr>
            <a:spLocks noGrp="1"/>
          </p:cNvSpPr>
          <p:nvPr>
            <p:ph type="title"/>
          </p:nvPr>
        </p:nvSpPr>
        <p:spPr/>
        <p:txBody>
          <a:bodyPr/>
          <a:lstStyle/>
          <a:p>
            <a:pPr>
              <a:lnSpc>
                <a:spcPts val="2600"/>
              </a:lnSpc>
              <a:defRPr/>
            </a:pPr>
            <a:r>
              <a:rPr lang="en-US" dirty="0">
                <a:latin typeface="+mj-lt"/>
              </a:rPr>
              <a:t>Tame the </a:t>
            </a:r>
            <a:r>
              <a:rPr lang="en-US" dirty="0" smtClean="0">
                <a:latin typeface="+mj-lt"/>
              </a:rPr>
              <a:t>Project Backlog</a:t>
            </a:r>
            <a:r>
              <a:rPr lang="en-US" dirty="0" smtClean="0"/>
              <a:t> – Project Overview </a:t>
            </a:r>
            <a:endParaRPr lang="en-CA" dirty="0">
              <a:latin typeface="+mj-lt"/>
            </a:endParaRPr>
          </a:p>
        </p:txBody>
      </p:sp>
    </p:spTree>
    <p:extLst>
      <p:ext uri="{BB962C8B-B14F-4D97-AF65-F5344CB8AC3E}">
        <p14:creationId xmlns:p14="http://schemas.microsoft.com/office/powerpoint/2010/main" val="2645088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7" name="Straight Arrow Connector 29"/>
          <p:cNvCxnSpPr/>
          <p:nvPr/>
        </p:nvCxnSpPr>
        <p:spPr>
          <a:xfrm flipH="1">
            <a:off x="7673623" y="3933894"/>
            <a:ext cx="1979" cy="288000"/>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5" name="Straight Connector 20"/>
          <p:cNvCxnSpPr/>
          <p:nvPr/>
        </p:nvCxnSpPr>
        <p:spPr>
          <a:xfrm>
            <a:off x="2242721" y="1559980"/>
            <a:ext cx="4704861" cy="6939"/>
          </a:xfrm>
          <a:prstGeom prst="line">
            <a:avLst/>
          </a:prstGeom>
          <a:solidFill>
            <a:schemeClr val="accent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84" name="Rounded Rectangle 22"/>
          <p:cNvSpPr/>
          <p:nvPr/>
        </p:nvSpPr>
        <p:spPr>
          <a:xfrm>
            <a:off x="257174" y="1324642"/>
            <a:ext cx="2591395" cy="4877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smtClean="0">
                <a:solidFill>
                  <a:schemeClr val="tx1"/>
                </a:solidFill>
              </a:rPr>
              <a:t>Create a Project Backlog Battle Plan</a:t>
            </a:r>
            <a:endParaRPr lang="en-CA" sz="1000" b="1" dirty="0">
              <a:solidFill>
                <a:schemeClr val="tx1"/>
              </a:solidFill>
            </a:endParaRPr>
          </a:p>
        </p:txBody>
      </p:sp>
      <p:sp>
        <p:nvSpPr>
          <p:cNvPr id="485" name="Rounded Rectangle 23"/>
          <p:cNvSpPr/>
          <p:nvPr/>
        </p:nvSpPr>
        <p:spPr>
          <a:xfrm>
            <a:off x="3291756" y="1324642"/>
            <a:ext cx="2605962" cy="4877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chemeClr val="tx1"/>
                </a:solidFill>
              </a:rPr>
              <a:t>Execute a Near-Term Project Backlog Cleanse</a:t>
            </a:r>
          </a:p>
        </p:txBody>
      </p:sp>
      <p:sp>
        <p:nvSpPr>
          <p:cNvPr id="486" name="Rounded Rectangle 24"/>
          <p:cNvSpPr/>
          <p:nvPr/>
        </p:nvSpPr>
        <p:spPr>
          <a:xfrm>
            <a:off x="6340905" y="1324642"/>
            <a:ext cx="2624836" cy="4877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b="1" dirty="0">
                <a:solidFill>
                  <a:schemeClr val="tx1"/>
                </a:solidFill>
              </a:rPr>
              <a:t>Ensure Long-Term Project Backlog Manageability </a:t>
            </a:r>
          </a:p>
        </p:txBody>
      </p:sp>
      <p:sp>
        <p:nvSpPr>
          <p:cNvPr id="479" name="Rectangle 93"/>
          <p:cNvSpPr/>
          <p:nvPr/>
        </p:nvSpPr>
        <p:spPr>
          <a:xfrm>
            <a:off x="687192" y="3799053"/>
            <a:ext cx="1695687" cy="1782395"/>
          </a:xfrm>
          <a:prstGeom prst="rect">
            <a:avLst/>
          </a:prstGeom>
          <a:noFill/>
          <a:ln w="25400" cap="flat" cmpd="sng" algn="ctr">
            <a:solidFill>
              <a:schemeClr val="tx1"/>
            </a:solidFill>
            <a:prstDash val="solid"/>
          </a:ln>
          <a:effectLst/>
        </p:spPr>
        <p:txBody>
          <a:bodyPr rtlCol="0" anchor="t"/>
          <a:lstStyle/>
          <a:p>
            <a:pPr>
              <a:spcAft>
                <a:spcPts val="500"/>
              </a:spcAft>
            </a:pPr>
            <a:r>
              <a:rPr lang="en-CA" sz="900" b="1" dirty="0"/>
              <a:t>Survey the Root Causes of Your Project Backlog </a:t>
            </a:r>
          </a:p>
          <a:p>
            <a:pPr>
              <a:spcAft>
                <a:spcPts val="500"/>
              </a:spcAft>
            </a:pPr>
            <a:endParaRPr lang="en-CA" sz="900" b="1" dirty="0"/>
          </a:p>
          <a:p>
            <a:pPr>
              <a:spcAft>
                <a:spcPts val="500"/>
              </a:spcAft>
            </a:pPr>
            <a:endParaRPr lang="en-CA" sz="900" b="1" dirty="0"/>
          </a:p>
        </p:txBody>
      </p:sp>
      <p:sp>
        <p:nvSpPr>
          <p:cNvPr id="481" name="Rectangle 67"/>
          <p:cNvSpPr/>
          <p:nvPr/>
        </p:nvSpPr>
        <p:spPr>
          <a:xfrm>
            <a:off x="687192" y="1908845"/>
            <a:ext cx="1699646" cy="1547567"/>
          </a:xfrm>
          <a:prstGeom prst="rect">
            <a:avLst/>
          </a:prstGeom>
          <a:noFill/>
          <a:ln w="25400" cap="flat" cmpd="sng" algn="ctr">
            <a:solidFill>
              <a:schemeClr val="tx1"/>
            </a:solidFill>
            <a:prstDash val="solid"/>
          </a:ln>
          <a:effectLst/>
        </p:spPr>
        <p:txBody>
          <a:bodyPr rtlCol="0" anchor="t"/>
          <a:lstStyle/>
          <a:p>
            <a:pPr>
              <a:spcAft>
                <a:spcPts val="500"/>
              </a:spcAft>
            </a:pPr>
            <a:r>
              <a:rPr lang="en-CA" sz="900" b="1" dirty="0" smtClean="0"/>
              <a:t>Calculate the Cost of Your Project Backlog</a:t>
            </a:r>
          </a:p>
        </p:txBody>
      </p:sp>
      <p:sp>
        <p:nvSpPr>
          <p:cNvPr id="483" name="TextBox 71"/>
          <p:cNvSpPr txBox="1"/>
          <p:nvPr/>
        </p:nvSpPr>
        <p:spPr>
          <a:xfrm>
            <a:off x="1176380" y="3029829"/>
            <a:ext cx="1128117" cy="369332"/>
          </a:xfrm>
          <a:prstGeom prst="rect">
            <a:avLst/>
          </a:prstGeom>
          <a:noFill/>
          <a:ln>
            <a:noFill/>
          </a:ln>
        </p:spPr>
        <p:txBody>
          <a:bodyPr wrap="square" rtlCol="0">
            <a:spAutoFit/>
          </a:bodyPr>
          <a:lstStyle/>
          <a:p>
            <a:r>
              <a:rPr lang="en-CA" sz="900" dirty="0" smtClean="0"/>
              <a:t>Project Backlog ROI Calculator</a:t>
            </a:r>
          </a:p>
        </p:txBody>
      </p:sp>
      <p:sp>
        <p:nvSpPr>
          <p:cNvPr id="11" name="TextBox 10"/>
          <p:cNvSpPr txBox="1"/>
          <p:nvPr/>
        </p:nvSpPr>
        <p:spPr>
          <a:xfrm>
            <a:off x="735717" y="2238673"/>
            <a:ext cx="1556283" cy="830997"/>
          </a:xfrm>
          <a:prstGeom prst="rect">
            <a:avLst/>
          </a:prstGeom>
          <a:noFill/>
        </p:spPr>
        <p:txBody>
          <a:bodyPr wrap="square" rtlCol="0">
            <a:spAutoFit/>
          </a:bodyPr>
          <a:lstStyle/>
          <a:p>
            <a:pPr marL="171450" indent="-171450">
              <a:buFont typeface="Arial" panose="020B0604020202020204" pitchFamily="34" charset="0"/>
              <a:buChar char="•"/>
            </a:pPr>
            <a:r>
              <a:rPr lang="en-CA" sz="800" dirty="0" smtClean="0"/>
              <a:t>Estimate </a:t>
            </a:r>
            <a:r>
              <a:rPr lang="en-CA" sz="800" dirty="0"/>
              <a:t>the costs of your </a:t>
            </a:r>
            <a:r>
              <a:rPr lang="en-CA" sz="800" dirty="0" smtClean="0"/>
              <a:t>backlog.</a:t>
            </a:r>
          </a:p>
          <a:p>
            <a:pPr marL="171450" indent="-171450">
              <a:buFont typeface="Arial" panose="020B0604020202020204" pitchFamily="34" charset="0"/>
              <a:buChar char="•"/>
            </a:pPr>
            <a:r>
              <a:rPr lang="en-CA" sz="800" dirty="0"/>
              <a:t>W</a:t>
            </a:r>
            <a:r>
              <a:rPr lang="en-CA" sz="800" dirty="0" smtClean="0"/>
              <a:t>eigh </a:t>
            </a:r>
            <a:r>
              <a:rPr lang="en-CA" sz="800" dirty="0"/>
              <a:t>the value of this investment in terms of backlog items that evolve to started projects.</a:t>
            </a:r>
          </a:p>
        </p:txBody>
      </p:sp>
      <p:sp>
        <p:nvSpPr>
          <p:cNvPr id="83" name="TextBox 71"/>
          <p:cNvSpPr txBox="1"/>
          <p:nvPr/>
        </p:nvSpPr>
        <p:spPr>
          <a:xfrm>
            <a:off x="1214541" y="5066896"/>
            <a:ext cx="1128117" cy="369332"/>
          </a:xfrm>
          <a:prstGeom prst="rect">
            <a:avLst/>
          </a:prstGeom>
          <a:noFill/>
          <a:ln>
            <a:noFill/>
          </a:ln>
        </p:spPr>
        <p:txBody>
          <a:bodyPr wrap="square" rtlCol="0">
            <a:spAutoFit/>
          </a:bodyPr>
          <a:lstStyle/>
          <a:p>
            <a:r>
              <a:rPr lang="en-CA" sz="900" dirty="0" smtClean="0"/>
              <a:t>Backlog Root Cause Analysis </a:t>
            </a:r>
          </a:p>
        </p:txBody>
      </p:sp>
      <p:cxnSp>
        <p:nvCxnSpPr>
          <p:cNvPr id="140" name="Straight Arrow Connector 139"/>
          <p:cNvCxnSpPr/>
          <p:nvPr/>
        </p:nvCxnSpPr>
        <p:spPr>
          <a:xfrm>
            <a:off x="4565635" y="4396076"/>
            <a:ext cx="0" cy="252000"/>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a:latin typeface="+mj-lt"/>
              </a:rPr>
              <a:t>Follow Info-Tech’s blueprint to tame your project backlog</a:t>
            </a:r>
          </a:p>
        </p:txBody>
      </p:sp>
      <p:sp>
        <p:nvSpPr>
          <p:cNvPr id="81" name="TextBox 80"/>
          <p:cNvSpPr txBox="1"/>
          <p:nvPr/>
        </p:nvSpPr>
        <p:spPr>
          <a:xfrm>
            <a:off x="689939" y="4141032"/>
            <a:ext cx="1556283" cy="954107"/>
          </a:xfrm>
          <a:prstGeom prst="rect">
            <a:avLst/>
          </a:prstGeom>
          <a:noFill/>
        </p:spPr>
        <p:txBody>
          <a:bodyPr wrap="square" rtlCol="0">
            <a:spAutoFit/>
          </a:bodyPr>
          <a:lstStyle/>
          <a:p>
            <a:pPr marL="171450" indent="-171450">
              <a:buFont typeface="Arial" panose="020B0604020202020204" pitchFamily="34" charset="0"/>
              <a:buChar char="•"/>
            </a:pPr>
            <a:r>
              <a:rPr lang="en-CA" sz="800" dirty="0" smtClean="0"/>
              <a:t>Determine the </a:t>
            </a:r>
            <a:r>
              <a:rPr lang="en-CA" sz="800" dirty="0"/>
              <a:t>root causes that contribute to the unmanageability of your backlog. </a:t>
            </a:r>
            <a:endParaRPr lang="en-CA" sz="800" dirty="0" smtClean="0"/>
          </a:p>
          <a:p>
            <a:pPr marL="171450" indent="-171450">
              <a:buFont typeface="Arial" panose="020B0604020202020204" pitchFamily="34" charset="0"/>
              <a:buChar char="•"/>
            </a:pPr>
            <a:r>
              <a:rPr lang="en-US" sz="800" dirty="0" smtClean="0"/>
              <a:t>Understand the </a:t>
            </a:r>
            <a:r>
              <a:rPr lang="en-US" sz="800" dirty="0"/>
              <a:t>damage that your backlog inflicts on </a:t>
            </a:r>
            <a:r>
              <a:rPr lang="en-US" sz="800" dirty="0" smtClean="0"/>
              <a:t>your IT </a:t>
            </a:r>
            <a:r>
              <a:rPr lang="en-US" sz="800" dirty="0"/>
              <a:t>portfolio.</a:t>
            </a:r>
            <a:endParaRPr lang="en-CA" sz="800" dirty="0"/>
          </a:p>
        </p:txBody>
      </p:sp>
      <p:sp>
        <p:nvSpPr>
          <p:cNvPr id="91" name="Rectangle 93"/>
          <p:cNvSpPr/>
          <p:nvPr/>
        </p:nvSpPr>
        <p:spPr>
          <a:xfrm>
            <a:off x="3742052" y="1908663"/>
            <a:ext cx="1695687" cy="2473545"/>
          </a:xfrm>
          <a:prstGeom prst="rect">
            <a:avLst/>
          </a:prstGeom>
          <a:noFill/>
          <a:ln w="25400" cap="flat" cmpd="sng" algn="ctr">
            <a:solidFill>
              <a:schemeClr val="tx1"/>
            </a:solidFill>
            <a:prstDash val="solid"/>
          </a:ln>
          <a:effectLst/>
        </p:spPr>
        <p:txBody>
          <a:bodyPr rtlCol="0" anchor="t"/>
          <a:lstStyle/>
          <a:p>
            <a:pPr>
              <a:spcAft>
                <a:spcPts val="500"/>
              </a:spcAft>
            </a:pPr>
            <a:r>
              <a:rPr lang="en-CA" sz="900" b="1" dirty="0"/>
              <a:t>Complete a Cleanse of Your Project Backlog</a:t>
            </a:r>
          </a:p>
          <a:p>
            <a:pPr>
              <a:spcAft>
                <a:spcPts val="500"/>
              </a:spcAft>
            </a:pPr>
            <a:endParaRPr lang="en-CA" sz="900" b="1" dirty="0"/>
          </a:p>
          <a:p>
            <a:pPr>
              <a:spcAft>
                <a:spcPts val="500"/>
              </a:spcAft>
            </a:pPr>
            <a:endParaRPr lang="en-CA" sz="900" b="1" dirty="0"/>
          </a:p>
        </p:txBody>
      </p:sp>
      <p:sp>
        <p:nvSpPr>
          <p:cNvPr id="96" name="TextBox 95"/>
          <p:cNvSpPr txBox="1"/>
          <p:nvPr/>
        </p:nvSpPr>
        <p:spPr>
          <a:xfrm>
            <a:off x="3820146" y="2238673"/>
            <a:ext cx="1556283" cy="1692771"/>
          </a:xfrm>
          <a:prstGeom prst="rect">
            <a:avLst/>
          </a:prstGeom>
          <a:noFill/>
        </p:spPr>
        <p:txBody>
          <a:bodyPr wrap="square" rtlCol="0">
            <a:spAutoFit/>
          </a:bodyPr>
          <a:lstStyle/>
          <a:p>
            <a:pPr marL="171450" indent="-171450">
              <a:buFont typeface="Arial" panose="020B0604020202020204" pitchFamily="34" charset="0"/>
              <a:buChar char="•"/>
            </a:pPr>
            <a:r>
              <a:rPr lang="en-CA" sz="800" dirty="0"/>
              <a:t>Choose a target ratio for your project backlog cleanse.</a:t>
            </a:r>
          </a:p>
          <a:p>
            <a:pPr marL="171450" indent="-171450">
              <a:buFont typeface="Arial" panose="020B0604020202020204" pitchFamily="34" charset="0"/>
              <a:buChar char="•"/>
            </a:pPr>
            <a:r>
              <a:rPr lang="en-CA" sz="800" dirty="0"/>
              <a:t>Establish roles and accountabilities for before, during, and after the cleanse.</a:t>
            </a:r>
          </a:p>
          <a:p>
            <a:pPr marL="171450" indent="-171450">
              <a:buFont typeface="Arial" panose="020B0604020202020204" pitchFamily="34" charset="0"/>
              <a:buChar char="•"/>
            </a:pPr>
            <a:r>
              <a:rPr lang="en-CA" sz="800" dirty="0"/>
              <a:t>Determine criteria for keeping and cancelling backlog projects.</a:t>
            </a:r>
          </a:p>
          <a:p>
            <a:pPr marL="171450" indent="-171450">
              <a:buFont typeface="Arial" panose="020B0604020202020204" pitchFamily="34" charset="0"/>
              <a:buChar char="•"/>
            </a:pPr>
            <a:r>
              <a:rPr lang="en-CA" sz="800" dirty="0"/>
              <a:t>Review </a:t>
            </a:r>
            <a:r>
              <a:rPr lang="en-CA" sz="800" dirty="0" smtClean="0"/>
              <a:t>the existing backlog </a:t>
            </a:r>
            <a:r>
              <a:rPr lang="en-CA" sz="800" dirty="0"/>
              <a:t>and eliminate low-value items.</a:t>
            </a:r>
          </a:p>
        </p:txBody>
      </p:sp>
      <p:sp>
        <p:nvSpPr>
          <p:cNvPr id="28" name="Rectangle 27"/>
          <p:cNvSpPr/>
          <p:nvPr/>
        </p:nvSpPr>
        <p:spPr>
          <a:xfrm>
            <a:off x="4233833" y="3918578"/>
            <a:ext cx="1147371" cy="369332"/>
          </a:xfrm>
          <a:prstGeom prst="rect">
            <a:avLst/>
          </a:prstGeom>
          <a:noFill/>
          <a:ln>
            <a:noFill/>
          </a:ln>
        </p:spPr>
        <p:txBody>
          <a:bodyPr wrap="square" rtlCol="0">
            <a:spAutoFit/>
          </a:bodyPr>
          <a:lstStyle/>
          <a:p>
            <a:r>
              <a:rPr lang="en-US" sz="900" dirty="0"/>
              <a:t>Project Backlog Management Tool </a:t>
            </a:r>
            <a:endParaRPr lang="en-CA" sz="900" dirty="0"/>
          </a:p>
        </p:txBody>
      </p:sp>
      <p:sp>
        <p:nvSpPr>
          <p:cNvPr id="100" name="Rectangle 93"/>
          <p:cNvSpPr/>
          <p:nvPr/>
        </p:nvSpPr>
        <p:spPr>
          <a:xfrm>
            <a:off x="3742051" y="4625542"/>
            <a:ext cx="1695687" cy="1766581"/>
          </a:xfrm>
          <a:prstGeom prst="rect">
            <a:avLst/>
          </a:prstGeom>
          <a:noFill/>
          <a:ln w="25400" cap="flat" cmpd="sng" algn="ctr">
            <a:solidFill>
              <a:schemeClr val="tx1"/>
            </a:solidFill>
            <a:prstDash val="solid"/>
          </a:ln>
          <a:effectLst/>
        </p:spPr>
        <p:txBody>
          <a:bodyPr rtlCol="0" anchor="t"/>
          <a:lstStyle/>
          <a:p>
            <a:pPr>
              <a:spcAft>
                <a:spcPts val="500"/>
              </a:spcAft>
            </a:pPr>
            <a:r>
              <a:rPr lang="en-CA" sz="900" b="1" dirty="0"/>
              <a:t>Perform Stakeholder Outreach</a:t>
            </a:r>
          </a:p>
          <a:p>
            <a:pPr>
              <a:spcAft>
                <a:spcPts val="500"/>
              </a:spcAft>
            </a:pPr>
            <a:endParaRPr lang="en-CA" sz="900" b="1" dirty="0"/>
          </a:p>
          <a:p>
            <a:pPr>
              <a:spcAft>
                <a:spcPts val="500"/>
              </a:spcAft>
            </a:pPr>
            <a:endParaRPr lang="en-CA" sz="900" b="1" dirty="0"/>
          </a:p>
        </p:txBody>
      </p:sp>
      <p:sp>
        <p:nvSpPr>
          <p:cNvPr id="101" name="TextBox 100"/>
          <p:cNvSpPr txBox="1"/>
          <p:nvPr/>
        </p:nvSpPr>
        <p:spPr>
          <a:xfrm>
            <a:off x="3811752" y="4997815"/>
            <a:ext cx="1556283" cy="830997"/>
          </a:xfrm>
          <a:prstGeom prst="rect">
            <a:avLst/>
          </a:prstGeom>
          <a:noFill/>
        </p:spPr>
        <p:txBody>
          <a:bodyPr wrap="square" rtlCol="0">
            <a:spAutoFit/>
          </a:bodyPr>
          <a:lstStyle/>
          <a:p>
            <a:pPr marL="171450" indent="-171450">
              <a:buFont typeface="Arial" panose="020B0604020202020204" pitchFamily="34" charset="0"/>
              <a:buChar char="•"/>
            </a:pPr>
            <a:r>
              <a:rPr lang="en-CA" sz="800" dirty="0"/>
              <a:t>Develop a communication plan </a:t>
            </a:r>
            <a:r>
              <a:rPr lang="en-CA" sz="800" dirty="0" smtClean="0"/>
              <a:t>to inform sponsors </a:t>
            </a:r>
            <a:r>
              <a:rPr lang="en-CA" sz="800" dirty="0"/>
              <a:t>of </a:t>
            </a:r>
            <a:r>
              <a:rPr lang="en-CA" sz="800" dirty="0" smtClean="0"/>
              <a:t>cleanse results.</a:t>
            </a:r>
            <a:endParaRPr lang="en-CA" sz="800" dirty="0"/>
          </a:p>
          <a:p>
            <a:pPr marL="171450" indent="-171450">
              <a:buFont typeface="Arial" panose="020B0604020202020204" pitchFamily="34" charset="0"/>
              <a:buChar char="•"/>
            </a:pPr>
            <a:r>
              <a:rPr lang="en-CA" sz="800" dirty="0" smtClean="0"/>
              <a:t>Devise a </a:t>
            </a:r>
            <a:r>
              <a:rPr lang="en-CA" sz="800" dirty="0"/>
              <a:t>strategy for responding to resistance and discontent.</a:t>
            </a:r>
          </a:p>
        </p:txBody>
      </p:sp>
      <p:sp>
        <p:nvSpPr>
          <p:cNvPr id="30" name="Rectangle 29"/>
          <p:cNvSpPr/>
          <p:nvPr/>
        </p:nvSpPr>
        <p:spPr>
          <a:xfrm>
            <a:off x="4202249" y="5790073"/>
            <a:ext cx="1235487" cy="646331"/>
          </a:xfrm>
          <a:prstGeom prst="rect">
            <a:avLst/>
          </a:prstGeom>
          <a:noFill/>
          <a:ln>
            <a:noFill/>
          </a:ln>
        </p:spPr>
        <p:txBody>
          <a:bodyPr wrap="square" rtlCol="0">
            <a:spAutoFit/>
          </a:bodyPr>
          <a:lstStyle/>
          <a:p>
            <a:r>
              <a:rPr lang="en-US" sz="900" dirty="0" smtClean="0"/>
              <a:t>Project Backlog </a:t>
            </a:r>
            <a:r>
              <a:rPr lang="en-US" sz="900" dirty="0"/>
              <a:t>Stakeholder Communications </a:t>
            </a:r>
            <a:endParaRPr lang="en-US" sz="900" dirty="0" smtClean="0"/>
          </a:p>
          <a:p>
            <a:r>
              <a:rPr lang="en-US" sz="900" dirty="0" smtClean="0"/>
              <a:t>Template</a:t>
            </a:r>
            <a:endParaRPr lang="en-US" sz="900" dirty="0"/>
          </a:p>
        </p:txBody>
      </p:sp>
      <p:sp>
        <p:nvSpPr>
          <p:cNvPr id="121" name="Rectangle 67"/>
          <p:cNvSpPr/>
          <p:nvPr/>
        </p:nvSpPr>
        <p:spPr>
          <a:xfrm>
            <a:off x="6803500" y="1908845"/>
            <a:ext cx="1699646" cy="2009733"/>
          </a:xfrm>
          <a:prstGeom prst="rect">
            <a:avLst/>
          </a:prstGeom>
          <a:noFill/>
          <a:ln w="25400" cap="flat" cmpd="sng" algn="ctr">
            <a:solidFill>
              <a:schemeClr val="tx1"/>
            </a:solidFill>
            <a:prstDash val="solid"/>
          </a:ln>
          <a:effectLst/>
        </p:spPr>
        <p:txBody>
          <a:bodyPr rtlCol="0" anchor="t"/>
          <a:lstStyle/>
          <a:p>
            <a:pPr>
              <a:spcAft>
                <a:spcPts val="500"/>
              </a:spcAft>
            </a:pPr>
            <a:r>
              <a:rPr lang="en-CA" sz="900" b="1" dirty="0"/>
              <a:t>Choose a Project Backlog Management Model</a:t>
            </a:r>
          </a:p>
        </p:txBody>
      </p:sp>
      <p:sp>
        <p:nvSpPr>
          <p:cNvPr id="124" name="TextBox 123"/>
          <p:cNvSpPr txBox="1"/>
          <p:nvPr/>
        </p:nvSpPr>
        <p:spPr>
          <a:xfrm>
            <a:off x="6875181" y="2299049"/>
            <a:ext cx="1556283" cy="1200329"/>
          </a:xfrm>
          <a:prstGeom prst="rect">
            <a:avLst/>
          </a:prstGeom>
          <a:noFill/>
        </p:spPr>
        <p:txBody>
          <a:bodyPr wrap="square" rtlCol="0">
            <a:spAutoFit/>
          </a:bodyPr>
          <a:lstStyle/>
          <a:p>
            <a:pPr marL="171450" indent="-171450">
              <a:buFont typeface="Arial" panose="020B0604020202020204" pitchFamily="34" charset="0"/>
              <a:buChar char="•"/>
            </a:pPr>
            <a:r>
              <a:rPr lang="en-CA" sz="800" dirty="0"/>
              <a:t>Foster executive awareness of, and engagement with, the project backlog. </a:t>
            </a:r>
          </a:p>
          <a:p>
            <a:pPr marL="171450" indent="-171450">
              <a:buFont typeface="Arial" panose="020B0604020202020204" pitchFamily="34" charset="0"/>
              <a:buChar char="•"/>
            </a:pPr>
            <a:r>
              <a:rPr lang="en-CA" sz="800" dirty="0"/>
              <a:t>Review Info-Tech’s range of backlog management models and choose the one that is best for your organization.</a:t>
            </a:r>
          </a:p>
        </p:txBody>
      </p:sp>
      <p:sp>
        <p:nvSpPr>
          <p:cNvPr id="500" name="Rectangle 499"/>
          <p:cNvSpPr/>
          <p:nvPr/>
        </p:nvSpPr>
        <p:spPr>
          <a:xfrm>
            <a:off x="7297836" y="3426546"/>
            <a:ext cx="1107193" cy="507831"/>
          </a:xfrm>
          <a:prstGeom prst="rect">
            <a:avLst/>
          </a:prstGeom>
          <a:noFill/>
          <a:ln>
            <a:noFill/>
          </a:ln>
        </p:spPr>
        <p:txBody>
          <a:bodyPr wrap="square" rtlCol="0">
            <a:spAutoFit/>
          </a:bodyPr>
          <a:lstStyle/>
          <a:p>
            <a:r>
              <a:rPr lang="en-US" sz="900" dirty="0"/>
              <a:t>Project Backlog Operating </a:t>
            </a:r>
            <a:r>
              <a:rPr lang="en-US" sz="900" dirty="0" smtClean="0"/>
              <a:t>Plan Template </a:t>
            </a:r>
            <a:endParaRPr lang="en-CA" sz="900" dirty="0"/>
          </a:p>
        </p:txBody>
      </p:sp>
      <p:sp>
        <p:nvSpPr>
          <p:cNvPr id="130" name="Rectangle 93"/>
          <p:cNvSpPr/>
          <p:nvPr/>
        </p:nvSpPr>
        <p:spPr>
          <a:xfrm>
            <a:off x="6803500" y="4213347"/>
            <a:ext cx="1695687" cy="2120070"/>
          </a:xfrm>
          <a:prstGeom prst="rect">
            <a:avLst/>
          </a:prstGeom>
          <a:noFill/>
          <a:ln w="25400" cap="flat" cmpd="sng" algn="ctr">
            <a:solidFill>
              <a:schemeClr val="tx1"/>
            </a:solidFill>
            <a:prstDash val="solid"/>
          </a:ln>
          <a:effectLst/>
        </p:spPr>
        <p:txBody>
          <a:bodyPr rtlCol="0" anchor="t"/>
          <a:lstStyle/>
          <a:p>
            <a:pPr>
              <a:spcAft>
                <a:spcPts val="500"/>
              </a:spcAft>
            </a:pPr>
            <a:r>
              <a:rPr lang="en-CA" sz="900" b="1" dirty="0"/>
              <a:t>Implement a Long-Term Management Strategy </a:t>
            </a:r>
          </a:p>
          <a:p>
            <a:pPr>
              <a:spcAft>
                <a:spcPts val="500"/>
              </a:spcAft>
            </a:pPr>
            <a:endParaRPr lang="en-CA" sz="900" b="1" dirty="0"/>
          </a:p>
          <a:p>
            <a:pPr>
              <a:spcAft>
                <a:spcPts val="500"/>
              </a:spcAft>
            </a:pPr>
            <a:endParaRPr lang="en-CA" sz="900" b="1" dirty="0"/>
          </a:p>
        </p:txBody>
      </p:sp>
      <p:sp>
        <p:nvSpPr>
          <p:cNvPr id="131" name="TextBox 130"/>
          <p:cNvSpPr txBox="1"/>
          <p:nvPr/>
        </p:nvSpPr>
        <p:spPr>
          <a:xfrm>
            <a:off x="6875181" y="4599799"/>
            <a:ext cx="1556283" cy="1200329"/>
          </a:xfrm>
          <a:prstGeom prst="rect">
            <a:avLst/>
          </a:prstGeom>
          <a:noFill/>
        </p:spPr>
        <p:txBody>
          <a:bodyPr wrap="square" rtlCol="0">
            <a:spAutoFit/>
          </a:bodyPr>
          <a:lstStyle/>
          <a:p>
            <a:pPr marL="171450" indent="-171450">
              <a:buFont typeface="Arial" panose="020B0604020202020204" pitchFamily="34" charset="0"/>
              <a:buChar char="•"/>
            </a:pPr>
            <a:r>
              <a:rPr lang="en-CA" sz="800" dirty="0"/>
              <a:t>Clarify approval processes.</a:t>
            </a:r>
          </a:p>
          <a:p>
            <a:pPr marL="171450" indent="-171450">
              <a:buFont typeface="Arial" panose="020B0604020202020204" pitchFamily="34" charset="0"/>
              <a:buChar char="•"/>
            </a:pPr>
            <a:r>
              <a:rPr lang="en-CA" sz="800" dirty="0"/>
              <a:t>Configure Info-Tech’s </a:t>
            </a:r>
            <a:r>
              <a:rPr lang="en-CA" sz="800" i="1" dirty="0"/>
              <a:t>Project Backlog Management Tool.</a:t>
            </a:r>
          </a:p>
          <a:p>
            <a:pPr marL="171450" indent="-171450">
              <a:buFont typeface="Arial" panose="020B0604020202020204" pitchFamily="34" charset="0"/>
              <a:buChar char="•"/>
            </a:pPr>
            <a:r>
              <a:rPr lang="en-CA" sz="800" dirty="0"/>
              <a:t>Define backlog roles and responsibilities.</a:t>
            </a:r>
          </a:p>
          <a:p>
            <a:pPr marL="171450" indent="-171450">
              <a:buFont typeface="Arial" panose="020B0604020202020204" pitchFamily="34" charset="0"/>
              <a:buChar char="•"/>
            </a:pPr>
            <a:r>
              <a:rPr lang="en-CA" sz="800" dirty="0"/>
              <a:t>Finalize your </a:t>
            </a:r>
            <a:r>
              <a:rPr lang="en-CA" sz="800" dirty="0" smtClean="0"/>
              <a:t>operating plan.</a:t>
            </a:r>
            <a:endParaRPr lang="en-CA" sz="800" dirty="0"/>
          </a:p>
        </p:txBody>
      </p:sp>
      <p:sp>
        <p:nvSpPr>
          <p:cNvPr id="135" name="Rectangle 134"/>
          <p:cNvSpPr/>
          <p:nvPr/>
        </p:nvSpPr>
        <p:spPr>
          <a:xfrm>
            <a:off x="7297836" y="5803411"/>
            <a:ext cx="1107193" cy="507831"/>
          </a:xfrm>
          <a:prstGeom prst="rect">
            <a:avLst/>
          </a:prstGeom>
          <a:noFill/>
          <a:ln>
            <a:noFill/>
          </a:ln>
        </p:spPr>
        <p:txBody>
          <a:bodyPr wrap="square" rtlCol="0">
            <a:spAutoFit/>
          </a:bodyPr>
          <a:lstStyle/>
          <a:p>
            <a:r>
              <a:rPr lang="en-CA" sz="900" dirty="0"/>
              <a:t>Project Backlog Manager Job Description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112" y="3062976"/>
            <a:ext cx="284098" cy="303038"/>
          </a:xfrm>
          <a:prstGeom prst="rect">
            <a:avLst/>
          </a:prstGeom>
        </p:spPr>
      </p:pic>
      <p:pic>
        <p:nvPicPr>
          <p:cNvPr id="45" name="Picture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112" y="5095139"/>
            <a:ext cx="284098" cy="303038"/>
          </a:xfrm>
          <a:prstGeom prst="rect">
            <a:avLst/>
          </a:prstGeom>
        </p:spPr>
      </p:pic>
      <p:pic>
        <p:nvPicPr>
          <p:cNvPr id="46" name="Picture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0124" y="3926375"/>
            <a:ext cx="284098" cy="303038"/>
          </a:xfrm>
          <a:prstGeom prst="rect">
            <a:avLst/>
          </a:prstGeom>
        </p:spPr>
      </p:pic>
      <p:pic>
        <p:nvPicPr>
          <p:cNvPr id="47" name="Picture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0124" y="5879531"/>
            <a:ext cx="284098" cy="303038"/>
          </a:xfrm>
          <a:prstGeom prst="rect">
            <a:avLst/>
          </a:prstGeom>
        </p:spPr>
      </p:pic>
      <p:pic>
        <p:nvPicPr>
          <p:cNvPr id="48" name="Picture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7712" y="3496015"/>
            <a:ext cx="284098" cy="303038"/>
          </a:xfrm>
          <a:prstGeom prst="rect">
            <a:avLst/>
          </a:prstGeom>
        </p:spPr>
      </p:pic>
      <p:pic>
        <p:nvPicPr>
          <p:cNvPr id="49" name="Picture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7712" y="5864123"/>
            <a:ext cx="284098" cy="303038"/>
          </a:xfrm>
          <a:prstGeom prst="rect">
            <a:avLst/>
          </a:prstGeom>
        </p:spPr>
      </p:pic>
      <p:cxnSp>
        <p:nvCxnSpPr>
          <p:cNvPr id="19" name="Elbow Connector 18"/>
          <p:cNvCxnSpPr>
            <a:stCxn id="100" idx="3"/>
            <a:endCxn id="121" idx="1"/>
          </p:cNvCxnSpPr>
          <p:nvPr/>
        </p:nvCxnSpPr>
        <p:spPr>
          <a:xfrm flipV="1">
            <a:off x="5437738" y="2913712"/>
            <a:ext cx="1365762" cy="2595121"/>
          </a:xfrm>
          <a:prstGeom prst="bentConnector3">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479" idx="3"/>
            <a:endCxn id="91" idx="1"/>
          </p:cNvCxnSpPr>
          <p:nvPr/>
        </p:nvCxnSpPr>
        <p:spPr>
          <a:xfrm flipV="1">
            <a:off x="2382879" y="3145436"/>
            <a:ext cx="1359173" cy="1544815"/>
          </a:xfrm>
          <a:prstGeom prst="bentConnector3">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1466836" y="3475053"/>
            <a:ext cx="0" cy="324000"/>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085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nSpc>
                <a:spcPts val="2600"/>
              </a:lnSpc>
              <a:defRPr/>
            </a:pPr>
            <a:r>
              <a:rPr lang="en-US" dirty="0">
                <a:latin typeface="+mj-lt"/>
              </a:rPr>
              <a:t>Workshop overview </a:t>
            </a:r>
            <a:endParaRPr lang="en-CA" dirty="0">
              <a:latin typeface="+mj-lt"/>
            </a:endParaRP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4153110159"/>
              </p:ext>
            </p:extLst>
          </p:nvPr>
        </p:nvGraphicFramePr>
        <p:xfrm>
          <a:off x="251519" y="1677686"/>
          <a:ext cx="8625781" cy="4697676"/>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Preparation</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Organize</a:t>
                      </a:r>
                      <a:r>
                        <a:rPr lang="en-CA" sz="1000" b="1" baseline="0" dirty="0" smtClean="0">
                          <a:solidFill>
                            <a:schemeClr val="tx1"/>
                          </a:solidFill>
                        </a:rPr>
                        <a:t> and Plan the Workshop</a:t>
                      </a:r>
                      <a:endParaRPr lang="en-CA" sz="1000" b="1" dirty="0" smtClean="0">
                        <a:solidFill>
                          <a:schemeClr val="tx1"/>
                        </a:solidFill>
                      </a:endParaRPr>
                    </a:p>
                    <a:p>
                      <a:pPr marL="171450" indent="-171450">
                        <a:spcAft>
                          <a:spcPts val="0"/>
                        </a:spcAft>
                        <a:buFont typeface="Arial" panose="020B0604020202020204" pitchFamily="34" charset="0"/>
                        <a:buChar char="•"/>
                      </a:pPr>
                      <a:r>
                        <a:rPr lang="en-CA" sz="1000" b="0" dirty="0" smtClean="0">
                          <a:solidFill>
                            <a:schemeClr val="tx1"/>
                          </a:solidFill>
                        </a:rPr>
                        <a:t>Finalize workshop itinerary</a:t>
                      </a:r>
                      <a:r>
                        <a:rPr lang="en-CA" sz="1000" b="0" baseline="0" dirty="0" smtClean="0">
                          <a:solidFill>
                            <a:schemeClr val="tx1"/>
                          </a:solidFill>
                        </a:rPr>
                        <a:t> and scope. </a:t>
                      </a:r>
                      <a:endParaRPr lang="en-CA" sz="1000" b="0" dirty="0" smtClean="0">
                        <a:solidFill>
                          <a:schemeClr val="tx1"/>
                        </a:solidFill>
                      </a:endParaRPr>
                    </a:p>
                    <a:p>
                      <a:pPr marL="171450" indent="-171450">
                        <a:spcAft>
                          <a:spcPts val="0"/>
                        </a:spcAft>
                        <a:buFont typeface="Arial" panose="020B0604020202020204" pitchFamily="34" charset="0"/>
                        <a:buChar char="•"/>
                      </a:pPr>
                      <a:r>
                        <a:rPr lang="en-CA" sz="1000" b="0" dirty="0" smtClean="0">
                          <a:solidFill>
                            <a:schemeClr val="tx1"/>
                          </a:solidFill>
                        </a:rPr>
                        <a:t>Identify workshop participants.  </a:t>
                      </a:r>
                    </a:p>
                    <a:p>
                      <a:pPr marL="171450" indent="-171450">
                        <a:spcAft>
                          <a:spcPts val="0"/>
                        </a:spcAft>
                        <a:buFont typeface="Arial" panose="020B0604020202020204" pitchFamily="34" charset="0"/>
                        <a:buChar char="•"/>
                      </a:pPr>
                      <a:r>
                        <a:rPr lang="en-CA" sz="1000" b="0" dirty="0" smtClean="0">
                          <a:solidFill>
                            <a:schemeClr val="tx1"/>
                          </a:solidFill>
                        </a:rPr>
                        <a:t>Gather strategic</a:t>
                      </a:r>
                      <a:r>
                        <a:rPr lang="en-CA" sz="1000" b="0" baseline="0" dirty="0" smtClean="0">
                          <a:solidFill>
                            <a:schemeClr val="tx1"/>
                          </a:solidFill>
                        </a:rPr>
                        <a:t> documentation.</a:t>
                      </a:r>
                    </a:p>
                    <a:p>
                      <a:pPr marL="171450" indent="-171450">
                        <a:spcAft>
                          <a:spcPts val="0"/>
                        </a:spcAft>
                        <a:buFont typeface="Arial" panose="020B0604020202020204" pitchFamily="34" charset="0"/>
                        <a:buChar char="•"/>
                      </a:pPr>
                      <a:r>
                        <a:rPr lang="en-CA" sz="1000" b="0" baseline="0" dirty="0" smtClean="0">
                          <a:solidFill>
                            <a:schemeClr val="tx1"/>
                          </a:solidFill>
                        </a:rPr>
                        <a:t>Engage necessary stakeholders.</a:t>
                      </a:r>
                    </a:p>
                    <a:p>
                      <a:pPr marL="171450" indent="-171450">
                        <a:spcAft>
                          <a:spcPts val="0"/>
                        </a:spcAft>
                        <a:buFont typeface="Arial" panose="020B0604020202020204" pitchFamily="34" charset="0"/>
                        <a:buChar char="•"/>
                      </a:pPr>
                      <a:r>
                        <a:rPr lang="en-CA" sz="1000" b="0" baseline="0" dirty="0" smtClean="0">
                          <a:solidFill>
                            <a:schemeClr val="tx1"/>
                          </a:solidFill>
                        </a:rPr>
                        <a:t>Book interviews.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Review the Benefits of Project Backlog Management </a:t>
                      </a:r>
                    </a:p>
                    <a:p>
                      <a:pPr marL="171450" indent="-171450">
                        <a:spcAft>
                          <a:spcPts val="0"/>
                        </a:spcAft>
                        <a:buFont typeface="Arial" panose="020B0604020202020204" pitchFamily="34" charset="0"/>
                        <a:buChar char="•"/>
                      </a:pPr>
                      <a:r>
                        <a:rPr lang="en-CA" sz="1000" b="0" dirty="0" smtClean="0">
                          <a:solidFill>
                            <a:schemeClr val="tx1"/>
                          </a:solidFill>
                        </a:rPr>
                        <a:t>Complete Info-Tech’s </a:t>
                      </a:r>
                      <a:r>
                        <a:rPr lang="en-CA" sz="1000" b="0" i="1" dirty="0" smtClean="0">
                          <a:solidFill>
                            <a:schemeClr val="tx1"/>
                          </a:solidFill>
                        </a:rPr>
                        <a:t>PPM Diagnostic Program </a:t>
                      </a:r>
                      <a:r>
                        <a:rPr lang="en-CA" sz="1000" b="0" dirty="0" smtClean="0">
                          <a:solidFill>
                            <a:schemeClr val="tx1"/>
                          </a:solidFill>
                        </a:rPr>
                        <a:t>and review the results</a:t>
                      </a:r>
                      <a:r>
                        <a:rPr lang="en-CA" sz="1000" b="0" baseline="0" dirty="0" smtClean="0">
                          <a:solidFill>
                            <a:schemeClr val="tx1"/>
                          </a:solidFill>
                        </a:rPr>
                        <a:t>.</a:t>
                      </a:r>
                    </a:p>
                    <a:p>
                      <a:pPr marL="171450" indent="-171450">
                        <a:spcAft>
                          <a:spcPts val="0"/>
                        </a:spcAft>
                        <a:buFont typeface="Arial" panose="020B0604020202020204" pitchFamily="34" charset="0"/>
                        <a:buChar char="•"/>
                      </a:pPr>
                      <a:r>
                        <a:rPr lang="en-CA" sz="1000" b="0" baseline="0" dirty="0" smtClean="0">
                          <a:solidFill>
                            <a:schemeClr val="tx1"/>
                          </a:solidFill>
                        </a:rPr>
                        <a:t>Assess the core PPM competencies that enable effective backlog management.</a:t>
                      </a:r>
                    </a:p>
                    <a:p>
                      <a:pPr marL="171450" indent="-171450">
                        <a:spcAft>
                          <a:spcPts val="0"/>
                        </a:spcAft>
                        <a:buFont typeface="Arial" panose="020B0604020202020204" pitchFamily="34" charset="0"/>
                        <a:buChar char="•"/>
                      </a:pPr>
                      <a:r>
                        <a:rPr lang="en-CA" sz="1000" b="0" baseline="0" dirty="0" smtClean="0">
                          <a:solidFill>
                            <a:schemeClr val="tx1"/>
                          </a:solidFill>
                        </a:rPr>
                        <a:t>Review the root causes of your unmanageable backlog.</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Calculate the Cost</a:t>
                      </a:r>
                      <a:r>
                        <a:rPr lang="en-CA" sz="1000" b="1" baseline="0" dirty="0" smtClean="0">
                          <a:solidFill>
                            <a:schemeClr val="tx1"/>
                          </a:solidFill>
                        </a:rPr>
                        <a:t> of the Project Backlog</a:t>
                      </a:r>
                      <a:endParaRPr lang="en-CA" sz="1000" b="1" dirty="0" smtClean="0">
                        <a:solidFill>
                          <a:schemeClr val="tx1"/>
                        </a:solidFill>
                      </a:endParaRPr>
                    </a:p>
                    <a:p>
                      <a:pPr marL="171450" indent="-171450">
                        <a:spcAft>
                          <a:spcPts val="0"/>
                        </a:spcAft>
                        <a:buFont typeface="Arial" panose="020B0604020202020204" pitchFamily="34" charset="0"/>
                        <a:buChar char="•"/>
                      </a:pPr>
                      <a:r>
                        <a:rPr lang="en-CA" sz="1000" b="0" baseline="0" dirty="0" smtClean="0">
                          <a:solidFill>
                            <a:schemeClr val="tx1"/>
                          </a:solidFill>
                        </a:rPr>
                        <a:t>Determine the total sunk and marginal costs that comprise the project backlog.</a:t>
                      </a:r>
                    </a:p>
                    <a:p>
                      <a:pPr marL="171450" indent="-171450">
                        <a:spcAft>
                          <a:spcPts val="0"/>
                        </a:spcAft>
                        <a:buFont typeface="Arial" panose="020B0604020202020204" pitchFamily="34" charset="0"/>
                        <a:buChar char="•"/>
                      </a:pPr>
                      <a:r>
                        <a:rPr lang="en-CA" sz="1000" b="0" baseline="0" dirty="0" smtClean="0">
                          <a:solidFill>
                            <a:schemeClr val="tx1"/>
                          </a:solidFill>
                        </a:rPr>
                        <a:t>Perform a change impact analysis to assess the ripple effects of more disciplined backlog management.</a:t>
                      </a:r>
                    </a:p>
                    <a:p>
                      <a:pPr marL="171450" indent="-171450">
                        <a:spcAft>
                          <a:spcPts val="0"/>
                        </a:spcAft>
                        <a:buFont typeface="Arial" panose="020B0604020202020204" pitchFamily="34" charset="0"/>
                        <a:buChar char="•"/>
                      </a:pPr>
                      <a:r>
                        <a:rPr lang="en-CA" sz="1000" b="0" baseline="0" dirty="0" smtClean="0">
                          <a:solidFill>
                            <a:schemeClr val="tx1"/>
                          </a:solidFill>
                        </a:rPr>
                        <a:t>Review intake and approval workflows.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Execute</a:t>
                      </a:r>
                      <a:r>
                        <a:rPr lang="en-CA" sz="1000" b="1" baseline="0" dirty="0" smtClean="0">
                          <a:solidFill>
                            <a:schemeClr val="tx1"/>
                          </a:solidFill>
                        </a:rPr>
                        <a:t> a Near-Term Backlog Cleanse</a:t>
                      </a:r>
                      <a:endParaRPr lang="en-CA" sz="1000" b="1" dirty="0" smtClean="0">
                        <a:solidFill>
                          <a:schemeClr val="tx1"/>
                        </a:solidFill>
                      </a:endParaRPr>
                    </a:p>
                    <a:p>
                      <a:pPr marL="171450" indent="-171450">
                        <a:spcAft>
                          <a:spcPts val="0"/>
                        </a:spcAft>
                        <a:buFont typeface="Arial" panose="020B0604020202020204" pitchFamily="34" charset="0"/>
                        <a:buChar char="•"/>
                      </a:pPr>
                      <a:r>
                        <a:rPr lang="en-CA" sz="1000" b="0" baseline="0" dirty="0" smtClean="0">
                          <a:solidFill>
                            <a:schemeClr val="tx1"/>
                          </a:solidFill>
                        </a:rPr>
                        <a:t>Determine a target state of the cleanse.</a:t>
                      </a:r>
                    </a:p>
                    <a:p>
                      <a:pPr marL="171450" indent="-171450">
                        <a:spcAft>
                          <a:spcPts val="0"/>
                        </a:spcAft>
                        <a:buFont typeface="Arial" panose="020B0604020202020204" pitchFamily="34" charset="0"/>
                        <a:buChar char="•"/>
                      </a:pPr>
                      <a:r>
                        <a:rPr lang="en-CA" sz="1000" b="0" baseline="0" dirty="0" smtClean="0">
                          <a:solidFill>
                            <a:schemeClr val="tx1"/>
                          </a:solidFill>
                        </a:rPr>
                        <a:t>Develop a prioritization scorecard and backlog cleanse criteria.</a:t>
                      </a:r>
                    </a:p>
                    <a:p>
                      <a:pPr marL="171450" indent="-171450">
                        <a:spcAft>
                          <a:spcPts val="0"/>
                        </a:spcAft>
                        <a:buFont typeface="Arial" panose="020B0604020202020204" pitchFamily="34" charset="0"/>
                        <a:buChar char="•"/>
                      </a:pPr>
                      <a:r>
                        <a:rPr lang="en-CA" sz="1000" b="0" baseline="0" dirty="0" smtClean="0">
                          <a:solidFill>
                            <a:schemeClr val="tx1"/>
                          </a:solidFill>
                        </a:rPr>
                        <a:t>Perform backlog cleanse. </a:t>
                      </a:r>
                    </a:p>
                    <a:p>
                      <a:pPr marL="171450" indent="-171450">
                        <a:spcAft>
                          <a:spcPts val="0"/>
                        </a:spcAft>
                        <a:buFont typeface="Arial" panose="020B0604020202020204" pitchFamily="34" charset="0"/>
                        <a:buChar char="•"/>
                      </a:pPr>
                      <a:r>
                        <a:rPr lang="en-CA" sz="1000" b="0" baseline="0" dirty="0" smtClean="0">
                          <a:solidFill>
                            <a:schemeClr val="tx1"/>
                          </a:solidFill>
                        </a:rPr>
                        <a:t>Develop a stakeholder outreach strategy to inform sponsors of cleanse outcomes.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Develop Long-Term Management</a:t>
                      </a:r>
                      <a:r>
                        <a:rPr lang="en-CA" sz="1000" b="1" baseline="0" dirty="0" smtClean="0">
                          <a:solidFill>
                            <a:schemeClr val="tx1"/>
                          </a:solidFill>
                        </a:rPr>
                        <a:t> Strategy</a:t>
                      </a:r>
                    </a:p>
                    <a:p>
                      <a:pPr marL="171450" indent="-171450">
                        <a:spcAft>
                          <a:spcPts val="0"/>
                        </a:spcAft>
                        <a:buFont typeface="Arial" panose="020B0604020202020204" pitchFamily="34" charset="0"/>
                        <a:buChar char="•"/>
                      </a:pPr>
                      <a:r>
                        <a:rPr lang="en-CA" sz="1000" b="0" baseline="0" dirty="0" smtClean="0">
                          <a:solidFill>
                            <a:schemeClr val="tx1"/>
                          </a:solidFill>
                        </a:rPr>
                        <a:t>Determine backlog operating model.</a:t>
                      </a:r>
                    </a:p>
                    <a:p>
                      <a:pPr marL="171450" indent="-171450">
                        <a:spcAft>
                          <a:spcPts val="0"/>
                        </a:spcAft>
                        <a:buFont typeface="Arial" panose="020B0604020202020204" pitchFamily="34" charset="0"/>
                        <a:buChar char="•"/>
                      </a:pPr>
                      <a:r>
                        <a:rPr lang="en-CA" sz="1000" b="0" baseline="0" dirty="0" smtClean="0">
                          <a:solidFill>
                            <a:schemeClr val="tx1"/>
                          </a:solidFill>
                        </a:rPr>
                        <a:t>Finalize intake and approval improvements.</a:t>
                      </a:r>
                    </a:p>
                    <a:p>
                      <a:pPr marL="171450" indent="-171450">
                        <a:spcAft>
                          <a:spcPts val="0"/>
                        </a:spcAft>
                        <a:buFont typeface="Arial" panose="020B0604020202020204" pitchFamily="34" charset="0"/>
                        <a:buChar char="•"/>
                      </a:pPr>
                      <a:r>
                        <a:rPr lang="en-CA" sz="1000" b="0" baseline="0" dirty="0" smtClean="0">
                          <a:solidFill>
                            <a:schemeClr val="tx1"/>
                          </a:solidFill>
                        </a:rPr>
                        <a:t>Determine frequency of and process for  backlog review.</a:t>
                      </a:r>
                    </a:p>
                    <a:p>
                      <a:pPr marL="171450" indent="-171450">
                        <a:spcAft>
                          <a:spcPts val="0"/>
                        </a:spcAft>
                        <a:buFont typeface="Arial" panose="020B0604020202020204" pitchFamily="34" charset="0"/>
                        <a:buChar char="•"/>
                      </a:pPr>
                      <a:r>
                        <a:rPr lang="en-CA" sz="1000" b="0" baseline="0" dirty="0" smtClean="0">
                          <a:solidFill>
                            <a:schemeClr val="tx1"/>
                          </a:solidFill>
                        </a:rPr>
                        <a:t>Assign project backlog management roles and responsibilities. </a:t>
                      </a:r>
                    </a:p>
                    <a:p>
                      <a:pPr marL="171450" indent="-171450">
                        <a:spcAft>
                          <a:spcPts val="0"/>
                        </a:spcAft>
                        <a:buFont typeface="Arial" panose="020B0604020202020204" pitchFamily="34" charset="0"/>
                        <a:buChar char="•"/>
                      </a:pPr>
                      <a:r>
                        <a:rPr lang="en-CA" sz="1000" b="0" baseline="0" dirty="0" smtClean="0">
                          <a:solidFill>
                            <a:schemeClr val="tx1"/>
                          </a:solidFill>
                        </a:rPr>
                        <a:t>Do the wrap-up and next steps.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Arial" panose="020B0604020202020204" pitchFamily="34" charset="0"/>
                        <a:buChar char="•"/>
                      </a:pPr>
                      <a:r>
                        <a:rPr lang="en-CA" sz="1000" b="0" i="0" baseline="0" dirty="0" smtClean="0">
                          <a:solidFill>
                            <a:schemeClr val="tx1"/>
                          </a:solidFill>
                        </a:rPr>
                        <a:t>Workshop itinerary </a:t>
                      </a:r>
                    </a:p>
                    <a:p>
                      <a:pPr marL="228600" indent="-228600">
                        <a:spcAft>
                          <a:spcPts val="0"/>
                        </a:spcAft>
                        <a:buClrTx/>
                        <a:buFont typeface="Arial" panose="020B0604020202020204" pitchFamily="34" charset="0"/>
                        <a:buChar char="•"/>
                      </a:pPr>
                      <a:r>
                        <a:rPr lang="en-CA" sz="1000" b="0" i="0" baseline="0" dirty="0" smtClean="0">
                          <a:solidFill>
                            <a:schemeClr val="tx1"/>
                          </a:solidFill>
                        </a:rPr>
                        <a:t>Workshop participant list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Arial" panose="020B0604020202020204" pitchFamily="34" charset="0"/>
                        <a:buChar char="•"/>
                      </a:pPr>
                      <a:r>
                        <a:rPr lang="en-CA" sz="1000" b="0" i="0" baseline="0" dirty="0" smtClean="0">
                          <a:solidFill>
                            <a:schemeClr val="tx1"/>
                          </a:solidFill>
                        </a:rPr>
                        <a:t>PPM assessment report </a:t>
                      </a:r>
                    </a:p>
                    <a:p>
                      <a:pPr marL="228600" indent="-228600">
                        <a:spcAft>
                          <a:spcPts val="0"/>
                        </a:spcAft>
                        <a:buClrTx/>
                        <a:buFont typeface="Arial" panose="020B0604020202020204" pitchFamily="34" charset="0"/>
                        <a:buChar char="•"/>
                      </a:pPr>
                      <a:r>
                        <a:rPr lang="en-CA" sz="1000" b="0" i="0" baseline="0" dirty="0" smtClean="0">
                          <a:solidFill>
                            <a:schemeClr val="tx1"/>
                          </a:solidFill>
                        </a:rPr>
                        <a:t>Project backlog root cause analysis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Arial" panose="020B0604020202020204" pitchFamily="34" charset="0"/>
                        <a:buChar char="•"/>
                      </a:pPr>
                      <a:r>
                        <a:rPr lang="en-CA" sz="1000" b="0" i="0" baseline="0" dirty="0" smtClean="0">
                          <a:solidFill>
                            <a:schemeClr val="tx1"/>
                          </a:solidFill>
                        </a:rPr>
                        <a:t>Project backlog ROI score</a:t>
                      </a:r>
                    </a:p>
                    <a:p>
                      <a:pPr marL="228600" indent="-228600">
                        <a:spcAft>
                          <a:spcPts val="0"/>
                        </a:spcAft>
                        <a:buClrTx/>
                        <a:buFont typeface="Arial" panose="020B0604020202020204" pitchFamily="34" charset="0"/>
                        <a:buChar char="•"/>
                      </a:pPr>
                      <a:r>
                        <a:rPr lang="en-CA" sz="1000" b="0" i="0" baseline="0" dirty="0" smtClean="0">
                          <a:solidFill>
                            <a:schemeClr val="tx1"/>
                          </a:solidFill>
                        </a:rPr>
                        <a:t>Change impact analysis</a:t>
                      </a:r>
                    </a:p>
                    <a:p>
                      <a:pPr marL="228600" indent="-228600">
                        <a:spcAft>
                          <a:spcPts val="0"/>
                        </a:spcAft>
                        <a:buClrTx/>
                        <a:buFont typeface="Arial" panose="020B0604020202020204" pitchFamily="34" charset="0"/>
                        <a:buChar char="•"/>
                      </a:pPr>
                      <a:r>
                        <a:rPr lang="en-CA" sz="1000" b="0" i="0" baseline="0" dirty="0" smtClean="0">
                          <a:solidFill>
                            <a:schemeClr val="tx1"/>
                          </a:solidFill>
                        </a:rPr>
                        <a:t>Optimized intake and approval workflows</a:t>
                      </a:r>
                    </a:p>
                    <a:p>
                      <a:pPr marL="228600" indent="-228600">
                        <a:spcAft>
                          <a:spcPts val="0"/>
                        </a:spcAft>
                        <a:buClrTx/>
                        <a:buFont typeface="Arial" panose="020B0604020202020204" pitchFamily="34" charset="0"/>
                        <a:buChar char="•"/>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Arial" panose="020B0604020202020204" pitchFamily="34" charset="0"/>
                        <a:buChar char="•"/>
                      </a:pPr>
                      <a:r>
                        <a:rPr lang="en-CA" sz="1000" b="0" i="0" baseline="0" dirty="0" smtClean="0">
                          <a:solidFill>
                            <a:schemeClr val="tx1"/>
                          </a:solidFill>
                        </a:rPr>
                        <a:t>A manageable and strategically valuable project backlog</a:t>
                      </a:r>
                    </a:p>
                    <a:p>
                      <a:pPr marL="228600" indent="-228600">
                        <a:spcAft>
                          <a:spcPts val="0"/>
                        </a:spcAft>
                        <a:buClrTx/>
                        <a:buFont typeface="Arial" panose="020B0604020202020204" pitchFamily="34" charset="0"/>
                        <a:buChar char="•"/>
                      </a:pPr>
                      <a:r>
                        <a:rPr lang="en-CA" sz="1000" b="0" i="0" baseline="0" dirty="0" smtClean="0">
                          <a:solidFill>
                            <a:schemeClr val="tx1"/>
                          </a:solidFill>
                        </a:rPr>
                        <a:t>Stakeholder communication strategy</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Arial" panose="020B0604020202020204" pitchFamily="34" charset="0"/>
                        <a:buChar char="•"/>
                      </a:pPr>
                      <a:r>
                        <a:rPr lang="en-CA" sz="1000" b="0" i="1" baseline="0" dirty="0" smtClean="0">
                          <a:solidFill>
                            <a:schemeClr val="tx1"/>
                          </a:solidFill>
                        </a:rPr>
                        <a:t>Project Backlog Operating Plan</a:t>
                      </a:r>
                    </a:p>
                    <a:p>
                      <a:pPr marL="228600" indent="-228600">
                        <a:spcAft>
                          <a:spcPts val="0"/>
                        </a:spcAft>
                        <a:buClrTx/>
                        <a:buFont typeface="Arial" panose="020B0604020202020204" pitchFamily="34" charset="0"/>
                        <a:buChar char="•"/>
                      </a:pPr>
                      <a:r>
                        <a:rPr lang="en-CA" sz="1000" b="0" i="1" baseline="0" dirty="0" smtClean="0">
                          <a:solidFill>
                            <a:schemeClr val="tx1"/>
                          </a:solidFill>
                        </a:rPr>
                        <a:t>Project Backlog Management Tool</a:t>
                      </a:r>
                    </a:p>
                    <a:p>
                      <a:pPr marL="228600" indent="-228600">
                        <a:spcAft>
                          <a:spcPts val="0"/>
                        </a:spcAft>
                        <a:buClrTx/>
                        <a:buFont typeface="Arial" panose="020B0604020202020204" pitchFamily="34" charset="0"/>
                        <a:buChar char="•"/>
                      </a:pPr>
                      <a:r>
                        <a:rPr lang="en-CA" sz="1000" b="0" i="0" baseline="0" dirty="0" smtClean="0">
                          <a:solidFill>
                            <a:schemeClr val="tx1"/>
                          </a:solidFill>
                        </a:rPr>
                        <a:t>Post-implementation assessment plan</a:t>
                      </a:r>
                    </a:p>
                    <a:p>
                      <a:pPr marL="228600" indent="-228600">
                        <a:spcAft>
                          <a:spcPts val="0"/>
                        </a:spcAft>
                        <a:buClrTx/>
                        <a:buFont typeface="Arial" panose="020B0604020202020204" pitchFamily="34" charset="0"/>
                        <a:buChar cha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1634041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latin typeface="+mj-lt"/>
              </a:rPr>
              <a:t>Our understanding of the problem</a:t>
            </a:r>
            <a:endParaRPr lang="en-US" dirty="0">
              <a:latin typeface="+mj-lt"/>
            </a:endParaRPr>
          </a:p>
        </p:txBody>
      </p:sp>
      <p:sp>
        <p:nvSpPr>
          <p:cNvPr id="13" name="Text Placeholder 12"/>
          <p:cNvSpPr>
            <a:spLocks noGrp="1"/>
          </p:cNvSpPr>
          <p:nvPr>
            <p:ph type="body" sz="quarter" idx="16"/>
          </p:nvPr>
        </p:nvSpPr>
        <p:spPr/>
        <p:txBody>
          <a:bodyPr/>
          <a:lstStyle/>
          <a:p>
            <a:pPr lvl="0"/>
            <a:r>
              <a:rPr lang="en-CA" b="1" dirty="0" smtClean="0"/>
              <a:t>Project Portfolio </a:t>
            </a:r>
            <a:r>
              <a:rPr lang="en-CA" b="1" dirty="0"/>
              <a:t>Manager or </a:t>
            </a:r>
            <a:r>
              <a:rPr lang="en-CA" b="1" dirty="0" smtClean="0"/>
              <a:t>PMO Leader </a:t>
            </a:r>
            <a:r>
              <a:rPr lang="en-CA" dirty="0" smtClean="0"/>
              <a:t>who needs to improve the manageability of his or her backlog.</a:t>
            </a:r>
            <a:endParaRPr lang="en-CA" dirty="0"/>
          </a:p>
          <a:p>
            <a:pPr lvl="0"/>
            <a:r>
              <a:rPr lang="en-CA" b="1" dirty="0"/>
              <a:t>CIO or IT </a:t>
            </a:r>
            <a:r>
              <a:rPr lang="en-CA" b="1" dirty="0" smtClean="0"/>
              <a:t>Leader </a:t>
            </a:r>
            <a:r>
              <a:rPr lang="en-CA" dirty="0" smtClean="0"/>
              <a:t>who needs to improve the throughput and value of IT’s project work.</a:t>
            </a:r>
            <a:endParaRPr lang="en-CA" dirty="0"/>
          </a:p>
          <a:p>
            <a:endParaRPr lang="en-US" dirty="0"/>
          </a:p>
        </p:txBody>
      </p:sp>
      <p:sp>
        <p:nvSpPr>
          <p:cNvPr id="14" name="Text Placeholder 13"/>
          <p:cNvSpPr>
            <a:spLocks noGrp="1"/>
          </p:cNvSpPr>
          <p:nvPr>
            <p:ph type="body" sz="quarter" idx="26"/>
          </p:nvPr>
        </p:nvSpPr>
        <p:spPr/>
        <p:txBody>
          <a:bodyPr/>
          <a:lstStyle/>
          <a:p>
            <a:pPr lvl="0"/>
            <a:r>
              <a:rPr lang="en-CA" dirty="0" smtClean="0"/>
              <a:t>Keep your project backlog relevant and useful.</a:t>
            </a:r>
            <a:endParaRPr lang="en-CA" dirty="0"/>
          </a:p>
          <a:p>
            <a:pPr lvl="0"/>
            <a:r>
              <a:rPr lang="en-CA" dirty="0"/>
              <a:t>Improve IT’s </a:t>
            </a:r>
            <a:r>
              <a:rPr lang="en-CA" dirty="0" smtClean="0"/>
              <a:t>reputation to deliver on what it promises.</a:t>
            </a:r>
            <a:endParaRPr lang="en-CA" dirty="0"/>
          </a:p>
          <a:p>
            <a:pPr lvl="0"/>
            <a:r>
              <a:rPr lang="en-CA" dirty="0"/>
              <a:t>Create a </a:t>
            </a:r>
            <a:r>
              <a:rPr lang="en-CA" dirty="0" smtClean="0"/>
              <a:t>maintainable, minimal </a:t>
            </a:r>
            <a:r>
              <a:rPr lang="en-CA" dirty="0"/>
              <a:t>list of </a:t>
            </a:r>
            <a:r>
              <a:rPr lang="en-CA" dirty="0" smtClean="0"/>
              <a:t>high-value </a:t>
            </a:r>
            <a:r>
              <a:rPr lang="en-CA" dirty="0"/>
              <a:t>pending </a:t>
            </a:r>
            <a:r>
              <a:rPr lang="en-CA" dirty="0" smtClean="0"/>
              <a:t>projects.</a:t>
            </a:r>
          </a:p>
          <a:p>
            <a:pPr lvl="0"/>
            <a:r>
              <a:rPr lang="en-CA" dirty="0" smtClean="0"/>
              <a:t>Improve the strategic value of IT projects.</a:t>
            </a:r>
          </a:p>
          <a:p>
            <a:pPr marL="0" indent="0">
              <a:buNone/>
            </a:pPr>
            <a:endParaRPr lang="en-US" dirty="0"/>
          </a:p>
        </p:txBody>
      </p:sp>
      <p:sp>
        <p:nvSpPr>
          <p:cNvPr id="15" name="Text Placeholder 14"/>
          <p:cNvSpPr>
            <a:spLocks noGrp="1"/>
          </p:cNvSpPr>
          <p:nvPr>
            <p:ph type="body" sz="quarter" idx="27"/>
          </p:nvPr>
        </p:nvSpPr>
        <p:spPr/>
        <p:txBody>
          <a:bodyPr/>
          <a:lstStyle/>
          <a:p>
            <a:pPr lvl="0"/>
            <a:r>
              <a:rPr lang="en-CA" b="1" dirty="0"/>
              <a:t>Project </a:t>
            </a:r>
            <a:r>
              <a:rPr lang="en-CA" b="1" dirty="0" smtClean="0"/>
              <a:t>stakeholders</a:t>
            </a:r>
            <a:r>
              <a:rPr lang="en-CA" dirty="0"/>
              <a:t> – </a:t>
            </a:r>
            <a:r>
              <a:rPr lang="en-CA" dirty="0" smtClean="0"/>
              <a:t>requestors</a:t>
            </a:r>
            <a:r>
              <a:rPr lang="en-CA" dirty="0"/>
              <a:t>, senior management, executive layer, etc</a:t>
            </a:r>
            <a:r>
              <a:rPr lang="en-CA" dirty="0" smtClean="0"/>
              <a:t>.</a:t>
            </a:r>
            <a:r>
              <a:rPr lang="en-CA" dirty="0"/>
              <a:t> – </a:t>
            </a:r>
            <a:r>
              <a:rPr lang="en-CA" dirty="0" smtClean="0"/>
              <a:t>who want to improve the strategic focus of IT’s project portfolio. </a:t>
            </a:r>
          </a:p>
          <a:p>
            <a:pPr marL="0" lvl="0" indent="0">
              <a:buNone/>
            </a:pPr>
            <a:endParaRPr lang="en-CA" dirty="0"/>
          </a:p>
        </p:txBody>
      </p:sp>
      <p:sp>
        <p:nvSpPr>
          <p:cNvPr id="16" name="Text Placeholder 15"/>
          <p:cNvSpPr>
            <a:spLocks noGrp="1"/>
          </p:cNvSpPr>
          <p:nvPr>
            <p:ph type="body" sz="quarter" idx="28"/>
          </p:nvPr>
        </p:nvSpPr>
        <p:spPr/>
        <p:txBody>
          <a:bodyPr/>
          <a:lstStyle/>
          <a:p>
            <a:pPr lvl="0"/>
            <a:r>
              <a:rPr lang="en-CA" dirty="0" smtClean="0"/>
              <a:t>Gain transparency into IT’s processes and constraints in order to inform and improve the approval and prioritization processes.</a:t>
            </a:r>
            <a:endParaRPr lang="en-US" dirty="0"/>
          </a:p>
        </p:txBody>
      </p:sp>
    </p:spTree>
    <p:extLst>
      <p:ext uri="{BB962C8B-B14F-4D97-AF65-F5344CB8AC3E}">
        <p14:creationId xmlns:p14="http://schemas.microsoft.com/office/powerpoint/2010/main" val="168390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mj-lt"/>
              </a:rPr>
              <a:t>Tame the Project Backlog</a:t>
            </a:r>
            <a:r>
              <a:rPr lang="en-CA" dirty="0"/>
              <a:t> – </a:t>
            </a:r>
            <a:r>
              <a:rPr lang="en-US" dirty="0" smtClean="0">
                <a:latin typeface="+mj-lt"/>
              </a:rPr>
              <a:t>Executive Summary</a:t>
            </a:r>
            <a:endParaRPr lang="en-US" dirty="0">
              <a:latin typeface="+mj-lt"/>
            </a:endParaRPr>
          </a:p>
        </p:txBody>
      </p:sp>
      <p:sp>
        <p:nvSpPr>
          <p:cNvPr id="3" name="Text Placeholder 2"/>
          <p:cNvSpPr>
            <a:spLocks noGrp="1"/>
          </p:cNvSpPr>
          <p:nvPr>
            <p:ph type="body" sz="quarter" idx="10"/>
          </p:nvPr>
        </p:nvSpPr>
        <p:spPr/>
        <p:txBody>
          <a:bodyPr/>
          <a:lstStyle/>
          <a:p>
            <a:r>
              <a:rPr lang="en-CA" dirty="0" smtClean="0"/>
              <a:t>As portfolio </a:t>
            </a:r>
            <a:r>
              <a:rPr lang="en-CA" dirty="0"/>
              <a:t>manager, </a:t>
            </a:r>
            <a:r>
              <a:rPr lang="en-CA" dirty="0" smtClean="0"/>
              <a:t>you oversee a backlog of requested projects.</a:t>
            </a:r>
          </a:p>
          <a:p>
            <a:r>
              <a:rPr lang="en-CA" dirty="0" smtClean="0"/>
              <a:t>You need to improve the way this backlog functions within the organization. It currently </a:t>
            </a:r>
            <a:r>
              <a:rPr lang="en-CA" dirty="0"/>
              <a:t>grows at a rate that is impossible to </a:t>
            </a:r>
            <a:r>
              <a:rPr lang="en-CA" dirty="0" smtClean="0"/>
              <a:t>maintain, and the project demand it represents is of questionable value and far outweighs IT’s capacity to reasonably deliver.  </a:t>
            </a:r>
            <a:endParaRPr lang="en-CA" dirty="0"/>
          </a:p>
          <a:p>
            <a:endParaRPr lang="en-CA" dirty="0"/>
          </a:p>
          <a:p>
            <a:pPr lvl="0"/>
            <a:endParaRPr lang="en-CA" dirty="0"/>
          </a:p>
        </p:txBody>
      </p:sp>
      <p:sp>
        <p:nvSpPr>
          <p:cNvPr id="4" name="Text Placeholder 3"/>
          <p:cNvSpPr>
            <a:spLocks noGrp="1"/>
          </p:cNvSpPr>
          <p:nvPr>
            <p:ph type="body" sz="quarter" idx="11"/>
          </p:nvPr>
        </p:nvSpPr>
        <p:spPr/>
        <p:txBody>
          <a:bodyPr/>
          <a:lstStyle/>
          <a:p>
            <a:pPr lvl="0"/>
            <a:r>
              <a:rPr lang="en-CA" dirty="0" smtClean="0"/>
              <a:t>Decision makers use the backlog to keep the peace. Lacking the time to assess the bulk of requests, or avoiding difficult conversations with stakeholders, they “</a:t>
            </a:r>
            <a:r>
              <a:rPr lang="en-CA" dirty="0"/>
              <a:t>approve” </a:t>
            </a:r>
            <a:r>
              <a:rPr lang="en-CA" dirty="0" smtClean="0"/>
              <a:t>everything</a:t>
            </a:r>
            <a:r>
              <a:rPr lang="en-CA" dirty="0"/>
              <a:t> </a:t>
            </a:r>
            <a:r>
              <a:rPr lang="en-CA" dirty="0" smtClean="0"/>
              <a:t>and leave it to IT to figure it out. </a:t>
            </a:r>
          </a:p>
          <a:p>
            <a:r>
              <a:rPr lang="en-CA" dirty="0" smtClean="0"/>
              <a:t>Projects often come to IT with full </a:t>
            </a:r>
            <a:r>
              <a:rPr lang="en-CA" dirty="0"/>
              <a:t>external funding and IT is expected to </a:t>
            </a:r>
            <a:r>
              <a:rPr lang="en-CA" dirty="0" smtClean="0"/>
              <a:t>simply accommodate them, regardless of internal limitations.</a:t>
            </a:r>
            <a:endParaRPr lang="en-CA" dirty="0"/>
          </a:p>
          <a:p>
            <a:pPr lvl="0"/>
            <a:endParaRPr lang="en-CA" dirty="0" smtClean="0"/>
          </a:p>
          <a:p>
            <a:pPr lvl="0"/>
            <a:endParaRPr lang="en-CA" dirty="0" smtClean="0"/>
          </a:p>
          <a:p>
            <a:pPr lvl="0"/>
            <a:endParaRPr lang="en-CA" dirty="0" smtClean="0"/>
          </a:p>
        </p:txBody>
      </p:sp>
      <p:sp>
        <p:nvSpPr>
          <p:cNvPr id="5" name="Text Placeholder 4"/>
          <p:cNvSpPr>
            <a:spLocks noGrp="1"/>
          </p:cNvSpPr>
          <p:nvPr>
            <p:ph type="body" sz="quarter" idx="12"/>
          </p:nvPr>
        </p:nvSpPr>
        <p:spPr/>
        <p:txBody>
          <a:bodyPr/>
          <a:lstStyle/>
          <a:p>
            <a:pPr lvl="0"/>
            <a:r>
              <a:rPr lang="en-CA" b="1" dirty="0" smtClean="0"/>
              <a:t>Keep the best, forget the rest.</a:t>
            </a:r>
            <a:r>
              <a:rPr lang="en-CA" dirty="0" smtClean="0"/>
              <a:t> Develop a near-term </a:t>
            </a:r>
            <a:r>
              <a:rPr lang="en-CA" dirty="0"/>
              <a:t>approach </a:t>
            </a:r>
            <a:r>
              <a:rPr lang="en-CA" dirty="0" smtClean="0"/>
              <a:t>to limit </a:t>
            </a:r>
            <a:r>
              <a:rPr lang="en-CA" dirty="0"/>
              <a:t>the </a:t>
            </a:r>
            <a:r>
              <a:rPr lang="en-CA" dirty="0" smtClean="0"/>
              <a:t>role </a:t>
            </a:r>
            <a:r>
              <a:rPr lang="en-CA" dirty="0"/>
              <a:t>of the backlog to include only those items that add value to the </a:t>
            </a:r>
            <a:r>
              <a:rPr lang="en-CA" dirty="0" smtClean="0"/>
              <a:t>business.   </a:t>
            </a:r>
          </a:p>
          <a:p>
            <a:pPr lvl="0"/>
            <a:r>
              <a:rPr lang="en-CA" b="1" dirty="0" smtClean="0"/>
              <a:t>Shine a light.</a:t>
            </a:r>
            <a:r>
              <a:rPr lang="en-CA" dirty="0" smtClean="0"/>
              <a:t> Improve executive visibility into the health and status of the backlog so that the backlog is taken into account when decision makers approve new work. </a:t>
            </a:r>
          </a:p>
          <a:p>
            <a:r>
              <a:rPr lang="en-CA" b="1" dirty="0" smtClean="0"/>
              <a:t>Evolve the organizational culture. </a:t>
            </a:r>
            <a:r>
              <a:rPr lang="en-CA" dirty="0" smtClean="0"/>
              <a:t>Effectively </a:t>
            </a:r>
            <a:r>
              <a:rPr lang="en-CA" dirty="0"/>
              <a:t>employ organizational change management practices to evolve the culture that currently exists around the project </a:t>
            </a:r>
            <a:r>
              <a:rPr lang="en-CA" dirty="0" smtClean="0"/>
              <a:t>backlog in order to ensure customer-service needs are more effectively addressed. </a:t>
            </a:r>
          </a:p>
          <a:p>
            <a:pPr lvl="0"/>
            <a:r>
              <a:rPr lang="en-CA" b="1" dirty="0" smtClean="0"/>
              <a:t>Ensure long-term sustainability.</a:t>
            </a:r>
            <a:r>
              <a:rPr lang="en-CA" dirty="0" smtClean="0"/>
              <a:t> Institute processes </a:t>
            </a:r>
            <a:r>
              <a:rPr lang="en-CA" dirty="0"/>
              <a:t>to make sure that your list of pending </a:t>
            </a:r>
            <a:r>
              <a:rPr lang="en-CA" dirty="0" smtClean="0"/>
              <a:t>projects</a:t>
            </a:r>
            <a:r>
              <a:rPr lang="en-CA" dirty="0"/>
              <a:t> – </a:t>
            </a:r>
            <a:r>
              <a:rPr lang="en-CA" dirty="0" smtClean="0"/>
              <a:t>should </a:t>
            </a:r>
            <a:r>
              <a:rPr lang="en-CA" dirty="0"/>
              <a:t>you still require one after implementing this </a:t>
            </a:r>
            <a:r>
              <a:rPr lang="en-CA" dirty="0" smtClean="0"/>
              <a:t>blueprint – remains </a:t>
            </a:r>
            <a:r>
              <a:rPr lang="en-CA" dirty="0"/>
              <a:t>minimal, </a:t>
            </a:r>
            <a:r>
              <a:rPr lang="en-CA" dirty="0" smtClean="0"/>
              <a:t>maintainable, </a:t>
            </a:r>
            <a:r>
              <a:rPr lang="en-CA" dirty="0"/>
              <a:t>and </a:t>
            </a:r>
            <a:r>
              <a:rPr lang="en-CA" dirty="0" smtClean="0"/>
              <a:t>of high </a:t>
            </a:r>
            <a:r>
              <a:rPr lang="en-CA" dirty="0"/>
              <a:t>value</a:t>
            </a:r>
            <a:r>
              <a:rPr lang="en-CA" dirty="0" smtClean="0"/>
              <a:t>.</a:t>
            </a:r>
            <a:endParaRPr lang="en-CA" dirty="0"/>
          </a:p>
        </p:txBody>
      </p:sp>
      <p:sp>
        <p:nvSpPr>
          <p:cNvPr id="6" name="Text Placeholder 5"/>
          <p:cNvSpPr>
            <a:spLocks noGrp="1"/>
          </p:cNvSpPr>
          <p:nvPr>
            <p:ph type="body" sz="quarter" idx="13"/>
          </p:nvPr>
        </p:nvSpPr>
        <p:spPr>
          <a:xfrm>
            <a:off x="5737241" y="1495997"/>
            <a:ext cx="3140058" cy="2670889"/>
          </a:xfrm>
          <a:noFill/>
        </p:spPr>
        <p:txBody>
          <a:bodyPr anchor="t"/>
          <a:lstStyle/>
          <a:p>
            <a:pPr marL="0" indent="0">
              <a:spcBef>
                <a:spcPts val="600"/>
              </a:spcBef>
              <a:spcAft>
                <a:spcPts val="600"/>
              </a:spcAft>
              <a:buSzPct val="100000"/>
              <a:buNone/>
            </a:pPr>
            <a:r>
              <a:rPr lang="en-CA" b="1" dirty="0" smtClean="0"/>
              <a:t>1. Stop nurturing a zombie project state.</a:t>
            </a:r>
            <a:r>
              <a:rPr lang="en-CA" dirty="0" smtClean="0"/>
              <a:t> Project backlogs are commonly full </a:t>
            </a:r>
            <a:r>
              <a:rPr lang="en-CA" dirty="0"/>
              <a:t>of ideas that </a:t>
            </a:r>
            <a:r>
              <a:rPr lang="en-CA" dirty="0" smtClean="0"/>
              <a:t>are no longer relevant, </a:t>
            </a:r>
            <a:r>
              <a:rPr lang="en-CA" dirty="0"/>
              <a:t>but which are kept around for a variety of suspect reasons. </a:t>
            </a:r>
            <a:r>
              <a:rPr lang="en-CA" dirty="0" smtClean="0"/>
              <a:t>There’s nothing to be gained from keeping dead </a:t>
            </a:r>
            <a:r>
              <a:rPr lang="en-CA" dirty="0"/>
              <a:t>ideas </a:t>
            </a:r>
            <a:r>
              <a:rPr lang="en-CA" dirty="0" smtClean="0"/>
              <a:t>alive. Cleanse backlog zombies to ensure portfolio health. </a:t>
            </a:r>
          </a:p>
          <a:p>
            <a:pPr marL="0" indent="0">
              <a:spcBef>
                <a:spcPts val="600"/>
              </a:spcBef>
              <a:spcAft>
                <a:spcPts val="600"/>
              </a:spcAft>
              <a:buSzPct val="100000"/>
              <a:buNone/>
            </a:pPr>
            <a:r>
              <a:rPr lang="en-CA" b="1" dirty="0" smtClean="0"/>
              <a:t>2. Invest more wisely. </a:t>
            </a:r>
            <a:r>
              <a:rPr lang="en-CA" dirty="0" smtClean="0"/>
              <a:t>Backlogs</a:t>
            </a:r>
            <a:r>
              <a:rPr lang="en-US" dirty="0" smtClean="0"/>
              <a:t> are costly, consisting of a considerable accumulation of resource hours. If you’re not getting a good return in terms of started projects, then it’s time to start investing more wisely</a:t>
            </a:r>
            <a:r>
              <a:rPr lang="en-CA" dirty="0"/>
              <a:t> – </a:t>
            </a:r>
            <a:r>
              <a:rPr lang="en-US" dirty="0" smtClean="0"/>
              <a:t>or to stop investing altogether. </a:t>
            </a:r>
            <a:endParaRPr lang="en-CA" dirty="0" smtClean="0"/>
          </a:p>
        </p:txBody>
      </p:sp>
    </p:spTree>
    <p:extLst>
      <p:ext uri="{BB962C8B-B14F-4D97-AF65-F5344CB8AC3E}">
        <p14:creationId xmlns:p14="http://schemas.microsoft.com/office/powerpoint/2010/main" val="319072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6672541" y="2994075"/>
            <a:ext cx="2471459" cy="1260000"/>
          </a:xfrm>
          <a:prstGeom prst="rect">
            <a:avLst/>
          </a:prstGeom>
        </p:spPr>
      </p:pic>
      <p:sp>
        <p:nvSpPr>
          <p:cNvPr id="23" name="Flowchart: Document 22"/>
          <p:cNvSpPr/>
          <p:nvPr/>
        </p:nvSpPr>
        <p:spPr>
          <a:xfrm rot="20866456">
            <a:off x="4644064" y="3090324"/>
            <a:ext cx="1299769" cy="557076"/>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Billing System Overhaul</a:t>
            </a:r>
            <a:endParaRPr lang="en-CA" sz="1100" dirty="0">
              <a:solidFill>
                <a:schemeClr val="tx1"/>
              </a:solidFill>
            </a:endParaRPr>
          </a:p>
        </p:txBody>
      </p:sp>
      <p:pic>
        <p:nvPicPr>
          <p:cNvPr id="14" name="Picture 13"/>
          <p:cNvPicPr>
            <a:picLocks noChangeAspect="1"/>
          </p:cNvPicPr>
          <p:nvPr/>
        </p:nvPicPr>
        <p:blipFill>
          <a:blip r:embed="rId3"/>
          <a:stretch>
            <a:fillRect/>
          </a:stretch>
        </p:blipFill>
        <p:spPr>
          <a:xfrm>
            <a:off x="257174" y="4083303"/>
            <a:ext cx="3276000" cy="2210405"/>
          </a:xfrm>
          <a:prstGeom prst="rect">
            <a:avLst/>
          </a:prstGeom>
        </p:spPr>
      </p:pic>
      <p:sp>
        <p:nvSpPr>
          <p:cNvPr id="29" name="Flowchart: Document 28"/>
          <p:cNvSpPr/>
          <p:nvPr/>
        </p:nvSpPr>
        <p:spPr>
          <a:xfrm rot="21354568">
            <a:off x="2880238" y="3865586"/>
            <a:ext cx="569988" cy="704833"/>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smtClean="0">
                <a:solidFill>
                  <a:schemeClr val="tx1"/>
                </a:solidFill>
              </a:rPr>
              <a:t>Bug Fix </a:t>
            </a:r>
            <a:endParaRPr lang="en-CA" sz="1100" dirty="0">
              <a:solidFill>
                <a:schemeClr val="tx1"/>
              </a:solidFill>
            </a:endParaRPr>
          </a:p>
        </p:txBody>
      </p:sp>
      <p:sp>
        <p:nvSpPr>
          <p:cNvPr id="19" name="Flowchart: Document 18"/>
          <p:cNvSpPr/>
          <p:nvPr/>
        </p:nvSpPr>
        <p:spPr>
          <a:xfrm rot="19829983">
            <a:off x="5651477" y="3142204"/>
            <a:ext cx="1050842" cy="611802"/>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Accounting System Migration</a:t>
            </a:r>
            <a:endParaRPr lang="en-CA" sz="1100" dirty="0">
              <a:solidFill>
                <a:schemeClr val="tx1"/>
              </a:solidFill>
            </a:endParaRPr>
          </a:p>
        </p:txBody>
      </p:sp>
      <p:sp>
        <p:nvSpPr>
          <p:cNvPr id="22" name="Flowchart: Document 21"/>
          <p:cNvSpPr/>
          <p:nvPr/>
        </p:nvSpPr>
        <p:spPr>
          <a:xfrm rot="859437">
            <a:off x="1839668" y="3876958"/>
            <a:ext cx="1213666" cy="687293"/>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dirty="0" smtClean="0">
              <a:solidFill>
                <a:schemeClr val="tx1"/>
              </a:solidFill>
            </a:endParaRPr>
          </a:p>
          <a:p>
            <a:pPr algn="ctr"/>
            <a:r>
              <a:rPr lang="en-CA" sz="1100" dirty="0" smtClean="0">
                <a:solidFill>
                  <a:schemeClr val="tx1"/>
                </a:solidFill>
              </a:rPr>
              <a:t>Website Enhancement</a:t>
            </a:r>
            <a:endParaRPr lang="en-CA" sz="1100" dirty="0">
              <a:solidFill>
                <a:schemeClr val="tx1"/>
              </a:solidFill>
            </a:endParaRPr>
          </a:p>
        </p:txBody>
      </p:sp>
      <p:sp>
        <p:nvSpPr>
          <p:cNvPr id="28" name="Flowchart: Document 27"/>
          <p:cNvSpPr/>
          <p:nvPr/>
        </p:nvSpPr>
        <p:spPr>
          <a:xfrm rot="21155083">
            <a:off x="3346730" y="3827789"/>
            <a:ext cx="1234916" cy="660688"/>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Dotcom Replacement</a:t>
            </a:r>
            <a:endParaRPr lang="en-CA" sz="1100" dirty="0">
              <a:solidFill>
                <a:schemeClr val="tx1"/>
              </a:solidFill>
            </a:endParaRPr>
          </a:p>
        </p:txBody>
      </p:sp>
      <p:sp>
        <p:nvSpPr>
          <p:cNvPr id="18" name="Flowchart: Document 17"/>
          <p:cNvSpPr/>
          <p:nvPr/>
        </p:nvSpPr>
        <p:spPr>
          <a:xfrm rot="19940335">
            <a:off x="5521629" y="4136070"/>
            <a:ext cx="1124804" cy="544282"/>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Firewall Replacement</a:t>
            </a:r>
            <a:endParaRPr lang="en-CA" sz="1100" dirty="0">
              <a:solidFill>
                <a:schemeClr val="tx1"/>
              </a:solidFill>
            </a:endParaRPr>
          </a:p>
        </p:txBody>
      </p:sp>
      <p:sp>
        <p:nvSpPr>
          <p:cNvPr id="24" name="Flowchart: Document 23"/>
          <p:cNvSpPr/>
          <p:nvPr/>
        </p:nvSpPr>
        <p:spPr>
          <a:xfrm rot="20298851">
            <a:off x="4898507" y="3881734"/>
            <a:ext cx="1469093" cy="563288"/>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SharePoint Migration </a:t>
            </a:r>
            <a:endParaRPr lang="en-CA" sz="1100" dirty="0">
              <a:solidFill>
                <a:schemeClr val="tx1"/>
              </a:solidFill>
            </a:endParaRPr>
          </a:p>
        </p:txBody>
      </p:sp>
      <p:sp>
        <p:nvSpPr>
          <p:cNvPr id="16" name="Flowchart: Document 15"/>
          <p:cNvSpPr/>
          <p:nvPr/>
        </p:nvSpPr>
        <p:spPr>
          <a:xfrm rot="20933050">
            <a:off x="1046775" y="4172497"/>
            <a:ext cx="1352681" cy="619668"/>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Enterprise AR</a:t>
            </a:r>
            <a:endParaRPr lang="en-CA" sz="1100" dirty="0">
              <a:solidFill>
                <a:schemeClr val="tx1"/>
              </a:solidFill>
            </a:endParaRPr>
          </a:p>
        </p:txBody>
      </p:sp>
      <p:sp>
        <p:nvSpPr>
          <p:cNvPr id="21" name="Flowchart: Document 20"/>
          <p:cNvSpPr/>
          <p:nvPr/>
        </p:nvSpPr>
        <p:spPr>
          <a:xfrm rot="20933050">
            <a:off x="4824616" y="3499988"/>
            <a:ext cx="1132114" cy="598646"/>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Data Classifications</a:t>
            </a:r>
            <a:endParaRPr lang="en-CA" sz="1100" dirty="0">
              <a:solidFill>
                <a:schemeClr val="tx1"/>
              </a:solidFill>
            </a:endParaRPr>
          </a:p>
        </p:txBody>
      </p:sp>
      <p:sp>
        <p:nvSpPr>
          <p:cNvPr id="7" name="Title 6"/>
          <p:cNvSpPr>
            <a:spLocks noGrp="1"/>
          </p:cNvSpPr>
          <p:nvPr>
            <p:ph type="title"/>
          </p:nvPr>
        </p:nvSpPr>
        <p:spPr/>
        <p:txBody>
          <a:bodyPr/>
          <a:lstStyle/>
          <a:p>
            <a:r>
              <a:rPr lang="en-CA" dirty="0" smtClean="0">
                <a:latin typeface="+mj-lt"/>
              </a:rPr>
              <a:t>Secure your </a:t>
            </a:r>
            <a:r>
              <a:rPr lang="en-CA" dirty="0">
                <a:latin typeface="+mj-lt"/>
              </a:rPr>
              <a:t>portfolio </a:t>
            </a:r>
            <a:r>
              <a:rPr lang="en-CA" dirty="0" smtClean="0">
                <a:latin typeface="+mj-lt"/>
              </a:rPr>
              <a:t>against the specter of the “unstarted”</a:t>
            </a:r>
            <a:endParaRPr lang="en-CA" dirty="0">
              <a:latin typeface="+mj-lt"/>
            </a:endParaRPr>
          </a:p>
        </p:txBody>
      </p:sp>
      <p:sp>
        <p:nvSpPr>
          <p:cNvPr id="40" name="Pentagon 39"/>
          <p:cNvSpPr/>
          <p:nvPr/>
        </p:nvSpPr>
        <p:spPr>
          <a:xfrm>
            <a:off x="0" y="1187378"/>
            <a:ext cx="8416638" cy="426957"/>
          </a:xfrm>
          <a:prstGeom prst="homePlat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a:r>
              <a:rPr lang="en-CA" b="1" dirty="0"/>
              <a:t>What is a project backlog?</a:t>
            </a:r>
          </a:p>
        </p:txBody>
      </p:sp>
      <p:sp>
        <p:nvSpPr>
          <p:cNvPr id="26" name="Flowchart: Document 25"/>
          <p:cNvSpPr/>
          <p:nvPr/>
        </p:nvSpPr>
        <p:spPr>
          <a:xfrm rot="19668531">
            <a:off x="1084442" y="4767773"/>
            <a:ext cx="813335" cy="584973"/>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Windows 10</a:t>
            </a:r>
            <a:endParaRPr lang="en-CA" sz="1100" dirty="0">
              <a:solidFill>
                <a:schemeClr val="tx1"/>
              </a:solidFill>
            </a:endParaRPr>
          </a:p>
        </p:txBody>
      </p:sp>
      <p:sp>
        <p:nvSpPr>
          <p:cNvPr id="2" name="Pentagon 1"/>
          <p:cNvSpPr/>
          <p:nvPr/>
        </p:nvSpPr>
        <p:spPr>
          <a:xfrm>
            <a:off x="3580696" y="5370744"/>
            <a:ext cx="5296603" cy="825905"/>
          </a:xfrm>
          <a:prstGeom prst="homePlate">
            <a:avLst/>
          </a:prstGeom>
          <a:solidFill>
            <a:schemeClr val="bg1">
              <a:lumMod val="95000"/>
            </a:schemeClr>
          </a:solidFill>
          <a:ln w="38100">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marL="0" lvl="2">
              <a:spcAft>
                <a:spcPts val="1200"/>
              </a:spcAft>
            </a:pPr>
            <a:r>
              <a:rPr lang="en-CA" sz="1400" dirty="0">
                <a:solidFill>
                  <a:schemeClr val="tx1"/>
                </a:solidFill>
              </a:rPr>
              <a:t>In either case, the backlog </a:t>
            </a:r>
            <a:r>
              <a:rPr lang="en-CA" sz="1400" dirty="0" smtClean="0">
                <a:solidFill>
                  <a:schemeClr val="tx1"/>
                </a:solidFill>
              </a:rPr>
              <a:t>should be </a:t>
            </a:r>
            <a:r>
              <a:rPr lang="en-CA" sz="1400" dirty="0">
                <a:solidFill>
                  <a:schemeClr val="tx1"/>
                </a:solidFill>
              </a:rPr>
              <a:t>actively managed in order to prevent “the </a:t>
            </a:r>
            <a:r>
              <a:rPr lang="en-CA" sz="1400" dirty="0" smtClean="0">
                <a:solidFill>
                  <a:schemeClr val="tx1"/>
                </a:solidFill>
              </a:rPr>
              <a:t>unstarted” </a:t>
            </a:r>
            <a:r>
              <a:rPr lang="en-CA" sz="1400" dirty="0">
                <a:solidFill>
                  <a:schemeClr val="tx1"/>
                </a:solidFill>
              </a:rPr>
              <a:t>from exerting </a:t>
            </a:r>
            <a:r>
              <a:rPr lang="en-CA" sz="1400" dirty="0" smtClean="0">
                <a:solidFill>
                  <a:schemeClr val="tx1"/>
                </a:solidFill>
              </a:rPr>
              <a:t>a deadly </a:t>
            </a:r>
            <a:r>
              <a:rPr lang="en-CA" sz="1400" dirty="0">
                <a:solidFill>
                  <a:schemeClr val="tx1"/>
                </a:solidFill>
              </a:rPr>
              <a:t>influence </a:t>
            </a:r>
            <a:r>
              <a:rPr lang="en-CA" sz="1400" dirty="0" smtClean="0">
                <a:solidFill>
                  <a:schemeClr val="tx1"/>
                </a:solidFill>
              </a:rPr>
              <a:t>on IT’s </a:t>
            </a:r>
            <a:r>
              <a:rPr lang="en-CA" sz="1400" dirty="0">
                <a:solidFill>
                  <a:schemeClr val="tx1"/>
                </a:solidFill>
              </a:rPr>
              <a:t>project portfolio.</a:t>
            </a:r>
          </a:p>
        </p:txBody>
      </p:sp>
      <p:sp>
        <p:nvSpPr>
          <p:cNvPr id="30" name="Rectangle 29"/>
          <p:cNvSpPr/>
          <p:nvPr/>
        </p:nvSpPr>
        <p:spPr>
          <a:xfrm>
            <a:off x="2977874" y="5370744"/>
            <a:ext cx="601622" cy="825905"/>
          </a:xfrm>
          <a:prstGeom prst="rect">
            <a:avLst/>
          </a:prstGeom>
          <a:solidFill>
            <a:schemeClr val="tx1">
              <a:lumMod val="50000"/>
            </a:schemeClr>
          </a:solidFill>
          <a:ln w="38100">
            <a:solidFill>
              <a:schemeClr val="tx1">
                <a:lumMod val="50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5" name="Flowchart: Document 24"/>
          <p:cNvSpPr/>
          <p:nvPr/>
        </p:nvSpPr>
        <p:spPr>
          <a:xfrm rot="20018087">
            <a:off x="4228944" y="3756565"/>
            <a:ext cx="1076398" cy="636417"/>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SIP Telephony </a:t>
            </a:r>
            <a:endParaRPr lang="en-CA" sz="1100" dirty="0">
              <a:solidFill>
                <a:schemeClr val="tx1"/>
              </a:solidFill>
            </a:endParaRPr>
          </a:p>
        </p:txBody>
      </p:sp>
      <p:sp>
        <p:nvSpPr>
          <p:cNvPr id="10" name="Rectangle 9"/>
          <p:cNvSpPr/>
          <p:nvPr/>
        </p:nvSpPr>
        <p:spPr>
          <a:xfrm>
            <a:off x="281221" y="2971536"/>
            <a:ext cx="4625566" cy="1078091"/>
          </a:xfrm>
          <a:prstGeom prst="rect">
            <a:avLst/>
          </a:prstGeom>
          <a:solidFill>
            <a:schemeClr val="bg1">
              <a:lumMod val="95000"/>
            </a:schemeClr>
          </a:solidFill>
          <a:ln w="38100">
            <a:solidFill>
              <a:schemeClr val="tx1"/>
            </a:solidFill>
          </a:ln>
        </p:spPr>
        <p:txBody>
          <a:bodyPr wrap="square" anchor="ctr">
            <a:noAutofit/>
          </a:bodyPr>
          <a:lstStyle/>
          <a:p>
            <a:pPr marL="0" lvl="2">
              <a:spcAft>
                <a:spcPts val="1200"/>
              </a:spcAft>
            </a:pPr>
            <a:r>
              <a:rPr lang="en-CA" sz="1400" dirty="0"/>
              <a:t>In some instances, </a:t>
            </a:r>
            <a:r>
              <a:rPr lang="en-CA" sz="1400" dirty="0" smtClean="0"/>
              <a:t>project backlogs </a:t>
            </a:r>
            <a:r>
              <a:rPr lang="en-CA" sz="1400" dirty="0"/>
              <a:t>consist of requests that have been vetted and formally (or informally) </a:t>
            </a:r>
            <a:r>
              <a:rPr lang="en-CA" sz="1400" dirty="0" smtClean="0"/>
              <a:t>approved; they are </a:t>
            </a:r>
            <a:r>
              <a:rPr lang="en-CA" sz="1400" dirty="0"/>
              <a:t>merely awaiting resource availability. </a:t>
            </a:r>
          </a:p>
        </p:txBody>
      </p:sp>
      <p:sp>
        <p:nvSpPr>
          <p:cNvPr id="27" name="Flowchart: Document 26"/>
          <p:cNvSpPr/>
          <p:nvPr/>
        </p:nvSpPr>
        <p:spPr>
          <a:xfrm rot="1732751">
            <a:off x="3944620" y="4015781"/>
            <a:ext cx="779640" cy="721301"/>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Logistics System Overhaul</a:t>
            </a:r>
            <a:endParaRPr lang="en-CA" sz="1100" dirty="0">
              <a:solidFill>
                <a:schemeClr val="tx1"/>
              </a:solidFill>
            </a:endParaRPr>
          </a:p>
        </p:txBody>
      </p:sp>
      <p:sp>
        <p:nvSpPr>
          <p:cNvPr id="4" name="Rectangle 3"/>
          <p:cNvSpPr/>
          <p:nvPr/>
        </p:nvSpPr>
        <p:spPr>
          <a:xfrm>
            <a:off x="1595654" y="4278432"/>
            <a:ext cx="6217850" cy="838361"/>
          </a:xfrm>
          <a:prstGeom prst="rect">
            <a:avLst/>
          </a:prstGeom>
          <a:solidFill>
            <a:schemeClr val="bg1">
              <a:lumMod val="95000"/>
            </a:schemeClr>
          </a:solidFill>
          <a:ln w="38100">
            <a:solidFill>
              <a:schemeClr val="tx1"/>
            </a:solidFill>
          </a:ln>
        </p:spPr>
        <p:txBody>
          <a:bodyPr wrap="square" anchor="ctr">
            <a:noAutofit/>
          </a:bodyPr>
          <a:lstStyle/>
          <a:p>
            <a:pPr marL="0" lvl="2">
              <a:spcAft>
                <a:spcPts val="1200"/>
              </a:spcAft>
            </a:pPr>
            <a:r>
              <a:rPr lang="en-CA" sz="1400" dirty="0" smtClean="0"/>
              <a:t>More commonly, project </a:t>
            </a:r>
            <a:r>
              <a:rPr lang="en-CA" sz="1400" dirty="0"/>
              <a:t>backlogs consist of items that have simply been submitted, and </a:t>
            </a:r>
            <a:r>
              <a:rPr lang="en-CA" sz="1400" dirty="0" smtClean="0"/>
              <a:t>have </a:t>
            </a:r>
            <a:r>
              <a:rPr lang="en-CA" sz="1400" dirty="0"/>
              <a:t>yet to be formally approved or declined.</a:t>
            </a:r>
          </a:p>
        </p:txBody>
      </p:sp>
      <p:sp>
        <p:nvSpPr>
          <p:cNvPr id="3" name="Rectangle 2"/>
          <p:cNvSpPr/>
          <p:nvPr/>
        </p:nvSpPr>
        <p:spPr>
          <a:xfrm>
            <a:off x="257174" y="1656022"/>
            <a:ext cx="7883414" cy="1323439"/>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CA" sz="1400" b="1" dirty="0"/>
              <a:t>A project backlog is a portfolio level list of the </a:t>
            </a:r>
            <a:r>
              <a:rPr lang="en-CA" sz="1400" b="1" dirty="0" smtClean="0"/>
              <a:t>“unstarted,” </a:t>
            </a:r>
            <a:r>
              <a:rPr lang="en-CA" sz="1400" dirty="0"/>
              <a:t>i.e</a:t>
            </a:r>
            <a:r>
              <a:rPr lang="en-CA" sz="1400" dirty="0" smtClean="0"/>
              <a:t>. pending project </a:t>
            </a:r>
            <a:r>
              <a:rPr lang="en-CA" sz="1400" dirty="0"/>
              <a:t>requests that are waiting to be greenlighted. </a:t>
            </a:r>
          </a:p>
          <a:p>
            <a:pPr marL="285750" indent="-285750">
              <a:spcAft>
                <a:spcPts val="1200"/>
              </a:spcAft>
              <a:buFont typeface="Arial" panose="020B0604020202020204" pitchFamily="34" charset="0"/>
              <a:buChar char="•"/>
            </a:pPr>
            <a:r>
              <a:rPr lang="en-CA" sz="1400" b="1" dirty="0"/>
              <a:t>Unlike the </a:t>
            </a:r>
            <a:r>
              <a:rPr lang="en-CA" sz="1400" b="1" dirty="0" smtClean="0"/>
              <a:t>task-level </a:t>
            </a:r>
            <a:r>
              <a:rPr lang="en-CA" sz="1400" b="1" dirty="0"/>
              <a:t>focus of a product or feature backlog in agile, </a:t>
            </a:r>
            <a:r>
              <a:rPr lang="en-CA" sz="1400" b="1" dirty="0" smtClean="0"/>
              <a:t>scrum, </a:t>
            </a:r>
            <a:r>
              <a:rPr lang="en-CA" sz="1400" b="1" dirty="0"/>
              <a:t>and Kanban </a:t>
            </a:r>
            <a:r>
              <a:rPr lang="en-CA" sz="1400" dirty="0"/>
              <a:t>development methodologies, project backlogs pertain to </a:t>
            </a:r>
            <a:r>
              <a:rPr lang="en-CA" sz="1400" dirty="0" smtClean="0"/>
              <a:t>projects </a:t>
            </a:r>
            <a:r>
              <a:rPr lang="en-CA" sz="1400" dirty="0"/>
              <a:t>as a </a:t>
            </a:r>
            <a:r>
              <a:rPr lang="en-CA" sz="1400" dirty="0" smtClean="0"/>
              <a:t>whole – not individual tasks.</a:t>
            </a:r>
            <a:endParaRPr lang="en-CA" sz="1400" dirty="0"/>
          </a:p>
        </p:txBody>
      </p:sp>
      <p:pic>
        <p:nvPicPr>
          <p:cNvPr id="6" name="Picture 5"/>
          <p:cNvPicPr>
            <a:picLocks noChangeAspect="1"/>
          </p:cNvPicPr>
          <p:nvPr/>
        </p:nvPicPr>
        <p:blipFill>
          <a:blip r:embed="rId4"/>
          <a:stretch>
            <a:fillRect/>
          </a:stretch>
        </p:blipFill>
        <p:spPr>
          <a:xfrm>
            <a:off x="3001613" y="5396534"/>
            <a:ext cx="556734" cy="780225"/>
          </a:xfrm>
          <a:prstGeom prst="rect">
            <a:avLst/>
          </a:prstGeom>
        </p:spPr>
      </p:pic>
      <p:sp>
        <p:nvSpPr>
          <p:cNvPr id="20" name="Flowchart: Document 19"/>
          <p:cNvSpPr/>
          <p:nvPr/>
        </p:nvSpPr>
        <p:spPr>
          <a:xfrm rot="523122">
            <a:off x="6341252" y="3522356"/>
            <a:ext cx="847758" cy="625356"/>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chemeClr val="tx1"/>
                </a:solidFill>
              </a:rPr>
              <a:t>SaaS Initiative </a:t>
            </a:r>
            <a:endParaRPr lang="en-CA" sz="1100" dirty="0">
              <a:solidFill>
                <a:schemeClr val="tx1"/>
              </a:solidFill>
            </a:endParaRPr>
          </a:p>
        </p:txBody>
      </p:sp>
      <p:sp>
        <p:nvSpPr>
          <p:cNvPr id="41" name="Flowchart: Document 40"/>
          <p:cNvSpPr/>
          <p:nvPr/>
        </p:nvSpPr>
        <p:spPr>
          <a:xfrm rot="21182479">
            <a:off x="6108389" y="3189879"/>
            <a:ext cx="919535" cy="453075"/>
          </a:xfrm>
          <a:prstGeom prst="flowChartDocument">
            <a:avLst/>
          </a:prstGeom>
          <a:solidFill>
            <a:schemeClr val="bg1"/>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smtClean="0">
                <a:solidFill>
                  <a:schemeClr val="tx1"/>
                </a:solidFill>
              </a:rPr>
              <a:t>Sales Data</a:t>
            </a:r>
            <a:endParaRPr lang="en-CA" sz="1100" dirty="0">
              <a:solidFill>
                <a:schemeClr val="tx1"/>
              </a:solidFill>
            </a:endParaRPr>
          </a:p>
        </p:txBody>
      </p:sp>
      <p:sp>
        <p:nvSpPr>
          <p:cNvPr id="31" name="Flowchart: Stored Data 30"/>
          <p:cNvSpPr/>
          <p:nvPr/>
        </p:nvSpPr>
        <p:spPr>
          <a:xfrm rot="10800000">
            <a:off x="6841472" y="3028962"/>
            <a:ext cx="610092" cy="1173188"/>
          </a:xfrm>
          <a:prstGeom prst="flowChartOnlineStorag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Box 12"/>
          <p:cNvSpPr txBox="1"/>
          <p:nvPr/>
        </p:nvSpPr>
        <p:spPr>
          <a:xfrm>
            <a:off x="7422998" y="3292390"/>
            <a:ext cx="1312300" cy="646331"/>
          </a:xfrm>
          <a:prstGeom prst="rect">
            <a:avLst/>
          </a:prstGeom>
        </p:spPr>
        <p:txBody>
          <a:bodyPr wrap="square" rtlCol="0">
            <a:spAutoFit/>
          </a:bodyPr>
          <a:lstStyle/>
          <a:p>
            <a:r>
              <a:rPr lang="en-CA" b="1" i="1" dirty="0" smtClean="0">
                <a:solidFill>
                  <a:schemeClr val="bg1"/>
                </a:solidFill>
              </a:rPr>
              <a:t>IT Project Portfolio</a:t>
            </a:r>
          </a:p>
        </p:txBody>
      </p:sp>
    </p:spTree>
    <p:extLst>
      <p:ext uri="{BB962C8B-B14F-4D97-AF65-F5344CB8AC3E}">
        <p14:creationId xmlns:p14="http://schemas.microsoft.com/office/powerpoint/2010/main" val="997638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09208" y="4456514"/>
            <a:ext cx="8064043" cy="1812817"/>
          </a:xfrm>
          <a:prstGeom prst="rect">
            <a:avLst/>
          </a:prstGeom>
          <a:solidFill>
            <a:schemeClr val="bg1"/>
          </a:solidFill>
        </p:spPr>
        <p:txBody>
          <a:bodyPr wrap="square" rtlCol="0">
            <a:noAutofit/>
          </a:bodyPr>
          <a:lstStyle/>
          <a:p>
            <a:endParaRPr lang="en-CA" sz="1400" dirty="0">
              <a:solidFill>
                <a:srgbClr val="000000"/>
              </a:solidFill>
              <a:latin typeface="Arial" panose="020B0604020202020204" pitchFamily="34" charset="0"/>
            </a:endParaRPr>
          </a:p>
        </p:txBody>
      </p:sp>
      <p:pic>
        <p:nvPicPr>
          <p:cNvPr id="32" name="Picture 31"/>
          <p:cNvPicPr>
            <a:picLocks noChangeAspect="1"/>
          </p:cNvPicPr>
          <p:nvPr/>
        </p:nvPicPr>
        <p:blipFill>
          <a:blip r:embed="rId2"/>
          <a:stretch>
            <a:fillRect/>
          </a:stretch>
        </p:blipFill>
        <p:spPr>
          <a:xfrm>
            <a:off x="2009536" y="4561711"/>
            <a:ext cx="1080000" cy="1651240"/>
          </a:xfrm>
          <a:prstGeom prst="rect">
            <a:avLst/>
          </a:prstGeom>
        </p:spPr>
      </p:pic>
      <p:sp>
        <p:nvSpPr>
          <p:cNvPr id="2" name="Rectangle 1"/>
          <p:cNvSpPr/>
          <p:nvPr/>
        </p:nvSpPr>
        <p:spPr>
          <a:xfrm>
            <a:off x="1590148" y="1818885"/>
            <a:ext cx="7283103" cy="2773099"/>
          </a:xfrm>
          <a:prstGeom prst="rect">
            <a:avLst/>
          </a:prstGeom>
          <a:solidFill>
            <a:schemeClr val="bg1"/>
          </a:solidFill>
        </p:spPr>
        <p:txBody>
          <a:bodyPr wrap="square" rtlCol="0" anchor="ctr">
            <a:noAutofit/>
          </a:bodyPr>
          <a:lstStyle/>
          <a:p>
            <a:r>
              <a:rPr lang="en-CA" sz="1400" dirty="0" smtClean="0">
                <a:solidFill>
                  <a:srgbClr val="000000"/>
                </a:solidFill>
                <a:latin typeface="Arial" panose="020B0604020202020204" pitchFamily="34" charset="0"/>
              </a:rPr>
              <a:t>At some point, </a:t>
            </a:r>
            <a:r>
              <a:rPr lang="en-CA" sz="1400" dirty="0">
                <a:solidFill>
                  <a:srgbClr val="000000"/>
                </a:solidFill>
                <a:latin typeface="Arial" panose="020B0604020202020204" pitchFamily="34" charset="0"/>
              </a:rPr>
              <a:t>organizations became convinced that intake success was synonymous with the ability to approve </a:t>
            </a:r>
            <a:r>
              <a:rPr lang="en-CA" sz="1400" dirty="0" smtClean="0">
                <a:solidFill>
                  <a:srgbClr val="000000"/>
                </a:solidFill>
                <a:latin typeface="Arial" panose="020B0604020202020204" pitchFamily="34" charset="0"/>
              </a:rPr>
              <a:t>more and more projects – regardless </a:t>
            </a:r>
            <a:r>
              <a:rPr lang="en-CA" sz="1400" dirty="0">
                <a:solidFill>
                  <a:srgbClr val="000000"/>
                </a:solidFill>
                <a:latin typeface="Arial" panose="020B0604020202020204" pitchFamily="34" charset="0"/>
              </a:rPr>
              <a:t>of IT’s capacity to deliver them all. </a:t>
            </a:r>
            <a:endParaRPr lang="en-CA" sz="1400" dirty="0" smtClean="0">
              <a:solidFill>
                <a:srgbClr val="000000"/>
              </a:solidFill>
              <a:latin typeface="Arial" panose="020B0604020202020204" pitchFamily="34" charset="0"/>
            </a:endParaRPr>
          </a:p>
          <a:p>
            <a:endParaRPr lang="en-CA" sz="1400" dirty="0">
              <a:solidFill>
                <a:srgbClr val="000000"/>
              </a:solidFill>
              <a:latin typeface="Arial" panose="020B0604020202020204" pitchFamily="34" charset="0"/>
            </a:endParaRPr>
          </a:p>
          <a:p>
            <a:r>
              <a:rPr lang="en-CA" sz="1400" dirty="0" smtClean="0">
                <a:solidFill>
                  <a:srgbClr val="000000"/>
                </a:solidFill>
                <a:latin typeface="Arial" panose="020B0604020202020204" pitchFamily="34" charset="0"/>
              </a:rPr>
              <a:t>This misconception fuelled the rise of the unmanaged IT backlog: commonly, a kitchen-sink </a:t>
            </a:r>
            <a:r>
              <a:rPr lang="en-CA" sz="1400" dirty="0">
                <a:solidFill>
                  <a:srgbClr val="000000"/>
                </a:solidFill>
                <a:latin typeface="Arial" panose="020B0604020202020204" pitchFamily="34" charset="0"/>
              </a:rPr>
              <a:t>of project ideas </a:t>
            </a:r>
            <a:r>
              <a:rPr lang="en-CA" sz="1400" dirty="0" smtClean="0">
                <a:solidFill>
                  <a:srgbClr val="000000"/>
                </a:solidFill>
                <a:latin typeface="Arial" panose="020B0604020202020204" pitchFamily="34" charset="0"/>
              </a:rPr>
              <a:t>that not only exemplifies the profound </a:t>
            </a:r>
            <a:r>
              <a:rPr lang="en-CA" sz="1400" dirty="0">
                <a:solidFill>
                  <a:srgbClr val="000000"/>
                </a:solidFill>
                <a:latin typeface="Arial" panose="020B0604020202020204" pitchFamily="34" charset="0"/>
              </a:rPr>
              <a:t>imbalance between stakeholder demand and IT resource supply, </a:t>
            </a:r>
            <a:r>
              <a:rPr lang="en-CA" sz="1400" dirty="0" smtClean="0">
                <a:solidFill>
                  <a:srgbClr val="000000"/>
                </a:solidFill>
                <a:latin typeface="Arial" panose="020B0604020202020204" pitchFamily="34" charset="0"/>
              </a:rPr>
              <a:t>but that </a:t>
            </a:r>
            <a:r>
              <a:rPr lang="en-CA" sz="1400" dirty="0">
                <a:solidFill>
                  <a:srgbClr val="000000"/>
                </a:solidFill>
                <a:latin typeface="Arial" panose="020B0604020202020204" pitchFamily="34" charset="0"/>
              </a:rPr>
              <a:t>typically </a:t>
            </a:r>
            <a:r>
              <a:rPr lang="en-CA" sz="1400" dirty="0" smtClean="0">
                <a:solidFill>
                  <a:srgbClr val="000000"/>
                </a:solidFill>
                <a:latin typeface="Arial" panose="020B0604020202020204" pitchFamily="34" charset="0"/>
              </a:rPr>
              <a:t>lacks much consideration </a:t>
            </a:r>
            <a:r>
              <a:rPr lang="en-CA" sz="1400" dirty="0">
                <a:solidFill>
                  <a:srgbClr val="000000"/>
                </a:solidFill>
                <a:latin typeface="Arial" panose="020B0604020202020204" pitchFamily="34" charset="0"/>
              </a:rPr>
              <a:t>for the actual goals of the business. </a:t>
            </a:r>
            <a:endParaRPr lang="en-CA" sz="1400" dirty="0" smtClean="0">
              <a:solidFill>
                <a:srgbClr val="000000"/>
              </a:solidFill>
              <a:latin typeface="Arial" panose="020B0604020202020204" pitchFamily="34" charset="0"/>
            </a:endParaRPr>
          </a:p>
          <a:p>
            <a:endParaRPr lang="en-CA" sz="1400" dirty="0">
              <a:solidFill>
                <a:srgbClr val="000000"/>
              </a:solidFill>
              <a:latin typeface="Arial" panose="020B0604020202020204" pitchFamily="34" charset="0"/>
            </a:endParaRPr>
          </a:p>
          <a:p>
            <a:r>
              <a:rPr lang="en-CA" sz="1400" dirty="0" smtClean="0">
                <a:solidFill>
                  <a:srgbClr val="000000"/>
                </a:solidFill>
                <a:latin typeface="Arial" panose="020B0604020202020204" pitchFamily="34" charset="0"/>
              </a:rPr>
              <a:t>It follows that project backlog culture has largely had negative influence on the IT portfolio. The appetite for new projects grows and grows across organizations, while IT department sizes remain the same – and IT leaders are left to somehow make sense of it all. </a:t>
            </a:r>
            <a:endParaRPr lang="en-CA" sz="1400" dirty="0">
              <a:solidFill>
                <a:srgbClr val="000000"/>
              </a:solidFill>
              <a:latin typeface="Arial" panose="020B0604020202020204" pitchFamily="34" charset="0"/>
            </a:endParaRPr>
          </a:p>
        </p:txBody>
      </p:sp>
      <p:sp>
        <p:nvSpPr>
          <p:cNvPr id="7" name="Title 6"/>
          <p:cNvSpPr>
            <a:spLocks noGrp="1"/>
          </p:cNvSpPr>
          <p:nvPr>
            <p:ph type="title"/>
          </p:nvPr>
        </p:nvSpPr>
        <p:spPr/>
        <p:txBody>
          <a:bodyPr/>
          <a:lstStyle/>
          <a:p>
            <a:r>
              <a:rPr lang="en-CA" dirty="0" smtClean="0">
                <a:latin typeface="+mj-lt"/>
              </a:rPr>
              <a:t>Know your enemy: the unmanaged project backlog</a:t>
            </a:r>
            <a:endParaRPr lang="en-CA" dirty="0">
              <a:latin typeface="+mj-lt"/>
            </a:endParaRPr>
          </a:p>
        </p:txBody>
      </p:sp>
      <p:sp>
        <p:nvSpPr>
          <p:cNvPr id="3" name="TextBox 2"/>
          <p:cNvSpPr txBox="1"/>
          <p:nvPr/>
        </p:nvSpPr>
        <p:spPr>
          <a:xfrm>
            <a:off x="-10887" y="1069275"/>
            <a:ext cx="9154887" cy="759157"/>
          </a:xfrm>
          <a:prstGeom prst="rect">
            <a:avLst/>
          </a:prstGeom>
          <a:solidFill>
            <a:schemeClr val="bg1">
              <a:lumMod val="95000"/>
            </a:schemeClr>
          </a:solidFill>
        </p:spPr>
        <p:txBody>
          <a:bodyPr wrap="square" rIns="468000" rtlCol="0" anchor="ctr">
            <a:noAutofit/>
          </a:bodyPr>
          <a:lstStyle/>
          <a:p>
            <a:pPr marL="266700">
              <a:tabLst>
                <a:tab pos="266700" algn="l"/>
              </a:tabLst>
            </a:pPr>
            <a:r>
              <a:rPr lang="en-CA" sz="1600" b="1" dirty="0" smtClean="0">
                <a:latin typeface="Arial" panose="020B0604020202020204" pitchFamily="34" charset="0"/>
              </a:rPr>
              <a:t>While lengthy project </a:t>
            </a:r>
            <a:r>
              <a:rPr lang="en-CA" sz="1600" b="1" dirty="0">
                <a:latin typeface="Arial" panose="020B0604020202020204" pitchFamily="34" charset="0"/>
              </a:rPr>
              <a:t>backlogs are rooted in undisciplined intake </a:t>
            </a:r>
            <a:r>
              <a:rPr lang="en-CA" sz="1600" b="1" dirty="0" smtClean="0">
                <a:latin typeface="Arial" panose="020B0604020202020204" pitchFamily="34" charset="0"/>
              </a:rPr>
              <a:t>practices, they have negative impacts that can be measured beyond intake. </a:t>
            </a:r>
            <a:endParaRPr lang="en-CA" sz="1600" b="1" dirty="0">
              <a:latin typeface="Arial" panose="020B0604020202020204" pitchFamily="34" charset="0"/>
            </a:endParaRPr>
          </a:p>
        </p:txBody>
      </p:sp>
      <p:sp>
        <p:nvSpPr>
          <p:cNvPr id="5" name="TextBox 2"/>
          <p:cNvSpPr txBox="1"/>
          <p:nvPr/>
        </p:nvSpPr>
        <p:spPr>
          <a:xfrm>
            <a:off x="4716661" y="4840215"/>
            <a:ext cx="4427339" cy="1080000"/>
          </a:xfrm>
          <a:prstGeom prst="rect">
            <a:avLst/>
          </a:prstGeom>
          <a:solidFill>
            <a:schemeClr val="bg1">
              <a:lumMod val="95000"/>
            </a:schemeClr>
          </a:solidFill>
          <a:ln w="31750">
            <a:noFill/>
          </a:ln>
        </p:spPr>
        <p:txBody>
          <a:bodyPr wrap="square" rIns="46800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42925">
              <a:spcAft>
                <a:spcPts val="600"/>
              </a:spcAft>
            </a:pPr>
            <a:r>
              <a:rPr lang="en-CA" sz="1400" dirty="0" smtClean="0"/>
              <a:t>Seventy-six percent of </a:t>
            </a:r>
            <a:r>
              <a:rPr lang="en-CA" sz="1400" dirty="0"/>
              <a:t>organizations say they have too many projects on the go and </a:t>
            </a:r>
            <a:r>
              <a:rPr lang="en-CA" sz="1400" dirty="0" smtClean="0"/>
              <a:t>an </a:t>
            </a:r>
            <a:r>
              <a:rPr lang="en-CA" sz="1400" dirty="0"/>
              <a:t>unmanageable and ever-growing backlog of things to get </a:t>
            </a:r>
            <a:r>
              <a:rPr lang="en-CA" sz="1400" dirty="0" smtClean="0"/>
              <a:t>to.</a:t>
            </a:r>
          </a:p>
        </p:txBody>
      </p:sp>
      <p:pic>
        <p:nvPicPr>
          <p:cNvPr id="10" name="Picture 9"/>
          <p:cNvPicPr>
            <a:picLocks noChangeAspect="1"/>
          </p:cNvPicPr>
          <p:nvPr/>
        </p:nvPicPr>
        <p:blipFill>
          <a:blip r:embed="rId3"/>
          <a:stretch>
            <a:fillRect/>
          </a:stretch>
        </p:blipFill>
        <p:spPr>
          <a:xfrm>
            <a:off x="908414" y="2772694"/>
            <a:ext cx="684000" cy="875028"/>
          </a:xfrm>
          <a:prstGeom prst="rect">
            <a:avLst/>
          </a:prstGeom>
        </p:spPr>
      </p:pic>
      <p:pic>
        <p:nvPicPr>
          <p:cNvPr id="13" name="Picture 12"/>
          <p:cNvPicPr>
            <a:picLocks noChangeAspect="1"/>
          </p:cNvPicPr>
          <p:nvPr/>
        </p:nvPicPr>
        <p:blipFill>
          <a:blip r:embed="rId4"/>
          <a:stretch>
            <a:fillRect/>
          </a:stretch>
        </p:blipFill>
        <p:spPr>
          <a:xfrm>
            <a:off x="1049256" y="1981594"/>
            <a:ext cx="400050" cy="638175"/>
          </a:xfrm>
          <a:prstGeom prst="rect">
            <a:avLst/>
          </a:prstGeom>
        </p:spPr>
      </p:pic>
      <p:sp>
        <p:nvSpPr>
          <p:cNvPr id="15" name="TextBox 14"/>
          <p:cNvSpPr txBox="1"/>
          <p:nvPr/>
        </p:nvSpPr>
        <p:spPr>
          <a:xfrm rot="16200000">
            <a:off x="-1959629" y="3788065"/>
            <a:ext cx="4711267" cy="792000"/>
          </a:xfrm>
          <a:prstGeom prst="rect">
            <a:avLst/>
          </a:prstGeom>
          <a:solidFill>
            <a:schemeClr val="tx1"/>
          </a:solidFill>
        </p:spPr>
        <p:txBody>
          <a:bodyPr wrap="square" rtlCol="0" anchor="ctr">
            <a:noAutofit/>
          </a:bodyPr>
          <a:lstStyle/>
          <a:p>
            <a:pPr algn="ctr"/>
            <a:r>
              <a:rPr lang="en-CA" b="1" i="1" dirty="0" smtClean="0">
                <a:solidFill>
                  <a:schemeClr val="bg1"/>
                </a:solidFill>
              </a:rPr>
              <a:t>The rise of IT’s project backlog culture</a:t>
            </a:r>
          </a:p>
        </p:txBody>
      </p:sp>
      <p:pic>
        <p:nvPicPr>
          <p:cNvPr id="29" name="Picture 28"/>
          <p:cNvPicPr>
            <a:picLocks noChangeAspect="1"/>
          </p:cNvPicPr>
          <p:nvPr/>
        </p:nvPicPr>
        <p:blipFill>
          <a:blip r:embed="rId5"/>
          <a:stretch>
            <a:fillRect/>
          </a:stretch>
        </p:blipFill>
        <p:spPr>
          <a:xfrm>
            <a:off x="1104364" y="4811180"/>
            <a:ext cx="828000" cy="1276500"/>
          </a:xfrm>
          <a:prstGeom prst="rect">
            <a:avLst/>
          </a:prstGeom>
        </p:spPr>
      </p:pic>
      <p:pic>
        <p:nvPicPr>
          <p:cNvPr id="30" name="Picture 29"/>
          <p:cNvPicPr>
            <a:picLocks noChangeAspect="1"/>
          </p:cNvPicPr>
          <p:nvPr/>
        </p:nvPicPr>
        <p:blipFill>
          <a:blip r:embed="rId6"/>
          <a:stretch>
            <a:fillRect/>
          </a:stretch>
        </p:blipFill>
        <p:spPr>
          <a:xfrm>
            <a:off x="946153" y="3755137"/>
            <a:ext cx="612000" cy="750194"/>
          </a:xfrm>
          <a:prstGeom prst="rect">
            <a:avLst/>
          </a:prstGeom>
        </p:spPr>
      </p:pic>
      <p:sp>
        <p:nvSpPr>
          <p:cNvPr id="4" name="Rectangle 3"/>
          <p:cNvSpPr/>
          <p:nvPr/>
        </p:nvSpPr>
        <p:spPr>
          <a:xfrm>
            <a:off x="7785608" y="5673994"/>
            <a:ext cx="1284513" cy="246221"/>
          </a:xfrm>
          <a:prstGeom prst="rect">
            <a:avLst/>
          </a:prstGeom>
        </p:spPr>
        <p:txBody>
          <a:bodyPr wrap="square">
            <a:spAutoFit/>
          </a:bodyPr>
          <a:lstStyle/>
          <a:p>
            <a:pPr algn="r">
              <a:spcAft>
                <a:spcPts val="600"/>
              </a:spcAft>
            </a:pPr>
            <a:r>
              <a:rPr lang="en-CA" sz="1000" dirty="0"/>
              <a:t>Source: Cooper</a:t>
            </a:r>
            <a:endParaRPr lang="en-CA" sz="1400" dirty="0"/>
          </a:p>
        </p:txBody>
      </p:sp>
      <p:pic>
        <p:nvPicPr>
          <p:cNvPr id="31" name="Picture 30"/>
          <p:cNvPicPr>
            <a:picLocks noChangeAspect="1"/>
          </p:cNvPicPr>
          <p:nvPr/>
        </p:nvPicPr>
        <p:blipFill>
          <a:blip r:embed="rId7"/>
          <a:stretch>
            <a:fillRect/>
          </a:stretch>
        </p:blipFill>
        <p:spPr>
          <a:xfrm>
            <a:off x="3153527" y="4505331"/>
            <a:ext cx="1169393" cy="1764000"/>
          </a:xfrm>
          <a:prstGeom prst="rect">
            <a:avLst/>
          </a:prstGeom>
        </p:spPr>
      </p:pic>
      <p:sp>
        <p:nvSpPr>
          <p:cNvPr id="14" name="Oval 2"/>
          <p:cNvSpPr/>
          <p:nvPr/>
        </p:nvSpPr>
        <p:spPr>
          <a:xfrm>
            <a:off x="4151699" y="4840215"/>
            <a:ext cx="1080000" cy="1080000"/>
          </a:xfrm>
          <a:prstGeom prst="ellipse">
            <a:avLst/>
          </a:prstGeom>
          <a:solidFill>
            <a:schemeClr val="tx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46800" rIns="0" rtlCol="0" anchor="ctr"/>
          <a:lstStyle/>
          <a:p>
            <a:pPr algn="ctr"/>
            <a:r>
              <a:rPr lang="en-US" sz="2400" b="1" dirty="0" smtClean="0"/>
              <a:t>76%</a:t>
            </a:r>
            <a:endParaRPr lang="en-US" sz="2400" b="1" dirty="0"/>
          </a:p>
        </p:txBody>
      </p:sp>
    </p:spTree>
    <p:extLst>
      <p:ext uri="{BB962C8B-B14F-4D97-AF65-F5344CB8AC3E}">
        <p14:creationId xmlns:p14="http://schemas.microsoft.com/office/powerpoint/2010/main" val="1461174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latin typeface="+mj-lt"/>
              </a:rPr>
              <a:t>Left unregulated, project backlogs pose legitimate threats to IT</a:t>
            </a:r>
            <a:endParaRPr lang="en-CA" dirty="0">
              <a:latin typeface="+mj-lt"/>
            </a:endParaRPr>
          </a:p>
        </p:txBody>
      </p:sp>
      <p:sp>
        <p:nvSpPr>
          <p:cNvPr id="29" name="TextBox 28"/>
          <p:cNvSpPr txBox="1"/>
          <p:nvPr/>
        </p:nvSpPr>
        <p:spPr>
          <a:xfrm>
            <a:off x="2219174" y="1965999"/>
            <a:ext cx="6658125" cy="1169551"/>
          </a:xfrm>
          <a:prstGeom prst="rect">
            <a:avLst/>
          </a:prstGeom>
        </p:spPr>
        <p:txBody>
          <a:bodyPr wrap="square" rtlCol="0">
            <a:spAutoFit/>
          </a:bodyPr>
          <a:lstStyle/>
          <a:p>
            <a:pPr>
              <a:spcAft>
                <a:spcPts val="600"/>
              </a:spcAft>
            </a:pPr>
            <a:r>
              <a:rPr lang="en-CA" sz="1400" b="1" dirty="0" smtClean="0">
                <a:solidFill>
                  <a:schemeClr val="tx2"/>
                </a:solidFill>
              </a:rPr>
              <a:t>Unmanaged backlogs can eat away at IT’s reputation.</a:t>
            </a:r>
            <a:r>
              <a:rPr lang="en-CA" sz="1400" dirty="0" smtClean="0">
                <a:solidFill>
                  <a:schemeClr val="tx2"/>
                </a:solidFill>
              </a:rPr>
              <a:t> Backlogs can damage IT’s reputation within the organization. When the backlog becomes known as a “black hole,” stakeholders may forgo formal intake channels altogether. At that point, the backlog serves as little more than a list of broken promises that contributes to portfolio confusion.</a:t>
            </a:r>
            <a:endParaRPr lang="en-CA" sz="1400" dirty="0">
              <a:solidFill>
                <a:schemeClr val="tx2"/>
              </a:solidFill>
            </a:endParaRPr>
          </a:p>
        </p:txBody>
      </p:sp>
      <p:sp>
        <p:nvSpPr>
          <p:cNvPr id="2" name="Rectangle 1"/>
          <p:cNvSpPr/>
          <p:nvPr/>
        </p:nvSpPr>
        <p:spPr>
          <a:xfrm>
            <a:off x="-10886" y="1089355"/>
            <a:ext cx="9154886" cy="770127"/>
          </a:xfrm>
          <a:prstGeom prst="rect">
            <a:avLst/>
          </a:prstGeom>
          <a:solidFill>
            <a:schemeClr val="bg1">
              <a:lumMod val="95000"/>
            </a:schemeClr>
          </a:solidFill>
        </p:spPr>
        <p:txBody>
          <a:bodyPr wrap="square" rIns="90000" anchor="ctr">
            <a:noAutofit/>
          </a:bodyPr>
          <a:lstStyle/>
          <a:p>
            <a:pPr marL="271463"/>
            <a:r>
              <a:rPr lang="en-US" sz="1600" b="1" dirty="0" smtClean="0"/>
              <a:t>Unmanaged backlogs can damage IT’s reputation, destroy the value </a:t>
            </a:r>
            <a:r>
              <a:rPr lang="en-US" sz="1600" b="1" dirty="0"/>
              <a:t>of the IT portfolio, </a:t>
            </a:r>
            <a:r>
              <a:rPr lang="en-US" sz="1600" b="1" dirty="0" smtClean="0"/>
              <a:t>and strike a blow to the organization’s bottom line.</a:t>
            </a:r>
            <a:endParaRPr lang="en-US" sz="1600" b="1" dirty="0"/>
          </a:p>
        </p:txBody>
      </p:sp>
      <p:pic>
        <p:nvPicPr>
          <p:cNvPr id="3" name="Picture 2"/>
          <p:cNvPicPr>
            <a:picLocks noChangeAspect="1"/>
          </p:cNvPicPr>
          <p:nvPr/>
        </p:nvPicPr>
        <p:blipFill>
          <a:blip r:embed="rId2"/>
          <a:stretch>
            <a:fillRect/>
          </a:stretch>
        </p:blipFill>
        <p:spPr>
          <a:xfrm>
            <a:off x="7239896" y="2964125"/>
            <a:ext cx="1579500" cy="1404000"/>
          </a:xfrm>
          <a:prstGeom prst="rect">
            <a:avLst/>
          </a:prstGeom>
        </p:spPr>
      </p:pic>
      <p:pic>
        <p:nvPicPr>
          <p:cNvPr id="4" name="Picture 3"/>
          <p:cNvPicPr>
            <a:picLocks noChangeAspect="1"/>
          </p:cNvPicPr>
          <p:nvPr/>
        </p:nvPicPr>
        <p:blipFill>
          <a:blip r:embed="rId3"/>
          <a:stretch>
            <a:fillRect/>
          </a:stretch>
        </p:blipFill>
        <p:spPr>
          <a:xfrm>
            <a:off x="327157" y="4569105"/>
            <a:ext cx="793935" cy="1692000"/>
          </a:xfrm>
          <a:prstGeom prst="rect">
            <a:avLst/>
          </a:prstGeom>
        </p:spPr>
      </p:pic>
      <p:pic>
        <p:nvPicPr>
          <p:cNvPr id="5" name="Picture 4"/>
          <p:cNvPicPr>
            <a:picLocks noChangeAspect="1"/>
          </p:cNvPicPr>
          <p:nvPr/>
        </p:nvPicPr>
        <p:blipFill>
          <a:blip r:embed="rId4"/>
          <a:stretch>
            <a:fillRect/>
          </a:stretch>
        </p:blipFill>
        <p:spPr>
          <a:xfrm>
            <a:off x="275174" y="2144345"/>
            <a:ext cx="1944000" cy="771671"/>
          </a:xfrm>
          <a:prstGeom prst="rect">
            <a:avLst/>
          </a:prstGeom>
        </p:spPr>
      </p:pic>
      <p:sp>
        <p:nvSpPr>
          <p:cNvPr id="6" name="Rectangle 5"/>
          <p:cNvSpPr/>
          <p:nvPr/>
        </p:nvSpPr>
        <p:spPr>
          <a:xfrm>
            <a:off x="1280126" y="4694774"/>
            <a:ext cx="7597173" cy="1461939"/>
          </a:xfrm>
          <a:prstGeom prst="rect">
            <a:avLst/>
          </a:prstGeom>
        </p:spPr>
        <p:txBody>
          <a:bodyPr wrap="square">
            <a:spAutoFit/>
          </a:bodyPr>
          <a:lstStyle/>
          <a:p>
            <a:pPr>
              <a:spcAft>
                <a:spcPts val="600"/>
              </a:spcAft>
            </a:pPr>
            <a:r>
              <a:rPr lang="en-CA" sz="1400" b="1" dirty="0">
                <a:solidFill>
                  <a:schemeClr val="tx2"/>
                </a:solidFill>
              </a:rPr>
              <a:t>Project </a:t>
            </a:r>
            <a:r>
              <a:rPr lang="en-CA" sz="1400" b="1" dirty="0" smtClean="0">
                <a:solidFill>
                  <a:schemeClr val="tx2"/>
                </a:solidFill>
              </a:rPr>
              <a:t>backlogs can end up costing organizations an arm and/or a leg. </a:t>
            </a:r>
            <a:r>
              <a:rPr lang="en-CA" sz="1400" dirty="0" smtClean="0">
                <a:solidFill>
                  <a:schemeClr val="tx2"/>
                </a:solidFill>
              </a:rPr>
              <a:t>Perhaps most damagingly, b</a:t>
            </a:r>
            <a:r>
              <a:rPr lang="en-CA" sz="1400" dirty="0" smtClean="0">
                <a:solidFill>
                  <a:schemeClr val="tx2"/>
                </a:solidFill>
                <a:cs typeface="Roboto Regular"/>
              </a:rPr>
              <a:t>acklogs </a:t>
            </a:r>
            <a:r>
              <a:rPr lang="en-CA" sz="1400" dirty="0">
                <a:solidFill>
                  <a:schemeClr val="tx2"/>
                </a:solidFill>
                <a:cs typeface="Roboto Regular"/>
              </a:rPr>
              <a:t>incur a cost that can be measured in terms of time and money. </a:t>
            </a:r>
            <a:r>
              <a:rPr lang="en-CA" sz="1400" dirty="0" smtClean="0">
                <a:solidFill>
                  <a:schemeClr val="tx2"/>
                </a:solidFill>
                <a:cs typeface="Roboto Regular"/>
              </a:rPr>
              <a:t>Without a strategic approach to the backlog, </a:t>
            </a:r>
            <a:r>
              <a:rPr lang="en-CA" sz="1400" dirty="0" smtClean="0">
                <a:solidFill>
                  <a:schemeClr val="tx2"/>
                </a:solidFill>
              </a:rPr>
              <a:t>organizations can </a:t>
            </a:r>
            <a:r>
              <a:rPr lang="en-CA" sz="1400" dirty="0">
                <a:solidFill>
                  <a:schemeClr val="tx2"/>
                </a:solidFill>
              </a:rPr>
              <a:t>fall into </a:t>
            </a:r>
            <a:r>
              <a:rPr lang="en-CA" sz="1400" dirty="0" smtClean="0">
                <a:solidFill>
                  <a:schemeClr val="tx2"/>
                </a:solidFill>
              </a:rPr>
              <a:t>project debt and </a:t>
            </a:r>
            <a:r>
              <a:rPr lang="en-CA" sz="1400" dirty="0">
                <a:solidFill>
                  <a:schemeClr val="tx2"/>
                </a:solidFill>
              </a:rPr>
              <a:t>struggle to </a:t>
            </a:r>
            <a:r>
              <a:rPr lang="en-CA" sz="1400" dirty="0" smtClean="0">
                <a:solidFill>
                  <a:schemeClr val="tx2"/>
                </a:solidFill>
              </a:rPr>
              <a:t>keep up with payments year over year.</a:t>
            </a:r>
          </a:p>
          <a:p>
            <a:pPr>
              <a:spcAft>
                <a:spcPts val="600"/>
              </a:spcAft>
            </a:pPr>
            <a:r>
              <a:rPr lang="en-CA" sz="1400" dirty="0" smtClean="0">
                <a:solidFill>
                  <a:schemeClr val="tx2"/>
                </a:solidFill>
              </a:rPr>
              <a:t>Being able to quantify the investment of time that makes up the backlog is key in determining the extent to which the backlog is influencing (for better or worse) IT’s abilities to succeed. </a:t>
            </a:r>
            <a:endParaRPr lang="en-CA" sz="1400" dirty="0">
              <a:solidFill>
                <a:schemeClr val="tx2"/>
              </a:solidFill>
            </a:endParaRPr>
          </a:p>
        </p:txBody>
      </p:sp>
      <p:sp>
        <p:nvSpPr>
          <p:cNvPr id="8" name="Rectangle 7"/>
          <p:cNvSpPr/>
          <p:nvPr/>
        </p:nvSpPr>
        <p:spPr>
          <a:xfrm>
            <a:off x="257173" y="3381909"/>
            <a:ext cx="6982722" cy="954107"/>
          </a:xfrm>
          <a:prstGeom prst="rect">
            <a:avLst/>
          </a:prstGeom>
        </p:spPr>
        <p:txBody>
          <a:bodyPr wrap="square">
            <a:spAutoFit/>
          </a:bodyPr>
          <a:lstStyle/>
          <a:p>
            <a:pPr>
              <a:spcAft>
                <a:spcPts val="600"/>
              </a:spcAft>
            </a:pPr>
            <a:r>
              <a:rPr lang="en-CA" sz="1400" b="1" dirty="0">
                <a:solidFill>
                  <a:schemeClr val="tx2"/>
                </a:solidFill>
              </a:rPr>
              <a:t>Good ideas </a:t>
            </a:r>
            <a:r>
              <a:rPr lang="en-CA" sz="1400" b="1" dirty="0" smtClean="0">
                <a:solidFill>
                  <a:schemeClr val="tx2"/>
                </a:solidFill>
              </a:rPr>
              <a:t>often expire in </a:t>
            </a:r>
            <a:r>
              <a:rPr lang="en-CA" sz="1400" b="1" dirty="0">
                <a:solidFill>
                  <a:schemeClr val="tx2"/>
                </a:solidFill>
              </a:rPr>
              <a:t>unmanaged backlogs. </a:t>
            </a:r>
            <a:r>
              <a:rPr lang="en-CA" sz="1400" dirty="0" smtClean="0">
                <a:solidFill>
                  <a:schemeClr val="tx2"/>
                </a:solidFill>
              </a:rPr>
              <a:t>Stakeholder demand </a:t>
            </a:r>
            <a:r>
              <a:rPr lang="en-CA" sz="1400" dirty="0">
                <a:solidFill>
                  <a:schemeClr val="tx2"/>
                </a:solidFill>
              </a:rPr>
              <a:t>for shiny new objects can frequently eclipse requests that will better facilitate </a:t>
            </a:r>
            <a:r>
              <a:rPr lang="en-CA" sz="1400" dirty="0" smtClean="0">
                <a:solidFill>
                  <a:schemeClr val="tx2"/>
                </a:solidFill>
              </a:rPr>
              <a:t>long-term </a:t>
            </a:r>
            <a:r>
              <a:rPr lang="en-CA" sz="1400" dirty="0">
                <a:solidFill>
                  <a:schemeClr val="tx2"/>
                </a:solidFill>
              </a:rPr>
              <a:t>business growth</a:t>
            </a:r>
            <a:r>
              <a:rPr lang="en-CA" sz="1400" dirty="0" smtClean="0">
                <a:solidFill>
                  <a:schemeClr val="tx2"/>
                </a:solidFill>
              </a:rPr>
              <a:t>. Without a strategic approach to backlog management, IT may invest more of its efforts in passing trends than in ideas that will advance strategic goals. </a:t>
            </a:r>
            <a:endParaRPr lang="en-CA" sz="1400" dirty="0">
              <a:solidFill>
                <a:schemeClr val="tx2"/>
              </a:solidFill>
            </a:endParaRPr>
          </a:p>
        </p:txBody>
      </p:sp>
      <p:cxnSp>
        <p:nvCxnSpPr>
          <p:cNvPr id="10" name="Straight Connector 2"/>
          <p:cNvCxnSpPr/>
          <p:nvPr/>
        </p:nvCxnSpPr>
        <p:spPr>
          <a:xfrm flipH="1">
            <a:off x="332062" y="3238647"/>
            <a:ext cx="6832945"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2"/>
          <p:cNvCxnSpPr/>
          <p:nvPr/>
        </p:nvCxnSpPr>
        <p:spPr>
          <a:xfrm flipH="1">
            <a:off x="1280126" y="4590890"/>
            <a:ext cx="7272000"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362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0888" y="1093014"/>
            <a:ext cx="9154888" cy="4284000"/>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16" name="Rectangle 15"/>
          <p:cNvSpPr/>
          <p:nvPr/>
        </p:nvSpPr>
        <p:spPr>
          <a:xfrm>
            <a:off x="1809411" y="1969818"/>
            <a:ext cx="5515645" cy="150295"/>
          </a:xfrm>
          <a:prstGeom prst="rect">
            <a:avLst/>
          </a:prstGeom>
          <a:solidFill>
            <a:schemeClr val="bg1"/>
          </a:solidFill>
          <a:ln>
            <a:solidFill>
              <a:schemeClr val="bg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itle 6"/>
          <p:cNvSpPr>
            <a:spLocks noGrp="1"/>
          </p:cNvSpPr>
          <p:nvPr>
            <p:ph type="title"/>
          </p:nvPr>
        </p:nvSpPr>
        <p:spPr/>
        <p:txBody>
          <a:bodyPr/>
          <a:lstStyle/>
          <a:p>
            <a:r>
              <a:rPr lang="en-CA" dirty="0" smtClean="0">
                <a:latin typeface="+mj-lt"/>
              </a:rPr>
              <a:t>There are easy to spot, telltale signs that your backlog may be negatively influencing the value of your portfolio</a:t>
            </a:r>
            <a:endParaRPr lang="en-CA" dirty="0">
              <a:latin typeface="+mj-lt"/>
            </a:endParaRPr>
          </a:p>
        </p:txBody>
      </p:sp>
      <p:sp>
        <p:nvSpPr>
          <p:cNvPr id="28" name="Rectangle 27"/>
          <p:cNvSpPr/>
          <p:nvPr/>
        </p:nvSpPr>
        <p:spPr>
          <a:xfrm>
            <a:off x="257170" y="1673772"/>
            <a:ext cx="2768662" cy="3537494"/>
          </a:xfrm>
          <a:prstGeom prst="rect">
            <a:avLst/>
          </a:prstGeom>
          <a:solidFill>
            <a:schemeClr val="bg1"/>
          </a:solidFill>
        </p:spPr>
        <p:txBody>
          <a:bodyPr wrap="square">
            <a:noAutofit/>
          </a:bodyPr>
          <a:lstStyle/>
          <a:p>
            <a:pPr>
              <a:spcAft>
                <a:spcPts val="600"/>
              </a:spcAft>
            </a:pPr>
            <a:r>
              <a:rPr lang="en-CA" sz="1400" b="1" dirty="0">
                <a:solidFill>
                  <a:schemeClr val="accent1"/>
                </a:solidFill>
              </a:rPr>
              <a:t>The size of your backlog is </a:t>
            </a:r>
            <a:r>
              <a:rPr lang="en-CA" sz="1400" b="1" dirty="0" smtClean="0">
                <a:solidFill>
                  <a:schemeClr val="accent1"/>
                </a:solidFill>
              </a:rPr>
              <a:t>disproportionate </a:t>
            </a:r>
            <a:r>
              <a:rPr lang="en-CA" sz="1400" b="1" dirty="0">
                <a:solidFill>
                  <a:schemeClr val="accent1"/>
                </a:solidFill>
              </a:rPr>
              <a:t>to your current resource </a:t>
            </a:r>
            <a:r>
              <a:rPr lang="en-CA" sz="1400" b="1" dirty="0" smtClean="0">
                <a:solidFill>
                  <a:schemeClr val="accent1"/>
                </a:solidFill>
              </a:rPr>
              <a:t>capacity.</a:t>
            </a:r>
            <a:r>
              <a:rPr lang="en-CA" sz="1400" dirty="0" smtClean="0">
                <a:solidFill>
                  <a:schemeClr val="accent1"/>
                </a:solidFill>
              </a:rPr>
              <a:t> </a:t>
            </a:r>
            <a:endParaRPr lang="en-CA" sz="1400" dirty="0">
              <a:solidFill>
                <a:schemeClr val="accent1"/>
              </a:solidFill>
            </a:endParaRPr>
          </a:p>
          <a:p>
            <a:pPr>
              <a:spcAft>
                <a:spcPts val="600"/>
              </a:spcAft>
            </a:pPr>
            <a:r>
              <a:rPr lang="en-CA" sz="1200" dirty="0" smtClean="0"/>
              <a:t>If there’s no chance of completing all of the items in your backlog in a reasonable time frame, then chances are your backlog is having a negative influence on your portfolio.</a:t>
            </a:r>
          </a:p>
          <a:p>
            <a:pPr>
              <a:spcAft>
                <a:spcPts val="600"/>
              </a:spcAft>
            </a:pPr>
            <a:r>
              <a:rPr lang="en-CA" sz="1200" dirty="0" smtClean="0"/>
              <a:t>There’s a simple way to gauge it: </a:t>
            </a:r>
            <a:r>
              <a:rPr lang="en-CA" sz="1200" dirty="0"/>
              <a:t>i</a:t>
            </a:r>
            <a:r>
              <a:rPr lang="en-CA" sz="1200" dirty="0" smtClean="0">
                <a:solidFill>
                  <a:schemeClr val="tx1"/>
                </a:solidFill>
              </a:rPr>
              <a:t>f </a:t>
            </a:r>
            <a:r>
              <a:rPr lang="en-CA" sz="1200" dirty="0">
                <a:solidFill>
                  <a:schemeClr val="tx1"/>
                </a:solidFill>
              </a:rPr>
              <a:t>you were to stop the </a:t>
            </a:r>
            <a:r>
              <a:rPr lang="en-CA" sz="1200" dirty="0" smtClean="0">
                <a:solidFill>
                  <a:schemeClr val="tx1"/>
                </a:solidFill>
              </a:rPr>
              <a:t>intake of </a:t>
            </a:r>
            <a:r>
              <a:rPr lang="en-CA" sz="1200" dirty="0">
                <a:solidFill>
                  <a:schemeClr val="tx1"/>
                </a:solidFill>
              </a:rPr>
              <a:t>new projects today, </a:t>
            </a:r>
            <a:r>
              <a:rPr lang="en-CA" sz="1200" dirty="0" smtClean="0">
                <a:solidFill>
                  <a:schemeClr val="tx1"/>
                </a:solidFill>
              </a:rPr>
              <a:t>how long </a:t>
            </a:r>
            <a:r>
              <a:rPr lang="en-CA" sz="1200" dirty="0">
                <a:solidFill>
                  <a:schemeClr val="tx1"/>
                </a:solidFill>
              </a:rPr>
              <a:t>would </a:t>
            </a:r>
            <a:r>
              <a:rPr lang="en-CA" sz="1200" dirty="0" smtClean="0">
                <a:solidFill>
                  <a:schemeClr val="tx1"/>
                </a:solidFill>
              </a:rPr>
              <a:t>it take </a:t>
            </a:r>
            <a:r>
              <a:rPr lang="en-CA" sz="1200" dirty="0">
                <a:solidFill>
                  <a:schemeClr val="tx1"/>
                </a:solidFill>
              </a:rPr>
              <a:t>your team </a:t>
            </a:r>
            <a:r>
              <a:rPr lang="en-CA" sz="1200" dirty="0" smtClean="0">
                <a:solidFill>
                  <a:schemeClr val="tx1"/>
                </a:solidFill>
              </a:rPr>
              <a:t>to get caught </a:t>
            </a:r>
            <a:r>
              <a:rPr lang="en-CA" sz="1200" dirty="0">
                <a:solidFill>
                  <a:schemeClr val="tx1"/>
                </a:solidFill>
              </a:rPr>
              <a:t>up on </a:t>
            </a:r>
            <a:r>
              <a:rPr lang="en-CA" sz="1200" dirty="0" smtClean="0">
                <a:solidFill>
                  <a:schemeClr val="tx1"/>
                </a:solidFill>
              </a:rPr>
              <a:t>the backlog?</a:t>
            </a:r>
          </a:p>
          <a:p>
            <a:pPr>
              <a:spcAft>
                <a:spcPts val="600"/>
              </a:spcAft>
            </a:pPr>
            <a:r>
              <a:rPr lang="en-CA" sz="1200" dirty="0" smtClean="0"/>
              <a:t>As a general rule, if you answer a year or more, then your portfolio is under attack.</a:t>
            </a:r>
            <a:endParaRPr lang="en-CA" sz="1200" dirty="0">
              <a:solidFill>
                <a:schemeClr val="tx1"/>
              </a:solidFill>
            </a:endParaRPr>
          </a:p>
        </p:txBody>
      </p:sp>
      <p:sp>
        <p:nvSpPr>
          <p:cNvPr id="2" name="Rectangle 1"/>
          <p:cNvSpPr>
            <a:spLocks noChangeAspect="1"/>
          </p:cNvSpPr>
          <p:nvPr/>
        </p:nvSpPr>
        <p:spPr>
          <a:xfrm>
            <a:off x="-10886" y="1163042"/>
            <a:ext cx="9154886" cy="395681"/>
          </a:xfrm>
          <a:prstGeom prst="rect">
            <a:avLst/>
          </a:prstGeom>
          <a:solidFill>
            <a:schemeClr val="tx1"/>
          </a:solidFill>
        </p:spPr>
        <p:txBody>
          <a:bodyPr wrap="square" anchor="ctr">
            <a:noAutofit/>
          </a:bodyPr>
          <a:lstStyle/>
          <a:p>
            <a:pPr marL="271463"/>
            <a:r>
              <a:rPr lang="en-CA" sz="1600" b="1" dirty="0">
                <a:solidFill>
                  <a:schemeClr val="bg1"/>
                </a:solidFill>
              </a:rPr>
              <a:t>Signs </a:t>
            </a:r>
            <a:r>
              <a:rPr lang="en-CA" sz="1600" b="1" dirty="0" smtClean="0">
                <a:solidFill>
                  <a:schemeClr val="bg1"/>
                </a:solidFill>
              </a:rPr>
              <a:t>that your portfolio may already be under attack from the “unstarted”:</a:t>
            </a:r>
            <a:endParaRPr lang="en-CA" sz="1600" b="1" dirty="0">
              <a:solidFill>
                <a:schemeClr val="bg1"/>
              </a:solidFill>
            </a:endParaRPr>
          </a:p>
        </p:txBody>
      </p:sp>
      <p:sp>
        <p:nvSpPr>
          <p:cNvPr id="9" name="Rectangle 8"/>
          <p:cNvSpPr/>
          <p:nvPr/>
        </p:nvSpPr>
        <p:spPr>
          <a:xfrm>
            <a:off x="3191348" y="1673772"/>
            <a:ext cx="2751772" cy="3537494"/>
          </a:xfrm>
          <a:prstGeom prst="rect">
            <a:avLst/>
          </a:prstGeom>
          <a:solidFill>
            <a:schemeClr val="bg1"/>
          </a:solidFill>
        </p:spPr>
        <p:txBody>
          <a:bodyPr wrap="square">
            <a:noAutofit/>
          </a:bodyPr>
          <a:lstStyle/>
          <a:p>
            <a:pPr>
              <a:spcAft>
                <a:spcPts val="600"/>
              </a:spcAft>
            </a:pPr>
            <a:r>
              <a:rPr lang="en-CA" sz="1400" b="1" dirty="0" smtClean="0">
                <a:solidFill>
                  <a:schemeClr val="accent1"/>
                </a:solidFill>
              </a:rPr>
              <a:t>Your backlog contains projects that overlap with or contradict one another.</a:t>
            </a:r>
            <a:endParaRPr lang="en-CA" sz="1400" dirty="0">
              <a:solidFill>
                <a:schemeClr val="accent1"/>
              </a:solidFill>
            </a:endParaRPr>
          </a:p>
          <a:p>
            <a:pPr>
              <a:spcAft>
                <a:spcPts val="600"/>
              </a:spcAft>
            </a:pPr>
            <a:r>
              <a:rPr lang="en-CA" sz="1200" dirty="0" smtClean="0">
                <a:solidFill>
                  <a:schemeClr val="tx1"/>
                </a:solidFill>
              </a:rPr>
              <a:t>If you are uncertain </a:t>
            </a:r>
            <a:r>
              <a:rPr lang="en-CA" sz="1200" dirty="0" smtClean="0"/>
              <a:t>as to whether or not </a:t>
            </a:r>
            <a:r>
              <a:rPr lang="en-CA" sz="1200" dirty="0" smtClean="0">
                <a:solidFill>
                  <a:schemeClr val="tx1"/>
                </a:solidFill>
              </a:rPr>
              <a:t>your backlog contains items that overlap with other requests – or applications and infrastructure already in place – then a more strategic approach to managing your backlog is in order. </a:t>
            </a:r>
          </a:p>
          <a:p>
            <a:pPr>
              <a:spcAft>
                <a:spcPts val="600"/>
              </a:spcAft>
            </a:pPr>
            <a:r>
              <a:rPr lang="en-CA" sz="1200" dirty="0" smtClean="0"/>
              <a:t>Similarly, if your backlog contains requests that may potentially contradict each other (e.g. one for a server upgrade and another for a cloud migration) then your portfolio is under attack.</a:t>
            </a:r>
            <a:endParaRPr lang="en-CA" sz="1200" dirty="0" smtClean="0">
              <a:solidFill>
                <a:schemeClr val="tx1"/>
              </a:solidFill>
            </a:endParaRPr>
          </a:p>
          <a:p>
            <a:pPr marL="800100" lvl="1" indent="-342900">
              <a:spcAft>
                <a:spcPts val="600"/>
              </a:spcAft>
              <a:buFont typeface="+mj-lt"/>
              <a:buAutoNum type="arabicPeriod"/>
            </a:pPr>
            <a:endParaRPr lang="en-CA" sz="1400" dirty="0">
              <a:solidFill>
                <a:schemeClr val="tx1"/>
              </a:solidFill>
            </a:endParaRPr>
          </a:p>
        </p:txBody>
      </p:sp>
      <p:sp>
        <p:nvSpPr>
          <p:cNvPr id="10" name="Rectangle 9"/>
          <p:cNvSpPr/>
          <p:nvPr/>
        </p:nvSpPr>
        <p:spPr>
          <a:xfrm>
            <a:off x="6108637" y="1673772"/>
            <a:ext cx="2768660" cy="3537494"/>
          </a:xfrm>
          <a:prstGeom prst="rect">
            <a:avLst/>
          </a:prstGeom>
          <a:solidFill>
            <a:schemeClr val="bg1"/>
          </a:solidFill>
        </p:spPr>
        <p:txBody>
          <a:bodyPr wrap="square">
            <a:noAutofit/>
          </a:bodyPr>
          <a:lstStyle/>
          <a:p>
            <a:pPr>
              <a:spcAft>
                <a:spcPts val="600"/>
              </a:spcAft>
            </a:pPr>
            <a:r>
              <a:rPr lang="en-CA" sz="1400" b="1" dirty="0" smtClean="0">
                <a:solidFill>
                  <a:schemeClr val="accent1"/>
                </a:solidFill>
              </a:rPr>
              <a:t>Your </a:t>
            </a:r>
            <a:r>
              <a:rPr lang="en-CA" sz="1400" b="1" dirty="0">
                <a:solidFill>
                  <a:schemeClr val="accent1"/>
                </a:solidFill>
              </a:rPr>
              <a:t>backlog contains </a:t>
            </a:r>
            <a:r>
              <a:rPr lang="en-CA" sz="1400" b="1" dirty="0" smtClean="0">
                <a:solidFill>
                  <a:schemeClr val="accent1"/>
                </a:solidFill>
              </a:rPr>
              <a:t>numerous items </a:t>
            </a:r>
            <a:r>
              <a:rPr lang="en-CA" sz="1400" b="1" dirty="0">
                <a:solidFill>
                  <a:schemeClr val="accent1"/>
                </a:solidFill>
              </a:rPr>
              <a:t>that are notably </a:t>
            </a:r>
            <a:r>
              <a:rPr lang="en-CA" sz="1400" b="1" dirty="0" smtClean="0">
                <a:solidFill>
                  <a:schemeClr val="accent1"/>
                </a:solidFill>
              </a:rPr>
              <a:t>dated.</a:t>
            </a:r>
            <a:r>
              <a:rPr lang="en-CA" sz="1400" dirty="0" smtClean="0">
                <a:solidFill>
                  <a:schemeClr val="accent1"/>
                </a:solidFill>
              </a:rPr>
              <a:t> </a:t>
            </a:r>
          </a:p>
          <a:p>
            <a:pPr>
              <a:spcAft>
                <a:spcPts val="600"/>
              </a:spcAft>
            </a:pPr>
            <a:r>
              <a:rPr lang="en-CA" sz="1200" dirty="0" smtClean="0">
                <a:solidFill>
                  <a:schemeClr val="tx1"/>
                </a:solidFill>
              </a:rPr>
              <a:t>It should go without saying that if your backlog contains requests that are older than many of your staff in IT, or that originate from stakeholders who have long since retired, then a more strategic approach to managing the backlog is needed. </a:t>
            </a:r>
          </a:p>
          <a:p>
            <a:pPr>
              <a:spcAft>
                <a:spcPts val="600"/>
              </a:spcAft>
            </a:pPr>
            <a:r>
              <a:rPr lang="en-CA" sz="1200" dirty="0" smtClean="0"/>
              <a:t>As a general rule, if your backlog contains requests that are a year old or older, or that no longer have an identifiable project sponsor, then your portfolio is under attack. </a:t>
            </a:r>
            <a:endParaRPr lang="en-CA" sz="1200" dirty="0" smtClean="0">
              <a:solidFill>
                <a:schemeClr val="tx1"/>
              </a:solidFill>
            </a:endParaRPr>
          </a:p>
          <a:p>
            <a:pPr>
              <a:spcAft>
                <a:spcPts val="600"/>
              </a:spcAft>
            </a:pPr>
            <a:endParaRPr lang="en-CA" sz="1200" dirty="0" smtClean="0">
              <a:solidFill>
                <a:schemeClr val="tx1"/>
              </a:solidFill>
            </a:endParaRPr>
          </a:p>
          <a:p>
            <a:pPr>
              <a:spcAft>
                <a:spcPts val="600"/>
              </a:spcAft>
            </a:pPr>
            <a:endParaRPr lang="en-CA" sz="1200" dirty="0">
              <a:solidFill>
                <a:schemeClr val="tx1"/>
              </a:solidFill>
            </a:endParaRPr>
          </a:p>
          <a:p>
            <a:pPr marL="800100" lvl="1" indent="-342900">
              <a:spcAft>
                <a:spcPts val="600"/>
              </a:spcAft>
              <a:buFont typeface="+mj-lt"/>
              <a:buAutoNum type="arabicPeriod"/>
            </a:pPr>
            <a:endParaRPr lang="en-CA" sz="1400" dirty="0" smtClean="0">
              <a:solidFill>
                <a:schemeClr val="tx1"/>
              </a:solidFill>
            </a:endParaRPr>
          </a:p>
          <a:p>
            <a:pPr lvl="1">
              <a:spcAft>
                <a:spcPts val="600"/>
              </a:spcAft>
            </a:pPr>
            <a:endParaRPr lang="en-CA" sz="1400" dirty="0">
              <a:solidFill>
                <a:schemeClr val="tx1"/>
              </a:solidFill>
            </a:endParaRPr>
          </a:p>
        </p:txBody>
      </p:sp>
      <p:pic>
        <p:nvPicPr>
          <p:cNvPr id="8" name="Picture 7"/>
          <p:cNvPicPr>
            <a:picLocks noChangeAspect="1"/>
          </p:cNvPicPr>
          <p:nvPr/>
        </p:nvPicPr>
        <p:blipFill>
          <a:blip r:embed="rId2"/>
          <a:stretch>
            <a:fillRect/>
          </a:stretch>
        </p:blipFill>
        <p:spPr>
          <a:xfrm>
            <a:off x="361295" y="5507273"/>
            <a:ext cx="1044000" cy="887125"/>
          </a:xfrm>
          <a:prstGeom prst="rect">
            <a:avLst/>
          </a:prstGeom>
        </p:spPr>
      </p:pic>
      <p:pic>
        <p:nvPicPr>
          <p:cNvPr id="15" name="Picture 14"/>
          <p:cNvPicPr>
            <a:picLocks noChangeAspect="1"/>
          </p:cNvPicPr>
          <p:nvPr/>
        </p:nvPicPr>
        <p:blipFill>
          <a:blip r:embed="rId3"/>
          <a:stretch>
            <a:fillRect/>
          </a:stretch>
        </p:blipFill>
        <p:spPr>
          <a:xfrm>
            <a:off x="1542986" y="5507779"/>
            <a:ext cx="1044000" cy="887125"/>
          </a:xfrm>
          <a:prstGeom prst="rect">
            <a:avLst/>
          </a:prstGeom>
        </p:spPr>
      </p:pic>
      <p:pic>
        <p:nvPicPr>
          <p:cNvPr id="3" name="Picture 2"/>
          <p:cNvPicPr>
            <a:picLocks noChangeAspect="1"/>
          </p:cNvPicPr>
          <p:nvPr/>
        </p:nvPicPr>
        <p:blipFill>
          <a:blip r:embed="rId4"/>
          <a:stretch>
            <a:fillRect/>
          </a:stretch>
        </p:blipFill>
        <p:spPr>
          <a:xfrm>
            <a:off x="8001459" y="5507273"/>
            <a:ext cx="822576" cy="864000"/>
          </a:xfrm>
          <a:prstGeom prst="rect">
            <a:avLst/>
          </a:prstGeom>
        </p:spPr>
      </p:pic>
      <p:sp>
        <p:nvSpPr>
          <p:cNvPr id="14" name="Pentagon 13"/>
          <p:cNvSpPr/>
          <p:nvPr/>
        </p:nvSpPr>
        <p:spPr>
          <a:xfrm>
            <a:off x="2724677" y="5703420"/>
            <a:ext cx="5342097" cy="552804"/>
          </a:xfrm>
          <a:prstGeom prst="homePlate">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If your project backlog fits any or all of these criteria, you will benefit from the advice and tools in this blueprint.</a:t>
            </a:r>
            <a:endParaRPr lang="en-CA" sz="1400" b="1" dirty="0">
              <a:solidFill>
                <a:schemeClr val="bg1"/>
              </a:solidFill>
            </a:endParaRPr>
          </a:p>
        </p:txBody>
      </p:sp>
    </p:spTree>
    <p:extLst>
      <p:ext uri="{BB962C8B-B14F-4D97-AF65-F5344CB8AC3E}">
        <p14:creationId xmlns:p14="http://schemas.microsoft.com/office/powerpoint/2010/main" val="67475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0" y="1113558"/>
            <a:ext cx="9055174" cy="4743905"/>
          </a:xfrm>
          <a:prstGeom prst="rect">
            <a:avLst/>
          </a:prstGeom>
          <a:noFill/>
        </p:spPr>
      </p:pic>
      <p:sp>
        <p:nvSpPr>
          <p:cNvPr id="23" name="Rectangle 22"/>
          <p:cNvSpPr/>
          <p:nvPr/>
        </p:nvSpPr>
        <p:spPr>
          <a:xfrm>
            <a:off x="0" y="1107596"/>
            <a:ext cx="9143999" cy="5400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1200"/>
              </a:spcAft>
              <a:buFont typeface="Arial" panose="020B0604020202020204" pitchFamily="34" charset="0"/>
              <a:buChar char="•"/>
            </a:pPr>
            <a:endParaRPr lang="en-CA" sz="1400" b="1" dirty="0">
              <a:solidFill>
                <a:schemeClr val="accent1"/>
              </a:solidFill>
            </a:endParaRPr>
          </a:p>
        </p:txBody>
      </p:sp>
      <p:sp>
        <p:nvSpPr>
          <p:cNvPr id="7" name="Title 6"/>
          <p:cNvSpPr>
            <a:spLocks noGrp="1"/>
          </p:cNvSpPr>
          <p:nvPr>
            <p:ph type="title"/>
          </p:nvPr>
        </p:nvSpPr>
        <p:spPr/>
        <p:txBody>
          <a:bodyPr/>
          <a:lstStyle/>
          <a:p>
            <a:r>
              <a:rPr lang="en-CA" dirty="0" smtClean="0">
                <a:latin typeface="+mj-lt"/>
              </a:rPr>
              <a:t>Defend your portfolio with a backlog management strategy</a:t>
            </a:r>
            <a:endParaRPr lang="en-CA" dirty="0">
              <a:latin typeface="+mj-lt"/>
            </a:endParaRPr>
          </a:p>
        </p:txBody>
      </p:sp>
      <p:sp>
        <p:nvSpPr>
          <p:cNvPr id="33" name="TextBox 2"/>
          <p:cNvSpPr txBox="1"/>
          <p:nvPr/>
        </p:nvSpPr>
        <p:spPr>
          <a:xfrm>
            <a:off x="299249" y="5353899"/>
            <a:ext cx="8252203" cy="828001"/>
          </a:xfrm>
          <a:prstGeom prst="rect">
            <a:avLst/>
          </a:prstGeom>
          <a:solidFill>
            <a:schemeClr val="bg1">
              <a:lumMod val="95000"/>
            </a:schemeClr>
          </a:solidFill>
          <a:ln w="31750">
            <a:no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96938">
              <a:spcAft>
                <a:spcPts val="1200"/>
              </a:spcAft>
            </a:pPr>
            <a:r>
              <a:rPr lang="en-CA" sz="1300" dirty="0" smtClean="0">
                <a:solidFill>
                  <a:schemeClr val="tx2"/>
                </a:solidFill>
              </a:rPr>
              <a:t>Seventy-five percent of Info-Tech clients who have gone through our </a:t>
            </a:r>
            <a:r>
              <a:rPr lang="en-CA" sz="1300" i="1" dirty="0" smtClean="0">
                <a:hlinkClick r:id="rId4"/>
              </a:rPr>
              <a:t>Project Portfolio Management Diagnostic Program</a:t>
            </a:r>
            <a:r>
              <a:rPr lang="en-CA" sz="1300" i="1" dirty="0" smtClean="0"/>
              <a:t> </a:t>
            </a:r>
            <a:r>
              <a:rPr lang="en-CA" sz="1300" dirty="0" smtClean="0">
                <a:solidFill>
                  <a:schemeClr val="tx2"/>
                </a:solidFill>
              </a:rPr>
              <a:t>are dissatisfied with manageability of their project backlogs.</a:t>
            </a:r>
          </a:p>
        </p:txBody>
      </p:sp>
      <p:sp>
        <p:nvSpPr>
          <p:cNvPr id="8" name="Rectangle 7"/>
          <p:cNvSpPr/>
          <p:nvPr/>
        </p:nvSpPr>
        <p:spPr>
          <a:xfrm>
            <a:off x="1668618" y="1283637"/>
            <a:ext cx="5797235" cy="338554"/>
          </a:xfrm>
          <a:prstGeom prst="rect">
            <a:avLst/>
          </a:prstGeom>
          <a:solidFill>
            <a:schemeClr val="bg1">
              <a:lumMod val="95000"/>
            </a:schemeClr>
          </a:solidFill>
          <a:ln w="28575">
            <a:solidFill>
              <a:schemeClr val="bg1">
                <a:lumMod val="50000"/>
              </a:schemeClr>
            </a:solidFill>
          </a:ln>
        </p:spPr>
        <p:txBody>
          <a:bodyPr wrap="square">
            <a:spAutoFit/>
          </a:bodyPr>
          <a:lstStyle/>
          <a:p>
            <a:pPr>
              <a:spcAft>
                <a:spcPts val="600"/>
              </a:spcAft>
            </a:pPr>
            <a:r>
              <a:rPr lang="en-CA" sz="1600" b="1" dirty="0" smtClean="0">
                <a:solidFill>
                  <a:schemeClr val="accent1"/>
                </a:solidFill>
              </a:rPr>
              <a:t>EFFECTIVE BACKLOG MANAGEMENT IS WITHIN REACH</a:t>
            </a:r>
            <a:endParaRPr lang="en-CA" sz="1600" dirty="0">
              <a:solidFill>
                <a:schemeClr val="accent1"/>
              </a:solidFill>
            </a:endParaRPr>
          </a:p>
        </p:txBody>
      </p:sp>
      <p:sp>
        <p:nvSpPr>
          <p:cNvPr id="36" name="TextBox 2"/>
          <p:cNvSpPr txBox="1"/>
          <p:nvPr/>
        </p:nvSpPr>
        <p:spPr>
          <a:xfrm>
            <a:off x="299249" y="5353900"/>
            <a:ext cx="828000" cy="828000"/>
          </a:xfrm>
          <a:prstGeom prst="rect">
            <a:avLst/>
          </a:prstGeom>
          <a:solidFill>
            <a:schemeClr val="accent1"/>
          </a:solidFill>
          <a:ln w="31750">
            <a:noFill/>
          </a:ln>
        </p:spPr>
        <p:txBody>
          <a:bodyPr wrap="square"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1200"/>
              </a:spcAft>
            </a:pPr>
            <a:r>
              <a:rPr lang="en-CA" sz="2400" b="1" dirty="0" smtClean="0">
                <a:solidFill>
                  <a:schemeClr val="bg1"/>
                </a:solidFill>
              </a:rPr>
              <a:t>75%</a:t>
            </a:r>
            <a:endParaRPr lang="en-CA" sz="800" b="1" dirty="0" smtClean="0">
              <a:solidFill>
                <a:schemeClr val="bg1"/>
              </a:solidFill>
            </a:endParaRPr>
          </a:p>
        </p:txBody>
      </p:sp>
      <p:sp>
        <p:nvSpPr>
          <p:cNvPr id="10" name="Rectangle 9"/>
          <p:cNvSpPr/>
          <p:nvPr/>
        </p:nvSpPr>
        <p:spPr>
          <a:xfrm>
            <a:off x="4235939" y="5964345"/>
            <a:ext cx="4315514" cy="246221"/>
          </a:xfrm>
          <a:prstGeom prst="rect">
            <a:avLst/>
          </a:prstGeom>
        </p:spPr>
        <p:txBody>
          <a:bodyPr wrap="square">
            <a:spAutoFit/>
          </a:bodyPr>
          <a:lstStyle/>
          <a:p>
            <a:pPr algn="r" defTabSz="719138">
              <a:tabLst>
                <a:tab pos="1076325" algn="l"/>
              </a:tabLst>
            </a:pPr>
            <a:r>
              <a:rPr lang="en-CA" sz="1000" dirty="0"/>
              <a:t>N=98, Info-Tech Research Group PPM Current State Scorecard, 2015</a:t>
            </a:r>
          </a:p>
        </p:txBody>
      </p:sp>
      <p:sp>
        <p:nvSpPr>
          <p:cNvPr id="3" name="Rectangle 2"/>
          <p:cNvSpPr/>
          <p:nvPr/>
        </p:nvSpPr>
        <p:spPr>
          <a:xfrm>
            <a:off x="785004" y="1872608"/>
            <a:ext cx="7453222" cy="3155595"/>
          </a:xfrm>
          <a:prstGeom prst="rect">
            <a:avLst/>
          </a:prstGeom>
          <a:solidFill>
            <a:schemeClr val="bg1">
              <a:lumMod val="95000"/>
              <a:alpha val="62000"/>
            </a:schemeClr>
          </a:solidFill>
          <a:ln w="28575">
            <a:solidFill>
              <a:schemeClr val="bg1">
                <a:lumMod val="50000"/>
              </a:schemeClr>
            </a:solidFill>
          </a:ln>
        </p:spPr>
        <p:txBody>
          <a:bodyPr wrap="square" anchor="ctr">
            <a:noAutofit/>
          </a:bodyPr>
          <a:lstStyle/>
          <a:p>
            <a:pPr>
              <a:spcBef>
                <a:spcPts val="600"/>
              </a:spcBef>
              <a:spcAft>
                <a:spcPts val="600"/>
              </a:spcAft>
            </a:pPr>
            <a:r>
              <a:rPr lang="en-CA" sz="1300" dirty="0" smtClean="0">
                <a:solidFill>
                  <a:schemeClr val="accent1"/>
                </a:solidFill>
              </a:rPr>
              <a:t>Project backlog </a:t>
            </a:r>
            <a:r>
              <a:rPr lang="en-CA" sz="1300" dirty="0">
                <a:solidFill>
                  <a:schemeClr val="accent1"/>
                </a:solidFill>
              </a:rPr>
              <a:t>management doesn’t require additional overhead, sophisticated </a:t>
            </a:r>
            <a:r>
              <a:rPr lang="en-CA" sz="1300" dirty="0" smtClean="0">
                <a:solidFill>
                  <a:schemeClr val="accent1"/>
                </a:solidFill>
              </a:rPr>
              <a:t>processes, </a:t>
            </a:r>
            <a:r>
              <a:rPr lang="en-CA" sz="1300" dirty="0">
                <a:solidFill>
                  <a:schemeClr val="accent1"/>
                </a:solidFill>
              </a:rPr>
              <a:t>or drawn-out deliberations at the executive level. It simply requires a commitment from IT leaders to take a strategic approach to maintaining the backlog</a:t>
            </a:r>
            <a:r>
              <a:rPr lang="en-CA" sz="1300" dirty="0" smtClean="0">
                <a:solidFill>
                  <a:schemeClr val="accent1"/>
                </a:solidFill>
              </a:rPr>
              <a:t>.</a:t>
            </a:r>
          </a:p>
          <a:p>
            <a:pPr marL="285750" indent="-285750">
              <a:spcBef>
                <a:spcPts val="600"/>
              </a:spcBef>
              <a:spcAft>
                <a:spcPts val="600"/>
              </a:spcAft>
              <a:buFont typeface="Arial" panose="020B0604020202020204" pitchFamily="34" charset="0"/>
              <a:buChar char="•"/>
            </a:pPr>
            <a:r>
              <a:rPr lang="en-CA" sz="1300" dirty="0">
                <a:solidFill>
                  <a:schemeClr val="accent1"/>
                </a:solidFill>
              </a:rPr>
              <a:t>Indeed, a backlog management strategy can be established in a matter of days, and it can usually be initiated within the authority of the PMO itself.</a:t>
            </a:r>
          </a:p>
          <a:p>
            <a:pPr marL="285750" indent="-285750">
              <a:spcBef>
                <a:spcPts val="600"/>
              </a:spcBef>
              <a:spcAft>
                <a:spcPts val="600"/>
              </a:spcAft>
              <a:buFont typeface="Arial" panose="020B0604020202020204" pitchFamily="34" charset="0"/>
              <a:buChar char="•"/>
            </a:pPr>
            <a:r>
              <a:rPr lang="en-CA" sz="1300" dirty="0">
                <a:solidFill>
                  <a:schemeClr val="accent1"/>
                </a:solidFill>
              </a:rPr>
              <a:t>Companies with a strategic approach to the backlog are more likely to have more even workloads among project staff and a better balance of project vs. non-project work.</a:t>
            </a:r>
          </a:p>
          <a:p>
            <a:pPr>
              <a:spcBef>
                <a:spcPts val="600"/>
              </a:spcBef>
              <a:spcAft>
                <a:spcPts val="600"/>
              </a:spcAft>
            </a:pPr>
            <a:r>
              <a:rPr lang="en-CA" sz="1300" dirty="0">
                <a:solidFill>
                  <a:schemeClr val="accent1"/>
                </a:solidFill>
              </a:rPr>
              <a:t>The road forward will be rocky for some IT departments. Stakeholders can hold fast to their requests, and many will resist efforts to purge or revise those backlog requests. </a:t>
            </a:r>
            <a:endParaRPr lang="en-CA" sz="1300" dirty="0" smtClean="0">
              <a:solidFill>
                <a:schemeClr val="accent1"/>
              </a:solidFill>
            </a:endParaRPr>
          </a:p>
          <a:p>
            <a:pPr>
              <a:spcBef>
                <a:spcPts val="600"/>
              </a:spcBef>
              <a:spcAft>
                <a:spcPts val="600"/>
              </a:spcAft>
            </a:pPr>
            <a:r>
              <a:rPr lang="en-CA" sz="1300" dirty="0">
                <a:solidFill>
                  <a:schemeClr val="accent1"/>
                </a:solidFill>
              </a:rPr>
              <a:t>However, with the tools and advice in this blueprint, IT leaders can restore order to even the most unmanageable project backlogs</a:t>
            </a:r>
            <a:r>
              <a:rPr lang="en-CA" sz="1300" dirty="0" smtClean="0">
                <a:solidFill>
                  <a:schemeClr val="accent1"/>
                </a:solidFill>
              </a:rPr>
              <a:t>.</a:t>
            </a:r>
            <a:endParaRPr lang="en-CA" sz="1300" dirty="0">
              <a:solidFill>
                <a:schemeClr val="accent1"/>
              </a:solidFill>
            </a:endParaRPr>
          </a:p>
        </p:txBody>
      </p:sp>
    </p:spTree>
    <p:extLst>
      <p:ext uri="{BB962C8B-B14F-4D97-AF65-F5344CB8AC3E}">
        <p14:creationId xmlns:p14="http://schemas.microsoft.com/office/powerpoint/2010/main" val="3213796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98DD2A01AA984D89DFEB7875032D18" ma:contentTypeVersion="" ma:contentTypeDescription="Create a new document." ma:contentTypeScope="" ma:versionID="4822b0b465711d20bc7595ac15254b29">
  <xsd:schema xmlns:xsd="http://www.w3.org/2001/XMLSchema" xmlns:xs="http://www.w3.org/2001/XMLSchema" xmlns:p="http://schemas.microsoft.com/office/2006/metadata/properties" xmlns:ns2="http://schemas.microsoft.com/sharepoint/v3/fields" targetNamespace="http://schemas.microsoft.com/office/2006/metadata/properties" ma:root="true" ma:fieldsID="691e3faa968442c18bc1d8c066d446de" ns2:_="">
    <xsd:import namespace="http://schemas.microsoft.com/sharepoint/v3/fields"/>
    <xsd:element name="properties">
      <xsd:complexType>
        <xsd:sequence>
          <xsd:element name="documentManagement">
            <xsd:complexType>
              <xsd:all>
                <xsd:element ref="ns2: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9"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F4B1A6-20E1-4ABD-90FA-0CCCB28598B0}">
  <ds:schemaRefs>
    <ds:schemaRef ds:uri="http://purl.org/dc/dcmitype/"/>
    <ds:schemaRef ds:uri="http://www.w3.org/XML/1998/namespace"/>
    <ds:schemaRef ds:uri="http://schemas.microsoft.com/office/2006/documentManagement/types"/>
    <ds:schemaRef ds:uri="http://schemas.microsoft.com/office/2006/metadata/properties"/>
    <ds:schemaRef ds:uri="http://schemas.microsoft.com/sharepoint/v3/fields"/>
    <ds:schemaRef ds:uri="http://purl.org/dc/term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203F0BF-8BF7-44BB-8E1B-0C6131D77B91}">
  <ds:schemaRefs>
    <ds:schemaRef ds:uri="http://schemas.microsoft.com/sharepoint/v3/contenttype/forms"/>
  </ds:schemaRefs>
</ds:datastoreItem>
</file>

<file path=customXml/itemProps3.xml><?xml version="1.0" encoding="utf-8"?>
<ds:datastoreItem xmlns:ds="http://schemas.openxmlformats.org/officeDocument/2006/customXml" ds:itemID="{47A3870F-9A90-4DC1-A042-DEF5B8A37F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54136</TotalTime>
  <Words>5044</Words>
  <Application>Microsoft Office PowerPoint</Application>
  <PresentationFormat>On-screen Show (4:3)</PresentationFormat>
  <Paragraphs>406</Paragraphs>
  <Slides>24</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24</vt:i4>
      </vt:variant>
      <vt:variant>
        <vt:lpstr>Custom Shows</vt:lpstr>
      </vt:variant>
      <vt:variant>
        <vt:i4>1</vt:i4>
      </vt:variant>
    </vt:vector>
  </HeadingPairs>
  <TitlesOfParts>
    <vt:vector size="33" baseType="lpstr">
      <vt:lpstr>Arial</vt:lpstr>
      <vt:lpstr>Calibri</vt:lpstr>
      <vt:lpstr>Georgia</vt:lpstr>
      <vt:lpstr>Open Sans</vt:lpstr>
      <vt:lpstr>Roboto Regular</vt:lpstr>
      <vt:lpstr>Times New Roman</vt:lpstr>
      <vt:lpstr>Wingdings</vt:lpstr>
      <vt:lpstr>Theme1</vt:lpstr>
      <vt:lpstr>PowerPoint Presentation</vt:lpstr>
      <vt:lpstr>PowerPoint Presentation</vt:lpstr>
      <vt:lpstr>Our understanding of the problem</vt:lpstr>
      <vt:lpstr>Tame the Project Backlog – Executive Summary</vt:lpstr>
      <vt:lpstr>Secure your portfolio against the specter of the “unstarted”</vt:lpstr>
      <vt:lpstr>Know your enemy: the unmanaged project backlog</vt:lpstr>
      <vt:lpstr>Left unregulated, project backlogs pose legitimate threats to IT</vt:lpstr>
      <vt:lpstr>There are easy to spot, telltale signs that your backlog may be negatively influencing the value of your portfolio</vt:lpstr>
      <vt:lpstr>Defend your portfolio with a backlog management strategy</vt:lpstr>
      <vt:lpstr>Your unregulated backlog needs a management strategy sooner rather than later</vt:lpstr>
      <vt:lpstr>Effective backlog management supports the goals of portfolio management</vt:lpstr>
      <vt:lpstr>Backlog management helps facilitate project success</vt:lpstr>
      <vt:lpstr>Combat your unmanaged backlog with a three-pronged approach</vt:lpstr>
      <vt:lpstr>Start building your battle plan by sizing up your backlog</vt:lpstr>
      <vt:lpstr>Round out your battle plan by identifying the roots of your organization’s backlog culture </vt:lpstr>
      <vt:lpstr>Then develop a backlog management strategy that will scale to the needs of your organization</vt:lpstr>
      <vt:lpstr>Info-Tech’s approach to backlog management is centered around four core PPM competencies </vt:lpstr>
      <vt:lpstr>Info-Tech’s approach to backlog management is informed by industry best practices and rooted in practical insider research</vt:lpstr>
      <vt:lpstr>Use these icons to help direct you as you navigate this research </vt:lpstr>
      <vt:lpstr>Large enterprise IT department leaves the backlog behind when moving to a new PPM solution</vt:lpstr>
      <vt:lpstr>Info-Tech offers various levels of support to best suit your needs</vt:lpstr>
      <vt:lpstr>Tame the Project Backlog – Project Overview </vt:lpstr>
      <vt:lpstr>Follow Info-Tech’s blueprint to tame your project backlog</vt:lpstr>
      <vt:lpstr>Workshop overview </vt:lpstr>
      <vt:lpstr>Custom Show 1</vt:lpstr>
    </vt:vector>
  </TitlesOfParts>
  <Company>Info-Tech Research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Bryan Conrad</dc:creator>
  <dc:description/>
  <cp:lastModifiedBy>Iva Stankovic</cp:lastModifiedBy>
  <cp:revision>2723</cp:revision>
  <dcterms:created xsi:type="dcterms:W3CDTF">2014-01-10T16:07:28Z</dcterms:created>
  <dcterms:modified xsi:type="dcterms:W3CDTF">2016-03-10T21:36:48Z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0x0101000A98DD2A01AA984D89DFEB7875032D18</vt:lpwstr>
  </property>
</Properties>
</file>