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5" r:id="rId1"/>
    <p:sldMasterId id="2147483833" r:id="rId2"/>
  </p:sldMasterIdLst>
  <p:notesMasterIdLst>
    <p:notesMasterId r:id="rId15"/>
  </p:notesMasterIdLst>
  <p:handoutMasterIdLst>
    <p:handoutMasterId r:id="rId16"/>
  </p:handoutMasterIdLst>
  <p:sldIdLst>
    <p:sldId id="278" r:id="rId3"/>
    <p:sldId id="487" r:id="rId4"/>
    <p:sldId id="540" r:id="rId5"/>
    <p:sldId id="615" r:id="rId6"/>
    <p:sldId id="514" r:id="rId7"/>
    <p:sldId id="538" r:id="rId8"/>
    <p:sldId id="539" r:id="rId9"/>
    <p:sldId id="682" r:id="rId10"/>
    <p:sldId id="585" r:id="rId11"/>
    <p:sldId id="605" r:id="rId12"/>
    <p:sldId id="537" r:id="rId13"/>
    <p:sldId id="683" r:id="rId14"/>
  </p:sldIdLst>
  <p:sldSz cx="9144000" cy="6858000" type="screen4x3"/>
  <p:notesSz cx="6858000" cy="9144000"/>
  <p:custShowLst>
    <p:custShow name="Custom Show 1" id="0">
      <p:sldLst>
        <p:sld r:id="rId3"/>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33" userDrawn="1">
          <p15:clr>
            <a:srgbClr val="A4A3A4"/>
          </p15:clr>
        </p15:guide>
        <p15:guide id="3" orient="horz" pos="1162" userDrawn="1">
          <p15:clr>
            <a:srgbClr val="A4A3A4"/>
          </p15:clr>
        </p15:guide>
        <p15:guide id="4" pos="158" userDrawn="1">
          <p15:clr>
            <a:srgbClr val="A4A3A4"/>
          </p15:clr>
        </p15:guide>
        <p15:guide id="5" pos="793" userDrawn="1">
          <p15:clr>
            <a:srgbClr val="A4A3A4"/>
          </p15:clr>
        </p15:guide>
        <p15:guide id="6" orient="horz" pos="1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60"/>
    <a:srgbClr val="FFFFFF"/>
    <a:srgbClr val="6BC79D"/>
    <a:srgbClr val="4093D8"/>
    <a:srgbClr val="2B87D3"/>
    <a:srgbClr val="2576B7"/>
    <a:srgbClr val="82D0AD"/>
    <a:srgbClr val="F58F49"/>
    <a:srgbClr val="FFD009"/>
    <a:srgbClr val="7CC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5857" autoAdjust="0"/>
  </p:normalViewPr>
  <p:slideViewPr>
    <p:cSldViewPr snapToGrid="0">
      <p:cViewPr varScale="1">
        <p:scale>
          <a:sx n="116" d="100"/>
          <a:sy n="116" d="100"/>
        </p:scale>
        <p:origin x="2244" y="108"/>
      </p:cViewPr>
      <p:guideLst>
        <p:guide orient="horz" pos="799"/>
        <p:guide pos="3833"/>
        <p:guide orient="horz" pos="1162"/>
        <p:guide pos="158"/>
        <p:guide pos="793"/>
        <p:guide orient="horz" pos="164"/>
      </p:guideLst>
    </p:cSldViewPr>
  </p:slideViewPr>
  <p:outlineViewPr>
    <p:cViewPr>
      <p:scale>
        <a:sx n="33" d="100"/>
        <a:sy n="33" d="100"/>
      </p:scale>
      <p:origin x="0" y="-375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3/4/2016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3/4/2016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88190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169644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1"/>
              </a:solidFill>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29750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243147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09858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255644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397507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367519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17452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3862822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a:solidFill>
            <a:schemeClr val="bg1">
              <a:lumMod val="95000"/>
            </a:schemeClr>
          </a:solidFill>
        </p:grpSpPr>
        <p:sp>
          <p:nvSpPr>
            <p:cNvPr id="29" name="Rectangle 28"/>
            <p:cNvSpPr/>
            <p:nvPr/>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chemeClr val="bg1"/>
                  </a:solidFill>
                </a:rPr>
                <a:t>Info-Tech Research Group, Inc. </a:t>
              </a:r>
              <a:r>
                <a:rPr lang="en-CA" sz="800" dirty="0" smtClean="0">
                  <a:solidFill>
                    <a:schemeClr val="bg1"/>
                  </a:solidFill>
                </a:rPr>
                <a:t>is </a:t>
              </a:r>
              <a:r>
                <a:rPr lang="en-CA" sz="800" dirty="0">
                  <a:solidFill>
                    <a:schemeClr val="bg1"/>
                  </a:solidFill>
                </a:rPr>
                <a:t>a global leader in providing IT research and advice.</a:t>
              </a:r>
              <a:br>
                <a:rPr lang="en-CA" sz="800" dirty="0">
                  <a:solidFill>
                    <a:schemeClr val="bg1"/>
                  </a:solidFill>
                </a:rPr>
              </a:br>
              <a:r>
                <a:rPr lang="en-CA" sz="800" dirty="0">
                  <a:solidFill>
                    <a:schemeClr val="bg1"/>
                  </a:solidFill>
                </a:rPr>
                <a:t>Info-Tech’s products and services combine actionable insight and relevant advice with</a:t>
              </a:r>
              <a:br>
                <a:rPr lang="en-CA" sz="800" dirty="0">
                  <a:solidFill>
                    <a:schemeClr val="bg1"/>
                  </a:solidFill>
                </a:rPr>
              </a:br>
              <a:r>
                <a:rPr lang="en-CA" sz="800" dirty="0">
                  <a:solidFill>
                    <a:schemeClr val="bg1"/>
                  </a:solidFill>
                </a:rPr>
                <a:t>ready-to-use tools and templates that cover the full spectrum of IT concerns.</a:t>
              </a:r>
              <a:br>
                <a:rPr lang="en-CA" sz="800" dirty="0">
                  <a:solidFill>
                    <a:schemeClr val="bg1"/>
                  </a:solidFill>
                </a:rPr>
              </a:br>
              <a:r>
                <a:rPr lang="en-CA" sz="800" dirty="0">
                  <a:solidFill>
                    <a:schemeClr val="bg1"/>
                  </a:solidFill>
                </a:rPr>
                <a:t>© </a:t>
              </a:r>
              <a:r>
                <a:rPr lang="en-CA" sz="800" dirty="0" smtClean="0">
                  <a:solidFill>
                    <a:schemeClr val="bg1"/>
                  </a:solidFill>
                </a:rPr>
                <a:t>1997-2016 </a:t>
              </a:r>
              <a:r>
                <a:rPr lang="en-CA" sz="800" dirty="0">
                  <a:solidFill>
                    <a:schemeClr val="bg1"/>
                  </a:solidFill>
                </a:rPr>
                <a:t>Info-Tech Research Group Inc.</a:t>
              </a:r>
            </a:p>
          </p:txBody>
        </p:sp>
        <p:grpSp>
          <p:nvGrpSpPr>
            <p:cNvPr id="2" name="Group 1"/>
            <p:cNvGrpSpPr/>
            <p:nvPr userDrawn="1"/>
          </p:nvGrpSpPr>
          <p:grpSpPr>
            <a:xfrm>
              <a:off x="6696236" y="6090048"/>
              <a:ext cx="2447764" cy="767952"/>
              <a:chOff x="6696236" y="6090048"/>
              <a:chExt cx="2447764" cy="767952"/>
            </a:xfrm>
            <a:grpFill/>
          </p:grpSpPr>
          <p:sp>
            <p:nvSpPr>
              <p:cNvPr id="31" name="Rectangle 30"/>
              <p:cNvSpPr/>
              <p:nvPr/>
            </p:nvSpPr>
            <p:spPr>
              <a:xfrm>
                <a:off x="6696236" y="6090048"/>
                <a:ext cx="2447764" cy="767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a:noFill/>
            </p:spPr>
          </p:pic>
        </p:grpSp>
      </p:grpSp>
      <p:sp>
        <p:nvSpPr>
          <p:cNvPr id="28" name="Text Placeholder 27"/>
          <p:cNvSpPr>
            <a:spLocks noGrp="1"/>
          </p:cNvSpPr>
          <p:nvPr>
            <p:ph type="body" sz="quarter" idx="15" hasCustomPrompt="1"/>
          </p:nvPr>
        </p:nvSpPr>
        <p:spPr>
          <a:xfrm>
            <a:off x="496026" y="4691625"/>
            <a:ext cx="7454900" cy="655267"/>
          </a:xfrm>
          <a:noFill/>
        </p:spPr>
        <p:txBody>
          <a:bodyPr/>
          <a:lstStyle>
            <a:lvl1pPr marL="0" indent="0">
              <a:lnSpc>
                <a:spcPts val="3200"/>
              </a:lnSpc>
              <a:buNone/>
              <a:defRPr sz="2800" baseline="0">
                <a:latin typeface="+mn-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496026" y="5354999"/>
            <a:ext cx="7467600" cy="508000"/>
          </a:xfrm>
          <a:noFill/>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874789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Head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843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3357759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97641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latin typeface="+mn-lt"/>
              </a:defRPr>
            </a:lvl1pPr>
          </a:lstStyle>
          <a:p>
            <a:r>
              <a:rPr lang="en-US" dirty="0" smtClean="0"/>
              <a:t>General slide</a:t>
            </a:r>
            <a:endParaRPr lang="en-CA" dirty="0"/>
          </a:p>
        </p:txBody>
      </p:sp>
      <p:sp>
        <p:nvSpPr>
          <p:cNvPr id="3" name="Rectangle 6"/>
          <p:cNvSpPr/>
          <p:nvPr userDrawn="1"/>
        </p:nvSpPr>
        <p:spPr>
          <a:xfrm>
            <a:off x="0" y="1133475"/>
            <a:ext cx="2767476" cy="153749"/>
          </a:xfrm>
          <a:prstGeom prst="rect">
            <a:avLst/>
          </a:prstGeom>
          <a:solidFill>
            <a:schemeClr val="accent2"/>
          </a:solidFill>
          <a:ln>
            <a:noFill/>
          </a:ln>
          <a:effectLst>
            <a:outerShdw blurRad="25400" dist="12700" dir="27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2"/>
              </a:solidFill>
            </a:endParaRPr>
          </a:p>
        </p:txBody>
      </p:sp>
    </p:spTree>
    <p:extLst>
      <p:ext uri="{BB962C8B-B14F-4D97-AF65-F5344CB8AC3E}">
        <p14:creationId xmlns:p14="http://schemas.microsoft.com/office/powerpoint/2010/main" val="201008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xecutive Brie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latin typeface="+mn-lt"/>
              </a:defRPr>
            </a:lvl1pPr>
          </a:lstStyle>
          <a:p>
            <a:r>
              <a:rPr lang="en-US" dirty="0" smtClean="0"/>
              <a:t>General slide</a:t>
            </a:r>
            <a:endParaRPr lang="en-CA" dirty="0"/>
          </a:p>
        </p:txBody>
      </p:sp>
    </p:spTree>
    <p:extLst>
      <p:ext uri="{BB962C8B-B14F-4D97-AF65-F5344CB8AC3E}">
        <p14:creationId xmlns:p14="http://schemas.microsoft.com/office/powerpoint/2010/main" val="172968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xecutive Brie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560" y="255588"/>
            <a:ext cx="7596739" cy="877887"/>
          </a:xfrm>
        </p:spPr>
        <p:txBody>
          <a:bodyPr/>
          <a:lstStyle>
            <a:lvl1pPr>
              <a:defRPr baseline="0">
                <a:solidFill>
                  <a:schemeClr val="tx2"/>
                </a:solidFill>
                <a:latin typeface="+mn-lt"/>
              </a:defRPr>
            </a:lvl1pPr>
          </a:lstStyle>
          <a:p>
            <a:r>
              <a:rPr lang="en-US" dirty="0" smtClean="0"/>
              <a:t>Activity Slide</a:t>
            </a:r>
            <a:endParaRPr lang="en-CA" dirty="0"/>
          </a:p>
        </p:txBody>
      </p:sp>
      <p:sp>
        <p:nvSpPr>
          <p:cNvPr id="5" name="TextBox 4"/>
          <p:cNvSpPr txBox="1"/>
          <p:nvPr userDrawn="1"/>
        </p:nvSpPr>
        <p:spPr>
          <a:xfrm>
            <a:off x="132982" y="856476"/>
            <a:ext cx="981075" cy="276999"/>
          </a:xfrm>
          <a:prstGeom prst="rect">
            <a:avLst/>
          </a:prstGeom>
        </p:spPr>
        <p:txBody>
          <a:bodyPr wrap="square" rtlCol="0">
            <a:spAutoFit/>
          </a:bodyPr>
          <a:lstStyle/>
          <a:p>
            <a:pPr algn="ctr"/>
            <a:r>
              <a:rPr lang="en-CA" sz="1200" b="1" i="0" dirty="0" smtClean="0">
                <a:solidFill>
                  <a:schemeClr val="accent1"/>
                </a:solidFill>
              </a:rPr>
              <a:t>ACTIVITY </a:t>
            </a:r>
          </a:p>
        </p:txBody>
      </p:sp>
      <p:sp>
        <p:nvSpPr>
          <p:cNvPr id="6" name="Rectangle 6"/>
          <p:cNvSpPr/>
          <p:nvPr userDrawn="1"/>
        </p:nvSpPr>
        <p:spPr>
          <a:xfrm>
            <a:off x="0" y="1133475"/>
            <a:ext cx="2767476" cy="153749"/>
          </a:xfrm>
          <a:prstGeom prst="rect">
            <a:avLst/>
          </a:prstGeom>
          <a:solidFill>
            <a:schemeClr val="accent1"/>
          </a:solidFill>
          <a:ln>
            <a:noFill/>
          </a:ln>
          <a:effectLst>
            <a:outerShdw blurRad="25400" dist="12700" dir="27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216" y="354013"/>
            <a:ext cx="804605" cy="548595"/>
          </a:xfrm>
          <a:prstGeom prst="rect">
            <a:avLst/>
          </a:prstGeom>
        </p:spPr>
      </p:pic>
    </p:spTree>
    <p:extLst>
      <p:ext uri="{BB962C8B-B14F-4D97-AF65-F5344CB8AC3E}">
        <p14:creationId xmlns:p14="http://schemas.microsoft.com/office/powerpoint/2010/main" val="39237803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Header / Body">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8539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er / Bod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1243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11" name="Rectangle 10"/>
          <p:cNvSpPr/>
          <p:nvPr userDrawn="1"/>
        </p:nvSpPr>
        <p:spPr>
          <a:xfrm>
            <a:off x="259653" y="410698"/>
            <a:ext cx="5188408" cy="830997"/>
          </a:xfrm>
          <a:prstGeom prst="rect">
            <a:avLst/>
          </a:prstGeom>
        </p:spPr>
        <p:txBody>
          <a:bodyPr wrap="none">
            <a:spAutoFit/>
          </a:bodyPr>
          <a:lstStyle/>
          <a:p>
            <a:r>
              <a:rPr lang="en-CA" sz="1400" b="0" dirty="0" smtClean="0">
                <a:solidFill>
                  <a:schemeClr val="bg1">
                    <a:lumMod val="65000"/>
                  </a:schemeClr>
                </a:solidFill>
              </a:rPr>
              <a:t>Info-Tech Research Group</a:t>
            </a:r>
          </a:p>
          <a:p>
            <a:r>
              <a:rPr lang="en-CA" sz="3200" b="1" dirty="0" smtClean="0">
                <a:solidFill>
                  <a:schemeClr val="tx2"/>
                </a:solidFill>
              </a:rPr>
              <a:t>ANALYST PERSPECTIVE </a:t>
            </a:r>
          </a:p>
        </p:txBody>
      </p:sp>
    </p:spTree>
    <p:extLst>
      <p:ext uri="{BB962C8B-B14F-4D97-AF65-F5344CB8AC3E}">
        <p14:creationId xmlns:p14="http://schemas.microsoft.com/office/powerpoint/2010/main" val="2728075293"/>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1657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Rectangle 1"/>
          <p:cNvSpPr/>
          <p:nvPr userDrawn="1"/>
        </p:nvSpPr>
        <p:spPr>
          <a:xfrm>
            <a:off x="6068305" y="0"/>
            <a:ext cx="3075694" cy="6574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2576B7"/>
              </a:solidFill>
            </a:endParaRPr>
          </a:p>
        </p:txBody>
      </p:sp>
    </p:spTree>
    <p:extLst>
      <p:ext uri="{BB962C8B-B14F-4D97-AF65-F5344CB8AC3E}">
        <p14:creationId xmlns:p14="http://schemas.microsoft.com/office/powerpoint/2010/main" val="23966319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14711"/>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chemeClr val="bg1">
                    <a:lumMod val="65000"/>
                  </a:schemeClr>
                </a:solidFill>
              </a:rPr>
              <a:t>Express 							Info-Tech Research Group</a:t>
            </a:r>
            <a:endParaRPr lang="en-CA" sz="1000" dirty="0">
              <a:solidFill>
                <a:schemeClr val="bg1">
                  <a:lumMod val="65000"/>
                </a:schemeClr>
              </a:solidFill>
            </a:endParaRPr>
          </a:p>
        </p:txBody>
      </p:sp>
      <p:sp>
        <p:nvSpPr>
          <p:cNvPr id="10" name="Rectangle 9"/>
          <p:cNvSpPr/>
          <p:nvPr/>
        </p:nvSpPr>
        <p:spPr>
          <a:xfrm>
            <a:off x="8388424" y="6514711"/>
            <a:ext cx="755576"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chemeClr val="bg1">
                    <a:lumMod val="65000"/>
                  </a:schemeClr>
                </a:solidFill>
              </a:rPr>
              <a:pPr marL="179388" fontAlgn="base">
                <a:spcBef>
                  <a:spcPct val="0"/>
                </a:spcBef>
                <a:spcAft>
                  <a:spcPct val="0"/>
                </a:spcAft>
              </a:pPr>
              <a:t>‹#›</a:t>
            </a:fld>
            <a:endParaRPr lang="en-CA" sz="1000" dirty="0">
              <a:solidFill>
                <a:schemeClr val="bg1">
                  <a:lumMod val="65000"/>
                </a:schemeClr>
              </a:solidFill>
            </a:endParaRPr>
          </a:p>
        </p:txBody>
      </p:sp>
      <p:sp>
        <p:nvSpPr>
          <p:cNvPr id="14" name="Rectangle 13"/>
          <p:cNvSpPr/>
          <p:nvPr userDrawn="1"/>
        </p:nvSpPr>
        <p:spPr>
          <a:xfrm>
            <a:off x="8388424" y="6514711"/>
            <a:ext cx="755576"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chemeClr val="bg1">
                    <a:lumMod val="65000"/>
                  </a:schemeClr>
                </a:solidFill>
              </a:rPr>
              <a:pPr marL="179388" fontAlgn="base">
                <a:spcBef>
                  <a:spcPct val="0"/>
                </a:spcBef>
                <a:spcAft>
                  <a:spcPct val="0"/>
                </a:spcAft>
              </a:pPr>
              <a:t>‹#›</a:t>
            </a:fld>
            <a:endParaRPr lang="en-CA" sz="1000" dirty="0">
              <a:solidFill>
                <a:schemeClr val="bg1">
                  <a:lumMod val="65000"/>
                </a:schemeClr>
              </a:solidFill>
            </a:endParaRPr>
          </a:p>
        </p:txBody>
      </p:sp>
    </p:spTree>
    <p:extLst>
      <p:ext uri="{BB962C8B-B14F-4D97-AF65-F5344CB8AC3E}">
        <p14:creationId xmlns:p14="http://schemas.microsoft.com/office/powerpoint/2010/main" val="353041428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32" r:id="rId3"/>
    <p:sldLayoutId id="2147483831" r:id="rId4"/>
    <p:sldLayoutId id="2147483822" r:id="rId5"/>
    <p:sldLayoutId id="2147483825" r:id="rId6"/>
    <p:sldLayoutId id="2147483826" r:id="rId7"/>
    <p:sldLayoutId id="2147483827" r:id="rId8"/>
    <p:sldLayoutId id="2147483828" r:id="rId9"/>
    <p:sldLayoutId id="2147483829"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11" name="Group 10"/>
          <p:cNvGrpSpPr/>
          <p:nvPr userDrawn="1"/>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6408204" y="6525344"/>
              <a:ext cx="2735796"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fontAlgn="base">
                <a:spcBef>
                  <a:spcPct val="0"/>
                </a:spcBef>
                <a:spcAft>
                  <a:spcPct val="0"/>
                </a:spcAft>
              </a:pPr>
              <a:fld id="{FF20F8B6-5AB9-41C4-A82C-4155E8A92B2C}" type="slidenum">
                <a:rPr lang="en-CA" sz="1000" smtClean="0">
                  <a:solidFill>
                    <a:srgbClr val="FFFFFF"/>
                  </a:solidFill>
                </a:rPr>
                <a:pPr marL="2151063" fontAlgn="base">
                  <a:spcBef>
                    <a:spcPct val="0"/>
                  </a:spcBef>
                  <a:spcAft>
                    <a:spcPct val="0"/>
                  </a:spcAft>
                </a:pPr>
                <a:t>‹#›</a:t>
              </a:fld>
              <a:endParaRPr lang="en-CA" sz="1000" dirty="0">
                <a:solidFill>
                  <a:srgbClr val="FFFFFF"/>
                </a:solidFill>
              </a:endParaRPr>
            </a:p>
          </p:txBody>
        </p:sp>
      </p:grpSp>
    </p:spTree>
    <p:extLst>
      <p:ext uri="{BB962C8B-B14F-4D97-AF65-F5344CB8AC3E}">
        <p14:creationId xmlns:p14="http://schemas.microsoft.com/office/powerpoint/2010/main" val="166890762"/>
      </p:ext>
    </p:extLst>
  </p:cSld>
  <p:clrMap bg1="lt1" tx1="dk1" bg2="lt2" tx2="dk2" accent1="accent1" accent2="accent2" accent3="accent3" accent4="accent4" accent5="accent5" accent6="accent6" hlink="hlink" folHlink="folHlink"/>
  <p:sldLayoutIdLst>
    <p:sldLayoutId id="2147483834" r:id="rId1"/>
    <p:sldLayoutId id="214748383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nfotech.com/research/ss/improve-information-security-practices-in-the-small-enterprise?utm_source=SS_Sample&amp;utm_medium=Collateral&amp;utm_campaign=Collateral" TargetMode="Externa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hyperlink" Target="http://www.infotech.com/research/ss/improve-information-security-practices-in-the-small-enterprise?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infotech.com/research/ss/improve-information-security-practices-in-the-small-enterprise?utm_source=SS_Sample&amp;utm_medium=Collateral&amp;utm_campaign=Collater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improve-information-security-practices-in-the-small-enterprise?utm_source=SS_Sample&amp;utm_medium=Collateral&amp;utm_campaign=Collateral" TargetMode="External"/><Relationship Id="rId7" Type="http://schemas.openxmlformats.org/officeDocument/2006/relationships/image" Target="../media/image11.png"/><Relationship Id="rId2" Type="http://schemas.openxmlformats.org/officeDocument/2006/relationships/hyperlink" Target="http://www.infotech.com/" TargetMode="Externa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infotech.com/research/ss/improve-information-security-practices-in-the-small-enterprise?utm_source=SS_Sample&amp;utm_medium=Collateral&amp;utm_campaign=Collateral"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infotech.com/research/ss/improve-information-security-practices-in-the-small-enterprise?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infotech.com/research/ss/improve-information-security-practices-in-the-small-enterprise?utm_source=SS_Sample&amp;utm_medium=Collateral&amp;utm_campaign=Collatera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infotech.com/research/ss/improve-information-security-practices-in-the-small-enterprise?utm_source=SS_Sample&amp;utm_medium=Collateral&amp;utm_campaign=Collateral"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Build%20an%20Information%20Security%20Strategy"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infotech.com/research/ss/improve-information-security-practices-in-the-small-enterprise?utm_source=SS_Sample&amp;utm_medium=Collateral&amp;utm_campaign=Collatera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infotech.com/research/ss/improve-information-security-practices-in-the-small-enterprise?utm_source=SS_Sample&amp;utm_medium=Collateral&amp;utm_campaign=Collateral"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infotech.com/research/ss/improve-information-security-practices-in-the-small-enterprise?utm_source=SS_Sample&amp;utm_medium=Collateral&amp;utm_campaign=Collateral" TargetMode="External"/><Relationship Id="rId5" Type="http://schemas.openxmlformats.org/officeDocument/2006/relationships/image" Target="../media/image23.png"/><Relationship Id="rId4" Type="http://schemas.openxmlformats.org/officeDocument/2006/relationships/hyperlink" Target="mailto:GuidedImplementations@InfoTech.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hyperlink" Target="http://www.infotech.com/research/ss/improve-information-security-practices-in-the-small-enterprise?utm_source=SS_Sample&amp;utm_medium=Collateral&amp;utm_campaign=Collateral" TargetMode="External"/><Relationship Id="rId4" Type="http://schemas.openxmlformats.org/officeDocument/2006/relationships/image" Target="../media/image25.png"/><Relationship Id="rId9" Type="http://schemas.openxmlformats.org/officeDocument/2006/relationships/hyperlink" Target="http://www.infotech.com/workshops/information-secur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2750"/>
          <a:stretch/>
        </p:blipFill>
        <p:spPr>
          <a:xfrm>
            <a:off x="0" y="100645"/>
            <a:ext cx="8892480" cy="550333"/>
          </a:xfrm>
          <a:prstGeom prst="rect">
            <a:avLst/>
          </a:prstGeom>
        </p:spPr>
      </p:pic>
      <p:sp>
        <p:nvSpPr>
          <p:cNvPr id="4" name="Blueprint Title"/>
          <p:cNvSpPr>
            <a:spLocks noGrp="1"/>
          </p:cNvSpPr>
          <p:nvPr>
            <p:ph type="body" sz="quarter" idx="15"/>
          </p:nvPr>
        </p:nvSpPr>
        <p:spPr>
          <a:xfrm>
            <a:off x="443775" y="4083671"/>
            <a:ext cx="7454900" cy="655267"/>
          </a:xfrm>
          <a:noFill/>
        </p:spPr>
        <p:txBody>
          <a:bodyPr/>
          <a:lstStyle/>
          <a:p>
            <a:pPr>
              <a:spcAft>
                <a:spcPts val="200"/>
              </a:spcAft>
            </a:pPr>
            <a:r>
              <a:rPr lang="en-US" b="1" dirty="0" smtClean="0">
                <a:solidFill>
                  <a:schemeClr val="bg1"/>
                </a:solidFill>
              </a:rPr>
              <a:t>Improve Information Security Practices in the Small Enterprise</a:t>
            </a:r>
          </a:p>
          <a:p>
            <a:pPr>
              <a:spcAft>
                <a:spcPts val="200"/>
              </a:spcAft>
            </a:pPr>
            <a:r>
              <a:rPr lang="en-US" sz="1400" dirty="0" smtClean="0">
                <a:solidFill>
                  <a:schemeClr val="bg1"/>
                </a:solidFill>
              </a:rPr>
              <a:t>Create a realistic security plan that manages the threats of today and tomorrow.</a:t>
            </a:r>
          </a:p>
          <a:p>
            <a:pPr>
              <a:spcAft>
                <a:spcPts val="200"/>
              </a:spcAft>
            </a:pPr>
            <a:endParaRPr lang="en-US" b="1" dirty="0" smtClean="0">
              <a:solidFill>
                <a:schemeClr val="bg1"/>
              </a:solidFill>
            </a:endParaRPr>
          </a:p>
          <a:p>
            <a:pPr>
              <a:spcAft>
                <a:spcPts val="200"/>
              </a:spcAft>
            </a:pPr>
            <a:r>
              <a:rPr lang="en-US" b="1" dirty="0" smtClean="0">
                <a:solidFill>
                  <a:schemeClr val="bg1"/>
                </a:solidFill>
              </a:rPr>
              <a:t> </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50581556"/>
              </p:ext>
            </p:extLst>
          </p:nvPr>
        </p:nvGraphicFramePr>
        <p:xfrm>
          <a:off x="240738" y="200859"/>
          <a:ext cx="4545027" cy="370840"/>
        </p:xfrm>
        <a:graphic>
          <a:graphicData uri="http://schemas.openxmlformats.org/drawingml/2006/table">
            <a:tbl>
              <a:tblPr firstRow="1" bandRow="1">
                <a:tableStyleId>{5C22544A-7EE6-4342-B048-85BDC9FD1C3A}</a:tableStyleId>
              </a:tblPr>
              <a:tblGrid>
                <a:gridCol w="895519"/>
                <a:gridCol w="1351370"/>
                <a:gridCol w="1343277"/>
                <a:gridCol w="954861"/>
              </a:tblGrid>
              <a:tr h="370840">
                <a:tc>
                  <a:txBody>
                    <a:bodyPr/>
                    <a:lstStyle/>
                    <a:p>
                      <a:pPr algn="ctr"/>
                      <a:r>
                        <a:rPr lang="en-CA" sz="1400" b="0" dirty="0" smtClean="0">
                          <a:solidFill>
                            <a:schemeClr val="bg1">
                              <a:lumMod val="95000"/>
                            </a:schemeClr>
                          </a:solidFill>
                        </a:rPr>
                        <a:t>Strategy</a:t>
                      </a:r>
                      <a:r>
                        <a:rPr lang="en-CA" sz="1400" b="0" baseline="0" dirty="0" smtClean="0">
                          <a:solidFill>
                            <a:schemeClr val="bg1">
                              <a:lumMod val="95000"/>
                            </a:schemeClr>
                          </a:solidFill>
                        </a:rPr>
                        <a:t> </a:t>
                      </a:r>
                      <a:endParaRPr lang="en-CA" sz="1400" b="0" dirty="0">
                        <a:solidFill>
                          <a:schemeClr val="bg1">
                            <a:lumMod val="9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b="0" dirty="0" smtClean="0">
                          <a:solidFill>
                            <a:schemeClr val="bg1">
                              <a:lumMod val="95000"/>
                            </a:schemeClr>
                          </a:solidFill>
                        </a:rPr>
                        <a:t>Infrastructure </a:t>
                      </a:r>
                      <a:endParaRPr lang="en-CA" sz="1400" b="0" dirty="0">
                        <a:solidFill>
                          <a:schemeClr val="bg1">
                            <a:lumMod val="9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b="0" dirty="0" smtClean="0">
                          <a:solidFill>
                            <a:schemeClr val="bg1">
                              <a:lumMod val="95000"/>
                            </a:schemeClr>
                          </a:solidFill>
                        </a:rPr>
                        <a:t>Applications </a:t>
                      </a:r>
                      <a:endParaRPr lang="en-CA" sz="1400" b="0" dirty="0">
                        <a:solidFill>
                          <a:schemeClr val="bg1">
                            <a:lumMod val="9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smtClean="0">
                          <a:solidFill>
                            <a:schemeClr val="bg1"/>
                          </a:solidFill>
                        </a:rPr>
                        <a:t>Security </a:t>
                      </a:r>
                      <a:endParaRPr lang="en-CA" sz="14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US" sz="800" dirty="0" smtClean="0">
                <a:solidFill>
                  <a:schemeClr val="bg1"/>
                </a:solidFill>
              </a:rPr>
              <a:t>Info-Tech Research Group, Inc. is a global leader in providing IT research and advice.</a:t>
            </a:r>
            <a:br>
              <a:rPr lang="en-US" sz="800" dirty="0" smtClean="0">
                <a:solidFill>
                  <a:schemeClr val="bg1"/>
                </a:solidFill>
              </a:rPr>
            </a:br>
            <a:r>
              <a:rPr lang="en-US" sz="800" dirty="0" smtClean="0">
                <a:solidFill>
                  <a:schemeClr val="bg1"/>
                </a:solidFill>
              </a:rPr>
              <a:t>Info-Tech’s products and services combine actionable insight and relevant advice with</a:t>
            </a:r>
            <a:br>
              <a:rPr lang="en-US" sz="800" dirty="0" smtClean="0">
                <a:solidFill>
                  <a:schemeClr val="bg1"/>
                </a:solidFill>
              </a:rPr>
            </a:br>
            <a:r>
              <a:rPr lang="en-US" sz="800" dirty="0" smtClean="0">
                <a:solidFill>
                  <a:schemeClr val="bg1"/>
                </a:solidFill>
              </a:rPr>
              <a:t>ready-to-use tools and templates that cover the full spectrum of IT concerns.</a:t>
            </a:r>
            <a:br>
              <a:rPr lang="en-US" sz="800" dirty="0" smtClean="0">
                <a:solidFill>
                  <a:schemeClr val="bg1"/>
                </a:solidFill>
              </a:rPr>
            </a:br>
            <a:r>
              <a:rPr lang="en-US" sz="800" dirty="0" smtClean="0">
                <a:solidFill>
                  <a:schemeClr val="bg1"/>
                </a:solidFill>
              </a:rPr>
              <a:t>© 1997-2016 Info-Tech Research Group Inc.</a:t>
            </a:r>
            <a:endParaRPr lang="en-US" sz="800" dirty="0">
              <a:solidFill>
                <a:schemeClr val="bg1"/>
              </a:solidFill>
            </a:endParaRPr>
          </a:p>
        </p:txBody>
      </p:sp>
      <p:pic>
        <p:nvPicPr>
          <p:cNvPr id="9" name="Picture 8" descr="Info-Tech_Logo_2013-On-Screen-WHITE(transparent-background).png"/>
          <p:cNvPicPr>
            <a:picLocks noChangeAspect="1"/>
          </p:cNvPicPr>
          <p:nvPr/>
        </p:nvPicPr>
        <p:blipFill>
          <a:blip r:embed="rId5" cstate="print"/>
          <a:stretch>
            <a:fillRect/>
          </a:stretch>
        </p:blipFill>
        <p:spPr>
          <a:xfrm>
            <a:off x="7020272" y="6309320"/>
            <a:ext cx="1697008" cy="339401"/>
          </a:xfrm>
          <a:prstGeom prst="rect">
            <a:avLst/>
          </a:prstGeom>
          <a:noFill/>
        </p:spPr>
      </p:pic>
      <p:grpSp>
        <p:nvGrpSpPr>
          <p:cNvPr id="10" name="Group 9"/>
          <p:cNvGrpSpPr/>
          <p:nvPr/>
        </p:nvGrpSpPr>
        <p:grpSpPr>
          <a:xfrm>
            <a:off x="0" y="5402461"/>
            <a:ext cx="9144000" cy="1455539"/>
            <a:chOff x="0" y="5402461"/>
            <a:chExt cx="9144000" cy="1455539"/>
          </a:xfrm>
        </p:grpSpPr>
        <p:pic>
          <p:nvPicPr>
            <p:cNvPr id="11" name="Picture 10" descr="sample-titlebar-itrgNEW.gif">
              <a:hlinkClick r:id="rId6"/>
            </p:cNvPr>
            <p:cNvPicPr>
              <a:picLocks noChangeAspect="1"/>
            </p:cNvPicPr>
            <p:nvPr/>
          </p:nvPicPr>
          <p:blipFill>
            <a:blip r:embed="rId7" cstate="print"/>
            <a:srcRect b="40634"/>
            <a:stretch>
              <a:fillRect/>
            </a:stretch>
          </p:blipFill>
          <p:spPr>
            <a:xfrm>
              <a:off x="0" y="5402461"/>
              <a:ext cx="9144000" cy="864096"/>
            </a:xfrm>
            <a:prstGeom prst="rect">
              <a:avLst/>
            </a:prstGeom>
          </p:spPr>
        </p:pic>
        <p:grpSp>
          <p:nvGrpSpPr>
            <p:cNvPr id="12" name="Group 11"/>
            <p:cNvGrpSpPr/>
            <p:nvPr/>
          </p:nvGrpSpPr>
          <p:grpSpPr>
            <a:xfrm>
              <a:off x="0" y="6266557"/>
              <a:ext cx="9144000" cy="591443"/>
              <a:chOff x="0" y="6266557"/>
              <a:chExt cx="9144000" cy="591443"/>
            </a:xfrm>
          </p:grpSpPr>
          <p:sp>
            <p:nvSpPr>
              <p:cNvPr id="13" name="Rectangle 12"/>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1997 - 2016 Info-Tech Research Group</a:t>
                </a:r>
                <a:endParaRPr lang="en-CA" sz="800" dirty="0">
                  <a:solidFill>
                    <a:schemeClr val="bg1">
                      <a:lumMod val="65000"/>
                    </a:schemeClr>
                  </a:solidFill>
                </a:endParaRPr>
              </a:p>
            </p:txBody>
          </p:sp>
          <p:sp>
            <p:nvSpPr>
              <p:cNvPr id="14" name="Rectangle 13"/>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itrg-logo-blue.png"/>
              <p:cNvPicPr>
                <a:picLocks noChangeAspect="1"/>
              </p:cNvPicPr>
              <p:nvPr/>
            </p:nvPicPr>
            <p:blipFill>
              <a:blip r:embed="rId8"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2905" b="14293"/>
          <a:stretch/>
        </p:blipFill>
        <p:spPr>
          <a:xfrm>
            <a:off x="6084888" y="1"/>
            <a:ext cx="3059112" cy="6515100"/>
          </a:xfrm>
          <a:prstGeom prst="rect">
            <a:avLst/>
          </a:prstGeom>
        </p:spPr>
      </p:pic>
      <p:sp>
        <p:nvSpPr>
          <p:cNvPr id="2" name="TextBox 1"/>
          <p:cNvSpPr txBox="1"/>
          <p:nvPr/>
        </p:nvSpPr>
        <p:spPr>
          <a:xfrm>
            <a:off x="255171" y="254668"/>
            <a:ext cx="5065294" cy="830997"/>
          </a:xfrm>
          <a:prstGeom prst="rect">
            <a:avLst/>
          </a:prstGeom>
        </p:spPr>
        <p:txBody>
          <a:bodyPr wrap="square" rtlCol="0">
            <a:spAutoFit/>
          </a:bodyPr>
          <a:lstStyle/>
          <a:p>
            <a:r>
              <a:rPr lang="en-US" sz="2400" b="1" dirty="0" smtClean="0"/>
              <a:t>Information Security Strategy </a:t>
            </a:r>
            <a:endParaRPr lang="en-US" sz="2400" b="1" dirty="0" smtClean="0">
              <a:solidFill>
                <a:schemeClr val="accent1"/>
              </a:solidFill>
            </a:endParaRPr>
          </a:p>
          <a:p>
            <a:r>
              <a:rPr lang="en-US" sz="2400" b="1" dirty="0" smtClean="0">
                <a:solidFill>
                  <a:schemeClr val="accent1"/>
                </a:solidFill>
              </a:rPr>
              <a:t>Project Overview </a:t>
            </a:r>
          </a:p>
        </p:txBody>
      </p:sp>
      <p:graphicFrame>
        <p:nvGraphicFramePr>
          <p:cNvPr id="14" name="Table 5"/>
          <p:cNvGraphicFramePr>
            <a:graphicFrameLocks noGrp="1"/>
          </p:cNvGraphicFramePr>
          <p:nvPr>
            <p:extLst>
              <p:ext uri="{D42A27DB-BD31-4B8C-83A1-F6EECF244321}">
                <p14:modId xmlns:p14="http://schemas.microsoft.com/office/powerpoint/2010/main" val="3796490765"/>
              </p:ext>
            </p:extLst>
          </p:nvPr>
        </p:nvGraphicFramePr>
        <p:xfrm>
          <a:off x="623235" y="1592055"/>
          <a:ext cx="4866244" cy="4141151"/>
        </p:xfrm>
        <a:graphic>
          <a:graphicData uri="http://schemas.openxmlformats.org/drawingml/2006/table">
            <a:tbl>
              <a:tblPr bandRow="1">
                <a:tableStyleId>{5C22544A-7EE6-4342-B048-85BDC9FD1C3A}</a:tableStyleId>
              </a:tblPr>
              <a:tblGrid>
                <a:gridCol w="4866244"/>
              </a:tblGrid>
              <a:tr h="392111">
                <a:tc>
                  <a:txBody>
                    <a:bodyPr/>
                    <a:lstStyle/>
                    <a:p>
                      <a:pPr marL="541338" marR="0" indent="0" algn="l" defTabSz="914400" rtl="0" eaLnBrk="1" fontAlgn="auto" latinLnBrk="0" hangingPunct="1">
                        <a:lnSpc>
                          <a:spcPct val="100000"/>
                        </a:lnSpc>
                        <a:spcBef>
                          <a:spcPts val="0"/>
                        </a:spcBef>
                        <a:spcAft>
                          <a:spcPts val="0"/>
                        </a:spcAft>
                        <a:buClrTx/>
                        <a:buSzTx/>
                        <a:buFontTx/>
                        <a:buNone/>
                        <a:tabLst/>
                        <a:defRPr/>
                      </a:pPr>
                      <a:r>
                        <a:rPr lang="en-CA" sz="1600" b="1" i="0" dirty="0" smtClean="0">
                          <a:solidFill>
                            <a:schemeClr val="accent2"/>
                          </a:solidFill>
                        </a:rPr>
                        <a:t>Recommended Project Manager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5298">
                <a:tc>
                  <a:txBody>
                    <a:bodyPr/>
                    <a:lstStyle/>
                    <a:p>
                      <a:pPr marL="0" indent="0">
                        <a:buFont typeface="Arial" panose="020B0604020202020204" pitchFamily="34" charset="0"/>
                        <a:buNone/>
                      </a:pPr>
                      <a:r>
                        <a:rPr lang="en-CA" sz="1400" i="0" dirty="0" smtClean="0">
                          <a:solidFill>
                            <a:schemeClr val="tx1"/>
                          </a:solidFill>
                        </a:rPr>
                        <a:t>Manager</a:t>
                      </a:r>
                      <a:r>
                        <a:rPr lang="en-CA" sz="1400" i="0" baseline="0" dirty="0" smtClean="0">
                          <a:solidFill>
                            <a:schemeClr val="tx1"/>
                          </a:solidFill>
                        </a:rPr>
                        <a:t> responsible for security at the organization (likely from Infrastructure).</a:t>
                      </a:r>
                    </a:p>
                    <a:p>
                      <a:pPr marL="0" indent="0">
                        <a:buFont typeface="Arial" panose="020B0604020202020204" pitchFamily="34" charset="0"/>
                        <a:buNone/>
                      </a:pPr>
                      <a:endParaRPr lang="en-CA" sz="1400" i="0" baseline="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7012">
                <a:tc>
                  <a:txBody>
                    <a:bodyPr/>
                    <a:lstStyle/>
                    <a:p>
                      <a:pPr marL="541338" marR="0" indent="0" algn="l" defTabSz="914400" rtl="0" eaLnBrk="1" fontAlgn="auto" latinLnBrk="0" hangingPunct="1">
                        <a:lnSpc>
                          <a:spcPct val="100000"/>
                        </a:lnSpc>
                        <a:spcBef>
                          <a:spcPts val="0"/>
                        </a:spcBef>
                        <a:spcAft>
                          <a:spcPts val="0"/>
                        </a:spcAft>
                        <a:buClrTx/>
                        <a:buSzTx/>
                        <a:buFontTx/>
                        <a:buNone/>
                        <a:tabLst/>
                        <a:defRPr/>
                      </a:pPr>
                      <a:r>
                        <a:rPr lang="en-CA" sz="1600" b="1" i="0" dirty="0" smtClean="0">
                          <a:solidFill>
                            <a:schemeClr val="accent2"/>
                          </a:solidFill>
                        </a:rPr>
                        <a:t>Recommended Oversight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28797">
                <a:tc>
                  <a:txBody>
                    <a:bodyPr/>
                    <a:lstStyle/>
                    <a:p>
                      <a:pPr marL="0" indent="0">
                        <a:buFont typeface="Arial" panose="020B0604020202020204" pitchFamily="34" charset="0"/>
                        <a:buNone/>
                      </a:pPr>
                      <a:r>
                        <a:rPr lang="en-CA" sz="1400" i="0" dirty="0" smtClean="0">
                          <a:solidFill>
                            <a:schemeClr val="tx1"/>
                          </a:solidFill>
                        </a:rPr>
                        <a:t>Depending on size and structure could</a:t>
                      </a:r>
                      <a:r>
                        <a:rPr lang="en-CA" sz="1400" i="0" baseline="0" dirty="0" smtClean="0">
                          <a:solidFill>
                            <a:schemeClr val="tx1"/>
                          </a:solidFill>
                        </a:rPr>
                        <a:t> be:</a:t>
                      </a:r>
                      <a:endParaRPr lang="en-CA" sz="1400" i="0" dirty="0" smtClean="0">
                        <a:solidFill>
                          <a:schemeClr val="tx1"/>
                        </a:solidFill>
                      </a:endParaRPr>
                    </a:p>
                    <a:p>
                      <a:pPr marL="180975" indent="-180975">
                        <a:buFont typeface="Arial" panose="020B0604020202020204" pitchFamily="34" charset="0"/>
                        <a:buChar char="•"/>
                      </a:pPr>
                      <a:r>
                        <a:rPr lang="en-CA" sz="1400" i="0" dirty="0" smtClean="0">
                          <a:solidFill>
                            <a:schemeClr val="tx1"/>
                          </a:solidFill>
                        </a:rPr>
                        <a:t>Head</a:t>
                      </a:r>
                      <a:r>
                        <a:rPr lang="en-CA" sz="1400" i="0" baseline="0" dirty="0" smtClean="0">
                          <a:solidFill>
                            <a:schemeClr val="tx1"/>
                          </a:solidFill>
                        </a:rPr>
                        <a:t> of IT (CIO or IT Manager)</a:t>
                      </a:r>
                    </a:p>
                    <a:p>
                      <a:pPr marL="180975" indent="-180975">
                        <a:buFont typeface="Arial" panose="020B0604020202020204" pitchFamily="34" charset="0"/>
                        <a:buChar char="•"/>
                      </a:pPr>
                      <a:r>
                        <a:rPr lang="en-CA" sz="1400" i="0" baseline="0" dirty="0" smtClean="0">
                          <a:solidFill>
                            <a:schemeClr val="tx1"/>
                          </a:solidFill>
                        </a:rPr>
                        <a:t>H</a:t>
                      </a:r>
                      <a:r>
                        <a:rPr lang="en-CA" sz="1400" i="0" dirty="0" smtClean="0">
                          <a:solidFill>
                            <a:schemeClr val="tx1"/>
                          </a:solidFill>
                        </a:rPr>
                        <a:t>ead</a:t>
                      </a:r>
                      <a:r>
                        <a:rPr lang="en-CA" sz="1400" i="0" baseline="0" dirty="0" smtClean="0">
                          <a:solidFill>
                            <a:schemeClr val="tx1"/>
                          </a:solidFill>
                        </a:rPr>
                        <a:t> of Shared Services (CFO, COO, etc.)</a:t>
                      </a:r>
                    </a:p>
                    <a:p>
                      <a:pPr marL="180975" indent="-180975">
                        <a:buFont typeface="Arial" panose="020B0604020202020204" pitchFamily="34" charset="0"/>
                        <a:buChar char="•"/>
                      </a:pPr>
                      <a:r>
                        <a:rPr lang="en-CA" sz="1400" i="0" baseline="0" dirty="0" smtClean="0">
                          <a:solidFill>
                            <a:schemeClr val="tx1"/>
                          </a:solidFill>
                        </a:rPr>
                        <a:t>Company Owner or CEO</a:t>
                      </a:r>
                    </a:p>
                    <a:p>
                      <a:pPr marL="180975" indent="-180975">
                        <a:buFont typeface="Arial" panose="020B0604020202020204" pitchFamily="34" charset="0"/>
                        <a:buChar char="•"/>
                      </a:pPr>
                      <a:endParaRPr lang="en-CA" sz="1600" i="0" baseline="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7012">
                <a:tc>
                  <a:txBody>
                    <a:bodyPr/>
                    <a:lstStyle/>
                    <a:p>
                      <a:pPr marL="541338" marR="0" indent="0" algn="l" defTabSz="914400" rtl="0" eaLnBrk="1" fontAlgn="auto" latinLnBrk="0" hangingPunct="1">
                        <a:lnSpc>
                          <a:spcPct val="100000"/>
                        </a:lnSpc>
                        <a:spcBef>
                          <a:spcPts val="0"/>
                        </a:spcBef>
                        <a:spcAft>
                          <a:spcPts val="0"/>
                        </a:spcAft>
                        <a:buClrTx/>
                        <a:buSzTx/>
                        <a:buFontTx/>
                        <a:buNone/>
                        <a:tabLst/>
                        <a:defRPr/>
                      </a:pPr>
                      <a:r>
                        <a:rPr lang="en-CA" sz="1600" b="1" i="0" dirty="0" smtClean="0">
                          <a:solidFill>
                            <a:schemeClr val="accent2"/>
                          </a:solidFill>
                        </a:rPr>
                        <a:t>Estimated Timeline</a:t>
                      </a:r>
                      <a:endParaRPr lang="en-CA" sz="1600" i="0" dirty="0">
                        <a:solidFill>
                          <a:schemeClr val="accent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1353">
                <a:tc>
                  <a:txBody>
                    <a:bodyPr/>
                    <a:lstStyle/>
                    <a:p>
                      <a:pPr algn="l"/>
                      <a:r>
                        <a:rPr lang="en-CA" sz="1400" i="0" dirty="0" smtClean="0">
                          <a:solidFill>
                            <a:schemeClr val="tx1"/>
                          </a:solidFill>
                        </a:rPr>
                        <a:t>Roughly 2-4 weeks </a:t>
                      </a:r>
                    </a:p>
                    <a:p>
                      <a:pPr algn="l"/>
                      <a:endParaRPr lang="en-CA" sz="1400" i="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7012">
                <a:tc>
                  <a:txBody>
                    <a:bodyPr/>
                    <a:lstStyle/>
                    <a:p>
                      <a:pPr marL="541338" marR="0" indent="0" algn="l" defTabSz="914400" rtl="0" eaLnBrk="1" fontAlgn="auto" latinLnBrk="0" hangingPunct="1">
                        <a:lnSpc>
                          <a:spcPct val="100000"/>
                        </a:lnSpc>
                        <a:spcBef>
                          <a:spcPts val="0"/>
                        </a:spcBef>
                        <a:spcAft>
                          <a:spcPts val="0"/>
                        </a:spcAft>
                        <a:buClrTx/>
                        <a:buSzTx/>
                        <a:buFontTx/>
                        <a:buNone/>
                        <a:tabLst/>
                        <a:defRPr/>
                      </a:pPr>
                      <a:r>
                        <a:rPr lang="en-CA" sz="1600" b="1" i="0" dirty="0" smtClean="0">
                          <a:solidFill>
                            <a:schemeClr val="accent2"/>
                          </a:solidFill>
                        </a:rPr>
                        <a:t>Project Scope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484">
                <a:tc>
                  <a:txBody>
                    <a:bodyPr/>
                    <a:lstStyle/>
                    <a:p>
                      <a:pPr marL="0" indent="0" algn="l">
                        <a:buFont typeface="Arial" panose="020B0604020202020204" pitchFamily="34" charset="0"/>
                        <a:buNone/>
                      </a:pPr>
                      <a:r>
                        <a:rPr lang="en-CA" sz="1400" i="0" dirty="0" smtClean="0">
                          <a:solidFill>
                            <a:schemeClr val="tx1"/>
                          </a:solidFill>
                        </a:rPr>
                        <a:t>Organization’s IT security practices </a:t>
                      </a:r>
                      <a:endParaRPr lang="en-CA" sz="1400" i="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93" y="1527886"/>
            <a:ext cx="413823" cy="41382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93" y="2609519"/>
            <a:ext cx="413823" cy="4138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206" y="4191986"/>
            <a:ext cx="399796" cy="3997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206" y="5072103"/>
            <a:ext cx="399796" cy="399796"/>
          </a:xfrm>
          <a:prstGeom prst="rect">
            <a:avLst/>
          </a:prstGeom>
        </p:spPr>
      </p:pic>
      <p:grpSp>
        <p:nvGrpSpPr>
          <p:cNvPr id="12" name="Group 11"/>
          <p:cNvGrpSpPr/>
          <p:nvPr/>
        </p:nvGrpSpPr>
        <p:grpSpPr>
          <a:xfrm>
            <a:off x="0" y="6422955"/>
            <a:ext cx="9144000" cy="437555"/>
            <a:chOff x="0" y="6422955"/>
            <a:chExt cx="9144000" cy="437555"/>
          </a:xfrm>
        </p:grpSpPr>
        <p:pic>
          <p:nvPicPr>
            <p:cNvPr id="13"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30638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Address foundational and baseline functions of security</a:t>
            </a:r>
            <a:endParaRPr lang="en-US" b="1" dirty="0">
              <a:solidFill>
                <a:schemeClr val="accent1"/>
              </a:solidFill>
            </a:endParaRPr>
          </a:p>
        </p:txBody>
      </p:sp>
      <p:sp>
        <p:nvSpPr>
          <p:cNvPr id="3" name="TextBox 2"/>
          <p:cNvSpPr txBox="1"/>
          <p:nvPr/>
        </p:nvSpPr>
        <p:spPr>
          <a:xfrm>
            <a:off x="487220" y="6005851"/>
            <a:ext cx="5784107" cy="430887"/>
          </a:xfrm>
          <a:prstGeom prst="rect">
            <a:avLst/>
          </a:prstGeom>
        </p:spPr>
        <p:txBody>
          <a:bodyPr wrap="square" rtlCol="0">
            <a:spAutoFit/>
          </a:bodyPr>
          <a:lstStyle/>
          <a:p>
            <a:pPr>
              <a:spcAft>
                <a:spcPts val="200"/>
              </a:spcAft>
            </a:pPr>
            <a:r>
              <a:rPr lang="en-US" sz="1050" dirty="0" smtClean="0"/>
              <a:t>*Investments in additional components may be necessary (in addition to the highlighted components), depending on organizational maturity and specific requirements.</a:t>
            </a:r>
            <a:endParaRPr lang="en-US" sz="1200" dirty="0"/>
          </a:p>
        </p:txBody>
      </p:sp>
      <p:sp>
        <p:nvSpPr>
          <p:cNvPr id="9" name="TextBox 8"/>
          <p:cNvSpPr txBox="1"/>
          <p:nvPr/>
        </p:nvSpPr>
        <p:spPr>
          <a:xfrm>
            <a:off x="404037" y="1286634"/>
            <a:ext cx="5689266" cy="307777"/>
          </a:xfrm>
          <a:prstGeom prst="rect">
            <a:avLst/>
          </a:prstGeom>
        </p:spPr>
        <p:txBody>
          <a:bodyPr wrap="square" rtlCol="0">
            <a:spAutoFit/>
          </a:bodyPr>
          <a:lstStyle/>
          <a:p>
            <a:r>
              <a:rPr lang="en-US" sz="1400" b="1" dirty="0" smtClean="0">
                <a:solidFill>
                  <a:schemeClr val="accent1"/>
                </a:solidFill>
              </a:rPr>
              <a:t>Info-Tech’s Information Security Framework </a:t>
            </a:r>
            <a:endParaRPr lang="en-US" sz="1200" b="1" dirty="0">
              <a:solidFill>
                <a:schemeClr val="accent1"/>
              </a:solidFill>
            </a:endParaRPr>
          </a:p>
        </p:txBody>
      </p:sp>
      <p:sp>
        <p:nvSpPr>
          <p:cNvPr id="10" name="Rectangle 7"/>
          <p:cNvSpPr/>
          <p:nvPr/>
        </p:nvSpPr>
        <p:spPr>
          <a:xfrm>
            <a:off x="478373" y="5630132"/>
            <a:ext cx="257062" cy="143336"/>
          </a:xfrm>
          <a:prstGeom prst="rect">
            <a:avLst/>
          </a:prstGeom>
          <a:solidFill>
            <a:schemeClr val="accent4"/>
          </a:solidFill>
          <a:ln w="38100" cap="flat" cmpd="sng" algn="ctr">
            <a:noFill/>
            <a:prstDash val="solid"/>
          </a:ln>
          <a:effectLst>
            <a:outerShdw blurRad="12700" dist="127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TextBox 14"/>
          <p:cNvSpPr txBox="1"/>
          <p:nvPr/>
        </p:nvSpPr>
        <p:spPr>
          <a:xfrm>
            <a:off x="707690" y="5560949"/>
            <a:ext cx="2806995" cy="276999"/>
          </a:xfrm>
          <a:prstGeom prst="rect">
            <a:avLst/>
          </a:prstGeom>
        </p:spPr>
        <p:txBody>
          <a:bodyPr wrap="square" rtlCol="0">
            <a:spAutoFit/>
          </a:bodyPr>
          <a:lstStyle/>
          <a:p>
            <a:r>
              <a:rPr lang="en-US" sz="1200" dirty="0" smtClean="0"/>
              <a:t>= Foundational Security Components </a:t>
            </a:r>
          </a:p>
        </p:txBody>
      </p:sp>
      <p:sp>
        <p:nvSpPr>
          <p:cNvPr id="13" name="Rectangle 15"/>
          <p:cNvSpPr/>
          <p:nvPr/>
        </p:nvSpPr>
        <p:spPr>
          <a:xfrm>
            <a:off x="359752" y="5359876"/>
            <a:ext cx="4572000" cy="276999"/>
          </a:xfrm>
          <a:prstGeom prst="rect">
            <a:avLst/>
          </a:prstGeom>
        </p:spPr>
        <p:txBody>
          <a:bodyPr>
            <a:spAutoFit/>
          </a:bodyPr>
          <a:lstStyle/>
          <a:p>
            <a:r>
              <a:rPr lang="en-US" sz="1200" dirty="0" smtClean="0"/>
              <a:t>(see </a:t>
            </a:r>
            <a:r>
              <a:rPr lang="en-US" sz="1200" dirty="0" smtClean="0">
                <a:hlinkClick r:id="" action="ppaction://noaction"/>
              </a:rPr>
              <a:t>Appendix</a:t>
            </a:r>
            <a:r>
              <a:rPr lang="en-US" sz="1200" dirty="0" smtClean="0"/>
              <a:t> for a full overview of the framework)</a:t>
            </a:r>
            <a:endParaRPr lang="en-US" sz="1200" dirty="0"/>
          </a:p>
        </p:txBody>
      </p:sp>
      <p:pic>
        <p:nvPicPr>
          <p:cNvPr id="5" name="Picture 4"/>
          <p:cNvPicPr>
            <a:picLocks noChangeAspect="1"/>
          </p:cNvPicPr>
          <p:nvPr/>
        </p:nvPicPr>
        <p:blipFill>
          <a:blip r:embed="rId3"/>
          <a:stretch>
            <a:fillRect/>
          </a:stretch>
        </p:blipFill>
        <p:spPr>
          <a:xfrm>
            <a:off x="257175" y="1665987"/>
            <a:ext cx="5696937" cy="3629409"/>
          </a:xfrm>
          <a:prstGeom prst="rect">
            <a:avLst/>
          </a:prstGeom>
        </p:spPr>
      </p:pic>
      <p:sp>
        <p:nvSpPr>
          <p:cNvPr id="14" name="Rounded Rectangle 13"/>
          <p:cNvSpPr/>
          <p:nvPr/>
        </p:nvSpPr>
        <p:spPr>
          <a:xfrm>
            <a:off x="6072733" y="1092705"/>
            <a:ext cx="2923187" cy="4939167"/>
          </a:xfrm>
          <a:prstGeom prst="roundRect">
            <a:avLst>
              <a:gd name="adj" fmla="val 40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4"/>
          <p:cNvSpPr/>
          <p:nvPr/>
        </p:nvSpPr>
        <p:spPr>
          <a:xfrm>
            <a:off x="6135430" y="2059540"/>
            <a:ext cx="2797792" cy="393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spcAft>
                <a:spcPts val="300"/>
              </a:spcAft>
            </a:pPr>
            <a:r>
              <a:rPr lang="en-US" sz="1400" dirty="0" smtClean="0">
                <a:solidFill>
                  <a:schemeClr val="tx2"/>
                </a:solidFill>
              </a:rPr>
              <a:t>Focus on components* and capabilities that will be the most </a:t>
            </a:r>
            <a:r>
              <a:rPr lang="en-US" sz="1400" b="1" dirty="0" smtClean="0">
                <a:solidFill>
                  <a:schemeClr val="tx2"/>
                </a:solidFill>
              </a:rPr>
              <a:t>feasible</a:t>
            </a:r>
            <a:r>
              <a:rPr lang="en-US" sz="1400" dirty="0" smtClean="0">
                <a:solidFill>
                  <a:schemeClr val="tx2"/>
                </a:solidFill>
              </a:rPr>
              <a:t> and </a:t>
            </a:r>
            <a:r>
              <a:rPr lang="en-US" sz="1400" b="1" dirty="0" smtClean="0">
                <a:solidFill>
                  <a:schemeClr val="tx2"/>
                </a:solidFill>
              </a:rPr>
              <a:t>critical</a:t>
            </a:r>
            <a:r>
              <a:rPr lang="en-US" sz="1400" dirty="0" smtClean="0">
                <a:solidFill>
                  <a:schemeClr val="tx2"/>
                </a:solidFill>
              </a:rPr>
              <a:t> for your organization. </a:t>
            </a:r>
            <a:endParaRPr lang="en-US" sz="1400" dirty="0" smtClean="0">
              <a:solidFill>
                <a:schemeClr val="bg1"/>
              </a:solidFill>
            </a:endParaRPr>
          </a:p>
          <a:p>
            <a:pPr>
              <a:spcBef>
                <a:spcPts val="600"/>
              </a:spcBef>
              <a:spcAft>
                <a:spcPts val="300"/>
              </a:spcAft>
            </a:pPr>
            <a:r>
              <a:rPr lang="en-US" sz="1400" dirty="0" smtClean="0">
                <a:solidFill>
                  <a:schemeClr val="tx2"/>
                </a:solidFill>
              </a:rPr>
              <a:t>Focus on foundational components:</a:t>
            </a:r>
            <a:endParaRPr lang="en-US" sz="1600" dirty="0" smtClean="0">
              <a:solidFill>
                <a:schemeClr val="bg1"/>
              </a:solidFill>
            </a:endParaRPr>
          </a:p>
          <a:p>
            <a:pPr marL="285750" indent="-285750">
              <a:spcAft>
                <a:spcPts val="300"/>
              </a:spcAft>
              <a:buFont typeface="Wingdings" panose="05000000000000000000" pitchFamily="2" charset="2"/>
              <a:buChar char="ü"/>
            </a:pPr>
            <a:r>
              <a:rPr lang="en-US" sz="1400" dirty="0" smtClean="0">
                <a:solidFill>
                  <a:schemeClr val="tx2"/>
                </a:solidFill>
              </a:rPr>
              <a:t>Response and recovery capabilities</a:t>
            </a:r>
            <a:endParaRPr lang="en-US" sz="1600" dirty="0" smtClean="0">
              <a:solidFill>
                <a:schemeClr val="bg1"/>
              </a:solidFill>
            </a:endParaRPr>
          </a:p>
          <a:p>
            <a:pPr marL="285750" indent="-285750">
              <a:spcAft>
                <a:spcPts val="300"/>
              </a:spcAft>
              <a:buFont typeface="Wingdings" panose="05000000000000000000" pitchFamily="2" charset="2"/>
              <a:buChar char="ü"/>
            </a:pPr>
            <a:r>
              <a:rPr lang="en-US" sz="1400" dirty="0" smtClean="0">
                <a:solidFill>
                  <a:schemeClr val="tx2"/>
                </a:solidFill>
              </a:rPr>
              <a:t>Prevention</a:t>
            </a:r>
            <a:endParaRPr lang="en-US" sz="1600" dirty="0" smtClean="0">
              <a:solidFill>
                <a:schemeClr val="bg1"/>
              </a:solidFill>
            </a:endParaRPr>
          </a:p>
          <a:p>
            <a:pPr marL="285750" indent="-285750">
              <a:spcAft>
                <a:spcPts val="200"/>
              </a:spcAft>
              <a:buFont typeface="Wingdings" panose="05000000000000000000" pitchFamily="2" charset="2"/>
              <a:buChar char="ü"/>
            </a:pPr>
            <a:r>
              <a:rPr lang="en-US" sz="1400" dirty="0" smtClean="0">
                <a:solidFill>
                  <a:schemeClr val="tx2"/>
                </a:solidFill>
              </a:rPr>
              <a:t>Detection performance</a:t>
            </a:r>
            <a:endParaRPr lang="en-US" sz="1400" dirty="0" smtClean="0">
              <a:solidFill>
                <a:schemeClr val="bg1"/>
              </a:solidFill>
            </a:endParaRPr>
          </a:p>
          <a:p>
            <a:pPr>
              <a:spcBef>
                <a:spcPts val="600"/>
              </a:spcBef>
              <a:spcAft>
                <a:spcPts val="200"/>
              </a:spcAft>
            </a:pPr>
            <a:r>
              <a:rPr lang="en-US" sz="1400" dirty="0" smtClean="0">
                <a:solidFill>
                  <a:schemeClr val="tx2"/>
                </a:solidFill>
              </a:rPr>
              <a:t>Expand into governance to address business awareness of security and to incorporate a security mindset into the organizational culture.</a:t>
            </a:r>
            <a:endParaRPr lang="en-US" sz="1400" dirty="0">
              <a:solidFill>
                <a:schemeClr val="accent1"/>
              </a:solidFill>
            </a:endParaRPr>
          </a:p>
        </p:txBody>
      </p:sp>
      <p:sp>
        <p:nvSpPr>
          <p:cNvPr id="16" name="Double Bracket 15"/>
          <p:cNvSpPr/>
          <p:nvPr/>
        </p:nvSpPr>
        <p:spPr>
          <a:xfrm>
            <a:off x="6266438" y="1297768"/>
            <a:ext cx="1528550" cy="672823"/>
          </a:xfrm>
          <a:prstGeom prst="bracketPair">
            <a:avLst>
              <a:gd name="adj" fmla="val 20834"/>
            </a:avLst>
          </a:prstGeom>
          <a:noFill/>
          <a:ln w="317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solidFill>
                  <a:schemeClr val="accent1"/>
                </a:solidFill>
              </a:rPr>
              <a:t>Info-Tech</a:t>
            </a:r>
            <a:r>
              <a:rPr lang="en-US" dirty="0" smtClean="0">
                <a:solidFill>
                  <a:schemeClr val="accent5"/>
                </a:solidFill>
              </a:rPr>
              <a:t> </a:t>
            </a:r>
            <a:r>
              <a:rPr lang="en-US" sz="1200" dirty="0" smtClean="0">
                <a:solidFill>
                  <a:schemeClr val="tx2"/>
                </a:solidFill>
              </a:rPr>
              <a:t>SE Perspective </a:t>
            </a:r>
            <a:endParaRPr lang="en-US" sz="1600" dirty="0">
              <a:solidFill>
                <a:schemeClr val="tx2"/>
              </a:solidFill>
            </a:endParaRPr>
          </a:p>
        </p:txBody>
      </p:sp>
      <p:grpSp>
        <p:nvGrpSpPr>
          <p:cNvPr id="17" name="Group 16"/>
          <p:cNvGrpSpPr/>
          <p:nvPr/>
        </p:nvGrpSpPr>
        <p:grpSpPr>
          <a:xfrm>
            <a:off x="0" y="6422955"/>
            <a:ext cx="9144000" cy="437555"/>
            <a:chOff x="0" y="6422955"/>
            <a:chExt cx="9144000" cy="437555"/>
          </a:xfrm>
        </p:grpSpPr>
        <p:pic>
          <p:nvPicPr>
            <p:cNvPr id="18"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9" name="Picture 18"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980333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buClr>
                <a:srgbClr val="333333"/>
              </a:buClr>
              <a:buSzPct val="120000"/>
            </a:pPr>
            <a:r>
              <a:rPr lang="en-CA" b="1" dirty="0" smtClean="0">
                <a:solidFill>
                  <a:srgbClr val="333333"/>
                </a:solidFill>
              </a:rPr>
              <a:t>Sign up for free trial membership to get practical</a:t>
            </a:r>
          </a:p>
          <a:p>
            <a:pPr algn="ctr" eaLnBrk="0" fontAlgn="base" hangingPunct="0">
              <a:spcAft>
                <a:spcPct val="0"/>
              </a:spcAft>
              <a:buClr>
                <a:srgbClr val="333333"/>
              </a:buClr>
              <a:buSzPct val="120000"/>
            </a:pPr>
            <a:r>
              <a:rPr lang="en-CA" b="1" dirty="0" smtClean="0">
                <a:solidFill>
                  <a:srgbClr val="333333"/>
                </a:solidFill>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r" eaLnBrk="0" fontAlgn="base" hangingPunct="0">
              <a:lnSpc>
                <a:spcPts val="1350"/>
              </a:lnSpc>
              <a:spcBef>
                <a:spcPts val="500"/>
              </a:spcBef>
              <a:spcAft>
                <a:spcPct val="0"/>
              </a:spcAft>
              <a:buClr>
                <a:srgbClr val="333333"/>
              </a:buClr>
              <a:buSzPct val="120000"/>
              <a:buFont typeface="Arial" pitchFamily="34" charset="0"/>
              <a:buNone/>
              <a:defRPr/>
            </a:pPr>
            <a:r>
              <a:rPr lang="en-CA" sz="1400" b="1" dirty="0" smtClean="0">
                <a:solidFill>
                  <a:srgbClr val="333333"/>
                </a:solidFill>
                <a:hlinkClick r:id="rId2"/>
              </a:rPr>
              <a:t>www.infotech.com</a:t>
            </a:r>
            <a:endParaRPr lang="en-CA" sz="1400" dirty="0">
              <a:solidFill>
                <a:srgbClr val="333333"/>
              </a:solidFill>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Quickly get up to speed</a:t>
            </a:r>
            <a:br>
              <a:rPr lang="en-CA" sz="1400" dirty="0" smtClean="0">
                <a:solidFill>
                  <a:srgbClr val="333333"/>
                </a:solidFill>
              </a:rPr>
            </a:br>
            <a:r>
              <a:rPr lang="en-CA" sz="1400" dirty="0" smtClean="0">
                <a:solidFill>
                  <a:srgbClr val="333333"/>
                </a:solidFill>
              </a:rPr>
              <a:t>with new technologies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Make the right technology</a:t>
            </a:r>
            <a:br>
              <a:rPr lang="en-CA" sz="1400" dirty="0" smtClean="0">
                <a:solidFill>
                  <a:srgbClr val="333333"/>
                </a:solidFill>
              </a:rPr>
            </a:br>
            <a:r>
              <a:rPr lang="en-CA" sz="1400" dirty="0" smtClean="0">
                <a:solidFill>
                  <a:srgbClr val="333333"/>
                </a:solidFill>
              </a:rPr>
              <a:t>purchasing decisions – fast</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Deliver critical IT</a:t>
            </a:r>
            <a:br>
              <a:rPr lang="en-CA" sz="1400" dirty="0" smtClean="0">
                <a:solidFill>
                  <a:srgbClr val="333333"/>
                </a:solidFill>
              </a:rPr>
            </a:br>
            <a:r>
              <a:rPr lang="en-CA" sz="1400" dirty="0" smtClean="0">
                <a:solidFill>
                  <a:srgbClr val="333333"/>
                </a:solidFill>
              </a:rPr>
              <a:t>projects, on time and</a:t>
            </a:r>
            <a:br>
              <a:rPr lang="en-CA" sz="1400" dirty="0" smtClean="0">
                <a:solidFill>
                  <a:srgbClr val="333333"/>
                </a:solidFill>
              </a:rPr>
            </a:br>
            <a:r>
              <a:rPr lang="en-CA" sz="1400" dirty="0" smtClean="0">
                <a:solidFill>
                  <a:srgbClr val="333333"/>
                </a:solidFill>
              </a:rPr>
              <a:t>within budget</a:t>
            </a:r>
          </a:p>
          <a:p>
            <a:pPr algn="ctr" fontAlgn="base">
              <a:spcBef>
                <a:spcPct val="0"/>
              </a:spcBef>
              <a:spcAft>
                <a:spcPct val="0"/>
              </a:spcAft>
            </a:pPr>
            <a:endParaRPr lang="en-CA" sz="1400" dirty="0">
              <a:solidFill>
                <a:srgbClr val="333333"/>
              </a:solidFill>
            </a:endParaRPr>
          </a:p>
        </p:txBody>
      </p:sp>
      <p:sp>
        <p:nvSpPr>
          <p:cNvPr id="9" name="Rectangle 8"/>
          <p:cNvSpPr/>
          <p:nvPr/>
        </p:nvSpPr>
        <p:spPr>
          <a:xfrm>
            <a:off x="3095836" y="1628800"/>
            <a:ext cx="3018680" cy="1600438"/>
          </a:xfrm>
          <a:prstGeom prst="rect">
            <a:avLst/>
          </a:prstGeom>
        </p:spPr>
        <p:txBody>
          <a:bodyPr wrap="square">
            <a:spAutoFit/>
          </a:bodyPr>
          <a:lstStyle/>
          <a:p>
            <a:pPr marL="342900" indent="-342900" fontAlgn="base">
              <a:spcBef>
                <a:spcPct val="0"/>
              </a:spcBef>
              <a:spcAft>
                <a:spcPct val="0"/>
              </a:spcAft>
              <a:buFont typeface="Wingdings" pitchFamily="2" charset="2"/>
              <a:buChar char="ü"/>
            </a:pPr>
            <a:r>
              <a:rPr lang="en-CA" sz="1400" dirty="0" smtClean="0">
                <a:solidFill>
                  <a:srgbClr val="333333"/>
                </a:solidFill>
              </a:rPr>
              <a:t>Manage business expectations</a:t>
            </a:r>
            <a:br>
              <a:rPr lang="en-CA" sz="1400" dirty="0" smtClean="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Justify IT spending and</a:t>
            </a:r>
            <a:br>
              <a:rPr lang="en-CA" sz="1400" dirty="0" smtClean="0">
                <a:solidFill>
                  <a:srgbClr val="333333"/>
                </a:solidFill>
              </a:rPr>
            </a:br>
            <a:r>
              <a:rPr lang="en-CA" sz="1400" dirty="0" smtClean="0">
                <a:solidFill>
                  <a:srgbClr val="333333"/>
                </a:solidFill>
              </a:rPr>
              <a:t>prove the value of IT</a:t>
            </a:r>
            <a:r>
              <a:rPr lang="en-CA" sz="1400" dirty="0">
                <a:solidFill>
                  <a:srgbClr val="333333"/>
                </a:solidFill>
              </a:rPr>
              <a:t/>
            </a:r>
            <a:br>
              <a:rPr lang="en-CA" sz="1400" dirty="0">
                <a:solidFill>
                  <a:srgbClr val="333333"/>
                </a:solidFill>
              </a:rPr>
            </a:br>
            <a:endParaRPr lang="en-CA" sz="1400" dirty="0" smtClean="0">
              <a:solidFill>
                <a:srgbClr val="333333"/>
              </a:solidFill>
            </a:endParaRPr>
          </a:p>
          <a:p>
            <a:pPr marL="342900" indent="-342900" fontAlgn="base">
              <a:spcBef>
                <a:spcPct val="0"/>
              </a:spcBef>
              <a:spcAft>
                <a:spcPct val="0"/>
              </a:spcAft>
              <a:buFont typeface="Wingdings" pitchFamily="2" charset="2"/>
              <a:buChar char="ü"/>
            </a:pPr>
            <a:r>
              <a:rPr lang="en-CA" sz="1400" dirty="0" smtClean="0">
                <a:solidFill>
                  <a:srgbClr val="333333"/>
                </a:solidFill>
              </a:rPr>
              <a:t>Train IT staff and effectively</a:t>
            </a:r>
            <a:br>
              <a:rPr lang="en-CA" sz="1400" dirty="0" smtClean="0">
                <a:solidFill>
                  <a:srgbClr val="333333"/>
                </a:solidFill>
              </a:rPr>
            </a:br>
            <a:r>
              <a:rPr lang="en-CA" sz="1400" dirty="0" smtClean="0">
                <a:solidFill>
                  <a:srgbClr val="333333"/>
                </a:solidFill>
              </a:rPr>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eaLnBrk="0" fontAlgn="base" hangingPunct="0">
              <a:lnSpc>
                <a:spcPts val="1350"/>
              </a:lnSpc>
              <a:spcBef>
                <a:spcPts val="500"/>
              </a:spcBef>
              <a:spcAft>
                <a:spcPct val="0"/>
              </a:spcAft>
              <a:buClr>
                <a:srgbClr val="333333"/>
              </a:buClr>
              <a:buSzPct val="120000"/>
              <a:buFont typeface="Arial" pitchFamily="34" charset="0"/>
              <a:buNone/>
              <a:defRPr/>
            </a:pPr>
            <a:r>
              <a:rPr lang="en-CA" sz="1200" b="1" dirty="0" smtClean="0">
                <a:solidFill>
                  <a:srgbClr val="333333"/>
                </a:solidFill>
              </a:rPr>
              <a:t>Toll Free: </a:t>
            </a:r>
            <a:r>
              <a:rPr lang="en-CA" sz="1200" dirty="0" smtClean="0">
                <a:solidFill>
                  <a:srgbClr val="333333"/>
                </a:solidFill>
              </a:rPr>
              <a:t>1-888-670-8889</a:t>
            </a:r>
            <a:endParaRPr lang="en-CA" sz="1200" dirty="0">
              <a:solidFill>
                <a:srgbClr val="333333"/>
              </a:solidFill>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1458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02726" y="1390650"/>
            <a:ext cx="4936335" cy="4163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solidFill>
              </a:rPr>
              <a:t>All data is valuable.</a:t>
            </a:r>
          </a:p>
          <a:p>
            <a:r>
              <a:rPr lang="en-US" sz="1400" dirty="0" smtClean="0">
                <a:solidFill>
                  <a:schemeClr val="tx2"/>
                </a:solidFill>
              </a:rPr>
              <a:t>The days of purely high-profile hacking are over. Smaller enterprises are now at the forefront of targeted attacks. Smaller organizations still have valuable data that threat actors want and that can be more easily compromised due to less resources dedicated towards security. Often, small enterprises are compromised for the purpose of being a hopping point to a larger target, generating complex levels of security considerations and legal liabilities. </a:t>
            </a:r>
          </a:p>
          <a:p>
            <a:pPr>
              <a:spcBef>
                <a:spcPts val="600"/>
              </a:spcBef>
            </a:pPr>
            <a:r>
              <a:rPr lang="en-US" sz="1400" b="1" dirty="0" smtClean="0">
                <a:solidFill>
                  <a:schemeClr val="accent3"/>
                </a:solidFill>
              </a:rPr>
              <a:t>Just because you don’t see headline news about small organizations being breached doesn’t mean it isn’t happening. </a:t>
            </a:r>
            <a:r>
              <a:rPr lang="en-US" sz="1400" dirty="0" smtClean="0">
                <a:solidFill>
                  <a:schemeClr val="tx2"/>
                </a:solidFill>
              </a:rPr>
              <a:t>The reality is that small enterprises are now faced with the same security concerns and requirements as large organizations, but with limited resources. Small enterprises need to know what matters to them even more than large organizations so that they can build a right-sized security program. </a:t>
            </a:r>
          </a:p>
          <a:p>
            <a:r>
              <a:rPr lang="en-US" sz="1400" dirty="0" smtClean="0">
                <a:solidFill>
                  <a:schemeClr val="tx2"/>
                </a:solidFill>
              </a:rPr>
              <a:t> </a:t>
            </a:r>
            <a:endParaRPr lang="en-US" sz="1400" dirty="0">
              <a:solidFill>
                <a:schemeClr val="tx2"/>
              </a:solidFill>
            </a:endParaRPr>
          </a:p>
        </p:txBody>
      </p:sp>
      <p:sp>
        <p:nvSpPr>
          <p:cNvPr id="2" name="TextBox 1"/>
          <p:cNvSpPr txBox="1"/>
          <p:nvPr/>
        </p:nvSpPr>
        <p:spPr>
          <a:xfrm>
            <a:off x="1408013" y="5505276"/>
            <a:ext cx="4372241" cy="738664"/>
          </a:xfrm>
          <a:prstGeom prst="rect">
            <a:avLst/>
          </a:prstGeom>
        </p:spPr>
        <p:txBody>
          <a:bodyPr wrap="square" rtlCol="0">
            <a:spAutoFit/>
          </a:bodyPr>
          <a:lstStyle/>
          <a:p>
            <a:pPr algn="r"/>
            <a:r>
              <a:rPr lang="en-US" sz="1400" dirty="0" smtClean="0"/>
              <a:t>Wesley McPherson </a:t>
            </a:r>
          </a:p>
          <a:p>
            <a:pPr algn="r"/>
            <a:r>
              <a:rPr lang="en-US" sz="1400" dirty="0" smtClean="0"/>
              <a:t>Info-Tech’s Security, Risk, and Compliance Practice </a:t>
            </a:r>
          </a:p>
          <a:p>
            <a:pPr algn="r"/>
            <a:endParaRPr lang="en-US" sz="1400" dirty="0" smtClean="0"/>
          </a:p>
        </p:txBody>
      </p:sp>
      <p:pic>
        <p:nvPicPr>
          <p:cNvPr id="4" name="Picture 3"/>
          <p:cNvPicPr>
            <a:picLocks noChangeAspect="1"/>
          </p:cNvPicPr>
          <p:nvPr/>
        </p:nvPicPr>
        <p:blipFill>
          <a:blip r:embed="rId3"/>
          <a:stretch>
            <a:fillRect/>
          </a:stretch>
        </p:blipFill>
        <p:spPr>
          <a:xfrm>
            <a:off x="87924" y="1266283"/>
            <a:ext cx="792549" cy="688908"/>
          </a:xfrm>
          <a:prstGeom prst="rect">
            <a:avLst/>
          </a:prstGeom>
        </p:spPr>
      </p:pic>
      <p:pic>
        <p:nvPicPr>
          <p:cNvPr id="6" name="Picture 5"/>
          <p:cNvPicPr>
            <a:picLocks noChangeAspect="1"/>
          </p:cNvPicPr>
          <p:nvPr/>
        </p:nvPicPr>
        <p:blipFill>
          <a:blip r:embed="rId4"/>
          <a:stretch>
            <a:fillRect/>
          </a:stretch>
        </p:blipFill>
        <p:spPr>
          <a:xfrm>
            <a:off x="5320209" y="5027007"/>
            <a:ext cx="768163" cy="615749"/>
          </a:xfrm>
          <a:prstGeom prst="rect">
            <a:avLst/>
          </a:prstGeom>
        </p:spPr>
      </p:pic>
      <p:grpSp>
        <p:nvGrpSpPr>
          <p:cNvPr id="19" name="Group 18"/>
          <p:cNvGrpSpPr/>
          <p:nvPr/>
        </p:nvGrpSpPr>
        <p:grpSpPr>
          <a:xfrm>
            <a:off x="6088372" y="0"/>
            <a:ext cx="3055628" cy="6706556"/>
            <a:chOff x="6088372" y="-19050"/>
            <a:chExt cx="3055628" cy="6706556"/>
          </a:xfrm>
        </p:grpSpPr>
        <p:pic>
          <p:nvPicPr>
            <p:cNvPr id="20" name="Picture 19"/>
            <p:cNvPicPr>
              <a:picLocks noChangeAspect="1"/>
            </p:cNvPicPr>
            <p:nvPr/>
          </p:nvPicPr>
          <p:blipFill rotWithShape="1">
            <a:blip r:embed="rId5"/>
            <a:srcRect t="8176" b="2495"/>
            <a:stretch/>
          </p:blipFill>
          <p:spPr>
            <a:xfrm>
              <a:off x="6088372" y="-19050"/>
              <a:ext cx="3055628" cy="6515100"/>
            </a:xfrm>
            <a:prstGeom prst="rect">
              <a:avLst/>
            </a:prstGeom>
          </p:spPr>
        </p:pic>
        <p:sp>
          <p:nvSpPr>
            <p:cNvPr id="21" name="TextBox 20"/>
            <p:cNvSpPr txBox="1"/>
            <p:nvPr/>
          </p:nvSpPr>
          <p:spPr>
            <a:xfrm>
              <a:off x="6411433" y="6041175"/>
              <a:ext cx="2519916" cy="646331"/>
            </a:xfrm>
            <a:prstGeom prst="rect">
              <a:avLst/>
            </a:prstGeom>
          </p:spPr>
          <p:txBody>
            <a:bodyPr wrap="square" rtlCol="0">
              <a:spAutoFit/>
            </a:bodyPr>
            <a:lstStyle/>
            <a:p>
              <a:r>
                <a:rPr lang="en-CA" sz="1200" i="1" dirty="0" smtClean="0">
                  <a:solidFill>
                    <a:schemeClr val="bg1"/>
                  </a:solidFill>
                </a:rPr>
                <a:t>The VIP Boardroom at Info-Tech Research Group’s Toronto Office </a:t>
              </a:r>
            </a:p>
            <a:p>
              <a:endParaRPr lang="en-CA" sz="1200" b="1" i="1" dirty="0" smtClean="0">
                <a:solidFill>
                  <a:schemeClr val="bg1"/>
                </a:solidFill>
              </a:endParaRPr>
            </a:p>
          </p:txBody>
        </p:sp>
      </p:grpSp>
      <p:grpSp>
        <p:nvGrpSpPr>
          <p:cNvPr id="9" name="Group 8"/>
          <p:cNvGrpSpPr/>
          <p:nvPr/>
        </p:nvGrpSpPr>
        <p:grpSpPr>
          <a:xfrm>
            <a:off x="0" y="6422955"/>
            <a:ext cx="9144000" cy="437555"/>
            <a:chOff x="0" y="6422955"/>
            <a:chExt cx="9144000" cy="437555"/>
          </a:xfrm>
        </p:grpSpPr>
        <p:pic>
          <p:nvPicPr>
            <p:cNvPr id="10"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0514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1" r="735"/>
          <a:stretch/>
        </p:blipFill>
        <p:spPr>
          <a:xfrm>
            <a:off x="6090919" y="0"/>
            <a:ext cx="3053082" cy="6545710"/>
          </a:xfrm>
          <a:prstGeom prst="rect">
            <a:avLst/>
          </a:prstGeom>
        </p:spPr>
      </p:pic>
      <p:sp>
        <p:nvSpPr>
          <p:cNvPr id="11" name="Rectangle 10"/>
          <p:cNvSpPr/>
          <p:nvPr/>
        </p:nvSpPr>
        <p:spPr>
          <a:xfrm>
            <a:off x="6096843" y="0"/>
            <a:ext cx="3047158" cy="6545710"/>
          </a:xfrm>
          <a:prstGeom prst="rect">
            <a:avLst/>
          </a:prstGeom>
          <a:solidFill>
            <a:schemeClr val="tx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240632" y="181232"/>
            <a:ext cx="5401229" cy="1872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spcAft>
                <a:spcPts val="300"/>
              </a:spcAft>
            </a:pPr>
            <a:r>
              <a:rPr lang="en-US" sz="6600" b="1" dirty="0" smtClean="0">
                <a:solidFill>
                  <a:schemeClr val="tx2"/>
                </a:solidFill>
              </a:rPr>
              <a:t>MYTH</a:t>
            </a:r>
            <a:endParaRPr lang="en-US" sz="2800" b="1" dirty="0" smtClean="0">
              <a:solidFill>
                <a:schemeClr val="tx2"/>
              </a:solidFill>
            </a:endParaRPr>
          </a:p>
          <a:p>
            <a:pPr>
              <a:spcAft>
                <a:spcPts val="200"/>
              </a:spcAft>
            </a:pPr>
            <a:r>
              <a:rPr lang="en-US" sz="2400" b="1" dirty="0" smtClean="0">
                <a:solidFill>
                  <a:schemeClr val="bg1">
                    <a:lumMod val="75000"/>
                  </a:schemeClr>
                </a:solidFill>
                <a:cs typeface="Arial" panose="020B0604020202020204" pitchFamily="34" charset="0"/>
              </a:rPr>
              <a:t>Cyber-attacks aren’t an issue for </a:t>
            </a:r>
            <a:br>
              <a:rPr lang="en-US" sz="2400" b="1" dirty="0" smtClean="0">
                <a:solidFill>
                  <a:schemeClr val="bg1">
                    <a:lumMod val="75000"/>
                  </a:schemeClr>
                </a:solidFill>
                <a:cs typeface="Arial" panose="020B0604020202020204" pitchFamily="34" charset="0"/>
              </a:rPr>
            </a:br>
            <a:r>
              <a:rPr lang="en-US" sz="2400" b="1" dirty="0" smtClean="0">
                <a:solidFill>
                  <a:schemeClr val="bg1">
                    <a:lumMod val="75000"/>
                  </a:schemeClr>
                </a:solidFill>
                <a:cs typeface="Arial" panose="020B0604020202020204" pitchFamily="34" charset="0"/>
              </a:rPr>
              <a:t>small enterprises.</a:t>
            </a:r>
            <a:endParaRPr lang="en-US" sz="2400" b="1" dirty="0">
              <a:solidFill>
                <a:schemeClr val="bg1">
                  <a:lumMod val="75000"/>
                </a:schemeClr>
              </a:solidFill>
            </a:endParaRPr>
          </a:p>
        </p:txBody>
      </p:sp>
      <p:sp>
        <p:nvSpPr>
          <p:cNvPr id="30" name="Rectangle 9"/>
          <p:cNvSpPr/>
          <p:nvPr/>
        </p:nvSpPr>
        <p:spPr>
          <a:xfrm>
            <a:off x="749824" y="2053390"/>
            <a:ext cx="4177018" cy="1703030"/>
          </a:xfrm>
          <a:prstGeom prst="rect">
            <a:avLst/>
          </a:prstGeom>
        </p:spPr>
        <p:txBody>
          <a:bodyPr wrap="square">
            <a:spAutoFit/>
          </a:bodyPr>
          <a:lstStyle/>
          <a:p>
            <a:pPr fontAlgn="base">
              <a:spcBef>
                <a:spcPct val="0"/>
              </a:spcBef>
            </a:pPr>
            <a:r>
              <a:rPr lang="en-US" sz="6600" b="1" dirty="0">
                <a:solidFill>
                  <a:schemeClr val="accent2"/>
                </a:solidFill>
              </a:rPr>
              <a:t>60%</a:t>
            </a:r>
          </a:p>
          <a:p>
            <a:pPr fontAlgn="base">
              <a:spcBef>
                <a:spcPct val="0"/>
              </a:spcBef>
              <a:spcAft>
                <a:spcPts val="200"/>
              </a:spcAft>
            </a:pPr>
            <a:r>
              <a:rPr lang="en-US" sz="1400" dirty="0" smtClean="0">
                <a:solidFill>
                  <a:schemeClr val="bg1">
                    <a:lumMod val="65000"/>
                  </a:schemeClr>
                </a:solidFill>
              </a:rPr>
              <a:t>of all targeted attacks are towards </a:t>
            </a:r>
            <a:r>
              <a:rPr lang="en-US" sz="1400" i="1" dirty="0" smtClean="0">
                <a:solidFill>
                  <a:schemeClr val="bg1">
                    <a:lumMod val="65000"/>
                  </a:schemeClr>
                </a:solidFill>
              </a:rPr>
              <a:t>small to medium-sized organizations. </a:t>
            </a:r>
          </a:p>
          <a:p>
            <a:pPr fontAlgn="base">
              <a:spcBef>
                <a:spcPct val="0"/>
              </a:spcBef>
              <a:spcAft>
                <a:spcPts val="200"/>
              </a:spcAft>
            </a:pPr>
            <a:r>
              <a:rPr lang="en-US" sz="900" dirty="0" smtClean="0">
                <a:solidFill>
                  <a:schemeClr val="bg1">
                    <a:lumMod val="65000"/>
                  </a:schemeClr>
                </a:solidFill>
              </a:rPr>
              <a:t>Source: Symantec, 2015.</a:t>
            </a:r>
            <a:endParaRPr lang="en-US" sz="900" dirty="0">
              <a:solidFill>
                <a:schemeClr val="bg1">
                  <a:lumMod val="65000"/>
                </a:schemeClr>
              </a:solidFill>
            </a:endParaRPr>
          </a:p>
        </p:txBody>
      </p:sp>
      <p:sp>
        <p:nvSpPr>
          <p:cNvPr id="32" name="Rectangle 23"/>
          <p:cNvSpPr/>
          <p:nvPr/>
        </p:nvSpPr>
        <p:spPr>
          <a:xfrm>
            <a:off x="746109" y="4253224"/>
            <a:ext cx="4180733" cy="1918474"/>
          </a:xfrm>
          <a:prstGeom prst="rect">
            <a:avLst/>
          </a:prstGeom>
        </p:spPr>
        <p:txBody>
          <a:bodyPr wrap="square">
            <a:spAutoFit/>
          </a:bodyPr>
          <a:lstStyle/>
          <a:p>
            <a:pPr fontAlgn="base">
              <a:buClr>
                <a:srgbClr val="333333"/>
              </a:buClr>
              <a:buSzPct val="120000"/>
              <a:defRPr/>
            </a:pPr>
            <a:r>
              <a:rPr lang="en-US" sz="6600" b="1" dirty="0" smtClean="0">
                <a:solidFill>
                  <a:schemeClr val="accent2"/>
                </a:solidFill>
              </a:rPr>
              <a:t>82%</a:t>
            </a:r>
          </a:p>
          <a:p>
            <a:pPr fontAlgn="base">
              <a:spcAft>
                <a:spcPts val="200"/>
              </a:spcAft>
              <a:buClr>
                <a:srgbClr val="333333"/>
              </a:buClr>
              <a:buSzPct val="120000"/>
              <a:defRPr/>
            </a:pPr>
            <a:r>
              <a:rPr lang="en-US" sz="1400" dirty="0" smtClean="0">
                <a:solidFill>
                  <a:schemeClr val="bg1">
                    <a:lumMod val="65000"/>
                  </a:schemeClr>
                </a:solidFill>
              </a:rPr>
              <a:t>of small to medium-sized businesses consider themselves non-targets for cyber-attacks because they have nothing worth stealing.</a:t>
            </a:r>
          </a:p>
          <a:p>
            <a:pPr fontAlgn="base">
              <a:spcAft>
                <a:spcPts val="200"/>
              </a:spcAft>
              <a:buClr>
                <a:srgbClr val="333333"/>
              </a:buClr>
              <a:buSzPct val="120000"/>
              <a:defRPr/>
            </a:pPr>
            <a:r>
              <a:rPr lang="en-US" sz="900" dirty="0" smtClean="0">
                <a:solidFill>
                  <a:schemeClr val="bg1">
                    <a:lumMod val="65000"/>
                  </a:schemeClr>
                </a:solidFill>
              </a:rPr>
              <a:t>Source: London Chamber of Commerce and Industry, 2014.</a:t>
            </a:r>
            <a:endParaRPr lang="en-US" sz="900" dirty="0">
              <a:solidFill>
                <a:schemeClr val="bg1">
                  <a:lumMod val="65000"/>
                </a:schemeClr>
              </a:solidFill>
            </a:endParaRPr>
          </a:p>
        </p:txBody>
      </p:sp>
      <p:sp>
        <p:nvSpPr>
          <p:cNvPr id="4" name="TextBox 3"/>
          <p:cNvSpPr txBox="1"/>
          <p:nvPr/>
        </p:nvSpPr>
        <p:spPr>
          <a:xfrm>
            <a:off x="746110" y="3922114"/>
            <a:ext cx="2088911" cy="369332"/>
          </a:xfrm>
          <a:prstGeom prst="rect">
            <a:avLst/>
          </a:prstGeom>
        </p:spPr>
        <p:txBody>
          <a:bodyPr wrap="square" rtlCol="0">
            <a:spAutoFit/>
          </a:bodyPr>
          <a:lstStyle/>
          <a:p>
            <a:r>
              <a:rPr lang="en-US" b="1" dirty="0" smtClean="0">
                <a:solidFill>
                  <a:srgbClr val="82D0AD"/>
                </a:solidFill>
              </a:rPr>
              <a:t>AND YET </a:t>
            </a:r>
          </a:p>
        </p:txBody>
      </p:sp>
      <p:sp>
        <p:nvSpPr>
          <p:cNvPr id="5" name="TextBox 4"/>
          <p:cNvSpPr txBox="1"/>
          <p:nvPr/>
        </p:nvSpPr>
        <p:spPr>
          <a:xfrm>
            <a:off x="6306679" y="667785"/>
            <a:ext cx="2644175" cy="1415772"/>
          </a:xfrm>
          <a:prstGeom prst="rect">
            <a:avLst/>
          </a:prstGeom>
        </p:spPr>
        <p:txBody>
          <a:bodyPr wrap="square" rtlCol="0">
            <a:spAutoFit/>
          </a:bodyPr>
          <a:lstStyle/>
          <a:p>
            <a:r>
              <a:rPr lang="en-US" sz="2400" b="1" dirty="0" smtClean="0">
                <a:solidFill>
                  <a:schemeClr val="bg1"/>
                </a:solidFill>
              </a:rPr>
              <a:t>THE UNFORTUNATE REALITY </a:t>
            </a:r>
          </a:p>
          <a:p>
            <a:endParaRPr lang="en-US" sz="1400" b="1" i="1" dirty="0" smtClean="0">
              <a:solidFill>
                <a:schemeClr val="bg1"/>
              </a:solidFill>
            </a:endParaRPr>
          </a:p>
        </p:txBody>
      </p:sp>
      <p:sp>
        <p:nvSpPr>
          <p:cNvPr id="8" name="Rectangle 7"/>
          <p:cNvSpPr/>
          <p:nvPr/>
        </p:nvSpPr>
        <p:spPr>
          <a:xfrm>
            <a:off x="5916247" y="2083557"/>
            <a:ext cx="3034607" cy="1477328"/>
          </a:xfrm>
          <a:prstGeom prst="rect">
            <a:avLst/>
          </a:prstGeom>
        </p:spPr>
        <p:txBody>
          <a:bodyPr wrap="square">
            <a:spAutoFit/>
          </a:bodyPr>
          <a:lstStyle/>
          <a:p>
            <a:pPr marL="360363" indent="0">
              <a:spcAft>
                <a:spcPts val="200"/>
              </a:spcAft>
            </a:pPr>
            <a:r>
              <a:rPr lang="en-US" dirty="0" smtClean="0">
                <a:solidFill>
                  <a:schemeClr val="bg1"/>
                </a:solidFill>
              </a:rPr>
              <a:t>Cyber-attackers prefer targeting smaller enterprises because they often have weak security systems. </a:t>
            </a:r>
            <a:endParaRPr lang="en-US" dirty="0">
              <a:solidFill>
                <a:schemeClr val="bg1"/>
              </a:solidFill>
            </a:endParaRPr>
          </a:p>
        </p:txBody>
      </p:sp>
      <p:sp>
        <p:nvSpPr>
          <p:cNvPr id="13" name="Round Same Side Corner Rectangle 97"/>
          <p:cNvSpPr/>
          <p:nvPr/>
        </p:nvSpPr>
        <p:spPr>
          <a:xfrm>
            <a:off x="6090918" y="1843296"/>
            <a:ext cx="2632071" cy="16017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100" i="1" dirty="0">
              <a:solidFill>
                <a:schemeClr val="bg1"/>
              </a:solidFill>
              <a:latin typeface="Georgia"/>
            </a:endParaRPr>
          </a:p>
        </p:txBody>
      </p:sp>
      <p:sp>
        <p:nvSpPr>
          <p:cNvPr id="9" name="Rectangle 8"/>
          <p:cNvSpPr/>
          <p:nvPr/>
        </p:nvSpPr>
        <p:spPr>
          <a:xfrm>
            <a:off x="5916247" y="4951944"/>
            <a:ext cx="3093295" cy="1384995"/>
          </a:xfrm>
          <a:prstGeom prst="rect">
            <a:avLst/>
          </a:prstGeom>
        </p:spPr>
        <p:txBody>
          <a:bodyPr wrap="square">
            <a:spAutoFit/>
          </a:bodyPr>
          <a:lstStyle/>
          <a:p>
            <a:pPr marL="363538" indent="0">
              <a:spcAft>
                <a:spcPts val="200"/>
              </a:spcAft>
            </a:pPr>
            <a:r>
              <a:rPr lang="en-US" sz="1400" dirty="0" smtClean="0">
                <a:solidFill>
                  <a:schemeClr val="bg1"/>
                </a:solidFill>
              </a:rPr>
              <a:t>In a transaction- and data-heavy society, nearly all organizations have highly valuable and sensitive data (contract information, customer data, payment information, etc.).</a:t>
            </a:r>
            <a:endParaRPr lang="en-US" sz="1400" dirty="0">
              <a:solidFill>
                <a:schemeClr val="bg1"/>
              </a:solidFill>
            </a:endParaRPr>
          </a:p>
        </p:txBody>
      </p:sp>
      <p:grpSp>
        <p:nvGrpSpPr>
          <p:cNvPr id="12" name="Group 11"/>
          <p:cNvGrpSpPr/>
          <p:nvPr/>
        </p:nvGrpSpPr>
        <p:grpSpPr>
          <a:xfrm>
            <a:off x="0" y="6422955"/>
            <a:ext cx="9144000" cy="437555"/>
            <a:chOff x="0" y="6422955"/>
            <a:chExt cx="9144000" cy="437555"/>
          </a:xfrm>
        </p:grpSpPr>
        <p:pic>
          <p:nvPicPr>
            <p:cNvPr id="14"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6106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4610238"/>
            <a:ext cx="9144000" cy="19320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259501" y="258063"/>
            <a:ext cx="5176767" cy="830997"/>
          </a:xfrm>
          <a:prstGeom prst="rect">
            <a:avLst/>
          </a:prstGeom>
        </p:spPr>
        <p:txBody>
          <a:bodyPr wrap="square" rtlCol="0">
            <a:spAutoFit/>
          </a:bodyPr>
          <a:lstStyle/>
          <a:p>
            <a:r>
              <a:rPr lang="en-US" sz="2400" b="1" dirty="0" smtClean="0"/>
              <a:t>Data breaches pose a serious risk to organizations of all sizes </a:t>
            </a:r>
          </a:p>
        </p:txBody>
      </p:sp>
      <p:sp>
        <p:nvSpPr>
          <p:cNvPr id="18" name="Rectangle 17"/>
          <p:cNvSpPr/>
          <p:nvPr/>
        </p:nvSpPr>
        <p:spPr>
          <a:xfrm>
            <a:off x="4453665" y="2427877"/>
            <a:ext cx="4272158" cy="2285241"/>
          </a:xfrm>
          <a:prstGeom prst="rect">
            <a:avLst/>
          </a:prstGeom>
        </p:spPr>
        <p:txBody>
          <a:bodyPr wrap="square">
            <a:spAutoFit/>
          </a:bodyPr>
          <a:lstStyle/>
          <a:p>
            <a:pPr>
              <a:spcAft>
                <a:spcPts val="600"/>
              </a:spcAft>
            </a:pPr>
            <a:r>
              <a:rPr lang="en-US" sz="1400" dirty="0" smtClean="0"/>
              <a:t>Despite the media focus on large enterprises, </a:t>
            </a:r>
            <a:r>
              <a:rPr lang="en-US" sz="1400" b="1" dirty="0" smtClean="0">
                <a:solidFill>
                  <a:schemeClr val="accent3"/>
                </a:solidFill>
              </a:rPr>
              <a:t>small businesses are the most vulnerable and attacked</a:t>
            </a:r>
            <a:r>
              <a:rPr lang="en-US" sz="1400" dirty="0" smtClean="0">
                <a:solidFill>
                  <a:schemeClr val="accent3"/>
                </a:solidFill>
              </a:rPr>
              <a:t> </a:t>
            </a:r>
            <a:r>
              <a:rPr lang="en-US" sz="1400" b="1" dirty="0" smtClean="0">
                <a:solidFill>
                  <a:schemeClr val="accent3"/>
                </a:solidFill>
              </a:rPr>
              <a:t>business segment.</a:t>
            </a:r>
          </a:p>
          <a:p>
            <a:pPr>
              <a:spcAft>
                <a:spcPts val="300"/>
              </a:spcAft>
            </a:pPr>
            <a:r>
              <a:rPr lang="en-US" sz="1400" dirty="0" smtClean="0"/>
              <a:t>Small enterprise security incidents are often included in large and high-profile attacks, either as: </a:t>
            </a:r>
          </a:p>
          <a:p>
            <a:pPr marL="180975" indent="-180975">
              <a:spcAft>
                <a:spcPts val="200"/>
              </a:spcAft>
              <a:buFont typeface="Arial" panose="020B0604020202020204" pitchFamily="34" charset="0"/>
              <a:buChar char="•"/>
              <a:tabLst>
                <a:tab pos="180975" algn="l"/>
              </a:tabLst>
            </a:pPr>
            <a:r>
              <a:rPr lang="en-US" sz="1400" dirty="0" smtClean="0"/>
              <a:t>Victims</a:t>
            </a:r>
          </a:p>
          <a:p>
            <a:pPr marL="180975" indent="-180975">
              <a:spcAft>
                <a:spcPts val="200"/>
              </a:spcAft>
              <a:buFont typeface="Arial" panose="020B0604020202020204" pitchFamily="34" charset="0"/>
              <a:buChar char="•"/>
              <a:tabLst>
                <a:tab pos="180975" algn="l"/>
              </a:tabLst>
            </a:pPr>
            <a:r>
              <a:rPr lang="en-US" sz="1400" dirty="0" smtClean="0"/>
              <a:t>Points of entry for large multi-organization hacks</a:t>
            </a:r>
          </a:p>
          <a:p>
            <a:pPr>
              <a:spcAft>
                <a:spcPts val="200"/>
              </a:spcAft>
            </a:pPr>
            <a:endParaRPr lang="en-US" sz="1400" b="1" dirty="0" smtClean="0"/>
          </a:p>
          <a:p>
            <a:pPr>
              <a:spcAft>
                <a:spcPts val="200"/>
              </a:spcAft>
            </a:pPr>
            <a:endParaRPr lang="en-US" b="1" dirty="0"/>
          </a:p>
        </p:txBody>
      </p:sp>
      <p:sp>
        <p:nvSpPr>
          <p:cNvPr id="30" name="Rectangle 29"/>
          <p:cNvSpPr/>
          <p:nvPr/>
        </p:nvSpPr>
        <p:spPr>
          <a:xfrm>
            <a:off x="297601" y="1521705"/>
            <a:ext cx="3883874" cy="2677656"/>
          </a:xfrm>
          <a:prstGeom prst="rect">
            <a:avLst/>
          </a:prstGeom>
        </p:spPr>
        <p:txBody>
          <a:bodyPr wrap="square">
            <a:spAutoFit/>
          </a:bodyPr>
          <a:lstStyle/>
          <a:p>
            <a:r>
              <a:rPr lang="en-US" sz="1400" dirty="0" smtClean="0">
                <a:solidFill>
                  <a:schemeClr val="tx2"/>
                </a:solidFill>
              </a:rPr>
              <a:t>Security incidents of large organizations have ruled the media since late-2013. </a:t>
            </a:r>
          </a:p>
          <a:p>
            <a:endParaRPr lang="en-US" sz="1400" dirty="0" smtClean="0">
              <a:solidFill>
                <a:schemeClr val="tx2"/>
              </a:solidFill>
            </a:endParaRPr>
          </a:p>
          <a:p>
            <a:r>
              <a:rPr lang="en-US" sz="1400" b="1" dirty="0" smtClean="0">
                <a:solidFill>
                  <a:schemeClr val="accent1"/>
                </a:solidFill>
              </a:rPr>
              <a:t>High-Profile Examples </a:t>
            </a:r>
          </a:p>
          <a:p>
            <a:pPr marL="180975" indent="-180975">
              <a:buFont typeface="Arial" panose="020B0604020202020204" pitchFamily="34" charset="0"/>
              <a:buChar char="•"/>
            </a:pPr>
            <a:r>
              <a:rPr lang="en-US" sz="1400" dirty="0" smtClean="0">
                <a:solidFill>
                  <a:schemeClr val="tx2"/>
                </a:solidFill>
              </a:rPr>
              <a:t>Target </a:t>
            </a:r>
          </a:p>
          <a:p>
            <a:pPr marL="180975" indent="-180975">
              <a:buFont typeface="Arial" panose="020B0604020202020204" pitchFamily="34" charset="0"/>
              <a:buChar char="•"/>
            </a:pPr>
            <a:r>
              <a:rPr lang="en-US" sz="1400" dirty="0" smtClean="0">
                <a:solidFill>
                  <a:schemeClr val="tx2"/>
                </a:solidFill>
              </a:rPr>
              <a:t>Home Depot </a:t>
            </a:r>
          </a:p>
          <a:p>
            <a:pPr marL="180975" indent="-180975">
              <a:buFont typeface="Arial" panose="020B0604020202020204" pitchFamily="34" charset="0"/>
              <a:buChar char="•"/>
            </a:pPr>
            <a:r>
              <a:rPr lang="en-US" sz="1400" dirty="0" smtClean="0">
                <a:solidFill>
                  <a:schemeClr val="tx2"/>
                </a:solidFill>
              </a:rPr>
              <a:t>iCloud </a:t>
            </a:r>
          </a:p>
          <a:p>
            <a:pPr marL="180975" indent="-180975">
              <a:buFont typeface="Arial" panose="020B0604020202020204" pitchFamily="34" charset="0"/>
              <a:buChar char="•"/>
            </a:pPr>
            <a:r>
              <a:rPr lang="en-US" sz="1400" dirty="0" smtClean="0">
                <a:solidFill>
                  <a:schemeClr val="tx2"/>
                </a:solidFill>
              </a:rPr>
              <a:t>eBay </a:t>
            </a:r>
          </a:p>
          <a:p>
            <a:pPr marL="180975" indent="-180975">
              <a:buFont typeface="Arial" panose="020B0604020202020204" pitchFamily="34" charset="0"/>
              <a:buChar char="•"/>
            </a:pPr>
            <a:r>
              <a:rPr lang="en-US" sz="1400" dirty="0" smtClean="0">
                <a:solidFill>
                  <a:schemeClr val="tx2"/>
                </a:solidFill>
              </a:rPr>
              <a:t>SONY </a:t>
            </a:r>
          </a:p>
          <a:p>
            <a:pPr marL="180975" indent="-180975">
              <a:buFont typeface="Arial" panose="020B0604020202020204" pitchFamily="34" charset="0"/>
              <a:buChar char="•"/>
            </a:pPr>
            <a:r>
              <a:rPr lang="en-US" sz="1400" dirty="0" smtClean="0">
                <a:solidFill>
                  <a:schemeClr val="tx2"/>
                </a:solidFill>
              </a:rPr>
              <a:t>JP Morgan Chase </a:t>
            </a:r>
          </a:p>
          <a:p>
            <a:pPr marL="180975" indent="-180975"/>
            <a:endParaRPr lang="en-US" sz="1400" dirty="0" smtClean="0">
              <a:solidFill>
                <a:schemeClr val="tx2"/>
              </a:solidFill>
            </a:endParaRPr>
          </a:p>
          <a:p>
            <a:pPr marL="180975" indent="-180975"/>
            <a:r>
              <a:rPr lang="en-US" sz="1400" dirty="0" smtClean="0"/>
              <a:t>And unfortunately, more are expected to come.</a:t>
            </a:r>
            <a:endParaRPr lang="en-US" sz="1400" dirty="0" smtClean="0">
              <a:solidFill>
                <a:schemeClr val="tx2"/>
              </a:solidFill>
            </a:endParaRPr>
          </a:p>
        </p:txBody>
      </p:sp>
      <p:sp>
        <p:nvSpPr>
          <p:cNvPr id="24" name="TextBox 6"/>
          <p:cNvSpPr txBox="1"/>
          <p:nvPr/>
        </p:nvSpPr>
        <p:spPr>
          <a:xfrm>
            <a:off x="5818180" y="1398456"/>
            <a:ext cx="2591084" cy="687368"/>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00"/>
              </a:spcAft>
            </a:pPr>
            <a:r>
              <a:rPr lang="en-US" sz="1400" dirty="0">
                <a:solidFill>
                  <a:schemeClr val="bg1">
                    <a:lumMod val="50000"/>
                  </a:schemeClr>
                </a:solidFill>
              </a:rPr>
              <a:t>of data breaches impact </a:t>
            </a:r>
            <a:r>
              <a:rPr lang="en-US" sz="1400" dirty="0" smtClean="0">
                <a:solidFill>
                  <a:schemeClr val="bg1">
                    <a:lumMod val="50000"/>
                  </a:schemeClr>
                </a:solidFill>
              </a:rPr>
              <a:t>small businesses. </a:t>
            </a:r>
            <a:endParaRPr lang="en-US" sz="1400" dirty="0">
              <a:solidFill>
                <a:schemeClr val="bg1">
                  <a:lumMod val="50000"/>
                </a:schemeClr>
              </a:solidFill>
            </a:endParaRPr>
          </a:p>
          <a:p>
            <a:pPr>
              <a:spcAft>
                <a:spcPts val="200"/>
              </a:spcAft>
            </a:pPr>
            <a:r>
              <a:rPr lang="en-US" sz="900" dirty="0">
                <a:solidFill>
                  <a:schemeClr val="bg1">
                    <a:lumMod val="50000"/>
                  </a:schemeClr>
                </a:solidFill>
              </a:rPr>
              <a:t>(First Data, 2014) </a:t>
            </a:r>
          </a:p>
        </p:txBody>
      </p:sp>
      <p:sp>
        <p:nvSpPr>
          <p:cNvPr id="25" name="TextBox 3"/>
          <p:cNvSpPr txBox="1"/>
          <p:nvPr/>
        </p:nvSpPr>
        <p:spPr>
          <a:xfrm>
            <a:off x="5818180" y="448932"/>
            <a:ext cx="1986723" cy="1107996"/>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a:solidFill>
                  <a:schemeClr val="accent3"/>
                </a:solidFill>
              </a:rPr>
              <a:t>90%</a:t>
            </a:r>
            <a:endParaRPr lang="en-US" sz="8800" b="1" dirty="0" smtClean="0">
              <a:solidFill>
                <a:schemeClr val="accent3"/>
              </a:solidFill>
            </a:endParaRPr>
          </a:p>
        </p:txBody>
      </p:sp>
      <p:sp>
        <p:nvSpPr>
          <p:cNvPr id="28" name="Rectangle 27"/>
          <p:cNvSpPr/>
          <p:nvPr/>
        </p:nvSpPr>
        <p:spPr>
          <a:xfrm>
            <a:off x="0" y="1133475"/>
            <a:ext cx="2767476" cy="153749"/>
          </a:xfrm>
          <a:prstGeom prst="rect">
            <a:avLst/>
          </a:prstGeom>
          <a:solidFill>
            <a:schemeClr val="accent1"/>
          </a:solidFill>
          <a:ln>
            <a:solidFill>
              <a:schemeClr val="accent1"/>
            </a:solidFill>
          </a:ln>
          <a:effectLst>
            <a:outerShdw blurRad="25400" dist="12700" dir="27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774773" y="4894134"/>
            <a:ext cx="6634491" cy="1379865"/>
          </a:xfrm>
          <a:prstGeom prst="rect">
            <a:avLst/>
          </a:prstGeom>
        </p:spPr>
        <p:txBody>
          <a:bodyPr wrap="square">
            <a:spAutoFit/>
          </a:bodyPr>
          <a:lstStyle/>
          <a:p>
            <a:pPr>
              <a:spcAft>
                <a:spcPts val="200"/>
              </a:spcAft>
            </a:pPr>
            <a:r>
              <a:rPr lang="en-US" sz="2800" b="1" dirty="0" smtClean="0">
                <a:solidFill>
                  <a:schemeClr val="bg1">
                    <a:lumMod val="50000"/>
                  </a:schemeClr>
                </a:solidFill>
              </a:rPr>
              <a:t>EXAMPLE</a:t>
            </a:r>
            <a:endParaRPr lang="en-US" sz="2800" dirty="0" smtClean="0"/>
          </a:p>
          <a:p>
            <a:pPr>
              <a:spcAft>
                <a:spcPts val="200"/>
              </a:spcAft>
            </a:pPr>
            <a:r>
              <a:rPr lang="en-US" dirty="0" smtClean="0"/>
              <a:t>Target’s </a:t>
            </a:r>
            <a:r>
              <a:rPr lang="en-US" dirty="0"/>
              <a:t>HVAC contractor was the point of entry for its high-profile 2013 data breach resulting in the theft of over </a:t>
            </a:r>
            <a:r>
              <a:rPr lang="en-US" b="1" dirty="0"/>
              <a:t>40 million</a:t>
            </a:r>
            <a:r>
              <a:rPr lang="en-US" dirty="0"/>
              <a:t> debit and credit card numbers.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39" y="4831786"/>
            <a:ext cx="1120797" cy="1488979"/>
          </a:xfrm>
          <a:prstGeom prst="rect">
            <a:avLst/>
          </a:prstGeom>
        </p:spPr>
      </p:pic>
      <p:grpSp>
        <p:nvGrpSpPr>
          <p:cNvPr id="11" name="Group 10"/>
          <p:cNvGrpSpPr/>
          <p:nvPr/>
        </p:nvGrpSpPr>
        <p:grpSpPr>
          <a:xfrm>
            <a:off x="0" y="6422955"/>
            <a:ext cx="9144000" cy="437555"/>
            <a:chOff x="0" y="6422955"/>
            <a:chExt cx="9144000" cy="437555"/>
          </a:xfrm>
        </p:grpSpPr>
        <p:pic>
          <p:nvPicPr>
            <p:cNvPr id="12"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3" name="Picture 12"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3879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p:cNvSpPr/>
          <p:nvPr/>
        </p:nvSpPr>
        <p:spPr>
          <a:xfrm>
            <a:off x="6084889" y="0"/>
            <a:ext cx="3059112" cy="6592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57962" y="252769"/>
            <a:ext cx="5657063" cy="830997"/>
          </a:xfrm>
          <a:prstGeom prst="rect">
            <a:avLst/>
          </a:prstGeom>
        </p:spPr>
        <p:txBody>
          <a:bodyPr wrap="square" rtlCol="0">
            <a:spAutoFit/>
          </a:bodyPr>
          <a:lstStyle/>
          <a:p>
            <a:r>
              <a:rPr lang="en-US" sz="2400" b="1" dirty="0" smtClean="0">
                <a:solidFill>
                  <a:schemeClr val="tx2"/>
                </a:solidFill>
              </a:rPr>
              <a:t>Security programs are a </a:t>
            </a:r>
            <a:r>
              <a:rPr lang="en-US" sz="2400" b="1" dirty="0" smtClean="0">
                <a:solidFill>
                  <a:schemeClr val="accent1"/>
                </a:solidFill>
              </a:rPr>
              <a:t>MUST-HAVE,</a:t>
            </a:r>
            <a:r>
              <a:rPr lang="en-US" sz="2400" b="1" dirty="0" smtClean="0">
                <a:solidFill>
                  <a:schemeClr val="tx2"/>
                </a:solidFill>
              </a:rPr>
              <a:t> not a nice-to-have</a:t>
            </a:r>
          </a:p>
        </p:txBody>
      </p:sp>
      <p:sp>
        <p:nvSpPr>
          <p:cNvPr id="15" name="Rectangle 14"/>
          <p:cNvSpPr/>
          <p:nvPr/>
        </p:nvSpPr>
        <p:spPr>
          <a:xfrm>
            <a:off x="6297550" y="2257063"/>
            <a:ext cx="2742138" cy="415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lstStyle/>
          <a:p>
            <a:pPr>
              <a:spcAft>
                <a:spcPts val="300"/>
              </a:spcAft>
            </a:pPr>
            <a:r>
              <a:rPr lang="en-US" sz="1200" i="1" dirty="0" smtClean="0">
                <a:solidFill>
                  <a:schemeClr val="bg1">
                    <a:lumMod val="50000"/>
                  </a:schemeClr>
                </a:solidFill>
                <a:latin typeface="+mj-lt"/>
              </a:rPr>
              <a:t>In </a:t>
            </a:r>
            <a:r>
              <a:rPr lang="en-US" sz="1200" i="1" dirty="0">
                <a:solidFill>
                  <a:schemeClr val="bg1">
                    <a:lumMod val="50000"/>
                  </a:schemeClr>
                </a:solidFill>
                <a:latin typeface="+mj-lt"/>
              </a:rPr>
              <a:t>this day and </a:t>
            </a:r>
            <a:r>
              <a:rPr lang="en-US" sz="1200" i="1" dirty="0" smtClean="0">
                <a:solidFill>
                  <a:schemeClr val="bg1">
                    <a:lumMod val="50000"/>
                  </a:schemeClr>
                </a:solidFill>
                <a:latin typeface="+mj-lt"/>
              </a:rPr>
              <a:t>age, </a:t>
            </a:r>
            <a:r>
              <a:rPr lang="en-US" sz="1200" i="1" dirty="0">
                <a:solidFill>
                  <a:schemeClr val="bg1">
                    <a:lumMod val="50000"/>
                  </a:schemeClr>
                </a:solidFill>
                <a:latin typeface="+mj-lt"/>
              </a:rPr>
              <a:t>where security is on the tip of everyone’s tongues, it is sometimes difficult to prioritize what must be done to best address </a:t>
            </a:r>
            <a:r>
              <a:rPr lang="en-US" sz="1200" i="1" dirty="0" smtClean="0">
                <a:solidFill>
                  <a:schemeClr val="bg1">
                    <a:lumMod val="50000"/>
                  </a:schemeClr>
                </a:solidFill>
                <a:latin typeface="+mj-lt"/>
              </a:rPr>
              <a:t>organizational vulnerabilities</a:t>
            </a:r>
            <a:r>
              <a:rPr lang="en-US" sz="1200" i="1" dirty="0">
                <a:solidFill>
                  <a:schemeClr val="bg1">
                    <a:lumMod val="50000"/>
                  </a:schemeClr>
                </a:solidFill>
                <a:latin typeface="+mj-lt"/>
              </a:rPr>
              <a:t>. </a:t>
            </a:r>
            <a:endParaRPr lang="en-US" sz="1200" i="1" dirty="0" smtClean="0">
              <a:solidFill>
                <a:schemeClr val="bg1">
                  <a:lumMod val="50000"/>
                </a:schemeClr>
              </a:solidFill>
              <a:latin typeface="+mj-lt"/>
            </a:endParaRPr>
          </a:p>
          <a:p>
            <a:r>
              <a:rPr lang="en-US" sz="1200" i="1" dirty="0" smtClean="0">
                <a:solidFill>
                  <a:schemeClr val="bg1">
                    <a:lumMod val="50000"/>
                  </a:schemeClr>
                </a:solidFill>
                <a:latin typeface="+mj-lt"/>
              </a:rPr>
              <a:t>For </a:t>
            </a:r>
            <a:r>
              <a:rPr lang="en-US" sz="1200" i="1" dirty="0">
                <a:solidFill>
                  <a:schemeClr val="bg1">
                    <a:lumMod val="50000"/>
                  </a:schemeClr>
                </a:solidFill>
                <a:latin typeface="+mj-lt"/>
              </a:rPr>
              <a:t>small </a:t>
            </a:r>
            <a:r>
              <a:rPr lang="en-US" sz="1200" i="1" dirty="0" smtClean="0">
                <a:solidFill>
                  <a:schemeClr val="bg1">
                    <a:lumMod val="50000"/>
                  </a:schemeClr>
                </a:solidFill>
                <a:latin typeface="+mj-lt"/>
              </a:rPr>
              <a:t>organizations </a:t>
            </a:r>
            <a:r>
              <a:rPr lang="en-US" sz="1200" b="1" i="1" dirty="0" smtClean="0">
                <a:solidFill>
                  <a:schemeClr val="bg1">
                    <a:lumMod val="50000"/>
                  </a:schemeClr>
                </a:solidFill>
                <a:latin typeface="+mj-lt"/>
              </a:rPr>
              <a:t>it </a:t>
            </a:r>
            <a:r>
              <a:rPr lang="en-US" sz="1200" b="1" i="1" dirty="0">
                <a:solidFill>
                  <a:schemeClr val="bg1">
                    <a:lumMod val="50000"/>
                  </a:schemeClr>
                </a:solidFill>
                <a:latin typeface="+mj-lt"/>
              </a:rPr>
              <a:t>is important to focus on foundational technical capabilities</a:t>
            </a:r>
            <a:r>
              <a:rPr lang="en-US" sz="1200" i="1" dirty="0">
                <a:solidFill>
                  <a:schemeClr val="bg1">
                    <a:lumMod val="50000"/>
                  </a:schemeClr>
                </a:solidFill>
                <a:latin typeface="+mj-lt"/>
              </a:rPr>
              <a:t>. From this foundation, </a:t>
            </a:r>
            <a:r>
              <a:rPr lang="en-US" sz="1200" i="1" dirty="0" smtClean="0">
                <a:solidFill>
                  <a:schemeClr val="bg1">
                    <a:lumMod val="50000"/>
                  </a:schemeClr>
                </a:solidFill>
                <a:latin typeface="+mj-lt"/>
              </a:rPr>
              <a:t>over </a:t>
            </a:r>
            <a:r>
              <a:rPr lang="en-US" sz="1200" i="1" dirty="0">
                <a:solidFill>
                  <a:schemeClr val="bg1">
                    <a:lumMod val="50000"/>
                  </a:schemeClr>
                </a:solidFill>
                <a:latin typeface="+mj-lt"/>
              </a:rPr>
              <a:t>time, capabilities can grow with the </a:t>
            </a:r>
            <a:r>
              <a:rPr lang="en-US" sz="1200" i="1" dirty="0" smtClean="0">
                <a:solidFill>
                  <a:schemeClr val="bg1">
                    <a:lumMod val="50000"/>
                  </a:schemeClr>
                </a:solidFill>
                <a:latin typeface="+mj-lt"/>
              </a:rPr>
              <a:t>setting of clear </a:t>
            </a:r>
            <a:r>
              <a:rPr lang="en-US" sz="1200" i="1" dirty="0">
                <a:solidFill>
                  <a:schemeClr val="bg1">
                    <a:lumMod val="50000"/>
                  </a:schemeClr>
                </a:solidFill>
                <a:latin typeface="+mj-lt"/>
              </a:rPr>
              <a:t>policies and </a:t>
            </a:r>
            <a:r>
              <a:rPr lang="en-US" sz="1200" i="1" dirty="0" smtClean="0">
                <a:solidFill>
                  <a:schemeClr val="bg1">
                    <a:lumMod val="50000"/>
                  </a:schemeClr>
                </a:solidFill>
                <a:latin typeface="+mj-lt"/>
              </a:rPr>
              <a:t>by addressing critical </a:t>
            </a:r>
            <a:r>
              <a:rPr lang="en-US" sz="1200" i="1" dirty="0">
                <a:solidFill>
                  <a:schemeClr val="bg1">
                    <a:lumMod val="50000"/>
                  </a:schemeClr>
                </a:solidFill>
                <a:latin typeface="+mj-lt"/>
              </a:rPr>
              <a:t>business and IT processes. </a:t>
            </a:r>
          </a:p>
          <a:p>
            <a:endParaRPr lang="en-US" sz="1400" i="1" dirty="0">
              <a:solidFill>
                <a:schemeClr val="bg1">
                  <a:lumMod val="50000"/>
                </a:schemeClr>
              </a:solidFill>
              <a:latin typeface="+mj-lt"/>
            </a:endParaRPr>
          </a:p>
          <a:p>
            <a:endParaRPr lang="en-US" sz="1400" i="1" dirty="0">
              <a:solidFill>
                <a:schemeClr val="bg1">
                  <a:lumMod val="50000"/>
                </a:schemeClr>
              </a:solidFill>
              <a:latin typeface="+mj-lt"/>
            </a:endParaRPr>
          </a:p>
        </p:txBody>
      </p:sp>
      <p:sp>
        <p:nvSpPr>
          <p:cNvPr id="30" name="Rectangle 29"/>
          <p:cNvSpPr/>
          <p:nvPr/>
        </p:nvSpPr>
        <p:spPr>
          <a:xfrm>
            <a:off x="6297744" y="1913816"/>
            <a:ext cx="2470896" cy="553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accent2"/>
                </a:solidFill>
              </a:rPr>
              <a:t>Security is a must-have – but to what degree? </a:t>
            </a:r>
            <a:endParaRPr lang="en-US" sz="1600" b="1" dirty="0">
              <a:solidFill>
                <a:schemeClr val="accent2"/>
              </a:solidFill>
            </a:endParaRPr>
          </a:p>
        </p:txBody>
      </p:sp>
      <p:sp>
        <p:nvSpPr>
          <p:cNvPr id="2" name="Rectangle 1"/>
          <p:cNvSpPr/>
          <p:nvPr/>
        </p:nvSpPr>
        <p:spPr>
          <a:xfrm>
            <a:off x="6297549" y="5710701"/>
            <a:ext cx="2828954" cy="697627"/>
          </a:xfrm>
          <a:prstGeom prst="rect">
            <a:avLst/>
          </a:prstGeom>
        </p:spPr>
        <p:txBody>
          <a:bodyPr wrap="square">
            <a:spAutoFit/>
          </a:bodyPr>
          <a:lstStyle/>
          <a:p>
            <a:pPr algn="r">
              <a:spcAft>
                <a:spcPts val="200"/>
              </a:spcAft>
            </a:pPr>
            <a:r>
              <a:rPr lang="en-US" sz="1200" dirty="0" smtClean="0">
                <a:solidFill>
                  <a:schemeClr val="bg1">
                    <a:lumMod val="50000"/>
                  </a:schemeClr>
                </a:solidFill>
              </a:rPr>
              <a:t>Rachel D’Hollander</a:t>
            </a:r>
          </a:p>
          <a:p>
            <a:pPr algn="r">
              <a:spcAft>
                <a:spcPts val="200"/>
              </a:spcAft>
            </a:pPr>
            <a:r>
              <a:rPr lang="en-US" sz="1200" dirty="0" smtClean="0">
                <a:solidFill>
                  <a:schemeClr val="bg1">
                    <a:lumMod val="50000"/>
                  </a:schemeClr>
                </a:solidFill>
              </a:rPr>
              <a:t>Manager of Small Enterprise Research </a:t>
            </a:r>
          </a:p>
          <a:p>
            <a:pPr algn="r">
              <a:spcAft>
                <a:spcPts val="200"/>
              </a:spcAft>
            </a:pPr>
            <a:r>
              <a:rPr lang="en-US" sz="1200" dirty="0" smtClean="0">
                <a:solidFill>
                  <a:schemeClr val="bg1">
                    <a:lumMod val="50000"/>
                  </a:schemeClr>
                </a:solidFill>
              </a:rPr>
              <a:t>Info-Tech Research Group </a:t>
            </a:r>
            <a:endParaRPr lang="en-US" sz="1200" dirty="0">
              <a:solidFill>
                <a:schemeClr val="bg1">
                  <a:lumMod val="50000"/>
                </a:schemeClr>
              </a:solidFill>
            </a:endParaRPr>
          </a:p>
        </p:txBody>
      </p:sp>
      <p:sp>
        <p:nvSpPr>
          <p:cNvPr id="3" name="TextBox 2"/>
          <p:cNvSpPr txBox="1"/>
          <p:nvPr/>
        </p:nvSpPr>
        <p:spPr>
          <a:xfrm>
            <a:off x="6297744" y="472967"/>
            <a:ext cx="1543929" cy="707886"/>
          </a:xfrm>
          <a:prstGeom prst="rect">
            <a:avLst/>
          </a:prstGeom>
        </p:spPr>
        <p:txBody>
          <a:bodyPr wrap="square" rtlCol="0">
            <a:spAutoFit/>
          </a:bodyPr>
          <a:lstStyle/>
          <a:p>
            <a:r>
              <a:rPr lang="en-US" sz="4000" b="1" dirty="0" smtClean="0">
                <a:solidFill>
                  <a:schemeClr val="accent2"/>
                </a:solidFill>
              </a:rPr>
              <a:t>23%</a:t>
            </a:r>
          </a:p>
        </p:txBody>
      </p:sp>
      <p:sp>
        <p:nvSpPr>
          <p:cNvPr id="4" name="Rectangle 3"/>
          <p:cNvSpPr/>
          <p:nvPr/>
        </p:nvSpPr>
        <p:spPr>
          <a:xfrm>
            <a:off x="6297744" y="1076649"/>
            <a:ext cx="2470896" cy="830997"/>
          </a:xfrm>
          <a:prstGeom prst="rect">
            <a:avLst/>
          </a:prstGeom>
        </p:spPr>
        <p:txBody>
          <a:bodyPr wrap="square">
            <a:spAutoFit/>
          </a:bodyPr>
          <a:lstStyle/>
          <a:p>
            <a:r>
              <a:rPr lang="en-US" sz="1200" dirty="0" smtClean="0">
                <a:solidFill>
                  <a:schemeClr val="bg1">
                    <a:lumMod val="50000"/>
                  </a:schemeClr>
                </a:solidFill>
              </a:rPr>
              <a:t>of CIOs polled stated increasing cybersecurity was the most significant driver behind IT investments in 2015 (CIO, 2015).</a:t>
            </a:r>
            <a:endParaRPr lang="en-US" sz="1200" dirty="0">
              <a:solidFill>
                <a:schemeClr val="bg1">
                  <a:lumMod val="50000"/>
                </a:schemeClr>
              </a:solidFill>
            </a:endParaRPr>
          </a:p>
        </p:txBody>
      </p:sp>
      <p:grpSp>
        <p:nvGrpSpPr>
          <p:cNvPr id="23" name="Group 22"/>
          <p:cNvGrpSpPr/>
          <p:nvPr/>
        </p:nvGrpSpPr>
        <p:grpSpPr>
          <a:xfrm>
            <a:off x="387121" y="3547386"/>
            <a:ext cx="1642744" cy="1271768"/>
            <a:chOff x="471142" y="3080800"/>
            <a:chExt cx="1795635" cy="1342530"/>
          </a:xfrm>
        </p:grpSpPr>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2338" y="3089038"/>
              <a:ext cx="1773243" cy="1326054"/>
            </a:xfrm>
            <a:prstGeom prst="rect">
              <a:avLst/>
            </a:prstGeom>
          </p:spPr>
        </p:pic>
        <p:grpSp>
          <p:nvGrpSpPr>
            <p:cNvPr id="22" name="Group 21"/>
            <p:cNvGrpSpPr/>
            <p:nvPr/>
          </p:nvGrpSpPr>
          <p:grpSpPr>
            <a:xfrm>
              <a:off x="471142" y="3080800"/>
              <a:ext cx="1795635" cy="1342530"/>
              <a:chOff x="471142" y="3080800"/>
              <a:chExt cx="1795635" cy="1342530"/>
            </a:xfrm>
          </p:grpSpPr>
          <p:sp>
            <p:nvSpPr>
              <p:cNvPr id="31" name="Rectangle 30"/>
              <p:cNvSpPr/>
              <p:nvPr/>
            </p:nvSpPr>
            <p:spPr>
              <a:xfrm>
                <a:off x="471142" y="3080800"/>
                <a:ext cx="1795635" cy="134253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16" name="Rectangle 15"/>
              <p:cNvSpPr/>
              <p:nvPr/>
            </p:nvSpPr>
            <p:spPr>
              <a:xfrm>
                <a:off x="471142" y="3168037"/>
                <a:ext cx="1682535" cy="523220"/>
              </a:xfrm>
              <a:prstGeom prst="rect">
                <a:avLst/>
              </a:prstGeom>
            </p:spPr>
            <p:txBody>
              <a:bodyPr wrap="square">
                <a:spAutoFit/>
              </a:bodyPr>
              <a:lstStyle/>
              <a:p>
                <a:pPr>
                  <a:spcAft>
                    <a:spcPts val="300"/>
                  </a:spcAft>
                  <a:defRPr/>
                </a:pPr>
                <a:r>
                  <a:rPr lang="en-CA" sz="1400" b="1" dirty="0"/>
                  <a:t>Increasing Threat Actors </a:t>
                </a:r>
              </a:p>
            </p:txBody>
          </p:sp>
        </p:grpSp>
      </p:grpSp>
      <p:grpSp>
        <p:nvGrpSpPr>
          <p:cNvPr id="33" name="Group 32"/>
          <p:cNvGrpSpPr/>
          <p:nvPr/>
        </p:nvGrpSpPr>
        <p:grpSpPr>
          <a:xfrm>
            <a:off x="398471" y="2020864"/>
            <a:ext cx="1642744" cy="1319947"/>
            <a:chOff x="470342" y="1687411"/>
            <a:chExt cx="1795635" cy="1393389"/>
          </a:xfrm>
        </p:grpSpPr>
        <p:grpSp>
          <p:nvGrpSpPr>
            <p:cNvPr id="18" name="Group 17"/>
            <p:cNvGrpSpPr/>
            <p:nvPr/>
          </p:nvGrpSpPr>
          <p:grpSpPr>
            <a:xfrm>
              <a:off x="470342" y="1687411"/>
              <a:ext cx="1795635" cy="1393389"/>
              <a:chOff x="422147" y="1551031"/>
              <a:chExt cx="1795635" cy="1393389"/>
            </a:xfrm>
          </p:grpSpPr>
          <p:pic>
            <p:nvPicPr>
              <p:cNvPr id="10" name="Picture 9"/>
              <p:cNvPicPr>
                <a:picLocks noChangeAspect="1"/>
              </p:cNvPicPr>
              <p:nvPr/>
            </p:nvPicPr>
            <p:blipFill>
              <a:blip r:embed="rId4">
                <a:duotone>
                  <a:schemeClr val="accent1">
                    <a:shade val="45000"/>
                    <a:satMod val="135000"/>
                  </a:schemeClr>
                  <a:prstClr val="white"/>
                </a:duotone>
              </a:blip>
              <a:stretch>
                <a:fillRect/>
              </a:stretch>
            </p:blipFill>
            <p:spPr>
              <a:xfrm>
                <a:off x="422947" y="1556907"/>
                <a:ext cx="1779224" cy="1342530"/>
              </a:xfrm>
              <a:prstGeom prst="rect">
                <a:avLst/>
              </a:prstGeom>
            </p:spPr>
          </p:pic>
          <p:sp>
            <p:nvSpPr>
              <p:cNvPr id="17" name="Rectangle 16"/>
              <p:cNvSpPr/>
              <p:nvPr/>
            </p:nvSpPr>
            <p:spPr>
              <a:xfrm>
                <a:off x="422147" y="1551031"/>
                <a:ext cx="1795635" cy="1393389"/>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grpSp>
        <p:sp>
          <p:nvSpPr>
            <p:cNvPr id="32" name="Rectangle 31"/>
            <p:cNvSpPr/>
            <p:nvPr/>
          </p:nvSpPr>
          <p:spPr>
            <a:xfrm>
              <a:off x="511281" y="1761693"/>
              <a:ext cx="1305473" cy="523220"/>
            </a:xfrm>
            <a:prstGeom prst="rect">
              <a:avLst/>
            </a:prstGeom>
          </p:spPr>
          <p:txBody>
            <a:bodyPr wrap="square">
              <a:spAutoFit/>
            </a:bodyPr>
            <a:lstStyle/>
            <a:p>
              <a:pPr>
                <a:spcAft>
                  <a:spcPts val="300"/>
                </a:spcAft>
                <a:defRPr/>
              </a:pPr>
              <a:r>
                <a:rPr lang="en-CA" sz="1400" b="1" dirty="0"/>
                <a:t>New Attack Types </a:t>
              </a:r>
            </a:p>
          </p:txBody>
        </p:sp>
      </p:grpSp>
      <p:sp>
        <p:nvSpPr>
          <p:cNvPr id="35" name="Rectangle 34"/>
          <p:cNvSpPr/>
          <p:nvPr/>
        </p:nvSpPr>
        <p:spPr>
          <a:xfrm>
            <a:off x="2152587" y="2271696"/>
            <a:ext cx="3580557" cy="764312"/>
          </a:xfrm>
          <a:prstGeom prst="rect">
            <a:avLst/>
          </a:prstGeom>
        </p:spPr>
        <p:txBody>
          <a:bodyPr wrap="square">
            <a:spAutoFit/>
          </a:bodyPr>
          <a:lstStyle/>
          <a:p>
            <a:pPr marL="174625" indent="-174625">
              <a:spcAft>
                <a:spcPts val="100"/>
              </a:spcAft>
              <a:buFont typeface="Arial" panose="020B0604020202020204" pitchFamily="34" charset="0"/>
              <a:buChar char="•"/>
            </a:pPr>
            <a:r>
              <a:rPr lang="en-US" sz="1400" dirty="0" smtClean="0">
                <a:solidFill>
                  <a:schemeClr val="tx2"/>
                </a:solidFill>
              </a:rPr>
              <a:t>Targeted malware </a:t>
            </a:r>
            <a:endParaRPr lang="en-US" sz="1400" dirty="0">
              <a:solidFill>
                <a:schemeClr val="tx2"/>
              </a:solidFill>
            </a:endParaRPr>
          </a:p>
          <a:p>
            <a:pPr marL="174625" indent="-174625">
              <a:spcAft>
                <a:spcPts val="100"/>
              </a:spcAft>
              <a:buFont typeface="Arial" panose="020B0604020202020204" pitchFamily="34" charset="0"/>
              <a:buChar char="•"/>
            </a:pPr>
            <a:r>
              <a:rPr lang="en-US" sz="1400" dirty="0" smtClean="0">
                <a:solidFill>
                  <a:schemeClr val="tx2"/>
                </a:solidFill>
              </a:rPr>
              <a:t>Zero-day vulnerability exploits</a:t>
            </a:r>
            <a:endParaRPr lang="en-US" sz="1400" dirty="0">
              <a:solidFill>
                <a:schemeClr val="tx2"/>
              </a:solidFill>
            </a:endParaRPr>
          </a:p>
          <a:p>
            <a:pPr marL="174625" indent="-174625">
              <a:spcAft>
                <a:spcPts val="100"/>
              </a:spcAft>
              <a:buFont typeface="Arial" panose="020B0604020202020204" pitchFamily="34" charset="0"/>
              <a:buChar char="•"/>
            </a:pPr>
            <a:r>
              <a:rPr lang="en-US" sz="1400" dirty="0" smtClean="0">
                <a:solidFill>
                  <a:schemeClr val="tx2"/>
                </a:solidFill>
              </a:rPr>
              <a:t>Advanced persistent threats (APTs)</a:t>
            </a:r>
            <a:endParaRPr lang="en-US" sz="1400" dirty="0">
              <a:solidFill>
                <a:schemeClr val="tx2"/>
              </a:solidFill>
            </a:endParaRPr>
          </a:p>
        </p:txBody>
      </p:sp>
      <p:sp>
        <p:nvSpPr>
          <p:cNvPr id="36" name="Rectangle 35"/>
          <p:cNvSpPr/>
          <p:nvPr/>
        </p:nvSpPr>
        <p:spPr>
          <a:xfrm>
            <a:off x="2152587" y="3820458"/>
            <a:ext cx="3748918" cy="764312"/>
          </a:xfrm>
          <a:prstGeom prst="rect">
            <a:avLst/>
          </a:prstGeom>
        </p:spPr>
        <p:txBody>
          <a:bodyPr wrap="square">
            <a:spAutoFit/>
          </a:bodyPr>
          <a:lstStyle/>
          <a:p>
            <a:pPr marL="174625" indent="-174625">
              <a:spcAft>
                <a:spcPts val="100"/>
              </a:spcAft>
              <a:buFont typeface="Arial" panose="020B0604020202020204" pitchFamily="34" charset="0"/>
              <a:buChar char="•"/>
            </a:pPr>
            <a:r>
              <a:rPr lang="en-US" sz="1400" dirty="0">
                <a:solidFill>
                  <a:schemeClr val="tx2"/>
                </a:solidFill>
              </a:rPr>
              <a:t>Commodification of hacking techniques </a:t>
            </a:r>
          </a:p>
          <a:p>
            <a:pPr marL="174625" indent="-174625">
              <a:spcAft>
                <a:spcPts val="100"/>
              </a:spcAft>
              <a:buFont typeface="Arial" panose="020B0604020202020204" pitchFamily="34" charset="0"/>
              <a:buChar char="•"/>
            </a:pPr>
            <a:r>
              <a:rPr lang="en-US" sz="1400" dirty="0">
                <a:solidFill>
                  <a:schemeClr val="tx2"/>
                </a:solidFill>
              </a:rPr>
              <a:t>Conventional threats adopting hacking </a:t>
            </a:r>
          </a:p>
          <a:p>
            <a:pPr marL="174625" indent="-174625">
              <a:spcAft>
                <a:spcPts val="100"/>
              </a:spcAft>
              <a:buFont typeface="Arial" panose="020B0604020202020204" pitchFamily="34" charset="0"/>
              <a:buChar char="•"/>
            </a:pPr>
            <a:r>
              <a:rPr lang="en-US" sz="1400" dirty="0">
                <a:solidFill>
                  <a:schemeClr val="tx2"/>
                </a:solidFill>
              </a:rPr>
              <a:t>Increasing in number and complexity</a:t>
            </a:r>
          </a:p>
        </p:txBody>
      </p:sp>
      <p:sp>
        <p:nvSpPr>
          <p:cNvPr id="37" name="Rectangle 36"/>
          <p:cNvSpPr/>
          <p:nvPr/>
        </p:nvSpPr>
        <p:spPr>
          <a:xfrm>
            <a:off x="2152587" y="5229762"/>
            <a:ext cx="3235937" cy="992579"/>
          </a:xfrm>
          <a:prstGeom prst="rect">
            <a:avLst/>
          </a:prstGeom>
        </p:spPr>
        <p:txBody>
          <a:bodyPr wrap="square">
            <a:spAutoFit/>
          </a:bodyPr>
          <a:lstStyle/>
          <a:p>
            <a:pPr marL="174625" indent="-174625">
              <a:spcAft>
                <a:spcPts val="100"/>
              </a:spcAft>
              <a:buFont typeface="Arial" panose="020B0604020202020204" pitchFamily="34" charset="0"/>
              <a:buChar char="•"/>
            </a:pPr>
            <a:r>
              <a:rPr lang="en-US" sz="1400" dirty="0" smtClean="0">
                <a:solidFill>
                  <a:schemeClr val="tx2"/>
                </a:solidFill>
              </a:rPr>
              <a:t>Mobile</a:t>
            </a:r>
            <a:endParaRPr lang="en-US" sz="1400" dirty="0">
              <a:solidFill>
                <a:schemeClr val="tx2"/>
              </a:solidFill>
            </a:endParaRPr>
          </a:p>
          <a:p>
            <a:pPr marL="174625" indent="-174625">
              <a:spcAft>
                <a:spcPts val="100"/>
              </a:spcAft>
              <a:buFont typeface="Arial" panose="020B0604020202020204" pitchFamily="34" charset="0"/>
              <a:buChar char="•"/>
            </a:pPr>
            <a:r>
              <a:rPr lang="en-US" sz="1400" dirty="0" smtClean="0">
                <a:solidFill>
                  <a:schemeClr val="tx2"/>
                </a:solidFill>
              </a:rPr>
              <a:t>Cloud</a:t>
            </a:r>
            <a:endParaRPr lang="en-US" sz="1400" dirty="0">
              <a:solidFill>
                <a:schemeClr val="tx2"/>
              </a:solidFill>
            </a:endParaRPr>
          </a:p>
          <a:p>
            <a:pPr marL="174625" indent="-174625">
              <a:spcAft>
                <a:spcPts val="100"/>
              </a:spcAft>
              <a:buFont typeface="Arial" panose="020B0604020202020204" pitchFamily="34" charset="0"/>
              <a:buChar char="•"/>
            </a:pPr>
            <a:r>
              <a:rPr lang="en-US" sz="1400" dirty="0" smtClean="0">
                <a:solidFill>
                  <a:schemeClr val="tx2"/>
                </a:solidFill>
              </a:rPr>
              <a:t>Big Data</a:t>
            </a:r>
            <a:endParaRPr lang="en-US" sz="1400" dirty="0">
              <a:solidFill>
                <a:schemeClr val="tx2"/>
              </a:solidFill>
            </a:endParaRPr>
          </a:p>
          <a:p>
            <a:pPr marL="174625" indent="-174625">
              <a:spcAft>
                <a:spcPts val="100"/>
              </a:spcAft>
              <a:buFont typeface="Arial" panose="020B0604020202020204" pitchFamily="34" charset="0"/>
              <a:buChar char="•"/>
            </a:pPr>
            <a:r>
              <a:rPr lang="en-US" sz="1400" dirty="0" smtClean="0">
                <a:solidFill>
                  <a:schemeClr val="tx2"/>
                </a:solidFill>
              </a:rPr>
              <a:t>Internet of Things</a:t>
            </a:r>
            <a:endParaRPr lang="en-US" sz="1400" dirty="0">
              <a:solidFill>
                <a:schemeClr val="tx2"/>
              </a:solidFill>
            </a:endParaRPr>
          </a:p>
        </p:txBody>
      </p:sp>
      <p:sp>
        <p:nvSpPr>
          <p:cNvPr id="39" name="TextBox 38"/>
          <p:cNvSpPr txBox="1"/>
          <p:nvPr/>
        </p:nvSpPr>
        <p:spPr>
          <a:xfrm>
            <a:off x="355707" y="1116202"/>
            <a:ext cx="5618580" cy="892552"/>
          </a:xfrm>
          <a:prstGeom prst="rect">
            <a:avLst/>
          </a:prstGeom>
        </p:spPr>
        <p:txBody>
          <a:bodyPr wrap="square" rtlCol="0">
            <a:spAutoFit/>
          </a:bodyPr>
          <a:lstStyle/>
          <a:p>
            <a:r>
              <a:rPr lang="en-US" sz="2400" b="1" dirty="0" smtClean="0">
                <a:solidFill>
                  <a:schemeClr val="accent1"/>
                </a:solidFill>
              </a:rPr>
              <a:t>WHY? </a:t>
            </a:r>
          </a:p>
          <a:p>
            <a:r>
              <a:rPr lang="en-US" sz="1400" dirty="0" smtClean="0"/>
              <a:t>The </a:t>
            </a:r>
            <a:r>
              <a:rPr lang="en-US" sz="1400" i="1" dirty="0" smtClean="0"/>
              <a:t>volume</a:t>
            </a:r>
            <a:r>
              <a:rPr lang="en-US" sz="1400" dirty="0" smtClean="0"/>
              <a:t>, </a:t>
            </a:r>
            <a:r>
              <a:rPr lang="en-US" sz="1400" i="1" dirty="0" smtClean="0"/>
              <a:t>intelligence,</a:t>
            </a:r>
            <a:r>
              <a:rPr lang="en-US" sz="1400" dirty="0" smtClean="0"/>
              <a:t> and </a:t>
            </a:r>
            <a:r>
              <a:rPr lang="en-US" sz="1400" i="1" dirty="0" smtClean="0"/>
              <a:t>complexity</a:t>
            </a:r>
            <a:r>
              <a:rPr lang="en-US" sz="1400" dirty="0" smtClean="0"/>
              <a:t> of threats </a:t>
            </a:r>
            <a:r>
              <a:rPr lang="en-US" sz="1400" b="1" dirty="0" smtClean="0">
                <a:solidFill>
                  <a:schemeClr val="accent1"/>
                </a:solidFill>
              </a:rPr>
              <a:t>has been</a:t>
            </a:r>
            <a:r>
              <a:rPr lang="en-US" sz="1400" dirty="0" smtClean="0">
                <a:solidFill>
                  <a:schemeClr val="accent1"/>
                </a:solidFill>
              </a:rPr>
              <a:t> </a:t>
            </a:r>
            <a:r>
              <a:rPr lang="en-US" sz="1400" dirty="0" smtClean="0"/>
              <a:t>and </a:t>
            </a:r>
            <a:r>
              <a:rPr lang="en-US" sz="1400" b="1" dirty="0" smtClean="0">
                <a:solidFill>
                  <a:schemeClr val="accent1"/>
                </a:solidFill>
              </a:rPr>
              <a:t>will be</a:t>
            </a:r>
            <a:r>
              <a:rPr lang="en-US" sz="1400" dirty="0" smtClean="0">
                <a:solidFill>
                  <a:schemeClr val="accent1"/>
                </a:solidFill>
              </a:rPr>
              <a:t> </a:t>
            </a:r>
            <a:r>
              <a:rPr lang="en-US" sz="1400" dirty="0" smtClean="0"/>
              <a:t>increasing.</a:t>
            </a:r>
            <a:endParaRPr lang="en-US" sz="1400" dirty="0"/>
          </a:p>
        </p:txBody>
      </p:sp>
      <p:pic>
        <p:nvPicPr>
          <p:cNvPr id="20" name="Picture 19"/>
          <p:cNvPicPr>
            <a:picLocks noChangeAspect="1"/>
          </p:cNvPicPr>
          <p:nvPr/>
        </p:nvPicPr>
        <p:blipFill>
          <a:blip r:embed="rId5"/>
          <a:stretch>
            <a:fillRect/>
          </a:stretch>
        </p:blipFill>
        <p:spPr>
          <a:xfrm>
            <a:off x="6062369" y="2367644"/>
            <a:ext cx="585267" cy="566977"/>
          </a:xfrm>
          <a:prstGeom prst="rect">
            <a:avLst/>
          </a:prstGeom>
        </p:spPr>
      </p:pic>
      <p:pic>
        <p:nvPicPr>
          <p:cNvPr id="24" name="Picture 23"/>
          <p:cNvPicPr>
            <a:picLocks noChangeAspect="1"/>
          </p:cNvPicPr>
          <p:nvPr/>
        </p:nvPicPr>
        <p:blipFill>
          <a:blip r:embed="rId6"/>
          <a:stretch>
            <a:fillRect/>
          </a:stretch>
        </p:blipFill>
        <p:spPr>
          <a:xfrm>
            <a:off x="8478538" y="5342452"/>
            <a:ext cx="597460" cy="475529"/>
          </a:xfrm>
          <a:prstGeom prst="rect">
            <a:avLst/>
          </a:prstGeom>
        </p:spPr>
      </p:pic>
      <p:grpSp>
        <p:nvGrpSpPr>
          <p:cNvPr id="27" name="Group 26"/>
          <p:cNvGrpSpPr/>
          <p:nvPr/>
        </p:nvGrpSpPr>
        <p:grpSpPr>
          <a:xfrm>
            <a:off x="379614" y="5025729"/>
            <a:ext cx="1642744" cy="1319947"/>
            <a:chOff x="379614" y="5025729"/>
            <a:chExt cx="1642744" cy="1319947"/>
          </a:xfrm>
        </p:grpSpPr>
        <p:pic>
          <p:nvPicPr>
            <p:cNvPr id="11" name="Picture 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7121" y="5078894"/>
              <a:ext cx="1627730" cy="1263613"/>
            </a:xfrm>
            <a:prstGeom prst="rect">
              <a:avLst/>
            </a:prstGeom>
          </p:spPr>
        </p:pic>
        <p:sp>
          <p:nvSpPr>
            <p:cNvPr id="44" name="Rectangle 43"/>
            <p:cNvSpPr/>
            <p:nvPr/>
          </p:nvSpPr>
          <p:spPr>
            <a:xfrm>
              <a:off x="379614" y="5025729"/>
              <a:ext cx="1642744" cy="131994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14" name="Rectangle 13"/>
            <p:cNvSpPr/>
            <p:nvPr/>
          </p:nvSpPr>
          <p:spPr>
            <a:xfrm>
              <a:off x="418421" y="5173600"/>
              <a:ext cx="1367527" cy="495642"/>
            </a:xfrm>
            <a:prstGeom prst="rect">
              <a:avLst/>
            </a:prstGeom>
          </p:spPr>
          <p:txBody>
            <a:bodyPr wrap="square">
              <a:spAutoFit/>
            </a:bodyPr>
            <a:lstStyle/>
            <a:p>
              <a:r>
                <a:rPr lang="en-CA" sz="1400" b="1" dirty="0" smtClean="0"/>
                <a:t>Changing Environments </a:t>
              </a:r>
            </a:p>
          </p:txBody>
        </p:sp>
      </p:grpSp>
      <p:grpSp>
        <p:nvGrpSpPr>
          <p:cNvPr id="29" name="Group 28"/>
          <p:cNvGrpSpPr/>
          <p:nvPr/>
        </p:nvGrpSpPr>
        <p:grpSpPr>
          <a:xfrm>
            <a:off x="0" y="6422955"/>
            <a:ext cx="9144000" cy="437555"/>
            <a:chOff x="0" y="6422955"/>
            <a:chExt cx="9144000" cy="437555"/>
          </a:xfrm>
        </p:grpSpPr>
        <p:pic>
          <p:nvPicPr>
            <p:cNvPr id="34" name="Picture 3">
              <a:hlinkClick r:id="rId8"/>
            </p:cNvPr>
            <p:cNvPicPr>
              <a:picLocks noChangeAspect="1" noChangeArrowheads="1"/>
            </p:cNvPicPr>
            <p:nvPr/>
          </p:nvPicPr>
          <p:blipFill>
            <a:blip r:embed="rId9" cstate="print"/>
            <a:srcRect/>
            <a:stretch>
              <a:fillRect/>
            </a:stretch>
          </p:blipFill>
          <p:spPr bwMode="auto">
            <a:xfrm>
              <a:off x="0" y="6422955"/>
              <a:ext cx="9144000" cy="437555"/>
            </a:xfrm>
            <a:prstGeom prst="rect">
              <a:avLst/>
            </a:prstGeom>
            <a:noFill/>
            <a:ln w="9525">
              <a:noFill/>
              <a:miter lim="800000"/>
              <a:headEnd/>
              <a:tailEnd/>
            </a:ln>
          </p:spPr>
        </p:pic>
        <p:pic>
          <p:nvPicPr>
            <p:cNvPr id="40" name="Picture 39" descr="itrg-logo.png"/>
            <p:cNvPicPr>
              <a:picLocks noChangeAspect="1"/>
            </p:cNvPicPr>
            <p:nvPr/>
          </p:nvPicPr>
          <p:blipFill>
            <a:blip r:embed="rId10"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927537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62609" y="3557187"/>
            <a:ext cx="2890775" cy="2884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spcAft>
                <a:spcPts val="1200"/>
              </a:spcAft>
              <a:tabLst>
                <a:tab pos="85725" algn="l"/>
              </a:tabLst>
            </a:pPr>
            <a:r>
              <a:rPr lang="en-US" sz="1400" dirty="0" smtClean="0">
                <a:solidFill>
                  <a:schemeClr val="tx1"/>
                </a:solidFill>
              </a:rPr>
              <a:t>If you answered </a:t>
            </a:r>
            <a:r>
              <a:rPr lang="en-US" sz="1400" b="1" dirty="0" smtClean="0">
                <a:solidFill>
                  <a:schemeClr val="accent2"/>
                </a:solidFill>
              </a:rPr>
              <a:t>YES</a:t>
            </a:r>
            <a:r>
              <a:rPr lang="en-US" sz="1400" b="1" dirty="0" smtClean="0">
                <a:solidFill>
                  <a:schemeClr val="tx1"/>
                </a:solidFill>
              </a:rPr>
              <a:t> </a:t>
            </a:r>
            <a:r>
              <a:rPr lang="en-US" sz="1400" dirty="0" smtClean="0">
                <a:solidFill>
                  <a:schemeClr val="tx1"/>
                </a:solidFill>
              </a:rPr>
              <a:t>to </a:t>
            </a:r>
            <a:r>
              <a:rPr lang="en-US" sz="1400" b="1" dirty="0" smtClean="0">
                <a:solidFill>
                  <a:schemeClr val="accent2"/>
                </a:solidFill>
              </a:rPr>
              <a:t>most</a:t>
            </a:r>
            <a:r>
              <a:rPr lang="en-US" sz="1400" b="1" dirty="0" smtClean="0">
                <a:solidFill>
                  <a:schemeClr val="tx1"/>
                </a:solidFill>
              </a:rPr>
              <a:t> </a:t>
            </a:r>
            <a:r>
              <a:rPr lang="en-US" sz="1400" dirty="0" smtClean="0">
                <a:solidFill>
                  <a:schemeClr val="tx1"/>
                </a:solidFill>
              </a:rPr>
              <a:t>of these questions, </a:t>
            </a:r>
            <a:r>
              <a:rPr lang="en-US" sz="1400" b="1" dirty="0" smtClean="0">
                <a:solidFill>
                  <a:schemeClr val="accent2"/>
                </a:solidFill>
              </a:rPr>
              <a:t>keep reading this blueprint for small enterprises (SE).</a:t>
            </a:r>
          </a:p>
          <a:p>
            <a:pPr>
              <a:spcAft>
                <a:spcPts val="600"/>
              </a:spcAft>
              <a:tabLst>
                <a:tab pos="85725" algn="l"/>
              </a:tabLst>
            </a:pPr>
            <a:r>
              <a:rPr lang="en-US" sz="1400" dirty="0" smtClean="0">
                <a:solidFill>
                  <a:schemeClr val="tx1"/>
                </a:solidFill>
              </a:rPr>
              <a:t>If you answered </a:t>
            </a:r>
            <a:r>
              <a:rPr lang="en-US" sz="1400" b="1" dirty="0" smtClean="0">
                <a:solidFill>
                  <a:schemeClr val="accent1"/>
                </a:solidFill>
              </a:rPr>
              <a:t>NO</a:t>
            </a:r>
            <a:r>
              <a:rPr lang="en-US" sz="1400" dirty="0" smtClean="0">
                <a:solidFill>
                  <a:schemeClr val="accent1"/>
                </a:solidFill>
              </a:rPr>
              <a:t> </a:t>
            </a:r>
            <a:r>
              <a:rPr lang="en-US" sz="1400" b="1" dirty="0" smtClean="0">
                <a:solidFill>
                  <a:schemeClr val="accent1"/>
                </a:solidFill>
              </a:rPr>
              <a:t>to question 4 </a:t>
            </a:r>
            <a:r>
              <a:rPr lang="en-US" sz="1400" dirty="0" smtClean="0">
                <a:solidFill>
                  <a:schemeClr val="tx1"/>
                </a:solidFill>
              </a:rPr>
              <a:t>or have significant concerns with your current security capabilities, go to the </a:t>
            </a:r>
            <a:r>
              <a:rPr lang="en-US" sz="1400" b="1" i="1" dirty="0" smtClean="0">
                <a:solidFill>
                  <a:schemeClr val="tx1"/>
                </a:solidFill>
                <a:hlinkClick r:id="rId3"/>
              </a:rPr>
              <a:t>Build an Information Security Strategy</a:t>
            </a:r>
            <a:r>
              <a:rPr lang="en-US" sz="1400" i="1" dirty="0" smtClean="0">
                <a:solidFill>
                  <a:schemeClr val="tx1"/>
                </a:solidFill>
              </a:rPr>
              <a:t> </a:t>
            </a:r>
            <a:r>
              <a:rPr lang="en-US" sz="1400" dirty="0" smtClean="0">
                <a:solidFill>
                  <a:schemeClr val="tx1"/>
                </a:solidFill>
              </a:rPr>
              <a:t>research. </a:t>
            </a:r>
            <a:endParaRPr lang="en-US" sz="1400" dirty="0">
              <a:solidFill>
                <a:schemeClr val="tx1"/>
              </a:solidFill>
            </a:endParaRPr>
          </a:p>
        </p:txBody>
      </p:sp>
      <p:sp>
        <p:nvSpPr>
          <p:cNvPr id="16" name="Rectangle 6"/>
          <p:cNvSpPr/>
          <p:nvPr/>
        </p:nvSpPr>
        <p:spPr>
          <a:xfrm>
            <a:off x="0" y="0"/>
            <a:ext cx="9144000" cy="116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6" name="Rectangle 25"/>
          <p:cNvSpPr/>
          <p:nvPr/>
        </p:nvSpPr>
        <p:spPr>
          <a:xfrm>
            <a:off x="450443" y="950266"/>
            <a:ext cx="5532346" cy="1497846"/>
          </a:xfrm>
          <a:prstGeom prst="rect">
            <a:avLst/>
          </a:prstGeom>
        </p:spPr>
        <p:txBody>
          <a:bodyPr wrap="square">
            <a:spAutoFit/>
          </a:bodyPr>
          <a:lstStyle/>
          <a:p>
            <a:pPr>
              <a:spcAft>
                <a:spcPts val="200"/>
              </a:spcAft>
            </a:pPr>
            <a:r>
              <a:rPr lang="en-US" b="1" dirty="0" smtClean="0">
                <a:solidFill>
                  <a:schemeClr val="accent1"/>
                </a:solidFill>
              </a:rPr>
              <a:t>Research Navigation</a:t>
            </a:r>
            <a:endParaRPr lang="en-US" dirty="0" smtClean="0">
              <a:solidFill>
                <a:schemeClr val="tx2"/>
              </a:solidFill>
            </a:endParaRPr>
          </a:p>
          <a:p>
            <a:pPr>
              <a:spcAft>
                <a:spcPts val="200"/>
              </a:spcAft>
            </a:pPr>
            <a:r>
              <a:rPr lang="en-US" sz="1400" dirty="0" smtClean="0">
                <a:solidFill>
                  <a:schemeClr val="tx2"/>
                </a:solidFill>
              </a:rPr>
              <a:t>Info-Tech Research Group has </a:t>
            </a:r>
            <a:r>
              <a:rPr lang="en-US" sz="1400" b="1" dirty="0" smtClean="0">
                <a:solidFill>
                  <a:schemeClr val="accent2"/>
                </a:solidFill>
              </a:rPr>
              <a:t>two research reports </a:t>
            </a:r>
            <a:r>
              <a:rPr lang="en-US" sz="1400" dirty="0" smtClean="0">
                <a:solidFill>
                  <a:schemeClr val="tx2"/>
                </a:solidFill>
              </a:rPr>
              <a:t>related to building an </a:t>
            </a:r>
            <a:r>
              <a:rPr lang="en-US" sz="1400" b="1" dirty="0" smtClean="0">
                <a:solidFill>
                  <a:schemeClr val="accent2"/>
                </a:solidFill>
              </a:rPr>
              <a:t>information security strategy.</a:t>
            </a:r>
            <a:r>
              <a:rPr lang="en-US" sz="1400" dirty="0" smtClean="0">
                <a:solidFill>
                  <a:schemeClr val="tx2"/>
                </a:solidFill>
              </a:rPr>
              <a:t> Use the questions below to help steer you to the research project that best suits your organization. </a:t>
            </a:r>
          </a:p>
          <a:p>
            <a:endParaRPr lang="en-US" sz="1400" b="1" dirty="0">
              <a:solidFill>
                <a:schemeClr val="tx2"/>
              </a:solidFill>
            </a:endParaRPr>
          </a:p>
        </p:txBody>
      </p:sp>
      <p:sp>
        <p:nvSpPr>
          <p:cNvPr id="27" name="TextBox 26"/>
          <p:cNvSpPr txBox="1"/>
          <p:nvPr/>
        </p:nvSpPr>
        <p:spPr>
          <a:xfrm>
            <a:off x="256769" y="254208"/>
            <a:ext cx="4886732" cy="461665"/>
          </a:xfrm>
          <a:prstGeom prst="rect">
            <a:avLst/>
          </a:prstGeom>
        </p:spPr>
        <p:txBody>
          <a:bodyPr wrap="square" rtlCol="0">
            <a:spAutoFit/>
          </a:bodyPr>
          <a:lstStyle/>
          <a:p>
            <a:r>
              <a:rPr lang="en-US" sz="2400" b="1" dirty="0" smtClean="0"/>
              <a:t>Is this research right for you?</a:t>
            </a:r>
            <a:endParaRPr lang="en-US" sz="2400" b="1" i="1" dirty="0">
              <a:solidFill>
                <a:schemeClr val="accent1"/>
              </a:solidFill>
            </a:endParaRPr>
          </a:p>
        </p:txBody>
      </p:sp>
      <p:graphicFrame>
        <p:nvGraphicFramePr>
          <p:cNvPr id="2" name="Table 3"/>
          <p:cNvGraphicFramePr>
            <a:graphicFrameLocks noGrp="1"/>
          </p:cNvGraphicFramePr>
          <p:nvPr>
            <p:extLst>
              <p:ext uri="{D42A27DB-BD31-4B8C-83A1-F6EECF244321}">
                <p14:modId xmlns:p14="http://schemas.microsoft.com/office/powerpoint/2010/main" val="3365248762"/>
              </p:ext>
            </p:extLst>
          </p:nvPr>
        </p:nvGraphicFramePr>
        <p:xfrm>
          <a:off x="399233" y="2801014"/>
          <a:ext cx="5035957" cy="2327396"/>
        </p:xfrm>
        <a:graphic>
          <a:graphicData uri="http://schemas.openxmlformats.org/drawingml/2006/table">
            <a:tbl>
              <a:tblPr bandRow="1">
                <a:tableStyleId>{5C22544A-7EE6-4342-B048-85BDC9FD1C3A}</a:tableStyleId>
              </a:tblPr>
              <a:tblGrid>
                <a:gridCol w="678225"/>
                <a:gridCol w="4357732"/>
              </a:tblGrid>
              <a:tr h="5818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b="1" dirty="0" smtClean="0">
                          <a:solidFill>
                            <a:schemeClr val="accent2"/>
                          </a:solidFill>
                        </a:rPr>
                        <a:t>1</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tx2"/>
                          </a:solidFill>
                        </a:rPr>
                        <a:t>Does your IT department consist of fewer than 15 full-time employees? </a:t>
                      </a:r>
                    </a:p>
                  </a:txBody>
                  <a:tcPr anchor="ctr">
                    <a:noFill/>
                  </a:tcPr>
                </a:tc>
              </a:tr>
              <a:tr h="581849">
                <a:tc>
                  <a:txBody>
                    <a:bodyPr/>
                    <a:lstStyle/>
                    <a:p>
                      <a:pPr algn="ctr"/>
                      <a:r>
                        <a:rPr lang="en-CA" sz="2000" b="1" dirty="0" smtClean="0">
                          <a:solidFill>
                            <a:schemeClr val="accent2"/>
                          </a:solidFill>
                        </a:rPr>
                        <a:t>2</a:t>
                      </a:r>
                      <a:endParaRPr lang="en-CA" sz="2000" b="1" dirty="0">
                        <a:solidFill>
                          <a:schemeClr val="accent2"/>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2500"/>
                        </a:spcAft>
                        <a:buClrTx/>
                        <a:buSzTx/>
                        <a:buFontTx/>
                        <a:buNone/>
                        <a:tabLst/>
                        <a:defRPr/>
                      </a:pPr>
                      <a:r>
                        <a:rPr lang="en-CA" sz="1600" dirty="0" smtClean="0">
                          <a:solidFill>
                            <a:schemeClr val="tx2"/>
                          </a:solidFill>
                        </a:rPr>
                        <a:t>Does your organization have limited resources for its security program?</a:t>
                      </a:r>
                      <a:endParaRPr lang="en-CA" sz="1600" dirty="0"/>
                    </a:p>
                  </a:txBody>
                  <a:tcPr anchor="ctr">
                    <a:noFill/>
                  </a:tcPr>
                </a:tc>
              </a:tr>
              <a:tr h="581849">
                <a:tc>
                  <a:txBody>
                    <a:bodyPr/>
                    <a:lstStyle/>
                    <a:p>
                      <a:pPr algn="ctr"/>
                      <a:r>
                        <a:rPr lang="en-CA" sz="2000" b="1" dirty="0" smtClean="0">
                          <a:solidFill>
                            <a:schemeClr val="accent2"/>
                          </a:solidFill>
                        </a:rPr>
                        <a:t>3</a:t>
                      </a:r>
                      <a:endParaRPr lang="en-CA" sz="2000" b="1" dirty="0">
                        <a:solidFill>
                          <a:schemeClr val="accent2"/>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tx2"/>
                          </a:solidFill>
                        </a:rPr>
                        <a:t>Is your organization looking to build a lean information security strategy?  </a:t>
                      </a:r>
                    </a:p>
                  </a:txBody>
                  <a:tcPr anchor="ctr">
                    <a:noFill/>
                  </a:tcPr>
                </a:tc>
              </a:tr>
              <a:tr h="581849">
                <a:tc>
                  <a:txBody>
                    <a:bodyPr/>
                    <a:lstStyle/>
                    <a:p>
                      <a:pPr algn="ctr"/>
                      <a:r>
                        <a:rPr lang="en-CA" sz="2000" b="1" dirty="0" smtClean="0">
                          <a:solidFill>
                            <a:schemeClr val="accent2"/>
                          </a:solidFill>
                        </a:rPr>
                        <a:t>4</a:t>
                      </a:r>
                      <a:endParaRPr lang="en-CA" sz="2000" b="1" dirty="0">
                        <a:solidFill>
                          <a:schemeClr val="accent2"/>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tx2"/>
                          </a:solidFill>
                        </a:rPr>
                        <a:t>Is your organization in a loosely/un-regulated industry?</a:t>
                      </a:r>
                      <a:endParaRPr lang="en-CA" sz="1600" dirty="0"/>
                    </a:p>
                  </a:txBody>
                  <a:tcPr anchor="ctr">
                    <a:noFill/>
                  </a:tcPr>
                </a:tc>
              </a:tr>
            </a:tbl>
          </a:graphicData>
        </a:graphic>
      </p:graphicFrame>
      <p:sp>
        <p:nvSpPr>
          <p:cNvPr id="15" name="Round Same Side Corner Rectangle 97"/>
          <p:cNvSpPr/>
          <p:nvPr/>
        </p:nvSpPr>
        <p:spPr>
          <a:xfrm>
            <a:off x="6048000" y="3420578"/>
            <a:ext cx="2175164" cy="136609"/>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100" i="1" dirty="0">
              <a:solidFill>
                <a:schemeClr val="bg1"/>
              </a:solidFill>
              <a:latin typeface="Georgia"/>
            </a:endParaRPr>
          </a:p>
        </p:txBody>
      </p:sp>
      <p:sp>
        <p:nvSpPr>
          <p:cNvPr id="8" name="Isosceles Triangle 2"/>
          <p:cNvSpPr/>
          <p:nvPr/>
        </p:nvSpPr>
        <p:spPr>
          <a:xfrm rot="5400000">
            <a:off x="5345845" y="3751129"/>
            <a:ext cx="853288" cy="4654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0" y="6422955"/>
            <a:ext cx="9144000" cy="437555"/>
            <a:chOff x="0" y="6422955"/>
            <a:chExt cx="9144000" cy="437555"/>
          </a:xfrm>
        </p:grpSpPr>
        <p:pic>
          <p:nvPicPr>
            <p:cNvPr id="10"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952700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58023" y="260350"/>
            <a:ext cx="5921087" cy="877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latin typeface="Arial"/>
                <a:cs typeface="Arial" panose="020B0604020202020204" pitchFamily="34" charset="0"/>
              </a:rPr>
              <a:t>Use this research to build a </a:t>
            </a:r>
            <a:r>
              <a:rPr lang="en-US" b="1" dirty="0" smtClean="0">
                <a:solidFill>
                  <a:schemeClr val="accent1"/>
                </a:solidFill>
                <a:latin typeface="Arial"/>
                <a:cs typeface="Arial" panose="020B0604020202020204" pitchFamily="34" charset="0"/>
              </a:rPr>
              <a:t>security strategy</a:t>
            </a:r>
            <a:endParaRPr lang="en-US" b="1" dirty="0">
              <a:solidFill>
                <a:schemeClr val="accent1"/>
              </a:solidFill>
            </a:endParaRPr>
          </a:p>
        </p:txBody>
      </p:sp>
      <p:grpSp>
        <p:nvGrpSpPr>
          <p:cNvPr id="11" name="Group 16"/>
          <p:cNvGrpSpPr/>
          <p:nvPr/>
        </p:nvGrpSpPr>
        <p:grpSpPr>
          <a:xfrm>
            <a:off x="362357" y="1374563"/>
            <a:ext cx="4698635" cy="4974486"/>
            <a:chOff x="225905" y="1266884"/>
            <a:chExt cx="6458759" cy="4974486"/>
          </a:xfrm>
        </p:grpSpPr>
        <p:sp>
          <p:nvSpPr>
            <p:cNvPr id="12" name="TextBox 17"/>
            <p:cNvSpPr txBox="1"/>
            <p:nvPr/>
          </p:nvSpPr>
          <p:spPr>
            <a:xfrm>
              <a:off x="225906" y="1266884"/>
              <a:ext cx="6371209" cy="1049005"/>
            </a:xfrm>
            <a:prstGeom prst="rect">
              <a:avLst/>
            </a:prstGeom>
          </p:spPr>
          <p:txBody>
            <a:bodyPr wrap="square" rtlCol="0">
              <a:spAutoFit/>
            </a:bodyPr>
            <a:lstStyle/>
            <a:p>
              <a:pPr>
                <a:spcAft>
                  <a:spcPts val="300"/>
                </a:spcAft>
              </a:pPr>
              <a:r>
                <a:rPr lang="en-US" sz="1600" b="1" dirty="0">
                  <a:solidFill>
                    <a:schemeClr val="accent1"/>
                  </a:solidFill>
                </a:rPr>
                <a:t>Intended Audience</a:t>
              </a:r>
              <a:endParaRPr lang="en-US" b="1" dirty="0">
                <a:solidFill>
                  <a:schemeClr val="accent1"/>
                </a:solidFill>
              </a:endParaRPr>
            </a:p>
            <a:p>
              <a:pPr marL="180975" indent="-180975">
                <a:spcAft>
                  <a:spcPts val="200"/>
                </a:spcAft>
                <a:buFont typeface="Arial" panose="020B0604020202020204" pitchFamily="34" charset="0"/>
                <a:buChar char="•"/>
              </a:pPr>
              <a:r>
                <a:rPr lang="en-US" sz="1400" dirty="0" smtClean="0"/>
                <a:t>IT </a:t>
              </a:r>
              <a:r>
                <a:rPr lang="en-US" sz="1400" dirty="0"/>
                <a:t>departments with</a:t>
              </a:r>
              <a:r>
                <a:rPr lang="en-US" sz="1400" b="1" dirty="0"/>
                <a:t> 15 or </a:t>
              </a:r>
              <a:r>
                <a:rPr lang="en-US" sz="1400" b="1" dirty="0" smtClean="0"/>
                <a:t>fewer </a:t>
              </a:r>
              <a:r>
                <a:rPr lang="en-US" sz="1400" dirty="0" smtClean="0"/>
                <a:t>full-time employees.</a:t>
              </a:r>
            </a:p>
            <a:p>
              <a:pPr marL="180975" indent="-180975">
                <a:spcAft>
                  <a:spcPts val="200"/>
                </a:spcAft>
                <a:buFont typeface="Arial" panose="020B0604020202020204" pitchFamily="34" charset="0"/>
                <a:buChar char="•"/>
              </a:pPr>
              <a:r>
                <a:rPr lang="en-US" sz="1400" dirty="0" smtClean="0"/>
                <a:t>Organizations that want to quickly assess and build a security strategy focused on foundational capabilities. </a:t>
              </a:r>
              <a:endParaRPr lang="en-US" sz="1400" dirty="0"/>
            </a:p>
          </p:txBody>
        </p:sp>
        <p:sp>
          <p:nvSpPr>
            <p:cNvPr id="19" name="Rectangle 20"/>
            <p:cNvSpPr/>
            <p:nvPr/>
          </p:nvSpPr>
          <p:spPr>
            <a:xfrm>
              <a:off x="225905" y="4279294"/>
              <a:ext cx="6458759" cy="1962076"/>
            </a:xfrm>
            <a:prstGeom prst="rect">
              <a:avLst/>
            </a:prstGeom>
          </p:spPr>
          <p:txBody>
            <a:bodyPr wrap="square">
              <a:spAutoFit/>
            </a:bodyPr>
            <a:lstStyle/>
            <a:p>
              <a:pPr>
                <a:spcBef>
                  <a:spcPts val="1200"/>
                </a:spcBef>
                <a:spcAft>
                  <a:spcPts val="300"/>
                </a:spcAft>
              </a:pPr>
              <a:r>
                <a:rPr lang="en-US" sz="1600" b="1" dirty="0">
                  <a:solidFill>
                    <a:schemeClr val="accent1"/>
                  </a:solidFill>
                </a:rPr>
                <a:t>Expected Benefits </a:t>
              </a:r>
            </a:p>
            <a:p>
              <a:pPr marL="214313" indent="-214313">
                <a:spcAft>
                  <a:spcPts val="200"/>
                </a:spcAft>
                <a:buFont typeface="Arial" panose="020B0604020202020204" pitchFamily="34" charset="0"/>
                <a:buChar char="•"/>
              </a:pPr>
              <a:r>
                <a:rPr lang="en-US" sz="1400" dirty="0" smtClean="0"/>
                <a:t>Completed </a:t>
              </a:r>
              <a:r>
                <a:rPr lang="en-US" sz="1400" b="1" dirty="0" smtClean="0"/>
                <a:t>security strategy documentation </a:t>
              </a:r>
              <a:r>
                <a:rPr lang="en-US" sz="1400" dirty="0" smtClean="0"/>
                <a:t>using best-practice templates.</a:t>
              </a:r>
            </a:p>
            <a:p>
              <a:pPr marL="214313" indent="-214313">
                <a:spcAft>
                  <a:spcPts val="200"/>
                </a:spcAft>
                <a:buFont typeface="Arial" panose="020B0604020202020204" pitchFamily="34" charset="0"/>
                <a:buChar char="•"/>
              </a:pPr>
              <a:r>
                <a:rPr lang="en-US" sz="1400" dirty="0" smtClean="0"/>
                <a:t>Strong </a:t>
              </a:r>
              <a:r>
                <a:rPr lang="en-US" sz="1400" dirty="0"/>
                <a:t>understanding of </a:t>
              </a:r>
              <a:r>
                <a:rPr lang="en-US" sz="1400" b="1" dirty="0"/>
                <a:t>security issues and </a:t>
              </a:r>
              <a:r>
                <a:rPr lang="en-US" sz="1400" b="1" dirty="0" smtClean="0"/>
                <a:t>requirements.</a:t>
              </a:r>
              <a:endParaRPr lang="en-US" sz="1400" dirty="0"/>
            </a:p>
            <a:p>
              <a:pPr marL="214313" indent="-214313">
                <a:spcAft>
                  <a:spcPts val="200"/>
                </a:spcAft>
                <a:buFont typeface="Arial" panose="020B0604020202020204" pitchFamily="34" charset="0"/>
                <a:buChar char="•"/>
              </a:pPr>
              <a:r>
                <a:rPr lang="en-US" sz="1400" dirty="0"/>
                <a:t>Improved business awareness and understanding of the importance of information </a:t>
              </a:r>
              <a:r>
                <a:rPr lang="en-US" sz="1400" dirty="0" smtClean="0"/>
                <a:t>security. </a:t>
              </a:r>
              <a:endParaRPr lang="en-US" sz="1400" dirty="0"/>
            </a:p>
            <a:p>
              <a:pPr marL="214313" indent="-214313">
                <a:spcAft>
                  <a:spcPts val="200"/>
                </a:spcAft>
                <a:buFont typeface="Arial" panose="020B0604020202020204" pitchFamily="34" charset="0"/>
                <a:buChar char="•"/>
              </a:pPr>
              <a:r>
                <a:rPr lang="en-US" sz="1400" b="1" dirty="0"/>
                <a:t>Improved performance </a:t>
              </a:r>
              <a:r>
                <a:rPr lang="en-US" sz="1400" dirty="0"/>
                <a:t>of critical security </a:t>
              </a:r>
              <a:r>
                <a:rPr lang="en-US" sz="1400" dirty="0" smtClean="0"/>
                <a:t>functions. </a:t>
              </a:r>
              <a:endParaRPr lang="en-US" sz="1400" dirty="0"/>
            </a:p>
          </p:txBody>
        </p:sp>
        <p:sp>
          <p:nvSpPr>
            <p:cNvPr id="22" name="Rectangle 22"/>
            <p:cNvSpPr/>
            <p:nvPr/>
          </p:nvSpPr>
          <p:spPr>
            <a:xfrm>
              <a:off x="225906" y="2665367"/>
              <a:ext cx="6371209" cy="1264449"/>
            </a:xfrm>
            <a:prstGeom prst="rect">
              <a:avLst/>
            </a:prstGeom>
          </p:spPr>
          <p:txBody>
            <a:bodyPr wrap="square">
              <a:spAutoFit/>
            </a:bodyPr>
            <a:lstStyle/>
            <a:p>
              <a:pPr>
                <a:spcBef>
                  <a:spcPts val="1200"/>
                </a:spcBef>
                <a:spcAft>
                  <a:spcPts val="300"/>
                </a:spcAft>
              </a:pPr>
              <a:r>
                <a:rPr lang="en-US" sz="1600" b="1" dirty="0">
                  <a:solidFill>
                    <a:schemeClr val="accent1"/>
                  </a:solidFill>
                </a:rPr>
                <a:t>This Research Includes</a:t>
              </a:r>
            </a:p>
            <a:p>
              <a:pPr marL="180975" indent="-180975">
                <a:spcAft>
                  <a:spcPts val="200"/>
                </a:spcAft>
                <a:buFont typeface="Arial" panose="020B0604020202020204" pitchFamily="34" charset="0"/>
                <a:buChar char="•"/>
              </a:pPr>
              <a:r>
                <a:rPr lang="en-US" sz="1400" dirty="0"/>
                <a:t>Guidance for analyzing and </a:t>
              </a:r>
              <a:r>
                <a:rPr lang="en-US" sz="1400" dirty="0" smtClean="0"/>
                <a:t>building security capabilities.</a:t>
              </a:r>
              <a:endParaRPr lang="en-US" sz="1400" dirty="0"/>
            </a:p>
            <a:p>
              <a:pPr marL="180975" indent="-180975">
                <a:spcAft>
                  <a:spcPts val="200"/>
                </a:spcAft>
                <a:buFont typeface="Arial" panose="020B0604020202020204" pitchFamily="34" charset="0"/>
                <a:buChar char="•"/>
              </a:pPr>
              <a:r>
                <a:rPr lang="en-US" sz="1400" dirty="0" smtClean="0"/>
                <a:t>Directions </a:t>
              </a:r>
              <a:r>
                <a:rPr lang="en-US" sz="1400" dirty="0"/>
                <a:t>that help to </a:t>
              </a:r>
              <a:r>
                <a:rPr lang="en-US" sz="1400" b="1" dirty="0"/>
                <a:t>accelerate brainstorming, analysis, and execution of security </a:t>
              </a:r>
              <a:r>
                <a:rPr lang="en-US" sz="1400" b="1" dirty="0" smtClean="0"/>
                <a:t>plans.</a:t>
              </a:r>
              <a:endParaRPr lang="en-US" sz="1400" dirty="0"/>
            </a:p>
          </p:txBody>
        </p:sp>
      </p:grpSp>
      <p:sp>
        <p:nvSpPr>
          <p:cNvPr id="15" name="TextBox 19"/>
          <p:cNvSpPr txBox="1"/>
          <p:nvPr/>
        </p:nvSpPr>
        <p:spPr>
          <a:xfrm>
            <a:off x="6219162" y="4566701"/>
            <a:ext cx="2924837" cy="1867178"/>
          </a:xfrm>
          <a:prstGeom prst="rect">
            <a:avLst/>
          </a:prstGeom>
        </p:spPr>
        <p:txBody>
          <a:bodyPr wrap="square" rtlCol="0">
            <a:spAutoFit/>
          </a:bodyPr>
          <a:lstStyle/>
          <a:p>
            <a:pPr marL="180975" indent="-180975">
              <a:spcAft>
                <a:spcPts val="200"/>
              </a:spcAft>
              <a:buFont typeface="Arial" panose="020B0604020202020204" pitchFamily="34" charset="0"/>
              <a:buChar char="•"/>
            </a:pPr>
            <a:r>
              <a:rPr lang="en-US" sz="1400" dirty="0">
                <a:solidFill>
                  <a:schemeClr val="tx2"/>
                </a:solidFill>
              </a:rPr>
              <a:t>Plans for improving the performance of </a:t>
            </a:r>
            <a:r>
              <a:rPr lang="en-US" sz="1400" b="1" dirty="0">
                <a:solidFill>
                  <a:schemeClr val="tx2"/>
                </a:solidFill>
              </a:rPr>
              <a:t>foundational security </a:t>
            </a:r>
            <a:r>
              <a:rPr lang="en-US" sz="1400" b="1" dirty="0" smtClean="0">
                <a:solidFill>
                  <a:schemeClr val="tx2"/>
                </a:solidFill>
              </a:rPr>
              <a:t>functions.</a:t>
            </a:r>
            <a:endParaRPr lang="en-US" sz="1400" dirty="0">
              <a:solidFill>
                <a:schemeClr val="tx2"/>
              </a:solidFill>
            </a:endParaRPr>
          </a:p>
          <a:p>
            <a:pPr marL="180975" indent="-180975">
              <a:spcAft>
                <a:spcPts val="200"/>
              </a:spcAft>
              <a:buFont typeface="Arial" panose="020B0604020202020204" pitchFamily="34" charset="0"/>
              <a:buChar char="•"/>
            </a:pPr>
            <a:r>
              <a:rPr lang="en-US" sz="1400" dirty="0">
                <a:solidFill>
                  <a:schemeClr val="tx2"/>
                </a:solidFill>
              </a:rPr>
              <a:t>A </a:t>
            </a:r>
            <a:r>
              <a:rPr lang="en-US" sz="1400" b="1" dirty="0">
                <a:solidFill>
                  <a:schemeClr val="tx2"/>
                </a:solidFill>
              </a:rPr>
              <a:t>vision </a:t>
            </a:r>
            <a:r>
              <a:rPr lang="en-US" sz="1400" b="1" dirty="0" smtClean="0">
                <a:solidFill>
                  <a:schemeClr val="tx2"/>
                </a:solidFill>
              </a:rPr>
              <a:t>for </a:t>
            </a:r>
            <a:r>
              <a:rPr lang="en-US" sz="1400" b="1" dirty="0">
                <a:solidFill>
                  <a:schemeClr val="tx2"/>
                </a:solidFill>
              </a:rPr>
              <a:t>how to mature the organization’s security program </a:t>
            </a:r>
            <a:r>
              <a:rPr lang="en-US" sz="1400" dirty="0">
                <a:solidFill>
                  <a:schemeClr val="tx2"/>
                </a:solidFill>
              </a:rPr>
              <a:t>(estimated </a:t>
            </a:r>
            <a:r>
              <a:rPr lang="en-US" sz="1400" dirty="0" smtClean="0">
                <a:solidFill>
                  <a:schemeClr val="tx2"/>
                </a:solidFill>
              </a:rPr>
              <a:t>one- to three-year </a:t>
            </a:r>
            <a:r>
              <a:rPr lang="en-US" sz="1400" dirty="0">
                <a:solidFill>
                  <a:schemeClr val="tx2"/>
                </a:solidFill>
              </a:rPr>
              <a:t>trajectory).</a:t>
            </a:r>
          </a:p>
          <a:p>
            <a:pPr marL="180975" indent="-180975">
              <a:spcAft>
                <a:spcPts val="200"/>
              </a:spcAft>
              <a:buFont typeface="Arial" panose="020B0604020202020204" pitchFamily="34" charset="0"/>
              <a:buChar char="•"/>
            </a:pPr>
            <a:endParaRPr lang="en-US" sz="1400" dirty="0">
              <a:solidFill>
                <a:schemeClr val="tx2"/>
              </a:solidFill>
            </a:endParaRPr>
          </a:p>
        </p:txBody>
      </p:sp>
      <p:sp>
        <p:nvSpPr>
          <p:cNvPr id="2" name="TextBox 1"/>
          <p:cNvSpPr txBox="1"/>
          <p:nvPr/>
        </p:nvSpPr>
        <p:spPr>
          <a:xfrm>
            <a:off x="6158109" y="3924979"/>
            <a:ext cx="2924836" cy="646331"/>
          </a:xfrm>
          <a:prstGeom prst="rect">
            <a:avLst/>
          </a:prstGeom>
        </p:spPr>
        <p:txBody>
          <a:bodyPr wrap="square" rtlCol="0">
            <a:spAutoFit/>
          </a:bodyPr>
          <a:lstStyle/>
          <a:p>
            <a:r>
              <a:rPr lang="en-US" b="1" dirty="0" smtClean="0">
                <a:solidFill>
                  <a:schemeClr val="accent3"/>
                </a:solidFill>
              </a:rPr>
              <a:t>WALK AWAY FROM THIS BLUEPRINT WITH: </a:t>
            </a:r>
          </a:p>
        </p:txBody>
      </p:sp>
      <p:sp>
        <p:nvSpPr>
          <p:cNvPr id="16" name="Rectangle 15"/>
          <p:cNvSpPr/>
          <p:nvPr/>
        </p:nvSpPr>
        <p:spPr>
          <a:xfrm>
            <a:off x="6048000" y="3694355"/>
            <a:ext cx="2767476" cy="153749"/>
          </a:xfrm>
          <a:prstGeom prst="rect">
            <a:avLst/>
          </a:prstGeom>
          <a:solidFill>
            <a:schemeClr val="accent3"/>
          </a:solidFill>
          <a:ln>
            <a:noFill/>
          </a:ln>
          <a:effectLst>
            <a:outerShdw blurRad="25400" dist="12700" dir="27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188635" y="203200"/>
            <a:ext cx="2863783" cy="523220"/>
          </a:xfrm>
          <a:prstGeom prst="rect">
            <a:avLst/>
          </a:prstGeom>
        </p:spPr>
        <p:txBody>
          <a:bodyPr wrap="square" rtlCol="0">
            <a:spAutoFit/>
          </a:bodyPr>
          <a:lstStyle/>
          <a:p>
            <a:r>
              <a:rPr lang="en-US" sz="1400" dirty="0" smtClean="0"/>
              <a:t>Use the following tools and templates: </a:t>
            </a:r>
          </a:p>
        </p:txBody>
      </p:sp>
      <p:graphicFrame>
        <p:nvGraphicFramePr>
          <p:cNvPr id="5" name="Table 4"/>
          <p:cNvGraphicFramePr>
            <a:graphicFrameLocks noGrp="1"/>
          </p:cNvGraphicFramePr>
          <p:nvPr>
            <p:extLst>
              <p:ext uri="{D42A27DB-BD31-4B8C-83A1-F6EECF244321}">
                <p14:modId xmlns:p14="http://schemas.microsoft.com/office/powerpoint/2010/main" val="176531490"/>
              </p:ext>
            </p:extLst>
          </p:nvPr>
        </p:nvGraphicFramePr>
        <p:xfrm>
          <a:off x="6651692" y="831177"/>
          <a:ext cx="2198464" cy="2503242"/>
        </p:xfrm>
        <a:graphic>
          <a:graphicData uri="http://schemas.openxmlformats.org/drawingml/2006/table">
            <a:tbl>
              <a:tblPr bandRow="1">
                <a:tableStyleId>{5C22544A-7EE6-4342-B048-85BDC9FD1C3A}</a:tableStyleId>
              </a:tblPr>
              <a:tblGrid>
                <a:gridCol w="2198464"/>
              </a:tblGrid>
              <a:tr h="417207">
                <a:tc>
                  <a:txBody>
                    <a:bodyPr/>
                    <a:lstStyle/>
                    <a:p>
                      <a:r>
                        <a:rPr lang="en-CA" sz="1000" dirty="0" smtClean="0"/>
                        <a:t>Information Security Strategy</a:t>
                      </a:r>
                      <a:r>
                        <a:rPr lang="en-CA" sz="1000" baseline="0" dirty="0" smtClean="0"/>
                        <a:t> and Workbook Template </a:t>
                      </a:r>
                      <a:endParaRPr lang="en-CA"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7207">
                <a:tc>
                  <a:txBody>
                    <a:bodyPr/>
                    <a:lstStyle/>
                    <a:p>
                      <a:r>
                        <a:rPr lang="en-CA" sz="1000" dirty="0" smtClean="0"/>
                        <a:t>Security Pressure</a:t>
                      </a:r>
                      <a:r>
                        <a:rPr lang="en-CA" sz="1000" baseline="0" dirty="0" smtClean="0"/>
                        <a:t> Posture and Analysis Tool </a:t>
                      </a:r>
                      <a:endParaRPr lang="en-CA"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7207">
                <a:tc>
                  <a:txBody>
                    <a:bodyPr/>
                    <a:lstStyle/>
                    <a:p>
                      <a:r>
                        <a:rPr lang="en-CA" sz="1000" dirty="0" smtClean="0"/>
                        <a:t>Security Component Maturity Level Descriptions </a:t>
                      </a:r>
                      <a:endParaRPr lang="en-CA"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7207">
                <a:tc>
                  <a:txBody>
                    <a:bodyPr/>
                    <a:lstStyle/>
                    <a:p>
                      <a:r>
                        <a:rPr lang="en-CA" sz="1000" dirty="0" smtClean="0"/>
                        <a:t>Information Security Program Gap Analysis and Roadmap</a:t>
                      </a:r>
                      <a:r>
                        <a:rPr lang="en-CA" sz="1000" baseline="0" dirty="0" smtClean="0"/>
                        <a:t> Tool</a:t>
                      </a:r>
                      <a:endParaRPr lang="en-CA"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7207">
                <a:tc>
                  <a:txBody>
                    <a:bodyPr/>
                    <a:lstStyle/>
                    <a:p>
                      <a:r>
                        <a:rPr lang="en-CA" sz="1000" dirty="0" smtClean="0"/>
                        <a:t>Project Charter and Status Update Template</a:t>
                      </a:r>
                      <a:endParaRPr lang="en-CA"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7207">
                <a:tc>
                  <a:txBody>
                    <a:bodyPr/>
                    <a:lstStyle/>
                    <a:p>
                      <a:r>
                        <a:rPr lang="en-CA" sz="1000" dirty="0" smtClean="0"/>
                        <a:t>Information Security Strategy and Roadmap Communication Deck</a:t>
                      </a:r>
                      <a:endParaRPr lang="en-CA"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7" name="Picture 6" descr="http://static.infotech.com/images/icons/powerpoint-icon-20x20.png"/>
          <p:cNvPicPr>
            <a:picLocks noChangeAspect="1" noChangeArrowheads="1"/>
          </p:cNvPicPr>
          <p:nvPr/>
        </p:nvPicPr>
        <p:blipFill>
          <a:blip r:embed="rId3" cstate="print"/>
          <a:srcRect/>
          <a:stretch>
            <a:fillRect/>
          </a:stretch>
        </p:blipFill>
        <p:spPr bwMode="auto">
          <a:xfrm>
            <a:off x="6377465" y="2603664"/>
            <a:ext cx="220986" cy="220986"/>
          </a:xfrm>
          <a:prstGeom prst="rect">
            <a:avLst/>
          </a:prstGeom>
          <a:noFill/>
        </p:spPr>
      </p:pic>
      <p:pic>
        <p:nvPicPr>
          <p:cNvPr id="18" name="Picture 2" descr="http://static.infotech.com/images/icons/word-icon-20x20.png"/>
          <p:cNvPicPr>
            <a:picLocks noChangeAspect="1" noChangeArrowheads="1"/>
          </p:cNvPicPr>
          <p:nvPr/>
        </p:nvPicPr>
        <p:blipFill>
          <a:blip r:embed="rId4" cstate="print"/>
          <a:srcRect/>
          <a:stretch>
            <a:fillRect/>
          </a:stretch>
        </p:blipFill>
        <p:spPr bwMode="auto">
          <a:xfrm>
            <a:off x="6377465" y="1737926"/>
            <a:ext cx="221334" cy="221334"/>
          </a:xfrm>
          <a:prstGeom prst="rect">
            <a:avLst/>
          </a:prstGeom>
          <a:noFill/>
        </p:spPr>
      </p:pic>
      <p:pic>
        <p:nvPicPr>
          <p:cNvPr id="20" name="Picture 4" descr="http://static.infotech.com/images/icons/excel-icon-20x20.png"/>
          <p:cNvPicPr>
            <a:picLocks noChangeAspect="1" noChangeArrowheads="1"/>
          </p:cNvPicPr>
          <p:nvPr/>
        </p:nvPicPr>
        <p:blipFill>
          <a:blip r:embed="rId5" cstate="print"/>
          <a:srcRect/>
          <a:stretch>
            <a:fillRect/>
          </a:stretch>
        </p:blipFill>
        <p:spPr bwMode="auto">
          <a:xfrm>
            <a:off x="6377465" y="2150460"/>
            <a:ext cx="220986" cy="220986"/>
          </a:xfrm>
          <a:prstGeom prst="rect">
            <a:avLst/>
          </a:prstGeom>
          <a:noFill/>
        </p:spPr>
      </p:pic>
      <p:pic>
        <p:nvPicPr>
          <p:cNvPr id="21" name="Picture 2" descr="http://static.infotech.com/images/icons/word-icon-20x20.png"/>
          <p:cNvPicPr>
            <a:picLocks noChangeAspect="1" noChangeArrowheads="1"/>
          </p:cNvPicPr>
          <p:nvPr/>
        </p:nvPicPr>
        <p:blipFill>
          <a:blip r:embed="rId4" cstate="print"/>
          <a:srcRect/>
          <a:stretch>
            <a:fillRect/>
          </a:stretch>
        </p:blipFill>
        <p:spPr bwMode="auto">
          <a:xfrm>
            <a:off x="6385595" y="930306"/>
            <a:ext cx="221334" cy="221334"/>
          </a:xfrm>
          <a:prstGeom prst="rect">
            <a:avLst/>
          </a:prstGeom>
          <a:noFill/>
        </p:spPr>
      </p:pic>
      <p:pic>
        <p:nvPicPr>
          <p:cNvPr id="23" name="Picture 4" descr="http://static.infotech.com/images/icons/excel-icon-20x20.png"/>
          <p:cNvPicPr>
            <a:picLocks noChangeAspect="1" noChangeArrowheads="1"/>
          </p:cNvPicPr>
          <p:nvPr/>
        </p:nvPicPr>
        <p:blipFill>
          <a:blip r:embed="rId5" cstate="print"/>
          <a:srcRect/>
          <a:stretch>
            <a:fillRect/>
          </a:stretch>
        </p:blipFill>
        <p:spPr bwMode="auto">
          <a:xfrm>
            <a:off x="6385943" y="1334290"/>
            <a:ext cx="220986" cy="220986"/>
          </a:xfrm>
          <a:prstGeom prst="rect">
            <a:avLst/>
          </a:prstGeom>
          <a:noFill/>
        </p:spPr>
      </p:pic>
      <p:pic>
        <p:nvPicPr>
          <p:cNvPr id="24" name="Picture 6" descr="http://static.infotech.com/images/icons/powerpoint-icon-20x20.png"/>
          <p:cNvPicPr>
            <a:picLocks noChangeAspect="1" noChangeArrowheads="1"/>
          </p:cNvPicPr>
          <p:nvPr/>
        </p:nvPicPr>
        <p:blipFill>
          <a:blip r:embed="rId3" cstate="print"/>
          <a:srcRect/>
          <a:stretch>
            <a:fillRect/>
          </a:stretch>
        </p:blipFill>
        <p:spPr bwMode="auto">
          <a:xfrm>
            <a:off x="6377465" y="3004618"/>
            <a:ext cx="220986" cy="220986"/>
          </a:xfrm>
          <a:prstGeom prst="rect">
            <a:avLst/>
          </a:prstGeom>
          <a:noFill/>
        </p:spPr>
      </p:pic>
      <p:grpSp>
        <p:nvGrpSpPr>
          <p:cNvPr id="25" name="Group 24"/>
          <p:cNvGrpSpPr/>
          <p:nvPr/>
        </p:nvGrpSpPr>
        <p:grpSpPr>
          <a:xfrm>
            <a:off x="0" y="6422955"/>
            <a:ext cx="9144000" cy="437555"/>
            <a:chOff x="0" y="6422955"/>
            <a:chExt cx="9144000" cy="437555"/>
          </a:xfrm>
        </p:grpSpPr>
        <p:pic>
          <p:nvPicPr>
            <p:cNvPr id="26"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27" name="Picture 26"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68284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406127" y="1957820"/>
            <a:ext cx="7097392" cy="646331"/>
          </a:xfrm>
          <a:prstGeom prst="rect">
            <a:avLst/>
          </a:prstGeom>
        </p:spPr>
        <p:txBody>
          <a:bodyPr wrap="square">
            <a:spAutoFit/>
          </a:bodyPr>
          <a:lstStyle/>
          <a:p>
            <a:r>
              <a:rPr lang="en-US" dirty="0"/>
              <a:t>Improve your ability to prevent security incidents and improve protective </a:t>
            </a:r>
            <a:r>
              <a:rPr lang="en-US" dirty="0" smtClean="0"/>
              <a:t>practices </a:t>
            </a:r>
            <a:r>
              <a:rPr lang="en-US" dirty="0" smtClean="0"/>
              <a:t>by </a:t>
            </a:r>
            <a:r>
              <a:rPr lang="en-US" dirty="0" smtClean="0"/>
              <a:t>leveraging </a:t>
            </a:r>
            <a:r>
              <a:rPr lang="en-US" b="1" dirty="0" smtClean="0">
                <a:solidFill>
                  <a:schemeClr val="accent2"/>
                </a:solidFill>
              </a:rPr>
              <a:t>Info-Tech’s four-step approach.</a:t>
            </a:r>
            <a:endParaRPr lang="en-US" b="1" dirty="0">
              <a:solidFill>
                <a:schemeClr val="accent2"/>
              </a:solidFill>
            </a:endParaRPr>
          </a:p>
        </p:txBody>
      </p:sp>
      <p:sp>
        <p:nvSpPr>
          <p:cNvPr id="29" name="Isosceles Triangle 28"/>
          <p:cNvSpPr/>
          <p:nvPr/>
        </p:nvSpPr>
        <p:spPr>
          <a:xfrm>
            <a:off x="267859" y="1980502"/>
            <a:ext cx="1020345" cy="5532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15"/>
          <p:cNvGrpSpPr/>
          <p:nvPr/>
        </p:nvGrpSpPr>
        <p:grpSpPr>
          <a:xfrm>
            <a:off x="8186215" y="4613016"/>
            <a:ext cx="686558" cy="684322"/>
            <a:chOff x="2834856" y="5183886"/>
            <a:chExt cx="711200" cy="711200"/>
          </a:xfrm>
          <a:solidFill>
            <a:schemeClr val="accent5"/>
          </a:solidFill>
        </p:grpSpPr>
        <p:sp>
          <p:nvSpPr>
            <p:cNvPr id="33" name="Oval 18"/>
            <p:cNvSpPr/>
            <p:nvPr/>
          </p:nvSpPr>
          <p:spPr>
            <a:xfrm>
              <a:off x="2834856" y="5183886"/>
              <a:ext cx="711200" cy="711200"/>
            </a:xfrm>
            <a:prstGeom prst="ellipse">
              <a:avLst/>
            </a:prstGeom>
            <a:grp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4"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1390" y="5359454"/>
              <a:ext cx="337358" cy="337358"/>
            </a:xfrm>
            <a:prstGeom prst="rect">
              <a:avLst/>
            </a:prstGeom>
            <a:grpFill/>
          </p:spPr>
        </p:pic>
      </p:grpSp>
      <p:sp>
        <p:nvSpPr>
          <p:cNvPr id="35" name="TextBox 2"/>
          <p:cNvSpPr txBox="1"/>
          <p:nvPr/>
        </p:nvSpPr>
        <p:spPr>
          <a:xfrm>
            <a:off x="412554" y="5373483"/>
            <a:ext cx="5475290" cy="1015663"/>
          </a:xfrm>
          <a:prstGeom prst="rect">
            <a:avLst/>
          </a:prstGeom>
        </p:spPr>
        <p:txBody>
          <a:bodyPr wrap="square" rtlCol="0">
            <a:spAutoFit/>
          </a:bodyPr>
          <a:lstStyle/>
          <a:p>
            <a:r>
              <a:rPr lang="en-US" sz="1400" dirty="0" smtClean="0"/>
              <a:t>Leverage </a:t>
            </a:r>
            <a:r>
              <a:rPr lang="en-US" sz="1400" dirty="0" smtClean="0">
                <a:solidFill>
                  <a:schemeClr val="tx2"/>
                </a:solidFill>
              </a:rPr>
              <a:t>your</a:t>
            </a:r>
            <a:r>
              <a:rPr lang="en-US" sz="1400" dirty="0" smtClean="0">
                <a:solidFill>
                  <a:schemeClr val="accent1"/>
                </a:solidFill>
              </a:rPr>
              <a:t> </a:t>
            </a:r>
            <a:r>
              <a:rPr lang="en-US" sz="1400" b="1" dirty="0" smtClean="0">
                <a:solidFill>
                  <a:schemeClr val="accent1"/>
                </a:solidFill>
              </a:rPr>
              <a:t>Info-Tech Advisory Services </a:t>
            </a:r>
            <a:r>
              <a:rPr lang="en-US" sz="1400" dirty="0" smtClean="0"/>
              <a:t>by scheduling a call with an experienced security analyst to discuss the plans and progress of your information security project. </a:t>
            </a:r>
          </a:p>
          <a:p>
            <a:endParaRPr lang="en-US" b="1" i="1" dirty="0" smtClean="0"/>
          </a:p>
        </p:txBody>
      </p:sp>
      <p:sp>
        <p:nvSpPr>
          <p:cNvPr id="36" name="TextBox 7"/>
          <p:cNvSpPr txBox="1"/>
          <p:nvPr/>
        </p:nvSpPr>
        <p:spPr>
          <a:xfrm>
            <a:off x="6539151" y="5334884"/>
            <a:ext cx="2388281" cy="646331"/>
          </a:xfrm>
          <a:prstGeom prst="rect">
            <a:avLst/>
          </a:prstGeom>
        </p:spPr>
        <p:txBody>
          <a:bodyPr wrap="square" rtlCol="0">
            <a:spAutoFit/>
          </a:bodyPr>
          <a:lstStyle/>
          <a:p>
            <a:pPr algn="r"/>
            <a:r>
              <a:rPr lang="en-US" b="1" dirty="0" smtClean="0">
                <a:solidFill>
                  <a:schemeClr val="accent1"/>
                </a:solidFill>
              </a:rPr>
              <a:t>Contact Info-Tech to book a call at</a:t>
            </a:r>
            <a:endParaRPr lang="en-US" b="1" dirty="0">
              <a:solidFill>
                <a:schemeClr val="accent1"/>
              </a:solidFill>
            </a:endParaRPr>
          </a:p>
        </p:txBody>
      </p:sp>
      <p:sp>
        <p:nvSpPr>
          <p:cNvPr id="37" name="Rectangle 54"/>
          <p:cNvSpPr/>
          <p:nvPr/>
        </p:nvSpPr>
        <p:spPr>
          <a:xfrm>
            <a:off x="5534830" y="5991349"/>
            <a:ext cx="3374171" cy="415498"/>
          </a:xfrm>
          <a:prstGeom prst="rect">
            <a:avLst/>
          </a:prstGeom>
        </p:spPr>
        <p:txBody>
          <a:bodyPr wrap="square">
            <a:spAutoFit/>
          </a:bodyPr>
          <a:lstStyle/>
          <a:p>
            <a:pPr algn="r"/>
            <a:r>
              <a:rPr lang="en-US" sz="1050" b="1" dirty="0">
                <a:solidFill>
                  <a:schemeClr val="tx2"/>
                </a:solidFill>
                <a:cs typeface="Open Sans"/>
              </a:rPr>
              <a:t>Phone:</a:t>
            </a:r>
            <a:r>
              <a:rPr lang="en-US" sz="1050" dirty="0">
                <a:solidFill>
                  <a:schemeClr val="tx2"/>
                </a:solidFill>
                <a:cs typeface="Open Sans"/>
              </a:rPr>
              <a:t> 1-888-670-8889 </a:t>
            </a:r>
            <a:endParaRPr lang="en-US" sz="1050" dirty="0" smtClean="0">
              <a:solidFill>
                <a:schemeClr val="tx2"/>
              </a:solidFill>
              <a:cs typeface="Open Sans"/>
            </a:endParaRPr>
          </a:p>
          <a:p>
            <a:pPr algn="r"/>
            <a:r>
              <a:rPr lang="en-US" sz="1050" b="1" dirty="0" smtClean="0">
                <a:solidFill>
                  <a:schemeClr val="tx2"/>
                </a:solidFill>
                <a:cs typeface="Open Sans"/>
              </a:rPr>
              <a:t>Email:</a:t>
            </a:r>
            <a:r>
              <a:rPr lang="en-US" sz="1050" dirty="0" smtClean="0">
                <a:solidFill>
                  <a:schemeClr val="tx2"/>
                </a:solidFill>
                <a:cs typeface="Open Sans"/>
              </a:rPr>
              <a:t> </a:t>
            </a:r>
            <a:r>
              <a:rPr lang="en-US" sz="1050" dirty="0" smtClean="0">
                <a:solidFill>
                  <a:schemeClr val="tx2"/>
                </a:solidFill>
                <a:cs typeface="Open Sans"/>
                <a:hlinkClick r:id="rId4"/>
              </a:rPr>
              <a:t>GuidedImplementations@InfoTech.com</a:t>
            </a:r>
            <a:endParaRPr lang="en-US" sz="1050" dirty="0">
              <a:solidFill>
                <a:schemeClr val="tx2"/>
              </a:solidFill>
            </a:endParaRPr>
          </a:p>
        </p:txBody>
      </p:sp>
      <p:pic>
        <p:nvPicPr>
          <p:cNvPr id="30" name="Picture 29"/>
          <p:cNvPicPr>
            <a:picLocks noChangeAspect="1"/>
          </p:cNvPicPr>
          <p:nvPr/>
        </p:nvPicPr>
        <p:blipFill>
          <a:blip r:embed="rId5"/>
          <a:stretch>
            <a:fillRect/>
          </a:stretch>
        </p:blipFill>
        <p:spPr>
          <a:xfrm>
            <a:off x="0" y="-20317"/>
            <a:ext cx="9144000" cy="1881187"/>
          </a:xfrm>
          <a:prstGeom prst="rect">
            <a:avLst/>
          </a:prstGeom>
        </p:spPr>
      </p:pic>
      <p:grpSp>
        <p:nvGrpSpPr>
          <p:cNvPr id="31" name="Group 4"/>
          <p:cNvGrpSpPr/>
          <p:nvPr/>
        </p:nvGrpSpPr>
        <p:grpSpPr>
          <a:xfrm>
            <a:off x="500577" y="141217"/>
            <a:ext cx="8115820" cy="1528970"/>
            <a:chOff x="-837075" y="139462"/>
            <a:chExt cx="8115820" cy="1528970"/>
          </a:xfrm>
        </p:grpSpPr>
        <p:grpSp>
          <p:nvGrpSpPr>
            <p:cNvPr id="38" name="Group 8"/>
            <p:cNvGrpSpPr/>
            <p:nvPr/>
          </p:nvGrpSpPr>
          <p:grpSpPr>
            <a:xfrm>
              <a:off x="-837075" y="199647"/>
              <a:ext cx="5917063" cy="1468785"/>
              <a:chOff x="2271511" y="199647"/>
              <a:chExt cx="5917063" cy="1468785"/>
            </a:xfrm>
          </p:grpSpPr>
          <p:grpSp>
            <p:nvGrpSpPr>
              <p:cNvPr id="42" name="Group 13"/>
              <p:cNvGrpSpPr/>
              <p:nvPr/>
            </p:nvGrpSpPr>
            <p:grpSpPr>
              <a:xfrm>
                <a:off x="2271511" y="225628"/>
                <a:ext cx="1462817" cy="1442804"/>
                <a:chOff x="2976884" y="215203"/>
                <a:chExt cx="1462817" cy="1442804"/>
              </a:xfrm>
              <a:solidFill>
                <a:schemeClr val="bg1">
                  <a:alpha val="50000"/>
                </a:schemeClr>
              </a:solidFill>
            </p:grpSpPr>
            <p:sp>
              <p:nvSpPr>
                <p:cNvPr id="66" name="Oval 2"/>
                <p:cNvSpPr/>
                <p:nvPr/>
              </p:nvSpPr>
              <p:spPr>
                <a:xfrm>
                  <a:off x="2996897" y="215203"/>
                  <a:ext cx="1442804" cy="1442804"/>
                </a:xfrm>
                <a:prstGeom prst="ellipse">
                  <a:avLst/>
                </a:prstGeom>
                <a:solidFill>
                  <a:schemeClr val="bg1">
                    <a:lumMod val="50000"/>
                    <a:alpha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Rectangle 23"/>
                <p:cNvSpPr/>
                <p:nvPr/>
              </p:nvSpPr>
              <p:spPr>
                <a:xfrm>
                  <a:off x="2976884" y="640361"/>
                  <a:ext cx="1462817" cy="523220"/>
                </a:xfrm>
                <a:prstGeom prst="rect">
                  <a:avLst/>
                </a:prstGeom>
                <a:no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Assess Security Requirements</a:t>
                  </a:r>
                </a:p>
              </p:txBody>
            </p:sp>
          </p:grpSp>
          <p:grpSp>
            <p:nvGrpSpPr>
              <p:cNvPr id="55" name="Group 14"/>
              <p:cNvGrpSpPr/>
              <p:nvPr/>
            </p:nvGrpSpPr>
            <p:grpSpPr>
              <a:xfrm>
                <a:off x="4498634" y="225628"/>
                <a:ext cx="1462817" cy="1442804"/>
                <a:chOff x="4390210" y="215203"/>
                <a:chExt cx="1462817" cy="1442804"/>
              </a:xfrm>
              <a:solidFill>
                <a:schemeClr val="bg1">
                  <a:lumMod val="95000"/>
                  <a:alpha val="50000"/>
                </a:schemeClr>
              </a:solidFill>
            </p:grpSpPr>
            <p:sp>
              <p:nvSpPr>
                <p:cNvPr id="64" name="Oval 2"/>
                <p:cNvSpPr/>
                <p:nvPr/>
              </p:nvSpPr>
              <p:spPr>
                <a:xfrm>
                  <a:off x="4391115" y="215203"/>
                  <a:ext cx="1442804" cy="1442804"/>
                </a:xfrm>
                <a:prstGeom prst="ellipse">
                  <a:avLst/>
                </a:prstGeom>
                <a:solidFill>
                  <a:schemeClr val="bg1">
                    <a:lumMod val="50000"/>
                    <a:alpha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21"/>
                <p:cNvSpPr/>
                <p:nvPr/>
              </p:nvSpPr>
              <p:spPr>
                <a:xfrm>
                  <a:off x="4390210" y="640361"/>
                  <a:ext cx="1462817" cy="523220"/>
                </a:xfrm>
                <a:prstGeom prst="rect">
                  <a:avLst/>
                </a:prstGeom>
                <a:no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1"/>
                      </a:solidFill>
                    </a:rPr>
                    <a:t>Determine Current and Target States </a:t>
                  </a:r>
                </a:p>
              </p:txBody>
            </p:sp>
          </p:grpSp>
          <p:grpSp>
            <p:nvGrpSpPr>
              <p:cNvPr id="56" name="Group 15"/>
              <p:cNvGrpSpPr/>
              <p:nvPr/>
            </p:nvGrpSpPr>
            <p:grpSpPr>
              <a:xfrm>
                <a:off x="6707554" y="199647"/>
                <a:ext cx="1481020" cy="1442804"/>
                <a:chOff x="5752855" y="189222"/>
                <a:chExt cx="1481020" cy="1442804"/>
              </a:xfrm>
              <a:solidFill>
                <a:schemeClr val="bg1">
                  <a:lumMod val="95000"/>
                  <a:alpha val="50000"/>
                </a:schemeClr>
              </a:solidFill>
            </p:grpSpPr>
            <p:sp>
              <p:nvSpPr>
                <p:cNvPr id="62" name="Oval 2"/>
                <p:cNvSpPr/>
                <p:nvPr/>
              </p:nvSpPr>
              <p:spPr>
                <a:xfrm>
                  <a:off x="5752855" y="189222"/>
                  <a:ext cx="1442804" cy="1442804"/>
                </a:xfrm>
                <a:prstGeom prst="ellipse">
                  <a:avLst/>
                </a:prstGeom>
                <a:solidFill>
                  <a:schemeClr val="bg1">
                    <a:lumMod val="50000"/>
                    <a:alpha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Rectangle 19"/>
                <p:cNvSpPr/>
                <p:nvPr/>
              </p:nvSpPr>
              <p:spPr>
                <a:xfrm>
                  <a:off x="5771058" y="640361"/>
                  <a:ext cx="1462817" cy="523220"/>
                </a:xfrm>
                <a:prstGeom prst="rect">
                  <a:avLst/>
                </a:prstGeom>
                <a:no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schemeClr val="bg1"/>
                      </a:solidFill>
                    </a:rPr>
                    <a:t>Develop Improvement Plans </a:t>
                  </a:r>
                </a:p>
              </p:txBody>
            </p:sp>
          </p:grpSp>
          <p:sp>
            <p:nvSpPr>
              <p:cNvPr id="60" name="Isosceles Triangle 16"/>
              <p:cNvSpPr/>
              <p:nvPr/>
            </p:nvSpPr>
            <p:spPr>
              <a:xfrm rot="5400000">
                <a:off x="3775732" y="740190"/>
                <a:ext cx="609792" cy="321397"/>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Isosceles Triangle 17"/>
              <p:cNvSpPr/>
              <p:nvPr/>
            </p:nvSpPr>
            <p:spPr>
              <a:xfrm rot="5400000">
                <a:off x="6015926" y="740190"/>
                <a:ext cx="609792" cy="321397"/>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9" name="Oval 2"/>
            <p:cNvSpPr/>
            <p:nvPr/>
          </p:nvSpPr>
          <p:spPr>
            <a:xfrm>
              <a:off x="5825934" y="139462"/>
              <a:ext cx="1442804" cy="1442804"/>
            </a:xfrm>
            <a:prstGeom prst="ellipse">
              <a:avLst/>
            </a:prstGeom>
            <a:solidFill>
              <a:schemeClr val="bg1">
                <a:lumMod val="50000"/>
                <a:alpha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11"/>
            <p:cNvSpPr/>
            <p:nvPr/>
          </p:nvSpPr>
          <p:spPr>
            <a:xfrm>
              <a:off x="5815928" y="599254"/>
              <a:ext cx="1462817" cy="523220"/>
            </a:xfrm>
            <a:prstGeom prst="rect">
              <a:avLst/>
            </a:prstGeom>
            <a:no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schemeClr val="bg1"/>
                  </a:solidFill>
                </a:rPr>
                <a:t>Create and Communicate </a:t>
              </a:r>
              <a:r>
                <a:rPr lang="en-US" sz="1400" dirty="0" smtClean="0">
                  <a:solidFill>
                    <a:schemeClr val="bg1"/>
                  </a:solidFill>
                </a:rPr>
                <a:t>Your </a:t>
              </a:r>
              <a:r>
                <a:rPr lang="en-US" sz="1400" dirty="0">
                  <a:solidFill>
                    <a:schemeClr val="bg1"/>
                  </a:solidFill>
                </a:rPr>
                <a:t>Roadmap </a:t>
              </a:r>
            </a:p>
          </p:txBody>
        </p:sp>
        <p:sp>
          <p:nvSpPr>
            <p:cNvPr id="41" name="Isosceles Triangle 12"/>
            <p:cNvSpPr/>
            <p:nvPr/>
          </p:nvSpPr>
          <p:spPr>
            <a:xfrm rot="5400000">
              <a:off x="5147534" y="740190"/>
              <a:ext cx="609792" cy="321397"/>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Rounded Rectangle 1"/>
          <p:cNvSpPr/>
          <p:nvPr/>
        </p:nvSpPr>
        <p:spPr>
          <a:xfrm>
            <a:off x="267859" y="2850552"/>
            <a:ext cx="8604914" cy="1643706"/>
          </a:xfrm>
          <a:prstGeom prst="roundRect">
            <a:avLst>
              <a:gd name="adj" fmla="val 40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Double Bracket 2"/>
          <p:cNvSpPr/>
          <p:nvPr/>
        </p:nvSpPr>
        <p:spPr>
          <a:xfrm>
            <a:off x="432982" y="3247573"/>
            <a:ext cx="1466795" cy="849664"/>
          </a:xfrm>
          <a:prstGeom prst="bracketPair">
            <a:avLst>
              <a:gd name="adj" fmla="val 20834"/>
            </a:avLst>
          </a:prstGeom>
          <a:noFill/>
          <a:ln w="317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solidFill>
                  <a:srgbClr val="2576B7"/>
                </a:solidFill>
              </a:rPr>
              <a:t>Info-Tech</a:t>
            </a:r>
            <a:r>
              <a:rPr lang="en-US" dirty="0" smtClean="0">
                <a:solidFill>
                  <a:srgbClr val="F8C435"/>
                </a:solidFill>
              </a:rPr>
              <a:t> </a:t>
            </a:r>
            <a:endParaRPr lang="en-US" sz="1200" dirty="0">
              <a:solidFill>
                <a:srgbClr val="333333"/>
              </a:solidFill>
            </a:endParaRPr>
          </a:p>
          <a:p>
            <a:pPr algn="ctr"/>
            <a:r>
              <a:rPr lang="en-US" sz="1200" dirty="0" smtClean="0">
                <a:solidFill>
                  <a:srgbClr val="333333"/>
                </a:solidFill>
              </a:rPr>
              <a:t>Recommends</a:t>
            </a:r>
            <a:endParaRPr lang="en-US" sz="1600" dirty="0">
              <a:solidFill>
                <a:srgbClr val="333333"/>
              </a:solidFill>
            </a:endParaRPr>
          </a:p>
        </p:txBody>
      </p:sp>
      <p:sp>
        <p:nvSpPr>
          <p:cNvPr id="45" name="TextBox 11"/>
          <p:cNvSpPr txBox="1"/>
          <p:nvPr/>
        </p:nvSpPr>
        <p:spPr>
          <a:xfrm>
            <a:off x="1983821" y="2979908"/>
            <a:ext cx="6848879" cy="1384995"/>
          </a:xfrm>
          <a:prstGeom prst="rect">
            <a:avLst/>
          </a:prstGeom>
        </p:spPr>
        <p:txBody>
          <a:bodyPr wrap="square" rtlCol="0">
            <a:spAutoFit/>
          </a:bodyPr>
          <a:lstStyle/>
          <a:p>
            <a:r>
              <a:rPr lang="en-US" sz="1400" b="1" dirty="0" smtClean="0">
                <a:solidFill>
                  <a:schemeClr val="accent1"/>
                </a:solidFill>
              </a:rPr>
              <a:t>You will need to have a deep understanding of the business, even and especially if your organization does not have an awareness or understanding of information security. </a:t>
            </a:r>
          </a:p>
          <a:p>
            <a:r>
              <a:rPr lang="en-US" sz="1400" dirty="0" smtClean="0"/>
              <a:t>Use the information and insight that you gather at the outset to drive your project’s activities and enable you to build and implement a roadmap that best maps to your business’s priorities and vulnerabilities. </a:t>
            </a:r>
          </a:p>
        </p:txBody>
      </p:sp>
      <p:grpSp>
        <p:nvGrpSpPr>
          <p:cNvPr id="46" name="Group 45"/>
          <p:cNvGrpSpPr/>
          <p:nvPr/>
        </p:nvGrpSpPr>
        <p:grpSpPr>
          <a:xfrm>
            <a:off x="0" y="6422955"/>
            <a:ext cx="9144000" cy="437555"/>
            <a:chOff x="0" y="6422955"/>
            <a:chExt cx="9144000" cy="437555"/>
          </a:xfrm>
        </p:grpSpPr>
        <p:pic>
          <p:nvPicPr>
            <p:cNvPr id="47"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48" name="Picture 47"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71572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p:cNvSpPr/>
          <p:nvPr/>
        </p:nvSpPr>
        <p:spPr>
          <a:xfrm>
            <a:off x="0" y="1128280"/>
            <a:ext cx="9157947" cy="207212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0" y="5338608"/>
            <a:ext cx="9144000" cy="12037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a:grayscl/>
          </a:blip>
          <a:stretch>
            <a:fillRect/>
          </a:stretch>
        </p:blipFill>
        <p:spPr>
          <a:xfrm>
            <a:off x="6750083" y="1884276"/>
            <a:ext cx="1382074" cy="1038064"/>
          </a:xfrm>
          <a:prstGeom prst="rect">
            <a:avLst/>
          </a:prstGeom>
          <a:ln>
            <a:solidFill>
              <a:schemeClr val="bg1">
                <a:lumMod val="95000"/>
              </a:schemeClr>
            </a:solidFill>
          </a:ln>
          <a:effectLst>
            <a:outerShdw dist="12700" dir="2700000" algn="ctr" rotWithShape="0">
              <a:srgbClr val="000000">
                <a:alpha val="14000"/>
              </a:srgbClr>
            </a:outerShdw>
          </a:effectLst>
        </p:spPr>
      </p:pic>
      <p:sp>
        <p:nvSpPr>
          <p:cNvPr id="2" name="TextBox 1"/>
          <p:cNvSpPr txBox="1"/>
          <p:nvPr/>
        </p:nvSpPr>
        <p:spPr>
          <a:xfrm>
            <a:off x="254074" y="258504"/>
            <a:ext cx="5507665" cy="707886"/>
          </a:xfrm>
          <a:prstGeom prst="rect">
            <a:avLst/>
          </a:prstGeom>
        </p:spPr>
        <p:txBody>
          <a:bodyPr wrap="square" rtlCol="0">
            <a:spAutoFit/>
          </a:bodyPr>
          <a:lstStyle/>
          <a:p>
            <a:r>
              <a:rPr lang="en-US" sz="2400" b="1" dirty="0" smtClean="0"/>
              <a:t>Don’t just read it – do it!</a:t>
            </a:r>
            <a:endParaRPr lang="en-US" sz="2400" b="1" dirty="0" smtClean="0">
              <a:solidFill>
                <a:schemeClr val="accent1"/>
              </a:solidFill>
            </a:endParaRPr>
          </a:p>
          <a:p>
            <a:r>
              <a:rPr lang="en-US" sz="1600" dirty="0" smtClean="0">
                <a:solidFill>
                  <a:schemeClr val="bg1">
                    <a:lumMod val="65000"/>
                  </a:schemeClr>
                </a:solidFill>
              </a:rPr>
              <a:t>Use this research to create the following key deliverables.</a:t>
            </a:r>
            <a:endParaRPr lang="en-US" sz="1600" dirty="0">
              <a:solidFill>
                <a:schemeClr val="bg1">
                  <a:lumMod val="65000"/>
                </a:schemeClr>
              </a:solidFill>
            </a:endParaRPr>
          </a:p>
        </p:txBody>
      </p:sp>
      <p:sp>
        <p:nvSpPr>
          <p:cNvPr id="4" name="Rectangle 3"/>
          <p:cNvSpPr/>
          <p:nvPr/>
        </p:nvSpPr>
        <p:spPr>
          <a:xfrm rot="10800000" flipV="1">
            <a:off x="1569875" y="3206876"/>
            <a:ext cx="5816482" cy="54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65000"/>
                  </a:schemeClr>
                </a:solidFill>
              </a:rPr>
              <a:t>Consume this research in a variety of different ways.</a:t>
            </a:r>
          </a:p>
        </p:txBody>
      </p:sp>
      <p:sp>
        <p:nvSpPr>
          <p:cNvPr id="5" name="TextBox 4"/>
          <p:cNvSpPr txBox="1"/>
          <p:nvPr/>
        </p:nvSpPr>
        <p:spPr>
          <a:xfrm>
            <a:off x="631360" y="4341584"/>
            <a:ext cx="2389787" cy="892552"/>
          </a:xfrm>
          <a:prstGeom prst="rect">
            <a:avLst/>
          </a:prstGeom>
        </p:spPr>
        <p:txBody>
          <a:bodyPr wrap="square" rtlCol="0">
            <a:spAutoFit/>
          </a:bodyPr>
          <a:lstStyle/>
          <a:p>
            <a:pPr algn="ctr"/>
            <a:r>
              <a:rPr lang="en-US" sz="1600" b="1" dirty="0" smtClean="0">
                <a:solidFill>
                  <a:schemeClr val="accent1"/>
                </a:solidFill>
              </a:rPr>
              <a:t>DIY Blueprint </a:t>
            </a:r>
            <a:endParaRPr lang="en-US" sz="1600" dirty="0" smtClean="0">
              <a:solidFill>
                <a:srgbClr val="2576B7"/>
              </a:solidFill>
            </a:endParaRPr>
          </a:p>
          <a:p>
            <a:pPr algn="ctr"/>
            <a:r>
              <a:rPr lang="en-US" sz="1200" dirty="0" smtClean="0">
                <a:solidFill>
                  <a:schemeClr val="accent1"/>
                </a:solidFill>
              </a:rPr>
              <a:t>Download this PowerPoint deck and the linked tools and templates. </a:t>
            </a:r>
            <a:endParaRPr lang="en-US" sz="1200" dirty="0">
              <a:solidFill>
                <a:srgbClr val="2576B7"/>
              </a:solidFill>
            </a:endParaRPr>
          </a:p>
        </p:txBody>
      </p:sp>
      <p:sp>
        <p:nvSpPr>
          <p:cNvPr id="6" name="TextBox 5"/>
          <p:cNvSpPr txBox="1"/>
          <p:nvPr/>
        </p:nvSpPr>
        <p:spPr>
          <a:xfrm>
            <a:off x="3231401" y="4360167"/>
            <a:ext cx="2493929" cy="892552"/>
          </a:xfrm>
          <a:prstGeom prst="rect">
            <a:avLst/>
          </a:prstGeom>
        </p:spPr>
        <p:txBody>
          <a:bodyPr wrap="square" rtlCol="0">
            <a:spAutoFit/>
          </a:bodyPr>
          <a:lstStyle/>
          <a:p>
            <a:pPr algn="ctr"/>
            <a:r>
              <a:rPr lang="en-US" sz="1600" b="1" dirty="0" smtClean="0">
                <a:solidFill>
                  <a:schemeClr val="accent1"/>
                </a:solidFill>
              </a:rPr>
              <a:t>Guided Implementation </a:t>
            </a:r>
            <a:endParaRPr lang="en-US" sz="1600" dirty="0" smtClean="0">
              <a:solidFill>
                <a:srgbClr val="2576B7"/>
              </a:solidFill>
            </a:endParaRPr>
          </a:p>
          <a:p>
            <a:pPr algn="ctr"/>
            <a:r>
              <a:rPr lang="en-US" sz="1200" dirty="0" smtClean="0">
                <a:solidFill>
                  <a:schemeClr val="accent1"/>
                </a:solidFill>
              </a:rPr>
              <a:t>Speak with an analyst in a series of guided calls as you use the research materials.</a:t>
            </a:r>
            <a:endParaRPr lang="en-US" sz="1200" dirty="0">
              <a:solidFill>
                <a:srgbClr val="2576B7"/>
              </a:solidFill>
            </a:endParaRPr>
          </a:p>
        </p:txBody>
      </p:sp>
      <p:sp>
        <p:nvSpPr>
          <p:cNvPr id="7" name="TextBox 6"/>
          <p:cNvSpPr txBox="1"/>
          <p:nvPr/>
        </p:nvSpPr>
        <p:spPr>
          <a:xfrm>
            <a:off x="6035526" y="4341584"/>
            <a:ext cx="2701661" cy="892552"/>
          </a:xfrm>
          <a:prstGeom prst="rect">
            <a:avLst/>
          </a:prstGeom>
        </p:spPr>
        <p:txBody>
          <a:bodyPr wrap="square" rtlCol="0">
            <a:spAutoFit/>
          </a:bodyPr>
          <a:lstStyle/>
          <a:p>
            <a:pPr algn="ctr"/>
            <a:r>
              <a:rPr lang="en-US" sz="1600" b="1" dirty="0" smtClean="0">
                <a:solidFill>
                  <a:schemeClr val="accent1"/>
                </a:solidFill>
              </a:rPr>
              <a:t>Workshop</a:t>
            </a:r>
            <a:endParaRPr lang="en-US" sz="1600" dirty="0" smtClean="0">
              <a:solidFill>
                <a:srgbClr val="2576B7"/>
              </a:solidFill>
            </a:endParaRPr>
          </a:p>
          <a:p>
            <a:pPr algn="ctr"/>
            <a:r>
              <a:rPr lang="en-US" sz="1200" dirty="0" smtClean="0">
                <a:solidFill>
                  <a:schemeClr val="accent1"/>
                </a:solidFill>
              </a:rPr>
              <a:t>Have Info-Tech come on site and facilitate a four-day workshop on the topic. </a:t>
            </a:r>
            <a:endParaRPr lang="en-US" sz="1200" dirty="0">
              <a:solidFill>
                <a:srgbClr val="2576B7"/>
              </a:solidFill>
            </a:endParaRPr>
          </a:p>
        </p:txBody>
      </p:sp>
      <p:grpSp>
        <p:nvGrpSpPr>
          <p:cNvPr id="14" name="Group 16"/>
          <p:cNvGrpSpPr/>
          <p:nvPr/>
        </p:nvGrpSpPr>
        <p:grpSpPr>
          <a:xfrm>
            <a:off x="1637926" y="3740352"/>
            <a:ext cx="521233" cy="497100"/>
            <a:chOff x="159251" y="5183886"/>
            <a:chExt cx="711200" cy="711200"/>
          </a:xfrm>
          <a:solidFill>
            <a:schemeClr val="accent5"/>
          </a:solidFill>
        </p:grpSpPr>
        <p:sp>
          <p:nvSpPr>
            <p:cNvPr id="8" name="Oval 17"/>
            <p:cNvSpPr/>
            <p:nvPr/>
          </p:nvSpPr>
          <p:spPr>
            <a:xfrm>
              <a:off x="159251" y="5183886"/>
              <a:ext cx="711200" cy="711200"/>
            </a:xfrm>
            <a:prstGeom prst="ellipse">
              <a:avLst/>
            </a:prstGeom>
            <a:grp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94" y="5356567"/>
              <a:ext cx="295188" cy="337358"/>
            </a:xfrm>
            <a:prstGeom prst="rect">
              <a:avLst/>
            </a:prstGeom>
            <a:grpFill/>
          </p:spPr>
        </p:pic>
      </p:grpSp>
      <p:grpSp>
        <p:nvGrpSpPr>
          <p:cNvPr id="15" name="Group 30"/>
          <p:cNvGrpSpPr/>
          <p:nvPr/>
        </p:nvGrpSpPr>
        <p:grpSpPr>
          <a:xfrm>
            <a:off x="4210705" y="3740352"/>
            <a:ext cx="521233" cy="497100"/>
            <a:chOff x="2834856" y="5183886"/>
            <a:chExt cx="711200" cy="711200"/>
          </a:xfrm>
          <a:solidFill>
            <a:schemeClr val="accent5"/>
          </a:solidFill>
        </p:grpSpPr>
        <p:sp>
          <p:nvSpPr>
            <p:cNvPr id="10" name="Oval 31"/>
            <p:cNvSpPr/>
            <p:nvPr/>
          </p:nvSpPr>
          <p:spPr>
            <a:xfrm>
              <a:off x="2834856" y="5183886"/>
              <a:ext cx="711200" cy="711200"/>
            </a:xfrm>
            <a:prstGeom prst="ellipse">
              <a:avLst/>
            </a:prstGeom>
            <a:grp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1"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1390" y="5359454"/>
              <a:ext cx="337358" cy="337358"/>
            </a:xfrm>
            <a:prstGeom prst="rect">
              <a:avLst/>
            </a:prstGeom>
            <a:grpFill/>
          </p:spPr>
        </p:pic>
      </p:grpSp>
      <p:grpSp>
        <p:nvGrpSpPr>
          <p:cNvPr id="16" name="Group 36"/>
          <p:cNvGrpSpPr/>
          <p:nvPr/>
        </p:nvGrpSpPr>
        <p:grpSpPr>
          <a:xfrm>
            <a:off x="7128410" y="3740352"/>
            <a:ext cx="521233" cy="497100"/>
            <a:chOff x="6556911" y="5183886"/>
            <a:chExt cx="711200" cy="711200"/>
          </a:xfrm>
          <a:solidFill>
            <a:schemeClr val="accent5"/>
          </a:solidFill>
        </p:grpSpPr>
        <p:sp>
          <p:nvSpPr>
            <p:cNvPr id="12" name="Oval 37"/>
            <p:cNvSpPr/>
            <p:nvPr/>
          </p:nvSpPr>
          <p:spPr>
            <a:xfrm>
              <a:off x="6556911" y="5183886"/>
              <a:ext cx="711200" cy="711200"/>
            </a:xfrm>
            <a:prstGeom prst="ellipse">
              <a:avLst/>
            </a:prstGeom>
            <a:grp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3"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8141" y="5418726"/>
              <a:ext cx="361456" cy="240970"/>
            </a:xfrm>
            <a:prstGeom prst="rect">
              <a:avLst/>
            </a:prstGeom>
            <a:grpFill/>
          </p:spPr>
        </p:pic>
      </p:grpSp>
      <p:sp>
        <p:nvSpPr>
          <p:cNvPr id="20" name="TextBox 19"/>
          <p:cNvSpPr txBox="1"/>
          <p:nvPr/>
        </p:nvSpPr>
        <p:spPr>
          <a:xfrm>
            <a:off x="3176197" y="1320585"/>
            <a:ext cx="2673658" cy="338554"/>
          </a:xfrm>
          <a:prstGeom prst="rect">
            <a:avLst/>
          </a:prstGeom>
        </p:spPr>
        <p:txBody>
          <a:bodyPr wrap="square" rtlCol="0">
            <a:spAutoFit/>
          </a:bodyPr>
          <a:lstStyle/>
          <a:p>
            <a:pPr algn="ctr"/>
            <a:r>
              <a:rPr lang="en-US" sz="1600" b="1" dirty="0" smtClean="0">
                <a:solidFill>
                  <a:schemeClr val="accent1"/>
                </a:solidFill>
              </a:rPr>
              <a:t>Program Roadmap </a:t>
            </a:r>
          </a:p>
        </p:txBody>
      </p:sp>
      <p:pic>
        <p:nvPicPr>
          <p:cNvPr id="21" name="Picture 20"/>
          <p:cNvPicPr>
            <a:picLocks noChangeAspect="1"/>
          </p:cNvPicPr>
          <p:nvPr/>
        </p:nvPicPr>
        <p:blipFill>
          <a:blip r:embed="rId7">
            <a:grayscl/>
          </a:blip>
          <a:stretch>
            <a:fillRect/>
          </a:stretch>
        </p:blipFill>
        <p:spPr>
          <a:xfrm>
            <a:off x="3213432" y="1963322"/>
            <a:ext cx="2474778" cy="798944"/>
          </a:xfrm>
          <a:prstGeom prst="rect">
            <a:avLst/>
          </a:prstGeom>
          <a:ln>
            <a:solidFill>
              <a:schemeClr val="bg1">
                <a:lumMod val="95000"/>
              </a:schemeClr>
            </a:solidFill>
          </a:ln>
          <a:effectLst>
            <a:outerShdw dist="12700" dir="2700000" algn="ctr" rotWithShape="0">
              <a:srgbClr val="000000">
                <a:alpha val="14000"/>
              </a:srgbClr>
            </a:outerShdw>
          </a:effectLst>
        </p:spPr>
      </p:pic>
      <p:pic>
        <p:nvPicPr>
          <p:cNvPr id="25" name="Picture 9"/>
          <p:cNvPicPr>
            <a:picLocks noChangeAspect="1"/>
          </p:cNvPicPr>
          <p:nvPr/>
        </p:nvPicPr>
        <p:blipFill>
          <a:blip r:embed="rId8">
            <a:grayscl/>
          </a:blip>
          <a:stretch>
            <a:fillRect/>
          </a:stretch>
        </p:blipFill>
        <p:spPr>
          <a:xfrm>
            <a:off x="1162424" y="1723129"/>
            <a:ext cx="989135" cy="1268123"/>
          </a:xfrm>
          <a:prstGeom prst="rect">
            <a:avLst/>
          </a:prstGeom>
          <a:ln>
            <a:solidFill>
              <a:schemeClr val="bg1">
                <a:lumMod val="95000"/>
              </a:schemeClr>
            </a:solidFill>
          </a:ln>
          <a:effectLst>
            <a:outerShdw dist="12700" dir="2700000" algn="ctr" rotWithShape="0">
              <a:srgbClr val="000000">
                <a:alpha val="14000"/>
              </a:srgbClr>
            </a:outerShdw>
          </a:effectLst>
        </p:spPr>
      </p:pic>
      <p:sp>
        <p:nvSpPr>
          <p:cNvPr id="24" name="TextBox 23"/>
          <p:cNvSpPr txBox="1"/>
          <p:nvPr/>
        </p:nvSpPr>
        <p:spPr>
          <a:xfrm>
            <a:off x="236405" y="1334612"/>
            <a:ext cx="2841171" cy="338554"/>
          </a:xfrm>
          <a:prstGeom prst="rect">
            <a:avLst/>
          </a:prstGeom>
        </p:spPr>
        <p:txBody>
          <a:bodyPr wrap="square" rtlCol="0">
            <a:spAutoFit/>
          </a:bodyPr>
          <a:lstStyle/>
          <a:p>
            <a:pPr algn="ctr"/>
            <a:r>
              <a:rPr lang="en-US" sz="1600" b="1" dirty="0" smtClean="0">
                <a:solidFill>
                  <a:schemeClr val="accent1"/>
                </a:solidFill>
              </a:rPr>
              <a:t>Scoped Initiatives</a:t>
            </a:r>
            <a:endParaRPr lang="en-US" sz="1600" b="1" dirty="0">
              <a:solidFill>
                <a:schemeClr val="accent1"/>
              </a:solidFill>
            </a:endParaRPr>
          </a:p>
        </p:txBody>
      </p:sp>
      <p:sp>
        <p:nvSpPr>
          <p:cNvPr id="26" name="TextBox 25"/>
          <p:cNvSpPr txBox="1"/>
          <p:nvPr/>
        </p:nvSpPr>
        <p:spPr>
          <a:xfrm>
            <a:off x="5849855" y="1296657"/>
            <a:ext cx="3334667" cy="338554"/>
          </a:xfrm>
          <a:prstGeom prst="rect">
            <a:avLst/>
          </a:prstGeom>
        </p:spPr>
        <p:txBody>
          <a:bodyPr wrap="square" rtlCol="0">
            <a:spAutoFit/>
          </a:bodyPr>
          <a:lstStyle/>
          <a:p>
            <a:pPr algn="ctr"/>
            <a:r>
              <a:rPr lang="en-US" sz="1600" b="1" dirty="0" smtClean="0">
                <a:solidFill>
                  <a:schemeClr val="accent1"/>
                </a:solidFill>
              </a:rPr>
              <a:t>Security strategy </a:t>
            </a:r>
            <a:endParaRPr lang="en-US" sz="1600" b="1" dirty="0">
              <a:solidFill>
                <a:schemeClr val="accent1"/>
              </a:solidFill>
            </a:endParaRPr>
          </a:p>
        </p:txBody>
      </p:sp>
      <p:sp>
        <p:nvSpPr>
          <p:cNvPr id="19" name="Rectangle 18"/>
          <p:cNvSpPr/>
          <p:nvPr/>
        </p:nvSpPr>
        <p:spPr>
          <a:xfrm>
            <a:off x="7666378" y="5543601"/>
            <a:ext cx="1246076" cy="826813"/>
          </a:xfrm>
          <a:prstGeom prst="rect">
            <a:avLst/>
          </a:prstGeom>
          <a:solidFill>
            <a:schemeClr val="accent5"/>
          </a:solidFill>
          <a:ln>
            <a:noFill/>
          </a:ln>
          <a:effectLst>
            <a:outerShdw dist="12700" dir="27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hlinkClick r:id="rId9"/>
              </a:rPr>
              <a:t>Book Now </a:t>
            </a:r>
            <a:endParaRPr lang="en-CA" sz="1400" b="1" dirty="0"/>
          </a:p>
        </p:txBody>
      </p:sp>
      <p:sp>
        <p:nvSpPr>
          <p:cNvPr id="23" name="Rectangle 22"/>
          <p:cNvSpPr/>
          <p:nvPr/>
        </p:nvSpPr>
        <p:spPr>
          <a:xfrm>
            <a:off x="163285" y="5417240"/>
            <a:ext cx="7503093" cy="1077218"/>
          </a:xfrm>
          <a:prstGeom prst="rect">
            <a:avLst/>
          </a:prstGeom>
        </p:spPr>
        <p:txBody>
          <a:bodyPr wrap="square">
            <a:spAutoFit/>
          </a:bodyPr>
          <a:lstStyle/>
          <a:p>
            <a:r>
              <a:rPr lang="en-CA" sz="1600" b="1" dirty="0" smtClean="0">
                <a:solidFill>
                  <a:schemeClr val="accent1"/>
                </a:solidFill>
              </a:rPr>
              <a:t>Service Spotlight – </a:t>
            </a:r>
            <a:r>
              <a:rPr lang="en-CA" sz="1600" i="1" dirty="0" smtClean="0">
                <a:solidFill>
                  <a:schemeClr val="accent1"/>
                </a:solidFill>
              </a:rPr>
              <a:t>Workshops </a:t>
            </a:r>
          </a:p>
          <a:p>
            <a:r>
              <a:rPr lang="en-CA" sz="1200" dirty="0" smtClean="0"/>
              <a:t>Onsite </a:t>
            </a:r>
            <a:r>
              <a:rPr lang="en-CA" sz="1200" dirty="0"/>
              <a:t>Workshops offer an easy way to accelerate your project. If you are unable to do the project yourself, and a Guided Implementation isn’t enough, we offer </a:t>
            </a:r>
            <a:r>
              <a:rPr lang="en-CA" sz="1200" dirty="0" smtClean="0"/>
              <a:t>low-cost, </a:t>
            </a:r>
            <a:r>
              <a:rPr lang="en-CA" sz="1200" dirty="0"/>
              <a:t>onsite delivery of </a:t>
            </a:r>
            <a:r>
              <a:rPr lang="en-CA" sz="1200" dirty="0" smtClean="0"/>
              <a:t>our projects. </a:t>
            </a:r>
            <a:r>
              <a:rPr lang="en-CA" sz="1200" dirty="0"/>
              <a:t>We take you through every phase of your project and ensure that you have a </a:t>
            </a:r>
            <a:r>
              <a:rPr lang="en-CA" sz="1200" dirty="0" smtClean="0"/>
              <a:t>roadmap that will guide your creation of a successful security program. </a:t>
            </a:r>
            <a:endParaRPr lang="en-CA" sz="1200" dirty="0"/>
          </a:p>
        </p:txBody>
      </p:sp>
      <p:grpSp>
        <p:nvGrpSpPr>
          <p:cNvPr id="28" name="Group 27"/>
          <p:cNvGrpSpPr/>
          <p:nvPr/>
        </p:nvGrpSpPr>
        <p:grpSpPr>
          <a:xfrm>
            <a:off x="0" y="6422955"/>
            <a:ext cx="9144000" cy="437555"/>
            <a:chOff x="0" y="6422955"/>
            <a:chExt cx="9144000" cy="437555"/>
          </a:xfrm>
        </p:grpSpPr>
        <p:pic>
          <p:nvPicPr>
            <p:cNvPr id="29" name="Picture 3">
              <a:hlinkClick r:id="rId10"/>
            </p:cNvPr>
            <p:cNvPicPr>
              <a:picLocks noChangeAspect="1" noChangeArrowheads="1"/>
            </p:cNvPicPr>
            <p:nvPr/>
          </p:nvPicPr>
          <p:blipFill>
            <a:blip r:embed="rId11" cstate="print"/>
            <a:srcRect/>
            <a:stretch>
              <a:fillRect/>
            </a:stretch>
          </p:blipFill>
          <p:spPr bwMode="auto">
            <a:xfrm>
              <a:off x="0" y="6422955"/>
              <a:ext cx="9144000" cy="437555"/>
            </a:xfrm>
            <a:prstGeom prst="rect">
              <a:avLst/>
            </a:prstGeom>
            <a:noFill/>
            <a:ln w="9525">
              <a:noFill/>
              <a:miter lim="800000"/>
              <a:headEnd/>
              <a:tailEnd/>
            </a:ln>
          </p:spPr>
        </p:pic>
        <p:pic>
          <p:nvPicPr>
            <p:cNvPr id="30" name="Picture 29" descr="itrg-logo.png"/>
            <p:cNvPicPr>
              <a:picLocks noChangeAspect="1"/>
            </p:cNvPicPr>
            <p:nvPr/>
          </p:nvPicPr>
          <p:blipFill>
            <a:blip r:embed="rId1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8198784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1_Theme1">
  <a:themeElements>
    <a:clrScheme name="Custom 2">
      <a:dk1>
        <a:srgbClr val="333333"/>
      </a:dk1>
      <a:lt1>
        <a:srgbClr val="FFFFFF"/>
      </a:lt1>
      <a:dk2>
        <a:srgbClr val="333333"/>
      </a:dk2>
      <a:lt2>
        <a:srgbClr val="FFFFFF"/>
      </a:lt2>
      <a:accent1>
        <a:srgbClr val="2576B7"/>
      </a:accent1>
      <a:accent2>
        <a:srgbClr val="5DC295"/>
      </a:accent2>
      <a:accent3>
        <a:srgbClr val="B3252E"/>
      </a:accent3>
      <a:accent4>
        <a:srgbClr val="F37A27"/>
      </a:accent4>
      <a:accent5>
        <a:srgbClr val="F8C435"/>
      </a:accent5>
      <a:accent6>
        <a:srgbClr val="34C5D0"/>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1460</Words>
  <Application>Microsoft Office PowerPoint</Application>
  <PresentationFormat>On-screen Show (4:3)</PresentationFormat>
  <Paragraphs>186</Paragraphs>
  <Slides>12</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0" baseType="lpstr">
      <vt:lpstr>Arial</vt:lpstr>
      <vt:lpstr>Calibri</vt:lpstr>
      <vt:lpstr>Georgia</vt:lpstr>
      <vt:lpstr>Open Sans</vt:lpstr>
      <vt:lpstr>Wingdings</vt:lpstr>
      <vt:lpstr>1_Theme1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 foundational and baseline functions of security</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2016-03-03T19:23:32Z</dcterms:created>
  <dcterms:modified xsi:type="dcterms:W3CDTF">2016-03-04T14:49:29Z</dcterms:modified>
</cp:coreProperties>
</file>