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72" r:id="rId1"/>
    <p:sldMasterId id="2147483790" r:id="rId2"/>
  </p:sldMasterIdLst>
  <p:notesMasterIdLst>
    <p:notesMasterId r:id="rId15"/>
  </p:notesMasterIdLst>
  <p:handoutMasterIdLst>
    <p:handoutMasterId r:id="rId16"/>
  </p:handoutMasterIdLst>
  <p:sldIdLst>
    <p:sldId id="495" r:id="rId3"/>
    <p:sldId id="794" r:id="rId4"/>
    <p:sldId id="520" r:id="rId5"/>
    <p:sldId id="786" r:id="rId6"/>
    <p:sldId id="738" r:id="rId7"/>
    <p:sldId id="788" r:id="rId8"/>
    <p:sldId id="751" r:id="rId9"/>
    <p:sldId id="783" r:id="rId10"/>
    <p:sldId id="525" r:id="rId11"/>
    <p:sldId id="753" r:id="rId12"/>
    <p:sldId id="526" r:id="rId13"/>
    <p:sldId id="527" r:id="rId14"/>
  </p:sldIdLst>
  <p:sldSz cx="9144000" cy="6858000" type="screen4x3"/>
  <p:notesSz cx="6858000" cy="9144000"/>
  <p:custShowLst>
    <p:custShow name="Custom Show 1" id="0">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0"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A3AF"/>
    <a:srgbClr val="29475F"/>
    <a:srgbClr val="2B9D36"/>
    <a:srgbClr val="2B9E36"/>
    <a:srgbClr val="FFFFFF"/>
    <a:srgbClr val="5B90B9"/>
    <a:srgbClr val="BFBFBF"/>
    <a:srgbClr val="6294BB"/>
    <a:srgbClr val="A50021"/>
    <a:srgbClr val="C49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3833" autoAdjust="0"/>
  </p:normalViewPr>
  <p:slideViewPr>
    <p:cSldViewPr snapToGrid="0">
      <p:cViewPr varScale="1">
        <p:scale>
          <a:sx n="114" d="100"/>
          <a:sy n="114" d="100"/>
        </p:scale>
        <p:origin x="2304"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796"/>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6/29/2020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6/29/2020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a:t>
            </a:fld>
            <a:endParaRPr lang="en-US" dirty="0"/>
          </a:p>
        </p:txBody>
      </p:sp>
    </p:spTree>
    <p:extLst>
      <p:ext uri="{BB962C8B-B14F-4D97-AF65-F5344CB8AC3E}">
        <p14:creationId xmlns:p14="http://schemas.microsoft.com/office/powerpoint/2010/main" val="260346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12</a:t>
            </a:fld>
            <a:endParaRPr lang="en-US" dirty="0"/>
          </a:p>
        </p:txBody>
      </p:sp>
    </p:spTree>
    <p:extLst>
      <p:ext uri="{BB962C8B-B14F-4D97-AF65-F5344CB8AC3E}">
        <p14:creationId xmlns:p14="http://schemas.microsoft.com/office/powerpoint/2010/main" val="1121214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1717371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2775119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a:p>
        </p:txBody>
      </p:sp>
    </p:spTree>
    <p:extLst>
      <p:ext uri="{BB962C8B-B14F-4D97-AF65-F5344CB8AC3E}">
        <p14:creationId xmlns:p14="http://schemas.microsoft.com/office/powerpoint/2010/main" val="1516053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1486410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3697944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2672780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1206524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29529217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2.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1997-2016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b="0" dirty="0">
                <a:solidFill>
                  <a:schemeClr val="bg1"/>
                </a:solidFill>
              </a:rPr>
              <a:t>V4</a:t>
            </a:r>
          </a:p>
        </p:txBody>
      </p:sp>
    </p:spTree>
    <p:extLst>
      <p:ext uri="{BB962C8B-B14F-4D97-AF65-F5344CB8AC3E}">
        <p14:creationId xmlns:p14="http://schemas.microsoft.com/office/powerpoint/2010/main" val="1149368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98501579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1997-2015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b="0" dirty="0">
                <a:solidFill>
                  <a:schemeClr val="bg1"/>
                </a:solidFill>
              </a:rPr>
              <a:t>V4</a:t>
            </a:r>
          </a:p>
        </p:txBody>
      </p:sp>
    </p:spTree>
    <p:extLst>
      <p:ext uri="{BB962C8B-B14F-4D97-AF65-F5344CB8AC3E}">
        <p14:creationId xmlns:p14="http://schemas.microsoft.com/office/powerpoint/2010/main" val="1356368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318846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35267164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916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31709178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888218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one large (Georgia, 24pt)</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773085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55201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7184773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9255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972029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1997-2016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2354463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259806675"/>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4764" y="-25841"/>
            <a:ext cx="9148764"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Rectangle 8"/>
          <p:cNvSpPr/>
          <p:nvPr userDrawn="1"/>
        </p:nvSpPr>
        <p:spPr>
          <a:xfrm>
            <a:off x="255868" y="4159730"/>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595576"/>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a:solidFill>
                    <a:srgbClr val="FFFFFF"/>
                  </a:solidFill>
                  <a:latin typeface="Georgia"/>
                </a:rPr>
                <a:t>Info-Tech Insight</a:t>
              </a: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12708"/>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651907"/>
            <a:ext cx="211099" cy="211099"/>
          </a:xfrm>
          <a:prstGeom prst="rect">
            <a:avLst/>
          </a:prstGeom>
        </p:spPr>
      </p:pic>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Tree>
    <p:extLst>
      <p:ext uri="{BB962C8B-B14F-4D97-AF65-F5344CB8AC3E}">
        <p14:creationId xmlns:p14="http://schemas.microsoft.com/office/powerpoint/2010/main" val="6948616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[Provide estimated time for workshop activity or other guidelines.]</a:t>
            </a:r>
          </a:p>
        </p:txBody>
      </p:sp>
    </p:spTree>
    <p:extLst>
      <p:ext uri="{BB962C8B-B14F-4D97-AF65-F5344CB8AC3E}">
        <p14:creationId xmlns:p14="http://schemas.microsoft.com/office/powerpoint/2010/main" val="7677984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194576" y="1174157"/>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[Tool Context]</a:t>
            </a:r>
          </a:p>
        </p:txBody>
      </p:sp>
      <p:sp>
        <p:nvSpPr>
          <p:cNvPr id="15" name="Text Placeholder 26"/>
          <p:cNvSpPr>
            <a:spLocks noGrp="1"/>
          </p:cNvSpPr>
          <p:nvPr>
            <p:ph type="body" sz="quarter" idx="11" hasCustomPrompt="1"/>
          </p:nvPr>
        </p:nvSpPr>
        <p:spPr>
          <a:xfrm>
            <a:off x="684997" y="1174157"/>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a:t>
            </a:r>
          </a:p>
        </p:txBody>
      </p:sp>
    </p:spTree>
    <p:extLst>
      <p:ext uri="{BB962C8B-B14F-4D97-AF65-F5344CB8AC3E}">
        <p14:creationId xmlns:p14="http://schemas.microsoft.com/office/powerpoint/2010/main" val="2363707466"/>
      </p:ext>
    </p:extLst>
  </p:cSld>
  <p:clrMapOvr>
    <a:masterClrMapping/>
  </p:clrMapOvr>
  <p:extLst>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a:solidFill>
                  <a:srgbClr val="FFFFFF"/>
                </a:solidFill>
              </a:rPr>
              <a:t>The following are sample activities that will be conducted by Info-Tech analysts with your team:</a:t>
            </a: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Tree>
    <p:extLst>
      <p:ext uri="{BB962C8B-B14F-4D97-AF65-F5344CB8AC3E}">
        <p14:creationId xmlns:p14="http://schemas.microsoft.com/office/powerpoint/2010/main" val="3575251296"/>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lgn="ctr" eaLnBrk="1" hangingPunct="1">
              <a:defRPr>
                <a:latin typeface="Arial" charset="0"/>
              </a:defRPr>
            </a:lvl1pPr>
          </a:lstStyle>
          <a:p>
            <a:pPr fontAlgn="base">
              <a:spcBef>
                <a:spcPct val="0"/>
              </a:spcBef>
              <a:spcAft>
                <a:spcPct val="0"/>
              </a:spcAft>
              <a:defRPr/>
            </a:pPr>
            <a:fld id="{7600805A-4A38-40BB-BC48-2F9D79997BB1}" type="datetimeFigureOut">
              <a:rPr lang="en-US">
                <a:solidFill>
                  <a:srgbClr val="333333"/>
                </a:solidFill>
              </a:rPr>
              <a:pPr fontAlgn="base">
                <a:spcBef>
                  <a:spcPct val="0"/>
                </a:spcBef>
                <a:spcAft>
                  <a:spcPct val="0"/>
                </a:spcAft>
                <a:defRPr/>
              </a:pPr>
              <a:t>6/29/2020</a:t>
            </a:fld>
            <a:endParaRPr lang="en-US">
              <a:solidFill>
                <a:srgbClr val="333333"/>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eaLnBrk="1" hangingPunct="1">
              <a:defRPr>
                <a:latin typeface="Arial" charset="0"/>
              </a:defRPr>
            </a:lvl1pPr>
          </a:lstStyle>
          <a:p>
            <a:pPr fontAlgn="base">
              <a:spcBef>
                <a:spcPct val="0"/>
              </a:spcBef>
              <a:spcAft>
                <a:spcPct val="0"/>
              </a:spcAft>
              <a:defRPr/>
            </a:pPr>
            <a:endParaRPr lang="en-US">
              <a:solidFill>
                <a:srgbClr val="333333"/>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ctr" eaLnBrk="1" hangingPunct="1">
              <a:defRPr>
                <a:latin typeface="Arial" charset="0"/>
              </a:defRPr>
            </a:lvl1pPr>
          </a:lstStyle>
          <a:p>
            <a:pPr fontAlgn="base">
              <a:spcBef>
                <a:spcPct val="0"/>
              </a:spcBef>
              <a:spcAft>
                <a:spcPct val="0"/>
              </a:spcAft>
              <a:defRPr/>
            </a:pPr>
            <a:fld id="{4C9C4B88-9E12-414B-A2FB-CD712C854DE7}" type="slidenum">
              <a:rPr lang="en-US">
                <a:solidFill>
                  <a:srgbClr val="333333"/>
                </a:solidFill>
              </a:rPr>
              <a:pPr fontAlgn="base">
                <a:spcBef>
                  <a:spcPct val="0"/>
                </a:spcBef>
                <a:spcAft>
                  <a:spcPct val="0"/>
                </a:spcAft>
                <a:defRPr/>
              </a:pPr>
              <a:t>‹#›</a:t>
            </a:fld>
            <a:endParaRPr lang="en-US">
              <a:solidFill>
                <a:srgbClr val="333333"/>
              </a:solidFill>
            </a:endParaRPr>
          </a:p>
        </p:txBody>
      </p:sp>
      <p:cxnSp>
        <p:nvCxnSpPr>
          <p:cNvPr id="7" name="Straight Connector 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0270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557028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916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2265125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72597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one large (Georgia, 24pt)</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76609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096087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2037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1997-2016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358318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theme" Target="../theme/theme2.xml"/><Relationship Id="rId2" Type="http://schemas.openxmlformats.org/officeDocument/2006/relationships/slideLayout" Target="../slideLayouts/slideLayout12.xml"/><Relationship Id="rId16" Type="http://schemas.openxmlformats.org/officeDocument/2006/relationships/slideLayout" Target="../slideLayouts/slideLayout26.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559302201"/>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81" r:id="rId7"/>
    <p:sldLayoutId id="2147483782" r:id="rId8"/>
    <p:sldLayoutId id="2147483783" r:id="rId9"/>
    <p:sldLayoutId id="2147483784" r:id="rId10"/>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2908875911"/>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 id="2147483804" r:id="rId14"/>
    <p:sldLayoutId id="2147483805" r:id="rId15"/>
    <p:sldLayoutId id="2147483806" r:id="rId16"/>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10.png"/><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
        <p:nvSpPr>
          <p:cNvPr id="2" name="Text Placeholder 1"/>
          <p:cNvSpPr>
            <a:spLocks noGrp="1"/>
          </p:cNvSpPr>
          <p:nvPr>
            <p:ph type="body" sz="quarter" idx="15"/>
          </p:nvPr>
        </p:nvSpPr>
        <p:spPr/>
        <p:txBody>
          <a:bodyPr/>
          <a:lstStyle/>
          <a:p>
            <a:r>
              <a:rPr lang="en-US"/>
              <a:t>Implement an IT Chargeback System</a:t>
            </a:r>
            <a:endParaRPr lang="en-US" dirty="0"/>
          </a:p>
        </p:txBody>
      </p:sp>
      <p:sp>
        <p:nvSpPr>
          <p:cNvPr id="3" name="Text Placeholder 2"/>
          <p:cNvSpPr>
            <a:spLocks noGrp="1"/>
          </p:cNvSpPr>
          <p:nvPr>
            <p:ph type="body" sz="quarter" idx="16"/>
          </p:nvPr>
        </p:nvSpPr>
        <p:spPr>
          <a:xfrm>
            <a:off x="774700" y="3715965"/>
            <a:ext cx="6346291" cy="572814"/>
          </a:xfrm>
        </p:spPr>
        <p:txBody>
          <a:bodyPr/>
          <a:lstStyle/>
          <a:p>
            <a:r>
              <a:rPr lang="en-US"/>
              <a:t>Explain IT costs in ways that matter to the business.</a:t>
            </a:r>
            <a:endParaRPr lang="en-US" dirty="0"/>
          </a:p>
        </p:txBody>
      </p:sp>
    </p:spTree>
    <p:extLst>
      <p:ext uri="{BB962C8B-B14F-4D97-AF65-F5344CB8AC3E}">
        <p14:creationId xmlns:p14="http://schemas.microsoft.com/office/powerpoint/2010/main" val="3115528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39088"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6" name="Rounded Rectangle 45"/>
          <p:cNvSpPr/>
          <p:nvPr/>
        </p:nvSpPr>
        <p:spPr>
          <a:xfrm>
            <a:off x="350955"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01010" y="2920539"/>
            <a:ext cx="7748676"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13009"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24596"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56769"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38677"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47834"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p:txBody>
          <a:bodyPr/>
          <a:lstStyle/>
          <a:p>
            <a:pPr lvl="0">
              <a:lnSpc>
                <a:spcPts val="2600"/>
              </a:lnSpc>
              <a:defRPr/>
            </a:pPr>
            <a:r>
              <a:rPr lang="en-CA">
                <a:latin typeface="Arial" panose="020B0604020202020204" pitchFamily="34" charset="0"/>
                <a:cs typeface="Arial" panose="020B0604020202020204" pitchFamily="34" charset="0"/>
              </a:rPr>
              <a:t>Info-Tech offers various levels of support to best suit your needs</a:t>
            </a:r>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3405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1954947988"/>
              </p:ext>
            </p:extLst>
          </p:nvPr>
        </p:nvGraphicFramePr>
        <p:xfrm>
          <a:off x="86984" y="1589011"/>
          <a:ext cx="8944715" cy="4883682"/>
        </p:xfrm>
        <a:graphic>
          <a:graphicData uri="http://schemas.openxmlformats.org/drawingml/2006/table">
            <a:tbl>
              <a:tblPr firstRow="1" bandRow="1">
                <a:tableStyleId>{5C22544A-7EE6-4342-B048-85BDC9FD1C3A}</a:tableStyleId>
              </a:tblPr>
              <a:tblGrid>
                <a:gridCol w="1192707">
                  <a:extLst>
                    <a:ext uri="{9D8B030D-6E8A-4147-A177-3AD203B41FA5}">
                      <a16:colId xmlns:a16="http://schemas.microsoft.com/office/drawing/2014/main" val="20000"/>
                    </a:ext>
                  </a:extLst>
                </a:gridCol>
                <a:gridCol w="1938002">
                  <a:extLst>
                    <a:ext uri="{9D8B030D-6E8A-4147-A177-3AD203B41FA5}">
                      <a16:colId xmlns:a16="http://schemas.microsoft.com/office/drawing/2014/main" val="20001"/>
                    </a:ext>
                  </a:extLst>
                </a:gridCol>
                <a:gridCol w="1938002">
                  <a:extLst>
                    <a:ext uri="{9D8B030D-6E8A-4147-A177-3AD203B41FA5}">
                      <a16:colId xmlns:a16="http://schemas.microsoft.com/office/drawing/2014/main" val="20002"/>
                    </a:ext>
                  </a:extLst>
                </a:gridCol>
                <a:gridCol w="1938002">
                  <a:extLst>
                    <a:ext uri="{9D8B030D-6E8A-4147-A177-3AD203B41FA5}">
                      <a16:colId xmlns:a16="http://schemas.microsoft.com/office/drawing/2014/main" val="20003"/>
                    </a:ext>
                  </a:extLst>
                </a:gridCol>
                <a:gridCol w="1938002">
                  <a:extLst>
                    <a:ext uri="{9D8B030D-6E8A-4147-A177-3AD203B41FA5}">
                      <a16:colId xmlns:a16="http://schemas.microsoft.com/office/drawing/2014/main" val="20004"/>
                    </a:ext>
                  </a:extLst>
                </a:gridCol>
              </a:tblGrid>
              <a:tr h="1526907">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a:solidFill>
                            <a:schemeClr val="tx1"/>
                          </a:solidFill>
                        </a:rPr>
                        <a:t>1.1 Make the case for IT chargeback</a:t>
                      </a:r>
                    </a:p>
                    <a:p>
                      <a:pPr>
                        <a:spcAft>
                          <a:spcPts val="600"/>
                        </a:spcAft>
                      </a:pPr>
                      <a:r>
                        <a:rPr lang="en-CA" sz="1000" dirty="0">
                          <a:solidFill>
                            <a:schemeClr val="tx1"/>
                          </a:solidFill>
                        </a:rPr>
                        <a:t>1.2 Assess maturity and need</a:t>
                      </a:r>
                    </a:p>
                    <a:p>
                      <a:pPr>
                        <a:spcAft>
                          <a:spcPts val="600"/>
                        </a:spcAft>
                      </a:pPr>
                      <a:r>
                        <a:rPr lang="en-CA" sz="1000" dirty="0">
                          <a:solidFill>
                            <a:schemeClr val="tx1"/>
                          </a:solidFill>
                        </a:rPr>
                        <a:t>1.3 Establish chargeback</a:t>
                      </a:r>
                      <a:r>
                        <a:rPr lang="en-CA" sz="1000" baseline="0" dirty="0">
                          <a:solidFill>
                            <a:schemeClr val="tx1"/>
                          </a:solidFill>
                        </a:rPr>
                        <a:t> governance</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2.1 Set up the chargeback program</a:t>
                      </a:r>
                      <a:endParaRPr kumimoji="0" lang="en-CA" sz="400" b="0" i="0" u="none" strike="noStrike" kern="1200" cap="none" spc="0" normalizeH="0" baseline="0" noProof="0" dirty="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2.2 Determine chargeable service units, cost estimates, and service prices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2.3 Compute chargeback amounts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a:solidFill>
                            <a:schemeClr val="tx1"/>
                          </a:solidFill>
                        </a:rPr>
                        <a:t>3.1 Communicate IT chargeback</a:t>
                      </a:r>
                    </a:p>
                    <a:p>
                      <a:pPr>
                        <a:spcAft>
                          <a:spcPts val="600"/>
                        </a:spcAft>
                      </a:pPr>
                      <a:r>
                        <a:rPr lang="en-CA" sz="1000" dirty="0">
                          <a:solidFill>
                            <a:schemeClr val="tx1"/>
                          </a:solidFill>
                        </a:rPr>
                        <a:t>3.2</a:t>
                      </a:r>
                      <a:r>
                        <a:rPr lang="en-CA" sz="1000" baseline="0" dirty="0">
                          <a:solidFill>
                            <a:schemeClr val="tx1"/>
                          </a:solidFill>
                        </a:rPr>
                        <a:t> Recover costs for IT services</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a:solidFill>
                            <a:schemeClr val="tx1"/>
                          </a:solidFill>
                        </a:rPr>
                        <a:t>4.1 Revise the chargeback</a:t>
                      </a:r>
                      <a:r>
                        <a:rPr lang="en-CA" sz="1000" baseline="0" dirty="0">
                          <a:solidFill>
                            <a:schemeClr val="tx1"/>
                          </a:solidFill>
                        </a:rPr>
                        <a:t> model</a:t>
                      </a:r>
                      <a:endParaRPr lang="en-CA" sz="1000" dirty="0">
                        <a:solidFill>
                          <a:schemeClr val="tx1"/>
                        </a:solidFill>
                      </a:endParaRPr>
                    </a:p>
                    <a:p>
                      <a:pPr>
                        <a:spcAft>
                          <a:spcPts val="600"/>
                        </a:spcAft>
                      </a:pPr>
                      <a:r>
                        <a:rPr lang="en-CA" sz="1000" dirty="0">
                          <a:solidFill>
                            <a:schemeClr val="tx1"/>
                          </a:solidFill>
                        </a:rPr>
                        <a:t>4.2 Communicate chargeback model changes and implications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1661416">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CA" sz="1000" b="0" dirty="0">
                          <a:cs typeface="Open Sans"/>
                        </a:rPr>
                        <a:t>Call 1: Make the case for IT chargeback</a:t>
                      </a:r>
                      <a:endParaRPr lang="en-US" sz="1000" b="0" dirty="0">
                        <a:cs typeface="Open Sans"/>
                      </a:endParaRPr>
                    </a:p>
                    <a:p>
                      <a:pPr marL="228600" indent="-228600">
                        <a:spcAft>
                          <a:spcPts val="600"/>
                        </a:spcAft>
                        <a:buSzPct val="150000"/>
                        <a:buBlip>
                          <a:blip r:embed="rId3"/>
                        </a:buBlip>
                      </a:pPr>
                      <a:r>
                        <a:rPr lang="en-US" sz="1000" b="0" dirty="0">
                          <a:latin typeface="Arial" pitchFamily="34" charset="0"/>
                          <a:cs typeface="Arial" pitchFamily="34" charset="0"/>
                        </a:rPr>
                        <a:t>Call 2:</a:t>
                      </a:r>
                      <a:r>
                        <a:rPr lang="en-US" sz="1000" b="0" baseline="0" dirty="0">
                          <a:latin typeface="Arial" pitchFamily="34" charset="0"/>
                          <a:cs typeface="Arial" pitchFamily="34" charset="0"/>
                        </a:rPr>
                        <a:t> Assess maturity and need</a:t>
                      </a:r>
                    </a:p>
                    <a:p>
                      <a:pPr marL="228600" indent="-228600">
                        <a:spcAft>
                          <a:spcPts val="600"/>
                        </a:spcAft>
                        <a:buSzPct val="150000"/>
                        <a:buBlip>
                          <a:blip r:embed="rId3"/>
                        </a:buBlip>
                      </a:pPr>
                      <a:r>
                        <a:rPr lang="en-US" sz="1000" b="0" baseline="0" dirty="0">
                          <a:latin typeface="Arial" pitchFamily="34" charset="0"/>
                          <a:cs typeface="Arial" pitchFamily="34" charset="0"/>
                        </a:rPr>
                        <a:t>Call 3: Establish IT chargeback governance</a:t>
                      </a:r>
                      <a:endParaRPr lang="en-US" sz="1000" b="0" dirty="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Call 1: Set up the chargeback</a:t>
                      </a:r>
                      <a:r>
                        <a:rPr lang="en-US" sz="1000" b="0" baseline="0" dirty="0">
                          <a:cs typeface="Open Sans"/>
                        </a:rPr>
                        <a:t> program</a:t>
                      </a:r>
                      <a:endParaRPr lang="en-US" sz="1000" b="0" dirty="0">
                        <a:cs typeface="Open Sans"/>
                      </a:endParaRPr>
                    </a:p>
                    <a:p>
                      <a:pPr marL="228600" indent="-228600">
                        <a:spcAft>
                          <a:spcPts val="600"/>
                        </a:spcAft>
                        <a:buSzPct val="150000"/>
                        <a:buBlip>
                          <a:blip r:embed="rId3"/>
                        </a:buBlip>
                      </a:pPr>
                      <a:r>
                        <a:rPr lang="en-US" sz="1000" b="0" dirty="0">
                          <a:cs typeface="Open Sans"/>
                        </a:rPr>
                        <a:t>Call 2: Determine chargeable</a:t>
                      </a:r>
                      <a:r>
                        <a:rPr lang="en-US" sz="1000" b="0" baseline="0" dirty="0">
                          <a:cs typeface="Open Sans"/>
                        </a:rPr>
                        <a:t> service units, cost estimates, and pricing</a:t>
                      </a:r>
                    </a:p>
                    <a:p>
                      <a:pPr marL="228600" indent="-228600">
                        <a:spcAft>
                          <a:spcPts val="600"/>
                        </a:spcAft>
                        <a:buSzPct val="150000"/>
                        <a:buBlip>
                          <a:blip r:embed="rId3"/>
                        </a:buBlip>
                      </a:pPr>
                      <a:r>
                        <a:rPr lang="en-US" sz="1000" b="0" baseline="0" dirty="0">
                          <a:cs typeface="Open Sans"/>
                        </a:rPr>
                        <a:t>Call 3: Compute chargeback amounts</a:t>
                      </a:r>
                      <a:endParaRPr lang="en-US" sz="1000" b="0" dirty="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Call 1: Communicate</a:t>
                      </a:r>
                      <a:r>
                        <a:rPr lang="en-US" sz="1000" b="0" baseline="0" dirty="0">
                          <a:cs typeface="Open Sans"/>
                        </a:rPr>
                        <a:t> IT chargeback</a:t>
                      </a:r>
                      <a:endParaRPr lang="en-US" sz="1000" b="0" dirty="0">
                        <a:cs typeface="Open Sans"/>
                      </a:endParaRPr>
                    </a:p>
                    <a:p>
                      <a:pPr marL="228600" indent="-228600">
                        <a:spcAft>
                          <a:spcPts val="600"/>
                        </a:spcAft>
                        <a:buSzPct val="150000"/>
                        <a:buBlip>
                          <a:blip r:embed="rId3"/>
                        </a:buBlip>
                      </a:pPr>
                      <a:r>
                        <a:rPr lang="en-US" sz="1000" b="0" dirty="0">
                          <a:cs typeface="Open Sans"/>
                        </a:rPr>
                        <a:t>Call 2: Recover costs for IT services</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Call 1: Revise the chargeback model</a:t>
                      </a:r>
                    </a:p>
                    <a:p>
                      <a:pPr marL="228600" indent="-228600">
                        <a:spcAft>
                          <a:spcPts val="600"/>
                        </a:spcAft>
                        <a:buSzPct val="150000"/>
                        <a:buBlip>
                          <a:blip r:embed="rId3"/>
                        </a:buBlip>
                      </a:pPr>
                      <a:r>
                        <a:rPr lang="en-US" sz="1000" b="0" dirty="0">
                          <a:cs typeface="Open Sans"/>
                        </a:rPr>
                        <a:t>Call 2: Communicate chargeback model changes and</a:t>
                      </a:r>
                      <a:r>
                        <a:rPr lang="en-US" sz="1000" b="0" baseline="0" dirty="0">
                          <a:cs typeface="Open Sans"/>
                        </a:rPr>
                        <a:t> implications</a:t>
                      </a:r>
                      <a:endParaRPr lang="en-US" sz="1000" b="0" dirty="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841919">
                <a:tc>
                  <a:txBody>
                    <a:bodyPr/>
                    <a:lstStyle/>
                    <a:p>
                      <a:pPr algn="ctr"/>
                      <a:r>
                        <a:rPr lang="en-CA" sz="1000" b="1" dirty="0">
                          <a:solidFill>
                            <a:schemeClr val="bg1"/>
                          </a:solidFill>
                        </a:rPr>
                        <a:t>Onsite</a:t>
                      </a:r>
                      <a:r>
                        <a:rPr lang="en-CA" sz="1000" b="1" baseline="0" dirty="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a:t>Module</a:t>
                      </a:r>
                      <a:r>
                        <a:rPr lang="en-CA" sz="1000" b="1" baseline="0" dirty="0"/>
                        <a:t> 1</a:t>
                      </a:r>
                      <a:r>
                        <a:rPr lang="en-CA" sz="1000" b="1" dirty="0"/>
                        <a:t>:</a:t>
                      </a:r>
                    </a:p>
                    <a:p>
                      <a:pPr marL="0" indent="0">
                        <a:buFont typeface="Arial" panose="020B0604020202020204" pitchFamily="34" charset="0"/>
                        <a:buNone/>
                      </a:pPr>
                      <a:r>
                        <a:rPr lang="en-CA" sz="1000" dirty="0"/>
                        <a:t>Kick-Off IT Chargeback</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2</a:t>
                      </a:r>
                      <a:r>
                        <a:rPr lang="en-CA" sz="1000" b="1" dirty="0"/>
                        <a:t>:</a:t>
                      </a:r>
                    </a:p>
                    <a:p>
                      <a:pPr marL="0" indent="0">
                        <a:buFont typeface="Arial" panose="020B0604020202020204" pitchFamily="34" charset="0"/>
                        <a:buNone/>
                      </a:pPr>
                      <a:r>
                        <a:rPr lang="en-CA" sz="1000" dirty="0"/>
                        <a:t>Develop the Chargeback Model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3</a:t>
                      </a:r>
                      <a:r>
                        <a:rPr lang="en-CA" sz="1000" b="1" dirty="0"/>
                        <a:t>:</a:t>
                      </a:r>
                    </a:p>
                    <a:p>
                      <a:pPr marL="0" indent="0">
                        <a:buFont typeface="Arial" panose="020B0604020202020204" pitchFamily="34" charset="0"/>
                        <a:buNone/>
                      </a:pPr>
                      <a:r>
                        <a:rPr lang="en-CA" sz="1000" dirty="0"/>
                        <a:t>Communicate IT Chargeback</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4</a:t>
                      </a:r>
                      <a:r>
                        <a:rPr lang="en-CA" sz="1000" b="1" dirty="0"/>
                        <a:t>:</a:t>
                      </a:r>
                    </a:p>
                    <a:p>
                      <a:pPr marL="0" indent="0">
                        <a:buFont typeface="Arial" panose="020B0604020202020204" pitchFamily="34" charset="0"/>
                        <a:buNone/>
                      </a:pPr>
                      <a:r>
                        <a:rPr lang="en-CA" sz="1000" dirty="0"/>
                        <a:t>Revise the Chargeback Model</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838192">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a:t>Phase 1 Results:</a:t>
                      </a:r>
                    </a:p>
                    <a:p>
                      <a:pPr marL="171450" indent="-171450">
                        <a:buFont typeface="Arial" panose="020B0604020202020204" pitchFamily="34" charset="0"/>
                        <a:buChar char="•"/>
                      </a:pPr>
                      <a:r>
                        <a:rPr lang="en-CA" sz="1000" dirty="0"/>
                        <a:t>IT Chargeback Kick-Off Presentation</a:t>
                      </a:r>
                    </a:p>
                    <a:p>
                      <a:pPr marL="171450" indent="-171450">
                        <a:buFont typeface="Arial" panose="020B0604020202020204" pitchFamily="34" charset="0"/>
                        <a:buChar char="•"/>
                      </a:pPr>
                      <a:r>
                        <a:rPr lang="en-CA" sz="1000" dirty="0"/>
                        <a:t>Maturity Assessment</a:t>
                      </a:r>
                    </a:p>
                    <a:p>
                      <a:pPr marL="171450" indent="-171450">
                        <a:buFont typeface="Arial" panose="020B0604020202020204" pitchFamily="34" charset="0"/>
                        <a:buChar char="•"/>
                      </a:pPr>
                      <a:r>
                        <a:rPr lang="en-CA" sz="1000" dirty="0"/>
                        <a:t>Governance</a:t>
                      </a:r>
                      <a:r>
                        <a:rPr lang="en-CA" sz="1000" baseline="0" dirty="0"/>
                        <a:t> Model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2 Results:</a:t>
                      </a:r>
                    </a:p>
                    <a:p>
                      <a:pPr marL="171450" indent="-171450">
                        <a:buFont typeface="Arial" panose="020B0604020202020204" pitchFamily="34" charset="0"/>
                        <a:buChar char="•"/>
                      </a:pPr>
                      <a:r>
                        <a:rPr lang="en-CA" sz="1000" dirty="0"/>
                        <a:t>Chargeback</a:t>
                      </a:r>
                      <a:r>
                        <a:rPr lang="en-CA" sz="1000" baseline="0" dirty="0"/>
                        <a:t> Model Developed</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3 Results:</a:t>
                      </a:r>
                    </a:p>
                    <a:p>
                      <a:pPr marL="171450" indent="-171450">
                        <a:buFont typeface="Arial" panose="020B0604020202020204" pitchFamily="34" charset="0"/>
                        <a:buChar char="•"/>
                      </a:pPr>
                      <a:r>
                        <a:rPr lang="en-CA" sz="1000" dirty="0"/>
                        <a:t>Communication Plan</a:t>
                      </a:r>
                    </a:p>
                    <a:p>
                      <a:pPr marL="171450" indent="-171450">
                        <a:buFont typeface="Arial" panose="020B0604020202020204" pitchFamily="34" charset="0"/>
                        <a:buChar char="•"/>
                      </a:pPr>
                      <a:r>
                        <a:rPr lang="en-CA" sz="1000" dirty="0"/>
                        <a:t>Rollout</a:t>
                      </a:r>
                      <a:r>
                        <a:rPr lang="en-CA" sz="1000" baseline="0" dirty="0"/>
                        <a:t> Presentation</a:t>
                      </a:r>
                    </a:p>
                    <a:p>
                      <a:pPr marL="171450" indent="-171450">
                        <a:buFont typeface="Arial" panose="020B0604020202020204" pitchFamily="34" charset="0"/>
                        <a:buChar char="•"/>
                      </a:pPr>
                      <a:r>
                        <a:rPr lang="en-CA" sz="1000" baseline="0" dirty="0"/>
                        <a:t>Financial Presentation</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4 Results:</a:t>
                      </a:r>
                    </a:p>
                    <a:p>
                      <a:pPr marL="171450" indent="-171450">
                        <a:buFont typeface="Arial" panose="020B0604020202020204" pitchFamily="34" charset="0"/>
                        <a:buChar char="•"/>
                      </a:pPr>
                      <a:r>
                        <a:rPr lang="en-CA" sz="1000" dirty="0"/>
                        <a:t>Updated Chargeback Model</a:t>
                      </a:r>
                    </a:p>
                    <a:p>
                      <a:pPr marL="171450" indent="-171450">
                        <a:buFont typeface="Arial" panose="020B0604020202020204" pitchFamily="34" charset="0"/>
                        <a:buChar char="•"/>
                      </a:pPr>
                      <a:r>
                        <a:rPr lang="en-CA" sz="1000" dirty="0"/>
                        <a:t>Chargeback</a:t>
                      </a:r>
                      <a:r>
                        <a:rPr lang="en-CA" sz="1000" baseline="0" dirty="0"/>
                        <a:t> C</a:t>
                      </a:r>
                      <a:r>
                        <a:rPr lang="en-CA" sz="1000" dirty="0"/>
                        <a:t>hange Communication</a:t>
                      </a:r>
                      <a:r>
                        <a:rPr lang="en-CA" sz="1000" baseline="0" dirty="0"/>
                        <a:t> </a:t>
                      </a:r>
                      <a:endParaRPr lang="en-CA" sz="1000" dirty="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pic>
        <p:nvPicPr>
          <p:cNvPr id="26" name="Picture 25"/>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482880"/>
            <a:ext cx="974520" cy="877885"/>
          </a:xfrm>
          <a:prstGeom prst="rect">
            <a:avLst/>
          </a:prstGeom>
        </p:spPr>
      </p:pic>
      <p:pic>
        <p:nvPicPr>
          <p:cNvPr id="27" name="Picture 26"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751239"/>
            <a:ext cx="1094375" cy="1088500"/>
          </a:xfrm>
          <a:prstGeom prst="rect">
            <a:avLst/>
          </a:prstGeom>
          <a:solidFill>
            <a:schemeClr val="accent1">
              <a:alpha val="0"/>
            </a:schemeClr>
          </a:solidFill>
          <a:effectLst/>
        </p:spPr>
      </p:pic>
      <p:pic>
        <p:nvPicPr>
          <p:cNvPr id="28" name="Picture 27" descr="on-site-workshops.png"/>
          <p:cNvPicPr>
            <a:picLocks noChangeAspect="1"/>
          </p:cNvPicPr>
          <p:nvPr/>
        </p:nvPicPr>
        <p:blipFill rotWithShape="1">
          <a:blip r:embed="rId6" cstate="print"/>
          <a:srcRect l="12204" t="22820" r="8463" b="22257"/>
          <a:stretch/>
        </p:blipFill>
        <p:spPr>
          <a:xfrm>
            <a:off x="282240" y="4828379"/>
            <a:ext cx="752006" cy="483279"/>
          </a:xfrm>
          <a:prstGeom prst="rect">
            <a:avLst/>
          </a:prstGeom>
          <a:effectLst/>
        </p:spPr>
      </p:pic>
      <p:sp>
        <p:nvSpPr>
          <p:cNvPr id="29" name="Chevron 28"/>
          <p:cNvSpPr/>
          <p:nvPr/>
        </p:nvSpPr>
        <p:spPr>
          <a:xfrm>
            <a:off x="1284789" y="1135778"/>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Launch</a:t>
            </a:r>
          </a:p>
        </p:txBody>
      </p:sp>
      <p:sp>
        <p:nvSpPr>
          <p:cNvPr id="39" name="Chevron 38"/>
          <p:cNvSpPr/>
          <p:nvPr/>
        </p:nvSpPr>
        <p:spPr>
          <a:xfrm>
            <a:off x="3223317" y="1135777"/>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Define</a:t>
            </a:r>
          </a:p>
        </p:txBody>
      </p:sp>
      <p:sp>
        <p:nvSpPr>
          <p:cNvPr id="40" name="Chevron 39"/>
          <p:cNvSpPr/>
          <p:nvPr/>
        </p:nvSpPr>
        <p:spPr>
          <a:xfrm>
            <a:off x="5161845" y="1135776"/>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Implement</a:t>
            </a:r>
          </a:p>
        </p:txBody>
      </p:sp>
      <p:sp>
        <p:nvSpPr>
          <p:cNvPr id="41" name="Chevron 40"/>
          <p:cNvSpPr/>
          <p:nvPr/>
        </p:nvSpPr>
        <p:spPr>
          <a:xfrm>
            <a:off x="7100373" y="1135776"/>
            <a:ext cx="193852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Revise</a:t>
            </a:r>
          </a:p>
        </p:txBody>
      </p:sp>
      <p:sp>
        <p:nvSpPr>
          <p:cNvPr id="4" name="Title 3"/>
          <p:cNvSpPr>
            <a:spLocks noGrp="1"/>
          </p:cNvSpPr>
          <p:nvPr>
            <p:ph type="title"/>
          </p:nvPr>
        </p:nvSpPr>
        <p:spPr>
          <a:xfrm>
            <a:off x="249278" y="243510"/>
            <a:ext cx="8620125" cy="877887"/>
          </a:xfrm>
        </p:spPr>
        <p:txBody>
          <a:bodyPr/>
          <a:lstStyle/>
          <a:p>
            <a:r>
              <a:rPr lang="en-US"/>
              <a:t>Implement an IT Chargeback System – project overview</a:t>
            </a:r>
            <a:endParaRPr lang="en-US" dirty="0"/>
          </a:p>
        </p:txBody>
      </p:sp>
    </p:spTree>
    <p:extLst>
      <p:ext uri="{BB962C8B-B14F-4D97-AF65-F5344CB8AC3E}">
        <p14:creationId xmlns:p14="http://schemas.microsoft.com/office/powerpoint/2010/main" val="1240136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Workshop overview </a:t>
            </a:r>
            <a:endParaRPr lang="en-CA"/>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Contact your account representative or e</a:t>
            </a:r>
            <a:r>
              <a:rPr lang="en-US" sz="1400" dirty="0">
                <a:solidFill>
                  <a:srgbClr val="333333"/>
                </a:solidFill>
                <a:cs typeface="Open Sans"/>
              </a:rPr>
              <a:t>mail </a:t>
            </a:r>
            <a:r>
              <a:rPr lang="en-US" sz="1400" dirty="0">
                <a:solidFill>
                  <a:srgbClr val="333333"/>
                </a:solidFill>
                <a:cs typeface="Open Sans"/>
                <a:hlinkClick r:id="rId3"/>
              </a:rPr>
              <a:t>Workshops@InfoTech.com</a:t>
            </a:r>
            <a:r>
              <a:rPr lang="en-US" sz="1400" dirty="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2664559310"/>
              </p:ext>
            </p:extLst>
          </p:nvPr>
        </p:nvGraphicFramePr>
        <p:xfrm>
          <a:off x="251519" y="1677686"/>
          <a:ext cx="8625781" cy="4298923"/>
        </p:xfrm>
        <a:graphic>
          <a:graphicData uri="http://schemas.openxmlformats.org/drawingml/2006/table">
            <a:tbl>
              <a:tblPr firstRow="1" bandRow="1">
                <a:tableStyleId>{5C22544A-7EE6-4342-B048-85BDC9FD1C3A}</a:tableStyleId>
              </a:tblPr>
              <a:tblGrid>
                <a:gridCol w="325131">
                  <a:extLst>
                    <a:ext uri="{9D8B030D-6E8A-4147-A177-3AD203B41FA5}">
                      <a16:colId xmlns:a16="http://schemas.microsoft.com/office/drawing/2014/main" val="20000"/>
                    </a:ext>
                  </a:extLst>
                </a:gridCol>
                <a:gridCol w="1660130">
                  <a:extLst>
                    <a:ext uri="{9D8B030D-6E8A-4147-A177-3AD203B41FA5}">
                      <a16:colId xmlns:a16="http://schemas.microsoft.com/office/drawing/2014/main" val="20001"/>
                    </a:ext>
                  </a:extLst>
                </a:gridCol>
                <a:gridCol w="1660130">
                  <a:extLst>
                    <a:ext uri="{9D8B030D-6E8A-4147-A177-3AD203B41FA5}">
                      <a16:colId xmlns:a16="http://schemas.microsoft.com/office/drawing/2014/main" val="20002"/>
                    </a:ext>
                  </a:extLst>
                </a:gridCol>
                <a:gridCol w="1660130">
                  <a:extLst>
                    <a:ext uri="{9D8B030D-6E8A-4147-A177-3AD203B41FA5}">
                      <a16:colId xmlns:a16="http://schemas.microsoft.com/office/drawing/2014/main" val="20003"/>
                    </a:ext>
                  </a:extLst>
                </a:gridCol>
                <a:gridCol w="1660130">
                  <a:extLst>
                    <a:ext uri="{9D8B030D-6E8A-4147-A177-3AD203B41FA5}">
                      <a16:colId xmlns:a16="http://schemas.microsoft.com/office/drawing/2014/main" val="20004"/>
                    </a:ext>
                  </a:extLst>
                </a:gridCol>
                <a:gridCol w="1660130">
                  <a:extLst>
                    <a:ext uri="{9D8B030D-6E8A-4147-A177-3AD203B41FA5}">
                      <a16:colId xmlns:a16="http://schemas.microsoft.com/office/drawing/2014/main" val="20005"/>
                    </a:ext>
                  </a:extLst>
                </a:gridCol>
              </a:tblGrid>
              <a:tr h="252344">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a:solidFill>
                            <a:schemeClr val="bg1"/>
                          </a:solidFill>
                        </a:rPr>
                        <a:t>Workshop Day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Workshop Day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a:solidFill>
                            <a:schemeClr val="bg1"/>
                          </a:solidFill>
                        </a:rPr>
                        <a:t>Workshop Day 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a:solidFill>
                            <a:schemeClr val="bg1"/>
                          </a:solidFill>
                        </a:rPr>
                        <a:t>Workshop Day 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a:solidFill>
                            <a:schemeClr val="bg1"/>
                          </a:solidFill>
                        </a:rPr>
                        <a:t>Workshop Day 5</a:t>
                      </a: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extLst>
                  <a:ext uri="{0D108BD9-81ED-4DB2-BD59-A6C34878D82A}">
                    <a16:rowId xmlns:a16="http://schemas.microsoft.com/office/drawing/2014/main" val="10000"/>
                  </a:ext>
                </a:extLst>
              </a:tr>
              <a:tr h="2216704">
                <a:tc>
                  <a:txBody>
                    <a:bodyPr/>
                    <a:lstStyle/>
                    <a:p>
                      <a:pPr marL="2160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a:solidFill>
                            <a:schemeClr val="tx1"/>
                          </a:solidFill>
                        </a:rPr>
                        <a:t>Kick-off IT chargeback</a:t>
                      </a:r>
                    </a:p>
                    <a:p>
                      <a:pPr marL="216000" indent="-457200">
                        <a:spcAft>
                          <a:spcPts val="0"/>
                        </a:spcAft>
                      </a:pPr>
                      <a:r>
                        <a:rPr lang="en-CA" sz="1000" b="1" dirty="0">
                          <a:solidFill>
                            <a:schemeClr val="tx1"/>
                          </a:solidFill>
                        </a:rPr>
                        <a:t>1.1 </a:t>
                      </a:r>
                      <a:r>
                        <a:rPr lang="en-CA" sz="1000" b="0" dirty="0">
                          <a:solidFill>
                            <a:schemeClr val="tx1"/>
                          </a:solidFill>
                        </a:rPr>
                        <a:t>Investigate</a:t>
                      </a:r>
                      <a:r>
                        <a:rPr lang="en-CA" sz="1000" b="0" baseline="0" dirty="0">
                          <a:solidFill>
                            <a:schemeClr val="tx1"/>
                          </a:solidFill>
                        </a:rPr>
                        <a:t> the benefits and challenges of implementing IT chargeback</a:t>
                      </a:r>
                      <a:endParaRPr lang="en-CA" sz="1000" b="0" dirty="0">
                        <a:solidFill>
                          <a:schemeClr val="tx1"/>
                        </a:solidFill>
                      </a:endParaRPr>
                    </a:p>
                    <a:p>
                      <a:pPr marL="216000" indent="-457200">
                        <a:spcAft>
                          <a:spcPts val="0"/>
                        </a:spcAft>
                      </a:pPr>
                      <a:r>
                        <a:rPr lang="en-CA" sz="1000" b="1" dirty="0">
                          <a:solidFill>
                            <a:schemeClr val="tx1"/>
                          </a:solidFill>
                        </a:rPr>
                        <a:t>1.2 </a:t>
                      </a:r>
                      <a:r>
                        <a:rPr lang="en-CA" sz="1000" b="0" dirty="0">
                          <a:solidFill>
                            <a:schemeClr val="tx1"/>
                          </a:solidFill>
                        </a:rPr>
                        <a:t>Introduce</a:t>
                      </a:r>
                      <a:r>
                        <a:rPr lang="en-CA" sz="1000" b="0" baseline="0" dirty="0">
                          <a:solidFill>
                            <a:schemeClr val="tx1"/>
                          </a:solidFill>
                        </a:rPr>
                        <a:t> the Info-Tech chargeback methodology</a:t>
                      </a:r>
                      <a:endParaRPr lang="en-CA" sz="1000" b="0" dirty="0">
                        <a:solidFill>
                          <a:schemeClr val="tx1"/>
                        </a:solidFill>
                      </a:endParaRPr>
                    </a:p>
                    <a:p>
                      <a:pPr marL="216000" indent="-457200">
                        <a:spcAft>
                          <a:spcPts val="0"/>
                        </a:spcAft>
                      </a:pPr>
                      <a:r>
                        <a:rPr lang="en-CA" sz="1000" b="1" dirty="0">
                          <a:solidFill>
                            <a:schemeClr val="tx1"/>
                          </a:solidFill>
                        </a:rPr>
                        <a:t>1.3 </a:t>
                      </a:r>
                      <a:r>
                        <a:rPr lang="en-CA" sz="1000" b="0" dirty="0">
                          <a:solidFill>
                            <a:schemeClr val="tx1"/>
                          </a:solidFill>
                        </a:rPr>
                        <a:t>Identify current and target</a:t>
                      </a:r>
                      <a:r>
                        <a:rPr lang="en-CA" sz="1000" b="0" baseline="0" dirty="0">
                          <a:solidFill>
                            <a:schemeClr val="tx1"/>
                          </a:solidFill>
                        </a:rPr>
                        <a:t> state chargeback maturity</a:t>
                      </a:r>
                      <a:endParaRPr lang="en-CA" sz="1000" b="0" dirty="0">
                        <a:solidFill>
                          <a:schemeClr val="tx1"/>
                        </a:solidFill>
                      </a:endParaRPr>
                    </a:p>
                    <a:p>
                      <a:pPr marL="216000" indent="-457200">
                        <a:spcAft>
                          <a:spcPts val="0"/>
                        </a:spcAft>
                      </a:pPr>
                      <a:r>
                        <a:rPr lang="en-CA" sz="1000" b="1" dirty="0">
                          <a:solidFill>
                            <a:schemeClr val="tx1"/>
                          </a:solidFill>
                        </a:rPr>
                        <a:t>1.4 </a:t>
                      </a:r>
                      <a:r>
                        <a:rPr lang="en-CA" sz="1000" b="0" dirty="0">
                          <a:solidFill>
                            <a:schemeClr val="tx1"/>
                          </a:solidFill>
                        </a:rPr>
                        <a:t>Establish</a:t>
                      </a:r>
                      <a:r>
                        <a:rPr lang="en-CA" sz="1000" b="0" baseline="0" dirty="0">
                          <a:solidFill>
                            <a:schemeClr val="tx1"/>
                          </a:solidFill>
                        </a:rPr>
                        <a:t> chargeback governance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Identify customers and services</a:t>
                      </a:r>
                      <a:endParaRPr lang="en-CA" sz="1000" b="1" baseline="0" dirty="0">
                        <a:solidFill>
                          <a:schemeClr val="tx1"/>
                        </a:solidFill>
                      </a:endParaRPr>
                    </a:p>
                    <a:p>
                      <a:pPr marL="216000" indent="-457200">
                        <a:spcAft>
                          <a:spcPts val="0"/>
                        </a:spcAft>
                      </a:pPr>
                      <a:r>
                        <a:rPr lang="en-CA" sz="1000" b="1" dirty="0">
                          <a:solidFill>
                            <a:schemeClr val="tx1"/>
                          </a:solidFill>
                        </a:rPr>
                        <a:t>2.1</a:t>
                      </a:r>
                      <a:r>
                        <a:rPr lang="en-CA" sz="1000" b="0" dirty="0">
                          <a:solidFill>
                            <a:schemeClr val="tx1"/>
                          </a:solidFill>
                        </a:rPr>
                        <a:t> Identify customers</a:t>
                      </a:r>
                      <a:endParaRPr lang="en-CA" sz="1000" b="0" baseline="0" dirty="0">
                        <a:solidFill>
                          <a:schemeClr val="tx1"/>
                        </a:solidFill>
                      </a:endParaRPr>
                    </a:p>
                    <a:p>
                      <a:pPr marL="216000" indent="-457200">
                        <a:spcAft>
                          <a:spcPts val="0"/>
                        </a:spcAft>
                      </a:pPr>
                      <a:r>
                        <a:rPr lang="en-CA" sz="1000" b="1" dirty="0">
                          <a:solidFill>
                            <a:schemeClr val="tx1"/>
                          </a:solidFill>
                        </a:rPr>
                        <a:t>2.2</a:t>
                      </a:r>
                      <a:r>
                        <a:rPr lang="en-CA" sz="1000" b="0" dirty="0">
                          <a:solidFill>
                            <a:schemeClr val="tx1"/>
                          </a:solidFill>
                        </a:rPr>
                        <a:t> Identify</a:t>
                      </a:r>
                      <a:r>
                        <a:rPr lang="en-CA" sz="1000" b="0" baseline="0" dirty="0">
                          <a:solidFill>
                            <a:schemeClr val="tx1"/>
                          </a:solidFill>
                        </a:rPr>
                        <a:t> user-facing services and generate descriptions</a:t>
                      </a:r>
                      <a:endParaRPr lang="en-CA" sz="1000" b="0" dirty="0">
                        <a:solidFill>
                          <a:schemeClr val="tx1"/>
                        </a:solidFill>
                      </a:endParaRPr>
                    </a:p>
                    <a:p>
                      <a:pPr marL="216000" indent="-457200">
                        <a:spcAft>
                          <a:spcPts val="0"/>
                        </a:spcAft>
                      </a:pPr>
                      <a:r>
                        <a:rPr lang="en-CA" sz="1000" b="1" dirty="0">
                          <a:solidFill>
                            <a:schemeClr val="tx1"/>
                          </a:solidFill>
                        </a:rPr>
                        <a:t>2.3</a:t>
                      </a:r>
                      <a:r>
                        <a:rPr lang="en-CA" sz="1000" b="0" dirty="0">
                          <a:solidFill>
                            <a:schemeClr val="tx1"/>
                          </a:solidFill>
                        </a:rPr>
                        <a:t> Allocate costs</a:t>
                      </a:r>
                      <a:r>
                        <a:rPr lang="en-CA" sz="1000" b="0" baseline="0" dirty="0">
                          <a:solidFill>
                            <a:schemeClr val="tx1"/>
                          </a:solidFill>
                        </a:rPr>
                        <a:t> to user-facing services</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Determine service</a:t>
                      </a:r>
                      <a:r>
                        <a:rPr lang="en-CA" sz="1000" b="1" baseline="0" dirty="0">
                          <a:solidFill>
                            <a:schemeClr val="tx1"/>
                          </a:solidFill>
                        </a:rPr>
                        <a:t> units and pricing</a:t>
                      </a:r>
                      <a:endParaRPr lang="en-CA" sz="1000" b="1" dirty="0">
                        <a:solidFill>
                          <a:schemeClr val="tx1"/>
                        </a:solidFill>
                      </a:endParaRPr>
                    </a:p>
                    <a:p>
                      <a:pPr marL="216000" indent="-457200">
                        <a:spcAft>
                          <a:spcPts val="0"/>
                        </a:spcAft>
                      </a:pPr>
                      <a:r>
                        <a:rPr lang="en-CA" sz="1000" b="1" dirty="0">
                          <a:solidFill>
                            <a:schemeClr val="tx1"/>
                          </a:solidFill>
                        </a:rPr>
                        <a:t>3.1 </a:t>
                      </a:r>
                      <a:r>
                        <a:rPr lang="en-CA" sz="1000" b="0" dirty="0">
                          <a:solidFill>
                            <a:schemeClr val="tx1"/>
                          </a:solidFill>
                        </a:rPr>
                        <a:t>Determine chargeable service units and pricing</a:t>
                      </a:r>
                    </a:p>
                    <a:p>
                      <a:pPr marL="216000" indent="-457200">
                        <a:spcAft>
                          <a:spcPts val="0"/>
                        </a:spcAft>
                      </a:pPr>
                      <a:r>
                        <a:rPr lang="en-CA" sz="1000" b="1" dirty="0">
                          <a:solidFill>
                            <a:schemeClr val="tx1"/>
                          </a:solidFill>
                        </a:rPr>
                        <a:t>3.2 </a:t>
                      </a:r>
                      <a:r>
                        <a:rPr lang="en-CA" sz="1000" b="0" dirty="0">
                          <a:solidFill>
                            <a:schemeClr val="tx1"/>
                          </a:solidFill>
                        </a:rPr>
                        <a:t>Track consumption</a:t>
                      </a:r>
                    </a:p>
                    <a:p>
                      <a:pPr marL="216000" indent="-457200">
                        <a:spcAft>
                          <a:spcPts val="0"/>
                        </a:spcAft>
                      </a:pPr>
                      <a:r>
                        <a:rPr lang="en-CA" sz="1000" b="1" dirty="0">
                          <a:solidFill>
                            <a:schemeClr val="tx1"/>
                          </a:solidFill>
                        </a:rPr>
                        <a:t>3.3</a:t>
                      </a:r>
                      <a:r>
                        <a:rPr lang="en-CA" sz="1000" b="0" dirty="0">
                          <a:solidFill>
                            <a:schemeClr val="tx1"/>
                          </a:solidFill>
                        </a:rPr>
                        <a:t> Determine service charges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baseline="0" dirty="0">
                          <a:solidFill>
                            <a:schemeClr val="tx1"/>
                          </a:solidFill>
                        </a:rPr>
                        <a:t>Create an IT chargeback communication plan</a:t>
                      </a:r>
                      <a:endParaRPr lang="en-CA" sz="1000" b="1" dirty="0">
                        <a:solidFill>
                          <a:schemeClr val="tx1"/>
                        </a:solidFill>
                      </a:endParaRPr>
                    </a:p>
                    <a:p>
                      <a:pPr marL="216000" indent="-457200">
                        <a:spcAft>
                          <a:spcPts val="0"/>
                        </a:spcAft>
                      </a:pPr>
                      <a:r>
                        <a:rPr lang="en-CA" sz="1000" b="1" dirty="0">
                          <a:solidFill>
                            <a:schemeClr val="tx1"/>
                          </a:solidFill>
                        </a:rPr>
                        <a:t>4.1 </a:t>
                      </a:r>
                      <a:r>
                        <a:rPr lang="en-CA" sz="1000" b="0" dirty="0">
                          <a:solidFill>
                            <a:schemeClr val="tx1"/>
                          </a:solidFill>
                        </a:rPr>
                        <a:t>Create a chargeback communication plan</a:t>
                      </a:r>
                    </a:p>
                    <a:p>
                      <a:pPr marL="216000" indent="-457200">
                        <a:spcAft>
                          <a:spcPts val="0"/>
                        </a:spcAft>
                      </a:pPr>
                      <a:r>
                        <a:rPr lang="en-CA" sz="1000" b="1" dirty="0">
                          <a:solidFill>
                            <a:schemeClr val="tx1"/>
                          </a:solidFill>
                        </a:rPr>
                        <a:t>4.2</a:t>
                      </a:r>
                      <a:r>
                        <a:rPr lang="en-CA" sz="1000" b="0" dirty="0">
                          <a:solidFill>
                            <a:schemeClr val="tx1"/>
                          </a:solidFill>
                        </a:rPr>
                        <a:t> Create</a:t>
                      </a:r>
                      <a:r>
                        <a:rPr lang="en-CA" sz="1000" b="0" baseline="0" dirty="0">
                          <a:solidFill>
                            <a:schemeClr val="tx1"/>
                          </a:solidFill>
                        </a:rPr>
                        <a:t> a chargeback rollout presentation</a:t>
                      </a:r>
                      <a:endParaRPr lang="en-CA" sz="1000" b="0" dirty="0">
                        <a:solidFill>
                          <a:schemeClr val="tx1"/>
                        </a:solidFill>
                      </a:endParaRPr>
                    </a:p>
                    <a:p>
                      <a:pPr marL="216000" indent="-457200">
                        <a:spcAft>
                          <a:spcPts val="0"/>
                        </a:spcAft>
                      </a:pPr>
                      <a:r>
                        <a:rPr lang="en-CA" sz="1000" b="1" dirty="0">
                          <a:solidFill>
                            <a:schemeClr val="tx1"/>
                          </a:solidFill>
                        </a:rPr>
                        <a:t>4.3</a:t>
                      </a:r>
                      <a:r>
                        <a:rPr lang="en-CA" sz="1000" b="0" dirty="0">
                          <a:solidFill>
                            <a:schemeClr val="tx1"/>
                          </a:solidFill>
                        </a:rPr>
                        <a:t> Recover</a:t>
                      </a:r>
                      <a:r>
                        <a:rPr lang="en-CA" sz="1000" b="0" baseline="0" dirty="0">
                          <a:solidFill>
                            <a:schemeClr val="tx1"/>
                          </a:solidFill>
                        </a:rPr>
                        <a:t> costs from business units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Review</a:t>
                      </a:r>
                      <a:r>
                        <a:rPr lang="en-CA" sz="1000" b="1" baseline="0" dirty="0">
                          <a:solidFill>
                            <a:schemeClr val="tx1"/>
                          </a:solidFill>
                        </a:rPr>
                        <a:t> the chargeback model</a:t>
                      </a:r>
                    </a:p>
                    <a:p>
                      <a:pPr marL="216000" indent="-457200">
                        <a:spcAft>
                          <a:spcPts val="0"/>
                        </a:spcAft>
                      </a:pPr>
                      <a:r>
                        <a:rPr lang="en-CA" sz="1000" b="1" dirty="0">
                          <a:solidFill>
                            <a:schemeClr val="tx1"/>
                          </a:solidFill>
                        </a:rPr>
                        <a:t>5.1 </a:t>
                      </a:r>
                      <a:r>
                        <a:rPr lang="en-CA" sz="1000" b="0" dirty="0">
                          <a:solidFill>
                            <a:schemeClr val="tx1"/>
                          </a:solidFill>
                        </a:rPr>
                        <a:t>Address</a:t>
                      </a:r>
                      <a:r>
                        <a:rPr lang="en-CA" sz="1000" b="0" baseline="0" dirty="0">
                          <a:solidFill>
                            <a:schemeClr val="tx1"/>
                          </a:solidFill>
                        </a:rPr>
                        <a:t> stakeholder pain points and highly disputed costs</a:t>
                      </a:r>
                      <a:endParaRPr lang="en-CA" sz="1000" b="0" dirty="0">
                        <a:solidFill>
                          <a:schemeClr val="tx1"/>
                        </a:solidFill>
                      </a:endParaRPr>
                    </a:p>
                    <a:p>
                      <a:pPr marL="216000" indent="-457200">
                        <a:spcAft>
                          <a:spcPts val="0"/>
                        </a:spcAft>
                      </a:pPr>
                      <a:r>
                        <a:rPr lang="en-CA" sz="1000" b="1" dirty="0">
                          <a:solidFill>
                            <a:schemeClr val="tx1"/>
                          </a:solidFill>
                        </a:rPr>
                        <a:t>5.2</a:t>
                      </a:r>
                      <a:r>
                        <a:rPr lang="en-CA" sz="1000" b="0" dirty="0">
                          <a:solidFill>
                            <a:schemeClr val="tx1"/>
                          </a:solidFill>
                        </a:rPr>
                        <a:t> Update</a:t>
                      </a:r>
                      <a:r>
                        <a:rPr lang="en-CA" sz="1000" b="0" baseline="0" dirty="0">
                          <a:solidFill>
                            <a:schemeClr val="tx1"/>
                          </a:solidFill>
                        </a:rPr>
                        <a:t> the chargeback model</a:t>
                      </a:r>
                      <a:endParaRPr lang="en-CA" sz="1000" b="0" dirty="0">
                        <a:solidFill>
                          <a:schemeClr val="tx1"/>
                        </a:solidFill>
                      </a:endParaRPr>
                    </a:p>
                    <a:p>
                      <a:pPr marL="216000" indent="-457200">
                        <a:spcAft>
                          <a:spcPts val="0"/>
                        </a:spcAft>
                      </a:pPr>
                      <a:r>
                        <a:rPr lang="en-CA" sz="1000" b="1" dirty="0">
                          <a:solidFill>
                            <a:schemeClr val="tx1"/>
                          </a:solidFill>
                        </a:rPr>
                        <a:t>5.3</a:t>
                      </a:r>
                      <a:r>
                        <a:rPr lang="en-CA" sz="1000" b="0" dirty="0">
                          <a:solidFill>
                            <a:schemeClr val="tx1"/>
                          </a:solidFill>
                        </a:rPr>
                        <a:t> Communicate chargeback</a:t>
                      </a:r>
                      <a:r>
                        <a:rPr lang="en-CA" sz="1000" b="0" baseline="0" dirty="0">
                          <a:solidFill>
                            <a:schemeClr val="tx1"/>
                          </a:solidFill>
                        </a:rPr>
                        <a:t> model changes and implications to business units</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1"/>
                  </a:ext>
                </a:extLst>
              </a:tr>
              <a:tr h="1647163">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a:solidFill>
                            <a:schemeClr val="tx1"/>
                          </a:solidFill>
                        </a:rPr>
                        <a:t>Defined IT chargeback mandate</a:t>
                      </a:r>
                    </a:p>
                    <a:p>
                      <a:pPr marL="228600" indent="-228600">
                        <a:spcAft>
                          <a:spcPts val="0"/>
                        </a:spcAft>
                        <a:buClrTx/>
                        <a:buFont typeface="+mj-lt"/>
                        <a:buAutoNum type="arabicPeriod"/>
                      </a:pPr>
                      <a:r>
                        <a:rPr lang="en-CA" sz="1000" b="0" i="0" baseline="0" dirty="0">
                          <a:solidFill>
                            <a:schemeClr val="tx1"/>
                          </a:solidFill>
                        </a:rPr>
                        <a:t>IT chargeback kick-off presentation</a:t>
                      </a:r>
                    </a:p>
                    <a:p>
                      <a:pPr marL="228600" indent="-228600">
                        <a:spcAft>
                          <a:spcPts val="0"/>
                        </a:spcAft>
                        <a:buClrTx/>
                        <a:buFont typeface="+mj-lt"/>
                        <a:buAutoNum type="arabicPeriod"/>
                      </a:pPr>
                      <a:r>
                        <a:rPr lang="en-CA" sz="1000" b="0" i="0" baseline="0" dirty="0">
                          <a:solidFill>
                            <a:schemeClr val="tx1"/>
                          </a:solidFill>
                        </a:rPr>
                        <a:t>Maturity assessment</a:t>
                      </a:r>
                    </a:p>
                    <a:p>
                      <a:pPr marL="228600" indent="-228600">
                        <a:spcAft>
                          <a:spcPts val="0"/>
                        </a:spcAft>
                        <a:buClrTx/>
                        <a:buFont typeface="+mj-lt"/>
                        <a:buAutoNum type="arabicPeriod"/>
                      </a:pPr>
                      <a:r>
                        <a:rPr lang="en-CA" sz="1000" b="0" i="0" baseline="0" dirty="0">
                          <a:solidFill>
                            <a:schemeClr val="tx1"/>
                          </a:solidFill>
                        </a:rPr>
                        <a:t>Chargeback governance model established</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a:solidFill>
                            <a:schemeClr val="tx1"/>
                          </a:solidFill>
                        </a:rPr>
                        <a:t>Chargeback model (partial)</a:t>
                      </a:r>
                    </a:p>
                    <a:p>
                      <a:pPr marL="144000" indent="-144000">
                        <a:spcAft>
                          <a:spcPts val="0"/>
                        </a:spcAft>
                        <a:buClrTx/>
                        <a:buFont typeface="+mj-lt"/>
                        <a:buAutoNum type="arabicPeriod"/>
                      </a:pPr>
                      <a:r>
                        <a:rPr lang="en-CA" sz="1000" b="0" baseline="0" dirty="0">
                          <a:solidFill>
                            <a:schemeClr val="tx1"/>
                          </a:solidFill>
                        </a:rPr>
                        <a:t>High-level service catalog</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a:solidFill>
                            <a:schemeClr val="tx1"/>
                          </a:solidFill>
                        </a:rPr>
                        <a:t>Chargeback model (completed)</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a:solidFill>
                            <a:schemeClr val="tx1"/>
                          </a:solidFill>
                        </a:rPr>
                        <a:t>Chargeback communication plan</a:t>
                      </a:r>
                    </a:p>
                    <a:p>
                      <a:pPr marL="144000" indent="-144000">
                        <a:spcAft>
                          <a:spcPts val="0"/>
                        </a:spcAft>
                        <a:buClrTx/>
                        <a:buFont typeface="+mj-lt"/>
                        <a:buAutoNum type="arabicPeriod"/>
                      </a:pPr>
                      <a:r>
                        <a:rPr lang="en-CA" sz="1000" b="0" dirty="0">
                          <a:solidFill>
                            <a:schemeClr val="tx1"/>
                          </a:solidFill>
                        </a:rPr>
                        <a:t>Chargeback rollout</a:t>
                      </a:r>
                      <a:r>
                        <a:rPr lang="en-CA" sz="1000" b="0" baseline="0" dirty="0">
                          <a:solidFill>
                            <a:schemeClr val="tx1"/>
                          </a:solidFill>
                        </a:rPr>
                        <a:t> presentation</a:t>
                      </a:r>
                    </a:p>
                    <a:p>
                      <a:pPr marL="144000" indent="-144000">
                        <a:spcAft>
                          <a:spcPts val="0"/>
                        </a:spcAft>
                        <a:buClrTx/>
                        <a:buFont typeface="+mj-lt"/>
                        <a:buAutoNum type="arabicPeriod"/>
                      </a:pPr>
                      <a:r>
                        <a:rPr lang="en-CA" sz="1000" b="0" baseline="0" dirty="0">
                          <a:solidFill>
                            <a:schemeClr val="tx1"/>
                          </a:solidFill>
                        </a:rPr>
                        <a:t>Process for recovering IT costs from business units</a:t>
                      </a:r>
                    </a:p>
                    <a:p>
                      <a:pPr marL="144000" indent="-144000">
                        <a:spcAft>
                          <a:spcPts val="0"/>
                        </a:spcAft>
                        <a:buClrTx/>
                        <a:buFont typeface="+mj-lt"/>
                        <a:buAutoNum type="arabicPeriod"/>
                      </a:pPr>
                      <a:r>
                        <a:rPr lang="en-CA" sz="1000" b="0" baseline="0" dirty="0">
                          <a:solidFill>
                            <a:schemeClr val="tx1"/>
                          </a:solidFill>
                        </a:rPr>
                        <a:t>Chargeback financial presentation</a:t>
                      </a:r>
                    </a:p>
                    <a:p>
                      <a:pPr marL="0" indent="0">
                        <a:spcAft>
                          <a:spcPts val="0"/>
                        </a:spcAft>
                        <a:buClrTx/>
                        <a:buFont typeface="+mj-lt"/>
                        <a:buNone/>
                      </a:pP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a:solidFill>
                            <a:schemeClr val="tx1"/>
                          </a:solidFill>
                        </a:rPr>
                        <a:t>Revised chargeback</a:t>
                      </a:r>
                      <a:r>
                        <a:rPr lang="en-CA" sz="1000" b="0" baseline="0" dirty="0">
                          <a:solidFill>
                            <a:schemeClr val="tx1"/>
                          </a:solidFill>
                        </a:rPr>
                        <a:t> model</a:t>
                      </a:r>
                    </a:p>
                    <a:p>
                      <a:pPr marL="144000" indent="-144000">
                        <a:spcAft>
                          <a:spcPts val="0"/>
                        </a:spcAft>
                        <a:buClrTx/>
                        <a:buFont typeface="+mj-lt"/>
                        <a:buAutoNum type="arabicPeriod"/>
                      </a:pPr>
                      <a:r>
                        <a:rPr lang="en-CA" sz="1000" b="0" baseline="0" dirty="0">
                          <a:solidFill>
                            <a:schemeClr val="tx1"/>
                          </a:solidFill>
                        </a:rPr>
                        <a:t>Change communication document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14006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p:nvPr/>
        </p:nvSpPr>
        <p:spPr>
          <a:xfrm>
            <a:off x="469338" y="1336470"/>
            <a:ext cx="8011116" cy="5047536"/>
          </a:xfrm>
          <a:prstGeom prst="rect">
            <a:avLst/>
          </a:prstGeom>
        </p:spPr>
        <p:txBody>
          <a:bodyPr wrap="square">
            <a:spAutoFit/>
          </a:bodyPr>
          <a:lstStyle/>
          <a:p>
            <a:r>
              <a:rPr lang="en-CA" sz="1400" i="1" dirty="0">
                <a:latin typeface="+mj-lt"/>
                <a:ea typeface="Calibri" panose="020F0502020204030204" pitchFamily="34" charset="0"/>
                <a:cs typeface="Times New Roman" panose="02020603050405020304" pitchFamily="18" charset="0"/>
              </a:rPr>
              <a:t>     IT services aren’t free, but it’s easy to forget how much they cost when you aren’t paying for them. Charging for IT services helps to remind users that IT services cost money, and how much IT services they consume is directly related to their cost.</a:t>
            </a:r>
          </a:p>
          <a:p>
            <a:endParaRPr lang="en-CA" sz="1400" i="1" dirty="0">
              <a:latin typeface="+mj-lt"/>
              <a:ea typeface="Calibri" panose="020F0502020204030204" pitchFamily="34" charset="0"/>
              <a:cs typeface="Times New Roman" panose="02020603050405020304" pitchFamily="18" charset="0"/>
            </a:endParaRPr>
          </a:p>
          <a:p>
            <a:r>
              <a:rPr lang="en-CA" sz="1400" i="1" dirty="0">
                <a:latin typeface="+mj-lt"/>
                <a:ea typeface="Calibri" panose="020F0502020204030204" pitchFamily="34" charset="0"/>
                <a:cs typeface="Times New Roman" panose="02020603050405020304" pitchFamily="18" charset="0"/>
              </a:rPr>
              <a:t>Historically, IT has charged for its services in IT terms: CPU cycles, hard drive spaces, bandwidth, and so on. But these terms are virtually meaningless to business users who can’t connect the dots between the use of IT services and how they are charged for them. The chargeback mechanism becomes a frustration that obfuscates how a business leader can control their IT costs.</a:t>
            </a:r>
          </a:p>
          <a:p>
            <a:endParaRPr lang="en-CA" sz="1400" i="1" dirty="0">
              <a:latin typeface="+mj-lt"/>
              <a:ea typeface="Calibri" panose="020F0502020204030204" pitchFamily="34" charset="0"/>
              <a:cs typeface="Times New Roman" panose="02020603050405020304" pitchFamily="18" charset="0"/>
            </a:endParaRPr>
          </a:p>
          <a:p>
            <a:r>
              <a:rPr lang="en-CA" sz="1400" i="1" dirty="0">
                <a:latin typeface="+mj-lt"/>
                <a:ea typeface="Calibri" panose="020F0502020204030204" pitchFamily="34" charset="0"/>
                <a:cs typeface="Times New Roman" panose="02020603050405020304" pitchFamily="18" charset="0"/>
              </a:rPr>
              <a:t>It’s time to start running IT like a business. Rather than charge for IT on the basis of IT cost drivers, demonstrate the value of IT by charging for IT in terms that the business considers valuable; ones that are meaningful, measurable, and manageable.</a:t>
            </a:r>
          </a:p>
          <a:p>
            <a:endParaRPr lang="en-CA" sz="1400" i="1" dirty="0">
              <a:latin typeface="+mj-lt"/>
              <a:ea typeface="Calibri" panose="020F0502020204030204" pitchFamily="34" charset="0"/>
              <a:cs typeface="Times New Roman" panose="02020603050405020304" pitchFamily="18" charset="0"/>
            </a:endParaRPr>
          </a:p>
          <a:p>
            <a:r>
              <a:rPr lang="en-CA" sz="1400" i="1" dirty="0">
                <a:latin typeface="+mj-lt"/>
                <a:ea typeface="Calibri" panose="020F0502020204030204" pitchFamily="34" charset="0"/>
                <a:cs typeface="Times New Roman" panose="02020603050405020304" pitchFamily="18" charset="0"/>
              </a:rPr>
              <a:t>Info-Tech’s IT chargeback methodology will help you develop a chargeback model that transparently disentangles IT costs into fair and reasonable IT charges that directly align with the business value they deliver, and which business users enjoy. You will forever change the conversation from one of cutting costs to one of delivering real business value.</a:t>
            </a:r>
          </a:p>
          <a:p>
            <a:endParaRPr lang="en-CA" sz="1400" i="1" dirty="0">
              <a:latin typeface="+mj-lt"/>
              <a:ea typeface="Calibri" panose="020F0502020204030204" pitchFamily="34" charset="0"/>
              <a:cs typeface="Times New Roman" panose="02020603050405020304" pitchFamily="18" charset="0"/>
            </a:endParaRPr>
          </a:p>
          <a:p>
            <a:pPr algn="r"/>
            <a:r>
              <a:rPr lang="en-CA" sz="1400" b="1" i="1" dirty="0">
                <a:cs typeface="Times New Roman" panose="02020603050405020304" pitchFamily="18" charset="0"/>
              </a:rPr>
              <a:t>Jason </a:t>
            </a:r>
            <a:r>
              <a:rPr lang="en-CA" sz="1400" b="1" i="1" dirty="0" err="1">
                <a:cs typeface="Times New Roman" panose="02020603050405020304" pitchFamily="18" charset="0"/>
              </a:rPr>
              <a:t>Petrovic</a:t>
            </a:r>
            <a:endParaRPr lang="en-CA" sz="1400" b="1" i="1" dirty="0">
              <a:cs typeface="Times New Roman" panose="02020603050405020304" pitchFamily="18" charset="0"/>
            </a:endParaRPr>
          </a:p>
          <a:p>
            <a:pPr algn="r"/>
            <a:r>
              <a:rPr lang="en-CA" sz="1400" i="1" dirty="0">
                <a:cs typeface="Times New Roman" panose="02020603050405020304" pitchFamily="18" charset="0"/>
              </a:rPr>
              <a:t>Senior Consulting Analyst</a:t>
            </a:r>
          </a:p>
          <a:p>
            <a:pPr algn="r"/>
            <a:r>
              <a:rPr lang="en-CA" sz="1400" i="1" dirty="0">
                <a:cs typeface="Times New Roman" panose="02020603050405020304" pitchFamily="18" charset="0"/>
              </a:rPr>
              <a:t>Strategy &amp; Leadership</a:t>
            </a:r>
          </a:p>
          <a:p>
            <a:pPr algn="r"/>
            <a:r>
              <a:rPr lang="en-CA" sz="1400" i="1" dirty="0">
                <a:cs typeface="Times New Roman" panose="02020603050405020304" pitchFamily="18" charset="0"/>
              </a:rPr>
              <a:t>Info-Tech Research Group</a:t>
            </a:r>
          </a:p>
        </p:txBody>
      </p:sp>
      <p:sp>
        <p:nvSpPr>
          <p:cNvPr id="2" name="Title 1"/>
          <p:cNvSpPr>
            <a:spLocks noGrp="1"/>
          </p:cNvSpPr>
          <p:nvPr>
            <p:ph type="title"/>
          </p:nvPr>
        </p:nvSpPr>
        <p:spPr/>
        <p:txBody>
          <a:bodyPr/>
          <a:lstStyle/>
          <a:p>
            <a:r>
              <a:rPr lang="en-CA" dirty="0"/>
              <a:t>Analyst Perspective</a:t>
            </a:r>
          </a:p>
        </p:txBody>
      </p:sp>
      <p:pic>
        <p:nvPicPr>
          <p:cNvPr id="5" name="Picture 108"/>
          <p:cNvPicPr>
            <a:picLocks noChangeAspect="1"/>
          </p:cNvPicPr>
          <p:nvPr/>
        </p:nvPicPr>
        <p:blipFill>
          <a:blip r:embed="rId2"/>
          <a:stretch>
            <a:fillRect/>
          </a:stretch>
        </p:blipFill>
        <p:spPr>
          <a:xfrm>
            <a:off x="198985" y="1189480"/>
            <a:ext cx="573074" cy="414564"/>
          </a:xfrm>
          <a:prstGeom prst="rect">
            <a:avLst/>
          </a:prstGeom>
        </p:spPr>
      </p:pic>
      <p:pic>
        <p:nvPicPr>
          <p:cNvPr id="6" name="Picture 109"/>
          <p:cNvPicPr>
            <a:picLocks noChangeAspect="1"/>
          </p:cNvPicPr>
          <p:nvPr/>
        </p:nvPicPr>
        <p:blipFill>
          <a:blip r:embed="rId3"/>
          <a:stretch>
            <a:fillRect/>
          </a:stretch>
        </p:blipFill>
        <p:spPr>
          <a:xfrm>
            <a:off x="7987881" y="4871935"/>
            <a:ext cx="557645" cy="508852"/>
          </a:xfrm>
          <a:prstGeom prst="rect">
            <a:avLst/>
          </a:prstGeom>
        </p:spPr>
      </p:pic>
    </p:spTree>
    <p:extLst>
      <p:ext uri="{BB962C8B-B14F-4D97-AF65-F5344CB8AC3E}">
        <p14:creationId xmlns:p14="http://schemas.microsoft.com/office/powerpoint/2010/main" val="1605761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CIO</a:t>
            </a:r>
          </a:p>
          <a:p>
            <a:r>
              <a:rPr lang="en-US" dirty="0"/>
              <a:t>Head of IT Finance</a:t>
            </a:r>
          </a:p>
        </p:txBody>
      </p:sp>
      <p:sp>
        <p:nvSpPr>
          <p:cNvPr id="14" name="Text Placeholder 13"/>
          <p:cNvSpPr>
            <a:spLocks noGrp="1"/>
          </p:cNvSpPr>
          <p:nvPr>
            <p:ph type="body" sz="quarter" idx="26"/>
          </p:nvPr>
        </p:nvSpPr>
        <p:spPr/>
        <p:txBody>
          <a:bodyPr/>
          <a:lstStyle/>
          <a:p>
            <a:r>
              <a:rPr lang="en-US" dirty="0"/>
              <a:t>Create a chargeback/</a:t>
            </a:r>
            <a:r>
              <a:rPr lang="en-US" dirty="0" err="1"/>
              <a:t>showback</a:t>
            </a:r>
            <a:r>
              <a:rPr lang="en-US" dirty="0"/>
              <a:t> model. </a:t>
            </a:r>
          </a:p>
          <a:p>
            <a:r>
              <a:rPr lang="en-US" dirty="0"/>
              <a:t>Bring transparency to IT spending.</a:t>
            </a:r>
          </a:p>
          <a:p>
            <a:r>
              <a:rPr lang="en-US" dirty="0"/>
              <a:t>Hold business units accountable for IT service costs and usage.</a:t>
            </a:r>
          </a:p>
          <a:p>
            <a:r>
              <a:rPr lang="en-US" dirty="0"/>
              <a:t>Recover IT costs fairly from those that benefit from them.</a:t>
            </a:r>
            <a:endParaRPr lang="en-CA" dirty="0"/>
          </a:p>
          <a:p>
            <a:endParaRPr lang="en-US" dirty="0"/>
          </a:p>
        </p:txBody>
      </p:sp>
      <p:sp>
        <p:nvSpPr>
          <p:cNvPr id="15" name="Text Placeholder 14"/>
          <p:cNvSpPr>
            <a:spLocks noGrp="1"/>
          </p:cNvSpPr>
          <p:nvPr>
            <p:ph type="body" sz="quarter" idx="27"/>
          </p:nvPr>
        </p:nvSpPr>
        <p:spPr/>
        <p:txBody>
          <a:bodyPr/>
          <a:lstStyle/>
          <a:p>
            <a:r>
              <a:rPr lang="en-US" dirty="0"/>
              <a:t>CFO</a:t>
            </a:r>
          </a:p>
          <a:p>
            <a:r>
              <a:rPr lang="en-US"/>
              <a:t>Head of Accounting</a:t>
            </a:r>
            <a:endParaRPr lang="en-US" dirty="0"/>
          </a:p>
          <a:p>
            <a:r>
              <a:rPr lang="en-US"/>
              <a:t>Business Unit Leaders</a:t>
            </a:r>
            <a:endParaRPr lang="en-US" dirty="0"/>
          </a:p>
        </p:txBody>
      </p:sp>
      <p:sp>
        <p:nvSpPr>
          <p:cNvPr id="16" name="Text Placeholder 15"/>
          <p:cNvSpPr>
            <a:spLocks noGrp="1"/>
          </p:cNvSpPr>
          <p:nvPr>
            <p:ph type="body" sz="quarter" idx="28"/>
          </p:nvPr>
        </p:nvSpPr>
        <p:spPr/>
        <p:txBody>
          <a:bodyPr/>
          <a:lstStyle/>
          <a:p>
            <a:r>
              <a:rPr lang="en-US"/>
              <a:t>Understand </a:t>
            </a:r>
            <a:r>
              <a:rPr lang="en-US" dirty="0"/>
              <a:t>how</a:t>
            </a:r>
            <a:r>
              <a:rPr lang="en-US"/>
              <a:t> money spent on IT brings value to business operations.</a:t>
            </a:r>
            <a:endParaRPr lang="en-US" dirty="0"/>
          </a:p>
          <a:p>
            <a:r>
              <a:rPr lang="en-US"/>
              <a:t>Understand the benefits and challenges of implementing an IT chargeback system.</a:t>
            </a:r>
            <a:endParaRPr lang="en-US" dirty="0"/>
          </a:p>
          <a:p>
            <a:r>
              <a:rPr lang="en-US"/>
              <a:t>Establish a process for recovering IT service costs from business units.</a:t>
            </a:r>
            <a:endParaRPr lang="en-US" dirty="0"/>
          </a:p>
          <a:p>
            <a:r>
              <a:rPr lang="en-US"/>
              <a:t>Track IT service consumption and gain visibility into organizational IT spending.</a:t>
            </a:r>
            <a:endParaRPr lang="en-US" dirty="0"/>
          </a:p>
        </p:txBody>
      </p:sp>
    </p:spTree>
    <p:extLst>
      <p:ext uri="{BB962C8B-B14F-4D97-AF65-F5344CB8AC3E}">
        <p14:creationId xmlns:p14="http://schemas.microsoft.com/office/powerpoint/2010/main" val="3674674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lvl="0"/>
            <a:r>
              <a:rPr lang="en-CA" dirty="0"/>
              <a:t>One of the challenges facing IT organizations is managing downward budgetary pressures while costs rise. IT struggles to keep service costs down as business consumption of IT services increases.</a:t>
            </a:r>
          </a:p>
          <a:p>
            <a:pPr lvl="0"/>
            <a:r>
              <a:rPr lang="en-CA" dirty="0"/>
              <a:t>IT needs to recover its costs from those that consume them in a fair and transparent manner.</a:t>
            </a:r>
            <a:endParaRPr lang="en-US" dirty="0"/>
          </a:p>
        </p:txBody>
      </p:sp>
      <p:sp>
        <p:nvSpPr>
          <p:cNvPr id="4" name="Text Placeholder 3"/>
          <p:cNvSpPr>
            <a:spLocks noGrp="1"/>
          </p:cNvSpPr>
          <p:nvPr>
            <p:ph type="body" sz="quarter" idx="11"/>
          </p:nvPr>
        </p:nvSpPr>
        <p:spPr>
          <a:xfrm>
            <a:off x="247848" y="2921750"/>
            <a:ext cx="5257800" cy="1201486"/>
          </a:xfrm>
        </p:spPr>
        <p:txBody>
          <a:bodyPr/>
          <a:lstStyle/>
          <a:p>
            <a:r>
              <a:rPr lang="en-US" dirty="0"/>
              <a:t>IT departments price IT services based on the hardware, software, and services they buy from suppliers. </a:t>
            </a:r>
          </a:p>
          <a:p>
            <a:r>
              <a:rPr lang="en-US" dirty="0"/>
              <a:t>Business managers don’t care about the technical side of technology or what it costs. IT jargon doesn’t communicate business value and further confuses IT costs. If business managers can’t understand IT costs and value, then they feel they can’t control the costs, either. </a:t>
            </a:r>
          </a:p>
        </p:txBody>
      </p:sp>
      <p:sp>
        <p:nvSpPr>
          <p:cNvPr id="5" name="Text Placeholder 4"/>
          <p:cNvSpPr>
            <a:spLocks noGrp="1"/>
          </p:cNvSpPr>
          <p:nvPr>
            <p:ph type="body" sz="quarter" idx="12"/>
          </p:nvPr>
        </p:nvSpPr>
        <p:spPr>
          <a:xfrm>
            <a:off x="255868" y="4469108"/>
            <a:ext cx="8623607" cy="2090448"/>
          </a:xfrm>
        </p:spPr>
        <p:txBody>
          <a:bodyPr/>
          <a:lstStyle/>
          <a:p>
            <a:r>
              <a:rPr lang="en-US" b="1" dirty="0"/>
              <a:t>Explain IT costs in ways that matter to the business.</a:t>
            </a:r>
            <a:r>
              <a:rPr lang="en-US" dirty="0"/>
              <a:t> Instead of focusing on what IT pays for, discuss the value that IT brings to the business by defining IT services and how they serve business users.</a:t>
            </a:r>
            <a:endParaRPr lang="en-CA" dirty="0"/>
          </a:p>
          <a:p>
            <a:r>
              <a:rPr lang="en-US" b="1" dirty="0"/>
              <a:t>Develop a chargeback model that brings transparency to the flow of IT costs through to business value. </a:t>
            </a:r>
            <a:r>
              <a:rPr lang="en-US" dirty="0"/>
              <a:t>Demonstrate how a good chargeback model can bring about fair “pay-for-value” and “pay-for-what-you-use” pricing.</a:t>
            </a:r>
            <a:endParaRPr lang="en-CA" dirty="0"/>
          </a:p>
          <a:p>
            <a:r>
              <a:rPr lang="en-CA" dirty="0"/>
              <a:t>Use consumption-based pricing for IT service delivery units that </a:t>
            </a:r>
            <a:r>
              <a:rPr lang="en-CA" b="1" dirty="0"/>
              <a:t>the business finds meaningful, measurable, and manageable.</a:t>
            </a:r>
          </a:p>
          <a:p>
            <a:r>
              <a:rPr lang="en-CA" b="1" dirty="0"/>
              <a:t>Communicate IT chargeback openly and manage change effectively. </a:t>
            </a:r>
            <a:r>
              <a:rPr lang="en-CA" dirty="0"/>
              <a:t>Business owners will want to know how their profit and loss statements (</a:t>
            </a:r>
            <a:r>
              <a:rPr lang="en-CA" dirty="0" err="1"/>
              <a:t>P&amp;Ls</a:t>
            </a:r>
            <a:r>
              <a:rPr lang="en-CA" dirty="0"/>
              <a:t>) will be affected by the new pricing model.</a:t>
            </a:r>
          </a:p>
          <a:p>
            <a:r>
              <a:rPr lang="en-CA" b="1" dirty="0"/>
              <a:t>Share the financial results with business owners </a:t>
            </a:r>
            <a:r>
              <a:rPr lang="en-CA" dirty="0"/>
              <a:t>and be open to incorporating their feedback to keep improving the model over time.</a:t>
            </a:r>
            <a:endParaRPr lang="en-CA" b="1" dirty="0"/>
          </a:p>
        </p:txBody>
      </p:sp>
      <p:sp>
        <p:nvSpPr>
          <p:cNvPr id="6" name="Text Placeholder 5"/>
          <p:cNvSpPr>
            <a:spLocks noGrp="1"/>
          </p:cNvSpPr>
          <p:nvPr>
            <p:ph type="body" sz="quarter" idx="13"/>
          </p:nvPr>
        </p:nvSpPr>
        <p:spPr>
          <a:xfrm>
            <a:off x="5750523" y="1503001"/>
            <a:ext cx="3083231" cy="2640126"/>
          </a:xfrm>
        </p:spPr>
        <p:txBody>
          <a:bodyPr anchor="t"/>
          <a:lstStyle/>
          <a:p>
            <a:pPr marL="0" indent="0">
              <a:spcBef>
                <a:spcPts val="600"/>
              </a:spcBef>
              <a:spcAft>
                <a:spcPts val="600"/>
              </a:spcAft>
              <a:buSzPct val="100000"/>
              <a:buNone/>
            </a:pPr>
            <a:r>
              <a:rPr lang="en-US" b="1" dirty="0"/>
              <a:t>IT services must be priced in a way that business consumers find meaningful, measurable, and manageable.</a:t>
            </a:r>
          </a:p>
          <a:p>
            <a:r>
              <a:rPr lang="en-US" dirty="0"/>
              <a:t>The business must understand what they are being charged for; if they can’t understand the value, you’ve chosen the wrong basis for charge.</a:t>
            </a:r>
          </a:p>
          <a:p>
            <a:r>
              <a:rPr lang="en-US" dirty="0"/>
              <a:t>Business units must be able to </a:t>
            </a:r>
            <a:r>
              <a:rPr lang="en-US" i="1" dirty="0"/>
              <a:t>control and track their consumption levels, </a:t>
            </a:r>
            <a:r>
              <a:rPr lang="en-US" dirty="0"/>
              <a:t>or they will feel powerless to control costs and you’ll never attain real buy-in.</a:t>
            </a:r>
          </a:p>
          <a:p>
            <a:endParaRPr lang="en-US" dirty="0"/>
          </a:p>
          <a:p>
            <a:endParaRPr lang="en-US" dirty="0"/>
          </a:p>
        </p:txBody>
      </p:sp>
      <p:sp>
        <p:nvSpPr>
          <p:cNvPr id="2" name="Title 1"/>
          <p:cNvSpPr>
            <a:spLocks noGrp="1"/>
          </p:cNvSpPr>
          <p:nvPr>
            <p:ph type="title"/>
          </p:nvPr>
        </p:nvSpPr>
        <p:spPr/>
        <p:txBody>
          <a:bodyPr/>
          <a:lstStyle/>
          <a:p>
            <a:r>
              <a:rPr lang="en-US" dirty="0"/>
              <a:t>Executive summary</a:t>
            </a:r>
          </a:p>
        </p:txBody>
      </p:sp>
    </p:spTree>
    <p:extLst>
      <p:ext uri="{BB962C8B-B14F-4D97-AF65-F5344CB8AC3E}">
        <p14:creationId xmlns:p14="http://schemas.microsoft.com/office/powerpoint/2010/main" val="3001363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IT chargeback can be disruptive and distressing</a:t>
            </a:r>
          </a:p>
        </p:txBody>
      </p:sp>
      <p:sp>
        <p:nvSpPr>
          <p:cNvPr id="4" name="Text Placeholder 3"/>
          <p:cNvSpPr>
            <a:spLocks noGrp="1"/>
          </p:cNvSpPr>
          <p:nvPr>
            <p:ph type="body" sz="quarter" idx="4294967295"/>
          </p:nvPr>
        </p:nvSpPr>
        <p:spPr>
          <a:xfrm>
            <a:off x="249235" y="1176572"/>
            <a:ext cx="8628063" cy="4973637"/>
          </a:xfrm>
        </p:spPr>
        <p:txBody>
          <a:bodyPr/>
          <a:lstStyle/>
          <a:p>
            <a:pPr marL="0" indent="0">
              <a:buNone/>
            </a:pPr>
            <a:r>
              <a:rPr lang="en-CA" sz="1600" dirty="0"/>
              <a:t>You are about to affect the bottom line of other business units. Expect resistance and rebuff when you first implement chargeback and </a:t>
            </a:r>
            <a:r>
              <a:rPr lang="en-CA" sz="1600" b="1" dirty="0"/>
              <a:t>every time you change the model after it has been set</a:t>
            </a:r>
            <a:r>
              <a:rPr lang="en-CA" sz="1600" dirty="0"/>
              <a:t>.</a:t>
            </a:r>
            <a:r>
              <a:rPr lang="en-CA" sz="1600" b="1" dirty="0"/>
              <a:t> </a:t>
            </a:r>
            <a:r>
              <a:rPr lang="en-CA" sz="1600" dirty="0"/>
              <a:t>Changing the model is a zero-sum game: if one business area wins, another will surely lose.</a:t>
            </a:r>
          </a:p>
        </p:txBody>
      </p:sp>
      <p:sp>
        <p:nvSpPr>
          <p:cNvPr id="5" name="Rectangle 4"/>
          <p:cNvSpPr/>
          <p:nvPr/>
        </p:nvSpPr>
        <p:spPr>
          <a:xfrm>
            <a:off x="249304" y="2272503"/>
            <a:ext cx="4147334" cy="394598"/>
          </a:xfrm>
          <a:prstGeom prst="rect">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t>Triggers for implementing IT chargeback</a:t>
            </a:r>
          </a:p>
        </p:txBody>
      </p:sp>
      <p:sp>
        <p:nvSpPr>
          <p:cNvPr id="6" name="Rectangle 5"/>
          <p:cNvSpPr/>
          <p:nvPr/>
        </p:nvSpPr>
        <p:spPr>
          <a:xfrm>
            <a:off x="4759890" y="2272503"/>
            <a:ext cx="4117409" cy="394598"/>
          </a:xfrm>
          <a:prstGeom prst="rect">
            <a:avLst/>
          </a:prstGeom>
          <a:solidFill>
            <a:schemeClr val="accent1"/>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t>Other drivers to consider</a:t>
            </a:r>
          </a:p>
        </p:txBody>
      </p:sp>
      <p:sp>
        <p:nvSpPr>
          <p:cNvPr id="7" name="Text Placeholder 3"/>
          <p:cNvSpPr txBox="1">
            <a:spLocks/>
          </p:cNvSpPr>
          <p:nvPr/>
        </p:nvSpPr>
        <p:spPr bwMode="auto">
          <a:xfrm>
            <a:off x="226338" y="2667101"/>
            <a:ext cx="4170300" cy="2401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n-CA" sz="1400" dirty="0"/>
              <a:t>Business units are under the false impression that these services are free due to a lack of appreciation of actual IT costs, and they excessively consume IT services.</a:t>
            </a:r>
          </a:p>
          <a:p>
            <a:pPr>
              <a:buFont typeface="Wingdings" panose="05000000000000000000" pitchFamily="2" charset="2"/>
              <a:buChar char="ü"/>
            </a:pPr>
            <a:r>
              <a:rPr lang="en-CA" sz="1400" dirty="0"/>
              <a:t>Business units perceive IT service costs as uncompetitive, resulting in shadow IT and a negative perception of IT.</a:t>
            </a:r>
          </a:p>
          <a:p>
            <a:pPr>
              <a:buFont typeface="Wingdings" panose="05000000000000000000" pitchFamily="2" charset="2"/>
              <a:buChar char="ü"/>
            </a:pPr>
            <a:r>
              <a:rPr lang="en-CA" sz="1400" dirty="0"/>
              <a:t>Lack of IT cost transparency applies downward budgetary pressure, and chargeback provides a way to demonstrate that IT costs are warranted.</a:t>
            </a:r>
          </a:p>
          <a:p>
            <a:pPr>
              <a:buFont typeface="Wingdings" panose="05000000000000000000" pitchFamily="2" charset="2"/>
              <a:buChar char="ü"/>
            </a:pPr>
            <a:endParaRPr lang="en-CA" sz="1400" dirty="0"/>
          </a:p>
        </p:txBody>
      </p:sp>
      <p:sp>
        <p:nvSpPr>
          <p:cNvPr id="8" name="Text Placeholder 3"/>
          <p:cNvSpPr txBox="1">
            <a:spLocks/>
          </p:cNvSpPr>
          <p:nvPr/>
        </p:nvSpPr>
        <p:spPr bwMode="auto">
          <a:xfrm>
            <a:off x="4759889" y="2667101"/>
            <a:ext cx="4117409" cy="2401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n-CA" sz="1400" dirty="0"/>
              <a:t>C-level executives have decided to implement IT chargeback, orders coming from above.</a:t>
            </a:r>
          </a:p>
          <a:p>
            <a:pPr>
              <a:buFont typeface="Wingdings" panose="05000000000000000000" pitchFamily="2" charset="2"/>
              <a:buChar char="ü"/>
            </a:pPr>
            <a:r>
              <a:rPr lang="en-CA" sz="1400" dirty="0"/>
              <a:t>Competition with proliferating service alternatives (e.g. cloud services).</a:t>
            </a:r>
          </a:p>
          <a:p>
            <a:pPr>
              <a:buFont typeface="Wingdings" panose="05000000000000000000" pitchFamily="2" charset="2"/>
              <a:buChar char="ü"/>
            </a:pPr>
            <a:r>
              <a:rPr lang="en-CA" sz="1400" dirty="0"/>
              <a:t>Increase in the accountability for IT spending.</a:t>
            </a:r>
          </a:p>
          <a:p>
            <a:pPr>
              <a:buFont typeface="Wingdings" panose="05000000000000000000" pitchFamily="2" charset="2"/>
              <a:buChar char="ü"/>
            </a:pPr>
            <a:r>
              <a:rPr lang="en-CA" sz="1400" dirty="0"/>
              <a:t>To provide customers with the ability to plan, manage, and forecast IT service usage, allowing business units to control their own IT spending.</a:t>
            </a:r>
          </a:p>
          <a:p>
            <a:pPr>
              <a:buFont typeface="Wingdings" panose="05000000000000000000" pitchFamily="2" charset="2"/>
              <a:buChar char="ü"/>
            </a:pPr>
            <a:endParaRPr lang="en-CA" sz="1400" dirty="0"/>
          </a:p>
        </p:txBody>
      </p:sp>
      <p:grpSp>
        <p:nvGrpSpPr>
          <p:cNvPr id="9" name="Group 8"/>
          <p:cNvGrpSpPr/>
          <p:nvPr/>
        </p:nvGrpSpPr>
        <p:grpSpPr>
          <a:xfrm>
            <a:off x="496505" y="5215552"/>
            <a:ext cx="8133590" cy="991130"/>
            <a:chOff x="622102" y="5369738"/>
            <a:chExt cx="8133590" cy="991130"/>
          </a:xfrm>
        </p:grpSpPr>
        <p:sp>
          <p:nvSpPr>
            <p:cNvPr id="10" name="Rectangle 97"/>
            <p:cNvSpPr/>
            <p:nvPr/>
          </p:nvSpPr>
          <p:spPr>
            <a:xfrm>
              <a:off x="758162" y="5369738"/>
              <a:ext cx="7997530" cy="991130"/>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720000" fontAlgn="base">
                <a:spcBef>
                  <a:spcPct val="0"/>
                </a:spcBef>
                <a:spcAft>
                  <a:spcPct val="0"/>
                </a:spcAft>
              </a:pPr>
              <a:r>
                <a:rPr lang="en-CA" sz="1200" b="1" dirty="0">
                  <a:solidFill>
                    <a:srgbClr val="333333"/>
                  </a:solidFill>
                </a:rPr>
                <a:t>Know the difference between chargeback and showback.</a:t>
              </a:r>
              <a:r>
                <a:rPr lang="en-CA" sz="1200" dirty="0">
                  <a:solidFill>
                    <a:srgbClr val="333333"/>
                  </a:solidFill>
                </a:rPr>
                <a:t> </a:t>
              </a:r>
            </a:p>
            <a:p>
              <a:pPr marL="891450" indent="-171450" fontAlgn="base">
                <a:spcBef>
                  <a:spcPct val="0"/>
                </a:spcBef>
                <a:spcAft>
                  <a:spcPct val="0"/>
                </a:spcAft>
                <a:buFont typeface="Arial" panose="020B0604020202020204" pitchFamily="34" charset="0"/>
                <a:buChar char="•"/>
              </a:pPr>
              <a:r>
                <a:rPr lang="en-CA" sz="1200" dirty="0">
                  <a:solidFill>
                    <a:srgbClr val="333333"/>
                  </a:solidFill>
                </a:rPr>
                <a:t>Chargeback is the process of allocating and/or charging a given rate to recoup a target amount of IT costs that result from delivering services to a given department. </a:t>
              </a:r>
            </a:p>
            <a:p>
              <a:pPr marL="891450" indent="-171450" fontAlgn="base">
                <a:spcBef>
                  <a:spcPct val="0"/>
                </a:spcBef>
                <a:spcAft>
                  <a:spcPct val="0"/>
                </a:spcAft>
                <a:buFont typeface="Arial" panose="020B0604020202020204" pitchFamily="34" charset="0"/>
                <a:buChar char="•"/>
              </a:pPr>
              <a:r>
                <a:rPr lang="en-CA" sz="1200" dirty="0">
                  <a:solidFill>
                    <a:srgbClr val="333333"/>
                  </a:solidFill>
                </a:rPr>
                <a:t>Showback refers to simply communicating the costs that went into delivering IT services for a given department, with no movement of dollars. This blueprint will allow you to accomplish both.</a:t>
              </a:r>
            </a:p>
          </p:txBody>
        </p:sp>
        <p:pic>
          <p:nvPicPr>
            <p:cNvPr id="11" name="Picture 10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2102" y="5369738"/>
              <a:ext cx="935595" cy="991130"/>
            </a:xfrm>
            <a:prstGeom prst="rect">
              <a:avLst/>
            </a:prstGeom>
          </p:spPr>
        </p:pic>
      </p:grpSp>
    </p:spTree>
    <p:extLst>
      <p:ext uri="{BB962C8B-B14F-4D97-AF65-F5344CB8AC3E}">
        <p14:creationId xmlns:p14="http://schemas.microsoft.com/office/powerpoint/2010/main" val="878715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17"/>
          <p:cNvCxnSpPr/>
          <p:nvPr/>
        </p:nvCxnSpPr>
        <p:spPr>
          <a:xfrm>
            <a:off x="962953" y="2318993"/>
            <a:ext cx="0" cy="196430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CA" dirty="0"/>
              <a:t>This blueprint will take you through four phases and provide the following deliverables</a:t>
            </a:r>
          </a:p>
        </p:txBody>
      </p:sp>
      <p:sp>
        <p:nvSpPr>
          <p:cNvPr id="3" name="Text Placeholder 2"/>
          <p:cNvSpPr>
            <a:spLocks noGrp="1"/>
          </p:cNvSpPr>
          <p:nvPr>
            <p:ph type="body" sz="quarter" idx="4294967295"/>
          </p:nvPr>
        </p:nvSpPr>
        <p:spPr>
          <a:xfrm>
            <a:off x="331774" y="5021398"/>
            <a:ext cx="1525885" cy="1454150"/>
          </a:xfrm>
        </p:spPr>
        <p:txBody>
          <a:bodyPr/>
          <a:lstStyle/>
          <a:p>
            <a:pPr marL="0" indent="0">
              <a:buNone/>
            </a:pPr>
            <a:r>
              <a:rPr lang="en-CA" b="1" i="1" dirty="0">
                <a:solidFill>
                  <a:srgbClr val="C00000"/>
                </a:solidFill>
              </a:rPr>
              <a:t>Deliverables:</a:t>
            </a:r>
          </a:p>
          <a:p>
            <a:pPr marL="0" indent="0">
              <a:buNone/>
            </a:pPr>
            <a:r>
              <a:rPr lang="en-CA" sz="1000" dirty="0"/>
              <a:t>IT Chargeback Kick-Off Presentation</a:t>
            </a:r>
          </a:p>
          <a:p>
            <a:pPr marL="0" indent="0">
              <a:buNone/>
            </a:pPr>
            <a:r>
              <a:rPr lang="en-CA" sz="1000" dirty="0"/>
              <a:t>IT Chargeback Maturity Assessment</a:t>
            </a:r>
          </a:p>
          <a:p>
            <a:pPr marL="0" indent="0">
              <a:buNone/>
            </a:pPr>
            <a:r>
              <a:rPr lang="en-CA" sz="1000" dirty="0"/>
              <a:t>IT Chargeback Governance Model</a:t>
            </a:r>
          </a:p>
          <a:p>
            <a:endParaRPr lang="en-CA" sz="1000" dirty="0"/>
          </a:p>
        </p:txBody>
      </p:sp>
      <p:sp>
        <p:nvSpPr>
          <p:cNvPr id="6" name="Rectangle 5"/>
          <p:cNvSpPr/>
          <p:nvPr/>
        </p:nvSpPr>
        <p:spPr>
          <a:xfrm>
            <a:off x="331774" y="1671630"/>
            <a:ext cx="1262358" cy="6473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t>Launch</a:t>
            </a:r>
          </a:p>
        </p:txBody>
      </p:sp>
      <p:sp>
        <p:nvSpPr>
          <p:cNvPr id="7" name="Rectangle 6"/>
          <p:cNvSpPr/>
          <p:nvPr/>
        </p:nvSpPr>
        <p:spPr>
          <a:xfrm>
            <a:off x="2741852" y="1671628"/>
            <a:ext cx="1262358" cy="6473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t>Define</a:t>
            </a:r>
          </a:p>
        </p:txBody>
      </p:sp>
      <p:sp>
        <p:nvSpPr>
          <p:cNvPr id="8" name="Rectangle 7"/>
          <p:cNvSpPr/>
          <p:nvPr/>
        </p:nvSpPr>
        <p:spPr>
          <a:xfrm>
            <a:off x="5151929" y="1671628"/>
            <a:ext cx="1262358" cy="6473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t>Implement</a:t>
            </a:r>
          </a:p>
        </p:txBody>
      </p:sp>
      <p:sp>
        <p:nvSpPr>
          <p:cNvPr id="9" name="Rectangle 8"/>
          <p:cNvSpPr/>
          <p:nvPr/>
        </p:nvSpPr>
        <p:spPr>
          <a:xfrm>
            <a:off x="7562006" y="1671628"/>
            <a:ext cx="1262358" cy="6473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t>Revise</a:t>
            </a:r>
          </a:p>
        </p:txBody>
      </p:sp>
      <p:cxnSp>
        <p:nvCxnSpPr>
          <p:cNvPr id="11" name="Straight Arrow Connector 10"/>
          <p:cNvCxnSpPr/>
          <p:nvPr/>
        </p:nvCxnSpPr>
        <p:spPr>
          <a:xfrm flipV="1">
            <a:off x="1594132" y="1995305"/>
            <a:ext cx="1147720" cy="2"/>
          </a:xfrm>
          <a:prstGeom prst="straightConnector1">
            <a:avLst/>
          </a:prstGeom>
          <a:ln w="2857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4004209" y="1995307"/>
            <a:ext cx="1147720" cy="2"/>
          </a:xfrm>
          <a:prstGeom prst="straightConnector1">
            <a:avLst/>
          </a:prstGeom>
          <a:ln w="2857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414288" y="1995305"/>
            <a:ext cx="1147720" cy="2"/>
          </a:xfrm>
          <a:prstGeom prst="straightConnector1">
            <a:avLst/>
          </a:prstGeom>
          <a:ln w="28575">
            <a:prstDash val="sysDash"/>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31774" y="2542186"/>
            <a:ext cx="1262358" cy="647363"/>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200" dirty="0"/>
              <a:t>Make the case for IT chargeback</a:t>
            </a:r>
          </a:p>
        </p:txBody>
      </p:sp>
      <p:sp>
        <p:nvSpPr>
          <p:cNvPr id="15" name="Rectangle 14"/>
          <p:cNvSpPr/>
          <p:nvPr/>
        </p:nvSpPr>
        <p:spPr>
          <a:xfrm>
            <a:off x="331774" y="3412742"/>
            <a:ext cx="1262358" cy="647363"/>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200" dirty="0"/>
              <a:t>Assess maturity and need</a:t>
            </a:r>
          </a:p>
        </p:txBody>
      </p:sp>
      <p:sp>
        <p:nvSpPr>
          <p:cNvPr id="16" name="Rectangle 15"/>
          <p:cNvSpPr/>
          <p:nvPr/>
        </p:nvSpPr>
        <p:spPr>
          <a:xfrm>
            <a:off x="331774" y="4283298"/>
            <a:ext cx="1262358" cy="647363"/>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200" dirty="0"/>
              <a:t>Establish chargeback governance</a:t>
            </a:r>
          </a:p>
        </p:txBody>
      </p:sp>
      <p:cxnSp>
        <p:nvCxnSpPr>
          <p:cNvPr id="19" name="Straight Connector 18"/>
          <p:cNvCxnSpPr/>
          <p:nvPr/>
        </p:nvCxnSpPr>
        <p:spPr>
          <a:xfrm>
            <a:off x="3373031" y="2318993"/>
            <a:ext cx="0" cy="196430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2741852" y="2542186"/>
            <a:ext cx="1262358" cy="647363"/>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200" dirty="0"/>
              <a:t>Set up the chargeback program</a:t>
            </a:r>
          </a:p>
        </p:txBody>
      </p:sp>
      <p:sp>
        <p:nvSpPr>
          <p:cNvPr id="21" name="Rectangle 20"/>
          <p:cNvSpPr/>
          <p:nvPr/>
        </p:nvSpPr>
        <p:spPr>
          <a:xfrm>
            <a:off x="2741852" y="3412742"/>
            <a:ext cx="1262358" cy="647363"/>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200" dirty="0"/>
              <a:t>Determine chargeable service units</a:t>
            </a:r>
          </a:p>
        </p:txBody>
      </p:sp>
      <p:sp>
        <p:nvSpPr>
          <p:cNvPr id="22" name="Rectangle 21"/>
          <p:cNvSpPr/>
          <p:nvPr/>
        </p:nvSpPr>
        <p:spPr>
          <a:xfrm>
            <a:off x="2741852" y="4283298"/>
            <a:ext cx="1262358" cy="647363"/>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200" dirty="0"/>
              <a:t>Compute chargeback amounts</a:t>
            </a:r>
          </a:p>
        </p:txBody>
      </p:sp>
      <p:cxnSp>
        <p:nvCxnSpPr>
          <p:cNvPr id="23" name="Straight Connector 22"/>
          <p:cNvCxnSpPr/>
          <p:nvPr/>
        </p:nvCxnSpPr>
        <p:spPr>
          <a:xfrm>
            <a:off x="5783108" y="2318993"/>
            <a:ext cx="0" cy="174111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5151929" y="2542186"/>
            <a:ext cx="1262358" cy="647363"/>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200" dirty="0"/>
              <a:t>Communicate IT chargeback</a:t>
            </a:r>
          </a:p>
        </p:txBody>
      </p:sp>
      <p:sp>
        <p:nvSpPr>
          <p:cNvPr id="25" name="Rectangle 24"/>
          <p:cNvSpPr/>
          <p:nvPr/>
        </p:nvSpPr>
        <p:spPr>
          <a:xfrm>
            <a:off x="5151929" y="3412742"/>
            <a:ext cx="1262358" cy="647363"/>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200" dirty="0"/>
              <a:t>Recover costs for IT services</a:t>
            </a:r>
          </a:p>
        </p:txBody>
      </p:sp>
      <p:cxnSp>
        <p:nvCxnSpPr>
          <p:cNvPr id="28" name="Straight Connector 27"/>
          <p:cNvCxnSpPr/>
          <p:nvPr/>
        </p:nvCxnSpPr>
        <p:spPr>
          <a:xfrm>
            <a:off x="8193185" y="2318993"/>
            <a:ext cx="0" cy="174111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7562006" y="2542186"/>
            <a:ext cx="1262358" cy="647363"/>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200" dirty="0"/>
              <a:t>Revise the chargeback model</a:t>
            </a:r>
          </a:p>
        </p:txBody>
      </p:sp>
      <p:sp>
        <p:nvSpPr>
          <p:cNvPr id="30" name="Rectangle 29"/>
          <p:cNvSpPr/>
          <p:nvPr/>
        </p:nvSpPr>
        <p:spPr>
          <a:xfrm>
            <a:off x="7562006" y="3412742"/>
            <a:ext cx="1262358" cy="647363"/>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en-CA" sz="1200" dirty="0"/>
              <a:t>Communicate changes and implications</a:t>
            </a:r>
          </a:p>
        </p:txBody>
      </p:sp>
      <p:sp>
        <p:nvSpPr>
          <p:cNvPr id="31" name="Text Placeholder 2"/>
          <p:cNvSpPr txBox="1">
            <a:spLocks/>
          </p:cNvSpPr>
          <p:nvPr/>
        </p:nvSpPr>
        <p:spPr bwMode="auto">
          <a:xfrm>
            <a:off x="2741852" y="5021398"/>
            <a:ext cx="1262357" cy="14539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CA" b="1" i="1" dirty="0">
                <a:solidFill>
                  <a:srgbClr val="C00000"/>
                </a:solidFill>
              </a:rPr>
              <a:t>Deliverables:</a:t>
            </a:r>
          </a:p>
          <a:p>
            <a:pPr marL="0" indent="0">
              <a:buFont typeface="Arial" pitchFamily="34" charset="0"/>
              <a:buNone/>
            </a:pPr>
            <a:r>
              <a:rPr lang="en-CA" sz="1000" dirty="0"/>
              <a:t>IT Chargeback Model</a:t>
            </a:r>
          </a:p>
          <a:p>
            <a:endParaRPr lang="en-CA" sz="1000" dirty="0"/>
          </a:p>
        </p:txBody>
      </p:sp>
      <p:sp>
        <p:nvSpPr>
          <p:cNvPr id="32" name="Text Placeholder 2"/>
          <p:cNvSpPr txBox="1">
            <a:spLocks/>
          </p:cNvSpPr>
          <p:nvPr/>
        </p:nvSpPr>
        <p:spPr bwMode="auto">
          <a:xfrm>
            <a:off x="5149907" y="5021398"/>
            <a:ext cx="1459900" cy="14539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CA" b="1" i="1" dirty="0">
                <a:solidFill>
                  <a:srgbClr val="C00000"/>
                </a:solidFill>
              </a:rPr>
              <a:t>Deliverables:</a:t>
            </a:r>
          </a:p>
          <a:p>
            <a:pPr marL="0" indent="0">
              <a:buFont typeface="Arial" pitchFamily="34" charset="0"/>
              <a:buNone/>
            </a:pPr>
            <a:r>
              <a:rPr lang="en-CA" sz="1000" dirty="0"/>
              <a:t>IT Chargeback Communication Plan</a:t>
            </a:r>
          </a:p>
          <a:p>
            <a:pPr marL="0" indent="0">
              <a:buFont typeface="Arial" pitchFamily="34" charset="0"/>
              <a:buNone/>
            </a:pPr>
            <a:r>
              <a:rPr lang="en-CA" sz="1000" dirty="0"/>
              <a:t>IT Chargeback Rollout Presentation</a:t>
            </a:r>
          </a:p>
          <a:p>
            <a:pPr marL="0" indent="0">
              <a:buFont typeface="Arial" pitchFamily="34" charset="0"/>
              <a:buNone/>
            </a:pPr>
            <a:r>
              <a:rPr lang="en-CA" sz="1000" dirty="0"/>
              <a:t>IT Chargeback Financial Presentation</a:t>
            </a:r>
          </a:p>
          <a:p>
            <a:pPr marL="0" indent="0">
              <a:buFont typeface="Arial" pitchFamily="34" charset="0"/>
              <a:buNone/>
            </a:pPr>
            <a:endParaRPr lang="en-CA" sz="1000" dirty="0"/>
          </a:p>
          <a:p>
            <a:endParaRPr lang="en-CA" sz="1000" dirty="0"/>
          </a:p>
        </p:txBody>
      </p:sp>
      <p:sp>
        <p:nvSpPr>
          <p:cNvPr id="33" name="Text Placeholder 2"/>
          <p:cNvSpPr txBox="1">
            <a:spLocks/>
          </p:cNvSpPr>
          <p:nvPr/>
        </p:nvSpPr>
        <p:spPr bwMode="auto">
          <a:xfrm>
            <a:off x="7562005" y="5021398"/>
            <a:ext cx="1411869" cy="14539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CA" b="1" i="1" dirty="0">
                <a:solidFill>
                  <a:srgbClr val="C00000"/>
                </a:solidFill>
              </a:rPr>
              <a:t>Deliverables:</a:t>
            </a:r>
          </a:p>
          <a:p>
            <a:pPr marL="0" indent="0">
              <a:buFont typeface="Arial" pitchFamily="34" charset="0"/>
              <a:buNone/>
            </a:pPr>
            <a:r>
              <a:rPr lang="en-CA" sz="1000" dirty="0"/>
              <a:t>Revised Chargeback Model</a:t>
            </a:r>
          </a:p>
          <a:p>
            <a:pPr marL="0" indent="0">
              <a:buFont typeface="Arial" pitchFamily="34" charset="0"/>
              <a:buNone/>
            </a:pPr>
            <a:r>
              <a:rPr lang="en-CA" sz="1000" dirty="0"/>
              <a:t>IT Chargeback Change Communication Plan</a:t>
            </a:r>
          </a:p>
          <a:p>
            <a:pPr marL="0" indent="0">
              <a:buFont typeface="Arial" pitchFamily="34" charset="0"/>
              <a:buNone/>
            </a:pPr>
            <a:endParaRPr lang="en-CA" sz="1000" dirty="0"/>
          </a:p>
          <a:p>
            <a:endParaRPr lang="en-CA" sz="1000" dirty="0"/>
          </a:p>
        </p:txBody>
      </p:sp>
      <p:sp>
        <p:nvSpPr>
          <p:cNvPr id="34" name="Text Placeholder 2"/>
          <p:cNvSpPr txBox="1">
            <a:spLocks/>
          </p:cNvSpPr>
          <p:nvPr/>
        </p:nvSpPr>
        <p:spPr bwMode="auto">
          <a:xfrm>
            <a:off x="554639" y="1347937"/>
            <a:ext cx="816629" cy="358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CA" b="1" dirty="0">
                <a:solidFill>
                  <a:srgbClr val="C00000"/>
                </a:solidFill>
              </a:rPr>
              <a:t>Phase 1:</a:t>
            </a:r>
          </a:p>
        </p:txBody>
      </p:sp>
      <p:sp>
        <p:nvSpPr>
          <p:cNvPr id="35" name="Text Placeholder 2"/>
          <p:cNvSpPr txBox="1">
            <a:spLocks/>
          </p:cNvSpPr>
          <p:nvPr/>
        </p:nvSpPr>
        <p:spPr bwMode="auto">
          <a:xfrm>
            <a:off x="2964717" y="1347937"/>
            <a:ext cx="816629" cy="358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CA" b="1" dirty="0">
                <a:solidFill>
                  <a:srgbClr val="C00000"/>
                </a:solidFill>
              </a:rPr>
              <a:t>Phase 2:</a:t>
            </a:r>
          </a:p>
        </p:txBody>
      </p:sp>
      <p:sp>
        <p:nvSpPr>
          <p:cNvPr id="36" name="Text Placeholder 2"/>
          <p:cNvSpPr txBox="1">
            <a:spLocks/>
          </p:cNvSpPr>
          <p:nvPr/>
        </p:nvSpPr>
        <p:spPr bwMode="auto">
          <a:xfrm>
            <a:off x="5374794" y="1347937"/>
            <a:ext cx="816629" cy="358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CA" b="1" dirty="0">
                <a:solidFill>
                  <a:srgbClr val="C00000"/>
                </a:solidFill>
              </a:rPr>
              <a:t>Phase 3:</a:t>
            </a:r>
          </a:p>
        </p:txBody>
      </p:sp>
      <p:sp>
        <p:nvSpPr>
          <p:cNvPr id="37" name="Text Placeholder 2"/>
          <p:cNvSpPr txBox="1">
            <a:spLocks/>
          </p:cNvSpPr>
          <p:nvPr/>
        </p:nvSpPr>
        <p:spPr bwMode="auto">
          <a:xfrm>
            <a:off x="7784871" y="1347937"/>
            <a:ext cx="816629" cy="358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CA" b="1" dirty="0">
                <a:solidFill>
                  <a:srgbClr val="C00000"/>
                </a:solidFill>
              </a:rPr>
              <a:t>Phase 4:</a:t>
            </a:r>
          </a:p>
        </p:txBody>
      </p:sp>
    </p:spTree>
    <p:extLst>
      <p:ext uri="{BB962C8B-B14F-4D97-AF65-F5344CB8AC3E}">
        <p14:creationId xmlns:p14="http://schemas.microsoft.com/office/powerpoint/2010/main" val="4131453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58759" y="2156238"/>
            <a:ext cx="2571569"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a:solidFill>
                  <a:schemeClr val="bg1"/>
                </a:solidFill>
              </a:rPr>
              <a:t>Challenge</a:t>
            </a:r>
          </a:p>
        </p:txBody>
      </p:sp>
      <p:sp>
        <p:nvSpPr>
          <p:cNvPr id="14" name="Rectangle 13"/>
          <p:cNvSpPr/>
          <p:nvPr/>
        </p:nvSpPr>
        <p:spPr>
          <a:xfrm>
            <a:off x="3265039" y="2142851"/>
            <a:ext cx="2571569"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a:solidFill>
                  <a:schemeClr val="bg1"/>
                </a:solidFill>
              </a:rPr>
              <a:t>Solution</a:t>
            </a:r>
          </a:p>
        </p:txBody>
      </p:sp>
      <p:sp>
        <p:nvSpPr>
          <p:cNvPr id="15" name="Rectangle 14"/>
          <p:cNvSpPr/>
          <p:nvPr/>
        </p:nvSpPr>
        <p:spPr>
          <a:xfrm>
            <a:off x="6308603" y="2144738"/>
            <a:ext cx="2561457"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a:solidFill>
                  <a:schemeClr val="bg1"/>
                </a:solidFill>
              </a:rPr>
              <a:t>Results</a:t>
            </a:r>
          </a:p>
        </p:txBody>
      </p:sp>
      <p:sp>
        <p:nvSpPr>
          <p:cNvPr id="16" name="Rectangle 15"/>
          <p:cNvSpPr/>
          <p:nvPr/>
        </p:nvSpPr>
        <p:spPr>
          <a:xfrm>
            <a:off x="268871" y="2729704"/>
            <a:ext cx="2561457" cy="3679188"/>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marL="171450" indent="-171450">
              <a:buFont typeface="Arial" panose="020B0604020202020204" pitchFamily="34" charset="0"/>
              <a:buChar char="•"/>
            </a:pPr>
            <a:r>
              <a:rPr lang="en-US" sz="1100" dirty="0">
                <a:solidFill>
                  <a:schemeClr val="tx1"/>
                </a:solidFill>
              </a:rPr>
              <a:t>A large enterprise energy company in North America had grown to a point where the IT budget was quite material.</a:t>
            </a:r>
          </a:p>
          <a:p>
            <a:pPr marL="171450" indent="-171450">
              <a:buFont typeface="Arial" panose="020B0604020202020204" pitchFamily="34" charset="0"/>
              <a:buChar char="•"/>
            </a:pPr>
            <a:r>
              <a:rPr lang="en-US" sz="1100" dirty="0">
                <a:solidFill>
                  <a:schemeClr val="tx1"/>
                </a:solidFill>
              </a:rPr>
              <a:t>It was not transparent to business units how IT costs were being allocated.</a:t>
            </a:r>
          </a:p>
          <a:p>
            <a:pPr marL="171450" indent="-171450">
              <a:buFont typeface="Arial" panose="020B0604020202020204" pitchFamily="34" charset="0"/>
              <a:buChar char="•"/>
            </a:pPr>
            <a:r>
              <a:rPr lang="en-US" sz="1100" dirty="0">
                <a:solidFill>
                  <a:schemeClr val="tx1"/>
                </a:solidFill>
              </a:rPr>
              <a:t>When IT began to look at their model, they realized it was a poor formula – simply allocating IT expenses to business units based on their % of revenue contributed.</a:t>
            </a:r>
          </a:p>
          <a:p>
            <a:pPr marL="171450" indent="-171450">
              <a:buFont typeface="Arial" panose="020B0604020202020204" pitchFamily="34" charset="0"/>
              <a:buChar char="•"/>
            </a:pPr>
            <a:r>
              <a:rPr lang="en-US" sz="1100" dirty="0">
                <a:solidFill>
                  <a:schemeClr val="tx1"/>
                </a:solidFill>
              </a:rPr>
              <a:t>The business was placing emphasis on profitability of each business unit and the need to understand costs.</a:t>
            </a:r>
          </a:p>
          <a:p>
            <a:pPr marL="171450" indent="-171450">
              <a:buFont typeface="Arial" panose="020B0604020202020204" pitchFamily="34" charset="0"/>
              <a:buChar char="•"/>
            </a:pPr>
            <a:r>
              <a:rPr lang="en-US" sz="1100" dirty="0">
                <a:solidFill>
                  <a:schemeClr val="tx1"/>
                </a:solidFill>
              </a:rPr>
              <a:t>IT made a decision to work on a better mechanism for allocating IT costs back to business units on a more equitable basis.</a:t>
            </a:r>
          </a:p>
        </p:txBody>
      </p:sp>
      <p:sp>
        <p:nvSpPr>
          <p:cNvPr id="17" name="Rectangle 16"/>
          <p:cNvSpPr/>
          <p:nvPr/>
        </p:nvSpPr>
        <p:spPr>
          <a:xfrm>
            <a:off x="3275151" y="2729703"/>
            <a:ext cx="2561457" cy="3679189"/>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marL="171450" indent="-171450">
              <a:buFont typeface="Arial" panose="020B0604020202020204" pitchFamily="34" charset="0"/>
              <a:buChar char="•"/>
            </a:pPr>
            <a:r>
              <a:rPr lang="en-US" sz="1100" dirty="0">
                <a:solidFill>
                  <a:schemeClr val="tx1"/>
                </a:solidFill>
              </a:rPr>
              <a:t>The IT team, led by the CIO and working with </a:t>
            </a:r>
            <a:r>
              <a:rPr lang="en-US" sz="1100" dirty="0" err="1">
                <a:solidFill>
                  <a:schemeClr val="tx1"/>
                </a:solidFill>
              </a:rPr>
              <a:t>F&amp;A</a:t>
            </a:r>
            <a:r>
              <a:rPr lang="en-US" sz="1100" dirty="0">
                <a:solidFill>
                  <a:schemeClr val="tx1"/>
                </a:solidFill>
              </a:rPr>
              <a:t>, decided to allocate IT costs in a more meaningful way.</a:t>
            </a:r>
          </a:p>
          <a:p>
            <a:pPr marL="171450" indent="-171450">
              <a:buFont typeface="Arial" panose="020B0604020202020204" pitchFamily="34" charset="0"/>
              <a:buChar char="•"/>
            </a:pPr>
            <a:r>
              <a:rPr lang="en-US" sz="1100" dirty="0">
                <a:solidFill>
                  <a:schemeClr val="tx1"/>
                </a:solidFill>
              </a:rPr>
              <a:t>The team first defined each of their user-facing services in business terms.</a:t>
            </a:r>
          </a:p>
          <a:p>
            <a:pPr marL="171450" indent="-171450">
              <a:buFont typeface="Arial" panose="020B0604020202020204" pitchFamily="34" charset="0"/>
              <a:buChar char="•"/>
            </a:pPr>
            <a:r>
              <a:rPr lang="en-US" sz="1100" dirty="0">
                <a:solidFill>
                  <a:schemeClr val="tx1"/>
                </a:solidFill>
              </a:rPr>
              <a:t>All IT costs were then allocated to each user-facing service. </a:t>
            </a:r>
          </a:p>
          <a:p>
            <a:pPr marL="171450" indent="-171450">
              <a:buFont typeface="Arial" panose="020B0604020202020204" pitchFamily="34" charset="0"/>
              <a:buChar char="•"/>
            </a:pPr>
            <a:r>
              <a:rPr lang="en-US" sz="1100" dirty="0">
                <a:solidFill>
                  <a:schemeClr val="tx1"/>
                </a:solidFill>
              </a:rPr>
              <a:t>The pricing of IT services had previously been very IT focused. When pricing services, the IT team decided instead to use chargeable service units that business owners found meaningful, manageable, and measureable.</a:t>
            </a:r>
          </a:p>
          <a:p>
            <a:pPr marL="171450" indent="-171450">
              <a:buFont typeface="Arial" panose="020B0604020202020204" pitchFamily="34" charset="0"/>
              <a:buChar char="•"/>
            </a:pPr>
            <a:r>
              <a:rPr lang="en-US" sz="1100" dirty="0">
                <a:solidFill>
                  <a:schemeClr val="tx1"/>
                </a:solidFill>
              </a:rPr>
              <a:t>The IT team then worked to ensure each chargeable service unit had a mechanism in place to track consumption.</a:t>
            </a:r>
          </a:p>
        </p:txBody>
      </p:sp>
      <p:sp>
        <p:nvSpPr>
          <p:cNvPr id="18" name="Rectangle 17"/>
          <p:cNvSpPr/>
          <p:nvPr/>
        </p:nvSpPr>
        <p:spPr>
          <a:xfrm>
            <a:off x="6315843" y="2729702"/>
            <a:ext cx="2561457" cy="3679189"/>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marL="171450" indent="-171450">
              <a:buFont typeface="Arial" panose="020B0604020202020204" pitchFamily="34" charset="0"/>
              <a:buChar char="•"/>
            </a:pPr>
            <a:r>
              <a:rPr lang="en-US" sz="1100" dirty="0">
                <a:solidFill>
                  <a:schemeClr val="tx1"/>
                </a:solidFill>
              </a:rPr>
              <a:t>The IT chargeback model was launched and the change was effectively managed using presentations and consistent communication. Feedback was welcomed at the end of each charge cycle and the model would be revised.</a:t>
            </a:r>
          </a:p>
          <a:p>
            <a:pPr marL="171450" indent="-171450">
              <a:buFont typeface="Arial" panose="020B0604020202020204" pitchFamily="34" charset="0"/>
              <a:buChar char="•"/>
            </a:pPr>
            <a:r>
              <a:rPr lang="en-US" sz="1100" dirty="0">
                <a:solidFill>
                  <a:schemeClr val="tx1"/>
                </a:solidFill>
              </a:rPr>
              <a:t>There was full transparency into IT costs and business unit accountability increased.</a:t>
            </a:r>
          </a:p>
          <a:p>
            <a:pPr marL="171450" indent="-171450">
              <a:buFont typeface="Arial" panose="020B0604020202020204" pitchFamily="34" charset="0"/>
              <a:buChar char="•"/>
            </a:pPr>
            <a:r>
              <a:rPr lang="en-US" sz="1100" dirty="0">
                <a:solidFill>
                  <a:schemeClr val="tx1"/>
                </a:solidFill>
              </a:rPr>
              <a:t>Finance and Accounting (</a:t>
            </a:r>
            <a:r>
              <a:rPr lang="en-US" sz="1100" dirty="0" err="1">
                <a:solidFill>
                  <a:schemeClr val="tx1"/>
                </a:solidFill>
              </a:rPr>
              <a:t>F&amp;A</a:t>
            </a:r>
            <a:r>
              <a:rPr lang="en-US" sz="1100" dirty="0">
                <a:solidFill>
                  <a:schemeClr val="tx1"/>
                </a:solidFill>
              </a:rPr>
              <a:t>) worked with IT to ensure the recovery of IT costs.</a:t>
            </a:r>
          </a:p>
          <a:p>
            <a:pPr marL="171450" indent="-171450">
              <a:buFont typeface="Arial" panose="020B0604020202020204" pitchFamily="34" charset="0"/>
              <a:buChar char="•"/>
            </a:pPr>
            <a:r>
              <a:rPr lang="en-US" sz="1100" dirty="0">
                <a:solidFill>
                  <a:schemeClr val="tx1"/>
                </a:solidFill>
              </a:rPr>
              <a:t>Business owners worked with the CIO every charge cycle to discuss IT costs and understand how they could shift consumption patterns to better their profit margins. </a:t>
            </a:r>
          </a:p>
          <a:p>
            <a:pPr marL="171450" indent="-171450">
              <a:buFont typeface="Arial" panose="020B0604020202020204" pitchFamily="34" charset="0"/>
              <a:buChar char="•"/>
            </a:pPr>
            <a:endParaRPr lang="en-US" sz="1100" dirty="0">
              <a:solidFill>
                <a:schemeClr val="tx1"/>
              </a:solidFill>
            </a:endParaRPr>
          </a:p>
        </p:txBody>
      </p:sp>
      <p:sp>
        <p:nvSpPr>
          <p:cNvPr id="4" name="Title 3"/>
          <p:cNvSpPr>
            <a:spLocks noGrp="1"/>
          </p:cNvSpPr>
          <p:nvPr>
            <p:ph type="title"/>
          </p:nvPr>
        </p:nvSpPr>
        <p:spPr/>
        <p:txBody>
          <a:bodyPr/>
          <a:lstStyle/>
          <a:p>
            <a:r>
              <a:rPr lang="en-US" dirty="0"/>
              <a:t>Charge for IT services using meaningful, manageable, and measurable service units the business understands</a:t>
            </a:r>
          </a:p>
        </p:txBody>
      </p:sp>
      <p:sp>
        <p:nvSpPr>
          <p:cNvPr id="23" name="Chevron 22"/>
          <p:cNvSpPr/>
          <p:nvPr/>
        </p:nvSpPr>
        <p:spPr>
          <a:xfrm>
            <a:off x="5947093" y="3786869"/>
            <a:ext cx="257096" cy="360040"/>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24" name="Chevron 23"/>
          <p:cNvSpPr/>
          <p:nvPr/>
        </p:nvSpPr>
        <p:spPr>
          <a:xfrm>
            <a:off x="2931147" y="3786869"/>
            <a:ext cx="257096" cy="360040"/>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grpSp>
        <p:nvGrpSpPr>
          <p:cNvPr id="3" name="Group 1"/>
          <p:cNvGrpSpPr/>
          <p:nvPr/>
        </p:nvGrpSpPr>
        <p:grpSpPr>
          <a:xfrm>
            <a:off x="0" y="1139383"/>
            <a:ext cx="5354516" cy="796519"/>
            <a:chOff x="-1" y="294436"/>
            <a:chExt cx="5354516" cy="796519"/>
          </a:xfrm>
        </p:grpSpPr>
        <p:sp>
          <p:nvSpPr>
            <p:cNvPr id="19" name="Rectangle 4"/>
            <p:cNvSpPr/>
            <p:nvPr/>
          </p:nvSpPr>
          <p:spPr>
            <a:xfrm>
              <a:off x="-1" y="294436"/>
              <a:ext cx="5354516" cy="796519"/>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a:t>CASE STUDY</a:t>
              </a:r>
            </a:p>
          </p:txBody>
        </p:sp>
        <p:cxnSp>
          <p:nvCxnSpPr>
            <p:cNvPr id="22" name="Straight Connector 5"/>
            <p:cNvCxnSpPr/>
            <p:nvPr/>
          </p:nvCxnSpPr>
          <p:spPr>
            <a:xfrm>
              <a:off x="3424605" y="430860"/>
              <a:ext cx="0" cy="50183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effectLst>
              <a:outerShdw blurRad="25400" dist="25400" dir="2700000" algn="tl" rotWithShape="0">
                <a:prstClr val="black">
                  <a:alpha val="15000"/>
                </a:prstClr>
              </a:outerShdw>
            </a:effectLst>
          </p:spPr>
        </p:pic>
        <p:sp>
          <p:nvSpPr>
            <p:cNvPr id="26" name="Text Placeholder 9"/>
            <p:cNvSpPr txBox="1">
              <a:spLocks/>
            </p:cNvSpPr>
            <p:nvPr/>
          </p:nvSpPr>
          <p:spPr>
            <a:xfrm>
              <a:off x="3424605" y="374667"/>
              <a:ext cx="1841867" cy="646330"/>
            </a:xfrm>
            <a:prstGeom prst="rect">
              <a:avLst/>
            </a:prstGeom>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dirty="0"/>
                <a:t>Energy Company</a:t>
              </a:r>
            </a:p>
            <a:p>
              <a:r>
                <a:rPr lang="en-CA" dirty="0"/>
                <a:t>North America</a:t>
              </a:r>
              <a:endParaRPr lang="en-US" dirty="0"/>
            </a:p>
          </p:txBody>
        </p:sp>
      </p:grpSp>
    </p:spTree>
    <p:extLst>
      <p:ext uri="{BB962C8B-B14F-4D97-AF65-F5344CB8AC3E}">
        <p14:creationId xmlns:p14="http://schemas.microsoft.com/office/powerpoint/2010/main" val="2042843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Track metrics throughout your IT chargeback journey</a:t>
            </a:r>
          </a:p>
        </p:txBody>
      </p:sp>
      <p:graphicFrame>
        <p:nvGraphicFramePr>
          <p:cNvPr id="15" name="Table 14"/>
          <p:cNvGraphicFramePr>
            <a:graphicFrameLocks noGrp="1"/>
          </p:cNvGraphicFramePr>
          <p:nvPr>
            <p:extLst>
              <p:ext uri="{D42A27DB-BD31-4B8C-83A1-F6EECF244321}">
                <p14:modId xmlns:p14="http://schemas.microsoft.com/office/powerpoint/2010/main" val="3730713604"/>
              </p:ext>
            </p:extLst>
          </p:nvPr>
        </p:nvGraphicFramePr>
        <p:xfrm>
          <a:off x="259234" y="1753777"/>
          <a:ext cx="8625782" cy="3657600"/>
        </p:xfrm>
        <a:graphic>
          <a:graphicData uri="http://schemas.openxmlformats.org/drawingml/2006/table">
            <a:tbl>
              <a:tblPr firstRow="1" bandRow="1">
                <a:tableStyleId>{5940675A-B579-460E-94D1-54222C63F5DA}</a:tableStyleId>
              </a:tblPr>
              <a:tblGrid>
                <a:gridCol w="2780057">
                  <a:extLst>
                    <a:ext uri="{9D8B030D-6E8A-4147-A177-3AD203B41FA5}">
                      <a16:colId xmlns:a16="http://schemas.microsoft.com/office/drawing/2014/main" val="20000"/>
                    </a:ext>
                  </a:extLst>
                </a:gridCol>
                <a:gridCol w="1169145">
                  <a:extLst>
                    <a:ext uri="{9D8B030D-6E8A-4147-A177-3AD203B41FA5}">
                      <a16:colId xmlns:a16="http://schemas.microsoft.com/office/drawing/2014/main" val="20001"/>
                    </a:ext>
                  </a:extLst>
                </a:gridCol>
                <a:gridCol w="1190878">
                  <a:extLst>
                    <a:ext uri="{9D8B030D-6E8A-4147-A177-3AD203B41FA5}">
                      <a16:colId xmlns:a16="http://schemas.microsoft.com/office/drawing/2014/main" val="20002"/>
                    </a:ext>
                  </a:extLst>
                </a:gridCol>
                <a:gridCol w="1147412">
                  <a:extLst>
                    <a:ext uri="{9D8B030D-6E8A-4147-A177-3AD203B41FA5}">
                      <a16:colId xmlns:a16="http://schemas.microsoft.com/office/drawing/2014/main" val="20003"/>
                    </a:ext>
                  </a:extLst>
                </a:gridCol>
                <a:gridCol w="1169145">
                  <a:extLst>
                    <a:ext uri="{9D8B030D-6E8A-4147-A177-3AD203B41FA5}">
                      <a16:colId xmlns:a16="http://schemas.microsoft.com/office/drawing/2014/main" val="20004"/>
                    </a:ext>
                  </a:extLst>
                </a:gridCol>
                <a:gridCol w="1169145">
                  <a:extLst>
                    <a:ext uri="{9D8B030D-6E8A-4147-A177-3AD203B41FA5}">
                      <a16:colId xmlns:a16="http://schemas.microsoft.com/office/drawing/2014/main" val="20005"/>
                    </a:ext>
                  </a:extLst>
                </a:gridCol>
              </a:tblGrid>
              <a:tr h="185783">
                <a:tc>
                  <a:txBody>
                    <a:bodyPr/>
                    <a:lstStyle/>
                    <a:p>
                      <a:r>
                        <a:rPr lang="en-US" sz="1200" b="1" dirty="0">
                          <a:solidFill>
                            <a:schemeClr val="bg1"/>
                          </a:solidFill>
                        </a:rPr>
                        <a:t>Metric</a:t>
                      </a:r>
                      <a:r>
                        <a:rPr lang="en-US" sz="1200" b="1" baseline="0" dirty="0">
                          <a:solidFill>
                            <a:schemeClr val="bg1"/>
                          </a:solidFill>
                        </a:rPr>
                        <a:t> Description</a:t>
                      </a:r>
                      <a:endParaRPr lang="en-US" sz="1200" b="1" dirty="0">
                        <a:solidFill>
                          <a:schemeClr val="bg1"/>
                        </a:solidFill>
                      </a:endParaRPr>
                    </a:p>
                  </a:txBody>
                  <a:tcPr anchor="ctr">
                    <a:lnL w="12700" cmpd="sng">
                      <a:noFill/>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US" sz="1200" b="1" dirty="0">
                          <a:solidFill>
                            <a:schemeClr val="bg1"/>
                          </a:solidFill>
                        </a:rPr>
                        <a:t>Metric Goal</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US" sz="1200" b="1" dirty="0">
                          <a:solidFill>
                            <a:schemeClr val="bg1"/>
                          </a:solidFill>
                        </a:rPr>
                        <a:t> Checkpoint 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US" sz="1200" b="1" dirty="0">
                          <a:solidFill>
                            <a:schemeClr val="bg1"/>
                          </a:solidFill>
                        </a:rPr>
                        <a:t>Checkpoint 2</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US" sz="1200" b="1" dirty="0">
                          <a:solidFill>
                            <a:schemeClr val="bg1"/>
                          </a:solidFill>
                        </a:rPr>
                        <a:t>Checkpoint 3</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US" sz="1200" b="1" dirty="0">
                          <a:solidFill>
                            <a:schemeClr val="bg1"/>
                          </a:solidFill>
                        </a:rPr>
                        <a:t>Checkpoint 4</a:t>
                      </a:r>
                    </a:p>
                  </a:txBody>
                  <a:tcPr anchor="ctr">
                    <a:lnL w="19050" cap="flat" cmpd="sng" algn="ctr">
                      <a:solidFill>
                        <a:schemeClr val="bg1"/>
                      </a:solidFill>
                      <a:prstDash val="solid"/>
                      <a:round/>
                      <a:headEnd type="none" w="med" len="med"/>
                      <a:tailEnd type="none" w="med" len="med"/>
                    </a:lnL>
                    <a:lnR w="12700" cmpd="sng">
                      <a:noFill/>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151900">
                <a:tc>
                  <a:txBody>
                    <a:bodyPr/>
                    <a:lstStyle/>
                    <a:p>
                      <a:r>
                        <a:rPr lang="en-US" sz="1200" dirty="0"/>
                        <a:t>Percentage of IT service</a:t>
                      </a:r>
                      <a:r>
                        <a:rPr lang="en-US" sz="1200" baseline="0" dirty="0"/>
                        <a:t> costs recovered from business units </a:t>
                      </a:r>
                      <a:endParaRPr lang="en-US" sz="1200" dirty="0"/>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80%</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151900">
                <a:tc>
                  <a:txBody>
                    <a:bodyPr/>
                    <a:lstStyle/>
                    <a:p>
                      <a:r>
                        <a:rPr lang="en-US" sz="1200" dirty="0"/>
                        <a:t>Number of complaints received by business owners on the chargeback model</a:t>
                      </a:r>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&lt;5</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151900">
                <a:tc>
                  <a:txBody>
                    <a:bodyPr/>
                    <a:lstStyle/>
                    <a:p>
                      <a:r>
                        <a:rPr lang="en-US" sz="1200" dirty="0"/>
                        <a:t>Percentage of IT resources being consumed</a:t>
                      </a:r>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90%</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r h="151900">
                <a:tc>
                  <a:txBody>
                    <a:bodyPr/>
                    <a:lstStyle/>
                    <a:p>
                      <a:r>
                        <a:rPr lang="en-US" sz="1200" dirty="0"/>
                        <a:t>Total IT capacity available to support additional business initiatives</a:t>
                      </a:r>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20%</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4"/>
                  </a:ext>
                </a:extLst>
              </a:tr>
              <a:tr h="243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Total IT cost as</a:t>
                      </a:r>
                      <a:r>
                        <a:rPr lang="en-US" sz="1200" baseline="0" dirty="0"/>
                        <a:t> a % of revenue</a:t>
                      </a:r>
                      <a:endParaRPr lang="en-US" sz="1200" dirty="0"/>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5%</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r h="1519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Other metric</a:t>
                      </a:r>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6"/>
                  </a:ext>
                </a:extLst>
              </a:tr>
              <a:tr h="151900">
                <a:tc>
                  <a:txBody>
                    <a:bodyPr/>
                    <a:lstStyle/>
                    <a:p>
                      <a:r>
                        <a:rPr lang="en-US" sz="1200" dirty="0"/>
                        <a:t>Other metric</a:t>
                      </a:r>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7"/>
                  </a:ext>
                </a:extLst>
              </a:tr>
              <a:tr h="1519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Other metric</a:t>
                      </a:r>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8"/>
                  </a:ext>
                </a:extLst>
              </a:tr>
              <a:tr h="1519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Other metric</a:t>
                      </a:r>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9"/>
                  </a:ext>
                </a:extLst>
              </a:tr>
            </a:tbl>
          </a:graphicData>
        </a:graphic>
      </p:graphicFrame>
      <p:sp>
        <p:nvSpPr>
          <p:cNvPr id="14" name="TextBox 13"/>
          <p:cNvSpPr txBox="1"/>
          <p:nvPr>
            <p:custDataLst>
              <p:tags r:id="rId1"/>
            </p:custDataLst>
          </p:nvPr>
        </p:nvSpPr>
        <p:spPr>
          <a:xfrm>
            <a:off x="259234" y="1285372"/>
            <a:ext cx="4148828" cy="307777"/>
          </a:xfrm>
          <a:prstGeom prst="rect">
            <a:avLst/>
          </a:prstGeom>
          <a:noFill/>
        </p:spPr>
        <p:txBody>
          <a:bodyPr wrap="none" rtlCol="0">
            <a:spAutoFit/>
          </a:bodyPr>
          <a:lstStyle/>
          <a:p>
            <a:pPr fontAlgn="base">
              <a:spcBef>
                <a:spcPct val="0"/>
              </a:spcBef>
              <a:spcAft>
                <a:spcPct val="0"/>
              </a:spcAft>
            </a:pPr>
            <a:r>
              <a:rPr lang="en-US" sz="1400" dirty="0">
                <a:solidFill>
                  <a:srgbClr val="333333"/>
                </a:solidFill>
              </a:rPr>
              <a:t>Here are some IT chargeback metrics to consider:</a:t>
            </a:r>
          </a:p>
        </p:txBody>
      </p:sp>
    </p:spTree>
    <p:extLst>
      <p:ext uri="{BB962C8B-B14F-4D97-AF65-F5344CB8AC3E}">
        <p14:creationId xmlns:p14="http://schemas.microsoft.com/office/powerpoint/2010/main" val="2864577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spTree>
    <p:extLst>
      <p:ext uri="{BB962C8B-B14F-4D97-AF65-F5344CB8AC3E}">
        <p14:creationId xmlns:p14="http://schemas.microsoft.com/office/powerpoint/2010/main" val="12022277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C8gJU.P9ekO5Nbf0oFFDdg"/>
</p:tagLst>
</file>

<file path=ppt/theme/theme1.xml><?xml version="1.0" encoding="utf-8"?>
<a:theme xmlns:a="http://schemas.openxmlformats.org/drawingml/2006/main" name="1_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2_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2232</Words>
  <Application>Microsoft Office PowerPoint</Application>
  <PresentationFormat>On-screen Show (4:3)</PresentationFormat>
  <Paragraphs>247</Paragraphs>
  <Slides>12</Slides>
  <Notes>10</Notes>
  <HiddenSlides>0</HiddenSlides>
  <MMClips>0</MMClips>
  <ScaleCrop>false</ScaleCrop>
  <HeadingPairs>
    <vt:vector size="8" baseType="variant">
      <vt:variant>
        <vt:lpstr>Fonts Used</vt:lpstr>
      </vt:variant>
      <vt:variant>
        <vt:i4>4</vt:i4>
      </vt:variant>
      <vt:variant>
        <vt:lpstr>Theme</vt:lpstr>
      </vt:variant>
      <vt:variant>
        <vt:i4>2</vt:i4>
      </vt:variant>
      <vt:variant>
        <vt:lpstr>Slide Titles</vt:lpstr>
      </vt:variant>
      <vt:variant>
        <vt:i4>12</vt:i4>
      </vt:variant>
      <vt:variant>
        <vt:lpstr>Custom Shows</vt:lpstr>
      </vt:variant>
      <vt:variant>
        <vt:i4>1</vt:i4>
      </vt:variant>
    </vt:vector>
  </HeadingPairs>
  <TitlesOfParts>
    <vt:vector size="19" baseType="lpstr">
      <vt:lpstr>Arial</vt:lpstr>
      <vt:lpstr>Calibri</vt:lpstr>
      <vt:lpstr>Georgia</vt:lpstr>
      <vt:lpstr>Wingdings</vt:lpstr>
      <vt:lpstr>1_Theme1</vt:lpstr>
      <vt:lpstr>2_Theme1</vt:lpstr>
      <vt:lpstr>PowerPoint Presentation</vt:lpstr>
      <vt:lpstr>Analyst Perspective</vt:lpstr>
      <vt:lpstr>Our understanding of the problem</vt:lpstr>
      <vt:lpstr>Executive summary</vt:lpstr>
      <vt:lpstr>IT chargeback can be disruptive and distressing</vt:lpstr>
      <vt:lpstr>This blueprint will take you through four phases and provide the following deliverables</vt:lpstr>
      <vt:lpstr>Charge for IT services using meaningful, manageable, and measurable service units the business understands</vt:lpstr>
      <vt:lpstr>Track metrics throughout your IT chargeback journey</vt:lpstr>
      <vt:lpstr>Use these icons to help direct you as you navigate this research </vt:lpstr>
      <vt:lpstr>Info-Tech offers various levels of support to best suit your needs</vt:lpstr>
      <vt:lpstr>Implement an IT Chargeback System – project overview</vt:lpstr>
      <vt:lpstr>Workshop overview </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2016-03-01T18:12:26Z</dcterms:created>
  <dcterms:modified xsi:type="dcterms:W3CDTF">2020-06-29T17:48:49Z</dcterms:modified>
  <cp:contentStatus/>
</cp:coreProperties>
</file>