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21" r:id="rId1"/>
  </p:sldMasterIdLst>
  <p:notesMasterIdLst>
    <p:notesMasterId r:id="rId25"/>
  </p:notesMasterIdLst>
  <p:handoutMasterIdLst>
    <p:handoutMasterId r:id="rId26"/>
  </p:handoutMasterIdLst>
  <p:sldIdLst>
    <p:sldId id="492" r:id="rId2"/>
    <p:sldId id="519" r:id="rId3"/>
    <p:sldId id="493" r:id="rId4"/>
    <p:sldId id="494" r:id="rId5"/>
    <p:sldId id="498" r:id="rId6"/>
    <p:sldId id="689" r:id="rId7"/>
    <p:sldId id="730" r:id="rId8"/>
    <p:sldId id="731" r:id="rId9"/>
    <p:sldId id="524" r:id="rId10"/>
    <p:sldId id="601" r:id="rId11"/>
    <p:sldId id="693" r:id="rId12"/>
    <p:sldId id="727" r:id="rId13"/>
    <p:sldId id="583" r:id="rId14"/>
    <p:sldId id="505" r:id="rId15"/>
    <p:sldId id="721" r:id="rId16"/>
    <p:sldId id="723" r:id="rId17"/>
    <p:sldId id="733" r:id="rId18"/>
    <p:sldId id="512" r:id="rId19"/>
    <p:sldId id="513" r:id="rId20"/>
    <p:sldId id="514" r:id="rId21"/>
    <p:sldId id="740" r:id="rId22"/>
    <p:sldId id="516" r:id="rId23"/>
    <p:sldId id="734" r:id="rId24"/>
  </p:sldIdLst>
  <p:sldSz cx="9144000" cy="6858000" type="screen4x3"/>
  <p:notesSz cx="6858000" cy="9144000"/>
  <p:custShowLst>
    <p:custShow name="Custom Show 1" id="0">
      <p:sldLst/>
    </p:custShow>
  </p:custShowLst>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1729"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B8D2"/>
    <a:srgbClr val="29465E"/>
    <a:srgbClr val="B0C534"/>
    <a:srgbClr val="334F6C"/>
    <a:srgbClr val="29475F"/>
    <a:srgbClr val="71B12D"/>
    <a:srgbClr val="1A5F20"/>
    <a:srgbClr val="F2F2F2"/>
    <a:srgbClr val="007698"/>
    <a:srgbClr val="2576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5627" autoAdjust="0"/>
  </p:normalViewPr>
  <p:slideViewPr>
    <p:cSldViewPr snapToGrid="0">
      <p:cViewPr varScale="1">
        <p:scale>
          <a:sx n="114" d="100"/>
          <a:sy n="114" d="100"/>
        </p:scale>
        <p:origin x="2304"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26148"/>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Engaged</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 am not afraid of trying out new ideas in my job.</c:v>
                </c:pt>
                <c:pt idx="1">
                  <c:v>If I make a suggestion to improve something in my department I believe it will be taken seriously.</c:v>
                </c:pt>
                <c:pt idx="2">
                  <c:v>This organization encourages innovation.</c:v>
                </c:pt>
              </c:strCache>
            </c:strRef>
          </c:cat>
          <c:val>
            <c:numRef>
              <c:f>Sheet1!$B$2:$B$4</c:f>
              <c:numCache>
                <c:formatCode>0%</c:formatCode>
                <c:ptCount val="3"/>
                <c:pt idx="0">
                  <c:v>0.92386829999999998</c:v>
                </c:pt>
                <c:pt idx="1">
                  <c:v>0.76934639999999999</c:v>
                </c:pt>
                <c:pt idx="2">
                  <c:v>0.758162</c:v>
                </c:pt>
              </c:numCache>
            </c:numRef>
          </c:val>
          <c:extLst>
            <c:ext xmlns:c16="http://schemas.microsoft.com/office/drawing/2014/chart" uri="{C3380CC4-5D6E-409C-BE32-E72D297353CC}">
              <c16:uniqueId val="{00000000-1B45-45E7-8E91-5BC553AB79A7}"/>
            </c:ext>
          </c:extLst>
        </c:ser>
        <c:ser>
          <c:idx val="1"/>
          <c:order val="1"/>
          <c:tx>
            <c:strRef>
              <c:f>Sheet1!$C$1</c:f>
              <c:strCache>
                <c:ptCount val="1"/>
                <c:pt idx="0">
                  <c:v>Disengaged</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 am not afraid of trying out new ideas in my job.</c:v>
                </c:pt>
                <c:pt idx="1">
                  <c:v>If I make a suggestion to improve something in my department I believe it will be taken seriously.</c:v>
                </c:pt>
                <c:pt idx="2">
                  <c:v>This organization encourages innovation.</c:v>
                </c:pt>
              </c:strCache>
            </c:strRef>
          </c:cat>
          <c:val>
            <c:numRef>
              <c:f>Sheet1!$C$2:$C$4</c:f>
              <c:numCache>
                <c:formatCode>0%</c:formatCode>
                <c:ptCount val="3"/>
                <c:pt idx="0">
                  <c:v>0.39873419999999998</c:v>
                </c:pt>
                <c:pt idx="1">
                  <c:v>0.1387283</c:v>
                </c:pt>
                <c:pt idx="2">
                  <c:v>0.122449</c:v>
                </c:pt>
              </c:numCache>
            </c:numRef>
          </c:val>
          <c:extLst>
            <c:ext xmlns:c16="http://schemas.microsoft.com/office/drawing/2014/chart" uri="{C3380CC4-5D6E-409C-BE32-E72D297353CC}">
              <c16:uniqueId val="{00000001-1B45-45E7-8E91-5BC553AB79A7}"/>
            </c:ext>
          </c:extLst>
        </c:ser>
        <c:dLbls>
          <c:showLegendKey val="0"/>
          <c:showVal val="1"/>
          <c:showCatName val="0"/>
          <c:showSerName val="0"/>
          <c:showPercent val="0"/>
          <c:showBubbleSize val="0"/>
        </c:dLbls>
        <c:gapWidth val="75"/>
        <c:axId val="584205768"/>
        <c:axId val="584206160"/>
      </c:barChart>
      <c:catAx>
        <c:axId val="584205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84206160"/>
        <c:crosses val="autoZero"/>
        <c:auto val="1"/>
        <c:lblAlgn val="ctr"/>
        <c:lblOffset val="100"/>
        <c:noMultiLvlLbl val="0"/>
      </c:catAx>
      <c:valAx>
        <c:axId val="584206160"/>
        <c:scaling>
          <c:orientation val="minMax"/>
        </c:scaling>
        <c:delete val="0"/>
        <c:axPos val="l"/>
        <c:numFmt formatCode="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842057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Engaged</c:v>
                </c:pt>
              </c:strCache>
            </c:strRef>
          </c:tx>
          <c:spPr>
            <a:solidFill>
              <a:schemeClr val="accent2"/>
            </a:solidFill>
            <a:ln>
              <a:noFill/>
            </a:ln>
            <a:effectLst/>
            <a:sp3d>
              <a:contourClr>
                <a:schemeClr val="bg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I am very committed to this organization</c:v>
                </c:pt>
                <c:pt idx="1">
                  <c:v>I expect to be at the organization a year from now</c:v>
                </c:pt>
                <c:pt idx="2">
                  <c:v>I can advance my career in this organization</c:v>
                </c:pt>
                <c:pt idx="3">
                  <c:v>I am given the chance to leverage my talents through my job</c:v>
                </c:pt>
              </c:strCache>
            </c:strRef>
          </c:cat>
          <c:val>
            <c:numRef>
              <c:f>Sheet1!$B$2:$B$5</c:f>
              <c:numCache>
                <c:formatCode>0%</c:formatCode>
                <c:ptCount val="4"/>
                <c:pt idx="0">
                  <c:v>0.98</c:v>
                </c:pt>
                <c:pt idx="1">
                  <c:v>0.91</c:v>
                </c:pt>
                <c:pt idx="2">
                  <c:v>0.66</c:v>
                </c:pt>
                <c:pt idx="3">
                  <c:v>0.8</c:v>
                </c:pt>
              </c:numCache>
            </c:numRef>
          </c:val>
          <c:extLst>
            <c:ext xmlns:c16="http://schemas.microsoft.com/office/drawing/2014/chart" uri="{C3380CC4-5D6E-409C-BE32-E72D297353CC}">
              <c16:uniqueId val="{00000000-75E3-471E-A532-A4C6B4C59D6A}"/>
            </c:ext>
          </c:extLst>
        </c:ser>
        <c:ser>
          <c:idx val="1"/>
          <c:order val="1"/>
          <c:tx>
            <c:strRef>
              <c:f>Sheet1!$C$1</c:f>
              <c:strCache>
                <c:ptCount val="1"/>
                <c:pt idx="0">
                  <c:v>Disengaged</c:v>
                </c:pt>
              </c:strCache>
            </c:strRef>
          </c:tx>
          <c:spPr>
            <a:solidFill>
              <a:schemeClr val="accent1"/>
            </a:solidFill>
            <a:ln>
              <a:noFill/>
            </a:ln>
            <a:effectLst/>
            <a:sp3d>
              <a:contourClr>
                <a:schemeClr val="bg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I am very committed to this organization</c:v>
                </c:pt>
                <c:pt idx="1">
                  <c:v>I expect to be at the organization a year from now</c:v>
                </c:pt>
                <c:pt idx="2">
                  <c:v>I can advance my career in this organization</c:v>
                </c:pt>
                <c:pt idx="3">
                  <c:v>I am given the chance to leverage my talents through my job</c:v>
                </c:pt>
              </c:strCache>
            </c:strRef>
          </c:cat>
          <c:val>
            <c:numRef>
              <c:f>Sheet1!$C$2:$C$5</c:f>
              <c:numCache>
                <c:formatCode>0%</c:formatCode>
                <c:ptCount val="4"/>
                <c:pt idx="0">
                  <c:v>0.17</c:v>
                </c:pt>
                <c:pt idx="1">
                  <c:v>0.21</c:v>
                </c:pt>
                <c:pt idx="2">
                  <c:v>0.05</c:v>
                </c:pt>
                <c:pt idx="3">
                  <c:v>0.1</c:v>
                </c:pt>
              </c:numCache>
            </c:numRef>
          </c:val>
          <c:extLst>
            <c:ext xmlns:c16="http://schemas.microsoft.com/office/drawing/2014/chart" uri="{C3380CC4-5D6E-409C-BE32-E72D297353CC}">
              <c16:uniqueId val="{00000001-75E3-471E-A532-A4C6B4C59D6A}"/>
            </c:ext>
          </c:extLst>
        </c:ser>
        <c:dLbls>
          <c:showLegendKey val="0"/>
          <c:showVal val="1"/>
          <c:showCatName val="0"/>
          <c:showSerName val="0"/>
          <c:showPercent val="0"/>
          <c:showBubbleSize val="0"/>
        </c:dLbls>
        <c:gapWidth val="75"/>
        <c:axId val="584207336"/>
        <c:axId val="584214784"/>
      </c:barChart>
      <c:catAx>
        <c:axId val="584207336"/>
        <c:scaling>
          <c:orientation val="minMax"/>
        </c:scaling>
        <c:delete val="0"/>
        <c:axPos val="b"/>
        <c:numFmt formatCode="General" sourceLinked="1"/>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84214784"/>
        <c:crosses val="autoZero"/>
        <c:auto val="1"/>
        <c:lblAlgn val="ctr"/>
        <c:lblOffset val="100"/>
        <c:noMultiLvlLbl val="0"/>
      </c:catAx>
      <c:valAx>
        <c:axId val="584214784"/>
        <c:scaling>
          <c:orientation val="minMax"/>
          <c:max val="1"/>
        </c:scaling>
        <c:delete val="0"/>
        <c:axPos val="l"/>
        <c:numFmt formatCode="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84207336"/>
        <c:crossesAt val="1"/>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Engaged</c:v>
                </c:pt>
              </c:strCache>
            </c:strRef>
          </c:tx>
          <c:spPr>
            <a:solidFill>
              <a:schemeClr val="accent2"/>
            </a:solidFill>
            <a:ln>
              <a:solidFill>
                <a:schemeClr val="bg1"/>
              </a:solidFill>
            </a:ln>
            <a:effectLst/>
            <a:sp3d>
              <a:contourClr>
                <a:schemeClr val="bg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 regularly accomplish more than what's expected in my role</c:v>
                </c:pt>
                <c:pt idx="1">
                  <c:v>I regularly choose to put in extra hours to improve my results</c:v>
                </c:pt>
                <c:pt idx="2">
                  <c:v>I am very proud of the work I do</c:v>
                </c:pt>
              </c:strCache>
            </c:strRef>
          </c:cat>
          <c:val>
            <c:numRef>
              <c:f>Sheet1!$B$2:$B$4</c:f>
              <c:numCache>
                <c:formatCode>0%</c:formatCode>
                <c:ptCount val="3"/>
                <c:pt idx="0">
                  <c:v>0.93</c:v>
                </c:pt>
                <c:pt idx="1">
                  <c:v>0.87</c:v>
                </c:pt>
                <c:pt idx="2">
                  <c:v>0.99</c:v>
                </c:pt>
              </c:numCache>
            </c:numRef>
          </c:val>
          <c:extLst>
            <c:ext xmlns:c16="http://schemas.microsoft.com/office/drawing/2014/chart" uri="{C3380CC4-5D6E-409C-BE32-E72D297353CC}">
              <c16:uniqueId val="{00000000-76EF-450B-AD90-6B55FA1D7AB9}"/>
            </c:ext>
          </c:extLst>
        </c:ser>
        <c:ser>
          <c:idx val="1"/>
          <c:order val="1"/>
          <c:tx>
            <c:strRef>
              <c:f>Sheet1!$C$1</c:f>
              <c:strCache>
                <c:ptCount val="1"/>
                <c:pt idx="0">
                  <c:v>Disengaged</c:v>
                </c:pt>
              </c:strCache>
            </c:strRef>
          </c:tx>
          <c:spPr>
            <a:solidFill>
              <a:schemeClr val="accent1"/>
            </a:solidFill>
            <a:ln>
              <a:solidFill>
                <a:schemeClr val="bg1"/>
              </a:solidFill>
            </a:ln>
            <a:effectLst/>
            <a:sp3d>
              <a:contourClr>
                <a:schemeClr val="bg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 regularly accomplish more than what's expected in my role</c:v>
                </c:pt>
                <c:pt idx="1">
                  <c:v>I regularly choose to put in extra hours to improve my results</c:v>
                </c:pt>
                <c:pt idx="2">
                  <c:v>I am very proud of the work I do</c:v>
                </c:pt>
              </c:strCache>
            </c:strRef>
          </c:cat>
          <c:val>
            <c:numRef>
              <c:f>Sheet1!$C$2:$C$4</c:f>
              <c:numCache>
                <c:formatCode>0%</c:formatCode>
                <c:ptCount val="3"/>
                <c:pt idx="0">
                  <c:v>0.36</c:v>
                </c:pt>
                <c:pt idx="1">
                  <c:v>0.25</c:v>
                </c:pt>
                <c:pt idx="2">
                  <c:v>0.27</c:v>
                </c:pt>
              </c:numCache>
            </c:numRef>
          </c:val>
          <c:extLst>
            <c:ext xmlns:c16="http://schemas.microsoft.com/office/drawing/2014/chart" uri="{C3380CC4-5D6E-409C-BE32-E72D297353CC}">
              <c16:uniqueId val="{00000001-76EF-450B-AD90-6B55FA1D7AB9}"/>
            </c:ext>
          </c:extLst>
        </c:ser>
        <c:dLbls>
          <c:showLegendKey val="0"/>
          <c:showVal val="1"/>
          <c:showCatName val="0"/>
          <c:showSerName val="0"/>
          <c:showPercent val="0"/>
          <c:showBubbleSize val="0"/>
        </c:dLbls>
        <c:gapWidth val="75"/>
        <c:axId val="584223408"/>
        <c:axId val="584224584"/>
      </c:barChart>
      <c:catAx>
        <c:axId val="584223408"/>
        <c:scaling>
          <c:orientation val="minMax"/>
        </c:scaling>
        <c:delete val="0"/>
        <c:axPos val="b"/>
        <c:numFmt formatCode="General"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84224584"/>
        <c:crossesAt val="0"/>
        <c:auto val="1"/>
        <c:lblAlgn val="ctr"/>
        <c:lblOffset val="100"/>
        <c:noMultiLvlLbl val="0"/>
      </c:catAx>
      <c:valAx>
        <c:axId val="584224584"/>
        <c:scaling>
          <c:orientation val="minMax"/>
          <c:max val="1"/>
        </c:scaling>
        <c:delete val="0"/>
        <c:axPos val="l"/>
        <c:numFmt formatCode="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84223408"/>
        <c:crossesAt val="1"/>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25003257521186"/>
          <c:y val="4.7013204247662012E-2"/>
          <c:w val="0.79866932780574018"/>
          <c:h val="0.68469504777352563"/>
        </c:manualLayout>
      </c:layout>
      <c:scatterChart>
        <c:scatterStyle val="lineMarker"/>
        <c:varyColors val="0"/>
        <c:ser>
          <c:idx val="0"/>
          <c:order val="0"/>
          <c:tx>
            <c:strRef>
              <c:f>Sheet1!$B$1</c:f>
              <c:strCache>
                <c:ptCount val="1"/>
                <c:pt idx="0">
                  <c:v>% Engaged</c:v>
                </c:pt>
              </c:strCache>
            </c:strRef>
          </c:tx>
          <c:spPr>
            <a:ln w="28575" cap="rnd">
              <a:noFill/>
              <a:round/>
            </a:ln>
            <a:effectLst/>
          </c:spPr>
          <c:marker>
            <c:symbol val="circle"/>
            <c:size val="5"/>
            <c:spPr>
              <a:solidFill>
                <a:schemeClr val="accent1"/>
              </a:solidFill>
              <a:ln w="9525">
                <a:solidFill>
                  <a:schemeClr val="accent1"/>
                </a:solidFill>
              </a:ln>
              <a:effectLst/>
            </c:spPr>
          </c:marker>
          <c:trendline>
            <c:spPr>
              <a:ln w="25400" cap="rnd">
                <a:solidFill>
                  <a:schemeClr val="accent2"/>
                </a:solidFill>
                <a:prstDash val="solid"/>
              </a:ln>
              <a:effectLst/>
            </c:spPr>
            <c:trendlineType val="linear"/>
            <c:dispRSqr val="1"/>
            <c:dispEq val="1"/>
            <c:trendlineLbl>
              <c:layout>
                <c:manualLayout>
                  <c:x val="0.1590311189564787"/>
                  <c:y val="0.46318745723192334"/>
                </c:manualLayout>
              </c:layout>
              <c:numFmt formatCode="General" sourceLinked="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trendlineLbl>
          </c:trendline>
          <c:xVal>
            <c:numRef>
              <c:f>Sheet1!$A$2:$A$179</c:f>
              <c:numCache>
                <c:formatCode>0%</c:formatCode>
                <c:ptCount val="178"/>
                <c:pt idx="0">
                  <c:v>0.53611111111111109</c:v>
                </c:pt>
                <c:pt idx="1">
                  <c:v>8.8607594936708861E-2</c:v>
                </c:pt>
                <c:pt idx="2">
                  <c:v>0.49315068493150682</c:v>
                </c:pt>
                <c:pt idx="3">
                  <c:v>0.54054054054054057</c:v>
                </c:pt>
                <c:pt idx="4">
                  <c:v>0.36080666374397197</c:v>
                </c:pt>
                <c:pt idx="5">
                  <c:v>0.46498980285520053</c:v>
                </c:pt>
                <c:pt idx="6">
                  <c:v>0.65714285714285714</c:v>
                </c:pt>
                <c:pt idx="7">
                  <c:v>0.56481481481481477</c:v>
                </c:pt>
                <c:pt idx="8">
                  <c:v>0.41095890410958902</c:v>
                </c:pt>
                <c:pt idx="9">
                  <c:v>0.35555555555555557</c:v>
                </c:pt>
                <c:pt idx="10">
                  <c:v>0.20130718954248367</c:v>
                </c:pt>
                <c:pt idx="11">
                  <c:v>0.33333333333333331</c:v>
                </c:pt>
                <c:pt idx="12">
                  <c:v>0.36273115220483643</c:v>
                </c:pt>
                <c:pt idx="13">
                  <c:v>0.33763837638376382</c:v>
                </c:pt>
                <c:pt idx="14">
                  <c:v>0.31764705882352939</c:v>
                </c:pt>
                <c:pt idx="15">
                  <c:v>0.60755636806825108</c:v>
                </c:pt>
                <c:pt idx="16">
                  <c:v>0.58333333333333337</c:v>
                </c:pt>
                <c:pt idx="17">
                  <c:v>0.37440758293838861</c:v>
                </c:pt>
                <c:pt idx="18">
                  <c:v>0.3788546255506608</c:v>
                </c:pt>
                <c:pt idx="19">
                  <c:v>0.35537190082644626</c:v>
                </c:pt>
                <c:pt idx="20">
                  <c:v>0.66666666666666663</c:v>
                </c:pt>
                <c:pt idx="21">
                  <c:v>0.4576271186440678</c:v>
                </c:pt>
                <c:pt idx="22">
                  <c:v>0.79661016949152541</c:v>
                </c:pt>
                <c:pt idx="23">
                  <c:v>0.80724637681159417</c:v>
                </c:pt>
                <c:pt idx="24">
                  <c:v>0.56571428571428573</c:v>
                </c:pt>
                <c:pt idx="25">
                  <c:v>0.4375</c:v>
                </c:pt>
                <c:pt idx="26">
                  <c:v>0.31726907630522089</c:v>
                </c:pt>
                <c:pt idx="27">
                  <c:v>0.43055555555555558</c:v>
                </c:pt>
                <c:pt idx="28">
                  <c:v>0.5374149659863946</c:v>
                </c:pt>
                <c:pt idx="29">
                  <c:v>0.72568578553615959</c:v>
                </c:pt>
                <c:pt idx="30">
                  <c:v>0.55435759209344115</c:v>
                </c:pt>
                <c:pt idx="31">
                  <c:v>0.47341772151898737</c:v>
                </c:pt>
                <c:pt idx="32">
                  <c:v>0.40322580645161288</c:v>
                </c:pt>
                <c:pt idx="33">
                  <c:v>0.5670103092783505</c:v>
                </c:pt>
                <c:pt idx="34">
                  <c:v>0.27458492975734355</c:v>
                </c:pt>
                <c:pt idx="35">
                  <c:v>0.65432098765432101</c:v>
                </c:pt>
                <c:pt idx="36">
                  <c:v>0.31788079470198677</c:v>
                </c:pt>
                <c:pt idx="37">
                  <c:v>0.5270588235294118</c:v>
                </c:pt>
                <c:pt idx="38">
                  <c:v>0.51296043656207368</c:v>
                </c:pt>
                <c:pt idx="39">
                  <c:v>0.44930417495029823</c:v>
                </c:pt>
                <c:pt idx="40">
                  <c:v>0.37997691863819966</c:v>
                </c:pt>
                <c:pt idx="41">
                  <c:v>0.47082494969818911</c:v>
                </c:pt>
                <c:pt idx="42">
                  <c:v>0.54651162790697672</c:v>
                </c:pt>
                <c:pt idx="43">
                  <c:v>0.2916030534351145</c:v>
                </c:pt>
                <c:pt idx="44">
                  <c:v>0.3843612334801762</c:v>
                </c:pt>
                <c:pt idx="45">
                  <c:v>0.52317880794701987</c:v>
                </c:pt>
                <c:pt idx="46">
                  <c:v>0.45095645095645098</c:v>
                </c:pt>
                <c:pt idx="47">
                  <c:v>0.56000000000000005</c:v>
                </c:pt>
                <c:pt idx="48">
                  <c:v>0.58666666666666667</c:v>
                </c:pt>
                <c:pt idx="49">
                  <c:v>0.34277620396600567</c:v>
                </c:pt>
                <c:pt idx="50">
                  <c:v>0.17142857142857143</c:v>
                </c:pt>
                <c:pt idx="51">
                  <c:v>0.44680851063829785</c:v>
                </c:pt>
                <c:pt idx="52">
                  <c:v>0.29953917050691242</c:v>
                </c:pt>
                <c:pt idx="53">
                  <c:v>0.59608843537414968</c:v>
                </c:pt>
                <c:pt idx="54">
                  <c:v>0.40173410404624277</c:v>
                </c:pt>
                <c:pt idx="55">
                  <c:v>0.57894736842105265</c:v>
                </c:pt>
                <c:pt idx="56">
                  <c:v>0.67936507936507939</c:v>
                </c:pt>
                <c:pt idx="57">
                  <c:v>0.40064102564102566</c:v>
                </c:pt>
                <c:pt idx="58">
                  <c:v>0.34285714285714286</c:v>
                </c:pt>
                <c:pt idx="59">
                  <c:v>0.3925233644859813</c:v>
                </c:pt>
                <c:pt idx="60">
                  <c:v>0.59183673469387754</c:v>
                </c:pt>
                <c:pt idx="61">
                  <c:v>0.4329896907216495</c:v>
                </c:pt>
                <c:pt idx="62">
                  <c:v>0.38860103626943004</c:v>
                </c:pt>
                <c:pt idx="63">
                  <c:v>0.56934306569343063</c:v>
                </c:pt>
                <c:pt idx="64">
                  <c:v>0.7309464728819568</c:v>
                </c:pt>
                <c:pt idx="65">
                  <c:v>0.36</c:v>
                </c:pt>
                <c:pt idx="66">
                  <c:v>0.19736842105263158</c:v>
                </c:pt>
                <c:pt idx="67">
                  <c:v>0.41156691324815065</c:v>
                </c:pt>
                <c:pt idx="68">
                  <c:v>0.78181818181818186</c:v>
                </c:pt>
                <c:pt idx="69">
                  <c:v>0.72246696035242286</c:v>
                </c:pt>
                <c:pt idx="70">
                  <c:v>0.69306930693069302</c:v>
                </c:pt>
                <c:pt idx="71">
                  <c:v>0.68571428571428572</c:v>
                </c:pt>
                <c:pt idx="72">
                  <c:v>0.35416666666666669</c:v>
                </c:pt>
                <c:pt idx="73">
                  <c:v>0.37398373983739835</c:v>
                </c:pt>
                <c:pt idx="74">
                  <c:v>0.41416309012875535</c:v>
                </c:pt>
                <c:pt idx="75">
                  <c:v>0.53424657534246578</c:v>
                </c:pt>
                <c:pt idx="76">
                  <c:v>0.74242424242424243</c:v>
                </c:pt>
                <c:pt idx="77">
                  <c:v>0.72952380952380957</c:v>
                </c:pt>
                <c:pt idx="78">
                  <c:v>0.40154867256637167</c:v>
                </c:pt>
                <c:pt idx="79">
                  <c:v>0.46153846153846156</c:v>
                </c:pt>
                <c:pt idx="80">
                  <c:v>0.45937499999999998</c:v>
                </c:pt>
                <c:pt idx="81">
                  <c:v>0.71257485029940115</c:v>
                </c:pt>
                <c:pt idx="82">
                  <c:v>0.14000000000000001</c:v>
                </c:pt>
                <c:pt idx="83">
                  <c:v>0.46932515337423314</c:v>
                </c:pt>
                <c:pt idx="84">
                  <c:v>0.68</c:v>
                </c:pt>
                <c:pt idx="85">
                  <c:v>0.25806451612903225</c:v>
                </c:pt>
                <c:pt idx="86">
                  <c:v>0.5644976733541841</c:v>
                </c:pt>
                <c:pt idx="87">
                  <c:v>0.66666666666666663</c:v>
                </c:pt>
                <c:pt idx="88">
                  <c:v>0.72727272727272729</c:v>
                </c:pt>
                <c:pt idx="89">
                  <c:v>0.62007764836383805</c:v>
                </c:pt>
                <c:pt idx="90">
                  <c:v>0.25</c:v>
                </c:pt>
                <c:pt idx="91">
                  <c:v>0.61971830985915488</c:v>
                </c:pt>
                <c:pt idx="92">
                  <c:v>0.44444444444444442</c:v>
                </c:pt>
                <c:pt idx="93">
                  <c:v>0.48421052631578948</c:v>
                </c:pt>
                <c:pt idx="94">
                  <c:v>0.6071428571428571</c:v>
                </c:pt>
                <c:pt idx="95">
                  <c:v>0.49391727493917276</c:v>
                </c:pt>
                <c:pt idx="96">
                  <c:v>0.57499999999999996</c:v>
                </c:pt>
                <c:pt idx="97">
                  <c:v>0.57499999999999996</c:v>
                </c:pt>
                <c:pt idx="98">
                  <c:v>0.50659630606860162</c:v>
                </c:pt>
                <c:pt idx="99">
                  <c:v>0.61363636363636365</c:v>
                </c:pt>
                <c:pt idx="100">
                  <c:v>0.40186915887850466</c:v>
                </c:pt>
                <c:pt idx="101">
                  <c:v>0.32128514056224899</c:v>
                </c:pt>
                <c:pt idx="102">
                  <c:v>0.57804878048780484</c:v>
                </c:pt>
                <c:pt idx="103">
                  <c:v>0.66666666666666663</c:v>
                </c:pt>
                <c:pt idx="104">
                  <c:v>0.30434782608695654</c:v>
                </c:pt>
                <c:pt idx="105">
                  <c:v>0.44444444444444442</c:v>
                </c:pt>
                <c:pt idx="106">
                  <c:v>0.31606217616580312</c:v>
                </c:pt>
                <c:pt idx="107">
                  <c:v>0.57499999999999996</c:v>
                </c:pt>
                <c:pt idx="108">
                  <c:v>0.57499999999999996</c:v>
                </c:pt>
                <c:pt idx="109">
                  <c:v>0.41666666666666669</c:v>
                </c:pt>
                <c:pt idx="110">
                  <c:v>0.61170212765957444</c:v>
                </c:pt>
                <c:pt idx="111">
                  <c:v>0.42544731610337971</c:v>
                </c:pt>
                <c:pt idx="112">
                  <c:v>0.53020134228187921</c:v>
                </c:pt>
                <c:pt idx="113">
                  <c:v>0.22508038585209003</c:v>
                </c:pt>
                <c:pt idx="114">
                  <c:v>0.63063063063063063</c:v>
                </c:pt>
                <c:pt idx="115">
                  <c:v>0.52023121387283233</c:v>
                </c:pt>
                <c:pt idx="116">
                  <c:v>0.29729729729729731</c:v>
                </c:pt>
                <c:pt idx="117">
                  <c:v>0.47058823529411764</c:v>
                </c:pt>
                <c:pt idx="118">
                  <c:v>0.54248366013071891</c:v>
                </c:pt>
                <c:pt idx="119">
                  <c:v>0.36708860759493672</c:v>
                </c:pt>
                <c:pt idx="120">
                  <c:v>0.57062543921293041</c:v>
                </c:pt>
                <c:pt idx="121">
                  <c:v>0.54570895522388063</c:v>
                </c:pt>
                <c:pt idx="122">
                  <c:v>0.42758620689655175</c:v>
                </c:pt>
                <c:pt idx="123">
                  <c:v>0.53139356814701377</c:v>
                </c:pt>
                <c:pt idx="124">
                  <c:v>0.66233766233766234</c:v>
                </c:pt>
                <c:pt idx="125">
                  <c:v>0.51626016260162599</c:v>
                </c:pt>
                <c:pt idx="126">
                  <c:v>0.26530612244897961</c:v>
                </c:pt>
                <c:pt idx="127">
                  <c:v>0.4</c:v>
                </c:pt>
                <c:pt idx="128">
                  <c:v>0.56896551724137934</c:v>
                </c:pt>
                <c:pt idx="129">
                  <c:v>0.56303724928366761</c:v>
                </c:pt>
                <c:pt idx="130">
                  <c:v>0.16851595006934814</c:v>
                </c:pt>
                <c:pt idx="131">
                  <c:v>0.44390243902439025</c:v>
                </c:pt>
                <c:pt idx="132">
                  <c:v>0.66666666666666663</c:v>
                </c:pt>
                <c:pt idx="133">
                  <c:v>0.51392891450528333</c:v>
                </c:pt>
                <c:pt idx="134">
                  <c:v>0.36915604128718882</c:v>
                </c:pt>
                <c:pt idx="135">
                  <c:v>0.20895522388059701</c:v>
                </c:pt>
                <c:pt idx="136">
                  <c:v>0.49430523917995445</c:v>
                </c:pt>
                <c:pt idx="137">
                  <c:v>0.71069182389937102</c:v>
                </c:pt>
                <c:pt idx="138">
                  <c:v>0.66111111111111109</c:v>
                </c:pt>
                <c:pt idx="139">
                  <c:v>0.45402298850574713</c:v>
                </c:pt>
                <c:pt idx="140">
                  <c:v>0.34615384615384615</c:v>
                </c:pt>
                <c:pt idx="141">
                  <c:v>0.43827160493827161</c:v>
                </c:pt>
                <c:pt idx="142">
                  <c:v>0.62674094707520889</c:v>
                </c:pt>
                <c:pt idx="143">
                  <c:v>0.60773480662983426</c:v>
                </c:pt>
                <c:pt idx="144">
                  <c:v>0.57561728395061729</c:v>
                </c:pt>
                <c:pt idx="145">
                  <c:v>0.24691358024691357</c:v>
                </c:pt>
                <c:pt idx="146">
                  <c:v>0.40196078431372551</c:v>
                </c:pt>
                <c:pt idx="147">
                  <c:v>0.53721518987341776</c:v>
                </c:pt>
                <c:pt idx="148">
                  <c:v>0.40740740740740738</c:v>
                </c:pt>
                <c:pt idx="149">
                  <c:v>0.33333333333333331</c:v>
                </c:pt>
                <c:pt idx="150">
                  <c:v>0.31343283582089554</c:v>
                </c:pt>
                <c:pt idx="151">
                  <c:v>0.66396761133603244</c:v>
                </c:pt>
                <c:pt idx="152">
                  <c:v>0.35906040268456374</c:v>
                </c:pt>
                <c:pt idx="153">
                  <c:v>0.58677685950413228</c:v>
                </c:pt>
                <c:pt idx="154">
                  <c:v>0.58677685950413228</c:v>
                </c:pt>
                <c:pt idx="155">
                  <c:v>0.39473684210526316</c:v>
                </c:pt>
                <c:pt idx="156">
                  <c:v>0.55714285714285716</c:v>
                </c:pt>
                <c:pt idx="157">
                  <c:v>0.55762711864406778</c:v>
                </c:pt>
                <c:pt idx="158">
                  <c:v>0.64102564102564108</c:v>
                </c:pt>
                <c:pt idx="159">
                  <c:v>0.60433604336043356</c:v>
                </c:pt>
                <c:pt idx="160">
                  <c:v>0.55527318932655656</c:v>
                </c:pt>
                <c:pt idx="161">
                  <c:v>0.67130919220055707</c:v>
                </c:pt>
                <c:pt idx="162">
                  <c:v>0.64677103718199613</c:v>
                </c:pt>
                <c:pt idx="163">
                  <c:v>0.44656488549618323</c:v>
                </c:pt>
                <c:pt idx="164">
                  <c:v>0.54924874791318867</c:v>
                </c:pt>
                <c:pt idx="165">
                  <c:v>0.69548872180451127</c:v>
                </c:pt>
                <c:pt idx="166">
                  <c:v>0.5421348314606742</c:v>
                </c:pt>
                <c:pt idx="167">
                  <c:v>0.66431924882629112</c:v>
                </c:pt>
                <c:pt idx="168">
                  <c:v>0.52</c:v>
                </c:pt>
                <c:pt idx="169">
                  <c:v>0.6029411764705882</c:v>
                </c:pt>
                <c:pt idx="170">
                  <c:v>0.56310679611650483</c:v>
                </c:pt>
                <c:pt idx="171">
                  <c:v>0.36792452830188677</c:v>
                </c:pt>
                <c:pt idx="172">
                  <c:v>0.75543478260869568</c:v>
                </c:pt>
                <c:pt idx="173">
                  <c:v>0.43962848297213625</c:v>
                </c:pt>
                <c:pt idx="174">
                  <c:v>0.63414634146341464</c:v>
                </c:pt>
                <c:pt idx="175">
                  <c:v>0.49464668094218417</c:v>
                </c:pt>
                <c:pt idx="176">
                  <c:v>0.61233480176211452</c:v>
                </c:pt>
                <c:pt idx="177">
                  <c:v>0.65758754863813229</c:v>
                </c:pt>
              </c:numCache>
            </c:numRef>
          </c:xVal>
          <c:yVal>
            <c:numRef>
              <c:f>Sheet1!$B$2:$B$179</c:f>
              <c:numCache>
                <c:formatCode>0%</c:formatCode>
                <c:ptCount val="178"/>
                <c:pt idx="0">
                  <c:v>0.55585106382978722</c:v>
                </c:pt>
                <c:pt idx="1">
                  <c:v>0.14814814814814814</c:v>
                </c:pt>
                <c:pt idx="2">
                  <c:v>0.55263157894736847</c:v>
                </c:pt>
                <c:pt idx="3">
                  <c:v>0.63087248322147649</c:v>
                </c:pt>
                <c:pt idx="4">
                  <c:v>0.36946236559139783</c:v>
                </c:pt>
                <c:pt idx="5">
                  <c:v>0.45046854082998661</c:v>
                </c:pt>
                <c:pt idx="6">
                  <c:v>0.51428571428571423</c:v>
                </c:pt>
                <c:pt idx="7">
                  <c:v>0.47747747747747749</c:v>
                </c:pt>
                <c:pt idx="8">
                  <c:v>0.56375838926174493</c:v>
                </c:pt>
                <c:pt idx="9">
                  <c:v>0.46666666666666667</c:v>
                </c:pt>
                <c:pt idx="10">
                  <c:v>0.29936305732484075</c:v>
                </c:pt>
                <c:pt idx="11">
                  <c:v>0.55089820359281438</c:v>
                </c:pt>
                <c:pt idx="12">
                  <c:v>0.46215139442231074</c:v>
                </c:pt>
                <c:pt idx="13">
                  <c:v>0.43765133171912834</c:v>
                </c:pt>
                <c:pt idx="14">
                  <c:v>0.39411764705882352</c:v>
                </c:pt>
                <c:pt idx="15">
                  <c:v>0.62660304205189388</c:v>
                </c:pt>
                <c:pt idx="16">
                  <c:v>0.60909090909090913</c:v>
                </c:pt>
                <c:pt idx="17">
                  <c:v>0.37788018433179721</c:v>
                </c:pt>
                <c:pt idx="18">
                  <c:v>0.35193133047210301</c:v>
                </c:pt>
                <c:pt idx="19">
                  <c:v>0.5668016194331984</c:v>
                </c:pt>
                <c:pt idx="20">
                  <c:v>0.63636363636363635</c:v>
                </c:pt>
                <c:pt idx="21">
                  <c:v>0.56666666666666665</c:v>
                </c:pt>
                <c:pt idx="22">
                  <c:v>0.79661016949152541</c:v>
                </c:pt>
                <c:pt idx="23">
                  <c:v>0.74857142857142855</c:v>
                </c:pt>
                <c:pt idx="24">
                  <c:v>0.5957446808510638</c:v>
                </c:pt>
                <c:pt idx="25">
                  <c:v>0.49240121580547114</c:v>
                </c:pt>
                <c:pt idx="26">
                  <c:v>0.5811320754716981</c:v>
                </c:pt>
                <c:pt idx="27">
                  <c:v>0.45454545454545453</c:v>
                </c:pt>
                <c:pt idx="28">
                  <c:v>0.5629139072847682</c:v>
                </c:pt>
                <c:pt idx="29">
                  <c:v>0.68470588235294116</c:v>
                </c:pt>
                <c:pt idx="30">
                  <c:v>0.57959542656112573</c:v>
                </c:pt>
                <c:pt idx="31">
                  <c:v>0.67541766109785206</c:v>
                </c:pt>
                <c:pt idx="32">
                  <c:v>0.59523809523809523</c:v>
                </c:pt>
                <c:pt idx="33">
                  <c:v>0.50510204081632648</c:v>
                </c:pt>
                <c:pt idx="34">
                  <c:v>0.41883519206939279</c:v>
                </c:pt>
                <c:pt idx="35">
                  <c:v>0.62195121951219512</c:v>
                </c:pt>
                <c:pt idx="36">
                  <c:v>0.57861635220125784</c:v>
                </c:pt>
                <c:pt idx="37">
                  <c:v>0.64678899082568808</c:v>
                </c:pt>
                <c:pt idx="38">
                  <c:v>0.5</c:v>
                </c:pt>
                <c:pt idx="39">
                  <c:v>0.41878669275929548</c:v>
                </c:pt>
                <c:pt idx="40">
                  <c:v>0.23832790445168295</c:v>
                </c:pt>
                <c:pt idx="41">
                  <c:v>0.48837209302325579</c:v>
                </c:pt>
                <c:pt idx="42">
                  <c:v>0.62222222222222223</c:v>
                </c:pt>
                <c:pt idx="43">
                  <c:v>0.48539079620160702</c:v>
                </c:pt>
                <c:pt idx="44">
                  <c:v>0.48591174906964379</c:v>
                </c:pt>
                <c:pt idx="45">
                  <c:v>0.64779874213836475</c:v>
                </c:pt>
                <c:pt idx="46">
                  <c:v>0.38980329185066237</c:v>
                </c:pt>
                <c:pt idx="47">
                  <c:v>0.57062146892655363</c:v>
                </c:pt>
                <c:pt idx="48">
                  <c:v>0.72847682119205293</c:v>
                </c:pt>
                <c:pt idx="49">
                  <c:v>0.52924791086350975</c:v>
                </c:pt>
                <c:pt idx="50">
                  <c:v>0.37414965986394561</c:v>
                </c:pt>
                <c:pt idx="51">
                  <c:v>0.5957446808510638</c:v>
                </c:pt>
                <c:pt idx="52">
                  <c:v>0.29661016949152541</c:v>
                </c:pt>
                <c:pt idx="53">
                  <c:v>0.56867671691792299</c:v>
                </c:pt>
                <c:pt idx="54">
                  <c:v>0.48918918918918919</c:v>
                </c:pt>
                <c:pt idx="55">
                  <c:v>0.63749999999999996</c:v>
                </c:pt>
                <c:pt idx="56">
                  <c:v>0.60182370820668696</c:v>
                </c:pt>
                <c:pt idx="57">
                  <c:v>0.66055045871559637</c:v>
                </c:pt>
                <c:pt idx="58">
                  <c:v>0.47368421052631576</c:v>
                </c:pt>
                <c:pt idx="59">
                  <c:v>0.6524216524216524</c:v>
                </c:pt>
                <c:pt idx="60">
                  <c:v>0.68243243243243246</c:v>
                </c:pt>
                <c:pt idx="61">
                  <c:v>0.53535353535353536</c:v>
                </c:pt>
                <c:pt idx="62">
                  <c:v>0.47368421052631576</c:v>
                </c:pt>
                <c:pt idx="63">
                  <c:v>0.58450704225352113</c:v>
                </c:pt>
                <c:pt idx="64">
                  <c:v>0.69236063317274599</c:v>
                </c:pt>
                <c:pt idx="65">
                  <c:v>0.36776859504132231</c:v>
                </c:pt>
                <c:pt idx="66">
                  <c:v>0.45859872611464969</c:v>
                </c:pt>
                <c:pt idx="67">
                  <c:v>0.45572916666666669</c:v>
                </c:pt>
                <c:pt idx="68">
                  <c:v>0.78181818181818186</c:v>
                </c:pt>
                <c:pt idx="69">
                  <c:v>0.58515283842794763</c:v>
                </c:pt>
                <c:pt idx="70">
                  <c:v>0.70873786407766992</c:v>
                </c:pt>
                <c:pt idx="71">
                  <c:v>0.76571428571428568</c:v>
                </c:pt>
                <c:pt idx="72">
                  <c:v>0.517948717948718</c:v>
                </c:pt>
                <c:pt idx="73">
                  <c:v>0.47580645161290325</c:v>
                </c:pt>
                <c:pt idx="74">
                  <c:v>0.59680638722554891</c:v>
                </c:pt>
                <c:pt idx="75">
                  <c:v>0.64864864864864868</c:v>
                </c:pt>
                <c:pt idx="76">
                  <c:v>0.57352941176470584</c:v>
                </c:pt>
                <c:pt idx="77">
                  <c:v>0.69594902139280834</c:v>
                </c:pt>
                <c:pt idx="78">
                  <c:v>0.54393305439330542</c:v>
                </c:pt>
                <c:pt idx="79">
                  <c:v>0.42499999999999999</c:v>
                </c:pt>
                <c:pt idx="80">
                  <c:v>0.49852507374631266</c:v>
                </c:pt>
                <c:pt idx="81">
                  <c:v>0.58682634730538918</c:v>
                </c:pt>
                <c:pt idx="82">
                  <c:v>0.25490196078431371</c:v>
                </c:pt>
                <c:pt idx="83">
                  <c:v>0.54273504273504269</c:v>
                </c:pt>
                <c:pt idx="84">
                  <c:v>0.74509803921568629</c:v>
                </c:pt>
                <c:pt idx="85">
                  <c:v>0.38709677419354838</c:v>
                </c:pt>
                <c:pt idx="86">
                  <c:v>0.60980062805813184</c:v>
                </c:pt>
                <c:pt idx="87">
                  <c:v>0.74242424242424243</c:v>
                </c:pt>
                <c:pt idx="88">
                  <c:v>0.70175438596491224</c:v>
                </c:pt>
                <c:pt idx="89">
                  <c:v>0.61955937667920469</c:v>
                </c:pt>
                <c:pt idx="90">
                  <c:v>0.36666666666666664</c:v>
                </c:pt>
                <c:pt idx="91">
                  <c:v>0.60333333333333339</c:v>
                </c:pt>
                <c:pt idx="92">
                  <c:v>0.84210526315789469</c:v>
                </c:pt>
                <c:pt idx="93">
                  <c:v>0.52083333333333337</c:v>
                </c:pt>
                <c:pt idx="94">
                  <c:v>0.44247787610619471</c:v>
                </c:pt>
                <c:pt idx="95">
                  <c:v>0.61575178997613367</c:v>
                </c:pt>
                <c:pt idx="96">
                  <c:v>0.50920245398773001</c:v>
                </c:pt>
                <c:pt idx="97">
                  <c:v>0.50920245398773001</c:v>
                </c:pt>
                <c:pt idx="98">
                  <c:v>0.53157894736842104</c:v>
                </c:pt>
                <c:pt idx="99">
                  <c:v>0.53333333333333333</c:v>
                </c:pt>
                <c:pt idx="100">
                  <c:v>0.60185185185185186</c:v>
                </c:pt>
                <c:pt idx="101">
                  <c:v>0.45315487571701724</c:v>
                </c:pt>
                <c:pt idx="102">
                  <c:v>0.52784503631961255</c:v>
                </c:pt>
                <c:pt idx="103">
                  <c:v>0.66666666666666663</c:v>
                </c:pt>
                <c:pt idx="104">
                  <c:v>0.28985507246376813</c:v>
                </c:pt>
                <c:pt idx="105">
                  <c:v>0.43243243243243246</c:v>
                </c:pt>
                <c:pt idx="106">
                  <c:v>0.38154613466334164</c:v>
                </c:pt>
                <c:pt idx="107">
                  <c:v>0.50920245398773001</c:v>
                </c:pt>
                <c:pt idx="108">
                  <c:v>0.50920245398773001</c:v>
                </c:pt>
                <c:pt idx="109">
                  <c:v>0.52631578947368418</c:v>
                </c:pt>
                <c:pt idx="110">
                  <c:v>0.58730158730158732</c:v>
                </c:pt>
                <c:pt idx="111">
                  <c:v>0.49215686274509801</c:v>
                </c:pt>
                <c:pt idx="112">
                  <c:v>0.62197802197802199</c:v>
                </c:pt>
                <c:pt idx="113">
                  <c:v>0.36734693877551022</c:v>
                </c:pt>
                <c:pt idx="114">
                  <c:v>0.54867256637168138</c:v>
                </c:pt>
                <c:pt idx="115">
                  <c:v>0.66666666666666663</c:v>
                </c:pt>
                <c:pt idx="116">
                  <c:v>0.39563106796116504</c:v>
                </c:pt>
                <c:pt idx="117">
                  <c:v>0.660377358490566</c:v>
                </c:pt>
                <c:pt idx="118">
                  <c:v>0.68047337278106512</c:v>
                </c:pt>
                <c:pt idx="119">
                  <c:v>0.42499999999999999</c:v>
                </c:pt>
                <c:pt idx="120">
                  <c:v>0.64548494983277593</c:v>
                </c:pt>
                <c:pt idx="121">
                  <c:v>0.56261180679785328</c:v>
                </c:pt>
                <c:pt idx="122">
                  <c:v>0.45578231292517007</c:v>
                </c:pt>
                <c:pt idx="123">
                  <c:v>0.69614035087719295</c:v>
                </c:pt>
                <c:pt idx="124">
                  <c:v>0.74683544303797467</c:v>
                </c:pt>
                <c:pt idx="125">
                  <c:v>0.49011857707509882</c:v>
                </c:pt>
                <c:pt idx="126">
                  <c:v>0.45098039215686275</c:v>
                </c:pt>
                <c:pt idx="127">
                  <c:v>0.46153846153846156</c:v>
                </c:pt>
                <c:pt idx="128">
                  <c:v>0.50847457627118642</c:v>
                </c:pt>
                <c:pt idx="129">
                  <c:v>0.54133333333333333</c:v>
                </c:pt>
                <c:pt idx="130">
                  <c:v>0.40162822252374492</c:v>
                </c:pt>
                <c:pt idx="131">
                  <c:v>0.47417840375586856</c:v>
                </c:pt>
                <c:pt idx="132">
                  <c:v>0.6216216216216216</c:v>
                </c:pt>
                <c:pt idx="133">
                  <c:v>0.53683241252302027</c:v>
                </c:pt>
                <c:pt idx="134">
                  <c:v>0.48858981860737272</c:v>
                </c:pt>
                <c:pt idx="135">
                  <c:v>0.27142857142857141</c:v>
                </c:pt>
                <c:pt idx="136">
                  <c:v>0.53047404063205417</c:v>
                </c:pt>
                <c:pt idx="137">
                  <c:v>0.74233128834355833</c:v>
                </c:pt>
                <c:pt idx="138">
                  <c:v>0.71270718232044195</c:v>
                </c:pt>
                <c:pt idx="139">
                  <c:v>0.36857142857142855</c:v>
                </c:pt>
                <c:pt idx="140">
                  <c:v>0.379746835443038</c:v>
                </c:pt>
                <c:pt idx="141">
                  <c:v>0.55082742316784872</c:v>
                </c:pt>
                <c:pt idx="142">
                  <c:v>0.64754098360655743</c:v>
                </c:pt>
                <c:pt idx="143">
                  <c:v>0.54395604395604391</c:v>
                </c:pt>
                <c:pt idx="144">
                  <c:v>0.59618282270215972</c:v>
                </c:pt>
                <c:pt idx="145">
                  <c:v>0.32926829268292684</c:v>
                </c:pt>
                <c:pt idx="146">
                  <c:v>0.48571428571428571</c:v>
                </c:pt>
                <c:pt idx="147">
                  <c:v>0.51186943620178038</c:v>
                </c:pt>
                <c:pt idx="148">
                  <c:v>0.31034482758620691</c:v>
                </c:pt>
                <c:pt idx="149">
                  <c:v>0.53333333333333333</c:v>
                </c:pt>
                <c:pt idx="150">
                  <c:v>0.42465753424657532</c:v>
                </c:pt>
                <c:pt idx="151">
                  <c:v>0.63424124513618674</c:v>
                </c:pt>
                <c:pt idx="152">
                  <c:v>0.43570265870862723</c:v>
                </c:pt>
                <c:pt idx="153">
                  <c:v>0.63458401305057099</c:v>
                </c:pt>
                <c:pt idx="154">
                  <c:v>0.6</c:v>
                </c:pt>
                <c:pt idx="155">
                  <c:v>0.41420118343195267</c:v>
                </c:pt>
                <c:pt idx="156">
                  <c:v>0.36619718309859156</c:v>
                </c:pt>
                <c:pt idx="157">
                  <c:v>0.6164154103852596</c:v>
                </c:pt>
                <c:pt idx="158">
                  <c:v>0.71308016877637126</c:v>
                </c:pt>
                <c:pt idx="159">
                  <c:v>0.54959785522788207</c:v>
                </c:pt>
                <c:pt idx="160">
                  <c:v>0.61654135338345861</c:v>
                </c:pt>
                <c:pt idx="161">
                  <c:v>0.59890109890109888</c:v>
                </c:pt>
                <c:pt idx="162">
                  <c:v>0.7384615384615385</c:v>
                </c:pt>
                <c:pt idx="163">
                  <c:v>0.62406015037593987</c:v>
                </c:pt>
                <c:pt idx="164">
                  <c:v>0.56955810147299513</c:v>
                </c:pt>
                <c:pt idx="165">
                  <c:v>0.69429097605893186</c:v>
                </c:pt>
                <c:pt idx="166">
                  <c:v>0.73424657534246573</c:v>
                </c:pt>
                <c:pt idx="167">
                  <c:v>0.73549883990719256</c:v>
                </c:pt>
                <c:pt idx="168">
                  <c:v>0.52</c:v>
                </c:pt>
                <c:pt idx="169">
                  <c:v>0.6029411764705882</c:v>
                </c:pt>
                <c:pt idx="170">
                  <c:v>0.71153846153846156</c:v>
                </c:pt>
                <c:pt idx="171">
                  <c:v>0.57009345794392519</c:v>
                </c:pt>
                <c:pt idx="172">
                  <c:v>0.72872340425531912</c:v>
                </c:pt>
                <c:pt idx="173">
                  <c:v>0.58282208588957052</c:v>
                </c:pt>
                <c:pt idx="174">
                  <c:v>0.7142857142857143</c:v>
                </c:pt>
                <c:pt idx="175">
                  <c:v>0.58736842105263154</c:v>
                </c:pt>
                <c:pt idx="176">
                  <c:v>0.66079295154185025</c:v>
                </c:pt>
                <c:pt idx="177">
                  <c:v>0.73308270676691734</c:v>
                </c:pt>
              </c:numCache>
            </c:numRef>
          </c:yVal>
          <c:smooth val="0"/>
          <c:extLst>
            <c:ext xmlns:c16="http://schemas.microsoft.com/office/drawing/2014/chart" uri="{C3380CC4-5D6E-409C-BE32-E72D297353CC}">
              <c16:uniqueId val="{00000001-9181-447D-9255-E80FD261E726}"/>
            </c:ext>
          </c:extLst>
        </c:ser>
        <c:dLbls>
          <c:showLegendKey val="0"/>
          <c:showVal val="0"/>
          <c:showCatName val="0"/>
          <c:showSerName val="0"/>
          <c:showPercent val="0"/>
          <c:showBubbleSize val="0"/>
        </c:dLbls>
        <c:axId val="581843136"/>
        <c:axId val="581852936"/>
      </c:scatterChart>
      <c:valAx>
        <c:axId val="58184313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CA" dirty="0"/>
                  <a:t>This Organization Takes Actions to Improve Employee Engagement Top Box*</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81852936"/>
        <c:crosses val="autoZero"/>
        <c:crossBetween val="midCat"/>
      </c:valAx>
      <c:valAx>
        <c:axId val="581852936"/>
        <c:scaling>
          <c:orientation val="minMax"/>
          <c:max val="1"/>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CA" dirty="0"/>
                  <a:t>% Engaged</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81843136"/>
        <c:crosses val="autoZero"/>
        <c:crossBetween val="midCat"/>
      </c:valAx>
      <c:spPr>
        <a:solidFill>
          <a:schemeClr val="bg1"/>
        </a:solidFill>
        <a:ln>
          <a:solidFill>
            <a:schemeClr val="bg1">
              <a:lumMod val="85000"/>
            </a:schemeClr>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7/14/2020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7/14/2020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3599909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15</a:t>
            </a:fld>
            <a:endParaRPr lang="en-US" dirty="0"/>
          </a:p>
        </p:txBody>
      </p:sp>
    </p:spTree>
    <p:extLst>
      <p:ext uri="{BB962C8B-B14F-4D97-AF65-F5344CB8AC3E}">
        <p14:creationId xmlns:p14="http://schemas.microsoft.com/office/powerpoint/2010/main" val="445441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2769281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17</a:t>
            </a:fld>
            <a:endParaRPr lang="en-US" dirty="0">
              <a:solidFill>
                <a:prstClr val="black"/>
              </a:solidFill>
            </a:endParaRPr>
          </a:p>
        </p:txBody>
      </p:sp>
    </p:spTree>
    <p:extLst>
      <p:ext uri="{BB962C8B-B14F-4D97-AF65-F5344CB8AC3E}">
        <p14:creationId xmlns:p14="http://schemas.microsoft.com/office/powerpoint/2010/main" val="3158281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19</a:t>
            </a:fld>
            <a:endParaRPr lang="en-US" dirty="0"/>
          </a:p>
        </p:txBody>
      </p:sp>
    </p:spTree>
    <p:extLst>
      <p:ext uri="{BB962C8B-B14F-4D97-AF65-F5344CB8AC3E}">
        <p14:creationId xmlns:p14="http://schemas.microsoft.com/office/powerpoint/2010/main" val="2809397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20</a:t>
            </a:fld>
            <a:endParaRPr lang="en-US" dirty="0">
              <a:solidFill>
                <a:prstClr val="black"/>
              </a:solidFill>
            </a:endParaRPr>
          </a:p>
        </p:txBody>
      </p:sp>
    </p:spTree>
    <p:extLst>
      <p:ext uri="{BB962C8B-B14F-4D97-AF65-F5344CB8AC3E}">
        <p14:creationId xmlns:p14="http://schemas.microsoft.com/office/powerpoint/2010/main" val="267347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21</a:t>
            </a:fld>
            <a:endParaRPr lang="en-US" dirty="0"/>
          </a:p>
        </p:txBody>
      </p:sp>
    </p:spTree>
    <p:extLst>
      <p:ext uri="{BB962C8B-B14F-4D97-AF65-F5344CB8AC3E}">
        <p14:creationId xmlns:p14="http://schemas.microsoft.com/office/powerpoint/2010/main" val="141383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22</a:t>
            </a:fld>
            <a:endParaRPr lang="en-US" dirty="0"/>
          </a:p>
        </p:txBody>
      </p:sp>
    </p:spTree>
    <p:extLst>
      <p:ext uri="{BB962C8B-B14F-4D97-AF65-F5344CB8AC3E}">
        <p14:creationId xmlns:p14="http://schemas.microsoft.com/office/powerpoint/2010/main" val="790537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23</a:t>
            </a:fld>
            <a:endParaRPr lang="en-US" dirty="0"/>
          </a:p>
        </p:txBody>
      </p:sp>
    </p:spTree>
    <p:extLst>
      <p:ext uri="{BB962C8B-B14F-4D97-AF65-F5344CB8AC3E}">
        <p14:creationId xmlns:p14="http://schemas.microsoft.com/office/powerpoint/2010/main" val="792367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2804178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1210385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2387304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496791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2940637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4288597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3980560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35909287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1997-2018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Tree>
    <p:extLst>
      <p:ext uri="{BB962C8B-B14F-4D97-AF65-F5344CB8AC3E}">
        <p14:creationId xmlns:p14="http://schemas.microsoft.com/office/powerpoint/2010/main" val="142552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2860695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a:t>Replace with the title of your phase</a:t>
            </a:r>
            <a:endParaRPr lang="en-US"/>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a:t>#</a:t>
            </a:r>
            <a:endParaRPr lang="en-US"/>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10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1997-2018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46175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52445654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443054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1754250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2820933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12pt)</a:t>
            </a:r>
          </a:p>
          <a:p>
            <a:pPr lvl="1"/>
            <a:r>
              <a:rPr lang="en-US"/>
              <a:t>Second Level (Arial, 12pt)</a:t>
            </a:r>
          </a:p>
          <a:p>
            <a:pPr lvl="2"/>
            <a:r>
              <a:rPr lang="en-US"/>
              <a:t>Third Level (Arial, 12pt)</a:t>
            </a:r>
          </a:p>
          <a:p>
            <a:pPr lvl="3"/>
            <a:r>
              <a:rPr lang="en-US"/>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9107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31576880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a:t>[Provide estimated time for workshop activity or other guidelines.]</a:t>
            </a:r>
          </a:p>
        </p:txBody>
      </p:sp>
    </p:spTree>
    <p:extLst>
      <p:ext uri="{BB962C8B-B14F-4D97-AF65-F5344CB8AC3E}">
        <p14:creationId xmlns:p14="http://schemas.microsoft.com/office/powerpoint/2010/main" val="219042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055715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Tree>
    <p:extLst>
      <p:ext uri="{BB962C8B-B14F-4D97-AF65-F5344CB8AC3E}">
        <p14:creationId xmlns:p14="http://schemas.microsoft.com/office/powerpoint/2010/main" val="101061663"/>
      </p:ext>
    </p:extLst>
  </p:cSld>
  <p:clrMapOvr>
    <a:masterClrMapping/>
  </p:clrMapOvr>
  <p:extLst>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5316168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rgbClr val="29475F"/>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a:t>Replace with the title of your phase</a:t>
            </a:r>
            <a:endParaRPr lang="en-US"/>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a:t>#</a:t>
            </a:r>
            <a:endParaRPr lang="en-US"/>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34541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rgbClr val="29475F"/>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17560906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a:solidFill>
                  <a:srgbClr val="FFFFFF"/>
                </a:solidFill>
              </a:rPr>
              <a:t>The following are sample activities that will be conducted by Info-Tech analysts with your team:</a:t>
            </a: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Tree>
    <p:extLst>
      <p:ext uri="{BB962C8B-B14F-4D97-AF65-F5344CB8AC3E}">
        <p14:creationId xmlns:p14="http://schemas.microsoft.com/office/powerpoint/2010/main" val="2346687379"/>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77939538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3068556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a:t>Page Header (Georgia, 24pt) </a:t>
            </a:r>
            <a:endParaRPr lang="en-CA"/>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a:t>#</a:t>
            </a:r>
          </a:p>
        </p:txBody>
      </p:sp>
    </p:spTree>
    <p:extLst>
      <p:ext uri="{BB962C8B-B14F-4D97-AF65-F5344CB8AC3E}">
        <p14:creationId xmlns:p14="http://schemas.microsoft.com/office/powerpoint/2010/main" val="20036907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 </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2309420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404788"/>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717606"/>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457766"/>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4"/>
            <a:ext cx="3096774" cy="286513"/>
          </a:xfrm>
          <a:prstGeom prst="rect">
            <a:avLst/>
          </a:prstGeom>
        </p:spPr>
      </p:pic>
    </p:spTree>
    <p:extLst>
      <p:ext uri="{BB962C8B-B14F-4D97-AF65-F5344CB8AC3E}">
        <p14:creationId xmlns:p14="http://schemas.microsoft.com/office/powerpoint/2010/main" val="3222748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1"/>
            <a:ext cx="9144000" cy="11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5072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284669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56686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182466733"/>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1" r:id="rId9"/>
    <p:sldLayoutId id="2147483835" r:id="rId10"/>
    <p:sldLayoutId id="2147483836" r:id="rId11"/>
    <p:sldLayoutId id="2147483837" r:id="rId12"/>
    <p:sldLayoutId id="2147483839" r:id="rId13"/>
    <p:sldLayoutId id="2147483841" r:id="rId14"/>
    <p:sldLayoutId id="2147483842" r:id="rId15"/>
    <p:sldLayoutId id="2147483843" r:id="rId16"/>
    <p:sldLayoutId id="2147483844" r:id="rId17"/>
    <p:sldLayoutId id="2147483845" r:id="rId18"/>
    <p:sldLayoutId id="2147483846" r:id="rId19"/>
    <p:sldLayoutId id="2147483847" r:id="rId20"/>
    <p:sldLayoutId id="2147483848" r:id="rId21"/>
    <p:sldLayoutId id="2147483849" r:id="rId22"/>
    <p:sldLayoutId id="2147483850" r:id="rId23"/>
    <p:sldLayoutId id="2147483851" r:id="rId24"/>
    <p:sldLayoutId id="2147483852" r:id="rId25"/>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nfotech.com/hr-diagnostics/employee-experience-monito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infotech.com/hr-diagnostics/employee-engagement"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notesSlide" Target="../notesSlides/notesSlide11.xml"/><Relationship Id="rId4" Type="http://schemas.openxmlformats.org/officeDocument/2006/relationships/tags" Target="../tags/tag5.xml"/><Relationship Id="rId9"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tags" Target="../tags/tag17.xml"/><Relationship Id="rId3" Type="http://schemas.openxmlformats.org/officeDocument/2006/relationships/tags" Target="../tags/tag12.xml"/><Relationship Id="rId7" Type="http://schemas.openxmlformats.org/officeDocument/2006/relationships/tags" Target="../tags/tag16.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10" Type="http://schemas.openxmlformats.org/officeDocument/2006/relationships/notesSlide" Target="../notesSlides/notesSlide12.xml"/><Relationship Id="rId4" Type="http://schemas.openxmlformats.org/officeDocument/2006/relationships/tags" Target="../tags/tag13.xml"/><Relationship Id="rId9"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14.png"/></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1.png"/><Relationship Id="rId4" Type="http://schemas.openxmlformats.org/officeDocument/2006/relationships/image" Target="../media/image27.png"/></Relationships>
</file>

<file path=ppt/slides/_rels/slide22.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Workshops@InfoTech.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a:t>Build an IT Employee Engagement Program</a:t>
            </a:r>
            <a:endParaRPr lang="en-US" dirty="0"/>
          </a:p>
        </p:txBody>
      </p:sp>
      <p:sp>
        <p:nvSpPr>
          <p:cNvPr id="5" name="Tagline"/>
          <p:cNvSpPr>
            <a:spLocks noGrp="1"/>
          </p:cNvSpPr>
          <p:nvPr>
            <p:ph type="body" sz="quarter" idx="16"/>
          </p:nvPr>
        </p:nvSpPr>
        <p:spPr/>
        <p:txBody>
          <a:bodyPr/>
          <a:lstStyle/>
          <a:p>
            <a:r>
              <a:rPr lang="en-US"/>
              <a:t>Measure employee sentiment to drive IT performance.</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4133" y="4152616"/>
            <a:ext cx="2280102" cy="1798476"/>
          </a:xfrm>
          <a:prstGeom prst="rect">
            <a:avLst/>
          </a:prstGeom>
        </p:spPr>
      </p:pic>
    </p:spTree>
    <p:extLst>
      <p:ext uri="{BB962C8B-B14F-4D97-AF65-F5344CB8AC3E}">
        <p14:creationId xmlns:p14="http://schemas.microsoft.com/office/powerpoint/2010/main" val="3754759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flipH="1">
            <a:off x="403091" y="2615095"/>
            <a:ext cx="7404991" cy="99287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tx1"/>
              </a:solidFill>
            </a:endParaRPr>
          </a:p>
        </p:txBody>
      </p:sp>
      <p:sp>
        <p:nvSpPr>
          <p:cNvPr id="35" name="Rectangle 34"/>
          <p:cNvSpPr/>
          <p:nvPr/>
        </p:nvSpPr>
        <p:spPr>
          <a:xfrm flipH="1">
            <a:off x="403096" y="3762584"/>
            <a:ext cx="7404991" cy="9893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tx1"/>
              </a:solidFill>
            </a:endParaRPr>
          </a:p>
        </p:txBody>
      </p:sp>
      <p:sp>
        <p:nvSpPr>
          <p:cNvPr id="36" name="Rectangle 35"/>
          <p:cNvSpPr/>
          <p:nvPr/>
        </p:nvSpPr>
        <p:spPr>
          <a:xfrm flipH="1">
            <a:off x="403097" y="4869719"/>
            <a:ext cx="7404991" cy="9893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tx1"/>
              </a:solidFill>
            </a:endParaRPr>
          </a:p>
        </p:txBody>
      </p:sp>
      <p:sp>
        <p:nvSpPr>
          <p:cNvPr id="2" name="Title 1"/>
          <p:cNvSpPr>
            <a:spLocks noGrp="1"/>
          </p:cNvSpPr>
          <p:nvPr>
            <p:ph type="title"/>
          </p:nvPr>
        </p:nvSpPr>
        <p:spPr/>
        <p:txBody>
          <a:bodyPr/>
          <a:lstStyle/>
          <a:p>
            <a:r>
              <a:rPr lang="en-US" dirty="0"/>
              <a:t>Employee engagement is mission critical, but most initiatives fail to deliver</a:t>
            </a:r>
          </a:p>
        </p:txBody>
      </p:sp>
      <p:sp>
        <p:nvSpPr>
          <p:cNvPr id="3" name="TextBox 3"/>
          <p:cNvSpPr txBox="1"/>
          <p:nvPr/>
        </p:nvSpPr>
        <p:spPr>
          <a:xfrm>
            <a:off x="257173" y="1286115"/>
            <a:ext cx="8620125" cy="523220"/>
          </a:xfrm>
          <a:prstGeom prst="rect">
            <a:avLst/>
          </a:prstGeom>
        </p:spPr>
        <p:txBody>
          <a:bodyPr wrap="square" rtlCol="0">
            <a:spAutoFit/>
          </a:bodyPr>
          <a:lstStyle/>
          <a:p>
            <a:r>
              <a:rPr lang="en-CA" sz="1400" dirty="0"/>
              <a:t>The gulf between an engaged workforce and an unengaged one is greater than ever before. Organizations spend </a:t>
            </a:r>
            <a:r>
              <a:rPr lang="en-CA" sz="1400" b="1" dirty="0"/>
              <a:t>over $100 billion each year</a:t>
            </a:r>
            <a:r>
              <a:rPr lang="en-CA" sz="1400" b="1" baseline="30000" dirty="0"/>
              <a:t>1</a:t>
            </a:r>
            <a:r>
              <a:rPr lang="en-CA" sz="1400" b="1" dirty="0"/>
              <a:t> </a:t>
            </a:r>
            <a:r>
              <a:rPr lang="en-CA" sz="1400" dirty="0"/>
              <a:t>on employee engagement. Yet, </a:t>
            </a:r>
            <a:r>
              <a:rPr lang="en-CA" sz="1400" b="1" dirty="0"/>
              <a:t>only 33%</a:t>
            </a:r>
            <a:r>
              <a:rPr lang="en-CA" sz="1400" b="1" baseline="30000" dirty="0"/>
              <a:t>2</a:t>
            </a:r>
            <a:r>
              <a:rPr lang="en-CA" sz="1400" b="1" dirty="0"/>
              <a:t> </a:t>
            </a:r>
            <a:r>
              <a:rPr lang="en-CA" sz="1400" dirty="0"/>
              <a:t>of employees are engaged. </a:t>
            </a:r>
          </a:p>
        </p:txBody>
      </p:sp>
      <p:sp>
        <p:nvSpPr>
          <p:cNvPr id="14" name="Rectangle 13"/>
          <p:cNvSpPr/>
          <p:nvPr/>
        </p:nvSpPr>
        <p:spPr>
          <a:xfrm>
            <a:off x="403098" y="2048913"/>
            <a:ext cx="8328276" cy="419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cs typeface="Arial" panose="020B0604020202020204" pitchFamily="34" charset="0"/>
              </a:rPr>
              <a:t>Three Reasons Engagement Initiatives Fail: </a:t>
            </a:r>
          </a:p>
        </p:txBody>
      </p:sp>
      <p:sp>
        <p:nvSpPr>
          <p:cNvPr id="21" name="Rectangle 20"/>
          <p:cNvSpPr/>
          <p:nvPr/>
        </p:nvSpPr>
        <p:spPr>
          <a:xfrm flipH="1">
            <a:off x="1326381" y="2618576"/>
            <a:ext cx="7404991" cy="9893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Departments spend money on the wrong things. Focusing too much on providing expensive perks can get in the way of tackling real obstacles to employee engagement.</a:t>
            </a:r>
          </a:p>
        </p:txBody>
      </p:sp>
      <p:grpSp>
        <p:nvGrpSpPr>
          <p:cNvPr id="25" name="Group 24"/>
          <p:cNvGrpSpPr/>
          <p:nvPr/>
        </p:nvGrpSpPr>
        <p:grpSpPr>
          <a:xfrm>
            <a:off x="673233" y="2912978"/>
            <a:ext cx="400594" cy="2650771"/>
            <a:chOff x="2868432" y="2857560"/>
            <a:chExt cx="400594" cy="2650771"/>
          </a:xfrm>
        </p:grpSpPr>
        <p:grpSp>
          <p:nvGrpSpPr>
            <p:cNvPr id="29" name="Group 109"/>
            <p:cNvGrpSpPr/>
            <p:nvPr/>
          </p:nvGrpSpPr>
          <p:grpSpPr>
            <a:xfrm>
              <a:off x="2868432" y="2857560"/>
              <a:ext cx="400594" cy="1537074"/>
              <a:chOff x="4866550" y="4079620"/>
              <a:chExt cx="400594" cy="1537074"/>
            </a:xfrm>
            <a:solidFill>
              <a:schemeClr val="accent1"/>
            </a:solidFill>
          </p:grpSpPr>
          <p:sp>
            <p:nvSpPr>
              <p:cNvPr id="30" name="Oval 110"/>
              <p:cNvSpPr/>
              <p:nvPr/>
            </p:nvSpPr>
            <p:spPr>
              <a:xfrm>
                <a:off x="4866550" y="4079620"/>
                <a:ext cx="400594" cy="400594"/>
              </a:xfrm>
              <a:prstGeom prst="ellipse">
                <a:avLst/>
              </a:prstGeom>
              <a:solidFill>
                <a:schemeClr val="accent1"/>
              </a:solidFill>
              <a:ln w="3175">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a:t>1</a:t>
                </a:r>
              </a:p>
            </p:txBody>
          </p:sp>
          <p:sp>
            <p:nvSpPr>
              <p:cNvPr id="31" name="Oval 111"/>
              <p:cNvSpPr/>
              <p:nvPr/>
            </p:nvSpPr>
            <p:spPr>
              <a:xfrm>
                <a:off x="4866550" y="5216100"/>
                <a:ext cx="400594" cy="400594"/>
              </a:xfrm>
              <a:prstGeom prst="ellipse">
                <a:avLst/>
              </a:prstGeom>
              <a:solidFill>
                <a:schemeClr val="accent1"/>
              </a:solidFill>
              <a:ln w="3175">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a:t>2</a:t>
                </a:r>
              </a:p>
            </p:txBody>
          </p:sp>
        </p:grpSp>
        <p:sp>
          <p:nvSpPr>
            <p:cNvPr id="27" name="Oval 111"/>
            <p:cNvSpPr/>
            <p:nvPr/>
          </p:nvSpPr>
          <p:spPr>
            <a:xfrm>
              <a:off x="2868432" y="5107737"/>
              <a:ext cx="400594" cy="400594"/>
            </a:xfrm>
            <a:prstGeom prst="ellipse">
              <a:avLst/>
            </a:prstGeom>
            <a:solidFill>
              <a:schemeClr val="accent1"/>
            </a:solidFill>
            <a:ln w="3175">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a:t>3</a:t>
              </a:r>
            </a:p>
          </p:txBody>
        </p:sp>
      </p:grpSp>
      <p:sp>
        <p:nvSpPr>
          <p:cNvPr id="32" name="Rectangle 31"/>
          <p:cNvSpPr/>
          <p:nvPr/>
        </p:nvSpPr>
        <p:spPr>
          <a:xfrm flipH="1">
            <a:off x="1326381" y="3755056"/>
            <a:ext cx="7404991" cy="9893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IT leaders are the closest to the day-to-day experience of their employees, yet they frequently put all responsibility for engagement initiatives on HR. This results in missed opportunities for real impact on their employees’ experience.</a:t>
            </a:r>
          </a:p>
        </p:txBody>
      </p:sp>
      <p:sp>
        <p:nvSpPr>
          <p:cNvPr id="33" name="Rectangle 32"/>
          <p:cNvSpPr/>
          <p:nvPr/>
        </p:nvSpPr>
        <p:spPr>
          <a:xfrm flipH="1">
            <a:off x="1326381" y="4868753"/>
            <a:ext cx="7404991" cy="9893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dirty="0">
                <a:solidFill>
                  <a:schemeClr val="tx1"/>
                </a:solidFill>
              </a:rPr>
              <a:t>Engagement initiatives created for the employees, but by someone else, are doomed from the start. Employees need to have a voice in creating engagement initiatives.</a:t>
            </a:r>
            <a:endParaRPr lang="en-US" sz="1400" dirty="0">
              <a:solidFill>
                <a:schemeClr val="tx1"/>
              </a:solidFill>
            </a:endParaRPr>
          </a:p>
        </p:txBody>
      </p:sp>
      <p:sp>
        <p:nvSpPr>
          <p:cNvPr id="16" name="TextBox 3"/>
          <p:cNvSpPr txBox="1"/>
          <p:nvPr/>
        </p:nvSpPr>
        <p:spPr>
          <a:xfrm>
            <a:off x="5799543" y="6101651"/>
            <a:ext cx="3014382" cy="246221"/>
          </a:xfrm>
          <a:prstGeom prst="rect">
            <a:avLst/>
          </a:prstGeom>
        </p:spPr>
        <p:txBody>
          <a:bodyPr wrap="square" rtlCol="0" anchor="b">
            <a:spAutoFit/>
          </a:bodyPr>
          <a:lstStyle/>
          <a:p>
            <a:pPr algn="r"/>
            <a:r>
              <a:rPr lang="en-CA" sz="1000" b="1" dirty="0"/>
              <a:t>Sources:</a:t>
            </a:r>
            <a:r>
              <a:rPr lang="en-CA" sz="1000" dirty="0"/>
              <a:t> 1. Hagel, 2017; 2. Gallup, 2017</a:t>
            </a:r>
          </a:p>
        </p:txBody>
      </p:sp>
    </p:spTree>
    <p:extLst>
      <p:ext uri="{BB962C8B-B14F-4D97-AF65-F5344CB8AC3E}">
        <p14:creationId xmlns:p14="http://schemas.microsoft.com/office/powerpoint/2010/main" val="1029698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Info-Tech approach: understand the drivers of engagement to target specific causes of disengagement</a:t>
            </a:r>
            <a:endParaRPr lang="en-US" dirty="0"/>
          </a:p>
        </p:txBody>
      </p:sp>
      <p:pic>
        <p:nvPicPr>
          <p:cNvPr id="3" name="Picture 2"/>
          <p:cNvPicPr>
            <a:picLocks noChangeAspect="1"/>
          </p:cNvPicPr>
          <p:nvPr/>
        </p:nvPicPr>
        <p:blipFill rotWithShape="1">
          <a:blip r:embed="rId2"/>
          <a:srcRect t="8876" b="1"/>
          <a:stretch/>
        </p:blipFill>
        <p:spPr>
          <a:xfrm>
            <a:off x="511626" y="1122880"/>
            <a:ext cx="8632374" cy="5400760"/>
          </a:xfrm>
          <a:prstGeom prst="rect">
            <a:avLst/>
          </a:prstGeom>
        </p:spPr>
      </p:pic>
      <p:sp>
        <p:nvSpPr>
          <p:cNvPr id="4" name="Rectangle 3"/>
          <p:cNvSpPr/>
          <p:nvPr/>
        </p:nvSpPr>
        <p:spPr>
          <a:xfrm>
            <a:off x="0" y="1425603"/>
            <a:ext cx="4979241" cy="212365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ea typeface="Times New Roman" panose="02020603050405020304" pitchFamily="18" charset="0"/>
                <a:cs typeface="Times New Roman" panose="02020603050405020304" pitchFamily="18" charset="0"/>
              </a:rPr>
              <a:t>Four types of engagement drivers:</a:t>
            </a:r>
          </a:p>
          <a:p>
            <a:pPr marL="171450" indent="-171450">
              <a:buFont typeface="Arial" panose="020B0604020202020204" pitchFamily="34" charset="0"/>
              <a:buChar char="•"/>
            </a:pPr>
            <a:r>
              <a:rPr lang="en-US" sz="1200" b="1" dirty="0">
                <a:ea typeface="Times New Roman" panose="02020603050405020304" pitchFamily="18" charset="0"/>
                <a:cs typeface="Times New Roman" panose="02020603050405020304" pitchFamily="18" charset="0"/>
              </a:rPr>
              <a:t>Job engagement drivers </a:t>
            </a:r>
            <a:r>
              <a:rPr lang="en-US" sz="1200" dirty="0">
                <a:ea typeface="Times New Roman" panose="02020603050405020304" pitchFamily="18" charset="0"/>
                <a:cs typeface="Times New Roman" panose="02020603050405020304" pitchFamily="18" charset="0"/>
              </a:rPr>
              <a:t>are levers that influence the engagement of employees in their day-to-day roles. </a:t>
            </a:r>
          </a:p>
          <a:p>
            <a:pPr marL="171450" indent="-171450">
              <a:buFont typeface="Arial" panose="020B0604020202020204" pitchFamily="34" charset="0"/>
              <a:buChar char="•"/>
            </a:pPr>
            <a:r>
              <a:rPr lang="en-US" sz="1200" b="1" dirty="0">
                <a:ea typeface="Times New Roman" panose="02020603050405020304" pitchFamily="18" charset="0"/>
                <a:cs typeface="Times New Roman" panose="02020603050405020304" pitchFamily="18" charset="0"/>
              </a:rPr>
              <a:t>Organizational engagement drivers </a:t>
            </a:r>
            <a:r>
              <a:rPr lang="en-US" sz="1200" dirty="0">
                <a:ea typeface="Times New Roman" panose="02020603050405020304" pitchFamily="18" charset="0"/>
                <a:cs typeface="Times New Roman" panose="02020603050405020304" pitchFamily="18" charset="0"/>
              </a:rPr>
              <a:t>are levers that influence an employee’s engagement with the broader organization.</a:t>
            </a:r>
          </a:p>
          <a:p>
            <a:pPr marL="171450" indent="-171450">
              <a:buFont typeface="Arial" panose="020B0604020202020204" pitchFamily="34" charset="0"/>
              <a:buChar char="•"/>
            </a:pPr>
            <a:r>
              <a:rPr lang="en-US" sz="1200" b="1" dirty="0">
                <a:ea typeface="Times New Roman" panose="02020603050405020304" pitchFamily="18" charset="0"/>
                <a:cs typeface="Times New Roman" panose="02020603050405020304" pitchFamily="18" charset="0"/>
              </a:rPr>
              <a:t>Retention drivers </a:t>
            </a:r>
            <a:r>
              <a:rPr lang="en-US" sz="1200" dirty="0">
                <a:ea typeface="Times New Roman" panose="02020603050405020304" pitchFamily="18" charset="0"/>
                <a:cs typeface="Times New Roman" panose="02020603050405020304" pitchFamily="18" charset="0"/>
              </a:rPr>
              <a:t>are employment needs. They don’t necessarily drive engagement, but they must be met for engagement to be possible.</a:t>
            </a:r>
          </a:p>
          <a:p>
            <a:pPr marL="171450" indent="-171450">
              <a:buFont typeface="Arial" panose="020B0604020202020204" pitchFamily="34" charset="0"/>
              <a:buChar char="•"/>
            </a:pPr>
            <a:r>
              <a:rPr lang="en-US" sz="1200" b="1" dirty="0">
                <a:cs typeface="Arial" charset="0"/>
              </a:rPr>
              <a:t>Personal disposition </a:t>
            </a:r>
            <a:r>
              <a:rPr lang="en-US" sz="1200" dirty="0">
                <a:cs typeface="Arial" charset="0"/>
              </a:rPr>
              <a:t>is the lens through which a person views their surroundings. All things being equal, some employees have a more positive outlook and are more likely to be engaged.</a:t>
            </a:r>
            <a:endParaRPr lang="en-US" sz="1200" dirty="0">
              <a:ea typeface="Times New Roman" panose="02020603050405020304" pitchFamily="18" charset="0"/>
              <a:cs typeface="Times New Roman" panose="02020603050405020304" pitchFamily="18" charset="0"/>
            </a:endParaRPr>
          </a:p>
        </p:txBody>
      </p:sp>
      <p:sp>
        <p:nvSpPr>
          <p:cNvPr id="5" name="Freeform 4"/>
          <p:cNvSpPr/>
          <p:nvPr/>
        </p:nvSpPr>
        <p:spPr>
          <a:xfrm>
            <a:off x="-7780" y="3555366"/>
            <a:ext cx="5362193" cy="1601031"/>
          </a:xfrm>
          <a:custGeom>
            <a:avLst/>
            <a:gdLst>
              <a:gd name="connsiteX0" fmla="*/ 0 w 4805362"/>
              <a:gd name="connsiteY0" fmla="*/ 1576388 h 1581150"/>
              <a:gd name="connsiteX1" fmla="*/ 2709862 w 4805362"/>
              <a:gd name="connsiteY1" fmla="*/ 1581150 h 1581150"/>
              <a:gd name="connsiteX2" fmla="*/ 4805362 w 4805362"/>
              <a:gd name="connsiteY2" fmla="*/ 0 h 1581150"/>
              <a:gd name="connsiteX3" fmla="*/ 9525 w 4805362"/>
              <a:gd name="connsiteY3" fmla="*/ 0 h 1581150"/>
              <a:gd name="connsiteX4" fmla="*/ 0 w 4805362"/>
              <a:gd name="connsiteY4" fmla="*/ 1576388 h 1581150"/>
              <a:gd name="connsiteX0" fmla="*/ 0 w 4805362"/>
              <a:gd name="connsiteY0" fmla="*/ 1576388 h 1581150"/>
              <a:gd name="connsiteX1" fmla="*/ 2709862 w 4805362"/>
              <a:gd name="connsiteY1" fmla="*/ 1581150 h 1581150"/>
              <a:gd name="connsiteX2" fmla="*/ 4805362 w 4805362"/>
              <a:gd name="connsiteY2" fmla="*/ 0 h 1581150"/>
              <a:gd name="connsiteX3" fmla="*/ 53868 w 4805362"/>
              <a:gd name="connsiteY3" fmla="*/ 0 h 1581150"/>
              <a:gd name="connsiteX4" fmla="*/ 0 w 4805362"/>
              <a:gd name="connsiteY4" fmla="*/ 1576388 h 1581150"/>
              <a:gd name="connsiteX0" fmla="*/ 0 w 4805362"/>
              <a:gd name="connsiteY0" fmla="*/ 1576388 h 1581150"/>
              <a:gd name="connsiteX1" fmla="*/ 2709862 w 4805362"/>
              <a:gd name="connsiteY1" fmla="*/ 1581150 h 1581150"/>
              <a:gd name="connsiteX2" fmla="*/ 4805362 w 4805362"/>
              <a:gd name="connsiteY2" fmla="*/ 0 h 1581150"/>
              <a:gd name="connsiteX3" fmla="*/ 45554 w 4805362"/>
              <a:gd name="connsiteY3" fmla="*/ 0 h 1581150"/>
              <a:gd name="connsiteX4" fmla="*/ 0 w 4805362"/>
              <a:gd name="connsiteY4" fmla="*/ 1576388 h 1581150"/>
              <a:gd name="connsiteX0" fmla="*/ 0 w 4761019"/>
              <a:gd name="connsiteY0" fmla="*/ 1583070 h 1583070"/>
              <a:gd name="connsiteX1" fmla="*/ 2665519 w 4761019"/>
              <a:gd name="connsiteY1" fmla="*/ 1581150 h 1583070"/>
              <a:gd name="connsiteX2" fmla="*/ 4761019 w 4761019"/>
              <a:gd name="connsiteY2" fmla="*/ 0 h 1583070"/>
              <a:gd name="connsiteX3" fmla="*/ 1211 w 4761019"/>
              <a:gd name="connsiteY3" fmla="*/ 0 h 1583070"/>
              <a:gd name="connsiteX4" fmla="*/ 0 w 4761019"/>
              <a:gd name="connsiteY4" fmla="*/ 1583070 h 1583070"/>
              <a:gd name="connsiteX0" fmla="*/ 0 w 4761019"/>
              <a:gd name="connsiteY0" fmla="*/ 1583070 h 1583070"/>
              <a:gd name="connsiteX1" fmla="*/ 2920493 w 4761019"/>
              <a:gd name="connsiteY1" fmla="*/ 1577809 h 1583070"/>
              <a:gd name="connsiteX2" fmla="*/ 4761019 w 4761019"/>
              <a:gd name="connsiteY2" fmla="*/ 0 h 1583070"/>
              <a:gd name="connsiteX3" fmla="*/ 1211 w 4761019"/>
              <a:gd name="connsiteY3" fmla="*/ 0 h 1583070"/>
              <a:gd name="connsiteX4" fmla="*/ 0 w 4761019"/>
              <a:gd name="connsiteY4" fmla="*/ 1583070 h 1583070"/>
              <a:gd name="connsiteX0" fmla="*/ 0 w 4652932"/>
              <a:gd name="connsiteY0" fmla="*/ 1583070 h 1583070"/>
              <a:gd name="connsiteX1" fmla="*/ 2920493 w 4652932"/>
              <a:gd name="connsiteY1" fmla="*/ 1577809 h 1583070"/>
              <a:gd name="connsiteX2" fmla="*/ 4652932 w 4652932"/>
              <a:gd name="connsiteY2" fmla="*/ 3341 h 1583070"/>
              <a:gd name="connsiteX3" fmla="*/ 1211 w 4652932"/>
              <a:gd name="connsiteY3" fmla="*/ 0 h 1583070"/>
              <a:gd name="connsiteX4" fmla="*/ 0 w 4652932"/>
              <a:gd name="connsiteY4" fmla="*/ 1583070 h 1583070"/>
              <a:gd name="connsiteX0" fmla="*/ 0 w 4761019"/>
              <a:gd name="connsiteY0" fmla="*/ 1673276 h 1673276"/>
              <a:gd name="connsiteX1" fmla="*/ 2920493 w 4761019"/>
              <a:gd name="connsiteY1" fmla="*/ 1668015 h 1673276"/>
              <a:gd name="connsiteX2" fmla="*/ 4761019 w 4761019"/>
              <a:gd name="connsiteY2" fmla="*/ 0 h 1673276"/>
              <a:gd name="connsiteX3" fmla="*/ 1211 w 4761019"/>
              <a:gd name="connsiteY3" fmla="*/ 90206 h 1673276"/>
              <a:gd name="connsiteX4" fmla="*/ 0 w 4761019"/>
              <a:gd name="connsiteY4" fmla="*/ 1673276 h 1673276"/>
              <a:gd name="connsiteX0" fmla="*/ 0 w 4761019"/>
              <a:gd name="connsiteY0" fmla="*/ 1689981 h 1689981"/>
              <a:gd name="connsiteX1" fmla="*/ 2920493 w 4761019"/>
              <a:gd name="connsiteY1" fmla="*/ 1684720 h 1689981"/>
              <a:gd name="connsiteX2" fmla="*/ 4761019 w 4761019"/>
              <a:gd name="connsiteY2" fmla="*/ 16705 h 1689981"/>
              <a:gd name="connsiteX3" fmla="*/ 81583 w 4761019"/>
              <a:gd name="connsiteY3" fmla="*/ 0 h 1689981"/>
              <a:gd name="connsiteX4" fmla="*/ 0 w 4761019"/>
              <a:gd name="connsiteY4" fmla="*/ 1689981 h 1689981"/>
              <a:gd name="connsiteX0" fmla="*/ 0 w 4680647"/>
              <a:gd name="connsiteY0" fmla="*/ 1683299 h 1684720"/>
              <a:gd name="connsiteX1" fmla="*/ 2840121 w 4680647"/>
              <a:gd name="connsiteY1" fmla="*/ 1684720 h 1684720"/>
              <a:gd name="connsiteX2" fmla="*/ 4680647 w 4680647"/>
              <a:gd name="connsiteY2" fmla="*/ 16705 h 1684720"/>
              <a:gd name="connsiteX3" fmla="*/ 1211 w 4680647"/>
              <a:gd name="connsiteY3" fmla="*/ 0 h 1684720"/>
              <a:gd name="connsiteX4" fmla="*/ 0 w 4680647"/>
              <a:gd name="connsiteY4" fmla="*/ 1683299 h 1684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80647" h="1684720">
                <a:moveTo>
                  <a:pt x="0" y="1683299"/>
                </a:moveTo>
                <a:lnTo>
                  <a:pt x="2840121" y="1684720"/>
                </a:lnTo>
                <a:lnTo>
                  <a:pt x="4680647" y="16705"/>
                </a:lnTo>
                <a:lnTo>
                  <a:pt x="1211" y="0"/>
                </a:lnTo>
                <a:cubicBezTo>
                  <a:pt x="807" y="527690"/>
                  <a:pt x="404" y="1155609"/>
                  <a:pt x="0" y="1683299"/>
                </a:cubicBezTo>
                <a:close/>
              </a:path>
            </a:pathLst>
          </a:cu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p>
        </p:txBody>
      </p:sp>
      <p:sp>
        <p:nvSpPr>
          <p:cNvPr id="6" name="Rectangle 5"/>
          <p:cNvSpPr/>
          <p:nvPr/>
        </p:nvSpPr>
        <p:spPr>
          <a:xfrm>
            <a:off x="0" y="3641092"/>
            <a:ext cx="5675088" cy="138499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chemeClr val="bg1"/>
                </a:solidFill>
                <a:ea typeface="Times New Roman" panose="02020603050405020304" pitchFamily="18" charset="0"/>
                <a:cs typeface="Times New Roman" panose="02020603050405020304" pitchFamily="18" charset="0"/>
              </a:rPr>
              <a:t>Six drivers with the highest impact on IT:</a:t>
            </a:r>
          </a:p>
          <a:p>
            <a:pPr marL="171450" indent="-171450">
              <a:buFont typeface="Arial" panose="020B0604020202020204" pitchFamily="34" charset="0"/>
              <a:buChar char="•"/>
            </a:pPr>
            <a:r>
              <a:rPr lang="en-US" sz="1200" dirty="0">
                <a:solidFill>
                  <a:schemeClr val="bg1"/>
                </a:solidFill>
                <a:ea typeface="Times New Roman" panose="02020603050405020304" pitchFamily="18" charset="0"/>
                <a:cs typeface="Times New Roman" panose="02020603050405020304" pitchFamily="18" charset="0"/>
              </a:rPr>
              <a:t>Employee Empowerment</a:t>
            </a:r>
          </a:p>
          <a:p>
            <a:pPr marL="171450" indent="-171450">
              <a:buFont typeface="Arial" panose="020B0604020202020204" pitchFamily="34" charset="0"/>
              <a:buChar char="•"/>
            </a:pPr>
            <a:r>
              <a:rPr lang="en-US" sz="1200" dirty="0">
                <a:solidFill>
                  <a:schemeClr val="bg1"/>
                </a:solidFill>
                <a:ea typeface="Times New Roman" panose="02020603050405020304" pitchFamily="18" charset="0"/>
                <a:cs typeface="Times New Roman" panose="02020603050405020304" pitchFamily="18" charset="0"/>
              </a:rPr>
              <a:t>Culture</a:t>
            </a:r>
          </a:p>
          <a:p>
            <a:pPr marL="171450" indent="-171450">
              <a:buFont typeface="Arial" panose="020B0604020202020204" pitchFamily="34" charset="0"/>
              <a:buChar char="•"/>
            </a:pPr>
            <a:r>
              <a:rPr lang="en-US" sz="1200" dirty="0">
                <a:solidFill>
                  <a:schemeClr val="bg1"/>
                </a:solidFill>
                <a:ea typeface="Times New Roman" panose="02020603050405020304" pitchFamily="18" charset="0"/>
                <a:cs typeface="Times New Roman" panose="02020603050405020304" pitchFamily="18" charset="0"/>
              </a:rPr>
              <a:t>Company Potential</a:t>
            </a:r>
          </a:p>
          <a:p>
            <a:pPr marL="171450" indent="-171450">
              <a:buFont typeface="Arial" panose="020B0604020202020204" pitchFamily="34" charset="0"/>
              <a:buChar char="•"/>
            </a:pPr>
            <a:r>
              <a:rPr lang="en-US" sz="1200" dirty="0">
                <a:solidFill>
                  <a:schemeClr val="bg1"/>
                </a:solidFill>
                <a:ea typeface="Times New Roman" panose="02020603050405020304" pitchFamily="18" charset="0"/>
                <a:cs typeface="Times New Roman" panose="02020603050405020304" pitchFamily="18" charset="0"/>
              </a:rPr>
              <a:t>Senior Management Relationships</a:t>
            </a:r>
          </a:p>
          <a:p>
            <a:pPr marL="171450" indent="-171450">
              <a:buFont typeface="Arial" panose="020B0604020202020204" pitchFamily="34" charset="0"/>
              <a:buChar char="•"/>
            </a:pPr>
            <a:r>
              <a:rPr lang="en-US" sz="1200" dirty="0">
                <a:solidFill>
                  <a:schemeClr val="bg1"/>
                </a:solidFill>
                <a:ea typeface="Times New Roman" panose="02020603050405020304" pitchFamily="18" charset="0"/>
                <a:cs typeface="Times New Roman" panose="02020603050405020304" pitchFamily="18" charset="0"/>
              </a:rPr>
              <a:t>Customer Focus</a:t>
            </a:r>
          </a:p>
          <a:p>
            <a:pPr marL="171450" indent="-171450">
              <a:buFont typeface="Arial" panose="020B0604020202020204" pitchFamily="34" charset="0"/>
              <a:buChar char="•"/>
            </a:pPr>
            <a:r>
              <a:rPr lang="en-US" sz="1200" dirty="0">
                <a:solidFill>
                  <a:schemeClr val="bg1"/>
                </a:solidFill>
                <a:ea typeface="Times New Roman" panose="02020603050405020304" pitchFamily="18" charset="0"/>
                <a:cs typeface="Times New Roman" panose="02020603050405020304" pitchFamily="18" charset="0"/>
              </a:rPr>
              <a:t>Learning and Development</a:t>
            </a:r>
          </a:p>
        </p:txBody>
      </p:sp>
      <p:sp>
        <p:nvSpPr>
          <p:cNvPr id="7" name="TextBox 8"/>
          <p:cNvSpPr txBox="1"/>
          <p:nvPr/>
        </p:nvSpPr>
        <p:spPr>
          <a:xfrm>
            <a:off x="6169" y="5190870"/>
            <a:ext cx="3007645" cy="246221"/>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000" b="1" dirty="0"/>
              <a:t>Source:</a:t>
            </a:r>
            <a:r>
              <a:rPr lang="en-CA" sz="1000" dirty="0"/>
              <a:t> McLean &amp; Company; </a:t>
            </a:r>
            <a:r>
              <a:rPr lang="en-CA" sz="1000" i="1" dirty="0"/>
              <a:t>N=5,421</a:t>
            </a:r>
          </a:p>
        </p:txBody>
      </p:sp>
    </p:spTree>
    <p:extLst>
      <p:ext uri="{BB962C8B-B14F-4D97-AF65-F5344CB8AC3E}">
        <p14:creationId xmlns:p14="http://schemas.microsoft.com/office/powerpoint/2010/main" val="3419092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69"/>
          <p:cNvSpPr/>
          <p:nvPr/>
        </p:nvSpPr>
        <p:spPr>
          <a:xfrm>
            <a:off x="5705687" y="1133475"/>
            <a:ext cx="3438313" cy="5389245"/>
          </a:xfrm>
          <a:prstGeom prst="rect">
            <a:avLst/>
          </a:prstGeom>
          <a:solidFill>
            <a:schemeClr val="accent6">
              <a:lumMod val="95000"/>
            </a:schemeClr>
          </a:solidFill>
          <a:ln>
            <a:noFill/>
          </a:ln>
        </p:spPr>
        <p:style>
          <a:lnRef idx="2">
            <a:schemeClr val="accent3"/>
          </a:lnRef>
          <a:fillRef idx="1">
            <a:schemeClr val="lt1"/>
          </a:fillRef>
          <a:effectRef idx="0">
            <a:schemeClr val="accent3"/>
          </a:effectRef>
          <a:fontRef idx="minor">
            <a:schemeClr val="dk1"/>
          </a:fontRef>
        </p:style>
        <p:txBody>
          <a:bodyPr rtlCol="0" anchor="t"/>
          <a:lstStyle/>
          <a:p>
            <a:pPr>
              <a:spcAft>
                <a:spcPts val="600"/>
              </a:spcAft>
            </a:pPr>
            <a:endParaRPr lang="en-CA" sz="1400" b="1" dirty="0">
              <a:solidFill>
                <a:schemeClr val="tx1"/>
              </a:solidFill>
            </a:endParaRPr>
          </a:p>
        </p:txBody>
      </p:sp>
      <p:sp>
        <p:nvSpPr>
          <p:cNvPr id="2" name="Title 1"/>
          <p:cNvSpPr>
            <a:spLocks noGrp="1"/>
          </p:cNvSpPr>
          <p:nvPr>
            <p:ph type="title"/>
          </p:nvPr>
        </p:nvSpPr>
        <p:spPr/>
        <p:txBody>
          <a:bodyPr/>
          <a:lstStyle/>
          <a:p>
            <a:r>
              <a:rPr lang="en-CA" dirty="0"/>
              <a:t>For your engagement strategy to be effective, it must be visible to employees</a:t>
            </a:r>
            <a:endParaRPr lang="en-US" dirty="0"/>
          </a:p>
        </p:txBody>
      </p:sp>
      <p:sp>
        <p:nvSpPr>
          <p:cNvPr id="15" name="TextBox 3"/>
          <p:cNvSpPr txBox="1"/>
          <p:nvPr/>
        </p:nvSpPr>
        <p:spPr>
          <a:xfrm>
            <a:off x="5705687" y="1133475"/>
            <a:ext cx="3438312" cy="4616648"/>
          </a:xfrm>
          <a:prstGeom prst="rect">
            <a:avLst/>
          </a:prstGeom>
        </p:spPr>
        <p:txBody>
          <a:bodyPr wrap="square" rtlCol="0">
            <a:spAutoFit/>
          </a:bodyPr>
          <a:lstStyle/>
          <a:p>
            <a:r>
              <a:rPr lang="en-CA" sz="1400" b="1" dirty="0"/>
              <a:t>Engagement doesn’t happen on its own. </a:t>
            </a:r>
            <a:r>
              <a:rPr lang="en-CA" sz="1400" dirty="0"/>
              <a:t>Organizations that score high on engagement also tend to have staff who believe the organization is actively working on improving engagement. This means that not only do you need to make engagement a priority, </a:t>
            </a:r>
            <a:r>
              <a:rPr lang="en-CA" sz="1400" b="1" dirty="0"/>
              <a:t>but also you must make your efforts visible to your employees. </a:t>
            </a:r>
          </a:p>
          <a:p>
            <a:endParaRPr lang="en-CA" sz="1400" dirty="0"/>
          </a:p>
          <a:p>
            <a:r>
              <a:rPr lang="en-CA" sz="1400" b="1" dirty="0"/>
              <a:t>Info-Tech’s approach goes beyond simply surveying your staff. </a:t>
            </a:r>
            <a:r>
              <a:rPr lang="en-CA" sz="1400" dirty="0"/>
              <a:t>This blueprint will walk you through setting up an engagement strategy that actively involves your employees in action planning, and follows through with clear, effective communication. This will ensure your efforts are focused, in tune with employee needs, and produce real change in how your employees view your department and their place in it.</a:t>
            </a:r>
          </a:p>
        </p:txBody>
      </p:sp>
      <p:graphicFrame>
        <p:nvGraphicFramePr>
          <p:cNvPr id="17" name="Chart 16"/>
          <p:cNvGraphicFramePr/>
          <p:nvPr>
            <p:extLst>
              <p:ext uri="{D42A27DB-BD31-4B8C-83A1-F6EECF244321}">
                <p14:modId xmlns:p14="http://schemas.microsoft.com/office/powerpoint/2010/main" val="545245200"/>
              </p:ext>
            </p:extLst>
          </p:nvPr>
        </p:nvGraphicFramePr>
        <p:xfrm>
          <a:off x="76722" y="2290265"/>
          <a:ext cx="5415342" cy="3156560"/>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Box 15"/>
          <p:cNvSpPr txBox="1"/>
          <p:nvPr/>
        </p:nvSpPr>
        <p:spPr>
          <a:xfrm>
            <a:off x="653027" y="5446825"/>
            <a:ext cx="4951068" cy="400110"/>
          </a:xfrm>
          <a:prstGeom prst="rect">
            <a:avLst/>
          </a:prstGeom>
          <a:noFill/>
        </p:spPr>
        <p:txBody>
          <a:bodyPr wrap="square" rtlCol="0">
            <a:spAutoFit/>
          </a:bodyPr>
          <a:lstStyle/>
          <a:p>
            <a:r>
              <a:rPr lang="en-CA" sz="1000" b="1" dirty="0"/>
              <a:t>Source: </a:t>
            </a:r>
            <a:r>
              <a:rPr lang="en-CA" sz="1000" dirty="0"/>
              <a:t>McLean &amp; Company Employee Engagement Survey; </a:t>
            </a:r>
            <a:r>
              <a:rPr lang="en-CA" sz="1000" i="1" dirty="0"/>
              <a:t>N=178</a:t>
            </a:r>
            <a:r>
              <a:rPr lang="en-CA" sz="1000" dirty="0"/>
              <a:t> organizations</a:t>
            </a:r>
            <a:br>
              <a:rPr lang="en-CA" sz="1000" dirty="0"/>
            </a:br>
            <a:r>
              <a:rPr lang="en-CA" sz="1000" dirty="0"/>
              <a:t>*Top Box refers to the % of employees who selected Agree or Strongly Agree</a:t>
            </a:r>
          </a:p>
        </p:txBody>
      </p:sp>
      <p:sp>
        <p:nvSpPr>
          <p:cNvPr id="19" name="TextBox 3"/>
          <p:cNvSpPr txBox="1"/>
          <p:nvPr/>
        </p:nvSpPr>
        <p:spPr>
          <a:xfrm>
            <a:off x="653027" y="1767045"/>
            <a:ext cx="4691792" cy="523220"/>
          </a:xfrm>
          <a:prstGeom prst="rect">
            <a:avLst/>
          </a:prstGeom>
        </p:spPr>
        <p:txBody>
          <a:bodyPr wrap="square" rtlCol="0">
            <a:spAutoFit/>
          </a:bodyPr>
          <a:lstStyle/>
          <a:p>
            <a:pPr algn="ctr"/>
            <a:r>
              <a:rPr lang="en-CA" sz="1400" b="1" dirty="0"/>
              <a:t>Engagement correlates with staff belief that the organization takes action to improve it.</a:t>
            </a:r>
            <a:endParaRPr lang="en-CA" sz="1400" dirty="0"/>
          </a:p>
        </p:txBody>
      </p:sp>
    </p:spTree>
    <p:extLst>
      <p:ext uri="{BB962C8B-B14F-4D97-AF65-F5344CB8AC3E}">
        <p14:creationId xmlns:p14="http://schemas.microsoft.com/office/powerpoint/2010/main" val="1728494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IT employee engagement is ultimately up to IT leadership</a:t>
            </a:r>
          </a:p>
        </p:txBody>
      </p:sp>
      <p:sp>
        <p:nvSpPr>
          <p:cNvPr id="20" name="TextBox 19"/>
          <p:cNvSpPr txBox="1"/>
          <p:nvPr/>
        </p:nvSpPr>
        <p:spPr>
          <a:xfrm>
            <a:off x="0" y="1133338"/>
            <a:ext cx="9144000" cy="954107"/>
          </a:xfrm>
          <a:prstGeom prst="rect">
            <a:avLst/>
          </a:prstGeom>
          <a:solidFill>
            <a:schemeClr val="accent6">
              <a:lumMod val="95000"/>
            </a:schemeClr>
          </a:solidFill>
        </p:spPr>
        <p:txBody>
          <a:bodyPr wrap="square" rtlCol="0">
            <a:spAutoFit/>
          </a:bodyPr>
          <a:lstStyle/>
          <a:p>
            <a:r>
              <a:rPr lang="en-US" sz="1400" dirty="0"/>
              <a:t>Many organizations would argue that improving employee engagement is the responsibility of the HR department. This traditional view of engagement can be beneficial for organization-wide initiatives, and it allows for a consistent approach across an enterprise. </a:t>
            </a:r>
            <a:r>
              <a:rPr lang="en-US" sz="1400" b="1" dirty="0"/>
              <a:t>However, despite HR’s involvement, IT leadership is ultimately accountable for the engagement of their staff. </a:t>
            </a:r>
            <a:endParaRPr lang="en-US" sz="1400" dirty="0"/>
          </a:p>
        </p:txBody>
      </p:sp>
      <p:sp>
        <p:nvSpPr>
          <p:cNvPr id="21" name="TextBox 20"/>
          <p:cNvSpPr txBox="1"/>
          <p:nvPr/>
        </p:nvSpPr>
        <p:spPr>
          <a:xfrm>
            <a:off x="307974" y="2222726"/>
            <a:ext cx="8741179" cy="338554"/>
          </a:xfrm>
          <a:prstGeom prst="rect">
            <a:avLst/>
          </a:prstGeom>
          <a:noFill/>
        </p:spPr>
        <p:txBody>
          <a:bodyPr wrap="square" rtlCol="0">
            <a:spAutoFit/>
          </a:bodyPr>
          <a:lstStyle/>
          <a:p>
            <a:pPr lvl="0" algn="ctr"/>
            <a:r>
              <a:rPr lang="en-US" sz="1600" b="1" dirty="0">
                <a:solidFill>
                  <a:schemeClr val="bg1">
                    <a:lumMod val="50000"/>
                  </a:schemeClr>
                </a:solidFill>
                <a:ea typeface="Roboto Slab" pitchFamily="2" charset="0"/>
                <a:cs typeface="Roboto Slab Bold"/>
              </a:rPr>
              <a:t>Why Should IT Leadership Be Responsible for Their Staff Engagement?</a:t>
            </a:r>
          </a:p>
        </p:txBody>
      </p:sp>
      <p:grpSp>
        <p:nvGrpSpPr>
          <p:cNvPr id="22" name="Group 21"/>
          <p:cNvGrpSpPr/>
          <p:nvPr/>
        </p:nvGrpSpPr>
        <p:grpSpPr>
          <a:xfrm>
            <a:off x="293728" y="2628633"/>
            <a:ext cx="8585316" cy="954107"/>
            <a:chOff x="274578" y="2859744"/>
            <a:chExt cx="8585316" cy="954107"/>
          </a:xfrm>
        </p:grpSpPr>
        <p:sp>
          <p:nvSpPr>
            <p:cNvPr id="23" name="TextBox 22"/>
            <p:cNvSpPr txBox="1"/>
            <p:nvPr/>
          </p:nvSpPr>
          <p:spPr>
            <a:xfrm>
              <a:off x="274578" y="2935149"/>
              <a:ext cx="588102" cy="803297"/>
            </a:xfrm>
            <a:prstGeom prst="rect">
              <a:avLst/>
            </a:prstGeom>
            <a:noFill/>
          </p:spPr>
          <p:txBody>
            <a:bodyPr wrap="square" rtlCol="0">
              <a:spAutoFit/>
            </a:bodyPr>
            <a:lstStyle/>
            <a:p>
              <a:pPr algn="r">
                <a:lnSpc>
                  <a:spcPct val="70000"/>
                </a:lnSpc>
                <a:spcBef>
                  <a:spcPts val="300"/>
                </a:spcBef>
              </a:pPr>
              <a:r>
                <a:rPr lang="en-CA" sz="6600" b="1" dirty="0">
                  <a:solidFill>
                    <a:schemeClr val="accent2"/>
                  </a:solidFill>
                  <a:cs typeface="Roboto Black"/>
                </a:rPr>
                <a:t>1</a:t>
              </a:r>
            </a:p>
          </p:txBody>
        </p:sp>
        <p:sp>
          <p:nvSpPr>
            <p:cNvPr id="26" name="TextBox 25"/>
            <p:cNvSpPr txBox="1"/>
            <p:nvPr/>
          </p:nvSpPr>
          <p:spPr>
            <a:xfrm>
              <a:off x="873778" y="2859744"/>
              <a:ext cx="7986116" cy="954107"/>
            </a:xfrm>
            <a:prstGeom prst="rect">
              <a:avLst/>
            </a:prstGeom>
            <a:noFill/>
          </p:spPr>
          <p:txBody>
            <a:bodyPr wrap="square" rtlCol="0">
              <a:spAutoFit/>
            </a:bodyPr>
            <a:lstStyle/>
            <a:p>
              <a:r>
                <a:rPr lang="en-US" sz="1400" b="1" dirty="0">
                  <a:cs typeface="Roboto Slab Bold"/>
                </a:rPr>
                <a:t>Leaders have the single greatest impact on engagement.</a:t>
              </a:r>
            </a:p>
            <a:p>
              <a:r>
                <a:rPr lang="en-CA" sz="1400" dirty="0">
                  <a:cs typeface="Roboto Regular"/>
                </a:rPr>
                <a:t>The highest impact drivers of engagement for IT are related to leadership, including employee empowerment, culture, company potential, senior management relationships, and customer focus.</a:t>
              </a:r>
              <a:r>
                <a:rPr lang="en-CA" sz="1400" baseline="30000" dirty="0">
                  <a:cs typeface="Roboto Regular"/>
                </a:rPr>
                <a:t>1</a:t>
              </a:r>
              <a:r>
                <a:rPr lang="en-CA" sz="1400" dirty="0">
                  <a:cs typeface="Roboto Regular"/>
                </a:rPr>
                <a:t> When CIOs engage their team, all of these engagement drivers are affected.</a:t>
              </a:r>
            </a:p>
          </p:txBody>
        </p:sp>
      </p:grpSp>
      <p:grpSp>
        <p:nvGrpSpPr>
          <p:cNvPr id="27" name="Group 26"/>
          <p:cNvGrpSpPr/>
          <p:nvPr/>
        </p:nvGrpSpPr>
        <p:grpSpPr>
          <a:xfrm>
            <a:off x="257174" y="5219128"/>
            <a:ext cx="8618227" cy="954107"/>
            <a:chOff x="238024" y="5461256"/>
            <a:chExt cx="8618227" cy="954107"/>
          </a:xfrm>
        </p:grpSpPr>
        <p:sp>
          <p:nvSpPr>
            <p:cNvPr id="28" name="TextBox 27"/>
            <p:cNvSpPr txBox="1"/>
            <p:nvPr/>
          </p:nvSpPr>
          <p:spPr>
            <a:xfrm>
              <a:off x="238024" y="5536661"/>
              <a:ext cx="588102" cy="803297"/>
            </a:xfrm>
            <a:prstGeom prst="rect">
              <a:avLst/>
            </a:prstGeom>
            <a:noFill/>
          </p:spPr>
          <p:txBody>
            <a:bodyPr wrap="square" rtlCol="0" anchor="ctr">
              <a:spAutoFit/>
            </a:bodyPr>
            <a:lstStyle/>
            <a:p>
              <a:pPr algn="r">
                <a:lnSpc>
                  <a:spcPct val="70000"/>
                </a:lnSpc>
                <a:spcBef>
                  <a:spcPts val="300"/>
                </a:spcBef>
              </a:pPr>
              <a:r>
                <a:rPr lang="en-CA" sz="6600" b="1" dirty="0">
                  <a:solidFill>
                    <a:schemeClr val="accent2"/>
                  </a:solidFill>
                  <a:cs typeface="Roboto Black"/>
                </a:rPr>
                <a:t>3</a:t>
              </a:r>
            </a:p>
          </p:txBody>
        </p:sp>
        <p:sp>
          <p:nvSpPr>
            <p:cNvPr id="29" name="TextBox 28"/>
            <p:cNvSpPr txBox="1"/>
            <p:nvPr/>
          </p:nvSpPr>
          <p:spPr>
            <a:xfrm>
              <a:off x="876926" y="5461256"/>
              <a:ext cx="7979325" cy="954107"/>
            </a:xfrm>
            <a:prstGeom prst="rect">
              <a:avLst/>
            </a:prstGeom>
            <a:noFill/>
          </p:spPr>
          <p:txBody>
            <a:bodyPr wrap="square" rtlCol="0" anchor="ctr">
              <a:spAutoFit/>
            </a:bodyPr>
            <a:lstStyle/>
            <a:p>
              <a:r>
                <a:rPr lang="en-US" sz="1400" b="1" dirty="0">
                  <a:cs typeface="Roboto Slab Bold"/>
                </a:rPr>
                <a:t>Leaders should tailor engagement to individual team members.</a:t>
              </a:r>
              <a:endParaRPr lang="en-US" sz="1400" b="1" baseline="30000" dirty="0">
                <a:cs typeface="Roboto Slab Bold"/>
              </a:endParaRPr>
            </a:p>
            <a:p>
              <a:r>
                <a:rPr lang="en-CA" sz="1400" dirty="0">
                  <a:cs typeface="Roboto Regular"/>
                </a:rPr>
                <a:t>If IT leaders know their team members well, they can engage employees based on their individual characteristics: what motivates them, their likes and dislikes, and their goals. There is nothing more powerful in engagement than personalization. </a:t>
              </a:r>
            </a:p>
          </p:txBody>
        </p:sp>
      </p:grpSp>
      <p:grpSp>
        <p:nvGrpSpPr>
          <p:cNvPr id="30" name="Group 29"/>
          <p:cNvGrpSpPr/>
          <p:nvPr/>
        </p:nvGrpSpPr>
        <p:grpSpPr>
          <a:xfrm>
            <a:off x="307974" y="3821667"/>
            <a:ext cx="8546875" cy="1169551"/>
            <a:chOff x="288824" y="3891195"/>
            <a:chExt cx="8546875" cy="1169551"/>
          </a:xfrm>
        </p:grpSpPr>
        <p:sp>
          <p:nvSpPr>
            <p:cNvPr id="31" name="TextBox 30"/>
            <p:cNvSpPr txBox="1"/>
            <p:nvPr/>
          </p:nvSpPr>
          <p:spPr>
            <a:xfrm>
              <a:off x="288824" y="4074322"/>
              <a:ext cx="588102" cy="803297"/>
            </a:xfrm>
            <a:prstGeom prst="rect">
              <a:avLst/>
            </a:prstGeom>
            <a:noFill/>
          </p:spPr>
          <p:txBody>
            <a:bodyPr wrap="square" rtlCol="0">
              <a:spAutoFit/>
            </a:bodyPr>
            <a:lstStyle/>
            <a:p>
              <a:pPr algn="r">
                <a:lnSpc>
                  <a:spcPct val="70000"/>
                </a:lnSpc>
                <a:spcBef>
                  <a:spcPts val="300"/>
                </a:spcBef>
              </a:pPr>
              <a:r>
                <a:rPr lang="en-CA" sz="6600" b="1" dirty="0">
                  <a:solidFill>
                    <a:schemeClr val="accent2"/>
                  </a:solidFill>
                  <a:cs typeface="Roboto Black"/>
                </a:rPr>
                <a:t>2</a:t>
              </a:r>
            </a:p>
          </p:txBody>
        </p:sp>
        <p:sp>
          <p:nvSpPr>
            <p:cNvPr id="32" name="TextBox 31"/>
            <p:cNvSpPr txBox="1"/>
            <p:nvPr/>
          </p:nvSpPr>
          <p:spPr>
            <a:xfrm>
              <a:off x="864352" y="3891195"/>
              <a:ext cx="7971347" cy="1169551"/>
            </a:xfrm>
            <a:prstGeom prst="rect">
              <a:avLst/>
            </a:prstGeom>
            <a:noFill/>
          </p:spPr>
          <p:txBody>
            <a:bodyPr wrap="square" rtlCol="0">
              <a:spAutoFit/>
            </a:bodyPr>
            <a:lstStyle/>
            <a:p>
              <a:r>
                <a:rPr lang="en-US" sz="1400" b="1" dirty="0">
                  <a:cs typeface="Roboto Slab Bold"/>
                </a:rPr>
                <a:t>Engagement happens every day, through every experience.</a:t>
              </a:r>
              <a:endParaRPr lang="en-US" sz="1400" b="1" baseline="30000" dirty="0">
                <a:cs typeface="Roboto Slab Bold"/>
              </a:endParaRPr>
            </a:p>
            <a:p>
              <a:r>
                <a:rPr lang="en-CA" sz="1400" dirty="0">
                  <a:cs typeface="Roboto Regular"/>
                </a:rPr>
                <a:t>When engagement is owned by IT leadership, experience initiatives are incorporated into day-to-day management practice – and managers begin to view every interaction with employees as an opportunity to engage. It is this active, dynamic leadership that inspires ongoing employee engagement.</a:t>
              </a:r>
            </a:p>
          </p:txBody>
        </p:sp>
      </p:grpSp>
      <p:sp>
        <p:nvSpPr>
          <p:cNvPr id="3" name="TextBox 2"/>
          <p:cNvSpPr txBox="1"/>
          <p:nvPr/>
        </p:nvSpPr>
        <p:spPr>
          <a:xfrm>
            <a:off x="6435597" y="6232541"/>
            <a:ext cx="2456122" cy="246221"/>
          </a:xfrm>
          <a:prstGeom prst="rect">
            <a:avLst/>
          </a:prstGeom>
        </p:spPr>
        <p:txBody>
          <a:bodyPr wrap="none" rtlCol="0">
            <a:spAutoFit/>
          </a:bodyPr>
          <a:lstStyle/>
          <a:p>
            <a:r>
              <a:rPr lang="en-CA" sz="1000" b="1" baseline="30000" dirty="0"/>
              <a:t>1</a:t>
            </a:r>
            <a:r>
              <a:rPr lang="en-CA" sz="1000" b="1" dirty="0"/>
              <a:t>Source:</a:t>
            </a:r>
            <a:r>
              <a:rPr lang="en-CA" sz="1000" dirty="0"/>
              <a:t> McLean &amp; Company; </a:t>
            </a:r>
            <a:r>
              <a:rPr lang="en-CA" sz="1000" i="1" dirty="0"/>
              <a:t>N=5,421</a:t>
            </a:r>
          </a:p>
        </p:txBody>
      </p:sp>
    </p:spTree>
    <p:extLst>
      <p:ext uri="{BB962C8B-B14F-4D97-AF65-F5344CB8AC3E}">
        <p14:creationId xmlns:p14="http://schemas.microsoft.com/office/powerpoint/2010/main" val="1122151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Pentagon 14"/>
          <p:cNvSpPr/>
          <p:nvPr/>
        </p:nvSpPr>
        <p:spPr>
          <a:xfrm flipH="1">
            <a:off x="2730594" y="4681157"/>
            <a:ext cx="586228" cy="975261"/>
          </a:xfrm>
          <a:prstGeom prst="homePlat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36" name="Group 7"/>
          <p:cNvGrpSpPr/>
          <p:nvPr/>
        </p:nvGrpSpPr>
        <p:grpSpPr>
          <a:xfrm flipH="1">
            <a:off x="3066057" y="4667788"/>
            <a:ext cx="3524717" cy="1021476"/>
            <a:chOff x="3287662" y="3993904"/>
            <a:chExt cx="4983652" cy="532608"/>
          </a:xfrm>
        </p:grpSpPr>
        <p:sp>
          <p:nvSpPr>
            <p:cNvPr id="41" name="Pentagon 8"/>
            <p:cNvSpPr/>
            <p:nvPr/>
          </p:nvSpPr>
          <p:spPr>
            <a:xfrm flipH="1">
              <a:off x="3287662" y="3996359"/>
              <a:ext cx="850901" cy="524998"/>
            </a:xfrm>
            <a:prstGeom prst="homePlat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2" name="Rectangle 9"/>
            <p:cNvSpPr/>
            <p:nvPr/>
          </p:nvSpPr>
          <p:spPr>
            <a:xfrm>
              <a:off x="3695702" y="3993904"/>
              <a:ext cx="4575612" cy="5326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tx1"/>
                </a:solidFill>
              </a:endParaRPr>
            </a:p>
          </p:txBody>
        </p:sp>
      </p:grpSp>
      <p:grpSp>
        <p:nvGrpSpPr>
          <p:cNvPr id="33" name="Group 13"/>
          <p:cNvGrpSpPr/>
          <p:nvPr/>
        </p:nvGrpSpPr>
        <p:grpSpPr>
          <a:xfrm flipH="1">
            <a:off x="2833679" y="2846366"/>
            <a:ext cx="3747989" cy="989398"/>
            <a:chOff x="3287662" y="3993904"/>
            <a:chExt cx="5440147" cy="532608"/>
          </a:xfrm>
        </p:grpSpPr>
        <p:sp>
          <p:nvSpPr>
            <p:cNvPr id="34" name="Pentagon 14"/>
            <p:cNvSpPr/>
            <p:nvPr/>
          </p:nvSpPr>
          <p:spPr>
            <a:xfrm flipH="1">
              <a:off x="3287662" y="3996359"/>
              <a:ext cx="850901" cy="524998"/>
            </a:xfrm>
            <a:prstGeom prst="homePlat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Rectangle 15"/>
            <p:cNvSpPr/>
            <p:nvPr/>
          </p:nvSpPr>
          <p:spPr>
            <a:xfrm>
              <a:off x="3695700" y="3993904"/>
              <a:ext cx="5032109" cy="5326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tx1"/>
                </a:solidFill>
              </a:endParaRPr>
            </a:p>
          </p:txBody>
        </p:sp>
      </p:grpSp>
      <p:grpSp>
        <p:nvGrpSpPr>
          <p:cNvPr id="7" name="Group 49"/>
          <p:cNvGrpSpPr/>
          <p:nvPr/>
        </p:nvGrpSpPr>
        <p:grpSpPr>
          <a:xfrm>
            <a:off x="2709790" y="3918512"/>
            <a:ext cx="3733922" cy="666528"/>
            <a:chOff x="3287662" y="3993904"/>
            <a:chExt cx="5440147" cy="532608"/>
          </a:xfrm>
        </p:grpSpPr>
        <p:sp>
          <p:nvSpPr>
            <p:cNvPr id="31" name="Pentagon 50"/>
            <p:cNvSpPr/>
            <p:nvPr/>
          </p:nvSpPr>
          <p:spPr>
            <a:xfrm flipH="1">
              <a:off x="3287662" y="3996359"/>
              <a:ext cx="850900" cy="524998"/>
            </a:xfrm>
            <a:prstGeom prst="homePlat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2" name="Rectangle 51"/>
            <p:cNvSpPr/>
            <p:nvPr/>
          </p:nvSpPr>
          <p:spPr>
            <a:xfrm>
              <a:off x="3695700" y="3993904"/>
              <a:ext cx="5032109" cy="5326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tx1"/>
                </a:solidFill>
              </a:endParaRPr>
            </a:p>
          </p:txBody>
        </p:sp>
      </p:grpSp>
      <p:sp>
        <p:nvSpPr>
          <p:cNvPr id="2" name="Title 1"/>
          <p:cNvSpPr>
            <a:spLocks noGrp="1"/>
          </p:cNvSpPr>
          <p:nvPr>
            <p:ph type="title"/>
          </p:nvPr>
        </p:nvSpPr>
        <p:spPr/>
        <p:txBody>
          <a:bodyPr/>
          <a:lstStyle/>
          <a:p>
            <a:pPr fontAlgn="ctr"/>
            <a:r>
              <a:rPr lang="en-CA" dirty="0"/>
              <a:t>Info-Tech offers a suite of engagement tools; choose the program that’s right for your organization</a:t>
            </a:r>
          </a:p>
        </p:txBody>
      </p:sp>
      <p:sp>
        <p:nvSpPr>
          <p:cNvPr id="45" name="Rectangle 58"/>
          <p:cNvSpPr/>
          <p:nvPr/>
        </p:nvSpPr>
        <p:spPr>
          <a:xfrm>
            <a:off x="592611" y="2158996"/>
            <a:ext cx="2103103" cy="3352527"/>
          </a:xfrm>
          <a:prstGeom prst="rect">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57"/>
          <p:cNvSpPr/>
          <p:nvPr/>
        </p:nvSpPr>
        <p:spPr>
          <a:xfrm>
            <a:off x="765436" y="2303288"/>
            <a:ext cx="1806388" cy="453041"/>
          </a:xfrm>
          <a:prstGeom prst="rect">
            <a:avLst/>
          </a:prstGeom>
          <a:solidFill>
            <a:srgbClr val="FFFFFF"/>
          </a:solidFill>
          <a:ln w="3175" cap="flat" cmpd="sng" algn="ctr">
            <a:solidFill>
              <a:schemeClr val="accent1"/>
            </a:solidFill>
            <a:prstDash val="solid"/>
          </a:ln>
          <a:effectLst/>
        </p:spPr>
        <p:txBody>
          <a:bodyPr rtlCol="0" anchor="ctr"/>
          <a:lstStyle/>
          <a:p>
            <a:pPr algn="ctr"/>
            <a:r>
              <a:rPr lang="en-US" sz="1200" b="1" kern="0" dirty="0">
                <a:solidFill>
                  <a:srgbClr val="333333"/>
                </a:solidFill>
                <a:latin typeface="Arial"/>
                <a:hlinkClick r:id="rId3"/>
              </a:rPr>
              <a:t>Employee Experience Monitor</a:t>
            </a:r>
            <a:endParaRPr lang="en-US" sz="1200" b="1" kern="0" dirty="0">
              <a:solidFill>
                <a:srgbClr val="333333"/>
              </a:solidFill>
              <a:latin typeface="Arial"/>
            </a:endParaRPr>
          </a:p>
        </p:txBody>
      </p:sp>
      <p:sp>
        <p:nvSpPr>
          <p:cNvPr id="26" name="Rectangle 58"/>
          <p:cNvSpPr/>
          <p:nvPr/>
        </p:nvSpPr>
        <p:spPr>
          <a:xfrm>
            <a:off x="731422" y="2905931"/>
            <a:ext cx="1840402" cy="351615"/>
          </a:xfrm>
          <a:prstGeom prst="rect">
            <a:avLst/>
          </a:prstGeom>
          <a:solidFill>
            <a:schemeClr val="accent2"/>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Arial"/>
                <a:ea typeface="+mn-ea"/>
                <a:cs typeface="+mn-cs"/>
              </a:rPr>
              <a:t>1 EXM Question</a:t>
            </a:r>
          </a:p>
        </p:txBody>
      </p:sp>
      <p:sp>
        <p:nvSpPr>
          <p:cNvPr id="27" name="Rectangle 59"/>
          <p:cNvSpPr/>
          <p:nvPr/>
        </p:nvSpPr>
        <p:spPr>
          <a:xfrm>
            <a:off x="770502" y="5723185"/>
            <a:ext cx="1752385" cy="612994"/>
          </a:xfrm>
          <a:prstGeom prst="rect">
            <a:avLst/>
          </a:prstGeom>
          <a:solidFill>
            <a:srgbClr val="FFFFFF"/>
          </a:solidFill>
          <a:ln w="3175" cap="flat" cmpd="sng" algn="ctr">
            <a:solidFill>
              <a:schemeClr val="accent1"/>
            </a:solidFill>
            <a:prstDash val="solid"/>
          </a:ln>
          <a:effectLst/>
        </p:spPr>
        <p:txBody>
          <a:bodyPr rtlCol="0" anchor="ctr"/>
          <a:lstStyle/>
          <a:p>
            <a:pPr algn="ctr"/>
            <a:endParaRPr lang="en-US" sz="1200" kern="0" dirty="0">
              <a:solidFill>
                <a:srgbClr val="333333"/>
              </a:solidFill>
              <a:latin typeface="Arial"/>
            </a:endParaRPr>
          </a:p>
          <a:p>
            <a:pPr algn="ctr"/>
            <a:r>
              <a:rPr lang="en-US" sz="1200" kern="0" dirty="0">
                <a:solidFill>
                  <a:srgbClr val="333333"/>
                </a:solidFill>
                <a:latin typeface="Arial"/>
              </a:rPr>
              <a:t>Monthly</a:t>
            </a:r>
          </a:p>
          <a:p>
            <a:pPr algn="ctr"/>
            <a:r>
              <a:rPr lang="en-US" sz="1200" kern="0" dirty="0">
                <a:solidFill>
                  <a:srgbClr val="333333"/>
                </a:solidFill>
                <a:latin typeface="Arial"/>
              </a:rPr>
              <a:t>~30 Seconds</a:t>
            </a:r>
          </a:p>
          <a:p>
            <a:pPr algn="ctr"/>
            <a:endParaRPr lang="en-US" sz="1200" kern="0" dirty="0">
              <a:solidFill>
                <a:srgbClr val="333333"/>
              </a:solidFill>
              <a:latin typeface="Arial"/>
            </a:endParaRPr>
          </a:p>
        </p:txBody>
      </p:sp>
      <p:grpSp>
        <p:nvGrpSpPr>
          <p:cNvPr id="3" name="Group 75"/>
          <p:cNvGrpSpPr/>
          <p:nvPr/>
        </p:nvGrpSpPr>
        <p:grpSpPr>
          <a:xfrm>
            <a:off x="6581670" y="2150832"/>
            <a:ext cx="2116326" cy="4185347"/>
            <a:chOff x="6520432" y="1755134"/>
            <a:chExt cx="2463313" cy="4185347"/>
          </a:xfrm>
        </p:grpSpPr>
        <p:sp>
          <p:nvSpPr>
            <p:cNvPr id="47" name="Rectangle 58"/>
            <p:cNvSpPr/>
            <p:nvPr/>
          </p:nvSpPr>
          <p:spPr>
            <a:xfrm>
              <a:off x="6520432" y="1755134"/>
              <a:ext cx="2463313" cy="3360691"/>
            </a:xfrm>
            <a:prstGeom prst="rect">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7" name="Rectangle 77"/>
            <p:cNvSpPr/>
            <p:nvPr/>
          </p:nvSpPr>
          <p:spPr>
            <a:xfrm>
              <a:off x="6690589" y="1875909"/>
              <a:ext cx="2132578" cy="453041"/>
            </a:xfrm>
            <a:prstGeom prst="rect">
              <a:avLst/>
            </a:prstGeom>
            <a:solidFill>
              <a:schemeClr val="bg1"/>
            </a:solidFill>
            <a:ln w="12700" cap="flat" cmpd="sng" algn="ctr">
              <a:solidFill>
                <a:schemeClr val="accent1"/>
              </a:solidFill>
              <a:prstDash val="solid"/>
            </a:ln>
            <a:effectLst/>
          </p:spPr>
          <p:txBody>
            <a:bodyPr rtlCol="0" anchor="ctr"/>
            <a:lstStyle/>
            <a:p>
              <a:pPr algn="ctr"/>
              <a:r>
                <a:rPr lang="en-US" sz="1200" b="1" kern="0" dirty="0">
                  <a:solidFill>
                    <a:schemeClr val="bg1"/>
                  </a:solidFill>
                  <a:latin typeface="Arial"/>
                  <a:hlinkClick r:id="rId4"/>
                </a:rPr>
                <a:t>Full/Pulse Engagement Surveys </a:t>
              </a:r>
              <a:endParaRPr lang="en-US" sz="1200" b="1" kern="0" dirty="0">
                <a:solidFill>
                  <a:schemeClr val="bg1"/>
                </a:solidFill>
                <a:latin typeface="Arial"/>
              </a:endParaRPr>
            </a:p>
          </p:txBody>
        </p:sp>
        <p:sp>
          <p:nvSpPr>
            <p:cNvPr id="38" name="Rectangle 78"/>
            <p:cNvSpPr/>
            <p:nvPr/>
          </p:nvSpPr>
          <p:spPr>
            <a:xfrm>
              <a:off x="6681019" y="2510233"/>
              <a:ext cx="2142149" cy="351615"/>
            </a:xfrm>
            <a:prstGeom prst="rect">
              <a:avLst/>
            </a:prstGeom>
            <a:solidFill>
              <a:schemeClr val="accent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Arial"/>
                  <a:ea typeface="+mn-ea"/>
                  <a:cs typeface="+mn-cs"/>
                </a:rPr>
                <a:t>81 or 15 Questions </a:t>
              </a:r>
            </a:p>
          </p:txBody>
        </p:sp>
        <p:sp>
          <p:nvSpPr>
            <p:cNvPr id="39" name="Rectangle 79"/>
            <p:cNvSpPr/>
            <p:nvPr/>
          </p:nvSpPr>
          <p:spPr>
            <a:xfrm>
              <a:off x="6681019" y="3011450"/>
              <a:ext cx="2142149" cy="755194"/>
            </a:xfrm>
            <a:prstGeom prst="rect">
              <a:avLst/>
            </a:prstGeom>
            <a:solidFill>
              <a:srgbClr val="F2F2F2"/>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effectLst/>
                  <a:uLnTx/>
                  <a:uFillTx/>
                  <a:latin typeface="Arial"/>
                  <a:ea typeface="+mn-ea"/>
                  <a:cs typeface="+mn-cs"/>
                </a:rPr>
                <a:t>Use it to: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effectLst/>
                  <a:uLnTx/>
                  <a:uFillTx/>
                  <a:latin typeface="Arial"/>
                  <a:ea typeface="+mn-ea"/>
                  <a:cs typeface="+mn-cs"/>
                </a:rPr>
                <a:t>Measure</a:t>
              </a:r>
              <a:r>
                <a:rPr kumimoji="0" lang="en-US" sz="1200" i="0" u="none" strike="noStrike" kern="0" cap="none" spc="0" normalizeH="0" noProof="0" dirty="0">
                  <a:ln>
                    <a:noFill/>
                  </a:ln>
                  <a:effectLst/>
                  <a:uLnTx/>
                  <a:uFillTx/>
                  <a:latin typeface="Arial"/>
                  <a:ea typeface="+mn-ea"/>
                  <a:cs typeface="+mn-cs"/>
                </a:rPr>
                <a:t> engagement and dive deeply into contributing factors.</a:t>
              </a:r>
              <a:endParaRPr kumimoji="0" lang="en-US" sz="1200" i="0" u="none" strike="noStrike" kern="0" cap="none" spc="0" normalizeH="0" baseline="0" noProof="0" dirty="0">
                <a:ln>
                  <a:noFill/>
                </a:ln>
                <a:effectLst/>
                <a:uLnTx/>
                <a:uFillTx/>
                <a:latin typeface="Arial"/>
                <a:ea typeface="+mn-ea"/>
                <a:cs typeface="+mn-cs"/>
              </a:endParaRPr>
            </a:p>
          </p:txBody>
        </p:sp>
        <p:sp>
          <p:nvSpPr>
            <p:cNvPr id="40" name="Rectangle 80"/>
            <p:cNvSpPr/>
            <p:nvPr/>
          </p:nvSpPr>
          <p:spPr>
            <a:xfrm>
              <a:off x="6681017" y="3875628"/>
              <a:ext cx="2142149" cy="819663"/>
            </a:xfrm>
            <a:prstGeom prst="rect">
              <a:avLst/>
            </a:prstGeom>
            <a:solidFill>
              <a:srgbClr val="F2F2F2"/>
            </a:solidFill>
            <a:ln w="3175" cap="flat" cmpd="sng" algn="ctr">
              <a:noFill/>
              <a:prstDash val="solid"/>
            </a:ln>
            <a:effectLst/>
          </p:spPr>
          <p:txBody>
            <a:bodyPr rtlCol="0" anchor="ctr"/>
            <a:lstStyle/>
            <a:p>
              <a:pPr algn="ctr"/>
              <a:r>
                <a:rPr lang="en-US" sz="1200" b="1" kern="0" dirty="0">
                  <a:latin typeface="Arial"/>
                </a:rPr>
                <a:t>Don’t use it if: </a:t>
              </a:r>
            </a:p>
            <a:p>
              <a:pPr algn="ctr"/>
              <a:r>
                <a:rPr lang="en-US" sz="1200" kern="0" dirty="0">
                  <a:latin typeface="Arial"/>
                </a:rPr>
                <a:t>An annual survey is already deployed in your organization.</a:t>
              </a:r>
            </a:p>
          </p:txBody>
        </p:sp>
        <p:sp>
          <p:nvSpPr>
            <p:cNvPr id="43" name="Rectangle 83"/>
            <p:cNvSpPr/>
            <p:nvPr/>
          </p:nvSpPr>
          <p:spPr>
            <a:xfrm>
              <a:off x="6676080" y="5327487"/>
              <a:ext cx="2152017" cy="612994"/>
            </a:xfrm>
            <a:prstGeom prst="rect">
              <a:avLst/>
            </a:prstGeom>
            <a:solidFill>
              <a:srgbClr val="FFFFFF"/>
            </a:solidFill>
            <a:ln w="3175"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333333"/>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33333"/>
                  </a:solidFill>
                  <a:effectLst/>
                  <a:uLnTx/>
                  <a:uFillTx/>
                  <a:latin typeface="Arial"/>
                  <a:ea typeface="+mn-ea"/>
                  <a:cs typeface="+mn-cs"/>
                </a:rPr>
                <a:t>Annual or Bi-Annual</a:t>
              </a:r>
            </a:p>
            <a:p>
              <a:pPr algn="ctr">
                <a:defRPr/>
              </a:pPr>
              <a:r>
                <a:rPr lang="en-US" sz="1200" kern="0" dirty="0">
                  <a:solidFill>
                    <a:srgbClr val="333333"/>
                  </a:solidFill>
                </a:rPr>
                <a:t>~15-20 Minutes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333333"/>
                </a:solidFill>
                <a:effectLst/>
                <a:uLnTx/>
                <a:uFillTx/>
                <a:latin typeface="Arial"/>
                <a:ea typeface="+mn-ea"/>
                <a:cs typeface="+mn-cs"/>
              </a:endParaRPr>
            </a:p>
          </p:txBody>
        </p:sp>
      </p:grpSp>
      <p:sp>
        <p:nvSpPr>
          <p:cNvPr id="48" name="TextBox 3"/>
          <p:cNvSpPr txBox="1"/>
          <p:nvPr/>
        </p:nvSpPr>
        <p:spPr>
          <a:xfrm>
            <a:off x="0" y="1133475"/>
            <a:ext cx="9144000" cy="954107"/>
          </a:xfrm>
          <a:prstGeom prst="rect">
            <a:avLst/>
          </a:prstGeom>
        </p:spPr>
        <p:txBody>
          <a:bodyPr wrap="square" rtlCol="0">
            <a:spAutoFit/>
          </a:bodyPr>
          <a:lstStyle/>
          <a:p>
            <a:r>
              <a:rPr lang="en-CA" sz="1400" dirty="0"/>
              <a:t>Our Annual and Pulse surveys provide a deep dive into the drivers of engagement. </a:t>
            </a:r>
            <a:r>
              <a:rPr lang="en-CA" sz="1400" b="1" dirty="0"/>
              <a:t>This blueprint only covers the Annual and Pulse surveys. </a:t>
            </a:r>
            <a:r>
              <a:rPr lang="en-CA" sz="1400" dirty="0"/>
              <a:t>Info-Tech also has a one-question survey, administered on a regular basis, to measure fluctuations in employee experience (EX) over time. This survey also has an accompanying blueprint. Use the overview below to help you choose the right survey and blueprint for your team.</a:t>
            </a:r>
          </a:p>
        </p:txBody>
      </p:sp>
      <p:sp>
        <p:nvSpPr>
          <p:cNvPr id="24" name="TextBox 105"/>
          <p:cNvSpPr txBox="1"/>
          <p:nvPr/>
        </p:nvSpPr>
        <p:spPr>
          <a:xfrm>
            <a:off x="3137709" y="2175728"/>
            <a:ext cx="2943918" cy="523220"/>
          </a:xfrm>
          <a:prstGeom prst="rect">
            <a:avLst/>
          </a:prstGeom>
        </p:spPr>
        <p:txBody>
          <a:bodyPr wrap="square" rtlCol="0">
            <a:spAutoFit/>
          </a:bodyPr>
          <a:lstStyle/>
          <a:p>
            <a:pPr algn="ctr"/>
            <a:r>
              <a:rPr lang="en-CA" sz="1400" b="1" dirty="0">
                <a:solidFill>
                  <a:schemeClr val="accent1"/>
                </a:solidFill>
              </a:rPr>
              <a:t>Info-Tech’s Approach to Employee Engagement:</a:t>
            </a:r>
            <a:endParaRPr lang="en-CA" sz="1400" dirty="0">
              <a:solidFill>
                <a:schemeClr val="accent1"/>
              </a:solidFill>
            </a:endParaRPr>
          </a:p>
        </p:txBody>
      </p:sp>
      <p:grpSp>
        <p:nvGrpSpPr>
          <p:cNvPr id="4" name="Group 69"/>
          <p:cNvGrpSpPr/>
          <p:nvPr/>
        </p:nvGrpSpPr>
        <p:grpSpPr>
          <a:xfrm>
            <a:off x="2893231" y="2658878"/>
            <a:ext cx="3615345" cy="3600986"/>
            <a:chOff x="2812704" y="2462933"/>
            <a:chExt cx="3615345" cy="3600986"/>
          </a:xfrm>
        </p:grpSpPr>
        <p:grpSp>
          <p:nvGrpSpPr>
            <p:cNvPr id="19" name="Group 107"/>
            <p:cNvGrpSpPr/>
            <p:nvPr/>
          </p:nvGrpSpPr>
          <p:grpSpPr>
            <a:xfrm>
              <a:off x="2812704" y="2462933"/>
              <a:ext cx="3615345" cy="3600986"/>
              <a:chOff x="4881945" y="1864001"/>
              <a:chExt cx="3615345" cy="3600986"/>
            </a:xfrm>
          </p:grpSpPr>
          <p:sp>
            <p:nvSpPr>
              <p:cNvPr id="20" name="Rectangle 108"/>
              <p:cNvSpPr/>
              <p:nvPr/>
            </p:nvSpPr>
            <p:spPr>
              <a:xfrm>
                <a:off x="4881945" y="1864001"/>
                <a:ext cx="3615345" cy="360098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endParaRPr lang="en-CA" sz="1200" dirty="0"/>
              </a:p>
              <a:p>
                <a:pPr lvl="1"/>
                <a:r>
                  <a:rPr lang="en-CA" sz="1200" b="1" dirty="0"/>
                  <a:t>Get an engagement baseline with a comprehensive survey.</a:t>
                </a:r>
              </a:p>
              <a:p>
                <a:pPr lvl="1"/>
                <a:r>
                  <a:rPr lang="en-CA" sz="1200" dirty="0"/>
                  <a:t>Start with Info-Tech’s Full Engagement Survey, or use the results of a previous survey conducted at your organization.</a:t>
                </a:r>
              </a:p>
              <a:p>
                <a:pPr lvl="1"/>
                <a:endParaRPr lang="en-CA" sz="1200" b="1" dirty="0"/>
              </a:p>
              <a:p>
                <a:pPr lvl="1"/>
                <a:r>
                  <a:rPr lang="en-CA" sz="1200" b="1" dirty="0"/>
                  <a:t>Monitor employee experience over time.</a:t>
                </a:r>
              </a:p>
              <a:p>
                <a:pPr lvl="1"/>
                <a:r>
                  <a:rPr lang="en-CA" sz="1200" dirty="0"/>
                  <a:t>Use the EXM to capture fluctuations in employee engagement. </a:t>
                </a:r>
              </a:p>
              <a:p>
                <a:pPr lvl="1"/>
                <a:endParaRPr lang="en-CA" sz="1200" dirty="0"/>
              </a:p>
              <a:p>
                <a:pPr lvl="1"/>
                <a:r>
                  <a:rPr lang="en-CA" sz="1200" b="1" dirty="0"/>
                  <a:t>Follow up by acting on employee feedback.</a:t>
                </a:r>
              </a:p>
              <a:p>
                <a:pPr lvl="1"/>
                <a:r>
                  <a:rPr lang="en-CA" sz="1200" dirty="0"/>
                  <a:t>Use the feedback you get from the surveys and subsequent discussions to inform the changes you make to your department.</a:t>
                </a:r>
              </a:p>
              <a:p>
                <a:pPr lvl="1"/>
                <a:endParaRPr lang="en-CA" sz="1200" dirty="0"/>
              </a:p>
              <a:p>
                <a:pPr lvl="1"/>
                <a:endParaRPr lang="en-CA" sz="1200" dirty="0"/>
              </a:p>
              <a:p>
                <a:pPr lvl="1"/>
                <a:endParaRPr lang="en-CA" sz="1200" dirty="0"/>
              </a:p>
            </p:txBody>
          </p:sp>
          <p:grpSp>
            <p:nvGrpSpPr>
              <p:cNvPr id="21" name="Group 109"/>
              <p:cNvGrpSpPr/>
              <p:nvPr/>
            </p:nvGrpSpPr>
            <p:grpSpPr>
              <a:xfrm>
                <a:off x="4926126" y="2318130"/>
                <a:ext cx="412141" cy="1337376"/>
                <a:chOff x="4855003" y="4139122"/>
                <a:chExt cx="412141" cy="1337376"/>
              </a:xfrm>
              <a:solidFill>
                <a:schemeClr val="accent1"/>
              </a:solidFill>
            </p:grpSpPr>
            <p:sp>
              <p:nvSpPr>
                <p:cNvPr id="22" name="Oval 110"/>
                <p:cNvSpPr/>
                <p:nvPr/>
              </p:nvSpPr>
              <p:spPr>
                <a:xfrm>
                  <a:off x="4866550" y="4139122"/>
                  <a:ext cx="400594" cy="400594"/>
                </a:xfrm>
                <a:prstGeom prst="ellipse">
                  <a:avLst/>
                </a:prstGeom>
                <a:solidFill>
                  <a:schemeClr val="accent1"/>
                </a:solidFill>
                <a:ln w="3175">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a:t>1</a:t>
                  </a:r>
                </a:p>
              </p:txBody>
            </p:sp>
            <p:sp>
              <p:nvSpPr>
                <p:cNvPr id="23" name="Oval 111"/>
                <p:cNvSpPr/>
                <p:nvPr/>
              </p:nvSpPr>
              <p:spPr>
                <a:xfrm>
                  <a:off x="4855003" y="5075904"/>
                  <a:ext cx="400594" cy="400594"/>
                </a:xfrm>
                <a:prstGeom prst="ellipse">
                  <a:avLst/>
                </a:prstGeom>
                <a:solidFill>
                  <a:schemeClr val="accent1"/>
                </a:solidFill>
                <a:ln w="3175">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a:t>2</a:t>
                  </a:r>
                </a:p>
              </p:txBody>
            </p:sp>
          </p:grpSp>
        </p:grpSp>
        <p:sp>
          <p:nvSpPr>
            <p:cNvPr id="28" name="Oval 111"/>
            <p:cNvSpPr/>
            <p:nvPr/>
          </p:nvSpPr>
          <p:spPr>
            <a:xfrm>
              <a:off x="2868432" y="4779592"/>
              <a:ext cx="400594" cy="400594"/>
            </a:xfrm>
            <a:prstGeom prst="ellipse">
              <a:avLst/>
            </a:prstGeom>
            <a:solidFill>
              <a:schemeClr val="accent1"/>
            </a:solidFill>
            <a:ln w="3175">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a:t>3</a:t>
              </a:r>
            </a:p>
          </p:txBody>
        </p:sp>
      </p:grpSp>
      <p:sp>
        <p:nvSpPr>
          <p:cNvPr id="30" name="Rectangle 79"/>
          <p:cNvSpPr/>
          <p:nvPr/>
        </p:nvSpPr>
        <p:spPr>
          <a:xfrm>
            <a:off x="731422" y="3407148"/>
            <a:ext cx="1840402" cy="755194"/>
          </a:xfrm>
          <a:prstGeom prst="rect">
            <a:avLst/>
          </a:prstGeom>
          <a:solidFill>
            <a:srgbClr val="F2F2F2"/>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effectLst/>
                <a:uLnTx/>
                <a:uFillTx/>
                <a:latin typeface="Arial"/>
                <a:ea typeface="+mn-ea"/>
                <a:cs typeface="+mn-cs"/>
              </a:rPr>
              <a:t>Use it to: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effectLst/>
                <a:uLnTx/>
                <a:uFillTx/>
                <a:latin typeface="Arial"/>
                <a:ea typeface="+mn-ea"/>
                <a:cs typeface="+mn-cs"/>
              </a:rPr>
              <a:t>Measure</a:t>
            </a:r>
            <a:r>
              <a:rPr kumimoji="0" lang="en-US" sz="1200" i="0" u="none" strike="noStrike" kern="0" cap="none" spc="0" normalizeH="0" noProof="0" dirty="0">
                <a:ln>
                  <a:noFill/>
                </a:ln>
                <a:effectLst/>
                <a:uLnTx/>
                <a:uFillTx/>
                <a:latin typeface="Arial"/>
                <a:ea typeface="+mn-ea"/>
                <a:cs typeface="+mn-cs"/>
              </a:rPr>
              <a:t> </a:t>
            </a:r>
            <a:r>
              <a:rPr lang="en-US" sz="1200" kern="0" dirty="0">
                <a:latin typeface="Arial"/>
              </a:rPr>
              <a:t>EX</a:t>
            </a:r>
            <a:r>
              <a:rPr kumimoji="0" lang="en-US" sz="1200" i="0" u="none" strike="noStrike" kern="0" cap="none" spc="0" normalizeH="0" noProof="0" dirty="0">
                <a:ln>
                  <a:noFill/>
                </a:ln>
                <a:effectLst/>
                <a:uLnTx/>
                <a:uFillTx/>
                <a:latin typeface="Arial"/>
                <a:ea typeface="+mn-ea"/>
                <a:cs typeface="+mn-cs"/>
              </a:rPr>
              <a:t> on an ongoing basis.</a:t>
            </a:r>
            <a:endParaRPr kumimoji="0" lang="en-US" sz="1200" i="0" u="none" strike="noStrike" kern="0" cap="none" spc="0" normalizeH="0" baseline="0" noProof="0" dirty="0">
              <a:ln>
                <a:noFill/>
              </a:ln>
              <a:effectLst/>
              <a:uLnTx/>
              <a:uFillTx/>
              <a:latin typeface="Arial"/>
              <a:ea typeface="+mn-ea"/>
              <a:cs typeface="+mn-cs"/>
            </a:endParaRPr>
          </a:p>
        </p:txBody>
      </p:sp>
    </p:spTree>
    <p:extLst>
      <p:ext uri="{BB962C8B-B14F-4D97-AF65-F5344CB8AC3E}">
        <p14:creationId xmlns:p14="http://schemas.microsoft.com/office/powerpoint/2010/main" val="1650206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Measure the impact of your engagement program on key IT outcomes </a:t>
            </a:r>
          </a:p>
        </p:txBody>
      </p:sp>
      <p:sp>
        <p:nvSpPr>
          <p:cNvPr id="7" name="Rectangle 23"/>
          <p:cNvSpPr/>
          <p:nvPr/>
        </p:nvSpPr>
        <p:spPr>
          <a:xfrm>
            <a:off x="6128697" y="2919901"/>
            <a:ext cx="2602410" cy="411780"/>
          </a:xfrm>
          <a:prstGeom prst="rect">
            <a:avLst/>
          </a:pr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a:solidFill>
                  <a:srgbClr val="FFFFFF"/>
                </a:solidFill>
              </a:rPr>
              <a:t>Scenario 3:</a:t>
            </a:r>
          </a:p>
          <a:p>
            <a:pPr algn="ctr"/>
            <a:r>
              <a:rPr lang="en-CA" sz="1600" b="1" dirty="0">
                <a:solidFill>
                  <a:srgbClr val="FFFFFF"/>
                </a:solidFill>
              </a:rPr>
              <a:t>Performance</a:t>
            </a:r>
          </a:p>
        </p:txBody>
      </p:sp>
      <p:grpSp>
        <p:nvGrpSpPr>
          <p:cNvPr id="24" name="Group 23"/>
          <p:cNvGrpSpPr/>
          <p:nvPr/>
        </p:nvGrpSpPr>
        <p:grpSpPr>
          <a:xfrm>
            <a:off x="7058003" y="2087653"/>
            <a:ext cx="781556" cy="772894"/>
            <a:chOff x="4135991" y="1867217"/>
            <a:chExt cx="781556" cy="772894"/>
          </a:xfrm>
        </p:grpSpPr>
        <p:sp>
          <p:nvSpPr>
            <p:cNvPr id="5" name="Oval 25"/>
            <p:cNvSpPr/>
            <p:nvPr/>
          </p:nvSpPr>
          <p:spPr>
            <a:xfrm>
              <a:off x="4135991" y="1867217"/>
              <a:ext cx="781556" cy="772894"/>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9" name="Picture 27"/>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4410353" y="2067399"/>
              <a:ext cx="232831" cy="372530"/>
            </a:xfrm>
            <a:prstGeom prst="rect">
              <a:avLst/>
            </a:prstGeom>
          </p:spPr>
        </p:pic>
      </p:grpSp>
      <p:sp>
        <p:nvSpPr>
          <p:cNvPr id="12" name="Rectangle 23"/>
          <p:cNvSpPr/>
          <p:nvPr/>
        </p:nvSpPr>
        <p:spPr>
          <a:xfrm>
            <a:off x="939774" y="2919902"/>
            <a:ext cx="2480473" cy="413697"/>
          </a:xfrm>
          <a:prstGeom prst="rect">
            <a:avLst/>
          </a:pr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a:solidFill>
                  <a:srgbClr val="FFFFFF"/>
                </a:solidFill>
              </a:rPr>
              <a:t> Scenario 1:</a:t>
            </a:r>
          </a:p>
          <a:p>
            <a:pPr algn="ctr"/>
            <a:r>
              <a:rPr lang="en-CA" sz="1600" b="1" dirty="0">
                <a:solidFill>
                  <a:srgbClr val="FFFFFF"/>
                </a:solidFill>
              </a:rPr>
              <a:t>Innovation</a:t>
            </a:r>
          </a:p>
        </p:txBody>
      </p:sp>
      <p:grpSp>
        <p:nvGrpSpPr>
          <p:cNvPr id="25" name="Group 24"/>
          <p:cNvGrpSpPr/>
          <p:nvPr/>
        </p:nvGrpSpPr>
        <p:grpSpPr>
          <a:xfrm>
            <a:off x="1789232" y="2087653"/>
            <a:ext cx="781556" cy="772894"/>
            <a:chOff x="7060302" y="1867217"/>
            <a:chExt cx="781556" cy="772894"/>
          </a:xfrm>
        </p:grpSpPr>
        <p:sp>
          <p:nvSpPr>
            <p:cNvPr id="10" name="Oval 45"/>
            <p:cNvSpPr/>
            <p:nvPr/>
          </p:nvSpPr>
          <p:spPr>
            <a:xfrm>
              <a:off x="7060302" y="1867217"/>
              <a:ext cx="781556" cy="772894"/>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4" name="Picture 47"/>
            <p:cNvPicPr>
              <a:picLocks noChangeAspect="1"/>
            </p:cNvPicPr>
            <p:nvPr/>
          </p:nvPicPr>
          <p:blipFill>
            <a:blip r:embed="rId4">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7264815" y="2077124"/>
              <a:ext cx="372529" cy="372529"/>
            </a:xfrm>
            <a:prstGeom prst="rect">
              <a:avLst/>
            </a:prstGeom>
          </p:spPr>
        </p:pic>
      </p:grpSp>
      <p:sp>
        <p:nvSpPr>
          <p:cNvPr id="17" name="Rectangle 23"/>
          <p:cNvSpPr/>
          <p:nvPr/>
        </p:nvSpPr>
        <p:spPr>
          <a:xfrm>
            <a:off x="3500468" y="2919901"/>
            <a:ext cx="2548008" cy="413698"/>
          </a:xfrm>
          <a:prstGeom prst="rect">
            <a:avLst/>
          </a:pr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a:solidFill>
                  <a:srgbClr val="FFFFFF"/>
                </a:solidFill>
              </a:rPr>
              <a:t>Scenario 2:</a:t>
            </a:r>
          </a:p>
          <a:p>
            <a:pPr algn="ctr"/>
            <a:r>
              <a:rPr lang="en-CA" sz="1600" b="1" dirty="0">
                <a:solidFill>
                  <a:srgbClr val="FFFFFF"/>
                </a:solidFill>
              </a:rPr>
              <a:t>Retention</a:t>
            </a:r>
          </a:p>
        </p:txBody>
      </p:sp>
      <p:grpSp>
        <p:nvGrpSpPr>
          <p:cNvPr id="23" name="Group 22"/>
          <p:cNvGrpSpPr/>
          <p:nvPr/>
        </p:nvGrpSpPr>
        <p:grpSpPr>
          <a:xfrm>
            <a:off x="4383694" y="2089689"/>
            <a:ext cx="781556" cy="772894"/>
            <a:chOff x="1307502" y="1867217"/>
            <a:chExt cx="781556" cy="772894"/>
          </a:xfrm>
        </p:grpSpPr>
        <p:sp>
          <p:nvSpPr>
            <p:cNvPr id="19" name="Oval 16"/>
            <p:cNvSpPr/>
            <p:nvPr/>
          </p:nvSpPr>
          <p:spPr>
            <a:xfrm>
              <a:off x="1307502" y="1867217"/>
              <a:ext cx="781556" cy="772894"/>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20" name="Picture 5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16374" y="2040053"/>
              <a:ext cx="458089" cy="385760"/>
            </a:xfrm>
            <a:prstGeom prst="rect">
              <a:avLst/>
            </a:prstGeom>
          </p:spPr>
        </p:pic>
      </p:grpSp>
      <p:sp>
        <p:nvSpPr>
          <p:cNvPr id="21" name="TextBox 20"/>
          <p:cNvSpPr txBox="1"/>
          <p:nvPr/>
        </p:nvSpPr>
        <p:spPr>
          <a:xfrm>
            <a:off x="0" y="1138537"/>
            <a:ext cx="9144000" cy="954107"/>
          </a:xfrm>
          <a:prstGeom prst="rect">
            <a:avLst/>
          </a:prstGeom>
          <a:noFill/>
        </p:spPr>
        <p:txBody>
          <a:bodyPr wrap="square" rtlCol="0">
            <a:spAutoFit/>
          </a:bodyPr>
          <a:lstStyle/>
          <a:p>
            <a:r>
              <a:rPr lang="en-US" sz="1400" dirty="0"/>
              <a:t>Info-Tech’s Full engagement survey allows you to benchmark engaging by comparing your scores year over year. While this is important to ensure your program is on the right track, don’t stop at improving engagement for its own sake. As you move through this project, use IT performance metrics to gauge the success of your program on the productivity outcomes that matter most.</a:t>
            </a:r>
          </a:p>
        </p:txBody>
      </p:sp>
      <p:sp>
        <p:nvSpPr>
          <p:cNvPr id="32" name="Rectangle 23"/>
          <p:cNvSpPr/>
          <p:nvPr/>
        </p:nvSpPr>
        <p:spPr>
          <a:xfrm rot="16200000">
            <a:off x="-193147" y="3985883"/>
            <a:ext cx="1412660" cy="383802"/>
          </a:xfrm>
          <a:prstGeom prst="rect">
            <a:avLst/>
          </a:pr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a:solidFill>
                  <a:srgbClr val="FFFFFF"/>
                </a:solidFill>
              </a:rPr>
              <a:t>Metric</a:t>
            </a:r>
          </a:p>
        </p:txBody>
      </p:sp>
      <p:sp>
        <p:nvSpPr>
          <p:cNvPr id="33" name="Rectangle 23"/>
          <p:cNvSpPr/>
          <p:nvPr/>
        </p:nvSpPr>
        <p:spPr>
          <a:xfrm rot="16200000">
            <a:off x="-193147" y="5501645"/>
            <a:ext cx="1412660" cy="383802"/>
          </a:xfrm>
          <a:prstGeom prst="rect">
            <a:avLst/>
          </a:pr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a:solidFill>
                  <a:srgbClr val="FFFFFF"/>
                </a:solidFill>
              </a:rPr>
              <a:t>Calculation</a:t>
            </a:r>
          </a:p>
        </p:txBody>
      </p:sp>
      <p:sp>
        <p:nvSpPr>
          <p:cNvPr id="37" name="Rectangle 36"/>
          <p:cNvSpPr/>
          <p:nvPr/>
        </p:nvSpPr>
        <p:spPr>
          <a:xfrm>
            <a:off x="939774" y="3471454"/>
            <a:ext cx="2480473" cy="1412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solidFill>
                  <a:schemeClr val="accent1"/>
                </a:solidFill>
              </a:rPr>
              <a:t>Track the </a:t>
            </a:r>
            <a:r>
              <a:rPr lang="en-CA" sz="1100" b="1" dirty="0">
                <a:solidFill>
                  <a:schemeClr val="accent1"/>
                </a:solidFill>
              </a:rPr>
              <a:t>number of innovation projects started.</a:t>
            </a:r>
            <a:r>
              <a:rPr lang="en-CA" sz="1100" dirty="0">
                <a:solidFill>
                  <a:schemeClr val="accent1"/>
                </a:solidFill>
              </a:rPr>
              <a:t> Measuring projects started, rather than completed, allows you to detect a change in your department’s behavior sooner. This number should increase over time.</a:t>
            </a:r>
            <a:endParaRPr lang="en-US" sz="1100" dirty="0">
              <a:solidFill>
                <a:schemeClr val="accent1"/>
              </a:solidFill>
            </a:endParaRPr>
          </a:p>
        </p:txBody>
      </p:sp>
      <p:sp>
        <p:nvSpPr>
          <p:cNvPr id="38" name="Rectangle 37"/>
          <p:cNvSpPr/>
          <p:nvPr/>
        </p:nvSpPr>
        <p:spPr>
          <a:xfrm>
            <a:off x="939774" y="4987216"/>
            <a:ext cx="2480473" cy="141266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a:solidFill>
                  <a:schemeClr val="accent1"/>
                </a:solidFill>
              </a:rPr>
              <a:t>Change in number of innovation projects started </a:t>
            </a:r>
            <a:r>
              <a:rPr lang="en-CA" sz="1000" dirty="0">
                <a:solidFill>
                  <a:schemeClr val="accent1"/>
                </a:solidFill>
              </a:rPr>
              <a:t>= (Innovation projects started in Year 2) – (Innovation projects started in Year 1)</a:t>
            </a:r>
          </a:p>
          <a:p>
            <a:pPr algn="ctr"/>
            <a:endParaRPr lang="en-CA" sz="1000" dirty="0">
              <a:solidFill>
                <a:schemeClr val="accent1"/>
              </a:solidFill>
            </a:endParaRPr>
          </a:p>
          <a:p>
            <a:pPr algn="ctr"/>
            <a:r>
              <a:rPr lang="en-CA" sz="1000" dirty="0">
                <a:solidFill>
                  <a:schemeClr val="accent1"/>
                </a:solidFill>
              </a:rPr>
              <a:t>The change in number of innovation projects started should be </a:t>
            </a:r>
            <a:r>
              <a:rPr lang="en-CA" sz="1000" b="1" dirty="0">
                <a:solidFill>
                  <a:schemeClr val="accent1"/>
                </a:solidFill>
              </a:rPr>
              <a:t>positive.</a:t>
            </a:r>
            <a:endParaRPr lang="en-US" sz="1000" b="1" dirty="0">
              <a:solidFill>
                <a:schemeClr val="accent1"/>
              </a:solidFill>
            </a:endParaRPr>
          </a:p>
        </p:txBody>
      </p:sp>
      <p:sp>
        <p:nvSpPr>
          <p:cNvPr id="39" name="Rectangle 38"/>
          <p:cNvSpPr/>
          <p:nvPr/>
        </p:nvSpPr>
        <p:spPr>
          <a:xfrm>
            <a:off x="3500468" y="3471454"/>
            <a:ext cx="2548008" cy="1412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solidFill>
                  <a:schemeClr val="accent1"/>
                </a:solidFill>
              </a:rPr>
              <a:t>Record the </a:t>
            </a:r>
            <a:r>
              <a:rPr lang="en-CA" sz="1100" b="1" dirty="0">
                <a:solidFill>
                  <a:schemeClr val="accent1"/>
                </a:solidFill>
              </a:rPr>
              <a:t>turnover rate </a:t>
            </a:r>
            <a:r>
              <a:rPr lang="en-CA" sz="1100" dirty="0">
                <a:solidFill>
                  <a:schemeClr val="accent1"/>
                </a:solidFill>
              </a:rPr>
              <a:t>in your department, or within any groups of interest, such as millennials or mid-tenured staff.</a:t>
            </a:r>
          </a:p>
          <a:p>
            <a:pPr algn="ctr"/>
            <a:r>
              <a:rPr lang="en-CA" sz="1100" dirty="0">
                <a:solidFill>
                  <a:schemeClr val="accent1"/>
                </a:solidFill>
              </a:rPr>
              <a:t>Record how this value changes from year to year. Ideally, it should decrease.</a:t>
            </a:r>
            <a:endParaRPr lang="en-US" sz="1100" dirty="0">
              <a:solidFill>
                <a:schemeClr val="accent1"/>
              </a:solidFill>
            </a:endParaRPr>
          </a:p>
        </p:txBody>
      </p:sp>
      <p:sp>
        <p:nvSpPr>
          <p:cNvPr id="40" name="Rectangle 39"/>
          <p:cNvSpPr/>
          <p:nvPr/>
        </p:nvSpPr>
        <p:spPr>
          <a:xfrm>
            <a:off x="6128657" y="3471454"/>
            <a:ext cx="2605198" cy="1412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solidFill>
                  <a:schemeClr val="accent1"/>
                </a:solidFill>
              </a:rPr>
              <a:t>Record the </a:t>
            </a:r>
            <a:r>
              <a:rPr lang="en-CA" sz="1100" b="1" dirty="0">
                <a:solidFill>
                  <a:schemeClr val="accent1"/>
                </a:solidFill>
              </a:rPr>
              <a:t>rate of late, failed, or over-budget projects.</a:t>
            </a:r>
            <a:r>
              <a:rPr lang="en-CA" sz="1100" dirty="0">
                <a:solidFill>
                  <a:schemeClr val="accent1"/>
                </a:solidFill>
              </a:rPr>
              <a:t> If a particular subset, e.g. late projects, is most important, track that one alone. From one year to another, you should see a decrease in this number.</a:t>
            </a:r>
            <a:endParaRPr lang="en-US" sz="1100" dirty="0">
              <a:solidFill>
                <a:schemeClr val="accent1"/>
              </a:solidFill>
            </a:endParaRPr>
          </a:p>
        </p:txBody>
      </p:sp>
      <p:sp>
        <p:nvSpPr>
          <p:cNvPr id="41" name="Rectangle 40"/>
          <p:cNvSpPr/>
          <p:nvPr/>
        </p:nvSpPr>
        <p:spPr>
          <a:xfrm>
            <a:off x="3500468" y="4987216"/>
            <a:ext cx="2548008" cy="141266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accent1"/>
                </a:solidFill>
              </a:rPr>
              <a:t>Turnover rate </a:t>
            </a:r>
            <a:r>
              <a:rPr lang="en-US" sz="1000" dirty="0">
                <a:solidFill>
                  <a:schemeClr val="accent1"/>
                </a:solidFill>
              </a:rPr>
              <a:t>= (Resignation + Retirements + Involuntary terminations) / Headcount</a:t>
            </a:r>
          </a:p>
          <a:p>
            <a:pPr algn="ctr"/>
            <a:endParaRPr lang="en-CA" sz="1000" dirty="0">
              <a:solidFill>
                <a:schemeClr val="accent1"/>
              </a:solidFill>
            </a:endParaRPr>
          </a:p>
          <a:p>
            <a:pPr algn="ctr"/>
            <a:r>
              <a:rPr lang="en-CA" sz="1000" b="1" dirty="0">
                <a:solidFill>
                  <a:schemeClr val="accent1"/>
                </a:solidFill>
              </a:rPr>
              <a:t>Change in turnover rate </a:t>
            </a:r>
            <a:r>
              <a:rPr lang="en-CA" sz="1000" dirty="0">
                <a:solidFill>
                  <a:schemeClr val="accent1"/>
                </a:solidFill>
              </a:rPr>
              <a:t>= (Year 2 Turnover) – (Year 1 Turnover)</a:t>
            </a:r>
          </a:p>
          <a:p>
            <a:pPr algn="ctr"/>
            <a:endParaRPr lang="en-CA" sz="1000" dirty="0">
              <a:solidFill>
                <a:schemeClr val="accent1"/>
              </a:solidFill>
            </a:endParaRPr>
          </a:p>
          <a:p>
            <a:pPr algn="ctr"/>
            <a:r>
              <a:rPr lang="en-CA" sz="1000" dirty="0">
                <a:solidFill>
                  <a:schemeClr val="accent1"/>
                </a:solidFill>
              </a:rPr>
              <a:t>The change in turnover rate should be </a:t>
            </a:r>
            <a:r>
              <a:rPr lang="en-CA" sz="1000" b="1" dirty="0">
                <a:solidFill>
                  <a:schemeClr val="accent1"/>
                </a:solidFill>
              </a:rPr>
              <a:t>negative.</a:t>
            </a:r>
            <a:endParaRPr lang="en-US" sz="1000" b="1" dirty="0">
              <a:solidFill>
                <a:schemeClr val="accent1"/>
              </a:solidFill>
            </a:endParaRPr>
          </a:p>
        </p:txBody>
      </p:sp>
      <p:sp>
        <p:nvSpPr>
          <p:cNvPr id="42" name="Rectangle 41"/>
          <p:cNvSpPr/>
          <p:nvPr/>
        </p:nvSpPr>
        <p:spPr>
          <a:xfrm>
            <a:off x="6128697" y="4987216"/>
            <a:ext cx="2602410" cy="141266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accent1"/>
                </a:solidFill>
              </a:rPr>
              <a:t>% Failed projects </a:t>
            </a:r>
            <a:r>
              <a:rPr lang="en-US" sz="1000" dirty="0">
                <a:solidFill>
                  <a:schemeClr val="accent1"/>
                </a:solidFill>
              </a:rPr>
              <a:t>= (Failed, late or over-budget projects / Total completed projects) * 100</a:t>
            </a:r>
          </a:p>
          <a:p>
            <a:pPr algn="ctr"/>
            <a:endParaRPr lang="en-CA" sz="1000" dirty="0">
              <a:solidFill>
                <a:schemeClr val="accent1"/>
              </a:solidFill>
            </a:endParaRPr>
          </a:p>
          <a:p>
            <a:pPr algn="ctr"/>
            <a:r>
              <a:rPr lang="en-CA" sz="1000" b="1" dirty="0">
                <a:solidFill>
                  <a:schemeClr val="accent1"/>
                </a:solidFill>
              </a:rPr>
              <a:t>Change in project failure rate</a:t>
            </a:r>
            <a:r>
              <a:rPr lang="en-CA" sz="1000" dirty="0">
                <a:solidFill>
                  <a:schemeClr val="accent1"/>
                </a:solidFill>
              </a:rPr>
              <a:t> = Year 2 % Failed Projects – Year 1 % Failed Projects</a:t>
            </a:r>
          </a:p>
          <a:p>
            <a:pPr algn="ctr"/>
            <a:endParaRPr lang="en-CA" sz="1000" dirty="0">
              <a:solidFill>
                <a:schemeClr val="accent1"/>
              </a:solidFill>
            </a:endParaRPr>
          </a:p>
          <a:p>
            <a:pPr algn="ctr"/>
            <a:r>
              <a:rPr lang="en-CA" sz="1000" dirty="0">
                <a:solidFill>
                  <a:schemeClr val="accent1"/>
                </a:solidFill>
              </a:rPr>
              <a:t>The change in project failure rate should be </a:t>
            </a:r>
            <a:r>
              <a:rPr lang="en-CA" sz="1000" b="1" dirty="0">
                <a:solidFill>
                  <a:schemeClr val="accent1"/>
                </a:solidFill>
              </a:rPr>
              <a:t>negative.</a:t>
            </a:r>
            <a:endParaRPr lang="en-US" sz="1000" b="1" dirty="0">
              <a:solidFill>
                <a:schemeClr val="accent1"/>
              </a:solidFill>
            </a:endParaRPr>
          </a:p>
        </p:txBody>
      </p:sp>
    </p:spTree>
    <p:extLst>
      <p:ext uri="{BB962C8B-B14F-4D97-AF65-F5344CB8AC3E}">
        <p14:creationId xmlns:p14="http://schemas.microsoft.com/office/powerpoint/2010/main" val="3981683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79"/>
          <p:cNvSpPr/>
          <p:nvPr/>
        </p:nvSpPr>
        <p:spPr>
          <a:xfrm>
            <a:off x="65904" y="4256251"/>
            <a:ext cx="9010490" cy="730132"/>
          </a:xfrm>
          <a:prstGeom prst="rect">
            <a:avLst/>
          </a:prstGeom>
          <a:solidFill>
            <a:srgbClr val="F2F2F2"/>
          </a:solidFill>
          <a:ln w="3175" cap="flat" cmpd="sng" algn="ctr">
            <a:noFill/>
            <a:prstDash val="solid"/>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i="0" u="none" strike="noStrike" kern="0" cap="none" spc="0" normalizeH="0" noProof="0" dirty="0">
              <a:ln>
                <a:noFill/>
              </a:ln>
              <a:effectLst/>
              <a:uLnTx/>
              <a:uFillTx/>
              <a:latin typeface="Arial"/>
              <a:ea typeface="+mn-ea"/>
              <a:cs typeface="+mn-cs"/>
            </a:endParaRPr>
          </a:p>
        </p:txBody>
      </p:sp>
      <p:sp>
        <p:nvSpPr>
          <p:cNvPr id="2" name="Title 1"/>
          <p:cNvSpPr>
            <a:spLocks noGrp="1"/>
          </p:cNvSpPr>
          <p:nvPr>
            <p:ph type="title"/>
          </p:nvPr>
        </p:nvSpPr>
        <p:spPr/>
        <p:txBody>
          <a:bodyPr/>
          <a:lstStyle/>
          <a:p>
            <a:pPr lvl="0"/>
            <a:r>
              <a:rPr lang="en-CA" dirty="0"/>
              <a:t>Engagement program outline</a:t>
            </a:r>
            <a:endParaRPr lang="en-US" dirty="0"/>
          </a:p>
        </p:txBody>
      </p:sp>
      <p:sp>
        <p:nvSpPr>
          <p:cNvPr id="20" name="Rounded Rectangle 19"/>
          <p:cNvSpPr/>
          <p:nvPr/>
        </p:nvSpPr>
        <p:spPr>
          <a:xfrm>
            <a:off x="3023440" y="1133397"/>
            <a:ext cx="2613970" cy="1524899"/>
          </a:xfrm>
          <a:prstGeom prst="roundRect">
            <a:avLst>
              <a:gd name="adj" fmla="val 7002"/>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rgbClr val="333333"/>
                </a:solidFill>
              </a:rPr>
              <a:t>PHASE 2</a:t>
            </a:r>
            <a:endParaRPr lang="en-CA" b="1" dirty="0">
              <a:solidFill>
                <a:srgbClr val="333333"/>
              </a:solidFill>
            </a:endParaRPr>
          </a:p>
        </p:txBody>
      </p:sp>
      <p:sp>
        <p:nvSpPr>
          <p:cNvPr id="24" name="Rounded Rectangle 23"/>
          <p:cNvSpPr/>
          <p:nvPr/>
        </p:nvSpPr>
        <p:spPr>
          <a:xfrm>
            <a:off x="5781400" y="1133397"/>
            <a:ext cx="3232021" cy="1524899"/>
          </a:xfrm>
          <a:prstGeom prst="roundRect">
            <a:avLst>
              <a:gd name="adj" fmla="val 7002"/>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rgbClr val="333333"/>
                </a:solidFill>
              </a:rPr>
              <a:t>PHASE 3</a:t>
            </a:r>
            <a:endParaRPr lang="en-CA" b="1" dirty="0">
              <a:solidFill>
                <a:srgbClr val="333333"/>
              </a:solidFill>
            </a:endParaRPr>
          </a:p>
        </p:txBody>
      </p:sp>
      <p:sp>
        <p:nvSpPr>
          <p:cNvPr id="25" name="Rounded Rectangle 24"/>
          <p:cNvSpPr/>
          <p:nvPr/>
        </p:nvSpPr>
        <p:spPr>
          <a:xfrm>
            <a:off x="443105" y="1133397"/>
            <a:ext cx="2424182" cy="1524899"/>
          </a:xfrm>
          <a:prstGeom prst="roundRect">
            <a:avLst>
              <a:gd name="adj" fmla="val 7002"/>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rgbClr val="333333"/>
                </a:solidFill>
              </a:rPr>
              <a:t>PHASE 1</a:t>
            </a:r>
            <a:endParaRPr lang="en-CA" b="1" dirty="0">
              <a:solidFill>
                <a:srgbClr val="333333"/>
              </a:solidFill>
            </a:endParaRPr>
          </a:p>
        </p:txBody>
      </p:sp>
      <p:cxnSp>
        <p:nvCxnSpPr>
          <p:cNvPr id="26" name="Straight Connector 111"/>
          <p:cNvCxnSpPr/>
          <p:nvPr>
            <p:custDataLst>
              <p:tags r:id="rId1"/>
            </p:custDataLst>
          </p:nvPr>
        </p:nvCxnSpPr>
        <p:spPr>
          <a:xfrm flipH="1">
            <a:off x="708773" y="1788411"/>
            <a:ext cx="7834747" cy="0"/>
          </a:xfrm>
          <a:prstGeom prst="line">
            <a:avLst/>
          </a:prstGeom>
          <a:ln w="41275" cap="rnd">
            <a:solidFill>
              <a:schemeClr val="tx2">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7" name="Pentagon 112"/>
          <p:cNvSpPr/>
          <p:nvPr>
            <p:custDataLst>
              <p:tags r:id="rId2"/>
            </p:custDataLst>
          </p:nvPr>
        </p:nvSpPr>
        <p:spPr bwMode="auto">
          <a:xfrm>
            <a:off x="670782" y="1542281"/>
            <a:ext cx="864000" cy="483617"/>
          </a:xfrm>
          <a:prstGeom prst="homePlate">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Georgia"/>
              </a:rPr>
              <a:t>1.1</a:t>
            </a:r>
          </a:p>
        </p:txBody>
      </p:sp>
      <p:sp>
        <p:nvSpPr>
          <p:cNvPr id="28" name="Pentagon 113"/>
          <p:cNvSpPr/>
          <p:nvPr>
            <p:custDataLst>
              <p:tags r:id="rId3"/>
            </p:custDataLst>
          </p:nvPr>
        </p:nvSpPr>
        <p:spPr bwMode="auto">
          <a:xfrm>
            <a:off x="1803159" y="1542280"/>
            <a:ext cx="864000" cy="483617"/>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FF"/>
                </a:solidFill>
                <a:latin typeface="Georgia"/>
              </a:rPr>
              <a:t>1.2</a:t>
            </a:r>
          </a:p>
        </p:txBody>
      </p:sp>
      <p:sp>
        <p:nvSpPr>
          <p:cNvPr id="29" name="Pentagon 114"/>
          <p:cNvSpPr/>
          <p:nvPr>
            <p:custDataLst>
              <p:tags r:id="rId4"/>
            </p:custDataLst>
          </p:nvPr>
        </p:nvSpPr>
        <p:spPr bwMode="auto">
          <a:xfrm>
            <a:off x="3283576" y="1542280"/>
            <a:ext cx="864000" cy="483617"/>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FF"/>
                </a:solidFill>
                <a:latin typeface="Georgia"/>
              </a:rPr>
              <a:t>2.1</a:t>
            </a:r>
          </a:p>
        </p:txBody>
      </p:sp>
      <p:sp>
        <p:nvSpPr>
          <p:cNvPr id="30" name="Pentagon 115"/>
          <p:cNvSpPr/>
          <p:nvPr>
            <p:custDataLst>
              <p:tags r:id="rId5"/>
            </p:custDataLst>
          </p:nvPr>
        </p:nvSpPr>
        <p:spPr bwMode="auto">
          <a:xfrm>
            <a:off x="4581916" y="1548899"/>
            <a:ext cx="864000" cy="483617"/>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FF"/>
                </a:solidFill>
                <a:latin typeface="Georgia"/>
              </a:rPr>
              <a:t>2.2</a:t>
            </a:r>
          </a:p>
        </p:txBody>
      </p:sp>
      <p:sp>
        <p:nvSpPr>
          <p:cNvPr id="31" name="Pentagon 116"/>
          <p:cNvSpPr/>
          <p:nvPr>
            <p:custDataLst>
              <p:tags r:id="rId6"/>
            </p:custDataLst>
          </p:nvPr>
        </p:nvSpPr>
        <p:spPr bwMode="auto">
          <a:xfrm>
            <a:off x="6009407" y="1542280"/>
            <a:ext cx="864000" cy="483617"/>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FF"/>
                </a:solidFill>
                <a:latin typeface="Georgia"/>
              </a:rPr>
              <a:t>3.1</a:t>
            </a:r>
          </a:p>
        </p:txBody>
      </p:sp>
      <p:sp>
        <p:nvSpPr>
          <p:cNvPr id="32" name="Pentagon 117"/>
          <p:cNvSpPr/>
          <p:nvPr>
            <p:custDataLst>
              <p:tags r:id="rId7"/>
            </p:custDataLst>
          </p:nvPr>
        </p:nvSpPr>
        <p:spPr bwMode="auto">
          <a:xfrm>
            <a:off x="7025650" y="1550485"/>
            <a:ext cx="864000" cy="483617"/>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FF"/>
                </a:solidFill>
                <a:latin typeface="Georgia"/>
              </a:rPr>
              <a:t>3.2</a:t>
            </a:r>
          </a:p>
        </p:txBody>
      </p:sp>
      <p:sp>
        <p:nvSpPr>
          <p:cNvPr id="33" name="TextBox 108"/>
          <p:cNvSpPr txBox="1"/>
          <p:nvPr/>
        </p:nvSpPr>
        <p:spPr>
          <a:xfrm>
            <a:off x="5689104" y="2056018"/>
            <a:ext cx="1257950" cy="553998"/>
          </a:xfrm>
          <a:prstGeom prst="rect">
            <a:avLst/>
          </a:prstGeom>
          <a:noFill/>
        </p:spPr>
        <p:txBody>
          <a:bodyPr wrap="square" rtlCol="0">
            <a:spAutoFit/>
          </a:bodyPr>
          <a:lstStyle/>
          <a:p>
            <a:pPr algn="ctr"/>
            <a:r>
              <a:rPr lang="en-CA" sz="1000" dirty="0">
                <a:solidFill>
                  <a:srgbClr val="333333"/>
                </a:solidFill>
              </a:rPr>
              <a:t>Select Departmental Initiatives</a:t>
            </a:r>
          </a:p>
        </p:txBody>
      </p:sp>
      <p:sp>
        <p:nvSpPr>
          <p:cNvPr id="34" name="TextBox 104"/>
          <p:cNvSpPr txBox="1"/>
          <p:nvPr/>
        </p:nvSpPr>
        <p:spPr>
          <a:xfrm>
            <a:off x="1494767" y="2056017"/>
            <a:ext cx="1254171" cy="553998"/>
          </a:xfrm>
          <a:prstGeom prst="rect">
            <a:avLst/>
          </a:prstGeom>
          <a:noFill/>
        </p:spPr>
        <p:txBody>
          <a:bodyPr wrap="square" rtlCol="0">
            <a:spAutoFit/>
          </a:bodyPr>
          <a:lstStyle/>
          <a:p>
            <a:pPr algn="ctr"/>
            <a:r>
              <a:rPr lang="en-CA" sz="1000" dirty="0">
                <a:solidFill>
                  <a:srgbClr val="333333"/>
                </a:solidFill>
              </a:rPr>
              <a:t>Run Your Engagement Survey</a:t>
            </a:r>
          </a:p>
        </p:txBody>
      </p:sp>
      <p:sp>
        <p:nvSpPr>
          <p:cNvPr id="35" name="TextBox 110"/>
          <p:cNvSpPr txBox="1"/>
          <p:nvPr/>
        </p:nvSpPr>
        <p:spPr>
          <a:xfrm>
            <a:off x="407306" y="2056018"/>
            <a:ext cx="1087461" cy="553998"/>
          </a:xfrm>
          <a:prstGeom prst="rect">
            <a:avLst/>
          </a:prstGeom>
          <a:noFill/>
        </p:spPr>
        <p:txBody>
          <a:bodyPr wrap="square" rtlCol="0">
            <a:spAutoFit/>
          </a:bodyPr>
          <a:lstStyle/>
          <a:p>
            <a:pPr algn="ctr"/>
            <a:r>
              <a:rPr lang="en-CA" sz="1000" dirty="0">
                <a:solidFill>
                  <a:srgbClr val="333333"/>
                </a:solidFill>
              </a:rPr>
              <a:t>Select Your Engagement Program</a:t>
            </a:r>
          </a:p>
        </p:txBody>
      </p:sp>
      <p:sp>
        <p:nvSpPr>
          <p:cNvPr id="37" name="TextBox 105"/>
          <p:cNvSpPr txBox="1"/>
          <p:nvPr/>
        </p:nvSpPr>
        <p:spPr>
          <a:xfrm>
            <a:off x="3000839" y="2042779"/>
            <a:ext cx="1357957" cy="553998"/>
          </a:xfrm>
          <a:prstGeom prst="rect">
            <a:avLst/>
          </a:prstGeom>
          <a:noFill/>
        </p:spPr>
        <p:txBody>
          <a:bodyPr wrap="square" rtlCol="0">
            <a:spAutoFit/>
          </a:bodyPr>
          <a:lstStyle/>
          <a:p>
            <a:pPr algn="ctr"/>
            <a:r>
              <a:rPr lang="en-CA" sz="1000" dirty="0">
                <a:solidFill>
                  <a:srgbClr val="333333"/>
                </a:solidFill>
              </a:rPr>
              <a:t>Review Your Engagement Survey Results</a:t>
            </a:r>
          </a:p>
        </p:txBody>
      </p:sp>
      <p:sp>
        <p:nvSpPr>
          <p:cNvPr id="38" name="TextBox 106"/>
          <p:cNvSpPr txBox="1"/>
          <p:nvPr/>
        </p:nvSpPr>
        <p:spPr>
          <a:xfrm>
            <a:off x="4147576" y="2056017"/>
            <a:ext cx="1523814" cy="246221"/>
          </a:xfrm>
          <a:prstGeom prst="rect">
            <a:avLst/>
          </a:prstGeom>
          <a:noFill/>
        </p:spPr>
        <p:txBody>
          <a:bodyPr wrap="square" rtlCol="0">
            <a:spAutoFit/>
          </a:bodyPr>
          <a:lstStyle/>
          <a:p>
            <a:pPr algn="ctr"/>
            <a:r>
              <a:rPr lang="en-CA" sz="1000" dirty="0">
                <a:solidFill>
                  <a:srgbClr val="333333"/>
                </a:solidFill>
              </a:rPr>
              <a:t>Conduct Focus Groups</a:t>
            </a:r>
          </a:p>
        </p:txBody>
      </p:sp>
      <p:sp>
        <p:nvSpPr>
          <p:cNvPr id="45" name="TextBox 109"/>
          <p:cNvSpPr txBox="1"/>
          <p:nvPr/>
        </p:nvSpPr>
        <p:spPr>
          <a:xfrm>
            <a:off x="6722270" y="2043674"/>
            <a:ext cx="1221996" cy="400110"/>
          </a:xfrm>
          <a:prstGeom prst="rect">
            <a:avLst/>
          </a:prstGeom>
          <a:noFill/>
        </p:spPr>
        <p:txBody>
          <a:bodyPr wrap="square" rtlCol="0">
            <a:spAutoFit/>
          </a:bodyPr>
          <a:lstStyle/>
          <a:p>
            <a:pPr algn="ctr"/>
            <a:r>
              <a:rPr lang="en-CA" sz="1000" dirty="0">
                <a:solidFill>
                  <a:srgbClr val="333333"/>
                </a:solidFill>
              </a:rPr>
              <a:t>Plan Initiative Implementation</a:t>
            </a:r>
          </a:p>
        </p:txBody>
      </p:sp>
      <p:sp>
        <p:nvSpPr>
          <p:cNvPr id="21" name="Pentagon 117"/>
          <p:cNvSpPr/>
          <p:nvPr>
            <p:custDataLst>
              <p:tags r:id="rId8"/>
            </p:custDataLst>
          </p:nvPr>
        </p:nvSpPr>
        <p:spPr bwMode="auto">
          <a:xfrm>
            <a:off x="8046843" y="1540952"/>
            <a:ext cx="864000" cy="483617"/>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FF"/>
                </a:solidFill>
                <a:latin typeface="Georgia"/>
              </a:rPr>
              <a:t>3.3</a:t>
            </a:r>
          </a:p>
        </p:txBody>
      </p:sp>
      <p:sp>
        <p:nvSpPr>
          <p:cNvPr id="22" name="TextBox 109"/>
          <p:cNvSpPr txBox="1"/>
          <p:nvPr/>
        </p:nvSpPr>
        <p:spPr>
          <a:xfrm>
            <a:off x="7761896" y="2042779"/>
            <a:ext cx="1221996" cy="400110"/>
          </a:xfrm>
          <a:prstGeom prst="rect">
            <a:avLst/>
          </a:prstGeom>
          <a:noFill/>
        </p:spPr>
        <p:txBody>
          <a:bodyPr wrap="square" rtlCol="0">
            <a:spAutoFit/>
          </a:bodyPr>
          <a:lstStyle/>
          <a:p>
            <a:pPr algn="ctr"/>
            <a:r>
              <a:rPr lang="en-CA" sz="1000" dirty="0">
                <a:solidFill>
                  <a:srgbClr val="333333"/>
                </a:solidFill>
              </a:rPr>
              <a:t>Communicate Initiative Progress</a:t>
            </a:r>
          </a:p>
        </p:txBody>
      </p:sp>
      <p:sp>
        <p:nvSpPr>
          <p:cNvPr id="3" name="Rounded Rectangle 2"/>
          <p:cNvSpPr/>
          <p:nvPr/>
        </p:nvSpPr>
        <p:spPr>
          <a:xfrm>
            <a:off x="432757" y="2812038"/>
            <a:ext cx="1141440" cy="29954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Select a survey</a:t>
            </a:r>
            <a:endParaRPr lang="en-US" sz="900" dirty="0"/>
          </a:p>
        </p:txBody>
      </p:sp>
      <p:sp>
        <p:nvSpPr>
          <p:cNvPr id="41" name="Rounded Rectangle 40"/>
          <p:cNvSpPr/>
          <p:nvPr/>
        </p:nvSpPr>
        <p:spPr>
          <a:xfrm>
            <a:off x="432756" y="3160511"/>
            <a:ext cx="1141440" cy="29954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Review program timeline</a:t>
            </a:r>
            <a:endParaRPr lang="en-US" sz="900" dirty="0"/>
          </a:p>
        </p:txBody>
      </p:sp>
      <p:sp>
        <p:nvSpPr>
          <p:cNvPr id="42" name="Rounded Rectangle 41"/>
          <p:cNvSpPr/>
          <p:nvPr/>
        </p:nvSpPr>
        <p:spPr>
          <a:xfrm>
            <a:off x="1690548" y="2812038"/>
            <a:ext cx="1176739" cy="29954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Commit to program timeline</a:t>
            </a:r>
            <a:endParaRPr lang="en-US" sz="900" dirty="0"/>
          </a:p>
        </p:txBody>
      </p:sp>
      <p:sp>
        <p:nvSpPr>
          <p:cNvPr id="43" name="Rounded Rectangle 42"/>
          <p:cNvSpPr/>
          <p:nvPr/>
        </p:nvSpPr>
        <p:spPr>
          <a:xfrm>
            <a:off x="3018917" y="2810375"/>
            <a:ext cx="1251071" cy="29954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Review survey reports</a:t>
            </a:r>
            <a:endParaRPr lang="en-US" sz="900" dirty="0"/>
          </a:p>
        </p:txBody>
      </p:sp>
      <p:sp>
        <p:nvSpPr>
          <p:cNvPr id="44" name="Rounded Rectangle 43"/>
          <p:cNvSpPr/>
          <p:nvPr/>
        </p:nvSpPr>
        <p:spPr>
          <a:xfrm>
            <a:off x="4386339" y="2810375"/>
            <a:ext cx="1251071" cy="2995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1:1 results with managers</a:t>
            </a:r>
            <a:endParaRPr lang="en-US" sz="900" dirty="0"/>
          </a:p>
        </p:txBody>
      </p:sp>
      <p:sp>
        <p:nvSpPr>
          <p:cNvPr id="46" name="Rounded Rectangle 45"/>
          <p:cNvSpPr/>
          <p:nvPr/>
        </p:nvSpPr>
        <p:spPr>
          <a:xfrm>
            <a:off x="5781401" y="2812038"/>
            <a:ext cx="1021790" cy="29166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Select initiatives</a:t>
            </a:r>
            <a:endParaRPr lang="en-US" sz="900" dirty="0"/>
          </a:p>
        </p:txBody>
      </p:sp>
      <p:sp>
        <p:nvSpPr>
          <p:cNvPr id="48" name="Rounded Rectangle 47"/>
          <p:cNvSpPr/>
          <p:nvPr/>
        </p:nvSpPr>
        <p:spPr>
          <a:xfrm>
            <a:off x="6873408" y="2810374"/>
            <a:ext cx="946026" cy="29954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Plan initiatives</a:t>
            </a:r>
            <a:endParaRPr lang="en-US" sz="900" dirty="0"/>
          </a:p>
        </p:txBody>
      </p:sp>
      <p:sp>
        <p:nvSpPr>
          <p:cNvPr id="49" name="Rounded Rectangle 48"/>
          <p:cNvSpPr/>
          <p:nvPr/>
        </p:nvSpPr>
        <p:spPr>
          <a:xfrm>
            <a:off x="7892307" y="2810374"/>
            <a:ext cx="1116601" cy="29954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Progress emails</a:t>
            </a:r>
            <a:endParaRPr lang="en-US" sz="900" dirty="0"/>
          </a:p>
        </p:txBody>
      </p:sp>
      <p:sp>
        <p:nvSpPr>
          <p:cNvPr id="50" name="Rounded Rectangle 49"/>
          <p:cNvSpPr/>
          <p:nvPr/>
        </p:nvSpPr>
        <p:spPr>
          <a:xfrm>
            <a:off x="4386338" y="3160511"/>
            <a:ext cx="1251071" cy="29954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Focus group with managers</a:t>
            </a:r>
            <a:endParaRPr lang="en-US" sz="900" dirty="0"/>
          </a:p>
        </p:txBody>
      </p:sp>
      <p:sp>
        <p:nvSpPr>
          <p:cNvPr id="51" name="Rounded Rectangle 50"/>
          <p:cNvSpPr/>
          <p:nvPr/>
        </p:nvSpPr>
        <p:spPr>
          <a:xfrm>
            <a:off x="4386337" y="3510647"/>
            <a:ext cx="1251071" cy="29954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Focus group with staff</a:t>
            </a:r>
            <a:endParaRPr lang="en-US" sz="900" dirty="0"/>
          </a:p>
        </p:txBody>
      </p:sp>
      <p:sp>
        <p:nvSpPr>
          <p:cNvPr id="53" name="Rounded Rectangle 52"/>
          <p:cNvSpPr/>
          <p:nvPr/>
        </p:nvSpPr>
        <p:spPr>
          <a:xfrm>
            <a:off x="7892307" y="3160511"/>
            <a:ext cx="1116601" cy="2995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Ongoing focus groups</a:t>
            </a:r>
            <a:endParaRPr lang="en-US" sz="900" dirty="0"/>
          </a:p>
        </p:txBody>
      </p:sp>
      <p:sp>
        <p:nvSpPr>
          <p:cNvPr id="55" name="Rounded Rectangle 54"/>
          <p:cNvSpPr/>
          <p:nvPr/>
        </p:nvSpPr>
        <p:spPr>
          <a:xfrm>
            <a:off x="7892305" y="3517816"/>
            <a:ext cx="1116601" cy="2995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One-pager updates</a:t>
            </a:r>
            <a:endParaRPr lang="en-US" sz="900" dirty="0"/>
          </a:p>
        </p:txBody>
      </p:sp>
      <p:sp>
        <p:nvSpPr>
          <p:cNvPr id="56" name="Rounded Rectangle 55"/>
          <p:cNvSpPr/>
          <p:nvPr/>
        </p:nvSpPr>
        <p:spPr>
          <a:xfrm>
            <a:off x="7889649" y="3867951"/>
            <a:ext cx="1119258" cy="2995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Plan follow-up monitoring</a:t>
            </a:r>
            <a:endParaRPr lang="en-US" sz="900" dirty="0"/>
          </a:p>
        </p:txBody>
      </p:sp>
      <p:sp>
        <p:nvSpPr>
          <p:cNvPr id="58" name="Rounded Rectangle 57"/>
          <p:cNvSpPr/>
          <p:nvPr/>
        </p:nvSpPr>
        <p:spPr>
          <a:xfrm>
            <a:off x="7892307" y="4345705"/>
            <a:ext cx="1116601" cy="145356"/>
          </a:xfrm>
          <a:prstGeom prst="round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CIO</a:t>
            </a:r>
            <a:endParaRPr lang="en-US" sz="900" dirty="0">
              <a:solidFill>
                <a:schemeClr val="accent1"/>
              </a:solidFill>
            </a:endParaRPr>
          </a:p>
        </p:txBody>
      </p:sp>
      <p:sp>
        <p:nvSpPr>
          <p:cNvPr id="59" name="Rounded Rectangle 58"/>
          <p:cNvSpPr/>
          <p:nvPr/>
        </p:nvSpPr>
        <p:spPr>
          <a:xfrm>
            <a:off x="7892306" y="4548821"/>
            <a:ext cx="1116601" cy="145357"/>
          </a:xfrm>
          <a:prstGeom prst="roundRect">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Managers</a:t>
            </a:r>
            <a:endParaRPr lang="en-US" sz="900" dirty="0">
              <a:solidFill>
                <a:schemeClr val="accent1"/>
              </a:solidFill>
            </a:endParaRPr>
          </a:p>
        </p:txBody>
      </p:sp>
      <p:sp>
        <p:nvSpPr>
          <p:cNvPr id="60" name="Rounded Rectangle 59"/>
          <p:cNvSpPr/>
          <p:nvPr/>
        </p:nvSpPr>
        <p:spPr>
          <a:xfrm>
            <a:off x="7892305" y="4751938"/>
            <a:ext cx="1116601" cy="149773"/>
          </a:xfrm>
          <a:prstGeom prst="round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Staff</a:t>
            </a:r>
            <a:endParaRPr lang="en-US" sz="900" dirty="0">
              <a:solidFill>
                <a:schemeClr val="accent1"/>
              </a:solidFill>
            </a:endParaRPr>
          </a:p>
        </p:txBody>
      </p:sp>
      <p:sp>
        <p:nvSpPr>
          <p:cNvPr id="61" name="Rounded Rectangle 60"/>
          <p:cNvSpPr/>
          <p:nvPr/>
        </p:nvSpPr>
        <p:spPr>
          <a:xfrm>
            <a:off x="443107" y="4345705"/>
            <a:ext cx="1131089" cy="145356"/>
          </a:xfrm>
          <a:prstGeom prst="round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CIO</a:t>
            </a:r>
            <a:endParaRPr lang="en-US" sz="900" dirty="0">
              <a:solidFill>
                <a:schemeClr val="accent1"/>
              </a:solidFill>
            </a:endParaRPr>
          </a:p>
        </p:txBody>
      </p:sp>
      <p:sp>
        <p:nvSpPr>
          <p:cNvPr id="64" name="Rounded Rectangle 63"/>
          <p:cNvSpPr/>
          <p:nvPr/>
        </p:nvSpPr>
        <p:spPr>
          <a:xfrm>
            <a:off x="1692858" y="4345705"/>
            <a:ext cx="1174429" cy="145356"/>
          </a:xfrm>
          <a:prstGeom prst="round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CIO</a:t>
            </a:r>
            <a:endParaRPr lang="en-US" sz="900" dirty="0">
              <a:solidFill>
                <a:schemeClr val="accent1"/>
              </a:solidFill>
            </a:endParaRPr>
          </a:p>
        </p:txBody>
      </p:sp>
      <p:sp>
        <p:nvSpPr>
          <p:cNvPr id="65" name="Rounded Rectangle 64"/>
          <p:cNvSpPr/>
          <p:nvPr/>
        </p:nvSpPr>
        <p:spPr>
          <a:xfrm>
            <a:off x="1692857" y="4548821"/>
            <a:ext cx="1174429" cy="145357"/>
          </a:xfrm>
          <a:prstGeom prst="roundRect">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Managers</a:t>
            </a:r>
            <a:endParaRPr lang="en-US" sz="900" dirty="0">
              <a:solidFill>
                <a:schemeClr val="accent1"/>
              </a:solidFill>
            </a:endParaRPr>
          </a:p>
        </p:txBody>
      </p:sp>
      <p:sp>
        <p:nvSpPr>
          <p:cNvPr id="66" name="Rounded Rectangle 65"/>
          <p:cNvSpPr/>
          <p:nvPr/>
        </p:nvSpPr>
        <p:spPr>
          <a:xfrm>
            <a:off x="1692856" y="4751938"/>
            <a:ext cx="1174429" cy="149773"/>
          </a:xfrm>
          <a:prstGeom prst="round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Staff</a:t>
            </a:r>
            <a:endParaRPr lang="en-US" sz="900" dirty="0">
              <a:solidFill>
                <a:schemeClr val="accent1"/>
              </a:solidFill>
            </a:endParaRPr>
          </a:p>
        </p:txBody>
      </p:sp>
      <p:sp>
        <p:nvSpPr>
          <p:cNvPr id="67" name="Rounded Rectangle 66"/>
          <p:cNvSpPr/>
          <p:nvPr/>
        </p:nvSpPr>
        <p:spPr>
          <a:xfrm>
            <a:off x="3018919" y="4345705"/>
            <a:ext cx="1251069" cy="145356"/>
          </a:xfrm>
          <a:prstGeom prst="round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CIO</a:t>
            </a:r>
            <a:endParaRPr lang="en-US" sz="900" dirty="0">
              <a:solidFill>
                <a:schemeClr val="accent1"/>
              </a:solidFill>
            </a:endParaRPr>
          </a:p>
        </p:txBody>
      </p:sp>
      <p:sp>
        <p:nvSpPr>
          <p:cNvPr id="70" name="Rounded Rectangle 69"/>
          <p:cNvSpPr/>
          <p:nvPr/>
        </p:nvSpPr>
        <p:spPr>
          <a:xfrm>
            <a:off x="4386339" y="4345705"/>
            <a:ext cx="1251069" cy="145356"/>
          </a:xfrm>
          <a:prstGeom prst="round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CIO</a:t>
            </a:r>
            <a:endParaRPr lang="en-US" sz="900" dirty="0">
              <a:solidFill>
                <a:schemeClr val="accent1"/>
              </a:solidFill>
            </a:endParaRPr>
          </a:p>
        </p:txBody>
      </p:sp>
      <p:sp>
        <p:nvSpPr>
          <p:cNvPr id="71" name="Rounded Rectangle 70"/>
          <p:cNvSpPr/>
          <p:nvPr/>
        </p:nvSpPr>
        <p:spPr>
          <a:xfrm>
            <a:off x="4386338" y="4548821"/>
            <a:ext cx="1251069" cy="145357"/>
          </a:xfrm>
          <a:prstGeom prst="roundRect">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Managers</a:t>
            </a:r>
            <a:endParaRPr lang="en-US" sz="900" dirty="0">
              <a:solidFill>
                <a:schemeClr val="accent1"/>
              </a:solidFill>
            </a:endParaRPr>
          </a:p>
        </p:txBody>
      </p:sp>
      <p:sp>
        <p:nvSpPr>
          <p:cNvPr id="72" name="Rounded Rectangle 71"/>
          <p:cNvSpPr/>
          <p:nvPr/>
        </p:nvSpPr>
        <p:spPr>
          <a:xfrm>
            <a:off x="4386337" y="4751938"/>
            <a:ext cx="1251069" cy="149773"/>
          </a:xfrm>
          <a:prstGeom prst="round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Staff</a:t>
            </a:r>
            <a:endParaRPr lang="en-US" sz="900" dirty="0">
              <a:solidFill>
                <a:schemeClr val="accent1"/>
              </a:solidFill>
            </a:endParaRPr>
          </a:p>
        </p:txBody>
      </p:sp>
      <p:sp>
        <p:nvSpPr>
          <p:cNvPr id="73" name="Rounded Rectangle 72"/>
          <p:cNvSpPr/>
          <p:nvPr/>
        </p:nvSpPr>
        <p:spPr>
          <a:xfrm>
            <a:off x="5781403" y="4345705"/>
            <a:ext cx="1019130" cy="141530"/>
          </a:xfrm>
          <a:prstGeom prst="round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CIO</a:t>
            </a:r>
            <a:endParaRPr lang="en-US" sz="900" dirty="0">
              <a:solidFill>
                <a:schemeClr val="accent1"/>
              </a:solidFill>
            </a:endParaRPr>
          </a:p>
        </p:txBody>
      </p:sp>
      <p:sp>
        <p:nvSpPr>
          <p:cNvPr id="74" name="Rounded Rectangle 73"/>
          <p:cNvSpPr/>
          <p:nvPr/>
        </p:nvSpPr>
        <p:spPr>
          <a:xfrm>
            <a:off x="5781402" y="4548821"/>
            <a:ext cx="1019130" cy="141531"/>
          </a:xfrm>
          <a:prstGeom prst="roundRect">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Managers</a:t>
            </a:r>
            <a:endParaRPr lang="en-US" sz="900" dirty="0">
              <a:solidFill>
                <a:schemeClr val="accent1"/>
              </a:solidFill>
            </a:endParaRPr>
          </a:p>
        </p:txBody>
      </p:sp>
      <p:sp>
        <p:nvSpPr>
          <p:cNvPr id="76" name="Rounded Rectangle 75"/>
          <p:cNvSpPr/>
          <p:nvPr/>
        </p:nvSpPr>
        <p:spPr>
          <a:xfrm>
            <a:off x="6873407" y="4343497"/>
            <a:ext cx="946026" cy="145356"/>
          </a:xfrm>
          <a:prstGeom prst="round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CIO</a:t>
            </a:r>
            <a:endParaRPr lang="en-US" sz="900" dirty="0">
              <a:solidFill>
                <a:schemeClr val="accent1"/>
              </a:solidFill>
            </a:endParaRPr>
          </a:p>
        </p:txBody>
      </p:sp>
      <p:sp>
        <p:nvSpPr>
          <p:cNvPr id="77" name="Rounded Rectangle 76"/>
          <p:cNvSpPr/>
          <p:nvPr/>
        </p:nvSpPr>
        <p:spPr>
          <a:xfrm>
            <a:off x="6873406" y="4546613"/>
            <a:ext cx="946026" cy="145357"/>
          </a:xfrm>
          <a:prstGeom prst="roundRect">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Managers</a:t>
            </a:r>
            <a:endParaRPr lang="en-US" sz="900" dirty="0">
              <a:solidFill>
                <a:schemeClr val="accent1"/>
              </a:solidFill>
            </a:endParaRPr>
          </a:p>
        </p:txBody>
      </p:sp>
      <p:sp>
        <p:nvSpPr>
          <p:cNvPr id="78" name="Rounded Rectangle 77"/>
          <p:cNvSpPr/>
          <p:nvPr/>
        </p:nvSpPr>
        <p:spPr>
          <a:xfrm>
            <a:off x="6873406" y="4749730"/>
            <a:ext cx="946025" cy="149773"/>
          </a:xfrm>
          <a:prstGeom prst="round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Staff</a:t>
            </a:r>
            <a:endParaRPr lang="en-US" sz="900" dirty="0">
              <a:solidFill>
                <a:schemeClr val="accent1"/>
              </a:solidFill>
            </a:endParaRPr>
          </a:p>
        </p:txBody>
      </p:sp>
      <p:sp>
        <p:nvSpPr>
          <p:cNvPr id="79" name="Rounded Rectangle 78"/>
          <p:cNvSpPr/>
          <p:nvPr/>
        </p:nvSpPr>
        <p:spPr>
          <a:xfrm>
            <a:off x="1690548" y="3160511"/>
            <a:ext cx="1176739" cy="29954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Run survey</a:t>
            </a:r>
            <a:endParaRPr lang="en-US" sz="900" dirty="0"/>
          </a:p>
        </p:txBody>
      </p:sp>
      <p:sp>
        <p:nvSpPr>
          <p:cNvPr id="80" name="Rounded Rectangle 79"/>
          <p:cNvSpPr/>
          <p:nvPr/>
        </p:nvSpPr>
        <p:spPr>
          <a:xfrm>
            <a:off x="1692002" y="3510645"/>
            <a:ext cx="1176739" cy="29954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Communicate survey purpose</a:t>
            </a:r>
            <a:endParaRPr lang="en-US" sz="900" dirty="0"/>
          </a:p>
        </p:txBody>
      </p:sp>
      <p:sp>
        <p:nvSpPr>
          <p:cNvPr id="4" name="TextBox 3"/>
          <p:cNvSpPr txBox="1"/>
          <p:nvPr/>
        </p:nvSpPr>
        <p:spPr>
          <a:xfrm rot="16200000">
            <a:off x="-225385" y="4478492"/>
            <a:ext cx="822661" cy="276999"/>
          </a:xfrm>
          <a:prstGeom prst="rect">
            <a:avLst/>
          </a:prstGeom>
        </p:spPr>
        <p:txBody>
          <a:bodyPr wrap="none" rtlCol="0">
            <a:spAutoFit/>
          </a:bodyPr>
          <a:lstStyle/>
          <a:p>
            <a:r>
              <a:rPr lang="en-CA" sz="1200" dirty="0"/>
              <a:t>Audience</a:t>
            </a:r>
            <a:endParaRPr lang="en-US" sz="1200" dirty="0"/>
          </a:p>
        </p:txBody>
      </p:sp>
      <p:sp>
        <p:nvSpPr>
          <p:cNvPr id="82" name="TextBox 81"/>
          <p:cNvSpPr txBox="1"/>
          <p:nvPr/>
        </p:nvSpPr>
        <p:spPr>
          <a:xfrm rot="16200000">
            <a:off x="-209355" y="3383068"/>
            <a:ext cx="790601" cy="276999"/>
          </a:xfrm>
          <a:prstGeom prst="rect">
            <a:avLst/>
          </a:prstGeom>
        </p:spPr>
        <p:txBody>
          <a:bodyPr wrap="none" rtlCol="0">
            <a:spAutoFit/>
          </a:bodyPr>
          <a:lstStyle/>
          <a:p>
            <a:r>
              <a:rPr lang="en-CA" sz="1200" dirty="0"/>
              <a:t>Activities</a:t>
            </a:r>
            <a:endParaRPr lang="en-US" sz="1200" dirty="0"/>
          </a:p>
        </p:txBody>
      </p:sp>
      <p:sp>
        <p:nvSpPr>
          <p:cNvPr id="84" name="TextBox 83"/>
          <p:cNvSpPr txBox="1"/>
          <p:nvPr/>
        </p:nvSpPr>
        <p:spPr>
          <a:xfrm rot="16200000">
            <a:off x="-258383" y="5408416"/>
            <a:ext cx="885179" cy="276999"/>
          </a:xfrm>
          <a:prstGeom prst="rect">
            <a:avLst/>
          </a:prstGeom>
        </p:spPr>
        <p:txBody>
          <a:bodyPr wrap="none" rtlCol="0">
            <a:spAutoFit/>
          </a:bodyPr>
          <a:lstStyle/>
          <a:p>
            <a:r>
              <a:rPr lang="en-CA" sz="1200" dirty="0"/>
              <a:t>Outcomes</a:t>
            </a:r>
            <a:endParaRPr lang="en-US" sz="1200" dirty="0"/>
          </a:p>
        </p:txBody>
      </p:sp>
      <p:sp>
        <p:nvSpPr>
          <p:cNvPr id="86" name="Rounded Rectangle 85"/>
          <p:cNvSpPr/>
          <p:nvPr/>
        </p:nvSpPr>
        <p:spPr>
          <a:xfrm>
            <a:off x="432098" y="5239149"/>
            <a:ext cx="1141440" cy="299545"/>
          </a:xfrm>
          <a:prstGeom prst="roundRect">
            <a:avLst/>
          </a:prstGeom>
          <a:solidFill>
            <a:schemeClr val="bg1">
              <a:lumMod val="9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Survey selected</a:t>
            </a:r>
            <a:endParaRPr lang="en-US" sz="900" dirty="0">
              <a:solidFill>
                <a:schemeClr val="accent1"/>
              </a:solidFill>
            </a:endParaRPr>
          </a:p>
        </p:txBody>
      </p:sp>
      <p:sp>
        <p:nvSpPr>
          <p:cNvPr id="87" name="Rounded Rectangle 86"/>
          <p:cNvSpPr/>
          <p:nvPr/>
        </p:nvSpPr>
        <p:spPr>
          <a:xfrm>
            <a:off x="1690548" y="5239149"/>
            <a:ext cx="1141440" cy="299545"/>
          </a:xfrm>
          <a:prstGeom prst="roundRect">
            <a:avLst/>
          </a:prstGeom>
          <a:solidFill>
            <a:schemeClr val="bg1">
              <a:lumMod val="9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Survey results reports received</a:t>
            </a:r>
            <a:endParaRPr lang="en-US" sz="900" dirty="0">
              <a:solidFill>
                <a:schemeClr val="accent1"/>
              </a:solidFill>
            </a:endParaRPr>
          </a:p>
        </p:txBody>
      </p:sp>
      <p:sp>
        <p:nvSpPr>
          <p:cNvPr id="88" name="Rounded Rectangle 87"/>
          <p:cNvSpPr/>
          <p:nvPr/>
        </p:nvSpPr>
        <p:spPr>
          <a:xfrm>
            <a:off x="3018916" y="5239149"/>
            <a:ext cx="1251071" cy="299545"/>
          </a:xfrm>
          <a:prstGeom prst="roundRect">
            <a:avLst/>
          </a:prstGeom>
          <a:solidFill>
            <a:schemeClr val="bg1">
              <a:lumMod val="9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Results implications reviewed</a:t>
            </a:r>
            <a:endParaRPr lang="en-US" sz="900" dirty="0">
              <a:solidFill>
                <a:schemeClr val="accent1"/>
              </a:solidFill>
            </a:endParaRPr>
          </a:p>
        </p:txBody>
      </p:sp>
      <p:sp>
        <p:nvSpPr>
          <p:cNvPr id="89" name="Rounded Rectangle 88"/>
          <p:cNvSpPr/>
          <p:nvPr/>
        </p:nvSpPr>
        <p:spPr>
          <a:xfrm>
            <a:off x="4385084" y="5237486"/>
            <a:ext cx="1251071" cy="299545"/>
          </a:xfrm>
          <a:prstGeom prst="roundRect">
            <a:avLst/>
          </a:prstGeom>
          <a:solidFill>
            <a:schemeClr val="bg1">
              <a:lumMod val="9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Managers aware of own teams’ results</a:t>
            </a:r>
            <a:endParaRPr lang="en-US" sz="900" dirty="0">
              <a:solidFill>
                <a:schemeClr val="accent1"/>
              </a:solidFill>
            </a:endParaRPr>
          </a:p>
        </p:txBody>
      </p:sp>
      <p:sp>
        <p:nvSpPr>
          <p:cNvPr id="90" name="Rounded Rectangle 89"/>
          <p:cNvSpPr/>
          <p:nvPr/>
        </p:nvSpPr>
        <p:spPr>
          <a:xfrm>
            <a:off x="4385084" y="5597147"/>
            <a:ext cx="1251071" cy="299545"/>
          </a:xfrm>
          <a:prstGeom prst="roundRect">
            <a:avLst/>
          </a:prstGeom>
          <a:solidFill>
            <a:schemeClr val="bg1">
              <a:lumMod val="9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Engagement initiatives ideated</a:t>
            </a:r>
            <a:endParaRPr lang="en-US" sz="900" dirty="0">
              <a:solidFill>
                <a:schemeClr val="accent1"/>
              </a:solidFill>
            </a:endParaRPr>
          </a:p>
        </p:txBody>
      </p:sp>
      <p:sp>
        <p:nvSpPr>
          <p:cNvPr id="91" name="Rounded Rectangle 90"/>
          <p:cNvSpPr/>
          <p:nvPr/>
        </p:nvSpPr>
        <p:spPr>
          <a:xfrm>
            <a:off x="5781401" y="5237486"/>
            <a:ext cx="1019132" cy="299545"/>
          </a:xfrm>
          <a:prstGeom prst="roundRect">
            <a:avLst/>
          </a:prstGeom>
          <a:solidFill>
            <a:schemeClr val="bg1">
              <a:lumMod val="9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Initiatives selected</a:t>
            </a:r>
          </a:p>
        </p:txBody>
      </p:sp>
      <p:sp>
        <p:nvSpPr>
          <p:cNvPr id="92" name="Rounded Rectangle 91"/>
          <p:cNvSpPr/>
          <p:nvPr/>
        </p:nvSpPr>
        <p:spPr>
          <a:xfrm>
            <a:off x="6873406" y="5242845"/>
            <a:ext cx="946025" cy="299545"/>
          </a:xfrm>
          <a:prstGeom prst="roundRect">
            <a:avLst/>
          </a:prstGeom>
          <a:solidFill>
            <a:schemeClr val="bg1">
              <a:lumMod val="9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Action plans formulated</a:t>
            </a:r>
          </a:p>
        </p:txBody>
      </p:sp>
      <p:sp>
        <p:nvSpPr>
          <p:cNvPr id="93" name="Rounded Rectangle 92"/>
          <p:cNvSpPr/>
          <p:nvPr/>
        </p:nvSpPr>
        <p:spPr>
          <a:xfrm>
            <a:off x="7889648" y="5246594"/>
            <a:ext cx="1119257" cy="299545"/>
          </a:xfrm>
          <a:prstGeom prst="roundRect">
            <a:avLst/>
          </a:prstGeom>
          <a:solidFill>
            <a:schemeClr val="bg1">
              <a:lumMod val="9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accent1"/>
                </a:solidFill>
              </a:rPr>
              <a:t>Staff aware of progress</a:t>
            </a:r>
          </a:p>
        </p:txBody>
      </p:sp>
      <p:sp>
        <p:nvSpPr>
          <p:cNvPr id="94" name="Rounded Rectangle 93"/>
          <p:cNvSpPr/>
          <p:nvPr/>
        </p:nvSpPr>
        <p:spPr>
          <a:xfrm>
            <a:off x="7889648" y="5597147"/>
            <a:ext cx="1119257" cy="2995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Follow-up survey selected</a:t>
            </a:r>
          </a:p>
        </p:txBody>
      </p:sp>
      <p:sp>
        <p:nvSpPr>
          <p:cNvPr id="68" name="Rounded Rectangle 67"/>
          <p:cNvSpPr/>
          <p:nvPr/>
        </p:nvSpPr>
        <p:spPr>
          <a:xfrm>
            <a:off x="7079925" y="592202"/>
            <a:ext cx="1933835" cy="2995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Grey items are optional</a:t>
            </a:r>
            <a:endParaRPr lang="en-US" sz="1000" dirty="0"/>
          </a:p>
        </p:txBody>
      </p:sp>
    </p:spTree>
    <p:extLst>
      <p:ext uri="{BB962C8B-B14F-4D97-AF65-F5344CB8AC3E}">
        <p14:creationId xmlns:p14="http://schemas.microsoft.com/office/powerpoint/2010/main" val="1419448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ounded Rectangle 132"/>
          <p:cNvSpPr/>
          <p:nvPr/>
        </p:nvSpPr>
        <p:spPr>
          <a:xfrm>
            <a:off x="111320" y="5905031"/>
            <a:ext cx="8902102" cy="456012"/>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132" name="Rounded Rectangle 131"/>
          <p:cNvSpPr/>
          <p:nvPr/>
        </p:nvSpPr>
        <p:spPr>
          <a:xfrm>
            <a:off x="111319" y="3204283"/>
            <a:ext cx="8902102" cy="423899"/>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131" name="Rounded Rectangle 130"/>
          <p:cNvSpPr/>
          <p:nvPr/>
        </p:nvSpPr>
        <p:spPr>
          <a:xfrm>
            <a:off x="111319" y="4080098"/>
            <a:ext cx="8902102" cy="470092"/>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130" name="Rounded Rectangle 129"/>
          <p:cNvSpPr/>
          <p:nvPr/>
        </p:nvSpPr>
        <p:spPr>
          <a:xfrm>
            <a:off x="111319" y="4988707"/>
            <a:ext cx="8902102" cy="467232"/>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 name="Title 1"/>
          <p:cNvSpPr>
            <a:spLocks noGrp="1"/>
          </p:cNvSpPr>
          <p:nvPr>
            <p:ph type="title"/>
          </p:nvPr>
        </p:nvSpPr>
        <p:spPr/>
        <p:txBody>
          <a:bodyPr/>
          <a:lstStyle/>
          <a:p>
            <a:pPr lvl="0"/>
            <a:r>
              <a:rPr lang="en-CA" dirty="0"/>
              <a:t>Engagement program tools</a:t>
            </a:r>
            <a:endParaRPr lang="en-US" dirty="0"/>
          </a:p>
        </p:txBody>
      </p:sp>
      <p:sp>
        <p:nvSpPr>
          <p:cNvPr id="20" name="Rounded Rectangle 19"/>
          <p:cNvSpPr/>
          <p:nvPr/>
        </p:nvSpPr>
        <p:spPr>
          <a:xfrm>
            <a:off x="4616112" y="1280160"/>
            <a:ext cx="1769516" cy="1378136"/>
          </a:xfrm>
          <a:prstGeom prst="roundRect">
            <a:avLst>
              <a:gd name="adj" fmla="val 7002"/>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rgbClr val="333333"/>
                </a:solidFill>
              </a:rPr>
              <a:t>PHASE 2</a:t>
            </a:r>
            <a:endParaRPr lang="en-CA" sz="1400" b="1" dirty="0">
              <a:solidFill>
                <a:srgbClr val="333333"/>
              </a:solidFill>
            </a:endParaRPr>
          </a:p>
        </p:txBody>
      </p:sp>
      <p:sp>
        <p:nvSpPr>
          <p:cNvPr id="24" name="Rounded Rectangle 23"/>
          <p:cNvSpPr/>
          <p:nvPr/>
        </p:nvSpPr>
        <p:spPr>
          <a:xfrm>
            <a:off x="6518392" y="1280160"/>
            <a:ext cx="2495029" cy="1378136"/>
          </a:xfrm>
          <a:prstGeom prst="roundRect">
            <a:avLst>
              <a:gd name="adj" fmla="val 7002"/>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rgbClr val="333333"/>
                </a:solidFill>
              </a:rPr>
              <a:t>PHASE 3</a:t>
            </a:r>
            <a:endParaRPr lang="en-CA" sz="1400" b="1" dirty="0">
              <a:solidFill>
                <a:srgbClr val="333333"/>
              </a:solidFill>
            </a:endParaRPr>
          </a:p>
        </p:txBody>
      </p:sp>
      <p:sp>
        <p:nvSpPr>
          <p:cNvPr id="25" name="Rounded Rectangle 24"/>
          <p:cNvSpPr/>
          <p:nvPr/>
        </p:nvSpPr>
        <p:spPr>
          <a:xfrm>
            <a:off x="2719346" y="1280160"/>
            <a:ext cx="1754560" cy="1378136"/>
          </a:xfrm>
          <a:prstGeom prst="roundRect">
            <a:avLst>
              <a:gd name="adj" fmla="val 7002"/>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rgbClr val="333333"/>
                </a:solidFill>
              </a:rPr>
              <a:t>PHASE 1</a:t>
            </a:r>
            <a:endParaRPr lang="en-CA" sz="1400" b="1" dirty="0">
              <a:solidFill>
                <a:srgbClr val="333333"/>
              </a:solidFill>
            </a:endParaRPr>
          </a:p>
        </p:txBody>
      </p:sp>
      <p:cxnSp>
        <p:nvCxnSpPr>
          <p:cNvPr id="26" name="Straight Connector 111"/>
          <p:cNvCxnSpPr>
            <a:stCxn id="21" idx="3"/>
          </p:cNvCxnSpPr>
          <p:nvPr>
            <p:custDataLst>
              <p:tags r:id="rId1"/>
            </p:custDataLst>
          </p:nvPr>
        </p:nvCxnSpPr>
        <p:spPr>
          <a:xfrm flipH="1" flipV="1">
            <a:off x="2850809" y="1804314"/>
            <a:ext cx="5940000" cy="0"/>
          </a:xfrm>
          <a:prstGeom prst="line">
            <a:avLst/>
          </a:prstGeom>
          <a:ln w="41275" cap="rnd">
            <a:solidFill>
              <a:schemeClr val="tx2">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7" name="Pentagon 112"/>
          <p:cNvSpPr/>
          <p:nvPr>
            <p:custDataLst>
              <p:tags r:id="rId2"/>
            </p:custDataLst>
          </p:nvPr>
        </p:nvSpPr>
        <p:spPr bwMode="auto">
          <a:xfrm>
            <a:off x="2850809" y="1588826"/>
            <a:ext cx="656352" cy="437072"/>
          </a:xfrm>
          <a:prstGeom prst="homePlate">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Georgia"/>
              </a:rPr>
              <a:t>1.1</a:t>
            </a:r>
          </a:p>
        </p:txBody>
      </p:sp>
      <p:sp>
        <p:nvSpPr>
          <p:cNvPr id="28" name="Pentagon 113"/>
          <p:cNvSpPr/>
          <p:nvPr>
            <p:custDataLst>
              <p:tags r:id="rId3"/>
            </p:custDataLst>
          </p:nvPr>
        </p:nvSpPr>
        <p:spPr bwMode="auto">
          <a:xfrm>
            <a:off x="3681035" y="1588825"/>
            <a:ext cx="656352" cy="437072"/>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latin typeface="Georgia"/>
              </a:rPr>
              <a:t>1.2</a:t>
            </a:r>
          </a:p>
        </p:txBody>
      </p:sp>
      <p:sp>
        <p:nvSpPr>
          <p:cNvPr id="29" name="Pentagon 114"/>
          <p:cNvSpPr/>
          <p:nvPr>
            <p:custDataLst>
              <p:tags r:id="rId4"/>
            </p:custDataLst>
          </p:nvPr>
        </p:nvSpPr>
        <p:spPr bwMode="auto">
          <a:xfrm>
            <a:off x="4780134" y="1588825"/>
            <a:ext cx="656352" cy="437072"/>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latin typeface="Georgia"/>
              </a:rPr>
              <a:t>2.1</a:t>
            </a:r>
          </a:p>
        </p:txBody>
      </p:sp>
      <p:sp>
        <p:nvSpPr>
          <p:cNvPr id="30" name="Pentagon 115"/>
          <p:cNvSpPr/>
          <p:nvPr>
            <p:custDataLst>
              <p:tags r:id="rId5"/>
            </p:custDataLst>
          </p:nvPr>
        </p:nvSpPr>
        <p:spPr bwMode="auto">
          <a:xfrm>
            <a:off x="5601391" y="1595444"/>
            <a:ext cx="656352" cy="437072"/>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latin typeface="Georgia"/>
              </a:rPr>
              <a:t>2.2</a:t>
            </a:r>
          </a:p>
        </p:txBody>
      </p:sp>
      <p:sp>
        <p:nvSpPr>
          <p:cNvPr id="31" name="Pentagon 116"/>
          <p:cNvSpPr/>
          <p:nvPr>
            <p:custDataLst>
              <p:tags r:id="rId6"/>
            </p:custDataLst>
          </p:nvPr>
        </p:nvSpPr>
        <p:spPr bwMode="auto">
          <a:xfrm>
            <a:off x="6646426" y="1588825"/>
            <a:ext cx="656352" cy="437072"/>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latin typeface="Georgia"/>
              </a:rPr>
              <a:t>3.1</a:t>
            </a:r>
          </a:p>
        </p:txBody>
      </p:sp>
      <p:sp>
        <p:nvSpPr>
          <p:cNvPr id="32" name="Pentagon 117"/>
          <p:cNvSpPr/>
          <p:nvPr>
            <p:custDataLst>
              <p:tags r:id="rId7"/>
            </p:custDataLst>
          </p:nvPr>
        </p:nvSpPr>
        <p:spPr bwMode="auto">
          <a:xfrm>
            <a:off x="7455933" y="1597030"/>
            <a:ext cx="656352" cy="437072"/>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latin typeface="Georgia"/>
              </a:rPr>
              <a:t>3.2</a:t>
            </a:r>
          </a:p>
        </p:txBody>
      </p:sp>
      <p:sp>
        <p:nvSpPr>
          <p:cNvPr id="33" name="TextBox 108"/>
          <p:cNvSpPr txBox="1"/>
          <p:nvPr/>
        </p:nvSpPr>
        <p:spPr>
          <a:xfrm>
            <a:off x="6420803" y="2088602"/>
            <a:ext cx="955622" cy="461665"/>
          </a:xfrm>
          <a:prstGeom prst="rect">
            <a:avLst/>
          </a:prstGeom>
          <a:noFill/>
        </p:spPr>
        <p:txBody>
          <a:bodyPr wrap="square" rtlCol="0">
            <a:spAutoFit/>
          </a:bodyPr>
          <a:lstStyle/>
          <a:p>
            <a:pPr algn="ctr"/>
            <a:r>
              <a:rPr lang="en-CA" sz="800" dirty="0">
                <a:solidFill>
                  <a:srgbClr val="333333"/>
                </a:solidFill>
              </a:rPr>
              <a:t>Select Departmental Initiatives</a:t>
            </a:r>
          </a:p>
        </p:txBody>
      </p:sp>
      <p:sp>
        <p:nvSpPr>
          <p:cNvPr id="34" name="TextBox 104"/>
          <p:cNvSpPr txBox="1"/>
          <p:nvPr/>
        </p:nvSpPr>
        <p:spPr>
          <a:xfrm>
            <a:off x="3493847" y="2088601"/>
            <a:ext cx="952751" cy="461665"/>
          </a:xfrm>
          <a:prstGeom prst="rect">
            <a:avLst/>
          </a:prstGeom>
          <a:noFill/>
        </p:spPr>
        <p:txBody>
          <a:bodyPr wrap="square" rtlCol="0">
            <a:spAutoFit/>
          </a:bodyPr>
          <a:lstStyle/>
          <a:p>
            <a:pPr algn="ctr"/>
            <a:r>
              <a:rPr lang="en-CA" sz="800" dirty="0">
                <a:solidFill>
                  <a:srgbClr val="333333"/>
                </a:solidFill>
              </a:rPr>
              <a:t>Run Your Engagement Survey</a:t>
            </a:r>
          </a:p>
        </p:txBody>
      </p:sp>
      <p:sp>
        <p:nvSpPr>
          <p:cNvPr id="35" name="TextBox 110"/>
          <p:cNvSpPr txBox="1"/>
          <p:nvPr/>
        </p:nvSpPr>
        <p:spPr>
          <a:xfrm>
            <a:off x="2714191" y="2100451"/>
            <a:ext cx="826107" cy="461665"/>
          </a:xfrm>
          <a:prstGeom prst="rect">
            <a:avLst/>
          </a:prstGeom>
          <a:noFill/>
        </p:spPr>
        <p:txBody>
          <a:bodyPr wrap="square" rtlCol="0">
            <a:spAutoFit/>
          </a:bodyPr>
          <a:lstStyle/>
          <a:p>
            <a:pPr algn="ctr"/>
            <a:r>
              <a:rPr lang="en-CA" sz="800" dirty="0">
                <a:solidFill>
                  <a:srgbClr val="333333"/>
                </a:solidFill>
              </a:rPr>
              <a:t>Select Your Engagement Program</a:t>
            </a:r>
          </a:p>
        </p:txBody>
      </p:sp>
      <p:sp>
        <p:nvSpPr>
          <p:cNvPr id="37" name="TextBox 105"/>
          <p:cNvSpPr txBox="1"/>
          <p:nvPr/>
        </p:nvSpPr>
        <p:spPr>
          <a:xfrm>
            <a:off x="4616112" y="2087212"/>
            <a:ext cx="1031594" cy="461665"/>
          </a:xfrm>
          <a:prstGeom prst="rect">
            <a:avLst/>
          </a:prstGeom>
          <a:noFill/>
        </p:spPr>
        <p:txBody>
          <a:bodyPr wrap="square" rtlCol="0">
            <a:spAutoFit/>
          </a:bodyPr>
          <a:lstStyle/>
          <a:p>
            <a:pPr algn="ctr"/>
            <a:r>
              <a:rPr lang="en-CA" sz="800" dirty="0">
                <a:solidFill>
                  <a:srgbClr val="333333"/>
                </a:solidFill>
              </a:rPr>
              <a:t>Review Your Engagement Survey Results</a:t>
            </a:r>
          </a:p>
        </p:txBody>
      </p:sp>
      <p:sp>
        <p:nvSpPr>
          <p:cNvPr id="38" name="TextBox 106"/>
          <p:cNvSpPr txBox="1"/>
          <p:nvPr/>
        </p:nvSpPr>
        <p:spPr>
          <a:xfrm>
            <a:off x="5325627" y="2076751"/>
            <a:ext cx="1157590" cy="338554"/>
          </a:xfrm>
          <a:prstGeom prst="rect">
            <a:avLst/>
          </a:prstGeom>
          <a:noFill/>
        </p:spPr>
        <p:txBody>
          <a:bodyPr wrap="square" rtlCol="0">
            <a:spAutoFit/>
          </a:bodyPr>
          <a:lstStyle/>
          <a:p>
            <a:pPr algn="ctr"/>
            <a:r>
              <a:rPr lang="en-CA" sz="800" dirty="0">
                <a:solidFill>
                  <a:srgbClr val="333333"/>
                </a:solidFill>
              </a:rPr>
              <a:t>Conduct Focus Groups</a:t>
            </a:r>
          </a:p>
        </p:txBody>
      </p:sp>
      <p:sp>
        <p:nvSpPr>
          <p:cNvPr id="45" name="TextBox 109"/>
          <p:cNvSpPr txBox="1"/>
          <p:nvPr/>
        </p:nvSpPr>
        <p:spPr>
          <a:xfrm>
            <a:off x="7238591" y="2076258"/>
            <a:ext cx="928309" cy="338554"/>
          </a:xfrm>
          <a:prstGeom prst="rect">
            <a:avLst/>
          </a:prstGeom>
          <a:noFill/>
        </p:spPr>
        <p:txBody>
          <a:bodyPr wrap="square" rtlCol="0">
            <a:spAutoFit/>
          </a:bodyPr>
          <a:lstStyle/>
          <a:p>
            <a:pPr algn="ctr"/>
            <a:r>
              <a:rPr lang="en-CA" sz="800" dirty="0">
                <a:solidFill>
                  <a:srgbClr val="333333"/>
                </a:solidFill>
              </a:rPr>
              <a:t>Plan Initiative Implementation</a:t>
            </a:r>
          </a:p>
        </p:txBody>
      </p:sp>
      <p:sp>
        <p:nvSpPr>
          <p:cNvPr id="21" name="Pentagon 117"/>
          <p:cNvSpPr/>
          <p:nvPr>
            <p:custDataLst>
              <p:tags r:id="rId8"/>
            </p:custDataLst>
          </p:nvPr>
        </p:nvSpPr>
        <p:spPr bwMode="auto">
          <a:xfrm>
            <a:off x="8254491" y="1587497"/>
            <a:ext cx="656352" cy="437072"/>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latin typeface="Georgia"/>
              </a:rPr>
              <a:t>3.3</a:t>
            </a:r>
          </a:p>
        </p:txBody>
      </p:sp>
      <p:sp>
        <p:nvSpPr>
          <p:cNvPr id="22" name="TextBox 109"/>
          <p:cNvSpPr txBox="1"/>
          <p:nvPr/>
        </p:nvSpPr>
        <p:spPr>
          <a:xfrm>
            <a:off x="8055582" y="2075363"/>
            <a:ext cx="928309" cy="461665"/>
          </a:xfrm>
          <a:prstGeom prst="rect">
            <a:avLst/>
          </a:prstGeom>
          <a:noFill/>
        </p:spPr>
        <p:txBody>
          <a:bodyPr wrap="square" rtlCol="0">
            <a:spAutoFit/>
          </a:bodyPr>
          <a:lstStyle/>
          <a:p>
            <a:pPr algn="ctr"/>
            <a:r>
              <a:rPr lang="en-CA" sz="800" dirty="0">
                <a:solidFill>
                  <a:srgbClr val="333333"/>
                </a:solidFill>
              </a:rPr>
              <a:t>Communicate Initiative Progress</a:t>
            </a:r>
          </a:p>
        </p:txBody>
      </p:sp>
      <p:sp>
        <p:nvSpPr>
          <p:cNvPr id="86" name="Rounded Rectangle 85"/>
          <p:cNvSpPr/>
          <p:nvPr/>
        </p:nvSpPr>
        <p:spPr>
          <a:xfrm>
            <a:off x="251519" y="2810374"/>
            <a:ext cx="2284946" cy="299545"/>
          </a:xfrm>
          <a:prstGeom prst="roundRect">
            <a:avLst/>
          </a:prstGeom>
          <a:solidFill>
            <a:schemeClr val="bg1">
              <a:lumMod val="9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i="1" dirty="0">
                <a:solidFill>
                  <a:schemeClr val="accent1"/>
                </a:solidFill>
              </a:rPr>
              <a:t>Engagement Strategy Record</a:t>
            </a:r>
            <a:endParaRPr lang="en-US" sz="900" i="1" dirty="0">
              <a:solidFill>
                <a:schemeClr val="accent1"/>
              </a:solidFill>
            </a:endParaRPr>
          </a:p>
        </p:txBody>
      </p:sp>
      <p:sp>
        <p:nvSpPr>
          <p:cNvPr id="68" name="Rounded Rectangle 67"/>
          <p:cNvSpPr/>
          <p:nvPr/>
        </p:nvSpPr>
        <p:spPr>
          <a:xfrm>
            <a:off x="7927862" y="666731"/>
            <a:ext cx="1085559" cy="2995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Optional</a:t>
            </a:r>
            <a:endParaRPr lang="en-US" sz="1000" dirty="0"/>
          </a:p>
        </p:txBody>
      </p:sp>
      <p:sp>
        <p:nvSpPr>
          <p:cNvPr id="69" name="Rounded Rectangle 68"/>
          <p:cNvSpPr/>
          <p:nvPr/>
        </p:nvSpPr>
        <p:spPr>
          <a:xfrm>
            <a:off x="251519" y="3264512"/>
            <a:ext cx="2284945" cy="299545"/>
          </a:xfrm>
          <a:prstGeom prst="roundRect">
            <a:avLst/>
          </a:prstGeom>
          <a:solidFill>
            <a:schemeClr val="bg1">
              <a:lumMod val="9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i="1" dirty="0">
                <a:solidFill>
                  <a:schemeClr val="accent1"/>
                </a:solidFill>
              </a:rPr>
              <a:t>Engagement Communication Template</a:t>
            </a:r>
            <a:endParaRPr lang="en-US" sz="900" i="1" dirty="0">
              <a:solidFill>
                <a:schemeClr val="accent1"/>
              </a:solidFill>
            </a:endParaRPr>
          </a:p>
        </p:txBody>
      </p:sp>
      <p:sp>
        <p:nvSpPr>
          <p:cNvPr id="75" name="Rounded Rectangle 74"/>
          <p:cNvSpPr/>
          <p:nvPr/>
        </p:nvSpPr>
        <p:spPr>
          <a:xfrm>
            <a:off x="251519" y="3718650"/>
            <a:ext cx="2284945" cy="299545"/>
          </a:xfrm>
          <a:prstGeom prst="roundRect">
            <a:avLst/>
          </a:prstGeom>
          <a:solidFill>
            <a:schemeClr val="bg1">
              <a:lumMod val="9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i="1" dirty="0">
                <a:solidFill>
                  <a:schemeClr val="accent1"/>
                </a:solidFill>
              </a:rPr>
              <a:t>Full or Pulse Engagement Survey Report</a:t>
            </a:r>
          </a:p>
        </p:txBody>
      </p:sp>
      <p:sp>
        <p:nvSpPr>
          <p:cNvPr id="83" name="Rounded Rectangle 82"/>
          <p:cNvSpPr/>
          <p:nvPr/>
        </p:nvSpPr>
        <p:spPr>
          <a:xfrm>
            <a:off x="251519" y="4167743"/>
            <a:ext cx="2284947" cy="299545"/>
          </a:xfrm>
          <a:prstGeom prst="roundRect">
            <a:avLst/>
          </a:prstGeom>
          <a:solidFill>
            <a:schemeClr val="bg1">
              <a:lumMod val="9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i="1" dirty="0">
                <a:solidFill>
                  <a:schemeClr val="accent1"/>
                </a:solidFill>
              </a:rPr>
              <a:t>Engagement Survey Results Interpretation Guide</a:t>
            </a:r>
            <a:endParaRPr lang="en-US" sz="900" i="1" dirty="0">
              <a:solidFill>
                <a:schemeClr val="accent1"/>
              </a:solidFill>
            </a:endParaRPr>
          </a:p>
        </p:txBody>
      </p:sp>
      <p:sp>
        <p:nvSpPr>
          <p:cNvPr id="85" name="Rounded Rectangle 84"/>
          <p:cNvSpPr/>
          <p:nvPr/>
        </p:nvSpPr>
        <p:spPr>
          <a:xfrm>
            <a:off x="251520" y="4616836"/>
            <a:ext cx="2284944" cy="299545"/>
          </a:xfrm>
          <a:prstGeom prst="roundRect">
            <a:avLst/>
          </a:prstGeom>
          <a:solidFill>
            <a:schemeClr val="bg1">
              <a:lumMod val="9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i="1" dirty="0">
                <a:solidFill>
                  <a:schemeClr val="accent1"/>
                </a:solidFill>
              </a:rPr>
              <a:t>Full </a:t>
            </a:r>
            <a:r>
              <a:rPr lang="en-CA" sz="900" dirty="0">
                <a:solidFill>
                  <a:schemeClr val="accent1"/>
                </a:solidFill>
              </a:rPr>
              <a:t>or</a:t>
            </a:r>
            <a:r>
              <a:rPr lang="en-CA" sz="900" i="1" dirty="0">
                <a:solidFill>
                  <a:schemeClr val="accent1"/>
                </a:solidFill>
              </a:rPr>
              <a:t> Pulse Engagement Survey Focus Group Facilitation Guide</a:t>
            </a:r>
            <a:endParaRPr lang="en-US" sz="900" i="1" dirty="0">
              <a:solidFill>
                <a:schemeClr val="accent1"/>
              </a:solidFill>
            </a:endParaRPr>
          </a:p>
        </p:txBody>
      </p:sp>
      <p:sp>
        <p:nvSpPr>
          <p:cNvPr id="95" name="Rounded Rectangle 94"/>
          <p:cNvSpPr/>
          <p:nvPr/>
        </p:nvSpPr>
        <p:spPr>
          <a:xfrm>
            <a:off x="251519" y="5065929"/>
            <a:ext cx="2284945" cy="299545"/>
          </a:xfrm>
          <a:prstGeom prst="roundRect">
            <a:avLst/>
          </a:prstGeom>
          <a:solidFill>
            <a:schemeClr val="bg1">
              <a:lumMod val="9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i="1" dirty="0">
                <a:solidFill>
                  <a:schemeClr val="accent1"/>
                </a:solidFill>
              </a:rPr>
              <a:t>One-on-One Manager Meeting Worksheet</a:t>
            </a:r>
            <a:endParaRPr lang="en-US" sz="900" i="1" dirty="0">
              <a:solidFill>
                <a:schemeClr val="accent1"/>
              </a:solidFill>
            </a:endParaRPr>
          </a:p>
        </p:txBody>
      </p:sp>
      <p:sp>
        <p:nvSpPr>
          <p:cNvPr id="96" name="Rounded Rectangle 95"/>
          <p:cNvSpPr/>
          <p:nvPr/>
        </p:nvSpPr>
        <p:spPr>
          <a:xfrm>
            <a:off x="251519" y="5525112"/>
            <a:ext cx="2284945" cy="299545"/>
          </a:xfrm>
          <a:prstGeom prst="roundRect">
            <a:avLst/>
          </a:prstGeom>
          <a:solidFill>
            <a:schemeClr val="bg1">
              <a:lumMod val="9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i="1" dirty="0">
                <a:solidFill>
                  <a:schemeClr val="accent1"/>
                </a:solidFill>
              </a:rPr>
              <a:t>Summary of Interdepartmental Engagement Initiatives</a:t>
            </a:r>
          </a:p>
        </p:txBody>
      </p:sp>
      <p:sp>
        <p:nvSpPr>
          <p:cNvPr id="97" name="Rounded Rectangle 96"/>
          <p:cNvSpPr/>
          <p:nvPr/>
        </p:nvSpPr>
        <p:spPr>
          <a:xfrm>
            <a:off x="251519" y="5974205"/>
            <a:ext cx="2284945" cy="299545"/>
          </a:xfrm>
          <a:prstGeom prst="roundRect">
            <a:avLst/>
          </a:prstGeom>
          <a:solidFill>
            <a:schemeClr val="bg1">
              <a:lumMod val="9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i="1" dirty="0">
                <a:solidFill>
                  <a:schemeClr val="accent1"/>
                </a:solidFill>
              </a:rPr>
              <a:t>Engagement Progress One-Pager</a:t>
            </a:r>
            <a:endParaRPr lang="en-US" sz="900" i="1" dirty="0">
              <a:solidFill>
                <a:schemeClr val="accent1"/>
              </a:solidFill>
            </a:endParaRPr>
          </a:p>
        </p:txBody>
      </p:sp>
      <p:sp>
        <p:nvSpPr>
          <p:cNvPr id="99" name="Rounded Rectangle 98"/>
          <p:cNvSpPr/>
          <p:nvPr/>
        </p:nvSpPr>
        <p:spPr>
          <a:xfrm>
            <a:off x="2826189" y="2810374"/>
            <a:ext cx="640226" cy="29954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02" name="Rounded Rectangle 101"/>
          <p:cNvSpPr/>
          <p:nvPr/>
        </p:nvSpPr>
        <p:spPr>
          <a:xfrm>
            <a:off x="5601391" y="2810372"/>
            <a:ext cx="640226" cy="29954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03" name="Rounded Rectangle 102"/>
          <p:cNvSpPr/>
          <p:nvPr/>
        </p:nvSpPr>
        <p:spPr>
          <a:xfrm>
            <a:off x="6642244" y="2810372"/>
            <a:ext cx="640226" cy="29954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04" name="Rounded Rectangle 103"/>
          <p:cNvSpPr/>
          <p:nvPr/>
        </p:nvSpPr>
        <p:spPr>
          <a:xfrm>
            <a:off x="7453281" y="2810372"/>
            <a:ext cx="640226" cy="29954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05" name="Rounded Rectangle 104"/>
          <p:cNvSpPr/>
          <p:nvPr/>
        </p:nvSpPr>
        <p:spPr>
          <a:xfrm>
            <a:off x="8254491" y="2810372"/>
            <a:ext cx="640226" cy="29954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06" name="Rounded Rectangle 105"/>
          <p:cNvSpPr/>
          <p:nvPr/>
        </p:nvSpPr>
        <p:spPr>
          <a:xfrm>
            <a:off x="3681035" y="3265147"/>
            <a:ext cx="640226" cy="29954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07" name="Rounded Rectangle 106"/>
          <p:cNvSpPr/>
          <p:nvPr/>
        </p:nvSpPr>
        <p:spPr>
          <a:xfrm>
            <a:off x="5601391" y="3265147"/>
            <a:ext cx="640226" cy="29954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08" name="Rounded Rectangle 107"/>
          <p:cNvSpPr/>
          <p:nvPr/>
        </p:nvSpPr>
        <p:spPr>
          <a:xfrm>
            <a:off x="6642244" y="3261993"/>
            <a:ext cx="640226" cy="29954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09" name="Rounded Rectangle 108"/>
          <p:cNvSpPr/>
          <p:nvPr/>
        </p:nvSpPr>
        <p:spPr>
          <a:xfrm>
            <a:off x="7453281" y="3261993"/>
            <a:ext cx="640226" cy="29954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10" name="Rounded Rectangle 109"/>
          <p:cNvSpPr/>
          <p:nvPr/>
        </p:nvSpPr>
        <p:spPr>
          <a:xfrm>
            <a:off x="8259944" y="3249929"/>
            <a:ext cx="640226" cy="29954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11" name="Rounded Rectangle 110"/>
          <p:cNvSpPr/>
          <p:nvPr/>
        </p:nvSpPr>
        <p:spPr>
          <a:xfrm>
            <a:off x="4780134" y="3718649"/>
            <a:ext cx="640226" cy="299545"/>
          </a:xfrm>
          <a:prstGeom prst="roundRect">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12" name="Rounded Rectangle 111"/>
          <p:cNvSpPr/>
          <p:nvPr/>
        </p:nvSpPr>
        <p:spPr>
          <a:xfrm>
            <a:off x="5601391" y="3718648"/>
            <a:ext cx="640226" cy="299545"/>
          </a:xfrm>
          <a:prstGeom prst="roundRect">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14" name="Rounded Rectangle 113"/>
          <p:cNvSpPr/>
          <p:nvPr/>
        </p:nvSpPr>
        <p:spPr>
          <a:xfrm>
            <a:off x="4780134" y="4167743"/>
            <a:ext cx="640226" cy="299545"/>
          </a:xfrm>
          <a:prstGeom prst="roundRect">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15" name="Rounded Rectangle 114"/>
          <p:cNvSpPr/>
          <p:nvPr/>
        </p:nvSpPr>
        <p:spPr>
          <a:xfrm>
            <a:off x="5601391" y="4616835"/>
            <a:ext cx="640226" cy="29954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16" name="Rounded Rectangle 115"/>
          <p:cNvSpPr/>
          <p:nvPr/>
        </p:nvSpPr>
        <p:spPr>
          <a:xfrm>
            <a:off x="5601391" y="5065928"/>
            <a:ext cx="640226" cy="2995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18" name="Rounded Rectangle 117"/>
          <p:cNvSpPr/>
          <p:nvPr/>
        </p:nvSpPr>
        <p:spPr>
          <a:xfrm>
            <a:off x="6636665" y="5525112"/>
            <a:ext cx="640226" cy="2995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20" name="Rounded Rectangle 119"/>
          <p:cNvSpPr/>
          <p:nvPr/>
        </p:nvSpPr>
        <p:spPr>
          <a:xfrm>
            <a:off x="8254491" y="4616834"/>
            <a:ext cx="640226" cy="2995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21" name="Rounded Rectangle 120"/>
          <p:cNvSpPr/>
          <p:nvPr/>
        </p:nvSpPr>
        <p:spPr>
          <a:xfrm>
            <a:off x="8254491" y="5065928"/>
            <a:ext cx="640226" cy="2995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22" name="Rounded Rectangle 121"/>
          <p:cNvSpPr/>
          <p:nvPr/>
        </p:nvSpPr>
        <p:spPr>
          <a:xfrm>
            <a:off x="8262554" y="5974204"/>
            <a:ext cx="640226" cy="2995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ym typeface="Wingdings" panose="05000000000000000000" pitchFamily="2" charset="2"/>
              </a:rPr>
              <a:t></a:t>
            </a:r>
            <a:r>
              <a:rPr lang="en-CA" sz="900" dirty="0"/>
              <a:t> </a:t>
            </a:r>
            <a:endParaRPr lang="en-US" sz="900" dirty="0"/>
          </a:p>
        </p:txBody>
      </p:sp>
      <p:sp>
        <p:nvSpPr>
          <p:cNvPr id="123" name="Rounded Rectangle 122"/>
          <p:cNvSpPr/>
          <p:nvPr/>
        </p:nvSpPr>
        <p:spPr>
          <a:xfrm>
            <a:off x="5647706" y="666731"/>
            <a:ext cx="1085559" cy="29954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sym typeface="Wingdings" panose="05000000000000000000" pitchFamily="2" charset="2"/>
              </a:rPr>
              <a:t>Essential</a:t>
            </a:r>
            <a:endParaRPr lang="en-US" sz="1000" dirty="0"/>
          </a:p>
        </p:txBody>
      </p:sp>
      <p:sp>
        <p:nvSpPr>
          <p:cNvPr id="124" name="Rounded Rectangle 123"/>
          <p:cNvSpPr/>
          <p:nvPr/>
        </p:nvSpPr>
        <p:spPr>
          <a:xfrm>
            <a:off x="6787784" y="666731"/>
            <a:ext cx="1085559" cy="29954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sym typeface="Wingdings" panose="05000000000000000000" pitchFamily="2" charset="2"/>
              </a:rPr>
              <a:t>Recommended</a:t>
            </a:r>
            <a:endParaRPr lang="en-US" sz="1000" dirty="0"/>
          </a:p>
        </p:txBody>
      </p:sp>
      <p:sp>
        <p:nvSpPr>
          <p:cNvPr id="126" name="Rounded Rectangle 125"/>
          <p:cNvSpPr/>
          <p:nvPr/>
        </p:nvSpPr>
        <p:spPr>
          <a:xfrm>
            <a:off x="257431" y="1301993"/>
            <a:ext cx="2286019" cy="1378136"/>
          </a:xfrm>
          <a:prstGeom prst="roundRect">
            <a:avLst>
              <a:gd name="adj" fmla="val 7002"/>
            </a:avLst>
          </a:prstGeom>
          <a:noFill/>
          <a:ln w="38100">
            <a:solidFill>
              <a:schemeClr val="accent2"/>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a:solidFill>
                  <a:schemeClr val="tx1"/>
                </a:solidFill>
              </a:rPr>
              <a:t>Info-Tech’s tools work together to complement the blueprint. For </a:t>
            </a:r>
            <a:r>
              <a:rPr lang="en-US" sz="1000" b="1" dirty="0">
                <a:solidFill>
                  <a:schemeClr val="accent2"/>
                </a:solidFill>
              </a:rPr>
              <a:t>recommended</a:t>
            </a:r>
            <a:r>
              <a:rPr lang="en-US" sz="1000" dirty="0">
                <a:solidFill>
                  <a:schemeClr val="accent2"/>
                </a:solidFill>
              </a:rPr>
              <a:t> </a:t>
            </a:r>
            <a:r>
              <a:rPr lang="en-US" sz="1000" dirty="0">
                <a:solidFill>
                  <a:schemeClr val="tx1"/>
                </a:solidFill>
              </a:rPr>
              <a:t>tools, feel free to substitute alternatives if any are already in use in your department, but do not omit using this or a similar tool at that point in the program for best results.</a:t>
            </a:r>
          </a:p>
        </p:txBody>
      </p:sp>
    </p:spTree>
    <p:extLst>
      <p:ext uri="{BB962C8B-B14F-4D97-AF65-F5344CB8AC3E}">
        <p14:creationId xmlns:p14="http://schemas.microsoft.com/office/powerpoint/2010/main" val="2737608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0" y="1884974"/>
            <a:ext cx="4857135"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400" dirty="0">
              <a:latin typeface="+mj-lt"/>
            </a:endParaRPr>
          </a:p>
        </p:txBody>
      </p:sp>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a:solidFill>
                  <a:schemeClr val="bg1"/>
                </a:solidFill>
              </a:rPr>
              <a:t>CIO and HR partner create data-driven engagement strategy</a:t>
            </a:r>
          </a:p>
        </p:txBody>
      </p:sp>
      <p:sp>
        <p:nvSpPr>
          <p:cNvPr id="4" name="TextBox 3"/>
          <p:cNvSpPr txBox="1"/>
          <p:nvPr/>
        </p:nvSpPr>
        <p:spPr>
          <a:xfrm>
            <a:off x="227373" y="1911497"/>
            <a:ext cx="4433117" cy="4693593"/>
          </a:xfrm>
          <a:prstGeom prst="rect">
            <a:avLst/>
          </a:prstGeom>
        </p:spPr>
        <p:txBody>
          <a:bodyPr wrap="square" rtlCol="0">
            <a:spAutoFit/>
          </a:bodyPr>
          <a:lstStyle/>
          <a:p>
            <a:pPr>
              <a:spcAft>
                <a:spcPts val="600"/>
              </a:spcAft>
            </a:pPr>
            <a:r>
              <a:rPr lang="en-US" sz="1200" b="1" dirty="0">
                <a:solidFill>
                  <a:schemeClr val="bg1"/>
                </a:solidFill>
              </a:rPr>
              <a:t>Challenge</a:t>
            </a:r>
          </a:p>
          <a:p>
            <a:pPr>
              <a:spcAft>
                <a:spcPts val="600"/>
              </a:spcAft>
            </a:pPr>
            <a:r>
              <a:rPr lang="en-US" sz="1200" dirty="0">
                <a:solidFill>
                  <a:schemeClr val="bg1"/>
                </a:solidFill>
              </a:rPr>
              <a:t>The CIO and HR partner of a United States medical college worked together to implement an employee engagement program in the IT department.</a:t>
            </a:r>
            <a:endParaRPr lang="en-CA" sz="1200" dirty="0">
              <a:solidFill>
                <a:schemeClr val="bg1"/>
              </a:solidFill>
            </a:endParaRPr>
          </a:p>
          <a:p>
            <a:pPr>
              <a:spcAft>
                <a:spcPts val="600"/>
              </a:spcAft>
            </a:pPr>
            <a:r>
              <a:rPr lang="en-US" sz="1200" dirty="0">
                <a:solidFill>
                  <a:schemeClr val="bg1"/>
                </a:solidFill>
              </a:rPr>
              <a:t>Their focus was on attaining a deep understanding of some feedback coming from IT employees. </a:t>
            </a:r>
            <a:r>
              <a:rPr lang="en-CA" sz="1200" dirty="0">
                <a:solidFill>
                  <a:schemeClr val="bg1"/>
                </a:solidFill>
              </a:rPr>
              <a:t>From the start their intention was not just to survey engagement, but to use any measurements as a starting point for action.</a:t>
            </a:r>
            <a:endParaRPr lang="en-US" sz="1200" dirty="0">
              <a:solidFill>
                <a:schemeClr val="bg1"/>
              </a:solidFill>
            </a:endParaRPr>
          </a:p>
          <a:p>
            <a:pPr>
              <a:spcAft>
                <a:spcPts val="600"/>
              </a:spcAft>
            </a:pPr>
            <a:r>
              <a:rPr lang="en-US" sz="1200" dirty="0">
                <a:solidFill>
                  <a:schemeClr val="bg1"/>
                </a:solidFill>
              </a:rPr>
              <a:t>They were already aware of some specific areas of need, and sought confirmation of these impressions, as well as a way to uncover needs that had not yet come to their attention.</a:t>
            </a:r>
          </a:p>
          <a:p>
            <a:pPr>
              <a:spcAft>
                <a:spcPts val="600"/>
              </a:spcAft>
            </a:pPr>
            <a:r>
              <a:rPr lang="en-US" sz="1200" b="1" dirty="0">
                <a:solidFill>
                  <a:schemeClr val="bg1"/>
                </a:solidFill>
              </a:rPr>
              <a:t>Solution</a:t>
            </a:r>
          </a:p>
          <a:p>
            <a:pPr>
              <a:spcAft>
                <a:spcPts val="600"/>
              </a:spcAft>
            </a:pPr>
            <a:r>
              <a:rPr lang="en-US" sz="1200" dirty="0">
                <a:solidFill>
                  <a:schemeClr val="bg1"/>
                </a:solidFill>
              </a:rPr>
              <a:t>The CIO and HR partner launched Info-Tech’s employee Full engagement survey to do a deep dive into the drivers of engagement in their department.</a:t>
            </a:r>
            <a:endParaRPr lang="en-CA" sz="1200" dirty="0">
              <a:solidFill>
                <a:schemeClr val="bg1"/>
              </a:solidFill>
            </a:endParaRPr>
          </a:p>
          <a:p>
            <a:pPr>
              <a:spcAft>
                <a:spcPts val="600"/>
              </a:spcAft>
            </a:pPr>
            <a:r>
              <a:rPr lang="en-CA" sz="1200" dirty="0">
                <a:solidFill>
                  <a:schemeClr val="bg1"/>
                </a:solidFill>
              </a:rPr>
              <a:t>After getting their engagement survey reports, the IT management team held focus groups with their staff, and managers had individual meetings with the CIO and HR partner to discuss results and action planning specific to their teams.</a:t>
            </a:r>
          </a:p>
          <a:p>
            <a:pPr>
              <a:spcAft>
                <a:spcPts val="600"/>
              </a:spcAft>
            </a:pPr>
            <a:r>
              <a:rPr lang="en-CA" sz="1200" dirty="0">
                <a:solidFill>
                  <a:schemeClr val="bg1"/>
                </a:solidFill>
              </a:rPr>
              <a:t>Establishing an open dialogue around engagement was a key part of their strategy.</a:t>
            </a:r>
            <a:endParaRPr lang="en-US" sz="1200" dirty="0">
              <a:solidFill>
                <a:schemeClr val="bg1"/>
              </a:solidFill>
            </a:endParaRPr>
          </a:p>
        </p:txBody>
      </p:sp>
      <p:grpSp>
        <p:nvGrpSpPr>
          <p:cNvPr id="12" name="Group 11"/>
          <p:cNvGrpSpPr/>
          <p:nvPr/>
        </p:nvGrpSpPr>
        <p:grpSpPr>
          <a:xfrm>
            <a:off x="-1" y="1139383"/>
            <a:ext cx="9144001" cy="796519"/>
            <a:chOff x="-2" y="294436"/>
            <a:chExt cx="9144001" cy="796519"/>
          </a:xfrm>
          <a:solidFill>
            <a:schemeClr val="accent1"/>
          </a:solidFill>
        </p:grpSpPr>
        <p:sp>
          <p:nvSpPr>
            <p:cNvPr id="13" name="Rectangle 12"/>
            <p:cNvSpPr/>
            <p:nvPr/>
          </p:nvSpPr>
          <p:spPr>
            <a:xfrm>
              <a:off x="-2" y="294436"/>
              <a:ext cx="9144001" cy="796519"/>
            </a:xfrm>
            <a:prstGeom prst="rect">
              <a:avLst/>
            </a:prstGeom>
            <a:grp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sp>
          <p:nvSpPr>
            <p:cNvPr id="14" name="TextBox 13"/>
            <p:cNvSpPr txBox="1"/>
            <p:nvPr/>
          </p:nvSpPr>
          <p:spPr>
            <a:xfrm>
              <a:off x="3260376" y="374666"/>
              <a:ext cx="870437" cy="612155"/>
            </a:xfrm>
            <a:prstGeom prst="rect">
              <a:avLst/>
            </a:prstGeom>
            <a:grpFill/>
          </p:spPr>
          <p:txBody>
            <a:bodyPr wrap="square" rtlCol="0">
              <a:spAutoFit/>
            </a:bodyPr>
            <a:lstStyle/>
            <a:p>
              <a:pPr algn="r">
                <a:lnSpc>
                  <a:spcPct val="150000"/>
                </a:lnSpc>
              </a:pPr>
              <a:r>
                <a:rPr lang="en-CA" sz="1200" b="1" dirty="0">
                  <a:solidFill>
                    <a:schemeClr val="bg1"/>
                  </a:solidFill>
                </a:rPr>
                <a:t>Industry</a:t>
              </a:r>
            </a:p>
            <a:p>
              <a:pPr algn="r">
                <a:lnSpc>
                  <a:spcPct val="150000"/>
                </a:lnSpc>
              </a:pPr>
              <a:r>
                <a:rPr lang="en-CA" sz="1200" b="1" dirty="0">
                  <a:solidFill>
                    <a:schemeClr val="bg1"/>
                  </a:solidFill>
                </a:rPr>
                <a:t>Source</a:t>
              </a: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grp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grp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a:t>Education</a:t>
              </a:r>
            </a:p>
            <a:p>
              <a:r>
                <a:rPr lang="en-CA" b="0" i="1" dirty="0"/>
                <a:t>Interview</a:t>
              </a:r>
            </a:p>
          </p:txBody>
        </p:sp>
      </p:grpSp>
      <p:sp>
        <p:nvSpPr>
          <p:cNvPr id="23" name="TextBox 22"/>
          <p:cNvSpPr txBox="1"/>
          <p:nvPr/>
        </p:nvSpPr>
        <p:spPr>
          <a:xfrm>
            <a:off x="4887863" y="1922606"/>
            <a:ext cx="3921841" cy="4601260"/>
          </a:xfrm>
          <a:prstGeom prst="rect">
            <a:avLst/>
          </a:prstGeom>
        </p:spPr>
        <p:txBody>
          <a:bodyPr wrap="square" rtlCol="0">
            <a:spAutoFit/>
          </a:bodyPr>
          <a:lstStyle/>
          <a:p>
            <a:pPr>
              <a:spcAft>
                <a:spcPts val="600"/>
              </a:spcAft>
            </a:pPr>
            <a:r>
              <a:rPr lang="en-US" sz="1200" b="1" dirty="0">
                <a:solidFill>
                  <a:srgbClr val="29475F"/>
                </a:solidFill>
              </a:rPr>
              <a:t>Results</a:t>
            </a:r>
          </a:p>
          <a:p>
            <a:r>
              <a:rPr lang="en-CA" sz="1200" dirty="0"/>
              <a:t>The survey results helped refine their understanding of their employee’s engagement, and helped identify action plans for both long-term impact and quick wins.</a:t>
            </a:r>
          </a:p>
          <a:p>
            <a:endParaRPr lang="en-CA" sz="1200" dirty="0"/>
          </a:p>
          <a:p>
            <a:r>
              <a:rPr lang="en-US" sz="1200" dirty="0"/>
              <a:t>Based on staff feedback, they made immediate changes to the office environment, which allowed them to demonstrate follow-through soon after the survey was launched. </a:t>
            </a:r>
            <a:r>
              <a:rPr lang="en-CA" sz="1200" dirty="0"/>
              <a:t>They also implemented a social committee, involving employees in running it, thus empowering their staff to become active participants in raising engagement.</a:t>
            </a:r>
          </a:p>
          <a:p>
            <a:endParaRPr lang="en-US" sz="1200" dirty="0"/>
          </a:p>
          <a:p>
            <a:r>
              <a:rPr lang="en-US" sz="1200" dirty="0"/>
              <a:t>The survey also confirmed learning and development as a long-term need, but the CIO and HR partner were surprised to learn that the need for recognition was not as great as they had expected. These results helped them to devise a targeted strategy, which led to them establishing a dedicated learning focus group.</a:t>
            </a:r>
          </a:p>
          <a:p>
            <a:endParaRPr lang="en-CA" sz="1200" dirty="0"/>
          </a:p>
          <a:p>
            <a:r>
              <a:rPr lang="en-CA" sz="1200" dirty="0"/>
              <a:t>Based on their success, and in order to continue receiving data-driven feedback on their engagement initiatives, the department implemented follow-up measures with a quarterly Pulse survey.</a:t>
            </a:r>
            <a:endParaRPr lang="en-US" sz="1200" dirty="0"/>
          </a:p>
        </p:txBody>
      </p:sp>
    </p:spTree>
    <p:extLst>
      <p:ext uri="{BB962C8B-B14F-4D97-AF65-F5344CB8AC3E}">
        <p14:creationId xmlns:p14="http://schemas.microsoft.com/office/powerpoint/2010/main" val="649018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68385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795532" y="2062346"/>
            <a:ext cx="7375396" cy="2864887"/>
          </a:xfrm>
          <a:prstGeom prst="rect">
            <a:avLst/>
          </a:prstGeom>
        </p:spPr>
        <p:txBody>
          <a:bodyPr wrap="square" rtlCol="0">
            <a:spAutoFit/>
          </a:bodyPr>
          <a:lstStyle/>
          <a:p>
            <a:pPr>
              <a:spcAft>
                <a:spcPts val="500"/>
              </a:spcAft>
            </a:pPr>
            <a:r>
              <a:rPr lang="en-US" sz="1600" i="1" dirty="0">
                <a:solidFill>
                  <a:srgbClr val="FFFFFF"/>
                </a:solidFill>
                <a:latin typeface="Georgia"/>
              </a:rPr>
              <a:t>Engagement initiatives handed down from managers, without employee input, are a shot in the dark. On the other hand, data-driven initiatives targeted at the specific needs of your team have the potential for tremendous impact. The single most valuable tool in your engagement toolkit is the voice of your employees. </a:t>
            </a:r>
          </a:p>
          <a:p>
            <a:pPr>
              <a:spcAft>
                <a:spcPts val="500"/>
              </a:spcAft>
            </a:pPr>
            <a:r>
              <a:rPr lang="en-US" sz="1600" i="1" dirty="0">
                <a:solidFill>
                  <a:srgbClr val="FFFFFF"/>
                </a:solidFill>
                <a:latin typeface="Georgia"/>
              </a:rPr>
              <a:t>Asking employees for their input, through surveys and focus groups, ensures that IT leaders not only get the best data on which to base decisions, but also establish a culture of dialogue around employee engagement. By following dialogue with action, you can begin to build trust, and therefore engagement, from day one.</a:t>
            </a:r>
            <a:br>
              <a:rPr lang="en-US" sz="1600" i="1" dirty="0">
                <a:solidFill>
                  <a:srgbClr val="FFFFFF"/>
                </a:solidFill>
                <a:latin typeface="Georgia"/>
              </a:rPr>
            </a:br>
            <a:endParaRPr lang="en-US" sz="1600" i="1" dirty="0">
              <a:solidFill>
                <a:srgbClr val="FFFFFF"/>
              </a:solidFill>
              <a:latin typeface="Georgia"/>
            </a:endParaRPr>
          </a:p>
        </p:txBody>
      </p:sp>
      <p:sp>
        <p:nvSpPr>
          <p:cNvPr id="9" name="TextBox 8"/>
          <p:cNvSpPr txBox="1"/>
          <p:nvPr/>
        </p:nvSpPr>
        <p:spPr>
          <a:xfrm>
            <a:off x="3126842" y="5611749"/>
            <a:ext cx="5044086" cy="738664"/>
          </a:xfrm>
          <a:prstGeom prst="rect">
            <a:avLst/>
          </a:prstGeom>
        </p:spPr>
        <p:txBody>
          <a:bodyPr wrap="square" rtlCol="0">
            <a:spAutoFit/>
          </a:bodyPr>
          <a:lstStyle/>
          <a:p>
            <a:pPr algn="r"/>
            <a:r>
              <a:rPr lang="en-CA" sz="1400" b="1" dirty="0">
                <a:solidFill>
                  <a:srgbClr val="FFFFFF"/>
                </a:solidFill>
              </a:rPr>
              <a:t>Jane Kouptsova, </a:t>
            </a:r>
          </a:p>
          <a:p>
            <a:pPr algn="r"/>
            <a:r>
              <a:rPr lang="en-CA" sz="1400" dirty="0">
                <a:solidFill>
                  <a:srgbClr val="FFFFFF"/>
                </a:solidFill>
              </a:rPr>
              <a:t>Consulting Analyst, CIO Practice </a:t>
            </a:r>
            <a:br>
              <a:rPr lang="en-CA" sz="1400" dirty="0">
                <a:solidFill>
                  <a:srgbClr val="FFFFFF"/>
                </a:solidFill>
              </a:rPr>
            </a:br>
            <a:r>
              <a:rPr lang="en-CA" sz="1400" dirty="0">
                <a:solidFill>
                  <a:srgbClr val="FFFFFF"/>
                </a:solidFill>
              </a:rPr>
              <a:t>Info-Tech Research Group</a:t>
            </a:r>
          </a:p>
        </p:txBody>
      </p:sp>
      <p:sp>
        <p:nvSpPr>
          <p:cNvPr id="10" name="TextBox 9"/>
          <p:cNvSpPr txBox="1"/>
          <p:nvPr/>
        </p:nvSpPr>
        <p:spPr>
          <a:xfrm>
            <a:off x="545852" y="1532470"/>
            <a:ext cx="7625076" cy="338554"/>
          </a:xfrm>
          <a:prstGeom prst="rect">
            <a:avLst/>
          </a:prstGeom>
        </p:spPr>
        <p:txBody>
          <a:bodyPr wrap="square" rtlCol="0">
            <a:spAutoFit/>
          </a:bodyPr>
          <a:lstStyle/>
          <a:p>
            <a:r>
              <a:rPr lang="en-CA" sz="1600" b="1" dirty="0">
                <a:solidFill>
                  <a:srgbClr val="FFFFFF"/>
                </a:solidFill>
              </a:rPr>
              <a:t>The simple formula for employee engagement: listen, and follow through.</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14" name="Picture 100"/>
          <p:cNvPicPr>
            <a:picLocks noChangeAspect="1"/>
          </p:cNvPicPr>
          <p:nvPr/>
        </p:nvPicPr>
        <p:blipFill>
          <a:blip r:embed="rId3"/>
          <a:stretch>
            <a:fillRect/>
          </a:stretch>
        </p:blipFill>
        <p:spPr>
          <a:xfrm>
            <a:off x="239292" y="1854035"/>
            <a:ext cx="678666" cy="619651"/>
          </a:xfrm>
          <a:prstGeom prst="rect">
            <a:avLst/>
          </a:prstGeom>
        </p:spPr>
      </p:pic>
      <p:pic>
        <p:nvPicPr>
          <p:cNvPr id="15" name="Picture 101"/>
          <p:cNvPicPr>
            <a:picLocks noChangeAspect="1"/>
          </p:cNvPicPr>
          <p:nvPr/>
        </p:nvPicPr>
        <p:blipFill>
          <a:blip r:embed="rId4"/>
          <a:stretch>
            <a:fillRect/>
          </a:stretch>
        </p:blipFill>
        <p:spPr>
          <a:xfrm>
            <a:off x="7934833" y="4278203"/>
            <a:ext cx="656535" cy="538507"/>
          </a:xfrm>
          <a:prstGeom prst="rect">
            <a:avLst/>
          </a:prstGeom>
        </p:spPr>
      </p:pic>
    </p:spTree>
    <p:extLst>
      <p:ext uri="{BB962C8B-B14F-4D97-AF65-F5344CB8AC3E}">
        <p14:creationId xmlns:p14="http://schemas.microsoft.com/office/powerpoint/2010/main" val="2602198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6" name="Rounded Rectangle 45"/>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44182"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34987"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67160"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69850"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a:xfrm>
            <a:off x="257175" y="255588"/>
            <a:ext cx="8554316" cy="877887"/>
          </a:xfrm>
        </p:spPr>
        <p:txBody>
          <a:bodyPr/>
          <a:lstStyle/>
          <a:p>
            <a:pPr lvl="0">
              <a:lnSpc>
                <a:spcPts val="2600"/>
              </a:lnSpc>
              <a:defRPr/>
            </a:pPr>
            <a:r>
              <a:rPr lang="en-CA" dirty="0"/>
              <a:t>Info-Tech offers various levels of support to best suit your needs</a:t>
            </a:r>
          </a:p>
        </p:txBody>
      </p:sp>
    </p:spTree>
    <p:extLst>
      <p:ext uri="{BB962C8B-B14F-4D97-AF65-F5344CB8AC3E}">
        <p14:creationId xmlns:p14="http://schemas.microsoft.com/office/powerpoint/2010/main" val="3112991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44386541"/>
              </p:ext>
            </p:extLst>
          </p:nvPr>
        </p:nvGraphicFramePr>
        <p:xfrm>
          <a:off x="86984" y="1589011"/>
          <a:ext cx="8799876" cy="4851114"/>
        </p:xfrm>
        <a:graphic>
          <a:graphicData uri="http://schemas.openxmlformats.org/drawingml/2006/table">
            <a:tbl>
              <a:tblPr firstRow="1" bandRow="1">
                <a:tableStyleId>{5C22544A-7EE6-4342-B048-85BDC9FD1C3A}</a:tableStyleId>
              </a:tblPr>
              <a:tblGrid>
                <a:gridCol w="1191600">
                  <a:extLst>
                    <a:ext uri="{9D8B030D-6E8A-4147-A177-3AD203B41FA5}">
                      <a16:colId xmlns:a16="http://schemas.microsoft.com/office/drawing/2014/main" val="20000"/>
                    </a:ext>
                  </a:extLst>
                </a:gridCol>
                <a:gridCol w="2536092">
                  <a:extLst>
                    <a:ext uri="{9D8B030D-6E8A-4147-A177-3AD203B41FA5}">
                      <a16:colId xmlns:a16="http://schemas.microsoft.com/office/drawing/2014/main" val="20001"/>
                    </a:ext>
                  </a:extLst>
                </a:gridCol>
                <a:gridCol w="2536092">
                  <a:extLst>
                    <a:ext uri="{9D8B030D-6E8A-4147-A177-3AD203B41FA5}">
                      <a16:colId xmlns:a16="http://schemas.microsoft.com/office/drawing/2014/main" val="20002"/>
                    </a:ext>
                  </a:extLst>
                </a:gridCol>
                <a:gridCol w="2536092">
                  <a:extLst>
                    <a:ext uri="{9D8B030D-6E8A-4147-A177-3AD203B41FA5}">
                      <a16:colId xmlns:a16="http://schemas.microsoft.com/office/drawing/2014/main" val="20003"/>
                    </a:ext>
                  </a:extLst>
                </a:gridCol>
              </a:tblGrid>
              <a:tr h="1178903">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a:solidFill>
                            <a:schemeClr val="tx1"/>
                          </a:solidFill>
                        </a:rPr>
                        <a:t>1.1 Select Your Engagement Program</a:t>
                      </a:r>
                      <a:endParaRPr lang="en-CA" sz="400" b="0" dirty="0">
                        <a:solidFill>
                          <a:schemeClr val="tx1"/>
                        </a:solidFill>
                      </a:endParaRPr>
                    </a:p>
                    <a:p>
                      <a:pPr>
                        <a:spcAft>
                          <a:spcPts val="600"/>
                        </a:spcAft>
                      </a:pPr>
                      <a:r>
                        <a:rPr lang="en-CA" sz="1000" dirty="0">
                          <a:solidFill>
                            <a:schemeClr val="tx1"/>
                          </a:solidFill>
                        </a:rPr>
                        <a:t>1.2</a:t>
                      </a:r>
                      <a:r>
                        <a:rPr lang="en-CA" sz="1000" baseline="0" dirty="0">
                          <a:solidFill>
                            <a:schemeClr val="tx1"/>
                          </a:solidFill>
                        </a:rPr>
                        <a:t> Run Your Engagement Survey</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2.1 Review Your Engagement Survey Results</a:t>
                      </a:r>
                      <a:endParaRPr kumimoji="0" lang="en-CA" sz="400" b="0" i="0" u="none" strike="noStrike" kern="1200" cap="none" spc="0" normalizeH="0" baseline="0" noProof="0" dirty="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2.2 Conduct Focus Groups</a:t>
                      </a:r>
                    </a:p>
                    <a:p>
                      <a:pPr marL="0" indent="0">
                        <a:spcAft>
                          <a:spcPts val="600"/>
                        </a:spcAft>
                        <a:buSzPct val="175000"/>
                        <a:buNone/>
                      </a:pP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3.1 Select Departmental</a:t>
                      </a:r>
                      <a:r>
                        <a:rPr lang="en-CA" sz="1000" baseline="0" dirty="0">
                          <a:solidFill>
                            <a:schemeClr val="tx1"/>
                          </a:solidFill>
                        </a:rPr>
                        <a:t> Initiatives</a:t>
                      </a:r>
                    </a:p>
                    <a:p>
                      <a:pPr>
                        <a:spcAft>
                          <a:spcPts val="600"/>
                        </a:spcAft>
                      </a:pPr>
                      <a:r>
                        <a:rPr lang="en-CA" sz="1000" baseline="0" dirty="0">
                          <a:solidFill>
                            <a:schemeClr val="tx1"/>
                          </a:solidFill>
                        </a:rPr>
                        <a:t>3.2 Plan Initiative Implementation</a:t>
                      </a:r>
                    </a:p>
                    <a:p>
                      <a:pPr>
                        <a:spcAft>
                          <a:spcPts val="600"/>
                        </a:spcAft>
                      </a:pPr>
                      <a:r>
                        <a:rPr lang="en-US" sz="1000" baseline="0" dirty="0">
                          <a:solidFill>
                            <a:schemeClr val="tx1"/>
                          </a:solidFill>
                        </a:rPr>
                        <a:t>3.3 Communicate Initiative Progress</a:t>
                      </a:r>
                      <a:endParaRPr lang="en-CA" sz="900" dirty="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392194">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a:cs typeface="Open Sans"/>
                        </a:rPr>
                        <a:t>Review</a:t>
                      </a:r>
                      <a:r>
                        <a:rPr lang="en-US" sz="1000" b="0" baseline="0" dirty="0">
                          <a:cs typeface="Open Sans"/>
                        </a:rPr>
                        <a:t> the engagement program offerings and evaluate which one is right for your team.</a:t>
                      </a:r>
                      <a:endParaRPr lang="en-US" sz="1000" b="0" dirty="0">
                        <a:cs typeface="Open Sans"/>
                      </a:endParaRPr>
                    </a:p>
                    <a:p>
                      <a:pPr marL="228600" indent="-228600">
                        <a:spcAft>
                          <a:spcPts val="600"/>
                        </a:spcAft>
                        <a:buSzPct val="150000"/>
                        <a:buBlip>
                          <a:blip r:embed="rId3"/>
                        </a:buBlip>
                      </a:pPr>
                      <a:r>
                        <a:rPr lang="en-US" sz="1000" b="0" dirty="0">
                          <a:cs typeface="Open Sans"/>
                        </a:rPr>
                        <a:t>Review</a:t>
                      </a:r>
                      <a:r>
                        <a:rPr lang="en-US" sz="1000" b="0" baseline="0" dirty="0">
                          <a:cs typeface="Open Sans"/>
                        </a:rPr>
                        <a:t> the survey setup and your communication strategy around the survey.</a:t>
                      </a:r>
                      <a:endParaRPr lang="en-US" sz="1000" b="0" dirty="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Review</a:t>
                      </a:r>
                      <a:r>
                        <a:rPr lang="en-US" sz="1000" b="0" baseline="0" dirty="0">
                          <a:cs typeface="Open Sans"/>
                        </a:rPr>
                        <a:t> engagement survey results with an Info-Tech advisor, identify insights, and prepare to communicate results.</a:t>
                      </a:r>
                      <a:endParaRPr lang="en-US" sz="1000" b="0" dirty="0">
                        <a:cs typeface="Open Sans"/>
                      </a:endParaRPr>
                    </a:p>
                    <a:p>
                      <a:pPr marL="228600" indent="-228600">
                        <a:spcAft>
                          <a:spcPts val="600"/>
                        </a:spcAft>
                        <a:buSzPct val="150000"/>
                        <a:buBlip>
                          <a:blip r:embed="rId3"/>
                        </a:buBlip>
                      </a:pPr>
                      <a:r>
                        <a:rPr lang="en-US" sz="1000" b="0" dirty="0">
                          <a:cs typeface="Open Sans"/>
                        </a:rPr>
                        <a:t>Review the customized focus</a:t>
                      </a:r>
                      <a:r>
                        <a:rPr lang="en-US" sz="1000" b="0" baseline="0" dirty="0">
                          <a:cs typeface="Open Sans"/>
                        </a:rPr>
                        <a:t> group presentation deck and discuss best practices around ideating solutions.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Review</a:t>
                      </a:r>
                      <a:r>
                        <a:rPr lang="en-US" sz="1000" b="0" baseline="0" dirty="0">
                          <a:cs typeface="Open Sans"/>
                        </a:rPr>
                        <a:t> list of initiatives and refine prioritization criteria.</a:t>
                      </a:r>
                      <a:endParaRPr lang="en-US" sz="1000" b="0" dirty="0">
                        <a:cs typeface="Open Sans"/>
                      </a:endParaRPr>
                    </a:p>
                    <a:p>
                      <a:pPr marL="228600" indent="-228600">
                        <a:spcAft>
                          <a:spcPts val="600"/>
                        </a:spcAft>
                        <a:buSzPct val="150000"/>
                        <a:buBlip>
                          <a:blip r:embed="rId3"/>
                        </a:buBlip>
                      </a:pPr>
                      <a:r>
                        <a:rPr lang="en-US" sz="1000" b="0" dirty="0">
                          <a:cs typeface="Open Sans"/>
                        </a:rPr>
                        <a:t>Review</a:t>
                      </a:r>
                      <a:r>
                        <a:rPr lang="en-US" sz="1000" b="0" baseline="0" dirty="0">
                          <a:cs typeface="Open Sans"/>
                        </a:rPr>
                        <a:t> selected initiatives and discuss execution plan.</a:t>
                      </a:r>
                      <a:endParaRPr lang="en-US" sz="1000" b="0" dirty="0">
                        <a:cs typeface="Open Sans"/>
                      </a:endParaRPr>
                    </a:p>
                    <a:p>
                      <a:pPr marL="228600" indent="-228600">
                        <a:spcAft>
                          <a:spcPts val="600"/>
                        </a:spcAft>
                        <a:buSzPct val="150000"/>
                        <a:buBlip>
                          <a:blip r:embed="rId3"/>
                        </a:buBlip>
                      </a:pPr>
                      <a:r>
                        <a:rPr lang="en-US" sz="1000" b="0" dirty="0">
                          <a:latin typeface="Arial" pitchFamily="34" charset="0"/>
                          <a:cs typeface="Arial" pitchFamily="34" charset="0"/>
                        </a:rPr>
                        <a:t>Define</a:t>
                      </a:r>
                      <a:r>
                        <a:rPr lang="en-US" sz="1000" b="0" baseline="0" dirty="0">
                          <a:latin typeface="Arial" pitchFamily="34" charset="0"/>
                          <a:cs typeface="Arial" pitchFamily="34" charset="0"/>
                        </a:rPr>
                        <a:t> ongoing communication strategy and key checkpoints, and identify follow-up surveys.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1151363">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a:t>
                      </a:r>
                      <a:r>
                        <a:rPr lang="en-CA" sz="1000" b="0" baseline="0" dirty="0">
                          <a:solidFill>
                            <a:schemeClr val="tx1"/>
                          </a:solidFill>
                        </a:rPr>
                        <a:t> Run Engagement Survey</a:t>
                      </a:r>
                      <a:endParaRPr lang="en-CA" sz="1000" b="1"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 </a:t>
                      </a:r>
                      <a:r>
                        <a:rPr lang="en-CA" sz="1000" b="0" dirty="0"/>
                        <a:t>Explore</a:t>
                      </a:r>
                      <a:r>
                        <a:rPr lang="en-CA" sz="1000" b="0" baseline="0" dirty="0"/>
                        <a:t> Engagement</a:t>
                      </a:r>
                      <a:endParaRPr lang="en-CA"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000" b="1" dirty="0"/>
                        <a:t>Module</a:t>
                      </a:r>
                      <a:r>
                        <a:rPr lang="en-CA" sz="1000" b="1" baseline="0" dirty="0"/>
                        <a:t> 3</a:t>
                      </a:r>
                      <a:r>
                        <a:rPr lang="en-CA" sz="1000" b="1" dirty="0"/>
                        <a:t>: </a:t>
                      </a:r>
                      <a:r>
                        <a:rPr lang="en-CA" sz="1000" b="0" dirty="0"/>
                        <a:t>Hold</a:t>
                      </a:r>
                      <a:r>
                        <a:rPr lang="en-CA" sz="1000" b="0" baseline="0" dirty="0"/>
                        <a:t> Focus Groups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4</a:t>
                      </a:r>
                      <a:r>
                        <a:rPr lang="en-CA" sz="1000" b="1" dirty="0"/>
                        <a:t>: </a:t>
                      </a:r>
                      <a:r>
                        <a:rPr lang="en-CA" sz="1000" b="0" dirty="0"/>
                        <a:t>Select</a:t>
                      </a:r>
                      <a:r>
                        <a:rPr lang="en-CA" sz="1000" b="0" baseline="0" dirty="0"/>
                        <a:t> and Plan Initiatives</a:t>
                      </a:r>
                      <a:endParaRPr lang="en-CA" sz="1000" dirty="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11286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Outcome:</a:t>
                      </a:r>
                    </a:p>
                    <a:p>
                      <a:pPr marL="171450" indent="-171450">
                        <a:buFont typeface="Arial" panose="020B0604020202020204" pitchFamily="34" charset="0"/>
                        <a:buChar char="•"/>
                      </a:pPr>
                      <a:r>
                        <a:rPr lang="en-US" sz="1000" dirty="0"/>
                        <a:t>Engagement</a:t>
                      </a:r>
                      <a:r>
                        <a:rPr lang="en-US" sz="1000" baseline="0" dirty="0"/>
                        <a:t> survey selected and run.</a:t>
                      </a:r>
                    </a:p>
                    <a:p>
                      <a:pPr marL="171450" indent="-171450">
                        <a:buFont typeface="Arial" panose="020B0604020202020204" pitchFamily="34" charset="0"/>
                        <a:buChar char="•"/>
                      </a:pPr>
                      <a:r>
                        <a:rPr lang="en-US" sz="1000" baseline="0" dirty="0"/>
                        <a:t>Staff have been informed of the engagement program.</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a:t>
                      </a:r>
                    </a:p>
                    <a:p>
                      <a:pPr marL="171450" indent="-171450">
                        <a:buFont typeface="Arial" panose="020B0604020202020204" pitchFamily="34" charset="0"/>
                        <a:buChar char="•"/>
                      </a:pPr>
                      <a:r>
                        <a:rPr lang="en-US" sz="1000" baseline="0" dirty="0"/>
                        <a:t>Current engagement levels measured and contributing factors explored.</a:t>
                      </a:r>
                    </a:p>
                    <a:p>
                      <a:pPr marL="171450" indent="-171450">
                        <a:buFont typeface="Arial" panose="020B0604020202020204" pitchFamily="34" charset="0"/>
                        <a:buChar char="•"/>
                      </a:pPr>
                      <a:r>
                        <a:rPr lang="en-US" sz="1000" dirty="0"/>
                        <a:t>A list of prioritized engagement initiatives generated by IT staff.</a:t>
                      </a:r>
                      <a:endParaRPr lang="en-CA" sz="1000" dirty="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3 Outcome:</a:t>
                      </a:r>
                    </a:p>
                    <a:p>
                      <a:pPr marL="171450" indent="-171450">
                        <a:buFont typeface="Arial" panose="020B0604020202020204" pitchFamily="34" charset="0"/>
                        <a:buChar char="•"/>
                      </a:pPr>
                      <a:r>
                        <a:rPr lang="en-US" sz="1000" dirty="0"/>
                        <a:t>Initiatives selected and implemented, and communication strategy established.</a:t>
                      </a:r>
                    </a:p>
                    <a:p>
                      <a:pPr marL="171450" indent="-171450">
                        <a:buFont typeface="Arial" panose="020B0604020202020204" pitchFamily="34" charset="0"/>
                        <a:buChar char="•"/>
                      </a:pPr>
                      <a:r>
                        <a:rPr lang="en-US" sz="1000" dirty="0"/>
                        <a:t>All IT staff are kept up to date on initiative progress from start to finish.</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2757948"/>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471147"/>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368797"/>
            <a:ext cx="752006" cy="483279"/>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1. Measure Employee Engagement</a:t>
            </a: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2. Analyze Results and Ideate Solutions</a:t>
            </a: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3. Select and Implement Engagement Initiatives</a:t>
            </a:r>
          </a:p>
        </p:txBody>
      </p:sp>
      <p:sp>
        <p:nvSpPr>
          <p:cNvPr id="4" name="Title 3"/>
          <p:cNvSpPr>
            <a:spLocks noGrp="1"/>
          </p:cNvSpPr>
          <p:nvPr>
            <p:ph type="title"/>
          </p:nvPr>
        </p:nvSpPr>
        <p:spPr/>
        <p:txBody>
          <a:bodyPr/>
          <a:lstStyle/>
          <a:p>
            <a:r>
              <a:rPr lang="en-US"/>
              <a:t>Build an IT Employee Engagement Program </a:t>
            </a:r>
            <a:r>
              <a:rPr lang="en-US" dirty="0"/>
              <a:t>– project overview</a:t>
            </a:r>
            <a:endParaRPr lang="en-CA" dirty="0"/>
          </a:p>
        </p:txBody>
      </p:sp>
    </p:spTree>
    <p:extLst>
      <p:ext uri="{BB962C8B-B14F-4D97-AF65-F5344CB8AC3E}">
        <p14:creationId xmlns:p14="http://schemas.microsoft.com/office/powerpoint/2010/main" val="2825576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675730767"/>
              </p:ext>
            </p:extLst>
          </p:nvPr>
        </p:nvGraphicFramePr>
        <p:xfrm>
          <a:off x="251519" y="1677687"/>
          <a:ext cx="8625781" cy="4707815"/>
        </p:xfrm>
        <a:graphic>
          <a:graphicData uri="http://schemas.openxmlformats.org/drawingml/2006/table">
            <a:tbl>
              <a:tblPr firstRow="1" bandRow="1">
                <a:tableStyleId>{5C22544A-7EE6-4342-B048-85BDC9FD1C3A}</a:tableStyleId>
              </a:tblPr>
              <a:tblGrid>
                <a:gridCol w="325131">
                  <a:extLst>
                    <a:ext uri="{9D8B030D-6E8A-4147-A177-3AD203B41FA5}">
                      <a16:colId xmlns:a16="http://schemas.microsoft.com/office/drawing/2014/main" val="20000"/>
                    </a:ext>
                  </a:extLst>
                </a:gridCol>
                <a:gridCol w="1660130">
                  <a:extLst>
                    <a:ext uri="{9D8B030D-6E8A-4147-A177-3AD203B41FA5}">
                      <a16:colId xmlns:a16="http://schemas.microsoft.com/office/drawing/2014/main" val="20001"/>
                    </a:ext>
                  </a:extLst>
                </a:gridCol>
                <a:gridCol w="1660130">
                  <a:extLst>
                    <a:ext uri="{9D8B030D-6E8A-4147-A177-3AD203B41FA5}">
                      <a16:colId xmlns:a16="http://schemas.microsoft.com/office/drawing/2014/main" val="20002"/>
                    </a:ext>
                  </a:extLst>
                </a:gridCol>
                <a:gridCol w="1660130">
                  <a:extLst>
                    <a:ext uri="{9D8B030D-6E8A-4147-A177-3AD203B41FA5}">
                      <a16:colId xmlns:a16="http://schemas.microsoft.com/office/drawing/2014/main" val="20003"/>
                    </a:ext>
                  </a:extLst>
                </a:gridCol>
                <a:gridCol w="1660130">
                  <a:extLst>
                    <a:ext uri="{9D8B030D-6E8A-4147-A177-3AD203B41FA5}">
                      <a16:colId xmlns:a16="http://schemas.microsoft.com/office/drawing/2014/main" val="20004"/>
                    </a:ext>
                  </a:extLst>
                </a:gridCol>
                <a:gridCol w="1660130">
                  <a:extLst>
                    <a:ext uri="{9D8B030D-6E8A-4147-A177-3AD203B41FA5}">
                      <a16:colId xmlns:a16="http://schemas.microsoft.com/office/drawing/2014/main" val="20005"/>
                    </a:ext>
                  </a:extLst>
                </a:gridCol>
              </a:tblGrid>
              <a:tr h="249045">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Preparation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extLst>
                  <a:ext uri="{0D108BD9-81ED-4DB2-BD59-A6C34878D82A}">
                    <a16:rowId xmlns:a16="http://schemas.microsoft.com/office/drawing/2014/main" val="10000"/>
                  </a:ext>
                </a:extLst>
              </a:tr>
              <a:tr h="2573462">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a:solidFill>
                            <a:schemeClr val="tx1"/>
                          </a:solidFill>
                        </a:rPr>
                        <a:t>Run Engagement Survey</a:t>
                      </a:r>
                    </a:p>
                    <a:p>
                      <a:pPr marL="216000" indent="-457200">
                        <a:spcAft>
                          <a:spcPts val="0"/>
                        </a:spcAft>
                      </a:pPr>
                      <a:endParaRPr lang="en-CA" sz="1000" b="1" dirty="0">
                        <a:solidFill>
                          <a:schemeClr val="tx1"/>
                        </a:solidFill>
                      </a:endParaRPr>
                    </a:p>
                    <a:p>
                      <a:pPr marL="216000" indent="-457200">
                        <a:spcAft>
                          <a:spcPts val="0"/>
                        </a:spcAft>
                      </a:pPr>
                      <a:r>
                        <a:rPr lang="en-CA" sz="1000" b="1" dirty="0">
                          <a:solidFill>
                            <a:schemeClr val="tx1"/>
                          </a:solidFill>
                        </a:rPr>
                        <a:t>1.1 </a:t>
                      </a:r>
                      <a:r>
                        <a:rPr lang="en-CA" sz="1000" b="0" dirty="0">
                          <a:solidFill>
                            <a:schemeClr val="tx1"/>
                          </a:solidFill>
                        </a:rPr>
                        <a:t>Select engagement survey.</a:t>
                      </a:r>
                    </a:p>
                    <a:p>
                      <a:pPr marL="216000" indent="-457200">
                        <a:spcAft>
                          <a:spcPts val="0"/>
                        </a:spcAft>
                      </a:pPr>
                      <a:r>
                        <a:rPr lang="en-CA" sz="1000" b="1" dirty="0">
                          <a:solidFill>
                            <a:schemeClr val="tx1"/>
                          </a:solidFill>
                        </a:rPr>
                        <a:t>1.2 </a:t>
                      </a:r>
                      <a:r>
                        <a:rPr lang="en-CA" sz="1000" b="0" dirty="0">
                          <a:solidFill>
                            <a:schemeClr val="tx1"/>
                          </a:solidFill>
                        </a:rPr>
                        <a:t>Identify</a:t>
                      </a:r>
                      <a:r>
                        <a:rPr lang="en-CA" sz="1000" b="0" baseline="0" dirty="0">
                          <a:solidFill>
                            <a:schemeClr val="tx1"/>
                          </a:solidFill>
                        </a:rPr>
                        <a:t> engagement program goals and metrics.</a:t>
                      </a:r>
                      <a:endParaRPr lang="en-CA" sz="1000" b="0" dirty="0">
                        <a:solidFill>
                          <a:schemeClr val="tx1"/>
                        </a:solidFill>
                      </a:endParaRPr>
                    </a:p>
                    <a:p>
                      <a:pPr marL="216000" indent="-457200">
                        <a:spcAft>
                          <a:spcPts val="0"/>
                        </a:spcAft>
                      </a:pPr>
                      <a:r>
                        <a:rPr lang="en-CA" sz="1000" b="1" dirty="0">
                          <a:solidFill>
                            <a:schemeClr val="tx1"/>
                          </a:solidFill>
                        </a:rPr>
                        <a:t>1.3 </a:t>
                      </a:r>
                      <a:r>
                        <a:rPr lang="en-CA" sz="1000" b="0" dirty="0">
                          <a:solidFill>
                            <a:schemeClr val="tx1"/>
                          </a:solidFill>
                        </a:rPr>
                        <a:t>Run engagement survey.</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Explore Engagement</a:t>
                      </a:r>
                    </a:p>
                    <a:p>
                      <a:pPr algn="ctr">
                        <a:spcAft>
                          <a:spcPts val="1200"/>
                        </a:spcAft>
                      </a:pPr>
                      <a:endParaRPr lang="en-CA" sz="1000" b="1" baseline="0" dirty="0">
                        <a:solidFill>
                          <a:schemeClr val="tx1"/>
                        </a:solidFill>
                      </a:endParaRPr>
                    </a:p>
                    <a:p>
                      <a:pPr marL="216000" indent="-457200">
                        <a:spcAft>
                          <a:spcPts val="0"/>
                        </a:spcAft>
                      </a:pPr>
                      <a:r>
                        <a:rPr lang="en-CA" sz="1000" b="1" dirty="0">
                          <a:solidFill>
                            <a:schemeClr val="tx1"/>
                          </a:solidFill>
                        </a:rPr>
                        <a:t>2.1</a:t>
                      </a:r>
                      <a:r>
                        <a:rPr lang="en-CA" sz="1000" b="0" dirty="0">
                          <a:solidFill>
                            <a:schemeClr val="tx1"/>
                          </a:solidFill>
                        </a:rPr>
                        <a:t> Review engagement survey results</a:t>
                      </a:r>
                      <a:r>
                        <a:rPr lang="en-CA" sz="1000" b="0" baseline="0" dirty="0">
                          <a:solidFill>
                            <a:schemeClr val="tx1"/>
                          </a:solidFill>
                        </a:rPr>
                        <a:t>.</a:t>
                      </a:r>
                    </a:p>
                    <a:p>
                      <a:pPr marL="216000" indent="-457200">
                        <a:spcAft>
                          <a:spcPts val="0"/>
                        </a:spcAft>
                      </a:pPr>
                      <a:r>
                        <a:rPr lang="en-CA" sz="1000" b="1" dirty="0">
                          <a:solidFill>
                            <a:schemeClr val="tx1"/>
                          </a:solidFill>
                        </a:rPr>
                        <a:t>2.2</a:t>
                      </a:r>
                      <a:r>
                        <a:rPr lang="en-CA" sz="1000" b="0" dirty="0">
                          <a:solidFill>
                            <a:schemeClr val="tx1"/>
                          </a:solidFill>
                        </a:rPr>
                        <a:t> Finalize</a:t>
                      </a:r>
                      <a:r>
                        <a:rPr lang="en-CA" sz="1000" b="0" baseline="0" dirty="0">
                          <a:solidFill>
                            <a:schemeClr val="tx1"/>
                          </a:solidFill>
                        </a:rPr>
                        <a:t> focus group agendas.</a:t>
                      </a:r>
                    </a:p>
                    <a:p>
                      <a:pPr marL="216000" indent="-457200">
                        <a:spcAft>
                          <a:spcPts val="0"/>
                        </a:spcAft>
                      </a:pPr>
                      <a:r>
                        <a:rPr lang="en-CA" sz="1000" b="1" baseline="0" dirty="0">
                          <a:solidFill>
                            <a:schemeClr val="tx1"/>
                          </a:solidFill>
                        </a:rPr>
                        <a:t>2.3</a:t>
                      </a:r>
                      <a:r>
                        <a:rPr lang="en-CA" sz="1000" b="0" baseline="0" dirty="0">
                          <a:solidFill>
                            <a:schemeClr val="tx1"/>
                          </a:solidFill>
                        </a:rPr>
                        <a:t> Train managers.</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Hold</a:t>
                      </a:r>
                      <a:r>
                        <a:rPr lang="en-CA" sz="1000" b="1" baseline="0" dirty="0">
                          <a:solidFill>
                            <a:schemeClr val="tx1"/>
                          </a:solidFill>
                        </a:rPr>
                        <a:t> Focus Groups</a:t>
                      </a:r>
                      <a:br>
                        <a:rPr lang="en-CA" sz="1000" b="1" baseline="0" dirty="0">
                          <a:solidFill>
                            <a:schemeClr val="tx1"/>
                          </a:solidFill>
                        </a:rPr>
                      </a:br>
                      <a:endParaRPr lang="en-CA" sz="1000" b="1" dirty="0">
                        <a:solidFill>
                          <a:schemeClr val="tx1"/>
                        </a:solidFill>
                      </a:endParaRPr>
                    </a:p>
                    <a:p>
                      <a:pPr marL="216000" indent="-457200">
                        <a:spcAft>
                          <a:spcPts val="0"/>
                        </a:spcAft>
                      </a:pPr>
                      <a:endParaRPr lang="en-CA" sz="1000" b="1" dirty="0">
                        <a:solidFill>
                          <a:schemeClr val="tx1"/>
                        </a:solidFill>
                      </a:endParaRPr>
                    </a:p>
                    <a:p>
                      <a:pPr marL="216000" indent="-457200">
                        <a:spcAft>
                          <a:spcPts val="0"/>
                        </a:spcAft>
                      </a:pPr>
                      <a:r>
                        <a:rPr lang="en-CA" sz="1000" b="1" dirty="0">
                          <a:solidFill>
                            <a:schemeClr val="tx1"/>
                          </a:solidFill>
                        </a:rPr>
                        <a:t>3.1 </a:t>
                      </a:r>
                      <a:r>
                        <a:rPr lang="en-CA" sz="1000" b="0" dirty="0">
                          <a:solidFill>
                            <a:schemeClr val="tx1"/>
                          </a:solidFill>
                        </a:rPr>
                        <a:t>Identify priority drivers.</a:t>
                      </a:r>
                    </a:p>
                    <a:p>
                      <a:pPr marL="216000" indent="-457200">
                        <a:spcAft>
                          <a:spcPts val="0"/>
                        </a:spcAft>
                      </a:pPr>
                      <a:r>
                        <a:rPr lang="en-CA" sz="1000" b="1" dirty="0">
                          <a:solidFill>
                            <a:schemeClr val="tx1"/>
                          </a:solidFill>
                        </a:rPr>
                        <a:t>3.2</a:t>
                      </a:r>
                      <a:r>
                        <a:rPr lang="en-CA" sz="1000" b="0" baseline="0" dirty="0">
                          <a:solidFill>
                            <a:schemeClr val="tx1"/>
                          </a:solidFill>
                        </a:rPr>
                        <a:t> Identify engagement KPIs.</a:t>
                      </a:r>
                      <a:endParaRPr lang="en-CA" sz="1000" b="0" dirty="0">
                        <a:solidFill>
                          <a:schemeClr val="tx1"/>
                        </a:solidFill>
                      </a:endParaRPr>
                    </a:p>
                    <a:p>
                      <a:pPr marL="216000" indent="-457200">
                        <a:spcAft>
                          <a:spcPts val="0"/>
                        </a:spcAft>
                      </a:pPr>
                      <a:r>
                        <a:rPr lang="en-CA" sz="1000" b="1" dirty="0">
                          <a:solidFill>
                            <a:schemeClr val="tx1"/>
                          </a:solidFill>
                        </a:rPr>
                        <a:t>3.3 </a:t>
                      </a:r>
                      <a:r>
                        <a:rPr lang="en-CA" sz="1000" b="0" dirty="0">
                          <a:solidFill>
                            <a:schemeClr val="tx1"/>
                          </a:solidFill>
                        </a:rPr>
                        <a:t>Brainstorm</a:t>
                      </a:r>
                      <a:r>
                        <a:rPr lang="en-CA" sz="1000" b="0" baseline="0" dirty="0">
                          <a:solidFill>
                            <a:schemeClr val="tx1"/>
                          </a:solidFill>
                        </a:rPr>
                        <a:t> engagement initiatives.</a:t>
                      </a:r>
                      <a:endParaRPr lang="en-CA" sz="1000" b="0" dirty="0">
                        <a:solidFill>
                          <a:schemeClr val="tx1"/>
                        </a:solidFill>
                      </a:endParaRPr>
                    </a:p>
                    <a:p>
                      <a:pPr marL="216000" indent="-457200">
                        <a:spcAft>
                          <a:spcPts val="0"/>
                        </a:spcAft>
                      </a:pPr>
                      <a:r>
                        <a:rPr lang="en-CA" sz="1000" b="1" dirty="0">
                          <a:solidFill>
                            <a:schemeClr val="tx1"/>
                          </a:solidFill>
                        </a:rPr>
                        <a:t>3.4</a:t>
                      </a:r>
                      <a:r>
                        <a:rPr lang="en-CA" sz="1000" b="0" dirty="0">
                          <a:solidFill>
                            <a:schemeClr val="tx1"/>
                          </a:solidFill>
                        </a:rPr>
                        <a:t> Vote on </a:t>
                      </a:r>
                      <a:r>
                        <a:rPr lang="en-CA" sz="1000" b="0" baseline="0" dirty="0">
                          <a:solidFill>
                            <a:schemeClr val="tx1"/>
                          </a:solidFill>
                        </a:rPr>
                        <a:t>initiatives within teams.</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Select and Plan</a:t>
                      </a:r>
                      <a:r>
                        <a:rPr lang="en-CA" sz="1000" b="1" baseline="0" dirty="0">
                          <a:solidFill>
                            <a:schemeClr val="tx1"/>
                          </a:solidFill>
                        </a:rPr>
                        <a:t> Initiatives</a:t>
                      </a:r>
                      <a:br>
                        <a:rPr lang="en-CA" sz="1000" b="1" baseline="0" dirty="0">
                          <a:solidFill>
                            <a:schemeClr val="tx1"/>
                          </a:solidFill>
                        </a:rPr>
                      </a:br>
                      <a:endParaRPr lang="en-CA" sz="1000" b="1" dirty="0">
                        <a:solidFill>
                          <a:schemeClr val="tx1"/>
                        </a:solidFill>
                      </a:endParaRPr>
                    </a:p>
                    <a:p>
                      <a:pPr marL="216000" indent="-457200">
                        <a:spcAft>
                          <a:spcPts val="0"/>
                        </a:spcAft>
                      </a:pPr>
                      <a:r>
                        <a:rPr lang="en-CA" sz="1000" b="1" dirty="0">
                          <a:solidFill>
                            <a:schemeClr val="tx1"/>
                          </a:solidFill>
                        </a:rPr>
                        <a:t>4.1</a:t>
                      </a:r>
                      <a:r>
                        <a:rPr lang="en-CA" sz="1000" b="0" dirty="0">
                          <a:solidFill>
                            <a:schemeClr val="tx1"/>
                          </a:solidFill>
                        </a:rPr>
                        <a:t> Select engagement initiatives with IT leadership.</a:t>
                      </a:r>
                    </a:p>
                    <a:p>
                      <a:pPr marL="216000" indent="-457200">
                        <a:spcAft>
                          <a:spcPts val="0"/>
                        </a:spcAft>
                      </a:pPr>
                      <a:r>
                        <a:rPr lang="en-CA" sz="1000" b="1" dirty="0">
                          <a:solidFill>
                            <a:schemeClr val="tx1"/>
                          </a:solidFill>
                        </a:rPr>
                        <a:t>4.2 </a:t>
                      </a:r>
                      <a:r>
                        <a:rPr lang="en-CA" sz="1000" b="0" dirty="0">
                          <a:solidFill>
                            <a:schemeClr val="tx1"/>
                          </a:solidFill>
                        </a:rPr>
                        <a:t>Create initiative project plans.</a:t>
                      </a:r>
                    </a:p>
                    <a:p>
                      <a:pPr marL="216000" indent="-457200">
                        <a:spcAft>
                          <a:spcPts val="0"/>
                        </a:spcAft>
                      </a:pPr>
                      <a:r>
                        <a:rPr lang="en-CA" sz="1000" b="1" dirty="0">
                          <a:solidFill>
                            <a:schemeClr val="tx1"/>
                          </a:solidFill>
                        </a:rPr>
                        <a:t>4.3</a:t>
                      </a:r>
                      <a:r>
                        <a:rPr lang="en-CA" sz="1000" b="0" dirty="0">
                          <a:solidFill>
                            <a:schemeClr val="tx1"/>
                          </a:solidFill>
                        </a:rPr>
                        <a:t> Present</a:t>
                      </a:r>
                      <a:r>
                        <a:rPr lang="en-CA" sz="1000" b="0" baseline="0" dirty="0">
                          <a:solidFill>
                            <a:schemeClr val="tx1"/>
                          </a:solidFill>
                        </a:rPr>
                        <a:t> project plans.</a:t>
                      </a:r>
                    </a:p>
                    <a:p>
                      <a:pPr marL="216000" indent="-457200">
                        <a:spcAft>
                          <a:spcPts val="0"/>
                        </a:spcAft>
                      </a:pPr>
                      <a:r>
                        <a:rPr lang="en-CA" sz="1000" b="1" baseline="0" dirty="0">
                          <a:solidFill>
                            <a:schemeClr val="tx1"/>
                          </a:solidFill>
                        </a:rPr>
                        <a:t>4.4</a:t>
                      </a:r>
                      <a:r>
                        <a:rPr lang="en-CA" sz="1000" b="0" baseline="0" dirty="0">
                          <a:solidFill>
                            <a:schemeClr val="tx1"/>
                          </a:solidFill>
                        </a:rPr>
                        <a:t> Define implementation checkpoints.</a:t>
                      </a:r>
                    </a:p>
                    <a:p>
                      <a:pPr marL="216000" indent="-457200">
                        <a:spcAft>
                          <a:spcPts val="0"/>
                        </a:spcAft>
                      </a:pPr>
                      <a:r>
                        <a:rPr lang="en-CA" sz="1000" b="1" baseline="0" dirty="0">
                          <a:solidFill>
                            <a:schemeClr val="tx1"/>
                          </a:solidFill>
                        </a:rPr>
                        <a:t>4.5</a:t>
                      </a:r>
                      <a:r>
                        <a:rPr lang="en-CA" sz="1000" b="0" baseline="0" dirty="0">
                          <a:solidFill>
                            <a:schemeClr val="tx1"/>
                          </a:solidFill>
                        </a:rPr>
                        <a:t> Develop communications plan.</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baseline="0" dirty="0">
                          <a:solidFill>
                            <a:schemeClr val="tx1"/>
                          </a:solidFill>
                        </a:rPr>
                        <a:t>4.6</a:t>
                      </a:r>
                      <a:r>
                        <a:rPr lang="en-CA" sz="1000" b="0" baseline="0" dirty="0">
                          <a:solidFill>
                            <a:schemeClr val="tx1"/>
                          </a:solidFill>
                        </a:rPr>
                        <a:t> Define strategy for ongoing engagement monitoring.</a:t>
                      </a:r>
                      <a:endParaRPr lang="en-CA" sz="1000" b="0" dirty="0">
                        <a:solidFill>
                          <a:schemeClr val="tx1"/>
                        </a:solidFill>
                      </a:endParaRPr>
                    </a:p>
                    <a:p>
                      <a:pPr marL="216000" indent="-457200">
                        <a:spcAft>
                          <a:spcPts val="0"/>
                        </a:spcAft>
                      </a:pP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Additional Leadership Training</a:t>
                      </a:r>
                    </a:p>
                    <a:p>
                      <a:pPr marL="216000" indent="-457200">
                        <a:spcAft>
                          <a:spcPts val="0"/>
                        </a:spcAft>
                      </a:pPr>
                      <a:endParaRPr lang="en-CA" sz="1000" b="1" dirty="0">
                        <a:solidFill>
                          <a:schemeClr val="tx1"/>
                        </a:solidFill>
                      </a:endParaRPr>
                    </a:p>
                    <a:p>
                      <a:pPr marL="0" indent="-457200" algn="l">
                        <a:spcAft>
                          <a:spcPts val="0"/>
                        </a:spcAft>
                      </a:pPr>
                      <a:r>
                        <a:rPr lang="en-CA" sz="1000" b="1" baseline="0" dirty="0">
                          <a:solidFill>
                            <a:schemeClr val="tx1"/>
                          </a:solidFill>
                        </a:rPr>
                        <a:t>5.1</a:t>
                      </a:r>
                      <a:r>
                        <a:rPr lang="en-CA" sz="1000" b="0" baseline="0" dirty="0">
                          <a:solidFill>
                            <a:schemeClr val="tx1"/>
                          </a:solidFill>
                        </a:rPr>
                        <a:t> Select training modules that best address your team’s needs from Info-Tech’s modular leadership training program on the next slide.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1"/>
                  </a:ext>
                </a:extLst>
              </a:tr>
              <a:tr h="159885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a:solidFill>
                            <a:schemeClr val="tx1"/>
                          </a:solidFill>
                        </a:rPr>
                        <a:t>Full or Pulse engagement survey report</a:t>
                      </a:r>
                    </a:p>
                    <a:p>
                      <a:pPr marL="228600" indent="-228600">
                        <a:spcAft>
                          <a:spcPts val="0"/>
                        </a:spcAft>
                        <a:buClrTx/>
                        <a:buFont typeface="+mj-lt"/>
                        <a:buAutoNum type="arabicPeriod"/>
                      </a:pPr>
                      <a:r>
                        <a:rPr lang="en-CA" sz="1000" b="0" i="0" baseline="0" dirty="0">
                          <a:solidFill>
                            <a:schemeClr val="tx1"/>
                          </a:solidFill>
                        </a:rPr>
                        <a:t>Engagement survey results interpretation guide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a:solidFill>
                            <a:schemeClr val="tx1"/>
                          </a:solidFill>
                        </a:rPr>
                        <a:t>Customized focus group agendas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Summary of focus group results</a:t>
                      </a:r>
                    </a:p>
                    <a:p>
                      <a:pPr marL="144000" indent="-144000">
                        <a:spcAft>
                          <a:spcPts val="0"/>
                        </a:spcAft>
                        <a:buClrTx/>
                        <a:buFont typeface="+mj-lt"/>
                        <a:buAutoNum type="arabicPeriod"/>
                      </a:pPr>
                      <a:r>
                        <a:rPr lang="en-CA" sz="1000" b="0" baseline="0" dirty="0">
                          <a:solidFill>
                            <a:schemeClr val="tx1"/>
                          </a:solidFill>
                        </a:rPr>
                        <a:t>Identified engagement initiatives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Engagement project plans</a:t>
                      </a:r>
                      <a:endParaRPr lang="en-CA" sz="1000" b="0" baseline="0" dirty="0">
                        <a:solidFill>
                          <a:schemeClr val="tx1"/>
                        </a:solidFill>
                      </a:endParaRPr>
                    </a:p>
                    <a:p>
                      <a:pPr marL="144000" indent="-144000">
                        <a:spcAft>
                          <a:spcPts val="0"/>
                        </a:spcAft>
                        <a:buClrTx/>
                        <a:buFont typeface="+mj-lt"/>
                        <a:buAutoNum type="arabicPeriod"/>
                      </a:pPr>
                      <a:r>
                        <a:rPr lang="en-CA" sz="1000" b="0" baseline="0" dirty="0">
                          <a:solidFill>
                            <a:schemeClr val="tx1"/>
                          </a:solidFill>
                        </a:rPr>
                        <a:t>Implementation and communication checkpoints</a:t>
                      </a:r>
                    </a:p>
                    <a:p>
                      <a:pPr marL="144000" indent="-144000">
                        <a:spcAft>
                          <a:spcPts val="0"/>
                        </a:spcAft>
                        <a:buClrTx/>
                        <a:buFont typeface="+mj-lt"/>
                        <a:buAutoNum type="arabicPeriod"/>
                      </a:pPr>
                      <a:r>
                        <a:rPr lang="en-CA" sz="1000" b="0" baseline="0" dirty="0">
                          <a:solidFill>
                            <a:schemeClr val="tx1"/>
                          </a:solidFill>
                        </a:rPr>
                        <a:t>Further surveys planned (optional)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45548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 Leadership training program modules</a:t>
            </a:r>
          </a:p>
        </p:txBody>
      </p:sp>
      <p:sp>
        <p:nvSpPr>
          <p:cNvPr id="12" name="Text Placeholder 2"/>
          <p:cNvSpPr txBox="1">
            <a:spLocks/>
          </p:cNvSpPr>
          <p:nvPr/>
        </p:nvSpPr>
        <p:spPr bwMode="auto">
          <a:xfrm>
            <a:off x="639475" y="1143778"/>
            <a:ext cx="8199437" cy="8861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p>
        </p:txBody>
      </p:sp>
      <p:graphicFrame>
        <p:nvGraphicFramePr>
          <p:cNvPr id="8" name="Table 2"/>
          <p:cNvGraphicFramePr>
            <a:graphicFrameLocks noGrp="1"/>
          </p:cNvGraphicFramePr>
          <p:nvPr>
            <p:extLst>
              <p:ext uri="{D42A27DB-BD31-4B8C-83A1-F6EECF244321}">
                <p14:modId xmlns:p14="http://schemas.microsoft.com/office/powerpoint/2010/main" val="487302829"/>
              </p:ext>
            </p:extLst>
          </p:nvPr>
        </p:nvGraphicFramePr>
        <p:xfrm>
          <a:off x="257174" y="1483327"/>
          <a:ext cx="8620125" cy="4929665"/>
        </p:xfrm>
        <a:graphic>
          <a:graphicData uri="http://schemas.openxmlformats.org/drawingml/2006/table">
            <a:tbl>
              <a:tblPr firstRow="1" bandRow="1">
                <a:tableStyleId>{5C22544A-7EE6-4342-B048-85BDC9FD1C3A}</a:tableStyleId>
              </a:tblPr>
              <a:tblGrid>
                <a:gridCol w="1565484">
                  <a:extLst>
                    <a:ext uri="{9D8B030D-6E8A-4147-A177-3AD203B41FA5}">
                      <a16:colId xmlns:a16="http://schemas.microsoft.com/office/drawing/2014/main" val="20000"/>
                    </a:ext>
                  </a:extLst>
                </a:gridCol>
                <a:gridCol w="2593894">
                  <a:extLst>
                    <a:ext uri="{9D8B030D-6E8A-4147-A177-3AD203B41FA5}">
                      <a16:colId xmlns:a16="http://schemas.microsoft.com/office/drawing/2014/main" val="20001"/>
                    </a:ext>
                  </a:extLst>
                </a:gridCol>
                <a:gridCol w="4460747">
                  <a:extLst>
                    <a:ext uri="{9D8B030D-6E8A-4147-A177-3AD203B41FA5}">
                      <a16:colId xmlns:a16="http://schemas.microsoft.com/office/drawing/2014/main" val="20002"/>
                    </a:ext>
                  </a:extLst>
                </a:gridCol>
              </a:tblGrid>
              <a:tr h="227881">
                <a:tc>
                  <a:txBody>
                    <a:bodyPr/>
                    <a:lstStyle/>
                    <a:p>
                      <a:pPr algn="ctr"/>
                      <a:r>
                        <a:rPr lang="en-CA" sz="1200" b="1" dirty="0">
                          <a:solidFill>
                            <a:schemeClr val="bg1"/>
                          </a:solidFill>
                          <a:latin typeface="+mn-lt"/>
                        </a:rPr>
                        <a:t>Program</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latin typeface="+mn-lt"/>
                        </a:rPr>
                        <a:t>Half-Day Modules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latin typeface="+mn-lt"/>
                        </a:rPr>
                        <a:t>Objectives</a:t>
                      </a: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extLst>
                  <a:ext uri="{0D108BD9-81ED-4DB2-BD59-A6C34878D82A}">
                    <a16:rowId xmlns:a16="http://schemas.microsoft.com/office/drawing/2014/main" val="10000"/>
                  </a:ext>
                </a:extLst>
              </a:tr>
              <a:tr h="242551">
                <a:tc rowSpan="7">
                  <a:txBody>
                    <a:bodyPr/>
                    <a:lstStyle/>
                    <a:p>
                      <a:pPr algn="ctr"/>
                      <a:r>
                        <a:rPr lang="en-CA" sz="1050" b="1" dirty="0">
                          <a:solidFill>
                            <a:schemeClr val="tx1"/>
                          </a:solidFill>
                          <a:latin typeface="+mn-lt"/>
                        </a:rPr>
                        <a:t>Leadership Training</a:t>
                      </a:r>
                      <a:endParaRPr lang="en-US" sz="1000" dirty="0">
                        <a:solidFill>
                          <a:schemeClr val="tx1"/>
                        </a:solidFill>
                        <a:latin typeface="+mn-lt"/>
                      </a:endParaRPr>
                    </a:p>
                    <a:p>
                      <a:pPr algn="ctr"/>
                      <a:r>
                        <a:rPr lang="en-US" sz="1000" dirty="0">
                          <a:solidFill>
                            <a:schemeClr val="tx1"/>
                          </a:solidFill>
                          <a:latin typeface="+mn-lt"/>
                        </a:rPr>
                        <a:t>Leadership Enhancement and Acceleration Program for High Potential Leaders in IT</a:t>
                      </a:r>
                    </a:p>
                    <a:p>
                      <a:pPr marL="0" indent="0" algn="l">
                        <a:spcAft>
                          <a:spcPts val="1200"/>
                        </a:spcAft>
                        <a:buFont typeface="+mj-lt"/>
                        <a:buNone/>
                      </a:pPr>
                      <a:endParaRPr lang="en-CA" sz="1000" b="0" baseline="0" dirty="0">
                        <a:solidFill>
                          <a:schemeClr val="tx1"/>
                        </a:solidFill>
                        <a:latin typeface="+mn-l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r>
                        <a:rPr lang="en-US" sz="1000" dirty="0">
                          <a:solidFill>
                            <a:schemeClr val="tx1"/>
                          </a:solidFill>
                          <a:latin typeface="+mn-lt"/>
                        </a:rPr>
                        <a:t>Adopting an Integrated Leadership Mindset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l" defTabSz="914400" rtl="0" eaLnBrk="1" fontAlgn="auto" latinLnBrk="0" hangingPunct="1">
                        <a:lnSpc>
                          <a:spcPct val="100000"/>
                        </a:lnSpc>
                        <a:spcBef>
                          <a:spcPts val="0"/>
                        </a:spcBef>
                        <a:spcAft>
                          <a:spcPts val="1200"/>
                        </a:spcAft>
                        <a:buClrTx/>
                        <a:buSzTx/>
                        <a:buFont typeface="+mj-lt"/>
                        <a:buNone/>
                        <a:tabLst/>
                        <a:defRPr/>
                      </a:pPr>
                      <a:r>
                        <a:rPr lang="en-CA" sz="1000" dirty="0">
                          <a:solidFill>
                            <a:schemeClr val="tx1"/>
                          </a:solidFill>
                          <a:latin typeface="+mn-lt"/>
                        </a:rPr>
                        <a:t>Develop the skills to lead resourcefully in times of uncertainty.</a:t>
                      </a:r>
                      <a:endParaRPr lang="en-US" sz="1000" dirty="0">
                        <a:solidFill>
                          <a:schemeClr val="tx1"/>
                        </a:solidFill>
                        <a:latin typeface="+mn-l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1"/>
                  </a:ext>
                </a:extLst>
              </a:tr>
              <a:tr h="329162">
                <a:tc vMerge="1">
                  <a:txBody>
                    <a:bodyPr/>
                    <a:lstStyle/>
                    <a:p>
                      <a:pPr marL="0" indent="0" algn="l">
                        <a:spcAft>
                          <a:spcPts val="1200"/>
                        </a:spcAft>
                        <a:buFont typeface="+mj-lt"/>
                        <a:buNone/>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r>
                        <a:rPr lang="en-US" sz="1000" dirty="0">
                          <a:solidFill>
                            <a:schemeClr val="tx1"/>
                          </a:solidFill>
                          <a:latin typeface="+mn-lt"/>
                        </a:rPr>
                        <a:t>Optimizing Talent Leadership Practices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l" defTabSz="914400" rtl="0" eaLnBrk="1" fontAlgn="auto" latinLnBrk="0" hangingPunct="1">
                        <a:lnSpc>
                          <a:spcPct val="100000"/>
                        </a:lnSpc>
                        <a:spcBef>
                          <a:spcPts val="0"/>
                        </a:spcBef>
                        <a:spcAft>
                          <a:spcPts val="1200"/>
                        </a:spcAft>
                        <a:buClrTx/>
                        <a:buSzTx/>
                        <a:buFont typeface="+mj-lt"/>
                        <a:buNone/>
                        <a:tabLst/>
                        <a:defRPr/>
                      </a:pPr>
                      <a:r>
                        <a:rPr lang="en-US" sz="1000" dirty="0">
                          <a:solidFill>
                            <a:schemeClr val="tx1"/>
                          </a:solidFill>
                          <a:latin typeface="+mn-lt"/>
                        </a:rPr>
                        <a:t>Apply leadership behaviors across enterprise initiatives to deploy and develop talent successfully.</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r h="329162">
                <a:tc vMerge="1">
                  <a:txBody>
                    <a:bodyPr/>
                    <a:lstStyle/>
                    <a:p>
                      <a:pPr marL="0" indent="0" algn="l">
                        <a:spcAft>
                          <a:spcPts val="1200"/>
                        </a:spcAft>
                        <a:buFont typeface="+mj-lt"/>
                        <a:buNone/>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r>
                        <a:rPr lang="en-US" sz="1000" dirty="0">
                          <a:solidFill>
                            <a:schemeClr val="tx1"/>
                          </a:solidFill>
                          <a:latin typeface="+mn-lt"/>
                        </a:rPr>
                        <a:t>Driving Diversity &amp; Inclusion</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l" defTabSz="914400" rtl="0" eaLnBrk="1" fontAlgn="auto" latinLnBrk="0" hangingPunct="1">
                        <a:lnSpc>
                          <a:spcPct val="100000"/>
                        </a:lnSpc>
                        <a:spcBef>
                          <a:spcPts val="0"/>
                        </a:spcBef>
                        <a:spcAft>
                          <a:spcPts val="1200"/>
                        </a:spcAft>
                        <a:buClrTx/>
                        <a:buSzTx/>
                        <a:buFont typeface="+mj-lt"/>
                        <a:buNone/>
                        <a:tabLst/>
                        <a:defRPr/>
                      </a:pPr>
                      <a:r>
                        <a:rPr lang="en-US" sz="1000" dirty="0">
                          <a:solidFill>
                            <a:schemeClr val="tx1"/>
                          </a:solidFill>
                          <a:latin typeface="+mn-lt"/>
                        </a:rPr>
                        <a:t>Develop diversity and inclusion practices that turn the IT function and leaders into transformative champions of inclusion.</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3"/>
                  </a:ext>
                </a:extLst>
              </a:tr>
              <a:tr h="329162">
                <a:tc vMerge="1">
                  <a:txBody>
                    <a:bodyPr/>
                    <a:lstStyle/>
                    <a:p>
                      <a:pPr marL="0" indent="0" algn="l">
                        <a:spcAft>
                          <a:spcPts val="1200"/>
                        </a:spcAft>
                        <a:buFont typeface="+mj-lt"/>
                        <a:buNone/>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r>
                        <a:rPr lang="en-US" sz="1000" dirty="0">
                          <a:solidFill>
                            <a:schemeClr val="tx1"/>
                          </a:solidFill>
                          <a:latin typeface="+mn-lt"/>
                        </a:rPr>
                        <a:t>Fortifying Internal Stakeholder Relations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l" defTabSz="914400" rtl="0" eaLnBrk="1" fontAlgn="auto" latinLnBrk="0" hangingPunct="1">
                        <a:lnSpc>
                          <a:spcPct val="100000"/>
                        </a:lnSpc>
                        <a:spcBef>
                          <a:spcPts val="0"/>
                        </a:spcBef>
                        <a:spcAft>
                          <a:spcPts val="1200"/>
                        </a:spcAft>
                        <a:buClrTx/>
                        <a:buSzTx/>
                        <a:buFont typeface="+mj-lt"/>
                        <a:buNone/>
                        <a:tabLst/>
                        <a:defRPr/>
                      </a:pPr>
                      <a:r>
                        <a:rPr lang="en-CA" sz="1000" dirty="0">
                          <a:solidFill>
                            <a:schemeClr val="tx1"/>
                          </a:solidFill>
                          <a:latin typeface="+mn-lt"/>
                        </a:rPr>
                        <a:t>Identify elements of effective partnering to </a:t>
                      </a:r>
                      <a:r>
                        <a:rPr lang="en-CA" sz="1000" dirty="0">
                          <a:solidFill>
                            <a:srgbClr val="000000"/>
                          </a:solidFill>
                          <a:latin typeface="+mn-lt"/>
                          <a:ea typeface="Segoe UI" panose="020B0502040204020203" pitchFamily="34" charset="0"/>
                          <a:cs typeface="Segoe UI" panose="020B0502040204020203" pitchFamily="34" charset="0"/>
                        </a:rPr>
                        <a:t>maximize the impact of internal interactions.</a:t>
                      </a:r>
                      <a:endParaRPr lang="en-US" sz="1000" dirty="0">
                        <a:solidFill>
                          <a:schemeClr val="tx1"/>
                        </a:solidFill>
                        <a:latin typeface="+mn-l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4"/>
                  </a:ext>
                </a:extLst>
              </a:tr>
              <a:tr h="329162">
                <a:tc vMerge="1">
                  <a:txBody>
                    <a:bodyPr/>
                    <a:lstStyle/>
                    <a:p>
                      <a:pPr marL="0" indent="0" algn="l">
                        <a:spcAft>
                          <a:spcPts val="1200"/>
                        </a:spcAft>
                        <a:buFont typeface="+mj-lt"/>
                        <a:buNone/>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r>
                        <a:rPr lang="en-US" sz="1000" dirty="0">
                          <a:solidFill>
                            <a:schemeClr val="tx1"/>
                          </a:solidFill>
                          <a:latin typeface="+mn-lt"/>
                        </a:rPr>
                        <a:t>Engaging Executives and the Board</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l" defTabSz="914400" rtl="0" eaLnBrk="1" fontAlgn="auto" latinLnBrk="0" hangingPunct="1">
                        <a:lnSpc>
                          <a:spcPct val="100000"/>
                        </a:lnSpc>
                        <a:spcBef>
                          <a:spcPts val="0"/>
                        </a:spcBef>
                        <a:spcAft>
                          <a:spcPts val="1200"/>
                        </a:spcAft>
                        <a:buClrTx/>
                        <a:buSzTx/>
                        <a:buFont typeface="+mj-lt"/>
                        <a:buNone/>
                        <a:tabLst/>
                        <a:defRPr/>
                      </a:pPr>
                      <a:r>
                        <a:rPr lang="en-CA" sz="1000" dirty="0">
                          <a:solidFill>
                            <a:srgbClr val="333333"/>
                          </a:solidFill>
                          <a:latin typeface="+mn-lt"/>
                          <a:ea typeface="Segoe UI" panose="020B0502040204020203" pitchFamily="34" charset="0"/>
                          <a:cs typeface="Segoe UI" panose="020B0502040204020203" pitchFamily="34" charset="0"/>
                        </a:rPr>
                        <a:t>Understand the major obstacles to CEO and board relevance and uncover the keys to elevating your internal executive profile.</a:t>
                      </a:r>
                      <a:endParaRPr lang="en-US" sz="1000" dirty="0">
                        <a:solidFill>
                          <a:schemeClr val="tx1"/>
                        </a:solidFill>
                        <a:latin typeface="+mn-l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5"/>
                  </a:ext>
                </a:extLst>
              </a:tr>
              <a:tr h="455762">
                <a:tc vMerge="1">
                  <a:txBody>
                    <a:bodyPr/>
                    <a:lstStyle/>
                    <a:p>
                      <a:pPr marL="0" indent="0" algn="l">
                        <a:spcAft>
                          <a:spcPts val="1200"/>
                        </a:spcAft>
                        <a:buFont typeface="+mj-lt"/>
                        <a:buNone/>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r>
                        <a:rPr lang="en-US" sz="1000" dirty="0">
                          <a:solidFill>
                            <a:schemeClr val="tx1"/>
                          </a:solidFill>
                          <a:latin typeface="+mn-lt"/>
                        </a:rPr>
                        <a:t>Crafting Your Leadership Brand</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l" defTabSz="914400" rtl="0" eaLnBrk="1" fontAlgn="auto" latinLnBrk="0" hangingPunct="1">
                        <a:lnSpc>
                          <a:spcPct val="100000"/>
                        </a:lnSpc>
                        <a:spcBef>
                          <a:spcPts val="0"/>
                        </a:spcBef>
                        <a:spcAft>
                          <a:spcPts val="1200"/>
                        </a:spcAft>
                        <a:buClrTx/>
                        <a:buSzTx/>
                        <a:buFont typeface="+mj-lt"/>
                        <a:buNone/>
                        <a:tabLst/>
                        <a:defRPr/>
                      </a:pPr>
                      <a:r>
                        <a:rPr lang="en-CA" sz="1000" dirty="0">
                          <a:solidFill>
                            <a:srgbClr val="333333"/>
                          </a:solidFill>
                          <a:latin typeface="+mn-lt"/>
                          <a:ea typeface="Segoe UI" panose="020B0502040204020203" pitchFamily="34" charset="0"/>
                          <a:cs typeface="Segoe UI" panose="020B0502040204020203" pitchFamily="34" charset="0"/>
                        </a:rPr>
                        <a:t>Develop a leadership brand statement that demonstrates leadership competency and is aligned with the brand, mission, vision, and goals of the organization.</a:t>
                      </a:r>
                      <a:endParaRPr lang="en-US" sz="1000" dirty="0">
                        <a:solidFill>
                          <a:schemeClr val="tx1"/>
                        </a:solidFill>
                        <a:latin typeface="+mn-l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6"/>
                  </a:ext>
                </a:extLst>
              </a:tr>
              <a:tr h="329162">
                <a:tc vMerge="1">
                  <a:txBody>
                    <a:bodyPr/>
                    <a:lstStyle/>
                    <a:p>
                      <a:pPr marL="0" indent="0" algn="l">
                        <a:spcAft>
                          <a:spcPts val="1200"/>
                        </a:spcAft>
                        <a:buFont typeface="+mj-lt"/>
                        <a:buNone/>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l" defTabSz="914400" rtl="0" eaLnBrk="1" fontAlgn="auto" latinLnBrk="0" hangingPunct="1">
                        <a:lnSpc>
                          <a:spcPct val="100000"/>
                        </a:lnSpc>
                        <a:spcBef>
                          <a:spcPts val="0"/>
                        </a:spcBef>
                        <a:spcAft>
                          <a:spcPts val="1200"/>
                        </a:spcAft>
                        <a:buClrTx/>
                        <a:buSzTx/>
                        <a:buFont typeface="+mj-lt"/>
                        <a:buNone/>
                        <a:tabLst/>
                        <a:defRPr/>
                      </a:pPr>
                      <a:r>
                        <a:rPr lang="en-US" sz="1000" dirty="0">
                          <a:solidFill>
                            <a:schemeClr val="tx1"/>
                          </a:solidFill>
                          <a:latin typeface="+mn-lt"/>
                        </a:rPr>
                        <a:t>Crafting and Delivering Compelling Presentations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l" defTabSz="914400" rtl="0" eaLnBrk="1" fontAlgn="auto" latinLnBrk="0" hangingPunct="1">
                        <a:lnSpc>
                          <a:spcPct val="100000"/>
                        </a:lnSpc>
                        <a:spcBef>
                          <a:spcPts val="0"/>
                        </a:spcBef>
                        <a:spcAft>
                          <a:spcPts val="1200"/>
                        </a:spcAft>
                        <a:buClrTx/>
                        <a:buSzTx/>
                        <a:buFont typeface="+mj-lt"/>
                        <a:buNone/>
                        <a:tabLst/>
                        <a:defRPr/>
                      </a:pPr>
                      <a:r>
                        <a:rPr lang="en-CA" sz="1000" dirty="0">
                          <a:solidFill>
                            <a:schemeClr val="tx1"/>
                          </a:solidFill>
                          <a:latin typeface="+mn-lt"/>
                        </a:rPr>
                        <a:t>Identify the components of effective presentations and hone your presentation skills.</a:t>
                      </a:r>
                      <a:endParaRPr lang="en-US" sz="1000" dirty="0">
                        <a:solidFill>
                          <a:schemeClr val="tx1"/>
                        </a:solidFill>
                        <a:latin typeface="+mn-l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7"/>
                  </a:ext>
                </a:extLst>
              </a:tr>
              <a:tr h="296705">
                <a:tc rowSpan="5">
                  <a:txBody>
                    <a:bodyPr/>
                    <a:lstStyle/>
                    <a:p>
                      <a:pPr algn="ctr"/>
                      <a:r>
                        <a:rPr lang="en-CA" sz="1050" b="1" dirty="0">
                          <a:solidFill>
                            <a:schemeClr val="tx1"/>
                          </a:solidFill>
                          <a:latin typeface="+mn-lt"/>
                        </a:rPr>
                        <a:t>Management Fundamentals</a:t>
                      </a:r>
                    </a:p>
                    <a:p>
                      <a:pPr algn="ctr"/>
                      <a:r>
                        <a:rPr lang="en-CA" sz="1000" dirty="0">
                          <a:solidFill>
                            <a:schemeClr val="tx1"/>
                          </a:solidFill>
                          <a:latin typeface="+mn-lt"/>
                        </a:rPr>
                        <a:t>Core Leadership Competencies for New Managers</a:t>
                      </a:r>
                    </a:p>
                    <a:p>
                      <a:pPr marL="0" indent="0" algn="l">
                        <a:spcAft>
                          <a:spcPts val="0"/>
                        </a:spcAft>
                        <a:buClrTx/>
                        <a:buFont typeface="+mj-lt"/>
                        <a:buNone/>
                      </a:pPr>
                      <a:endParaRPr lang="en-CA" sz="1000" b="0" i="0" baseline="0" dirty="0">
                        <a:solidFill>
                          <a:schemeClr val="tx1"/>
                        </a:solidFill>
                        <a:latin typeface="+mn-l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000" dirty="0">
                          <a:solidFill>
                            <a:schemeClr val="tx1"/>
                          </a:solidFill>
                          <a:latin typeface="+mn-lt"/>
                        </a:rPr>
                        <a:t>Communication &amp; Difficult Conversations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marL="0" indent="0" algn="l">
                        <a:spcAft>
                          <a:spcPts val="0"/>
                        </a:spcAft>
                        <a:buClrTx/>
                        <a:buFont typeface="+mj-lt"/>
                        <a:buNone/>
                      </a:pPr>
                      <a:r>
                        <a:rPr lang="en-CA" sz="1000" b="0" baseline="0" dirty="0">
                          <a:solidFill>
                            <a:schemeClr val="tx1"/>
                          </a:solidFill>
                          <a:latin typeface="+mn-lt"/>
                        </a:rPr>
                        <a:t>Gain the skills to confront and drive solutions from difficult situations.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0008"/>
                  </a:ext>
                </a:extLst>
              </a:tr>
              <a:tr h="333281">
                <a:tc vMerge="1">
                  <a:txBody>
                    <a:bodyPr/>
                    <a:lstStyle/>
                    <a:p>
                      <a:pPr marL="0" indent="0" algn="l">
                        <a:spcAft>
                          <a:spcPts val="0"/>
                        </a:spcAft>
                        <a:buClrTx/>
                        <a:buFont typeface="+mj-lt"/>
                        <a:buNone/>
                      </a:pP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r>
                        <a:rPr lang="en-US" sz="1000" dirty="0">
                          <a:solidFill>
                            <a:schemeClr val="tx1"/>
                          </a:solidFill>
                          <a:latin typeface="+mn-lt"/>
                        </a:rPr>
                        <a:t>Conflict Management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marL="0" indent="0" algn="l">
                        <a:spcAft>
                          <a:spcPts val="0"/>
                        </a:spcAft>
                        <a:buClrTx/>
                        <a:buFont typeface="+mj-lt"/>
                        <a:buNone/>
                      </a:pPr>
                      <a:r>
                        <a:rPr lang="en-US" sz="1000" b="0" baseline="0" dirty="0">
                          <a:solidFill>
                            <a:schemeClr val="tx1"/>
                          </a:solidFill>
                          <a:latin typeface="+mn-lt"/>
                        </a:rPr>
                        <a:t>Develop strategies to engage in conflict constructively and reach a resolution that benefits the team or organization.</a:t>
                      </a:r>
                      <a:endParaRPr lang="en-CA" sz="1000" b="0" baseline="0" dirty="0">
                        <a:solidFill>
                          <a:schemeClr val="tx1"/>
                        </a:solidFill>
                        <a:latin typeface="+mn-l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0009"/>
                  </a:ext>
                </a:extLst>
              </a:tr>
              <a:tr h="333281">
                <a:tc vMerge="1">
                  <a:txBody>
                    <a:bodyPr/>
                    <a:lstStyle/>
                    <a:p>
                      <a:pPr marL="0" indent="0" algn="l">
                        <a:spcAft>
                          <a:spcPts val="0"/>
                        </a:spcAft>
                        <a:buClrTx/>
                        <a:buFont typeface="+mj-lt"/>
                        <a:buNone/>
                      </a:pP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r>
                        <a:rPr lang="en-US" sz="1000" dirty="0">
                          <a:solidFill>
                            <a:schemeClr val="tx1"/>
                          </a:solidFill>
                          <a:latin typeface="+mn-lt"/>
                        </a:rPr>
                        <a:t>Performance Management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marL="0" indent="0" algn="l">
                        <a:spcAft>
                          <a:spcPts val="0"/>
                        </a:spcAft>
                        <a:buClrTx/>
                        <a:buFont typeface="+mj-lt"/>
                        <a:buNone/>
                      </a:pPr>
                      <a:r>
                        <a:rPr lang="en-CA" sz="1000" b="0" baseline="0" dirty="0">
                          <a:solidFill>
                            <a:schemeClr val="tx1"/>
                          </a:solidFill>
                          <a:latin typeface="+mn-lt"/>
                        </a:rPr>
                        <a:t>Learn to identify the root causes of low performance and develop the skills to guide employees through the process of improvement.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0010"/>
                  </a:ext>
                </a:extLst>
              </a:tr>
              <a:tr h="333281">
                <a:tc vMerge="1">
                  <a:txBody>
                    <a:bodyPr/>
                    <a:lstStyle/>
                    <a:p>
                      <a:pPr marL="0" indent="0" algn="l">
                        <a:spcAft>
                          <a:spcPts val="0"/>
                        </a:spcAft>
                        <a:buClrTx/>
                        <a:buFont typeface="+mj-lt"/>
                        <a:buNone/>
                      </a:pP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r>
                        <a:rPr lang="en-US" sz="1000" dirty="0">
                          <a:solidFill>
                            <a:schemeClr val="tx1"/>
                          </a:solidFill>
                          <a:latin typeface="+mn-lt"/>
                        </a:rPr>
                        <a:t>Feedback &amp; Coaching</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000" b="0" baseline="0" dirty="0">
                          <a:solidFill>
                            <a:schemeClr val="tx1"/>
                          </a:solidFill>
                          <a:latin typeface="+mn-lt"/>
                        </a:rPr>
                        <a:t>Adopt a behavior-focused coaching model to help managers sustain and apply effective coaching principles.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0011"/>
                  </a:ext>
                </a:extLst>
              </a:tr>
              <a:tr h="333281">
                <a:tc vMerge="1">
                  <a:txBody>
                    <a:bodyPr/>
                    <a:lstStyle/>
                    <a:p>
                      <a:pPr marL="0" indent="0" algn="l">
                        <a:spcAft>
                          <a:spcPts val="0"/>
                        </a:spcAft>
                        <a:buClrTx/>
                        <a:buFont typeface="+mj-lt"/>
                        <a:buNone/>
                      </a:pP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000" dirty="0">
                          <a:solidFill>
                            <a:schemeClr val="tx1"/>
                          </a:solidFill>
                          <a:latin typeface="+mn-lt"/>
                        </a:rPr>
                        <a:t>Creating a Culture of Personal Accountability</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marL="0" indent="0" algn="l">
                        <a:spcAft>
                          <a:spcPts val="0"/>
                        </a:spcAft>
                        <a:buClrTx/>
                        <a:buFont typeface="+mj-lt"/>
                        <a:buNone/>
                      </a:pPr>
                      <a:r>
                        <a:rPr lang="en-US" sz="1000" b="0" baseline="0" dirty="0">
                          <a:solidFill>
                            <a:schemeClr val="tx1"/>
                          </a:solidFill>
                          <a:latin typeface="+mn-lt"/>
                        </a:rPr>
                        <a:t>Understand how and when to encourage autonomy and how to empower employees to take success into their own hands.</a:t>
                      </a:r>
                      <a:endParaRPr lang="en-CA" sz="1000" b="0" baseline="0" dirty="0">
                        <a:solidFill>
                          <a:schemeClr val="tx1"/>
                        </a:solidFill>
                        <a:latin typeface="+mn-l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055080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CIOs</a:t>
            </a:r>
          </a:p>
        </p:txBody>
      </p:sp>
      <p:sp>
        <p:nvSpPr>
          <p:cNvPr id="14" name="Text Placeholder 13"/>
          <p:cNvSpPr>
            <a:spLocks noGrp="1"/>
          </p:cNvSpPr>
          <p:nvPr>
            <p:ph type="body" sz="quarter" idx="26"/>
          </p:nvPr>
        </p:nvSpPr>
        <p:spPr>
          <a:xfrm>
            <a:off x="4835436" y="1607231"/>
            <a:ext cx="4041648" cy="2240492"/>
          </a:xfrm>
        </p:spPr>
        <p:txBody>
          <a:bodyPr/>
          <a:lstStyle/>
          <a:p>
            <a:r>
              <a:rPr lang="en-US" dirty="0"/>
              <a:t>Increase the engagement of your employees and address the factors that are leading to employee disengagement. </a:t>
            </a:r>
          </a:p>
          <a:p>
            <a:r>
              <a:rPr lang="en-US" dirty="0"/>
              <a:t>Measure engagement and dive deep into the factors that drive it at your organization.</a:t>
            </a:r>
          </a:p>
          <a:p>
            <a:r>
              <a:rPr lang="en-US" dirty="0"/>
              <a:t>Interpret and communicate employee engagement findings in a meaningful way.</a:t>
            </a:r>
          </a:p>
          <a:p>
            <a:r>
              <a:rPr lang="en-US" dirty="0"/>
              <a:t>Identify engagement initiatives that will have the highest impact.</a:t>
            </a:r>
          </a:p>
          <a:p>
            <a:endParaRPr lang="en-US" dirty="0"/>
          </a:p>
        </p:txBody>
      </p:sp>
      <p:sp>
        <p:nvSpPr>
          <p:cNvPr id="15" name="Text Placeholder 14"/>
          <p:cNvSpPr>
            <a:spLocks noGrp="1"/>
          </p:cNvSpPr>
          <p:nvPr>
            <p:ph type="body" sz="quarter" idx="27"/>
          </p:nvPr>
        </p:nvSpPr>
        <p:spPr/>
        <p:txBody>
          <a:bodyPr/>
          <a:lstStyle/>
          <a:p>
            <a:r>
              <a:rPr lang="en-US" dirty="0"/>
              <a:t>IT Managers</a:t>
            </a:r>
          </a:p>
        </p:txBody>
      </p:sp>
      <p:sp>
        <p:nvSpPr>
          <p:cNvPr id="16" name="Text Placeholder 15"/>
          <p:cNvSpPr>
            <a:spLocks noGrp="1"/>
          </p:cNvSpPr>
          <p:nvPr>
            <p:ph type="body" sz="quarter" idx="28"/>
          </p:nvPr>
        </p:nvSpPr>
        <p:spPr>
          <a:xfrm>
            <a:off x="4830836" y="4248103"/>
            <a:ext cx="4041648" cy="1799612"/>
          </a:xfrm>
        </p:spPr>
        <p:txBody>
          <a:bodyPr/>
          <a:lstStyle/>
          <a:p>
            <a:r>
              <a:rPr lang="en-US" dirty="0"/>
              <a:t>Keep informed about engagement of their teams.</a:t>
            </a:r>
          </a:p>
          <a:p>
            <a:r>
              <a:rPr lang="en-US" dirty="0"/>
              <a:t>Create action plans for implementing engagement initiatives and measuring their success.</a:t>
            </a:r>
          </a:p>
          <a:p>
            <a:r>
              <a:rPr lang="en-US" dirty="0"/>
              <a:t>Tailor engagement initiatives using input from their teams.</a:t>
            </a:r>
          </a:p>
          <a:p>
            <a:endParaRPr lang="en-US" dirty="0"/>
          </a:p>
        </p:txBody>
      </p:sp>
    </p:spTree>
    <p:extLst>
      <p:ext uri="{BB962C8B-B14F-4D97-AF65-F5344CB8AC3E}">
        <p14:creationId xmlns:p14="http://schemas.microsoft.com/office/powerpoint/2010/main" val="2680868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47848" y="1535364"/>
            <a:ext cx="5257800" cy="1078992"/>
          </a:xfrm>
        </p:spPr>
        <p:txBody>
          <a:bodyPr/>
          <a:lstStyle/>
          <a:p>
            <a:r>
              <a:rPr lang="en-US" dirty="0"/>
              <a:t>IT’s performance and stakeholder satisfaction with IT services hinge on IT’s ability to attract and retain top talent and to motivate teams to go above and beyond. </a:t>
            </a:r>
          </a:p>
          <a:p>
            <a:r>
              <a:rPr lang="en-US" dirty="0"/>
              <a:t>With the growing IT job market, turnover is a serious threat to IT’s ability to deliver seamless value and continuously drive innovation.</a:t>
            </a:r>
          </a:p>
        </p:txBody>
      </p:sp>
      <p:sp>
        <p:nvSpPr>
          <p:cNvPr id="4" name="Text Placeholder 3"/>
          <p:cNvSpPr>
            <a:spLocks noGrp="1"/>
          </p:cNvSpPr>
          <p:nvPr>
            <p:ph type="body" sz="quarter" idx="11"/>
          </p:nvPr>
        </p:nvSpPr>
        <p:spPr>
          <a:xfrm>
            <a:off x="247848" y="2974004"/>
            <a:ext cx="5257800" cy="1239408"/>
          </a:xfrm>
        </p:spPr>
        <p:txBody>
          <a:bodyPr/>
          <a:lstStyle/>
          <a:p>
            <a:r>
              <a:rPr lang="en-US" dirty="0"/>
              <a:t>Engagement initiatives are often seen as being HR’s responsibility, but IT leadership needs to take accountability for the retention and productivity of their employees in order to drive business value.</a:t>
            </a:r>
          </a:p>
          <a:p>
            <a:r>
              <a:rPr lang="en-US" dirty="0"/>
              <a:t>IT leaders often lack the experience and time to execute IT engagement programs and even when organizations have an engagement survey, leaders don’t know how to turn that data in to actionable results. </a:t>
            </a:r>
          </a:p>
          <a:p>
            <a:endParaRPr lang="en-US" dirty="0"/>
          </a:p>
        </p:txBody>
      </p:sp>
      <p:sp>
        <p:nvSpPr>
          <p:cNvPr id="5" name="Text Placeholder 4"/>
          <p:cNvSpPr>
            <a:spLocks noGrp="1"/>
          </p:cNvSpPr>
          <p:nvPr>
            <p:ph type="body" sz="quarter" idx="12"/>
          </p:nvPr>
        </p:nvSpPr>
        <p:spPr>
          <a:xfrm>
            <a:off x="255868" y="4711429"/>
            <a:ext cx="8623607" cy="1808438"/>
          </a:xfrm>
        </p:spPr>
        <p:txBody>
          <a:bodyPr/>
          <a:lstStyle/>
          <a:p>
            <a:r>
              <a:rPr lang="en-US" dirty="0"/>
              <a:t>Leverage Info-Tech’s Engagement Diagnostic and deliverables to see dramatic improvements in staff engagement, retention, and productivity. This blueprint provides three core customizable deliverables that you can use to start improving engagement today:</a:t>
            </a:r>
          </a:p>
          <a:p>
            <a:pPr lvl="1">
              <a:buSzPct val="100000"/>
              <a:buFont typeface="Courier New" panose="02070309020205020404" pitchFamily="49" charset="0"/>
              <a:buChar char="o"/>
            </a:pPr>
            <a:r>
              <a:rPr lang="en-US" b="1" dirty="0"/>
              <a:t>Engagement Diagnostic Program:</a:t>
            </a:r>
            <a:r>
              <a:rPr lang="en-US" dirty="0"/>
              <a:t> Leverage a customizable employee experience diagnostic to help you identify key areas for improvement.</a:t>
            </a:r>
          </a:p>
          <a:p>
            <a:pPr lvl="1">
              <a:buSzPct val="100000"/>
              <a:buFont typeface="Courier New" panose="02070309020205020404" pitchFamily="49" charset="0"/>
              <a:buChar char="o"/>
            </a:pPr>
            <a:r>
              <a:rPr lang="en-US" b="1" dirty="0"/>
              <a:t>Employee Engagement Focus Group Facilitation Guides: </a:t>
            </a:r>
            <a:r>
              <a:rPr lang="en-US" dirty="0"/>
              <a:t>Use our customizable presentation script to understand and validate staff feedback and prioritize your efforts based on the results.</a:t>
            </a:r>
          </a:p>
          <a:p>
            <a:pPr lvl="1">
              <a:buSzPct val="100000"/>
              <a:buFont typeface="Courier New" panose="02070309020205020404" pitchFamily="49" charset="0"/>
              <a:buChar char="o"/>
            </a:pPr>
            <a:r>
              <a:rPr lang="en-US" b="1" dirty="0"/>
              <a:t>Communication Templates:</a:t>
            </a:r>
            <a:r>
              <a:rPr lang="en-US" dirty="0"/>
              <a:t> Use Info-Tech’s customizable communication templates to establish an open dialogue with your staff and keep them in the loop at every stage of your employee experience initiative.</a:t>
            </a:r>
          </a:p>
        </p:txBody>
      </p:sp>
      <p:sp>
        <p:nvSpPr>
          <p:cNvPr id="6" name="Text Placeholder 5"/>
          <p:cNvSpPr>
            <a:spLocks noGrp="1"/>
          </p:cNvSpPr>
          <p:nvPr>
            <p:ph type="body" sz="quarter" idx="13"/>
          </p:nvPr>
        </p:nvSpPr>
        <p:spPr>
          <a:xfrm>
            <a:off x="5709037" y="1495997"/>
            <a:ext cx="3168262" cy="2885172"/>
          </a:xfrm>
        </p:spPr>
        <p:txBody>
          <a:bodyPr/>
          <a:lstStyle/>
          <a:p>
            <a:pPr marL="228600" indent="-228600">
              <a:spcBef>
                <a:spcPts val="0"/>
              </a:spcBef>
              <a:spcAft>
                <a:spcPts val="600"/>
              </a:spcAft>
              <a:buSzPct val="100000"/>
              <a:buFont typeface="+mj-lt"/>
              <a:buAutoNum type="arabicPeriod"/>
            </a:pPr>
            <a:r>
              <a:rPr lang="en-US" b="1" dirty="0"/>
              <a:t>Engagement is a two-way street. </a:t>
            </a:r>
            <a:r>
              <a:rPr lang="en-US" dirty="0"/>
              <a:t>Initiatives must address a known need, and be actively sought by employees – not handed down from management.</a:t>
            </a:r>
          </a:p>
          <a:p>
            <a:pPr marL="228600" indent="-228600">
              <a:spcBef>
                <a:spcPts val="0"/>
              </a:spcBef>
              <a:spcAft>
                <a:spcPts val="600"/>
              </a:spcAft>
              <a:buSzPct val="100000"/>
              <a:buFont typeface="+mj-lt"/>
              <a:buAutoNum type="arabicPeriod"/>
            </a:pPr>
            <a:r>
              <a:rPr lang="en-US" b="1" dirty="0"/>
              <a:t>Engagement initiatives are useless unless they target the right issues. </a:t>
            </a:r>
            <a:r>
              <a:rPr lang="en-US" dirty="0"/>
              <a:t>It can be tempting to focus on the latest perks and gadgets and ignore difficult issues. Use a systematic approach to uncover and tackle the real problems.</a:t>
            </a:r>
          </a:p>
          <a:p>
            <a:pPr marL="228600" indent="-228600">
              <a:spcBef>
                <a:spcPts val="0"/>
              </a:spcBef>
              <a:spcAft>
                <a:spcPts val="600"/>
              </a:spcAft>
              <a:buSzPct val="100000"/>
              <a:buFont typeface="+mj-lt"/>
              <a:buAutoNum type="arabicPeriod"/>
            </a:pPr>
            <a:r>
              <a:rPr lang="en-US" b="1" dirty="0"/>
              <a:t>It’s time for IT leadership to step up. </a:t>
            </a:r>
            <a:r>
              <a:rPr lang="en-US" dirty="0"/>
              <a:t>IT leaders have a much bigger impact on IT staff engagement than HR ever can. Leverage this power to lead your team to peak performance.</a:t>
            </a:r>
          </a:p>
        </p:txBody>
      </p:sp>
    </p:spTree>
    <p:extLst>
      <p:ext uri="{BB962C8B-B14F-4D97-AF65-F5344CB8AC3E}">
        <p14:creationId xmlns:p14="http://schemas.microsoft.com/office/powerpoint/2010/main" val="3696323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is a difference between engaged and satisfied employees</a:t>
            </a:r>
          </a:p>
        </p:txBody>
      </p:sp>
      <p:pic>
        <p:nvPicPr>
          <p:cNvPr id="3" name="Picture 2"/>
          <p:cNvPicPr>
            <a:picLocks noChangeAspect="1"/>
          </p:cNvPicPr>
          <p:nvPr/>
        </p:nvPicPr>
        <p:blipFill>
          <a:blip r:embed="rId3"/>
          <a:stretch>
            <a:fillRect/>
          </a:stretch>
        </p:blipFill>
        <p:spPr>
          <a:xfrm>
            <a:off x="556816" y="1244311"/>
            <a:ext cx="8020839" cy="5163630"/>
          </a:xfrm>
          <a:prstGeom prst="rect">
            <a:avLst/>
          </a:prstGeom>
        </p:spPr>
      </p:pic>
    </p:spTree>
    <p:extLst>
      <p:ext uri="{BB962C8B-B14F-4D97-AF65-F5344CB8AC3E}">
        <p14:creationId xmlns:p14="http://schemas.microsoft.com/office/powerpoint/2010/main" val="2373127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Engaged employees are the driving force behind innovation</a:t>
            </a:r>
            <a:endParaRPr lang="en-US" dirty="0"/>
          </a:p>
        </p:txBody>
      </p:sp>
      <p:graphicFrame>
        <p:nvGraphicFramePr>
          <p:cNvPr id="3" name="Chart 2"/>
          <p:cNvGraphicFramePr/>
          <p:nvPr>
            <p:extLst>
              <p:ext uri="{D42A27DB-BD31-4B8C-83A1-F6EECF244321}">
                <p14:modId xmlns:p14="http://schemas.microsoft.com/office/powerpoint/2010/main" val="2831956938"/>
              </p:ext>
            </p:extLst>
          </p:nvPr>
        </p:nvGraphicFramePr>
        <p:xfrm>
          <a:off x="131233" y="1959186"/>
          <a:ext cx="5528734" cy="359833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049867" y="5777654"/>
            <a:ext cx="3691466" cy="400110"/>
          </a:xfrm>
          <a:prstGeom prst="rect">
            <a:avLst/>
          </a:prstGeom>
          <a:noFill/>
        </p:spPr>
        <p:txBody>
          <a:bodyPr wrap="square" rtlCol="0">
            <a:spAutoFit/>
          </a:bodyPr>
          <a:lstStyle/>
          <a:p>
            <a:pPr algn="ctr"/>
            <a:r>
              <a:rPr lang="en-CA" sz="1000" b="1" dirty="0"/>
              <a:t>Source:</a:t>
            </a:r>
            <a:r>
              <a:rPr lang="en-CA" sz="1000" dirty="0"/>
              <a:t> McLean &amp; Company Employee Engagement Survey; </a:t>
            </a:r>
            <a:r>
              <a:rPr lang="en-CA" sz="1000" i="1" dirty="0"/>
              <a:t>N=3394 </a:t>
            </a:r>
            <a:r>
              <a:rPr lang="en-CA" sz="1000" dirty="0"/>
              <a:t>respondents that were Engaged or Disengaged</a:t>
            </a:r>
          </a:p>
        </p:txBody>
      </p:sp>
      <p:sp>
        <p:nvSpPr>
          <p:cNvPr id="5" name="Rounded Rectangle 69"/>
          <p:cNvSpPr/>
          <p:nvPr/>
        </p:nvSpPr>
        <p:spPr>
          <a:xfrm>
            <a:off x="5705687" y="1133475"/>
            <a:ext cx="3438313" cy="5389245"/>
          </a:xfrm>
          <a:prstGeom prst="rect">
            <a:avLst/>
          </a:prstGeom>
          <a:solidFill>
            <a:schemeClr val="accent6">
              <a:lumMod val="95000"/>
            </a:schemeClr>
          </a:solidFill>
          <a:ln>
            <a:noFill/>
          </a:ln>
        </p:spPr>
        <p:style>
          <a:lnRef idx="2">
            <a:schemeClr val="accent3"/>
          </a:lnRef>
          <a:fillRef idx="1">
            <a:schemeClr val="lt1"/>
          </a:fillRef>
          <a:effectRef idx="0">
            <a:schemeClr val="accent3"/>
          </a:effectRef>
          <a:fontRef idx="minor">
            <a:schemeClr val="dk1"/>
          </a:fontRef>
        </p:style>
        <p:txBody>
          <a:bodyPr rtlCol="0" anchor="t"/>
          <a:lstStyle/>
          <a:p>
            <a:pPr>
              <a:spcAft>
                <a:spcPts val="600"/>
              </a:spcAft>
            </a:pPr>
            <a:r>
              <a:rPr lang="en-US" sz="1400" b="1" dirty="0"/>
              <a:t>An engaged workforce is a must have if you want to drive innovation.</a:t>
            </a:r>
          </a:p>
          <a:p>
            <a:pPr>
              <a:spcAft>
                <a:spcPts val="600"/>
              </a:spcAft>
            </a:pPr>
            <a:br>
              <a:rPr lang="en-US" sz="1400" dirty="0"/>
            </a:br>
            <a:r>
              <a:rPr lang="en-US" sz="1400" dirty="0"/>
              <a:t>Engaged employees are significantly more willing to try new things and are more likely to believe that their suggestion will be taken seriously. </a:t>
            </a:r>
          </a:p>
          <a:p>
            <a:pPr>
              <a:spcAft>
                <a:spcPts val="600"/>
              </a:spcAft>
            </a:pPr>
            <a:endParaRPr lang="en-US" sz="1400" dirty="0"/>
          </a:p>
          <a:p>
            <a:pPr>
              <a:spcAft>
                <a:spcPts val="600"/>
              </a:spcAft>
            </a:pPr>
            <a:r>
              <a:rPr lang="en-US" sz="1400" dirty="0"/>
              <a:t>Engaged IT staff are also significantly more likely to go above the call of duty to look for opportunities to innovate, driving cost and time savings.</a:t>
            </a:r>
          </a:p>
        </p:txBody>
      </p:sp>
      <p:sp>
        <p:nvSpPr>
          <p:cNvPr id="6" name="TextBox 5"/>
          <p:cNvSpPr txBox="1"/>
          <p:nvPr/>
        </p:nvSpPr>
        <p:spPr>
          <a:xfrm>
            <a:off x="966782" y="1510565"/>
            <a:ext cx="4693185" cy="338554"/>
          </a:xfrm>
          <a:prstGeom prst="rect">
            <a:avLst/>
          </a:prstGeom>
        </p:spPr>
        <p:txBody>
          <a:bodyPr wrap="square" rtlCol="0">
            <a:spAutoFit/>
          </a:bodyPr>
          <a:lstStyle/>
          <a:p>
            <a:r>
              <a:rPr lang="en-US" sz="1600" b="1" dirty="0">
                <a:solidFill>
                  <a:schemeClr val="bg1">
                    <a:lumMod val="65000"/>
                  </a:schemeClr>
                </a:solidFill>
              </a:rPr>
              <a:t>Impact of Engagement on Innovation</a:t>
            </a:r>
          </a:p>
        </p:txBody>
      </p:sp>
    </p:spTree>
    <p:extLst>
      <p:ext uri="{BB962C8B-B14F-4D97-AF65-F5344CB8AC3E}">
        <p14:creationId xmlns:p14="http://schemas.microsoft.com/office/powerpoint/2010/main" val="494668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Disengaged employees are 70% less likely to agree that they expect to be at the organization a year from now</a:t>
            </a:r>
            <a:endParaRPr lang="en-US" dirty="0"/>
          </a:p>
        </p:txBody>
      </p:sp>
      <p:sp>
        <p:nvSpPr>
          <p:cNvPr id="6" name="Rounded Rectangle 69"/>
          <p:cNvSpPr/>
          <p:nvPr/>
        </p:nvSpPr>
        <p:spPr>
          <a:xfrm>
            <a:off x="5705687" y="1133475"/>
            <a:ext cx="3438313" cy="5389245"/>
          </a:xfrm>
          <a:prstGeom prst="rect">
            <a:avLst/>
          </a:prstGeom>
          <a:solidFill>
            <a:schemeClr val="accent6">
              <a:lumMod val="95000"/>
            </a:schemeClr>
          </a:solidFill>
          <a:ln>
            <a:noFill/>
          </a:ln>
        </p:spPr>
        <p:style>
          <a:lnRef idx="2">
            <a:schemeClr val="accent3"/>
          </a:lnRef>
          <a:fillRef idx="1">
            <a:schemeClr val="lt1"/>
          </a:fillRef>
          <a:effectRef idx="0">
            <a:schemeClr val="accent3"/>
          </a:effectRef>
          <a:fontRef idx="minor">
            <a:schemeClr val="dk1"/>
          </a:fontRef>
        </p:style>
        <p:txBody>
          <a:bodyPr rtlCol="0" anchor="t"/>
          <a:lstStyle/>
          <a:p>
            <a:pPr>
              <a:spcAft>
                <a:spcPts val="600"/>
              </a:spcAft>
            </a:pPr>
            <a:r>
              <a:rPr lang="en-CA" sz="1400" b="1" dirty="0"/>
              <a:t>The cost of turnover is estimated to be 150% of an employee’s annual salary.</a:t>
            </a:r>
            <a:r>
              <a:rPr lang="en-CA" sz="1400" b="1" baseline="30000" dirty="0"/>
              <a:t>1</a:t>
            </a:r>
          </a:p>
          <a:p>
            <a:pPr>
              <a:spcAft>
                <a:spcPts val="600"/>
              </a:spcAft>
            </a:pPr>
            <a:r>
              <a:rPr lang="en-CA" sz="1400" dirty="0"/>
              <a:t>Turnover costs include all costs relating to hiring, recruitment, training, and lost productivity, as well as the impact on SLAs, deadlines, and other staff members. </a:t>
            </a:r>
          </a:p>
          <a:p>
            <a:pPr>
              <a:spcAft>
                <a:spcPts val="600"/>
              </a:spcAft>
            </a:pPr>
            <a:r>
              <a:rPr lang="en-CA" sz="1400" b="1" dirty="0"/>
              <a:t>Lack of growth opportunities and an inability to see a long-term career at the organization are huge retention risks, </a:t>
            </a:r>
            <a:r>
              <a:rPr lang="en-CA" sz="1400" dirty="0"/>
              <a:t>particularly for millennials who are extremely career-centric. By 2025 millennials will make up roughly 75% of the workforce.</a:t>
            </a:r>
            <a:r>
              <a:rPr lang="en-CA" sz="1400" baseline="30000" dirty="0"/>
              <a:t>2</a:t>
            </a:r>
            <a:r>
              <a:rPr lang="en-CA" sz="1400" dirty="0"/>
              <a:t> Engaging millennials in growth opportunities will be critical for retention and maintaining a productive workforce.</a:t>
            </a:r>
          </a:p>
        </p:txBody>
      </p:sp>
      <p:sp>
        <p:nvSpPr>
          <p:cNvPr id="7" name="Rectangle 6"/>
          <p:cNvSpPr/>
          <p:nvPr/>
        </p:nvSpPr>
        <p:spPr>
          <a:xfrm>
            <a:off x="5676929" y="5712298"/>
            <a:ext cx="3438313" cy="246221"/>
          </a:xfrm>
          <a:prstGeom prst="rect">
            <a:avLst/>
          </a:prstGeom>
        </p:spPr>
        <p:txBody>
          <a:bodyPr wrap="square">
            <a:spAutoFit/>
          </a:bodyPr>
          <a:lstStyle/>
          <a:p>
            <a:r>
              <a:rPr lang="en-US" sz="1000" b="1" dirty="0"/>
              <a:t>Sources:</a:t>
            </a:r>
            <a:r>
              <a:rPr lang="en-US" sz="1000" dirty="0"/>
              <a:t> 1. Lucas, 2013; 2. Dhawan, 2012</a:t>
            </a:r>
          </a:p>
        </p:txBody>
      </p:sp>
      <p:sp>
        <p:nvSpPr>
          <p:cNvPr id="8" name="TextBox 7"/>
          <p:cNvSpPr txBox="1"/>
          <p:nvPr/>
        </p:nvSpPr>
        <p:spPr>
          <a:xfrm>
            <a:off x="257174" y="5707112"/>
            <a:ext cx="5419755" cy="400110"/>
          </a:xfrm>
          <a:prstGeom prst="rect">
            <a:avLst/>
          </a:prstGeom>
        </p:spPr>
        <p:txBody>
          <a:bodyPr wrap="square" rtlCol="0">
            <a:spAutoFit/>
          </a:bodyPr>
          <a:lstStyle/>
          <a:p>
            <a:r>
              <a:rPr lang="en-CA" sz="1000" b="1" dirty="0"/>
              <a:t>Source:</a:t>
            </a:r>
            <a:r>
              <a:rPr lang="en-CA" sz="1000" dirty="0"/>
              <a:t> McLean &amp; Company Employee Engagement Survey; </a:t>
            </a:r>
            <a:r>
              <a:rPr lang="en-CA" sz="1000" i="1" dirty="0"/>
              <a:t>N=5,902</a:t>
            </a:r>
            <a:r>
              <a:rPr lang="en-CA" sz="1000" dirty="0"/>
              <a:t> IT Employees that were either Engaged or Disengaged (Almost Engaged and Indifferent were not included)</a:t>
            </a:r>
          </a:p>
        </p:txBody>
      </p:sp>
      <p:sp>
        <p:nvSpPr>
          <p:cNvPr id="13" name="TextBox 12"/>
          <p:cNvSpPr txBox="1"/>
          <p:nvPr/>
        </p:nvSpPr>
        <p:spPr>
          <a:xfrm>
            <a:off x="1045857" y="1383463"/>
            <a:ext cx="4693185" cy="338554"/>
          </a:xfrm>
          <a:prstGeom prst="rect">
            <a:avLst/>
          </a:prstGeom>
        </p:spPr>
        <p:txBody>
          <a:bodyPr wrap="square" rtlCol="0">
            <a:spAutoFit/>
          </a:bodyPr>
          <a:lstStyle/>
          <a:p>
            <a:r>
              <a:rPr lang="en-US" sz="1600" b="1" dirty="0">
                <a:solidFill>
                  <a:schemeClr val="bg1">
                    <a:lumMod val="65000"/>
                  </a:schemeClr>
                </a:solidFill>
              </a:rPr>
              <a:t>Impact of Engagement on Retention</a:t>
            </a:r>
          </a:p>
        </p:txBody>
      </p:sp>
      <p:graphicFrame>
        <p:nvGraphicFramePr>
          <p:cNvPr id="12" name="Chart 11"/>
          <p:cNvGraphicFramePr/>
          <p:nvPr>
            <p:extLst>
              <p:ext uri="{D42A27DB-BD31-4B8C-83A1-F6EECF244321}">
                <p14:modId xmlns:p14="http://schemas.microsoft.com/office/powerpoint/2010/main" val="3689147465"/>
              </p:ext>
            </p:extLst>
          </p:nvPr>
        </p:nvGraphicFramePr>
        <p:xfrm>
          <a:off x="91175" y="1738349"/>
          <a:ext cx="5479892" cy="3764984"/>
        </p:xfrm>
        <a:graphic>
          <a:graphicData uri="http://schemas.openxmlformats.org/drawingml/2006/chart">
            <c:chart xmlns:c="http://schemas.openxmlformats.org/drawingml/2006/chart" xmlns:r="http://schemas.openxmlformats.org/officeDocument/2006/relationships" r:id="rId2"/>
          </a:graphicData>
        </a:graphic>
      </p:graphicFrame>
      <p:sp>
        <p:nvSpPr>
          <p:cNvPr id="14" name="Rounded Rectangle 13"/>
          <p:cNvSpPr/>
          <p:nvPr/>
        </p:nvSpPr>
        <p:spPr>
          <a:xfrm>
            <a:off x="3061252" y="4492034"/>
            <a:ext cx="2385391" cy="708119"/>
          </a:xfrm>
          <a:prstGeom prst="roundRect">
            <a:avLst/>
          </a:prstGeom>
          <a:noFill/>
          <a:ln>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577799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Engaged employees put in longer hours, exceed expectations, and feel proud of the work they do</a:t>
            </a:r>
            <a:endParaRPr lang="en-US" dirty="0"/>
          </a:p>
        </p:txBody>
      </p:sp>
      <p:sp>
        <p:nvSpPr>
          <p:cNvPr id="3" name="Rounded Rectangle 69"/>
          <p:cNvSpPr/>
          <p:nvPr/>
        </p:nvSpPr>
        <p:spPr>
          <a:xfrm>
            <a:off x="5705687" y="1133475"/>
            <a:ext cx="3438313" cy="5389245"/>
          </a:xfrm>
          <a:prstGeom prst="rect">
            <a:avLst/>
          </a:prstGeom>
          <a:solidFill>
            <a:schemeClr val="accent6">
              <a:lumMod val="95000"/>
            </a:schemeClr>
          </a:solidFill>
          <a:ln>
            <a:noFill/>
          </a:ln>
        </p:spPr>
        <p:style>
          <a:lnRef idx="2">
            <a:schemeClr val="accent3"/>
          </a:lnRef>
          <a:fillRef idx="1">
            <a:schemeClr val="lt1"/>
          </a:fillRef>
          <a:effectRef idx="0">
            <a:schemeClr val="accent3"/>
          </a:effectRef>
          <a:fontRef idx="minor">
            <a:schemeClr val="dk1"/>
          </a:fontRef>
        </p:style>
        <p:txBody>
          <a:bodyPr rtlCol="0" anchor="t"/>
          <a:lstStyle/>
          <a:p>
            <a:pPr>
              <a:spcAft>
                <a:spcPts val="600"/>
              </a:spcAft>
            </a:pPr>
            <a:r>
              <a:rPr lang="en-CA" sz="1400" b="1" dirty="0">
                <a:solidFill>
                  <a:schemeClr val="tx1"/>
                </a:solidFill>
              </a:rPr>
              <a:t>Engaged employees don’t just work harder, they deliver higher quality service and products. </a:t>
            </a:r>
          </a:p>
          <a:p>
            <a:pPr>
              <a:spcAft>
                <a:spcPts val="600"/>
              </a:spcAft>
            </a:pPr>
            <a:r>
              <a:rPr lang="en-CA" sz="1400" dirty="0">
                <a:solidFill>
                  <a:schemeClr val="tx1"/>
                </a:solidFill>
              </a:rPr>
              <a:t>Engaged employees are significantly more likely to agree that they regularly accomplish more than what’s expected of them, choose to work extra hours to improve results, and take pride in the work they do. </a:t>
            </a:r>
          </a:p>
          <a:p>
            <a:pPr>
              <a:spcAft>
                <a:spcPts val="600"/>
              </a:spcAft>
            </a:pPr>
            <a:r>
              <a:rPr lang="en-CA" sz="1400" dirty="0">
                <a:solidFill>
                  <a:schemeClr val="tx1"/>
                </a:solidFill>
              </a:rPr>
              <a:t>Without this sense of pride and ownership over the quality of service IT provides, IT departments are at serious risk of not being able to deliver quality service, on time and on budget. </a:t>
            </a:r>
          </a:p>
          <a:p>
            <a:pPr>
              <a:spcAft>
                <a:spcPts val="600"/>
              </a:spcAft>
            </a:pPr>
            <a:r>
              <a:rPr lang="en-CA" sz="1400" b="1" dirty="0">
                <a:solidFill>
                  <a:schemeClr val="tx1"/>
                </a:solidFill>
              </a:rPr>
              <a:t>Knowing the engagement levels of your staff and actively looking to improve them is critical for departments looking to meet increasing demands from the business. </a:t>
            </a:r>
          </a:p>
        </p:txBody>
      </p:sp>
      <p:sp>
        <p:nvSpPr>
          <p:cNvPr id="7" name="TextBox 6"/>
          <p:cNvSpPr txBox="1"/>
          <p:nvPr/>
        </p:nvSpPr>
        <p:spPr>
          <a:xfrm>
            <a:off x="257174" y="5891390"/>
            <a:ext cx="5272263" cy="400110"/>
          </a:xfrm>
          <a:prstGeom prst="rect">
            <a:avLst/>
          </a:prstGeom>
        </p:spPr>
        <p:txBody>
          <a:bodyPr wrap="square" rtlCol="0">
            <a:spAutoFit/>
          </a:bodyPr>
          <a:lstStyle/>
          <a:p>
            <a:r>
              <a:rPr lang="en-CA" sz="1000" b="1" dirty="0"/>
              <a:t>Source:</a:t>
            </a:r>
            <a:r>
              <a:rPr lang="en-CA" sz="1000" dirty="0"/>
              <a:t> McLean &amp; Company Employee Engagement Survey; </a:t>
            </a:r>
            <a:r>
              <a:rPr lang="en-CA" sz="1000" i="1" dirty="0"/>
              <a:t>N=5,902</a:t>
            </a:r>
            <a:r>
              <a:rPr lang="en-CA" sz="1000" dirty="0"/>
              <a:t> IT Employees that were either Engaged or Disengaged (Almost Engaged and Indifferent were not included)</a:t>
            </a:r>
          </a:p>
        </p:txBody>
      </p:sp>
      <p:sp>
        <p:nvSpPr>
          <p:cNvPr id="9" name="TextBox 8"/>
          <p:cNvSpPr txBox="1"/>
          <p:nvPr/>
        </p:nvSpPr>
        <p:spPr>
          <a:xfrm>
            <a:off x="995086" y="1488836"/>
            <a:ext cx="4825387" cy="338554"/>
          </a:xfrm>
          <a:prstGeom prst="rect">
            <a:avLst/>
          </a:prstGeom>
        </p:spPr>
        <p:txBody>
          <a:bodyPr wrap="square" rtlCol="0">
            <a:spAutoFit/>
          </a:bodyPr>
          <a:lstStyle/>
          <a:p>
            <a:r>
              <a:rPr lang="en-US" sz="1600" b="1" dirty="0">
                <a:solidFill>
                  <a:schemeClr val="bg1">
                    <a:lumMod val="65000"/>
                  </a:schemeClr>
                </a:solidFill>
              </a:rPr>
              <a:t>Impact of Engagement on Performance</a:t>
            </a:r>
          </a:p>
        </p:txBody>
      </p:sp>
      <p:graphicFrame>
        <p:nvGraphicFramePr>
          <p:cNvPr id="10" name="Chart 9"/>
          <p:cNvGraphicFramePr/>
          <p:nvPr>
            <p:extLst>
              <p:ext uri="{D42A27DB-BD31-4B8C-83A1-F6EECF244321}">
                <p14:modId xmlns:p14="http://schemas.microsoft.com/office/powerpoint/2010/main" val="2333134609"/>
              </p:ext>
            </p:extLst>
          </p:nvPr>
        </p:nvGraphicFramePr>
        <p:xfrm>
          <a:off x="257174" y="2182751"/>
          <a:ext cx="5131550" cy="37086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3420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55588"/>
            <a:ext cx="8775392" cy="877887"/>
          </a:xfrm>
        </p:spPr>
        <p:txBody>
          <a:bodyPr/>
          <a:lstStyle/>
          <a:p>
            <a:r>
              <a:rPr lang="en-CA" dirty="0"/>
              <a:t>IT departments face unique employee engagement challenges</a:t>
            </a:r>
          </a:p>
        </p:txBody>
      </p:sp>
      <p:sp>
        <p:nvSpPr>
          <p:cNvPr id="3" name="TextBox 3"/>
          <p:cNvSpPr txBox="1"/>
          <p:nvPr/>
        </p:nvSpPr>
        <p:spPr>
          <a:xfrm>
            <a:off x="257174" y="1133475"/>
            <a:ext cx="8620125" cy="523220"/>
          </a:xfrm>
          <a:prstGeom prst="rect">
            <a:avLst/>
          </a:prstGeom>
        </p:spPr>
        <p:txBody>
          <a:bodyPr wrap="square" rtlCol="0">
            <a:spAutoFit/>
          </a:bodyPr>
          <a:lstStyle/>
          <a:p>
            <a:r>
              <a:rPr lang="en-CA" sz="1400" dirty="0"/>
              <a:t>IT professionals are in high demand. In a competitive hiring market, organizations not providing the environment for employee engagement suffer from increased employee churn. </a:t>
            </a:r>
          </a:p>
        </p:txBody>
      </p:sp>
      <p:cxnSp>
        <p:nvCxnSpPr>
          <p:cNvPr id="4" name="Elbow Connector 12"/>
          <p:cNvCxnSpPr/>
          <p:nvPr/>
        </p:nvCxnSpPr>
        <p:spPr>
          <a:xfrm flipV="1">
            <a:off x="2591677" y="4214229"/>
            <a:ext cx="1836546" cy="874529"/>
          </a:xfrm>
          <a:prstGeom prst="bentConnector3">
            <a:avLst>
              <a:gd name="adj1" fmla="val 100267"/>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50"/>
          <p:cNvSpPr/>
          <p:nvPr/>
        </p:nvSpPr>
        <p:spPr>
          <a:xfrm>
            <a:off x="429233" y="4025704"/>
            <a:ext cx="2161554" cy="1268497"/>
          </a:xfrm>
          <a:prstGeom prst="rect">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tx1"/>
                </a:solidFill>
              </a:rPr>
              <a:t>Only 33% of IT professionals had a clear career path compared to 50% for all others.</a:t>
            </a:r>
          </a:p>
        </p:txBody>
      </p:sp>
      <p:cxnSp>
        <p:nvCxnSpPr>
          <p:cNvPr id="6" name="Elbow Connector 14"/>
          <p:cNvCxnSpPr/>
          <p:nvPr/>
        </p:nvCxnSpPr>
        <p:spPr>
          <a:xfrm rot="10800000" flipH="1" flipV="1">
            <a:off x="2577101" y="1968396"/>
            <a:ext cx="1836546" cy="874529"/>
          </a:xfrm>
          <a:prstGeom prst="bentConnector3">
            <a:avLst>
              <a:gd name="adj1" fmla="val 99865"/>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50"/>
          <p:cNvSpPr/>
          <p:nvPr/>
        </p:nvSpPr>
        <p:spPr>
          <a:xfrm>
            <a:off x="429233" y="1789294"/>
            <a:ext cx="2161554" cy="1268497"/>
          </a:xfrm>
          <a:prstGeom prst="rect">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tx1"/>
                </a:solidFill>
              </a:rPr>
              <a:t>IT employees are overall 14% less happy.</a:t>
            </a:r>
          </a:p>
        </p:txBody>
      </p:sp>
      <p:cxnSp>
        <p:nvCxnSpPr>
          <p:cNvPr id="8" name="Elbow Connector 16"/>
          <p:cNvCxnSpPr/>
          <p:nvPr/>
        </p:nvCxnSpPr>
        <p:spPr>
          <a:xfrm rot="10800000" flipV="1">
            <a:off x="4692563" y="1968396"/>
            <a:ext cx="1836546" cy="874529"/>
          </a:xfrm>
          <a:prstGeom prst="bentConnector3">
            <a:avLst>
              <a:gd name="adj1" fmla="val 99865"/>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 name="Elbow Connector 17"/>
          <p:cNvCxnSpPr/>
          <p:nvPr/>
        </p:nvCxnSpPr>
        <p:spPr>
          <a:xfrm flipH="1" flipV="1">
            <a:off x="4707137" y="4214229"/>
            <a:ext cx="1836546" cy="874529"/>
          </a:xfrm>
          <a:prstGeom prst="bentConnector3">
            <a:avLst>
              <a:gd name="adj1" fmla="val 100267"/>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50"/>
          <p:cNvSpPr/>
          <p:nvPr/>
        </p:nvSpPr>
        <p:spPr>
          <a:xfrm>
            <a:off x="6543684" y="4025704"/>
            <a:ext cx="2161554" cy="1268497"/>
          </a:xfrm>
          <a:prstGeom prst="rect">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tx1"/>
                </a:solidFill>
              </a:rPr>
              <a:t>80% of IT professionals are willing to hear about new job opportunities.</a:t>
            </a:r>
          </a:p>
        </p:txBody>
      </p:sp>
      <p:sp>
        <p:nvSpPr>
          <p:cNvPr id="11" name="Rectangle 50"/>
          <p:cNvSpPr/>
          <p:nvPr/>
        </p:nvSpPr>
        <p:spPr>
          <a:xfrm>
            <a:off x="6543684" y="1789294"/>
            <a:ext cx="2161554" cy="1268497"/>
          </a:xfrm>
          <a:prstGeom prst="rect">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tx1"/>
                </a:solidFill>
              </a:rPr>
              <a:t>Only 12% of IT professionals expect to stay with their employer for more than five years. </a:t>
            </a:r>
          </a:p>
        </p:txBody>
      </p:sp>
      <p:sp>
        <p:nvSpPr>
          <p:cNvPr id="12" name="Rectangle 50"/>
          <p:cNvSpPr/>
          <p:nvPr/>
        </p:nvSpPr>
        <p:spPr>
          <a:xfrm>
            <a:off x="3495373" y="2881080"/>
            <a:ext cx="2161554" cy="1268497"/>
          </a:xfrm>
          <a:prstGeom prst="rect">
            <a:avLst/>
          </a:prstGeom>
          <a:solidFill>
            <a:schemeClr val="accent2"/>
          </a:solid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bg1"/>
                </a:solidFill>
              </a:rPr>
              <a:t>IT engagement is paramount to keeping a high-performing department.</a:t>
            </a:r>
          </a:p>
        </p:txBody>
      </p:sp>
      <p:sp>
        <p:nvSpPr>
          <p:cNvPr id="13" name="TextBox 14"/>
          <p:cNvSpPr txBox="1"/>
          <p:nvPr/>
        </p:nvSpPr>
        <p:spPr>
          <a:xfrm>
            <a:off x="257174" y="5516710"/>
            <a:ext cx="1437143" cy="246221"/>
          </a:xfrm>
          <a:prstGeom prst="rect">
            <a:avLst/>
          </a:prstGeom>
        </p:spPr>
        <p:txBody>
          <a:bodyPr wrap="square" rtlCol="0">
            <a:spAutoFit/>
          </a:bodyPr>
          <a:lstStyle/>
          <a:p>
            <a:r>
              <a:rPr lang="en-CA" sz="1000" b="1" dirty="0"/>
              <a:t>Source:</a:t>
            </a:r>
            <a:r>
              <a:rPr lang="en-CA" sz="1000" dirty="0"/>
              <a:t> Bersin, 2015</a:t>
            </a:r>
          </a:p>
        </p:txBody>
      </p:sp>
      <p:sp>
        <p:nvSpPr>
          <p:cNvPr id="14" name="TextBox 15"/>
          <p:cNvSpPr txBox="1"/>
          <p:nvPr/>
        </p:nvSpPr>
        <p:spPr>
          <a:xfrm>
            <a:off x="7216870" y="5516711"/>
            <a:ext cx="1660429" cy="246221"/>
          </a:xfrm>
          <a:prstGeom prst="rect">
            <a:avLst/>
          </a:prstGeom>
        </p:spPr>
        <p:txBody>
          <a:bodyPr wrap="square" rtlCol="0">
            <a:spAutoFit/>
          </a:bodyPr>
          <a:lstStyle/>
          <a:p>
            <a:r>
              <a:rPr lang="en-CA" sz="1000" b="1" dirty="0"/>
              <a:t>Source:</a:t>
            </a:r>
            <a:r>
              <a:rPr lang="en-CA" sz="1000" dirty="0"/>
              <a:t> Florentine, 2015</a:t>
            </a:r>
          </a:p>
        </p:txBody>
      </p:sp>
      <p:grpSp>
        <p:nvGrpSpPr>
          <p:cNvPr id="15" name="Group 14"/>
          <p:cNvGrpSpPr/>
          <p:nvPr/>
        </p:nvGrpSpPr>
        <p:grpSpPr>
          <a:xfrm>
            <a:off x="257174" y="5800210"/>
            <a:ext cx="8620125" cy="682753"/>
            <a:chOff x="323389" y="3283951"/>
            <a:chExt cx="8337823" cy="682753"/>
          </a:xfrm>
        </p:grpSpPr>
        <p:sp>
          <p:nvSpPr>
            <p:cNvPr id="16" name="Rectangle 97"/>
            <p:cNvSpPr/>
            <p:nvPr/>
          </p:nvSpPr>
          <p:spPr>
            <a:xfrm>
              <a:off x="1600868"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US" sz="1200" dirty="0">
                  <a:solidFill>
                    <a:schemeClr val="tx1"/>
                  </a:solidFill>
                </a:rPr>
                <a:t>Engagement, not pay, drives results. You cannot use salary or benefits to compensate for poor engagement when it comes to your team's productivity and ability to retain top talent. Make engagement a priority, and follow up intent with action.</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Tree>
    <p:extLst>
      <p:ext uri="{BB962C8B-B14F-4D97-AF65-F5344CB8AC3E}">
        <p14:creationId xmlns:p14="http://schemas.microsoft.com/office/powerpoint/2010/main" val="34571102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OGWnekO3c0mQzmfrE9jU2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OGWnekO3c0mQzmfrE9jU2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4062</Words>
  <Application>Microsoft Office PowerPoint</Application>
  <PresentationFormat>On-screen Show (4:3)</PresentationFormat>
  <Paragraphs>440</Paragraphs>
  <Slides>23</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23</vt:i4>
      </vt:variant>
      <vt:variant>
        <vt:lpstr>Custom Shows</vt:lpstr>
      </vt:variant>
      <vt:variant>
        <vt:i4>1</vt:i4>
      </vt:variant>
    </vt:vector>
  </HeadingPairs>
  <TitlesOfParts>
    <vt:vector size="30" baseType="lpstr">
      <vt:lpstr>Arial</vt:lpstr>
      <vt:lpstr>Calibri</vt:lpstr>
      <vt:lpstr>Courier New</vt:lpstr>
      <vt:lpstr>Georgia</vt:lpstr>
      <vt:lpstr>Wingdings</vt:lpstr>
      <vt:lpstr>Theme1</vt:lpstr>
      <vt:lpstr>PowerPoint Presentation</vt:lpstr>
      <vt:lpstr>PowerPoint Presentation</vt:lpstr>
      <vt:lpstr>Our understanding of the problem</vt:lpstr>
      <vt:lpstr>Executive summary</vt:lpstr>
      <vt:lpstr>There is a difference between engaged and satisfied employees</vt:lpstr>
      <vt:lpstr>Engaged employees are the driving force behind innovation</vt:lpstr>
      <vt:lpstr>Disengaged employees are 70% less likely to agree that they expect to be at the organization a year from now</vt:lpstr>
      <vt:lpstr>Engaged employees put in longer hours, exceed expectations, and feel proud of the work they do</vt:lpstr>
      <vt:lpstr>IT departments face unique employee engagement challenges</vt:lpstr>
      <vt:lpstr>Employee engagement is mission critical, but most initiatives fail to deliver</vt:lpstr>
      <vt:lpstr>The Info-Tech approach: understand the drivers of engagement to target specific causes of disengagement</vt:lpstr>
      <vt:lpstr>For your engagement strategy to be effective, it must be visible to employees</vt:lpstr>
      <vt:lpstr>IT employee engagement is ultimately up to IT leadership</vt:lpstr>
      <vt:lpstr>Info-Tech offers a suite of engagement tools; choose the program that’s right for your organization</vt:lpstr>
      <vt:lpstr>Measure the impact of your engagement program on key IT outcomes </vt:lpstr>
      <vt:lpstr>Engagement program outline</vt:lpstr>
      <vt:lpstr>Engagement program tools</vt:lpstr>
      <vt:lpstr>PowerPoint Presentation</vt:lpstr>
      <vt:lpstr>Use these icons to help direct you as you navigate this research </vt:lpstr>
      <vt:lpstr>Info-Tech offers various levels of support to best suit your needs</vt:lpstr>
      <vt:lpstr>Build an IT Employee Engagement Program – project overview</vt:lpstr>
      <vt:lpstr>Workshop overview </vt:lpstr>
      <vt:lpstr>Workshop – Leadership training program modules</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2018-11-23T15:46:20Z</dcterms:created>
  <dcterms:modified xsi:type="dcterms:W3CDTF">2020-07-14T14:31:20Z</dcterms:modified>
</cp:coreProperties>
</file>