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5" r:id="rId1"/>
  </p:sldMasterIdLst>
  <p:notesMasterIdLst>
    <p:notesMasterId r:id="rId13"/>
  </p:notesMasterIdLst>
  <p:handoutMasterIdLst>
    <p:handoutMasterId r:id="rId14"/>
  </p:handoutMasterIdLst>
  <p:sldIdLst>
    <p:sldId id="548" r:id="rId2"/>
    <p:sldId id="499" r:id="rId3"/>
    <p:sldId id="500" r:id="rId4"/>
    <p:sldId id="501" r:id="rId5"/>
    <p:sldId id="503" r:id="rId6"/>
    <p:sldId id="545" r:id="rId7"/>
    <p:sldId id="540" r:id="rId8"/>
    <p:sldId id="541" r:id="rId9"/>
    <p:sldId id="508" r:id="rId10"/>
    <p:sldId id="509" r:id="rId11"/>
    <p:sldId id="511" r:id="rId12"/>
  </p:sldIdLst>
  <p:sldSz cx="9144000" cy="6858000" type="screen4x3"/>
  <p:notesSz cx="6858000" cy="9144000"/>
  <p:custShowLst>
    <p:custShow name="Custom Show 1" id="0">
      <p:sldLst/>
    </p:custShow>
  </p:custShowLst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33" userDrawn="1">
          <p15:clr>
            <a:srgbClr val="A4A3A4"/>
          </p15:clr>
        </p15:guide>
        <p15:guide id="3" pos="680" userDrawn="1">
          <p15:clr>
            <a:srgbClr val="A4A3A4"/>
          </p15:clr>
        </p15:guide>
        <p15:guide id="4" orient="horz" pos="1185" userDrawn="1">
          <p15:clr>
            <a:srgbClr val="A4A3A4"/>
          </p15:clr>
        </p15:guide>
        <p15:guide id="5" orient="horz" pos="4110" userDrawn="1">
          <p15:clr>
            <a:srgbClr val="A4A3A4"/>
          </p15:clr>
        </p15:guide>
        <p15:guide id="6" orient="horz" pos="164" userDrawn="1">
          <p15:clr>
            <a:srgbClr val="A4A3A4"/>
          </p15:clr>
        </p15:guide>
        <p15:guide id="7" orient="horz" pos="799" userDrawn="1">
          <p15:clr>
            <a:srgbClr val="A4A3A4"/>
          </p15:clr>
        </p15:guide>
        <p15:guide id="8" pos="158" userDrawn="1">
          <p15:clr>
            <a:srgbClr val="A4A3A4"/>
          </p15:clr>
        </p15:guide>
        <p15:guide id="9" pos="172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3" name="Author" initials="A" lastIdx="0" clrIdx="1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ECECEC"/>
    <a:srgbClr val="2576B9"/>
    <a:srgbClr val="C0D1DD"/>
    <a:srgbClr val="FDFDFD"/>
    <a:srgbClr val="00475B"/>
    <a:srgbClr val="226AA6"/>
    <a:srgbClr val="F8C435"/>
    <a:srgbClr val="2B9E36"/>
    <a:srgbClr val="1B9E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187" autoAdjust="0"/>
    <p:restoredTop sz="75881" autoAdjust="0"/>
  </p:normalViewPr>
  <p:slideViewPr>
    <p:cSldViewPr snapToGrid="0">
      <p:cViewPr varScale="1">
        <p:scale>
          <a:sx n="118" d="100"/>
          <a:sy n="118" d="100"/>
        </p:scale>
        <p:origin x="2106" y="102"/>
      </p:cViewPr>
      <p:guideLst>
        <p:guide pos="3833"/>
        <p:guide pos="680"/>
        <p:guide orient="horz" pos="1185"/>
        <p:guide orient="horz" pos="4110"/>
        <p:guide orient="horz" pos="164"/>
        <p:guide orient="horz" pos="799"/>
        <p:guide pos="158"/>
        <p:guide pos="172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6690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78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006EA4-D462-4253-8FC7-D35175043F19}" type="datetimeFigureOut">
              <a:rPr lang="en-US" smtClean="0"/>
              <a:t>10/27/2016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2DA24A-F480-4AA7-ACF1-F7D1E577F3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409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E1B6C9-DAE3-4E7B-AB3C-9473EC02D78D}" type="datetimeFigureOut">
              <a:rPr lang="en-US" smtClean="0"/>
              <a:t>10/27/2016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F1ACBD-245E-4A24-AC78-063168A886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599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65BAA-4C92-45F9-B685-78236DC3BAD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042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1ACBD-245E-4A24-AC78-063168A8862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185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1ACBD-245E-4A24-AC78-063168A88622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063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1ACBD-245E-4A24-AC78-063168A8862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356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1ACBD-245E-4A24-AC78-063168A8862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659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1ACBD-245E-4A24-AC78-063168A8862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3077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1ACBD-245E-4A24-AC78-063168A8862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76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510" y="6090046"/>
            <a:ext cx="6696236" cy="7679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CA" sz="800" dirty="0">
                <a:solidFill>
                  <a:schemeClr val="bg1"/>
                </a:solidFill>
              </a:rPr>
              <a:t>Info-Tech Research Group, Inc. </a:t>
            </a:r>
            <a:r>
              <a:rPr lang="en-CA" sz="800" dirty="0" smtClean="0">
                <a:solidFill>
                  <a:schemeClr val="bg1"/>
                </a:solidFill>
              </a:rPr>
              <a:t>is </a:t>
            </a:r>
            <a:r>
              <a:rPr lang="en-CA" sz="800" dirty="0">
                <a:solidFill>
                  <a:schemeClr val="bg1"/>
                </a:solidFill>
              </a:rPr>
              <a:t>a global leader in providing IT research and advice.</a:t>
            </a:r>
            <a:br>
              <a:rPr lang="en-CA" sz="800" dirty="0">
                <a:solidFill>
                  <a:schemeClr val="bg1"/>
                </a:solidFill>
              </a:rPr>
            </a:br>
            <a:r>
              <a:rPr lang="en-CA" sz="800" dirty="0">
                <a:solidFill>
                  <a:schemeClr val="bg1"/>
                </a:solidFill>
              </a:rPr>
              <a:t>Info-Tech’s products and services combine actionable insight and relevant advice with</a:t>
            </a:r>
            <a:br>
              <a:rPr lang="en-CA" sz="800" dirty="0">
                <a:solidFill>
                  <a:schemeClr val="bg1"/>
                </a:solidFill>
              </a:rPr>
            </a:br>
            <a:r>
              <a:rPr lang="en-CA" sz="800" dirty="0">
                <a:solidFill>
                  <a:schemeClr val="bg1"/>
                </a:solidFill>
              </a:rPr>
              <a:t>ready-to-use tools and templates that cover the full spectrum of IT concerns.</a:t>
            </a:r>
            <a:br>
              <a:rPr lang="en-CA" sz="800" dirty="0">
                <a:solidFill>
                  <a:schemeClr val="bg1"/>
                </a:solidFill>
              </a:rPr>
            </a:br>
            <a:r>
              <a:rPr lang="en-CA" sz="800" dirty="0">
                <a:solidFill>
                  <a:schemeClr val="bg1"/>
                </a:solidFill>
              </a:rPr>
              <a:t>© </a:t>
            </a:r>
            <a:r>
              <a:rPr lang="en-CA" sz="800" dirty="0" smtClean="0">
                <a:solidFill>
                  <a:schemeClr val="bg1"/>
                </a:solidFill>
              </a:rPr>
              <a:t>1997-2016 </a:t>
            </a:r>
            <a:r>
              <a:rPr lang="en-CA" sz="800" dirty="0">
                <a:solidFill>
                  <a:schemeClr val="bg1"/>
                </a:solidFill>
              </a:rPr>
              <a:t>Info-Tech Research Group Inc.</a:t>
            </a:r>
          </a:p>
        </p:txBody>
      </p:sp>
      <p:pic>
        <p:nvPicPr>
          <p:cNvPr id="11" name="Picture 10" descr="Info-Tech_Logo_2013-On-Screen-WHITE(transparent-background)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020272" y="6309320"/>
            <a:ext cx="1697008" cy="3394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4028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2743739" cy="65246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253036" y="260350"/>
            <a:ext cx="2465065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2400" b="1" dirty="0">
                <a:solidFill>
                  <a:schemeClr val="tx2"/>
                </a:solidFill>
              </a:rPr>
              <a:t>INFO-TECH </a:t>
            </a:r>
          </a:p>
          <a:p>
            <a:r>
              <a:rPr lang="en-CA" sz="2400" b="1" dirty="0">
                <a:solidFill>
                  <a:schemeClr val="tx2"/>
                </a:solidFill>
              </a:rPr>
              <a:t>CASE STUDY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53037" y="1035683"/>
            <a:ext cx="2201406" cy="536443"/>
          </a:xfrm>
        </p:spPr>
        <p:txBody>
          <a:bodyPr/>
          <a:lstStyle>
            <a:lvl1pPr>
              <a:defRPr sz="1400" i="0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 smtClean="0"/>
              <a:t>Analyst,</a:t>
            </a:r>
            <a:br>
              <a:rPr lang="en-US" dirty="0" smtClean="0"/>
            </a:br>
            <a:r>
              <a:rPr lang="en-US" dirty="0" smtClean="0"/>
              <a:t>Role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5593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Header -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8150"/>
            <a:ext cx="9144000" cy="18845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60380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nalyst Perspec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259653" y="410698"/>
            <a:ext cx="51884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400" b="0" dirty="0" smtClean="0">
                <a:solidFill>
                  <a:schemeClr val="bg1">
                    <a:lumMod val="65000"/>
                  </a:schemeClr>
                </a:solidFill>
              </a:rPr>
              <a:t>Info-Tech Research Group</a:t>
            </a:r>
          </a:p>
          <a:p>
            <a:r>
              <a:rPr lang="en-CA" sz="3200" b="1" dirty="0" smtClean="0">
                <a:solidFill>
                  <a:schemeClr val="tx2"/>
                </a:solidFill>
              </a:rPr>
              <a:t>ANALYST PERSPECTIVE 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368903" y="6304774"/>
            <a:ext cx="2519916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1200" i="1" dirty="0" smtClean="0">
                <a:solidFill>
                  <a:schemeClr val="bg1"/>
                </a:solidFill>
              </a:rPr>
              <a:t>The VIP Boardroom at Info-Tech Research Group’s Toronto Office</a:t>
            </a:r>
          </a:p>
        </p:txBody>
      </p:sp>
    </p:spTree>
    <p:extLst>
      <p:ext uri="{BB962C8B-B14F-4D97-AF65-F5344CB8AC3E}">
        <p14:creationId xmlns:p14="http://schemas.microsoft.com/office/powerpoint/2010/main" val="124426100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79882346"/>
              </p:ext>
            </p:extLst>
          </p:nvPr>
        </p:nvGraphicFramePr>
        <p:xfrm>
          <a:off x="6499243" y="4121217"/>
          <a:ext cx="1978712" cy="225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871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1000" b="1" dirty="0" smtClean="0">
                          <a:solidFill>
                            <a:schemeClr val="tx1"/>
                          </a:solidFill>
                        </a:rPr>
                        <a:t>London, Ontario, Canada </a:t>
                      </a: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CA" sz="1000" b="0" i="1" dirty="0" smtClean="0">
                          <a:solidFill>
                            <a:schemeClr val="tx1"/>
                          </a:solidFill>
                        </a:rPr>
                        <a:t>Corporate headquarters </a:t>
                      </a:r>
                    </a:p>
                    <a:p>
                      <a:pPr algn="ctr"/>
                      <a:r>
                        <a:rPr lang="en-CA" sz="1000" b="0" dirty="0" smtClean="0">
                          <a:solidFill>
                            <a:schemeClr val="tx1"/>
                          </a:solidFill>
                        </a:rPr>
                        <a:t>602 Queens Avenue, </a:t>
                      </a:r>
                    </a:p>
                    <a:p>
                      <a:pPr algn="ctr"/>
                      <a:r>
                        <a:rPr lang="en-CA" sz="1000" b="0" dirty="0" smtClean="0">
                          <a:solidFill>
                            <a:schemeClr val="tx1"/>
                          </a:solidFill>
                        </a:rPr>
                        <a:t>London, Ontario, N6B 1Y8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CA" sz="1000" b="1" dirty="0" smtClean="0">
                          <a:solidFill>
                            <a:schemeClr val="tx1"/>
                          </a:solidFill>
                        </a:rPr>
                        <a:t>Toronto, Ontario, Canada </a:t>
                      </a:r>
                    </a:p>
                    <a:p>
                      <a:pPr algn="ctr"/>
                      <a:r>
                        <a:rPr lang="en-CA" sz="1000" b="0" dirty="0" smtClean="0">
                          <a:solidFill>
                            <a:schemeClr val="tx1"/>
                          </a:solidFill>
                        </a:rPr>
                        <a:t>888 Yonge Street</a:t>
                      </a:r>
                      <a:br>
                        <a:rPr lang="en-CA" sz="10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CA" sz="1000" b="0" dirty="0" smtClean="0">
                          <a:solidFill>
                            <a:schemeClr val="tx1"/>
                          </a:solidFill>
                        </a:rPr>
                        <a:t>Toronto,</a:t>
                      </a:r>
                      <a:r>
                        <a:rPr lang="en-CA" sz="1000" b="0" baseline="0" dirty="0" smtClean="0">
                          <a:solidFill>
                            <a:schemeClr val="tx1"/>
                          </a:solidFill>
                        </a:rPr>
                        <a:t> Ontario, </a:t>
                      </a:r>
                      <a:r>
                        <a:rPr lang="en-CA" sz="1000" b="0" dirty="0" smtClean="0">
                          <a:solidFill>
                            <a:schemeClr val="tx1"/>
                          </a:solidFill>
                        </a:rPr>
                        <a:t>M4W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b="1" dirty="0" smtClean="0">
                          <a:solidFill>
                            <a:schemeClr val="tx1"/>
                          </a:solidFill>
                        </a:rPr>
                        <a:t>Las Vegas, Nevada, USA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b="0" dirty="0" smtClean="0">
                          <a:solidFill>
                            <a:schemeClr val="tx1"/>
                          </a:solidFill>
                        </a:rPr>
                        <a:t>3960 Howard Hughes Parkway, Suite 500</a:t>
                      </a:r>
                      <a:br>
                        <a:rPr lang="en-CA" sz="10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CA" sz="1000" b="0" dirty="0" smtClean="0">
                          <a:solidFill>
                            <a:schemeClr val="tx1"/>
                          </a:solidFill>
                        </a:rPr>
                        <a:t>Las Vegas, Nevada</a:t>
                      </a:r>
                      <a:r>
                        <a:rPr lang="en-CA" sz="1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CA" sz="1000" b="0" dirty="0" smtClean="0">
                          <a:solidFill>
                            <a:schemeClr val="tx1"/>
                          </a:solidFill>
                        </a:rPr>
                        <a:t>89169  </a:t>
                      </a:r>
                    </a:p>
                    <a:p>
                      <a:pPr algn="ctr"/>
                      <a:endParaRPr lang="en-CA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993811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567832" y="2155052"/>
            <a:ext cx="5356928" cy="163121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chemeClr val="accent1"/>
                </a:solidFill>
              </a:rPr>
              <a:t>Appendices</a:t>
            </a:r>
          </a:p>
          <a:p>
            <a:r>
              <a:rPr lang="en-US" sz="5000" b="1" dirty="0" smtClean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/>
          <a:srcRect t="2905" b="14293"/>
          <a:stretch/>
        </p:blipFill>
        <p:spPr>
          <a:xfrm>
            <a:off x="6084888" y="1"/>
            <a:ext cx="3059112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38907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260648"/>
            <a:ext cx="8625780" cy="864096"/>
          </a:xfrm>
        </p:spPr>
        <p:txBody>
          <a:bodyPr/>
          <a:lstStyle>
            <a:lvl1pPr algn="l">
              <a:lnSpc>
                <a:spcPts val="2600"/>
              </a:lnSpc>
              <a:defRPr sz="2400" b="1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Page Header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64238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xecutive Bri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 smtClean="0"/>
              <a:t>General slide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89725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xecutive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Executive summary (Georgia, 24pt)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255868" y="4199835"/>
            <a:ext cx="8640578" cy="3128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CA" sz="1400" b="1" dirty="0"/>
              <a:t>Resolution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247848" y="1210905"/>
            <a:ext cx="5266944" cy="320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/>
              <a:t>Situation</a:t>
            </a:r>
            <a:endParaRPr lang="en-US" sz="1400" b="1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247848" y="2659744"/>
            <a:ext cx="5266944" cy="320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b="1" dirty="0"/>
              <a:t>Complication</a:t>
            </a:r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47848" y="1535364"/>
            <a:ext cx="5257800" cy="107899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21" name="Text Placeholder 19"/>
          <p:cNvSpPr>
            <a:spLocks noGrp="1"/>
          </p:cNvSpPr>
          <p:nvPr userDrawn="1">
            <p:ph type="body" sz="quarter" idx="11"/>
          </p:nvPr>
        </p:nvSpPr>
        <p:spPr>
          <a:xfrm>
            <a:off x="247848" y="2974004"/>
            <a:ext cx="5257800" cy="107698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22" name="Text Placeholder 19"/>
          <p:cNvSpPr>
            <a:spLocks noGrp="1"/>
          </p:cNvSpPr>
          <p:nvPr userDrawn="1">
            <p:ph type="body" sz="quarter" idx="12"/>
          </p:nvPr>
        </p:nvSpPr>
        <p:spPr>
          <a:xfrm>
            <a:off x="255868" y="4512653"/>
            <a:ext cx="8623607" cy="18084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323528" y="1124744"/>
            <a:ext cx="8496944" cy="0"/>
          </a:xfrm>
          <a:prstGeom prst="line">
            <a:avLst/>
          </a:prstGeom>
          <a:ln w="22225">
            <a:solidFill>
              <a:srgbClr val="45433E">
                <a:alpha val="41961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28"/>
          <p:cNvSpPr>
            <a:spLocks noGrp="1"/>
          </p:cNvSpPr>
          <p:nvPr>
            <p:ph type="body" sz="quarter" idx="13"/>
          </p:nvPr>
        </p:nvSpPr>
        <p:spPr>
          <a:xfrm>
            <a:off x="5737241" y="1495997"/>
            <a:ext cx="3083231" cy="2523241"/>
          </a:xfrm>
          <a:noFill/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>
              <a:defRPr lang="en-US" dirty="0">
                <a:solidFill>
                  <a:srgbClr val="333333"/>
                </a:solidFill>
              </a:defRPr>
            </a:lvl1pPr>
          </a:lstStyle>
          <a:p>
            <a:pPr marL="0" lvl="0" defTabSz="914400" latinLnBrk="0">
              <a:spcBef>
                <a:spcPct val="0"/>
              </a:spcBef>
            </a:pP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5736405" y="1210905"/>
            <a:ext cx="3084068" cy="285749"/>
            <a:chOff x="2267744" y="1844804"/>
            <a:chExt cx="3084068" cy="285749"/>
          </a:xfrm>
          <a:solidFill>
            <a:srgbClr val="B0C534"/>
          </a:solidFill>
        </p:grpSpPr>
        <p:sp>
          <p:nvSpPr>
            <p:cNvPr id="31" name="Round Same Side Corner Rectangle 97"/>
            <p:cNvSpPr/>
            <p:nvPr/>
          </p:nvSpPr>
          <p:spPr>
            <a:xfrm>
              <a:off x="2267744" y="1844804"/>
              <a:ext cx="3084068" cy="285749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CA" sz="1100" i="1" dirty="0" smtClean="0">
                  <a:solidFill>
                    <a:srgbClr val="FFFFFF"/>
                  </a:solidFill>
                  <a:latin typeface="Georgia"/>
                </a:rPr>
                <a:t>Info-Tech Insight</a:t>
              </a:r>
              <a:endParaRPr lang="en-CA" sz="1100" i="1" dirty="0">
                <a:solidFill>
                  <a:srgbClr val="FFFFFF"/>
                </a:solidFill>
                <a:latin typeface="Georgia"/>
              </a:endParaRPr>
            </a:p>
          </p:txBody>
        </p:sp>
        <p:pic>
          <p:nvPicPr>
            <p:cNvPr id="32" name="Picture 31" descr="insight-sm.wm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43623" y="1889932"/>
              <a:ext cx="240000" cy="1800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</p:pic>
      </p:grp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464" y="1266251"/>
            <a:ext cx="209348" cy="20934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225" y="4252813"/>
            <a:ext cx="206861" cy="2068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464" y="2716075"/>
            <a:ext cx="211099" cy="21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333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 Slide Format (ONL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0317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Header /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260648"/>
            <a:ext cx="8625780" cy="864096"/>
          </a:xfrm>
        </p:spPr>
        <p:txBody>
          <a:bodyPr/>
          <a:lstStyle>
            <a:lvl1pPr algn="l">
              <a:lnSpc>
                <a:spcPts val="2600"/>
              </a:lnSpc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Page Header (Georgia, 24pt)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26196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 - Green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 smtClean="0"/>
              <a:t>General slide</a:t>
            </a:r>
            <a:endParaRPr lang="en-CA" dirty="0"/>
          </a:p>
        </p:txBody>
      </p:sp>
      <p:sp>
        <p:nvSpPr>
          <p:cNvPr id="3" name="Rectangle 6"/>
          <p:cNvSpPr/>
          <p:nvPr userDrawn="1"/>
        </p:nvSpPr>
        <p:spPr>
          <a:xfrm>
            <a:off x="0" y="1133475"/>
            <a:ext cx="2767476" cy="153749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5400" dist="12700" dir="2700000" algn="ctr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21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10" y="0"/>
            <a:ext cx="914049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rgbClr val="00206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3510" y="6090046"/>
            <a:ext cx="9140490" cy="767954"/>
            <a:chOff x="3510" y="6090046"/>
            <a:chExt cx="9140490" cy="767954"/>
          </a:xfrm>
          <a:solidFill>
            <a:schemeClr val="accent1"/>
          </a:solidFill>
        </p:grpSpPr>
        <p:sp>
          <p:nvSpPr>
            <p:cNvPr id="29" name="Rectangle 28"/>
            <p:cNvSpPr/>
            <p:nvPr/>
          </p:nvSpPr>
          <p:spPr>
            <a:xfrm>
              <a:off x="3510" y="6090046"/>
              <a:ext cx="6696236" cy="7679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CA" sz="800" dirty="0">
                  <a:solidFill>
                    <a:schemeClr val="bg1"/>
                  </a:solidFill>
                </a:rPr>
                <a:t>Info-Tech Research Group, Inc. </a:t>
              </a:r>
              <a:r>
                <a:rPr lang="en-CA" sz="800" dirty="0" smtClean="0">
                  <a:solidFill>
                    <a:schemeClr val="bg1"/>
                  </a:solidFill>
                </a:rPr>
                <a:t>is </a:t>
              </a:r>
              <a:r>
                <a:rPr lang="en-CA" sz="800" dirty="0">
                  <a:solidFill>
                    <a:schemeClr val="bg1"/>
                  </a:solidFill>
                </a:rPr>
                <a:t>a global leader in providing IT research and advice.</a:t>
              </a:r>
              <a:br>
                <a:rPr lang="en-CA" sz="800" dirty="0">
                  <a:solidFill>
                    <a:schemeClr val="bg1"/>
                  </a:solidFill>
                </a:rPr>
              </a:br>
              <a:r>
                <a:rPr lang="en-CA" sz="800" dirty="0">
                  <a:solidFill>
                    <a:schemeClr val="bg1"/>
                  </a:solidFill>
                </a:rPr>
                <a:t>Info-Tech’s products and services combine actionable insight and relevant advice with</a:t>
              </a:r>
              <a:br>
                <a:rPr lang="en-CA" sz="800" dirty="0">
                  <a:solidFill>
                    <a:schemeClr val="bg1"/>
                  </a:solidFill>
                </a:rPr>
              </a:br>
              <a:r>
                <a:rPr lang="en-CA" sz="800" dirty="0">
                  <a:solidFill>
                    <a:schemeClr val="bg1"/>
                  </a:solidFill>
                </a:rPr>
                <a:t>ready-to-use tools and templates that cover the full spectrum of IT concerns.</a:t>
              </a:r>
              <a:br>
                <a:rPr lang="en-CA" sz="800" dirty="0">
                  <a:solidFill>
                    <a:schemeClr val="bg1"/>
                  </a:solidFill>
                </a:rPr>
              </a:br>
              <a:r>
                <a:rPr lang="en-CA" sz="800" dirty="0">
                  <a:solidFill>
                    <a:schemeClr val="bg1"/>
                  </a:solidFill>
                </a:rPr>
                <a:t>© </a:t>
              </a:r>
              <a:r>
                <a:rPr lang="en-CA" sz="800" dirty="0" smtClean="0">
                  <a:solidFill>
                    <a:schemeClr val="bg1"/>
                  </a:solidFill>
                </a:rPr>
                <a:t>1997-2016 </a:t>
              </a:r>
              <a:r>
                <a:rPr lang="en-CA" sz="800" dirty="0">
                  <a:solidFill>
                    <a:schemeClr val="bg1"/>
                  </a:solidFill>
                </a:rPr>
                <a:t>Info-Tech Research Group Inc.</a:t>
              </a:r>
            </a:p>
          </p:txBody>
        </p:sp>
        <p:grpSp>
          <p:nvGrpSpPr>
            <p:cNvPr id="2" name="Group 1"/>
            <p:cNvGrpSpPr/>
            <p:nvPr userDrawn="1"/>
          </p:nvGrpSpPr>
          <p:grpSpPr>
            <a:xfrm>
              <a:off x="6696236" y="6090048"/>
              <a:ext cx="2447764" cy="767952"/>
              <a:chOff x="6696236" y="6090048"/>
              <a:chExt cx="2447764" cy="767952"/>
            </a:xfrm>
            <a:grpFill/>
          </p:grpSpPr>
          <p:sp>
            <p:nvSpPr>
              <p:cNvPr id="31" name="Rectangle 30"/>
              <p:cNvSpPr/>
              <p:nvPr/>
            </p:nvSpPr>
            <p:spPr>
              <a:xfrm>
                <a:off x="6696236" y="6090048"/>
                <a:ext cx="2447764" cy="76795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CA" sz="800" dirty="0">
                  <a:solidFill>
                    <a:srgbClr val="ADB7C3"/>
                  </a:solidFill>
                </a:endParaRPr>
              </a:p>
            </p:txBody>
          </p:sp>
          <p:pic>
            <p:nvPicPr>
              <p:cNvPr id="32" name="Picture 31" descr="Info-Tech_Logo_2013-On-Screen-WHITE(transparent-background)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020272" y="6309320"/>
                <a:ext cx="1697008" cy="339401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8" name="Text Placeholder 27"/>
          <p:cNvSpPr>
            <a:spLocks noGrp="1"/>
          </p:cNvSpPr>
          <p:nvPr>
            <p:ph type="body" sz="quarter" idx="15" hasCustomPrompt="1"/>
          </p:nvPr>
        </p:nvSpPr>
        <p:spPr>
          <a:xfrm>
            <a:off x="496026" y="4691625"/>
            <a:ext cx="7454900" cy="655267"/>
          </a:xfrm>
        </p:spPr>
        <p:txBody>
          <a:bodyPr/>
          <a:lstStyle>
            <a:lvl1pPr marL="0" indent="0">
              <a:lnSpc>
                <a:spcPts val="3200"/>
              </a:lnSpc>
              <a:buNone/>
              <a:defRPr sz="2800" baseline="0">
                <a:latin typeface="+mn-lt"/>
              </a:defRPr>
            </a:lvl1pPr>
            <a:lvl2pPr>
              <a:buNone/>
              <a:defRPr sz="2800">
                <a:latin typeface="+mj-lt"/>
              </a:defRPr>
            </a:lvl2pPr>
            <a:lvl3pPr>
              <a:buNone/>
              <a:defRPr sz="2800">
                <a:latin typeface="+mj-lt"/>
              </a:defRPr>
            </a:lvl3pPr>
            <a:lvl4pPr>
              <a:buNone/>
              <a:defRPr sz="2800">
                <a:latin typeface="+mj-lt"/>
              </a:defRPr>
            </a:lvl4pPr>
            <a:lvl5pPr>
              <a:buNone/>
              <a:defRPr sz="2800">
                <a:latin typeface="+mj-lt"/>
              </a:defRPr>
            </a:lvl5pPr>
          </a:lstStyle>
          <a:p>
            <a:pPr lvl="0"/>
            <a:r>
              <a:rPr lang="en-US" dirty="0" smtClean="0"/>
              <a:t>Headline (Georgia, 28pt)</a:t>
            </a:r>
            <a:endParaRPr lang="en-CA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6" hasCustomPrompt="1"/>
          </p:nvPr>
        </p:nvSpPr>
        <p:spPr>
          <a:xfrm>
            <a:off x="496026" y="5354999"/>
            <a:ext cx="7467600" cy="508000"/>
          </a:xfrm>
        </p:spPr>
        <p:txBody>
          <a:bodyPr/>
          <a:lstStyle>
            <a:lvl1pPr marL="0" indent="0">
              <a:buNone/>
              <a:defRPr lang="en-US" sz="1400" baseline="0" dirty="0" smtClean="0"/>
            </a:lvl1pPr>
            <a:lvl2pPr marL="0" indent="0">
              <a:buNone/>
              <a:defRPr sz="1600"/>
            </a:lvl2pPr>
            <a:lvl3pPr marL="0" indent="0">
              <a:buNone/>
              <a:defRPr sz="1600"/>
            </a:lvl3pPr>
            <a:lvl4pPr marL="0" indent="0">
              <a:buNone/>
              <a:defRPr sz="1600"/>
            </a:lvl4pPr>
            <a:lvl5pPr marL="0" indent="0">
              <a:buNone/>
              <a:defRPr sz="1600"/>
            </a:lvl5pPr>
          </a:lstStyle>
          <a:p>
            <a:pPr lvl="0"/>
            <a:r>
              <a:rPr lang="en-US" dirty="0" smtClean="0"/>
              <a:t>Subhead (Arial, 14pt)</a:t>
            </a:r>
          </a:p>
        </p:txBody>
      </p:sp>
    </p:spTree>
    <p:extLst>
      <p:ext uri="{BB962C8B-B14F-4D97-AF65-F5344CB8AC3E}">
        <p14:creationId xmlns:p14="http://schemas.microsoft.com/office/powerpoint/2010/main" val="536444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 - Blu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 smtClean="0"/>
              <a:t>General slide</a:t>
            </a:r>
            <a:endParaRPr lang="en-CA" dirty="0"/>
          </a:p>
        </p:txBody>
      </p:sp>
      <p:sp>
        <p:nvSpPr>
          <p:cNvPr id="3" name="Rectangle 6"/>
          <p:cNvSpPr/>
          <p:nvPr userDrawn="1"/>
        </p:nvSpPr>
        <p:spPr>
          <a:xfrm>
            <a:off x="0" y="1133475"/>
            <a:ext cx="2767476" cy="153749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5400" dist="12700" dir="2700000" algn="ctr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758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4874" y="255588"/>
            <a:ext cx="7782425" cy="877887"/>
          </a:xfrm>
        </p:spPr>
        <p:txBody>
          <a:bodyPr/>
          <a:lstStyle>
            <a:lvl1pPr>
              <a:defRPr b="1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 smtClean="0"/>
              <a:t>Use this slide to show example activity outputs/ deliverables</a:t>
            </a:r>
            <a:endParaRPr lang="en-CA" dirty="0"/>
          </a:p>
        </p:txBody>
      </p:sp>
      <p:sp>
        <p:nvSpPr>
          <p:cNvPr id="5" name="Rectangle 6"/>
          <p:cNvSpPr/>
          <p:nvPr userDrawn="1"/>
        </p:nvSpPr>
        <p:spPr>
          <a:xfrm>
            <a:off x="0" y="1133475"/>
            <a:ext cx="2767476" cy="153749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5400" dist="12700" dir="2700000" algn="ctr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32982" y="856476"/>
            <a:ext cx="981075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CA" sz="1200" b="1" i="0" dirty="0" smtClean="0">
                <a:solidFill>
                  <a:schemeClr val="accent1"/>
                </a:solidFill>
              </a:rPr>
              <a:t>EXAMPLE</a:t>
            </a:r>
            <a:r>
              <a:rPr lang="en-CA" sz="1200" b="1" i="0" baseline="0" dirty="0" smtClean="0">
                <a:solidFill>
                  <a:schemeClr val="accent1"/>
                </a:solidFill>
              </a:rPr>
              <a:t> </a:t>
            </a:r>
            <a:endParaRPr lang="en-CA" sz="1200" b="1" i="0" dirty="0" smtClean="0">
              <a:solidFill>
                <a:schemeClr val="accent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13" y="255588"/>
            <a:ext cx="424156" cy="60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721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Sid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6068305" y="0"/>
            <a:ext cx="3075694" cy="65741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2576B7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57174" y="255588"/>
            <a:ext cx="5811131" cy="877887"/>
          </a:xfrm>
        </p:spPr>
        <p:txBody>
          <a:bodyPr/>
          <a:lstStyle>
            <a:lvl1pPr>
              <a:defRPr b="1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 smtClean="0"/>
              <a:t>General slide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41915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neral Slide - Green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 smtClean="0"/>
              <a:t>General slide</a:t>
            </a:r>
            <a:endParaRPr lang="en-CA" dirty="0"/>
          </a:p>
        </p:txBody>
      </p:sp>
      <p:sp>
        <p:nvSpPr>
          <p:cNvPr id="3" name="Rectangle 6"/>
          <p:cNvSpPr/>
          <p:nvPr userDrawn="1"/>
        </p:nvSpPr>
        <p:spPr>
          <a:xfrm>
            <a:off x="0" y="1133475"/>
            <a:ext cx="2767476" cy="153749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5400" dist="12700" dir="2700000" algn="ctr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accent2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6068305" y="0"/>
            <a:ext cx="3075694" cy="65741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2576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63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 smtClean="0"/>
              <a:t>General slide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46084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1292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553440" y="2667695"/>
            <a:ext cx="8037121" cy="545002"/>
            <a:chOff x="540256" y="2473298"/>
            <a:chExt cx="8037121" cy="545002"/>
          </a:xfrm>
        </p:grpSpPr>
        <p:sp>
          <p:nvSpPr>
            <p:cNvPr id="5" name="TextBox 4"/>
            <p:cNvSpPr txBox="1"/>
            <p:nvPr/>
          </p:nvSpPr>
          <p:spPr>
            <a:xfrm>
              <a:off x="6957377" y="2478300"/>
              <a:ext cx="1620000" cy="54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dirty="0">
                  <a:solidFill>
                    <a:schemeClr val="accent1"/>
                  </a:solidFill>
                  <a:latin typeface="Franklin Gothic Demi Cond" panose="020B0706030402020204" pitchFamily="34" charset="0"/>
                </a:rPr>
                <a:t>Management</a:t>
              </a:r>
              <a:r>
                <a:rPr kumimoji="0" lang="en-CA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Franklin Gothic Demi Cond" panose="020B0706030402020204" pitchFamily="34" charset="0"/>
                </a:rPr>
                <a:t>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Franklin Gothic Demi Cond" panose="020B0706030402020204" pitchFamily="34" charset="0"/>
                </a:rPr>
                <a:t>Consulting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698216" y="2478300"/>
              <a:ext cx="2129440" cy="54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Franklin Gothic Demi Cond" panose="020B0706030402020204" pitchFamily="34" charset="0"/>
                </a:rPr>
                <a:t>Guided Implementations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40256" y="2478300"/>
              <a:ext cx="1266712" cy="54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Franklin Gothic Demi Cond" panose="020B0706030402020204" pitchFamily="34" charset="0"/>
                </a:rPr>
                <a:t>DIY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Franklin Gothic Demi Cond" panose="020B0706030402020204" pitchFamily="34" charset="0"/>
                </a:rPr>
                <a:t>Toolkits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296182" y="2478300"/>
              <a:ext cx="1620000" cy="54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Franklin Gothic Demi Cond" panose="020B0706030402020204" pitchFamily="34" charset="0"/>
                </a:rPr>
                <a:t>Onsite Workshops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786461" y="2473298"/>
              <a:ext cx="1468526" cy="54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Franklin Gothic Demi Cond" panose="020B0706030402020204" pitchFamily="34" charset="0"/>
                </a:rPr>
                <a:t>Diagnostic Surveys</a:t>
              </a:r>
            </a:p>
          </p:txBody>
        </p:sp>
      </p:grpSp>
      <p:sp>
        <p:nvSpPr>
          <p:cNvPr id="15" name="TextBox 14"/>
          <p:cNvSpPr txBox="1"/>
          <p:nvPr userDrawn="1"/>
        </p:nvSpPr>
        <p:spPr>
          <a:xfrm>
            <a:off x="302853" y="187743"/>
            <a:ext cx="4044196" cy="13234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4000" dirty="0" smtClean="0">
                <a:solidFill>
                  <a:schemeClr val="accent1"/>
                </a:solidFill>
                <a:latin typeface="Franklin Gothic Demi Cond" panose="020B0706030402020204" pitchFamily="34" charset="0"/>
              </a:rPr>
              <a:t>INFO-TECH RESEARCH GROUP 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367824" y="1367485"/>
            <a:ext cx="3564646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2000" i="0" dirty="0" smtClean="0">
                <a:latin typeface="Franklin Gothic Demi Cond" panose="020B0706030402020204" pitchFamily="34" charset="0"/>
              </a:rPr>
              <a:t>Achieve Measurable Results </a:t>
            </a:r>
          </a:p>
        </p:txBody>
      </p:sp>
      <p:sp>
        <p:nvSpPr>
          <p:cNvPr id="17" name="Round Same Side Corner Rectangle 97"/>
          <p:cNvSpPr/>
          <p:nvPr userDrawn="1"/>
        </p:nvSpPr>
        <p:spPr>
          <a:xfrm>
            <a:off x="330606" y="1724877"/>
            <a:ext cx="3591536" cy="101127"/>
          </a:xfrm>
          <a:prstGeom prst="rect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i="1" dirty="0">
              <a:solidFill>
                <a:schemeClr val="bg1"/>
              </a:solidFill>
              <a:latin typeface="Georgia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2280836" y="4387816"/>
            <a:ext cx="4572000" cy="871311"/>
            <a:chOff x="1855542" y="4120084"/>
            <a:chExt cx="4572000" cy="871311"/>
          </a:xfrm>
        </p:grpSpPr>
        <p:sp>
          <p:nvSpPr>
            <p:cNvPr id="19" name="Rectangle 18"/>
            <p:cNvSpPr/>
            <p:nvPr/>
          </p:nvSpPr>
          <p:spPr>
            <a:xfrm>
              <a:off x="1855542" y="4622063"/>
              <a:ext cx="4572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CA" sz="1800" dirty="0" smtClean="0">
                  <a:latin typeface="Franklin Gothic Demi Cond" panose="020B0706030402020204" pitchFamily="34" charset="0"/>
                </a:rPr>
                <a:t>Help </a:t>
              </a:r>
              <a:r>
                <a:rPr lang="en-CA" sz="1800" dirty="0">
                  <a:latin typeface="Franklin Gothic Demi Cond" panose="020B0706030402020204" pitchFamily="34" charset="0"/>
                </a:rPr>
                <a:t>IT leaders and their teams</a:t>
              </a:r>
              <a:r>
                <a:rPr lang="en-CA" sz="1800" dirty="0" smtClean="0">
                  <a:latin typeface="Franklin Gothic Demi Cond" panose="020B0706030402020204" pitchFamily="34" charset="0"/>
                </a:rPr>
                <a:t>:</a:t>
              </a:r>
              <a:endParaRPr lang="en-CA" sz="1800" b="1" dirty="0">
                <a:latin typeface="Franklin Gothic Demi Cond" panose="020B0706030402020204" pitchFamily="34" charset="0"/>
              </a:endParaRPr>
            </a:p>
          </p:txBody>
        </p:sp>
        <p:sp>
          <p:nvSpPr>
            <p:cNvPr id="20" name="TextBox 16"/>
            <p:cNvSpPr txBox="1"/>
            <p:nvPr/>
          </p:nvSpPr>
          <p:spPr>
            <a:xfrm>
              <a:off x="2161204" y="4120084"/>
              <a:ext cx="3960675" cy="490904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CA" sz="2800" dirty="0" smtClean="0">
                  <a:latin typeface="Franklin Gothic Demi Cond" panose="020B0706030402020204" pitchFamily="34" charset="0"/>
                  <a:ea typeface="Roboto" panose="02000000000000000000" pitchFamily="2" charset="0"/>
                </a:rPr>
                <a:t>Info-Tech’s Mission </a:t>
              </a:r>
              <a:endParaRPr lang="en-CA" sz="1600" spc="300" dirty="0">
                <a:latin typeface="Franklin Gothic Demi Cond" panose="020B0706030402020204" pitchFamily="34" charset="0"/>
                <a:ea typeface="Roboto Thin" pitchFamily="2" charset="0"/>
              </a:endParaRPr>
            </a:p>
          </p:txBody>
        </p:sp>
      </p:grpSp>
      <p:grpSp>
        <p:nvGrpSpPr>
          <p:cNvPr id="21" name="Group 20"/>
          <p:cNvGrpSpPr/>
          <p:nvPr userDrawn="1"/>
        </p:nvGrpSpPr>
        <p:grpSpPr>
          <a:xfrm>
            <a:off x="2169042" y="5396004"/>
            <a:ext cx="4760324" cy="954107"/>
            <a:chOff x="-500681" y="3180527"/>
            <a:chExt cx="4760324" cy="954107"/>
          </a:xfrm>
        </p:grpSpPr>
        <p:sp>
          <p:nvSpPr>
            <p:cNvPr id="22" name="Rectangle 21"/>
            <p:cNvSpPr/>
            <p:nvPr/>
          </p:nvSpPr>
          <p:spPr>
            <a:xfrm>
              <a:off x="-500681" y="3195034"/>
              <a:ext cx="226788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CA" sz="1800" dirty="0">
                  <a:solidFill>
                    <a:schemeClr val="tx2"/>
                  </a:solidFill>
                  <a:latin typeface="Franklin Gothic Demi Cond" panose="020B0706030402020204" pitchFamily="34" charset="0"/>
                </a:rPr>
                <a:t>Systematically improve their core processes and </a:t>
              </a:r>
              <a:r>
                <a:rPr lang="en-CA" sz="1800" dirty="0" smtClean="0">
                  <a:solidFill>
                    <a:schemeClr val="tx2"/>
                  </a:solidFill>
                  <a:latin typeface="Franklin Gothic Demi Cond" panose="020B0706030402020204" pitchFamily="34" charset="0"/>
                </a:rPr>
                <a:t>functions</a:t>
              </a:r>
              <a:endParaRPr lang="en-CA" sz="1800" dirty="0">
                <a:solidFill>
                  <a:schemeClr val="tx2"/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018461" y="3195034"/>
              <a:ext cx="224118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CA" sz="1800" dirty="0">
                  <a:solidFill>
                    <a:schemeClr val="tx2"/>
                  </a:solidFill>
                  <a:latin typeface="Franklin Gothic Demi Cond" panose="020B0706030402020204" pitchFamily="34" charset="0"/>
                </a:rPr>
                <a:t>Successfully implement critical technology projects</a:t>
              </a:r>
              <a:endParaRPr lang="en-CA" sz="1800" b="1" dirty="0">
                <a:solidFill>
                  <a:schemeClr val="tx2"/>
                </a:solidFill>
                <a:latin typeface="Franklin Gothic Demi Cond" panose="020B0706030402020204" pitchFamily="34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905885" y="3180527"/>
              <a:ext cx="0" cy="9541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 userDrawn="1"/>
        </p:nvGrpSpPr>
        <p:grpSpPr>
          <a:xfrm>
            <a:off x="988017" y="3357807"/>
            <a:ext cx="7035429" cy="486926"/>
            <a:chOff x="1200669" y="3391523"/>
            <a:chExt cx="7035429" cy="486926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9701" y="3414137"/>
              <a:ext cx="449903" cy="449903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0669" y="3391523"/>
              <a:ext cx="393666" cy="449904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8947" y="3470725"/>
              <a:ext cx="506141" cy="337427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8076" y="3400427"/>
              <a:ext cx="478022" cy="478022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82160">
              <a:off x="2743618" y="3391524"/>
              <a:ext cx="449903" cy="449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9821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57174" y="255588"/>
            <a:ext cx="8620125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7174" y="1600200"/>
            <a:ext cx="86201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517180"/>
            <a:ext cx="8388424" cy="3380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r" fontAlgn="base">
              <a:spcBef>
                <a:spcPct val="0"/>
              </a:spcBef>
              <a:spcAft>
                <a:spcPct val="0"/>
              </a:spcAft>
            </a:pPr>
            <a:r>
              <a:rPr lang="en-CA" sz="1000" dirty="0" smtClean="0">
                <a:solidFill>
                  <a:schemeClr val="bg1">
                    <a:lumMod val="65000"/>
                  </a:schemeClr>
                </a:solidFill>
              </a:rPr>
              <a:t>Express 							Info-Tech Research Group</a:t>
            </a:r>
            <a:endParaRPr lang="en-CA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388424" y="6515100"/>
            <a:ext cx="755576" cy="34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 fontAlgn="base">
              <a:spcBef>
                <a:spcPct val="0"/>
              </a:spcBef>
              <a:spcAft>
                <a:spcPct val="0"/>
              </a:spcAft>
            </a:pPr>
            <a:fld id="{FF20F8B6-5AB9-41C4-A82C-4155E8A92B2C}" type="slidenum">
              <a:rPr lang="en-CA" sz="1000" smtClean="0">
                <a:solidFill>
                  <a:schemeClr val="bg1">
                    <a:lumMod val="65000"/>
                  </a:schemeClr>
                </a:solidFill>
              </a:rPr>
              <a:pPr marL="17938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235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81" r:id="rId2"/>
    <p:sldLayoutId id="2147483787" r:id="rId3"/>
    <p:sldLayoutId id="2147483789" r:id="rId4"/>
    <p:sldLayoutId id="2147483785" r:id="rId5"/>
    <p:sldLayoutId id="2147483795" r:id="rId6"/>
    <p:sldLayoutId id="2147483782" r:id="rId7"/>
    <p:sldLayoutId id="2147483773" r:id="rId8"/>
    <p:sldLayoutId id="2147483813" r:id="rId9"/>
    <p:sldLayoutId id="2147483793" r:id="rId10"/>
    <p:sldLayoutId id="2147483790" r:id="rId11"/>
    <p:sldLayoutId id="2147483788" r:id="rId12"/>
    <p:sldLayoutId id="2147483811" r:id="rId13"/>
    <p:sldLayoutId id="2147483810" r:id="rId14"/>
    <p:sldLayoutId id="2147483812" r:id="rId15"/>
    <p:sldLayoutId id="2147483814" r:id="rId16"/>
    <p:sldLayoutId id="2147483818" r:id="rId17"/>
    <p:sldLayoutId id="2147483821" r:id="rId18"/>
    <p:sldLayoutId id="2147483822" r:id="rId19"/>
    <p:sldLayoutId id="2147483824" r:id="rId2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180975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2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50000"/>
        <a:buFont typeface="Arial" pitchFamily="34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s://www.infotech.com/research/ss/optimize-project-intake-approval-and-prioritization" TargetMode="Externa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www.infotech.com/research/ss/create-project-management-success/create-project-management-success-storyboard-phases-1-4" TargetMode="External"/><Relationship Id="rId5" Type="http://schemas.openxmlformats.org/officeDocument/2006/relationships/hyperlink" Target="https://www.infotech.com/research/ss/create-project-management-success" TargetMode="External"/><Relationship Id="rId4" Type="http://schemas.openxmlformats.org/officeDocument/2006/relationships/hyperlink" Target="https://www.infotech.com/research/ss/formalize-project-portfolio-management-for-small-enterprise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www.infotech.com/research/ss/rebalance-project-intake-for-small-enterprise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0" Type="http://schemas.openxmlformats.org/officeDocument/2006/relationships/image" Target="../media/image24.png"/><Relationship Id="rId4" Type="http://schemas.openxmlformats.org/officeDocument/2006/relationships/hyperlink" Target="https://www.infotech.com/workshops/optimize-project-intake-approval-and-prioritization" TargetMode="Externa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/>
          <a:stretch/>
        </p:blipFill>
        <p:spPr>
          <a:xfrm>
            <a:off x="0" y="100645"/>
            <a:ext cx="8892480" cy="550333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240738" y="200859"/>
          <a:ext cx="454502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5519"/>
                <a:gridCol w="1351370"/>
                <a:gridCol w="1343277"/>
                <a:gridCol w="95486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 smtClean="0">
                          <a:solidFill>
                            <a:schemeClr val="bg1"/>
                          </a:solidFill>
                        </a:rPr>
                        <a:t>Strategy</a:t>
                      </a:r>
                      <a:r>
                        <a:rPr lang="en-CA" sz="1400" b="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CA" sz="1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 smtClean="0">
                          <a:solidFill>
                            <a:schemeClr val="bg1"/>
                          </a:solidFill>
                        </a:rPr>
                        <a:t>Infrastructure </a:t>
                      </a:r>
                      <a:endParaRPr lang="en-CA" sz="1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 smtClean="0">
                          <a:solidFill>
                            <a:schemeClr val="accent1"/>
                          </a:solidFill>
                        </a:rPr>
                        <a:t>Applications </a:t>
                      </a:r>
                      <a:endParaRPr lang="en-CA" sz="1400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 smtClean="0">
                          <a:solidFill>
                            <a:schemeClr val="bg1"/>
                          </a:solidFill>
                        </a:rPr>
                        <a:t>Security </a:t>
                      </a:r>
                      <a:endParaRPr lang="en-CA" sz="1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4" name="Picture 13" descr="Info-Tech_Logo_2013-On-Screen-WHITE(transparent-background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6309320"/>
            <a:ext cx="1697008" cy="339401"/>
          </a:xfrm>
          <a:prstGeom prst="rect">
            <a:avLst/>
          </a:prstGeom>
          <a:noFill/>
        </p:spPr>
      </p:pic>
      <p:sp>
        <p:nvSpPr>
          <p:cNvPr id="5" name="Tagline"/>
          <p:cNvSpPr>
            <a:spLocks noGrp="1"/>
          </p:cNvSpPr>
          <p:nvPr>
            <p:ph type="body" sz="quarter" idx="16"/>
          </p:nvPr>
        </p:nvSpPr>
        <p:spPr>
          <a:xfrm>
            <a:off x="1680210" y="3953847"/>
            <a:ext cx="7212270" cy="508000"/>
          </a:xfrm>
        </p:spPr>
        <p:txBody>
          <a:bodyPr/>
          <a:lstStyle/>
          <a:p>
            <a:pPr marL="180975">
              <a:tabLst>
                <a:tab pos="180975" algn="l"/>
                <a:tab pos="358775" algn="l"/>
              </a:tabLst>
            </a:pPr>
            <a:r>
              <a:rPr lang="en-CA" sz="1800" b="1" dirty="0" smtClean="0">
                <a:solidFill>
                  <a:schemeClr val="bg1"/>
                </a:solidFill>
              </a:rPr>
              <a:t>Tip the scale of supply and demand in IT’s favor. </a:t>
            </a:r>
            <a:endParaRPr lang="en-CA" sz="1800" b="1" dirty="0">
              <a:solidFill>
                <a:schemeClr val="bg1"/>
              </a:solidFill>
            </a:endParaRPr>
          </a:p>
        </p:txBody>
      </p:sp>
      <p:sp>
        <p:nvSpPr>
          <p:cNvPr id="17" name="Blueprint Title"/>
          <p:cNvSpPr txBox="1">
            <a:spLocks/>
          </p:cNvSpPr>
          <p:nvPr/>
        </p:nvSpPr>
        <p:spPr bwMode="auto">
          <a:xfrm>
            <a:off x="718790" y="2657400"/>
            <a:ext cx="7454900" cy="141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ts val="32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 pitchFamily="34" charset="0"/>
              <a:buNone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542925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714375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None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CA" b="1" dirty="0" smtClean="0">
                <a:solidFill>
                  <a:schemeClr val="bg1"/>
                </a:solidFill>
              </a:rPr>
              <a:t>Rebalance Project Intake for Small Enterprise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10453" y="636207"/>
            <a:ext cx="2233547" cy="2462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1000" i="1" dirty="0">
                <a:solidFill>
                  <a:schemeClr val="bg1"/>
                </a:solidFill>
              </a:rPr>
              <a:t>For </a:t>
            </a:r>
            <a:r>
              <a:rPr lang="en-CA" sz="1000" b="1" i="1" dirty="0" smtClean="0">
                <a:solidFill>
                  <a:srgbClr val="FAFAFA"/>
                </a:solidFill>
              </a:rPr>
              <a:t>small</a:t>
            </a:r>
            <a:r>
              <a:rPr lang="en-CA" sz="1000" i="1" dirty="0" smtClean="0">
                <a:solidFill>
                  <a:srgbClr val="FAFAFA"/>
                </a:solidFill>
              </a:rPr>
              <a:t> </a:t>
            </a:r>
            <a:r>
              <a:rPr lang="en-CA" sz="1000" i="1" dirty="0">
                <a:solidFill>
                  <a:schemeClr val="bg1"/>
                </a:solidFill>
              </a:rPr>
              <a:t>and </a:t>
            </a:r>
            <a:r>
              <a:rPr lang="en-CA" sz="1000" b="1" i="1" dirty="0">
                <a:solidFill>
                  <a:schemeClr val="bg1"/>
                </a:solidFill>
              </a:rPr>
              <a:t>medium</a:t>
            </a:r>
            <a:r>
              <a:rPr lang="en-CA" sz="1000" i="1" dirty="0">
                <a:solidFill>
                  <a:schemeClr val="bg1"/>
                </a:solidFill>
              </a:rPr>
              <a:t> </a:t>
            </a:r>
            <a:r>
              <a:rPr lang="en-CA" sz="1000" i="1" dirty="0" smtClean="0">
                <a:solidFill>
                  <a:schemeClr val="bg1"/>
                </a:solidFill>
              </a:rPr>
              <a:t>enterprises</a:t>
            </a:r>
            <a:endParaRPr lang="en-CA" sz="800" i="1" dirty="0">
              <a:solidFill>
                <a:schemeClr val="bg1"/>
              </a:solidFill>
            </a:endParaRPr>
          </a:p>
        </p:txBody>
      </p:sp>
      <p:sp>
        <p:nvSpPr>
          <p:cNvPr id="2" name="Chevron 1"/>
          <p:cNvSpPr/>
          <p:nvPr/>
        </p:nvSpPr>
        <p:spPr>
          <a:xfrm>
            <a:off x="1680210" y="4042361"/>
            <a:ext cx="172528" cy="224286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08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85326" y="238347"/>
            <a:ext cx="8586318" cy="877887"/>
          </a:xfrm>
        </p:spPr>
        <p:txBody>
          <a:bodyPr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CA" b="1" dirty="0">
                <a:latin typeface="+mn-lt"/>
              </a:rPr>
              <a:t>Info-Tech’s research is built upon essential frameworks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4287" y="1361109"/>
            <a:ext cx="7995425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CA" sz="1600" dirty="0" smtClean="0"/>
              <a:t>Info-Tech leverages COBIT, ITIL, PMBOK and Prince2 to provide high quality research backed by industry standards.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3806" y="5716499"/>
            <a:ext cx="83363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CA" sz="1600" dirty="0" smtClean="0"/>
              <a:t>Our </a:t>
            </a:r>
            <a:r>
              <a:rPr lang="en-CA" sz="1600" dirty="0"/>
              <a:t>approach takes into account the realities that small IT departments face and offers a </a:t>
            </a:r>
            <a:r>
              <a:rPr lang="en-CA" sz="1600" dirty="0" smtClean="0"/>
              <a:t>simplified and </a:t>
            </a:r>
            <a:r>
              <a:rPr lang="en-CA" sz="1600" dirty="0"/>
              <a:t>more realistic pathway </a:t>
            </a:r>
            <a:r>
              <a:rPr lang="en-CA" sz="1600" dirty="0" smtClean="0"/>
              <a:t>toward </a:t>
            </a:r>
            <a:r>
              <a:rPr lang="en-CA" sz="1600" dirty="0"/>
              <a:t>portfolio visibility.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901" y="4155108"/>
            <a:ext cx="3593599" cy="9631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639" y="2525519"/>
            <a:ext cx="2901571" cy="9944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383" y="3913968"/>
            <a:ext cx="2579725" cy="11094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243" y="2480524"/>
            <a:ext cx="2168913" cy="98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38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848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903470" y="4419629"/>
            <a:ext cx="749873" cy="7132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9189" y="1645546"/>
            <a:ext cx="792549" cy="64013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07230" y="2111583"/>
            <a:ext cx="3996240" cy="283154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CA" sz="1400" i="1" dirty="0">
                <a:latin typeface="+mj-lt"/>
              </a:rPr>
              <a:t>Too many IT leaders have convinced themselves that they succeed by getting the best projects approved. That perspective needs to be tuned a bit, to focus on approving the right number of the best projects.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CA" sz="1400" i="1" dirty="0" smtClean="0">
                <a:latin typeface="+mj-lt"/>
              </a:rPr>
              <a:t>The </a:t>
            </a:r>
            <a:r>
              <a:rPr lang="en-CA" sz="1400" i="1" dirty="0">
                <a:latin typeface="+mj-lt"/>
              </a:rPr>
              <a:t>actual capacity of the organization needs to be considered when you’re approving </a:t>
            </a:r>
            <a:r>
              <a:rPr lang="en-CA" sz="1400" i="1" dirty="0" smtClean="0">
                <a:latin typeface="+mj-lt"/>
              </a:rPr>
              <a:t>projects… You </a:t>
            </a:r>
            <a:r>
              <a:rPr lang="en-CA" sz="1400" i="1" dirty="0">
                <a:latin typeface="+mj-lt"/>
              </a:rPr>
              <a:t>want to avoid having a big stack of broken promises and a damaged reputation. There’s an easy way to gauge it: </a:t>
            </a:r>
            <a:r>
              <a:rPr lang="en-CA" sz="1400" b="1" i="1" dirty="0">
                <a:latin typeface="+mj-lt"/>
              </a:rPr>
              <a:t>measure your success on projects that get done instead of the number you approve</a:t>
            </a:r>
            <a:r>
              <a:rPr lang="en-CA" sz="1400" i="1" dirty="0">
                <a:latin typeface="+mj-lt"/>
              </a:rPr>
              <a:t>.</a:t>
            </a:r>
            <a:endParaRPr lang="en-CA" sz="1400" b="1" i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1738" y="5424862"/>
            <a:ext cx="4402984" cy="73866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n-CA" sz="1400" dirty="0" smtClean="0"/>
              <a:t>Matt Burton, </a:t>
            </a:r>
          </a:p>
          <a:p>
            <a:pPr algn="r"/>
            <a:r>
              <a:rPr lang="en-CA" sz="1400" dirty="0" smtClean="0"/>
              <a:t>Research Director, Project Portfolio Management</a:t>
            </a:r>
          </a:p>
          <a:p>
            <a:pPr algn="r"/>
            <a:r>
              <a:rPr lang="en-CA" sz="1400" dirty="0" smtClean="0"/>
              <a:t>Info-Tech Research Group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4400" y="9282"/>
            <a:ext cx="3279600" cy="685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91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0" y="87428"/>
            <a:ext cx="4510639" cy="6002181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41000">
                <a:schemeClr val="bg1"/>
              </a:gs>
              <a:gs pos="55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12" name="Group 11"/>
          <p:cNvGrpSpPr/>
          <p:nvPr/>
        </p:nvGrpSpPr>
        <p:grpSpPr>
          <a:xfrm>
            <a:off x="482369" y="171491"/>
            <a:ext cx="2996165" cy="6042319"/>
            <a:chOff x="377907" y="59413"/>
            <a:chExt cx="2996165" cy="6042319"/>
          </a:xfrm>
        </p:grpSpPr>
        <p:grpSp>
          <p:nvGrpSpPr>
            <p:cNvPr id="6" name="Group 5"/>
            <p:cNvGrpSpPr/>
            <p:nvPr/>
          </p:nvGrpSpPr>
          <p:grpSpPr>
            <a:xfrm>
              <a:off x="377907" y="59413"/>
              <a:ext cx="2996165" cy="6042319"/>
              <a:chOff x="6796084" y="14800"/>
              <a:chExt cx="2996165" cy="6042319"/>
            </a:xfrm>
            <a:gradFill flip="none" rotWithShape="1">
              <a:gsLst>
                <a:gs pos="71000">
                  <a:srgbClr val="6E9BC1"/>
                </a:gs>
                <a:gs pos="62000">
                  <a:srgbClr val="ACACAC"/>
                </a:gs>
                <a:gs pos="0">
                  <a:schemeClr val="bg1">
                    <a:lumMod val="50000"/>
                  </a:schemeClr>
                </a:gs>
                <a:gs pos="41000">
                  <a:schemeClr val="bg2">
                    <a:lumMod val="85000"/>
                  </a:schemeClr>
                </a:gs>
                <a:gs pos="91000">
                  <a:srgbClr val="2F8AD5"/>
                </a:gs>
                <a:gs pos="100000">
                  <a:schemeClr val="accent1"/>
                </a:gs>
              </a:gsLst>
              <a:lin ang="16200000" scaled="1"/>
              <a:tileRect/>
            </a:gradFill>
          </p:grpSpPr>
          <p:sp>
            <p:nvSpPr>
              <p:cNvPr id="3" name="Hexagon 2"/>
              <p:cNvSpPr/>
              <p:nvPr/>
            </p:nvSpPr>
            <p:spPr>
              <a:xfrm rot="16200000">
                <a:off x="6657650" y="155204"/>
                <a:ext cx="2237349" cy="1956542"/>
              </a:xfrm>
              <a:prstGeom prst="hexagon">
                <a:avLst/>
              </a:prstGeom>
              <a:gradFill flip="none" rotWithShape="1">
                <a:gsLst>
                  <a:gs pos="0">
                    <a:schemeClr val="accent1"/>
                  </a:gs>
                  <a:gs pos="46000">
                    <a:schemeClr val="accent1">
                      <a:lumMod val="95000"/>
                      <a:lumOff val="5000"/>
                    </a:schemeClr>
                  </a:gs>
                  <a:gs pos="100000">
                    <a:srgbClr val="2F8AD5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50800" dist="50800" dir="5400000" algn="ctr" rotWithShape="0">
                  <a:srgbClr val="000000">
                    <a:alpha val="1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endParaRPr lang="en-CA" sz="1400" dirty="0"/>
              </a:p>
            </p:txBody>
          </p:sp>
          <p:sp>
            <p:nvSpPr>
              <p:cNvPr id="4" name="Hexagon 3"/>
              <p:cNvSpPr/>
              <p:nvPr/>
            </p:nvSpPr>
            <p:spPr>
              <a:xfrm rot="16200000">
                <a:off x="7695303" y="2066017"/>
                <a:ext cx="2237349" cy="1956542"/>
              </a:xfrm>
              <a:prstGeom prst="hexagon">
                <a:avLst/>
              </a:prstGeom>
              <a:grpFill/>
              <a:ln>
                <a:noFill/>
              </a:ln>
              <a:effectLst>
                <a:outerShdw blurRad="50800" dist="50800" dir="5400000" algn="ctr" rotWithShape="0">
                  <a:srgbClr val="000000">
                    <a:alpha val="1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endParaRPr lang="en-CA" sz="1400" dirty="0"/>
              </a:p>
            </p:txBody>
          </p:sp>
          <p:sp>
            <p:nvSpPr>
              <p:cNvPr id="5" name="Hexagon 4"/>
              <p:cNvSpPr/>
              <p:nvPr/>
            </p:nvSpPr>
            <p:spPr>
              <a:xfrm rot="16200000">
                <a:off x="6655680" y="3960174"/>
                <a:ext cx="2237349" cy="1956542"/>
              </a:xfrm>
              <a:prstGeom prst="hexagon">
                <a:avLst/>
              </a:prstGeom>
              <a:grpFill/>
              <a:ln>
                <a:noFill/>
              </a:ln>
              <a:effectLst>
                <a:outerShdw blurRad="50800" dist="50800" dir="5400000" algn="ctr" rotWithShape="0">
                  <a:srgbClr val="000000">
                    <a:alpha val="1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endParaRPr lang="en-CA" sz="1400" dirty="0"/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932390" y="993422"/>
              <a:ext cx="8515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Intake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1796918" y="2904235"/>
              <a:ext cx="11977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Execution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866300" y="4798392"/>
              <a:ext cx="9797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Closure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>
          <a:xfrm>
            <a:off x="2914720" y="676510"/>
            <a:ext cx="5656811" cy="86409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CA" b="1" dirty="0" smtClean="0">
                <a:latin typeface="+mn-lt"/>
              </a:rPr>
              <a:t>Standardize </a:t>
            </a:r>
            <a:r>
              <a:rPr lang="en-CA" b="1" i="1" dirty="0" smtClean="0">
                <a:latin typeface="+mn-lt"/>
              </a:rPr>
              <a:t>project intake </a:t>
            </a:r>
            <a:r>
              <a:rPr lang="en-CA" b="1" dirty="0" smtClean="0">
                <a:latin typeface="+mn-lt"/>
              </a:rPr>
              <a:t>as a first step in building PPM capabilities </a:t>
            </a:r>
            <a:endParaRPr lang="en-CA" b="1" dirty="0"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14720" y="1537382"/>
            <a:ext cx="47979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 dirty="0" smtClean="0">
                <a:solidFill>
                  <a:schemeClr val="accent1"/>
                </a:solidFill>
              </a:rPr>
              <a:t>PPM</a:t>
            </a:r>
            <a:r>
              <a:rPr lang="en-CA" sz="1600" dirty="0" smtClean="0">
                <a:solidFill>
                  <a:schemeClr val="accent1"/>
                </a:solidFill>
              </a:rPr>
              <a:t> = Project </a:t>
            </a:r>
            <a:r>
              <a:rPr lang="en-CA" sz="1600" dirty="0">
                <a:solidFill>
                  <a:schemeClr val="accent1"/>
                </a:solidFill>
              </a:rPr>
              <a:t>Portfolio Management 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H="1" flipV="1">
            <a:off x="2587194" y="1983012"/>
            <a:ext cx="1696048" cy="900987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546337" y="685800"/>
            <a:ext cx="0" cy="1281101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568065" y="87428"/>
            <a:ext cx="978272" cy="489134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322530" y="2580137"/>
            <a:ext cx="292409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1400" b="1" dirty="0" smtClean="0">
                <a:solidFill>
                  <a:schemeClr val="accent1"/>
                </a:solidFill>
              </a:rPr>
              <a:t>What does it mean for project intake to be standardized?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322531" y="3043833"/>
            <a:ext cx="457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dirty="0"/>
              <a:t>The following </a:t>
            </a:r>
            <a:r>
              <a:rPr lang="en-CA" sz="1200" dirty="0" smtClean="0"/>
              <a:t>elements are </a:t>
            </a:r>
            <a:r>
              <a:rPr lang="en-CA" sz="1200" dirty="0"/>
              <a:t>clearly identified.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837525" y="3509034"/>
            <a:ext cx="4136857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 smtClean="0"/>
              <a:t>The individuals who can request a project are identified.</a:t>
            </a:r>
          </a:p>
          <a:p>
            <a:pPr>
              <a:spcAft>
                <a:spcPts val="600"/>
              </a:spcAft>
            </a:pPr>
            <a:r>
              <a:rPr lang="en-US" sz="1200" dirty="0" smtClean="0"/>
              <a:t>There are intake forms and an explicit forum for completing and submitting a project request. </a:t>
            </a: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4797776" y="3527979"/>
            <a:ext cx="0" cy="685385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226087" y="3609061"/>
            <a:ext cx="15620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CA" sz="1400" b="1" dirty="0">
                <a:solidFill>
                  <a:schemeClr val="accent1"/>
                </a:solidFill>
              </a:rPr>
              <a:t>Request Submissions </a:t>
            </a:r>
            <a:endParaRPr lang="en-US" sz="1200" dirty="0">
              <a:solidFill>
                <a:schemeClr val="accent1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4797776" y="4518204"/>
            <a:ext cx="0" cy="685385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3540745" y="4599286"/>
            <a:ext cx="12474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CA" sz="1400" b="1" dirty="0">
                <a:solidFill>
                  <a:schemeClr val="accent1"/>
                </a:solidFill>
              </a:rPr>
              <a:t>Review </a:t>
            </a:r>
            <a:r>
              <a:rPr lang="en-CA" sz="1400" b="1" dirty="0" smtClean="0">
                <a:solidFill>
                  <a:schemeClr val="accent1"/>
                </a:solidFill>
              </a:rPr>
              <a:t>Process </a:t>
            </a:r>
            <a:endParaRPr lang="en-US" sz="1400" dirty="0">
              <a:solidFill>
                <a:schemeClr val="accent1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4797776" y="5559530"/>
            <a:ext cx="0" cy="797535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3226087" y="5588965"/>
            <a:ext cx="156207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400" b="1" dirty="0">
                <a:solidFill>
                  <a:schemeClr val="accent1"/>
                </a:solidFill>
              </a:rPr>
              <a:t>Approval Criteria and Process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807388" y="4445398"/>
            <a:ext cx="41368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 smtClean="0"/>
              <a:t>A workflow for processing the request is clearly documented and consistently used. This process addresses communication, additional scoping, and review of the project request. 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807388" y="5504327"/>
            <a:ext cx="4355835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 smtClean="0"/>
              <a:t>The criteria and process for approving or denying a project is clearly identified and adhered to during reviews.</a:t>
            </a:r>
          </a:p>
          <a:p>
            <a:pPr>
              <a:spcAft>
                <a:spcPts val="600"/>
              </a:spcAft>
            </a:pPr>
            <a:r>
              <a:rPr lang="en-US" sz="1200" dirty="0" smtClean="0"/>
              <a:t>The steps required to place an approved request into the project backlog and portfolio are documented and followed. </a:t>
            </a:r>
          </a:p>
        </p:txBody>
      </p:sp>
    </p:spTree>
    <p:extLst>
      <p:ext uri="{BB962C8B-B14F-4D97-AF65-F5344CB8AC3E}">
        <p14:creationId xmlns:p14="http://schemas.microsoft.com/office/powerpoint/2010/main" val="151364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/>
          <p:cNvSpPr/>
          <p:nvPr/>
        </p:nvSpPr>
        <p:spPr>
          <a:xfrm>
            <a:off x="327381" y="1278438"/>
            <a:ext cx="1679824" cy="3351526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41000">
                <a:schemeClr val="bg1"/>
              </a:gs>
              <a:gs pos="55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Rectangle 24"/>
          <p:cNvSpPr/>
          <p:nvPr/>
        </p:nvSpPr>
        <p:spPr>
          <a:xfrm>
            <a:off x="4661071" y="1951664"/>
            <a:ext cx="41464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dirty="0">
                <a:solidFill>
                  <a:schemeClr val="tx2"/>
                </a:solidFill>
              </a:rPr>
              <a:t>PMBOK’s </a:t>
            </a:r>
            <a:endParaRPr lang="en-CA" sz="1600" dirty="0" smtClean="0">
              <a:solidFill>
                <a:schemeClr val="tx2"/>
              </a:solidFill>
            </a:endParaRPr>
          </a:p>
          <a:p>
            <a:r>
              <a:rPr lang="en-CA" sz="1400" b="1" dirty="0" smtClean="0">
                <a:solidFill>
                  <a:schemeClr val="tx2"/>
                </a:solidFill>
              </a:rPr>
              <a:t>Five-Phase </a:t>
            </a:r>
            <a:r>
              <a:rPr lang="en-CA" sz="1400" b="1" dirty="0">
                <a:solidFill>
                  <a:schemeClr val="tx2"/>
                </a:solidFill>
              </a:rPr>
              <a:t>Project Lifecycle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431965" y="1625118"/>
            <a:ext cx="29595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dirty="0" smtClean="0">
                <a:solidFill>
                  <a:schemeClr val="tx2"/>
                </a:solidFill>
              </a:rPr>
              <a:t>Info-Tech’s</a:t>
            </a:r>
          </a:p>
          <a:p>
            <a:r>
              <a:rPr lang="en-CA" sz="1600" b="1" dirty="0" smtClean="0">
                <a:solidFill>
                  <a:schemeClr val="tx2"/>
                </a:solidFill>
              </a:rPr>
              <a:t>Portfolio Management Operating Plan </a:t>
            </a:r>
            <a:endParaRPr lang="en-CA" sz="1600" b="1" dirty="0">
              <a:solidFill>
                <a:schemeClr val="tx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1257" y="283029"/>
            <a:ext cx="8546313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2400" b="1" dirty="0"/>
              <a:t>Use effective project intake to improve </a:t>
            </a:r>
            <a:r>
              <a:rPr lang="en-CA" sz="2400" b="1" dirty="0" smtClean="0"/>
              <a:t>PPM and project management practices</a:t>
            </a:r>
            <a:endParaRPr lang="en-CA" sz="2400" b="1" dirty="0"/>
          </a:p>
        </p:txBody>
      </p:sp>
      <p:sp>
        <p:nvSpPr>
          <p:cNvPr id="30" name="Rectangle 29"/>
          <p:cNvSpPr/>
          <p:nvPr/>
        </p:nvSpPr>
        <p:spPr>
          <a:xfrm>
            <a:off x="262322" y="1092386"/>
            <a:ext cx="83554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z="1400" dirty="0"/>
              <a:t>Project management is about </a:t>
            </a:r>
            <a:r>
              <a:rPr lang="en-CA" sz="1400" i="1" dirty="0"/>
              <a:t>doing things right</a:t>
            </a:r>
            <a:r>
              <a:rPr lang="en-CA" sz="1400" dirty="0"/>
              <a:t>. Portfolio management is about </a:t>
            </a:r>
            <a:r>
              <a:rPr lang="en-CA" sz="1400" i="1" dirty="0"/>
              <a:t>doing the right things</a:t>
            </a:r>
            <a:r>
              <a:rPr lang="en-CA" sz="1400" dirty="0"/>
              <a:t>. 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492358" y="1801767"/>
            <a:ext cx="1325592" cy="2631613"/>
            <a:chOff x="289214" y="59413"/>
            <a:chExt cx="3061362" cy="6077524"/>
          </a:xfrm>
        </p:grpSpPr>
        <p:grpSp>
          <p:nvGrpSpPr>
            <p:cNvPr id="32" name="Group 31"/>
            <p:cNvGrpSpPr/>
            <p:nvPr/>
          </p:nvGrpSpPr>
          <p:grpSpPr>
            <a:xfrm>
              <a:off x="289214" y="59413"/>
              <a:ext cx="3048972" cy="6077524"/>
              <a:chOff x="6707391" y="14800"/>
              <a:chExt cx="3048972" cy="6077524"/>
            </a:xfrm>
            <a:gradFill flip="none" rotWithShape="1">
              <a:gsLst>
                <a:gs pos="71000">
                  <a:srgbClr val="6E9BC1"/>
                </a:gs>
                <a:gs pos="62000">
                  <a:srgbClr val="ACACAC"/>
                </a:gs>
                <a:gs pos="0">
                  <a:schemeClr val="bg1">
                    <a:lumMod val="50000"/>
                  </a:schemeClr>
                </a:gs>
                <a:gs pos="41000">
                  <a:schemeClr val="bg2">
                    <a:lumMod val="85000"/>
                  </a:schemeClr>
                </a:gs>
                <a:gs pos="91000">
                  <a:srgbClr val="2F8AD5"/>
                </a:gs>
                <a:gs pos="100000">
                  <a:schemeClr val="accent1"/>
                </a:gs>
              </a:gsLst>
              <a:lin ang="16200000" scaled="1"/>
              <a:tileRect/>
            </a:gradFill>
          </p:grpSpPr>
          <p:sp>
            <p:nvSpPr>
              <p:cNvPr id="36" name="Hexagon 35"/>
              <p:cNvSpPr/>
              <p:nvPr/>
            </p:nvSpPr>
            <p:spPr>
              <a:xfrm rot="16200000">
                <a:off x="6657649" y="155204"/>
                <a:ext cx="2237350" cy="1956542"/>
              </a:xfrm>
              <a:prstGeom prst="hexagon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50800" dist="50800" dir="5400000" algn="ctr" rotWithShape="0">
                  <a:srgbClr val="000000">
                    <a:alpha val="1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endParaRPr lang="en-CA" sz="1400" dirty="0"/>
              </a:p>
            </p:txBody>
          </p:sp>
          <p:sp>
            <p:nvSpPr>
              <p:cNvPr id="37" name="Hexagon 36"/>
              <p:cNvSpPr/>
              <p:nvPr/>
            </p:nvSpPr>
            <p:spPr>
              <a:xfrm rot="16200000">
                <a:off x="7659417" y="2066017"/>
                <a:ext cx="2237350" cy="1956542"/>
              </a:xfrm>
              <a:prstGeom prst="hexagon">
                <a:avLst/>
              </a:prstGeom>
              <a:grpFill/>
              <a:ln>
                <a:noFill/>
              </a:ln>
              <a:effectLst>
                <a:outerShdw blurRad="50800" dist="50800" dir="5400000" algn="ctr" rotWithShape="0">
                  <a:srgbClr val="000000">
                    <a:alpha val="1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endParaRPr lang="en-CA" sz="1400" dirty="0"/>
              </a:p>
            </p:txBody>
          </p:sp>
          <p:sp>
            <p:nvSpPr>
              <p:cNvPr id="38" name="Hexagon 37"/>
              <p:cNvSpPr/>
              <p:nvPr/>
            </p:nvSpPr>
            <p:spPr>
              <a:xfrm rot="16200000">
                <a:off x="6566988" y="3995379"/>
                <a:ext cx="2237348" cy="1956542"/>
              </a:xfrm>
              <a:prstGeom prst="hexagon">
                <a:avLst/>
              </a:prstGeom>
              <a:grpFill/>
              <a:ln>
                <a:noFill/>
              </a:ln>
              <a:effectLst>
                <a:outerShdw blurRad="50800" dist="50800" dir="5400000" algn="ctr" rotWithShape="0">
                  <a:srgbClr val="000000">
                    <a:alpha val="1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endParaRPr lang="en-CA" sz="1400" dirty="0"/>
              </a:p>
            </p:txBody>
          </p:sp>
        </p:grpSp>
        <p:sp>
          <p:nvSpPr>
            <p:cNvPr id="33" name="Rectangle 32"/>
            <p:cNvSpPr/>
            <p:nvPr/>
          </p:nvSpPr>
          <p:spPr>
            <a:xfrm>
              <a:off x="632179" y="858233"/>
              <a:ext cx="1451934" cy="6397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Intake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369254" y="2769046"/>
              <a:ext cx="1981322" cy="6397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Execution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54569" y="4716959"/>
              <a:ext cx="1644439" cy="6397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Closure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39" name="Table 38"/>
          <p:cNvGraphicFramePr>
            <a:graphicFrameLocks noGrp="1"/>
          </p:cNvGraphicFramePr>
          <p:nvPr>
            <p:extLst/>
          </p:nvPr>
        </p:nvGraphicFramePr>
        <p:xfrm>
          <a:off x="1827625" y="2505924"/>
          <a:ext cx="2382734" cy="2399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2734"/>
              </a:tblGrid>
              <a:tr h="307106">
                <a:tc>
                  <a:txBody>
                    <a:bodyPr/>
                    <a:lstStyle/>
                    <a:p>
                      <a:pPr algn="l"/>
                      <a:r>
                        <a:rPr lang="en-CA" sz="1400" dirty="0" smtClean="0">
                          <a:solidFill>
                            <a:schemeClr val="accent1"/>
                          </a:solidFill>
                        </a:rPr>
                        <a:t>Project Intake and PPM</a:t>
                      </a:r>
                      <a:r>
                        <a:rPr lang="en-CA" sz="1400" baseline="0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endParaRPr lang="en-CA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92712">
                <a:tc>
                  <a:txBody>
                    <a:bodyPr/>
                    <a:lstStyle/>
                    <a:p>
                      <a:pPr marL="857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 smtClean="0">
                          <a:ea typeface="FZYaoTi"/>
                          <a:cs typeface="Tahoma" panose="020B0604030504040204" pitchFamily="34" charset="0"/>
                        </a:rPr>
                        <a:t>Intake processes not only determine the manageability of your portfolio,</a:t>
                      </a:r>
                      <a:r>
                        <a:rPr lang="en-CA" sz="1200" baseline="0" dirty="0" smtClean="0">
                          <a:ea typeface="FZYaoTi"/>
                          <a:cs typeface="Tahoma" panose="020B0604030504040204" pitchFamily="34" charset="0"/>
                        </a:rPr>
                        <a:t> but also ensure IT is working on the projects that are the most important and valuable to the business.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61258" y="4629964"/>
            <a:ext cx="38319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>
              <a:spcBef>
                <a:spcPts val="300"/>
              </a:spcBef>
              <a:defRPr/>
            </a:pPr>
            <a:r>
              <a:rPr lang="en-CA" sz="1200" dirty="0"/>
              <a:t>Controls and oversight during project intake ensures:</a:t>
            </a:r>
          </a:p>
          <a:p>
            <a:pPr marL="266700" indent="-180975">
              <a:buFont typeface="Arial" panose="020B0604020202020204" pitchFamily="34" charset="0"/>
              <a:buChar char="•"/>
              <a:tabLst>
                <a:tab pos="266700" algn="l"/>
              </a:tabLst>
              <a:defRPr/>
            </a:pPr>
            <a:r>
              <a:rPr lang="en-CA" sz="1200" b="1" dirty="0">
                <a:solidFill>
                  <a:schemeClr val="accent6"/>
                </a:solidFill>
              </a:rPr>
              <a:t>Manageability</a:t>
            </a:r>
            <a:r>
              <a:rPr lang="en-CA" sz="1200" dirty="0"/>
              <a:t>: IT is not overwhelmed with the number of </a:t>
            </a:r>
            <a:r>
              <a:rPr lang="en-CA" sz="1200" dirty="0">
                <a:cs typeface="Tahoma" panose="020B0604030504040204" pitchFamily="34" charset="0"/>
              </a:rPr>
              <a:t>projects and their corresponding resourcing demands. </a:t>
            </a:r>
          </a:p>
          <a:p>
            <a:pPr marL="266700" indent="-180975">
              <a:buFont typeface="Arial" panose="020B0604020202020204" pitchFamily="34" charset="0"/>
              <a:buChar char="•"/>
              <a:tabLst>
                <a:tab pos="266700" algn="l"/>
              </a:tabLst>
              <a:defRPr/>
            </a:pPr>
            <a:r>
              <a:rPr lang="en-CA" sz="1200" b="1" dirty="0">
                <a:solidFill>
                  <a:schemeClr val="accent6"/>
                </a:solidFill>
                <a:cs typeface="Tahoma" panose="020B0604030504040204" pitchFamily="34" charset="0"/>
              </a:rPr>
              <a:t>Prioritization</a:t>
            </a:r>
            <a:r>
              <a:rPr lang="en-CA" sz="1200" dirty="0">
                <a:cs typeface="Tahoma" panose="020B0604030504040204" pitchFamily="34" charset="0"/>
              </a:rPr>
              <a:t>: Projects with cases for business value are prioritized and resourced.</a:t>
            </a:r>
          </a:p>
          <a:p>
            <a:pPr marL="266700" indent="-180975">
              <a:buFont typeface="Arial" panose="020B0604020202020204" pitchFamily="34" charset="0"/>
              <a:buChar char="•"/>
              <a:tabLst>
                <a:tab pos="266700" algn="l"/>
              </a:tabLst>
              <a:defRPr/>
            </a:pPr>
            <a:r>
              <a:rPr lang="en-CA" sz="1200" b="1" dirty="0">
                <a:solidFill>
                  <a:schemeClr val="accent6"/>
                </a:solidFill>
                <a:cs typeface="Tahoma" panose="020B0604030504040204" pitchFamily="34" charset="0"/>
              </a:rPr>
              <a:t>Efficiencies</a:t>
            </a:r>
            <a:r>
              <a:rPr lang="en-CA" sz="1200" dirty="0">
                <a:cs typeface="Tahoma" panose="020B0604030504040204" pitchFamily="34" charset="0"/>
              </a:rPr>
              <a:t>: Requests with similar objectives and solutions can be consolidated into one project. </a:t>
            </a:r>
          </a:p>
          <a:p>
            <a:pPr marL="371475" indent="-285750">
              <a:buFont typeface="Arial" panose="020B0604020202020204" pitchFamily="34" charset="0"/>
              <a:buChar char="•"/>
              <a:defRPr/>
            </a:pPr>
            <a:endParaRPr lang="en-CA" sz="1200" dirty="0">
              <a:cs typeface="Tahoma" panose="020B060403050404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411202" y="2700697"/>
            <a:ext cx="1332312" cy="2921888"/>
            <a:chOff x="7257513" y="1514114"/>
            <a:chExt cx="1332312" cy="2921888"/>
          </a:xfrm>
        </p:grpSpPr>
        <p:sp>
          <p:nvSpPr>
            <p:cNvPr id="40" name="Rounded Rectangle 39"/>
            <p:cNvSpPr/>
            <p:nvPr/>
          </p:nvSpPr>
          <p:spPr>
            <a:xfrm rot="16200000">
              <a:off x="7051873" y="2910556"/>
              <a:ext cx="2701403" cy="164474"/>
            </a:xfrm>
            <a:prstGeom prst="roundRect">
              <a:avLst/>
            </a:prstGeom>
            <a:noFill/>
            <a:ln>
              <a:gradFill flip="none" rotWithShape="1"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46000">
                    <a:schemeClr val="accent6"/>
                  </a:gs>
                  <a:gs pos="100000">
                    <a:schemeClr val="accent1"/>
                  </a:gs>
                </a:gsLst>
                <a:path path="circle">
                  <a:fillToRect l="50000" t="130000" r="50000" b="-3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8215323" y="1514114"/>
              <a:ext cx="374502" cy="2921888"/>
              <a:chOff x="8243287" y="2033775"/>
              <a:chExt cx="317663" cy="2402587"/>
            </a:xfrm>
            <a:gradFill>
              <a:gsLst>
                <a:gs pos="76132">
                  <a:srgbClr val="2C99C2"/>
                </a:gs>
                <a:gs pos="23000">
                  <a:srgbClr val="2D9EC4"/>
                </a:gs>
                <a:gs pos="0">
                  <a:schemeClr val="accent1"/>
                </a:gs>
                <a:gs pos="65000">
                  <a:schemeClr val="accent6"/>
                </a:gs>
                <a:gs pos="100000">
                  <a:schemeClr val="accent1"/>
                </a:gs>
              </a:gsLst>
              <a:path path="circle">
                <a:fillToRect l="50000" t="130000" r="50000" b="-30000"/>
              </a:path>
            </a:gradFill>
          </p:grpSpPr>
          <p:grpSp>
            <p:nvGrpSpPr>
              <p:cNvPr id="6" name="Group 5"/>
              <p:cNvGrpSpPr/>
              <p:nvPr/>
            </p:nvGrpSpPr>
            <p:grpSpPr>
              <a:xfrm>
                <a:off x="8243288" y="2033775"/>
                <a:ext cx="317662" cy="1873473"/>
                <a:chOff x="4963073" y="1957393"/>
                <a:chExt cx="317662" cy="1873473"/>
              </a:xfrm>
              <a:grpFill/>
            </p:grpSpPr>
            <p:sp>
              <p:nvSpPr>
                <p:cNvPr id="4" name="Oval 3"/>
                <p:cNvSpPr/>
                <p:nvPr/>
              </p:nvSpPr>
              <p:spPr>
                <a:xfrm>
                  <a:off x="4963982" y="1957393"/>
                  <a:ext cx="316753" cy="28613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4963982" y="2486505"/>
                  <a:ext cx="316753" cy="28613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>
                  <a:off x="4963073" y="3015617"/>
                  <a:ext cx="316753" cy="28613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4963073" y="3544729"/>
                  <a:ext cx="316753" cy="28613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sp>
            <p:nvSpPr>
              <p:cNvPr id="45" name="Oval 44"/>
              <p:cNvSpPr/>
              <p:nvPr/>
            </p:nvSpPr>
            <p:spPr>
              <a:xfrm>
                <a:off x="8243287" y="4150225"/>
                <a:ext cx="316753" cy="2861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7315200" y="1524418"/>
              <a:ext cx="900123" cy="307777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r"/>
              <a:r>
                <a:rPr lang="en-CA" sz="1400" b="1" dirty="0" smtClean="0"/>
                <a:t>Initiate 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441141" y="2180231"/>
              <a:ext cx="774182" cy="307777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r"/>
              <a:r>
                <a:rPr lang="en-CA" sz="1400" dirty="0"/>
                <a:t>Plan 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315200" y="2829196"/>
              <a:ext cx="900123" cy="307777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r"/>
              <a:r>
                <a:rPr lang="en-CA" sz="1400" dirty="0"/>
                <a:t>Execute</a:t>
              </a:r>
              <a:endParaRPr lang="en-CA" sz="1400" dirty="0" smtClean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257513" y="3485009"/>
              <a:ext cx="957810" cy="307777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r"/>
              <a:r>
                <a:rPr lang="en-CA" sz="1400" dirty="0" smtClean="0"/>
                <a:t>Control </a:t>
              </a:r>
              <a:endParaRPr lang="en-CA" sz="14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315200" y="4108121"/>
              <a:ext cx="900123" cy="307777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r"/>
              <a:r>
                <a:rPr lang="en-CA" sz="1400" dirty="0" smtClean="0"/>
                <a:t>Close </a:t>
              </a:r>
              <a:endParaRPr lang="en-CA" sz="1400" dirty="0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739401"/>
              </p:ext>
            </p:extLst>
          </p:nvPr>
        </p:nvGraphicFramePr>
        <p:xfrm>
          <a:off x="5839345" y="2505924"/>
          <a:ext cx="3055385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5385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CA" sz="1400" dirty="0" smtClean="0">
                          <a:solidFill>
                            <a:schemeClr val="accent1"/>
                          </a:solidFill>
                        </a:rPr>
                        <a:t>Effective Project Intake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927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 smtClean="0"/>
                        <a:t>P</a:t>
                      </a:r>
                      <a:r>
                        <a:rPr lang="en-CA" sz="1200" baseline="0" dirty="0" smtClean="0"/>
                        <a:t>roject intake </a:t>
                      </a:r>
                      <a:r>
                        <a:rPr lang="en-CA" sz="1200" dirty="0" smtClean="0">
                          <a:ea typeface="FZYaoTi"/>
                          <a:cs typeface="Tahoma" panose="020B0604030504040204" pitchFamily="34" charset="0"/>
                        </a:rPr>
                        <a:t>supports</a:t>
                      </a:r>
                      <a:r>
                        <a:rPr lang="en-CA" sz="1200" baseline="0" dirty="0" smtClean="0">
                          <a:ea typeface="FZYaoTi"/>
                          <a:cs typeface="Tahoma" panose="020B0604030504040204" pitchFamily="34" charset="0"/>
                        </a:rPr>
                        <a:t> the </a:t>
                      </a:r>
                      <a:r>
                        <a:rPr lang="en-CA" sz="1200" dirty="0" smtClean="0">
                          <a:ea typeface="FZYaoTi"/>
                          <a:cs typeface="Tahoma" panose="020B0604030504040204" pitchFamily="34" charset="0"/>
                        </a:rPr>
                        <a:t>portfolio</a:t>
                      </a:r>
                      <a:r>
                        <a:rPr lang="en-CA" sz="1200" baseline="0" dirty="0" smtClean="0">
                          <a:ea typeface="FZYaoTi"/>
                          <a:cs typeface="Tahoma" panose="020B0604030504040204" pitchFamily="34" charset="0"/>
                        </a:rPr>
                        <a:t> and shapes </a:t>
                      </a:r>
                      <a:r>
                        <a:rPr lang="en-CA" sz="1200" dirty="0" smtClean="0">
                          <a:ea typeface="FZYaoTi"/>
                          <a:cs typeface="Tahoma" panose="020B0604030504040204" pitchFamily="34" charset="0"/>
                        </a:rPr>
                        <a:t>the conditions for project success</a:t>
                      </a:r>
                      <a:r>
                        <a:rPr lang="en-CA" sz="1200" baseline="0" dirty="0" smtClean="0"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1200" baseline="0" dirty="0" smtClean="0"/>
                        <a:t>by ensuring: </a:t>
                      </a:r>
                    </a:p>
                    <a:p>
                      <a:pPr marL="176213" indent="-176213">
                        <a:buFont typeface="Arial" panose="020B0604020202020204" pitchFamily="34" charset="0"/>
                        <a:buChar char="•"/>
                      </a:pPr>
                      <a:r>
                        <a:rPr lang="en-CA" sz="1200" b="1" baseline="0" dirty="0" smtClean="0">
                          <a:solidFill>
                            <a:schemeClr val="accent6"/>
                          </a:solidFill>
                        </a:rPr>
                        <a:t>Clarity</a:t>
                      </a:r>
                      <a:r>
                        <a:rPr lang="en-CA" sz="1200" baseline="0" dirty="0" smtClean="0"/>
                        <a:t>: Projects have clear expectations and a vision for the solution.</a:t>
                      </a:r>
                    </a:p>
                    <a:p>
                      <a:pPr marL="176213" indent="-176213">
                        <a:buFont typeface="Arial" panose="020B0604020202020204" pitchFamily="34" charset="0"/>
                        <a:buChar char="•"/>
                      </a:pPr>
                      <a:r>
                        <a:rPr lang="en-CA" sz="1200" b="1" baseline="0" dirty="0" smtClean="0">
                          <a:solidFill>
                            <a:schemeClr val="accent6"/>
                          </a:solidFill>
                        </a:rPr>
                        <a:t>Control</a:t>
                      </a:r>
                      <a:r>
                        <a:rPr lang="en-CA" sz="1200" baseline="0" dirty="0" smtClean="0"/>
                        <a:t>: Scope is clearly defined. </a:t>
                      </a:r>
                    </a:p>
                    <a:p>
                      <a:pPr marL="176213" indent="-176213">
                        <a:buFont typeface="Arial" panose="020B0604020202020204" pitchFamily="34" charset="0"/>
                        <a:buChar char="•"/>
                      </a:pPr>
                      <a:r>
                        <a:rPr lang="en-CA" sz="1200" b="1" baseline="0" dirty="0" smtClean="0">
                          <a:solidFill>
                            <a:schemeClr val="accent6"/>
                          </a:solidFill>
                        </a:rPr>
                        <a:t>Feasibility</a:t>
                      </a:r>
                      <a:r>
                        <a:rPr lang="en-CA" sz="1200" baseline="0" dirty="0" smtClean="0"/>
                        <a:t>: Project resourcing and timelines align to the expectations and scope of the project.</a:t>
                      </a:r>
                    </a:p>
                    <a:p>
                      <a:pPr marL="176213" indent="-176213">
                        <a:buFont typeface="Arial" panose="020B0604020202020204" pitchFamily="34" charset="0"/>
                        <a:buChar char="•"/>
                      </a:pPr>
                      <a:r>
                        <a:rPr lang="en-CA" sz="1200" b="1" baseline="0" dirty="0" smtClean="0">
                          <a:solidFill>
                            <a:schemeClr val="accent6"/>
                          </a:solidFill>
                        </a:rPr>
                        <a:t>Engagement</a:t>
                      </a:r>
                      <a:r>
                        <a:rPr lang="en-CA" sz="1200" baseline="0" dirty="0" smtClean="0"/>
                        <a:t>: Relevant stakeholders are identified early in the process to support requirements gathering or organizational change management initiatives.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213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360170"/>
            <a:ext cx="9144000" cy="433197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99431"/>
            <a:ext cx="8625780" cy="864096"/>
          </a:xfrm>
        </p:spPr>
        <p:txBody>
          <a:bodyPr/>
          <a:lstStyle/>
          <a:p>
            <a:pPr algn="ctr"/>
            <a:r>
              <a:rPr lang="en-CA" dirty="0" smtClean="0">
                <a:latin typeface="+mn-lt"/>
              </a:rPr>
              <a:t>Develop discipline for your </a:t>
            </a:r>
            <a:r>
              <a:rPr lang="en-CA" dirty="0">
                <a:latin typeface="+mn-lt"/>
              </a:rPr>
              <a:t>project intake </a:t>
            </a:r>
            <a:r>
              <a:rPr lang="en-CA" dirty="0" smtClean="0">
                <a:latin typeface="+mn-lt"/>
              </a:rPr>
              <a:t>cycle to</a:t>
            </a:r>
            <a:br>
              <a:rPr lang="en-CA" dirty="0" smtClean="0">
                <a:latin typeface="+mn-lt"/>
              </a:rPr>
            </a:br>
            <a:r>
              <a:rPr lang="en-CA" b="1" dirty="0" smtClean="0">
                <a:latin typeface="+mn-lt"/>
              </a:rPr>
              <a:t>save IT budget</a:t>
            </a:r>
            <a:r>
              <a:rPr lang="en-CA" dirty="0" smtClean="0">
                <a:latin typeface="+mn-lt"/>
              </a:rPr>
              <a:t> and </a:t>
            </a:r>
            <a:r>
              <a:rPr lang="en-CA" b="1" dirty="0" smtClean="0">
                <a:latin typeface="+mn-lt"/>
              </a:rPr>
              <a:t>improve project success</a:t>
            </a:r>
            <a:endParaRPr lang="en-CA" sz="1400" b="1" dirty="0"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5976658"/>
            <a:ext cx="1647645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n-CA" sz="1400" dirty="0" smtClean="0">
                <a:solidFill>
                  <a:schemeClr val="accent1"/>
                </a:solidFill>
              </a:rPr>
              <a:t>Assumptions |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921684" y="5976658"/>
            <a:ext cx="1647645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n-CA" sz="1400" dirty="0" smtClean="0">
                <a:solidFill>
                  <a:schemeClr val="accent1"/>
                </a:solidFill>
              </a:rPr>
              <a:t>Sources |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985715" y="1955003"/>
            <a:ext cx="3035362" cy="120032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With a significant and </a:t>
            </a:r>
            <a:r>
              <a:rPr lang="en-CA" dirty="0"/>
              <a:t>unmanaged </a:t>
            </a:r>
            <a:r>
              <a:rPr lang="en-CA" dirty="0" smtClean="0"/>
              <a:t>backlog, </a:t>
            </a:r>
            <a:r>
              <a:rPr lang="en-CA" dirty="0"/>
              <a:t>you may be forced to hire a project </a:t>
            </a:r>
            <a:r>
              <a:rPr lang="en-CA" dirty="0" smtClean="0"/>
              <a:t>manager.</a:t>
            </a:r>
            <a:endParaRPr lang="en-CA" dirty="0"/>
          </a:p>
        </p:txBody>
      </p:sp>
      <p:sp>
        <p:nvSpPr>
          <p:cNvPr id="29" name="TextBox 28"/>
          <p:cNvSpPr txBox="1"/>
          <p:nvPr/>
        </p:nvSpPr>
        <p:spPr>
          <a:xfrm>
            <a:off x="868761" y="1878059"/>
            <a:ext cx="2856809" cy="135421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With </a:t>
            </a:r>
            <a:r>
              <a:rPr lang="en-CA" dirty="0"/>
              <a:t>proper intake discipline, you </a:t>
            </a:r>
            <a:r>
              <a:rPr lang="en-CA" dirty="0" smtClean="0"/>
              <a:t>can </a:t>
            </a:r>
            <a:r>
              <a:rPr lang="en-CA" dirty="0"/>
              <a:t>reduce project waste from </a:t>
            </a:r>
            <a:endParaRPr lang="en-CA" dirty="0" smtClean="0"/>
          </a:p>
          <a:p>
            <a:pPr algn="ctr"/>
            <a:r>
              <a:rPr lang="en-CA" sz="2800" b="1" dirty="0" smtClean="0">
                <a:solidFill>
                  <a:schemeClr val="accent1"/>
                </a:solidFill>
              </a:rPr>
              <a:t>10</a:t>
            </a:r>
            <a:r>
              <a:rPr lang="en-CA" sz="2800" b="1" dirty="0">
                <a:solidFill>
                  <a:schemeClr val="accent1"/>
                </a:solidFill>
              </a:rPr>
              <a:t>% to 5</a:t>
            </a:r>
            <a:r>
              <a:rPr lang="en-CA" sz="2800" b="1" dirty="0" smtClean="0">
                <a:solidFill>
                  <a:schemeClr val="accent1"/>
                </a:solidFill>
              </a:rPr>
              <a:t>%.</a:t>
            </a:r>
            <a:endParaRPr lang="en-CA" b="1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570745" y="4238102"/>
            <a:ext cx="3452841" cy="1200329"/>
            <a:chOff x="4706535" y="1866954"/>
            <a:chExt cx="3617334" cy="1424223"/>
          </a:xfrm>
        </p:grpSpPr>
        <p:sp>
          <p:nvSpPr>
            <p:cNvPr id="27" name="Rectangle 26"/>
            <p:cNvSpPr/>
            <p:nvPr/>
          </p:nvSpPr>
          <p:spPr>
            <a:xfrm>
              <a:off x="5284254" y="2346283"/>
              <a:ext cx="303961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2800" b="1" dirty="0" smtClean="0">
                  <a:solidFill>
                    <a:srgbClr val="34C5D0"/>
                  </a:solidFill>
                </a:rPr>
                <a:t>29,000 </a:t>
              </a:r>
              <a:r>
                <a:rPr lang="en-CA" sz="2800" b="1" dirty="0">
                  <a:solidFill>
                    <a:srgbClr val="34C5D0"/>
                  </a:solidFill>
                </a:rPr>
                <a:t>- $</a:t>
              </a:r>
              <a:r>
                <a:rPr lang="en-CA" sz="2800" b="1" dirty="0" smtClean="0">
                  <a:solidFill>
                    <a:srgbClr val="34C5D0"/>
                  </a:solidFill>
                </a:rPr>
                <a:t>44,000</a:t>
              </a:r>
              <a:r>
                <a:rPr lang="en-CA" sz="2800" baseline="30000" dirty="0" smtClean="0">
                  <a:solidFill>
                    <a:srgbClr val="34C5D0"/>
                  </a:solidFill>
                </a:rPr>
                <a:t>1</a:t>
              </a:r>
              <a:endParaRPr lang="en-CA" sz="2800" dirty="0">
                <a:solidFill>
                  <a:srgbClr val="34C5D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706535" y="1866954"/>
              <a:ext cx="863463" cy="1424223"/>
            </a:xfrm>
            <a:prstGeom prst="rect">
              <a:avLst/>
            </a:prstGeom>
          </p:spPr>
          <p:txBody>
            <a:bodyPr wrap="square" rtlCol="0" anchor="ctr">
              <a:spAutoFit/>
            </a:bodyPr>
            <a:lstStyle/>
            <a:p>
              <a:r>
                <a:rPr lang="en-CA" sz="7200" b="1" dirty="0" smtClean="0">
                  <a:solidFill>
                    <a:srgbClr val="34C5D0"/>
                  </a:solidFill>
                </a:rPr>
                <a:t>$</a:t>
              </a:r>
              <a:endParaRPr lang="en-CA" sz="8000" b="1" dirty="0" smtClean="0">
                <a:solidFill>
                  <a:srgbClr val="34C5D0"/>
                </a:solidFill>
              </a:endParaRPr>
            </a:p>
          </p:txBody>
        </p:sp>
      </p:grpSp>
      <p:sp>
        <p:nvSpPr>
          <p:cNvPr id="38" name="Rectangle 37"/>
          <p:cNvSpPr/>
          <p:nvPr/>
        </p:nvSpPr>
        <p:spPr>
          <a:xfrm>
            <a:off x="1563424" y="5930491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1000" dirty="0">
                <a:ea typeface="Calibri" panose="020F0502020204030204" pitchFamily="34" charset="0"/>
                <a:cs typeface="Times New Roman" panose="02020603050405020304" pitchFamily="18" charset="0"/>
              </a:rPr>
              <a:t>10-15 people in </a:t>
            </a:r>
            <a:r>
              <a:rPr lang="en-CA" sz="1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</a:p>
          <a:p>
            <a:r>
              <a:rPr lang="en-CA" sz="1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Annual </a:t>
            </a:r>
            <a:r>
              <a:rPr lang="en-CA" sz="1000" dirty="0">
                <a:ea typeface="Calibri" panose="020F0502020204030204" pitchFamily="34" charset="0"/>
                <a:cs typeface="Times New Roman" panose="02020603050405020304" pitchFamily="18" charset="0"/>
              </a:rPr>
              <a:t>IT spend &lt; $5-million</a:t>
            </a:r>
            <a:endParaRPr lang="en-CA" sz="1000" dirty="0"/>
          </a:p>
        </p:txBody>
      </p:sp>
      <p:sp>
        <p:nvSpPr>
          <p:cNvPr id="39" name="Rectangle 38"/>
          <p:cNvSpPr/>
          <p:nvPr/>
        </p:nvSpPr>
        <p:spPr>
          <a:xfrm>
            <a:off x="4491631" y="5930491"/>
            <a:ext cx="46523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000" baseline="30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en-CA" sz="1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Info-Tech </a:t>
            </a:r>
            <a:r>
              <a:rPr lang="en-CA" sz="1000" dirty="0">
                <a:ea typeface="Calibri" panose="020F0502020204030204" pitchFamily="34" charset="0"/>
                <a:cs typeface="Times New Roman" panose="02020603050405020304" pitchFamily="18" charset="0"/>
              </a:rPr>
              <a:t>MeasureIT Staffing Benchmarking Service (2013-2016, </a:t>
            </a:r>
            <a:r>
              <a:rPr lang="en-CA" sz="10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N=58</a:t>
            </a:r>
            <a:r>
              <a:rPr lang="en-CA" sz="1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r>
              <a:rPr lang="en-CA" sz="1000" baseline="30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en-CA" sz="1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Robert </a:t>
            </a:r>
            <a:r>
              <a:rPr lang="en-CA" sz="1000" dirty="0">
                <a:ea typeface="Calibri" panose="020F0502020204030204" pitchFamily="34" charset="0"/>
                <a:cs typeface="Times New Roman" panose="02020603050405020304" pitchFamily="18" charset="0"/>
              </a:rPr>
              <a:t>Half Technology 2016 Salary Guide for IT Professionals</a:t>
            </a:r>
          </a:p>
        </p:txBody>
      </p:sp>
      <p:sp>
        <p:nvSpPr>
          <p:cNvPr id="5" name="Rectangle 4"/>
          <p:cNvSpPr/>
          <p:nvPr/>
        </p:nvSpPr>
        <p:spPr>
          <a:xfrm>
            <a:off x="718367" y="3675365"/>
            <a:ext cx="31575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400" b="1" dirty="0">
                <a:solidFill>
                  <a:schemeClr val="accent1"/>
                </a:solidFill>
              </a:rPr>
              <a:t>POTENTIAL EFFICIENCY SAVINGS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4520094" y="4238102"/>
            <a:ext cx="3966605" cy="1200329"/>
            <a:chOff x="4706535" y="1866954"/>
            <a:chExt cx="4354633" cy="1424223"/>
          </a:xfrm>
        </p:grpSpPr>
        <p:sp>
          <p:nvSpPr>
            <p:cNvPr id="25" name="Rectangle 24"/>
            <p:cNvSpPr/>
            <p:nvPr/>
          </p:nvSpPr>
          <p:spPr>
            <a:xfrm>
              <a:off x="5284253" y="2346283"/>
              <a:ext cx="3776915" cy="6208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2800" b="1" dirty="0">
                  <a:solidFill>
                    <a:srgbClr val="34C5D0"/>
                  </a:solidFill>
                </a:rPr>
                <a:t>$95,250 - $146,500</a:t>
              </a:r>
              <a:r>
                <a:rPr lang="en-CA" sz="2800" baseline="30000" dirty="0">
                  <a:solidFill>
                    <a:srgbClr val="34C5D0"/>
                  </a:solidFill>
                </a:rPr>
                <a:t>2</a:t>
              </a:r>
              <a:endParaRPr lang="en-CA" sz="2800" dirty="0">
                <a:solidFill>
                  <a:srgbClr val="34C5D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706535" y="1866954"/>
              <a:ext cx="863463" cy="1424223"/>
            </a:xfrm>
            <a:prstGeom prst="rect">
              <a:avLst/>
            </a:prstGeom>
          </p:spPr>
          <p:txBody>
            <a:bodyPr wrap="square" rtlCol="0" anchor="ctr">
              <a:spAutoFit/>
            </a:bodyPr>
            <a:lstStyle/>
            <a:p>
              <a:r>
                <a:rPr lang="en-CA" sz="7200" b="1" dirty="0" smtClean="0">
                  <a:solidFill>
                    <a:srgbClr val="34C5D0"/>
                  </a:solidFill>
                </a:rPr>
                <a:t>$</a:t>
              </a:r>
              <a:endParaRPr lang="en-CA" sz="8000" b="1" dirty="0" smtClean="0">
                <a:solidFill>
                  <a:srgbClr val="34C5D0"/>
                </a:solidFill>
              </a:endParaRPr>
            </a:p>
          </p:txBody>
        </p:sp>
      </p:grpSp>
      <p:cxnSp>
        <p:nvCxnSpPr>
          <p:cNvPr id="45" name="Straight Connector 44"/>
          <p:cNvCxnSpPr/>
          <p:nvPr/>
        </p:nvCxnSpPr>
        <p:spPr>
          <a:xfrm>
            <a:off x="947898" y="4056722"/>
            <a:ext cx="2698534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5286589" y="3675365"/>
            <a:ext cx="24336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400" b="1" dirty="0">
                <a:solidFill>
                  <a:schemeClr val="accent1"/>
                </a:solidFill>
              </a:rPr>
              <a:t>POTENTIAL </a:t>
            </a:r>
            <a:r>
              <a:rPr lang="en-CA" sz="1400" b="1" dirty="0" smtClean="0">
                <a:solidFill>
                  <a:schemeClr val="accent1"/>
                </a:solidFill>
              </a:rPr>
              <a:t>LABOR </a:t>
            </a:r>
            <a:r>
              <a:rPr lang="en-CA" sz="1400" b="1" dirty="0">
                <a:solidFill>
                  <a:schemeClr val="accent1"/>
                </a:solidFill>
              </a:rPr>
              <a:t>COST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5154129" y="4056722"/>
            <a:ext cx="2698534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202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/>
          <p:nvPr/>
        </p:nvSpPr>
        <p:spPr>
          <a:xfrm>
            <a:off x="6996189" y="1133087"/>
            <a:ext cx="187904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CA" sz="6600" b="1" dirty="0">
                <a:solidFill>
                  <a:schemeClr val="accent6"/>
                </a:solidFill>
              </a:rPr>
              <a:t>76%</a:t>
            </a:r>
            <a:endParaRPr lang="en-CA" sz="1200" dirty="0">
              <a:solidFill>
                <a:schemeClr val="accent6"/>
              </a:solidFill>
            </a:endParaRPr>
          </a:p>
        </p:txBody>
      </p:sp>
      <p:sp>
        <p:nvSpPr>
          <p:cNvPr id="9" name="Rectangle 16"/>
          <p:cNvSpPr/>
          <p:nvPr/>
        </p:nvSpPr>
        <p:spPr>
          <a:xfrm>
            <a:off x="5781675" y="2451953"/>
            <a:ext cx="309355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1400" b="1" dirty="0">
                <a:solidFill>
                  <a:schemeClr val="tx2"/>
                </a:solidFill>
              </a:rPr>
              <a:t>of organizations say they have too many projects on the go and an unmanageable and ever-growing backlog of things to get to.</a:t>
            </a:r>
          </a:p>
          <a:p>
            <a:pPr algn="r">
              <a:spcBef>
                <a:spcPts val="600"/>
              </a:spcBef>
            </a:pPr>
            <a:r>
              <a:rPr lang="en-CA" sz="900" dirty="0">
                <a:solidFill>
                  <a:schemeClr val="tx2"/>
                </a:solidFill>
              </a:rPr>
              <a:t>Source: Cooper, 2015, Product Development Institute</a:t>
            </a:r>
            <a:endParaRPr lang="en-CA" sz="1200" dirty="0">
              <a:solidFill>
                <a:schemeClr val="tx2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14596" y="362099"/>
            <a:ext cx="8353432" cy="193303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CA" b="1" dirty="0" smtClean="0">
                <a:solidFill>
                  <a:schemeClr val="tx2"/>
                </a:solidFill>
                <a:latin typeface="+mn-lt"/>
              </a:rPr>
              <a:t>Small IT shops often face a supply-demand imbalance </a:t>
            </a:r>
            <a:endParaRPr lang="en-CA" b="1" dirty="0">
              <a:solidFill>
                <a:schemeClr val="tx2"/>
              </a:solidFill>
              <a:latin typeface="+mn-lt"/>
            </a:endParaRPr>
          </a:p>
        </p:txBody>
      </p:sp>
      <p:graphicFrame>
        <p:nvGraphicFramePr>
          <p:cNvPr id="15" name="Chart 14"/>
          <p:cNvGraphicFramePr/>
          <p:nvPr>
            <p:extLst/>
          </p:nvPr>
        </p:nvGraphicFramePr>
        <p:xfrm>
          <a:off x="6513511" y="200608"/>
          <a:ext cx="2709688" cy="1486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5911064" y="2151332"/>
            <a:ext cx="2847975" cy="179418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dist="12700" dir="2700000" algn="ctr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CA"/>
          </a:p>
        </p:txBody>
      </p:sp>
      <p:sp>
        <p:nvSpPr>
          <p:cNvPr id="16" name="Rounded Rectangle 15"/>
          <p:cNvSpPr/>
          <p:nvPr/>
        </p:nvSpPr>
        <p:spPr>
          <a:xfrm>
            <a:off x="4816772" y="2151332"/>
            <a:ext cx="1055942" cy="17941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dist="12700" dir="2700000" algn="ctr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436647" y="4114354"/>
            <a:ext cx="184935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b="1" dirty="0">
                <a:solidFill>
                  <a:schemeClr val="accent1"/>
                </a:solidFill>
              </a:rPr>
              <a:t>Strike a balance between supporting the business and creating a project workload that is feasible and does not undermine general operations.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06894" y="1771493"/>
            <a:ext cx="3602429" cy="882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1600" i="1" dirty="0" smtClean="0">
                <a:latin typeface="+mj-lt"/>
              </a:rPr>
              <a:t> </a:t>
            </a:r>
            <a:r>
              <a:rPr lang="en-CA" sz="1600" i="1" dirty="0">
                <a:latin typeface="+mj-lt"/>
              </a:rPr>
              <a:t>Avoid setting unrealistic expectations as exciting and new requests come in the door.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43312" y="2766932"/>
            <a:ext cx="3048000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n-CA" dirty="0" smtClean="0">
                <a:solidFill>
                  <a:schemeClr val="tx2"/>
                </a:solidFill>
              </a:rPr>
              <a:t> </a:t>
            </a:r>
            <a:r>
              <a:rPr lang="en-CA" sz="1400" dirty="0" smtClean="0">
                <a:solidFill>
                  <a:schemeClr val="tx2"/>
                </a:solidFill>
              </a:rPr>
              <a:t>Barry Cousins</a:t>
            </a:r>
            <a:r>
              <a:rPr lang="en-CA" sz="1400" dirty="0">
                <a:solidFill>
                  <a:schemeClr val="tx2"/>
                </a:solidFill>
              </a:rPr>
              <a:t>,</a:t>
            </a:r>
            <a:r>
              <a:rPr lang="en-CA" sz="1400" dirty="0" smtClean="0">
                <a:solidFill>
                  <a:schemeClr val="tx2"/>
                </a:solidFill>
              </a:rPr>
              <a:t> Senior Director</a:t>
            </a:r>
          </a:p>
          <a:p>
            <a:pPr algn="r"/>
            <a:r>
              <a:rPr lang="en-CA" sz="1400" dirty="0" smtClean="0">
                <a:solidFill>
                  <a:schemeClr val="tx2"/>
                </a:solidFill>
              </a:rPr>
              <a:t>Info-Tech Research Group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9867" y="2436606"/>
            <a:ext cx="414060" cy="32839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216" y="1559872"/>
            <a:ext cx="492590" cy="385505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2294535" y="4209604"/>
            <a:ext cx="0" cy="1842135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439474" y="3970182"/>
            <a:ext cx="69431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CA" b="1" dirty="0"/>
              <a:t>Small enterprises are often burdened with specific issues: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489910" y="4283831"/>
            <a:ext cx="5701208" cy="1979655"/>
            <a:chOff x="340343" y="3961894"/>
            <a:chExt cx="5701208" cy="1979655"/>
          </a:xfrm>
        </p:grpSpPr>
        <p:sp>
          <p:nvSpPr>
            <p:cNvPr id="23" name="TextBox 22"/>
            <p:cNvSpPr txBox="1"/>
            <p:nvPr/>
          </p:nvSpPr>
          <p:spPr>
            <a:xfrm>
              <a:off x="340343" y="3961894"/>
              <a:ext cx="5294628" cy="584775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n-CA" sz="3200" b="1" dirty="0"/>
                <a:t>1. </a:t>
              </a:r>
              <a:r>
                <a:rPr lang="en-CA" sz="1400" b="1" dirty="0"/>
                <a:t>Operational demand </a:t>
              </a:r>
              <a:r>
                <a:rPr lang="en-CA" sz="1400" b="1" dirty="0" smtClean="0"/>
                <a:t>frequently </a:t>
              </a:r>
              <a:r>
                <a:rPr lang="en-CA" sz="1400" b="1" dirty="0"/>
                <a:t>trumps project work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40344" y="4417303"/>
              <a:ext cx="2090059" cy="584775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n-CA" sz="3200" b="1" dirty="0"/>
                <a:t>2. </a:t>
              </a:r>
              <a:r>
                <a:rPr lang="en-CA" sz="1400" b="1" dirty="0"/>
                <a:t>Limited visibility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40344" y="4901365"/>
              <a:ext cx="5701207" cy="584775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n-CA" sz="3200" b="1" dirty="0"/>
                <a:t>3. </a:t>
              </a:r>
              <a:r>
                <a:rPr lang="en-CA" sz="1400" b="1" dirty="0"/>
                <a:t>Staff don’t have the luxury to focus on one thing at a time</a:t>
              </a:r>
            </a:p>
          </p:txBody>
        </p:sp>
        <p:sp>
          <p:nvSpPr>
            <p:cNvPr id="26" name="Rectangle 7"/>
            <p:cNvSpPr/>
            <p:nvPr/>
          </p:nvSpPr>
          <p:spPr>
            <a:xfrm>
              <a:off x="340344" y="5356774"/>
              <a:ext cx="536936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CA" sz="3200" b="1" dirty="0"/>
                <a:t>4. </a:t>
              </a:r>
              <a:r>
                <a:rPr lang="en-CA" sz="1400" b="1" dirty="0" smtClean="0"/>
                <a:t>Project management time has not been allocated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245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318499" y="277448"/>
            <a:ext cx="5921087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 dirty="0" smtClean="0">
                <a:latin typeface="Arial"/>
                <a:cs typeface="Arial" panose="020B0604020202020204" pitchFamily="34" charset="0"/>
              </a:rPr>
              <a:t>Is this research </a:t>
            </a:r>
            <a:r>
              <a:rPr lang="en-US" b="1" dirty="0">
                <a:latin typeface="Arial"/>
                <a:cs typeface="Arial" panose="020B0604020202020204" pitchFamily="34" charset="0"/>
              </a:rPr>
              <a:t>r</a:t>
            </a:r>
            <a:r>
              <a:rPr lang="en-US" b="1" dirty="0" smtClean="0">
                <a:latin typeface="Arial"/>
                <a:cs typeface="Arial" panose="020B0604020202020204" pitchFamily="34" charset="0"/>
              </a:rPr>
              <a:t>ight for you?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7" name="TextBox 17"/>
          <p:cNvSpPr txBox="1"/>
          <p:nvPr/>
        </p:nvSpPr>
        <p:spPr>
          <a:xfrm>
            <a:off x="318499" y="1077746"/>
            <a:ext cx="8436881" cy="104131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200"/>
              </a:spcAft>
            </a:pPr>
            <a:r>
              <a:rPr lang="en-US" b="1" dirty="0">
                <a:solidFill>
                  <a:schemeClr val="accent1"/>
                </a:solidFill>
              </a:rPr>
              <a:t>Research Navigation</a:t>
            </a:r>
            <a:endParaRPr lang="en-US" dirty="0">
              <a:solidFill>
                <a:schemeClr val="accent1"/>
              </a:solidFill>
            </a:endParaRPr>
          </a:p>
          <a:p>
            <a:pPr>
              <a:spcAft>
                <a:spcPts val="200"/>
              </a:spcAft>
            </a:pPr>
            <a:r>
              <a:rPr lang="en-CA" sz="1400" b="1" dirty="0">
                <a:solidFill>
                  <a:srgbClr val="333333"/>
                </a:solidFill>
              </a:rPr>
              <a:t>Managing project intake can make or break a </a:t>
            </a:r>
            <a:r>
              <a:rPr lang="en-CA" sz="1400" b="1" dirty="0" smtClean="0">
                <a:solidFill>
                  <a:srgbClr val="333333"/>
                </a:solidFill>
              </a:rPr>
              <a:t>small </a:t>
            </a:r>
            <a:r>
              <a:rPr lang="en-CA" sz="1400" b="1" dirty="0">
                <a:solidFill>
                  <a:srgbClr val="333333"/>
                </a:solidFill>
              </a:rPr>
              <a:t>IT shop, but it may not be the most critical improvement area related to IT projects. </a:t>
            </a:r>
            <a:r>
              <a:rPr lang="en-CA" sz="1400" dirty="0">
                <a:solidFill>
                  <a:srgbClr val="333333"/>
                </a:solidFill>
              </a:rPr>
              <a:t>Use the questions below to help direct you to Info-Tech resources and guidance that best aligns with the outcomes you want to achieve. </a:t>
            </a:r>
          </a:p>
        </p:txBody>
      </p:sp>
      <p:graphicFrame>
        <p:nvGraphicFramePr>
          <p:cNvPr id="62" name="Table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983807"/>
              </p:ext>
            </p:extLst>
          </p:nvPr>
        </p:nvGraphicFramePr>
        <p:xfrm>
          <a:off x="408263" y="2328177"/>
          <a:ext cx="8282730" cy="3802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0910"/>
                <a:gridCol w="2760910"/>
                <a:gridCol w="2760910"/>
              </a:tblGrid>
              <a:tr h="415023">
                <a:tc>
                  <a:txBody>
                    <a:bodyPr/>
                    <a:lstStyle/>
                    <a:p>
                      <a:r>
                        <a:rPr lang="en-CA" sz="1600" b="1" dirty="0" smtClean="0">
                          <a:solidFill>
                            <a:schemeClr val="accent1"/>
                          </a:solidFill>
                        </a:rPr>
                        <a:t>Question</a:t>
                      </a:r>
                      <a:endParaRPr lang="en-CA" sz="16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b="1" dirty="0" smtClean="0">
                          <a:solidFill>
                            <a:schemeClr val="accent1"/>
                          </a:solidFill>
                        </a:rPr>
                        <a:t>If you answered no</a:t>
                      </a:r>
                      <a:endParaRPr lang="en-CA" sz="16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b="1" dirty="0" smtClean="0">
                          <a:solidFill>
                            <a:schemeClr val="accent1"/>
                          </a:solidFill>
                        </a:rPr>
                        <a:t>If you answered yes</a:t>
                      </a:r>
                      <a:endParaRPr lang="en-CA" sz="16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solidFill>
                      <a:srgbClr val="ECECEC"/>
                    </a:solidFill>
                  </a:tcPr>
                </a:tc>
              </a:tr>
              <a:tr h="557298">
                <a:tc>
                  <a:txBody>
                    <a:bodyPr/>
                    <a:lstStyle/>
                    <a:p>
                      <a:r>
                        <a:rPr lang="en-CA" sz="1200" dirty="0" smtClean="0"/>
                        <a:t>Do</a:t>
                      </a:r>
                      <a:r>
                        <a:rPr lang="en-CA" sz="1200" baseline="0" dirty="0" smtClean="0"/>
                        <a:t> you have more than 15 in IT?</a:t>
                      </a:r>
                      <a:endParaRPr lang="en-CA" sz="1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b="1" dirty="0" smtClean="0"/>
                        <a:t>Follow</a:t>
                      </a:r>
                      <a:r>
                        <a:rPr lang="en-CA" sz="1200" b="1" baseline="0" dirty="0" smtClean="0"/>
                        <a:t> the guidance in this blueprint</a:t>
                      </a:r>
                      <a:endParaRPr lang="en-CA" sz="12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 smtClean="0"/>
                        <a:t>Review Info-Tech’s blueprint,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i="1" dirty="0" smtClean="0">
                          <a:hlinkClick r:id="rId3"/>
                        </a:rPr>
                        <a:t>Optimize Project Intake, Approval, and Prioritization</a:t>
                      </a:r>
                      <a:endParaRPr lang="en-CA" sz="1200" i="1" dirty="0" smtClean="0"/>
                    </a:p>
                  </a:txBody>
                  <a:tcPr anchor="ctr">
                    <a:noFill/>
                  </a:tcPr>
                </a:tc>
              </a:tr>
              <a:tr h="889315">
                <a:tc>
                  <a:txBody>
                    <a:bodyPr/>
                    <a:lstStyle/>
                    <a:p>
                      <a:r>
                        <a:rPr lang="en-CA" sz="1200" dirty="0" smtClean="0"/>
                        <a:t>Are you trying to improve the project intake policies and practices in your small enterprise (SE)?</a:t>
                      </a:r>
                      <a:endParaRPr lang="en-CA" sz="1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b="0" dirty="0" smtClean="0"/>
                        <a:t>Review Info-Tech’s other project management</a:t>
                      </a:r>
                      <a:r>
                        <a:rPr lang="en-CA" sz="1200" b="0" baseline="0" dirty="0" smtClean="0"/>
                        <a:t> offerings</a:t>
                      </a:r>
                      <a:endParaRPr lang="en-CA" sz="1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b="1" dirty="0" smtClean="0"/>
                        <a:t>Follow the activities in this blueprint</a:t>
                      </a:r>
                      <a:endParaRPr lang="en-CA" sz="1200" b="1" dirty="0"/>
                    </a:p>
                  </a:txBody>
                  <a:tcPr anchor="ctr">
                    <a:noFill/>
                  </a:tcPr>
                </a:tc>
              </a:tr>
              <a:tr h="7496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 smtClean="0">
                          <a:solidFill>
                            <a:schemeClr val="tx2"/>
                          </a:solidFill>
                        </a:rPr>
                        <a:t>Do you need to create a more systematic approach for managing all project requests? </a:t>
                      </a:r>
                      <a:endParaRPr lang="en-CA" sz="1200" dirty="0" smtClean="0"/>
                    </a:p>
                    <a:p>
                      <a:endParaRPr lang="en-CA" sz="1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b="1" dirty="0" smtClean="0"/>
                        <a:t>Focus on project</a:t>
                      </a:r>
                      <a:r>
                        <a:rPr lang="en-CA" sz="1200" b="1" baseline="0" dirty="0" smtClean="0"/>
                        <a:t> intake and follow the activities in this blueprint</a:t>
                      </a:r>
                      <a:endParaRPr lang="en-CA" sz="12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n-CA" sz="1200" b="0" baseline="0" dirty="0" smtClean="0"/>
                        <a:t>Review Info-Tech’s blueprint, </a:t>
                      </a:r>
                      <a:r>
                        <a:rPr lang="en-CA" sz="1200" i="1" dirty="0" smtClean="0">
                          <a:hlinkClick r:id="rId4"/>
                        </a:rPr>
                        <a:t>Formalize Project Portfolio Management for Small Enterprise</a:t>
                      </a:r>
                      <a:endParaRPr lang="en-CA" sz="1200" i="1" dirty="0" smtClean="0"/>
                    </a:p>
                    <a:p>
                      <a:endParaRPr lang="en-CA" sz="1200" dirty="0"/>
                    </a:p>
                  </a:txBody>
                  <a:tcPr anchor="ctr">
                    <a:noFill/>
                  </a:tcPr>
                </a:tc>
              </a:tr>
              <a:tr h="557298">
                <a:tc>
                  <a:txBody>
                    <a:bodyPr/>
                    <a:lstStyle/>
                    <a:p>
                      <a:r>
                        <a:rPr lang="en-CA" sz="1200" dirty="0" smtClean="0"/>
                        <a:t>Are you looking to improve project execution?</a:t>
                      </a:r>
                      <a:endParaRPr lang="en-CA" sz="1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b="0" dirty="0" smtClean="0"/>
                        <a:t>Review Info-Tech’s other project management</a:t>
                      </a:r>
                      <a:r>
                        <a:rPr lang="en-CA" sz="1200" b="0" baseline="0" dirty="0" smtClean="0"/>
                        <a:t> offerings</a:t>
                      </a:r>
                      <a:endParaRPr lang="en-CA" sz="1200" b="0" dirty="0" smtClean="0"/>
                    </a:p>
                    <a:p>
                      <a:endParaRPr lang="en-CA" sz="1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b="0" baseline="0" dirty="0" smtClean="0"/>
                        <a:t>Review Info-Tech’s blueprint, </a:t>
                      </a:r>
                      <a:r>
                        <a:rPr lang="en-CA" sz="1200" i="1" dirty="0" smtClean="0">
                          <a:hlinkClick r:id="rId5"/>
                        </a:rPr>
                        <a:t>Create Project Management Success</a:t>
                      </a:r>
                      <a:r>
                        <a:rPr lang="en-CA" sz="1200" i="1" dirty="0" smtClean="0">
                          <a:hlinkClick r:id="rId6"/>
                        </a:rPr>
                        <a:t> </a:t>
                      </a:r>
                      <a:endParaRPr lang="en-CA" sz="1200" i="1" dirty="0" smtClean="0"/>
                    </a:p>
                    <a:p>
                      <a:endParaRPr lang="en-CA" sz="1200" dirty="0"/>
                    </a:p>
                  </a:txBody>
                  <a:tcPr anchor="ctr">
                    <a:noFill/>
                  </a:tcPr>
                </a:tc>
              </a:tr>
              <a:tr h="356584"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sz="12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8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755" y="2369341"/>
            <a:ext cx="330455" cy="3304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880" y="2371912"/>
            <a:ext cx="325313" cy="32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3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272955" y="203200"/>
            <a:ext cx="7218414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 dirty="0">
                <a:latin typeface="Arial"/>
                <a:cs typeface="Arial" panose="020B0604020202020204" pitchFamily="34" charset="0"/>
              </a:rPr>
              <a:t>Use this research to </a:t>
            </a:r>
            <a:r>
              <a:rPr lang="en-US" b="1" dirty="0" smtClean="0">
                <a:latin typeface="Arial"/>
                <a:cs typeface="Arial" panose="020B0604020202020204" pitchFamily="34" charset="0"/>
              </a:rPr>
              <a:t>manage project intake</a:t>
            </a:r>
            <a:endParaRPr lang="en-US" b="1" dirty="0">
              <a:solidFill>
                <a:schemeClr val="accent1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599933"/>
              </p:ext>
            </p:extLst>
          </p:nvPr>
        </p:nvGraphicFramePr>
        <p:xfrm>
          <a:off x="272955" y="1471764"/>
          <a:ext cx="4939125" cy="4593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9125"/>
              </a:tblGrid>
              <a:tr h="3432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accent1"/>
                          </a:solidFill>
                        </a:rPr>
                        <a:t>Intended Audience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6659">
                <a:tc>
                  <a:txBody>
                    <a:bodyPr/>
                    <a:lstStyle/>
                    <a:p>
                      <a:pPr marL="285750" lvl="0" indent="-285750">
                        <a:spcAft>
                          <a:spcPts val="20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 smtClean="0"/>
                        <a:t>IT staff responsible for managing project requests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00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This Research Includes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32981">
                <a:tc>
                  <a:txBody>
                    <a:bodyPr/>
                    <a:lstStyle/>
                    <a:p>
                      <a:pPr marL="180975" indent="-180975">
                        <a:spcAft>
                          <a:spcPts val="20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Guidance on developing a detailed project intake workflow</a:t>
                      </a:r>
                    </a:p>
                    <a:p>
                      <a:pPr marL="180975" indent="-180975">
                        <a:spcAft>
                          <a:spcPts val="20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Recommendations and activities to enhance project intake capabilities</a:t>
                      </a:r>
                    </a:p>
                    <a:p>
                      <a:pPr marL="180975" indent="-180975">
                        <a:spcAft>
                          <a:spcPts val="20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Techniques to develop more transparent communication with the business</a:t>
                      </a:r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35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Expected Benefits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57848">
                <a:tc>
                  <a:txBody>
                    <a:bodyPr/>
                    <a:lstStyle/>
                    <a:p>
                      <a:pPr marL="214313" indent="-214313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Increased intake discipline</a:t>
                      </a:r>
                    </a:p>
                    <a:p>
                      <a:pPr marL="214313" indent="-214313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A rigid workflow that can be applied to any project, regardless of size or scope</a:t>
                      </a:r>
                    </a:p>
                    <a:p>
                      <a:pPr marL="214313" indent="-214313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Refined intake process that will ensure higher quality throughput</a:t>
                      </a:r>
                    </a:p>
                    <a:p>
                      <a:pPr marL="214313" indent="-214313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An understanding of core intake capabilities and proper communication skills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CA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021881"/>
              </p:ext>
            </p:extLst>
          </p:nvPr>
        </p:nvGraphicFramePr>
        <p:xfrm>
          <a:off x="5448008" y="1471764"/>
          <a:ext cx="3695991" cy="17100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95991"/>
              </a:tblGrid>
              <a:tr h="8370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576B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WALK AWAY FROM THIS BLUEPRINT WITH: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CA" sz="1400" dirty="0"/>
                    </a:p>
                  </a:txBody>
                  <a:tcPr>
                    <a:solidFill>
                      <a:srgbClr val="ECECEC"/>
                    </a:solidFill>
                  </a:tcPr>
                </a:tc>
              </a:tr>
              <a:tr h="856642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A defined intake process that </a:t>
                      </a:r>
                      <a:r>
                        <a:rPr lang="en-CA" altLang="en-US" sz="1400" dirty="0" smtClean="0"/>
                        <a:t>is manageable for your department</a:t>
                      </a:r>
                    </a:p>
                    <a:p>
                      <a:pPr marL="285750" indent="-28575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altLang="en-US" sz="1400" dirty="0" smtClean="0"/>
                        <a:t>Enhanced intake capabilities</a:t>
                      </a:r>
                      <a:endParaRPr lang="en-CA" altLang="en-US" sz="1400" dirty="0"/>
                    </a:p>
                  </a:txBody>
                  <a:tcPr>
                    <a:solidFill>
                      <a:srgbClr val="ECECEC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5303520" y="2145413"/>
            <a:ext cx="2354580" cy="1671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541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5932170" y="0"/>
            <a:ext cx="3211830" cy="685800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333333"/>
                </a:solidFill>
              </a:rPr>
              <a:t>Don’t just read it – do it!</a:t>
            </a:r>
            <a:r>
              <a:rPr lang="en-US" b="1" dirty="0">
                <a:solidFill>
                  <a:srgbClr val="2576B7"/>
                </a:solidFill>
              </a:rPr>
              <a:t/>
            </a:r>
            <a:br>
              <a:rPr lang="en-US" b="1" dirty="0">
                <a:solidFill>
                  <a:srgbClr val="2576B7"/>
                </a:solidFill>
              </a:rPr>
            </a:br>
            <a:r>
              <a:rPr lang="en-US" sz="1400" dirty="0"/>
              <a:t>Use this research to create the following key </a:t>
            </a:r>
            <a:r>
              <a:rPr lang="en-US" sz="1400" dirty="0" smtClean="0"/>
              <a:t>deliverables:</a:t>
            </a:r>
            <a:r>
              <a:rPr lang="en-US" sz="1400" dirty="0"/>
              <a:t/>
            </a:r>
            <a:br>
              <a:rPr lang="en-US" sz="1400" dirty="0"/>
            </a:br>
            <a:endParaRPr lang="en-CA" sz="1400" dirty="0"/>
          </a:p>
        </p:txBody>
      </p:sp>
      <p:sp>
        <p:nvSpPr>
          <p:cNvPr id="3" name="Rectangle 2"/>
          <p:cNvSpPr/>
          <p:nvPr/>
        </p:nvSpPr>
        <p:spPr>
          <a:xfrm rot="10800000" flipV="1">
            <a:off x="6382277" y="428037"/>
            <a:ext cx="2272439" cy="5442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1"/>
                </a:solidFill>
              </a:rPr>
              <a:t>Consume this research in a variety of different ways.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324530" y="1284302"/>
            <a:ext cx="2389787" cy="1409564"/>
            <a:chOff x="6343131" y="996046"/>
            <a:chExt cx="2389787" cy="1409564"/>
          </a:xfrm>
        </p:grpSpPr>
        <p:sp>
          <p:nvSpPr>
            <p:cNvPr id="5" name="TextBox 4"/>
            <p:cNvSpPr txBox="1"/>
            <p:nvPr/>
          </p:nvSpPr>
          <p:spPr>
            <a:xfrm>
              <a:off x="6343131" y="1513058"/>
              <a:ext cx="2389787" cy="89255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accent1"/>
                  </a:solidFill>
                </a:rPr>
                <a:t>DIY Blueprint </a:t>
              </a:r>
              <a:endParaRPr lang="en-US" sz="1600" dirty="0" smtClean="0">
                <a:solidFill>
                  <a:schemeClr val="accent1"/>
                </a:solidFill>
              </a:endParaRPr>
            </a:p>
            <a:p>
              <a:pPr algn="ctr"/>
              <a:r>
                <a:rPr lang="en-US" sz="1200" dirty="0" smtClean="0">
                  <a:solidFill>
                    <a:schemeClr val="tx2"/>
                  </a:solidFill>
                </a:rPr>
                <a:t>Download this PowerPoint deck and the linked tools and templates. </a:t>
              </a:r>
              <a:endParaRPr lang="en-US" sz="1200" dirty="0">
                <a:solidFill>
                  <a:schemeClr val="tx2"/>
                </a:solidFill>
              </a:endParaRPr>
            </a:p>
          </p:txBody>
        </p:sp>
        <p:sp>
          <p:nvSpPr>
            <p:cNvPr id="7" name="Oval 17"/>
            <p:cNvSpPr/>
            <p:nvPr/>
          </p:nvSpPr>
          <p:spPr>
            <a:xfrm>
              <a:off x="7277408" y="996046"/>
              <a:ext cx="521233" cy="4971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>
              <a:outerShdw blurRad="25400" dist="25400" dir="2700000" algn="tl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en-CA" kern="0" dirty="0" smtClean="0">
                <a:solidFill>
                  <a:schemeClr val="tx2"/>
                </a:solidFill>
              </a:endParaRPr>
            </a:p>
          </p:txBody>
        </p:sp>
      </p:grpSp>
      <p:grpSp>
        <p:nvGrpSpPr>
          <p:cNvPr id="9" name="Group 34"/>
          <p:cNvGrpSpPr/>
          <p:nvPr/>
        </p:nvGrpSpPr>
        <p:grpSpPr>
          <a:xfrm>
            <a:off x="6272460" y="2755223"/>
            <a:ext cx="2493929" cy="1861600"/>
            <a:chOff x="6238989" y="2807464"/>
            <a:chExt cx="2493929" cy="1861600"/>
          </a:xfrm>
        </p:grpSpPr>
        <p:sp>
          <p:nvSpPr>
            <p:cNvPr id="10" name="TextBox 36"/>
            <p:cNvSpPr txBox="1"/>
            <p:nvPr/>
          </p:nvSpPr>
          <p:spPr>
            <a:xfrm>
              <a:off x="6238989" y="3330236"/>
              <a:ext cx="2493929" cy="1338828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accent1"/>
                  </a:solidFill>
                </a:rPr>
                <a:t>Guided Implementation </a:t>
              </a:r>
              <a:endParaRPr lang="en-US" sz="1600" dirty="0" smtClean="0">
                <a:solidFill>
                  <a:schemeClr val="accent1"/>
                </a:solidFill>
              </a:endParaRPr>
            </a:p>
            <a:p>
              <a:pPr algn="ctr"/>
              <a:r>
                <a:rPr lang="en-US" sz="1200" dirty="0" smtClean="0">
                  <a:solidFill>
                    <a:schemeClr val="tx2"/>
                  </a:solidFill>
                </a:rPr>
                <a:t>Speak with an analyst in a series of guided calls as you use the research materials.</a:t>
              </a:r>
            </a:p>
            <a:p>
              <a:pPr algn="ctr">
                <a:spcBef>
                  <a:spcPts val="600"/>
                </a:spcBef>
              </a:pPr>
              <a:r>
                <a:rPr lang="en-CA" sz="1200" dirty="0">
                  <a:solidFill>
                    <a:schemeClr val="tx2"/>
                  </a:solidFill>
                  <a:hlinkClick r:id="rId3"/>
                </a:rPr>
                <a:t>Guided Implementation Outline</a:t>
              </a:r>
              <a:r>
                <a:rPr lang="en-CA" sz="1200" dirty="0">
                  <a:solidFill>
                    <a:schemeClr val="tx2"/>
                  </a:solidFill>
                  <a:hlinkClick r:id="" action="ppaction://noaction"/>
                </a:rPr>
                <a:t> </a:t>
              </a:r>
              <a:endParaRPr lang="en-CA" sz="1200" dirty="0">
                <a:solidFill>
                  <a:schemeClr val="tx2"/>
                </a:solidFill>
              </a:endParaRPr>
            </a:p>
            <a:p>
              <a:pPr algn="ctr"/>
              <a:endParaRPr lang="en-US" sz="1200" dirty="0">
                <a:solidFill>
                  <a:schemeClr val="tx2"/>
                </a:solidFill>
              </a:endParaRPr>
            </a:p>
          </p:txBody>
        </p:sp>
        <p:sp>
          <p:nvSpPr>
            <p:cNvPr id="12" name="Oval 31"/>
            <p:cNvSpPr/>
            <p:nvPr/>
          </p:nvSpPr>
          <p:spPr>
            <a:xfrm>
              <a:off x="7225337" y="2807464"/>
              <a:ext cx="521233" cy="4971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>
              <a:outerShdw blurRad="25400" dist="25400" dir="2700000" algn="tl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en-CA" kern="0" dirty="0" smtClean="0">
                <a:solidFill>
                  <a:schemeClr val="tx2"/>
                </a:solidFill>
              </a:endParaRPr>
            </a:p>
          </p:txBody>
        </p:sp>
      </p:grpSp>
      <p:grpSp>
        <p:nvGrpSpPr>
          <p:cNvPr id="14" name="Group 45"/>
          <p:cNvGrpSpPr/>
          <p:nvPr/>
        </p:nvGrpSpPr>
        <p:grpSpPr>
          <a:xfrm>
            <a:off x="6175638" y="4508734"/>
            <a:ext cx="2701661" cy="1841286"/>
            <a:chOff x="6032856" y="3811797"/>
            <a:chExt cx="2701661" cy="1841286"/>
          </a:xfrm>
        </p:grpSpPr>
        <p:sp>
          <p:nvSpPr>
            <p:cNvPr id="15" name="TextBox 46"/>
            <p:cNvSpPr txBox="1"/>
            <p:nvPr/>
          </p:nvSpPr>
          <p:spPr>
            <a:xfrm>
              <a:off x="6032856" y="4314255"/>
              <a:ext cx="2701661" cy="1338828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accent1"/>
                  </a:solidFill>
                </a:rPr>
                <a:t>Workshop</a:t>
              </a:r>
              <a:endParaRPr lang="en-US" sz="1600" dirty="0" smtClean="0">
                <a:solidFill>
                  <a:schemeClr val="accent1"/>
                </a:solidFill>
              </a:endParaRPr>
            </a:p>
            <a:p>
              <a:pPr algn="ctr"/>
              <a:r>
                <a:rPr lang="en-US" sz="1200" dirty="0" smtClean="0">
                  <a:solidFill>
                    <a:schemeClr val="tx2"/>
                  </a:solidFill>
                </a:rPr>
                <a:t>Have Info-Tech come onsite and facilitate a four-day workshop on the topic. </a:t>
              </a:r>
            </a:p>
            <a:p>
              <a:pPr algn="ctr">
                <a:spcBef>
                  <a:spcPts val="600"/>
                </a:spcBef>
              </a:pPr>
              <a:r>
                <a:rPr lang="en-CA" sz="1200" dirty="0">
                  <a:solidFill>
                    <a:schemeClr val="tx2"/>
                  </a:solidFill>
                  <a:hlinkClick r:id="rId4"/>
                </a:rPr>
                <a:t>Workshop Overview</a:t>
              </a:r>
              <a:endParaRPr lang="en-CA" sz="1200" dirty="0">
                <a:solidFill>
                  <a:schemeClr val="tx2"/>
                </a:solidFill>
              </a:endParaRPr>
            </a:p>
            <a:p>
              <a:pPr algn="ctr"/>
              <a:endParaRPr lang="en-US" sz="1200" dirty="0">
                <a:solidFill>
                  <a:schemeClr val="tx2"/>
                </a:solidFill>
              </a:endParaRPr>
            </a:p>
          </p:txBody>
        </p:sp>
        <p:sp>
          <p:nvSpPr>
            <p:cNvPr id="17" name="Oval 37"/>
            <p:cNvSpPr/>
            <p:nvPr/>
          </p:nvSpPr>
          <p:spPr>
            <a:xfrm>
              <a:off x="7125740" y="3811797"/>
              <a:ext cx="521233" cy="4971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>
              <a:outerShdw blurRad="25400" dist="25400" dir="2700000" algn="tl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en-CA" kern="0" dirty="0" smtClean="0">
                <a:solidFill>
                  <a:schemeClr val="tx2"/>
                </a:solidFill>
              </a:endParaRPr>
            </a:p>
          </p:txBody>
        </p:sp>
      </p:grpSp>
      <p:pic>
        <p:nvPicPr>
          <p:cNvPr id="2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2697" y="1133475"/>
            <a:ext cx="2389790" cy="1167148"/>
          </a:xfrm>
          <a:prstGeom prst="rect">
            <a:avLst/>
          </a:prstGeom>
        </p:spPr>
      </p:pic>
      <p:pic>
        <p:nvPicPr>
          <p:cNvPr id="3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5841" y="4717207"/>
            <a:ext cx="1307863" cy="1700222"/>
          </a:xfrm>
          <a:prstGeom prst="rect">
            <a:avLst/>
          </a:prstGeom>
          <a:ln>
            <a:noFill/>
          </a:ln>
          <a:effectLst>
            <a:outerShdw dist="12700" dir="270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31" name="TextBox 20"/>
          <p:cNvSpPr txBox="1"/>
          <p:nvPr/>
        </p:nvSpPr>
        <p:spPr>
          <a:xfrm>
            <a:off x="404212" y="4766031"/>
            <a:ext cx="1624966" cy="13234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1600" b="1" dirty="0"/>
              <a:t>3</a:t>
            </a:r>
            <a:r>
              <a:rPr lang="en-CA" sz="1600" b="1" dirty="0" smtClean="0"/>
              <a:t>. Project </a:t>
            </a:r>
            <a:r>
              <a:rPr lang="en-CA" sz="1600" b="1" dirty="0"/>
              <a:t>i</a:t>
            </a:r>
            <a:r>
              <a:rPr lang="en-CA" sz="1600" b="1" dirty="0" smtClean="0"/>
              <a:t>ntake standard operating procedures</a:t>
            </a:r>
            <a:endParaRPr lang="en-CA" sz="1600" b="1" dirty="0"/>
          </a:p>
        </p:txBody>
      </p:sp>
      <p:sp>
        <p:nvSpPr>
          <p:cNvPr id="32" name="TextBox 21"/>
          <p:cNvSpPr txBox="1"/>
          <p:nvPr/>
        </p:nvSpPr>
        <p:spPr>
          <a:xfrm>
            <a:off x="404212" y="1228533"/>
            <a:ext cx="1983106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1600" b="1" dirty="0" smtClean="0"/>
              <a:t>1. A complete project intake workflow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7357443" y="1372336"/>
            <a:ext cx="344213" cy="3504320"/>
            <a:chOff x="7570095" y="1406052"/>
            <a:chExt cx="344213" cy="3504320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7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3427" y="1406052"/>
              <a:ext cx="291386" cy="333012"/>
            </a:xfrm>
            <a:prstGeom prst="rect">
              <a:avLst/>
            </a:prstGeom>
            <a:noFill/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8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3621" y="4689914"/>
              <a:ext cx="330687" cy="220458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9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82160">
              <a:off x="7570095" y="2871437"/>
              <a:ext cx="338047" cy="338047"/>
            </a:xfrm>
            <a:prstGeom prst="rect">
              <a:avLst/>
            </a:prstGeom>
          </p:spPr>
        </p:pic>
      </p:grpSp>
      <p:sp>
        <p:nvSpPr>
          <p:cNvPr id="22" name="TextBox 21"/>
          <p:cNvSpPr txBox="1"/>
          <p:nvPr/>
        </p:nvSpPr>
        <p:spPr>
          <a:xfrm>
            <a:off x="404212" y="3012520"/>
            <a:ext cx="1933576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1600" b="1" dirty="0"/>
              <a:t>2</a:t>
            </a:r>
            <a:r>
              <a:rPr lang="en-CA" sz="1600" b="1" dirty="0" smtClean="0"/>
              <a:t>. Light and detailed project intake workflow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603149" y="2721836"/>
            <a:ext cx="1413246" cy="1667670"/>
            <a:chOff x="3612656" y="2721836"/>
            <a:chExt cx="1413246" cy="166767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612656" y="2721836"/>
              <a:ext cx="1202788" cy="1526739"/>
            </a:xfrm>
            <a:prstGeom prst="rect">
              <a:avLst/>
            </a:prstGeom>
            <a:effectLst>
              <a:outerShdw dist="38100" dir="2700000" algn="tl" rotWithShape="0">
                <a:prstClr val="black">
                  <a:alpha val="17000"/>
                </a:prst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823114" y="2937188"/>
              <a:ext cx="1202788" cy="145231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29450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a79565a41421d0e5a461827ab8a64c2a6dcf93"/>
  <p:tag name="ISPRING_RESOURCE_PATHS_HASH_2" val="b4f66ad4a07985a5d9c49e97317bbc23e3ea47f"/>
</p:tagLst>
</file>

<file path=ppt/theme/theme1.xml><?xml version="1.0" encoding="utf-8"?>
<a:theme xmlns:a="http://schemas.openxmlformats.org/drawingml/2006/main" name="Theme1">
  <a:themeElements>
    <a:clrScheme name="Custom 2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2576B7"/>
      </a:accent1>
      <a:accent2>
        <a:srgbClr val="5DC295"/>
      </a:accent2>
      <a:accent3>
        <a:srgbClr val="B3252E"/>
      </a:accent3>
      <a:accent4>
        <a:srgbClr val="F37A27"/>
      </a:accent4>
      <a:accent5>
        <a:srgbClr val="F8C435"/>
      </a:accent5>
      <a:accent6>
        <a:srgbClr val="34C5D0"/>
      </a:accent6>
      <a:hlink>
        <a:srgbClr val="2576B7"/>
      </a:hlink>
      <a:folHlink>
        <a:srgbClr val="C77709"/>
      </a:folHlink>
    </a:clrScheme>
    <a:fontScheme name="InfoTech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none" rtlCol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Info-Tech Express Template October 2016-Template file" id="{D562A8B1-0FDC-45A7-A7A2-0CADC5FAF688}" vid="{B3C24AE7-FA2E-4FBA-8A59-9D9B30088C3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1137</Words>
  <Application>Microsoft Office PowerPoint</Application>
  <PresentationFormat>On-screen Show (4:3)</PresentationFormat>
  <Paragraphs>139</Paragraphs>
  <Slides>11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  <vt:variant>
        <vt:lpstr>Custom Shows</vt:lpstr>
      </vt:variant>
      <vt:variant>
        <vt:i4>1</vt:i4>
      </vt:variant>
    </vt:vector>
  </HeadingPairs>
  <TitlesOfParts>
    <vt:vector size="23" baseType="lpstr">
      <vt:lpstr>Arial</vt:lpstr>
      <vt:lpstr>Calibri</vt:lpstr>
      <vt:lpstr>Franklin Gothic Demi Cond</vt:lpstr>
      <vt:lpstr>FZYaoTi</vt:lpstr>
      <vt:lpstr>Georgia</vt:lpstr>
      <vt:lpstr>Roboto</vt:lpstr>
      <vt:lpstr>Roboto Thin</vt:lpstr>
      <vt:lpstr>Tahoma</vt:lpstr>
      <vt:lpstr>Times New Roman</vt:lpstr>
      <vt:lpstr>Wingdings</vt:lpstr>
      <vt:lpstr>Theme1</vt:lpstr>
      <vt:lpstr>PowerPoint Presentation</vt:lpstr>
      <vt:lpstr>PowerPoint Presentation</vt:lpstr>
      <vt:lpstr>PowerPoint Presentation</vt:lpstr>
      <vt:lpstr>PowerPoint Presentation</vt:lpstr>
      <vt:lpstr>Develop discipline for your project intake cycle to save IT budget and improve project success</vt:lpstr>
      <vt:lpstr>PowerPoint Presentation</vt:lpstr>
      <vt:lpstr>PowerPoint Presentation</vt:lpstr>
      <vt:lpstr>PowerPoint Presentation</vt:lpstr>
      <vt:lpstr>Don’t just read it – do it! Use this research to create the following key deliverables: </vt:lpstr>
      <vt:lpstr>Info-Tech’s research is built upon essential frameworks</vt:lpstr>
      <vt:lpstr>PowerPoint Presentation</vt:lpstr>
      <vt:lpstr>Custom Show 1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2016-10-26T20:45:25Z</dcterms:created>
  <dcterms:modified xsi:type="dcterms:W3CDTF">2016-10-27T13:13:07Z</dcterms:modified>
</cp:coreProperties>
</file>