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Lst>
  <p:notesMasterIdLst>
    <p:notesMasterId r:id="rId26"/>
  </p:notesMasterIdLst>
  <p:handoutMasterIdLst>
    <p:handoutMasterId r:id="rId27"/>
  </p:handoutMasterIdLst>
  <p:sldIdLst>
    <p:sldId id="278" r:id="rId2"/>
    <p:sldId id="484" r:id="rId3"/>
    <p:sldId id="403" r:id="rId4"/>
    <p:sldId id="705" r:id="rId5"/>
    <p:sldId id="491" r:id="rId6"/>
    <p:sldId id="492" r:id="rId7"/>
    <p:sldId id="493" r:id="rId8"/>
    <p:sldId id="494" r:id="rId9"/>
    <p:sldId id="644" r:id="rId10"/>
    <p:sldId id="495" r:id="rId11"/>
    <p:sldId id="496" r:id="rId12"/>
    <p:sldId id="498" r:id="rId13"/>
    <p:sldId id="499" r:id="rId14"/>
    <p:sldId id="500" r:id="rId15"/>
    <p:sldId id="501" r:id="rId16"/>
    <p:sldId id="618" r:id="rId17"/>
    <p:sldId id="503" r:id="rId18"/>
    <p:sldId id="504" r:id="rId19"/>
    <p:sldId id="505" r:id="rId20"/>
    <p:sldId id="506" r:id="rId21"/>
    <p:sldId id="507" r:id="rId22"/>
    <p:sldId id="508" r:id="rId23"/>
    <p:sldId id="509" r:id="rId24"/>
    <p:sldId id="510" r:id="rId25"/>
  </p:sldIdLst>
  <p:sldSz cx="9144000" cy="6858000" type="screen4x3"/>
  <p:notesSz cx="6950075" cy="9236075"/>
  <p:custShowLst>
    <p:custShow name="Custom Show 1" id="0">
      <p:sldLst>
        <p:sld r:id="rId2"/>
      </p:sldLst>
    </p:custShow>
  </p:custShowLst>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2" name="Author" initials="A" lastIdx="0" clrIdx="1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C534"/>
    <a:srgbClr val="243F54"/>
    <a:srgbClr val="EAEEF1"/>
    <a:srgbClr val="EAEAEA"/>
    <a:srgbClr val="F2F2F2"/>
    <a:srgbClr val="29475F"/>
    <a:srgbClr val="BFBFBF"/>
    <a:srgbClr val="335775"/>
    <a:srgbClr val="FFFFFF"/>
    <a:srgbClr val="406F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97" autoAdjust="0"/>
    <p:restoredTop sz="96318" autoAdjust="0"/>
  </p:normalViewPr>
  <p:slideViewPr>
    <p:cSldViewPr snapToGrid="0">
      <p:cViewPr varScale="1">
        <p:scale>
          <a:sx n="116" d="100"/>
          <a:sy n="116" d="100"/>
        </p:scale>
        <p:origin x="1764" y="108"/>
      </p:cViewPr>
      <p:guideLst>
        <p:guide orient="horz" pos="411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36282"/>
    </p:cViewPr>
  </p:sorterViewPr>
  <p:notesViewPr>
    <p:cSldViewPr snapToGrid="0">
      <p:cViewPr varScale="1">
        <p:scale>
          <a:sx n="90" d="100"/>
          <a:sy n="90" d="100"/>
        </p:scale>
        <p:origin x="369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1" i="0" u="none" strike="noStrike" kern="1200" spc="0" baseline="0">
              <a:solidFill>
                <a:srgbClr val="29475F"/>
              </a:solidFill>
              <a:latin typeface="+mn-lt"/>
              <a:ea typeface="+mn-ea"/>
              <a:cs typeface="+mn-cs"/>
            </a:defRPr>
          </a:pPr>
          <a:endParaRPr lang="en-US"/>
        </a:p>
      </c:txPr>
    </c:title>
    <c:autoTitleDeleted val="0"/>
    <c:plotArea>
      <c:layout/>
      <c:barChart>
        <c:barDir val="col"/>
        <c:grouping val="clustered"/>
        <c:varyColors val="0"/>
        <c:ser>
          <c:idx val="0"/>
          <c:order val="0"/>
          <c:tx>
            <c:strRef>
              <c:f>Sheet1!$B$40</c:f>
              <c:strCache>
                <c:ptCount val="1"/>
                <c:pt idx="0">
                  <c:v>Customer Retention</c:v>
                </c:pt>
              </c:strCache>
            </c:strRef>
          </c:tx>
          <c:spPr>
            <a:solidFill>
              <a:srgbClr val="B0C534"/>
            </a:solidFill>
            <a:ln>
              <a:noFill/>
            </a:ln>
            <a:effectLst/>
          </c:spPr>
          <c:invertIfNegative val="0"/>
          <c:cat>
            <c:strRef>
              <c:f>Sheet1!$A$41:$A$42</c:f>
              <c:strCache>
                <c:ptCount val="2"/>
                <c:pt idx="0">
                  <c:v>BIC</c:v>
                </c:pt>
                <c:pt idx="1">
                  <c:v>Laggards</c:v>
                </c:pt>
              </c:strCache>
            </c:strRef>
          </c:cat>
          <c:val>
            <c:numRef>
              <c:f>Sheet1!$B$41:$B$42</c:f>
              <c:numCache>
                <c:formatCode>General</c:formatCode>
                <c:ptCount val="2"/>
                <c:pt idx="0">
                  <c:v>91</c:v>
                </c:pt>
                <c:pt idx="1">
                  <c:v>62</c:v>
                </c:pt>
              </c:numCache>
            </c:numRef>
          </c:val>
        </c:ser>
        <c:dLbls>
          <c:showLegendKey val="0"/>
          <c:showVal val="0"/>
          <c:showCatName val="0"/>
          <c:showSerName val="0"/>
          <c:showPercent val="0"/>
          <c:showBubbleSize val="0"/>
        </c:dLbls>
        <c:gapWidth val="219"/>
        <c:overlap val="-27"/>
        <c:axId val="607964904"/>
        <c:axId val="607959024"/>
      </c:barChart>
      <c:catAx>
        <c:axId val="607964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29475F"/>
                </a:solidFill>
                <a:latin typeface="+mn-lt"/>
                <a:ea typeface="+mn-ea"/>
                <a:cs typeface="+mn-cs"/>
              </a:defRPr>
            </a:pPr>
            <a:endParaRPr lang="en-US"/>
          </a:p>
        </c:txPr>
        <c:crossAx val="607959024"/>
        <c:crosses val="autoZero"/>
        <c:auto val="1"/>
        <c:lblAlgn val="ctr"/>
        <c:lblOffset val="100"/>
        <c:noMultiLvlLbl val="0"/>
      </c:catAx>
      <c:valAx>
        <c:axId val="607959024"/>
        <c:scaling>
          <c:orientation val="minMax"/>
        </c:scaling>
        <c:delete val="1"/>
        <c:axPos val="l"/>
        <c:numFmt formatCode="General" sourceLinked="1"/>
        <c:majorTickMark val="none"/>
        <c:minorTickMark val="none"/>
        <c:tickLblPos val="nextTo"/>
        <c:crossAx val="607964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1" i="0" u="none" strike="noStrike" kern="1200" spc="0" baseline="0">
              <a:solidFill>
                <a:srgbClr val="29475F"/>
              </a:solidFill>
              <a:latin typeface="+mn-lt"/>
              <a:ea typeface="+mn-ea"/>
              <a:cs typeface="+mn-cs"/>
            </a:defRPr>
          </a:pPr>
          <a:endParaRPr lang="en-US"/>
        </a:p>
      </c:txPr>
    </c:title>
    <c:autoTitleDeleted val="0"/>
    <c:plotArea>
      <c:layout/>
      <c:barChart>
        <c:barDir val="col"/>
        <c:grouping val="clustered"/>
        <c:varyColors val="0"/>
        <c:ser>
          <c:idx val="0"/>
          <c:order val="0"/>
          <c:tx>
            <c:strRef>
              <c:f>Sheet1!$C$40</c:f>
              <c:strCache>
                <c:ptCount val="1"/>
                <c:pt idx="0">
                  <c:v>Customer Satisfaction</c:v>
                </c:pt>
              </c:strCache>
            </c:strRef>
          </c:tx>
          <c:spPr>
            <a:solidFill>
              <a:srgbClr val="B0C534"/>
            </a:solidFill>
            <a:ln>
              <a:noFill/>
            </a:ln>
            <a:effectLst/>
          </c:spPr>
          <c:invertIfNegative val="0"/>
          <c:cat>
            <c:strRef>
              <c:f>Sheet1!$A$41:$A$42</c:f>
              <c:strCache>
                <c:ptCount val="2"/>
                <c:pt idx="0">
                  <c:v>BIC</c:v>
                </c:pt>
                <c:pt idx="1">
                  <c:v>Laggards</c:v>
                </c:pt>
              </c:strCache>
            </c:strRef>
          </c:cat>
          <c:val>
            <c:numRef>
              <c:f>Sheet1!$C$41:$C$42</c:f>
              <c:numCache>
                <c:formatCode>General</c:formatCode>
                <c:ptCount val="2"/>
                <c:pt idx="0">
                  <c:v>67</c:v>
                </c:pt>
                <c:pt idx="1">
                  <c:v>32</c:v>
                </c:pt>
              </c:numCache>
            </c:numRef>
          </c:val>
        </c:ser>
        <c:dLbls>
          <c:showLegendKey val="0"/>
          <c:showVal val="0"/>
          <c:showCatName val="0"/>
          <c:showSerName val="0"/>
          <c:showPercent val="0"/>
          <c:showBubbleSize val="0"/>
        </c:dLbls>
        <c:gapWidth val="219"/>
        <c:overlap val="-27"/>
        <c:axId val="607957456"/>
        <c:axId val="607969216"/>
      </c:barChart>
      <c:catAx>
        <c:axId val="607957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29475F"/>
                </a:solidFill>
                <a:latin typeface="+mn-lt"/>
                <a:ea typeface="+mn-ea"/>
                <a:cs typeface="+mn-cs"/>
              </a:defRPr>
            </a:pPr>
            <a:endParaRPr lang="en-US"/>
          </a:p>
        </c:txPr>
        <c:crossAx val="607969216"/>
        <c:crosses val="autoZero"/>
        <c:auto val="1"/>
        <c:lblAlgn val="ctr"/>
        <c:lblOffset val="100"/>
        <c:noMultiLvlLbl val="0"/>
      </c:catAx>
      <c:valAx>
        <c:axId val="607969216"/>
        <c:scaling>
          <c:orientation val="minMax"/>
        </c:scaling>
        <c:delete val="1"/>
        <c:axPos val="l"/>
        <c:numFmt formatCode="General" sourceLinked="1"/>
        <c:majorTickMark val="none"/>
        <c:minorTickMark val="none"/>
        <c:tickLblPos val="nextTo"/>
        <c:crossAx val="607957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rgbClr val="29475F"/>
                </a:solidFill>
                <a:latin typeface="+mn-lt"/>
                <a:ea typeface="+mn-ea"/>
                <a:cs typeface="+mn-cs"/>
              </a:defRPr>
            </a:pPr>
            <a:r>
              <a:rPr lang="en-CA" sz="1100" b="1" dirty="0" smtClean="0">
                <a:solidFill>
                  <a:srgbClr val="29475F"/>
                </a:solidFill>
              </a:rPr>
              <a:t>Change in </a:t>
            </a:r>
            <a:r>
              <a:rPr lang="en-CA" sz="1100" b="1" dirty="0">
                <a:solidFill>
                  <a:srgbClr val="29475F"/>
                </a:solidFill>
              </a:rPr>
              <a:t>net customer value per year</a:t>
            </a:r>
          </a:p>
        </c:rich>
      </c:tx>
      <c:overlay val="0"/>
      <c:spPr>
        <a:noFill/>
        <a:ln>
          <a:noFill/>
        </a:ln>
        <a:effectLst/>
      </c:spPr>
      <c:txPr>
        <a:bodyPr rot="0" spcFirstLastPara="1" vertOverflow="ellipsis" vert="horz" wrap="square" anchor="ctr" anchorCtr="1"/>
        <a:lstStyle/>
        <a:p>
          <a:pPr>
            <a:defRPr sz="1100" b="1" i="0" u="none" strike="noStrike" kern="1200" spc="0" baseline="0">
              <a:solidFill>
                <a:srgbClr val="29475F"/>
              </a:solidFill>
              <a:latin typeface="+mn-lt"/>
              <a:ea typeface="+mn-ea"/>
              <a:cs typeface="+mn-cs"/>
            </a:defRPr>
          </a:pPr>
          <a:endParaRPr lang="en-US"/>
        </a:p>
      </c:txPr>
    </c:title>
    <c:autoTitleDeleted val="0"/>
    <c:plotArea>
      <c:layout/>
      <c:barChart>
        <c:barDir val="col"/>
        <c:grouping val="clustered"/>
        <c:varyColors val="0"/>
        <c:ser>
          <c:idx val="0"/>
          <c:order val="0"/>
          <c:tx>
            <c:strRef>
              <c:f>Sheet1!$E$40</c:f>
              <c:strCache>
                <c:ptCount val="1"/>
                <c:pt idx="0">
                  <c:v>Increase in net customer value per year</c:v>
                </c:pt>
              </c:strCache>
            </c:strRef>
          </c:tx>
          <c:spPr>
            <a:solidFill>
              <a:srgbClr val="B0C534"/>
            </a:solidFill>
            <a:ln>
              <a:noFill/>
            </a:ln>
            <a:effectLst/>
          </c:spPr>
          <c:invertIfNegative val="0"/>
          <c:cat>
            <c:strRef>
              <c:f>Sheet1!$A$41:$A$42</c:f>
              <c:strCache>
                <c:ptCount val="2"/>
                <c:pt idx="0">
                  <c:v>BIC</c:v>
                </c:pt>
                <c:pt idx="1">
                  <c:v>Laggards</c:v>
                </c:pt>
              </c:strCache>
            </c:strRef>
          </c:cat>
          <c:val>
            <c:numRef>
              <c:f>Sheet1!$E$41:$E$42</c:f>
              <c:numCache>
                <c:formatCode>General</c:formatCode>
                <c:ptCount val="2"/>
                <c:pt idx="0">
                  <c:v>6</c:v>
                </c:pt>
                <c:pt idx="1">
                  <c:v>-9</c:v>
                </c:pt>
              </c:numCache>
            </c:numRef>
          </c:val>
        </c:ser>
        <c:dLbls>
          <c:showLegendKey val="0"/>
          <c:showVal val="0"/>
          <c:showCatName val="0"/>
          <c:showSerName val="0"/>
          <c:showPercent val="0"/>
          <c:showBubbleSize val="0"/>
        </c:dLbls>
        <c:gapWidth val="219"/>
        <c:overlap val="-27"/>
        <c:axId val="607962552"/>
        <c:axId val="607961376"/>
      </c:barChart>
      <c:catAx>
        <c:axId val="607962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29475F"/>
                </a:solidFill>
                <a:latin typeface="+mn-lt"/>
                <a:ea typeface="+mn-ea"/>
                <a:cs typeface="+mn-cs"/>
              </a:defRPr>
            </a:pPr>
            <a:endParaRPr lang="en-US"/>
          </a:p>
        </c:txPr>
        <c:crossAx val="607961376"/>
        <c:crosses val="autoZero"/>
        <c:auto val="1"/>
        <c:lblAlgn val="ctr"/>
        <c:lblOffset val="100"/>
        <c:noMultiLvlLbl val="0"/>
      </c:catAx>
      <c:valAx>
        <c:axId val="607961376"/>
        <c:scaling>
          <c:orientation val="minMax"/>
        </c:scaling>
        <c:delete val="1"/>
        <c:axPos val="l"/>
        <c:numFmt formatCode="General" sourceLinked="1"/>
        <c:majorTickMark val="none"/>
        <c:minorTickMark val="none"/>
        <c:tickLblPos val="nextTo"/>
        <c:crossAx val="607962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B0C534"/>
            </a:solidFill>
            <a:ln>
              <a:noFill/>
            </a:ln>
            <a:effectLst/>
          </c:spPr>
          <c:invertIfNegative val="0"/>
          <c:cat>
            <c:numRef>
              <c:f>Sheet1!$K$1:$K$2</c:f>
              <c:numCache>
                <c:formatCode>General</c:formatCode>
                <c:ptCount val="2"/>
                <c:pt idx="0">
                  <c:v>2008</c:v>
                </c:pt>
                <c:pt idx="1">
                  <c:v>2011</c:v>
                </c:pt>
              </c:numCache>
            </c:numRef>
          </c:cat>
          <c:val>
            <c:numRef>
              <c:f>Sheet1!$L$1:$L$2</c:f>
              <c:numCache>
                <c:formatCode>General</c:formatCode>
                <c:ptCount val="2"/>
                <c:pt idx="0">
                  <c:v>25</c:v>
                </c:pt>
                <c:pt idx="1">
                  <c:v>82</c:v>
                </c:pt>
              </c:numCache>
            </c:numRef>
          </c:val>
        </c:ser>
        <c:dLbls>
          <c:showLegendKey val="0"/>
          <c:showVal val="0"/>
          <c:showCatName val="0"/>
          <c:showSerName val="0"/>
          <c:showPercent val="0"/>
          <c:showBubbleSize val="0"/>
        </c:dLbls>
        <c:gapWidth val="30"/>
        <c:overlap val="-27"/>
        <c:axId val="607963336"/>
        <c:axId val="607968040"/>
      </c:barChart>
      <c:catAx>
        <c:axId val="607963336"/>
        <c:scaling>
          <c:orientation val="minMax"/>
        </c:scaling>
        <c:delete val="0"/>
        <c:axPos val="b"/>
        <c:numFmt formatCode="General" sourceLinked="1"/>
        <c:majorTickMark val="none"/>
        <c:minorTickMark val="none"/>
        <c:tickLblPos val="nextTo"/>
        <c:spPr>
          <a:noFill/>
          <a:ln w="9525" cap="flat" cmpd="sng" algn="ctr">
            <a:solidFill>
              <a:srgbClr val="243F54"/>
            </a:solidFill>
            <a:round/>
          </a:ln>
          <a:effectLst/>
        </c:spPr>
        <c:txPr>
          <a:bodyPr rot="-60000000" spcFirstLastPara="1" vertOverflow="ellipsis" vert="horz" wrap="square" anchor="ctr" anchorCtr="1"/>
          <a:lstStyle/>
          <a:p>
            <a:pPr>
              <a:defRPr sz="1400" b="1" i="0" u="none" strike="noStrike" kern="1200" baseline="0">
                <a:solidFill>
                  <a:srgbClr val="335775"/>
                </a:solidFill>
                <a:latin typeface="+mn-lt"/>
                <a:ea typeface="+mn-ea"/>
                <a:cs typeface="+mn-cs"/>
              </a:defRPr>
            </a:pPr>
            <a:endParaRPr lang="en-US"/>
          </a:p>
        </c:txPr>
        <c:crossAx val="607968040"/>
        <c:crosses val="autoZero"/>
        <c:auto val="1"/>
        <c:lblAlgn val="ctr"/>
        <c:lblOffset val="100"/>
        <c:noMultiLvlLbl val="0"/>
      </c:catAx>
      <c:valAx>
        <c:axId val="607968040"/>
        <c:scaling>
          <c:orientation val="minMax"/>
        </c:scaling>
        <c:delete val="1"/>
        <c:axPos val="l"/>
        <c:numFmt formatCode="General" sourceLinked="1"/>
        <c:majorTickMark val="out"/>
        <c:minorTickMark val="none"/>
        <c:tickLblPos val="nextTo"/>
        <c:crossAx val="607963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ED006EA4-D462-4253-8FC7-D35175043F19}" type="datetimeFigureOut">
              <a:rPr lang="en-US" smtClean="0"/>
              <a:t>9/25/2019</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34E1B6C9-DAE3-4E7B-AB3C-9473EC02D78D}" type="datetimeFigureOut">
              <a:rPr lang="en-US" smtClean="0"/>
              <a:t>9/25/2019</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719315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10</a:t>
            </a:fld>
            <a:endParaRPr lang="en-US" dirty="0"/>
          </a:p>
        </p:txBody>
      </p:sp>
    </p:spTree>
    <p:extLst>
      <p:ext uri="{BB962C8B-B14F-4D97-AF65-F5344CB8AC3E}">
        <p14:creationId xmlns:p14="http://schemas.microsoft.com/office/powerpoint/2010/main" val="2117783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11</a:t>
            </a:fld>
            <a:endParaRPr lang="en-US" dirty="0"/>
          </a:p>
        </p:txBody>
      </p:sp>
    </p:spTree>
    <p:extLst>
      <p:ext uri="{BB962C8B-B14F-4D97-AF65-F5344CB8AC3E}">
        <p14:creationId xmlns:p14="http://schemas.microsoft.com/office/powerpoint/2010/main" val="3549484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12</a:t>
            </a:fld>
            <a:endParaRPr lang="en-US" dirty="0"/>
          </a:p>
        </p:txBody>
      </p:sp>
    </p:spTree>
    <p:extLst>
      <p:ext uri="{BB962C8B-B14F-4D97-AF65-F5344CB8AC3E}">
        <p14:creationId xmlns:p14="http://schemas.microsoft.com/office/powerpoint/2010/main" val="1832969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13</a:t>
            </a:fld>
            <a:endParaRPr lang="en-US" dirty="0"/>
          </a:p>
        </p:txBody>
      </p:sp>
    </p:spTree>
    <p:extLst>
      <p:ext uri="{BB962C8B-B14F-4D97-AF65-F5344CB8AC3E}">
        <p14:creationId xmlns:p14="http://schemas.microsoft.com/office/powerpoint/2010/main" val="1300694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14</a:t>
            </a:fld>
            <a:endParaRPr lang="en-US" dirty="0"/>
          </a:p>
        </p:txBody>
      </p:sp>
    </p:spTree>
    <p:extLst>
      <p:ext uri="{BB962C8B-B14F-4D97-AF65-F5344CB8AC3E}">
        <p14:creationId xmlns:p14="http://schemas.microsoft.com/office/powerpoint/2010/main" val="3636459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15</a:t>
            </a:fld>
            <a:endParaRPr lang="en-US" dirty="0"/>
          </a:p>
        </p:txBody>
      </p:sp>
    </p:spTree>
    <p:extLst>
      <p:ext uri="{BB962C8B-B14F-4D97-AF65-F5344CB8AC3E}">
        <p14:creationId xmlns:p14="http://schemas.microsoft.com/office/powerpoint/2010/main" val="4178468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16</a:t>
            </a:fld>
            <a:endParaRPr lang="en-US" dirty="0"/>
          </a:p>
        </p:txBody>
      </p:sp>
    </p:spTree>
    <p:extLst>
      <p:ext uri="{BB962C8B-B14F-4D97-AF65-F5344CB8AC3E}">
        <p14:creationId xmlns:p14="http://schemas.microsoft.com/office/powerpoint/2010/main" val="2783060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17</a:t>
            </a:fld>
            <a:endParaRPr lang="en-US" dirty="0"/>
          </a:p>
        </p:txBody>
      </p:sp>
    </p:spTree>
    <p:extLst>
      <p:ext uri="{BB962C8B-B14F-4D97-AF65-F5344CB8AC3E}">
        <p14:creationId xmlns:p14="http://schemas.microsoft.com/office/powerpoint/2010/main" val="3738601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18</a:t>
            </a:fld>
            <a:endParaRPr lang="en-US" dirty="0"/>
          </a:p>
        </p:txBody>
      </p:sp>
    </p:spTree>
    <p:extLst>
      <p:ext uri="{BB962C8B-B14F-4D97-AF65-F5344CB8AC3E}">
        <p14:creationId xmlns:p14="http://schemas.microsoft.com/office/powerpoint/2010/main" val="2462719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68018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a:t>
            </a:fld>
            <a:endParaRPr lang="en-US" dirty="0"/>
          </a:p>
        </p:txBody>
      </p:sp>
    </p:spTree>
    <p:extLst>
      <p:ext uri="{BB962C8B-B14F-4D97-AF65-F5344CB8AC3E}">
        <p14:creationId xmlns:p14="http://schemas.microsoft.com/office/powerpoint/2010/main" val="2390371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20</a:t>
            </a:fld>
            <a:endParaRPr lang="en-US" dirty="0"/>
          </a:p>
        </p:txBody>
      </p:sp>
    </p:spTree>
    <p:extLst>
      <p:ext uri="{BB962C8B-B14F-4D97-AF65-F5344CB8AC3E}">
        <p14:creationId xmlns:p14="http://schemas.microsoft.com/office/powerpoint/2010/main" val="3639322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21</a:t>
            </a:fld>
            <a:endParaRPr lang="en-US" dirty="0"/>
          </a:p>
        </p:txBody>
      </p:sp>
    </p:spTree>
    <p:extLst>
      <p:ext uri="{BB962C8B-B14F-4D97-AF65-F5344CB8AC3E}">
        <p14:creationId xmlns:p14="http://schemas.microsoft.com/office/powerpoint/2010/main" val="2931960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22</a:t>
            </a:fld>
            <a:endParaRPr lang="en-US" dirty="0"/>
          </a:p>
        </p:txBody>
      </p:sp>
    </p:spTree>
    <p:extLst>
      <p:ext uri="{BB962C8B-B14F-4D97-AF65-F5344CB8AC3E}">
        <p14:creationId xmlns:p14="http://schemas.microsoft.com/office/powerpoint/2010/main" val="3169485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23</a:t>
            </a:fld>
            <a:endParaRPr lang="en-US" dirty="0"/>
          </a:p>
        </p:txBody>
      </p:sp>
    </p:spTree>
    <p:extLst>
      <p:ext uri="{BB962C8B-B14F-4D97-AF65-F5344CB8AC3E}">
        <p14:creationId xmlns:p14="http://schemas.microsoft.com/office/powerpoint/2010/main" val="3892586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365790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3</a:t>
            </a:fld>
            <a:endParaRPr lang="en-US" dirty="0"/>
          </a:p>
        </p:txBody>
      </p:sp>
    </p:spTree>
    <p:extLst>
      <p:ext uri="{BB962C8B-B14F-4D97-AF65-F5344CB8AC3E}">
        <p14:creationId xmlns:p14="http://schemas.microsoft.com/office/powerpoint/2010/main" val="3879846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4</a:t>
            </a:fld>
            <a:endParaRPr lang="en-US" dirty="0"/>
          </a:p>
        </p:txBody>
      </p:sp>
    </p:spTree>
    <p:extLst>
      <p:ext uri="{BB962C8B-B14F-4D97-AF65-F5344CB8AC3E}">
        <p14:creationId xmlns:p14="http://schemas.microsoft.com/office/powerpoint/2010/main" val="1911490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5</a:t>
            </a:fld>
            <a:endParaRPr lang="en-US" dirty="0"/>
          </a:p>
        </p:txBody>
      </p:sp>
    </p:spTree>
    <p:extLst>
      <p:ext uri="{BB962C8B-B14F-4D97-AF65-F5344CB8AC3E}">
        <p14:creationId xmlns:p14="http://schemas.microsoft.com/office/powerpoint/2010/main" val="3916265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6</a:t>
            </a:fld>
            <a:endParaRPr lang="en-US" dirty="0"/>
          </a:p>
        </p:txBody>
      </p:sp>
    </p:spTree>
    <p:extLst>
      <p:ext uri="{BB962C8B-B14F-4D97-AF65-F5344CB8AC3E}">
        <p14:creationId xmlns:p14="http://schemas.microsoft.com/office/powerpoint/2010/main" val="1428167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solidFill>
                <a:schemeClr val="accent1"/>
              </a:solidFill>
            </a:endParaRPr>
          </a:p>
        </p:txBody>
      </p:sp>
      <p:sp>
        <p:nvSpPr>
          <p:cNvPr id="4" name="Slide Number Placeholder 3"/>
          <p:cNvSpPr>
            <a:spLocks noGrp="1"/>
          </p:cNvSpPr>
          <p:nvPr>
            <p:ph type="sldNum" sz="quarter" idx="10"/>
          </p:nvPr>
        </p:nvSpPr>
        <p:spPr/>
        <p:txBody>
          <a:bodyPr/>
          <a:lstStyle/>
          <a:p>
            <a:fld id="{65F1ACBD-245E-4A24-AC78-063168A88622}" type="slidenum">
              <a:rPr lang="en-US" smtClean="0"/>
              <a:t>7</a:t>
            </a:fld>
            <a:endParaRPr lang="en-US" dirty="0"/>
          </a:p>
        </p:txBody>
      </p:sp>
    </p:spTree>
    <p:extLst>
      <p:ext uri="{BB962C8B-B14F-4D97-AF65-F5344CB8AC3E}">
        <p14:creationId xmlns:p14="http://schemas.microsoft.com/office/powerpoint/2010/main" val="3364004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8</a:t>
            </a:fld>
            <a:endParaRPr lang="en-US" dirty="0"/>
          </a:p>
        </p:txBody>
      </p:sp>
    </p:spTree>
    <p:extLst>
      <p:ext uri="{BB962C8B-B14F-4D97-AF65-F5344CB8AC3E}">
        <p14:creationId xmlns:p14="http://schemas.microsoft.com/office/powerpoint/2010/main" val="3723441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9</a:t>
            </a:fld>
            <a:endParaRPr lang="en-US" dirty="0"/>
          </a:p>
        </p:txBody>
      </p:sp>
    </p:spTree>
    <p:extLst>
      <p:ext uri="{BB962C8B-B14F-4D97-AF65-F5344CB8AC3E}">
        <p14:creationId xmlns:p14="http://schemas.microsoft.com/office/powerpoint/2010/main" val="1531716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0" y="6090047"/>
            <a:ext cx="9144000" cy="767953"/>
            <a:chOff x="0" y="6090047"/>
            <a:chExt cx="9144000" cy="767953"/>
          </a:xfrm>
        </p:grpSpPr>
        <p:sp>
          <p:nvSpPr>
            <p:cNvPr id="29" name="Rectangle 28"/>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1997-2019 </a:t>
              </a:r>
              <a:r>
                <a:rPr lang="en-CA" sz="800" dirty="0">
                  <a:solidFill>
                    <a:srgbClr val="ADB7C3"/>
                  </a:solidFill>
                </a:rPr>
                <a:t>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35440285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1997-2019 </a:t>
              </a:r>
              <a:r>
                <a:rPr lang="en-CA" sz="800" dirty="0">
                  <a:solidFill>
                    <a:srgbClr val="ADB7C3"/>
                  </a:solidFill>
                </a:rPr>
                <a:t>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smtClean="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smtClean="0">
                <a:solidFill>
                  <a:schemeClr val="accent1"/>
                </a:solidFill>
              </a:rPr>
              <a:t>PHASE</a:t>
            </a:r>
            <a:endParaRPr lang="en-CA" sz="4400" b="1" dirty="0">
              <a:solidFill>
                <a:schemeClr val="accent1"/>
              </a:solidFill>
            </a:endParaRP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smtClean="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smtClean="0"/>
              <a:t>Blueprint Title</a:t>
            </a:r>
            <a:endParaRPr lang="en-CA" dirty="0"/>
          </a:p>
        </p:txBody>
      </p:sp>
    </p:spTree>
    <p:extLst>
      <p:ext uri="{BB962C8B-B14F-4D97-AF65-F5344CB8AC3E}">
        <p14:creationId xmlns:p14="http://schemas.microsoft.com/office/powerpoint/2010/main" val="21292351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smtClean="0">
                <a:solidFill>
                  <a:srgbClr val="FFFFFF"/>
                </a:solidFill>
              </a:rPr>
              <a:t>Book a workshop with our Info-Tech analysts:</a:t>
            </a:r>
            <a:endParaRPr lang="en-US" sz="1400" b="1" dirty="0">
              <a:solidFill>
                <a:srgbClr val="FFFFFF"/>
              </a:solidFill>
            </a:endParaRPr>
          </a:p>
        </p:txBody>
      </p:sp>
    </p:spTree>
    <p:extLst>
      <p:ext uri="{BB962C8B-B14F-4D97-AF65-F5344CB8AC3E}">
        <p14:creationId xmlns:p14="http://schemas.microsoft.com/office/powerpoint/2010/main" val="824160603"/>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4" name="Rectangle 3"/>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36114073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779088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smtClean="0"/>
              <a:t>Page header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This Research Will Assist:</a:t>
            </a:r>
            <a:endParaRPr lang="en-US" sz="1400" b="1" dirty="0"/>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This Research Will Also Assist:</a:t>
            </a:r>
            <a:endParaRPr lang="en-US" sz="1400" b="1" dirty="0"/>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a:t>
            </a:r>
            <a:r>
              <a:rPr lang="en-US" sz="1400" b="1" dirty="0" smtClean="0"/>
              <a:t>Them:</a:t>
            </a:r>
            <a:endParaRPr lang="en-US" sz="1400" b="1" dirty="0"/>
          </a:p>
        </p:txBody>
      </p:sp>
    </p:spTree>
    <p:extLst>
      <p:ext uri="{BB962C8B-B14F-4D97-AF65-F5344CB8AC3E}">
        <p14:creationId xmlns:p14="http://schemas.microsoft.com/office/powerpoint/2010/main" val="8146609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8" name="Rectangle 17"/>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summary</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dirty="0"/>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Situation</a:t>
            </a:r>
            <a:endParaRPr lang="en-US" sz="1400" b="1" dirty="0"/>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36405" y="1210905"/>
            <a:ext cx="3084068" cy="285749"/>
            <a:chOff x="2267744" y="1844804"/>
            <a:chExt cx="3084068" cy="285749"/>
          </a:xfrm>
          <a:solidFill>
            <a:srgbClr val="B0C534"/>
          </a:solidFill>
        </p:grpSpPr>
        <p:sp>
          <p:nvSpPr>
            <p:cNvPr id="31" name="Round Same Side Corner Rectangle 97"/>
            <p:cNvSpPr/>
            <p:nvPr/>
          </p:nvSpPr>
          <p:spPr>
            <a:xfrm>
              <a:off x="2267744" y="1844804"/>
              <a:ext cx="3084068" cy="285749"/>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smtClean="0">
                  <a:solidFill>
                    <a:srgbClr val="FFFFFF"/>
                  </a:solidFill>
                  <a:latin typeface="Georgia"/>
                </a:rPr>
                <a:t>Info-Tech Insight</a:t>
              </a:r>
              <a:endParaRPr lang="en-CA" sz="1100" i="1" dirty="0">
                <a:solidFill>
                  <a:srgbClr val="FFFFFF"/>
                </a:solidFill>
                <a:latin typeface="Georgia"/>
              </a:endParaRPr>
            </a:p>
          </p:txBody>
        </p:sp>
        <p:pic>
          <p:nvPicPr>
            <p:cNvPr id="32" name="Picture 31" descr="insight-sm.wmf"/>
            <p:cNvPicPr>
              <a:picLocks noChangeAspect="1"/>
            </p:cNvPicPr>
            <p:nvPr/>
          </p:nvPicPr>
          <p:blipFill>
            <a:blip r:embed="rId2" cstate="print"/>
            <a:stretch>
              <a:fillRect/>
            </a:stretch>
          </p:blipFill>
          <p:spPr>
            <a:xfrm>
              <a:off x="5043623" y="1889932"/>
              <a:ext cx="240000" cy="180000"/>
            </a:xfrm>
            <a:prstGeom prst="rect">
              <a:avLst/>
            </a:prstGeom>
            <a:solidFill>
              <a:schemeClr val="accent2"/>
            </a:solidFill>
            <a:ln>
              <a:solidFill>
                <a:schemeClr val="accent2"/>
              </a:solidFill>
            </a:ln>
          </p:spPr>
        </p:pic>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spTree>
    <p:extLst>
      <p:ext uri="{BB962C8B-B14F-4D97-AF65-F5344CB8AC3E}">
        <p14:creationId xmlns:p14="http://schemas.microsoft.com/office/powerpoint/2010/main" val="33553004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smtClean="0"/>
              <a:t>Click to replace text (Arial, 14pt)</a:t>
            </a:r>
          </a:p>
        </p:txBody>
      </p:sp>
      <p:sp>
        <p:nvSpPr>
          <p:cNvPr id="2" name="Title 1"/>
          <p:cNvSpPr>
            <a:spLocks noGrp="1"/>
          </p:cNvSpPr>
          <p:nvPr>
            <p:ph type="title" hasCustomPrompt="1"/>
          </p:nvPr>
        </p:nvSpPr>
        <p:spPr/>
        <p:txBody>
          <a:bodyPr/>
          <a:lstStyle>
            <a:lvl1pPr>
              <a:defRPr baseline="0">
                <a:solidFill>
                  <a:schemeClr val="tx1"/>
                </a:solidFill>
                <a:latin typeface="+mj-lt"/>
              </a:defRPr>
            </a:lvl1pPr>
          </a:lstStyle>
          <a:p>
            <a:r>
              <a:rPr lang="en-US" smtClean="0"/>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1562192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392099"/>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smtClean="0">
                <a:solidFill>
                  <a:schemeClr val="accent1"/>
                </a:solidFill>
              </a:rPr>
              <a:t>Step</a:t>
            </a:r>
            <a:endParaRPr lang="en-CA" sz="4400" b="1" dirty="0">
              <a:solidFill>
                <a:schemeClr val="accent1"/>
              </a:solidFill>
            </a:endParaRPr>
          </a:p>
        </p:txBody>
      </p:sp>
      <p:cxnSp>
        <p:nvCxnSpPr>
          <p:cNvPr id="4" name="Straight Connector 3"/>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smtClean="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smtClean="0"/>
              <a:t>#</a:t>
            </a:r>
            <a:endParaRPr lang="en-US" dirty="0"/>
          </a:p>
        </p:txBody>
      </p:sp>
      <p:cxnSp>
        <p:nvCxnSpPr>
          <p:cNvPr id="10" name="Straight Connector 9"/>
          <p:cNvCxnSpPr/>
          <p:nvPr userDrawn="1"/>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2957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smtClean="0">
                <a:solidFill>
                  <a:schemeClr val="accent1"/>
                </a:solidFill>
              </a:rPr>
              <a:t>Appendix</a:t>
            </a:r>
            <a:endParaRPr lang="en-CA" sz="4400" b="1" dirty="0">
              <a:solidFill>
                <a:schemeClr val="accent1"/>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smtClean="0"/>
              <a:t>Replace with the title of your phase</a:t>
            </a:r>
            <a:endParaRPr lang="en-US" dirty="0"/>
          </a:p>
        </p:txBody>
      </p:sp>
    </p:spTree>
    <p:extLst>
      <p:ext uri="{BB962C8B-B14F-4D97-AF65-F5344CB8AC3E}">
        <p14:creationId xmlns:p14="http://schemas.microsoft.com/office/powerpoint/2010/main" val="29494223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765" r:id="rId2"/>
    <p:sldLayoutId id="2147483699" r:id="rId3"/>
    <p:sldLayoutId id="2147483706" r:id="rId4"/>
    <p:sldLayoutId id="2147483721" r:id="rId5"/>
    <p:sldLayoutId id="2147483710" r:id="rId6"/>
    <p:sldLayoutId id="2147483726" r:id="rId7"/>
    <p:sldLayoutId id="2147483762" r:id="rId8"/>
    <p:sldLayoutId id="2147483804" r:id="rId9"/>
    <p:sldLayoutId id="2147483761" r:id="rId10"/>
    <p:sldLayoutId id="2147483763"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infotech.com/benchmarking/cio-business-visi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pitneybowes.com/content/dam/pitneybowes/us/en/location-intelligence/white-papers/wp-prof-ser-utility-smart-grid.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pwc.com/us/en/increasing-it-effectiveness/assets/global-study-master.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informatica.com/downloads/7149-MDM-Financial-Services-wp.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mailto:WorkshopBooking@InfoTech.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7.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lueprint Title"/>
          <p:cNvSpPr>
            <a:spLocks noGrp="1"/>
          </p:cNvSpPr>
          <p:nvPr>
            <p:ph type="body" sz="quarter" idx="15"/>
          </p:nvPr>
        </p:nvSpPr>
        <p:spPr/>
        <p:txBody>
          <a:bodyPr/>
          <a:lstStyle/>
          <a:p>
            <a:r>
              <a:rPr lang="en-US" dirty="0" smtClean="0"/>
              <a:t>Develop a Master Data Management Strategy and Roadmap</a:t>
            </a:r>
            <a:endParaRPr lang="en-US" dirty="0"/>
          </a:p>
        </p:txBody>
      </p:sp>
      <p:sp>
        <p:nvSpPr>
          <p:cNvPr id="9" name="Tagline"/>
          <p:cNvSpPr>
            <a:spLocks noGrp="1"/>
          </p:cNvSpPr>
          <p:nvPr>
            <p:ph type="body" sz="quarter" idx="16"/>
          </p:nvPr>
        </p:nvSpPr>
        <p:spPr>
          <a:xfrm>
            <a:off x="774700" y="3987683"/>
            <a:ext cx="7467600" cy="508000"/>
          </a:xfrm>
        </p:spPr>
        <p:txBody>
          <a:bodyPr/>
          <a:lstStyle/>
          <a:p>
            <a:r>
              <a:rPr lang="en-US" dirty="0"/>
              <a:t>Make sure </a:t>
            </a:r>
            <a:r>
              <a:rPr lang="en-US" dirty="0" smtClean="0"/>
              <a:t>your </a:t>
            </a:r>
            <a:r>
              <a:rPr lang="en-US" dirty="0"/>
              <a:t>most important </a:t>
            </a:r>
            <a:r>
              <a:rPr lang="en-US" dirty="0" smtClean="0"/>
              <a:t>data is </a:t>
            </a:r>
            <a:r>
              <a:rPr lang="en-US" dirty="0"/>
              <a:t>accurate and accessible across your business units to ensure optimal decision support and to monetize your data assets</a:t>
            </a:r>
            <a:r>
              <a:rPr lang="en-US" dirty="0" smtClean="0"/>
              <a:t>.</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4749" y="4258159"/>
            <a:ext cx="2280102" cy="1798476"/>
          </a:xfrm>
          <a:prstGeom prst="rect">
            <a:avLst/>
          </a:prstGeom>
        </p:spPr>
      </p:pic>
    </p:spTree>
    <p:extLst>
      <p:ext uri="{BB962C8B-B14F-4D97-AF65-F5344CB8AC3E}">
        <p14:creationId xmlns:p14="http://schemas.microsoft.com/office/powerpoint/2010/main" val="1383694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5624961" y="1958904"/>
            <a:ext cx="2971265" cy="1693344"/>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29475F"/>
                </a:solidFill>
              </a:rPr>
              <a:t>25% of organizations have 15 or more data repositories.</a:t>
            </a:r>
          </a:p>
          <a:p>
            <a:endParaRPr lang="en-US" sz="2000" b="1" dirty="0">
              <a:solidFill>
                <a:srgbClr val="29475F"/>
              </a:solidFill>
            </a:endParaRPr>
          </a:p>
        </p:txBody>
      </p:sp>
      <p:sp>
        <p:nvSpPr>
          <p:cNvPr id="29" name="Rectangle 28"/>
          <p:cNvSpPr/>
          <p:nvPr/>
        </p:nvSpPr>
        <p:spPr>
          <a:xfrm>
            <a:off x="0" y="4163052"/>
            <a:ext cx="9144000" cy="2352048"/>
          </a:xfrm>
          <a:prstGeom prst="rect">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solidFill>
                  <a:srgbClr val="29475F"/>
                </a:solidFill>
              </a:rPr>
              <a:t>   The Solution</a:t>
            </a:r>
          </a:p>
          <a:p>
            <a:endParaRPr lang="en-US" sz="1200" b="1" dirty="0" smtClean="0">
              <a:solidFill>
                <a:srgbClr val="29475F"/>
              </a:solidFill>
            </a:endParaRPr>
          </a:p>
          <a:p>
            <a:pPr lvl="1"/>
            <a:r>
              <a:rPr lang="en-US" sz="1600" b="1" dirty="0" smtClean="0">
                <a:solidFill>
                  <a:srgbClr val="29475F"/>
                </a:solidFill>
              </a:rPr>
              <a:t>The critical, underlying master data that feeds the applications and processes driving an organization, as well as the reference data that regulates how different data silos relate to each other, must be managed effectively to gain clear and business-relevant insights.</a:t>
            </a:r>
          </a:p>
          <a:p>
            <a:endParaRPr lang="en-US" b="1" dirty="0">
              <a:solidFill>
                <a:srgbClr val="29475F"/>
              </a:solidFill>
            </a:endParaRPr>
          </a:p>
        </p:txBody>
      </p:sp>
      <p:sp>
        <p:nvSpPr>
          <p:cNvPr id="20" name="Pentagon 19"/>
          <p:cNvSpPr/>
          <p:nvPr/>
        </p:nvSpPr>
        <p:spPr>
          <a:xfrm>
            <a:off x="997685" y="2492449"/>
            <a:ext cx="4164865" cy="456553"/>
          </a:xfrm>
          <a:prstGeom prst="homePlate">
            <a:avLst/>
          </a:prstGeom>
          <a:solidFill>
            <a:srgbClr val="335775"/>
          </a:solidFill>
          <a:ln>
            <a:solidFill>
              <a:srgbClr val="335775"/>
            </a:solid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bg1"/>
                </a:solidFill>
              </a:rPr>
              <a:t>Disorganized and disparate data across multiple systems and applications.</a:t>
            </a:r>
            <a:endParaRPr lang="en-US" sz="1400" b="1" dirty="0">
              <a:solidFill>
                <a:schemeClr val="bg1"/>
              </a:solidFill>
            </a:endParaRPr>
          </a:p>
        </p:txBody>
      </p:sp>
      <p:sp>
        <p:nvSpPr>
          <p:cNvPr id="15" name="Title 1"/>
          <p:cNvSpPr txBox="1">
            <a:spLocks/>
          </p:cNvSpPr>
          <p:nvPr/>
        </p:nvSpPr>
        <p:spPr>
          <a:xfrm>
            <a:off x="160822" y="108248"/>
            <a:ext cx="9118643" cy="864096"/>
          </a:xfrm>
          <a:prstGeom prst="rect">
            <a:avLst/>
          </a:prstGeom>
        </p:spPr>
        <p:txBody>
          <a:bodyPr anchor="ctr"/>
          <a:lst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dirty="0">
              <a:solidFill>
                <a:srgbClr val="B0C534"/>
              </a:solidFill>
              <a:latin typeface="+mn-lt"/>
            </a:endParaRPr>
          </a:p>
        </p:txBody>
      </p:sp>
      <p:sp>
        <p:nvSpPr>
          <p:cNvPr id="7" name="Oval 17"/>
          <p:cNvSpPr/>
          <p:nvPr/>
        </p:nvSpPr>
        <p:spPr>
          <a:xfrm>
            <a:off x="489696" y="1890412"/>
            <a:ext cx="397933" cy="397933"/>
          </a:xfrm>
          <a:prstGeom prst="ellipse">
            <a:avLst/>
          </a:prstGeom>
          <a:solidFill>
            <a:srgbClr val="335775"/>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FF"/>
                </a:solidFill>
              </a:rPr>
              <a:t>1</a:t>
            </a:r>
            <a:endParaRPr lang="en-US" b="1" dirty="0">
              <a:solidFill>
                <a:srgbClr val="FFFFFF"/>
              </a:solidFill>
            </a:endParaRPr>
          </a:p>
        </p:txBody>
      </p:sp>
      <p:sp>
        <p:nvSpPr>
          <p:cNvPr id="8" name="Oval 20"/>
          <p:cNvSpPr/>
          <p:nvPr/>
        </p:nvSpPr>
        <p:spPr>
          <a:xfrm>
            <a:off x="489696" y="2503828"/>
            <a:ext cx="397933" cy="397933"/>
          </a:xfrm>
          <a:prstGeom prst="ellipse">
            <a:avLst/>
          </a:prstGeom>
          <a:solidFill>
            <a:srgbClr val="335775"/>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FF"/>
                </a:solidFill>
              </a:rPr>
              <a:t>2</a:t>
            </a:r>
            <a:endParaRPr lang="en-US" b="1" dirty="0">
              <a:solidFill>
                <a:srgbClr val="FFFFFF"/>
              </a:solidFill>
            </a:endParaRPr>
          </a:p>
        </p:txBody>
      </p:sp>
      <p:sp>
        <p:nvSpPr>
          <p:cNvPr id="9" name="Oval 22"/>
          <p:cNvSpPr/>
          <p:nvPr/>
        </p:nvSpPr>
        <p:spPr>
          <a:xfrm>
            <a:off x="489696" y="3117244"/>
            <a:ext cx="397933" cy="397933"/>
          </a:xfrm>
          <a:prstGeom prst="ellipse">
            <a:avLst/>
          </a:prstGeom>
          <a:solidFill>
            <a:srgbClr val="335775"/>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FF"/>
                </a:solidFill>
              </a:rPr>
              <a:t>3</a:t>
            </a:r>
            <a:endParaRPr lang="en-US" b="1" dirty="0">
              <a:solidFill>
                <a:srgbClr val="FFFFFF"/>
              </a:solidFill>
            </a:endParaRPr>
          </a:p>
        </p:txBody>
      </p:sp>
      <p:sp>
        <p:nvSpPr>
          <p:cNvPr id="11" name="TextBox 10"/>
          <p:cNvSpPr txBox="1"/>
          <p:nvPr/>
        </p:nvSpPr>
        <p:spPr>
          <a:xfrm>
            <a:off x="334800" y="1193526"/>
            <a:ext cx="6213908" cy="584775"/>
          </a:xfrm>
          <a:prstGeom prst="rect">
            <a:avLst/>
          </a:prstGeom>
        </p:spPr>
        <p:txBody>
          <a:bodyPr wrap="square" rtlCol="0">
            <a:spAutoFit/>
          </a:bodyPr>
          <a:lstStyle/>
          <a:p>
            <a:r>
              <a:rPr lang="en-US" sz="1600" b="1" dirty="0" smtClean="0">
                <a:solidFill>
                  <a:schemeClr val="accent1"/>
                </a:solidFill>
              </a:rPr>
              <a:t>Why is there an increasing need for dedicated investments in MDM within an organization’s data management practice?</a:t>
            </a:r>
            <a:endParaRPr lang="en-US" sz="1100" b="1" dirty="0">
              <a:solidFill>
                <a:srgbClr val="B0C534"/>
              </a:solidFill>
            </a:endParaRPr>
          </a:p>
        </p:txBody>
      </p:sp>
      <p:sp>
        <p:nvSpPr>
          <p:cNvPr id="12" name="TextBox 18"/>
          <p:cNvSpPr txBox="1"/>
          <p:nvPr/>
        </p:nvSpPr>
        <p:spPr>
          <a:xfrm>
            <a:off x="997685" y="1936750"/>
            <a:ext cx="4417502" cy="523220"/>
          </a:xfrm>
          <a:prstGeom prst="rect">
            <a:avLst/>
          </a:prstGeom>
        </p:spPr>
        <p:txBody>
          <a:bodyPr wrap="square" rtlCol="0">
            <a:spAutoFit/>
          </a:bodyPr>
          <a:lstStyle/>
          <a:p>
            <a:r>
              <a:rPr lang="en-US" sz="1400" b="1" dirty="0" smtClean="0">
                <a:solidFill>
                  <a:srgbClr val="335775"/>
                </a:solidFill>
              </a:rPr>
              <a:t>Too much data volume, variety, and velocity, from more and more sources.</a:t>
            </a:r>
            <a:endParaRPr lang="en-US" b="1" dirty="0">
              <a:solidFill>
                <a:srgbClr val="335775"/>
              </a:solidFill>
            </a:endParaRPr>
          </a:p>
        </p:txBody>
      </p:sp>
      <p:sp>
        <p:nvSpPr>
          <p:cNvPr id="14" name="TextBox 18"/>
          <p:cNvSpPr txBox="1"/>
          <p:nvPr/>
        </p:nvSpPr>
        <p:spPr>
          <a:xfrm>
            <a:off x="997685" y="3054601"/>
            <a:ext cx="3793022" cy="523220"/>
          </a:xfrm>
          <a:prstGeom prst="rect">
            <a:avLst/>
          </a:prstGeom>
        </p:spPr>
        <p:txBody>
          <a:bodyPr wrap="square" rtlCol="0">
            <a:spAutoFit/>
          </a:bodyPr>
          <a:lstStyle/>
          <a:p>
            <a:r>
              <a:rPr lang="en-US" sz="1400" b="1" dirty="0" smtClean="0">
                <a:solidFill>
                  <a:srgbClr val="335775"/>
                </a:solidFill>
              </a:rPr>
              <a:t>Conflicting viewpoints and definitions of data assets that should reside in MDM.</a:t>
            </a:r>
            <a:endParaRPr lang="en-US" b="1" dirty="0">
              <a:solidFill>
                <a:srgbClr val="335775"/>
              </a:solidFill>
            </a:endParaRPr>
          </a:p>
        </p:txBody>
      </p:sp>
      <p:sp>
        <p:nvSpPr>
          <p:cNvPr id="13" name="TextBox 12"/>
          <p:cNvSpPr txBox="1"/>
          <p:nvPr/>
        </p:nvSpPr>
        <p:spPr>
          <a:xfrm>
            <a:off x="6916461" y="3270272"/>
            <a:ext cx="1889539" cy="415498"/>
          </a:xfrm>
          <a:prstGeom prst="rect">
            <a:avLst/>
          </a:prstGeom>
        </p:spPr>
        <p:txBody>
          <a:bodyPr wrap="square" rtlCol="0">
            <a:spAutoFit/>
          </a:bodyPr>
          <a:lstStyle/>
          <a:p>
            <a:r>
              <a:rPr lang="en-US" sz="1050" dirty="0" smtClean="0">
                <a:solidFill>
                  <a:srgbClr val="29475F"/>
                </a:solidFill>
              </a:rPr>
              <a:t>The Information Difference MDM Landscape, 2014</a:t>
            </a:r>
            <a:endParaRPr lang="en-US" sz="1050" dirty="0">
              <a:solidFill>
                <a:srgbClr val="29475F"/>
              </a:solidFill>
            </a:endParaRPr>
          </a:p>
        </p:txBody>
      </p:sp>
      <p:sp>
        <p:nvSpPr>
          <p:cNvPr id="2" name="Title 1"/>
          <p:cNvSpPr>
            <a:spLocks noGrp="1"/>
          </p:cNvSpPr>
          <p:nvPr>
            <p:ph type="title"/>
          </p:nvPr>
        </p:nvSpPr>
        <p:spPr/>
        <p:txBody>
          <a:bodyPr/>
          <a:lstStyle/>
          <a:p>
            <a:r>
              <a:rPr lang="en-US" dirty="0"/>
              <a:t>Modern organizations have unprecedented </a:t>
            </a:r>
            <a:r>
              <a:rPr lang="en-US" dirty="0">
                <a:solidFill>
                  <a:srgbClr val="B0C534"/>
                </a:solidFill>
              </a:rPr>
              <a:t>data </a:t>
            </a:r>
            <a:r>
              <a:rPr lang="en-US" dirty="0" smtClean="0">
                <a:solidFill>
                  <a:srgbClr val="B0C534"/>
                </a:solidFill>
              </a:rPr>
              <a:t>challenges</a:t>
            </a:r>
            <a:endParaRPr lang="en-US" dirty="0"/>
          </a:p>
        </p:txBody>
      </p:sp>
    </p:spTree>
    <p:extLst>
      <p:ext uri="{BB962C8B-B14F-4D97-AF65-F5344CB8AC3E}">
        <p14:creationId xmlns:p14="http://schemas.microsoft.com/office/powerpoint/2010/main" val="1065733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56933" y="912249"/>
            <a:ext cx="4617006" cy="2308324"/>
          </a:xfrm>
          <a:prstGeom prst="rect">
            <a:avLst/>
          </a:prstGeom>
          <a:noFill/>
        </p:spPr>
        <p:txBody>
          <a:bodyPr wrap="square" rtlCol="0">
            <a:spAutoFit/>
          </a:bodyPr>
          <a:lstStyle/>
          <a:p>
            <a:r>
              <a:rPr lang="en-US" sz="7200" b="1" dirty="0" smtClean="0">
                <a:solidFill>
                  <a:schemeClr val="accent2">
                    <a:lumMod val="60000"/>
                    <a:lumOff val="40000"/>
                    <a:alpha val="60000"/>
                  </a:schemeClr>
                </a:solidFill>
              </a:rPr>
              <a:t>The Challenge</a:t>
            </a:r>
            <a:endParaRPr lang="en-US" sz="7200" b="1" dirty="0">
              <a:solidFill>
                <a:schemeClr val="accent2">
                  <a:lumMod val="60000"/>
                  <a:lumOff val="40000"/>
                  <a:alpha val="60000"/>
                </a:schemeClr>
              </a:solidFill>
            </a:endParaRPr>
          </a:p>
        </p:txBody>
      </p:sp>
      <p:sp>
        <p:nvSpPr>
          <p:cNvPr id="29" name="Rectangle 28"/>
          <p:cNvSpPr/>
          <p:nvPr/>
        </p:nvSpPr>
        <p:spPr>
          <a:xfrm>
            <a:off x="0" y="5072463"/>
            <a:ext cx="5212739" cy="1445810"/>
          </a:xfrm>
          <a:prstGeom prst="rect">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3200" b="1" i="1" dirty="0" smtClean="0">
                <a:solidFill>
                  <a:srgbClr val="335775"/>
                </a:solidFill>
              </a:rPr>
              <a:t>Fast Fact</a:t>
            </a:r>
          </a:p>
          <a:p>
            <a:pPr lvl="1"/>
            <a:endParaRPr lang="en-US" sz="200" dirty="0" smtClean="0">
              <a:solidFill>
                <a:schemeClr val="bg1"/>
              </a:solidFill>
            </a:endParaRPr>
          </a:p>
          <a:p>
            <a:pPr lvl="1"/>
            <a:r>
              <a:rPr lang="en-US" sz="1400" dirty="0" smtClean="0">
                <a:solidFill>
                  <a:schemeClr val="bg1"/>
                </a:solidFill>
              </a:rPr>
              <a:t>There are 128,000 change of address requests made every day in the US, according to the US Postal Service.</a:t>
            </a:r>
            <a:endParaRPr lang="en-US" sz="1400" dirty="0">
              <a:solidFill>
                <a:schemeClr val="bg1"/>
              </a:solidFill>
            </a:endParaRPr>
          </a:p>
        </p:txBody>
      </p:sp>
      <p:sp>
        <p:nvSpPr>
          <p:cNvPr id="14" name="Rectangle 13"/>
          <p:cNvSpPr/>
          <p:nvPr/>
        </p:nvSpPr>
        <p:spPr>
          <a:xfrm>
            <a:off x="5231788" y="1119684"/>
            <a:ext cx="3912212" cy="5408114"/>
          </a:xfrm>
          <a:prstGeom prst="rect">
            <a:avLst/>
          </a:prstGeom>
          <a:solidFill>
            <a:srgbClr val="335775"/>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marL="93663">
              <a:spcAft>
                <a:spcPts val="800"/>
              </a:spcAft>
            </a:pPr>
            <a:endParaRPr lang="en-US" sz="2000" b="1" dirty="0">
              <a:solidFill>
                <a:srgbClr val="FFFFFF"/>
              </a:solidFill>
            </a:endParaRPr>
          </a:p>
        </p:txBody>
      </p:sp>
      <p:sp>
        <p:nvSpPr>
          <p:cNvPr id="15" name="Title 1"/>
          <p:cNvSpPr txBox="1">
            <a:spLocks/>
          </p:cNvSpPr>
          <p:nvPr/>
        </p:nvSpPr>
        <p:spPr>
          <a:xfrm>
            <a:off x="279357" y="100227"/>
            <a:ext cx="8625780" cy="864096"/>
          </a:xfrm>
          <a:prstGeom prst="rect">
            <a:avLst/>
          </a:prstGeom>
        </p:spPr>
        <p:txBody>
          <a:bodyPr anchor="ctr"/>
          <a:lst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dirty="0">
              <a:solidFill>
                <a:schemeClr val="bg1"/>
              </a:solidFill>
              <a:latin typeface="+mn-lt"/>
            </a:endParaRPr>
          </a:p>
        </p:txBody>
      </p:sp>
      <p:sp>
        <p:nvSpPr>
          <p:cNvPr id="19" name="TextBox 18"/>
          <p:cNvSpPr txBox="1"/>
          <p:nvPr/>
        </p:nvSpPr>
        <p:spPr>
          <a:xfrm>
            <a:off x="299431" y="1634816"/>
            <a:ext cx="4617006" cy="1169551"/>
          </a:xfrm>
          <a:prstGeom prst="rect">
            <a:avLst/>
          </a:prstGeom>
        </p:spPr>
        <p:txBody>
          <a:bodyPr wrap="square" rtlCol="0">
            <a:spAutoFit/>
          </a:bodyPr>
          <a:lstStyle/>
          <a:p>
            <a:r>
              <a:rPr lang="en-US" sz="1400" b="1" dirty="0" smtClean="0">
                <a:solidFill>
                  <a:srgbClr val="335775"/>
                </a:solidFill>
              </a:rPr>
              <a:t>Data is created by many different sources, in many different locations, and changed often. Having a unified view of the definitions and systems of record for the most critical data in your organization can be difficult to achieve.</a:t>
            </a:r>
            <a:endParaRPr lang="en-US" sz="1400" b="1" dirty="0">
              <a:solidFill>
                <a:srgbClr val="335775"/>
              </a:solidFill>
            </a:endParaRPr>
          </a:p>
        </p:txBody>
      </p:sp>
      <p:sp>
        <p:nvSpPr>
          <p:cNvPr id="16" name="TextBox 18"/>
          <p:cNvSpPr txBox="1"/>
          <p:nvPr/>
        </p:nvSpPr>
        <p:spPr>
          <a:xfrm>
            <a:off x="5433950" y="1407931"/>
            <a:ext cx="3864004" cy="646331"/>
          </a:xfrm>
          <a:prstGeom prst="rect">
            <a:avLst/>
          </a:prstGeom>
        </p:spPr>
        <p:txBody>
          <a:bodyPr wrap="square" rtlCol="0">
            <a:spAutoFit/>
          </a:bodyPr>
          <a:lstStyle/>
          <a:p>
            <a:r>
              <a:rPr lang="en-US" dirty="0" smtClean="0">
                <a:solidFill>
                  <a:schemeClr val="bg1"/>
                </a:solidFill>
              </a:rPr>
              <a:t>Simple concept, complicated outcome</a:t>
            </a:r>
            <a:endParaRPr lang="en-US" sz="1400" dirty="0">
              <a:solidFill>
                <a:schemeClr val="bg1"/>
              </a:solidFill>
            </a:endParaRPr>
          </a:p>
        </p:txBody>
      </p:sp>
      <p:sp>
        <p:nvSpPr>
          <p:cNvPr id="25" name="TextBox 24"/>
          <p:cNvSpPr txBox="1"/>
          <p:nvPr/>
        </p:nvSpPr>
        <p:spPr>
          <a:xfrm>
            <a:off x="1360752" y="3203670"/>
            <a:ext cx="3432538" cy="830997"/>
          </a:xfrm>
          <a:prstGeom prst="rect">
            <a:avLst/>
          </a:prstGeom>
        </p:spPr>
        <p:txBody>
          <a:bodyPr wrap="square" rtlCol="0">
            <a:spAutoFit/>
          </a:bodyPr>
          <a:lstStyle/>
          <a:p>
            <a:r>
              <a:rPr lang="en-US" sz="1200" dirty="0" smtClean="0">
                <a:solidFill>
                  <a:srgbClr val="335775"/>
                </a:solidFill>
              </a:rPr>
              <a:t>Median number of systems per organization generating master data in 2008 – this number did not improve through 2014 (The Information Difference, 2014).</a:t>
            </a:r>
            <a:endParaRPr lang="en-US" sz="1200" dirty="0">
              <a:solidFill>
                <a:srgbClr val="335775"/>
              </a:solidFill>
            </a:endParaRPr>
          </a:p>
        </p:txBody>
      </p:sp>
      <p:sp>
        <p:nvSpPr>
          <p:cNvPr id="26" name="Oval 17"/>
          <p:cNvSpPr/>
          <p:nvPr/>
        </p:nvSpPr>
        <p:spPr>
          <a:xfrm>
            <a:off x="374093" y="4032595"/>
            <a:ext cx="755646" cy="755646"/>
          </a:xfrm>
          <a:prstGeom prst="ellipse">
            <a:avLst/>
          </a:prstGeom>
          <a:solidFill>
            <a:srgbClr val="335775"/>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smtClean="0">
                <a:solidFill>
                  <a:schemeClr val="bg1"/>
                </a:solidFill>
              </a:rPr>
              <a:t>80%</a:t>
            </a:r>
            <a:endParaRPr lang="en-US" b="1" dirty="0">
              <a:solidFill>
                <a:schemeClr val="bg1"/>
              </a:solidFill>
            </a:endParaRPr>
          </a:p>
        </p:txBody>
      </p:sp>
      <p:sp>
        <p:nvSpPr>
          <p:cNvPr id="27" name="Oval 17"/>
          <p:cNvSpPr/>
          <p:nvPr/>
        </p:nvSpPr>
        <p:spPr>
          <a:xfrm>
            <a:off x="374093" y="3149013"/>
            <a:ext cx="755646" cy="755646"/>
          </a:xfrm>
          <a:prstGeom prst="ellipse">
            <a:avLst/>
          </a:prstGeom>
          <a:solidFill>
            <a:srgbClr val="335775"/>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15</a:t>
            </a:r>
            <a:endParaRPr lang="en-US" b="1" dirty="0">
              <a:solidFill>
                <a:schemeClr val="bg1"/>
              </a:solidFill>
            </a:endParaRPr>
          </a:p>
        </p:txBody>
      </p:sp>
      <p:sp>
        <p:nvSpPr>
          <p:cNvPr id="28" name="TextBox 27"/>
          <p:cNvSpPr txBox="1"/>
          <p:nvPr/>
        </p:nvSpPr>
        <p:spPr>
          <a:xfrm>
            <a:off x="1360752" y="4165540"/>
            <a:ext cx="3432538" cy="646331"/>
          </a:xfrm>
          <a:prstGeom prst="rect">
            <a:avLst/>
          </a:prstGeom>
        </p:spPr>
        <p:txBody>
          <a:bodyPr wrap="square" rtlCol="0">
            <a:spAutoFit/>
          </a:bodyPr>
          <a:lstStyle/>
          <a:p>
            <a:r>
              <a:rPr lang="en-US" sz="1200" dirty="0" smtClean="0">
                <a:solidFill>
                  <a:srgbClr val="335775"/>
                </a:solidFill>
              </a:rPr>
              <a:t>Number of organizations that have two or more data repositories (IBM, 2006).</a:t>
            </a:r>
            <a:endParaRPr lang="en-US" sz="1600" dirty="0" smtClean="0">
              <a:solidFill>
                <a:srgbClr val="335775"/>
              </a:solidFill>
            </a:endParaRPr>
          </a:p>
          <a:p>
            <a:endParaRPr lang="en-US" sz="1200" dirty="0">
              <a:solidFill>
                <a:srgbClr val="335775"/>
              </a:solidFill>
            </a:endParaRPr>
          </a:p>
        </p:txBody>
      </p:sp>
      <p:sp>
        <p:nvSpPr>
          <p:cNvPr id="22" name="TextBox 33"/>
          <p:cNvSpPr txBox="1"/>
          <p:nvPr/>
        </p:nvSpPr>
        <p:spPr>
          <a:xfrm>
            <a:off x="7147727" y="2649544"/>
            <a:ext cx="1771774" cy="338554"/>
          </a:xfrm>
          <a:prstGeom prst="rect">
            <a:avLst/>
          </a:prstGeom>
        </p:spPr>
        <p:txBody>
          <a:bodyPr wrap="square" rtlCol="0">
            <a:spAutoFit/>
          </a:bodyPr>
          <a:lstStyle/>
          <a:p>
            <a:pPr algn="ctr"/>
            <a:r>
              <a:rPr lang="en-US" sz="1600" b="1" dirty="0" smtClean="0">
                <a:solidFill>
                  <a:schemeClr val="bg1"/>
                </a:solidFill>
              </a:rPr>
              <a:t>“Product”</a:t>
            </a:r>
            <a:endParaRPr lang="en-US" sz="1600" b="1" dirty="0">
              <a:solidFill>
                <a:schemeClr val="bg1"/>
              </a:solidFill>
            </a:endParaRPr>
          </a:p>
        </p:txBody>
      </p:sp>
      <p:sp>
        <p:nvSpPr>
          <p:cNvPr id="23" name="TextBox 34"/>
          <p:cNvSpPr txBox="1"/>
          <p:nvPr/>
        </p:nvSpPr>
        <p:spPr>
          <a:xfrm>
            <a:off x="5298495" y="2649544"/>
            <a:ext cx="1771774" cy="338554"/>
          </a:xfrm>
          <a:prstGeom prst="rect">
            <a:avLst/>
          </a:prstGeom>
        </p:spPr>
        <p:txBody>
          <a:bodyPr wrap="square" rtlCol="0">
            <a:spAutoFit/>
          </a:bodyPr>
          <a:lstStyle/>
          <a:p>
            <a:pPr algn="ctr"/>
            <a:r>
              <a:rPr lang="en-US" sz="1600" b="1" dirty="0" smtClean="0">
                <a:solidFill>
                  <a:schemeClr val="bg1"/>
                </a:solidFill>
              </a:rPr>
              <a:t>“Customer”</a:t>
            </a:r>
            <a:endParaRPr lang="en-US" sz="1600" b="1" dirty="0">
              <a:solidFill>
                <a:schemeClr val="bg1"/>
              </a:solidFill>
            </a:endParaRPr>
          </a:p>
        </p:txBody>
      </p:sp>
      <p:sp>
        <p:nvSpPr>
          <p:cNvPr id="31" name="TextBox 35"/>
          <p:cNvSpPr txBox="1"/>
          <p:nvPr/>
        </p:nvSpPr>
        <p:spPr>
          <a:xfrm>
            <a:off x="5433950" y="2003609"/>
            <a:ext cx="3691000" cy="461665"/>
          </a:xfrm>
          <a:prstGeom prst="rect">
            <a:avLst/>
          </a:prstGeom>
        </p:spPr>
        <p:txBody>
          <a:bodyPr wrap="square" rtlCol="0">
            <a:spAutoFit/>
          </a:bodyPr>
          <a:lstStyle/>
          <a:p>
            <a:r>
              <a:rPr lang="en-US" sz="1200" dirty="0" smtClean="0">
                <a:solidFill>
                  <a:schemeClr val="bg1"/>
                </a:solidFill>
              </a:rPr>
              <a:t>Companies have indicated their </a:t>
            </a:r>
            <a:r>
              <a:rPr lang="en-US" sz="1200" b="1" dirty="0" smtClean="0">
                <a:solidFill>
                  <a:schemeClr val="bg1"/>
                </a:solidFill>
              </a:rPr>
              <a:t>number of definitions </a:t>
            </a:r>
            <a:r>
              <a:rPr lang="en-US" sz="1200" dirty="0" smtClean="0">
                <a:solidFill>
                  <a:schemeClr val="bg1"/>
                </a:solidFill>
              </a:rPr>
              <a:t>of the following terms:</a:t>
            </a:r>
            <a:endParaRPr lang="en-US" sz="1200" dirty="0">
              <a:solidFill>
                <a:schemeClr val="bg1"/>
              </a:solidFill>
            </a:endParaRPr>
          </a:p>
        </p:txBody>
      </p:sp>
      <p:sp>
        <p:nvSpPr>
          <p:cNvPr id="30" name="TextBox 29"/>
          <p:cNvSpPr txBox="1"/>
          <p:nvPr/>
        </p:nvSpPr>
        <p:spPr>
          <a:xfrm>
            <a:off x="6504248" y="6041511"/>
            <a:ext cx="2658801" cy="253916"/>
          </a:xfrm>
          <a:prstGeom prst="rect">
            <a:avLst/>
          </a:prstGeom>
        </p:spPr>
        <p:txBody>
          <a:bodyPr wrap="square" rtlCol="0">
            <a:spAutoFit/>
          </a:bodyPr>
          <a:lstStyle/>
          <a:p>
            <a:r>
              <a:rPr lang="en-US" sz="1050" dirty="0" smtClean="0">
                <a:solidFill>
                  <a:schemeClr val="bg1"/>
                </a:solidFill>
              </a:rPr>
              <a:t>The Data Warehousing Institute, 2012</a:t>
            </a:r>
            <a:endParaRPr lang="en-US" sz="1050" dirty="0">
              <a:solidFill>
                <a:schemeClr val="bg1"/>
              </a:solidFill>
            </a:endParaRPr>
          </a:p>
        </p:txBody>
      </p:sp>
      <p:sp>
        <p:nvSpPr>
          <p:cNvPr id="2" name="Title 1"/>
          <p:cNvSpPr>
            <a:spLocks noGrp="1"/>
          </p:cNvSpPr>
          <p:nvPr>
            <p:ph type="title"/>
          </p:nvPr>
        </p:nvSpPr>
        <p:spPr/>
        <p:txBody>
          <a:bodyPr/>
          <a:lstStyle/>
          <a:p>
            <a:r>
              <a:rPr lang="en-US" dirty="0"/>
              <a:t>Finding a </a:t>
            </a:r>
            <a:r>
              <a:rPr lang="en-US" b="1" dirty="0">
                <a:solidFill>
                  <a:srgbClr val="B0C534"/>
                </a:solidFill>
              </a:rPr>
              <a:t>single source of truth</a:t>
            </a:r>
            <a:r>
              <a:rPr lang="en-US" b="1" dirty="0"/>
              <a:t> </a:t>
            </a:r>
            <a:r>
              <a:rPr lang="en-US" dirty="0"/>
              <a:t>throughout the organization can be </a:t>
            </a:r>
            <a:r>
              <a:rPr lang="en-US" dirty="0" smtClean="0"/>
              <a:t>difficult</a:t>
            </a:r>
            <a:endParaRPr lang="en-US" dirty="0"/>
          </a:p>
        </p:txBody>
      </p:sp>
      <p:pic>
        <p:nvPicPr>
          <p:cNvPr id="3" name="Picture 2"/>
          <p:cNvPicPr>
            <a:picLocks noChangeAspect="1"/>
          </p:cNvPicPr>
          <p:nvPr/>
        </p:nvPicPr>
        <p:blipFill>
          <a:blip r:embed="rId3"/>
          <a:stretch>
            <a:fillRect/>
          </a:stretch>
        </p:blipFill>
        <p:spPr>
          <a:xfrm>
            <a:off x="5231788" y="2962963"/>
            <a:ext cx="3328704" cy="2737341"/>
          </a:xfrm>
          <a:prstGeom prst="rect">
            <a:avLst/>
          </a:prstGeom>
        </p:spPr>
      </p:pic>
    </p:spTree>
    <p:extLst>
      <p:ext uri="{BB962C8B-B14F-4D97-AF65-F5344CB8AC3E}">
        <p14:creationId xmlns:p14="http://schemas.microsoft.com/office/powerpoint/2010/main" val="1659920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1681291"/>
            <a:ext cx="3073604" cy="4862384"/>
          </a:xfrm>
          <a:prstGeom prst="rect">
            <a:avLst/>
          </a:prstGeom>
          <a:solidFill>
            <a:srgbClr val="335775"/>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marL="93663">
              <a:spcAft>
                <a:spcPts val="800"/>
              </a:spcAft>
            </a:pPr>
            <a:endParaRPr lang="en-US" sz="2000" b="1" dirty="0">
              <a:solidFill>
                <a:srgbClr val="FFFFFF"/>
              </a:solidFill>
            </a:endParaRPr>
          </a:p>
        </p:txBody>
      </p:sp>
      <p:sp>
        <p:nvSpPr>
          <p:cNvPr id="35" name="Right Arrow 34"/>
          <p:cNvSpPr/>
          <p:nvPr/>
        </p:nvSpPr>
        <p:spPr>
          <a:xfrm>
            <a:off x="3586887" y="3284272"/>
            <a:ext cx="2440201" cy="1027975"/>
          </a:xfrm>
          <a:prstGeom prst="rightArrow">
            <a:avLst/>
          </a:prstGeom>
          <a:solidFill>
            <a:srgbClr val="BFBFBF">
              <a:alpha val="25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34" name="Rectangle 33"/>
          <p:cNvSpPr/>
          <p:nvPr/>
        </p:nvSpPr>
        <p:spPr>
          <a:xfrm>
            <a:off x="0" y="1102769"/>
            <a:ext cx="9144000" cy="61662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a:r>
              <a:rPr lang="en-US" sz="1400" dirty="0" smtClean="0">
                <a:solidFill>
                  <a:srgbClr val="29475F"/>
                </a:solidFill>
              </a:rPr>
              <a:t>Although MDM is used for managing structured data from more traditional sources, it also plays an </a:t>
            </a:r>
          </a:p>
          <a:p>
            <a:pPr marL="288000"/>
            <a:r>
              <a:rPr lang="en-US" sz="1400" dirty="0" smtClean="0">
                <a:solidFill>
                  <a:srgbClr val="29475F"/>
                </a:solidFill>
              </a:rPr>
              <a:t>essential role in ensuring new data sources (semi-structured &amp; unstructured big data) are also managed.</a:t>
            </a:r>
            <a:endParaRPr lang="en-US" sz="1400" dirty="0">
              <a:solidFill>
                <a:srgbClr val="29475F"/>
              </a:solidFill>
            </a:endParaRPr>
          </a:p>
        </p:txBody>
      </p:sp>
      <p:sp>
        <p:nvSpPr>
          <p:cNvPr id="3" name="Title 2"/>
          <p:cNvSpPr>
            <a:spLocks noGrp="1"/>
          </p:cNvSpPr>
          <p:nvPr>
            <p:ph type="title"/>
          </p:nvPr>
        </p:nvSpPr>
        <p:spPr/>
        <p:txBody>
          <a:bodyPr/>
          <a:lstStyle/>
          <a:p>
            <a:r>
              <a:rPr lang="en-US" dirty="0" smtClean="0"/>
              <a:t>You can’t make sense of </a:t>
            </a:r>
            <a:r>
              <a:rPr lang="en-US" b="1" dirty="0" smtClean="0">
                <a:solidFill>
                  <a:srgbClr val="B0C534"/>
                </a:solidFill>
              </a:rPr>
              <a:t>big data </a:t>
            </a:r>
            <a:r>
              <a:rPr lang="en-US" dirty="0" smtClean="0"/>
              <a:t>without master data</a:t>
            </a:r>
            <a:endParaRPr lang="en-US" dirty="0"/>
          </a:p>
        </p:txBody>
      </p:sp>
      <p:sp>
        <p:nvSpPr>
          <p:cNvPr id="7" name="TextBox 6"/>
          <p:cNvSpPr txBox="1"/>
          <p:nvPr/>
        </p:nvSpPr>
        <p:spPr>
          <a:xfrm>
            <a:off x="392556" y="3305401"/>
            <a:ext cx="2532787" cy="1323439"/>
          </a:xfrm>
          <a:prstGeom prst="rect">
            <a:avLst/>
          </a:prstGeom>
        </p:spPr>
        <p:txBody>
          <a:bodyPr wrap="square" rtlCol="0">
            <a:spAutoFit/>
          </a:bodyPr>
          <a:lstStyle/>
          <a:p>
            <a:r>
              <a:rPr lang="en-US" sz="1600" dirty="0" smtClean="0">
                <a:solidFill>
                  <a:schemeClr val="bg1"/>
                </a:solidFill>
              </a:rPr>
              <a:t>But with its enormous volume of unstructured data, big data can’t be leveraged without having a dependable reference.</a:t>
            </a:r>
          </a:p>
        </p:txBody>
      </p:sp>
      <p:graphicFrame>
        <p:nvGraphicFramePr>
          <p:cNvPr id="10" name="Table 4"/>
          <p:cNvGraphicFramePr>
            <a:graphicFrameLocks noGrp="1"/>
          </p:cNvGraphicFramePr>
          <p:nvPr>
            <p:extLst>
              <p:ext uri="{D42A27DB-BD31-4B8C-83A1-F6EECF244321}">
                <p14:modId xmlns:p14="http://schemas.microsoft.com/office/powerpoint/2010/main" val="3316659071"/>
              </p:ext>
            </p:extLst>
          </p:nvPr>
        </p:nvGraphicFramePr>
        <p:xfrm>
          <a:off x="6593970" y="1938262"/>
          <a:ext cx="2620496" cy="4240412"/>
        </p:xfrm>
        <a:graphic>
          <a:graphicData uri="http://schemas.openxmlformats.org/drawingml/2006/table">
            <a:tbl>
              <a:tblPr firstRow="1" bandRow="1">
                <a:tableStyleId>{2D5ABB26-0587-4C30-8999-92F81FD0307C}</a:tableStyleId>
              </a:tblPr>
              <a:tblGrid>
                <a:gridCol w="2620496"/>
              </a:tblGrid>
              <a:tr h="385492">
                <a:tc>
                  <a:txBody>
                    <a:bodyPr/>
                    <a:lstStyle/>
                    <a:p>
                      <a:pPr algn="l" fontAlgn="b"/>
                      <a:r>
                        <a:rPr lang="en-CA" sz="1100" u="none" strike="noStrike" dirty="0">
                          <a:solidFill>
                            <a:schemeClr val="bg1">
                              <a:lumMod val="50000"/>
                            </a:schemeClr>
                          </a:solidFill>
                          <a:effectLst/>
                        </a:rPr>
                        <a:t>Mobile </a:t>
                      </a:r>
                      <a:r>
                        <a:rPr lang="en-CA" sz="1100" u="none" strike="noStrike" dirty="0" smtClean="0">
                          <a:solidFill>
                            <a:schemeClr val="bg1">
                              <a:lumMod val="50000"/>
                            </a:schemeClr>
                          </a:solidFill>
                          <a:effectLst/>
                        </a:rPr>
                        <a:t>for Employees</a:t>
                      </a:r>
                      <a:endParaRPr lang="en-CA" sz="1100" b="0" i="0" u="none" strike="noStrike" dirty="0">
                        <a:solidFill>
                          <a:schemeClr val="bg1">
                            <a:lumMod val="50000"/>
                          </a:schemeClr>
                        </a:solidFill>
                        <a:effectLst/>
                        <a:latin typeface="Arial" panose="020B0604020202020204" pitchFamily="34" charset="0"/>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8549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CA" sz="1100" b="1" u="none" strike="noStrike" dirty="0" smtClean="0">
                          <a:solidFill>
                            <a:schemeClr val="accent1"/>
                          </a:solidFill>
                          <a:effectLst/>
                        </a:rPr>
                        <a:t>Big Data - Analytics</a:t>
                      </a:r>
                      <a:endParaRPr lang="en-CA" sz="1100" b="1" i="0" u="none" strike="noStrike" dirty="0" smtClean="0">
                        <a:solidFill>
                          <a:schemeClr val="accent1"/>
                        </a:solidFill>
                        <a:effectLst/>
                        <a:latin typeface="Arial" panose="020B0604020202020204" pitchFamily="34" charset="0"/>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8549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CA" sz="1100" u="none" strike="noStrike" dirty="0" smtClean="0">
                          <a:solidFill>
                            <a:schemeClr val="bg1">
                              <a:lumMod val="50000"/>
                            </a:schemeClr>
                          </a:solidFill>
                          <a:effectLst/>
                        </a:rPr>
                        <a:t>Internal Collaboration Tools</a:t>
                      </a:r>
                      <a:endParaRPr lang="en-CA" sz="1100" b="0" i="0" u="none" strike="noStrike" dirty="0" smtClean="0">
                        <a:solidFill>
                          <a:schemeClr val="bg1">
                            <a:lumMod val="50000"/>
                          </a:schemeClr>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r h="385492">
                <a:tc>
                  <a:txBody>
                    <a:bodyPr/>
                    <a:lstStyle/>
                    <a:p>
                      <a:pPr algn="l" fontAlgn="b"/>
                      <a:r>
                        <a:rPr lang="en-CA" sz="1100" u="none" strike="noStrike" dirty="0">
                          <a:solidFill>
                            <a:schemeClr val="bg1">
                              <a:lumMod val="50000"/>
                            </a:schemeClr>
                          </a:solidFill>
                          <a:effectLst/>
                        </a:rPr>
                        <a:t>Mobile for </a:t>
                      </a:r>
                      <a:r>
                        <a:rPr lang="en-CA" sz="1100" u="none" strike="noStrike" dirty="0" smtClean="0">
                          <a:solidFill>
                            <a:schemeClr val="bg1">
                              <a:lumMod val="50000"/>
                            </a:schemeClr>
                          </a:solidFill>
                          <a:effectLst/>
                        </a:rPr>
                        <a:t>Customers</a:t>
                      </a:r>
                      <a:endParaRPr lang="en-CA" sz="1100" b="0" i="0" u="none" strike="noStrike" dirty="0">
                        <a:solidFill>
                          <a:schemeClr val="bg1">
                            <a:lumMod val="50000"/>
                          </a:schemeClr>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r h="385492">
                <a:tc>
                  <a:txBody>
                    <a:bodyPr/>
                    <a:lstStyle/>
                    <a:p>
                      <a:pPr algn="l" fontAlgn="b"/>
                      <a:r>
                        <a:rPr lang="en-CA" sz="1100" u="none" strike="noStrike" dirty="0" smtClean="0">
                          <a:solidFill>
                            <a:schemeClr val="bg1">
                              <a:lumMod val="50000"/>
                            </a:schemeClr>
                          </a:solidFill>
                          <a:effectLst/>
                        </a:rPr>
                        <a:t>Social Media for Engagement</a:t>
                      </a:r>
                      <a:endParaRPr lang="en-CA" sz="1100" b="0" i="0" u="none" strike="noStrike" dirty="0">
                        <a:solidFill>
                          <a:schemeClr val="bg1">
                            <a:lumMod val="50000"/>
                          </a:schemeClr>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r h="385492">
                <a:tc>
                  <a:txBody>
                    <a:bodyPr/>
                    <a:lstStyle/>
                    <a:p>
                      <a:pPr algn="l" fontAlgn="b"/>
                      <a:r>
                        <a:rPr lang="en-CA" sz="1100" b="1" u="none" strike="noStrike" dirty="0" smtClean="0">
                          <a:solidFill>
                            <a:schemeClr val="accent1"/>
                          </a:solidFill>
                          <a:effectLst/>
                        </a:rPr>
                        <a:t>Big Data - Collection</a:t>
                      </a:r>
                      <a:endParaRPr lang="en-CA" sz="1100" b="1" i="0" u="none" strike="noStrike" dirty="0">
                        <a:solidFill>
                          <a:schemeClr val="accent1"/>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r h="385492">
                <a:tc>
                  <a:txBody>
                    <a:bodyPr/>
                    <a:lstStyle/>
                    <a:p>
                      <a:pPr algn="l" fontAlgn="b"/>
                      <a:r>
                        <a:rPr lang="en-CA" sz="1100" u="none" strike="noStrike" dirty="0">
                          <a:solidFill>
                            <a:schemeClr val="bg1">
                              <a:lumMod val="50000"/>
                            </a:schemeClr>
                          </a:solidFill>
                          <a:effectLst/>
                        </a:rPr>
                        <a:t>Cloud </a:t>
                      </a:r>
                      <a:r>
                        <a:rPr lang="en-CA" sz="1100" u="none" strike="noStrike" dirty="0" smtClean="0">
                          <a:solidFill>
                            <a:schemeClr val="bg1">
                              <a:lumMod val="50000"/>
                            </a:schemeClr>
                          </a:solidFill>
                          <a:effectLst/>
                        </a:rPr>
                        <a:t>for Application</a:t>
                      </a:r>
                      <a:r>
                        <a:rPr lang="en-CA" sz="1100" u="none" strike="noStrike" baseline="0" dirty="0" smtClean="0">
                          <a:solidFill>
                            <a:schemeClr val="bg1">
                              <a:lumMod val="50000"/>
                            </a:schemeClr>
                          </a:solidFill>
                          <a:effectLst/>
                        </a:rPr>
                        <a:t> Functionality</a:t>
                      </a:r>
                      <a:endParaRPr lang="en-CA" sz="1100" b="0" i="0" u="none" strike="noStrike" dirty="0">
                        <a:solidFill>
                          <a:schemeClr val="bg1">
                            <a:lumMod val="50000"/>
                          </a:schemeClr>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r h="385492">
                <a:tc>
                  <a:txBody>
                    <a:bodyPr/>
                    <a:lstStyle/>
                    <a:p>
                      <a:pPr algn="l" fontAlgn="b"/>
                      <a:r>
                        <a:rPr lang="en-CA" sz="1100" u="none" strike="noStrike" dirty="0">
                          <a:solidFill>
                            <a:schemeClr val="bg1">
                              <a:lumMod val="50000"/>
                            </a:schemeClr>
                          </a:solidFill>
                          <a:effectLst/>
                        </a:rPr>
                        <a:t>Cloud for </a:t>
                      </a:r>
                      <a:r>
                        <a:rPr lang="en-CA" sz="1100" u="none" strike="noStrike" dirty="0" smtClean="0">
                          <a:solidFill>
                            <a:schemeClr val="bg1">
                              <a:lumMod val="50000"/>
                            </a:schemeClr>
                          </a:solidFill>
                          <a:effectLst/>
                        </a:rPr>
                        <a:t>Agile Infrastructure</a:t>
                      </a:r>
                      <a:endParaRPr lang="en-CA" sz="1100" b="0" i="0" u="none" strike="noStrike" dirty="0">
                        <a:solidFill>
                          <a:schemeClr val="bg1">
                            <a:lumMod val="50000"/>
                          </a:schemeClr>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r h="38549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CA" sz="1100" u="none" strike="noStrike" dirty="0" smtClean="0">
                          <a:solidFill>
                            <a:schemeClr val="bg1">
                              <a:lumMod val="50000"/>
                            </a:schemeClr>
                          </a:solidFill>
                          <a:effectLst/>
                        </a:rPr>
                        <a:t>Social Media for Acquisition</a:t>
                      </a:r>
                      <a:endParaRPr lang="en-CA" sz="1100" b="0" i="0" u="none" strike="noStrike" dirty="0" smtClean="0">
                        <a:solidFill>
                          <a:schemeClr val="bg1">
                            <a:lumMod val="50000"/>
                          </a:schemeClr>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r h="385492">
                <a:tc>
                  <a:txBody>
                    <a:bodyPr/>
                    <a:lstStyle/>
                    <a:p>
                      <a:pPr algn="l" fontAlgn="b"/>
                      <a:r>
                        <a:rPr lang="en-CA" sz="1100" u="none" strike="noStrike" dirty="0" smtClean="0">
                          <a:solidFill>
                            <a:schemeClr val="bg1">
                              <a:lumMod val="50000"/>
                            </a:schemeClr>
                          </a:solidFill>
                          <a:effectLst/>
                        </a:rPr>
                        <a:t>Internet of Things for Product</a:t>
                      </a:r>
                      <a:r>
                        <a:rPr lang="en-CA" sz="1100" u="none" strike="noStrike" baseline="0" dirty="0" smtClean="0">
                          <a:solidFill>
                            <a:schemeClr val="bg1">
                              <a:lumMod val="50000"/>
                            </a:schemeClr>
                          </a:solidFill>
                          <a:effectLst/>
                        </a:rPr>
                        <a:t> </a:t>
                      </a:r>
                    </a:p>
                    <a:p>
                      <a:pPr algn="l" fontAlgn="b"/>
                      <a:r>
                        <a:rPr lang="en-CA" sz="1100" u="none" strike="noStrike" baseline="0" dirty="0" smtClean="0">
                          <a:solidFill>
                            <a:schemeClr val="bg1">
                              <a:lumMod val="50000"/>
                            </a:schemeClr>
                          </a:solidFill>
                          <a:effectLst/>
                        </a:rPr>
                        <a:t>Innovation</a:t>
                      </a:r>
                      <a:endParaRPr lang="en-CA" sz="1100" b="0" i="0" u="none" strike="noStrike" dirty="0">
                        <a:solidFill>
                          <a:schemeClr val="bg1">
                            <a:lumMod val="50000"/>
                          </a:schemeClr>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r h="385492">
                <a:tc>
                  <a:txBody>
                    <a:bodyPr/>
                    <a:lstStyle/>
                    <a:p>
                      <a:pPr algn="l" fontAlgn="b"/>
                      <a:endParaRPr lang="en-CA" sz="1100" b="0" i="0" u="none" strike="noStrike" dirty="0">
                        <a:solidFill>
                          <a:schemeClr val="bg1">
                            <a:lumMod val="50000"/>
                          </a:schemeClr>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bl>
          </a:graphicData>
        </a:graphic>
      </p:graphicFrame>
      <p:sp>
        <p:nvSpPr>
          <p:cNvPr id="12" name="Rectangle 5"/>
          <p:cNvSpPr/>
          <p:nvPr/>
        </p:nvSpPr>
        <p:spPr>
          <a:xfrm>
            <a:off x="6180081" y="5490038"/>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800" b="1" dirty="0" smtClean="0">
                <a:solidFill>
                  <a:schemeClr val="bg1"/>
                </a:solidFill>
              </a:rPr>
              <a:t>10</a:t>
            </a:r>
            <a:endParaRPr lang="en-US" sz="800" b="1" dirty="0">
              <a:solidFill>
                <a:srgbClr val="FFFFFF"/>
              </a:solidFill>
            </a:endParaRPr>
          </a:p>
        </p:txBody>
      </p:sp>
      <p:sp>
        <p:nvSpPr>
          <p:cNvPr id="13" name="Rectangle 5"/>
          <p:cNvSpPr/>
          <p:nvPr/>
        </p:nvSpPr>
        <p:spPr>
          <a:xfrm>
            <a:off x="6180081" y="1999316"/>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FFFF"/>
                </a:solidFill>
              </a:rPr>
              <a:t>1</a:t>
            </a:r>
            <a:endParaRPr lang="en-US" sz="800" b="1" dirty="0">
              <a:solidFill>
                <a:srgbClr val="FFFFFF"/>
              </a:solidFill>
            </a:endParaRPr>
          </a:p>
        </p:txBody>
      </p:sp>
      <p:sp>
        <p:nvSpPr>
          <p:cNvPr id="14" name="Rectangle 5"/>
          <p:cNvSpPr/>
          <p:nvPr/>
        </p:nvSpPr>
        <p:spPr>
          <a:xfrm>
            <a:off x="6180081" y="2387174"/>
            <a:ext cx="260896" cy="260896"/>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FFFF"/>
                </a:solidFill>
              </a:rPr>
              <a:t>2</a:t>
            </a:r>
            <a:endParaRPr lang="en-US" sz="800" b="1" dirty="0">
              <a:solidFill>
                <a:srgbClr val="FFFFFF"/>
              </a:solidFill>
            </a:endParaRPr>
          </a:p>
        </p:txBody>
      </p:sp>
      <p:sp>
        <p:nvSpPr>
          <p:cNvPr id="15" name="Rectangle 5"/>
          <p:cNvSpPr/>
          <p:nvPr/>
        </p:nvSpPr>
        <p:spPr>
          <a:xfrm>
            <a:off x="6180081" y="3162890"/>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FFFF"/>
                </a:solidFill>
              </a:rPr>
              <a:t>4</a:t>
            </a:r>
            <a:endParaRPr lang="en-US" sz="800" b="1" dirty="0">
              <a:solidFill>
                <a:srgbClr val="FFFFFF"/>
              </a:solidFill>
            </a:endParaRPr>
          </a:p>
        </p:txBody>
      </p:sp>
      <p:sp>
        <p:nvSpPr>
          <p:cNvPr id="16" name="Rectangle 5"/>
          <p:cNvSpPr/>
          <p:nvPr/>
        </p:nvSpPr>
        <p:spPr>
          <a:xfrm>
            <a:off x="6180081" y="3550748"/>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FFFF"/>
                </a:solidFill>
              </a:rPr>
              <a:t>5</a:t>
            </a:r>
            <a:endParaRPr lang="en-US" sz="800" b="1" dirty="0">
              <a:solidFill>
                <a:srgbClr val="FFFFFF"/>
              </a:solidFill>
            </a:endParaRPr>
          </a:p>
        </p:txBody>
      </p:sp>
      <p:sp>
        <p:nvSpPr>
          <p:cNvPr id="17" name="Rectangle 5"/>
          <p:cNvSpPr/>
          <p:nvPr/>
        </p:nvSpPr>
        <p:spPr>
          <a:xfrm>
            <a:off x="6180081" y="4714322"/>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FFFF"/>
                </a:solidFill>
              </a:rPr>
              <a:t>8</a:t>
            </a:r>
            <a:endParaRPr lang="en-US" sz="800" b="1" dirty="0">
              <a:solidFill>
                <a:srgbClr val="FFFFFF"/>
              </a:solidFill>
            </a:endParaRPr>
          </a:p>
        </p:txBody>
      </p:sp>
      <p:sp>
        <p:nvSpPr>
          <p:cNvPr id="18" name="Rectangle 5"/>
          <p:cNvSpPr/>
          <p:nvPr/>
        </p:nvSpPr>
        <p:spPr>
          <a:xfrm>
            <a:off x="6180081" y="5102180"/>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FFFF"/>
                </a:solidFill>
              </a:rPr>
              <a:t>9</a:t>
            </a:r>
            <a:endParaRPr lang="en-US" sz="800" b="1" dirty="0">
              <a:solidFill>
                <a:srgbClr val="FFFFFF"/>
              </a:solidFill>
            </a:endParaRPr>
          </a:p>
        </p:txBody>
      </p:sp>
      <p:sp>
        <p:nvSpPr>
          <p:cNvPr id="19" name="Rectangle 5"/>
          <p:cNvSpPr/>
          <p:nvPr/>
        </p:nvSpPr>
        <p:spPr>
          <a:xfrm>
            <a:off x="6180081" y="4326464"/>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FFFF"/>
                </a:solidFill>
              </a:rPr>
              <a:t>7</a:t>
            </a:r>
            <a:endParaRPr lang="en-US" sz="800" b="1" dirty="0">
              <a:solidFill>
                <a:srgbClr val="FFFFFF"/>
              </a:solidFill>
            </a:endParaRPr>
          </a:p>
        </p:txBody>
      </p:sp>
      <p:sp>
        <p:nvSpPr>
          <p:cNvPr id="20" name="Rectangle 5"/>
          <p:cNvSpPr/>
          <p:nvPr/>
        </p:nvSpPr>
        <p:spPr>
          <a:xfrm>
            <a:off x="6180081" y="3938606"/>
            <a:ext cx="260896" cy="260896"/>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FFFF"/>
                </a:solidFill>
              </a:rPr>
              <a:t>6</a:t>
            </a:r>
            <a:endParaRPr lang="en-US" sz="800" b="1" dirty="0">
              <a:solidFill>
                <a:srgbClr val="FFFFFF"/>
              </a:solidFill>
            </a:endParaRPr>
          </a:p>
        </p:txBody>
      </p:sp>
      <p:sp>
        <p:nvSpPr>
          <p:cNvPr id="21" name="Rectangle 5"/>
          <p:cNvSpPr/>
          <p:nvPr/>
        </p:nvSpPr>
        <p:spPr>
          <a:xfrm>
            <a:off x="6180081" y="2775032"/>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FFFF"/>
                </a:solidFill>
              </a:rPr>
              <a:t>3</a:t>
            </a:r>
            <a:endParaRPr lang="en-US" sz="800" b="1" dirty="0">
              <a:solidFill>
                <a:srgbClr val="FFFFFF"/>
              </a:solidFill>
            </a:endParaRPr>
          </a:p>
        </p:txBody>
      </p:sp>
      <p:sp>
        <p:nvSpPr>
          <p:cNvPr id="23" name="Rectangle 22"/>
          <p:cNvSpPr/>
          <p:nvPr/>
        </p:nvSpPr>
        <p:spPr>
          <a:xfrm>
            <a:off x="3697242" y="3518049"/>
            <a:ext cx="2778214" cy="523220"/>
          </a:xfrm>
          <a:prstGeom prst="rect">
            <a:avLst/>
          </a:prstGeom>
        </p:spPr>
        <p:txBody>
          <a:bodyPr wrap="square" lIns="0" rIns="0">
            <a:spAutoFit/>
          </a:bodyPr>
          <a:lstStyle/>
          <a:p>
            <a:pPr fontAlgn="b">
              <a:defRPr/>
            </a:pPr>
            <a:r>
              <a:rPr lang="en-US" sz="1400" dirty="0" smtClean="0"/>
              <a:t>Top Upcoming Technology Innovations for CEOs</a:t>
            </a:r>
            <a:endParaRPr lang="en-US" sz="1400" dirty="0"/>
          </a:p>
        </p:txBody>
      </p:sp>
      <p:sp>
        <p:nvSpPr>
          <p:cNvPr id="24" name="TextBox 23"/>
          <p:cNvSpPr txBox="1"/>
          <p:nvPr/>
        </p:nvSpPr>
        <p:spPr>
          <a:xfrm>
            <a:off x="6192236" y="5877896"/>
            <a:ext cx="1276311" cy="253916"/>
          </a:xfrm>
          <a:prstGeom prst="rect">
            <a:avLst/>
          </a:prstGeom>
        </p:spPr>
        <p:txBody>
          <a:bodyPr wrap="none" rtlCol="0">
            <a:spAutoFit/>
          </a:bodyPr>
          <a:lstStyle/>
          <a:p>
            <a:r>
              <a:rPr lang="en-US" sz="1050" dirty="0">
                <a:solidFill>
                  <a:schemeClr val="tx1">
                    <a:lumMod val="60000"/>
                    <a:lumOff val="40000"/>
                  </a:schemeClr>
                </a:solidFill>
              </a:rPr>
              <a:t>July </a:t>
            </a:r>
            <a:r>
              <a:rPr lang="en-US" sz="1050" dirty="0" smtClean="0">
                <a:solidFill>
                  <a:schemeClr val="tx1">
                    <a:lumMod val="60000"/>
                    <a:lumOff val="40000"/>
                  </a:schemeClr>
                </a:solidFill>
              </a:rPr>
              <a:t>2015; </a:t>
            </a:r>
            <a:r>
              <a:rPr lang="en-US" sz="1050" i="1" dirty="0" smtClean="0">
                <a:solidFill>
                  <a:schemeClr val="tx1">
                    <a:lumMod val="60000"/>
                    <a:lumOff val="40000"/>
                  </a:schemeClr>
                </a:solidFill>
              </a:rPr>
              <a:t>N= 215</a:t>
            </a:r>
          </a:p>
        </p:txBody>
      </p:sp>
      <p:pic>
        <p:nvPicPr>
          <p:cNvPr id="27" name="Picture 56">
            <a:hlinkClick r:id="rId3"/>
          </p:cNvPr>
          <p:cNvPicPr>
            <a:picLocks noChangeAspect="1"/>
          </p:cNvPicPr>
          <p:nvPr/>
        </p:nvPicPr>
        <p:blipFill>
          <a:blip r:embed="rId4"/>
          <a:stretch>
            <a:fillRect/>
          </a:stretch>
        </p:blipFill>
        <p:spPr>
          <a:xfrm>
            <a:off x="3856780" y="4220518"/>
            <a:ext cx="1593443" cy="2078259"/>
          </a:xfrm>
          <a:prstGeom prst="rect">
            <a:avLst/>
          </a:prstGeom>
          <a:solidFill>
            <a:schemeClr val="accent2"/>
          </a:solidFill>
          <a:ln w="19050">
            <a:solidFill>
              <a:schemeClr val="bg1">
                <a:lumMod val="95000"/>
              </a:schemeClr>
            </a:solidFill>
            <a:miter lim="800000"/>
          </a:ln>
          <a:effectLst>
            <a:outerShdw blurRad="12700" dist="12700" dir="2700000" algn="tl" rotWithShape="0">
              <a:prstClr val="black">
                <a:alpha val="15000"/>
              </a:prstClr>
            </a:outerShdw>
          </a:effectLst>
        </p:spPr>
      </p:pic>
      <p:sp>
        <p:nvSpPr>
          <p:cNvPr id="29" name="TextBox 28"/>
          <p:cNvSpPr txBox="1"/>
          <p:nvPr/>
        </p:nvSpPr>
        <p:spPr>
          <a:xfrm>
            <a:off x="3581126" y="1920740"/>
            <a:ext cx="2388972" cy="1754326"/>
          </a:xfrm>
          <a:prstGeom prst="rect">
            <a:avLst/>
          </a:prstGeom>
        </p:spPr>
        <p:txBody>
          <a:bodyPr wrap="square" rtlCol="0">
            <a:spAutoFit/>
          </a:bodyPr>
          <a:lstStyle/>
          <a:p>
            <a:pPr fontAlgn="b">
              <a:defRPr/>
            </a:pPr>
            <a:r>
              <a:rPr lang="en-US" sz="1200" dirty="0" smtClean="0"/>
              <a:t>Since 2013, Info-Tech has surveyed over 20,000 business stakeholders as part of our </a:t>
            </a:r>
            <a:r>
              <a:rPr lang="en-US" sz="1200" b="1" dirty="0" smtClean="0">
                <a:solidFill>
                  <a:schemeClr val="accent2"/>
                </a:solidFill>
              </a:rPr>
              <a:t>CIO Business Vision</a:t>
            </a:r>
            <a:r>
              <a:rPr lang="en-US" sz="1200" b="1" dirty="0" smtClean="0">
                <a:solidFill>
                  <a:schemeClr val="bg1"/>
                </a:solidFill>
              </a:rPr>
              <a:t> </a:t>
            </a:r>
            <a:r>
              <a:rPr lang="en-US" sz="1200" dirty="0" smtClean="0"/>
              <a:t>program.</a:t>
            </a:r>
          </a:p>
          <a:p>
            <a:pPr fontAlgn="b">
              <a:defRPr/>
            </a:pPr>
            <a:endParaRPr lang="en-US" sz="1200" dirty="0" smtClean="0">
              <a:solidFill>
                <a:schemeClr val="tx1">
                  <a:lumMod val="60000"/>
                  <a:lumOff val="40000"/>
                </a:schemeClr>
              </a:solidFill>
            </a:endParaRPr>
          </a:p>
          <a:p>
            <a:pPr fontAlgn="b">
              <a:defRPr/>
            </a:pPr>
            <a:r>
              <a:rPr lang="en-US" sz="1200" dirty="0" smtClean="0"/>
              <a:t>We asked them to rank the importance of the following 12 core IT services…</a:t>
            </a:r>
          </a:p>
          <a:p>
            <a:endParaRPr lang="en-US" sz="1200" b="1" dirty="0" smtClean="0">
              <a:solidFill>
                <a:srgbClr val="29475F"/>
              </a:solidFill>
            </a:endParaRPr>
          </a:p>
        </p:txBody>
      </p:sp>
      <p:sp>
        <p:nvSpPr>
          <p:cNvPr id="32" name="TextBox 18"/>
          <p:cNvSpPr txBox="1"/>
          <p:nvPr/>
        </p:nvSpPr>
        <p:spPr>
          <a:xfrm>
            <a:off x="284695" y="2078222"/>
            <a:ext cx="2532787" cy="923330"/>
          </a:xfrm>
          <a:prstGeom prst="rect">
            <a:avLst/>
          </a:prstGeom>
        </p:spPr>
        <p:txBody>
          <a:bodyPr wrap="square" rtlCol="0">
            <a:spAutoFit/>
          </a:bodyPr>
          <a:lstStyle/>
          <a:p>
            <a:r>
              <a:rPr lang="en-US" b="1" i="1" dirty="0" smtClean="0">
                <a:solidFill>
                  <a:schemeClr val="bg1"/>
                </a:solidFill>
              </a:rPr>
              <a:t>Big data is a top priority for modern organizations…</a:t>
            </a:r>
            <a:endParaRPr lang="en-US" b="1" i="1" dirty="0">
              <a:solidFill>
                <a:schemeClr val="bg1"/>
              </a:solidFill>
            </a:endParaRPr>
          </a:p>
        </p:txBody>
      </p:sp>
      <p:sp>
        <p:nvSpPr>
          <p:cNvPr id="33" name="TextBox 32"/>
          <p:cNvSpPr txBox="1"/>
          <p:nvPr/>
        </p:nvSpPr>
        <p:spPr>
          <a:xfrm>
            <a:off x="436912" y="4932689"/>
            <a:ext cx="2532787" cy="830997"/>
          </a:xfrm>
          <a:prstGeom prst="rect">
            <a:avLst/>
          </a:prstGeom>
        </p:spPr>
        <p:txBody>
          <a:bodyPr wrap="square" rtlCol="0">
            <a:spAutoFit/>
          </a:bodyPr>
          <a:lstStyle/>
          <a:p>
            <a:r>
              <a:rPr lang="en-US" sz="2400" b="1" dirty="0" smtClean="0">
                <a:solidFill>
                  <a:srgbClr val="B0C534"/>
                </a:solidFill>
              </a:rPr>
              <a:t>Master data is that reference.</a:t>
            </a:r>
            <a:endParaRPr lang="en-US" sz="2400" b="1" dirty="0">
              <a:solidFill>
                <a:srgbClr val="B0C534"/>
              </a:solidFill>
            </a:endParaRPr>
          </a:p>
        </p:txBody>
      </p:sp>
    </p:spTree>
    <p:extLst>
      <p:ext uri="{BB962C8B-B14F-4D97-AF65-F5344CB8AC3E}">
        <p14:creationId xmlns:p14="http://schemas.microsoft.com/office/powerpoint/2010/main" val="2306954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6"/>
          <p:cNvSpPr/>
          <p:nvPr/>
        </p:nvSpPr>
        <p:spPr>
          <a:xfrm>
            <a:off x="0" y="1081243"/>
            <a:ext cx="9144000" cy="5405282"/>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0" y="1815295"/>
            <a:ext cx="5766189" cy="4699806"/>
          </a:xfrm>
          <a:prstGeom prst="rect">
            <a:avLst/>
          </a:prstGeom>
          <a:noFill/>
          <a:extLst>
            <a:ext uri="{909E8E84-426E-40DD-AFC4-6F175D3DCCD1}">
              <a14:hiddenFill xmlns:a14="http://schemas.microsoft.com/office/drawing/2010/main">
                <a:solidFill>
                  <a:srgbClr val="FFFFFF"/>
                </a:solidFill>
              </a14:hiddenFill>
            </a:ext>
          </a:extLst>
        </p:spPr>
      </p:pic>
      <p:sp>
        <p:nvSpPr>
          <p:cNvPr id="2" name="Isosceles Triangle 9"/>
          <p:cNvSpPr/>
          <p:nvPr/>
        </p:nvSpPr>
        <p:spPr>
          <a:xfrm>
            <a:off x="-4764" y="3777104"/>
            <a:ext cx="9144000" cy="2727961"/>
          </a:xfrm>
          <a:prstGeom prst="triangle">
            <a:avLst>
              <a:gd name="adj" fmla="val 100000"/>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p:nvSpPr>
        <p:spPr>
          <a:xfrm>
            <a:off x="279357" y="108248"/>
            <a:ext cx="8625780" cy="864096"/>
          </a:xfrm>
          <a:prstGeom prst="rect">
            <a:avLst/>
          </a:prstGeom>
        </p:spPr>
        <p:txBody>
          <a:bodyPr anchor="ctr"/>
          <a:lst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dirty="0">
              <a:solidFill>
                <a:schemeClr val="bg1"/>
              </a:solidFill>
              <a:latin typeface="+mn-lt"/>
            </a:endParaRPr>
          </a:p>
        </p:txBody>
      </p:sp>
      <p:sp>
        <p:nvSpPr>
          <p:cNvPr id="3" name="TextBox 39"/>
          <p:cNvSpPr txBox="1"/>
          <p:nvPr/>
        </p:nvSpPr>
        <p:spPr>
          <a:xfrm>
            <a:off x="270914" y="2589959"/>
            <a:ext cx="2980303" cy="1323439"/>
          </a:xfrm>
          <a:prstGeom prst="rect">
            <a:avLst/>
          </a:prstGeom>
        </p:spPr>
        <p:txBody>
          <a:bodyPr wrap="none" rtlCol="0">
            <a:spAutoFit/>
          </a:bodyPr>
          <a:lstStyle/>
          <a:p>
            <a:r>
              <a:rPr lang="en-US" sz="4000" b="1" dirty="0" smtClean="0">
                <a:solidFill>
                  <a:srgbClr val="B0C534"/>
                </a:solidFill>
              </a:rPr>
              <a:t>Customer</a:t>
            </a:r>
            <a:endParaRPr lang="en-US" sz="4000" i="1" dirty="0" smtClean="0">
              <a:solidFill>
                <a:srgbClr val="B0C534"/>
              </a:solidFill>
            </a:endParaRPr>
          </a:p>
          <a:p>
            <a:r>
              <a:rPr lang="en-US" sz="4000" i="1" dirty="0" smtClean="0">
                <a:solidFill>
                  <a:srgbClr val="B0C534"/>
                </a:solidFill>
              </a:rPr>
              <a:t>Master Data</a:t>
            </a:r>
            <a:endParaRPr lang="en-US" sz="4000" b="1" i="1" dirty="0" smtClean="0">
              <a:solidFill>
                <a:srgbClr val="B0C534"/>
              </a:solidFill>
            </a:endParaRPr>
          </a:p>
        </p:txBody>
      </p:sp>
      <p:grpSp>
        <p:nvGrpSpPr>
          <p:cNvPr id="9" name="Group 1027"/>
          <p:cNvGrpSpPr/>
          <p:nvPr/>
        </p:nvGrpSpPr>
        <p:grpSpPr>
          <a:xfrm>
            <a:off x="1502633" y="4965737"/>
            <a:ext cx="2847001" cy="317883"/>
            <a:chOff x="3599713" y="1375616"/>
            <a:chExt cx="2847001" cy="317883"/>
          </a:xfrm>
        </p:grpSpPr>
        <p:sp>
          <p:nvSpPr>
            <p:cNvPr id="10" name="Oval 1028"/>
            <p:cNvSpPr/>
            <p:nvPr/>
          </p:nvSpPr>
          <p:spPr>
            <a:xfrm>
              <a:off x="3599713" y="1375616"/>
              <a:ext cx="317883" cy="3178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rgbClr val="FFFFFF"/>
                  </a:solidFill>
                </a:rPr>
                <a:t>1</a:t>
              </a:r>
              <a:endParaRPr lang="en-CA" sz="2000" b="1" dirty="0">
                <a:solidFill>
                  <a:srgbClr val="FFFFFF"/>
                </a:solidFill>
              </a:endParaRPr>
            </a:p>
          </p:txBody>
        </p:sp>
        <p:sp>
          <p:nvSpPr>
            <p:cNvPr id="11" name="TextBox 1029"/>
            <p:cNvSpPr txBox="1"/>
            <p:nvPr/>
          </p:nvSpPr>
          <p:spPr>
            <a:xfrm>
              <a:off x="3917595" y="1380669"/>
              <a:ext cx="2529119" cy="307777"/>
            </a:xfrm>
            <a:prstGeom prst="rect">
              <a:avLst/>
            </a:prstGeom>
          </p:spPr>
          <p:txBody>
            <a:bodyPr wrap="square" rtlCol="0">
              <a:spAutoFit/>
            </a:bodyPr>
            <a:lstStyle/>
            <a:p>
              <a:r>
                <a:rPr lang="en-CA" sz="1400" b="1" dirty="0" smtClean="0">
                  <a:solidFill>
                    <a:srgbClr val="29475F"/>
                  </a:solidFill>
                </a:rPr>
                <a:t>Optimal customer relations</a:t>
              </a:r>
            </a:p>
          </p:txBody>
        </p:sp>
      </p:grpSp>
      <p:grpSp>
        <p:nvGrpSpPr>
          <p:cNvPr id="12" name="Group 1033"/>
          <p:cNvGrpSpPr/>
          <p:nvPr/>
        </p:nvGrpSpPr>
        <p:grpSpPr>
          <a:xfrm>
            <a:off x="1502633" y="5547326"/>
            <a:ext cx="2818503" cy="317883"/>
            <a:chOff x="3599713" y="1375616"/>
            <a:chExt cx="2818503" cy="317883"/>
          </a:xfrm>
        </p:grpSpPr>
        <p:sp>
          <p:nvSpPr>
            <p:cNvPr id="13" name="Oval 1034"/>
            <p:cNvSpPr/>
            <p:nvPr/>
          </p:nvSpPr>
          <p:spPr>
            <a:xfrm>
              <a:off x="3599713" y="1375616"/>
              <a:ext cx="317883" cy="3178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rgbClr val="FFFFFF"/>
                  </a:solidFill>
                </a:rPr>
                <a:t>2</a:t>
              </a:r>
              <a:endParaRPr lang="en-CA" sz="2000" b="1" dirty="0">
                <a:solidFill>
                  <a:srgbClr val="FFFFFF"/>
                </a:solidFill>
              </a:endParaRPr>
            </a:p>
          </p:txBody>
        </p:sp>
        <p:sp>
          <p:nvSpPr>
            <p:cNvPr id="14" name="TextBox 1035"/>
            <p:cNvSpPr txBox="1"/>
            <p:nvPr/>
          </p:nvSpPr>
          <p:spPr>
            <a:xfrm>
              <a:off x="3917595" y="1380669"/>
              <a:ext cx="2500621" cy="307777"/>
            </a:xfrm>
            <a:prstGeom prst="rect">
              <a:avLst/>
            </a:prstGeom>
          </p:spPr>
          <p:txBody>
            <a:bodyPr wrap="square" rtlCol="0">
              <a:spAutoFit/>
            </a:bodyPr>
            <a:lstStyle/>
            <a:p>
              <a:endParaRPr lang="en-CA" sz="1400" b="1" dirty="0" smtClean="0">
                <a:solidFill>
                  <a:srgbClr val="29475F"/>
                </a:solidFill>
              </a:endParaRPr>
            </a:p>
          </p:txBody>
        </p:sp>
      </p:grpSp>
      <p:grpSp>
        <p:nvGrpSpPr>
          <p:cNvPr id="16" name="Group 1039"/>
          <p:cNvGrpSpPr/>
          <p:nvPr/>
        </p:nvGrpSpPr>
        <p:grpSpPr>
          <a:xfrm>
            <a:off x="4757857" y="4970765"/>
            <a:ext cx="3063296" cy="317883"/>
            <a:chOff x="3599713" y="1375616"/>
            <a:chExt cx="3063296" cy="317883"/>
          </a:xfrm>
        </p:grpSpPr>
        <p:sp>
          <p:nvSpPr>
            <p:cNvPr id="17" name="Oval 1040"/>
            <p:cNvSpPr/>
            <p:nvPr/>
          </p:nvSpPr>
          <p:spPr>
            <a:xfrm>
              <a:off x="3599713" y="1375616"/>
              <a:ext cx="317883" cy="3178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rgbClr val="FFFFFF"/>
                  </a:solidFill>
                </a:rPr>
                <a:t>3</a:t>
              </a:r>
              <a:endParaRPr lang="en-CA" sz="2000" b="1" dirty="0">
                <a:solidFill>
                  <a:srgbClr val="FFFFFF"/>
                </a:solidFill>
              </a:endParaRPr>
            </a:p>
          </p:txBody>
        </p:sp>
        <p:sp>
          <p:nvSpPr>
            <p:cNvPr id="18" name="TextBox 1041"/>
            <p:cNvSpPr txBox="1"/>
            <p:nvPr/>
          </p:nvSpPr>
          <p:spPr>
            <a:xfrm>
              <a:off x="3917595" y="1380669"/>
              <a:ext cx="2745414" cy="307777"/>
            </a:xfrm>
            <a:prstGeom prst="rect">
              <a:avLst/>
            </a:prstGeom>
          </p:spPr>
          <p:txBody>
            <a:bodyPr wrap="square" rtlCol="0">
              <a:spAutoFit/>
            </a:bodyPr>
            <a:lstStyle/>
            <a:p>
              <a:r>
                <a:rPr lang="en-CA" sz="1400" b="1" dirty="0" smtClean="0">
                  <a:solidFill>
                    <a:srgbClr val="29475F"/>
                  </a:solidFill>
                </a:rPr>
                <a:t>Strategic energy usage advice</a:t>
              </a:r>
            </a:p>
          </p:txBody>
        </p:sp>
      </p:grpSp>
      <p:grpSp>
        <p:nvGrpSpPr>
          <p:cNvPr id="19" name="Group 1045"/>
          <p:cNvGrpSpPr/>
          <p:nvPr/>
        </p:nvGrpSpPr>
        <p:grpSpPr>
          <a:xfrm>
            <a:off x="4757857" y="5552355"/>
            <a:ext cx="3467156" cy="523220"/>
            <a:chOff x="3599713" y="1289229"/>
            <a:chExt cx="3467156" cy="523220"/>
          </a:xfrm>
        </p:grpSpPr>
        <p:sp>
          <p:nvSpPr>
            <p:cNvPr id="20" name="Oval 1046"/>
            <p:cNvSpPr/>
            <p:nvPr/>
          </p:nvSpPr>
          <p:spPr>
            <a:xfrm>
              <a:off x="3599713" y="1375616"/>
              <a:ext cx="317883" cy="3178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rgbClr val="FFFFFF"/>
                  </a:solidFill>
                </a:rPr>
                <a:t>4</a:t>
              </a:r>
            </a:p>
          </p:txBody>
        </p:sp>
        <p:sp>
          <p:nvSpPr>
            <p:cNvPr id="21" name="TextBox 1047"/>
            <p:cNvSpPr txBox="1"/>
            <p:nvPr/>
          </p:nvSpPr>
          <p:spPr>
            <a:xfrm>
              <a:off x="3917595" y="1289229"/>
              <a:ext cx="3149274" cy="523220"/>
            </a:xfrm>
            <a:prstGeom prst="rect">
              <a:avLst/>
            </a:prstGeom>
          </p:spPr>
          <p:txBody>
            <a:bodyPr wrap="square" rtlCol="0">
              <a:spAutoFit/>
            </a:bodyPr>
            <a:lstStyle/>
            <a:p>
              <a:r>
                <a:rPr lang="en-CA" sz="1400" b="1" dirty="0" smtClean="0">
                  <a:solidFill>
                    <a:srgbClr val="29475F"/>
                  </a:solidFill>
                </a:rPr>
                <a:t>Reduce costs and waste from excess production</a:t>
              </a:r>
            </a:p>
          </p:txBody>
        </p:sp>
      </p:grpSp>
      <p:sp>
        <p:nvSpPr>
          <p:cNvPr id="25" name="TextBox 34"/>
          <p:cNvSpPr txBox="1"/>
          <p:nvPr/>
        </p:nvSpPr>
        <p:spPr>
          <a:xfrm>
            <a:off x="892129" y="4216286"/>
            <a:ext cx="3429007" cy="584775"/>
          </a:xfrm>
          <a:prstGeom prst="rect">
            <a:avLst/>
          </a:prstGeom>
        </p:spPr>
        <p:txBody>
          <a:bodyPr wrap="square" rtlCol="0">
            <a:spAutoFit/>
          </a:bodyPr>
          <a:lstStyle/>
          <a:p>
            <a:r>
              <a:rPr lang="en-US" sz="1600" b="1" dirty="0" smtClean="0">
                <a:solidFill>
                  <a:srgbClr val="29475F"/>
                </a:solidFill>
              </a:rPr>
              <a:t>Benefits</a:t>
            </a:r>
            <a:r>
              <a:rPr lang="en-US" sz="1600" dirty="0" smtClean="0">
                <a:solidFill>
                  <a:srgbClr val="29475F"/>
                </a:solidFill>
              </a:rPr>
              <a:t> of better customer master data analytics and the Smart Grid:</a:t>
            </a:r>
            <a:endParaRPr lang="en-US" sz="1400" dirty="0">
              <a:solidFill>
                <a:srgbClr val="29475F"/>
              </a:solidFill>
            </a:endParaRPr>
          </a:p>
        </p:txBody>
      </p:sp>
      <p:sp>
        <p:nvSpPr>
          <p:cNvPr id="26" name="TextBox 35"/>
          <p:cNvSpPr txBox="1"/>
          <p:nvPr/>
        </p:nvSpPr>
        <p:spPr>
          <a:xfrm>
            <a:off x="1820514" y="5543476"/>
            <a:ext cx="3149275" cy="307777"/>
          </a:xfrm>
          <a:prstGeom prst="rect">
            <a:avLst/>
          </a:prstGeom>
        </p:spPr>
        <p:txBody>
          <a:bodyPr wrap="square" rtlCol="0">
            <a:spAutoFit/>
          </a:bodyPr>
          <a:lstStyle/>
          <a:p>
            <a:r>
              <a:rPr lang="en-US" sz="1400" b="1" dirty="0" smtClean="0">
                <a:solidFill>
                  <a:srgbClr val="29475F"/>
                </a:solidFill>
              </a:rPr>
              <a:t>Timely outage notifications</a:t>
            </a:r>
          </a:p>
        </p:txBody>
      </p:sp>
      <p:sp>
        <p:nvSpPr>
          <p:cNvPr id="30" name="Oval 17"/>
          <p:cNvSpPr/>
          <p:nvPr/>
        </p:nvSpPr>
        <p:spPr>
          <a:xfrm>
            <a:off x="7471215" y="2387790"/>
            <a:ext cx="1050092" cy="1044818"/>
          </a:xfrm>
          <a:prstGeom prst="ellipse">
            <a:avLst/>
          </a:prstGeom>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FF"/>
                </a:solidFill>
              </a:rPr>
              <a:t>$3.4B</a:t>
            </a:r>
            <a:endParaRPr lang="en-US" sz="1600" b="1" dirty="0">
              <a:solidFill>
                <a:srgbClr val="FFFFFF"/>
              </a:solidFill>
            </a:endParaRPr>
          </a:p>
        </p:txBody>
      </p:sp>
      <p:sp>
        <p:nvSpPr>
          <p:cNvPr id="31" name="TextBox 18"/>
          <p:cNvSpPr txBox="1"/>
          <p:nvPr/>
        </p:nvSpPr>
        <p:spPr>
          <a:xfrm>
            <a:off x="7287571" y="3446090"/>
            <a:ext cx="1589728" cy="646331"/>
          </a:xfrm>
          <a:prstGeom prst="rect">
            <a:avLst/>
          </a:prstGeom>
        </p:spPr>
        <p:txBody>
          <a:bodyPr wrap="square" rtlCol="0">
            <a:spAutoFit/>
          </a:bodyPr>
          <a:lstStyle/>
          <a:p>
            <a:r>
              <a:rPr lang="en-US" sz="1200" dirty="0" smtClean="0">
                <a:solidFill>
                  <a:srgbClr val="29475F"/>
                </a:solidFill>
              </a:rPr>
              <a:t>Funding from the U.S. government for Smart Grid projects</a:t>
            </a:r>
            <a:endParaRPr lang="en-US" sz="1200" dirty="0">
              <a:solidFill>
                <a:srgbClr val="29475F"/>
              </a:solidFill>
            </a:endParaRPr>
          </a:p>
        </p:txBody>
      </p:sp>
      <p:sp>
        <p:nvSpPr>
          <p:cNvPr id="33" name="Rectangle 1024"/>
          <p:cNvSpPr/>
          <p:nvPr/>
        </p:nvSpPr>
        <p:spPr>
          <a:xfrm>
            <a:off x="1197" y="1067761"/>
            <a:ext cx="9142803" cy="126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r>
              <a:rPr lang="en-US" sz="1200" dirty="0" smtClean="0">
                <a:solidFill>
                  <a:srgbClr val="29475F"/>
                </a:solidFill>
              </a:rPr>
              <a:t>Energy utility companies have unprecedented challenges in the modern world. Customers have increasingly high expectations of power reliability while also becoming more concerned about carbon emissions. In addition, government regulations are increasing the need for transparency in the industry. To meet these challenges, energy companies need a </a:t>
            </a:r>
            <a:r>
              <a:rPr lang="en-US" sz="1200" b="1" dirty="0" smtClean="0">
                <a:solidFill>
                  <a:srgbClr val="B0C534"/>
                </a:solidFill>
              </a:rPr>
              <a:t>holistic understanding</a:t>
            </a:r>
            <a:r>
              <a:rPr lang="en-US" sz="1200" dirty="0" smtClean="0">
                <a:solidFill>
                  <a:srgbClr val="B0C534"/>
                </a:solidFill>
              </a:rPr>
              <a:t> of </a:t>
            </a:r>
            <a:r>
              <a:rPr lang="en-US" sz="1200" b="1" dirty="0" smtClean="0">
                <a:solidFill>
                  <a:srgbClr val="B0C534"/>
                </a:solidFill>
              </a:rPr>
              <a:t>customer master data</a:t>
            </a:r>
            <a:r>
              <a:rPr lang="en-US" sz="1200" dirty="0" smtClean="0">
                <a:solidFill>
                  <a:srgbClr val="B0C534"/>
                </a:solidFill>
              </a:rPr>
              <a:t> </a:t>
            </a:r>
            <a:r>
              <a:rPr lang="en-US" sz="1200" dirty="0" smtClean="0">
                <a:solidFill>
                  <a:srgbClr val="29475F"/>
                </a:solidFill>
              </a:rPr>
              <a:t>in real time. The result is a Smart Grid system that improves service and reduces costs using the singular, clear, and actionable view of energy customers provided by customer master data management. </a:t>
            </a:r>
            <a:endParaRPr lang="en-US" sz="1200" dirty="0">
              <a:solidFill>
                <a:srgbClr val="29475F"/>
              </a:solidFill>
            </a:endParaRPr>
          </a:p>
        </p:txBody>
      </p:sp>
      <p:sp>
        <p:nvSpPr>
          <p:cNvPr id="27" name="TextBox 26"/>
          <p:cNvSpPr txBox="1"/>
          <p:nvPr/>
        </p:nvSpPr>
        <p:spPr>
          <a:xfrm>
            <a:off x="7173444" y="6159913"/>
            <a:ext cx="1731693" cy="253916"/>
          </a:xfrm>
          <a:prstGeom prst="rect">
            <a:avLst/>
          </a:prstGeom>
        </p:spPr>
        <p:txBody>
          <a:bodyPr wrap="square" rtlCol="0">
            <a:spAutoFit/>
          </a:bodyPr>
          <a:lstStyle/>
          <a:p>
            <a:r>
              <a:rPr lang="en-US" sz="1050" dirty="0" smtClean="0">
                <a:solidFill>
                  <a:srgbClr val="29475F"/>
                </a:solidFill>
                <a:hlinkClick r:id="rId4"/>
              </a:rPr>
              <a:t>Pitney Bowes, 2015</a:t>
            </a:r>
            <a:endParaRPr lang="en-US" sz="1050" dirty="0">
              <a:solidFill>
                <a:srgbClr val="29475F"/>
              </a:solidFill>
            </a:endParaRPr>
          </a:p>
        </p:txBody>
      </p:sp>
      <p:sp>
        <p:nvSpPr>
          <p:cNvPr id="5" name="Title 4"/>
          <p:cNvSpPr>
            <a:spLocks noGrp="1"/>
          </p:cNvSpPr>
          <p:nvPr>
            <p:ph type="title"/>
          </p:nvPr>
        </p:nvSpPr>
        <p:spPr/>
        <p:txBody>
          <a:bodyPr/>
          <a:lstStyle/>
          <a:p>
            <a:r>
              <a:rPr lang="en-US" dirty="0">
                <a:solidFill>
                  <a:srgbClr val="B0C534"/>
                </a:solidFill>
              </a:rPr>
              <a:t>Master Data Focus: </a:t>
            </a:r>
            <a:r>
              <a:rPr lang="en-US" b="1" dirty="0"/>
              <a:t>Party master data </a:t>
            </a:r>
            <a:r>
              <a:rPr lang="en-US" dirty="0"/>
              <a:t>in the Energy </a:t>
            </a:r>
            <a:r>
              <a:rPr lang="en-US" dirty="0" smtClean="0"/>
              <a:t>Industry</a:t>
            </a:r>
            <a:endParaRPr lang="en-US" dirty="0"/>
          </a:p>
        </p:txBody>
      </p:sp>
    </p:spTree>
    <p:extLst>
      <p:ext uri="{BB962C8B-B14F-4D97-AF65-F5344CB8AC3E}">
        <p14:creationId xmlns:p14="http://schemas.microsoft.com/office/powerpoint/2010/main" val="1110235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511099" y="1654752"/>
            <a:ext cx="3238500" cy="32385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569156" y="1133474"/>
            <a:ext cx="3566135" cy="403745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rgbClr val="29475F"/>
                </a:solidFill>
              </a:rPr>
              <a:t>During the auto industry crisis of 2008-2010, the industry experienced major overhauls due to poor product planning and a lack of understanding of what products its customers wanted. To improve efficiency and gain customer trust, it needed to drastically improve the management of its product data. Successful MDM was implemented by a large automobile company by effectively communicating with its data stewards, having a comprehensive change management program, and establishing clear internal data rules that complied with increasingly stringent external guidelines. </a:t>
            </a:r>
          </a:p>
          <a:p>
            <a:endParaRPr lang="en-US" sz="1400" dirty="0" smtClean="0">
              <a:solidFill>
                <a:srgbClr val="29475F"/>
              </a:solidFill>
            </a:endParaRPr>
          </a:p>
          <a:p>
            <a:endParaRPr lang="en-US" sz="1400" dirty="0">
              <a:solidFill>
                <a:srgbClr val="29475F"/>
              </a:solidFill>
            </a:endParaRPr>
          </a:p>
        </p:txBody>
      </p:sp>
      <p:sp>
        <p:nvSpPr>
          <p:cNvPr id="16" name="Rectangle 3"/>
          <p:cNvSpPr/>
          <p:nvPr/>
        </p:nvSpPr>
        <p:spPr>
          <a:xfrm>
            <a:off x="1" y="4893253"/>
            <a:ext cx="9144000" cy="1629467"/>
          </a:xfrm>
          <a:prstGeom prst="rect">
            <a:avLst/>
          </a:prstGeom>
          <a:solidFill>
            <a:srgbClr val="335775"/>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marL="93663">
              <a:spcAft>
                <a:spcPts val="800"/>
              </a:spcAft>
            </a:pPr>
            <a:endParaRPr lang="en-US" sz="2000" b="1" dirty="0">
              <a:solidFill>
                <a:srgbClr val="FFFFFF"/>
              </a:solidFill>
            </a:endParaRPr>
          </a:p>
        </p:txBody>
      </p:sp>
      <p:sp>
        <p:nvSpPr>
          <p:cNvPr id="15" name="Title 1"/>
          <p:cNvSpPr txBox="1">
            <a:spLocks/>
          </p:cNvSpPr>
          <p:nvPr/>
        </p:nvSpPr>
        <p:spPr>
          <a:xfrm>
            <a:off x="279357" y="108248"/>
            <a:ext cx="8625780" cy="864096"/>
          </a:xfrm>
          <a:prstGeom prst="rect">
            <a:avLst/>
          </a:prstGeom>
        </p:spPr>
        <p:txBody>
          <a:bodyPr anchor="ctr"/>
          <a:lst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dirty="0">
              <a:solidFill>
                <a:schemeClr val="bg1"/>
              </a:solidFill>
              <a:latin typeface="+mn-lt"/>
            </a:endParaRPr>
          </a:p>
        </p:txBody>
      </p:sp>
      <p:sp>
        <p:nvSpPr>
          <p:cNvPr id="12" name="TextBox 39"/>
          <p:cNvSpPr txBox="1"/>
          <p:nvPr/>
        </p:nvSpPr>
        <p:spPr>
          <a:xfrm>
            <a:off x="228603" y="1071898"/>
            <a:ext cx="5414578" cy="1200329"/>
          </a:xfrm>
          <a:prstGeom prst="rect">
            <a:avLst/>
          </a:prstGeom>
        </p:spPr>
        <p:txBody>
          <a:bodyPr wrap="square" rtlCol="0">
            <a:spAutoFit/>
          </a:bodyPr>
          <a:lstStyle/>
          <a:p>
            <a:r>
              <a:rPr lang="en-US" sz="3600" b="1" dirty="0" smtClean="0">
                <a:solidFill>
                  <a:srgbClr val="B0C534"/>
                </a:solidFill>
              </a:rPr>
              <a:t>Suppliers and Materials</a:t>
            </a:r>
            <a:r>
              <a:rPr lang="en-US" sz="3600" i="1" dirty="0" smtClean="0">
                <a:solidFill>
                  <a:srgbClr val="B0C534"/>
                </a:solidFill>
              </a:rPr>
              <a:t> </a:t>
            </a:r>
            <a:endParaRPr lang="en-US" sz="4000" i="1" dirty="0" smtClean="0">
              <a:solidFill>
                <a:srgbClr val="B0C534"/>
              </a:solidFill>
            </a:endParaRPr>
          </a:p>
          <a:p>
            <a:r>
              <a:rPr lang="en-US" sz="3600" i="1" dirty="0" smtClean="0">
                <a:solidFill>
                  <a:srgbClr val="B0C534"/>
                </a:solidFill>
              </a:rPr>
              <a:t>Master Data</a:t>
            </a:r>
            <a:endParaRPr lang="en-US" sz="4000" b="1" i="1" dirty="0" smtClean="0">
              <a:solidFill>
                <a:srgbClr val="B0C534"/>
              </a:solidFill>
            </a:endParaRPr>
          </a:p>
        </p:txBody>
      </p:sp>
      <p:grpSp>
        <p:nvGrpSpPr>
          <p:cNvPr id="17" name="Group 20"/>
          <p:cNvGrpSpPr/>
          <p:nvPr/>
        </p:nvGrpSpPr>
        <p:grpSpPr>
          <a:xfrm>
            <a:off x="315741" y="5012274"/>
            <a:ext cx="6256997" cy="1121268"/>
            <a:chOff x="5520267" y="37481"/>
            <a:chExt cx="6256997" cy="1121268"/>
          </a:xfrm>
        </p:grpSpPr>
        <p:sp>
          <p:nvSpPr>
            <p:cNvPr id="18" name="Oval 21"/>
            <p:cNvSpPr/>
            <p:nvPr/>
          </p:nvSpPr>
          <p:spPr>
            <a:xfrm>
              <a:off x="5520267" y="616691"/>
              <a:ext cx="414866" cy="4148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rgbClr val="29475F"/>
                  </a:solidFill>
                </a:rPr>
                <a:t>1</a:t>
              </a:r>
              <a:endParaRPr lang="en-CA" sz="2400" b="1" dirty="0">
                <a:solidFill>
                  <a:srgbClr val="29475F"/>
                </a:solidFill>
              </a:endParaRPr>
            </a:p>
          </p:txBody>
        </p:sp>
        <p:sp>
          <p:nvSpPr>
            <p:cNvPr id="19" name="TextBox 22"/>
            <p:cNvSpPr txBox="1"/>
            <p:nvPr/>
          </p:nvSpPr>
          <p:spPr>
            <a:xfrm>
              <a:off x="6067733" y="512418"/>
              <a:ext cx="2683934" cy="646331"/>
            </a:xfrm>
            <a:prstGeom prst="rect">
              <a:avLst/>
            </a:prstGeom>
          </p:spPr>
          <p:txBody>
            <a:bodyPr wrap="square" rtlCol="0">
              <a:spAutoFit/>
            </a:bodyPr>
            <a:lstStyle/>
            <a:p>
              <a:r>
                <a:rPr lang="en-CA" b="1" dirty="0" smtClean="0">
                  <a:solidFill>
                    <a:srgbClr val="FFFFFF"/>
                  </a:solidFill>
                </a:rPr>
                <a:t>Reduce product delays to customer</a:t>
              </a:r>
            </a:p>
          </p:txBody>
        </p:sp>
        <p:sp>
          <p:nvSpPr>
            <p:cNvPr id="21" name="Oval 24"/>
            <p:cNvSpPr/>
            <p:nvPr/>
          </p:nvSpPr>
          <p:spPr>
            <a:xfrm>
              <a:off x="8406342" y="625157"/>
              <a:ext cx="414866" cy="4148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rgbClr val="29475F"/>
                  </a:solidFill>
                </a:rPr>
                <a:t>2</a:t>
              </a:r>
            </a:p>
          </p:txBody>
        </p:sp>
        <p:sp>
          <p:nvSpPr>
            <p:cNvPr id="22" name="TextBox 25"/>
            <p:cNvSpPr txBox="1"/>
            <p:nvPr/>
          </p:nvSpPr>
          <p:spPr>
            <a:xfrm>
              <a:off x="8953808" y="512418"/>
              <a:ext cx="2683934" cy="646331"/>
            </a:xfrm>
            <a:prstGeom prst="rect">
              <a:avLst/>
            </a:prstGeom>
          </p:spPr>
          <p:txBody>
            <a:bodyPr wrap="square" rtlCol="0">
              <a:spAutoFit/>
            </a:bodyPr>
            <a:lstStyle/>
            <a:p>
              <a:r>
                <a:rPr lang="en-CA" b="1" dirty="0" smtClean="0">
                  <a:solidFill>
                    <a:srgbClr val="FFFFFF"/>
                  </a:solidFill>
                </a:rPr>
                <a:t>Synchronize processes</a:t>
              </a:r>
            </a:p>
          </p:txBody>
        </p:sp>
        <p:sp>
          <p:nvSpPr>
            <p:cNvPr id="24" name="Oval 27"/>
            <p:cNvSpPr/>
            <p:nvPr/>
          </p:nvSpPr>
          <p:spPr>
            <a:xfrm>
              <a:off x="10783965" y="628839"/>
              <a:ext cx="414866" cy="4148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rgbClr val="29475F"/>
                  </a:solidFill>
                </a:rPr>
                <a:t>3</a:t>
              </a:r>
              <a:endParaRPr lang="en-CA" sz="2400" b="1" dirty="0">
                <a:solidFill>
                  <a:srgbClr val="29475F"/>
                </a:solidFill>
              </a:endParaRPr>
            </a:p>
          </p:txBody>
        </p:sp>
        <p:sp>
          <p:nvSpPr>
            <p:cNvPr id="25" name="TextBox 28"/>
            <p:cNvSpPr txBox="1"/>
            <p:nvPr/>
          </p:nvSpPr>
          <p:spPr>
            <a:xfrm>
              <a:off x="5621337" y="37481"/>
              <a:ext cx="6155927" cy="369332"/>
            </a:xfrm>
            <a:prstGeom prst="rect">
              <a:avLst/>
            </a:prstGeom>
          </p:spPr>
          <p:txBody>
            <a:bodyPr wrap="square" rtlCol="0">
              <a:spAutoFit/>
            </a:bodyPr>
            <a:lstStyle/>
            <a:p>
              <a:r>
                <a:rPr lang="en-CA" b="1" i="1" dirty="0" smtClean="0">
                  <a:solidFill>
                    <a:srgbClr val="FFFFFF"/>
                  </a:solidFill>
                </a:rPr>
                <a:t>Benefits of better supplier and material master data: </a:t>
              </a:r>
            </a:p>
          </p:txBody>
        </p:sp>
      </p:grpSp>
      <p:sp>
        <p:nvSpPr>
          <p:cNvPr id="26" name="TextBox 28"/>
          <p:cNvSpPr txBox="1"/>
          <p:nvPr/>
        </p:nvSpPr>
        <p:spPr>
          <a:xfrm>
            <a:off x="6279305" y="5445735"/>
            <a:ext cx="2683934" cy="646331"/>
          </a:xfrm>
          <a:prstGeom prst="rect">
            <a:avLst/>
          </a:prstGeom>
        </p:spPr>
        <p:txBody>
          <a:bodyPr wrap="square" rtlCol="0">
            <a:spAutoFit/>
          </a:bodyPr>
          <a:lstStyle/>
          <a:p>
            <a:r>
              <a:rPr lang="en-US" b="1" dirty="0" smtClean="0">
                <a:solidFill>
                  <a:srgbClr val="FFFFFF"/>
                </a:solidFill>
              </a:rPr>
              <a:t>Improved product development</a:t>
            </a:r>
          </a:p>
        </p:txBody>
      </p:sp>
      <p:sp>
        <p:nvSpPr>
          <p:cNvPr id="23" name="TextBox 22"/>
          <p:cNvSpPr txBox="1"/>
          <p:nvPr/>
        </p:nvSpPr>
        <p:spPr>
          <a:xfrm>
            <a:off x="8086756" y="4583084"/>
            <a:ext cx="876483" cy="253916"/>
          </a:xfrm>
          <a:prstGeom prst="rect">
            <a:avLst/>
          </a:prstGeom>
        </p:spPr>
        <p:txBody>
          <a:bodyPr wrap="square" rtlCol="0">
            <a:spAutoFit/>
          </a:bodyPr>
          <a:lstStyle/>
          <a:p>
            <a:r>
              <a:rPr lang="en-US" sz="1050" dirty="0" smtClean="0">
                <a:solidFill>
                  <a:srgbClr val="29475F"/>
                </a:solidFill>
                <a:hlinkClick r:id="rId4"/>
              </a:rPr>
              <a:t>PWC, 2011</a:t>
            </a:r>
            <a:endParaRPr lang="en-US" sz="1050" dirty="0">
              <a:solidFill>
                <a:srgbClr val="29475F"/>
              </a:solidFill>
            </a:endParaRPr>
          </a:p>
        </p:txBody>
      </p:sp>
      <p:sp>
        <p:nvSpPr>
          <p:cNvPr id="2" name="Title 1"/>
          <p:cNvSpPr>
            <a:spLocks noGrp="1"/>
          </p:cNvSpPr>
          <p:nvPr>
            <p:ph type="title"/>
          </p:nvPr>
        </p:nvSpPr>
        <p:spPr/>
        <p:txBody>
          <a:bodyPr/>
          <a:lstStyle/>
          <a:p>
            <a:r>
              <a:rPr lang="en-US" dirty="0">
                <a:solidFill>
                  <a:srgbClr val="B0C534"/>
                </a:solidFill>
              </a:rPr>
              <a:t>Master Data Focus: </a:t>
            </a:r>
            <a:r>
              <a:rPr lang="en-US" b="1" dirty="0"/>
              <a:t>Product</a:t>
            </a:r>
            <a:r>
              <a:rPr lang="en-US" dirty="0"/>
              <a:t> </a:t>
            </a:r>
            <a:r>
              <a:rPr lang="en-US" b="1" dirty="0"/>
              <a:t>master data </a:t>
            </a:r>
            <a:r>
              <a:rPr lang="en-US" dirty="0"/>
              <a:t>in the Automotive </a:t>
            </a:r>
            <a:r>
              <a:rPr lang="en-US" dirty="0" smtClean="0"/>
              <a:t>Industry</a:t>
            </a:r>
            <a:endParaRPr lang="en-US" dirty="0"/>
          </a:p>
        </p:txBody>
      </p:sp>
    </p:spTree>
    <p:extLst>
      <p:ext uri="{BB962C8B-B14F-4D97-AF65-F5344CB8AC3E}">
        <p14:creationId xmlns:p14="http://schemas.microsoft.com/office/powerpoint/2010/main" val="2421719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466851" y="1462674"/>
            <a:ext cx="3358586" cy="335858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p:nvPr/>
        </p:nvSpPr>
        <p:spPr>
          <a:xfrm>
            <a:off x="0" y="1119684"/>
            <a:ext cx="3928533" cy="5414465"/>
          </a:xfrm>
          <a:prstGeom prst="rect">
            <a:avLst/>
          </a:prstGeom>
          <a:solidFill>
            <a:srgbClr val="335775"/>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r>
              <a:rPr lang="en-US" sz="1400" b="1" dirty="0" smtClean="0">
                <a:solidFill>
                  <a:schemeClr val="bg1"/>
                </a:solidFill>
              </a:rPr>
              <a:t>An investment bank implemented MDM to improve its transactional master data and the efficiency of its operations.</a:t>
            </a:r>
          </a:p>
          <a:p>
            <a:endParaRPr lang="en-US" sz="1400" b="1" dirty="0" smtClean="0">
              <a:solidFill>
                <a:schemeClr val="bg1"/>
              </a:solidFill>
            </a:endParaRPr>
          </a:p>
          <a:p>
            <a:endParaRPr lang="en-US" sz="1400" b="1" dirty="0" smtClean="0">
              <a:solidFill>
                <a:schemeClr val="bg1"/>
              </a:solidFill>
            </a:endParaRPr>
          </a:p>
          <a:p>
            <a:endParaRPr lang="en-US" sz="1400" b="1" dirty="0" smtClean="0">
              <a:solidFill>
                <a:schemeClr val="bg1"/>
              </a:solidFill>
            </a:endParaRPr>
          </a:p>
          <a:p>
            <a:endParaRPr lang="en-US" sz="1400" b="1" dirty="0" smtClean="0">
              <a:solidFill>
                <a:schemeClr val="bg1"/>
              </a:solidFill>
            </a:endParaRPr>
          </a:p>
          <a:p>
            <a:endParaRPr lang="en-US" sz="1400" b="1" dirty="0" smtClean="0">
              <a:solidFill>
                <a:schemeClr val="bg1"/>
              </a:solidFill>
            </a:endParaRPr>
          </a:p>
          <a:p>
            <a:endParaRPr lang="en-US" sz="1400" b="1" dirty="0" smtClean="0">
              <a:solidFill>
                <a:schemeClr val="bg1"/>
              </a:solidFill>
            </a:endParaRPr>
          </a:p>
          <a:p>
            <a:endParaRPr lang="en-US" sz="1400" b="1" dirty="0" smtClean="0">
              <a:solidFill>
                <a:schemeClr val="bg1"/>
              </a:solidFill>
            </a:endParaRPr>
          </a:p>
          <a:p>
            <a:endParaRPr lang="en-US" sz="1400" b="1" dirty="0" smtClean="0">
              <a:solidFill>
                <a:schemeClr val="bg1"/>
              </a:solidFill>
            </a:endParaRPr>
          </a:p>
          <a:p>
            <a:endParaRPr lang="en-US" sz="1400" b="1" dirty="0" smtClean="0">
              <a:solidFill>
                <a:schemeClr val="bg1"/>
              </a:solidFill>
            </a:endParaRPr>
          </a:p>
          <a:p>
            <a:endParaRPr lang="en-US" sz="1400" b="1" dirty="0" smtClean="0">
              <a:solidFill>
                <a:schemeClr val="bg1"/>
              </a:solidFill>
            </a:endParaRPr>
          </a:p>
          <a:p>
            <a:endParaRPr lang="en-US" sz="1400" b="1" dirty="0" smtClean="0">
              <a:solidFill>
                <a:schemeClr val="bg1"/>
              </a:solidFill>
            </a:endParaRPr>
          </a:p>
          <a:p>
            <a:endParaRPr lang="en-US" sz="1400" b="1" dirty="0" smtClean="0">
              <a:solidFill>
                <a:schemeClr val="bg1"/>
              </a:solidFill>
            </a:endParaRPr>
          </a:p>
          <a:p>
            <a:endParaRPr lang="en-US" sz="1400" b="1" dirty="0" smtClean="0">
              <a:solidFill>
                <a:schemeClr val="bg1"/>
              </a:solidFill>
            </a:endParaRPr>
          </a:p>
          <a:p>
            <a:endParaRPr lang="en-US" sz="1400" b="1" dirty="0" smtClean="0">
              <a:solidFill>
                <a:schemeClr val="bg1"/>
              </a:solidFill>
            </a:endParaRPr>
          </a:p>
          <a:p>
            <a:endParaRPr lang="en-US" sz="1400" b="1" dirty="0" smtClean="0">
              <a:solidFill>
                <a:schemeClr val="bg1"/>
              </a:solidFill>
            </a:endParaRPr>
          </a:p>
          <a:p>
            <a:endParaRPr lang="en-US" sz="1400" b="1" dirty="0" smtClean="0">
              <a:solidFill>
                <a:schemeClr val="bg1"/>
              </a:solidFill>
            </a:endParaRPr>
          </a:p>
          <a:p>
            <a:endParaRPr lang="en-US" sz="1400" b="1" dirty="0" smtClean="0">
              <a:solidFill>
                <a:schemeClr val="bg1"/>
              </a:solidFill>
            </a:endParaRPr>
          </a:p>
          <a:p>
            <a:endParaRPr lang="en-US" sz="1400" b="1" dirty="0" smtClean="0">
              <a:solidFill>
                <a:schemeClr val="bg1"/>
              </a:solidFill>
            </a:endParaRPr>
          </a:p>
          <a:p>
            <a:endParaRPr lang="en-US" sz="1400" b="1" dirty="0">
              <a:solidFill>
                <a:schemeClr val="bg1"/>
              </a:solidFill>
            </a:endParaRPr>
          </a:p>
        </p:txBody>
      </p:sp>
      <p:sp>
        <p:nvSpPr>
          <p:cNvPr id="15" name="Title 1"/>
          <p:cNvSpPr txBox="1">
            <a:spLocks/>
          </p:cNvSpPr>
          <p:nvPr/>
        </p:nvSpPr>
        <p:spPr>
          <a:xfrm>
            <a:off x="279357" y="108248"/>
            <a:ext cx="8625780" cy="864096"/>
          </a:xfrm>
          <a:prstGeom prst="rect">
            <a:avLst/>
          </a:prstGeom>
        </p:spPr>
        <p:txBody>
          <a:bodyPr anchor="ctr"/>
          <a:lst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dirty="0">
              <a:solidFill>
                <a:schemeClr val="bg1"/>
              </a:solidFill>
              <a:latin typeface="+mn-lt"/>
            </a:endParaRPr>
          </a:p>
        </p:txBody>
      </p:sp>
      <p:sp>
        <p:nvSpPr>
          <p:cNvPr id="4" name="TextBox 39"/>
          <p:cNvSpPr txBox="1"/>
          <p:nvPr/>
        </p:nvSpPr>
        <p:spPr>
          <a:xfrm>
            <a:off x="5023371" y="1217412"/>
            <a:ext cx="3604133" cy="1323439"/>
          </a:xfrm>
          <a:prstGeom prst="rect">
            <a:avLst/>
          </a:prstGeom>
        </p:spPr>
        <p:txBody>
          <a:bodyPr wrap="square" rtlCol="0">
            <a:spAutoFit/>
          </a:bodyPr>
          <a:lstStyle/>
          <a:p>
            <a:pPr algn="r"/>
            <a:r>
              <a:rPr lang="en-US" sz="4000" b="1" dirty="0" smtClean="0">
                <a:solidFill>
                  <a:srgbClr val="B0C534"/>
                </a:solidFill>
              </a:rPr>
              <a:t>Transactional </a:t>
            </a:r>
            <a:r>
              <a:rPr lang="en-US" sz="4000" i="1" dirty="0" smtClean="0">
                <a:solidFill>
                  <a:srgbClr val="B0C534"/>
                </a:solidFill>
              </a:rPr>
              <a:t>Master Data</a:t>
            </a:r>
            <a:endParaRPr lang="en-US" sz="4000" b="1" i="1" dirty="0">
              <a:solidFill>
                <a:srgbClr val="B0C534"/>
              </a:solidFill>
            </a:endParaRPr>
          </a:p>
        </p:txBody>
      </p:sp>
      <p:sp>
        <p:nvSpPr>
          <p:cNvPr id="11" name="Oval 21"/>
          <p:cNvSpPr/>
          <p:nvPr/>
        </p:nvSpPr>
        <p:spPr>
          <a:xfrm>
            <a:off x="280156" y="2306929"/>
            <a:ext cx="950509" cy="9505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29475F"/>
                </a:solidFill>
              </a:rPr>
              <a:t>50%</a:t>
            </a:r>
            <a:endParaRPr lang="en-US" b="1" dirty="0">
              <a:solidFill>
                <a:srgbClr val="29475F"/>
              </a:solidFill>
            </a:endParaRPr>
          </a:p>
        </p:txBody>
      </p:sp>
      <p:sp>
        <p:nvSpPr>
          <p:cNvPr id="12" name="TextBox 22"/>
          <p:cNvSpPr txBox="1"/>
          <p:nvPr/>
        </p:nvSpPr>
        <p:spPr>
          <a:xfrm>
            <a:off x="1278398" y="2507223"/>
            <a:ext cx="2411272" cy="461665"/>
          </a:xfrm>
          <a:prstGeom prst="rect">
            <a:avLst/>
          </a:prstGeom>
        </p:spPr>
        <p:txBody>
          <a:bodyPr wrap="square" rtlCol="0">
            <a:spAutoFit/>
          </a:bodyPr>
          <a:lstStyle/>
          <a:p>
            <a:r>
              <a:rPr lang="en-US" sz="1200" dirty="0" smtClean="0">
                <a:solidFill>
                  <a:srgbClr val="FFFFFF"/>
                </a:solidFill>
              </a:rPr>
              <a:t>Reduction in straight-through-processing failure rate.</a:t>
            </a:r>
            <a:endParaRPr lang="en-US" sz="1200" dirty="0">
              <a:solidFill>
                <a:srgbClr val="FFFFFF"/>
              </a:solidFill>
            </a:endParaRPr>
          </a:p>
        </p:txBody>
      </p:sp>
      <p:sp>
        <p:nvSpPr>
          <p:cNvPr id="14" name="TextBox 25"/>
          <p:cNvSpPr txBox="1"/>
          <p:nvPr/>
        </p:nvSpPr>
        <p:spPr>
          <a:xfrm>
            <a:off x="1278398" y="3882304"/>
            <a:ext cx="2411272" cy="646331"/>
          </a:xfrm>
          <a:prstGeom prst="rect">
            <a:avLst/>
          </a:prstGeom>
        </p:spPr>
        <p:txBody>
          <a:bodyPr wrap="square" rtlCol="0">
            <a:spAutoFit/>
          </a:bodyPr>
          <a:lstStyle/>
          <a:p>
            <a:r>
              <a:rPr lang="en-US" sz="1200" dirty="0" smtClean="0">
                <a:solidFill>
                  <a:srgbClr val="FFFFFF"/>
                </a:solidFill>
              </a:rPr>
              <a:t>Annual savings from decreased need for manual error fixing of failed stock trades.</a:t>
            </a:r>
            <a:endParaRPr lang="en-US" sz="1200" dirty="0">
              <a:solidFill>
                <a:srgbClr val="FFFFFF"/>
              </a:solidFill>
            </a:endParaRPr>
          </a:p>
        </p:txBody>
      </p:sp>
      <p:sp>
        <p:nvSpPr>
          <p:cNvPr id="17" name="TextBox 28"/>
          <p:cNvSpPr txBox="1"/>
          <p:nvPr/>
        </p:nvSpPr>
        <p:spPr>
          <a:xfrm>
            <a:off x="1275416" y="5337676"/>
            <a:ext cx="2414254" cy="646331"/>
          </a:xfrm>
          <a:prstGeom prst="rect">
            <a:avLst/>
          </a:prstGeom>
        </p:spPr>
        <p:txBody>
          <a:bodyPr wrap="square" rtlCol="0">
            <a:spAutoFit/>
          </a:bodyPr>
          <a:lstStyle/>
          <a:p>
            <a:r>
              <a:rPr lang="en-US" sz="1200" dirty="0" smtClean="0">
                <a:solidFill>
                  <a:srgbClr val="FFFFFF"/>
                </a:solidFill>
              </a:rPr>
              <a:t>Reduction in yearly costs due to increased liquidity from fewer “stuck” trades.</a:t>
            </a:r>
            <a:endParaRPr lang="en-US" sz="1200" dirty="0">
              <a:solidFill>
                <a:srgbClr val="FFFFFF"/>
              </a:solidFill>
            </a:endParaRPr>
          </a:p>
        </p:txBody>
      </p:sp>
      <p:sp>
        <p:nvSpPr>
          <p:cNvPr id="18" name="Oval 21"/>
          <p:cNvSpPr/>
          <p:nvPr/>
        </p:nvSpPr>
        <p:spPr>
          <a:xfrm>
            <a:off x="280156" y="3730216"/>
            <a:ext cx="950509" cy="9505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29475F"/>
                </a:solidFill>
              </a:rPr>
              <a:t>$2M</a:t>
            </a:r>
            <a:endParaRPr lang="en-US" sz="1400" b="1" dirty="0">
              <a:solidFill>
                <a:srgbClr val="29475F"/>
              </a:solidFill>
            </a:endParaRPr>
          </a:p>
        </p:txBody>
      </p:sp>
      <p:sp>
        <p:nvSpPr>
          <p:cNvPr id="19" name="Oval 21"/>
          <p:cNvSpPr/>
          <p:nvPr/>
        </p:nvSpPr>
        <p:spPr>
          <a:xfrm>
            <a:off x="280156" y="5185588"/>
            <a:ext cx="950509" cy="9505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29475F"/>
                </a:solidFill>
              </a:rPr>
              <a:t>$50M</a:t>
            </a:r>
            <a:endParaRPr lang="en-US" sz="1400" b="1" dirty="0">
              <a:solidFill>
                <a:srgbClr val="29475F"/>
              </a:solidFill>
            </a:endParaRPr>
          </a:p>
        </p:txBody>
      </p:sp>
      <p:sp>
        <p:nvSpPr>
          <p:cNvPr id="20" name="TextBox 9"/>
          <p:cNvSpPr txBox="1"/>
          <p:nvPr/>
        </p:nvSpPr>
        <p:spPr>
          <a:xfrm>
            <a:off x="4007792" y="6258520"/>
            <a:ext cx="1168910" cy="246221"/>
          </a:xfrm>
          <a:prstGeom prst="rect">
            <a:avLst/>
          </a:prstGeom>
        </p:spPr>
        <p:txBody>
          <a:bodyPr wrap="none" rtlCol="0">
            <a:spAutoFit/>
          </a:bodyPr>
          <a:lstStyle/>
          <a:p>
            <a:r>
              <a:rPr lang="en-US" sz="1000" dirty="0" smtClean="0">
                <a:solidFill>
                  <a:schemeClr val="bg1"/>
                </a:solidFill>
                <a:hlinkClick r:id="rId4"/>
              </a:rPr>
              <a:t>Informatica, 2010</a:t>
            </a:r>
            <a:endParaRPr lang="en-US" sz="1000" dirty="0" smtClean="0">
              <a:solidFill>
                <a:schemeClr val="bg1"/>
              </a:solidFill>
            </a:endParaRPr>
          </a:p>
        </p:txBody>
      </p:sp>
      <p:sp>
        <p:nvSpPr>
          <p:cNvPr id="21" name="Right Arrow 20"/>
          <p:cNvSpPr/>
          <p:nvPr/>
        </p:nvSpPr>
        <p:spPr>
          <a:xfrm>
            <a:off x="3921706" y="4493253"/>
            <a:ext cx="927132" cy="1459934"/>
          </a:xfrm>
          <a:prstGeom prst="rightArrow">
            <a:avLst>
              <a:gd name="adj1" fmla="val 50000"/>
              <a:gd name="adj2" fmla="val 100000"/>
            </a:avLst>
          </a:prstGeom>
          <a:solidFill>
            <a:srgbClr val="335775"/>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22" name="TextBox 18"/>
          <p:cNvSpPr txBox="1"/>
          <p:nvPr/>
        </p:nvSpPr>
        <p:spPr>
          <a:xfrm>
            <a:off x="4877266" y="4522526"/>
            <a:ext cx="3896342" cy="1600438"/>
          </a:xfrm>
          <a:prstGeom prst="rect">
            <a:avLst/>
          </a:prstGeom>
        </p:spPr>
        <p:txBody>
          <a:bodyPr wrap="square" rtlCol="0">
            <a:spAutoFit/>
          </a:bodyPr>
          <a:lstStyle/>
          <a:p>
            <a:r>
              <a:rPr lang="en-US" sz="1400" dirty="0" smtClean="0">
                <a:solidFill>
                  <a:srgbClr val="29475F"/>
                </a:solidFill>
              </a:rPr>
              <a:t>By keeping the business benefits of MDM front and center and starting with realistic master data domain goals, implementing a MDM solution succeeded in providing a unified and dependable view of stock transactions and the ability to clearly see interactions within the context of other data domains.</a:t>
            </a:r>
            <a:endParaRPr lang="en-US" sz="1400" dirty="0">
              <a:solidFill>
                <a:srgbClr val="29475F"/>
              </a:solidFill>
            </a:endParaRPr>
          </a:p>
        </p:txBody>
      </p:sp>
      <p:sp>
        <p:nvSpPr>
          <p:cNvPr id="6" name="Rectangle 5"/>
          <p:cNvSpPr/>
          <p:nvPr/>
        </p:nvSpPr>
        <p:spPr>
          <a:xfrm>
            <a:off x="3825360" y="5066522"/>
            <a:ext cx="813043" cy="369332"/>
          </a:xfrm>
          <a:prstGeom prst="rect">
            <a:avLst/>
          </a:prstGeom>
        </p:spPr>
        <p:txBody>
          <a:bodyPr wrap="none">
            <a:spAutoFit/>
          </a:bodyPr>
          <a:lstStyle/>
          <a:p>
            <a:pPr algn="ctr"/>
            <a:r>
              <a:rPr lang="en-US" b="1" dirty="0">
                <a:solidFill>
                  <a:schemeClr val="bg1"/>
                </a:solidFill>
              </a:rPr>
              <a:t>How?</a:t>
            </a:r>
          </a:p>
        </p:txBody>
      </p:sp>
      <p:sp>
        <p:nvSpPr>
          <p:cNvPr id="2" name="Title 1"/>
          <p:cNvSpPr>
            <a:spLocks noGrp="1"/>
          </p:cNvSpPr>
          <p:nvPr>
            <p:ph type="title"/>
          </p:nvPr>
        </p:nvSpPr>
        <p:spPr/>
        <p:txBody>
          <a:bodyPr/>
          <a:lstStyle/>
          <a:p>
            <a:r>
              <a:rPr lang="en-US" dirty="0">
                <a:solidFill>
                  <a:srgbClr val="B0C534"/>
                </a:solidFill>
              </a:rPr>
              <a:t>Master Data Focus: </a:t>
            </a:r>
            <a:r>
              <a:rPr lang="en-US" b="1" dirty="0"/>
              <a:t>Financial master data </a:t>
            </a:r>
            <a:r>
              <a:rPr lang="en-US" dirty="0"/>
              <a:t>in the Banking </a:t>
            </a:r>
            <a:r>
              <a:rPr lang="en-US" dirty="0" smtClean="0"/>
              <a:t>Industry</a:t>
            </a:r>
            <a:endParaRPr lang="en-US" dirty="0"/>
          </a:p>
        </p:txBody>
      </p:sp>
    </p:spTree>
    <p:extLst>
      <p:ext uri="{BB962C8B-B14F-4D97-AF65-F5344CB8AC3E}">
        <p14:creationId xmlns:p14="http://schemas.microsoft.com/office/powerpoint/2010/main" val="3129490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188971" y="110976"/>
            <a:ext cx="8864643" cy="864096"/>
          </a:xfrm>
          <a:prstGeom prst="rect">
            <a:avLst/>
          </a:prstGeom>
        </p:spPr>
        <p:txBody>
          <a:bodyPr anchor="ctr"/>
          <a:lst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dirty="0">
              <a:solidFill>
                <a:schemeClr val="bg1"/>
              </a:solidFill>
              <a:latin typeface="+mn-lt"/>
            </a:endParaRPr>
          </a:p>
        </p:txBody>
      </p:sp>
      <p:sp>
        <p:nvSpPr>
          <p:cNvPr id="8" name="Rectangle 7"/>
          <p:cNvSpPr/>
          <p:nvPr/>
        </p:nvSpPr>
        <p:spPr>
          <a:xfrm>
            <a:off x="0" y="1082244"/>
            <a:ext cx="9144000" cy="21376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marL="271463"/>
            <a:endParaRPr lang="en-US" sz="1200" dirty="0">
              <a:solidFill>
                <a:srgbClr val="29475F"/>
              </a:solidFill>
            </a:endParaRPr>
          </a:p>
        </p:txBody>
      </p:sp>
      <p:sp>
        <p:nvSpPr>
          <p:cNvPr id="10" name="Rectangle 11"/>
          <p:cNvSpPr/>
          <p:nvPr/>
        </p:nvSpPr>
        <p:spPr>
          <a:xfrm>
            <a:off x="0" y="2403406"/>
            <a:ext cx="9144000" cy="1070465"/>
          </a:xfrm>
          <a:prstGeom prst="rect">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1463"/>
            <a:r>
              <a:rPr lang="en-US" sz="1400" dirty="0" smtClean="0">
                <a:solidFill>
                  <a:srgbClr val="29475F"/>
                </a:solidFill>
              </a:rPr>
              <a:t>Master data management needs to be driven by </a:t>
            </a:r>
            <a:r>
              <a:rPr lang="en-US" sz="1400" b="1" dirty="0" smtClean="0">
                <a:solidFill>
                  <a:srgbClr val="29475F"/>
                </a:solidFill>
              </a:rPr>
              <a:t>business goals and objectives.</a:t>
            </a:r>
            <a:r>
              <a:rPr lang="en-US" sz="1400" dirty="0" smtClean="0">
                <a:solidFill>
                  <a:srgbClr val="29475F"/>
                </a:solidFill>
              </a:rPr>
              <a:t>  </a:t>
            </a:r>
          </a:p>
          <a:p>
            <a:pPr marL="271463"/>
            <a:endParaRPr lang="en-US" sz="1400" dirty="0" smtClean="0">
              <a:solidFill>
                <a:srgbClr val="29475F"/>
              </a:solidFill>
            </a:endParaRPr>
          </a:p>
          <a:p>
            <a:pPr marL="271463"/>
            <a:r>
              <a:rPr lang="en-US" sz="1400" dirty="0" smtClean="0">
                <a:solidFill>
                  <a:srgbClr val="29475F"/>
                </a:solidFill>
              </a:rPr>
              <a:t>For master data to be a strategic asset of the business, the business and IT processes that support its use, access, delivery, and management must work together in alignment. </a:t>
            </a:r>
            <a:endParaRPr lang="en-US" sz="1400" dirty="0">
              <a:solidFill>
                <a:srgbClr val="29475F"/>
              </a:solidFill>
            </a:endParaRPr>
          </a:p>
        </p:txBody>
      </p:sp>
      <p:sp>
        <p:nvSpPr>
          <p:cNvPr id="12" name="Rounded Rectangle 24"/>
          <p:cNvSpPr/>
          <p:nvPr/>
        </p:nvSpPr>
        <p:spPr>
          <a:xfrm>
            <a:off x="3495877" y="3867173"/>
            <a:ext cx="3756965" cy="1102791"/>
          </a:xfrm>
          <a:prstGeom prst="roundRect">
            <a:avLst>
              <a:gd name="adj" fmla="val 6398"/>
            </a:avLst>
          </a:prstGeom>
          <a:solidFill>
            <a:srgbClr val="29475F"/>
          </a:solidFill>
          <a:ln w="3810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en-US" b="1" dirty="0" smtClean="0">
                <a:solidFill>
                  <a:srgbClr val="FFFFFF"/>
                </a:solidFill>
              </a:rPr>
              <a:t>Business Goals</a:t>
            </a:r>
            <a:endParaRPr lang="en-US" b="1" dirty="0">
              <a:solidFill>
                <a:srgbClr val="FFFFFF"/>
              </a:solidFill>
            </a:endParaRPr>
          </a:p>
        </p:txBody>
      </p:sp>
      <p:sp>
        <p:nvSpPr>
          <p:cNvPr id="13" name="Rounded Rectangle 25"/>
          <p:cNvSpPr/>
          <p:nvPr/>
        </p:nvSpPr>
        <p:spPr>
          <a:xfrm>
            <a:off x="3494177" y="5015213"/>
            <a:ext cx="1855999" cy="1108462"/>
          </a:xfrm>
          <a:prstGeom prst="roundRect">
            <a:avLst>
              <a:gd name="adj" fmla="val 8286"/>
            </a:avLst>
          </a:prstGeom>
          <a:solidFill>
            <a:srgbClr val="29475F"/>
          </a:solidFill>
          <a:ln w="3810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en-US" b="1" dirty="0" smtClean="0">
                <a:solidFill>
                  <a:srgbClr val="FFFFFF"/>
                </a:solidFill>
              </a:rPr>
              <a:t>Technical Solutions</a:t>
            </a:r>
            <a:endParaRPr lang="en-US" b="1" dirty="0">
              <a:solidFill>
                <a:srgbClr val="FFFFFF"/>
              </a:solidFill>
            </a:endParaRPr>
          </a:p>
        </p:txBody>
      </p:sp>
      <p:sp>
        <p:nvSpPr>
          <p:cNvPr id="14" name="Rounded Rectangle 26"/>
          <p:cNvSpPr/>
          <p:nvPr/>
        </p:nvSpPr>
        <p:spPr>
          <a:xfrm>
            <a:off x="5406382" y="5015211"/>
            <a:ext cx="1844760" cy="1108463"/>
          </a:xfrm>
          <a:prstGeom prst="roundRect">
            <a:avLst>
              <a:gd name="adj" fmla="val 8265"/>
            </a:avLst>
          </a:prstGeom>
          <a:solidFill>
            <a:srgbClr val="29475F"/>
          </a:solidFill>
          <a:ln w="3810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en-US" b="1" dirty="0" smtClean="0">
                <a:solidFill>
                  <a:srgbClr val="FFFFFF"/>
                </a:solidFill>
              </a:rPr>
              <a:t>Collaborative Processes</a:t>
            </a:r>
            <a:endParaRPr lang="en-US" b="1" dirty="0">
              <a:solidFill>
                <a:srgbClr val="FFFFFF"/>
              </a:solidFill>
            </a:endParaRPr>
          </a:p>
        </p:txBody>
      </p:sp>
      <p:sp>
        <p:nvSpPr>
          <p:cNvPr id="18" name="Up Arrow 29"/>
          <p:cNvSpPr/>
          <p:nvPr/>
        </p:nvSpPr>
        <p:spPr>
          <a:xfrm>
            <a:off x="4283631" y="4725155"/>
            <a:ext cx="319076" cy="256727"/>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Up Arrow 30"/>
          <p:cNvSpPr/>
          <p:nvPr/>
        </p:nvSpPr>
        <p:spPr>
          <a:xfrm rot="10800000">
            <a:off x="6168529" y="5001380"/>
            <a:ext cx="319076" cy="256729"/>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TextBox 25"/>
          <p:cNvSpPr txBox="1"/>
          <p:nvPr/>
        </p:nvSpPr>
        <p:spPr>
          <a:xfrm>
            <a:off x="1218898" y="4250083"/>
            <a:ext cx="1928525" cy="923330"/>
          </a:xfrm>
          <a:prstGeom prst="rect">
            <a:avLst/>
          </a:prstGeom>
          <a:solidFill>
            <a:schemeClr val="bg1"/>
          </a:solidFill>
        </p:spPr>
        <p:txBody>
          <a:bodyPr wrap="square" rtlCol="0">
            <a:spAutoFit/>
          </a:bodyPr>
          <a:lstStyle/>
          <a:p>
            <a:pPr algn="ctr"/>
            <a:r>
              <a:rPr lang="en-US" b="1" i="1" dirty="0" smtClean="0">
                <a:solidFill>
                  <a:srgbClr val="B0C534"/>
                </a:solidFill>
              </a:rPr>
              <a:t>Master Data Management Cycle</a:t>
            </a:r>
          </a:p>
        </p:txBody>
      </p:sp>
      <p:sp>
        <p:nvSpPr>
          <p:cNvPr id="24" name="Up Arrow 30"/>
          <p:cNvSpPr/>
          <p:nvPr/>
        </p:nvSpPr>
        <p:spPr>
          <a:xfrm rot="16200000">
            <a:off x="5060503" y="5406843"/>
            <a:ext cx="319076" cy="256729"/>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Rectangle 15"/>
          <p:cNvSpPr/>
          <p:nvPr/>
        </p:nvSpPr>
        <p:spPr>
          <a:xfrm>
            <a:off x="4159556" y="2030257"/>
            <a:ext cx="3641419" cy="289951"/>
          </a:xfrm>
          <a:prstGeom prst="rect">
            <a:avLst/>
          </a:prstGeom>
        </p:spPr>
        <p:txBody>
          <a:bodyPr wrap="square">
            <a:spAutoFit/>
          </a:bodyPr>
          <a:lstStyle/>
          <a:p>
            <a:pPr>
              <a:lnSpc>
                <a:spcPct val="107000"/>
              </a:lnSpc>
              <a:spcAft>
                <a:spcPts val="800"/>
              </a:spcAft>
            </a:pPr>
            <a:r>
              <a:rPr lang="en-US" sz="1200" dirty="0" smtClean="0">
                <a:ea typeface="Calibri" panose="020F0502020204030204" pitchFamily="34" charset="0"/>
                <a:cs typeface="Times New Roman" panose="02020603050405020304" pitchFamily="18" charset="0"/>
              </a:rPr>
              <a:t>– Mehmet Orun, Data Strategy Leader, Salesforce</a:t>
            </a:r>
            <a:endParaRPr lang="en-US" sz="1200" dirty="0">
              <a:effectLst/>
              <a:ea typeface="Calibri" panose="020F0502020204030204" pitchFamily="34" charset="0"/>
              <a:cs typeface="Times New Roman" panose="02020603050405020304" pitchFamily="18" charset="0"/>
            </a:endParaRPr>
          </a:p>
        </p:txBody>
      </p:sp>
      <p:sp>
        <p:nvSpPr>
          <p:cNvPr id="17" name="Rectangle 16"/>
          <p:cNvSpPr/>
          <p:nvPr/>
        </p:nvSpPr>
        <p:spPr>
          <a:xfrm>
            <a:off x="1337237" y="1178722"/>
            <a:ext cx="6728870" cy="830997"/>
          </a:xfrm>
          <a:prstGeom prst="rect">
            <a:avLst/>
          </a:prstGeom>
        </p:spPr>
        <p:txBody>
          <a:bodyPr wrap="square">
            <a:spAutoFit/>
          </a:bodyPr>
          <a:lstStyle/>
          <a:p>
            <a:r>
              <a:rPr lang="en-US" sz="1600" i="1" dirty="0"/>
              <a:t>Too often there is a disconnect between what the IT team considers "required" or "sufficient"  in an MDM project vs. the rapid value </a:t>
            </a:r>
            <a:r>
              <a:rPr lang="en-US" sz="1600" i="1" dirty="0" smtClean="0"/>
              <a:t>business </a:t>
            </a:r>
            <a:r>
              <a:rPr lang="en-US" sz="1600" i="1" dirty="0"/>
              <a:t>groups want to and can achieve from integrated customer information. </a:t>
            </a:r>
            <a:endParaRPr lang="en-US" sz="1600" dirty="0">
              <a:latin typeface="+mj-lt"/>
            </a:endParaRPr>
          </a:p>
        </p:txBody>
      </p:sp>
      <p:pic>
        <p:nvPicPr>
          <p:cNvPr id="20" name="Picture 100"/>
          <p:cNvPicPr>
            <a:picLocks noChangeAspect="1"/>
          </p:cNvPicPr>
          <p:nvPr/>
        </p:nvPicPr>
        <p:blipFill>
          <a:blip r:embed="rId3"/>
          <a:stretch>
            <a:fillRect/>
          </a:stretch>
        </p:blipFill>
        <p:spPr>
          <a:xfrm>
            <a:off x="803129" y="1059360"/>
            <a:ext cx="560881" cy="512108"/>
          </a:xfrm>
          <a:prstGeom prst="rect">
            <a:avLst/>
          </a:prstGeom>
        </p:spPr>
      </p:pic>
      <p:pic>
        <p:nvPicPr>
          <p:cNvPr id="21" name="Picture 101"/>
          <p:cNvPicPr>
            <a:picLocks noChangeAspect="1"/>
          </p:cNvPicPr>
          <p:nvPr/>
        </p:nvPicPr>
        <p:blipFill>
          <a:blip r:embed="rId4"/>
          <a:stretch>
            <a:fillRect/>
          </a:stretch>
        </p:blipFill>
        <p:spPr>
          <a:xfrm>
            <a:off x="7800975" y="1703503"/>
            <a:ext cx="542591" cy="445047"/>
          </a:xfrm>
          <a:prstGeom prst="rect">
            <a:avLst/>
          </a:prstGeom>
        </p:spPr>
      </p:pic>
      <p:sp>
        <p:nvSpPr>
          <p:cNvPr id="22" name="TextBox 21"/>
          <p:cNvSpPr txBox="1"/>
          <p:nvPr/>
        </p:nvSpPr>
        <p:spPr>
          <a:xfrm>
            <a:off x="6677626" y="6191194"/>
            <a:ext cx="2658801" cy="253916"/>
          </a:xfrm>
          <a:prstGeom prst="rect">
            <a:avLst/>
          </a:prstGeom>
        </p:spPr>
        <p:txBody>
          <a:bodyPr wrap="square" rtlCol="0">
            <a:spAutoFit/>
          </a:bodyPr>
          <a:lstStyle/>
          <a:p>
            <a:r>
              <a:rPr lang="en-US" sz="1050" dirty="0" smtClean="0">
                <a:solidFill>
                  <a:srgbClr val="29475F"/>
                </a:solidFill>
              </a:rPr>
              <a:t>The Data Warehousing Institute, 2012</a:t>
            </a:r>
            <a:endParaRPr lang="en-US" sz="1050" dirty="0">
              <a:solidFill>
                <a:srgbClr val="29475F"/>
              </a:solidFill>
            </a:endParaRPr>
          </a:p>
        </p:txBody>
      </p:sp>
      <p:sp>
        <p:nvSpPr>
          <p:cNvPr id="2" name="Title 1"/>
          <p:cNvSpPr>
            <a:spLocks noGrp="1"/>
          </p:cNvSpPr>
          <p:nvPr>
            <p:ph type="title"/>
          </p:nvPr>
        </p:nvSpPr>
        <p:spPr>
          <a:xfrm>
            <a:off x="257174" y="122728"/>
            <a:ext cx="8620125" cy="877887"/>
          </a:xfrm>
        </p:spPr>
        <p:txBody>
          <a:bodyPr/>
          <a:lstStyle/>
          <a:p>
            <a:r>
              <a:rPr lang="en-US" dirty="0"/>
              <a:t>Master </a:t>
            </a:r>
            <a:r>
              <a:rPr lang="en-US" dirty="0" smtClean="0"/>
              <a:t>data management</a:t>
            </a:r>
            <a:r>
              <a:rPr lang="en-US" b="1" dirty="0" smtClean="0"/>
              <a:t> </a:t>
            </a:r>
            <a:r>
              <a:rPr lang="en-US" dirty="0" smtClean="0"/>
              <a:t>is </a:t>
            </a:r>
            <a:r>
              <a:rPr lang="en-US" b="1" dirty="0">
                <a:solidFill>
                  <a:srgbClr val="B0C534"/>
                </a:solidFill>
              </a:rPr>
              <a:t>not</a:t>
            </a:r>
            <a:r>
              <a:rPr lang="en-US" dirty="0"/>
              <a:t> just another technology project </a:t>
            </a:r>
          </a:p>
        </p:txBody>
      </p:sp>
    </p:spTree>
    <p:extLst>
      <p:ext uri="{BB962C8B-B14F-4D97-AF65-F5344CB8AC3E}">
        <p14:creationId xmlns:p14="http://schemas.microsoft.com/office/powerpoint/2010/main" val="432105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212941" y="1839386"/>
            <a:ext cx="6931058" cy="4675713"/>
          </a:xfrm>
          <a:prstGeom prst="rect">
            <a:avLst/>
          </a:prstGeom>
          <a:noFill/>
          <a:extLst>
            <a:ext uri="{909E8E84-426E-40DD-AFC4-6F175D3DCCD1}">
              <a14:hiddenFill xmlns:a14="http://schemas.microsoft.com/office/drawing/2010/main">
                <a:solidFill>
                  <a:srgbClr val="FFFFFF"/>
                </a:solidFill>
              </a14:hiddenFill>
            </a:ext>
          </a:extLst>
        </p:spPr>
      </p:pic>
      <p:sp>
        <p:nvSpPr>
          <p:cNvPr id="22" name="Isosceles Triangle 9"/>
          <p:cNvSpPr/>
          <p:nvPr/>
        </p:nvSpPr>
        <p:spPr>
          <a:xfrm rot="10800000" flipV="1">
            <a:off x="480973" y="4516113"/>
            <a:ext cx="8663026" cy="1981342"/>
          </a:xfrm>
          <a:prstGeom prst="triangle">
            <a:avLst>
              <a:gd name="adj" fmla="val 100000"/>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 y="1821740"/>
            <a:ext cx="3459566" cy="4693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r>
              <a:rPr lang="en-US" sz="1200" b="1" dirty="0" smtClean="0">
                <a:solidFill>
                  <a:srgbClr val="29475F"/>
                </a:solidFill>
              </a:rPr>
              <a:t>The first MDM hub solutions entered the market in 2004. </a:t>
            </a:r>
            <a:r>
              <a:rPr lang="en-US" sz="1200" dirty="0" smtClean="0">
                <a:solidFill>
                  <a:srgbClr val="29475F"/>
                </a:solidFill>
              </a:rPr>
              <a:t>Over time, the maturity of the solutions and the ability to complete a successful implementation has grown.</a:t>
            </a:r>
            <a:r>
              <a:rPr lang="en-US" sz="1200" b="1" dirty="0" smtClean="0">
                <a:solidFill>
                  <a:srgbClr val="29475F"/>
                </a:solidFill>
              </a:rPr>
              <a:t> </a:t>
            </a:r>
            <a:r>
              <a:rPr lang="en-US" sz="1200" dirty="0" smtClean="0">
                <a:solidFill>
                  <a:srgbClr val="29475F"/>
                </a:solidFill>
              </a:rPr>
              <a:t>MDM implementation success is rapidly improving with maturity. There is more cross-talk between processes and technology than ever before.</a:t>
            </a:r>
          </a:p>
          <a:p>
            <a:endParaRPr lang="en-US" sz="1200" dirty="0" smtClean="0">
              <a:solidFill>
                <a:srgbClr val="29475F"/>
              </a:solidFill>
            </a:endParaRPr>
          </a:p>
          <a:p>
            <a:pPr>
              <a:spcAft>
                <a:spcPts val="600"/>
              </a:spcAft>
            </a:pPr>
            <a:r>
              <a:rPr lang="en-US" sz="1200" dirty="0" smtClean="0">
                <a:solidFill>
                  <a:srgbClr val="29475F"/>
                </a:solidFill>
              </a:rPr>
              <a:t>In 2011, </a:t>
            </a:r>
            <a:r>
              <a:rPr lang="en-US" sz="1200" b="1" dirty="0" smtClean="0">
                <a:solidFill>
                  <a:srgbClr val="29475F"/>
                </a:solidFill>
              </a:rPr>
              <a:t>82% of MDM initiatives were rated as successful,</a:t>
            </a:r>
            <a:r>
              <a:rPr lang="en-US" sz="1200" dirty="0" smtClean="0">
                <a:solidFill>
                  <a:srgbClr val="29475F"/>
                </a:solidFill>
              </a:rPr>
              <a:t> compared with 25% in 2008.</a:t>
            </a:r>
            <a:endParaRPr lang="en-US" sz="1400" dirty="0" smtClean="0">
              <a:solidFill>
                <a:srgbClr val="29475F"/>
              </a:solidFill>
            </a:endParaRPr>
          </a:p>
          <a:p>
            <a:pPr algn="r"/>
            <a:r>
              <a:rPr lang="en-US" sz="1200" dirty="0" smtClean="0">
                <a:solidFill>
                  <a:srgbClr val="29475F"/>
                </a:solidFill>
              </a:rPr>
              <a:t>– The Information Difference</a:t>
            </a:r>
          </a:p>
          <a:p>
            <a:endParaRPr lang="en-US" sz="1200" i="1" dirty="0" smtClean="0">
              <a:solidFill>
                <a:srgbClr val="29475F"/>
              </a:solidFill>
            </a:endParaRPr>
          </a:p>
          <a:p>
            <a:endParaRPr lang="en-US" sz="1200" i="1" dirty="0" smtClean="0">
              <a:solidFill>
                <a:srgbClr val="29475F"/>
              </a:solidFill>
            </a:endParaRPr>
          </a:p>
          <a:p>
            <a:endParaRPr lang="en-US" sz="1200" i="1" dirty="0" smtClean="0">
              <a:solidFill>
                <a:srgbClr val="29475F"/>
              </a:solidFill>
            </a:endParaRPr>
          </a:p>
          <a:p>
            <a:endParaRPr lang="en-US" sz="1200" i="1" dirty="0" smtClean="0">
              <a:solidFill>
                <a:srgbClr val="29475F"/>
              </a:solidFill>
            </a:endParaRPr>
          </a:p>
          <a:p>
            <a:endParaRPr lang="en-US" sz="1200" i="1" dirty="0" smtClean="0">
              <a:solidFill>
                <a:srgbClr val="29475F"/>
              </a:solidFill>
            </a:endParaRPr>
          </a:p>
          <a:p>
            <a:endParaRPr lang="en-US" sz="1200" i="1" dirty="0" smtClean="0">
              <a:solidFill>
                <a:srgbClr val="29475F"/>
              </a:solidFill>
            </a:endParaRPr>
          </a:p>
          <a:p>
            <a:endParaRPr lang="en-US" sz="1200" i="1" dirty="0" smtClean="0">
              <a:solidFill>
                <a:srgbClr val="29475F"/>
              </a:solidFill>
            </a:endParaRPr>
          </a:p>
          <a:p>
            <a:endParaRPr lang="en-US" sz="1200" i="1" dirty="0" smtClean="0">
              <a:solidFill>
                <a:srgbClr val="29475F"/>
              </a:solidFill>
            </a:endParaRPr>
          </a:p>
          <a:p>
            <a:endParaRPr lang="en-US" sz="1200" i="1" dirty="0" smtClean="0">
              <a:solidFill>
                <a:srgbClr val="29475F"/>
              </a:solidFill>
            </a:endParaRPr>
          </a:p>
          <a:p>
            <a:endParaRPr lang="en-US" sz="1200" i="1" dirty="0" smtClean="0">
              <a:solidFill>
                <a:srgbClr val="29475F"/>
              </a:solidFill>
            </a:endParaRPr>
          </a:p>
        </p:txBody>
      </p:sp>
      <p:sp>
        <p:nvSpPr>
          <p:cNvPr id="15" name="Title 1"/>
          <p:cNvSpPr txBox="1">
            <a:spLocks/>
          </p:cNvSpPr>
          <p:nvPr/>
        </p:nvSpPr>
        <p:spPr>
          <a:xfrm>
            <a:off x="279357" y="108248"/>
            <a:ext cx="8625780" cy="864096"/>
          </a:xfrm>
          <a:prstGeom prst="rect">
            <a:avLst/>
          </a:prstGeom>
        </p:spPr>
        <p:txBody>
          <a:bodyPr anchor="ctr"/>
          <a:lst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3200" dirty="0">
              <a:solidFill>
                <a:schemeClr val="bg1"/>
              </a:solidFill>
              <a:latin typeface="+mn-lt"/>
            </a:endParaRPr>
          </a:p>
        </p:txBody>
      </p:sp>
      <p:sp>
        <p:nvSpPr>
          <p:cNvPr id="13" name="TextBox 5"/>
          <p:cNvSpPr txBox="1"/>
          <p:nvPr/>
        </p:nvSpPr>
        <p:spPr>
          <a:xfrm>
            <a:off x="4388797" y="3814440"/>
            <a:ext cx="4754255" cy="1631216"/>
          </a:xfrm>
          <a:prstGeom prst="rect">
            <a:avLst/>
          </a:prstGeom>
        </p:spPr>
        <p:txBody>
          <a:bodyPr wrap="square" rtlCol="0">
            <a:spAutoFit/>
          </a:bodyPr>
          <a:lstStyle/>
          <a:p>
            <a:pPr marL="93663">
              <a:spcAft>
                <a:spcPts val="800"/>
              </a:spcAft>
            </a:pPr>
            <a:r>
              <a:rPr lang="en-US" sz="2000" i="1" dirty="0">
                <a:latin typeface="+mj-lt"/>
              </a:rPr>
              <a:t>For a long time, master data management had a bad </a:t>
            </a:r>
            <a:r>
              <a:rPr lang="en-US" sz="2000" i="1" dirty="0" smtClean="0">
                <a:latin typeface="+mj-lt"/>
              </a:rPr>
              <a:t>reputation </a:t>
            </a:r>
            <a:r>
              <a:rPr lang="en-US" sz="2000" i="1" dirty="0">
                <a:latin typeface="+mj-lt"/>
              </a:rPr>
              <a:t>because it took a long time to implement. I think we have now gone </a:t>
            </a:r>
            <a:r>
              <a:rPr lang="en-US" sz="2000" b="1" i="1" dirty="0">
                <a:solidFill>
                  <a:schemeClr val="accent1"/>
                </a:solidFill>
                <a:latin typeface="+mj-lt"/>
              </a:rPr>
              <a:t>beyond</a:t>
            </a:r>
            <a:r>
              <a:rPr lang="en-US" sz="2000" i="1" dirty="0">
                <a:latin typeface="+mj-lt"/>
              </a:rPr>
              <a:t> that with new approaches. </a:t>
            </a:r>
            <a:endParaRPr lang="en-US" sz="2000" i="1" dirty="0">
              <a:solidFill>
                <a:srgbClr val="29475F"/>
              </a:solidFill>
              <a:latin typeface="+mj-lt"/>
            </a:endParaRPr>
          </a:p>
        </p:txBody>
      </p:sp>
      <p:sp>
        <p:nvSpPr>
          <p:cNvPr id="14" name="TextBox 5"/>
          <p:cNvSpPr txBox="1"/>
          <p:nvPr/>
        </p:nvSpPr>
        <p:spPr>
          <a:xfrm>
            <a:off x="4868643" y="5537295"/>
            <a:ext cx="4003114" cy="523220"/>
          </a:xfrm>
          <a:prstGeom prst="rect">
            <a:avLst/>
          </a:prstGeom>
        </p:spPr>
        <p:txBody>
          <a:bodyPr wrap="square" rtlCol="0">
            <a:spAutoFit/>
          </a:bodyPr>
          <a:lstStyle/>
          <a:p>
            <a:pPr marL="93663" algn="r">
              <a:spcAft>
                <a:spcPts val="800"/>
              </a:spcAft>
            </a:pPr>
            <a:r>
              <a:rPr lang="en-US" sz="1400" dirty="0" smtClean="0">
                <a:solidFill>
                  <a:srgbClr val="29475F"/>
                </a:solidFill>
              </a:rPr>
              <a:t>– Julie Hunt, Software Industry Analyst, Hub Designs Magazine</a:t>
            </a:r>
            <a:endParaRPr lang="en-US" sz="1400" dirty="0">
              <a:solidFill>
                <a:srgbClr val="29475F"/>
              </a:solidFill>
            </a:endParaRPr>
          </a:p>
        </p:txBody>
      </p:sp>
      <p:graphicFrame>
        <p:nvGraphicFramePr>
          <p:cNvPr id="16" name="Chart 1"/>
          <p:cNvGraphicFramePr>
            <a:graphicFrameLocks/>
          </p:cNvGraphicFramePr>
          <p:nvPr>
            <p:extLst>
              <p:ext uri="{D42A27DB-BD31-4B8C-83A1-F6EECF244321}">
                <p14:modId xmlns:p14="http://schemas.microsoft.com/office/powerpoint/2010/main" val="3412907938"/>
              </p:ext>
            </p:extLst>
          </p:nvPr>
        </p:nvGraphicFramePr>
        <p:xfrm>
          <a:off x="600662" y="4630048"/>
          <a:ext cx="2084704" cy="1799565"/>
        </p:xfrm>
        <a:graphic>
          <a:graphicData uri="http://schemas.openxmlformats.org/drawingml/2006/chart">
            <c:chart xmlns:c="http://schemas.openxmlformats.org/drawingml/2006/chart" xmlns:r="http://schemas.openxmlformats.org/officeDocument/2006/relationships" r:id="rId4"/>
          </a:graphicData>
        </a:graphic>
      </p:graphicFrame>
      <p:pic>
        <p:nvPicPr>
          <p:cNvPr id="17" name="Picture 100"/>
          <p:cNvPicPr>
            <a:picLocks noChangeAspect="1"/>
          </p:cNvPicPr>
          <p:nvPr/>
        </p:nvPicPr>
        <p:blipFill>
          <a:blip r:embed="rId5"/>
          <a:stretch>
            <a:fillRect/>
          </a:stretch>
        </p:blipFill>
        <p:spPr>
          <a:xfrm>
            <a:off x="4021112" y="3722801"/>
            <a:ext cx="560881" cy="512108"/>
          </a:xfrm>
          <a:prstGeom prst="rect">
            <a:avLst/>
          </a:prstGeom>
        </p:spPr>
      </p:pic>
      <p:pic>
        <p:nvPicPr>
          <p:cNvPr id="18" name="Picture 101"/>
          <p:cNvPicPr>
            <a:picLocks noChangeAspect="1"/>
          </p:cNvPicPr>
          <p:nvPr/>
        </p:nvPicPr>
        <p:blipFill>
          <a:blip r:embed="rId6"/>
          <a:stretch>
            <a:fillRect/>
          </a:stretch>
        </p:blipFill>
        <p:spPr>
          <a:xfrm>
            <a:off x="8601409" y="5092247"/>
            <a:ext cx="542591" cy="445047"/>
          </a:xfrm>
          <a:prstGeom prst="rect">
            <a:avLst/>
          </a:prstGeom>
        </p:spPr>
      </p:pic>
      <p:sp>
        <p:nvSpPr>
          <p:cNvPr id="19" name="TextBox 22"/>
          <p:cNvSpPr txBox="1"/>
          <p:nvPr/>
        </p:nvSpPr>
        <p:spPr>
          <a:xfrm>
            <a:off x="914701" y="5404969"/>
            <a:ext cx="553067" cy="307777"/>
          </a:xfrm>
          <a:prstGeom prst="rect">
            <a:avLst/>
          </a:prstGeom>
        </p:spPr>
        <p:txBody>
          <a:bodyPr wrap="square" rtlCol="0">
            <a:spAutoFit/>
          </a:bodyPr>
          <a:lstStyle/>
          <a:p>
            <a:r>
              <a:rPr lang="en-US" sz="1400" b="1" dirty="0" smtClean="0">
                <a:solidFill>
                  <a:srgbClr val="29475F"/>
                </a:solidFill>
              </a:rPr>
              <a:t>25%</a:t>
            </a:r>
          </a:p>
        </p:txBody>
      </p:sp>
      <p:sp>
        <p:nvSpPr>
          <p:cNvPr id="20" name="TextBox 22"/>
          <p:cNvSpPr txBox="1"/>
          <p:nvPr/>
        </p:nvSpPr>
        <p:spPr>
          <a:xfrm>
            <a:off x="1855766" y="4601020"/>
            <a:ext cx="553067" cy="307777"/>
          </a:xfrm>
          <a:prstGeom prst="rect">
            <a:avLst/>
          </a:prstGeom>
        </p:spPr>
        <p:txBody>
          <a:bodyPr wrap="square" rtlCol="0">
            <a:spAutoFit/>
          </a:bodyPr>
          <a:lstStyle/>
          <a:p>
            <a:r>
              <a:rPr lang="en-US" sz="1400" b="1" dirty="0" smtClean="0">
                <a:solidFill>
                  <a:srgbClr val="29475F"/>
                </a:solidFill>
              </a:rPr>
              <a:t>82%</a:t>
            </a:r>
          </a:p>
        </p:txBody>
      </p:sp>
      <p:sp>
        <p:nvSpPr>
          <p:cNvPr id="23" name="Rectangle 11"/>
          <p:cNvSpPr/>
          <p:nvPr/>
        </p:nvSpPr>
        <p:spPr>
          <a:xfrm>
            <a:off x="0" y="1034398"/>
            <a:ext cx="9144000" cy="80498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rgbClr val="29475F"/>
                </a:solidFill>
              </a:rPr>
              <a:t>Info-Tech Research Group’s approach to implementing master data management will align your goals with the drivers of the organization, taking off the veil of MDM and ensuring success.</a:t>
            </a:r>
            <a:endParaRPr lang="en-US" sz="1400" dirty="0">
              <a:solidFill>
                <a:srgbClr val="29475F"/>
              </a:solidFill>
            </a:endParaRPr>
          </a:p>
        </p:txBody>
      </p:sp>
      <p:sp>
        <p:nvSpPr>
          <p:cNvPr id="3" name="Title 2"/>
          <p:cNvSpPr>
            <a:spLocks noGrp="1"/>
          </p:cNvSpPr>
          <p:nvPr>
            <p:ph type="title"/>
          </p:nvPr>
        </p:nvSpPr>
        <p:spPr/>
        <p:txBody>
          <a:bodyPr/>
          <a:lstStyle/>
          <a:p>
            <a:r>
              <a:rPr lang="en-US" dirty="0"/>
              <a:t>Master </a:t>
            </a:r>
            <a:r>
              <a:rPr lang="en-US" dirty="0" smtClean="0"/>
              <a:t>data management </a:t>
            </a:r>
            <a:r>
              <a:rPr lang="en-US" dirty="0" smtClean="0">
                <a:solidFill>
                  <a:srgbClr val="B0C534"/>
                </a:solidFill>
              </a:rPr>
              <a:t>is</a:t>
            </a:r>
            <a:r>
              <a:rPr lang="en-US" dirty="0" smtClean="0"/>
              <a:t> </a:t>
            </a:r>
            <a:r>
              <a:rPr lang="en-US" dirty="0"/>
              <a:t>possible </a:t>
            </a:r>
          </a:p>
        </p:txBody>
      </p:sp>
    </p:spTree>
    <p:extLst>
      <p:ext uri="{BB962C8B-B14F-4D97-AF65-F5344CB8AC3E}">
        <p14:creationId xmlns:p14="http://schemas.microsoft.com/office/powerpoint/2010/main" val="94840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3" name="Straight Arrow Connector 252"/>
          <p:cNvCxnSpPr>
            <a:stCxn id="5" idx="3"/>
            <a:endCxn id="18" idx="1"/>
          </p:cNvCxnSpPr>
          <p:nvPr/>
        </p:nvCxnSpPr>
        <p:spPr>
          <a:xfrm>
            <a:off x="3603992" y="1646321"/>
            <a:ext cx="244510" cy="623"/>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339816" y="1449799"/>
            <a:ext cx="3264176" cy="3930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Build a Vision for MDM </a:t>
            </a:r>
          </a:p>
        </p:txBody>
      </p:sp>
      <p:sp>
        <p:nvSpPr>
          <p:cNvPr id="18" name="Rounded Rectangle 17"/>
          <p:cNvSpPr/>
          <p:nvPr/>
        </p:nvSpPr>
        <p:spPr>
          <a:xfrm>
            <a:off x="3848502" y="1449497"/>
            <a:ext cx="4928577" cy="394894"/>
          </a:xfrm>
          <a:prstGeom prst="roundRect">
            <a:avLst/>
          </a:prstGeom>
          <a:solidFill>
            <a:srgbClr val="406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Create a Plan and Roadmap for the Organization’s MDM Program </a:t>
            </a:r>
          </a:p>
        </p:txBody>
      </p:sp>
      <p:sp>
        <p:nvSpPr>
          <p:cNvPr id="6" name="Rounded Rectangle 5"/>
          <p:cNvSpPr/>
          <p:nvPr/>
        </p:nvSpPr>
        <p:spPr>
          <a:xfrm>
            <a:off x="326912" y="2486526"/>
            <a:ext cx="1461169" cy="2116736"/>
          </a:xfrm>
          <a:prstGeom prst="roundRect">
            <a:avLst>
              <a:gd name="adj" fmla="val 6411"/>
            </a:avLst>
          </a:prstGeom>
          <a:solidFill>
            <a:schemeClr val="accent1"/>
          </a:solidFill>
          <a:ln>
            <a:noFill/>
          </a:ln>
          <a:effectLst>
            <a:outerShdw blurRad="25400" dist="25400" dir="2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dirty="0" smtClean="0">
              <a:solidFill>
                <a:srgbClr val="FFFFFF"/>
              </a:solidFill>
            </a:endParaRPr>
          </a:p>
        </p:txBody>
      </p:sp>
      <p:sp>
        <p:nvSpPr>
          <p:cNvPr id="21" name="Rounded Rectangle 20"/>
          <p:cNvSpPr/>
          <p:nvPr/>
        </p:nvSpPr>
        <p:spPr>
          <a:xfrm>
            <a:off x="3985490" y="2451154"/>
            <a:ext cx="1197727" cy="1996472"/>
          </a:xfrm>
          <a:prstGeom prst="roundRect">
            <a:avLst>
              <a:gd name="adj" fmla="val 6411"/>
            </a:avLst>
          </a:prstGeom>
          <a:solidFill>
            <a:srgbClr val="406F96"/>
          </a:solidFill>
          <a:ln>
            <a:noFill/>
          </a:ln>
          <a:effectLst>
            <a:outerShdw blurRad="25400" dist="25400" dir="2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dirty="0">
              <a:solidFill>
                <a:srgbClr val="FFFFFF"/>
              </a:solidFill>
            </a:endParaRPr>
          </a:p>
        </p:txBody>
      </p:sp>
      <p:sp>
        <p:nvSpPr>
          <p:cNvPr id="25" name="Rounded Rectangle 24"/>
          <p:cNvSpPr/>
          <p:nvPr/>
        </p:nvSpPr>
        <p:spPr>
          <a:xfrm>
            <a:off x="5591510" y="2393899"/>
            <a:ext cx="1368981" cy="2053727"/>
          </a:xfrm>
          <a:prstGeom prst="roundRect">
            <a:avLst>
              <a:gd name="adj" fmla="val 6411"/>
            </a:avLst>
          </a:prstGeom>
          <a:solidFill>
            <a:srgbClr val="406F96"/>
          </a:solidFill>
          <a:ln>
            <a:noFill/>
          </a:ln>
          <a:effectLst>
            <a:outerShdw blurRad="25400" dist="25400" dir="2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dirty="0">
              <a:solidFill>
                <a:srgbClr val="FFFFFF"/>
              </a:solidFill>
            </a:endParaRPr>
          </a:p>
        </p:txBody>
      </p:sp>
      <p:cxnSp>
        <p:nvCxnSpPr>
          <p:cNvPr id="45" name="Elbow Connector 44"/>
          <p:cNvCxnSpPr>
            <a:endCxn id="25" idx="1"/>
          </p:cNvCxnSpPr>
          <p:nvPr/>
        </p:nvCxnSpPr>
        <p:spPr>
          <a:xfrm flipV="1">
            <a:off x="5183217" y="3420763"/>
            <a:ext cx="408293" cy="16697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5" idx="3"/>
            <a:endCxn id="188" idx="1"/>
          </p:cNvCxnSpPr>
          <p:nvPr/>
        </p:nvCxnSpPr>
        <p:spPr>
          <a:xfrm flipV="1">
            <a:off x="6960491" y="3417127"/>
            <a:ext cx="409983" cy="3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8" name="Rounded Rectangle 187"/>
          <p:cNvSpPr/>
          <p:nvPr/>
        </p:nvSpPr>
        <p:spPr>
          <a:xfrm>
            <a:off x="7370474" y="2590528"/>
            <a:ext cx="1236746" cy="1653198"/>
          </a:xfrm>
          <a:prstGeom prst="roundRect">
            <a:avLst>
              <a:gd name="adj" fmla="val 6411"/>
            </a:avLst>
          </a:prstGeom>
          <a:solidFill>
            <a:srgbClr val="406F96"/>
          </a:solidFill>
          <a:ln>
            <a:noFill/>
          </a:ln>
          <a:effectLst>
            <a:outerShdw blurRad="25400" dist="25400" dir="2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dirty="0">
              <a:solidFill>
                <a:srgbClr val="FFFFFF"/>
              </a:solidFill>
            </a:endParaRPr>
          </a:p>
        </p:txBody>
      </p:sp>
      <p:sp>
        <p:nvSpPr>
          <p:cNvPr id="249" name="TextBox 248"/>
          <p:cNvSpPr txBox="1"/>
          <p:nvPr/>
        </p:nvSpPr>
        <p:spPr>
          <a:xfrm>
            <a:off x="1203161" y="1211177"/>
            <a:ext cx="1537486" cy="261610"/>
          </a:xfrm>
          <a:prstGeom prst="rect">
            <a:avLst/>
          </a:prstGeom>
        </p:spPr>
        <p:txBody>
          <a:bodyPr wrap="square" rtlCol="0">
            <a:spAutoFit/>
          </a:bodyPr>
          <a:lstStyle/>
          <a:p>
            <a:pPr algn="ctr"/>
            <a:r>
              <a:rPr lang="en-US" sz="1100" b="1" dirty="0" smtClean="0">
                <a:solidFill>
                  <a:srgbClr val="333333">
                    <a:lumMod val="60000"/>
                    <a:lumOff val="40000"/>
                  </a:srgbClr>
                </a:solidFill>
              </a:rPr>
              <a:t>Phase 1 </a:t>
            </a:r>
          </a:p>
        </p:txBody>
      </p:sp>
      <p:sp>
        <p:nvSpPr>
          <p:cNvPr id="251" name="TextBox 250"/>
          <p:cNvSpPr txBox="1"/>
          <p:nvPr/>
        </p:nvSpPr>
        <p:spPr>
          <a:xfrm>
            <a:off x="5399549" y="1211177"/>
            <a:ext cx="1537486" cy="261610"/>
          </a:xfrm>
          <a:prstGeom prst="rect">
            <a:avLst/>
          </a:prstGeom>
        </p:spPr>
        <p:txBody>
          <a:bodyPr wrap="square" rtlCol="0">
            <a:spAutoFit/>
          </a:bodyPr>
          <a:lstStyle/>
          <a:p>
            <a:pPr algn="ctr"/>
            <a:r>
              <a:rPr lang="en-US" sz="1100" b="1" dirty="0" smtClean="0">
                <a:solidFill>
                  <a:srgbClr val="333333">
                    <a:lumMod val="60000"/>
                    <a:lumOff val="40000"/>
                  </a:srgbClr>
                </a:solidFill>
              </a:rPr>
              <a:t>Phase 2</a:t>
            </a:r>
          </a:p>
        </p:txBody>
      </p:sp>
      <p:grpSp>
        <p:nvGrpSpPr>
          <p:cNvPr id="225" name="Group 224"/>
          <p:cNvGrpSpPr/>
          <p:nvPr/>
        </p:nvGrpSpPr>
        <p:grpSpPr>
          <a:xfrm>
            <a:off x="6312791" y="5439376"/>
            <a:ext cx="2464288" cy="768659"/>
            <a:chOff x="6158422" y="5439376"/>
            <a:chExt cx="2815646" cy="768659"/>
          </a:xfrm>
        </p:grpSpPr>
        <p:sp>
          <p:nvSpPr>
            <p:cNvPr id="257" name="Rounded Rectangle 256"/>
            <p:cNvSpPr/>
            <p:nvPr/>
          </p:nvSpPr>
          <p:spPr>
            <a:xfrm>
              <a:off x="6158422" y="5439376"/>
              <a:ext cx="2815646" cy="768659"/>
            </a:xfrm>
            <a:prstGeom prst="roundRect">
              <a:avLst>
                <a:gd name="adj" fmla="val 6411"/>
              </a:avLst>
            </a:prstGeom>
            <a:solidFill>
              <a:srgbClr val="406F96"/>
            </a:solidFill>
            <a:ln>
              <a:noFill/>
            </a:ln>
            <a:effectLst>
              <a:outerShdw blurRad="25400" dist="25400" dir="2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dirty="0">
                <a:solidFill>
                  <a:srgbClr val="FFFFFF"/>
                </a:solidFill>
              </a:endParaRPr>
            </a:p>
          </p:txBody>
        </p:sp>
        <p:sp>
          <p:nvSpPr>
            <p:cNvPr id="258" name="Rectangle 257"/>
            <p:cNvSpPr/>
            <p:nvPr/>
          </p:nvSpPr>
          <p:spPr>
            <a:xfrm>
              <a:off x="6303186" y="5661082"/>
              <a:ext cx="866358" cy="338554"/>
            </a:xfrm>
            <a:prstGeom prst="rect">
              <a:avLst/>
            </a:prstGeom>
          </p:spPr>
          <p:txBody>
            <a:bodyPr wrap="square">
              <a:spAutoFit/>
            </a:bodyPr>
            <a:lstStyle/>
            <a:p>
              <a:r>
                <a:rPr lang="en-CA" sz="800" b="1" dirty="0">
                  <a:solidFill>
                    <a:srgbClr val="FFFFFF"/>
                  </a:solidFill>
                </a:rPr>
                <a:t>Project Completion </a:t>
              </a:r>
            </a:p>
          </p:txBody>
        </p:sp>
        <p:sp>
          <p:nvSpPr>
            <p:cNvPr id="259" name="Rectangle 258"/>
            <p:cNvSpPr/>
            <p:nvPr/>
          </p:nvSpPr>
          <p:spPr>
            <a:xfrm>
              <a:off x="7060301" y="5577501"/>
              <a:ext cx="1877353" cy="338554"/>
            </a:xfrm>
            <a:prstGeom prst="rect">
              <a:avLst/>
            </a:prstGeom>
          </p:spPr>
          <p:txBody>
            <a:bodyPr wrap="square">
              <a:spAutoFit/>
            </a:bodyPr>
            <a:lstStyle/>
            <a:p>
              <a:pPr marL="171450" indent="-171450">
                <a:buFont typeface="Arial" panose="020B0604020202020204" pitchFamily="34" charset="0"/>
                <a:buChar char="•"/>
              </a:pPr>
              <a:r>
                <a:rPr lang="en-CA" sz="800" dirty="0" smtClean="0">
                  <a:solidFill>
                    <a:srgbClr val="FFFFFF"/>
                  </a:solidFill>
                </a:rPr>
                <a:t>Align outcomes with initial expectations and success criteria</a:t>
              </a:r>
            </a:p>
          </p:txBody>
        </p:sp>
      </p:grpSp>
      <p:grpSp>
        <p:nvGrpSpPr>
          <p:cNvPr id="224" name="Group 223"/>
          <p:cNvGrpSpPr/>
          <p:nvPr/>
        </p:nvGrpSpPr>
        <p:grpSpPr>
          <a:xfrm>
            <a:off x="3603992" y="5439376"/>
            <a:ext cx="2532935" cy="776939"/>
            <a:chOff x="3303573" y="5439376"/>
            <a:chExt cx="2532935" cy="776939"/>
          </a:xfrm>
          <a:solidFill>
            <a:srgbClr val="406F96"/>
          </a:solidFill>
        </p:grpSpPr>
        <p:sp>
          <p:nvSpPr>
            <p:cNvPr id="256" name="Rounded Rectangle 255"/>
            <p:cNvSpPr/>
            <p:nvPr/>
          </p:nvSpPr>
          <p:spPr>
            <a:xfrm>
              <a:off x="3303573" y="5439376"/>
              <a:ext cx="2532935" cy="776939"/>
            </a:xfrm>
            <a:prstGeom prst="roundRect">
              <a:avLst>
                <a:gd name="adj" fmla="val 6411"/>
              </a:avLst>
            </a:prstGeom>
            <a:grpFill/>
            <a:ln>
              <a:noFill/>
            </a:ln>
            <a:effectLst>
              <a:outerShdw blurRad="25400" dist="25400" dir="2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dirty="0">
                <a:solidFill>
                  <a:srgbClr val="FFFFFF"/>
                </a:solidFill>
              </a:endParaRPr>
            </a:p>
          </p:txBody>
        </p:sp>
        <p:sp>
          <p:nvSpPr>
            <p:cNvPr id="260" name="Rectangle 259"/>
            <p:cNvSpPr/>
            <p:nvPr/>
          </p:nvSpPr>
          <p:spPr>
            <a:xfrm>
              <a:off x="3375326" y="5592872"/>
              <a:ext cx="866358" cy="461665"/>
            </a:xfrm>
            <a:prstGeom prst="rect">
              <a:avLst/>
            </a:prstGeom>
            <a:grpFill/>
          </p:spPr>
          <p:txBody>
            <a:bodyPr wrap="square">
              <a:spAutoFit/>
            </a:bodyPr>
            <a:lstStyle/>
            <a:p>
              <a:r>
                <a:rPr lang="en-CA" sz="800" b="1" dirty="0" smtClean="0">
                  <a:solidFill>
                    <a:srgbClr val="FFFFFF"/>
                  </a:solidFill>
                </a:rPr>
                <a:t>Ongoing Project Management </a:t>
              </a:r>
              <a:endParaRPr lang="en-CA" sz="800" b="1" dirty="0">
                <a:solidFill>
                  <a:srgbClr val="FFFFFF"/>
                </a:solidFill>
              </a:endParaRPr>
            </a:p>
          </p:txBody>
        </p:sp>
        <p:sp>
          <p:nvSpPr>
            <p:cNvPr id="261" name="Rectangle 260"/>
            <p:cNvSpPr/>
            <p:nvPr/>
          </p:nvSpPr>
          <p:spPr>
            <a:xfrm>
              <a:off x="4246621" y="5482025"/>
              <a:ext cx="1589887" cy="707886"/>
            </a:xfrm>
            <a:prstGeom prst="rect">
              <a:avLst/>
            </a:prstGeom>
            <a:grpFill/>
          </p:spPr>
          <p:txBody>
            <a:bodyPr wrap="square">
              <a:spAutoFit/>
            </a:bodyPr>
            <a:lstStyle/>
            <a:p>
              <a:pPr marL="88900" indent="-88900">
                <a:buFont typeface="Arial" panose="020B0604020202020204" pitchFamily="34" charset="0"/>
                <a:buChar char="•"/>
                <a:tabLst>
                  <a:tab pos="88900" algn="l"/>
                </a:tabLst>
              </a:pPr>
              <a:r>
                <a:rPr lang="en-CA" sz="800" dirty="0" smtClean="0">
                  <a:solidFill>
                    <a:srgbClr val="FFFFFF"/>
                  </a:solidFill>
                </a:rPr>
                <a:t>Complete project steps </a:t>
              </a:r>
            </a:p>
            <a:p>
              <a:pPr marL="88900" indent="-88900">
                <a:buFont typeface="Arial" panose="020B0604020202020204" pitchFamily="34" charset="0"/>
                <a:buChar char="•"/>
                <a:tabLst>
                  <a:tab pos="88900" algn="l"/>
                </a:tabLst>
              </a:pPr>
              <a:r>
                <a:rPr lang="en-CA" sz="800" dirty="0" smtClean="0">
                  <a:solidFill>
                    <a:srgbClr val="FFFFFF"/>
                  </a:solidFill>
                </a:rPr>
                <a:t>Maintain stakeholder involvement and project momentum </a:t>
              </a:r>
            </a:p>
            <a:p>
              <a:pPr marL="88900" indent="-88900">
                <a:buFont typeface="Arial" panose="020B0604020202020204" pitchFamily="34" charset="0"/>
                <a:buChar char="•"/>
                <a:tabLst>
                  <a:tab pos="88900" algn="l"/>
                </a:tabLst>
              </a:pPr>
              <a:r>
                <a:rPr lang="en-CA" sz="800" dirty="0" smtClean="0">
                  <a:solidFill>
                    <a:srgbClr val="FFFFFF"/>
                  </a:solidFill>
                </a:rPr>
                <a:t>Manage timelines </a:t>
              </a:r>
            </a:p>
          </p:txBody>
        </p:sp>
      </p:grpSp>
      <p:grpSp>
        <p:nvGrpSpPr>
          <p:cNvPr id="226" name="Group 225"/>
          <p:cNvGrpSpPr/>
          <p:nvPr/>
        </p:nvGrpSpPr>
        <p:grpSpPr>
          <a:xfrm>
            <a:off x="512536" y="5441362"/>
            <a:ext cx="2915592" cy="777993"/>
            <a:chOff x="370867" y="5404746"/>
            <a:chExt cx="2532935" cy="777993"/>
          </a:xfrm>
        </p:grpSpPr>
        <p:sp>
          <p:nvSpPr>
            <p:cNvPr id="19" name="Rounded Rectangle 18"/>
            <p:cNvSpPr/>
            <p:nvPr/>
          </p:nvSpPr>
          <p:spPr>
            <a:xfrm>
              <a:off x="370867" y="5404746"/>
              <a:ext cx="2532935" cy="777993"/>
            </a:xfrm>
            <a:prstGeom prst="roundRect">
              <a:avLst>
                <a:gd name="adj" fmla="val 6411"/>
              </a:avLst>
            </a:prstGeom>
            <a:solidFill>
              <a:schemeClr val="accent1"/>
            </a:solidFill>
            <a:ln>
              <a:noFill/>
            </a:ln>
            <a:effectLst>
              <a:outerShdw blurRad="25400" dist="25400" dir="2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dirty="0">
                <a:solidFill>
                  <a:srgbClr val="FFFFFF"/>
                </a:solidFill>
              </a:endParaRPr>
            </a:p>
          </p:txBody>
        </p:sp>
        <p:sp>
          <p:nvSpPr>
            <p:cNvPr id="262" name="Rectangle 261"/>
            <p:cNvSpPr/>
            <p:nvPr/>
          </p:nvSpPr>
          <p:spPr>
            <a:xfrm>
              <a:off x="450467" y="5654427"/>
              <a:ext cx="866358" cy="338554"/>
            </a:xfrm>
            <a:prstGeom prst="rect">
              <a:avLst/>
            </a:prstGeom>
          </p:spPr>
          <p:txBody>
            <a:bodyPr wrap="square">
              <a:spAutoFit/>
            </a:bodyPr>
            <a:lstStyle/>
            <a:p>
              <a:r>
                <a:rPr lang="en-CA" sz="800" b="1" dirty="0" smtClean="0">
                  <a:solidFill>
                    <a:srgbClr val="FFFFFF"/>
                  </a:solidFill>
                </a:rPr>
                <a:t>Project Positioning </a:t>
              </a:r>
              <a:endParaRPr lang="en-CA" sz="800" b="1" dirty="0">
                <a:solidFill>
                  <a:srgbClr val="FFFFFF"/>
                </a:solidFill>
              </a:endParaRPr>
            </a:p>
          </p:txBody>
        </p:sp>
        <p:sp>
          <p:nvSpPr>
            <p:cNvPr id="263" name="Rectangle 262"/>
            <p:cNvSpPr/>
            <p:nvPr/>
          </p:nvSpPr>
          <p:spPr>
            <a:xfrm>
              <a:off x="1155583" y="5617811"/>
              <a:ext cx="1589887" cy="338554"/>
            </a:xfrm>
            <a:prstGeom prst="rect">
              <a:avLst/>
            </a:prstGeom>
          </p:spPr>
          <p:txBody>
            <a:bodyPr wrap="square">
              <a:spAutoFit/>
            </a:bodyPr>
            <a:lstStyle/>
            <a:p>
              <a:pPr marL="88900" indent="-88900">
                <a:buFont typeface="Arial" panose="020B0604020202020204" pitchFamily="34" charset="0"/>
                <a:buChar char="•"/>
                <a:tabLst>
                  <a:tab pos="88900" algn="l"/>
                </a:tabLst>
              </a:pPr>
              <a:r>
                <a:rPr lang="en-CA" sz="800" dirty="0" smtClean="0">
                  <a:solidFill>
                    <a:srgbClr val="FFFFFF"/>
                  </a:solidFill>
                </a:rPr>
                <a:t>Project scoping </a:t>
              </a:r>
            </a:p>
            <a:p>
              <a:pPr marL="88900" indent="-88900">
                <a:buFont typeface="Arial" panose="020B0604020202020204" pitchFamily="34" charset="0"/>
                <a:buChar char="•"/>
                <a:tabLst>
                  <a:tab pos="88900" algn="l"/>
                </a:tabLst>
              </a:pPr>
              <a:r>
                <a:rPr lang="en-CA" sz="800" dirty="0" smtClean="0">
                  <a:solidFill>
                    <a:srgbClr val="FFFFFF"/>
                  </a:solidFill>
                </a:rPr>
                <a:t>Resource and project </a:t>
              </a:r>
              <a:r>
                <a:rPr lang="en-CA" sz="800" dirty="0">
                  <a:solidFill>
                    <a:srgbClr val="FFFFFF"/>
                  </a:solidFill>
                </a:rPr>
                <a:t>p</a:t>
              </a:r>
              <a:r>
                <a:rPr lang="en-CA" sz="800" dirty="0" smtClean="0">
                  <a:solidFill>
                    <a:srgbClr val="FFFFFF"/>
                  </a:solidFill>
                </a:rPr>
                <a:t>lanning </a:t>
              </a:r>
            </a:p>
          </p:txBody>
        </p:sp>
      </p:grpSp>
      <p:sp>
        <p:nvSpPr>
          <p:cNvPr id="264" name="Rectangle 3"/>
          <p:cNvSpPr/>
          <p:nvPr/>
        </p:nvSpPr>
        <p:spPr>
          <a:xfrm>
            <a:off x="0" y="1"/>
            <a:ext cx="9144000" cy="1184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marL="177800"/>
            <a:endParaRPr lang="en-US" sz="1600" dirty="0">
              <a:solidFill>
                <a:srgbClr val="FFFFFF"/>
              </a:solidFill>
            </a:endParaRPr>
          </a:p>
        </p:txBody>
      </p:sp>
      <p:sp>
        <p:nvSpPr>
          <p:cNvPr id="34" name="Rounded Rectangle 33"/>
          <p:cNvSpPr/>
          <p:nvPr/>
        </p:nvSpPr>
        <p:spPr>
          <a:xfrm>
            <a:off x="2136859" y="2068461"/>
            <a:ext cx="1406846" cy="1396174"/>
          </a:xfrm>
          <a:prstGeom prst="roundRect">
            <a:avLst>
              <a:gd name="adj" fmla="val 6411"/>
            </a:avLst>
          </a:prstGeom>
          <a:solidFill>
            <a:schemeClr val="accent1"/>
          </a:solidFill>
          <a:ln>
            <a:noFill/>
          </a:ln>
          <a:effectLst>
            <a:outerShdw blurRad="25400" dist="25400" dir="2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indent="-88900">
              <a:buFont typeface="Arial" panose="020B0604020202020204" pitchFamily="34" charset="0"/>
              <a:buChar char="•"/>
              <a:tabLst>
                <a:tab pos="88900" algn="l"/>
              </a:tabLst>
            </a:pPr>
            <a:endParaRPr lang="en-US" sz="800" dirty="0" smtClean="0">
              <a:solidFill>
                <a:srgbClr val="FFFFFF"/>
              </a:solidFill>
            </a:endParaRPr>
          </a:p>
        </p:txBody>
      </p:sp>
      <p:cxnSp>
        <p:nvCxnSpPr>
          <p:cNvPr id="37" name="Straight Arrow Connector 36"/>
          <p:cNvCxnSpPr>
            <a:stCxn id="6" idx="3"/>
            <a:endCxn id="6" idx="3"/>
          </p:cNvCxnSpPr>
          <p:nvPr/>
        </p:nvCxnSpPr>
        <p:spPr>
          <a:xfrm>
            <a:off x="1788081" y="3544894"/>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34" idx="1"/>
          </p:cNvCxnSpPr>
          <p:nvPr/>
        </p:nvCxnSpPr>
        <p:spPr>
          <a:xfrm>
            <a:off x="1795606" y="2766548"/>
            <a:ext cx="3412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Rounded Rectangle 77"/>
          <p:cNvSpPr/>
          <p:nvPr/>
        </p:nvSpPr>
        <p:spPr>
          <a:xfrm>
            <a:off x="2051749" y="3590839"/>
            <a:ext cx="1509666" cy="1698174"/>
          </a:xfrm>
          <a:prstGeom prst="roundRect">
            <a:avLst>
              <a:gd name="adj" fmla="val 6411"/>
            </a:avLst>
          </a:prstGeom>
          <a:solidFill>
            <a:schemeClr val="accent1"/>
          </a:solidFill>
          <a:ln>
            <a:noFill/>
          </a:ln>
          <a:effectLst>
            <a:outerShdw blurRad="25400" dist="25400" dir="2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indent="-88900">
              <a:buFont typeface="Arial" panose="020B0604020202020204" pitchFamily="34" charset="0"/>
              <a:buChar char="•"/>
              <a:tabLst>
                <a:tab pos="88900" algn="l"/>
              </a:tabLst>
            </a:pPr>
            <a:endParaRPr lang="en-US" sz="800" dirty="0" smtClean="0">
              <a:solidFill>
                <a:srgbClr val="FFFFFF"/>
              </a:solidFill>
            </a:endParaRPr>
          </a:p>
        </p:txBody>
      </p:sp>
      <p:cxnSp>
        <p:nvCxnSpPr>
          <p:cNvPr id="83" name="Elbow Connector 82"/>
          <p:cNvCxnSpPr>
            <a:stCxn id="78" idx="3"/>
            <a:endCxn id="21" idx="1"/>
          </p:cNvCxnSpPr>
          <p:nvPr/>
        </p:nvCxnSpPr>
        <p:spPr>
          <a:xfrm flipV="1">
            <a:off x="3561415" y="3449390"/>
            <a:ext cx="424075" cy="99053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34" idx="3"/>
            <a:endCxn id="21" idx="1"/>
          </p:cNvCxnSpPr>
          <p:nvPr/>
        </p:nvCxnSpPr>
        <p:spPr>
          <a:xfrm>
            <a:off x="3543705" y="2766548"/>
            <a:ext cx="441785" cy="68284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6048" y="4872311"/>
            <a:ext cx="225963" cy="243345"/>
          </a:xfrm>
          <a:prstGeom prst="rect">
            <a:avLst/>
          </a:prstGeom>
          <a:solidFill>
            <a:schemeClr val="accent1"/>
          </a:solidFill>
          <a:ln>
            <a:noFill/>
          </a:ln>
        </p:spPr>
      </p:pic>
      <p:sp>
        <p:nvSpPr>
          <p:cNvPr id="43" name="Rectangle 42"/>
          <p:cNvSpPr/>
          <p:nvPr/>
        </p:nvSpPr>
        <p:spPr>
          <a:xfrm>
            <a:off x="357256" y="2526493"/>
            <a:ext cx="1444604" cy="1646605"/>
          </a:xfrm>
          <a:prstGeom prst="rect">
            <a:avLst/>
          </a:prstGeom>
        </p:spPr>
        <p:txBody>
          <a:bodyPr wrap="square">
            <a:spAutoFit/>
          </a:bodyPr>
          <a:lstStyle/>
          <a:p>
            <a:r>
              <a:rPr lang="en-US" sz="800" b="1" dirty="0" smtClean="0">
                <a:solidFill>
                  <a:srgbClr val="FFFFFF"/>
                </a:solidFill>
              </a:rPr>
              <a:t>Readiness Assessment</a:t>
            </a:r>
          </a:p>
          <a:p>
            <a:pPr>
              <a:spcAft>
                <a:spcPts val="300"/>
              </a:spcAft>
            </a:pPr>
            <a:r>
              <a:rPr lang="en-US" sz="800" i="1" dirty="0" smtClean="0">
                <a:solidFill>
                  <a:srgbClr val="FFFFFF"/>
                </a:solidFill>
              </a:rPr>
              <a:t>Inputs </a:t>
            </a:r>
          </a:p>
          <a:p>
            <a:pPr marL="88900" indent="-88900">
              <a:buFont typeface="Arial" panose="020B0604020202020204" pitchFamily="34" charset="0"/>
              <a:buChar char="•"/>
            </a:pPr>
            <a:r>
              <a:rPr lang="en-US" sz="800" dirty="0" smtClean="0">
                <a:solidFill>
                  <a:srgbClr val="FFFFFF"/>
                </a:solidFill>
              </a:rPr>
              <a:t>Business willingness to change</a:t>
            </a:r>
          </a:p>
          <a:p>
            <a:pPr marL="88900" indent="-88900">
              <a:buFont typeface="Arial" panose="020B0604020202020204" pitchFamily="34" charset="0"/>
              <a:buChar char="•"/>
            </a:pPr>
            <a:r>
              <a:rPr lang="en-US" sz="800" dirty="0" smtClean="0">
                <a:solidFill>
                  <a:srgbClr val="FFFFFF"/>
                </a:solidFill>
              </a:rPr>
              <a:t>Data culture</a:t>
            </a:r>
          </a:p>
          <a:p>
            <a:pPr marL="88900" indent="-88900">
              <a:buFont typeface="Arial" panose="020B0604020202020204" pitchFamily="34" charset="0"/>
              <a:buChar char="•"/>
            </a:pPr>
            <a:r>
              <a:rPr lang="en-US" sz="800" dirty="0" smtClean="0">
                <a:solidFill>
                  <a:srgbClr val="FFFFFF"/>
                </a:solidFill>
              </a:rPr>
              <a:t>Business strategies and plans </a:t>
            </a:r>
          </a:p>
          <a:p>
            <a:pPr>
              <a:spcBef>
                <a:spcPts val="300"/>
              </a:spcBef>
            </a:pPr>
            <a:r>
              <a:rPr lang="en-US" sz="800" i="1" dirty="0" smtClean="0">
                <a:solidFill>
                  <a:srgbClr val="FFFFFF"/>
                </a:solidFill>
              </a:rPr>
              <a:t>Outputs  </a:t>
            </a:r>
          </a:p>
          <a:p>
            <a:pPr marL="88900" indent="-88900">
              <a:buFont typeface="Arial" panose="020B0604020202020204" pitchFamily="34" charset="0"/>
              <a:buChar char="•"/>
            </a:pPr>
            <a:r>
              <a:rPr lang="en-US" sz="800" dirty="0" smtClean="0">
                <a:solidFill>
                  <a:srgbClr val="FFFFFF"/>
                </a:solidFill>
              </a:rPr>
              <a:t>Defined data needs of the business and the current state of organization’s culture</a:t>
            </a:r>
            <a:endParaRPr lang="en-US" sz="800" dirty="0">
              <a:solidFill>
                <a:srgbClr val="FFFFFF"/>
              </a:solidFill>
            </a:endParaRPr>
          </a:p>
        </p:txBody>
      </p:sp>
      <p:sp>
        <p:nvSpPr>
          <p:cNvPr id="46" name="Rectangle 45"/>
          <p:cNvSpPr/>
          <p:nvPr/>
        </p:nvSpPr>
        <p:spPr>
          <a:xfrm>
            <a:off x="647988" y="4169465"/>
            <a:ext cx="1314482" cy="338554"/>
          </a:xfrm>
          <a:prstGeom prst="rect">
            <a:avLst/>
          </a:prstGeom>
        </p:spPr>
        <p:txBody>
          <a:bodyPr wrap="square">
            <a:spAutoFit/>
          </a:bodyPr>
          <a:lstStyle/>
          <a:p>
            <a:r>
              <a:rPr lang="en-US" sz="800" b="1" dirty="0" smtClean="0">
                <a:solidFill>
                  <a:srgbClr val="FFFFFF"/>
                </a:solidFill>
              </a:rPr>
              <a:t>Readiness Assessment Tool</a:t>
            </a:r>
            <a:endParaRPr lang="en-US" sz="800" b="1" dirty="0">
              <a:solidFill>
                <a:srgbClr val="FFFFFF"/>
              </a:solidFill>
            </a:endParaRPr>
          </a:p>
        </p:txBody>
      </p:sp>
      <p:sp>
        <p:nvSpPr>
          <p:cNvPr id="54" name="Rectangle 53"/>
          <p:cNvSpPr/>
          <p:nvPr/>
        </p:nvSpPr>
        <p:spPr>
          <a:xfrm>
            <a:off x="2162720" y="2085341"/>
            <a:ext cx="1355123" cy="1238801"/>
          </a:xfrm>
          <a:prstGeom prst="rect">
            <a:avLst/>
          </a:prstGeom>
        </p:spPr>
        <p:txBody>
          <a:bodyPr wrap="square">
            <a:spAutoFit/>
          </a:bodyPr>
          <a:lstStyle/>
          <a:p>
            <a:r>
              <a:rPr lang="en-US" sz="800" b="1" dirty="0" smtClean="0">
                <a:solidFill>
                  <a:srgbClr val="FFFFFF"/>
                </a:solidFill>
              </a:rPr>
              <a:t>Identify the Master Data Needs of the Business</a:t>
            </a:r>
          </a:p>
          <a:p>
            <a:r>
              <a:rPr lang="en-US" sz="800" i="1" dirty="0" smtClean="0">
                <a:solidFill>
                  <a:srgbClr val="FFFFFF"/>
                </a:solidFill>
              </a:rPr>
              <a:t>Inputs </a:t>
            </a:r>
          </a:p>
          <a:p>
            <a:pPr marL="88900" indent="-88900">
              <a:buFont typeface="Arial" panose="020B0604020202020204" pitchFamily="34" charset="0"/>
              <a:buChar char="•"/>
            </a:pPr>
            <a:r>
              <a:rPr lang="en-US" sz="800" dirty="0" smtClean="0">
                <a:solidFill>
                  <a:srgbClr val="FFFFFF"/>
                </a:solidFill>
              </a:rPr>
              <a:t>Business requirements of master data</a:t>
            </a:r>
          </a:p>
          <a:p>
            <a:pPr>
              <a:spcBef>
                <a:spcPts val="300"/>
              </a:spcBef>
            </a:pPr>
            <a:r>
              <a:rPr lang="en-US" sz="800" i="1" dirty="0" smtClean="0">
                <a:solidFill>
                  <a:srgbClr val="FFFFFF"/>
                </a:solidFill>
              </a:rPr>
              <a:t>Outputs  </a:t>
            </a:r>
          </a:p>
          <a:p>
            <a:pPr marL="88900" indent="-88900">
              <a:buFont typeface="Arial" panose="020B0604020202020204" pitchFamily="34" charset="0"/>
              <a:buChar char="•"/>
              <a:tabLst>
                <a:tab pos="88900" algn="l"/>
              </a:tabLst>
            </a:pPr>
            <a:r>
              <a:rPr lang="en-US" sz="800" dirty="0" smtClean="0">
                <a:solidFill>
                  <a:srgbClr val="FFFFFF"/>
                </a:solidFill>
              </a:rPr>
              <a:t>Data domain priorities</a:t>
            </a:r>
          </a:p>
          <a:p>
            <a:pPr marL="88900" indent="-88900">
              <a:buFont typeface="Arial" panose="020B0604020202020204" pitchFamily="34" charset="0"/>
              <a:buChar char="•"/>
              <a:tabLst>
                <a:tab pos="88900" algn="l"/>
              </a:tabLst>
            </a:pPr>
            <a:r>
              <a:rPr lang="en-US" sz="800" dirty="0" smtClean="0">
                <a:solidFill>
                  <a:srgbClr val="FFFFFF"/>
                </a:solidFill>
              </a:rPr>
              <a:t>Project scope </a:t>
            </a:r>
          </a:p>
          <a:p>
            <a:pPr marL="88900" indent="-88900">
              <a:buFont typeface="Arial" panose="020B0604020202020204" pitchFamily="34" charset="0"/>
              <a:buChar char="•"/>
              <a:tabLst>
                <a:tab pos="88900" algn="l"/>
              </a:tabLst>
            </a:pPr>
            <a:endParaRPr lang="en-US" sz="800" dirty="0">
              <a:solidFill>
                <a:srgbClr val="FFFFFF"/>
              </a:solidFill>
            </a:endParaRPr>
          </a:p>
        </p:txBody>
      </p:sp>
      <p:sp>
        <p:nvSpPr>
          <p:cNvPr id="66" name="Rectangle 65"/>
          <p:cNvSpPr/>
          <p:nvPr/>
        </p:nvSpPr>
        <p:spPr>
          <a:xfrm>
            <a:off x="2413955" y="3135122"/>
            <a:ext cx="1314482" cy="338554"/>
          </a:xfrm>
          <a:prstGeom prst="rect">
            <a:avLst/>
          </a:prstGeom>
        </p:spPr>
        <p:txBody>
          <a:bodyPr wrap="square">
            <a:spAutoFit/>
          </a:bodyPr>
          <a:lstStyle/>
          <a:p>
            <a:r>
              <a:rPr lang="en-US" sz="800" b="1" dirty="0" smtClean="0">
                <a:solidFill>
                  <a:srgbClr val="FFFFFF"/>
                </a:solidFill>
              </a:rPr>
              <a:t>Business Needs Assessment Tool</a:t>
            </a:r>
            <a:endParaRPr lang="en-US" sz="800" dirty="0">
              <a:solidFill>
                <a:srgbClr val="FFFFFF"/>
              </a:solidFill>
            </a:endParaRPr>
          </a:p>
        </p:txBody>
      </p:sp>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223" y="4204281"/>
            <a:ext cx="225963" cy="243345"/>
          </a:xfrm>
          <a:prstGeom prst="rect">
            <a:avLst/>
          </a:prstGeom>
          <a:solidFill>
            <a:schemeClr val="accent1"/>
          </a:solidFill>
          <a:ln>
            <a:noFill/>
          </a:ln>
        </p:spPr>
      </p:pic>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1687" y="3173782"/>
            <a:ext cx="225963" cy="243345"/>
          </a:xfrm>
          <a:prstGeom prst="rect">
            <a:avLst/>
          </a:prstGeom>
          <a:solidFill>
            <a:schemeClr val="accent1"/>
          </a:solidFill>
          <a:ln>
            <a:noFill/>
          </a:ln>
        </p:spPr>
      </p:pic>
      <p:sp>
        <p:nvSpPr>
          <p:cNvPr id="72" name="Rectangle 71"/>
          <p:cNvSpPr/>
          <p:nvPr/>
        </p:nvSpPr>
        <p:spPr>
          <a:xfrm>
            <a:off x="2136684" y="3600741"/>
            <a:ext cx="1452571" cy="1238801"/>
          </a:xfrm>
          <a:prstGeom prst="rect">
            <a:avLst/>
          </a:prstGeom>
        </p:spPr>
        <p:txBody>
          <a:bodyPr wrap="square">
            <a:spAutoFit/>
          </a:bodyPr>
          <a:lstStyle/>
          <a:p>
            <a:r>
              <a:rPr lang="en-US" sz="800" b="1" dirty="0" smtClean="0">
                <a:solidFill>
                  <a:srgbClr val="FFFFFF"/>
                </a:solidFill>
              </a:rPr>
              <a:t>Create a Strategic Vision</a:t>
            </a:r>
          </a:p>
          <a:p>
            <a:r>
              <a:rPr lang="en-US" sz="800" i="1" dirty="0" smtClean="0">
                <a:solidFill>
                  <a:srgbClr val="FFFFFF"/>
                </a:solidFill>
              </a:rPr>
              <a:t>Inputs </a:t>
            </a:r>
            <a:endParaRPr lang="en-US" sz="800" dirty="0" smtClean="0">
              <a:solidFill>
                <a:srgbClr val="FFFFFF"/>
              </a:solidFill>
            </a:endParaRPr>
          </a:p>
          <a:p>
            <a:pPr marL="88900" indent="-88900">
              <a:buFont typeface="Arial" panose="020B0604020202020204" pitchFamily="34" charset="0"/>
              <a:buChar char="•"/>
            </a:pPr>
            <a:r>
              <a:rPr lang="en-US" sz="800" dirty="0" smtClean="0">
                <a:solidFill>
                  <a:srgbClr val="FFFFFF"/>
                </a:solidFill>
              </a:rPr>
              <a:t>Business requirements</a:t>
            </a:r>
          </a:p>
          <a:p>
            <a:pPr marL="88900" indent="-88900">
              <a:buFont typeface="Arial" panose="020B0604020202020204" pitchFamily="34" charset="0"/>
              <a:buChar char="•"/>
            </a:pPr>
            <a:r>
              <a:rPr lang="en-US" sz="800" dirty="0" smtClean="0">
                <a:solidFill>
                  <a:srgbClr val="FFFFFF"/>
                </a:solidFill>
              </a:rPr>
              <a:t>Goals of MDM</a:t>
            </a:r>
          </a:p>
          <a:p>
            <a:pPr marL="88900" indent="-88900">
              <a:buFont typeface="Arial" panose="020B0604020202020204" pitchFamily="34" charset="0"/>
              <a:buChar char="•"/>
            </a:pPr>
            <a:r>
              <a:rPr lang="en-US" sz="800" dirty="0" smtClean="0">
                <a:solidFill>
                  <a:srgbClr val="FFFFFF"/>
                </a:solidFill>
              </a:rPr>
              <a:t>Funding plans</a:t>
            </a:r>
          </a:p>
          <a:p>
            <a:pPr>
              <a:spcBef>
                <a:spcPts val="300"/>
              </a:spcBef>
            </a:pPr>
            <a:r>
              <a:rPr lang="en-US" sz="800" i="1" dirty="0" smtClean="0">
                <a:solidFill>
                  <a:srgbClr val="FFFFFF"/>
                </a:solidFill>
              </a:rPr>
              <a:t>Outputs  </a:t>
            </a:r>
          </a:p>
          <a:p>
            <a:pPr marL="88900" indent="-88900">
              <a:buFont typeface="Arial" panose="020B0604020202020204" pitchFamily="34" charset="0"/>
              <a:buChar char="•"/>
              <a:tabLst>
                <a:tab pos="88900" algn="l"/>
              </a:tabLst>
            </a:pPr>
            <a:r>
              <a:rPr lang="en-US" sz="800" dirty="0" smtClean="0">
                <a:solidFill>
                  <a:srgbClr val="FFFFFF"/>
                </a:solidFill>
              </a:rPr>
              <a:t>Target data domains</a:t>
            </a:r>
          </a:p>
          <a:p>
            <a:pPr marL="88900" indent="-88900">
              <a:buFont typeface="Arial" panose="020B0604020202020204" pitchFamily="34" charset="0"/>
              <a:buChar char="•"/>
              <a:tabLst>
                <a:tab pos="88900" algn="l"/>
              </a:tabLst>
            </a:pPr>
            <a:r>
              <a:rPr lang="en-US" sz="800" dirty="0" smtClean="0">
                <a:solidFill>
                  <a:srgbClr val="FFFFFF"/>
                </a:solidFill>
              </a:rPr>
              <a:t>Project scope </a:t>
            </a:r>
          </a:p>
          <a:p>
            <a:pPr marL="88900" indent="-88900">
              <a:buFont typeface="Arial" panose="020B0604020202020204" pitchFamily="34" charset="0"/>
              <a:buChar char="•"/>
              <a:tabLst>
                <a:tab pos="88900" algn="l"/>
              </a:tabLst>
            </a:pPr>
            <a:endParaRPr lang="en-US" sz="800" dirty="0">
              <a:solidFill>
                <a:srgbClr val="FFFFFF"/>
              </a:solidFill>
            </a:endParaRPr>
          </a:p>
        </p:txBody>
      </p:sp>
      <p:sp>
        <p:nvSpPr>
          <p:cNvPr id="77" name="Rectangle 76"/>
          <p:cNvSpPr/>
          <p:nvPr/>
        </p:nvSpPr>
        <p:spPr>
          <a:xfrm>
            <a:off x="2402011" y="4777736"/>
            <a:ext cx="1217450" cy="461665"/>
          </a:xfrm>
          <a:prstGeom prst="rect">
            <a:avLst/>
          </a:prstGeom>
        </p:spPr>
        <p:txBody>
          <a:bodyPr wrap="square">
            <a:spAutoFit/>
          </a:bodyPr>
          <a:lstStyle/>
          <a:p>
            <a:r>
              <a:rPr lang="en-US" sz="800" b="1" dirty="0" smtClean="0">
                <a:solidFill>
                  <a:srgbClr val="FFFFFF"/>
                </a:solidFill>
              </a:rPr>
              <a:t>Business Case Presentation, </a:t>
            </a:r>
          </a:p>
          <a:p>
            <a:r>
              <a:rPr lang="en-US" sz="800" b="1" dirty="0" smtClean="0">
                <a:solidFill>
                  <a:srgbClr val="FFFFFF"/>
                </a:solidFill>
              </a:rPr>
              <a:t>Project Charter</a:t>
            </a:r>
            <a:endParaRPr lang="en-US" sz="800" b="1" dirty="0">
              <a:solidFill>
                <a:srgbClr val="FFFFFF"/>
              </a:solidFill>
            </a:endParaRPr>
          </a:p>
        </p:txBody>
      </p:sp>
      <p:sp>
        <p:nvSpPr>
          <p:cNvPr id="88" name="Rectangle 87"/>
          <p:cNvSpPr/>
          <p:nvPr/>
        </p:nvSpPr>
        <p:spPr>
          <a:xfrm>
            <a:off x="3987181" y="2517337"/>
            <a:ext cx="1314482" cy="1400383"/>
          </a:xfrm>
          <a:prstGeom prst="rect">
            <a:avLst/>
          </a:prstGeom>
        </p:spPr>
        <p:txBody>
          <a:bodyPr wrap="square">
            <a:spAutoFit/>
          </a:bodyPr>
          <a:lstStyle/>
          <a:p>
            <a:r>
              <a:rPr lang="en-US" sz="800" b="1" dirty="0" smtClean="0">
                <a:solidFill>
                  <a:srgbClr val="FFFFFF"/>
                </a:solidFill>
              </a:rPr>
              <a:t>Assess Current MDM Capabilities </a:t>
            </a:r>
          </a:p>
          <a:p>
            <a:pPr>
              <a:spcAft>
                <a:spcPts val="300"/>
              </a:spcAft>
            </a:pPr>
            <a:r>
              <a:rPr lang="en-US" sz="800" i="1" dirty="0" smtClean="0">
                <a:solidFill>
                  <a:srgbClr val="FFFFFF"/>
                </a:solidFill>
              </a:rPr>
              <a:t>Inputs </a:t>
            </a:r>
          </a:p>
          <a:p>
            <a:pPr marL="88900" indent="-88900">
              <a:buFont typeface="Arial" panose="020B0604020202020204" pitchFamily="34" charset="0"/>
              <a:buChar char="•"/>
            </a:pPr>
            <a:r>
              <a:rPr lang="en-US" sz="800" dirty="0" smtClean="0">
                <a:solidFill>
                  <a:srgbClr val="FFFFFF"/>
                </a:solidFill>
              </a:rPr>
              <a:t>Assessment framework </a:t>
            </a:r>
          </a:p>
          <a:p>
            <a:pPr marL="88900" indent="-88900">
              <a:buFont typeface="Arial" panose="020B0604020202020204" pitchFamily="34" charset="0"/>
              <a:buChar char="•"/>
            </a:pPr>
            <a:r>
              <a:rPr lang="en-US" sz="800" dirty="0" smtClean="0">
                <a:solidFill>
                  <a:srgbClr val="FFFFFF"/>
                </a:solidFill>
              </a:rPr>
              <a:t>Current practices</a:t>
            </a:r>
          </a:p>
          <a:p>
            <a:pPr>
              <a:spcBef>
                <a:spcPts val="300"/>
              </a:spcBef>
            </a:pPr>
            <a:r>
              <a:rPr lang="en-US" sz="800" i="1" dirty="0" smtClean="0">
                <a:solidFill>
                  <a:srgbClr val="FFFFFF"/>
                </a:solidFill>
              </a:rPr>
              <a:t>Outputs  </a:t>
            </a:r>
          </a:p>
          <a:p>
            <a:pPr marL="88900" indent="-88900">
              <a:buFont typeface="Arial" panose="020B0604020202020204" pitchFamily="34" charset="0"/>
              <a:buChar char="•"/>
            </a:pPr>
            <a:r>
              <a:rPr lang="en-US" sz="800" dirty="0" smtClean="0">
                <a:solidFill>
                  <a:srgbClr val="FFFFFF"/>
                </a:solidFill>
              </a:rPr>
              <a:t>Current capability results </a:t>
            </a:r>
          </a:p>
          <a:p>
            <a:pPr marL="88900" indent="-88900">
              <a:buFont typeface="Arial" panose="020B0604020202020204" pitchFamily="34" charset="0"/>
              <a:buChar char="•"/>
              <a:tabLst>
                <a:tab pos="88900" algn="l"/>
              </a:tabLst>
            </a:pPr>
            <a:endParaRPr lang="en-US" sz="800" dirty="0">
              <a:solidFill>
                <a:srgbClr val="FFFFFF"/>
              </a:solidFill>
            </a:endParaRPr>
          </a:p>
        </p:txBody>
      </p:sp>
      <p:pic>
        <p:nvPicPr>
          <p:cNvPr id="89" name="Picture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9522" y="3960936"/>
            <a:ext cx="225963" cy="243345"/>
          </a:xfrm>
          <a:prstGeom prst="rect">
            <a:avLst/>
          </a:prstGeom>
          <a:solidFill>
            <a:srgbClr val="406F96"/>
          </a:solidFill>
          <a:ln>
            <a:noFill/>
          </a:ln>
        </p:spPr>
      </p:pic>
      <p:sp>
        <p:nvSpPr>
          <p:cNvPr id="90" name="Rectangle 89"/>
          <p:cNvSpPr/>
          <p:nvPr/>
        </p:nvSpPr>
        <p:spPr>
          <a:xfrm>
            <a:off x="5625542" y="2423771"/>
            <a:ext cx="1314482" cy="1561966"/>
          </a:xfrm>
          <a:prstGeom prst="rect">
            <a:avLst/>
          </a:prstGeom>
        </p:spPr>
        <p:txBody>
          <a:bodyPr wrap="square">
            <a:spAutoFit/>
          </a:bodyPr>
          <a:lstStyle/>
          <a:p>
            <a:r>
              <a:rPr lang="en-US" sz="800" b="1" dirty="0" smtClean="0">
                <a:solidFill>
                  <a:srgbClr val="FFFFFF"/>
                </a:solidFill>
              </a:rPr>
              <a:t>Initiative Planning</a:t>
            </a:r>
          </a:p>
          <a:p>
            <a:pPr>
              <a:spcAft>
                <a:spcPts val="300"/>
              </a:spcAft>
            </a:pPr>
            <a:r>
              <a:rPr lang="en-US" sz="800" i="1" dirty="0" smtClean="0">
                <a:solidFill>
                  <a:srgbClr val="FFFFFF"/>
                </a:solidFill>
              </a:rPr>
              <a:t>Inputs </a:t>
            </a:r>
          </a:p>
          <a:p>
            <a:pPr marL="88900" indent="-88900">
              <a:buFont typeface="Arial" panose="020B0604020202020204" pitchFamily="34" charset="0"/>
              <a:buChar char="•"/>
            </a:pPr>
            <a:r>
              <a:rPr lang="en-US" sz="800" dirty="0" smtClean="0">
                <a:solidFill>
                  <a:srgbClr val="FFFFFF"/>
                </a:solidFill>
              </a:rPr>
              <a:t>Data requirements</a:t>
            </a:r>
          </a:p>
          <a:p>
            <a:pPr marL="88900" indent="-88900">
              <a:buFont typeface="Arial" panose="020B0604020202020204" pitchFamily="34" charset="0"/>
              <a:buChar char="•"/>
            </a:pPr>
            <a:r>
              <a:rPr lang="en-US" sz="800" dirty="0" smtClean="0">
                <a:solidFill>
                  <a:srgbClr val="FFFFFF"/>
                </a:solidFill>
              </a:rPr>
              <a:t>“To be” environment vision </a:t>
            </a:r>
          </a:p>
          <a:p>
            <a:pPr marL="88900" indent="-88900">
              <a:buFont typeface="Arial" panose="020B0604020202020204" pitchFamily="34" charset="0"/>
              <a:buChar char="•"/>
            </a:pPr>
            <a:r>
              <a:rPr lang="en-US" sz="800" dirty="0" smtClean="0">
                <a:solidFill>
                  <a:srgbClr val="FFFFFF"/>
                </a:solidFill>
              </a:rPr>
              <a:t>Current capability results</a:t>
            </a:r>
          </a:p>
          <a:p>
            <a:pPr>
              <a:spcBef>
                <a:spcPts val="300"/>
              </a:spcBef>
            </a:pPr>
            <a:r>
              <a:rPr lang="en-US" sz="800" i="1" dirty="0" smtClean="0">
                <a:solidFill>
                  <a:srgbClr val="FFFFFF"/>
                </a:solidFill>
              </a:rPr>
              <a:t>Outputs  </a:t>
            </a:r>
            <a:endParaRPr lang="en-US" sz="800" dirty="0" smtClean="0">
              <a:solidFill>
                <a:srgbClr val="FFFFFF"/>
              </a:solidFill>
            </a:endParaRPr>
          </a:p>
          <a:p>
            <a:pPr marL="88900" indent="-88900">
              <a:spcBef>
                <a:spcPts val="300"/>
              </a:spcBef>
              <a:buFont typeface="Arial" panose="020B0604020202020204" pitchFamily="34" charset="0"/>
              <a:buChar char="•"/>
            </a:pPr>
            <a:r>
              <a:rPr lang="en-US" sz="800" dirty="0" smtClean="0">
                <a:solidFill>
                  <a:srgbClr val="FFFFFF"/>
                </a:solidFill>
              </a:rPr>
              <a:t>Gap and priority analysis </a:t>
            </a:r>
          </a:p>
          <a:p>
            <a:pPr marL="88900" indent="-88900">
              <a:buFont typeface="Arial" panose="020B0604020202020204" pitchFamily="34" charset="0"/>
              <a:buChar char="•"/>
              <a:tabLst>
                <a:tab pos="88900" algn="l"/>
              </a:tabLst>
            </a:pPr>
            <a:endParaRPr lang="en-US" sz="800" dirty="0">
              <a:solidFill>
                <a:srgbClr val="FFFFFF"/>
              </a:solidFill>
            </a:endParaRPr>
          </a:p>
        </p:txBody>
      </p:sp>
      <p:pic>
        <p:nvPicPr>
          <p:cNvPr id="94" name="Picture 9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2513" y="3868198"/>
            <a:ext cx="225963" cy="243345"/>
          </a:xfrm>
          <a:prstGeom prst="rect">
            <a:avLst/>
          </a:prstGeom>
          <a:solidFill>
            <a:srgbClr val="406F96"/>
          </a:solidFill>
          <a:ln>
            <a:noFill/>
          </a:ln>
        </p:spPr>
      </p:pic>
      <p:sp>
        <p:nvSpPr>
          <p:cNvPr id="95" name="Rectangle 94"/>
          <p:cNvSpPr/>
          <p:nvPr/>
        </p:nvSpPr>
        <p:spPr>
          <a:xfrm>
            <a:off x="4204150" y="3790632"/>
            <a:ext cx="991126" cy="584775"/>
          </a:xfrm>
          <a:prstGeom prst="rect">
            <a:avLst/>
          </a:prstGeom>
        </p:spPr>
        <p:txBody>
          <a:bodyPr wrap="square">
            <a:spAutoFit/>
          </a:bodyPr>
          <a:lstStyle/>
          <a:p>
            <a:r>
              <a:rPr lang="en-US" sz="800" b="1" dirty="0" smtClean="0">
                <a:solidFill>
                  <a:srgbClr val="FFFFFF"/>
                </a:solidFill>
              </a:rPr>
              <a:t>Capabilities Assessment and Initiative Planning Tool</a:t>
            </a:r>
            <a:endParaRPr lang="en-US" sz="800" b="1" dirty="0">
              <a:solidFill>
                <a:srgbClr val="FFFFFF"/>
              </a:solidFill>
            </a:endParaRPr>
          </a:p>
        </p:txBody>
      </p:sp>
      <p:sp>
        <p:nvSpPr>
          <p:cNvPr id="96" name="Rectangle 95"/>
          <p:cNvSpPr/>
          <p:nvPr/>
        </p:nvSpPr>
        <p:spPr>
          <a:xfrm>
            <a:off x="7368784" y="2583166"/>
            <a:ext cx="1314482" cy="1400383"/>
          </a:xfrm>
          <a:prstGeom prst="rect">
            <a:avLst/>
          </a:prstGeom>
        </p:spPr>
        <p:txBody>
          <a:bodyPr wrap="square">
            <a:spAutoFit/>
          </a:bodyPr>
          <a:lstStyle/>
          <a:p>
            <a:r>
              <a:rPr lang="en-US" sz="800" b="1" dirty="0" smtClean="0">
                <a:solidFill>
                  <a:srgbClr val="FFFFFF"/>
                </a:solidFill>
              </a:rPr>
              <a:t>Strategic Roadmap </a:t>
            </a:r>
          </a:p>
          <a:p>
            <a:pPr>
              <a:spcAft>
                <a:spcPts val="300"/>
              </a:spcAft>
            </a:pPr>
            <a:r>
              <a:rPr lang="en-US" sz="800" i="1" dirty="0" smtClean="0">
                <a:solidFill>
                  <a:srgbClr val="FFFFFF"/>
                </a:solidFill>
              </a:rPr>
              <a:t>Inputs </a:t>
            </a:r>
          </a:p>
          <a:p>
            <a:pPr marL="88900" indent="-88900">
              <a:buFont typeface="Arial" panose="020B0604020202020204" pitchFamily="34" charset="0"/>
              <a:buChar char="•"/>
            </a:pPr>
            <a:r>
              <a:rPr lang="en-US" sz="800" dirty="0" smtClean="0">
                <a:solidFill>
                  <a:srgbClr val="FFFFFF"/>
                </a:solidFill>
              </a:rPr>
              <a:t>Feasibility and priority analysis </a:t>
            </a:r>
          </a:p>
          <a:p>
            <a:pPr marL="88900" indent="-88900">
              <a:buFont typeface="Arial" panose="020B0604020202020204" pitchFamily="34" charset="0"/>
              <a:buChar char="•"/>
            </a:pPr>
            <a:r>
              <a:rPr lang="en-US" sz="800" dirty="0" smtClean="0">
                <a:solidFill>
                  <a:srgbClr val="FFFFFF"/>
                </a:solidFill>
              </a:rPr>
              <a:t>Improvement plans</a:t>
            </a:r>
          </a:p>
          <a:p>
            <a:pPr>
              <a:spcBef>
                <a:spcPts val="300"/>
              </a:spcBef>
            </a:pPr>
            <a:r>
              <a:rPr lang="en-US" sz="800" i="1" dirty="0" smtClean="0">
                <a:solidFill>
                  <a:srgbClr val="FFFFFF"/>
                </a:solidFill>
              </a:rPr>
              <a:t>Outputs  </a:t>
            </a:r>
            <a:endParaRPr lang="en-US" sz="800" dirty="0" smtClean="0">
              <a:solidFill>
                <a:srgbClr val="FFFFFF"/>
              </a:solidFill>
            </a:endParaRPr>
          </a:p>
          <a:p>
            <a:pPr marL="88900" indent="-88900">
              <a:buFont typeface="Arial" panose="020B0604020202020204" pitchFamily="34" charset="0"/>
              <a:buChar char="•"/>
            </a:pPr>
            <a:r>
              <a:rPr lang="en-US" sz="800" dirty="0" smtClean="0">
                <a:solidFill>
                  <a:srgbClr val="FFFFFF"/>
                </a:solidFill>
              </a:rPr>
              <a:t>Practice roadmap</a:t>
            </a:r>
          </a:p>
          <a:p>
            <a:pPr marL="88900" indent="-88900">
              <a:buFont typeface="Arial" panose="020B0604020202020204" pitchFamily="34" charset="0"/>
              <a:buChar char="•"/>
            </a:pPr>
            <a:r>
              <a:rPr lang="en-US" sz="800" dirty="0" smtClean="0">
                <a:solidFill>
                  <a:srgbClr val="FFFFFF"/>
                </a:solidFill>
              </a:rPr>
              <a:t>Transition map </a:t>
            </a:r>
          </a:p>
          <a:p>
            <a:pPr marL="88900" indent="-88900">
              <a:buFont typeface="Arial" panose="020B0604020202020204" pitchFamily="34" charset="0"/>
              <a:buChar char="•"/>
            </a:pPr>
            <a:r>
              <a:rPr lang="en-US" sz="800" dirty="0" smtClean="0">
                <a:solidFill>
                  <a:srgbClr val="FFFFFF"/>
                </a:solidFill>
              </a:rPr>
              <a:t>Action plan </a:t>
            </a:r>
          </a:p>
          <a:p>
            <a:pPr marL="88900" indent="-88900">
              <a:buFont typeface="Arial" panose="020B0604020202020204" pitchFamily="34" charset="0"/>
              <a:buChar char="•"/>
              <a:tabLst>
                <a:tab pos="88900" algn="l"/>
              </a:tabLst>
            </a:pPr>
            <a:endParaRPr lang="en-US" sz="800" dirty="0">
              <a:solidFill>
                <a:srgbClr val="FFFFFF"/>
              </a:solidFill>
            </a:endParaRPr>
          </a:p>
        </p:txBody>
      </p:sp>
      <p:pic>
        <p:nvPicPr>
          <p:cNvPr id="98" name="Picture 9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0322" y="3888196"/>
            <a:ext cx="218658" cy="233747"/>
          </a:xfrm>
          <a:prstGeom prst="rect">
            <a:avLst/>
          </a:prstGeom>
          <a:solidFill>
            <a:srgbClr val="406F96"/>
          </a:solidFill>
        </p:spPr>
      </p:pic>
      <p:sp>
        <p:nvSpPr>
          <p:cNvPr id="100" name="Rectangle 99"/>
          <p:cNvSpPr/>
          <p:nvPr/>
        </p:nvSpPr>
        <p:spPr>
          <a:xfrm>
            <a:off x="7698980" y="3890157"/>
            <a:ext cx="1373969" cy="215444"/>
          </a:xfrm>
          <a:prstGeom prst="rect">
            <a:avLst/>
          </a:prstGeom>
        </p:spPr>
        <p:txBody>
          <a:bodyPr wrap="square">
            <a:spAutoFit/>
          </a:bodyPr>
          <a:lstStyle/>
          <a:p>
            <a:r>
              <a:rPr lang="en-US" sz="800" b="1" dirty="0" smtClean="0">
                <a:solidFill>
                  <a:srgbClr val="FFFFFF"/>
                </a:solidFill>
              </a:rPr>
              <a:t>MDM Roadmap</a:t>
            </a:r>
            <a:endParaRPr lang="en-US" sz="800" b="1" dirty="0">
              <a:solidFill>
                <a:srgbClr val="FFFFFF"/>
              </a:solidFill>
            </a:endParaRPr>
          </a:p>
        </p:txBody>
      </p:sp>
      <p:sp>
        <p:nvSpPr>
          <p:cNvPr id="102" name="Rectangle 101"/>
          <p:cNvSpPr/>
          <p:nvPr/>
        </p:nvSpPr>
        <p:spPr>
          <a:xfrm>
            <a:off x="5965202" y="3834544"/>
            <a:ext cx="1015048" cy="584775"/>
          </a:xfrm>
          <a:prstGeom prst="rect">
            <a:avLst/>
          </a:prstGeom>
        </p:spPr>
        <p:txBody>
          <a:bodyPr wrap="square">
            <a:spAutoFit/>
          </a:bodyPr>
          <a:lstStyle/>
          <a:p>
            <a:r>
              <a:rPr lang="en-US" sz="800" b="1" dirty="0" smtClean="0">
                <a:solidFill>
                  <a:srgbClr val="FFFFFF"/>
                </a:solidFill>
              </a:rPr>
              <a:t>Capabilities Assessment and Initiative Planning Tool</a:t>
            </a:r>
            <a:endParaRPr lang="en-US" sz="800" b="1" dirty="0">
              <a:solidFill>
                <a:srgbClr val="FFFFFF"/>
              </a:solidFill>
            </a:endParaRPr>
          </a:p>
        </p:txBody>
      </p:sp>
      <p:cxnSp>
        <p:nvCxnSpPr>
          <p:cNvPr id="52" name="Straight Arrow Connector 51"/>
          <p:cNvCxnSpPr/>
          <p:nvPr/>
        </p:nvCxnSpPr>
        <p:spPr>
          <a:xfrm>
            <a:off x="1710495" y="4207794"/>
            <a:ext cx="3412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solidFill>
                  <a:srgbClr val="FFFFFF"/>
                </a:solidFill>
              </a:rPr>
              <a:t>This blueprint’s two-phase structure helps clients build a MDM practice for a business-aligned </a:t>
            </a:r>
            <a:r>
              <a:rPr lang="en-US" b="1" dirty="0" smtClean="0">
                <a:solidFill>
                  <a:srgbClr val="FFFFFF"/>
                </a:solidFill>
              </a:rPr>
              <a:t>single version of truth</a:t>
            </a:r>
            <a:r>
              <a:rPr lang="en-US" dirty="0" smtClean="0">
                <a:solidFill>
                  <a:srgbClr val="FFFFFF"/>
                </a:solidFill>
              </a:rPr>
              <a:t> </a:t>
            </a:r>
            <a:endParaRPr lang="en-US" dirty="0"/>
          </a:p>
        </p:txBody>
      </p:sp>
    </p:spTree>
    <p:extLst>
      <p:ext uri="{BB962C8B-B14F-4D97-AF65-F5344CB8AC3E}">
        <p14:creationId xmlns:p14="http://schemas.microsoft.com/office/powerpoint/2010/main" val="3218959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6"/>
          <p:cNvSpPr/>
          <p:nvPr/>
        </p:nvSpPr>
        <p:spPr>
          <a:xfrm>
            <a:off x="0" y="4335246"/>
            <a:ext cx="9144000" cy="21902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252000" rtlCol="0" anchor="t" anchorCtr="0"/>
          <a:lstStyle/>
          <a:p>
            <a:endParaRPr lang="en-US" sz="1200" b="1" dirty="0">
              <a:solidFill>
                <a:srgbClr val="333333"/>
              </a:solidFill>
            </a:endParaRPr>
          </a:p>
        </p:txBody>
      </p:sp>
      <p:sp>
        <p:nvSpPr>
          <p:cNvPr id="2" name="Rectangle 3"/>
          <p:cNvSpPr/>
          <p:nvPr/>
        </p:nvSpPr>
        <p:spPr>
          <a:xfrm>
            <a:off x="0" y="1"/>
            <a:ext cx="9144000" cy="1184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marL="177800"/>
            <a:endParaRPr lang="en-US" sz="1600" dirty="0">
              <a:solidFill>
                <a:srgbClr val="FFFFFF"/>
              </a:solidFill>
            </a:endParaRPr>
          </a:p>
        </p:txBody>
      </p:sp>
      <p:sp>
        <p:nvSpPr>
          <p:cNvPr id="3" name="Rectangle 2"/>
          <p:cNvSpPr/>
          <p:nvPr/>
        </p:nvSpPr>
        <p:spPr>
          <a:xfrm>
            <a:off x="709320" y="1582868"/>
            <a:ext cx="4187772" cy="2239074"/>
          </a:xfrm>
          <a:prstGeom prst="rect">
            <a:avLst/>
          </a:prstGeom>
        </p:spPr>
        <p:txBody>
          <a:bodyPr wrap="square">
            <a:spAutoFit/>
          </a:bodyPr>
          <a:lstStyle/>
          <a:p>
            <a:pPr>
              <a:spcAft>
                <a:spcPts val="300"/>
              </a:spcAft>
              <a:defRPr/>
            </a:pPr>
            <a:r>
              <a:rPr lang="en-US" sz="1200" kern="0" dirty="0" smtClean="0">
                <a:solidFill>
                  <a:srgbClr val="333333"/>
                </a:solidFill>
              </a:rPr>
              <a:t>Use the step-by-step advice within this blueprint to adopt an iterative approach to creating information strategies for the organization and building a plan for creating a well-aligned master data management practice. Following the phases outlined in the blueprint will support your organization in developing master data strategies and building a roadmap that will enable end users to: </a:t>
            </a:r>
            <a:endParaRPr lang="en-US" sz="1400" kern="0" dirty="0" smtClean="0">
              <a:solidFill>
                <a:srgbClr val="333333"/>
              </a:solidFill>
            </a:endParaRPr>
          </a:p>
          <a:p>
            <a:pPr marL="285750" indent="-285750">
              <a:spcAft>
                <a:spcPts val="300"/>
              </a:spcAft>
              <a:buFont typeface="Wingdings" panose="05000000000000000000" pitchFamily="2" charset="2"/>
              <a:buChar char="ü"/>
              <a:defRPr/>
            </a:pPr>
            <a:r>
              <a:rPr lang="en-US" sz="1200" kern="0" dirty="0" smtClean="0">
                <a:solidFill>
                  <a:srgbClr val="333333"/>
                </a:solidFill>
              </a:rPr>
              <a:t>Have access to quality master data.</a:t>
            </a:r>
            <a:endParaRPr lang="en-US" sz="1400" kern="0" dirty="0" smtClean="0">
              <a:solidFill>
                <a:srgbClr val="333333"/>
              </a:solidFill>
            </a:endParaRPr>
          </a:p>
          <a:p>
            <a:pPr marL="285750" indent="-285750">
              <a:spcAft>
                <a:spcPts val="300"/>
              </a:spcAft>
              <a:buFont typeface="Wingdings" panose="05000000000000000000" pitchFamily="2" charset="2"/>
              <a:buChar char="ü"/>
              <a:defRPr/>
            </a:pPr>
            <a:r>
              <a:rPr lang="en-US" sz="1200" kern="0" dirty="0" smtClean="0">
                <a:solidFill>
                  <a:srgbClr val="333333"/>
                </a:solidFill>
              </a:rPr>
              <a:t>Have master data to support the analytical and operational use for each relevant business area.</a:t>
            </a:r>
            <a:endParaRPr lang="en-US" sz="1400" kern="0" dirty="0" smtClean="0">
              <a:solidFill>
                <a:srgbClr val="333333"/>
              </a:solidFill>
            </a:endParaRPr>
          </a:p>
          <a:p>
            <a:pPr marL="285750" indent="-285750">
              <a:spcAft>
                <a:spcPts val="300"/>
              </a:spcAft>
              <a:buFont typeface="Wingdings" panose="05000000000000000000" pitchFamily="2" charset="2"/>
              <a:buChar char="ü"/>
              <a:defRPr/>
            </a:pPr>
            <a:r>
              <a:rPr lang="en-US" sz="1200" kern="0" dirty="0" smtClean="0">
                <a:solidFill>
                  <a:srgbClr val="333333"/>
                </a:solidFill>
              </a:rPr>
              <a:t>Use master data that is properly secured.</a:t>
            </a:r>
            <a:endParaRPr lang="en-US" sz="1400" kern="0" dirty="0">
              <a:solidFill>
                <a:srgbClr val="333333"/>
              </a:solidFill>
            </a:endParaRPr>
          </a:p>
        </p:txBody>
      </p:sp>
      <p:sp>
        <p:nvSpPr>
          <p:cNvPr id="25" name="Rectangle 24"/>
          <p:cNvSpPr/>
          <p:nvPr/>
        </p:nvSpPr>
        <p:spPr>
          <a:xfrm>
            <a:off x="280149" y="4528855"/>
            <a:ext cx="4526982" cy="18013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50" indent="-452438">
              <a:spcAft>
                <a:spcPts val="500"/>
              </a:spcAft>
            </a:pPr>
            <a:r>
              <a:rPr lang="en-US" sz="1200" b="1" dirty="0" smtClean="0">
                <a:solidFill>
                  <a:srgbClr val="29475F"/>
                </a:solidFill>
              </a:rPr>
              <a:t>BLUEPRINT RESOURCES </a:t>
            </a:r>
          </a:p>
          <a:p>
            <a:pPr marL="179388" indent="179388">
              <a:buFont typeface="Wingdings" panose="05000000000000000000" pitchFamily="2" charset="2"/>
              <a:buChar char="ü"/>
            </a:pPr>
            <a:r>
              <a:rPr lang="en-US" sz="1200" dirty="0" smtClean="0">
                <a:solidFill>
                  <a:srgbClr val="29475F"/>
                </a:solidFill>
              </a:rPr>
              <a:t>MDM Readiness Assessment </a:t>
            </a:r>
          </a:p>
          <a:p>
            <a:pPr marL="179388" indent="179388">
              <a:buFont typeface="Wingdings" panose="05000000000000000000" pitchFamily="2" charset="2"/>
              <a:buChar char="ü"/>
            </a:pPr>
            <a:r>
              <a:rPr lang="en-US" sz="1200" dirty="0" smtClean="0">
                <a:solidFill>
                  <a:srgbClr val="29475F"/>
                </a:solidFill>
              </a:rPr>
              <a:t>Business Needs Assessment</a:t>
            </a:r>
          </a:p>
          <a:p>
            <a:pPr marL="179388" indent="179388">
              <a:buFont typeface="Wingdings" panose="05000000000000000000" pitchFamily="2" charset="2"/>
              <a:buChar char="ü"/>
            </a:pPr>
            <a:r>
              <a:rPr lang="en-US" sz="1200" dirty="0" smtClean="0">
                <a:solidFill>
                  <a:srgbClr val="29475F"/>
                </a:solidFill>
              </a:rPr>
              <a:t>MDM Capabilities Assessment and Initiative Planning Tool</a:t>
            </a:r>
          </a:p>
          <a:p>
            <a:pPr marL="179388" indent="179388">
              <a:spcAft>
                <a:spcPts val="600"/>
              </a:spcAft>
              <a:buFont typeface="Wingdings" panose="05000000000000000000" pitchFamily="2" charset="2"/>
              <a:buChar char="ü"/>
            </a:pPr>
            <a:r>
              <a:rPr lang="en-US" sz="1200" dirty="0" smtClean="0">
                <a:solidFill>
                  <a:srgbClr val="29475F"/>
                </a:solidFill>
              </a:rPr>
              <a:t>Strategic MDM Roadmap</a:t>
            </a:r>
          </a:p>
          <a:p>
            <a:pPr marL="179388">
              <a:defRPr/>
            </a:pPr>
            <a:r>
              <a:rPr lang="en-US" sz="1200" dirty="0" smtClean="0">
                <a:solidFill>
                  <a:srgbClr val="29475F"/>
                </a:solidFill>
              </a:rPr>
              <a:t>*This blueprint contains additional resources that support the creation of interim deliverables and the execution of project steps.</a:t>
            </a:r>
            <a:endParaRPr lang="en-US" sz="1200" dirty="0">
              <a:solidFill>
                <a:srgbClr val="29475F"/>
              </a:solidFill>
            </a:endParaRPr>
          </a:p>
        </p:txBody>
      </p:sp>
      <p:pic>
        <p:nvPicPr>
          <p:cNvPr id="4" name="Picture 3"/>
          <p:cNvPicPr>
            <a:picLocks noChangeAspect="1"/>
          </p:cNvPicPr>
          <p:nvPr/>
        </p:nvPicPr>
        <p:blipFill>
          <a:blip r:embed="rId3"/>
          <a:stretch>
            <a:fillRect/>
          </a:stretch>
        </p:blipFill>
        <p:spPr>
          <a:xfrm>
            <a:off x="5032466" y="4599965"/>
            <a:ext cx="3110327" cy="1659084"/>
          </a:xfrm>
          <a:prstGeom prst="rect">
            <a:avLst/>
          </a:prstGeom>
        </p:spPr>
      </p:pic>
      <p:sp>
        <p:nvSpPr>
          <p:cNvPr id="6" name="Title 5"/>
          <p:cNvSpPr>
            <a:spLocks noGrp="1"/>
          </p:cNvSpPr>
          <p:nvPr>
            <p:ph type="title"/>
          </p:nvPr>
        </p:nvSpPr>
        <p:spPr/>
        <p:txBody>
          <a:bodyPr/>
          <a:lstStyle/>
          <a:p>
            <a:r>
              <a:rPr lang="en-US" dirty="0" smtClean="0">
                <a:solidFill>
                  <a:srgbClr val="FFFFFF"/>
                </a:solidFill>
              </a:rPr>
              <a:t>Info-Tech delivers</a:t>
            </a:r>
            <a:endParaRPr lang="en-US" dirty="0"/>
          </a:p>
        </p:txBody>
      </p:sp>
      <p:pic>
        <p:nvPicPr>
          <p:cNvPr id="9" name="Picture 8"/>
          <p:cNvPicPr>
            <a:picLocks noChangeAspect="1"/>
          </p:cNvPicPr>
          <p:nvPr/>
        </p:nvPicPr>
        <p:blipFill>
          <a:blip r:embed="rId4"/>
          <a:stretch>
            <a:fillRect/>
          </a:stretch>
        </p:blipFill>
        <p:spPr>
          <a:xfrm>
            <a:off x="5233851" y="1406002"/>
            <a:ext cx="3113956" cy="2335468"/>
          </a:xfrm>
          <a:prstGeom prst="rect">
            <a:avLst/>
          </a:prstGeom>
          <a:ln>
            <a:solidFill>
              <a:schemeClr val="bg1">
                <a:lumMod val="95000"/>
              </a:schemeClr>
            </a:solidFill>
          </a:ln>
        </p:spPr>
      </p:pic>
    </p:spTree>
    <p:extLst>
      <p:ext uri="{BB962C8B-B14F-4D97-AF65-F5344CB8AC3E}">
        <p14:creationId xmlns:p14="http://schemas.microsoft.com/office/powerpoint/2010/main" val="1600507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F54"/>
        </a:solidFill>
        <a:effectLst/>
      </p:bgPr>
    </p:bg>
    <p:spTree>
      <p:nvGrpSpPr>
        <p:cNvPr id="1" name=""/>
        <p:cNvGrpSpPr/>
        <p:nvPr/>
      </p:nvGrpSpPr>
      <p:grpSpPr>
        <a:xfrm>
          <a:off x="0" y="0"/>
          <a:ext cx="0" cy="0"/>
          <a:chOff x="0" y="0"/>
          <a:chExt cx="0" cy="0"/>
        </a:xfrm>
      </p:grpSpPr>
      <p:sp>
        <p:nvSpPr>
          <p:cNvPr id="10" name="TextBox 9"/>
          <p:cNvSpPr txBox="1"/>
          <p:nvPr/>
        </p:nvSpPr>
        <p:spPr>
          <a:xfrm>
            <a:off x="1173718" y="1653929"/>
            <a:ext cx="6492002" cy="4031873"/>
          </a:xfrm>
          <a:prstGeom prst="rect">
            <a:avLst/>
          </a:prstGeom>
        </p:spPr>
        <p:txBody>
          <a:bodyPr wrap="square" rtlCol="0">
            <a:spAutoFit/>
          </a:bodyPr>
          <a:lstStyle/>
          <a:p>
            <a:r>
              <a:rPr lang="en-US" sz="1600" i="1" dirty="0" smtClean="0">
                <a:solidFill>
                  <a:schemeClr val="bg1"/>
                </a:solidFill>
                <a:latin typeface="+mj-lt"/>
              </a:rPr>
              <a:t>Organizations shy away from MDM because they </a:t>
            </a:r>
            <a:r>
              <a:rPr lang="en-US" sz="1600" b="1" i="1" dirty="0" smtClean="0">
                <a:solidFill>
                  <a:schemeClr val="bg1"/>
                </a:solidFill>
                <a:latin typeface="+mj-lt"/>
              </a:rPr>
              <a:t>don’t know where to start</a:t>
            </a:r>
            <a:r>
              <a:rPr lang="en-US" sz="1600" i="1" dirty="0" smtClean="0">
                <a:solidFill>
                  <a:schemeClr val="bg1"/>
                </a:solidFill>
                <a:latin typeface="+mj-lt"/>
              </a:rPr>
              <a:t>, </a:t>
            </a:r>
            <a:r>
              <a:rPr lang="en-US" sz="1600" b="1" i="1" dirty="0" smtClean="0">
                <a:solidFill>
                  <a:schemeClr val="bg1"/>
                </a:solidFill>
                <a:latin typeface="+mj-lt"/>
              </a:rPr>
              <a:t>fear the expense and disruption,</a:t>
            </a:r>
            <a:r>
              <a:rPr lang="en-US" sz="1600" i="1" dirty="0" smtClean="0">
                <a:solidFill>
                  <a:schemeClr val="bg1"/>
                </a:solidFill>
                <a:latin typeface="+mj-lt"/>
              </a:rPr>
              <a:t> and don’t truly know the </a:t>
            </a:r>
            <a:r>
              <a:rPr lang="en-US" sz="1600" b="1" i="1" dirty="0" smtClean="0">
                <a:solidFill>
                  <a:schemeClr val="bg1"/>
                </a:solidFill>
                <a:latin typeface="+mj-lt"/>
              </a:rPr>
              <a:t>benefits</a:t>
            </a:r>
            <a:r>
              <a:rPr lang="en-US" sz="1600" i="1" dirty="0" smtClean="0">
                <a:solidFill>
                  <a:schemeClr val="bg1"/>
                </a:solidFill>
                <a:latin typeface="+mj-lt"/>
              </a:rPr>
              <a:t> for the effort involved.</a:t>
            </a:r>
          </a:p>
          <a:p>
            <a:endParaRPr lang="en-US" sz="1600" i="1" dirty="0" smtClean="0">
              <a:solidFill>
                <a:schemeClr val="bg1"/>
              </a:solidFill>
              <a:latin typeface="+mj-lt"/>
            </a:endParaRPr>
          </a:p>
          <a:p>
            <a:r>
              <a:rPr lang="en-US" sz="1600" i="1" dirty="0" smtClean="0">
                <a:solidFill>
                  <a:schemeClr val="bg1"/>
                </a:solidFill>
                <a:latin typeface="+mj-lt"/>
              </a:rPr>
              <a:t>MDM is valuable for </a:t>
            </a:r>
            <a:r>
              <a:rPr lang="en-US" sz="1600" b="1" i="1" dirty="0" smtClean="0">
                <a:solidFill>
                  <a:schemeClr val="bg1"/>
                </a:solidFill>
                <a:latin typeface="+mj-lt"/>
              </a:rPr>
              <a:t>all</a:t>
            </a:r>
            <a:r>
              <a:rPr lang="en-US" sz="1600" i="1" dirty="0" smtClean="0">
                <a:solidFill>
                  <a:schemeClr val="bg1"/>
                </a:solidFill>
                <a:latin typeface="+mj-lt"/>
              </a:rPr>
              <a:t> sizes of organizations; bigger ones will use the expensive tools but smaller ones can still benefit from MDM using simple tools and processes.</a:t>
            </a:r>
          </a:p>
          <a:p>
            <a:endParaRPr lang="en-US" sz="1600" i="1" dirty="0" smtClean="0">
              <a:solidFill>
                <a:schemeClr val="bg1"/>
              </a:solidFill>
              <a:latin typeface="+mj-lt"/>
            </a:endParaRPr>
          </a:p>
          <a:p>
            <a:r>
              <a:rPr lang="en-US" sz="1600" i="1" dirty="0" smtClean="0">
                <a:solidFill>
                  <a:schemeClr val="bg1"/>
                </a:solidFill>
                <a:latin typeface="+mj-lt"/>
              </a:rPr>
              <a:t>Use an approach to drive </a:t>
            </a:r>
            <a:r>
              <a:rPr lang="en-US" sz="1600" b="1" i="1" dirty="0" smtClean="0">
                <a:solidFill>
                  <a:schemeClr val="bg1"/>
                </a:solidFill>
                <a:latin typeface="+mj-lt"/>
              </a:rPr>
              <a:t>real</a:t>
            </a:r>
            <a:r>
              <a:rPr lang="en-US" sz="1600" i="1" dirty="0" smtClean="0">
                <a:solidFill>
                  <a:schemeClr val="bg1"/>
                </a:solidFill>
                <a:latin typeface="+mj-lt"/>
              </a:rPr>
              <a:t> and </a:t>
            </a:r>
            <a:r>
              <a:rPr lang="en-US" sz="1600" b="1" i="1" dirty="0" smtClean="0">
                <a:solidFill>
                  <a:schemeClr val="bg1"/>
                </a:solidFill>
                <a:latin typeface="+mj-lt"/>
              </a:rPr>
              <a:t>practical</a:t>
            </a:r>
            <a:r>
              <a:rPr lang="en-US" sz="1600" i="1" dirty="0" smtClean="0">
                <a:solidFill>
                  <a:schemeClr val="bg1"/>
                </a:solidFill>
                <a:latin typeface="+mj-lt"/>
              </a:rPr>
              <a:t> MDM into your organization by starting with </a:t>
            </a:r>
            <a:r>
              <a:rPr lang="en-US" sz="1600" b="1" i="1" dirty="0" smtClean="0">
                <a:solidFill>
                  <a:schemeClr val="bg1"/>
                </a:solidFill>
                <a:latin typeface="+mj-lt"/>
              </a:rPr>
              <a:t>reference data;</a:t>
            </a:r>
            <a:r>
              <a:rPr lang="en-US" sz="1600" i="1" dirty="0" smtClean="0">
                <a:solidFill>
                  <a:schemeClr val="bg1"/>
                </a:solidFill>
                <a:latin typeface="+mj-lt"/>
              </a:rPr>
              <a:t> doing this right and first makes the rest of MDM go so much smoother because it is easy, non-contentious, and fast and builds momentum based on success. A strong MDM foundation enables better use of key data assets to drive </a:t>
            </a:r>
            <a:r>
              <a:rPr lang="en-US" sz="1600" b="1" i="1" dirty="0" smtClean="0">
                <a:solidFill>
                  <a:schemeClr val="bg1"/>
                </a:solidFill>
                <a:latin typeface="+mj-lt"/>
              </a:rPr>
              <a:t>greater business results</a:t>
            </a:r>
            <a:r>
              <a:rPr lang="en-US" sz="1600" i="1" dirty="0" smtClean="0">
                <a:solidFill>
                  <a:schemeClr val="bg1"/>
                </a:solidFill>
                <a:latin typeface="+mj-lt"/>
              </a:rPr>
              <a:t> and </a:t>
            </a:r>
            <a:r>
              <a:rPr lang="en-US" sz="1600" b="1" i="1" dirty="0" smtClean="0">
                <a:solidFill>
                  <a:schemeClr val="bg1"/>
                </a:solidFill>
                <a:latin typeface="+mj-lt"/>
              </a:rPr>
              <a:t>data monetization.</a:t>
            </a:r>
            <a:endParaRPr lang="en-US" sz="1600" i="1" dirty="0" smtClean="0">
              <a:solidFill>
                <a:schemeClr val="bg1"/>
              </a:solidFill>
              <a:latin typeface="+mj-lt"/>
            </a:endParaRPr>
          </a:p>
          <a:p>
            <a:endParaRPr lang="en-US" sz="1600" i="1" dirty="0" smtClean="0">
              <a:solidFill>
                <a:schemeClr val="bg1"/>
              </a:solidFill>
              <a:latin typeface="+mj-lt"/>
            </a:endParaRPr>
          </a:p>
          <a:p>
            <a:endParaRPr lang="en-US" sz="1600" i="1" dirty="0" smtClean="0">
              <a:solidFill>
                <a:schemeClr val="bg1"/>
              </a:solidFill>
              <a:latin typeface="+mj-lt"/>
            </a:endParaRPr>
          </a:p>
        </p:txBody>
      </p:sp>
      <p:sp>
        <p:nvSpPr>
          <p:cNvPr id="11" name="TextBox 10"/>
          <p:cNvSpPr txBox="1"/>
          <p:nvPr/>
        </p:nvSpPr>
        <p:spPr>
          <a:xfrm>
            <a:off x="3451183" y="5493789"/>
            <a:ext cx="4460917" cy="738664"/>
          </a:xfrm>
          <a:prstGeom prst="rect">
            <a:avLst/>
          </a:prstGeom>
        </p:spPr>
        <p:txBody>
          <a:bodyPr wrap="square" rtlCol="0">
            <a:spAutoFit/>
          </a:bodyPr>
          <a:lstStyle/>
          <a:p>
            <a:pPr algn="r"/>
            <a:r>
              <a:rPr lang="en-US" sz="1400" b="1" dirty="0" smtClean="0">
                <a:solidFill>
                  <a:schemeClr val="bg1"/>
                </a:solidFill>
              </a:rPr>
              <a:t>Steven Wilson, </a:t>
            </a:r>
          </a:p>
          <a:p>
            <a:pPr algn="r"/>
            <a:r>
              <a:rPr lang="en-US" sz="1400" dirty="0" smtClean="0">
                <a:solidFill>
                  <a:schemeClr val="bg1"/>
                </a:solidFill>
              </a:rPr>
              <a:t>Senior Director, Research &amp; Advisory Services</a:t>
            </a:r>
            <a:br>
              <a:rPr lang="en-US" sz="1400" dirty="0" smtClean="0">
                <a:solidFill>
                  <a:schemeClr val="bg1"/>
                </a:solidFill>
              </a:rPr>
            </a:br>
            <a:r>
              <a:rPr lang="en-US" sz="1400" dirty="0" smtClean="0">
                <a:solidFill>
                  <a:schemeClr val="bg1"/>
                </a:solidFill>
              </a:rPr>
              <a:t>Info-Tech Research Group</a:t>
            </a:r>
          </a:p>
        </p:txBody>
      </p:sp>
      <p:sp>
        <p:nvSpPr>
          <p:cNvPr id="15" name="Rectangle 14"/>
          <p:cNvSpPr/>
          <p:nvPr/>
        </p:nvSpPr>
        <p:spPr>
          <a:xfrm>
            <a:off x="1" y="356594"/>
            <a:ext cx="9144000"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US" sz="4000" b="1" dirty="0" smtClean="0">
                <a:solidFill>
                  <a:schemeClr val="bg1"/>
                </a:solidFill>
              </a:rPr>
              <a:t>ANALYST PERSPECTIVE </a:t>
            </a:r>
            <a:endParaRPr lang="en-US" sz="4000" b="1" dirty="0">
              <a:solidFill>
                <a:schemeClr val="bg1"/>
              </a:solidFill>
            </a:endParaRPr>
          </a:p>
        </p:txBody>
      </p:sp>
      <p:pic>
        <p:nvPicPr>
          <p:cNvPr id="22" name="Picture 100"/>
          <p:cNvPicPr>
            <a:picLocks noChangeAspect="1"/>
          </p:cNvPicPr>
          <p:nvPr/>
        </p:nvPicPr>
        <p:blipFill>
          <a:blip r:embed="rId3"/>
          <a:stretch>
            <a:fillRect/>
          </a:stretch>
        </p:blipFill>
        <p:spPr>
          <a:xfrm>
            <a:off x="576570" y="1453603"/>
            <a:ext cx="678666" cy="619651"/>
          </a:xfrm>
          <a:prstGeom prst="rect">
            <a:avLst/>
          </a:prstGeom>
        </p:spPr>
      </p:pic>
      <p:pic>
        <p:nvPicPr>
          <p:cNvPr id="23" name="Picture 101"/>
          <p:cNvPicPr>
            <a:picLocks noChangeAspect="1"/>
          </p:cNvPicPr>
          <p:nvPr/>
        </p:nvPicPr>
        <p:blipFill>
          <a:blip r:embed="rId4"/>
          <a:stretch>
            <a:fillRect/>
          </a:stretch>
        </p:blipFill>
        <p:spPr>
          <a:xfrm>
            <a:off x="6865402" y="4855119"/>
            <a:ext cx="656535" cy="538507"/>
          </a:xfrm>
          <a:prstGeom prst="rect">
            <a:avLst/>
          </a:prstGeom>
        </p:spPr>
      </p:pic>
    </p:spTree>
    <p:extLst>
      <p:ext uri="{BB962C8B-B14F-4D97-AF65-F5344CB8AC3E}">
        <p14:creationId xmlns:p14="http://schemas.microsoft.com/office/powerpoint/2010/main" val="3785094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Workshop overview </a:t>
            </a:r>
          </a:p>
        </p:txBody>
      </p:sp>
      <p:sp>
        <p:nvSpPr>
          <p:cNvPr id="12" name="Text Placeholder 2"/>
          <p:cNvSpPr txBox="1">
            <a:spLocks/>
          </p:cNvSpPr>
          <p:nvPr/>
        </p:nvSpPr>
        <p:spPr bwMode="auto">
          <a:xfrm>
            <a:off x="639475" y="1143778"/>
            <a:ext cx="8199437" cy="346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333333"/>
              </a:buClr>
              <a:buFont typeface="Arial" pitchFamily="34" charset="0"/>
              <a:buNone/>
            </a:pPr>
            <a:r>
              <a:rPr lang="en-US" sz="1400" dirty="0" smtClean="0">
                <a:solidFill>
                  <a:srgbClr val="333333"/>
                </a:solidFill>
              </a:rPr>
              <a:t>Contact your account representative or e</a:t>
            </a:r>
            <a:r>
              <a:rPr lang="en-US" sz="1400" dirty="0" smtClean="0">
                <a:solidFill>
                  <a:srgbClr val="333333"/>
                </a:solidFill>
                <a:cs typeface="Open Sans"/>
              </a:rPr>
              <a:t>mail </a:t>
            </a:r>
            <a:r>
              <a:rPr lang="en-US" sz="1400" dirty="0" smtClean="0">
                <a:solidFill>
                  <a:srgbClr val="333333"/>
                </a:solidFill>
                <a:cs typeface="Open Sans"/>
                <a:hlinkClick r:id="rId3"/>
              </a:rPr>
              <a:t>Workshops@InfoTech.com</a:t>
            </a:r>
            <a:r>
              <a:rPr lang="en-US" sz="1400" dirty="0" smtClean="0">
                <a:solidFill>
                  <a:srgbClr val="333333"/>
                </a:solidFill>
                <a:cs typeface="Open Sans"/>
              </a:rPr>
              <a:t> for more information.</a:t>
            </a:r>
            <a:endParaRPr lang="en-US" sz="1400" dirty="0">
              <a:solidFill>
                <a:srgbClr val="333333"/>
              </a:solidFill>
            </a:endParaRPr>
          </a:p>
        </p:txBody>
      </p:sp>
      <p:graphicFrame>
        <p:nvGraphicFramePr>
          <p:cNvPr id="14" name="Table 2"/>
          <p:cNvGraphicFramePr>
            <a:graphicFrameLocks noGrp="1"/>
          </p:cNvGraphicFramePr>
          <p:nvPr>
            <p:extLst>
              <p:ext uri="{D42A27DB-BD31-4B8C-83A1-F6EECF244321}">
                <p14:modId xmlns:p14="http://schemas.microsoft.com/office/powerpoint/2010/main" val="3451198181"/>
              </p:ext>
            </p:extLst>
          </p:nvPr>
        </p:nvGraphicFramePr>
        <p:xfrm>
          <a:off x="251519" y="1677686"/>
          <a:ext cx="8587394" cy="4618611"/>
        </p:xfrm>
        <a:graphic>
          <a:graphicData uri="http://schemas.openxmlformats.org/drawingml/2006/table">
            <a:tbl>
              <a:tblPr firstRow="1" bandRow="1">
                <a:tableStyleId>{5C22544A-7EE6-4342-B048-85BDC9FD1C3A}</a:tableStyleId>
              </a:tblPr>
              <a:tblGrid>
                <a:gridCol w="323684"/>
                <a:gridCol w="1652742"/>
                <a:gridCol w="1652742"/>
                <a:gridCol w="1652742"/>
                <a:gridCol w="1652742"/>
                <a:gridCol w="1652742"/>
              </a:tblGrid>
              <a:tr h="287991">
                <a:tc>
                  <a:txBody>
                    <a:bodyPr/>
                    <a:lstStyle/>
                    <a:p>
                      <a:pPr algn="ctr"/>
                      <a:endParaRPr lang="en-CA" sz="1200" b="1" dirty="0">
                        <a:solidFill>
                          <a:schemeClr val="bg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1" dirty="0" smtClean="0">
                          <a:solidFill>
                            <a:schemeClr val="bg1"/>
                          </a:solidFill>
                        </a:rPr>
                        <a:t>Preparation</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3346"/>
                    </a:solidFill>
                  </a:tcPr>
                </a:tc>
                <a:tc>
                  <a:txBody>
                    <a:bodyPr/>
                    <a:lstStyle/>
                    <a:p>
                      <a:pPr algn="ctr"/>
                      <a:r>
                        <a:rPr lang="en-CA" sz="1200" b="1" dirty="0" smtClean="0">
                          <a:solidFill>
                            <a:schemeClr val="bg1"/>
                          </a:solidFill>
                        </a:rPr>
                        <a:t>Workshop Day 1</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3346"/>
                    </a:solidFill>
                  </a:tcPr>
                </a:tc>
                <a:tc>
                  <a:txBody>
                    <a:bodyPr/>
                    <a:lstStyle/>
                    <a:p>
                      <a:pPr algn="ctr"/>
                      <a:r>
                        <a:rPr lang="en-CA" sz="1200" b="1" dirty="0" smtClean="0">
                          <a:solidFill>
                            <a:schemeClr val="bg1"/>
                          </a:solidFill>
                        </a:rPr>
                        <a:t>Workshop Day 2</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4158"/>
                    </a:solidFill>
                  </a:tcPr>
                </a:tc>
                <a:tc>
                  <a:txBody>
                    <a:bodyPr/>
                    <a:lstStyle/>
                    <a:p>
                      <a:pPr algn="ctr"/>
                      <a:r>
                        <a:rPr lang="en-CA" sz="1200" b="1" dirty="0" smtClean="0">
                          <a:solidFill>
                            <a:schemeClr val="bg1"/>
                          </a:solidFill>
                        </a:rPr>
                        <a:t>Workshop Day 3</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5978"/>
                    </a:solidFill>
                  </a:tcPr>
                </a:tc>
                <a:tc>
                  <a:txBody>
                    <a:bodyPr/>
                    <a:lstStyle/>
                    <a:p>
                      <a:pPr algn="ctr"/>
                      <a:r>
                        <a:rPr lang="en-CA" sz="1200" b="1" dirty="0" smtClean="0">
                          <a:solidFill>
                            <a:schemeClr val="bg1"/>
                          </a:solidFill>
                        </a:rPr>
                        <a:t>Workshop Day 4</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6F96"/>
                    </a:solidFill>
                  </a:tcPr>
                </a:tc>
              </a:tr>
              <a:tr h="2426569">
                <a:tc>
                  <a:txBody>
                    <a:bodyPr/>
                    <a:lstStyle/>
                    <a:p>
                      <a:pPr marL="216000" indent="-457200" algn="ctr">
                        <a:spcAft>
                          <a:spcPts val="500"/>
                        </a:spcAft>
                      </a:pPr>
                      <a:r>
                        <a:rPr lang="en-CA" sz="1200" b="1" baseline="0" dirty="0" smtClean="0">
                          <a:solidFill>
                            <a:schemeClr val="bg1"/>
                          </a:solidFill>
                        </a:rPr>
                        <a:t>Activities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spcAft>
                          <a:spcPts val="1200"/>
                        </a:spcAft>
                      </a:pPr>
                      <a:r>
                        <a:rPr lang="en-CA" sz="1000" b="1" dirty="0" smtClean="0">
                          <a:solidFill>
                            <a:schemeClr val="tx1"/>
                          </a:solidFill>
                        </a:rPr>
                        <a:t>Organize and Plan Workshop</a:t>
                      </a:r>
                    </a:p>
                    <a:p>
                      <a:pPr marL="171450" indent="-171450">
                        <a:spcAft>
                          <a:spcPts val="0"/>
                        </a:spcAft>
                        <a:buFont typeface="Arial" panose="020B0604020202020204" pitchFamily="34" charset="0"/>
                        <a:buChar char="•"/>
                      </a:pPr>
                      <a:r>
                        <a:rPr lang="en-CA" sz="1000" b="0" dirty="0" smtClean="0">
                          <a:solidFill>
                            <a:schemeClr val="tx1"/>
                          </a:solidFill>
                        </a:rPr>
                        <a:t>Finalize workshop itinerary</a:t>
                      </a:r>
                      <a:r>
                        <a:rPr lang="en-CA" sz="1000" b="0" baseline="0" dirty="0" smtClean="0">
                          <a:solidFill>
                            <a:schemeClr val="tx1"/>
                          </a:solidFill>
                        </a:rPr>
                        <a:t> and scope. </a:t>
                      </a:r>
                      <a:endParaRPr lang="en-CA" sz="1000" b="0" dirty="0" smtClean="0">
                        <a:solidFill>
                          <a:schemeClr val="tx1"/>
                        </a:solidFill>
                      </a:endParaRPr>
                    </a:p>
                    <a:p>
                      <a:pPr marL="171450" indent="-171450">
                        <a:spcAft>
                          <a:spcPts val="0"/>
                        </a:spcAft>
                        <a:buFont typeface="Arial" panose="020B0604020202020204" pitchFamily="34" charset="0"/>
                        <a:buChar char="•"/>
                      </a:pPr>
                      <a:r>
                        <a:rPr lang="en-CA" sz="1000" b="0" dirty="0" smtClean="0">
                          <a:solidFill>
                            <a:schemeClr val="tx1"/>
                          </a:solidFill>
                        </a:rPr>
                        <a:t>Identify workshop participants.  </a:t>
                      </a:r>
                    </a:p>
                    <a:p>
                      <a:pPr marL="171450" indent="-171450">
                        <a:spcAft>
                          <a:spcPts val="0"/>
                        </a:spcAft>
                        <a:buFont typeface="Arial" panose="020B0604020202020204" pitchFamily="34" charset="0"/>
                        <a:buChar char="•"/>
                      </a:pPr>
                      <a:r>
                        <a:rPr lang="en-CA" sz="1000" b="0" dirty="0" smtClean="0">
                          <a:solidFill>
                            <a:schemeClr val="tx1"/>
                          </a:solidFill>
                        </a:rPr>
                        <a:t>Gather strategic</a:t>
                      </a:r>
                      <a:r>
                        <a:rPr lang="en-CA" sz="1000" b="0" baseline="0" dirty="0" smtClean="0">
                          <a:solidFill>
                            <a:schemeClr val="tx1"/>
                          </a:solidFill>
                        </a:rPr>
                        <a:t> documentation.</a:t>
                      </a:r>
                    </a:p>
                    <a:p>
                      <a:pPr marL="171450" indent="-171450">
                        <a:spcAft>
                          <a:spcPts val="0"/>
                        </a:spcAft>
                        <a:buFont typeface="Arial" panose="020B0604020202020204" pitchFamily="34" charset="0"/>
                        <a:buChar char="•"/>
                      </a:pPr>
                      <a:r>
                        <a:rPr lang="en-CA" sz="1000" b="0" baseline="0" dirty="0" smtClean="0">
                          <a:solidFill>
                            <a:schemeClr val="tx1"/>
                          </a:solidFill>
                        </a:rPr>
                        <a:t>Engage necessary stakeholders.</a:t>
                      </a:r>
                    </a:p>
                    <a:p>
                      <a:pPr marL="171450" indent="-171450">
                        <a:spcAft>
                          <a:spcPts val="0"/>
                        </a:spcAft>
                        <a:buFont typeface="Arial" panose="020B0604020202020204" pitchFamily="34" charset="0"/>
                        <a:buChar char="•"/>
                      </a:pPr>
                      <a:r>
                        <a:rPr lang="en-CA" sz="1000" b="0" baseline="0" dirty="0" smtClean="0">
                          <a:solidFill>
                            <a:schemeClr val="tx1"/>
                          </a:solidFill>
                        </a:rPr>
                        <a:t>Book interviews.</a:t>
                      </a:r>
                      <a:endParaRPr lang="en-CA" sz="1000" b="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000" b="1" dirty="0" smtClean="0">
                          <a:solidFill>
                            <a:schemeClr val="tx1"/>
                          </a:solidFill>
                        </a:rPr>
                        <a:t>Develop a Vision</a:t>
                      </a:r>
                      <a:r>
                        <a:rPr lang="en-CA" sz="1000" b="1" baseline="0" dirty="0" smtClean="0">
                          <a:solidFill>
                            <a:schemeClr val="tx1"/>
                          </a:solidFill>
                        </a:rPr>
                        <a:t> for the MDM Project</a:t>
                      </a:r>
                      <a:endParaRPr lang="en-CA" sz="1000" b="1" dirty="0" smtClean="0">
                        <a:solidFill>
                          <a:schemeClr val="tx1"/>
                        </a:solidFill>
                      </a:endParaRPr>
                    </a:p>
                    <a:p>
                      <a:pPr marL="171450" lvl="0" indent="-171450">
                        <a:buFont typeface="Arial" panose="020B0604020202020204" pitchFamily="34" charset="0"/>
                        <a:buChar char="•"/>
                      </a:pPr>
                      <a:r>
                        <a:rPr lang="en-CA" sz="1000" kern="1200" dirty="0" smtClean="0">
                          <a:solidFill>
                            <a:schemeClr val="dk1"/>
                          </a:solidFill>
                          <a:effectLst/>
                          <a:latin typeface="+mn-lt"/>
                          <a:ea typeface="+mn-ea"/>
                          <a:cs typeface="+mn-cs"/>
                        </a:rPr>
                        <a:t>Establish business context for master data management.</a:t>
                      </a:r>
                    </a:p>
                    <a:p>
                      <a:pPr marL="171450" lvl="0" indent="-171450">
                        <a:buFont typeface="Arial" panose="020B0604020202020204" pitchFamily="34" charset="0"/>
                        <a:buChar char="•"/>
                      </a:pPr>
                      <a:r>
                        <a:rPr lang="en-CA" sz="1000" kern="1200" dirty="0" smtClean="0">
                          <a:solidFill>
                            <a:schemeClr val="dk1"/>
                          </a:solidFill>
                          <a:effectLst/>
                          <a:latin typeface="+mn-lt"/>
                          <a:ea typeface="+mn-ea"/>
                          <a:cs typeface="+mn-cs"/>
                        </a:rPr>
                        <a:t>Assess the value, benefits, challenges, and opportunities associated with MDM.</a:t>
                      </a:r>
                    </a:p>
                    <a:p>
                      <a:pPr marL="171450" lvl="0" indent="-171450">
                        <a:buFont typeface="Arial" panose="020B0604020202020204" pitchFamily="34" charset="0"/>
                        <a:buChar char="•"/>
                      </a:pPr>
                      <a:r>
                        <a:rPr lang="en-CA" sz="1000" kern="1200" dirty="0" smtClean="0">
                          <a:solidFill>
                            <a:schemeClr val="dk1"/>
                          </a:solidFill>
                          <a:effectLst/>
                          <a:latin typeface="+mn-lt"/>
                          <a:ea typeface="+mn-ea"/>
                          <a:cs typeface="+mn-cs"/>
                        </a:rPr>
                        <a:t>Develop the vision, purpose, and scope of master data management for the business.</a:t>
                      </a:r>
                    </a:p>
                    <a:p>
                      <a:pPr marL="171450" lvl="0" indent="-171450">
                        <a:buFont typeface="Arial" panose="020B0604020202020204" pitchFamily="34" charset="0"/>
                        <a:buChar char="•"/>
                      </a:pPr>
                      <a:r>
                        <a:rPr lang="en-CA" sz="1000" kern="1200" dirty="0" smtClean="0">
                          <a:solidFill>
                            <a:schemeClr val="dk1"/>
                          </a:solidFill>
                          <a:effectLst/>
                          <a:latin typeface="+mn-lt"/>
                          <a:ea typeface="+mn-ea"/>
                          <a:cs typeface="+mn-cs"/>
                        </a:rPr>
                        <a:t>Identify master data management enablers.</a:t>
                      </a:r>
                    </a:p>
                    <a:p>
                      <a:pPr marL="171450" lvl="0" indent="-171450">
                        <a:buFont typeface="Arial" panose="020B0604020202020204" pitchFamily="34" charset="0"/>
                        <a:buChar char="•"/>
                      </a:pPr>
                      <a:r>
                        <a:rPr lang="en-CA" sz="1000" kern="1200" dirty="0" smtClean="0">
                          <a:solidFill>
                            <a:schemeClr val="dk1"/>
                          </a:solidFill>
                          <a:effectLst/>
                          <a:latin typeface="+mn-lt"/>
                          <a:ea typeface="+mn-ea"/>
                          <a:cs typeface="+mn-cs"/>
                        </a:rPr>
                        <a:t>Interview business stakeholders.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000" b="1" dirty="0" smtClean="0">
                          <a:solidFill>
                            <a:schemeClr val="tx1"/>
                          </a:solidFill>
                        </a:rPr>
                        <a:t>Assess</a:t>
                      </a:r>
                      <a:r>
                        <a:rPr lang="en-CA" sz="1000" b="1" baseline="0" dirty="0" smtClean="0">
                          <a:solidFill>
                            <a:schemeClr val="tx1"/>
                          </a:solidFill>
                        </a:rPr>
                        <a:t> MDM Capabilities</a:t>
                      </a:r>
                    </a:p>
                    <a:p>
                      <a:pPr marL="0" indent="0">
                        <a:buFont typeface="Arial" panose="020B0604020202020204" pitchFamily="34" charset="0"/>
                        <a:buNone/>
                      </a:pPr>
                      <a:r>
                        <a:rPr lang="en-CA" sz="1000" kern="1200" dirty="0" smtClean="0">
                          <a:solidFill>
                            <a:schemeClr val="dk1"/>
                          </a:solidFill>
                          <a:effectLst/>
                          <a:latin typeface="+mn-lt"/>
                          <a:ea typeface="+mn-ea"/>
                          <a:cs typeface="+mn-cs"/>
                        </a:rPr>
                        <a:t>Understand data flow:</a:t>
                      </a:r>
                    </a:p>
                    <a:p>
                      <a:pPr marL="171450" indent="-171450">
                        <a:buFont typeface="Arial" panose="020B0604020202020204" pitchFamily="34" charset="0"/>
                        <a:buChar char="•"/>
                      </a:pPr>
                      <a:r>
                        <a:rPr lang="en-CA" sz="1000" kern="1200" dirty="0" smtClean="0">
                          <a:solidFill>
                            <a:schemeClr val="dk1"/>
                          </a:solidFill>
                          <a:effectLst/>
                          <a:latin typeface="+mn-lt"/>
                          <a:ea typeface="+mn-ea"/>
                          <a:cs typeface="+mn-cs"/>
                        </a:rPr>
                        <a:t>Evaluate the risks and value of critical data.</a:t>
                      </a:r>
                    </a:p>
                    <a:p>
                      <a:pPr marL="171450" indent="-171450">
                        <a:buFont typeface="Arial" panose="020B0604020202020204" pitchFamily="34" charset="0"/>
                        <a:buChar char="•"/>
                      </a:pPr>
                      <a:r>
                        <a:rPr lang="en-CA" sz="1000" kern="1200" dirty="0" smtClean="0">
                          <a:solidFill>
                            <a:schemeClr val="dk1"/>
                          </a:solidFill>
                          <a:effectLst/>
                          <a:latin typeface="+mn-lt"/>
                          <a:ea typeface="+mn-ea"/>
                          <a:cs typeface="+mn-cs"/>
                        </a:rPr>
                        <a:t>Map and understand the flow of data within the business.</a:t>
                      </a:r>
                    </a:p>
                    <a:p>
                      <a:pPr marL="171450" indent="-171450">
                        <a:buFont typeface="Arial" panose="020B0604020202020204" pitchFamily="34" charset="0"/>
                        <a:buChar char="•"/>
                      </a:pPr>
                      <a:r>
                        <a:rPr lang="en-CA" sz="1000" kern="1200" dirty="0" smtClean="0">
                          <a:solidFill>
                            <a:schemeClr val="dk1"/>
                          </a:solidFill>
                          <a:effectLst/>
                          <a:latin typeface="+mn-lt"/>
                          <a:ea typeface="+mn-ea"/>
                          <a:cs typeface="+mn-cs"/>
                        </a:rPr>
                        <a:t>Identify master data sources and users.</a:t>
                      </a:r>
                    </a:p>
                    <a:p>
                      <a:pPr marL="171450" indent="-171450">
                        <a:buFont typeface="Arial" panose="020B0604020202020204" pitchFamily="34" charset="0"/>
                        <a:buChar char="•"/>
                      </a:pPr>
                      <a:r>
                        <a:rPr lang="en-CA" sz="1000" kern="1200" dirty="0" smtClean="0">
                          <a:solidFill>
                            <a:schemeClr val="dk1"/>
                          </a:solidFill>
                          <a:effectLst/>
                          <a:latin typeface="+mn-lt"/>
                          <a:ea typeface="+mn-ea"/>
                          <a:cs typeface="+mn-cs"/>
                        </a:rPr>
                        <a:t>Assess current master data management capabilities.</a:t>
                      </a:r>
                    </a:p>
                    <a:p>
                      <a:pPr marL="171450" indent="-171450">
                        <a:buFont typeface="Arial" panose="020B0604020202020204" pitchFamily="34" charset="0"/>
                        <a:buChar char="•"/>
                      </a:pPr>
                      <a:r>
                        <a:rPr lang="en-CA" sz="1000" kern="1200" dirty="0" smtClean="0">
                          <a:solidFill>
                            <a:schemeClr val="dk1"/>
                          </a:solidFill>
                          <a:effectLst/>
                          <a:latin typeface="+mn-lt"/>
                          <a:ea typeface="+mn-ea"/>
                          <a:cs typeface="+mn-cs"/>
                        </a:rPr>
                        <a:t>Set target master data management capabilities.</a:t>
                      </a:r>
                    </a:p>
                    <a:p>
                      <a:pPr marL="171450" indent="-171450">
                        <a:buFont typeface="Arial" panose="020B0604020202020204" pitchFamily="34" charset="0"/>
                        <a:buChar char="•"/>
                      </a:pPr>
                      <a:r>
                        <a:rPr lang="en-CA" sz="1000" kern="1200" dirty="0" smtClean="0">
                          <a:solidFill>
                            <a:schemeClr val="dk1"/>
                          </a:solidFill>
                          <a:effectLst/>
                          <a:latin typeface="+mn-lt"/>
                          <a:ea typeface="+mn-ea"/>
                          <a:cs typeface="+mn-cs"/>
                        </a:rPr>
                        <a:t>Identify performance gaps.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000" b="1" dirty="0" smtClean="0">
                          <a:solidFill>
                            <a:schemeClr val="tx1"/>
                          </a:solidFill>
                        </a:rPr>
                        <a:t>Analyze Gaps and</a:t>
                      </a:r>
                      <a:r>
                        <a:rPr lang="en-CA" sz="1000" b="1" baseline="0" dirty="0" smtClean="0">
                          <a:solidFill>
                            <a:schemeClr val="tx1"/>
                          </a:solidFill>
                        </a:rPr>
                        <a:t> Develop Improvement Initiatives</a:t>
                      </a:r>
                      <a:endParaRPr lang="en-CA" sz="1000" b="1" dirty="0" smtClean="0">
                        <a:solidFill>
                          <a:schemeClr val="tx1"/>
                        </a:solidFill>
                      </a:endParaRPr>
                    </a:p>
                    <a:p>
                      <a:pPr marL="171450" lvl="0" indent="-171450">
                        <a:buFont typeface="Arial" panose="020B0604020202020204" pitchFamily="34" charset="0"/>
                        <a:buChar char="•"/>
                      </a:pPr>
                      <a:r>
                        <a:rPr lang="en-US" sz="1000" kern="1200" dirty="0" smtClean="0">
                          <a:solidFill>
                            <a:schemeClr val="dk1"/>
                          </a:solidFill>
                          <a:effectLst/>
                          <a:latin typeface="+mn-lt"/>
                          <a:ea typeface="+mn-ea"/>
                          <a:cs typeface="+mn-cs"/>
                        </a:rPr>
                        <a:t>Evaluate performance gaps for remediation.</a:t>
                      </a:r>
                      <a:endParaRPr lang="en-CA" sz="10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US" sz="1000" kern="1200" dirty="0" smtClean="0">
                          <a:solidFill>
                            <a:schemeClr val="dk1"/>
                          </a:solidFill>
                          <a:effectLst/>
                          <a:latin typeface="+mn-lt"/>
                          <a:ea typeface="+mn-ea"/>
                          <a:cs typeface="+mn-cs"/>
                        </a:rPr>
                        <a:t>Develop alignment of initiatives to strategies.</a:t>
                      </a:r>
                      <a:endParaRPr lang="en-CA" sz="10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US" sz="1000" kern="1200" dirty="0" smtClean="0">
                          <a:solidFill>
                            <a:schemeClr val="dk1"/>
                          </a:solidFill>
                          <a:effectLst/>
                          <a:latin typeface="+mn-lt"/>
                          <a:ea typeface="+mn-ea"/>
                          <a:cs typeface="+mn-cs"/>
                        </a:rPr>
                        <a:t>Consolidate master data management initiatives and strategies.</a:t>
                      </a:r>
                      <a:endParaRPr lang="en-CA" sz="1000" kern="1200" dirty="0" smtClean="0">
                        <a:solidFill>
                          <a:schemeClr val="dk1"/>
                        </a:solidFill>
                        <a:effectLst/>
                        <a:latin typeface="+mn-lt"/>
                        <a:ea typeface="+mn-ea"/>
                        <a:cs typeface="+mn-cs"/>
                      </a:endParaRPr>
                    </a:p>
                    <a:p>
                      <a:pPr marL="171450" indent="-171450">
                        <a:buFont typeface="Arial" panose="020B0604020202020204" pitchFamily="34" charset="0"/>
                        <a:buChar char="•"/>
                      </a:pPr>
                      <a:r>
                        <a:rPr lang="en-US" sz="1000" kern="1200" dirty="0" smtClean="0">
                          <a:solidFill>
                            <a:schemeClr val="dk1"/>
                          </a:solidFill>
                          <a:effectLst/>
                          <a:latin typeface="+mn-lt"/>
                          <a:ea typeface="+mn-ea"/>
                          <a:cs typeface="+mn-cs"/>
                        </a:rPr>
                        <a:t>Develop a project timeline, and define key success measures.</a:t>
                      </a:r>
                      <a:endParaRPr lang="en-CA" sz="1000" b="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000" b="1" dirty="0" smtClean="0">
                          <a:solidFill>
                            <a:schemeClr val="tx1"/>
                          </a:solidFill>
                        </a:rPr>
                        <a:t>Design Roadmap and Plan Implementation</a:t>
                      </a:r>
                    </a:p>
                    <a:p>
                      <a:pPr marL="171450" lvl="0" indent="-171450">
                        <a:buFont typeface="Arial" panose="020B0604020202020204" pitchFamily="34" charset="0"/>
                        <a:buChar char="•"/>
                      </a:pPr>
                      <a:r>
                        <a:rPr lang="en-US" sz="1000" kern="1200" dirty="0" smtClean="0">
                          <a:solidFill>
                            <a:schemeClr val="dk1"/>
                          </a:solidFill>
                          <a:effectLst/>
                          <a:latin typeface="+mn-lt"/>
                          <a:ea typeface="+mn-ea"/>
                          <a:cs typeface="+mn-cs"/>
                        </a:rPr>
                        <a:t>Identify dependencies of initiatives.</a:t>
                      </a:r>
                      <a:endParaRPr lang="en-CA" sz="10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US" sz="1000" kern="1200" dirty="0" smtClean="0">
                          <a:solidFill>
                            <a:schemeClr val="dk1"/>
                          </a:solidFill>
                          <a:effectLst/>
                          <a:latin typeface="+mn-lt"/>
                          <a:ea typeface="+mn-ea"/>
                          <a:cs typeface="+mn-cs"/>
                        </a:rPr>
                        <a:t>Prioritize actions.</a:t>
                      </a:r>
                      <a:endParaRPr lang="en-CA" sz="10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US" sz="1000" kern="1200" dirty="0" smtClean="0">
                          <a:solidFill>
                            <a:schemeClr val="dk1"/>
                          </a:solidFill>
                          <a:effectLst/>
                          <a:latin typeface="+mn-lt"/>
                          <a:ea typeface="+mn-ea"/>
                          <a:cs typeface="+mn-cs"/>
                        </a:rPr>
                        <a:t>Build a master data management roadmap (short and long term).</a:t>
                      </a:r>
                      <a:endParaRPr lang="en-CA" sz="1000" kern="1200" dirty="0" smtClean="0">
                        <a:solidFill>
                          <a:schemeClr val="dk1"/>
                        </a:solidFill>
                        <a:effectLst/>
                        <a:latin typeface="+mn-lt"/>
                        <a:ea typeface="+mn-ea"/>
                        <a:cs typeface="+mn-cs"/>
                      </a:endParaRPr>
                    </a:p>
                    <a:p>
                      <a:pPr marL="171450" indent="-171450">
                        <a:buFont typeface="Arial" panose="020B0604020202020204" pitchFamily="34" charset="0"/>
                        <a:buChar char="•"/>
                      </a:pPr>
                      <a:r>
                        <a:rPr lang="en-CA" sz="1000" kern="1200" dirty="0" smtClean="0">
                          <a:solidFill>
                            <a:schemeClr val="dk1"/>
                          </a:solidFill>
                          <a:effectLst/>
                          <a:latin typeface="+mn-lt"/>
                          <a:ea typeface="+mn-ea"/>
                          <a:cs typeface="+mn-cs"/>
                        </a:rPr>
                        <a:t>Consolidate into master data management strategy.</a:t>
                      </a:r>
                      <a:endParaRPr lang="en-CA" sz="1000" b="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1343580">
                <a:tc>
                  <a:txBody>
                    <a:bodyPr/>
                    <a:lstStyle/>
                    <a:p>
                      <a:pPr marL="216000" marR="0" indent="-457200" algn="ctr" defTabSz="914400" rtl="0" eaLnBrk="1" fontAlgn="auto" latinLnBrk="0" hangingPunct="1">
                        <a:lnSpc>
                          <a:spcPct val="100000"/>
                        </a:lnSpc>
                        <a:spcBef>
                          <a:spcPts val="0"/>
                        </a:spcBef>
                        <a:spcAft>
                          <a:spcPts val="500"/>
                        </a:spcAft>
                        <a:buClrTx/>
                        <a:buSzTx/>
                        <a:buFontTx/>
                        <a:buNone/>
                        <a:tabLst/>
                        <a:defRPr/>
                      </a:pPr>
                      <a:r>
                        <a:rPr lang="en-CA" sz="1200" b="1" dirty="0" smtClean="0">
                          <a:solidFill>
                            <a:srgbClr val="FFFFFF"/>
                          </a:solidFill>
                        </a:rPr>
                        <a:t>Deliverables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228600" indent="-228600">
                        <a:spcAft>
                          <a:spcPts val="0"/>
                        </a:spcAft>
                        <a:buClrTx/>
                        <a:buFont typeface="Arial" panose="020B0604020202020204" pitchFamily="34" charset="0"/>
                        <a:buChar char="•"/>
                      </a:pPr>
                      <a:r>
                        <a:rPr lang="en-CA" sz="1000" b="0" i="0" baseline="0" dirty="0" smtClean="0">
                          <a:solidFill>
                            <a:schemeClr val="tx1"/>
                          </a:solidFill>
                        </a:rPr>
                        <a:t>Workshop Itinerary </a:t>
                      </a:r>
                    </a:p>
                    <a:p>
                      <a:pPr marL="228600" indent="-228600">
                        <a:spcAft>
                          <a:spcPts val="0"/>
                        </a:spcAft>
                        <a:buClrTx/>
                        <a:buFont typeface="Arial" panose="020B0604020202020204" pitchFamily="34" charset="0"/>
                        <a:buChar char="•"/>
                      </a:pPr>
                      <a:r>
                        <a:rPr lang="en-CA" sz="1000" b="0" i="0" baseline="0" dirty="0" smtClean="0">
                          <a:solidFill>
                            <a:schemeClr val="tx1"/>
                          </a:solidFill>
                        </a:rPr>
                        <a:t>Workshop Participant List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71450" lvl="0" indent="-171450">
                        <a:buFont typeface="Arial" panose="020B0604020202020204" pitchFamily="34" charset="0"/>
                        <a:buChar char="•"/>
                      </a:pPr>
                      <a:r>
                        <a:rPr lang="en-CA" sz="1000" kern="1200" dirty="0" smtClean="0">
                          <a:solidFill>
                            <a:schemeClr val="dk1"/>
                          </a:solidFill>
                          <a:effectLst/>
                          <a:latin typeface="+mn-lt"/>
                          <a:ea typeface="+mn-ea"/>
                          <a:cs typeface="+mn-cs"/>
                        </a:rPr>
                        <a:t>High-level data requirements</a:t>
                      </a:r>
                    </a:p>
                    <a:p>
                      <a:pPr marL="171450" lvl="0" indent="-171450">
                        <a:buFont typeface="Arial" panose="020B0604020202020204" pitchFamily="34" charset="0"/>
                        <a:buChar char="•"/>
                      </a:pPr>
                      <a:r>
                        <a:rPr lang="en-CA" sz="1000" kern="1200" dirty="0" smtClean="0">
                          <a:solidFill>
                            <a:schemeClr val="dk1"/>
                          </a:solidFill>
                          <a:effectLst/>
                          <a:latin typeface="+mn-lt"/>
                          <a:ea typeface="+mn-ea"/>
                          <a:cs typeface="+mn-cs"/>
                        </a:rPr>
                        <a:t>Identification of business priorities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71450" lvl="0" indent="-171450">
                        <a:buFont typeface="Arial" panose="020B0604020202020204" pitchFamily="34" charset="0"/>
                        <a:buChar char="•"/>
                      </a:pPr>
                      <a:r>
                        <a:rPr lang="en-US" sz="1000" kern="1200" dirty="0" smtClean="0">
                          <a:solidFill>
                            <a:schemeClr val="dk1"/>
                          </a:solidFill>
                          <a:effectLst/>
                          <a:latin typeface="+mn-lt"/>
                          <a:ea typeface="+mn-ea"/>
                          <a:cs typeface="+mn-cs"/>
                        </a:rPr>
                        <a:t>Data flow diagram with identified master data sources and users</a:t>
                      </a:r>
                      <a:endParaRPr lang="en-CA" sz="1000" kern="1200" dirty="0" smtClean="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dk1"/>
                          </a:solidFill>
                          <a:effectLst/>
                          <a:latin typeface="+mn-lt"/>
                          <a:ea typeface="+mn-ea"/>
                          <a:cs typeface="+mn-cs"/>
                        </a:rPr>
                        <a:t>Master</a:t>
                      </a:r>
                      <a:r>
                        <a:rPr lang="en-CA" sz="1000" kern="1200" baseline="0" dirty="0" smtClean="0">
                          <a:solidFill>
                            <a:schemeClr val="dk1"/>
                          </a:solidFill>
                          <a:effectLst/>
                          <a:latin typeface="+mn-lt"/>
                          <a:ea typeface="+mn-ea"/>
                          <a:cs typeface="+mn-cs"/>
                        </a:rPr>
                        <a:t> </a:t>
                      </a:r>
                      <a:r>
                        <a:rPr lang="en-US" sz="1000" kern="1200" dirty="0" smtClean="0">
                          <a:solidFill>
                            <a:schemeClr val="dk1"/>
                          </a:solidFill>
                          <a:effectLst/>
                          <a:latin typeface="+mn-lt"/>
                          <a:ea typeface="+mn-ea"/>
                          <a:cs typeface="+mn-cs"/>
                        </a:rPr>
                        <a:t>Data Dictionary</a:t>
                      </a:r>
                    </a:p>
                    <a:p>
                      <a:pPr marL="171450" indent="-171450">
                        <a:buFont typeface="Arial" panose="020B0604020202020204" pitchFamily="34" charset="0"/>
                        <a:buChar char="•"/>
                      </a:pPr>
                      <a:r>
                        <a:rPr lang="en-US" sz="1000" kern="1200" dirty="0" smtClean="0">
                          <a:solidFill>
                            <a:schemeClr val="dk1"/>
                          </a:solidFill>
                          <a:effectLst/>
                          <a:latin typeface="+mn-lt"/>
                          <a:ea typeface="+mn-ea"/>
                          <a:cs typeface="+mn-cs"/>
                        </a:rPr>
                        <a:t>Master Data Management Capability Assessment</a:t>
                      </a:r>
                      <a:endParaRPr lang="en-CA" sz="1000" b="0" baseline="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71450" indent="-171450">
                        <a:spcAft>
                          <a:spcPts val="0"/>
                        </a:spcAft>
                        <a:buClrTx/>
                        <a:buFont typeface="Arial" panose="020B0604020202020204" pitchFamily="34" charset="0"/>
                        <a:buChar char="•"/>
                      </a:pPr>
                      <a:r>
                        <a:rPr lang="en-US" sz="1000" kern="1200" dirty="0" smtClean="0">
                          <a:solidFill>
                            <a:schemeClr val="dk1"/>
                          </a:solidFill>
                          <a:effectLst/>
                          <a:latin typeface="+mn-lt"/>
                          <a:ea typeface="+mn-ea"/>
                          <a:cs typeface="+mn-cs"/>
                        </a:rPr>
                        <a:t>Data and master data management alignment and strategies</a:t>
                      </a:r>
                      <a:endParaRPr lang="en-CA" sz="1000" b="0" baseline="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71450" lvl="0" indent="-171450">
                        <a:buFont typeface="Arial" panose="020B0604020202020204" pitchFamily="34" charset="0"/>
                        <a:buChar char="•"/>
                      </a:pPr>
                      <a:r>
                        <a:rPr lang="en-US" sz="1000" kern="1200" dirty="0" smtClean="0">
                          <a:solidFill>
                            <a:schemeClr val="dk1"/>
                          </a:solidFill>
                          <a:effectLst/>
                          <a:latin typeface="+mn-lt"/>
                          <a:ea typeface="+mn-ea"/>
                          <a:cs typeface="+mn-cs"/>
                        </a:rPr>
                        <a:t>Master Data Management Roadmap</a:t>
                      </a:r>
                      <a:endParaRPr lang="en-CA" sz="10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US" sz="1000" kern="1200" dirty="0" smtClean="0">
                          <a:solidFill>
                            <a:schemeClr val="dk1"/>
                          </a:solidFill>
                          <a:effectLst/>
                          <a:latin typeface="+mn-lt"/>
                          <a:ea typeface="+mn-ea"/>
                          <a:cs typeface="+mn-cs"/>
                        </a:rPr>
                        <a:t>Master Data Management Strategy for continued success</a:t>
                      </a:r>
                      <a:endParaRPr lang="en-CA" sz="1000" kern="1200" dirty="0" smtClean="0">
                        <a:solidFill>
                          <a:schemeClr val="dk1"/>
                        </a:solidFill>
                        <a:effectLst/>
                        <a:latin typeface="+mn-lt"/>
                        <a:ea typeface="+mn-ea"/>
                        <a:cs typeface="+mn-cs"/>
                      </a:endParaRPr>
                    </a:p>
                    <a:p>
                      <a:pPr marL="0" indent="0">
                        <a:spcAft>
                          <a:spcPts val="0"/>
                        </a:spcAft>
                        <a:buClrTx/>
                        <a:buFont typeface="+mj-lt"/>
                        <a:buNone/>
                      </a:pPr>
                      <a:endParaRPr lang="en-CA" sz="1000" b="0" baseline="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bl>
          </a:graphicData>
        </a:graphic>
      </p:graphicFrame>
    </p:spTree>
    <p:extLst>
      <p:ext uri="{BB962C8B-B14F-4D97-AF65-F5344CB8AC3E}">
        <p14:creationId xmlns:p14="http://schemas.microsoft.com/office/powerpoint/2010/main" val="3206629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Navigate the two phases of the blueprint using this table of contents </a:t>
            </a:r>
          </a:p>
        </p:txBody>
      </p:sp>
      <p:graphicFrame>
        <p:nvGraphicFramePr>
          <p:cNvPr id="17" name="Table 16"/>
          <p:cNvGraphicFramePr>
            <a:graphicFrameLocks noGrp="1"/>
          </p:cNvGraphicFramePr>
          <p:nvPr>
            <p:extLst>
              <p:ext uri="{D42A27DB-BD31-4B8C-83A1-F6EECF244321}">
                <p14:modId xmlns:p14="http://schemas.microsoft.com/office/powerpoint/2010/main" val="2515572066"/>
              </p:ext>
            </p:extLst>
          </p:nvPr>
        </p:nvGraphicFramePr>
        <p:xfrm>
          <a:off x="472448" y="2947382"/>
          <a:ext cx="4023381" cy="2090630"/>
        </p:xfrm>
        <a:graphic>
          <a:graphicData uri="http://schemas.openxmlformats.org/drawingml/2006/table">
            <a:tbl>
              <a:tblPr firstRow="1" bandRow="1">
                <a:tableStyleId>{5C22544A-7EE6-4342-B048-85BDC9FD1C3A}</a:tableStyleId>
              </a:tblPr>
              <a:tblGrid>
                <a:gridCol w="4023381"/>
              </a:tblGrid>
              <a:tr h="353270">
                <a:tc>
                  <a:txBody>
                    <a:bodyPr/>
                    <a:lstStyle/>
                    <a:p>
                      <a:pPr algn="ctr"/>
                      <a:r>
                        <a:rPr lang="en-CA" sz="1600" dirty="0" smtClean="0">
                          <a:solidFill>
                            <a:schemeClr val="accent1"/>
                          </a:solidFill>
                        </a:rPr>
                        <a:t>Phase</a:t>
                      </a:r>
                      <a:r>
                        <a:rPr lang="en-CA" sz="1600" baseline="0" dirty="0" smtClean="0">
                          <a:solidFill>
                            <a:schemeClr val="accent1"/>
                          </a:solidFill>
                        </a:rPr>
                        <a:t> 1 </a:t>
                      </a:r>
                      <a:endParaRPr lang="en-CA" sz="1600" dirty="0">
                        <a:solidFill>
                          <a:schemeClr val="accent1"/>
                        </a:solidFill>
                      </a:endParaRPr>
                    </a:p>
                  </a:txBody>
                  <a:tcPr>
                    <a:noFill/>
                  </a:tcPr>
                </a:tc>
              </a:tr>
              <a:tr h="31221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i="0" u="none" dirty="0" smtClean="0">
                          <a:solidFill>
                            <a:schemeClr val="accent2"/>
                          </a:solidFill>
                        </a:rPr>
                        <a:t>Step</a:t>
                      </a:r>
                      <a:r>
                        <a:rPr lang="en-CA" sz="1200" b="1" i="0" u="none" baseline="0" dirty="0" smtClean="0">
                          <a:solidFill>
                            <a:schemeClr val="accent2"/>
                          </a:solidFill>
                        </a:rPr>
                        <a:t> 1:</a:t>
                      </a:r>
                      <a:r>
                        <a:rPr lang="en-CA" sz="1200" b="0" i="1" u="none" baseline="0" dirty="0" smtClean="0">
                          <a:solidFill>
                            <a:schemeClr val="tx1"/>
                          </a:solidFill>
                        </a:rPr>
                        <a:t> </a:t>
                      </a:r>
                      <a:r>
                        <a:rPr lang="en-US" sz="1200" dirty="0" smtClean="0"/>
                        <a:t>Assess Your Organizational Readiness for MDM</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dirty="0" smtClean="0">
                          <a:solidFill>
                            <a:schemeClr val="accent3"/>
                          </a:solidFill>
                        </a:rPr>
                        <a:t>Tool:</a:t>
                      </a:r>
                      <a:r>
                        <a:rPr lang="en-CA" sz="1200" dirty="0" smtClean="0"/>
                        <a:t> MDM Readiness Assessment</a:t>
                      </a:r>
                    </a:p>
                  </a:txBody>
                  <a:tcPr>
                    <a:lnB w="12700" cap="flat" cmpd="sng" algn="ctr">
                      <a:solidFill>
                        <a:schemeClr val="bg1">
                          <a:lumMod val="95000"/>
                        </a:schemeClr>
                      </a:solidFill>
                      <a:prstDash val="solid"/>
                      <a:round/>
                      <a:headEnd type="none" w="med" len="med"/>
                      <a:tailEnd type="none" w="med" len="med"/>
                    </a:lnB>
                    <a:noFill/>
                  </a:tcPr>
                </a:tc>
              </a:tr>
              <a:tr h="360000">
                <a:tc>
                  <a:txBody>
                    <a:bodyPr/>
                    <a:lstStyle/>
                    <a:p>
                      <a:pPr marL="0" indent="0">
                        <a:buFont typeface="Wingdings" panose="05000000000000000000" pitchFamily="2" charset="2"/>
                        <a:buNone/>
                      </a:pPr>
                      <a:r>
                        <a:rPr lang="en-CA" sz="1200" b="1" baseline="0" dirty="0" smtClean="0">
                          <a:solidFill>
                            <a:schemeClr val="accent2"/>
                          </a:solidFill>
                        </a:rPr>
                        <a:t>Step 2: </a:t>
                      </a:r>
                      <a:r>
                        <a:rPr lang="en-CA" sz="1200" b="0" baseline="0" dirty="0" smtClean="0">
                          <a:solidFill>
                            <a:schemeClr val="tx1"/>
                          </a:solidFill>
                        </a:rPr>
                        <a:t>Determine Business Requirements for MDM</a:t>
                      </a:r>
                      <a:endParaRPr lang="en-CA" sz="1200" baseline="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1200" b="1" dirty="0" smtClean="0">
                          <a:solidFill>
                            <a:schemeClr val="accent3"/>
                          </a:solidFill>
                        </a:rPr>
                        <a:t>Tool:</a:t>
                      </a:r>
                      <a:r>
                        <a:rPr lang="en-CA" sz="1200" dirty="0" smtClean="0"/>
                        <a:t> MDM Business Needs Assessment</a:t>
                      </a:r>
                    </a:p>
                  </a:txBody>
                  <a:tcP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r>
              <a:tr h="360000">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1200" b="1" baseline="0" dirty="0" smtClean="0">
                          <a:solidFill>
                            <a:schemeClr val="accent2"/>
                          </a:solidFill>
                        </a:rPr>
                        <a:t>Step 3: </a:t>
                      </a:r>
                      <a:r>
                        <a:rPr lang="en-CA" sz="1200" b="0" baseline="0" dirty="0" smtClean="0">
                          <a:solidFill>
                            <a:schemeClr val="tx1"/>
                          </a:solidFill>
                        </a:rPr>
                        <a:t>Make Key Decisions for Your MDM Program </a:t>
                      </a:r>
                      <a:br>
                        <a:rPr lang="en-CA" sz="1200" b="0" baseline="0" dirty="0" smtClean="0">
                          <a:solidFill>
                            <a:schemeClr val="tx1"/>
                          </a:solidFill>
                        </a:rPr>
                      </a:br>
                      <a:r>
                        <a:rPr lang="en-CA" sz="1200" b="1" dirty="0" smtClean="0">
                          <a:solidFill>
                            <a:schemeClr val="accent3"/>
                          </a:solidFill>
                        </a:rPr>
                        <a:t>Template:</a:t>
                      </a:r>
                      <a:r>
                        <a:rPr lang="en-CA" sz="1200" dirty="0" smtClean="0"/>
                        <a:t> MDM Business</a:t>
                      </a:r>
                      <a:r>
                        <a:rPr lang="en-CA" sz="1200" baseline="0" dirty="0" smtClean="0"/>
                        <a:t> Case Presentation Template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CA" sz="1200" b="1" i="0" u="none" strike="noStrike" kern="1200" cap="none" spc="0" normalizeH="0" baseline="0" noProof="0" dirty="0" smtClean="0">
                          <a:ln>
                            <a:noFill/>
                          </a:ln>
                          <a:solidFill>
                            <a:schemeClr val="accent3"/>
                          </a:solidFill>
                          <a:effectLst/>
                          <a:uLnTx/>
                          <a:uFillTx/>
                          <a:latin typeface="+mn-lt"/>
                          <a:ea typeface="+mn-ea"/>
                          <a:cs typeface="+mn-cs"/>
                        </a:rPr>
                        <a:t>Template:</a:t>
                      </a:r>
                      <a:r>
                        <a:rPr kumimoji="0" lang="en-CA" sz="1200" b="0" i="0" u="none" strike="noStrike" kern="1200" cap="none" spc="0" normalizeH="0" baseline="0" noProof="0" dirty="0" smtClean="0">
                          <a:ln>
                            <a:noFill/>
                          </a:ln>
                          <a:solidFill>
                            <a:srgbClr val="333333"/>
                          </a:solidFill>
                          <a:effectLst/>
                          <a:uLnTx/>
                          <a:uFillTx/>
                          <a:latin typeface="+mn-lt"/>
                          <a:ea typeface="+mn-ea"/>
                          <a:cs typeface="+mn-cs"/>
                        </a:rPr>
                        <a:t> Project Charter Template</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dirty="0" smtClean="0"/>
                    </a:p>
                  </a:txBody>
                  <a:tcP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762514982"/>
              </p:ext>
            </p:extLst>
          </p:nvPr>
        </p:nvGraphicFramePr>
        <p:xfrm>
          <a:off x="4630054" y="2947382"/>
          <a:ext cx="4064993" cy="3279350"/>
        </p:xfrm>
        <a:graphic>
          <a:graphicData uri="http://schemas.openxmlformats.org/drawingml/2006/table">
            <a:tbl>
              <a:tblPr firstRow="1" bandRow="1">
                <a:tableStyleId>{5C22544A-7EE6-4342-B048-85BDC9FD1C3A}</a:tableStyleId>
              </a:tblPr>
              <a:tblGrid>
                <a:gridCol w="4064993"/>
              </a:tblGrid>
              <a:tr h="353270">
                <a:tc>
                  <a:txBody>
                    <a:bodyPr/>
                    <a:lstStyle/>
                    <a:p>
                      <a:pPr algn="ctr"/>
                      <a:r>
                        <a:rPr lang="en-CA" sz="1600" dirty="0" smtClean="0">
                          <a:solidFill>
                            <a:schemeClr val="accent1"/>
                          </a:solidFill>
                        </a:rPr>
                        <a:t>Phase 2</a:t>
                      </a:r>
                      <a:endParaRPr lang="en-CA" sz="1600" dirty="0">
                        <a:solidFill>
                          <a:schemeClr val="accent1"/>
                        </a:solidFill>
                      </a:endParaRPr>
                    </a:p>
                  </a:txBody>
                  <a:tcPr>
                    <a:noFill/>
                  </a:tcPr>
                </a:tc>
              </a:tr>
              <a:tr h="31221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i="0" u="none" dirty="0" smtClean="0">
                          <a:solidFill>
                            <a:schemeClr val="accent2"/>
                          </a:solidFill>
                        </a:rPr>
                        <a:t>Step</a:t>
                      </a:r>
                      <a:r>
                        <a:rPr lang="en-CA" sz="1200" b="1" i="0" u="none" baseline="0" dirty="0" smtClean="0">
                          <a:solidFill>
                            <a:schemeClr val="accent2"/>
                          </a:solidFill>
                        </a:rPr>
                        <a:t> 1:</a:t>
                      </a:r>
                      <a:r>
                        <a:rPr lang="en-CA" sz="1200" b="0" i="1" u="none" baseline="0" dirty="0" smtClean="0">
                          <a:solidFill>
                            <a:schemeClr val="tx1"/>
                          </a:solidFill>
                        </a:rPr>
                        <a:t> </a:t>
                      </a:r>
                      <a:r>
                        <a:rPr lang="en-US" sz="1200" b="0" i="0" u="none" baseline="0" dirty="0" smtClean="0">
                          <a:solidFill>
                            <a:schemeClr val="dk1"/>
                          </a:solidFill>
                        </a:rPr>
                        <a:t>Perform a MDM Capabilities Assessment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dirty="0" smtClean="0">
                          <a:solidFill>
                            <a:schemeClr val="accent3"/>
                          </a:solidFill>
                        </a:rPr>
                        <a:t>Tool:</a:t>
                      </a:r>
                      <a:r>
                        <a:rPr lang="en-CA" sz="1200" dirty="0" smtClean="0"/>
                        <a:t> </a:t>
                      </a:r>
                      <a:r>
                        <a:rPr lang="en-CA" sz="1200" i="0" dirty="0" smtClean="0"/>
                        <a:t>MDM Capabilities Assessment and Initiative</a:t>
                      </a:r>
                      <a:r>
                        <a:rPr lang="en-CA" sz="1200" i="0" baseline="0" dirty="0" smtClean="0"/>
                        <a:t> Planning Tool</a:t>
                      </a:r>
                      <a:endParaRPr lang="en-CA" sz="1200" i="0" dirty="0" smtClean="0"/>
                    </a:p>
                  </a:txBody>
                  <a:tcPr>
                    <a:lnB w="12700" cap="flat" cmpd="sng" algn="ctr">
                      <a:solidFill>
                        <a:schemeClr val="bg1">
                          <a:lumMod val="95000"/>
                        </a:schemeClr>
                      </a:solidFill>
                      <a:prstDash val="solid"/>
                      <a:round/>
                      <a:headEnd type="none" w="med" len="med"/>
                      <a:tailEnd type="none" w="med" len="med"/>
                    </a:lnB>
                    <a:noFill/>
                  </a:tcPr>
                </a:tc>
              </a:tr>
              <a:tr h="360000">
                <a:tc>
                  <a:txBody>
                    <a:bodyPr/>
                    <a:lstStyle/>
                    <a:p>
                      <a:pPr marL="0" marR="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CA" sz="1200" b="1" baseline="0" dirty="0" smtClean="0">
                          <a:solidFill>
                            <a:schemeClr val="accent2"/>
                          </a:solidFill>
                        </a:rPr>
                        <a:t>Step 2: </a:t>
                      </a:r>
                      <a:r>
                        <a:rPr lang="en-CA" sz="1200" b="0" baseline="0" dirty="0" smtClean="0">
                          <a:solidFill>
                            <a:schemeClr val="tx1"/>
                          </a:solidFill>
                        </a:rPr>
                        <a:t>Develop MDM Initiatives</a:t>
                      </a:r>
                      <a:br>
                        <a:rPr lang="en-CA" sz="1200" b="0" baseline="0" dirty="0" smtClean="0">
                          <a:solidFill>
                            <a:schemeClr val="tx1"/>
                          </a:solidFill>
                        </a:rPr>
                      </a:br>
                      <a:r>
                        <a:rPr lang="en-CA" sz="1200" b="1" dirty="0" smtClean="0">
                          <a:solidFill>
                            <a:schemeClr val="accent3"/>
                          </a:solidFill>
                        </a:rPr>
                        <a:t>Tool:</a:t>
                      </a:r>
                      <a:r>
                        <a:rPr lang="en-CA" sz="1200" dirty="0" smtClean="0"/>
                        <a:t> </a:t>
                      </a:r>
                      <a:r>
                        <a:rPr lang="en-CA" sz="1200" i="0" dirty="0" smtClean="0"/>
                        <a:t>MDM Capabilities Assessment and Initiative</a:t>
                      </a:r>
                      <a:r>
                        <a:rPr lang="en-CA" sz="1200" i="0" baseline="0" dirty="0" smtClean="0"/>
                        <a:t> Planning Tool</a:t>
                      </a:r>
                      <a:endParaRPr lang="en-CA" sz="1200" i="0" dirty="0" smtClean="0"/>
                    </a:p>
                  </a:txBody>
                  <a:tcP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r>
              <a:tr h="360000">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1200" b="1" baseline="0" dirty="0" smtClean="0">
                          <a:solidFill>
                            <a:schemeClr val="accent2"/>
                          </a:solidFill>
                        </a:rPr>
                        <a:t>Step 3:</a:t>
                      </a:r>
                      <a:r>
                        <a:rPr lang="en-CA" sz="1200" b="0" baseline="0" dirty="0" smtClean="0">
                          <a:solidFill>
                            <a:schemeClr val="tx1"/>
                          </a:solidFill>
                        </a:rPr>
                        <a:t> </a:t>
                      </a:r>
                      <a:r>
                        <a:rPr lang="en-US" sz="1200" dirty="0" smtClean="0"/>
                        <a:t>Create a </a:t>
                      </a:r>
                      <a:r>
                        <a:rPr lang="en-US" sz="1200" b="0" dirty="0" smtClean="0"/>
                        <a:t>Roadmap and Plan of Action for Master </a:t>
                      </a:r>
                      <a:r>
                        <a:rPr lang="en-US" sz="1200" dirty="0" smtClean="0"/>
                        <a:t>Data Management </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1200" b="1" i="0" dirty="0" smtClean="0">
                          <a:solidFill>
                            <a:schemeClr val="accent3"/>
                          </a:solidFill>
                        </a:rPr>
                        <a:t>Template:</a:t>
                      </a:r>
                      <a:r>
                        <a:rPr lang="en-CA" sz="1200" i="0" dirty="0" smtClean="0"/>
                        <a:t> MDM Roadmap Template </a:t>
                      </a:r>
                    </a:p>
                  </a:txBody>
                  <a:tcP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r>
              <a:tr h="360000">
                <a:tc>
                  <a:txBody>
                    <a:bodyPr/>
                    <a:lstStyle/>
                    <a:p>
                      <a:pPr marL="0" indent="0">
                        <a:buFont typeface="Wingdings" panose="05000000000000000000" pitchFamily="2" charset="2"/>
                        <a:buNone/>
                      </a:pPr>
                      <a:r>
                        <a:rPr lang="en-CA" sz="1200" b="1" baseline="0" dirty="0" smtClean="0">
                          <a:solidFill>
                            <a:schemeClr val="accent2"/>
                          </a:solidFill>
                        </a:rPr>
                        <a:t>Appendix</a:t>
                      </a:r>
                    </a:p>
                    <a:p>
                      <a:pPr marL="0" indent="0">
                        <a:buFont typeface="Wingdings" panose="05000000000000000000" pitchFamily="2" charset="2"/>
                        <a:buNone/>
                      </a:pPr>
                      <a:r>
                        <a:rPr lang="en-CA" sz="1200" b="0" baseline="0" dirty="0" smtClean="0">
                          <a:solidFill>
                            <a:schemeClr val="tx1"/>
                          </a:solidFill>
                        </a:rPr>
                        <a:t>Info-Tech Research Group’s Information Management Framework</a:t>
                      </a:r>
                    </a:p>
                    <a:p>
                      <a:pPr marL="0" indent="0">
                        <a:buFont typeface="Wingdings" panose="05000000000000000000" pitchFamily="2" charset="2"/>
                        <a:buNone/>
                      </a:pPr>
                      <a:r>
                        <a:rPr lang="en-CA" sz="1200" b="0" baseline="0" dirty="0" smtClean="0">
                          <a:solidFill>
                            <a:schemeClr val="tx1"/>
                          </a:solidFill>
                        </a:rPr>
                        <a:t>Additional Research</a:t>
                      </a:r>
                    </a:p>
                    <a:p>
                      <a:pPr marL="0" indent="0">
                        <a:buFont typeface="Wingdings" panose="05000000000000000000" pitchFamily="2" charset="2"/>
                        <a:buNone/>
                      </a:pPr>
                      <a:r>
                        <a:rPr lang="en-CA" sz="1200" b="0" baseline="0" dirty="0" smtClean="0">
                          <a:solidFill>
                            <a:schemeClr val="tx1"/>
                          </a:solidFill>
                        </a:rPr>
                        <a:t>Bibliography</a:t>
                      </a:r>
                    </a:p>
                  </a:txBody>
                  <a:tcP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r>
            </a:tbl>
          </a:graphicData>
        </a:graphic>
      </p:graphicFrame>
      <p:pic>
        <p:nvPicPr>
          <p:cNvPr id="5" name="Picture 4"/>
          <p:cNvPicPr>
            <a:picLocks noChangeAspect="1"/>
          </p:cNvPicPr>
          <p:nvPr/>
        </p:nvPicPr>
        <p:blipFill>
          <a:blip r:embed="rId3"/>
          <a:stretch>
            <a:fillRect/>
          </a:stretch>
        </p:blipFill>
        <p:spPr>
          <a:xfrm>
            <a:off x="5567062" y="1196580"/>
            <a:ext cx="2190976" cy="1643232"/>
          </a:xfrm>
          <a:prstGeom prst="rect">
            <a:avLst/>
          </a:prstGeom>
          <a:ln>
            <a:solidFill>
              <a:schemeClr val="bg1">
                <a:lumMod val="95000"/>
              </a:schemeClr>
            </a:solidFill>
          </a:ln>
        </p:spPr>
      </p:pic>
      <p:pic>
        <p:nvPicPr>
          <p:cNvPr id="6" name="Picture 5"/>
          <p:cNvPicPr>
            <a:picLocks noChangeAspect="1"/>
          </p:cNvPicPr>
          <p:nvPr/>
        </p:nvPicPr>
        <p:blipFill>
          <a:blip r:embed="rId4"/>
          <a:stretch>
            <a:fillRect/>
          </a:stretch>
        </p:blipFill>
        <p:spPr>
          <a:xfrm>
            <a:off x="1388869" y="1196908"/>
            <a:ext cx="2190538" cy="1642904"/>
          </a:xfrm>
          <a:prstGeom prst="rect">
            <a:avLst/>
          </a:prstGeom>
          <a:ln>
            <a:solidFill>
              <a:schemeClr val="bg1">
                <a:lumMod val="95000"/>
              </a:schemeClr>
            </a:solidFill>
          </a:ln>
        </p:spPr>
      </p:pic>
    </p:spTree>
    <p:extLst>
      <p:ext uri="{BB962C8B-B14F-4D97-AF65-F5344CB8AC3E}">
        <p14:creationId xmlns:p14="http://schemas.microsoft.com/office/powerpoint/2010/main" val="34225406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Use these icons to help direct you as you navigate this research </a:t>
            </a:r>
          </a:p>
        </p:txBody>
      </p:sp>
      <p:grpSp>
        <p:nvGrpSpPr>
          <p:cNvPr id="4" name="Group 3"/>
          <p:cNvGrpSpPr/>
          <p:nvPr/>
        </p:nvGrpSpPr>
        <p:grpSpPr>
          <a:xfrm>
            <a:off x="726140" y="3283099"/>
            <a:ext cx="7590771" cy="320040"/>
            <a:chOff x="807719" y="2308678"/>
            <a:chExt cx="7388352" cy="320040"/>
          </a:xfrm>
        </p:grpSpPr>
        <p:sp>
          <p:nvSpPr>
            <p:cNvPr id="10" name="Rectangle 9"/>
            <p:cNvSpPr/>
            <p:nvPr/>
          </p:nvSpPr>
          <p:spPr>
            <a:xfrm>
              <a:off x="807719" y="2308678"/>
              <a:ext cx="7388352" cy="32004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p>
          </p:txBody>
        </p:sp>
        <p:pic>
          <p:nvPicPr>
            <p:cNvPr id="5" name="Picture 4" descr="on-site-workshops.png"/>
            <p:cNvPicPr>
              <a:picLocks noChangeAspect="1"/>
            </p:cNvPicPr>
            <p:nvPr/>
          </p:nvPicPr>
          <p:blipFill rotWithShape="1">
            <a:blip r:embed="rId3" cstate="print"/>
            <a:srcRect l="12204" t="22820" r="8463" b="22257"/>
            <a:stretch/>
          </p:blipFill>
          <p:spPr>
            <a:xfrm>
              <a:off x="861308" y="2374042"/>
              <a:ext cx="276998" cy="197924"/>
            </a:xfrm>
            <a:prstGeom prst="rect">
              <a:avLst/>
            </a:prstGeom>
            <a:effectLst>
              <a:outerShdw blurRad="50800" dist="38100" dir="2700000" algn="tl" rotWithShape="0">
                <a:prstClr val="black">
                  <a:alpha val="40000"/>
                </a:prstClr>
              </a:outerShdw>
            </a:effectLst>
          </p:spPr>
        </p:pic>
      </p:grpSp>
      <p:grpSp>
        <p:nvGrpSpPr>
          <p:cNvPr id="6" name="Group 5"/>
          <p:cNvGrpSpPr/>
          <p:nvPr/>
        </p:nvGrpSpPr>
        <p:grpSpPr>
          <a:xfrm>
            <a:off x="725159" y="1847009"/>
            <a:ext cx="7591753" cy="343307"/>
            <a:chOff x="807719" y="3498849"/>
            <a:chExt cx="7388352" cy="343307"/>
          </a:xfrm>
        </p:grpSpPr>
        <p:sp>
          <p:nvSpPr>
            <p:cNvPr id="12" name="Rectangle 11"/>
            <p:cNvSpPr/>
            <p:nvPr/>
          </p:nvSpPr>
          <p:spPr>
            <a:xfrm>
              <a:off x="807719" y="3511852"/>
              <a:ext cx="7388352"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13" name="Picture 12" descr="best-practice-blueprints.png"/>
            <p:cNvPicPr>
              <a:picLocks noChangeAspect="1"/>
            </p:cNvPicPr>
            <p:nvPr/>
          </p:nvPicPr>
          <p:blipFill>
            <a:blip r:embed="rId4" cstate="print"/>
            <a:stretch>
              <a:fillRect/>
            </a:stretch>
          </p:blipFill>
          <p:spPr>
            <a:xfrm>
              <a:off x="828153" y="3498849"/>
              <a:ext cx="343307" cy="343307"/>
            </a:xfrm>
            <a:prstGeom prst="rect">
              <a:avLst/>
            </a:prstGeom>
            <a:noFill/>
            <a:effectLst/>
          </p:spPr>
        </p:pic>
      </p:grpSp>
      <p:sp>
        <p:nvSpPr>
          <p:cNvPr id="18" name="TextBox 17"/>
          <p:cNvSpPr txBox="1"/>
          <p:nvPr/>
        </p:nvSpPr>
        <p:spPr>
          <a:xfrm>
            <a:off x="725160" y="2196046"/>
            <a:ext cx="7470912" cy="738664"/>
          </a:xfrm>
          <a:prstGeom prst="rect">
            <a:avLst/>
          </a:prstGeom>
          <a:noFill/>
        </p:spPr>
        <p:txBody>
          <a:bodyPr wrap="square" rtlCol="0">
            <a:spAutoFit/>
          </a:bodyPr>
          <a:lstStyle/>
          <a:p>
            <a:r>
              <a:rPr lang="en-US" sz="1400" dirty="0" smtClean="0"/>
              <a:t>This icon denotes a slide where a supporting Info-Tech tool or template will help you perform the activity or step associated with the slide. Refer to the supporting tool or template to get the best results and proceed to the next step of the project.</a:t>
            </a:r>
            <a:endParaRPr lang="en-US" sz="1400" dirty="0"/>
          </a:p>
        </p:txBody>
      </p:sp>
      <p:sp>
        <p:nvSpPr>
          <p:cNvPr id="20" name="TextBox 19"/>
          <p:cNvSpPr txBox="1"/>
          <p:nvPr/>
        </p:nvSpPr>
        <p:spPr>
          <a:xfrm>
            <a:off x="725159" y="3608153"/>
            <a:ext cx="7538435" cy="738664"/>
          </a:xfrm>
          <a:prstGeom prst="rect">
            <a:avLst/>
          </a:prstGeom>
          <a:noFill/>
        </p:spPr>
        <p:txBody>
          <a:bodyPr wrap="square" rtlCol="0">
            <a:spAutoFit/>
          </a:bodyPr>
          <a:lstStyle/>
          <a:p>
            <a:r>
              <a:rPr lang="en-US" sz="1400" dirty="0" smtClean="0"/>
              <a:t>This icon denotes a slide with an associated activity. The activity can be performed either as part of your project or with the support of Info-Tech team members, who will come onsite to facilitate a workshop for your organization.</a:t>
            </a:r>
            <a:endParaRPr lang="en-US" sz="1400" dirty="0"/>
          </a:p>
        </p:txBody>
      </p:sp>
      <p:sp>
        <p:nvSpPr>
          <p:cNvPr id="23" name="TextBox 22"/>
          <p:cNvSpPr txBox="1"/>
          <p:nvPr/>
        </p:nvSpPr>
        <p:spPr>
          <a:xfrm>
            <a:off x="349857" y="1238736"/>
            <a:ext cx="8470615" cy="523220"/>
          </a:xfrm>
          <a:prstGeom prst="rect">
            <a:avLst/>
          </a:prstGeom>
          <a:noFill/>
        </p:spPr>
        <p:txBody>
          <a:bodyPr wrap="square" rtlCol="0">
            <a:spAutoFit/>
          </a:bodyPr>
          <a:lstStyle/>
          <a:p>
            <a:r>
              <a:rPr lang="en-US" sz="1400" dirty="0" smtClean="0"/>
              <a:t>Use these icons to help guide you through each step of the blueprint and direct you to content related to the recommended activities. </a:t>
            </a:r>
            <a:endParaRPr lang="en-US" sz="1400" dirty="0"/>
          </a:p>
        </p:txBody>
      </p:sp>
    </p:spTree>
    <p:extLst>
      <p:ext uri="{BB962C8B-B14F-4D97-AF65-F5344CB8AC3E}">
        <p14:creationId xmlns:p14="http://schemas.microsoft.com/office/powerpoint/2010/main" val="14898851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531403384"/>
              </p:ext>
            </p:extLst>
          </p:nvPr>
        </p:nvGraphicFramePr>
        <p:xfrm>
          <a:off x="480439" y="2118946"/>
          <a:ext cx="8053960" cy="3933482"/>
        </p:xfrm>
        <a:graphic>
          <a:graphicData uri="http://schemas.openxmlformats.org/drawingml/2006/table">
            <a:tbl>
              <a:tblPr firstRow="1" bandRow="1">
                <a:tableStyleId>{5C22544A-7EE6-4342-B048-85BDC9FD1C3A}</a:tableStyleId>
              </a:tblPr>
              <a:tblGrid>
                <a:gridCol w="1532157"/>
                <a:gridCol w="3371177"/>
                <a:gridCol w="3150626"/>
              </a:tblGrid>
              <a:tr h="2167304">
                <a:tc>
                  <a:txBody>
                    <a:bodyPr/>
                    <a:lstStyle/>
                    <a:p>
                      <a:pPr algn="ctr"/>
                      <a:r>
                        <a:rPr lang="en-CA" sz="1000" dirty="0" smtClean="0">
                          <a:solidFill>
                            <a:schemeClr val="bg1"/>
                          </a:solidFill>
                        </a:rPr>
                        <a:t>Best-Practice Toolkit</a:t>
                      </a:r>
                      <a:endParaRPr lang="en-CA" sz="1000"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p>
                      <a:pPr>
                        <a:spcAft>
                          <a:spcPts val="600"/>
                        </a:spcAft>
                      </a:pPr>
                      <a:r>
                        <a:rPr lang="en-CA" sz="1000" dirty="0" smtClean="0">
                          <a:solidFill>
                            <a:schemeClr val="tx1"/>
                          </a:solidFill>
                        </a:rPr>
                        <a:t>    Executive Brief</a:t>
                      </a:r>
                    </a:p>
                    <a:p>
                      <a:pPr>
                        <a:spcAft>
                          <a:spcPts val="600"/>
                        </a:spcAft>
                      </a:pPr>
                      <a:r>
                        <a:rPr lang="en-CA" sz="1000" dirty="0" smtClean="0">
                          <a:solidFill>
                            <a:schemeClr val="tx1"/>
                          </a:solidFill>
                        </a:rPr>
                        <a:t>1.1 </a:t>
                      </a:r>
                      <a:r>
                        <a:rPr lang="en-US" sz="1000" dirty="0" smtClean="0">
                          <a:solidFill>
                            <a:schemeClr val="tx1"/>
                          </a:solidFill>
                        </a:rPr>
                        <a:t>Assess Your Organizational Readiness for MDM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b="0" i="1" dirty="0" smtClean="0">
                          <a:solidFill>
                            <a:schemeClr val="tx1"/>
                          </a:solidFill>
                        </a:rPr>
                        <a:t>    MDM</a:t>
                      </a:r>
                      <a:r>
                        <a:rPr lang="en-US" sz="1000" b="0" i="1" baseline="0" dirty="0" smtClean="0">
                          <a:solidFill>
                            <a:schemeClr val="tx1"/>
                          </a:solidFill>
                        </a:rPr>
                        <a:t> Readiness Assessment</a:t>
                      </a:r>
                      <a:endParaRPr lang="en-US" sz="1000" dirty="0" smtClean="0">
                        <a:solidFill>
                          <a:schemeClr val="tx1"/>
                        </a:solidFill>
                      </a:endParaRPr>
                    </a:p>
                    <a:p>
                      <a:pPr>
                        <a:spcAft>
                          <a:spcPts val="600"/>
                        </a:spcAft>
                      </a:pPr>
                      <a:r>
                        <a:rPr lang="en-CA" sz="1000" dirty="0" smtClean="0">
                          <a:solidFill>
                            <a:schemeClr val="tx1"/>
                          </a:solidFill>
                        </a:rPr>
                        <a:t>1.2 Determine Business Needs for MDM </a:t>
                      </a:r>
                    </a:p>
                    <a:p>
                      <a:pPr>
                        <a:spcAft>
                          <a:spcPts val="600"/>
                        </a:spcAft>
                      </a:pPr>
                      <a:r>
                        <a:rPr kumimoji="0" lang="en-CA" sz="1000" b="0" i="1" u="none" strike="noStrike" kern="1200" cap="none" spc="0" normalizeH="0" baseline="0" noProof="0" dirty="0" smtClean="0">
                          <a:ln>
                            <a:noFill/>
                          </a:ln>
                          <a:solidFill>
                            <a:srgbClr val="333333"/>
                          </a:solidFill>
                          <a:effectLst/>
                          <a:uLnTx/>
                          <a:uFillTx/>
                          <a:latin typeface="+mn-lt"/>
                          <a:ea typeface="+mn-ea"/>
                          <a:cs typeface="+mn-cs"/>
                        </a:rPr>
                        <a:t>    MDM Business Needs Assessment</a:t>
                      </a:r>
                      <a:endParaRPr lang="en-CA" sz="1000" dirty="0" smtClean="0">
                        <a:solidFill>
                          <a:schemeClr val="tx1"/>
                        </a:solidFill>
                      </a:endParaRPr>
                    </a:p>
                    <a:p>
                      <a:pPr marL="0" marR="0" indent="0" algn="l" defTabSz="914400" rtl="0" eaLnBrk="1" fontAlgn="auto" latinLnBrk="0" hangingPunct="1">
                        <a:lnSpc>
                          <a:spcPct val="100000"/>
                        </a:lnSpc>
                        <a:spcBef>
                          <a:spcPts val="0"/>
                        </a:spcBef>
                        <a:spcAft>
                          <a:spcPts val="600"/>
                        </a:spcAft>
                        <a:buClrTx/>
                        <a:buSzTx/>
                        <a:buFontTx/>
                        <a:buNone/>
                        <a:tabLst/>
                        <a:defRPr/>
                      </a:pPr>
                      <a:r>
                        <a:rPr lang="en-CA" sz="1000" dirty="0" smtClean="0">
                          <a:solidFill>
                            <a:schemeClr val="tx1"/>
                          </a:solidFill>
                        </a:rPr>
                        <a:t>1.3 Make Key Decisions for Your MDM Program</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0" i="1" u="none" strike="noStrike" kern="1200" cap="none" spc="0" normalizeH="0" baseline="0" noProof="0" dirty="0" smtClean="0">
                          <a:ln>
                            <a:noFill/>
                          </a:ln>
                          <a:solidFill>
                            <a:srgbClr val="333333"/>
                          </a:solidFill>
                          <a:effectLst/>
                          <a:uLnTx/>
                          <a:uFillTx/>
                          <a:latin typeface="+mn-lt"/>
                          <a:ea typeface="+mn-ea"/>
                          <a:cs typeface="+mn-cs"/>
                        </a:rPr>
                        <a:t>    Business Case Presentation Template</a:t>
                      </a:r>
                      <a:r>
                        <a:rPr lang="en-CA" sz="1000" dirty="0" smtClean="0">
                          <a:solidFill>
                            <a:schemeClr val="tx1"/>
                          </a:solidFill>
                        </a:rPr>
                        <a:t> </a:t>
                      </a:r>
                    </a:p>
                    <a:p>
                      <a:pPr marL="171450" marR="0" lvl="0" indent="-171450" algn="l" defTabSz="914400" rtl="0" eaLnBrk="1" fontAlgn="auto" latinLnBrk="0" hangingPunct="1">
                        <a:lnSpc>
                          <a:spcPct val="100000"/>
                        </a:lnSpc>
                        <a:spcBef>
                          <a:spcPts val="0"/>
                        </a:spcBef>
                        <a:spcAft>
                          <a:spcPts val="600"/>
                        </a:spcAft>
                        <a:buClrTx/>
                        <a:buSzPct val="175000"/>
                        <a:buFont typeface="Arial" panose="020B0604020202020204" pitchFamily="34" charset="0"/>
                        <a:buChar char="•"/>
                        <a:tabLst/>
                        <a:defRPr/>
                      </a:pPr>
                      <a:r>
                        <a:rPr kumimoji="0" lang="en-CA" sz="1000" b="0" i="1" u="none" strike="noStrike" kern="1200" cap="none" spc="0" normalizeH="0" baseline="0" noProof="0" dirty="0" smtClean="0">
                          <a:ln>
                            <a:noFill/>
                          </a:ln>
                          <a:solidFill>
                            <a:srgbClr val="333333"/>
                          </a:solidFill>
                          <a:effectLst/>
                          <a:uLnTx/>
                          <a:uFillTx/>
                          <a:latin typeface="+mn-lt"/>
                          <a:ea typeface="+mn-ea"/>
                          <a:cs typeface="+mn-cs"/>
                        </a:rPr>
                        <a:t>Project Charter Template</a:t>
                      </a:r>
                    </a:p>
                    <a:p>
                      <a:pPr>
                        <a:spcAft>
                          <a:spcPts val="600"/>
                        </a:spcAft>
                      </a:pPr>
                      <a:endParaRPr lang="en-CA" sz="1000" dirty="0"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smtClean="0">
                          <a:ln>
                            <a:noFill/>
                          </a:ln>
                          <a:solidFill>
                            <a:srgbClr val="333333"/>
                          </a:solidFill>
                          <a:effectLst/>
                          <a:uLnTx/>
                          <a:uFillTx/>
                          <a:latin typeface="+mn-lt"/>
                        </a:rPr>
                        <a:t>2.1 </a:t>
                      </a:r>
                      <a:r>
                        <a:rPr lang="en-US" sz="1000" b="1" i="0" u="none" baseline="0" dirty="0" smtClean="0">
                          <a:solidFill>
                            <a:schemeClr val="dk1"/>
                          </a:solidFill>
                        </a:rPr>
                        <a:t>Perform a MDM Capabilities Assessment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b="0" i="1" dirty="0" smtClean="0">
                          <a:solidFill>
                            <a:schemeClr val="tx1"/>
                          </a:solidFill>
                        </a:rPr>
                        <a:t>    MDM</a:t>
                      </a:r>
                      <a:r>
                        <a:rPr lang="en-US" sz="1000" b="0" i="1" baseline="0" dirty="0" smtClean="0">
                          <a:solidFill>
                            <a:schemeClr val="tx1"/>
                          </a:solidFill>
                        </a:rPr>
                        <a:t> </a:t>
                      </a:r>
                      <a:r>
                        <a:rPr lang="en-CA" sz="1000" b="0" i="1" baseline="0" dirty="0" smtClean="0">
                          <a:solidFill>
                            <a:schemeClr val="tx1"/>
                          </a:solidFill>
                        </a:rPr>
                        <a:t>Capabilities Assessment and Initiative Planning Tool</a:t>
                      </a:r>
                      <a:endParaRPr kumimoji="0" lang="en-CA" sz="1000" b="1" i="0" u="none" strike="noStrike" kern="1200" cap="none" spc="0" normalizeH="0" baseline="0" noProof="0" dirty="0" smtClean="0">
                        <a:ln>
                          <a:noFill/>
                        </a:ln>
                        <a:solidFill>
                          <a:srgbClr val="333333"/>
                        </a:solidFill>
                        <a:effectLst/>
                        <a:uLnTx/>
                        <a:uFillTx/>
                        <a:latin typeface="+mn-lt"/>
                      </a:endParaRPr>
                    </a:p>
                    <a:p>
                      <a:pPr marL="0" indent="0">
                        <a:spcBef>
                          <a:spcPts val="600"/>
                        </a:spcBef>
                        <a:spcAft>
                          <a:spcPts val="600"/>
                        </a:spcAft>
                        <a:buFont typeface="Wingdings" panose="05000000000000000000" pitchFamily="2" charset="2"/>
                        <a:buNone/>
                      </a:pPr>
                      <a:r>
                        <a:rPr kumimoji="0" lang="en-CA" sz="1000" b="1" i="0" u="none" strike="noStrike" kern="1200" cap="none" spc="0" normalizeH="0" baseline="0" noProof="0" dirty="0" smtClean="0">
                          <a:ln>
                            <a:noFill/>
                          </a:ln>
                          <a:solidFill>
                            <a:srgbClr val="333333"/>
                          </a:solidFill>
                          <a:effectLst/>
                          <a:uLnTx/>
                          <a:uFillTx/>
                          <a:latin typeface="+mn-lt"/>
                        </a:rPr>
                        <a:t>2.2 </a:t>
                      </a:r>
                      <a:r>
                        <a:rPr lang="en-CA" sz="1000" b="1" baseline="0" dirty="0" smtClean="0">
                          <a:solidFill>
                            <a:schemeClr val="tx1"/>
                          </a:solidFill>
                        </a:rPr>
                        <a:t>Develop MDM Initiatives</a:t>
                      </a:r>
                    </a:p>
                    <a:p>
                      <a:pPr marL="0" marR="0"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1000" b="0" i="1" dirty="0" smtClean="0">
                          <a:solidFill>
                            <a:schemeClr val="tx1"/>
                          </a:solidFill>
                        </a:rPr>
                        <a:t>    MDM</a:t>
                      </a:r>
                      <a:r>
                        <a:rPr lang="en-US" sz="1000" b="0" i="1" baseline="0" dirty="0" smtClean="0">
                          <a:solidFill>
                            <a:schemeClr val="tx1"/>
                          </a:solidFill>
                        </a:rPr>
                        <a:t> </a:t>
                      </a:r>
                      <a:r>
                        <a:rPr lang="en-CA" sz="1000" b="0" i="1" baseline="0" dirty="0" smtClean="0">
                          <a:solidFill>
                            <a:schemeClr val="tx1"/>
                          </a:solidFill>
                        </a:rPr>
                        <a:t>Capabilities Assessment and Initiative Planning Tool</a:t>
                      </a:r>
                      <a:endParaRPr lang="en-CA" sz="1000" b="1" baseline="0" dirty="0" smtClean="0">
                        <a:solidFill>
                          <a:schemeClr val="tx1"/>
                        </a:solidFill>
                      </a:endParaRPr>
                    </a:p>
                    <a:p>
                      <a:pPr marL="0" indent="0">
                        <a:spcBef>
                          <a:spcPts val="600"/>
                        </a:spcBef>
                        <a:spcAft>
                          <a:spcPts val="600"/>
                        </a:spcAft>
                        <a:buFont typeface="Wingdings" panose="05000000000000000000" pitchFamily="2" charset="2"/>
                        <a:buNone/>
                      </a:pPr>
                      <a:r>
                        <a:rPr lang="en-CA" sz="1000" b="1" baseline="0" dirty="0" smtClean="0">
                          <a:solidFill>
                            <a:schemeClr val="tx1"/>
                          </a:solidFill>
                        </a:rPr>
                        <a:t>2.3 </a:t>
                      </a:r>
                      <a:r>
                        <a:rPr lang="en-US" sz="1000" b="1" dirty="0" smtClean="0">
                          <a:solidFill>
                            <a:schemeClr val="tx1"/>
                          </a:solidFill>
                        </a:rPr>
                        <a:t>Create a Roadmap and Plan of Action for Master Data Management </a:t>
                      </a:r>
                      <a:endParaRPr lang="en-CA" sz="1000" b="1" baseline="0" dirty="0" smtClean="0">
                        <a:solidFill>
                          <a:schemeClr val="tx1"/>
                        </a:solidFill>
                      </a:endParaRPr>
                    </a:p>
                    <a:p>
                      <a:pPr marL="0" indent="0">
                        <a:spcAft>
                          <a:spcPts val="600"/>
                        </a:spcAft>
                        <a:buSzPct val="175000"/>
                        <a:buNone/>
                      </a:pPr>
                      <a:r>
                        <a:rPr lang="en-US" sz="1000" b="0" i="1" dirty="0" smtClean="0">
                          <a:solidFill>
                            <a:schemeClr val="tx1"/>
                          </a:solidFill>
                        </a:rPr>
                        <a:t>    MDM</a:t>
                      </a:r>
                      <a:r>
                        <a:rPr lang="en-US" sz="1000" b="0" i="1" baseline="0" dirty="0" smtClean="0">
                          <a:solidFill>
                            <a:schemeClr val="tx1"/>
                          </a:solidFill>
                        </a:rPr>
                        <a:t> Roadmap Template </a:t>
                      </a:r>
                    </a:p>
                    <a:p>
                      <a:pPr marL="0" marR="0" lvl="0" indent="0" algn="l" defTabSz="914400" rtl="0" eaLnBrk="1" fontAlgn="auto" latinLnBrk="0" hangingPunct="1">
                        <a:lnSpc>
                          <a:spcPct val="100000"/>
                        </a:lnSpc>
                        <a:spcBef>
                          <a:spcPts val="0"/>
                        </a:spcBef>
                        <a:spcAft>
                          <a:spcPts val="600"/>
                        </a:spcAft>
                        <a:buClrTx/>
                        <a:buSzPct val="175000"/>
                        <a:buFontTx/>
                        <a:buNone/>
                        <a:tabLst/>
                        <a:defRPr/>
                      </a:pPr>
                      <a:r>
                        <a:rPr kumimoji="0" lang="en-CA" sz="1000" b="1" i="0" u="none" strike="noStrike" kern="1200" cap="none" spc="0" normalizeH="0" baseline="0" noProof="0" dirty="0" smtClean="0">
                          <a:ln>
                            <a:noFill/>
                          </a:ln>
                          <a:solidFill>
                            <a:srgbClr val="333333"/>
                          </a:solidFill>
                          <a:effectLst/>
                          <a:uLnTx/>
                          <a:uFillTx/>
                          <a:latin typeface="+mn-lt"/>
                          <a:ea typeface="+mn-ea"/>
                          <a:cs typeface="+mn-cs"/>
                        </a:rPr>
                        <a:t>Appendix</a:t>
                      </a:r>
                      <a:endParaRPr lang="en-CA" sz="1000" b="0" dirty="0"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632242">
                <a:tc>
                  <a:txBody>
                    <a:bodyPr/>
                    <a:lstStyle/>
                    <a:p>
                      <a:pPr algn="ctr"/>
                      <a:r>
                        <a:rPr lang="en-CA" sz="1000" b="1" dirty="0" smtClean="0">
                          <a:solidFill>
                            <a:schemeClr val="bg1"/>
                          </a:solidFill>
                        </a:rPr>
                        <a:t>Guided Implementations</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A1C5"/>
                    </a:solidFill>
                  </a:tcPr>
                </a:tc>
                <a:tc>
                  <a:txBody>
                    <a:bodyPr/>
                    <a:lstStyle/>
                    <a:p>
                      <a:pPr marL="228600" indent="-228600">
                        <a:spcAft>
                          <a:spcPts val="600"/>
                        </a:spcAft>
                        <a:buSzPct val="150000"/>
                        <a:buBlip>
                          <a:blip r:embed="rId3"/>
                        </a:buBlip>
                      </a:pPr>
                      <a:r>
                        <a:rPr lang="en-US" sz="1000" b="0" dirty="0" smtClean="0">
                          <a:cs typeface="Open Sans"/>
                        </a:rPr>
                        <a:t>Identify what master data</a:t>
                      </a:r>
                      <a:r>
                        <a:rPr lang="en-US" sz="1000" b="0" baseline="0" dirty="0" smtClean="0">
                          <a:cs typeface="Open Sans"/>
                        </a:rPr>
                        <a:t> management means to the organization.</a:t>
                      </a:r>
                      <a:endParaRPr lang="en-US" sz="1000" b="0" dirty="0" smtClean="0">
                        <a:cs typeface="Open Sans"/>
                      </a:endParaRPr>
                    </a:p>
                    <a:p>
                      <a:pPr marL="228600" indent="-228600">
                        <a:spcAft>
                          <a:spcPts val="600"/>
                        </a:spcAft>
                        <a:buSzPct val="150000"/>
                        <a:buBlip>
                          <a:blip r:embed="rId3"/>
                        </a:buBlip>
                      </a:pPr>
                      <a:r>
                        <a:rPr lang="en-US" sz="1000" b="0" baseline="0" dirty="0" smtClean="0">
                          <a:solidFill>
                            <a:schemeClr val="tx1"/>
                          </a:solidFill>
                          <a:cs typeface="Arial Unicode MS" panose="020B0604020202020204" pitchFamily="34" charset="-128"/>
                        </a:rPr>
                        <a:t>Discuss the strategic plans of the business and establish a business context for master data management.</a:t>
                      </a:r>
                    </a:p>
                    <a:p>
                      <a:pPr marL="228600" indent="-228600">
                        <a:spcAft>
                          <a:spcPts val="600"/>
                        </a:spcAft>
                        <a:buSzPct val="150000"/>
                        <a:buBlip>
                          <a:blip r:embed="rId3"/>
                        </a:buBlip>
                      </a:pPr>
                      <a:r>
                        <a:rPr lang="en-US" sz="1000" b="0" baseline="0" dirty="0" smtClean="0">
                          <a:solidFill>
                            <a:schemeClr val="tx1"/>
                          </a:solidFill>
                          <a:cs typeface="Arial Unicode MS" panose="020B0604020202020204" pitchFamily="34" charset="-128"/>
                        </a:rPr>
                        <a:t>Determine master data management strategies.</a:t>
                      </a:r>
                      <a:endParaRPr lang="en-US" sz="1000" b="0" dirty="0" smtClean="0">
                        <a:solidFill>
                          <a:schemeClr val="tx1"/>
                        </a:solidFill>
                        <a:cs typeface="Arial Unicode MS" panose="020B0604020202020204" pitchFamily="34" charset="-128"/>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000" b="0" baseline="0" dirty="0" smtClean="0">
                          <a:solidFill>
                            <a:schemeClr val="tx1"/>
                          </a:solidFill>
                          <a:cs typeface="Arial Unicode MS" panose="020B0604020202020204" pitchFamily="34" charset="-128"/>
                        </a:rPr>
                        <a:t>Discuss the results of the master data management capabilities evaluation.</a:t>
                      </a:r>
                    </a:p>
                    <a:p>
                      <a:pPr marL="228600" indent="-228600">
                        <a:spcAft>
                          <a:spcPts val="600"/>
                        </a:spcAft>
                        <a:buSzPct val="150000"/>
                        <a:buBlip>
                          <a:blip r:embed="rId3"/>
                        </a:buBlip>
                      </a:pPr>
                      <a:r>
                        <a:rPr lang="en-US" sz="1000" b="0" baseline="0" dirty="0" smtClean="0">
                          <a:solidFill>
                            <a:schemeClr val="tx1"/>
                          </a:solidFill>
                          <a:cs typeface="Arial Unicode MS" panose="020B0604020202020204" pitchFamily="34" charset="-128"/>
                        </a:rPr>
                        <a:t>Plan initiatives for master data management.</a:t>
                      </a:r>
                    </a:p>
                    <a:p>
                      <a:pPr marL="228600" indent="-228600">
                        <a:spcAft>
                          <a:spcPts val="600"/>
                        </a:spcAft>
                        <a:buSzPct val="150000"/>
                        <a:buBlip>
                          <a:blip r:embed="rId3"/>
                        </a:buBlip>
                      </a:pPr>
                      <a:r>
                        <a:rPr lang="en-US" sz="1000" b="0" baseline="0" dirty="0" smtClean="0">
                          <a:solidFill>
                            <a:schemeClr val="tx1"/>
                          </a:solidFill>
                          <a:cs typeface="Arial Unicode MS" panose="020B0604020202020204" pitchFamily="34" charset="-128"/>
                        </a:rPr>
                        <a:t>Create a roadmap and discuss next steps. </a:t>
                      </a: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pic>
        <p:nvPicPr>
          <p:cNvPr id="19" name="Picture 18"/>
          <p:cNvPicPr>
            <a:picLocks noChangeAspect="1"/>
          </p:cNvPicPr>
          <p:nvPr/>
        </p:nvPicPr>
        <p:blipFill>
          <a:blip r:embed="rId4" cstate="print">
            <a:clrChange>
              <a:clrFrom>
                <a:srgbClr val="36A1C5"/>
              </a:clrFrom>
              <a:clrTo>
                <a:srgbClr val="36A1C5">
                  <a:alpha val="0"/>
                </a:srgbClr>
              </a:clrTo>
            </a:clrChange>
            <a:extLst>
              <a:ext uri="{28A0092B-C50C-407E-A947-70E740481C1C}">
                <a14:useLocalDpi xmlns:a14="http://schemas.microsoft.com/office/drawing/2010/main" val="0"/>
              </a:ext>
            </a:extLst>
          </a:blip>
          <a:stretch>
            <a:fillRect/>
          </a:stretch>
        </p:blipFill>
        <p:spPr>
          <a:xfrm>
            <a:off x="735889" y="4603366"/>
            <a:ext cx="974520" cy="877885"/>
          </a:xfrm>
          <a:prstGeom prst="rect">
            <a:avLst/>
          </a:prstGeom>
        </p:spPr>
      </p:pic>
      <p:pic>
        <p:nvPicPr>
          <p:cNvPr id="20" name="Picture 19" descr="best-practice-blueprints.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675962" y="2481200"/>
            <a:ext cx="1094375" cy="1088500"/>
          </a:xfrm>
          <a:prstGeom prst="rect">
            <a:avLst/>
          </a:prstGeom>
          <a:solidFill>
            <a:schemeClr val="accent1">
              <a:alpha val="0"/>
            </a:schemeClr>
          </a:solidFill>
          <a:effectLst/>
        </p:spPr>
      </p:pic>
      <p:sp>
        <p:nvSpPr>
          <p:cNvPr id="15" name="Chevron 14"/>
          <p:cNvSpPr/>
          <p:nvPr/>
        </p:nvSpPr>
        <p:spPr>
          <a:xfrm>
            <a:off x="2049460" y="1675094"/>
            <a:ext cx="3160560"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Build </a:t>
            </a:r>
            <a:r>
              <a:rPr lang="en-US" sz="1200" dirty="0"/>
              <a:t>a Vision for MDM </a:t>
            </a:r>
          </a:p>
        </p:txBody>
      </p:sp>
      <p:sp>
        <p:nvSpPr>
          <p:cNvPr id="16" name="Chevron 15"/>
          <p:cNvSpPr/>
          <p:nvPr/>
        </p:nvSpPr>
        <p:spPr>
          <a:xfrm>
            <a:off x="5066576" y="1674507"/>
            <a:ext cx="3626436"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Create </a:t>
            </a:r>
            <a:r>
              <a:rPr lang="en-US" sz="1200" dirty="0"/>
              <a:t>a Plan and Roadmap for the Organization’s MDM Program </a:t>
            </a:r>
          </a:p>
        </p:txBody>
      </p:sp>
      <p:sp>
        <p:nvSpPr>
          <p:cNvPr id="13" name="Title 1"/>
          <p:cNvSpPr txBox="1">
            <a:spLocks/>
          </p:cNvSpPr>
          <p:nvPr/>
        </p:nvSpPr>
        <p:spPr>
          <a:xfrm>
            <a:off x="251520" y="150464"/>
            <a:ext cx="8625780" cy="864096"/>
          </a:xfrm>
          <a:prstGeom prst="rect">
            <a:avLst/>
          </a:prstGeom>
        </p:spPr>
        <p:txBody>
          <a:bodyPr anchor="ctr"/>
          <a:lst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dirty="0">
              <a:solidFill>
                <a:schemeClr val="bg1"/>
              </a:solidFill>
              <a:latin typeface="+mn-lt"/>
            </a:endParaRPr>
          </a:p>
        </p:txBody>
      </p:sp>
      <p:sp>
        <p:nvSpPr>
          <p:cNvPr id="9" name="TextBox 20"/>
          <p:cNvSpPr txBox="1"/>
          <p:nvPr/>
        </p:nvSpPr>
        <p:spPr>
          <a:xfrm>
            <a:off x="2731638" y="1336130"/>
            <a:ext cx="1669774" cy="369332"/>
          </a:xfrm>
          <a:prstGeom prst="rect">
            <a:avLst/>
          </a:prstGeom>
        </p:spPr>
        <p:txBody>
          <a:bodyPr wrap="square" rtlCol="0">
            <a:spAutoFit/>
          </a:bodyPr>
          <a:lstStyle/>
          <a:p>
            <a:pPr algn="ctr"/>
            <a:r>
              <a:rPr lang="en-US" b="1" dirty="0" smtClean="0">
                <a:solidFill>
                  <a:schemeClr val="tx1">
                    <a:lumMod val="60000"/>
                    <a:lumOff val="40000"/>
                  </a:schemeClr>
                </a:solidFill>
              </a:rPr>
              <a:t>PHASE 1 </a:t>
            </a:r>
            <a:endParaRPr lang="en-US" b="1" dirty="0" smtClean="0"/>
          </a:p>
        </p:txBody>
      </p:sp>
      <p:sp>
        <p:nvSpPr>
          <p:cNvPr id="11" name="TextBox 21"/>
          <p:cNvSpPr txBox="1"/>
          <p:nvPr/>
        </p:nvSpPr>
        <p:spPr>
          <a:xfrm>
            <a:off x="5838670" y="1336130"/>
            <a:ext cx="1669774" cy="369332"/>
          </a:xfrm>
          <a:prstGeom prst="rect">
            <a:avLst/>
          </a:prstGeom>
        </p:spPr>
        <p:txBody>
          <a:bodyPr wrap="square" rtlCol="0">
            <a:spAutoFit/>
          </a:bodyPr>
          <a:lstStyle/>
          <a:p>
            <a:pPr algn="ctr"/>
            <a:r>
              <a:rPr lang="en-US" b="1" dirty="0" smtClean="0">
                <a:solidFill>
                  <a:schemeClr val="tx1">
                    <a:lumMod val="60000"/>
                    <a:lumOff val="40000"/>
                  </a:schemeClr>
                </a:solidFill>
              </a:rPr>
              <a:t>PHASE 2</a:t>
            </a:r>
            <a:endParaRPr lang="en-US" b="1" dirty="0" smtClean="0"/>
          </a:p>
        </p:txBody>
      </p:sp>
      <p:pic>
        <p:nvPicPr>
          <p:cNvPr id="12" name="Picture 6" descr="http://static.infotech.com/images/icons/powerpoint-icon-20x20.png"/>
          <p:cNvPicPr>
            <a:picLocks noChangeAspect="1" noChangeArrowheads="1"/>
          </p:cNvPicPr>
          <p:nvPr/>
        </p:nvPicPr>
        <p:blipFill>
          <a:blip r:embed="rId6" cstate="print"/>
          <a:srcRect/>
          <a:stretch>
            <a:fillRect/>
          </a:stretch>
        </p:blipFill>
        <p:spPr bwMode="auto">
          <a:xfrm>
            <a:off x="2050325" y="2154734"/>
            <a:ext cx="157438" cy="157438"/>
          </a:xfrm>
          <a:prstGeom prst="rect">
            <a:avLst/>
          </a:prstGeom>
          <a:noFill/>
        </p:spPr>
      </p:pic>
      <p:pic>
        <p:nvPicPr>
          <p:cNvPr id="14" name="Picture 2" descr="http://static.infotech.com/images/icons/word-icon-20x20.png"/>
          <p:cNvPicPr>
            <a:picLocks noChangeAspect="1" noChangeArrowheads="1"/>
          </p:cNvPicPr>
          <p:nvPr/>
        </p:nvPicPr>
        <p:blipFill>
          <a:blip r:embed="rId7" cstate="print"/>
          <a:srcRect/>
          <a:stretch>
            <a:fillRect/>
          </a:stretch>
        </p:blipFill>
        <p:spPr bwMode="auto">
          <a:xfrm>
            <a:off x="2041576" y="3754852"/>
            <a:ext cx="173455" cy="173455"/>
          </a:xfrm>
          <a:prstGeom prst="rect">
            <a:avLst/>
          </a:prstGeom>
          <a:noFill/>
        </p:spPr>
      </p:pic>
      <p:pic>
        <p:nvPicPr>
          <p:cNvPr id="17" name="Picture 6" descr="http://static.infotech.com/images/icons/powerpoint-icon-20x20.png"/>
          <p:cNvPicPr>
            <a:picLocks noChangeAspect="1" noChangeArrowheads="1"/>
          </p:cNvPicPr>
          <p:nvPr/>
        </p:nvPicPr>
        <p:blipFill>
          <a:blip r:embed="rId6" cstate="print"/>
          <a:srcRect/>
          <a:stretch>
            <a:fillRect/>
          </a:stretch>
        </p:blipFill>
        <p:spPr bwMode="auto">
          <a:xfrm>
            <a:off x="2049460" y="3528414"/>
            <a:ext cx="157438" cy="157438"/>
          </a:xfrm>
          <a:prstGeom prst="rect">
            <a:avLst/>
          </a:prstGeom>
          <a:noFill/>
        </p:spPr>
      </p:pic>
      <p:pic>
        <p:nvPicPr>
          <p:cNvPr id="18" name="Picture 4" descr="http://static.infotech.com/images/icons/excel-icon-20x20.png"/>
          <p:cNvPicPr>
            <a:picLocks noChangeAspect="1" noChangeArrowheads="1"/>
          </p:cNvPicPr>
          <p:nvPr/>
        </p:nvPicPr>
        <p:blipFill>
          <a:blip r:embed="rId8" cstate="print"/>
          <a:srcRect/>
          <a:stretch>
            <a:fillRect/>
          </a:stretch>
        </p:blipFill>
        <p:spPr bwMode="auto">
          <a:xfrm>
            <a:off x="2049460" y="2619010"/>
            <a:ext cx="157438" cy="157438"/>
          </a:xfrm>
          <a:prstGeom prst="rect">
            <a:avLst/>
          </a:prstGeom>
          <a:noFill/>
        </p:spPr>
      </p:pic>
      <p:pic>
        <p:nvPicPr>
          <p:cNvPr id="21" name="Picture 4" descr="http://static.infotech.com/images/icons/excel-icon-20x20.png"/>
          <p:cNvPicPr>
            <a:picLocks noChangeAspect="1" noChangeArrowheads="1"/>
          </p:cNvPicPr>
          <p:nvPr/>
        </p:nvPicPr>
        <p:blipFill>
          <a:blip r:embed="rId8" cstate="print"/>
          <a:srcRect/>
          <a:stretch>
            <a:fillRect/>
          </a:stretch>
        </p:blipFill>
        <p:spPr bwMode="auto">
          <a:xfrm>
            <a:off x="5430097" y="2369283"/>
            <a:ext cx="157438" cy="157438"/>
          </a:xfrm>
          <a:prstGeom prst="rect">
            <a:avLst/>
          </a:prstGeom>
          <a:noFill/>
        </p:spPr>
      </p:pic>
      <p:pic>
        <p:nvPicPr>
          <p:cNvPr id="22" name="Picture 4" descr="http://static.infotech.com/images/icons/excel-icon-20x20.png"/>
          <p:cNvPicPr>
            <a:picLocks noChangeAspect="1" noChangeArrowheads="1"/>
          </p:cNvPicPr>
          <p:nvPr/>
        </p:nvPicPr>
        <p:blipFill>
          <a:blip r:embed="rId8" cstate="print"/>
          <a:srcRect/>
          <a:stretch>
            <a:fillRect/>
          </a:stretch>
        </p:blipFill>
        <p:spPr bwMode="auto">
          <a:xfrm>
            <a:off x="2049460" y="3078492"/>
            <a:ext cx="157438" cy="157438"/>
          </a:xfrm>
          <a:prstGeom prst="rect">
            <a:avLst/>
          </a:prstGeom>
          <a:noFill/>
        </p:spPr>
      </p:pic>
      <p:pic>
        <p:nvPicPr>
          <p:cNvPr id="24" name="Picture 4" descr="http://static.infotech.com/images/icons/excel-icon-20x20.png"/>
          <p:cNvPicPr>
            <a:picLocks noChangeAspect="1" noChangeArrowheads="1"/>
          </p:cNvPicPr>
          <p:nvPr/>
        </p:nvPicPr>
        <p:blipFill>
          <a:blip r:embed="rId8" cstate="print"/>
          <a:srcRect/>
          <a:stretch>
            <a:fillRect/>
          </a:stretch>
        </p:blipFill>
        <p:spPr bwMode="auto">
          <a:xfrm>
            <a:off x="5430097" y="3144613"/>
            <a:ext cx="157438" cy="157438"/>
          </a:xfrm>
          <a:prstGeom prst="rect">
            <a:avLst/>
          </a:prstGeom>
          <a:noFill/>
        </p:spPr>
      </p:pic>
      <p:pic>
        <p:nvPicPr>
          <p:cNvPr id="25" name="Picture 6" descr="http://static.infotech.com/images/icons/powerpoint-icon-20x20.png"/>
          <p:cNvPicPr>
            <a:picLocks noChangeAspect="1" noChangeArrowheads="1"/>
          </p:cNvPicPr>
          <p:nvPr/>
        </p:nvPicPr>
        <p:blipFill>
          <a:blip r:embed="rId6" cstate="print"/>
          <a:srcRect/>
          <a:stretch>
            <a:fillRect/>
          </a:stretch>
        </p:blipFill>
        <p:spPr bwMode="auto">
          <a:xfrm>
            <a:off x="5430097" y="4002620"/>
            <a:ext cx="157438" cy="157438"/>
          </a:xfrm>
          <a:prstGeom prst="rect">
            <a:avLst/>
          </a:prstGeom>
          <a:noFill/>
        </p:spPr>
      </p:pic>
      <p:sp>
        <p:nvSpPr>
          <p:cNvPr id="4" name="Title 3"/>
          <p:cNvSpPr>
            <a:spLocks noGrp="1"/>
          </p:cNvSpPr>
          <p:nvPr>
            <p:ph type="title"/>
          </p:nvPr>
        </p:nvSpPr>
        <p:spPr/>
        <p:txBody>
          <a:bodyPr/>
          <a:lstStyle/>
          <a:p>
            <a:r>
              <a:rPr lang="en-US" dirty="0" smtClean="0"/>
              <a:t>Develop a Master Data Management Strategy and Roadmap</a:t>
            </a:r>
            <a:br>
              <a:rPr lang="en-US" dirty="0" smtClean="0"/>
            </a:br>
            <a:r>
              <a:rPr lang="en-US" dirty="0" smtClean="0"/>
              <a:t>– Project Overview </a:t>
            </a:r>
            <a:endParaRPr lang="en-US" dirty="0"/>
          </a:p>
        </p:txBody>
      </p:sp>
    </p:spTree>
    <p:extLst>
      <p:ext uri="{BB962C8B-B14F-4D97-AF65-F5344CB8AC3E}">
        <p14:creationId xmlns:p14="http://schemas.microsoft.com/office/powerpoint/2010/main" val="31774369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251520" y="256032"/>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ts val="26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mn-lt"/>
              <a:ea typeface="+mj-ea"/>
              <a:cs typeface="+mj-cs"/>
            </a:endParaRPr>
          </a:p>
        </p:txBody>
      </p:sp>
      <p:sp>
        <p:nvSpPr>
          <p:cNvPr id="47" name="Rectangle 46"/>
          <p:cNvSpPr/>
          <p:nvPr/>
        </p:nvSpPr>
        <p:spPr>
          <a:xfrm>
            <a:off x="0" y="5545525"/>
            <a:ext cx="9144000" cy="973765"/>
          </a:xfrm>
          <a:prstGeom prst="rect">
            <a:avLst/>
          </a:prstGeom>
          <a:solidFill>
            <a:srgbClr val="FFFFFF">
              <a:lumMod val="95000"/>
            </a:srgbClr>
          </a:solidFill>
          <a:ln w="25400" cap="flat" cmpd="sng" algn="ctr">
            <a:noFill/>
            <a:prstDash val="solid"/>
          </a:ln>
          <a:effectLst/>
        </p:spPr>
        <p:txBody>
          <a:bodyPr rtlCol="0" anchor="ctr"/>
          <a:lstStyle/>
          <a:p>
            <a:pPr lvl="0" algn="ctr">
              <a:defRPr/>
            </a:pPr>
            <a:r>
              <a:rPr lang="en-US" sz="1600" b="1" kern="0" dirty="0" smtClean="0">
                <a:solidFill>
                  <a:srgbClr val="29475F"/>
                </a:solidFill>
              </a:rPr>
              <a:t>Diagnostics and consistent frameworks used throughout all four options</a:t>
            </a:r>
            <a:endParaRPr lang="en-US" sz="1600" b="1" kern="0" dirty="0">
              <a:solidFill>
                <a:srgbClr val="29475F"/>
              </a:solidFill>
            </a:endParaRPr>
          </a:p>
        </p:txBody>
      </p:sp>
      <p:sp>
        <p:nvSpPr>
          <p:cNvPr id="2" name="Title 1"/>
          <p:cNvSpPr>
            <a:spLocks noGrp="1"/>
          </p:cNvSpPr>
          <p:nvPr>
            <p:ph type="title"/>
          </p:nvPr>
        </p:nvSpPr>
        <p:spPr/>
        <p:txBody>
          <a:bodyPr/>
          <a:lstStyle/>
          <a:p>
            <a:pPr lvl="0"/>
            <a:r>
              <a:rPr lang="en-US" dirty="0" smtClean="0"/>
              <a:t>Info-Tech offers various levels of support to best suit your needs</a:t>
            </a:r>
            <a:endParaRPr lang="en-US" dirty="0"/>
          </a:p>
        </p:txBody>
      </p:sp>
      <p:sp>
        <p:nvSpPr>
          <p:cNvPr id="28" name="Rounded Rectangle 27"/>
          <p:cNvSpPr/>
          <p:nvPr/>
        </p:nvSpPr>
        <p:spPr>
          <a:xfrm>
            <a:off x="4749479" y="1513326"/>
            <a:ext cx="4051318" cy="3577758"/>
          </a:xfrm>
          <a:prstGeom prst="roundRect">
            <a:avLst>
              <a:gd name="adj" fmla="val 5611"/>
            </a:avLst>
          </a:prstGeom>
          <a:solidFill>
            <a:srgbClr val="2B9E36">
              <a:lumMod val="20000"/>
              <a:lumOff val="80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9" name="Rounded Rectangle 28"/>
          <p:cNvSpPr/>
          <p:nvPr/>
        </p:nvSpPr>
        <p:spPr>
          <a:xfrm>
            <a:off x="361346" y="1513326"/>
            <a:ext cx="4051318" cy="3577758"/>
          </a:xfrm>
          <a:prstGeom prst="roundRect">
            <a:avLst>
              <a:gd name="adj" fmla="val 5611"/>
            </a:avLst>
          </a:prstGeom>
          <a:solidFill>
            <a:srgbClr val="FFFFFF">
              <a:lumMod val="95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mn-ea"/>
              <a:cs typeface="+mn-cs"/>
            </a:endParaRPr>
          </a:p>
        </p:txBody>
      </p:sp>
      <p:cxnSp>
        <p:nvCxnSpPr>
          <p:cNvPr id="30" name="Straight Arrow Connector 29"/>
          <p:cNvCxnSpPr>
            <a:stCxn id="42" idx="2"/>
          </p:cNvCxnSpPr>
          <p:nvPr/>
        </p:nvCxnSpPr>
        <p:spPr>
          <a:xfrm>
            <a:off x="811401" y="2920539"/>
            <a:ext cx="7769458" cy="0"/>
          </a:xfrm>
          <a:prstGeom prst="straightConnector1">
            <a:avLst/>
          </a:prstGeom>
          <a:noFill/>
          <a:ln w="38100" cap="flat" cmpd="sng" algn="ctr">
            <a:solidFill>
              <a:srgbClr val="FFFFFF">
                <a:lumMod val="85000"/>
              </a:srgbClr>
            </a:solidFill>
            <a:prstDash val="sysDot"/>
            <a:tailEnd type="triangle" w="lg" len="med"/>
          </a:ln>
          <a:effectLst/>
        </p:spPr>
      </p:cxnSp>
      <p:grpSp>
        <p:nvGrpSpPr>
          <p:cNvPr id="31" name="Group 30"/>
          <p:cNvGrpSpPr/>
          <p:nvPr/>
        </p:nvGrpSpPr>
        <p:grpSpPr>
          <a:xfrm>
            <a:off x="6944182" y="2025295"/>
            <a:ext cx="1636677" cy="2763778"/>
            <a:chOff x="6637354" y="1574599"/>
            <a:chExt cx="1636677" cy="2763778"/>
          </a:xfrm>
        </p:grpSpPr>
        <p:sp>
          <p:nvSpPr>
            <p:cNvPr id="32" name="Oval 31"/>
            <p:cNvSpPr/>
            <p:nvPr/>
          </p:nvSpPr>
          <p:spPr>
            <a:xfrm>
              <a:off x="7103277" y="2114599"/>
              <a:ext cx="711200" cy="711200"/>
            </a:xfrm>
            <a:prstGeom prst="ellipse">
              <a:avLst/>
            </a:prstGeom>
            <a:solidFill>
              <a:srgbClr val="497EA9"/>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33" name="TextBox 32"/>
            <p:cNvSpPr txBox="1"/>
            <p:nvPr/>
          </p:nvSpPr>
          <p:spPr>
            <a:xfrm>
              <a:off x="6654031" y="1574599"/>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497EA9"/>
                  </a:solidFill>
                  <a:effectLst/>
                  <a:uLnTx/>
                  <a:uFillTx/>
                </a:rPr>
                <a:t>Consulting</a:t>
              </a:r>
            </a:p>
          </p:txBody>
        </p:sp>
        <p:sp>
          <p:nvSpPr>
            <p:cNvPr id="34" name="TextBox 33"/>
            <p:cNvSpPr txBox="1"/>
            <p:nvPr/>
          </p:nvSpPr>
          <p:spPr>
            <a:xfrm>
              <a:off x="6637354" y="2898377"/>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does not have the time or the knowledge to take this project on. We need assistance through the entirety of this project.”</a:t>
              </a:r>
            </a:p>
          </p:txBody>
        </p:sp>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890" y="2321902"/>
              <a:ext cx="336908" cy="336908"/>
            </a:xfrm>
            <a:prstGeom prst="rect">
              <a:avLst/>
            </a:prstGeom>
            <a:noFill/>
          </p:spPr>
        </p:pic>
      </p:grpSp>
      <p:grpSp>
        <p:nvGrpSpPr>
          <p:cNvPr id="36" name="Group 35"/>
          <p:cNvGrpSpPr/>
          <p:nvPr/>
        </p:nvGrpSpPr>
        <p:grpSpPr>
          <a:xfrm>
            <a:off x="2334987" y="1877373"/>
            <a:ext cx="2129440" cy="2937609"/>
            <a:chOff x="2807522" y="2074912"/>
            <a:chExt cx="2129440" cy="2937609"/>
          </a:xfrm>
        </p:grpSpPr>
        <p:sp>
          <p:nvSpPr>
            <p:cNvPr id="37" name="Oval 36"/>
            <p:cNvSpPr/>
            <p:nvPr/>
          </p:nvSpPr>
          <p:spPr>
            <a:xfrm>
              <a:off x="3507029" y="2759255"/>
              <a:ext cx="711200" cy="711200"/>
            </a:xfrm>
            <a:prstGeom prst="ellipse">
              <a:avLst/>
            </a:prstGeom>
            <a:solidFill>
              <a:srgbClr val="365D7E"/>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38" name="TextBox 37"/>
            <p:cNvSpPr txBox="1"/>
            <p:nvPr/>
          </p:nvSpPr>
          <p:spPr>
            <a:xfrm>
              <a:off x="2807522" y="2074912"/>
              <a:ext cx="212944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smtClean="0">
                  <a:ln>
                    <a:noFill/>
                  </a:ln>
                  <a:solidFill>
                    <a:srgbClr val="365D7E"/>
                  </a:solidFill>
                  <a:effectLst/>
                  <a:uLnTx/>
                  <a:uFillTx/>
                </a:rPr>
                <a:t>Guided Implementation</a:t>
              </a:r>
            </a:p>
          </p:txBody>
        </p:sp>
        <p:sp>
          <p:nvSpPr>
            <p:cNvPr id="39" name="TextBox 38"/>
            <p:cNvSpPr txBox="1"/>
            <p:nvPr/>
          </p:nvSpPr>
          <p:spPr>
            <a:xfrm>
              <a:off x="3062242" y="357252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knows that we need to fix a process, but we need assistance to determine where to focus. Some check-ins along the way would help keep us on track.”</a:t>
              </a:r>
            </a:p>
          </p:txBody>
        </p:sp>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563" y="2934823"/>
              <a:ext cx="337358" cy="337358"/>
            </a:xfrm>
            <a:prstGeom prst="rect">
              <a:avLst/>
            </a:prstGeom>
            <a:noFill/>
          </p:spPr>
        </p:pic>
      </p:grpSp>
      <p:grpSp>
        <p:nvGrpSpPr>
          <p:cNvPr id="41" name="Group 40"/>
          <p:cNvGrpSpPr/>
          <p:nvPr/>
        </p:nvGrpSpPr>
        <p:grpSpPr>
          <a:xfrm>
            <a:off x="367160" y="2025295"/>
            <a:ext cx="1628660" cy="2794213"/>
            <a:chOff x="1266026" y="2731218"/>
            <a:chExt cx="1628660" cy="2794213"/>
          </a:xfrm>
        </p:grpSpPr>
        <p:sp>
          <p:nvSpPr>
            <p:cNvPr id="42" name="Oval 41"/>
            <p:cNvSpPr/>
            <p:nvPr/>
          </p:nvSpPr>
          <p:spPr>
            <a:xfrm>
              <a:off x="1710267" y="3270862"/>
              <a:ext cx="711200" cy="711200"/>
            </a:xfrm>
            <a:prstGeom prst="ellipse">
              <a:avLst/>
            </a:prstGeom>
            <a:solidFill>
              <a:srgbClr val="29475F"/>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43" name="TextBox 42"/>
            <p:cNvSpPr txBox="1"/>
            <p:nvPr/>
          </p:nvSpPr>
          <p:spPr>
            <a:xfrm>
              <a:off x="1266026" y="2731218"/>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29475F"/>
                  </a:solidFill>
                  <a:effectLst/>
                  <a:uLnTx/>
                  <a:uFillTx/>
                </a:rPr>
                <a:t>DIY Toolkit</a:t>
              </a:r>
            </a:p>
          </p:txBody>
        </p:sp>
        <p:sp>
          <p:nvSpPr>
            <p:cNvPr id="44" name="TextBox 43"/>
            <p:cNvSpPr txBox="1"/>
            <p:nvPr/>
          </p:nvSpPr>
          <p:spPr>
            <a:xfrm>
              <a:off x="1274686" y="408543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has already made this critical project a priority, and we have the time and capability, but some guidance along the way would be helpful.”</a:t>
              </a:r>
            </a:p>
          </p:txBody>
        </p:sp>
        <p:pic>
          <p:nvPicPr>
            <p:cNvPr id="69" name="Picture 6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010" y="3443543"/>
              <a:ext cx="295188" cy="337358"/>
            </a:xfrm>
            <a:prstGeom prst="rect">
              <a:avLst/>
            </a:prstGeom>
          </p:spPr>
        </p:pic>
      </p:grpSp>
      <p:grpSp>
        <p:nvGrpSpPr>
          <p:cNvPr id="70" name="Group 69"/>
          <p:cNvGrpSpPr/>
          <p:nvPr/>
        </p:nvGrpSpPr>
        <p:grpSpPr>
          <a:xfrm>
            <a:off x="4969850" y="2025295"/>
            <a:ext cx="1635165" cy="2795710"/>
            <a:chOff x="4834633" y="1938352"/>
            <a:chExt cx="1635165" cy="2795710"/>
          </a:xfrm>
        </p:grpSpPr>
        <p:sp>
          <p:nvSpPr>
            <p:cNvPr id="71" name="Oval 70"/>
            <p:cNvSpPr/>
            <p:nvPr/>
          </p:nvSpPr>
          <p:spPr>
            <a:xfrm>
              <a:off x="5292675" y="2492289"/>
              <a:ext cx="711200" cy="711200"/>
            </a:xfrm>
            <a:prstGeom prst="ellipse">
              <a:avLst/>
            </a:prstGeom>
            <a:solidFill>
              <a:srgbClr val="3F6D93"/>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72" name="TextBox 71"/>
            <p:cNvSpPr txBox="1"/>
            <p:nvPr/>
          </p:nvSpPr>
          <p:spPr>
            <a:xfrm>
              <a:off x="4834633" y="1938352"/>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3F6D93"/>
                  </a:solidFill>
                  <a:effectLst/>
                  <a:uLnTx/>
                  <a:uFillTx/>
                </a:rPr>
                <a:t>Workshop</a:t>
              </a:r>
            </a:p>
          </p:txBody>
        </p:sp>
        <p:sp>
          <p:nvSpPr>
            <p:cNvPr id="73" name="TextBox 72"/>
            <p:cNvSpPr txBox="1"/>
            <p:nvPr/>
          </p:nvSpPr>
          <p:spPr>
            <a:xfrm>
              <a:off x="4849798" y="3294062"/>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“We need to hit the ground running and get this project kicked off immediately. Our team has the ability to take this over once we get a framework and strategy in place.”</a:t>
              </a:r>
            </a:p>
          </p:txBody>
        </p:sp>
        <p:pic>
          <p:nvPicPr>
            <p:cNvPr id="74" name="Picture 7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05" y="2727129"/>
              <a:ext cx="361456" cy="240970"/>
            </a:xfrm>
            <a:prstGeom prst="rect">
              <a:avLst/>
            </a:prstGeom>
            <a:noFill/>
          </p:spPr>
        </p:pic>
      </p:grpSp>
    </p:spTree>
    <p:extLst>
      <p:ext uri="{BB962C8B-B14F-4D97-AF65-F5344CB8AC3E}">
        <p14:creationId xmlns:p14="http://schemas.microsoft.com/office/powerpoint/2010/main" val="3440058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1"/>
          <p:cNvSpPr>
            <a:spLocks noGrp="1"/>
          </p:cNvSpPr>
          <p:nvPr>
            <p:ph type="title"/>
          </p:nvPr>
        </p:nvSpPr>
        <p:spPr>
          <a:xfrm>
            <a:off x="251520" y="260648"/>
            <a:ext cx="8625780" cy="864096"/>
          </a:xfrm>
        </p:spPr>
        <p:txBody>
          <a:bodyPr/>
          <a:lstStyle/>
          <a:p>
            <a:r>
              <a:rPr lang="en-US" dirty="0" smtClean="0"/>
              <a:t>Our understanding of the problem</a:t>
            </a:r>
            <a:endParaRPr lang="en-US" dirty="0"/>
          </a:p>
        </p:txBody>
      </p:sp>
      <p:sp>
        <p:nvSpPr>
          <p:cNvPr id="9" name="Text Placeholder 12"/>
          <p:cNvSpPr>
            <a:spLocks noGrp="1"/>
          </p:cNvSpPr>
          <p:nvPr>
            <p:ph type="body" sz="quarter" idx="16"/>
          </p:nvPr>
        </p:nvSpPr>
        <p:spPr>
          <a:xfrm>
            <a:off x="246703" y="1607231"/>
            <a:ext cx="4041648" cy="1677491"/>
          </a:xfrm>
        </p:spPr>
        <p:txBody>
          <a:bodyPr/>
          <a:lstStyle/>
          <a:p>
            <a:r>
              <a:rPr lang="en-US" dirty="0" smtClean="0"/>
              <a:t>CIO, CDO, or IT Executive</a:t>
            </a:r>
          </a:p>
          <a:p>
            <a:r>
              <a:rPr lang="en-US" dirty="0" smtClean="0"/>
              <a:t>Business Domain Representatives</a:t>
            </a:r>
          </a:p>
          <a:p>
            <a:r>
              <a:rPr lang="en-US" dirty="0" smtClean="0"/>
              <a:t>Head of the Information Management Practice</a:t>
            </a:r>
          </a:p>
          <a:p>
            <a:r>
              <a:rPr lang="en-US" dirty="0" smtClean="0"/>
              <a:t>Enterprise Architecture Domain Architects</a:t>
            </a:r>
          </a:p>
          <a:p>
            <a:r>
              <a:rPr lang="en-US" dirty="0" smtClean="0"/>
              <a:t>Information Management MDM Experts </a:t>
            </a:r>
          </a:p>
          <a:p>
            <a:endParaRPr lang="en-US" dirty="0" smtClean="0"/>
          </a:p>
        </p:txBody>
      </p:sp>
      <p:sp>
        <p:nvSpPr>
          <p:cNvPr id="10" name="Text Placeholder 13"/>
          <p:cNvSpPr>
            <a:spLocks noGrp="1"/>
          </p:cNvSpPr>
          <p:nvPr>
            <p:ph type="body" sz="quarter" idx="26"/>
          </p:nvPr>
        </p:nvSpPr>
        <p:spPr>
          <a:xfrm>
            <a:off x="4835436" y="1607231"/>
            <a:ext cx="4041648" cy="1677491"/>
          </a:xfrm>
        </p:spPr>
        <p:txBody>
          <a:bodyPr/>
          <a:lstStyle/>
          <a:p>
            <a:r>
              <a:rPr lang="en-US" dirty="0" smtClean="0"/>
              <a:t>Manage your organization’s </a:t>
            </a:r>
            <a:r>
              <a:rPr lang="en-US" dirty="0"/>
              <a:t>most valuable </a:t>
            </a:r>
            <a:r>
              <a:rPr lang="en-US" dirty="0" smtClean="0"/>
              <a:t>data </a:t>
            </a:r>
            <a:r>
              <a:rPr lang="en-US" dirty="0"/>
              <a:t>assets more </a:t>
            </a:r>
            <a:r>
              <a:rPr lang="en-US" dirty="0" smtClean="0"/>
              <a:t>effectively. </a:t>
            </a:r>
            <a:endParaRPr lang="en-US" dirty="0"/>
          </a:p>
          <a:p>
            <a:r>
              <a:rPr lang="en-US" dirty="0"/>
              <a:t>Improve </a:t>
            </a:r>
            <a:r>
              <a:rPr lang="en-US" dirty="0" smtClean="0"/>
              <a:t>your organization’s confidence </a:t>
            </a:r>
            <a:r>
              <a:rPr lang="en-US" dirty="0"/>
              <a:t>in master </a:t>
            </a:r>
            <a:r>
              <a:rPr lang="en-US" dirty="0" smtClean="0"/>
              <a:t>data.</a:t>
            </a:r>
            <a:endParaRPr lang="en-US" dirty="0"/>
          </a:p>
          <a:p>
            <a:r>
              <a:rPr lang="en-US" dirty="0"/>
              <a:t>Improve organizational understanding of </a:t>
            </a:r>
            <a:r>
              <a:rPr lang="en-US" dirty="0" smtClean="0"/>
              <a:t>Master Data Management (MDM) concepts. </a:t>
            </a:r>
            <a:endParaRPr lang="en-US" dirty="0"/>
          </a:p>
          <a:p>
            <a:r>
              <a:rPr lang="en-US" dirty="0"/>
              <a:t>Create realizable initiatives that improve the organization’s ability to deliver on its short-term </a:t>
            </a:r>
            <a:r>
              <a:rPr lang="en-US" dirty="0" smtClean="0"/>
              <a:t>and </a:t>
            </a:r>
            <a:r>
              <a:rPr lang="en-US" dirty="0"/>
              <a:t>long-term plans for </a:t>
            </a:r>
            <a:r>
              <a:rPr lang="en-US" dirty="0" smtClean="0"/>
              <a:t>MDM.</a:t>
            </a:r>
            <a:endParaRPr lang="en-US" dirty="0"/>
          </a:p>
        </p:txBody>
      </p:sp>
      <p:sp>
        <p:nvSpPr>
          <p:cNvPr id="11" name="Text Placeholder 14"/>
          <p:cNvSpPr>
            <a:spLocks noGrp="1"/>
          </p:cNvSpPr>
          <p:nvPr>
            <p:ph type="body" sz="quarter" idx="27"/>
          </p:nvPr>
        </p:nvSpPr>
        <p:spPr>
          <a:xfrm>
            <a:off x="246703" y="4252346"/>
            <a:ext cx="4041648" cy="1677491"/>
          </a:xfrm>
        </p:spPr>
        <p:txBody>
          <a:bodyPr/>
          <a:lstStyle/>
          <a:p>
            <a:pPr lvl="0"/>
            <a:r>
              <a:rPr lang="en-US" dirty="0" smtClean="0"/>
              <a:t>Data Stewards / Data Custodians</a:t>
            </a:r>
          </a:p>
          <a:p>
            <a:pPr lvl="0"/>
            <a:r>
              <a:rPr lang="en-US" dirty="0" smtClean="0"/>
              <a:t>Solution Architects </a:t>
            </a:r>
          </a:p>
          <a:p>
            <a:r>
              <a:rPr lang="en-US" dirty="0" smtClean="0"/>
              <a:t>Data Quality Specialists</a:t>
            </a:r>
            <a:endParaRPr lang="en-US" dirty="0"/>
          </a:p>
        </p:txBody>
      </p:sp>
      <p:sp>
        <p:nvSpPr>
          <p:cNvPr id="17" name="Text Placeholder 15"/>
          <p:cNvSpPr>
            <a:spLocks noGrp="1"/>
          </p:cNvSpPr>
          <p:nvPr>
            <p:ph type="body" sz="quarter" idx="28"/>
          </p:nvPr>
        </p:nvSpPr>
        <p:spPr>
          <a:xfrm>
            <a:off x="4830836" y="4248103"/>
            <a:ext cx="4041648" cy="1677491"/>
          </a:xfrm>
        </p:spPr>
        <p:txBody>
          <a:bodyPr/>
          <a:lstStyle/>
          <a:p>
            <a:r>
              <a:rPr lang="en-US" dirty="0"/>
              <a:t>Target and eliminate common frustrations due to unorganized data.</a:t>
            </a:r>
          </a:p>
          <a:p>
            <a:r>
              <a:rPr lang="en-US" dirty="0"/>
              <a:t>Improve the </a:t>
            </a:r>
            <a:r>
              <a:rPr lang="en-US" dirty="0" smtClean="0"/>
              <a:t>organization’s </a:t>
            </a:r>
            <a:r>
              <a:rPr lang="en-US" dirty="0"/>
              <a:t>ability to </a:t>
            </a:r>
            <a:r>
              <a:rPr lang="en-US" dirty="0" smtClean="0"/>
              <a:t>trust the </a:t>
            </a:r>
            <a:r>
              <a:rPr lang="en-US" dirty="0"/>
              <a:t>organization’s most valuable data </a:t>
            </a:r>
            <a:r>
              <a:rPr lang="en-US" dirty="0" smtClean="0"/>
              <a:t>assets.</a:t>
            </a:r>
            <a:endParaRPr lang="en-US" dirty="0"/>
          </a:p>
          <a:p>
            <a:r>
              <a:rPr lang="en-US" dirty="0"/>
              <a:t>Have increased confidence in and better access to the data, enabling strong analytics, cost savings, and greater productivity.</a:t>
            </a:r>
          </a:p>
          <a:p>
            <a:endParaRPr lang="en-US" dirty="0"/>
          </a:p>
        </p:txBody>
      </p:sp>
    </p:spTree>
    <p:extLst>
      <p:ext uri="{BB962C8B-B14F-4D97-AF65-F5344CB8AC3E}">
        <p14:creationId xmlns:p14="http://schemas.microsoft.com/office/powerpoint/2010/main" val="2619900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Executive summary</a:t>
            </a:r>
            <a:endParaRPr lang="en-US" dirty="0"/>
          </a:p>
        </p:txBody>
      </p:sp>
      <p:sp>
        <p:nvSpPr>
          <p:cNvPr id="8" name="Text Placeholder 2"/>
          <p:cNvSpPr>
            <a:spLocks noGrp="1"/>
          </p:cNvSpPr>
          <p:nvPr>
            <p:ph type="body" sz="quarter" idx="10"/>
          </p:nvPr>
        </p:nvSpPr>
        <p:spPr/>
        <p:txBody>
          <a:bodyPr/>
          <a:lstStyle/>
          <a:p>
            <a:r>
              <a:rPr lang="en-US" dirty="0" smtClean="0"/>
              <a:t>Master data domains include the most important data assets of an organization. For this data to be used across an enterprise in consistent and value-added ways, the data must be properly managed. </a:t>
            </a:r>
          </a:p>
          <a:p>
            <a:r>
              <a:rPr lang="en-US" dirty="0" smtClean="0"/>
              <a:t>For a consistent view of master data domains the data should be controlled by Master Data Management (MDM). </a:t>
            </a:r>
            <a:endParaRPr lang="en-US" dirty="0"/>
          </a:p>
        </p:txBody>
      </p:sp>
      <p:sp>
        <p:nvSpPr>
          <p:cNvPr id="9" name="Text Placeholder 3"/>
          <p:cNvSpPr>
            <a:spLocks noGrp="1"/>
          </p:cNvSpPr>
          <p:nvPr>
            <p:ph type="body" sz="quarter" idx="11"/>
          </p:nvPr>
        </p:nvSpPr>
        <p:spPr/>
        <p:txBody>
          <a:bodyPr/>
          <a:lstStyle/>
          <a:p>
            <a:r>
              <a:rPr lang="en-US" dirty="0" smtClean="0"/>
              <a:t>Simple in concept, MDM is complex in practice and requires investments in governance, technology, and planning. </a:t>
            </a:r>
          </a:p>
          <a:p>
            <a:r>
              <a:rPr lang="en-US" dirty="0" smtClean="0"/>
              <a:t>Master data is pervasive throughout the business and is often created and captured in highly disparate sources that often are not easily shared across business units and applications.</a:t>
            </a:r>
          </a:p>
          <a:p>
            <a:endParaRPr lang="en-US" dirty="0"/>
          </a:p>
        </p:txBody>
      </p:sp>
      <p:sp>
        <p:nvSpPr>
          <p:cNvPr id="10" name="Text Placeholder 4"/>
          <p:cNvSpPr>
            <a:spLocks noGrp="1"/>
          </p:cNvSpPr>
          <p:nvPr>
            <p:ph type="body" sz="quarter" idx="12"/>
          </p:nvPr>
        </p:nvSpPr>
        <p:spPr/>
        <p:txBody>
          <a:bodyPr/>
          <a:lstStyle/>
          <a:p>
            <a:r>
              <a:rPr lang="en-US" b="1" dirty="0"/>
              <a:t>Ready? </a:t>
            </a:r>
            <a:r>
              <a:rPr lang="en-US" dirty="0"/>
              <a:t>Make sure that your practice has the necessary pre-requisites for MDM. Don’t waste time and resources before you have identified your first group of data to begin your MDM solution, and the necessary architecture, governance, and support from very senior champions to ensure the ongoing success of your MDM </a:t>
            </a:r>
            <a:r>
              <a:rPr lang="en-US" dirty="0" smtClean="0"/>
              <a:t>initiative.</a:t>
            </a:r>
            <a:endParaRPr lang="en-US" dirty="0"/>
          </a:p>
          <a:p>
            <a:r>
              <a:rPr lang="en-US" b="1" dirty="0" smtClean="0"/>
              <a:t>Aim. </a:t>
            </a:r>
            <a:r>
              <a:rPr lang="en-US" dirty="0"/>
              <a:t>Figuring out what the organization needs out of its master data is essential before you pull the trigger on a MDM strategy; alignment to strategic business needs will ensure buy-in and support through project disruptions to the </a:t>
            </a:r>
            <a:r>
              <a:rPr lang="en-US" dirty="0" smtClean="0"/>
              <a:t>business. </a:t>
            </a:r>
            <a:endParaRPr lang="en-US" dirty="0"/>
          </a:p>
          <a:p>
            <a:r>
              <a:rPr lang="en-US" b="1" dirty="0"/>
              <a:t>Fire! </a:t>
            </a:r>
            <a:r>
              <a:rPr lang="en-US" dirty="0"/>
              <a:t>Approaching MDM with a clear-cut blueprint that provides you with a solid plan and organized direction will help you stay adaptable when unexpected nuances of organization requirements or road blocks crop up.  </a:t>
            </a:r>
            <a:endParaRPr lang="en-US" b="1" dirty="0"/>
          </a:p>
        </p:txBody>
      </p:sp>
      <p:sp>
        <p:nvSpPr>
          <p:cNvPr id="5" name="Text Placeholder 4"/>
          <p:cNvSpPr>
            <a:spLocks noGrp="1"/>
          </p:cNvSpPr>
          <p:nvPr>
            <p:ph type="body" sz="quarter" idx="13"/>
          </p:nvPr>
        </p:nvSpPr>
        <p:spPr>
          <a:xfrm>
            <a:off x="5737241" y="1495997"/>
            <a:ext cx="3083231" cy="2705300"/>
          </a:xfrm>
        </p:spPr>
        <p:txBody>
          <a:bodyPr/>
          <a:lstStyle/>
          <a:p>
            <a:pPr marL="0" indent="0">
              <a:spcBef>
                <a:spcPts val="600"/>
              </a:spcBef>
              <a:spcAft>
                <a:spcPts val="600"/>
              </a:spcAft>
              <a:buSzPct val="100000"/>
              <a:buNone/>
            </a:pPr>
            <a:r>
              <a:rPr lang="en-US" sz="1100" b="1" dirty="0" smtClean="0"/>
              <a:t>MDM is only for the “big guys.”</a:t>
            </a:r>
            <a:br>
              <a:rPr lang="en-US" sz="1100" b="1" dirty="0" smtClean="0"/>
            </a:br>
            <a:r>
              <a:rPr lang="en-US" sz="1100" dirty="0" smtClean="0"/>
              <a:t>Not so! Big MDM systems are complex and require deep commitment to deploy and run, but MDM for SMEs to monetize data is still a critical requirement to achieve success.</a:t>
            </a:r>
          </a:p>
          <a:p>
            <a:pPr marL="0" indent="0">
              <a:spcBef>
                <a:spcPts val="600"/>
              </a:spcBef>
              <a:spcAft>
                <a:spcPts val="600"/>
              </a:spcAft>
              <a:buSzPct val="100000"/>
              <a:buNone/>
            </a:pPr>
            <a:r>
              <a:rPr lang="en-US" sz="1100" b="1" dirty="0" smtClean="0"/>
              <a:t>MDM can be difficult and expensive.</a:t>
            </a:r>
            <a:br>
              <a:rPr lang="en-US" sz="1100" b="1" dirty="0" smtClean="0"/>
            </a:br>
            <a:r>
              <a:rPr lang="en-US" sz="1100" dirty="0" smtClean="0"/>
              <a:t>It can be, so start small. Use the Info-Tech tools to help identify quick-win opportunities for establishing MDM in your organization then grow it organically and as value is realized.</a:t>
            </a:r>
          </a:p>
          <a:p>
            <a:pPr marL="0" indent="0">
              <a:spcBef>
                <a:spcPts val="600"/>
              </a:spcBef>
              <a:spcAft>
                <a:spcPts val="600"/>
              </a:spcAft>
              <a:buSzPct val="100000"/>
              <a:buNone/>
            </a:pPr>
            <a:r>
              <a:rPr lang="en-US" sz="1100" b="1" dirty="0" smtClean="0"/>
              <a:t>Good MDM requires good reference data.</a:t>
            </a:r>
            <a:br>
              <a:rPr lang="en-US" sz="1100" b="1" dirty="0" smtClean="0"/>
            </a:br>
            <a:r>
              <a:rPr lang="en-US" sz="1100" dirty="0" smtClean="0"/>
              <a:t>Get your reference data in order with MDM processes and ensure the MDM data is usable in your BI and analytics platforms.</a:t>
            </a:r>
            <a:endParaRPr lang="en-US" sz="1100" dirty="0"/>
          </a:p>
        </p:txBody>
      </p:sp>
    </p:spTree>
    <p:extLst>
      <p:ext uri="{BB962C8B-B14F-4D97-AF65-F5344CB8AC3E}">
        <p14:creationId xmlns:p14="http://schemas.microsoft.com/office/powerpoint/2010/main" val="1206813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0" y="982133"/>
            <a:ext cx="9144000" cy="4428067"/>
          </a:xfrm>
          <a:prstGeom prst="rect">
            <a:avLst/>
          </a:prstGeom>
        </p:spPr>
      </p:pic>
      <p:sp>
        <p:nvSpPr>
          <p:cNvPr id="7" name="Rectangle 6"/>
          <p:cNvSpPr/>
          <p:nvPr/>
        </p:nvSpPr>
        <p:spPr>
          <a:xfrm>
            <a:off x="0" y="5147733"/>
            <a:ext cx="9144000" cy="137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Rectangle 3"/>
          <p:cNvSpPr/>
          <p:nvPr/>
        </p:nvSpPr>
        <p:spPr>
          <a:xfrm>
            <a:off x="0" y="1"/>
            <a:ext cx="9144000" cy="1184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marL="93663">
              <a:spcAft>
                <a:spcPts val="800"/>
              </a:spcAft>
            </a:pPr>
            <a:endParaRPr lang="en-US" sz="2400" dirty="0">
              <a:solidFill>
                <a:srgbClr val="FFFFFF"/>
              </a:solidFill>
            </a:endParaRPr>
          </a:p>
        </p:txBody>
      </p:sp>
      <p:grpSp>
        <p:nvGrpSpPr>
          <p:cNvPr id="28" name="Group 6"/>
          <p:cNvGrpSpPr/>
          <p:nvPr/>
        </p:nvGrpSpPr>
        <p:grpSpPr>
          <a:xfrm>
            <a:off x="549994" y="1461143"/>
            <a:ext cx="4238822" cy="3180794"/>
            <a:chOff x="5911194" y="1365108"/>
            <a:chExt cx="2890736" cy="2169196"/>
          </a:xfrm>
        </p:grpSpPr>
        <p:sp>
          <p:nvSpPr>
            <p:cNvPr id="32" name="Freeform 10"/>
            <p:cNvSpPr/>
            <p:nvPr/>
          </p:nvSpPr>
          <p:spPr>
            <a:xfrm>
              <a:off x="7067488" y="1365108"/>
              <a:ext cx="578147" cy="433839"/>
            </a:xfrm>
            <a:custGeom>
              <a:avLst/>
              <a:gdLst>
                <a:gd name="connsiteX0" fmla="*/ 0 w 578147"/>
                <a:gd name="connsiteY0" fmla="*/ 433839 h 433839"/>
                <a:gd name="connsiteX1" fmla="*/ 289071 w 578147"/>
                <a:gd name="connsiteY1" fmla="*/ 0 h 433839"/>
                <a:gd name="connsiteX2" fmla="*/ 289076 w 578147"/>
                <a:gd name="connsiteY2" fmla="*/ 0 h 433839"/>
                <a:gd name="connsiteX3" fmla="*/ 578147 w 578147"/>
                <a:gd name="connsiteY3" fmla="*/ 433839 h 433839"/>
                <a:gd name="connsiteX4" fmla="*/ 0 w 578147"/>
                <a:gd name="connsiteY4" fmla="*/ 433839 h 433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147" h="433839">
                  <a:moveTo>
                    <a:pt x="0" y="433839"/>
                  </a:moveTo>
                  <a:lnTo>
                    <a:pt x="289071" y="0"/>
                  </a:lnTo>
                  <a:lnTo>
                    <a:pt x="289076" y="0"/>
                  </a:lnTo>
                  <a:lnTo>
                    <a:pt x="578147" y="433839"/>
                  </a:lnTo>
                  <a:lnTo>
                    <a:pt x="0" y="433839"/>
                  </a:lnTo>
                  <a:close/>
                </a:path>
              </a:pathLst>
            </a:custGeom>
            <a:solidFill>
              <a:srgbClr val="29475F"/>
            </a:solidFill>
            <a:ln w="3810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algn="ctr" defTabSz="488950">
                <a:lnSpc>
                  <a:spcPct val="90000"/>
                </a:lnSpc>
                <a:spcBef>
                  <a:spcPct val="0"/>
                </a:spcBef>
                <a:spcAft>
                  <a:spcPct val="35000"/>
                </a:spcAft>
              </a:pPr>
              <a:endParaRPr lang="en-CA" sz="1100" b="1" dirty="0">
                <a:solidFill>
                  <a:srgbClr val="29475F"/>
                </a:solidFill>
              </a:endParaRPr>
            </a:p>
          </p:txBody>
        </p:sp>
        <p:sp>
          <p:nvSpPr>
            <p:cNvPr id="33" name="Freeform 15"/>
            <p:cNvSpPr/>
            <p:nvPr/>
          </p:nvSpPr>
          <p:spPr>
            <a:xfrm>
              <a:off x="6778414" y="1798947"/>
              <a:ext cx="1156294" cy="433839"/>
            </a:xfrm>
            <a:custGeom>
              <a:avLst/>
              <a:gdLst>
                <a:gd name="connsiteX0" fmla="*/ 0 w 1156294"/>
                <a:gd name="connsiteY0" fmla="*/ 433839 h 433839"/>
                <a:gd name="connsiteX1" fmla="*/ 289071 w 1156294"/>
                <a:gd name="connsiteY1" fmla="*/ 0 h 433839"/>
                <a:gd name="connsiteX2" fmla="*/ 867223 w 1156294"/>
                <a:gd name="connsiteY2" fmla="*/ 0 h 433839"/>
                <a:gd name="connsiteX3" fmla="*/ 1156294 w 1156294"/>
                <a:gd name="connsiteY3" fmla="*/ 433839 h 433839"/>
                <a:gd name="connsiteX4" fmla="*/ 0 w 1156294"/>
                <a:gd name="connsiteY4" fmla="*/ 433839 h 433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294" h="433839">
                  <a:moveTo>
                    <a:pt x="0" y="433839"/>
                  </a:moveTo>
                  <a:lnTo>
                    <a:pt x="289071" y="0"/>
                  </a:lnTo>
                  <a:lnTo>
                    <a:pt x="867223" y="0"/>
                  </a:lnTo>
                  <a:lnTo>
                    <a:pt x="1156294" y="433839"/>
                  </a:lnTo>
                  <a:lnTo>
                    <a:pt x="0" y="433839"/>
                  </a:lnTo>
                  <a:close/>
                </a:path>
              </a:pathLst>
            </a:custGeom>
            <a:solidFill>
              <a:schemeClr val="bg1">
                <a:lumMod val="75000"/>
              </a:schemeClr>
            </a:solidFill>
            <a:ln w="3810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6322" tIns="13970" rIns="216321" bIns="13970" numCol="1" spcCol="1270" anchor="ctr" anchorCtr="0">
              <a:noAutofit/>
            </a:bodyPr>
            <a:lstStyle/>
            <a:p>
              <a:pPr algn="ctr" defTabSz="488950">
                <a:lnSpc>
                  <a:spcPct val="90000"/>
                </a:lnSpc>
                <a:spcBef>
                  <a:spcPct val="0"/>
                </a:spcBef>
                <a:spcAft>
                  <a:spcPct val="35000"/>
                </a:spcAft>
              </a:pPr>
              <a:r>
                <a:rPr lang="en-CA" sz="1200" b="1" dirty="0" smtClean="0">
                  <a:solidFill>
                    <a:srgbClr val="FFFFFF"/>
                  </a:solidFill>
                </a:rPr>
                <a:t>Analytical Companies</a:t>
              </a:r>
              <a:endParaRPr lang="en-CA" sz="1200" b="1" dirty="0">
                <a:solidFill>
                  <a:srgbClr val="FFFFFF"/>
                </a:solidFill>
              </a:endParaRPr>
            </a:p>
          </p:txBody>
        </p:sp>
        <p:sp>
          <p:nvSpPr>
            <p:cNvPr id="34" name="Freeform 18"/>
            <p:cNvSpPr/>
            <p:nvPr/>
          </p:nvSpPr>
          <p:spPr>
            <a:xfrm>
              <a:off x="6489341" y="2232786"/>
              <a:ext cx="1734441" cy="433839"/>
            </a:xfrm>
            <a:custGeom>
              <a:avLst/>
              <a:gdLst>
                <a:gd name="connsiteX0" fmla="*/ 0 w 1734441"/>
                <a:gd name="connsiteY0" fmla="*/ 433839 h 433839"/>
                <a:gd name="connsiteX1" fmla="*/ 289071 w 1734441"/>
                <a:gd name="connsiteY1" fmla="*/ 0 h 433839"/>
                <a:gd name="connsiteX2" fmla="*/ 1445370 w 1734441"/>
                <a:gd name="connsiteY2" fmla="*/ 0 h 433839"/>
                <a:gd name="connsiteX3" fmla="*/ 1734441 w 1734441"/>
                <a:gd name="connsiteY3" fmla="*/ 433839 h 433839"/>
                <a:gd name="connsiteX4" fmla="*/ 0 w 1734441"/>
                <a:gd name="connsiteY4" fmla="*/ 433839 h 433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4441" h="433839">
                  <a:moveTo>
                    <a:pt x="0" y="433839"/>
                  </a:moveTo>
                  <a:lnTo>
                    <a:pt x="289071" y="0"/>
                  </a:lnTo>
                  <a:lnTo>
                    <a:pt x="1445370" y="0"/>
                  </a:lnTo>
                  <a:lnTo>
                    <a:pt x="1734441" y="433839"/>
                  </a:lnTo>
                  <a:lnTo>
                    <a:pt x="0" y="433839"/>
                  </a:lnTo>
                  <a:close/>
                </a:path>
              </a:pathLst>
            </a:custGeom>
            <a:solidFill>
              <a:schemeClr val="bg1">
                <a:lumMod val="75000"/>
              </a:schemeClr>
            </a:solidFill>
            <a:ln w="3810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7497" tIns="13970" rIns="317497" bIns="13970" numCol="1" spcCol="1270" anchor="ctr" anchorCtr="0">
              <a:noAutofit/>
            </a:bodyPr>
            <a:lstStyle/>
            <a:p>
              <a:pPr algn="ctr" defTabSz="488950">
                <a:lnSpc>
                  <a:spcPct val="90000"/>
                </a:lnSpc>
                <a:spcBef>
                  <a:spcPct val="0"/>
                </a:spcBef>
                <a:spcAft>
                  <a:spcPct val="35000"/>
                </a:spcAft>
              </a:pPr>
              <a:r>
                <a:rPr lang="en-CA" sz="1200" b="1" dirty="0" smtClean="0">
                  <a:solidFill>
                    <a:srgbClr val="FFFFFF"/>
                  </a:solidFill>
                </a:rPr>
                <a:t>Analytical Aspirations </a:t>
              </a:r>
              <a:endParaRPr lang="en-CA" sz="1200" b="1" dirty="0">
                <a:solidFill>
                  <a:srgbClr val="FFFFFF"/>
                </a:solidFill>
              </a:endParaRPr>
            </a:p>
          </p:txBody>
        </p:sp>
        <p:sp>
          <p:nvSpPr>
            <p:cNvPr id="35" name="Freeform 19"/>
            <p:cNvSpPr/>
            <p:nvPr/>
          </p:nvSpPr>
          <p:spPr>
            <a:xfrm>
              <a:off x="6200267" y="2666626"/>
              <a:ext cx="2312588" cy="433839"/>
            </a:xfrm>
            <a:custGeom>
              <a:avLst/>
              <a:gdLst>
                <a:gd name="connsiteX0" fmla="*/ 0 w 2312588"/>
                <a:gd name="connsiteY0" fmla="*/ 433839 h 433839"/>
                <a:gd name="connsiteX1" fmla="*/ 289071 w 2312588"/>
                <a:gd name="connsiteY1" fmla="*/ 0 h 433839"/>
                <a:gd name="connsiteX2" fmla="*/ 2023517 w 2312588"/>
                <a:gd name="connsiteY2" fmla="*/ 0 h 433839"/>
                <a:gd name="connsiteX3" fmla="*/ 2312588 w 2312588"/>
                <a:gd name="connsiteY3" fmla="*/ 433839 h 433839"/>
                <a:gd name="connsiteX4" fmla="*/ 0 w 2312588"/>
                <a:gd name="connsiteY4" fmla="*/ 433839 h 433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588" h="433839">
                  <a:moveTo>
                    <a:pt x="0" y="433839"/>
                  </a:moveTo>
                  <a:lnTo>
                    <a:pt x="289071" y="0"/>
                  </a:lnTo>
                  <a:lnTo>
                    <a:pt x="2023517" y="0"/>
                  </a:lnTo>
                  <a:lnTo>
                    <a:pt x="2312588" y="433839"/>
                  </a:lnTo>
                  <a:lnTo>
                    <a:pt x="0" y="433839"/>
                  </a:lnTo>
                  <a:close/>
                </a:path>
              </a:pathLst>
            </a:custGeom>
            <a:solidFill>
              <a:schemeClr val="bg1">
                <a:lumMod val="75000"/>
              </a:schemeClr>
            </a:solidFill>
            <a:ln w="3810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18673" tIns="13970" rIns="418673" bIns="13970" numCol="1" spcCol="1270" anchor="ctr" anchorCtr="0">
              <a:noAutofit/>
            </a:bodyPr>
            <a:lstStyle/>
            <a:p>
              <a:pPr algn="ctr" defTabSz="488950">
                <a:lnSpc>
                  <a:spcPct val="90000"/>
                </a:lnSpc>
                <a:spcBef>
                  <a:spcPct val="0"/>
                </a:spcBef>
                <a:spcAft>
                  <a:spcPct val="35000"/>
                </a:spcAft>
              </a:pPr>
              <a:r>
                <a:rPr lang="en-CA" sz="1200" b="1" dirty="0" smtClean="0">
                  <a:solidFill>
                    <a:srgbClr val="FFFFFF"/>
                  </a:solidFill>
                </a:rPr>
                <a:t>Localized Analytics</a:t>
              </a:r>
              <a:endParaRPr lang="en-CA" sz="1200" b="1" dirty="0">
                <a:solidFill>
                  <a:srgbClr val="FFFFFF"/>
                </a:solidFill>
              </a:endParaRPr>
            </a:p>
          </p:txBody>
        </p:sp>
        <p:sp>
          <p:nvSpPr>
            <p:cNvPr id="36" name="Freeform 20"/>
            <p:cNvSpPr/>
            <p:nvPr/>
          </p:nvSpPr>
          <p:spPr>
            <a:xfrm>
              <a:off x="5911194" y="3100465"/>
              <a:ext cx="2890736" cy="433839"/>
            </a:xfrm>
            <a:custGeom>
              <a:avLst/>
              <a:gdLst>
                <a:gd name="connsiteX0" fmla="*/ 0 w 2890736"/>
                <a:gd name="connsiteY0" fmla="*/ 433839 h 433839"/>
                <a:gd name="connsiteX1" fmla="*/ 289071 w 2890736"/>
                <a:gd name="connsiteY1" fmla="*/ 0 h 433839"/>
                <a:gd name="connsiteX2" fmla="*/ 2601665 w 2890736"/>
                <a:gd name="connsiteY2" fmla="*/ 0 h 433839"/>
                <a:gd name="connsiteX3" fmla="*/ 2890736 w 2890736"/>
                <a:gd name="connsiteY3" fmla="*/ 433839 h 433839"/>
                <a:gd name="connsiteX4" fmla="*/ 0 w 2890736"/>
                <a:gd name="connsiteY4" fmla="*/ 433839 h 433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736" h="433839">
                  <a:moveTo>
                    <a:pt x="0" y="433839"/>
                  </a:moveTo>
                  <a:lnTo>
                    <a:pt x="289071" y="0"/>
                  </a:lnTo>
                  <a:lnTo>
                    <a:pt x="2601665" y="0"/>
                  </a:lnTo>
                  <a:lnTo>
                    <a:pt x="2890736" y="433839"/>
                  </a:lnTo>
                  <a:lnTo>
                    <a:pt x="0" y="433839"/>
                  </a:lnTo>
                  <a:close/>
                </a:path>
              </a:pathLst>
            </a:custGeom>
            <a:solidFill>
              <a:schemeClr val="bg1">
                <a:lumMod val="75000"/>
              </a:schemeClr>
            </a:solidFill>
            <a:ln w="3810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9848" tIns="13970" rIns="519850" bIns="13970" numCol="1" spcCol="1270" anchor="ctr" anchorCtr="0">
              <a:noAutofit/>
            </a:bodyPr>
            <a:lstStyle/>
            <a:p>
              <a:pPr algn="ctr" defTabSz="488950">
                <a:lnSpc>
                  <a:spcPct val="90000"/>
                </a:lnSpc>
                <a:spcBef>
                  <a:spcPct val="0"/>
                </a:spcBef>
                <a:spcAft>
                  <a:spcPct val="35000"/>
                </a:spcAft>
              </a:pPr>
              <a:r>
                <a:rPr lang="en-CA" sz="1200" b="1" dirty="0" smtClean="0">
                  <a:solidFill>
                    <a:srgbClr val="FFFFFF"/>
                  </a:solidFill>
                </a:rPr>
                <a:t>Analytically Impaired</a:t>
              </a:r>
              <a:endParaRPr lang="en-CA" sz="1200" b="1" dirty="0">
                <a:solidFill>
                  <a:srgbClr val="FFFFFF"/>
                </a:solidFill>
              </a:endParaRPr>
            </a:p>
          </p:txBody>
        </p:sp>
      </p:grpSp>
      <p:sp>
        <p:nvSpPr>
          <p:cNvPr id="30" name="TextBox 8"/>
          <p:cNvSpPr txBox="1"/>
          <p:nvPr/>
        </p:nvSpPr>
        <p:spPr>
          <a:xfrm>
            <a:off x="5123248" y="1550623"/>
            <a:ext cx="3547104" cy="3108543"/>
          </a:xfrm>
          <a:prstGeom prst="rect">
            <a:avLst/>
          </a:prstGeom>
          <a:noFill/>
        </p:spPr>
        <p:txBody>
          <a:bodyPr wrap="square" rtlCol="0">
            <a:spAutoFit/>
          </a:bodyPr>
          <a:lstStyle/>
          <a:p>
            <a:r>
              <a:rPr lang="en-US" sz="4400" b="1" dirty="0" smtClean="0">
                <a:solidFill>
                  <a:srgbClr val="29475F"/>
                </a:solidFill>
              </a:rPr>
              <a:t>Analytic Competitor</a:t>
            </a:r>
            <a:endParaRPr lang="en-US" sz="4400" b="1" dirty="0" smtClean="0">
              <a:solidFill>
                <a:srgbClr val="B0C534"/>
              </a:solidFill>
            </a:endParaRPr>
          </a:p>
          <a:p>
            <a:r>
              <a:rPr lang="en-US" sz="1200" dirty="0" smtClean="0">
                <a:solidFill>
                  <a:srgbClr val="29475F"/>
                </a:solidFill>
              </a:rPr>
              <a:t>Leveraging data as a competitive advantage makes data a central enabler to an organization’s operations and strategy. </a:t>
            </a:r>
          </a:p>
          <a:p>
            <a:endParaRPr lang="en-US" sz="1200" dirty="0" smtClean="0">
              <a:solidFill>
                <a:srgbClr val="29475F"/>
              </a:solidFill>
              <a:cs typeface="Arial" panose="020B0604020202020204" pitchFamily="34" charset="0"/>
            </a:endParaRPr>
          </a:p>
          <a:p>
            <a:r>
              <a:rPr lang="en-US" sz="1200" b="1" dirty="0" smtClean="0">
                <a:solidFill>
                  <a:schemeClr val="accent2"/>
                </a:solidFill>
                <a:cs typeface="Arial" panose="020B0604020202020204" pitchFamily="34" charset="0"/>
              </a:rPr>
              <a:t>Master data is the lifeblood data of the organization – those who manage their master data effectively become industry leaders through better strategic planning.</a:t>
            </a:r>
            <a:endParaRPr lang="en-US" sz="1050" b="1" dirty="0" smtClean="0">
              <a:solidFill>
                <a:schemeClr val="accent2"/>
              </a:solidFill>
            </a:endParaRPr>
          </a:p>
          <a:p>
            <a:endParaRPr lang="en-US" sz="1200" dirty="0">
              <a:solidFill>
                <a:srgbClr val="B0C534"/>
              </a:solidFill>
            </a:endParaRPr>
          </a:p>
        </p:txBody>
      </p:sp>
      <p:sp>
        <p:nvSpPr>
          <p:cNvPr id="31" name="Rectangle 9"/>
          <p:cNvSpPr/>
          <p:nvPr/>
        </p:nvSpPr>
        <p:spPr>
          <a:xfrm>
            <a:off x="2951549" y="4750976"/>
            <a:ext cx="3346020" cy="294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333333">
                    <a:lumMod val="60000"/>
                    <a:lumOff val="40000"/>
                  </a:srgbClr>
                </a:solidFill>
              </a:rPr>
              <a:t>Source: Davenport and Harris,</a:t>
            </a:r>
          </a:p>
          <a:p>
            <a:r>
              <a:rPr lang="en-US" sz="1000" dirty="0" smtClean="0">
                <a:solidFill>
                  <a:srgbClr val="333333">
                    <a:lumMod val="60000"/>
                    <a:lumOff val="40000"/>
                  </a:srgbClr>
                </a:solidFill>
              </a:rPr>
              <a:t> </a:t>
            </a:r>
            <a:r>
              <a:rPr lang="en-US" sz="1000" i="1" dirty="0" smtClean="0">
                <a:solidFill>
                  <a:srgbClr val="333333">
                    <a:lumMod val="60000"/>
                    <a:lumOff val="40000"/>
                  </a:srgbClr>
                </a:solidFill>
              </a:rPr>
              <a:t>Competing on Analytics</a:t>
            </a:r>
            <a:r>
              <a:rPr lang="en-US" sz="1000" dirty="0" smtClean="0">
                <a:solidFill>
                  <a:srgbClr val="333333">
                    <a:lumMod val="60000"/>
                    <a:lumOff val="40000"/>
                  </a:srgbClr>
                </a:solidFill>
              </a:rPr>
              <a:t>, </a:t>
            </a:r>
            <a:r>
              <a:rPr lang="en-US" sz="1000" i="1" dirty="0" smtClean="0">
                <a:solidFill>
                  <a:srgbClr val="333333">
                    <a:lumMod val="60000"/>
                    <a:lumOff val="40000"/>
                  </a:srgbClr>
                </a:solidFill>
              </a:rPr>
              <a:t>2007</a:t>
            </a:r>
          </a:p>
        </p:txBody>
      </p:sp>
      <p:sp>
        <p:nvSpPr>
          <p:cNvPr id="4" name="Rectangle 3"/>
          <p:cNvSpPr/>
          <p:nvPr/>
        </p:nvSpPr>
        <p:spPr>
          <a:xfrm>
            <a:off x="290029" y="5354052"/>
            <a:ext cx="8540704" cy="661720"/>
          </a:xfrm>
          <a:prstGeom prst="rect">
            <a:avLst/>
          </a:prstGeom>
        </p:spPr>
        <p:txBody>
          <a:bodyPr wrap="square">
            <a:spAutoFit/>
          </a:bodyPr>
          <a:lstStyle/>
          <a:p>
            <a:pPr>
              <a:spcAft>
                <a:spcPts val="300"/>
              </a:spcAft>
            </a:pPr>
            <a:r>
              <a:rPr lang="en-US" sz="1200" dirty="0" smtClean="0">
                <a:solidFill>
                  <a:srgbClr val="29475F"/>
                </a:solidFill>
                <a:cs typeface="Arial" panose="020B0604020202020204" pitchFamily="34" charset="0"/>
              </a:rPr>
              <a:t>Data and the use of data analytics has become a centerpiece to effective modern business. </a:t>
            </a:r>
            <a:r>
              <a:rPr lang="en-US" sz="1200" b="1" dirty="0" smtClean="0">
                <a:solidFill>
                  <a:srgbClr val="29475F"/>
                </a:solidFill>
                <a:cs typeface="Arial" panose="020B0604020202020204" pitchFamily="34" charset="0"/>
              </a:rPr>
              <a:t>Top-performing organizations across a variety of industries have been cited to use analytics five times more than lower performers.</a:t>
            </a:r>
            <a:endParaRPr lang="en-US" sz="1200" b="1" dirty="0" smtClean="0">
              <a:solidFill>
                <a:srgbClr val="333333">
                  <a:lumMod val="60000"/>
                  <a:lumOff val="40000"/>
                </a:srgbClr>
              </a:solidFill>
              <a:cs typeface="Arial" panose="020B0604020202020204" pitchFamily="34" charset="0"/>
            </a:endParaRPr>
          </a:p>
          <a:p>
            <a:pPr algn="r"/>
            <a:r>
              <a:rPr lang="en-US" sz="1050" dirty="0" smtClean="0">
                <a:solidFill>
                  <a:srgbClr val="29475F"/>
                </a:solidFill>
                <a:cs typeface="Arial" panose="020B0604020202020204" pitchFamily="34" charset="0"/>
              </a:rPr>
              <a:t>Source: MIT Sloan Management Review </a:t>
            </a:r>
            <a:endParaRPr lang="en-US" sz="1050" dirty="0">
              <a:solidFill>
                <a:srgbClr val="29475F"/>
              </a:solidFill>
            </a:endParaRPr>
          </a:p>
        </p:txBody>
      </p:sp>
      <p:sp>
        <p:nvSpPr>
          <p:cNvPr id="5" name="Title 4"/>
          <p:cNvSpPr>
            <a:spLocks noGrp="1"/>
          </p:cNvSpPr>
          <p:nvPr>
            <p:ph type="title"/>
          </p:nvPr>
        </p:nvSpPr>
        <p:spPr/>
        <p:txBody>
          <a:bodyPr/>
          <a:lstStyle/>
          <a:p>
            <a:r>
              <a:rPr lang="en-US" dirty="0" smtClean="0">
                <a:solidFill>
                  <a:srgbClr val="FFFFFF"/>
                </a:solidFill>
              </a:rPr>
              <a:t>To differentiate and remain competitive in today’s marketplace organizations are becoming more data-driven</a:t>
            </a:r>
            <a:endParaRPr lang="en-US" dirty="0"/>
          </a:p>
        </p:txBody>
      </p:sp>
    </p:spTree>
    <p:extLst>
      <p:ext uri="{BB962C8B-B14F-4D97-AF65-F5344CB8AC3E}">
        <p14:creationId xmlns:p14="http://schemas.microsoft.com/office/powerpoint/2010/main" val="4116366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820" y="1076324"/>
            <a:ext cx="7271087" cy="544952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p:cNvSpPr/>
          <p:nvPr/>
        </p:nvSpPr>
        <p:spPr>
          <a:xfrm>
            <a:off x="1" y="1076324"/>
            <a:ext cx="5551714" cy="12617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r>
              <a:rPr lang="en-US" sz="1200" b="1" dirty="0" smtClean="0">
                <a:solidFill>
                  <a:schemeClr val="accent1"/>
                </a:solidFill>
              </a:rPr>
              <a:t>Master Data Management (MDM) </a:t>
            </a:r>
            <a:r>
              <a:rPr lang="en-US" sz="1200" dirty="0" smtClean="0">
                <a:solidFill>
                  <a:schemeClr val="tx2"/>
                </a:solidFill>
              </a:rPr>
              <a:t>is the control over master data values to enable </a:t>
            </a:r>
            <a:r>
              <a:rPr lang="en-US" sz="1200" i="1" dirty="0" smtClean="0">
                <a:solidFill>
                  <a:srgbClr val="B0C534"/>
                </a:solidFill>
              </a:rPr>
              <a:t>consistent</a:t>
            </a:r>
            <a:r>
              <a:rPr lang="en-US" sz="1200" dirty="0" smtClean="0">
                <a:solidFill>
                  <a:srgbClr val="B0C534"/>
                </a:solidFill>
              </a:rPr>
              <a:t>, </a:t>
            </a:r>
            <a:r>
              <a:rPr lang="en-US" sz="1200" i="1" dirty="0" smtClean="0">
                <a:solidFill>
                  <a:srgbClr val="B0C534"/>
                </a:solidFill>
              </a:rPr>
              <a:t>shared</a:t>
            </a:r>
            <a:r>
              <a:rPr lang="en-US" sz="1200" dirty="0" smtClean="0">
                <a:solidFill>
                  <a:srgbClr val="B0C534"/>
                </a:solidFill>
              </a:rPr>
              <a:t>, </a:t>
            </a:r>
            <a:r>
              <a:rPr lang="en-US" sz="1200" i="1" dirty="0" smtClean="0">
                <a:solidFill>
                  <a:srgbClr val="B0C534"/>
                </a:solidFill>
              </a:rPr>
              <a:t>contextual</a:t>
            </a:r>
            <a:r>
              <a:rPr lang="en-US" sz="1400" dirty="0" smtClean="0"/>
              <a:t> </a:t>
            </a:r>
            <a:r>
              <a:rPr lang="en-US" sz="1200" dirty="0" smtClean="0">
                <a:solidFill>
                  <a:schemeClr val="tx2"/>
                </a:solidFill>
              </a:rPr>
              <a:t>use across systems, of the most </a:t>
            </a:r>
            <a:r>
              <a:rPr lang="en-US" sz="1200" i="1" dirty="0" smtClean="0">
                <a:solidFill>
                  <a:srgbClr val="B0C534"/>
                </a:solidFill>
              </a:rPr>
              <a:t>accurate</a:t>
            </a:r>
            <a:r>
              <a:rPr lang="en-US" sz="1200" dirty="0" smtClean="0">
                <a:solidFill>
                  <a:srgbClr val="B0C534"/>
                </a:solidFill>
              </a:rPr>
              <a:t>, </a:t>
            </a:r>
            <a:r>
              <a:rPr lang="en-US" sz="1200" i="1" dirty="0" smtClean="0">
                <a:solidFill>
                  <a:srgbClr val="B0C534"/>
                </a:solidFill>
              </a:rPr>
              <a:t>timely</a:t>
            </a:r>
            <a:r>
              <a:rPr lang="en-US" sz="1200" dirty="0" smtClean="0">
                <a:solidFill>
                  <a:srgbClr val="B0C534"/>
                </a:solidFill>
              </a:rPr>
              <a:t>, and </a:t>
            </a:r>
            <a:r>
              <a:rPr lang="en-US" sz="1200" i="1" dirty="0" smtClean="0">
                <a:solidFill>
                  <a:srgbClr val="B0C534"/>
                </a:solidFill>
              </a:rPr>
              <a:t>relevant</a:t>
            </a:r>
            <a:r>
              <a:rPr lang="en-US" sz="1400" dirty="0" smtClean="0"/>
              <a:t> </a:t>
            </a:r>
            <a:r>
              <a:rPr lang="en-US" sz="1200" dirty="0" smtClean="0">
                <a:solidFill>
                  <a:schemeClr val="tx2"/>
                </a:solidFill>
              </a:rPr>
              <a:t>version of truth about essential business entities (DAMA DMBOK). </a:t>
            </a:r>
            <a:endParaRPr lang="en-US" sz="1400" dirty="0"/>
          </a:p>
        </p:txBody>
      </p:sp>
      <p:sp>
        <p:nvSpPr>
          <p:cNvPr id="16" name="Rectangle 2"/>
          <p:cNvSpPr/>
          <p:nvPr/>
        </p:nvSpPr>
        <p:spPr>
          <a:xfrm>
            <a:off x="5551714" y="1076324"/>
            <a:ext cx="3592286" cy="54495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spcBef>
                <a:spcPts val="200"/>
              </a:spcBef>
              <a:spcAft>
                <a:spcPts val="200"/>
              </a:spcAft>
            </a:pPr>
            <a:r>
              <a:rPr lang="en-US" sz="1400" b="1" dirty="0" smtClean="0">
                <a:solidFill>
                  <a:schemeClr val="accent1"/>
                </a:solidFill>
              </a:rPr>
              <a:t>Fundamental Objective of </a:t>
            </a:r>
          </a:p>
          <a:p>
            <a:pPr algn="ctr">
              <a:spcBef>
                <a:spcPts val="200"/>
              </a:spcBef>
              <a:spcAft>
                <a:spcPts val="200"/>
              </a:spcAft>
            </a:pPr>
            <a:r>
              <a:rPr lang="en-US" sz="1400" b="1" dirty="0" smtClean="0">
                <a:solidFill>
                  <a:schemeClr val="accent1"/>
                </a:solidFill>
              </a:rPr>
              <a:t>Master Data Management </a:t>
            </a:r>
          </a:p>
          <a:p>
            <a:pPr>
              <a:spcBef>
                <a:spcPts val="200"/>
              </a:spcBef>
              <a:spcAft>
                <a:spcPts val="1000"/>
              </a:spcAft>
            </a:pPr>
            <a:r>
              <a:rPr lang="en-US" sz="1200" dirty="0" smtClean="0">
                <a:solidFill>
                  <a:schemeClr val="tx2"/>
                </a:solidFill>
              </a:rPr>
              <a:t>Enable the business to see one view of critical data elements across the organization. </a:t>
            </a:r>
          </a:p>
          <a:p>
            <a:pPr algn="ctr">
              <a:spcAft>
                <a:spcPts val="200"/>
              </a:spcAft>
            </a:pPr>
            <a:r>
              <a:rPr lang="en-US" sz="1400" b="1" dirty="0" smtClean="0">
                <a:solidFill>
                  <a:schemeClr val="accent1"/>
                </a:solidFill>
              </a:rPr>
              <a:t>What Is Included in the </a:t>
            </a:r>
          </a:p>
          <a:p>
            <a:pPr algn="ctr">
              <a:spcAft>
                <a:spcPts val="200"/>
              </a:spcAft>
            </a:pPr>
            <a:r>
              <a:rPr lang="en-US" sz="1400" b="1" dirty="0" smtClean="0">
                <a:solidFill>
                  <a:schemeClr val="accent1"/>
                </a:solidFill>
              </a:rPr>
              <a:t>Scope of MDM? </a:t>
            </a:r>
          </a:p>
          <a:p>
            <a:pPr marL="174625" indent="-174625">
              <a:spcAft>
                <a:spcPts val="200"/>
              </a:spcAft>
              <a:buFont typeface="Arial" panose="020B0604020202020204" pitchFamily="34" charset="0"/>
              <a:buChar char="•"/>
            </a:pPr>
            <a:r>
              <a:rPr lang="en-US" sz="1200" dirty="0" smtClean="0">
                <a:solidFill>
                  <a:schemeClr val="tx2"/>
                </a:solidFill>
              </a:rPr>
              <a:t>Party Data (Employees, Customers, etc.) </a:t>
            </a:r>
          </a:p>
          <a:p>
            <a:pPr marL="174625" indent="-174625">
              <a:spcAft>
                <a:spcPts val="200"/>
              </a:spcAft>
              <a:buFont typeface="Arial" panose="020B0604020202020204" pitchFamily="34" charset="0"/>
              <a:buChar char="•"/>
            </a:pPr>
            <a:r>
              <a:rPr lang="en-US" sz="1200" dirty="0" smtClean="0">
                <a:solidFill>
                  <a:schemeClr val="tx2"/>
                </a:solidFill>
              </a:rPr>
              <a:t>Product/Service Data </a:t>
            </a:r>
          </a:p>
          <a:p>
            <a:pPr marL="174625" indent="-174625">
              <a:spcAft>
                <a:spcPts val="200"/>
              </a:spcAft>
              <a:buFont typeface="Arial" panose="020B0604020202020204" pitchFamily="34" charset="0"/>
              <a:buChar char="•"/>
            </a:pPr>
            <a:r>
              <a:rPr lang="en-US" sz="1200" dirty="0" smtClean="0">
                <a:solidFill>
                  <a:schemeClr val="tx2"/>
                </a:solidFill>
              </a:rPr>
              <a:t>Financial Data </a:t>
            </a:r>
          </a:p>
          <a:p>
            <a:pPr marL="174625" indent="-174625">
              <a:spcAft>
                <a:spcPts val="200"/>
              </a:spcAft>
              <a:buFont typeface="Arial" panose="020B0604020202020204" pitchFamily="34" charset="0"/>
              <a:buChar char="•"/>
            </a:pPr>
            <a:r>
              <a:rPr lang="en-US" sz="1200" dirty="0" smtClean="0">
                <a:solidFill>
                  <a:schemeClr val="tx2"/>
                </a:solidFill>
              </a:rPr>
              <a:t>Location Data </a:t>
            </a:r>
          </a:p>
          <a:p>
            <a:pPr algn="ctr">
              <a:spcBef>
                <a:spcPts val="600"/>
              </a:spcBef>
              <a:spcAft>
                <a:spcPts val="200"/>
              </a:spcAft>
            </a:pPr>
            <a:r>
              <a:rPr lang="en-US" sz="1400" b="1" dirty="0" smtClean="0">
                <a:solidFill>
                  <a:schemeClr val="accent1"/>
                </a:solidFill>
              </a:rPr>
              <a:t>Successful MDM Requires a Comprehensive Approach</a:t>
            </a:r>
          </a:p>
          <a:p>
            <a:pPr>
              <a:spcBef>
                <a:spcPts val="200"/>
              </a:spcBef>
              <a:spcAft>
                <a:spcPts val="200"/>
              </a:spcAft>
            </a:pPr>
            <a:r>
              <a:rPr lang="en-US" sz="1200" dirty="0" smtClean="0">
                <a:solidFill>
                  <a:schemeClr val="tx2"/>
                </a:solidFill>
              </a:rPr>
              <a:t>For master data management to be successfully planned, implemented, and maintained it must include effective capabilities in the critical processes and sub-practices of data management (see </a:t>
            </a:r>
            <a:r>
              <a:rPr lang="en-US" sz="1200" i="1" dirty="0" smtClean="0">
                <a:solidFill>
                  <a:schemeClr val="tx2"/>
                </a:solidFill>
              </a:rPr>
              <a:t>Layer 1: Data Management Enablers</a:t>
            </a:r>
            <a:r>
              <a:rPr lang="en-US" sz="1200" dirty="0" smtClean="0">
                <a:solidFill>
                  <a:schemeClr val="tx2"/>
                </a:solidFill>
              </a:rPr>
              <a:t>). </a:t>
            </a:r>
          </a:p>
          <a:p>
            <a:pPr>
              <a:spcBef>
                <a:spcPts val="200"/>
              </a:spcBef>
              <a:spcAft>
                <a:spcPts val="200"/>
              </a:spcAft>
            </a:pPr>
            <a:r>
              <a:rPr lang="en-US" sz="1000" i="1" dirty="0" smtClean="0">
                <a:solidFill>
                  <a:schemeClr val="tx2"/>
                </a:solidFill>
              </a:rPr>
              <a:t>For more information on Info-Tech’s Data Management, see the description of its approach and layers in the appendix. </a:t>
            </a:r>
            <a:endParaRPr lang="en-US" sz="1000" i="1" dirty="0">
              <a:solidFill>
                <a:schemeClr val="tx2"/>
              </a:solidFill>
            </a:endParaRPr>
          </a:p>
        </p:txBody>
      </p:sp>
      <p:sp>
        <p:nvSpPr>
          <p:cNvPr id="15" name="Title 1"/>
          <p:cNvSpPr txBox="1">
            <a:spLocks/>
          </p:cNvSpPr>
          <p:nvPr/>
        </p:nvSpPr>
        <p:spPr>
          <a:xfrm>
            <a:off x="279357" y="108248"/>
            <a:ext cx="8625780" cy="864096"/>
          </a:xfrm>
          <a:prstGeom prst="rect">
            <a:avLst/>
          </a:prstGeom>
        </p:spPr>
        <p:txBody>
          <a:bodyPr anchor="ctr"/>
          <a:lst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dirty="0">
              <a:solidFill>
                <a:schemeClr val="bg1"/>
              </a:solidFill>
              <a:latin typeface="+mn-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405" y="2401547"/>
            <a:ext cx="5311082" cy="3983312"/>
          </a:xfrm>
          <a:prstGeom prst="rect">
            <a:avLst/>
          </a:prstGeom>
        </p:spPr>
      </p:pic>
      <p:sp>
        <p:nvSpPr>
          <p:cNvPr id="3" name="Rectangle 2"/>
          <p:cNvSpPr/>
          <p:nvPr/>
        </p:nvSpPr>
        <p:spPr>
          <a:xfrm rot="8097661">
            <a:off x="3067720" y="3708499"/>
            <a:ext cx="518629" cy="929368"/>
          </a:xfrm>
          <a:prstGeom prst="rect">
            <a:avLst/>
          </a:prstGeom>
          <a:solidFill>
            <a:srgbClr val="B0C534"/>
          </a:solidFill>
          <a:ln w="50800">
            <a:solidFill>
              <a:srgbClr val="B0C534"/>
            </a:solidFill>
          </a:ln>
          <a:effectLst/>
          <a:scene3d>
            <a:camera prst="isometricTopUp">
              <a:rot lat="20427891" lon="19245102" rev="257433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136585" y="4074219"/>
            <a:ext cx="2380898" cy="318983"/>
          </a:xfrm>
          <a:prstGeom prst="rect">
            <a:avLst/>
          </a:prstGeom>
          <a:noFill/>
          <a:ln>
            <a:noFill/>
          </a:ln>
          <a:scene3d>
            <a:camera prst="orthographicFront">
              <a:rot lat="3000000" lon="20059613" rev="20220000"/>
            </a:camera>
            <a:lightRig rig="threePt" dir="t"/>
          </a:scene3d>
          <a:sp3d extrusionH="127000">
            <a:bevelT w="184150"/>
          </a:sp3d>
        </p:spPr>
        <p:style>
          <a:lnRef idx="2">
            <a:schemeClr val="accent1">
              <a:shade val="50000"/>
            </a:schemeClr>
          </a:lnRef>
          <a:fillRef idx="1">
            <a:schemeClr val="accent1"/>
          </a:fillRef>
          <a:effectRef idx="0">
            <a:schemeClr val="accent1"/>
          </a:effectRef>
          <a:fontRef idx="minor">
            <a:schemeClr val="lt1"/>
          </a:fontRef>
        </p:style>
        <p:txBody>
          <a:bodyPr rtlCol="0" anchor="ctr">
            <a:sp3d>
              <a:bevelT w="0" h="0"/>
              <a:bevelB w="0" h="0"/>
            </a:sp3d>
          </a:bodyPr>
          <a:lstStyle/>
          <a:p>
            <a:pPr algn="ctr"/>
            <a:r>
              <a:rPr lang="en-US" sz="1100" b="1" dirty="0" smtClean="0">
                <a:solidFill>
                  <a:srgbClr val="29475F"/>
                </a:solidFill>
              </a:rPr>
              <a:t>Reference </a:t>
            </a:r>
          </a:p>
          <a:p>
            <a:pPr algn="ctr"/>
            <a:r>
              <a:rPr lang="en-US" sz="1100" b="1" dirty="0" smtClean="0">
                <a:solidFill>
                  <a:srgbClr val="29475F"/>
                </a:solidFill>
              </a:rPr>
              <a:t>and Master</a:t>
            </a:r>
          </a:p>
          <a:p>
            <a:pPr algn="ctr"/>
            <a:endParaRPr lang="en-US" sz="1200" b="1" dirty="0">
              <a:solidFill>
                <a:srgbClr val="29475F"/>
              </a:solidFill>
            </a:endParaRPr>
          </a:p>
        </p:txBody>
      </p:sp>
      <p:sp>
        <p:nvSpPr>
          <p:cNvPr id="2" name="Title 1"/>
          <p:cNvSpPr>
            <a:spLocks noGrp="1"/>
          </p:cNvSpPr>
          <p:nvPr>
            <p:ph type="title"/>
          </p:nvPr>
        </p:nvSpPr>
        <p:spPr/>
        <p:txBody>
          <a:bodyPr/>
          <a:lstStyle/>
          <a:p>
            <a:r>
              <a:rPr lang="en-US" dirty="0"/>
              <a:t>Master </a:t>
            </a:r>
            <a:r>
              <a:rPr lang="en-US" dirty="0" smtClean="0"/>
              <a:t>data management is a </a:t>
            </a:r>
            <a:r>
              <a:rPr lang="en-US" dirty="0" smtClean="0">
                <a:solidFill>
                  <a:srgbClr val="B0C534"/>
                </a:solidFill>
              </a:rPr>
              <a:t>critical dimension </a:t>
            </a:r>
            <a:r>
              <a:rPr lang="en-US" dirty="0" smtClean="0"/>
              <a:t>of data management</a:t>
            </a:r>
            <a:endParaRPr lang="en-US" dirty="0"/>
          </a:p>
        </p:txBody>
      </p:sp>
    </p:spTree>
    <p:extLst>
      <p:ext uri="{BB962C8B-B14F-4D97-AF65-F5344CB8AC3E}">
        <p14:creationId xmlns:p14="http://schemas.microsoft.com/office/powerpoint/2010/main" val="2449894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528" y="419235"/>
            <a:ext cx="9153527" cy="6105390"/>
          </a:xfrm>
          <a:prstGeom prst="rect">
            <a:avLst/>
          </a:prstGeom>
        </p:spPr>
      </p:pic>
      <p:sp>
        <p:nvSpPr>
          <p:cNvPr id="23" name="Rectangle 22"/>
          <p:cNvSpPr/>
          <p:nvPr/>
        </p:nvSpPr>
        <p:spPr>
          <a:xfrm>
            <a:off x="6200948" y="3415544"/>
            <a:ext cx="2677329" cy="2660148"/>
          </a:xfrm>
          <a:prstGeom prst="rect">
            <a:avLst/>
          </a:prstGeom>
          <a:solidFill>
            <a:srgbClr val="F2F2F2">
              <a:alpha val="60000"/>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endParaRPr lang="en-US" sz="1400" i="1" dirty="0">
              <a:solidFill>
                <a:schemeClr val="accent1"/>
              </a:solidFill>
            </a:endParaRPr>
          </a:p>
        </p:txBody>
      </p:sp>
      <p:sp>
        <p:nvSpPr>
          <p:cNvPr id="21" name="Rectangle 20"/>
          <p:cNvSpPr/>
          <p:nvPr/>
        </p:nvSpPr>
        <p:spPr>
          <a:xfrm>
            <a:off x="304973" y="2981734"/>
            <a:ext cx="5591002" cy="3463890"/>
          </a:xfrm>
          <a:prstGeom prst="rect">
            <a:avLst/>
          </a:prstGeom>
          <a:solidFill>
            <a:srgbClr val="F2F2F2">
              <a:alpha val="60000"/>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endParaRPr lang="en-US" sz="1400" i="1" dirty="0">
              <a:solidFill>
                <a:schemeClr val="accent1"/>
              </a:solidFill>
            </a:endParaRPr>
          </a:p>
        </p:txBody>
      </p:sp>
      <p:sp>
        <p:nvSpPr>
          <p:cNvPr id="20" name="Rectangle 19"/>
          <p:cNvSpPr/>
          <p:nvPr/>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2"/>
          <p:cNvSpPr>
            <a:spLocks noGrp="1"/>
          </p:cNvSpPr>
          <p:nvPr>
            <p:ph type="title"/>
          </p:nvPr>
        </p:nvSpPr>
        <p:spPr/>
        <p:txBody>
          <a:bodyPr/>
          <a:lstStyle/>
          <a:p>
            <a:r>
              <a:rPr lang="en-US" dirty="0" smtClean="0"/>
              <a:t>Master data management provides opportunities to use data for </a:t>
            </a:r>
            <a:r>
              <a:rPr lang="en-US" dirty="0" smtClean="0">
                <a:solidFill>
                  <a:srgbClr val="B0C534"/>
                </a:solidFill>
              </a:rPr>
              <a:t>analytical and operational </a:t>
            </a:r>
            <a:r>
              <a:rPr lang="en-US" dirty="0" smtClean="0"/>
              <a:t>purposes with greater accuracy</a:t>
            </a:r>
            <a:endParaRPr lang="en-US" dirty="0"/>
          </a:p>
        </p:txBody>
      </p:sp>
      <p:grpSp>
        <p:nvGrpSpPr>
          <p:cNvPr id="10" name="Group 9"/>
          <p:cNvGrpSpPr/>
          <p:nvPr/>
        </p:nvGrpSpPr>
        <p:grpSpPr>
          <a:xfrm>
            <a:off x="1090718" y="2109519"/>
            <a:ext cx="6853955" cy="523220"/>
            <a:chOff x="1116701" y="1867479"/>
            <a:chExt cx="6853955" cy="523220"/>
          </a:xfrm>
        </p:grpSpPr>
        <p:sp>
          <p:nvSpPr>
            <p:cNvPr id="3" name="TextBox 2"/>
            <p:cNvSpPr txBox="1"/>
            <p:nvPr/>
          </p:nvSpPr>
          <p:spPr>
            <a:xfrm>
              <a:off x="1116701" y="1867479"/>
              <a:ext cx="1405244" cy="523220"/>
            </a:xfrm>
            <a:prstGeom prst="rect">
              <a:avLst/>
            </a:prstGeom>
          </p:spPr>
          <p:txBody>
            <a:bodyPr wrap="square" rtlCol="0">
              <a:spAutoFit/>
            </a:bodyPr>
            <a:lstStyle/>
            <a:p>
              <a:pPr algn="ctr"/>
              <a:r>
                <a:rPr lang="en-CA" sz="1400" b="1" dirty="0" smtClean="0">
                  <a:solidFill>
                    <a:srgbClr val="335775"/>
                  </a:solidFill>
                </a:rPr>
                <a:t>Sales data for customer A </a:t>
              </a:r>
            </a:p>
          </p:txBody>
        </p:sp>
        <p:sp>
          <p:nvSpPr>
            <p:cNvPr id="4" name="TextBox 3"/>
            <p:cNvSpPr txBox="1"/>
            <p:nvPr/>
          </p:nvSpPr>
          <p:spPr>
            <a:xfrm>
              <a:off x="3361081" y="1867479"/>
              <a:ext cx="1662760" cy="523220"/>
            </a:xfrm>
            <a:prstGeom prst="rect">
              <a:avLst/>
            </a:prstGeom>
          </p:spPr>
          <p:txBody>
            <a:bodyPr wrap="square" rtlCol="0">
              <a:spAutoFit/>
            </a:bodyPr>
            <a:lstStyle/>
            <a:p>
              <a:pPr algn="ctr"/>
              <a:r>
                <a:rPr lang="en-CA" sz="1400" b="1" dirty="0" smtClean="0">
                  <a:solidFill>
                    <a:srgbClr val="335775"/>
                  </a:solidFill>
                </a:rPr>
                <a:t>Marketing data of customer A </a:t>
              </a:r>
            </a:p>
          </p:txBody>
        </p:sp>
        <p:sp>
          <p:nvSpPr>
            <p:cNvPr id="5" name="TextBox 4"/>
            <p:cNvSpPr txBox="1"/>
            <p:nvPr/>
          </p:nvSpPr>
          <p:spPr>
            <a:xfrm>
              <a:off x="5841455" y="1867479"/>
              <a:ext cx="2129201" cy="523220"/>
            </a:xfrm>
            <a:prstGeom prst="rect">
              <a:avLst/>
            </a:prstGeom>
          </p:spPr>
          <p:txBody>
            <a:bodyPr wrap="square" rtlCol="0">
              <a:spAutoFit/>
            </a:bodyPr>
            <a:lstStyle/>
            <a:p>
              <a:pPr algn="ctr"/>
              <a:r>
                <a:rPr lang="en-CA" sz="1400" b="1" dirty="0" smtClean="0">
                  <a:solidFill>
                    <a:srgbClr val="335775"/>
                  </a:solidFill>
                </a:rPr>
                <a:t>Analytical data including customer A </a:t>
              </a:r>
            </a:p>
          </p:txBody>
        </p:sp>
        <p:sp>
          <p:nvSpPr>
            <p:cNvPr id="8" name="Equal 7"/>
            <p:cNvSpPr/>
            <p:nvPr/>
          </p:nvSpPr>
          <p:spPr>
            <a:xfrm>
              <a:off x="5210685" y="1918696"/>
              <a:ext cx="542167" cy="420786"/>
            </a:xfrm>
            <a:prstGeom prst="mathEqual">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9" name="Equal 8"/>
            <p:cNvSpPr/>
            <p:nvPr/>
          </p:nvSpPr>
          <p:spPr>
            <a:xfrm>
              <a:off x="2708789" y="1938903"/>
              <a:ext cx="542167" cy="420786"/>
            </a:xfrm>
            <a:prstGeom prst="mathEqual">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grpSp>
      <p:sp>
        <p:nvSpPr>
          <p:cNvPr id="11" name="TextBox 10"/>
          <p:cNvSpPr txBox="1"/>
          <p:nvPr/>
        </p:nvSpPr>
        <p:spPr>
          <a:xfrm>
            <a:off x="415267" y="1321013"/>
            <a:ext cx="8204858" cy="584775"/>
          </a:xfrm>
          <a:prstGeom prst="rect">
            <a:avLst/>
          </a:prstGeom>
        </p:spPr>
        <p:txBody>
          <a:bodyPr wrap="square" rtlCol="0">
            <a:spAutoFit/>
          </a:bodyPr>
          <a:lstStyle/>
          <a:p>
            <a:r>
              <a:rPr lang="en-US" sz="1600" b="1" dirty="0" smtClean="0">
                <a:solidFill>
                  <a:srgbClr val="335775"/>
                </a:solidFill>
              </a:rPr>
              <a:t>MDM provides a single consolidated and accurate view of an organization’s most valuable data assets.</a:t>
            </a:r>
          </a:p>
        </p:txBody>
      </p:sp>
      <p:sp>
        <p:nvSpPr>
          <p:cNvPr id="6" name="TextBox 5"/>
          <p:cNvSpPr txBox="1"/>
          <p:nvPr/>
        </p:nvSpPr>
        <p:spPr>
          <a:xfrm>
            <a:off x="504316" y="4964080"/>
            <a:ext cx="5222552" cy="338554"/>
          </a:xfrm>
          <a:prstGeom prst="rect">
            <a:avLst/>
          </a:prstGeom>
        </p:spPr>
        <p:txBody>
          <a:bodyPr wrap="square" rtlCol="0">
            <a:spAutoFit/>
          </a:bodyPr>
          <a:lstStyle/>
          <a:p>
            <a:r>
              <a:rPr lang="en-US" sz="1600" b="1" dirty="0" smtClean="0">
                <a:solidFill>
                  <a:schemeClr val="accent1"/>
                </a:solidFill>
              </a:rPr>
              <a:t>Think of it in the context of your own organization.</a:t>
            </a:r>
          </a:p>
        </p:txBody>
      </p:sp>
      <p:sp>
        <p:nvSpPr>
          <p:cNvPr id="12" name="TextBox 11"/>
          <p:cNvSpPr txBox="1"/>
          <p:nvPr/>
        </p:nvSpPr>
        <p:spPr>
          <a:xfrm>
            <a:off x="573039" y="3743380"/>
            <a:ext cx="5163510" cy="1792798"/>
          </a:xfrm>
          <a:prstGeom prst="rect">
            <a:avLst/>
          </a:prstGeom>
        </p:spPr>
        <p:txBody>
          <a:bodyPr wrap="square" rtlCol="0">
            <a:spAutoFit/>
          </a:bodyPr>
          <a:lstStyle/>
          <a:p>
            <a:pPr marL="174625" indent="-174625">
              <a:spcAft>
                <a:spcPts val="300"/>
              </a:spcAft>
              <a:buFont typeface="Arial" panose="020B0604020202020204" pitchFamily="34" charset="0"/>
              <a:buChar char="•"/>
            </a:pPr>
            <a:r>
              <a:rPr lang="en-US" sz="1400" dirty="0" smtClean="0">
                <a:solidFill>
                  <a:schemeClr val="accent1"/>
                </a:solidFill>
              </a:rPr>
              <a:t>Data is more easily shared across the organization’s environment with greater accuracy and trust. </a:t>
            </a:r>
          </a:p>
          <a:p>
            <a:pPr marL="174625" indent="-174625">
              <a:spcAft>
                <a:spcPts val="300"/>
              </a:spcAft>
              <a:buFont typeface="Arial" panose="020B0604020202020204" pitchFamily="34" charset="0"/>
              <a:buChar char="•"/>
            </a:pPr>
            <a:r>
              <a:rPr lang="en-US" sz="1400" dirty="0" smtClean="0">
                <a:solidFill>
                  <a:schemeClr val="accent1"/>
                </a:solidFill>
              </a:rPr>
              <a:t>Multiple instances of the same data are consistent. </a:t>
            </a:r>
          </a:p>
          <a:p>
            <a:pPr marL="174625" indent="-174625">
              <a:spcAft>
                <a:spcPts val="300"/>
              </a:spcAft>
              <a:buFont typeface="Arial" panose="020B0604020202020204" pitchFamily="34" charset="0"/>
              <a:buChar char="•"/>
            </a:pPr>
            <a:r>
              <a:rPr lang="en-US" sz="1400" dirty="0" smtClean="0">
                <a:solidFill>
                  <a:schemeClr val="accent1"/>
                </a:solidFill>
              </a:rPr>
              <a:t>MDM enables the ability to find the right data more quickly. </a:t>
            </a:r>
          </a:p>
          <a:p>
            <a:pPr marL="174625" indent="-174625">
              <a:spcAft>
                <a:spcPts val="300"/>
              </a:spcAft>
              <a:buFont typeface="Arial" panose="020B0604020202020204" pitchFamily="34" charset="0"/>
              <a:buChar char="•"/>
            </a:pPr>
            <a:endParaRPr lang="en-US" sz="1400" dirty="0" smtClean="0">
              <a:solidFill>
                <a:schemeClr val="accent1"/>
              </a:solidFill>
            </a:endParaRPr>
          </a:p>
          <a:p>
            <a:pPr marL="174625" indent="-174625">
              <a:spcAft>
                <a:spcPts val="300"/>
              </a:spcAft>
              <a:buFont typeface="Arial" panose="020B0604020202020204" pitchFamily="34" charset="0"/>
              <a:buChar char="•"/>
            </a:pPr>
            <a:endParaRPr lang="en-US" sz="1400" dirty="0" smtClean="0">
              <a:solidFill>
                <a:schemeClr val="accent1"/>
              </a:solidFill>
            </a:endParaRPr>
          </a:p>
          <a:p>
            <a:pPr marL="174625" indent="-174625">
              <a:spcAft>
                <a:spcPts val="300"/>
              </a:spcAft>
              <a:buFont typeface="Arial" panose="020B0604020202020204" pitchFamily="34" charset="0"/>
              <a:buChar char="•"/>
            </a:pPr>
            <a:endParaRPr lang="en-US" sz="1400" dirty="0">
              <a:solidFill>
                <a:schemeClr val="accent1"/>
              </a:solidFill>
            </a:endParaRPr>
          </a:p>
        </p:txBody>
      </p:sp>
      <p:sp>
        <p:nvSpPr>
          <p:cNvPr id="14" name="TextBox 13"/>
          <p:cNvSpPr txBox="1"/>
          <p:nvPr/>
        </p:nvSpPr>
        <p:spPr>
          <a:xfrm>
            <a:off x="504315" y="3149470"/>
            <a:ext cx="5222553" cy="523220"/>
          </a:xfrm>
          <a:prstGeom prst="rect">
            <a:avLst/>
          </a:prstGeom>
        </p:spPr>
        <p:txBody>
          <a:bodyPr wrap="square" rtlCol="0">
            <a:spAutoFit/>
          </a:bodyPr>
          <a:lstStyle/>
          <a:p>
            <a:r>
              <a:rPr lang="en-US" sz="1400" b="1" dirty="0" smtClean="0">
                <a:solidFill>
                  <a:schemeClr val="accent1"/>
                </a:solidFill>
              </a:rPr>
              <a:t>An investment in MDM will improve the opportunities for using the organization’s most valuable data assets.</a:t>
            </a:r>
          </a:p>
        </p:txBody>
      </p:sp>
      <p:sp>
        <p:nvSpPr>
          <p:cNvPr id="16" name="TextBox 15"/>
          <p:cNvSpPr txBox="1"/>
          <p:nvPr/>
        </p:nvSpPr>
        <p:spPr>
          <a:xfrm>
            <a:off x="557738" y="5354273"/>
            <a:ext cx="5169130" cy="992579"/>
          </a:xfrm>
          <a:prstGeom prst="rect">
            <a:avLst/>
          </a:prstGeom>
        </p:spPr>
        <p:txBody>
          <a:bodyPr wrap="square" rtlCol="0">
            <a:spAutoFit/>
          </a:bodyPr>
          <a:lstStyle/>
          <a:p>
            <a:pPr marL="174625" indent="-174625">
              <a:spcAft>
                <a:spcPts val="300"/>
              </a:spcAft>
              <a:buFont typeface="Arial" panose="020B0604020202020204" pitchFamily="34" charset="0"/>
              <a:buChar char="•"/>
            </a:pPr>
            <a:r>
              <a:rPr lang="en-US" sz="1400" dirty="0" smtClean="0">
                <a:solidFill>
                  <a:schemeClr val="accent1"/>
                </a:solidFill>
              </a:rPr>
              <a:t>How will MDM improve the ability for accurate data to be shared across business processes (Operational MDM)?</a:t>
            </a:r>
          </a:p>
          <a:p>
            <a:pPr marL="174625" indent="-174625">
              <a:buFont typeface="Arial" panose="020B0604020202020204" pitchFamily="34" charset="0"/>
              <a:buChar char="•"/>
            </a:pPr>
            <a:r>
              <a:rPr lang="en-US" sz="1400" dirty="0" smtClean="0">
                <a:solidFill>
                  <a:schemeClr val="accent1"/>
                </a:solidFill>
              </a:rPr>
              <a:t>How will MDM improve the quality of reports for management reporting and executive decision making (Analytical MDM)?</a:t>
            </a:r>
            <a:endParaRPr lang="en-US" sz="1400" dirty="0">
              <a:solidFill>
                <a:schemeClr val="accent1"/>
              </a:solidFill>
            </a:endParaRPr>
          </a:p>
        </p:txBody>
      </p:sp>
      <p:sp>
        <p:nvSpPr>
          <p:cNvPr id="18" name="Oval 17"/>
          <p:cNvSpPr/>
          <p:nvPr/>
        </p:nvSpPr>
        <p:spPr>
          <a:xfrm>
            <a:off x="6989051" y="4001854"/>
            <a:ext cx="908651" cy="908651"/>
          </a:xfrm>
          <a:prstGeom prst="ellipse">
            <a:avLst/>
          </a:prstGeom>
          <a:solidFill>
            <a:srgbClr val="B0C534"/>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29475F"/>
                </a:solidFill>
              </a:rPr>
              <a:t>30%</a:t>
            </a:r>
            <a:endParaRPr lang="en-US" b="1" dirty="0">
              <a:solidFill>
                <a:srgbClr val="29475F"/>
              </a:solidFill>
            </a:endParaRPr>
          </a:p>
        </p:txBody>
      </p:sp>
      <p:sp>
        <p:nvSpPr>
          <p:cNvPr id="7" name="Rectangle 6"/>
          <p:cNvSpPr/>
          <p:nvPr/>
        </p:nvSpPr>
        <p:spPr>
          <a:xfrm>
            <a:off x="6210629" y="4952307"/>
            <a:ext cx="2666670" cy="1123384"/>
          </a:xfrm>
          <a:prstGeom prst="rect">
            <a:avLst/>
          </a:prstGeom>
        </p:spPr>
        <p:txBody>
          <a:bodyPr wrap="square">
            <a:spAutoFit/>
          </a:bodyPr>
          <a:lstStyle/>
          <a:p>
            <a:r>
              <a:rPr lang="en-US" sz="1400" dirty="0" smtClean="0">
                <a:solidFill>
                  <a:srgbClr val="335775"/>
                </a:solidFill>
              </a:rPr>
              <a:t>of customers will never buy from a company again if they encounter even one shipping error. </a:t>
            </a:r>
          </a:p>
          <a:p>
            <a:pPr algn="r"/>
            <a:r>
              <a:rPr lang="en-US" sz="1000" dirty="0" smtClean="0">
                <a:solidFill>
                  <a:srgbClr val="335775"/>
                </a:solidFill>
              </a:rPr>
              <a:t>(Material Handling and Logistics Magazine)</a:t>
            </a:r>
            <a:endParaRPr lang="en-US" sz="1400" dirty="0">
              <a:solidFill>
                <a:srgbClr val="335775"/>
              </a:solidFill>
            </a:endParaRPr>
          </a:p>
        </p:txBody>
      </p:sp>
      <p:sp>
        <p:nvSpPr>
          <p:cNvPr id="22" name="Rectangle 21"/>
          <p:cNvSpPr/>
          <p:nvPr/>
        </p:nvSpPr>
        <p:spPr>
          <a:xfrm>
            <a:off x="6200948" y="3415543"/>
            <a:ext cx="2820082" cy="523220"/>
          </a:xfrm>
          <a:prstGeom prst="rect">
            <a:avLst/>
          </a:prstGeom>
        </p:spPr>
        <p:txBody>
          <a:bodyPr wrap="square">
            <a:spAutoFit/>
          </a:bodyPr>
          <a:lstStyle/>
          <a:p>
            <a:r>
              <a:rPr lang="en-US" sz="1400" dirty="0" smtClean="0">
                <a:solidFill>
                  <a:srgbClr val="335775"/>
                </a:solidFill>
              </a:rPr>
              <a:t>It is important to keep customer information up to date …</a:t>
            </a:r>
            <a:endParaRPr lang="en-US" sz="1400" dirty="0">
              <a:solidFill>
                <a:srgbClr val="335775"/>
              </a:solidFill>
            </a:endParaRPr>
          </a:p>
        </p:txBody>
      </p:sp>
    </p:spTree>
    <p:extLst>
      <p:ext uri="{BB962C8B-B14F-4D97-AF65-F5344CB8AC3E}">
        <p14:creationId xmlns:p14="http://schemas.microsoft.com/office/powerpoint/2010/main" val="3977429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 y="1131219"/>
            <a:ext cx="9144000" cy="192216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Rectangle 3"/>
          <p:cNvSpPr/>
          <p:nvPr/>
        </p:nvSpPr>
        <p:spPr>
          <a:xfrm>
            <a:off x="0" y="1"/>
            <a:ext cx="9144000" cy="11512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marL="93663"/>
            <a:endParaRPr lang="en-US" sz="2400" dirty="0">
              <a:solidFill>
                <a:srgbClr val="FFFFFF"/>
              </a:solidFill>
            </a:endParaRPr>
          </a:p>
        </p:txBody>
      </p:sp>
      <p:sp>
        <p:nvSpPr>
          <p:cNvPr id="5" name="Oval 17"/>
          <p:cNvSpPr/>
          <p:nvPr/>
        </p:nvSpPr>
        <p:spPr>
          <a:xfrm>
            <a:off x="870384" y="3906557"/>
            <a:ext cx="397933" cy="397933"/>
          </a:xfrm>
          <a:prstGeom prst="ellipse">
            <a:avLst/>
          </a:prstGeom>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FF"/>
                </a:solidFill>
              </a:rPr>
              <a:t>1</a:t>
            </a:r>
            <a:endParaRPr lang="en-US" b="1" dirty="0">
              <a:solidFill>
                <a:srgbClr val="FFFFFF"/>
              </a:solidFill>
            </a:endParaRPr>
          </a:p>
        </p:txBody>
      </p:sp>
      <p:sp>
        <p:nvSpPr>
          <p:cNvPr id="7" name="TextBox 18"/>
          <p:cNvSpPr txBox="1"/>
          <p:nvPr/>
        </p:nvSpPr>
        <p:spPr>
          <a:xfrm>
            <a:off x="1275150" y="3926692"/>
            <a:ext cx="4417502" cy="369332"/>
          </a:xfrm>
          <a:prstGeom prst="rect">
            <a:avLst/>
          </a:prstGeom>
        </p:spPr>
        <p:txBody>
          <a:bodyPr wrap="square" rtlCol="0">
            <a:spAutoFit/>
          </a:bodyPr>
          <a:lstStyle/>
          <a:p>
            <a:r>
              <a:rPr lang="en-US" b="1" dirty="0" smtClean="0">
                <a:solidFill>
                  <a:srgbClr val="29475F"/>
                </a:solidFill>
              </a:rPr>
              <a:t>Customer Intimacy</a:t>
            </a:r>
            <a:endParaRPr lang="en-US" b="1" dirty="0">
              <a:solidFill>
                <a:srgbClr val="29475F"/>
              </a:solidFill>
            </a:endParaRPr>
          </a:p>
        </p:txBody>
      </p:sp>
      <p:sp>
        <p:nvSpPr>
          <p:cNvPr id="35" name="Oval 20"/>
          <p:cNvSpPr/>
          <p:nvPr/>
        </p:nvSpPr>
        <p:spPr>
          <a:xfrm>
            <a:off x="4681131" y="3906557"/>
            <a:ext cx="397933" cy="397933"/>
          </a:xfrm>
          <a:prstGeom prst="ellipse">
            <a:avLst/>
          </a:prstGeom>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FF"/>
                </a:solidFill>
              </a:rPr>
              <a:t>2</a:t>
            </a:r>
            <a:endParaRPr lang="en-US" b="1" dirty="0">
              <a:solidFill>
                <a:srgbClr val="FFFFFF"/>
              </a:solidFill>
            </a:endParaRPr>
          </a:p>
        </p:txBody>
      </p:sp>
      <p:sp>
        <p:nvSpPr>
          <p:cNvPr id="36" name="TextBox 21"/>
          <p:cNvSpPr txBox="1"/>
          <p:nvPr/>
        </p:nvSpPr>
        <p:spPr>
          <a:xfrm>
            <a:off x="5088467" y="5148975"/>
            <a:ext cx="3750733" cy="369332"/>
          </a:xfrm>
          <a:prstGeom prst="rect">
            <a:avLst/>
          </a:prstGeom>
        </p:spPr>
        <p:txBody>
          <a:bodyPr wrap="square" rtlCol="0">
            <a:spAutoFit/>
          </a:bodyPr>
          <a:lstStyle/>
          <a:p>
            <a:r>
              <a:rPr lang="en-US" b="1" dirty="0" smtClean="0">
                <a:solidFill>
                  <a:srgbClr val="29475F"/>
                </a:solidFill>
              </a:rPr>
              <a:t>Operational Excellence</a:t>
            </a:r>
            <a:endParaRPr lang="en-US" b="1" dirty="0">
              <a:solidFill>
                <a:srgbClr val="29475F"/>
              </a:solidFill>
            </a:endParaRPr>
          </a:p>
        </p:txBody>
      </p:sp>
      <p:sp>
        <p:nvSpPr>
          <p:cNvPr id="39" name="Oval 22"/>
          <p:cNvSpPr/>
          <p:nvPr/>
        </p:nvSpPr>
        <p:spPr>
          <a:xfrm>
            <a:off x="870384" y="5148975"/>
            <a:ext cx="397933" cy="397933"/>
          </a:xfrm>
          <a:prstGeom prst="ellipse">
            <a:avLst/>
          </a:prstGeom>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FF"/>
                </a:solidFill>
              </a:rPr>
              <a:t>3</a:t>
            </a:r>
            <a:endParaRPr lang="en-US" b="1" dirty="0">
              <a:solidFill>
                <a:srgbClr val="FFFFFF"/>
              </a:solidFill>
            </a:endParaRPr>
          </a:p>
        </p:txBody>
      </p:sp>
      <p:sp>
        <p:nvSpPr>
          <p:cNvPr id="41" name="TextBox 23"/>
          <p:cNvSpPr txBox="1"/>
          <p:nvPr/>
        </p:nvSpPr>
        <p:spPr>
          <a:xfrm>
            <a:off x="5088467" y="3926692"/>
            <a:ext cx="4293810" cy="369332"/>
          </a:xfrm>
          <a:prstGeom prst="rect">
            <a:avLst/>
          </a:prstGeom>
        </p:spPr>
        <p:txBody>
          <a:bodyPr wrap="square" rtlCol="0">
            <a:spAutoFit/>
          </a:bodyPr>
          <a:lstStyle/>
          <a:p>
            <a:r>
              <a:rPr lang="en-US" b="1" dirty="0" smtClean="0">
                <a:solidFill>
                  <a:srgbClr val="29475F"/>
                </a:solidFill>
              </a:rPr>
              <a:t>Innovation Leadership</a:t>
            </a:r>
            <a:endParaRPr lang="en-US" b="1" dirty="0">
              <a:solidFill>
                <a:srgbClr val="29475F"/>
              </a:solidFill>
            </a:endParaRPr>
          </a:p>
        </p:txBody>
      </p:sp>
      <p:sp>
        <p:nvSpPr>
          <p:cNvPr id="42" name="Oval 24"/>
          <p:cNvSpPr/>
          <p:nvPr/>
        </p:nvSpPr>
        <p:spPr>
          <a:xfrm>
            <a:off x="4681131" y="5148975"/>
            <a:ext cx="397933" cy="397933"/>
          </a:xfrm>
          <a:prstGeom prst="ellipse">
            <a:avLst/>
          </a:prstGeom>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FF"/>
                </a:solidFill>
              </a:rPr>
              <a:t>4</a:t>
            </a:r>
            <a:endParaRPr lang="en-US" b="1" dirty="0">
              <a:solidFill>
                <a:srgbClr val="FFFFFF"/>
              </a:solidFill>
            </a:endParaRPr>
          </a:p>
        </p:txBody>
      </p:sp>
      <p:sp>
        <p:nvSpPr>
          <p:cNvPr id="43" name="TextBox 25"/>
          <p:cNvSpPr txBox="1"/>
          <p:nvPr/>
        </p:nvSpPr>
        <p:spPr>
          <a:xfrm>
            <a:off x="1275150" y="5148975"/>
            <a:ext cx="4190925" cy="369332"/>
          </a:xfrm>
          <a:prstGeom prst="rect">
            <a:avLst/>
          </a:prstGeom>
        </p:spPr>
        <p:txBody>
          <a:bodyPr wrap="square" rtlCol="0">
            <a:spAutoFit/>
          </a:bodyPr>
          <a:lstStyle/>
          <a:p>
            <a:r>
              <a:rPr lang="en-US" b="1" dirty="0" smtClean="0">
                <a:solidFill>
                  <a:srgbClr val="29475F"/>
                </a:solidFill>
              </a:rPr>
              <a:t>Risk Management</a:t>
            </a:r>
            <a:endParaRPr lang="en-US" b="1" dirty="0">
              <a:solidFill>
                <a:srgbClr val="29475F"/>
              </a:solidFill>
            </a:endParaRPr>
          </a:p>
        </p:txBody>
      </p:sp>
      <p:sp>
        <p:nvSpPr>
          <p:cNvPr id="18" name="TextBox 17"/>
          <p:cNvSpPr txBox="1"/>
          <p:nvPr/>
        </p:nvSpPr>
        <p:spPr>
          <a:xfrm>
            <a:off x="511819" y="3146737"/>
            <a:ext cx="6382834" cy="646331"/>
          </a:xfrm>
          <a:prstGeom prst="rect">
            <a:avLst/>
          </a:prstGeom>
        </p:spPr>
        <p:txBody>
          <a:bodyPr wrap="square" rtlCol="0">
            <a:spAutoFit/>
          </a:bodyPr>
          <a:lstStyle/>
          <a:p>
            <a:r>
              <a:rPr lang="en-US" sz="3600" b="1" dirty="0" smtClean="0">
                <a:solidFill>
                  <a:srgbClr val="29475F"/>
                </a:solidFill>
              </a:rPr>
              <a:t>Why Manage Master Data? </a:t>
            </a:r>
            <a:endParaRPr lang="en-US" b="1" dirty="0" smtClean="0">
              <a:solidFill>
                <a:srgbClr val="B0C534"/>
              </a:solidFill>
            </a:endParaRPr>
          </a:p>
        </p:txBody>
      </p:sp>
      <p:sp>
        <p:nvSpPr>
          <p:cNvPr id="19" name="TextBox 18"/>
          <p:cNvSpPr txBox="1"/>
          <p:nvPr/>
        </p:nvSpPr>
        <p:spPr>
          <a:xfrm>
            <a:off x="484605" y="1556225"/>
            <a:ext cx="3562801" cy="1200329"/>
          </a:xfrm>
          <a:prstGeom prst="rect">
            <a:avLst/>
          </a:prstGeom>
        </p:spPr>
        <p:txBody>
          <a:bodyPr wrap="square" rtlCol="0">
            <a:spAutoFit/>
          </a:bodyPr>
          <a:lstStyle/>
          <a:p>
            <a:r>
              <a:rPr lang="en-US" sz="3600" i="1" dirty="0" smtClean="0">
                <a:solidFill>
                  <a:srgbClr val="B0C534"/>
                </a:solidFill>
              </a:rPr>
              <a:t>A Single Source of Truth</a:t>
            </a:r>
            <a:endParaRPr lang="en-US" sz="3600" b="1" i="1" dirty="0" smtClean="0">
              <a:solidFill>
                <a:srgbClr val="B0C534"/>
              </a:solidFill>
            </a:endParaRPr>
          </a:p>
        </p:txBody>
      </p:sp>
      <p:sp>
        <p:nvSpPr>
          <p:cNvPr id="20" name="TextBox 18"/>
          <p:cNvSpPr txBox="1"/>
          <p:nvPr/>
        </p:nvSpPr>
        <p:spPr>
          <a:xfrm>
            <a:off x="4265312" y="1599877"/>
            <a:ext cx="3727221" cy="1077218"/>
          </a:xfrm>
          <a:prstGeom prst="rect">
            <a:avLst/>
          </a:prstGeom>
        </p:spPr>
        <p:txBody>
          <a:bodyPr wrap="square" rtlCol="0">
            <a:spAutoFit/>
          </a:bodyPr>
          <a:lstStyle/>
          <a:p>
            <a:r>
              <a:rPr lang="en-US" sz="1600" dirty="0" smtClean="0">
                <a:solidFill>
                  <a:srgbClr val="29475F"/>
                </a:solidFill>
              </a:rPr>
              <a:t>Well-managed master data, the key dimension around which analytics are done, can provide a </a:t>
            </a:r>
            <a:r>
              <a:rPr lang="en-US" sz="1600" b="1" dirty="0" smtClean="0">
                <a:solidFill>
                  <a:srgbClr val="29475F"/>
                </a:solidFill>
              </a:rPr>
              <a:t>single, reliable, and precise view </a:t>
            </a:r>
            <a:r>
              <a:rPr lang="en-US" sz="1600" dirty="0" smtClean="0">
                <a:solidFill>
                  <a:srgbClr val="29475F"/>
                </a:solidFill>
              </a:rPr>
              <a:t>of the organization.</a:t>
            </a:r>
            <a:endParaRPr lang="en-US" sz="1600" dirty="0">
              <a:solidFill>
                <a:srgbClr val="29475F"/>
              </a:solidFill>
            </a:endParaRPr>
          </a:p>
        </p:txBody>
      </p:sp>
      <p:sp>
        <p:nvSpPr>
          <p:cNvPr id="22" name="TextBox 18"/>
          <p:cNvSpPr txBox="1"/>
          <p:nvPr/>
        </p:nvSpPr>
        <p:spPr>
          <a:xfrm>
            <a:off x="5088467" y="4256364"/>
            <a:ext cx="3288571" cy="938719"/>
          </a:xfrm>
          <a:prstGeom prst="rect">
            <a:avLst/>
          </a:prstGeom>
        </p:spPr>
        <p:txBody>
          <a:bodyPr wrap="square" rtlCol="0">
            <a:spAutoFit/>
          </a:bodyPr>
          <a:lstStyle/>
          <a:p>
            <a:r>
              <a:rPr lang="en-US" sz="1100" dirty="0" smtClean="0">
                <a:solidFill>
                  <a:srgbClr val="29475F"/>
                </a:solidFill>
              </a:rPr>
              <a:t>Gain insights on your products, services, usage trends, industry directions, and competitor results, and use these data artifacts to support decisions on innovations, new products, services, and pricing.</a:t>
            </a:r>
            <a:endParaRPr lang="en-US" sz="1100" dirty="0">
              <a:solidFill>
                <a:srgbClr val="29475F"/>
              </a:solidFill>
            </a:endParaRPr>
          </a:p>
        </p:txBody>
      </p:sp>
      <p:sp>
        <p:nvSpPr>
          <p:cNvPr id="23" name="TextBox 18"/>
          <p:cNvSpPr txBox="1"/>
          <p:nvPr/>
        </p:nvSpPr>
        <p:spPr>
          <a:xfrm>
            <a:off x="1275150" y="4256364"/>
            <a:ext cx="3288571" cy="769441"/>
          </a:xfrm>
          <a:prstGeom prst="rect">
            <a:avLst/>
          </a:prstGeom>
        </p:spPr>
        <p:txBody>
          <a:bodyPr wrap="square" rtlCol="0">
            <a:spAutoFit/>
          </a:bodyPr>
          <a:lstStyle/>
          <a:p>
            <a:r>
              <a:rPr lang="en-US" sz="1100" dirty="0" smtClean="0">
                <a:solidFill>
                  <a:srgbClr val="29475F"/>
                </a:solidFill>
              </a:rPr>
              <a:t>Improve marketing and the customer experience by using the right data from the system of record to analyze complete customer views of transactions, sentiments, and interactions.</a:t>
            </a:r>
            <a:endParaRPr lang="en-US" sz="1100" dirty="0">
              <a:solidFill>
                <a:srgbClr val="29475F"/>
              </a:solidFill>
            </a:endParaRPr>
          </a:p>
        </p:txBody>
      </p:sp>
      <p:sp>
        <p:nvSpPr>
          <p:cNvPr id="24" name="TextBox 18"/>
          <p:cNvSpPr txBox="1"/>
          <p:nvPr/>
        </p:nvSpPr>
        <p:spPr>
          <a:xfrm>
            <a:off x="1275149" y="5489815"/>
            <a:ext cx="3288571" cy="769441"/>
          </a:xfrm>
          <a:prstGeom prst="rect">
            <a:avLst/>
          </a:prstGeom>
        </p:spPr>
        <p:txBody>
          <a:bodyPr wrap="square" rtlCol="0">
            <a:spAutoFit/>
          </a:bodyPr>
          <a:lstStyle/>
          <a:p>
            <a:r>
              <a:rPr lang="en-US" sz="1100" dirty="0" smtClean="0">
                <a:solidFill>
                  <a:srgbClr val="29475F"/>
                </a:solidFill>
              </a:rPr>
              <a:t>Maintain more transparent and accurate records and ensure that appropriate rules are followed to support audit, compliance, regulatory, and legal requirements. Monitor data usage to avoid fraud.</a:t>
            </a:r>
            <a:endParaRPr lang="en-US" sz="1100" dirty="0">
              <a:solidFill>
                <a:srgbClr val="29475F"/>
              </a:solidFill>
            </a:endParaRPr>
          </a:p>
        </p:txBody>
      </p:sp>
      <p:sp>
        <p:nvSpPr>
          <p:cNvPr id="25" name="TextBox 18"/>
          <p:cNvSpPr txBox="1"/>
          <p:nvPr/>
        </p:nvSpPr>
        <p:spPr>
          <a:xfrm>
            <a:off x="5088467" y="5489815"/>
            <a:ext cx="3396578" cy="769441"/>
          </a:xfrm>
          <a:prstGeom prst="rect">
            <a:avLst/>
          </a:prstGeom>
        </p:spPr>
        <p:txBody>
          <a:bodyPr wrap="square" rtlCol="0">
            <a:spAutoFit/>
          </a:bodyPr>
          <a:lstStyle/>
          <a:p>
            <a:r>
              <a:rPr lang="en-US" sz="1100" dirty="0" smtClean="0">
                <a:solidFill>
                  <a:srgbClr val="29475F"/>
                </a:solidFill>
              </a:rPr>
              <a:t>Make sure the right solution is delivered rapidly and consistently to the right parties for the right price and cost structure. Automate processes by using the right data to drive process improvements.</a:t>
            </a:r>
            <a:endParaRPr lang="en-US" sz="1100" dirty="0">
              <a:solidFill>
                <a:srgbClr val="29475F"/>
              </a:solidFill>
            </a:endParaRPr>
          </a:p>
        </p:txBody>
      </p:sp>
      <p:sp>
        <p:nvSpPr>
          <p:cNvPr id="3" name="Title 2"/>
          <p:cNvSpPr>
            <a:spLocks noGrp="1"/>
          </p:cNvSpPr>
          <p:nvPr>
            <p:ph type="title"/>
          </p:nvPr>
        </p:nvSpPr>
        <p:spPr/>
        <p:txBody>
          <a:bodyPr/>
          <a:lstStyle/>
          <a:p>
            <a:r>
              <a:rPr lang="en-US" dirty="0" smtClean="0">
                <a:solidFill>
                  <a:srgbClr val="FFFFFF"/>
                </a:solidFill>
              </a:rPr>
              <a:t>Master data drives </a:t>
            </a:r>
            <a:r>
              <a:rPr lang="en-US" dirty="0" smtClean="0">
                <a:solidFill>
                  <a:srgbClr val="B0C534"/>
                </a:solidFill>
              </a:rPr>
              <a:t>practical insights </a:t>
            </a:r>
            <a:r>
              <a:rPr lang="en-US" dirty="0" smtClean="0">
                <a:solidFill>
                  <a:srgbClr val="FFFFFF"/>
                </a:solidFill>
              </a:rPr>
              <a:t>that arise from key aspects of the business</a:t>
            </a:r>
            <a:endParaRPr lang="en-US" dirty="0"/>
          </a:p>
        </p:txBody>
      </p:sp>
    </p:spTree>
    <p:extLst>
      <p:ext uri="{BB962C8B-B14F-4D97-AF65-F5344CB8AC3E}">
        <p14:creationId xmlns:p14="http://schemas.microsoft.com/office/powerpoint/2010/main" val="198384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972180" y="2149236"/>
            <a:ext cx="5795782" cy="2654351"/>
          </a:xfrm>
          <a:prstGeom prst="rect">
            <a:avLst/>
          </a:prstGeom>
          <a:noFill/>
          <a:extLst>
            <a:ext uri="{909E8E84-426E-40DD-AFC4-6F175D3DCCD1}">
              <a14:hiddenFill xmlns:a14="http://schemas.microsoft.com/office/drawing/2010/main">
                <a:solidFill>
                  <a:srgbClr val="FFFFFF"/>
                </a:solidFill>
              </a14:hiddenFill>
            </a:ext>
          </a:extLst>
        </p:spPr>
      </p:pic>
      <p:sp>
        <p:nvSpPr>
          <p:cNvPr id="33" name="Isosceles Triangle 9"/>
          <p:cNvSpPr/>
          <p:nvPr/>
        </p:nvSpPr>
        <p:spPr>
          <a:xfrm>
            <a:off x="1" y="1913999"/>
            <a:ext cx="9143998" cy="4601557"/>
          </a:xfrm>
          <a:prstGeom prst="triangle">
            <a:avLst>
              <a:gd name="adj" fmla="val 0"/>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flipV="1">
            <a:off x="6769527" y="3876278"/>
            <a:ext cx="2240868" cy="2311122"/>
          </a:xfrm>
          <a:prstGeom prst="rect">
            <a:avLst/>
          </a:prstGeom>
          <a:solidFill>
            <a:srgbClr val="33577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Rectangle 25"/>
          <p:cNvSpPr/>
          <p:nvPr/>
        </p:nvSpPr>
        <p:spPr>
          <a:xfrm>
            <a:off x="0" y="1083174"/>
            <a:ext cx="9143999" cy="844699"/>
          </a:xfrm>
          <a:prstGeom prst="rect">
            <a:avLst/>
          </a:prstGeom>
          <a:solidFill>
            <a:srgbClr val="335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sp>
        <p:nvSpPr>
          <p:cNvPr id="2" name="Title 1"/>
          <p:cNvSpPr>
            <a:spLocks noGrp="1"/>
          </p:cNvSpPr>
          <p:nvPr>
            <p:ph type="title"/>
          </p:nvPr>
        </p:nvSpPr>
        <p:spPr/>
        <p:txBody>
          <a:bodyPr/>
          <a:lstStyle/>
          <a:p>
            <a:r>
              <a:rPr lang="en-US" dirty="0" smtClean="0"/>
              <a:t>Improved master data management can drive </a:t>
            </a:r>
            <a:r>
              <a:rPr lang="en-US" dirty="0" smtClean="0">
                <a:solidFill>
                  <a:srgbClr val="B0C534"/>
                </a:solidFill>
              </a:rPr>
              <a:t>better customer relations</a:t>
            </a:r>
            <a:endParaRPr lang="en-US" dirty="0"/>
          </a:p>
        </p:txBody>
      </p:sp>
      <p:sp>
        <p:nvSpPr>
          <p:cNvPr id="29" name="TextBox 28"/>
          <p:cNvSpPr txBox="1"/>
          <p:nvPr/>
        </p:nvSpPr>
        <p:spPr>
          <a:xfrm>
            <a:off x="336935" y="1156267"/>
            <a:ext cx="8540363" cy="646331"/>
          </a:xfrm>
          <a:prstGeom prst="rect">
            <a:avLst/>
          </a:prstGeom>
        </p:spPr>
        <p:txBody>
          <a:bodyPr wrap="square" rtlCol="0">
            <a:spAutoFit/>
          </a:bodyPr>
          <a:lstStyle/>
          <a:p>
            <a:r>
              <a:rPr lang="en-US" sz="1200" dirty="0" smtClean="0">
                <a:solidFill>
                  <a:schemeClr val="accent2"/>
                </a:solidFill>
              </a:rPr>
              <a:t>What is a business without the customer? </a:t>
            </a:r>
            <a:r>
              <a:rPr lang="en-US" sz="1200" dirty="0" smtClean="0">
                <a:solidFill>
                  <a:schemeClr val="bg1"/>
                </a:solidFill>
              </a:rPr>
              <a:t>Customer retention, satisfaction, and how much value an organization creates from each customer drives revenue growth and ultimately determines the success of the organization. Effective MDM can improve customer relations, stickiness, wallet/mind share, and customer retention. Consider the following:</a:t>
            </a:r>
            <a:endParaRPr lang="en-US" sz="1200" dirty="0">
              <a:solidFill>
                <a:schemeClr val="bg1"/>
              </a:solidFill>
            </a:endParaRPr>
          </a:p>
        </p:txBody>
      </p:sp>
      <p:graphicFrame>
        <p:nvGraphicFramePr>
          <p:cNvPr id="17" name="Chart 16"/>
          <p:cNvGraphicFramePr>
            <a:graphicFrameLocks/>
          </p:cNvGraphicFramePr>
          <p:nvPr>
            <p:extLst>
              <p:ext uri="{D42A27DB-BD31-4B8C-83A1-F6EECF244321}">
                <p14:modId xmlns:p14="http://schemas.microsoft.com/office/powerpoint/2010/main" val="3069067685"/>
              </p:ext>
            </p:extLst>
          </p:nvPr>
        </p:nvGraphicFramePr>
        <p:xfrm>
          <a:off x="240972" y="4085107"/>
          <a:ext cx="1939377" cy="22181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p:cNvGraphicFramePr>
          <p:nvPr>
            <p:extLst>
              <p:ext uri="{D42A27DB-BD31-4B8C-83A1-F6EECF244321}">
                <p14:modId xmlns:p14="http://schemas.microsoft.com/office/powerpoint/2010/main" val="2259661467"/>
              </p:ext>
            </p:extLst>
          </p:nvPr>
        </p:nvGraphicFramePr>
        <p:xfrm>
          <a:off x="2344234" y="4095438"/>
          <a:ext cx="1993997" cy="21966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p:cNvGraphicFramePr>
            <a:graphicFrameLocks/>
          </p:cNvGraphicFramePr>
          <p:nvPr>
            <p:extLst>
              <p:ext uri="{D42A27DB-BD31-4B8C-83A1-F6EECF244321}">
                <p14:modId xmlns:p14="http://schemas.microsoft.com/office/powerpoint/2010/main" val="2739121311"/>
              </p:ext>
            </p:extLst>
          </p:nvPr>
        </p:nvGraphicFramePr>
        <p:xfrm>
          <a:off x="4487257" y="4095438"/>
          <a:ext cx="2133244" cy="2331719"/>
        </p:xfrm>
        <a:graphic>
          <a:graphicData uri="http://schemas.openxmlformats.org/drawingml/2006/chart">
            <c:chart xmlns:c="http://schemas.openxmlformats.org/drawingml/2006/chart" xmlns:r="http://schemas.openxmlformats.org/officeDocument/2006/relationships" r:id="rId6"/>
          </a:graphicData>
        </a:graphic>
      </p:graphicFrame>
      <p:sp>
        <p:nvSpPr>
          <p:cNvPr id="21" name="TextBox 20"/>
          <p:cNvSpPr txBox="1"/>
          <p:nvPr/>
        </p:nvSpPr>
        <p:spPr>
          <a:xfrm>
            <a:off x="525081" y="4352254"/>
            <a:ext cx="577441" cy="307777"/>
          </a:xfrm>
          <a:prstGeom prst="rect">
            <a:avLst/>
          </a:prstGeom>
        </p:spPr>
        <p:txBody>
          <a:bodyPr wrap="square" rtlCol="0">
            <a:spAutoFit/>
          </a:bodyPr>
          <a:lstStyle/>
          <a:p>
            <a:r>
              <a:rPr lang="en-US" sz="1400" i="1" dirty="0" smtClean="0">
                <a:solidFill>
                  <a:srgbClr val="29475F"/>
                </a:solidFill>
              </a:rPr>
              <a:t>91%</a:t>
            </a:r>
            <a:endParaRPr lang="en-US" sz="1400" i="1" dirty="0">
              <a:solidFill>
                <a:srgbClr val="29475F"/>
              </a:solidFill>
            </a:endParaRPr>
          </a:p>
        </p:txBody>
      </p:sp>
      <p:sp>
        <p:nvSpPr>
          <p:cNvPr id="22" name="TextBox 21"/>
          <p:cNvSpPr txBox="1"/>
          <p:nvPr/>
        </p:nvSpPr>
        <p:spPr>
          <a:xfrm>
            <a:off x="1351135" y="4746765"/>
            <a:ext cx="577441" cy="307777"/>
          </a:xfrm>
          <a:prstGeom prst="rect">
            <a:avLst/>
          </a:prstGeom>
        </p:spPr>
        <p:txBody>
          <a:bodyPr wrap="square" rtlCol="0">
            <a:spAutoFit/>
          </a:bodyPr>
          <a:lstStyle/>
          <a:p>
            <a:r>
              <a:rPr lang="en-US" sz="1400" i="1" dirty="0" smtClean="0">
                <a:solidFill>
                  <a:srgbClr val="29475F"/>
                </a:solidFill>
              </a:rPr>
              <a:t>62%</a:t>
            </a:r>
            <a:endParaRPr lang="en-US" sz="1400" i="1" dirty="0">
              <a:solidFill>
                <a:srgbClr val="29475F"/>
              </a:solidFill>
            </a:endParaRPr>
          </a:p>
        </p:txBody>
      </p:sp>
      <p:sp>
        <p:nvSpPr>
          <p:cNvPr id="23" name="TextBox 22"/>
          <p:cNvSpPr txBox="1"/>
          <p:nvPr/>
        </p:nvSpPr>
        <p:spPr>
          <a:xfrm>
            <a:off x="2628988" y="4433470"/>
            <a:ext cx="577441" cy="307777"/>
          </a:xfrm>
          <a:prstGeom prst="rect">
            <a:avLst/>
          </a:prstGeom>
        </p:spPr>
        <p:txBody>
          <a:bodyPr wrap="square" rtlCol="0">
            <a:spAutoFit/>
          </a:bodyPr>
          <a:lstStyle/>
          <a:p>
            <a:r>
              <a:rPr lang="en-US" sz="1400" i="1" dirty="0" smtClean="0">
                <a:solidFill>
                  <a:srgbClr val="29475F"/>
                </a:solidFill>
              </a:rPr>
              <a:t>67%</a:t>
            </a:r>
            <a:endParaRPr lang="en-US" sz="1400" i="1" dirty="0">
              <a:solidFill>
                <a:srgbClr val="29475F"/>
              </a:solidFill>
            </a:endParaRPr>
          </a:p>
        </p:txBody>
      </p:sp>
      <p:sp>
        <p:nvSpPr>
          <p:cNvPr id="25" name="TextBox 24"/>
          <p:cNvSpPr txBox="1"/>
          <p:nvPr/>
        </p:nvSpPr>
        <p:spPr>
          <a:xfrm>
            <a:off x="3500755" y="5046093"/>
            <a:ext cx="577441" cy="307777"/>
          </a:xfrm>
          <a:prstGeom prst="rect">
            <a:avLst/>
          </a:prstGeom>
        </p:spPr>
        <p:txBody>
          <a:bodyPr wrap="square" rtlCol="0">
            <a:spAutoFit/>
          </a:bodyPr>
          <a:lstStyle/>
          <a:p>
            <a:r>
              <a:rPr lang="en-US" sz="1400" i="1" dirty="0" smtClean="0">
                <a:solidFill>
                  <a:srgbClr val="29475F"/>
                </a:solidFill>
              </a:rPr>
              <a:t>32%</a:t>
            </a:r>
            <a:endParaRPr lang="en-US" sz="1400" i="1" dirty="0">
              <a:solidFill>
                <a:srgbClr val="29475F"/>
              </a:solidFill>
            </a:endParaRPr>
          </a:p>
        </p:txBody>
      </p:sp>
      <p:sp>
        <p:nvSpPr>
          <p:cNvPr id="28" name="TextBox 27"/>
          <p:cNvSpPr txBox="1"/>
          <p:nvPr/>
        </p:nvSpPr>
        <p:spPr>
          <a:xfrm>
            <a:off x="4827311" y="4516756"/>
            <a:ext cx="577441" cy="307777"/>
          </a:xfrm>
          <a:prstGeom prst="rect">
            <a:avLst/>
          </a:prstGeom>
        </p:spPr>
        <p:txBody>
          <a:bodyPr wrap="square" rtlCol="0">
            <a:spAutoFit/>
          </a:bodyPr>
          <a:lstStyle/>
          <a:p>
            <a:r>
              <a:rPr lang="en-US" sz="1400" i="1" dirty="0" smtClean="0">
                <a:solidFill>
                  <a:srgbClr val="29475F"/>
                </a:solidFill>
              </a:rPr>
              <a:t>+6%</a:t>
            </a:r>
            <a:endParaRPr lang="en-US" sz="1400" i="1" dirty="0">
              <a:solidFill>
                <a:srgbClr val="29475F"/>
              </a:solidFill>
            </a:endParaRPr>
          </a:p>
        </p:txBody>
      </p:sp>
      <p:sp>
        <p:nvSpPr>
          <p:cNvPr id="31" name="TextBox 30"/>
          <p:cNvSpPr txBox="1"/>
          <p:nvPr/>
        </p:nvSpPr>
        <p:spPr>
          <a:xfrm>
            <a:off x="5733984" y="5046093"/>
            <a:ext cx="577441" cy="307777"/>
          </a:xfrm>
          <a:prstGeom prst="rect">
            <a:avLst/>
          </a:prstGeom>
        </p:spPr>
        <p:txBody>
          <a:bodyPr wrap="square" rtlCol="0">
            <a:spAutoFit/>
          </a:bodyPr>
          <a:lstStyle/>
          <a:p>
            <a:r>
              <a:rPr lang="en-US" sz="1400" i="1" dirty="0" smtClean="0">
                <a:solidFill>
                  <a:srgbClr val="29475F"/>
                </a:solidFill>
              </a:rPr>
              <a:t>-9%</a:t>
            </a:r>
            <a:endParaRPr lang="en-US" sz="1400" i="1" dirty="0">
              <a:solidFill>
                <a:srgbClr val="29475F"/>
              </a:solidFill>
            </a:endParaRPr>
          </a:p>
        </p:txBody>
      </p:sp>
      <p:sp>
        <p:nvSpPr>
          <p:cNvPr id="32" name="TextBox 31"/>
          <p:cNvSpPr txBox="1"/>
          <p:nvPr/>
        </p:nvSpPr>
        <p:spPr>
          <a:xfrm>
            <a:off x="389920" y="2178890"/>
            <a:ext cx="2433234" cy="1754326"/>
          </a:xfrm>
          <a:prstGeom prst="rect">
            <a:avLst/>
          </a:prstGeom>
        </p:spPr>
        <p:txBody>
          <a:bodyPr wrap="square" rtlCol="0">
            <a:spAutoFit/>
          </a:bodyPr>
          <a:lstStyle/>
          <a:p>
            <a:r>
              <a:rPr lang="en-US" sz="1200" dirty="0" smtClean="0">
                <a:solidFill>
                  <a:srgbClr val="335775"/>
                </a:solidFill>
              </a:rPr>
              <a:t>In a survey of 428 enterprises, the best-in-class (BIC) performers in their </a:t>
            </a:r>
            <a:r>
              <a:rPr lang="en-US" sz="1200" b="1" dirty="0" smtClean="0">
                <a:solidFill>
                  <a:srgbClr val="335775"/>
                </a:solidFill>
              </a:rPr>
              <a:t>ability to have a complete customer data view,</a:t>
            </a:r>
            <a:r>
              <a:rPr lang="en-US" sz="1200" dirty="0" smtClean="0">
                <a:solidFill>
                  <a:srgbClr val="335775"/>
                </a:solidFill>
              </a:rPr>
              <a:t> performed significantly better in customer value, satisfaction, and retention than those who did not – the industry laggards. </a:t>
            </a:r>
            <a:endParaRPr lang="en-US" sz="1200" dirty="0">
              <a:solidFill>
                <a:srgbClr val="335775"/>
              </a:solidFill>
            </a:endParaRPr>
          </a:p>
        </p:txBody>
      </p:sp>
      <p:sp>
        <p:nvSpPr>
          <p:cNvPr id="34" name="Oval 17"/>
          <p:cNvSpPr/>
          <p:nvPr/>
        </p:nvSpPr>
        <p:spPr>
          <a:xfrm>
            <a:off x="7319811" y="4058197"/>
            <a:ext cx="908651" cy="908651"/>
          </a:xfrm>
          <a:prstGeom prst="ellipse">
            <a:avLst/>
          </a:prstGeom>
          <a:solidFill>
            <a:srgbClr val="335775"/>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86%</a:t>
            </a:r>
            <a:endParaRPr lang="en-US" b="1" dirty="0">
              <a:solidFill>
                <a:schemeClr val="bg1"/>
              </a:solidFill>
            </a:endParaRPr>
          </a:p>
        </p:txBody>
      </p:sp>
      <p:sp>
        <p:nvSpPr>
          <p:cNvPr id="35" name="TextBox 34"/>
          <p:cNvSpPr txBox="1"/>
          <p:nvPr/>
        </p:nvSpPr>
        <p:spPr>
          <a:xfrm>
            <a:off x="6823883" y="5039850"/>
            <a:ext cx="2065769" cy="738664"/>
          </a:xfrm>
          <a:prstGeom prst="rect">
            <a:avLst/>
          </a:prstGeom>
        </p:spPr>
        <p:txBody>
          <a:bodyPr wrap="square" rtlCol="0">
            <a:spAutoFit/>
          </a:bodyPr>
          <a:lstStyle/>
          <a:p>
            <a:r>
              <a:rPr lang="en-US" sz="1400" dirty="0" smtClean="0">
                <a:solidFill>
                  <a:srgbClr val="335775"/>
                </a:solidFill>
              </a:rPr>
              <a:t>Of consumers will pay for a better customer experience.</a:t>
            </a:r>
            <a:endParaRPr lang="en-US" sz="1400" dirty="0">
              <a:solidFill>
                <a:srgbClr val="335775"/>
              </a:solidFill>
            </a:endParaRPr>
          </a:p>
        </p:txBody>
      </p:sp>
      <p:sp>
        <p:nvSpPr>
          <p:cNvPr id="27" name="TextBox 26"/>
          <p:cNvSpPr txBox="1"/>
          <p:nvPr/>
        </p:nvSpPr>
        <p:spPr>
          <a:xfrm>
            <a:off x="7254460" y="5787290"/>
            <a:ext cx="1889539" cy="400110"/>
          </a:xfrm>
          <a:prstGeom prst="rect">
            <a:avLst/>
          </a:prstGeom>
        </p:spPr>
        <p:txBody>
          <a:bodyPr wrap="square" rtlCol="0">
            <a:spAutoFit/>
          </a:bodyPr>
          <a:lstStyle/>
          <a:p>
            <a:r>
              <a:rPr lang="en-US" sz="1000" dirty="0" smtClean="0">
                <a:solidFill>
                  <a:srgbClr val="335775"/>
                </a:solidFill>
              </a:rPr>
              <a:t>Oracle Customer Experience Impact Report, 2011</a:t>
            </a:r>
            <a:endParaRPr lang="en-US" sz="1000" dirty="0">
              <a:solidFill>
                <a:srgbClr val="335775"/>
              </a:solidFill>
            </a:endParaRPr>
          </a:p>
        </p:txBody>
      </p:sp>
      <p:sp>
        <p:nvSpPr>
          <p:cNvPr id="38" name="TextBox 37"/>
          <p:cNvSpPr txBox="1"/>
          <p:nvPr/>
        </p:nvSpPr>
        <p:spPr>
          <a:xfrm>
            <a:off x="4805475" y="6269335"/>
            <a:ext cx="1889539" cy="246221"/>
          </a:xfrm>
          <a:prstGeom prst="rect">
            <a:avLst/>
          </a:prstGeom>
        </p:spPr>
        <p:txBody>
          <a:bodyPr wrap="square" rtlCol="0">
            <a:spAutoFit/>
          </a:bodyPr>
          <a:lstStyle/>
          <a:p>
            <a:r>
              <a:rPr lang="en-US" sz="1000" dirty="0" smtClean="0">
                <a:solidFill>
                  <a:srgbClr val="335775"/>
                </a:solidFill>
              </a:rPr>
              <a:t>Aberdeen Group, 2010</a:t>
            </a:r>
            <a:endParaRPr lang="en-US" sz="1000" dirty="0">
              <a:solidFill>
                <a:srgbClr val="335775"/>
              </a:solidFill>
            </a:endParaRPr>
          </a:p>
        </p:txBody>
      </p:sp>
    </p:spTree>
    <p:extLst>
      <p:ext uri="{BB962C8B-B14F-4D97-AF65-F5344CB8AC3E}">
        <p14:creationId xmlns:p14="http://schemas.microsoft.com/office/powerpoint/2010/main" val="9752485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Theme1">
  <a:themeElements>
    <a:clrScheme name="Harmony">
      <a:dk1>
        <a:srgbClr val="333333"/>
      </a:dk1>
      <a:lt1>
        <a:srgbClr val="FFFFFF"/>
      </a:lt1>
      <a:dk2>
        <a:srgbClr val="333333"/>
      </a:dk2>
      <a:lt2>
        <a:srgbClr val="FFFFFF"/>
      </a:lt2>
      <a:accent1>
        <a:srgbClr val="29475F"/>
      </a:accent1>
      <a:accent2>
        <a:srgbClr val="B0C534"/>
      </a:accent2>
      <a:accent3>
        <a:srgbClr val="96B8D2"/>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3705</Words>
  <Application>Microsoft Office PowerPoint</Application>
  <PresentationFormat>On-screen Show (4:3)</PresentationFormat>
  <Paragraphs>468</Paragraphs>
  <Slides>24</Slides>
  <Notes>24</Notes>
  <HiddenSlides>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24</vt:i4>
      </vt:variant>
      <vt:variant>
        <vt:lpstr>Custom Shows</vt:lpstr>
      </vt:variant>
      <vt:variant>
        <vt:i4>1</vt:i4>
      </vt:variant>
    </vt:vector>
  </HeadingPairs>
  <TitlesOfParts>
    <vt:vector size="33" baseType="lpstr">
      <vt:lpstr>Arial Unicode MS</vt:lpstr>
      <vt:lpstr>Arial</vt:lpstr>
      <vt:lpstr>Calibri</vt:lpstr>
      <vt:lpstr>Georgia</vt:lpstr>
      <vt:lpstr>Open Sans</vt:lpstr>
      <vt:lpstr>Times New Roman</vt:lpstr>
      <vt:lpstr>Wingdings</vt:lpstr>
      <vt:lpstr>Theme1</vt:lpstr>
      <vt:lpstr>PowerPoint Presentation</vt:lpstr>
      <vt:lpstr>PowerPoint Presentation</vt:lpstr>
      <vt:lpstr>Our understanding of the problem</vt:lpstr>
      <vt:lpstr>Executive summary</vt:lpstr>
      <vt:lpstr>To differentiate and remain competitive in today’s marketplace organizations are becoming more data-driven</vt:lpstr>
      <vt:lpstr>Master data management is a critical dimension of data management</vt:lpstr>
      <vt:lpstr>Master data management provides opportunities to use data for analytical and operational purposes with greater accuracy</vt:lpstr>
      <vt:lpstr>Master data drives practical insights that arise from key aspects of the business</vt:lpstr>
      <vt:lpstr>Improved master data management can drive better customer relations</vt:lpstr>
      <vt:lpstr>Modern organizations have unprecedented data challenges</vt:lpstr>
      <vt:lpstr>Finding a single source of truth throughout the organization can be difficult</vt:lpstr>
      <vt:lpstr>You can’t make sense of big data without master data</vt:lpstr>
      <vt:lpstr>Master Data Focus: Party master data in the Energy Industry</vt:lpstr>
      <vt:lpstr>Master Data Focus: Product master data in the Automotive Industry</vt:lpstr>
      <vt:lpstr>Master Data Focus: Financial master data in the Banking Industry</vt:lpstr>
      <vt:lpstr>Master data management is not just another technology project </vt:lpstr>
      <vt:lpstr>Master data management is possible </vt:lpstr>
      <vt:lpstr>This blueprint’s two-phase structure helps clients build a MDM practice for a business-aligned single version of truth </vt:lpstr>
      <vt:lpstr>Info-Tech delivers</vt:lpstr>
      <vt:lpstr>Workshop overview </vt:lpstr>
      <vt:lpstr>Navigate the two phases of the blueprint using this table of contents </vt:lpstr>
      <vt:lpstr>Use these icons to help direct you as you navigate this research </vt:lpstr>
      <vt:lpstr>Develop a Master Data Management Strategy and Roadmap – Project Overview </vt:lpstr>
      <vt:lpstr>Info-Tech offers various levels of support to best suit your needs</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2016-01-27T19:40:40Z</dcterms:created>
  <dcterms:modified xsi:type="dcterms:W3CDTF">2019-09-25T12:53:53Z</dcterms:modified>
</cp:coreProperties>
</file>