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32"/>
  </p:notesMasterIdLst>
  <p:handoutMasterIdLst>
    <p:handoutMasterId r:id="rId33"/>
  </p:handoutMasterIdLst>
  <p:sldIdLst>
    <p:sldId id="513" r:id="rId2"/>
    <p:sldId id="484" r:id="rId3"/>
    <p:sldId id="784" r:id="rId4"/>
    <p:sldId id="753" r:id="rId5"/>
    <p:sldId id="754" r:id="rId6"/>
    <p:sldId id="778" r:id="rId7"/>
    <p:sldId id="528" r:id="rId8"/>
    <p:sldId id="494" r:id="rId9"/>
    <p:sldId id="755" r:id="rId10"/>
    <p:sldId id="752" r:id="rId11"/>
    <p:sldId id="493" r:id="rId12"/>
    <p:sldId id="496" r:id="rId13"/>
    <p:sldId id="497" r:id="rId14"/>
    <p:sldId id="756" r:id="rId15"/>
    <p:sldId id="757" r:id="rId16"/>
    <p:sldId id="758" r:id="rId17"/>
    <p:sldId id="782" r:id="rId18"/>
    <p:sldId id="532" r:id="rId19"/>
    <p:sldId id="516" r:id="rId20"/>
    <p:sldId id="759" r:id="rId21"/>
    <p:sldId id="760" r:id="rId22"/>
    <p:sldId id="761" r:id="rId23"/>
    <p:sldId id="763" r:id="rId24"/>
    <p:sldId id="764" r:id="rId25"/>
    <p:sldId id="765" r:id="rId26"/>
    <p:sldId id="509" r:id="rId27"/>
    <p:sldId id="766" r:id="rId28"/>
    <p:sldId id="410" r:id="rId29"/>
    <p:sldId id="411" r:id="rId30"/>
    <p:sldId id="413" r:id="rId31"/>
  </p:sldIdLst>
  <p:sldSz cx="9144000" cy="6858000" type="screen4x3"/>
  <p:notesSz cx="6858000" cy="9144000"/>
  <p:custShowLst>
    <p:custShow name="Custom Show 1" id="0">
      <p:sldLst/>
    </p:custShow>
  </p:custShow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1967"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AA5"/>
    <a:srgbClr val="7C8C98"/>
    <a:srgbClr val="F2F2F2"/>
    <a:srgbClr val="29475F"/>
    <a:srgbClr val="365F7E"/>
    <a:srgbClr val="243F54"/>
    <a:srgbClr val="B0C534"/>
    <a:srgbClr val="578DB7"/>
    <a:srgbClr val="FF8F8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441" autoAdjust="0"/>
    <p:restoredTop sz="89586" autoAdjust="0"/>
  </p:normalViewPr>
  <p:slideViewPr>
    <p:cSldViewPr snapToGrid="0">
      <p:cViewPr varScale="1">
        <p:scale>
          <a:sx n="114" d="100"/>
          <a:sy n="114" d="100"/>
        </p:scale>
        <p:origin x="2304" y="102"/>
      </p:cViewPr>
      <p:guideLst>
        <p:guide orient="horz" pos="2160"/>
        <p:guide pos="55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Sheet1!$B$3</c:f>
              <c:strCache>
                <c:ptCount val="1"/>
                <c:pt idx="0">
                  <c:v>Product Adoption Rates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Sheet1!$A$4:$A$7</c:f>
              <c:strCache>
                <c:ptCount val="4"/>
                <c:pt idx="0">
                  <c:v>Business Intelligence tools</c:v>
                </c:pt>
                <c:pt idx="1">
                  <c:v>CRM</c:v>
                </c:pt>
                <c:pt idx="2">
                  <c:v>Market automation tools</c:v>
                </c:pt>
                <c:pt idx="3">
                  <c:v>Accounting Software</c:v>
                </c:pt>
              </c:strCache>
            </c:strRef>
          </c:cat>
          <c:val>
            <c:numRef>
              <c:f>Sheet1!$B$4:$B$7</c:f>
              <c:numCache>
                <c:formatCode>0%</c:formatCode>
                <c:ptCount val="4"/>
                <c:pt idx="0">
                  <c:v>0.51</c:v>
                </c:pt>
                <c:pt idx="1">
                  <c:v>0.77</c:v>
                </c:pt>
                <c:pt idx="2">
                  <c:v>0.71</c:v>
                </c:pt>
                <c:pt idx="3">
                  <c:v>0.79</c:v>
                </c:pt>
              </c:numCache>
            </c:numRef>
          </c:val>
          <c:extLst>
            <c:ext xmlns:c16="http://schemas.microsoft.com/office/drawing/2014/chart" uri="{C3380CC4-5D6E-409C-BE32-E72D297353CC}">
              <c16:uniqueId val="{00000000-7F06-480F-8F34-CD0261BCA657}"/>
            </c:ext>
          </c:extLst>
        </c:ser>
        <c:dLbls>
          <c:showLegendKey val="0"/>
          <c:showVal val="0"/>
          <c:showCatName val="0"/>
          <c:showSerName val="0"/>
          <c:showPercent val="0"/>
          <c:showBubbleSize val="0"/>
        </c:dLbls>
        <c:gapWidth val="115"/>
        <c:overlap val="-22"/>
        <c:axId val="249065392"/>
        <c:axId val="249065784"/>
      </c:barChart>
      <c:catAx>
        <c:axId val="2490653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effectLst>
                  <a:glow rad="63500">
                    <a:schemeClr val="accent1">
                      <a:satMod val="175000"/>
                      <a:alpha val="40000"/>
                    </a:schemeClr>
                  </a:glow>
                </a:effectLst>
                <a:latin typeface="+mn-lt"/>
                <a:ea typeface="+mn-ea"/>
                <a:cs typeface="+mn-cs"/>
              </a:defRPr>
            </a:pPr>
            <a:endParaRPr lang="en-US"/>
          </a:p>
        </c:txPr>
        <c:crossAx val="249065784"/>
        <c:crosses val="autoZero"/>
        <c:auto val="1"/>
        <c:lblAlgn val="ctr"/>
        <c:lblOffset val="100"/>
        <c:noMultiLvlLbl val="0"/>
      </c:catAx>
      <c:valAx>
        <c:axId val="249065784"/>
        <c:scaling>
          <c:orientation val="minMax"/>
          <c:min val="0.5"/>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490653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0.03392</cdr:x>
      <cdr:y>0.92736</cdr:y>
    </cdr:from>
    <cdr:to>
      <cdr:x>0.21008</cdr:x>
      <cdr:y>1</cdr:y>
    </cdr:to>
    <cdr:sp macro="" textlink="">
      <cdr:nvSpPr>
        <cdr:cNvPr id="2" name="TextBox 1"/>
        <cdr:cNvSpPr txBox="1"/>
      </cdr:nvSpPr>
      <cdr:spPr>
        <a:xfrm xmlns:a="http://schemas.openxmlformats.org/drawingml/2006/main">
          <a:off x="147272" y="1875460"/>
          <a:ext cx="764931" cy="146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11/13/2020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11/13/2020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198511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428922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371303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367109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49679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406806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40536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24</a:t>
            </a:fld>
            <a:endParaRPr lang="en-US" dirty="0"/>
          </a:p>
        </p:txBody>
      </p:sp>
    </p:spTree>
    <p:extLst>
      <p:ext uri="{BB962C8B-B14F-4D97-AF65-F5344CB8AC3E}">
        <p14:creationId xmlns:p14="http://schemas.microsoft.com/office/powerpoint/2010/main" val="69599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27</a:t>
            </a:fld>
            <a:endParaRPr lang="en-US" dirty="0"/>
          </a:p>
        </p:txBody>
      </p:sp>
    </p:spTree>
    <p:extLst>
      <p:ext uri="{BB962C8B-B14F-4D97-AF65-F5344CB8AC3E}">
        <p14:creationId xmlns:p14="http://schemas.microsoft.com/office/powerpoint/2010/main" val="366466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29</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CA" sz="1200" b="0" i="0" kern="1200" dirty="0">
              <a:solidFill>
                <a:schemeClr val="bg1"/>
              </a:solidFill>
              <a:latin typeface="+mn-lt"/>
              <a:ea typeface="+mn-ea"/>
              <a:cs typeface="+mn-cs"/>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98408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30</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CA" sz="1200" b="0" i="0" kern="1200" dirty="0">
              <a:solidFill>
                <a:schemeClr val="bg1"/>
              </a:solidFill>
              <a:latin typeface="+mn-lt"/>
              <a:ea typeface="+mn-ea"/>
              <a:cs typeface="+mn-cs"/>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171112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19031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2378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92411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4119276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1997-2020</a:t>
              </a:r>
              <a:r>
                <a:rPr lang="en-CA" sz="800" baseline="0" dirty="0">
                  <a:solidFill>
                    <a:srgbClr val="ADB7C3"/>
                  </a:solidFill>
                </a:rPr>
                <a:t>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a:t>Headline (Georgia, 28pt)</a:t>
            </a:r>
            <a:endParaRPr lang="en-CA"/>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a:solidFill>
                  <a:schemeClr val="bg1"/>
                </a:solidFill>
              </a:rPr>
              <a:t>V4</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9"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
        <p:nvSpPr>
          <p:cNvPr id="55" name="Text Placeholder 41"/>
          <p:cNvSpPr>
            <a:spLocks noGrp="1"/>
          </p:cNvSpPr>
          <p:nvPr>
            <p:ph type="body" sz="quarter" idx="16" hasCustomPrompt="1"/>
          </p:nvPr>
        </p:nvSpPr>
        <p:spPr>
          <a:xfrm>
            <a:off x="249302" y="1376774"/>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12pt)</a:t>
            </a:r>
          </a:p>
          <a:p>
            <a:pPr lvl="1"/>
            <a:r>
              <a:rPr lang="en-US"/>
              <a:t>Second Level (Arial, 12pt)</a:t>
            </a:r>
          </a:p>
          <a:p>
            <a:pPr lvl="2"/>
            <a:r>
              <a:rPr lang="en-US"/>
              <a:t>Third Level (Arial, 12pt)</a:t>
            </a:r>
          </a:p>
          <a:p>
            <a:pPr lvl="3"/>
            <a:r>
              <a:rPr lang="en-US"/>
              <a:t>Forth Level (Arial, 12pt)</a:t>
            </a:r>
          </a:p>
        </p:txBody>
      </p:sp>
      <p:sp>
        <p:nvSpPr>
          <p:cNvPr id="2" name="Slide Number Placeholder 1"/>
          <p:cNvSpPr>
            <a:spLocks noGrp="1"/>
          </p:cNvSpPr>
          <p:nvPr>
            <p:ph type="sldNum" sz="quarter" idx="17"/>
          </p:nvPr>
        </p:nvSpPr>
        <p:spPr>
          <a:xfrm>
            <a:off x="6728887" y="6517222"/>
            <a:ext cx="2057400" cy="365125"/>
          </a:xfrm>
          <a:prstGeom prst="rect">
            <a:avLst/>
          </a:prstGeom>
        </p:spPr>
        <p:txBody>
          <a:bodyPr/>
          <a:lstStyle/>
          <a:p>
            <a:fld id="{43C79254-9BD2-4349-AAC4-D55681F5AAC5}" type="slidenum">
              <a:rPr lang="en-CA" smtClean="0">
                <a:solidFill>
                  <a:srgbClr val="FFFFFF"/>
                </a:solidFill>
              </a:rPr>
              <a:pPr/>
              <a:t>‹#›</a:t>
            </a:fld>
            <a:endParaRPr lang="en-CA" dirty="0">
              <a:solidFill>
                <a:srgbClr val="FFFFFF"/>
              </a:solidFill>
            </a:endParaRPr>
          </a:p>
        </p:txBody>
      </p:sp>
    </p:spTree>
    <p:extLst>
      <p:ext uri="{BB962C8B-B14F-4D97-AF65-F5344CB8AC3E}">
        <p14:creationId xmlns:p14="http://schemas.microsoft.com/office/powerpoint/2010/main" val="428666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68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Tree>
    <p:extLst>
      <p:ext uri="{BB962C8B-B14F-4D97-AF65-F5344CB8AC3E}">
        <p14:creationId xmlns:p14="http://schemas.microsoft.com/office/powerpoint/2010/main" val="4779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p>
        </p:txBody>
      </p:sp>
      <p:sp>
        <p:nvSpPr>
          <p:cNvPr id="9" name="Rectangle 8"/>
          <p:cNvSpPr/>
          <p:nvPr userDrawn="1"/>
        </p:nvSpPr>
        <p:spPr>
          <a:xfrm>
            <a:off x="255868" y="4231734"/>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797973"/>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userDrawn="1">
            <p:ph type="body" sz="quarter" idx="11"/>
          </p:nvPr>
        </p:nvSpPr>
        <p:spPr>
          <a:xfrm>
            <a:off x="247848" y="3112233"/>
            <a:ext cx="5257800" cy="107698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userDrawn="1">
            <p:ph type="body" sz="quarter" idx="12"/>
          </p:nvPr>
        </p:nvSpPr>
        <p:spPr>
          <a:xfrm>
            <a:off x="255868" y="4544552"/>
            <a:ext cx="8623607" cy="18084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84712"/>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854304"/>
            <a:ext cx="211099" cy="211099"/>
          </a:xfrm>
          <a:prstGeom prst="rect">
            <a:avLst/>
          </a:prstGeom>
        </p:spPr>
      </p:pic>
      <p:pic>
        <p:nvPicPr>
          <p:cNvPr id="18" name="Picture 17">
            <a:extLst>
              <a:ext uri="{FF2B5EF4-FFF2-40B4-BE49-F238E27FC236}">
                <a16:creationId xmlns:a16="http://schemas.microsoft.com/office/drawing/2014/main" id="{D9B4D6AA-D7E8-4228-AE40-02968AC10E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71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Two small sections, one large</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1997-2020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a:t>Replace with Phase Title</a:t>
            </a:r>
            <a:endParaRPr lang="en-US"/>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a:t>#</a:t>
            </a:r>
            <a:endParaRPr lang="en-US"/>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a:t>Blueprint Title</a:t>
            </a:r>
          </a:p>
        </p:txBody>
      </p:sp>
    </p:spTree>
    <p:extLst>
      <p:ext uri="{BB962C8B-B14F-4D97-AF65-F5344CB8AC3E}">
        <p14:creationId xmlns:p14="http://schemas.microsoft.com/office/powerpoint/2010/main" val="21292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11" r:id="rId7"/>
    <p:sldLayoutId id="2147483726" r:id="rId8"/>
    <p:sldLayoutId id="2147483761" r:id="rId9"/>
    <p:sldLayoutId id="2147483763" r:id="rId10"/>
    <p:sldLayoutId id="2147483836" r:id="rId1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isense.com/blog/make-business-intelligence-necessity-drive-user-adop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globenewswire.com/news-release/2020/10/02/2102787/0/en/The-global-Business-Intelligence-market-size-to-grow-from-USD-23-1-billion-in-2020-to-USD-33-3-billion-by-2025-at-a-Compound-Annual-Growth-Rate-CAGR-of-7-6.html" TargetMode="External"/><Relationship Id="rId2" Type="http://schemas.openxmlformats.org/officeDocument/2006/relationships/hyperlink" Target="https://www.beroeinc.com/category-intelligence/business-intelligence-market/"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forbes.com/sites/louiscolumbus/2018/06/08/the-state-of-business-intelligence-2018/#647b88f57828" TargetMode="External"/><Relationship Id="rId4" Type="http://schemas.openxmlformats.org/officeDocument/2006/relationships/hyperlink" Target="http://barc-research.com/research/cloud-bi-and-data-management/register-bi-data-management-clou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targetmarketingmag.com/article/new-england-patriots-use-analytics-and-trigger-emails-retain-season-ticket-holders/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etterbuys.com/author/emazenko/" TargetMode="External"/><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Online_analytical_processing" TargetMode="External"/><Relationship Id="rId13" Type="http://schemas.openxmlformats.org/officeDocument/2006/relationships/hyperlink" Target="https://en.wikipedia.org/wiki/Business_performance_management" TargetMode="External"/><Relationship Id="rId18" Type="http://schemas.openxmlformats.org/officeDocument/2006/relationships/hyperlink" Target="https://en.wikipedia.org/wiki/Business_intelligence" TargetMode="External"/><Relationship Id="rId3" Type="http://schemas.openxmlformats.org/officeDocument/2006/relationships/hyperlink" Target="https://www.cio.com/article/2439504/business-intelligence-definition-and-solutions.html" TargetMode="External"/><Relationship Id="rId7" Type="http://schemas.openxmlformats.org/officeDocument/2006/relationships/hyperlink" Target="https://en.wikipedia.org/wiki/Business_reporting" TargetMode="External"/><Relationship Id="rId12" Type="http://schemas.openxmlformats.org/officeDocument/2006/relationships/hyperlink" Target="https://en.wikipedia.org/wiki/Complex_event_processing" TargetMode="External"/><Relationship Id="rId17" Type="http://schemas.openxmlformats.org/officeDocument/2006/relationships/hyperlink" Target="https://en.wikipedia.org/wiki/Prescriptive_analytics" TargetMode="External"/><Relationship Id="rId2" Type="http://schemas.openxmlformats.org/officeDocument/2006/relationships/notesSlide" Target="../notesSlides/notesSlide2.xml"/><Relationship Id="rId16" Type="http://schemas.openxmlformats.org/officeDocument/2006/relationships/hyperlink" Target="https://en.wikipedia.org/wiki/Predictive_Analysis" TargetMode="External"/><Relationship Id="rId1" Type="http://schemas.openxmlformats.org/officeDocument/2006/relationships/slideLayout" Target="../slideLayouts/slideLayout8.xml"/><Relationship Id="rId6" Type="http://schemas.openxmlformats.org/officeDocument/2006/relationships/hyperlink" Target="https://en.wikipedia.org/wiki/Business_operations" TargetMode="External"/><Relationship Id="rId11" Type="http://schemas.openxmlformats.org/officeDocument/2006/relationships/hyperlink" Target="https://en.wikipedia.org/wiki/Process_mining" TargetMode="External"/><Relationship Id="rId5" Type="http://schemas.openxmlformats.org/officeDocument/2006/relationships/hyperlink" Target="https://en.wikipedia.org/wiki/Business_information" TargetMode="External"/><Relationship Id="rId15" Type="http://schemas.openxmlformats.org/officeDocument/2006/relationships/hyperlink" Target="https://en.wikipedia.org/wiki/Text_mining" TargetMode="External"/><Relationship Id="rId10" Type="http://schemas.openxmlformats.org/officeDocument/2006/relationships/hyperlink" Target="https://en.wikipedia.org/wiki/Data_mining" TargetMode="External"/><Relationship Id="rId4" Type="http://schemas.openxmlformats.org/officeDocument/2006/relationships/hyperlink" Target="https://en.wikipedia.org/wiki/Data_analysis" TargetMode="External"/><Relationship Id="rId9" Type="http://schemas.openxmlformats.org/officeDocument/2006/relationships/hyperlink" Target="https://en.wikipedia.org/wiki/Analytics" TargetMode="External"/><Relationship Id="rId14" Type="http://schemas.openxmlformats.org/officeDocument/2006/relationships/hyperlink" Target="https://en.wikipedia.org/wiki/Benchmark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74700" y="3060698"/>
            <a:ext cx="7454900" cy="655267"/>
          </a:xfrm>
        </p:spPr>
        <p:txBody>
          <a:bodyPr/>
          <a:lstStyle/>
          <a:p>
            <a:r>
              <a:rPr lang="en-US" dirty="0"/>
              <a:t>Build a Reporting and Analytics Strategy</a:t>
            </a:r>
          </a:p>
        </p:txBody>
      </p:sp>
      <p:sp>
        <p:nvSpPr>
          <p:cNvPr id="3" name="Text Placeholder 2"/>
          <p:cNvSpPr>
            <a:spLocks noGrp="1"/>
          </p:cNvSpPr>
          <p:nvPr>
            <p:ph type="body" sz="quarter" idx="16"/>
          </p:nvPr>
        </p:nvSpPr>
        <p:spPr>
          <a:xfrm>
            <a:off x="774700" y="3724072"/>
            <a:ext cx="7467600" cy="508000"/>
          </a:xfrm>
        </p:spPr>
        <p:txBody>
          <a:bodyPr/>
          <a:lstStyle/>
          <a:p>
            <a:r>
              <a:rPr lang="en-US" dirty="0"/>
              <a:t>Deliver actionable business insights by creating a business-aligned reporting and analytics strategy.</a:t>
            </a:r>
            <a:endParaRPr lang="en-CA" dirty="0"/>
          </a:p>
        </p:txBody>
      </p:sp>
      <p:pic>
        <p:nvPicPr>
          <p:cNvPr id="5" name="Picture 4">
            <a:extLst>
              <a:ext uri="{FF2B5EF4-FFF2-40B4-BE49-F238E27FC236}">
                <a16:creationId xmlns:a16="http://schemas.microsoft.com/office/drawing/2014/main" id="{B34171B9-CACD-4E08-A538-41D11E757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53" y="4119044"/>
            <a:ext cx="2276793" cy="1790950"/>
          </a:xfrm>
          <a:prstGeom prst="rect">
            <a:avLst/>
          </a:prstGeom>
        </p:spPr>
      </p:pic>
    </p:spTree>
    <p:extLst>
      <p:ext uri="{BB962C8B-B14F-4D97-AF65-F5344CB8AC3E}">
        <p14:creationId xmlns:p14="http://schemas.microsoft.com/office/powerpoint/2010/main" val="102653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51078" y="3768446"/>
            <a:ext cx="8615844" cy="320040"/>
          </a:xfrm>
        </p:spPr>
        <p:txBody>
          <a:bodyPr/>
          <a:lstStyle/>
          <a:p>
            <a:r>
              <a:rPr lang="en-US" dirty="0"/>
              <a:t>How to foster BI adoption</a:t>
            </a:r>
            <a:endParaRPr lang="en-CA" dirty="0"/>
          </a:p>
        </p:txBody>
      </p:sp>
      <p:sp>
        <p:nvSpPr>
          <p:cNvPr id="9" name="Text Placeholder 8"/>
          <p:cNvSpPr>
            <a:spLocks noGrp="1"/>
          </p:cNvSpPr>
          <p:nvPr>
            <p:ph type="body" sz="quarter" idx="11"/>
          </p:nvPr>
        </p:nvSpPr>
        <p:spPr/>
        <p:txBody>
          <a:bodyPr/>
          <a:lstStyle/>
          <a:p>
            <a:r>
              <a:rPr lang="en-US" dirty="0"/>
              <a:t>Reasons for low BI adoption</a:t>
            </a:r>
            <a:endParaRPr lang="en-CA" dirty="0"/>
          </a:p>
        </p:txBody>
      </p:sp>
      <p:sp>
        <p:nvSpPr>
          <p:cNvPr id="7" name="Title 6"/>
          <p:cNvSpPr>
            <a:spLocks noGrp="1"/>
          </p:cNvSpPr>
          <p:nvPr>
            <p:ph type="title"/>
          </p:nvPr>
        </p:nvSpPr>
        <p:spPr/>
        <p:txBody>
          <a:bodyPr/>
          <a:lstStyle/>
          <a:p>
            <a:r>
              <a:rPr lang="en-US" dirty="0"/>
              <a:t>Improve BI Adoption Rates</a:t>
            </a:r>
            <a:endParaRPr lang="en-CA" dirty="0"/>
          </a:p>
        </p:txBody>
      </p:sp>
      <p:sp>
        <p:nvSpPr>
          <p:cNvPr id="12" name="Text Placeholder 11"/>
          <p:cNvSpPr>
            <a:spLocks noGrp="1"/>
          </p:cNvSpPr>
          <p:nvPr>
            <p:ph type="body" sz="quarter" idx="14"/>
          </p:nvPr>
        </p:nvSpPr>
        <p:spPr>
          <a:xfrm>
            <a:off x="4624106" y="1530351"/>
            <a:ext cx="4242816" cy="1935894"/>
          </a:xfrm>
        </p:spPr>
        <p:txBody>
          <a:bodyPr/>
          <a:lstStyle/>
          <a:p>
            <a:r>
              <a:rPr lang="en-US" dirty="0"/>
              <a:t>Employees that never used BI tools are slow to adopt new technology.</a:t>
            </a:r>
          </a:p>
          <a:p>
            <a:r>
              <a:rPr lang="en-US" dirty="0"/>
              <a:t>Lack of trust in data leads to lack of trust in the insights.</a:t>
            </a:r>
          </a:p>
          <a:p>
            <a:r>
              <a:rPr lang="en-US" dirty="0"/>
              <a:t>Complex data structures deter usage due to long learning curves and contained nuances.</a:t>
            </a:r>
          </a:p>
          <a:p>
            <a:r>
              <a:rPr lang="en-US" dirty="0"/>
              <a:t>Difficult to translate business requirements into tool linguistics due to lack of training or technical ineptness.</a:t>
            </a:r>
          </a:p>
          <a:p>
            <a:r>
              <a:rPr lang="en-US" dirty="0"/>
              <a:t>Business has not taken ownership of data, which affects access to data.</a:t>
            </a:r>
          </a:p>
        </p:txBody>
      </p:sp>
      <p:sp>
        <p:nvSpPr>
          <p:cNvPr id="13" name="Text Placeholder 12"/>
          <p:cNvSpPr>
            <a:spLocks noGrp="1"/>
          </p:cNvSpPr>
          <p:nvPr>
            <p:ph type="body" sz="quarter" idx="15"/>
          </p:nvPr>
        </p:nvSpPr>
        <p:spPr>
          <a:xfrm>
            <a:off x="261455" y="4165658"/>
            <a:ext cx="8615844" cy="1538345"/>
          </a:xfrm>
        </p:spPr>
        <p:txBody>
          <a:bodyPr/>
          <a:lstStyle/>
          <a:p>
            <a:r>
              <a:rPr lang="en-US" dirty="0"/>
              <a:t>Senior management proclaim data as a strategic asset and involved in the promotion of BI </a:t>
            </a:r>
          </a:p>
          <a:p>
            <a:r>
              <a:rPr lang="en-US" dirty="0"/>
              <a:t>Role Requirement that any business decision should be backed up by analytics </a:t>
            </a:r>
          </a:p>
          <a:p>
            <a:r>
              <a:rPr lang="en-US" dirty="0"/>
              <a:t>Communication of internal BI use case studies and successes   </a:t>
            </a:r>
          </a:p>
          <a:p>
            <a:r>
              <a:rPr lang="en-US" dirty="0"/>
              <a:t>Exceptional data lineage to act as proof for the numbers</a:t>
            </a:r>
          </a:p>
          <a:p>
            <a:r>
              <a:rPr lang="en-US" dirty="0"/>
              <a:t>A Business Data glossary with clearly defined business terms. Use the Business Data Glossary in conjunction with data lineage and semantic layers to ensure that businesses are clearly defined and traced to sources.</a:t>
            </a:r>
          </a:p>
          <a:p>
            <a:r>
              <a:rPr lang="en-US" dirty="0"/>
              <a:t>Training in business to take ownership of data from inception to analytics.</a:t>
            </a:r>
          </a:p>
          <a:p>
            <a:endParaRPr lang="en-US" dirty="0"/>
          </a:p>
          <a:p>
            <a:endParaRPr lang="en-US" dirty="0"/>
          </a:p>
          <a:p>
            <a:pPr marL="0" indent="0">
              <a:buNone/>
            </a:pPr>
            <a:endParaRPr lang="en-CA" dirty="0"/>
          </a:p>
        </p:txBody>
      </p:sp>
      <p:graphicFrame>
        <p:nvGraphicFramePr>
          <p:cNvPr id="14" name="Chart 13">
            <a:hlinkClick r:id="rId3"/>
          </p:cNvPr>
          <p:cNvGraphicFramePr>
            <a:graphicFrameLocks/>
          </p:cNvGraphicFramePr>
          <p:nvPr>
            <p:extLst>
              <p:ext uri="{D42A27DB-BD31-4B8C-83A1-F6EECF244321}">
                <p14:modId xmlns:p14="http://schemas.microsoft.com/office/powerpoint/2010/main" val="3171633467"/>
              </p:ext>
            </p:extLst>
          </p:nvPr>
        </p:nvGraphicFramePr>
        <p:xfrm>
          <a:off x="281890" y="1201847"/>
          <a:ext cx="4328944" cy="216938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910102" y="3371350"/>
            <a:ext cx="712176" cy="230832"/>
          </a:xfrm>
          <a:prstGeom prst="rect">
            <a:avLst/>
          </a:prstGeom>
        </p:spPr>
        <p:txBody>
          <a:bodyPr wrap="square" rtlCol="0">
            <a:spAutoFit/>
          </a:bodyPr>
          <a:lstStyle/>
          <a:p>
            <a:r>
              <a:rPr lang="en-US" sz="900" b="1" i="1" dirty="0">
                <a:solidFill>
                  <a:schemeClr val="bg1"/>
                </a:solidFill>
                <a:hlinkClick r:id="rId3"/>
              </a:rPr>
              <a:t>Sisense</a:t>
            </a:r>
            <a:endParaRPr lang="en-CA" sz="900" b="1" i="1" dirty="0">
              <a:solidFill>
                <a:schemeClr val="bg1"/>
              </a:solidFill>
            </a:endParaRPr>
          </a:p>
        </p:txBody>
      </p:sp>
    </p:spTree>
    <p:extLst>
      <p:ext uri="{BB962C8B-B14F-4D97-AF65-F5344CB8AC3E}">
        <p14:creationId xmlns:p14="http://schemas.microsoft.com/office/powerpoint/2010/main" val="109470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bother with analytics?</a:t>
            </a:r>
          </a:p>
        </p:txBody>
      </p:sp>
      <p:sp>
        <p:nvSpPr>
          <p:cNvPr id="4" name="Rectangle 3"/>
          <p:cNvSpPr/>
          <p:nvPr/>
        </p:nvSpPr>
        <p:spPr>
          <a:xfrm>
            <a:off x="372323" y="1370679"/>
            <a:ext cx="8389817" cy="738664"/>
          </a:xfrm>
          <a:prstGeom prst="rect">
            <a:avLst/>
          </a:prstGeom>
        </p:spPr>
        <p:txBody>
          <a:bodyPr wrap="square">
            <a:spAutoFit/>
          </a:bodyPr>
          <a:lstStyle/>
          <a:p>
            <a:r>
              <a:rPr lang="en-CA" sz="1400" dirty="0">
                <a:solidFill>
                  <a:srgbClr val="333333"/>
                </a:solidFill>
              </a:rPr>
              <a:t>In today’s ever-changing and global environment, organizations of every size need to effectively leverage their data assets to facilitate three key business drivers: </a:t>
            </a:r>
            <a:r>
              <a:rPr lang="en-CA" sz="1400" b="1" dirty="0">
                <a:solidFill>
                  <a:srgbClr val="333333"/>
                </a:solidFill>
              </a:rPr>
              <a:t>customer intimacy,</a:t>
            </a:r>
            <a:r>
              <a:rPr lang="en-CA" sz="1400" dirty="0">
                <a:solidFill>
                  <a:srgbClr val="333333"/>
                </a:solidFill>
              </a:rPr>
              <a:t> </a:t>
            </a:r>
            <a:r>
              <a:rPr lang="en-CA" sz="1400" b="1" dirty="0">
                <a:solidFill>
                  <a:srgbClr val="333333"/>
                </a:solidFill>
              </a:rPr>
              <a:t>product/service innovation,</a:t>
            </a:r>
            <a:r>
              <a:rPr lang="en-CA" sz="1400" dirty="0">
                <a:solidFill>
                  <a:srgbClr val="333333"/>
                </a:solidFill>
              </a:rPr>
              <a:t> and </a:t>
            </a:r>
            <a:r>
              <a:rPr lang="en-CA" sz="1400" b="1" dirty="0">
                <a:solidFill>
                  <a:srgbClr val="333333"/>
                </a:solidFill>
              </a:rPr>
              <a:t>operational excellence</a:t>
            </a:r>
            <a:r>
              <a:rPr lang="en-CA" sz="1400" dirty="0">
                <a:solidFill>
                  <a:srgbClr val="333333"/>
                </a:solidFill>
              </a:rPr>
              <a:t>. Plus, they need to manage their operational risk efficiently.</a:t>
            </a:r>
            <a:endParaRPr lang="en-CA" sz="1400" b="1" dirty="0">
              <a:solidFill>
                <a:srgbClr val="333333"/>
              </a:solidFill>
            </a:endParaRPr>
          </a:p>
        </p:txBody>
      </p:sp>
      <p:sp>
        <p:nvSpPr>
          <p:cNvPr id="11" name="Rectangle 10"/>
          <p:cNvSpPr/>
          <p:nvPr/>
        </p:nvSpPr>
        <p:spPr>
          <a:xfrm>
            <a:off x="909644" y="2331402"/>
            <a:ext cx="7033845" cy="461665"/>
          </a:xfrm>
          <a:prstGeom prst="rect">
            <a:avLst/>
          </a:prstGeom>
          <a:solidFill>
            <a:schemeClr val="bg1">
              <a:lumMod val="95000"/>
            </a:schemeClr>
          </a:solidFill>
        </p:spPr>
        <p:txBody>
          <a:bodyPr wrap="square">
            <a:spAutoFit/>
          </a:bodyPr>
          <a:lstStyle/>
          <a:p>
            <a:pPr algn="ctr"/>
            <a:r>
              <a:rPr lang="en-CA" sz="1200" dirty="0">
                <a:solidFill>
                  <a:srgbClr val="333333"/>
                </a:solidFill>
              </a:rPr>
              <a:t>Investing in a comprehensive business intelligence strategy allows for a multidimensional view of your organization’s data assets that can be operationalized to create a competitive edge:</a:t>
            </a:r>
          </a:p>
        </p:txBody>
      </p:sp>
      <p:sp>
        <p:nvSpPr>
          <p:cNvPr id="5" name="Flowchart: Terminator 4"/>
          <p:cNvSpPr/>
          <p:nvPr/>
        </p:nvSpPr>
        <p:spPr>
          <a:xfrm>
            <a:off x="299376" y="3641966"/>
            <a:ext cx="2572664" cy="453293"/>
          </a:xfrm>
          <a:prstGeom prst="flowChartTerminator">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400" dirty="0">
                <a:solidFill>
                  <a:srgbClr val="FFFFFF"/>
                </a:solidFill>
              </a:rPr>
              <a:t>Historical Data</a:t>
            </a:r>
          </a:p>
        </p:txBody>
      </p:sp>
      <p:sp>
        <p:nvSpPr>
          <p:cNvPr id="6" name="Flowchart: Terminator 5"/>
          <p:cNvSpPr/>
          <p:nvPr/>
        </p:nvSpPr>
        <p:spPr>
          <a:xfrm>
            <a:off x="2971300" y="3641966"/>
            <a:ext cx="2648747" cy="45329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rgbClr val="FFFFFF"/>
                </a:solidFill>
              </a:rPr>
              <a:t>Data Democracy</a:t>
            </a:r>
          </a:p>
        </p:txBody>
      </p:sp>
      <p:sp>
        <p:nvSpPr>
          <p:cNvPr id="7" name="Flowchart: Terminator 6"/>
          <p:cNvSpPr/>
          <p:nvPr/>
        </p:nvSpPr>
        <p:spPr>
          <a:xfrm>
            <a:off x="5783113" y="3641966"/>
            <a:ext cx="2979066" cy="453293"/>
          </a:xfrm>
          <a:prstGeom prst="flowChartTerminator">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400" dirty="0">
                <a:solidFill>
                  <a:srgbClr val="FFFFFF"/>
                </a:solidFill>
              </a:rPr>
              <a:t>Predictive and </a:t>
            </a:r>
          </a:p>
          <a:p>
            <a:pPr algn="ctr"/>
            <a:r>
              <a:rPr lang="en-CA" sz="1400" dirty="0">
                <a:solidFill>
                  <a:srgbClr val="FFFFFF"/>
                </a:solidFill>
              </a:rPr>
              <a:t>Big Data Analytics</a:t>
            </a:r>
          </a:p>
        </p:txBody>
      </p:sp>
      <p:grpSp>
        <p:nvGrpSpPr>
          <p:cNvPr id="13" name="Group 12"/>
          <p:cNvGrpSpPr/>
          <p:nvPr/>
        </p:nvGrpSpPr>
        <p:grpSpPr>
          <a:xfrm rot="5400000">
            <a:off x="1335216" y="2823046"/>
            <a:ext cx="490446" cy="669700"/>
            <a:chOff x="3935387" y="3593299"/>
            <a:chExt cx="649468" cy="886844"/>
          </a:xfrm>
          <a:solidFill>
            <a:schemeClr val="bg2">
              <a:lumMod val="50000"/>
            </a:schemeClr>
          </a:solidFill>
        </p:grpSpPr>
        <p:sp>
          <p:nvSpPr>
            <p:cNvPr id="14" name="Chevron 13"/>
            <p:cNvSpPr/>
            <p:nvPr/>
          </p:nvSpPr>
          <p:spPr>
            <a:xfrm>
              <a:off x="4042275" y="3593299"/>
              <a:ext cx="542580" cy="886844"/>
            </a:xfrm>
            <a:prstGeom prst="chevron">
              <a:avLst>
                <a:gd name="adj" fmla="val 57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sp>
          <p:nvSpPr>
            <p:cNvPr id="15" name="Chevron 14"/>
            <p:cNvSpPr/>
            <p:nvPr/>
          </p:nvSpPr>
          <p:spPr>
            <a:xfrm>
              <a:off x="3935387" y="3593299"/>
              <a:ext cx="378178" cy="886844"/>
            </a:xfrm>
            <a:prstGeom prst="chevron">
              <a:avLst>
                <a:gd name="adj" fmla="val 798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grpSp>
      <p:grpSp>
        <p:nvGrpSpPr>
          <p:cNvPr id="16" name="Group 15"/>
          <p:cNvGrpSpPr/>
          <p:nvPr/>
        </p:nvGrpSpPr>
        <p:grpSpPr>
          <a:xfrm rot="5400000">
            <a:off x="4181767" y="2862963"/>
            <a:ext cx="489600" cy="669600"/>
            <a:chOff x="3935387" y="3593299"/>
            <a:chExt cx="649468" cy="886844"/>
          </a:xfrm>
          <a:solidFill>
            <a:schemeClr val="accent1"/>
          </a:solidFill>
        </p:grpSpPr>
        <p:sp>
          <p:nvSpPr>
            <p:cNvPr id="17" name="Chevron 16"/>
            <p:cNvSpPr/>
            <p:nvPr/>
          </p:nvSpPr>
          <p:spPr>
            <a:xfrm>
              <a:off x="4042275" y="3593299"/>
              <a:ext cx="542580" cy="886844"/>
            </a:xfrm>
            <a:prstGeom prst="chevron">
              <a:avLst>
                <a:gd name="adj" fmla="val 57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sp>
          <p:nvSpPr>
            <p:cNvPr id="18" name="Chevron 17"/>
            <p:cNvSpPr/>
            <p:nvPr/>
          </p:nvSpPr>
          <p:spPr>
            <a:xfrm>
              <a:off x="3935387" y="3593299"/>
              <a:ext cx="378178" cy="886844"/>
            </a:xfrm>
            <a:prstGeom prst="chevron">
              <a:avLst>
                <a:gd name="adj" fmla="val 798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grpSp>
      <p:grpSp>
        <p:nvGrpSpPr>
          <p:cNvPr id="19" name="Group 18"/>
          <p:cNvGrpSpPr/>
          <p:nvPr/>
        </p:nvGrpSpPr>
        <p:grpSpPr>
          <a:xfrm rot="5400000">
            <a:off x="7027846" y="2822674"/>
            <a:ext cx="489600" cy="669600"/>
            <a:chOff x="3935387" y="3593299"/>
            <a:chExt cx="649468" cy="886844"/>
          </a:xfrm>
          <a:solidFill>
            <a:schemeClr val="bg1">
              <a:lumMod val="65000"/>
            </a:schemeClr>
          </a:solidFill>
        </p:grpSpPr>
        <p:sp>
          <p:nvSpPr>
            <p:cNvPr id="20" name="Chevron 19"/>
            <p:cNvSpPr/>
            <p:nvPr/>
          </p:nvSpPr>
          <p:spPr>
            <a:xfrm>
              <a:off x="4042275" y="3593299"/>
              <a:ext cx="542580" cy="886844"/>
            </a:xfrm>
            <a:prstGeom prst="chevron">
              <a:avLst>
                <a:gd name="adj" fmla="val 572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sp>
          <p:nvSpPr>
            <p:cNvPr id="21" name="Chevron 20"/>
            <p:cNvSpPr/>
            <p:nvPr/>
          </p:nvSpPr>
          <p:spPr>
            <a:xfrm>
              <a:off x="3935387" y="3593299"/>
              <a:ext cx="378178" cy="886844"/>
            </a:xfrm>
            <a:prstGeom prst="chevron">
              <a:avLst>
                <a:gd name="adj" fmla="val 798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grpSp>
      <p:sp>
        <p:nvSpPr>
          <p:cNvPr id="23" name="Rectangle 22"/>
          <p:cNvSpPr/>
          <p:nvPr/>
        </p:nvSpPr>
        <p:spPr>
          <a:xfrm>
            <a:off x="361485" y="4154295"/>
            <a:ext cx="2437908" cy="1938992"/>
          </a:xfrm>
          <a:prstGeom prst="rect">
            <a:avLst/>
          </a:prstGeom>
        </p:spPr>
        <p:txBody>
          <a:bodyPr wrap="square">
            <a:spAutoFit/>
          </a:bodyPr>
          <a:lstStyle/>
          <a:p>
            <a:r>
              <a:rPr lang="en-CA" sz="1200" dirty="0">
                <a:solidFill>
                  <a:srgbClr val="333333"/>
                </a:solidFill>
              </a:rPr>
              <a:t>Without a BI strategy, creating meaningful reports for business users that highlight trends in past performance and draw relationships between different data sources becomes a more complex task. Also, the ever growing need to identify and assess risks in new ways is driving many companies to BI.</a:t>
            </a:r>
          </a:p>
        </p:txBody>
      </p:sp>
      <p:sp>
        <p:nvSpPr>
          <p:cNvPr id="24" name="Rectangle 23"/>
          <p:cNvSpPr/>
          <p:nvPr/>
        </p:nvSpPr>
        <p:spPr>
          <a:xfrm>
            <a:off x="3160056" y="4162246"/>
            <a:ext cx="2453510" cy="2266133"/>
          </a:xfrm>
          <a:prstGeom prst="rect">
            <a:avLst/>
          </a:prstGeom>
        </p:spPr>
        <p:txBody>
          <a:bodyPr wrap="square">
            <a:spAutoFit/>
          </a:bodyPr>
          <a:lstStyle/>
          <a:p>
            <a:pPr>
              <a:lnSpc>
                <a:spcPct val="107000"/>
              </a:lnSpc>
              <a:spcAft>
                <a:spcPts val="800"/>
              </a:spcAft>
            </a:pPr>
            <a:r>
              <a:rPr lang="en-CA" sz="1200" dirty="0">
                <a:solidFill>
                  <a:srgbClr val="333333"/>
                </a:solidFill>
                <a:ea typeface="Times New Roman" panose="02020603050405020304" pitchFamily="18" charset="0"/>
                <a:cs typeface="Arial" panose="020B0604020202020204" pitchFamily="34" charset="0"/>
              </a:rPr>
              <a:t>The core purpose of BI is to provide the right data, to the right users, at the right time, and in a format that is easily consumable and actionable. In developing a BI strategy, remember the driver for managed cross-functional access to data assets and features such as interactive dashboards, mobile BI, and self-service BI.</a:t>
            </a:r>
          </a:p>
        </p:txBody>
      </p:sp>
      <p:sp>
        <p:nvSpPr>
          <p:cNvPr id="26" name="Rectangle 25"/>
          <p:cNvSpPr/>
          <p:nvPr/>
        </p:nvSpPr>
        <p:spPr>
          <a:xfrm>
            <a:off x="5876014" y="4154295"/>
            <a:ext cx="2817768" cy="2308324"/>
          </a:xfrm>
          <a:prstGeom prst="rect">
            <a:avLst/>
          </a:prstGeom>
        </p:spPr>
        <p:txBody>
          <a:bodyPr wrap="square">
            <a:spAutoFit/>
          </a:bodyPr>
          <a:lstStyle/>
          <a:p>
            <a:r>
              <a:rPr lang="en-CA" sz="1200" dirty="0">
                <a:solidFill>
                  <a:srgbClr val="333333"/>
                </a:solidFill>
              </a:rPr>
              <a:t>As the volume, variety, and velocity of data increases rapidly, businesses will need a strategy to outline how they plan to consume the new data in a manner that does not overwhelm their current capabilities and aligns with their desired future state. This same strategy further provides a foundation upon which organizations can transition from ad hoc reporting to using data assets in a codified BI platform for decision support.</a:t>
            </a:r>
          </a:p>
        </p:txBody>
      </p:sp>
      <p:cxnSp>
        <p:nvCxnSpPr>
          <p:cNvPr id="28" name="Straight Connector 2"/>
          <p:cNvCxnSpPr/>
          <p:nvPr/>
        </p:nvCxnSpPr>
        <p:spPr>
          <a:xfrm flipH="1">
            <a:off x="663857" y="2122971"/>
            <a:ext cx="8029925" cy="5294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186345"/>
            <a:ext cx="8620125" cy="877887"/>
          </a:xfrm>
        </p:spPr>
        <p:txBody>
          <a:bodyPr/>
          <a:lstStyle/>
          <a:p>
            <a:r>
              <a:rPr lang="en-CA" dirty="0"/>
              <a:t>Business intelligence serves as </a:t>
            </a:r>
            <a:r>
              <a:rPr lang="en-CA" i="1" dirty="0"/>
              <a:t>the</a:t>
            </a:r>
            <a:r>
              <a:rPr lang="en-CA" dirty="0"/>
              <a:t> layer that translates data, information, and organizational knowledge into insights</a:t>
            </a:r>
          </a:p>
        </p:txBody>
      </p:sp>
      <p:sp>
        <p:nvSpPr>
          <p:cNvPr id="4" name="TextBox 3"/>
          <p:cNvSpPr txBox="1"/>
          <p:nvPr/>
        </p:nvSpPr>
        <p:spPr>
          <a:xfrm>
            <a:off x="385645" y="1403731"/>
            <a:ext cx="8256881" cy="612645"/>
          </a:xfrm>
          <a:prstGeom prst="rect">
            <a:avLst/>
          </a:prstGeom>
          <a:solidFill>
            <a:schemeClr val="bg1">
              <a:lumMod val="95000"/>
            </a:schemeClr>
          </a:solidFill>
        </p:spPr>
        <p:txBody>
          <a:bodyPr wrap="square" lIns="90000" tIns="90000" rIns="90000" bIns="90000" rtlCol="0">
            <a:spAutoFit/>
          </a:bodyPr>
          <a:lstStyle/>
          <a:p>
            <a:r>
              <a:rPr lang="en-CA" sz="1400" dirty="0"/>
              <a:t>As executive decision making shifts to more fact-based, data-driven thinking, there is an urgent need for data assets to be organized and presented in a manner that enables immediate action.</a:t>
            </a:r>
          </a:p>
        </p:txBody>
      </p:sp>
      <p:sp>
        <p:nvSpPr>
          <p:cNvPr id="5" name="TextBox 4"/>
          <p:cNvSpPr txBox="1"/>
          <p:nvPr/>
        </p:nvSpPr>
        <p:spPr>
          <a:xfrm>
            <a:off x="366569" y="3520564"/>
            <a:ext cx="4210999" cy="1043532"/>
          </a:xfrm>
          <a:prstGeom prst="rect">
            <a:avLst/>
          </a:prstGeom>
          <a:solidFill>
            <a:schemeClr val="bg1">
              <a:lumMod val="95000"/>
            </a:schemeClr>
          </a:solidFill>
        </p:spPr>
        <p:txBody>
          <a:bodyPr wrap="square" tIns="90000" bIns="90000" rtlCol="0">
            <a:spAutoFit/>
          </a:bodyPr>
          <a:lstStyle/>
          <a:p>
            <a:r>
              <a:rPr lang="en-CA" sz="1400" b="1" dirty="0">
                <a:solidFill>
                  <a:schemeClr val="accent1"/>
                </a:solidFill>
              </a:rPr>
              <a:t>Business intelligence </a:t>
            </a:r>
            <a:r>
              <a:rPr lang="en-CA" sz="1400" dirty="0"/>
              <a:t>bridges the gap between an organization’s data assets and consumable information that facilitates insight generation and informed decision making.</a:t>
            </a:r>
          </a:p>
        </p:txBody>
      </p:sp>
      <p:sp>
        <p:nvSpPr>
          <p:cNvPr id="41" name="Rectangle 40"/>
          <p:cNvSpPr/>
          <p:nvPr/>
        </p:nvSpPr>
        <p:spPr>
          <a:xfrm>
            <a:off x="385645" y="2299151"/>
            <a:ext cx="5165076" cy="954107"/>
          </a:xfrm>
          <a:prstGeom prst="rect">
            <a:avLst/>
          </a:prstGeom>
        </p:spPr>
        <p:txBody>
          <a:bodyPr wrap="square">
            <a:spAutoFit/>
          </a:bodyPr>
          <a:lstStyle/>
          <a:p>
            <a:pPr fontAlgn="base">
              <a:spcBef>
                <a:spcPts val="1200"/>
              </a:spcBef>
              <a:spcAft>
                <a:spcPct val="0"/>
              </a:spcAft>
            </a:pPr>
            <a:r>
              <a:rPr lang="en-CA" sz="1400" dirty="0">
                <a:solidFill>
                  <a:srgbClr val="333333"/>
                </a:solidFill>
                <a:sym typeface="Wingdings" panose="05000000000000000000" pitchFamily="2" charset="2"/>
              </a:rPr>
              <a:t>Typically, business decisions are based on a mix of intuition, opinion, emotion, organizational culture, and data. Though business users may be aware of its potential value in driving operational change, data is often viewed as </a:t>
            </a:r>
            <a:r>
              <a:rPr lang="en-CA" sz="1400" i="1" dirty="0">
                <a:solidFill>
                  <a:schemeClr val="accent1"/>
                </a:solidFill>
                <a:sym typeface="Wingdings" panose="05000000000000000000" pitchFamily="2" charset="2"/>
              </a:rPr>
              <a:t>inaccessible</a:t>
            </a:r>
            <a:r>
              <a:rPr lang="en-CA" sz="1400" dirty="0">
                <a:solidFill>
                  <a:srgbClr val="333333"/>
                </a:solidFill>
                <a:sym typeface="Wingdings" panose="05000000000000000000" pitchFamily="2" charset="2"/>
              </a:rPr>
              <a:t>.</a:t>
            </a:r>
          </a:p>
        </p:txBody>
      </p:sp>
      <p:sp>
        <p:nvSpPr>
          <p:cNvPr id="3" name="Rectangle 2"/>
          <p:cNvSpPr/>
          <p:nvPr/>
        </p:nvSpPr>
        <p:spPr>
          <a:xfrm>
            <a:off x="558555" y="5034889"/>
            <a:ext cx="3383756" cy="1000274"/>
          </a:xfrm>
          <a:prstGeom prst="rect">
            <a:avLst/>
          </a:prstGeom>
        </p:spPr>
        <p:txBody>
          <a:bodyPr wrap="square">
            <a:spAutoFit/>
          </a:bodyPr>
          <a:lstStyle/>
          <a:p>
            <a:pPr>
              <a:spcAft>
                <a:spcPts val="600"/>
              </a:spcAft>
            </a:pPr>
            <a:r>
              <a:rPr lang="en-CA" sz="1400" i="1" dirty="0">
                <a:latin typeface="+mj-lt"/>
              </a:rPr>
              <a:t>Most organizations realize that they need a BI strategy; it’s no longer a nice-to-have, </a:t>
            </a:r>
            <a:r>
              <a:rPr lang="en-CA" sz="1400" b="1" i="1" dirty="0">
                <a:latin typeface="+mj-lt"/>
              </a:rPr>
              <a:t>it’s a must-have.</a:t>
            </a:r>
          </a:p>
          <a:p>
            <a:pPr algn="r">
              <a:spcAft>
                <a:spcPts val="600"/>
              </a:spcAft>
            </a:pPr>
            <a:r>
              <a:rPr lang="en-CA" sz="1200" dirty="0"/>
              <a:t>– Albert Hui, Principal, Data Economist</a:t>
            </a:r>
          </a:p>
        </p:txBody>
      </p:sp>
      <p:pic>
        <p:nvPicPr>
          <p:cNvPr id="24" name="Picture 100"/>
          <p:cNvPicPr>
            <a:picLocks noChangeAspect="1"/>
          </p:cNvPicPr>
          <p:nvPr/>
        </p:nvPicPr>
        <p:blipFill>
          <a:blip r:embed="rId3"/>
          <a:stretch>
            <a:fillRect/>
          </a:stretch>
        </p:blipFill>
        <p:spPr>
          <a:xfrm>
            <a:off x="257174" y="5034889"/>
            <a:ext cx="386858" cy="353218"/>
          </a:xfrm>
          <a:prstGeom prst="rect">
            <a:avLst/>
          </a:prstGeom>
        </p:spPr>
      </p:pic>
      <p:pic>
        <p:nvPicPr>
          <p:cNvPr id="25" name="Picture 101"/>
          <p:cNvPicPr>
            <a:picLocks noChangeAspect="1"/>
          </p:cNvPicPr>
          <p:nvPr/>
        </p:nvPicPr>
        <p:blipFill>
          <a:blip r:embed="rId4"/>
          <a:stretch>
            <a:fillRect/>
          </a:stretch>
        </p:blipFill>
        <p:spPr>
          <a:xfrm>
            <a:off x="3473970" y="5466515"/>
            <a:ext cx="374244" cy="306964"/>
          </a:xfrm>
          <a:prstGeom prst="rect">
            <a:avLst/>
          </a:prstGeom>
        </p:spPr>
      </p:pic>
      <p:grpSp>
        <p:nvGrpSpPr>
          <p:cNvPr id="7" name="Group 6"/>
          <p:cNvGrpSpPr/>
          <p:nvPr/>
        </p:nvGrpSpPr>
        <p:grpSpPr>
          <a:xfrm>
            <a:off x="4576198" y="2388964"/>
            <a:ext cx="4257904" cy="3787293"/>
            <a:chOff x="4212711" y="2158714"/>
            <a:chExt cx="4819134" cy="3787293"/>
          </a:xfrm>
        </p:grpSpPr>
        <p:grpSp>
          <p:nvGrpSpPr>
            <p:cNvPr id="31" name="Group 30"/>
            <p:cNvGrpSpPr/>
            <p:nvPr/>
          </p:nvGrpSpPr>
          <p:grpSpPr>
            <a:xfrm>
              <a:off x="4212711" y="2158714"/>
              <a:ext cx="4819134" cy="3787293"/>
              <a:chOff x="4328255" y="1825816"/>
              <a:chExt cx="4819134" cy="3653782"/>
            </a:xfrm>
          </p:grpSpPr>
          <p:sp>
            <p:nvSpPr>
              <p:cNvPr id="8" name="Rectangle 7"/>
              <p:cNvSpPr/>
              <p:nvPr/>
            </p:nvSpPr>
            <p:spPr>
              <a:xfrm>
                <a:off x="4445386" y="2195168"/>
                <a:ext cx="4006096" cy="2675235"/>
              </a:xfrm>
              <a:prstGeom prst="rect">
                <a:avLst/>
              </a:prstGeom>
              <a:ln>
                <a:noFill/>
              </a:ln>
            </p:spPr>
          </p:sp>
          <p:grpSp>
            <p:nvGrpSpPr>
              <p:cNvPr id="30" name="Group 29"/>
              <p:cNvGrpSpPr/>
              <p:nvPr/>
            </p:nvGrpSpPr>
            <p:grpSpPr>
              <a:xfrm>
                <a:off x="4328255" y="1825816"/>
                <a:ext cx="4819134" cy="3653782"/>
                <a:chOff x="4283686" y="1218211"/>
                <a:chExt cx="4819134" cy="3653782"/>
              </a:xfrm>
            </p:grpSpPr>
            <p:grpSp>
              <p:nvGrpSpPr>
                <p:cNvPr id="19" name="Group 18"/>
                <p:cNvGrpSpPr/>
                <p:nvPr/>
              </p:nvGrpSpPr>
              <p:grpSpPr>
                <a:xfrm>
                  <a:off x="4283686" y="1218211"/>
                  <a:ext cx="4819134" cy="3517662"/>
                  <a:chOff x="4132412" y="1183052"/>
                  <a:chExt cx="4819134" cy="3517662"/>
                </a:xfrm>
              </p:grpSpPr>
              <p:grpSp>
                <p:nvGrpSpPr>
                  <p:cNvPr id="14" name="Group 13"/>
                  <p:cNvGrpSpPr/>
                  <p:nvPr/>
                </p:nvGrpSpPr>
                <p:grpSpPr>
                  <a:xfrm>
                    <a:off x="5246664" y="1183052"/>
                    <a:ext cx="2590048" cy="1920164"/>
                    <a:chOff x="5134134" y="2016268"/>
                    <a:chExt cx="2868107" cy="2126305"/>
                  </a:xfrm>
                </p:grpSpPr>
                <p:sp>
                  <p:nvSpPr>
                    <p:cNvPr id="9" name="Freeform 8"/>
                    <p:cNvSpPr/>
                    <p:nvPr/>
                  </p:nvSpPr>
                  <p:spPr>
                    <a:xfrm>
                      <a:off x="5770314" y="2016268"/>
                      <a:ext cx="1501948" cy="1058050"/>
                    </a:xfrm>
                    <a:custGeom>
                      <a:avLst/>
                      <a:gdLst>
                        <a:gd name="connsiteX0" fmla="*/ 0 w 1584401"/>
                        <a:gd name="connsiteY0" fmla="*/ 1058049 h 1058049"/>
                        <a:gd name="connsiteX1" fmla="*/ 792201 w 1584401"/>
                        <a:gd name="connsiteY1" fmla="*/ 0 h 1058049"/>
                        <a:gd name="connsiteX2" fmla="*/ 792201 w 1584401"/>
                        <a:gd name="connsiteY2" fmla="*/ 0 h 1058049"/>
                        <a:gd name="connsiteX3" fmla="*/ 1584401 w 1584401"/>
                        <a:gd name="connsiteY3" fmla="*/ 1058049 h 1058049"/>
                        <a:gd name="connsiteX4" fmla="*/ 0 w 1584401"/>
                        <a:gd name="connsiteY4" fmla="*/ 1058049 h 1058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01" h="1058049">
                          <a:moveTo>
                            <a:pt x="0" y="1058049"/>
                          </a:moveTo>
                          <a:lnTo>
                            <a:pt x="792201" y="0"/>
                          </a:lnTo>
                          <a:lnTo>
                            <a:pt x="792201" y="0"/>
                          </a:lnTo>
                          <a:lnTo>
                            <a:pt x="1584401" y="1058049"/>
                          </a:lnTo>
                          <a:lnTo>
                            <a:pt x="0" y="1058049"/>
                          </a:lnTo>
                          <a:close/>
                        </a:path>
                      </a:pathLst>
                    </a:custGeom>
                    <a:solidFill>
                      <a:schemeClr val="accent3">
                        <a:lumMod val="5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CA" sz="1400" kern="1200" dirty="0">
                        <a:solidFill>
                          <a:schemeClr val="bg1"/>
                        </a:solidFill>
                      </a:endParaRPr>
                    </a:p>
                    <a:p>
                      <a:pPr lvl="0" algn="ctr" defTabSz="622300">
                        <a:lnSpc>
                          <a:spcPct val="90000"/>
                        </a:lnSpc>
                        <a:spcBef>
                          <a:spcPct val="0"/>
                        </a:spcBef>
                        <a:spcAft>
                          <a:spcPct val="35000"/>
                        </a:spcAft>
                      </a:pPr>
                      <a:r>
                        <a:rPr lang="en-CA" sz="1400" kern="1200" dirty="0">
                          <a:solidFill>
                            <a:schemeClr val="bg1"/>
                          </a:solidFill>
                        </a:rPr>
                        <a:t>Actions</a:t>
                      </a:r>
                    </a:p>
                  </p:txBody>
                </p:sp>
                <p:sp>
                  <p:nvSpPr>
                    <p:cNvPr id="10" name="Freeform 9"/>
                    <p:cNvSpPr/>
                    <p:nvPr/>
                  </p:nvSpPr>
                  <p:spPr>
                    <a:xfrm>
                      <a:off x="5134134" y="3603511"/>
                      <a:ext cx="2868107" cy="539062"/>
                    </a:xfrm>
                    <a:custGeom>
                      <a:avLst/>
                      <a:gdLst>
                        <a:gd name="connsiteX0" fmla="*/ 0 w 2391633"/>
                        <a:gd name="connsiteY0" fmla="*/ 539061 h 539061"/>
                        <a:gd name="connsiteX1" fmla="*/ 403617 w 2391633"/>
                        <a:gd name="connsiteY1" fmla="*/ 0 h 539061"/>
                        <a:gd name="connsiteX2" fmla="*/ 1988016 w 2391633"/>
                        <a:gd name="connsiteY2" fmla="*/ 0 h 539061"/>
                        <a:gd name="connsiteX3" fmla="*/ 2391633 w 2391633"/>
                        <a:gd name="connsiteY3" fmla="*/ 539061 h 539061"/>
                        <a:gd name="connsiteX4" fmla="*/ 0 w 2391633"/>
                        <a:gd name="connsiteY4" fmla="*/ 539061 h 53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33" h="539061">
                          <a:moveTo>
                            <a:pt x="0" y="539061"/>
                          </a:moveTo>
                          <a:lnTo>
                            <a:pt x="403617" y="0"/>
                          </a:lnTo>
                          <a:lnTo>
                            <a:pt x="1988016" y="0"/>
                          </a:lnTo>
                          <a:lnTo>
                            <a:pt x="2391633" y="539061"/>
                          </a:lnTo>
                          <a:lnTo>
                            <a:pt x="0" y="539061"/>
                          </a:lnTo>
                          <a:close/>
                        </a:path>
                      </a:pathLst>
                    </a:custGeom>
                    <a:solidFill>
                      <a:schemeClr val="accent3">
                        <a:lumMod val="75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17780" rIns="436316" bIns="17780" numCol="1" spcCol="1270" anchor="ctr" anchorCtr="0">
                      <a:noAutofit/>
                    </a:bodyPr>
                    <a:lstStyle/>
                    <a:p>
                      <a:pPr lvl="0" algn="ctr" defTabSz="622300">
                        <a:lnSpc>
                          <a:spcPct val="90000"/>
                        </a:lnSpc>
                        <a:spcBef>
                          <a:spcPct val="0"/>
                        </a:spcBef>
                        <a:spcAft>
                          <a:spcPct val="35000"/>
                        </a:spcAft>
                      </a:pPr>
                      <a:r>
                        <a:rPr lang="en-CA" sz="1400" kern="1200" dirty="0">
                          <a:solidFill>
                            <a:schemeClr val="bg1"/>
                          </a:solidFill>
                        </a:rPr>
                        <a:t>Knowledge</a:t>
                      </a:r>
                    </a:p>
                  </p:txBody>
                </p:sp>
              </p:grpSp>
              <p:grpSp>
                <p:nvGrpSpPr>
                  <p:cNvPr id="13" name="Group 12"/>
                  <p:cNvGrpSpPr/>
                  <p:nvPr/>
                </p:nvGrpSpPr>
                <p:grpSpPr>
                  <a:xfrm>
                    <a:off x="4132412" y="3576220"/>
                    <a:ext cx="4819134" cy="1124494"/>
                    <a:chOff x="4219083" y="3844853"/>
                    <a:chExt cx="4638793" cy="1082412"/>
                  </a:xfrm>
                </p:grpSpPr>
                <p:sp>
                  <p:nvSpPr>
                    <p:cNvPr id="11" name="Freeform 10"/>
                    <p:cNvSpPr/>
                    <p:nvPr/>
                  </p:nvSpPr>
                  <p:spPr>
                    <a:xfrm>
                      <a:off x="4691153" y="3844853"/>
                      <a:ext cx="3694093" cy="539061"/>
                    </a:xfrm>
                    <a:custGeom>
                      <a:avLst/>
                      <a:gdLst>
                        <a:gd name="connsiteX0" fmla="*/ 0 w 3198864"/>
                        <a:gd name="connsiteY0" fmla="*/ 539061 h 539061"/>
                        <a:gd name="connsiteX1" fmla="*/ 403617 w 3198864"/>
                        <a:gd name="connsiteY1" fmla="*/ 0 h 539061"/>
                        <a:gd name="connsiteX2" fmla="*/ 2795247 w 3198864"/>
                        <a:gd name="connsiteY2" fmla="*/ 0 h 539061"/>
                        <a:gd name="connsiteX3" fmla="*/ 3198864 w 3198864"/>
                        <a:gd name="connsiteY3" fmla="*/ 539061 h 539061"/>
                        <a:gd name="connsiteX4" fmla="*/ 0 w 3198864"/>
                        <a:gd name="connsiteY4" fmla="*/ 539061 h 53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64" h="539061">
                          <a:moveTo>
                            <a:pt x="0" y="539061"/>
                          </a:moveTo>
                          <a:lnTo>
                            <a:pt x="403617" y="0"/>
                          </a:lnTo>
                          <a:lnTo>
                            <a:pt x="2795247" y="0"/>
                          </a:lnTo>
                          <a:lnTo>
                            <a:pt x="3198864" y="539061"/>
                          </a:lnTo>
                          <a:lnTo>
                            <a:pt x="0" y="539061"/>
                          </a:lnTo>
                          <a:close/>
                        </a:path>
                      </a:pathLst>
                    </a:custGeom>
                    <a:solidFill>
                      <a:schemeClr val="accent3">
                        <a:lumMod val="60000"/>
                        <a:lumOff val="4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7582" tIns="17780" rIns="577581" bIns="17780" numCol="1" spcCol="1270" anchor="ctr" anchorCtr="0">
                      <a:noAutofit/>
                    </a:bodyPr>
                    <a:lstStyle/>
                    <a:p>
                      <a:pPr lvl="0" algn="ctr" defTabSz="622300">
                        <a:lnSpc>
                          <a:spcPct val="90000"/>
                        </a:lnSpc>
                        <a:spcBef>
                          <a:spcPct val="0"/>
                        </a:spcBef>
                        <a:spcAft>
                          <a:spcPct val="35000"/>
                        </a:spcAft>
                      </a:pPr>
                      <a:r>
                        <a:rPr lang="en-CA" sz="1600" kern="1200" dirty="0">
                          <a:solidFill>
                            <a:schemeClr val="accent1"/>
                          </a:solidFill>
                        </a:rPr>
                        <a:t>Information</a:t>
                      </a:r>
                      <a:endParaRPr lang="en-CA" sz="1400" kern="1200" dirty="0">
                        <a:solidFill>
                          <a:schemeClr val="accent1"/>
                        </a:solidFill>
                      </a:endParaRPr>
                    </a:p>
                  </p:txBody>
                </p:sp>
                <p:sp>
                  <p:nvSpPr>
                    <p:cNvPr id="12" name="Freeform 11"/>
                    <p:cNvSpPr/>
                    <p:nvPr/>
                  </p:nvSpPr>
                  <p:spPr>
                    <a:xfrm>
                      <a:off x="4219083" y="4388204"/>
                      <a:ext cx="4638793" cy="539061"/>
                    </a:xfrm>
                    <a:custGeom>
                      <a:avLst/>
                      <a:gdLst>
                        <a:gd name="connsiteX0" fmla="*/ 0 w 4006095"/>
                        <a:gd name="connsiteY0" fmla="*/ 539061 h 539061"/>
                        <a:gd name="connsiteX1" fmla="*/ 403617 w 4006095"/>
                        <a:gd name="connsiteY1" fmla="*/ 0 h 539061"/>
                        <a:gd name="connsiteX2" fmla="*/ 3602478 w 4006095"/>
                        <a:gd name="connsiteY2" fmla="*/ 0 h 539061"/>
                        <a:gd name="connsiteX3" fmla="*/ 4006095 w 4006095"/>
                        <a:gd name="connsiteY3" fmla="*/ 539061 h 539061"/>
                        <a:gd name="connsiteX4" fmla="*/ 0 w 4006095"/>
                        <a:gd name="connsiteY4" fmla="*/ 539061 h 53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6095" h="539061">
                          <a:moveTo>
                            <a:pt x="0" y="539061"/>
                          </a:moveTo>
                          <a:lnTo>
                            <a:pt x="403617" y="0"/>
                          </a:lnTo>
                          <a:lnTo>
                            <a:pt x="3602478" y="0"/>
                          </a:lnTo>
                          <a:lnTo>
                            <a:pt x="4006095" y="539061"/>
                          </a:lnTo>
                          <a:lnTo>
                            <a:pt x="0" y="539061"/>
                          </a:lnTo>
                          <a:close/>
                        </a:path>
                      </a:pathLst>
                    </a:custGeom>
                    <a:solidFill>
                      <a:schemeClr val="accent3">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846" tIns="17780" rIns="718847" bIns="17780" numCol="1" spcCol="1270" anchor="ctr" anchorCtr="0">
                      <a:noAutofit/>
                    </a:bodyPr>
                    <a:lstStyle/>
                    <a:p>
                      <a:pPr lvl="0" algn="ctr" defTabSz="622300">
                        <a:lnSpc>
                          <a:spcPct val="90000"/>
                        </a:lnSpc>
                        <a:spcBef>
                          <a:spcPct val="0"/>
                        </a:spcBef>
                        <a:spcAft>
                          <a:spcPct val="35000"/>
                        </a:spcAft>
                      </a:pPr>
                      <a:r>
                        <a:rPr lang="en-CA" b="1" i="0" kern="1200" dirty="0">
                          <a:solidFill>
                            <a:schemeClr val="accent1"/>
                          </a:solidFill>
                        </a:rPr>
                        <a:t>Data Assets</a:t>
                      </a:r>
                    </a:p>
                  </p:txBody>
                </p:sp>
              </p:grpSp>
              <p:sp>
                <p:nvSpPr>
                  <p:cNvPr id="15" name="TextBox 14"/>
                  <p:cNvSpPr txBox="1"/>
                  <p:nvPr/>
                </p:nvSpPr>
                <p:spPr>
                  <a:xfrm>
                    <a:off x="5213796" y="3170581"/>
                    <a:ext cx="2571078" cy="338554"/>
                  </a:xfrm>
                  <a:prstGeom prst="rect">
                    <a:avLst/>
                  </a:prstGeom>
                  <a:noFill/>
                </p:spPr>
                <p:txBody>
                  <a:bodyPr wrap="square" rtlCol="0">
                    <a:spAutoFit/>
                  </a:bodyPr>
                  <a:lstStyle/>
                  <a:p>
                    <a:pPr algn="ctr"/>
                    <a:r>
                      <a:rPr lang="en-CA" sz="1600" b="1" i="1" dirty="0">
                        <a:solidFill>
                          <a:schemeClr val="accent2"/>
                        </a:solidFill>
                      </a:rPr>
                      <a:t>Business Intelligence </a:t>
                    </a:r>
                  </a:p>
                </p:txBody>
              </p:sp>
            </p:grpSp>
            <p:cxnSp>
              <p:nvCxnSpPr>
                <p:cNvPr id="20" name="Straight Connector 19"/>
                <p:cNvCxnSpPr/>
                <p:nvPr/>
              </p:nvCxnSpPr>
              <p:spPr>
                <a:xfrm flipV="1">
                  <a:off x="4313422" y="4863733"/>
                  <a:ext cx="4572570" cy="826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grpSp>
        </p:grpSp>
        <p:sp>
          <p:nvSpPr>
            <p:cNvPr id="6" name="Rectangle 5"/>
            <p:cNvSpPr/>
            <p:nvPr/>
          </p:nvSpPr>
          <p:spPr>
            <a:xfrm>
              <a:off x="5591217" y="3213226"/>
              <a:ext cx="2061783" cy="307777"/>
            </a:xfrm>
            <a:prstGeom prst="rect">
              <a:avLst/>
            </a:prstGeom>
          </p:spPr>
          <p:txBody>
            <a:bodyPr wrap="none">
              <a:spAutoFit/>
            </a:bodyPr>
            <a:lstStyle/>
            <a:p>
              <a:pPr algn="ctr"/>
              <a:r>
                <a:rPr lang="en-CA" sz="1400" b="1" i="1" dirty="0">
                  <a:solidFill>
                    <a:schemeClr val="accent2"/>
                  </a:solidFill>
                </a:rPr>
                <a:t>Business Intelligence </a:t>
              </a:r>
            </a:p>
          </p:txBody>
        </p:sp>
      </p:grpSp>
    </p:spTree>
    <p:extLst>
      <p:ext uri="{BB962C8B-B14F-4D97-AF65-F5344CB8AC3E}">
        <p14:creationId xmlns:p14="http://schemas.microsoft.com/office/powerpoint/2010/main" val="15625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360930" y="1988057"/>
            <a:ext cx="5298830" cy="791307"/>
          </a:xfrm>
          <a:prstGeom prst="roundRect">
            <a:avLst>
              <a:gd name="adj" fmla="val 50000"/>
            </a:avLst>
          </a:prstGeom>
          <a:solidFill>
            <a:schemeClr val="accent1">
              <a:alpha val="90000"/>
            </a:schemeClr>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CA" b="1" dirty="0"/>
              <a:t>Business Intelligence</a:t>
            </a:r>
          </a:p>
        </p:txBody>
      </p:sp>
      <p:sp>
        <p:nvSpPr>
          <p:cNvPr id="49" name="Rounded Rectangle 48"/>
          <p:cNvSpPr/>
          <p:nvPr/>
        </p:nvSpPr>
        <p:spPr>
          <a:xfrm>
            <a:off x="3502716" y="1986863"/>
            <a:ext cx="5374583" cy="791307"/>
          </a:xfrm>
          <a:prstGeom prst="roundRect">
            <a:avLst>
              <a:gd name="adj" fmla="val 50000"/>
            </a:avLst>
          </a:prstGeom>
          <a:solidFill>
            <a:srgbClr val="B0C534">
              <a:alpha val="80000"/>
            </a:srgbClr>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en-CA" b="1" dirty="0"/>
              <a:t>Business Analytics</a:t>
            </a:r>
          </a:p>
        </p:txBody>
      </p:sp>
      <p:grpSp>
        <p:nvGrpSpPr>
          <p:cNvPr id="50" name="Group 49"/>
          <p:cNvGrpSpPr/>
          <p:nvPr/>
        </p:nvGrpSpPr>
        <p:grpSpPr>
          <a:xfrm>
            <a:off x="360930" y="2981587"/>
            <a:ext cx="8440616" cy="404447"/>
            <a:chOff x="325316" y="5723792"/>
            <a:chExt cx="8440616" cy="404447"/>
          </a:xfrm>
        </p:grpSpPr>
        <p:sp>
          <p:nvSpPr>
            <p:cNvPr id="51" name="Rectangle 50"/>
            <p:cNvSpPr/>
            <p:nvPr/>
          </p:nvSpPr>
          <p:spPr>
            <a:xfrm>
              <a:off x="325316" y="5750169"/>
              <a:ext cx="8440616" cy="351693"/>
            </a:xfrm>
            <a:prstGeom prst="rect">
              <a:avLst/>
            </a:prstGeom>
            <a:gradFill flip="none" rotWithShape="1">
              <a:gsLst>
                <a:gs pos="98000">
                  <a:srgbClr val="B0C534"/>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2" name="Straight Connector 51"/>
            <p:cNvCxnSpPr/>
            <p:nvPr/>
          </p:nvCxnSpPr>
          <p:spPr>
            <a:xfrm>
              <a:off x="861646"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392604" y="5723792"/>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23562"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54520"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985478" y="5723792"/>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16436"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047392"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99538"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29030"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158522" y="5723792"/>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88014"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17506"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46998" y="5723792"/>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276492" y="5750169"/>
              <a:ext cx="0" cy="3780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6" name="Straight Arrow Connector 113"/>
          <p:cNvCxnSpPr/>
          <p:nvPr/>
        </p:nvCxnSpPr>
        <p:spPr>
          <a:xfrm>
            <a:off x="360930" y="3571866"/>
            <a:ext cx="4131183" cy="0"/>
          </a:xfrm>
          <a:prstGeom prst="straightConnector1">
            <a:avLst/>
          </a:prstGeom>
          <a:ln w="25400">
            <a:solidFill>
              <a:schemeClr val="bg1">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113"/>
          <p:cNvCxnSpPr/>
          <p:nvPr/>
        </p:nvCxnSpPr>
        <p:spPr>
          <a:xfrm>
            <a:off x="4641583" y="3567199"/>
            <a:ext cx="4159963" cy="0"/>
          </a:xfrm>
          <a:prstGeom prst="straightConnector1">
            <a:avLst/>
          </a:prstGeom>
          <a:ln w="25400">
            <a:solidFill>
              <a:schemeClr val="bg1">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26012" y="2197850"/>
            <a:ext cx="710451" cy="369332"/>
          </a:xfrm>
          <a:prstGeom prst="rect">
            <a:avLst/>
          </a:prstGeom>
          <a:noFill/>
        </p:spPr>
        <p:txBody>
          <a:bodyPr wrap="none" rtlCol="0">
            <a:spAutoFit/>
          </a:bodyPr>
          <a:lstStyle/>
          <a:p>
            <a:r>
              <a:rPr lang="en-CA" b="1" dirty="0">
                <a:solidFill>
                  <a:schemeClr val="bg1"/>
                </a:solidFill>
              </a:rPr>
              <a:t>Both</a:t>
            </a:r>
          </a:p>
        </p:txBody>
      </p:sp>
      <p:sp>
        <p:nvSpPr>
          <p:cNvPr id="69" name="TextBox 68"/>
          <p:cNvSpPr txBox="1"/>
          <p:nvPr/>
        </p:nvSpPr>
        <p:spPr>
          <a:xfrm>
            <a:off x="663863" y="3653271"/>
            <a:ext cx="466794" cy="261610"/>
          </a:xfrm>
          <a:prstGeom prst="rect">
            <a:avLst/>
          </a:prstGeom>
          <a:noFill/>
        </p:spPr>
        <p:txBody>
          <a:bodyPr wrap="none" rtlCol="0">
            <a:spAutoFit/>
          </a:bodyPr>
          <a:lstStyle/>
          <a:p>
            <a:r>
              <a:rPr lang="en-CA" sz="1100" i="1" dirty="0">
                <a:solidFill>
                  <a:schemeClr val="bg1">
                    <a:lumMod val="65000"/>
                  </a:schemeClr>
                </a:solidFill>
              </a:rPr>
              <a:t>Past</a:t>
            </a:r>
          </a:p>
        </p:txBody>
      </p:sp>
      <p:sp>
        <p:nvSpPr>
          <p:cNvPr id="70" name="TextBox 69"/>
          <p:cNvSpPr txBox="1"/>
          <p:nvPr/>
        </p:nvSpPr>
        <p:spPr>
          <a:xfrm>
            <a:off x="4278287" y="3655659"/>
            <a:ext cx="670376" cy="261610"/>
          </a:xfrm>
          <a:prstGeom prst="rect">
            <a:avLst/>
          </a:prstGeom>
          <a:noFill/>
        </p:spPr>
        <p:txBody>
          <a:bodyPr wrap="none" rtlCol="0">
            <a:spAutoFit/>
          </a:bodyPr>
          <a:lstStyle/>
          <a:p>
            <a:r>
              <a:rPr lang="en-CA" sz="1100" i="1" dirty="0">
                <a:solidFill>
                  <a:schemeClr val="bg1">
                    <a:lumMod val="65000"/>
                  </a:schemeClr>
                </a:solidFill>
              </a:rPr>
              <a:t>Present</a:t>
            </a:r>
          </a:p>
        </p:txBody>
      </p:sp>
      <p:sp>
        <p:nvSpPr>
          <p:cNvPr id="71" name="TextBox 70"/>
          <p:cNvSpPr txBox="1"/>
          <p:nvPr/>
        </p:nvSpPr>
        <p:spPr>
          <a:xfrm>
            <a:off x="8209717" y="3653271"/>
            <a:ext cx="591829" cy="261610"/>
          </a:xfrm>
          <a:prstGeom prst="rect">
            <a:avLst/>
          </a:prstGeom>
          <a:noFill/>
        </p:spPr>
        <p:txBody>
          <a:bodyPr wrap="none" rtlCol="0">
            <a:spAutoFit/>
          </a:bodyPr>
          <a:lstStyle/>
          <a:p>
            <a:r>
              <a:rPr lang="en-CA" sz="1100" i="1" dirty="0">
                <a:solidFill>
                  <a:schemeClr val="bg1">
                    <a:lumMod val="65000"/>
                  </a:schemeClr>
                </a:solidFill>
              </a:rPr>
              <a:t>Future</a:t>
            </a:r>
          </a:p>
        </p:txBody>
      </p:sp>
      <p:sp>
        <p:nvSpPr>
          <p:cNvPr id="72" name="TextBox 71"/>
          <p:cNvSpPr txBox="1"/>
          <p:nvPr/>
        </p:nvSpPr>
        <p:spPr>
          <a:xfrm>
            <a:off x="267038" y="3653271"/>
            <a:ext cx="513282" cy="261610"/>
          </a:xfrm>
          <a:prstGeom prst="rect">
            <a:avLst/>
          </a:prstGeom>
          <a:noFill/>
        </p:spPr>
        <p:txBody>
          <a:bodyPr wrap="none" rtlCol="0">
            <a:spAutoFit/>
          </a:bodyPr>
          <a:lstStyle/>
          <a:p>
            <a:r>
              <a:rPr lang="en-CA" sz="1100" b="1" dirty="0">
                <a:solidFill>
                  <a:schemeClr val="bg1">
                    <a:lumMod val="65000"/>
                  </a:schemeClr>
                </a:solidFill>
              </a:rPr>
              <a:t>Time</a:t>
            </a:r>
          </a:p>
        </p:txBody>
      </p:sp>
      <p:grpSp>
        <p:nvGrpSpPr>
          <p:cNvPr id="3" name="Group 2"/>
          <p:cNvGrpSpPr/>
          <p:nvPr/>
        </p:nvGrpSpPr>
        <p:grpSpPr>
          <a:xfrm>
            <a:off x="360930" y="3935997"/>
            <a:ext cx="8440616" cy="1681343"/>
            <a:chOff x="360930" y="4036665"/>
            <a:chExt cx="8440616" cy="1681343"/>
          </a:xfrm>
        </p:grpSpPr>
        <p:cxnSp>
          <p:nvCxnSpPr>
            <p:cNvPr id="73" name="Straight Connector 2"/>
            <p:cNvCxnSpPr/>
            <p:nvPr/>
          </p:nvCxnSpPr>
          <p:spPr>
            <a:xfrm flipV="1">
              <a:off x="4608816" y="4036665"/>
              <a:ext cx="0" cy="1681343"/>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2"/>
            <p:cNvCxnSpPr/>
            <p:nvPr/>
          </p:nvCxnSpPr>
          <p:spPr>
            <a:xfrm flipH="1">
              <a:off x="360930" y="4055003"/>
              <a:ext cx="8440616"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204" y="3065379"/>
            <a:ext cx="242829" cy="242829"/>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30" y="3065304"/>
            <a:ext cx="242904" cy="242904"/>
          </a:xfrm>
          <a:prstGeom prst="rect">
            <a:avLst/>
          </a:prstGeom>
        </p:spPr>
      </p:pic>
      <p:sp>
        <p:nvSpPr>
          <p:cNvPr id="77" name="TextBox 76"/>
          <p:cNvSpPr txBox="1"/>
          <p:nvPr/>
        </p:nvSpPr>
        <p:spPr>
          <a:xfrm>
            <a:off x="360930" y="4051104"/>
            <a:ext cx="4126524" cy="172354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CA" sz="1200" dirty="0"/>
              <a:t>Business intelligence is concerned </a:t>
            </a:r>
            <a:r>
              <a:rPr lang="en-CA" sz="1200" b="1" dirty="0"/>
              <a:t>with looking at present and historical data.</a:t>
            </a:r>
          </a:p>
          <a:p>
            <a:pPr marL="171450" indent="-171450">
              <a:spcAft>
                <a:spcPts val="600"/>
              </a:spcAft>
              <a:buFont typeface="Arial" panose="020B0604020202020204" pitchFamily="34" charset="0"/>
              <a:buChar char="•"/>
            </a:pPr>
            <a:r>
              <a:rPr lang="en-CA" sz="1200" dirty="0"/>
              <a:t>Use this data to create reports/dashboards to inform a wide variety of information consumers of the </a:t>
            </a:r>
            <a:r>
              <a:rPr lang="en-CA" sz="1200" b="1" dirty="0"/>
              <a:t>past and current state of affairs.</a:t>
            </a:r>
          </a:p>
          <a:p>
            <a:pPr marL="171450" indent="-171450">
              <a:spcAft>
                <a:spcPts val="600"/>
              </a:spcAft>
              <a:buFont typeface="Arial" panose="020B0604020202020204" pitchFamily="34" charset="0"/>
              <a:buChar char="•"/>
            </a:pPr>
            <a:r>
              <a:rPr lang="en-CA" sz="1200" dirty="0"/>
              <a:t>Almost all organizations, regardless of size and maturity, use some level of BI </a:t>
            </a:r>
            <a:r>
              <a:rPr lang="en-CA" sz="1200" b="1" dirty="0"/>
              <a:t>even if it’s just very basic reporting.</a:t>
            </a:r>
            <a:r>
              <a:rPr lang="en-CA" sz="1200" dirty="0"/>
              <a:t> </a:t>
            </a:r>
          </a:p>
        </p:txBody>
      </p:sp>
      <p:sp>
        <p:nvSpPr>
          <p:cNvPr id="78" name="TextBox 77"/>
          <p:cNvSpPr txBox="1"/>
          <p:nvPr/>
        </p:nvSpPr>
        <p:spPr>
          <a:xfrm>
            <a:off x="4673820" y="4051104"/>
            <a:ext cx="4126524" cy="190821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CA" sz="1200" dirty="0"/>
              <a:t>Business analytics, on the other hand, is a </a:t>
            </a:r>
            <a:r>
              <a:rPr lang="en-CA" sz="1200" b="1" dirty="0"/>
              <a:t>forward-facing use of data,</a:t>
            </a:r>
            <a:r>
              <a:rPr lang="en-CA" sz="1200" dirty="0"/>
              <a:t> concerned with the present to the future. </a:t>
            </a:r>
          </a:p>
          <a:p>
            <a:pPr marL="171450" indent="-171450">
              <a:spcAft>
                <a:spcPts val="600"/>
              </a:spcAft>
              <a:buFont typeface="Arial" panose="020B0604020202020204" pitchFamily="34" charset="0"/>
              <a:buChar char="•"/>
            </a:pPr>
            <a:r>
              <a:rPr lang="en-CA" sz="1200" dirty="0"/>
              <a:t>Analytics uses data to both describe the present, and more </a:t>
            </a:r>
            <a:r>
              <a:rPr lang="en-CA" sz="1200" b="1" dirty="0"/>
              <a:t>importantly, predict the future, </a:t>
            </a:r>
            <a:r>
              <a:rPr lang="en-CA" sz="1200" dirty="0"/>
              <a:t>enabling strategic business decisions. </a:t>
            </a:r>
          </a:p>
          <a:p>
            <a:pPr marL="171450" indent="-171450">
              <a:spcAft>
                <a:spcPts val="600"/>
              </a:spcAft>
              <a:buFont typeface="Arial" panose="020B0604020202020204" pitchFamily="34" charset="0"/>
              <a:buChar char="•"/>
            </a:pPr>
            <a:r>
              <a:rPr lang="en-CA" sz="1200" dirty="0"/>
              <a:t>Although adoption is rapidly increasing, many organizations </a:t>
            </a:r>
            <a:r>
              <a:rPr lang="en-CA" sz="1200" b="1" dirty="0"/>
              <a:t>still do not utilize any advanced analytics in their environment.</a:t>
            </a:r>
          </a:p>
        </p:txBody>
      </p:sp>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454" y="3065380"/>
            <a:ext cx="241668" cy="241668"/>
          </a:xfrm>
          <a:prstGeom prst="rect">
            <a:avLst/>
          </a:prstGeom>
          <a:noFill/>
          <a:ln>
            <a:noFill/>
          </a:ln>
        </p:spPr>
      </p:pic>
      <p:sp>
        <p:nvSpPr>
          <p:cNvPr id="80" name="Rectangle 6"/>
          <p:cNvSpPr/>
          <p:nvPr/>
        </p:nvSpPr>
        <p:spPr>
          <a:xfrm>
            <a:off x="-1" y="1212549"/>
            <a:ext cx="9144001" cy="6701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CA" sz="1600" dirty="0">
                <a:solidFill>
                  <a:srgbClr val="29475F"/>
                </a:solidFill>
              </a:rPr>
              <a:t>Ask 100 people and you will get 100 answers. We like the prevailing view that BI looks at today and backward for improving who we are, while BA is forward-looking to support change decisions.</a:t>
            </a:r>
            <a:endParaRPr lang="en-CA" dirty="0">
              <a:solidFill>
                <a:srgbClr val="29475F"/>
              </a:solidFill>
            </a:endParaRPr>
          </a:p>
        </p:txBody>
      </p:sp>
      <p:sp>
        <p:nvSpPr>
          <p:cNvPr id="38" name="Title 1"/>
          <p:cNvSpPr>
            <a:spLocks noGrp="1"/>
          </p:cNvSpPr>
          <p:nvPr>
            <p:ph type="title"/>
          </p:nvPr>
        </p:nvSpPr>
        <p:spPr>
          <a:xfrm>
            <a:off x="257174" y="208446"/>
            <a:ext cx="8620125" cy="877887"/>
          </a:xfrm>
        </p:spPr>
        <p:txBody>
          <a:bodyPr/>
          <a:lstStyle/>
          <a:p>
            <a:r>
              <a:rPr lang="en-CA" dirty="0"/>
              <a:t>Business intelligence and business analytics: what is the difference and should you care?</a:t>
            </a:r>
          </a:p>
        </p:txBody>
      </p:sp>
      <p:sp>
        <p:nvSpPr>
          <p:cNvPr id="4" name="TextBox 3"/>
          <p:cNvSpPr txBox="1"/>
          <p:nvPr/>
        </p:nvSpPr>
        <p:spPr>
          <a:xfrm>
            <a:off x="439596" y="5951256"/>
            <a:ext cx="8283281" cy="523220"/>
          </a:xfrm>
          <a:prstGeom prst="rect">
            <a:avLst/>
          </a:prstGeom>
          <a:solidFill>
            <a:schemeClr val="accent2">
              <a:lumMod val="20000"/>
              <a:lumOff val="80000"/>
            </a:schemeClr>
          </a:solidFill>
        </p:spPr>
        <p:txBody>
          <a:bodyPr wrap="square" rtlCol="0">
            <a:spAutoFit/>
          </a:bodyPr>
          <a:lstStyle/>
          <a:p>
            <a:pPr algn="ctr"/>
            <a:r>
              <a:rPr lang="en-CA" sz="1400" dirty="0"/>
              <a:t>However, establishing a strong business intelligence program is a </a:t>
            </a:r>
            <a:r>
              <a:rPr lang="en-CA" sz="1400" b="1" dirty="0"/>
              <a:t>necessary precursor </a:t>
            </a:r>
            <a:r>
              <a:rPr lang="en-CA" sz="1400" dirty="0"/>
              <a:t>to an organization’s development of its business analytics capabilities.</a:t>
            </a:r>
          </a:p>
        </p:txBody>
      </p:sp>
    </p:spTree>
    <p:extLst>
      <p:ext uri="{BB962C8B-B14F-4D97-AF65-F5344CB8AC3E}">
        <p14:creationId xmlns:p14="http://schemas.microsoft.com/office/powerpoint/2010/main" val="343778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16" y="199991"/>
            <a:ext cx="8620125" cy="877887"/>
          </a:xfrm>
        </p:spPr>
        <p:txBody>
          <a:bodyPr/>
          <a:lstStyle/>
          <a:p>
            <a:r>
              <a:rPr lang="en-CA" dirty="0"/>
              <a:t>Organizations that successfully grow their BI capabilities are reaping the rewards</a:t>
            </a:r>
          </a:p>
        </p:txBody>
      </p:sp>
      <p:grpSp>
        <p:nvGrpSpPr>
          <p:cNvPr id="59" name="Group 4"/>
          <p:cNvGrpSpPr/>
          <p:nvPr/>
        </p:nvGrpSpPr>
        <p:grpSpPr>
          <a:xfrm>
            <a:off x="318090" y="1680524"/>
            <a:ext cx="2580340" cy="2460914"/>
            <a:chOff x="342274" y="1187929"/>
            <a:chExt cx="2580340" cy="2460914"/>
          </a:xfrm>
        </p:grpSpPr>
        <p:sp>
          <p:nvSpPr>
            <p:cNvPr id="47" name="Rounded Rectangle 15"/>
            <p:cNvSpPr/>
            <p:nvPr/>
          </p:nvSpPr>
          <p:spPr>
            <a:xfrm>
              <a:off x="342274" y="1187929"/>
              <a:ext cx="2549161" cy="2460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16"/>
            <p:cNvSpPr txBox="1"/>
            <p:nvPr/>
          </p:nvSpPr>
          <p:spPr>
            <a:xfrm>
              <a:off x="386176" y="2154964"/>
              <a:ext cx="1277670" cy="230832"/>
            </a:xfrm>
            <a:prstGeom prst="rect">
              <a:avLst/>
            </a:prstGeom>
          </p:spPr>
          <p:txBody>
            <a:bodyPr wrap="square" rtlCol="0">
              <a:spAutoFit/>
            </a:bodyPr>
            <a:lstStyle/>
            <a:p>
              <a:r>
                <a:rPr lang="en-CA" sz="900" b="1" i="1" dirty="0"/>
                <a:t>Connected Devices</a:t>
              </a:r>
            </a:p>
          </p:txBody>
        </p:sp>
        <p:sp>
          <p:nvSpPr>
            <p:cNvPr id="34" name="TextBox 17"/>
            <p:cNvSpPr txBox="1"/>
            <p:nvPr/>
          </p:nvSpPr>
          <p:spPr>
            <a:xfrm>
              <a:off x="1707748" y="2223564"/>
              <a:ext cx="1175210" cy="338554"/>
            </a:xfrm>
            <a:prstGeom prst="rect">
              <a:avLst/>
            </a:prstGeom>
          </p:spPr>
          <p:txBody>
            <a:bodyPr wrap="square" rtlCol="0">
              <a:spAutoFit/>
            </a:bodyPr>
            <a:lstStyle/>
            <a:p>
              <a:r>
                <a:rPr lang="en-CA" sz="800" b="1" i="1" dirty="0"/>
                <a:t>Increase in data Volume</a:t>
              </a:r>
            </a:p>
          </p:txBody>
        </p:sp>
        <p:grpSp>
          <p:nvGrpSpPr>
            <p:cNvPr id="48" name="Group 18"/>
            <p:cNvGrpSpPr/>
            <p:nvPr/>
          </p:nvGrpSpPr>
          <p:grpSpPr>
            <a:xfrm>
              <a:off x="556709" y="1235529"/>
              <a:ext cx="2105680" cy="993529"/>
              <a:chOff x="416144" y="1213459"/>
              <a:chExt cx="2105680" cy="993529"/>
            </a:xfrm>
          </p:grpSpPr>
          <p:grpSp>
            <p:nvGrpSpPr>
              <p:cNvPr id="11" name="Group 21"/>
              <p:cNvGrpSpPr/>
              <p:nvPr/>
            </p:nvGrpSpPr>
            <p:grpSpPr>
              <a:xfrm>
                <a:off x="1523281" y="1213459"/>
                <a:ext cx="998543" cy="993529"/>
                <a:chOff x="251519" y="3753611"/>
                <a:chExt cx="808607" cy="804547"/>
              </a:xfrm>
            </p:grpSpPr>
            <p:grpSp>
              <p:nvGrpSpPr>
                <p:cNvPr id="12" name="Group 36"/>
                <p:cNvGrpSpPr/>
                <p:nvPr/>
              </p:nvGrpSpPr>
              <p:grpSpPr>
                <a:xfrm>
                  <a:off x="251519" y="3753611"/>
                  <a:ext cx="808607" cy="804547"/>
                  <a:chOff x="3728165" y="4344045"/>
                  <a:chExt cx="1205797" cy="1205797"/>
                </a:xfrm>
                <a:solidFill>
                  <a:srgbClr val="365D7E"/>
                </a:solidFill>
              </p:grpSpPr>
              <p:sp>
                <p:nvSpPr>
                  <p:cNvPr id="14" name="Oval 30"/>
                  <p:cNvSpPr/>
                  <p:nvPr/>
                </p:nvSpPr>
                <p:spPr>
                  <a:xfrm>
                    <a:off x="3728165" y="4344045"/>
                    <a:ext cx="1205797" cy="120579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a:p>
                </p:txBody>
              </p:sp>
              <p:sp>
                <p:nvSpPr>
                  <p:cNvPr id="15" name="Oval 39"/>
                  <p:cNvSpPr/>
                  <p:nvPr/>
                </p:nvSpPr>
                <p:spPr>
                  <a:xfrm>
                    <a:off x="3811193" y="4437991"/>
                    <a:ext cx="1021926" cy="1021927"/>
                  </a:xfrm>
                  <a:prstGeom prst="ellipse">
                    <a:avLst/>
                  </a:prstGeom>
                  <a:grp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3" name="Rectangle 37"/>
                <p:cNvSpPr/>
                <p:nvPr/>
              </p:nvSpPr>
              <p:spPr>
                <a:xfrm>
                  <a:off x="388154" y="4017702"/>
                  <a:ext cx="523391" cy="299080"/>
                </a:xfrm>
                <a:prstGeom prst="rect">
                  <a:avLst/>
                </a:prstGeom>
              </p:spPr>
              <p:txBody>
                <a:bodyPr wrap="none">
                  <a:spAutoFit/>
                </a:bodyPr>
                <a:lstStyle/>
                <a:p>
                  <a:pPr algn="ctr"/>
                  <a:r>
                    <a:rPr lang="en-CA" dirty="0">
                      <a:solidFill>
                        <a:schemeClr val="bg1"/>
                      </a:solidFill>
                    </a:rPr>
                    <a:t>42%</a:t>
                  </a:r>
                </a:p>
              </p:txBody>
            </p:sp>
          </p:grpSp>
          <p:sp>
            <p:nvSpPr>
              <p:cNvPr id="27" name="Oval 22"/>
              <p:cNvSpPr/>
              <p:nvPr/>
            </p:nvSpPr>
            <p:spPr>
              <a:xfrm>
                <a:off x="416144" y="1371112"/>
                <a:ext cx="662776" cy="664447"/>
              </a:xfrm>
              <a:prstGeom prst="ellipse">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45 bn</a:t>
                </a:r>
                <a:endParaRPr lang="en-CA" sz="1100" dirty="0"/>
              </a:p>
            </p:txBody>
          </p:sp>
          <p:sp>
            <p:nvSpPr>
              <p:cNvPr id="35" name="Right Arrow 25"/>
              <p:cNvSpPr/>
              <p:nvPr/>
            </p:nvSpPr>
            <p:spPr>
              <a:xfrm rot="10800000" flipH="1">
                <a:off x="1144002" y="1603150"/>
                <a:ext cx="362411" cy="242199"/>
              </a:xfrm>
              <a:prstGeom prst="rightArrow">
                <a:avLst/>
              </a:prstGeom>
              <a:solidFill>
                <a:schemeClr val="bg1">
                  <a:lumMod val="7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6" name="TextBox 19"/>
            <p:cNvSpPr txBox="1"/>
            <p:nvPr/>
          </p:nvSpPr>
          <p:spPr>
            <a:xfrm>
              <a:off x="371341" y="2448514"/>
              <a:ext cx="2551273" cy="1200329"/>
            </a:xfrm>
            <a:prstGeom prst="rect">
              <a:avLst/>
            </a:prstGeom>
          </p:spPr>
          <p:txBody>
            <a:bodyPr wrap="square" rtlCol="0">
              <a:spAutoFit/>
            </a:bodyPr>
            <a:lstStyle/>
            <a:p>
              <a:r>
                <a:rPr lang="en-US" sz="1200" b="0" i="0" dirty="0">
                  <a:effectLst/>
                </a:rPr>
                <a:t>It’s expected that there will be nearly 45 billion connected devices and a 42% increase in data volume each year posing a high business opportunity for the BI market </a:t>
              </a:r>
              <a:r>
                <a:rPr lang="en-US" sz="1200" dirty="0"/>
                <a:t>(</a:t>
              </a:r>
              <a:r>
                <a:rPr lang="en-US" sz="1200" dirty="0">
                  <a:hlinkClick r:id="rId2"/>
                </a:rPr>
                <a:t>BERoE</a:t>
              </a:r>
              <a:r>
                <a:rPr lang="en-US" sz="1200" dirty="0"/>
                <a:t>, 2020).</a:t>
              </a:r>
              <a:endParaRPr lang="en-CA" sz="1200" dirty="0">
                <a:solidFill>
                  <a:schemeClr val="accent1"/>
                </a:solidFill>
              </a:endParaRPr>
            </a:p>
          </p:txBody>
        </p:sp>
      </p:grpSp>
      <p:sp>
        <p:nvSpPr>
          <p:cNvPr id="21" name="Rectangle 20"/>
          <p:cNvSpPr/>
          <p:nvPr/>
        </p:nvSpPr>
        <p:spPr>
          <a:xfrm>
            <a:off x="3425400" y="1749029"/>
            <a:ext cx="5191580" cy="938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p:cNvGrpSpPr/>
          <p:nvPr/>
        </p:nvGrpSpPr>
        <p:grpSpPr>
          <a:xfrm>
            <a:off x="3472014" y="1875436"/>
            <a:ext cx="808607" cy="804547"/>
            <a:chOff x="251519" y="3809369"/>
            <a:chExt cx="808607" cy="804547"/>
          </a:xfrm>
        </p:grpSpPr>
        <p:grpSp>
          <p:nvGrpSpPr>
            <p:cNvPr id="7" name="Group 6"/>
            <p:cNvGrpSpPr/>
            <p:nvPr/>
          </p:nvGrpSpPr>
          <p:grpSpPr>
            <a:xfrm>
              <a:off x="251519" y="3809369"/>
              <a:ext cx="808607" cy="804547"/>
              <a:chOff x="3728168" y="4427612"/>
              <a:chExt cx="1205797" cy="1205797"/>
            </a:xfrm>
            <a:solidFill>
              <a:srgbClr val="365D7E"/>
            </a:solidFill>
          </p:grpSpPr>
          <p:sp>
            <p:nvSpPr>
              <p:cNvPr id="9" name="Oval 30"/>
              <p:cNvSpPr/>
              <p:nvPr/>
            </p:nvSpPr>
            <p:spPr>
              <a:xfrm>
                <a:off x="3728168" y="4427612"/>
                <a:ext cx="1205797" cy="120579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a:p>
            </p:txBody>
          </p:sp>
          <p:sp>
            <p:nvSpPr>
              <p:cNvPr id="10" name="Oval 9"/>
              <p:cNvSpPr/>
              <p:nvPr/>
            </p:nvSpPr>
            <p:spPr>
              <a:xfrm>
                <a:off x="3809959" y="4510639"/>
                <a:ext cx="1021926" cy="1021927"/>
              </a:xfrm>
              <a:prstGeom prst="ellipse">
                <a:avLst/>
              </a:prstGeom>
              <a:grp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8" name="Rectangle 7"/>
            <p:cNvSpPr/>
            <p:nvPr/>
          </p:nvSpPr>
          <p:spPr>
            <a:xfrm>
              <a:off x="317369" y="4023374"/>
              <a:ext cx="710451" cy="369332"/>
            </a:xfrm>
            <a:prstGeom prst="rect">
              <a:avLst/>
            </a:prstGeom>
          </p:spPr>
          <p:txBody>
            <a:bodyPr wrap="none">
              <a:spAutoFit/>
            </a:bodyPr>
            <a:lstStyle/>
            <a:p>
              <a:pPr algn="ctr"/>
              <a:r>
                <a:rPr lang="en-CA" dirty="0">
                  <a:solidFill>
                    <a:schemeClr val="bg1"/>
                  </a:solidFill>
                </a:rPr>
                <a:t>7.6%</a:t>
              </a:r>
            </a:p>
          </p:txBody>
        </p:sp>
      </p:grpSp>
      <p:sp>
        <p:nvSpPr>
          <p:cNvPr id="24" name="Rectangle 23"/>
          <p:cNvSpPr/>
          <p:nvPr/>
        </p:nvSpPr>
        <p:spPr>
          <a:xfrm>
            <a:off x="4327237" y="1874033"/>
            <a:ext cx="4205473" cy="769441"/>
          </a:xfrm>
          <a:prstGeom prst="rect">
            <a:avLst/>
          </a:prstGeom>
          <a:solidFill>
            <a:schemeClr val="bg1"/>
          </a:solidFill>
        </p:spPr>
        <p:txBody>
          <a:bodyPr wrap="square">
            <a:spAutoFit/>
          </a:bodyPr>
          <a:lstStyle/>
          <a:p>
            <a:r>
              <a:rPr lang="en-US" sz="1100" b="0" i="0" dirty="0">
                <a:solidFill>
                  <a:srgbClr val="202124"/>
                </a:solidFill>
                <a:effectLst/>
                <a:latin typeface="arial" panose="020B0604020202020204" pitchFamily="34" charset="0"/>
              </a:rPr>
              <a:t>The global </a:t>
            </a:r>
            <a:r>
              <a:rPr lang="en-US" sz="1100" b="1" i="0" dirty="0">
                <a:solidFill>
                  <a:srgbClr val="202124"/>
                </a:solidFill>
                <a:effectLst/>
                <a:latin typeface="arial" panose="020B0604020202020204" pitchFamily="34" charset="0"/>
              </a:rPr>
              <a:t>business intelligence market size</a:t>
            </a:r>
            <a:r>
              <a:rPr lang="en-US" sz="1100" b="0" i="0" dirty="0">
                <a:solidFill>
                  <a:srgbClr val="202124"/>
                </a:solidFill>
                <a:effectLst/>
                <a:latin typeface="arial" panose="020B0604020202020204" pitchFamily="34" charset="0"/>
              </a:rPr>
              <a:t> to grow from US$23.1 billion in 2020 to US$33.3 billion by 2025, at a compound annual growth rate (CAGR) of 7.6%</a:t>
            </a:r>
          </a:p>
          <a:p>
            <a:r>
              <a:rPr lang="en-CA" sz="1100" dirty="0">
                <a:solidFill>
                  <a:schemeClr val="accent1"/>
                </a:solidFill>
              </a:rPr>
              <a:t>(</a:t>
            </a:r>
            <a:r>
              <a:rPr lang="en-CA" sz="1100" dirty="0">
                <a:solidFill>
                  <a:schemeClr val="accent1"/>
                </a:solidFill>
                <a:hlinkClick r:id="rId3"/>
              </a:rPr>
              <a:t>Global News Wire</a:t>
            </a:r>
            <a:r>
              <a:rPr lang="en-CA" sz="1100" dirty="0">
                <a:solidFill>
                  <a:schemeClr val="accent1"/>
                </a:solidFill>
              </a:rPr>
              <a:t>, 2020)</a:t>
            </a:r>
          </a:p>
        </p:txBody>
      </p:sp>
      <p:sp>
        <p:nvSpPr>
          <p:cNvPr id="44" name="Rectangle 43"/>
          <p:cNvSpPr/>
          <p:nvPr/>
        </p:nvSpPr>
        <p:spPr>
          <a:xfrm>
            <a:off x="3425400" y="2910464"/>
            <a:ext cx="5191580" cy="923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p:cNvGrpSpPr/>
          <p:nvPr/>
        </p:nvGrpSpPr>
        <p:grpSpPr>
          <a:xfrm>
            <a:off x="3488089" y="2949809"/>
            <a:ext cx="810000" cy="806400"/>
            <a:chOff x="251520" y="3809370"/>
            <a:chExt cx="808607" cy="804547"/>
          </a:xfrm>
          <a:solidFill>
            <a:schemeClr val="accent2"/>
          </a:solidFill>
        </p:grpSpPr>
        <p:grpSp>
          <p:nvGrpSpPr>
            <p:cNvPr id="29" name="Group 28"/>
            <p:cNvGrpSpPr/>
            <p:nvPr/>
          </p:nvGrpSpPr>
          <p:grpSpPr>
            <a:xfrm>
              <a:off x="251520" y="3809370"/>
              <a:ext cx="808607" cy="804547"/>
              <a:chOff x="3728167" y="4427613"/>
              <a:chExt cx="1205797" cy="1205797"/>
            </a:xfrm>
            <a:grpFill/>
          </p:grpSpPr>
          <p:sp>
            <p:nvSpPr>
              <p:cNvPr id="31" name="Oval 30"/>
              <p:cNvSpPr/>
              <p:nvPr/>
            </p:nvSpPr>
            <p:spPr>
              <a:xfrm>
                <a:off x="3728167" y="4427613"/>
                <a:ext cx="1205797" cy="120579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a:p>
            </p:txBody>
          </p:sp>
          <p:sp>
            <p:nvSpPr>
              <p:cNvPr id="32" name="Oval 31"/>
              <p:cNvSpPr/>
              <p:nvPr/>
            </p:nvSpPr>
            <p:spPr>
              <a:xfrm>
                <a:off x="3810826" y="4519548"/>
                <a:ext cx="1021925" cy="1021926"/>
              </a:xfrm>
              <a:prstGeom prst="ellipse">
                <a:avLst/>
              </a:prstGeom>
              <a:grp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30" name="Rectangle 29"/>
            <p:cNvSpPr/>
            <p:nvPr/>
          </p:nvSpPr>
          <p:spPr>
            <a:xfrm>
              <a:off x="340278" y="4054015"/>
              <a:ext cx="645219" cy="368483"/>
            </a:xfrm>
            <a:prstGeom prst="rect">
              <a:avLst/>
            </a:prstGeom>
            <a:noFill/>
            <a:ln>
              <a:noFill/>
            </a:ln>
          </p:spPr>
          <p:txBody>
            <a:bodyPr wrap="none">
              <a:spAutoFit/>
            </a:bodyPr>
            <a:lstStyle/>
            <a:p>
              <a:pPr algn="ctr"/>
              <a:r>
                <a:rPr lang="en-CA" dirty="0">
                  <a:solidFill>
                    <a:schemeClr val="bg1"/>
                  </a:solidFill>
                </a:rPr>
                <a:t>69%</a:t>
              </a:r>
            </a:p>
          </p:txBody>
        </p:sp>
      </p:grpSp>
      <p:sp>
        <p:nvSpPr>
          <p:cNvPr id="45" name="Rectangle 44"/>
          <p:cNvSpPr/>
          <p:nvPr/>
        </p:nvSpPr>
        <p:spPr>
          <a:xfrm>
            <a:off x="4327237" y="3110580"/>
            <a:ext cx="4141059" cy="646331"/>
          </a:xfrm>
          <a:prstGeom prst="rect">
            <a:avLst/>
          </a:prstGeom>
          <a:solidFill>
            <a:schemeClr val="bg1"/>
          </a:solidFill>
        </p:spPr>
        <p:txBody>
          <a:bodyPr wrap="square">
            <a:spAutoFit/>
          </a:bodyPr>
          <a:lstStyle/>
          <a:p>
            <a:r>
              <a:rPr lang="en-US" sz="1200" dirty="0"/>
              <a:t>In the coming years, 69% of companies plan on increasing their cloud business intelligence usage (</a:t>
            </a:r>
            <a:r>
              <a:rPr lang="en-US" sz="1200" dirty="0">
                <a:hlinkClick r:id="rId4"/>
              </a:rPr>
              <a:t>BARC Research and Eckerson Group Study</a:t>
            </a:r>
            <a:r>
              <a:rPr lang="en-US" sz="1200" dirty="0"/>
              <a:t>, 2017).</a:t>
            </a:r>
            <a:endParaRPr lang="en-CA" sz="1200" dirty="0">
              <a:solidFill>
                <a:schemeClr val="accent1"/>
              </a:solidFill>
            </a:endParaRPr>
          </a:p>
        </p:txBody>
      </p:sp>
      <p:sp>
        <p:nvSpPr>
          <p:cNvPr id="51" name="Rectangle 6"/>
          <p:cNvSpPr/>
          <p:nvPr/>
        </p:nvSpPr>
        <p:spPr>
          <a:xfrm>
            <a:off x="0" y="1223145"/>
            <a:ext cx="9144001" cy="3665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rgbClr val="29475F"/>
                </a:solidFill>
              </a:rPr>
              <a:t>Evidence is piling up: if planned well, BI </a:t>
            </a:r>
            <a:r>
              <a:rPr lang="en-CA" sz="1400" b="1" dirty="0">
                <a:solidFill>
                  <a:srgbClr val="29475F"/>
                </a:solidFill>
              </a:rPr>
              <a:t>contributes to the organization’s bottom line</a:t>
            </a:r>
            <a:r>
              <a:rPr lang="en-CA" sz="1400" dirty="0">
                <a:solidFill>
                  <a:srgbClr val="29475F"/>
                </a:solidFill>
              </a:rPr>
              <a:t>. </a:t>
            </a:r>
          </a:p>
        </p:txBody>
      </p:sp>
      <p:sp>
        <p:nvSpPr>
          <p:cNvPr id="3" name="Rectangle 2"/>
          <p:cNvSpPr/>
          <p:nvPr/>
        </p:nvSpPr>
        <p:spPr>
          <a:xfrm>
            <a:off x="4724520" y="4228496"/>
            <a:ext cx="3892460" cy="18805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1">
                  <a:lumMod val="75000"/>
                </a:schemeClr>
              </a:solidFill>
            </a:endParaRPr>
          </a:p>
          <a:p>
            <a:r>
              <a:rPr lang="en-US" dirty="0">
                <a:solidFill>
                  <a:schemeClr val="bg2">
                    <a:lumMod val="50000"/>
                  </a:schemeClr>
                </a:solidFill>
              </a:rPr>
              <a:t>Small organizations of up to 100 employees had the highest rate of business intelligence penetration last year (</a:t>
            </a:r>
            <a:r>
              <a:rPr lang="en-US" dirty="0">
                <a:solidFill>
                  <a:schemeClr val="bg2">
                    <a:lumMod val="50000"/>
                  </a:schemeClr>
                </a:solidFill>
                <a:hlinkClick r:id="rId5">
                  <a:extLst>
                    <a:ext uri="{A12FA001-AC4F-418D-AE19-62706E023703}">
                      <ahyp:hlinkClr xmlns:ahyp="http://schemas.microsoft.com/office/drawing/2018/hyperlinkcolor" val="tx"/>
                    </a:ext>
                  </a:extLst>
                </a:hlinkClick>
              </a:rPr>
              <a:t>Forbes</a:t>
            </a:r>
            <a:r>
              <a:rPr lang="en-US" dirty="0">
                <a:solidFill>
                  <a:schemeClr val="bg2">
                    <a:lumMod val="50000"/>
                  </a:schemeClr>
                </a:solidFill>
              </a:rPr>
              <a:t>, 2018).</a:t>
            </a:r>
            <a:endParaRPr lang="en-CA" sz="1600" dirty="0">
              <a:solidFill>
                <a:schemeClr val="bg2">
                  <a:lumMod val="50000"/>
                </a:schemeClr>
              </a:solidFill>
            </a:endParaRPr>
          </a:p>
        </p:txBody>
      </p:sp>
      <p:sp>
        <p:nvSpPr>
          <p:cNvPr id="4" name="Rectangle 3"/>
          <p:cNvSpPr/>
          <p:nvPr/>
        </p:nvSpPr>
        <p:spPr>
          <a:xfrm>
            <a:off x="4724520" y="4244569"/>
            <a:ext cx="3892460" cy="44466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Call to </a:t>
            </a:r>
            <a:r>
              <a:rPr lang="en-CA" b="1" i="1" dirty="0"/>
              <a:t>Action</a:t>
            </a:r>
          </a:p>
        </p:txBody>
      </p:sp>
      <p:sp>
        <p:nvSpPr>
          <p:cNvPr id="52" name="Rectangle 51"/>
          <p:cNvSpPr/>
          <p:nvPr/>
        </p:nvSpPr>
        <p:spPr>
          <a:xfrm>
            <a:off x="344884" y="6265919"/>
            <a:ext cx="2439603" cy="215444"/>
          </a:xfrm>
          <a:prstGeom prst="rect">
            <a:avLst/>
          </a:prstGeom>
        </p:spPr>
        <p:txBody>
          <a:bodyPr wrap="square">
            <a:spAutoFit/>
          </a:bodyPr>
          <a:lstStyle/>
          <a:p>
            <a:r>
              <a:rPr lang="en-CA" sz="800" i="1" dirty="0"/>
              <a:t>Source: IBM Business Value, 2015</a:t>
            </a:r>
          </a:p>
        </p:txBody>
      </p:sp>
      <p:pic>
        <p:nvPicPr>
          <p:cNvPr id="5" name="Picture 4"/>
          <p:cNvPicPr>
            <a:picLocks noChangeAspect="1"/>
          </p:cNvPicPr>
          <p:nvPr/>
        </p:nvPicPr>
        <p:blipFill>
          <a:blip r:embed="rId6"/>
          <a:stretch>
            <a:fillRect/>
          </a:stretch>
        </p:blipFill>
        <p:spPr>
          <a:xfrm>
            <a:off x="231975" y="4168770"/>
            <a:ext cx="3813916" cy="2083528"/>
          </a:xfrm>
          <a:prstGeom prst="rect">
            <a:avLst/>
          </a:prstGeom>
        </p:spPr>
      </p:pic>
    </p:spTree>
    <p:extLst>
      <p:ext uri="{BB962C8B-B14F-4D97-AF65-F5344CB8AC3E}">
        <p14:creationId xmlns:p14="http://schemas.microsoft.com/office/powerpoint/2010/main" val="199409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982549" y="2020414"/>
            <a:ext cx="7161451" cy="4501035"/>
          </a:xfrm>
          <a:prstGeom prst="rect">
            <a:avLst/>
          </a:prstGeom>
          <a:noFill/>
          <a:ln>
            <a:noFill/>
          </a:ln>
        </p:spPr>
      </p:pic>
      <p:sp>
        <p:nvSpPr>
          <p:cNvPr id="3" name="Rectangle 3"/>
          <p:cNvSpPr/>
          <p:nvPr/>
        </p:nvSpPr>
        <p:spPr>
          <a:xfrm>
            <a:off x="-1" y="1884974"/>
            <a:ext cx="5972395" cy="46364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For the New England Patriots, establishing a greater level of customer intimacy was driven by a tactical analytics initiative</a:t>
            </a:r>
            <a:endParaRPr lang="en-CA" sz="2400" dirty="0">
              <a:latin typeface="+mj-lt"/>
            </a:endParaRPr>
          </a:p>
        </p:txBody>
      </p:sp>
      <p:grpSp>
        <p:nvGrpSpPr>
          <p:cNvPr id="12" name="Group 11"/>
          <p:cNvGrpSpPr/>
          <p:nvPr/>
        </p:nvGrpSpPr>
        <p:grpSpPr>
          <a:xfrm>
            <a:off x="-2" y="1235401"/>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Professional Sports</a:t>
              </a:r>
            </a:p>
            <a:p>
              <a:r>
                <a:rPr lang="en-CA" b="0" i="1" dirty="0">
                  <a:hlinkClick r:id="rId4"/>
                </a:rPr>
                <a:t>Target Marketing</a:t>
              </a:r>
              <a:endParaRPr lang="en-CA" b="0" i="1" dirty="0"/>
            </a:p>
          </p:txBody>
        </p:sp>
      </p:grpSp>
      <p:sp>
        <p:nvSpPr>
          <p:cNvPr id="4" name="TextBox 3"/>
          <p:cNvSpPr txBox="1"/>
          <p:nvPr/>
        </p:nvSpPr>
        <p:spPr>
          <a:xfrm>
            <a:off x="218094" y="2285772"/>
            <a:ext cx="5771981" cy="3970318"/>
          </a:xfrm>
          <a:prstGeom prst="rect">
            <a:avLst/>
          </a:prstGeom>
        </p:spPr>
        <p:txBody>
          <a:bodyPr wrap="square" rtlCol="0">
            <a:spAutoFit/>
          </a:bodyPr>
          <a:lstStyle/>
          <a:p>
            <a:pPr>
              <a:spcAft>
                <a:spcPts val="600"/>
              </a:spcAft>
            </a:pPr>
            <a:r>
              <a:rPr lang="en-CA" sz="1400" b="1" dirty="0">
                <a:solidFill>
                  <a:schemeClr val="accent1"/>
                </a:solidFill>
              </a:rPr>
              <a:t>Problem</a:t>
            </a:r>
            <a:endParaRPr lang="en-CA" sz="1200" b="1" dirty="0">
              <a:solidFill>
                <a:schemeClr val="accent1"/>
              </a:solidFill>
            </a:endParaRPr>
          </a:p>
          <a:p>
            <a:pPr>
              <a:spcAft>
                <a:spcPts val="600"/>
              </a:spcAft>
            </a:pPr>
            <a:r>
              <a:rPr lang="en-CA" sz="1200" dirty="0"/>
              <a:t>Despite continued success as a franchise with a loyal fan base, the New England Patriots experienced one of their lowest season ticket renewal rates in over a decade for the 2009 season. Given the numerous email addresses that potential and current season-ticket holders used to engage with the organization, it was difficult for Kraft Sports Group to define how to effectively reach customers.</a:t>
            </a:r>
          </a:p>
          <a:p>
            <a:pPr>
              <a:spcBef>
                <a:spcPts val="600"/>
              </a:spcBef>
              <a:spcAft>
                <a:spcPts val="600"/>
              </a:spcAft>
            </a:pPr>
            <a:r>
              <a:rPr lang="en-CA" sz="1400" b="1" dirty="0">
                <a:solidFill>
                  <a:schemeClr val="accent1"/>
                </a:solidFill>
              </a:rPr>
              <a:t>Turning to a Tactical Analytics Approach</a:t>
            </a:r>
          </a:p>
          <a:p>
            <a:pPr lvl="0"/>
            <a:r>
              <a:rPr lang="en-CA" sz="1200" dirty="0"/>
              <a:t>Kraft Sports Group turned to the customer data that it had been collecting since 2007 and chose to leverage analytics in order to glean insight into season ticket holder behavior. By monitoring and reporting on customer activity online and in attendance at games, Kraft Sports Group was able to establish that customer engagement improved when communication from the organization was specifically tailored to customer preferences and historical behavior.</a:t>
            </a:r>
          </a:p>
          <a:p>
            <a:pPr>
              <a:spcBef>
                <a:spcPts val="600"/>
              </a:spcBef>
              <a:spcAft>
                <a:spcPts val="600"/>
              </a:spcAft>
            </a:pPr>
            <a:r>
              <a:rPr lang="en-CA" sz="1400" b="1" dirty="0">
                <a:solidFill>
                  <a:schemeClr val="accent1"/>
                </a:solidFill>
              </a:rPr>
              <a:t>Results </a:t>
            </a:r>
          </a:p>
          <a:p>
            <a:pPr lvl="0"/>
            <a:r>
              <a:rPr lang="en-CA" sz="1200" dirty="0"/>
              <a:t>By operationalizing their data assets with the help of analytics, the Patriots were able to achieve a record 97% renewal rate for the 2010 season. KSG was able to take their customer engagement to the next level and proactively look for signs of attrition in season-ticket renewals.</a:t>
            </a:r>
          </a:p>
        </p:txBody>
      </p:sp>
      <p:sp>
        <p:nvSpPr>
          <p:cNvPr id="27" name="Rectangle 26"/>
          <p:cNvSpPr/>
          <p:nvPr/>
        </p:nvSpPr>
        <p:spPr>
          <a:xfrm>
            <a:off x="6494886" y="2586445"/>
            <a:ext cx="2126622" cy="2462213"/>
          </a:xfrm>
          <a:prstGeom prst="rect">
            <a:avLst/>
          </a:prstGeom>
        </p:spPr>
        <p:txBody>
          <a:bodyPr wrap="square">
            <a:spAutoFit/>
          </a:bodyPr>
          <a:lstStyle/>
          <a:p>
            <a:r>
              <a:rPr lang="en-CA" sz="1400" i="1" dirty="0">
                <a:latin typeface="+mj-lt"/>
                <a:ea typeface="Calibri" panose="020F0502020204030204" pitchFamily="34" charset="0"/>
              </a:rPr>
              <a:t>We're very analytically focused and I consider us to be the voice of the customer within the organization… Ultimately, we should know when renewal might not happen and be able to market and communicate to change that behavior.</a:t>
            </a:r>
            <a:endParaRPr lang="en-CA" sz="1400" i="1" dirty="0">
              <a:latin typeface="+mj-lt"/>
            </a:endParaRPr>
          </a:p>
        </p:txBody>
      </p:sp>
      <p:pic>
        <p:nvPicPr>
          <p:cNvPr id="30" name="Picture 100"/>
          <p:cNvPicPr>
            <a:picLocks noChangeAspect="1"/>
          </p:cNvPicPr>
          <p:nvPr/>
        </p:nvPicPr>
        <p:blipFill>
          <a:blip r:embed="rId5"/>
          <a:stretch>
            <a:fillRect/>
          </a:stretch>
        </p:blipFill>
        <p:spPr>
          <a:xfrm>
            <a:off x="6073487" y="2554597"/>
            <a:ext cx="421398" cy="384755"/>
          </a:xfrm>
          <a:prstGeom prst="rect">
            <a:avLst/>
          </a:prstGeom>
        </p:spPr>
      </p:pic>
      <p:pic>
        <p:nvPicPr>
          <p:cNvPr id="31" name="Picture 101"/>
          <p:cNvPicPr>
            <a:picLocks noChangeAspect="1"/>
          </p:cNvPicPr>
          <p:nvPr/>
        </p:nvPicPr>
        <p:blipFill>
          <a:blip r:embed="rId6"/>
          <a:stretch>
            <a:fillRect/>
          </a:stretch>
        </p:blipFill>
        <p:spPr>
          <a:xfrm>
            <a:off x="8529234" y="4731510"/>
            <a:ext cx="407657" cy="334370"/>
          </a:xfrm>
          <a:prstGeom prst="rect">
            <a:avLst/>
          </a:prstGeom>
        </p:spPr>
      </p:pic>
      <p:sp>
        <p:nvSpPr>
          <p:cNvPr id="32" name="Rectangle 31"/>
          <p:cNvSpPr/>
          <p:nvPr/>
        </p:nvSpPr>
        <p:spPr>
          <a:xfrm>
            <a:off x="6044552" y="5238168"/>
            <a:ext cx="2921833" cy="646331"/>
          </a:xfrm>
          <a:prstGeom prst="rect">
            <a:avLst/>
          </a:prstGeom>
        </p:spPr>
        <p:txBody>
          <a:bodyPr wrap="square">
            <a:spAutoFit/>
          </a:bodyPr>
          <a:lstStyle/>
          <a:p>
            <a:pPr algn="r"/>
            <a:r>
              <a:rPr lang="en-CA" sz="1200" i="1" dirty="0">
                <a:latin typeface="Arial" panose="020B0604020202020204" pitchFamily="34" charset="0"/>
                <a:ea typeface="Calibri" panose="020F0502020204030204" pitchFamily="34" charset="0"/>
                <a:cs typeface="Arial" panose="020B0604020202020204" pitchFamily="34" charset="0"/>
              </a:rPr>
              <a:t>– </a:t>
            </a:r>
            <a:r>
              <a:rPr lang="en-CA" sz="1200" dirty="0">
                <a:latin typeface="Arial" panose="020B0604020202020204" pitchFamily="34" charset="0"/>
                <a:ea typeface="Calibri" panose="020F0502020204030204" pitchFamily="34" charset="0"/>
                <a:cs typeface="Arial" panose="020B0604020202020204" pitchFamily="34" charset="0"/>
              </a:rPr>
              <a:t>Jessica Gelman, </a:t>
            </a:r>
          </a:p>
          <a:p>
            <a:pPr algn="r"/>
            <a:r>
              <a:rPr lang="en-CA" sz="1200" dirty="0">
                <a:latin typeface="Arial" panose="020B0604020202020204" pitchFamily="34" charset="0"/>
                <a:ea typeface="Calibri" panose="020F0502020204030204" pitchFamily="34" charset="0"/>
                <a:cs typeface="Arial" panose="020B0604020202020204" pitchFamily="34" charset="0"/>
              </a:rPr>
              <a:t>VP Customer Marketing and Strategy, Kraft Sports Group</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21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CA" dirty="0"/>
              <a:t>A large percentage of all BI projects fail to meet the organization’s needs; avoid falling victim to common pitfalls</a:t>
            </a:r>
          </a:p>
        </p:txBody>
      </p:sp>
      <p:sp>
        <p:nvSpPr>
          <p:cNvPr id="16" name="Rectangle 15"/>
          <p:cNvSpPr/>
          <p:nvPr/>
        </p:nvSpPr>
        <p:spPr>
          <a:xfrm>
            <a:off x="257174" y="5470170"/>
            <a:ext cx="8526460" cy="735756"/>
          </a:xfrm>
          <a:prstGeom prst="rect">
            <a:avLst/>
          </a:prstGeom>
          <a:solidFill>
            <a:srgbClr val="F2F2F2"/>
          </a:solidFill>
        </p:spPr>
        <p:txBody>
          <a:bodyPr wrap="square" tIns="90000" bIns="90000">
            <a:spAutoFit/>
          </a:bodyPr>
          <a:lstStyle/>
          <a:p>
            <a:pPr algn="ctr"/>
            <a:r>
              <a:rPr lang="en-CA" sz="1200" dirty="0"/>
              <a:t>BI pitfalls are lurking around every corner, but a </a:t>
            </a:r>
            <a:r>
              <a:rPr lang="en-CA" sz="1200" b="1" dirty="0"/>
              <a:t>comprehensive strategy drafted upfront</a:t>
            </a:r>
            <a:r>
              <a:rPr lang="en-CA" sz="1200" dirty="0"/>
              <a:t> can help your organization overcome these obstacles. Info-Tech’s approach to BI has involvement from the business units built right into the process from the start and it equips IT to interact with key stakeholders early and often.</a:t>
            </a:r>
          </a:p>
        </p:txBody>
      </p:sp>
      <p:grpSp>
        <p:nvGrpSpPr>
          <p:cNvPr id="6" name="Group 20"/>
          <p:cNvGrpSpPr/>
          <p:nvPr/>
        </p:nvGrpSpPr>
        <p:grpSpPr>
          <a:xfrm>
            <a:off x="360364" y="1304819"/>
            <a:ext cx="2807890" cy="1801427"/>
            <a:chOff x="6304543" y="2871655"/>
            <a:chExt cx="2571569" cy="1662508"/>
          </a:xfrm>
        </p:grpSpPr>
        <p:sp>
          <p:nvSpPr>
            <p:cNvPr id="7" name="Rectangle 23"/>
            <p:cNvSpPr/>
            <p:nvPr/>
          </p:nvSpPr>
          <p:spPr>
            <a:xfrm>
              <a:off x="6304543" y="2871655"/>
              <a:ext cx="2571567" cy="369876"/>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Tool Usage Pitfalls</a:t>
              </a:r>
            </a:p>
          </p:txBody>
        </p:sp>
        <p:sp>
          <p:nvSpPr>
            <p:cNvPr id="8" name="Rectangle 22"/>
            <p:cNvSpPr/>
            <p:nvPr/>
          </p:nvSpPr>
          <p:spPr>
            <a:xfrm>
              <a:off x="6304543" y="3241531"/>
              <a:ext cx="2571569" cy="129263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spcBef>
                  <a:spcPts val="400"/>
                </a:spcBef>
                <a:buFont typeface="Arial" panose="020B0604020202020204" pitchFamily="34" charset="0"/>
                <a:buChar char="•"/>
              </a:pPr>
              <a:r>
                <a:rPr lang="en-CA" sz="1100" dirty="0">
                  <a:solidFill>
                    <a:schemeClr val="tx1"/>
                  </a:solidFill>
                </a:rPr>
                <a:t>Business units are overwhelmed with the amount and type of data presented.</a:t>
              </a:r>
            </a:p>
            <a:p>
              <a:pPr marL="171450" lvl="0" indent="-171450">
                <a:spcBef>
                  <a:spcPts val="400"/>
                </a:spcBef>
                <a:buFont typeface="Arial" panose="020B0604020202020204" pitchFamily="34" charset="0"/>
                <a:buChar char="•"/>
              </a:pPr>
              <a:r>
                <a:rPr lang="en-CA" sz="1100" dirty="0">
                  <a:solidFill>
                    <a:schemeClr val="tx1"/>
                  </a:solidFill>
                </a:rPr>
                <a:t>Poor data quality erodes trust, resulting in a decline in usage.</a:t>
              </a:r>
            </a:p>
            <a:p>
              <a:pPr marL="171450" lvl="0" indent="-171450">
                <a:spcBef>
                  <a:spcPts val="400"/>
                </a:spcBef>
                <a:buFont typeface="Arial" panose="020B0604020202020204" pitchFamily="34" charset="0"/>
                <a:buChar char="•"/>
              </a:pPr>
              <a:r>
                <a:rPr lang="en-CA" sz="1100" dirty="0">
                  <a:solidFill>
                    <a:schemeClr val="tx1"/>
                  </a:solidFill>
                </a:rPr>
                <a:t>Analysis performed for the sake of analysis and doesn’t focus on obtaining relevant business-driven insights.</a:t>
              </a:r>
            </a:p>
            <a:p>
              <a:pPr lvl="0"/>
              <a:endParaRPr lang="en-CA" sz="1100" dirty="0">
                <a:solidFill>
                  <a:schemeClr val="tx1"/>
                </a:solidFill>
              </a:endParaRPr>
            </a:p>
          </p:txBody>
        </p:sp>
      </p:grpSp>
      <p:grpSp>
        <p:nvGrpSpPr>
          <p:cNvPr id="9" name="Group 20"/>
          <p:cNvGrpSpPr/>
          <p:nvPr/>
        </p:nvGrpSpPr>
        <p:grpSpPr>
          <a:xfrm>
            <a:off x="3420456" y="1292966"/>
            <a:ext cx="2807884" cy="1813280"/>
            <a:chOff x="6273035" y="2872681"/>
            <a:chExt cx="2571569" cy="1521694"/>
          </a:xfrm>
        </p:grpSpPr>
        <p:sp>
          <p:nvSpPr>
            <p:cNvPr id="10" name="Rectangle 23"/>
            <p:cNvSpPr/>
            <p:nvPr/>
          </p:nvSpPr>
          <p:spPr>
            <a:xfrm>
              <a:off x="6273035" y="2872681"/>
              <a:ext cx="2571567" cy="337665"/>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Selection Pitfalls</a:t>
              </a:r>
            </a:p>
          </p:txBody>
        </p:sp>
        <p:sp>
          <p:nvSpPr>
            <p:cNvPr id="11" name="Rectangle 22"/>
            <p:cNvSpPr/>
            <p:nvPr/>
          </p:nvSpPr>
          <p:spPr>
            <a:xfrm>
              <a:off x="6273035" y="3210345"/>
              <a:ext cx="2571569" cy="118403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spcBef>
                  <a:spcPts val="600"/>
                </a:spcBef>
                <a:buFont typeface="Arial" pitchFamily="34" charset="0"/>
                <a:buChar char="•"/>
              </a:pPr>
              <a:r>
                <a:rPr lang="en-CA" sz="1100" dirty="0">
                  <a:solidFill>
                    <a:srgbClr val="333333"/>
                  </a:solidFill>
                </a:rPr>
                <a:t>Inadequate requirements gathering.</a:t>
              </a:r>
            </a:p>
            <a:p>
              <a:pPr marL="115888" indent="-115888">
                <a:spcBef>
                  <a:spcPts val="600"/>
                </a:spcBef>
                <a:buFont typeface="Arial" pitchFamily="34" charset="0"/>
                <a:buChar char="•"/>
              </a:pPr>
              <a:r>
                <a:rPr lang="en-CA" sz="1100" dirty="0">
                  <a:solidFill>
                    <a:srgbClr val="333333"/>
                  </a:solidFill>
                </a:rPr>
                <a:t>No business involvement in the selection process.</a:t>
              </a:r>
            </a:p>
            <a:p>
              <a:pPr marL="115888" indent="-115888">
                <a:spcBef>
                  <a:spcPts val="600"/>
                </a:spcBef>
                <a:buFont typeface="Arial" pitchFamily="34" charset="0"/>
                <a:buChar char="•"/>
              </a:pPr>
              <a:r>
                <a:rPr lang="en-CA" sz="1100" dirty="0">
                  <a:solidFill>
                    <a:srgbClr val="333333"/>
                  </a:solidFill>
                </a:rPr>
                <a:t>User experience is not considered.</a:t>
              </a:r>
            </a:p>
            <a:p>
              <a:pPr marL="115888" indent="-115888">
                <a:spcBef>
                  <a:spcPts val="600"/>
                </a:spcBef>
                <a:buFont typeface="Arial" pitchFamily="34" charset="0"/>
                <a:buChar char="•"/>
              </a:pPr>
              <a:r>
                <a:rPr lang="en-CA" sz="1100" dirty="0">
                  <a:solidFill>
                    <a:srgbClr val="333333"/>
                  </a:solidFill>
                </a:rPr>
                <a:t>Focus is on license fees and not total cost.</a:t>
              </a:r>
            </a:p>
          </p:txBody>
        </p:sp>
      </p:grpSp>
      <p:grpSp>
        <p:nvGrpSpPr>
          <p:cNvPr id="12" name="Group 20"/>
          <p:cNvGrpSpPr/>
          <p:nvPr/>
        </p:nvGrpSpPr>
        <p:grpSpPr>
          <a:xfrm>
            <a:off x="360364" y="3359157"/>
            <a:ext cx="2807888" cy="1875591"/>
            <a:chOff x="6304541" y="2969824"/>
            <a:chExt cx="2571571" cy="1573986"/>
          </a:xfrm>
        </p:grpSpPr>
        <p:sp>
          <p:nvSpPr>
            <p:cNvPr id="13" name="Rectangle 23"/>
            <p:cNvSpPr/>
            <p:nvPr/>
          </p:nvSpPr>
          <p:spPr>
            <a:xfrm>
              <a:off x="6304541" y="2969824"/>
              <a:ext cx="2571567" cy="337665"/>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Implementation Pitfalls</a:t>
              </a:r>
            </a:p>
          </p:txBody>
        </p:sp>
        <p:sp>
          <p:nvSpPr>
            <p:cNvPr id="14" name="Rectangle 22"/>
            <p:cNvSpPr/>
            <p:nvPr/>
          </p:nvSpPr>
          <p:spPr>
            <a:xfrm>
              <a:off x="6304543" y="3317490"/>
              <a:ext cx="2571569" cy="122632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spcBef>
                  <a:spcPts val="600"/>
                </a:spcBef>
                <a:buFont typeface="Arial" pitchFamily="34" charset="0"/>
                <a:buChar char="•"/>
              </a:pPr>
              <a:r>
                <a:rPr lang="en-CA" sz="1100" dirty="0">
                  <a:solidFill>
                    <a:srgbClr val="333333"/>
                  </a:solidFill>
                </a:rPr>
                <a:t>Absence of upfront planning </a:t>
              </a:r>
            </a:p>
            <a:p>
              <a:pPr marL="115888" indent="-115888">
                <a:spcBef>
                  <a:spcPts val="600"/>
                </a:spcBef>
                <a:buFont typeface="Arial" pitchFamily="34" charset="0"/>
                <a:buChar char="•"/>
              </a:pPr>
              <a:r>
                <a:rPr lang="en-CA" sz="1100" dirty="0">
                  <a:solidFill>
                    <a:srgbClr val="333333"/>
                  </a:solidFill>
                </a:rPr>
                <a:t>Lack of change management to facilitate adoption of the new platform</a:t>
              </a:r>
            </a:p>
            <a:p>
              <a:pPr marL="115888" indent="-115888">
                <a:spcBef>
                  <a:spcPts val="600"/>
                </a:spcBef>
                <a:buFont typeface="Arial" pitchFamily="34" charset="0"/>
                <a:buChar char="•"/>
              </a:pPr>
              <a:r>
                <a:rPr lang="en-CA" sz="1100" dirty="0">
                  <a:solidFill>
                    <a:srgbClr val="333333"/>
                  </a:solidFill>
                </a:rPr>
                <a:t>No quick wins that establish the value of the project early on</a:t>
              </a:r>
            </a:p>
            <a:p>
              <a:pPr marL="115888" indent="-115888">
                <a:spcBef>
                  <a:spcPts val="600"/>
                </a:spcBef>
                <a:buFont typeface="Arial" pitchFamily="34" charset="0"/>
                <a:buChar char="•"/>
              </a:pPr>
              <a:r>
                <a:rPr lang="en-CA" sz="1100" dirty="0">
                  <a:solidFill>
                    <a:srgbClr val="333333"/>
                  </a:solidFill>
                </a:rPr>
                <a:t>Inadequate initial or ongoing training</a:t>
              </a:r>
            </a:p>
          </p:txBody>
        </p:sp>
      </p:grpSp>
      <p:grpSp>
        <p:nvGrpSpPr>
          <p:cNvPr id="17" name="Group 20"/>
          <p:cNvGrpSpPr/>
          <p:nvPr/>
        </p:nvGrpSpPr>
        <p:grpSpPr>
          <a:xfrm>
            <a:off x="3420456" y="3359157"/>
            <a:ext cx="2807894" cy="1875591"/>
            <a:chOff x="6273030" y="2915461"/>
            <a:chExt cx="2571572" cy="1730951"/>
          </a:xfrm>
        </p:grpSpPr>
        <p:sp>
          <p:nvSpPr>
            <p:cNvPr id="18" name="Rectangle 23"/>
            <p:cNvSpPr/>
            <p:nvPr/>
          </p:nvSpPr>
          <p:spPr>
            <a:xfrm>
              <a:off x="6273030" y="2915461"/>
              <a:ext cx="2571567" cy="369876"/>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Strategic Pitfalls</a:t>
              </a:r>
            </a:p>
          </p:txBody>
        </p:sp>
        <p:sp>
          <p:nvSpPr>
            <p:cNvPr id="19" name="Rectangle 22"/>
            <p:cNvSpPr/>
            <p:nvPr/>
          </p:nvSpPr>
          <p:spPr>
            <a:xfrm>
              <a:off x="6273033" y="3297798"/>
              <a:ext cx="2571569" cy="134861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spcBef>
                  <a:spcPts val="400"/>
                </a:spcBef>
                <a:buFont typeface="Arial" panose="020B0604020202020204" pitchFamily="34" charset="0"/>
                <a:buChar char="•"/>
              </a:pPr>
              <a:r>
                <a:rPr lang="en-CA" sz="1100" dirty="0">
                  <a:solidFill>
                    <a:schemeClr val="tx1"/>
                  </a:solidFill>
                </a:rPr>
                <a:t>Poor alignment of BI goals with organization goals</a:t>
              </a:r>
            </a:p>
            <a:p>
              <a:pPr marL="171450" lvl="0" indent="-171450">
                <a:spcBef>
                  <a:spcPts val="400"/>
                </a:spcBef>
                <a:buFont typeface="Arial" panose="020B0604020202020204" pitchFamily="34" charset="0"/>
                <a:buChar char="•"/>
              </a:pPr>
              <a:r>
                <a:rPr lang="en-CA" sz="1100" dirty="0">
                  <a:solidFill>
                    <a:schemeClr val="tx1"/>
                  </a:solidFill>
                </a:rPr>
                <a:t>Absence of CSFs/KPIs that can measure the qualitative and quantitative success of the project</a:t>
              </a:r>
            </a:p>
            <a:p>
              <a:pPr marL="171450" lvl="0" indent="-171450">
                <a:spcBef>
                  <a:spcPts val="400"/>
                </a:spcBef>
                <a:buFont typeface="Arial" panose="020B0604020202020204" pitchFamily="34" charset="0"/>
                <a:buChar char="•"/>
              </a:pPr>
              <a:r>
                <a:rPr lang="en-CA" sz="1100" dirty="0">
                  <a:solidFill>
                    <a:schemeClr val="tx1"/>
                  </a:solidFill>
                </a:rPr>
                <a:t>No executive support during or after  the project</a:t>
              </a:r>
            </a:p>
            <a:p>
              <a:pPr lvl="0"/>
              <a:endParaRPr lang="en-CA" sz="1100" dirty="0">
                <a:solidFill>
                  <a:schemeClr val="tx1"/>
                </a:solidFill>
              </a:endParaRPr>
            </a:p>
          </p:txBody>
        </p:sp>
      </p:grpSp>
      <p:grpSp>
        <p:nvGrpSpPr>
          <p:cNvPr id="3" name="Group 2">
            <a:extLst>
              <a:ext uri="{FF2B5EF4-FFF2-40B4-BE49-F238E27FC236}">
                <a16:creationId xmlns:a16="http://schemas.microsoft.com/office/drawing/2014/main" id="{2121F79D-35DD-47A4-B01A-470E79222AF7}"/>
              </a:ext>
            </a:extLst>
          </p:cNvPr>
          <p:cNvGrpSpPr/>
          <p:nvPr/>
        </p:nvGrpSpPr>
        <p:grpSpPr>
          <a:xfrm>
            <a:off x="6850059" y="1398848"/>
            <a:ext cx="1933575" cy="3667152"/>
            <a:chOff x="370025" y="1343474"/>
            <a:chExt cx="1933575" cy="3667152"/>
          </a:xfrm>
        </p:grpSpPr>
        <p:sp>
          <p:nvSpPr>
            <p:cNvPr id="36" name="Rounded Rectangle 35"/>
            <p:cNvSpPr/>
            <p:nvPr/>
          </p:nvSpPr>
          <p:spPr>
            <a:xfrm>
              <a:off x="370025" y="1343474"/>
              <a:ext cx="1933575" cy="3667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4" name="Group 33"/>
            <p:cNvGrpSpPr/>
            <p:nvPr/>
          </p:nvGrpSpPr>
          <p:grpSpPr>
            <a:xfrm>
              <a:off x="709494" y="1569741"/>
              <a:ext cx="1224090" cy="1225040"/>
              <a:chOff x="819149" y="1985469"/>
              <a:chExt cx="1352550" cy="1353600"/>
            </a:xfrm>
          </p:grpSpPr>
          <p:sp>
            <p:nvSpPr>
              <p:cNvPr id="32" name="Oval 31"/>
              <p:cNvSpPr/>
              <p:nvPr/>
            </p:nvSpPr>
            <p:spPr>
              <a:xfrm>
                <a:off x="819149" y="1985469"/>
                <a:ext cx="1352550" cy="1353600"/>
              </a:xfrm>
              <a:prstGeom prst="ellipse">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62%</a:t>
                </a:r>
              </a:p>
            </p:txBody>
          </p:sp>
          <p:sp>
            <p:nvSpPr>
              <p:cNvPr id="33" name="Oval 32"/>
              <p:cNvSpPr/>
              <p:nvPr/>
            </p:nvSpPr>
            <p:spPr>
              <a:xfrm>
                <a:off x="885825" y="2052069"/>
                <a:ext cx="1219200" cy="1220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p:cNvSpPr txBox="1"/>
            <p:nvPr/>
          </p:nvSpPr>
          <p:spPr>
            <a:xfrm>
              <a:off x="497901" y="2996217"/>
              <a:ext cx="1677821" cy="1384995"/>
            </a:xfrm>
            <a:prstGeom prst="rect">
              <a:avLst/>
            </a:prstGeom>
          </p:spPr>
          <p:txBody>
            <a:bodyPr wrap="square" rtlCol="0">
              <a:spAutoFit/>
            </a:bodyPr>
            <a:lstStyle/>
            <a:p>
              <a:pPr algn="ctr"/>
              <a:r>
                <a:rPr lang="en-CA" sz="1400" i="1" dirty="0"/>
                <a:t>Only 62% of Big Data and AI projects in 2019 provided </a:t>
              </a:r>
              <a:r>
                <a:rPr lang="en-CA" sz="1400" b="1" i="1" dirty="0"/>
                <a:t>measurable results.</a:t>
              </a:r>
            </a:p>
          </p:txBody>
        </p:sp>
        <p:sp>
          <p:nvSpPr>
            <p:cNvPr id="37" name="TextBox 36"/>
            <p:cNvSpPr txBox="1"/>
            <p:nvPr/>
          </p:nvSpPr>
          <p:spPr>
            <a:xfrm>
              <a:off x="531114" y="4482395"/>
              <a:ext cx="1416559" cy="369332"/>
            </a:xfrm>
            <a:prstGeom prst="rect">
              <a:avLst/>
            </a:prstGeom>
          </p:spPr>
          <p:txBody>
            <a:bodyPr wrap="square" rtlCol="0">
              <a:spAutoFit/>
            </a:bodyPr>
            <a:lstStyle/>
            <a:p>
              <a:r>
                <a:rPr lang="en-CA" sz="900" i="1" dirty="0"/>
                <a:t>Source: NewVantage Partners LLC</a:t>
              </a:r>
            </a:p>
          </p:txBody>
        </p:sp>
      </p:grpSp>
      <p:grpSp>
        <p:nvGrpSpPr>
          <p:cNvPr id="42" name="Group 41"/>
          <p:cNvGrpSpPr/>
          <p:nvPr/>
        </p:nvGrpSpPr>
        <p:grpSpPr>
          <a:xfrm>
            <a:off x="6356216" y="2978926"/>
            <a:ext cx="371293" cy="506997"/>
            <a:chOff x="3935387" y="3593299"/>
            <a:chExt cx="649468" cy="886844"/>
          </a:xfrm>
          <a:solidFill>
            <a:schemeClr val="bg1">
              <a:lumMod val="85000"/>
            </a:schemeClr>
          </a:solidFill>
        </p:grpSpPr>
        <p:sp>
          <p:nvSpPr>
            <p:cNvPr id="43" name="Chevron 42"/>
            <p:cNvSpPr/>
            <p:nvPr/>
          </p:nvSpPr>
          <p:spPr>
            <a:xfrm>
              <a:off x="4042275" y="3593299"/>
              <a:ext cx="542580" cy="886844"/>
            </a:xfrm>
            <a:prstGeom prst="chevron">
              <a:avLst>
                <a:gd name="adj" fmla="val 57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sp>
          <p:nvSpPr>
            <p:cNvPr id="44" name="Chevron 43"/>
            <p:cNvSpPr/>
            <p:nvPr/>
          </p:nvSpPr>
          <p:spPr>
            <a:xfrm>
              <a:off x="3935387" y="3593299"/>
              <a:ext cx="378178" cy="886844"/>
            </a:xfrm>
            <a:prstGeom prst="chevron">
              <a:avLst>
                <a:gd name="adj" fmla="val 798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243F54"/>
                </a:solidFill>
              </a:endParaRPr>
            </a:p>
          </p:txBody>
        </p:sp>
      </p:grpSp>
    </p:spTree>
    <p:extLst>
      <p:ext uri="{BB962C8B-B14F-4D97-AF65-F5344CB8AC3E}">
        <p14:creationId xmlns:p14="http://schemas.microsoft.com/office/powerpoint/2010/main" val="66091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CA" dirty="0"/>
              <a:t>Business and IT have different priorities for a BI tool</a:t>
            </a:r>
          </a:p>
        </p:txBody>
      </p:sp>
      <p:sp>
        <p:nvSpPr>
          <p:cNvPr id="3" name="Rectangle 2">
            <a:extLst>
              <a:ext uri="{FF2B5EF4-FFF2-40B4-BE49-F238E27FC236}">
                <a16:creationId xmlns:a16="http://schemas.microsoft.com/office/drawing/2014/main" id="{9901D07C-6A8A-42F2-83E4-4027B8C3422E}"/>
              </a:ext>
            </a:extLst>
          </p:cNvPr>
          <p:cNvSpPr/>
          <p:nvPr/>
        </p:nvSpPr>
        <p:spPr>
          <a:xfrm>
            <a:off x="350874" y="1505105"/>
            <a:ext cx="4572000" cy="3539430"/>
          </a:xfrm>
          <a:prstGeom prst="rect">
            <a:avLst/>
          </a:prstGeom>
        </p:spPr>
        <p:txBody>
          <a:bodyPr>
            <a:spAutoFit/>
          </a:bodyPr>
          <a:lstStyle/>
          <a:p>
            <a:pPr>
              <a:spcBef>
                <a:spcPts val="0"/>
              </a:spcBef>
              <a:spcAft>
                <a:spcPts val="1800"/>
              </a:spcAft>
            </a:pPr>
            <a:r>
              <a:rPr lang="en-CA" dirty="0">
                <a:solidFill>
                  <a:schemeClr val="bg1"/>
                </a:solidFill>
                <a:highlight>
                  <a:srgbClr val="365F7E"/>
                </a:highlight>
                <a:latin typeface="open sans"/>
              </a:rPr>
              <a:t>Business executives look for:</a:t>
            </a:r>
          </a:p>
          <a:p>
            <a:pPr marL="1028700" fontAlgn="ctr">
              <a:buFont typeface="Arial" panose="020B0604020202020204" pitchFamily="34" charset="0"/>
              <a:buChar char="•"/>
            </a:pPr>
            <a:r>
              <a:rPr lang="en-CA" dirty="0">
                <a:solidFill>
                  <a:srgbClr val="555555"/>
                </a:solidFill>
                <a:latin typeface="open sans"/>
              </a:rPr>
              <a:t>Ease of use</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Speed and agility</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Clear and concise information</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Sustainability</a:t>
            </a:r>
          </a:p>
          <a:p>
            <a:pPr marL="1028700" fontAlgn="ctr">
              <a:buFont typeface="Arial" panose="020B0604020202020204" pitchFamily="34" charset="0"/>
              <a:buChar char="•"/>
            </a:pPr>
            <a:endParaRPr lang="en-CA" sz="1400" dirty="0">
              <a:solidFill>
                <a:srgbClr val="555555"/>
              </a:solidFill>
              <a:latin typeface="Calibri" panose="020F0502020204030204" pitchFamily="34" charset="0"/>
            </a:endParaRPr>
          </a:p>
          <a:p>
            <a:pPr>
              <a:spcBef>
                <a:spcPts val="0"/>
              </a:spcBef>
              <a:spcAft>
                <a:spcPts val="1800"/>
              </a:spcAft>
            </a:pPr>
            <a:r>
              <a:rPr lang="en-CA" dirty="0">
                <a:solidFill>
                  <a:schemeClr val="bg1"/>
                </a:solidFill>
                <a:highlight>
                  <a:srgbClr val="365F7E"/>
                </a:highlight>
                <a:latin typeface="open sans"/>
              </a:rPr>
              <a:t>IT professionals are concerned about:</a:t>
            </a:r>
          </a:p>
          <a:p>
            <a:pPr marL="1028700" fontAlgn="ctr">
              <a:buFont typeface="Arial" panose="020B0604020202020204" pitchFamily="34" charset="0"/>
              <a:buChar char="•"/>
            </a:pPr>
            <a:r>
              <a:rPr lang="en-CA" dirty="0">
                <a:solidFill>
                  <a:srgbClr val="555555"/>
                </a:solidFill>
                <a:latin typeface="open sans"/>
              </a:rPr>
              <a:t>Solid security</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Access controls on data</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Compliance with regulations</a:t>
            </a:r>
            <a:endParaRPr lang="en-CA" sz="1400" dirty="0">
              <a:solidFill>
                <a:srgbClr val="555555"/>
              </a:solidFill>
              <a:latin typeface="Calibri" panose="020F0502020204030204" pitchFamily="34" charset="0"/>
            </a:endParaRPr>
          </a:p>
          <a:p>
            <a:pPr marL="1028700" fontAlgn="ctr">
              <a:buFont typeface="Arial" panose="020B0604020202020204" pitchFamily="34" charset="0"/>
              <a:buChar char="•"/>
            </a:pPr>
            <a:r>
              <a:rPr lang="en-CA" dirty="0">
                <a:solidFill>
                  <a:srgbClr val="555555"/>
                </a:solidFill>
                <a:latin typeface="open sans"/>
              </a:rPr>
              <a:t>Ease of integration</a:t>
            </a:r>
            <a:endParaRPr lang="en-CA" sz="1400" dirty="0">
              <a:solidFill>
                <a:srgbClr val="555555"/>
              </a:solidFill>
              <a:effectLst/>
              <a:latin typeface="Calibri" panose="020F0502020204030204" pitchFamily="34" charset="0"/>
            </a:endParaRPr>
          </a:p>
        </p:txBody>
      </p:sp>
      <p:grpSp>
        <p:nvGrpSpPr>
          <p:cNvPr id="30" name="Group 3">
            <a:extLst>
              <a:ext uri="{FF2B5EF4-FFF2-40B4-BE49-F238E27FC236}">
                <a16:creationId xmlns:a16="http://schemas.microsoft.com/office/drawing/2014/main" id="{88DC485D-073D-43CA-A851-A2F91C230524}"/>
              </a:ext>
            </a:extLst>
          </p:cNvPr>
          <p:cNvGrpSpPr/>
          <p:nvPr/>
        </p:nvGrpSpPr>
        <p:grpSpPr>
          <a:xfrm>
            <a:off x="704850" y="5652877"/>
            <a:ext cx="5976604" cy="758623"/>
            <a:chOff x="559962" y="5404638"/>
            <a:chExt cx="5976604" cy="758623"/>
          </a:xfrm>
        </p:grpSpPr>
        <p:grpSp>
          <p:nvGrpSpPr>
            <p:cNvPr id="31" name="Group 86">
              <a:extLst>
                <a:ext uri="{FF2B5EF4-FFF2-40B4-BE49-F238E27FC236}">
                  <a16:creationId xmlns:a16="http://schemas.microsoft.com/office/drawing/2014/main" id="{03D824BD-6073-4295-8279-79B634E22410}"/>
                </a:ext>
              </a:extLst>
            </p:cNvPr>
            <p:cNvGrpSpPr/>
            <p:nvPr/>
          </p:nvGrpSpPr>
          <p:grpSpPr>
            <a:xfrm>
              <a:off x="559962" y="5404638"/>
              <a:ext cx="5976604" cy="758623"/>
              <a:chOff x="1050756" y="5200397"/>
              <a:chExt cx="8379379" cy="692928"/>
            </a:xfrm>
          </p:grpSpPr>
          <p:sp>
            <p:nvSpPr>
              <p:cNvPr id="40" name="Text Placeholder 12">
                <a:extLst>
                  <a:ext uri="{FF2B5EF4-FFF2-40B4-BE49-F238E27FC236}">
                    <a16:creationId xmlns:a16="http://schemas.microsoft.com/office/drawing/2014/main" id="{53D63E6B-BA27-41EF-B671-3652E6CDA180}"/>
                  </a:ext>
                </a:extLst>
              </p:cNvPr>
              <p:cNvSpPr txBox="1">
                <a:spLocks/>
              </p:cNvSpPr>
              <p:nvPr/>
            </p:nvSpPr>
            <p:spPr>
              <a:xfrm>
                <a:off x="1050757" y="5379655"/>
                <a:ext cx="8379378" cy="513670"/>
              </a:xfrm>
              <a:prstGeom prst="rect">
                <a:avLst/>
              </a:prstGeom>
              <a:ln w="25400">
                <a:solidFill>
                  <a:schemeClr val="accent2"/>
                </a:solidFill>
              </a:ln>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SzPct val="100000"/>
                  <a:buNone/>
                </a:pPr>
                <a:r>
                  <a:rPr lang="en-CA" dirty="0"/>
                  <a:t>Combining these priorities will lead to better tool selection and more synergy.</a:t>
                </a:r>
              </a:p>
            </p:txBody>
          </p:sp>
          <p:sp>
            <p:nvSpPr>
              <p:cNvPr id="41" name="Round Same Side Corner Rectangle 97">
                <a:extLst>
                  <a:ext uri="{FF2B5EF4-FFF2-40B4-BE49-F238E27FC236}">
                    <a16:creationId xmlns:a16="http://schemas.microsoft.com/office/drawing/2014/main" id="{0C75C3F0-13B5-405C-8B84-457F4AA17EB0}"/>
                  </a:ext>
                </a:extLst>
              </p:cNvPr>
              <p:cNvSpPr/>
              <p:nvPr/>
            </p:nvSpPr>
            <p:spPr>
              <a:xfrm>
                <a:off x="1050756" y="5200397"/>
                <a:ext cx="8379378" cy="221585"/>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grpSp>
        <p:pic>
          <p:nvPicPr>
            <p:cNvPr id="39" name="Picture 44" descr="insight-sm.wmf">
              <a:extLst>
                <a:ext uri="{FF2B5EF4-FFF2-40B4-BE49-F238E27FC236}">
                  <a16:creationId xmlns:a16="http://schemas.microsoft.com/office/drawing/2014/main" id="{C8D564CA-E544-4997-8E4C-091370834C27}"/>
                </a:ext>
              </a:extLst>
            </p:cNvPr>
            <p:cNvPicPr>
              <a:picLocks noChangeAspect="1"/>
            </p:cNvPicPr>
            <p:nvPr/>
          </p:nvPicPr>
          <p:blipFill>
            <a:blip r:embed="rId2" cstate="print"/>
            <a:stretch>
              <a:fillRect/>
            </a:stretch>
          </p:blipFill>
          <p:spPr>
            <a:xfrm>
              <a:off x="6291399" y="5443685"/>
              <a:ext cx="198346" cy="148760"/>
            </a:xfrm>
            <a:prstGeom prst="rect">
              <a:avLst/>
            </a:prstGeom>
            <a:solidFill>
              <a:schemeClr val="accent2"/>
            </a:solidFill>
            <a:ln w="25400">
              <a:solidFill>
                <a:schemeClr val="accent2"/>
              </a:solidFill>
            </a:ln>
          </p:spPr>
        </p:pic>
      </p:grpSp>
      <p:sp>
        <p:nvSpPr>
          <p:cNvPr id="4" name="Rectangle 3">
            <a:extLst>
              <a:ext uri="{FF2B5EF4-FFF2-40B4-BE49-F238E27FC236}">
                <a16:creationId xmlns:a16="http://schemas.microsoft.com/office/drawing/2014/main" id="{3948DF12-8A25-4640-A156-51A7FBB70E5E}"/>
              </a:ext>
            </a:extLst>
          </p:cNvPr>
          <p:cNvSpPr/>
          <p:nvPr/>
        </p:nvSpPr>
        <p:spPr>
          <a:xfrm>
            <a:off x="7123935" y="5342212"/>
            <a:ext cx="1244251" cy="246221"/>
          </a:xfrm>
          <a:prstGeom prst="rect">
            <a:avLst/>
          </a:prstGeom>
        </p:spPr>
        <p:txBody>
          <a:bodyPr wrap="none">
            <a:spAutoFit/>
          </a:bodyPr>
          <a:lstStyle/>
          <a:p>
            <a:r>
              <a:rPr lang="en-CA" sz="1000" dirty="0">
                <a:latin typeface="open sans"/>
                <a:hlinkClick r:id="rId3"/>
              </a:rPr>
              <a:t>Elizabeth Mazenko</a:t>
            </a:r>
            <a:endParaRPr lang="en-CA" sz="1000" dirty="0"/>
          </a:p>
        </p:txBody>
      </p:sp>
    </p:spTree>
    <p:extLst>
      <p:ext uri="{BB962C8B-B14F-4D97-AF65-F5344CB8AC3E}">
        <p14:creationId xmlns:p14="http://schemas.microsoft.com/office/powerpoint/2010/main" val="149514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B84E69C-2231-4542-9305-003002255F82}"/>
              </a:ext>
            </a:extLst>
          </p:cNvPr>
          <p:cNvSpPr/>
          <p:nvPr/>
        </p:nvSpPr>
        <p:spPr>
          <a:xfrm>
            <a:off x="644079" y="2881727"/>
            <a:ext cx="5814746" cy="1898054"/>
          </a:xfrm>
          <a:prstGeom prst="roundRect">
            <a:avLst>
              <a:gd name="adj" fmla="val 3223"/>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How the company competes</a:t>
            </a:r>
            <a:endParaRPr lang="en-CA" dirty="0"/>
          </a:p>
        </p:txBody>
      </p:sp>
      <p:sp>
        <p:nvSpPr>
          <p:cNvPr id="2" name="Title 1"/>
          <p:cNvSpPr>
            <a:spLocks noGrp="1"/>
          </p:cNvSpPr>
          <p:nvPr>
            <p:ph type="title"/>
          </p:nvPr>
        </p:nvSpPr>
        <p:spPr>
          <a:xfrm>
            <a:off x="237354" y="123353"/>
            <a:ext cx="8699481" cy="877887"/>
          </a:xfrm>
        </p:spPr>
        <p:txBody>
          <a:bodyPr/>
          <a:lstStyle/>
          <a:p>
            <a:r>
              <a:rPr lang="en-US" dirty="0"/>
              <a:t>The</a:t>
            </a:r>
            <a:r>
              <a:rPr lang="en-US" b="1" dirty="0"/>
              <a:t> t</a:t>
            </a:r>
            <a:r>
              <a:rPr lang="en-US" dirty="0"/>
              <a:t>op-down BI Opportunity Analysis is a tool for senior executives to discover where Business Intelligence  can provide value  </a:t>
            </a:r>
            <a:endParaRPr lang="en-CA" dirty="0"/>
          </a:p>
        </p:txBody>
      </p:sp>
      <p:sp>
        <p:nvSpPr>
          <p:cNvPr id="13" name="Right Brace 12"/>
          <p:cNvSpPr/>
          <p:nvPr/>
        </p:nvSpPr>
        <p:spPr>
          <a:xfrm>
            <a:off x="6837289" y="1353028"/>
            <a:ext cx="267128" cy="33196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4" name="Right Brace 13"/>
          <p:cNvSpPr/>
          <p:nvPr/>
        </p:nvSpPr>
        <p:spPr>
          <a:xfrm>
            <a:off x="6834647" y="4779781"/>
            <a:ext cx="346827" cy="1627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5" name="TextBox 14"/>
          <p:cNvSpPr txBox="1"/>
          <p:nvPr/>
        </p:nvSpPr>
        <p:spPr>
          <a:xfrm>
            <a:off x="7181474" y="2353455"/>
            <a:ext cx="1746607" cy="923330"/>
          </a:xfrm>
          <a:prstGeom prst="rect">
            <a:avLst/>
          </a:prstGeom>
        </p:spPr>
        <p:txBody>
          <a:bodyPr wrap="square" rtlCol="0">
            <a:spAutoFit/>
          </a:bodyPr>
          <a:lstStyle/>
          <a:p>
            <a:r>
              <a:rPr lang="en-US" b="1" dirty="0"/>
              <a:t>Business context for BI Opportunities</a:t>
            </a:r>
            <a:endParaRPr lang="en-CA" b="1" dirty="0"/>
          </a:p>
        </p:txBody>
      </p:sp>
      <p:sp>
        <p:nvSpPr>
          <p:cNvPr id="16" name="TextBox 15"/>
          <p:cNvSpPr txBox="1"/>
          <p:nvPr/>
        </p:nvSpPr>
        <p:spPr>
          <a:xfrm>
            <a:off x="7181474" y="4733130"/>
            <a:ext cx="1746607" cy="1477328"/>
          </a:xfrm>
          <a:prstGeom prst="rect">
            <a:avLst/>
          </a:prstGeom>
        </p:spPr>
        <p:txBody>
          <a:bodyPr wrap="square" rtlCol="0">
            <a:spAutoFit/>
          </a:bodyPr>
          <a:lstStyle/>
          <a:p>
            <a:r>
              <a:rPr lang="en-US" b="1" dirty="0"/>
              <a:t>Business processes where BI might be leveraged  </a:t>
            </a:r>
            <a:endParaRPr lang="en-CA" b="1" dirty="0"/>
          </a:p>
        </p:txBody>
      </p:sp>
      <p:sp>
        <p:nvSpPr>
          <p:cNvPr id="73" name="TextBox 72"/>
          <p:cNvSpPr txBox="1"/>
          <p:nvPr/>
        </p:nvSpPr>
        <p:spPr>
          <a:xfrm>
            <a:off x="7810410" y="6284032"/>
            <a:ext cx="981359" cy="246221"/>
          </a:xfrm>
          <a:prstGeom prst="rect">
            <a:avLst/>
          </a:prstGeom>
        </p:spPr>
        <p:txBody>
          <a:bodyPr wrap="none" rtlCol="0">
            <a:spAutoFit/>
          </a:bodyPr>
          <a:lstStyle/>
          <a:p>
            <a:r>
              <a:rPr lang="en-US" sz="1000" i="1" dirty="0"/>
              <a:t>Williams </a:t>
            </a:r>
            <a:r>
              <a:rPr lang="en-US" sz="1000" dirty="0"/>
              <a:t>2016</a:t>
            </a:r>
            <a:endParaRPr lang="en-CA" sz="1000" dirty="0"/>
          </a:p>
        </p:txBody>
      </p:sp>
      <p:sp>
        <p:nvSpPr>
          <p:cNvPr id="4" name="Freeform: Shape 3">
            <a:extLst>
              <a:ext uri="{FF2B5EF4-FFF2-40B4-BE49-F238E27FC236}">
                <a16:creationId xmlns:a16="http://schemas.microsoft.com/office/drawing/2014/main" id="{24F14E17-E16D-4CAC-85B6-9BFEAC98FD61}"/>
              </a:ext>
            </a:extLst>
          </p:cNvPr>
          <p:cNvSpPr/>
          <p:nvPr/>
        </p:nvSpPr>
        <p:spPr>
          <a:xfrm>
            <a:off x="973449" y="1224463"/>
            <a:ext cx="4863825" cy="674910"/>
          </a:xfrm>
          <a:custGeom>
            <a:avLst/>
            <a:gdLst>
              <a:gd name="connsiteX0" fmla="*/ 0 w 5412573"/>
              <a:gd name="connsiteY0" fmla="*/ 67491 h 674910"/>
              <a:gd name="connsiteX1" fmla="*/ 67491 w 5412573"/>
              <a:gd name="connsiteY1" fmla="*/ 0 h 674910"/>
              <a:gd name="connsiteX2" fmla="*/ 5345082 w 5412573"/>
              <a:gd name="connsiteY2" fmla="*/ 0 h 674910"/>
              <a:gd name="connsiteX3" fmla="*/ 5412573 w 5412573"/>
              <a:gd name="connsiteY3" fmla="*/ 67491 h 674910"/>
              <a:gd name="connsiteX4" fmla="*/ 5412573 w 5412573"/>
              <a:gd name="connsiteY4" fmla="*/ 607419 h 674910"/>
              <a:gd name="connsiteX5" fmla="*/ 5345082 w 5412573"/>
              <a:gd name="connsiteY5" fmla="*/ 674910 h 674910"/>
              <a:gd name="connsiteX6" fmla="*/ 67491 w 5412573"/>
              <a:gd name="connsiteY6" fmla="*/ 674910 h 674910"/>
              <a:gd name="connsiteX7" fmla="*/ 0 w 5412573"/>
              <a:gd name="connsiteY7" fmla="*/ 607419 h 674910"/>
              <a:gd name="connsiteX8" fmla="*/ 0 w 5412573"/>
              <a:gd name="connsiteY8" fmla="*/ 67491 h 67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573" h="674910">
                <a:moveTo>
                  <a:pt x="0" y="67491"/>
                </a:moveTo>
                <a:cubicBezTo>
                  <a:pt x="0" y="30217"/>
                  <a:pt x="30217" y="0"/>
                  <a:pt x="67491" y="0"/>
                </a:cubicBezTo>
                <a:lnTo>
                  <a:pt x="5345082" y="0"/>
                </a:lnTo>
                <a:cubicBezTo>
                  <a:pt x="5382356" y="0"/>
                  <a:pt x="5412573" y="30217"/>
                  <a:pt x="5412573" y="67491"/>
                </a:cubicBezTo>
                <a:lnTo>
                  <a:pt x="5412573" y="607419"/>
                </a:lnTo>
                <a:cubicBezTo>
                  <a:pt x="5412573" y="644693"/>
                  <a:pt x="5382356" y="674910"/>
                  <a:pt x="5345082" y="674910"/>
                </a:cubicBezTo>
                <a:lnTo>
                  <a:pt x="67491" y="674910"/>
                </a:lnTo>
                <a:cubicBezTo>
                  <a:pt x="30217" y="674910"/>
                  <a:pt x="0" y="644693"/>
                  <a:pt x="0" y="607419"/>
                </a:cubicBezTo>
                <a:lnTo>
                  <a:pt x="0" y="6749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67" tIns="95967" rIns="86400" bIns="95967"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Industry Drivers</a:t>
            </a:r>
            <a:endParaRPr lang="en-CA" sz="2000" b="1" kern="1200" dirty="0">
              <a:solidFill>
                <a:schemeClr val="tx1"/>
              </a:solidFill>
            </a:endParaRPr>
          </a:p>
        </p:txBody>
      </p:sp>
      <p:sp>
        <p:nvSpPr>
          <p:cNvPr id="5" name="Freeform: Shape 4">
            <a:extLst>
              <a:ext uri="{FF2B5EF4-FFF2-40B4-BE49-F238E27FC236}">
                <a16:creationId xmlns:a16="http://schemas.microsoft.com/office/drawing/2014/main" id="{F93886E6-9668-44A9-891E-B8872A07456B}"/>
              </a:ext>
            </a:extLst>
          </p:cNvPr>
          <p:cNvSpPr/>
          <p:nvPr/>
        </p:nvSpPr>
        <p:spPr>
          <a:xfrm>
            <a:off x="866463" y="2100194"/>
            <a:ext cx="4970811" cy="633524"/>
          </a:xfrm>
          <a:custGeom>
            <a:avLst/>
            <a:gdLst>
              <a:gd name="connsiteX0" fmla="*/ 0 w 6367729"/>
              <a:gd name="connsiteY0" fmla="*/ 63352 h 633524"/>
              <a:gd name="connsiteX1" fmla="*/ 63352 w 6367729"/>
              <a:gd name="connsiteY1" fmla="*/ 0 h 633524"/>
              <a:gd name="connsiteX2" fmla="*/ 6304377 w 6367729"/>
              <a:gd name="connsiteY2" fmla="*/ 0 h 633524"/>
              <a:gd name="connsiteX3" fmla="*/ 6367729 w 6367729"/>
              <a:gd name="connsiteY3" fmla="*/ 63352 h 633524"/>
              <a:gd name="connsiteX4" fmla="*/ 6367729 w 6367729"/>
              <a:gd name="connsiteY4" fmla="*/ 570172 h 633524"/>
              <a:gd name="connsiteX5" fmla="*/ 6304377 w 6367729"/>
              <a:gd name="connsiteY5" fmla="*/ 633524 h 633524"/>
              <a:gd name="connsiteX6" fmla="*/ 63352 w 6367729"/>
              <a:gd name="connsiteY6" fmla="*/ 633524 h 633524"/>
              <a:gd name="connsiteX7" fmla="*/ 0 w 6367729"/>
              <a:gd name="connsiteY7" fmla="*/ 570172 h 633524"/>
              <a:gd name="connsiteX8" fmla="*/ 0 w 6367729"/>
              <a:gd name="connsiteY8" fmla="*/ 63352 h 63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729" h="633524">
                <a:moveTo>
                  <a:pt x="0" y="63352"/>
                </a:moveTo>
                <a:cubicBezTo>
                  <a:pt x="0" y="28364"/>
                  <a:pt x="28364" y="0"/>
                  <a:pt x="63352" y="0"/>
                </a:cubicBezTo>
                <a:lnTo>
                  <a:pt x="6304377" y="0"/>
                </a:lnTo>
                <a:cubicBezTo>
                  <a:pt x="6339365" y="0"/>
                  <a:pt x="6367729" y="28364"/>
                  <a:pt x="6367729" y="63352"/>
                </a:cubicBezTo>
                <a:lnTo>
                  <a:pt x="6367729" y="570172"/>
                </a:lnTo>
                <a:cubicBezTo>
                  <a:pt x="6367729" y="605160"/>
                  <a:pt x="6339365" y="633524"/>
                  <a:pt x="6304377" y="633524"/>
                </a:cubicBezTo>
                <a:lnTo>
                  <a:pt x="63352" y="633524"/>
                </a:lnTo>
                <a:cubicBezTo>
                  <a:pt x="28364" y="633524"/>
                  <a:pt x="0" y="605160"/>
                  <a:pt x="0" y="570172"/>
                </a:cubicBezTo>
                <a:lnTo>
                  <a:pt x="0" y="633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135" tIns="87135" rIns="86400" bIns="87135" numCol="1" spcCol="1270" anchor="ctr" anchorCtr="0">
            <a:noAutofit/>
          </a:bodyPr>
          <a:lstStyle/>
          <a:p>
            <a:pPr marL="0" lvl="0" indent="0" algn="ctr" defTabSz="800100">
              <a:lnSpc>
                <a:spcPct val="90000"/>
              </a:lnSpc>
              <a:spcBef>
                <a:spcPct val="0"/>
              </a:spcBef>
              <a:spcAft>
                <a:spcPct val="35000"/>
              </a:spcAft>
              <a:buNone/>
            </a:pPr>
            <a:r>
              <a:rPr lang="en-US" sz="1800" kern="1200" dirty="0"/>
              <a:t>Company strategy, goals, and objectives</a:t>
            </a:r>
            <a:endParaRPr lang="en-CA" sz="1800" kern="1200" dirty="0"/>
          </a:p>
        </p:txBody>
      </p:sp>
      <p:sp>
        <p:nvSpPr>
          <p:cNvPr id="6" name="Freeform: Shape 5">
            <a:extLst>
              <a:ext uri="{FF2B5EF4-FFF2-40B4-BE49-F238E27FC236}">
                <a16:creationId xmlns:a16="http://schemas.microsoft.com/office/drawing/2014/main" id="{9BA9312D-4C3C-49A1-96D3-D2DFC59D4705}"/>
              </a:ext>
            </a:extLst>
          </p:cNvPr>
          <p:cNvSpPr/>
          <p:nvPr/>
        </p:nvSpPr>
        <p:spPr>
          <a:xfrm>
            <a:off x="3193079" y="1818673"/>
            <a:ext cx="438691" cy="299635"/>
          </a:xfrm>
          <a:custGeom>
            <a:avLst/>
            <a:gdLst>
              <a:gd name="connsiteX0" fmla="*/ 0 w 438691"/>
              <a:gd name="connsiteY0" fmla="*/ 164799 h 299635"/>
              <a:gd name="connsiteX1" fmla="*/ 98705 w 438691"/>
              <a:gd name="connsiteY1" fmla="*/ 164799 h 299635"/>
              <a:gd name="connsiteX2" fmla="*/ 98705 w 438691"/>
              <a:gd name="connsiteY2" fmla="*/ 0 h 299635"/>
              <a:gd name="connsiteX3" fmla="*/ 339986 w 438691"/>
              <a:gd name="connsiteY3" fmla="*/ 0 h 299635"/>
              <a:gd name="connsiteX4" fmla="*/ 339986 w 438691"/>
              <a:gd name="connsiteY4" fmla="*/ 164799 h 299635"/>
              <a:gd name="connsiteX5" fmla="*/ 438691 w 438691"/>
              <a:gd name="connsiteY5" fmla="*/ 164799 h 299635"/>
              <a:gd name="connsiteX6" fmla="*/ 219346 w 438691"/>
              <a:gd name="connsiteY6" fmla="*/ 299635 h 299635"/>
              <a:gd name="connsiteX7" fmla="*/ 0 w 438691"/>
              <a:gd name="connsiteY7" fmla="*/ 164799 h 2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691" h="299635">
                <a:moveTo>
                  <a:pt x="0" y="164799"/>
                </a:moveTo>
                <a:lnTo>
                  <a:pt x="98705" y="164799"/>
                </a:lnTo>
                <a:lnTo>
                  <a:pt x="98705" y="0"/>
                </a:lnTo>
                <a:lnTo>
                  <a:pt x="339986" y="0"/>
                </a:lnTo>
                <a:lnTo>
                  <a:pt x="339986" y="164799"/>
                </a:lnTo>
                <a:lnTo>
                  <a:pt x="438691" y="164799"/>
                </a:lnTo>
                <a:lnTo>
                  <a:pt x="219346" y="299635"/>
                </a:lnTo>
                <a:lnTo>
                  <a:pt x="0" y="16479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6485" tIns="17780" rIns="116485" bIns="91940" numCol="1" spcCol="1270" anchor="ctr" anchorCtr="0">
            <a:noAutofit/>
          </a:bodyPr>
          <a:lstStyle/>
          <a:p>
            <a:pPr marL="0" lvl="0" indent="0" algn="ctr" defTabSz="622300">
              <a:lnSpc>
                <a:spcPct val="90000"/>
              </a:lnSpc>
              <a:spcBef>
                <a:spcPct val="0"/>
              </a:spcBef>
              <a:spcAft>
                <a:spcPct val="35000"/>
              </a:spcAft>
              <a:buNone/>
            </a:pPr>
            <a:endParaRPr lang="en-CA" sz="1400" kern="1200" dirty="0"/>
          </a:p>
        </p:txBody>
      </p:sp>
      <p:sp>
        <p:nvSpPr>
          <p:cNvPr id="8" name="Freeform: Shape 7">
            <a:extLst>
              <a:ext uri="{FF2B5EF4-FFF2-40B4-BE49-F238E27FC236}">
                <a16:creationId xmlns:a16="http://schemas.microsoft.com/office/drawing/2014/main" id="{6AEFC893-1990-471B-B5F8-AE92E7B9EC4D}"/>
              </a:ext>
            </a:extLst>
          </p:cNvPr>
          <p:cNvSpPr/>
          <p:nvPr/>
        </p:nvSpPr>
        <p:spPr>
          <a:xfrm>
            <a:off x="571282" y="4918961"/>
            <a:ext cx="6109128" cy="1547153"/>
          </a:xfrm>
          <a:custGeom>
            <a:avLst/>
            <a:gdLst>
              <a:gd name="connsiteX0" fmla="*/ 0 w 6109128"/>
              <a:gd name="connsiteY0" fmla="*/ 0 h 1499800"/>
              <a:gd name="connsiteX1" fmla="*/ 6109128 w 6109128"/>
              <a:gd name="connsiteY1" fmla="*/ 0 h 1499800"/>
              <a:gd name="connsiteX2" fmla="*/ 6109128 w 6109128"/>
              <a:gd name="connsiteY2" fmla="*/ 1499800 h 1499800"/>
              <a:gd name="connsiteX3" fmla="*/ 0 w 6109128"/>
              <a:gd name="connsiteY3" fmla="*/ 1499800 h 1499800"/>
              <a:gd name="connsiteX4" fmla="*/ 0 w 6109128"/>
              <a:gd name="connsiteY4" fmla="*/ 0 h 149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128" h="1499800">
                <a:moveTo>
                  <a:pt x="0" y="0"/>
                </a:moveTo>
                <a:lnTo>
                  <a:pt x="6109128" y="0"/>
                </a:lnTo>
                <a:lnTo>
                  <a:pt x="6109128" y="1499800"/>
                </a:lnTo>
                <a:lnTo>
                  <a:pt x="0" y="1499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Business-driven BI value creation opportunities</a:t>
            </a:r>
            <a:endParaRPr lang="en-CA" sz="2000" kern="1200" dirty="0"/>
          </a:p>
        </p:txBody>
      </p:sp>
      <p:grpSp>
        <p:nvGrpSpPr>
          <p:cNvPr id="10" name="Group 9">
            <a:extLst>
              <a:ext uri="{FF2B5EF4-FFF2-40B4-BE49-F238E27FC236}">
                <a16:creationId xmlns:a16="http://schemas.microsoft.com/office/drawing/2014/main" id="{3AA693BA-CF08-4D34-95F8-D4310B35CA11}"/>
              </a:ext>
            </a:extLst>
          </p:cNvPr>
          <p:cNvGrpSpPr/>
          <p:nvPr/>
        </p:nvGrpSpPr>
        <p:grpSpPr>
          <a:xfrm>
            <a:off x="685876" y="5413041"/>
            <a:ext cx="5891151" cy="980882"/>
            <a:chOff x="685876" y="5413041"/>
            <a:chExt cx="5891151" cy="980882"/>
          </a:xfrm>
        </p:grpSpPr>
        <p:sp>
          <p:nvSpPr>
            <p:cNvPr id="11" name="Freeform: Shape 10">
              <a:extLst>
                <a:ext uri="{FF2B5EF4-FFF2-40B4-BE49-F238E27FC236}">
                  <a16:creationId xmlns:a16="http://schemas.microsoft.com/office/drawing/2014/main" id="{F8DB921A-A5BA-4BC7-9C6D-B6603496E1D2}"/>
                </a:ext>
              </a:extLst>
            </p:cNvPr>
            <p:cNvSpPr/>
            <p:nvPr/>
          </p:nvSpPr>
          <p:spPr>
            <a:xfrm>
              <a:off x="685876" y="5413041"/>
              <a:ext cx="1870578" cy="972822"/>
            </a:xfrm>
            <a:custGeom>
              <a:avLst/>
              <a:gdLst>
                <a:gd name="connsiteX0" fmla="*/ 0 w 1870578"/>
                <a:gd name="connsiteY0" fmla="*/ 0 h 922482"/>
                <a:gd name="connsiteX1" fmla="*/ 1870578 w 1870578"/>
                <a:gd name="connsiteY1" fmla="*/ 0 h 922482"/>
                <a:gd name="connsiteX2" fmla="*/ 1870578 w 1870578"/>
                <a:gd name="connsiteY2" fmla="*/ 922482 h 922482"/>
                <a:gd name="connsiteX3" fmla="*/ 0 w 1870578"/>
                <a:gd name="connsiteY3" fmla="*/ 922482 h 922482"/>
                <a:gd name="connsiteX4" fmla="*/ 0 w 1870578"/>
                <a:gd name="connsiteY4" fmla="*/ 0 h 9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578" h="922482">
                  <a:moveTo>
                    <a:pt x="0" y="0"/>
                  </a:moveTo>
                  <a:lnTo>
                    <a:pt x="1870578" y="0"/>
                  </a:lnTo>
                  <a:lnTo>
                    <a:pt x="1870578" y="922482"/>
                  </a:lnTo>
                  <a:lnTo>
                    <a:pt x="0" y="9224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ts val="0"/>
                </a:spcAft>
                <a:buNone/>
              </a:pPr>
              <a:r>
                <a:rPr lang="en-US" sz="1200" kern="1200" dirty="0"/>
                <a:t>Management processes:</a:t>
              </a:r>
            </a:p>
            <a:p>
              <a:pPr marL="0" lvl="0" indent="0" algn="ctr" defTabSz="533400">
                <a:lnSpc>
                  <a:spcPct val="90000"/>
                </a:lnSpc>
                <a:spcBef>
                  <a:spcPct val="0"/>
                </a:spcBef>
                <a:spcAft>
                  <a:spcPts val="0"/>
                </a:spcAft>
                <a:buNone/>
              </a:pPr>
              <a:r>
                <a:rPr lang="en-US" sz="1400" kern="1200" dirty="0"/>
                <a:t> </a:t>
              </a:r>
              <a:r>
                <a:rPr lang="en-US" sz="900" kern="1200" dirty="0"/>
                <a:t>planning, budgeting, performance monitoring/assessment, process</a:t>
              </a:r>
            </a:p>
            <a:p>
              <a:pPr marL="0" lvl="0" indent="0" algn="ctr" defTabSz="533400">
                <a:lnSpc>
                  <a:spcPct val="90000"/>
                </a:lnSpc>
                <a:spcBef>
                  <a:spcPct val="0"/>
                </a:spcBef>
                <a:spcAft>
                  <a:spcPts val="0"/>
                </a:spcAft>
                <a:buNone/>
              </a:pPr>
              <a:r>
                <a:rPr lang="en-US" sz="900" kern="1200" dirty="0"/>
                <a:t>improvement, cost analysis, optimization etc.</a:t>
              </a:r>
              <a:endParaRPr lang="en-CA" sz="900" kern="1200" dirty="0"/>
            </a:p>
          </p:txBody>
        </p:sp>
        <p:sp>
          <p:nvSpPr>
            <p:cNvPr id="12" name="Freeform: Shape 11">
              <a:extLst>
                <a:ext uri="{FF2B5EF4-FFF2-40B4-BE49-F238E27FC236}">
                  <a16:creationId xmlns:a16="http://schemas.microsoft.com/office/drawing/2014/main" id="{FE227105-458C-459F-AB78-E1E257BB2EA3}"/>
                </a:ext>
              </a:extLst>
            </p:cNvPr>
            <p:cNvSpPr/>
            <p:nvPr/>
          </p:nvSpPr>
          <p:spPr>
            <a:xfrm>
              <a:off x="2671047" y="5421101"/>
              <a:ext cx="1955800" cy="972822"/>
            </a:xfrm>
            <a:custGeom>
              <a:avLst/>
              <a:gdLst>
                <a:gd name="connsiteX0" fmla="*/ 0 w 1955800"/>
                <a:gd name="connsiteY0" fmla="*/ 0 h 922482"/>
                <a:gd name="connsiteX1" fmla="*/ 1955800 w 1955800"/>
                <a:gd name="connsiteY1" fmla="*/ 0 h 922482"/>
                <a:gd name="connsiteX2" fmla="*/ 1955800 w 1955800"/>
                <a:gd name="connsiteY2" fmla="*/ 922482 h 922482"/>
                <a:gd name="connsiteX3" fmla="*/ 0 w 1955800"/>
                <a:gd name="connsiteY3" fmla="*/ 922482 h 922482"/>
                <a:gd name="connsiteX4" fmla="*/ 0 w 1955800"/>
                <a:gd name="connsiteY4" fmla="*/ 0 h 9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922482">
                  <a:moveTo>
                    <a:pt x="0" y="0"/>
                  </a:moveTo>
                  <a:lnTo>
                    <a:pt x="1955800" y="0"/>
                  </a:lnTo>
                  <a:lnTo>
                    <a:pt x="1955800" y="922482"/>
                  </a:lnTo>
                  <a:lnTo>
                    <a:pt x="0" y="9224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kern="1200" dirty="0"/>
                <a:t>Revenue generating processes: </a:t>
              </a:r>
            </a:p>
            <a:p>
              <a:pPr marL="0" lvl="0" indent="0" algn="ctr" defTabSz="533400">
                <a:lnSpc>
                  <a:spcPct val="90000"/>
                </a:lnSpc>
                <a:spcBef>
                  <a:spcPct val="0"/>
                </a:spcBef>
                <a:spcAft>
                  <a:spcPct val="35000"/>
                </a:spcAft>
                <a:buNone/>
              </a:pPr>
              <a:r>
                <a:rPr lang="en-US" sz="900" kern="1200" dirty="0"/>
                <a:t>Customer segmentation, campaign/ channel/sales management, etc.</a:t>
              </a:r>
              <a:endParaRPr lang="en-CA" sz="900" kern="1200" dirty="0"/>
            </a:p>
          </p:txBody>
        </p:sp>
        <p:sp>
          <p:nvSpPr>
            <p:cNvPr id="21" name="Freeform: Shape 20">
              <a:extLst>
                <a:ext uri="{FF2B5EF4-FFF2-40B4-BE49-F238E27FC236}">
                  <a16:creationId xmlns:a16="http://schemas.microsoft.com/office/drawing/2014/main" id="{D721F889-9A08-4DBB-A2B9-CE9FB6D6A6D1}"/>
                </a:ext>
              </a:extLst>
            </p:cNvPr>
            <p:cNvSpPr/>
            <p:nvPr/>
          </p:nvSpPr>
          <p:spPr>
            <a:xfrm>
              <a:off x="4739197" y="5421101"/>
              <a:ext cx="1837830" cy="972822"/>
            </a:xfrm>
            <a:custGeom>
              <a:avLst/>
              <a:gdLst>
                <a:gd name="connsiteX0" fmla="*/ 0 w 1837830"/>
                <a:gd name="connsiteY0" fmla="*/ 0 h 922482"/>
                <a:gd name="connsiteX1" fmla="*/ 1837830 w 1837830"/>
                <a:gd name="connsiteY1" fmla="*/ 0 h 922482"/>
                <a:gd name="connsiteX2" fmla="*/ 1837830 w 1837830"/>
                <a:gd name="connsiteY2" fmla="*/ 922482 h 922482"/>
                <a:gd name="connsiteX3" fmla="*/ 0 w 1837830"/>
                <a:gd name="connsiteY3" fmla="*/ 922482 h 922482"/>
                <a:gd name="connsiteX4" fmla="*/ 0 w 1837830"/>
                <a:gd name="connsiteY4" fmla="*/ 0 h 9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830" h="922482">
                  <a:moveTo>
                    <a:pt x="0" y="0"/>
                  </a:moveTo>
                  <a:lnTo>
                    <a:pt x="1837830" y="0"/>
                  </a:lnTo>
                  <a:lnTo>
                    <a:pt x="1837830" y="922482"/>
                  </a:lnTo>
                  <a:lnTo>
                    <a:pt x="0" y="9224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kern="1200" dirty="0"/>
                <a:t>Resource consumption processes:</a:t>
              </a:r>
            </a:p>
            <a:p>
              <a:pPr marL="0" lvl="0" indent="0" algn="ctr" defTabSz="533400">
                <a:lnSpc>
                  <a:spcPct val="90000"/>
                </a:lnSpc>
                <a:spcBef>
                  <a:spcPct val="0"/>
                </a:spcBef>
                <a:spcAft>
                  <a:spcPts val="0"/>
                </a:spcAft>
                <a:buNone/>
              </a:pPr>
              <a:r>
                <a:rPr lang="en-US" sz="900" kern="1200" dirty="0"/>
                <a:t>product/service development, manufacturing/operations, supply</a:t>
              </a:r>
            </a:p>
            <a:p>
              <a:pPr marL="0" lvl="0" indent="0" algn="ctr" defTabSz="533400">
                <a:lnSpc>
                  <a:spcPct val="90000"/>
                </a:lnSpc>
                <a:spcBef>
                  <a:spcPct val="0"/>
                </a:spcBef>
                <a:spcAft>
                  <a:spcPts val="0"/>
                </a:spcAft>
                <a:buNone/>
              </a:pPr>
              <a:r>
                <a:rPr lang="en-US" sz="900" kern="1200" dirty="0"/>
                <a:t>chain, order management,  purchasing, etc.</a:t>
              </a:r>
              <a:endParaRPr lang="en-CA" sz="900" kern="1200" dirty="0"/>
            </a:p>
          </p:txBody>
        </p:sp>
      </p:grpSp>
      <p:grpSp>
        <p:nvGrpSpPr>
          <p:cNvPr id="27" name="Group 26">
            <a:extLst>
              <a:ext uri="{FF2B5EF4-FFF2-40B4-BE49-F238E27FC236}">
                <a16:creationId xmlns:a16="http://schemas.microsoft.com/office/drawing/2014/main" id="{67FF6447-068E-4D0F-96D5-AE3C7A9DB525}"/>
              </a:ext>
            </a:extLst>
          </p:cNvPr>
          <p:cNvGrpSpPr/>
          <p:nvPr/>
        </p:nvGrpSpPr>
        <p:grpSpPr>
          <a:xfrm>
            <a:off x="3207168" y="4616913"/>
            <a:ext cx="410514" cy="410514"/>
            <a:chOff x="5229596" y="2369981"/>
            <a:chExt cx="410514" cy="410514"/>
          </a:xfrm>
        </p:grpSpPr>
        <p:sp>
          <p:nvSpPr>
            <p:cNvPr id="29" name="Arrow: Down 28">
              <a:extLst>
                <a:ext uri="{FF2B5EF4-FFF2-40B4-BE49-F238E27FC236}">
                  <a16:creationId xmlns:a16="http://schemas.microsoft.com/office/drawing/2014/main" id="{E7EC46EE-78AF-45C9-89A6-7DDE1430BA56}"/>
                </a:ext>
              </a:extLst>
            </p:cNvPr>
            <p:cNvSpPr/>
            <p:nvPr/>
          </p:nvSpPr>
          <p:spPr>
            <a:xfrm>
              <a:off x="5229596" y="2369981"/>
              <a:ext cx="410514" cy="410514"/>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Arrow: Down 4">
              <a:extLst>
                <a:ext uri="{FF2B5EF4-FFF2-40B4-BE49-F238E27FC236}">
                  <a16:creationId xmlns:a16="http://schemas.microsoft.com/office/drawing/2014/main" id="{873DABD1-3D7D-48ED-A756-3B8B701B75B6}"/>
                </a:ext>
              </a:extLst>
            </p:cNvPr>
            <p:cNvSpPr txBox="1"/>
            <p:nvPr/>
          </p:nvSpPr>
          <p:spPr>
            <a:xfrm>
              <a:off x="5321962" y="2369981"/>
              <a:ext cx="225782" cy="308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CA" sz="1900" kern="1200" dirty="0"/>
            </a:p>
          </p:txBody>
        </p:sp>
      </p:grpSp>
      <p:sp>
        <p:nvSpPr>
          <p:cNvPr id="20" name="Rectangle: Rounded Corners 19">
            <a:extLst>
              <a:ext uri="{FF2B5EF4-FFF2-40B4-BE49-F238E27FC236}">
                <a16:creationId xmlns:a16="http://schemas.microsoft.com/office/drawing/2014/main" id="{96B579D4-7B2D-4E48-A119-74C1E2519A3A}"/>
              </a:ext>
            </a:extLst>
          </p:cNvPr>
          <p:cNvSpPr/>
          <p:nvPr/>
        </p:nvSpPr>
        <p:spPr>
          <a:xfrm>
            <a:off x="740588" y="3514987"/>
            <a:ext cx="2518205" cy="109812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Value disciplines: </a:t>
            </a:r>
          </a:p>
          <a:p>
            <a:pPr algn="ctr"/>
            <a:r>
              <a:rPr lang="en-US" sz="1200" dirty="0"/>
              <a:t>Low cost/prices, differentiated products, customer intimacy, niche domination, superior service, etc.</a:t>
            </a:r>
            <a:endParaRPr lang="en-CA" sz="1200" dirty="0"/>
          </a:p>
        </p:txBody>
      </p:sp>
      <p:sp>
        <p:nvSpPr>
          <p:cNvPr id="40" name="Rectangle: Rounded Corners 39">
            <a:extLst>
              <a:ext uri="{FF2B5EF4-FFF2-40B4-BE49-F238E27FC236}">
                <a16:creationId xmlns:a16="http://schemas.microsoft.com/office/drawing/2014/main" id="{16C9C9C3-66FB-4E5C-B426-179EE981DDAA}"/>
              </a:ext>
            </a:extLst>
          </p:cNvPr>
          <p:cNvSpPr/>
          <p:nvPr/>
        </p:nvSpPr>
        <p:spPr>
          <a:xfrm>
            <a:off x="3477167" y="3514988"/>
            <a:ext cx="2908861" cy="10738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business processes </a:t>
            </a:r>
            <a:r>
              <a:rPr lang="en-US" sz="1200" dirty="0"/>
              <a:t>&amp; management/analytical frameworks that will operationalize the value discipline(s)</a:t>
            </a:r>
            <a:endParaRPr lang="en-CA" sz="1200" dirty="0"/>
          </a:p>
        </p:txBody>
      </p:sp>
      <p:grpSp>
        <p:nvGrpSpPr>
          <p:cNvPr id="43" name="Group 42">
            <a:extLst>
              <a:ext uri="{FF2B5EF4-FFF2-40B4-BE49-F238E27FC236}">
                <a16:creationId xmlns:a16="http://schemas.microsoft.com/office/drawing/2014/main" id="{8A8761B3-CFC9-4C30-8A6A-85F7AC8C56A9}"/>
              </a:ext>
            </a:extLst>
          </p:cNvPr>
          <p:cNvGrpSpPr/>
          <p:nvPr/>
        </p:nvGrpSpPr>
        <p:grpSpPr>
          <a:xfrm>
            <a:off x="3207168" y="2680143"/>
            <a:ext cx="410514" cy="254896"/>
            <a:chOff x="5229596" y="2369981"/>
            <a:chExt cx="410514" cy="410514"/>
          </a:xfrm>
        </p:grpSpPr>
        <p:sp>
          <p:nvSpPr>
            <p:cNvPr id="44" name="Arrow: Down 43">
              <a:extLst>
                <a:ext uri="{FF2B5EF4-FFF2-40B4-BE49-F238E27FC236}">
                  <a16:creationId xmlns:a16="http://schemas.microsoft.com/office/drawing/2014/main" id="{9DDB1AF7-9C93-4619-ACBD-E7E9A0EF5636}"/>
                </a:ext>
              </a:extLst>
            </p:cNvPr>
            <p:cNvSpPr/>
            <p:nvPr/>
          </p:nvSpPr>
          <p:spPr>
            <a:xfrm>
              <a:off x="5229596" y="2369981"/>
              <a:ext cx="410514" cy="410514"/>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t"/>
            <a:lstStyle/>
            <a:p>
              <a:endParaRPr lang="en-CA" dirty="0"/>
            </a:p>
          </p:txBody>
        </p:sp>
        <p:sp>
          <p:nvSpPr>
            <p:cNvPr id="45" name="Arrow: Down 4">
              <a:extLst>
                <a:ext uri="{FF2B5EF4-FFF2-40B4-BE49-F238E27FC236}">
                  <a16:creationId xmlns:a16="http://schemas.microsoft.com/office/drawing/2014/main" id="{A3A449DF-A21C-4266-96C8-71CC935E6F67}"/>
                </a:ext>
              </a:extLst>
            </p:cNvPr>
            <p:cNvSpPr txBox="1"/>
            <p:nvPr/>
          </p:nvSpPr>
          <p:spPr>
            <a:xfrm>
              <a:off x="5321962" y="2369981"/>
              <a:ext cx="225782" cy="308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t" anchorCtr="0">
              <a:noAutofit/>
            </a:bodyPr>
            <a:lstStyle/>
            <a:p>
              <a:pPr marL="0" lvl="0" indent="0" algn="ctr" defTabSz="844550">
                <a:lnSpc>
                  <a:spcPct val="90000"/>
                </a:lnSpc>
                <a:spcBef>
                  <a:spcPct val="0"/>
                </a:spcBef>
                <a:spcAft>
                  <a:spcPct val="35000"/>
                </a:spcAft>
                <a:buNone/>
              </a:pPr>
              <a:endParaRPr lang="en-CA" sz="1900" kern="1200" dirty="0"/>
            </a:p>
          </p:txBody>
        </p:sp>
      </p:grpSp>
      <p:grpSp>
        <p:nvGrpSpPr>
          <p:cNvPr id="47" name="Group 46">
            <a:extLst>
              <a:ext uri="{FF2B5EF4-FFF2-40B4-BE49-F238E27FC236}">
                <a16:creationId xmlns:a16="http://schemas.microsoft.com/office/drawing/2014/main" id="{A8A2BC9C-B7B4-4ECA-B9FD-9B20C22BD754}"/>
              </a:ext>
            </a:extLst>
          </p:cNvPr>
          <p:cNvGrpSpPr/>
          <p:nvPr/>
        </p:nvGrpSpPr>
        <p:grpSpPr>
          <a:xfrm rot="16200000">
            <a:off x="3199692" y="3880776"/>
            <a:ext cx="373195" cy="339268"/>
            <a:chOff x="5229596" y="2369981"/>
            <a:chExt cx="410514" cy="410514"/>
          </a:xfrm>
        </p:grpSpPr>
        <p:sp>
          <p:nvSpPr>
            <p:cNvPr id="48" name="Arrow: Down 47">
              <a:extLst>
                <a:ext uri="{FF2B5EF4-FFF2-40B4-BE49-F238E27FC236}">
                  <a16:creationId xmlns:a16="http://schemas.microsoft.com/office/drawing/2014/main" id="{31AEF81B-2A37-4B8F-818E-DC6D5808D378}"/>
                </a:ext>
              </a:extLst>
            </p:cNvPr>
            <p:cNvSpPr/>
            <p:nvPr/>
          </p:nvSpPr>
          <p:spPr>
            <a:xfrm>
              <a:off x="5229596" y="2369981"/>
              <a:ext cx="410514" cy="410514"/>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t"/>
            <a:lstStyle/>
            <a:p>
              <a:endParaRPr lang="en-CA" dirty="0"/>
            </a:p>
          </p:txBody>
        </p:sp>
        <p:sp>
          <p:nvSpPr>
            <p:cNvPr id="49" name="Arrow: Down 4">
              <a:extLst>
                <a:ext uri="{FF2B5EF4-FFF2-40B4-BE49-F238E27FC236}">
                  <a16:creationId xmlns:a16="http://schemas.microsoft.com/office/drawing/2014/main" id="{4958F120-4A25-4D08-A219-2E715EA67C27}"/>
                </a:ext>
              </a:extLst>
            </p:cNvPr>
            <p:cNvSpPr txBox="1"/>
            <p:nvPr/>
          </p:nvSpPr>
          <p:spPr>
            <a:xfrm>
              <a:off x="5321962" y="2369981"/>
              <a:ext cx="225782" cy="308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t" anchorCtr="0">
              <a:noAutofit/>
            </a:bodyPr>
            <a:lstStyle/>
            <a:p>
              <a:pPr marL="0" lvl="0" indent="0" algn="ctr" defTabSz="844550">
                <a:lnSpc>
                  <a:spcPct val="90000"/>
                </a:lnSpc>
                <a:spcBef>
                  <a:spcPct val="0"/>
                </a:spcBef>
                <a:spcAft>
                  <a:spcPct val="35000"/>
                </a:spcAft>
                <a:buNone/>
              </a:pPr>
              <a:endParaRPr lang="en-CA" sz="1900" kern="1200" dirty="0"/>
            </a:p>
          </p:txBody>
        </p:sp>
      </p:grpSp>
    </p:spTree>
    <p:extLst>
      <p:ext uri="{BB962C8B-B14F-4D97-AF65-F5344CB8AC3E}">
        <p14:creationId xmlns:p14="http://schemas.microsoft.com/office/powerpoint/2010/main" val="224769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2753" y="1452079"/>
            <a:ext cx="1888849" cy="662714"/>
          </a:xfrm>
          <a:prstGeom prst="roundRect">
            <a:avLst/>
          </a:prstGeom>
          <a:solidFill>
            <a:srgbClr val="B0C53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Private label</a:t>
            </a:r>
            <a:endParaRPr lang="en-CA" sz="1400" dirty="0">
              <a:solidFill>
                <a:schemeClr val="tx1"/>
              </a:solidFill>
            </a:endParaRPr>
          </a:p>
        </p:txBody>
      </p:sp>
      <p:sp>
        <p:nvSpPr>
          <p:cNvPr id="5" name="Rounded Rectangle 4"/>
          <p:cNvSpPr/>
          <p:nvPr/>
        </p:nvSpPr>
        <p:spPr>
          <a:xfrm>
            <a:off x="4469955" y="1442260"/>
            <a:ext cx="1888849" cy="662714"/>
          </a:xfrm>
          <a:prstGeom prst="roundRect">
            <a:avLst/>
          </a:prstGeom>
          <a:solidFill>
            <a:srgbClr val="B0C53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Rising input prices</a:t>
            </a:r>
            <a:endParaRPr lang="en-CA" sz="1400" dirty="0">
              <a:solidFill>
                <a:schemeClr val="tx1"/>
              </a:solidFill>
            </a:endParaRPr>
          </a:p>
        </p:txBody>
      </p:sp>
      <p:sp>
        <p:nvSpPr>
          <p:cNvPr id="6" name="Rounded Rectangle 5"/>
          <p:cNvSpPr/>
          <p:nvPr/>
        </p:nvSpPr>
        <p:spPr>
          <a:xfrm>
            <a:off x="6630059" y="1436803"/>
            <a:ext cx="1888849" cy="662714"/>
          </a:xfrm>
          <a:prstGeom prst="roundRect">
            <a:avLst/>
          </a:prstGeom>
          <a:solidFill>
            <a:srgbClr val="B0C53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Retail consolidation</a:t>
            </a:r>
            <a:endParaRPr lang="en-CA" sz="1400" dirty="0">
              <a:solidFill>
                <a:schemeClr val="tx1"/>
              </a:solidFill>
            </a:endParaRPr>
          </a:p>
        </p:txBody>
      </p:sp>
      <p:sp>
        <p:nvSpPr>
          <p:cNvPr id="7" name="Rounded Rectangle 6"/>
          <p:cNvSpPr/>
          <p:nvPr/>
        </p:nvSpPr>
        <p:spPr>
          <a:xfrm>
            <a:off x="2312753" y="2477874"/>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 at supply chain execution</a:t>
            </a:r>
            <a:endParaRPr lang="en-CA" sz="1400" dirty="0">
              <a:solidFill>
                <a:schemeClr val="tx1"/>
              </a:solidFill>
            </a:endParaRPr>
          </a:p>
        </p:txBody>
      </p:sp>
      <p:sp>
        <p:nvSpPr>
          <p:cNvPr id="8" name="Rounded Rectangle 7"/>
          <p:cNvSpPr/>
          <p:nvPr/>
        </p:nvSpPr>
        <p:spPr>
          <a:xfrm>
            <a:off x="4469955" y="2477874"/>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 at customer service</a:t>
            </a:r>
            <a:endParaRPr lang="en-CA" sz="1400" dirty="0">
              <a:solidFill>
                <a:schemeClr val="tx1"/>
              </a:solidFill>
            </a:endParaRPr>
          </a:p>
        </p:txBody>
      </p:sp>
      <p:sp>
        <p:nvSpPr>
          <p:cNvPr id="9" name="Rounded Rectangle 8"/>
          <p:cNvSpPr/>
          <p:nvPr/>
        </p:nvSpPr>
        <p:spPr>
          <a:xfrm>
            <a:off x="6630059" y="2477874"/>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Expand gross margins</a:t>
            </a:r>
            <a:endParaRPr lang="en-CA" sz="1400" dirty="0">
              <a:solidFill>
                <a:schemeClr val="tx1"/>
              </a:solidFill>
            </a:endParaRPr>
          </a:p>
        </p:txBody>
      </p:sp>
      <p:sp>
        <p:nvSpPr>
          <p:cNvPr id="16" name="Right Arrow 15"/>
          <p:cNvSpPr/>
          <p:nvPr/>
        </p:nvSpPr>
        <p:spPr>
          <a:xfrm>
            <a:off x="257174" y="2492122"/>
            <a:ext cx="1793418" cy="592570"/>
          </a:xfrm>
          <a:prstGeom prst="rightArrow">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Company strategies</a:t>
            </a:r>
            <a:endParaRPr lang="en-CA" sz="1200" b="1" dirty="0">
              <a:solidFill>
                <a:schemeClr val="tx1"/>
              </a:solidFill>
            </a:endParaRPr>
          </a:p>
        </p:txBody>
      </p:sp>
      <p:sp>
        <p:nvSpPr>
          <p:cNvPr id="21" name="Right Arrow 20"/>
          <p:cNvSpPr/>
          <p:nvPr/>
        </p:nvSpPr>
        <p:spPr>
          <a:xfrm>
            <a:off x="257174" y="1477332"/>
            <a:ext cx="1793418" cy="592570"/>
          </a:xfrm>
          <a:prstGeom prst="rightArrow">
            <a:avLst/>
          </a:prstGeom>
          <a:solidFill>
            <a:srgbClr val="B0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Industry Drivers</a:t>
            </a:r>
            <a:endParaRPr lang="en-CA" sz="1200" b="1" dirty="0">
              <a:solidFill>
                <a:schemeClr val="tx1"/>
              </a:solidFill>
            </a:endParaRPr>
          </a:p>
        </p:txBody>
      </p:sp>
      <p:sp>
        <p:nvSpPr>
          <p:cNvPr id="22" name="Right Arrow 21"/>
          <p:cNvSpPr/>
          <p:nvPr/>
        </p:nvSpPr>
        <p:spPr>
          <a:xfrm>
            <a:off x="257174" y="3506912"/>
            <a:ext cx="1793418" cy="592570"/>
          </a:xfrm>
          <a:prstGeom prst="rightArrow">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Value disciplines</a:t>
            </a:r>
            <a:endParaRPr lang="en-CA" sz="1200" b="1" dirty="0">
              <a:solidFill>
                <a:schemeClr val="tx1"/>
              </a:solidFill>
            </a:endParaRPr>
          </a:p>
        </p:txBody>
      </p:sp>
      <p:sp>
        <p:nvSpPr>
          <p:cNvPr id="23" name="Right Arrow 22"/>
          <p:cNvSpPr/>
          <p:nvPr/>
        </p:nvSpPr>
        <p:spPr>
          <a:xfrm>
            <a:off x="257174" y="4521702"/>
            <a:ext cx="1793418" cy="592570"/>
          </a:xfrm>
          <a:prstGeom prst="rightArrow">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 processes</a:t>
            </a:r>
            <a:endParaRPr lang="en-CA" sz="1200" b="1" dirty="0">
              <a:solidFill>
                <a:schemeClr val="tx1"/>
              </a:solidFill>
            </a:endParaRPr>
          </a:p>
        </p:txBody>
      </p:sp>
      <p:sp>
        <p:nvSpPr>
          <p:cNvPr id="24" name="Right Arrow 23"/>
          <p:cNvSpPr/>
          <p:nvPr/>
        </p:nvSpPr>
        <p:spPr>
          <a:xfrm>
            <a:off x="257174" y="5536492"/>
            <a:ext cx="1793418" cy="592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BI Opportunities</a:t>
            </a:r>
            <a:endParaRPr lang="en-CA" sz="1200" b="1" dirty="0"/>
          </a:p>
        </p:txBody>
      </p:sp>
      <p:sp>
        <p:nvSpPr>
          <p:cNvPr id="25" name="Rounded Rectangle 24"/>
          <p:cNvSpPr/>
          <p:nvPr/>
        </p:nvSpPr>
        <p:spPr>
          <a:xfrm>
            <a:off x="2312753" y="3489977"/>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Strategic cost management</a:t>
            </a:r>
            <a:endParaRPr lang="en-CA" sz="1400" dirty="0">
              <a:solidFill>
                <a:schemeClr val="tx1"/>
              </a:solidFill>
            </a:endParaRPr>
          </a:p>
        </p:txBody>
      </p:sp>
      <p:sp>
        <p:nvSpPr>
          <p:cNvPr id="26" name="Rounded Rectangle 25"/>
          <p:cNvSpPr/>
          <p:nvPr/>
        </p:nvSpPr>
        <p:spPr>
          <a:xfrm>
            <a:off x="4469955" y="3491269"/>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Operational excellence</a:t>
            </a:r>
            <a:endParaRPr lang="en-CA" sz="1400" dirty="0">
              <a:solidFill>
                <a:schemeClr val="tx1"/>
              </a:solidFill>
            </a:endParaRPr>
          </a:p>
        </p:txBody>
      </p:sp>
      <p:sp>
        <p:nvSpPr>
          <p:cNvPr id="27" name="Rounded Rectangle 26"/>
          <p:cNvSpPr/>
          <p:nvPr/>
        </p:nvSpPr>
        <p:spPr>
          <a:xfrm>
            <a:off x="6630059" y="3506912"/>
            <a:ext cx="1888849" cy="662714"/>
          </a:xfrm>
          <a:prstGeom prst="roundRect">
            <a:avLst/>
          </a:prstGeom>
          <a:solidFill>
            <a:srgbClr val="96B8D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Customer service</a:t>
            </a:r>
            <a:endParaRPr lang="en-CA" sz="1400" dirty="0">
              <a:solidFill>
                <a:schemeClr val="tx1"/>
              </a:solidFill>
            </a:endParaRPr>
          </a:p>
        </p:txBody>
      </p:sp>
      <p:grpSp>
        <p:nvGrpSpPr>
          <p:cNvPr id="42" name="Group 41"/>
          <p:cNvGrpSpPr/>
          <p:nvPr/>
        </p:nvGrpSpPr>
        <p:grpSpPr>
          <a:xfrm>
            <a:off x="6878743" y="4384097"/>
            <a:ext cx="1391480" cy="519458"/>
            <a:chOff x="1987825" y="5368571"/>
            <a:chExt cx="1232453" cy="372469"/>
          </a:xfrm>
          <a:solidFill>
            <a:srgbClr val="96B8D2"/>
          </a:solidFill>
        </p:grpSpPr>
        <p:sp>
          <p:nvSpPr>
            <p:cNvPr id="33" name="Flowchart: Process 32"/>
            <p:cNvSpPr/>
            <p:nvPr/>
          </p:nvSpPr>
          <p:spPr>
            <a:xfrm>
              <a:off x="1987825" y="5368571"/>
              <a:ext cx="1232453" cy="365138"/>
            </a:xfrm>
            <a:prstGeom prst="flowChartProcess">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Sales, service &amp; distribution</a:t>
              </a:r>
              <a:endParaRPr lang="en-CA" sz="1200" dirty="0">
                <a:solidFill>
                  <a:schemeClr val="tx1"/>
                </a:solidFill>
              </a:endParaRPr>
            </a:p>
          </p:txBody>
        </p:sp>
        <p:cxnSp>
          <p:nvCxnSpPr>
            <p:cNvPr id="37" name="Straight Connector 36"/>
            <p:cNvCxnSpPr/>
            <p:nvPr/>
          </p:nvCxnSpPr>
          <p:spPr>
            <a:xfrm flipH="1">
              <a:off x="2050576" y="5375902"/>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135795" y="5368571"/>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339922" y="4950013"/>
            <a:ext cx="6211957" cy="377010"/>
            <a:chOff x="1987825" y="4757517"/>
            <a:chExt cx="6211957" cy="377010"/>
          </a:xfrm>
          <a:solidFill>
            <a:srgbClr val="96B8D2"/>
          </a:solidFill>
        </p:grpSpPr>
        <p:sp>
          <p:nvSpPr>
            <p:cNvPr id="31" name="Flowchart: Process 30"/>
            <p:cNvSpPr/>
            <p:nvPr/>
          </p:nvSpPr>
          <p:spPr>
            <a:xfrm>
              <a:off x="1987825" y="4763453"/>
              <a:ext cx="6211957" cy="365138"/>
            </a:xfrm>
            <a:prstGeom prst="flowChartProcess">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Enterprise management: </a:t>
              </a:r>
              <a:r>
                <a:rPr lang="en-US" sz="1200" dirty="0">
                  <a:solidFill>
                    <a:schemeClr val="tx1"/>
                  </a:solidFill>
                </a:rPr>
                <a:t>Planning, budgeting, control, process improvement, HR</a:t>
              </a:r>
              <a:endParaRPr lang="en-CA" sz="1200" dirty="0">
                <a:solidFill>
                  <a:schemeClr val="tx1"/>
                </a:solidFill>
              </a:endParaRPr>
            </a:p>
          </p:txBody>
        </p:sp>
        <p:cxnSp>
          <p:nvCxnSpPr>
            <p:cNvPr id="39" name="Straight Connector 38"/>
            <p:cNvCxnSpPr/>
            <p:nvPr/>
          </p:nvCxnSpPr>
          <p:spPr>
            <a:xfrm flipH="1">
              <a:off x="2055545" y="4769389"/>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119281" y="4757517"/>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718639" y="4384097"/>
            <a:ext cx="1391481" cy="519458"/>
            <a:chOff x="1987825" y="5368571"/>
            <a:chExt cx="1232453" cy="372469"/>
          </a:xfrm>
          <a:solidFill>
            <a:srgbClr val="96B8D2"/>
          </a:solidFill>
        </p:grpSpPr>
        <p:sp>
          <p:nvSpPr>
            <p:cNvPr id="44" name="Flowchart: Process 43"/>
            <p:cNvSpPr/>
            <p:nvPr/>
          </p:nvSpPr>
          <p:spPr>
            <a:xfrm>
              <a:off x="1987825" y="5368571"/>
              <a:ext cx="1232453" cy="365138"/>
            </a:xfrm>
            <a:prstGeom prst="flowChartProcess">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Inbound logistics</a:t>
              </a:r>
              <a:endParaRPr lang="en-CA" sz="1200" dirty="0">
                <a:solidFill>
                  <a:schemeClr val="tx1"/>
                </a:solidFill>
              </a:endParaRPr>
            </a:p>
          </p:txBody>
        </p:sp>
        <p:cxnSp>
          <p:nvCxnSpPr>
            <p:cNvPr id="45" name="Straight Connector 44"/>
            <p:cNvCxnSpPr/>
            <p:nvPr/>
          </p:nvCxnSpPr>
          <p:spPr>
            <a:xfrm flipH="1">
              <a:off x="2050576" y="5375902"/>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135795" y="5368571"/>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640951" y="4384097"/>
            <a:ext cx="1232453" cy="519458"/>
            <a:chOff x="1987825" y="5368571"/>
            <a:chExt cx="1232453" cy="372469"/>
          </a:xfrm>
          <a:solidFill>
            <a:srgbClr val="96B8D2"/>
          </a:solidFill>
        </p:grpSpPr>
        <p:sp>
          <p:nvSpPr>
            <p:cNvPr id="52" name="Flowchart: Process 51"/>
            <p:cNvSpPr/>
            <p:nvPr/>
          </p:nvSpPr>
          <p:spPr>
            <a:xfrm>
              <a:off x="1987825" y="5368571"/>
              <a:ext cx="1232453" cy="365138"/>
            </a:xfrm>
            <a:prstGeom prst="flowChartProcess">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Purchasing</a:t>
              </a:r>
              <a:endParaRPr lang="en-CA" sz="1200" dirty="0">
                <a:solidFill>
                  <a:schemeClr val="tx1"/>
                </a:solidFill>
              </a:endParaRPr>
            </a:p>
          </p:txBody>
        </p:sp>
        <p:cxnSp>
          <p:nvCxnSpPr>
            <p:cNvPr id="53" name="Straight Connector 52"/>
            <p:cNvCxnSpPr/>
            <p:nvPr/>
          </p:nvCxnSpPr>
          <p:spPr>
            <a:xfrm flipH="1">
              <a:off x="2050576" y="5375902"/>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135795" y="5368571"/>
              <a:ext cx="9939" cy="365138"/>
            </a:xfrm>
            <a:prstGeom prst="line">
              <a:avLst/>
            </a:prstGeom>
            <a:grpFill/>
            <a:ln w="12700"/>
          </p:spPr>
          <p:style>
            <a:lnRef idx="1">
              <a:schemeClr val="accent1"/>
            </a:lnRef>
            <a:fillRef idx="0">
              <a:schemeClr val="accent1"/>
            </a:fillRef>
            <a:effectRef idx="0">
              <a:schemeClr val="accent1"/>
            </a:effectRef>
            <a:fontRef idx="minor">
              <a:schemeClr val="tx1"/>
            </a:fontRef>
          </p:style>
        </p:cxnSp>
      </p:grpSp>
      <p:sp>
        <p:nvSpPr>
          <p:cNvPr id="55" name="Rounded Rectangle 54"/>
          <p:cNvSpPr/>
          <p:nvPr/>
        </p:nvSpPr>
        <p:spPr>
          <a:xfrm>
            <a:off x="2537177" y="5506615"/>
            <a:ext cx="144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Customer service analysis</a:t>
            </a:r>
            <a:endParaRPr lang="en-CA" sz="1200" dirty="0"/>
          </a:p>
        </p:txBody>
      </p:sp>
      <p:sp>
        <p:nvSpPr>
          <p:cNvPr id="56" name="Rounded Rectangle 55"/>
          <p:cNvSpPr/>
          <p:nvPr/>
        </p:nvSpPr>
        <p:spPr>
          <a:xfrm>
            <a:off x="4694379" y="5506615"/>
            <a:ext cx="144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Cost and financial analysis</a:t>
            </a:r>
            <a:endParaRPr lang="en-CA" sz="1200" dirty="0"/>
          </a:p>
        </p:txBody>
      </p:sp>
      <p:sp>
        <p:nvSpPr>
          <p:cNvPr id="58" name="Rounded Rectangle 57"/>
          <p:cNvSpPr/>
          <p:nvPr/>
        </p:nvSpPr>
        <p:spPr>
          <a:xfrm>
            <a:off x="6854483" y="5506615"/>
            <a:ext cx="144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Demand management</a:t>
            </a:r>
            <a:endParaRPr lang="en-CA" sz="1200" dirty="0"/>
          </a:p>
        </p:txBody>
      </p:sp>
      <p:sp>
        <p:nvSpPr>
          <p:cNvPr id="59" name="TextBox 58"/>
          <p:cNvSpPr txBox="1"/>
          <p:nvPr/>
        </p:nvSpPr>
        <p:spPr>
          <a:xfrm>
            <a:off x="226241" y="6283534"/>
            <a:ext cx="1157689" cy="261610"/>
          </a:xfrm>
          <a:prstGeom prst="rect">
            <a:avLst/>
          </a:prstGeom>
        </p:spPr>
        <p:txBody>
          <a:bodyPr wrap="none" rtlCol="0">
            <a:spAutoFit/>
          </a:bodyPr>
          <a:lstStyle/>
          <a:p>
            <a:r>
              <a:rPr lang="en-US" sz="1050" i="1" dirty="0"/>
              <a:t>Williams (2016)</a:t>
            </a:r>
            <a:endParaRPr lang="en-CA" sz="1050" i="1" dirty="0"/>
          </a:p>
        </p:txBody>
      </p:sp>
      <p:sp>
        <p:nvSpPr>
          <p:cNvPr id="10" name="Title 9">
            <a:extLst>
              <a:ext uri="{FF2B5EF4-FFF2-40B4-BE49-F238E27FC236}">
                <a16:creationId xmlns:a16="http://schemas.microsoft.com/office/drawing/2014/main" id="{1E425F18-8164-4F11-A503-0460160A50DC}"/>
              </a:ext>
            </a:extLst>
          </p:cNvPr>
          <p:cNvSpPr>
            <a:spLocks noGrp="1"/>
          </p:cNvSpPr>
          <p:nvPr>
            <p:ph type="title"/>
          </p:nvPr>
        </p:nvSpPr>
        <p:spPr/>
        <p:txBody>
          <a:bodyPr/>
          <a:lstStyle/>
          <a:p>
            <a:r>
              <a:rPr lang="en-US" b="1" dirty="0"/>
              <a:t>Example: </a:t>
            </a:r>
            <a:r>
              <a:rPr lang="en-US" dirty="0"/>
              <a:t>Uncover BI opportunities with an opportunity analysis</a:t>
            </a:r>
            <a:endParaRPr lang="en-CA" b="1" dirty="0"/>
          </a:p>
        </p:txBody>
      </p:sp>
    </p:spTree>
    <p:extLst>
      <p:ext uri="{BB962C8B-B14F-4D97-AF65-F5344CB8AC3E}">
        <p14:creationId xmlns:p14="http://schemas.microsoft.com/office/powerpoint/2010/main" val="67223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10" name="TextBox 9"/>
          <p:cNvSpPr txBox="1"/>
          <p:nvPr/>
        </p:nvSpPr>
        <p:spPr>
          <a:xfrm>
            <a:off x="340578" y="1685749"/>
            <a:ext cx="7981691" cy="646331"/>
          </a:xfrm>
          <a:prstGeom prst="rect">
            <a:avLst/>
          </a:prstGeom>
        </p:spPr>
        <p:txBody>
          <a:bodyPr wrap="square" rtlCol="0">
            <a:spAutoFit/>
          </a:bodyPr>
          <a:lstStyle/>
          <a:p>
            <a:r>
              <a:rPr lang="en-CA" sz="1200" dirty="0">
                <a:solidFill>
                  <a:schemeClr val="bg1"/>
                </a:solidFill>
              </a:rPr>
              <a:t>As the reporting and analytics space matured over the last decade, software suppliers used different terminology to differentiate their products from others’. This caused a great deal of confusion within the business communities. </a:t>
            </a:r>
          </a:p>
          <a:p>
            <a:r>
              <a:rPr lang="en-CA" sz="1200" dirty="0">
                <a:solidFill>
                  <a:schemeClr val="bg1"/>
                </a:solidFill>
              </a:rPr>
              <a:t>Following are two definitions of the term Business Intelligence:</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Terminology </a:t>
            </a:r>
          </a:p>
        </p:txBody>
      </p:sp>
      <p:sp>
        <p:nvSpPr>
          <p:cNvPr id="12" name="TextBox 11">
            <a:extLst>
              <a:ext uri="{FF2B5EF4-FFF2-40B4-BE49-F238E27FC236}">
                <a16:creationId xmlns:a16="http://schemas.microsoft.com/office/drawing/2014/main" id="{69DAAC58-F040-4739-96D8-F3DE1579669F}"/>
              </a:ext>
            </a:extLst>
          </p:cNvPr>
          <p:cNvSpPr txBox="1"/>
          <p:nvPr/>
        </p:nvSpPr>
        <p:spPr>
          <a:xfrm>
            <a:off x="556196" y="2564226"/>
            <a:ext cx="4323165" cy="2123658"/>
          </a:xfrm>
          <a:prstGeom prst="rect">
            <a:avLst/>
          </a:prstGeom>
          <a:noFill/>
          <a:ln>
            <a:solidFill>
              <a:schemeClr val="bg1">
                <a:lumMod val="95000"/>
              </a:schemeClr>
            </a:solidFill>
          </a:ln>
        </p:spPr>
        <p:txBody>
          <a:bodyPr wrap="square">
            <a:spAutoFit/>
          </a:bodyPr>
          <a:lstStyle/>
          <a:p>
            <a:pPr algn="l"/>
            <a:r>
              <a:rPr lang="en-US" sz="1200" b="1" i="0" dirty="0">
                <a:solidFill>
                  <a:schemeClr val="bg1"/>
                </a:solidFill>
                <a:effectLst/>
                <a:latin typeface="myriad-pro"/>
              </a:rPr>
              <a:t>Business intelligence </a:t>
            </a:r>
            <a:r>
              <a:rPr lang="en-US" sz="1200" b="0" i="0" dirty="0">
                <a:solidFill>
                  <a:schemeClr val="bg1"/>
                </a:solidFill>
                <a:effectLst/>
                <a:latin typeface="myriad-pro"/>
              </a:rPr>
              <a:t>(BI) leverages software and services to transform data into actionable insights that inform an organization’s strategic and tactical business decisions. BI tools access and analyze data sets and present analytical findings in reports, summaries, dashboards, graphs, charts, and maps to provide users with detailed intelligence about the state of the business.</a:t>
            </a:r>
          </a:p>
          <a:p>
            <a:pPr algn="l"/>
            <a:r>
              <a:rPr lang="en-US" sz="1200" b="0" i="0" dirty="0">
                <a:solidFill>
                  <a:schemeClr val="bg1"/>
                </a:solidFill>
                <a:effectLst/>
                <a:latin typeface="myriad-pro"/>
              </a:rPr>
              <a:t>The term business intelligence often also refers to a range of tools that provide quick, easy-to-digest access to insights about an organization's current state, based on available data.</a:t>
            </a:r>
            <a:r>
              <a:rPr lang="en-US" sz="1200" b="1" i="0" dirty="0">
                <a:solidFill>
                  <a:schemeClr val="bg1"/>
                </a:solidFill>
                <a:effectLst/>
                <a:latin typeface="myriad-pro"/>
              </a:rPr>
              <a:t>  </a:t>
            </a:r>
          </a:p>
          <a:p>
            <a:pPr algn="l"/>
            <a:r>
              <a:rPr lang="en-US" sz="1200" b="1" dirty="0">
                <a:solidFill>
                  <a:schemeClr val="bg1"/>
                </a:solidFill>
                <a:latin typeface="myriad-pro"/>
                <a:hlinkClick r:id="rId3"/>
              </a:rPr>
              <a:t>CIO Magazine</a:t>
            </a:r>
            <a:endParaRPr lang="en-US" sz="1200" b="0" i="0" dirty="0">
              <a:solidFill>
                <a:schemeClr val="bg1"/>
              </a:solidFill>
              <a:effectLst/>
              <a:latin typeface="myriad-pro"/>
            </a:endParaRPr>
          </a:p>
        </p:txBody>
      </p:sp>
      <p:sp>
        <p:nvSpPr>
          <p:cNvPr id="13" name="TextBox 12">
            <a:extLst>
              <a:ext uri="{FF2B5EF4-FFF2-40B4-BE49-F238E27FC236}">
                <a16:creationId xmlns:a16="http://schemas.microsoft.com/office/drawing/2014/main" id="{542063D7-AB56-4B00-A018-0765E765F43C}"/>
              </a:ext>
            </a:extLst>
          </p:cNvPr>
          <p:cNvSpPr txBox="1"/>
          <p:nvPr/>
        </p:nvSpPr>
        <p:spPr>
          <a:xfrm>
            <a:off x="5172076" y="2564226"/>
            <a:ext cx="3842383" cy="2646878"/>
          </a:xfrm>
          <a:prstGeom prst="rect">
            <a:avLst/>
          </a:prstGeom>
          <a:noFill/>
          <a:ln>
            <a:solidFill>
              <a:schemeClr val="bg1">
                <a:lumMod val="95000"/>
              </a:schemeClr>
            </a:solidFill>
          </a:ln>
        </p:spPr>
        <p:txBody>
          <a:bodyPr wrap="square">
            <a:spAutoFit/>
          </a:bodyPr>
          <a:lstStyle/>
          <a:p>
            <a:r>
              <a:rPr lang="en-US" sz="1200" b="1" i="0" dirty="0">
                <a:solidFill>
                  <a:schemeClr val="bg1"/>
                </a:solidFill>
                <a:effectLst/>
                <a:latin typeface="myriad-pro"/>
              </a:rPr>
              <a:t>Business intelligence</a:t>
            </a:r>
            <a:r>
              <a:rPr lang="en-US" sz="1200" b="0" i="0" dirty="0">
                <a:solidFill>
                  <a:schemeClr val="bg1"/>
                </a:solidFill>
                <a:effectLst/>
                <a:latin typeface="myriad-pro"/>
              </a:rPr>
              <a:t> (</a:t>
            </a:r>
            <a:r>
              <a:rPr lang="en-US" sz="1200" b="1" i="0" dirty="0">
                <a:solidFill>
                  <a:schemeClr val="bg1"/>
                </a:solidFill>
                <a:effectLst/>
                <a:latin typeface="myriad-pro"/>
              </a:rPr>
              <a:t>BI</a:t>
            </a:r>
            <a:r>
              <a:rPr lang="en-US" sz="1200" b="0" i="0" dirty="0">
                <a:solidFill>
                  <a:schemeClr val="bg1"/>
                </a:solidFill>
                <a:effectLst/>
                <a:latin typeface="myriad-pro"/>
              </a:rPr>
              <a:t>) comprises the strategies and technologies used by enterprises for the </a:t>
            </a:r>
            <a:r>
              <a:rPr lang="en-US" sz="1200" b="0" i="0" u="none" strike="noStrike" dirty="0">
                <a:solidFill>
                  <a:schemeClr val="bg1"/>
                </a:solidFill>
                <a:effectLst/>
                <a:latin typeface="myriad-pro"/>
                <a:hlinkClick r:id="rId4" tooltip="Data analysis">
                  <a:extLst>
                    <a:ext uri="{A12FA001-AC4F-418D-AE19-62706E023703}">
                      <ahyp:hlinkClr xmlns:ahyp="http://schemas.microsoft.com/office/drawing/2018/hyperlinkcolor" val="tx"/>
                    </a:ext>
                  </a:extLst>
                </a:hlinkClick>
              </a:rPr>
              <a:t>data analysis</a:t>
            </a:r>
            <a:r>
              <a:rPr lang="en-US" sz="1200" b="0" i="0" dirty="0">
                <a:solidFill>
                  <a:schemeClr val="bg1"/>
                </a:solidFill>
                <a:effectLst/>
                <a:latin typeface="myriad-pro"/>
              </a:rPr>
              <a:t> of </a:t>
            </a:r>
            <a:r>
              <a:rPr lang="en-US" sz="1200" b="0" i="0" u="none" strike="noStrike" dirty="0">
                <a:solidFill>
                  <a:schemeClr val="bg1"/>
                </a:solidFill>
                <a:effectLst/>
                <a:latin typeface="myriad-pro"/>
                <a:hlinkClick r:id="rId5" tooltip="Business information">
                  <a:extLst>
                    <a:ext uri="{A12FA001-AC4F-418D-AE19-62706E023703}">
                      <ahyp:hlinkClr xmlns:ahyp="http://schemas.microsoft.com/office/drawing/2018/hyperlinkcolor" val="tx"/>
                    </a:ext>
                  </a:extLst>
                </a:hlinkClick>
              </a:rPr>
              <a:t>business information</a:t>
            </a:r>
            <a:r>
              <a:rPr lang="en-US" sz="1200" b="0" i="0" dirty="0">
                <a:solidFill>
                  <a:schemeClr val="bg1"/>
                </a:solidFill>
                <a:effectLst/>
                <a:latin typeface="myriad-pro"/>
              </a:rPr>
              <a:t>.</a:t>
            </a:r>
            <a:r>
              <a:rPr lang="en-US" sz="1200" b="0" i="0" u="none" strike="noStrike" baseline="30000" dirty="0">
                <a:solidFill>
                  <a:schemeClr val="bg1"/>
                </a:solidFill>
                <a:effectLst/>
                <a:latin typeface="myriad-pro"/>
              </a:rPr>
              <a:t> </a:t>
            </a:r>
            <a:r>
              <a:rPr lang="en-US" sz="1200" b="0" i="0" dirty="0">
                <a:solidFill>
                  <a:schemeClr val="bg1"/>
                </a:solidFill>
                <a:effectLst/>
                <a:latin typeface="myriad-pro"/>
              </a:rPr>
              <a:t> BI technologies provide historical, current, and predictive views of </a:t>
            </a:r>
            <a:r>
              <a:rPr lang="en-US" sz="1200" b="0" i="0" u="none" strike="noStrike" dirty="0">
                <a:solidFill>
                  <a:schemeClr val="bg1"/>
                </a:solidFill>
                <a:effectLst/>
                <a:latin typeface="myriad-pro"/>
                <a:hlinkClick r:id="rId6" tooltip="Business operations">
                  <a:extLst>
                    <a:ext uri="{A12FA001-AC4F-418D-AE19-62706E023703}">
                      <ahyp:hlinkClr xmlns:ahyp="http://schemas.microsoft.com/office/drawing/2018/hyperlinkcolor" val="tx"/>
                    </a:ext>
                  </a:extLst>
                </a:hlinkClick>
              </a:rPr>
              <a:t>business operations</a:t>
            </a:r>
            <a:r>
              <a:rPr lang="en-US" sz="1200" b="0" i="0" dirty="0">
                <a:solidFill>
                  <a:schemeClr val="bg1"/>
                </a:solidFill>
                <a:effectLst/>
                <a:latin typeface="myriad-pro"/>
              </a:rPr>
              <a:t>. </a:t>
            </a:r>
          </a:p>
          <a:p>
            <a:endParaRPr lang="en-US" sz="1200" dirty="0">
              <a:solidFill>
                <a:schemeClr val="bg1"/>
              </a:solidFill>
              <a:latin typeface="myriad-pro"/>
            </a:endParaRPr>
          </a:p>
          <a:p>
            <a:r>
              <a:rPr lang="en-US" sz="1200" b="0" i="0" dirty="0">
                <a:solidFill>
                  <a:schemeClr val="bg1"/>
                </a:solidFill>
                <a:effectLst/>
                <a:latin typeface="myriad-pro"/>
              </a:rPr>
              <a:t>Common functions of business intelligence technologies include </a:t>
            </a:r>
            <a:r>
              <a:rPr lang="en-US" sz="1200" b="0" i="0" u="none" strike="noStrike" dirty="0">
                <a:solidFill>
                  <a:schemeClr val="bg1"/>
                </a:solidFill>
                <a:effectLst/>
                <a:latin typeface="myriad-pro"/>
                <a:hlinkClick r:id="rId7" tooltip="Business reporting">
                  <a:extLst>
                    <a:ext uri="{A12FA001-AC4F-418D-AE19-62706E023703}">
                      <ahyp:hlinkClr xmlns:ahyp="http://schemas.microsoft.com/office/drawing/2018/hyperlinkcolor" val="tx"/>
                    </a:ext>
                  </a:extLst>
                </a:hlinkClick>
              </a:rPr>
              <a:t>reporting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8" tooltip="Online analytical processing">
                  <a:extLst>
                    <a:ext uri="{A12FA001-AC4F-418D-AE19-62706E023703}">
                      <ahyp:hlinkClr xmlns:ahyp="http://schemas.microsoft.com/office/drawing/2018/hyperlinkcolor" val="tx"/>
                    </a:ext>
                  </a:extLst>
                </a:hlinkClick>
              </a:rPr>
              <a:t>online analytical processing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9" tooltip="Analytics">
                  <a:extLst>
                    <a:ext uri="{A12FA001-AC4F-418D-AE19-62706E023703}">
                      <ahyp:hlinkClr xmlns:ahyp="http://schemas.microsoft.com/office/drawing/2018/hyperlinkcolor" val="tx"/>
                    </a:ext>
                  </a:extLst>
                </a:hlinkClick>
              </a:rPr>
              <a:t>analytics</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0" tooltip="Data mining">
                  <a:extLst>
                    <a:ext uri="{A12FA001-AC4F-418D-AE19-62706E023703}">
                      <ahyp:hlinkClr xmlns:ahyp="http://schemas.microsoft.com/office/drawing/2018/hyperlinkcolor" val="tx"/>
                    </a:ext>
                  </a:extLst>
                </a:hlinkClick>
              </a:rPr>
              <a:t>data mining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1" tooltip="Process mining">
                  <a:extLst>
                    <a:ext uri="{A12FA001-AC4F-418D-AE19-62706E023703}">
                      <ahyp:hlinkClr xmlns:ahyp="http://schemas.microsoft.com/office/drawing/2018/hyperlinkcolor" val="tx"/>
                    </a:ext>
                  </a:extLst>
                </a:hlinkClick>
              </a:rPr>
              <a:t>process mining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2" tooltip="Complex event processing">
                  <a:extLst>
                    <a:ext uri="{A12FA001-AC4F-418D-AE19-62706E023703}">
                      <ahyp:hlinkClr xmlns:ahyp="http://schemas.microsoft.com/office/drawing/2018/hyperlinkcolor" val="tx"/>
                    </a:ext>
                  </a:extLst>
                </a:hlinkClick>
              </a:rPr>
              <a:t>complex event processing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3" tooltip="Business performance management">
                  <a:extLst>
                    <a:ext uri="{A12FA001-AC4F-418D-AE19-62706E023703}">
                      <ahyp:hlinkClr xmlns:ahyp="http://schemas.microsoft.com/office/drawing/2018/hyperlinkcolor" val="tx"/>
                    </a:ext>
                  </a:extLst>
                </a:hlinkClick>
              </a:rPr>
              <a:t>business performance management</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4" tooltip="Benchmarking">
                  <a:extLst>
                    <a:ext uri="{A12FA001-AC4F-418D-AE19-62706E023703}">
                      <ahyp:hlinkClr xmlns:ahyp="http://schemas.microsoft.com/office/drawing/2018/hyperlinkcolor" val="tx"/>
                    </a:ext>
                  </a:extLst>
                </a:hlinkClick>
              </a:rPr>
              <a:t>benchmarking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5" tooltip="Text mining">
                  <a:extLst>
                    <a:ext uri="{A12FA001-AC4F-418D-AE19-62706E023703}">
                      <ahyp:hlinkClr xmlns:ahyp="http://schemas.microsoft.com/office/drawing/2018/hyperlinkcolor" val="tx"/>
                    </a:ext>
                  </a:extLst>
                </a:hlinkClick>
              </a:rPr>
              <a:t>text mining</a:t>
            </a:r>
            <a:r>
              <a:rPr lang="en-US" sz="1200" b="0" i="0" dirty="0">
                <a:solidFill>
                  <a:schemeClr val="bg1"/>
                </a:solidFill>
                <a:effectLst/>
                <a:latin typeface="myriad-pro"/>
              </a:rPr>
              <a:t>, </a:t>
            </a:r>
            <a:r>
              <a:rPr lang="en-US" sz="1200" b="0" i="0" u="none" strike="noStrike" dirty="0">
                <a:solidFill>
                  <a:schemeClr val="bg1"/>
                </a:solidFill>
                <a:effectLst/>
                <a:latin typeface="myriad-pro"/>
                <a:hlinkClick r:id="rId16" tooltip="Predictive Analysis">
                  <a:extLst>
                    <a:ext uri="{A12FA001-AC4F-418D-AE19-62706E023703}">
                      <ahyp:hlinkClr xmlns:ahyp="http://schemas.microsoft.com/office/drawing/2018/hyperlinkcolor" val="tx"/>
                    </a:ext>
                  </a:extLst>
                </a:hlinkClick>
              </a:rPr>
              <a:t>predictive analytics</a:t>
            </a:r>
            <a:r>
              <a:rPr lang="en-US" sz="1200" b="0" i="0" dirty="0">
                <a:solidFill>
                  <a:schemeClr val="bg1"/>
                </a:solidFill>
                <a:effectLst/>
                <a:latin typeface="myriad-pro"/>
              </a:rPr>
              <a:t>, and </a:t>
            </a:r>
            <a:r>
              <a:rPr lang="en-US" sz="1200" b="0" i="0" u="none" strike="noStrike" dirty="0">
                <a:solidFill>
                  <a:schemeClr val="bg1"/>
                </a:solidFill>
                <a:effectLst/>
                <a:latin typeface="myriad-pro"/>
                <a:hlinkClick r:id="rId17" tooltip="Prescriptive analytics">
                  <a:extLst>
                    <a:ext uri="{A12FA001-AC4F-418D-AE19-62706E023703}">
                      <ahyp:hlinkClr xmlns:ahyp="http://schemas.microsoft.com/office/drawing/2018/hyperlinkcolor" val="tx"/>
                    </a:ext>
                  </a:extLst>
                </a:hlinkClick>
              </a:rPr>
              <a:t>prescriptive analytics</a:t>
            </a:r>
            <a:r>
              <a:rPr lang="en-US" sz="1200" b="0" i="0" dirty="0">
                <a:solidFill>
                  <a:schemeClr val="bg1"/>
                </a:solidFill>
                <a:effectLst/>
                <a:latin typeface="myriad-pro"/>
              </a:rPr>
              <a:t>. </a:t>
            </a:r>
          </a:p>
          <a:p>
            <a:endParaRPr lang="en-US" sz="1200" dirty="0">
              <a:solidFill>
                <a:schemeClr val="bg1"/>
              </a:solidFill>
              <a:latin typeface="myriad-pro"/>
            </a:endParaRPr>
          </a:p>
          <a:p>
            <a:r>
              <a:rPr lang="en-US" sz="1000" dirty="0">
                <a:solidFill>
                  <a:srgbClr val="202122"/>
                </a:solidFill>
                <a:latin typeface="Arial" panose="020B0604020202020204" pitchFamily="34" charset="0"/>
                <a:hlinkClick r:id="rId18"/>
              </a:rPr>
              <a:t>Wikipedia</a:t>
            </a:r>
            <a:endParaRPr lang="en-CA" sz="1000" dirty="0"/>
          </a:p>
        </p:txBody>
      </p:sp>
      <p:sp>
        <p:nvSpPr>
          <p:cNvPr id="5" name="TextBox 4">
            <a:extLst>
              <a:ext uri="{FF2B5EF4-FFF2-40B4-BE49-F238E27FC236}">
                <a16:creationId xmlns:a16="http://schemas.microsoft.com/office/drawing/2014/main" id="{AF8F7FED-EBFD-444C-8ADE-0E88BEB34E82}"/>
              </a:ext>
            </a:extLst>
          </p:cNvPr>
          <p:cNvSpPr txBox="1"/>
          <p:nvPr/>
        </p:nvSpPr>
        <p:spPr>
          <a:xfrm>
            <a:off x="556196" y="5023066"/>
            <a:ext cx="4457764" cy="1477328"/>
          </a:xfrm>
          <a:prstGeom prst="rect">
            <a:avLst/>
          </a:prstGeom>
          <a:ln>
            <a:solidFill>
              <a:schemeClr val="bg1">
                <a:lumMod val="95000"/>
              </a:schemeClr>
            </a:solidFill>
          </a:ln>
        </p:spPr>
        <p:txBody>
          <a:bodyPr wrap="square" rtlCol="0">
            <a:spAutoFit/>
          </a:bodyPr>
          <a:lstStyle/>
          <a:p>
            <a:r>
              <a:rPr lang="en-US" b="1" i="1" dirty="0">
                <a:solidFill>
                  <a:schemeClr val="bg1"/>
                </a:solidFill>
              </a:rPr>
              <a:t>This blueprint will use the terms “BI,” “BI and Analytics,” and “Reporting and Analytics” interchangeably in different contexts, but always in compliance to the above definitions.</a:t>
            </a:r>
            <a:endParaRPr lang="en-CA" b="1" i="1" dirty="0">
              <a:solidFill>
                <a:schemeClr val="bg1"/>
              </a:solidFill>
            </a:endParaRPr>
          </a:p>
        </p:txBody>
      </p:sp>
    </p:spTree>
    <p:extLst>
      <p:ext uri="{BB962C8B-B14F-4D97-AF65-F5344CB8AC3E}">
        <p14:creationId xmlns:p14="http://schemas.microsoft.com/office/powerpoint/2010/main" val="378509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CA" dirty="0"/>
              <a:t>Bridge the gap between business drivers and business intelligence features with a three-tiered framework</a:t>
            </a:r>
          </a:p>
        </p:txBody>
      </p:sp>
      <p:grpSp>
        <p:nvGrpSpPr>
          <p:cNvPr id="25" name="Group 24"/>
          <p:cNvGrpSpPr/>
          <p:nvPr/>
        </p:nvGrpSpPr>
        <p:grpSpPr>
          <a:xfrm>
            <a:off x="584434" y="2403418"/>
            <a:ext cx="7965599" cy="3929210"/>
            <a:chOff x="582992" y="1866032"/>
            <a:chExt cx="7965599" cy="3929210"/>
          </a:xfrm>
        </p:grpSpPr>
        <p:sp>
          <p:nvSpPr>
            <p:cNvPr id="12" name="Rectangle 11"/>
            <p:cNvSpPr/>
            <p:nvPr/>
          </p:nvSpPr>
          <p:spPr>
            <a:xfrm>
              <a:off x="1977657" y="2548484"/>
              <a:ext cx="1580937"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Operational Excellence</a:t>
              </a:r>
            </a:p>
          </p:txBody>
        </p:sp>
        <p:sp>
          <p:nvSpPr>
            <p:cNvPr id="15" name="Rectangle 14"/>
            <p:cNvSpPr/>
            <p:nvPr/>
          </p:nvSpPr>
          <p:spPr>
            <a:xfrm>
              <a:off x="3775323" y="2548485"/>
              <a:ext cx="1580941"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Client Intimacy </a:t>
              </a:r>
            </a:p>
          </p:txBody>
        </p:sp>
        <p:sp>
          <p:nvSpPr>
            <p:cNvPr id="16" name="Rectangle 15"/>
            <p:cNvSpPr/>
            <p:nvPr/>
          </p:nvSpPr>
          <p:spPr>
            <a:xfrm>
              <a:off x="5508010" y="2559166"/>
              <a:ext cx="1645921"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Innovation</a:t>
              </a:r>
            </a:p>
          </p:txBody>
        </p:sp>
        <p:sp>
          <p:nvSpPr>
            <p:cNvPr id="17" name="Rectangle 16"/>
            <p:cNvSpPr/>
            <p:nvPr/>
          </p:nvSpPr>
          <p:spPr>
            <a:xfrm>
              <a:off x="1178903" y="3891226"/>
              <a:ext cx="2148842"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Strategic Analytics</a:t>
              </a:r>
            </a:p>
          </p:txBody>
        </p:sp>
        <p:sp>
          <p:nvSpPr>
            <p:cNvPr id="18" name="Rectangle 17"/>
            <p:cNvSpPr/>
            <p:nvPr/>
          </p:nvSpPr>
          <p:spPr>
            <a:xfrm>
              <a:off x="3447207" y="3889270"/>
              <a:ext cx="2237170"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Tactical Analytics</a:t>
              </a:r>
            </a:p>
          </p:txBody>
        </p:sp>
        <p:sp>
          <p:nvSpPr>
            <p:cNvPr id="19" name="Rectangle 18"/>
            <p:cNvSpPr/>
            <p:nvPr/>
          </p:nvSpPr>
          <p:spPr>
            <a:xfrm>
              <a:off x="5783907" y="3889258"/>
              <a:ext cx="2148849"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Operational Analytics</a:t>
              </a:r>
            </a:p>
          </p:txBody>
        </p:sp>
        <p:grpSp>
          <p:nvGrpSpPr>
            <p:cNvPr id="24" name="Group 23"/>
            <p:cNvGrpSpPr/>
            <p:nvPr/>
          </p:nvGrpSpPr>
          <p:grpSpPr>
            <a:xfrm>
              <a:off x="582992" y="1866032"/>
              <a:ext cx="7965599" cy="3929210"/>
              <a:chOff x="582992" y="1866032"/>
              <a:chExt cx="7965599" cy="3929210"/>
            </a:xfrm>
          </p:grpSpPr>
          <p:grpSp>
            <p:nvGrpSpPr>
              <p:cNvPr id="6" name="Group 5"/>
              <p:cNvGrpSpPr/>
              <p:nvPr/>
            </p:nvGrpSpPr>
            <p:grpSpPr>
              <a:xfrm>
                <a:off x="582992" y="1866032"/>
                <a:ext cx="7965599" cy="3283202"/>
                <a:chOff x="582989" y="869571"/>
                <a:chExt cx="7965599" cy="3283202"/>
              </a:xfrm>
            </p:grpSpPr>
            <p:sp>
              <p:nvSpPr>
                <p:cNvPr id="3" name="Rounded Rectangle 2"/>
                <p:cNvSpPr/>
                <p:nvPr/>
              </p:nvSpPr>
              <p:spPr>
                <a:xfrm>
                  <a:off x="1977654" y="869571"/>
                  <a:ext cx="5176274" cy="6114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Drivers to Establish Competitive Advantage</a:t>
                  </a:r>
                </a:p>
              </p:txBody>
            </p:sp>
            <p:sp>
              <p:nvSpPr>
                <p:cNvPr id="4" name="Rounded Rectangle 3"/>
                <p:cNvSpPr/>
                <p:nvPr/>
              </p:nvSpPr>
              <p:spPr>
                <a:xfrm>
                  <a:off x="1198826" y="2204888"/>
                  <a:ext cx="6733927" cy="61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BI and Analytics Spectrum</a:t>
                  </a:r>
                </a:p>
              </p:txBody>
            </p:sp>
            <p:sp>
              <p:nvSpPr>
                <p:cNvPr id="5" name="Rounded Rectangle 4"/>
                <p:cNvSpPr/>
                <p:nvPr/>
              </p:nvSpPr>
              <p:spPr>
                <a:xfrm>
                  <a:off x="582989" y="3540773"/>
                  <a:ext cx="7965599" cy="61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Info-Tech’s BI Patterns</a:t>
                  </a:r>
                </a:p>
              </p:txBody>
            </p:sp>
          </p:grpSp>
          <p:sp>
            <p:nvSpPr>
              <p:cNvPr id="20" name="Rectangle 19"/>
              <p:cNvSpPr/>
              <p:nvPr/>
            </p:nvSpPr>
            <p:spPr>
              <a:xfrm>
                <a:off x="582992" y="5218299"/>
                <a:ext cx="1863333"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Delivery</a:t>
                </a:r>
              </a:p>
            </p:txBody>
          </p:sp>
          <p:sp>
            <p:nvSpPr>
              <p:cNvPr id="21" name="Rectangle 20"/>
              <p:cNvSpPr/>
              <p:nvPr/>
            </p:nvSpPr>
            <p:spPr>
              <a:xfrm>
                <a:off x="2541478" y="5218298"/>
                <a:ext cx="2016243"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User Experience</a:t>
                </a:r>
              </a:p>
            </p:txBody>
          </p:sp>
          <p:sp>
            <p:nvSpPr>
              <p:cNvPr id="22" name="Rectangle 21"/>
              <p:cNvSpPr/>
              <p:nvPr/>
            </p:nvSpPr>
            <p:spPr>
              <a:xfrm>
                <a:off x="4699175" y="5218299"/>
                <a:ext cx="1977283"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Deep Analytics</a:t>
                </a:r>
              </a:p>
            </p:txBody>
          </p:sp>
          <p:sp>
            <p:nvSpPr>
              <p:cNvPr id="23" name="Rectangle 22"/>
              <p:cNvSpPr/>
              <p:nvPr/>
            </p:nvSpPr>
            <p:spPr>
              <a:xfrm>
                <a:off x="6790415" y="5218298"/>
                <a:ext cx="1758176" cy="576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Supporting</a:t>
                </a:r>
              </a:p>
            </p:txBody>
          </p:sp>
        </p:grpSp>
      </p:grpSp>
      <p:sp>
        <p:nvSpPr>
          <p:cNvPr id="26" name="TextBox 25"/>
          <p:cNvSpPr txBox="1"/>
          <p:nvPr/>
        </p:nvSpPr>
        <p:spPr>
          <a:xfrm>
            <a:off x="914056" y="1354402"/>
            <a:ext cx="7306360" cy="828089"/>
          </a:xfrm>
          <a:prstGeom prst="rect">
            <a:avLst/>
          </a:prstGeom>
          <a:solidFill>
            <a:schemeClr val="bg1">
              <a:lumMod val="95000"/>
            </a:schemeClr>
          </a:solidFill>
        </p:spPr>
        <p:txBody>
          <a:bodyPr wrap="square" tIns="90000" bIns="90000" rtlCol="0">
            <a:spAutoFit/>
          </a:bodyPr>
          <a:lstStyle/>
          <a:p>
            <a:r>
              <a:rPr lang="en-CA" sz="1400" dirty="0"/>
              <a:t>Info-Tech’s approach to formulating a fit-for-purpose BI strategy is focused on making the link between factors that are the most important to the business users and the ways that BI providers can enable those consumers.</a:t>
            </a:r>
          </a:p>
        </p:txBody>
      </p:sp>
    </p:spTree>
    <p:extLst>
      <p:ext uri="{BB962C8B-B14F-4D97-AF65-F5344CB8AC3E}">
        <p14:creationId xmlns:p14="http://schemas.microsoft.com/office/powerpoint/2010/main" val="132895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p:nvPr/>
        </p:nvSpPr>
        <p:spPr>
          <a:xfrm>
            <a:off x="257174" y="1970966"/>
            <a:ext cx="3997326" cy="4398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329049" y="1300987"/>
            <a:ext cx="8476374" cy="523220"/>
          </a:xfrm>
          <a:prstGeom prst="rect">
            <a:avLst/>
          </a:prstGeom>
        </p:spPr>
        <p:txBody>
          <a:bodyPr>
            <a:spAutoFit/>
          </a:bodyPr>
          <a:lstStyle/>
          <a:p>
            <a:r>
              <a:rPr lang="en-CA" sz="1400" dirty="0"/>
              <a:t>Though business intelligence is primarily thought of as enabling executives, a comprehensive BI strategy involves a </a:t>
            </a:r>
            <a:r>
              <a:rPr lang="en-CA" sz="1400" b="1" dirty="0"/>
              <a:t>spectrum of analytics </a:t>
            </a:r>
            <a:r>
              <a:rPr lang="en-CA" sz="1400" dirty="0"/>
              <a:t>that can provide data-driven insight to all levels of an organization.</a:t>
            </a:r>
            <a:endParaRPr lang="en-CA" dirty="0"/>
          </a:p>
        </p:txBody>
      </p:sp>
      <p:sp>
        <p:nvSpPr>
          <p:cNvPr id="4" name="TextBox 44"/>
          <p:cNvSpPr txBox="1"/>
          <p:nvPr/>
        </p:nvSpPr>
        <p:spPr>
          <a:xfrm>
            <a:off x="591424" y="2708038"/>
            <a:ext cx="3328826" cy="3093154"/>
          </a:xfrm>
          <a:prstGeom prst="rect">
            <a:avLst/>
          </a:prstGeom>
        </p:spPr>
        <p:txBody>
          <a:bodyPr wrap="square" rtlCol="0">
            <a:spAutoFit/>
          </a:bodyPr>
          <a:lstStyle/>
          <a:p>
            <a:pPr>
              <a:spcBef>
                <a:spcPts val="600"/>
              </a:spcBef>
            </a:pPr>
            <a:r>
              <a:rPr lang="en-CA" sz="1600" b="1" dirty="0">
                <a:solidFill>
                  <a:schemeClr val="accent2"/>
                </a:solidFill>
              </a:rPr>
              <a:t>Strategic Analytics</a:t>
            </a:r>
          </a:p>
          <a:p>
            <a:pPr marL="171450" indent="-171450">
              <a:spcBef>
                <a:spcPts val="600"/>
              </a:spcBef>
              <a:buFont typeface="Arial" panose="020B0604020202020204" pitchFamily="34" charset="0"/>
              <a:buChar char="•"/>
            </a:pPr>
            <a:r>
              <a:rPr lang="en-CA" sz="1200" dirty="0">
                <a:solidFill>
                  <a:schemeClr val="bg1"/>
                </a:solidFill>
              </a:rPr>
              <a:t>Typically focused on predictive modeling</a:t>
            </a:r>
          </a:p>
          <a:p>
            <a:pPr marL="171450" indent="-171450">
              <a:spcBef>
                <a:spcPts val="600"/>
              </a:spcBef>
              <a:buFont typeface="Arial" panose="020B0604020202020204" pitchFamily="34" charset="0"/>
              <a:buChar char="•"/>
            </a:pPr>
            <a:r>
              <a:rPr lang="en-CA" sz="1200" dirty="0">
                <a:solidFill>
                  <a:schemeClr val="bg1"/>
                </a:solidFill>
              </a:rPr>
              <a:t>Leverages data integrated from multiple sources (structured through unstructured)</a:t>
            </a:r>
          </a:p>
          <a:p>
            <a:pPr marL="171450" indent="-171450">
              <a:spcBef>
                <a:spcPts val="600"/>
              </a:spcBef>
              <a:buFont typeface="Arial" panose="020B0604020202020204" pitchFamily="34" charset="0"/>
              <a:buChar char="•"/>
            </a:pPr>
            <a:r>
              <a:rPr lang="en-CA" sz="1200" dirty="0">
                <a:solidFill>
                  <a:schemeClr val="bg1"/>
                </a:solidFill>
              </a:rPr>
              <a:t>Assists in identifying trends that may shift organizational focus and direction</a:t>
            </a:r>
          </a:p>
          <a:p>
            <a:pPr marL="171450" indent="-171450">
              <a:spcBef>
                <a:spcPts val="600"/>
              </a:spcBef>
              <a:buFont typeface="Arial" panose="020B0604020202020204" pitchFamily="34" charset="0"/>
              <a:buChar char="•"/>
            </a:pPr>
            <a:r>
              <a:rPr lang="en-CA" sz="1200" dirty="0">
                <a:solidFill>
                  <a:schemeClr val="bg1"/>
                </a:solidFill>
              </a:rPr>
              <a:t>Sample objectives:</a:t>
            </a:r>
          </a:p>
          <a:p>
            <a:pPr marL="504000" lvl="1" indent="-171450">
              <a:spcBef>
                <a:spcPts val="600"/>
              </a:spcBef>
              <a:buFont typeface="Courier New" panose="02070309020205020404" pitchFamily="49" charset="0"/>
              <a:buChar char="o"/>
            </a:pPr>
            <a:r>
              <a:rPr lang="en-CA" sz="1200" dirty="0">
                <a:solidFill>
                  <a:schemeClr val="bg1"/>
                </a:solidFill>
              </a:rPr>
              <a:t>Drive market share growth</a:t>
            </a:r>
          </a:p>
          <a:p>
            <a:pPr marL="504000" lvl="1" indent="-171450">
              <a:spcBef>
                <a:spcPts val="600"/>
              </a:spcBef>
              <a:buFont typeface="Courier New" panose="02070309020205020404" pitchFamily="49" charset="0"/>
              <a:buChar char="o"/>
            </a:pPr>
            <a:r>
              <a:rPr lang="en-CA" sz="1200" dirty="0">
                <a:solidFill>
                  <a:schemeClr val="bg1"/>
                </a:solidFill>
              </a:rPr>
              <a:t>Identify new markets, products, services, locations, and acquisitions</a:t>
            </a:r>
          </a:p>
          <a:p>
            <a:pPr marL="504000" lvl="1" indent="-171450">
              <a:spcBef>
                <a:spcPts val="600"/>
              </a:spcBef>
              <a:buFont typeface="Courier New" panose="02070309020205020404" pitchFamily="49" charset="0"/>
              <a:buChar char="o"/>
            </a:pPr>
            <a:r>
              <a:rPr lang="en-CA" sz="1200" dirty="0">
                <a:solidFill>
                  <a:schemeClr val="bg1"/>
                </a:solidFill>
              </a:rPr>
              <a:t>Build wider and deeper customer relationships earning more wallet share and keeping more customers  </a:t>
            </a:r>
          </a:p>
        </p:txBody>
      </p:sp>
      <p:sp>
        <p:nvSpPr>
          <p:cNvPr id="7" name="TextBox 46"/>
          <p:cNvSpPr txBox="1"/>
          <p:nvPr/>
        </p:nvSpPr>
        <p:spPr>
          <a:xfrm>
            <a:off x="4567236" y="4479212"/>
            <a:ext cx="4238187" cy="1569660"/>
          </a:xfrm>
          <a:prstGeom prst="rect">
            <a:avLst/>
          </a:prstGeom>
        </p:spPr>
        <p:txBody>
          <a:bodyPr wrap="square" rtlCol="0">
            <a:spAutoFit/>
          </a:bodyPr>
          <a:lstStyle/>
          <a:p>
            <a:pPr>
              <a:spcBef>
                <a:spcPts val="600"/>
              </a:spcBef>
            </a:pPr>
            <a:r>
              <a:rPr lang="en-CA" sz="1600" b="1" dirty="0">
                <a:solidFill>
                  <a:schemeClr val="accent1"/>
                </a:solidFill>
              </a:rPr>
              <a:t>Operational Analytics</a:t>
            </a:r>
          </a:p>
          <a:p>
            <a:pPr marL="115888" lvl="0" indent="-115888">
              <a:spcBef>
                <a:spcPts val="600"/>
              </a:spcBef>
              <a:buFont typeface="Arial" pitchFamily="34" charset="0"/>
              <a:buChar char="•"/>
            </a:pPr>
            <a:r>
              <a:rPr lang="en-CA" sz="1200" dirty="0">
                <a:solidFill>
                  <a:srgbClr val="333333"/>
                </a:solidFill>
              </a:rPr>
              <a:t>Analytics that drive business process improvement whether internal, with external partners, or customers.</a:t>
            </a:r>
          </a:p>
          <a:p>
            <a:pPr marL="115888" lvl="0" indent="-115888">
              <a:spcBef>
                <a:spcPts val="600"/>
              </a:spcBef>
              <a:buFont typeface="Arial" pitchFamily="34" charset="0"/>
              <a:buChar char="•"/>
            </a:pPr>
            <a:r>
              <a:rPr lang="en-CA" sz="1200" dirty="0">
                <a:solidFill>
                  <a:srgbClr val="333333"/>
                </a:solidFill>
              </a:rPr>
              <a:t>Sample objectives:</a:t>
            </a:r>
          </a:p>
          <a:p>
            <a:pPr marL="540000" lvl="1" indent="-228600">
              <a:spcBef>
                <a:spcPts val="600"/>
              </a:spcBef>
              <a:buFont typeface="Courier New" panose="02070309020205020404" pitchFamily="49" charset="0"/>
              <a:buChar char="o"/>
            </a:pPr>
            <a:r>
              <a:rPr lang="en-CA" sz="1200" dirty="0">
                <a:solidFill>
                  <a:srgbClr val="333333"/>
                </a:solidFill>
              </a:rPr>
              <a:t>Process step elimination</a:t>
            </a:r>
          </a:p>
          <a:p>
            <a:pPr marL="540000" lvl="1" indent="-228600">
              <a:spcBef>
                <a:spcPts val="600"/>
              </a:spcBef>
              <a:buFont typeface="Courier New" panose="02070309020205020404" pitchFamily="49" charset="0"/>
              <a:buChar char="o"/>
            </a:pPr>
            <a:r>
              <a:rPr lang="en-CA" sz="1200" dirty="0">
                <a:solidFill>
                  <a:srgbClr val="333333"/>
                </a:solidFill>
              </a:rPr>
              <a:t>Best opportunities for automation</a:t>
            </a:r>
          </a:p>
        </p:txBody>
      </p:sp>
      <p:sp>
        <p:nvSpPr>
          <p:cNvPr id="5" name="TextBox 50"/>
          <p:cNvSpPr txBox="1"/>
          <p:nvPr/>
        </p:nvSpPr>
        <p:spPr>
          <a:xfrm>
            <a:off x="4511861" y="1970966"/>
            <a:ext cx="4168392" cy="2277547"/>
          </a:xfrm>
          <a:prstGeom prst="rect">
            <a:avLst/>
          </a:prstGeom>
        </p:spPr>
        <p:txBody>
          <a:bodyPr wrap="square" rtlCol="0">
            <a:spAutoFit/>
          </a:bodyPr>
          <a:lstStyle/>
          <a:p>
            <a:pPr>
              <a:spcBef>
                <a:spcPts val="600"/>
              </a:spcBef>
            </a:pPr>
            <a:r>
              <a:rPr lang="en-CA" sz="1600" b="1" dirty="0">
                <a:solidFill>
                  <a:schemeClr val="accent1"/>
                </a:solidFill>
              </a:rPr>
              <a:t>Tactical Analytics </a:t>
            </a:r>
          </a:p>
          <a:p>
            <a:pPr marL="171450" indent="-171450">
              <a:spcBef>
                <a:spcPts val="600"/>
              </a:spcBef>
              <a:buFont typeface="Arial" panose="020B0604020202020204" pitchFamily="34" charset="0"/>
              <a:buChar char="•"/>
            </a:pPr>
            <a:r>
              <a:rPr lang="en-CA" sz="1200" dirty="0">
                <a:solidFill>
                  <a:srgbClr val="333333"/>
                </a:solidFill>
              </a:rPr>
              <a:t>Often considered Response Analytics and used to react to situations that arise, or opportunities at a department level.</a:t>
            </a:r>
          </a:p>
          <a:p>
            <a:pPr marL="171450" indent="-171450">
              <a:spcBef>
                <a:spcPts val="600"/>
              </a:spcBef>
              <a:buFont typeface="Arial" panose="020B0604020202020204" pitchFamily="34" charset="0"/>
              <a:buChar char="•"/>
            </a:pPr>
            <a:r>
              <a:rPr lang="en-CA" sz="1200" dirty="0">
                <a:solidFill>
                  <a:srgbClr val="333333"/>
                </a:solidFill>
              </a:rPr>
              <a:t>Sample objectives:</a:t>
            </a:r>
          </a:p>
          <a:p>
            <a:pPr marL="540000" lvl="1" indent="-228600">
              <a:spcBef>
                <a:spcPts val="600"/>
              </a:spcBef>
              <a:buFont typeface="Courier New" panose="02070309020205020404" pitchFamily="49" charset="0"/>
              <a:buChar char="o"/>
            </a:pPr>
            <a:r>
              <a:rPr lang="en-CA" sz="1200" dirty="0">
                <a:solidFill>
                  <a:srgbClr val="333333"/>
                </a:solidFill>
              </a:rPr>
              <a:t>Staff productivity or cost analysis</a:t>
            </a:r>
          </a:p>
          <a:p>
            <a:pPr marL="540000" lvl="1" indent="-228600">
              <a:spcBef>
                <a:spcPts val="600"/>
              </a:spcBef>
              <a:buFont typeface="Courier New" panose="02070309020205020404" pitchFamily="49" charset="0"/>
              <a:buChar char="o"/>
            </a:pPr>
            <a:r>
              <a:rPr lang="en-CA" sz="1200" dirty="0">
                <a:solidFill>
                  <a:srgbClr val="333333"/>
                </a:solidFill>
              </a:rPr>
              <a:t>Heuristics/algorithms for better risk management </a:t>
            </a:r>
          </a:p>
          <a:p>
            <a:pPr marL="540000" lvl="1" indent="-228600">
              <a:spcBef>
                <a:spcPts val="600"/>
              </a:spcBef>
              <a:buFont typeface="Courier New" panose="02070309020205020404" pitchFamily="49" charset="0"/>
              <a:buChar char="o"/>
            </a:pPr>
            <a:r>
              <a:rPr lang="en-CA" sz="1200" dirty="0">
                <a:solidFill>
                  <a:srgbClr val="333333"/>
                </a:solidFill>
              </a:rPr>
              <a:t>Product bundling and packaging</a:t>
            </a:r>
          </a:p>
          <a:p>
            <a:pPr marL="540000" lvl="1" indent="-228600">
              <a:spcBef>
                <a:spcPts val="600"/>
              </a:spcBef>
              <a:buFont typeface="Courier New" panose="02070309020205020404" pitchFamily="49" charset="0"/>
              <a:buChar char="o"/>
            </a:pPr>
            <a:r>
              <a:rPr lang="en-CA" sz="1200" dirty="0">
                <a:solidFill>
                  <a:srgbClr val="333333"/>
                </a:solidFill>
              </a:rPr>
              <a:t>Customer satisfaction response techniques</a:t>
            </a:r>
          </a:p>
        </p:txBody>
      </p:sp>
      <p:sp>
        <p:nvSpPr>
          <p:cNvPr id="8" name="Rectangle 7"/>
          <p:cNvSpPr/>
          <p:nvPr/>
        </p:nvSpPr>
        <p:spPr>
          <a:xfrm>
            <a:off x="257175" y="2180853"/>
            <a:ext cx="3997326" cy="3048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t>Recommended</a:t>
            </a:r>
          </a:p>
        </p:txBody>
      </p:sp>
      <p:sp>
        <p:nvSpPr>
          <p:cNvPr id="22" name="Title 1"/>
          <p:cNvSpPr>
            <a:spLocks noGrp="1"/>
          </p:cNvSpPr>
          <p:nvPr>
            <p:ph type="title"/>
          </p:nvPr>
        </p:nvSpPr>
        <p:spPr>
          <a:xfrm>
            <a:off x="257174" y="215128"/>
            <a:ext cx="8620125" cy="877887"/>
          </a:xfrm>
        </p:spPr>
        <p:txBody>
          <a:bodyPr/>
          <a:lstStyle/>
          <a:p>
            <a:r>
              <a:rPr lang="en-CA" dirty="0"/>
              <a:t>Widen the range of your BI to include strategic, tactical, and operational benefits</a:t>
            </a:r>
            <a:endParaRPr lang="en-CA" b="1" dirty="0"/>
          </a:p>
        </p:txBody>
      </p:sp>
    </p:spTree>
    <p:extLst>
      <p:ext uri="{BB962C8B-B14F-4D97-AF65-F5344CB8AC3E}">
        <p14:creationId xmlns:p14="http://schemas.microsoft.com/office/powerpoint/2010/main" val="419672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44" y="115472"/>
            <a:ext cx="8620125" cy="877887"/>
          </a:xfrm>
        </p:spPr>
        <p:txBody>
          <a:bodyPr/>
          <a:lstStyle/>
          <a:p>
            <a:r>
              <a:rPr lang="en-US" dirty="0"/>
              <a:t>Business Intelligence Terminology</a:t>
            </a:r>
            <a:endParaRPr lang="en-CA" dirty="0"/>
          </a:p>
        </p:txBody>
      </p:sp>
      <p:sp>
        <p:nvSpPr>
          <p:cNvPr id="3" name="Oval 2"/>
          <p:cNvSpPr/>
          <p:nvPr/>
        </p:nvSpPr>
        <p:spPr>
          <a:xfrm>
            <a:off x="335741" y="1849716"/>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Reporting</a:t>
            </a:r>
            <a:endParaRPr lang="en-CA" sz="1000" dirty="0">
              <a:solidFill>
                <a:schemeClr val="tx1"/>
              </a:solidFill>
            </a:endParaRPr>
          </a:p>
        </p:txBody>
      </p:sp>
      <p:sp>
        <p:nvSpPr>
          <p:cNvPr id="4" name="Oval 3"/>
          <p:cNvSpPr/>
          <p:nvPr/>
        </p:nvSpPr>
        <p:spPr>
          <a:xfrm>
            <a:off x="335741" y="2434084"/>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Ad hoc query</a:t>
            </a:r>
            <a:endParaRPr lang="en-CA" sz="1000" dirty="0">
              <a:solidFill>
                <a:schemeClr val="tx1"/>
              </a:solidFill>
            </a:endParaRPr>
          </a:p>
        </p:txBody>
      </p:sp>
      <p:sp>
        <p:nvSpPr>
          <p:cNvPr id="5" name="Oval 4"/>
          <p:cNvSpPr/>
          <p:nvPr/>
        </p:nvSpPr>
        <p:spPr>
          <a:xfrm>
            <a:off x="335740" y="3067523"/>
            <a:ext cx="1238679"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Parameter-ized queries</a:t>
            </a:r>
            <a:endParaRPr lang="en-CA" sz="1000" dirty="0">
              <a:solidFill>
                <a:schemeClr val="tx1"/>
              </a:solidFill>
            </a:endParaRPr>
          </a:p>
        </p:txBody>
      </p:sp>
      <p:sp>
        <p:nvSpPr>
          <p:cNvPr id="6" name="Oval 5"/>
          <p:cNvSpPr/>
          <p:nvPr/>
        </p:nvSpPr>
        <p:spPr>
          <a:xfrm>
            <a:off x="335741" y="3700962"/>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OLAP</a:t>
            </a:r>
            <a:endParaRPr lang="en-CA" sz="1000" dirty="0">
              <a:solidFill>
                <a:schemeClr val="tx1"/>
              </a:solidFill>
            </a:endParaRPr>
          </a:p>
        </p:txBody>
      </p:sp>
      <p:sp>
        <p:nvSpPr>
          <p:cNvPr id="7" name="Oval 6"/>
          <p:cNvSpPr/>
          <p:nvPr/>
        </p:nvSpPr>
        <p:spPr>
          <a:xfrm>
            <a:off x="335741" y="4334401"/>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Advanced analytics</a:t>
            </a:r>
            <a:endParaRPr lang="en-CA" sz="1000" dirty="0">
              <a:solidFill>
                <a:schemeClr val="tx1"/>
              </a:solidFill>
            </a:endParaRPr>
          </a:p>
        </p:txBody>
      </p:sp>
      <p:sp>
        <p:nvSpPr>
          <p:cNvPr id="8" name="Oval 7"/>
          <p:cNvSpPr/>
          <p:nvPr/>
        </p:nvSpPr>
        <p:spPr>
          <a:xfrm>
            <a:off x="335741" y="4967840"/>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Cognitive business techniques</a:t>
            </a:r>
            <a:endParaRPr lang="en-CA" sz="1000" dirty="0">
              <a:solidFill>
                <a:schemeClr val="tx1"/>
              </a:solidFill>
            </a:endParaRPr>
          </a:p>
        </p:txBody>
      </p:sp>
      <p:sp>
        <p:nvSpPr>
          <p:cNvPr id="9" name="Oval 8"/>
          <p:cNvSpPr/>
          <p:nvPr/>
        </p:nvSpPr>
        <p:spPr>
          <a:xfrm>
            <a:off x="335741" y="5543225"/>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Scorecards &amp; dashboards</a:t>
            </a:r>
            <a:endParaRPr lang="en-CA" sz="1000" dirty="0">
              <a:solidFill>
                <a:schemeClr val="tx1"/>
              </a:solidFill>
            </a:endParaRPr>
          </a:p>
        </p:txBody>
      </p:sp>
      <p:sp>
        <p:nvSpPr>
          <p:cNvPr id="10" name="Oval 9"/>
          <p:cNvSpPr/>
          <p:nvPr/>
        </p:nvSpPr>
        <p:spPr>
          <a:xfrm>
            <a:off x="216944" y="1226347"/>
            <a:ext cx="1440000" cy="571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Styles of BI</a:t>
            </a:r>
            <a:endParaRPr lang="en-CA" sz="1400" dirty="0"/>
          </a:p>
        </p:txBody>
      </p:sp>
      <p:sp>
        <p:nvSpPr>
          <p:cNvPr id="19" name="Oval 18"/>
          <p:cNvSpPr/>
          <p:nvPr/>
        </p:nvSpPr>
        <p:spPr>
          <a:xfrm>
            <a:off x="2005869" y="4349328"/>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Self service analytics</a:t>
            </a:r>
            <a:endParaRPr lang="en-CA" sz="1000" dirty="0">
              <a:solidFill>
                <a:schemeClr val="tx1"/>
              </a:solidFill>
            </a:endParaRPr>
          </a:p>
        </p:txBody>
      </p:sp>
      <p:sp>
        <p:nvSpPr>
          <p:cNvPr id="20" name="Oval 19"/>
          <p:cNvSpPr/>
          <p:nvPr/>
        </p:nvSpPr>
        <p:spPr>
          <a:xfrm>
            <a:off x="2005869" y="3723352"/>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Cognitive Business</a:t>
            </a:r>
            <a:endParaRPr lang="en-CA" sz="1000" dirty="0">
              <a:solidFill>
                <a:schemeClr val="tx1"/>
              </a:solidFill>
            </a:endParaRPr>
          </a:p>
        </p:txBody>
      </p:sp>
      <p:sp>
        <p:nvSpPr>
          <p:cNvPr id="21" name="Oval 20"/>
          <p:cNvSpPr/>
          <p:nvPr/>
        </p:nvSpPr>
        <p:spPr>
          <a:xfrm>
            <a:off x="1966651" y="3097376"/>
            <a:ext cx="1219604"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Pervasive BI</a:t>
            </a:r>
            <a:endParaRPr lang="en-CA" sz="1000" dirty="0">
              <a:solidFill>
                <a:schemeClr val="tx1"/>
              </a:solidFill>
            </a:endParaRPr>
          </a:p>
        </p:txBody>
      </p:sp>
      <p:sp>
        <p:nvSpPr>
          <p:cNvPr id="22" name="Oval 21"/>
          <p:cNvSpPr/>
          <p:nvPr/>
        </p:nvSpPr>
        <p:spPr>
          <a:xfrm>
            <a:off x="2005869" y="2471400"/>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SaaS BI</a:t>
            </a:r>
            <a:endParaRPr lang="en-CA" sz="1000" dirty="0">
              <a:solidFill>
                <a:schemeClr val="tx1"/>
              </a:solidFill>
            </a:endParaRPr>
          </a:p>
        </p:txBody>
      </p:sp>
      <p:sp>
        <p:nvSpPr>
          <p:cNvPr id="23" name="Oval 22"/>
          <p:cNvSpPr/>
          <p:nvPr/>
        </p:nvSpPr>
        <p:spPr>
          <a:xfrm>
            <a:off x="2005869" y="1849716"/>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Agile BI</a:t>
            </a:r>
            <a:endParaRPr lang="en-CA" sz="1000" dirty="0">
              <a:solidFill>
                <a:schemeClr val="tx1"/>
              </a:solidFill>
            </a:endParaRPr>
          </a:p>
        </p:txBody>
      </p:sp>
      <p:sp>
        <p:nvSpPr>
          <p:cNvPr id="24" name="Oval 23"/>
          <p:cNvSpPr/>
          <p:nvPr/>
        </p:nvSpPr>
        <p:spPr>
          <a:xfrm>
            <a:off x="2005869" y="4975304"/>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Real-time Analytics</a:t>
            </a:r>
            <a:endParaRPr lang="en-CA" sz="1000" dirty="0">
              <a:solidFill>
                <a:schemeClr val="tx1"/>
              </a:solidFill>
            </a:endParaRPr>
          </a:p>
        </p:txBody>
      </p:sp>
      <p:sp>
        <p:nvSpPr>
          <p:cNvPr id="25" name="Oval 24"/>
          <p:cNvSpPr/>
          <p:nvPr/>
        </p:nvSpPr>
        <p:spPr>
          <a:xfrm>
            <a:off x="2005869" y="5543225"/>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Mobile Reporting &amp; Analytics</a:t>
            </a:r>
            <a:endParaRPr lang="en-CA" sz="1000" dirty="0">
              <a:solidFill>
                <a:schemeClr val="tx1"/>
              </a:solidFill>
            </a:endParaRPr>
          </a:p>
        </p:txBody>
      </p:sp>
      <p:sp>
        <p:nvSpPr>
          <p:cNvPr id="33" name="Oval 32"/>
          <p:cNvSpPr/>
          <p:nvPr/>
        </p:nvSpPr>
        <p:spPr>
          <a:xfrm>
            <a:off x="1871196" y="1210592"/>
            <a:ext cx="1440000" cy="571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age BI</a:t>
            </a:r>
            <a:endParaRPr lang="en-CA" sz="1400" dirty="0"/>
          </a:p>
        </p:txBody>
      </p:sp>
      <p:sp>
        <p:nvSpPr>
          <p:cNvPr id="34" name="Oval 33"/>
          <p:cNvSpPr/>
          <p:nvPr/>
        </p:nvSpPr>
        <p:spPr>
          <a:xfrm>
            <a:off x="3802579" y="1230892"/>
            <a:ext cx="1440000" cy="571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age data</a:t>
            </a:r>
            <a:endParaRPr lang="en-CA" sz="1400" dirty="0"/>
          </a:p>
        </p:txBody>
      </p:sp>
      <p:sp>
        <p:nvSpPr>
          <p:cNvPr id="35" name="Oval 34"/>
          <p:cNvSpPr/>
          <p:nvPr/>
        </p:nvSpPr>
        <p:spPr>
          <a:xfrm>
            <a:off x="5827947" y="1226347"/>
            <a:ext cx="1440000" cy="571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Functional Analytics</a:t>
            </a:r>
            <a:endParaRPr lang="en-CA" sz="1400" dirty="0"/>
          </a:p>
        </p:txBody>
      </p:sp>
      <p:sp>
        <p:nvSpPr>
          <p:cNvPr id="37" name="Oval 36"/>
          <p:cNvSpPr/>
          <p:nvPr/>
        </p:nvSpPr>
        <p:spPr>
          <a:xfrm>
            <a:off x="7487056" y="1234483"/>
            <a:ext cx="1440000" cy="571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Tools</a:t>
            </a:r>
            <a:endParaRPr lang="en-CA" sz="1400" dirty="0"/>
          </a:p>
        </p:txBody>
      </p:sp>
      <p:sp>
        <p:nvSpPr>
          <p:cNvPr id="38" name="Oval 37"/>
          <p:cNvSpPr/>
          <p:nvPr/>
        </p:nvSpPr>
        <p:spPr>
          <a:xfrm>
            <a:off x="3922345" y="4032326"/>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Sensor data</a:t>
            </a:r>
            <a:endParaRPr lang="en-CA" sz="1000" dirty="0">
              <a:solidFill>
                <a:schemeClr val="tx1"/>
              </a:solidFill>
            </a:endParaRPr>
          </a:p>
        </p:txBody>
      </p:sp>
      <p:sp>
        <p:nvSpPr>
          <p:cNvPr id="39" name="Oval 38"/>
          <p:cNvSpPr/>
          <p:nvPr/>
        </p:nvSpPr>
        <p:spPr>
          <a:xfrm>
            <a:off x="3922345" y="3484468"/>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Big data</a:t>
            </a:r>
            <a:endParaRPr lang="en-CA" sz="1000" dirty="0">
              <a:solidFill>
                <a:schemeClr val="tx1"/>
              </a:solidFill>
            </a:endParaRPr>
          </a:p>
        </p:txBody>
      </p:sp>
      <p:sp>
        <p:nvSpPr>
          <p:cNvPr id="40" name="Oval 39"/>
          <p:cNvSpPr/>
          <p:nvPr/>
        </p:nvSpPr>
        <p:spPr>
          <a:xfrm>
            <a:off x="3922345" y="2936610"/>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Mobile data</a:t>
            </a:r>
            <a:endParaRPr lang="en-CA" sz="1000" dirty="0">
              <a:solidFill>
                <a:schemeClr val="tx1"/>
              </a:solidFill>
            </a:endParaRPr>
          </a:p>
        </p:txBody>
      </p:sp>
      <p:sp>
        <p:nvSpPr>
          <p:cNvPr id="41" name="Oval 40"/>
          <p:cNvSpPr/>
          <p:nvPr/>
        </p:nvSpPr>
        <p:spPr>
          <a:xfrm>
            <a:off x="3922345" y="2388752"/>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Unstructured data</a:t>
            </a:r>
            <a:endParaRPr lang="en-CA" sz="900" dirty="0">
              <a:solidFill>
                <a:schemeClr val="tx1"/>
              </a:solidFill>
            </a:endParaRPr>
          </a:p>
        </p:txBody>
      </p:sp>
      <p:sp>
        <p:nvSpPr>
          <p:cNvPr id="42" name="Oval 41"/>
          <p:cNvSpPr/>
          <p:nvPr/>
        </p:nvSpPr>
        <p:spPr>
          <a:xfrm>
            <a:off x="3922345" y="1840894"/>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Social Media data</a:t>
            </a:r>
            <a:endParaRPr lang="en-CA" sz="1000" dirty="0">
              <a:solidFill>
                <a:schemeClr val="tx1"/>
              </a:solidFill>
            </a:endParaRPr>
          </a:p>
        </p:txBody>
      </p:sp>
      <p:sp>
        <p:nvSpPr>
          <p:cNvPr id="43" name="Oval 42"/>
          <p:cNvSpPr/>
          <p:nvPr/>
        </p:nvSpPr>
        <p:spPr>
          <a:xfrm>
            <a:off x="3922345" y="4580185"/>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Machine data</a:t>
            </a:r>
            <a:endParaRPr lang="en-CA" sz="1000" dirty="0">
              <a:solidFill>
                <a:schemeClr val="tx1"/>
              </a:solidFill>
            </a:endParaRPr>
          </a:p>
        </p:txBody>
      </p:sp>
      <p:sp>
        <p:nvSpPr>
          <p:cNvPr id="44" name="Oval 43"/>
          <p:cNvSpPr/>
          <p:nvPr/>
        </p:nvSpPr>
        <p:spPr>
          <a:xfrm>
            <a:off x="5942443" y="2481560"/>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Financial analytics</a:t>
            </a:r>
            <a:endParaRPr lang="en-CA" sz="1000" dirty="0">
              <a:solidFill>
                <a:schemeClr val="tx1"/>
              </a:solidFill>
            </a:endParaRPr>
          </a:p>
        </p:txBody>
      </p:sp>
      <p:sp>
        <p:nvSpPr>
          <p:cNvPr id="45" name="Oval 44"/>
          <p:cNvSpPr/>
          <p:nvPr/>
        </p:nvSpPr>
        <p:spPr>
          <a:xfrm>
            <a:off x="5907331" y="1876149"/>
            <a:ext cx="1218357"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Performance management analytics</a:t>
            </a:r>
            <a:endParaRPr lang="en-CA" sz="900" dirty="0">
              <a:solidFill>
                <a:schemeClr val="tx1"/>
              </a:solidFill>
            </a:endParaRPr>
          </a:p>
        </p:txBody>
      </p:sp>
      <p:sp>
        <p:nvSpPr>
          <p:cNvPr id="46" name="Oval 45"/>
          <p:cNvSpPr/>
          <p:nvPr/>
        </p:nvSpPr>
        <p:spPr>
          <a:xfrm>
            <a:off x="5942443" y="4357343"/>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Operations analytics</a:t>
            </a:r>
            <a:endParaRPr lang="en-CA" sz="1000" dirty="0">
              <a:solidFill>
                <a:schemeClr val="tx1"/>
              </a:solidFill>
            </a:endParaRPr>
          </a:p>
        </p:txBody>
      </p:sp>
      <p:sp>
        <p:nvSpPr>
          <p:cNvPr id="47" name="Oval 46"/>
          <p:cNvSpPr/>
          <p:nvPr/>
        </p:nvSpPr>
        <p:spPr>
          <a:xfrm>
            <a:off x="5942443" y="3732082"/>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Customer analytics</a:t>
            </a:r>
            <a:endParaRPr lang="en-CA" sz="1000" dirty="0">
              <a:solidFill>
                <a:schemeClr val="tx1"/>
              </a:solidFill>
            </a:endParaRPr>
          </a:p>
        </p:txBody>
      </p:sp>
      <p:sp>
        <p:nvSpPr>
          <p:cNvPr id="48" name="Oval 47"/>
          <p:cNvSpPr/>
          <p:nvPr/>
        </p:nvSpPr>
        <p:spPr>
          <a:xfrm>
            <a:off x="5942443" y="4982604"/>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HR Analytics</a:t>
            </a:r>
            <a:endParaRPr lang="en-CA" sz="1000" dirty="0">
              <a:solidFill>
                <a:schemeClr val="tx1"/>
              </a:solidFill>
            </a:endParaRPr>
          </a:p>
        </p:txBody>
      </p:sp>
      <p:sp>
        <p:nvSpPr>
          <p:cNvPr id="49" name="Oval 48"/>
          <p:cNvSpPr/>
          <p:nvPr/>
        </p:nvSpPr>
        <p:spPr>
          <a:xfrm>
            <a:off x="5942443" y="5549808"/>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“fill in the blanks” analytics</a:t>
            </a:r>
            <a:endParaRPr lang="en-CA" sz="1000" dirty="0">
              <a:solidFill>
                <a:schemeClr val="tx1"/>
              </a:solidFill>
            </a:endParaRPr>
          </a:p>
        </p:txBody>
      </p:sp>
      <p:sp>
        <p:nvSpPr>
          <p:cNvPr id="50" name="Oval 49"/>
          <p:cNvSpPr/>
          <p:nvPr/>
        </p:nvSpPr>
        <p:spPr>
          <a:xfrm>
            <a:off x="5942443" y="3106821"/>
            <a:ext cx="1194620"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Supply chain analytics</a:t>
            </a:r>
            <a:endParaRPr lang="en-CA" sz="1000" dirty="0">
              <a:solidFill>
                <a:schemeClr val="tx1"/>
              </a:solidFill>
            </a:endParaRPr>
          </a:p>
        </p:txBody>
      </p:sp>
      <p:sp>
        <p:nvSpPr>
          <p:cNvPr id="52" name="Oval 51"/>
          <p:cNvSpPr/>
          <p:nvPr/>
        </p:nvSpPr>
        <p:spPr>
          <a:xfrm>
            <a:off x="7529295" y="2526204"/>
            <a:ext cx="1335086"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Query &amp; reporting</a:t>
            </a:r>
            <a:endParaRPr lang="en-CA" sz="1000" dirty="0">
              <a:solidFill>
                <a:schemeClr val="tx1"/>
              </a:solidFill>
            </a:endParaRPr>
          </a:p>
        </p:txBody>
      </p:sp>
      <p:sp>
        <p:nvSpPr>
          <p:cNvPr id="53" name="Oval 52"/>
          <p:cNvSpPr/>
          <p:nvPr/>
        </p:nvSpPr>
        <p:spPr>
          <a:xfrm>
            <a:off x="7491021" y="1900943"/>
            <a:ext cx="1373359"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Scorecarding dashboarding</a:t>
            </a:r>
            <a:endParaRPr lang="en-CA" sz="900" dirty="0">
              <a:solidFill>
                <a:schemeClr val="tx1"/>
              </a:solidFill>
            </a:endParaRPr>
          </a:p>
        </p:txBody>
      </p:sp>
      <p:sp>
        <p:nvSpPr>
          <p:cNvPr id="54" name="Oval 53"/>
          <p:cNvSpPr/>
          <p:nvPr/>
        </p:nvSpPr>
        <p:spPr>
          <a:xfrm>
            <a:off x="7529295" y="3151465"/>
            <a:ext cx="1335086"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Statistics &amp; data mining</a:t>
            </a:r>
            <a:endParaRPr lang="en-CA" sz="1000" dirty="0">
              <a:solidFill>
                <a:schemeClr val="tx1"/>
              </a:solidFill>
            </a:endParaRPr>
          </a:p>
        </p:txBody>
      </p:sp>
      <p:sp>
        <p:nvSpPr>
          <p:cNvPr id="55" name="Oval 54"/>
          <p:cNvSpPr/>
          <p:nvPr/>
        </p:nvSpPr>
        <p:spPr>
          <a:xfrm>
            <a:off x="7529295" y="3776726"/>
            <a:ext cx="1335086"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OLAP cubes</a:t>
            </a:r>
            <a:endParaRPr lang="en-CA" sz="1000" dirty="0">
              <a:solidFill>
                <a:schemeClr val="tx1"/>
              </a:solidFill>
            </a:endParaRPr>
          </a:p>
        </p:txBody>
      </p:sp>
      <p:sp>
        <p:nvSpPr>
          <p:cNvPr id="56" name="Oval 55"/>
          <p:cNvSpPr/>
          <p:nvPr/>
        </p:nvSpPr>
        <p:spPr>
          <a:xfrm>
            <a:off x="7529295" y="4401987"/>
            <a:ext cx="1335086"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ETL</a:t>
            </a:r>
            <a:endParaRPr lang="en-CA" sz="1000" dirty="0">
              <a:solidFill>
                <a:schemeClr val="tx1"/>
              </a:solidFill>
            </a:endParaRPr>
          </a:p>
        </p:txBody>
      </p:sp>
      <p:sp>
        <p:nvSpPr>
          <p:cNvPr id="57" name="Oval 56"/>
          <p:cNvSpPr/>
          <p:nvPr/>
        </p:nvSpPr>
        <p:spPr>
          <a:xfrm>
            <a:off x="7529294" y="5027248"/>
            <a:ext cx="1335087"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Master data management</a:t>
            </a:r>
            <a:endParaRPr lang="en-CA" sz="1000" dirty="0">
              <a:solidFill>
                <a:schemeClr val="tx1"/>
              </a:solidFill>
            </a:endParaRPr>
          </a:p>
        </p:txBody>
      </p:sp>
      <p:sp>
        <p:nvSpPr>
          <p:cNvPr id="58" name="Oval 57"/>
          <p:cNvSpPr/>
          <p:nvPr/>
        </p:nvSpPr>
        <p:spPr>
          <a:xfrm>
            <a:off x="7529294" y="5594452"/>
            <a:ext cx="1335087" cy="516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Data Governance</a:t>
            </a:r>
            <a:endParaRPr lang="en-CA" sz="1000" dirty="0">
              <a:solidFill>
                <a:schemeClr val="tx1"/>
              </a:solidFill>
            </a:endParaRPr>
          </a:p>
        </p:txBody>
      </p:sp>
      <p:sp>
        <p:nvSpPr>
          <p:cNvPr id="51" name="TextBox 50"/>
          <p:cNvSpPr txBox="1"/>
          <p:nvPr/>
        </p:nvSpPr>
        <p:spPr>
          <a:xfrm>
            <a:off x="335741" y="6150513"/>
            <a:ext cx="1157689" cy="261610"/>
          </a:xfrm>
          <a:prstGeom prst="rect">
            <a:avLst/>
          </a:prstGeom>
        </p:spPr>
        <p:txBody>
          <a:bodyPr wrap="none" rtlCol="0">
            <a:spAutoFit/>
          </a:bodyPr>
          <a:lstStyle/>
          <a:p>
            <a:r>
              <a:rPr lang="en-US" sz="1100" i="1" dirty="0"/>
              <a:t>Williams (2016)</a:t>
            </a:r>
            <a:endParaRPr lang="en-CA" sz="1100" i="1" dirty="0"/>
          </a:p>
        </p:txBody>
      </p:sp>
      <p:grpSp>
        <p:nvGrpSpPr>
          <p:cNvPr id="12" name="Group 11">
            <a:extLst>
              <a:ext uri="{FF2B5EF4-FFF2-40B4-BE49-F238E27FC236}">
                <a16:creationId xmlns:a16="http://schemas.microsoft.com/office/drawing/2014/main" id="{38D61DAD-E7AA-4983-8A84-45A4711D78DC}"/>
              </a:ext>
            </a:extLst>
          </p:cNvPr>
          <p:cNvGrpSpPr/>
          <p:nvPr/>
        </p:nvGrpSpPr>
        <p:grpSpPr>
          <a:xfrm>
            <a:off x="3324450" y="5125986"/>
            <a:ext cx="2508522" cy="1155332"/>
            <a:chOff x="1977660" y="6466099"/>
            <a:chExt cx="2508522" cy="1155332"/>
          </a:xfrm>
        </p:grpSpPr>
        <p:sp>
          <p:nvSpPr>
            <p:cNvPr id="59" name="Rectangle 58">
              <a:extLst>
                <a:ext uri="{FF2B5EF4-FFF2-40B4-BE49-F238E27FC236}">
                  <a16:creationId xmlns:a16="http://schemas.microsoft.com/office/drawing/2014/main" id="{D86B7414-74AC-4934-83D2-B8D89D4710F4}"/>
                </a:ext>
              </a:extLst>
            </p:cNvPr>
            <p:cNvSpPr/>
            <p:nvPr/>
          </p:nvSpPr>
          <p:spPr>
            <a:xfrm>
              <a:off x="2230085" y="6528824"/>
              <a:ext cx="2161085" cy="1092607"/>
            </a:xfrm>
            <a:prstGeom prst="rect">
              <a:avLst/>
            </a:prstGeom>
          </p:spPr>
          <p:txBody>
            <a:bodyPr wrap="square">
              <a:spAutoFit/>
            </a:bodyPr>
            <a:lstStyle/>
            <a:p>
              <a:pPr>
                <a:spcAft>
                  <a:spcPts val="600"/>
                </a:spcAft>
              </a:pPr>
              <a:r>
                <a:rPr lang="en-CA" sz="1200" i="1" dirty="0">
                  <a:latin typeface="+mj-lt"/>
                </a:rPr>
                <a:t>BI can be </a:t>
              </a:r>
              <a:r>
                <a:rPr lang="en-CA" sz="1200" b="1" i="1" dirty="0">
                  <a:latin typeface="+mj-lt"/>
                </a:rPr>
                <a:t>confusing and overwhelming…</a:t>
              </a:r>
            </a:p>
            <a:p>
              <a:pPr algn="r"/>
              <a:r>
                <a:rPr lang="en-CA" sz="1200" dirty="0"/>
                <a:t>– Dirk Coetsee, </a:t>
              </a:r>
            </a:p>
            <a:p>
              <a:pPr algn="r"/>
              <a:r>
                <a:rPr lang="en-CA" sz="1200" dirty="0"/>
                <a:t>Research Director, </a:t>
              </a:r>
            </a:p>
            <a:p>
              <a:pPr algn="r"/>
              <a:r>
                <a:rPr lang="en-CA" sz="1200" dirty="0"/>
                <a:t>Info-Tech Research Group</a:t>
              </a:r>
            </a:p>
          </p:txBody>
        </p:sp>
        <p:pic>
          <p:nvPicPr>
            <p:cNvPr id="60" name="Picture 100">
              <a:extLst>
                <a:ext uri="{FF2B5EF4-FFF2-40B4-BE49-F238E27FC236}">
                  <a16:creationId xmlns:a16="http://schemas.microsoft.com/office/drawing/2014/main" id="{D4E40C16-2FAA-4295-B0F2-93D7E37B6F19}"/>
                </a:ext>
              </a:extLst>
            </p:cNvPr>
            <p:cNvPicPr>
              <a:picLocks noChangeAspect="1"/>
            </p:cNvPicPr>
            <p:nvPr/>
          </p:nvPicPr>
          <p:blipFill>
            <a:blip r:embed="rId3"/>
            <a:stretch>
              <a:fillRect/>
            </a:stretch>
          </p:blipFill>
          <p:spPr>
            <a:xfrm>
              <a:off x="1977660" y="6466099"/>
              <a:ext cx="290652" cy="265377"/>
            </a:xfrm>
            <a:prstGeom prst="rect">
              <a:avLst/>
            </a:prstGeom>
          </p:spPr>
        </p:pic>
        <p:pic>
          <p:nvPicPr>
            <p:cNvPr id="61" name="Picture 101">
              <a:extLst>
                <a:ext uri="{FF2B5EF4-FFF2-40B4-BE49-F238E27FC236}">
                  <a16:creationId xmlns:a16="http://schemas.microsoft.com/office/drawing/2014/main" id="{C1FFF51D-D3CD-4027-8A23-F7440AFAA38B}"/>
                </a:ext>
              </a:extLst>
            </p:cNvPr>
            <p:cNvPicPr>
              <a:picLocks noChangeAspect="1"/>
            </p:cNvPicPr>
            <p:nvPr/>
          </p:nvPicPr>
          <p:blipFill>
            <a:blip r:embed="rId4"/>
            <a:stretch>
              <a:fillRect/>
            </a:stretch>
          </p:blipFill>
          <p:spPr>
            <a:xfrm>
              <a:off x="4176889" y="6690178"/>
              <a:ext cx="309293" cy="253689"/>
            </a:xfrm>
            <a:prstGeom prst="rect">
              <a:avLst/>
            </a:prstGeom>
          </p:spPr>
        </p:pic>
      </p:grpSp>
    </p:spTree>
    <p:extLst>
      <p:ext uri="{BB962C8B-B14F-4D97-AF65-F5344CB8AC3E}">
        <p14:creationId xmlns:p14="http://schemas.microsoft.com/office/powerpoint/2010/main" val="144454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46747"/>
            <a:ext cx="9144000" cy="5811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57174" y="150392"/>
            <a:ext cx="8620125" cy="877887"/>
          </a:xfrm>
        </p:spPr>
        <p:txBody>
          <a:bodyPr/>
          <a:lstStyle/>
          <a:p>
            <a:r>
              <a:rPr lang="en-CA" dirty="0"/>
              <a:t>Business intelligence lies in the Information Dimensions layer of Info-Tech’s Data Management Framework</a:t>
            </a:r>
          </a:p>
        </p:txBody>
      </p:sp>
      <p:sp>
        <p:nvSpPr>
          <p:cNvPr id="3" name="Rectangle 3"/>
          <p:cNvSpPr/>
          <p:nvPr/>
        </p:nvSpPr>
        <p:spPr>
          <a:xfrm>
            <a:off x="5479882" y="1046747"/>
            <a:ext cx="3677102" cy="58112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5479882" y="1316301"/>
            <a:ext cx="3668882" cy="1887131"/>
          </a:xfrm>
          <a:prstGeom prst="rect">
            <a:avLst/>
          </a:prstGeom>
          <a:noFill/>
        </p:spPr>
        <p:txBody>
          <a:bodyPr wrap="square" lIns="180000" tIns="90000" rIns="180000" bIns="90000">
            <a:spAutoFit/>
          </a:bodyPr>
          <a:lstStyle/>
          <a:p>
            <a:r>
              <a:rPr lang="en-CA" sz="1400" dirty="0">
                <a:latin typeface="Arial" panose="020B0604020202020204" pitchFamily="34" charset="0"/>
                <a:ea typeface="Calibri" panose="020F0502020204030204" pitchFamily="34" charset="0"/>
                <a:cs typeface="Arial" panose="020B0604020202020204" pitchFamily="34" charset="0"/>
              </a:rPr>
              <a:t>The interactions between the information dimensions and overlying data management enablers such as </a:t>
            </a:r>
            <a:r>
              <a:rPr lang="en-CA" sz="1400" b="1" dirty="0">
                <a:latin typeface="Arial" panose="020B0604020202020204" pitchFamily="34" charset="0"/>
                <a:ea typeface="Calibri" panose="020F0502020204030204" pitchFamily="34" charset="0"/>
                <a:cs typeface="Arial" panose="020B0604020202020204" pitchFamily="34" charset="0"/>
              </a:rPr>
              <a:t>data governance, data architecture, and data quality</a:t>
            </a:r>
            <a:r>
              <a:rPr lang="en-CA" sz="1400" dirty="0">
                <a:latin typeface="Arial" panose="020B0604020202020204" pitchFamily="34" charset="0"/>
                <a:ea typeface="Calibri" panose="020F0502020204030204" pitchFamily="34" charset="0"/>
                <a:cs typeface="Arial" panose="020B0604020202020204" pitchFamily="34" charset="0"/>
              </a:rPr>
              <a:t> underscore the importance of building a robust process surrounding the other data practices in order to fully leverage your BI platform. </a:t>
            </a:r>
            <a:endParaRPr lang="en-CA" sz="1400" dirty="0">
              <a:latin typeface="Arial" panose="020B0604020202020204" pitchFamily="34" charset="0"/>
              <a:cs typeface="Arial" panose="020B0604020202020204" pitchFamily="34" charset="0"/>
            </a:endParaRPr>
          </a:p>
        </p:txBody>
      </p:sp>
      <p:sp>
        <p:nvSpPr>
          <p:cNvPr id="5" name="Rectangle 4"/>
          <p:cNvSpPr/>
          <p:nvPr/>
        </p:nvSpPr>
        <p:spPr>
          <a:xfrm>
            <a:off x="6363440" y="4906270"/>
            <a:ext cx="2513859" cy="1474419"/>
          </a:xfrm>
          <a:prstGeom prst="rect">
            <a:avLst/>
          </a:prstGeom>
          <a:noFill/>
        </p:spPr>
        <p:txBody>
          <a:bodyPr wrap="square" lIns="90000" tIns="90000" rIns="90000" bIns="90000">
            <a:spAutoFit/>
          </a:bodyPr>
          <a:lstStyle/>
          <a:p>
            <a:pPr>
              <a:spcAft>
                <a:spcPts val="800"/>
              </a:spcAft>
            </a:pPr>
            <a:r>
              <a:rPr lang="en-CA" sz="1400" dirty="0">
                <a:solidFill>
                  <a:schemeClr val="bg1"/>
                </a:solidFill>
                <a:latin typeface="Arial" panose="020B0604020202020204" pitchFamily="34" charset="0"/>
                <a:ea typeface="Calibri" panose="020F0502020204030204" pitchFamily="34" charset="0"/>
                <a:cs typeface="Arial" panose="020B0604020202020204" pitchFamily="34" charset="0"/>
              </a:rPr>
              <a:t>Within this framework</a:t>
            </a:r>
            <a:r>
              <a:rPr lang="en-CA" sz="14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en-CA" sz="1400" b="1" dirty="0">
                <a:solidFill>
                  <a:schemeClr val="accent1"/>
                </a:solidFill>
                <a:latin typeface="Arial" panose="020B0604020202020204" pitchFamily="34" charset="0"/>
                <a:ea typeface="Calibri" panose="020F0502020204030204" pitchFamily="34" charset="0"/>
                <a:cs typeface="Arial" panose="020B0604020202020204" pitchFamily="34" charset="0"/>
              </a:rPr>
              <a:t>BI and analytics</a:t>
            </a:r>
            <a:r>
              <a:rPr lang="en-CA" sz="1400" dirty="0">
                <a:latin typeface="Arial" panose="020B0604020202020204" pitchFamily="34" charset="0"/>
                <a:ea typeface="Calibri" panose="020F0502020204030204" pitchFamily="34" charset="0"/>
                <a:cs typeface="Arial" panose="020B0604020202020204" pitchFamily="34" charset="0"/>
              </a:rPr>
              <a:t> </a:t>
            </a:r>
            <a:r>
              <a:rPr lang="en-CA" sz="1400" dirty="0">
                <a:solidFill>
                  <a:schemeClr val="bg1"/>
                </a:solidFill>
                <a:latin typeface="Arial" panose="020B0604020202020204" pitchFamily="34" charset="0"/>
                <a:ea typeface="Calibri" panose="020F0502020204030204" pitchFamily="34" charset="0"/>
                <a:cs typeface="Arial" panose="020B0604020202020204" pitchFamily="34" charset="0"/>
              </a:rPr>
              <a:t>are grouped as one lens through which data assets at the business information level can be viewed. </a:t>
            </a:r>
            <a:endParaRPr lang="en-C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0594"/>
            <a:ext cx="6669073" cy="5001805"/>
          </a:xfrm>
          <a:prstGeom prst="rect">
            <a:avLst/>
          </a:prstGeom>
        </p:spPr>
      </p:pic>
    </p:spTree>
    <p:extLst>
      <p:ext uri="{BB962C8B-B14F-4D97-AF65-F5344CB8AC3E}">
        <p14:creationId xmlns:p14="http://schemas.microsoft.com/office/powerpoint/2010/main" val="92159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CA" dirty="0"/>
              <a:t>Use Info-Tech’s three-phase approach to a Reporting &amp; Analytics strategy and roadmap development</a:t>
            </a:r>
          </a:p>
        </p:txBody>
      </p:sp>
      <p:sp>
        <p:nvSpPr>
          <p:cNvPr id="22" name="Title 1"/>
          <p:cNvSpPr txBox="1">
            <a:spLocks/>
          </p:cNvSpPr>
          <p:nvPr/>
        </p:nvSpPr>
        <p:spPr bwMode="auto">
          <a:xfrm>
            <a:off x="257174" y="1165901"/>
            <a:ext cx="8620125" cy="948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100000"/>
              </a:lnSpc>
            </a:pPr>
            <a:r>
              <a:rPr lang="en-CA" sz="1400" b="1" dirty="0">
                <a:solidFill>
                  <a:schemeClr val="accent2"/>
                </a:solidFill>
                <a:latin typeface="+mn-lt"/>
              </a:rPr>
              <a:t>Project Insight</a:t>
            </a:r>
          </a:p>
          <a:p>
            <a:pPr>
              <a:lnSpc>
                <a:spcPct val="100000"/>
              </a:lnSpc>
            </a:pPr>
            <a:r>
              <a:rPr lang="en-CA" sz="1200" dirty="0">
                <a:solidFill>
                  <a:schemeClr val="tx2"/>
                </a:solidFill>
                <a:latin typeface="+mn-lt"/>
              </a:rPr>
              <a:t>A BI program is not a static project that is created once and remains unchanged. Your strategy must be treated as a </a:t>
            </a:r>
            <a:r>
              <a:rPr lang="en-CA" sz="1200" b="1" dirty="0">
                <a:solidFill>
                  <a:schemeClr val="tx2"/>
                </a:solidFill>
                <a:latin typeface="+mn-lt"/>
              </a:rPr>
              <a:t>living platform </a:t>
            </a:r>
            <a:r>
              <a:rPr lang="en-CA" sz="1200" dirty="0">
                <a:solidFill>
                  <a:schemeClr val="tx2"/>
                </a:solidFill>
                <a:latin typeface="+mn-lt"/>
              </a:rPr>
              <a:t>to be </a:t>
            </a:r>
            <a:r>
              <a:rPr lang="en-CA" sz="1200" b="1" dirty="0">
                <a:solidFill>
                  <a:schemeClr val="tx2"/>
                </a:solidFill>
                <a:latin typeface="+mn-lt"/>
              </a:rPr>
              <a:t>revisited and revitalized </a:t>
            </a:r>
            <a:r>
              <a:rPr lang="en-CA" sz="1200" dirty="0">
                <a:solidFill>
                  <a:schemeClr val="tx2"/>
                </a:solidFill>
                <a:latin typeface="+mn-lt"/>
              </a:rPr>
              <a:t>in order to effectively enable business decision making. Develop a reporting and analytics strategy that propels your organization by building it on </a:t>
            </a:r>
            <a:r>
              <a:rPr lang="en-CA" sz="1200" b="1" dirty="0">
                <a:solidFill>
                  <a:schemeClr val="tx2"/>
                </a:solidFill>
                <a:latin typeface="+mn-lt"/>
              </a:rPr>
              <a:t>business</a:t>
            </a:r>
            <a:r>
              <a:rPr lang="en-CA" sz="1200" dirty="0">
                <a:solidFill>
                  <a:schemeClr val="tx2"/>
                </a:solidFill>
                <a:latin typeface="+mn-lt"/>
              </a:rPr>
              <a:t> goals and objectives, as well as comprehensive assessments that quantitatively and qualitatively evaluate your current reporting and analytical capabilities.</a:t>
            </a:r>
          </a:p>
        </p:txBody>
      </p:sp>
      <p:grpSp>
        <p:nvGrpSpPr>
          <p:cNvPr id="20" name="Group 4"/>
          <p:cNvGrpSpPr/>
          <p:nvPr/>
        </p:nvGrpSpPr>
        <p:grpSpPr>
          <a:xfrm>
            <a:off x="360649" y="2245762"/>
            <a:ext cx="8413173" cy="4124330"/>
            <a:chOff x="369878" y="2106386"/>
            <a:chExt cx="8413173" cy="4124330"/>
          </a:xfrm>
        </p:grpSpPr>
        <p:cxnSp>
          <p:nvCxnSpPr>
            <p:cNvPr id="85" name="Straight Arrow Connector 29"/>
            <p:cNvCxnSpPr>
              <a:stCxn id="154" idx="2"/>
              <a:endCxn id="181" idx="0"/>
            </p:cNvCxnSpPr>
            <p:nvPr/>
          </p:nvCxnSpPr>
          <p:spPr>
            <a:xfrm flipH="1">
              <a:off x="7522080" y="4244422"/>
              <a:ext cx="1686" cy="632020"/>
            </a:xfrm>
            <a:prstGeom prst="straightConnector1">
              <a:avLst/>
            </a:prstGeom>
            <a:solidFill>
              <a:schemeClr val="accent1"/>
            </a:solidFill>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5"/>
            <p:cNvGrpSpPr/>
            <p:nvPr/>
          </p:nvGrpSpPr>
          <p:grpSpPr>
            <a:xfrm>
              <a:off x="369878" y="2106386"/>
              <a:ext cx="8413173" cy="495091"/>
              <a:chOff x="330224" y="2541070"/>
              <a:chExt cx="8413173" cy="495091"/>
            </a:xfrm>
            <a:solidFill>
              <a:srgbClr val="29475F"/>
            </a:solidFill>
          </p:grpSpPr>
          <p:cxnSp>
            <p:nvCxnSpPr>
              <p:cNvPr id="213" name="Straight Connector 20"/>
              <p:cNvCxnSpPr/>
              <p:nvPr/>
            </p:nvCxnSpPr>
            <p:spPr>
              <a:xfrm>
                <a:off x="2242721" y="2788746"/>
                <a:ext cx="4704861" cy="6939"/>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4" name="Group 21"/>
              <p:cNvGrpSpPr/>
              <p:nvPr/>
            </p:nvGrpSpPr>
            <p:grpSpPr>
              <a:xfrm>
                <a:off x="330224" y="2541070"/>
                <a:ext cx="8413173" cy="495091"/>
                <a:chOff x="547067" y="1329233"/>
                <a:chExt cx="8280992" cy="486345"/>
              </a:xfrm>
              <a:grpFill/>
            </p:grpSpPr>
            <p:sp>
              <p:nvSpPr>
                <p:cNvPr id="215" name="Rounded Rectangle 22"/>
                <p:cNvSpPr/>
                <p:nvPr/>
              </p:nvSpPr>
              <p:spPr>
                <a:xfrm>
                  <a:off x="547067" y="1336444"/>
                  <a:ext cx="3104733" cy="4791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Phase 1: Understand the Business Context </a:t>
                  </a:r>
                  <a:br>
                    <a:rPr lang="en-CA" sz="1050" b="1" dirty="0">
                      <a:solidFill>
                        <a:srgbClr val="FFFFFF"/>
                      </a:solidFill>
                    </a:rPr>
                  </a:br>
                  <a:r>
                    <a:rPr lang="en-CA" sz="1050" b="1" dirty="0">
                      <a:solidFill>
                        <a:srgbClr val="FFFFFF"/>
                      </a:solidFill>
                    </a:rPr>
                    <a:t>and BI Landscape</a:t>
                  </a:r>
                </a:p>
              </p:txBody>
            </p:sp>
            <p:sp>
              <p:nvSpPr>
                <p:cNvPr id="216" name="Rounded Rectangle 23"/>
                <p:cNvSpPr/>
                <p:nvPr/>
              </p:nvSpPr>
              <p:spPr>
                <a:xfrm>
                  <a:off x="3795780" y="1329233"/>
                  <a:ext cx="2255393" cy="4791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Phase 2: Evaluate Your Current </a:t>
                  </a:r>
                </a:p>
                <a:p>
                  <a:pPr algn="ctr"/>
                  <a:r>
                    <a:rPr lang="en-CA" sz="1050" b="1" dirty="0">
                      <a:solidFill>
                        <a:srgbClr val="FFFFFF"/>
                      </a:solidFill>
                    </a:rPr>
                    <a:t>BI Practice</a:t>
                  </a:r>
                </a:p>
              </p:txBody>
            </p:sp>
            <p:sp>
              <p:nvSpPr>
                <p:cNvPr id="217" name="Rounded Rectangle 24"/>
                <p:cNvSpPr/>
                <p:nvPr/>
              </p:nvSpPr>
              <p:spPr>
                <a:xfrm>
                  <a:off x="6195153" y="1334899"/>
                  <a:ext cx="2632906" cy="4791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Phase 3: Create a BI Roadmap for </a:t>
                  </a:r>
                  <a:br>
                    <a:rPr lang="en-CA" sz="1050" b="1" dirty="0">
                      <a:solidFill>
                        <a:srgbClr val="FFFFFF"/>
                      </a:solidFill>
                    </a:rPr>
                  </a:br>
                  <a:r>
                    <a:rPr lang="en-CA" sz="1050" b="1" dirty="0">
                      <a:solidFill>
                        <a:srgbClr val="FFFFFF"/>
                      </a:solidFill>
                    </a:rPr>
                    <a:t>Continuous Improvement</a:t>
                  </a:r>
                </a:p>
              </p:txBody>
            </p:sp>
          </p:grpSp>
        </p:grpSp>
        <p:pic>
          <p:nvPicPr>
            <p:cNvPr id="128"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984" y="5382150"/>
              <a:ext cx="257936" cy="288000"/>
            </a:xfrm>
            <a:prstGeom prst="rect">
              <a:avLst/>
            </a:prstGeom>
            <a:noFill/>
            <a:ln>
              <a:noFill/>
            </a:ln>
          </p:spPr>
        </p:pic>
        <p:grpSp>
          <p:nvGrpSpPr>
            <p:cNvPr id="133" name="Group 188"/>
            <p:cNvGrpSpPr/>
            <p:nvPr/>
          </p:nvGrpSpPr>
          <p:grpSpPr>
            <a:xfrm>
              <a:off x="4185911" y="2710216"/>
              <a:ext cx="1475929" cy="1339940"/>
              <a:chOff x="487528" y="3193329"/>
              <a:chExt cx="1483924" cy="1169169"/>
            </a:xfrm>
            <a:solidFill>
              <a:srgbClr val="29475F"/>
            </a:solidFill>
          </p:grpSpPr>
          <p:cxnSp>
            <p:nvCxnSpPr>
              <p:cNvPr id="204" name="Straight Arrow Connector 28"/>
              <p:cNvCxnSpPr/>
              <p:nvPr/>
            </p:nvCxnSpPr>
            <p:spPr>
              <a:xfrm flipH="1">
                <a:off x="1227697" y="4030603"/>
                <a:ext cx="40" cy="19343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6" name="Rectangle 34"/>
              <p:cNvSpPr/>
              <p:nvPr/>
            </p:nvSpPr>
            <p:spPr>
              <a:xfrm>
                <a:off x="487528" y="3193329"/>
                <a:ext cx="1483924" cy="1169169"/>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2.1 Assess Your Current BI Maturity</a:t>
                </a:r>
                <a:endParaRPr lang="en-CA" sz="900" kern="0" dirty="0">
                  <a:solidFill>
                    <a:srgbClr val="FFFFFF"/>
                  </a:solidFill>
                </a:endParaRPr>
              </a:p>
            </p:txBody>
          </p:sp>
          <p:pic>
            <p:nvPicPr>
              <p:cNvPr id="209"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95" y="3605056"/>
                <a:ext cx="257936" cy="288000"/>
              </a:xfrm>
              <a:prstGeom prst="rect">
                <a:avLst/>
              </a:prstGeom>
              <a:grpFill/>
              <a:ln>
                <a:noFill/>
              </a:ln>
            </p:spPr>
          </p:pic>
          <p:sp>
            <p:nvSpPr>
              <p:cNvPr id="210" name="TextBox 71"/>
              <p:cNvSpPr txBox="1"/>
              <p:nvPr/>
            </p:nvSpPr>
            <p:spPr>
              <a:xfrm>
                <a:off x="768229" y="3919183"/>
                <a:ext cx="1173093" cy="369332"/>
              </a:xfrm>
              <a:prstGeom prst="rect">
                <a:avLst/>
              </a:prstGeom>
              <a:noFill/>
              <a:ln>
                <a:noFill/>
              </a:ln>
            </p:spPr>
            <p:txBody>
              <a:bodyPr wrap="square" rtlCol="0">
                <a:spAutoFit/>
              </a:bodyPr>
              <a:lstStyle/>
              <a:p>
                <a:r>
                  <a:rPr lang="en-CA" sz="900" dirty="0">
                    <a:solidFill>
                      <a:srgbClr val="FFFFFF"/>
                    </a:solidFill>
                  </a:rPr>
                  <a:t>Summary of Current State</a:t>
                </a:r>
              </a:p>
            </p:txBody>
          </p:sp>
          <p:sp>
            <p:nvSpPr>
              <p:cNvPr id="211" name="TextBox 71"/>
              <p:cNvSpPr txBox="1"/>
              <p:nvPr/>
            </p:nvSpPr>
            <p:spPr>
              <a:xfrm>
                <a:off x="767997" y="3556713"/>
                <a:ext cx="1128116" cy="369332"/>
              </a:xfrm>
              <a:prstGeom prst="rect">
                <a:avLst/>
              </a:prstGeom>
              <a:grpFill/>
              <a:ln>
                <a:noFill/>
              </a:ln>
            </p:spPr>
            <p:txBody>
              <a:bodyPr wrap="square" rtlCol="0">
                <a:spAutoFit/>
              </a:bodyPr>
              <a:lstStyle/>
              <a:p>
                <a:r>
                  <a:rPr lang="en-CA" sz="900" dirty="0">
                    <a:solidFill>
                      <a:srgbClr val="FFFFFF"/>
                    </a:solidFill>
                  </a:rPr>
                  <a:t>BI Practice Assessment</a:t>
                </a:r>
              </a:p>
            </p:txBody>
          </p:sp>
          <p:pic>
            <p:nvPicPr>
              <p:cNvPr id="212"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8" y="3966307"/>
                <a:ext cx="257936" cy="288000"/>
              </a:xfrm>
              <a:prstGeom prst="rect">
                <a:avLst/>
              </a:prstGeom>
              <a:grpFill/>
              <a:ln>
                <a:noFill/>
              </a:ln>
            </p:spPr>
          </p:pic>
        </p:grpSp>
        <p:grpSp>
          <p:nvGrpSpPr>
            <p:cNvPr id="134" name="Group 189"/>
            <p:cNvGrpSpPr/>
            <p:nvPr/>
          </p:nvGrpSpPr>
          <p:grpSpPr>
            <a:xfrm>
              <a:off x="4189499" y="4843549"/>
              <a:ext cx="1475929" cy="1121691"/>
              <a:chOff x="487528" y="3193328"/>
              <a:chExt cx="1483924" cy="1121691"/>
            </a:xfrm>
            <a:solidFill>
              <a:srgbClr val="29475F"/>
            </a:solidFill>
          </p:grpSpPr>
          <p:cxnSp>
            <p:nvCxnSpPr>
              <p:cNvPr id="185" name="Straight Arrow Connector 28"/>
              <p:cNvCxnSpPr/>
              <p:nvPr/>
            </p:nvCxnSpPr>
            <p:spPr>
              <a:xfrm flipH="1">
                <a:off x="1227697" y="4030603"/>
                <a:ext cx="40" cy="19343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2" name="Rectangle 34"/>
              <p:cNvSpPr/>
              <p:nvPr/>
            </p:nvSpPr>
            <p:spPr>
              <a:xfrm>
                <a:off x="487528" y="3193328"/>
                <a:ext cx="1483924" cy="1121691"/>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2.2 Envision BI Future State</a:t>
                </a:r>
                <a:endParaRPr lang="en-CA" sz="900" kern="0" dirty="0">
                  <a:solidFill>
                    <a:srgbClr val="FFFFFF"/>
                  </a:solidFill>
                </a:endParaRPr>
              </a:p>
              <a:p>
                <a:pPr algn="ctr">
                  <a:defRPr/>
                </a:pPr>
                <a:r>
                  <a:rPr lang="en-CA" sz="900" kern="0" dirty="0">
                    <a:solidFill>
                      <a:srgbClr val="FFFFFF"/>
                    </a:solidFill>
                  </a:rPr>
                  <a:t> </a:t>
                </a:r>
              </a:p>
            </p:txBody>
          </p:sp>
          <p:sp>
            <p:nvSpPr>
              <p:cNvPr id="196" name="Rectangle 100"/>
              <p:cNvSpPr/>
              <p:nvPr/>
            </p:nvSpPr>
            <p:spPr>
              <a:xfrm>
                <a:off x="851199" y="3513424"/>
                <a:ext cx="1061331" cy="369332"/>
              </a:xfrm>
              <a:prstGeom prst="rect">
                <a:avLst/>
              </a:prstGeom>
              <a:grpFill/>
            </p:spPr>
            <p:txBody>
              <a:bodyPr wrap="square">
                <a:spAutoFit/>
              </a:bodyPr>
              <a:lstStyle/>
              <a:p>
                <a:r>
                  <a:rPr lang="en-CA" sz="900" dirty="0">
                    <a:solidFill>
                      <a:schemeClr val="bg1"/>
                    </a:solidFill>
                  </a:rPr>
                  <a:t>BI Style Requirements</a:t>
                </a:r>
              </a:p>
            </p:txBody>
          </p:sp>
          <p:pic>
            <p:nvPicPr>
              <p:cNvPr id="197"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33" y="3539064"/>
                <a:ext cx="257936" cy="288000"/>
              </a:xfrm>
              <a:prstGeom prst="rect">
                <a:avLst/>
              </a:prstGeom>
              <a:grpFill/>
              <a:ln>
                <a:noFill/>
              </a:ln>
            </p:spPr>
          </p:pic>
          <p:pic>
            <p:nvPicPr>
              <p:cNvPr id="200"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1" y="3882756"/>
                <a:ext cx="257936" cy="288000"/>
              </a:xfrm>
              <a:prstGeom prst="rect">
                <a:avLst/>
              </a:prstGeom>
              <a:grpFill/>
              <a:ln>
                <a:noFill/>
              </a:ln>
            </p:spPr>
          </p:pic>
          <p:sp>
            <p:nvSpPr>
              <p:cNvPr id="202" name="TextBox 71"/>
              <p:cNvSpPr txBox="1"/>
              <p:nvPr/>
            </p:nvSpPr>
            <p:spPr>
              <a:xfrm>
                <a:off x="834393" y="3834413"/>
                <a:ext cx="1128116" cy="369332"/>
              </a:xfrm>
              <a:prstGeom prst="rect">
                <a:avLst/>
              </a:prstGeom>
              <a:grpFill/>
              <a:ln>
                <a:noFill/>
              </a:ln>
            </p:spPr>
            <p:txBody>
              <a:bodyPr wrap="square" rtlCol="0">
                <a:spAutoFit/>
              </a:bodyPr>
              <a:lstStyle/>
              <a:p>
                <a:r>
                  <a:rPr lang="en-CA" sz="900" dirty="0">
                    <a:solidFill>
                      <a:srgbClr val="FFFFFF"/>
                    </a:solidFill>
                  </a:rPr>
                  <a:t>BI Practice Assessment</a:t>
                </a:r>
              </a:p>
            </p:txBody>
          </p:sp>
        </p:grpSp>
        <p:grpSp>
          <p:nvGrpSpPr>
            <p:cNvPr id="136" name="Group 191"/>
            <p:cNvGrpSpPr/>
            <p:nvPr/>
          </p:nvGrpSpPr>
          <p:grpSpPr>
            <a:xfrm>
              <a:off x="1966388" y="2711475"/>
              <a:ext cx="1512000" cy="1426569"/>
              <a:chOff x="3684701" y="2113565"/>
              <a:chExt cx="1488625" cy="1426569"/>
            </a:xfrm>
            <a:solidFill>
              <a:srgbClr val="29475F"/>
            </a:solidFill>
          </p:grpSpPr>
          <p:grpSp>
            <p:nvGrpSpPr>
              <p:cNvPr id="170" name="Group 222"/>
              <p:cNvGrpSpPr/>
              <p:nvPr/>
            </p:nvGrpSpPr>
            <p:grpSpPr>
              <a:xfrm>
                <a:off x="3684701" y="2113565"/>
                <a:ext cx="1488625" cy="1426569"/>
                <a:chOff x="487528" y="3193328"/>
                <a:chExt cx="1488625" cy="1426569"/>
              </a:xfrm>
              <a:grpFill/>
            </p:grpSpPr>
            <p:cxnSp>
              <p:nvCxnSpPr>
                <p:cNvPr id="172" name="Straight Arrow Connector 28"/>
                <p:cNvCxnSpPr/>
                <p:nvPr/>
              </p:nvCxnSpPr>
              <p:spPr>
                <a:xfrm flipH="1">
                  <a:off x="1227697" y="4030603"/>
                  <a:ext cx="40" cy="19343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29"/>
                <p:cNvCxnSpPr/>
                <p:nvPr/>
              </p:nvCxnSpPr>
              <p:spPr>
                <a:xfrm>
                  <a:off x="1212102" y="4437316"/>
                  <a:ext cx="5195" cy="182581"/>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34"/>
                <p:cNvSpPr/>
                <p:nvPr/>
              </p:nvSpPr>
              <p:spPr>
                <a:xfrm>
                  <a:off x="487528" y="3193328"/>
                  <a:ext cx="1483924" cy="1413619"/>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1.1 Establish the Business Context</a:t>
                  </a:r>
                  <a:endParaRPr lang="en-CA" sz="900" kern="0" dirty="0">
                    <a:solidFill>
                      <a:srgbClr val="FFFFFF"/>
                    </a:solidFill>
                  </a:endParaRPr>
                </a:p>
                <a:p>
                  <a:pPr algn="ctr">
                    <a:defRPr/>
                  </a:pPr>
                  <a:r>
                    <a:rPr lang="en-CA" sz="900" kern="0" dirty="0">
                      <a:solidFill>
                        <a:srgbClr val="FFFFFF"/>
                      </a:solidFill>
                    </a:rPr>
                    <a:t> </a:t>
                  </a:r>
                </a:p>
              </p:txBody>
            </p:sp>
            <p:pic>
              <p:nvPicPr>
                <p:cNvPr id="175"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33" y="3539064"/>
                  <a:ext cx="257936" cy="288000"/>
                </a:xfrm>
                <a:prstGeom prst="rect">
                  <a:avLst/>
                </a:prstGeom>
                <a:grpFill/>
                <a:ln>
                  <a:noFill/>
                </a:ln>
              </p:spPr>
            </p:pic>
            <p:pic>
              <p:nvPicPr>
                <p:cNvPr id="176"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1" y="3882756"/>
                  <a:ext cx="257936" cy="288000"/>
                </a:xfrm>
                <a:prstGeom prst="rect">
                  <a:avLst/>
                </a:prstGeom>
                <a:grpFill/>
                <a:ln>
                  <a:noFill/>
                </a:ln>
              </p:spPr>
            </p:pic>
            <p:sp>
              <p:nvSpPr>
                <p:cNvPr id="177" name="TextBox 71"/>
                <p:cNvSpPr txBox="1"/>
                <p:nvPr/>
              </p:nvSpPr>
              <p:spPr>
                <a:xfrm>
                  <a:off x="803060" y="3503928"/>
                  <a:ext cx="1173093" cy="369332"/>
                </a:xfrm>
                <a:prstGeom prst="rect">
                  <a:avLst/>
                </a:prstGeom>
                <a:grpFill/>
                <a:ln>
                  <a:noFill/>
                </a:ln>
              </p:spPr>
              <p:txBody>
                <a:bodyPr wrap="square" rtlCol="0">
                  <a:spAutoFit/>
                </a:bodyPr>
                <a:lstStyle/>
                <a:p>
                  <a:r>
                    <a:rPr lang="en-CA" sz="900" dirty="0">
                      <a:solidFill>
                        <a:srgbClr val="FFFFFF"/>
                      </a:solidFill>
                    </a:rPr>
                    <a:t>Business Vision, Goals, Key Drivers</a:t>
                  </a:r>
                </a:p>
              </p:txBody>
            </p:sp>
            <p:sp>
              <p:nvSpPr>
                <p:cNvPr id="178" name="TextBox 71"/>
                <p:cNvSpPr txBox="1"/>
                <p:nvPr/>
              </p:nvSpPr>
              <p:spPr>
                <a:xfrm>
                  <a:off x="833256" y="3887104"/>
                  <a:ext cx="1128116" cy="369332"/>
                </a:xfrm>
                <a:prstGeom prst="rect">
                  <a:avLst/>
                </a:prstGeom>
                <a:grpFill/>
                <a:ln>
                  <a:noFill/>
                </a:ln>
              </p:spPr>
              <p:txBody>
                <a:bodyPr wrap="square" rtlCol="0">
                  <a:spAutoFit/>
                </a:bodyPr>
                <a:lstStyle/>
                <a:p>
                  <a:r>
                    <a:rPr lang="en-CA" sz="900" dirty="0">
                      <a:solidFill>
                        <a:srgbClr val="FFFFFF"/>
                      </a:solidFill>
                    </a:rPr>
                    <a:t>Business Case Presentation</a:t>
                  </a:r>
                </a:p>
              </p:txBody>
            </p:sp>
            <p:pic>
              <p:nvPicPr>
                <p:cNvPr id="179"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74" y="4244007"/>
                  <a:ext cx="257936" cy="288000"/>
                </a:xfrm>
                <a:prstGeom prst="rect">
                  <a:avLst/>
                </a:prstGeom>
                <a:grpFill/>
                <a:ln>
                  <a:noFill/>
                </a:ln>
              </p:spPr>
            </p:pic>
          </p:grpSp>
          <p:sp>
            <p:nvSpPr>
              <p:cNvPr id="171" name="TextBox 71"/>
              <p:cNvSpPr txBox="1"/>
              <p:nvPr/>
            </p:nvSpPr>
            <p:spPr>
              <a:xfrm>
                <a:off x="4036922" y="3211666"/>
                <a:ext cx="1128116" cy="230832"/>
              </a:xfrm>
              <a:prstGeom prst="rect">
                <a:avLst/>
              </a:prstGeom>
              <a:grpFill/>
              <a:ln>
                <a:noFill/>
              </a:ln>
            </p:spPr>
            <p:txBody>
              <a:bodyPr wrap="square" rtlCol="0">
                <a:spAutoFit/>
              </a:bodyPr>
              <a:lstStyle/>
              <a:p>
                <a:r>
                  <a:rPr lang="en-CA" sz="900" dirty="0">
                    <a:solidFill>
                      <a:srgbClr val="FFFFFF"/>
                    </a:solidFill>
                  </a:rPr>
                  <a:t>High-Level ROI</a:t>
                </a:r>
              </a:p>
            </p:txBody>
          </p:sp>
        </p:grpSp>
        <p:grpSp>
          <p:nvGrpSpPr>
            <p:cNvPr id="137" name="Group 192"/>
            <p:cNvGrpSpPr/>
            <p:nvPr/>
          </p:nvGrpSpPr>
          <p:grpSpPr>
            <a:xfrm>
              <a:off x="392215" y="3724061"/>
              <a:ext cx="1417098" cy="1472351"/>
              <a:chOff x="2640165" y="4310302"/>
              <a:chExt cx="1521508" cy="1472351"/>
            </a:xfrm>
            <a:solidFill>
              <a:srgbClr val="29475F"/>
            </a:solidFill>
          </p:grpSpPr>
          <p:grpSp>
            <p:nvGrpSpPr>
              <p:cNvPr id="162" name="Group 214"/>
              <p:cNvGrpSpPr/>
              <p:nvPr/>
            </p:nvGrpSpPr>
            <p:grpSpPr>
              <a:xfrm>
                <a:off x="2640165" y="4310302"/>
                <a:ext cx="1521508" cy="1472351"/>
                <a:chOff x="484922" y="5272345"/>
                <a:chExt cx="1521508" cy="1472351"/>
              </a:xfrm>
              <a:grpFill/>
            </p:grpSpPr>
            <p:sp>
              <p:nvSpPr>
                <p:cNvPr id="167" name="Rectangle 34"/>
                <p:cNvSpPr/>
                <p:nvPr/>
              </p:nvSpPr>
              <p:spPr>
                <a:xfrm>
                  <a:off x="484922" y="5272345"/>
                  <a:ext cx="1485633" cy="1472351"/>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chemeClr val="bg1"/>
                      </a:solidFill>
                    </a:rPr>
                    <a:t>1.2 Assess </a:t>
                  </a:r>
                  <a:r>
                    <a:rPr lang="en-CA" sz="900" b="1" kern="0" dirty="0">
                      <a:solidFill>
                        <a:srgbClr val="FFFFFF"/>
                      </a:solidFill>
                    </a:rPr>
                    <a:t>Existing BI Environment</a:t>
                  </a:r>
                  <a:endParaRPr lang="en-CA" sz="900" kern="0" dirty="0">
                    <a:solidFill>
                      <a:srgbClr val="FFFFFF"/>
                    </a:solidFill>
                  </a:endParaRPr>
                </a:p>
                <a:p>
                  <a:pPr algn="ctr">
                    <a:defRPr/>
                  </a:pPr>
                  <a:r>
                    <a:rPr lang="en-CA" sz="900" kern="0" dirty="0">
                      <a:solidFill>
                        <a:srgbClr val="FFFFFF"/>
                      </a:solidFill>
                    </a:rPr>
                    <a:t> </a:t>
                  </a:r>
                </a:p>
              </p:txBody>
            </p:sp>
            <p:sp>
              <p:nvSpPr>
                <p:cNvPr id="168" name="Rectangle 100"/>
                <p:cNvSpPr/>
                <p:nvPr/>
              </p:nvSpPr>
              <p:spPr>
                <a:xfrm>
                  <a:off x="878313" y="5570386"/>
                  <a:ext cx="1128117" cy="507831"/>
                </a:xfrm>
                <a:prstGeom prst="rect">
                  <a:avLst/>
                </a:prstGeom>
                <a:noFill/>
              </p:spPr>
              <p:txBody>
                <a:bodyPr wrap="square">
                  <a:spAutoFit/>
                </a:bodyPr>
                <a:lstStyle/>
                <a:p>
                  <a:r>
                    <a:rPr lang="en-CA" sz="900" dirty="0">
                      <a:solidFill>
                        <a:srgbClr val="FFFFFF"/>
                      </a:solidFill>
                    </a:rPr>
                    <a:t>BI Perception Survey Framework</a:t>
                  </a:r>
                </a:p>
              </p:txBody>
            </p:sp>
            <p:pic>
              <p:nvPicPr>
                <p:cNvPr id="169"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11" y="5634604"/>
                  <a:ext cx="257936" cy="288000"/>
                </a:xfrm>
                <a:prstGeom prst="rect">
                  <a:avLst/>
                </a:prstGeom>
                <a:grpFill/>
                <a:ln>
                  <a:noFill/>
                </a:ln>
              </p:spPr>
            </p:pic>
          </p:grpSp>
          <p:sp>
            <p:nvSpPr>
              <p:cNvPr id="163" name="Rectangle 100"/>
              <p:cNvSpPr/>
              <p:nvPr/>
            </p:nvSpPr>
            <p:spPr>
              <a:xfrm>
                <a:off x="3022953" y="5087601"/>
                <a:ext cx="1128117" cy="230832"/>
              </a:xfrm>
              <a:prstGeom prst="rect">
                <a:avLst/>
              </a:prstGeom>
              <a:noFill/>
            </p:spPr>
            <p:txBody>
              <a:bodyPr wrap="square">
                <a:spAutoFit/>
              </a:bodyPr>
              <a:lstStyle/>
              <a:p>
                <a:r>
                  <a:rPr lang="en-CA" sz="900" dirty="0">
                    <a:solidFill>
                      <a:srgbClr val="FFFFFF"/>
                    </a:solidFill>
                  </a:rPr>
                  <a:t>Usage Analyses</a:t>
                </a:r>
              </a:p>
            </p:txBody>
          </p:sp>
          <p:sp>
            <p:nvSpPr>
              <p:cNvPr id="164" name="Rectangle 100"/>
              <p:cNvSpPr/>
              <p:nvPr/>
            </p:nvSpPr>
            <p:spPr>
              <a:xfrm>
                <a:off x="3028118" y="5357339"/>
                <a:ext cx="1122952" cy="369332"/>
              </a:xfrm>
              <a:prstGeom prst="rect">
                <a:avLst/>
              </a:prstGeom>
              <a:noFill/>
            </p:spPr>
            <p:txBody>
              <a:bodyPr wrap="square">
                <a:spAutoFit/>
              </a:bodyPr>
              <a:lstStyle/>
              <a:p>
                <a:r>
                  <a:rPr lang="en-CA" sz="900" dirty="0">
                    <a:solidFill>
                      <a:srgbClr val="FFFFFF"/>
                    </a:solidFill>
                  </a:rPr>
                  <a:t>BI Report Inventory</a:t>
                </a:r>
              </a:p>
            </p:txBody>
          </p:sp>
          <p:pic>
            <p:nvPicPr>
              <p:cNvPr id="165"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799" y="5035283"/>
                <a:ext cx="257936" cy="288000"/>
              </a:xfrm>
              <a:prstGeom prst="rect">
                <a:avLst/>
              </a:prstGeom>
              <a:grpFill/>
              <a:ln>
                <a:noFill/>
              </a:ln>
            </p:spPr>
          </p:pic>
          <p:pic>
            <p:nvPicPr>
              <p:cNvPr id="166"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268" y="5398005"/>
                <a:ext cx="257936" cy="288000"/>
              </a:xfrm>
              <a:prstGeom prst="rect">
                <a:avLst/>
              </a:prstGeom>
              <a:grpFill/>
              <a:ln>
                <a:noFill/>
              </a:ln>
            </p:spPr>
          </p:pic>
        </p:grpSp>
        <p:grpSp>
          <p:nvGrpSpPr>
            <p:cNvPr id="143" name="Group 198"/>
            <p:cNvGrpSpPr/>
            <p:nvPr/>
          </p:nvGrpSpPr>
          <p:grpSpPr>
            <a:xfrm>
              <a:off x="6790743" y="2710213"/>
              <a:ext cx="1535465" cy="1534209"/>
              <a:chOff x="6932643" y="1845078"/>
              <a:chExt cx="1554190" cy="1534209"/>
            </a:xfrm>
            <a:solidFill>
              <a:srgbClr val="29475F"/>
            </a:solidFill>
          </p:grpSpPr>
          <p:grpSp>
            <p:nvGrpSpPr>
              <p:cNvPr id="149" name="Group 201"/>
              <p:cNvGrpSpPr/>
              <p:nvPr/>
            </p:nvGrpSpPr>
            <p:grpSpPr>
              <a:xfrm>
                <a:off x="6932643" y="1845078"/>
                <a:ext cx="1554190" cy="1534209"/>
                <a:chOff x="487528" y="3193327"/>
                <a:chExt cx="1554190" cy="1534209"/>
              </a:xfrm>
              <a:grpFill/>
            </p:grpSpPr>
            <p:cxnSp>
              <p:nvCxnSpPr>
                <p:cNvPr id="152" name="Straight Arrow Connector 28"/>
                <p:cNvCxnSpPr/>
                <p:nvPr/>
              </p:nvCxnSpPr>
              <p:spPr>
                <a:xfrm flipH="1">
                  <a:off x="1227697" y="4030603"/>
                  <a:ext cx="40" cy="19343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Rectangle 34"/>
                <p:cNvSpPr/>
                <p:nvPr/>
              </p:nvSpPr>
              <p:spPr>
                <a:xfrm>
                  <a:off x="487528" y="3193327"/>
                  <a:ext cx="1483924" cy="1534209"/>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3.1 Construct a BI Initiative Roadmap</a:t>
                  </a:r>
                  <a:endParaRPr lang="en-CA" sz="900" kern="0" dirty="0">
                    <a:solidFill>
                      <a:srgbClr val="FFFFFF"/>
                    </a:solidFill>
                  </a:endParaRPr>
                </a:p>
                <a:p>
                  <a:pPr algn="ctr">
                    <a:defRPr/>
                  </a:pPr>
                  <a:r>
                    <a:rPr lang="en-CA" sz="900" kern="0" dirty="0">
                      <a:solidFill>
                        <a:srgbClr val="FFFFFF"/>
                      </a:solidFill>
                    </a:rPr>
                    <a:t> </a:t>
                  </a:r>
                </a:p>
              </p:txBody>
            </p:sp>
            <p:sp>
              <p:nvSpPr>
                <p:cNvPr id="155" name="Rectangle 100"/>
                <p:cNvSpPr/>
                <p:nvPr/>
              </p:nvSpPr>
              <p:spPr>
                <a:xfrm>
                  <a:off x="913601" y="3602513"/>
                  <a:ext cx="1128117" cy="507831"/>
                </a:xfrm>
                <a:prstGeom prst="rect">
                  <a:avLst/>
                </a:prstGeom>
                <a:noFill/>
              </p:spPr>
              <p:txBody>
                <a:bodyPr wrap="square">
                  <a:spAutoFit/>
                </a:bodyPr>
                <a:lstStyle/>
                <a:p>
                  <a:r>
                    <a:rPr lang="en-CA" sz="900" dirty="0">
                      <a:solidFill>
                        <a:srgbClr val="FFFFFF"/>
                      </a:solidFill>
                    </a:rPr>
                    <a:t>BI Improvement Initiatives</a:t>
                  </a:r>
                </a:p>
                <a:p>
                  <a:endParaRPr lang="en-CA" sz="900" dirty="0">
                    <a:solidFill>
                      <a:srgbClr val="FFFFFF"/>
                    </a:solidFill>
                  </a:endParaRPr>
                </a:p>
              </p:txBody>
            </p:sp>
            <p:pic>
              <p:nvPicPr>
                <p:cNvPr id="156"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5" y="3603029"/>
                  <a:ext cx="257936" cy="288000"/>
                </a:xfrm>
                <a:prstGeom prst="rect">
                  <a:avLst/>
                </a:prstGeom>
                <a:grpFill/>
                <a:ln>
                  <a:noFill/>
                </a:ln>
              </p:spPr>
            </p:pic>
          </p:grpSp>
          <p:sp>
            <p:nvSpPr>
              <p:cNvPr id="150" name="Rectangle 100"/>
              <p:cNvSpPr/>
              <p:nvPr/>
            </p:nvSpPr>
            <p:spPr>
              <a:xfrm>
                <a:off x="7298454" y="2922953"/>
                <a:ext cx="1128117" cy="369332"/>
              </a:xfrm>
              <a:prstGeom prst="rect">
                <a:avLst/>
              </a:prstGeom>
              <a:noFill/>
            </p:spPr>
            <p:txBody>
              <a:bodyPr wrap="square">
                <a:spAutoFit/>
              </a:bodyPr>
              <a:lstStyle/>
              <a:p>
                <a:r>
                  <a:rPr lang="en-CA" sz="900" dirty="0">
                    <a:solidFill>
                      <a:srgbClr val="FFFFFF"/>
                    </a:solidFill>
                  </a:rPr>
                  <a:t>BI Strategy and Roadmap</a:t>
                </a:r>
              </a:p>
            </p:txBody>
          </p:sp>
          <p:pic>
            <p:nvPicPr>
              <p:cNvPr id="151"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552" y="2972605"/>
                <a:ext cx="298652" cy="238179"/>
              </a:xfrm>
              <a:prstGeom prst="rect">
                <a:avLst/>
              </a:prstGeom>
              <a:grpFill/>
            </p:spPr>
          </p:pic>
        </p:grpSp>
        <p:grpSp>
          <p:nvGrpSpPr>
            <p:cNvPr id="3" name="Group 18"/>
            <p:cNvGrpSpPr/>
            <p:nvPr/>
          </p:nvGrpSpPr>
          <p:grpSpPr>
            <a:xfrm>
              <a:off x="6766080" y="4876442"/>
              <a:ext cx="1512000" cy="1203475"/>
              <a:chOff x="6922692" y="4666034"/>
              <a:chExt cx="1486800" cy="1203475"/>
            </a:xfrm>
          </p:grpSpPr>
          <p:grpSp>
            <p:nvGrpSpPr>
              <p:cNvPr id="135" name="Group 190"/>
              <p:cNvGrpSpPr/>
              <p:nvPr/>
            </p:nvGrpSpPr>
            <p:grpSpPr>
              <a:xfrm>
                <a:off x="6922692" y="4666034"/>
                <a:ext cx="1486800" cy="1203475"/>
                <a:chOff x="487528" y="3193328"/>
                <a:chExt cx="1530000" cy="1203475"/>
              </a:xfrm>
              <a:solidFill>
                <a:srgbClr val="29475F"/>
              </a:solidFill>
            </p:grpSpPr>
            <p:cxnSp>
              <p:nvCxnSpPr>
                <p:cNvPr id="180" name="Straight Arrow Connector 28"/>
                <p:cNvCxnSpPr/>
                <p:nvPr/>
              </p:nvCxnSpPr>
              <p:spPr>
                <a:xfrm flipH="1">
                  <a:off x="1227697" y="4030603"/>
                  <a:ext cx="40" cy="19343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34"/>
                <p:cNvSpPr/>
                <p:nvPr/>
              </p:nvSpPr>
              <p:spPr>
                <a:xfrm>
                  <a:off x="487528" y="3193328"/>
                  <a:ext cx="1530000" cy="1203475"/>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3.2 Plan for Continuous Improvement</a:t>
                  </a:r>
                </a:p>
                <a:p>
                  <a:pPr algn="ctr">
                    <a:defRPr/>
                  </a:pPr>
                  <a:r>
                    <a:rPr lang="en-CA" sz="900" kern="0" dirty="0">
                      <a:solidFill>
                        <a:srgbClr val="FFFFFF"/>
                      </a:solidFill>
                    </a:rPr>
                    <a:t> </a:t>
                  </a:r>
                </a:p>
              </p:txBody>
            </p:sp>
            <p:sp>
              <p:nvSpPr>
                <p:cNvPr id="182" name="Rectangle 100"/>
                <p:cNvSpPr/>
                <p:nvPr/>
              </p:nvSpPr>
              <p:spPr>
                <a:xfrm>
                  <a:off x="843335" y="3578968"/>
                  <a:ext cx="1128117" cy="507831"/>
                </a:xfrm>
                <a:prstGeom prst="rect">
                  <a:avLst/>
                </a:prstGeom>
                <a:grpFill/>
              </p:spPr>
              <p:txBody>
                <a:bodyPr wrap="square">
                  <a:spAutoFit/>
                </a:bodyPr>
                <a:lstStyle/>
                <a:p>
                  <a:r>
                    <a:rPr lang="en-CA" sz="900" dirty="0">
                      <a:solidFill>
                        <a:srgbClr val="FFFFFF"/>
                      </a:solidFill>
                    </a:rPr>
                    <a:t>Excel/Access Governance Policy</a:t>
                  </a:r>
                </a:p>
              </p:txBody>
            </p:sp>
            <p:pic>
              <p:nvPicPr>
                <p:cNvPr id="183"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1" y="3943719"/>
                  <a:ext cx="257936" cy="288000"/>
                </a:xfrm>
                <a:prstGeom prst="rect">
                  <a:avLst/>
                </a:prstGeom>
                <a:grpFill/>
                <a:ln>
                  <a:noFill/>
                </a:ln>
              </p:spPr>
            </p:pic>
            <p:sp>
              <p:nvSpPr>
                <p:cNvPr id="184" name="TextBox 71"/>
                <p:cNvSpPr txBox="1"/>
                <p:nvPr/>
              </p:nvSpPr>
              <p:spPr>
                <a:xfrm>
                  <a:off x="834393" y="3912794"/>
                  <a:ext cx="1128116" cy="369332"/>
                </a:xfrm>
                <a:prstGeom prst="rect">
                  <a:avLst/>
                </a:prstGeom>
                <a:grpFill/>
                <a:ln>
                  <a:noFill/>
                </a:ln>
              </p:spPr>
              <p:txBody>
                <a:bodyPr wrap="square" rtlCol="0">
                  <a:spAutoFit/>
                </a:bodyPr>
                <a:lstStyle/>
                <a:p>
                  <a:r>
                    <a:rPr lang="en-CA" sz="900" dirty="0">
                      <a:solidFill>
                        <a:srgbClr val="FFFFFF"/>
                      </a:solidFill>
                    </a:rPr>
                    <a:t>BI Ambassador Network Draft</a:t>
                  </a:r>
                </a:p>
              </p:txBody>
            </p:sp>
          </p:grpSp>
          <p:pic>
            <p:nvPicPr>
              <p:cNvPr id="142"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621" y="5046122"/>
                <a:ext cx="257936" cy="288000"/>
              </a:xfrm>
              <a:prstGeom prst="rect">
                <a:avLst/>
              </a:prstGeom>
              <a:noFill/>
              <a:ln>
                <a:noFill/>
              </a:ln>
            </p:spPr>
          </p:pic>
        </p:grpSp>
        <p:grpSp>
          <p:nvGrpSpPr>
            <p:cNvPr id="18" name="Group 20"/>
            <p:cNvGrpSpPr/>
            <p:nvPr/>
          </p:nvGrpSpPr>
          <p:grpSpPr>
            <a:xfrm>
              <a:off x="1970062" y="4912355"/>
              <a:ext cx="1580446" cy="1318361"/>
              <a:chOff x="939083" y="5437399"/>
              <a:chExt cx="1584104" cy="1247603"/>
            </a:xfrm>
          </p:grpSpPr>
          <p:grpSp>
            <p:nvGrpSpPr>
              <p:cNvPr id="138" name="Group 193"/>
              <p:cNvGrpSpPr/>
              <p:nvPr/>
            </p:nvGrpSpPr>
            <p:grpSpPr>
              <a:xfrm>
                <a:off x="939083" y="5437399"/>
                <a:ext cx="1584104" cy="1247603"/>
                <a:chOff x="2057052" y="3916531"/>
                <a:chExt cx="1584104" cy="1247603"/>
              </a:xfrm>
              <a:solidFill>
                <a:srgbClr val="29475F"/>
              </a:solidFill>
            </p:grpSpPr>
            <p:grpSp>
              <p:nvGrpSpPr>
                <p:cNvPr id="157" name="Group 182"/>
                <p:cNvGrpSpPr/>
                <p:nvPr/>
              </p:nvGrpSpPr>
              <p:grpSpPr>
                <a:xfrm>
                  <a:off x="2057052" y="3916531"/>
                  <a:ext cx="1584104" cy="1247603"/>
                  <a:chOff x="490930" y="5143532"/>
                  <a:chExt cx="1584104" cy="1247603"/>
                </a:xfrm>
                <a:grpFill/>
              </p:grpSpPr>
              <p:sp>
                <p:nvSpPr>
                  <p:cNvPr id="159" name="Rectangle 34"/>
                  <p:cNvSpPr/>
                  <p:nvPr/>
                </p:nvSpPr>
                <p:spPr>
                  <a:xfrm>
                    <a:off x="490930" y="5143532"/>
                    <a:ext cx="1584104" cy="1247603"/>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defRPr/>
                    </a:pPr>
                    <a:r>
                      <a:rPr lang="en-CA" sz="900" b="1" kern="0" dirty="0">
                        <a:solidFill>
                          <a:srgbClr val="FFFFFF"/>
                        </a:solidFill>
                      </a:rPr>
                      <a:t>1.3 Develop BI Solution Requirements</a:t>
                    </a:r>
                    <a:endParaRPr lang="en-CA" sz="900" kern="0" dirty="0">
                      <a:solidFill>
                        <a:srgbClr val="FFFFFF"/>
                      </a:solidFill>
                    </a:endParaRPr>
                  </a:p>
                  <a:p>
                    <a:pPr algn="ctr">
                      <a:defRPr/>
                    </a:pPr>
                    <a:r>
                      <a:rPr lang="en-CA" sz="900" kern="0" dirty="0">
                        <a:solidFill>
                          <a:srgbClr val="FFFFFF"/>
                        </a:solidFill>
                      </a:rPr>
                      <a:t> </a:t>
                    </a:r>
                  </a:p>
                </p:txBody>
              </p:sp>
              <p:sp>
                <p:nvSpPr>
                  <p:cNvPr id="160" name="Rectangle 100"/>
                  <p:cNvSpPr/>
                  <p:nvPr/>
                </p:nvSpPr>
                <p:spPr>
                  <a:xfrm>
                    <a:off x="878313" y="5438581"/>
                    <a:ext cx="1128117" cy="646331"/>
                  </a:xfrm>
                  <a:prstGeom prst="rect">
                    <a:avLst/>
                  </a:prstGeom>
                  <a:noFill/>
                </p:spPr>
                <p:txBody>
                  <a:bodyPr wrap="square">
                    <a:spAutoFit/>
                  </a:bodyPr>
                  <a:lstStyle/>
                  <a:p>
                    <a:r>
                      <a:rPr lang="en-CA" sz="900" dirty="0">
                        <a:solidFill>
                          <a:srgbClr val="FFFFFF"/>
                        </a:solidFill>
                      </a:rPr>
                      <a:t>Requirements Gathering Principles</a:t>
                    </a:r>
                  </a:p>
                  <a:p>
                    <a:endParaRPr lang="en-CA" sz="900" dirty="0">
                      <a:solidFill>
                        <a:srgbClr val="FFFFFF"/>
                      </a:solidFill>
                    </a:endParaRPr>
                  </a:p>
                </p:txBody>
              </p:sp>
              <p:pic>
                <p:nvPicPr>
                  <p:cNvPr id="16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984" y="5537892"/>
                    <a:ext cx="257936" cy="288000"/>
                  </a:xfrm>
                  <a:prstGeom prst="rect">
                    <a:avLst/>
                  </a:prstGeom>
                  <a:grpFill/>
                  <a:ln>
                    <a:noFill/>
                  </a:ln>
                </p:spPr>
              </p:pic>
            </p:grpSp>
            <p:pic>
              <p:nvPicPr>
                <p:cNvPr id="158"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045" y="4706540"/>
                  <a:ext cx="257936" cy="288000"/>
                </a:xfrm>
                <a:prstGeom prst="rect">
                  <a:avLst/>
                </a:prstGeom>
                <a:grpFill/>
                <a:ln>
                  <a:noFill/>
                </a:ln>
              </p:spPr>
            </p:pic>
          </p:grpSp>
          <p:sp>
            <p:nvSpPr>
              <p:cNvPr id="7" name="Rectangle 28"/>
              <p:cNvSpPr/>
              <p:nvPr/>
            </p:nvSpPr>
            <p:spPr>
              <a:xfrm>
                <a:off x="1333799" y="6193501"/>
                <a:ext cx="927649" cy="369332"/>
              </a:xfrm>
              <a:prstGeom prst="rect">
                <a:avLst/>
              </a:prstGeom>
            </p:spPr>
            <p:txBody>
              <a:bodyPr wrap="square">
                <a:spAutoFit/>
              </a:bodyPr>
              <a:lstStyle/>
              <a:p>
                <a:r>
                  <a:rPr lang="en-CA" sz="900" dirty="0">
                    <a:solidFill>
                      <a:srgbClr val="FFFFFF"/>
                    </a:solidFill>
                  </a:rPr>
                  <a:t>Overall BI Requirements</a:t>
                </a:r>
              </a:p>
            </p:txBody>
          </p:sp>
        </p:grpSp>
        <p:cxnSp>
          <p:nvCxnSpPr>
            <p:cNvPr id="8" name="Elbow Connector 22"/>
            <p:cNvCxnSpPr>
              <a:stCxn id="174" idx="1"/>
              <a:endCxn id="167" idx="0"/>
            </p:cNvCxnSpPr>
            <p:nvPr/>
          </p:nvCxnSpPr>
          <p:spPr>
            <a:xfrm rot="10800000" flipV="1">
              <a:off x="1084058" y="3418285"/>
              <a:ext cx="882330" cy="305776"/>
            </a:xfrm>
            <a:prstGeom prst="bentConnector2">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23"/>
            <p:cNvCxnSpPr>
              <a:cxnSpLocks/>
              <a:stCxn id="167" idx="2"/>
              <a:endCxn id="159" idx="1"/>
            </p:cNvCxnSpPr>
            <p:nvPr/>
          </p:nvCxnSpPr>
          <p:spPr>
            <a:xfrm rot="16200000" flipH="1">
              <a:off x="1339498" y="4940972"/>
              <a:ext cx="375124" cy="886004"/>
            </a:xfrm>
            <a:prstGeom prst="bentConnector2">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4"/>
            <p:cNvCxnSpPr/>
            <p:nvPr/>
          </p:nvCxnSpPr>
          <p:spPr>
            <a:xfrm>
              <a:off x="4889760" y="4057505"/>
              <a:ext cx="3588" cy="793394"/>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25"/>
            <p:cNvCxnSpPr>
              <a:cxnSpLocks/>
              <a:stCxn id="159" idx="3"/>
              <a:endCxn id="206" idx="1"/>
            </p:cNvCxnSpPr>
            <p:nvPr/>
          </p:nvCxnSpPr>
          <p:spPr>
            <a:xfrm flipV="1">
              <a:off x="3550508" y="3380186"/>
              <a:ext cx="635403" cy="2191350"/>
            </a:xfrm>
            <a:prstGeom prst="bentConnector3">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26"/>
            <p:cNvCxnSpPr>
              <a:stCxn id="192" idx="3"/>
              <a:endCxn id="154" idx="1"/>
            </p:cNvCxnSpPr>
            <p:nvPr/>
          </p:nvCxnSpPr>
          <p:spPr>
            <a:xfrm flipV="1">
              <a:off x="5665428" y="3477318"/>
              <a:ext cx="1125315" cy="1927077"/>
            </a:xfrm>
            <a:prstGeom prst="bentConnector3">
              <a:avLst>
                <a:gd name="adj1" fmla="val 50000"/>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6" name="Rectangle 100"/>
          <p:cNvSpPr/>
          <p:nvPr/>
        </p:nvSpPr>
        <p:spPr>
          <a:xfrm>
            <a:off x="7191974" y="3637165"/>
            <a:ext cx="1114525" cy="230832"/>
          </a:xfrm>
          <a:prstGeom prst="rect">
            <a:avLst/>
          </a:prstGeom>
          <a:noFill/>
        </p:spPr>
        <p:txBody>
          <a:bodyPr wrap="square">
            <a:spAutoFit/>
          </a:bodyPr>
          <a:lstStyle/>
          <a:p>
            <a:r>
              <a:rPr lang="en-CA" sz="900" dirty="0">
                <a:solidFill>
                  <a:srgbClr val="FFFFFF"/>
                </a:solidFill>
              </a:rPr>
              <a:t>RACI</a:t>
            </a:r>
          </a:p>
        </p:txBody>
      </p:sp>
      <p:pic>
        <p:nvPicPr>
          <p:cNvPr id="87"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012" y="3612665"/>
            <a:ext cx="254828" cy="288000"/>
          </a:xfrm>
          <a:prstGeom prst="rect">
            <a:avLst/>
          </a:prstGeom>
          <a:solidFill>
            <a:srgbClr val="29475F"/>
          </a:solidFill>
          <a:ln>
            <a:noFill/>
          </a:ln>
        </p:spPr>
      </p:pic>
    </p:spTree>
    <p:extLst>
      <p:ext uri="{BB962C8B-B14F-4D97-AF65-F5344CB8AC3E}">
        <p14:creationId xmlns:p14="http://schemas.microsoft.com/office/powerpoint/2010/main" val="155682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919134"/>
            <a:ext cx="9144000" cy="1583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0" y="1164620"/>
            <a:ext cx="9144000" cy="977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7"/>
          <p:cNvSpPr txBox="1"/>
          <p:nvPr/>
        </p:nvSpPr>
        <p:spPr>
          <a:xfrm>
            <a:off x="6423198" y="5107227"/>
            <a:ext cx="2368786" cy="1277273"/>
          </a:xfrm>
          <a:prstGeom prst="rect">
            <a:avLst/>
          </a:prstGeom>
        </p:spPr>
        <p:txBody>
          <a:bodyPr wrap="square" rtlCol="0">
            <a:spAutoFit/>
          </a:bodyPr>
          <a:lstStyle/>
          <a:p>
            <a:r>
              <a:rPr lang="en-CA" sz="1100" dirty="0">
                <a:solidFill>
                  <a:schemeClr val="accent1"/>
                </a:solidFill>
              </a:rPr>
              <a:t>The </a:t>
            </a:r>
            <a:r>
              <a:rPr lang="en-CA" sz="1100" b="1" dirty="0">
                <a:solidFill>
                  <a:schemeClr val="accent1"/>
                </a:solidFill>
              </a:rPr>
              <a:t>Cobit 5</a:t>
            </a:r>
            <a:r>
              <a:rPr lang="en-CA" sz="1100" dirty="0">
                <a:solidFill>
                  <a:schemeClr val="accent1"/>
                </a:solidFill>
              </a:rPr>
              <a:t> framework and its business enablers were used as a starting point for assessing the performance capabilities of the different components of information management, including business intelligence.</a:t>
            </a:r>
          </a:p>
        </p:txBody>
      </p:sp>
      <p:sp>
        <p:nvSpPr>
          <p:cNvPr id="3" name="TextBox 2"/>
          <p:cNvSpPr txBox="1"/>
          <p:nvPr/>
        </p:nvSpPr>
        <p:spPr>
          <a:xfrm>
            <a:off x="374456" y="1330178"/>
            <a:ext cx="8284514" cy="646331"/>
          </a:xfrm>
          <a:prstGeom prst="rect">
            <a:avLst/>
          </a:prstGeom>
        </p:spPr>
        <p:txBody>
          <a:bodyPr wrap="square" rtlCol="0">
            <a:spAutoFit/>
          </a:bodyPr>
          <a:lstStyle/>
          <a:p>
            <a:r>
              <a:rPr lang="en-CA" sz="1200" dirty="0">
                <a:solidFill>
                  <a:schemeClr val="accent1"/>
                </a:solidFill>
              </a:rPr>
              <a:t>As part of our research process, we leveraged the frameworks of </a:t>
            </a:r>
            <a:r>
              <a:rPr lang="en-CA" sz="1200" b="1" dirty="0">
                <a:solidFill>
                  <a:schemeClr val="accent1"/>
                </a:solidFill>
              </a:rPr>
              <a:t>COBIT5, Mike 2.0,</a:t>
            </a:r>
            <a:r>
              <a:rPr lang="en-CA" sz="1200" dirty="0">
                <a:solidFill>
                  <a:schemeClr val="accent1"/>
                </a:solidFill>
              </a:rPr>
              <a:t> and </a:t>
            </a:r>
            <a:r>
              <a:rPr lang="en-CA" sz="1200" b="1" dirty="0">
                <a:solidFill>
                  <a:schemeClr val="accent1"/>
                </a:solidFill>
              </a:rPr>
              <a:t>DAMA DMBOK2.</a:t>
            </a:r>
            <a:r>
              <a:rPr lang="en-CA" sz="1200" dirty="0">
                <a:solidFill>
                  <a:schemeClr val="accent1"/>
                </a:solidFill>
              </a:rPr>
              <a:t> Contextualizing business intelligence within these frameworks clarifies its importance and role and ensures that our assessment tool is focused on key priority areas.</a:t>
            </a:r>
          </a:p>
        </p:txBody>
      </p:sp>
      <p:sp>
        <p:nvSpPr>
          <p:cNvPr id="11" name="TextBox 16"/>
          <p:cNvSpPr txBox="1"/>
          <p:nvPr/>
        </p:nvSpPr>
        <p:spPr>
          <a:xfrm>
            <a:off x="3686247" y="5107227"/>
            <a:ext cx="2533174" cy="938719"/>
          </a:xfrm>
          <a:prstGeom prst="rect">
            <a:avLst/>
          </a:prstGeom>
        </p:spPr>
        <p:txBody>
          <a:bodyPr wrap="square" rtlCol="0">
            <a:spAutoFit/>
          </a:bodyPr>
          <a:lstStyle/>
          <a:p>
            <a:r>
              <a:rPr lang="en-CA" sz="1100" b="1" dirty="0">
                <a:solidFill>
                  <a:schemeClr val="accent1"/>
                </a:solidFill>
              </a:rPr>
              <a:t>Mike 2.0 </a:t>
            </a:r>
            <a:r>
              <a:rPr lang="en-CA" sz="1100" dirty="0">
                <a:solidFill>
                  <a:schemeClr val="accent1"/>
                </a:solidFill>
              </a:rPr>
              <a:t>is a data management framework that helped guide the development of our framework through its core solutions and composite solutions.</a:t>
            </a:r>
            <a:r>
              <a:rPr lang="en-CA" sz="1100" b="1" dirty="0">
                <a:solidFill>
                  <a:schemeClr val="accent1"/>
                </a:solidFill>
              </a:rPr>
              <a:t> </a:t>
            </a:r>
            <a:endParaRPr lang="en-CA" sz="1100" dirty="0">
              <a:solidFill>
                <a:schemeClr val="accent1"/>
              </a:solidFill>
            </a:endParaRPr>
          </a:p>
        </p:txBody>
      </p:sp>
      <p:pic>
        <p:nvPicPr>
          <p:cNvPr id="1030" name="Picture 6" descr="http://www.analytix.co.za/Portals/0/COBIT-User%20Logo%5b345915%5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709" y="3145812"/>
            <a:ext cx="1941764" cy="6472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p:nvPr/>
        </p:nvSpPr>
        <p:spPr>
          <a:xfrm>
            <a:off x="503864" y="5107227"/>
            <a:ext cx="2678519" cy="1107996"/>
          </a:xfrm>
          <a:prstGeom prst="rect">
            <a:avLst/>
          </a:prstGeom>
        </p:spPr>
        <p:txBody>
          <a:bodyPr wrap="square" rtlCol="0">
            <a:spAutoFit/>
          </a:bodyPr>
          <a:lstStyle/>
          <a:p>
            <a:r>
              <a:rPr lang="en-CA" sz="1100" dirty="0">
                <a:solidFill>
                  <a:schemeClr val="accent1"/>
                </a:solidFill>
              </a:rPr>
              <a:t>The </a:t>
            </a:r>
            <a:r>
              <a:rPr lang="en-CA" sz="1100" b="1" dirty="0">
                <a:solidFill>
                  <a:schemeClr val="accent1"/>
                </a:solidFill>
              </a:rPr>
              <a:t>DMBOK2</a:t>
            </a:r>
            <a:r>
              <a:rPr lang="en-CA" sz="1100" dirty="0">
                <a:solidFill>
                  <a:schemeClr val="accent1"/>
                </a:solidFill>
              </a:rPr>
              <a:t> Data Management  framework by the </a:t>
            </a:r>
            <a:r>
              <a:rPr lang="en-CA" sz="1100" b="1" dirty="0">
                <a:solidFill>
                  <a:schemeClr val="accent1"/>
                </a:solidFill>
              </a:rPr>
              <a:t>Data Asset Management Association (DAMA) </a:t>
            </a:r>
            <a:r>
              <a:rPr lang="en-CA" sz="1100" dirty="0">
                <a:solidFill>
                  <a:schemeClr val="accent1"/>
                </a:solidFill>
              </a:rPr>
              <a:t>provided a starting point for our classification of the components in our IM framework.</a:t>
            </a:r>
          </a:p>
        </p:txBody>
      </p:sp>
      <p:pic>
        <p:nvPicPr>
          <p:cNvPr id="30" name="Picture 4" descr="http://www.dama.org/sites/all/themes/marinelli/css/images/dmbok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87502" y="2654785"/>
            <a:ext cx="1711242" cy="162931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p:nvPr/>
        </p:nvSpPr>
        <p:spPr>
          <a:xfrm>
            <a:off x="0" y="-19953"/>
            <a:ext cx="9144000"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00"/>
            <a:r>
              <a:rPr lang="en-CA" sz="2400" dirty="0">
                <a:solidFill>
                  <a:schemeClr val="bg1"/>
                </a:solidFill>
              </a:rPr>
              <a:t>Stand on the shoulders of Information Management giants</a:t>
            </a:r>
          </a:p>
        </p:txBody>
      </p:sp>
      <p:pic>
        <p:nvPicPr>
          <p:cNvPr id="19" name="Picture 18"/>
          <p:cNvPicPr>
            <a:picLocks noChangeAspect="1"/>
          </p:cNvPicPr>
          <p:nvPr/>
        </p:nvPicPr>
        <p:blipFill>
          <a:blip r:embed="rId4"/>
          <a:stretch>
            <a:fillRect/>
          </a:stretch>
        </p:blipFill>
        <p:spPr>
          <a:xfrm>
            <a:off x="3662464" y="2711301"/>
            <a:ext cx="2280654" cy="1516276"/>
          </a:xfrm>
          <a:prstGeom prst="rect">
            <a:avLst/>
          </a:prstGeom>
        </p:spPr>
      </p:pic>
    </p:spTree>
    <p:extLst>
      <p:ext uri="{BB962C8B-B14F-4D97-AF65-F5344CB8AC3E}">
        <p14:creationId xmlns:p14="http://schemas.microsoft.com/office/powerpoint/2010/main" val="191339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89817"/>
            <a:ext cx="9144000" cy="5411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57174" y="207036"/>
            <a:ext cx="8620125" cy="877887"/>
          </a:xfrm>
        </p:spPr>
        <p:txBody>
          <a:bodyPr/>
          <a:lstStyle/>
          <a:p>
            <a:r>
              <a:rPr lang="en-CA" dirty="0"/>
              <a:t>Info-Tech has a series of deliverables to facilitate the evolution of your BI strategy</a:t>
            </a:r>
          </a:p>
        </p:txBody>
      </p:sp>
      <p:pic>
        <p:nvPicPr>
          <p:cNvPr id="12" name="Picture 18"/>
          <p:cNvPicPr>
            <a:picLocks noChangeAspect="1"/>
          </p:cNvPicPr>
          <p:nvPr/>
        </p:nvPicPr>
        <p:blipFill>
          <a:blip r:embed="rId2"/>
          <a:stretch>
            <a:fillRect/>
          </a:stretch>
        </p:blipFill>
        <p:spPr>
          <a:xfrm>
            <a:off x="712608" y="1218270"/>
            <a:ext cx="2253155" cy="22726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a:stretch>
            <a:fillRect/>
          </a:stretch>
        </p:blipFill>
        <p:spPr>
          <a:xfrm>
            <a:off x="5769777" y="3893538"/>
            <a:ext cx="2704777" cy="202858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08" y="3988253"/>
            <a:ext cx="3319444" cy="2122322"/>
          </a:xfrm>
          <a:prstGeom prst="rect">
            <a:avLst/>
          </a:prstGeom>
          <a:ln>
            <a:solidFill>
              <a:schemeClr val="bg1">
                <a:lumMod val="75000"/>
              </a:schemeClr>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2534" y="1218270"/>
            <a:ext cx="3482019" cy="2252471"/>
          </a:xfrm>
          <a:prstGeom prst="rect">
            <a:avLst/>
          </a:prstGeom>
          <a:ln>
            <a:solidFill>
              <a:schemeClr val="bg1">
                <a:lumMod val="75000"/>
              </a:schemeClr>
            </a:solidFill>
          </a:ln>
        </p:spPr>
      </p:pic>
      <p:sp>
        <p:nvSpPr>
          <p:cNvPr id="8" name="TextBox 7"/>
          <p:cNvSpPr txBox="1"/>
          <p:nvPr/>
        </p:nvSpPr>
        <p:spPr>
          <a:xfrm>
            <a:off x="712608" y="3531439"/>
            <a:ext cx="2960250" cy="307777"/>
          </a:xfrm>
          <a:prstGeom prst="rect">
            <a:avLst/>
          </a:prstGeom>
        </p:spPr>
        <p:txBody>
          <a:bodyPr wrap="square" rtlCol="0">
            <a:spAutoFit/>
          </a:bodyPr>
          <a:lstStyle/>
          <a:p>
            <a:r>
              <a:rPr lang="en-CA" sz="1400" b="1" i="1" dirty="0"/>
              <a:t>BI Strategy Roadmap Template</a:t>
            </a:r>
          </a:p>
        </p:txBody>
      </p:sp>
      <p:sp>
        <p:nvSpPr>
          <p:cNvPr id="19" name="TextBox 18"/>
          <p:cNvSpPr txBox="1"/>
          <p:nvPr/>
        </p:nvSpPr>
        <p:spPr>
          <a:xfrm>
            <a:off x="669447" y="6119765"/>
            <a:ext cx="2880109" cy="307777"/>
          </a:xfrm>
          <a:prstGeom prst="rect">
            <a:avLst/>
          </a:prstGeom>
        </p:spPr>
        <p:txBody>
          <a:bodyPr wrap="square" rtlCol="0">
            <a:spAutoFit/>
          </a:bodyPr>
          <a:lstStyle/>
          <a:p>
            <a:pPr algn="ctr"/>
            <a:r>
              <a:rPr lang="en-CA" sz="1400" b="1" i="1" dirty="0"/>
              <a:t>BI Initiatives and Roadmap Tool</a:t>
            </a:r>
          </a:p>
        </p:txBody>
      </p:sp>
      <p:sp>
        <p:nvSpPr>
          <p:cNvPr id="20" name="TextBox 19"/>
          <p:cNvSpPr txBox="1"/>
          <p:nvPr/>
        </p:nvSpPr>
        <p:spPr>
          <a:xfrm>
            <a:off x="5679094" y="3511259"/>
            <a:ext cx="2795459" cy="307777"/>
          </a:xfrm>
          <a:prstGeom prst="rect">
            <a:avLst/>
          </a:prstGeom>
        </p:spPr>
        <p:txBody>
          <a:bodyPr wrap="square" rtlCol="0">
            <a:spAutoFit/>
          </a:bodyPr>
          <a:lstStyle/>
          <a:p>
            <a:pPr algn="r"/>
            <a:r>
              <a:rPr lang="en-CA" sz="1400" b="1" i="1" dirty="0"/>
              <a:t>BI Practice Assessment Tool</a:t>
            </a:r>
          </a:p>
        </p:txBody>
      </p:sp>
      <p:sp>
        <p:nvSpPr>
          <p:cNvPr id="21" name="TextBox 20"/>
          <p:cNvSpPr txBox="1"/>
          <p:nvPr/>
        </p:nvSpPr>
        <p:spPr>
          <a:xfrm>
            <a:off x="4438313" y="5922121"/>
            <a:ext cx="4036240" cy="523220"/>
          </a:xfrm>
          <a:prstGeom prst="rect">
            <a:avLst/>
          </a:prstGeom>
        </p:spPr>
        <p:txBody>
          <a:bodyPr wrap="square" rtlCol="0">
            <a:spAutoFit/>
          </a:bodyPr>
          <a:lstStyle/>
          <a:p>
            <a:pPr algn="r"/>
            <a:r>
              <a:rPr lang="en-CA" sz="1400" b="1" i="1" dirty="0"/>
              <a:t>BI Strategy and Roadmap Executive Presentation Template </a:t>
            </a:r>
          </a:p>
        </p:txBody>
      </p:sp>
    </p:spTree>
    <p:extLst>
      <p:ext uri="{BB962C8B-B14F-4D97-AF65-F5344CB8AC3E}">
        <p14:creationId xmlns:p14="http://schemas.microsoft.com/office/powerpoint/2010/main" val="50721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320796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4975468"/>
              </p:ext>
            </p:extLst>
          </p:nvPr>
        </p:nvGraphicFramePr>
        <p:xfrm>
          <a:off x="86984" y="1589010"/>
          <a:ext cx="8799876" cy="4805010"/>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554240">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a:t>
                      </a:r>
                      <a:r>
                        <a:rPr lang="en-CA" sz="1000" b="0" dirty="0">
                          <a:solidFill>
                            <a:schemeClr val="tx1"/>
                          </a:solidFill>
                        </a:rPr>
                        <a:t>Document overall</a:t>
                      </a:r>
                      <a:r>
                        <a:rPr lang="en-CA" sz="1000" b="0" baseline="0" dirty="0">
                          <a:solidFill>
                            <a:schemeClr val="tx1"/>
                          </a:solidFill>
                        </a:rPr>
                        <a:t> business vision, mission, industry drivers, and key objectives; assemble a project team</a:t>
                      </a:r>
                      <a:endParaRPr lang="en-CA" sz="400" b="0" dirty="0">
                        <a:solidFill>
                          <a:schemeClr val="tx1"/>
                        </a:solidFill>
                      </a:endParaRPr>
                    </a:p>
                    <a:p>
                      <a:pPr>
                        <a:spcAft>
                          <a:spcPts val="600"/>
                        </a:spcAft>
                      </a:pPr>
                      <a:r>
                        <a:rPr lang="en-CA" sz="1000" dirty="0">
                          <a:solidFill>
                            <a:schemeClr val="tx1"/>
                          </a:solidFill>
                        </a:rPr>
                        <a:t>1.2 </a:t>
                      </a:r>
                      <a:r>
                        <a:rPr lang="en-CA" sz="1000" b="0" i="0" dirty="0">
                          <a:solidFill>
                            <a:schemeClr val="tx1"/>
                          </a:solidFill>
                        </a:rPr>
                        <a:t>Collect</a:t>
                      </a:r>
                      <a:r>
                        <a:rPr lang="en-CA" sz="1000" b="0" i="0" baseline="0" dirty="0">
                          <a:solidFill>
                            <a:schemeClr val="tx1"/>
                          </a:solidFill>
                        </a:rPr>
                        <a:t> in-depth information around current BI usage and BI user perception</a:t>
                      </a:r>
                      <a:endParaRPr lang="en-CA" sz="1000" b="0" i="0" dirty="0">
                        <a:solidFill>
                          <a:schemeClr val="tx1"/>
                        </a:solidFill>
                      </a:endParaRPr>
                    </a:p>
                    <a:p>
                      <a:pPr>
                        <a:spcAft>
                          <a:spcPts val="600"/>
                        </a:spcAft>
                      </a:pPr>
                      <a:r>
                        <a:rPr lang="en-CA" sz="1000" dirty="0">
                          <a:solidFill>
                            <a:schemeClr val="tx1"/>
                          </a:solidFill>
                        </a:rPr>
                        <a:t>1.3 </a:t>
                      </a:r>
                      <a:r>
                        <a:rPr lang="en-CA" sz="1000" b="0" dirty="0">
                          <a:solidFill>
                            <a:schemeClr val="tx1"/>
                          </a:solidFill>
                        </a:rPr>
                        <a:t>Create</a:t>
                      </a:r>
                      <a:r>
                        <a:rPr lang="en-CA" sz="1000" b="0" baseline="0" dirty="0">
                          <a:solidFill>
                            <a:schemeClr val="tx1"/>
                          </a:solidFill>
                        </a:rPr>
                        <a:t> requirements gathering principles and gather requirements for a BI platform</a:t>
                      </a: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t>
                      </a:r>
                      <a:r>
                        <a:rPr kumimoji="0" lang="en-CA" sz="1000" b="0" i="0" u="none" strike="noStrike" kern="1200" cap="none" spc="0" normalizeH="0" baseline="0" noProof="0" dirty="0">
                          <a:ln>
                            <a:noFill/>
                          </a:ln>
                          <a:solidFill>
                            <a:srgbClr val="333333"/>
                          </a:solidFill>
                          <a:effectLst/>
                          <a:uLnTx/>
                          <a:uFillTx/>
                          <a:latin typeface="+mn-lt"/>
                        </a:rPr>
                        <a:t>Define current maturity level of BI practice</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kumimoji="0" lang="en-CA" sz="1000" b="0" i="0" u="none" strike="noStrike" kern="1200" cap="none" spc="0" normalizeH="0" baseline="0" noProof="0" dirty="0">
                          <a:ln>
                            <a:noFill/>
                          </a:ln>
                          <a:solidFill>
                            <a:srgbClr val="333333"/>
                          </a:solidFill>
                          <a:effectLst/>
                          <a:uLnTx/>
                          <a:uFillTx/>
                          <a:latin typeface="+mn-lt"/>
                        </a:rPr>
                        <a:t>Envision the future state of your BI practice and identify desired BI patterns</a:t>
                      </a:r>
                      <a:endParaRPr kumimoji="0" lang="en-CA" sz="1000" b="1" i="0" u="none" strike="noStrike" kern="1200" cap="none" spc="0" normalizeH="0" baseline="0" noProof="0" dirty="0">
                        <a:ln>
                          <a:noFill/>
                        </a:ln>
                        <a:solidFill>
                          <a:srgbClr val="333333"/>
                        </a:solidFill>
                        <a:effectLst/>
                        <a:uLnTx/>
                        <a:uFillTx/>
                        <a:latin typeface="+mn-lt"/>
                      </a:endParaRPr>
                    </a:p>
                    <a:p>
                      <a:pPr marL="0" indent="0">
                        <a:spcAft>
                          <a:spcPts val="600"/>
                        </a:spcAft>
                        <a:buSzPct val="175000"/>
                        <a:buNone/>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a:t>
                      </a:r>
                      <a:r>
                        <a:rPr lang="en-CA" sz="1000" baseline="0" dirty="0">
                          <a:solidFill>
                            <a:schemeClr val="tx1"/>
                          </a:solidFill>
                        </a:rPr>
                        <a:t> </a:t>
                      </a:r>
                      <a:r>
                        <a:rPr lang="en-CA" sz="1000" b="0" baseline="0" dirty="0">
                          <a:solidFill>
                            <a:schemeClr val="tx1"/>
                          </a:solidFill>
                        </a:rPr>
                        <a:t>Build overall BI improvement initiatives and create a BI improvement roadmap</a:t>
                      </a:r>
                    </a:p>
                    <a:p>
                      <a:pPr>
                        <a:spcAft>
                          <a:spcPts val="600"/>
                        </a:spcAft>
                      </a:pPr>
                      <a:r>
                        <a:rPr lang="en-CA" sz="1000" baseline="0" dirty="0">
                          <a:solidFill>
                            <a:schemeClr val="tx1"/>
                          </a:solidFill>
                        </a:rPr>
                        <a:t>3.2 </a:t>
                      </a:r>
                      <a:r>
                        <a:rPr lang="en-CA" sz="1000" b="0" baseline="0" dirty="0">
                          <a:solidFill>
                            <a:schemeClr val="tx1"/>
                          </a:solidFill>
                        </a:rPr>
                        <a:t>Identify supplementary initiatives for enhancing your BI program</a:t>
                      </a:r>
                      <a:endParaRPr lang="en-CA" sz="9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497330">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Discuss Info-Tech’s approach for using business information</a:t>
                      </a:r>
                      <a:r>
                        <a:rPr lang="en-US" sz="1000" b="0" baseline="0" dirty="0">
                          <a:cs typeface="Open Sans"/>
                        </a:rPr>
                        <a:t> to drive BI strategy formation</a:t>
                      </a:r>
                      <a:endParaRPr lang="en-US" sz="1000" b="0" dirty="0">
                        <a:cs typeface="Open Sans"/>
                      </a:endParaRPr>
                    </a:p>
                    <a:p>
                      <a:pPr marL="228600" indent="-228600">
                        <a:spcAft>
                          <a:spcPts val="600"/>
                        </a:spcAft>
                        <a:buSzPct val="150000"/>
                        <a:buBlip>
                          <a:blip r:embed="rId3"/>
                        </a:buBlip>
                      </a:pPr>
                      <a:r>
                        <a:rPr lang="en-US" sz="1000" b="0" dirty="0">
                          <a:cs typeface="Open Sans"/>
                        </a:rPr>
                        <a:t>Review business context and discuss approaches</a:t>
                      </a:r>
                      <a:r>
                        <a:rPr lang="en-US" sz="1000" b="0" baseline="0" dirty="0">
                          <a:cs typeface="Open Sans"/>
                        </a:rPr>
                        <a:t> for conducting BI usage and user analyses</a:t>
                      </a:r>
                      <a:endParaRPr lang="en-US" sz="1000" b="0" dirty="0">
                        <a:cs typeface="Open Sans"/>
                      </a:endParaRPr>
                    </a:p>
                    <a:p>
                      <a:pPr marL="228600" indent="-228600">
                        <a:spcAft>
                          <a:spcPts val="600"/>
                        </a:spcAft>
                        <a:buSzPct val="150000"/>
                        <a:buBlip>
                          <a:blip r:embed="rId3"/>
                        </a:buBlip>
                      </a:pPr>
                      <a:r>
                        <a:rPr lang="en-US" sz="1000" b="0" dirty="0">
                          <a:latin typeface="Arial" pitchFamily="34" charset="0"/>
                          <a:cs typeface="Arial" pitchFamily="34" charset="0"/>
                        </a:rPr>
                        <a:t>Discuss strategies for BI</a:t>
                      </a:r>
                      <a:r>
                        <a:rPr lang="en-US" sz="1000" b="0" baseline="0" dirty="0">
                          <a:latin typeface="Arial" pitchFamily="34" charset="0"/>
                          <a:cs typeface="Arial" pitchFamily="34" charset="0"/>
                        </a:rPr>
                        <a:t> requirements gathering</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Discuss</a:t>
                      </a:r>
                      <a:r>
                        <a:rPr lang="en-US" sz="1000" b="0" baseline="0" dirty="0">
                          <a:cs typeface="Open Sans"/>
                        </a:rPr>
                        <a:t> BI maturity model</a:t>
                      </a:r>
                      <a:endParaRPr lang="en-US" sz="1000" b="0" dirty="0">
                        <a:cs typeface="Open Sans"/>
                      </a:endParaRPr>
                    </a:p>
                    <a:p>
                      <a:pPr marL="228600" indent="-228600">
                        <a:spcAft>
                          <a:spcPts val="600"/>
                        </a:spcAft>
                        <a:buSzPct val="150000"/>
                        <a:buBlip>
                          <a:blip r:embed="rId3"/>
                        </a:buBlip>
                      </a:pPr>
                      <a:r>
                        <a:rPr lang="en-US" sz="1000" b="0" dirty="0">
                          <a:cs typeface="Open Sans"/>
                        </a:rPr>
                        <a:t>Review</a:t>
                      </a:r>
                      <a:r>
                        <a:rPr lang="en-US" sz="1000" b="0" baseline="0" dirty="0">
                          <a:cs typeface="Open Sans"/>
                        </a:rPr>
                        <a:t> practice capability gaps and discuss potential BI patterns for future state</a:t>
                      </a:r>
                      <a:endParaRPr lang="en-US" sz="1000" b="0" dirty="0">
                        <a:cs typeface="Open Sans"/>
                      </a:endParaRPr>
                    </a:p>
                    <a:p>
                      <a:pPr marL="228600" indent="-228600">
                        <a:spcAft>
                          <a:spcPts val="600"/>
                        </a:spcAft>
                        <a:buSzPct val="150000"/>
                        <a:buBlip>
                          <a:blip r:embed="rId3"/>
                        </a:buBlip>
                      </a:pP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Discuss initiative </a:t>
                      </a:r>
                      <a:r>
                        <a:rPr lang="en-US" sz="1000" b="0" baseline="0" dirty="0">
                          <a:cs typeface="Open Sans"/>
                        </a:rPr>
                        <a:t>building</a:t>
                      </a:r>
                      <a:endParaRPr lang="en-US" sz="1000" b="0" dirty="0">
                        <a:cs typeface="Open Sans"/>
                      </a:endParaRPr>
                    </a:p>
                    <a:p>
                      <a:pPr marL="228600" indent="-228600">
                        <a:spcAft>
                          <a:spcPts val="600"/>
                        </a:spcAft>
                        <a:buSzPct val="150000"/>
                        <a:buBlip>
                          <a:blip r:embed="rId3"/>
                        </a:buBlip>
                      </a:pPr>
                      <a:r>
                        <a:rPr lang="en-US" sz="1000" b="0" dirty="0">
                          <a:cs typeface="Open Sans"/>
                        </a:rPr>
                        <a:t>Review completed</a:t>
                      </a:r>
                      <a:r>
                        <a:rPr lang="en-US" sz="1000" b="0" baseline="0" dirty="0">
                          <a:cs typeface="Open Sans"/>
                        </a:rPr>
                        <a:t> roadmap and next steps</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Establish</a:t>
                      </a:r>
                      <a:r>
                        <a:rPr lang="en-CA" sz="1000" baseline="0" dirty="0"/>
                        <a:t> Business Vision and Understand the Current BI Landscape</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Evaluate Current BI</a:t>
                      </a:r>
                      <a:r>
                        <a:rPr lang="en-CA" sz="1000" baseline="0" dirty="0"/>
                        <a:t> Maturity</a:t>
                      </a:r>
                    </a:p>
                    <a:p>
                      <a:pPr marL="0" indent="0">
                        <a:buFont typeface="Arial" panose="020B0604020202020204" pitchFamily="34" charset="0"/>
                        <a:buNone/>
                      </a:pPr>
                      <a:r>
                        <a:rPr lang="en-CA" sz="1000" baseline="0" dirty="0"/>
                        <a:t>Identify the BI Patterns for the Future State</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Build Improvement Initiatives</a:t>
                      </a:r>
                      <a:r>
                        <a:rPr lang="en-CA" sz="1000" baseline="0" dirty="0"/>
                        <a:t> and Create a BI Development Roadmap </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a:t>Business context</a:t>
                      </a:r>
                    </a:p>
                    <a:p>
                      <a:pPr marL="171450" indent="-171450">
                        <a:buFont typeface="Arial" panose="020B0604020202020204" pitchFamily="34" charset="0"/>
                        <a:buChar char="•"/>
                      </a:pPr>
                      <a:r>
                        <a:rPr lang="en-CA" sz="1000" dirty="0"/>
                        <a:t>Project team</a:t>
                      </a:r>
                    </a:p>
                    <a:p>
                      <a:pPr marL="171450" indent="-171450">
                        <a:buFont typeface="Arial" panose="020B0604020202020204" pitchFamily="34" charset="0"/>
                        <a:buChar char="•"/>
                      </a:pPr>
                      <a:r>
                        <a:rPr lang="en-CA" sz="1000" baseline="0" dirty="0"/>
                        <a:t>BI usage information, user perception, and new BI requirements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CA" sz="1000" dirty="0"/>
                        <a:t>Current and future state assessment</a:t>
                      </a:r>
                    </a:p>
                    <a:p>
                      <a:pPr marL="171450" indent="-171450">
                        <a:buFont typeface="Arial" panose="020B0604020202020204" pitchFamily="34" charset="0"/>
                        <a:buChar char="•"/>
                      </a:pPr>
                      <a:r>
                        <a:rPr lang="en-CA" sz="1000" dirty="0"/>
                        <a:t>Identified BI patterns</a:t>
                      </a:r>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CA" sz="1000" dirty="0"/>
                        <a:t>BI improvement</a:t>
                      </a:r>
                      <a:r>
                        <a:rPr lang="en-CA" sz="1000" baseline="0" dirty="0"/>
                        <a:t> strategy and initiative roadmap</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8288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706762"/>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1. </a:t>
            </a:r>
            <a:r>
              <a:rPr lang="en-CA" sz="1200" dirty="0">
                <a:solidFill>
                  <a:srgbClr val="FFFFFF"/>
                </a:solidFill>
              </a:rPr>
              <a:t>Understand the Business Context and BI Landscape</a:t>
            </a: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2. </a:t>
            </a:r>
            <a:r>
              <a:rPr lang="en-CA" sz="1200" dirty="0">
                <a:solidFill>
                  <a:srgbClr val="FFFFFF"/>
                </a:solidFill>
              </a:rPr>
              <a:t>Evaluate the Current </a:t>
            </a:r>
            <a:br>
              <a:rPr lang="en-CA" sz="1200" dirty="0">
                <a:solidFill>
                  <a:srgbClr val="FFFFFF"/>
                </a:solidFill>
              </a:rPr>
            </a:br>
            <a:r>
              <a:rPr lang="en-CA" sz="1200" dirty="0">
                <a:solidFill>
                  <a:srgbClr val="FFFFFF"/>
                </a:solidFill>
              </a:rPr>
              <a:t>BI Practice</a:t>
            </a:r>
          </a:p>
        </p:txBody>
      </p:sp>
      <p:sp>
        <p:nvSpPr>
          <p:cNvPr id="17" name="Chevron 16"/>
          <p:cNvSpPr/>
          <p:nvPr/>
        </p:nvSpPr>
        <p:spPr>
          <a:xfrm>
            <a:off x="6371121" y="11357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3. </a:t>
            </a:r>
            <a:r>
              <a:rPr lang="en-CA" sz="1200" dirty="0">
                <a:solidFill>
                  <a:srgbClr val="FFFFFF"/>
                </a:solidFill>
              </a:rPr>
              <a:t>Create a BI Roadmap for Continuous Improvement</a:t>
            </a:r>
          </a:p>
        </p:txBody>
      </p:sp>
      <p:sp>
        <p:nvSpPr>
          <p:cNvPr id="4" name="Title 3"/>
          <p:cNvSpPr>
            <a:spLocks noGrp="1"/>
          </p:cNvSpPr>
          <p:nvPr>
            <p:ph type="title"/>
          </p:nvPr>
        </p:nvSpPr>
        <p:spPr>
          <a:xfrm>
            <a:off x="257174" y="215128"/>
            <a:ext cx="8620125" cy="877887"/>
          </a:xfrm>
        </p:spPr>
        <p:txBody>
          <a:bodyPr/>
          <a:lstStyle/>
          <a:p>
            <a:r>
              <a:rPr lang="en-US" dirty="0"/>
              <a:t>Build a Reporting and Analytics Strategy</a:t>
            </a:r>
            <a:br>
              <a:rPr lang="en-CA" dirty="0"/>
            </a:br>
            <a:r>
              <a:rPr lang="en-US" dirty="0"/>
              <a:t>– Project Overview</a:t>
            </a:r>
          </a:p>
        </p:txBody>
      </p:sp>
    </p:spTree>
    <p:extLst>
      <p:ext uri="{BB962C8B-B14F-4D97-AF65-F5344CB8AC3E}">
        <p14:creationId xmlns:p14="http://schemas.microsoft.com/office/powerpoint/2010/main" val="237189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3" y="2256449"/>
            <a:ext cx="6748857" cy="3108543"/>
          </a:xfrm>
          <a:prstGeom prst="rect">
            <a:avLst/>
          </a:prstGeom>
        </p:spPr>
        <p:txBody>
          <a:bodyPr wrap="square" rtlCol="0" anchor="t">
            <a:spAutoFit/>
          </a:bodyPr>
          <a:lstStyle/>
          <a:p>
            <a:pPr>
              <a:spcAft>
                <a:spcPts val="1200"/>
              </a:spcAft>
            </a:pPr>
            <a:r>
              <a:rPr lang="en-US" sz="1600" i="1" dirty="0">
                <a:solidFill>
                  <a:schemeClr val="bg1"/>
                </a:solidFill>
                <a:latin typeface="+mj-lt"/>
              </a:rPr>
              <a:t>We need data to inform the business of past and current performance and to support strategic decisions. But we can also drown in a flood of data. Without a clear strategy for business intelligence, a promising new solution will produce only noise.</a:t>
            </a:r>
          </a:p>
          <a:p>
            <a:pPr>
              <a:spcAft>
                <a:spcPts val="1200"/>
              </a:spcAft>
            </a:pPr>
            <a:r>
              <a:rPr lang="en-CA" sz="1600" i="1" dirty="0">
                <a:solidFill>
                  <a:schemeClr val="bg1"/>
                </a:solidFill>
                <a:latin typeface="+mj-lt"/>
              </a:rPr>
              <a:t>BI and Analytics teams must provide the right quantitative and qualitative insights for the business to base their decisions on. </a:t>
            </a:r>
          </a:p>
          <a:p>
            <a:pPr>
              <a:spcAft>
                <a:spcPts val="1200"/>
              </a:spcAft>
            </a:pPr>
            <a:r>
              <a:rPr lang="en-CA" sz="1600" i="1" dirty="0">
                <a:solidFill>
                  <a:schemeClr val="bg1"/>
                </a:solidFill>
                <a:latin typeface="+mj-lt"/>
              </a:rPr>
              <a:t>Your Business Intelligence and Analytics strategy must support the organization’s strategy. Your strategy for BI &amp; Analytics provides direction and requirements for data warehousing and data integration, and further paves the way for predictive analytics, big data analytics, market/industry intelligence, and social network analytics.</a:t>
            </a:r>
          </a:p>
        </p:txBody>
      </p:sp>
      <p:sp>
        <p:nvSpPr>
          <p:cNvPr id="9" name="TextBox 8"/>
          <p:cNvSpPr txBox="1"/>
          <p:nvPr/>
        </p:nvSpPr>
        <p:spPr>
          <a:xfrm>
            <a:off x="3341705" y="5672682"/>
            <a:ext cx="4460917" cy="738664"/>
          </a:xfrm>
          <a:prstGeom prst="rect">
            <a:avLst/>
          </a:prstGeom>
        </p:spPr>
        <p:txBody>
          <a:bodyPr wrap="square" rtlCol="0">
            <a:spAutoFit/>
          </a:bodyPr>
          <a:lstStyle/>
          <a:p>
            <a:pPr algn="r"/>
            <a:r>
              <a:rPr lang="en-CA" sz="1400" b="1" i="1" dirty="0">
                <a:solidFill>
                  <a:schemeClr val="bg1"/>
                </a:solidFill>
              </a:rPr>
              <a:t>Dirk Coetsee, </a:t>
            </a:r>
          </a:p>
          <a:p>
            <a:pPr algn="r"/>
            <a:r>
              <a:rPr lang="en-CA" sz="1400" i="1" dirty="0">
                <a:solidFill>
                  <a:schemeClr val="bg1"/>
                </a:solidFill>
              </a:rPr>
              <a:t>Director, Data and Analytics</a:t>
            </a:r>
            <a:br>
              <a:rPr lang="en-CA" sz="1400" i="1" dirty="0">
                <a:solidFill>
                  <a:schemeClr val="bg1"/>
                </a:solidFill>
              </a:rPr>
            </a:br>
            <a:r>
              <a:rPr lang="en-CA" sz="1400" i="1" dirty="0">
                <a:solidFill>
                  <a:schemeClr val="bg1"/>
                </a:solidFill>
              </a:rPr>
              <a:t>Info-Tech Research Group</a:t>
            </a:r>
          </a:p>
        </p:txBody>
      </p:sp>
      <p:sp>
        <p:nvSpPr>
          <p:cNvPr id="10" name="TextBox 9"/>
          <p:cNvSpPr txBox="1"/>
          <p:nvPr/>
        </p:nvSpPr>
        <p:spPr>
          <a:xfrm>
            <a:off x="340578" y="1685749"/>
            <a:ext cx="7981691" cy="338554"/>
          </a:xfrm>
          <a:prstGeom prst="rect">
            <a:avLst/>
          </a:prstGeom>
        </p:spPr>
        <p:txBody>
          <a:bodyPr wrap="square" rtlCol="0">
            <a:spAutoFit/>
          </a:bodyPr>
          <a:lstStyle/>
          <a:p>
            <a:r>
              <a:rPr lang="en-CA" sz="1600" b="1" dirty="0">
                <a:solidFill>
                  <a:schemeClr val="bg1"/>
                </a:solidFill>
              </a:rPr>
              <a:t>A fresh analytics &amp; reporting strategy enables new BI opportunities.</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3"/>
          <a:stretch>
            <a:fillRect/>
          </a:stretch>
        </p:blipFill>
        <p:spPr>
          <a:xfrm>
            <a:off x="340578" y="2210567"/>
            <a:ext cx="678666" cy="619651"/>
          </a:xfrm>
          <a:prstGeom prst="rect">
            <a:avLst/>
          </a:prstGeom>
        </p:spPr>
      </p:pic>
      <p:pic>
        <p:nvPicPr>
          <p:cNvPr id="15" name="Picture 101"/>
          <p:cNvPicPr>
            <a:picLocks noChangeAspect="1"/>
          </p:cNvPicPr>
          <p:nvPr/>
        </p:nvPicPr>
        <p:blipFill>
          <a:blip r:embed="rId4"/>
          <a:stretch>
            <a:fillRect/>
          </a:stretch>
        </p:blipFill>
        <p:spPr>
          <a:xfrm>
            <a:off x="7848736" y="4826485"/>
            <a:ext cx="656535" cy="538507"/>
          </a:xfrm>
          <a:prstGeom prst="rect">
            <a:avLst/>
          </a:prstGeom>
        </p:spPr>
      </p:pic>
    </p:spTree>
    <p:extLst>
      <p:ext uri="{BB962C8B-B14F-4D97-AF65-F5344CB8AC3E}">
        <p14:creationId xmlns:p14="http://schemas.microsoft.com/office/powerpoint/2010/main" val="3127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15128"/>
            <a:ext cx="8620125" cy="877887"/>
          </a:xfrm>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2013592650"/>
              </p:ext>
            </p:extLst>
          </p:nvPr>
        </p:nvGraphicFramePr>
        <p:xfrm>
          <a:off x="639475" y="1669374"/>
          <a:ext cx="7831195" cy="4594405"/>
        </p:xfrm>
        <a:graphic>
          <a:graphicData uri="http://schemas.openxmlformats.org/drawingml/2006/table">
            <a:tbl>
              <a:tblPr firstRow="1" bandRow="1">
                <a:tableStyleId>{5C22544A-7EE6-4342-B048-85BDC9FD1C3A}</a:tableStyleId>
              </a:tblPr>
              <a:tblGrid>
                <a:gridCol w="365531">
                  <a:extLst>
                    <a:ext uri="{9D8B030D-6E8A-4147-A177-3AD203B41FA5}">
                      <a16:colId xmlns:a16="http://schemas.microsoft.com/office/drawing/2014/main" val="20000"/>
                    </a:ext>
                  </a:extLst>
                </a:gridCol>
                <a:gridCol w="1866416">
                  <a:extLst>
                    <a:ext uri="{9D8B030D-6E8A-4147-A177-3AD203B41FA5}">
                      <a16:colId xmlns:a16="http://schemas.microsoft.com/office/drawing/2014/main" val="20001"/>
                    </a:ext>
                  </a:extLst>
                </a:gridCol>
                <a:gridCol w="1866416">
                  <a:extLst>
                    <a:ext uri="{9D8B030D-6E8A-4147-A177-3AD203B41FA5}">
                      <a16:colId xmlns:a16="http://schemas.microsoft.com/office/drawing/2014/main" val="20002"/>
                    </a:ext>
                  </a:extLst>
                </a:gridCol>
                <a:gridCol w="1866416">
                  <a:extLst>
                    <a:ext uri="{9D8B030D-6E8A-4147-A177-3AD203B41FA5}">
                      <a16:colId xmlns:a16="http://schemas.microsoft.com/office/drawing/2014/main" val="20003"/>
                    </a:ext>
                  </a:extLst>
                </a:gridCol>
                <a:gridCol w="1866416">
                  <a:extLst>
                    <a:ext uri="{9D8B030D-6E8A-4147-A177-3AD203B41FA5}">
                      <a16:colId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Understand Business Context and Structure the Project</a:t>
                      </a:r>
                    </a:p>
                    <a:p>
                      <a:pPr marL="216000" indent="-457200">
                        <a:spcAft>
                          <a:spcPts val="0"/>
                        </a:spcAft>
                      </a:pPr>
                      <a:r>
                        <a:rPr lang="en-CA" sz="1000" b="1" dirty="0">
                          <a:solidFill>
                            <a:schemeClr val="tx1"/>
                          </a:solidFill>
                        </a:rPr>
                        <a:t>1.1 </a:t>
                      </a:r>
                      <a:r>
                        <a:rPr lang="en-CA" sz="1000" b="0" dirty="0">
                          <a:solidFill>
                            <a:schemeClr val="tx1"/>
                          </a:solidFill>
                        </a:rPr>
                        <a:t>Make the case for a BI strategy</a:t>
                      </a:r>
                      <a:r>
                        <a:rPr lang="en-CA" sz="1000" b="0" baseline="0" dirty="0">
                          <a:solidFill>
                            <a:schemeClr val="tx1"/>
                          </a:solidFill>
                        </a:rPr>
                        <a:t> refresh</a:t>
                      </a:r>
                      <a:r>
                        <a:rPr lang="en-CA" sz="1000" b="0" dirty="0">
                          <a:solidFill>
                            <a:schemeClr val="tx1"/>
                          </a:solidFill>
                        </a:rPr>
                        <a:t>. </a:t>
                      </a:r>
                    </a:p>
                    <a:p>
                      <a:pPr marL="216000" indent="-457200">
                        <a:spcAft>
                          <a:spcPts val="0"/>
                        </a:spcAft>
                      </a:pPr>
                      <a:r>
                        <a:rPr lang="en-CA" sz="1000" b="1" dirty="0">
                          <a:solidFill>
                            <a:schemeClr val="tx1"/>
                          </a:solidFill>
                        </a:rPr>
                        <a:t>1.2 </a:t>
                      </a:r>
                      <a:r>
                        <a:rPr lang="en-CA" sz="1000" b="0" dirty="0">
                          <a:solidFill>
                            <a:schemeClr val="tx1"/>
                          </a:solidFill>
                        </a:rPr>
                        <a:t>Understand</a:t>
                      </a:r>
                      <a:r>
                        <a:rPr lang="en-CA" sz="1000" b="0" baseline="0" dirty="0">
                          <a:solidFill>
                            <a:schemeClr val="tx1"/>
                          </a:solidFill>
                        </a:rPr>
                        <a:t> business context</a:t>
                      </a:r>
                      <a:r>
                        <a:rPr lang="en-CA" sz="1000" b="0" dirty="0">
                          <a:solidFill>
                            <a:schemeClr val="tx1"/>
                          </a:solidFill>
                        </a:rPr>
                        <a:t>.</a:t>
                      </a:r>
                    </a:p>
                    <a:p>
                      <a:pPr marL="216000" indent="-457200">
                        <a:spcAft>
                          <a:spcPts val="0"/>
                        </a:spcAft>
                      </a:pPr>
                      <a:r>
                        <a:rPr lang="en-CA" sz="1000" b="1" dirty="0">
                          <a:solidFill>
                            <a:schemeClr val="tx1"/>
                          </a:solidFill>
                        </a:rPr>
                        <a:t>1.3 </a:t>
                      </a:r>
                      <a:r>
                        <a:rPr lang="en-CA" sz="1000" b="0" dirty="0">
                          <a:solidFill>
                            <a:schemeClr val="tx1"/>
                          </a:solidFill>
                        </a:rPr>
                        <a:t>Determine</a:t>
                      </a:r>
                      <a:r>
                        <a:rPr lang="en-CA" sz="1000" b="0" baseline="0" dirty="0">
                          <a:solidFill>
                            <a:schemeClr val="tx1"/>
                          </a:solidFill>
                        </a:rPr>
                        <a:t> high-level ROI.</a:t>
                      </a:r>
                    </a:p>
                    <a:p>
                      <a:pPr marL="216000" marR="0" indent="-457200" algn="l" defTabSz="914400" rtl="0" eaLnBrk="1" fontAlgn="auto" latinLnBrk="0" hangingPunct="1">
                        <a:lnSpc>
                          <a:spcPct val="100000"/>
                        </a:lnSpc>
                        <a:spcBef>
                          <a:spcPts val="0"/>
                        </a:spcBef>
                        <a:spcAft>
                          <a:spcPts val="0"/>
                        </a:spcAft>
                        <a:buClrTx/>
                        <a:buSzTx/>
                        <a:buFontTx/>
                        <a:buNone/>
                        <a:tabLst/>
                        <a:defRPr/>
                      </a:pPr>
                      <a:r>
                        <a:rPr lang="en-CA" sz="1000" b="1" baseline="0" dirty="0">
                          <a:solidFill>
                            <a:schemeClr val="tx1"/>
                          </a:solidFill>
                        </a:rPr>
                        <a:t>1.4</a:t>
                      </a:r>
                      <a:r>
                        <a:rPr lang="en-CA" sz="1000" b="0" baseline="0" dirty="0">
                          <a:solidFill>
                            <a:schemeClr val="tx1"/>
                          </a:solidFill>
                        </a:rPr>
                        <a:t> </a:t>
                      </a:r>
                      <a:r>
                        <a:rPr lang="en-CA" sz="1000" b="0" dirty="0">
                          <a:solidFill>
                            <a:schemeClr val="tx1"/>
                          </a:solidFill>
                        </a:rPr>
                        <a:t>Structure the BI strategy</a:t>
                      </a:r>
                      <a:r>
                        <a:rPr lang="en-CA" sz="1000" b="0" baseline="0" dirty="0">
                          <a:solidFill>
                            <a:schemeClr val="tx1"/>
                          </a:solidFill>
                        </a:rPr>
                        <a:t> refresh project.</a:t>
                      </a:r>
                    </a:p>
                    <a:p>
                      <a:pPr marL="216000" indent="-457200">
                        <a:spcAft>
                          <a:spcPts val="0"/>
                        </a:spcAft>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baseline="0" dirty="0">
                          <a:solidFill>
                            <a:schemeClr val="tx1"/>
                          </a:solidFill>
                        </a:rPr>
                        <a:t>Understand Existing BI and Revisit Requirements</a:t>
                      </a:r>
                    </a:p>
                    <a:p>
                      <a:pPr marL="216000" indent="-457200">
                        <a:spcAft>
                          <a:spcPts val="0"/>
                        </a:spcAft>
                      </a:pPr>
                      <a:r>
                        <a:rPr lang="en-CA" sz="1000" b="1" dirty="0">
                          <a:solidFill>
                            <a:schemeClr val="tx1"/>
                          </a:solidFill>
                        </a:rPr>
                        <a:t>2.1</a:t>
                      </a:r>
                      <a:r>
                        <a:rPr lang="en-CA" sz="1000" b="0" dirty="0">
                          <a:solidFill>
                            <a:schemeClr val="tx1"/>
                          </a:solidFill>
                        </a:rPr>
                        <a:t> Understand the usage of your existing BI.</a:t>
                      </a:r>
                      <a:endParaRPr lang="en-CA" sz="1000" b="0" baseline="0" dirty="0">
                        <a:solidFill>
                          <a:schemeClr val="tx1"/>
                        </a:solidFill>
                      </a:endParaRPr>
                    </a:p>
                    <a:p>
                      <a:pPr marL="216000" indent="-457200">
                        <a:spcAft>
                          <a:spcPts val="0"/>
                        </a:spcAft>
                      </a:pPr>
                      <a:r>
                        <a:rPr lang="en-CA" sz="1000" b="1" dirty="0">
                          <a:solidFill>
                            <a:schemeClr val="tx1"/>
                          </a:solidFill>
                        </a:rPr>
                        <a:t>2.2</a:t>
                      </a:r>
                      <a:r>
                        <a:rPr lang="en-CA" sz="1000" b="0" dirty="0">
                          <a:solidFill>
                            <a:schemeClr val="tx1"/>
                          </a:solidFill>
                        </a:rPr>
                        <a:t> Gather</a:t>
                      </a:r>
                      <a:r>
                        <a:rPr lang="en-CA" sz="1000" b="0" baseline="0" dirty="0">
                          <a:solidFill>
                            <a:schemeClr val="tx1"/>
                          </a:solidFill>
                        </a:rPr>
                        <a:t> perception of the current BI users</a:t>
                      </a:r>
                      <a:r>
                        <a:rPr lang="en-CA" sz="1000" b="0" dirty="0">
                          <a:solidFill>
                            <a:schemeClr val="tx1"/>
                          </a:solidFill>
                        </a:rPr>
                        <a:t>.</a:t>
                      </a:r>
                    </a:p>
                    <a:p>
                      <a:pPr marL="216000" indent="-457200">
                        <a:spcAft>
                          <a:spcPts val="0"/>
                        </a:spcAft>
                      </a:pPr>
                      <a:r>
                        <a:rPr lang="en-CA" sz="1000" b="1" dirty="0">
                          <a:solidFill>
                            <a:schemeClr val="tx1"/>
                          </a:solidFill>
                        </a:rPr>
                        <a:t>2.3</a:t>
                      </a:r>
                      <a:r>
                        <a:rPr lang="en-CA" sz="1000" b="0" dirty="0">
                          <a:solidFill>
                            <a:schemeClr val="tx1"/>
                          </a:solidFill>
                        </a:rPr>
                        <a:t> Document</a:t>
                      </a:r>
                      <a:r>
                        <a:rPr lang="en-CA" sz="1000" b="0" baseline="0" dirty="0">
                          <a:solidFill>
                            <a:schemeClr val="tx1"/>
                          </a:solidFill>
                        </a:rPr>
                        <a:t> existing information artifacts.</a:t>
                      </a:r>
                      <a:endParaRPr lang="en-CA" sz="1000" b="0" dirty="0">
                        <a:solidFill>
                          <a:schemeClr val="tx1"/>
                        </a:solidFill>
                      </a:endParaRPr>
                    </a:p>
                    <a:p>
                      <a:pPr marL="216000" indent="-457200">
                        <a:spcAft>
                          <a:spcPts val="0"/>
                        </a:spcAft>
                      </a:pPr>
                      <a:r>
                        <a:rPr lang="en-CA" sz="1000" b="1" dirty="0">
                          <a:solidFill>
                            <a:schemeClr val="tx1"/>
                          </a:solidFill>
                        </a:rPr>
                        <a:t>2.4</a:t>
                      </a:r>
                      <a:r>
                        <a:rPr lang="en-CA" sz="1000" b="0" dirty="0">
                          <a:solidFill>
                            <a:schemeClr val="tx1"/>
                          </a:solidFill>
                        </a:rPr>
                        <a:t> Develop</a:t>
                      </a:r>
                      <a:r>
                        <a:rPr lang="en-CA" sz="1000" b="0" baseline="0" dirty="0">
                          <a:solidFill>
                            <a:schemeClr val="tx1"/>
                          </a:solidFill>
                        </a:rPr>
                        <a:t> a requirements gathering framework</a:t>
                      </a:r>
                      <a:r>
                        <a:rPr lang="en-CA" sz="1000" b="0" dirty="0">
                          <a:solidFill>
                            <a:schemeClr val="tx1"/>
                          </a:solidFill>
                        </a:rPr>
                        <a:t>.</a:t>
                      </a:r>
                    </a:p>
                    <a:p>
                      <a:pPr marL="216000" indent="-457200">
                        <a:spcAft>
                          <a:spcPts val="0"/>
                        </a:spcAft>
                      </a:pPr>
                      <a:r>
                        <a:rPr lang="en-CA" sz="1000" b="1" dirty="0">
                          <a:solidFill>
                            <a:schemeClr val="tx1"/>
                          </a:solidFill>
                        </a:rPr>
                        <a:t>2.5</a:t>
                      </a:r>
                      <a:r>
                        <a:rPr lang="en-CA" sz="1000" b="0" dirty="0">
                          <a:solidFill>
                            <a:schemeClr val="tx1"/>
                          </a:solidFill>
                        </a:rPr>
                        <a:t> Gather requirements.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Revisit Requirements</a:t>
                      </a:r>
                      <a:r>
                        <a:rPr lang="en-CA" sz="1000" b="1" baseline="0" dirty="0">
                          <a:solidFill>
                            <a:schemeClr val="tx1"/>
                          </a:solidFill>
                        </a:rPr>
                        <a:t> and Current Practice Assessment</a:t>
                      </a:r>
                      <a:endParaRPr lang="en-CA" sz="1000" b="1" dirty="0">
                        <a:solidFill>
                          <a:schemeClr val="tx1"/>
                        </a:solidFill>
                      </a:endParaRPr>
                    </a:p>
                    <a:p>
                      <a:pPr marL="216000" indent="-457200">
                        <a:spcAft>
                          <a:spcPts val="0"/>
                        </a:spcAft>
                      </a:pPr>
                      <a:r>
                        <a:rPr lang="en-CA" sz="1000" b="1" dirty="0">
                          <a:solidFill>
                            <a:schemeClr val="tx1"/>
                          </a:solidFill>
                        </a:rPr>
                        <a:t>3.1 </a:t>
                      </a:r>
                      <a:r>
                        <a:rPr lang="en-CA" sz="1000" b="0" dirty="0">
                          <a:solidFill>
                            <a:schemeClr val="tx1"/>
                          </a:solidFill>
                        </a:rPr>
                        <a:t>Gather requirements.</a:t>
                      </a:r>
                    </a:p>
                    <a:p>
                      <a:pPr marL="216000" indent="-457200">
                        <a:spcAft>
                          <a:spcPts val="0"/>
                        </a:spcAft>
                      </a:pPr>
                      <a:r>
                        <a:rPr lang="en-CA" sz="1000" b="1" dirty="0">
                          <a:solidFill>
                            <a:schemeClr val="tx1"/>
                          </a:solidFill>
                        </a:rPr>
                        <a:t>3.2 </a:t>
                      </a:r>
                      <a:r>
                        <a:rPr lang="en-CA" sz="1000" b="0" dirty="0">
                          <a:solidFill>
                            <a:schemeClr val="tx1"/>
                          </a:solidFill>
                        </a:rPr>
                        <a:t>Determine BI Maturity</a:t>
                      </a:r>
                      <a:r>
                        <a:rPr lang="en-CA" sz="1000" b="0" baseline="0" dirty="0">
                          <a:solidFill>
                            <a:schemeClr val="tx1"/>
                          </a:solidFill>
                        </a:rPr>
                        <a:t> Level.</a:t>
                      </a:r>
                      <a:endParaRPr lang="en-CA" sz="1000" b="0" dirty="0">
                        <a:solidFill>
                          <a:schemeClr val="tx1"/>
                        </a:solidFill>
                      </a:endParaRPr>
                    </a:p>
                    <a:p>
                      <a:pPr marL="216000" indent="-457200">
                        <a:spcAft>
                          <a:spcPts val="0"/>
                        </a:spcAft>
                      </a:pPr>
                      <a:r>
                        <a:rPr lang="en-CA" sz="1000" b="1" dirty="0">
                          <a:solidFill>
                            <a:schemeClr val="tx1"/>
                          </a:solidFill>
                        </a:rPr>
                        <a:t>3.3</a:t>
                      </a:r>
                      <a:r>
                        <a:rPr lang="en-CA" sz="1000" b="0" dirty="0">
                          <a:solidFill>
                            <a:schemeClr val="tx1"/>
                          </a:solidFill>
                        </a:rPr>
                        <a:t> Perform a SWOT</a:t>
                      </a:r>
                      <a:r>
                        <a:rPr lang="en-CA" sz="1000" b="0" baseline="0" dirty="0">
                          <a:solidFill>
                            <a:schemeClr val="tx1"/>
                          </a:solidFill>
                        </a:rPr>
                        <a:t> for your existing BI program.</a:t>
                      </a:r>
                      <a:endParaRPr lang="en-CA" sz="1000" b="0" dirty="0">
                        <a:solidFill>
                          <a:schemeClr val="tx1"/>
                        </a:solidFill>
                      </a:endParaRPr>
                    </a:p>
                    <a:p>
                      <a:pPr marL="216000" indent="-457200">
                        <a:spcAft>
                          <a:spcPts val="0"/>
                        </a:spcAft>
                      </a:pPr>
                      <a:r>
                        <a:rPr lang="en-CA" sz="1000" b="1" dirty="0">
                          <a:solidFill>
                            <a:schemeClr val="tx1"/>
                          </a:solidFill>
                        </a:rPr>
                        <a:t>3.4</a:t>
                      </a:r>
                      <a:r>
                        <a:rPr lang="en-CA" sz="1000" b="0" dirty="0">
                          <a:solidFill>
                            <a:schemeClr val="tx1"/>
                          </a:solidFill>
                        </a:rPr>
                        <a:t> Develop</a:t>
                      </a:r>
                      <a:r>
                        <a:rPr lang="en-CA" sz="1000" b="0" baseline="0" dirty="0">
                          <a:solidFill>
                            <a:schemeClr val="tx1"/>
                          </a:solidFill>
                        </a:rPr>
                        <a:t> a current state summary</a:t>
                      </a:r>
                      <a:r>
                        <a:rPr lang="en-CA" sz="1000" b="0" dirty="0">
                          <a:solidFill>
                            <a:schemeClr val="tx1"/>
                          </a:solidFill>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Roadmap Develop and Plan for Continuous Improvements</a:t>
                      </a:r>
                      <a:endParaRPr lang="en-CA" sz="1000" b="1" baseline="0" dirty="0">
                        <a:solidFill>
                          <a:schemeClr val="tx1"/>
                        </a:solidFill>
                      </a:endParaRPr>
                    </a:p>
                    <a:p>
                      <a:pPr marL="216000" indent="-457200">
                        <a:spcAft>
                          <a:spcPts val="0"/>
                        </a:spcAft>
                      </a:pPr>
                      <a:r>
                        <a:rPr lang="en-CA" sz="1000" b="1" dirty="0">
                          <a:solidFill>
                            <a:schemeClr val="tx1"/>
                          </a:solidFill>
                        </a:rPr>
                        <a:t>5.1 </a:t>
                      </a:r>
                      <a:r>
                        <a:rPr lang="en-CA" sz="1000" b="0" dirty="0">
                          <a:solidFill>
                            <a:schemeClr val="tx1"/>
                          </a:solidFill>
                        </a:rPr>
                        <a:t>Develop BI strategy.</a:t>
                      </a:r>
                    </a:p>
                    <a:p>
                      <a:pPr marL="216000" indent="-457200">
                        <a:spcAft>
                          <a:spcPts val="0"/>
                        </a:spcAft>
                      </a:pPr>
                      <a:r>
                        <a:rPr lang="en-CA" sz="1000" b="1" dirty="0">
                          <a:solidFill>
                            <a:schemeClr val="tx1"/>
                          </a:solidFill>
                        </a:rPr>
                        <a:t>5.2</a:t>
                      </a:r>
                      <a:r>
                        <a:rPr lang="en-CA" sz="1000" b="0" dirty="0">
                          <a:solidFill>
                            <a:schemeClr val="tx1"/>
                          </a:solidFill>
                        </a:rPr>
                        <a:t> Develop</a:t>
                      </a:r>
                      <a:r>
                        <a:rPr lang="en-CA" sz="1000" b="0" baseline="0" dirty="0">
                          <a:solidFill>
                            <a:schemeClr val="tx1"/>
                          </a:solidFill>
                        </a:rPr>
                        <a:t> a roadmap for the strategy</a:t>
                      </a:r>
                      <a:r>
                        <a:rPr lang="en-CA" sz="1000" b="0" dirty="0">
                          <a:solidFill>
                            <a:schemeClr val="tx1"/>
                          </a:solidFill>
                        </a:rPr>
                        <a:t>.</a:t>
                      </a:r>
                    </a:p>
                    <a:p>
                      <a:pPr marL="216000" indent="-457200">
                        <a:spcAft>
                          <a:spcPts val="0"/>
                        </a:spcAft>
                      </a:pPr>
                      <a:r>
                        <a:rPr lang="en-CA" sz="1000" b="1" dirty="0">
                          <a:solidFill>
                            <a:schemeClr val="tx1"/>
                          </a:solidFill>
                        </a:rPr>
                        <a:t>5.3</a:t>
                      </a:r>
                      <a:r>
                        <a:rPr lang="en-CA" sz="1000" b="0" dirty="0">
                          <a:solidFill>
                            <a:schemeClr val="tx1"/>
                          </a:solidFill>
                        </a:rPr>
                        <a:t> Plan</a:t>
                      </a:r>
                      <a:r>
                        <a:rPr lang="en-CA" sz="1000" b="0" baseline="0" dirty="0">
                          <a:solidFill>
                            <a:schemeClr val="tx1"/>
                          </a:solidFill>
                        </a:rPr>
                        <a:t> for continuous improvement opportunities</a:t>
                      </a:r>
                      <a:r>
                        <a:rPr lang="en-CA" sz="1000" b="0" dirty="0">
                          <a:solidFill>
                            <a:schemeClr val="tx1"/>
                          </a:solidFill>
                        </a:rPr>
                        <a:t>.</a:t>
                      </a:r>
                    </a:p>
                    <a:p>
                      <a:pPr marL="216000" indent="-457200">
                        <a:spcAft>
                          <a:spcPts val="0"/>
                        </a:spcAft>
                      </a:pPr>
                      <a:r>
                        <a:rPr lang="en-CA" sz="1000" b="1" dirty="0">
                          <a:solidFill>
                            <a:schemeClr val="tx1"/>
                          </a:solidFill>
                        </a:rPr>
                        <a:t>5.4</a:t>
                      </a:r>
                      <a:r>
                        <a:rPr lang="en-CA" sz="1000" b="0" dirty="0">
                          <a:solidFill>
                            <a:schemeClr val="tx1"/>
                          </a:solidFill>
                        </a:rPr>
                        <a:t> Develop</a:t>
                      </a:r>
                      <a:r>
                        <a:rPr lang="en-CA" sz="1000" b="0" baseline="0" dirty="0">
                          <a:solidFill>
                            <a:schemeClr val="tx1"/>
                          </a:solidFill>
                        </a:rPr>
                        <a:t> a </a:t>
                      </a:r>
                      <a:r>
                        <a:rPr lang="en-CA" sz="1000" b="0" dirty="0">
                          <a:solidFill>
                            <a:schemeClr val="tx1"/>
                          </a:solidFill>
                        </a:rPr>
                        <a:t>re-strategy plan.</a:t>
                      </a:r>
                      <a:r>
                        <a:rPr lang="en-CA" sz="1000" b="0" baseline="0" dirty="0">
                          <a:solidFill>
                            <a:schemeClr val="tx1"/>
                          </a:solidFill>
                        </a:rPr>
                        <a:t> </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a:solidFill>
                            <a:schemeClr val="tx1"/>
                          </a:solidFill>
                        </a:rPr>
                        <a:t>Business and BI Vision, Goals, Key Drivers</a:t>
                      </a:r>
                    </a:p>
                    <a:p>
                      <a:pPr marL="228600" indent="-228600">
                        <a:spcAft>
                          <a:spcPts val="0"/>
                        </a:spcAft>
                        <a:buClrTx/>
                        <a:buFont typeface="+mj-lt"/>
                        <a:buAutoNum type="arabicPeriod"/>
                      </a:pPr>
                      <a:r>
                        <a:rPr lang="en-CA" sz="1000" b="0" i="0" baseline="0" dirty="0">
                          <a:solidFill>
                            <a:schemeClr val="tx1"/>
                          </a:solidFill>
                        </a:rPr>
                        <a:t>Business Case Presentation</a:t>
                      </a:r>
                    </a:p>
                    <a:p>
                      <a:pPr marL="228600" indent="-228600">
                        <a:spcAft>
                          <a:spcPts val="0"/>
                        </a:spcAft>
                        <a:buClrTx/>
                        <a:buFont typeface="+mj-lt"/>
                        <a:buAutoNum type="arabicPeriod"/>
                      </a:pPr>
                      <a:r>
                        <a:rPr lang="en-CA" sz="1000" b="0" i="0" baseline="0" dirty="0">
                          <a:solidFill>
                            <a:schemeClr val="tx1"/>
                          </a:solidFill>
                        </a:rPr>
                        <a:t>High-Level ROI</a:t>
                      </a:r>
                    </a:p>
                    <a:p>
                      <a:pPr marL="228600" indent="-228600">
                        <a:spcAft>
                          <a:spcPts val="0"/>
                        </a:spcAft>
                        <a:buClrTx/>
                        <a:buFont typeface="+mj-lt"/>
                        <a:buAutoNum type="arabicPeriod"/>
                      </a:pPr>
                      <a:r>
                        <a:rPr lang="en-CA" sz="1000" b="0" i="0" baseline="0" dirty="0">
                          <a:solidFill>
                            <a:schemeClr val="tx1"/>
                          </a:solidFill>
                        </a:rPr>
                        <a:t>Project RACI</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BI Perception Survey</a:t>
                      </a:r>
                    </a:p>
                    <a:p>
                      <a:pPr marL="144000" indent="-144000">
                        <a:spcAft>
                          <a:spcPts val="0"/>
                        </a:spcAft>
                        <a:buClrTx/>
                        <a:buFont typeface="+mj-lt"/>
                        <a:buAutoNum type="arabicPeriod"/>
                      </a:pPr>
                      <a:r>
                        <a:rPr lang="en-CA" sz="1000" b="0" baseline="0" dirty="0">
                          <a:solidFill>
                            <a:schemeClr val="tx1"/>
                          </a:solidFill>
                        </a:rPr>
                        <a:t>BI Requirements Gathering Framework</a:t>
                      </a:r>
                    </a:p>
                    <a:p>
                      <a:pPr marL="144000" indent="-144000">
                        <a:spcAft>
                          <a:spcPts val="0"/>
                        </a:spcAft>
                        <a:buClrTx/>
                        <a:buFont typeface="+mj-lt"/>
                        <a:buAutoNum type="arabicPeriod"/>
                      </a:pPr>
                      <a:r>
                        <a:rPr lang="en-CA" sz="1000" b="0" baseline="0" dirty="0">
                          <a:solidFill>
                            <a:schemeClr val="tx1"/>
                          </a:solidFill>
                        </a:rPr>
                        <a:t>BI User Stories and Requirements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a:solidFill>
                            <a:schemeClr val="tx1"/>
                          </a:solidFill>
                        </a:rPr>
                        <a:t>BI User Stories and Requirements</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a:solidFill>
                            <a:schemeClr val="tx1"/>
                          </a:solidFill>
                        </a:rPr>
                        <a:t>BI SWOT for your Current BI Program</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a:solidFill>
                            <a:schemeClr val="tx1"/>
                          </a:solidFill>
                        </a:rPr>
                        <a:t>BI Maturity Level</a:t>
                      </a:r>
                      <a:endParaRPr lang="en-CA" sz="1000" b="0" dirty="0">
                        <a:solidFill>
                          <a:schemeClr val="tx1"/>
                        </a:solidFill>
                      </a:endParaRPr>
                    </a:p>
                    <a:p>
                      <a:pPr marL="144000" indent="-144000">
                        <a:spcAft>
                          <a:spcPts val="0"/>
                        </a:spcAft>
                        <a:buClrTx/>
                        <a:buFont typeface="+mj-lt"/>
                        <a:buAutoNum type="arabicPeriod"/>
                      </a:pPr>
                      <a:r>
                        <a:rPr lang="en-CA" sz="1000" b="0" baseline="0" dirty="0">
                          <a:solidFill>
                            <a:schemeClr val="tx1"/>
                          </a:solidFill>
                        </a:rPr>
                        <a:t>Current State Summary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BI</a:t>
                      </a:r>
                      <a:r>
                        <a:rPr lang="en-CA" sz="1000" b="0" baseline="0" dirty="0">
                          <a:solidFill>
                            <a:schemeClr val="tx1"/>
                          </a:solidFill>
                        </a:rPr>
                        <a:t> Strategy</a:t>
                      </a:r>
                    </a:p>
                    <a:p>
                      <a:pPr marL="144000" indent="-144000">
                        <a:spcAft>
                          <a:spcPts val="0"/>
                        </a:spcAft>
                        <a:buClrTx/>
                        <a:buFont typeface="+mj-lt"/>
                        <a:buAutoNum type="arabicPeriod"/>
                      </a:pPr>
                      <a:r>
                        <a:rPr lang="en-CA" sz="1000" b="0" baseline="0" dirty="0">
                          <a:solidFill>
                            <a:schemeClr val="tx1"/>
                          </a:solidFill>
                        </a:rPr>
                        <a:t>Roadmap accompanying the strategy with timeline</a:t>
                      </a:r>
                    </a:p>
                    <a:p>
                      <a:pPr marL="144000" indent="-144000">
                        <a:spcAft>
                          <a:spcPts val="0"/>
                        </a:spcAft>
                        <a:buClrTx/>
                        <a:buFont typeface="+mj-lt"/>
                        <a:buAutoNum type="arabicPeriod"/>
                      </a:pPr>
                      <a:r>
                        <a:rPr lang="en-CA" sz="1000" b="0" baseline="0" dirty="0">
                          <a:solidFill>
                            <a:schemeClr val="tx1"/>
                          </a:solidFill>
                        </a:rPr>
                        <a:t>A plan for improving BI</a:t>
                      </a:r>
                    </a:p>
                    <a:p>
                      <a:pPr marL="144000" indent="-144000">
                        <a:spcAft>
                          <a:spcPts val="0"/>
                        </a:spcAft>
                        <a:buClrTx/>
                        <a:buFont typeface="+mj-lt"/>
                        <a:buAutoNum type="arabicPeriod"/>
                      </a:pPr>
                      <a:r>
                        <a:rPr lang="en-CA" sz="1000" b="0" baseline="0" dirty="0">
                          <a:solidFill>
                            <a:schemeClr val="tx1"/>
                          </a:solidFill>
                        </a:rPr>
                        <a:t>Strategy plan</a:t>
                      </a:r>
                      <a:endParaRPr lang="en-CA" sz="1000" b="0" dirty="0">
                        <a:solidFill>
                          <a:schemeClr val="tx1"/>
                        </a:solidFill>
                      </a:endParaRP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pPr lvl="0"/>
            <a:r>
              <a:rPr lang="en-US" sz="1200" dirty="0"/>
              <a:t>A CIO or Business Unit (BU) Leader looking to improve reporting and analytics, reduce time to information, and embrace fact-based decision making with analytics, reporting, and business intelligence (BI).</a:t>
            </a:r>
            <a:endParaRPr lang="en-CA" sz="1200" dirty="0"/>
          </a:p>
          <a:p>
            <a:pPr lvl="0"/>
            <a:r>
              <a:rPr lang="en-US" sz="1200" dirty="0"/>
              <a:t>Application Directors experiencing poor results from an initial BI tool deployment who are looking to improve the outcome.</a:t>
            </a:r>
          </a:p>
          <a:p>
            <a:pPr marL="0" lvl="0" indent="0">
              <a:buNone/>
            </a:pPr>
            <a:endParaRPr lang="en-CA" sz="1200" dirty="0"/>
          </a:p>
        </p:txBody>
      </p:sp>
      <p:sp>
        <p:nvSpPr>
          <p:cNvPr id="14" name="Text Placeholder 13"/>
          <p:cNvSpPr>
            <a:spLocks noGrp="1"/>
          </p:cNvSpPr>
          <p:nvPr>
            <p:ph type="body" sz="quarter" idx="26"/>
          </p:nvPr>
        </p:nvSpPr>
        <p:spPr>
          <a:xfrm>
            <a:off x="4835436" y="1607231"/>
            <a:ext cx="4041648" cy="2251705"/>
          </a:xfrm>
        </p:spPr>
        <p:txBody>
          <a:bodyPr/>
          <a:lstStyle/>
          <a:p>
            <a:pPr lvl="0"/>
            <a:r>
              <a:rPr lang="en-CA" sz="1200" dirty="0"/>
              <a:t>Align your reporting and analytics strategy with the business’ strategic objectives before</a:t>
            </a:r>
            <a:r>
              <a:rPr lang="en-CA" sz="1200" i="1" dirty="0"/>
              <a:t> </a:t>
            </a:r>
            <a:r>
              <a:rPr lang="en-CA" sz="1200" dirty="0"/>
              <a:t>you rebuild or buy your Business Intelligence platform. </a:t>
            </a:r>
          </a:p>
          <a:p>
            <a:pPr lvl="0"/>
            <a:r>
              <a:rPr lang="en-CA" sz="1200" dirty="0"/>
              <a:t>Identify reporting and analytics objectives to inform the data warehouse and integration requirements gathering process.</a:t>
            </a:r>
          </a:p>
          <a:p>
            <a:pPr lvl="0"/>
            <a:r>
              <a:rPr lang="en-US" sz="1200" dirty="0"/>
              <a:t>Avoid common pitfalls that derail BI and analytic deployments and lower their adoption.</a:t>
            </a:r>
            <a:endParaRPr lang="en-CA" sz="1200" dirty="0"/>
          </a:p>
          <a:p>
            <a:pPr lvl="0"/>
            <a:r>
              <a:rPr lang="en-US" sz="1200" dirty="0"/>
              <a:t>Identify Business Intelligence gaps prior to deployment and incorporate remedies within your plans.</a:t>
            </a:r>
            <a:endParaRPr lang="en-CA" sz="1200" dirty="0"/>
          </a:p>
          <a:p>
            <a:endParaRPr lang="en-US" sz="1200" dirty="0"/>
          </a:p>
        </p:txBody>
      </p:sp>
      <p:sp>
        <p:nvSpPr>
          <p:cNvPr id="15" name="Text Placeholder 14"/>
          <p:cNvSpPr>
            <a:spLocks noGrp="1"/>
          </p:cNvSpPr>
          <p:nvPr>
            <p:ph type="body" sz="quarter" idx="27"/>
          </p:nvPr>
        </p:nvSpPr>
        <p:spPr/>
        <p:txBody>
          <a:bodyPr/>
          <a:lstStyle/>
          <a:p>
            <a:pPr lvl="0"/>
            <a:r>
              <a:rPr lang="en-US" sz="1200" dirty="0"/>
              <a:t>Project Managers and Business Analysts assigned to a BI project team to collect and analyze requirements.</a:t>
            </a:r>
          </a:p>
          <a:p>
            <a:pPr lvl="0"/>
            <a:r>
              <a:rPr lang="en-US" sz="1200" dirty="0"/>
              <a:t>Business units that have their own BI platforms and would like to partner with IT to take their BI to an enterprise level.</a:t>
            </a:r>
            <a:endParaRPr lang="en-CA" sz="1200" dirty="0"/>
          </a:p>
        </p:txBody>
      </p:sp>
      <p:sp>
        <p:nvSpPr>
          <p:cNvPr id="16" name="Text Placeholder 15"/>
          <p:cNvSpPr>
            <a:spLocks noGrp="1"/>
          </p:cNvSpPr>
          <p:nvPr>
            <p:ph type="body" sz="quarter" idx="28"/>
          </p:nvPr>
        </p:nvSpPr>
        <p:spPr>
          <a:xfrm>
            <a:off x="4830836" y="4248103"/>
            <a:ext cx="4041648" cy="1982576"/>
          </a:xfrm>
        </p:spPr>
        <p:txBody>
          <a:bodyPr/>
          <a:lstStyle/>
          <a:p>
            <a:pPr lvl="0"/>
            <a:r>
              <a:rPr lang="en-US" sz="1200" dirty="0"/>
              <a:t>Recruit the right resources for the program.</a:t>
            </a:r>
          </a:p>
          <a:p>
            <a:pPr lvl="0"/>
            <a:r>
              <a:rPr lang="en-US" sz="1200" dirty="0"/>
              <a:t>Align BI with corporate vision, mission, goals, and strategic direction.</a:t>
            </a:r>
          </a:p>
          <a:p>
            <a:pPr lvl="0"/>
            <a:r>
              <a:rPr lang="en-US" sz="1200" dirty="0"/>
              <a:t>Understand the needs of business partners. </a:t>
            </a:r>
            <a:endParaRPr lang="en-CA" sz="1200" strike="sngStrike" dirty="0">
              <a:solidFill>
                <a:srgbClr val="FF0000"/>
              </a:solidFill>
            </a:endParaRPr>
          </a:p>
          <a:p>
            <a:pPr lvl="0"/>
            <a:r>
              <a:rPr lang="en-CA" sz="1200" dirty="0"/>
              <a:t>Assess BI maturity and plan for target state.</a:t>
            </a:r>
          </a:p>
          <a:p>
            <a:pPr lvl="0"/>
            <a:r>
              <a:rPr lang="en-CA" sz="1200" dirty="0"/>
              <a:t>Develop a BI strategy and roadmap.</a:t>
            </a:r>
          </a:p>
          <a:p>
            <a:pPr lvl="0"/>
            <a:r>
              <a:rPr lang="en-US" sz="1200" dirty="0"/>
              <a:t>Track the success of the BI initiative.</a:t>
            </a:r>
            <a:endParaRPr lang="en-CA" sz="1200" dirty="0"/>
          </a:p>
          <a:p>
            <a:endParaRPr lang="en-US" sz="1200" dirty="0"/>
          </a:p>
        </p:txBody>
      </p:sp>
    </p:spTree>
    <p:extLst>
      <p:ext uri="{BB962C8B-B14F-4D97-AF65-F5344CB8AC3E}">
        <p14:creationId xmlns:p14="http://schemas.microsoft.com/office/powerpoint/2010/main" val="247183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a:xfrm>
            <a:off x="247848" y="1535364"/>
            <a:ext cx="5257800" cy="1177608"/>
          </a:xfrm>
        </p:spPr>
        <p:txBody>
          <a:bodyPr/>
          <a:lstStyle/>
          <a:p>
            <a:pPr marL="0" indent="0">
              <a:buNone/>
            </a:pPr>
            <a:r>
              <a:rPr lang="en-US" dirty="0"/>
              <a:t>BI drives a new reality. Uber is the world’s largest taxi company and they own no vehicles; Alibaba is the world’s most valuable retailer and they have no inventory;  Airbnb is the world’s largest accommodation provider and they own no real estate. How did they disrupt their markets and get past business entry barriers? A deep understanding of their market through impeccable business intelligence!</a:t>
            </a:r>
            <a:endParaRPr lang="en-CA" dirty="0"/>
          </a:p>
          <a:p>
            <a:endParaRPr lang="en-US" dirty="0"/>
          </a:p>
        </p:txBody>
      </p:sp>
      <p:sp>
        <p:nvSpPr>
          <p:cNvPr id="4" name="Text Placeholder 3"/>
          <p:cNvSpPr>
            <a:spLocks noGrp="1"/>
          </p:cNvSpPr>
          <p:nvPr>
            <p:ph type="body" sz="quarter" idx="11"/>
          </p:nvPr>
        </p:nvSpPr>
        <p:spPr/>
        <p:txBody>
          <a:bodyPr/>
          <a:lstStyle/>
          <a:p>
            <a:r>
              <a:rPr lang="en-US" dirty="0"/>
              <a:t>In respect to BI matureness, you can’t expect the whole organization to be at the same place at the same time. Your BI strategy needs to recognize this and should strive to align rather than dictate. </a:t>
            </a:r>
          </a:p>
          <a:p>
            <a:r>
              <a:rPr lang="en-US" dirty="0"/>
              <a:t>Technology is just one aspect of your BI and Analytics strategy and is not a quick solution or a guarantee for long term success.</a:t>
            </a:r>
          </a:p>
        </p:txBody>
      </p:sp>
      <p:sp>
        <p:nvSpPr>
          <p:cNvPr id="5" name="Text Placeholder 4"/>
          <p:cNvSpPr>
            <a:spLocks noGrp="1"/>
          </p:cNvSpPr>
          <p:nvPr>
            <p:ph type="body" sz="quarter" idx="12"/>
          </p:nvPr>
        </p:nvSpPr>
        <p:spPr>
          <a:xfrm>
            <a:off x="264833" y="4528703"/>
            <a:ext cx="8623607" cy="2071952"/>
          </a:xfrm>
        </p:spPr>
        <p:txBody>
          <a:bodyPr/>
          <a:lstStyle/>
          <a:p>
            <a:pPr lvl="0"/>
            <a:r>
              <a:rPr lang="en-US" dirty="0"/>
              <a:t>Drive strategy development by establishing the business context upfront in order to align business intelligence providers with the most important needs of their BI consumers </a:t>
            </a:r>
            <a:r>
              <a:rPr lang="en-US" dirty="0">
                <a:solidFill>
                  <a:srgbClr val="3F3F3F"/>
                </a:solidFill>
              </a:rPr>
              <a:t>and the strategic priorities of the organization.</a:t>
            </a:r>
          </a:p>
          <a:p>
            <a:pPr lvl="0"/>
            <a:r>
              <a:rPr lang="en-US" dirty="0"/>
              <a:t>Revamp or create a BI strategy to update your BI program to make it fit for purpose. </a:t>
            </a:r>
            <a:endParaRPr lang="en-CA" dirty="0">
              <a:solidFill>
                <a:srgbClr val="FFC000"/>
              </a:solidFill>
            </a:endParaRPr>
          </a:p>
          <a:p>
            <a:r>
              <a:rPr lang="en-US" dirty="0"/>
              <a:t>Understand your existing BI baggage – e.g. your existing BI program, the artifacts generated from the program, and the users it supports. Those will inform the creation of the strategy and roadmap. </a:t>
            </a:r>
          </a:p>
          <a:p>
            <a:pPr lvl="0"/>
            <a:r>
              <a:rPr lang="en-US" dirty="0"/>
              <a:t>Assess current BI maturity and determine your future state BI maturity.</a:t>
            </a:r>
            <a:endParaRPr lang="en-CA" dirty="0">
              <a:solidFill>
                <a:srgbClr val="FFC000"/>
              </a:solidFill>
            </a:endParaRPr>
          </a:p>
          <a:p>
            <a:pPr lvl="0"/>
            <a:r>
              <a:rPr lang="en-US" dirty="0"/>
              <a:t>BI needs governance to ensure consistent planning, communication, and execution of the BI strategy.</a:t>
            </a:r>
            <a:endParaRPr lang="en-CA" dirty="0"/>
          </a:p>
          <a:p>
            <a:r>
              <a:rPr lang="en-US" dirty="0"/>
              <a:t>Create a network of BI ambassadors across the organization to promote BI.</a:t>
            </a:r>
          </a:p>
          <a:p>
            <a:r>
              <a:rPr lang="en-US" dirty="0"/>
              <a:t>Plan for the future to ensure that required data will be available when the organization needs it.</a:t>
            </a:r>
          </a:p>
        </p:txBody>
      </p:sp>
      <p:sp>
        <p:nvSpPr>
          <p:cNvPr id="6" name="Text Placeholder 5"/>
          <p:cNvSpPr>
            <a:spLocks noGrp="1"/>
          </p:cNvSpPr>
          <p:nvPr>
            <p:ph type="body" sz="quarter" idx="13"/>
          </p:nvPr>
        </p:nvSpPr>
        <p:spPr/>
        <p:txBody>
          <a:bodyPr/>
          <a:lstStyle/>
          <a:p>
            <a:pPr marL="228600" indent="-228600">
              <a:spcBef>
                <a:spcPts val="600"/>
              </a:spcBef>
              <a:spcAft>
                <a:spcPts val="600"/>
              </a:spcAft>
              <a:buSzPct val="100000"/>
              <a:buFont typeface="+mj-lt"/>
              <a:buAutoNum type="arabicPeriod"/>
            </a:pPr>
            <a:r>
              <a:rPr lang="en-US" b="1" dirty="0"/>
              <a:t>Put the “B” back in BI. </a:t>
            </a:r>
            <a:r>
              <a:rPr lang="en-US" dirty="0"/>
              <a:t>Don’t have IT doing BI for IT’s sake; ensure the voice and needs of the business are the primary drivers of your strategy.</a:t>
            </a:r>
            <a:endParaRPr lang="en-US" dirty="0">
              <a:solidFill>
                <a:srgbClr val="333333"/>
              </a:solidFill>
            </a:endParaRPr>
          </a:p>
          <a:p>
            <a:pPr marL="228600" indent="-228600">
              <a:spcBef>
                <a:spcPts val="600"/>
              </a:spcBef>
              <a:spcAft>
                <a:spcPts val="600"/>
              </a:spcAft>
              <a:buSzPct val="100000"/>
              <a:buFont typeface="+mj-lt"/>
              <a:buAutoNum type="arabicPeriod"/>
            </a:pPr>
            <a:r>
              <a:rPr lang="en-US" dirty="0">
                <a:solidFill>
                  <a:srgbClr val="3F3F3F"/>
                </a:solidFill>
              </a:rPr>
              <a:t>The </a:t>
            </a:r>
            <a:r>
              <a:rPr lang="en-US" b="1" dirty="0">
                <a:solidFill>
                  <a:srgbClr val="3F3F3F"/>
                </a:solidFill>
              </a:rPr>
              <a:t>BI strategy drives </a:t>
            </a:r>
            <a:r>
              <a:rPr lang="en-US" dirty="0">
                <a:solidFill>
                  <a:srgbClr val="3F3F3F"/>
                </a:solidFill>
              </a:rPr>
              <a:t>data warehouse and integration strategies and the data needs to support business decisions</a:t>
            </a:r>
            <a:r>
              <a:rPr lang="en-US" dirty="0">
                <a:solidFill>
                  <a:schemeClr val="bg1">
                    <a:lumMod val="50000"/>
                  </a:schemeClr>
                </a:solidFill>
              </a:rPr>
              <a:t>. </a:t>
            </a:r>
          </a:p>
          <a:p>
            <a:pPr marL="228600" indent="-228600">
              <a:spcBef>
                <a:spcPts val="600"/>
              </a:spcBef>
              <a:spcAft>
                <a:spcPts val="600"/>
              </a:spcAft>
              <a:buSzPct val="100000"/>
              <a:buFont typeface="+mj-lt"/>
              <a:buAutoNum type="arabicPeriod"/>
            </a:pPr>
            <a:r>
              <a:rPr lang="en-US" b="1" dirty="0"/>
              <a:t>Go beyond the platform. </a:t>
            </a:r>
            <a:r>
              <a:rPr lang="en-US" dirty="0"/>
              <a:t>The solution to better BI often lies in improving the BI practice, not acquiring the latest and greatest tool.</a:t>
            </a:r>
            <a:endParaRPr lang="en-US" b="1" dirty="0"/>
          </a:p>
        </p:txBody>
      </p:sp>
    </p:spTree>
    <p:extLst>
      <p:ext uri="{BB962C8B-B14F-4D97-AF65-F5344CB8AC3E}">
        <p14:creationId xmlns:p14="http://schemas.microsoft.com/office/powerpoint/2010/main" val="259942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2"/>
          <p:cNvGraphicFramePr>
            <a:graphicFrameLocks noGrp="1"/>
          </p:cNvGraphicFramePr>
          <p:nvPr>
            <p:extLst>
              <p:ext uri="{D42A27DB-BD31-4B8C-83A1-F6EECF244321}">
                <p14:modId xmlns:p14="http://schemas.microsoft.com/office/powerpoint/2010/main" val="1835849110"/>
              </p:ext>
            </p:extLst>
          </p:nvPr>
        </p:nvGraphicFramePr>
        <p:xfrm>
          <a:off x="2735481" y="1706506"/>
          <a:ext cx="6056094" cy="4523957"/>
        </p:xfrm>
        <a:graphic>
          <a:graphicData uri="http://schemas.openxmlformats.org/drawingml/2006/table">
            <a:tbl>
              <a:tblPr firstRow="1" bandRow="1">
                <a:tableStyleId>{5C22544A-7EE6-4342-B048-85BDC9FD1C3A}</a:tableStyleId>
              </a:tblPr>
              <a:tblGrid>
                <a:gridCol w="845919">
                  <a:extLst>
                    <a:ext uri="{9D8B030D-6E8A-4147-A177-3AD203B41FA5}">
                      <a16:colId xmlns:a16="http://schemas.microsoft.com/office/drawing/2014/main" val="20000"/>
                    </a:ext>
                  </a:extLst>
                </a:gridCol>
                <a:gridCol w="1613687">
                  <a:extLst>
                    <a:ext uri="{9D8B030D-6E8A-4147-A177-3AD203B41FA5}">
                      <a16:colId xmlns:a16="http://schemas.microsoft.com/office/drawing/2014/main" val="20001"/>
                    </a:ext>
                  </a:extLst>
                </a:gridCol>
                <a:gridCol w="1748638">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584752">
                <a:tc gridSpan="2">
                  <a:txBody>
                    <a:bodyPr/>
                    <a:lstStyle/>
                    <a:p>
                      <a:pPr algn="ctr"/>
                      <a:r>
                        <a:rPr lang="en-CA" sz="1600" dirty="0"/>
                        <a:t>Practice Improvement Metrics</a:t>
                      </a:r>
                    </a:p>
                  </a:txBody>
                  <a:tcPr/>
                </a:tc>
                <a:tc hMerge="1">
                  <a:txBody>
                    <a:bodyPr/>
                    <a:lstStyle/>
                    <a:p>
                      <a:pPr algn="ctr"/>
                      <a:endParaRPr lang="en-CA" sz="1600"/>
                    </a:p>
                  </a:txBody>
                  <a:tcPr/>
                </a:tc>
                <a:tc>
                  <a:txBody>
                    <a:bodyPr/>
                    <a:lstStyle/>
                    <a:p>
                      <a:pPr algn="ctr"/>
                      <a:r>
                        <a:rPr lang="en-CA" sz="1600" dirty="0"/>
                        <a:t>Data</a:t>
                      </a:r>
                      <a:r>
                        <a:rPr lang="en-CA" sz="1600" baseline="0" dirty="0"/>
                        <a:t> Collection and Calculation</a:t>
                      </a:r>
                      <a:endParaRPr lang="en-CA" sz="1600" dirty="0"/>
                    </a:p>
                  </a:txBody>
                  <a:tcPr/>
                </a:tc>
                <a:tc>
                  <a:txBody>
                    <a:bodyPr/>
                    <a:lstStyle/>
                    <a:p>
                      <a:pPr algn="ctr"/>
                      <a:r>
                        <a:rPr lang="en-CA" sz="1600" dirty="0"/>
                        <a:t>Expected Improvement</a:t>
                      </a:r>
                    </a:p>
                  </a:txBody>
                  <a:tcPr/>
                </a:tc>
                <a:extLst>
                  <a:ext uri="{0D108BD9-81ED-4DB2-BD59-A6C34878D82A}">
                    <a16:rowId xmlns:a16="http://schemas.microsoft.com/office/drawing/2014/main" val="10000"/>
                  </a:ext>
                </a:extLst>
              </a:tr>
              <a:tr h="1058845">
                <a:tc rowSpan="3">
                  <a:txBody>
                    <a:bodyPr/>
                    <a:lstStyle/>
                    <a:p>
                      <a:pPr algn="ctr"/>
                      <a:r>
                        <a:rPr lang="en-CA" sz="1200" dirty="0"/>
                        <a:t>Program</a:t>
                      </a:r>
                      <a:r>
                        <a:rPr lang="en-CA" sz="1200" baseline="0" dirty="0"/>
                        <a:t> Level Metrics</a:t>
                      </a:r>
                      <a:endParaRPr lang="en-CA" sz="1200" dirty="0"/>
                    </a:p>
                  </a:txBody>
                  <a:tcPr anchor="ctr"/>
                </a:tc>
                <a:tc>
                  <a:txBody>
                    <a:bodyPr/>
                    <a:lstStyle/>
                    <a:p>
                      <a:pPr marL="0" indent="0">
                        <a:buFont typeface="Wingdings" panose="05000000000000000000" pitchFamily="2" charset="2"/>
                        <a:buNone/>
                      </a:pPr>
                      <a:r>
                        <a:rPr lang="en-CA" sz="1200" dirty="0"/>
                        <a:t>Efficiency</a:t>
                      </a:r>
                    </a:p>
                    <a:p>
                      <a:pPr marL="171450" indent="-171450">
                        <a:buFont typeface="Arial" panose="020B0604020202020204" pitchFamily="34" charset="0"/>
                        <a:buChar char="•"/>
                      </a:pPr>
                      <a:r>
                        <a:rPr lang="en-CA" sz="1200" dirty="0"/>
                        <a:t>Time</a:t>
                      </a:r>
                      <a:r>
                        <a:rPr lang="en-CA" sz="1200" baseline="0" dirty="0"/>
                        <a:t> to information</a:t>
                      </a:r>
                    </a:p>
                    <a:p>
                      <a:pPr marL="171450" indent="-171450">
                        <a:buFont typeface="Arial" panose="020B0604020202020204" pitchFamily="34" charset="0"/>
                        <a:buChar char="•"/>
                      </a:pPr>
                      <a:r>
                        <a:rPr lang="en-CA" sz="1200" baseline="0" dirty="0"/>
                        <a:t>Self-service penetration</a:t>
                      </a:r>
                      <a:endParaRPr lang="en-CA" sz="1200" dirty="0"/>
                    </a:p>
                  </a:txBody>
                  <a:tcPr/>
                </a:tc>
                <a:tc>
                  <a:txBody>
                    <a:bodyPr/>
                    <a:lstStyle/>
                    <a:p>
                      <a:pPr marL="171450" indent="-171450">
                        <a:buFont typeface="Arial" panose="020B0604020202020204" pitchFamily="34" charset="0"/>
                        <a:buChar char="•"/>
                      </a:pPr>
                      <a:r>
                        <a:rPr lang="en-CA" sz="1200" dirty="0">
                          <a:solidFill>
                            <a:schemeClr val="tx1"/>
                          </a:solidFill>
                        </a:rPr>
                        <a:t>Derive</a:t>
                      </a:r>
                      <a:r>
                        <a:rPr lang="en-CA" sz="1200" baseline="0" dirty="0">
                          <a:solidFill>
                            <a:schemeClr val="tx1"/>
                          </a:solidFill>
                        </a:rPr>
                        <a:t> from the ticket management system</a:t>
                      </a:r>
                    </a:p>
                    <a:p>
                      <a:pPr marL="171450" indent="-171450">
                        <a:buFont typeface="Arial" panose="020B0604020202020204" pitchFamily="34" charset="0"/>
                        <a:buChar char="•"/>
                      </a:pPr>
                      <a:r>
                        <a:rPr lang="en-CA" sz="1200" baseline="0" dirty="0">
                          <a:solidFill>
                            <a:schemeClr val="tx1"/>
                          </a:solidFill>
                        </a:rPr>
                        <a:t>Derive from the BI platform</a:t>
                      </a:r>
                    </a:p>
                  </a:txBody>
                  <a:tcPr/>
                </a:tc>
                <a:tc>
                  <a:txBody>
                    <a:bodyPr/>
                    <a:lstStyle/>
                    <a:p>
                      <a:pPr marL="171450" indent="-171450">
                        <a:buFont typeface="Arial" panose="020B0604020202020204" pitchFamily="34" charset="0"/>
                        <a:buChar char="•"/>
                      </a:pPr>
                      <a:r>
                        <a:rPr lang="en-CA" sz="1200" b="1" dirty="0"/>
                        <a:t>10% reduction</a:t>
                      </a:r>
                      <a:r>
                        <a:rPr lang="en-CA" sz="1200" b="0" baseline="0" dirty="0"/>
                        <a:t> in time to information</a:t>
                      </a:r>
                    </a:p>
                    <a:p>
                      <a:pPr marL="171450" indent="-171450">
                        <a:buFont typeface="Arial" panose="020B0604020202020204" pitchFamily="34" charset="0"/>
                        <a:buChar char="•"/>
                      </a:pPr>
                      <a:r>
                        <a:rPr lang="en-CA" sz="1200" b="0" baseline="0" dirty="0"/>
                        <a:t>Achieve </a:t>
                      </a:r>
                      <a:r>
                        <a:rPr lang="en-CA" sz="1200" b="1" baseline="0" dirty="0"/>
                        <a:t>10-15% self-service </a:t>
                      </a:r>
                      <a:r>
                        <a:rPr lang="en-CA" sz="1200" b="0" baseline="0" dirty="0"/>
                        <a:t>penetration</a:t>
                      </a:r>
                      <a:endParaRPr lang="en-CA" sz="1200" b="0" dirty="0"/>
                    </a:p>
                  </a:txBody>
                  <a:tcPr/>
                </a:tc>
                <a:extLst>
                  <a:ext uri="{0D108BD9-81ED-4DB2-BD59-A6C34878D82A}">
                    <a16:rowId xmlns:a16="http://schemas.microsoft.com/office/drawing/2014/main" val="10001"/>
                  </a:ext>
                </a:extLst>
              </a:tr>
              <a:tr h="6713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Effectiveness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aseline="0" dirty="0"/>
                        <a:t>BI Usage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aseline="0" dirty="0"/>
                        <a:t>Data quality</a:t>
                      </a:r>
                      <a:endParaRPr lang="en-CA" sz="1200" dirty="0"/>
                    </a:p>
                  </a:txBody>
                  <a:tcPr/>
                </a:tc>
                <a:tc>
                  <a:txBody>
                    <a:bodyPr/>
                    <a:lstStyle/>
                    <a:p>
                      <a:pPr marL="171450" indent="-171450">
                        <a:buFont typeface="Arial" panose="020B0604020202020204" pitchFamily="34" charset="0"/>
                        <a:buChar char="•"/>
                      </a:pPr>
                      <a:r>
                        <a:rPr lang="en-CA" sz="1200" baseline="0" dirty="0">
                          <a:solidFill>
                            <a:schemeClr val="tx1"/>
                          </a:solidFill>
                        </a:rPr>
                        <a:t>Derive from the BI platform</a:t>
                      </a:r>
                    </a:p>
                    <a:p>
                      <a:pPr marL="171450" indent="-171450">
                        <a:buFont typeface="Arial" panose="020B0604020202020204" pitchFamily="34" charset="0"/>
                        <a:buChar char="•"/>
                      </a:pPr>
                      <a:r>
                        <a:rPr lang="en-CA" sz="1200" baseline="0" dirty="0">
                          <a:solidFill>
                            <a:schemeClr val="tx1"/>
                          </a:solidFill>
                        </a:rPr>
                        <a:t>Data quality perception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Majority</a:t>
                      </a:r>
                      <a:r>
                        <a:rPr lang="en-CA" sz="1200" b="1" baseline="0" dirty="0"/>
                        <a:t> of the users </a:t>
                      </a:r>
                      <a:r>
                        <a:rPr lang="en-CA" sz="1200" b="0" baseline="0" dirty="0"/>
                        <a:t>use BI on a daily basis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15% increase </a:t>
                      </a:r>
                      <a:r>
                        <a:rPr lang="en-CA" sz="1200" b="0" dirty="0"/>
                        <a:t>in data quality perception</a:t>
                      </a:r>
                    </a:p>
                  </a:txBody>
                  <a:tcPr/>
                </a:tc>
                <a:extLst>
                  <a:ext uri="{0D108BD9-81ED-4DB2-BD59-A6C34878D82A}">
                    <a16:rowId xmlns:a16="http://schemas.microsoft.com/office/drawing/2014/main" val="10002"/>
                  </a:ext>
                </a:extLst>
              </a:tr>
              <a:tr h="4196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t>Comprehensiveness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 of integrated datasets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 of strategic decisions made</a:t>
                      </a:r>
                    </a:p>
                  </a:txBody>
                  <a:tcPr/>
                </a:tc>
                <a:tc>
                  <a:txBody>
                    <a:bodyPr/>
                    <a:lstStyle/>
                    <a:p>
                      <a:pPr marL="171450" indent="-171450">
                        <a:buFont typeface="Arial" panose="020B0604020202020204" pitchFamily="34" charset="0"/>
                        <a:buChar char="•"/>
                      </a:pPr>
                      <a:r>
                        <a:rPr lang="en-CA" sz="1200" baseline="0" dirty="0">
                          <a:solidFill>
                            <a:schemeClr val="tx1"/>
                          </a:solidFill>
                        </a:rPr>
                        <a:t>Derive from the data integration platform</a:t>
                      </a:r>
                    </a:p>
                    <a:p>
                      <a:pPr marL="171450" indent="-171450">
                        <a:buFont typeface="Arial" panose="020B0604020202020204" pitchFamily="34" charset="0"/>
                        <a:buChar char="•"/>
                      </a:pPr>
                      <a:r>
                        <a:rPr lang="en-CA" sz="1200" baseline="0" dirty="0">
                          <a:solidFill>
                            <a:schemeClr val="tx1"/>
                          </a:solidFill>
                        </a:rPr>
                        <a:t>Decision-making perception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Onboard</a:t>
                      </a:r>
                      <a:r>
                        <a:rPr lang="en-CA" sz="1200" b="0" baseline="0" dirty="0"/>
                        <a:t> </a:t>
                      </a:r>
                      <a:r>
                        <a:rPr lang="en-CA" sz="1200" b="1" baseline="0" dirty="0"/>
                        <a:t>2-3 new data domains </a:t>
                      </a:r>
                      <a:r>
                        <a:rPr lang="en-CA" sz="1200" b="0" baseline="0" dirty="0"/>
                        <a:t>per year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20% increase </a:t>
                      </a:r>
                      <a:r>
                        <a:rPr lang="en-CA" sz="1200" b="0" dirty="0"/>
                        <a:t>in decision-making perception</a:t>
                      </a:r>
                    </a:p>
                  </a:txBody>
                  <a:tcPr/>
                </a:tc>
                <a:extLst>
                  <a:ext uri="{0D108BD9-81ED-4DB2-BD59-A6C34878D82A}">
                    <a16:rowId xmlns:a16="http://schemas.microsoft.com/office/drawing/2014/main" val="10003"/>
                  </a:ext>
                </a:extLst>
              </a:tr>
              <a:tr h="487294">
                <a:tc gridSpan="4">
                  <a:txBody>
                    <a:bodyPr/>
                    <a:lstStyle/>
                    <a:p>
                      <a:pPr>
                        <a:spcAft>
                          <a:spcPts val="600"/>
                        </a:spcAft>
                      </a:pPr>
                      <a:r>
                        <a:rPr lang="en-CA" sz="1200" b="1" dirty="0"/>
                        <a:t>Intangible Metrics:</a:t>
                      </a:r>
                    </a:p>
                    <a:p>
                      <a:pPr marL="0" indent="0">
                        <a:buNone/>
                      </a:pPr>
                      <a:r>
                        <a:rPr lang="en-CA" sz="1100" baseline="0" dirty="0"/>
                        <a:t>Tap into the results of Info-Tech’s </a:t>
                      </a:r>
                      <a:r>
                        <a:rPr lang="en-CA" sz="1100" b="1" i="1" baseline="0" dirty="0">
                          <a:solidFill>
                            <a:schemeClr val="tx1"/>
                          </a:solidFill>
                        </a:rPr>
                        <a:t>CIO Business Vision </a:t>
                      </a:r>
                      <a:r>
                        <a:rPr lang="en-CA" sz="1100" b="0" baseline="0" dirty="0"/>
                        <a:t>diagnostic to monitor the changes in business-user satisfaction as you implement the initiatives in your BI improvement roadmap.</a:t>
                      </a:r>
                      <a:endParaRPr lang="en-CA" sz="1100" baseline="0" dirty="0"/>
                    </a:p>
                  </a:txBody>
                  <a:tcPr/>
                </a:tc>
                <a:tc hMerge="1">
                  <a:txBody>
                    <a:bodyPr/>
                    <a:lstStyle/>
                    <a:p>
                      <a:endParaRPr lang="en-CA"/>
                    </a:p>
                  </a:txBody>
                  <a:tcPr/>
                </a:tc>
                <a:tc hMerge="1">
                  <a:txBody>
                    <a:bodyPr/>
                    <a:lstStyle/>
                    <a:p>
                      <a:endParaRPr lang="en-CA" sz="1400"/>
                    </a:p>
                  </a:txBody>
                  <a:tcPr/>
                </a:tc>
                <a:tc hMerge="1">
                  <a:txBody>
                    <a:bodyPr/>
                    <a:lstStyle/>
                    <a:p>
                      <a:endParaRPr lang="en-CA" sz="1400"/>
                    </a:p>
                  </a:txBody>
                  <a:tcPr/>
                </a:tc>
                <a:extLst>
                  <a:ext uri="{0D108BD9-81ED-4DB2-BD59-A6C34878D82A}">
                    <a16:rowId xmlns:a16="http://schemas.microsoft.com/office/drawing/2014/main" val="10004"/>
                  </a:ext>
                </a:extLst>
              </a:tr>
            </a:tbl>
          </a:graphicData>
        </a:graphic>
      </p:graphicFrame>
      <p:sp>
        <p:nvSpPr>
          <p:cNvPr id="20" name="Rectangle 19"/>
          <p:cNvSpPr/>
          <p:nvPr/>
        </p:nvSpPr>
        <p:spPr>
          <a:xfrm>
            <a:off x="3126139" y="1261736"/>
            <a:ext cx="5274777" cy="307777"/>
          </a:xfrm>
          <a:prstGeom prst="rect">
            <a:avLst/>
          </a:prstGeom>
        </p:spPr>
        <p:txBody>
          <a:bodyPr wrap="none">
            <a:spAutoFit/>
          </a:bodyPr>
          <a:lstStyle/>
          <a:p>
            <a:r>
              <a:rPr lang="en-CA" sz="1400" b="1" dirty="0">
                <a:solidFill>
                  <a:srgbClr val="333333">
                    <a:lumMod val="75000"/>
                  </a:srgbClr>
                </a:solidFill>
              </a:rPr>
              <a:t>Info-Tech’s Suggested Metrics for Tracking the BI Program</a:t>
            </a:r>
            <a:endParaRPr lang="en-CA" sz="1400" dirty="0">
              <a:solidFill>
                <a:srgbClr val="333333"/>
              </a:solidFill>
            </a:endParaRPr>
          </a:p>
        </p:txBody>
      </p:sp>
      <p:grpSp>
        <p:nvGrpSpPr>
          <p:cNvPr id="3" name="Group 2"/>
          <p:cNvGrpSpPr/>
          <p:nvPr/>
        </p:nvGrpSpPr>
        <p:grpSpPr>
          <a:xfrm>
            <a:off x="251520" y="1403079"/>
            <a:ext cx="2272580" cy="4047262"/>
            <a:chOff x="251520" y="1528201"/>
            <a:chExt cx="2272580" cy="4047262"/>
          </a:xfrm>
        </p:grpSpPr>
        <p:sp>
          <p:nvSpPr>
            <p:cNvPr id="22" name="Rectangle 21"/>
            <p:cNvSpPr/>
            <p:nvPr/>
          </p:nvSpPr>
          <p:spPr>
            <a:xfrm>
              <a:off x="251520" y="1528201"/>
              <a:ext cx="2272580" cy="4047262"/>
            </a:xfrm>
            <a:prstGeom prst="rect">
              <a:avLst/>
            </a:prstGeom>
          </p:spPr>
          <p:txBody>
            <a:bodyPr wrap="square">
              <a:spAutoFit/>
            </a:bodyPr>
            <a:lstStyle/>
            <a:p>
              <a:pPr>
                <a:spcBef>
                  <a:spcPts val="1000"/>
                </a:spcBef>
              </a:pPr>
              <a:r>
                <a:rPr lang="en-CA" sz="1600" b="1" dirty="0"/>
                <a:t>Goals for BI:</a:t>
              </a:r>
            </a:p>
            <a:p>
              <a:pPr marL="180000" indent="-180000">
                <a:spcBef>
                  <a:spcPts val="1000"/>
                </a:spcBef>
                <a:buFont typeface="Arial" panose="020B0604020202020204" pitchFamily="34" charset="0"/>
                <a:buChar char="•"/>
              </a:pPr>
              <a:r>
                <a:rPr lang="en-CA" sz="1200" b="1" dirty="0">
                  <a:solidFill>
                    <a:srgbClr val="6294BB"/>
                  </a:solidFill>
                </a:rPr>
                <a:t>Understand business context and needs.</a:t>
              </a:r>
              <a:r>
                <a:rPr lang="en-CA" sz="1200" b="1" dirty="0">
                  <a:solidFill>
                    <a:srgbClr val="333333">
                      <a:lumMod val="75000"/>
                    </a:srgbClr>
                  </a:solidFill>
                </a:rPr>
                <a:t> </a:t>
              </a:r>
              <a:r>
                <a:rPr lang="en-CA" sz="1200" dirty="0">
                  <a:solidFill>
                    <a:srgbClr val="333333">
                      <a:lumMod val="75000"/>
                    </a:srgbClr>
                  </a:solidFill>
                </a:rPr>
                <a:t>Identify business processes that can leverage BI.</a:t>
              </a:r>
              <a:endParaRPr lang="en-CA" sz="1200" b="1" dirty="0">
                <a:solidFill>
                  <a:srgbClr val="333333">
                    <a:lumMod val="75000"/>
                  </a:srgbClr>
                </a:solidFill>
              </a:endParaRPr>
            </a:p>
            <a:p>
              <a:pPr marL="180000" indent="-180000">
                <a:spcBef>
                  <a:spcPts val="1000"/>
                </a:spcBef>
                <a:buFont typeface="Arial" panose="020B0604020202020204" pitchFamily="34" charset="0"/>
                <a:buChar char="•"/>
              </a:pPr>
              <a:r>
                <a:rPr lang="en-CA" sz="1200" b="1" dirty="0">
                  <a:solidFill>
                    <a:srgbClr val="578DB7"/>
                  </a:solidFill>
                </a:rPr>
                <a:t>Define the Reporting &amp; Analytics Roadmap. </a:t>
              </a:r>
              <a:r>
                <a:rPr lang="en-CA" sz="1200" dirty="0">
                  <a:solidFill>
                    <a:srgbClr val="333333">
                      <a:lumMod val="75000"/>
                    </a:srgbClr>
                  </a:solidFill>
                </a:rPr>
                <a:t> Develop data initiatives, and create a strategy and roadmap for Business Intelligence.</a:t>
              </a:r>
            </a:p>
            <a:p>
              <a:pPr marL="180000" indent="-180000">
                <a:spcBef>
                  <a:spcPts val="1000"/>
                </a:spcBef>
                <a:buFont typeface="Arial" panose="020B0604020202020204" pitchFamily="34" charset="0"/>
                <a:buChar char="•"/>
              </a:pPr>
              <a:r>
                <a:rPr lang="en-CA" sz="1200" b="1" dirty="0">
                  <a:solidFill>
                    <a:srgbClr val="578DB7"/>
                  </a:solidFill>
                </a:rPr>
                <a:t>Continuous improvements. </a:t>
              </a:r>
              <a:r>
                <a:rPr lang="en-CA" sz="1200" dirty="0">
                  <a:solidFill>
                    <a:srgbClr val="333333">
                      <a:lumMod val="75000"/>
                    </a:srgbClr>
                  </a:solidFill>
                </a:rPr>
                <a:t>Your BI program is evolving and improving over time. The program should allow you to have faster, better, and more comprehensive information. </a:t>
              </a:r>
            </a:p>
          </p:txBody>
        </p:sp>
        <p:cxnSp>
          <p:nvCxnSpPr>
            <p:cNvPr id="12" name="Straight Connector 2"/>
            <p:cNvCxnSpPr/>
            <p:nvPr/>
          </p:nvCxnSpPr>
          <p:spPr>
            <a:xfrm flipH="1">
              <a:off x="286577" y="1874078"/>
              <a:ext cx="2081360" cy="14973"/>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Title 1"/>
          <p:cNvSpPr>
            <a:spLocks noGrp="1"/>
          </p:cNvSpPr>
          <p:nvPr>
            <p:ph type="title"/>
          </p:nvPr>
        </p:nvSpPr>
        <p:spPr>
          <a:xfrm>
            <a:off x="251520" y="260648"/>
            <a:ext cx="8625780" cy="864096"/>
          </a:xfrm>
        </p:spPr>
        <p:txBody>
          <a:bodyPr/>
          <a:lstStyle/>
          <a:p>
            <a:pPr>
              <a:spcAft>
                <a:spcPts val="1000"/>
              </a:spcAft>
            </a:pPr>
            <a:r>
              <a:rPr lang="en-CA" dirty="0"/>
              <a:t>Metrics to track BI &amp; Analytical program progress</a:t>
            </a:r>
          </a:p>
        </p:txBody>
      </p:sp>
      <p:grpSp>
        <p:nvGrpSpPr>
          <p:cNvPr id="9" name="Group 55"/>
          <p:cNvGrpSpPr/>
          <p:nvPr/>
        </p:nvGrpSpPr>
        <p:grpSpPr>
          <a:xfrm>
            <a:off x="536882" y="5398455"/>
            <a:ext cx="1831055" cy="1029773"/>
            <a:chOff x="1263925" y="4866617"/>
            <a:chExt cx="2511048" cy="1410407"/>
          </a:xfrm>
        </p:grpSpPr>
        <p:pic>
          <p:nvPicPr>
            <p:cNvPr id="10" name="Picture 56">
              <a:hlinkClick r:id="rId3"/>
            </p:cNvPr>
            <p:cNvPicPr>
              <a:picLocks noChangeAspect="1"/>
            </p:cNvPicPr>
            <p:nvPr/>
          </p:nvPicPr>
          <p:blipFill>
            <a:blip r:embed="rId4"/>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14" name="Pentagon 57">
              <a:hlinkClick r:id="rId3"/>
            </p:cNvPr>
            <p:cNvSpPr/>
            <p:nvPr/>
          </p:nvSpPr>
          <p:spPr>
            <a:xfrm flipH="1">
              <a:off x="2142609" y="5305823"/>
              <a:ext cx="1632364" cy="971201"/>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00" i="1" dirty="0">
                  <a:solidFill>
                    <a:srgbClr val="FFFFFF"/>
                  </a:solidFill>
                  <a:latin typeface="+mj-lt"/>
                </a:rPr>
                <a:t>Learn more about the </a:t>
              </a:r>
              <a:r>
                <a:rPr lang="en-CA" sz="1000" i="1" dirty="0">
                  <a:solidFill>
                    <a:srgbClr val="FFFFFF"/>
                  </a:solidFill>
                  <a:latin typeface="+mj-lt"/>
                  <a:hlinkClick r:id="rId3"/>
                </a:rPr>
                <a:t>CIO Business Vision</a:t>
              </a:r>
              <a:r>
                <a:rPr lang="en-CA" sz="1000" i="1" dirty="0">
                  <a:solidFill>
                    <a:srgbClr val="FFFFFF"/>
                  </a:solidFill>
                  <a:latin typeface="+mj-lt"/>
                </a:rPr>
                <a:t> program.</a:t>
              </a:r>
            </a:p>
          </p:txBody>
        </p:sp>
      </p:grpSp>
    </p:spTree>
    <p:extLst>
      <p:ext uri="{BB962C8B-B14F-4D97-AF65-F5344CB8AC3E}">
        <p14:creationId xmlns:p14="http://schemas.microsoft.com/office/powerpoint/2010/main" val="42212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1" y="155119"/>
            <a:ext cx="8250289" cy="877887"/>
          </a:xfrm>
        </p:spPr>
        <p:txBody>
          <a:bodyPr/>
          <a:lstStyle/>
          <a:p>
            <a:r>
              <a:rPr lang="en-US" dirty="0"/>
              <a:t>Your</a:t>
            </a:r>
            <a:r>
              <a:rPr lang="en-US" b="1" dirty="0"/>
              <a:t> Enterprise BI and Analytics Strategy is driven by </a:t>
            </a:r>
            <a:r>
              <a:rPr lang="en-US" dirty="0"/>
              <a:t>your organization’s </a:t>
            </a:r>
            <a:r>
              <a:rPr lang="en-US" b="1" dirty="0"/>
              <a:t>Vision and Corporate Strategy</a:t>
            </a:r>
            <a:endParaRPr lang="en-CA" dirty="0"/>
          </a:p>
        </p:txBody>
      </p:sp>
      <p:sp>
        <p:nvSpPr>
          <p:cNvPr id="30" name="Rounded Rectangle 29"/>
          <p:cNvSpPr/>
          <p:nvPr/>
        </p:nvSpPr>
        <p:spPr>
          <a:xfrm>
            <a:off x="2753998" y="2766630"/>
            <a:ext cx="1945001" cy="2851150"/>
          </a:xfrm>
          <a:prstGeom prst="roundRect">
            <a:avLst/>
          </a:prstGeom>
          <a:solidFill>
            <a:srgbClr val="00B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CA" sz="1350" b="1" dirty="0">
                <a:solidFill>
                  <a:srgbClr val="333333"/>
                </a:solidFill>
              </a:rPr>
              <a:t>Integration and Translation</a:t>
            </a:r>
          </a:p>
        </p:txBody>
      </p:sp>
      <p:sp>
        <p:nvSpPr>
          <p:cNvPr id="32" name="Rounded Rectangle 31"/>
          <p:cNvSpPr/>
          <p:nvPr/>
        </p:nvSpPr>
        <p:spPr>
          <a:xfrm>
            <a:off x="6740965" y="2740406"/>
            <a:ext cx="1945001" cy="2851150"/>
          </a:xfrm>
          <a:prstGeom prst="round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CA" sz="1350" b="1" dirty="0">
                <a:solidFill>
                  <a:srgbClr val="333333"/>
                </a:solidFill>
              </a:rPr>
              <a:t>Business Intelligence </a:t>
            </a:r>
          </a:p>
        </p:txBody>
      </p:sp>
      <p:sp>
        <p:nvSpPr>
          <p:cNvPr id="31" name="Rounded Rectangle 30"/>
          <p:cNvSpPr/>
          <p:nvPr/>
        </p:nvSpPr>
        <p:spPr>
          <a:xfrm>
            <a:off x="4747482" y="2766630"/>
            <a:ext cx="1945001" cy="2851150"/>
          </a:xfrm>
          <a:prstGeom prst="roundRect">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CA" sz="1350" b="1" dirty="0">
                <a:solidFill>
                  <a:srgbClr val="333333"/>
                </a:solidFill>
              </a:rPr>
              <a:t>Data Warehouse</a:t>
            </a:r>
          </a:p>
        </p:txBody>
      </p:sp>
      <p:sp>
        <p:nvSpPr>
          <p:cNvPr id="27" name="Rounded Rectangle 26"/>
          <p:cNvSpPr/>
          <p:nvPr/>
        </p:nvSpPr>
        <p:spPr>
          <a:xfrm>
            <a:off x="908858" y="2766630"/>
            <a:ext cx="1791480" cy="2851150"/>
          </a:xfrm>
          <a:prstGeom prst="roundRect">
            <a:avLst/>
          </a:prstGeom>
          <a:solidFill>
            <a:schemeClr val="accent1">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CA" sz="1350" b="1" dirty="0">
                <a:solidFill>
                  <a:srgbClr val="333333"/>
                </a:solidFill>
              </a:rPr>
              <a:t>Sources</a:t>
            </a:r>
          </a:p>
        </p:txBody>
      </p:sp>
      <p:sp>
        <p:nvSpPr>
          <p:cNvPr id="3" name="Rectangle 2"/>
          <p:cNvSpPr/>
          <p:nvPr/>
        </p:nvSpPr>
        <p:spPr>
          <a:xfrm>
            <a:off x="7160231" y="3524632"/>
            <a:ext cx="1348399" cy="715349"/>
          </a:xfrm>
          <a:prstGeom prst="rect">
            <a:avLst/>
          </a:prstGeom>
          <a:solidFill>
            <a:srgbClr val="29475F"/>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b="1" dirty="0">
                <a:solidFill>
                  <a:schemeClr val="bg1"/>
                </a:solidFill>
              </a:rPr>
              <a:t>Reporting &amp; Analytics Strategy</a:t>
            </a:r>
            <a:endParaRPr lang="en-CA" sz="1400" b="1" dirty="0">
              <a:solidFill>
                <a:schemeClr val="bg1"/>
              </a:solidFill>
            </a:endParaRPr>
          </a:p>
        </p:txBody>
      </p:sp>
      <p:sp>
        <p:nvSpPr>
          <p:cNvPr id="4" name="Rectangle 3"/>
          <p:cNvSpPr/>
          <p:nvPr/>
        </p:nvSpPr>
        <p:spPr>
          <a:xfrm>
            <a:off x="4953630" y="3524632"/>
            <a:ext cx="1513035" cy="715349"/>
          </a:xfrm>
          <a:prstGeom prst="rect">
            <a:avLst/>
          </a:prstGeom>
          <a:gradFill>
            <a:gsLst>
              <a:gs pos="0">
                <a:schemeClr val="accent1">
                  <a:lumMod val="75000"/>
                </a:schemeClr>
              </a:gs>
              <a:gs pos="74000">
                <a:schemeClr val="accent1">
                  <a:lumMod val="45000"/>
                  <a:lumOff val="55000"/>
                </a:schemeClr>
              </a:gs>
              <a:gs pos="83000">
                <a:schemeClr val="accent1">
                  <a:lumMod val="60000"/>
                  <a:lumOff val="4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rgbClr val="FFFFFF"/>
                </a:solidFill>
              </a:rPr>
              <a:t>Data Warehouse/ Data Lake Strategy</a:t>
            </a:r>
            <a:endParaRPr lang="en-CA" sz="1350" dirty="0">
              <a:solidFill>
                <a:srgbClr val="FFFFFF"/>
              </a:solidFill>
            </a:endParaRPr>
          </a:p>
        </p:txBody>
      </p:sp>
      <p:sp>
        <p:nvSpPr>
          <p:cNvPr id="5" name="Rectangle 4"/>
          <p:cNvSpPr/>
          <p:nvPr/>
        </p:nvSpPr>
        <p:spPr>
          <a:xfrm>
            <a:off x="3170744" y="3524632"/>
            <a:ext cx="1157381" cy="715349"/>
          </a:xfrm>
          <a:prstGeom prst="rect">
            <a:avLst/>
          </a:prstGeom>
          <a:gradFill>
            <a:gsLst>
              <a:gs pos="0">
                <a:schemeClr val="accent1">
                  <a:lumMod val="75000"/>
                </a:schemeClr>
              </a:gs>
              <a:gs pos="74000">
                <a:schemeClr val="accent1">
                  <a:lumMod val="45000"/>
                  <a:lumOff val="55000"/>
                </a:schemeClr>
              </a:gs>
              <a:gs pos="83000">
                <a:schemeClr val="accent1">
                  <a:lumMod val="60000"/>
                  <a:lumOff val="4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rgbClr val="FFFFFF"/>
                </a:solidFill>
              </a:rPr>
              <a:t>Data Integration Strategy</a:t>
            </a:r>
            <a:endParaRPr lang="en-CA" sz="1350" dirty="0">
              <a:solidFill>
                <a:srgbClr val="FFFFFF"/>
              </a:solidFill>
            </a:endParaRPr>
          </a:p>
        </p:txBody>
      </p:sp>
      <p:sp>
        <p:nvSpPr>
          <p:cNvPr id="6" name="Rectangle 5"/>
          <p:cNvSpPr/>
          <p:nvPr/>
        </p:nvSpPr>
        <p:spPr>
          <a:xfrm>
            <a:off x="1162320" y="3524632"/>
            <a:ext cx="1157381" cy="715349"/>
          </a:xfrm>
          <a:prstGeom prst="rect">
            <a:avLst/>
          </a:prstGeom>
          <a:gradFill>
            <a:gsLst>
              <a:gs pos="0">
                <a:schemeClr val="accent1">
                  <a:lumMod val="75000"/>
                </a:schemeClr>
              </a:gs>
              <a:gs pos="74000">
                <a:schemeClr val="accent1">
                  <a:lumMod val="45000"/>
                  <a:lumOff val="55000"/>
                </a:schemeClr>
              </a:gs>
              <a:gs pos="83000">
                <a:schemeClr val="accent1">
                  <a:lumMod val="60000"/>
                  <a:lumOff val="4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rgbClr val="FFFFFF"/>
                </a:solidFill>
              </a:rPr>
              <a:t>Source Strategy </a:t>
            </a:r>
            <a:r>
              <a:rPr lang="en-US" sz="750" dirty="0">
                <a:solidFill>
                  <a:srgbClr val="FFFFFF"/>
                </a:solidFill>
              </a:rPr>
              <a:t>(Content/Quality)</a:t>
            </a:r>
            <a:endParaRPr lang="en-CA" sz="750" dirty="0">
              <a:solidFill>
                <a:srgbClr val="FFFFFF"/>
              </a:solidFill>
            </a:endParaRPr>
          </a:p>
        </p:txBody>
      </p:sp>
      <p:cxnSp>
        <p:nvCxnSpPr>
          <p:cNvPr id="8" name="Straight Arrow Connector 7"/>
          <p:cNvCxnSpPr>
            <a:cxnSpLocks/>
            <a:stCxn id="3" idx="1"/>
            <a:endCxn id="4" idx="3"/>
          </p:cNvCxnSpPr>
          <p:nvPr/>
        </p:nvCxnSpPr>
        <p:spPr>
          <a:xfrm flipH="1">
            <a:off x="6466666" y="3882307"/>
            <a:ext cx="693566"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a:stCxn id="5" idx="1"/>
            <a:endCxn id="6" idx="3"/>
          </p:cNvCxnSpPr>
          <p:nvPr/>
        </p:nvCxnSpPr>
        <p:spPr>
          <a:xfrm flipH="1">
            <a:off x="2319700" y="3882307"/>
            <a:ext cx="851043"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a:stCxn id="4" idx="1"/>
            <a:endCxn id="5" idx="3"/>
          </p:cNvCxnSpPr>
          <p:nvPr/>
        </p:nvCxnSpPr>
        <p:spPr>
          <a:xfrm flipH="1">
            <a:off x="4328125" y="3882307"/>
            <a:ext cx="625506"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391272" y="3518916"/>
            <a:ext cx="860231" cy="300082"/>
          </a:xfrm>
          <a:prstGeom prst="rect">
            <a:avLst/>
          </a:prstGeom>
        </p:spPr>
        <p:txBody>
          <a:bodyPr wrap="square" rtlCol="0">
            <a:spAutoFit/>
          </a:bodyPr>
          <a:lstStyle/>
          <a:p>
            <a:r>
              <a:rPr lang="en-US" sz="1350" b="1" i="1" dirty="0">
                <a:solidFill>
                  <a:srgbClr val="333333"/>
                </a:solidFill>
              </a:rPr>
              <a:t>Informs</a:t>
            </a:r>
            <a:endParaRPr lang="en-CA" sz="1350" b="1" i="1" dirty="0">
              <a:solidFill>
                <a:srgbClr val="333333"/>
              </a:solidFill>
            </a:endParaRPr>
          </a:p>
        </p:txBody>
      </p:sp>
      <p:sp>
        <p:nvSpPr>
          <p:cNvPr id="14" name="TextBox 13"/>
          <p:cNvSpPr txBox="1"/>
          <p:nvPr/>
        </p:nvSpPr>
        <p:spPr>
          <a:xfrm>
            <a:off x="4302958" y="3495474"/>
            <a:ext cx="677471" cy="300082"/>
          </a:xfrm>
          <a:prstGeom prst="rect">
            <a:avLst/>
          </a:prstGeom>
        </p:spPr>
        <p:txBody>
          <a:bodyPr wrap="square" rtlCol="0">
            <a:spAutoFit/>
          </a:bodyPr>
          <a:lstStyle/>
          <a:p>
            <a:r>
              <a:rPr lang="en-US" sz="1350" b="1" i="1" dirty="0">
                <a:solidFill>
                  <a:srgbClr val="333333"/>
                </a:solidFill>
              </a:rPr>
              <a:t>Drives</a:t>
            </a:r>
            <a:endParaRPr lang="en-CA" sz="1350" b="1" i="1" dirty="0">
              <a:solidFill>
                <a:srgbClr val="333333"/>
              </a:solidFill>
            </a:endParaRPr>
          </a:p>
        </p:txBody>
      </p:sp>
      <p:sp>
        <p:nvSpPr>
          <p:cNvPr id="15" name="TextBox 14"/>
          <p:cNvSpPr txBox="1"/>
          <p:nvPr/>
        </p:nvSpPr>
        <p:spPr>
          <a:xfrm>
            <a:off x="2339927" y="3565221"/>
            <a:ext cx="840854" cy="300082"/>
          </a:xfrm>
          <a:prstGeom prst="rect">
            <a:avLst/>
          </a:prstGeom>
        </p:spPr>
        <p:txBody>
          <a:bodyPr wrap="square" rtlCol="0">
            <a:spAutoFit/>
          </a:bodyPr>
          <a:lstStyle/>
          <a:p>
            <a:r>
              <a:rPr lang="en-US" sz="1350" b="1" i="1" dirty="0">
                <a:solidFill>
                  <a:srgbClr val="333333"/>
                </a:solidFill>
              </a:rPr>
              <a:t>Informs</a:t>
            </a:r>
            <a:endParaRPr lang="en-CA" sz="1350" b="1" i="1" dirty="0">
              <a:solidFill>
                <a:srgbClr val="333333"/>
              </a:solidFill>
            </a:endParaRPr>
          </a:p>
        </p:txBody>
      </p:sp>
      <p:cxnSp>
        <p:nvCxnSpPr>
          <p:cNvPr id="18" name="Elbow Connector 17"/>
          <p:cNvCxnSpPr/>
          <p:nvPr/>
        </p:nvCxnSpPr>
        <p:spPr>
          <a:xfrm>
            <a:off x="1550636" y="5136527"/>
            <a:ext cx="6116939" cy="1195"/>
          </a:xfrm>
          <a:prstGeom prst="bentConnector3">
            <a:avLst>
              <a:gd name="adj1" fmla="val 50000"/>
            </a:avLst>
          </a:prstGeom>
          <a:ln w="476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81197" y="5168805"/>
            <a:ext cx="3357227" cy="307777"/>
          </a:xfrm>
          <a:prstGeom prst="rect">
            <a:avLst/>
          </a:prstGeom>
        </p:spPr>
        <p:txBody>
          <a:bodyPr wrap="none" rtlCol="0">
            <a:spAutoFit/>
          </a:bodyPr>
          <a:lstStyle/>
          <a:p>
            <a:r>
              <a:rPr lang="en-US" sz="1400" b="1" i="1" dirty="0">
                <a:solidFill>
                  <a:srgbClr val="333333"/>
                </a:solidFill>
              </a:rPr>
              <a:t>Current state determine: Data delivered</a:t>
            </a:r>
            <a:endParaRPr lang="en-CA" sz="1400" b="1" i="1" dirty="0">
              <a:solidFill>
                <a:srgbClr val="333333"/>
              </a:solidFill>
            </a:endParaRPr>
          </a:p>
        </p:txBody>
      </p:sp>
      <p:cxnSp>
        <p:nvCxnSpPr>
          <p:cNvPr id="9" name="Elbow Connector 8"/>
          <p:cNvCxnSpPr>
            <a:stCxn id="39" idx="1"/>
            <a:endCxn id="37" idx="1"/>
          </p:cNvCxnSpPr>
          <p:nvPr/>
        </p:nvCxnSpPr>
        <p:spPr>
          <a:xfrm rot="16200000" flipV="1">
            <a:off x="4687880" y="1861196"/>
            <a:ext cx="19652" cy="6243975"/>
          </a:xfrm>
          <a:prstGeom prst="bentConnector3">
            <a:avLst>
              <a:gd name="adj1" fmla="val 126324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72211" y="4463480"/>
            <a:ext cx="3802903" cy="307777"/>
          </a:xfrm>
          <a:prstGeom prst="rect">
            <a:avLst/>
          </a:prstGeom>
        </p:spPr>
        <p:txBody>
          <a:bodyPr wrap="square" rtlCol="0">
            <a:spAutoFit/>
          </a:bodyPr>
          <a:lstStyle/>
          <a:p>
            <a:r>
              <a:rPr lang="en-US" sz="1400" b="1" i="1" dirty="0">
                <a:solidFill>
                  <a:srgbClr val="333333"/>
                </a:solidFill>
              </a:rPr>
              <a:t>Analytical Data requirements</a:t>
            </a:r>
            <a:endParaRPr lang="en-CA" sz="1400" b="1" i="1" dirty="0">
              <a:solidFill>
                <a:srgbClr val="333333"/>
              </a:solidFill>
            </a:endParaRPr>
          </a:p>
        </p:txBody>
      </p:sp>
      <p:sp>
        <p:nvSpPr>
          <p:cNvPr id="7" name="Oval 6"/>
          <p:cNvSpPr/>
          <p:nvPr/>
        </p:nvSpPr>
        <p:spPr>
          <a:xfrm>
            <a:off x="5998867" y="1222570"/>
            <a:ext cx="2887825" cy="1293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Business vision /strategies</a:t>
            </a:r>
            <a:endParaRPr lang="en-CA" b="1" dirty="0">
              <a:solidFill>
                <a:srgbClr val="FFFFFF"/>
              </a:solidFill>
            </a:endParaRPr>
          </a:p>
        </p:txBody>
      </p:sp>
      <p:cxnSp>
        <p:nvCxnSpPr>
          <p:cNvPr id="16" name="Straight Arrow Connector 15"/>
          <p:cNvCxnSpPr/>
          <p:nvPr/>
        </p:nvCxnSpPr>
        <p:spPr>
          <a:xfrm>
            <a:off x="8363573" y="2351847"/>
            <a:ext cx="14985" cy="11671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Flowchart: Magnetic Disk 35"/>
          <p:cNvSpPr/>
          <p:nvPr/>
        </p:nvSpPr>
        <p:spPr>
          <a:xfrm>
            <a:off x="3510004" y="4960821"/>
            <a:ext cx="304238" cy="2743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7" name="Flowchart: Magnetic Disk 36"/>
          <p:cNvSpPr/>
          <p:nvPr/>
        </p:nvSpPr>
        <p:spPr>
          <a:xfrm>
            <a:off x="1423600" y="4973357"/>
            <a:ext cx="304238" cy="2743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 name="Flowchart: Magnetic Disk 37"/>
          <p:cNvSpPr/>
          <p:nvPr/>
        </p:nvSpPr>
        <p:spPr>
          <a:xfrm>
            <a:off x="5558029" y="4960821"/>
            <a:ext cx="304238" cy="2743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9" name="Flowchart: Magnetic Disk 38"/>
          <p:cNvSpPr/>
          <p:nvPr/>
        </p:nvSpPr>
        <p:spPr>
          <a:xfrm>
            <a:off x="7667575" y="4993009"/>
            <a:ext cx="304238" cy="2743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a:off x="195731" y="1195758"/>
            <a:ext cx="5869970" cy="1323439"/>
          </a:xfrm>
          <a:prstGeom prst="rect">
            <a:avLst/>
          </a:prstGeom>
        </p:spPr>
        <p:txBody>
          <a:bodyPr wrap="square">
            <a:spAutoFit/>
          </a:bodyPr>
          <a:lstStyle/>
          <a:p>
            <a:r>
              <a:rPr lang="en-US" sz="1600" dirty="0"/>
              <a:t>Formulating an </a:t>
            </a:r>
            <a:r>
              <a:rPr lang="en-US" sz="1600" b="1" dirty="0"/>
              <a:t>Enterprise Reporting and Analytics Strategy</a:t>
            </a:r>
            <a:r>
              <a:rPr lang="en-US" sz="1600" dirty="0"/>
              <a:t> requires the business vision and strategies to first be substantiated. Any optimization to the Data Warehouse, Integration and Source layer is in turn driven by the Enterprise Reporting and Analytics Strategy</a:t>
            </a:r>
            <a:endParaRPr lang="en-CA" sz="1600" dirty="0"/>
          </a:p>
        </p:txBody>
      </p:sp>
      <p:sp>
        <p:nvSpPr>
          <p:cNvPr id="12" name="TextBox 11"/>
          <p:cNvSpPr txBox="1"/>
          <p:nvPr/>
        </p:nvSpPr>
        <p:spPr>
          <a:xfrm flipH="1">
            <a:off x="1736521" y="5813571"/>
            <a:ext cx="5163715" cy="523220"/>
          </a:xfrm>
          <a:prstGeom prst="rect">
            <a:avLst/>
          </a:prstGeom>
        </p:spPr>
        <p:txBody>
          <a:bodyPr wrap="square" rtlCol="0">
            <a:spAutoFit/>
          </a:bodyPr>
          <a:lstStyle/>
          <a:p>
            <a:r>
              <a:rPr lang="en-US" sz="1400" dirty="0"/>
              <a:t>The current state of your Integration and Warehouse platforms determine what data can be utilized for BI and Analytics</a:t>
            </a:r>
            <a:endParaRPr lang="en-CA" sz="1400" dirty="0"/>
          </a:p>
        </p:txBody>
      </p:sp>
      <p:sp>
        <p:nvSpPr>
          <p:cNvPr id="21" name="TextBox 20">
            <a:extLst>
              <a:ext uri="{FF2B5EF4-FFF2-40B4-BE49-F238E27FC236}">
                <a16:creationId xmlns:a16="http://schemas.microsoft.com/office/drawing/2014/main" id="{05066779-60E6-4D86-B3CE-D97CC0A8F4B9}"/>
              </a:ext>
            </a:extLst>
          </p:cNvPr>
          <p:cNvSpPr txBox="1"/>
          <p:nvPr/>
        </p:nvSpPr>
        <p:spPr>
          <a:xfrm>
            <a:off x="74736" y="4966889"/>
            <a:ext cx="761747" cy="300082"/>
          </a:xfrm>
          <a:prstGeom prst="rect">
            <a:avLst/>
          </a:prstGeom>
        </p:spPr>
        <p:txBody>
          <a:bodyPr wrap="square" rtlCol="0">
            <a:spAutoFit/>
          </a:bodyPr>
          <a:lstStyle/>
          <a:p>
            <a:pPr algn="r"/>
            <a:r>
              <a:rPr lang="en-US" sz="1350" b="1" i="1" dirty="0">
                <a:solidFill>
                  <a:srgbClr val="333333"/>
                </a:solidFill>
              </a:rPr>
              <a:t>Deploy</a:t>
            </a:r>
            <a:endParaRPr lang="en-CA" sz="1350" b="1" i="1" dirty="0">
              <a:solidFill>
                <a:srgbClr val="333333"/>
              </a:solidFill>
            </a:endParaRPr>
          </a:p>
        </p:txBody>
      </p:sp>
      <p:sp>
        <p:nvSpPr>
          <p:cNvPr id="22" name="TextBox 21">
            <a:extLst>
              <a:ext uri="{FF2B5EF4-FFF2-40B4-BE49-F238E27FC236}">
                <a16:creationId xmlns:a16="http://schemas.microsoft.com/office/drawing/2014/main" id="{DFBB96AD-1495-48CC-9760-A1F89F345BC9}"/>
              </a:ext>
            </a:extLst>
          </p:cNvPr>
          <p:cNvSpPr txBox="1"/>
          <p:nvPr/>
        </p:nvSpPr>
        <p:spPr>
          <a:xfrm>
            <a:off x="181371" y="3732265"/>
            <a:ext cx="550151" cy="300082"/>
          </a:xfrm>
          <a:prstGeom prst="rect">
            <a:avLst/>
          </a:prstGeom>
        </p:spPr>
        <p:txBody>
          <a:bodyPr wrap="square" rtlCol="0">
            <a:spAutoFit/>
          </a:bodyPr>
          <a:lstStyle/>
          <a:p>
            <a:pPr algn="r"/>
            <a:r>
              <a:rPr lang="en-US" sz="1350" b="1" i="1" dirty="0">
                <a:solidFill>
                  <a:srgbClr val="333333"/>
                </a:solidFill>
              </a:rPr>
              <a:t>Plan</a:t>
            </a:r>
            <a:endParaRPr lang="en-CA" sz="1350" b="1" i="1" dirty="0">
              <a:solidFill>
                <a:srgbClr val="333333"/>
              </a:solidFill>
            </a:endParaRPr>
          </a:p>
        </p:txBody>
      </p:sp>
    </p:spTree>
    <p:extLst>
      <p:ext uri="{BB962C8B-B14F-4D97-AF65-F5344CB8AC3E}">
        <p14:creationId xmlns:p14="http://schemas.microsoft.com/office/powerpoint/2010/main" val="293286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we are, and how we got here</a:t>
            </a:r>
            <a:endParaRPr lang="en-CA" dirty="0"/>
          </a:p>
        </p:txBody>
      </p:sp>
      <p:sp>
        <p:nvSpPr>
          <p:cNvPr id="5" name="Rectangle 4"/>
          <p:cNvSpPr/>
          <p:nvPr>
            <p:custDataLst>
              <p:tags r:id="rId1"/>
            </p:custDataLst>
          </p:nvPr>
        </p:nvSpPr>
        <p:spPr>
          <a:xfrm>
            <a:off x="328283" y="1323482"/>
            <a:ext cx="3994473" cy="365760"/>
          </a:xfrm>
          <a:prstGeom prst="rect">
            <a:avLst/>
          </a:prstGeom>
          <a:solidFill>
            <a:srgbClr val="96B8D2"/>
          </a:solidFill>
          <a:ln>
            <a:noFill/>
          </a:ln>
          <a:effectLst>
            <a:outerShdw blurRad="12700" dist="12700" dir="2700000" rotWithShape="0">
              <a:srgbClr val="000000">
                <a:alpha val="15000"/>
              </a:srgbClr>
            </a:outerShdw>
          </a:effectLst>
        </p:spPr>
        <p:style>
          <a:lnRef idx="1">
            <a:schemeClr val="accent6"/>
          </a:lnRef>
          <a:fillRef idx="3">
            <a:schemeClr val="accent6"/>
          </a:fillRef>
          <a:effectRef idx="2">
            <a:schemeClr val="accent6"/>
          </a:effectRef>
          <a:fontRef idx="minor">
            <a:schemeClr val="lt1"/>
          </a:fontRef>
        </p:style>
        <p:txBody>
          <a:bodyPr lIns="144000" rtlCol="0" anchor="ctr"/>
          <a:lstStyle/>
          <a:p>
            <a:r>
              <a:rPr lang="en-CA" sz="1400" b="1" dirty="0">
                <a:solidFill>
                  <a:srgbClr val="FFFFFF"/>
                </a:solidFill>
              </a:rPr>
              <a:t>How we got here</a:t>
            </a:r>
          </a:p>
        </p:txBody>
      </p:sp>
      <p:sp>
        <p:nvSpPr>
          <p:cNvPr id="6" name="Rectangle 5"/>
          <p:cNvSpPr/>
          <p:nvPr>
            <p:custDataLst>
              <p:tags r:id="rId2"/>
            </p:custDataLst>
          </p:nvPr>
        </p:nvSpPr>
        <p:spPr>
          <a:xfrm>
            <a:off x="4791125" y="1323482"/>
            <a:ext cx="4027569" cy="371475"/>
          </a:xfrm>
          <a:prstGeom prst="rect">
            <a:avLst/>
          </a:prstGeom>
          <a:solidFill>
            <a:srgbClr val="96B8D2"/>
          </a:solidFill>
          <a:ln>
            <a:noFill/>
          </a:ln>
          <a:effectLst>
            <a:outerShdw blurRad="12700" dist="12700" dir="2700000" rotWithShape="0">
              <a:srgbClr val="000000">
                <a:alpha val="15000"/>
              </a:srgbClr>
            </a:outerShdw>
          </a:effectLst>
        </p:spPr>
        <p:style>
          <a:lnRef idx="1">
            <a:schemeClr val="accent6"/>
          </a:lnRef>
          <a:fillRef idx="3">
            <a:schemeClr val="accent6"/>
          </a:fillRef>
          <a:effectRef idx="2">
            <a:schemeClr val="accent6"/>
          </a:effectRef>
          <a:fontRef idx="minor">
            <a:schemeClr val="lt1"/>
          </a:fontRef>
        </p:style>
        <p:txBody>
          <a:bodyPr lIns="144000" rtlCol="0" anchor="ctr"/>
          <a:lstStyle/>
          <a:p>
            <a:r>
              <a:rPr lang="en-CA" sz="1400" b="1" dirty="0">
                <a:solidFill>
                  <a:srgbClr val="FFFFFF"/>
                </a:solidFill>
              </a:rPr>
              <a:t>Where we are now</a:t>
            </a:r>
          </a:p>
        </p:txBody>
      </p:sp>
      <p:sp>
        <p:nvSpPr>
          <p:cNvPr id="7" name="Chevron 6"/>
          <p:cNvSpPr/>
          <p:nvPr/>
        </p:nvSpPr>
        <p:spPr>
          <a:xfrm>
            <a:off x="4463967" y="1390554"/>
            <a:ext cx="200722" cy="276220"/>
          </a:xfrm>
          <a:prstGeom prst="chevron">
            <a:avLst/>
          </a:prstGeom>
          <a:solidFill>
            <a:schemeClr val="bg1">
              <a:lumMod val="85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sp>
        <p:nvSpPr>
          <p:cNvPr id="8" name="Rectangle 7"/>
          <p:cNvSpPr/>
          <p:nvPr>
            <p:custDataLst>
              <p:tags r:id="rId3"/>
            </p:custDataLst>
          </p:nvPr>
        </p:nvSpPr>
        <p:spPr>
          <a:xfrm>
            <a:off x="286489" y="1795211"/>
            <a:ext cx="4078060" cy="4062651"/>
          </a:xfrm>
          <a:prstGeom prst="rect">
            <a:avLst/>
          </a:prstGeom>
        </p:spPr>
        <p:txBody>
          <a:bodyPr wrap="square">
            <a:spAutoFit/>
          </a:bodyPr>
          <a:lstStyle/>
          <a:p>
            <a:pPr marL="171450" indent="-171450">
              <a:spcBef>
                <a:spcPts val="600"/>
              </a:spcBef>
              <a:spcAft>
                <a:spcPts val="600"/>
              </a:spcAft>
              <a:buFont typeface="Arial" panose="020B0604020202020204" pitchFamily="34" charset="0"/>
              <a:buChar char="•"/>
            </a:pPr>
            <a:r>
              <a:rPr lang="en-US" sz="1200" b="1" dirty="0">
                <a:solidFill>
                  <a:srgbClr val="333333"/>
                </a:solidFill>
              </a:rPr>
              <a:t>In the beginning was </a:t>
            </a:r>
            <a:r>
              <a:rPr lang="en-US" sz="1200" b="1" dirty="0">
                <a:solidFill>
                  <a:srgbClr val="B0C534"/>
                </a:solidFill>
              </a:rPr>
              <a:t>BI 1.0.</a:t>
            </a:r>
            <a:r>
              <a:rPr lang="en-US" sz="1200" b="1" dirty="0">
                <a:solidFill>
                  <a:srgbClr val="333333"/>
                </a:solidFill>
              </a:rPr>
              <a:t> </a:t>
            </a:r>
            <a:r>
              <a:rPr lang="en-US" sz="1200" dirty="0">
                <a:solidFill>
                  <a:srgbClr val="333333"/>
                </a:solidFill>
              </a:rPr>
              <a:t>Business intelligence began as an </a:t>
            </a:r>
            <a:r>
              <a:rPr lang="en-US" sz="1200" b="1" dirty="0">
                <a:solidFill>
                  <a:srgbClr val="333333"/>
                </a:solidFill>
              </a:rPr>
              <a:t>IT-driven centralized solution </a:t>
            </a:r>
            <a:r>
              <a:rPr lang="en-US" sz="1200" dirty="0">
                <a:solidFill>
                  <a:srgbClr val="333333"/>
                </a:solidFill>
              </a:rPr>
              <a:t>that was highly governed. Business users were typically the consumers of reports and dashboards created by IT, an analytics-trained minority, upon request. </a:t>
            </a:r>
          </a:p>
          <a:p>
            <a:pPr marL="171450" indent="-171450">
              <a:spcBef>
                <a:spcPts val="600"/>
              </a:spcBef>
              <a:spcAft>
                <a:spcPts val="600"/>
              </a:spcAft>
              <a:buFont typeface="Arial" panose="020B0604020202020204" pitchFamily="34" charset="0"/>
              <a:buChar char="•"/>
            </a:pPr>
            <a:r>
              <a:rPr lang="en-US" sz="1200" dirty="0">
                <a:solidFill>
                  <a:srgbClr val="333333"/>
                </a:solidFill>
              </a:rPr>
              <a:t>In the last five to ten years, we have seen a fundamental shift in the business intelligence and analytics market, moving away from such large-scale, centralized IT-driven solutions focused on basic reporting and administration,</a:t>
            </a:r>
            <a:r>
              <a:rPr lang="en-US" sz="1200" b="1" dirty="0">
                <a:solidFill>
                  <a:srgbClr val="333333"/>
                </a:solidFill>
              </a:rPr>
              <a:t> towards more advanced user-friendly data discovery and visualization platforms. This has come to be known as </a:t>
            </a:r>
            <a:r>
              <a:rPr lang="en-US" sz="1200" b="1" dirty="0">
                <a:solidFill>
                  <a:srgbClr val="B0C534"/>
                </a:solidFill>
              </a:rPr>
              <a:t>BI 2.0.</a:t>
            </a:r>
            <a:r>
              <a:rPr lang="en-US" sz="1200" dirty="0">
                <a:solidFill>
                  <a:srgbClr val="333333"/>
                </a:solidFill>
              </a:rPr>
              <a:t> </a:t>
            </a:r>
          </a:p>
          <a:p>
            <a:pPr marL="171450" indent="-171450">
              <a:spcBef>
                <a:spcPts val="600"/>
              </a:spcBef>
              <a:spcAft>
                <a:spcPts val="600"/>
              </a:spcAft>
              <a:buFont typeface="Arial" panose="020B0604020202020204" pitchFamily="34" charset="0"/>
              <a:buChar char="•"/>
            </a:pPr>
            <a:r>
              <a:rPr lang="en-US" sz="1200" dirty="0">
                <a:solidFill>
                  <a:srgbClr val="333333"/>
                </a:solidFill>
              </a:rPr>
              <a:t>Many </a:t>
            </a:r>
            <a:r>
              <a:rPr lang="en-US" sz="1200" b="1" dirty="0">
                <a:solidFill>
                  <a:srgbClr val="333333"/>
                </a:solidFill>
              </a:rPr>
              <a:t>incumbent market leaders were disrupted </a:t>
            </a:r>
            <a:r>
              <a:rPr lang="en-US" sz="1200" dirty="0">
                <a:solidFill>
                  <a:srgbClr val="333333"/>
                </a:solidFill>
              </a:rPr>
              <a:t>by the demand for more user-friendly business intelligence solutions, allowing </a:t>
            </a:r>
            <a:r>
              <a:rPr lang="en-US" sz="1200" b="1" dirty="0">
                <a:solidFill>
                  <a:srgbClr val="333333"/>
                </a:solidFill>
              </a:rPr>
              <a:t>“pure-play” BI </a:t>
            </a:r>
            <a:r>
              <a:rPr lang="en-US" sz="1200" dirty="0">
                <a:solidFill>
                  <a:srgbClr val="333333"/>
                </a:solidFill>
              </a:rPr>
              <a:t>software vendors to carve out a niche and rapidly expand into more enterprise environments.</a:t>
            </a:r>
          </a:p>
          <a:p>
            <a:pPr marL="171450" indent="-171450">
              <a:spcBef>
                <a:spcPts val="600"/>
              </a:spcBef>
              <a:spcAft>
                <a:spcPts val="600"/>
              </a:spcAft>
              <a:buFont typeface="Arial" panose="020B0604020202020204" pitchFamily="34" charset="0"/>
              <a:buChar char="•"/>
            </a:pPr>
            <a:r>
              <a:rPr lang="en-US" sz="1200" b="1" dirty="0">
                <a:solidFill>
                  <a:srgbClr val="333333"/>
                </a:solidFill>
              </a:rPr>
              <a:t>BI-on-the-cloud</a:t>
            </a:r>
            <a:r>
              <a:rPr lang="en-US" sz="1200" dirty="0">
                <a:solidFill>
                  <a:srgbClr val="333333"/>
                </a:solidFill>
              </a:rPr>
              <a:t> has established itself as a solid alternative to in-house implementation and operation.</a:t>
            </a:r>
          </a:p>
        </p:txBody>
      </p:sp>
      <p:sp>
        <p:nvSpPr>
          <p:cNvPr id="9" name="Rectangle 8"/>
          <p:cNvSpPr/>
          <p:nvPr>
            <p:custDataLst>
              <p:tags r:id="rId4"/>
            </p:custDataLst>
          </p:nvPr>
        </p:nvSpPr>
        <p:spPr>
          <a:xfrm>
            <a:off x="4824066" y="1795211"/>
            <a:ext cx="3961686" cy="4431983"/>
          </a:xfrm>
          <a:prstGeom prst="rect">
            <a:avLst/>
          </a:prstGeom>
        </p:spPr>
        <p:txBody>
          <a:bodyPr wrap="square">
            <a:spAutoFit/>
          </a:bodyPr>
          <a:lstStyle/>
          <a:p>
            <a:pPr marL="171450" indent="-171450">
              <a:spcBef>
                <a:spcPts val="600"/>
              </a:spcBef>
              <a:spcAft>
                <a:spcPts val="600"/>
              </a:spcAft>
              <a:buFont typeface="Arial" panose="020B0604020202020204" pitchFamily="34" charset="0"/>
              <a:buChar char="•"/>
            </a:pPr>
            <a:r>
              <a:rPr lang="en-US" sz="1200" b="1" dirty="0">
                <a:solidFill>
                  <a:srgbClr val="B0C534"/>
                </a:solidFill>
              </a:rPr>
              <a:t>BI 3.0</a:t>
            </a:r>
            <a:r>
              <a:rPr lang="en-US" sz="1200" b="1" dirty="0">
                <a:solidFill>
                  <a:srgbClr val="333333"/>
                </a:solidFill>
              </a:rPr>
              <a:t> has arrived. </a:t>
            </a:r>
            <a:r>
              <a:rPr lang="en-US" sz="1200" dirty="0">
                <a:solidFill>
                  <a:srgbClr val="333333"/>
                </a:solidFill>
              </a:rPr>
              <a:t>This involves the </a:t>
            </a:r>
            <a:r>
              <a:rPr lang="en-US" sz="1200" b="1" dirty="0">
                <a:solidFill>
                  <a:srgbClr val="333333"/>
                </a:solidFill>
              </a:rPr>
              <a:t>democratization of data and analytics</a:t>
            </a:r>
            <a:r>
              <a:rPr lang="en-US" sz="1200" dirty="0">
                <a:solidFill>
                  <a:srgbClr val="333333"/>
                </a:solidFill>
              </a:rPr>
              <a:t> and a</a:t>
            </a:r>
            <a:r>
              <a:rPr lang="en-CA" sz="1200" dirty="0">
                <a:solidFill>
                  <a:srgbClr val="333333"/>
                </a:solidFill>
              </a:rPr>
              <a:t> predominantly </a:t>
            </a:r>
            <a:r>
              <a:rPr lang="en-CA" sz="1200" b="1" dirty="0">
                <a:solidFill>
                  <a:srgbClr val="333333"/>
                </a:solidFill>
              </a:rPr>
              <a:t>app-centric</a:t>
            </a:r>
            <a:r>
              <a:rPr lang="en-CA" sz="1200" dirty="0">
                <a:solidFill>
                  <a:srgbClr val="333333"/>
                </a:solidFill>
              </a:rPr>
              <a:t> approach to BI, identifiable by an anywhere, anytime, and device-or-platform-independent collaborative methodology. Social workgroups and self-guided content creation, delivery, analysis, and management is prominent.</a:t>
            </a:r>
            <a:endParaRPr lang="en-US" sz="1200" b="1" dirty="0">
              <a:solidFill>
                <a:srgbClr val="333333"/>
              </a:solidFill>
            </a:endParaRPr>
          </a:p>
          <a:p>
            <a:pPr marL="171450" indent="-171450">
              <a:spcBef>
                <a:spcPts val="600"/>
              </a:spcBef>
              <a:spcAft>
                <a:spcPts val="600"/>
              </a:spcAft>
              <a:buFont typeface="Arial" panose="020B0604020202020204" pitchFamily="34" charset="0"/>
              <a:buChar char="•"/>
            </a:pPr>
            <a:r>
              <a:rPr lang="en-US" sz="1200" dirty="0">
                <a:solidFill>
                  <a:srgbClr val="333333"/>
                </a:solidFill>
              </a:rPr>
              <a:t>Where the need for reporting and dashboards remains, we’re seeing </a:t>
            </a:r>
            <a:r>
              <a:rPr lang="en-US" sz="1200" b="1" dirty="0">
                <a:solidFill>
                  <a:srgbClr val="333333"/>
                </a:solidFill>
              </a:rPr>
              <a:t>data discovery platforms </a:t>
            </a:r>
            <a:r>
              <a:rPr lang="en-US" sz="1200" dirty="0">
                <a:solidFill>
                  <a:srgbClr val="333333"/>
                </a:solidFill>
              </a:rPr>
              <a:t>fulfilling the needs of non-technical business users by providing </a:t>
            </a:r>
            <a:r>
              <a:rPr lang="en-US" sz="1200" b="1" dirty="0">
                <a:solidFill>
                  <a:srgbClr val="333333"/>
                </a:solidFill>
              </a:rPr>
              <a:t>easy-to-use interactive solutions to increase adoption across enterprises. </a:t>
            </a:r>
            <a:endParaRPr lang="en-US" sz="1200" dirty="0">
              <a:solidFill>
                <a:srgbClr val="333333"/>
              </a:solidFill>
            </a:endParaRPr>
          </a:p>
          <a:p>
            <a:pPr marL="171450" indent="-171450">
              <a:spcBef>
                <a:spcPts val="600"/>
              </a:spcBef>
              <a:spcAft>
                <a:spcPts val="600"/>
              </a:spcAft>
              <a:buFont typeface="Arial" panose="020B0604020202020204" pitchFamily="34" charset="0"/>
              <a:buChar char="•"/>
            </a:pPr>
            <a:r>
              <a:rPr lang="en-US" sz="1200" dirty="0">
                <a:solidFill>
                  <a:srgbClr val="333333"/>
                </a:solidFill>
              </a:rPr>
              <a:t>With more end users demanding access to data and the tools to extract business insights, IT is looking to meet these needs while continuing to maintain governance and administration over a much larger base of users. The race for </a:t>
            </a:r>
            <a:r>
              <a:rPr lang="en-US" sz="1200" b="1" dirty="0">
                <a:solidFill>
                  <a:srgbClr val="B0C534"/>
                </a:solidFill>
              </a:rPr>
              <a:t>governed data discovery</a:t>
            </a:r>
            <a:r>
              <a:rPr lang="en-US" sz="1200" b="1" dirty="0">
                <a:solidFill>
                  <a:srgbClr val="333333"/>
                </a:solidFill>
              </a:rPr>
              <a:t> </a:t>
            </a:r>
            <a:r>
              <a:rPr lang="en-US" sz="1200" dirty="0">
                <a:solidFill>
                  <a:srgbClr val="333333"/>
                </a:solidFill>
              </a:rPr>
              <a:t>is heated and will be a market differentiator.</a:t>
            </a:r>
          </a:p>
          <a:p>
            <a:pPr marL="171450" indent="-171450">
              <a:spcBef>
                <a:spcPts val="600"/>
              </a:spcBef>
              <a:spcAft>
                <a:spcPts val="600"/>
              </a:spcAft>
              <a:buFont typeface="Arial" panose="020B0604020202020204" pitchFamily="34" charset="0"/>
              <a:buChar char="•"/>
            </a:pPr>
            <a:r>
              <a:rPr lang="en-US" sz="1200" dirty="0">
                <a:solidFill>
                  <a:srgbClr val="333333"/>
                </a:solidFill>
              </a:rPr>
              <a:t>The next kid on the block is Artificial Intelligence that put further demands on data quality and availability.</a:t>
            </a:r>
          </a:p>
        </p:txBody>
      </p:sp>
    </p:spTree>
    <p:extLst>
      <p:ext uri="{BB962C8B-B14F-4D97-AF65-F5344CB8AC3E}">
        <p14:creationId xmlns:p14="http://schemas.microsoft.com/office/powerpoint/2010/main" val="383216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2" y="-28253"/>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solidFill>
                  <a:schemeClr val="bg1"/>
                </a:solidFill>
              </a:rPr>
              <a:t>RICOH Canada used this methodology to develop their BI strategy in consultation with their business stakeholders</a:t>
            </a:r>
            <a:endParaRPr lang="en-CA" sz="2400" dirty="0">
              <a:solidFill>
                <a:schemeClr val="bg1"/>
              </a:solidFill>
              <a:latin typeface="+mj-lt"/>
            </a:endParaRPr>
          </a:p>
        </p:txBody>
      </p:sp>
      <p:sp>
        <p:nvSpPr>
          <p:cNvPr id="4" name="TextBox 3"/>
          <p:cNvSpPr txBox="1"/>
          <p:nvPr/>
        </p:nvSpPr>
        <p:spPr>
          <a:xfrm>
            <a:off x="227372" y="2016272"/>
            <a:ext cx="4922597" cy="4493538"/>
          </a:xfrm>
          <a:prstGeom prst="rect">
            <a:avLst/>
          </a:prstGeom>
        </p:spPr>
        <p:txBody>
          <a:bodyPr wrap="square" rtlCol="0" anchor="t">
            <a:spAutoFit/>
          </a:bodyPr>
          <a:lstStyle/>
          <a:p>
            <a:r>
              <a:rPr lang="en-US" sz="1200" b="1" dirty="0">
                <a:solidFill>
                  <a:schemeClr val="bg1"/>
                </a:solidFill>
              </a:rPr>
              <a:t>Ricoh Canada </a:t>
            </a:r>
            <a:r>
              <a:rPr lang="en-US" sz="1200" dirty="0">
                <a:solidFill>
                  <a:schemeClr val="bg1"/>
                </a:solidFill>
              </a:rPr>
              <a:t>transforms the way people work with breakthrough technologies that help businesses innovate and grow. Its focus has always been to envision what the future will look like so that it can help its customers prepare for success. Ricoh empowers digital workplaces with a broad portfolio of services, solutions, and technologies – helping customers remove obstacles to sustained growth by optimizing the flow of information and automating antiquated processes to increase workplace productivity. In their commitment towards a customer-centric approach, Ricoh Canada recognized that BI and analytics can be used to inform business leaders in making strategic decisions.</a:t>
            </a:r>
            <a:endParaRPr lang="en-CA" sz="1200" dirty="0">
              <a:solidFill>
                <a:schemeClr val="bg1"/>
              </a:solidFill>
            </a:endParaRPr>
          </a:p>
          <a:p>
            <a:pPr>
              <a:spcBef>
                <a:spcPts val="600"/>
              </a:spcBef>
              <a:spcAft>
                <a:spcPts val="600"/>
              </a:spcAft>
            </a:pPr>
            <a:r>
              <a:rPr lang="en-CA" sz="1300" b="1" dirty="0">
                <a:solidFill>
                  <a:schemeClr val="bg1"/>
                </a:solidFill>
              </a:rPr>
              <a:t>Enterprise BI and analytics Initiative</a:t>
            </a:r>
          </a:p>
          <a:p>
            <a:r>
              <a:rPr lang="en-CA" sz="1200" b="1" dirty="0">
                <a:solidFill>
                  <a:schemeClr val="bg1"/>
                </a:solidFill>
              </a:rPr>
              <a:t>Ricoh Canada </a:t>
            </a:r>
            <a:r>
              <a:rPr lang="en-CA" sz="1200" dirty="0">
                <a:solidFill>
                  <a:schemeClr val="bg1"/>
                </a:solidFill>
              </a:rPr>
              <a:t>enrolled in the ITRG Reporting  &amp; Analytics strategy workshop with the aim to create a BI strategy that will allow the business to harvest it strengths and build for the future. The workshop acted as a forum for the different business units to communicate, share ideas, and hear from each other what their pains are and what should be done to provide a full customer 360 view.</a:t>
            </a:r>
          </a:p>
          <a:p>
            <a:pPr>
              <a:spcBef>
                <a:spcPts val="600"/>
              </a:spcBef>
              <a:spcAft>
                <a:spcPts val="600"/>
              </a:spcAft>
            </a:pPr>
            <a:r>
              <a:rPr lang="en-CA" sz="1300" b="1" dirty="0">
                <a:solidFill>
                  <a:schemeClr val="bg1"/>
                </a:solidFill>
              </a:rPr>
              <a:t>Results </a:t>
            </a:r>
          </a:p>
          <a:p>
            <a:pPr>
              <a:spcAft>
                <a:spcPts val="600"/>
              </a:spcAft>
            </a:pPr>
            <a:r>
              <a:rPr lang="en-US" sz="1200" i="1" dirty="0">
                <a:solidFill>
                  <a:schemeClr val="bg1"/>
                </a:solidFill>
              </a:rPr>
              <a:t>“This workshop allowed us to collectively identify the various stakeholders and their unique requirements. This is a key factor in the development of an effective BI Analytics tool.”</a:t>
            </a:r>
            <a:r>
              <a:rPr lang="en-CA" sz="1200" dirty="0">
                <a:solidFill>
                  <a:schemeClr val="bg1"/>
                </a:solidFill>
              </a:rPr>
              <a:t> David Farrar</a:t>
            </a:r>
          </a:p>
        </p:txBody>
      </p:sp>
      <p:sp>
        <p:nvSpPr>
          <p:cNvPr id="5" name="TextBox 4"/>
          <p:cNvSpPr txBox="1"/>
          <p:nvPr/>
        </p:nvSpPr>
        <p:spPr>
          <a:xfrm>
            <a:off x="5073593" y="2183846"/>
            <a:ext cx="3968018" cy="461665"/>
          </a:xfrm>
          <a:prstGeom prst="rect">
            <a:avLst/>
          </a:prstGeom>
        </p:spPr>
        <p:txBody>
          <a:bodyPr wrap="square" rtlCol="0">
            <a:spAutoFit/>
          </a:bodyPr>
          <a:lstStyle/>
          <a:p>
            <a:pPr algn="ctr"/>
            <a:r>
              <a:rPr lang="en-CA" sz="1200" b="1" dirty="0"/>
              <a:t>The Customer 360 Initiative included the following components</a:t>
            </a:r>
          </a:p>
        </p:txBody>
      </p:sp>
      <p:grpSp>
        <p:nvGrpSpPr>
          <p:cNvPr id="6" name="Group 5"/>
          <p:cNvGrpSpPr/>
          <p:nvPr/>
        </p:nvGrpSpPr>
        <p:grpSpPr>
          <a:xfrm>
            <a:off x="6262328" y="2766373"/>
            <a:ext cx="1664656" cy="2496198"/>
            <a:chOff x="5940925" y="2770064"/>
            <a:chExt cx="1664656" cy="2496198"/>
          </a:xfrm>
        </p:grpSpPr>
        <p:sp>
          <p:nvSpPr>
            <p:cNvPr id="7" name="Rectangle 6"/>
            <p:cNvSpPr/>
            <p:nvPr/>
          </p:nvSpPr>
          <p:spPr>
            <a:xfrm>
              <a:off x="5940925" y="2770064"/>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Organization and contact person data</a:t>
              </a:r>
            </a:p>
          </p:txBody>
        </p:sp>
        <p:sp>
          <p:nvSpPr>
            <p:cNvPr id="8" name="Rectangle 7"/>
            <p:cNvSpPr/>
            <p:nvPr/>
          </p:nvSpPr>
          <p:spPr>
            <a:xfrm>
              <a:off x="5940925" y="3286626"/>
              <a:ext cx="1664656" cy="429949"/>
            </a:xfrm>
            <a:prstGeom prst="rect">
              <a:avLst/>
            </a:prstGeom>
            <a:solidFill>
              <a:schemeClr val="tx1">
                <a:lumMod val="40000"/>
                <a:lumOff val="60000"/>
              </a:schemeClr>
            </a:solidFill>
            <a:ln>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Data Governance </a:t>
              </a:r>
            </a:p>
          </p:txBody>
        </p:sp>
        <p:sp>
          <p:nvSpPr>
            <p:cNvPr id="9" name="Rectangle 8"/>
            <p:cNvSpPr/>
            <p:nvPr/>
          </p:nvSpPr>
          <p:spPr>
            <a:xfrm>
              <a:off x="5940925" y="3803188"/>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Enterprise Data Modeling </a:t>
              </a:r>
            </a:p>
          </p:txBody>
        </p:sp>
        <p:sp>
          <p:nvSpPr>
            <p:cNvPr id="10" name="Rectangle 9"/>
            <p:cNvSpPr/>
            <p:nvPr/>
          </p:nvSpPr>
          <p:spPr>
            <a:xfrm>
              <a:off x="5940925" y="4319750"/>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Enterprise Vocabulary </a:t>
              </a:r>
            </a:p>
          </p:txBody>
        </p:sp>
        <p:sp>
          <p:nvSpPr>
            <p:cNvPr id="11" name="Rectangle 10"/>
            <p:cNvSpPr/>
            <p:nvPr/>
          </p:nvSpPr>
          <p:spPr>
            <a:xfrm>
              <a:off x="5940925" y="4836313"/>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Enterprise Managed Metadata Management </a:t>
              </a:r>
            </a:p>
          </p:txBody>
        </p:sp>
      </p:gr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US" sz="1200" b="1" dirty="0">
                  <a:solidFill>
                    <a:schemeClr val="bg1"/>
                  </a:solidFill>
                </a:rPr>
                <a:t>Industry 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043554" y="386556"/>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Manufacturing and Retail</a:t>
              </a:r>
            </a:p>
            <a:p>
              <a:r>
                <a:rPr lang="en-CA" b="0" i="1" dirty="0"/>
                <a:t>RICOH</a:t>
              </a:r>
            </a:p>
          </p:txBody>
        </p:sp>
      </p:grpSp>
      <p:grpSp>
        <p:nvGrpSpPr>
          <p:cNvPr id="19" name="Group 18"/>
          <p:cNvGrpSpPr/>
          <p:nvPr/>
        </p:nvGrpSpPr>
        <p:grpSpPr>
          <a:xfrm>
            <a:off x="5339427" y="5947569"/>
            <a:ext cx="3804573" cy="246221"/>
            <a:chOff x="4727275" y="5975722"/>
            <a:chExt cx="4213955" cy="246221"/>
          </a:xfrm>
        </p:grpSpPr>
        <p:sp>
          <p:nvSpPr>
            <p:cNvPr id="20" name="Rectangle 19"/>
            <p:cNvSpPr/>
            <p:nvPr/>
          </p:nvSpPr>
          <p:spPr>
            <a:xfrm>
              <a:off x="4727275" y="5986113"/>
              <a:ext cx="365856" cy="214975"/>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p>
          </p:txBody>
        </p:sp>
        <p:sp>
          <p:nvSpPr>
            <p:cNvPr id="21" name="TextBox 20"/>
            <p:cNvSpPr txBox="1"/>
            <p:nvPr/>
          </p:nvSpPr>
          <p:spPr>
            <a:xfrm>
              <a:off x="5093131" y="5975722"/>
              <a:ext cx="3848099" cy="246221"/>
            </a:xfrm>
            <a:prstGeom prst="rect">
              <a:avLst/>
            </a:prstGeom>
          </p:spPr>
          <p:txBody>
            <a:bodyPr wrap="square" rtlCol="0">
              <a:spAutoFit/>
            </a:bodyPr>
            <a:lstStyle/>
            <a:p>
              <a:r>
                <a:rPr lang="en-CA" sz="1000" i="1" dirty="0"/>
                <a:t>Component falls into the scope of Data Architecture </a:t>
              </a:r>
            </a:p>
          </p:txBody>
        </p:sp>
      </p:grpSp>
      <p:sp>
        <p:nvSpPr>
          <p:cNvPr id="22" name="TextBox 21"/>
          <p:cNvSpPr txBox="1"/>
          <p:nvPr/>
        </p:nvSpPr>
        <p:spPr>
          <a:xfrm>
            <a:off x="5228231" y="5619732"/>
            <a:ext cx="1371600" cy="246221"/>
          </a:xfrm>
          <a:prstGeom prst="rect">
            <a:avLst/>
          </a:prstGeom>
        </p:spPr>
        <p:txBody>
          <a:bodyPr wrap="square" rtlCol="0">
            <a:spAutoFit/>
          </a:bodyPr>
          <a:lstStyle/>
          <a:p>
            <a:r>
              <a:rPr lang="en-CA" sz="1000" b="1" dirty="0"/>
              <a:t>Legend </a:t>
            </a:r>
          </a:p>
        </p:txBody>
      </p:sp>
    </p:spTree>
    <p:extLst>
      <p:ext uri="{BB962C8B-B14F-4D97-AF65-F5344CB8AC3E}">
        <p14:creationId xmlns:p14="http://schemas.microsoft.com/office/powerpoint/2010/main" val="2407960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5209</Words>
  <Application>Microsoft Office PowerPoint</Application>
  <PresentationFormat>On-screen Show (4:3)</PresentationFormat>
  <Paragraphs>547</Paragraphs>
  <Slides>30</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41" baseType="lpstr">
      <vt:lpstr>Arial</vt:lpstr>
      <vt:lpstr>Arial</vt:lpstr>
      <vt:lpstr>Calibri</vt:lpstr>
      <vt:lpstr>Courier New</vt:lpstr>
      <vt:lpstr>Georgia</vt:lpstr>
      <vt:lpstr>myriad-pro</vt:lpstr>
      <vt:lpstr>Open Sans</vt:lpstr>
      <vt:lpstr>Open Sans</vt:lpstr>
      <vt:lpstr>Wingdings</vt:lpstr>
      <vt:lpstr>Theme1</vt:lpstr>
      <vt:lpstr>PowerPoint Presentation</vt:lpstr>
      <vt:lpstr>PowerPoint Presentation</vt:lpstr>
      <vt:lpstr>PowerPoint Presentation</vt:lpstr>
      <vt:lpstr>Our understanding of the problem</vt:lpstr>
      <vt:lpstr>Executive summary</vt:lpstr>
      <vt:lpstr>Metrics to track BI &amp; Analytical program progress</vt:lpstr>
      <vt:lpstr>Your Enterprise BI and Analytics Strategy is driven by your organization’s Vision and Corporate Strategy</vt:lpstr>
      <vt:lpstr>Where we are, and how we got here</vt:lpstr>
      <vt:lpstr>PowerPoint Presentation</vt:lpstr>
      <vt:lpstr>Improve BI Adoption Rates</vt:lpstr>
      <vt:lpstr>Why bother with analytics?</vt:lpstr>
      <vt:lpstr>Business intelligence serves as the layer that translates data, information, and organizational knowledge into insights</vt:lpstr>
      <vt:lpstr>Business intelligence and business analytics: what is the difference and should you care?</vt:lpstr>
      <vt:lpstr>Organizations that successfully grow their BI capabilities are reaping the rewards</vt:lpstr>
      <vt:lpstr>PowerPoint Presentation</vt:lpstr>
      <vt:lpstr>A large percentage of all BI projects fail to meet the organization’s needs; avoid falling victim to common pitfalls</vt:lpstr>
      <vt:lpstr>Business and IT have different priorities for a BI tool</vt:lpstr>
      <vt:lpstr>The top-down BI Opportunity Analysis is a tool for senior executives to discover where Business Intelligence  can provide value  </vt:lpstr>
      <vt:lpstr>Example: Uncover BI opportunities with an opportunity analysis</vt:lpstr>
      <vt:lpstr>Bridge the gap between business drivers and business intelligence features with a three-tiered framework</vt:lpstr>
      <vt:lpstr>Widen the range of your BI to include strategic, tactical, and operational benefits</vt:lpstr>
      <vt:lpstr>Business Intelligence Terminology</vt:lpstr>
      <vt:lpstr>Business intelligence lies in the Information Dimensions layer of Info-Tech’s Data Management Framework</vt:lpstr>
      <vt:lpstr>Use Info-Tech’s three-phase approach to a Reporting &amp; Analytics strategy and roadmap development</vt:lpstr>
      <vt:lpstr>PowerPoint Presentation</vt:lpstr>
      <vt:lpstr>Info-Tech has a series of deliverables to facilitate the evolution of your BI strategy</vt:lpstr>
      <vt:lpstr>Use these icons to help direct you as you navigate this research </vt:lpstr>
      <vt:lpstr>Info-Tech offers various levels of support to best suit your needs</vt:lpstr>
      <vt:lpstr>Build a Reporting and Analytics Strategy – Project Overview</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revision>1</cp:revision>
  <dcterms:created xsi:type="dcterms:W3CDTF">2020-11-13T20:46:28Z</dcterms:created>
  <dcterms:modified xsi:type="dcterms:W3CDTF">2020-11-13T20:52:35Z</dcterms:modified>
</cp:coreProperties>
</file>