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71" r:id="rId2"/>
  </p:sldMasterIdLst>
  <p:notesMasterIdLst>
    <p:notesMasterId r:id="rId15"/>
  </p:notesMasterIdLst>
  <p:handoutMasterIdLst>
    <p:handoutMasterId r:id="rId16"/>
  </p:handoutMasterIdLst>
  <p:sldIdLst>
    <p:sldId id="278" r:id="rId3"/>
    <p:sldId id="485" r:id="rId4"/>
    <p:sldId id="403" r:id="rId5"/>
    <p:sldId id="399" r:id="rId6"/>
    <p:sldId id="657" r:id="rId7"/>
    <p:sldId id="597" r:id="rId8"/>
    <p:sldId id="568" r:id="rId9"/>
    <p:sldId id="518" r:id="rId10"/>
    <p:sldId id="560" r:id="rId11"/>
    <p:sldId id="489" r:id="rId12"/>
    <p:sldId id="553" r:id="rId13"/>
    <p:sldId id="658" r:id="rId14"/>
  </p:sldIdLst>
  <p:sldSz cx="9144000" cy="6858000" type="screen4x3"/>
  <p:notesSz cx="6858000" cy="9144000"/>
  <p:custShowLst>
    <p:custShow name="Custom Show 1" id="0">
      <p:sldLst>
        <p:sld r:id="rId3"/>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4"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C5D4"/>
    <a:srgbClr val="C7C7C7"/>
    <a:srgbClr val="243F54"/>
    <a:srgbClr val="DDDECE"/>
    <a:srgbClr val="64AAC0"/>
    <a:srgbClr val="ECF5F8"/>
    <a:srgbClr val="F2F2F2"/>
    <a:srgbClr val="BCBCBC"/>
    <a:srgbClr val="2576B7"/>
    <a:srgbClr val="7A7A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16" d="100"/>
          <a:sy n="116" d="100"/>
        </p:scale>
        <p:origin x="2244" y="108"/>
      </p:cViewPr>
      <p:guideLst>
        <p:guide orient="horz" pos="2160"/>
        <p:guide pos="2880"/>
      </p:guideLst>
    </p:cSldViewPr>
  </p:slideViewPr>
  <p:outlineViewPr>
    <p:cViewPr>
      <p:scale>
        <a:sx n="33" d="100"/>
        <a:sy n="33" d="100"/>
      </p:scale>
      <p:origin x="0" y="-2364"/>
    </p:cViewPr>
  </p:outlineViewPr>
  <p:notesTextViewPr>
    <p:cViewPr>
      <p:scale>
        <a:sx n="100" d="100"/>
        <a:sy n="100" d="100"/>
      </p:scale>
      <p:origin x="0" y="0"/>
    </p:cViewPr>
  </p:notesTextViewPr>
  <p:sorterViewPr>
    <p:cViewPr>
      <p:scale>
        <a:sx n="100" d="100"/>
        <a:sy n="100" d="100"/>
      </p:scale>
      <p:origin x="0" y="-5832"/>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Benefits Realization</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numRef>
              <c:f>Sheet1!$A$2:$A$5</c:f>
              <c:numCache>
                <c:formatCode>General</c:formatCode>
                <c:ptCount val="4"/>
              </c:numCache>
            </c:numRef>
          </c:cat>
          <c:val>
            <c:numRef>
              <c:f>Sheet1!$B$2:$B$5</c:f>
              <c:numCache>
                <c:formatCode>General</c:formatCode>
                <c:ptCount val="4"/>
                <c:pt idx="0">
                  <c:v>53</c:v>
                </c:pt>
                <c:pt idx="1">
                  <c:v>47</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Preceived Failure</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Sheet1!$A$2:$A$5</c:f>
              <c:strCache>
                <c:ptCount val="2"/>
                <c:pt idx="0">
                  <c:v>1st Qtr</c:v>
                </c:pt>
                <c:pt idx="1">
                  <c:v>2nd Qtr</c:v>
                </c:pt>
              </c:strCache>
            </c:strRef>
          </c:cat>
          <c:val>
            <c:numRef>
              <c:f>Sheet1!$B$2:$B$5</c:f>
              <c:numCache>
                <c:formatCode>General</c:formatCode>
                <c:ptCount val="4"/>
                <c:pt idx="0">
                  <c:v>20</c:v>
                </c:pt>
                <c:pt idx="1">
                  <c:v>80</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Solution Customization</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numRef>
              <c:f>Sheet1!$A$2:$A$5</c:f>
              <c:numCache>
                <c:formatCode>General</c:formatCode>
                <c:ptCount val="4"/>
              </c:numCache>
            </c:numRef>
          </c:cat>
          <c:val>
            <c:numRef>
              <c:f>Sheet1!$B$2:$B$5</c:f>
              <c:numCache>
                <c:formatCode>General</c:formatCode>
                <c:ptCount val="4"/>
                <c:pt idx="0">
                  <c:v>63</c:v>
                </c:pt>
                <c:pt idx="1">
                  <c:v>37</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1/19/2016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1/19/2016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1632473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287992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173475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395378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4044565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1063787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5" name="Rectangle 4"/>
          <p:cNvSpPr/>
          <p:nvPr userDrawn="1"/>
        </p:nvSpPr>
        <p:spPr>
          <a:xfrm>
            <a:off x="1594723" y="5346994"/>
            <a:ext cx="7289719" cy="7078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indent="0" algn="r" fontAlgn="base">
              <a:spcBef>
                <a:spcPct val="20000"/>
              </a:spcBef>
              <a:spcAft>
                <a:spcPct val="0"/>
              </a:spcAft>
              <a:buClr>
                <a:schemeClr val="tx1"/>
              </a:buClr>
              <a:buSzPct val="120000"/>
              <a:buFont typeface="Arial" pitchFamily="34" charset="0"/>
              <a:buNone/>
            </a:pPr>
            <a:r>
              <a:rPr lang="en-US" sz="2000" baseline="0" dirty="0" smtClean="0">
                <a:solidFill>
                  <a:schemeClr val="accent1"/>
                </a:solidFill>
              </a:rPr>
              <a:t>Maximize the Benefits from Enterprise Applications with a Center of Excellence</a:t>
            </a:r>
            <a:endParaRPr lang="en-US" sz="2000" baseline="0" dirty="0">
              <a:solidFill>
                <a:schemeClr val="accent1"/>
              </a:solidFill>
            </a:endParaRPr>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11051666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4651361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368183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mn-lt"/>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mn-lt"/>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Sections">
    <p:spTree>
      <p:nvGrpSpPr>
        <p:cNvPr id="1" name=""/>
        <p:cNvGrpSpPr/>
        <p:nvPr/>
      </p:nvGrpSpPr>
      <p:grpSpPr>
        <a:xfrm>
          <a:off x="0" y="0"/>
          <a:ext cx="0" cy="0"/>
          <a:chOff x="0" y="0"/>
          <a:chExt cx="0" cy="0"/>
        </a:xfrm>
      </p:grpSpPr>
      <p:sp>
        <p:nvSpPr>
          <p:cNvPr id="10" name="Rectangle 9"/>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 name="Title 2"/>
          <p:cNvSpPr>
            <a:spLocks noGrp="1"/>
          </p:cNvSpPr>
          <p:nvPr>
            <p:ph type="title"/>
          </p:nvPr>
        </p:nvSpPr>
        <p:spPr/>
        <p:txBody>
          <a:bodyPr/>
          <a:lstStyle>
            <a:lvl1pPr>
              <a:defRPr>
                <a:solidFill>
                  <a:schemeClr val="bg1"/>
                </a:solidFill>
                <a:latin typeface="+mn-lt"/>
              </a:defRPr>
            </a:lvl1pPr>
          </a:lstStyle>
          <a:p>
            <a:r>
              <a:rPr lang="en-US" smtClean="0"/>
              <a:t>Click to edit Master title style</a:t>
            </a:r>
            <a:endParaRPr lang="en-CA"/>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 name="Title 2"/>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p14="http://schemas.microsoft.com/office/powerpoint/2010/main" val="242999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2 Small 1 Large">
    <p:spTree>
      <p:nvGrpSpPr>
        <p:cNvPr id="1" name=""/>
        <p:cNvGrpSpPr/>
        <p:nvPr/>
      </p:nvGrpSpPr>
      <p:grpSpPr>
        <a:xfrm>
          <a:off x="0" y="0"/>
          <a:ext cx="0" cy="0"/>
          <a:chOff x="0" y="0"/>
          <a:chExt cx="0" cy="0"/>
        </a:xfrm>
      </p:grpSpPr>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tx1"/>
                </a:solidFill>
                <a:latin typeface="+mj-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178717425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21" r:id="rId5"/>
    <p:sldLayoutId id="2147483710" r:id="rId6"/>
    <p:sldLayoutId id="2147483769" r:id="rId7"/>
    <p:sldLayoutId id="2147483711" r:id="rId8"/>
    <p:sldLayoutId id="2147483770" r:id="rId9"/>
    <p:sldLayoutId id="2147483726" r:id="rId10"/>
    <p:sldLayoutId id="2147483764" r:id="rId11"/>
    <p:sldLayoutId id="2147483762" r:id="rId12"/>
    <p:sldLayoutId id="2147483761" r:id="rId13"/>
    <p:sldLayoutId id="2147483763"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2294443770"/>
      </p:ext>
    </p:extLst>
  </p:cSld>
  <p:clrMap bg1="lt1" tx1="dk1" bg2="lt2" tx2="dk2" accent1="accent1" accent2="accent2" accent3="accent3" accent4="accent4" accent5="accent5" accent6="accent6" hlink="hlink" folHlink="folHlink"/>
  <p:sldLayoutIdLst>
    <p:sldLayoutId id="2147483772" r:id="rId1"/>
    <p:sldLayoutId id="2147483773"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establish-a-center-of-excellence-for-enterprise-application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4.png"/><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infotech.com/research/ss/establish-a-center-of-excellence-for-enterprise-applications?utm_source=SS_Sample&amp;utm_medium=Collateral&amp;utm_campaign=Collateral" TargetMode="External"/><Relationship Id="rId5" Type="http://schemas.openxmlformats.org/officeDocument/2006/relationships/image" Target="../media/image19.png"/><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chart" Target="../charts/chart2.xml"/><Relationship Id="rId7" Type="http://schemas.openxmlformats.org/officeDocument/2006/relationships/image" Target="../media/image14.png"/><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hyperlink" Target="http://www.infotech.com/research/ss/establish-a-center-of-excellence-for-enterprise-applications?utm_source=SS_Sample&amp;utm_medium=Collateral&amp;utm_campaign=Collateral" TargetMode="External"/><Relationship Id="rId5" Type="http://schemas.openxmlformats.org/officeDocument/2006/relationships/chart" Target="../charts/chart3.xml"/><Relationship Id="rId4" Type="http://schemas.openxmlformats.org/officeDocument/2006/relationships/hyperlink" Target="http://go.panorama-consulting.com/rs/panoramaconsulting/images/2015%20ERP%20Report.pdf?mkt_tok=3RkMMJWWfF9wsRoksqzIZKXonjHpfsX57uslWq6/lMI/0ER3fOvrPUfGjI4CTsNjI%2BSLDwEYGJlv6SgFTLDGMbVqwrgMWxY%3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establish-a-center-of-excellence-for-enterprise-applications?utm_source=SS_Sample&amp;utm_medium=Collateral&amp;utm_campaign=Collateral" TargetMode="External"/><Relationship Id="rId7"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16.xml"/><Relationship Id="rId6" Type="http://schemas.openxmlformats.org/officeDocument/2006/relationships/image" Target="../media/image14.png"/><Relationship Id="rId5" Type="http://schemas.openxmlformats.org/officeDocument/2006/relationships/image" Target="../media/image21.png"/><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image" Target="../media/image14.png"/><Relationship Id="rId5" Type="http://schemas.openxmlformats.org/officeDocument/2006/relationships/hyperlink" Target="http://www.infotech.com/research/ss/establish-a-center-of-excellence-for-enterprise-applications?utm_source=SS_Sample&amp;utm_medium=Collateral&amp;utm_campaign=Collateral" TargetMode="Externa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establish-a-center-of-excellence-for-enterprise-applications?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hyperlink" Target="http://www.infotech.com/research/ss/establish-a-center-of-excellence-for-enterprise-applications?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infotech.com/research/ss/establish-a-center-of-excellence-for-enterprise-applications?utm_source=SS_Sample&amp;utm_medium=Collateral&amp;utm_campaign=Collateral" TargetMode="Externa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infotech.com/research/ss/establish-a-center-of-excellence-for-enterprise-applications?utm_source=SS_Sample&amp;utm_medium=Collateral&amp;utm_campaign=Collateral" TargetMode="Externa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hyperlink" Target="http://www.infotech.com/research/ss/establish-a-center-of-excellence-for-enterprise-applications?utm_source=SS_Sample&amp;utm_medium=Collateral&amp;utm_campaign=Collateral" TargetMode="External"/><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hyperlink" Target="http://www.emtecinc.com/assets/uploads/whitepapers/Emtec_IM_COE_wp.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www.infotech.com/research/ss/establish-a-center-of-excellence-for-enterprise-applications?utm_source=SS_Sample&amp;utm_medium=Collateral&amp;utm_campaign=Collatera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www.infotech.com/research/ss/establish-a-center-of-excellence-for-enterprise-applications?utm_source=SS_Sample&amp;utm_medium=Collateral&amp;utm_campaign=Collateral" TargetMode="Externa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3060698"/>
            <a:ext cx="7454900" cy="955605"/>
          </a:xfrm>
        </p:spPr>
        <p:txBody>
          <a:bodyPr/>
          <a:lstStyle/>
          <a:p>
            <a:r>
              <a:rPr lang="en-US" dirty="0" smtClean="0"/>
              <a:t>Maximize the Benefits from Enterprise Applications with a Center of Excellence</a:t>
            </a:r>
            <a:endParaRPr lang="en-US" dirty="0"/>
          </a:p>
        </p:txBody>
      </p:sp>
      <p:sp>
        <p:nvSpPr>
          <p:cNvPr id="5" name="Tagline"/>
          <p:cNvSpPr>
            <a:spLocks noGrp="1"/>
          </p:cNvSpPr>
          <p:nvPr>
            <p:ph type="body" sz="quarter" idx="16"/>
          </p:nvPr>
        </p:nvSpPr>
        <p:spPr>
          <a:xfrm>
            <a:off x="774700" y="4016303"/>
            <a:ext cx="7467600" cy="508000"/>
          </a:xfrm>
        </p:spPr>
        <p:txBody>
          <a:bodyPr/>
          <a:lstStyle/>
          <a:p>
            <a:r>
              <a:rPr lang="en-US" dirty="0" smtClean="0"/>
              <a:t>Optimize your organization’s enterprise application capabilities with a refined and scalable methodology.</a:t>
            </a:r>
            <a:endParaRPr lang="en-US" dirty="0"/>
          </a:p>
        </p:txBody>
      </p:sp>
      <p:grpSp>
        <p:nvGrpSpPr>
          <p:cNvPr id="6" name="Group 5"/>
          <p:cNvGrpSpPr/>
          <p:nvPr/>
        </p:nvGrpSpPr>
        <p:grpSpPr>
          <a:xfrm>
            <a:off x="0" y="5402461"/>
            <a:ext cx="9144000" cy="1455539"/>
            <a:chOff x="0" y="5402461"/>
            <a:chExt cx="9144000" cy="1455539"/>
          </a:xfrm>
        </p:grpSpPr>
        <p:pic>
          <p:nvPicPr>
            <p:cNvPr id="7" name="Picture 6"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8" name="Group 7"/>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rPr>
              <a:t>Identify the drivers for establishing a CoE for the enterprise application</a:t>
            </a:r>
            <a:endParaRPr lang="en-CA" dirty="0">
              <a:solidFill>
                <a:schemeClr val="bg1"/>
              </a:solidFill>
            </a:endParaRPr>
          </a:p>
        </p:txBody>
      </p:sp>
      <p:sp>
        <p:nvSpPr>
          <p:cNvPr id="3" name="TextBox 2"/>
          <p:cNvSpPr txBox="1"/>
          <p:nvPr/>
        </p:nvSpPr>
        <p:spPr>
          <a:xfrm>
            <a:off x="222563" y="1126501"/>
            <a:ext cx="8625780" cy="844810"/>
          </a:xfrm>
          <a:prstGeom prst="rect">
            <a:avLst/>
          </a:prstGeom>
        </p:spPr>
        <p:txBody>
          <a:bodyPr wrap="square" lIns="144000" tIns="144000" rIns="144000" bIns="144000" rtlCol="0">
            <a:noAutofit/>
          </a:bodyPr>
          <a:lstStyle/>
          <a:p>
            <a:r>
              <a:rPr lang="en-CA" sz="1400" dirty="0"/>
              <a:t>Check for warning </a:t>
            </a:r>
            <a:r>
              <a:rPr lang="en-CA" sz="1400" dirty="0" smtClean="0"/>
              <a:t>signs that indicate problems pertaining to the application and </a:t>
            </a:r>
            <a:r>
              <a:rPr lang="en-CA" sz="1400" dirty="0"/>
              <a:t>determine </a:t>
            </a:r>
            <a:r>
              <a:rPr lang="en-CA" sz="1400" dirty="0" smtClean="0"/>
              <a:t>how a CoE can eliminate obscurity and help overcome process redundancies and inefficiencies. </a:t>
            </a:r>
            <a:endParaRPr lang="en-CA" dirty="0" smtClean="0"/>
          </a:p>
        </p:txBody>
      </p:sp>
      <p:sp>
        <p:nvSpPr>
          <p:cNvPr id="4" name="Rectangle 3"/>
          <p:cNvSpPr/>
          <p:nvPr/>
        </p:nvSpPr>
        <p:spPr>
          <a:xfrm>
            <a:off x="251521" y="2542420"/>
            <a:ext cx="4300980" cy="2691470"/>
          </a:xfrm>
          <a:prstGeom prst="rect">
            <a:avLst/>
          </a:prstGeom>
        </p:spPr>
        <p:txBody>
          <a:bodyPr wrap="square" lIns="144000" tIns="144000" rIns="144000" bIns="144000">
            <a:spAutoFit/>
          </a:bodyPr>
          <a:lstStyle/>
          <a:p>
            <a:pPr marL="171450" marR="0" lvl="0" indent="-171450">
              <a:spcBef>
                <a:spcPts val="0"/>
              </a:spcBef>
              <a:spcAft>
                <a:spcPts val="0"/>
              </a:spcAft>
              <a:buFont typeface="Arial" panose="020B0604020202020204" pitchFamily="34" charset="0"/>
              <a:buChar char="•"/>
            </a:pPr>
            <a:r>
              <a:rPr lang="en-CA" sz="1200" dirty="0">
                <a:ea typeface="Times New Roman" panose="02020603050405020304" pitchFamily="18" charset="0"/>
                <a:cs typeface="Times New Roman" panose="02020603050405020304" pitchFamily="18" charset="0"/>
              </a:rPr>
              <a:t>Budget and time overruns </a:t>
            </a:r>
            <a:r>
              <a:rPr lang="en-CA" sz="1200" dirty="0" smtClean="0">
                <a:ea typeface="Times New Roman" panose="02020603050405020304" pitchFamily="18" charset="0"/>
                <a:cs typeface="Times New Roman" panose="02020603050405020304" pitchFamily="18" charset="0"/>
              </a:rPr>
              <a:t>during deployment</a:t>
            </a:r>
          </a:p>
          <a:p>
            <a:pPr marL="171450" indent="-171450">
              <a:buFont typeface="Arial" panose="020B0604020202020204" pitchFamily="34" charset="0"/>
              <a:buChar char="•"/>
            </a:pPr>
            <a:r>
              <a:rPr lang="en-CA" sz="1200" dirty="0">
                <a:ea typeface="Times New Roman" panose="02020603050405020304" pitchFamily="18" charset="0"/>
                <a:cs typeface="Times New Roman" panose="02020603050405020304" pitchFamily="18" charset="0"/>
              </a:rPr>
              <a:t>Lack of governance around change </a:t>
            </a:r>
            <a:r>
              <a:rPr lang="en-CA" sz="1200" dirty="0" smtClean="0">
                <a:ea typeface="Times New Roman" panose="02020603050405020304" pitchFamily="18" charset="0"/>
                <a:cs typeface="Times New Roman" panose="02020603050405020304" pitchFamily="18" charset="0"/>
              </a:rPr>
              <a:t>requests</a:t>
            </a:r>
            <a:endParaRPr lang="en-CA" sz="1200" dirty="0">
              <a:ea typeface="Times New Roman" panose="02020603050405020304" pitchFamily="18" charset="0"/>
              <a:cs typeface="Times New Roman" panose="02020603050405020304" pitchFamily="18" charset="0"/>
            </a:endParaRP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Inadequate application support</a:t>
            </a:r>
            <a:endParaRPr lang="en-CA" sz="1200" dirty="0">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CA" sz="1200" dirty="0">
                <a:ea typeface="Times New Roman" panose="02020603050405020304" pitchFamily="18" charset="0"/>
                <a:cs typeface="Times New Roman" panose="02020603050405020304" pitchFamily="18" charset="0"/>
              </a:rPr>
              <a:t>Inconsistent </a:t>
            </a:r>
            <a:r>
              <a:rPr lang="en-CA" sz="1200" dirty="0" smtClean="0">
                <a:ea typeface="Times New Roman" panose="02020603050405020304" pitchFamily="18" charset="0"/>
                <a:cs typeface="Times New Roman" panose="02020603050405020304" pitchFamily="18" charset="0"/>
              </a:rPr>
              <a:t>sourcing and procurement process</a:t>
            </a:r>
            <a:endParaRPr lang="en-CA" sz="1200" dirty="0">
              <a:ea typeface="Times New Roman" panose="02020603050405020304" pitchFamily="18" charset="0"/>
              <a:cs typeface="Times New Roman" panose="02020603050405020304" pitchFamily="18" charset="0"/>
            </a:endParaRPr>
          </a:p>
          <a:p>
            <a:pPr marL="171450" marR="0" lvl="0" indent="-171450">
              <a:spcBef>
                <a:spcPts val="0"/>
              </a:spcBef>
              <a:spcAft>
                <a:spcPts val="0"/>
              </a:spcAft>
              <a:buFont typeface="Arial" panose="020B0604020202020204" pitchFamily="34" charset="0"/>
              <a:buChar char="•"/>
            </a:pPr>
            <a:r>
              <a:rPr lang="en-CA" sz="1200" dirty="0">
                <a:ea typeface="Times New Roman" panose="02020603050405020304" pitchFamily="18" charset="0"/>
                <a:cs typeface="Times New Roman" panose="02020603050405020304" pitchFamily="18" charset="0"/>
              </a:rPr>
              <a:t>Low user adoption and satisfaction</a:t>
            </a: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Process redundancies and duplication</a:t>
            </a:r>
            <a:endParaRPr lang="en-CA" sz="1200" dirty="0">
              <a:ea typeface="Times New Roman" panose="02020603050405020304" pitchFamily="18" charset="0"/>
              <a:cs typeface="Times New Roman" panose="02020603050405020304" pitchFamily="18" charset="0"/>
            </a:endParaRPr>
          </a:p>
          <a:p>
            <a:pPr marL="171450" marR="0" lvl="0" indent="-171450">
              <a:spcBef>
                <a:spcPts val="0"/>
              </a:spcBef>
              <a:spcAft>
                <a:spcPts val="0"/>
              </a:spcAft>
              <a:buFont typeface="Arial" panose="020B0604020202020204" pitchFamily="34" charset="0"/>
              <a:buChar char="•"/>
            </a:pPr>
            <a:r>
              <a:rPr lang="en-CA" sz="1200" dirty="0">
                <a:ea typeface="Times New Roman" panose="02020603050405020304" pitchFamily="18" charset="0"/>
                <a:cs typeface="Times New Roman" panose="02020603050405020304" pitchFamily="18" charset="0"/>
              </a:rPr>
              <a:t>Lack of standardized training </a:t>
            </a:r>
            <a:endParaRPr lang="en-CA" sz="1200" dirty="0" smtClean="0">
              <a:ea typeface="Times New Roman" panose="02020603050405020304" pitchFamily="18" charset="0"/>
              <a:cs typeface="Times New Roman" panose="02020603050405020304" pitchFamily="18" charset="0"/>
            </a:endParaRP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Costly third-party </a:t>
            </a:r>
            <a:r>
              <a:rPr lang="en-CA" sz="1200" dirty="0">
                <a:ea typeface="Times New Roman" panose="02020603050405020304" pitchFamily="18" charset="0"/>
                <a:cs typeface="Times New Roman" panose="02020603050405020304" pitchFamily="18" charset="0"/>
              </a:rPr>
              <a:t>support </a:t>
            </a: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Lack of proficient skills and expertise</a:t>
            </a: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Failure </a:t>
            </a:r>
            <a:r>
              <a:rPr lang="en-CA" sz="1200" dirty="0">
                <a:ea typeface="Times New Roman" panose="02020603050405020304" pitchFamily="18" charset="0"/>
                <a:cs typeface="Times New Roman" panose="02020603050405020304" pitchFamily="18" charset="0"/>
              </a:rPr>
              <a:t>to meet business requirements</a:t>
            </a:r>
          </a:p>
          <a:p>
            <a:pPr marL="171450" marR="0" lvl="0" indent="-171450">
              <a:spcBef>
                <a:spcPts val="0"/>
              </a:spcBef>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Lack </a:t>
            </a:r>
            <a:r>
              <a:rPr lang="en-CA" sz="1200" dirty="0">
                <a:ea typeface="Times New Roman" panose="02020603050405020304" pitchFamily="18" charset="0"/>
                <a:cs typeface="Times New Roman" panose="02020603050405020304" pitchFamily="18" charset="0"/>
              </a:rPr>
              <a:t>of metrics and reporting </a:t>
            </a:r>
            <a:r>
              <a:rPr lang="en-CA" sz="1200" dirty="0" smtClean="0">
                <a:ea typeface="Times New Roman" panose="02020603050405020304" pitchFamily="18" charset="0"/>
                <a:cs typeface="Times New Roman" panose="02020603050405020304" pitchFamily="18" charset="0"/>
              </a:rPr>
              <a:t>capability</a:t>
            </a:r>
          </a:p>
          <a:p>
            <a:pPr marL="171450" marR="0" lvl="0" indent="-171450">
              <a:spcBef>
                <a:spcPts val="0"/>
              </a:spcBef>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Not meeting user needs</a:t>
            </a:r>
          </a:p>
          <a:p>
            <a:pPr marL="171450" marR="0" lvl="0" indent="-171450">
              <a:spcBef>
                <a:spcPts val="0"/>
              </a:spcBef>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Costs appear to outweigh the benefits of the application</a:t>
            </a:r>
          </a:p>
        </p:txBody>
      </p:sp>
      <p:sp>
        <p:nvSpPr>
          <p:cNvPr id="5" name="Rectangle 4"/>
          <p:cNvSpPr/>
          <p:nvPr/>
        </p:nvSpPr>
        <p:spPr>
          <a:xfrm>
            <a:off x="4576565" y="2542420"/>
            <a:ext cx="4302000" cy="2691470"/>
          </a:xfrm>
          <a:prstGeom prst="rect">
            <a:avLst/>
          </a:prstGeom>
        </p:spPr>
        <p:txBody>
          <a:bodyPr wrap="square" lIns="144000" tIns="144000" rIns="144000" bIns="144000">
            <a:spAutoFit/>
          </a:bodyPr>
          <a:lstStyle/>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Governance related to upgrades and change requests</a:t>
            </a:r>
            <a:endParaRPr lang="en-CA" sz="1200" dirty="0">
              <a:ea typeface="Times New Roman" panose="02020603050405020304" pitchFamily="18" charset="0"/>
              <a:cs typeface="Times New Roman" panose="02020603050405020304" pitchFamily="18" charset="0"/>
            </a:endParaRPr>
          </a:p>
          <a:p>
            <a:pPr marL="171450" marR="0" lvl="0" indent="-171450">
              <a:spcBef>
                <a:spcPts val="0"/>
              </a:spcBef>
              <a:spcAft>
                <a:spcPts val="0"/>
              </a:spcAft>
              <a:buFont typeface="Arial" panose="020B0604020202020204" pitchFamily="34" charset="0"/>
              <a:buChar char="•"/>
            </a:pPr>
            <a:r>
              <a:rPr lang="en-CA" sz="1200" dirty="0">
                <a:ea typeface="Times New Roman" panose="02020603050405020304" pitchFamily="18" charset="0"/>
                <a:cs typeface="Times New Roman" panose="02020603050405020304" pitchFamily="18" charset="0"/>
              </a:rPr>
              <a:t>Standardized </a:t>
            </a:r>
            <a:r>
              <a:rPr lang="en-CA" sz="1200" dirty="0" smtClean="0">
                <a:ea typeface="Times New Roman" panose="02020603050405020304" pitchFamily="18" charset="0"/>
                <a:cs typeface="Times New Roman" panose="02020603050405020304" pitchFamily="18" charset="0"/>
              </a:rPr>
              <a:t>vendor management practices</a:t>
            </a: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Continuous user training</a:t>
            </a: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Defined application support paths</a:t>
            </a:r>
            <a:endParaRPr lang="en-CA" sz="1200" dirty="0">
              <a:ea typeface="Times New Roman" panose="02020603050405020304" pitchFamily="18" charset="0"/>
              <a:cs typeface="Times New Roman" panose="02020603050405020304" pitchFamily="18" charset="0"/>
            </a:endParaRP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Scalability to grow with the organization</a:t>
            </a:r>
          </a:p>
          <a:p>
            <a:pPr marL="171450" marR="0" lvl="0" indent="-171450">
              <a:spcBef>
                <a:spcPts val="0"/>
              </a:spcBef>
              <a:spcAft>
                <a:spcPts val="0"/>
              </a:spcAft>
              <a:buFont typeface="Arial" panose="020B0604020202020204" pitchFamily="34" charset="0"/>
              <a:buChar char="•"/>
            </a:pPr>
            <a:r>
              <a:rPr lang="en-CA" sz="1200" dirty="0" smtClean="0">
                <a:effectLst/>
                <a:ea typeface="Times New Roman" panose="02020603050405020304" pitchFamily="18" charset="0"/>
                <a:cs typeface="Times New Roman" panose="02020603050405020304" pitchFamily="18" charset="0"/>
              </a:rPr>
              <a:t>Repeatable and transferrable methodology across the company</a:t>
            </a: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Time and monetary savings </a:t>
            </a: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Eliminate confusion around ownership of systems, processes, and information</a:t>
            </a:r>
            <a:endParaRPr lang="en-CA" sz="1200" dirty="0">
              <a:effectLst/>
              <a:ea typeface="Times New Roman" panose="02020603050405020304" pitchFamily="18" charset="0"/>
              <a:cs typeface="Times New Roman" panose="02020603050405020304" pitchFamily="18" charset="0"/>
            </a:endParaRP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Continuous performance tracking</a:t>
            </a: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Organized reassignment of resources</a:t>
            </a:r>
          </a:p>
          <a:p>
            <a:pPr marL="171450" marR="0" lvl="0" indent="-171450">
              <a:spcBef>
                <a:spcPts val="0"/>
              </a:spcBef>
              <a:spcAft>
                <a:spcPts val="0"/>
              </a:spcAft>
              <a:buFont typeface="Arial" panose="020B0604020202020204" pitchFamily="34" charset="0"/>
              <a:buChar char="•"/>
            </a:pPr>
            <a:r>
              <a:rPr lang="en-CA" sz="1200" dirty="0" smtClean="0">
                <a:ea typeface="Times New Roman" panose="02020603050405020304" pitchFamily="18" charset="0"/>
                <a:cs typeface="Times New Roman" panose="02020603050405020304" pitchFamily="18" charset="0"/>
              </a:rPr>
              <a:t>Knowledge retention and management </a:t>
            </a:r>
          </a:p>
        </p:txBody>
      </p:sp>
      <p:cxnSp>
        <p:nvCxnSpPr>
          <p:cNvPr id="6" name="Straight Connector 5"/>
          <p:cNvCxnSpPr/>
          <p:nvPr/>
        </p:nvCxnSpPr>
        <p:spPr>
          <a:xfrm flipV="1">
            <a:off x="4535453" y="2346967"/>
            <a:ext cx="38998" cy="3494757"/>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066876" y="1936558"/>
            <a:ext cx="3810423" cy="454378"/>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b="1" dirty="0">
                <a:solidFill>
                  <a:schemeClr val="accent2"/>
                </a:solidFill>
              </a:rPr>
              <a:t>Key Benefits</a:t>
            </a:r>
            <a:endParaRPr lang="en-US" sz="2400" b="1" dirty="0">
              <a:solidFill>
                <a:schemeClr val="accent2"/>
              </a:solidFill>
            </a:endParaRPr>
          </a:p>
        </p:txBody>
      </p:sp>
      <p:grpSp>
        <p:nvGrpSpPr>
          <p:cNvPr id="12" name="Group 24"/>
          <p:cNvGrpSpPr/>
          <p:nvPr/>
        </p:nvGrpSpPr>
        <p:grpSpPr>
          <a:xfrm>
            <a:off x="4786381" y="1916643"/>
            <a:ext cx="532800" cy="532800"/>
            <a:chOff x="4635461" y="1908494"/>
            <a:chExt cx="729387" cy="729387"/>
          </a:xfrm>
        </p:grpSpPr>
        <p:sp>
          <p:nvSpPr>
            <p:cNvPr id="10" name="Oval 2"/>
            <p:cNvSpPr/>
            <p:nvPr/>
          </p:nvSpPr>
          <p:spPr>
            <a:xfrm>
              <a:off x="4635461" y="1908494"/>
              <a:ext cx="729387" cy="72938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7037" y="2071359"/>
              <a:ext cx="426235" cy="426235"/>
            </a:xfrm>
            <a:prstGeom prst="rect">
              <a:avLst/>
            </a:prstGeom>
          </p:spPr>
        </p:pic>
      </p:grpSp>
      <p:grpSp>
        <p:nvGrpSpPr>
          <p:cNvPr id="15" name="Group 14"/>
          <p:cNvGrpSpPr/>
          <p:nvPr/>
        </p:nvGrpSpPr>
        <p:grpSpPr>
          <a:xfrm>
            <a:off x="384341" y="1917347"/>
            <a:ext cx="4057438" cy="530836"/>
            <a:chOff x="384341" y="1917347"/>
            <a:chExt cx="4057438" cy="530836"/>
          </a:xfrm>
        </p:grpSpPr>
        <p:sp>
          <p:nvSpPr>
            <p:cNvPr id="7" name="Rectangle 6"/>
            <p:cNvSpPr/>
            <p:nvPr/>
          </p:nvSpPr>
          <p:spPr>
            <a:xfrm>
              <a:off x="517013" y="1936558"/>
              <a:ext cx="3924766" cy="454378"/>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b="1" dirty="0">
                  <a:solidFill>
                    <a:schemeClr val="accent1"/>
                  </a:solidFill>
                </a:rPr>
                <a:t>Warning Signs</a:t>
              </a:r>
              <a:endParaRPr lang="en-US" sz="2400" b="1" dirty="0">
                <a:solidFill>
                  <a:schemeClr val="accent1"/>
                </a:solidFill>
              </a:endParaRPr>
            </a:p>
          </p:txBody>
        </p:sp>
        <p:grpSp>
          <p:nvGrpSpPr>
            <p:cNvPr id="11" name="Group 30"/>
            <p:cNvGrpSpPr/>
            <p:nvPr/>
          </p:nvGrpSpPr>
          <p:grpSpPr>
            <a:xfrm>
              <a:off x="384341" y="1917347"/>
              <a:ext cx="530836" cy="530836"/>
              <a:chOff x="343956" y="1909754"/>
              <a:chExt cx="729388" cy="729387"/>
            </a:xfrm>
          </p:grpSpPr>
          <p:sp>
            <p:nvSpPr>
              <p:cNvPr id="8" name="Oval 2"/>
              <p:cNvSpPr/>
              <p:nvPr/>
            </p:nvSpPr>
            <p:spPr>
              <a:xfrm>
                <a:off x="343956" y="1909754"/>
                <a:ext cx="729388" cy="729387"/>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3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1298" y="2065636"/>
                <a:ext cx="434702" cy="434702"/>
              </a:xfrm>
              <a:prstGeom prst="rect">
                <a:avLst/>
              </a:prstGeom>
            </p:spPr>
          </p:pic>
        </p:grpSp>
      </p:grpSp>
      <p:sp>
        <p:nvSpPr>
          <p:cNvPr id="16" name="Rectangle 97"/>
          <p:cNvSpPr/>
          <p:nvPr/>
        </p:nvSpPr>
        <p:spPr>
          <a:xfrm>
            <a:off x="412873" y="5448725"/>
            <a:ext cx="8038910" cy="1029476"/>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792000" fontAlgn="base">
              <a:spcBef>
                <a:spcPct val="0"/>
              </a:spcBef>
              <a:spcAft>
                <a:spcPct val="0"/>
              </a:spcAft>
            </a:pPr>
            <a:r>
              <a:rPr lang="en-US" sz="1200" dirty="0">
                <a:solidFill>
                  <a:srgbClr val="333333"/>
                </a:solidFill>
              </a:rPr>
              <a:t>Given the complexity of some enterprise applications and their functional breadth, one person cannot be expected to have a complete end-to-end view of the organization. A Center of Excellence can spread that knowledge (and risk) across multiple subject-matter experts in the organization, ensuring consistency and broad coverage in multiple areas.</a:t>
            </a:r>
          </a:p>
        </p:txBody>
      </p:sp>
      <p:pic>
        <p:nvPicPr>
          <p:cNvPr id="17" name="Picture 9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4341" y="5449822"/>
            <a:ext cx="927302" cy="1005650"/>
          </a:xfrm>
          <a:prstGeom prst="rect">
            <a:avLst/>
          </a:prstGeom>
        </p:spPr>
      </p:pic>
      <p:grpSp>
        <p:nvGrpSpPr>
          <p:cNvPr id="18" name="Group 17"/>
          <p:cNvGrpSpPr/>
          <p:nvPr/>
        </p:nvGrpSpPr>
        <p:grpSpPr>
          <a:xfrm>
            <a:off x="0" y="6422955"/>
            <a:ext cx="9144000" cy="437555"/>
            <a:chOff x="0" y="6422955"/>
            <a:chExt cx="9144000" cy="437555"/>
          </a:xfrm>
        </p:grpSpPr>
        <p:pic>
          <p:nvPicPr>
            <p:cNvPr id="19"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20" name="Picture 19"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946212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Organizations face many c</a:t>
            </a:r>
            <a:r>
              <a:rPr lang="en-CA" dirty="0" smtClean="0">
                <a:solidFill>
                  <a:schemeClr val="bg1"/>
                </a:solidFill>
              </a:rPr>
              <a:t>hallenges when deploying enterprise applications</a:t>
            </a:r>
            <a:endParaRPr lang="en-CA" dirty="0">
              <a:solidFill>
                <a:schemeClr val="bg1"/>
              </a:solidFill>
            </a:endParaRPr>
          </a:p>
        </p:txBody>
      </p:sp>
      <p:graphicFrame>
        <p:nvGraphicFramePr>
          <p:cNvPr id="12" name="Chart 11"/>
          <p:cNvGraphicFramePr/>
          <p:nvPr>
            <p:extLst>
              <p:ext uri="{D42A27DB-BD31-4B8C-83A1-F6EECF244321}">
                <p14:modId xmlns:p14="http://schemas.microsoft.com/office/powerpoint/2010/main" val="2348896608"/>
              </p:ext>
            </p:extLst>
          </p:nvPr>
        </p:nvGraphicFramePr>
        <p:xfrm>
          <a:off x="3672000" y="1373470"/>
          <a:ext cx="1800000" cy="198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6"/>
          <p:cNvGraphicFramePr/>
          <p:nvPr>
            <p:extLst>
              <p:ext uri="{D42A27DB-BD31-4B8C-83A1-F6EECF244321}">
                <p14:modId xmlns:p14="http://schemas.microsoft.com/office/powerpoint/2010/main" val="4078521950"/>
              </p:ext>
            </p:extLst>
          </p:nvPr>
        </p:nvGraphicFramePr>
        <p:xfrm>
          <a:off x="771323" y="1373470"/>
          <a:ext cx="1800000" cy="1980000"/>
        </p:xfrm>
        <a:graphic>
          <a:graphicData uri="http://schemas.openxmlformats.org/drawingml/2006/chart">
            <c:chart xmlns:c="http://schemas.openxmlformats.org/drawingml/2006/chart" xmlns:r="http://schemas.openxmlformats.org/officeDocument/2006/relationships" r:id="rId3"/>
          </a:graphicData>
        </a:graphic>
      </p:graphicFrame>
      <p:sp>
        <p:nvSpPr>
          <p:cNvPr id="27" name="Rectangle 26"/>
          <p:cNvSpPr/>
          <p:nvPr/>
        </p:nvSpPr>
        <p:spPr>
          <a:xfrm>
            <a:off x="251520" y="5971051"/>
            <a:ext cx="2601994" cy="256993"/>
          </a:xfrm>
          <a:prstGeom prst="rect">
            <a:avLst/>
          </a:prstGeom>
        </p:spPr>
        <p:txBody>
          <a:bodyPr wrap="none">
            <a:spAutoFit/>
          </a:bodyPr>
          <a:lstStyle/>
          <a:p>
            <a:pPr>
              <a:lnSpc>
                <a:spcPct val="107000"/>
              </a:lnSpc>
              <a:spcAft>
                <a:spcPts val="800"/>
              </a:spcAft>
            </a:pPr>
            <a:r>
              <a:rPr lang="en-CA" sz="1000" dirty="0" smtClean="0">
                <a:ea typeface="Calibri" panose="020F0502020204030204" pitchFamily="34" charset="0"/>
                <a:cs typeface="Times New Roman" panose="02020603050405020304" pitchFamily="18" charset="0"/>
              </a:rPr>
              <a:t>Source:</a:t>
            </a:r>
            <a:r>
              <a:rPr lang="en-CA" sz="1000" dirty="0" smtClean="0">
                <a:solidFill>
                  <a:srgbClr val="0000FF"/>
                </a:solidFill>
                <a:ea typeface="Calibri" panose="020F0502020204030204" pitchFamily="34" charset="0"/>
                <a:cs typeface="Times New Roman" panose="02020603050405020304" pitchFamily="18" charset="0"/>
              </a:rPr>
              <a:t> </a:t>
            </a:r>
            <a:r>
              <a:rPr lang="en-CA" sz="1000" u="sng" dirty="0" smtClean="0">
                <a:solidFill>
                  <a:srgbClr val="0000FF"/>
                </a:solidFill>
                <a:ea typeface="Calibri" panose="020F0502020204030204" pitchFamily="34" charset="0"/>
                <a:cs typeface="Times New Roman" panose="02020603050405020304" pitchFamily="18" charset="0"/>
                <a:hlinkClick r:id="rId4"/>
              </a:rPr>
              <a:t>Panorama Consulting ERP Report</a:t>
            </a:r>
            <a:endParaRPr lang="en-CA" sz="1000" dirty="0">
              <a:effectLst/>
              <a:ea typeface="Calibri" panose="020F0502020204030204" pitchFamily="34" charset="0"/>
              <a:cs typeface="Times New Roman" panose="02020603050405020304" pitchFamily="18" charset="0"/>
            </a:endParaRPr>
          </a:p>
        </p:txBody>
      </p:sp>
      <p:graphicFrame>
        <p:nvGraphicFramePr>
          <p:cNvPr id="33" name="Chart 32"/>
          <p:cNvGraphicFramePr/>
          <p:nvPr>
            <p:extLst>
              <p:ext uri="{D42A27DB-BD31-4B8C-83A1-F6EECF244321}">
                <p14:modId xmlns:p14="http://schemas.microsoft.com/office/powerpoint/2010/main" val="1174538627"/>
              </p:ext>
            </p:extLst>
          </p:nvPr>
        </p:nvGraphicFramePr>
        <p:xfrm>
          <a:off x="6572677" y="1373470"/>
          <a:ext cx="1800000" cy="1980000"/>
        </p:xfrm>
        <a:graphic>
          <a:graphicData uri="http://schemas.openxmlformats.org/drawingml/2006/chart">
            <c:chart xmlns:c="http://schemas.openxmlformats.org/drawingml/2006/chart" xmlns:r="http://schemas.openxmlformats.org/officeDocument/2006/relationships" r:id="rId5"/>
          </a:graphicData>
        </a:graphic>
      </p:graphicFrame>
      <p:sp>
        <p:nvSpPr>
          <p:cNvPr id="36" name="TextBox 35"/>
          <p:cNvSpPr txBox="1"/>
          <p:nvPr/>
        </p:nvSpPr>
        <p:spPr>
          <a:xfrm>
            <a:off x="7379555" y="2233498"/>
            <a:ext cx="1764445" cy="461665"/>
          </a:xfrm>
          <a:prstGeom prst="rect">
            <a:avLst/>
          </a:prstGeom>
        </p:spPr>
        <p:txBody>
          <a:bodyPr wrap="square" rtlCol="0">
            <a:spAutoFit/>
          </a:bodyPr>
          <a:lstStyle/>
          <a:p>
            <a:r>
              <a:rPr lang="en-CA" sz="2400" b="1" dirty="0" smtClean="0">
                <a:solidFill>
                  <a:schemeClr val="bg1"/>
                </a:solidFill>
              </a:rPr>
              <a:t>63%</a:t>
            </a:r>
            <a:endParaRPr lang="en-CA" sz="1600" b="1" dirty="0" smtClean="0">
              <a:solidFill>
                <a:schemeClr val="bg1"/>
              </a:solidFill>
            </a:endParaRPr>
          </a:p>
        </p:txBody>
      </p:sp>
      <p:sp>
        <p:nvSpPr>
          <p:cNvPr id="37" name="TextBox 36"/>
          <p:cNvSpPr txBox="1"/>
          <p:nvPr/>
        </p:nvSpPr>
        <p:spPr>
          <a:xfrm>
            <a:off x="1655871" y="2233498"/>
            <a:ext cx="1963177" cy="461665"/>
          </a:xfrm>
          <a:prstGeom prst="rect">
            <a:avLst/>
          </a:prstGeom>
        </p:spPr>
        <p:txBody>
          <a:bodyPr wrap="square" rtlCol="0">
            <a:spAutoFit/>
          </a:bodyPr>
          <a:lstStyle/>
          <a:p>
            <a:fld id="{025D96C8-8753-413E-BDBE-E17BECD7286A}" type="VALUE">
              <a:rPr lang="en-CA" sz="2400" b="1">
                <a:solidFill>
                  <a:schemeClr val="bg1"/>
                </a:solidFill>
              </a:rPr>
              <a:pPr/>
              <a:t>20</a:t>
            </a:fld>
            <a:r>
              <a:rPr lang="en-CA" sz="2400" b="1" dirty="0" smtClean="0">
                <a:solidFill>
                  <a:schemeClr val="bg1"/>
                </a:solidFill>
              </a:rPr>
              <a:t>%</a:t>
            </a:r>
            <a:endParaRPr lang="en-CA" sz="1600" b="1" i="1" dirty="0" smtClean="0">
              <a:solidFill>
                <a:schemeClr val="bg1"/>
              </a:solidFill>
            </a:endParaRPr>
          </a:p>
        </p:txBody>
      </p:sp>
      <p:sp>
        <p:nvSpPr>
          <p:cNvPr id="38" name="TextBox 37"/>
          <p:cNvSpPr txBox="1"/>
          <p:nvPr/>
        </p:nvSpPr>
        <p:spPr>
          <a:xfrm>
            <a:off x="4503763" y="2233498"/>
            <a:ext cx="1826401" cy="461665"/>
          </a:xfrm>
          <a:prstGeom prst="rect">
            <a:avLst/>
          </a:prstGeom>
        </p:spPr>
        <p:txBody>
          <a:bodyPr wrap="square" rtlCol="0">
            <a:spAutoFit/>
          </a:bodyPr>
          <a:lstStyle/>
          <a:p>
            <a:r>
              <a:rPr lang="en-CA" sz="2400" b="1" dirty="0" smtClean="0">
                <a:solidFill>
                  <a:schemeClr val="bg1"/>
                </a:solidFill>
              </a:rPr>
              <a:t>53%</a:t>
            </a:r>
            <a:endParaRPr lang="en-CA" sz="1600" b="1" i="1" dirty="0" smtClean="0">
              <a:solidFill>
                <a:schemeClr val="bg1"/>
              </a:solidFill>
            </a:endParaRPr>
          </a:p>
        </p:txBody>
      </p:sp>
      <p:sp>
        <p:nvSpPr>
          <p:cNvPr id="3" name="Rectangle 2"/>
          <p:cNvSpPr/>
          <p:nvPr/>
        </p:nvSpPr>
        <p:spPr>
          <a:xfrm>
            <a:off x="429083" y="3173337"/>
            <a:ext cx="2484481" cy="738664"/>
          </a:xfrm>
          <a:prstGeom prst="rect">
            <a:avLst/>
          </a:prstGeom>
        </p:spPr>
        <p:txBody>
          <a:bodyPr wrap="square">
            <a:spAutoFit/>
          </a:bodyPr>
          <a:lstStyle/>
          <a:p>
            <a:r>
              <a:rPr lang="en-CA" sz="1400" b="1" dirty="0" smtClean="0">
                <a:solidFill>
                  <a:schemeClr val="accent3"/>
                </a:solidFill>
              </a:rPr>
              <a:t>Organizations that viewed </a:t>
            </a:r>
            <a:r>
              <a:rPr lang="en-CA" sz="1400" b="1" dirty="0">
                <a:solidFill>
                  <a:schemeClr val="accent3"/>
                </a:solidFill>
              </a:rPr>
              <a:t>their ERP implementations as </a:t>
            </a:r>
            <a:r>
              <a:rPr lang="en-CA" sz="1400" b="1" dirty="0" smtClean="0">
                <a:solidFill>
                  <a:schemeClr val="accent3"/>
                </a:solidFill>
              </a:rPr>
              <a:t>failures.</a:t>
            </a:r>
            <a:endParaRPr lang="en-CA" sz="1400" b="1" dirty="0">
              <a:solidFill>
                <a:schemeClr val="accent3"/>
              </a:solidFill>
            </a:endParaRPr>
          </a:p>
        </p:txBody>
      </p:sp>
      <p:sp>
        <p:nvSpPr>
          <p:cNvPr id="4" name="Rectangle 3"/>
          <p:cNvSpPr/>
          <p:nvPr/>
        </p:nvSpPr>
        <p:spPr>
          <a:xfrm>
            <a:off x="3704716" y="3173337"/>
            <a:ext cx="2215014" cy="954107"/>
          </a:xfrm>
          <a:prstGeom prst="rect">
            <a:avLst/>
          </a:prstGeom>
        </p:spPr>
        <p:txBody>
          <a:bodyPr wrap="square">
            <a:spAutoFit/>
          </a:bodyPr>
          <a:lstStyle/>
          <a:p>
            <a:r>
              <a:rPr lang="en-CA" sz="1400" b="1" dirty="0" smtClean="0">
                <a:solidFill>
                  <a:schemeClr val="accent3"/>
                </a:solidFill>
              </a:rPr>
              <a:t>Organizations that realized </a:t>
            </a:r>
            <a:r>
              <a:rPr lang="en-CA" sz="1400" b="1" dirty="0">
                <a:solidFill>
                  <a:schemeClr val="accent3"/>
                </a:solidFill>
              </a:rPr>
              <a:t>less than 50% of expected </a:t>
            </a:r>
            <a:r>
              <a:rPr lang="en-CA" sz="1400" b="1" dirty="0" smtClean="0">
                <a:solidFill>
                  <a:schemeClr val="accent3"/>
                </a:solidFill>
              </a:rPr>
              <a:t>benefits from their application.</a:t>
            </a:r>
            <a:endParaRPr lang="en-CA" sz="1400" b="1" dirty="0">
              <a:solidFill>
                <a:schemeClr val="accent3"/>
              </a:solidFill>
            </a:endParaRPr>
          </a:p>
        </p:txBody>
      </p:sp>
      <p:sp>
        <p:nvSpPr>
          <p:cNvPr id="5" name="Rectangle 4"/>
          <p:cNvSpPr/>
          <p:nvPr/>
        </p:nvSpPr>
        <p:spPr>
          <a:xfrm>
            <a:off x="6239957" y="3170988"/>
            <a:ext cx="2637342" cy="738664"/>
          </a:xfrm>
          <a:prstGeom prst="rect">
            <a:avLst/>
          </a:prstGeom>
        </p:spPr>
        <p:txBody>
          <a:bodyPr wrap="square">
            <a:spAutoFit/>
          </a:bodyPr>
          <a:lstStyle/>
          <a:p>
            <a:r>
              <a:rPr lang="en-CA" sz="1400" b="1" dirty="0" smtClean="0">
                <a:solidFill>
                  <a:schemeClr val="accent3"/>
                </a:solidFill>
              </a:rPr>
              <a:t>Organizations that required </a:t>
            </a:r>
            <a:r>
              <a:rPr lang="en-CA" sz="1400" b="1" dirty="0">
                <a:solidFill>
                  <a:schemeClr val="accent3"/>
                </a:solidFill>
              </a:rPr>
              <a:t>some level of customization to their </a:t>
            </a:r>
            <a:r>
              <a:rPr lang="en-CA" sz="1400" b="1" dirty="0" smtClean="0">
                <a:solidFill>
                  <a:schemeClr val="accent3"/>
                </a:solidFill>
              </a:rPr>
              <a:t>application. </a:t>
            </a:r>
            <a:endParaRPr lang="en-CA" sz="1400" b="1" dirty="0">
              <a:solidFill>
                <a:schemeClr val="accent3"/>
              </a:solidFill>
            </a:endParaRPr>
          </a:p>
        </p:txBody>
      </p:sp>
      <p:sp>
        <p:nvSpPr>
          <p:cNvPr id="6" name="Rectangle 5"/>
          <p:cNvSpPr/>
          <p:nvPr/>
        </p:nvSpPr>
        <p:spPr>
          <a:xfrm>
            <a:off x="6184136" y="4426667"/>
            <a:ext cx="2695459" cy="1384995"/>
          </a:xfrm>
          <a:prstGeom prst="rect">
            <a:avLst/>
          </a:prstGeom>
        </p:spPr>
        <p:txBody>
          <a:bodyPr wrap="square">
            <a:spAutoFit/>
          </a:bodyPr>
          <a:lstStyle/>
          <a:p>
            <a:r>
              <a:rPr lang="en-CA" sz="1400" dirty="0" smtClean="0">
                <a:solidFill>
                  <a:srgbClr val="7A7A7A"/>
                </a:solidFill>
              </a:rPr>
              <a:t>The CoE helps </a:t>
            </a:r>
            <a:r>
              <a:rPr lang="en-CA" sz="1400" dirty="0">
                <a:solidFill>
                  <a:srgbClr val="7A7A7A"/>
                </a:solidFill>
              </a:rPr>
              <a:t>reduce levels of solution customization requested through thorough requirements gathering and stakeholder engagement at early stages of the </a:t>
            </a:r>
            <a:r>
              <a:rPr lang="en-CA" sz="1400" dirty="0" smtClean="0">
                <a:solidFill>
                  <a:srgbClr val="7A7A7A"/>
                </a:solidFill>
              </a:rPr>
              <a:t>project.</a:t>
            </a:r>
            <a:endParaRPr lang="en-CA" dirty="0">
              <a:solidFill>
                <a:srgbClr val="7A7A7A"/>
              </a:solidFill>
            </a:endParaRPr>
          </a:p>
        </p:txBody>
      </p:sp>
      <p:cxnSp>
        <p:nvCxnSpPr>
          <p:cNvPr id="29" name="Straight Connector 2"/>
          <p:cNvCxnSpPr/>
          <p:nvPr/>
        </p:nvCxnSpPr>
        <p:spPr>
          <a:xfrm rot="5400000" flipH="1">
            <a:off x="5007407" y="4650531"/>
            <a:ext cx="2177186"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
          <p:cNvCxnSpPr/>
          <p:nvPr/>
        </p:nvCxnSpPr>
        <p:spPr>
          <a:xfrm rot="5400000" flipH="1">
            <a:off x="1959407" y="4610342"/>
            <a:ext cx="2177186"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3224271" y="4426666"/>
            <a:ext cx="2695459" cy="1169551"/>
          </a:xfrm>
          <a:prstGeom prst="rect">
            <a:avLst/>
          </a:prstGeom>
        </p:spPr>
        <p:txBody>
          <a:bodyPr wrap="square">
            <a:spAutoFit/>
          </a:bodyPr>
          <a:lstStyle/>
          <a:p>
            <a:r>
              <a:rPr lang="en-CA" sz="1400" dirty="0" smtClean="0">
                <a:solidFill>
                  <a:srgbClr val="7A7A7A"/>
                </a:solidFill>
              </a:rPr>
              <a:t>Maximize the utilization of the enterprise application with a CoE through user engagement, systematized training, and change management policies. </a:t>
            </a:r>
            <a:endParaRPr lang="en-CA" dirty="0">
              <a:solidFill>
                <a:srgbClr val="7A7A7A"/>
              </a:solidFill>
            </a:endParaRPr>
          </a:p>
        </p:txBody>
      </p:sp>
      <p:sp>
        <p:nvSpPr>
          <p:cNvPr id="32" name="Rectangle 31"/>
          <p:cNvSpPr/>
          <p:nvPr/>
        </p:nvSpPr>
        <p:spPr>
          <a:xfrm>
            <a:off x="323594" y="4426665"/>
            <a:ext cx="2695459" cy="1384995"/>
          </a:xfrm>
          <a:prstGeom prst="rect">
            <a:avLst/>
          </a:prstGeom>
        </p:spPr>
        <p:txBody>
          <a:bodyPr wrap="square">
            <a:spAutoFit/>
          </a:bodyPr>
          <a:lstStyle/>
          <a:p>
            <a:r>
              <a:rPr lang="en-CA" sz="1400" dirty="0" smtClean="0">
                <a:solidFill>
                  <a:srgbClr val="7A7A7A"/>
                </a:solidFill>
              </a:rPr>
              <a:t>An enterprise application CoE brings together key stakeholders at an early stage to address key business requirements and ensure project success. </a:t>
            </a:r>
            <a:endParaRPr lang="en-CA" dirty="0">
              <a:solidFill>
                <a:srgbClr val="7A7A7A"/>
              </a:solidFill>
            </a:endParaRPr>
          </a:p>
        </p:txBody>
      </p:sp>
      <p:grpSp>
        <p:nvGrpSpPr>
          <p:cNvPr id="19" name="Group 18"/>
          <p:cNvGrpSpPr/>
          <p:nvPr/>
        </p:nvGrpSpPr>
        <p:grpSpPr>
          <a:xfrm>
            <a:off x="0" y="6422955"/>
            <a:ext cx="9144000" cy="437555"/>
            <a:chOff x="0" y="6422955"/>
            <a:chExt cx="9144000" cy="437555"/>
          </a:xfrm>
        </p:grpSpPr>
        <p:pic>
          <p:nvPicPr>
            <p:cNvPr id="20"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21" name="Picture 20"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354498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345662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extBox 1"/>
          <p:cNvSpPr txBox="1"/>
          <p:nvPr/>
        </p:nvSpPr>
        <p:spPr>
          <a:xfrm>
            <a:off x="1151134" y="1971643"/>
            <a:ext cx="6674812" cy="3760004"/>
          </a:xfrm>
          <a:prstGeom prst="rect">
            <a:avLst/>
          </a:prstGeom>
        </p:spPr>
        <p:txBody>
          <a:bodyPr wrap="square" rtlCol="0">
            <a:spAutoFit/>
          </a:bodyPr>
          <a:lstStyle/>
          <a:p>
            <a:r>
              <a:rPr lang="en-CA" sz="1400" i="1" dirty="0">
                <a:solidFill>
                  <a:schemeClr val="bg1"/>
                </a:solidFill>
                <a:latin typeface="+mj-lt"/>
              </a:rPr>
              <a:t>Organizations have long realized the benefits of establishing competency-based Centers of Excellence in areas like quality management or customer experience, but this approach has been largely absent in </a:t>
            </a:r>
            <a:r>
              <a:rPr lang="en-CA" sz="1400" i="1" dirty="0" smtClean="0">
                <a:solidFill>
                  <a:schemeClr val="bg1"/>
                </a:solidFill>
                <a:latin typeface="+mj-lt"/>
              </a:rPr>
              <a:t>the enterprise </a:t>
            </a:r>
            <a:r>
              <a:rPr lang="en-CA" sz="1400" i="1" dirty="0">
                <a:solidFill>
                  <a:schemeClr val="bg1"/>
                </a:solidFill>
                <a:latin typeface="+mj-lt"/>
              </a:rPr>
              <a:t>applications practice. We propose a vendor-agnostic methodology to optimizing your organization’s most critical applications with an applications-focused Center of </a:t>
            </a:r>
            <a:r>
              <a:rPr lang="en-CA" sz="1400" i="1" dirty="0" smtClean="0">
                <a:solidFill>
                  <a:schemeClr val="bg1"/>
                </a:solidFill>
                <a:latin typeface="+mj-lt"/>
              </a:rPr>
              <a:t>Excellence.  </a:t>
            </a:r>
            <a:endParaRPr lang="en-CA" sz="1400" i="1" dirty="0">
              <a:solidFill>
                <a:schemeClr val="bg1"/>
              </a:solidFill>
              <a:latin typeface="+mj-lt"/>
            </a:endParaRPr>
          </a:p>
          <a:p>
            <a:pPr>
              <a:spcAft>
                <a:spcPts val="500"/>
              </a:spcAft>
            </a:pPr>
            <a:endParaRPr lang="en-CA" sz="1000" i="1" dirty="0">
              <a:solidFill>
                <a:schemeClr val="bg1"/>
              </a:solidFill>
              <a:latin typeface="+mj-lt"/>
            </a:endParaRPr>
          </a:p>
          <a:p>
            <a:r>
              <a:rPr lang="en-CA" sz="1400" i="1" dirty="0">
                <a:solidFill>
                  <a:schemeClr val="bg1"/>
                </a:solidFill>
                <a:latin typeface="+mj-lt"/>
              </a:rPr>
              <a:t>A Center of Excellence consolidates best practices in a way that is repeatable, scalable, and can be generalized across the organization. It leverages the skills and competencies of talent within the organization to champion standardized practices around critical business applications, underpinned by measurable </a:t>
            </a:r>
            <a:r>
              <a:rPr lang="en-CA" sz="1400" i="1" dirty="0" smtClean="0">
                <a:solidFill>
                  <a:schemeClr val="bg1"/>
                </a:solidFill>
                <a:latin typeface="+mj-lt"/>
              </a:rPr>
              <a:t>indicators. </a:t>
            </a:r>
            <a:endParaRPr lang="en-CA" sz="1400" i="1" dirty="0">
              <a:solidFill>
                <a:schemeClr val="bg1"/>
              </a:solidFill>
              <a:latin typeface="+mj-lt"/>
            </a:endParaRPr>
          </a:p>
          <a:p>
            <a:pPr>
              <a:spcAft>
                <a:spcPts val="500"/>
              </a:spcAft>
            </a:pPr>
            <a:endParaRPr lang="en-CA" sz="1000" i="1" dirty="0">
              <a:solidFill>
                <a:schemeClr val="bg1"/>
              </a:solidFill>
              <a:latin typeface="+mj-lt"/>
            </a:endParaRPr>
          </a:p>
          <a:p>
            <a:pPr>
              <a:spcAft>
                <a:spcPts val="500"/>
              </a:spcAft>
            </a:pPr>
            <a:r>
              <a:rPr lang="en-CA" sz="1400" i="1" dirty="0">
                <a:solidFill>
                  <a:schemeClr val="bg1"/>
                </a:solidFill>
                <a:latin typeface="+mj-lt"/>
              </a:rPr>
              <a:t>Organizations of any size can benefit from establishing a CoE to enrich business inputs, </a:t>
            </a:r>
            <a:r>
              <a:rPr lang="en-CA" sz="1400" i="1" dirty="0" smtClean="0">
                <a:solidFill>
                  <a:schemeClr val="bg1"/>
                </a:solidFill>
                <a:latin typeface="+mj-lt"/>
              </a:rPr>
              <a:t>reducing </a:t>
            </a:r>
            <a:r>
              <a:rPr lang="en-CA" sz="1400" i="1" dirty="0">
                <a:solidFill>
                  <a:schemeClr val="bg1"/>
                </a:solidFill>
                <a:latin typeface="+mj-lt"/>
              </a:rPr>
              <a:t>inefficiency and </a:t>
            </a:r>
            <a:r>
              <a:rPr lang="en-CA" sz="1400" i="1" dirty="0" smtClean="0">
                <a:solidFill>
                  <a:schemeClr val="bg1"/>
                </a:solidFill>
                <a:latin typeface="+mj-lt"/>
              </a:rPr>
              <a:t>containing </a:t>
            </a:r>
            <a:r>
              <a:rPr lang="en-CA" sz="1400" i="1" dirty="0">
                <a:solidFill>
                  <a:schemeClr val="bg1"/>
                </a:solidFill>
                <a:latin typeface="+mj-lt"/>
              </a:rPr>
              <a:t>it from re-entering daily operations. Best still, organizations may already have all the required elements </a:t>
            </a:r>
            <a:r>
              <a:rPr lang="en-CA" sz="1400" i="1" dirty="0" smtClean="0">
                <a:solidFill>
                  <a:schemeClr val="bg1"/>
                </a:solidFill>
                <a:latin typeface="+mj-lt"/>
              </a:rPr>
              <a:t>in-house </a:t>
            </a:r>
            <a:r>
              <a:rPr lang="en-CA" sz="1400" i="1" dirty="0">
                <a:solidFill>
                  <a:schemeClr val="bg1"/>
                </a:solidFill>
                <a:latin typeface="+mj-lt"/>
              </a:rPr>
              <a:t>to transition from </a:t>
            </a:r>
            <a:r>
              <a:rPr lang="en-CA" sz="1400" i="1" dirty="0" smtClean="0">
                <a:solidFill>
                  <a:schemeClr val="bg1"/>
                </a:solidFill>
                <a:latin typeface="+mj-lt"/>
              </a:rPr>
              <a:t>ad hoc </a:t>
            </a:r>
            <a:r>
              <a:rPr lang="en-CA" sz="1400" i="1" dirty="0">
                <a:solidFill>
                  <a:schemeClr val="bg1"/>
                </a:solidFill>
                <a:latin typeface="+mj-lt"/>
              </a:rPr>
              <a:t>operations to </a:t>
            </a:r>
            <a:r>
              <a:rPr lang="en-CA" sz="1400" i="1" dirty="0" smtClean="0">
                <a:solidFill>
                  <a:schemeClr val="bg1"/>
                </a:solidFill>
                <a:latin typeface="+mj-lt"/>
              </a:rPr>
              <a:t>a Center </a:t>
            </a:r>
            <a:r>
              <a:rPr lang="en-CA" sz="1400" i="1" dirty="0">
                <a:solidFill>
                  <a:schemeClr val="bg1"/>
                </a:solidFill>
                <a:latin typeface="+mj-lt"/>
              </a:rPr>
              <a:t>of Excellence capability. Fully harness the benefits from your applications by starting your CoE today</a:t>
            </a:r>
            <a:r>
              <a:rPr lang="en-CA" sz="1400" i="1" dirty="0" smtClean="0">
                <a:solidFill>
                  <a:schemeClr val="bg1"/>
                </a:solidFill>
                <a:latin typeface="+mj-lt"/>
              </a:rPr>
              <a:t>.</a:t>
            </a:r>
            <a:endParaRPr lang="en-CA" sz="1400" b="1" i="1" dirty="0">
              <a:solidFill>
                <a:schemeClr val="bg1"/>
              </a:solidFill>
              <a:latin typeface="+mj-lt"/>
            </a:endParaRPr>
          </a:p>
        </p:txBody>
      </p:sp>
      <p:sp>
        <p:nvSpPr>
          <p:cNvPr id="3" name="TextBox 2"/>
          <p:cNvSpPr txBox="1"/>
          <p:nvPr/>
        </p:nvSpPr>
        <p:spPr>
          <a:xfrm>
            <a:off x="3203042" y="5747607"/>
            <a:ext cx="4460917" cy="738664"/>
          </a:xfrm>
          <a:prstGeom prst="rect">
            <a:avLst/>
          </a:prstGeom>
        </p:spPr>
        <p:txBody>
          <a:bodyPr wrap="square" rtlCol="0">
            <a:spAutoFit/>
          </a:bodyPr>
          <a:lstStyle/>
          <a:p>
            <a:pPr algn="r"/>
            <a:r>
              <a:rPr lang="en-CA" sz="1400" b="1" dirty="0" smtClean="0">
                <a:solidFill>
                  <a:schemeClr val="bg1"/>
                </a:solidFill>
              </a:rPr>
              <a:t>Ilia Maor, </a:t>
            </a:r>
          </a:p>
          <a:p>
            <a:pPr algn="r"/>
            <a:r>
              <a:rPr lang="en-CA" sz="1400" dirty="0" smtClean="0">
                <a:solidFill>
                  <a:schemeClr val="bg1"/>
                </a:solidFill>
              </a:rPr>
              <a:t>Senior Manager, Research and Advisory</a:t>
            </a:r>
            <a:br>
              <a:rPr lang="en-CA" sz="1400" dirty="0" smtClean="0">
                <a:solidFill>
                  <a:schemeClr val="bg1"/>
                </a:solidFill>
              </a:rPr>
            </a:br>
            <a:r>
              <a:rPr lang="en-CA" sz="1400" dirty="0" smtClean="0">
                <a:solidFill>
                  <a:schemeClr val="bg1"/>
                </a:solidFill>
              </a:rPr>
              <a:t>Info-Tech Research Group</a:t>
            </a:r>
          </a:p>
        </p:txBody>
      </p:sp>
      <p:sp>
        <p:nvSpPr>
          <p:cNvPr id="4" name="TextBox 3"/>
          <p:cNvSpPr txBox="1"/>
          <p:nvPr/>
        </p:nvSpPr>
        <p:spPr>
          <a:xfrm>
            <a:off x="545851" y="1499335"/>
            <a:ext cx="7955597" cy="338554"/>
          </a:xfrm>
          <a:prstGeom prst="rect">
            <a:avLst/>
          </a:prstGeom>
        </p:spPr>
        <p:txBody>
          <a:bodyPr wrap="square" rtlCol="0">
            <a:spAutoFit/>
          </a:bodyPr>
          <a:lstStyle/>
          <a:p>
            <a:r>
              <a:rPr lang="en-CA" sz="1600" b="1" dirty="0" smtClean="0">
                <a:solidFill>
                  <a:schemeClr val="bg1"/>
                </a:solidFill>
              </a:rPr>
              <a:t>Organizations need to do more with less. A Center of Excellence (CoE) can help. </a:t>
            </a:r>
            <a:endParaRPr lang="en-CA" sz="1600" b="1" dirty="0">
              <a:solidFill>
                <a:schemeClr val="bg1"/>
              </a:solidFill>
            </a:endParaRPr>
          </a:p>
        </p:txBody>
      </p:sp>
      <p:sp>
        <p:nvSpPr>
          <p:cNvPr id="5" name="Rectangle 4"/>
          <p:cNvSpPr/>
          <p:nvPr/>
        </p:nvSpPr>
        <p:spPr>
          <a:xfrm>
            <a:off x="1" y="356594"/>
            <a:ext cx="9143999"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0"/>
          <p:cNvPicPr>
            <a:picLocks noChangeAspect="1"/>
          </p:cNvPicPr>
          <p:nvPr/>
        </p:nvPicPr>
        <p:blipFill>
          <a:blip r:embed="rId3"/>
          <a:stretch>
            <a:fillRect/>
          </a:stretch>
        </p:blipFill>
        <p:spPr>
          <a:xfrm>
            <a:off x="545852" y="1824845"/>
            <a:ext cx="678666" cy="619651"/>
          </a:xfrm>
          <a:prstGeom prst="rect">
            <a:avLst/>
          </a:prstGeom>
        </p:spPr>
      </p:pic>
      <p:pic>
        <p:nvPicPr>
          <p:cNvPr id="9" name="Picture 101"/>
          <p:cNvPicPr>
            <a:picLocks noChangeAspect="1"/>
          </p:cNvPicPr>
          <p:nvPr/>
        </p:nvPicPr>
        <p:blipFill>
          <a:blip r:embed="rId4"/>
          <a:stretch>
            <a:fillRect/>
          </a:stretch>
        </p:blipFill>
        <p:spPr>
          <a:xfrm>
            <a:off x="7335691" y="5209100"/>
            <a:ext cx="656535" cy="538507"/>
          </a:xfrm>
          <a:prstGeom prst="rect">
            <a:avLst/>
          </a:prstGeom>
        </p:spPr>
      </p:pic>
      <p:grpSp>
        <p:nvGrpSpPr>
          <p:cNvPr id="10" name="Group 9"/>
          <p:cNvGrpSpPr/>
          <p:nvPr/>
        </p:nvGrpSpPr>
        <p:grpSpPr>
          <a:xfrm>
            <a:off x="0" y="6422955"/>
            <a:ext cx="9144000" cy="437555"/>
            <a:chOff x="0" y="6422955"/>
            <a:chExt cx="9144000" cy="437555"/>
          </a:xfrm>
        </p:grpSpPr>
        <p:pic>
          <p:nvPicPr>
            <p:cNvPr id="11"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442297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Audience and objectives</a:t>
            </a:r>
            <a:endParaRPr lang="en-US" noProof="0" dirty="0"/>
          </a:p>
        </p:txBody>
      </p:sp>
      <p:sp>
        <p:nvSpPr>
          <p:cNvPr id="13" name="Text Placeholder 12"/>
          <p:cNvSpPr>
            <a:spLocks noGrp="1"/>
          </p:cNvSpPr>
          <p:nvPr>
            <p:ph type="body" sz="quarter" idx="16"/>
          </p:nvPr>
        </p:nvSpPr>
        <p:spPr>
          <a:xfrm>
            <a:off x="246703" y="1607231"/>
            <a:ext cx="4041648" cy="2140680"/>
          </a:xfrm>
        </p:spPr>
        <p:txBody>
          <a:bodyPr/>
          <a:lstStyle/>
          <a:p>
            <a:r>
              <a:rPr lang="en-US" dirty="0" smtClean="0"/>
              <a:t>Senior leadership executives looking to leverage their business applications more strategically.</a:t>
            </a:r>
          </a:p>
          <a:p>
            <a:r>
              <a:rPr lang="en-US" dirty="0" smtClean="0"/>
              <a:t>CIOs, IT Directors, and Applications Managers rationalizing their business applications and optimizing their performance.</a:t>
            </a:r>
          </a:p>
          <a:p>
            <a:r>
              <a:rPr lang="en-US" dirty="0" smtClean="0"/>
              <a:t>Business Analysts tasked with bridging the gap between IT and the business for specific business applications.</a:t>
            </a:r>
            <a:endParaRPr lang="en-US" dirty="0"/>
          </a:p>
        </p:txBody>
      </p:sp>
      <p:sp>
        <p:nvSpPr>
          <p:cNvPr id="14" name="Text Placeholder 13"/>
          <p:cNvSpPr>
            <a:spLocks noGrp="1"/>
          </p:cNvSpPr>
          <p:nvPr>
            <p:ph type="body" sz="quarter" idx="26"/>
          </p:nvPr>
        </p:nvSpPr>
        <p:spPr>
          <a:xfrm>
            <a:off x="4835436" y="1607231"/>
            <a:ext cx="4041648" cy="2291669"/>
          </a:xfrm>
        </p:spPr>
        <p:txBody>
          <a:bodyPr/>
          <a:lstStyle/>
          <a:p>
            <a:r>
              <a:rPr lang="en-US" dirty="0" smtClean="0"/>
              <a:t>Rationalize the need for a CoE focused on enterprise applications. </a:t>
            </a:r>
          </a:p>
          <a:p>
            <a:r>
              <a:rPr lang="en-US" dirty="0" smtClean="0"/>
              <a:t>Evaluate </a:t>
            </a:r>
            <a:r>
              <a:rPr lang="en-US" dirty="0"/>
              <a:t>the current state of processes </a:t>
            </a:r>
            <a:r>
              <a:rPr lang="en-US" dirty="0" smtClean="0"/>
              <a:t>surrounding </a:t>
            </a:r>
            <a:r>
              <a:rPr lang="en-US" dirty="0"/>
              <a:t>your enterprise applications </a:t>
            </a:r>
            <a:r>
              <a:rPr lang="en-US" dirty="0" smtClean="0"/>
              <a:t>practice.</a:t>
            </a:r>
            <a:endParaRPr lang="en-US" dirty="0"/>
          </a:p>
          <a:p>
            <a:r>
              <a:rPr lang="en-US" dirty="0"/>
              <a:t>Determine gaps in consistency, process adherence, and </a:t>
            </a:r>
            <a:r>
              <a:rPr lang="en-US" dirty="0" smtClean="0"/>
              <a:t>capability.</a:t>
            </a:r>
            <a:endParaRPr lang="en-US" dirty="0"/>
          </a:p>
          <a:p>
            <a:r>
              <a:rPr lang="en-US" dirty="0" smtClean="0"/>
              <a:t>Develop </a:t>
            </a:r>
            <a:r>
              <a:rPr lang="en-US" dirty="0"/>
              <a:t>a roadmap </a:t>
            </a:r>
            <a:r>
              <a:rPr lang="en-US" dirty="0" smtClean="0"/>
              <a:t>for a right-sized CoE that meets your business objectives.</a:t>
            </a:r>
            <a:endParaRPr lang="en-US" dirty="0"/>
          </a:p>
        </p:txBody>
      </p:sp>
      <p:sp>
        <p:nvSpPr>
          <p:cNvPr id="15" name="Text Placeholder 14"/>
          <p:cNvSpPr>
            <a:spLocks noGrp="1"/>
          </p:cNvSpPr>
          <p:nvPr>
            <p:ph type="body" sz="quarter" idx="27"/>
          </p:nvPr>
        </p:nvSpPr>
        <p:spPr/>
        <p:txBody>
          <a:bodyPr/>
          <a:lstStyle/>
          <a:p>
            <a:r>
              <a:rPr lang="en-US" dirty="0"/>
              <a:t>Organizations looking for </a:t>
            </a:r>
            <a:r>
              <a:rPr lang="en-US" dirty="0" smtClean="0"/>
              <a:t>opportunities to maximize efficiencies related to their enterprise applications.</a:t>
            </a:r>
            <a:endParaRPr lang="en-US" dirty="0"/>
          </a:p>
          <a:p>
            <a:r>
              <a:rPr lang="en-US" dirty="0"/>
              <a:t>Organizations looking to standardize </a:t>
            </a:r>
            <a:r>
              <a:rPr lang="en-US" dirty="0" smtClean="0"/>
              <a:t>application-related processes.</a:t>
            </a:r>
            <a:endParaRPr lang="en-US" dirty="0"/>
          </a:p>
        </p:txBody>
      </p:sp>
      <p:sp>
        <p:nvSpPr>
          <p:cNvPr id="16" name="Text Placeholder 15"/>
          <p:cNvSpPr>
            <a:spLocks noGrp="1"/>
          </p:cNvSpPr>
          <p:nvPr>
            <p:ph type="body" sz="quarter" idx="28"/>
          </p:nvPr>
        </p:nvSpPr>
        <p:spPr/>
        <p:txBody>
          <a:bodyPr/>
          <a:lstStyle/>
          <a:p>
            <a:r>
              <a:rPr lang="en-US" dirty="0" smtClean="0"/>
              <a:t>Recognize the opportunities for improvement in processes and best practices through a Center of Excellence.</a:t>
            </a:r>
            <a:endParaRPr lang="en-US" dirty="0"/>
          </a:p>
          <a:p>
            <a:r>
              <a:rPr lang="en-US" dirty="0" smtClean="0"/>
              <a:t>Centralize methodology related to enterprise applications into a repeatable, scalable framework.</a:t>
            </a: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Executive summary</a:t>
            </a:r>
            <a:endParaRPr lang="en-US" noProof="0" dirty="0"/>
          </a:p>
        </p:txBody>
      </p:sp>
      <p:sp>
        <p:nvSpPr>
          <p:cNvPr id="3" name="Text Placeholder 2"/>
          <p:cNvSpPr>
            <a:spLocks noGrp="1"/>
          </p:cNvSpPr>
          <p:nvPr>
            <p:ph type="body" sz="quarter" idx="10"/>
          </p:nvPr>
        </p:nvSpPr>
        <p:spPr/>
        <p:txBody>
          <a:bodyPr/>
          <a:lstStyle/>
          <a:p>
            <a:r>
              <a:rPr lang="en-US" dirty="0" smtClean="0"/>
              <a:t>Organizations make large investments in enterprise applications to support critical business functions, but many are failing to realize the benefits of their investment. </a:t>
            </a:r>
          </a:p>
          <a:p>
            <a:r>
              <a:rPr lang="en-US" dirty="0" smtClean="0"/>
              <a:t>Inconsistent processes prevent organizations from realizing full benefits from enterprise applications. </a:t>
            </a:r>
          </a:p>
          <a:p>
            <a:endParaRPr lang="en-US" dirty="0" smtClean="0"/>
          </a:p>
          <a:p>
            <a:endParaRPr lang="en-US" dirty="0"/>
          </a:p>
        </p:txBody>
      </p:sp>
      <p:sp>
        <p:nvSpPr>
          <p:cNvPr id="4" name="Text Placeholder 3"/>
          <p:cNvSpPr>
            <a:spLocks noGrp="1"/>
          </p:cNvSpPr>
          <p:nvPr>
            <p:ph type="body" sz="quarter" idx="11"/>
          </p:nvPr>
        </p:nvSpPr>
        <p:spPr/>
        <p:txBody>
          <a:bodyPr/>
          <a:lstStyle/>
          <a:p>
            <a:r>
              <a:rPr lang="en-US" dirty="0" smtClean="0"/>
              <a:t>While applications touch both IT and the business, there is limited collaboration between the teams to identify gaps and opportunities.</a:t>
            </a:r>
          </a:p>
          <a:p>
            <a:r>
              <a:rPr lang="en-US" dirty="0" smtClean="0"/>
              <a:t>Roles and responsibilities for governance and support around specific applications are not formalized, obfuscating the possibility for improvement.  </a:t>
            </a:r>
            <a:endParaRPr lang="en-US" dirty="0"/>
          </a:p>
        </p:txBody>
      </p:sp>
      <p:sp>
        <p:nvSpPr>
          <p:cNvPr id="5" name="Text Placeholder 4"/>
          <p:cNvSpPr>
            <a:spLocks noGrp="1"/>
          </p:cNvSpPr>
          <p:nvPr>
            <p:ph type="body" sz="quarter" idx="12"/>
          </p:nvPr>
        </p:nvSpPr>
        <p:spPr/>
        <p:txBody>
          <a:bodyPr/>
          <a:lstStyle/>
          <a:p>
            <a:r>
              <a:rPr lang="en-US" dirty="0" smtClean="0"/>
              <a:t>Select the enterprise applications most critical to the organization and the ones to be targeted by the Center of Excellence.</a:t>
            </a:r>
          </a:p>
          <a:p>
            <a:r>
              <a:rPr lang="en-US" dirty="0" smtClean="0"/>
              <a:t>Identify the resources, competencies, and roles required to enable a CoE for enterprise applications in your organization.</a:t>
            </a:r>
            <a:endParaRPr lang="en-US" dirty="0"/>
          </a:p>
          <a:p>
            <a:r>
              <a:rPr lang="en-US" dirty="0"/>
              <a:t>Develop a standard process of governance and oversight surrounding the </a:t>
            </a:r>
            <a:r>
              <a:rPr lang="en-US" dirty="0" smtClean="0"/>
              <a:t>application.</a:t>
            </a:r>
            <a:endParaRPr lang="en-US" dirty="0"/>
          </a:p>
          <a:p>
            <a:r>
              <a:rPr lang="en-US" dirty="0"/>
              <a:t>Enable a medium of interdepartmental collaboration to communicate and standardize best practices.</a:t>
            </a:r>
          </a:p>
          <a:p>
            <a:r>
              <a:rPr lang="en-US" dirty="0" smtClean="0"/>
              <a:t>Build a </a:t>
            </a:r>
            <a:r>
              <a:rPr lang="en-US" dirty="0"/>
              <a:t>comprehensive support network that consists of IT, the business, and external stakeholders to address issues and problem areas surrounding the application. </a:t>
            </a:r>
            <a:endParaRPr lang="en-US" dirty="0" smtClean="0"/>
          </a:p>
          <a:p>
            <a:r>
              <a:rPr lang="en-US" dirty="0" smtClean="0"/>
              <a:t>Establish metrics to measure the success and effectiveness of the CoE and the applications it supports.</a:t>
            </a:r>
            <a:endParaRPr lang="en-US" dirty="0"/>
          </a:p>
          <a:p>
            <a:pPr marL="0" indent="0">
              <a:buNone/>
            </a:pPr>
            <a:endParaRPr lang="en-US" dirty="0"/>
          </a:p>
        </p:txBody>
      </p:sp>
      <p:sp>
        <p:nvSpPr>
          <p:cNvPr id="6" name="Text Placeholder 5"/>
          <p:cNvSpPr>
            <a:spLocks noGrp="1"/>
          </p:cNvSpPr>
          <p:nvPr>
            <p:ph type="body" sz="quarter" idx="13"/>
          </p:nvPr>
        </p:nvSpPr>
        <p:spPr>
          <a:xfrm>
            <a:off x="5737241" y="1535363"/>
            <a:ext cx="3083231" cy="2630237"/>
          </a:xfrm>
        </p:spPr>
        <p:txBody>
          <a:bodyPr/>
          <a:lstStyle/>
          <a:p>
            <a:pPr marL="228600" indent="-228600">
              <a:spcBef>
                <a:spcPts val="600"/>
              </a:spcBef>
              <a:spcAft>
                <a:spcPts val="600"/>
              </a:spcAft>
              <a:buSzPct val="100000"/>
              <a:buFont typeface="+mj-lt"/>
              <a:buAutoNum type="arabicPeriod"/>
            </a:pPr>
            <a:r>
              <a:rPr lang="en-US" sz="1100" b="1" dirty="0"/>
              <a:t>Scale your CoE based on business needs and </a:t>
            </a:r>
            <a:r>
              <a:rPr lang="en-US" sz="1100" b="1" dirty="0" smtClean="0"/>
              <a:t>capability. </a:t>
            </a:r>
            <a:r>
              <a:rPr lang="en-US" sz="1100" dirty="0"/>
              <a:t>There is flexibility in how extensively the CoE is applied, but </a:t>
            </a:r>
            <a:r>
              <a:rPr lang="en-US" sz="1100" dirty="0" smtClean="0"/>
              <a:t>a </a:t>
            </a:r>
            <a:r>
              <a:rPr lang="en-US" sz="1100" dirty="0"/>
              <a:t>minimal level of competency </a:t>
            </a:r>
            <a:r>
              <a:rPr lang="en-US" sz="1100" dirty="0" smtClean="0"/>
              <a:t>is required.</a:t>
            </a:r>
            <a:endParaRPr lang="en-US" sz="1050" dirty="0"/>
          </a:p>
          <a:p>
            <a:pPr marL="228600" indent="-228600">
              <a:spcBef>
                <a:spcPts val="600"/>
              </a:spcBef>
              <a:spcAft>
                <a:spcPts val="600"/>
              </a:spcAft>
              <a:buSzPct val="100000"/>
              <a:buFont typeface="+mj-lt"/>
              <a:buAutoNum type="arabicPeriod"/>
            </a:pPr>
            <a:r>
              <a:rPr lang="en-US" sz="1100" b="1" dirty="0"/>
              <a:t>A CoE is a like a refinery. </a:t>
            </a:r>
            <a:r>
              <a:rPr lang="en-US" sz="1100" dirty="0"/>
              <a:t>It uses inputs from the business to produce an enhanced </a:t>
            </a:r>
            <a:r>
              <a:rPr lang="en-US" sz="1100" dirty="0" smtClean="0"/>
              <a:t>end-product, </a:t>
            </a:r>
            <a:r>
              <a:rPr lang="en-US" sz="1100" dirty="0"/>
              <a:t>removing waste and isolating it from re-entering day-to-day </a:t>
            </a:r>
            <a:r>
              <a:rPr lang="en-US" sz="1100" dirty="0" smtClean="0"/>
              <a:t>operations. </a:t>
            </a:r>
            <a:endParaRPr lang="en-US" sz="1050" noProof="0" dirty="0">
              <a:solidFill>
                <a:srgbClr val="333333"/>
              </a:solidFill>
            </a:endParaRPr>
          </a:p>
          <a:p>
            <a:pPr marL="228600" indent="-228600">
              <a:spcBef>
                <a:spcPts val="600"/>
              </a:spcBef>
              <a:spcAft>
                <a:spcPts val="600"/>
              </a:spcAft>
              <a:buSzPct val="100000"/>
              <a:buFont typeface="+mj-lt"/>
              <a:buAutoNum type="arabicPeriod"/>
            </a:pPr>
            <a:r>
              <a:rPr lang="en-US" sz="1100" b="1" dirty="0"/>
              <a:t>Excellence requires investment from people to affect process. </a:t>
            </a:r>
            <a:r>
              <a:rPr lang="en-US" sz="1100" dirty="0"/>
              <a:t>To advocate </a:t>
            </a:r>
            <a:r>
              <a:rPr lang="en-US" sz="1100" dirty="0" smtClean="0"/>
              <a:t>the CoE </a:t>
            </a:r>
            <a:r>
              <a:rPr lang="en-US" sz="1100" dirty="0"/>
              <a:t>practice, </a:t>
            </a:r>
            <a:r>
              <a:rPr lang="en-US" sz="1100" dirty="0" smtClean="0"/>
              <a:t>identify key resources, competencies, and champions across the organization. Drive change through them.</a:t>
            </a:r>
            <a:endParaRPr lang="en-US" sz="1050" noProof="0" dirty="0">
              <a:solidFill>
                <a:srgbClr val="333333"/>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57174" y="255588"/>
            <a:ext cx="8620125" cy="877887"/>
          </a:xfrm>
        </p:spPr>
        <p:txBody>
          <a:bodyPr/>
          <a:lstStyle/>
          <a:p>
            <a:r>
              <a:rPr lang="en-CA" dirty="0">
                <a:solidFill>
                  <a:schemeClr val="bg1"/>
                </a:solidFill>
              </a:rPr>
              <a:t>What is </a:t>
            </a:r>
            <a:r>
              <a:rPr lang="en-CA" dirty="0" smtClean="0">
                <a:solidFill>
                  <a:schemeClr val="bg1"/>
                </a:solidFill>
              </a:rPr>
              <a:t>an enterprise applications </a:t>
            </a:r>
            <a:r>
              <a:rPr lang="en-CA" dirty="0">
                <a:solidFill>
                  <a:schemeClr val="bg1"/>
                </a:solidFill>
              </a:rPr>
              <a:t>Center of Excellence</a:t>
            </a:r>
            <a:r>
              <a:rPr lang="en-CA" dirty="0"/>
              <a:t>?</a:t>
            </a:r>
            <a:r>
              <a:rPr lang="en-CA" dirty="0">
                <a:solidFill>
                  <a:schemeClr val="bg1"/>
                </a:solidFill>
              </a:rPr>
              <a:t> </a:t>
            </a:r>
          </a:p>
        </p:txBody>
      </p:sp>
      <p:grpSp>
        <p:nvGrpSpPr>
          <p:cNvPr id="4" name="Group 3"/>
          <p:cNvGrpSpPr/>
          <p:nvPr/>
        </p:nvGrpSpPr>
        <p:grpSpPr>
          <a:xfrm>
            <a:off x="5228260" y="1800231"/>
            <a:ext cx="3649039" cy="4060922"/>
            <a:chOff x="4940264" y="1504041"/>
            <a:chExt cx="3649039" cy="4060922"/>
          </a:xfrm>
        </p:grpSpPr>
        <p:grpSp>
          <p:nvGrpSpPr>
            <p:cNvPr id="5" name="Group 4"/>
            <p:cNvGrpSpPr/>
            <p:nvPr/>
          </p:nvGrpSpPr>
          <p:grpSpPr>
            <a:xfrm>
              <a:off x="4940264" y="1504041"/>
              <a:ext cx="3649039" cy="4060922"/>
              <a:chOff x="4940264" y="1762433"/>
              <a:chExt cx="3649039" cy="4060922"/>
            </a:xfrm>
          </p:grpSpPr>
          <p:sp>
            <p:nvSpPr>
              <p:cNvPr id="12" name="Freeform 28"/>
              <p:cNvSpPr/>
              <p:nvPr/>
            </p:nvSpPr>
            <p:spPr>
              <a:xfrm>
                <a:off x="6060082" y="3088193"/>
                <a:ext cx="1409402" cy="1409402"/>
              </a:xfrm>
              <a:custGeom>
                <a:avLst/>
                <a:gdLst>
                  <a:gd name="connsiteX0" fmla="*/ 0 w 1409402"/>
                  <a:gd name="connsiteY0" fmla="*/ 704701 h 1409402"/>
                  <a:gd name="connsiteX1" fmla="*/ 704701 w 1409402"/>
                  <a:gd name="connsiteY1" fmla="*/ 0 h 1409402"/>
                  <a:gd name="connsiteX2" fmla="*/ 1409402 w 1409402"/>
                  <a:gd name="connsiteY2" fmla="*/ 704701 h 1409402"/>
                  <a:gd name="connsiteX3" fmla="*/ 704701 w 1409402"/>
                  <a:gd name="connsiteY3" fmla="*/ 1409402 h 1409402"/>
                  <a:gd name="connsiteX4" fmla="*/ 0 w 1409402"/>
                  <a:gd name="connsiteY4" fmla="*/ 704701 h 14094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02" h="1409402">
                    <a:moveTo>
                      <a:pt x="0" y="704701"/>
                    </a:moveTo>
                    <a:cubicBezTo>
                      <a:pt x="0" y="315505"/>
                      <a:pt x="315505" y="0"/>
                      <a:pt x="704701" y="0"/>
                    </a:cubicBezTo>
                    <a:cubicBezTo>
                      <a:pt x="1093897" y="0"/>
                      <a:pt x="1409402" y="315505"/>
                      <a:pt x="1409402" y="704701"/>
                    </a:cubicBezTo>
                    <a:cubicBezTo>
                      <a:pt x="1409402" y="1093897"/>
                      <a:pt x="1093897" y="1409402"/>
                      <a:pt x="704701" y="1409402"/>
                    </a:cubicBezTo>
                    <a:cubicBezTo>
                      <a:pt x="315505" y="1409402"/>
                      <a:pt x="0" y="1093897"/>
                      <a:pt x="0" y="704701"/>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5452" tIns="225452" rIns="225452" bIns="225452" numCol="1" spcCol="1270" anchor="ctr" anchorCtr="0">
                <a:noAutofit/>
              </a:bodyPr>
              <a:lstStyle/>
              <a:p>
                <a:pPr lvl="0" algn="ctr" defTabSz="666750">
                  <a:lnSpc>
                    <a:spcPct val="90000"/>
                  </a:lnSpc>
                  <a:spcBef>
                    <a:spcPct val="0"/>
                  </a:spcBef>
                  <a:spcAft>
                    <a:spcPct val="35000"/>
                  </a:spcAft>
                </a:pPr>
                <a:r>
                  <a:rPr lang="en-CA" sz="1500" kern="1200" dirty="0" smtClean="0"/>
                  <a:t>Center of Excellence</a:t>
                </a:r>
                <a:endParaRPr lang="en-CA" sz="1500" kern="1200" dirty="0"/>
              </a:p>
            </p:txBody>
          </p:sp>
          <p:sp>
            <p:nvSpPr>
              <p:cNvPr id="13" name="Freeform 29"/>
              <p:cNvSpPr/>
              <p:nvPr/>
            </p:nvSpPr>
            <p:spPr>
              <a:xfrm>
                <a:off x="6271493" y="1762433"/>
                <a:ext cx="986581" cy="986581"/>
              </a:xfrm>
              <a:custGeom>
                <a:avLst/>
                <a:gdLst>
                  <a:gd name="connsiteX0" fmla="*/ 0 w 986581"/>
                  <a:gd name="connsiteY0" fmla="*/ 493291 h 986581"/>
                  <a:gd name="connsiteX1" fmla="*/ 493291 w 986581"/>
                  <a:gd name="connsiteY1" fmla="*/ 0 h 986581"/>
                  <a:gd name="connsiteX2" fmla="*/ 986582 w 986581"/>
                  <a:gd name="connsiteY2" fmla="*/ 493291 h 986581"/>
                  <a:gd name="connsiteX3" fmla="*/ 493291 w 986581"/>
                  <a:gd name="connsiteY3" fmla="*/ 986582 h 986581"/>
                  <a:gd name="connsiteX4" fmla="*/ 0 w 986581"/>
                  <a:gd name="connsiteY4" fmla="*/ 493291 h 9865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6581" h="986581">
                    <a:moveTo>
                      <a:pt x="0" y="493291"/>
                    </a:moveTo>
                    <a:cubicBezTo>
                      <a:pt x="0" y="220854"/>
                      <a:pt x="220854" y="0"/>
                      <a:pt x="493291" y="0"/>
                    </a:cubicBezTo>
                    <a:cubicBezTo>
                      <a:pt x="765728" y="0"/>
                      <a:pt x="986582" y="220854"/>
                      <a:pt x="986582" y="493291"/>
                    </a:cubicBezTo>
                    <a:cubicBezTo>
                      <a:pt x="986582" y="765728"/>
                      <a:pt x="765728" y="986582"/>
                      <a:pt x="493291" y="986582"/>
                    </a:cubicBezTo>
                    <a:cubicBezTo>
                      <a:pt x="220854" y="986582"/>
                      <a:pt x="0" y="765728"/>
                      <a:pt x="0" y="493291"/>
                    </a:cubicBez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5911" tIns="155911" rIns="155911" bIns="155911" numCol="1" spcCol="1270" anchor="ctr" anchorCtr="0">
                <a:noAutofit/>
              </a:bodyPr>
              <a:lstStyle/>
              <a:p>
                <a:pPr lvl="0" algn="ctr" defTabSz="400050">
                  <a:lnSpc>
                    <a:spcPct val="90000"/>
                  </a:lnSpc>
                  <a:spcBef>
                    <a:spcPct val="0"/>
                  </a:spcBef>
                  <a:spcAft>
                    <a:spcPct val="35000"/>
                  </a:spcAft>
                </a:pPr>
                <a:r>
                  <a:rPr lang="en-CA" sz="900" kern="1200" dirty="0" smtClean="0"/>
                  <a:t>Maintenance &amp; Upgrades</a:t>
                </a:r>
                <a:endParaRPr lang="en-CA" sz="900" kern="1200" dirty="0"/>
              </a:p>
            </p:txBody>
          </p:sp>
          <p:sp>
            <p:nvSpPr>
              <p:cNvPr id="14" name="Freeform 30"/>
              <p:cNvSpPr/>
              <p:nvPr/>
            </p:nvSpPr>
            <p:spPr>
              <a:xfrm>
                <a:off x="7602722" y="2531018"/>
                <a:ext cx="986581" cy="986581"/>
              </a:xfrm>
              <a:custGeom>
                <a:avLst/>
                <a:gdLst>
                  <a:gd name="connsiteX0" fmla="*/ 0 w 986581"/>
                  <a:gd name="connsiteY0" fmla="*/ 493291 h 986581"/>
                  <a:gd name="connsiteX1" fmla="*/ 493291 w 986581"/>
                  <a:gd name="connsiteY1" fmla="*/ 0 h 986581"/>
                  <a:gd name="connsiteX2" fmla="*/ 986582 w 986581"/>
                  <a:gd name="connsiteY2" fmla="*/ 493291 h 986581"/>
                  <a:gd name="connsiteX3" fmla="*/ 493291 w 986581"/>
                  <a:gd name="connsiteY3" fmla="*/ 986582 h 986581"/>
                  <a:gd name="connsiteX4" fmla="*/ 0 w 986581"/>
                  <a:gd name="connsiteY4" fmla="*/ 493291 h 9865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6581" h="986581">
                    <a:moveTo>
                      <a:pt x="0" y="493291"/>
                    </a:moveTo>
                    <a:cubicBezTo>
                      <a:pt x="0" y="220854"/>
                      <a:pt x="220854" y="0"/>
                      <a:pt x="493291" y="0"/>
                    </a:cubicBezTo>
                    <a:cubicBezTo>
                      <a:pt x="765728" y="0"/>
                      <a:pt x="986582" y="220854"/>
                      <a:pt x="986582" y="493291"/>
                    </a:cubicBezTo>
                    <a:cubicBezTo>
                      <a:pt x="986582" y="765728"/>
                      <a:pt x="765728" y="986582"/>
                      <a:pt x="493291" y="986582"/>
                    </a:cubicBezTo>
                    <a:cubicBezTo>
                      <a:pt x="220854" y="986582"/>
                      <a:pt x="0" y="765728"/>
                      <a:pt x="0" y="493291"/>
                    </a:cubicBez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5911" tIns="155911" rIns="155911" bIns="155911" numCol="1" spcCol="1270" anchor="ctr" anchorCtr="0">
                <a:noAutofit/>
              </a:bodyPr>
              <a:lstStyle/>
              <a:p>
                <a:pPr lvl="0" algn="ctr" defTabSz="400050">
                  <a:lnSpc>
                    <a:spcPct val="90000"/>
                  </a:lnSpc>
                  <a:spcBef>
                    <a:spcPct val="0"/>
                  </a:spcBef>
                  <a:spcAft>
                    <a:spcPct val="35000"/>
                  </a:spcAft>
                </a:pPr>
                <a:r>
                  <a:rPr lang="en-CA" sz="900" kern="1200" dirty="0" smtClean="0"/>
                  <a:t>Infrastructure Management</a:t>
                </a:r>
                <a:endParaRPr lang="en-CA" sz="900" kern="1200" dirty="0"/>
              </a:p>
            </p:txBody>
          </p:sp>
          <p:sp>
            <p:nvSpPr>
              <p:cNvPr id="15" name="Freeform 31"/>
              <p:cNvSpPr/>
              <p:nvPr/>
            </p:nvSpPr>
            <p:spPr>
              <a:xfrm>
                <a:off x="7602722" y="4068189"/>
                <a:ext cx="986581" cy="986581"/>
              </a:xfrm>
              <a:custGeom>
                <a:avLst/>
                <a:gdLst>
                  <a:gd name="connsiteX0" fmla="*/ 0 w 986581"/>
                  <a:gd name="connsiteY0" fmla="*/ 493291 h 986581"/>
                  <a:gd name="connsiteX1" fmla="*/ 493291 w 986581"/>
                  <a:gd name="connsiteY1" fmla="*/ 0 h 986581"/>
                  <a:gd name="connsiteX2" fmla="*/ 986582 w 986581"/>
                  <a:gd name="connsiteY2" fmla="*/ 493291 h 986581"/>
                  <a:gd name="connsiteX3" fmla="*/ 493291 w 986581"/>
                  <a:gd name="connsiteY3" fmla="*/ 986582 h 986581"/>
                  <a:gd name="connsiteX4" fmla="*/ 0 w 986581"/>
                  <a:gd name="connsiteY4" fmla="*/ 493291 h 9865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6581" h="986581">
                    <a:moveTo>
                      <a:pt x="0" y="493291"/>
                    </a:moveTo>
                    <a:cubicBezTo>
                      <a:pt x="0" y="220854"/>
                      <a:pt x="220854" y="0"/>
                      <a:pt x="493291" y="0"/>
                    </a:cubicBezTo>
                    <a:cubicBezTo>
                      <a:pt x="765728" y="0"/>
                      <a:pt x="986582" y="220854"/>
                      <a:pt x="986582" y="493291"/>
                    </a:cubicBezTo>
                    <a:cubicBezTo>
                      <a:pt x="986582" y="765728"/>
                      <a:pt x="765728" y="986582"/>
                      <a:pt x="493291" y="986582"/>
                    </a:cubicBezTo>
                    <a:cubicBezTo>
                      <a:pt x="220854" y="986582"/>
                      <a:pt x="0" y="765728"/>
                      <a:pt x="0" y="493291"/>
                    </a:cubicBez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5911" tIns="155911" rIns="155911" bIns="155911" numCol="1" spcCol="1270" anchor="ctr" anchorCtr="0">
                <a:noAutofit/>
              </a:bodyPr>
              <a:lstStyle/>
              <a:p>
                <a:pPr lvl="0" algn="ctr" defTabSz="400050">
                  <a:lnSpc>
                    <a:spcPct val="90000"/>
                  </a:lnSpc>
                  <a:spcBef>
                    <a:spcPct val="0"/>
                  </a:spcBef>
                  <a:spcAft>
                    <a:spcPct val="35000"/>
                  </a:spcAft>
                </a:pPr>
                <a:r>
                  <a:rPr lang="en-CA" sz="900" kern="1200" dirty="0" smtClean="0"/>
                  <a:t>Change Management </a:t>
                </a:r>
                <a:endParaRPr lang="en-CA" sz="900" kern="1200" dirty="0"/>
              </a:p>
            </p:txBody>
          </p:sp>
          <p:sp>
            <p:nvSpPr>
              <p:cNvPr id="16" name="Freeform 32"/>
              <p:cNvSpPr/>
              <p:nvPr/>
            </p:nvSpPr>
            <p:spPr>
              <a:xfrm>
                <a:off x="6271493" y="4836774"/>
                <a:ext cx="986581" cy="986581"/>
              </a:xfrm>
              <a:custGeom>
                <a:avLst/>
                <a:gdLst>
                  <a:gd name="connsiteX0" fmla="*/ 0 w 986581"/>
                  <a:gd name="connsiteY0" fmla="*/ 493291 h 986581"/>
                  <a:gd name="connsiteX1" fmla="*/ 493291 w 986581"/>
                  <a:gd name="connsiteY1" fmla="*/ 0 h 986581"/>
                  <a:gd name="connsiteX2" fmla="*/ 986582 w 986581"/>
                  <a:gd name="connsiteY2" fmla="*/ 493291 h 986581"/>
                  <a:gd name="connsiteX3" fmla="*/ 493291 w 986581"/>
                  <a:gd name="connsiteY3" fmla="*/ 986582 h 986581"/>
                  <a:gd name="connsiteX4" fmla="*/ 0 w 986581"/>
                  <a:gd name="connsiteY4" fmla="*/ 493291 h 9865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6581" h="986581">
                    <a:moveTo>
                      <a:pt x="0" y="493291"/>
                    </a:moveTo>
                    <a:cubicBezTo>
                      <a:pt x="0" y="220854"/>
                      <a:pt x="220854" y="0"/>
                      <a:pt x="493291" y="0"/>
                    </a:cubicBezTo>
                    <a:cubicBezTo>
                      <a:pt x="765728" y="0"/>
                      <a:pt x="986582" y="220854"/>
                      <a:pt x="986582" y="493291"/>
                    </a:cubicBezTo>
                    <a:cubicBezTo>
                      <a:pt x="986582" y="765728"/>
                      <a:pt x="765728" y="986582"/>
                      <a:pt x="493291" y="986582"/>
                    </a:cubicBezTo>
                    <a:cubicBezTo>
                      <a:pt x="220854" y="986582"/>
                      <a:pt x="0" y="765728"/>
                      <a:pt x="0" y="493291"/>
                    </a:cubicBez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5911" tIns="155911" rIns="155911" bIns="155911" numCol="1" spcCol="1270" anchor="ctr" anchorCtr="0">
                <a:noAutofit/>
              </a:bodyPr>
              <a:lstStyle/>
              <a:p>
                <a:pPr lvl="0" algn="ctr" defTabSz="400050">
                  <a:lnSpc>
                    <a:spcPct val="90000"/>
                  </a:lnSpc>
                  <a:spcBef>
                    <a:spcPct val="0"/>
                  </a:spcBef>
                  <a:spcAft>
                    <a:spcPct val="35000"/>
                  </a:spcAft>
                </a:pPr>
                <a:r>
                  <a:rPr lang="en-CA" sz="900" kern="1200" dirty="0" smtClean="0"/>
                  <a:t>Knowledge Management</a:t>
                </a:r>
                <a:endParaRPr lang="en-CA" sz="900" kern="1200" dirty="0"/>
              </a:p>
            </p:txBody>
          </p:sp>
          <p:sp>
            <p:nvSpPr>
              <p:cNvPr id="17" name="Freeform 33"/>
              <p:cNvSpPr/>
              <p:nvPr/>
            </p:nvSpPr>
            <p:spPr>
              <a:xfrm>
                <a:off x="4940264" y="4068189"/>
                <a:ext cx="986581" cy="986581"/>
              </a:xfrm>
              <a:custGeom>
                <a:avLst/>
                <a:gdLst>
                  <a:gd name="connsiteX0" fmla="*/ 0 w 986581"/>
                  <a:gd name="connsiteY0" fmla="*/ 493291 h 986581"/>
                  <a:gd name="connsiteX1" fmla="*/ 493291 w 986581"/>
                  <a:gd name="connsiteY1" fmla="*/ 0 h 986581"/>
                  <a:gd name="connsiteX2" fmla="*/ 986582 w 986581"/>
                  <a:gd name="connsiteY2" fmla="*/ 493291 h 986581"/>
                  <a:gd name="connsiteX3" fmla="*/ 493291 w 986581"/>
                  <a:gd name="connsiteY3" fmla="*/ 986582 h 986581"/>
                  <a:gd name="connsiteX4" fmla="*/ 0 w 986581"/>
                  <a:gd name="connsiteY4" fmla="*/ 493291 h 9865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6581" h="986581">
                    <a:moveTo>
                      <a:pt x="0" y="493291"/>
                    </a:moveTo>
                    <a:cubicBezTo>
                      <a:pt x="0" y="220854"/>
                      <a:pt x="220854" y="0"/>
                      <a:pt x="493291" y="0"/>
                    </a:cubicBezTo>
                    <a:cubicBezTo>
                      <a:pt x="765728" y="0"/>
                      <a:pt x="986582" y="220854"/>
                      <a:pt x="986582" y="493291"/>
                    </a:cubicBezTo>
                    <a:cubicBezTo>
                      <a:pt x="986582" y="765728"/>
                      <a:pt x="765728" y="986582"/>
                      <a:pt x="493291" y="986582"/>
                    </a:cubicBezTo>
                    <a:cubicBezTo>
                      <a:pt x="220854" y="986582"/>
                      <a:pt x="0" y="765728"/>
                      <a:pt x="0" y="493291"/>
                    </a:cubicBez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5911" tIns="155911" rIns="155911" bIns="155911" numCol="1" spcCol="1270" anchor="ctr" anchorCtr="0">
                <a:noAutofit/>
              </a:bodyPr>
              <a:lstStyle/>
              <a:p>
                <a:pPr lvl="0" algn="ctr" defTabSz="400050">
                  <a:lnSpc>
                    <a:spcPct val="90000"/>
                  </a:lnSpc>
                  <a:spcBef>
                    <a:spcPct val="0"/>
                  </a:spcBef>
                  <a:spcAft>
                    <a:spcPct val="35000"/>
                  </a:spcAft>
                </a:pPr>
                <a:r>
                  <a:rPr lang="en-CA" sz="900" kern="1200" dirty="0" smtClean="0"/>
                  <a:t>Vendor Management &amp; Contracts </a:t>
                </a:r>
                <a:endParaRPr lang="en-CA" sz="900" kern="1200" dirty="0"/>
              </a:p>
            </p:txBody>
          </p:sp>
          <p:sp>
            <p:nvSpPr>
              <p:cNvPr id="18" name="Freeform 34"/>
              <p:cNvSpPr/>
              <p:nvPr/>
            </p:nvSpPr>
            <p:spPr>
              <a:xfrm>
                <a:off x="4940264" y="2531018"/>
                <a:ext cx="986581" cy="986581"/>
              </a:xfrm>
              <a:custGeom>
                <a:avLst/>
                <a:gdLst>
                  <a:gd name="connsiteX0" fmla="*/ 0 w 986581"/>
                  <a:gd name="connsiteY0" fmla="*/ 493291 h 986581"/>
                  <a:gd name="connsiteX1" fmla="*/ 493291 w 986581"/>
                  <a:gd name="connsiteY1" fmla="*/ 0 h 986581"/>
                  <a:gd name="connsiteX2" fmla="*/ 986582 w 986581"/>
                  <a:gd name="connsiteY2" fmla="*/ 493291 h 986581"/>
                  <a:gd name="connsiteX3" fmla="*/ 493291 w 986581"/>
                  <a:gd name="connsiteY3" fmla="*/ 986582 h 986581"/>
                  <a:gd name="connsiteX4" fmla="*/ 0 w 986581"/>
                  <a:gd name="connsiteY4" fmla="*/ 493291 h 9865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6581" h="986581">
                    <a:moveTo>
                      <a:pt x="0" y="493291"/>
                    </a:moveTo>
                    <a:cubicBezTo>
                      <a:pt x="0" y="220854"/>
                      <a:pt x="220854" y="0"/>
                      <a:pt x="493291" y="0"/>
                    </a:cubicBezTo>
                    <a:cubicBezTo>
                      <a:pt x="765728" y="0"/>
                      <a:pt x="986582" y="220854"/>
                      <a:pt x="986582" y="493291"/>
                    </a:cubicBezTo>
                    <a:cubicBezTo>
                      <a:pt x="986582" y="765728"/>
                      <a:pt x="765728" y="986582"/>
                      <a:pt x="493291" y="986582"/>
                    </a:cubicBezTo>
                    <a:cubicBezTo>
                      <a:pt x="220854" y="986582"/>
                      <a:pt x="0" y="765728"/>
                      <a:pt x="0" y="493291"/>
                    </a:cubicBez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5911" tIns="155911" rIns="155911" bIns="155911" numCol="1" spcCol="1270" anchor="ctr" anchorCtr="0">
                <a:noAutofit/>
              </a:bodyPr>
              <a:lstStyle/>
              <a:p>
                <a:pPr lvl="0" algn="ctr" defTabSz="400050">
                  <a:lnSpc>
                    <a:spcPct val="90000"/>
                  </a:lnSpc>
                  <a:spcBef>
                    <a:spcPct val="0"/>
                  </a:spcBef>
                  <a:spcAft>
                    <a:spcPct val="35000"/>
                  </a:spcAft>
                </a:pPr>
                <a:r>
                  <a:rPr lang="en-CA" sz="900" kern="1200" dirty="0" smtClean="0"/>
                  <a:t>Operational Support</a:t>
                </a:r>
                <a:endParaRPr lang="en-CA" sz="900" kern="1200" dirty="0"/>
              </a:p>
            </p:txBody>
          </p:sp>
        </p:grpSp>
        <p:sp>
          <p:nvSpPr>
            <p:cNvPr id="6" name="Right Arrow 12"/>
            <p:cNvSpPr/>
            <p:nvPr/>
          </p:nvSpPr>
          <p:spPr>
            <a:xfrm rot="12600000">
              <a:off x="5799347" y="3115069"/>
              <a:ext cx="292963" cy="195308"/>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Right Arrow 13"/>
            <p:cNvSpPr/>
            <p:nvPr/>
          </p:nvSpPr>
          <p:spPr>
            <a:xfrm rot="9000000">
              <a:off x="5893676" y="3917799"/>
              <a:ext cx="292963" cy="195308"/>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Right Arrow 14"/>
            <p:cNvSpPr/>
            <p:nvPr/>
          </p:nvSpPr>
          <p:spPr>
            <a:xfrm rot="16200000">
              <a:off x="6618304" y="2572156"/>
              <a:ext cx="292963" cy="195308"/>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Right Arrow 15"/>
            <p:cNvSpPr/>
            <p:nvPr/>
          </p:nvSpPr>
          <p:spPr>
            <a:xfrm rot="19800000">
              <a:off x="7391659" y="3011574"/>
              <a:ext cx="292963" cy="195308"/>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Right Arrow 16"/>
            <p:cNvSpPr/>
            <p:nvPr/>
          </p:nvSpPr>
          <p:spPr>
            <a:xfrm rot="1800000">
              <a:off x="7299311" y="3991656"/>
              <a:ext cx="292963" cy="195308"/>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 name="Right Arrow 27"/>
            <p:cNvSpPr/>
            <p:nvPr/>
          </p:nvSpPr>
          <p:spPr>
            <a:xfrm rot="5400000">
              <a:off x="6618303" y="4308621"/>
              <a:ext cx="292963" cy="195308"/>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Rectangle 18"/>
          <p:cNvSpPr/>
          <p:nvPr/>
        </p:nvSpPr>
        <p:spPr>
          <a:xfrm>
            <a:off x="0" y="1133474"/>
            <a:ext cx="4855326" cy="5367079"/>
          </a:xfrm>
          <a:prstGeom prst="rect">
            <a:avLst/>
          </a:prstGeom>
          <a:solidFill>
            <a:schemeClr val="accent4">
              <a:lumMod val="95000"/>
            </a:scheme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44000" tIns="36000" rIns="144000" bIns="144000" rtlCol="0" anchor="ctr">
            <a:noAutofit/>
          </a:bodyPr>
          <a:lstStyle/>
          <a:p>
            <a:r>
              <a:rPr lang="en-CA" sz="1400" dirty="0">
                <a:solidFill>
                  <a:schemeClr val="tx1"/>
                </a:solidFill>
              </a:rPr>
              <a:t>A </a:t>
            </a:r>
            <a:r>
              <a:rPr lang="en-CA" sz="1400" b="1" dirty="0">
                <a:solidFill>
                  <a:schemeClr val="accent1"/>
                </a:solidFill>
              </a:rPr>
              <a:t>Center of Excellence (CoE) </a:t>
            </a:r>
            <a:r>
              <a:rPr lang="en-CA" sz="1400" dirty="0">
                <a:solidFill>
                  <a:schemeClr val="tx1"/>
                </a:solidFill>
              </a:rPr>
              <a:t>is a cross-functional methodology </a:t>
            </a:r>
            <a:r>
              <a:rPr lang="en-CA" sz="1400" dirty="0" smtClean="0">
                <a:solidFill>
                  <a:schemeClr val="tx1"/>
                </a:solidFill>
              </a:rPr>
              <a:t>promoting collaboration </a:t>
            </a:r>
            <a:r>
              <a:rPr lang="en-CA" sz="1400" dirty="0">
                <a:solidFill>
                  <a:schemeClr val="tx1"/>
                </a:solidFill>
              </a:rPr>
              <a:t>and </a:t>
            </a:r>
            <a:r>
              <a:rPr lang="en-CA" sz="1400" dirty="0" smtClean="0">
                <a:solidFill>
                  <a:schemeClr val="tx1"/>
                </a:solidFill>
              </a:rPr>
              <a:t>best practices around enterprise applications. </a:t>
            </a:r>
            <a:r>
              <a:rPr lang="en-CA" sz="1400" dirty="0">
                <a:solidFill>
                  <a:schemeClr val="tx1"/>
                </a:solidFill>
              </a:rPr>
              <a:t>It </a:t>
            </a:r>
            <a:r>
              <a:rPr lang="en-CA" sz="1400" dirty="0" smtClean="0">
                <a:solidFill>
                  <a:schemeClr val="tx1"/>
                </a:solidFill>
              </a:rPr>
              <a:t>enables an organization to extract the full benefits out of critical systems. An </a:t>
            </a:r>
            <a:r>
              <a:rPr lang="en-CA" sz="1400" b="1" dirty="0" smtClean="0">
                <a:solidFill>
                  <a:schemeClr val="accent1"/>
                </a:solidFill>
              </a:rPr>
              <a:t>Enterprise </a:t>
            </a:r>
            <a:r>
              <a:rPr lang="en-CA" sz="1400" b="1" dirty="0">
                <a:solidFill>
                  <a:schemeClr val="accent1"/>
                </a:solidFill>
              </a:rPr>
              <a:t>A</a:t>
            </a:r>
            <a:r>
              <a:rPr lang="en-CA" sz="1400" b="1" dirty="0" smtClean="0">
                <a:solidFill>
                  <a:schemeClr val="accent1"/>
                </a:solidFill>
              </a:rPr>
              <a:t>pplications CoE </a:t>
            </a:r>
            <a:r>
              <a:rPr lang="en-CA" sz="1400" dirty="0" smtClean="0">
                <a:solidFill>
                  <a:schemeClr val="tx1"/>
                </a:solidFill>
              </a:rPr>
              <a:t>builds on best practices successfully employed with competency-based CoEs, but is distinctly catered to optimizing processes related to a single application or multiple applications rather than one competency like quality assurance or data management.</a:t>
            </a:r>
            <a:endParaRPr lang="en-CA" sz="1400" dirty="0">
              <a:solidFill>
                <a:schemeClr val="tx1"/>
              </a:solidFill>
            </a:endParaRPr>
          </a:p>
          <a:p>
            <a:endParaRPr lang="en-CA" sz="1400" dirty="0">
              <a:solidFill>
                <a:schemeClr val="tx1"/>
              </a:solidFill>
            </a:endParaRPr>
          </a:p>
          <a:p>
            <a:r>
              <a:rPr lang="en-CA" sz="1400" dirty="0" smtClean="0">
                <a:solidFill>
                  <a:schemeClr val="tx1"/>
                </a:solidFill>
              </a:rPr>
              <a:t>The </a:t>
            </a:r>
            <a:r>
              <a:rPr lang="en-CA" sz="1400" dirty="0">
                <a:solidFill>
                  <a:schemeClr val="tx1"/>
                </a:solidFill>
              </a:rPr>
              <a:t>responsibilities of a Center of </a:t>
            </a:r>
            <a:r>
              <a:rPr lang="en-CA" sz="1400" dirty="0" smtClean="0">
                <a:solidFill>
                  <a:schemeClr val="tx1"/>
                </a:solidFill>
              </a:rPr>
              <a:t>Excellence can </a:t>
            </a:r>
            <a:r>
              <a:rPr lang="en-CA" sz="1400" dirty="0">
                <a:solidFill>
                  <a:schemeClr val="tx1"/>
                </a:solidFill>
              </a:rPr>
              <a:t>include</a:t>
            </a:r>
            <a:r>
              <a:rPr lang="en-CA" sz="1400" dirty="0" smtClean="0">
                <a:solidFill>
                  <a:schemeClr val="tx1"/>
                </a:solidFill>
              </a:rPr>
              <a:t>:</a:t>
            </a:r>
            <a:endParaRPr lang="en-CA" sz="1400" b="1" dirty="0">
              <a:solidFill>
                <a:schemeClr val="tx1"/>
              </a:solidFill>
            </a:endParaRPr>
          </a:p>
          <a:p>
            <a:pPr marL="285750" indent="-285750">
              <a:buFont typeface="Arial" panose="020B0604020202020204" pitchFamily="34" charset="0"/>
              <a:buChar char="•"/>
            </a:pPr>
            <a:r>
              <a:rPr lang="en-CA" sz="1400" b="1" dirty="0">
                <a:solidFill>
                  <a:schemeClr val="accent1"/>
                </a:solidFill>
              </a:rPr>
              <a:t>Reporting and Metrics: </a:t>
            </a:r>
            <a:r>
              <a:rPr lang="en-CA" sz="1400" dirty="0">
                <a:solidFill>
                  <a:schemeClr val="tx1"/>
                </a:solidFill>
              </a:rPr>
              <a:t>measure the value derived from the application that the CoE is </a:t>
            </a:r>
            <a:r>
              <a:rPr lang="en-CA" sz="1400" dirty="0" smtClean="0">
                <a:solidFill>
                  <a:schemeClr val="tx1"/>
                </a:solidFill>
              </a:rPr>
              <a:t>supporting.</a:t>
            </a:r>
            <a:endParaRPr lang="en-CA" sz="1400" b="1" dirty="0">
              <a:solidFill>
                <a:schemeClr val="accent2"/>
              </a:solidFill>
            </a:endParaRPr>
          </a:p>
          <a:p>
            <a:pPr marL="285750" indent="-285750">
              <a:buFont typeface="Arial" panose="020B0604020202020204" pitchFamily="34" charset="0"/>
              <a:buChar char="•"/>
            </a:pPr>
            <a:r>
              <a:rPr lang="en-CA" sz="1400" b="1" dirty="0">
                <a:solidFill>
                  <a:schemeClr val="accent1"/>
                </a:solidFill>
              </a:rPr>
              <a:t>Governance: </a:t>
            </a:r>
            <a:r>
              <a:rPr lang="en-CA" sz="1400" dirty="0">
                <a:solidFill>
                  <a:schemeClr val="tx1"/>
                </a:solidFill>
              </a:rPr>
              <a:t>coordination and prioritization of </a:t>
            </a:r>
            <a:r>
              <a:rPr lang="en-CA" sz="1400" dirty="0" smtClean="0">
                <a:solidFill>
                  <a:schemeClr val="tx1"/>
                </a:solidFill>
              </a:rPr>
              <a:t>the project pipeline.</a:t>
            </a:r>
            <a:endParaRPr lang="en-CA" sz="1400" b="1" dirty="0">
              <a:solidFill>
                <a:schemeClr val="tx1"/>
              </a:solidFill>
            </a:endParaRPr>
          </a:p>
          <a:p>
            <a:pPr marL="285750" indent="-285750">
              <a:buFont typeface="Arial" panose="020B0604020202020204" pitchFamily="34" charset="0"/>
              <a:buChar char="•"/>
            </a:pPr>
            <a:r>
              <a:rPr lang="en-CA" sz="1400" b="1" dirty="0">
                <a:solidFill>
                  <a:schemeClr val="accent1"/>
                </a:solidFill>
              </a:rPr>
              <a:t>Knowledge Repository: </a:t>
            </a:r>
            <a:r>
              <a:rPr lang="en-CA" sz="1400" dirty="0">
                <a:solidFill>
                  <a:schemeClr val="tx1"/>
                </a:solidFill>
              </a:rPr>
              <a:t>systematized classification of standards, processes, and methodologies to guide the user </a:t>
            </a:r>
            <a:r>
              <a:rPr lang="en-CA" sz="1400" dirty="0" smtClean="0">
                <a:solidFill>
                  <a:schemeClr val="tx1"/>
                </a:solidFill>
              </a:rPr>
              <a:t>community.</a:t>
            </a:r>
            <a:endParaRPr lang="en-CA" sz="1400" b="1" dirty="0">
              <a:solidFill>
                <a:schemeClr val="tx1"/>
              </a:solidFill>
            </a:endParaRPr>
          </a:p>
          <a:p>
            <a:pPr marL="285750" indent="-285750">
              <a:buFont typeface="Arial" panose="020B0604020202020204" pitchFamily="34" charset="0"/>
              <a:buChar char="•"/>
            </a:pPr>
            <a:r>
              <a:rPr lang="en-CA" sz="1400" b="1" dirty="0">
                <a:solidFill>
                  <a:schemeClr val="accent1"/>
                </a:solidFill>
              </a:rPr>
              <a:t>Shared Learning: </a:t>
            </a:r>
            <a:r>
              <a:rPr lang="en-CA" sz="1400" dirty="0">
                <a:solidFill>
                  <a:schemeClr val="tx1"/>
                </a:solidFill>
              </a:rPr>
              <a:t>training, </a:t>
            </a:r>
            <a:r>
              <a:rPr lang="en-CA" sz="1400" dirty="0" smtClean="0">
                <a:solidFill>
                  <a:schemeClr val="tx1"/>
                </a:solidFill>
              </a:rPr>
              <a:t>certification, </a:t>
            </a:r>
            <a:r>
              <a:rPr lang="en-CA" sz="1400" dirty="0">
                <a:solidFill>
                  <a:schemeClr val="tx1"/>
                </a:solidFill>
              </a:rPr>
              <a:t>and skills </a:t>
            </a:r>
            <a:r>
              <a:rPr lang="en-CA" sz="1400" dirty="0" smtClean="0">
                <a:solidFill>
                  <a:schemeClr val="tx1"/>
                </a:solidFill>
              </a:rPr>
              <a:t>assessment.</a:t>
            </a:r>
            <a:endParaRPr lang="en-CA" sz="1400" b="1" dirty="0">
              <a:solidFill>
                <a:schemeClr val="tx1"/>
              </a:solidFill>
            </a:endParaRPr>
          </a:p>
          <a:p>
            <a:pPr marL="285750" indent="-285750">
              <a:buFont typeface="Arial" panose="020B0604020202020204" pitchFamily="34" charset="0"/>
              <a:buChar char="•"/>
            </a:pPr>
            <a:r>
              <a:rPr lang="en-CA" sz="1400" b="1" dirty="0" smtClean="0">
                <a:solidFill>
                  <a:schemeClr val="accent1"/>
                </a:solidFill>
              </a:rPr>
              <a:t>Process Mastery: </a:t>
            </a:r>
            <a:r>
              <a:rPr lang="en-CA" sz="1400" dirty="0" smtClean="0">
                <a:solidFill>
                  <a:schemeClr val="tx1"/>
                </a:solidFill>
              </a:rPr>
              <a:t>standardization and optimization of application-related processes.</a:t>
            </a:r>
            <a:endParaRPr lang="en-CA" sz="1400" dirty="0">
              <a:solidFill>
                <a:schemeClr val="tx1"/>
              </a:solidFill>
            </a:endParaRPr>
          </a:p>
          <a:p>
            <a:pPr marL="285750" indent="-285750">
              <a:buFont typeface="Arial" panose="020B0604020202020204" pitchFamily="34" charset="0"/>
              <a:buChar char="•"/>
            </a:pPr>
            <a:r>
              <a:rPr lang="en-CA" sz="1400" b="1" dirty="0">
                <a:solidFill>
                  <a:schemeClr val="accent1"/>
                </a:solidFill>
              </a:rPr>
              <a:t>Vendor Management: </a:t>
            </a:r>
            <a:r>
              <a:rPr lang="en-CA" sz="1400" dirty="0">
                <a:solidFill>
                  <a:schemeClr val="tx1"/>
                </a:solidFill>
              </a:rPr>
              <a:t>centralized communication with </a:t>
            </a:r>
            <a:r>
              <a:rPr lang="en-CA" sz="1400" dirty="0" smtClean="0">
                <a:solidFill>
                  <a:schemeClr val="tx1"/>
                </a:solidFill>
              </a:rPr>
              <a:t>third-party vendors. </a:t>
            </a:r>
            <a:endParaRPr lang="en-CA" sz="1400" b="1" dirty="0">
              <a:solidFill>
                <a:schemeClr val="tx1"/>
              </a:solidFill>
            </a:endParaRPr>
          </a:p>
        </p:txBody>
      </p:sp>
      <p:grpSp>
        <p:nvGrpSpPr>
          <p:cNvPr id="20" name="Group 19"/>
          <p:cNvGrpSpPr/>
          <p:nvPr/>
        </p:nvGrpSpPr>
        <p:grpSpPr>
          <a:xfrm>
            <a:off x="0" y="6422955"/>
            <a:ext cx="9144000" cy="437555"/>
            <a:chOff x="0" y="6422955"/>
            <a:chExt cx="9144000" cy="437555"/>
          </a:xfrm>
        </p:grpSpPr>
        <p:pic>
          <p:nvPicPr>
            <p:cNvPr id="21"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103210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Manual Operation 6"/>
          <p:cNvSpPr/>
          <p:nvPr/>
        </p:nvSpPr>
        <p:spPr>
          <a:xfrm rot="5400000">
            <a:off x="458019" y="1906140"/>
            <a:ext cx="4453103" cy="4517478"/>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000 w 10000"/>
              <a:gd name="connsiteY2" fmla="*/ 10000 h 10000"/>
              <a:gd name="connsiteX3" fmla="*/ 3622 w 10000"/>
              <a:gd name="connsiteY3" fmla="*/ 10000 h 10000"/>
              <a:gd name="connsiteX4" fmla="*/ 0 w 10000"/>
              <a:gd name="connsiteY4" fmla="*/ 0 h 10000"/>
              <a:gd name="connsiteX0" fmla="*/ 0 w 10000"/>
              <a:gd name="connsiteY0" fmla="*/ 0 h 10022"/>
              <a:gd name="connsiteX1" fmla="*/ 10000 w 10000"/>
              <a:gd name="connsiteY1" fmla="*/ 0 h 10022"/>
              <a:gd name="connsiteX2" fmla="*/ 6550 w 10000"/>
              <a:gd name="connsiteY2" fmla="*/ 10022 h 10022"/>
              <a:gd name="connsiteX3" fmla="*/ 3622 w 10000"/>
              <a:gd name="connsiteY3" fmla="*/ 10000 h 10022"/>
              <a:gd name="connsiteX4" fmla="*/ 0 w 10000"/>
              <a:gd name="connsiteY4" fmla="*/ 0 h 100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22">
                <a:moveTo>
                  <a:pt x="0" y="0"/>
                </a:moveTo>
                <a:lnTo>
                  <a:pt x="10000" y="0"/>
                </a:lnTo>
                <a:lnTo>
                  <a:pt x="6550" y="10022"/>
                </a:lnTo>
                <a:lnTo>
                  <a:pt x="3622" y="10000"/>
                </a:lnTo>
                <a:lnTo>
                  <a:pt x="0" y="0"/>
                </a:lnTo>
                <a:close/>
              </a:path>
            </a:pathLst>
          </a:custGeom>
          <a:gradFill>
            <a:gsLst>
              <a:gs pos="100000">
                <a:schemeClr val="bg1"/>
              </a:gs>
              <a:gs pos="44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Right Arrow 8"/>
          <p:cNvSpPr/>
          <p:nvPr/>
        </p:nvSpPr>
        <p:spPr>
          <a:xfrm>
            <a:off x="732718" y="3443330"/>
            <a:ext cx="4045202" cy="1250486"/>
          </a:xfrm>
          <a:prstGeom prst="rightArrow">
            <a:avLst/>
          </a:prstGeom>
          <a:gradFill>
            <a:gsLst>
              <a:gs pos="100000">
                <a:schemeClr val="bg1"/>
              </a:gs>
              <a:gs pos="35000">
                <a:schemeClr val="bg1">
                  <a:lumMod val="85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smtClean="0"/>
              <a:t>Understand the impact of a CoE in application lifecycle management</a:t>
            </a:r>
            <a:endParaRPr lang="en-CA" dirty="0"/>
          </a:p>
        </p:txBody>
      </p:sp>
      <p:grpSp>
        <p:nvGrpSpPr>
          <p:cNvPr id="69" name="Group 10"/>
          <p:cNvGrpSpPr/>
          <p:nvPr/>
        </p:nvGrpSpPr>
        <p:grpSpPr>
          <a:xfrm>
            <a:off x="1051254" y="1938326"/>
            <a:ext cx="4134593" cy="4134593"/>
            <a:chOff x="2544730" y="1374917"/>
            <a:chExt cx="4054539" cy="4054539"/>
          </a:xfrm>
        </p:grpSpPr>
        <p:cxnSp>
          <p:nvCxnSpPr>
            <p:cNvPr id="31" name="Straight Connector 11"/>
            <p:cNvCxnSpPr/>
            <p:nvPr/>
          </p:nvCxnSpPr>
          <p:spPr>
            <a:xfrm>
              <a:off x="5138066" y="3960853"/>
              <a:ext cx="691644" cy="632904"/>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12"/>
            <p:cNvCxnSpPr>
              <a:endCxn id="26" idx="3"/>
            </p:cNvCxnSpPr>
            <p:nvPr/>
          </p:nvCxnSpPr>
          <p:spPr>
            <a:xfrm flipV="1">
              <a:off x="3246157" y="3949487"/>
              <a:ext cx="761050" cy="546538"/>
            </a:xfrm>
            <a:prstGeom prst="line">
              <a:avLst/>
            </a:prstGeom>
          </p:spPr>
          <p:style>
            <a:lnRef idx="1">
              <a:schemeClr val="accent1"/>
            </a:lnRef>
            <a:fillRef idx="0">
              <a:schemeClr val="accent1"/>
            </a:fillRef>
            <a:effectRef idx="0">
              <a:schemeClr val="accent1"/>
            </a:effectRef>
            <a:fontRef idx="minor">
              <a:schemeClr val="tx1"/>
            </a:fontRef>
          </p:style>
        </p:cxnSp>
        <p:sp>
          <p:nvSpPr>
            <p:cNvPr id="17" name="Circular Arrow 13"/>
            <p:cNvSpPr/>
            <p:nvPr/>
          </p:nvSpPr>
          <p:spPr>
            <a:xfrm>
              <a:off x="2544730" y="1374917"/>
              <a:ext cx="4054539" cy="4054539"/>
            </a:xfrm>
            <a:prstGeom prst="circularArrow">
              <a:avLst>
                <a:gd name="adj1" fmla="val 5544"/>
                <a:gd name="adj2" fmla="val 655713"/>
                <a:gd name="adj3" fmla="val 13815233"/>
                <a:gd name="adj4" fmla="val 14369199"/>
                <a:gd name="adj5" fmla="val 5757"/>
              </a:avLst>
            </a:prstGeom>
            <a:solidFill>
              <a:schemeClr val="accent3"/>
            </a:solidFill>
            <a:effectLst>
              <a:outerShdw blurRad="38100" dist="12700" dir="2700000" algn="tl" rotWithShape="0">
                <a:prstClr val="black">
                  <a:alpha val="40000"/>
                </a:prstClr>
              </a:outerShdw>
            </a:effectLst>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26" name="Oval 14"/>
            <p:cNvSpPr/>
            <p:nvPr/>
          </p:nvSpPr>
          <p:spPr>
            <a:xfrm>
              <a:off x="3775236" y="2628186"/>
              <a:ext cx="1584000" cy="1548000"/>
            </a:xfrm>
            <a:prstGeom prst="ellipse">
              <a:avLst/>
            </a:prstGeom>
            <a:effectLst>
              <a:outerShdw blurRad="381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CA" sz="1400" dirty="0" smtClean="0"/>
                <a:t>Application Lifecycle Management </a:t>
              </a:r>
              <a:endParaRPr lang="en-CA" sz="1400" dirty="0"/>
            </a:p>
          </p:txBody>
        </p:sp>
        <p:cxnSp>
          <p:nvCxnSpPr>
            <p:cNvPr id="43" name="Straight Connector 15"/>
            <p:cNvCxnSpPr>
              <a:stCxn id="26" idx="0"/>
            </p:cNvCxnSpPr>
            <p:nvPr/>
          </p:nvCxnSpPr>
          <p:spPr>
            <a:xfrm flipV="1">
              <a:off x="4567236" y="1708069"/>
              <a:ext cx="0" cy="920117"/>
            </a:xfrm>
            <a:prstGeom prst="line">
              <a:avLst/>
            </a:prstGeom>
          </p:spPr>
          <p:style>
            <a:lnRef idx="1">
              <a:schemeClr val="accent1"/>
            </a:lnRef>
            <a:fillRef idx="0">
              <a:schemeClr val="accent1"/>
            </a:fillRef>
            <a:effectRef idx="0">
              <a:schemeClr val="accent1"/>
            </a:effectRef>
            <a:fontRef idx="minor">
              <a:schemeClr val="tx1"/>
            </a:fontRef>
          </p:style>
        </p:cxnSp>
        <p:sp>
          <p:nvSpPr>
            <p:cNvPr id="62" name="TextBox 17"/>
            <p:cNvSpPr txBox="1"/>
            <p:nvPr/>
          </p:nvSpPr>
          <p:spPr>
            <a:xfrm rot="3254524">
              <a:off x="5738588" y="2185375"/>
              <a:ext cx="562975" cy="307777"/>
            </a:xfrm>
            <a:prstGeom prst="rect">
              <a:avLst/>
            </a:prstGeom>
          </p:spPr>
          <p:txBody>
            <a:bodyPr wrap="none" rtlCol="0">
              <a:spAutoFit/>
            </a:bodyPr>
            <a:lstStyle/>
            <a:p>
              <a:r>
                <a:rPr lang="en-CA" sz="1400" b="1" dirty="0" smtClean="0">
                  <a:solidFill>
                    <a:schemeClr val="bg1"/>
                  </a:solidFill>
                </a:rPr>
                <a:t>Plan</a:t>
              </a:r>
            </a:p>
          </p:txBody>
        </p:sp>
        <p:sp>
          <p:nvSpPr>
            <p:cNvPr id="63" name="TextBox 18"/>
            <p:cNvSpPr txBox="1"/>
            <p:nvPr/>
          </p:nvSpPr>
          <p:spPr>
            <a:xfrm>
              <a:off x="4057320" y="5011918"/>
              <a:ext cx="1080745" cy="307777"/>
            </a:xfrm>
            <a:prstGeom prst="rect">
              <a:avLst/>
            </a:prstGeom>
          </p:spPr>
          <p:txBody>
            <a:bodyPr wrap="none" rtlCol="0">
              <a:spAutoFit/>
            </a:bodyPr>
            <a:lstStyle/>
            <a:p>
              <a:r>
                <a:rPr lang="en-CA" sz="1400" b="1" dirty="0" smtClean="0">
                  <a:solidFill>
                    <a:schemeClr val="bg1"/>
                  </a:solidFill>
                </a:rPr>
                <a:t>Implement</a:t>
              </a:r>
            </a:p>
          </p:txBody>
        </p:sp>
        <p:sp>
          <p:nvSpPr>
            <p:cNvPr id="68" name="TextBox 19"/>
            <p:cNvSpPr txBox="1"/>
            <p:nvPr/>
          </p:nvSpPr>
          <p:spPr>
            <a:xfrm rot="16200000">
              <a:off x="2300056" y="3204774"/>
              <a:ext cx="990977" cy="307777"/>
            </a:xfrm>
            <a:prstGeom prst="rect">
              <a:avLst/>
            </a:prstGeom>
          </p:spPr>
          <p:txBody>
            <a:bodyPr wrap="none" rtlCol="0">
              <a:spAutoFit/>
            </a:bodyPr>
            <a:lstStyle/>
            <a:p>
              <a:r>
                <a:rPr lang="en-CA" sz="1400" b="1" dirty="0" smtClean="0">
                  <a:solidFill>
                    <a:schemeClr val="bg1"/>
                  </a:solidFill>
                </a:rPr>
                <a:t>Optimize </a:t>
              </a:r>
            </a:p>
          </p:txBody>
        </p:sp>
      </p:grpSp>
      <p:sp>
        <p:nvSpPr>
          <p:cNvPr id="71" name="TextBox 70"/>
          <p:cNvSpPr txBox="1"/>
          <p:nvPr/>
        </p:nvSpPr>
        <p:spPr>
          <a:xfrm>
            <a:off x="207425" y="1176775"/>
            <a:ext cx="8639118" cy="523220"/>
          </a:xfrm>
          <a:prstGeom prst="rect">
            <a:avLst/>
          </a:prstGeom>
        </p:spPr>
        <p:txBody>
          <a:bodyPr wrap="square" rtlCol="0">
            <a:spAutoFit/>
          </a:bodyPr>
          <a:lstStyle/>
          <a:p>
            <a:r>
              <a:rPr lang="en-CA" sz="1400" dirty="0"/>
              <a:t>A Center of Excellence is most impactful in the optimization phase of the application lifecycle. </a:t>
            </a:r>
            <a:r>
              <a:rPr lang="en-CA" sz="1400" dirty="0" smtClean="0"/>
              <a:t>However, it should not be an afterthought; a CoE can drive </a:t>
            </a:r>
            <a:r>
              <a:rPr lang="en-CA" sz="1400" dirty="0"/>
              <a:t>significant value in </a:t>
            </a:r>
            <a:r>
              <a:rPr lang="en-CA" sz="1400" dirty="0" smtClean="0"/>
              <a:t>the </a:t>
            </a:r>
            <a:r>
              <a:rPr lang="en-CA" sz="1400" dirty="0"/>
              <a:t>planning and implementation phases.</a:t>
            </a:r>
            <a:endParaRPr lang="en-CA" sz="1600" dirty="0"/>
          </a:p>
        </p:txBody>
      </p:sp>
      <p:sp>
        <p:nvSpPr>
          <p:cNvPr id="3" name="Rectangle 31"/>
          <p:cNvSpPr/>
          <p:nvPr/>
        </p:nvSpPr>
        <p:spPr>
          <a:xfrm>
            <a:off x="5227182" y="1938325"/>
            <a:ext cx="3692770" cy="1384995"/>
          </a:xfrm>
          <a:prstGeom prst="rect">
            <a:avLst/>
          </a:prstGeom>
          <a:solidFill>
            <a:schemeClr val="bg1">
              <a:lumMod val="95000"/>
            </a:schemeClr>
          </a:solidFill>
          <a:effectLst>
            <a:outerShdw blurRad="38100" dist="12700" dir="2700000" algn="tl" rotWithShape="0">
              <a:prstClr val="black">
                <a:alpha val="40000"/>
              </a:prstClr>
            </a:outerShdw>
          </a:effectLst>
        </p:spPr>
        <p:txBody>
          <a:bodyPr wrap="square">
            <a:spAutoFit/>
          </a:bodyPr>
          <a:lstStyle/>
          <a:p>
            <a:r>
              <a:rPr lang="en-CA" sz="1400" b="1" dirty="0">
                <a:solidFill>
                  <a:schemeClr val="accent1"/>
                </a:solidFill>
              </a:rPr>
              <a:t>Plan Impact</a:t>
            </a:r>
          </a:p>
          <a:p>
            <a:pPr marL="285750" indent="-285750">
              <a:buFont typeface="Arial" panose="020B0604020202020204" pitchFamily="34" charset="0"/>
              <a:buChar char="•"/>
            </a:pPr>
            <a:r>
              <a:rPr lang="en-CA" sz="1400" dirty="0"/>
              <a:t>Strategy alignment with the business</a:t>
            </a:r>
          </a:p>
          <a:p>
            <a:pPr marL="285750" indent="-285750">
              <a:buFont typeface="Arial" panose="020B0604020202020204" pitchFamily="34" charset="0"/>
              <a:buChar char="•"/>
            </a:pPr>
            <a:r>
              <a:rPr lang="en-CA" sz="1400" dirty="0" smtClean="0"/>
              <a:t>Consistent requirements gathering</a:t>
            </a:r>
          </a:p>
          <a:p>
            <a:pPr marL="285750" indent="-285750">
              <a:buFont typeface="Arial" panose="020B0604020202020204" pitchFamily="34" charset="0"/>
              <a:buChar char="•"/>
            </a:pPr>
            <a:r>
              <a:rPr lang="en-CA" sz="1400" dirty="0" smtClean="0"/>
              <a:t>Documented lessons learned from previous enterprise application projects</a:t>
            </a:r>
          </a:p>
          <a:p>
            <a:pPr marL="285750" indent="-285750">
              <a:buFont typeface="Arial" panose="020B0604020202020204" pitchFamily="34" charset="0"/>
              <a:buChar char="•"/>
            </a:pPr>
            <a:r>
              <a:rPr lang="en-CA" sz="1400" dirty="0" smtClean="0"/>
              <a:t>Increased accuracy of scoping</a:t>
            </a:r>
          </a:p>
        </p:txBody>
      </p:sp>
      <p:sp>
        <p:nvSpPr>
          <p:cNvPr id="4" name="Rectangle 32"/>
          <p:cNvSpPr/>
          <p:nvPr/>
        </p:nvSpPr>
        <p:spPr>
          <a:xfrm>
            <a:off x="5227182" y="5130853"/>
            <a:ext cx="3692770" cy="1169551"/>
          </a:xfrm>
          <a:prstGeom prst="rect">
            <a:avLst/>
          </a:prstGeom>
          <a:solidFill>
            <a:schemeClr val="bg1">
              <a:lumMod val="95000"/>
            </a:schemeClr>
          </a:solidFill>
          <a:effectLst>
            <a:outerShdw blurRad="38100" dist="12700" dir="2700000" algn="tl" rotWithShape="0">
              <a:prstClr val="black">
                <a:alpha val="40000"/>
              </a:prstClr>
            </a:outerShdw>
          </a:effectLst>
        </p:spPr>
        <p:txBody>
          <a:bodyPr wrap="square">
            <a:spAutoFit/>
          </a:bodyPr>
          <a:lstStyle/>
          <a:p>
            <a:r>
              <a:rPr lang="en-CA" sz="1400" b="1" dirty="0">
                <a:solidFill>
                  <a:schemeClr val="accent1"/>
                </a:solidFill>
              </a:rPr>
              <a:t>Optimize Impact</a:t>
            </a:r>
          </a:p>
          <a:p>
            <a:pPr marL="285750" indent="-285750">
              <a:buFont typeface="Arial" panose="020B0604020202020204" pitchFamily="34" charset="0"/>
              <a:buChar char="•"/>
            </a:pPr>
            <a:r>
              <a:rPr lang="en-CA" sz="1400" dirty="0"/>
              <a:t>Proactive application management</a:t>
            </a:r>
          </a:p>
          <a:p>
            <a:pPr marL="285750" indent="-285750">
              <a:buFont typeface="Arial" panose="020B0604020202020204" pitchFamily="34" charset="0"/>
              <a:buChar char="•"/>
            </a:pPr>
            <a:r>
              <a:rPr lang="en-CA" sz="1400" dirty="0"/>
              <a:t>Rapid </a:t>
            </a:r>
            <a:r>
              <a:rPr lang="en-CA" sz="1400" dirty="0" smtClean="0"/>
              <a:t>data-driven improvements</a:t>
            </a:r>
          </a:p>
          <a:p>
            <a:pPr marL="285750" indent="-285750">
              <a:buFont typeface="Arial" panose="020B0604020202020204" pitchFamily="34" charset="0"/>
              <a:buChar char="•"/>
            </a:pPr>
            <a:r>
              <a:rPr lang="en-CA" sz="1400" dirty="0" smtClean="0"/>
              <a:t>Faster ramp-up for projected benefits</a:t>
            </a:r>
          </a:p>
          <a:p>
            <a:pPr marL="285750" indent="-285750">
              <a:buFont typeface="Arial" panose="020B0604020202020204" pitchFamily="34" charset="0"/>
              <a:buChar char="•"/>
            </a:pPr>
            <a:r>
              <a:rPr lang="en-CA" sz="1400" dirty="0" smtClean="0"/>
              <a:t>Reduced risk of non-adoption</a:t>
            </a:r>
            <a:endParaRPr lang="en-CA" sz="1400" dirty="0"/>
          </a:p>
        </p:txBody>
      </p:sp>
      <p:sp>
        <p:nvSpPr>
          <p:cNvPr id="5" name="Rectangle 33"/>
          <p:cNvSpPr/>
          <p:nvPr/>
        </p:nvSpPr>
        <p:spPr>
          <a:xfrm>
            <a:off x="5227183" y="3524265"/>
            <a:ext cx="3692770" cy="1384995"/>
          </a:xfrm>
          <a:prstGeom prst="rect">
            <a:avLst/>
          </a:prstGeom>
          <a:solidFill>
            <a:schemeClr val="bg1">
              <a:lumMod val="95000"/>
            </a:schemeClr>
          </a:solidFill>
          <a:effectLst>
            <a:outerShdw blurRad="38100" dist="12700" dir="2700000" algn="tl" rotWithShape="0">
              <a:prstClr val="black">
                <a:alpha val="40000"/>
              </a:prstClr>
            </a:outerShdw>
          </a:effectLst>
        </p:spPr>
        <p:txBody>
          <a:bodyPr wrap="square">
            <a:spAutoFit/>
          </a:bodyPr>
          <a:lstStyle/>
          <a:p>
            <a:r>
              <a:rPr lang="en-CA" sz="1400" b="1" dirty="0">
                <a:solidFill>
                  <a:schemeClr val="accent1"/>
                </a:solidFill>
              </a:rPr>
              <a:t>Implement Impact</a:t>
            </a:r>
          </a:p>
          <a:p>
            <a:pPr marL="285750" indent="-285750">
              <a:buFont typeface="Arial" panose="020B0604020202020204" pitchFamily="34" charset="0"/>
              <a:buChar char="•"/>
            </a:pPr>
            <a:r>
              <a:rPr lang="en-CA" sz="1400" dirty="0"/>
              <a:t>Timely deployment</a:t>
            </a:r>
          </a:p>
          <a:p>
            <a:pPr marL="285750" indent="-285750">
              <a:buFont typeface="Arial" panose="020B0604020202020204" pitchFamily="34" charset="0"/>
              <a:buChar char="•"/>
            </a:pPr>
            <a:r>
              <a:rPr lang="en-CA" sz="1400" dirty="0"/>
              <a:t>Early error </a:t>
            </a:r>
            <a:r>
              <a:rPr lang="en-CA" sz="1400" dirty="0" smtClean="0"/>
              <a:t>detection</a:t>
            </a:r>
          </a:p>
          <a:p>
            <a:pPr marL="285750" indent="-285750">
              <a:buFont typeface="Arial" panose="020B0604020202020204" pitchFamily="34" charset="0"/>
              <a:buChar char="•"/>
            </a:pPr>
            <a:r>
              <a:rPr lang="en-CA" sz="1400" dirty="0" smtClean="0"/>
              <a:t>Structured change management and transition approach</a:t>
            </a:r>
          </a:p>
          <a:p>
            <a:pPr marL="285750" indent="-285750">
              <a:buFont typeface="Arial" panose="020B0604020202020204" pitchFamily="34" charset="0"/>
              <a:buChar char="•"/>
            </a:pPr>
            <a:r>
              <a:rPr lang="en-CA" sz="1400" dirty="0" smtClean="0"/>
              <a:t>Accuracy in resourcing plans</a:t>
            </a:r>
            <a:endParaRPr lang="en-CA" sz="1400" dirty="0"/>
          </a:p>
        </p:txBody>
      </p:sp>
      <p:sp>
        <p:nvSpPr>
          <p:cNvPr id="8" name="Rectangle 34"/>
          <p:cNvSpPr/>
          <p:nvPr/>
        </p:nvSpPr>
        <p:spPr>
          <a:xfrm>
            <a:off x="186106" y="3702552"/>
            <a:ext cx="928459" cy="646331"/>
          </a:xfrm>
          <a:prstGeom prst="rect">
            <a:avLst/>
          </a:prstGeom>
        </p:spPr>
        <p:txBody>
          <a:bodyPr wrap="none">
            <a:spAutoFit/>
          </a:bodyPr>
          <a:lstStyle/>
          <a:p>
            <a:pPr algn="ctr"/>
            <a:r>
              <a:rPr lang="en-CA" b="1" dirty="0" smtClean="0">
                <a:solidFill>
                  <a:schemeClr val="accent1"/>
                </a:solidFill>
              </a:rPr>
              <a:t>COE </a:t>
            </a:r>
          </a:p>
          <a:p>
            <a:pPr algn="ctr"/>
            <a:r>
              <a:rPr lang="en-CA" b="1" dirty="0" smtClean="0">
                <a:solidFill>
                  <a:schemeClr val="accent1"/>
                </a:solidFill>
              </a:rPr>
              <a:t>Impact</a:t>
            </a:r>
            <a:endParaRPr lang="en-CA" b="1" dirty="0">
              <a:solidFill>
                <a:schemeClr val="accent1"/>
              </a:solidFill>
            </a:endParaRPr>
          </a:p>
        </p:txBody>
      </p:sp>
      <p:grpSp>
        <p:nvGrpSpPr>
          <p:cNvPr id="19" name="Group 18"/>
          <p:cNvGrpSpPr/>
          <p:nvPr/>
        </p:nvGrpSpPr>
        <p:grpSpPr>
          <a:xfrm>
            <a:off x="0" y="6422955"/>
            <a:ext cx="9144000" cy="437555"/>
            <a:chOff x="0" y="6422955"/>
            <a:chExt cx="9144000" cy="437555"/>
          </a:xfrm>
        </p:grpSpPr>
        <p:pic>
          <p:nvPicPr>
            <p:cNvPr id="20"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21" name="Picture 20"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081079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rPr>
              <a:t>What a Center of Excellence is NOT</a:t>
            </a:r>
            <a:endParaRPr lang="en-CA" dirty="0">
              <a:solidFill>
                <a:schemeClr val="bg1"/>
              </a:solidFill>
            </a:endParaRPr>
          </a:p>
        </p:txBody>
      </p:sp>
      <p:sp>
        <p:nvSpPr>
          <p:cNvPr id="26" name="TextBox 25"/>
          <p:cNvSpPr txBox="1"/>
          <p:nvPr/>
        </p:nvSpPr>
        <p:spPr>
          <a:xfrm>
            <a:off x="329184" y="1187141"/>
            <a:ext cx="8458201" cy="523220"/>
          </a:xfrm>
          <a:prstGeom prst="rect">
            <a:avLst/>
          </a:prstGeom>
        </p:spPr>
        <p:txBody>
          <a:bodyPr wrap="square" rtlCol="0">
            <a:spAutoFit/>
          </a:bodyPr>
          <a:lstStyle/>
          <a:p>
            <a:r>
              <a:rPr lang="en-CA" sz="1400" dirty="0"/>
              <a:t>Tailor your Center of Excellence to the job it is intended for rather than a blanket term that encapsulates all pain areas within the organization</a:t>
            </a:r>
            <a:r>
              <a:rPr lang="en-CA" sz="1400" dirty="0" smtClean="0"/>
              <a:t>. Recognizing what the CoE is not helps scope it within your context.</a:t>
            </a:r>
            <a:endParaRPr lang="en-CA" dirty="0"/>
          </a:p>
        </p:txBody>
      </p:sp>
      <p:grpSp>
        <p:nvGrpSpPr>
          <p:cNvPr id="6" name="Group 5"/>
          <p:cNvGrpSpPr/>
          <p:nvPr/>
        </p:nvGrpSpPr>
        <p:grpSpPr>
          <a:xfrm>
            <a:off x="0" y="1703461"/>
            <a:ext cx="3004687" cy="1885109"/>
            <a:chOff x="257174" y="1710361"/>
            <a:chExt cx="3004687" cy="1885109"/>
          </a:xfrm>
        </p:grpSpPr>
        <p:sp>
          <p:nvSpPr>
            <p:cNvPr id="13" name="Rectangle 18"/>
            <p:cNvSpPr/>
            <p:nvPr/>
          </p:nvSpPr>
          <p:spPr>
            <a:xfrm>
              <a:off x="557248" y="2090174"/>
              <a:ext cx="2684126" cy="1505296"/>
            </a:xfrm>
            <a:prstGeom prst="rect">
              <a:avLst/>
            </a:prstGeom>
            <a:solidFill>
              <a:schemeClr val="bg1">
                <a:lumMod val="95000"/>
              </a:schemeClr>
            </a:solidFill>
            <a:ln>
              <a:noFill/>
            </a:ln>
            <a:effectLst>
              <a:outerShdw blurRad="381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3" name="Rectangle 5"/>
            <p:cNvSpPr/>
            <p:nvPr/>
          </p:nvSpPr>
          <p:spPr>
            <a:xfrm>
              <a:off x="257174" y="1710361"/>
              <a:ext cx="2749949"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tx1"/>
                  </a:solidFill>
                </a:rPr>
                <a:t>A Temporary Measure</a:t>
              </a:r>
              <a:endParaRPr lang="en-CA" sz="1400" b="1" dirty="0">
                <a:solidFill>
                  <a:schemeClr val="tx1"/>
                </a:solidFill>
              </a:endParaRPr>
            </a:p>
          </p:txBody>
        </p:sp>
        <p:sp>
          <p:nvSpPr>
            <p:cNvPr id="5" name="Rectangle 6"/>
            <p:cNvSpPr/>
            <p:nvPr/>
          </p:nvSpPr>
          <p:spPr>
            <a:xfrm>
              <a:off x="631474" y="2150323"/>
              <a:ext cx="2630387" cy="1384995"/>
            </a:xfrm>
            <a:prstGeom prst="rect">
              <a:avLst/>
            </a:prstGeom>
          </p:spPr>
          <p:txBody>
            <a:bodyPr wrap="square">
              <a:spAutoFit/>
            </a:bodyPr>
            <a:lstStyle/>
            <a:p>
              <a:r>
                <a:rPr lang="en-CA" sz="1400" dirty="0">
                  <a:solidFill>
                    <a:schemeClr val="accent1"/>
                  </a:solidFill>
                </a:rPr>
                <a:t>Once the CoE is established, it needs to be maintained and generalized across the business. Accordingly, it needs champions, </a:t>
              </a:r>
              <a:r>
                <a:rPr lang="en-CA" sz="1400" dirty="0" smtClean="0">
                  <a:solidFill>
                    <a:schemeClr val="accent1"/>
                  </a:solidFill>
                </a:rPr>
                <a:t>support, and an appropriate inventory of tools.</a:t>
              </a:r>
              <a:endParaRPr lang="en-CA" sz="1400" dirty="0">
                <a:solidFill>
                  <a:schemeClr val="accent1"/>
                </a:solidFill>
              </a:endParaRPr>
            </a:p>
          </p:txBody>
        </p:sp>
      </p:grpSp>
      <p:grpSp>
        <p:nvGrpSpPr>
          <p:cNvPr id="8" name="Group 7"/>
          <p:cNvGrpSpPr/>
          <p:nvPr/>
        </p:nvGrpSpPr>
        <p:grpSpPr>
          <a:xfrm>
            <a:off x="6165861" y="1703461"/>
            <a:ext cx="2749949" cy="1885109"/>
            <a:chOff x="5859018" y="1710361"/>
            <a:chExt cx="2749949" cy="1885109"/>
          </a:xfrm>
        </p:grpSpPr>
        <p:sp>
          <p:nvSpPr>
            <p:cNvPr id="63" name="Rectangle 22"/>
            <p:cNvSpPr/>
            <p:nvPr/>
          </p:nvSpPr>
          <p:spPr>
            <a:xfrm flipH="1">
              <a:off x="5864435" y="2090174"/>
              <a:ext cx="2684126" cy="1505296"/>
            </a:xfrm>
            <a:prstGeom prst="rect">
              <a:avLst/>
            </a:prstGeom>
            <a:solidFill>
              <a:schemeClr val="bg1">
                <a:lumMod val="95000"/>
              </a:schemeClr>
            </a:solidFill>
            <a:ln>
              <a:noFill/>
            </a:ln>
            <a:effectLst>
              <a:outerShdw blurRad="381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4" name="Rectangle 23"/>
            <p:cNvSpPr/>
            <p:nvPr/>
          </p:nvSpPr>
          <p:spPr>
            <a:xfrm>
              <a:off x="5859018" y="1710361"/>
              <a:ext cx="2749949"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tx1"/>
                  </a:solidFill>
                </a:rPr>
                <a:t>A Project Management Office</a:t>
              </a:r>
              <a:endParaRPr lang="en-CA" sz="1400" b="1" dirty="0">
                <a:solidFill>
                  <a:schemeClr val="tx1"/>
                </a:solidFill>
              </a:endParaRPr>
            </a:p>
          </p:txBody>
        </p:sp>
        <p:sp>
          <p:nvSpPr>
            <p:cNvPr id="65" name="Rectangle 24"/>
            <p:cNvSpPr/>
            <p:nvPr/>
          </p:nvSpPr>
          <p:spPr>
            <a:xfrm>
              <a:off x="5920360" y="2150324"/>
              <a:ext cx="2574461" cy="1384995"/>
            </a:xfrm>
            <a:prstGeom prst="rect">
              <a:avLst/>
            </a:prstGeom>
          </p:spPr>
          <p:txBody>
            <a:bodyPr wrap="square">
              <a:spAutoFit/>
            </a:bodyPr>
            <a:lstStyle/>
            <a:p>
              <a:r>
                <a:rPr lang="en-CA" sz="1400" dirty="0" smtClean="0">
                  <a:solidFill>
                    <a:schemeClr val="accent1"/>
                  </a:solidFill>
                </a:rPr>
                <a:t>While your PMO may use CoE methodology in managing enterprise application projects, it lacks the functional specificity to act as a replacement. </a:t>
              </a:r>
              <a:endParaRPr lang="en-CA" sz="1400" dirty="0">
                <a:solidFill>
                  <a:schemeClr val="accent1"/>
                </a:solidFill>
              </a:endParaRPr>
            </a:p>
          </p:txBody>
        </p:sp>
      </p:grpSp>
      <p:grpSp>
        <p:nvGrpSpPr>
          <p:cNvPr id="9" name="Group 8"/>
          <p:cNvGrpSpPr/>
          <p:nvPr/>
        </p:nvGrpSpPr>
        <p:grpSpPr>
          <a:xfrm>
            <a:off x="4888156" y="3740271"/>
            <a:ext cx="2749949" cy="1885109"/>
            <a:chOff x="5859018" y="3746683"/>
            <a:chExt cx="2749949" cy="1885109"/>
          </a:xfrm>
        </p:grpSpPr>
        <p:sp>
          <p:nvSpPr>
            <p:cNvPr id="74" name="Rectangle 50"/>
            <p:cNvSpPr/>
            <p:nvPr/>
          </p:nvSpPr>
          <p:spPr>
            <a:xfrm flipH="1">
              <a:off x="5859018" y="4126496"/>
              <a:ext cx="2684126" cy="1505296"/>
            </a:xfrm>
            <a:prstGeom prst="rect">
              <a:avLst/>
            </a:prstGeom>
            <a:solidFill>
              <a:schemeClr val="bg1">
                <a:lumMod val="95000"/>
              </a:schemeClr>
            </a:solidFill>
            <a:ln>
              <a:noFill/>
            </a:ln>
            <a:effectLst>
              <a:outerShdw blurRad="381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5" name="Rectangle 51"/>
            <p:cNvSpPr/>
            <p:nvPr/>
          </p:nvSpPr>
          <p:spPr>
            <a:xfrm>
              <a:off x="5859018" y="3746683"/>
              <a:ext cx="2749949"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tx1"/>
                  </a:solidFill>
                </a:rPr>
                <a:t>A Quick Fix</a:t>
              </a:r>
              <a:endParaRPr lang="en-CA" sz="1400" b="1" dirty="0">
                <a:solidFill>
                  <a:schemeClr val="tx1"/>
                </a:solidFill>
              </a:endParaRPr>
            </a:p>
          </p:txBody>
        </p:sp>
        <p:sp>
          <p:nvSpPr>
            <p:cNvPr id="76" name="Rectangle 52"/>
            <p:cNvSpPr/>
            <p:nvPr/>
          </p:nvSpPr>
          <p:spPr>
            <a:xfrm>
              <a:off x="5914943" y="4186646"/>
              <a:ext cx="2574461" cy="1384995"/>
            </a:xfrm>
            <a:prstGeom prst="rect">
              <a:avLst/>
            </a:prstGeom>
          </p:spPr>
          <p:txBody>
            <a:bodyPr wrap="square">
              <a:spAutoFit/>
            </a:bodyPr>
            <a:lstStyle/>
            <a:p>
              <a:r>
                <a:rPr lang="en-CA" sz="1400" dirty="0" smtClean="0">
                  <a:solidFill>
                    <a:schemeClr val="accent1"/>
                  </a:solidFill>
                </a:rPr>
                <a:t>Establishing a CoE requires a minimum level of competency across multiple areas. You need to be good before you can be excellent, and that is a gradual process. </a:t>
              </a:r>
              <a:endParaRPr lang="en-CA" sz="1400" dirty="0">
                <a:solidFill>
                  <a:schemeClr val="accent1"/>
                </a:solidFill>
              </a:endParaRPr>
            </a:p>
          </p:txBody>
        </p:sp>
      </p:grpSp>
      <p:grpSp>
        <p:nvGrpSpPr>
          <p:cNvPr id="3" name="Group 2"/>
          <p:cNvGrpSpPr/>
          <p:nvPr/>
        </p:nvGrpSpPr>
        <p:grpSpPr>
          <a:xfrm>
            <a:off x="1465142" y="3725494"/>
            <a:ext cx="3203667" cy="1885109"/>
            <a:chOff x="1465142" y="3725494"/>
            <a:chExt cx="3203667" cy="1885109"/>
          </a:xfrm>
        </p:grpSpPr>
        <p:sp>
          <p:nvSpPr>
            <p:cNvPr id="82" name="Rectangle 87"/>
            <p:cNvSpPr/>
            <p:nvPr/>
          </p:nvSpPr>
          <p:spPr>
            <a:xfrm>
              <a:off x="1964196" y="4105307"/>
              <a:ext cx="2684126" cy="1505296"/>
            </a:xfrm>
            <a:prstGeom prst="rect">
              <a:avLst/>
            </a:prstGeom>
            <a:solidFill>
              <a:schemeClr val="bg1">
                <a:lumMod val="95000"/>
              </a:schemeClr>
            </a:solidFill>
            <a:ln>
              <a:noFill/>
            </a:ln>
            <a:effectLst>
              <a:outerShdw blurRad="381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3" name="Rectangle 88"/>
            <p:cNvSpPr/>
            <p:nvPr/>
          </p:nvSpPr>
          <p:spPr>
            <a:xfrm>
              <a:off x="1465142" y="3725494"/>
              <a:ext cx="2749949"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tx1"/>
                  </a:solidFill>
                </a:rPr>
                <a:t>A Physical Office</a:t>
              </a:r>
              <a:endParaRPr lang="en-CA" sz="1400" b="1" dirty="0">
                <a:solidFill>
                  <a:schemeClr val="tx1"/>
                </a:solidFill>
              </a:endParaRPr>
            </a:p>
          </p:txBody>
        </p:sp>
        <p:sp>
          <p:nvSpPr>
            <p:cNvPr id="84" name="Rectangle 89"/>
            <p:cNvSpPr/>
            <p:nvPr/>
          </p:nvSpPr>
          <p:spPr>
            <a:xfrm>
              <a:off x="2038422" y="4165456"/>
              <a:ext cx="2630387" cy="1384995"/>
            </a:xfrm>
            <a:prstGeom prst="rect">
              <a:avLst/>
            </a:prstGeom>
            <a:ln>
              <a:noFill/>
            </a:ln>
          </p:spPr>
          <p:txBody>
            <a:bodyPr wrap="square">
              <a:spAutoFit/>
            </a:bodyPr>
            <a:lstStyle/>
            <a:p>
              <a:r>
                <a:rPr lang="en-CA" sz="1400" dirty="0" smtClean="0">
                  <a:solidFill>
                    <a:schemeClr val="accent1"/>
                  </a:solidFill>
                </a:rPr>
                <a:t>The Center of Excellence does not have to be a physical location or an ivory tower, and can be driven through a team of champions across the organization. </a:t>
              </a:r>
              <a:endParaRPr lang="en-CA" sz="1400" dirty="0">
                <a:solidFill>
                  <a:schemeClr val="accent1"/>
                </a:solidFill>
              </a:endParaRPr>
            </a:p>
          </p:txBody>
        </p:sp>
      </p:grpSp>
      <p:sp>
        <p:nvSpPr>
          <p:cNvPr id="25" name="Text Placeholder 12"/>
          <p:cNvSpPr txBox="1">
            <a:spLocks/>
          </p:cNvSpPr>
          <p:nvPr/>
        </p:nvSpPr>
        <p:spPr>
          <a:xfrm>
            <a:off x="324646" y="5805212"/>
            <a:ext cx="8508390" cy="624981"/>
          </a:xfrm>
          <a:prstGeom prst="rect">
            <a:avLst/>
          </a:prstGeom>
          <a:solidFill>
            <a:schemeClr val="bg1">
              <a:lumMod val="95000"/>
            </a:schemeClr>
          </a:solidFill>
          <a:ln w="12700">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88000" tIns="72000" rIns="36000" bIns="108000" rtlCol="0" anchor="ctr"/>
          <a:lstStyle>
            <a:defPPr>
              <a:defRPr lang="en-US"/>
            </a:defPPr>
            <a:lvl1pPr marL="1074738" fontAlgn="base">
              <a:spcBef>
                <a:spcPct val="0"/>
              </a:spcBef>
              <a:spcAft>
                <a:spcPct val="0"/>
              </a:spcAft>
              <a:defRPr sz="1200" b="1">
                <a:solidFill>
                  <a:srgbClr val="333333"/>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a:r>
              <a:rPr lang="en-CA" b="0" dirty="0"/>
              <a:t>A CoE is </a:t>
            </a:r>
            <a:r>
              <a:rPr lang="en-CA" b="0" dirty="0" smtClean="0"/>
              <a:t>vendor agnostic</a:t>
            </a:r>
            <a:r>
              <a:rPr lang="en-CA" b="0" dirty="0"/>
              <a:t>, targeting process optimization related to the application or collection of applications and their </a:t>
            </a:r>
            <a:r>
              <a:rPr lang="en-CA" b="0" dirty="0" smtClean="0"/>
              <a:t>use </a:t>
            </a:r>
            <a:r>
              <a:rPr lang="en-CA" b="0" dirty="0"/>
              <a:t>within an organization rather than focusing on a specific vendor. </a:t>
            </a:r>
          </a:p>
        </p:txBody>
      </p:sp>
      <p:sp>
        <p:nvSpPr>
          <p:cNvPr id="27" name="Oval 26"/>
          <p:cNvSpPr/>
          <p:nvPr/>
        </p:nvSpPr>
        <p:spPr>
          <a:xfrm flipH="1">
            <a:off x="183472" y="5703010"/>
            <a:ext cx="307424" cy="3074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28" name="Picture 27"/>
          <p:cNvPicPr>
            <a:picLocks noChangeAspect="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69786" y="5675188"/>
            <a:ext cx="334797" cy="474296"/>
          </a:xfrm>
          <a:prstGeom prst="rect">
            <a:avLst/>
          </a:prstGeom>
        </p:spPr>
      </p:pic>
      <p:grpSp>
        <p:nvGrpSpPr>
          <p:cNvPr id="37" name="Group 36"/>
          <p:cNvGrpSpPr/>
          <p:nvPr/>
        </p:nvGrpSpPr>
        <p:grpSpPr>
          <a:xfrm>
            <a:off x="3264579" y="1703461"/>
            <a:ext cx="2749949" cy="1885109"/>
            <a:chOff x="5859018" y="1710361"/>
            <a:chExt cx="2749949" cy="1885109"/>
          </a:xfrm>
        </p:grpSpPr>
        <p:sp>
          <p:nvSpPr>
            <p:cNvPr id="38" name="Rectangle 22"/>
            <p:cNvSpPr/>
            <p:nvPr/>
          </p:nvSpPr>
          <p:spPr>
            <a:xfrm flipH="1">
              <a:off x="5864435" y="2090174"/>
              <a:ext cx="2684126" cy="1505296"/>
            </a:xfrm>
            <a:prstGeom prst="rect">
              <a:avLst/>
            </a:prstGeom>
            <a:solidFill>
              <a:schemeClr val="bg1">
                <a:lumMod val="95000"/>
              </a:schemeClr>
            </a:solidFill>
            <a:ln>
              <a:noFill/>
            </a:ln>
            <a:effectLst>
              <a:outerShdw blurRad="381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9" name="Rectangle 23"/>
            <p:cNvSpPr/>
            <p:nvPr/>
          </p:nvSpPr>
          <p:spPr>
            <a:xfrm>
              <a:off x="5859018" y="1710361"/>
              <a:ext cx="2749949"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tx1"/>
                  </a:solidFill>
                </a:rPr>
                <a:t>Exclusive to Enterprises</a:t>
              </a:r>
              <a:endParaRPr lang="en-CA" sz="1400" b="1" dirty="0">
                <a:solidFill>
                  <a:schemeClr val="tx1"/>
                </a:solidFill>
              </a:endParaRPr>
            </a:p>
          </p:txBody>
        </p:sp>
        <p:sp>
          <p:nvSpPr>
            <p:cNvPr id="40" name="Rectangle 24"/>
            <p:cNvSpPr/>
            <p:nvPr/>
          </p:nvSpPr>
          <p:spPr>
            <a:xfrm>
              <a:off x="5920360" y="2150324"/>
              <a:ext cx="2574461" cy="1384995"/>
            </a:xfrm>
            <a:prstGeom prst="rect">
              <a:avLst/>
            </a:prstGeom>
          </p:spPr>
          <p:txBody>
            <a:bodyPr wrap="square">
              <a:spAutoFit/>
            </a:bodyPr>
            <a:lstStyle/>
            <a:p>
              <a:r>
                <a:rPr lang="en-CA" sz="1400" dirty="0" smtClean="0">
                  <a:solidFill>
                    <a:schemeClr val="accent1"/>
                  </a:solidFill>
                </a:rPr>
                <a:t>The CoE can take on many forms and offer versatility to organizations of all sizes, as long as there is a minimum level of capability and critical applications to support. </a:t>
              </a:r>
              <a:endParaRPr lang="en-CA" sz="1400" dirty="0">
                <a:solidFill>
                  <a:schemeClr val="accent1"/>
                </a:solidFill>
              </a:endParaRPr>
            </a:p>
          </p:txBody>
        </p:sp>
      </p:grpSp>
      <p:grpSp>
        <p:nvGrpSpPr>
          <p:cNvPr id="29" name="Group 28"/>
          <p:cNvGrpSpPr/>
          <p:nvPr/>
        </p:nvGrpSpPr>
        <p:grpSpPr>
          <a:xfrm>
            <a:off x="0" y="6422955"/>
            <a:ext cx="9144000" cy="437555"/>
            <a:chOff x="0" y="6422955"/>
            <a:chExt cx="9144000" cy="437555"/>
          </a:xfrm>
        </p:grpSpPr>
        <p:pic>
          <p:nvPicPr>
            <p:cNvPr id="30"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31" name="Picture 30"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571699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rPr>
              <a:t>Rationalize your pursuit of a Center of Excellence</a:t>
            </a:r>
            <a:endParaRPr lang="en-CA" dirty="0">
              <a:solidFill>
                <a:schemeClr val="bg1"/>
              </a:solidFill>
            </a:endParaRPr>
          </a:p>
        </p:txBody>
      </p:sp>
      <p:sp>
        <p:nvSpPr>
          <p:cNvPr id="3" name="TextBox 2"/>
          <p:cNvSpPr txBox="1"/>
          <p:nvPr/>
        </p:nvSpPr>
        <p:spPr>
          <a:xfrm>
            <a:off x="329184" y="1187141"/>
            <a:ext cx="8458201" cy="523220"/>
          </a:xfrm>
          <a:prstGeom prst="rect">
            <a:avLst/>
          </a:prstGeom>
        </p:spPr>
        <p:txBody>
          <a:bodyPr wrap="square" rtlCol="0">
            <a:spAutoFit/>
          </a:bodyPr>
          <a:lstStyle/>
          <a:p>
            <a:r>
              <a:rPr lang="en-CA" sz="1400" dirty="0" smtClean="0"/>
              <a:t>An Enterprise Applications CoE aims to manage the complexity inherent in large systems and offers a methodology to standardize practices through the entire organization. </a:t>
            </a:r>
          </a:p>
        </p:txBody>
      </p:sp>
      <p:sp>
        <p:nvSpPr>
          <p:cNvPr id="4" name="Rectangle 3"/>
          <p:cNvSpPr/>
          <p:nvPr/>
        </p:nvSpPr>
        <p:spPr>
          <a:xfrm>
            <a:off x="329184" y="1895869"/>
            <a:ext cx="4242816" cy="3116586"/>
          </a:xfrm>
          <a:prstGeom prst="rect">
            <a:avLst/>
          </a:prstGeom>
        </p:spPr>
        <p:txBody>
          <a:bodyPr wrap="square" lIns="144000" tIns="144000" rIns="144000" bIns="144000">
            <a:spAutoFit/>
          </a:bodyPr>
          <a:lstStyle/>
          <a:p>
            <a:pPr>
              <a:lnSpc>
                <a:spcPct val="107000"/>
              </a:lnSpc>
              <a:spcAft>
                <a:spcPts val="800"/>
              </a:spcAft>
            </a:pPr>
            <a:r>
              <a:rPr lang="en-CA" sz="1400" b="1" dirty="0">
                <a:ea typeface="Calibri" panose="020F0502020204030204" pitchFamily="34" charset="0"/>
                <a:cs typeface="Times New Roman" panose="02020603050405020304" pitchFamily="18" charset="0"/>
              </a:rPr>
              <a:t>What the experts say on </a:t>
            </a:r>
            <a:r>
              <a:rPr lang="en-CA" sz="1400" b="1" dirty="0" smtClean="0">
                <a:ea typeface="Calibri" panose="020F0502020204030204" pitchFamily="34" charset="0"/>
                <a:cs typeface="Times New Roman" panose="02020603050405020304" pitchFamily="18" charset="0"/>
              </a:rPr>
              <a:t>the evident benefits realized with a CoE:</a:t>
            </a:r>
            <a:endParaRPr lang="en-CA" sz="1400" dirty="0">
              <a:ea typeface="Calibri" panose="020F0502020204030204" pitchFamily="34" charset="0"/>
              <a:cs typeface="Times New Roman" panose="02020603050405020304" pitchFamily="18" charset="0"/>
            </a:endParaRPr>
          </a:p>
          <a:p>
            <a:pPr marL="285750" marR="0" lvl="0" indent="-285750">
              <a:lnSpc>
                <a:spcPct val="105000"/>
              </a:lnSpc>
              <a:spcBef>
                <a:spcPts val="0"/>
              </a:spcBef>
              <a:spcAft>
                <a:spcPts val="0"/>
              </a:spcAft>
              <a:buFont typeface="Arial" panose="020B0604020202020204" pitchFamily="34" charset="0"/>
              <a:buChar char="•"/>
            </a:pPr>
            <a:r>
              <a:rPr lang="en-CA" sz="1400" dirty="0">
                <a:ea typeface="Times New Roman" panose="02020603050405020304" pitchFamily="18" charset="0"/>
                <a:cs typeface="Times New Roman" panose="02020603050405020304" pitchFamily="18" charset="0"/>
              </a:rPr>
              <a:t>Create a “peer-to-peer” shared learning </a:t>
            </a:r>
            <a:r>
              <a:rPr lang="en-CA" sz="1400" dirty="0" smtClean="0">
                <a:ea typeface="Times New Roman" panose="02020603050405020304" pitchFamily="18" charset="0"/>
                <a:cs typeface="Times New Roman" panose="02020603050405020304" pitchFamily="18" charset="0"/>
              </a:rPr>
              <a:t>experience.</a:t>
            </a:r>
            <a:endParaRPr lang="en-CA" sz="1200" dirty="0">
              <a:ea typeface="Times New Roman" panose="02020603050405020304" pitchFamily="18" charset="0"/>
              <a:cs typeface="Times New Roman" panose="02020603050405020304" pitchFamily="18" charset="0"/>
            </a:endParaRPr>
          </a:p>
          <a:p>
            <a:pPr marL="285750" marR="0" lvl="0" indent="-285750">
              <a:lnSpc>
                <a:spcPct val="105000"/>
              </a:lnSpc>
              <a:spcBef>
                <a:spcPts val="0"/>
              </a:spcBef>
              <a:spcAft>
                <a:spcPts val="0"/>
              </a:spcAft>
              <a:buFont typeface="Arial" panose="020B0604020202020204" pitchFamily="34" charset="0"/>
              <a:buChar char="•"/>
            </a:pPr>
            <a:r>
              <a:rPr lang="en-CA" sz="1400" dirty="0" smtClean="0">
                <a:ea typeface="Times New Roman" panose="02020603050405020304" pitchFamily="18" charset="0"/>
                <a:cs typeface="Times New Roman" panose="02020603050405020304" pitchFamily="18" charset="0"/>
              </a:rPr>
              <a:t>Build a </a:t>
            </a:r>
            <a:r>
              <a:rPr lang="en-CA" sz="1400" dirty="0">
                <a:ea typeface="Times New Roman" panose="02020603050405020304" pitchFamily="18" charset="0"/>
                <a:cs typeface="Times New Roman" panose="02020603050405020304" pitchFamily="18" charset="0"/>
              </a:rPr>
              <a:t>m</a:t>
            </a:r>
            <a:r>
              <a:rPr lang="en-CA" sz="1400" dirty="0" smtClean="0">
                <a:ea typeface="Times New Roman" panose="02020603050405020304" pitchFamily="18" charset="0"/>
                <a:cs typeface="Times New Roman" panose="02020603050405020304" pitchFamily="18" charset="0"/>
              </a:rPr>
              <a:t>echanism </a:t>
            </a:r>
            <a:r>
              <a:rPr lang="en-CA" sz="1400" dirty="0">
                <a:ea typeface="Times New Roman" panose="02020603050405020304" pitchFamily="18" charset="0"/>
                <a:cs typeface="Times New Roman" panose="02020603050405020304" pitchFamily="18" charset="0"/>
              </a:rPr>
              <a:t>for the user community to give greater </a:t>
            </a:r>
            <a:r>
              <a:rPr lang="en-CA" sz="1400" dirty="0" smtClean="0">
                <a:ea typeface="Times New Roman" panose="02020603050405020304" pitchFamily="18" charset="0"/>
                <a:cs typeface="Times New Roman" panose="02020603050405020304" pitchFamily="18" charset="0"/>
              </a:rPr>
              <a:t>input.</a:t>
            </a:r>
            <a:endParaRPr lang="en-CA" sz="1200" dirty="0">
              <a:ea typeface="Times New Roman" panose="02020603050405020304" pitchFamily="18" charset="0"/>
              <a:cs typeface="Times New Roman" panose="02020603050405020304" pitchFamily="18" charset="0"/>
            </a:endParaRPr>
          </a:p>
          <a:p>
            <a:pPr marL="285750" marR="0" lvl="0" indent="-285750">
              <a:lnSpc>
                <a:spcPct val="105000"/>
              </a:lnSpc>
              <a:spcBef>
                <a:spcPts val="0"/>
              </a:spcBef>
              <a:spcAft>
                <a:spcPts val="0"/>
              </a:spcAft>
              <a:buFont typeface="Arial" panose="020B0604020202020204" pitchFamily="34" charset="0"/>
              <a:buChar char="•"/>
            </a:pPr>
            <a:r>
              <a:rPr lang="en-CA" sz="1400" dirty="0">
                <a:ea typeface="Times New Roman" panose="02020603050405020304" pitchFamily="18" charset="0"/>
                <a:cs typeface="Times New Roman" panose="02020603050405020304" pitchFamily="18" charset="0"/>
              </a:rPr>
              <a:t>Monitor the breadth of </a:t>
            </a:r>
            <a:r>
              <a:rPr lang="en-CA" sz="1400" dirty="0" smtClean="0">
                <a:ea typeface="Times New Roman" panose="02020603050405020304" pitchFamily="18" charset="0"/>
                <a:cs typeface="Times New Roman" panose="02020603050405020304" pitchFamily="18" charset="0"/>
              </a:rPr>
              <a:t>application utilization.</a:t>
            </a:r>
            <a:endParaRPr lang="en-CA" sz="1200" dirty="0">
              <a:ea typeface="Times New Roman" panose="02020603050405020304" pitchFamily="18" charset="0"/>
              <a:cs typeface="Times New Roman" panose="02020603050405020304" pitchFamily="18" charset="0"/>
            </a:endParaRPr>
          </a:p>
          <a:p>
            <a:pPr marL="285750" marR="0" lvl="0" indent="-285750">
              <a:lnSpc>
                <a:spcPct val="105000"/>
              </a:lnSpc>
              <a:spcBef>
                <a:spcPts val="0"/>
              </a:spcBef>
              <a:spcAft>
                <a:spcPts val="0"/>
              </a:spcAft>
              <a:buFont typeface="Arial" panose="020B0604020202020204" pitchFamily="34" charset="0"/>
              <a:buChar char="•"/>
            </a:pPr>
            <a:r>
              <a:rPr lang="en-CA" sz="1400" dirty="0" smtClean="0">
                <a:ea typeface="Times New Roman" panose="02020603050405020304" pitchFamily="18" charset="0"/>
                <a:cs typeface="Times New Roman" panose="02020603050405020304" pitchFamily="18" charset="0"/>
              </a:rPr>
              <a:t>Enforce license compliance and optimization.</a:t>
            </a:r>
            <a:endParaRPr lang="en-CA" sz="1200" dirty="0">
              <a:ea typeface="Times New Roman" panose="02020603050405020304" pitchFamily="18" charset="0"/>
              <a:cs typeface="Times New Roman" panose="02020603050405020304" pitchFamily="18" charset="0"/>
            </a:endParaRPr>
          </a:p>
          <a:p>
            <a:pPr marL="285750" marR="0" lvl="0" indent="-285750">
              <a:lnSpc>
                <a:spcPct val="105000"/>
              </a:lnSpc>
              <a:spcBef>
                <a:spcPts val="0"/>
              </a:spcBef>
              <a:spcAft>
                <a:spcPts val="0"/>
              </a:spcAft>
              <a:buFont typeface="Arial" panose="020B0604020202020204" pitchFamily="34" charset="0"/>
              <a:buChar char="•"/>
            </a:pPr>
            <a:r>
              <a:rPr lang="en-CA" sz="1400" dirty="0">
                <a:ea typeface="Times New Roman" panose="02020603050405020304" pitchFamily="18" charset="0"/>
                <a:cs typeface="Times New Roman" panose="02020603050405020304" pitchFamily="18" charset="0"/>
              </a:rPr>
              <a:t>Highlight effective practices </a:t>
            </a:r>
            <a:r>
              <a:rPr lang="en-CA" sz="1400" dirty="0" smtClean="0">
                <a:ea typeface="Times New Roman" panose="02020603050405020304" pitchFamily="18" charset="0"/>
                <a:cs typeface="Times New Roman" panose="02020603050405020304" pitchFamily="18" charset="0"/>
              </a:rPr>
              <a:t>through collaboration </a:t>
            </a:r>
            <a:r>
              <a:rPr lang="en-CA" sz="1400" dirty="0">
                <a:ea typeface="Times New Roman" panose="02020603050405020304" pitchFamily="18" charset="0"/>
                <a:cs typeface="Times New Roman" panose="02020603050405020304" pitchFamily="18" charset="0"/>
              </a:rPr>
              <a:t>and information sharing </a:t>
            </a:r>
            <a:r>
              <a:rPr lang="en-CA" sz="1400" dirty="0" smtClean="0">
                <a:ea typeface="Times New Roman" panose="02020603050405020304" pitchFamily="18" charset="0"/>
                <a:cs typeface="Times New Roman" panose="02020603050405020304" pitchFamily="18" charset="0"/>
              </a:rPr>
              <a:t>across the organization.</a:t>
            </a:r>
            <a:endParaRPr lang="en-CA" sz="1200" dirty="0">
              <a:ea typeface="Times New Roman" panose="02020603050405020304" pitchFamily="18" charset="0"/>
              <a:cs typeface="Times New Roman" panose="02020603050405020304" pitchFamily="18" charset="0"/>
            </a:endParaRPr>
          </a:p>
          <a:p>
            <a:pPr marL="285750" marR="0" lvl="0" indent="-285750">
              <a:lnSpc>
                <a:spcPct val="105000"/>
              </a:lnSpc>
              <a:spcBef>
                <a:spcPts val="0"/>
              </a:spcBef>
              <a:spcAft>
                <a:spcPts val="800"/>
              </a:spcAft>
              <a:buFont typeface="Arial" panose="020B0604020202020204" pitchFamily="34" charset="0"/>
              <a:buChar char="•"/>
            </a:pPr>
            <a:r>
              <a:rPr lang="en-CA" sz="1400" dirty="0">
                <a:ea typeface="Times New Roman" panose="02020603050405020304" pitchFamily="18" charset="0"/>
                <a:cs typeface="Times New Roman" panose="02020603050405020304" pitchFamily="18" charset="0"/>
              </a:rPr>
              <a:t>Avoid </a:t>
            </a:r>
            <a:r>
              <a:rPr lang="en-CA" sz="1400" dirty="0" smtClean="0">
                <a:ea typeface="Times New Roman" panose="02020603050405020304" pitchFamily="18" charset="0"/>
                <a:cs typeface="Times New Roman" panose="02020603050405020304" pitchFamily="18" charset="0"/>
              </a:rPr>
              <a:t>duplication of effort and redundancies. </a:t>
            </a:r>
            <a:endParaRPr lang="en-CA" sz="1200" dirty="0">
              <a:ea typeface="Times New Roman" panose="02020603050405020304" pitchFamily="18" charset="0"/>
              <a:cs typeface="Times New Roman" panose="02020603050405020304" pitchFamily="18" charset="0"/>
            </a:endParaRPr>
          </a:p>
        </p:txBody>
      </p:sp>
      <p:sp>
        <p:nvSpPr>
          <p:cNvPr id="5" name="Rectangle 4"/>
          <p:cNvSpPr/>
          <p:nvPr/>
        </p:nvSpPr>
        <p:spPr>
          <a:xfrm>
            <a:off x="902709" y="6093989"/>
            <a:ext cx="3669291" cy="246221"/>
          </a:xfrm>
          <a:prstGeom prst="rect">
            <a:avLst/>
          </a:prstGeom>
        </p:spPr>
        <p:txBody>
          <a:bodyPr wrap="square">
            <a:spAutoFit/>
          </a:bodyPr>
          <a:lstStyle/>
          <a:p>
            <a:r>
              <a:rPr lang="en-US" sz="1000" dirty="0" smtClean="0">
                <a:solidFill>
                  <a:srgbClr val="333333"/>
                </a:solidFill>
                <a:ea typeface="Calibri" panose="020F0502020204030204" pitchFamily="34" charset="0"/>
                <a:cs typeface="Times New Roman" panose="02020603050405020304" pitchFamily="18" charset="0"/>
              </a:rPr>
              <a:t>Source:</a:t>
            </a:r>
            <a:r>
              <a:rPr lang="en-US" sz="1000" b="1" dirty="0" smtClean="0">
                <a:solidFill>
                  <a:srgbClr val="333333"/>
                </a:solidFill>
                <a:ea typeface="Calibri" panose="020F0502020204030204" pitchFamily="34" charset="0"/>
                <a:cs typeface="Times New Roman" panose="02020603050405020304" pitchFamily="18" charset="0"/>
              </a:rPr>
              <a:t> </a:t>
            </a:r>
            <a:r>
              <a:rPr lang="en-US" sz="1000" dirty="0" smtClean="0">
                <a:solidFill>
                  <a:srgbClr val="333333"/>
                </a:solidFill>
                <a:ea typeface="Calibri" panose="020F0502020204030204" pitchFamily="34" charset="0"/>
                <a:cs typeface="Times New Roman" panose="02020603050405020304" pitchFamily="18" charset="0"/>
                <a:hlinkClick r:id="rId3"/>
              </a:rPr>
              <a:t>The Information Management Center of Excellence</a:t>
            </a:r>
            <a:r>
              <a:rPr lang="en-US" sz="1000" dirty="0" smtClean="0">
                <a:solidFill>
                  <a:srgbClr val="333333"/>
                </a:solidFill>
                <a:ea typeface="Calibri" panose="020F0502020204030204" pitchFamily="34" charset="0"/>
                <a:cs typeface="Times New Roman" panose="02020603050405020304" pitchFamily="18" charset="0"/>
              </a:rPr>
              <a:t> </a:t>
            </a:r>
            <a:endParaRPr lang="en-US" sz="1000" dirty="0">
              <a:solidFill>
                <a:srgbClr val="333333"/>
              </a:solidFill>
              <a:ea typeface="Calibri" panose="020F0502020204030204" pitchFamily="34" charset="0"/>
              <a:cs typeface="Times New Roman" panose="02020603050405020304" pitchFamily="18" charset="0"/>
            </a:endParaRPr>
          </a:p>
        </p:txBody>
      </p:sp>
      <p:sp>
        <p:nvSpPr>
          <p:cNvPr id="7" name="Rectangle 6"/>
          <p:cNvSpPr/>
          <p:nvPr/>
        </p:nvSpPr>
        <p:spPr>
          <a:xfrm>
            <a:off x="6023498" y="4238562"/>
            <a:ext cx="2672180" cy="1970843"/>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Rectangle 12"/>
          <p:cNvSpPr/>
          <p:nvPr/>
        </p:nvSpPr>
        <p:spPr>
          <a:xfrm>
            <a:off x="6106727" y="4408371"/>
            <a:ext cx="470516" cy="46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14" name="Rectangle 13"/>
          <p:cNvSpPr/>
          <p:nvPr/>
        </p:nvSpPr>
        <p:spPr>
          <a:xfrm>
            <a:off x="8158178" y="4408371"/>
            <a:ext cx="470516" cy="46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15" name="Rectangle 14"/>
          <p:cNvSpPr/>
          <p:nvPr/>
        </p:nvSpPr>
        <p:spPr>
          <a:xfrm>
            <a:off x="6106727" y="5571553"/>
            <a:ext cx="470516" cy="5308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16" name="Rectangle 15"/>
          <p:cNvSpPr/>
          <p:nvPr/>
        </p:nvSpPr>
        <p:spPr>
          <a:xfrm>
            <a:off x="8158178" y="5571553"/>
            <a:ext cx="470516" cy="5308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31" name="TextBox 30"/>
          <p:cNvSpPr txBox="1"/>
          <p:nvPr/>
        </p:nvSpPr>
        <p:spPr>
          <a:xfrm>
            <a:off x="4982551" y="5085484"/>
            <a:ext cx="1083951" cy="276999"/>
          </a:xfrm>
          <a:prstGeom prst="rect">
            <a:avLst/>
          </a:prstGeom>
        </p:spPr>
        <p:txBody>
          <a:bodyPr wrap="none" rtlCol="0">
            <a:spAutoFit/>
          </a:bodyPr>
          <a:lstStyle/>
          <a:p>
            <a:r>
              <a:rPr lang="en-CA" sz="1200" b="1" dirty="0" smtClean="0"/>
              <a:t>CoE Method</a:t>
            </a:r>
          </a:p>
        </p:txBody>
      </p:sp>
      <p:grpSp>
        <p:nvGrpSpPr>
          <p:cNvPr id="8" name="Group 7"/>
          <p:cNvGrpSpPr/>
          <p:nvPr/>
        </p:nvGrpSpPr>
        <p:grpSpPr>
          <a:xfrm>
            <a:off x="6023498" y="1895869"/>
            <a:ext cx="2672180" cy="1970843"/>
            <a:chOff x="6023498" y="2127940"/>
            <a:chExt cx="2672180" cy="1970843"/>
          </a:xfrm>
          <a:solidFill>
            <a:schemeClr val="bg1"/>
          </a:solidFill>
        </p:grpSpPr>
        <p:sp>
          <p:nvSpPr>
            <p:cNvPr id="65" name="Rectangle 64"/>
            <p:cNvSpPr/>
            <p:nvPr/>
          </p:nvSpPr>
          <p:spPr>
            <a:xfrm>
              <a:off x="6023498" y="2127940"/>
              <a:ext cx="2672180" cy="1970843"/>
            </a:xfrm>
            <a:prstGeom prst="rect">
              <a:avLst/>
            </a:prstGeom>
            <a:grp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00" b="1" dirty="0"/>
            </a:p>
          </p:txBody>
        </p:sp>
        <p:sp>
          <p:nvSpPr>
            <p:cNvPr id="69" name="Rectangle 68"/>
            <p:cNvSpPr/>
            <p:nvPr/>
          </p:nvSpPr>
          <p:spPr>
            <a:xfrm>
              <a:off x="6142239" y="3365456"/>
              <a:ext cx="470516" cy="468000"/>
            </a:xfrm>
            <a:prstGeom prst="rect">
              <a:avLst/>
            </a:prstGeom>
            <a:grp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67" name="Rectangle 66"/>
            <p:cNvSpPr/>
            <p:nvPr/>
          </p:nvSpPr>
          <p:spPr>
            <a:xfrm>
              <a:off x="6142239" y="2256811"/>
              <a:ext cx="470516" cy="468000"/>
            </a:xfrm>
            <a:prstGeom prst="rect">
              <a:avLst/>
            </a:prstGeom>
            <a:grp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68" name="Rectangle 67"/>
            <p:cNvSpPr/>
            <p:nvPr/>
          </p:nvSpPr>
          <p:spPr>
            <a:xfrm>
              <a:off x="8103801" y="2256811"/>
              <a:ext cx="470516" cy="468000"/>
            </a:xfrm>
            <a:prstGeom prst="rect">
              <a:avLst/>
            </a:prstGeom>
            <a:grp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70" name="Rectangle 69"/>
            <p:cNvSpPr/>
            <p:nvPr/>
          </p:nvSpPr>
          <p:spPr>
            <a:xfrm>
              <a:off x="8131144" y="3365456"/>
              <a:ext cx="470516" cy="468000"/>
            </a:xfrm>
            <a:prstGeom prst="rect">
              <a:avLst/>
            </a:prstGeom>
            <a:grp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grpSp>
      <p:sp>
        <p:nvSpPr>
          <p:cNvPr id="80" name="TextBox 79"/>
          <p:cNvSpPr txBox="1"/>
          <p:nvPr/>
        </p:nvSpPr>
        <p:spPr>
          <a:xfrm>
            <a:off x="4610692" y="2742791"/>
            <a:ext cx="1435008" cy="276999"/>
          </a:xfrm>
          <a:prstGeom prst="rect">
            <a:avLst/>
          </a:prstGeom>
        </p:spPr>
        <p:txBody>
          <a:bodyPr wrap="none" rtlCol="0">
            <a:spAutoFit/>
          </a:bodyPr>
          <a:lstStyle/>
          <a:p>
            <a:r>
              <a:rPr lang="en-CA" sz="1200" b="1" dirty="0" smtClean="0"/>
              <a:t>Non-CoE Method</a:t>
            </a:r>
          </a:p>
        </p:txBody>
      </p:sp>
      <p:graphicFrame>
        <p:nvGraphicFramePr>
          <p:cNvPr id="81" name="Table 80"/>
          <p:cNvGraphicFramePr>
            <a:graphicFrameLocks noGrp="1"/>
          </p:cNvGraphicFramePr>
          <p:nvPr>
            <p:extLst/>
          </p:nvPr>
        </p:nvGraphicFramePr>
        <p:xfrm>
          <a:off x="6920145" y="4408370"/>
          <a:ext cx="878886" cy="1694006"/>
        </p:xfrm>
        <a:graphic>
          <a:graphicData uri="http://schemas.openxmlformats.org/drawingml/2006/table">
            <a:tbl>
              <a:tblPr firstRow="1" bandRow="1">
                <a:tableStyleId>{5C22544A-7EE6-4342-B048-85BDC9FD1C3A}</a:tableStyleId>
              </a:tblPr>
              <a:tblGrid>
                <a:gridCol w="878886"/>
              </a:tblGrid>
              <a:tr h="449430">
                <a:tc>
                  <a:txBody>
                    <a:bodyPr/>
                    <a:lstStyle/>
                    <a:p>
                      <a:pPr algn="ctr"/>
                      <a:r>
                        <a:rPr lang="en-CA" sz="1000" b="0" dirty="0" smtClean="0">
                          <a:solidFill>
                            <a:schemeClr val="bg1"/>
                          </a:solidFill>
                        </a:rPr>
                        <a:t>Application</a:t>
                      </a:r>
                      <a:r>
                        <a:rPr lang="en-CA" sz="1000" b="0" baseline="0" dirty="0" smtClean="0">
                          <a:solidFill>
                            <a:schemeClr val="bg1"/>
                          </a:solidFill>
                        </a:rPr>
                        <a:t> Governance</a:t>
                      </a:r>
                      <a:endParaRPr lang="en-CA" sz="1000" b="0" dirty="0">
                        <a:solidFill>
                          <a:schemeClr val="bg1"/>
                        </a:solidFill>
                      </a:endParaRPr>
                    </a:p>
                  </a:txBody>
                  <a:tcPr marL="72000" anchor="ctr">
                    <a:lnL w="12700" cmpd="sng">
                      <a:noFill/>
                    </a:lnL>
                    <a:lnR w="12700" cmpd="sng">
                      <a:noFill/>
                    </a:lnR>
                    <a:lnT w="12700" cmpd="sng">
                      <a:noFill/>
                    </a:lnT>
                    <a:lnB w="12700" cap="flat" cmpd="sng" algn="ctr">
                      <a:solidFill>
                        <a:schemeClr val="accent3"/>
                      </a:solidFill>
                      <a:prstDash val="solid"/>
                      <a:round/>
                      <a:headEnd type="none" w="med" len="med"/>
                      <a:tailEnd type="none" w="med" len="med"/>
                    </a:lnB>
                    <a:solidFill>
                      <a:schemeClr val="accent2"/>
                    </a:solidFill>
                  </a:tcPr>
                </a:tc>
              </a:tr>
              <a:tr h="622288">
                <a:tc>
                  <a:txBody>
                    <a:bodyPr/>
                    <a:lstStyle/>
                    <a:p>
                      <a:pPr algn="ctr"/>
                      <a:r>
                        <a:rPr lang="en-CA" sz="1000" b="0" dirty="0" smtClean="0">
                          <a:solidFill>
                            <a:schemeClr val="bg1"/>
                          </a:solidFill>
                        </a:rPr>
                        <a:t>Shared Processes &amp; Expertise</a:t>
                      </a:r>
                      <a:endParaRPr lang="en-CA" sz="1000" b="0" dirty="0">
                        <a:solidFill>
                          <a:schemeClr val="bg1"/>
                        </a:solidFill>
                      </a:endParaRPr>
                    </a:p>
                  </a:txBody>
                  <a:tcP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2"/>
                    </a:solidFill>
                  </a:tcPr>
                </a:tc>
              </a:tr>
              <a:tr h="622288">
                <a:tc>
                  <a:txBody>
                    <a:bodyPr/>
                    <a:lstStyle/>
                    <a:p>
                      <a:pPr algn="ctr"/>
                      <a:r>
                        <a:rPr lang="en-CA" sz="1000" b="0" dirty="0" smtClean="0">
                          <a:solidFill>
                            <a:schemeClr val="bg1"/>
                          </a:solidFill>
                        </a:rPr>
                        <a:t>Centralized</a:t>
                      </a:r>
                      <a:r>
                        <a:rPr lang="en-CA" sz="1000" b="0" baseline="0" dirty="0" smtClean="0">
                          <a:solidFill>
                            <a:schemeClr val="bg1"/>
                          </a:solidFill>
                        </a:rPr>
                        <a:t> Knowledge Base</a:t>
                      </a:r>
                      <a:endParaRPr lang="en-CA" sz="1000" b="0" dirty="0">
                        <a:solidFill>
                          <a:schemeClr val="bg1"/>
                        </a:solidFill>
                      </a:endParaRPr>
                    </a:p>
                  </a:txBody>
                  <a:tcPr>
                    <a:lnL w="12700" cmpd="sng">
                      <a:noFill/>
                    </a:lnL>
                    <a:lnR w="12700" cmpd="sng">
                      <a:noFill/>
                    </a:lnR>
                    <a:lnT w="12700" cap="flat" cmpd="sng" algn="ctr">
                      <a:solidFill>
                        <a:schemeClr val="accent3"/>
                      </a:solidFill>
                      <a:prstDash val="solid"/>
                      <a:round/>
                      <a:headEnd type="none" w="med" len="med"/>
                      <a:tailEnd type="none" w="med" len="med"/>
                    </a:lnT>
                    <a:lnB w="12700" cmpd="sng">
                      <a:noFill/>
                    </a:lnB>
                    <a:solidFill>
                      <a:schemeClr val="accent2"/>
                    </a:solidFill>
                  </a:tcPr>
                </a:tc>
              </a:tr>
            </a:tbl>
          </a:graphicData>
        </a:graphic>
      </p:graphicFrame>
      <p:sp>
        <p:nvSpPr>
          <p:cNvPr id="6" name="TextBox 5"/>
          <p:cNvSpPr txBox="1"/>
          <p:nvPr/>
        </p:nvSpPr>
        <p:spPr>
          <a:xfrm>
            <a:off x="6179307" y="4927770"/>
            <a:ext cx="466794" cy="261610"/>
          </a:xfrm>
          <a:prstGeom prst="rect">
            <a:avLst/>
          </a:prstGeom>
        </p:spPr>
        <p:txBody>
          <a:bodyPr wrap="none" rtlCol="0">
            <a:spAutoFit/>
          </a:bodyPr>
          <a:lstStyle/>
          <a:p>
            <a:r>
              <a:rPr lang="en-CA" sz="1100" dirty="0" smtClean="0">
                <a:solidFill>
                  <a:schemeClr val="accent1"/>
                </a:solidFill>
              </a:rPr>
              <a:t>LOB</a:t>
            </a:r>
          </a:p>
        </p:txBody>
      </p:sp>
      <p:sp>
        <p:nvSpPr>
          <p:cNvPr id="24" name="TextBox 23"/>
          <p:cNvSpPr txBox="1"/>
          <p:nvPr/>
        </p:nvSpPr>
        <p:spPr>
          <a:xfrm>
            <a:off x="6179307" y="5333270"/>
            <a:ext cx="466794" cy="261610"/>
          </a:xfrm>
          <a:prstGeom prst="rect">
            <a:avLst/>
          </a:prstGeom>
        </p:spPr>
        <p:txBody>
          <a:bodyPr wrap="none" rtlCol="0">
            <a:spAutoFit/>
          </a:bodyPr>
          <a:lstStyle/>
          <a:p>
            <a:r>
              <a:rPr lang="en-CA" sz="1100" dirty="0" smtClean="0">
                <a:solidFill>
                  <a:schemeClr val="accent1"/>
                </a:solidFill>
              </a:rPr>
              <a:t>LOB</a:t>
            </a:r>
          </a:p>
        </p:txBody>
      </p:sp>
      <p:sp>
        <p:nvSpPr>
          <p:cNvPr id="25" name="TextBox 24"/>
          <p:cNvSpPr txBox="1"/>
          <p:nvPr/>
        </p:nvSpPr>
        <p:spPr>
          <a:xfrm>
            <a:off x="8049095" y="5337714"/>
            <a:ext cx="466794" cy="261610"/>
          </a:xfrm>
          <a:prstGeom prst="rect">
            <a:avLst/>
          </a:prstGeom>
        </p:spPr>
        <p:txBody>
          <a:bodyPr wrap="none" rtlCol="0">
            <a:spAutoFit/>
          </a:bodyPr>
          <a:lstStyle/>
          <a:p>
            <a:r>
              <a:rPr lang="en-CA" sz="1100" dirty="0" smtClean="0">
                <a:solidFill>
                  <a:schemeClr val="accent1"/>
                </a:solidFill>
              </a:rPr>
              <a:t>LOB</a:t>
            </a:r>
          </a:p>
        </p:txBody>
      </p:sp>
      <p:sp>
        <p:nvSpPr>
          <p:cNvPr id="28" name="TextBox 27"/>
          <p:cNvSpPr txBox="1"/>
          <p:nvPr/>
        </p:nvSpPr>
        <p:spPr>
          <a:xfrm>
            <a:off x="8049095" y="4915118"/>
            <a:ext cx="466794" cy="261610"/>
          </a:xfrm>
          <a:prstGeom prst="rect">
            <a:avLst/>
          </a:prstGeom>
        </p:spPr>
        <p:txBody>
          <a:bodyPr wrap="none" rtlCol="0">
            <a:spAutoFit/>
          </a:bodyPr>
          <a:lstStyle/>
          <a:p>
            <a:r>
              <a:rPr lang="en-CA" sz="1100" dirty="0" smtClean="0">
                <a:solidFill>
                  <a:schemeClr val="accent1"/>
                </a:solidFill>
              </a:rPr>
              <a:t>LOB</a:t>
            </a:r>
          </a:p>
        </p:txBody>
      </p:sp>
      <p:sp>
        <p:nvSpPr>
          <p:cNvPr id="35" name="TextBox 34"/>
          <p:cNvSpPr txBox="1"/>
          <p:nvPr/>
        </p:nvSpPr>
        <p:spPr>
          <a:xfrm>
            <a:off x="6209761" y="2505392"/>
            <a:ext cx="466794" cy="261610"/>
          </a:xfrm>
          <a:prstGeom prst="rect">
            <a:avLst/>
          </a:prstGeom>
        </p:spPr>
        <p:txBody>
          <a:bodyPr wrap="none" rtlCol="0">
            <a:spAutoFit/>
          </a:bodyPr>
          <a:lstStyle/>
          <a:p>
            <a:r>
              <a:rPr lang="en-CA" sz="1100" dirty="0" smtClean="0">
                <a:solidFill>
                  <a:schemeClr val="accent1"/>
                </a:solidFill>
              </a:rPr>
              <a:t>LOB</a:t>
            </a:r>
          </a:p>
        </p:txBody>
      </p:sp>
      <p:sp>
        <p:nvSpPr>
          <p:cNvPr id="36" name="TextBox 35"/>
          <p:cNvSpPr txBox="1"/>
          <p:nvPr/>
        </p:nvSpPr>
        <p:spPr>
          <a:xfrm>
            <a:off x="6209761" y="2910892"/>
            <a:ext cx="466794" cy="261610"/>
          </a:xfrm>
          <a:prstGeom prst="rect">
            <a:avLst/>
          </a:prstGeom>
        </p:spPr>
        <p:txBody>
          <a:bodyPr wrap="none" rtlCol="0">
            <a:spAutoFit/>
          </a:bodyPr>
          <a:lstStyle/>
          <a:p>
            <a:r>
              <a:rPr lang="en-CA" sz="1100" dirty="0" smtClean="0">
                <a:solidFill>
                  <a:schemeClr val="accent1"/>
                </a:solidFill>
              </a:rPr>
              <a:t>LOB</a:t>
            </a:r>
          </a:p>
        </p:txBody>
      </p:sp>
      <p:sp>
        <p:nvSpPr>
          <p:cNvPr id="37" name="TextBox 36"/>
          <p:cNvSpPr txBox="1"/>
          <p:nvPr/>
        </p:nvSpPr>
        <p:spPr>
          <a:xfrm>
            <a:off x="8079549" y="2915336"/>
            <a:ext cx="466794" cy="261610"/>
          </a:xfrm>
          <a:prstGeom prst="rect">
            <a:avLst/>
          </a:prstGeom>
        </p:spPr>
        <p:txBody>
          <a:bodyPr wrap="none" rtlCol="0">
            <a:spAutoFit/>
          </a:bodyPr>
          <a:lstStyle/>
          <a:p>
            <a:r>
              <a:rPr lang="en-CA" sz="1100" dirty="0" smtClean="0">
                <a:solidFill>
                  <a:schemeClr val="accent1"/>
                </a:solidFill>
              </a:rPr>
              <a:t>LOB</a:t>
            </a:r>
          </a:p>
        </p:txBody>
      </p:sp>
      <p:sp>
        <p:nvSpPr>
          <p:cNvPr id="38" name="TextBox 37"/>
          <p:cNvSpPr txBox="1"/>
          <p:nvPr/>
        </p:nvSpPr>
        <p:spPr>
          <a:xfrm>
            <a:off x="8079549" y="2492740"/>
            <a:ext cx="466794" cy="261610"/>
          </a:xfrm>
          <a:prstGeom prst="rect">
            <a:avLst/>
          </a:prstGeom>
        </p:spPr>
        <p:txBody>
          <a:bodyPr wrap="none" rtlCol="0">
            <a:spAutoFit/>
          </a:bodyPr>
          <a:lstStyle/>
          <a:p>
            <a:r>
              <a:rPr lang="en-CA" sz="1100" dirty="0" smtClean="0">
                <a:solidFill>
                  <a:schemeClr val="accent1"/>
                </a:solidFill>
              </a:rPr>
              <a:t>LOB</a:t>
            </a:r>
          </a:p>
        </p:txBody>
      </p:sp>
      <p:cxnSp>
        <p:nvCxnSpPr>
          <p:cNvPr id="10" name="Curved Connector 9"/>
          <p:cNvCxnSpPr/>
          <p:nvPr/>
        </p:nvCxnSpPr>
        <p:spPr>
          <a:xfrm>
            <a:off x="6762254" y="2460825"/>
            <a:ext cx="1164605" cy="997036"/>
          </a:xfrm>
          <a:prstGeom prst="curvedConnector3">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39" name="Curved Connector 38"/>
          <p:cNvCxnSpPr/>
          <p:nvPr/>
        </p:nvCxnSpPr>
        <p:spPr>
          <a:xfrm rot="10800000">
            <a:off x="6656833" y="2051353"/>
            <a:ext cx="1272278" cy="1131014"/>
          </a:xfrm>
          <a:prstGeom prst="curvedConnector3">
            <a:avLst/>
          </a:prstGeom>
          <a:ln>
            <a:tailEnd type="triangle"/>
          </a:ln>
        </p:spPr>
        <p:style>
          <a:lnRef idx="1">
            <a:schemeClr val="accent3"/>
          </a:lnRef>
          <a:fillRef idx="0">
            <a:schemeClr val="accent3"/>
          </a:fillRef>
          <a:effectRef idx="0">
            <a:schemeClr val="accent3"/>
          </a:effectRef>
          <a:fontRef idx="minor">
            <a:schemeClr val="tx1"/>
          </a:fontRef>
        </p:style>
      </p:cxnSp>
      <p:sp>
        <p:nvSpPr>
          <p:cNvPr id="19" name="Rectangle 18"/>
          <p:cNvSpPr/>
          <p:nvPr/>
        </p:nvSpPr>
        <p:spPr>
          <a:xfrm>
            <a:off x="6405464" y="3593362"/>
            <a:ext cx="1896673" cy="276999"/>
          </a:xfrm>
          <a:prstGeom prst="rect">
            <a:avLst/>
          </a:prstGeom>
        </p:spPr>
        <p:txBody>
          <a:bodyPr wrap="none">
            <a:spAutoFit/>
          </a:bodyPr>
          <a:lstStyle/>
          <a:p>
            <a:pPr algn="ctr"/>
            <a:r>
              <a:rPr lang="en-CA" sz="1200" b="1" dirty="0" smtClean="0">
                <a:solidFill>
                  <a:schemeClr val="accent1"/>
                </a:solidFill>
              </a:rPr>
              <a:t>Ad hoc </a:t>
            </a:r>
            <a:r>
              <a:rPr lang="en-CA" sz="1200" b="1" dirty="0">
                <a:solidFill>
                  <a:schemeClr val="accent1"/>
                </a:solidFill>
              </a:rPr>
              <a:t>communication</a:t>
            </a:r>
          </a:p>
        </p:txBody>
      </p:sp>
      <p:cxnSp>
        <p:nvCxnSpPr>
          <p:cNvPr id="12" name="Straight Arrow Connector 11"/>
          <p:cNvCxnSpPr/>
          <p:nvPr/>
        </p:nvCxnSpPr>
        <p:spPr>
          <a:xfrm>
            <a:off x="6567830" y="4642371"/>
            <a:ext cx="362838" cy="0"/>
          </a:xfrm>
          <a:prstGeom prst="straightConnector1">
            <a:avLst/>
          </a:prstGeom>
          <a:ln>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557307" y="5836964"/>
            <a:ext cx="362838" cy="0"/>
          </a:xfrm>
          <a:prstGeom prst="straightConnector1">
            <a:avLst/>
          </a:prstGeom>
          <a:ln>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7795340" y="4643200"/>
            <a:ext cx="362838" cy="0"/>
          </a:xfrm>
          <a:prstGeom prst="straightConnector1">
            <a:avLst/>
          </a:prstGeom>
          <a:ln>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7795340" y="5820038"/>
            <a:ext cx="362838" cy="0"/>
          </a:xfrm>
          <a:prstGeom prst="straightConnector1">
            <a:avLst/>
          </a:prstGeom>
          <a:ln>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Curved Connector 41"/>
          <p:cNvCxnSpPr/>
          <p:nvPr/>
        </p:nvCxnSpPr>
        <p:spPr>
          <a:xfrm rot="10800000" flipV="1">
            <a:off x="6748077" y="2459014"/>
            <a:ext cx="1178783" cy="1009175"/>
          </a:xfrm>
          <a:prstGeom prst="curvedConnector3">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43" name="Curved Connector 42"/>
          <p:cNvCxnSpPr/>
          <p:nvPr/>
        </p:nvCxnSpPr>
        <p:spPr>
          <a:xfrm rot="10800000" flipH="1">
            <a:off x="6742532" y="2061682"/>
            <a:ext cx="1272278" cy="1131014"/>
          </a:xfrm>
          <a:prstGeom prst="curvedConnector3">
            <a:avLst/>
          </a:prstGeom>
          <a:ln>
            <a:tailEnd type="triangle"/>
          </a:ln>
        </p:spPr>
        <p:style>
          <a:lnRef idx="1">
            <a:schemeClr val="accent3"/>
          </a:lnRef>
          <a:fillRef idx="0">
            <a:schemeClr val="accent3"/>
          </a:fillRef>
          <a:effectRef idx="0">
            <a:schemeClr val="accent3"/>
          </a:effectRef>
          <a:fontRef idx="minor">
            <a:schemeClr val="tx1"/>
          </a:fontRef>
        </p:style>
      </p:cxnSp>
      <p:grpSp>
        <p:nvGrpSpPr>
          <p:cNvPr id="40" name="Group 39"/>
          <p:cNvGrpSpPr/>
          <p:nvPr/>
        </p:nvGrpSpPr>
        <p:grpSpPr>
          <a:xfrm>
            <a:off x="0" y="6422955"/>
            <a:ext cx="9144000" cy="437555"/>
            <a:chOff x="0" y="6422955"/>
            <a:chExt cx="9144000" cy="437555"/>
          </a:xfrm>
        </p:grpSpPr>
        <p:pic>
          <p:nvPicPr>
            <p:cNvPr id="44"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47" name="Picture 46"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410390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674923" y="3897118"/>
            <a:ext cx="4322786" cy="2539157"/>
          </a:xfrm>
          <a:prstGeom prst="rect">
            <a:avLst/>
          </a:prstGeom>
          <a:noFill/>
        </p:spPr>
        <p:txBody>
          <a:bodyPr wrap="square">
            <a:spAutoFit/>
          </a:bodyPr>
          <a:lstStyle/>
          <a:p>
            <a:pPr>
              <a:spcAft>
                <a:spcPts val="600"/>
              </a:spcAft>
            </a:pPr>
            <a:r>
              <a:rPr lang="en-CA" sz="1400" i="1" dirty="0">
                <a:solidFill>
                  <a:schemeClr val="tx2"/>
                </a:solidFill>
                <a:latin typeface="+mj-lt"/>
                <a:ea typeface="Calibri" panose="020F0502020204030204" pitchFamily="34" charset="0"/>
                <a:cs typeface="Times New Roman" panose="02020603050405020304" pitchFamily="18" charset="0"/>
              </a:rPr>
              <a:t>It doesn’t have to be a large hurdle to create a </a:t>
            </a:r>
            <a:r>
              <a:rPr lang="en-CA" sz="1400" i="1" dirty="0" smtClean="0">
                <a:solidFill>
                  <a:schemeClr val="tx2"/>
                </a:solidFill>
                <a:latin typeface="+mj-lt"/>
                <a:ea typeface="Calibri" panose="020F0502020204030204" pitchFamily="34" charset="0"/>
                <a:cs typeface="Times New Roman" panose="02020603050405020304" pitchFamily="18" charset="0"/>
              </a:rPr>
              <a:t>Center </a:t>
            </a:r>
            <a:r>
              <a:rPr lang="en-CA" sz="1400" i="1" dirty="0">
                <a:solidFill>
                  <a:schemeClr val="tx2"/>
                </a:solidFill>
                <a:latin typeface="+mj-lt"/>
                <a:ea typeface="Calibri" panose="020F0502020204030204" pitchFamily="34" charset="0"/>
                <a:cs typeface="Times New Roman" panose="02020603050405020304" pitchFamily="18" charset="0"/>
              </a:rPr>
              <a:t>of </a:t>
            </a:r>
            <a:r>
              <a:rPr lang="en-CA" sz="1400" i="1" dirty="0" smtClean="0">
                <a:solidFill>
                  <a:schemeClr val="tx2"/>
                </a:solidFill>
                <a:latin typeface="+mj-lt"/>
                <a:ea typeface="Calibri" panose="020F0502020204030204" pitchFamily="34" charset="0"/>
                <a:cs typeface="Times New Roman" panose="02020603050405020304" pitchFamily="18" charset="0"/>
              </a:rPr>
              <a:t>Excellence</a:t>
            </a:r>
            <a:r>
              <a:rPr lang="en-CA" sz="1400" i="1" dirty="0">
                <a:solidFill>
                  <a:schemeClr val="tx2"/>
                </a:solidFill>
                <a:latin typeface="+mj-lt"/>
                <a:ea typeface="Calibri" panose="020F0502020204030204" pitchFamily="34" charset="0"/>
                <a:cs typeface="Times New Roman" panose="02020603050405020304" pitchFamily="18" charset="0"/>
              </a:rPr>
              <a:t>; </a:t>
            </a:r>
            <a:r>
              <a:rPr lang="en-CA" sz="1400" i="1" dirty="0" smtClean="0">
                <a:solidFill>
                  <a:schemeClr val="tx2"/>
                </a:solidFill>
                <a:latin typeface="+mj-lt"/>
                <a:ea typeface="Calibri" panose="020F0502020204030204" pitchFamily="34" charset="0"/>
                <a:cs typeface="Times New Roman" panose="02020603050405020304" pitchFamily="18" charset="0"/>
              </a:rPr>
              <a:t>it can be two </a:t>
            </a:r>
            <a:r>
              <a:rPr lang="en-CA" sz="1400" i="1" dirty="0">
                <a:solidFill>
                  <a:schemeClr val="tx2"/>
                </a:solidFill>
                <a:latin typeface="+mj-lt"/>
                <a:ea typeface="Calibri" panose="020F0502020204030204" pitchFamily="34" charset="0"/>
                <a:cs typeface="Times New Roman" panose="02020603050405020304" pitchFamily="18" charset="0"/>
              </a:rPr>
              <a:t>people with shared passion for making a difference, </a:t>
            </a:r>
            <a:r>
              <a:rPr lang="en-CA" sz="1400" i="1" dirty="0" smtClean="0">
                <a:solidFill>
                  <a:schemeClr val="tx2"/>
                </a:solidFill>
                <a:latin typeface="+mj-lt"/>
                <a:ea typeface="Calibri" panose="020F0502020204030204" pitchFamily="34" charset="0"/>
                <a:cs typeface="Times New Roman" panose="02020603050405020304" pitchFamily="18" charset="0"/>
              </a:rPr>
              <a:t>with recognized sponsorship in the organization, and part of their time dedicated to the Center of Excellence. </a:t>
            </a:r>
            <a:r>
              <a:rPr lang="en-CA" sz="1400" i="1" dirty="0">
                <a:solidFill>
                  <a:schemeClr val="tx2"/>
                </a:solidFill>
                <a:latin typeface="+mj-lt"/>
                <a:ea typeface="Calibri" panose="020F0502020204030204" pitchFamily="34" charset="0"/>
                <a:cs typeface="Times New Roman" panose="02020603050405020304" pitchFamily="18" charset="0"/>
              </a:rPr>
              <a:t>It doesn’t have </a:t>
            </a:r>
            <a:r>
              <a:rPr lang="en-CA" sz="1400" i="1" dirty="0" smtClean="0">
                <a:solidFill>
                  <a:schemeClr val="tx2"/>
                </a:solidFill>
                <a:latin typeface="+mj-lt"/>
                <a:ea typeface="Calibri" panose="020F0502020204030204" pitchFamily="34" charset="0"/>
                <a:cs typeface="Times New Roman" panose="02020603050405020304" pitchFamily="18" charset="0"/>
              </a:rPr>
              <a:t>to have </a:t>
            </a:r>
            <a:r>
              <a:rPr lang="en-CA" sz="1400" i="1" dirty="0">
                <a:solidFill>
                  <a:schemeClr val="tx2"/>
                </a:solidFill>
                <a:latin typeface="+mj-lt"/>
                <a:ea typeface="Calibri" panose="020F0502020204030204" pitchFamily="34" charset="0"/>
                <a:cs typeface="Times New Roman" panose="02020603050405020304" pitchFamily="18" charset="0"/>
              </a:rPr>
              <a:t>full-time staff, it doesn’t have to be a large investment, it doesn’t </a:t>
            </a:r>
            <a:r>
              <a:rPr lang="en-CA" sz="1400" i="1" dirty="0" smtClean="0">
                <a:solidFill>
                  <a:schemeClr val="tx2"/>
                </a:solidFill>
                <a:latin typeface="+mj-lt"/>
                <a:ea typeface="Calibri" panose="020F0502020204030204" pitchFamily="34" charset="0"/>
                <a:cs typeface="Times New Roman" panose="02020603050405020304" pitchFamily="18" charset="0"/>
              </a:rPr>
              <a:t>have to be championed at the C-level, but it has to have at least components of all those things. Without those it becomes a hobby. </a:t>
            </a:r>
          </a:p>
          <a:p>
            <a:pPr algn="r"/>
            <a:r>
              <a:rPr lang="en-CA" sz="1400" dirty="0" smtClean="0">
                <a:solidFill>
                  <a:schemeClr val="tx2"/>
                </a:solidFill>
                <a:ea typeface="Calibri" panose="020F0502020204030204" pitchFamily="34" charset="0"/>
                <a:cs typeface="Times New Roman" panose="02020603050405020304" pitchFamily="18" charset="0"/>
              </a:rPr>
              <a:t>– Jon Strickler, Principal, Horizon Line Group</a:t>
            </a:r>
            <a:endParaRPr lang="en-CA" sz="1400" i="1" dirty="0">
              <a:solidFill>
                <a:schemeClr val="tx2"/>
              </a:solidFill>
            </a:endParaRPr>
          </a:p>
        </p:txBody>
      </p:sp>
      <p:sp>
        <p:nvSpPr>
          <p:cNvPr id="32" name="Title 1"/>
          <p:cNvSpPr>
            <a:spLocks noGrp="1"/>
          </p:cNvSpPr>
          <p:nvPr>
            <p:ph type="title"/>
          </p:nvPr>
        </p:nvSpPr>
        <p:spPr>
          <a:xfrm>
            <a:off x="257174" y="255588"/>
            <a:ext cx="8620125" cy="877887"/>
          </a:xfrm>
        </p:spPr>
        <p:txBody>
          <a:bodyPr/>
          <a:lstStyle/>
          <a:p>
            <a:r>
              <a:rPr lang="en-CA" dirty="0" smtClean="0"/>
              <a:t>Determine how a CoE can be the right fit for you </a:t>
            </a:r>
            <a:endParaRPr lang="en-CA" dirty="0"/>
          </a:p>
        </p:txBody>
      </p:sp>
      <p:sp>
        <p:nvSpPr>
          <p:cNvPr id="33" name="TextBox 32"/>
          <p:cNvSpPr txBox="1"/>
          <p:nvPr/>
        </p:nvSpPr>
        <p:spPr>
          <a:xfrm>
            <a:off x="210370" y="1165584"/>
            <a:ext cx="8746594" cy="523220"/>
          </a:xfrm>
          <a:prstGeom prst="rect">
            <a:avLst/>
          </a:prstGeom>
        </p:spPr>
        <p:txBody>
          <a:bodyPr wrap="square" rtlCol="0">
            <a:spAutoFit/>
          </a:bodyPr>
          <a:lstStyle/>
          <a:p>
            <a:r>
              <a:rPr lang="en-CA" sz="1400" dirty="0"/>
              <a:t>A CoE </a:t>
            </a:r>
            <a:r>
              <a:rPr lang="en-CA" sz="1400" dirty="0" smtClean="0"/>
              <a:t>can benefit </a:t>
            </a:r>
            <a:r>
              <a:rPr lang="en-CA" sz="1400" dirty="0"/>
              <a:t>your organization regardless of size, industry, or </a:t>
            </a:r>
            <a:r>
              <a:rPr lang="en-CA" sz="1400" dirty="0" smtClean="0"/>
              <a:t>geography. Consider the </a:t>
            </a:r>
            <a:r>
              <a:rPr lang="en-CA" sz="1400" dirty="0"/>
              <a:t>CoE as a </a:t>
            </a:r>
            <a:r>
              <a:rPr lang="en-CA" sz="1400" dirty="0" smtClean="0"/>
              <a:t>scalable </a:t>
            </a:r>
            <a:r>
              <a:rPr lang="en-CA" sz="1400" b="1" dirty="0" smtClean="0"/>
              <a:t>set </a:t>
            </a:r>
            <a:r>
              <a:rPr lang="en-CA" sz="1400" b="1" dirty="0"/>
              <a:t>of practices </a:t>
            </a:r>
            <a:r>
              <a:rPr lang="en-CA" sz="1400" dirty="0"/>
              <a:t>around your enterprise </a:t>
            </a:r>
            <a:r>
              <a:rPr lang="en-CA" sz="1400" dirty="0" smtClean="0"/>
              <a:t>applications </a:t>
            </a:r>
            <a:r>
              <a:rPr lang="en-CA" sz="1400" dirty="0"/>
              <a:t>rather than a tangible organization. </a:t>
            </a:r>
          </a:p>
        </p:txBody>
      </p:sp>
      <p:sp>
        <p:nvSpPr>
          <p:cNvPr id="35" name="Rectangle 34"/>
          <p:cNvSpPr/>
          <p:nvPr/>
        </p:nvSpPr>
        <p:spPr>
          <a:xfrm>
            <a:off x="257174" y="4112561"/>
            <a:ext cx="4211906" cy="2108269"/>
          </a:xfrm>
          <a:prstGeom prst="rect">
            <a:avLst/>
          </a:prstGeom>
          <a:noFill/>
          <a:ln>
            <a:noFill/>
          </a:ln>
        </p:spPr>
        <p:txBody>
          <a:bodyPr wrap="square">
            <a:spAutoFit/>
          </a:bodyPr>
          <a:lstStyle/>
          <a:p>
            <a:pPr>
              <a:spcAft>
                <a:spcPts val="600"/>
              </a:spcAft>
            </a:pPr>
            <a:r>
              <a:rPr lang="en-CA" sz="1400" i="1" dirty="0" smtClean="0">
                <a:solidFill>
                  <a:schemeClr val="tx2"/>
                </a:solidFill>
                <a:latin typeface="+mj-lt"/>
              </a:rPr>
              <a:t>Some </a:t>
            </a:r>
            <a:r>
              <a:rPr lang="en-CA" sz="1400" i="1" dirty="0">
                <a:solidFill>
                  <a:schemeClr val="tx2"/>
                </a:solidFill>
                <a:latin typeface="+mj-lt"/>
              </a:rPr>
              <a:t>CoEs are going to have more responsibility, some are going to have less. Some are going </a:t>
            </a:r>
            <a:r>
              <a:rPr lang="en-CA" sz="1400" i="1" dirty="0" smtClean="0">
                <a:solidFill>
                  <a:schemeClr val="tx2"/>
                </a:solidFill>
                <a:latin typeface="+mj-lt"/>
              </a:rPr>
              <a:t>to purely </a:t>
            </a:r>
            <a:r>
              <a:rPr lang="en-CA" sz="1400" i="1" dirty="0">
                <a:solidFill>
                  <a:schemeClr val="tx2"/>
                </a:solidFill>
                <a:latin typeface="+mj-lt"/>
              </a:rPr>
              <a:t>support organizations; others are going to have a lot more development and strategic planning responsibilities. Getting that understood, agreed to, and clearly communicated to all stakeholders is the number one priority and number one success area for a </a:t>
            </a:r>
            <a:r>
              <a:rPr lang="en-CA" sz="1400" i="1" dirty="0" smtClean="0">
                <a:solidFill>
                  <a:schemeClr val="tx2"/>
                </a:solidFill>
                <a:latin typeface="+mj-lt"/>
              </a:rPr>
              <a:t>CoE. </a:t>
            </a:r>
          </a:p>
          <a:p>
            <a:pPr algn="r"/>
            <a:r>
              <a:rPr lang="en-CA" sz="1400" dirty="0" smtClean="0">
                <a:solidFill>
                  <a:schemeClr val="tx2"/>
                </a:solidFill>
              </a:rPr>
              <a:t>– Mike Boldt, IT Director, Moog Inc. </a:t>
            </a:r>
            <a:endParaRPr lang="en-CA" sz="1400" dirty="0">
              <a:solidFill>
                <a:schemeClr val="tx2"/>
              </a:solidFill>
            </a:endParaRPr>
          </a:p>
        </p:txBody>
      </p:sp>
      <p:pic>
        <p:nvPicPr>
          <p:cNvPr id="36" name="Picture 102"/>
          <p:cNvPicPr>
            <a:picLocks noChangeAspect="1"/>
          </p:cNvPicPr>
          <p:nvPr/>
        </p:nvPicPr>
        <p:blipFill>
          <a:blip r:embed="rId3"/>
          <a:stretch>
            <a:fillRect/>
          </a:stretch>
        </p:blipFill>
        <p:spPr>
          <a:xfrm>
            <a:off x="4460337" y="3823009"/>
            <a:ext cx="292633" cy="219475"/>
          </a:xfrm>
          <a:prstGeom prst="rect">
            <a:avLst/>
          </a:prstGeom>
        </p:spPr>
      </p:pic>
      <p:pic>
        <p:nvPicPr>
          <p:cNvPr id="37" name="Picture 102"/>
          <p:cNvPicPr>
            <a:picLocks noChangeAspect="1"/>
          </p:cNvPicPr>
          <p:nvPr/>
        </p:nvPicPr>
        <p:blipFill>
          <a:blip r:embed="rId3"/>
          <a:stretch>
            <a:fillRect/>
          </a:stretch>
        </p:blipFill>
        <p:spPr>
          <a:xfrm>
            <a:off x="64053" y="4047891"/>
            <a:ext cx="292633" cy="219475"/>
          </a:xfrm>
          <a:prstGeom prst="rect">
            <a:avLst/>
          </a:prstGeom>
        </p:spPr>
      </p:pic>
      <p:pic>
        <p:nvPicPr>
          <p:cNvPr id="39" name="Picture 103"/>
          <p:cNvPicPr>
            <a:picLocks noChangeAspect="1"/>
          </p:cNvPicPr>
          <p:nvPr/>
        </p:nvPicPr>
        <p:blipFill>
          <a:blip r:embed="rId4"/>
          <a:stretch>
            <a:fillRect/>
          </a:stretch>
        </p:blipFill>
        <p:spPr>
          <a:xfrm>
            <a:off x="3189667" y="5588502"/>
            <a:ext cx="274344" cy="286537"/>
          </a:xfrm>
          <a:prstGeom prst="rect">
            <a:avLst/>
          </a:prstGeom>
        </p:spPr>
      </p:pic>
      <p:sp>
        <p:nvSpPr>
          <p:cNvPr id="41" name="L-Shape 40"/>
          <p:cNvSpPr/>
          <p:nvPr/>
        </p:nvSpPr>
        <p:spPr>
          <a:xfrm rot="5400000">
            <a:off x="1682763" y="2620956"/>
            <a:ext cx="868302" cy="1587223"/>
          </a:xfrm>
          <a:prstGeom prst="corner">
            <a:avLst>
              <a:gd name="adj1" fmla="val 16120"/>
              <a:gd name="adj2" fmla="val 16110"/>
            </a:avLst>
          </a:prstGeom>
          <a:solidFill>
            <a:schemeClr val="bg1">
              <a:lumMod val="85000"/>
            </a:schemeClr>
          </a:solidFill>
          <a:ln>
            <a:solidFill>
              <a:schemeClr val="bg1">
                <a:lumMod val="8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3" name="Freeform 42"/>
          <p:cNvSpPr/>
          <p:nvPr/>
        </p:nvSpPr>
        <p:spPr>
          <a:xfrm>
            <a:off x="1384309" y="2678947"/>
            <a:ext cx="1432953" cy="361010"/>
          </a:xfrm>
          <a:custGeom>
            <a:avLst/>
            <a:gdLst>
              <a:gd name="connsiteX0" fmla="*/ 0 w 1274623"/>
              <a:gd name="connsiteY0" fmla="*/ 0 h 1117282"/>
              <a:gd name="connsiteX1" fmla="*/ 1274623 w 1274623"/>
              <a:gd name="connsiteY1" fmla="*/ 0 h 1117282"/>
              <a:gd name="connsiteX2" fmla="*/ 1274623 w 1274623"/>
              <a:gd name="connsiteY2" fmla="*/ 1117282 h 1117282"/>
              <a:gd name="connsiteX3" fmla="*/ 0 w 1274623"/>
              <a:gd name="connsiteY3" fmla="*/ 1117282 h 1117282"/>
              <a:gd name="connsiteX4" fmla="*/ 0 w 1274623"/>
              <a:gd name="connsiteY4" fmla="*/ 0 h 1117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4623" h="1117282">
                <a:moveTo>
                  <a:pt x="0" y="0"/>
                </a:moveTo>
                <a:lnTo>
                  <a:pt x="1274623" y="0"/>
                </a:lnTo>
                <a:lnTo>
                  <a:pt x="1274623" y="1117282"/>
                </a:lnTo>
                <a:lnTo>
                  <a:pt x="0" y="111728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2390" tIns="72390" rIns="72390" bIns="72390" numCol="1" spcCol="1270" anchor="t" anchorCtr="0">
            <a:noAutofit/>
          </a:bodyPr>
          <a:lstStyle/>
          <a:p>
            <a:pPr lvl="0" algn="ctr" defTabSz="844550">
              <a:lnSpc>
                <a:spcPct val="90000"/>
              </a:lnSpc>
              <a:spcBef>
                <a:spcPct val="0"/>
              </a:spcBef>
              <a:spcAft>
                <a:spcPct val="35000"/>
              </a:spcAft>
            </a:pPr>
            <a:r>
              <a:rPr lang="en-CA" sz="1600" b="1" kern="1200" dirty="0" smtClean="0">
                <a:solidFill>
                  <a:schemeClr val="accent1"/>
                </a:solidFill>
              </a:rPr>
              <a:t>Ad Hoc</a:t>
            </a:r>
            <a:endParaRPr lang="en-CA" sz="1600" b="1" kern="1200" dirty="0">
              <a:solidFill>
                <a:schemeClr val="accent1"/>
              </a:solidFill>
            </a:endParaRPr>
          </a:p>
        </p:txBody>
      </p:sp>
      <p:sp>
        <p:nvSpPr>
          <p:cNvPr id="44" name="L-Shape 43"/>
          <p:cNvSpPr/>
          <p:nvPr/>
        </p:nvSpPr>
        <p:spPr>
          <a:xfrm rot="5400000">
            <a:off x="3267549" y="2320333"/>
            <a:ext cx="869611" cy="1587223"/>
          </a:xfrm>
          <a:prstGeom prst="corner">
            <a:avLst>
              <a:gd name="adj1" fmla="val 16120"/>
              <a:gd name="adj2" fmla="val 16110"/>
            </a:avLst>
          </a:prstGeom>
          <a:solidFill>
            <a:schemeClr val="accent2"/>
          </a:solidFill>
          <a:ln>
            <a:solidFill>
              <a:schemeClr val="accent2"/>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Freeform 44"/>
          <p:cNvSpPr/>
          <p:nvPr/>
        </p:nvSpPr>
        <p:spPr>
          <a:xfrm>
            <a:off x="2985878" y="2395390"/>
            <a:ext cx="1432953" cy="389276"/>
          </a:xfrm>
          <a:custGeom>
            <a:avLst/>
            <a:gdLst>
              <a:gd name="connsiteX0" fmla="*/ 0 w 1274623"/>
              <a:gd name="connsiteY0" fmla="*/ 0 h 1117282"/>
              <a:gd name="connsiteX1" fmla="*/ 1274623 w 1274623"/>
              <a:gd name="connsiteY1" fmla="*/ 0 h 1117282"/>
              <a:gd name="connsiteX2" fmla="*/ 1274623 w 1274623"/>
              <a:gd name="connsiteY2" fmla="*/ 1117282 h 1117282"/>
              <a:gd name="connsiteX3" fmla="*/ 0 w 1274623"/>
              <a:gd name="connsiteY3" fmla="*/ 1117282 h 1117282"/>
              <a:gd name="connsiteX4" fmla="*/ 0 w 1274623"/>
              <a:gd name="connsiteY4" fmla="*/ 0 h 1117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4623" h="1117282">
                <a:moveTo>
                  <a:pt x="0" y="0"/>
                </a:moveTo>
                <a:lnTo>
                  <a:pt x="1274623" y="0"/>
                </a:lnTo>
                <a:lnTo>
                  <a:pt x="1274623" y="1117282"/>
                </a:lnTo>
                <a:lnTo>
                  <a:pt x="0" y="111728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2390" tIns="72390" rIns="72390" bIns="72390" numCol="1" spcCol="1270" anchor="t" anchorCtr="0">
            <a:noAutofit/>
          </a:bodyPr>
          <a:lstStyle/>
          <a:p>
            <a:pPr lvl="0" algn="ctr" defTabSz="844550">
              <a:lnSpc>
                <a:spcPct val="90000"/>
              </a:lnSpc>
              <a:spcBef>
                <a:spcPct val="0"/>
              </a:spcBef>
              <a:spcAft>
                <a:spcPct val="35000"/>
              </a:spcAft>
            </a:pPr>
            <a:r>
              <a:rPr lang="en-CA" sz="1600" b="1" kern="1200" dirty="0" smtClean="0">
                <a:solidFill>
                  <a:schemeClr val="accent1"/>
                </a:solidFill>
              </a:rPr>
              <a:t>Minimal</a:t>
            </a:r>
            <a:endParaRPr lang="en-CA" sz="1600" b="1" kern="1200" dirty="0">
              <a:solidFill>
                <a:schemeClr val="accent1"/>
              </a:solidFill>
            </a:endParaRPr>
          </a:p>
        </p:txBody>
      </p:sp>
      <p:sp>
        <p:nvSpPr>
          <p:cNvPr id="46" name="L-Shape 45"/>
          <p:cNvSpPr/>
          <p:nvPr/>
        </p:nvSpPr>
        <p:spPr>
          <a:xfrm rot="5400000">
            <a:off x="4824143" y="2012750"/>
            <a:ext cx="864000" cy="1587223"/>
          </a:xfrm>
          <a:prstGeom prst="corner">
            <a:avLst>
              <a:gd name="adj1" fmla="val 16120"/>
              <a:gd name="adj2" fmla="val 16110"/>
            </a:avLst>
          </a:prstGeom>
          <a:solidFill>
            <a:schemeClr val="accent3"/>
          </a:solidFill>
          <a:ln>
            <a:solidFill>
              <a:schemeClr val="accent3"/>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7" name="Freeform 46"/>
          <p:cNvSpPr/>
          <p:nvPr/>
        </p:nvSpPr>
        <p:spPr>
          <a:xfrm>
            <a:off x="4428603" y="2070211"/>
            <a:ext cx="1655080" cy="348283"/>
          </a:xfrm>
          <a:custGeom>
            <a:avLst/>
            <a:gdLst>
              <a:gd name="connsiteX0" fmla="*/ 0 w 1274623"/>
              <a:gd name="connsiteY0" fmla="*/ 0 h 1117282"/>
              <a:gd name="connsiteX1" fmla="*/ 1274623 w 1274623"/>
              <a:gd name="connsiteY1" fmla="*/ 0 h 1117282"/>
              <a:gd name="connsiteX2" fmla="*/ 1274623 w 1274623"/>
              <a:gd name="connsiteY2" fmla="*/ 1117282 h 1117282"/>
              <a:gd name="connsiteX3" fmla="*/ 0 w 1274623"/>
              <a:gd name="connsiteY3" fmla="*/ 1117282 h 1117282"/>
              <a:gd name="connsiteX4" fmla="*/ 0 w 1274623"/>
              <a:gd name="connsiteY4" fmla="*/ 0 h 1117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4623" h="1117282">
                <a:moveTo>
                  <a:pt x="0" y="0"/>
                </a:moveTo>
                <a:lnTo>
                  <a:pt x="1274623" y="0"/>
                </a:lnTo>
                <a:lnTo>
                  <a:pt x="1274623" y="1117282"/>
                </a:lnTo>
                <a:lnTo>
                  <a:pt x="0" y="111728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2390" tIns="72390" rIns="72390" bIns="72390" numCol="1" spcCol="1270" anchor="t" anchorCtr="0">
            <a:noAutofit/>
          </a:bodyPr>
          <a:lstStyle/>
          <a:p>
            <a:pPr lvl="0" algn="ctr" defTabSz="844550">
              <a:lnSpc>
                <a:spcPct val="90000"/>
              </a:lnSpc>
              <a:spcBef>
                <a:spcPct val="0"/>
              </a:spcBef>
              <a:spcAft>
                <a:spcPct val="35000"/>
              </a:spcAft>
            </a:pPr>
            <a:r>
              <a:rPr lang="en-CA" sz="1600" b="1" kern="1200" dirty="0" smtClean="0">
                <a:solidFill>
                  <a:schemeClr val="accent1"/>
                </a:solidFill>
              </a:rPr>
              <a:t>Managed</a:t>
            </a:r>
            <a:endParaRPr lang="en-CA" sz="1600" b="1" kern="1200" dirty="0">
              <a:solidFill>
                <a:schemeClr val="accent1"/>
              </a:solidFill>
            </a:endParaRPr>
          </a:p>
        </p:txBody>
      </p:sp>
      <p:sp>
        <p:nvSpPr>
          <p:cNvPr id="48" name="L-Shape 47"/>
          <p:cNvSpPr/>
          <p:nvPr/>
        </p:nvSpPr>
        <p:spPr>
          <a:xfrm rot="5400000">
            <a:off x="6436813" y="1710294"/>
            <a:ext cx="864000" cy="1587223"/>
          </a:xfrm>
          <a:prstGeom prst="corner">
            <a:avLst>
              <a:gd name="adj1" fmla="val 16120"/>
              <a:gd name="adj2" fmla="val 1611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9" name="Freeform 48"/>
          <p:cNvSpPr/>
          <p:nvPr/>
        </p:nvSpPr>
        <p:spPr>
          <a:xfrm>
            <a:off x="6077073" y="1768718"/>
            <a:ext cx="1610091" cy="409465"/>
          </a:xfrm>
          <a:custGeom>
            <a:avLst/>
            <a:gdLst>
              <a:gd name="connsiteX0" fmla="*/ 0 w 1274623"/>
              <a:gd name="connsiteY0" fmla="*/ 0 h 1117282"/>
              <a:gd name="connsiteX1" fmla="*/ 1274623 w 1274623"/>
              <a:gd name="connsiteY1" fmla="*/ 0 h 1117282"/>
              <a:gd name="connsiteX2" fmla="*/ 1274623 w 1274623"/>
              <a:gd name="connsiteY2" fmla="*/ 1117282 h 1117282"/>
              <a:gd name="connsiteX3" fmla="*/ 0 w 1274623"/>
              <a:gd name="connsiteY3" fmla="*/ 1117282 h 1117282"/>
              <a:gd name="connsiteX4" fmla="*/ 0 w 1274623"/>
              <a:gd name="connsiteY4" fmla="*/ 0 h 1117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4623" h="1117282">
                <a:moveTo>
                  <a:pt x="0" y="0"/>
                </a:moveTo>
                <a:lnTo>
                  <a:pt x="1274623" y="0"/>
                </a:lnTo>
                <a:lnTo>
                  <a:pt x="1274623" y="1117282"/>
                </a:lnTo>
                <a:lnTo>
                  <a:pt x="0" y="111728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6000" tIns="72390" rIns="72390" bIns="72390" numCol="1" spcCol="1270" anchor="t" anchorCtr="0">
            <a:noAutofit/>
          </a:bodyPr>
          <a:lstStyle/>
          <a:p>
            <a:pPr lvl="0" algn="ctr" defTabSz="844550">
              <a:lnSpc>
                <a:spcPct val="90000"/>
              </a:lnSpc>
              <a:spcBef>
                <a:spcPct val="0"/>
              </a:spcBef>
              <a:spcAft>
                <a:spcPct val="35000"/>
              </a:spcAft>
            </a:pPr>
            <a:r>
              <a:rPr lang="en-CA" sz="1600" b="1" kern="1200" dirty="0" smtClean="0">
                <a:solidFill>
                  <a:schemeClr val="accent1"/>
                </a:solidFill>
              </a:rPr>
              <a:t>Optimized</a:t>
            </a:r>
            <a:endParaRPr lang="en-CA" sz="1600" b="1" kern="1200" dirty="0">
              <a:solidFill>
                <a:schemeClr val="accent1"/>
              </a:solidFill>
            </a:endParaRPr>
          </a:p>
        </p:txBody>
      </p:sp>
      <p:sp>
        <p:nvSpPr>
          <p:cNvPr id="50" name="TextBox 49"/>
          <p:cNvSpPr txBox="1"/>
          <p:nvPr/>
        </p:nvSpPr>
        <p:spPr>
          <a:xfrm>
            <a:off x="1291077" y="3108879"/>
            <a:ext cx="1619418" cy="861774"/>
          </a:xfrm>
          <a:prstGeom prst="rect">
            <a:avLst/>
          </a:prstGeom>
        </p:spPr>
        <p:txBody>
          <a:bodyPr wrap="square" rtlCol="0">
            <a:spAutoFit/>
          </a:bodyPr>
          <a:lstStyle/>
          <a:p>
            <a:pPr marL="171450" indent="-171450">
              <a:buFont typeface="Arial" panose="020B0604020202020204" pitchFamily="34" charset="0"/>
              <a:buChar char="•"/>
            </a:pPr>
            <a:r>
              <a:rPr lang="en-CA" sz="1000" dirty="0" smtClean="0"/>
              <a:t>No formalization of roles and responsibilities</a:t>
            </a:r>
          </a:p>
          <a:p>
            <a:pPr marL="171450" indent="-171450">
              <a:buFont typeface="Arial" panose="020B0604020202020204" pitchFamily="34" charset="0"/>
              <a:buChar char="•"/>
            </a:pPr>
            <a:r>
              <a:rPr lang="en-CA" sz="1000" dirty="0" smtClean="0"/>
              <a:t>Fragmented processes</a:t>
            </a:r>
          </a:p>
        </p:txBody>
      </p:sp>
      <p:sp>
        <p:nvSpPr>
          <p:cNvPr id="51" name="TextBox 50"/>
          <p:cNvSpPr txBox="1"/>
          <p:nvPr/>
        </p:nvSpPr>
        <p:spPr>
          <a:xfrm>
            <a:off x="2878990" y="2784666"/>
            <a:ext cx="1600505" cy="861774"/>
          </a:xfrm>
          <a:prstGeom prst="rect">
            <a:avLst/>
          </a:prstGeom>
        </p:spPr>
        <p:txBody>
          <a:bodyPr wrap="square" rtlCol="0">
            <a:spAutoFit/>
          </a:bodyPr>
          <a:lstStyle/>
          <a:p>
            <a:pPr marL="171450" indent="-171450">
              <a:buFont typeface="Arial" panose="020B0604020202020204" pitchFamily="34" charset="0"/>
              <a:buChar char="•"/>
            </a:pPr>
            <a:r>
              <a:rPr lang="en-CA" sz="1000" dirty="0" smtClean="0"/>
              <a:t>Some formalized allocation of roles</a:t>
            </a:r>
          </a:p>
          <a:p>
            <a:pPr marL="171450" indent="-171450">
              <a:buFont typeface="Arial" panose="020B0604020202020204" pitchFamily="34" charset="0"/>
              <a:buChar char="•"/>
            </a:pPr>
            <a:r>
              <a:rPr lang="en-CA" sz="1000" dirty="0" smtClean="0"/>
              <a:t>Recognized sponsorship </a:t>
            </a:r>
          </a:p>
          <a:p>
            <a:pPr marL="171450" indent="-171450">
              <a:buFont typeface="Arial" panose="020B0604020202020204" pitchFamily="34" charset="0"/>
              <a:buChar char="•"/>
            </a:pPr>
            <a:r>
              <a:rPr lang="en-CA" sz="1000" dirty="0" smtClean="0"/>
              <a:t>Dedicated staff</a:t>
            </a:r>
          </a:p>
        </p:txBody>
      </p:sp>
      <p:sp>
        <p:nvSpPr>
          <p:cNvPr id="52" name="TextBox 51"/>
          <p:cNvSpPr txBox="1"/>
          <p:nvPr/>
        </p:nvSpPr>
        <p:spPr>
          <a:xfrm>
            <a:off x="4418831" y="2488571"/>
            <a:ext cx="1817274" cy="707886"/>
          </a:xfrm>
          <a:prstGeom prst="rect">
            <a:avLst/>
          </a:prstGeom>
        </p:spPr>
        <p:txBody>
          <a:bodyPr wrap="square" rtlCol="0">
            <a:spAutoFit/>
          </a:bodyPr>
          <a:lstStyle/>
          <a:p>
            <a:pPr marL="171450" indent="-171450">
              <a:buFont typeface="Arial" panose="020B0604020202020204" pitchFamily="34" charset="0"/>
              <a:buChar char="•"/>
            </a:pPr>
            <a:r>
              <a:rPr lang="en-CA" sz="1000" dirty="0" smtClean="0"/>
              <a:t>Strong application governance team</a:t>
            </a:r>
          </a:p>
          <a:p>
            <a:pPr marL="171450" indent="-171450">
              <a:buFont typeface="Arial" panose="020B0604020202020204" pitchFamily="34" charset="0"/>
              <a:buChar char="•"/>
            </a:pPr>
            <a:r>
              <a:rPr lang="en-CA" sz="1000" dirty="0" smtClean="0"/>
              <a:t>Data-driven decision making </a:t>
            </a:r>
          </a:p>
        </p:txBody>
      </p:sp>
      <p:sp>
        <p:nvSpPr>
          <p:cNvPr id="53" name="TextBox 52"/>
          <p:cNvSpPr txBox="1"/>
          <p:nvPr/>
        </p:nvSpPr>
        <p:spPr>
          <a:xfrm>
            <a:off x="6031500" y="2178183"/>
            <a:ext cx="1732759" cy="861774"/>
          </a:xfrm>
          <a:prstGeom prst="rect">
            <a:avLst/>
          </a:prstGeom>
        </p:spPr>
        <p:txBody>
          <a:bodyPr wrap="square" rtlCol="0">
            <a:spAutoFit/>
          </a:bodyPr>
          <a:lstStyle/>
          <a:p>
            <a:pPr marL="171450" indent="-171450">
              <a:buFont typeface="Arial" panose="020B0604020202020204" pitchFamily="34" charset="0"/>
              <a:buChar char="•"/>
            </a:pPr>
            <a:r>
              <a:rPr lang="en-CA" sz="1000" dirty="0" smtClean="0"/>
              <a:t>Full utilization of metrics to drive decisions pertinent to the application </a:t>
            </a:r>
          </a:p>
          <a:p>
            <a:pPr marL="171450" indent="-171450">
              <a:buFont typeface="Arial" panose="020B0604020202020204" pitchFamily="34" charset="0"/>
              <a:buChar char="•"/>
            </a:pPr>
            <a:r>
              <a:rPr lang="en-CA" sz="1000" dirty="0" smtClean="0"/>
              <a:t>Full-time dedicated staff</a:t>
            </a:r>
          </a:p>
        </p:txBody>
      </p:sp>
      <p:cxnSp>
        <p:nvCxnSpPr>
          <p:cNvPr id="54" name="Straight Connector 53"/>
          <p:cNvCxnSpPr/>
          <p:nvPr/>
        </p:nvCxnSpPr>
        <p:spPr>
          <a:xfrm>
            <a:off x="4711464" y="3817205"/>
            <a:ext cx="0" cy="174116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55" name="Picture 103"/>
          <p:cNvPicPr>
            <a:picLocks noChangeAspect="1"/>
          </p:cNvPicPr>
          <p:nvPr/>
        </p:nvPicPr>
        <p:blipFill>
          <a:blip r:embed="rId4"/>
          <a:stretch>
            <a:fillRect/>
          </a:stretch>
        </p:blipFill>
        <p:spPr>
          <a:xfrm>
            <a:off x="7507904" y="5827073"/>
            <a:ext cx="274344" cy="276334"/>
          </a:xfrm>
          <a:prstGeom prst="rect">
            <a:avLst/>
          </a:prstGeom>
        </p:spPr>
      </p:pic>
      <p:grpSp>
        <p:nvGrpSpPr>
          <p:cNvPr id="23" name="Group 22"/>
          <p:cNvGrpSpPr/>
          <p:nvPr/>
        </p:nvGrpSpPr>
        <p:grpSpPr>
          <a:xfrm>
            <a:off x="0" y="6422955"/>
            <a:ext cx="9144000" cy="437555"/>
            <a:chOff x="0" y="6422955"/>
            <a:chExt cx="9144000" cy="437555"/>
          </a:xfrm>
        </p:grpSpPr>
        <p:pic>
          <p:nvPicPr>
            <p:cNvPr id="24"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25" name="Picture 24"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11880799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Essence">
      <a:dk1>
        <a:srgbClr val="333333"/>
      </a:dk1>
      <a:lt1>
        <a:srgbClr val="FFFFFF"/>
      </a:lt1>
      <a:dk2>
        <a:srgbClr val="333333"/>
      </a:dk2>
      <a:lt2>
        <a:srgbClr val="FFFFFF"/>
      </a:lt2>
      <a:accent1>
        <a:srgbClr val="007698"/>
      </a:accent1>
      <a:accent2>
        <a:srgbClr val="B0C534"/>
      </a:accent2>
      <a:accent3>
        <a:srgbClr val="66ADC1"/>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1990</Words>
  <Application>Microsoft Office PowerPoint</Application>
  <PresentationFormat>On-screen Show (4:3)</PresentationFormat>
  <Paragraphs>194</Paragraphs>
  <Slides>12</Slides>
  <Notes>7</Notes>
  <HiddenSlides>0</HiddenSlides>
  <MMClips>0</MMClips>
  <ScaleCrop>false</ScaleCrop>
  <HeadingPairs>
    <vt:vector size="8" baseType="variant">
      <vt:variant>
        <vt:lpstr>Fonts Used</vt:lpstr>
      </vt:variant>
      <vt:variant>
        <vt:i4>5</vt:i4>
      </vt:variant>
      <vt:variant>
        <vt:lpstr>Theme</vt:lpstr>
      </vt:variant>
      <vt:variant>
        <vt:i4>2</vt:i4>
      </vt:variant>
      <vt:variant>
        <vt:lpstr>Slide Titles</vt:lpstr>
      </vt:variant>
      <vt:variant>
        <vt:i4>12</vt:i4>
      </vt:variant>
      <vt:variant>
        <vt:lpstr>Custom Shows</vt:lpstr>
      </vt:variant>
      <vt:variant>
        <vt:i4>1</vt:i4>
      </vt:variant>
    </vt:vector>
  </HeadingPairs>
  <TitlesOfParts>
    <vt:vector size="20" baseType="lpstr">
      <vt:lpstr>Arial</vt:lpstr>
      <vt:lpstr>Calibri</vt:lpstr>
      <vt:lpstr>Georgia</vt:lpstr>
      <vt:lpstr>Times New Roman</vt:lpstr>
      <vt:lpstr>Wingdings</vt:lpstr>
      <vt:lpstr>Theme1</vt:lpstr>
      <vt:lpstr>Office Theme</vt:lpstr>
      <vt:lpstr>PowerPoint Presentation</vt:lpstr>
      <vt:lpstr>PowerPoint Presentation</vt:lpstr>
      <vt:lpstr>Audience and objectives</vt:lpstr>
      <vt:lpstr>Executive summary</vt:lpstr>
      <vt:lpstr>What is an enterprise applications Center of Excellence? </vt:lpstr>
      <vt:lpstr>Understand the impact of a CoE in application lifecycle management</vt:lpstr>
      <vt:lpstr>What a Center of Excellence is NOT</vt:lpstr>
      <vt:lpstr>Rationalize your pursuit of a Center of Excellence</vt:lpstr>
      <vt:lpstr>Determine how a CoE can be the right fit for you </vt:lpstr>
      <vt:lpstr>Identify the drivers for establishing a CoE for the enterprise application</vt:lpstr>
      <vt:lpstr>Organizations face many challenges when deploying enterprise applications</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2016-01-19T21:25:10Z</dcterms:created>
  <dcterms:modified xsi:type="dcterms:W3CDTF">2016-01-19T21:42:28Z</dcterms:modified>
</cp:coreProperties>
</file>