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95" r:id="rId1"/>
    <p:sldMasterId id="2147483817" r:id="rId2"/>
  </p:sldMasterIdLst>
  <p:notesMasterIdLst>
    <p:notesMasterId r:id="rId23"/>
  </p:notesMasterIdLst>
  <p:handoutMasterIdLst>
    <p:handoutMasterId r:id="rId24"/>
  </p:handoutMasterIdLst>
  <p:sldIdLst>
    <p:sldId id="278" r:id="rId3"/>
    <p:sldId id="754" r:id="rId4"/>
    <p:sldId id="735" r:id="rId5"/>
    <p:sldId id="736" r:id="rId6"/>
    <p:sldId id="737" r:id="rId7"/>
    <p:sldId id="738" r:id="rId8"/>
    <p:sldId id="772" r:id="rId9"/>
    <p:sldId id="740" r:id="rId10"/>
    <p:sldId id="741" r:id="rId11"/>
    <p:sldId id="742" r:id="rId12"/>
    <p:sldId id="765" r:id="rId13"/>
    <p:sldId id="744" r:id="rId14"/>
    <p:sldId id="743" r:id="rId15"/>
    <p:sldId id="745" r:id="rId16"/>
    <p:sldId id="746" r:id="rId17"/>
    <p:sldId id="747" r:id="rId18"/>
    <p:sldId id="749" r:id="rId19"/>
    <p:sldId id="750" r:id="rId20"/>
    <p:sldId id="751" r:id="rId21"/>
    <p:sldId id="752" r:id="rId22"/>
  </p:sldIdLst>
  <p:sldSz cx="9144000" cy="6858000" type="screen4x3"/>
  <p:notesSz cx="6858000" cy="9144000"/>
  <p:custShowLst>
    <p:custShow name="Custom Show 1" id="0">
      <p:sldLst>
        <p:sld r:id="rId3"/>
      </p:sldLst>
    </p:custShow>
  </p:custShowLst>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6" name="Author" initials="A" lastIdx="0" clrIdx="1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A210"/>
    <a:srgbClr val="B0CEE5"/>
    <a:srgbClr val="29475F"/>
    <a:srgbClr val="7CADD4"/>
    <a:srgbClr val="2576B7"/>
    <a:srgbClr val="BFBFBF"/>
    <a:srgbClr val="F4CC64"/>
    <a:srgbClr val="F2F2F2"/>
    <a:srgbClr val="CBDBE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p:scale>
          <a:sx n="100" d="100"/>
          <a:sy n="100" d="100"/>
        </p:scale>
        <p:origin x="1656" y="-174"/>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3"/>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30</c:v>
                </c:pt>
                <c:pt idx="1">
                  <c:v>70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3"/>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36</c:v>
                </c:pt>
                <c:pt idx="1">
                  <c:v>64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Large (2,500+)</c:v>
                </c:pt>
                <c:pt idx="1">
                  <c:v>Mid (500-2,499)</c:v>
                </c:pt>
                <c:pt idx="2">
                  <c:v>Small (0-49)</c:v>
                </c:pt>
              </c:strCache>
            </c:strRef>
          </c:cat>
          <c:val>
            <c:numRef>
              <c:f>Sheet1!$B$2:$B$4</c:f>
              <c:numCache>
                <c:formatCode>General</c:formatCode>
                <c:ptCount val="3"/>
                <c:pt idx="0">
                  <c:v>80</c:v>
                </c:pt>
                <c:pt idx="1">
                  <c:v>49.1</c:v>
                </c:pt>
                <c:pt idx="2">
                  <c:v>30.8</c:v>
                </c:pt>
              </c:numCache>
            </c:numRef>
          </c:val>
        </c:ser>
        <c:ser>
          <c:idx val="1"/>
          <c:order val="1"/>
          <c:tx>
            <c:strRef>
              <c:f>Sheet1!$C$1</c:f>
              <c:strCache>
                <c:ptCount val="1"/>
                <c:pt idx="0">
                  <c:v>Series 2</c:v>
                </c:pt>
              </c:strCache>
            </c:strRef>
          </c:tx>
          <c:spPr>
            <a:solidFill>
              <a:schemeClr val="accent3"/>
            </a:solidFill>
            <a:ln>
              <a:noFill/>
            </a:ln>
            <a:effectLst/>
          </c:spPr>
          <c:invertIfNegative val="0"/>
          <c:cat>
            <c:strRef>
              <c:f>Sheet1!$A$2:$A$4</c:f>
              <c:strCache>
                <c:ptCount val="3"/>
                <c:pt idx="0">
                  <c:v>Large (2,500+)</c:v>
                </c:pt>
                <c:pt idx="1">
                  <c:v>Mid (500-2,499)</c:v>
                </c:pt>
                <c:pt idx="2">
                  <c:v>Small (0-49)</c:v>
                </c:pt>
              </c:strCache>
            </c:strRef>
          </c:cat>
          <c:val>
            <c:numRef>
              <c:f>Sheet1!$C$2:$C$4</c:f>
              <c:numCache>
                <c:formatCode>General</c:formatCode>
                <c:ptCount val="3"/>
                <c:pt idx="0">
                  <c:v>20</c:v>
                </c:pt>
                <c:pt idx="1">
                  <c:v>50.9</c:v>
                </c:pt>
                <c:pt idx="2">
                  <c:v>69.2</c:v>
                </c:pt>
              </c:numCache>
            </c:numRef>
          </c:val>
        </c:ser>
        <c:dLbls>
          <c:showLegendKey val="0"/>
          <c:showVal val="0"/>
          <c:showCatName val="0"/>
          <c:showSerName val="0"/>
          <c:showPercent val="0"/>
          <c:showBubbleSize val="0"/>
        </c:dLbls>
        <c:gapWidth val="150"/>
        <c:overlap val="100"/>
        <c:axId val="411543552"/>
        <c:axId val="411543944"/>
      </c:barChart>
      <c:catAx>
        <c:axId val="411543552"/>
        <c:scaling>
          <c:orientation val="minMax"/>
        </c:scaling>
        <c:delete val="1"/>
        <c:axPos val="b"/>
        <c:numFmt formatCode="General" sourceLinked="1"/>
        <c:majorTickMark val="none"/>
        <c:minorTickMark val="none"/>
        <c:tickLblPos val="nextTo"/>
        <c:crossAx val="411543944"/>
        <c:crosses val="autoZero"/>
        <c:auto val="1"/>
        <c:lblAlgn val="ctr"/>
        <c:lblOffset val="100"/>
        <c:noMultiLvlLbl val="0"/>
      </c:catAx>
      <c:valAx>
        <c:axId val="411543944"/>
        <c:scaling>
          <c:orientation val="minMax"/>
        </c:scaling>
        <c:delete val="1"/>
        <c:axPos val="l"/>
        <c:numFmt formatCode="0%" sourceLinked="1"/>
        <c:majorTickMark val="none"/>
        <c:minorTickMark val="none"/>
        <c:tickLblPos val="nextTo"/>
        <c:crossAx val="411543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 Case</c:v>
                </c:pt>
              </c:strCache>
            </c:strRef>
          </c:tx>
          <c:dPt>
            <c:idx val="0"/>
            <c:bubble3D val="0"/>
            <c:spPr>
              <a:solidFill>
                <a:schemeClr val="accent1"/>
              </a:solidFill>
              <a:ln w="19050">
                <a:solidFill>
                  <a:schemeClr val="lt1"/>
                </a:solidFill>
              </a:ln>
              <a:effectLst/>
            </c:spPr>
          </c:dPt>
          <c:dPt>
            <c:idx val="1"/>
            <c:bubble3D val="0"/>
            <c:spPr>
              <a:solidFill>
                <a:schemeClr val="accent3">
                  <a:lumMod val="60000"/>
                  <a:lumOff val="40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Compliance</c:v>
                </c:pt>
                <c:pt idx="1">
                  <c:v>Performance</c:v>
                </c:pt>
                <c:pt idx="2">
                  <c:v>Knowledge Management</c:v>
                </c:pt>
              </c:strCache>
            </c:strRef>
          </c:cat>
          <c:val>
            <c:numRef>
              <c:f>Sheet1!$B$2:$B$5</c:f>
              <c:numCache>
                <c:formatCode>General</c:formatCode>
                <c:ptCount val="4"/>
                <c:pt idx="0">
                  <c:v>33.33</c:v>
                </c:pt>
                <c:pt idx="1">
                  <c:v>33.33</c:v>
                </c:pt>
                <c:pt idx="2">
                  <c:v>33.33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marL="0" algn="l" defTabSz="914400" rtl="0" eaLnBrk="1" latinLnBrk="0" hangingPunct="1">
        <a:defRPr lang="en-CA" sz="1200" kern="1200">
          <a:solidFill>
            <a:schemeClr val="tx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1/13/2016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1/13/2016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1595533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311671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09621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A82D976-9BC5-44BF-8F79-A40E5865E654}" type="slidenum">
              <a:rPr lang="en-CA" smtClean="0">
                <a:solidFill>
                  <a:prstClr val="black"/>
                </a:solidFill>
              </a:rPr>
              <a:pPr/>
              <a:t>2</a:t>
            </a:fld>
            <a:endParaRPr lang="en-CA" dirty="0">
              <a:solidFill>
                <a:prstClr val="black"/>
              </a:solidFill>
            </a:endParaRPr>
          </a:p>
        </p:txBody>
      </p:sp>
    </p:spTree>
    <p:extLst>
      <p:ext uri="{BB962C8B-B14F-4D97-AF65-F5344CB8AC3E}">
        <p14:creationId xmlns:p14="http://schemas.microsoft.com/office/powerpoint/2010/main" val="177850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767766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327517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411648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266855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50109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168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707362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6867869"/>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755982"/>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3"/>
            <a:ext cx="5257800" cy="118071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096362"/>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82981"/>
            <a:ext cx="211099" cy="211099"/>
          </a:xfrm>
          <a:prstGeom prst="rect">
            <a:avLst/>
          </a:prstGeom>
        </p:spPr>
      </p:pic>
    </p:spTree>
    <p:extLst>
      <p:ext uri="{BB962C8B-B14F-4D97-AF65-F5344CB8AC3E}">
        <p14:creationId xmlns:p14="http://schemas.microsoft.com/office/powerpoint/2010/main" val="10362631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60357911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974692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6810918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016258404"/>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Them:</a:t>
            </a:r>
          </a:p>
        </p:txBody>
      </p:sp>
    </p:spTree>
    <p:extLst>
      <p:ext uri="{BB962C8B-B14F-4D97-AF65-F5344CB8AC3E}">
        <p14:creationId xmlns:p14="http://schemas.microsoft.com/office/powerpoint/2010/main" val="26110435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755982"/>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3"/>
            <a:ext cx="5257800" cy="118071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096362"/>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82981"/>
            <a:ext cx="211099" cy="211099"/>
          </a:xfrm>
          <a:prstGeom prst="rect">
            <a:avLst/>
          </a:prstGeom>
        </p:spPr>
      </p:pic>
    </p:spTree>
    <p:extLst>
      <p:ext uri="{BB962C8B-B14F-4D97-AF65-F5344CB8AC3E}">
        <p14:creationId xmlns:p14="http://schemas.microsoft.com/office/powerpoint/2010/main" val="26267700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21531183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03295963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90178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323409"/>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2865292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37698378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676640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91331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67392155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21109822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76928126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5972988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64" r:id="rId8"/>
    <p:sldLayoutId id="2147483762" r:id="rId9"/>
    <p:sldLayoutId id="2147483761" r:id="rId10"/>
    <p:sldLayoutId id="2147483763" r:id="rId11"/>
    <p:sldLayoutId id="2147483815" r:id="rId12"/>
    <p:sldLayoutId id="2147483816"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523827132"/>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 id="2147483834" r:id="rId17"/>
    <p:sldLayoutId id="2147483835"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2mtr37y39tpbu.cloudfront.net/wp-content/uploads/2015/08/DUP_GlobalHumanCapitalTrends2015.pdf" TargetMode="External"/><Relationship Id="rId7" Type="http://schemas.openxmlformats.org/officeDocument/2006/relationships/image" Target="../media/image16.png"/><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slideshare.net/tlo_09/lms-infographic"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hyperlink" Target="http://www.capabiliti.com.au/5-critical-success-factor-lms-projec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5.gif"/></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2mtr37y39tpbu.cloudfront.net/wp-content/uploads/2015/08/DUP_GlobalHumanCapitalTrends2015.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Take an Educated Approach to Developing an LMS Strategy</a:t>
            </a:r>
            <a:endParaRPr lang="en-US" dirty="0"/>
          </a:p>
        </p:txBody>
      </p:sp>
      <p:sp>
        <p:nvSpPr>
          <p:cNvPr id="5" name="Tagline"/>
          <p:cNvSpPr>
            <a:spLocks noGrp="1"/>
          </p:cNvSpPr>
          <p:nvPr>
            <p:ph type="body" sz="quarter" idx="16"/>
          </p:nvPr>
        </p:nvSpPr>
        <p:spPr>
          <a:xfrm>
            <a:off x="774700" y="3970815"/>
            <a:ext cx="5933597" cy="508000"/>
          </a:xfrm>
        </p:spPr>
        <p:txBody>
          <a:bodyPr/>
          <a:lstStyle/>
          <a:p>
            <a:r>
              <a:rPr lang="en-US" dirty="0" smtClean="0"/>
              <a:t>Build an LMS strategy based on corporate objectives and L&amp;D goals by considering the four pillars: content, people, process, and technology.</a:t>
            </a:r>
            <a:endParaRPr lang="en-US" dirty="0"/>
          </a:p>
          <a:p>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6685" y="4073182"/>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58" y="242674"/>
            <a:ext cx="8968497" cy="877887"/>
          </a:xfrm>
        </p:spPr>
        <p:txBody>
          <a:bodyPr/>
          <a:lstStyle/>
          <a:p>
            <a:r>
              <a:rPr lang="en-CA" dirty="0" smtClean="0"/>
              <a:t>The LMS technology market is growing as organizations, big and small, see the urgent need to streamline employee development </a:t>
            </a:r>
            <a:endParaRPr lang="en-CA" dirty="0"/>
          </a:p>
        </p:txBody>
      </p:sp>
      <p:sp>
        <p:nvSpPr>
          <p:cNvPr id="4" name="TextBox 3"/>
          <p:cNvSpPr txBox="1"/>
          <p:nvPr/>
        </p:nvSpPr>
        <p:spPr>
          <a:xfrm>
            <a:off x="406916" y="1315192"/>
            <a:ext cx="4300551" cy="338554"/>
          </a:xfrm>
          <a:prstGeom prst="rect">
            <a:avLst/>
          </a:prstGeom>
        </p:spPr>
        <p:txBody>
          <a:bodyPr wrap="square" rtlCol="0">
            <a:spAutoFit/>
          </a:bodyPr>
          <a:lstStyle/>
          <a:p>
            <a:r>
              <a:rPr lang="en-CA" sz="1600" b="1" dirty="0">
                <a:solidFill>
                  <a:srgbClr val="29475F"/>
                </a:solidFill>
              </a:rPr>
              <a:t>The Learning &amp; Development Market</a:t>
            </a:r>
            <a:endParaRPr lang="en-CA" b="1" dirty="0">
              <a:solidFill>
                <a:srgbClr val="29475F"/>
              </a:solidFill>
            </a:endParaRPr>
          </a:p>
        </p:txBody>
      </p:sp>
      <p:cxnSp>
        <p:nvCxnSpPr>
          <p:cNvPr id="5" name="Straight Connector 2"/>
          <p:cNvCxnSpPr/>
          <p:nvPr/>
        </p:nvCxnSpPr>
        <p:spPr>
          <a:xfrm flipH="1">
            <a:off x="406916" y="1691955"/>
            <a:ext cx="421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06916" y="3965387"/>
            <a:ext cx="4052195" cy="338554"/>
          </a:xfrm>
          <a:prstGeom prst="rect">
            <a:avLst/>
          </a:prstGeom>
        </p:spPr>
        <p:txBody>
          <a:bodyPr wrap="square" rtlCol="0">
            <a:spAutoFit/>
          </a:bodyPr>
          <a:lstStyle/>
          <a:p>
            <a:r>
              <a:rPr lang="en-CA" sz="1600" b="1" dirty="0">
                <a:solidFill>
                  <a:srgbClr val="29475F"/>
                </a:solidFill>
              </a:rPr>
              <a:t>Learning Technology Market</a:t>
            </a:r>
            <a:endParaRPr lang="en-CA" b="1" dirty="0">
              <a:solidFill>
                <a:srgbClr val="29475F"/>
              </a:solidFill>
            </a:endParaRPr>
          </a:p>
        </p:txBody>
      </p:sp>
      <p:cxnSp>
        <p:nvCxnSpPr>
          <p:cNvPr id="7" name="Straight Connector 2"/>
          <p:cNvCxnSpPr/>
          <p:nvPr/>
        </p:nvCxnSpPr>
        <p:spPr>
          <a:xfrm flipH="1">
            <a:off x="406916" y="4341620"/>
            <a:ext cx="421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Up Arrow 7"/>
          <p:cNvSpPr/>
          <p:nvPr/>
        </p:nvSpPr>
        <p:spPr>
          <a:xfrm>
            <a:off x="257174" y="2109120"/>
            <a:ext cx="2031484" cy="1745964"/>
          </a:xfrm>
          <a:prstGeom prst="upArrow">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9" name="TextBox 8"/>
          <p:cNvSpPr txBox="1"/>
          <p:nvPr/>
        </p:nvSpPr>
        <p:spPr>
          <a:xfrm>
            <a:off x="1429183" y="2365016"/>
            <a:ext cx="3029928" cy="1569660"/>
          </a:xfrm>
          <a:prstGeom prst="rect">
            <a:avLst/>
          </a:prstGeom>
        </p:spPr>
        <p:txBody>
          <a:bodyPr wrap="square" rtlCol="0">
            <a:spAutoFit/>
          </a:bodyPr>
          <a:lstStyle/>
          <a:p>
            <a:r>
              <a:rPr lang="en-CA" sz="9600" b="1" dirty="0">
                <a:solidFill>
                  <a:srgbClr val="D9A210"/>
                </a:solidFill>
              </a:rPr>
              <a:t>14%</a:t>
            </a:r>
          </a:p>
        </p:txBody>
      </p:sp>
      <p:sp>
        <p:nvSpPr>
          <p:cNvPr id="11" name="Up Arrow 10"/>
          <p:cNvSpPr/>
          <p:nvPr/>
        </p:nvSpPr>
        <p:spPr>
          <a:xfrm>
            <a:off x="104774" y="4654463"/>
            <a:ext cx="2031484" cy="1745964"/>
          </a:xfrm>
          <a:prstGeom prst="upArrow">
            <a:avLst/>
          </a:prstGeom>
          <a:solidFill>
            <a:schemeClr val="bg1">
              <a:lumMod val="9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Box 11"/>
          <p:cNvSpPr txBox="1"/>
          <p:nvPr/>
        </p:nvSpPr>
        <p:spPr>
          <a:xfrm>
            <a:off x="1276783" y="4887781"/>
            <a:ext cx="3029928" cy="1569660"/>
          </a:xfrm>
          <a:prstGeom prst="rect">
            <a:avLst/>
          </a:prstGeom>
        </p:spPr>
        <p:txBody>
          <a:bodyPr wrap="square" rtlCol="0">
            <a:spAutoFit/>
          </a:bodyPr>
          <a:lstStyle/>
          <a:p>
            <a:r>
              <a:rPr lang="en-CA" sz="9600" b="1" dirty="0">
                <a:solidFill>
                  <a:srgbClr val="D9A210"/>
                </a:solidFill>
              </a:rPr>
              <a:t>27%</a:t>
            </a:r>
          </a:p>
        </p:txBody>
      </p:sp>
      <p:sp>
        <p:nvSpPr>
          <p:cNvPr id="13" name="TextBox 12"/>
          <p:cNvSpPr txBox="1"/>
          <p:nvPr/>
        </p:nvSpPr>
        <p:spPr>
          <a:xfrm>
            <a:off x="442924" y="1691955"/>
            <a:ext cx="4175992" cy="430887"/>
          </a:xfrm>
          <a:prstGeom prst="rect">
            <a:avLst/>
          </a:prstGeom>
        </p:spPr>
        <p:txBody>
          <a:bodyPr wrap="square" rtlCol="0">
            <a:spAutoFit/>
          </a:bodyPr>
          <a:lstStyle/>
          <a:p>
            <a:r>
              <a:rPr lang="en-CA" sz="1100" dirty="0">
                <a:solidFill>
                  <a:srgbClr val="333333"/>
                </a:solidFill>
              </a:rPr>
              <a:t>From 2014 to 2015 the learning and development market has grown by 14%.</a:t>
            </a:r>
          </a:p>
        </p:txBody>
      </p:sp>
      <p:sp>
        <p:nvSpPr>
          <p:cNvPr id="14" name="TextBox 13"/>
          <p:cNvSpPr txBox="1"/>
          <p:nvPr/>
        </p:nvSpPr>
        <p:spPr>
          <a:xfrm>
            <a:off x="442924" y="4389160"/>
            <a:ext cx="4175992" cy="430887"/>
          </a:xfrm>
          <a:prstGeom prst="rect">
            <a:avLst/>
          </a:prstGeom>
        </p:spPr>
        <p:txBody>
          <a:bodyPr wrap="square" rtlCol="0">
            <a:spAutoFit/>
          </a:bodyPr>
          <a:lstStyle/>
          <a:p>
            <a:r>
              <a:rPr lang="en-CA" sz="1100" dirty="0">
                <a:solidFill>
                  <a:srgbClr val="333333"/>
                </a:solidFill>
              </a:rPr>
              <a:t>From 2014 to 2015 the learning technology market grew by 27%. </a:t>
            </a:r>
          </a:p>
        </p:txBody>
      </p:sp>
      <p:grpSp>
        <p:nvGrpSpPr>
          <p:cNvPr id="34" name="Group 33"/>
          <p:cNvGrpSpPr/>
          <p:nvPr/>
        </p:nvGrpSpPr>
        <p:grpSpPr>
          <a:xfrm>
            <a:off x="5859952" y="1646314"/>
            <a:ext cx="2188954" cy="1559072"/>
            <a:chOff x="5959814" y="3264146"/>
            <a:chExt cx="1336671" cy="1334830"/>
          </a:xfrm>
        </p:grpSpPr>
        <p:cxnSp>
          <p:nvCxnSpPr>
            <p:cNvPr id="16" name="Straight Connector 15"/>
            <p:cNvCxnSpPr/>
            <p:nvPr/>
          </p:nvCxnSpPr>
          <p:spPr>
            <a:xfrm flipV="1">
              <a:off x="5959814" y="4214893"/>
              <a:ext cx="112889" cy="38408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6072703" y="4214893"/>
              <a:ext cx="216249" cy="19204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288952" y="4022853"/>
              <a:ext cx="112888" cy="38408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6401841" y="4022853"/>
              <a:ext cx="112888" cy="8559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514729" y="3724367"/>
              <a:ext cx="112889" cy="38408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6627618" y="3724368"/>
              <a:ext cx="275167" cy="729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902785" y="3264146"/>
              <a:ext cx="393700" cy="533155"/>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5105770" y="2985052"/>
            <a:ext cx="1064424" cy="369332"/>
          </a:xfrm>
          <a:prstGeom prst="rect">
            <a:avLst/>
          </a:prstGeom>
        </p:spPr>
        <p:txBody>
          <a:bodyPr wrap="square" rtlCol="0">
            <a:spAutoFit/>
          </a:bodyPr>
          <a:lstStyle/>
          <a:p>
            <a:r>
              <a:rPr lang="en-CA" b="1" i="1" dirty="0">
                <a:solidFill>
                  <a:srgbClr val="333333"/>
                </a:solidFill>
              </a:rPr>
              <a:t>2010</a:t>
            </a:r>
          </a:p>
        </p:txBody>
      </p:sp>
      <p:sp>
        <p:nvSpPr>
          <p:cNvPr id="33" name="TextBox 32"/>
          <p:cNvSpPr txBox="1"/>
          <p:nvPr/>
        </p:nvSpPr>
        <p:spPr>
          <a:xfrm>
            <a:off x="7726541" y="2985052"/>
            <a:ext cx="1064424" cy="369332"/>
          </a:xfrm>
          <a:prstGeom prst="rect">
            <a:avLst/>
          </a:prstGeom>
        </p:spPr>
        <p:txBody>
          <a:bodyPr wrap="square" rtlCol="0">
            <a:spAutoFit/>
          </a:bodyPr>
          <a:lstStyle/>
          <a:p>
            <a:r>
              <a:rPr lang="en-CA" b="1" i="1" dirty="0">
                <a:solidFill>
                  <a:srgbClr val="333333"/>
                </a:solidFill>
              </a:rPr>
              <a:t>2015</a:t>
            </a:r>
          </a:p>
        </p:txBody>
      </p:sp>
      <p:sp>
        <p:nvSpPr>
          <p:cNvPr id="35" name="TextBox 34"/>
          <p:cNvSpPr txBox="1"/>
          <p:nvPr/>
        </p:nvSpPr>
        <p:spPr>
          <a:xfrm>
            <a:off x="5577829" y="1276982"/>
            <a:ext cx="2753200" cy="369332"/>
          </a:xfrm>
          <a:prstGeom prst="rect">
            <a:avLst/>
          </a:prstGeom>
        </p:spPr>
        <p:txBody>
          <a:bodyPr wrap="square" rtlCol="0">
            <a:spAutoFit/>
          </a:bodyPr>
          <a:lstStyle/>
          <a:p>
            <a:r>
              <a:rPr lang="en-CA" b="1" i="1" dirty="0">
                <a:solidFill>
                  <a:srgbClr val="29475F"/>
                </a:solidFill>
              </a:rPr>
              <a:t>4 Billion Dollar Market</a:t>
            </a:r>
          </a:p>
        </p:txBody>
      </p:sp>
      <p:sp>
        <p:nvSpPr>
          <p:cNvPr id="25" name="TextBox 24"/>
          <p:cNvSpPr txBox="1"/>
          <p:nvPr/>
        </p:nvSpPr>
        <p:spPr>
          <a:xfrm>
            <a:off x="4836169" y="3942036"/>
            <a:ext cx="4097216" cy="338554"/>
          </a:xfrm>
          <a:prstGeom prst="rect">
            <a:avLst/>
          </a:prstGeom>
        </p:spPr>
        <p:txBody>
          <a:bodyPr wrap="square" rtlCol="0">
            <a:spAutoFit/>
          </a:bodyPr>
          <a:lstStyle/>
          <a:p>
            <a:r>
              <a:rPr lang="en-CA" sz="1600" b="1" dirty="0">
                <a:solidFill>
                  <a:srgbClr val="29475F"/>
                </a:solidFill>
              </a:rPr>
              <a:t>LMS Isn’t Just for Large Organizations</a:t>
            </a:r>
            <a:endParaRPr lang="en-CA" b="1" dirty="0">
              <a:solidFill>
                <a:srgbClr val="29475F"/>
              </a:solidFill>
            </a:endParaRPr>
          </a:p>
        </p:txBody>
      </p:sp>
      <p:graphicFrame>
        <p:nvGraphicFramePr>
          <p:cNvPr id="31" name="Chart 30"/>
          <p:cNvGraphicFramePr/>
          <p:nvPr>
            <p:extLst>
              <p:ext uri="{D42A27DB-BD31-4B8C-83A1-F6EECF244321}">
                <p14:modId xmlns:p14="http://schemas.microsoft.com/office/powerpoint/2010/main" val="583998811"/>
              </p:ext>
            </p:extLst>
          </p:nvPr>
        </p:nvGraphicFramePr>
        <p:xfrm>
          <a:off x="5145618" y="4727839"/>
          <a:ext cx="3431012" cy="1421243"/>
        </p:xfrm>
        <a:graphic>
          <a:graphicData uri="http://schemas.openxmlformats.org/drawingml/2006/chart">
            <c:chart xmlns:c="http://schemas.openxmlformats.org/drawingml/2006/chart" xmlns:r="http://schemas.openxmlformats.org/officeDocument/2006/relationships" r:id="rId2"/>
          </a:graphicData>
        </a:graphic>
      </p:graphicFrame>
      <p:sp>
        <p:nvSpPr>
          <p:cNvPr id="36" name="TextBox 35"/>
          <p:cNvSpPr txBox="1"/>
          <p:nvPr/>
        </p:nvSpPr>
        <p:spPr>
          <a:xfrm>
            <a:off x="5076666" y="5964416"/>
            <a:ext cx="1064424" cy="307777"/>
          </a:xfrm>
          <a:prstGeom prst="rect">
            <a:avLst/>
          </a:prstGeom>
        </p:spPr>
        <p:txBody>
          <a:bodyPr wrap="square" rtlCol="0">
            <a:spAutoFit/>
          </a:bodyPr>
          <a:lstStyle/>
          <a:p>
            <a:r>
              <a:rPr lang="en-CA" sz="1400" b="1" dirty="0">
                <a:solidFill>
                  <a:srgbClr val="333333"/>
                </a:solidFill>
              </a:rPr>
              <a:t>Large </a:t>
            </a:r>
            <a:endParaRPr lang="en-CA" b="1" i="1" dirty="0">
              <a:solidFill>
                <a:srgbClr val="333333"/>
              </a:solidFill>
            </a:endParaRPr>
          </a:p>
        </p:txBody>
      </p:sp>
      <p:sp>
        <p:nvSpPr>
          <p:cNvPr id="37" name="TextBox 36"/>
          <p:cNvSpPr txBox="1"/>
          <p:nvPr/>
        </p:nvSpPr>
        <p:spPr>
          <a:xfrm>
            <a:off x="7881826" y="5964416"/>
            <a:ext cx="1064424" cy="307777"/>
          </a:xfrm>
          <a:prstGeom prst="rect">
            <a:avLst/>
          </a:prstGeom>
        </p:spPr>
        <p:txBody>
          <a:bodyPr wrap="square" rtlCol="0">
            <a:spAutoFit/>
          </a:bodyPr>
          <a:lstStyle/>
          <a:p>
            <a:r>
              <a:rPr lang="en-CA" sz="1400" b="1" dirty="0">
                <a:solidFill>
                  <a:srgbClr val="333333"/>
                </a:solidFill>
              </a:rPr>
              <a:t>Small</a:t>
            </a:r>
            <a:endParaRPr lang="en-CA" b="1" i="1" dirty="0">
              <a:solidFill>
                <a:srgbClr val="333333"/>
              </a:solidFill>
            </a:endParaRPr>
          </a:p>
        </p:txBody>
      </p:sp>
      <p:sp>
        <p:nvSpPr>
          <p:cNvPr id="41" name="TextBox 40"/>
          <p:cNvSpPr txBox="1"/>
          <p:nvPr/>
        </p:nvSpPr>
        <p:spPr>
          <a:xfrm>
            <a:off x="6035785" y="5052904"/>
            <a:ext cx="693437" cy="307777"/>
          </a:xfrm>
          <a:prstGeom prst="rect">
            <a:avLst/>
          </a:prstGeom>
        </p:spPr>
        <p:txBody>
          <a:bodyPr wrap="square" rtlCol="0">
            <a:spAutoFit/>
          </a:bodyPr>
          <a:lstStyle/>
          <a:p>
            <a:r>
              <a:rPr lang="en-CA" sz="1400" b="1" dirty="0">
                <a:solidFill>
                  <a:srgbClr val="D9A210"/>
                </a:solidFill>
              </a:rPr>
              <a:t>49.1%</a:t>
            </a:r>
          </a:p>
        </p:txBody>
      </p:sp>
      <p:sp>
        <p:nvSpPr>
          <p:cNvPr id="42" name="TextBox 41"/>
          <p:cNvSpPr txBox="1"/>
          <p:nvPr/>
        </p:nvSpPr>
        <p:spPr>
          <a:xfrm>
            <a:off x="7083515" y="5052903"/>
            <a:ext cx="693437" cy="307777"/>
          </a:xfrm>
          <a:prstGeom prst="rect">
            <a:avLst/>
          </a:prstGeom>
        </p:spPr>
        <p:txBody>
          <a:bodyPr wrap="square" rtlCol="0">
            <a:spAutoFit/>
          </a:bodyPr>
          <a:lstStyle/>
          <a:p>
            <a:r>
              <a:rPr lang="en-CA" sz="1400" b="1" dirty="0">
                <a:solidFill>
                  <a:srgbClr val="D9A210"/>
                </a:solidFill>
              </a:rPr>
              <a:t>30.8%</a:t>
            </a:r>
          </a:p>
        </p:txBody>
      </p:sp>
      <p:cxnSp>
        <p:nvCxnSpPr>
          <p:cNvPr id="43" name="Straight Connector 2"/>
          <p:cNvCxnSpPr/>
          <p:nvPr/>
        </p:nvCxnSpPr>
        <p:spPr>
          <a:xfrm flipH="1" flipV="1">
            <a:off x="4850329" y="4337747"/>
            <a:ext cx="3940636" cy="3873"/>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850329" y="4364418"/>
            <a:ext cx="4175992" cy="430887"/>
          </a:xfrm>
          <a:prstGeom prst="rect">
            <a:avLst/>
          </a:prstGeom>
        </p:spPr>
        <p:txBody>
          <a:bodyPr wrap="square" rtlCol="0">
            <a:spAutoFit/>
          </a:bodyPr>
          <a:lstStyle/>
          <a:p>
            <a:r>
              <a:rPr lang="en-CA" sz="1100" dirty="0">
                <a:solidFill>
                  <a:srgbClr val="333333"/>
                </a:solidFill>
              </a:rPr>
              <a:t>80% of large organizations and 30.8% of small organizations use LMS.</a:t>
            </a:r>
          </a:p>
        </p:txBody>
      </p:sp>
      <p:sp>
        <p:nvSpPr>
          <p:cNvPr id="46" name="TextBox 45"/>
          <p:cNvSpPr txBox="1"/>
          <p:nvPr/>
        </p:nvSpPr>
        <p:spPr>
          <a:xfrm>
            <a:off x="6551303" y="5991973"/>
            <a:ext cx="1064424" cy="307777"/>
          </a:xfrm>
          <a:prstGeom prst="rect">
            <a:avLst/>
          </a:prstGeom>
        </p:spPr>
        <p:txBody>
          <a:bodyPr wrap="square" rtlCol="0">
            <a:spAutoFit/>
          </a:bodyPr>
          <a:lstStyle/>
          <a:p>
            <a:r>
              <a:rPr lang="en-CA" sz="1400" b="1" dirty="0">
                <a:solidFill>
                  <a:srgbClr val="333333"/>
                </a:solidFill>
              </a:rPr>
              <a:t>Mid</a:t>
            </a:r>
            <a:endParaRPr lang="en-CA" b="1" i="1" dirty="0">
              <a:solidFill>
                <a:srgbClr val="333333"/>
              </a:solidFill>
            </a:endParaRPr>
          </a:p>
        </p:txBody>
      </p:sp>
      <p:sp>
        <p:nvSpPr>
          <p:cNvPr id="3" name="Rectangle 9"/>
          <p:cNvSpPr/>
          <p:nvPr/>
        </p:nvSpPr>
        <p:spPr>
          <a:xfrm>
            <a:off x="1555625" y="6234347"/>
            <a:ext cx="3017185" cy="253916"/>
          </a:xfrm>
          <a:prstGeom prst="rect">
            <a:avLst/>
          </a:prstGeom>
        </p:spPr>
        <p:txBody>
          <a:bodyPr wrap="square">
            <a:spAutoFit/>
          </a:bodyPr>
          <a:lstStyle/>
          <a:p>
            <a:r>
              <a:rPr lang="en-CA" sz="1050" dirty="0">
                <a:solidFill>
                  <a:srgbClr val="333333"/>
                </a:solidFill>
              </a:rPr>
              <a:t>Source: </a:t>
            </a:r>
            <a:r>
              <a:rPr lang="en-CA" sz="1050" dirty="0">
                <a:solidFill>
                  <a:srgbClr val="333333"/>
                </a:solidFill>
                <a:hlinkClick r:id="rId3"/>
              </a:rPr>
              <a:t>Deloitte Human Capital Report, 2015 </a:t>
            </a:r>
            <a:endParaRPr lang="en-CA" sz="1050" dirty="0">
              <a:solidFill>
                <a:srgbClr val="333333"/>
              </a:solidFill>
            </a:endParaRPr>
          </a:p>
        </p:txBody>
      </p:sp>
      <p:sp>
        <p:nvSpPr>
          <p:cNvPr id="39" name="Rectangle 14"/>
          <p:cNvSpPr/>
          <p:nvPr/>
        </p:nvSpPr>
        <p:spPr>
          <a:xfrm>
            <a:off x="5376184" y="6246700"/>
            <a:ext cx="3017185" cy="253916"/>
          </a:xfrm>
          <a:prstGeom prst="rect">
            <a:avLst/>
          </a:prstGeom>
        </p:spPr>
        <p:txBody>
          <a:bodyPr wrap="square">
            <a:spAutoFit/>
          </a:bodyPr>
          <a:lstStyle/>
          <a:p>
            <a:r>
              <a:rPr lang="en-CA" sz="1050" dirty="0">
                <a:solidFill>
                  <a:srgbClr val="333333"/>
                </a:solidFill>
              </a:rPr>
              <a:t>Source: </a:t>
            </a:r>
            <a:r>
              <a:rPr lang="en-CA" sz="1050" dirty="0">
                <a:solidFill>
                  <a:srgbClr val="333333"/>
                </a:solidFill>
                <a:hlinkClick r:id="rId4"/>
              </a:rPr>
              <a:t>BizLibrary</a:t>
            </a:r>
            <a:endParaRPr lang="en-CA" sz="1050" dirty="0">
              <a:solidFill>
                <a:srgbClr val="333333"/>
              </a:solidFill>
            </a:endParaRPr>
          </a:p>
        </p:txBody>
      </p:sp>
      <p:pic>
        <p:nvPicPr>
          <p:cNvPr id="10"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6666" y="5509403"/>
            <a:ext cx="480617" cy="480617"/>
          </a:xfrm>
          <a:prstGeom prst="rect">
            <a:avLst/>
          </a:prstGeom>
        </p:spPr>
      </p:pic>
      <p:sp>
        <p:nvSpPr>
          <p:cNvPr id="38" name="TextBox 37"/>
          <p:cNvSpPr txBox="1"/>
          <p:nvPr/>
        </p:nvSpPr>
        <p:spPr>
          <a:xfrm>
            <a:off x="4891306" y="5052904"/>
            <a:ext cx="693437" cy="307777"/>
          </a:xfrm>
          <a:prstGeom prst="rect">
            <a:avLst/>
          </a:prstGeom>
        </p:spPr>
        <p:txBody>
          <a:bodyPr wrap="square" rtlCol="0">
            <a:spAutoFit/>
          </a:bodyPr>
          <a:lstStyle/>
          <a:p>
            <a:r>
              <a:rPr lang="en-CA" sz="1400" b="1" dirty="0">
                <a:solidFill>
                  <a:srgbClr val="D9A210"/>
                </a:solidFill>
              </a:rPr>
              <a:t>80.0%</a:t>
            </a:r>
          </a:p>
        </p:txBody>
      </p:sp>
      <p:pic>
        <p:nvPicPr>
          <p:cNvPr id="15"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77970" y="5684907"/>
            <a:ext cx="341495" cy="303551"/>
          </a:xfrm>
          <a:prstGeom prst="rect">
            <a:avLst/>
          </a:prstGeom>
        </p:spPr>
      </p:pic>
      <p:pic>
        <p:nvPicPr>
          <p:cNvPr id="21" name="Picture 21"/>
          <p:cNvPicPr>
            <a:picLocks noChangeAspect="1"/>
          </p:cNvPicPr>
          <p:nvPr/>
        </p:nvPicPr>
        <p:blipFill>
          <a:blip r:embed="rId7"/>
          <a:stretch>
            <a:fillRect/>
          </a:stretch>
        </p:blipFill>
        <p:spPr>
          <a:xfrm>
            <a:off x="6366047" y="5599038"/>
            <a:ext cx="278899" cy="407042"/>
          </a:xfrm>
          <a:prstGeom prst="rect">
            <a:avLst/>
          </a:prstGeom>
        </p:spPr>
      </p:pic>
    </p:spTree>
    <p:extLst>
      <p:ext uri="{BB962C8B-B14F-4D97-AF65-F5344CB8AC3E}">
        <p14:creationId xmlns:p14="http://schemas.microsoft.com/office/powerpoint/2010/main" val="1740912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21"/>
          <p:cNvCxnSpPr>
            <a:stCxn id="16" idx="6"/>
          </p:cNvCxnSpPr>
          <p:nvPr/>
        </p:nvCxnSpPr>
        <p:spPr>
          <a:xfrm>
            <a:off x="905459" y="3079688"/>
            <a:ext cx="7100594" cy="243653"/>
          </a:xfrm>
          <a:prstGeom prst="bentConnector3">
            <a:avLst>
              <a:gd name="adj1" fmla="val 3855"/>
            </a:avLst>
          </a:prstGeom>
          <a:ln w="222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21"/>
          <p:cNvCxnSpPr/>
          <p:nvPr/>
        </p:nvCxnSpPr>
        <p:spPr>
          <a:xfrm>
            <a:off x="905459" y="3716296"/>
            <a:ext cx="7100594" cy="243653"/>
          </a:xfrm>
          <a:prstGeom prst="bentConnector3">
            <a:avLst>
              <a:gd name="adj1" fmla="val 3855"/>
            </a:avLst>
          </a:prstGeom>
          <a:ln w="222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21"/>
          <p:cNvCxnSpPr/>
          <p:nvPr/>
        </p:nvCxnSpPr>
        <p:spPr>
          <a:xfrm>
            <a:off x="905459" y="4351588"/>
            <a:ext cx="7100594" cy="243653"/>
          </a:xfrm>
          <a:prstGeom prst="bentConnector3">
            <a:avLst>
              <a:gd name="adj1" fmla="val 3855"/>
            </a:avLst>
          </a:prstGeom>
          <a:ln w="222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21"/>
          <p:cNvCxnSpPr/>
          <p:nvPr/>
        </p:nvCxnSpPr>
        <p:spPr>
          <a:xfrm>
            <a:off x="902709" y="4999577"/>
            <a:ext cx="7100594" cy="243653"/>
          </a:xfrm>
          <a:prstGeom prst="bentConnector3">
            <a:avLst>
              <a:gd name="adj1" fmla="val 3855"/>
            </a:avLst>
          </a:prstGeom>
          <a:ln w="222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21"/>
          <p:cNvCxnSpPr/>
          <p:nvPr/>
        </p:nvCxnSpPr>
        <p:spPr>
          <a:xfrm>
            <a:off x="902709" y="5622776"/>
            <a:ext cx="7100594" cy="243653"/>
          </a:xfrm>
          <a:prstGeom prst="bentConnector3">
            <a:avLst>
              <a:gd name="adj1" fmla="val 3855"/>
            </a:avLst>
          </a:prstGeom>
          <a:ln w="2222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464948" y="1429508"/>
            <a:ext cx="3049634" cy="4807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Don’t make the common mistake of procuring an LMS before creating a strategy</a:t>
            </a:r>
            <a:endParaRPr lang="en-CA" dirty="0"/>
          </a:p>
        </p:txBody>
      </p:sp>
      <p:pic>
        <p:nvPicPr>
          <p:cNvPr id="3" name="Picture 104"/>
          <p:cNvPicPr>
            <a:picLocks noChangeAspect="1"/>
          </p:cNvPicPr>
          <p:nvPr/>
        </p:nvPicPr>
        <p:blipFill rotWithShape="1">
          <a:blip r:embed="rId2"/>
          <a:srcRect l="34768" t="21801" r="35751" b="57796"/>
          <a:stretch/>
        </p:blipFill>
        <p:spPr>
          <a:xfrm>
            <a:off x="5602577" y="2132256"/>
            <a:ext cx="494271" cy="436606"/>
          </a:xfrm>
          <a:prstGeom prst="rect">
            <a:avLst/>
          </a:prstGeom>
        </p:spPr>
      </p:pic>
      <p:pic>
        <p:nvPicPr>
          <p:cNvPr id="4" name="Picture 105"/>
          <p:cNvPicPr>
            <a:picLocks noChangeAspect="1"/>
          </p:cNvPicPr>
          <p:nvPr/>
        </p:nvPicPr>
        <p:blipFill>
          <a:blip r:embed="rId3"/>
          <a:stretch>
            <a:fillRect/>
          </a:stretch>
        </p:blipFill>
        <p:spPr>
          <a:xfrm>
            <a:off x="8385271" y="5081840"/>
            <a:ext cx="512108" cy="377985"/>
          </a:xfrm>
          <a:prstGeom prst="rect">
            <a:avLst/>
          </a:prstGeom>
        </p:spPr>
      </p:pic>
      <p:sp>
        <p:nvSpPr>
          <p:cNvPr id="5" name="TextBox 109"/>
          <p:cNvSpPr txBox="1"/>
          <p:nvPr/>
        </p:nvSpPr>
        <p:spPr>
          <a:xfrm>
            <a:off x="6080275" y="2132256"/>
            <a:ext cx="2684586" cy="3323987"/>
          </a:xfrm>
          <a:prstGeom prst="rect">
            <a:avLst/>
          </a:prstGeom>
          <a:noFill/>
        </p:spPr>
        <p:txBody>
          <a:bodyPr wrap="square" rtlCol="0">
            <a:spAutoFit/>
          </a:bodyPr>
          <a:lstStyle/>
          <a:p>
            <a:pPr>
              <a:spcAft>
                <a:spcPts val="600"/>
              </a:spcAft>
            </a:pPr>
            <a:r>
              <a:rPr lang="en-US" sz="1400" i="1" dirty="0" smtClean="0">
                <a:latin typeface="+mj-lt"/>
              </a:rPr>
              <a:t>A lot of organizations get an LMS and think a strategy will emerge from the tool. When they do this, the LMS strategy is delinked from the broader organization’s strategy. Organizations who are using LMS really well ask, ‘how do I link the LMS strategy to the broader objectives of the organization?’ </a:t>
            </a:r>
            <a:r>
              <a:rPr lang="en-US" sz="1400" i="1" dirty="0">
                <a:latin typeface="+mj-lt"/>
              </a:rPr>
              <a:t>Think about your people. Think about the learning value of the </a:t>
            </a:r>
            <a:r>
              <a:rPr lang="en-US" sz="1400" i="1" dirty="0" smtClean="0">
                <a:latin typeface="+mj-lt"/>
              </a:rPr>
              <a:t>content. Think </a:t>
            </a:r>
            <a:r>
              <a:rPr lang="en-US" sz="1400" i="1" dirty="0">
                <a:latin typeface="+mj-lt"/>
              </a:rPr>
              <a:t>about your analytics strategy. </a:t>
            </a:r>
            <a:endParaRPr lang="en-US" sz="1400" i="1" dirty="0" smtClean="0">
              <a:latin typeface="+mj-lt"/>
            </a:endParaRPr>
          </a:p>
        </p:txBody>
      </p:sp>
      <p:sp>
        <p:nvSpPr>
          <p:cNvPr id="12" name="TextBox 11"/>
          <p:cNvSpPr txBox="1"/>
          <p:nvPr/>
        </p:nvSpPr>
        <p:spPr>
          <a:xfrm>
            <a:off x="1184443" y="4251312"/>
            <a:ext cx="3320078" cy="338554"/>
          </a:xfrm>
          <a:prstGeom prst="rect">
            <a:avLst/>
          </a:prstGeom>
        </p:spPr>
        <p:txBody>
          <a:bodyPr wrap="square" rtlCol="0">
            <a:spAutoFit/>
          </a:bodyPr>
          <a:lstStyle>
            <a:defPPr>
              <a:defRPr lang="en-US"/>
            </a:defPPr>
            <a:lvl1pPr algn="ctr">
              <a:defRPr sz="1600" b="1">
                <a:solidFill>
                  <a:srgbClr val="333333"/>
                </a:solidFill>
              </a:defRPr>
            </a:lvl1pPr>
          </a:lstStyle>
          <a:p>
            <a:pPr algn="l"/>
            <a:r>
              <a:rPr lang="en-US" dirty="0"/>
              <a:t>Secure a Sufficient Budget</a:t>
            </a:r>
          </a:p>
        </p:txBody>
      </p:sp>
      <p:sp>
        <p:nvSpPr>
          <p:cNvPr id="14" name="TextBox 13"/>
          <p:cNvSpPr txBox="1"/>
          <p:nvPr/>
        </p:nvSpPr>
        <p:spPr>
          <a:xfrm>
            <a:off x="1184443" y="2974514"/>
            <a:ext cx="3349291" cy="338554"/>
          </a:xfrm>
          <a:prstGeom prst="rect">
            <a:avLst/>
          </a:prstGeom>
        </p:spPr>
        <p:txBody>
          <a:bodyPr wrap="square" rtlCol="0">
            <a:spAutoFit/>
          </a:bodyPr>
          <a:lstStyle/>
          <a:p>
            <a:r>
              <a:rPr lang="en-US" sz="1600" b="1" dirty="0" smtClean="0">
                <a:solidFill>
                  <a:srgbClr val="333333"/>
                </a:solidFill>
              </a:rPr>
              <a:t>Secure Executive Sponsorship</a:t>
            </a:r>
          </a:p>
        </p:txBody>
      </p:sp>
      <p:sp>
        <p:nvSpPr>
          <p:cNvPr id="16" name="Oval 145407"/>
          <p:cNvSpPr/>
          <p:nvPr/>
        </p:nvSpPr>
        <p:spPr>
          <a:xfrm>
            <a:off x="617459" y="2935688"/>
            <a:ext cx="288000" cy="28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FF"/>
                </a:solidFill>
              </a:rPr>
              <a:t>1</a:t>
            </a:r>
            <a:endParaRPr lang="en-US" sz="1200" b="1" dirty="0">
              <a:solidFill>
                <a:srgbClr val="FFFFFF"/>
              </a:solidFill>
            </a:endParaRPr>
          </a:p>
        </p:txBody>
      </p:sp>
      <p:sp>
        <p:nvSpPr>
          <p:cNvPr id="20" name="TextBox 19"/>
          <p:cNvSpPr txBox="1"/>
          <p:nvPr/>
        </p:nvSpPr>
        <p:spPr>
          <a:xfrm>
            <a:off x="1184443" y="5530797"/>
            <a:ext cx="4487614" cy="338554"/>
          </a:xfrm>
          <a:prstGeom prst="rect">
            <a:avLst/>
          </a:prstGeom>
        </p:spPr>
        <p:txBody>
          <a:bodyPr wrap="square" rtlCol="0">
            <a:spAutoFit/>
          </a:bodyPr>
          <a:lstStyle>
            <a:defPPr>
              <a:defRPr lang="en-US"/>
            </a:defPPr>
            <a:lvl1pPr algn="ctr">
              <a:defRPr sz="1600" b="1">
                <a:solidFill>
                  <a:srgbClr val="333333"/>
                </a:solidFill>
              </a:defRPr>
            </a:lvl1pPr>
          </a:lstStyle>
          <a:p>
            <a:pPr algn="l"/>
            <a:r>
              <a:rPr lang="en-US" dirty="0" smtClean="0"/>
              <a:t>Implement Governance Plan</a:t>
            </a:r>
            <a:endParaRPr lang="en-US" dirty="0"/>
          </a:p>
        </p:txBody>
      </p:sp>
      <p:sp>
        <p:nvSpPr>
          <p:cNvPr id="24" name="TextBox 23"/>
          <p:cNvSpPr txBox="1"/>
          <p:nvPr/>
        </p:nvSpPr>
        <p:spPr>
          <a:xfrm>
            <a:off x="1184443" y="4904676"/>
            <a:ext cx="3483776" cy="338554"/>
          </a:xfrm>
          <a:prstGeom prst="rect">
            <a:avLst/>
          </a:prstGeom>
        </p:spPr>
        <p:txBody>
          <a:bodyPr wrap="square" rtlCol="0">
            <a:spAutoFit/>
          </a:bodyPr>
          <a:lstStyle>
            <a:defPPr>
              <a:defRPr lang="en-US"/>
            </a:defPPr>
            <a:lvl1pPr algn="ctr">
              <a:defRPr sz="1600" b="1">
                <a:solidFill>
                  <a:srgbClr val="333333"/>
                </a:solidFill>
              </a:defRPr>
            </a:lvl1pPr>
          </a:lstStyle>
          <a:p>
            <a:pPr algn="l"/>
            <a:r>
              <a:rPr lang="en-US" dirty="0"/>
              <a:t>Create a Communication Plan</a:t>
            </a:r>
          </a:p>
        </p:txBody>
      </p:sp>
      <p:sp>
        <p:nvSpPr>
          <p:cNvPr id="25" name="TextBox 24"/>
          <p:cNvSpPr txBox="1"/>
          <p:nvPr/>
        </p:nvSpPr>
        <p:spPr>
          <a:xfrm>
            <a:off x="1184443" y="3618759"/>
            <a:ext cx="4148048" cy="338554"/>
          </a:xfrm>
          <a:prstGeom prst="rect">
            <a:avLst/>
          </a:prstGeom>
        </p:spPr>
        <p:txBody>
          <a:bodyPr wrap="square" rtlCol="0">
            <a:spAutoFit/>
          </a:bodyPr>
          <a:lstStyle>
            <a:defPPr>
              <a:defRPr lang="en-US"/>
            </a:defPPr>
            <a:lvl1pPr algn="ctr">
              <a:defRPr sz="1600" b="1">
                <a:solidFill>
                  <a:srgbClr val="333333"/>
                </a:solidFill>
              </a:defRPr>
            </a:lvl1pPr>
          </a:lstStyle>
          <a:p>
            <a:pPr algn="l"/>
            <a:r>
              <a:rPr lang="en-US" dirty="0"/>
              <a:t>Define Clear Requirements</a:t>
            </a:r>
          </a:p>
        </p:txBody>
      </p:sp>
      <p:sp>
        <p:nvSpPr>
          <p:cNvPr id="31" name="Oval 145407"/>
          <p:cNvSpPr/>
          <p:nvPr/>
        </p:nvSpPr>
        <p:spPr>
          <a:xfrm>
            <a:off x="617459" y="3575015"/>
            <a:ext cx="288000" cy="28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FF"/>
                </a:solidFill>
              </a:rPr>
              <a:t>2</a:t>
            </a:r>
            <a:endParaRPr lang="en-US" sz="1200" b="1" dirty="0">
              <a:solidFill>
                <a:srgbClr val="FFFFFF"/>
              </a:solidFill>
            </a:endParaRPr>
          </a:p>
        </p:txBody>
      </p:sp>
      <p:sp>
        <p:nvSpPr>
          <p:cNvPr id="32" name="Oval 145407"/>
          <p:cNvSpPr/>
          <p:nvPr/>
        </p:nvSpPr>
        <p:spPr>
          <a:xfrm>
            <a:off x="617459" y="4214342"/>
            <a:ext cx="288000" cy="28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FF"/>
                </a:solidFill>
              </a:rPr>
              <a:t>3</a:t>
            </a:r>
            <a:endParaRPr lang="en-US" sz="1200" b="1" dirty="0">
              <a:solidFill>
                <a:srgbClr val="FFFFFF"/>
              </a:solidFill>
            </a:endParaRPr>
          </a:p>
        </p:txBody>
      </p:sp>
      <p:sp>
        <p:nvSpPr>
          <p:cNvPr id="34" name="Oval 145407"/>
          <p:cNvSpPr/>
          <p:nvPr/>
        </p:nvSpPr>
        <p:spPr>
          <a:xfrm>
            <a:off x="617459" y="4853669"/>
            <a:ext cx="288000" cy="28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FF"/>
                </a:solidFill>
              </a:rPr>
              <a:t>4</a:t>
            </a:r>
            <a:endParaRPr lang="en-US" sz="1200" b="1" dirty="0">
              <a:solidFill>
                <a:srgbClr val="FFFFFF"/>
              </a:solidFill>
            </a:endParaRPr>
          </a:p>
        </p:txBody>
      </p:sp>
      <p:sp>
        <p:nvSpPr>
          <p:cNvPr id="35" name="Oval 145407"/>
          <p:cNvSpPr/>
          <p:nvPr/>
        </p:nvSpPr>
        <p:spPr>
          <a:xfrm>
            <a:off x="614709" y="5492994"/>
            <a:ext cx="288000" cy="28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FF"/>
                </a:solidFill>
              </a:rPr>
              <a:t>5</a:t>
            </a:r>
            <a:endParaRPr lang="en-US" sz="1200" b="1" dirty="0">
              <a:solidFill>
                <a:srgbClr val="FFFFFF"/>
              </a:solidFill>
            </a:endParaRPr>
          </a:p>
        </p:txBody>
      </p:sp>
      <p:sp>
        <p:nvSpPr>
          <p:cNvPr id="43" name="Rectangle 42"/>
          <p:cNvSpPr/>
          <p:nvPr/>
        </p:nvSpPr>
        <p:spPr>
          <a:xfrm>
            <a:off x="614709" y="2173618"/>
            <a:ext cx="4841677" cy="4851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KEY SUCCESS FACTORS</a:t>
            </a:r>
            <a:endParaRPr lang="en-CA" b="1" dirty="0"/>
          </a:p>
        </p:txBody>
      </p:sp>
      <p:sp>
        <p:nvSpPr>
          <p:cNvPr id="44" name="Isosceles Triangle 43"/>
          <p:cNvSpPr/>
          <p:nvPr/>
        </p:nvSpPr>
        <p:spPr>
          <a:xfrm rot="5400000">
            <a:off x="290978" y="3000560"/>
            <a:ext cx="276980" cy="1692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Isosceles Triangle 44"/>
          <p:cNvSpPr/>
          <p:nvPr/>
        </p:nvSpPr>
        <p:spPr>
          <a:xfrm rot="5400000">
            <a:off x="288587" y="3638509"/>
            <a:ext cx="276980" cy="1692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Isosceles Triangle 45"/>
          <p:cNvSpPr/>
          <p:nvPr/>
        </p:nvSpPr>
        <p:spPr>
          <a:xfrm rot="5400000">
            <a:off x="286196" y="4276458"/>
            <a:ext cx="276980" cy="1692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Isosceles Triangle 46"/>
          <p:cNvSpPr/>
          <p:nvPr/>
        </p:nvSpPr>
        <p:spPr>
          <a:xfrm rot="5400000">
            <a:off x="283805" y="4914407"/>
            <a:ext cx="276980" cy="1692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Isosceles Triangle 47"/>
          <p:cNvSpPr/>
          <p:nvPr/>
        </p:nvSpPr>
        <p:spPr>
          <a:xfrm rot="5400000">
            <a:off x="293369" y="5552356"/>
            <a:ext cx="276980" cy="1692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extBox 48"/>
          <p:cNvSpPr txBox="1"/>
          <p:nvPr/>
        </p:nvSpPr>
        <p:spPr>
          <a:xfrm>
            <a:off x="337656" y="6158980"/>
            <a:ext cx="1385316" cy="276999"/>
          </a:xfrm>
          <a:prstGeom prst="rect">
            <a:avLst/>
          </a:prstGeom>
        </p:spPr>
        <p:txBody>
          <a:bodyPr wrap="none" rtlCol="0">
            <a:spAutoFit/>
          </a:bodyPr>
          <a:lstStyle/>
          <a:p>
            <a:r>
              <a:rPr lang="en-CA" sz="1200" dirty="0" smtClean="0"/>
              <a:t>Source: </a:t>
            </a:r>
            <a:r>
              <a:rPr lang="en-CA" sz="1200" dirty="0" smtClean="0">
                <a:hlinkClick r:id="rId4"/>
              </a:rPr>
              <a:t>Capabiliti</a:t>
            </a:r>
            <a:endParaRPr lang="en-CA" sz="1200" dirty="0" smtClean="0"/>
          </a:p>
        </p:txBody>
      </p:sp>
      <p:sp>
        <p:nvSpPr>
          <p:cNvPr id="50" name="TextBox 49"/>
          <p:cNvSpPr txBox="1"/>
          <p:nvPr/>
        </p:nvSpPr>
        <p:spPr>
          <a:xfrm>
            <a:off x="257174" y="1133475"/>
            <a:ext cx="8507688" cy="738664"/>
          </a:xfrm>
          <a:prstGeom prst="rect">
            <a:avLst/>
          </a:prstGeom>
        </p:spPr>
        <p:txBody>
          <a:bodyPr wrap="square" rtlCol="0">
            <a:spAutoFit/>
          </a:bodyPr>
          <a:lstStyle/>
          <a:p>
            <a:r>
              <a:rPr lang="en-CA" sz="1400" dirty="0" smtClean="0"/>
              <a:t>When embarking on an LMS project, use Info-Tech’s approach to creating an LMS strategy to address the five critical success factors below. Gain management buy-in to secure funding, define your requirements to right-size the solution, and implement control mechanisms and a governance plan. </a:t>
            </a:r>
          </a:p>
        </p:txBody>
      </p:sp>
      <p:sp>
        <p:nvSpPr>
          <p:cNvPr id="51" name="Rectangle 50"/>
          <p:cNvSpPr/>
          <p:nvPr/>
        </p:nvSpPr>
        <p:spPr>
          <a:xfrm>
            <a:off x="4188127" y="5405258"/>
            <a:ext cx="4572000" cy="738664"/>
          </a:xfrm>
          <a:prstGeom prst="rect">
            <a:avLst/>
          </a:prstGeom>
        </p:spPr>
        <p:txBody>
          <a:bodyPr>
            <a:spAutoFit/>
          </a:bodyPr>
          <a:lstStyle/>
          <a:p>
            <a:pPr algn="r"/>
            <a:r>
              <a:rPr lang="en-US" sz="1400" dirty="0" smtClean="0"/>
              <a:t>– John </a:t>
            </a:r>
            <a:r>
              <a:rPr lang="en-US" sz="1400" dirty="0"/>
              <a:t>Roberts, </a:t>
            </a:r>
          </a:p>
          <a:p>
            <a:pPr algn="r"/>
            <a:r>
              <a:rPr lang="en-US" sz="1400" dirty="0" smtClean="0"/>
              <a:t>Learning &amp; Development Architect, </a:t>
            </a:r>
          </a:p>
          <a:p>
            <a:pPr algn="r"/>
            <a:r>
              <a:rPr lang="en-US" sz="1400" dirty="0" smtClean="0"/>
              <a:t>Info-Tech Research Group</a:t>
            </a:r>
            <a:endParaRPr lang="en-US" sz="1400" dirty="0"/>
          </a:p>
        </p:txBody>
      </p:sp>
    </p:spTree>
    <p:extLst>
      <p:ext uri="{BB962C8B-B14F-4D97-AF65-F5344CB8AC3E}">
        <p14:creationId xmlns:p14="http://schemas.microsoft.com/office/powerpoint/2010/main" val="3224240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3908832"/>
            <a:ext cx="9144000" cy="26292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p:txBody>
          <a:bodyPr/>
          <a:lstStyle/>
          <a:p>
            <a:r>
              <a:rPr lang="en-CA" dirty="0" smtClean="0"/>
              <a:t>Act now to realize the benefits of a learning management system</a:t>
            </a:r>
            <a:endParaRPr lang="en-CA" dirty="0"/>
          </a:p>
        </p:txBody>
      </p:sp>
      <p:sp>
        <p:nvSpPr>
          <p:cNvPr id="5" name="Rectangle 4"/>
          <p:cNvSpPr/>
          <p:nvPr/>
        </p:nvSpPr>
        <p:spPr>
          <a:xfrm>
            <a:off x="2686228" y="3972962"/>
            <a:ext cx="1479600" cy="2312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CA" sz="1200" dirty="0">
                <a:solidFill>
                  <a:srgbClr val="333333"/>
                </a:solidFill>
              </a:rPr>
              <a:t>Train multiple people at once. </a:t>
            </a:r>
          </a:p>
          <a:p>
            <a:pPr algn="ctr">
              <a:spcAft>
                <a:spcPts val="600"/>
              </a:spcAft>
            </a:pPr>
            <a:r>
              <a:rPr lang="en-CA" sz="1200" dirty="0">
                <a:solidFill>
                  <a:srgbClr val="333333"/>
                </a:solidFill>
              </a:rPr>
              <a:t>Ensure consistent training throughout the organization. </a:t>
            </a:r>
          </a:p>
          <a:p>
            <a:pPr algn="ctr">
              <a:spcAft>
                <a:spcPts val="600"/>
              </a:spcAft>
            </a:pPr>
            <a:r>
              <a:rPr lang="en-CA" sz="1200" dirty="0">
                <a:solidFill>
                  <a:srgbClr val="333333"/>
                </a:solidFill>
              </a:rPr>
              <a:t>Reduce manual work by automating the registration, deployment, and tracking of training. </a:t>
            </a:r>
          </a:p>
        </p:txBody>
      </p:sp>
      <p:sp>
        <p:nvSpPr>
          <p:cNvPr id="8" name="Rectangle 7"/>
          <p:cNvSpPr/>
          <p:nvPr/>
        </p:nvSpPr>
        <p:spPr>
          <a:xfrm>
            <a:off x="4741450" y="4014926"/>
            <a:ext cx="1640245" cy="2229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CA" sz="1200" dirty="0">
                <a:solidFill>
                  <a:srgbClr val="333333"/>
                </a:solidFill>
              </a:rPr>
              <a:t> Pull reports on who has and who hasn’t completed training.</a:t>
            </a:r>
          </a:p>
          <a:p>
            <a:pPr algn="ctr">
              <a:spcAft>
                <a:spcPts val="600"/>
              </a:spcAft>
            </a:pPr>
            <a:r>
              <a:rPr lang="en-CA" sz="1200" dirty="0">
                <a:solidFill>
                  <a:srgbClr val="333333"/>
                </a:solidFill>
              </a:rPr>
              <a:t>Track learning progress. </a:t>
            </a:r>
          </a:p>
          <a:p>
            <a:pPr algn="ctr">
              <a:spcAft>
                <a:spcPts val="600"/>
              </a:spcAft>
            </a:pPr>
            <a:r>
              <a:rPr lang="en-CA" sz="1200" dirty="0">
                <a:solidFill>
                  <a:srgbClr val="333333"/>
                </a:solidFill>
              </a:rPr>
              <a:t>Tie training to performance and measure the impact. </a:t>
            </a:r>
          </a:p>
        </p:txBody>
      </p:sp>
      <p:sp>
        <p:nvSpPr>
          <p:cNvPr id="9" name="TextBox 8"/>
          <p:cNvSpPr txBox="1"/>
          <p:nvPr/>
        </p:nvSpPr>
        <p:spPr>
          <a:xfrm>
            <a:off x="364585" y="1821710"/>
            <a:ext cx="1912656" cy="400110"/>
          </a:xfrm>
          <a:prstGeom prst="rect">
            <a:avLst/>
          </a:prstGeom>
        </p:spPr>
        <p:txBody>
          <a:bodyPr wrap="square" rtlCol="0">
            <a:spAutoFit/>
          </a:bodyPr>
          <a:lstStyle/>
          <a:p>
            <a:pPr algn="ctr"/>
            <a:r>
              <a:rPr lang="en-CA" sz="2000" b="1" dirty="0">
                <a:solidFill>
                  <a:srgbClr val="29475F"/>
                </a:solidFill>
              </a:rPr>
              <a:t>SAVINGS</a:t>
            </a:r>
          </a:p>
        </p:txBody>
      </p:sp>
      <p:sp>
        <p:nvSpPr>
          <p:cNvPr id="10" name="Rectangle 9"/>
          <p:cNvSpPr/>
          <p:nvPr/>
        </p:nvSpPr>
        <p:spPr>
          <a:xfrm>
            <a:off x="527729" y="3961133"/>
            <a:ext cx="1479600" cy="2462213"/>
          </a:xfrm>
          <a:prstGeom prst="rect">
            <a:avLst/>
          </a:prstGeom>
        </p:spPr>
        <p:txBody>
          <a:bodyPr wrap="square" anchor="t">
            <a:spAutoFit/>
          </a:bodyPr>
          <a:lstStyle/>
          <a:p>
            <a:pPr algn="ctr">
              <a:spcAft>
                <a:spcPts val="600"/>
              </a:spcAft>
            </a:pPr>
            <a:r>
              <a:rPr lang="en-CA" sz="1200" dirty="0">
                <a:solidFill>
                  <a:srgbClr val="333333"/>
                </a:solidFill>
              </a:rPr>
              <a:t>Eliminate the unnecessary training costs due to traveling.</a:t>
            </a:r>
          </a:p>
          <a:p>
            <a:pPr algn="ctr">
              <a:spcAft>
                <a:spcPts val="600"/>
              </a:spcAft>
            </a:pPr>
            <a:r>
              <a:rPr lang="en-CA" sz="1200" dirty="0">
                <a:solidFill>
                  <a:srgbClr val="333333"/>
                </a:solidFill>
              </a:rPr>
              <a:t>Reduce in-class training hours and limit productivity loss.  </a:t>
            </a:r>
          </a:p>
          <a:p>
            <a:pPr algn="ctr">
              <a:spcAft>
                <a:spcPts val="600"/>
              </a:spcAft>
            </a:pPr>
            <a:r>
              <a:rPr lang="en-CA" sz="1200" dirty="0">
                <a:solidFill>
                  <a:srgbClr val="333333"/>
                </a:solidFill>
              </a:rPr>
              <a:t>Manage the cost of training by centralizing training efforts. </a:t>
            </a:r>
          </a:p>
        </p:txBody>
      </p:sp>
      <p:sp>
        <p:nvSpPr>
          <p:cNvPr id="12" name="TextBox 11"/>
          <p:cNvSpPr txBox="1"/>
          <p:nvPr/>
        </p:nvSpPr>
        <p:spPr>
          <a:xfrm>
            <a:off x="2537138" y="1821710"/>
            <a:ext cx="1845042" cy="400110"/>
          </a:xfrm>
          <a:prstGeom prst="rect">
            <a:avLst/>
          </a:prstGeom>
        </p:spPr>
        <p:txBody>
          <a:bodyPr wrap="square" rtlCol="0">
            <a:spAutoFit/>
          </a:bodyPr>
          <a:lstStyle/>
          <a:p>
            <a:pPr algn="ctr"/>
            <a:r>
              <a:rPr lang="en-CA" sz="2000" b="1" dirty="0">
                <a:solidFill>
                  <a:srgbClr val="29475F"/>
                </a:solidFill>
              </a:rPr>
              <a:t>EFFICIENCY</a:t>
            </a:r>
          </a:p>
        </p:txBody>
      </p:sp>
      <p:sp>
        <p:nvSpPr>
          <p:cNvPr id="15" name="TextBox 14"/>
          <p:cNvSpPr txBox="1"/>
          <p:nvPr/>
        </p:nvSpPr>
        <p:spPr>
          <a:xfrm>
            <a:off x="4838554" y="1821710"/>
            <a:ext cx="1429218" cy="400110"/>
          </a:xfrm>
          <a:prstGeom prst="rect">
            <a:avLst/>
          </a:prstGeom>
        </p:spPr>
        <p:txBody>
          <a:bodyPr wrap="square" rtlCol="0">
            <a:spAutoFit/>
          </a:bodyPr>
          <a:lstStyle/>
          <a:p>
            <a:pPr algn="ctr"/>
            <a:r>
              <a:rPr lang="en-CA" sz="2000" b="1" dirty="0">
                <a:solidFill>
                  <a:srgbClr val="29475F"/>
                </a:solidFill>
              </a:rPr>
              <a:t>INSIGHT</a:t>
            </a:r>
          </a:p>
        </p:txBody>
      </p:sp>
      <p:sp>
        <p:nvSpPr>
          <p:cNvPr id="18" name="TextBox 17"/>
          <p:cNvSpPr txBox="1"/>
          <p:nvPr/>
        </p:nvSpPr>
        <p:spPr>
          <a:xfrm>
            <a:off x="6789532" y="1821710"/>
            <a:ext cx="1800676" cy="400110"/>
          </a:xfrm>
          <a:prstGeom prst="rect">
            <a:avLst/>
          </a:prstGeom>
        </p:spPr>
        <p:txBody>
          <a:bodyPr wrap="square" rtlCol="0">
            <a:spAutoFit/>
          </a:bodyPr>
          <a:lstStyle/>
          <a:p>
            <a:pPr algn="ctr"/>
            <a:r>
              <a:rPr lang="en-CA" sz="2000" b="1" dirty="0">
                <a:solidFill>
                  <a:srgbClr val="29475F"/>
                </a:solidFill>
              </a:rPr>
              <a:t>FLEXIBILITY</a:t>
            </a:r>
          </a:p>
        </p:txBody>
      </p:sp>
      <p:sp>
        <p:nvSpPr>
          <p:cNvPr id="21" name="Rectangle 20"/>
          <p:cNvSpPr/>
          <p:nvPr/>
        </p:nvSpPr>
        <p:spPr>
          <a:xfrm>
            <a:off x="6917246" y="4014926"/>
            <a:ext cx="1479600" cy="1824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CA" sz="1200" dirty="0">
                <a:solidFill>
                  <a:srgbClr val="333333"/>
                </a:solidFill>
              </a:rPr>
              <a:t>Empower employees to learn </a:t>
            </a:r>
            <a:r>
              <a:rPr lang="en-CA" sz="1200" b="1" dirty="0">
                <a:solidFill>
                  <a:srgbClr val="333333"/>
                </a:solidFill>
              </a:rPr>
              <a:t>when</a:t>
            </a:r>
            <a:r>
              <a:rPr lang="en-CA" sz="1200" dirty="0">
                <a:solidFill>
                  <a:srgbClr val="333333"/>
                </a:solidFill>
              </a:rPr>
              <a:t> they want. </a:t>
            </a:r>
          </a:p>
          <a:p>
            <a:pPr algn="ctr">
              <a:spcAft>
                <a:spcPts val="600"/>
              </a:spcAft>
            </a:pPr>
            <a:r>
              <a:rPr lang="en-CA" sz="1200" dirty="0">
                <a:solidFill>
                  <a:srgbClr val="333333"/>
                </a:solidFill>
              </a:rPr>
              <a:t>Empower employees to learn </a:t>
            </a:r>
            <a:r>
              <a:rPr lang="en-CA" sz="1200" b="1" dirty="0">
                <a:solidFill>
                  <a:srgbClr val="333333"/>
                </a:solidFill>
              </a:rPr>
              <a:t>where</a:t>
            </a:r>
            <a:r>
              <a:rPr lang="en-CA" sz="1200" dirty="0">
                <a:solidFill>
                  <a:srgbClr val="333333"/>
                </a:solidFill>
              </a:rPr>
              <a:t> they want. </a:t>
            </a:r>
          </a:p>
          <a:p>
            <a:pPr algn="ctr">
              <a:spcAft>
                <a:spcPts val="600"/>
              </a:spcAft>
            </a:pPr>
            <a:r>
              <a:rPr lang="en-CA" sz="1200" dirty="0">
                <a:solidFill>
                  <a:srgbClr val="333333"/>
                </a:solidFill>
              </a:rPr>
              <a:t>Empower employees to learn </a:t>
            </a:r>
            <a:r>
              <a:rPr lang="en-CA" sz="1200" b="1" dirty="0">
                <a:solidFill>
                  <a:srgbClr val="333333"/>
                </a:solidFill>
              </a:rPr>
              <a:t>what</a:t>
            </a:r>
            <a:r>
              <a:rPr lang="en-CA" sz="1200" dirty="0">
                <a:solidFill>
                  <a:srgbClr val="333333"/>
                </a:solidFill>
              </a:rPr>
              <a:t> </a:t>
            </a:r>
            <a:r>
              <a:rPr lang="en-CA" sz="1200" dirty="0" smtClean="0">
                <a:solidFill>
                  <a:srgbClr val="333333"/>
                </a:solidFill>
              </a:rPr>
              <a:t>they </a:t>
            </a:r>
            <a:r>
              <a:rPr lang="en-CA" sz="1200" dirty="0">
                <a:solidFill>
                  <a:srgbClr val="333333"/>
                </a:solidFill>
              </a:rPr>
              <a:t>want. </a:t>
            </a:r>
          </a:p>
        </p:txBody>
      </p:sp>
      <p:grpSp>
        <p:nvGrpSpPr>
          <p:cNvPr id="7" name="Group 2"/>
          <p:cNvGrpSpPr/>
          <p:nvPr/>
        </p:nvGrpSpPr>
        <p:grpSpPr>
          <a:xfrm>
            <a:off x="2724143" y="2331332"/>
            <a:ext cx="1332089" cy="1438089"/>
            <a:chOff x="2771115" y="2378467"/>
            <a:chExt cx="1332089" cy="1438089"/>
          </a:xfrm>
        </p:grpSpPr>
        <p:sp>
          <p:nvSpPr>
            <p:cNvPr id="13" name="Rectangle 24"/>
            <p:cNvSpPr/>
            <p:nvPr/>
          </p:nvSpPr>
          <p:spPr>
            <a:xfrm>
              <a:off x="2771115" y="2378467"/>
              <a:ext cx="1332089" cy="111792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CA" sz="1200" dirty="0">
                <a:solidFill>
                  <a:srgbClr val="333333"/>
                </a:solidFill>
              </a:endParaRPr>
            </a:p>
          </p:txBody>
        </p:sp>
        <p:sp>
          <p:nvSpPr>
            <p:cNvPr id="14" name="Isosceles Triangle 32"/>
            <p:cNvSpPr/>
            <p:nvPr/>
          </p:nvSpPr>
          <p:spPr>
            <a:xfrm rot="10800000">
              <a:off x="3234549" y="3439847"/>
              <a:ext cx="476903" cy="37670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22"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2048" y="2626916"/>
              <a:ext cx="519404" cy="601415"/>
            </a:xfrm>
            <a:prstGeom prst="rect">
              <a:avLst/>
            </a:prstGeom>
            <a:solidFill>
              <a:schemeClr val="accent1">
                <a:lumMod val="40000"/>
                <a:lumOff val="60000"/>
              </a:schemeClr>
            </a:solidFill>
          </p:spPr>
        </p:pic>
      </p:grpSp>
      <p:grpSp>
        <p:nvGrpSpPr>
          <p:cNvPr id="29" name="Group 38"/>
          <p:cNvGrpSpPr/>
          <p:nvPr/>
        </p:nvGrpSpPr>
        <p:grpSpPr>
          <a:xfrm>
            <a:off x="6932418" y="2317084"/>
            <a:ext cx="1332089" cy="1452336"/>
            <a:chOff x="6932418" y="2364219"/>
            <a:chExt cx="1332089" cy="1452336"/>
          </a:xfrm>
        </p:grpSpPr>
        <p:sp>
          <p:nvSpPr>
            <p:cNvPr id="19" name="Rectangle 39"/>
            <p:cNvSpPr/>
            <p:nvPr/>
          </p:nvSpPr>
          <p:spPr>
            <a:xfrm>
              <a:off x="6932418" y="2364219"/>
              <a:ext cx="1332089" cy="111792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CA" sz="1200" dirty="0">
                <a:solidFill>
                  <a:srgbClr val="333333"/>
                </a:solidFill>
              </a:endParaRPr>
            </a:p>
          </p:txBody>
        </p:sp>
        <p:sp>
          <p:nvSpPr>
            <p:cNvPr id="20" name="Isosceles Triangle 40"/>
            <p:cNvSpPr/>
            <p:nvPr/>
          </p:nvSpPr>
          <p:spPr>
            <a:xfrm rot="10800000">
              <a:off x="7360010" y="3439846"/>
              <a:ext cx="476903" cy="37670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23"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7204" y="2610776"/>
              <a:ext cx="582514" cy="582514"/>
            </a:xfrm>
            <a:prstGeom prst="rect">
              <a:avLst/>
            </a:prstGeom>
            <a:solidFill>
              <a:schemeClr val="accent1">
                <a:lumMod val="40000"/>
                <a:lumOff val="60000"/>
              </a:schemeClr>
            </a:solidFill>
          </p:spPr>
        </p:pic>
      </p:grpSp>
      <p:grpSp>
        <p:nvGrpSpPr>
          <p:cNvPr id="6" name="Group 46"/>
          <p:cNvGrpSpPr/>
          <p:nvPr/>
        </p:nvGrpSpPr>
        <p:grpSpPr>
          <a:xfrm>
            <a:off x="620006" y="2347642"/>
            <a:ext cx="1332089" cy="1421779"/>
            <a:chOff x="620006" y="2394777"/>
            <a:chExt cx="1332089" cy="1421779"/>
          </a:xfrm>
        </p:grpSpPr>
        <p:sp>
          <p:nvSpPr>
            <p:cNvPr id="4" name="Rectangle 47"/>
            <p:cNvSpPr/>
            <p:nvPr/>
          </p:nvSpPr>
          <p:spPr>
            <a:xfrm>
              <a:off x="620006" y="2394777"/>
              <a:ext cx="1332089" cy="111792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CA" sz="1200" dirty="0">
                <a:solidFill>
                  <a:srgbClr val="333333"/>
                </a:solidFill>
              </a:endParaRPr>
            </a:p>
          </p:txBody>
        </p:sp>
        <p:sp>
          <p:nvSpPr>
            <p:cNvPr id="11" name="Isosceles Triangle 48"/>
            <p:cNvSpPr/>
            <p:nvPr/>
          </p:nvSpPr>
          <p:spPr>
            <a:xfrm rot="10800000">
              <a:off x="1029078" y="3439847"/>
              <a:ext cx="476903" cy="37670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24" name="Picture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4246" y="2613039"/>
              <a:ext cx="354868" cy="567789"/>
            </a:xfrm>
            <a:prstGeom prst="rect">
              <a:avLst/>
            </a:prstGeom>
            <a:solidFill>
              <a:schemeClr val="accent1">
                <a:lumMod val="40000"/>
                <a:lumOff val="60000"/>
              </a:schemeClr>
            </a:solidFill>
          </p:spPr>
        </p:pic>
      </p:grpSp>
      <p:grpSp>
        <p:nvGrpSpPr>
          <p:cNvPr id="28" name="Group 54"/>
          <p:cNvGrpSpPr/>
          <p:nvPr/>
        </p:nvGrpSpPr>
        <p:grpSpPr>
          <a:xfrm>
            <a:off x="4828280" y="2331332"/>
            <a:ext cx="1332089" cy="1438089"/>
            <a:chOff x="4909024" y="2378467"/>
            <a:chExt cx="1332089" cy="1438089"/>
          </a:xfrm>
        </p:grpSpPr>
        <p:sp>
          <p:nvSpPr>
            <p:cNvPr id="16" name="Rectangle 55"/>
            <p:cNvSpPr/>
            <p:nvPr/>
          </p:nvSpPr>
          <p:spPr>
            <a:xfrm>
              <a:off x="4909024" y="2378467"/>
              <a:ext cx="1332089" cy="111792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CA" sz="1200" dirty="0">
                <a:solidFill>
                  <a:srgbClr val="333333"/>
                </a:solidFill>
              </a:endParaRPr>
            </a:p>
          </p:txBody>
        </p:sp>
        <p:sp>
          <p:nvSpPr>
            <p:cNvPr id="17" name="Isosceles Triangle 56"/>
            <p:cNvSpPr/>
            <p:nvPr/>
          </p:nvSpPr>
          <p:spPr>
            <a:xfrm rot="10800000">
              <a:off x="5343680" y="3439847"/>
              <a:ext cx="476903" cy="37670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26" name="Picture 5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62446" y="2613039"/>
              <a:ext cx="558137" cy="558137"/>
            </a:xfrm>
            <a:prstGeom prst="rect">
              <a:avLst/>
            </a:prstGeom>
            <a:solidFill>
              <a:schemeClr val="accent1">
                <a:lumMod val="40000"/>
                <a:lumOff val="60000"/>
              </a:schemeClr>
            </a:solidFill>
          </p:spPr>
        </p:pic>
      </p:grpSp>
      <p:cxnSp>
        <p:nvCxnSpPr>
          <p:cNvPr id="30" name="Straight Connector 2"/>
          <p:cNvCxnSpPr/>
          <p:nvPr/>
        </p:nvCxnSpPr>
        <p:spPr>
          <a:xfrm flipV="1">
            <a:off x="2319838" y="4305436"/>
            <a:ext cx="294" cy="18360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 name="Straight Connector 2"/>
          <p:cNvCxnSpPr/>
          <p:nvPr/>
        </p:nvCxnSpPr>
        <p:spPr>
          <a:xfrm flipV="1">
            <a:off x="4567236" y="4305436"/>
            <a:ext cx="294" cy="18360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 name="Straight Connector 2"/>
          <p:cNvCxnSpPr/>
          <p:nvPr/>
        </p:nvCxnSpPr>
        <p:spPr>
          <a:xfrm flipV="1">
            <a:off x="6654767" y="4305436"/>
            <a:ext cx="294" cy="18360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098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2"/>
          <p:cNvCxnSpPr/>
          <p:nvPr/>
        </p:nvCxnSpPr>
        <p:spPr>
          <a:xfrm flipH="1">
            <a:off x="3813146" y="5249879"/>
            <a:ext cx="421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smtClean="0"/>
              <a:t>Create an LMS strategy that aligns with the business goals and objectives </a:t>
            </a:r>
            <a:endParaRPr lang="en-CA" dirty="0"/>
          </a:p>
        </p:txBody>
      </p:sp>
      <p:cxnSp>
        <p:nvCxnSpPr>
          <p:cNvPr id="32" name="Straight Connector 2"/>
          <p:cNvCxnSpPr/>
          <p:nvPr/>
        </p:nvCxnSpPr>
        <p:spPr>
          <a:xfrm flipV="1">
            <a:off x="2921326" y="4675002"/>
            <a:ext cx="294" cy="18360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57174" y="1133475"/>
            <a:ext cx="8620125" cy="646331"/>
          </a:xfrm>
          <a:prstGeom prst="rect">
            <a:avLst/>
          </a:prstGeom>
        </p:spPr>
        <p:txBody>
          <a:bodyPr wrap="square" rtlCol="0">
            <a:spAutoFit/>
          </a:bodyPr>
          <a:lstStyle/>
          <a:p>
            <a:r>
              <a:rPr lang="en-CA" sz="1200" dirty="0">
                <a:solidFill>
                  <a:srgbClr val="333333"/>
                </a:solidFill>
              </a:rPr>
              <a:t>Successful strategy creation is determined by the ability to support the business and drive tactical business objectives. Step one is to understand corporate and L&amp;D objectives. Most organizations use LMS for one or a combination of the use cases below. Understand your learning vision to align your LMS strategy appropriately. </a:t>
            </a:r>
          </a:p>
        </p:txBody>
      </p:sp>
      <p:sp>
        <p:nvSpPr>
          <p:cNvPr id="35" name="TextBox 34"/>
          <p:cNvSpPr txBox="1"/>
          <p:nvPr/>
        </p:nvSpPr>
        <p:spPr>
          <a:xfrm>
            <a:off x="3800474" y="5244035"/>
            <a:ext cx="5076825" cy="830997"/>
          </a:xfrm>
          <a:prstGeom prst="rect">
            <a:avLst/>
          </a:prstGeom>
        </p:spPr>
        <p:txBody>
          <a:bodyPr wrap="square" rtlCol="0">
            <a:spAutoFit/>
          </a:bodyPr>
          <a:lstStyle/>
          <a:p>
            <a:r>
              <a:rPr lang="en-CA" sz="1200" dirty="0">
                <a:solidFill>
                  <a:srgbClr val="333333"/>
                </a:solidFill>
              </a:rPr>
              <a:t>The sharing, distribution, and curation of knowledge throughout the organization. Centralizing organizational knowledge provides information and insight to help an organization learn as an organization rather than individually. </a:t>
            </a:r>
          </a:p>
        </p:txBody>
      </p:sp>
      <p:sp>
        <p:nvSpPr>
          <p:cNvPr id="36" name="TextBox 35"/>
          <p:cNvSpPr txBox="1"/>
          <p:nvPr/>
        </p:nvSpPr>
        <p:spPr>
          <a:xfrm>
            <a:off x="4213404" y="3573614"/>
            <a:ext cx="4663895" cy="830997"/>
          </a:xfrm>
          <a:prstGeom prst="rect">
            <a:avLst/>
          </a:prstGeom>
        </p:spPr>
        <p:txBody>
          <a:bodyPr wrap="square" rtlCol="0">
            <a:spAutoFit/>
          </a:bodyPr>
          <a:lstStyle/>
          <a:p>
            <a:r>
              <a:rPr lang="en-CA" sz="1200" dirty="0">
                <a:solidFill>
                  <a:srgbClr val="333333"/>
                </a:solidFill>
              </a:rPr>
              <a:t>Job-specific training intended to develop soft or hard skills, including management and leadership skills. Performance support training is intended to enhance existing competencies and develop new skills. </a:t>
            </a:r>
          </a:p>
        </p:txBody>
      </p:sp>
      <p:sp>
        <p:nvSpPr>
          <p:cNvPr id="37" name="TextBox 36"/>
          <p:cNvSpPr txBox="1"/>
          <p:nvPr/>
        </p:nvSpPr>
        <p:spPr>
          <a:xfrm>
            <a:off x="3501273" y="2334148"/>
            <a:ext cx="5376026" cy="461665"/>
          </a:xfrm>
          <a:prstGeom prst="rect">
            <a:avLst/>
          </a:prstGeom>
        </p:spPr>
        <p:txBody>
          <a:bodyPr wrap="square" rtlCol="0">
            <a:spAutoFit/>
          </a:bodyPr>
          <a:lstStyle/>
          <a:p>
            <a:r>
              <a:rPr lang="en-CA" sz="1200" dirty="0">
                <a:solidFill>
                  <a:srgbClr val="333333"/>
                </a:solidFill>
              </a:rPr>
              <a:t>Regulatory, legal, or industry-standard compliance training, or certification renewal mandated by the government or organization. </a:t>
            </a:r>
            <a:endParaRPr lang="en-CA" sz="1200" b="1" i="1" dirty="0">
              <a:solidFill>
                <a:srgbClr val="333333"/>
              </a:solidFill>
            </a:endParaRPr>
          </a:p>
        </p:txBody>
      </p:sp>
      <p:cxnSp>
        <p:nvCxnSpPr>
          <p:cNvPr id="38" name="Straight Connector 2"/>
          <p:cNvCxnSpPr/>
          <p:nvPr/>
        </p:nvCxnSpPr>
        <p:spPr>
          <a:xfrm flipH="1">
            <a:off x="2239145" y="2326236"/>
            <a:ext cx="421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2"/>
          <p:cNvCxnSpPr/>
          <p:nvPr/>
        </p:nvCxnSpPr>
        <p:spPr>
          <a:xfrm flipH="1">
            <a:off x="3934351" y="3530441"/>
            <a:ext cx="421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p:nvPr>
            <p:extLst/>
          </p:nvPr>
        </p:nvGraphicFramePr>
        <p:xfrm>
          <a:off x="-801929" y="219569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Oval 6"/>
          <p:cNvSpPr/>
          <p:nvPr/>
        </p:nvSpPr>
        <p:spPr>
          <a:xfrm>
            <a:off x="1582286" y="3560948"/>
            <a:ext cx="1333500" cy="13335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solidFill>
                  <a:srgbClr val="29475F"/>
                </a:solidFill>
              </a:rPr>
              <a:t>LMS</a:t>
            </a:r>
            <a:br>
              <a:rPr lang="en-CA" sz="2400" b="1" dirty="0" smtClean="0">
                <a:solidFill>
                  <a:srgbClr val="29475F"/>
                </a:solidFill>
              </a:rPr>
            </a:br>
            <a:r>
              <a:rPr lang="en-CA" sz="2400" b="1" dirty="0" smtClean="0">
                <a:solidFill>
                  <a:srgbClr val="29475F"/>
                </a:solidFill>
              </a:rPr>
              <a:t>Use </a:t>
            </a:r>
            <a:r>
              <a:rPr lang="en-CA" sz="2400" b="1" dirty="0">
                <a:solidFill>
                  <a:srgbClr val="29475F"/>
                </a:solidFill>
              </a:rPr>
              <a:t>Case</a:t>
            </a:r>
          </a:p>
        </p:txBody>
      </p:sp>
      <p:sp>
        <p:nvSpPr>
          <p:cNvPr id="8" name="TextBox 7"/>
          <p:cNvSpPr txBox="1"/>
          <p:nvPr/>
        </p:nvSpPr>
        <p:spPr>
          <a:xfrm>
            <a:off x="2830896" y="1951759"/>
            <a:ext cx="2463175" cy="369332"/>
          </a:xfrm>
          <a:prstGeom prst="rect">
            <a:avLst/>
          </a:prstGeom>
        </p:spPr>
        <p:txBody>
          <a:bodyPr wrap="none" rtlCol="0">
            <a:spAutoFit/>
          </a:bodyPr>
          <a:lstStyle/>
          <a:p>
            <a:r>
              <a:rPr lang="en-CA" b="1" i="1" dirty="0">
                <a:solidFill>
                  <a:srgbClr val="7CADD4"/>
                </a:solidFill>
              </a:rPr>
              <a:t>Compliance Training</a:t>
            </a:r>
          </a:p>
        </p:txBody>
      </p:sp>
      <p:sp>
        <p:nvSpPr>
          <p:cNvPr id="43" name="TextBox 42"/>
          <p:cNvSpPr txBox="1"/>
          <p:nvPr/>
        </p:nvSpPr>
        <p:spPr>
          <a:xfrm>
            <a:off x="4110108" y="3161386"/>
            <a:ext cx="2544286" cy="369332"/>
          </a:xfrm>
          <a:prstGeom prst="rect">
            <a:avLst/>
          </a:prstGeom>
        </p:spPr>
        <p:txBody>
          <a:bodyPr wrap="none" rtlCol="0">
            <a:spAutoFit/>
          </a:bodyPr>
          <a:lstStyle/>
          <a:p>
            <a:r>
              <a:rPr lang="en-CA" b="1" i="1" dirty="0">
                <a:solidFill>
                  <a:srgbClr val="29475F"/>
                </a:solidFill>
              </a:rPr>
              <a:t>Performance Support</a:t>
            </a:r>
          </a:p>
        </p:txBody>
      </p:sp>
      <p:sp>
        <p:nvSpPr>
          <p:cNvPr id="44" name="TextBox 43"/>
          <p:cNvSpPr txBox="1"/>
          <p:nvPr/>
        </p:nvSpPr>
        <p:spPr>
          <a:xfrm>
            <a:off x="4077222" y="4866792"/>
            <a:ext cx="2890535" cy="369332"/>
          </a:xfrm>
          <a:prstGeom prst="rect">
            <a:avLst/>
          </a:prstGeom>
        </p:spPr>
        <p:txBody>
          <a:bodyPr wrap="none" rtlCol="0">
            <a:spAutoFit/>
          </a:bodyPr>
          <a:lstStyle/>
          <a:p>
            <a:r>
              <a:rPr lang="en-CA" b="1" i="1" dirty="0">
                <a:solidFill>
                  <a:srgbClr val="B0CEE5"/>
                </a:solidFill>
              </a:rPr>
              <a:t>Knowledge Management</a:t>
            </a:r>
          </a:p>
        </p:txBody>
      </p:sp>
      <p:sp>
        <p:nvSpPr>
          <p:cNvPr id="9" name="TextBox 8"/>
          <p:cNvSpPr txBox="1"/>
          <p:nvPr/>
        </p:nvSpPr>
        <p:spPr>
          <a:xfrm rot="18235424">
            <a:off x="632675" y="3409015"/>
            <a:ext cx="1492716" cy="369332"/>
          </a:xfrm>
          <a:prstGeom prst="rect">
            <a:avLst/>
          </a:prstGeom>
        </p:spPr>
        <p:txBody>
          <a:bodyPr wrap="none" rtlCol="0">
            <a:prstTxWarp prst="textArchUp">
              <a:avLst/>
            </a:prstTxWarp>
            <a:spAutoFit/>
          </a:bodyPr>
          <a:lstStyle/>
          <a:p>
            <a:r>
              <a:rPr lang="en-CA" b="1" dirty="0">
                <a:solidFill>
                  <a:srgbClr val="FFFFFF"/>
                </a:solidFill>
                <a:effectLst>
                  <a:outerShdw blurRad="38100" dist="38100" dir="2700000" algn="tl">
                    <a:srgbClr val="000000">
                      <a:alpha val="43137"/>
                    </a:srgbClr>
                  </a:outerShdw>
                </a:effectLst>
              </a:rPr>
              <a:t>Compliance</a:t>
            </a:r>
          </a:p>
        </p:txBody>
      </p:sp>
      <p:sp>
        <p:nvSpPr>
          <p:cNvPr id="45" name="TextBox 44"/>
          <p:cNvSpPr txBox="1"/>
          <p:nvPr/>
        </p:nvSpPr>
        <p:spPr>
          <a:xfrm rot="3326674">
            <a:off x="2510830" y="3607700"/>
            <a:ext cx="1492716" cy="369332"/>
          </a:xfrm>
          <a:prstGeom prst="rect">
            <a:avLst/>
          </a:prstGeom>
        </p:spPr>
        <p:txBody>
          <a:bodyPr wrap="none" rtlCol="0">
            <a:prstTxWarp prst="textArchUp">
              <a:avLst/>
            </a:prstTxWarp>
            <a:spAutoFit/>
          </a:bodyPr>
          <a:lstStyle/>
          <a:p>
            <a:r>
              <a:rPr lang="en-CA" b="1" dirty="0">
                <a:solidFill>
                  <a:srgbClr val="FFFFFF"/>
                </a:solidFill>
                <a:effectLst>
                  <a:outerShdw blurRad="38100" dist="38100" dir="2700000" algn="tl">
                    <a:srgbClr val="000000">
                      <a:alpha val="43137"/>
                    </a:srgbClr>
                  </a:outerShdw>
                </a:effectLst>
              </a:rPr>
              <a:t>Performance</a:t>
            </a:r>
          </a:p>
        </p:txBody>
      </p:sp>
      <p:sp>
        <p:nvSpPr>
          <p:cNvPr id="46" name="TextBox 45"/>
          <p:cNvSpPr txBox="1"/>
          <p:nvPr/>
        </p:nvSpPr>
        <p:spPr>
          <a:xfrm rot="21341002">
            <a:off x="1667836" y="5215907"/>
            <a:ext cx="1471399" cy="369332"/>
          </a:xfrm>
          <a:prstGeom prst="rect">
            <a:avLst/>
          </a:prstGeom>
        </p:spPr>
        <p:txBody>
          <a:bodyPr wrap="none" rtlCol="0">
            <a:prstTxWarp prst="textArchDown">
              <a:avLst/>
            </a:prstTxWarp>
            <a:spAutoFit/>
          </a:bodyPr>
          <a:lstStyle/>
          <a:p>
            <a:r>
              <a:rPr lang="en-CA" b="1" dirty="0">
                <a:solidFill>
                  <a:srgbClr val="FFFFFF"/>
                </a:solidFill>
                <a:effectLst>
                  <a:outerShdw blurRad="38100" dist="38100" dir="2700000" algn="tl">
                    <a:srgbClr val="000000">
                      <a:alpha val="43137"/>
                    </a:srgbClr>
                  </a:outerShdw>
                </a:effectLst>
              </a:rPr>
              <a:t>Knowledge</a:t>
            </a:r>
          </a:p>
        </p:txBody>
      </p:sp>
    </p:spTree>
    <p:extLst>
      <p:ext uri="{BB962C8B-B14F-4D97-AF65-F5344CB8AC3E}">
        <p14:creationId xmlns:p14="http://schemas.microsoft.com/office/powerpoint/2010/main" val="3243897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an educated approach to learning: consider content, people, process, and technology</a:t>
            </a:r>
            <a:endParaRPr lang="en-CA" dirty="0"/>
          </a:p>
        </p:txBody>
      </p:sp>
      <p:grpSp>
        <p:nvGrpSpPr>
          <p:cNvPr id="8" name="Group 7"/>
          <p:cNvGrpSpPr/>
          <p:nvPr/>
        </p:nvGrpSpPr>
        <p:grpSpPr>
          <a:xfrm>
            <a:off x="113641" y="1318141"/>
            <a:ext cx="6020260" cy="5013386"/>
            <a:chOff x="113641" y="1318141"/>
            <a:chExt cx="6020260" cy="5013386"/>
          </a:xfrm>
        </p:grpSpPr>
        <p:grpSp>
          <p:nvGrpSpPr>
            <p:cNvPr id="42" name="Group 41"/>
            <p:cNvGrpSpPr/>
            <p:nvPr/>
          </p:nvGrpSpPr>
          <p:grpSpPr>
            <a:xfrm>
              <a:off x="113641" y="1318141"/>
              <a:ext cx="6020260" cy="5013386"/>
              <a:chOff x="1665351" y="1948141"/>
              <a:chExt cx="5448682" cy="4123152"/>
            </a:xfrm>
          </p:grpSpPr>
          <p:grpSp>
            <p:nvGrpSpPr>
              <p:cNvPr id="43" name="Group 17"/>
              <p:cNvGrpSpPr/>
              <p:nvPr/>
            </p:nvGrpSpPr>
            <p:grpSpPr>
              <a:xfrm>
                <a:off x="1665351" y="1948141"/>
                <a:ext cx="5448682" cy="4123152"/>
                <a:chOff x="1581325" y="1456268"/>
                <a:chExt cx="5881511" cy="4684888"/>
              </a:xfrm>
              <a:solidFill>
                <a:schemeClr val="tx2">
                  <a:lumMod val="60000"/>
                  <a:lumOff val="40000"/>
                </a:schemeClr>
              </a:solidFill>
            </p:grpSpPr>
            <p:sp>
              <p:nvSpPr>
                <p:cNvPr id="48" name="Isosceles Triangle 18"/>
                <p:cNvSpPr/>
                <p:nvPr/>
              </p:nvSpPr>
              <p:spPr>
                <a:xfrm>
                  <a:off x="1581325" y="1456268"/>
                  <a:ext cx="5881511" cy="117404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rgbClr val="29475F"/>
                      </a:solidFill>
                    </a:rPr>
                    <a:t>Learning Management System Strategy </a:t>
                  </a:r>
                </a:p>
              </p:txBody>
            </p:sp>
            <p:sp>
              <p:nvSpPr>
                <p:cNvPr id="49" name="Rectangle 19"/>
                <p:cNvSpPr/>
                <p:nvPr/>
              </p:nvSpPr>
              <p:spPr>
                <a:xfrm>
                  <a:off x="1852258" y="2731911"/>
                  <a:ext cx="5339644" cy="2370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rgbClr val="29475F"/>
                      </a:solidFill>
                    </a:rPr>
                    <a:t>Governance</a:t>
                  </a:r>
                </a:p>
              </p:txBody>
            </p:sp>
            <p:sp>
              <p:nvSpPr>
                <p:cNvPr id="50" name="Rectangle 20"/>
                <p:cNvSpPr/>
                <p:nvPr/>
              </p:nvSpPr>
              <p:spPr>
                <a:xfrm>
                  <a:off x="2348089" y="3070577"/>
                  <a:ext cx="925689" cy="21674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51" name="Rectangle 21"/>
                <p:cNvSpPr/>
                <p:nvPr/>
              </p:nvSpPr>
              <p:spPr>
                <a:xfrm>
                  <a:off x="3479721" y="3070577"/>
                  <a:ext cx="984054" cy="216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52" name="Rectangle 22"/>
                <p:cNvSpPr/>
                <p:nvPr/>
              </p:nvSpPr>
              <p:spPr>
                <a:xfrm>
                  <a:off x="4696177" y="3070577"/>
                  <a:ext cx="936000" cy="21674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53" name="Rectangle 23"/>
                <p:cNvSpPr/>
                <p:nvPr/>
              </p:nvSpPr>
              <p:spPr>
                <a:xfrm>
                  <a:off x="5864578" y="3070577"/>
                  <a:ext cx="982549" cy="2167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54" name="Rectangle 24"/>
                <p:cNvSpPr/>
                <p:nvPr/>
              </p:nvSpPr>
              <p:spPr>
                <a:xfrm>
                  <a:off x="1852258" y="5339643"/>
                  <a:ext cx="5339644" cy="2370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rgbClr val="29475F"/>
                      </a:solidFill>
                    </a:rPr>
                    <a:t>Learning Management Objectives</a:t>
                  </a:r>
                  <a:endParaRPr lang="en-CA" sz="1400" b="1" dirty="0">
                    <a:solidFill>
                      <a:srgbClr val="29475F"/>
                    </a:solidFill>
                  </a:endParaRPr>
                </a:p>
              </p:txBody>
            </p:sp>
            <p:sp>
              <p:nvSpPr>
                <p:cNvPr id="55" name="Rectangle 25"/>
                <p:cNvSpPr/>
                <p:nvPr/>
              </p:nvSpPr>
              <p:spPr>
                <a:xfrm>
                  <a:off x="1682044" y="5633152"/>
                  <a:ext cx="5678312" cy="225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rgbClr val="29475F"/>
                      </a:solidFill>
                    </a:rPr>
                    <a:t>Learning and Development Objectives</a:t>
                  </a:r>
                  <a:endParaRPr lang="en-CA" sz="1400" b="1" dirty="0">
                    <a:solidFill>
                      <a:srgbClr val="29475F"/>
                    </a:solidFill>
                  </a:endParaRPr>
                </a:p>
              </p:txBody>
            </p:sp>
            <p:sp>
              <p:nvSpPr>
                <p:cNvPr id="56" name="Rectangle 26"/>
                <p:cNvSpPr/>
                <p:nvPr/>
              </p:nvSpPr>
              <p:spPr>
                <a:xfrm>
                  <a:off x="1682044" y="5915375"/>
                  <a:ext cx="5678312" cy="225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rgbClr val="29475F"/>
                      </a:solidFill>
                    </a:rPr>
                    <a:t>Corporate Objectives</a:t>
                  </a:r>
                </a:p>
              </p:txBody>
            </p:sp>
          </p:grpSp>
          <p:sp>
            <p:nvSpPr>
              <p:cNvPr id="44" name="TextBox 43"/>
              <p:cNvSpPr txBox="1"/>
              <p:nvPr/>
            </p:nvSpPr>
            <p:spPr>
              <a:xfrm>
                <a:off x="2341626" y="4170577"/>
                <a:ext cx="925690" cy="240468"/>
              </a:xfrm>
              <a:prstGeom prst="rect">
                <a:avLst/>
              </a:prstGeom>
            </p:spPr>
            <p:txBody>
              <a:bodyPr wrap="square" rtlCol="0">
                <a:spAutoFit/>
              </a:bodyPr>
              <a:lstStyle/>
              <a:p>
                <a:pPr algn="ctr"/>
                <a:r>
                  <a:rPr lang="en-CA" sz="1300" b="1" dirty="0">
                    <a:solidFill>
                      <a:srgbClr val="FFFFFF"/>
                    </a:solidFill>
                  </a:rPr>
                  <a:t>Content</a:t>
                </a:r>
              </a:p>
            </p:txBody>
          </p:sp>
          <p:sp>
            <p:nvSpPr>
              <p:cNvPr id="45" name="TextBox 44"/>
              <p:cNvSpPr txBox="1"/>
              <p:nvPr/>
            </p:nvSpPr>
            <p:spPr>
              <a:xfrm>
                <a:off x="3424041" y="4168788"/>
                <a:ext cx="925690" cy="240468"/>
              </a:xfrm>
              <a:prstGeom prst="rect">
                <a:avLst/>
              </a:prstGeom>
            </p:spPr>
            <p:txBody>
              <a:bodyPr wrap="square" rtlCol="0">
                <a:spAutoFit/>
              </a:bodyPr>
              <a:lstStyle/>
              <a:p>
                <a:pPr algn="ctr"/>
                <a:r>
                  <a:rPr lang="en-CA" sz="1300" b="1" dirty="0">
                    <a:solidFill>
                      <a:srgbClr val="FFFFFF"/>
                    </a:solidFill>
                  </a:rPr>
                  <a:t>People</a:t>
                </a:r>
              </a:p>
            </p:txBody>
          </p:sp>
          <p:sp>
            <p:nvSpPr>
              <p:cNvPr id="46" name="TextBox 45"/>
              <p:cNvSpPr txBox="1"/>
              <p:nvPr/>
            </p:nvSpPr>
            <p:spPr>
              <a:xfrm>
                <a:off x="4416739" y="4177725"/>
                <a:ext cx="1174043" cy="240468"/>
              </a:xfrm>
              <a:prstGeom prst="rect">
                <a:avLst/>
              </a:prstGeom>
            </p:spPr>
            <p:txBody>
              <a:bodyPr wrap="square" rtlCol="0">
                <a:spAutoFit/>
              </a:bodyPr>
              <a:lstStyle/>
              <a:p>
                <a:pPr algn="ctr"/>
                <a:r>
                  <a:rPr lang="en-CA" sz="1300" b="1" dirty="0">
                    <a:solidFill>
                      <a:srgbClr val="FFFFFF"/>
                    </a:solidFill>
                  </a:rPr>
                  <a:t>Process</a:t>
                </a:r>
              </a:p>
            </p:txBody>
          </p:sp>
          <p:sp>
            <p:nvSpPr>
              <p:cNvPr id="47" name="TextBox 46"/>
              <p:cNvSpPr txBox="1"/>
              <p:nvPr/>
            </p:nvSpPr>
            <p:spPr>
              <a:xfrm>
                <a:off x="5485102" y="4187414"/>
                <a:ext cx="1206824" cy="240468"/>
              </a:xfrm>
              <a:prstGeom prst="rect">
                <a:avLst/>
              </a:prstGeom>
            </p:spPr>
            <p:txBody>
              <a:bodyPr wrap="square" rtlCol="0">
                <a:spAutoFit/>
              </a:bodyPr>
              <a:lstStyle/>
              <a:p>
                <a:pPr algn="ctr"/>
                <a:r>
                  <a:rPr lang="en-CA" sz="1300" b="1" dirty="0">
                    <a:solidFill>
                      <a:srgbClr val="FFFFFF"/>
                    </a:solidFill>
                  </a:rPr>
                  <a:t>Technology</a:t>
                </a:r>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823" y="4346870"/>
              <a:ext cx="430867" cy="45779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3788" y="4355852"/>
              <a:ext cx="255805" cy="29234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473" y="4342375"/>
              <a:ext cx="345073" cy="3943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3891" y="4298294"/>
              <a:ext cx="416730" cy="48253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80390" y="4355852"/>
              <a:ext cx="425140" cy="425140"/>
            </a:xfrm>
            <a:prstGeom prst="rect">
              <a:avLst/>
            </a:prstGeom>
          </p:spPr>
        </p:pic>
      </p:grpSp>
      <p:grpSp>
        <p:nvGrpSpPr>
          <p:cNvPr id="12" name="Group 11"/>
          <p:cNvGrpSpPr/>
          <p:nvPr/>
        </p:nvGrpSpPr>
        <p:grpSpPr>
          <a:xfrm>
            <a:off x="6227668" y="1107098"/>
            <a:ext cx="2923915" cy="5407379"/>
            <a:chOff x="6227668" y="1107098"/>
            <a:chExt cx="2923915" cy="5407379"/>
          </a:xfrm>
        </p:grpSpPr>
        <p:sp>
          <p:nvSpPr>
            <p:cNvPr id="26" name="Rectangle 25"/>
            <p:cNvSpPr/>
            <p:nvPr/>
          </p:nvSpPr>
          <p:spPr>
            <a:xfrm>
              <a:off x="6227668" y="1107098"/>
              <a:ext cx="2919766" cy="54073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1" name="TextBox 20"/>
            <p:cNvSpPr txBox="1"/>
            <p:nvPr/>
          </p:nvSpPr>
          <p:spPr>
            <a:xfrm>
              <a:off x="6227668" y="1132741"/>
              <a:ext cx="2916332" cy="830997"/>
            </a:xfrm>
            <a:prstGeom prst="rect">
              <a:avLst/>
            </a:prstGeom>
          </p:spPr>
          <p:txBody>
            <a:bodyPr wrap="square" rtlCol="0">
              <a:spAutoFit/>
            </a:bodyPr>
            <a:lstStyle/>
            <a:p>
              <a:pPr algn="ctr"/>
              <a:r>
                <a:rPr lang="en-CA" sz="2400" b="1" dirty="0">
                  <a:solidFill>
                    <a:srgbClr val="333333"/>
                  </a:solidFill>
                </a:rPr>
                <a:t>Why this approach?</a:t>
              </a:r>
            </a:p>
          </p:txBody>
        </p:sp>
        <p:grpSp>
          <p:nvGrpSpPr>
            <p:cNvPr id="9" name="Group 8"/>
            <p:cNvGrpSpPr/>
            <p:nvPr/>
          </p:nvGrpSpPr>
          <p:grpSpPr>
            <a:xfrm>
              <a:off x="6282793" y="1985440"/>
              <a:ext cx="2868790" cy="2920129"/>
              <a:chOff x="6282793" y="1493071"/>
              <a:chExt cx="2868790" cy="2920129"/>
            </a:xfrm>
          </p:grpSpPr>
          <p:sp>
            <p:nvSpPr>
              <p:cNvPr id="22" name="TextBox 21"/>
              <p:cNvSpPr txBox="1"/>
              <p:nvPr/>
            </p:nvSpPr>
            <p:spPr>
              <a:xfrm>
                <a:off x="6340297" y="1813097"/>
                <a:ext cx="2738614" cy="1431161"/>
              </a:xfrm>
              <a:prstGeom prst="rect">
                <a:avLst/>
              </a:prstGeom>
            </p:spPr>
            <p:txBody>
              <a:bodyPr wrap="square" rtlCol="0">
                <a:spAutoFit/>
              </a:bodyPr>
              <a:lstStyle/>
              <a:p>
                <a:r>
                  <a:rPr lang="en-CA" sz="1600" b="1" dirty="0">
                    <a:solidFill>
                      <a:srgbClr val="333333"/>
                    </a:solidFill>
                  </a:rPr>
                  <a:t>Achievable &amp; </a:t>
                </a:r>
                <a:r>
                  <a:rPr lang="en-CA" sz="1600" b="1" dirty="0" smtClean="0">
                    <a:solidFill>
                      <a:srgbClr val="333333"/>
                    </a:solidFill>
                  </a:rPr>
                  <a:t>Realistic</a:t>
                </a:r>
              </a:p>
              <a:p>
                <a:r>
                  <a:rPr lang="en-CA" sz="1100" dirty="0">
                    <a:solidFill>
                      <a:srgbClr val="333333"/>
                    </a:solidFill>
                  </a:rPr>
                  <a:t>A strategy is critical for the creation of an achievable learning vision through technology. Info-Tech’s strategy will assist you in taking a holistic and educated approach to LMS. </a:t>
                </a:r>
              </a:p>
              <a:p>
                <a:endParaRPr lang="en-CA" sz="1600" b="1" dirty="0">
                  <a:solidFill>
                    <a:srgbClr val="333333"/>
                  </a:solidFill>
                </a:endParaRPr>
              </a:p>
            </p:txBody>
          </p:sp>
          <p:sp>
            <p:nvSpPr>
              <p:cNvPr id="24" name="TextBox 23"/>
              <p:cNvSpPr txBox="1"/>
              <p:nvPr/>
            </p:nvSpPr>
            <p:spPr>
              <a:xfrm>
                <a:off x="6282793" y="3397537"/>
                <a:ext cx="2868790" cy="1015663"/>
              </a:xfrm>
              <a:prstGeom prst="rect">
                <a:avLst/>
              </a:prstGeom>
            </p:spPr>
            <p:txBody>
              <a:bodyPr wrap="square" rtlCol="0">
                <a:spAutoFit/>
              </a:bodyPr>
              <a:lstStyle/>
              <a:p>
                <a:r>
                  <a:rPr lang="en-CA" sz="1600" b="1" dirty="0">
                    <a:solidFill>
                      <a:srgbClr val="333333"/>
                    </a:solidFill>
                  </a:rPr>
                  <a:t>Right-Sized </a:t>
                </a:r>
                <a:r>
                  <a:rPr lang="en-CA" sz="1600" b="1" dirty="0" smtClean="0">
                    <a:solidFill>
                      <a:srgbClr val="333333"/>
                    </a:solidFill>
                  </a:rPr>
                  <a:t>Solution</a:t>
                </a:r>
              </a:p>
              <a:p>
                <a:r>
                  <a:rPr lang="en-CA" sz="1100" dirty="0">
                    <a:solidFill>
                      <a:srgbClr val="333333"/>
                    </a:solidFill>
                  </a:rPr>
                  <a:t>Often organizations buy an LMS that is siloed and </a:t>
                </a:r>
                <a:r>
                  <a:rPr lang="en-CA" sz="1100" dirty="0" smtClean="0">
                    <a:solidFill>
                      <a:srgbClr val="333333"/>
                    </a:solidFill>
                  </a:rPr>
                  <a:t>disconnected. </a:t>
                </a:r>
                <a:r>
                  <a:rPr lang="en-CA" sz="1100" dirty="0">
                    <a:solidFill>
                      <a:srgbClr val="333333"/>
                    </a:solidFill>
                  </a:rPr>
                  <a:t>Organizations fail to consider their long-term objectives, limiting the benefits of an LMS solution. </a:t>
                </a:r>
              </a:p>
            </p:txBody>
          </p:sp>
          <p:sp>
            <p:nvSpPr>
              <p:cNvPr id="57" name="Oval 2"/>
              <p:cNvSpPr/>
              <p:nvPr/>
            </p:nvSpPr>
            <p:spPr>
              <a:xfrm>
                <a:off x="7542290" y="1493071"/>
                <a:ext cx="334629" cy="33462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1</a:t>
                </a:r>
                <a:endParaRPr lang="en-US" sz="1200" b="1" dirty="0">
                  <a:solidFill>
                    <a:srgbClr val="FFFFFF"/>
                  </a:solidFill>
                </a:endParaRPr>
              </a:p>
            </p:txBody>
          </p:sp>
          <p:sp>
            <p:nvSpPr>
              <p:cNvPr id="58" name="Oval 2"/>
              <p:cNvSpPr/>
              <p:nvPr/>
            </p:nvSpPr>
            <p:spPr>
              <a:xfrm>
                <a:off x="7542290" y="3062908"/>
                <a:ext cx="334629" cy="33462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2</a:t>
                </a:r>
              </a:p>
            </p:txBody>
          </p:sp>
        </p:grpSp>
        <p:sp>
          <p:nvSpPr>
            <p:cNvPr id="36" name="TextBox 35"/>
            <p:cNvSpPr txBox="1"/>
            <p:nvPr/>
          </p:nvSpPr>
          <p:spPr>
            <a:xfrm>
              <a:off x="6275208" y="5310536"/>
              <a:ext cx="2868790" cy="1184940"/>
            </a:xfrm>
            <a:prstGeom prst="rect">
              <a:avLst/>
            </a:prstGeom>
          </p:spPr>
          <p:txBody>
            <a:bodyPr wrap="square" rtlCol="0">
              <a:spAutoFit/>
            </a:bodyPr>
            <a:lstStyle/>
            <a:p>
              <a:r>
                <a:rPr lang="en-CA" sz="1600" b="1" dirty="0" smtClean="0">
                  <a:solidFill>
                    <a:srgbClr val="333333"/>
                  </a:solidFill>
                </a:rPr>
                <a:t>Organizational Alignment</a:t>
              </a:r>
            </a:p>
            <a:p>
              <a:r>
                <a:rPr lang="en-CA" sz="1100" dirty="0" smtClean="0">
                  <a:solidFill>
                    <a:srgbClr val="333333"/>
                  </a:solidFill>
                </a:rPr>
                <a:t>For a successful LMS implementation, it is necessary to align LMS objectives with corporate and L&amp;D goals. Achieve buy-in and ensure user adoption by aligning your LMS strategy with the business.</a:t>
              </a:r>
              <a:endParaRPr lang="en-CA" sz="1100" dirty="0">
                <a:solidFill>
                  <a:srgbClr val="333333"/>
                </a:solidFill>
              </a:endParaRPr>
            </a:p>
          </p:txBody>
        </p:sp>
        <p:sp>
          <p:nvSpPr>
            <p:cNvPr id="37" name="Oval 2"/>
            <p:cNvSpPr/>
            <p:nvPr/>
          </p:nvSpPr>
          <p:spPr>
            <a:xfrm>
              <a:off x="7542289" y="4975907"/>
              <a:ext cx="334629" cy="334629"/>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3</a:t>
              </a:r>
              <a:endParaRPr lang="en-US" b="1" dirty="0">
                <a:solidFill>
                  <a:srgbClr val="FFFFFF"/>
                </a:solidFill>
              </a:endParaRPr>
            </a:p>
          </p:txBody>
        </p:sp>
      </p:grpSp>
    </p:spTree>
    <p:extLst>
      <p:ext uri="{BB962C8B-B14F-4D97-AF65-F5344CB8AC3E}">
        <p14:creationId xmlns:p14="http://schemas.microsoft.com/office/powerpoint/2010/main" val="2397578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solidFill>
                  <a:srgbClr val="FFFFFF"/>
                </a:solidFill>
              </a:rPr>
              <a:t>An organization built an LMS strategy on the pillars of content, people, process, and technology to save $5 million</a:t>
            </a:r>
            <a:endParaRPr lang="en-CA" sz="2400" dirty="0">
              <a:solidFill>
                <a:srgbClr val="FFFFFF"/>
              </a:solidFill>
              <a:latin typeface="Georgia"/>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solidFill>
                <a:srgbClr val="FFFFFF"/>
              </a:solidFill>
              <a:latin typeface="Georgia"/>
            </a:endParaRPr>
          </a:p>
        </p:txBody>
      </p:sp>
      <p:sp>
        <p:nvSpPr>
          <p:cNvPr id="4" name="TextBox 3"/>
          <p:cNvSpPr txBox="1"/>
          <p:nvPr/>
        </p:nvSpPr>
        <p:spPr>
          <a:xfrm>
            <a:off x="227373" y="2016272"/>
            <a:ext cx="4556949" cy="4447371"/>
          </a:xfrm>
          <a:prstGeom prst="rect">
            <a:avLst/>
          </a:prstGeom>
        </p:spPr>
        <p:txBody>
          <a:bodyPr wrap="square" rtlCol="0">
            <a:spAutoFit/>
          </a:bodyPr>
          <a:lstStyle/>
          <a:p>
            <a:pPr>
              <a:spcAft>
                <a:spcPts val="600"/>
              </a:spcAft>
            </a:pPr>
            <a:r>
              <a:rPr lang="en-CA" sz="1100" b="1" dirty="0">
                <a:solidFill>
                  <a:srgbClr val="FFFFFF"/>
                </a:solidFill>
              </a:rPr>
              <a:t>Situation</a:t>
            </a:r>
          </a:p>
          <a:p>
            <a:pPr>
              <a:spcAft>
                <a:spcPts val="600"/>
              </a:spcAft>
            </a:pPr>
            <a:r>
              <a:rPr lang="en-US" sz="1100" dirty="0">
                <a:solidFill>
                  <a:srgbClr val="FFFFFF"/>
                </a:solidFill>
              </a:rPr>
              <a:t>Greater Toronto Airport Association (GTAA) manages and operates several organizations, including Toronto Pearson International Airport, and Fire &amp; Emergency Services Training Institute (FESTI). A large driver for the LMS project was cost reduction. The organization was experiencing pains with the current decentralized approach to learning. Accessibility and flexibility were two pertinent issues that created the need for LMS. </a:t>
            </a:r>
          </a:p>
          <a:p>
            <a:pPr>
              <a:spcBef>
                <a:spcPts val="600"/>
              </a:spcBef>
              <a:spcAft>
                <a:spcPts val="600"/>
              </a:spcAft>
            </a:pPr>
            <a:r>
              <a:rPr lang="en-CA" sz="1100" b="1" dirty="0">
                <a:solidFill>
                  <a:srgbClr val="FFFFFF"/>
                </a:solidFill>
              </a:rPr>
              <a:t>Solution </a:t>
            </a:r>
          </a:p>
          <a:p>
            <a:pPr>
              <a:spcAft>
                <a:spcPts val="600"/>
              </a:spcAft>
            </a:pPr>
            <a:r>
              <a:rPr lang="en-CA" sz="1100" dirty="0">
                <a:solidFill>
                  <a:srgbClr val="FFFFFF"/>
                </a:solidFill>
              </a:rPr>
              <a:t>GTAA took a holistic approach to creating an LMS strategy by considering content, people, </a:t>
            </a:r>
            <a:r>
              <a:rPr lang="en-CA" sz="1100" dirty="0" smtClean="0">
                <a:solidFill>
                  <a:srgbClr val="FFFFFF"/>
                </a:solidFill>
              </a:rPr>
              <a:t>process, </a:t>
            </a:r>
            <a:r>
              <a:rPr lang="en-CA" sz="1100" dirty="0">
                <a:solidFill>
                  <a:srgbClr val="FFFFFF"/>
                </a:solidFill>
              </a:rPr>
              <a:t>and technology. </a:t>
            </a:r>
          </a:p>
          <a:p>
            <a:pPr>
              <a:spcAft>
                <a:spcPts val="600"/>
              </a:spcAft>
            </a:pPr>
            <a:r>
              <a:rPr lang="en-CA" sz="1100" dirty="0">
                <a:solidFill>
                  <a:srgbClr val="FFFFFF"/>
                </a:solidFill>
              </a:rPr>
              <a:t>By assessing their current learning environment, GTAA identified the need to provide 24/7 self-service learning. GTAA delegated content development by department, and centralized process ownership and e-Learning design in HR. GTAA deployed an </a:t>
            </a:r>
            <a:r>
              <a:rPr lang="en-CA" sz="1100" dirty="0" smtClean="0">
                <a:solidFill>
                  <a:srgbClr val="FFFFFF"/>
                </a:solidFill>
              </a:rPr>
              <a:t>on-premise </a:t>
            </a:r>
            <a:r>
              <a:rPr lang="en-CA" sz="1100" dirty="0">
                <a:solidFill>
                  <a:srgbClr val="FFFFFF"/>
                </a:solidFill>
              </a:rPr>
              <a:t>LMS that is  housed and maintained within IT. To avoid duplication in record-keeping, GTAA strategically integrated the LMS with the HRIS.</a:t>
            </a:r>
          </a:p>
          <a:p>
            <a:pPr>
              <a:spcAft>
                <a:spcPts val="600"/>
              </a:spcAft>
            </a:pPr>
            <a:r>
              <a:rPr lang="en-CA" sz="1100" b="1" dirty="0">
                <a:solidFill>
                  <a:srgbClr val="FFFFFF"/>
                </a:solidFill>
              </a:rPr>
              <a:t>Results</a:t>
            </a:r>
          </a:p>
          <a:p>
            <a:pPr>
              <a:spcAft>
                <a:spcPts val="600"/>
              </a:spcAft>
            </a:pPr>
            <a:r>
              <a:rPr lang="en-US" sz="1100" dirty="0">
                <a:solidFill>
                  <a:srgbClr val="FFFFFF"/>
                </a:solidFill>
              </a:rPr>
              <a:t>It is estimated that the LMS resulted in $5 million in savings, contributed to by </a:t>
            </a:r>
            <a:r>
              <a:rPr lang="en-US" sz="1100" dirty="0" smtClean="0">
                <a:solidFill>
                  <a:srgbClr val="FFFFFF"/>
                </a:solidFill>
              </a:rPr>
              <a:t>reduced </a:t>
            </a:r>
            <a:r>
              <a:rPr lang="en-US" sz="1100" dirty="0">
                <a:solidFill>
                  <a:srgbClr val="FFFFFF"/>
                </a:solidFill>
              </a:rPr>
              <a:t>costs related to facilitator pay, travel time and cost, reduction of overtime employee pay, and productivity gained.</a:t>
            </a:r>
          </a:p>
          <a:p>
            <a:pPr>
              <a:spcAft>
                <a:spcPts val="600"/>
              </a:spcAft>
            </a:pPr>
            <a:endParaRPr lang="en-CA" sz="1200" b="1" dirty="0">
              <a:solidFill>
                <a:srgbClr val="FFFFFF"/>
              </a:solidFill>
            </a:endParaRPr>
          </a:p>
        </p:txBody>
      </p:sp>
      <p:sp>
        <p:nvSpPr>
          <p:cNvPr id="5" name="TextBox 4"/>
          <p:cNvSpPr txBox="1"/>
          <p:nvPr/>
        </p:nvSpPr>
        <p:spPr>
          <a:xfrm>
            <a:off x="5073593" y="2183846"/>
            <a:ext cx="3968018" cy="461665"/>
          </a:xfrm>
          <a:prstGeom prst="rect">
            <a:avLst/>
          </a:prstGeom>
        </p:spPr>
        <p:txBody>
          <a:bodyPr wrap="square" rtlCol="0">
            <a:spAutoFit/>
          </a:bodyPr>
          <a:lstStyle/>
          <a:p>
            <a:pPr algn="ctr"/>
            <a:r>
              <a:rPr lang="en-CA" sz="1200" b="1" dirty="0">
                <a:solidFill>
                  <a:srgbClr val="333333"/>
                </a:solidFill>
              </a:rPr>
              <a:t>The Enterprise Information Management Initiative included the following components</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a:solidFill>
                    <a:srgbClr val="FFFFFF"/>
                  </a:solidFill>
                </a:rPr>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rgbClr val="FFFFFF"/>
                  </a:solidFill>
                </a:rPr>
                <a:t>Industry</a:t>
              </a:r>
            </a:p>
            <a:p>
              <a:pPr algn="r">
                <a:lnSpc>
                  <a:spcPct val="150000"/>
                </a:lnSpc>
              </a:pPr>
              <a:r>
                <a:rPr lang="en-CA" sz="1200" b="1" dirty="0">
                  <a:solidFill>
                    <a:srgbClr val="FFFFFF"/>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b="0" i="1" dirty="0" smtClean="0">
                  <a:solidFill>
                    <a:srgbClr val="FFFFFF"/>
                  </a:solidFill>
                </a:rPr>
                <a:t>Air Transport</a:t>
              </a:r>
            </a:p>
            <a:p>
              <a:pPr>
                <a:buClr>
                  <a:srgbClr val="333333"/>
                </a:buClr>
              </a:pPr>
              <a:r>
                <a:rPr lang="en-CA" b="0" i="1" dirty="0" smtClean="0">
                  <a:solidFill>
                    <a:srgbClr val="FFFFFF"/>
                  </a:solidFill>
                </a:rPr>
                <a:t>Info-Tech External Research Interview</a:t>
              </a:r>
            </a:p>
          </p:txBody>
        </p:sp>
      </p:grpSp>
      <p:grpSp>
        <p:nvGrpSpPr>
          <p:cNvPr id="26" name="Group 25"/>
          <p:cNvGrpSpPr/>
          <p:nvPr/>
        </p:nvGrpSpPr>
        <p:grpSpPr>
          <a:xfrm>
            <a:off x="5290632" y="2782489"/>
            <a:ext cx="3750979" cy="3123636"/>
            <a:chOff x="1665351" y="1948141"/>
            <a:chExt cx="5448682" cy="4123152"/>
          </a:xfrm>
        </p:grpSpPr>
        <p:grpSp>
          <p:nvGrpSpPr>
            <p:cNvPr id="27" name="Group 17"/>
            <p:cNvGrpSpPr/>
            <p:nvPr/>
          </p:nvGrpSpPr>
          <p:grpSpPr>
            <a:xfrm>
              <a:off x="1665351" y="1948141"/>
              <a:ext cx="5448682" cy="4123152"/>
              <a:chOff x="1581325" y="1456268"/>
              <a:chExt cx="5881511" cy="4684888"/>
            </a:xfrm>
            <a:solidFill>
              <a:schemeClr val="tx2">
                <a:lumMod val="60000"/>
                <a:lumOff val="40000"/>
              </a:schemeClr>
            </a:solidFill>
          </p:grpSpPr>
          <p:sp>
            <p:nvSpPr>
              <p:cNvPr id="32" name="Isosceles Triangle 18"/>
              <p:cNvSpPr/>
              <p:nvPr/>
            </p:nvSpPr>
            <p:spPr>
              <a:xfrm>
                <a:off x="1581325" y="1456268"/>
                <a:ext cx="5881511" cy="117404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29475F"/>
                    </a:solidFill>
                  </a:rPr>
                  <a:t>Learning Management System Strategy</a:t>
                </a:r>
              </a:p>
            </p:txBody>
          </p:sp>
          <p:sp>
            <p:nvSpPr>
              <p:cNvPr id="33" name="Rectangle 19"/>
              <p:cNvSpPr/>
              <p:nvPr/>
            </p:nvSpPr>
            <p:spPr>
              <a:xfrm>
                <a:off x="1852259" y="2731910"/>
                <a:ext cx="5339644" cy="2370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29475F"/>
                    </a:solidFill>
                  </a:rPr>
                  <a:t>Governance</a:t>
                </a:r>
              </a:p>
            </p:txBody>
          </p:sp>
          <p:sp>
            <p:nvSpPr>
              <p:cNvPr id="34" name="Rectangle 20"/>
              <p:cNvSpPr/>
              <p:nvPr/>
            </p:nvSpPr>
            <p:spPr>
              <a:xfrm>
                <a:off x="2348089" y="3070577"/>
                <a:ext cx="925689" cy="21674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35" name="Rectangle 21"/>
              <p:cNvSpPr/>
              <p:nvPr/>
            </p:nvSpPr>
            <p:spPr>
              <a:xfrm>
                <a:off x="3479721" y="3070577"/>
                <a:ext cx="984054" cy="21674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36" name="Rectangle 22"/>
              <p:cNvSpPr/>
              <p:nvPr/>
            </p:nvSpPr>
            <p:spPr>
              <a:xfrm>
                <a:off x="4696177" y="3070577"/>
                <a:ext cx="936000" cy="21674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37" name="Rectangle 23"/>
              <p:cNvSpPr/>
              <p:nvPr/>
            </p:nvSpPr>
            <p:spPr>
              <a:xfrm>
                <a:off x="5864578" y="3070577"/>
                <a:ext cx="982549" cy="2167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i="1" dirty="0">
                  <a:solidFill>
                    <a:srgbClr val="FFFFFF"/>
                  </a:solidFill>
                </a:endParaRPr>
              </a:p>
            </p:txBody>
          </p:sp>
          <p:sp>
            <p:nvSpPr>
              <p:cNvPr id="38" name="Rectangle 24"/>
              <p:cNvSpPr/>
              <p:nvPr/>
            </p:nvSpPr>
            <p:spPr>
              <a:xfrm>
                <a:off x="1852258" y="5339643"/>
                <a:ext cx="5339644" cy="2370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29475F"/>
                    </a:solidFill>
                  </a:rPr>
                  <a:t>Learning Management Objectives</a:t>
                </a:r>
                <a:endParaRPr lang="en-CA" sz="1200" b="1" dirty="0">
                  <a:solidFill>
                    <a:srgbClr val="29475F"/>
                  </a:solidFill>
                </a:endParaRPr>
              </a:p>
            </p:txBody>
          </p:sp>
          <p:sp>
            <p:nvSpPr>
              <p:cNvPr id="39" name="Rectangle 25"/>
              <p:cNvSpPr/>
              <p:nvPr/>
            </p:nvSpPr>
            <p:spPr>
              <a:xfrm>
                <a:off x="1682044" y="5633152"/>
                <a:ext cx="5678312" cy="225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29475F"/>
                    </a:solidFill>
                  </a:rPr>
                  <a:t>Learning and Development Objectives</a:t>
                </a:r>
                <a:endParaRPr lang="en-CA" sz="1200" b="1" dirty="0">
                  <a:solidFill>
                    <a:srgbClr val="29475F"/>
                  </a:solidFill>
                </a:endParaRPr>
              </a:p>
            </p:txBody>
          </p:sp>
          <p:sp>
            <p:nvSpPr>
              <p:cNvPr id="40" name="Rectangle 26"/>
              <p:cNvSpPr/>
              <p:nvPr/>
            </p:nvSpPr>
            <p:spPr>
              <a:xfrm>
                <a:off x="1682044" y="5915375"/>
                <a:ext cx="5678312" cy="2257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29475F"/>
                    </a:solidFill>
                  </a:rPr>
                  <a:t>Corporate Objectives</a:t>
                </a:r>
                <a:endParaRPr lang="en-CA" sz="1200" b="1" dirty="0">
                  <a:solidFill>
                    <a:srgbClr val="29475F"/>
                  </a:solidFill>
                </a:endParaRPr>
              </a:p>
            </p:txBody>
          </p:sp>
        </p:grpSp>
        <p:sp>
          <p:nvSpPr>
            <p:cNvPr id="28" name="TextBox 27"/>
            <p:cNvSpPr txBox="1"/>
            <p:nvPr/>
          </p:nvSpPr>
          <p:spPr>
            <a:xfrm rot="16200000">
              <a:off x="1852362" y="4073548"/>
              <a:ext cx="1855889" cy="402369"/>
            </a:xfrm>
            <a:prstGeom prst="rect">
              <a:avLst/>
            </a:prstGeom>
          </p:spPr>
          <p:txBody>
            <a:bodyPr wrap="square" rtlCol="0">
              <a:spAutoFit/>
            </a:bodyPr>
            <a:lstStyle/>
            <a:p>
              <a:pPr algn="ctr"/>
              <a:r>
                <a:rPr lang="en-CA" sz="1200" b="1" i="1" dirty="0">
                  <a:solidFill>
                    <a:srgbClr val="FFFFFF"/>
                  </a:solidFill>
                </a:rPr>
                <a:t>Content</a:t>
              </a:r>
            </a:p>
          </p:txBody>
        </p:sp>
        <p:sp>
          <p:nvSpPr>
            <p:cNvPr id="29" name="TextBox 28"/>
            <p:cNvSpPr txBox="1"/>
            <p:nvPr/>
          </p:nvSpPr>
          <p:spPr>
            <a:xfrm rot="16200000">
              <a:off x="2972153" y="4101383"/>
              <a:ext cx="1800226" cy="402369"/>
            </a:xfrm>
            <a:prstGeom prst="rect">
              <a:avLst/>
            </a:prstGeom>
          </p:spPr>
          <p:txBody>
            <a:bodyPr wrap="square" rtlCol="0">
              <a:spAutoFit/>
            </a:bodyPr>
            <a:lstStyle>
              <a:defPPr>
                <a:defRPr lang="en-US"/>
              </a:defPPr>
              <a:lvl1pPr algn="ctr">
                <a:defRPr sz="900" b="1" i="1">
                  <a:solidFill>
                    <a:srgbClr val="FFFFFF"/>
                  </a:solidFill>
                </a:defRPr>
              </a:lvl1pPr>
            </a:lstStyle>
            <a:p>
              <a:r>
                <a:rPr lang="en-CA" sz="1200" dirty="0"/>
                <a:t>People</a:t>
              </a:r>
            </a:p>
          </p:txBody>
        </p:sp>
        <p:sp>
          <p:nvSpPr>
            <p:cNvPr id="30" name="TextBox 29"/>
            <p:cNvSpPr txBox="1"/>
            <p:nvPr/>
          </p:nvSpPr>
          <p:spPr>
            <a:xfrm rot="16200000">
              <a:off x="4055972" y="4084598"/>
              <a:ext cx="1833792" cy="402369"/>
            </a:xfrm>
            <a:prstGeom prst="rect">
              <a:avLst/>
            </a:prstGeom>
          </p:spPr>
          <p:txBody>
            <a:bodyPr wrap="square" rtlCol="0">
              <a:spAutoFit/>
            </a:bodyPr>
            <a:lstStyle>
              <a:defPPr>
                <a:defRPr lang="en-US"/>
              </a:defPPr>
              <a:lvl1pPr algn="ctr">
                <a:defRPr sz="900" b="1" i="1">
                  <a:solidFill>
                    <a:srgbClr val="FFFFFF"/>
                  </a:solidFill>
                </a:defRPr>
              </a:lvl1pPr>
            </a:lstStyle>
            <a:p>
              <a:r>
                <a:rPr lang="en-CA" sz="1200" dirty="0"/>
                <a:t>Process</a:t>
              </a:r>
            </a:p>
          </p:txBody>
        </p:sp>
        <p:sp>
          <p:nvSpPr>
            <p:cNvPr id="31" name="TextBox 30"/>
            <p:cNvSpPr txBox="1"/>
            <p:nvPr/>
          </p:nvSpPr>
          <p:spPr>
            <a:xfrm rot="16200000">
              <a:off x="5133312" y="4138274"/>
              <a:ext cx="1874011" cy="402369"/>
            </a:xfrm>
            <a:prstGeom prst="rect">
              <a:avLst/>
            </a:prstGeom>
          </p:spPr>
          <p:txBody>
            <a:bodyPr wrap="square" rtlCol="0">
              <a:spAutoFit/>
            </a:bodyPr>
            <a:lstStyle>
              <a:defPPr>
                <a:defRPr lang="en-US"/>
              </a:defPPr>
              <a:lvl1pPr algn="ctr">
                <a:defRPr sz="900" b="1" i="1">
                  <a:solidFill>
                    <a:srgbClr val="FFFFFF"/>
                  </a:solidFill>
                </a:defRPr>
              </a:lvl1pPr>
            </a:lstStyle>
            <a:p>
              <a:r>
                <a:rPr lang="en-CA" sz="1200" dirty="0"/>
                <a:t>Technology</a:t>
              </a:r>
            </a:p>
          </p:txBody>
        </p:sp>
      </p:grpSp>
      <p:pic>
        <p:nvPicPr>
          <p:cNvPr id="42" name="Picture 4" descr="http://www.torontopearson.com/images/logo_topnav_gta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9317" y="886438"/>
            <a:ext cx="949504" cy="89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41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a:stCxn id="4" idx="3"/>
            <a:endCxn id="8" idx="1"/>
          </p:cNvCxnSpPr>
          <p:nvPr/>
        </p:nvCxnSpPr>
        <p:spPr>
          <a:xfrm>
            <a:off x="1557950" y="1769065"/>
            <a:ext cx="5906905" cy="0"/>
          </a:xfrm>
          <a:prstGeom prst="line">
            <a:avLst/>
          </a:prstGeom>
          <a:ln w="25400">
            <a:solidFill>
              <a:schemeClr val="bg1">
                <a:lumMod val="75000"/>
              </a:schemeClr>
            </a:solidFill>
          </a:ln>
        </p:spPr>
        <p:style>
          <a:lnRef idx="1">
            <a:schemeClr val="accent2"/>
          </a:lnRef>
          <a:fillRef idx="0">
            <a:schemeClr val="accent2"/>
          </a:fillRef>
          <a:effectRef idx="0">
            <a:schemeClr val="accent2"/>
          </a:effectRef>
          <a:fontRef idx="minor">
            <a:schemeClr val="tx1"/>
          </a:fontRef>
        </p:style>
      </p:cxnSp>
      <p:sp>
        <p:nvSpPr>
          <p:cNvPr id="4" name="Rounded Rectangle 3"/>
          <p:cNvSpPr/>
          <p:nvPr/>
        </p:nvSpPr>
        <p:spPr>
          <a:xfrm>
            <a:off x="142876" y="1553065"/>
            <a:ext cx="1415074"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a:solidFill>
                  <a:srgbClr val="FFFFFF"/>
                </a:solidFill>
              </a:rPr>
              <a:t>Create the Project Vision</a:t>
            </a:r>
            <a:endParaRPr lang="en-US" sz="1000" dirty="0">
              <a:solidFill>
                <a:srgbClr val="FFFFFF"/>
              </a:solidFill>
            </a:endParaRPr>
          </a:p>
        </p:txBody>
      </p:sp>
      <p:sp>
        <p:nvSpPr>
          <p:cNvPr id="6" name="Rounded Rectangle 5"/>
          <p:cNvSpPr/>
          <p:nvPr/>
        </p:nvSpPr>
        <p:spPr>
          <a:xfrm>
            <a:off x="3043387" y="1553065"/>
            <a:ext cx="1390587"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a:solidFill>
                  <a:srgbClr val="FFFFFF"/>
                </a:solidFill>
              </a:rPr>
              <a:t>Conduct a Current State Assessment</a:t>
            </a:r>
            <a:endParaRPr lang="en-US" sz="1000" dirty="0">
              <a:solidFill>
                <a:srgbClr val="FFFFFF"/>
              </a:solidFill>
            </a:endParaRPr>
          </a:p>
        </p:txBody>
      </p:sp>
      <p:sp>
        <p:nvSpPr>
          <p:cNvPr id="7" name="Rounded Rectangle 6"/>
          <p:cNvSpPr/>
          <p:nvPr/>
        </p:nvSpPr>
        <p:spPr>
          <a:xfrm>
            <a:off x="4546319" y="1553065"/>
            <a:ext cx="1357514"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oAutofit/>
          </a:bodyPr>
          <a:lstStyle/>
          <a:p>
            <a:pPr algn="ctr"/>
            <a:r>
              <a:rPr lang="en-US" sz="1050" dirty="0">
                <a:solidFill>
                  <a:srgbClr val="FFFFFF"/>
                </a:solidFill>
              </a:rPr>
              <a:t>Evaluate Solution Alternatives</a:t>
            </a:r>
            <a:endParaRPr lang="en-US" sz="1000" dirty="0">
              <a:solidFill>
                <a:srgbClr val="FFFFFF"/>
              </a:solidFill>
            </a:endParaRPr>
          </a:p>
        </p:txBody>
      </p:sp>
      <p:sp>
        <p:nvSpPr>
          <p:cNvPr id="8" name="Rounded Rectangle 7"/>
          <p:cNvSpPr/>
          <p:nvPr/>
        </p:nvSpPr>
        <p:spPr>
          <a:xfrm>
            <a:off x="7464855" y="1553065"/>
            <a:ext cx="1502929"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a:solidFill>
                  <a:srgbClr val="FFFFFF"/>
                </a:solidFill>
              </a:rPr>
              <a:t>Build an LMS Implementation Plan</a:t>
            </a:r>
            <a:endParaRPr lang="en-US" sz="1000" dirty="0">
              <a:solidFill>
                <a:srgbClr val="FFFFFF"/>
              </a:solidFill>
            </a:endParaRPr>
          </a:p>
        </p:txBody>
      </p:sp>
      <p:sp>
        <p:nvSpPr>
          <p:cNvPr id="10" name="Rectangle 9"/>
          <p:cNvSpPr/>
          <p:nvPr/>
        </p:nvSpPr>
        <p:spPr>
          <a:xfrm>
            <a:off x="287150" y="2353593"/>
            <a:ext cx="1270799" cy="20000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rgbClr val="FFFFFF"/>
                </a:solidFill>
              </a:rPr>
              <a:t>Identify goals and objectives for LMS </a:t>
            </a:r>
            <a:r>
              <a:rPr lang="en-US" sz="1000" dirty="0" smtClean="0">
                <a:solidFill>
                  <a:srgbClr val="FFFFFF"/>
                </a:solidFill>
              </a:rPr>
              <a:t>project.</a:t>
            </a:r>
            <a:endParaRPr lang="en-US" sz="1000" dirty="0">
              <a:solidFill>
                <a:srgbClr val="FFFFFF"/>
              </a:solidFill>
            </a:endParaRPr>
          </a:p>
          <a:p>
            <a:pPr marL="171450" indent="-171450">
              <a:buFont typeface="Arial" panose="020B0604020202020204" pitchFamily="34" charset="0"/>
              <a:buChar char="•"/>
            </a:pPr>
            <a:r>
              <a:rPr lang="en-US" sz="1000" dirty="0">
                <a:solidFill>
                  <a:srgbClr val="FFFFFF"/>
                </a:solidFill>
              </a:rPr>
              <a:t>Complete LMS business model.</a:t>
            </a:r>
          </a:p>
          <a:p>
            <a:pPr marL="171450" indent="-171450">
              <a:spcAft>
                <a:spcPts val="300"/>
              </a:spcAft>
              <a:buFont typeface="Arial" panose="020B0604020202020204" pitchFamily="34" charset="0"/>
              <a:buChar char="•"/>
            </a:pPr>
            <a:r>
              <a:rPr lang="en-US" sz="900" dirty="0">
                <a:solidFill>
                  <a:srgbClr val="FFFFFF"/>
                </a:solidFill>
              </a:rPr>
              <a:t>Align corporate, </a:t>
            </a:r>
            <a:r>
              <a:rPr lang="en-US" sz="900" dirty="0" smtClean="0">
                <a:solidFill>
                  <a:srgbClr val="FFFFFF"/>
                </a:solidFill>
              </a:rPr>
              <a:t>L&amp;D, and LMS objectives.</a:t>
            </a:r>
            <a:endParaRPr lang="en-US" sz="1000" b="1" i="1" dirty="0">
              <a:solidFill>
                <a:srgbClr val="FFFFFF"/>
              </a:solidFill>
            </a:endParaRPr>
          </a:p>
          <a:p>
            <a:pPr>
              <a:lnSpc>
                <a:spcPct val="150000"/>
              </a:lnSpc>
            </a:pPr>
            <a:r>
              <a:rPr lang="en-US" sz="1000" b="1" i="1" dirty="0">
                <a:solidFill>
                  <a:srgbClr val="FFFFFF"/>
                </a:solidFill>
              </a:rPr>
              <a:t>Outputs </a:t>
            </a:r>
            <a:r>
              <a:rPr lang="en-US" sz="1000" dirty="0">
                <a:solidFill>
                  <a:srgbClr val="FFFFFF"/>
                </a:solidFill>
              </a:rPr>
              <a:t>	</a:t>
            </a:r>
            <a:endParaRPr lang="en-US" sz="900" dirty="0">
              <a:solidFill>
                <a:srgbClr val="FFFFFF"/>
              </a:solidFill>
            </a:endParaRPr>
          </a:p>
        </p:txBody>
      </p:sp>
      <p:sp>
        <p:nvSpPr>
          <p:cNvPr id="12" name="TextBox 11"/>
          <p:cNvSpPr txBox="1"/>
          <p:nvPr/>
        </p:nvSpPr>
        <p:spPr>
          <a:xfrm>
            <a:off x="574885" y="3789743"/>
            <a:ext cx="914627" cy="553998"/>
          </a:xfrm>
          <a:prstGeom prst="rect">
            <a:avLst/>
          </a:prstGeom>
          <a:noFill/>
          <a:ln>
            <a:noFill/>
          </a:ln>
        </p:spPr>
        <p:txBody>
          <a:bodyPr wrap="square" rtlCol="0">
            <a:spAutoFit/>
          </a:bodyPr>
          <a:lstStyle/>
          <a:p>
            <a:r>
              <a:rPr lang="en-US" sz="1000" i="1" dirty="0">
                <a:solidFill>
                  <a:srgbClr val="FFFFFF"/>
                </a:solidFill>
              </a:rPr>
              <a:t>LMS Strategy Vision</a:t>
            </a:r>
            <a:endParaRPr lang="en-US" sz="900" i="1" dirty="0">
              <a:solidFill>
                <a:srgbClr val="FFFFFF"/>
              </a:solidFill>
            </a:endParaRPr>
          </a:p>
        </p:txBody>
      </p:sp>
      <p:sp>
        <p:nvSpPr>
          <p:cNvPr id="13" name="Rectangle 127"/>
          <p:cNvSpPr/>
          <p:nvPr/>
        </p:nvSpPr>
        <p:spPr>
          <a:xfrm>
            <a:off x="1669295" y="2353594"/>
            <a:ext cx="1260930" cy="20000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a:solidFill>
                  <a:srgbClr val="FFFFFF"/>
                </a:solidFill>
              </a:rPr>
              <a:t>Define project scope.</a:t>
            </a:r>
          </a:p>
          <a:p>
            <a:pPr marL="171450" indent="-171450">
              <a:buFont typeface="Arial" panose="020B0604020202020204" pitchFamily="34" charset="0"/>
              <a:buChar char="•"/>
            </a:pPr>
            <a:r>
              <a:rPr lang="en-CA" sz="1000" dirty="0">
                <a:solidFill>
                  <a:srgbClr val="FFFFFF"/>
                </a:solidFill>
              </a:rPr>
              <a:t>Define roles &amp; responsibilities.</a:t>
            </a:r>
          </a:p>
          <a:p>
            <a:pPr marL="171450" indent="-171450">
              <a:spcAft>
                <a:spcPts val="300"/>
              </a:spcAft>
              <a:buFont typeface="Arial" panose="020B0604020202020204" pitchFamily="34" charset="0"/>
              <a:buChar char="•"/>
            </a:pPr>
            <a:r>
              <a:rPr lang="en-CA" sz="1000" dirty="0">
                <a:solidFill>
                  <a:srgbClr val="FFFFFF"/>
                </a:solidFill>
              </a:rPr>
              <a:t>Identify </a:t>
            </a:r>
            <a:r>
              <a:rPr lang="en-CA" sz="1000" dirty="0" smtClean="0">
                <a:solidFill>
                  <a:srgbClr val="FFFFFF"/>
                </a:solidFill>
              </a:rPr>
              <a:t>risks, </a:t>
            </a:r>
            <a:r>
              <a:rPr lang="en-CA" sz="1000" dirty="0">
                <a:solidFill>
                  <a:srgbClr val="FFFFFF"/>
                </a:solidFill>
              </a:rPr>
              <a:t>and create mitigation </a:t>
            </a:r>
            <a:r>
              <a:rPr lang="en-CA" sz="1000" dirty="0" smtClean="0">
                <a:solidFill>
                  <a:srgbClr val="FFFFFF"/>
                </a:solidFill>
              </a:rPr>
              <a:t>strategies.</a:t>
            </a:r>
            <a:endParaRPr lang="en-CA" sz="1000" dirty="0">
              <a:solidFill>
                <a:srgbClr val="FFFFFF"/>
              </a:solidFill>
            </a:endParaRPr>
          </a:p>
          <a:p>
            <a:r>
              <a:rPr lang="en-CA" sz="1000" b="1" i="1" dirty="0">
                <a:solidFill>
                  <a:srgbClr val="FFFFFF"/>
                </a:solidFill>
              </a:rPr>
              <a:t>Outputs </a:t>
            </a:r>
          </a:p>
          <a:p>
            <a:pPr>
              <a:lnSpc>
                <a:spcPct val="150000"/>
              </a:lnSpc>
            </a:pPr>
            <a:endParaRPr lang="en-CA" sz="1000" b="1" i="1" dirty="0">
              <a:solidFill>
                <a:srgbClr val="FFFFFF"/>
              </a:solidFill>
            </a:endParaRPr>
          </a:p>
          <a:p>
            <a:endParaRPr lang="en-CA" sz="1000" b="1" i="1" dirty="0">
              <a:solidFill>
                <a:srgbClr val="FFFFFF"/>
              </a:solidFill>
            </a:endParaRPr>
          </a:p>
          <a:p>
            <a:r>
              <a:rPr lang="en-CA" sz="1000" dirty="0">
                <a:solidFill>
                  <a:srgbClr val="FFFFFF"/>
                </a:solidFill>
              </a:rPr>
              <a:t>	</a:t>
            </a:r>
          </a:p>
        </p:txBody>
      </p:sp>
      <p:sp>
        <p:nvSpPr>
          <p:cNvPr id="5" name="Rounded Rectangle 4"/>
          <p:cNvSpPr/>
          <p:nvPr/>
        </p:nvSpPr>
        <p:spPr>
          <a:xfrm>
            <a:off x="1666048" y="1553065"/>
            <a:ext cx="126924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50" dirty="0">
                <a:solidFill>
                  <a:srgbClr val="FFFFFF"/>
                </a:solidFill>
              </a:rPr>
              <a:t>Structure the Project</a:t>
            </a:r>
            <a:endParaRPr lang="en-US" sz="1000" dirty="0">
              <a:solidFill>
                <a:srgbClr val="FFFFFF"/>
              </a:solidFill>
            </a:endParaRPr>
          </a:p>
        </p:txBody>
      </p:sp>
      <p:sp>
        <p:nvSpPr>
          <p:cNvPr id="22" name="Rectangle 133"/>
          <p:cNvSpPr/>
          <p:nvPr/>
        </p:nvSpPr>
        <p:spPr>
          <a:xfrm>
            <a:off x="3041570" y="2353593"/>
            <a:ext cx="1402790" cy="20000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a:solidFill>
                  <a:srgbClr val="FFFFFF"/>
                </a:solidFill>
              </a:rPr>
              <a:t>Engage different stakeholders in soliciting requirements based on business needs.</a:t>
            </a:r>
            <a:endParaRPr lang="en-CA" sz="1000" b="1" i="1" dirty="0">
              <a:solidFill>
                <a:srgbClr val="FFFFFF"/>
              </a:solidFill>
            </a:endParaRPr>
          </a:p>
          <a:p>
            <a:pPr>
              <a:lnSpc>
                <a:spcPct val="150000"/>
              </a:lnSpc>
              <a:spcBef>
                <a:spcPts val="2400"/>
              </a:spcBef>
            </a:pPr>
            <a:r>
              <a:rPr lang="en-CA" sz="1000" b="1" i="1" dirty="0">
                <a:solidFill>
                  <a:srgbClr val="FFFFFF"/>
                </a:solidFill>
              </a:rPr>
              <a:t>Outputs </a:t>
            </a:r>
          </a:p>
          <a:p>
            <a:endParaRPr lang="en-CA" sz="1000" b="1" i="1" dirty="0">
              <a:solidFill>
                <a:srgbClr val="FFFFFF"/>
              </a:solidFill>
            </a:endParaRPr>
          </a:p>
          <a:p>
            <a:r>
              <a:rPr lang="en-CA" sz="1000" dirty="0">
                <a:solidFill>
                  <a:srgbClr val="FFFFFF"/>
                </a:solidFill>
              </a:rPr>
              <a:t>	</a:t>
            </a:r>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467" y="3925720"/>
            <a:ext cx="257016" cy="269220"/>
          </a:xfrm>
          <a:prstGeom prst="rect">
            <a:avLst/>
          </a:prstGeom>
          <a:solidFill>
            <a:schemeClr val="accent1"/>
          </a:solidFill>
        </p:spPr>
      </p:pic>
      <p:grpSp>
        <p:nvGrpSpPr>
          <p:cNvPr id="31" name="Group 118"/>
          <p:cNvGrpSpPr/>
          <p:nvPr/>
        </p:nvGrpSpPr>
        <p:grpSpPr>
          <a:xfrm>
            <a:off x="4551062" y="2353593"/>
            <a:ext cx="1357514" cy="2008597"/>
            <a:chOff x="1612085" y="2361062"/>
            <a:chExt cx="1341873" cy="1643733"/>
          </a:xfrm>
        </p:grpSpPr>
        <p:sp>
          <p:nvSpPr>
            <p:cNvPr id="32" name="Rectangle 119"/>
            <p:cNvSpPr/>
            <p:nvPr/>
          </p:nvSpPr>
          <p:spPr>
            <a:xfrm>
              <a:off x="1612085" y="2361062"/>
              <a:ext cx="1341873" cy="16367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a:solidFill>
                    <a:srgbClr val="FFFFFF"/>
                  </a:solidFill>
                </a:rPr>
                <a:t>Create content strategy.</a:t>
              </a:r>
            </a:p>
            <a:p>
              <a:pPr marL="171450" indent="-171450">
                <a:buFont typeface="Arial" panose="020B0604020202020204" pitchFamily="34" charset="0"/>
                <a:buChar char="•"/>
              </a:pPr>
              <a:r>
                <a:rPr lang="en-CA" sz="1000" dirty="0">
                  <a:solidFill>
                    <a:srgbClr val="FFFFFF"/>
                  </a:solidFill>
                </a:rPr>
                <a:t>Sketch ideal process.</a:t>
              </a:r>
            </a:p>
            <a:p>
              <a:pPr marL="171450" indent="-171450">
                <a:buFont typeface="Arial" panose="020B0604020202020204" pitchFamily="34" charset="0"/>
                <a:buChar char="•"/>
              </a:pPr>
              <a:r>
                <a:rPr lang="en-CA" sz="1000" dirty="0">
                  <a:solidFill>
                    <a:srgbClr val="FFFFFF"/>
                  </a:solidFill>
                </a:rPr>
                <a:t>Map desired application ecosystem.</a:t>
              </a:r>
            </a:p>
            <a:p>
              <a:endParaRPr lang="en-CA" sz="1000" dirty="0">
                <a:solidFill>
                  <a:srgbClr val="FFFFFF"/>
                </a:solidFill>
              </a:endParaRPr>
            </a:p>
            <a:p>
              <a:pPr>
                <a:lnSpc>
                  <a:spcPct val="150000"/>
                </a:lnSpc>
              </a:pPr>
              <a:r>
                <a:rPr lang="en-CA" sz="1000" b="1" i="1" dirty="0">
                  <a:solidFill>
                    <a:srgbClr val="FFFFFF"/>
                  </a:solidFill>
                </a:rPr>
                <a:t>Outputs </a:t>
              </a:r>
            </a:p>
            <a:p>
              <a:endParaRPr lang="en-CA" sz="1000" b="1" i="1" dirty="0">
                <a:solidFill>
                  <a:srgbClr val="FFFFFF"/>
                </a:solidFill>
              </a:endParaRPr>
            </a:p>
            <a:p>
              <a:r>
                <a:rPr lang="en-CA" sz="1000" dirty="0">
                  <a:solidFill>
                    <a:srgbClr val="FFFFFF"/>
                  </a:solidFill>
                </a:rPr>
                <a:t>	</a:t>
              </a:r>
            </a:p>
          </p:txBody>
        </p:sp>
        <p:sp>
          <p:nvSpPr>
            <p:cNvPr id="33" name="TextBox 120"/>
            <p:cNvSpPr txBox="1"/>
            <p:nvPr/>
          </p:nvSpPr>
          <p:spPr>
            <a:xfrm>
              <a:off x="1889412" y="3551431"/>
              <a:ext cx="942234" cy="453364"/>
            </a:xfrm>
            <a:prstGeom prst="rect">
              <a:avLst/>
            </a:prstGeom>
            <a:noFill/>
            <a:ln>
              <a:noFill/>
            </a:ln>
          </p:spPr>
          <p:txBody>
            <a:bodyPr wrap="square" rtlCol="0" anchor="t">
              <a:spAutoFit/>
            </a:bodyPr>
            <a:lstStyle/>
            <a:p>
              <a:r>
                <a:rPr lang="en-CA" sz="1000" i="1" dirty="0">
                  <a:solidFill>
                    <a:srgbClr val="FFFFFF"/>
                  </a:solidFill>
                </a:rPr>
                <a:t>LMS Technology Strategy</a:t>
              </a:r>
            </a:p>
          </p:txBody>
        </p:sp>
      </p:grpSp>
      <p:grpSp>
        <p:nvGrpSpPr>
          <p:cNvPr id="36" name="Group 35"/>
          <p:cNvGrpSpPr/>
          <p:nvPr/>
        </p:nvGrpSpPr>
        <p:grpSpPr>
          <a:xfrm>
            <a:off x="6014468" y="2363115"/>
            <a:ext cx="1371600" cy="1993914"/>
            <a:chOff x="7387118" y="2362774"/>
            <a:chExt cx="1371600" cy="1975513"/>
          </a:xfrm>
        </p:grpSpPr>
        <p:sp>
          <p:nvSpPr>
            <p:cNvPr id="40" name="Rectangle 39"/>
            <p:cNvSpPr/>
            <p:nvPr/>
          </p:nvSpPr>
          <p:spPr>
            <a:xfrm>
              <a:off x="7387118" y="2362774"/>
              <a:ext cx="1371600" cy="19721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rgbClr val="FFFFFF"/>
                  </a:solidFill>
                </a:rPr>
                <a:t>Identify and prioritize roadmap </a:t>
              </a:r>
              <a:r>
                <a:rPr lang="en-US" sz="1000" dirty="0" smtClean="0">
                  <a:solidFill>
                    <a:srgbClr val="FFFFFF"/>
                  </a:solidFill>
                </a:rPr>
                <a:t>initiatives.</a:t>
              </a:r>
              <a:endParaRPr lang="en-US" sz="900" dirty="0">
                <a:solidFill>
                  <a:srgbClr val="FFFFFF"/>
                </a:solidFill>
              </a:endParaRPr>
            </a:p>
            <a:p>
              <a:pPr marL="171450" indent="-171450">
                <a:buFont typeface="Arial" panose="020B0604020202020204" pitchFamily="34" charset="0"/>
                <a:buChar char="•"/>
              </a:pPr>
              <a:r>
                <a:rPr lang="en-US" sz="1000" dirty="0">
                  <a:solidFill>
                    <a:srgbClr val="FFFFFF"/>
                  </a:solidFill>
                </a:rPr>
                <a:t>Identify enabling projects.</a:t>
              </a:r>
            </a:p>
            <a:p>
              <a:pPr marL="171450" indent="-171450">
                <a:buFont typeface="Arial" panose="020B0604020202020204" pitchFamily="34" charset="0"/>
                <a:buChar char="•"/>
              </a:pPr>
              <a:endParaRPr lang="en-US" sz="1000" dirty="0">
                <a:solidFill>
                  <a:srgbClr val="FFFFFF"/>
                </a:solidFill>
              </a:endParaRPr>
            </a:p>
            <a:p>
              <a:endParaRPr lang="en-US" sz="900" dirty="0">
                <a:solidFill>
                  <a:srgbClr val="FFFFFF"/>
                </a:solidFill>
              </a:endParaRPr>
            </a:p>
            <a:p>
              <a:pPr>
                <a:lnSpc>
                  <a:spcPct val="150000"/>
                </a:lnSpc>
                <a:spcBef>
                  <a:spcPts val="1200"/>
                </a:spcBef>
              </a:pPr>
              <a:r>
                <a:rPr lang="en-US" sz="1000" b="1" i="1" dirty="0">
                  <a:solidFill>
                    <a:srgbClr val="FFFFFF"/>
                  </a:solidFill>
                </a:rPr>
                <a:t>Outputs </a:t>
              </a:r>
              <a:endParaRPr lang="en-US" sz="900" b="1" i="1" dirty="0">
                <a:solidFill>
                  <a:srgbClr val="FFFFFF"/>
                </a:solidFill>
              </a:endParaRPr>
            </a:p>
            <a:p>
              <a:pPr>
                <a:lnSpc>
                  <a:spcPct val="150000"/>
                </a:lnSpc>
              </a:pPr>
              <a:endParaRPr lang="en-US" sz="900" b="1" i="1" dirty="0">
                <a:solidFill>
                  <a:srgbClr val="FFFFFF"/>
                </a:solidFill>
              </a:endParaRPr>
            </a:p>
            <a:p>
              <a:endParaRPr lang="en-US" sz="900" b="1" i="1" dirty="0">
                <a:solidFill>
                  <a:srgbClr val="FFFFFF"/>
                </a:solidFill>
              </a:endParaRPr>
            </a:p>
            <a:p>
              <a:r>
                <a:rPr lang="en-US" sz="1000" dirty="0">
                  <a:solidFill>
                    <a:srgbClr val="FFFFFF"/>
                  </a:solidFill>
                </a:rPr>
                <a:t>	</a:t>
              </a:r>
              <a:endParaRPr lang="en-US" sz="900" dirty="0">
                <a:solidFill>
                  <a:srgbClr val="FFFFFF"/>
                </a:solidFill>
              </a:endParaRPr>
            </a:p>
          </p:txBody>
        </p:sp>
        <p:sp>
          <p:nvSpPr>
            <p:cNvPr id="41" name="TextBox 40"/>
            <p:cNvSpPr txBox="1"/>
            <p:nvPr/>
          </p:nvSpPr>
          <p:spPr>
            <a:xfrm>
              <a:off x="7698369" y="3789402"/>
              <a:ext cx="922396" cy="548885"/>
            </a:xfrm>
            <a:prstGeom prst="rect">
              <a:avLst/>
            </a:prstGeom>
            <a:noFill/>
            <a:ln>
              <a:noFill/>
            </a:ln>
          </p:spPr>
          <p:txBody>
            <a:bodyPr wrap="square" rtlCol="0">
              <a:spAutoFit/>
            </a:bodyPr>
            <a:lstStyle/>
            <a:p>
              <a:r>
                <a:rPr lang="en-US" sz="1000" i="1" dirty="0">
                  <a:solidFill>
                    <a:srgbClr val="FFFFFF"/>
                  </a:solidFill>
                </a:rPr>
                <a:t>LMS Initiatives Roadmap</a:t>
              </a:r>
              <a:endParaRPr lang="en-US" sz="900" i="1" dirty="0">
                <a:solidFill>
                  <a:srgbClr val="FFFFFF"/>
                </a:solidFill>
              </a:endParaRPr>
            </a:p>
          </p:txBody>
        </p:sp>
      </p:grpSp>
      <p:grpSp>
        <p:nvGrpSpPr>
          <p:cNvPr id="34" name="Group 33"/>
          <p:cNvGrpSpPr/>
          <p:nvPr/>
        </p:nvGrpSpPr>
        <p:grpSpPr>
          <a:xfrm>
            <a:off x="3051957" y="4876260"/>
            <a:ext cx="1382017" cy="1444798"/>
            <a:chOff x="3631618" y="4937879"/>
            <a:chExt cx="1382017" cy="1444798"/>
          </a:xfrm>
        </p:grpSpPr>
        <p:grpSp>
          <p:nvGrpSpPr>
            <p:cNvPr id="26" name="Group 138"/>
            <p:cNvGrpSpPr/>
            <p:nvPr/>
          </p:nvGrpSpPr>
          <p:grpSpPr>
            <a:xfrm>
              <a:off x="3631618" y="4937879"/>
              <a:ext cx="1382017" cy="1444798"/>
              <a:chOff x="3855207" y="1921151"/>
              <a:chExt cx="1356079" cy="2006090"/>
            </a:xfrm>
          </p:grpSpPr>
          <p:sp>
            <p:nvSpPr>
              <p:cNvPr id="27" name="Rectangle 139"/>
              <p:cNvSpPr/>
              <p:nvPr/>
            </p:nvSpPr>
            <p:spPr>
              <a:xfrm>
                <a:off x="3855207" y="1921151"/>
                <a:ext cx="1356079" cy="20060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Aft>
                    <a:spcPts val="600"/>
                  </a:spcAft>
                  <a:buFont typeface="Arial" panose="020B0604020202020204" pitchFamily="34" charset="0"/>
                  <a:buChar char="•"/>
                </a:pPr>
                <a:r>
                  <a:rPr lang="en-CA" sz="1000" dirty="0">
                    <a:solidFill>
                      <a:srgbClr val="FFFFFF"/>
                    </a:solidFill>
                  </a:rPr>
                  <a:t>Consolidate content, people, </a:t>
                </a:r>
                <a:r>
                  <a:rPr lang="en-CA" sz="1000" dirty="0" smtClean="0">
                    <a:solidFill>
                      <a:srgbClr val="FFFFFF"/>
                    </a:solidFill>
                  </a:rPr>
                  <a:t>process, </a:t>
                </a:r>
                <a:r>
                  <a:rPr lang="en-CA" sz="1000" dirty="0">
                    <a:solidFill>
                      <a:srgbClr val="FFFFFF"/>
                    </a:solidFill>
                  </a:rPr>
                  <a:t>and technology </a:t>
                </a:r>
                <a:r>
                  <a:rPr lang="en-CA" sz="1000" dirty="0" smtClean="0">
                    <a:solidFill>
                      <a:srgbClr val="FFFFFF"/>
                    </a:solidFill>
                  </a:rPr>
                  <a:t>requirements.</a:t>
                </a:r>
                <a:endParaRPr lang="en-CA" sz="1000" dirty="0">
                  <a:solidFill>
                    <a:srgbClr val="FFFFFF"/>
                  </a:solidFill>
                </a:endParaRPr>
              </a:p>
              <a:p>
                <a:r>
                  <a:rPr lang="en-CA" sz="1000" b="1" i="1" dirty="0">
                    <a:solidFill>
                      <a:srgbClr val="FFFFFF"/>
                    </a:solidFill>
                  </a:rPr>
                  <a:t>Outputs</a:t>
                </a:r>
              </a:p>
            </p:txBody>
          </p:sp>
          <p:sp>
            <p:nvSpPr>
              <p:cNvPr id="28" name="TextBox 140"/>
              <p:cNvSpPr txBox="1"/>
              <p:nvPr/>
            </p:nvSpPr>
            <p:spPr>
              <a:xfrm>
                <a:off x="4189781" y="3356367"/>
                <a:ext cx="968990" cy="555549"/>
              </a:xfrm>
              <a:prstGeom prst="rect">
                <a:avLst/>
              </a:prstGeom>
              <a:noFill/>
              <a:ln>
                <a:noFill/>
              </a:ln>
            </p:spPr>
            <p:txBody>
              <a:bodyPr wrap="square" rtlCol="0" anchor="t">
                <a:spAutoFit/>
              </a:bodyPr>
              <a:lstStyle/>
              <a:p>
                <a:r>
                  <a:rPr lang="en-CA" sz="1000" i="1" dirty="0">
                    <a:solidFill>
                      <a:srgbClr val="FFFFFF"/>
                    </a:solidFill>
                  </a:rPr>
                  <a:t>Strategic Direction</a:t>
                </a:r>
              </a:p>
            </p:txBody>
          </p:sp>
        </p:gr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6446" y="6044272"/>
              <a:ext cx="257016" cy="276787"/>
            </a:xfrm>
            <a:prstGeom prst="rect">
              <a:avLst/>
            </a:prstGeom>
            <a:solidFill>
              <a:schemeClr val="accent1"/>
            </a:solidFill>
          </p:spPr>
        </p:pic>
      </p:grpSp>
      <p:cxnSp>
        <p:nvCxnSpPr>
          <p:cNvPr id="68" name="Straight Arrow Connector 67"/>
          <p:cNvCxnSpPr>
            <a:stCxn id="22" idx="2"/>
            <a:endCxn id="27" idx="0"/>
          </p:cNvCxnSpPr>
          <p:nvPr/>
        </p:nvCxnSpPr>
        <p:spPr>
          <a:xfrm>
            <a:off x="3742965" y="4353635"/>
            <a:ext cx="1" cy="52262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72" idx="2"/>
            <a:endCxn id="87" idx="0"/>
          </p:cNvCxnSpPr>
          <p:nvPr/>
        </p:nvCxnSpPr>
        <p:spPr>
          <a:xfrm>
            <a:off x="8177760" y="4353265"/>
            <a:ext cx="0" cy="51943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0" idx="3"/>
            <a:endCxn id="13" idx="1"/>
          </p:cNvCxnSpPr>
          <p:nvPr/>
        </p:nvCxnSpPr>
        <p:spPr>
          <a:xfrm>
            <a:off x="1557949" y="3353614"/>
            <a:ext cx="111345" cy="1"/>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Title 1"/>
          <p:cNvSpPr>
            <a:spLocks noGrp="1"/>
          </p:cNvSpPr>
          <p:nvPr>
            <p:ph type="title"/>
          </p:nvPr>
        </p:nvSpPr>
        <p:spPr/>
        <p:txBody>
          <a:bodyPr/>
          <a:lstStyle/>
          <a:p>
            <a:r>
              <a:rPr lang="en-US" dirty="0" smtClean="0">
                <a:solidFill>
                  <a:schemeClr val="bg1"/>
                </a:solidFill>
                <a:latin typeface="+mn-lt"/>
              </a:rPr>
              <a:t>Follow Info-Tech’s approach to develop your </a:t>
            </a:r>
            <a:r>
              <a:rPr lang="en-US" dirty="0" smtClean="0"/>
              <a:t>LMS</a:t>
            </a:r>
            <a:r>
              <a:rPr lang="en-US" dirty="0" smtClean="0">
                <a:solidFill>
                  <a:schemeClr val="bg1"/>
                </a:solidFill>
                <a:latin typeface="+mn-lt"/>
              </a:rPr>
              <a:t> strategy</a:t>
            </a:r>
            <a:endParaRPr lang="en-US" dirty="0">
              <a:solidFill>
                <a:schemeClr val="bg1"/>
              </a:solidFill>
            </a:endParaRPr>
          </a:p>
        </p:txBody>
      </p:sp>
      <p:grpSp>
        <p:nvGrpSpPr>
          <p:cNvPr id="37" name="Group 1"/>
          <p:cNvGrpSpPr/>
          <p:nvPr/>
        </p:nvGrpSpPr>
        <p:grpSpPr>
          <a:xfrm>
            <a:off x="7491959" y="4872695"/>
            <a:ext cx="1371601" cy="1448363"/>
            <a:chOff x="7406169" y="4937878"/>
            <a:chExt cx="1490181" cy="1448363"/>
          </a:xfrm>
        </p:grpSpPr>
        <p:sp>
          <p:nvSpPr>
            <p:cNvPr id="87" name="Rectangle 80"/>
            <p:cNvSpPr/>
            <p:nvPr/>
          </p:nvSpPr>
          <p:spPr>
            <a:xfrm>
              <a:off x="7406169" y="4937878"/>
              <a:ext cx="1490181" cy="14483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rgbClr val="FFFFFF"/>
                  </a:solidFill>
                </a:rPr>
                <a:t>Prepare LMS strategy presentation to gain stakeholder commitment.</a:t>
              </a:r>
              <a:endParaRPr lang="en-US" sz="900" dirty="0">
                <a:solidFill>
                  <a:srgbClr val="FFFFFF"/>
                </a:solidFill>
              </a:endParaRPr>
            </a:p>
            <a:p>
              <a:pPr>
                <a:lnSpc>
                  <a:spcPct val="150000"/>
                </a:lnSpc>
              </a:pPr>
              <a:r>
                <a:rPr lang="en-US" sz="1000" b="1" i="1" dirty="0">
                  <a:solidFill>
                    <a:srgbClr val="FFFFFF"/>
                  </a:solidFill>
                </a:rPr>
                <a:t>Outputs </a:t>
              </a:r>
              <a:endParaRPr lang="en-US" sz="900" b="1" i="1" dirty="0">
                <a:solidFill>
                  <a:srgbClr val="FFFFFF"/>
                </a:solidFill>
              </a:endParaRPr>
            </a:p>
            <a:p>
              <a:r>
                <a:rPr lang="en-US" sz="1000" dirty="0">
                  <a:solidFill>
                    <a:srgbClr val="FFFFFF"/>
                  </a:solidFill>
                </a:rPr>
                <a:t>	</a:t>
              </a:r>
              <a:endParaRPr lang="en-US" sz="900" dirty="0">
                <a:solidFill>
                  <a:srgbClr val="FFFFFF"/>
                </a:solidFill>
              </a:endParaRPr>
            </a:p>
          </p:txBody>
        </p:sp>
        <p:sp>
          <p:nvSpPr>
            <p:cNvPr id="101" name="TextBox 151"/>
            <p:cNvSpPr txBox="1"/>
            <p:nvPr/>
          </p:nvSpPr>
          <p:spPr>
            <a:xfrm>
              <a:off x="7744330" y="5962982"/>
              <a:ext cx="1090922" cy="400110"/>
            </a:xfrm>
            <a:prstGeom prst="rect">
              <a:avLst/>
            </a:prstGeom>
            <a:noFill/>
            <a:ln>
              <a:noFill/>
            </a:ln>
          </p:spPr>
          <p:txBody>
            <a:bodyPr wrap="square" rtlCol="0" anchor="t">
              <a:spAutoFit/>
            </a:bodyPr>
            <a:lstStyle/>
            <a:p>
              <a:r>
                <a:rPr lang="en-US" sz="1000" i="1" dirty="0">
                  <a:solidFill>
                    <a:srgbClr val="FFFFFF"/>
                  </a:solidFill>
                </a:rPr>
                <a:t>Stakeholder Presentation </a:t>
              </a:r>
              <a:endParaRPr lang="en-US" sz="900" i="1" dirty="0">
                <a:solidFill>
                  <a:srgbClr val="FFFFFF"/>
                </a:solidFill>
              </a:endParaRPr>
            </a:p>
          </p:txBody>
        </p:sp>
        <p:pic>
          <p:nvPicPr>
            <p:cNvPr id="99" name="Picture 1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478913" y="6025043"/>
              <a:ext cx="275987" cy="275988"/>
            </a:xfrm>
            <a:prstGeom prst="rect">
              <a:avLst/>
            </a:prstGeom>
          </p:spPr>
        </p:pic>
      </p:grpSp>
      <p:cxnSp>
        <p:nvCxnSpPr>
          <p:cNvPr id="45" name="Elbow Connector 152"/>
          <p:cNvCxnSpPr>
            <a:stCxn id="27" idx="3"/>
            <a:endCxn id="32" idx="2"/>
          </p:cNvCxnSpPr>
          <p:nvPr/>
        </p:nvCxnSpPr>
        <p:spPr>
          <a:xfrm flipV="1">
            <a:off x="4433974" y="4353635"/>
            <a:ext cx="795845" cy="1245024"/>
          </a:xfrm>
          <a:prstGeom prst="bentConnector2">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177"/>
          <p:cNvCxnSpPr>
            <a:stCxn id="32" idx="3"/>
            <a:endCxn id="40" idx="1"/>
          </p:cNvCxnSpPr>
          <p:nvPr/>
        </p:nvCxnSpPr>
        <p:spPr>
          <a:xfrm>
            <a:off x="5908576" y="3353614"/>
            <a:ext cx="105892" cy="4762"/>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6014468" y="1553065"/>
            <a:ext cx="13716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oAutofit/>
          </a:bodyPr>
          <a:lstStyle/>
          <a:p>
            <a:pPr algn="ctr"/>
            <a:r>
              <a:rPr lang="en-US" sz="1050" dirty="0">
                <a:solidFill>
                  <a:srgbClr val="FFFFFF"/>
                </a:solidFill>
              </a:rPr>
              <a:t>Design the LMS Roadmap</a:t>
            </a:r>
            <a:endParaRPr lang="en-US" sz="1000" dirty="0">
              <a:solidFill>
                <a:srgbClr val="FFFFFF"/>
              </a:solidFill>
            </a:endParaRPr>
          </a:p>
        </p:txBody>
      </p:sp>
      <p:cxnSp>
        <p:nvCxnSpPr>
          <p:cNvPr id="63" name="Straight Arrow Connector 62"/>
          <p:cNvCxnSpPr/>
          <p:nvPr/>
        </p:nvCxnSpPr>
        <p:spPr>
          <a:xfrm>
            <a:off x="2929114" y="3353612"/>
            <a:ext cx="111345" cy="1"/>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438834" y="3377420"/>
            <a:ext cx="111345" cy="1"/>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7491960" y="2359722"/>
            <a:ext cx="1385339" cy="1993543"/>
            <a:chOff x="7387118" y="2362774"/>
            <a:chExt cx="1385339" cy="1978250"/>
          </a:xfrm>
        </p:grpSpPr>
        <p:sp>
          <p:nvSpPr>
            <p:cNvPr id="72" name="Rectangle 71"/>
            <p:cNvSpPr/>
            <p:nvPr/>
          </p:nvSpPr>
          <p:spPr>
            <a:xfrm>
              <a:off x="7387118" y="2362774"/>
              <a:ext cx="1371600" cy="1978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a:solidFill>
                    <a:srgbClr val="FFFFFF"/>
                  </a:solidFill>
                </a:rPr>
                <a:t>Create governance and communications </a:t>
              </a:r>
              <a:r>
                <a:rPr lang="en-US" sz="1000" dirty="0" smtClean="0">
                  <a:solidFill>
                    <a:srgbClr val="FFFFFF"/>
                  </a:solidFill>
                </a:rPr>
                <a:t>plans.</a:t>
              </a:r>
              <a:endParaRPr lang="en-US" sz="1000" dirty="0">
                <a:solidFill>
                  <a:srgbClr val="FFFFFF"/>
                </a:solidFill>
              </a:endParaRPr>
            </a:p>
            <a:p>
              <a:pPr marL="171450" indent="-171450">
                <a:buFont typeface="Arial" panose="020B0604020202020204" pitchFamily="34" charset="0"/>
                <a:buChar char="•"/>
              </a:pPr>
              <a:r>
                <a:rPr lang="en-US" sz="1000" dirty="0">
                  <a:solidFill>
                    <a:srgbClr val="FFFFFF"/>
                  </a:solidFill>
                </a:rPr>
                <a:t>Sell LMS strategy to the </a:t>
              </a:r>
              <a:r>
                <a:rPr lang="en-US" sz="1000" dirty="0" smtClean="0">
                  <a:solidFill>
                    <a:srgbClr val="FFFFFF"/>
                  </a:solidFill>
                </a:rPr>
                <a:t>business.</a:t>
              </a:r>
              <a:endParaRPr lang="en-US" sz="1000" dirty="0">
                <a:solidFill>
                  <a:srgbClr val="FFFFFF"/>
                </a:solidFill>
              </a:endParaRPr>
            </a:p>
            <a:p>
              <a:endParaRPr lang="en-US" sz="900" dirty="0">
                <a:solidFill>
                  <a:srgbClr val="FFFFFF"/>
                </a:solidFill>
              </a:endParaRPr>
            </a:p>
            <a:p>
              <a:pPr>
                <a:lnSpc>
                  <a:spcPct val="150000"/>
                </a:lnSpc>
                <a:spcBef>
                  <a:spcPts val="1200"/>
                </a:spcBef>
              </a:pPr>
              <a:r>
                <a:rPr lang="en-US" sz="1000" b="1" i="1" dirty="0">
                  <a:solidFill>
                    <a:srgbClr val="FFFFFF"/>
                  </a:solidFill>
                </a:rPr>
                <a:t>Outputs </a:t>
              </a:r>
              <a:endParaRPr lang="en-US" sz="900" b="1" i="1" dirty="0">
                <a:solidFill>
                  <a:srgbClr val="FFFFFF"/>
                </a:solidFill>
              </a:endParaRPr>
            </a:p>
            <a:p>
              <a:pPr>
                <a:lnSpc>
                  <a:spcPct val="150000"/>
                </a:lnSpc>
              </a:pPr>
              <a:endParaRPr lang="en-US" sz="900" b="1" i="1" dirty="0">
                <a:solidFill>
                  <a:srgbClr val="FFFFFF"/>
                </a:solidFill>
              </a:endParaRPr>
            </a:p>
            <a:p>
              <a:endParaRPr lang="en-US" sz="900" b="1" i="1" dirty="0">
                <a:solidFill>
                  <a:srgbClr val="FFFFFF"/>
                </a:solidFill>
              </a:endParaRPr>
            </a:p>
            <a:p>
              <a:r>
                <a:rPr lang="en-US" sz="1000" dirty="0">
                  <a:solidFill>
                    <a:srgbClr val="FFFFFF"/>
                  </a:solidFill>
                </a:rPr>
                <a:t>	</a:t>
              </a:r>
              <a:endParaRPr lang="en-US" sz="900" dirty="0">
                <a:solidFill>
                  <a:srgbClr val="FFFFFF"/>
                </a:solidFill>
              </a:endParaRPr>
            </a:p>
          </p:txBody>
        </p:sp>
        <p:sp>
          <p:nvSpPr>
            <p:cNvPr id="73" name="TextBox 72"/>
            <p:cNvSpPr txBox="1"/>
            <p:nvPr/>
          </p:nvSpPr>
          <p:spPr>
            <a:xfrm>
              <a:off x="7698369" y="3789402"/>
              <a:ext cx="1074088" cy="551622"/>
            </a:xfrm>
            <a:prstGeom prst="rect">
              <a:avLst/>
            </a:prstGeom>
            <a:noFill/>
            <a:ln>
              <a:noFill/>
            </a:ln>
          </p:spPr>
          <p:txBody>
            <a:bodyPr wrap="square" rtlCol="0">
              <a:spAutoFit/>
            </a:bodyPr>
            <a:lstStyle/>
            <a:p>
              <a:r>
                <a:rPr lang="en-US" sz="1000" i="1" dirty="0">
                  <a:solidFill>
                    <a:srgbClr val="FFFFFF"/>
                  </a:solidFill>
                </a:rPr>
                <a:t>LMS Implementation Plan</a:t>
              </a:r>
            </a:p>
          </p:txBody>
        </p:sp>
      </p:grpSp>
      <p:cxnSp>
        <p:nvCxnSpPr>
          <p:cNvPr id="76" name="Straight Arrow Connector 177"/>
          <p:cNvCxnSpPr>
            <a:endCxn id="72" idx="1"/>
          </p:cNvCxnSpPr>
          <p:nvPr/>
        </p:nvCxnSpPr>
        <p:spPr>
          <a:xfrm>
            <a:off x="7386068" y="3350221"/>
            <a:ext cx="105892" cy="627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952130" y="3799637"/>
            <a:ext cx="914627" cy="553998"/>
          </a:xfrm>
          <a:prstGeom prst="rect">
            <a:avLst/>
          </a:prstGeom>
          <a:noFill/>
          <a:ln>
            <a:noFill/>
          </a:ln>
        </p:spPr>
        <p:txBody>
          <a:bodyPr wrap="square" rtlCol="0">
            <a:spAutoFit/>
          </a:bodyPr>
          <a:lstStyle/>
          <a:p>
            <a:r>
              <a:rPr lang="en-US" sz="1000" i="1" dirty="0">
                <a:solidFill>
                  <a:srgbClr val="FFFFFF"/>
                </a:solidFill>
              </a:rPr>
              <a:t>LMS Strategic Alignment</a:t>
            </a:r>
            <a:endParaRPr lang="en-US" sz="900" i="1" dirty="0">
              <a:solidFill>
                <a:srgbClr val="FFFFFF"/>
              </a:solidFill>
            </a:endParaRPr>
          </a:p>
        </p:txBody>
      </p:sp>
      <p:pic>
        <p:nvPicPr>
          <p:cNvPr id="81" name="Picture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2712" y="3935614"/>
            <a:ext cx="257016" cy="269220"/>
          </a:xfrm>
          <a:prstGeom prst="rect">
            <a:avLst/>
          </a:prstGeom>
          <a:solidFill>
            <a:schemeClr val="accent1"/>
          </a:solidFill>
        </p:spPr>
      </p:pic>
      <p:sp>
        <p:nvSpPr>
          <p:cNvPr id="82" name="TextBox 81"/>
          <p:cNvSpPr txBox="1"/>
          <p:nvPr/>
        </p:nvSpPr>
        <p:spPr>
          <a:xfrm>
            <a:off x="3341909" y="3799267"/>
            <a:ext cx="1011264" cy="553998"/>
          </a:xfrm>
          <a:prstGeom prst="rect">
            <a:avLst/>
          </a:prstGeom>
          <a:noFill/>
          <a:ln>
            <a:noFill/>
          </a:ln>
        </p:spPr>
        <p:txBody>
          <a:bodyPr wrap="square" rtlCol="0">
            <a:spAutoFit/>
          </a:bodyPr>
          <a:lstStyle/>
          <a:p>
            <a:r>
              <a:rPr lang="en-US" sz="1000" i="1" dirty="0">
                <a:solidFill>
                  <a:srgbClr val="FFFFFF"/>
                </a:solidFill>
              </a:rPr>
              <a:t>LMS </a:t>
            </a:r>
          </a:p>
          <a:p>
            <a:r>
              <a:rPr lang="en-US" sz="1000" i="1" dirty="0">
                <a:solidFill>
                  <a:srgbClr val="FFFFFF"/>
                </a:solidFill>
              </a:rPr>
              <a:t>High-Level Requirements</a:t>
            </a:r>
            <a:endParaRPr lang="en-US" sz="900" i="1" dirty="0">
              <a:solidFill>
                <a:srgbClr val="FFFFFF"/>
              </a:solidFill>
            </a:endParaRPr>
          </a:p>
        </p:txBody>
      </p:sp>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491" y="3935244"/>
            <a:ext cx="257016" cy="269220"/>
          </a:xfrm>
          <a:prstGeom prst="rect">
            <a:avLst/>
          </a:prstGeom>
          <a:solidFill>
            <a:schemeClr val="accent1"/>
          </a:solidFill>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7919" y="3930478"/>
            <a:ext cx="257016" cy="269220"/>
          </a:xfrm>
          <a:prstGeom prst="rect">
            <a:avLst/>
          </a:prstGeom>
          <a:solidFill>
            <a:schemeClr val="accent1"/>
          </a:solidFill>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4775" y="3925713"/>
            <a:ext cx="257016" cy="269220"/>
          </a:xfrm>
          <a:prstGeom prst="rect">
            <a:avLst/>
          </a:prstGeom>
          <a:solidFill>
            <a:schemeClr val="accent1"/>
          </a:solidFill>
        </p:spPr>
      </p:pic>
      <p:pic>
        <p:nvPicPr>
          <p:cNvPr id="86" name="Picture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924" y="3935236"/>
            <a:ext cx="257016" cy="269220"/>
          </a:xfrm>
          <a:prstGeom prst="rect">
            <a:avLst/>
          </a:prstGeom>
          <a:solidFill>
            <a:schemeClr val="accent1"/>
          </a:solidFill>
        </p:spPr>
      </p:pic>
    </p:spTree>
    <p:extLst>
      <p:ext uri="{BB962C8B-B14F-4D97-AF65-F5344CB8AC3E}">
        <p14:creationId xmlns:p14="http://schemas.microsoft.com/office/powerpoint/2010/main" val="487893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solidFill>
                  <a:srgbClr val="333333"/>
                </a:solidFill>
              </a:rPr>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solidFill>
                  <a:srgbClr val="333333"/>
                </a:solidFill>
              </a:rPr>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solidFill>
                  <a:srgbClr val="333333"/>
                </a:solidFill>
              </a:rPr>
              <a:t>Use these icons to help guide you through each step of the blueprint and direct you to content related to the recommended activities. </a:t>
            </a:r>
          </a:p>
        </p:txBody>
      </p:sp>
      <p:grpSp>
        <p:nvGrpSpPr>
          <p:cNvPr id="15" name="Group 21"/>
          <p:cNvGrpSpPr/>
          <p:nvPr/>
        </p:nvGrpSpPr>
        <p:grpSpPr>
          <a:xfrm>
            <a:off x="725102" y="4706859"/>
            <a:ext cx="535577" cy="535577"/>
            <a:chOff x="6858000" y="355324"/>
            <a:chExt cx="729387" cy="729387"/>
          </a:xfrm>
        </p:grpSpPr>
        <p:sp>
          <p:nvSpPr>
            <p:cNvPr id="16" name="Oval 30"/>
            <p:cNvSpPr/>
            <p:nvPr/>
          </p:nvSpPr>
          <p:spPr>
            <a:xfrm>
              <a:off x="6858000" y="355324"/>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rgbClr val="FFFFFF"/>
                </a:solidFill>
              </a:endParaRPr>
            </a:p>
          </p:txBody>
        </p:sp>
        <p:pic>
          <p:nvPicPr>
            <p:cNvPr id="17"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4735" y="508189"/>
              <a:ext cx="415916" cy="415916"/>
            </a:xfrm>
            <a:prstGeom prst="rect">
              <a:avLst/>
            </a:prstGeom>
          </p:spPr>
        </p:pic>
      </p:grpSp>
      <p:sp>
        <p:nvSpPr>
          <p:cNvPr id="19" name="Rectangle 27"/>
          <p:cNvSpPr/>
          <p:nvPr/>
        </p:nvSpPr>
        <p:spPr>
          <a:xfrm>
            <a:off x="1260678" y="4682125"/>
            <a:ext cx="7056233" cy="738664"/>
          </a:xfrm>
          <a:prstGeom prst="rect">
            <a:avLst/>
          </a:prstGeom>
        </p:spPr>
        <p:txBody>
          <a:bodyPr wrap="square">
            <a:spAutoFit/>
          </a:bodyPr>
          <a:lstStyle/>
          <a:p>
            <a:r>
              <a:rPr lang="en-US" sz="1400" dirty="0">
                <a:solidFill>
                  <a:srgbClr val="333333"/>
                </a:solidFill>
              </a:rPr>
              <a:t>This icon indicates that the output of the activity on which it appears is intended to be input into your final deliverable – Info-Tech's </a:t>
            </a:r>
            <a:r>
              <a:rPr lang="en-US" sz="1400" i="1" dirty="0">
                <a:solidFill>
                  <a:srgbClr val="333333"/>
                </a:solidFill>
              </a:rPr>
              <a:t>LMS Strategy Stakeholder Presentation Template.</a:t>
            </a:r>
            <a:r>
              <a:rPr lang="en-US" sz="1400" dirty="0">
                <a:solidFill>
                  <a:srgbClr val="333333"/>
                </a:solidFill>
              </a:rPr>
              <a:t> Add the output of your activities into the presentation template as </a:t>
            </a:r>
            <a:r>
              <a:rPr lang="en-US" sz="1400" dirty="0" smtClean="0">
                <a:solidFill>
                  <a:srgbClr val="333333"/>
                </a:solidFill>
              </a:rPr>
              <a:t>indicated.</a:t>
            </a:r>
            <a:endParaRPr lang="en-US" sz="1400" dirty="0">
              <a:solidFill>
                <a:srgbClr val="333333"/>
              </a:solidFill>
            </a:endParaRPr>
          </a:p>
        </p:txBody>
      </p:sp>
    </p:spTree>
    <p:extLst>
      <p:ext uri="{BB962C8B-B14F-4D97-AF65-F5344CB8AC3E}">
        <p14:creationId xmlns:p14="http://schemas.microsoft.com/office/powerpoint/2010/main" val="885131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algn="ctr">
              <a:defRPr/>
            </a:pPr>
            <a:endParaRPr lang="en-CA" kern="0" dirty="0">
              <a:solidFill>
                <a:srgbClr val="FFFFFF"/>
              </a:solidFill>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algn="ctr">
              <a:defRPr/>
            </a:pPr>
            <a:endParaRPr lang="en-CA" kern="0" dirty="0">
              <a:solidFill>
                <a:srgbClr val="FFFFFF"/>
              </a:solidFill>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algn="ctr">
              <a:defRPr/>
            </a:pPr>
            <a:endParaRPr lang="en-CA" kern="0" dirty="0">
              <a:solidFill>
                <a:srgbClr val="FFFFFF"/>
              </a:solidFill>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algn="ctr">
                <a:defRPr/>
              </a:pPr>
              <a:r>
                <a:rPr lang="en-CA" b="1" kern="0" dirty="0">
                  <a:solidFill>
                    <a:srgbClr val="497EA9"/>
                  </a:solidFill>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algn="ctr">
                <a:defRPr/>
              </a:pPr>
              <a:r>
                <a:rPr lang="en-CA" sz="1100" kern="0" dirty="0">
                  <a:solidFill>
                    <a:srgbClr val="29475F"/>
                  </a:solidFill>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algn="ctr">
                <a:defRPr/>
              </a:pPr>
              <a:r>
                <a:rPr lang="en-CA" sz="1600" b="1" kern="0" dirty="0">
                  <a:solidFill>
                    <a:srgbClr val="365D7E"/>
                  </a:solidFill>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algn="ctr">
                <a:defRPr/>
              </a:pPr>
              <a:r>
                <a:rPr lang="en-CA" sz="1100" kern="0" dirty="0">
                  <a:solidFill>
                    <a:srgbClr val="29475F"/>
                  </a:solidFill>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algn="ctr">
                <a:defRPr/>
              </a:pPr>
              <a:r>
                <a:rPr lang="en-CA" b="1" kern="0" dirty="0">
                  <a:solidFill>
                    <a:srgbClr val="29475F"/>
                  </a:solidFill>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algn="ctr">
                <a:defRPr/>
              </a:pPr>
              <a:r>
                <a:rPr lang="en-CA" sz="1100" kern="0" dirty="0">
                  <a:solidFill>
                    <a:srgbClr val="29475F"/>
                  </a:solidFill>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a:solidFill>
                  <a:srgbClr val="FFFFFF"/>
                </a:solidFill>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algn="ctr">
                <a:defRPr/>
              </a:pPr>
              <a:r>
                <a:rPr lang="en-CA" b="1" kern="0" dirty="0">
                  <a:solidFill>
                    <a:srgbClr val="3F6D93"/>
                  </a:solidFill>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algn="ctr">
                <a:defRPr/>
              </a:pPr>
              <a:r>
                <a:rPr lang="en-CA" sz="1100" kern="0" dirty="0">
                  <a:solidFill>
                    <a:srgbClr val="29475F"/>
                  </a:solidFill>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algn="ctr">
              <a:defRPr/>
            </a:pPr>
            <a:r>
              <a:rPr lang="en-CA" sz="1600" b="1" kern="0" dirty="0">
                <a:solidFill>
                  <a:srgbClr val="29475F"/>
                </a:solidFill>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199597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930589693"/>
              </p:ext>
            </p:extLst>
          </p:nvPr>
        </p:nvGraphicFramePr>
        <p:xfrm>
          <a:off x="86984" y="1589010"/>
          <a:ext cx="8799876" cy="4803838"/>
        </p:xfrm>
        <a:graphic>
          <a:graphicData uri="http://schemas.openxmlformats.org/drawingml/2006/table">
            <a:tbl>
              <a:tblPr firstRow="1" bandRow="1">
                <a:tableStyleId>{5C22544A-7EE6-4342-B048-85BDC9FD1C3A}</a:tableStyleId>
              </a:tblPr>
              <a:tblGrid>
                <a:gridCol w="1191600"/>
                <a:gridCol w="2536092"/>
                <a:gridCol w="2536092"/>
                <a:gridCol w="2536092"/>
              </a:tblGrid>
              <a:tr h="1419233">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b="1" dirty="0" smtClean="0">
                          <a:solidFill>
                            <a:schemeClr val="tx1"/>
                          </a:solidFill>
                        </a:rPr>
                        <a:t>1.1 Create</a:t>
                      </a:r>
                      <a:r>
                        <a:rPr lang="en-CA" sz="1000" b="1" baseline="0" dirty="0" smtClean="0">
                          <a:solidFill>
                            <a:schemeClr val="tx1"/>
                          </a:solidFill>
                        </a:rPr>
                        <a:t> the Project Vision</a:t>
                      </a:r>
                      <a:endParaRPr lang="en-CA" sz="1000" b="1" dirty="0" smtClean="0">
                        <a:solidFill>
                          <a:schemeClr val="tx1"/>
                        </a:solidFill>
                      </a:endParaRPr>
                    </a:p>
                    <a:p>
                      <a:pPr>
                        <a:spcAft>
                          <a:spcPts val="600"/>
                        </a:spcAft>
                      </a:pPr>
                      <a:r>
                        <a:rPr lang="en-CA" sz="1000" b="1" baseline="0" dirty="0" smtClean="0">
                          <a:solidFill>
                            <a:schemeClr val="tx1"/>
                          </a:solidFill>
                        </a:rPr>
                        <a:t>1.2 Structure the Project </a:t>
                      </a:r>
                    </a:p>
                    <a:p>
                      <a:pPr>
                        <a:spcAft>
                          <a:spcPts val="600"/>
                        </a:spcAft>
                      </a:pPr>
                      <a:endParaRPr lang="en-CA" sz="4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Conduct a Current State Assessment</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Evaluate Solution Alternatives</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Design the LMS Roadmap</a:t>
                      </a:r>
                      <a:endParaRPr lang="en-CA" sz="1000" baseline="0" dirty="0" smtClean="0">
                        <a:solidFill>
                          <a:schemeClr val="tx1"/>
                        </a:solidFill>
                      </a:endParaRPr>
                    </a:p>
                    <a:p>
                      <a:pPr>
                        <a:spcAft>
                          <a:spcPts val="600"/>
                        </a:spcAft>
                      </a:pPr>
                      <a:r>
                        <a:rPr lang="en-CA" sz="1000" baseline="0" dirty="0" smtClean="0">
                          <a:solidFill>
                            <a:schemeClr val="tx1"/>
                          </a:solidFill>
                        </a:rPr>
                        <a:t>3.2 Build an Implementation Plan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24000">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Establish a vision for your LMS strategy</a:t>
                      </a:r>
                      <a:r>
                        <a:rPr lang="en-CA" sz="1000" baseline="0" dirty="0" smtClean="0"/>
                        <a:t> project</a:t>
                      </a:r>
                      <a:r>
                        <a:rPr lang="en-CA" sz="1000" dirty="0" smtClean="0"/>
                        <a:t>.</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Structure the project. Identify</a:t>
                      </a:r>
                      <a:r>
                        <a:rPr lang="en-CA" sz="1000" baseline="0" dirty="0" smtClean="0"/>
                        <a:t> your project team and create a project charter</a:t>
                      </a:r>
                      <a:r>
                        <a:rPr lang="en-CA" sz="1000" dirty="0" smtClean="0"/>
                        <a: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Solicit</a:t>
                      </a:r>
                      <a:r>
                        <a:rPr lang="en-US" sz="1000" b="0" baseline="0" dirty="0" smtClean="0">
                          <a:cs typeface="Open Sans"/>
                        </a:rPr>
                        <a:t> LMS requirements from the right people in your organization.</a:t>
                      </a:r>
                    </a:p>
                    <a:p>
                      <a:pPr marL="228600" indent="-228600">
                        <a:spcAft>
                          <a:spcPts val="600"/>
                        </a:spcAft>
                        <a:buSzPct val="150000"/>
                        <a:buBlip>
                          <a:blip r:embed="rId3"/>
                        </a:buBlip>
                      </a:pPr>
                      <a:r>
                        <a:rPr lang="en-US" sz="1000" b="0" baseline="0" dirty="0" smtClean="0">
                          <a:cs typeface="Open Sans"/>
                        </a:rPr>
                        <a:t>Use your findings to provide insight into your solution.</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Prioritize</a:t>
                      </a:r>
                      <a:r>
                        <a:rPr lang="en-CA" sz="1000" baseline="0" dirty="0" smtClean="0"/>
                        <a:t> roadmap initiatives. </a:t>
                      </a:r>
                      <a:r>
                        <a:rPr lang="en-CA" sz="1000" dirty="0" smtClean="0"/>
                        <a:t>Identify dependencies between people, process, technology, and content tasks. </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Create a governance plan and consider strategies for communicating changes and selling the strategy to the business.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007165">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Visualize the Project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Right-size</a:t>
                      </a:r>
                      <a:r>
                        <a:rPr lang="en-CA" sz="1000" baseline="0" dirty="0" smtClean="0"/>
                        <a:t> the Solution</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Finalize the Strategy</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Project</a:t>
                      </a:r>
                      <a:r>
                        <a:rPr lang="en-CA" sz="1000" baseline="0" dirty="0" smtClean="0"/>
                        <a:t> vision and strategic alignment</a:t>
                      </a:r>
                    </a:p>
                    <a:p>
                      <a:pPr marL="171450" indent="-171450">
                        <a:buFont typeface="Arial" panose="020B0604020202020204" pitchFamily="34" charset="0"/>
                        <a:buChar char="•"/>
                      </a:pPr>
                      <a:r>
                        <a:rPr lang="en-CA" sz="1000" baseline="0" dirty="0" smtClean="0"/>
                        <a:t>LMS business model</a:t>
                      </a:r>
                    </a:p>
                    <a:p>
                      <a:pPr marL="171450" indent="-171450">
                        <a:buFont typeface="Arial" panose="020B0604020202020204" pitchFamily="34" charset="0"/>
                        <a:buChar char="•"/>
                      </a:pPr>
                      <a:r>
                        <a:rPr lang="en-CA" sz="1000" baseline="0" dirty="0" smtClean="0"/>
                        <a:t>Project charter</a:t>
                      </a:r>
                    </a:p>
                    <a:p>
                      <a:pPr marL="171450" indent="-171450">
                        <a:buFont typeface="Arial" panose="020B0604020202020204" pitchFamily="34" charset="0"/>
                        <a:buChar char="•"/>
                      </a:pPr>
                      <a:r>
                        <a:rPr lang="en-CA" sz="1000" baseline="0" dirty="0" smtClean="0"/>
                        <a:t>Defined roles and responsibilities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Content,</a:t>
                      </a:r>
                      <a:r>
                        <a:rPr lang="en-CA" sz="1000" baseline="0" dirty="0" smtClean="0"/>
                        <a:t> people, process, and technology requirements</a:t>
                      </a:r>
                    </a:p>
                    <a:p>
                      <a:pPr marL="171450" indent="-171450">
                        <a:buFont typeface="Arial" panose="020B0604020202020204" pitchFamily="34" charset="0"/>
                        <a:buChar char="•"/>
                      </a:pPr>
                      <a:r>
                        <a:rPr lang="en-CA" sz="1000" baseline="0" dirty="0" smtClean="0"/>
                        <a:t>Future solutions identified </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baseline="0" dirty="0" smtClean="0"/>
                        <a:t>Prioritized roadmap</a:t>
                      </a:r>
                    </a:p>
                    <a:p>
                      <a:pPr marL="171450" indent="-171450">
                        <a:buFont typeface="Arial" panose="020B0604020202020204" pitchFamily="34" charset="0"/>
                        <a:buChar char="•"/>
                      </a:pPr>
                      <a:r>
                        <a:rPr lang="en-CA" sz="1000" baseline="0" dirty="0" smtClean="0"/>
                        <a:t>Governance and communication plan</a:t>
                      </a:r>
                    </a:p>
                    <a:p>
                      <a:pPr marL="171450" indent="-171450">
                        <a:buFont typeface="Arial" panose="020B0604020202020204" pitchFamily="34" charset="0"/>
                        <a:buChar char="•"/>
                      </a:pPr>
                      <a:r>
                        <a:rPr lang="en-CA" sz="1000" baseline="0" dirty="0" smtClean="0"/>
                        <a:t>Stakeholder presentation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205268"/>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61871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630157"/>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Visualize the </a:t>
            </a:r>
            <a:r>
              <a:rPr lang="en-US" sz="1400" dirty="0" smtClean="0">
                <a:solidFill>
                  <a:srgbClr val="FFFFFF"/>
                </a:solidFill>
              </a:rPr>
              <a:t>Project</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a:t>
            </a:r>
            <a:r>
              <a:rPr lang="en-US" sz="1400" dirty="0" smtClean="0">
                <a:solidFill>
                  <a:srgbClr val="FFFFFF"/>
                </a:solidFill>
              </a:rPr>
              <a:t>Right-Size </a:t>
            </a:r>
            <a:r>
              <a:rPr lang="en-US" sz="1400" dirty="0">
                <a:solidFill>
                  <a:srgbClr val="FFFFFF"/>
                </a:solidFill>
              </a:rPr>
              <a:t>the </a:t>
            </a:r>
            <a:r>
              <a:rPr lang="en-US" sz="1400" dirty="0" smtClean="0">
                <a:solidFill>
                  <a:srgbClr val="FFFFFF"/>
                </a:solidFill>
              </a:rPr>
              <a:t>Solution</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Finalize the </a:t>
            </a:r>
            <a:r>
              <a:rPr lang="en-US" sz="1400" dirty="0" smtClean="0">
                <a:solidFill>
                  <a:srgbClr val="FFFFFF"/>
                </a:solidFill>
              </a:rPr>
              <a:t>Strategy</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LMS strategy project </a:t>
            </a:r>
            <a:r>
              <a:rPr lang="en-US" dirty="0"/>
              <a:t>overview </a:t>
            </a:r>
            <a:endParaRPr lang="en-CA" dirty="0"/>
          </a:p>
        </p:txBody>
      </p:sp>
      <p:sp>
        <p:nvSpPr>
          <p:cNvPr id="13" name="Rectangle 5"/>
          <p:cNvSpPr/>
          <p:nvPr/>
        </p:nvSpPr>
        <p:spPr>
          <a:xfrm>
            <a:off x="5511800" y="2533459"/>
            <a:ext cx="4572000" cy="646331"/>
          </a:xfrm>
          <a:prstGeom prst="rect">
            <a:avLst/>
          </a:prstGeom>
        </p:spPr>
        <p:txBody>
          <a:bodyPr>
            <a:spAutoFit/>
          </a:bodyPr>
          <a:lstStyle/>
          <a:p>
            <a:pPr marL="446088" indent="-90488">
              <a:buFont typeface="Arial" panose="020B0604020202020204" pitchFamily="34" charset="0"/>
              <a:buChar char="•"/>
            </a:pPr>
            <a:endParaRPr lang="en-CA" dirty="0"/>
          </a:p>
          <a:p>
            <a:pPr marL="355600"/>
            <a:endParaRPr lang="en-CA" dirty="0"/>
          </a:p>
        </p:txBody>
      </p:sp>
    </p:spTree>
    <p:extLst>
      <p:ext uri="{BB962C8B-B14F-4D97-AF65-F5344CB8AC3E}">
        <p14:creationId xmlns:p14="http://schemas.microsoft.com/office/powerpoint/2010/main" val="270626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757421" y="1938437"/>
            <a:ext cx="7526189" cy="3447098"/>
          </a:xfrm>
          <a:prstGeom prst="rect">
            <a:avLst/>
          </a:prstGeom>
        </p:spPr>
        <p:txBody>
          <a:bodyPr wrap="square" rtlCol="0">
            <a:spAutoFit/>
          </a:bodyPr>
          <a:lstStyle/>
          <a:p>
            <a:pPr>
              <a:spcAft>
                <a:spcPts val="600"/>
              </a:spcAft>
            </a:pPr>
            <a:r>
              <a:rPr lang="en-CA" sz="1600" i="1" dirty="0">
                <a:solidFill>
                  <a:srgbClr val="FFFFFF"/>
                </a:solidFill>
                <a:latin typeface="Georgia"/>
              </a:rPr>
              <a:t>We are seeing a fundamental shift </a:t>
            </a:r>
            <a:r>
              <a:rPr lang="en-CA" sz="1600" i="1" dirty="0" smtClean="0">
                <a:solidFill>
                  <a:srgbClr val="FFFFFF"/>
                </a:solidFill>
                <a:latin typeface="Georgia"/>
              </a:rPr>
              <a:t>in learning and development. Organizations are recognizing the value of L&amp;D, and now more than ever are focusing on employee learning and engagement. This is transforming learning from a ‘nice-to-have’ to a ‘must-have.’ As a result, organizations are embracing technology as a way to achieve corporate and L&amp;D objectives. </a:t>
            </a:r>
            <a:endParaRPr lang="en-CA" sz="1600" i="1" dirty="0">
              <a:solidFill>
                <a:srgbClr val="FFFFFF"/>
              </a:solidFill>
              <a:latin typeface="Georgia"/>
            </a:endParaRPr>
          </a:p>
          <a:p>
            <a:pPr>
              <a:spcAft>
                <a:spcPts val="600"/>
              </a:spcAft>
            </a:pPr>
            <a:r>
              <a:rPr lang="en-CA" sz="1600" i="1" dirty="0" smtClean="0">
                <a:solidFill>
                  <a:srgbClr val="FFFFFF"/>
                </a:solidFill>
                <a:latin typeface="Georgia"/>
              </a:rPr>
              <a:t>The use cases for LMS are evolving. No longer is LMS just a replacement for manual training tracking, but it is a key element of engaging employees in learning. Organizations that are seeing success with LMS are embracing a more unified approach to learn as an organization as well as individually. Integrate LMS with other technology to drive </a:t>
            </a:r>
            <a:r>
              <a:rPr lang="en-CA" sz="1600" i="1" dirty="0">
                <a:solidFill>
                  <a:srgbClr val="FFFFFF"/>
                </a:solidFill>
                <a:latin typeface="Georgia"/>
              </a:rPr>
              <a:t>valuable insights </a:t>
            </a:r>
            <a:r>
              <a:rPr lang="en-CA" sz="1600" i="1" dirty="0" smtClean="0">
                <a:solidFill>
                  <a:srgbClr val="FFFFFF"/>
                </a:solidFill>
                <a:latin typeface="Georgia"/>
              </a:rPr>
              <a:t>and </a:t>
            </a:r>
            <a:r>
              <a:rPr lang="en-CA" sz="1600" i="1" dirty="0">
                <a:solidFill>
                  <a:srgbClr val="FFFFFF"/>
                </a:solidFill>
                <a:latin typeface="Georgia"/>
              </a:rPr>
              <a:t>get ahead of the talent war. </a:t>
            </a:r>
            <a:endParaRPr lang="en-CA" sz="1600" i="1" dirty="0" smtClean="0">
              <a:solidFill>
                <a:srgbClr val="FFFFFF"/>
              </a:solidFill>
              <a:latin typeface="Georgia"/>
            </a:endParaRPr>
          </a:p>
          <a:p>
            <a:pPr>
              <a:spcAft>
                <a:spcPts val="600"/>
              </a:spcAft>
            </a:pPr>
            <a:r>
              <a:rPr lang="en-CA" sz="1600" i="1" dirty="0" smtClean="0">
                <a:solidFill>
                  <a:srgbClr val="FFFFFF"/>
                </a:solidFill>
                <a:latin typeface="Georgia"/>
              </a:rPr>
              <a:t>A multidisciplinary approach is the answer. Jumpstart </a:t>
            </a:r>
            <a:r>
              <a:rPr lang="en-CA" sz="1600" i="1" dirty="0">
                <a:solidFill>
                  <a:srgbClr val="FFFFFF"/>
                </a:solidFill>
                <a:latin typeface="Georgia"/>
              </a:rPr>
              <a:t>your LMS project now by creating a sound strategy infused with best practices.  </a:t>
            </a:r>
          </a:p>
        </p:txBody>
      </p:sp>
      <p:sp>
        <p:nvSpPr>
          <p:cNvPr id="3" name="TextBox 2"/>
          <p:cNvSpPr txBox="1"/>
          <p:nvPr/>
        </p:nvSpPr>
        <p:spPr>
          <a:xfrm>
            <a:off x="3755085" y="5501037"/>
            <a:ext cx="4460917" cy="738664"/>
          </a:xfrm>
          <a:prstGeom prst="rect">
            <a:avLst/>
          </a:prstGeom>
        </p:spPr>
        <p:txBody>
          <a:bodyPr wrap="square" rtlCol="0">
            <a:spAutoFit/>
          </a:bodyPr>
          <a:lstStyle/>
          <a:p>
            <a:pPr algn="r"/>
            <a:r>
              <a:rPr lang="en-CA" sz="1400" b="1" i="1" dirty="0" smtClean="0">
                <a:solidFill>
                  <a:srgbClr val="FFFFFF"/>
                </a:solidFill>
              </a:rPr>
              <a:t>Jenna Schroeder,</a:t>
            </a:r>
            <a:endParaRPr lang="en-CA" sz="1400" b="1" i="1" dirty="0">
              <a:solidFill>
                <a:srgbClr val="FFFFFF"/>
              </a:solidFill>
            </a:endParaRPr>
          </a:p>
          <a:p>
            <a:pPr algn="r"/>
            <a:r>
              <a:rPr lang="en-CA" sz="1400" i="1" dirty="0" smtClean="0">
                <a:solidFill>
                  <a:srgbClr val="FFFFFF"/>
                </a:solidFill>
              </a:rPr>
              <a:t>Research Manager, Enterprise Applications</a:t>
            </a:r>
            <a:r>
              <a:rPr lang="en-CA" sz="1400" i="1" dirty="0">
                <a:solidFill>
                  <a:srgbClr val="FFFFFF"/>
                </a:solidFill>
              </a:rPr>
              <a:t/>
            </a:r>
            <a:br>
              <a:rPr lang="en-CA" sz="1400" i="1" dirty="0">
                <a:solidFill>
                  <a:srgbClr val="FFFFFF"/>
                </a:solidFill>
              </a:rPr>
            </a:br>
            <a:r>
              <a:rPr lang="en-CA" sz="1400" i="1" dirty="0">
                <a:solidFill>
                  <a:srgbClr val="FFFFFF"/>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8" name="Picture 104"/>
          <p:cNvPicPr>
            <a:picLocks noChangeAspect="1"/>
          </p:cNvPicPr>
          <p:nvPr/>
        </p:nvPicPr>
        <p:blipFill rotWithShape="1">
          <a:blip r:embed="rId3"/>
          <a:srcRect l="34768" t="21801" r="35751" b="57796"/>
          <a:stretch/>
        </p:blipFill>
        <p:spPr>
          <a:xfrm>
            <a:off x="159353" y="1751523"/>
            <a:ext cx="598068" cy="528294"/>
          </a:xfrm>
          <a:prstGeom prst="rect">
            <a:avLst/>
          </a:prstGeom>
        </p:spPr>
      </p:pic>
      <p:pic>
        <p:nvPicPr>
          <p:cNvPr id="9" name="Picture 105"/>
          <p:cNvPicPr>
            <a:picLocks noChangeAspect="1"/>
          </p:cNvPicPr>
          <p:nvPr/>
        </p:nvPicPr>
        <p:blipFill>
          <a:blip r:embed="rId4"/>
          <a:stretch>
            <a:fillRect/>
          </a:stretch>
        </p:blipFill>
        <p:spPr>
          <a:xfrm>
            <a:off x="8262027" y="4967500"/>
            <a:ext cx="619651" cy="457362"/>
          </a:xfrm>
          <a:prstGeom prst="rect">
            <a:avLst/>
          </a:prstGeom>
        </p:spPr>
      </p:pic>
      <p:sp>
        <p:nvSpPr>
          <p:cNvPr id="4" name="TextBox 3"/>
          <p:cNvSpPr txBox="1"/>
          <p:nvPr/>
        </p:nvSpPr>
        <p:spPr>
          <a:xfrm>
            <a:off x="572690" y="1533084"/>
            <a:ext cx="6640729" cy="338554"/>
          </a:xfrm>
          <a:prstGeom prst="rect">
            <a:avLst/>
          </a:prstGeom>
        </p:spPr>
        <p:txBody>
          <a:bodyPr wrap="none" rtlCol="0">
            <a:spAutoFit/>
          </a:bodyPr>
          <a:lstStyle/>
          <a:p>
            <a:r>
              <a:rPr lang="en-CA" sz="1600" b="1" dirty="0" smtClean="0">
                <a:solidFill>
                  <a:srgbClr val="FFFFFF"/>
                </a:solidFill>
              </a:rPr>
              <a:t>Not sure where to start? Take a multidisciplinary approach to LMS.</a:t>
            </a:r>
          </a:p>
        </p:txBody>
      </p:sp>
    </p:spTree>
    <p:extLst>
      <p:ext uri="{BB962C8B-B14F-4D97-AF65-F5344CB8AC3E}">
        <p14:creationId xmlns:p14="http://schemas.microsoft.com/office/powerpoint/2010/main" val="1557243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LMS strategy 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867747006"/>
              </p:ext>
            </p:extLst>
          </p:nvPr>
        </p:nvGraphicFramePr>
        <p:xfrm>
          <a:off x="251519" y="1677687"/>
          <a:ext cx="8625781" cy="4628939"/>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54194">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780817">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baseline="0" dirty="0" smtClean="0">
                          <a:solidFill>
                            <a:schemeClr val="tx1"/>
                          </a:solidFill>
                        </a:rPr>
                        <a:t>Pre-work </a:t>
                      </a:r>
                      <a:endParaRPr lang="en-CA" sz="1000" b="1" dirty="0" smtClean="0">
                        <a:solidFill>
                          <a:schemeClr val="tx1"/>
                        </a:solidFill>
                      </a:endParaRPr>
                    </a:p>
                    <a:p>
                      <a:pPr marL="171450" indent="-171450">
                        <a:spcAft>
                          <a:spcPts val="0"/>
                        </a:spcAft>
                        <a:buFont typeface="Arial" panose="020B0604020202020204" pitchFamily="34" charset="0"/>
                        <a:buChar char="•"/>
                      </a:pPr>
                      <a:endParaRPr lang="en-CA" sz="1000" b="0" dirty="0" smtClean="0">
                        <a:solidFill>
                          <a:schemeClr val="tx1"/>
                        </a:solidFill>
                      </a:endParaRPr>
                    </a:p>
                    <a:p>
                      <a:pPr marL="171450" indent="-171450">
                        <a:spcAft>
                          <a:spcPts val="0"/>
                        </a:spcAft>
                        <a:buFont typeface="Arial" panose="020B0604020202020204" pitchFamily="34" charset="0"/>
                        <a:buChar char="•"/>
                      </a:pPr>
                      <a:r>
                        <a:rPr lang="en-CA" sz="1000" b="0" dirty="0" smtClean="0">
                          <a:solidFill>
                            <a:schemeClr val="tx1"/>
                          </a:solidFill>
                        </a:rPr>
                        <a:t>Distribute</a:t>
                      </a:r>
                      <a:r>
                        <a:rPr lang="en-CA" sz="1000" b="0" baseline="0" dirty="0" smtClean="0">
                          <a:solidFill>
                            <a:schemeClr val="tx1"/>
                          </a:solidFill>
                        </a:rPr>
                        <a:t> the </a:t>
                      </a:r>
                      <a:r>
                        <a:rPr lang="en-CA" sz="1000" b="0" dirty="0" smtClean="0">
                          <a:solidFill>
                            <a:schemeClr val="tx1"/>
                          </a:solidFill>
                        </a:rPr>
                        <a:t>LMS strategy learners survey and consolidate results</a:t>
                      </a:r>
                      <a:endParaRPr lang="en-CA" sz="1000" b="0" baseline="0" dirty="0" smtClean="0">
                        <a:solidFill>
                          <a:schemeClr val="tx1"/>
                        </a:solidFill>
                      </a:endParaRPr>
                    </a:p>
                    <a:p>
                      <a:pPr marL="171450" indent="-171450">
                        <a:spcAft>
                          <a:spcPts val="0"/>
                        </a:spcAft>
                        <a:buFont typeface="Arial" panose="020B0604020202020204" pitchFamily="34" charset="0"/>
                        <a:buChar char="•"/>
                      </a:pPr>
                      <a:r>
                        <a:rPr lang="en-CA" sz="1000" b="0" baseline="0" dirty="0" smtClean="0">
                          <a:solidFill>
                            <a:schemeClr val="tx1"/>
                          </a:solidFill>
                        </a:rPr>
                        <a:t>Create the project team </a:t>
                      </a:r>
                    </a:p>
                    <a:p>
                      <a:pPr marL="171450" indent="-171450">
                        <a:spcAft>
                          <a:spcPts val="0"/>
                        </a:spcAft>
                        <a:buFont typeface="Arial" panose="020B0604020202020204" pitchFamily="34" charset="0"/>
                        <a:buChar char="•"/>
                      </a:pPr>
                      <a:r>
                        <a:rPr lang="en-CA" sz="1000" b="0" baseline="0" dirty="0" smtClean="0">
                          <a:solidFill>
                            <a:schemeClr val="tx1"/>
                          </a:solidFill>
                        </a:rPr>
                        <a:t>Identify stakeholders for requirements gathering interviews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 the Project Vision</a:t>
                      </a:r>
                    </a:p>
                    <a:p>
                      <a:pPr marL="171450" lvl="0" indent="-171450" algn="l">
                        <a:spcAft>
                          <a:spcPts val="0"/>
                        </a:spcAft>
                        <a:buFont typeface="Arial" panose="020B0604020202020204" pitchFamily="34" charset="0"/>
                        <a:buChar char="•"/>
                      </a:pPr>
                      <a:r>
                        <a:rPr lang="en-CA" sz="1000" b="0" dirty="0" smtClean="0">
                          <a:solidFill>
                            <a:schemeClr val="tx1"/>
                          </a:solidFill>
                        </a:rPr>
                        <a:t>Complete</a:t>
                      </a:r>
                      <a:r>
                        <a:rPr lang="en-CA" sz="1000" b="0" baseline="0" dirty="0" smtClean="0">
                          <a:solidFill>
                            <a:schemeClr val="tx1"/>
                          </a:solidFill>
                        </a:rPr>
                        <a:t> the LMS business model</a:t>
                      </a:r>
                    </a:p>
                    <a:p>
                      <a:pPr marL="171450" lvl="0" indent="-171450" algn="l">
                        <a:spcAft>
                          <a:spcPts val="0"/>
                        </a:spcAft>
                        <a:buFont typeface="Arial" panose="020B0604020202020204" pitchFamily="34" charset="0"/>
                        <a:buChar char="•"/>
                      </a:pPr>
                      <a:r>
                        <a:rPr lang="en-CA" sz="1000" b="0" baseline="0" dirty="0" smtClean="0">
                          <a:solidFill>
                            <a:schemeClr val="tx1"/>
                          </a:solidFill>
                        </a:rPr>
                        <a:t>Align organizational goals and L&amp;D goals with LMS objectives </a:t>
                      </a:r>
                    </a:p>
                    <a:p>
                      <a:pPr marL="171450" lvl="0" indent="-171450" algn="l">
                        <a:spcAft>
                          <a:spcPts val="0"/>
                        </a:spcAft>
                        <a:buFont typeface="Arial" panose="020B0604020202020204" pitchFamily="34" charset="0"/>
                        <a:buChar char="•"/>
                      </a:pPr>
                      <a:r>
                        <a:rPr lang="en-CA" sz="1000" b="0" baseline="0" dirty="0" smtClean="0">
                          <a:solidFill>
                            <a:schemeClr val="tx1"/>
                          </a:solidFill>
                        </a:rPr>
                        <a:t>Decide on your LMS use case</a:t>
                      </a:r>
                    </a:p>
                    <a:p>
                      <a:pPr marL="171450" lvl="0" indent="-171450" algn="l">
                        <a:spcAft>
                          <a:spcPts val="0"/>
                        </a:spcAft>
                        <a:buFont typeface="Arial" panose="020B0604020202020204" pitchFamily="34" charset="0"/>
                        <a:buChar char="•"/>
                      </a:pPr>
                      <a:r>
                        <a:rPr lang="en-CA" sz="1000" b="0" dirty="0" smtClean="0">
                          <a:solidFill>
                            <a:schemeClr val="tx1"/>
                          </a:solidFill>
                        </a:rPr>
                        <a:t>Take</a:t>
                      </a:r>
                      <a:r>
                        <a:rPr lang="en-CA" sz="1000" b="0" baseline="0" dirty="0" smtClean="0">
                          <a:solidFill>
                            <a:schemeClr val="tx1"/>
                          </a:solidFill>
                        </a:rPr>
                        <a:t> inventory of learning applications.</a:t>
                      </a:r>
                    </a:p>
                    <a:p>
                      <a:pPr marL="171450" lvl="0" indent="-171450" algn="l">
                        <a:spcAft>
                          <a:spcPts val="0"/>
                        </a:spcAft>
                        <a:buFont typeface="Arial" panose="020B0604020202020204" pitchFamily="34" charset="0"/>
                        <a:buChar char="•"/>
                      </a:pPr>
                      <a:r>
                        <a:rPr lang="en-CA" sz="1000" b="0" baseline="0" dirty="0" smtClean="0">
                          <a:solidFill>
                            <a:schemeClr val="tx1"/>
                          </a:solidFill>
                        </a:rPr>
                        <a:t>Map the current LMS process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defTabSz="179388">
                        <a:spcAft>
                          <a:spcPts val="1200"/>
                        </a:spcAft>
                        <a:tabLst>
                          <a:tab pos="0" algn="l"/>
                        </a:tabLst>
                      </a:pPr>
                      <a:r>
                        <a:rPr lang="en-CA" sz="1000" b="1" dirty="0" smtClean="0">
                          <a:solidFill>
                            <a:schemeClr val="tx1"/>
                          </a:solidFill>
                        </a:rPr>
                        <a:t>Gather</a:t>
                      </a:r>
                      <a:r>
                        <a:rPr lang="en-CA" sz="1000" b="1" baseline="0" dirty="0" smtClean="0">
                          <a:solidFill>
                            <a:schemeClr val="tx1"/>
                          </a:solidFill>
                        </a:rPr>
                        <a:t> Requirements</a:t>
                      </a:r>
                      <a:endParaRPr lang="en-CA" sz="1000" b="1" dirty="0" smtClean="0">
                        <a:solidFill>
                          <a:schemeClr val="tx1"/>
                        </a:solidFill>
                      </a:endParaRPr>
                    </a:p>
                    <a:p>
                      <a:pPr marL="171450" indent="-171450" defTabSz="179388">
                        <a:spcAft>
                          <a:spcPts val="0"/>
                        </a:spcAft>
                        <a:buFont typeface="Arial" panose="020B0604020202020204" pitchFamily="34" charset="0"/>
                        <a:buChar char="•"/>
                        <a:tabLst>
                          <a:tab pos="0" algn="l"/>
                        </a:tabLst>
                      </a:pPr>
                      <a:endParaRPr lang="en-CA" sz="1000" b="0" dirty="0" smtClean="0">
                        <a:solidFill>
                          <a:schemeClr val="tx1"/>
                        </a:solidFill>
                      </a:endParaRPr>
                    </a:p>
                    <a:p>
                      <a:pPr marL="171450" indent="-171450" defTabSz="179388">
                        <a:spcAft>
                          <a:spcPts val="0"/>
                        </a:spcAft>
                        <a:buFont typeface="Arial" panose="020B0604020202020204" pitchFamily="34" charset="0"/>
                        <a:buChar char="•"/>
                        <a:tabLst>
                          <a:tab pos="0" algn="l"/>
                        </a:tabLst>
                      </a:pPr>
                      <a:r>
                        <a:rPr lang="en-CA" sz="1000" b="0" dirty="0" smtClean="0">
                          <a:solidFill>
                            <a:schemeClr val="tx1"/>
                          </a:solidFill>
                        </a:rPr>
                        <a:t>Conduct</a:t>
                      </a:r>
                      <a:r>
                        <a:rPr lang="en-CA" sz="1000" b="0" baseline="0" dirty="0" smtClean="0">
                          <a:solidFill>
                            <a:schemeClr val="tx1"/>
                          </a:solidFill>
                        </a:rPr>
                        <a:t> a learning inventory audit </a:t>
                      </a:r>
                    </a:p>
                    <a:p>
                      <a:pPr marL="171450" marR="0" indent="-171450" algn="l" defTabSz="179388" rtl="0" eaLnBrk="1" fontAlgn="auto" latinLnBrk="0" hangingPunct="1">
                        <a:lnSpc>
                          <a:spcPct val="100000"/>
                        </a:lnSpc>
                        <a:spcBef>
                          <a:spcPts val="0"/>
                        </a:spcBef>
                        <a:spcAft>
                          <a:spcPts val="0"/>
                        </a:spcAft>
                        <a:buClrTx/>
                        <a:buSzTx/>
                        <a:buFont typeface="Arial" panose="020B0604020202020204" pitchFamily="34" charset="0"/>
                        <a:buChar char="•"/>
                        <a:tabLst>
                          <a:tab pos="0" algn="l"/>
                        </a:tabLst>
                        <a:defRPr/>
                      </a:pPr>
                      <a:r>
                        <a:rPr lang="en-CA" sz="1000" b="0" dirty="0" smtClean="0">
                          <a:solidFill>
                            <a:schemeClr val="tx1"/>
                          </a:solidFill>
                        </a:rPr>
                        <a:t>Elicit requirements from learners, administrators,</a:t>
                      </a:r>
                      <a:r>
                        <a:rPr lang="en-CA" sz="1000" b="0" baseline="0" dirty="0" smtClean="0">
                          <a:solidFill>
                            <a:schemeClr val="tx1"/>
                          </a:solidFill>
                        </a:rPr>
                        <a:t> the L&amp;D team, and management</a:t>
                      </a:r>
                    </a:p>
                    <a:p>
                      <a:pPr marL="0" indent="0" defTabSz="179388">
                        <a:spcAft>
                          <a:spcPts val="0"/>
                        </a:spcAft>
                        <a:buFont typeface="Arial" panose="020B0604020202020204" pitchFamily="34" charset="0"/>
                        <a:buNone/>
                        <a:tabLst>
                          <a:tab pos="0" algn="l"/>
                        </a:tabLs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Solution</a:t>
                      </a:r>
                      <a:r>
                        <a:rPr lang="en-CA" sz="1000" b="1" baseline="0" dirty="0" smtClean="0">
                          <a:solidFill>
                            <a:schemeClr val="tx1"/>
                          </a:solidFill>
                        </a:rPr>
                        <a:t> Evaluation</a:t>
                      </a:r>
                    </a:p>
                    <a:p>
                      <a:pPr marL="171450" indent="-171450" algn="l">
                        <a:spcAft>
                          <a:spcPts val="0"/>
                        </a:spcAft>
                        <a:buFont typeface="Arial" panose="020B0604020202020204" pitchFamily="34" charset="0"/>
                        <a:buChar char="•"/>
                      </a:pPr>
                      <a:endParaRPr lang="en-CA" sz="1000" b="0" baseline="0" dirty="0" smtClean="0">
                        <a:solidFill>
                          <a:schemeClr val="tx1"/>
                        </a:solidFill>
                      </a:endParaRPr>
                    </a:p>
                    <a:p>
                      <a:pPr marL="171450" indent="-171450" algn="l">
                        <a:spcAft>
                          <a:spcPts val="0"/>
                        </a:spcAft>
                        <a:buFont typeface="Arial" panose="020B0604020202020204" pitchFamily="34" charset="0"/>
                        <a:buChar char="•"/>
                      </a:pPr>
                      <a:r>
                        <a:rPr lang="en-CA" sz="1000" b="0" baseline="0" dirty="0" smtClean="0">
                          <a:solidFill>
                            <a:schemeClr val="tx1"/>
                          </a:solidFill>
                        </a:rPr>
                        <a:t>Create an LMS content strategy </a:t>
                      </a:r>
                    </a:p>
                    <a:p>
                      <a:pPr marL="171450" indent="-171450" algn="l">
                        <a:spcAft>
                          <a:spcPts val="0"/>
                        </a:spcAft>
                        <a:buFont typeface="Arial" panose="020B0604020202020204" pitchFamily="34" charset="0"/>
                        <a:buChar char="•"/>
                      </a:pPr>
                      <a:r>
                        <a:rPr lang="en-CA" sz="1000" b="0" baseline="0" dirty="0" smtClean="0">
                          <a:solidFill>
                            <a:schemeClr val="tx1"/>
                          </a:solidFill>
                        </a:rPr>
                        <a:t>Analyze LMS Strategy Learner Survey results</a:t>
                      </a:r>
                    </a:p>
                    <a:p>
                      <a:pPr marL="171450" indent="-171450" algn="l">
                        <a:spcAft>
                          <a:spcPts val="0"/>
                        </a:spcAft>
                        <a:buFont typeface="Arial" panose="020B0604020202020204" pitchFamily="34" charset="0"/>
                        <a:buChar char="•"/>
                      </a:pPr>
                      <a:r>
                        <a:rPr lang="en-CA" sz="1000" b="0" baseline="0" dirty="0" smtClean="0">
                          <a:solidFill>
                            <a:schemeClr val="tx1"/>
                          </a:solidFill>
                        </a:rPr>
                        <a:t>Identify process owners and content owners</a:t>
                      </a:r>
                    </a:p>
                    <a:p>
                      <a:pPr marL="171450" indent="-171450" algn="l">
                        <a:spcAft>
                          <a:spcPts val="0"/>
                        </a:spcAft>
                        <a:buFont typeface="Arial" panose="020B0604020202020204" pitchFamily="34" charset="0"/>
                        <a:buChar char="•"/>
                      </a:pPr>
                      <a:r>
                        <a:rPr lang="en-CA" sz="1000" b="0" baseline="0" dirty="0" smtClean="0">
                          <a:solidFill>
                            <a:schemeClr val="tx1"/>
                          </a:solidFill>
                        </a:rPr>
                        <a:t>Determine KPIs and guiding principles</a:t>
                      </a:r>
                    </a:p>
                    <a:p>
                      <a:pPr marL="171450" indent="-171450" algn="l">
                        <a:spcAft>
                          <a:spcPts val="0"/>
                        </a:spcAft>
                        <a:buFont typeface="Arial" panose="020B0604020202020204" pitchFamily="34" charset="0"/>
                        <a:buChar char="•"/>
                      </a:pPr>
                      <a:r>
                        <a:rPr lang="en-CA" sz="1000" b="0" baseline="0" dirty="0" smtClean="0">
                          <a:solidFill>
                            <a:schemeClr val="tx1"/>
                          </a:solidFill>
                        </a:rPr>
                        <a:t>Determine LMS integration points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Create a Roadmap and Implementation </a:t>
                      </a:r>
                      <a:r>
                        <a:rPr lang="en-CA" sz="1000" b="1" baseline="0" dirty="0" smtClean="0">
                          <a:solidFill>
                            <a:schemeClr val="tx1"/>
                          </a:solidFill>
                        </a:rPr>
                        <a:t>Plan </a:t>
                      </a:r>
                      <a:endParaRPr lang="en-CA" sz="1000" b="1" baseline="0" dirty="0" smtClean="0">
                        <a:solidFill>
                          <a:schemeClr val="tx1"/>
                        </a:solidFill>
                      </a:endParaRPr>
                    </a:p>
                    <a:p>
                      <a:pPr marL="171450" indent="-171450">
                        <a:spcAft>
                          <a:spcPts val="0"/>
                        </a:spcAft>
                        <a:buFont typeface="Arial" panose="020B0604020202020204" pitchFamily="34" charset="0"/>
                        <a:buChar char="•"/>
                      </a:pPr>
                      <a:r>
                        <a:rPr lang="en-CA" sz="1000" b="0" dirty="0" smtClean="0">
                          <a:solidFill>
                            <a:schemeClr val="tx1"/>
                          </a:solidFill>
                        </a:rPr>
                        <a:t>Brainstorm solution</a:t>
                      </a:r>
                      <a:r>
                        <a:rPr lang="en-CA" sz="1000" b="0" baseline="0" dirty="0" smtClean="0">
                          <a:solidFill>
                            <a:schemeClr val="tx1"/>
                          </a:solidFill>
                        </a:rPr>
                        <a:t> initiatives</a:t>
                      </a:r>
                    </a:p>
                    <a:p>
                      <a:pPr marL="171450" indent="-171450">
                        <a:spcAft>
                          <a:spcPts val="0"/>
                        </a:spcAft>
                        <a:buFont typeface="Arial" panose="020B0604020202020204" pitchFamily="34" charset="0"/>
                        <a:buChar char="•"/>
                      </a:pPr>
                      <a:r>
                        <a:rPr lang="en-CA" sz="1000" b="0" baseline="0" dirty="0" smtClean="0">
                          <a:solidFill>
                            <a:schemeClr val="tx1"/>
                          </a:solidFill>
                        </a:rPr>
                        <a:t>Prioritize initiatives and identify dependencies</a:t>
                      </a:r>
                    </a:p>
                    <a:p>
                      <a:pPr marL="171450" indent="-171450">
                        <a:spcAft>
                          <a:spcPts val="0"/>
                        </a:spcAft>
                        <a:buFont typeface="Arial" panose="020B0604020202020204" pitchFamily="34" charset="0"/>
                        <a:buChar char="•"/>
                      </a:pPr>
                      <a:r>
                        <a:rPr lang="en-CA" sz="1000" b="0" baseline="0" dirty="0" smtClean="0">
                          <a:solidFill>
                            <a:schemeClr val="tx1"/>
                          </a:solidFill>
                        </a:rPr>
                        <a:t>Create a communication plan to promote transparency and manage change  </a:t>
                      </a:r>
                    </a:p>
                    <a:p>
                      <a:pPr marL="171450" indent="-171450">
                        <a:spcAft>
                          <a:spcPts val="0"/>
                        </a:spcAft>
                        <a:buFont typeface="Arial" panose="020B0604020202020204" pitchFamily="34" charset="0"/>
                        <a:buChar char="•"/>
                      </a:pPr>
                      <a:r>
                        <a:rPr lang="en-CA" sz="1000" b="0" baseline="0" dirty="0" smtClean="0">
                          <a:solidFill>
                            <a:schemeClr val="tx1"/>
                          </a:solidFill>
                        </a:rPr>
                        <a:t>Build a governance plan to ensure necessary controls are in place prior to strategy execution</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573802">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LMS business</a:t>
                      </a:r>
                      <a:r>
                        <a:rPr lang="en-CA" sz="1000" b="0" baseline="0" dirty="0" smtClean="0">
                          <a:solidFill>
                            <a:schemeClr val="tx1"/>
                          </a:solidFill>
                        </a:rPr>
                        <a:t> model </a:t>
                      </a:r>
                    </a:p>
                    <a:p>
                      <a:pPr marL="171450" indent="-171450">
                        <a:spcAft>
                          <a:spcPts val="0"/>
                        </a:spcAft>
                        <a:buClrTx/>
                        <a:buFont typeface="Arial" panose="020B0604020202020204" pitchFamily="34" charset="0"/>
                        <a:buChar char="•"/>
                      </a:pPr>
                      <a:r>
                        <a:rPr lang="en-CA" sz="1000" b="0" baseline="0" dirty="0" smtClean="0">
                          <a:solidFill>
                            <a:schemeClr val="tx1"/>
                          </a:solidFill>
                        </a:rPr>
                        <a:t>Current state map </a:t>
                      </a:r>
                    </a:p>
                    <a:p>
                      <a:pPr marL="171450" indent="-171450">
                        <a:spcAft>
                          <a:spcPts val="0"/>
                        </a:spcAft>
                        <a:buClrTx/>
                        <a:buFont typeface="Arial" panose="020B0604020202020204" pitchFamily="34" charset="0"/>
                        <a:buChar char="•"/>
                      </a:pPr>
                      <a:r>
                        <a:rPr lang="en-CA" sz="1000" b="0" baseline="0" dirty="0" smtClean="0">
                          <a:solidFill>
                            <a:schemeClr val="tx1"/>
                          </a:solidFill>
                        </a:rPr>
                        <a:t>Learning application inventory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Learning content inventory</a:t>
                      </a:r>
                    </a:p>
                    <a:p>
                      <a:pPr marL="171450" indent="-171450">
                        <a:spcAft>
                          <a:spcPts val="0"/>
                        </a:spcAft>
                        <a:buClrTx/>
                        <a:buFont typeface="Arial" panose="020B0604020202020204" pitchFamily="34" charset="0"/>
                        <a:buChar char="•"/>
                      </a:pPr>
                      <a:r>
                        <a:rPr lang="en-CA" sz="1000" b="0" dirty="0" smtClean="0">
                          <a:solidFill>
                            <a:schemeClr val="tx1"/>
                          </a:solidFill>
                        </a:rPr>
                        <a:t>High-level LMS requirements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Content strategy</a:t>
                      </a:r>
                    </a:p>
                    <a:p>
                      <a:pPr marL="171450" indent="-171450">
                        <a:spcAft>
                          <a:spcPts val="0"/>
                        </a:spcAft>
                        <a:buClrTx/>
                        <a:buFont typeface="Arial" panose="020B0604020202020204" pitchFamily="34" charset="0"/>
                        <a:buChar char="•"/>
                      </a:pPr>
                      <a:r>
                        <a:rPr lang="en-CA" sz="1000" b="0" baseline="0" dirty="0" smtClean="0">
                          <a:solidFill>
                            <a:schemeClr val="tx1"/>
                          </a:solidFill>
                        </a:rPr>
                        <a:t>Defined process owners, KPIs, and guiding principles</a:t>
                      </a:r>
                    </a:p>
                    <a:p>
                      <a:pPr marL="144000" indent="-144000">
                        <a:spcAft>
                          <a:spcPts val="0"/>
                        </a:spcAft>
                        <a:buClrTx/>
                        <a:buFont typeface="+mj-lt"/>
                        <a:buAutoNum type="arabicPeriod"/>
                      </a:pPr>
                      <a:endParaRPr lang="en-CA" sz="1000" b="0" baseline="0" dirty="0" smtClean="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LMS strategy roadmap</a:t>
                      </a:r>
                    </a:p>
                    <a:p>
                      <a:pPr marL="171450" indent="-171450">
                        <a:spcAft>
                          <a:spcPts val="0"/>
                        </a:spcAft>
                        <a:buClrTx/>
                        <a:buFont typeface="Arial" panose="020B0604020202020204" pitchFamily="34" charset="0"/>
                        <a:buChar char="•"/>
                      </a:pPr>
                      <a:r>
                        <a:rPr lang="en-CA" sz="1000" b="0" baseline="0" dirty="0" smtClean="0">
                          <a:solidFill>
                            <a:schemeClr val="tx1"/>
                          </a:solidFill>
                        </a:rPr>
                        <a:t>Communication plan </a:t>
                      </a:r>
                    </a:p>
                    <a:p>
                      <a:pPr marL="171450" indent="-171450">
                        <a:spcAft>
                          <a:spcPts val="0"/>
                        </a:spcAft>
                        <a:buClrTx/>
                        <a:buFont typeface="Arial" panose="020B0604020202020204" pitchFamily="34" charset="0"/>
                        <a:buChar char="•"/>
                      </a:pPr>
                      <a:r>
                        <a:rPr lang="en-CA" sz="1000" b="0" baseline="0" dirty="0" smtClean="0">
                          <a:solidFill>
                            <a:schemeClr val="tx1"/>
                          </a:solidFill>
                        </a:rPr>
                        <a:t>Governance plan </a:t>
                      </a:r>
                    </a:p>
                    <a:p>
                      <a:pPr marL="171450" indent="-171450">
                        <a:spcAft>
                          <a:spcPts val="0"/>
                        </a:spcAft>
                        <a:buClrTx/>
                        <a:buFont typeface="Arial" panose="020B0604020202020204" pitchFamily="34" charset="0"/>
                        <a:buChar char="•"/>
                      </a:pPr>
                      <a:r>
                        <a:rPr lang="en-CA" sz="1000" b="0" baseline="0" dirty="0" smtClean="0">
                          <a:solidFill>
                            <a:schemeClr val="tx1"/>
                          </a:solidFill>
                        </a:rPr>
                        <a:t>Stakeholder presentation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1018701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Framing the project</a:t>
            </a:r>
            <a:endParaRPr lang="en-US" dirty="0"/>
          </a:p>
        </p:txBody>
      </p:sp>
      <p:sp>
        <p:nvSpPr>
          <p:cNvPr id="13" name="Text Placeholder 12"/>
          <p:cNvSpPr>
            <a:spLocks noGrp="1"/>
          </p:cNvSpPr>
          <p:nvPr>
            <p:ph type="body" sz="quarter" idx="16"/>
          </p:nvPr>
        </p:nvSpPr>
        <p:spPr/>
        <p:txBody>
          <a:bodyPr/>
          <a:lstStyle/>
          <a:p>
            <a:pPr marL="174625" lvl="1" indent="-174625">
              <a:buFont typeface="Wingdings" pitchFamily="2" charset="2"/>
              <a:buChar char="ü"/>
            </a:pPr>
            <a:r>
              <a:rPr lang="en-US" dirty="0"/>
              <a:t>IT and </a:t>
            </a:r>
            <a:r>
              <a:rPr lang="en-US" dirty="0" smtClean="0"/>
              <a:t>application managers </a:t>
            </a:r>
            <a:r>
              <a:rPr lang="en-US" dirty="0"/>
              <a:t>that are tasked with supporting the business through the creation of an LMS strategy. </a:t>
            </a:r>
          </a:p>
          <a:p>
            <a:pPr marL="174625" lvl="1" indent="-174625">
              <a:buFont typeface="Wingdings" pitchFamily="2" charset="2"/>
              <a:buChar char="ü"/>
            </a:pPr>
            <a:r>
              <a:rPr lang="en-US" dirty="0"/>
              <a:t>Human resources professionals, training and development specialists, and organizational development specialists responsible for learning mechanism design and delivery.</a:t>
            </a:r>
          </a:p>
          <a:p>
            <a:endParaRPr lang="en-US" dirty="0"/>
          </a:p>
        </p:txBody>
      </p:sp>
      <p:sp>
        <p:nvSpPr>
          <p:cNvPr id="14" name="Text Placeholder 13"/>
          <p:cNvSpPr>
            <a:spLocks noGrp="1"/>
          </p:cNvSpPr>
          <p:nvPr>
            <p:ph type="body" sz="quarter" idx="26"/>
          </p:nvPr>
        </p:nvSpPr>
        <p:spPr>
          <a:xfrm>
            <a:off x="4835436" y="1607231"/>
            <a:ext cx="4041648" cy="2220490"/>
          </a:xfrm>
        </p:spPr>
        <p:txBody>
          <a:bodyPr/>
          <a:lstStyle/>
          <a:p>
            <a:r>
              <a:rPr lang="en-US" dirty="0"/>
              <a:t>Make the business case for </a:t>
            </a:r>
            <a:r>
              <a:rPr lang="en-US" dirty="0" smtClean="0"/>
              <a:t>assessing </a:t>
            </a:r>
            <a:r>
              <a:rPr lang="en-US" dirty="0"/>
              <a:t>the appropriateness of an LMS solution. </a:t>
            </a:r>
          </a:p>
          <a:p>
            <a:r>
              <a:rPr lang="en-US" dirty="0"/>
              <a:t>Audit the inventory of learning and estimate the current learning costs. </a:t>
            </a:r>
          </a:p>
          <a:p>
            <a:r>
              <a:rPr lang="en-US" dirty="0"/>
              <a:t>Create a business model to identify project barriers and enablers, as well as HR and IT objectives. </a:t>
            </a:r>
          </a:p>
          <a:p>
            <a:r>
              <a:rPr lang="en-US" dirty="0"/>
              <a:t>Evaluate solution alternatives in regards to people, process, technology, and content. </a:t>
            </a:r>
          </a:p>
        </p:txBody>
      </p:sp>
      <p:sp>
        <p:nvSpPr>
          <p:cNvPr id="15" name="Text Placeholder 14"/>
          <p:cNvSpPr>
            <a:spLocks noGrp="1"/>
          </p:cNvSpPr>
          <p:nvPr>
            <p:ph type="body" sz="quarter" idx="27"/>
          </p:nvPr>
        </p:nvSpPr>
        <p:spPr/>
        <p:txBody>
          <a:bodyPr/>
          <a:lstStyle/>
          <a:p>
            <a:pPr lvl="0"/>
            <a:r>
              <a:rPr lang="en-US" dirty="0"/>
              <a:t>Organizations looking to develop </a:t>
            </a:r>
            <a:r>
              <a:rPr lang="en-US" dirty="0" smtClean="0"/>
              <a:t>an LMS strategy to achieve organizational goals associated with learning and development.</a:t>
            </a:r>
            <a:endParaRPr lang="en-US" dirty="0"/>
          </a:p>
        </p:txBody>
      </p:sp>
      <p:sp>
        <p:nvSpPr>
          <p:cNvPr id="16" name="Text Placeholder 15"/>
          <p:cNvSpPr>
            <a:spLocks noGrp="1"/>
          </p:cNvSpPr>
          <p:nvPr>
            <p:ph type="body" sz="quarter" idx="28"/>
          </p:nvPr>
        </p:nvSpPr>
        <p:spPr/>
        <p:txBody>
          <a:bodyPr/>
          <a:lstStyle/>
          <a:p>
            <a:r>
              <a:rPr lang="en-US" dirty="0"/>
              <a:t>Create a common </a:t>
            </a:r>
            <a:r>
              <a:rPr lang="en-US" dirty="0" smtClean="0"/>
              <a:t>LMS </a:t>
            </a:r>
            <a:r>
              <a:rPr lang="en-US" dirty="0"/>
              <a:t>understanding between IT, HR, and business stakeholders. </a:t>
            </a:r>
          </a:p>
          <a:p>
            <a:pPr lvl="0"/>
            <a:r>
              <a:rPr lang="en-US" dirty="0"/>
              <a:t>Offer guidance </a:t>
            </a:r>
            <a:r>
              <a:rPr lang="en-US" dirty="0" smtClean="0"/>
              <a:t>on how to translate learning and development needs into LMS technology requirements.</a:t>
            </a:r>
            <a:endParaRPr lang="en-US" dirty="0"/>
          </a:p>
        </p:txBody>
      </p:sp>
    </p:spTree>
    <p:extLst>
      <p:ext uri="{BB962C8B-B14F-4D97-AF65-F5344CB8AC3E}">
        <p14:creationId xmlns:p14="http://schemas.microsoft.com/office/powerpoint/2010/main" val="219537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3"/>
            <a:ext cx="5344878" cy="1180711"/>
          </a:xfrm>
        </p:spPr>
        <p:txBody>
          <a:bodyPr/>
          <a:lstStyle/>
          <a:p>
            <a:r>
              <a:rPr lang="en-CA" dirty="0"/>
              <a:t>Application </a:t>
            </a:r>
            <a:r>
              <a:rPr lang="en-CA" dirty="0" smtClean="0"/>
              <a:t>managers </a:t>
            </a:r>
            <a:r>
              <a:rPr lang="en-CA" dirty="0"/>
              <a:t>and HR professionals are tasked with leveraging a learning management solution to foster a learning culture at their organization. In today’s rapidly changing business environment, the </a:t>
            </a:r>
            <a:r>
              <a:rPr lang="en-CA" dirty="0" smtClean="0"/>
              <a:t/>
            </a:r>
            <a:br>
              <a:rPr lang="en-CA" dirty="0" smtClean="0"/>
            </a:br>
            <a:r>
              <a:rPr lang="en-CA" dirty="0" smtClean="0"/>
              <a:t>need </a:t>
            </a:r>
            <a:r>
              <a:rPr lang="en-CA" dirty="0"/>
              <a:t>for more effective and flexible learning and development has become more significant. </a:t>
            </a:r>
            <a:r>
              <a:rPr lang="en-CA" dirty="0" smtClean="0"/>
              <a:t>In the </a:t>
            </a:r>
            <a:r>
              <a:rPr lang="en-CA" i="1" dirty="0" smtClean="0"/>
              <a:t>2015 Mclean &amp; Company Trends Survey,  </a:t>
            </a:r>
            <a:r>
              <a:rPr lang="en-CA" dirty="0" smtClean="0"/>
              <a:t>organizations ranked learning and development their number one priority. </a:t>
            </a:r>
            <a:endParaRPr lang="en-CA" dirty="0"/>
          </a:p>
          <a:p>
            <a:endParaRPr lang="en-US" dirty="0"/>
          </a:p>
        </p:txBody>
      </p:sp>
      <p:sp>
        <p:nvSpPr>
          <p:cNvPr id="4" name="Text Placeholder 3"/>
          <p:cNvSpPr>
            <a:spLocks noGrp="1"/>
          </p:cNvSpPr>
          <p:nvPr>
            <p:ph type="body" sz="quarter" idx="11"/>
          </p:nvPr>
        </p:nvSpPr>
        <p:spPr>
          <a:xfrm>
            <a:off x="247848" y="3117962"/>
            <a:ext cx="5257800" cy="989817"/>
          </a:xfrm>
        </p:spPr>
        <p:txBody>
          <a:bodyPr/>
          <a:lstStyle/>
          <a:p>
            <a:r>
              <a:rPr lang="en-CA" dirty="0" smtClean="0"/>
              <a:t>Organizations often </a:t>
            </a:r>
            <a:r>
              <a:rPr lang="en-CA" dirty="0"/>
              <a:t>have difficulty with </a:t>
            </a:r>
            <a:r>
              <a:rPr lang="en-CA" b="1" dirty="0"/>
              <a:t>increasing internal course participation, measuring training effectiveness, and increasing training accessibility. </a:t>
            </a:r>
            <a:r>
              <a:rPr lang="en-CA" dirty="0" smtClean="0"/>
              <a:t>Processes </a:t>
            </a:r>
            <a:r>
              <a:rPr lang="en-CA" dirty="0"/>
              <a:t>are often manual, </a:t>
            </a:r>
            <a:r>
              <a:rPr lang="en-CA" dirty="0" smtClean="0"/>
              <a:t>resulting in </a:t>
            </a:r>
            <a:r>
              <a:rPr lang="en-CA" dirty="0"/>
              <a:t>wasted time, resources, and a lack of traceability and visibility between departments.</a:t>
            </a:r>
          </a:p>
          <a:p>
            <a:endParaRPr lang="en-US" dirty="0"/>
          </a:p>
        </p:txBody>
      </p:sp>
      <p:sp>
        <p:nvSpPr>
          <p:cNvPr id="5" name="Text Placeholder 4"/>
          <p:cNvSpPr>
            <a:spLocks noGrp="1"/>
          </p:cNvSpPr>
          <p:nvPr>
            <p:ph type="body" sz="quarter" idx="12"/>
          </p:nvPr>
        </p:nvSpPr>
        <p:spPr>
          <a:xfrm>
            <a:off x="255868" y="4486277"/>
            <a:ext cx="8623607" cy="2027734"/>
          </a:xfrm>
        </p:spPr>
        <p:txBody>
          <a:bodyPr/>
          <a:lstStyle/>
          <a:p>
            <a:r>
              <a:rPr lang="en-CA" dirty="0"/>
              <a:t>A strong learning and development strategy that leverages a </a:t>
            </a:r>
            <a:r>
              <a:rPr lang="en-CA" dirty="0" smtClean="0"/>
              <a:t>learning </a:t>
            </a:r>
            <a:r>
              <a:rPr lang="en-CA" dirty="0"/>
              <a:t>m</a:t>
            </a:r>
            <a:r>
              <a:rPr lang="en-CA" dirty="0" smtClean="0"/>
              <a:t>anagement </a:t>
            </a:r>
            <a:r>
              <a:rPr lang="en-CA" dirty="0"/>
              <a:t>solution will </a:t>
            </a:r>
            <a:r>
              <a:rPr lang="en-CA" dirty="0" smtClean="0"/>
              <a:t>increase L&amp;D efficiencies, develop in-house talent, thus providing a competitive </a:t>
            </a:r>
            <a:r>
              <a:rPr lang="en-CA" dirty="0"/>
              <a:t>advantage to </a:t>
            </a:r>
            <a:r>
              <a:rPr lang="en-CA" dirty="0" smtClean="0"/>
              <a:t>organizations in today’s talent war.</a:t>
            </a:r>
            <a:endParaRPr lang="en-CA" dirty="0"/>
          </a:p>
          <a:p>
            <a:r>
              <a:rPr lang="en-CA" dirty="0"/>
              <a:t>Take a step back and create a business model that considers the learning needs of HR, IT, and the business. Strive for a holistic strategy and avoid compartmentalized efforts</a:t>
            </a:r>
            <a:r>
              <a:rPr lang="en-CA" dirty="0" smtClean="0"/>
              <a:t>.</a:t>
            </a:r>
          </a:p>
          <a:p>
            <a:r>
              <a:rPr lang="en-CA" dirty="0" smtClean="0"/>
              <a:t>Understand your use case. Identify your organization’s goals and L&amp;D objectives to choose the LMS use case that is most aligned with your learning needs. </a:t>
            </a:r>
          </a:p>
          <a:p>
            <a:r>
              <a:rPr lang="en-CA" dirty="0" smtClean="0"/>
              <a:t>Identify your solution alternatives across people, processes, technology, and content. Create a comprehensive roadmap, prioritizing initiatives and identifying dependencies. </a:t>
            </a:r>
          </a:p>
          <a:p>
            <a:r>
              <a:rPr lang="en-CA" dirty="0" smtClean="0"/>
              <a:t>Devise a plan for implementation. Effectively communicate changes to and put mechanisms in place to ensure effective LMS governance. </a:t>
            </a:r>
            <a:endParaRPr lang="en-CA" dirty="0"/>
          </a:p>
        </p:txBody>
      </p:sp>
      <p:sp>
        <p:nvSpPr>
          <p:cNvPr id="6" name="Text Placeholder 5"/>
          <p:cNvSpPr>
            <a:spLocks noGrp="1"/>
          </p:cNvSpPr>
          <p:nvPr>
            <p:ph type="body" sz="quarter" idx="13"/>
          </p:nvPr>
        </p:nvSpPr>
        <p:spPr/>
        <p:txBody>
          <a:bodyPr anchor="t"/>
          <a:lstStyle/>
          <a:p>
            <a:pPr marL="0" indent="0">
              <a:spcBef>
                <a:spcPts val="0"/>
              </a:spcBef>
              <a:spcAft>
                <a:spcPts val="0"/>
              </a:spcAft>
              <a:buSzPct val="100000"/>
              <a:buNone/>
            </a:pPr>
            <a:r>
              <a:rPr lang="en-US" b="1" dirty="0" smtClean="0"/>
              <a:t>1. Right-size your LMS solution.</a:t>
            </a:r>
          </a:p>
          <a:p>
            <a:pPr marL="0" indent="0">
              <a:spcBef>
                <a:spcPts val="0"/>
              </a:spcBef>
              <a:spcAft>
                <a:spcPts val="0"/>
              </a:spcAft>
              <a:buSzPct val="100000"/>
              <a:buNone/>
            </a:pPr>
            <a:r>
              <a:rPr lang="en-US" dirty="0" smtClean="0"/>
              <a:t>Avoid underinvesting or overbuying from the start. LMSs come in all shapes and sizes: don’t buy functions you don’t need. </a:t>
            </a:r>
          </a:p>
          <a:p>
            <a:pPr marL="0" indent="0">
              <a:spcBef>
                <a:spcPts val="0"/>
              </a:spcBef>
              <a:spcAft>
                <a:spcPts val="0"/>
              </a:spcAft>
              <a:buSzPct val="100000"/>
              <a:buNone/>
            </a:pPr>
            <a:endParaRPr lang="en-US" sz="900" b="1" dirty="0" smtClean="0"/>
          </a:p>
          <a:p>
            <a:pPr marL="0" indent="0">
              <a:spcBef>
                <a:spcPts val="0"/>
              </a:spcBef>
              <a:spcAft>
                <a:spcPts val="0"/>
              </a:spcAft>
              <a:buSzPct val="100000"/>
              <a:buNone/>
            </a:pPr>
            <a:r>
              <a:rPr lang="en-US" b="1" dirty="0" smtClean="0"/>
              <a:t>2. Identify your LMS use case from the start </a:t>
            </a:r>
            <a:r>
              <a:rPr lang="en-US" dirty="0" smtClean="0"/>
              <a:t>to focus your strategy and filter your needs. </a:t>
            </a:r>
          </a:p>
          <a:p>
            <a:pPr marL="0" indent="0">
              <a:spcBef>
                <a:spcPts val="0"/>
              </a:spcBef>
              <a:spcAft>
                <a:spcPts val="0"/>
              </a:spcAft>
              <a:buSzPct val="100000"/>
              <a:buNone/>
            </a:pPr>
            <a:endParaRPr lang="en-US" sz="900" b="1" dirty="0"/>
          </a:p>
          <a:p>
            <a:pPr marL="0" indent="0">
              <a:buNone/>
            </a:pPr>
            <a:r>
              <a:rPr lang="en-US" b="1" dirty="0"/>
              <a:t>3</a:t>
            </a:r>
            <a:r>
              <a:rPr lang="en-US" b="1" dirty="0" smtClean="0"/>
              <a:t>. </a:t>
            </a:r>
            <a:r>
              <a:rPr lang="en-US" b="1" dirty="0"/>
              <a:t>A disjointed and </a:t>
            </a:r>
            <a:r>
              <a:rPr lang="en-US" b="1" dirty="0" smtClean="0"/>
              <a:t>departmentalized </a:t>
            </a:r>
            <a:r>
              <a:rPr lang="en-US" b="1" dirty="0"/>
              <a:t>approach to learning will </a:t>
            </a:r>
            <a:r>
              <a:rPr lang="en-US" b="1" dirty="0" smtClean="0"/>
              <a:t>inevitably fail. </a:t>
            </a:r>
            <a:r>
              <a:rPr lang="en-US" dirty="0" smtClean="0"/>
              <a:t>Ensure you have a holistic LMS </a:t>
            </a:r>
            <a:r>
              <a:rPr lang="en-US" dirty="0"/>
              <a:t>strategy </a:t>
            </a:r>
            <a:r>
              <a:rPr lang="en-US" dirty="0" smtClean="0"/>
              <a:t>through </a:t>
            </a:r>
            <a:r>
              <a:rPr lang="en-US" dirty="0"/>
              <a:t>the necessary convergence of people, process, technology, and content. </a:t>
            </a:r>
            <a:endParaRPr lang="en-CA" dirty="0"/>
          </a:p>
          <a:p>
            <a:pPr marL="0" indent="0">
              <a:spcBef>
                <a:spcPts val="0"/>
              </a:spcBef>
              <a:spcAft>
                <a:spcPts val="0"/>
              </a:spcAft>
              <a:buSzPct val="100000"/>
              <a:buNone/>
            </a:pPr>
            <a:endParaRPr lang="en-US" sz="1050" dirty="0"/>
          </a:p>
        </p:txBody>
      </p:sp>
    </p:spTree>
    <p:extLst>
      <p:ext uri="{BB962C8B-B14F-4D97-AF65-F5344CB8AC3E}">
        <p14:creationId xmlns:p14="http://schemas.microsoft.com/office/powerpoint/2010/main" val="3169839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 </a:t>
            </a:r>
            <a:endParaRPr lang="en-US" dirty="0"/>
          </a:p>
        </p:txBody>
      </p:sp>
      <p:sp>
        <p:nvSpPr>
          <p:cNvPr id="5" name="Rectangle 28"/>
          <p:cNvSpPr/>
          <p:nvPr/>
        </p:nvSpPr>
        <p:spPr>
          <a:xfrm>
            <a:off x="885782" y="2204266"/>
            <a:ext cx="3389863" cy="539815"/>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Learning &amp; Content Management System</a:t>
            </a:r>
          </a:p>
        </p:txBody>
      </p:sp>
      <p:sp>
        <p:nvSpPr>
          <p:cNvPr id="6" name="Oval 2"/>
          <p:cNvSpPr/>
          <p:nvPr/>
        </p:nvSpPr>
        <p:spPr>
          <a:xfrm>
            <a:off x="547017" y="2150628"/>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9" name="Rectangle 32"/>
          <p:cNvSpPr/>
          <p:nvPr/>
        </p:nvSpPr>
        <p:spPr>
          <a:xfrm>
            <a:off x="5191598" y="1440528"/>
            <a:ext cx="3389863" cy="530982"/>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Request for Proposal</a:t>
            </a:r>
          </a:p>
        </p:txBody>
      </p:sp>
      <p:sp>
        <p:nvSpPr>
          <p:cNvPr id="10" name="Oval 2"/>
          <p:cNvSpPr/>
          <p:nvPr/>
        </p:nvSpPr>
        <p:spPr>
          <a:xfrm>
            <a:off x="4852833" y="1343455"/>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11" name="Rectangle 34"/>
          <p:cNvSpPr/>
          <p:nvPr/>
        </p:nvSpPr>
        <p:spPr>
          <a:xfrm>
            <a:off x="885782" y="3062525"/>
            <a:ext cx="3389863"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Learning Record Store</a:t>
            </a:r>
          </a:p>
        </p:txBody>
      </p:sp>
      <p:sp>
        <p:nvSpPr>
          <p:cNvPr id="12" name="Oval 2"/>
          <p:cNvSpPr/>
          <p:nvPr/>
        </p:nvSpPr>
        <p:spPr>
          <a:xfrm>
            <a:off x="547017" y="2965452"/>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13" name="Rectangle 36"/>
          <p:cNvSpPr/>
          <p:nvPr/>
        </p:nvSpPr>
        <p:spPr>
          <a:xfrm>
            <a:off x="5182591" y="2250581"/>
            <a:ext cx="3389863"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Software as a Service</a:t>
            </a:r>
          </a:p>
        </p:txBody>
      </p:sp>
      <p:sp>
        <p:nvSpPr>
          <p:cNvPr id="14" name="Oval 2"/>
          <p:cNvSpPr/>
          <p:nvPr/>
        </p:nvSpPr>
        <p:spPr>
          <a:xfrm>
            <a:off x="4843826" y="2153508"/>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15" name="Rectangle 38"/>
          <p:cNvSpPr/>
          <p:nvPr/>
        </p:nvSpPr>
        <p:spPr>
          <a:xfrm>
            <a:off x="869904" y="1440527"/>
            <a:ext cx="3389863" cy="518007"/>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Learning Management System</a:t>
            </a:r>
          </a:p>
        </p:txBody>
      </p:sp>
      <p:sp>
        <p:nvSpPr>
          <p:cNvPr id="16" name="Oval 2"/>
          <p:cNvSpPr/>
          <p:nvPr/>
        </p:nvSpPr>
        <p:spPr>
          <a:xfrm>
            <a:off x="531139" y="1343455"/>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21" name="TextBox 44"/>
          <p:cNvSpPr txBox="1"/>
          <p:nvPr/>
        </p:nvSpPr>
        <p:spPr>
          <a:xfrm>
            <a:off x="493127" y="2325264"/>
            <a:ext cx="838691" cy="369332"/>
          </a:xfrm>
          <a:prstGeom prst="rect">
            <a:avLst/>
          </a:prstGeom>
        </p:spPr>
        <p:txBody>
          <a:bodyPr wrap="none" rtlCol="0">
            <a:spAutoFit/>
          </a:bodyPr>
          <a:lstStyle/>
          <a:p>
            <a:r>
              <a:rPr lang="en-US" b="1" i="1" dirty="0">
                <a:solidFill>
                  <a:srgbClr val="FFFFFF"/>
                </a:solidFill>
              </a:rPr>
              <a:t>LCMS</a:t>
            </a:r>
          </a:p>
        </p:txBody>
      </p:sp>
      <p:sp>
        <p:nvSpPr>
          <p:cNvPr id="23" name="TextBox 46"/>
          <p:cNvSpPr txBox="1"/>
          <p:nvPr/>
        </p:nvSpPr>
        <p:spPr>
          <a:xfrm>
            <a:off x="4871961" y="1521391"/>
            <a:ext cx="646331" cy="369332"/>
          </a:xfrm>
          <a:prstGeom prst="rect">
            <a:avLst/>
          </a:prstGeom>
        </p:spPr>
        <p:txBody>
          <a:bodyPr wrap="none" rtlCol="0">
            <a:spAutoFit/>
          </a:bodyPr>
          <a:lstStyle/>
          <a:p>
            <a:r>
              <a:rPr lang="en-US" b="1" i="1" dirty="0">
                <a:solidFill>
                  <a:srgbClr val="FFFFFF"/>
                </a:solidFill>
              </a:rPr>
              <a:t>RFP</a:t>
            </a:r>
          </a:p>
        </p:txBody>
      </p:sp>
      <p:sp>
        <p:nvSpPr>
          <p:cNvPr id="24" name="TextBox 47"/>
          <p:cNvSpPr txBox="1"/>
          <p:nvPr/>
        </p:nvSpPr>
        <p:spPr>
          <a:xfrm>
            <a:off x="582894" y="3137833"/>
            <a:ext cx="646331" cy="369332"/>
          </a:xfrm>
          <a:prstGeom prst="rect">
            <a:avLst/>
          </a:prstGeom>
        </p:spPr>
        <p:txBody>
          <a:bodyPr wrap="none" rtlCol="0">
            <a:spAutoFit/>
          </a:bodyPr>
          <a:lstStyle/>
          <a:p>
            <a:pPr algn="ctr"/>
            <a:r>
              <a:rPr lang="en-US" b="1" i="1" dirty="0">
                <a:solidFill>
                  <a:srgbClr val="FFFFFF"/>
                </a:solidFill>
              </a:rPr>
              <a:t>LRS</a:t>
            </a:r>
          </a:p>
        </p:txBody>
      </p:sp>
      <p:sp>
        <p:nvSpPr>
          <p:cNvPr id="25" name="TextBox 48"/>
          <p:cNvSpPr txBox="1"/>
          <p:nvPr/>
        </p:nvSpPr>
        <p:spPr>
          <a:xfrm>
            <a:off x="4817136" y="2325264"/>
            <a:ext cx="748923" cy="369332"/>
          </a:xfrm>
          <a:prstGeom prst="rect">
            <a:avLst/>
          </a:prstGeom>
        </p:spPr>
        <p:txBody>
          <a:bodyPr wrap="none" rtlCol="0">
            <a:spAutoFit/>
          </a:bodyPr>
          <a:lstStyle/>
          <a:p>
            <a:r>
              <a:rPr lang="en-US" b="1" i="1" dirty="0">
                <a:solidFill>
                  <a:srgbClr val="FFFFFF"/>
                </a:solidFill>
              </a:rPr>
              <a:t>SaaS</a:t>
            </a:r>
          </a:p>
        </p:txBody>
      </p:sp>
      <p:sp>
        <p:nvSpPr>
          <p:cNvPr id="26" name="TextBox 49"/>
          <p:cNvSpPr txBox="1"/>
          <p:nvPr/>
        </p:nvSpPr>
        <p:spPr>
          <a:xfrm>
            <a:off x="547017" y="1514864"/>
            <a:ext cx="671979" cy="369332"/>
          </a:xfrm>
          <a:prstGeom prst="rect">
            <a:avLst/>
          </a:prstGeom>
        </p:spPr>
        <p:txBody>
          <a:bodyPr wrap="none" rtlCol="0">
            <a:spAutoFit/>
          </a:bodyPr>
          <a:lstStyle/>
          <a:p>
            <a:r>
              <a:rPr lang="en-US" b="1" i="1" dirty="0">
                <a:solidFill>
                  <a:srgbClr val="FFFFFF"/>
                </a:solidFill>
              </a:rPr>
              <a:t>LMS</a:t>
            </a:r>
          </a:p>
        </p:txBody>
      </p:sp>
      <p:sp>
        <p:nvSpPr>
          <p:cNvPr id="33" name="Rectangle 34"/>
          <p:cNvSpPr/>
          <p:nvPr/>
        </p:nvSpPr>
        <p:spPr>
          <a:xfrm>
            <a:off x="5191598" y="3062525"/>
            <a:ext cx="3389863" cy="550022"/>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Human Resource Information System</a:t>
            </a:r>
          </a:p>
        </p:txBody>
      </p:sp>
      <p:sp>
        <p:nvSpPr>
          <p:cNvPr id="34" name="Oval 2"/>
          <p:cNvSpPr/>
          <p:nvPr/>
        </p:nvSpPr>
        <p:spPr>
          <a:xfrm>
            <a:off x="4852833" y="2965452"/>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35" name="TextBox 47"/>
          <p:cNvSpPr txBox="1"/>
          <p:nvPr/>
        </p:nvSpPr>
        <p:spPr>
          <a:xfrm>
            <a:off x="4843826" y="3137833"/>
            <a:ext cx="736099" cy="369332"/>
          </a:xfrm>
          <a:prstGeom prst="rect">
            <a:avLst/>
          </a:prstGeom>
        </p:spPr>
        <p:txBody>
          <a:bodyPr wrap="none" rtlCol="0">
            <a:spAutoFit/>
          </a:bodyPr>
          <a:lstStyle/>
          <a:p>
            <a:pPr algn="ctr"/>
            <a:r>
              <a:rPr lang="en-US" b="1" i="1" dirty="0">
                <a:solidFill>
                  <a:srgbClr val="FFFFFF"/>
                </a:solidFill>
              </a:rPr>
              <a:t>HRIS</a:t>
            </a:r>
          </a:p>
        </p:txBody>
      </p:sp>
      <p:sp>
        <p:nvSpPr>
          <p:cNvPr id="31" name="Title 1"/>
          <p:cNvSpPr txBox="1">
            <a:spLocks/>
          </p:cNvSpPr>
          <p:nvPr/>
        </p:nvSpPr>
        <p:spPr bwMode="auto">
          <a:xfrm>
            <a:off x="384870" y="280703"/>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FFFFFF"/>
                </a:solidFill>
                <a:latin typeface="Arial"/>
              </a:rPr>
              <a:t>Reference our frequently used acronyms </a:t>
            </a:r>
            <a:endParaRPr lang="en-US" dirty="0">
              <a:solidFill>
                <a:srgbClr val="FFFFFF"/>
              </a:solidFill>
            </a:endParaRPr>
          </a:p>
        </p:txBody>
      </p:sp>
      <p:sp>
        <p:nvSpPr>
          <p:cNvPr id="22" name="Rectangle 34"/>
          <p:cNvSpPr/>
          <p:nvPr/>
        </p:nvSpPr>
        <p:spPr>
          <a:xfrm>
            <a:off x="885782" y="3888985"/>
            <a:ext cx="3389863" cy="550022"/>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b="1" dirty="0">
                <a:solidFill>
                  <a:srgbClr val="29475F"/>
                </a:solidFill>
              </a:rPr>
              <a:t>Learning and Development</a:t>
            </a:r>
          </a:p>
        </p:txBody>
      </p:sp>
      <p:sp>
        <p:nvSpPr>
          <p:cNvPr id="27" name="Oval 2"/>
          <p:cNvSpPr/>
          <p:nvPr/>
        </p:nvSpPr>
        <p:spPr>
          <a:xfrm>
            <a:off x="547017" y="3791912"/>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28" name="TextBox 47"/>
          <p:cNvSpPr txBox="1"/>
          <p:nvPr/>
        </p:nvSpPr>
        <p:spPr>
          <a:xfrm>
            <a:off x="576482" y="3964293"/>
            <a:ext cx="659155" cy="369332"/>
          </a:xfrm>
          <a:prstGeom prst="rect">
            <a:avLst/>
          </a:prstGeom>
        </p:spPr>
        <p:txBody>
          <a:bodyPr wrap="none" rtlCol="0">
            <a:spAutoFit/>
          </a:bodyPr>
          <a:lstStyle/>
          <a:p>
            <a:pPr algn="ctr"/>
            <a:r>
              <a:rPr lang="en-US" b="1" i="1" dirty="0">
                <a:solidFill>
                  <a:srgbClr val="FFFFFF"/>
                </a:solidFill>
              </a:rPr>
              <a:t>L&amp;D</a:t>
            </a:r>
          </a:p>
        </p:txBody>
      </p:sp>
    </p:spTree>
    <p:extLst>
      <p:ext uri="{BB962C8B-B14F-4D97-AF65-F5344CB8AC3E}">
        <p14:creationId xmlns:p14="http://schemas.microsoft.com/office/powerpoint/2010/main" val="376914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549422" y="1140502"/>
            <a:ext cx="4470753" cy="5355901"/>
          </a:xfrm>
          <a:prstGeom prst="rect">
            <a:avLst/>
          </a:prstGeom>
          <a:solidFill>
            <a:schemeClr val="accent4">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p:txBody>
          <a:bodyPr/>
          <a:lstStyle/>
          <a:p>
            <a:r>
              <a:rPr lang="en-CA" dirty="0"/>
              <a:t>Businesses must equip themselves with the tools necessary to build their </a:t>
            </a:r>
            <a:r>
              <a:rPr lang="en-CA" dirty="0" smtClean="0"/>
              <a:t>human </a:t>
            </a:r>
            <a:r>
              <a:rPr lang="en-CA" dirty="0"/>
              <a:t>capital potential </a:t>
            </a:r>
          </a:p>
        </p:txBody>
      </p:sp>
      <p:sp>
        <p:nvSpPr>
          <p:cNvPr id="5" name="Up Arrow 4"/>
          <p:cNvSpPr/>
          <p:nvPr/>
        </p:nvSpPr>
        <p:spPr>
          <a:xfrm>
            <a:off x="4762063" y="1468411"/>
            <a:ext cx="2031484" cy="1745964"/>
          </a:xfrm>
          <a:prstGeom prst="upArrow">
            <a:avLst/>
          </a:prstGeom>
          <a:solidFill>
            <a:schemeClr val="accent3">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6" name="Up Arrow 5"/>
          <p:cNvSpPr/>
          <p:nvPr/>
        </p:nvSpPr>
        <p:spPr>
          <a:xfrm rot="10800000">
            <a:off x="6432870" y="4500641"/>
            <a:ext cx="2031484" cy="1745964"/>
          </a:xfrm>
          <a:prstGeom prst="upArrow">
            <a:avLst/>
          </a:prstGeom>
          <a:solidFill>
            <a:schemeClr val="accent3">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0" name="TextBox 9"/>
          <p:cNvSpPr txBox="1"/>
          <p:nvPr/>
        </p:nvSpPr>
        <p:spPr>
          <a:xfrm>
            <a:off x="363366" y="1435261"/>
            <a:ext cx="3976381" cy="923330"/>
          </a:xfrm>
          <a:prstGeom prst="rect">
            <a:avLst/>
          </a:prstGeom>
        </p:spPr>
        <p:txBody>
          <a:bodyPr wrap="square" rtlCol="0">
            <a:spAutoFit/>
          </a:bodyPr>
          <a:lstStyle/>
          <a:p>
            <a:r>
              <a:rPr lang="en-CA" sz="2400" b="1" dirty="0">
                <a:solidFill>
                  <a:srgbClr val="D9A210"/>
                </a:solidFill>
              </a:rPr>
              <a:t>4 </a:t>
            </a:r>
            <a:r>
              <a:rPr lang="en-CA" sz="2400" b="1" dirty="0" smtClean="0">
                <a:solidFill>
                  <a:srgbClr val="D9A210"/>
                </a:solidFill>
              </a:rPr>
              <a:t>million </a:t>
            </a:r>
            <a:r>
              <a:rPr lang="en-CA" b="1" dirty="0">
                <a:solidFill>
                  <a:srgbClr val="29475F"/>
                </a:solidFill>
              </a:rPr>
              <a:t>baby boomers are leaving the workforce each year. </a:t>
            </a:r>
          </a:p>
          <a:p>
            <a:r>
              <a:rPr lang="en-CA" sz="1050" dirty="0">
                <a:solidFill>
                  <a:srgbClr val="333333"/>
                </a:solidFill>
              </a:rPr>
              <a:t>Source: U.S Federal Government</a:t>
            </a:r>
            <a:endParaRPr lang="en-CA" sz="1200" dirty="0">
              <a:solidFill>
                <a:srgbClr val="333333"/>
              </a:solidFill>
            </a:endParaRPr>
          </a:p>
        </p:txBody>
      </p:sp>
      <p:sp>
        <p:nvSpPr>
          <p:cNvPr id="11" name="Rectangle 10"/>
          <p:cNvSpPr/>
          <p:nvPr/>
        </p:nvSpPr>
        <p:spPr>
          <a:xfrm>
            <a:off x="363366" y="2660377"/>
            <a:ext cx="3923409" cy="1477328"/>
          </a:xfrm>
          <a:prstGeom prst="rect">
            <a:avLst/>
          </a:prstGeom>
        </p:spPr>
        <p:txBody>
          <a:bodyPr wrap="square">
            <a:spAutoFit/>
          </a:bodyPr>
          <a:lstStyle/>
          <a:p>
            <a:r>
              <a:rPr lang="en-CA" sz="2400" b="1" dirty="0">
                <a:solidFill>
                  <a:srgbClr val="D9A210"/>
                </a:solidFill>
              </a:rPr>
              <a:t>Less than half </a:t>
            </a:r>
            <a:r>
              <a:rPr lang="en-CA" b="1" dirty="0">
                <a:solidFill>
                  <a:srgbClr val="29475F"/>
                </a:solidFill>
              </a:rPr>
              <a:t>of HR leaders are confident in finding new talent to fill positions at their companies.</a:t>
            </a:r>
          </a:p>
          <a:p>
            <a:r>
              <a:rPr lang="en-CA" sz="1050" dirty="0">
                <a:solidFill>
                  <a:srgbClr val="333333"/>
                </a:solidFill>
              </a:rPr>
              <a:t>Source: Financial Post</a:t>
            </a:r>
            <a:endParaRPr lang="en-CA" sz="1200" dirty="0">
              <a:solidFill>
                <a:srgbClr val="333333"/>
              </a:solidFill>
            </a:endParaRPr>
          </a:p>
        </p:txBody>
      </p:sp>
      <p:sp>
        <p:nvSpPr>
          <p:cNvPr id="12" name="TextBox 11"/>
          <p:cNvSpPr txBox="1"/>
          <p:nvPr/>
        </p:nvSpPr>
        <p:spPr>
          <a:xfrm>
            <a:off x="363366" y="4585102"/>
            <a:ext cx="3858936" cy="1569660"/>
          </a:xfrm>
          <a:prstGeom prst="rect">
            <a:avLst/>
          </a:prstGeom>
        </p:spPr>
        <p:txBody>
          <a:bodyPr wrap="square" rtlCol="0">
            <a:spAutoFit/>
          </a:bodyPr>
          <a:lstStyle/>
          <a:p>
            <a:pPr algn="ctr"/>
            <a:r>
              <a:rPr lang="en-CA" sz="2400" b="1" dirty="0" smtClean="0">
                <a:solidFill>
                  <a:srgbClr val="29475F"/>
                </a:solidFill>
              </a:rPr>
              <a:t>Organizations need new strategies and better ways to develop their existing employees.</a:t>
            </a:r>
            <a:endParaRPr lang="en-CA" sz="2400" b="1" dirty="0">
              <a:solidFill>
                <a:srgbClr val="29475F"/>
              </a:solidFill>
            </a:endParaRPr>
          </a:p>
        </p:txBody>
      </p:sp>
      <p:sp>
        <p:nvSpPr>
          <p:cNvPr id="4" name="Half Frame 3"/>
          <p:cNvSpPr/>
          <p:nvPr/>
        </p:nvSpPr>
        <p:spPr>
          <a:xfrm>
            <a:off x="257174" y="4536089"/>
            <a:ext cx="403226" cy="343886"/>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14" name="Half Frame 13"/>
          <p:cNvSpPr/>
          <p:nvPr/>
        </p:nvSpPr>
        <p:spPr>
          <a:xfrm rot="10800000">
            <a:off x="3936521" y="5817488"/>
            <a:ext cx="403226" cy="343886"/>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3" name="TextBox 12"/>
          <p:cNvSpPr txBox="1"/>
          <p:nvPr/>
        </p:nvSpPr>
        <p:spPr>
          <a:xfrm>
            <a:off x="5072755" y="6167908"/>
            <a:ext cx="4033145" cy="276999"/>
          </a:xfrm>
          <a:prstGeom prst="rect">
            <a:avLst/>
          </a:prstGeom>
        </p:spPr>
        <p:txBody>
          <a:bodyPr wrap="square" rtlCol="0">
            <a:spAutoFit/>
          </a:bodyPr>
          <a:lstStyle/>
          <a:p>
            <a:r>
              <a:rPr lang="en-CA" sz="1200" dirty="0">
                <a:solidFill>
                  <a:srgbClr val="333333"/>
                </a:solidFill>
              </a:rPr>
              <a:t>Source: </a:t>
            </a:r>
            <a:r>
              <a:rPr lang="en-CA" sz="1200" dirty="0">
                <a:solidFill>
                  <a:srgbClr val="333333"/>
                </a:solidFill>
                <a:hlinkClick r:id="rId2"/>
              </a:rPr>
              <a:t>Deloitte Human Capital Report, 2015 </a:t>
            </a:r>
            <a:endParaRPr lang="en-CA" sz="1200" dirty="0">
              <a:solidFill>
                <a:srgbClr val="333333"/>
              </a:solidFill>
            </a:endParaRPr>
          </a:p>
        </p:txBody>
      </p:sp>
      <p:sp>
        <p:nvSpPr>
          <p:cNvPr id="15" name="TextBox 14"/>
          <p:cNvSpPr txBox="1"/>
          <p:nvPr/>
        </p:nvSpPr>
        <p:spPr>
          <a:xfrm>
            <a:off x="5661569" y="1829822"/>
            <a:ext cx="2818701" cy="1477328"/>
          </a:xfrm>
          <a:prstGeom prst="rect">
            <a:avLst/>
          </a:prstGeom>
        </p:spPr>
        <p:txBody>
          <a:bodyPr wrap="square" rtlCol="0">
            <a:spAutoFit/>
          </a:bodyPr>
          <a:lstStyle/>
          <a:p>
            <a:r>
              <a:rPr lang="en-CA" b="1" dirty="0" smtClean="0">
                <a:solidFill>
                  <a:schemeClr val="accent1"/>
                </a:solidFill>
              </a:rPr>
              <a:t>The number of organizations that see corporate training as highly important is rapidly increasing. </a:t>
            </a:r>
          </a:p>
        </p:txBody>
      </p:sp>
      <p:sp>
        <p:nvSpPr>
          <p:cNvPr id="17" name="TextBox 16"/>
          <p:cNvSpPr txBox="1"/>
          <p:nvPr/>
        </p:nvSpPr>
        <p:spPr>
          <a:xfrm>
            <a:off x="5194184" y="4317752"/>
            <a:ext cx="2818701" cy="1477328"/>
          </a:xfrm>
          <a:prstGeom prst="rect">
            <a:avLst/>
          </a:prstGeom>
        </p:spPr>
        <p:txBody>
          <a:bodyPr wrap="square" rtlCol="0">
            <a:spAutoFit/>
          </a:bodyPr>
          <a:lstStyle/>
          <a:p>
            <a:pPr algn="r"/>
            <a:r>
              <a:rPr lang="en-CA" b="1" dirty="0" smtClean="0">
                <a:solidFill>
                  <a:schemeClr val="accent1"/>
                </a:solidFill>
              </a:rPr>
              <a:t>The number of organizations that are ready to address this pertinent problem are decreasing. </a:t>
            </a:r>
          </a:p>
        </p:txBody>
      </p:sp>
      <p:sp>
        <p:nvSpPr>
          <p:cNvPr id="18" name="TextBox 17"/>
          <p:cNvSpPr txBox="1"/>
          <p:nvPr/>
        </p:nvSpPr>
        <p:spPr>
          <a:xfrm>
            <a:off x="5554744" y="3491373"/>
            <a:ext cx="2676088" cy="584775"/>
          </a:xfrm>
          <a:prstGeom prst="rect">
            <a:avLst/>
          </a:prstGeom>
        </p:spPr>
        <p:txBody>
          <a:bodyPr wrap="square" rtlCol="0">
            <a:spAutoFit/>
          </a:bodyPr>
          <a:lstStyle/>
          <a:p>
            <a:r>
              <a:rPr lang="en-CA" sz="3200" b="1" i="1" dirty="0" smtClean="0">
                <a:solidFill>
                  <a:schemeClr val="accent2"/>
                </a:solidFill>
              </a:rPr>
              <a:t>However…</a:t>
            </a:r>
          </a:p>
        </p:txBody>
      </p:sp>
    </p:spTree>
    <p:extLst>
      <p:ext uri="{BB962C8B-B14F-4D97-AF65-F5344CB8AC3E}">
        <p14:creationId xmlns:p14="http://schemas.microsoft.com/office/powerpoint/2010/main" val="207371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Increase the effectiveness of learning and development functions by investing in HR operations and infrastructure</a:t>
            </a:r>
            <a:endParaRPr lang="en-CA" dirty="0"/>
          </a:p>
        </p:txBody>
      </p:sp>
      <p:sp>
        <p:nvSpPr>
          <p:cNvPr id="20" name="Rectangle 19"/>
          <p:cNvSpPr/>
          <p:nvPr/>
        </p:nvSpPr>
        <p:spPr>
          <a:xfrm>
            <a:off x="2968172" y="1401911"/>
            <a:ext cx="2640952" cy="307777"/>
          </a:xfrm>
          <a:prstGeom prst="rect">
            <a:avLst/>
          </a:prstGeom>
        </p:spPr>
        <p:txBody>
          <a:bodyPr wrap="square" lIns="0" r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
              <a:defRPr/>
            </a:pPr>
            <a:r>
              <a:rPr lang="en-CA" sz="1400" dirty="0" smtClean="0">
                <a:solidFill>
                  <a:srgbClr val="333333"/>
                </a:solidFill>
              </a:rPr>
              <a:t>Top HR Priorities by Area</a:t>
            </a:r>
            <a:endParaRPr lang="en-CA" sz="1400" dirty="0">
              <a:solidFill>
                <a:srgbClr val="333333"/>
              </a:solidFill>
            </a:endParaRPr>
          </a:p>
        </p:txBody>
      </p:sp>
      <p:cxnSp>
        <p:nvCxnSpPr>
          <p:cNvPr id="33" name="Straight Connector 32"/>
          <p:cNvCxnSpPr/>
          <p:nvPr/>
        </p:nvCxnSpPr>
        <p:spPr>
          <a:xfrm flipH="1">
            <a:off x="6069082" y="1800838"/>
            <a:ext cx="2925436"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167853" y="1253978"/>
            <a:ext cx="2709446" cy="523220"/>
          </a:xfrm>
          <a:prstGeom prst="rect">
            <a:avLst/>
          </a:prstGeom>
        </p:spPr>
        <p:txBody>
          <a:bodyPr wrap="square" lIns="0" r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
              <a:defRPr/>
            </a:pPr>
            <a:r>
              <a:rPr lang="en-CA" sz="1400" dirty="0" smtClean="0">
                <a:solidFill>
                  <a:srgbClr val="333333"/>
                </a:solidFill>
              </a:rPr>
              <a:t>Most Effective Functions in Driving Overall HR Effectiveness</a:t>
            </a:r>
            <a:endParaRPr lang="en-CA" sz="1400" dirty="0">
              <a:solidFill>
                <a:srgbClr val="333333"/>
              </a:solidFill>
            </a:endParaRPr>
          </a:p>
        </p:txBody>
      </p:sp>
      <p:cxnSp>
        <p:nvCxnSpPr>
          <p:cNvPr id="37" name="Straight Connector 36"/>
          <p:cNvCxnSpPr/>
          <p:nvPr/>
        </p:nvCxnSpPr>
        <p:spPr>
          <a:xfrm flipV="1">
            <a:off x="5818581" y="1401178"/>
            <a:ext cx="0" cy="485140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6069081" y="1784890"/>
            <a:ext cx="2925437" cy="3539430"/>
            <a:chOff x="6069081" y="1784890"/>
            <a:chExt cx="2925437" cy="3539430"/>
          </a:xfrm>
        </p:grpSpPr>
        <p:sp>
          <p:nvSpPr>
            <p:cNvPr id="24" name="Rectangle 23"/>
            <p:cNvSpPr/>
            <p:nvPr/>
          </p:nvSpPr>
          <p:spPr>
            <a:xfrm>
              <a:off x="6069081" y="1940722"/>
              <a:ext cx="260896" cy="260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1</a:t>
              </a:r>
            </a:p>
          </p:txBody>
        </p:sp>
        <p:sp>
          <p:nvSpPr>
            <p:cNvPr id="25" name="Rectangle 24"/>
            <p:cNvSpPr/>
            <p:nvPr/>
          </p:nvSpPr>
          <p:spPr>
            <a:xfrm>
              <a:off x="6069338" y="236834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2</a:t>
              </a:r>
            </a:p>
          </p:txBody>
        </p:sp>
        <p:sp>
          <p:nvSpPr>
            <p:cNvPr id="26" name="Rectangle 25"/>
            <p:cNvSpPr/>
            <p:nvPr/>
          </p:nvSpPr>
          <p:spPr>
            <a:xfrm>
              <a:off x="6069595" y="322358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4</a:t>
              </a:r>
            </a:p>
          </p:txBody>
        </p:sp>
        <p:sp>
          <p:nvSpPr>
            <p:cNvPr id="27" name="Rectangle 26"/>
            <p:cNvSpPr/>
            <p:nvPr/>
          </p:nvSpPr>
          <p:spPr>
            <a:xfrm>
              <a:off x="6069852" y="365120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5</a:t>
              </a:r>
            </a:p>
          </p:txBody>
        </p:sp>
        <p:sp>
          <p:nvSpPr>
            <p:cNvPr id="28" name="Rectangle 27"/>
            <p:cNvSpPr/>
            <p:nvPr/>
          </p:nvSpPr>
          <p:spPr>
            <a:xfrm>
              <a:off x="6070881" y="4934063"/>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8</a:t>
              </a:r>
            </a:p>
          </p:txBody>
        </p:sp>
        <p:sp>
          <p:nvSpPr>
            <p:cNvPr id="30" name="Rectangle 29"/>
            <p:cNvSpPr/>
            <p:nvPr/>
          </p:nvSpPr>
          <p:spPr>
            <a:xfrm>
              <a:off x="6070109" y="450644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7</a:t>
              </a:r>
            </a:p>
          </p:txBody>
        </p:sp>
        <p:sp>
          <p:nvSpPr>
            <p:cNvPr id="31" name="Rectangle 30"/>
            <p:cNvSpPr/>
            <p:nvPr/>
          </p:nvSpPr>
          <p:spPr>
            <a:xfrm>
              <a:off x="6070623" y="4078822"/>
              <a:ext cx="260896" cy="260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6</a:t>
              </a:r>
            </a:p>
          </p:txBody>
        </p:sp>
        <p:sp>
          <p:nvSpPr>
            <p:cNvPr id="32" name="Rectangle 31"/>
            <p:cNvSpPr/>
            <p:nvPr/>
          </p:nvSpPr>
          <p:spPr>
            <a:xfrm>
              <a:off x="6070366" y="279596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3</a:t>
              </a:r>
            </a:p>
          </p:txBody>
        </p:sp>
        <p:sp>
          <p:nvSpPr>
            <p:cNvPr id="43" name="TextBox 42"/>
            <p:cNvSpPr txBox="1"/>
            <p:nvPr/>
          </p:nvSpPr>
          <p:spPr>
            <a:xfrm>
              <a:off x="6352448" y="1784890"/>
              <a:ext cx="2642070" cy="3539430"/>
            </a:xfrm>
            <a:prstGeom prst="rect">
              <a:avLst/>
            </a:prstGeom>
          </p:spPr>
          <p:txBody>
            <a:bodyPr wrap="none" rtlCol="0">
              <a:spAutoFit/>
            </a:bodyPr>
            <a:lstStyle/>
            <a:p>
              <a:pPr>
                <a:lnSpc>
                  <a:spcPct val="200000"/>
                </a:lnSpc>
              </a:pPr>
              <a:r>
                <a:rPr lang="en-CA" sz="1400" dirty="0">
                  <a:solidFill>
                    <a:srgbClr val="333333"/>
                  </a:solidFill>
                </a:rPr>
                <a:t>HR Operations &amp; Infrastructure</a:t>
              </a:r>
            </a:p>
            <a:p>
              <a:pPr>
                <a:lnSpc>
                  <a:spcPct val="200000"/>
                </a:lnSpc>
              </a:pPr>
              <a:r>
                <a:rPr lang="en-CA" sz="1400" dirty="0">
                  <a:solidFill>
                    <a:srgbClr val="333333"/>
                  </a:solidFill>
                </a:rPr>
                <a:t>Total Compensation</a:t>
              </a:r>
            </a:p>
            <a:p>
              <a:pPr>
                <a:lnSpc>
                  <a:spcPct val="200000"/>
                </a:lnSpc>
              </a:pPr>
              <a:r>
                <a:rPr lang="en-CA" sz="1400" dirty="0">
                  <a:solidFill>
                    <a:srgbClr val="333333"/>
                  </a:solidFill>
                </a:rPr>
                <a:t>Employee Engagement</a:t>
              </a:r>
            </a:p>
            <a:p>
              <a:pPr>
                <a:lnSpc>
                  <a:spcPct val="200000"/>
                </a:lnSpc>
              </a:pPr>
              <a:r>
                <a:rPr lang="en-CA" sz="1400" dirty="0">
                  <a:solidFill>
                    <a:srgbClr val="333333"/>
                  </a:solidFill>
                </a:rPr>
                <a:t>Talent Acquisition</a:t>
              </a:r>
            </a:p>
            <a:p>
              <a:pPr>
                <a:lnSpc>
                  <a:spcPct val="200000"/>
                </a:lnSpc>
              </a:pPr>
              <a:r>
                <a:rPr lang="en-CA" sz="1400" dirty="0">
                  <a:solidFill>
                    <a:srgbClr val="333333"/>
                  </a:solidFill>
                </a:rPr>
                <a:t>HR Strategy</a:t>
              </a:r>
            </a:p>
            <a:p>
              <a:pPr>
                <a:lnSpc>
                  <a:spcPct val="200000"/>
                </a:lnSpc>
              </a:pPr>
              <a:r>
                <a:rPr lang="en-CA" sz="1400" dirty="0">
                  <a:solidFill>
                    <a:srgbClr val="333333"/>
                  </a:solidFill>
                </a:rPr>
                <a:t>Learning &amp; Development</a:t>
              </a:r>
            </a:p>
            <a:p>
              <a:pPr>
                <a:lnSpc>
                  <a:spcPct val="200000"/>
                </a:lnSpc>
              </a:pPr>
              <a:r>
                <a:rPr lang="en-CA" sz="1400" dirty="0">
                  <a:solidFill>
                    <a:srgbClr val="333333"/>
                  </a:solidFill>
                </a:rPr>
                <a:t>Performance Management</a:t>
              </a:r>
            </a:p>
            <a:p>
              <a:pPr>
                <a:lnSpc>
                  <a:spcPct val="200000"/>
                </a:lnSpc>
              </a:pPr>
              <a:r>
                <a:rPr lang="en-CA" sz="1400" dirty="0">
                  <a:solidFill>
                    <a:srgbClr val="333333"/>
                  </a:solidFill>
                </a:rPr>
                <a:t>Talent Management</a:t>
              </a:r>
            </a:p>
          </p:txBody>
        </p:sp>
      </p:grpSp>
      <p:cxnSp>
        <p:nvCxnSpPr>
          <p:cNvPr id="19" name="Straight Connector 18"/>
          <p:cNvCxnSpPr/>
          <p:nvPr/>
        </p:nvCxnSpPr>
        <p:spPr>
          <a:xfrm flipH="1">
            <a:off x="2968172" y="1800838"/>
            <a:ext cx="263252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81015" y="1793051"/>
            <a:ext cx="2533985" cy="3554819"/>
          </a:xfrm>
          <a:prstGeom prst="rect">
            <a:avLst/>
          </a:prstGeom>
        </p:spPr>
        <p:txBody>
          <a:bodyPr wrap="square" rtlCol="0">
            <a:spAutoFit/>
          </a:bodyPr>
          <a:lstStyle/>
          <a:p>
            <a:r>
              <a:rPr lang="en-CA" sz="1400" dirty="0">
                <a:solidFill>
                  <a:srgbClr val="333333"/>
                </a:solidFill>
              </a:rPr>
              <a:t>Leadership/Management Development</a:t>
            </a:r>
          </a:p>
          <a:p>
            <a:pPr>
              <a:lnSpc>
                <a:spcPct val="200000"/>
              </a:lnSpc>
            </a:pPr>
            <a:r>
              <a:rPr lang="en-CA" sz="1400" dirty="0">
                <a:solidFill>
                  <a:srgbClr val="333333"/>
                </a:solidFill>
              </a:rPr>
              <a:t>Employee Development</a:t>
            </a:r>
          </a:p>
          <a:p>
            <a:pPr>
              <a:lnSpc>
                <a:spcPct val="200000"/>
              </a:lnSpc>
            </a:pPr>
            <a:r>
              <a:rPr lang="en-CA" sz="1400" dirty="0">
                <a:solidFill>
                  <a:srgbClr val="333333"/>
                </a:solidFill>
              </a:rPr>
              <a:t>Onboarding</a:t>
            </a:r>
          </a:p>
          <a:p>
            <a:pPr>
              <a:lnSpc>
                <a:spcPct val="200000"/>
              </a:lnSpc>
            </a:pPr>
            <a:r>
              <a:rPr lang="en-CA" sz="1400" dirty="0">
                <a:solidFill>
                  <a:srgbClr val="333333"/>
                </a:solidFill>
              </a:rPr>
              <a:t>Coaching</a:t>
            </a:r>
          </a:p>
          <a:p>
            <a:pPr>
              <a:lnSpc>
                <a:spcPct val="200000"/>
              </a:lnSpc>
            </a:pPr>
            <a:r>
              <a:rPr lang="en-CA" sz="1400" dirty="0">
                <a:solidFill>
                  <a:srgbClr val="333333"/>
                </a:solidFill>
              </a:rPr>
              <a:t>Goal Setting</a:t>
            </a:r>
          </a:p>
          <a:p>
            <a:pPr>
              <a:lnSpc>
                <a:spcPct val="200000"/>
              </a:lnSpc>
              <a:spcAft>
                <a:spcPts val="600"/>
              </a:spcAft>
            </a:pPr>
            <a:r>
              <a:rPr lang="en-CA" sz="1400" dirty="0">
                <a:solidFill>
                  <a:srgbClr val="333333"/>
                </a:solidFill>
              </a:rPr>
              <a:t>Performance Appraisals</a:t>
            </a:r>
          </a:p>
          <a:p>
            <a:pPr>
              <a:spcAft>
                <a:spcPts val="600"/>
              </a:spcAft>
            </a:pPr>
            <a:r>
              <a:rPr lang="en-CA" sz="1400" dirty="0">
                <a:solidFill>
                  <a:srgbClr val="333333"/>
                </a:solidFill>
              </a:rPr>
              <a:t>Engagement Strategy &amp; Assessments</a:t>
            </a:r>
          </a:p>
          <a:p>
            <a:r>
              <a:rPr lang="en-CA" sz="1400" dirty="0">
                <a:solidFill>
                  <a:srgbClr val="333333"/>
                </a:solidFill>
              </a:rPr>
              <a:t>Engagement Action Plans</a:t>
            </a:r>
          </a:p>
        </p:txBody>
      </p:sp>
      <p:sp>
        <p:nvSpPr>
          <p:cNvPr id="44" name="Rectangle 43"/>
          <p:cNvSpPr/>
          <p:nvPr/>
        </p:nvSpPr>
        <p:spPr>
          <a:xfrm>
            <a:off x="2926222" y="1944066"/>
            <a:ext cx="260896" cy="260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1</a:t>
            </a:r>
          </a:p>
        </p:txBody>
      </p:sp>
      <p:sp>
        <p:nvSpPr>
          <p:cNvPr id="45" name="Rectangle 44"/>
          <p:cNvSpPr/>
          <p:nvPr/>
        </p:nvSpPr>
        <p:spPr>
          <a:xfrm>
            <a:off x="2926479" y="2371686"/>
            <a:ext cx="260896" cy="260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2</a:t>
            </a:r>
          </a:p>
        </p:txBody>
      </p:sp>
      <p:sp>
        <p:nvSpPr>
          <p:cNvPr id="46" name="Rectangle 45"/>
          <p:cNvSpPr/>
          <p:nvPr/>
        </p:nvSpPr>
        <p:spPr>
          <a:xfrm>
            <a:off x="2926736" y="322692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4</a:t>
            </a:r>
          </a:p>
        </p:txBody>
      </p:sp>
      <p:sp>
        <p:nvSpPr>
          <p:cNvPr id="47" name="Rectangle 46"/>
          <p:cNvSpPr/>
          <p:nvPr/>
        </p:nvSpPr>
        <p:spPr>
          <a:xfrm>
            <a:off x="2926993" y="365454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5</a:t>
            </a:r>
          </a:p>
        </p:txBody>
      </p:sp>
      <p:sp>
        <p:nvSpPr>
          <p:cNvPr id="48" name="Rectangle 47"/>
          <p:cNvSpPr/>
          <p:nvPr/>
        </p:nvSpPr>
        <p:spPr>
          <a:xfrm>
            <a:off x="2928022" y="495028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8</a:t>
            </a:r>
          </a:p>
        </p:txBody>
      </p:sp>
      <p:sp>
        <p:nvSpPr>
          <p:cNvPr id="49" name="Rectangle 48"/>
          <p:cNvSpPr/>
          <p:nvPr/>
        </p:nvSpPr>
        <p:spPr>
          <a:xfrm>
            <a:off x="2927250" y="450978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800" b="1" dirty="0">
                <a:solidFill>
                  <a:srgbClr val="FFFFFF"/>
                </a:solidFill>
              </a:rPr>
              <a:t>7</a:t>
            </a:r>
          </a:p>
        </p:txBody>
      </p:sp>
      <p:sp>
        <p:nvSpPr>
          <p:cNvPr id="50" name="Rectangle 49"/>
          <p:cNvSpPr/>
          <p:nvPr/>
        </p:nvSpPr>
        <p:spPr>
          <a:xfrm>
            <a:off x="2927764" y="408216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6</a:t>
            </a:r>
          </a:p>
        </p:txBody>
      </p:sp>
      <p:sp>
        <p:nvSpPr>
          <p:cNvPr id="51" name="Rectangle 50"/>
          <p:cNvSpPr/>
          <p:nvPr/>
        </p:nvSpPr>
        <p:spPr>
          <a:xfrm>
            <a:off x="2927507" y="2799306"/>
            <a:ext cx="260896" cy="260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a:solidFill>
                  <a:srgbClr val="FFFFFF"/>
                </a:solidFill>
              </a:rPr>
              <a:t>3</a:t>
            </a:r>
          </a:p>
        </p:txBody>
      </p:sp>
      <p:grpSp>
        <p:nvGrpSpPr>
          <p:cNvPr id="6" name="Group 5"/>
          <p:cNvGrpSpPr/>
          <p:nvPr/>
        </p:nvGrpSpPr>
        <p:grpSpPr>
          <a:xfrm>
            <a:off x="-9053" y="1791261"/>
            <a:ext cx="2837881" cy="4085192"/>
            <a:chOff x="0" y="1311434"/>
            <a:chExt cx="2837881" cy="4085192"/>
          </a:xfrm>
        </p:grpSpPr>
        <p:sp>
          <p:nvSpPr>
            <p:cNvPr id="5" name="Rectangle 4"/>
            <p:cNvSpPr/>
            <p:nvPr/>
          </p:nvSpPr>
          <p:spPr>
            <a:xfrm>
              <a:off x="0" y="1311434"/>
              <a:ext cx="2837881" cy="4085192"/>
            </a:xfrm>
            <a:prstGeom prst="rect">
              <a:avLst/>
            </a:prstGeom>
            <a:noFill/>
            <a:ln w="38100" cap="flat" cmpd="sng" algn="ctr">
              <a:noFill/>
              <a:prstDash val="solid"/>
            </a:ln>
            <a:effectLst/>
          </p:spPr>
          <p:txBody>
            <a:bodyPr lIns="360000" rIns="360000" rtlCol="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800"/>
                </a:spcAft>
              </a:pPr>
              <a:r>
                <a:rPr lang="en-CA" sz="1300" dirty="0" smtClean="0">
                  <a:solidFill>
                    <a:srgbClr val="333333"/>
                  </a:solidFill>
                </a:rPr>
                <a:t>Learning </a:t>
              </a:r>
              <a:r>
                <a:rPr lang="en-CA" sz="1300" dirty="0">
                  <a:solidFill>
                    <a:srgbClr val="333333"/>
                  </a:solidFill>
                </a:rPr>
                <a:t>and </a:t>
              </a:r>
              <a:r>
                <a:rPr lang="en-CA" sz="1300" dirty="0" smtClean="0">
                  <a:solidFill>
                    <a:srgbClr val="333333"/>
                  </a:solidFill>
                </a:rPr>
                <a:t>development </a:t>
              </a:r>
              <a:r>
                <a:rPr lang="en-CA" sz="1300" dirty="0">
                  <a:solidFill>
                    <a:srgbClr val="333333"/>
                  </a:solidFill>
                </a:rPr>
                <a:t>functions, </a:t>
              </a:r>
              <a:r>
                <a:rPr lang="en-CA" sz="1300" b="1" dirty="0" smtClean="0">
                  <a:solidFill>
                    <a:srgbClr val="D9A210"/>
                  </a:solidFill>
                </a:rPr>
                <a:t>leadership, management, and employee development</a:t>
              </a:r>
              <a:r>
                <a:rPr lang="en-CA" sz="1300" b="1" dirty="0">
                  <a:solidFill>
                    <a:srgbClr val="D9A210"/>
                  </a:solidFill>
                </a:rPr>
                <a:t>, </a:t>
              </a:r>
              <a:r>
                <a:rPr lang="en-CA" sz="1300" dirty="0">
                  <a:solidFill>
                    <a:srgbClr val="333333"/>
                  </a:solidFill>
                </a:rPr>
                <a:t>and</a:t>
              </a:r>
              <a:r>
                <a:rPr lang="en-CA" sz="1300" b="1" dirty="0">
                  <a:solidFill>
                    <a:srgbClr val="D9A210"/>
                  </a:solidFill>
                </a:rPr>
                <a:t> </a:t>
              </a:r>
              <a:r>
                <a:rPr lang="en-CA" sz="1300" b="1" dirty="0" smtClean="0">
                  <a:solidFill>
                    <a:srgbClr val="D9A210"/>
                  </a:solidFill>
                </a:rPr>
                <a:t>onboarding</a:t>
              </a:r>
              <a:r>
                <a:rPr lang="en-CA" sz="1300" b="1" dirty="0">
                  <a:solidFill>
                    <a:srgbClr val="D9A210"/>
                  </a:solidFill>
                </a:rPr>
                <a:t>, </a:t>
              </a:r>
              <a:r>
                <a:rPr lang="en-CA" sz="1300" dirty="0" smtClean="0">
                  <a:solidFill>
                    <a:srgbClr val="333333"/>
                  </a:solidFill>
                </a:rPr>
                <a:t>comprise </a:t>
              </a:r>
              <a:r>
                <a:rPr lang="en-CA" sz="1300" dirty="0">
                  <a:solidFill>
                    <a:srgbClr val="333333"/>
                  </a:solidFill>
                </a:rPr>
                <a:t>the top </a:t>
              </a:r>
              <a:r>
                <a:rPr lang="en-CA" sz="1300" dirty="0" smtClean="0">
                  <a:solidFill>
                    <a:srgbClr val="333333"/>
                  </a:solidFill>
                </a:rPr>
                <a:t>three </a:t>
              </a:r>
              <a:r>
                <a:rPr lang="en-CA" sz="1300" dirty="0">
                  <a:solidFill>
                    <a:srgbClr val="333333"/>
                  </a:solidFill>
                </a:rPr>
                <a:t>HR priorities by area</a:t>
              </a:r>
              <a:r>
                <a:rPr lang="en-CA" sz="1300" dirty="0" smtClean="0">
                  <a:solidFill>
                    <a:srgbClr val="333333"/>
                  </a:solidFill>
                </a:rPr>
                <a:t>.</a:t>
              </a:r>
              <a:r>
                <a:rPr lang="en-CA" sz="1300" b="1" dirty="0">
                  <a:solidFill>
                    <a:srgbClr val="D9A210"/>
                  </a:solidFill>
                </a:rPr>
                <a:t> HR </a:t>
              </a:r>
              <a:r>
                <a:rPr lang="en-CA" sz="1300" b="1" dirty="0" smtClean="0">
                  <a:solidFill>
                    <a:srgbClr val="D9A210"/>
                  </a:solidFill>
                </a:rPr>
                <a:t>operations and infrastructure </a:t>
              </a:r>
              <a:r>
                <a:rPr lang="en-CA" sz="1300" dirty="0" smtClean="0">
                  <a:solidFill>
                    <a:srgbClr val="333333"/>
                  </a:solidFill>
                </a:rPr>
                <a:t>rank </a:t>
              </a:r>
              <a:r>
                <a:rPr lang="en-CA" sz="1300" dirty="0">
                  <a:solidFill>
                    <a:srgbClr val="333333"/>
                  </a:solidFill>
                </a:rPr>
                <a:t>the </a:t>
              </a:r>
              <a:r>
                <a:rPr lang="en-CA" sz="1300" dirty="0" smtClean="0">
                  <a:solidFill>
                    <a:srgbClr val="333333"/>
                  </a:solidFill>
                </a:rPr>
                <a:t>most </a:t>
              </a:r>
              <a:r>
                <a:rPr lang="en-CA" sz="1300" dirty="0">
                  <a:solidFill>
                    <a:srgbClr val="333333"/>
                  </a:solidFill>
                </a:rPr>
                <a:t>effective function in contributing to overall HR effectiveness. </a:t>
              </a:r>
            </a:p>
            <a:p>
              <a:pPr>
                <a:spcAft>
                  <a:spcPts val="800"/>
                </a:spcAft>
              </a:pPr>
              <a:r>
                <a:rPr lang="en-CA" sz="1300" dirty="0" smtClean="0">
                  <a:solidFill>
                    <a:srgbClr val="333333"/>
                  </a:solidFill>
                </a:rPr>
                <a:t>Organizations </a:t>
              </a:r>
              <a:r>
                <a:rPr lang="en-CA" sz="1300" dirty="0">
                  <a:solidFill>
                    <a:srgbClr val="333333"/>
                  </a:solidFill>
                </a:rPr>
                <a:t>can increase </a:t>
              </a:r>
              <a:r>
                <a:rPr lang="en-CA" sz="1300" dirty="0" smtClean="0">
                  <a:solidFill>
                    <a:srgbClr val="333333"/>
                  </a:solidFill>
                </a:rPr>
                <a:t>learning </a:t>
              </a:r>
              <a:r>
                <a:rPr lang="en-CA" sz="1300" dirty="0">
                  <a:solidFill>
                    <a:srgbClr val="333333"/>
                  </a:solidFill>
                </a:rPr>
                <a:t>and </a:t>
              </a:r>
              <a:r>
                <a:rPr lang="en-CA" sz="1300" dirty="0" smtClean="0">
                  <a:solidFill>
                    <a:srgbClr val="333333"/>
                  </a:solidFill>
                </a:rPr>
                <a:t>development </a:t>
              </a:r>
              <a:r>
                <a:rPr lang="en-CA" sz="1300" dirty="0">
                  <a:solidFill>
                    <a:srgbClr val="333333"/>
                  </a:solidFill>
                </a:rPr>
                <a:t>effectiveness and respond to HR priorities by implementing supporting HR systems and processes.</a:t>
              </a:r>
              <a:endParaRPr lang="en-CA" sz="1300" dirty="0" smtClean="0">
                <a:solidFill>
                  <a:srgbClr val="333333"/>
                </a:solidFill>
              </a:endParaRPr>
            </a:p>
          </p:txBody>
        </p:sp>
        <p:cxnSp>
          <p:nvCxnSpPr>
            <p:cNvPr id="29" name="Straight Connector 2"/>
            <p:cNvCxnSpPr/>
            <p:nvPr/>
          </p:nvCxnSpPr>
          <p:spPr>
            <a:xfrm flipH="1">
              <a:off x="320940" y="3600206"/>
              <a:ext cx="2196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cxnSp>
        <p:nvCxnSpPr>
          <p:cNvPr id="35" name="Straight Connector 2"/>
          <p:cNvCxnSpPr/>
          <p:nvPr/>
        </p:nvCxnSpPr>
        <p:spPr>
          <a:xfrm flipH="1">
            <a:off x="311887" y="5441016"/>
            <a:ext cx="2196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0267" y="6208052"/>
            <a:ext cx="4874183" cy="276999"/>
          </a:xfrm>
          <a:prstGeom prst="rect">
            <a:avLst/>
          </a:prstGeom>
        </p:spPr>
        <p:txBody>
          <a:bodyPr wrap="square" rtlCol="0">
            <a:spAutoFit/>
          </a:bodyPr>
          <a:lstStyle/>
          <a:p>
            <a:r>
              <a:rPr lang="en-CA" sz="1200" dirty="0">
                <a:solidFill>
                  <a:srgbClr val="333333"/>
                </a:solidFill>
              </a:rPr>
              <a:t>Source: </a:t>
            </a:r>
            <a:r>
              <a:rPr lang="en-CA" sz="1200" i="1" dirty="0" smtClean="0">
                <a:solidFill>
                  <a:srgbClr val="333333"/>
                </a:solidFill>
              </a:rPr>
              <a:t>Understand </a:t>
            </a:r>
            <a:r>
              <a:rPr lang="en-CA" sz="1200" i="1" dirty="0">
                <a:solidFill>
                  <a:srgbClr val="333333"/>
                </a:solidFill>
              </a:rPr>
              <a:t>Top HR Trends and Priorities for 2016</a:t>
            </a:r>
          </a:p>
        </p:txBody>
      </p:sp>
    </p:spTree>
    <p:extLst>
      <p:ext uri="{BB962C8B-B14F-4D97-AF65-F5344CB8AC3E}">
        <p14:creationId xmlns:p14="http://schemas.microsoft.com/office/powerpoint/2010/main" val="305761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Respond to trends in learning and development to keep at pace with your competition</a:t>
            </a:r>
            <a:endParaRPr lang="en-CA" dirty="0"/>
          </a:p>
        </p:txBody>
      </p:sp>
      <p:grpSp>
        <p:nvGrpSpPr>
          <p:cNvPr id="13" name="Group 12"/>
          <p:cNvGrpSpPr/>
          <p:nvPr/>
        </p:nvGrpSpPr>
        <p:grpSpPr>
          <a:xfrm>
            <a:off x="640471" y="1915309"/>
            <a:ext cx="8139917" cy="3254797"/>
            <a:chOff x="640471" y="1972460"/>
            <a:chExt cx="8139917" cy="3254797"/>
          </a:xfrm>
        </p:grpSpPr>
        <p:cxnSp>
          <p:nvCxnSpPr>
            <p:cNvPr id="56" name="Straight Connector 2"/>
            <p:cNvCxnSpPr/>
            <p:nvPr/>
          </p:nvCxnSpPr>
          <p:spPr>
            <a:xfrm flipH="1">
              <a:off x="640471" y="3700718"/>
              <a:ext cx="5265029" cy="25826"/>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2"/>
            <p:cNvCxnSpPr/>
            <p:nvPr/>
          </p:nvCxnSpPr>
          <p:spPr>
            <a:xfrm flipH="1">
              <a:off x="2836471" y="5201364"/>
              <a:ext cx="5676568" cy="25893"/>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40471" y="1972460"/>
              <a:ext cx="1826141" cy="1862048"/>
            </a:xfrm>
            <a:prstGeom prst="rect">
              <a:avLst/>
            </a:prstGeom>
          </p:spPr>
          <p:txBody>
            <a:bodyPr wrap="none" rtlCol="0">
              <a:spAutoFit/>
            </a:bodyPr>
            <a:lstStyle/>
            <a:p>
              <a:r>
                <a:rPr lang="en-CA" sz="11500" b="1" dirty="0">
                  <a:solidFill>
                    <a:srgbClr val="D9A210"/>
                  </a:solidFill>
                </a:rPr>
                <a:t>#1</a:t>
              </a:r>
              <a:endParaRPr lang="en-CA" sz="3200" b="1" dirty="0">
                <a:solidFill>
                  <a:srgbClr val="D9A210"/>
                </a:solidFill>
              </a:endParaRPr>
            </a:p>
          </p:txBody>
        </p:sp>
        <p:sp>
          <p:nvSpPr>
            <p:cNvPr id="4" name="TextBox 3"/>
            <p:cNvSpPr txBox="1"/>
            <p:nvPr/>
          </p:nvSpPr>
          <p:spPr>
            <a:xfrm>
              <a:off x="2190751" y="2303319"/>
              <a:ext cx="4286250" cy="923330"/>
            </a:xfrm>
            <a:prstGeom prst="rect">
              <a:avLst/>
            </a:prstGeom>
          </p:spPr>
          <p:txBody>
            <a:bodyPr wrap="square" rtlCol="0">
              <a:spAutoFit/>
            </a:bodyPr>
            <a:lstStyle/>
            <a:p>
              <a:r>
                <a:rPr lang="en-CA" dirty="0">
                  <a:solidFill>
                    <a:srgbClr val="333333"/>
                  </a:solidFill>
                </a:rPr>
                <a:t>emerging HR trend for 2014 and 2015 was reported to be </a:t>
              </a:r>
              <a:r>
                <a:rPr lang="en-CA" b="1" dirty="0">
                  <a:solidFill>
                    <a:srgbClr val="D9A210"/>
                  </a:solidFill>
                </a:rPr>
                <a:t>developing the next generation of leaders.</a:t>
              </a:r>
            </a:p>
          </p:txBody>
        </p:sp>
        <p:sp>
          <p:nvSpPr>
            <p:cNvPr id="58" name="TextBox 57"/>
            <p:cNvSpPr txBox="1"/>
            <p:nvPr/>
          </p:nvSpPr>
          <p:spPr>
            <a:xfrm>
              <a:off x="6954247" y="3253605"/>
              <a:ext cx="1826141" cy="1862048"/>
            </a:xfrm>
            <a:prstGeom prst="rect">
              <a:avLst/>
            </a:prstGeom>
          </p:spPr>
          <p:txBody>
            <a:bodyPr wrap="none" rtlCol="0">
              <a:spAutoFit/>
            </a:bodyPr>
            <a:lstStyle/>
            <a:p>
              <a:r>
                <a:rPr lang="en-CA" sz="11500" b="1" dirty="0">
                  <a:solidFill>
                    <a:srgbClr val="7CADD4"/>
                  </a:solidFill>
                </a:rPr>
                <a:t>#1</a:t>
              </a:r>
              <a:endParaRPr lang="en-CA" sz="3200" b="1" dirty="0">
                <a:solidFill>
                  <a:srgbClr val="7CADD4"/>
                </a:solidFill>
              </a:endParaRPr>
            </a:p>
          </p:txBody>
        </p:sp>
        <p:sp>
          <p:nvSpPr>
            <p:cNvPr id="59" name="TextBox 58"/>
            <p:cNvSpPr txBox="1"/>
            <p:nvPr/>
          </p:nvSpPr>
          <p:spPr>
            <a:xfrm>
              <a:off x="1948543" y="3670558"/>
              <a:ext cx="4977303" cy="1200329"/>
            </a:xfrm>
            <a:prstGeom prst="rect">
              <a:avLst/>
            </a:prstGeom>
          </p:spPr>
          <p:txBody>
            <a:bodyPr wrap="square" rtlCol="0">
              <a:spAutoFit/>
            </a:bodyPr>
            <a:lstStyle/>
            <a:p>
              <a:pPr algn="r"/>
              <a:r>
                <a:rPr lang="en-CA" dirty="0">
                  <a:solidFill>
                    <a:srgbClr val="333333"/>
                  </a:solidFill>
                </a:rPr>
                <a:t>On the list of most frequently implemented HR trends of 2014 and 2015, the incorporation of </a:t>
              </a:r>
              <a:r>
                <a:rPr lang="en-CA" b="1" dirty="0" smtClean="0">
                  <a:solidFill>
                    <a:srgbClr val="D9A210"/>
                  </a:solidFill>
                </a:rPr>
                <a:t>e-learning</a:t>
              </a:r>
              <a:r>
                <a:rPr lang="en-CA" dirty="0" smtClean="0">
                  <a:solidFill>
                    <a:srgbClr val="333333"/>
                  </a:solidFill>
                </a:rPr>
                <a:t> </a:t>
              </a:r>
              <a:r>
                <a:rPr lang="en-CA" dirty="0">
                  <a:solidFill>
                    <a:srgbClr val="333333"/>
                  </a:solidFill>
                </a:rPr>
                <a:t>into organizational learning </a:t>
              </a:r>
              <a:r>
                <a:rPr lang="en-CA" dirty="0" smtClean="0">
                  <a:solidFill>
                    <a:srgbClr val="333333"/>
                  </a:solidFill>
                </a:rPr>
                <a:t>and </a:t>
              </a:r>
              <a:r>
                <a:rPr lang="en-CA" dirty="0">
                  <a:solidFill>
                    <a:srgbClr val="333333"/>
                  </a:solidFill>
                </a:rPr>
                <a:t>development ranked</a:t>
              </a:r>
            </a:p>
          </p:txBody>
        </p:sp>
      </p:grpSp>
      <p:sp>
        <p:nvSpPr>
          <p:cNvPr id="12" name="TextBox 11"/>
          <p:cNvSpPr txBox="1"/>
          <p:nvPr/>
        </p:nvSpPr>
        <p:spPr>
          <a:xfrm>
            <a:off x="257173" y="1211294"/>
            <a:ext cx="8523215" cy="830997"/>
          </a:xfrm>
          <a:prstGeom prst="rect">
            <a:avLst/>
          </a:prstGeom>
        </p:spPr>
        <p:txBody>
          <a:bodyPr wrap="square" rtlCol="0">
            <a:spAutoFit/>
          </a:bodyPr>
          <a:lstStyle/>
          <a:p>
            <a:r>
              <a:rPr lang="en-CA" sz="1600" dirty="0">
                <a:solidFill>
                  <a:srgbClr val="333333"/>
                </a:solidFill>
              </a:rPr>
              <a:t>Organizations are recognizing the need to engage their talent and develop their next generation of leaders. Don’t fall behind. Leverage LMS to optimize your performance support and competency development functions.</a:t>
            </a:r>
          </a:p>
        </p:txBody>
      </p:sp>
      <p:pic>
        <p:nvPicPr>
          <p:cNvPr id="11" name="Picture 104"/>
          <p:cNvPicPr>
            <a:picLocks noChangeAspect="1"/>
          </p:cNvPicPr>
          <p:nvPr/>
        </p:nvPicPr>
        <p:blipFill rotWithShape="1">
          <a:blip r:embed="rId2"/>
          <a:srcRect l="34768" t="21801" r="35751" b="57796"/>
          <a:stretch/>
        </p:blipFill>
        <p:spPr>
          <a:xfrm>
            <a:off x="393335" y="5123397"/>
            <a:ext cx="494271" cy="436606"/>
          </a:xfrm>
          <a:prstGeom prst="rect">
            <a:avLst/>
          </a:prstGeom>
        </p:spPr>
      </p:pic>
      <p:pic>
        <p:nvPicPr>
          <p:cNvPr id="14" name="Picture 105"/>
          <p:cNvPicPr>
            <a:picLocks noChangeAspect="1"/>
          </p:cNvPicPr>
          <p:nvPr/>
        </p:nvPicPr>
        <p:blipFill>
          <a:blip r:embed="rId3"/>
          <a:stretch>
            <a:fillRect/>
          </a:stretch>
        </p:blipFill>
        <p:spPr>
          <a:xfrm>
            <a:off x="8288627" y="5727597"/>
            <a:ext cx="512108" cy="377985"/>
          </a:xfrm>
          <a:prstGeom prst="rect">
            <a:avLst/>
          </a:prstGeom>
        </p:spPr>
      </p:pic>
      <p:sp>
        <p:nvSpPr>
          <p:cNvPr id="17" name="TextBox 109"/>
          <p:cNvSpPr txBox="1"/>
          <p:nvPr/>
        </p:nvSpPr>
        <p:spPr>
          <a:xfrm>
            <a:off x="866694" y="5190769"/>
            <a:ext cx="7526191" cy="1246495"/>
          </a:xfrm>
          <a:prstGeom prst="rect">
            <a:avLst/>
          </a:prstGeom>
          <a:noFill/>
        </p:spPr>
        <p:txBody>
          <a:bodyPr wrap="square" rtlCol="0">
            <a:spAutoFit/>
          </a:bodyPr>
          <a:lstStyle/>
          <a:p>
            <a:pPr>
              <a:spcAft>
                <a:spcPts val="600"/>
              </a:spcAft>
            </a:pPr>
            <a:r>
              <a:rPr lang="en-US" sz="1400" i="1" dirty="0">
                <a:latin typeface="Georgia"/>
              </a:rPr>
              <a:t>Management often hesitates to invest in learning because they’re worried that after employees are trained, they’ll leave. But what they don’t think of is, even worse, what if they don’t, and they stay? Today’s best CEOs are saying, ‘I’m afraid of losing talent, so I’m going to invest in them.’ </a:t>
            </a:r>
          </a:p>
          <a:p>
            <a:pPr algn="r"/>
            <a:r>
              <a:rPr lang="en-US" sz="1400" dirty="0" smtClean="0"/>
              <a:t>– John </a:t>
            </a:r>
            <a:r>
              <a:rPr lang="en-US" sz="1400" dirty="0"/>
              <a:t>Roberts, Learning &amp; Development Architect, Info-Tech Research Group</a:t>
            </a:r>
          </a:p>
        </p:txBody>
      </p:sp>
    </p:spTree>
    <p:extLst>
      <p:ext uri="{BB962C8B-B14F-4D97-AF65-F5344CB8AC3E}">
        <p14:creationId xmlns:p14="http://schemas.microsoft.com/office/powerpoint/2010/main" val="580283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Leverage L&amp;D as a strategic HR function to deliver on organizational priorities</a:t>
            </a:r>
            <a:endParaRPr lang="en-CA" dirty="0"/>
          </a:p>
        </p:txBody>
      </p:sp>
      <p:sp>
        <p:nvSpPr>
          <p:cNvPr id="3" name="Rectangle 2"/>
          <p:cNvSpPr/>
          <p:nvPr/>
        </p:nvSpPr>
        <p:spPr>
          <a:xfrm>
            <a:off x="257174" y="1162530"/>
            <a:ext cx="8620124" cy="861774"/>
          </a:xfrm>
          <a:prstGeom prst="rect">
            <a:avLst/>
          </a:prstGeom>
        </p:spPr>
        <p:txBody>
          <a:bodyPr wrap="square">
            <a:spAutoFit/>
          </a:bodyPr>
          <a:lstStyle/>
          <a:p>
            <a:pPr marL="180975" lvl="1">
              <a:buSzPct val="120000"/>
            </a:pPr>
            <a:r>
              <a:rPr lang="en-CA" sz="1600" dirty="0">
                <a:solidFill>
                  <a:srgbClr val="333333"/>
                </a:solidFill>
              </a:rPr>
              <a:t>Even though L&amp;D has been at the top of projected HR priorities and spending, according to </a:t>
            </a:r>
            <a:r>
              <a:rPr lang="en-CA" sz="1600" dirty="0" smtClean="0">
                <a:solidFill>
                  <a:srgbClr val="333333"/>
                </a:solidFill>
              </a:rPr>
              <a:t>McLean </a:t>
            </a:r>
            <a:r>
              <a:rPr lang="en-CA" sz="1600" dirty="0">
                <a:solidFill>
                  <a:srgbClr val="333333"/>
                </a:solidFill>
              </a:rPr>
              <a:t>&amp; </a:t>
            </a:r>
            <a:r>
              <a:rPr lang="en-CA" sz="1600" dirty="0" smtClean="0">
                <a:solidFill>
                  <a:srgbClr val="333333"/>
                </a:solidFill>
              </a:rPr>
              <a:t>Company’s </a:t>
            </a:r>
            <a:r>
              <a:rPr lang="en-CA" sz="1600" i="1" dirty="0">
                <a:solidFill>
                  <a:srgbClr val="333333"/>
                </a:solidFill>
              </a:rPr>
              <a:t>HR Trends and Priorities for 2016 </a:t>
            </a:r>
            <a:r>
              <a:rPr lang="en-CA" sz="1600" dirty="0" smtClean="0">
                <a:solidFill>
                  <a:srgbClr val="333333"/>
                </a:solidFill>
              </a:rPr>
              <a:t>survey</a:t>
            </a:r>
            <a:r>
              <a:rPr lang="en-CA" sz="1600" dirty="0">
                <a:solidFill>
                  <a:srgbClr val="333333"/>
                </a:solidFill>
              </a:rPr>
              <a:t>, L&amp;D programs often fail to deliver on their intended objectives.</a:t>
            </a:r>
            <a:r>
              <a:rPr lang="en-CA" dirty="0">
                <a:solidFill>
                  <a:srgbClr val="333333"/>
                </a:solidFill>
              </a:rPr>
              <a:t> </a:t>
            </a:r>
            <a:endParaRPr lang="en-CA" sz="1600" dirty="0">
              <a:solidFill>
                <a:srgbClr val="333333"/>
              </a:solidFill>
            </a:endParaRPr>
          </a:p>
        </p:txBody>
      </p:sp>
      <p:sp>
        <p:nvSpPr>
          <p:cNvPr id="18" name="Rectangle 17"/>
          <p:cNvSpPr/>
          <p:nvPr/>
        </p:nvSpPr>
        <p:spPr>
          <a:xfrm>
            <a:off x="257174" y="5645059"/>
            <a:ext cx="8620124" cy="830997"/>
          </a:xfrm>
          <a:prstGeom prst="rect">
            <a:avLst/>
          </a:prstGeom>
        </p:spPr>
        <p:txBody>
          <a:bodyPr wrap="square">
            <a:spAutoFit/>
          </a:bodyPr>
          <a:lstStyle/>
          <a:p>
            <a:pPr marL="180975" lvl="1">
              <a:buSzPct val="120000"/>
            </a:pPr>
            <a:r>
              <a:rPr lang="en-CA" sz="1600" dirty="0">
                <a:solidFill>
                  <a:srgbClr val="333333"/>
                </a:solidFill>
              </a:rPr>
              <a:t>Learning &amp; Development programs are often piecemeal and are not created in alignment with the needs of the organization. Leverage LMS to simplify workflows, increase learning accessibility, and contribute to L&amp;D becoming a strategic function of HR. </a:t>
            </a:r>
          </a:p>
        </p:txBody>
      </p:sp>
      <p:grpSp>
        <p:nvGrpSpPr>
          <p:cNvPr id="25" name="Group 3"/>
          <p:cNvGrpSpPr/>
          <p:nvPr/>
        </p:nvGrpSpPr>
        <p:grpSpPr>
          <a:xfrm>
            <a:off x="-243253" y="2001091"/>
            <a:ext cx="5827136" cy="3643968"/>
            <a:chOff x="-243253" y="2238481"/>
            <a:chExt cx="5827136" cy="3643968"/>
          </a:xfrm>
        </p:grpSpPr>
        <p:sp>
          <p:nvSpPr>
            <p:cNvPr id="23" name="Down Arrow 4"/>
            <p:cNvSpPr/>
            <p:nvPr/>
          </p:nvSpPr>
          <p:spPr>
            <a:xfrm>
              <a:off x="152767" y="2883335"/>
              <a:ext cx="736357" cy="1354015"/>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4" name="Down Arrow 5"/>
            <p:cNvSpPr/>
            <p:nvPr/>
          </p:nvSpPr>
          <p:spPr>
            <a:xfrm>
              <a:off x="152767" y="4528434"/>
              <a:ext cx="736357" cy="1354015"/>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22" name="Group 6"/>
            <p:cNvGrpSpPr/>
            <p:nvPr/>
          </p:nvGrpSpPr>
          <p:grpSpPr>
            <a:xfrm>
              <a:off x="-243253" y="2238481"/>
              <a:ext cx="5827135" cy="1851268"/>
              <a:chOff x="-243253" y="2238481"/>
              <a:chExt cx="5827135" cy="1851268"/>
            </a:xfrm>
          </p:grpSpPr>
          <p:sp>
            <p:nvSpPr>
              <p:cNvPr id="19" name="Rectangle 30"/>
              <p:cNvSpPr/>
              <p:nvPr/>
            </p:nvSpPr>
            <p:spPr>
              <a:xfrm>
                <a:off x="1617786" y="2522849"/>
                <a:ext cx="3966096" cy="916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aphicFrame>
            <p:nvGraphicFramePr>
              <p:cNvPr id="9" name="Chart 31"/>
              <p:cNvGraphicFramePr/>
              <p:nvPr>
                <p:extLst/>
              </p:nvPr>
            </p:nvGraphicFramePr>
            <p:xfrm>
              <a:off x="-243253" y="2238481"/>
              <a:ext cx="3056792" cy="185126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32"/>
              <p:cNvSpPr txBox="1"/>
              <p:nvPr/>
            </p:nvSpPr>
            <p:spPr>
              <a:xfrm>
                <a:off x="1223599" y="2503262"/>
                <a:ext cx="1314784" cy="769441"/>
              </a:xfrm>
              <a:prstGeom prst="rect">
                <a:avLst/>
              </a:prstGeom>
            </p:spPr>
            <p:txBody>
              <a:bodyPr wrap="none" rtlCol="0">
                <a:spAutoFit/>
              </a:bodyPr>
              <a:lstStyle/>
              <a:p>
                <a:r>
                  <a:rPr lang="en-CA" sz="4400" b="1" dirty="0" smtClean="0">
                    <a:solidFill>
                      <a:srgbClr val="FFFFFF"/>
                    </a:solidFill>
                    <a:effectLst>
                      <a:outerShdw blurRad="38100" dist="38100" dir="2700000" algn="tl">
                        <a:srgbClr val="000000">
                          <a:alpha val="43137"/>
                        </a:srgbClr>
                      </a:outerShdw>
                    </a:effectLst>
                  </a:rPr>
                  <a:t>28%</a:t>
                </a:r>
                <a:endParaRPr lang="en-CA" sz="1400" b="1" dirty="0">
                  <a:solidFill>
                    <a:srgbClr val="FFFFFF"/>
                  </a:solidFill>
                  <a:effectLst>
                    <a:outerShdw blurRad="38100" dist="38100" dir="2700000" algn="tl">
                      <a:srgbClr val="000000">
                        <a:alpha val="43137"/>
                      </a:srgbClr>
                    </a:outerShdw>
                  </a:effectLst>
                </a:endParaRPr>
              </a:p>
            </p:txBody>
          </p:sp>
          <p:sp>
            <p:nvSpPr>
              <p:cNvPr id="16" name="TextBox 33"/>
              <p:cNvSpPr txBox="1"/>
              <p:nvPr/>
            </p:nvSpPr>
            <p:spPr>
              <a:xfrm>
                <a:off x="2451224" y="2617139"/>
                <a:ext cx="2997076" cy="738664"/>
              </a:xfrm>
              <a:prstGeom prst="rect">
                <a:avLst/>
              </a:prstGeom>
            </p:spPr>
            <p:txBody>
              <a:bodyPr wrap="square" rtlCol="0">
                <a:spAutoFit/>
              </a:bodyPr>
              <a:lstStyle/>
              <a:p>
                <a:r>
                  <a:rPr lang="en-CA" sz="1400" dirty="0">
                    <a:solidFill>
                      <a:srgbClr val="333333"/>
                    </a:solidFill>
                  </a:rPr>
                  <a:t>of </a:t>
                </a:r>
                <a:r>
                  <a:rPr lang="en-CA" sz="1400" b="1" dirty="0">
                    <a:solidFill>
                      <a:srgbClr val="D9A210"/>
                    </a:solidFill>
                  </a:rPr>
                  <a:t>non-HR respondents </a:t>
                </a:r>
                <a:r>
                  <a:rPr lang="en-CA" sz="1400" dirty="0">
                    <a:solidFill>
                      <a:srgbClr val="333333"/>
                    </a:solidFill>
                  </a:rPr>
                  <a:t>thought that their Learning &amp; Development function was effective.</a:t>
                </a:r>
              </a:p>
            </p:txBody>
          </p:sp>
        </p:grpSp>
        <p:grpSp>
          <p:nvGrpSpPr>
            <p:cNvPr id="21" name="Group 7"/>
            <p:cNvGrpSpPr/>
            <p:nvPr/>
          </p:nvGrpSpPr>
          <p:grpSpPr>
            <a:xfrm>
              <a:off x="-243253" y="3913903"/>
              <a:ext cx="5827136" cy="1851268"/>
              <a:chOff x="-243253" y="4089749"/>
              <a:chExt cx="5827136" cy="1851268"/>
            </a:xfrm>
          </p:grpSpPr>
          <p:sp>
            <p:nvSpPr>
              <p:cNvPr id="20" name="Rectangle 12"/>
              <p:cNvSpPr/>
              <p:nvPr/>
            </p:nvSpPr>
            <p:spPr>
              <a:xfrm>
                <a:off x="1617785" y="4438974"/>
                <a:ext cx="3966097" cy="916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aphicFrame>
            <p:nvGraphicFramePr>
              <p:cNvPr id="10" name="Chart 13"/>
              <p:cNvGraphicFramePr/>
              <p:nvPr>
                <p:extLst/>
              </p:nvPr>
            </p:nvGraphicFramePr>
            <p:xfrm>
              <a:off x="-243253" y="4089749"/>
              <a:ext cx="3056792" cy="185126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4"/>
              <p:cNvSpPr txBox="1"/>
              <p:nvPr/>
            </p:nvSpPr>
            <p:spPr>
              <a:xfrm>
                <a:off x="1223599" y="4420256"/>
                <a:ext cx="1314784" cy="769441"/>
              </a:xfrm>
              <a:prstGeom prst="rect">
                <a:avLst/>
              </a:prstGeom>
            </p:spPr>
            <p:txBody>
              <a:bodyPr wrap="none" rtlCol="0">
                <a:spAutoFit/>
              </a:bodyPr>
              <a:lstStyle/>
              <a:p>
                <a:r>
                  <a:rPr lang="en-CA" sz="4400" b="1" dirty="0" smtClean="0">
                    <a:solidFill>
                      <a:srgbClr val="FFFFFF"/>
                    </a:solidFill>
                    <a:effectLst>
                      <a:outerShdw blurRad="38100" dist="38100" dir="2700000" algn="tl">
                        <a:srgbClr val="000000">
                          <a:alpha val="43137"/>
                        </a:srgbClr>
                      </a:outerShdw>
                    </a:effectLst>
                  </a:rPr>
                  <a:t>32%</a:t>
                </a:r>
                <a:endParaRPr lang="en-CA" sz="1400" b="1" dirty="0">
                  <a:solidFill>
                    <a:srgbClr val="FFFFFF"/>
                  </a:solidFill>
                  <a:effectLst>
                    <a:outerShdw blurRad="38100" dist="38100" dir="2700000" algn="tl">
                      <a:srgbClr val="000000">
                        <a:alpha val="43137"/>
                      </a:srgbClr>
                    </a:outerShdw>
                  </a:effectLst>
                </a:endParaRPr>
              </a:p>
            </p:txBody>
          </p:sp>
          <p:sp>
            <p:nvSpPr>
              <p:cNvPr id="17" name="TextBox 27"/>
              <p:cNvSpPr txBox="1"/>
              <p:nvPr/>
            </p:nvSpPr>
            <p:spPr>
              <a:xfrm>
                <a:off x="2451225" y="4522082"/>
                <a:ext cx="3132658" cy="738664"/>
              </a:xfrm>
              <a:prstGeom prst="rect">
                <a:avLst/>
              </a:prstGeom>
            </p:spPr>
            <p:txBody>
              <a:bodyPr wrap="square" rtlCol="0">
                <a:spAutoFit/>
              </a:bodyPr>
              <a:lstStyle/>
              <a:p>
                <a:r>
                  <a:rPr lang="en-CA" sz="1400" dirty="0">
                    <a:solidFill>
                      <a:srgbClr val="333333"/>
                    </a:solidFill>
                  </a:rPr>
                  <a:t>of </a:t>
                </a:r>
                <a:r>
                  <a:rPr lang="en-CA" sz="1400" b="1" dirty="0">
                    <a:solidFill>
                      <a:srgbClr val="D9A210"/>
                    </a:solidFill>
                  </a:rPr>
                  <a:t>HR respondents </a:t>
                </a:r>
                <a:r>
                  <a:rPr lang="en-CA" sz="1400" dirty="0">
                    <a:solidFill>
                      <a:srgbClr val="333333"/>
                    </a:solidFill>
                  </a:rPr>
                  <a:t>thought that their Learning &amp; Development function was effective.</a:t>
                </a:r>
              </a:p>
            </p:txBody>
          </p:sp>
        </p:grpSp>
      </p:grpSp>
      <p:sp>
        <p:nvSpPr>
          <p:cNvPr id="26" name="TextBox 25"/>
          <p:cNvSpPr txBox="1"/>
          <p:nvPr/>
        </p:nvSpPr>
        <p:spPr>
          <a:xfrm>
            <a:off x="5842268" y="2104245"/>
            <a:ext cx="2648482" cy="1569660"/>
          </a:xfrm>
          <a:prstGeom prst="rect">
            <a:avLst/>
          </a:prstGeom>
        </p:spPr>
        <p:txBody>
          <a:bodyPr wrap="none" rtlCol="0">
            <a:spAutoFit/>
          </a:bodyPr>
          <a:lstStyle/>
          <a:p>
            <a:r>
              <a:rPr lang="en-CA" sz="9600" b="1" dirty="0">
                <a:solidFill>
                  <a:srgbClr val="D9A210"/>
                </a:solidFill>
              </a:rPr>
              <a:t>97%</a:t>
            </a:r>
            <a:endParaRPr lang="en-CA" b="1" dirty="0">
              <a:solidFill>
                <a:srgbClr val="D9A210"/>
              </a:solidFill>
            </a:endParaRPr>
          </a:p>
        </p:txBody>
      </p:sp>
      <p:sp>
        <p:nvSpPr>
          <p:cNvPr id="27" name="TextBox 26"/>
          <p:cNvSpPr txBox="1"/>
          <p:nvPr/>
        </p:nvSpPr>
        <p:spPr>
          <a:xfrm>
            <a:off x="5980504" y="3452710"/>
            <a:ext cx="2372008" cy="1569660"/>
          </a:xfrm>
          <a:prstGeom prst="rect">
            <a:avLst/>
          </a:prstGeom>
        </p:spPr>
        <p:txBody>
          <a:bodyPr wrap="square" rtlCol="0">
            <a:spAutoFit/>
          </a:bodyPr>
          <a:lstStyle/>
          <a:p>
            <a:pPr algn="ctr"/>
            <a:r>
              <a:rPr lang="en-CA" sz="1600" dirty="0">
                <a:solidFill>
                  <a:srgbClr val="333333"/>
                </a:solidFill>
              </a:rPr>
              <a:t>of organizations reported the increased efficiency of training content and increased employee performance due to LMS. </a:t>
            </a:r>
          </a:p>
        </p:txBody>
      </p:sp>
      <p:sp>
        <p:nvSpPr>
          <p:cNvPr id="29" name="Half Frame 28"/>
          <p:cNvSpPr/>
          <p:nvPr/>
        </p:nvSpPr>
        <p:spPr>
          <a:xfrm>
            <a:off x="5583882" y="2269493"/>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30" name="Half Frame 29"/>
          <p:cNvSpPr/>
          <p:nvPr/>
        </p:nvSpPr>
        <p:spPr>
          <a:xfrm rot="10800000">
            <a:off x="8184848" y="4598211"/>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Tree>
    <p:extLst>
      <p:ext uri="{BB962C8B-B14F-4D97-AF65-F5344CB8AC3E}">
        <p14:creationId xmlns:p14="http://schemas.microsoft.com/office/powerpoint/2010/main" val="18772584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3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3118</Words>
  <Application>Microsoft Office PowerPoint</Application>
  <PresentationFormat>On-screen Show (4:3)</PresentationFormat>
  <Paragraphs>393</Paragraphs>
  <Slides>20</Slides>
  <Notes>12</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20</vt:i4>
      </vt:variant>
      <vt:variant>
        <vt:lpstr>Custom Shows</vt:lpstr>
      </vt:variant>
      <vt:variant>
        <vt:i4>1</vt:i4>
      </vt:variant>
    </vt:vector>
  </HeadingPairs>
  <TitlesOfParts>
    <vt:vector size="28" baseType="lpstr">
      <vt:lpstr>Arial</vt:lpstr>
      <vt:lpstr>Calibri</vt:lpstr>
      <vt:lpstr>Georgia</vt:lpstr>
      <vt:lpstr>Open Sans</vt:lpstr>
      <vt:lpstr>Wingdings</vt:lpstr>
      <vt:lpstr>Theme1</vt:lpstr>
      <vt:lpstr>3_Theme1</vt:lpstr>
      <vt:lpstr>PowerPoint Presentation</vt:lpstr>
      <vt:lpstr>PowerPoint Presentation</vt:lpstr>
      <vt:lpstr>Framing the project</vt:lpstr>
      <vt:lpstr>Executive Summary</vt:lpstr>
      <vt:lpstr> </vt:lpstr>
      <vt:lpstr>Businesses must equip themselves with the tools necessary to build their human capital potential </vt:lpstr>
      <vt:lpstr>Increase the effectiveness of learning and development functions by investing in HR operations and infrastructure</vt:lpstr>
      <vt:lpstr>Respond to trends in learning and development to keep at pace with your competition</vt:lpstr>
      <vt:lpstr>Leverage L&amp;D as a strategic HR function to deliver on organizational priorities</vt:lpstr>
      <vt:lpstr>The LMS technology market is growing as organizations, big and small, see the urgent need to streamline employee development </vt:lpstr>
      <vt:lpstr>Don’t make the common mistake of procuring an LMS before creating a strategy</vt:lpstr>
      <vt:lpstr>Act now to realize the benefits of a learning management system</vt:lpstr>
      <vt:lpstr>Create an LMS strategy that aligns with the business goals and objectives </vt:lpstr>
      <vt:lpstr>Take an educated approach to learning: consider content, people, process, and technology</vt:lpstr>
      <vt:lpstr>PowerPoint Presentation</vt:lpstr>
      <vt:lpstr>Follow Info-Tech’s approach to develop your LMS strategy</vt:lpstr>
      <vt:lpstr>Use these icons to help direct you as you navigate this research </vt:lpstr>
      <vt:lpstr>Info-Tech offers various levels of support to best suit your needs</vt:lpstr>
      <vt:lpstr>LMS strategy project overview </vt:lpstr>
      <vt:lpstr>LMS strategy 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2016-01-12T16:46:19Z</dcterms:created>
  <dcterms:modified xsi:type="dcterms:W3CDTF">2016-01-13T15:54:19Z</dcterms:modified>
</cp:coreProperties>
</file>