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82" r:id="rId2"/>
    <p:sldMasterId id="2147483812" r:id="rId3"/>
  </p:sldMasterIdLst>
  <p:notesMasterIdLst>
    <p:notesMasterId r:id="rId30"/>
  </p:notesMasterIdLst>
  <p:handoutMasterIdLst>
    <p:handoutMasterId r:id="rId31"/>
  </p:handoutMasterIdLst>
  <p:sldIdLst>
    <p:sldId id="643" r:id="rId4"/>
    <p:sldId id="642" r:id="rId5"/>
    <p:sldId id="495" r:id="rId6"/>
    <p:sldId id="624" r:id="rId7"/>
    <p:sldId id="628" r:id="rId8"/>
    <p:sldId id="612" r:id="rId9"/>
    <p:sldId id="493" r:id="rId10"/>
    <p:sldId id="489" r:id="rId11"/>
    <p:sldId id="494" r:id="rId12"/>
    <p:sldId id="496" r:id="rId13"/>
    <p:sldId id="502" r:id="rId14"/>
    <p:sldId id="626" r:id="rId15"/>
    <p:sldId id="497" r:id="rId16"/>
    <p:sldId id="629" r:id="rId17"/>
    <p:sldId id="630" r:id="rId18"/>
    <p:sldId id="500" r:id="rId19"/>
    <p:sldId id="501" r:id="rId20"/>
    <p:sldId id="632" r:id="rId21"/>
    <p:sldId id="503" r:id="rId22"/>
    <p:sldId id="490" r:id="rId23"/>
    <p:sldId id="491" r:id="rId24"/>
    <p:sldId id="492" r:id="rId25"/>
    <p:sldId id="504" r:id="rId26"/>
    <p:sldId id="507" r:id="rId27"/>
    <p:sldId id="506" r:id="rId28"/>
    <p:sldId id="622" r:id="rId29"/>
  </p:sldIdLst>
  <p:sldSz cx="9144000" cy="6858000" type="screen4x3"/>
  <p:notesSz cx="6858000" cy="9144000"/>
  <p:custShowLst>
    <p:custShow name="Custom Show 1" id="0">
      <p:sldLst/>
    </p:custShow>
  </p:custShow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45"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C"/>
    <a:srgbClr val="578DB7"/>
    <a:srgbClr val="96B8D2"/>
    <a:srgbClr val="243E53"/>
    <a:srgbClr val="243F54"/>
    <a:srgbClr val="29475F"/>
    <a:srgbClr val="ADADAD"/>
    <a:srgbClr val="000000"/>
    <a:srgbClr val="A24130"/>
    <a:srgbClr val="CBD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918" autoAdjust="0"/>
    <p:restoredTop sz="90276"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34962694340699"/>
          <c:y val="0.65137896825396824"/>
          <c:w val="0.56941931587342154"/>
          <c:h val="0.18035873015873016"/>
        </c:manualLayout>
      </c:layout>
      <c:barChart>
        <c:barDir val="bar"/>
        <c:grouping val="clustered"/>
        <c:varyColors val="0"/>
        <c:ser>
          <c:idx val="0"/>
          <c:order val="0"/>
          <c:tx>
            <c:strRef>
              <c:f>Priority!$C$59</c:f>
              <c:strCache>
                <c:ptCount val="1"/>
                <c:pt idx="0">
                  <c:v>Executive</c:v>
                </c:pt>
              </c:strCache>
            </c:strRef>
          </c:tx>
          <c:spPr>
            <a:solidFill>
              <a:srgbClr val="29475F">
                <a:lumMod val="75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Priority!$B$60:$B$71</c:f>
              <c:strCache>
                <c:ptCount val="2"/>
                <c:pt idx="0">
                  <c:v>Data Quality</c:v>
                </c:pt>
                <c:pt idx="1">
                  <c:v>Analytical Capability</c:v>
                </c:pt>
              </c:strCache>
            </c:strRef>
          </c:cat>
          <c:val>
            <c:numRef>
              <c:f>Priority!$C$60:$C$71</c:f>
              <c:numCache>
                <c:formatCode>0</c:formatCode>
                <c:ptCount val="2"/>
                <c:pt idx="0">
                  <c:v>-4</c:v>
                </c:pt>
                <c:pt idx="1">
                  <c:v>-7</c:v>
                </c:pt>
              </c:numCache>
            </c:numRef>
          </c:val>
        </c:ser>
        <c:ser>
          <c:idx val="1"/>
          <c:order val="1"/>
          <c:tx>
            <c:strRef>
              <c:f>Priority!$D$59</c:f>
              <c:strCache>
                <c:ptCount val="1"/>
                <c:pt idx="0">
                  <c:v>Director</c:v>
                </c:pt>
              </c:strCache>
            </c:strRef>
          </c:tx>
          <c:spPr>
            <a:solidFill>
              <a:srgbClr val="29475F">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Priority!$B$60:$B$71</c:f>
              <c:strCache>
                <c:ptCount val="2"/>
                <c:pt idx="0">
                  <c:v>Data Quality</c:v>
                </c:pt>
                <c:pt idx="1">
                  <c:v>Analytical Capability</c:v>
                </c:pt>
              </c:strCache>
            </c:strRef>
          </c:cat>
          <c:val>
            <c:numRef>
              <c:f>Priority!$D$60:$D$71</c:f>
              <c:numCache>
                <c:formatCode>0</c:formatCode>
                <c:ptCount val="2"/>
                <c:pt idx="0">
                  <c:v>-2</c:v>
                </c:pt>
                <c:pt idx="1">
                  <c:v>-4</c:v>
                </c:pt>
              </c:numCache>
            </c:numRef>
          </c:val>
        </c:ser>
        <c:ser>
          <c:idx val="2"/>
          <c:order val="2"/>
          <c:tx>
            <c:strRef>
              <c:f>Priority!$E$59</c:f>
              <c:strCache>
                <c:ptCount val="1"/>
                <c:pt idx="0">
                  <c:v>Manager/Team Lead/Supervisor</c:v>
                </c:pt>
              </c:strCache>
            </c:strRef>
          </c:tx>
          <c:spPr>
            <a:solidFill>
              <a:srgbClr val="29475F">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Priority!$B$60:$B$71</c:f>
              <c:strCache>
                <c:ptCount val="2"/>
                <c:pt idx="0">
                  <c:v>Data Quality</c:v>
                </c:pt>
                <c:pt idx="1">
                  <c:v>Analytical Capability</c:v>
                </c:pt>
              </c:strCache>
            </c:strRef>
          </c:cat>
          <c:val>
            <c:numRef>
              <c:f>Priority!$E$60:$E$71</c:f>
              <c:numCache>
                <c:formatCode>0</c:formatCode>
                <c:ptCount val="2"/>
                <c:pt idx="0">
                  <c:v>1</c:v>
                </c:pt>
                <c:pt idx="1">
                  <c:v>-3</c:v>
                </c:pt>
              </c:numCache>
            </c:numRef>
          </c:val>
        </c:ser>
        <c:ser>
          <c:idx val="3"/>
          <c:order val="3"/>
          <c:tx>
            <c:strRef>
              <c:f>Priority!$F$59</c:f>
              <c:strCache>
                <c:ptCount val="1"/>
                <c:pt idx="0">
                  <c:v>Team Member/Other</c:v>
                </c:pt>
              </c:strCache>
            </c:strRef>
          </c:tx>
          <c:spPr>
            <a:solidFill>
              <a:srgbClr val="29475F">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Priority!$B$60:$B$71</c:f>
              <c:strCache>
                <c:ptCount val="2"/>
                <c:pt idx="0">
                  <c:v>Data Quality</c:v>
                </c:pt>
                <c:pt idx="1">
                  <c:v>Analytical Capability</c:v>
                </c:pt>
              </c:strCache>
            </c:strRef>
          </c:cat>
          <c:val>
            <c:numRef>
              <c:f>Priority!$F$60:$F$71</c:f>
              <c:numCache>
                <c:formatCode>0</c:formatCode>
                <c:ptCount val="2"/>
                <c:pt idx="0">
                  <c:v>-2</c:v>
                </c:pt>
                <c:pt idx="1">
                  <c:v>-2</c:v>
                </c:pt>
              </c:numCache>
            </c:numRef>
          </c:val>
        </c:ser>
        <c:dLbls>
          <c:dLblPos val="outEnd"/>
          <c:showLegendKey val="0"/>
          <c:showVal val="1"/>
          <c:showCatName val="0"/>
          <c:showSerName val="0"/>
          <c:showPercent val="0"/>
          <c:showBubbleSize val="0"/>
        </c:dLbls>
        <c:gapWidth val="50"/>
        <c:axId val="149950080"/>
        <c:axId val="149950472"/>
      </c:barChart>
      <c:catAx>
        <c:axId val="1499500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950472"/>
        <c:crosses val="autoZero"/>
        <c:auto val="1"/>
        <c:lblAlgn val="ctr"/>
        <c:lblOffset val="100"/>
        <c:noMultiLvlLbl val="0"/>
      </c:catAx>
      <c:valAx>
        <c:axId val="14995047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50080"/>
        <c:crosses val="autoZero"/>
        <c:crossBetween val="between"/>
      </c:valAx>
      <c:spPr>
        <a:solidFill>
          <a:srgbClr val="FFFFFF"/>
        </a:solidFill>
        <a:ln>
          <a:solidFill>
            <a:schemeClr val="bg1">
              <a:lumMod val="85000"/>
            </a:schemeClr>
          </a:solidFill>
        </a:ln>
        <a:effectLst/>
      </c:spPr>
    </c:plotArea>
    <c:legend>
      <c:legendPos val="b"/>
      <c:layout>
        <c:manualLayout>
          <c:xMode val="edge"/>
          <c:yMode val="edge"/>
          <c:x val="2.8479369671382912E-2"/>
          <c:y val="0.92975912698412699"/>
          <c:w val="0.86510437238231119"/>
          <c:h val="5.260198412698411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36D34-81BB-41A0-81B3-B2133F548199}" type="doc">
      <dgm:prSet loTypeId="urn:microsoft.com/office/officeart/2005/8/layout/pyramid1" loCatId="pyramid" qsTypeId="urn:microsoft.com/office/officeart/2005/8/quickstyle/simple1" qsCatId="simple" csTypeId="urn:microsoft.com/office/officeart/2005/8/colors/accent1_2" csCatId="accent1" phldr="1"/>
      <dgm:spPr/>
    </dgm:pt>
    <dgm:pt modelId="{38BFC1A2-1A6B-453B-AFF9-E4E75D798EA1}">
      <dgm:prSet phldrT="[Text]" custT="1"/>
      <dgm:spPr>
        <a:solidFill>
          <a:schemeClr val="accent3">
            <a:lumMod val="50000"/>
          </a:schemeClr>
        </a:solidFill>
        <a:ln>
          <a:solidFill>
            <a:schemeClr val="accent1"/>
          </a:solidFill>
        </a:ln>
      </dgm:spPr>
      <dgm:t>
        <a:bodyPr/>
        <a:lstStyle/>
        <a:p>
          <a:endParaRPr lang="en-CA" sz="1400" dirty="0" smtClean="0">
            <a:solidFill>
              <a:schemeClr val="bg1"/>
            </a:solidFill>
          </a:endParaRPr>
        </a:p>
        <a:p>
          <a:r>
            <a:rPr lang="en-CA" sz="1400" dirty="0" smtClean="0">
              <a:solidFill>
                <a:schemeClr val="bg1"/>
              </a:solidFill>
            </a:rPr>
            <a:t>Insights</a:t>
          </a:r>
          <a:endParaRPr lang="en-CA" sz="1400" dirty="0">
            <a:solidFill>
              <a:schemeClr val="bg1"/>
            </a:solidFill>
          </a:endParaRPr>
        </a:p>
      </dgm:t>
    </dgm:pt>
    <dgm:pt modelId="{18E5F447-EC26-4C98-AFC8-04E1C60E5410}" type="parTrans" cxnId="{FFAC3758-0B3E-4C1C-B326-75A99BD6C9A8}">
      <dgm:prSet/>
      <dgm:spPr/>
      <dgm:t>
        <a:bodyPr/>
        <a:lstStyle/>
        <a:p>
          <a:endParaRPr lang="en-CA" sz="1400">
            <a:solidFill>
              <a:schemeClr val="bg1"/>
            </a:solidFill>
          </a:endParaRPr>
        </a:p>
      </dgm:t>
    </dgm:pt>
    <dgm:pt modelId="{5AC71766-5C6D-4568-A9C5-AB4FA2E73BF9}" type="sibTrans" cxnId="{FFAC3758-0B3E-4C1C-B326-75A99BD6C9A8}">
      <dgm:prSet/>
      <dgm:spPr/>
      <dgm:t>
        <a:bodyPr/>
        <a:lstStyle/>
        <a:p>
          <a:endParaRPr lang="en-CA" sz="1400">
            <a:solidFill>
              <a:schemeClr val="bg1"/>
            </a:solidFill>
          </a:endParaRPr>
        </a:p>
      </dgm:t>
    </dgm:pt>
    <dgm:pt modelId="{E9C54436-C0B9-4417-BE8F-718019EA77E6}">
      <dgm:prSet phldrT="[Text]" custT="1"/>
      <dgm:spPr>
        <a:solidFill>
          <a:schemeClr val="accent3">
            <a:lumMod val="75000"/>
          </a:schemeClr>
        </a:solidFill>
        <a:ln>
          <a:solidFill>
            <a:schemeClr val="accent1"/>
          </a:solidFill>
        </a:ln>
      </dgm:spPr>
      <dgm:t>
        <a:bodyPr/>
        <a:lstStyle/>
        <a:p>
          <a:r>
            <a:rPr lang="en-CA" sz="1400" dirty="0" smtClean="0">
              <a:solidFill>
                <a:schemeClr val="bg1"/>
              </a:solidFill>
            </a:rPr>
            <a:t>Knowledge</a:t>
          </a:r>
          <a:endParaRPr lang="en-CA" sz="1400" dirty="0">
            <a:solidFill>
              <a:schemeClr val="bg1"/>
            </a:solidFill>
          </a:endParaRPr>
        </a:p>
      </dgm:t>
    </dgm:pt>
    <dgm:pt modelId="{2C083AC2-517F-4DD5-A8FD-6A519E3405B7}" type="parTrans" cxnId="{F959A41C-8A80-4088-BB3C-D9E9EDE61A32}">
      <dgm:prSet/>
      <dgm:spPr/>
      <dgm:t>
        <a:bodyPr/>
        <a:lstStyle/>
        <a:p>
          <a:endParaRPr lang="en-CA" sz="1400">
            <a:solidFill>
              <a:schemeClr val="bg1"/>
            </a:solidFill>
          </a:endParaRPr>
        </a:p>
      </dgm:t>
    </dgm:pt>
    <dgm:pt modelId="{5430DFFB-E140-476B-9753-F8E4270E3CA1}" type="sibTrans" cxnId="{F959A41C-8A80-4088-BB3C-D9E9EDE61A32}">
      <dgm:prSet/>
      <dgm:spPr/>
      <dgm:t>
        <a:bodyPr/>
        <a:lstStyle/>
        <a:p>
          <a:endParaRPr lang="en-CA" sz="1400">
            <a:solidFill>
              <a:schemeClr val="bg1"/>
            </a:solidFill>
          </a:endParaRPr>
        </a:p>
      </dgm:t>
    </dgm:pt>
    <dgm:pt modelId="{65C9569C-9CEF-4115-B634-A2DA35732C1F}">
      <dgm:prSet phldrT="[Text]" custT="1"/>
      <dgm:spPr>
        <a:solidFill>
          <a:schemeClr val="accent3">
            <a:lumMod val="60000"/>
            <a:lumOff val="40000"/>
          </a:schemeClr>
        </a:solidFill>
        <a:ln>
          <a:solidFill>
            <a:schemeClr val="accent1"/>
          </a:solidFill>
        </a:ln>
      </dgm:spPr>
      <dgm:t>
        <a:bodyPr/>
        <a:lstStyle/>
        <a:p>
          <a:r>
            <a:rPr lang="en-CA" sz="1400" dirty="0" smtClean="0">
              <a:solidFill>
                <a:schemeClr val="bg1"/>
              </a:solidFill>
            </a:rPr>
            <a:t>Information</a:t>
          </a:r>
          <a:endParaRPr lang="en-CA" sz="1400" dirty="0">
            <a:solidFill>
              <a:schemeClr val="bg1"/>
            </a:solidFill>
          </a:endParaRPr>
        </a:p>
      </dgm:t>
    </dgm:pt>
    <dgm:pt modelId="{27E97AA3-7B91-4812-A869-5C8DBE8AA66D}" type="parTrans" cxnId="{C085CA7A-595A-4D1E-B27F-B132717E1041}">
      <dgm:prSet/>
      <dgm:spPr/>
      <dgm:t>
        <a:bodyPr/>
        <a:lstStyle/>
        <a:p>
          <a:endParaRPr lang="en-CA" sz="1400">
            <a:solidFill>
              <a:schemeClr val="bg1"/>
            </a:solidFill>
          </a:endParaRPr>
        </a:p>
      </dgm:t>
    </dgm:pt>
    <dgm:pt modelId="{46AA2CC0-C8F9-4E11-9F5E-9067209F949A}" type="sibTrans" cxnId="{C085CA7A-595A-4D1E-B27F-B132717E1041}">
      <dgm:prSet/>
      <dgm:spPr/>
      <dgm:t>
        <a:bodyPr/>
        <a:lstStyle/>
        <a:p>
          <a:endParaRPr lang="en-CA" sz="1400">
            <a:solidFill>
              <a:schemeClr val="bg1"/>
            </a:solidFill>
          </a:endParaRPr>
        </a:p>
      </dgm:t>
    </dgm:pt>
    <dgm:pt modelId="{B09AAB87-E889-46A3-9EB3-A97D5A975687}">
      <dgm:prSet phldrT="[Text]" custT="1"/>
      <dgm:spPr>
        <a:solidFill>
          <a:schemeClr val="accent3">
            <a:lumMod val="20000"/>
            <a:lumOff val="80000"/>
          </a:schemeClr>
        </a:solidFill>
        <a:ln>
          <a:solidFill>
            <a:schemeClr val="accent1"/>
          </a:solidFill>
        </a:ln>
      </dgm:spPr>
      <dgm:t>
        <a:bodyPr/>
        <a:lstStyle/>
        <a:p>
          <a:r>
            <a:rPr lang="en-CA" sz="1400" b="1" i="0" dirty="0" smtClean="0">
              <a:solidFill>
                <a:schemeClr val="accent1"/>
              </a:solidFill>
            </a:rPr>
            <a:t>Data</a:t>
          </a:r>
          <a:endParaRPr lang="en-CA" sz="1400" b="1" i="0" dirty="0">
            <a:solidFill>
              <a:schemeClr val="accent1"/>
            </a:solidFill>
          </a:endParaRPr>
        </a:p>
      </dgm:t>
    </dgm:pt>
    <dgm:pt modelId="{99AF2907-9000-40B1-9D8A-C2AC4B2994D3}" type="parTrans" cxnId="{CF2BB415-921B-4BAF-B3EE-14A690386A77}">
      <dgm:prSet/>
      <dgm:spPr/>
      <dgm:t>
        <a:bodyPr/>
        <a:lstStyle/>
        <a:p>
          <a:endParaRPr lang="en-CA" sz="1400">
            <a:solidFill>
              <a:schemeClr val="bg1"/>
            </a:solidFill>
          </a:endParaRPr>
        </a:p>
      </dgm:t>
    </dgm:pt>
    <dgm:pt modelId="{2ABF5DC0-AE4E-467F-9151-B46DD094D24E}" type="sibTrans" cxnId="{CF2BB415-921B-4BAF-B3EE-14A690386A77}">
      <dgm:prSet/>
      <dgm:spPr/>
      <dgm:t>
        <a:bodyPr/>
        <a:lstStyle/>
        <a:p>
          <a:endParaRPr lang="en-CA" sz="1400">
            <a:solidFill>
              <a:schemeClr val="bg1"/>
            </a:solidFill>
          </a:endParaRPr>
        </a:p>
      </dgm:t>
    </dgm:pt>
    <dgm:pt modelId="{E2C351D0-9DE2-4473-9D21-2F75E58EFFE5}" type="pres">
      <dgm:prSet presAssocID="{55336D34-81BB-41A0-81B3-B2133F548199}" presName="Name0" presStyleCnt="0">
        <dgm:presLayoutVars>
          <dgm:dir/>
          <dgm:animLvl val="lvl"/>
          <dgm:resizeHandles val="exact"/>
        </dgm:presLayoutVars>
      </dgm:prSet>
      <dgm:spPr/>
    </dgm:pt>
    <dgm:pt modelId="{A36E63C0-BDE1-45BF-B2B9-BF3B030CDB48}" type="pres">
      <dgm:prSet presAssocID="{38BFC1A2-1A6B-453B-AFF9-E4E75D798EA1}" presName="Name8" presStyleCnt="0"/>
      <dgm:spPr/>
    </dgm:pt>
    <dgm:pt modelId="{D77DE1CE-6704-495F-B475-5C8BA782AA73}" type="pres">
      <dgm:prSet presAssocID="{38BFC1A2-1A6B-453B-AFF9-E4E75D798EA1}" presName="level" presStyleLbl="node1" presStyleIdx="0" presStyleCnt="4" custScaleY="196276" custLinFactNeighborY="-2145">
        <dgm:presLayoutVars>
          <dgm:chMax val="1"/>
          <dgm:bulletEnabled val="1"/>
        </dgm:presLayoutVars>
      </dgm:prSet>
      <dgm:spPr/>
      <dgm:t>
        <a:bodyPr/>
        <a:lstStyle/>
        <a:p>
          <a:endParaRPr lang="en-CA"/>
        </a:p>
      </dgm:t>
    </dgm:pt>
    <dgm:pt modelId="{58062B35-6559-49C0-9A11-9BCA96FAD607}" type="pres">
      <dgm:prSet presAssocID="{38BFC1A2-1A6B-453B-AFF9-E4E75D798EA1}" presName="levelTx" presStyleLbl="revTx" presStyleIdx="0" presStyleCnt="0">
        <dgm:presLayoutVars>
          <dgm:chMax val="1"/>
          <dgm:bulletEnabled val="1"/>
        </dgm:presLayoutVars>
      </dgm:prSet>
      <dgm:spPr/>
      <dgm:t>
        <a:bodyPr/>
        <a:lstStyle/>
        <a:p>
          <a:endParaRPr lang="en-CA"/>
        </a:p>
      </dgm:t>
    </dgm:pt>
    <dgm:pt modelId="{D917C4FF-F484-49C4-9CD5-EE92788C97BE}" type="pres">
      <dgm:prSet presAssocID="{E9C54436-C0B9-4417-BE8F-718019EA77E6}" presName="Name8" presStyleCnt="0"/>
      <dgm:spPr/>
    </dgm:pt>
    <dgm:pt modelId="{9FF0C587-ADE0-4299-872A-CFEECD2F9152}" type="pres">
      <dgm:prSet presAssocID="{E9C54436-C0B9-4417-BE8F-718019EA77E6}" presName="level" presStyleLbl="node1" presStyleIdx="1" presStyleCnt="4">
        <dgm:presLayoutVars>
          <dgm:chMax val="1"/>
          <dgm:bulletEnabled val="1"/>
        </dgm:presLayoutVars>
      </dgm:prSet>
      <dgm:spPr/>
      <dgm:t>
        <a:bodyPr/>
        <a:lstStyle/>
        <a:p>
          <a:endParaRPr lang="en-CA"/>
        </a:p>
      </dgm:t>
    </dgm:pt>
    <dgm:pt modelId="{44B0FB11-87A6-497E-B666-1FDA66B7C525}" type="pres">
      <dgm:prSet presAssocID="{E9C54436-C0B9-4417-BE8F-718019EA77E6}" presName="levelTx" presStyleLbl="revTx" presStyleIdx="0" presStyleCnt="0">
        <dgm:presLayoutVars>
          <dgm:chMax val="1"/>
          <dgm:bulletEnabled val="1"/>
        </dgm:presLayoutVars>
      </dgm:prSet>
      <dgm:spPr/>
      <dgm:t>
        <a:bodyPr/>
        <a:lstStyle/>
        <a:p>
          <a:endParaRPr lang="en-CA"/>
        </a:p>
      </dgm:t>
    </dgm:pt>
    <dgm:pt modelId="{F3CF2C40-1E1B-4815-92A4-F62C2BB8E47D}" type="pres">
      <dgm:prSet presAssocID="{65C9569C-9CEF-4115-B634-A2DA35732C1F}" presName="Name8" presStyleCnt="0"/>
      <dgm:spPr/>
    </dgm:pt>
    <dgm:pt modelId="{2EF9FC2B-E375-40F2-81B8-9BADE7850BF0}" type="pres">
      <dgm:prSet presAssocID="{65C9569C-9CEF-4115-B634-A2DA35732C1F}" presName="level" presStyleLbl="node1" presStyleIdx="2" presStyleCnt="4">
        <dgm:presLayoutVars>
          <dgm:chMax val="1"/>
          <dgm:bulletEnabled val="1"/>
        </dgm:presLayoutVars>
      </dgm:prSet>
      <dgm:spPr/>
      <dgm:t>
        <a:bodyPr/>
        <a:lstStyle/>
        <a:p>
          <a:endParaRPr lang="en-CA"/>
        </a:p>
      </dgm:t>
    </dgm:pt>
    <dgm:pt modelId="{78A3636B-1981-41F3-AB4C-BE101CBC4307}" type="pres">
      <dgm:prSet presAssocID="{65C9569C-9CEF-4115-B634-A2DA35732C1F}" presName="levelTx" presStyleLbl="revTx" presStyleIdx="0" presStyleCnt="0">
        <dgm:presLayoutVars>
          <dgm:chMax val="1"/>
          <dgm:bulletEnabled val="1"/>
        </dgm:presLayoutVars>
      </dgm:prSet>
      <dgm:spPr/>
      <dgm:t>
        <a:bodyPr/>
        <a:lstStyle/>
        <a:p>
          <a:endParaRPr lang="en-CA"/>
        </a:p>
      </dgm:t>
    </dgm:pt>
    <dgm:pt modelId="{7C8888D5-2DE8-4016-87D4-B662B72F152A}" type="pres">
      <dgm:prSet presAssocID="{B09AAB87-E889-46A3-9EB3-A97D5A975687}" presName="Name8" presStyleCnt="0"/>
      <dgm:spPr/>
    </dgm:pt>
    <dgm:pt modelId="{D5DA9202-B864-40DF-817F-3A74122F1BD8}" type="pres">
      <dgm:prSet presAssocID="{B09AAB87-E889-46A3-9EB3-A97D5A975687}" presName="level" presStyleLbl="node1" presStyleIdx="3" presStyleCnt="4">
        <dgm:presLayoutVars>
          <dgm:chMax val="1"/>
          <dgm:bulletEnabled val="1"/>
        </dgm:presLayoutVars>
      </dgm:prSet>
      <dgm:spPr/>
      <dgm:t>
        <a:bodyPr/>
        <a:lstStyle/>
        <a:p>
          <a:endParaRPr lang="en-CA"/>
        </a:p>
      </dgm:t>
    </dgm:pt>
    <dgm:pt modelId="{5B764359-CFA5-441C-AE1B-91AFC71F2C5C}" type="pres">
      <dgm:prSet presAssocID="{B09AAB87-E889-46A3-9EB3-A97D5A975687}" presName="levelTx" presStyleLbl="revTx" presStyleIdx="0" presStyleCnt="0">
        <dgm:presLayoutVars>
          <dgm:chMax val="1"/>
          <dgm:bulletEnabled val="1"/>
        </dgm:presLayoutVars>
      </dgm:prSet>
      <dgm:spPr/>
      <dgm:t>
        <a:bodyPr/>
        <a:lstStyle/>
        <a:p>
          <a:endParaRPr lang="en-CA"/>
        </a:p>
      </dgm:t>
    </dgm:pt>
  </dgm:ptLst>
  <dgm:cxnLst>
    <dgm:cxn modelId="{FFAC3758-0B3E-4C1C-B326-75A99BD6C9A8}" srcId="{55336D34-81BB-41A0-81B3-B2133F548199}" destId="{38BFC1A2-1A6B-453B-AFF9-E4E75D798EA1}" srcOrd="0" destOrd="0" parTransId="{18E5F447-EC26-4C98-AFC8-04E1C60E5410}" sibTransId="{5AC71766-5C6D-4568-A9C5-AB4FA2E73BF9}"/>
    <dgm:cxn modelId="{E13FC68D-FEF9-4518-914D-61AE4FC30FAE}" type="presOf" srcId="{E9C54436-C0B9-4417-BE8F-718019EA77E6}" destId="{9FF0C587-ADE0-4299-872A-CFEECD2F9152}" srcOrd="0" destOrd="0" presId="urn:microsoft.com/office/officeart/2005/8/layout/pyramid1"/>
    <dgm:cxn modelId="{BC17F58F-D2D0-4D58-B805-71B4C9E0E001}" type="presOf" srcId="{65C9569C-9CEF-4115-B634-A2DA35732C1F}" destId="{2EF9FC2B-E375-40F2-81B8-9BADE7850BF0}" srcOrd="0" destOrd="0" presId="urn:microsoft.com/office/officeart/2005/8/layout/pyramid1"/>
    <dgm:cxn modelId="{C085CA7A-595A-4D1E-B27F-B132717E1041}" srcId="{55336D34-81BB-41A0-81B3-B2133F548199}" destId="{65C9569C-9CEF-4115-B634-A2DA35732C1F}" srcOrd="2" destOrd="0" parTransId="{27E97AA3-7B91-4812-A869-5C8DBE8AA66D}" sibTransId="{46AA2CC0-C8F9-4E11-9F5E-9067209F949A}"/>
    <dgm:cxn modelId="{A2ABB77D-4B46-4B86-88A3-3DDACA963B86}" type="presOf" srcId="{55336D34-81BB-41A0-81B3-B2133F548199}" destId="{E2C351D0-9DE2-4473-9D21-2F75E58EFFE5}" srcOrd="0" destOrd="0" presId="urn:microsoft.com/office/officeart/2005/8/layout/pyramid1"/>
    <dgm:cxn modelId="{6114869E-907E-459D-8DCE-6B25363B2610}" type="presOf" srcId="{B09AAB87-E889-46A3-9EB3-A97D5A975687}" destId="{5B764359-CFA5-441C-AE1B-91AFC71F2C5C}" srcOrd="1" destOrd="0" presId="urn:microsoft.com/office/officeart/2005/8/layout/pyramid1"/>
    <dgm:cxn modelId="{EF5642FA-C09C-463E-AF56-D36D3BB0EF67}" type="presOf" srcId="{38BFC1A2-1A6B-453B-AFF9-E4E75D798EA1}" destId="{58062B35-6559-49C0-9A11-9BCA96FAD607}" srcOrd="1" destOrd="0" presId="urn:microsoft.com/office/officeart/2005/8/layout/pyramid1"/>
    <dgm:cxn modelId="{CF2BB415-921B-4BAF-B3EE-14A690386A77}" srcId="{55336D34-81BB-41A0-81B3-B2133F548199}" destId="{B09AAB87-E889-46A3-9EB3-A97D5A975687}" srcOrd="3" destOrd="0" parTransId="{99AF2907-9000-40B1-9D8A-C2AC4B2994D3}" sibTransId="{2ABF5DC0-AE4E-467F-9151-B46DD094D24E}"/>
    <dgm:cxn modelId="{BEB3D28A-CBFC-42F1-A313-B952A27D2527}" type="presOf" srcId="{B09AAB87-E889-46A3-9EB3-A97D5A975687}" destId="{D5DA9202-B864-40DF-817F-3A74122F1BD8}" srcOrd="0" destOrd="0" presId="urn:microsoft.com/office/officeart/2005/8/layout/pyramid1"/>
    <dgm:cxn modelId="{A1CDEC1B-EFEE-4798-9A35-77C46E7EA565}" type="presOf" srcId="{E9C54436-C0B9-4417-BE8F-718019EA77E6}" destId="{44B0FB11-87A6-497E-B666-1FDA66B7C525}" srcOrd="1" destOrd="0" presId="urn:microsoft.com/office/officeart/2005/8/layout/pyramid1"/>
    <dgm:cxn modelId="{41FF2C08-4A17-4256-911D-497E92C07CC6}" type="presOf" srcId="{38BFC1A2-1A6B-453B-AFF9-E4E75D798EA1}" destId="{D77DE1CE-6704-495F-B475-5C8BA782AA73}" srcOrd="0" destOrd="0" presId="urn:microsoft.com/office/officeart/2005/8/layout/pyramid1"/>
    <dgm:cxn modelId="{A331092C-3784-4F2D-AB66-F5BF6201DEC5}" type="presOf" srcId="{65C9569C-9CEF-4115-B634-A2DA35732C1F}" destId="{78A3636B-1981-41F3-AB4C-BE101CBC4307}" srcOrd="1" destOrd="0" presId="urn:microsoft.com/office/officeart/2005/8/layout/pyramid1"/>
    <dgm:cxn modelId="{F959A41C-8A80-4088-BB3C-D9E9EDE61A32}" srcId="{55336D34-81BB-41A0-81B3-B2133F548199}" destId="{E9C54436-C0B9-4417-BE8F-718019EA77E6}" srcOrd="1" destOrd="0" parTransId="{2C083AC2-517F-4DD5-A8FD-6A519E3405B7}" sibTransId="{5430DFFB-E140-476B-9753-F8E4270E3CA1}"/>
    <dgm:cxn modelId="{A0EF62D4-6619-4B0C-BD37-37D44266136C}" type="presParOf" srcId="{E2C351D0-9DE2-4473-9D21-2F75E58EFFE5}" destId="{A36E63C0-BDE1-45BF-B2B9-BF3B030CDB48}" srcOrd="0" destOrd="0" presId="urn:microsoft.com/office/officeart/2005/8/layout/pyramid1"/>
    <dgm:cxn modelId="{A4233A91-7D61-419E-B911-CA7FA91C1793}" type="presParOf" srcId="{A36E63C0-BDE1-45BF-B2B9-BF3B030CDB48}" destId="{D77DE1CE-6704-495F-B475-5C8BA782AA73}" srcOrd="0" destOrd="0" presId="urn:microsoft.com/office/officeart/2005/8/layout/pyramid1"/>
    <dgm:cxn modelId="{9C67741F-2FE4-48A7-B5B2-7DC345816AEF}" type="presParOf" srcId="{A36E63C0-BDE1-45BF-B2B9-BF3B030CDB48}" destId="{58062B35-6559-49C0-9A11-9BCA96FAD607}" srcOrd="1" destOrd="0" presId="urn:microsoft.com/office/officeart/2005/8/layout/pyramid1"/>
    <dgm:cxn modelId="{0283B9DA-3C28-43A4-A0EF-D51D63E25C4F}" type="presParOf" srcId="{E2C351D0-9DE2-4473-9D21-2F75E58EFFE5}" destId="{D917C4FF-F484-49C4-9CD5-EE92788C97BE}" srcOrd="1" destOrd="0" presId="urn:microsoft.com/office/officeart/2005/8/layout/pyramid1"/>
    <dgm:cxn modelId="{E8FB41A8-5297-4809-B1D5-1C067D276C75}" type="presParOf" srcId="{D917C4FF-F484-49C4-9CD5-EE92788C97BE}" destId="{9FF0C587-ADE0-4299-872A-CFEECD2F9152}" srcOrd="0" destOrd="0" presId="urn:microsoft.com/office/officeart/2005/8/layout/pyramid1"/>
    <dgm:cxn modelId="{FB2C7F03-A0FE-4676-9962-12FF9F90CD13}" type="presParOf" srcId="{D917C4FF-F484-49C4-9CD5-EE92788C97BE}" destId="{44B0FB11-87A6-497E-B666-1FDA66B7C525}" srcOrd="1" destOrd="0" presId="urn:microsoft.com/office/officeart/2005/8/layout/pyramid1"/>
    <dgm:cxn modelId="{BC6635DD-57B7-4F24-B78E-24A0A2A56027}" type="presParOf" srcId="{E2C351D0-9DE2-4473-9D21-2F75E58EFFE5}" destId="{F3CF2C40-1E1B-4815-92A4-F62C2BB8E47D}" srcOrd="2" destOrd="0" presId="urn:microsoft.com/office/officeart/2005/8/layout/pyramid1"/>
    <dgm:cxn modelId="{6782FB39-3255-4664-991C-E38F0428D73F}" type="presParOf" srcId="{F3CF2C40-1E1B-4815-92A4-F62C2BB8E47D}" destId="{2EF9FC2B-E375-40F2-81B8-9BADE7850BF0}" srcOrd="0" destOrd="0" presId="urn:microsoft.com/office/officeart/2005/8/layout/pyramid1"/>
    <dgm:cxn modelId="{2E6BFF6C-CC85-4F7C-A840-837433FB5CFD}" type="presParOf" srcId="{F3CF2C40-1E1B-4815-92A4-F62C2BB8E47D}" destId="{78A3636B-1981-41F3-AB4C-BE101CBC4307}" srcOrd="1" destOrd="0" presId="urn:microsoft.com/office/officeart/2005/8/layout/pyramid1"/>
    <dgm:cxn modelId="{CC9BA571-4A8F-4F12-96D2-95863C3A44C3}" type="presParOf" srcId="{E2C351D0-9DE2-4473-9D21-2F75E58EFFE5}" destId="{7C8888D5-2DE8-4016-87D4-B662B72F152A}" srcOrd="3" destOrd="0" presId="urn:microsoft.com/office/officeart/2005/8/layout/pyramid1"/>
    <dgm:cxn modelId="{C92A42CD-3CBC-4BD6-9168-0EB9B6D7B369}" type="presParOf" srcId="{7C8888D5-2DE8-4016-87D4-B662B72F152A}" destId="{D5DA9202-B864-40DF-817F-3A74122F1BD8}" srcOrd="0" destOrd="0" presId="urn:microsoft.com/office/officeart/2005/8/layout/pyramid1"/>
    <dgm:cxn modelId="{616C5C38-E0AE-41B5-8401-2F678B965318}" type="presParOf" srcId="{7C8888D5-2DE8-4016-87D4-B662B72F152A}" destId="{5B764359-CFA5-441C-AE1B-91AFC71F2C5C}"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DE1CE-6704-495F-B475-5C8BA782AA73}">
      <dsp:nvSpPr>
        <dsp:cNvPr id="0" name=""/>
        <dsp:cNvSpPr/>
      </dsp:nvSpPr>
      <dsp:spPr>
        <a:xfrm>
          <a:off x="1210847" y="0"/>
          <a:ext cx="1584401" cy="1058049"/>
        </a:xfrm>
        <a:prstGeom prst="trapezoid">
          <a:avLst>
            <a:gd name="adj" fmla="val 74874"/>
          </a:avLst>
        </a:prstGeom>
        <a:solidFill>
          <a:schemeClr val="accent3">
            <a:lumMod val="5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CA" sz="1400" kern="1200" dirty="0" smtClean="0">
            <a:solidFill>
              <a:schemeClr val="bg1"/>
            </a:solidFill>
          </a:endParaRPr>
        </a:p>
        <a:p>
          <a:pPr lvl="0" algn="ctr" defTabSz="622300">
            <a:lnSpc>
              <a:spcPct val="90000"/>
            </a:lnSpc>
            <a:spcBef>
              <a:spcPct val="0"/>
            </a:spcBef>
            <a:spcAft>
              <a:spcPct val="35000"/>
            </a:spcAft>
          </a:pPr>
          <a:r>
            <a:rPr lang="en-CA" sz="1400" kern="1200" dirty="0" smtClean="0">
              <a:solidFill>
                <a:schemeClr val="bg1"/>
              </a:solidFill>
            </a:rPr>
            <a:t>Insights</a:t>
          </a:r>
          <a:endParaRPr lang="en-CA" sz="1400" kern="1200" dirty="0">
            <a:solidFill>
              <a:schemeClr val="bg1"/>
            </a:solidFill>
          </a:endParaRPr>
        </a:p>
      </dsp:txBody>
      <dsp:txXfrm>
        <a:off x="1210847" y="0"/>
        <a:ext cx="1584401" cy="1058049"/>
      </dsp:txXfrm>
    </dsp:sp>
    <dsp:sp modelId="{9FF0C587-ADE0-4299-872A-CFEECD2F9152}">
      <dsp:nvSpPr>
        <dsp:cNvPr id="0" name=""/>
        <dsp:cNvSpPr/>
      </dsp:nvSpPr>
      <dsp:spPr>
        <a:xfrm>
          <a:off x="807231" y="1058049"/>
          <a:ext cx="2391633" cy="539061"/>
        </a:xfrm>
        <a:prstGeom prst="trapezoid">
          <a:avLst>
            <a:gd name="adj" fmla="val 74874"/>
          </a:avLst>
        </a:prstGeom>
        <a:solidFill>
          <a:schemeClr val="accent3">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bg1"/>
              </a:solidFill>
            </a:rPr>
            <a:t>Knowledge</a:t>
          </a:r>
          <a:endParaRPr lang="en-CA" sz="1400" kern="1200" dirty="0">
            <a:solidFill>
              <a:schemeClr val="bg1"/>
            </a:solidFill>
          </a:endParaRPr>
        </a:p>
      </dsp:txBody>
      <dsp:txXfrm>
        <a:off x="1225767" y="1058049"/>
        <a:ext cx="1554561" cy="539061"/>
      </dsp:txXfrm>
    </dsp:sp>
    <dsp:sp modelId="{2EF9FC2B-E375-40F2-81B8-9BADE7850BF0}">
      <dsp:nvSpPr>
        <dsp:cNvPr id="0" name=""/>
        <dsp:cNvSpPr/>
      </dsp:nvSpPr>
      <dsp:spPr>
        <a:xfrm>
          <a:off x="403615" y="1597111"/>
          <a:ext cx="3198864" cy="539061"/>
        </a:xfrm>
        <a:prstGeom prst="trapezoid">
          <a:avLst>
            <a:gd name="adj" fmla="val 74874"/>
          </a:avLst>
        </a:prstGeom>
        <a:solidFill>
          <a:schemeClr val="accent3">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bg1"/>
              </a:solidFill>
            </a:rPr>
            <a:t>Information</a:t>
          </a:r>
          <a:endParaRPr lang="en-CA" sz="1400" kern="1200" dirty="0">
            <a:solidFill>
              <a:schemeClr val="bg1"/>
            </a:solidFill>
          </a:endParaRPr>
        </a:p>
      </dsp:txBody>
      <dsp:txXfrm>
        <a:off x="963417" y="1597111"/>
        <a:ext cx="2079261" cy="539061"/>
      </dsp:txXfrm>
    </dsp:sp>
    <dsp:sp modelId="{D5DA9202-B864-40DF-817F-3A74122F1BD8}">
      <dsp:nvSpPr>
        <dsp:cNvPr id="0" name=""/>
        <dsp:cNvSpPr/>
      </dsp:nvSpPr>
      <dsp:spPr>
        <a:xfrm>
          <a:off x="0" y="2136173"/>
          <a:ext cx="4006095" cy="539061"/>
        </a:xfrm>
        <a:prstGeom prst="trapezoid">
          <a:avLst>
            <a:gd name="adj" fmla="val 74874"/>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b="1" i="0" kern="1200" dirty="0" smtClean="0">
              <a:solidFill>
                <a:schemeClr val="accent1"/>
              </a:solidFill>
            </a:rPr>
            <a:t>Data</a:t>
          </a:r>
          <a:endParaRPr lang="en-CA" sz="1400" b="1" i="0" kern="1200" dirty="0">
            <a:solidFill>
              <a:schemeClr val="accent1"/>
            </a:solidFill>
          </a:endParaRPr>
        </a:p>
      </dsp:txBody>
      <dsp:txXfrm>
        <a:off x="701066" y="2136173"/>
        <a:ext cx="2603962" cy="5390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11/25/2015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11/25/2015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53767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347261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83025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38">
              <a:defRPr/>
            </a:pPr>
            <a:endParaRPr lang="en-US" baseline="0" dirty="0" smtClean="0"/>
          </a:p>
        </p:txBody>
      </p:sp>
      <p:sp>
        <p:nvSpPr>
          <p:cNvPr id="4" name="Slide Number Placeholder 3"/>
          <p:cNvSpPr>
            <a:spLocks noGrp="1"/>
          </p:cNvSpPr>
          <p:nvPr>
            <p:ph type="sldNum" sz="quarter" idx="10"/>
          </p:nvPr>
        </p:nvSpPr>
        <p:spPr/>
        <p:txBody>
          <a:bodyPr/>
          <a:lstStyle/>
          <a:p>
            <a:fld id="{6AFDE308-22D9-4392-A633-4FB35CDB0BF1}"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153749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24</a:t>
            </a:fld>
            <a:endParaRPr lang="en-US" dirty="0"/>
          </a:p>
        </p:txBody>
      </p:sp>
    </p:spTree>
    <p:extLst>
      <p:ext uri="{BB962C8B-B14F-4D97-AF65-F5344CB8AC3E}">
        <p14:creationId xmlns:p14="http://schemas.microsoft.com/office/powerpoint/2010/main" val="193160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89247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24727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165273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147685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296969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09114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183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109777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843306"/>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33617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3736997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0" y="214890"/>
            <a:ext cx="9144000" cy="6901735"/>
            <a:chOff x="0" y="-16351"/>
            <a:chExt cx="9144000" cy="6901735"/>
          </a:xfrm>
        </p:grpSpPr>
        <p:grpSp>
          <p:nvGrpSpPr>
            <p:cNvPr id="10" name="Group 70"/>
            <p:cNvGrpSpPr/>
            <p:nvPr/>
          </p:nvGrpSpPr>
          <p:grpSpPr>
            <a:xfrm>
              <a:off x="0" y="0"/>
              <a:ext cx="9144000" cy="6885384"/>
              <a:chOff x="0" y="0"/>
              <a:chExt cx="9144000" cy="6885384"/>
            </a:xfrm>
          </p:grpSpPr>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dirty="0" smtClean="0">
                  <a:solidFill>
                    <a:srgbClr val="FFFFFF"/>
                  </a:solidFill>
                </a:rPr>
                <a:t>V4</a:t>
              </a:r>
              <a:endParaRPr lang="en-CA" sz="1200" dirty="0">
                <a:solidFill>
                  <a:srgbClr val="FFFFFF"/>
                </a:solidFill>
              </a:endParaRPr>
            </a:p>
          </p:txBody>
        </p:sp>
      </p:grpSp>
    </p:spTree>
    <p:extLst>
      <p:ext uri="{BB962C8B-B14F-4D97-AF65-F5344CB8AC3E}">
        <p14:creationId xmlns:p14="http://schemas.microsoft.com/office/powerpoint/2010/main" val="21927591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81123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319975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7554368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1579200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03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131913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1228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1026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19" y="1132006"/>
            <a:ext cx="352780" cy="364690"/>
            <a:chOff x="6966056" y="197732"/>
            <a:chExt cx="751526" cy="785348"/>
          </a:xfrm>
          <a:solidFill>
            <a:srgbClr val="243F54"/>
          </a:solidFill>
        </p:grpSpPr>
        <p:sp>
          <p:nvSpPr>
            <p:cNvPr id="13" name="Rectangle 12"/>
            <p:cNvSpPr/>
            <p:nvPr/>
          </p:nvSpPr>
          <p:spPr>
            <a:xfrm>
              <a:off x="6966056" y="197732"/>
              <a:ext cx="75152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9103171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2474194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843306"/>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spTree>
    <p:extLst>
      <p:ext uri="{BB962C8B-B14F-4D97-AF65-F5344CB8AC3E}">
        <p14:creationId xmlns:p14="http://schemas.microsoft.com/office/powerpoint/2010/main" val="2817273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38811169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2875207884"/>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599792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23637825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5472160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4024553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rgbClr val="FFFFFF"/>
              </a:solidFill>
            </a:endParaRPr>
          </a:p>
        </p:txBody>
      </p:sp>
      <p:grpSp>
        <p:nvGrpSpPr>
          <p:cNvPr id="22" name="Group 21"/>
          <p:cNvGrpSpPr/>
          <p:nvPr userDrawn="1"/>
        </p:nvGrpSpPr>
        <p:grpSpPr>
          <a:xfrm>
            <a:off x="281698" y="1147128"/>
            <a:ext cx="343389" cy="339694"/>
            <a:chOff x="6986062" y="224644"/>
            <a:chExt cx="731520" cy="731520"/>
          </a:xfrm>
          <a:solidFill>
            <a:srgbClr val="2F76B7"/>
          </a:solidFill>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sx="1000" sy="1000" algn="tl" rotWithShape="0">
                <a:prstClr val="black"/>
              </a:outerShdw>
            </a:effectLst>
          </p:spPr>
        </p:pic>
      </p:grpSp>
      <p:sp>
        <p:nvSpPr>
          <p:cNvPr id="25" name="Rectangle 24"/>
          <p:cNvSpPr/>
          <p:nvPr userDrawn="1"/>
        </p:nvSpPr>
        <p:spPr>
          <a:xfrm>
            <a:off x="604637" y="1132006"/>
            <a:ext cx="75744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37" y="1132006"/>
            <a:ext cx="7427054" cy="346075"/>
          </a:xfrm>
        </p:spPr>
        <p:txBody>
          <a:bodyPr anchor="ctr"/>
          <a:lstStyle>
            <a:lvl1pPr marL="0" indent="0" algn="r">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1573097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9"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4"/>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 name="Slide Number Placeholder 1"/>
          <p:cNvSpPr>
            <a:spLocks noGrp="1"/>
          </p:cNvSpPr>
          <p:nvPr>
            <p:ph type="sldNum" sz="quarter" idx="17"/>
          </p:nvPr>
        </p:nvSpPr>
        <p:spPr>
          <a:xfrm>
            <a:off x="6728887" y="6517222"/>
            <a:ext cx="2057400" cy="365125"/>
          </a:xfrm>
          <a:prstGeom prst="rect">
            <a:avLst/>
          </a:prstGeom>
        </p:spPr>
        <p:txBody>
          <a:bodyPr/>
          <a:lstStyle/>
          <a:p>
            <a:fld id="{43C79254-9BD2-4349-AAC4-D55681F5AAC5}" type="slidenum">
              <a:rPr lang="en-CA" smtClean="0">
                <a:solidFill>
                  <a:srgbClr val="FFFFFF"/>
                </a:solidFill>
              </a:rPr>
              <a:pPr/>
              <a:t>‹#›</a:t>
            </a:fld>
            <a:endParaRPr lang="en-CA" dirty="0">
              <a:solidFill>
                <a:srgbClr val="FFFFFF"/>
              </a:solidFill>
            </a:endParaRPr>
          </a:p>
        </p:txBody>
      </p:sp>
    </p:spTree>
    <p:extLst>
      <p:ext uri="{BB962C8B-B14F-4D97-AF65-F5344CB8AC3E}">
        <p14:creationId xmlns:p14="http://schemas.microsoft.com/office/powerpoint/2010/main" val="1054349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2896975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13088429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rgbClr val="FFFFFF"/>
              </a:solidFill>
            </a:endParaRPr>
          </a:p>
        </p:txBody>
      </p:sp>
      <p:grpSp>
        <p:nvGrpSpPr>
          <p:cNvPr id="22" name="Group 21"/>
          <p:cNvGrpSpPr/>
          <p:nvPr userDrawn="1"/>
        </p:nvGrpSpPr>
        <p:grpSpPr>
          <a:xfrm>
            <a:off x="281698" y="1147128"/>
            <a:ext cx="343389" cy="339694"/>
            <a:chOff x="6986062" y="224644"/>
            <a:chExt cx="731520" cy="731520"/>
          </a:xfrm>
          <a:solidFill>
            <a:srgbClr val="2F76B7"/>
          </a:solidFill>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sx="1000" sy="1000" algn="tl" rotWithShape="0">
                <a:prstClr val="black"/>
              </a:outerShdw>
            </a:effectLst>
          </p:spPr>
        </p:pic>
      </p:grpSp>
      <p:sp>
        <p:nvSpPr>
          <p:cNvPr id="25" name="Rectangle 24"/>
          <p:cNvSpPr/>
          <p:nvPr userDrawn="1"/>
        </p:nvSpPr>
        <p:spPr>
          <a:xfrm>
            <a:off x="604637" y="1132006"/>
            <a:ext cx="75744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37" y="1132006"/>
            <a:ext cx="7427054" cy="346075"/>
          </a:xfrm>
        </p:spPr>
        <p:txBody>
          <a:bodyPr anchor="ctr"/>
          <a:lstStyle>
            <a:lvl1pPr marL="0" indent="0" algn="r">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1700961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1948230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08335"/>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20833"/>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6" y="1117643"/>
            <a:ext cx="7663375" cy="346075"/>
          </a:xfrm>
        </p:spPr>
        <p:txBody>
          <a:bodyPr anchor="ctr"/>
          <a:lstStyle>
            <a:lvl1pPr marL="0" indent="0" algn="r">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8" name="Text Placeholder 26"/>
          <p:cNvSpPr>
            <a:spLocks noGrp="1"/>
          </p:cNvSpPr>
          <p:nvPr>
            <p:ph type="body" sz="quarter" idx="12" hasCustomPrompt="1"/>
          </p:nvPr>
        </p:nvSpPr>
        <p:spPr>
          <a:xfrm>
            <a:off x="674489" y="1126951"/>
            <a:ext cx="751915" cy="346075"/>
          </a:xfrm>
        </p:spPr>
        <p:txBody>
          <a:bodyPr anchor="ctr"/>
          <a:lstStyle>
            <a:lvl1pPr marL="0" indent="0" algn="r">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3783545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1109890"/>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211617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1854033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027068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5868" y="4759840"/>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80412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20217"/>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353" y="5062797"/>
            <a:ext cx="8623607" cy="12898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963677"/>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798240"/>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852432"/>
            <a:ext cx="211099" cy="211099"/>
          </a:xfrm>
          <a:prstGeom prst="rect">
            <a:avLst/>
          </a:prstGeom>
        </p:spPr>
      </p:pic>
    </p:spTree>
    <p:extLst>
      <p:ext uri="{BB962C8B-B14F-4D97-AF65-F5344CB8AC3E}">
        <p14:creationId xmlns:p14="http://schemas.microsoft.com/office/powerpoint/2010/main" val="32134149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5487950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487683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246703" y="4352376"/>
            <a:ext cx="8625781" cy="1677491"/>
          </a:xfrm>
        </p:spPr>
        <p:txBody>
          <a:bodyPr/>
          <a:lstStyle>
            <a:lvl1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400" baseline="0">
                <a:solidFill>
                  <a:schemeClr val="tx1"/>
                </a:solidFill>
              </a:defRPr>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mn-lt"/>
              </a:rPr>
              <a:t>The objective</a:t>
            </a:r>
            <a:r>
              <a:rPr kumimoji="0" lang="en-CA" sz="1200" b="0" i="0" u="none" strike="noStrike" kern="0" cap="none" spc="0" normalizeH="0" noProof="0" dirty="0" smtClean="0">
                <a:ln>
                  <a:noFill/>
                </a:ln>
                <a:solidFill>
                  <a:schemeClr val="bg1"/>
                </a:solidFill>
                <a:effectLst/>
                <a:uLnTx/>
                <a:uFillTx/>
                <a:latin typeface="+mn-lt"/>
              </a:rPr>
              <a:t> of this blueprint is to create a roadmap documenting the initiatives planned for the organization to assist</a:t>
            </a:r>
            <a:r>
              <a:rPr lang="en-CA" sz="1200" kern="0" dirty="0" smtClean="0">
                <a:solidFill>
                  <a:schemeClr val="bg1"/>
                </a:solidFill>
                <a:latin typeface="+mn-lt"/>
              </a:rPr>
              <a:t> them in improving the Data Architecture capabilities and better meeting the organization’s data requirements. </a:t>
            </a:r>
            <a:endParaRPr kumimoji="0" lang="en-CA" sz="1200" b="0" i="0" u="none" strike="noStrike" kern="0" cap="none" spc="0" normalizeH="0" baseline="0" noProof="0" dirty="0" smtClean="0">
              <a:ln>
                <a:noFill/>
              </a:ln>
              <a:solidFill>
                <a:schemeClr val="bg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CA" sz="1200" kern="0" noProof="0" dirty="0" smtClean="0">
                <a:solidFill>
                  <a:schemeClr val="bg1"/>
                </a:solidFill>
                <a:latin typeface="+mn-lt"/>
              </a:rPr>
              <a:t>Documented initiatives in your roadmap that will enable you to: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Build</a:t>
            </a:r>
            <a:r>
              <a:rPr kumimoji="0" lang="en-CA" sz="1200" b="0" i="0" u="none" strike="noStrike" kern="0" cap="none" spc="0" normalizeH="0" dirty="0" smtClean="0">
                <a:ln>
                  <a:noFill/>
                </a:ln>
                <a:solidFill>
                  <a:schemeClr val="bg1"/>
                </a:solidFill>
                <a:effectLst/>
                <a:uLnTx/>
                <a:uFillTx/>
                <a:latin typeface="+mn-lt"/>
              </a:rPr>
              <a:t> a Data Architecture practice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noProof="0" dirty="0" smtClean="0">
                <a:solidFill>
                  <a:schemeClr val="bg1"/>
                </a:solidFill>
                <a:latin typeface="+mn-lt"/>
              </a:rPr>
              <a:t>Document data lineage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dirty="0" smtClean="0">
                <a:solidFill>
                  <a:schemeClr val="bg1"/>
                </a:solidFill>
                <a:latin typeface="+mn-lt"/>
              </a:rPr>
              <a:t>Improve data modeling practices</a:t>
            </a:r>
            <a:r>
              <a:rPr lang="en-CA" sz="1200" kern="0" noProof="0" dirty="0" smtClean="0">
                <a:solidFill>
                  <a:schemeClr val="bg1"/>
                </a:solidFill>
                <a:latin typeface="+mn-lt"/>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Create</a:t>
            </a:r>
            <a:r>
              <a:rPr kumimoji="0" lang="en-CA" sz="1200" b="0" i="0" u="none" strike="noStrike" kern="0" cap="none" spc="0" normalizeH="0" dirty="0" smtClean="0">
                <a:ln>
                  <a:noFill/>
                </a:ln>
                <a:solidFill>
                  <a:schemeClr val="bg1"/>
                </a:solidFill>
                <a:effectLst/>
                <a:uLnTx/>
                <a:uFillTx/>
                <a:latin typeface="+mn-lt"/>
              </a:rPr>
              <a:t> a data delivery architecture that includes traditional and modern components. </a:t>
            </a:r>
            <a:endParaRPr kumimoji="0" lang="en-CA" sz="1200" b="0" i="0" u="none" strike="noStrike" kern="0" cap="none" spc="0" normalizeH="0" baseline="0" noProof="0" dirty="0" smtClean="0">
              <a:ln>
                <a:noFill/>
              </a:ln>
              <a:solidFill>
                <a:schemeClr val="bg1"/>
              </a:solidFill>
              <a:effectLst/>
              <a:uLnTx/>
              <a:uFillTx/>
              <a:latin typeface="+mn-lt"/>
            </a:endParaRPr>
          </a:p>
        </p:txBody>
      </p:sp>
      <p:sp>
        <p:nvSpPr>
          <p:cNvPr id="16" name="Rectangle 15"/>
          <p:cNvSpPr/>
          <p:nvPr userDrawn="1"/>
        </p:nvSpPr>
        <p:spPr>
          <a:xfrm>
            <a:off x="251518" y="1287191"/>
            <a:ext cx="464132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Audiences for this Blueprint</a:t>
            </a:r>
            <a:endParaRPr lang="en-US" sz="1400" b="1" dirty="0">
              <a:solidFill>
                <a:srgbClr val="FFFFFF"/>
              </a:solidFill>
            </a:endParaRPr>
          </a:p>
        </p:txBody>
      </p:sp>
      <p:sp>
        <p:nvSpPr>
          <p:cNvPr id="20" name="Rectangle 19"/>
          <p:cNvSpPr/>
          <p:nvPr userDrawn="1"/>
        </p:nvSpPr>
        <p:spPr>
          <a:xfrm>
            <a:off x="5301916" y="1287191"/>
            <a:ext cx="357538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Blueprint Benefits </a:t>
            </a:r>
            <a:endParaRPr lang="en-US" sz="1400" b="1" dirty="0">
              <a:solidFill>
                <a:srgbClr val="FFFFFF"/>
              </a:solidFill>
            </a:endParaRPr>
          </a:p>
        </p:txBody>
      </p:sp>
      <p:sp>
        <p:nvSpPr>
          <p:cNvPr id="22" name="Rectangle 21"/>
          <p:cNvSpPr/>
          <p:nvPr userDrawn="1"/>
        </p:nvSpPr>
        <p:spPr>
          <a:xfrm>
            <a:off x="237503" y="4457049"/>
            <a:ext cx="8634981"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Blueprint Outcomes </a:t>
            </a:r>
            <a:endParaRPr lang="en-US" sz="1400" b="1" dirty="0">
              <a:solidFill>
                <a:srgbClr val="FFFFFF"/>
              </a:solidFill>
            </a:endParaRPr>
          </a:p>
        </p:txBody>
      </p:sp>
    </p:spTree>
    <p:extLst>
      <p:ext uri="{BB962C8B-B14F-4D97-AF65-F5344CB8AC3E}">
        <p14:creationId xmlns:p14="http://schemas.microsoft.com/office/powerpoint/2010/main" val="14633033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3951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08335"/>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20833"/>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6" y="1117643"/>
            <a:ext cx="7663375" cy="346075"/>
          </a:xfrm>
        </p:spPr>
        <p:txBody>
          <a:bodyPr anchor="ctr"/>
          <a:lstStyle>
            <a:lvl1pPr marL="0" indent="0" algn="r">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8" name="Text Placeholder 26"/>
          <p:cNvSpPr>
            <a:spLocks noGrp="1"/>
          </p:cNvSpPr>
          <p:nvPr>
            <p:ph type="body" sz="quarter" idx="12" hasCustomPrompt="1"/>
          </p:nvPr>
        </p:nvSpPr>
        <p:spPr>
          <a:xfrm>
            <a:off x="674489" y="1126951"/>
            <a:ext cx="751915" cy="346075"/>
          </a:xfrm>
        </p:spPr>
        <p:txBody>
          <a:bodyPr anchor="ctr"/>
          <a:lstStyle>
            <a:lvl1pPr marL="0" indent="0" algn="r">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30065441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0931309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118329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1708292558"/>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85742607"/>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2028917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007698"/>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007698"/>
                </a:solidFill>
              </a:rPr>
              <a:t>PHASE</a:t>
            </a:r>
            <a:endParaRPr lang="en-CA" sz="4400" b="1" dirty="0">
              <a:solidFill>
                <a:srgbClr val="007698"/>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35148117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rgbClr val="FFFFFF"/>
              </a:solidFill>
            </a:endParaRPr>
          </a:p>
        </p:txBody>
      </p:sp>
      <p:grpSp>
        <p:nvGrpSpPr>
          <p:cNvPr id="22" name="Group 21"/>
          <p:cNvGrpSpPr/>
          <p:nvPr userDrawn="1"/>
        </p:nvGrpSpPr>
        <p:grpSpPr>
          <a:xfrm>
            <a:off x="281698" y="1147128"/>
            <a:ext cx="343389" cy="339694"/>
            <a:chOff x="6986062" y="224644"/>
            <a:chExt cx="731520" cy="731520"/>
          </a:xfrm>
          <a:solidFill>
            <a:srgbClr val="2F76B7"/>
          </a:solidFill>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sx="1000" sy="1000" algn="tl" rotWithShape="0">
                <a:prstClr val="black"/>
              </a:outerShdw>
            </a:effectLst>
          </p:spPr>
        </p:pic>
      </p:grpSp>
      <p:sp>
        <p:nvSpPr>
          <p:cNvPr id="25" name="Rectangle 24"/>
          <p:cNvSpPr/>
          <p:nvPr userDrawn="1"/>
        </p:nvSpPr>
        <p:spPr>
          <a:xfrm>
            <a:off x="604637" y="1132006"/>
            <a:ext cx="757446" cy="364691"/>
          </a:xfrm>
          <a:prstGeom prst="rect">
            <a:avLst/>
          </a:prstGeom>
          <a:solidFill>
            <a:srgbClr val="2F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37" y="1132006"/>
            <a:ext cx="7427054" cy="346075"/>
          </a:xfrm>
        </p:spPr>
        <p:txBody>
          <a:bodyPr anchor="ctr"/>
          <a:lstStyle>
            <a:lvl1pPr marL="0" indent="0" algn="r">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41836058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293302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5868" y="428004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9111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848240"/>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61557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05421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9286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72870"/>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57620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9111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34646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33302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904571"/>
            <a:ext cx="211099" cy="211099"/>
          </a:xfrm>
          <a:prstGeom prst="rect">
            <a:avLst/>
          </a:prstGeom>
        </p:spPr>
      </p:pic>
    </p:spTree>
    <p:extLst>
      <p:ext uri="{BB962C8B-B14F-4D97-AF65-F5344CB8AC3E}">
        <p14:creationId xmlns:p14="http://schemas.microsoft.com/office/powerpoint/2010/main" val="13838769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57049"/>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284405"/>
            <a:ext cx="365168" cy="364691"/>
          </a:xfrm>
          <a:prstGeom prst="rect">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284405"/>
            <a:ext cx="8260611" cy="364691"/>
          </a:xfrm>
          <a:prstGeom prst="rect">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72071" y="1296903"/>
            <a:ext cx="344617" cy="339694"/>
            <a:chOff x="6983446" y="224644"/>
            <a:chExt cx="734136" cy="731520"/>
          </a:xfrm>
          <a:solidFill>
            <a:srgbClr val="29475F"/>
          </a:solidFill>
        </p:grpSpPr>
        <p:sp>
          <p:nvSpPr>
            <p:cNvPr id="23" name="Rectangle 22"/>
            <p:cNvSpPr/>
            <p:nvPr/>
          </p:nvSpPr>
          <p:spPr>
            <a:xfrm>
              <a:off x="6986062" y="224644"/>
              <a:ext cx="731520" cy="731520"/>
            </a:xfrm>
            <a:prstGeom prst="rect">
              <a:avLst/>
            </a:prstGeom>
            <a:grp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9475F"/>
              </a:solidFill>
            </a:ln>
            <a:effectLst/>
          </p:spPr>
        </p:pic>
      </p:grpSp>
    </p:spTree>
    <p:extLst>
      <p:ext uri="{BB962C8B-B14F-4D97-AF65-F5344CB8AC3E}">
        <p14:creationId xmlns:p14="http://schemas.microsoft.com/office/powerpoint/2010/main" val="505008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10" r:id="rId6"/>
    <p:sldLayoutId id="2147483711" r:id="rId7"/>
    <p:sldLayoutId id="2147483726" r:id="rId8"/>
    <p:sldLayoutId id="2147483764" r:id="rId9"/>
    <p:sldLayoutId id="2147483762" r:id="rId10"/>
    <p:sldLayoutId id="2147483761" r:id="rId11"/>
    <p:sldLayoutId id="2147483763" r:id="rId12"/>
    <p:sldLayoutId id="2147483766" r:id="rId13"/>
    <p:sldLayoutId id="2147483767"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3818182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53670065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N78lHpiCD0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blogs.informatica.com/2014/11/06/making-competing-on-analytics-reality-a-financial-services-case-study/#fbid=P-7AFIPVQ3L" TargetMode="External"/><Relationship Id="rId4" Type="http://schemas.openxmlformats.org/officeDocument/2006/relationships/hyperlink" Target="http://www.hsgac.senate.gov/imo/media/doc/Financial_Crisis/FinancialCrisisReport.pdf?attempt=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productlifegroup.com/wp-content/uploads/2015/04/Case-Study_Merck-Serono_20150415.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Workshops@InfoTech.com"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CA" dirty="0"/>
              <a:t>Conquer Data Quality Challenges in 4 Steps </a:t>
            </a:r>
          </a:p>
          <a:p>
            <a:endParaRPr lang="en-US" dirty="0"/>
          </a:p>
        </p:txBody>
      </p:sp>
      <p:sp>
        <p:nvSpPr>
          <p:cNvPr id="5" name="Tagline"/>
          <p:cNvSpPr>
            <a:spLocks noGrp="1"/>
          </p:cNvSpPr>
          <p:nvPr>
            <p:ph type="body" sz="quarter" idx="16"/>
          </p:nvPr>
        </p:nvSpPr>
        <p:spPr/>
        <p:txBody>
          <a:bodyPr/>
          <a:lstStyle/>
          <a:p>
            <a:r>
              <a:rPr lang="en-CA" dirty="0"/>
              <a:t>A manifesto for strategic data quality improvement. </a:t>
            </a:r>
          </a:p>
          <a:p>
            <a:endParaRPr lang="en-US"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973" y="4209005"/>
            <a:ext cx="2279546" cy="1796282"/>
          </a:xfrm>
          <a:prstGeom prst="rect">
            <a:avLst/>
          </a:prstGeom>
        </p:spPr>
      </p:pic>
    </p:spTree>
    <p:extLst>
      <p:ext uri="{BB962C8B-B14F-4D97-AF65-F5344CB8AC3E}">
        <p14:creationId xmlns:p14="http://schemas.microsoft.com/office/powerpoint/2010/main" val="3977708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Elbow Connector 14"/>
          <p:cNvCxnSpPr>
            <a:stCxn id="24" idx="3"/>
            <a:endCxn id="56" idx="3"/>
          </p:cNvCxnSpPr>
          <p:nvPr/>
        </p:nvCxnSpPr>
        <p:spPr>
          <a:xfrm>
            <a:off x="4647307" y="2917411"/>
            <a:ext cx="3630178" cy="2567605"/>
          </a:xfrm>
          <a:prstGeom prst="bentConnector3">
            <a:avLst>
              <a:gd name="adj1" fmla="val 111669"/>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8570" y="123423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The</a:t>
            </a:r>
            <a:r>
              <a:rPr lang="en-CA" sz="1200" dirty="0" smtClean="0">
                <a:solidFill>
                  <a:schemeClr val="tx1"/>
                </a:solidFill>
              </a:rPr>
              <a:t> </a:t>
            </a:r>
            <a:r>
              <a:rPr lang="en-CA" sz="1200" b="1" dirty="0" smtClean="0">
                <a:solidFill>
                  <a:schemeClr val="tx1"/>
                </a:solidFill>
              </a:rPr>
              <a:t>inability to innovate </a:t>
            </a:r>
            <a:r>
              <a:rPr lang="en-CA" sz="1200" dirty="0" smtClean="0">
                <a:solidFill>
                  <a:schemeClr val="tx1"/>
                </a:solidFill>
              </a:rPr>
              <a:t>due to poor data quality.</a:t>
            </a:r>
            <a:endParaRPr lang="en-CA" sz="1200" dirty="0">
              <a:solidFill>
                <a:schemeClr val="tx1"/>
              </a:solidFill>
            </a:endParaRPr>
          </a:p>
        </p:txBody>
      </p:sp>
      <p:sp>
        <p:nvSpPr>
          <p:cNvPr id="23" name="Rectangle 22"/>
          <p:cNvSpPr/>
          <p:nvPr/>
        </p:nvSpPr>
        <p:spPr>
          <a:xfrm>
            <a:off x="358570" y="193305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Customers, clients, and </a:t>
            </a:r>
            <a:r>
              <a:rPr lang="en-CA" sz="1200" dirty="0" smtClean="0">
                <a:solidFill>
                  <a:schemeClr val="tx1"/>
                </a:solidFill>
              </a:rPr>
              <a:t>partners </a:t>
            </a:r>
            <a:r>
              <a:rPr lang="en-CA" sz="1200" dirty="0">
                <a:solidFill>
                  <a:schemeClr val="tx1"/>
                </a:solidFill>
              </a:rPr>
              <a:t>are </a:t>
            </a:r>
            <a:r>
              <a:rPr lang="en-CA" sz="1200" b="1" dirty="0">
                <a:solidFill>
                  <a:schemeClr val="tx1"/>
                </a:solidFill>
              </a:rPr>
              <a:t>complaining about poor </a:t>
            </a:r>
            <a:r>
              <a:rPr lang="en-CA" sz="1200" b="1" dirty="0" smtClean="0">
                <a:solidFill>
                  <a:schemeClr val="tx1"/>
                </a:solidFill>
              </a:rPr>
              <a:t>experiences</a:t>
            </a:r>
            <a:r>
              <a:rPr lang="en-CA" sz="1200" dirty="0" smtClean="0">
                <a:solidFill>
                  <a:schemeClr val="tx1"/>
                </a:solidFill>
              </a:rPr>
              <a:t>.</a:t>
            </a:r>
            <a:endParaRPr lang="en-CA" sz="1200" dirty="0">
              <a:solidFill>
                <a:schemeClr val="tx1"/>
              </a:solidFill>
            </a:endParaRPr>
          </a:p>
        </p:txBody>
      </p:sp>
      <p:sp>
        <p:nvSpPr>
          <p:cNvPr id="24" name="Rectangle 23"/>
          <p:cNvSpPr/>
          <p:nvPr/>
        </p:nvSpPr>
        <p:spPr>
          <a:xfrm>
            <a:off x="358571" y="263187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Employees are spending a </a:t>
            </a:r>
            <a:r>
              <a:rPr lang="en-CA" sz="1200" b="1" dirty="0">
                <a:solidFill>
                  <a:schemeClr val="tx1"/>
                </a:solidFill>
              </a:rPr>
              <a:t>tremendous amount of time fixing data</a:t>
            </a:r>
            <a:r>
              <a:rPr lang="en-CA" sz="1200" dirty="0">
                <a:solidFill>
                  <a:schemeClr val="tx1"/>
                </a:solidFill>
              </a:rPr>
              <a:t>, </a:t>
            </a:r>
            <a:r>
              <a:rPr lang="en-CA" sz="1200" dirty="0" smtClean="0">
                <a:solidFill>
                  <a:schemeClr val="tx1"/>
                </a:solidFill>
              </a:rPr>
              <a:t>impacting operational efficiencies.</a:t>
            </a:r>
            <a:endParaRPr lang="en-CA" sz="1200" dirty="0">
              <a:solidFill>
                <a:schemeClr val="tx1"/>
              </a:solidFill>
            </a:endParaRPr>
          </a:p>
        </p:txBody>
      </p:sp>
      <p:sp>
        <p:nvSpPr>
          <p:cNvPr id="25" name="Rectangle 24"/>
          <p:cNvSpPr/>
          <p:nvPr/>
        </p:nvSpPr>
        <p:spPr>
          <a:xfrm>
            <a:off x="358571" y="333069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The inability to </a:t>
            </a:r>
            <a:r>
              <a:rPr lang="en-CA" sz="1200" b="1" dirty="0">
                <a:solidFill>
                  <a:schemeClr val="tx1"/>
                </a:solidFill>
              </a:rPr>
              <a:t>predict, </a:t>
            </a:r>
            <a:r>
              <a:rPr lang="en-CA" sz="1200" b="1" dirty="0" smtClean="0">
                <a:solidFill>
                  <a:schemeClr val="tx1"/>
                </a:solidFill>
              </a:rPr>
              <a:t>forecast, </a:t>
            </a:r>
            <a:r>
              <a:rPr lang="en-CA" sz="1200" b="1" dirty="0">
                <a:solidFill>
                  <a:schemeClr val="tx1"/>
                </a:solidFill>
              </a:rPr>
              <a:t>and </a:t>
            </a:r>
            <a:r>
              <a:rPr lang="en-CA" sz="1200" b="1" dirty="0" smtClean="0">
                <a:solidFill>
                  <a:schemeClr val="tx1"/>
                </a:solidFill>
              </a:rPr>
              <a:t>report </a:t>
            </a:r>
            <a:r>
              <a:rPr lang="en-CA" sz="1200" dirty="0" smtClean="0">
                <a:solidFill>
                  <a:schemeClr val="tx1"/>
                </a:solidFill>
              </a:rPr>
              <a:t>adequately</a:t>
            </a:r>
            <a:r>
              <a:rPr lang="en-CA" sz="1200" b="1" dirty="0" smtClean="0">
                <a:solidFill>
                  <a:schemeClr val="tx1"/>
                </a:solidFill>
              </a:rPr>
              <a:t> </a:t>
            </a:r>
            <a:r>
              <a:rPr lang="en-CA" sz="1200" dirty="0" smtClean="0">
                <a:solidFill>
                  <a:schemeClr val="tx1"/>
                </a:solidFill>
              </a:rPr>
              <a:t>due to poor </a:t>
            </a:r>
            <a:r>
              <a:rPr lang="en-CA" sz="1200" dirty="0">
                <a:solidFill>
                  <a:schemeClr val="tx1"/>
                </a:solidFill>
              </a:rPr>
              <a:t>data.</a:t>
            </a:r>
          </a:p>
        </p:txBody>
      </p:sp>
      <p:sp>
        <p:nvSpPr>
          <p:cNvPr id="26" name="Rectangle 25"/>
          <p:cNvSpPr/>
          <p:nvPr/>
        </p:nvSpPr>
        <p:spPr>
          <a:xfrm>
            <a:off x="358571" y="402951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Slow </a:t>
            </a:r>
            <a:r>
              <a:rPr lang="en-CA" sz="1200" b="1" dirty="0" smtClean="0">
                <a:solidFill>
                  <a:schemeClr val="tx1"/>
                </a:solidFill>
              </a:rPr>
              <a:t>response </a:t>
            </a:r>
            <a:r>
              <a:rPr lang="en-CA" sz="1200" b="1" dirty="0">
                <a:solidFill>
                  <a:schemeClr val="tx1"/>
                </a:solidFill>
              </a:rPr>
              <a:t>or </a:t>
            </a:r>
            <a:r>
              <a:rPr lang="en-CA" sz="1200" b="1" dirty="0" smtClean="0">
                <a:solidFill>
                  <a:schemeClr val="tx1"/>
                </a:solidFill>
              </a:rPr>
              <a:t>non-response </a:t>
            </a:r>
            <a:r>
              <a:rPr lang="en-CA" sz="1200" dirty="0" smtClean="0">
                <a:solidFill>
                  <a:schemeClr val="tx1"/>
                </a:solidFill>
              </a:rPr>
              <a:t>in meeting government, regulatory, or audit requirements.</a:t>
            </a:r>
            <a:endParaRPr lang="en-CA" sz="1200" dirty="0">
              <a:solidFill>
                <a:schemeClr val="tx1"/>
              </a:solidFill>
            </a:endParaRPr>
          </a:p>
        </p:txBody>
      </p:sp>
      <p:sp>
        <p:nvSpPr>
          <p:cNvPr id="27" name="Rectangle 26"/>
          <p:cNvSpPr/>
          <p:nvPr/>
        </p:nvSpPr>
        <p:spPr>
          <a:xfrm>
            <a:off x="358570" y="472833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The inability to leverage data </a:t>
            </a:r>
            <a:r>
              <a:rPr lang="en-CA" sz="1200" dirty="0" smtClean="0">
                <a:solidFill>
                  <a:schemeClr val="tx1"/>
                </a:solidFill>
              </a:rPr>
              <a:t>for strategic, tactical, and operational purposes due to data trust issues.</a:t>
            </a:r>
            <a:endParaRPr lang="en-CA" sz="1200" dirty="0">
              <a:solidFill>
                <a:schemeClr val="tx1"/>
              </a:solidFill>
            </a:endParaRPr>
          </a:p>
        </p:txBody>
      </p:sp>
      <p:sp>
        <p:nvSpPr>
          <p:cNvPr id="29" name="Rectangle 28"/>
          <p:cNvSpPr/>
          <p:nvPr/>
        </p:nvSpPr>
        <p:spPr>
          <a:xfrm>
            <a:off x="358569" y="5427154"/>
            <a:ext cx="4288736" cy="571073"/>
          </a:xfrm>
          <a:prstGeom prst="rect">
            <a:avLst/>
          </a:prstGeom>
          <a:solidFill>
            <a:schemeClr val="bg1"/>
          </a:solidFill>
          <a:ln w="19050">
            <a:solidFill>
              <a:srgbClr val="B0C53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Poor data </a:t>
            </a:r>
            <a:r>
              <a:rPr lang="en-CA" sz="1200" b="1" dirty="0" smtClean="0">
                <a:solidFill>
                  <a:schemeClr val="tx1"/>
                </a:solidFill>
              </a:rPr>
              <a:t>delaying </a:t>
            </a:r>
            <a:r>
              <a:rPr lang="en-CA" sz="1200" b="1" dirty="0">
                <a:solidFill>
                  <a:schemeClr val="tx1"/>
                </a:solidFill>
              </a:rPr>
              <a:t>strategic investments </a:t>
            </a:r>
            <a:r>
              <a:rPr lang="en-CA" sz="1200" dirty="0" smtClean="0">
                <a:solidFill>
                  <a:schemeClr val="tx1"/>
                </a:solidFill>
              </a:rPr>
              <a:t>in enterprise </a:t>
            </a:r>
            <a:r>
              <a:rPr lang="en-CA" sz="1200" dirty="0">
                <a:solidFill>
                  <a:schemeClr val="tx1"/>
                </a:solidFill>
              </a:rPr>
              <a:t>data warehouse, </a:t>
            </a:r>
            <a:r>
              <a:rPr lang="en-CA" sz="1200" dirty="0" smtClean="0">
                <a:solidFill>
                  <a:schemeClr val="tx1"/>
                </a:solidFill>
              </a:rPr>
              <a:t>BI, </a:t>
            </a:r>
            <a:r>
              <a:rPr lang="en-CA" sz="1200" dirty="0">
                <a:solidFill>
                  <a:schemeClr val="tx1"/>
                </a:solidFill>
              </a:rPr>
              <a:t>predictive </a:t>
            </a:r>
            <a:r>
              <a:rPr lang="en-CA" sz="1200" dirty="0" smtClean="0">
                <a:solidFill>
                  <a:schemeClr val="tx1"/>
                </a:solidFill>
              </a:rPr>
              <a:t>analytics, and more.</a:t>
            </a:r>
            <a:endParaRPr lang="en-CA" sz="1200" dirty="0">
              <a:solidFill>
                <a:schemeClr val="tx1"/>
              </a:solidFill>
            </a:endParaRPr>
          </a:p>
        </p:txBody>
      </p:sp>
      <p:sp>
        <p:nvSpPr>
          <p:cNvPr id="56" name="Rectangle 5"/>
          <p:cNvSpPr/>
          <p:nvPr/>
        </p:nvSpPr>
        <p:spPr>
          <a:xfrm>
            <a:off x="5107610" y="5177679"/>
            <a:ext cx="3169875" cy="614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87% </a:t>
            </a:r>
            <a:r>
              <a:rPr lang="en-CA" sz="1100" dirty="0" smtClean="0"/>
              <a:t>of companies </a:t>
            </a:r>
            <a:r>
              <a:rPr lang="en-CA" sz="1100" b="1" dirty="0" smtClean="0"/>
              <a:t>wasted time reconciling data</a:t>
            </a:r>
            <a:r>
              <a:rPr lang="en-CA" sz="1100" dirty="0" smtClean="0"/>
              <a:t> because data was not integrated</a:t>
            </a:r>
            <a:endParaRPr lang="en-CA" sz="1100" dirty="0"/>
          </a:p>
        </p:txBody>
      </p:sp>
      <p:sp>
        <p:nvSpPr>
          <p:cNvPr id="61" name="Rectangle 6"/>
          <p:cNvSpPr/>
          <p:nvPr/>
        </p:nvSpPr>
        <p:spPr>
          <a:xfrm>
            <a:off x="6183882" y="1902760"/>
            <a:ext cx="1526722" cy="919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6</a:t>
            </a:r>
            <a:r>
              <a:rPr lang="en-CA" b="1" dirty="0" smtClean="0"/>
              <a:t>7%</a:t>
            </a:r>
          </a:p>
          <a:p>
            <a:pPr algn="ctr"/>
            <a:r>
              <a:rPr lang="en-CA" sz="1100" dirty="0"/>
              <a:t>i</a:t>
            </a:r>
            <a:r>
              <a:rPr lang="en-CA" sz="1100" dirty="0" smtClean="0"/>
              <a:t>ndicated </a:t>
            </a:r>
            <a:r>
              <a:rPr lang="en-CA" sz="1100" b="1" dirty="0" smtClean="0"/>
              <a:t>customer dissatisfaction </a:t>
            </a:r>
            <a:r>
              <a:rPr lang="en-CA" sz="1100" dirty="0" smtClean="0"/>
              <a:t>as a result of poor data</a:t>
            </a:r>
            <a:endParaRPr lang="en-CA" sz="1100" dirty="0"/>
          </a:p>
        </p:txBody>
      </p:sp>
      <p:cxnSp>
        <p:nvCxnSpPr>
          <p:cNvPr id="62" name="Elbow Connector 7"/>
          <p:cNvCxnSpPr>
            <a:stCxn id="23" idx="3"/>
            <a:endCxn id="61" idx="1"/>
          </p:cNvCxnSpPr>
          <p:nvPr/>
        </p:nvCxnSpPr>
        <p:spPr>
          <a:xfrm>
            <a:off x="4647306" y="2218591"/>
            <a:ext cx="1536576" cy="143801"/>
          </a:xfrm>
          <a:prstGeom prst="bentConnector3">
            <a:avLst>
              <a:gd name="adj1" fmla="val 50000"/>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66" name="Rectangle 8"/>
          <p:cNvSpPr/>
          <p:nvPr/>
        </p:nvSpPr>
        <p:spPr>
          <a:xfrm>
            <a:off x="4968317" y="3052065"/>
            <a:ext cx="1840781" cy="1128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t>UK CIOs believed that they could </a:t>
            </a:r>
            <a:r>
              <a:rPr lang="en-CA" sz="1100" b="1" dirty="0" smtClean="0"/>
              <a:t>increase profits by</a:t>
            </a:r>
            <a:r>
              <a:rPr lang="en-CA" sz="1100" dirty="0" smtClean="0"/>
              <a:t> </a:t>
            </a:r>
            <a:r>
              <a:rPr lang="en-CA" b="1" dirty="0" smtClean="0"/>
              <a:t>15% </a:t>
            </a:r>
            <a:r>
              <a:rPr lang="en-CA" sz="1100" dirty="0" smtClean="0"/>
              <a:t>with better quality data</a:t>
            </a:r>
            <a:endParaRPr lang="en-CA" sz="1100" dirty="0"/>
          </a:p>
        </p:txBody>
      </p:sp>
      <p:cxnSp>
        <p:nvCxnSpPr>
          <p:cNvPr id="67" name="Elbow Connector 9"/>
          <p:cNvCxnSpPr>
            <a:stCxn id="25" idx="3"/>
            <a:endCxn id="66" idx="1"/>
          </p:cNvCxnSpPr>
          <p:nvPr/>
        </p:nvCxnSpPr>
        <p:spPr>
          <a:xfrm flipV="1">
            <a:off x="4647307" y="3616230"/>
            <a:ext cx="321010" cy="1"/>
          </a:xfrm>
          <a:prstGeom prst="bentConnector3">
            <a:avLst>
              <a:gd name="adj1" fmla="val 50000"/>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11"/>
          <p:cNvCxnSpPr>
            <a:stCxn id="27" idx="3"/>
            <a:endCxn id="70" idx="2"/>
          </p:cNvCxnSpPr>
          <p:nvPr/>
        </p:nvCxnSpPr>
        <p:spPr>
          <a:xfrm flipV="1">
            <a:off x="4647306" y="4927493"/>
            <a:ext cx="3110923" cy="86378"/>
          </a:xfrm>
          <a:prstGeom prst="bentConnector2">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75" name="Rectangle 12"/>
          <p:cNvSpPr/>
          <p:nvPr/>
        </p:nvSpPr>
        <p:spPr>
          <a:xfrm>
            <a:off x="5289329" y="1234235"/>
            <a:ext cx="3315828" cy="569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51%</a:t>
            </a:r>
            <a:r>
              <a:rPr lang="en-CA" sz="1600" b="1" dirty="0" smtClean="0"/>
              <a:t> </a:t>
            </a:r>
            <a:r>
              <a:rPr lang="en-CA" sz="1100" dirty="0" smtClean="0"/>
              <a:t>cited enabling </a:t>
            </a:r>
            <a:r>
              <a:rPr lang="en-CA" sz="1100" b="1" dirty="0" smtClean="0"/>
              <a:t>more informed decisions </a:t>
            </a:r>
            <a:r>
              <a:rPr lang="en-CA" sz="1100" dirty="0" smtClean="0"/>
              <a:t>as the reason for maintaining high data quality</a:t>
            </a:r>
            <a:endParaRPr lang="en-CA" sz="1100" dirty="0"/>
          </a:p>
        </p:txBody>
      </p:sp>
      <p:cxnSp>
        <p:nvCxnSpPr>
          <p:cNvPr id="76" name="Elbow Connector 13"/>
          <p:cNvCxnSpPr>
            <a:stCxn id="22" idx="3"/>
            <a:endCxn id="75" idx="1"/>
          </p:cNvCxnSpPr>
          <p:nvPr/>
        </p:nvCxnSpPr>
        <p:spPr>
          <a:xfrm flipV="1">
            <a:off x="4647306" y="1519188"/>
            <a:ext cx="642023" cy="583"/>
          </a:xfrm>
          <a:prstGeom prst="bentConnector3">
            <a:avLst>
              <a:gd name="adj1" fmla="val 50000"/>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3" name="Elbow Connector 15"/>
          <p:cNvCxnSpPr>
            <a:stCxn id="29" idx="3"/>
            <a:endCxn id="56" idx="1"/>
          </p:cNvCxnSpPr>
          <p:nvPr/>
        </p:nvCxnSpPr>
        <p:spPr>
          <a:xfrm flipV="1">
            <a:off x="4647305" y="5485016"/>
            <a:ext cx="460305" cy="227675"/>
          </a:xfrm>
          <a:prstGeom prst="bentConnector3">
            <a:avLst>
              <a:gd name="adj1" fmla="val 50000"/>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144" name="Rectangle 16"/>
          <p:cNvSpPr/>
          <p:nvPr/>
        </p:nvSpPr>
        <p:spPr>
          <a:xfrm>
            <a:off x="242887" y="6136287"/>
            <a:ext cx="8658225" cy="338554"/>
          </a:xfrm>
          <a:prstGeom prst="rect">
            <a:avLst/>
          </a:prstGeom>
        </p:spPr>
        <p:txBody>
          <a:bodyPr wrap="square">
            <a:spAutoFit/>
          </a:bodyPr>
          <a:lstStyle/>
          <a:p>
            <a:pPr algn="ctr"/>
            <a:r>
              <a:rPr lang="en-CA" sz="800" dirty="0" smtClean="0"/>
              <a:t>Sources: Experian </a:t>
            </a:r>
            <a:r>
              <a:rPr lang="en-CA" sz="800" dirty="0"/>
              <a:t>Data Quality, The Data Quality Benchmark Report, </a:t>
            </a:r>
            <a:r>
              <a:rPr lang="en-CA" sz="800" dirty="0" smtClean="0"/>
              <a:t>2015</a:t>
            </a:r>
            <a:r>
              <a:rPr lang="en-CA" sz="800" dirty="0"/>
              <a:t> </a:t>
            </a:r>
            <a:r>
              <a:rPr lang="en-CA" sz="800" dirty="0" smtClean="0"/>
              <a:t>| Experian </a:t>
            </a:r>
            <a:r>
              <a:rPr lang="en-CA" sz="800" dirty="0"/>
              <a:t>Data Quality, Dawn of the CDO Research, </a:t>
            </a:r>
            <a:r>
              <a:rPr lang="en-CA" sz="800" dirty="0" smtClean="0"/>
              <a:t>2014 |</a:t>
            </a:r>
          </a:p>
          <a:p>
            <a:pPr algn="ctr"/>
            <a:r>
              <a:rPr lang="en-CA" sz="800" dirty="0" smtClean="0"/>
              <a:t>TDWI, Achieving </a:t>
            </a:r>
            <a:r>
              <a:rPr lang="en-CA" sz="800" dirty="0"/>
              <a:t>Business Success through </a:t>
            </a:r>
            <a:r>
              <a:rPr lang="en-CA" sz="800" dirty="0" smtClean="0"/>
              <a:t>a Commitment </a:t>
            </a:r>
            <a:r>
              <a:rPr lang="en-CA" sz="800" dirty="0"/>
              <a:t>to High Quality Data </a:t>
            </a:r>
            <a:r>
              <a:rPr lang="en-CA" sz="800" dirty="0" smtClean="0"/>
              <a:t>, 2011</a:t>
            </a:r>
          </a:p>
        </p:txBody>
      </p:sp>
      <p:cxnSp>
        <p:nvCxnSpPr>
          <p:cNvPr id="85" name="Elbow Connector 11"/>
          <p:cNvCxnSpPr>
            <a:stCxn id="26" idx="3"/>
            <a:endCxn id="70" idx="1"/>
          </p:cNvCxnSpPr>
          <p:nvPr/>
        </p:nvCxnSpPr>
        <p:spPr>
          <a:xfrm flipV="1">
            <a:off x="4647307" y="4312529"/>
            <a:ext cx="2278488" cy="2522"/>
          </a:xfrm>
          <a:prstGeom prst="bentConnector3">
            <a:avLst>
              <a:gd name="adj1" fmla="val 50000"/>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70" name="Rectangle 10"/>
          <p:cNvSpPr/>
          <p:nvPr/>
        </p:nvSpPr>
        <p:spPr>
          <a:xfrm>
            <a:off x="6925795" y="3697565"/>
            <a:ext cx="1664867" cy="1229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58% </a:t>
            </a:r>
            <a:r>
              <a:rPr lang="en-CA" sz="1100" dirty="0" smtClean="0"/>
              <a:t>of companies identify </a:t>
            </a:r>
            <a:r>
              <a:rPr lang="en-CA" sz="1100" b="1" dirty="0" smtClean="0"/>
              <a:t>increased operational efficiency </a:t>
            </a:r>
            <a:r>
              <a:rPr lang="en-CA" sz="1100" dirty="0" smtClean="0"/>
              <a:t>as a key benefit of data quality</a:t>
            </a:r>
            <a:endParaRPr lang="en-CA" sz="1100" dirty="0"/>
          </a:p>
        </p:txBody>
      </p:sp>
      <p:sp>
        <p:nvSpPr>
          <p:cNvPr id="2" name="Title 1"/>
          <p:cNvSpPr>
            <a:spLocks noGrp="1"/>
          </p:cNvSpPr>
          <p:nvPr>
            <p:ph type="title"/>
          </p:nvPr>
        </p:nvSpPr>
        <p:spPr/>
        <p:txBody>
          <a:bodyPr/>
          <a:lstStyle/>
          <a:p>
            <a:r>
              <a:rPr lang="en-CA" dirty="0">
                <a:solidFill>
                  <a:srgbClr val="FFFFFF"/>
                </a:solidFill>
              </a:rPr>
              <a:t>The quest for improved data quality is driven by </a:t>
            </a:r>
            <a:r>
              <a:rPr lang="en-CA" dirty="0"/>
              <a:t>challenges</a:t>
            </a:r>
            <a:r>
              <a:rPr lang="en-CA" dirty="0">
                <a:solidFill>
                  <a:srgbClr val="FFFFFF"/>
                </a:solidFill>
              </a:rPr>
              <a:t> in strategic </a:t>
            </a:r>
            <a:r>
              <a:rPr lang="en-CA" dirty="0"/>
              <a:t>business value </a:t>
            </a:r>
            <a:r>
              <a:rPr lang="en-CA" dirty="0" smtClean="0"/>
              <a:t>disciplines</a:t>
            </a:r>
            <a:endParaRPr lang="en-CA" dirty="0"/>
          </a:p>
        </p:txBody>
      </p:sp>
    </p:spTree>
    <p:extLst>
      <p:ext uri="{BB962C8B-B14F-4D97-AF65-F5344CB8AC3E}">
        <p14:creationId xmlns:p14="http://schemas.microsoft.com/office/powerpoint/2010/main" val="3809113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75527" y="1539629"/>
            <a:ext cx="4599131" cy="7200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Total estimated cost of poor data quality to U.S business.</a:t>
            </a:r>
            <a:endParaRPr lang="en-US" sz="1200" dirty="0">
              <a:solidFill>
                <a:schemeClr val="tx1"/>
              </a:solidFill>
            </a:endParaRPr>
          </a:p>
        </p:txBody>
      </p:sp>
      <p:sp>
        <p:nvSpPr>
          <p:cNvPr id="8" name="Oval 145407"/>
          <p:cNvSpPr/>
          <p:nvPr/>
        </p:nvSpPr>
        <p:spPr>
          <a:xfrm>
            <a:off x="426388" y="1341629"/>
            <a:ext cx="1116000" cy="1116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$600B</a:t>
            </a:r>
            <a:endParaRPr lang="en-US" sz="1200" b="1" dirty="0"/>
          </a:p>
        </p:txBody>
      </p:sp>
      <p:sp>
        <p:nvSpPr>
          <p:cNvPr id="19" name="Rectangle 18"/>
          <p:cNvSpPr/>
          <p:nvPr/>
        </p:nvSpPr>
        <p:spPr>
          <a:xfrm>
            <a:off x="1115987" y="3978473"/>
            <a:ext cx="4558554" cy="7200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Spent by United States Postal Service sending mail to out-of-date and incorrect addresses in 2014.</a:t>
            </a:r>
            <a:endParaRPr lang="en-US" sz="1200" dirty="0">
              <a:solidFill>
                <a:schemeClr val="tx1"/>
              </a:solidFill>
            </a:endParaRPr>
          </a:p>
        </p:txBody>
      </p:sp>
      <p:sp>
        <p:nvSpPr>
          <p:cNvPr id="14" name="Oval 145407"/>
          <p:cNvSpPr/>
          <p:nvPr/>
        </p:nvSpPr>
        <p:spPr>
          <a:xfrm>
            <a:off x="426388" y="3780473"/>
            <a:ext cx="1116000" cy="1116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$1.5B</a:t>
            </a:r>
            <a:endParaRPr lang="en-US" sz="1200" b="1" dirty="0"/>
          </a:p>
        </p:txBody>
      </p:sp>
      <p:sp>
        <p:nvSpPr>
          <p:cNvPr id="18" name="Rectangle 17"/>
          <p:cNvSpPr/>
          <p:nvPr/>
        </p:nvSpPr>
        <p:spPr>
          <a:xfrm>
            <a:off x="1075528" y="2759051"/>
            <a:ext cx="4599013" cy="7200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Percentage of businesses with unsolidified data quality practices that feel revenue is wasted (compared to 14% of organizations with optimized data quality strategies). </a:t>
            </a:r>
            <a:endParaRPr lang="en-US" sz="1200" dirty="0">
              <a:solidFill>
                <a:schemeClr val="tx1"/>
              </a:solidFill>
            </a:endParaRPr>
          </a:p>
        </p:txBody>
      </p:sp>
      <p:sp>
        <p:nvSpPr>
          <p:cNvPr id="16" name="Oval 145407"/>
          <p:cNvSpPr/>
          <p:nvPr/>
        </p:nvSpPr>
        <p:spPr>
          <a:xfrm>
            <a:off x="426388" y="2561051"/>
            <a:ext cx="1116000" cy="1116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40%</a:t>
            </a:r>
            <a:endParaRPr lang="en-US" sz="1200" b="1" dirty="0"/>
          </a:p>
        </p:txBody>
      </p:sp>
      <p:sp>
        <p:nvSpPr>
          <p:cNvPr id="21" name="Rectangle 20"/>
          <p:cNvSpPr/>
          <p:nvPr/>
        </p:nvSpPr>
        <p:spPr>
          <a:xfrm>
            <a:off x="6103580" y="1539629"/>
            <a:ext cx="2779163" cy="437826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CA" sz="1500" dirty="0" smtClean="0">
                <a:solidFill>
                  <a:schemeClr val="tx1"/>
                </a:solidFill>
              </a:rPr>
              <a:t>Committing </a:t>
            </a:r>
            <a:r>
              <a:rPr lang="en-CA" sz="1500" dirty="0">
                <a:solidFill>
                  <a:schemeClr val="tx1"/>
                </a:solidFill>
              </a:rPr>
              <a:t>to </a:t>
            </a:r>
            <a:r>
              <a:rPr lang="en-CA" sz="1500" dirty="0" smtClean="0">
                <a:solidFill>
                  <a:schemeClr val="tx1"/>
                </a:solidFill>
              </a:rPr>
              <a:t>an enterprise-wide </a:t>
            </a:r>
            <a:r>
              <a:rPr lang="en-CA" sz="1500" dirty="0">
                <a:solidFill>
                  <a:schemeClr val="tx1"/>
                </a:solidFill>
              </a:rPr>
              <a:t>data quality improvement </a:t>
            </a:r>
            <a:r>
              <a:rPr lang="en-CA" sz="1500" dirty="0" smtClean="0">
                <a:solidFill>
                  <a:schemeClr val="tx1"/>
                </a:solidFill>
              </a:rPr>
              <a:t>plan requires </a:t>
            </a:r>
            <a:r>
              <a:rPr lang="en-CA" sz="1500" b="1" dirty="0" smtClean="0">
                <a:solidFill>
                  <a:schemeClr val="tx1"/>
                </a:solidFill>
              </a:rPr>
              <a:t>significant </a:t>
            </a:r>
            <a:r>
              <a:rPr lang="en-CA" sz="1500" dirty="0" smtClean="0">
                <a:solidFill>
                  <a:schemeClr val="tx1"/>
                </a:solidFill>
              </a:rPr>
              <a:t>but</a:t>
            </a:r>
            <a:r>
              <a:rPr lang="en-CA" sz="1500" b="1" dirty="0" smtClean="0">
                <a:solidFill>
                  <a:schemeClr val="tx1"/>
                </a:solidFill>
              </a:rPr>
              <a:t> necessary investment</a:t>
            </a:r>
            <a:r>
              <a:rPr lang="en-CA" sz="1500" dirty="0" smtClean="0">
                <a:solidFill>
                  <a:schemeClr val="tx1"/>
                </a:solidFill>
              </a:rPr>
              <a:t>, </a:t>
            </a:r>
            <a:r>
              <a:rPr lang="en-CA" sz="1500" dirty="0">
                <a:solidFill>
                  <a:schemeClr val="tx1"/>
                </a:solidFill>
              </a:rPr>
              <a:t>as the variety, </a:t>
            </a:r>
            <a:r>
              <a:rPr lang="en-CA" sz="1500" dirty="0" smtClean="0">
                <a:solidFill>
                  <a:schemeClr val="tx1"/>
                </a:solidFill>
              </a:rPr>
              <a:t>volume, </a:t>
            </a:r>
            <a:r>
              <a:rPr lang="en-CA" sz="1500" dirty="0">
                <a:solidFill>
                  <a:schemeClr val="tx1"/>
                </a:solidFill>
              </a:rPr>
              <a:t>and velocity of data generated exponentially </a:t>
            </a:r>
            <a:r>
              <a:rPr lang="en-CA" sz="1500" dirty="0" smtClean="0">
                <a:solidFill>
                  <a:schemeClr val="tx1"/>
                </a:solidFill>
              </a:rPr>
              <a:t>increases.</a:t>
            </a:r>
            <a:endParaRPr lang="en-CA" sz="1500" dirty="0">
              <a:solidFill>
                <a:schemeClr val="tx1"/>
              </a:solidFill>
            </a:endParaRPr>
          </a:p>
          <a:p>
            <a:endParaRPr lang="en-CA" sz="1500" dirty="0">
              <a:solidFill>
                <a:schemeClr val="tx1"/>
              </a:solidFill>
            </a:endParaRPr>
          </a:p>
          <a:p>
            <a:r>
              <a:rPr lang="en-CA" sz="1500" dirty="0" smtClean="0">
                <a:solidFill>
                  <a:schemeClr val="tx1"/>
                </a:solidFill>
              </a:rPr>
              <a:t>Speaking </a:t>
            </a:r>
            <a:r>
              <a:rPr lang="en-CA" sz="1500" dirty="0">
                <a:solidFill>
                  <a:schemeClr val="tx1"/>
                </a:solidFill>
              </a:rPr>
              <a:t>in IT terms </a:t>
            </a:r>
            <a:r>
              <a:rPr lang="en-CA" sz="1500" dirty="0" smtClean="0">
                <a:solidFill>
                  <a:schemeClr val="tx1"/>
                </a:solidFill>
              </a:rPr>
              <a:t>will not garner </a:t>
            </a:r>
            <a:r>
              <a:rPr lang="en-CA" sz="1500" dirty="0">
                <a:solidFill>
                  <a:schemeClr val="tx1"/>
                </a:solidFill>
              </a:rPr>
              <a:t>the necessary </a:t>
            </a:r>
            <a:r>
              <a:rPr lang="en-CA" sz="1500" dirty="0" smtClean="0">
                <a:solidFill>
                  <a:schemeClr val="tx1"/>
                </a:solidFill>
              </a:rPr>
              <a:t>support for a project; </a:t>
            </a:r>
            <a:r>
              <a:rPr lang="en-CA" sz="1500" dirty="0">
                <a:solidFill>
                  <a:schemeClr val="tx1"/>
                </a:solidFill>
              </a:rPr>
              <a:t>the ROI for data quality improvement will </a:t>
            </a:r>
            <a:r>
              <a:rPr lang="en-CA" sz="1500" dirty="0" smtClean="0">
                <a:solidFill>
                  <a:schemeClr val="tx1"/>
                </a:solidFill>
              </a:rPr>
              <a:t>be more impactful </a:t>
            </a:r>
            <a:r>
              <a:rPr lang="en-CA" sz="1500" dirty="0">
                <a:solidFill>
                  <a:schemeClr val="tx1"/>
                </a:solidFill>
              </a:rPr>
              <a:t>when expressed in relation to </a:t>
            </a:r>
            <a:r>
              <a:rPr lang="en-CA" sz="1500" b="1" dirty="0">
                <a:solidFill>
                  <a:schemeClr val="tx1"/>
                </a:solidFill>
              </a:rPr>
              <a:t>business</a:t>
            </a:r>
            <a:r>
              <a:rPr lang="en-CA" sz="1500" dirty="0">
                <a:solidFill>
                  <a:schemeClr val="tx1"/>
                </a:solidFill>
              </a:rPr>
              <a:t> </a:t>
            </a:r>
            <a:r>
              <a:rPr lang="en-CA" sz="1500" b="1" dirty="0">
                <a:solidFill>
                  <a:schemeClr val="tx1"/>
                </a:solidFill>
              </a:rPr>
              <a:t>objectives</a:t>
            </a:r>
            <a:r>
              <a:rPr lang="en-CA" sz="1500" dirty="0">
                <a:solidFill>
                  <a:schemeClr val="tx1"/>
                </a:solidFill>
              </a:rPr>
              <a:t>.</a:t>
            </a:r>
          </a:p>
        </p:txBody>
      </p:sp>
      <p:cxnSp>
        <p:nvCxnSpPr>
          <p:cNvPr id="22" name="Straight Connector 2"/>
          <p:cNvCxnSpPr/>
          <p:nvPr/>
        </p:nvCxnSpPr>
        <p:spPr>
          <a:xfrm>
            <a:off x="5939548" y="1265447"/>
            <a:ext cx="4311" cy="4877648"/>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50595" y="2259629"/>
            <a:ext cx="1123946" cy="215444"/>
          </a:xfrm>
          <a:prstGeom prst="rect">
            <a:avLst/>
          </a:prstGeom>
        </p:spPr>
        <p:txBody>
          <a:bodyPr wrap="square">
            <a:spAutoFit/>
          </a:bodyPr>
          <a:lstStyle/>
          <a:p>
            <a:pPr>
              <a:spcAft>
                <a:spcPts val="0"/>
              </a:spcAft>
            </a:pPr>
            <a:r>
              <a:rPr lang="en-US" sz="800" dirty="0" smtClean="0">
                <a:ea typeface="Calibri" panose="020F0502020204030204" pitchFamily="34" charset="0"/>
                <a:cs typeface="Times New Roman" panose="02020603050405020304" pitchFamily="18" charset="0"/>
              </a:rPr>
              <a:t>Source: TDWI</a:t>
            </a:r>
            <a:r>
              <a:rPr lang="en-US" sz="800" dirty="0">
                <a:ea typeface="Calibri" panose="020F0502020204030204" pitchFamily="34" charset="0"/>
                <a:cs typeface="Times New Roman" panose="02020603050405020304" pitchFamily="18" charset="0"/>
              </a:rPr>
              <a:t>, </a:t>
            </a:r>
            <a:r>
              <a:rPr lang="en-US" sz="800" dirty="0" smtClean="0">
                <a:ea typeface="Calibri" panose="020F0502020204030204" pitchFamily="34" charset="0"/>
                <a:cs typeface="Times New Roman" panose="02020603050405020304" pitchFamily="18" charset="0"/>
              </a:rPr>
              <a:t>2002</a:t>
            </a:r>
            <a:endParaRPr lang="en-CA" sz="800" dirty="0">
              <a:ea typeface="Calibri" panose="020F0502020204030204" pitchFamily="34" charset="0"/>
              <a:cs typeface="Times New Roman" panose="02020603050405020304" pitchFamily="18" charset="0"/>
            </a:endParaRPr>
          </a:p>
        </p:txBody>
      </p:sp>
      <p:sp>
        <p:nvSpPr>
          <p:cNvPr id="23" name="Rectangle 22"/>
          <p:cNvSpPr/>
          <p:nvPr/>
        </p:nvSpPr>
        <p:spPr>
          <a:xfrm>
            <a:off x="3819517" y="3479051"/>
            <a:ext cx="1855024" cy="215444"/>
          </a:xfrm>
          <a:prstGeom prst="rect">
            <a:avLst/>
          </a:prstGeom>
        </p:spPr>
        <p:txBody>
          <a:bodyPr wrap="square">
            <a:spAutoFit/>
          </a:bodyPr>
          <a:lstStyle/>
          <a:p>
            <a:pPr>
              <a:spcAft>
                <a:spcPts val="0"/>
              </a:spcAft>
            </a:pPr>
            <a:r>
              <a:rPr lang="en-US" sz="800" dirty="0" smtClean="0">
                <a:ea typeface="Calibri" panose="020F0502020204030204" pitchFamily="34" charset="0"/>
                <a:cs typeface="Times New Roman" panose="02020603050405020304" pitchFamily="18" charset="0"/>
              </a:rPr>
              <a:t>Source: Experian </a:t>
            </a:r>
            <a:r>
              <a:rPr lang="en-US" sz="800" dirty="0">
                <a:ea typeface="Calibri" panose="020F0502020204030204" pitchFamily="34" charset="0"/>
                <a:cs typeface="Times New Roman" panose="02020603050405020304" pitchFamily="18" charset="0"/>
              </a:rPr>
              <a:t>Data Quality, </a:t>
            </a:r>
            <a:r>
              <a:rPr lang="en-US" sz="800" dirty="0" smtClean="0">
                <a:ea typeface="Calibri" panose="020F0502020204030204" pitchFamily="34" charset="0"/>
                <a:cs typeface="Times New Roman" panose="02020603050405020304" pitchFamily="18" charset="0"/>
              </a:rPr>
              <a:t>2015</a:t>
            </a:r>
            <a:endParaRPr lang="en-CA" sz="800" dirty="0">
              <a:ea typeface="Calibri" panose="020F0502020204030204" pitchFamily="34" charset="0"/>
              <a:cs typeface="Times New Roman" panose="02020603050405020304" pitchFamily="18" charset="0"/>
            </a:endParaRPr>
          </a:p>
        </p:txBody>
      </p:sp>
      <p:sp>
        <p:nvSpPr>
          <p:cNvPr id="24" name="Rectangle 23"/>
          <p:cNvSpPr/>
          <p:nvPr/>
        </p:nvSpPr>
        <p:spPr>
          <a:xfrm>
            <a:off x="4471291" y="4698473"/>
            <a:ext cx="1203250" cy="215444"/>
          </a:xfrm>
          <a:prstGeom prst="rect">
            <a:avLst/>
          </a:prstGeom>
        </p:spPr>
        <p:txBody>
          <a:bodyPr wrap="square">
            <a:spAutoFit/>
          </a:bodyPr>
          <a:lstStyle/>
          <a:p>
            <a:pPr>
              <a:spcAft>
                <a:spcPts val="0"/>
              </a:spcAft>
            </a:pPr>
            <a:r>
              <a:rPr lang="en-CA" sz="800" dirty="0" smtClean="0">
                <a:ea typeface="Calibri" panose="020F0502020204030204" pitchFamily="34" charset="0"/>
                <a:cs typeface="Times New Roman" panose="02020603050405020304" pitchFamily="18" charset="0"/>
              </a:rPr>
              <a:t>Source: </a:t>
            </a:r>
            <a:r>
              <a:rPr lang="en-US" sz="800" dirty="0" smtClean="0">
                <a:ea typeface="Calibri" panose="020F0502020204030204" pitchFamily="34" charset="0"/>
                <a:cs typeface="Times New Roman" panose="02020603050405020304" pitchFamily="18" charset="0"/>
              </a:rPr>
              <a:t>USPS</a:t>
            </a:r>
            <a:r>
              <a:rPr lang="en-US" sz="800" dirty="0">
                <a:ea typeface="Calibri" panose="020F0502020204030204" pitchFamily="34" charset="0"/>
                <a:cs typeface="Times New Roman" panose="02020603050405020304" pitchFamily="18" charset="0"/>
              </a:rPr>
              <a:t>, </a:t>
            </a:r>
            <a:r>
              <a:rPr lang="en-US" sz="800" dirty="0" smtClean="0">
                <a:ea typeface="Calibri" panose="020F0502020204030204" pitchFamily="34" charset="0"/>
                <a:cs typeface="Times New Roman" panose="02020603050405020304" pitchFamily="18" charset="0"/>
              </a:rPr>
              <a:t>2015</a:t>
            </a:r>
            <a:endParaRPr lang="en-CA" sz="800" dirty="0">
              <a:ea typeface="Calibri" panose="020F0502020204030204" pitchFamily="34" charset="0"/>
              <a:cs typeface="Times New Roman" panose="02020603050405020304" pitchFamily="18" charset="0"/>
            </a:endParaRPr>
          </a:p>
        </p:txBody>
      </p:sp>
      <p:sp>
        <p:nvSpPr>
          <p:cNvPr id="25" name="Rectangle 24"/>
          <p:cNvSpPr/>
          <p:nvPr/>
        </p:nvSpPr>
        <p:spPr>
          <a:xfrm>
            <a:off x="1115987" y="5197895"/>
            <a:ext cx="4558554" cy="7200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The implementation of data quality initiatives can lead to reductions in corporate budget.</a:t>
            </a:r>
            <a:endParaRPr lang="en-US" sz="1200" dirty="0">
              <a:solidFill>
                <a:schemeClr val="tx1"/>
              </a:solidFill>
            </a:endParaRPr>
          </a:p>
        </p:txBody>
      </p:sp>
      <p:sp>
        <p:nvSpPr>
          <p:cNvPr id="27" name="Oval 145407"/>
          <p:cNvSpPr/>
          <p:nvPr/>
        </p:nvSpPr>
        <p:spPr>
          <a:xfrm>
            <a:off x="426388" y="4999895"/>
            <a:ext cx="1116000" cy="1116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10 – 20%</a:t>
            </a:r>
            <a:endParaRPr lang="en-US" sz="1200" b="1" dirty="0"/>
          </a:p>
        </p:txBody>
      </p:sp>
      <p:sp>
        <p:nvSpPr>
          <p:cNvPr id="28" name="Rectangle 27"/>
          <p:cNvSpPr/>
          <p:nvPr/>
        </p:nvSpPr>
        <p:spPr>
          <a:xfrm>
            <a:off x="3819517" y="5926607"/>
            <a:ext cx="1855024" cy="215444"/>
          </a:xfrm>
          <a:prstGeom prst="rect">
            <a:avLst/>
          </a:prstGeom>
        </p:spPr>
        <p:txBody>
          <a:bodyPr wrap="square">
            <a:spAutoFit/>
          </a:bodyPr>
          <a:lstStyle/>
          <a:p>
            <a:pPr algn="r">
              <a:spcAft>
                <a:spcPts val="0"/>
              </a:spcAft>
            </a:pPr>
            <a:r>
              <a:rPr lang="en-US" sz="800" dirty="0" smtClean="0">
                <a:ea typeface="Calibri" panose="020F0502020204030204" pitchFamily="34" charset="0"/>
                <a:cs typeface="Times New Roman" panose="02020603050405020304" pitchFamily="18" charset="0"/>
              </a:rPr>
              <a:t>Source: HaloBI, 2015</a:t>
            </a:r>
            <a:endParaRPr lang="en-CA" sz="800"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CA" dirty="0"/>
              <a:t>Adopt a business perspective to transform your organization’s data quality from a pain into a </a:t>
            </a:r>
            <a:r>
              <a:rPr lang="en-CA" dirty="0" smtClean="0"/>
              <a:t>gain</a:t>
            </a:r>
            <a:endParaRPr lang="en-CA" dirty="0"/>
          </a:p>
        </p:txBody>
      </p:sp>
    </p:spTree>
    <p:extLst>
      <p:ext uri="{BB962C8B-B14F-4D97-AF65-F5344CB8AC3E}">
        <p14:creationId xmlns:p14="http://schemas.microsoft.com/office/powerpoint/2010/main" val="166304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p:nvPr/>
        </p:nvSpPr>
        <p:spPr>
          <a:xfrm>
            <a:off x="335961" y="1989126"/>
            <a:ext cx="3767253" cy="276999"/>
          </a:xfrm>
          <a:prstGeom prst="rect">
            <a:avLst/>
          </a:prstGeom>
        </p:spPr>
        <p:txBody>
          <a:bodyPr wrap="square">
            <a:spAutoFit/>
          </a:bodyPr>
          <a:lstStyle/>
          <a:p>
            <a:pPr>
              <a:defRPr/>
            </a:pPr>
            <a:endParaRPr lang="en-CA" sz="1200" i="1" kern="0" dirty="0">
              <a:solidFill>
                <a:srgbClr val="FFFFFF"/>
              </a:solidFill>
            </a:endParaRPr>
          </a:p>
        </p:txBody>
      </p:sp>
      <p:sp>
        <p:nvSpPr>
          <p:cNvPr id="32" name="Rectangle 31"/>
          <p:cNvSpPr/>
          <p:nvPr/>
        </p:nvSpPr>
        <p:spPr>
          <a:xfrm>
            <a:off x="529003" y="3587734"/>
            <a:ext cx="2889106" cy="211814"/>
          </a:xfrm>
          <a:prstGeom prst="rect">
            <a:avLst/>
          </a:prstGeom>
        </p:spPr>
        <p:txBody>
          <a:bodyPr wrap="square">
            <a:spAutoFit/>
          </a:bodyPr>
          <a:lstStyle/>
          <a:p>
            <a:pPr>
              <a:defRPr/>
            </a:pPr>
            <a:endParaRPr lang="en-CA" sz="1200" i="1" kern="0" dirty="0">
              <a:solidFill>
                <a:srgbClr val="FFFFFF"/>
              </a:solidFill>
            </a:endParaRPr>
          </a:p>
        </p:txBody>
      </p:sp>
      <p:sp>
        <p:nvSpPr>
          <p:cNvPr id="28" name="TextBox 27"/>
          <p:cNvSpPr txBox="1"/>
          <p:nvPr/>
        </p:nvSpPr>
        <p:spPr>
          <a:xfrm>
            <a:off x="65125" y="1227704"/>
            <a:ext cx="9000000" cy="360000"/>
          </a:xfrm>
          <a:prstGeom prst="rect">
            <a:avLst/>
          </a:prstGeom>
          <a:noFill/>
          <a:ln>
            <a:noFill/>
          </a:ln>
        </p:spPr>
        <p:txBody>
          <a:bodyPr wrap="square" rtlCol="0" anchor="ctr">
            <a:noAutofit/>
          </a:bodyPr>
          <a:lstStyle/>
          <a:p>
            <a:pPr algn="ctr">
              <a:spcAft>
                <a:spcPts val="300"/>
              </a:spcAft>
            </a:pPr>
            <a:r>
              <a:rPr lang="en-CA" sz="2000" b="1" dirty="0" smtClean="0">
                <a:solidFill>
                  <a:schemeClr val="accent1"/>
                </a:solidFill>
              </a:rPr>
              <a:t>Data Quality Attributes</a:t>
            </a:r>
            <a:endParaRPr lang="en-CA" b="1" i="1" dirty="0">
              <a:solidFill>
                <a:schemeClr val="accent1"/>
              </a:solidFill>
            </a:endParaRPr>
          </a:p>
        </p:txBody>
      </p:sp>
      <p:grpSp>
        <p:nvGrpSpPr>
          <p:cNvPr id="9" name="Group 8"/>
          <p:cNvGrpSpPr/>
          <p:nvPr/>
        </p:nvGrpSpPr>
        <p:grpSpPr>
          <a:xfrm>
            <a:off x="2357737" y="1608136"/>
            <a:ext cx="2087998" cy="4819814"/>
            <a:chOff x="3219627" y="1609561"/>
            <a:chExt cx="2231311" cy="4320000"/>
          </a:xfrm>
        </p:grpSpPr>
        <p:grpSp>
          <p:nvGrpSpPr>
            <p:cNvPr id="29" name="Group 28"/>
            <p:cNvGrpSpPr/>
            <p:nvPr/>
          </p:nvGrpSpPr>
          <p:grpSpPr>
            <a:xfrm rot="5400000">
              <a:off x="2175283" y="2653905"/>
              <a:ext cx="4320000" cy="2231311"/>
              <a:chOff x="308818" y="3351963"/>
              <a:chExt cx="4010835" cy="1257076"/>
            </a:xfrm>
          </p:grpSpPr>
          <p:sp>
            <p:nvSpPr>
              <p:cNvPr id="30" name="Pentagon 29"/>
              <p:cNvSpPr/>
              <p:nvPr/>
            </p:nvSpPr>
            <p:spPr>
              <a:xfrm>
                <a:off x="308818" y="3351964"/>
                <a:ext cx="4010835" cy="1257072"/>
              </a:xfrm>
              <a:prstGeom prst="homePlate">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rgbClr val="578DB7"/>
                    </a:solidFill>
                  </a:ln>
                </a:endParaRPr>
              </a:p>
            </p:txBody>
          </p:sp>
          <p:sp>
            <p:nvSpPr>
              <p:cNvPr id="31" name="TextBox 30"/>
              <p:cNvSpPr txBox="1"/>
              <p:nvPr/>
            </p:nvSpPr>
            <p:spPr>
              <a:xfrm rot="16200000">
                <a:off x="596931" y="3152386"/>
                <a:ext cx="1257076" cy="1656229"/>
              </a:xfrm>
              <a:prstGeom prst="rect">
                <a:avLst/>
              </a:prstGeom>
            </p:spPr>
            <p:txBody>
              <a:bodyPr wrap="square" rtlCol="0">
                <a:spAutoFit/>
              </a:bodyPr>
              <a:lstStyle/>
              <a:p>
                <a:pPr algn="ctr">
                  <a:spcAft>
                    <a:spcPts val="400"/>
                  </a:spcAft>
                </a:pPr>
                <a:r>
                  <a:rPr lang="en-CA" b="1" dirty="0" smtClean="0">
                    <a:solidFill>
                      <a:schemeClr val="accent3"/>
                    </a:solidFill>
                  </a:rPr>
                  <a:t>Usefulness &amp; Usability</a:t>
                </a:r>
                <a:endParaRPr lang="en-CA" sz="1400" dirty="0" smtClean="0"/>
              </a:p>
              <a:p>
                <a:pPr>
                  <a:spcAft>
                    <a:spcPts val="400"/>
                  </a:spcAft>
                </a:pPr>
                <a:r>
                  <a:rPr lang="en-CA" sz="1400" dirty="0" smtClean="0"/>
                  <a:t>Having the right information at the right time, place, and format will increase data value and utility throughout your organization. </a:t>
                </a:r>
              </a:p>
            </p:txBody>
          </p:sp>
        </p:grpSp>
        <p:sp>
          <p:nvSpPr>
            <p:cNvPr id="49" name="Rectangle 9"/>
            <p:cNvSpPr/>
            <p:nvPr/>
          </p:nvSpPr>
          <p:spPr>
            <a:xfrm>
              <a:off x="3287354" y="4131255"/>
              <a:ext cx="2095854" cy="1094245"/>
            </a:xfrm>
            <a:prstGeom prst="rect">
              <a:avLst/>
            </a:prstGeom>
          </p:spPr>
          <p:txBody>
            <a:bodyPr wrap="square">
              <a:spAutoFit/>
            </a:bodyPr>
            <a:lstStyle/>
            <a:p>
              <a:pPr algn="ctr">
                <a:spcAft>
                  <a:spcPts val="100"/>
                </a:spcAft>
              </a:pPr>
              <a:r>
                <a:rPr lang="en-CA" sz="1400" i="1" dirty="0" smtClean="0"/>
                <a:t>Currency</a:t>
              </a:r>
              <a:endParaRPr lang="en-CA" sz="1400" i="1" dirty="0"/>
            </a:p>
            <a:p>
              <a:pPr algn="ctr">
                <a:spcAft>
                  <a:spcPts val="100"/>
                </a:spcAft>
              </a:pPr>
              <a:r>
                <a:rPr lang="en-CA" sz="1400" i="1" dirty="0" smtClean="0"/>
                <a:t>Interpretability</a:t>
              </a:r>
            </a:p>
            <a:p>
              <a:pPr algn="ctr">
                <a:spcAft>
                  <a:spcPts val="100"/>
                </a:spcAft>
              </a:pPr>
              <a:r>
                <a:rPr lang="en-CA" sz="1400" i="1" dirty="0" smtClean="0"/>
                <a:t>Understandability</a:t>
              </a:r>
            </a:p>
            <a:p>
              <a:pPr algn="ctr">
                <a:spcAft>
                  <a:spcPts val="100"/>
                </a:spcAft>
              </a:pPr>
              <a:r>
                <a:rPr lang="en-CA" sz="1400" i="1" dirty="0" smtClean="0"/>
                <a:t>Ease </a:t>
              </a:r>
              <a:r>
                <a:rPr lang="en-CA" sz="1400" i="1" dirty="0"/>
                <a:t>of </a:t>
              </a:r>
              <a:r>
                <a:rPr lang="en-CA" sz="1400" i="1" dirty="0" smtClean="0"/>
                <a:t>Manipulation</a:t>
              </a:r>
            </a:p>
            <a:p>
              <a:pPr algn="ctr">
                <a:spcAft>
                  <a:spcPts val="100"/>
                </a:spcAft>
              </a:pPr>
              <a:r>
                <a:rPr lang="en-CA" sz="1400" i="1" dirty="0" smtClean="0"/>
                <a:t>Availability/Timeliness</a:t>
              </a:r>
            </a:p>
          </p:txBody>
        </p:sp>
      </p:grpSp>
      <p:grpSp>
        <p:nvGrpSpPr>
          <p:cNvPr id="10" name="Group 9"/>
          <p:cNvGrpSpPr/>
          <p:nvPr/>
        </p:nvGrpSpPr>
        <p:grpSpPr>
          <a:xfrm>
            <a:off x="4625036" y="1608136"/>
            <a:ext cx="2200322" cy="4817904"/>
            <a:chOff x="5881418" y="1611256"/>
            <a:chExt cx="2701107" cy="4318493"/>
          </a:xfrm>
        </p:grpSpPr>
        <p:grpSp>
          <p:nvGrpSpPr>
            <p:cNvPr id="33" name="Group 32"/>
            <p:cNvGrpSpPr/>
            <p:nvPr/>
          </p:nvGrpSpPr>
          <p:grpSpPr>
            <a:xfrm rot="5400000">
              <a:off x="5072725" y="2419949"/>
              <a:ext cx="4318493" cy="2701107"/>
              <a:chOff x="320616" y="5351980"/>
              <a:chExt cx="3987242" cy="1521750"/>
            </a:xfrm>
          </p:grpSpPr>
          <p:sp>
            <p:nvSpPr>
              <p:cNvPr id="34" name="Pentagon 33"/>
              <p:cNvSpPr/>
              <p:nvPr/>
            </p:nvSpPr>
            <p:spPr>
              <a:xfrm>
                <a:off x="320616" y="5428827"/>
                <a:ext cx="3987242" cy="1440000"/>
              </a:xfrm>
              <a:prstGeom prst="homePlate">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rot="16200000">
                <a:off x="552722" y="5204381"/>
                <a:ext cx="1521750" cy="1816948"/>
              </a:xfrm>
              <a:prstGeom prst="rect">
                <a:avLst/>
              </a:prstGeom>
              <a:noFill/>
            </p:spPr>
            <p:txBody>
              <a:bodyPr wrap="square" rtlCol="0">
                <a:spAutoFit/>
              </a:bodyPr>
              <a:lstStyle/>
              <a:p>
                <a:pPr algn="ctr">
                  <a:spcAft>
                    <a:spcPts val="400"/>
                  </a:spcAft>
                </a:pPr>
                <a:r>
                  <a:rPr lang="en-CA" b="1" dirty="0" smtClean="0">
                    <a:solidFill>
                      <a:schemeClr val="accent3"/>
                    </a:solidFill>
                  </a:rPr>
                  <a:t>Security </a:t>
                </a:r>
              </a:p>
              <a:p>
                <a:pPr algn="ctr">
                  <a:spcAft>
                    <a:spcPts val="400"/>
                  </a:spcAft>
                </a:pPr>
                <a:endParaRPr lang="en-CA" sz="1400" dirty="0" smtClean="0"/>
              </a:p>
              <a:p>
                <a:pPr>
                  <a:spcAft>
                    <a:spcPts val="400"/>
                  </a:spcAft>
                </a:pPr>
                <a:r>
                  <a:rPr lang="en-CA" sz="1400" dirty="0" smtClean="0"/>
                  <a:t>Risks can be identified, quantified, and contained with data. Data-driven </a:t>
                </a:r>
                <a:r>
                  <a:rPr lang="en-CA" sz="1400" dirty="0"/>
                  <a:t>r</a:t>
                </a:r>
                <a:r>
                  <a:rPr lang="en-CA" sz="1400" dirty="0" smtClean="0"/>
                  <a:t>isk management helps your organization avoid or manage risks strategically.</a:t>
                </a:r>
              </a:p>
            </p:txBody>
          </p:sp>
        </p:grpSp>
        <p:sp>
          <p:nvSpPr>
            <p:cNvPr id="55" name="Rectangle 9"/>
            <p:cNvSpPr/>
            <p:nvPr/>
          </p:nvSpPr>
          <p:spPr>
            <a:xfrm>
              <a:off x="5890120" y="4467223"/>
              <a:ext cx="2556005" cy="480479"/>
            </a:xfrm>
            <a:prstGeom prst="rect">
              <a:avLst/>
            </a:prstGeom>
          </p:spPr>
          <p:txBody>
            <a:bodyPr wrap="square">
              <a:spAutoFit/>
            </a:bodyPr>
            <a:lstStyle/>
            <a:p>
              <a:pPr algn="ctr">
                <a:spcAft>
                  <a:spcPts val="100"/>
                </a:spcAft>
              </a:pPr>
              <a:r>
                <a:rPr lang="en-CA" sz="1400" i="1" dirty="0" smtClean="0"/>
                <a:t>Reputation</a:t>
              </a:r>
            </a:p>
            <a:p>
              <a:pPr algn="ctr">
                <a:spcAft>
                  <a:spcPts val="100"/>
                </a:spcAft>
              </a:pPr>
              <a:r>
                <a:rPr lang="en-CA" sz="1400" i="1" dirty="0" smtClean="0"/>
                <a:t>Restricted Access</a:t>
              </a:r>
            </a:p>
          </p:txBody>
        </p:sp>
      </p:grpSp>
      <p:grpSp>
        <p:nvGrpSpPr>
          <p:cNvPr id="8" name="Group 7"/>
          <p:cNvGrpSpPr/>
          <p:nvPr/>
        </p:nvGrpSpPr>
        <p:grpSpPr>
          <a:xfrm>
            <a:off x="90432" y="1608141"/>
            <a:ext cx="2088000" cy="4821235"/>
            <a:chOff x="540461" y="1609562"/>
            <a:chExt cx="2183251" cy="4320000"/>
          </a:xfrm>
        </p:grpSpPr>
        <p:grpSp>
          <p:nvGrpSpPr>
            <p:cNvPr id="23" name="Group 22"/>
            <p:cNvGrpSpPr/>
            <p:nvPr/>
          </p:nvGrpSpPr>
          <p:grpSpPr>
            <a:xfrm rot="5400000">
              <a:off x="-527913" y="2677936"/>
              <a:ext cx="4320000" cy="2183251"/>
              <a:chOff x="341849" y="1708749"/>
              <a:chExt cx="4294552" cy="1221698"/>
            </a:xfrm>
          </p:grpSpPr>
          <p:sp>
            <p:nvSpPr>
              <p:cNvPr id="24" name="Pentagon 23"/>
              <p:cNvSpPr/>
              <p:nvPr/>
            </p:nvSpPr>
            <p:spPr>
              <a:xfrm>
                <a:off x="341849" y="1708749"/>
                <a:ext cx="4294552" cy="1216838"/>
              </a:xfrm>
              <a:prstGeom prst="homePlate">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4"/>
              <p:cNvSpPr txBox="1"/>
              <p:nvPr/>
            </p:nvSpPr>
            <p:spPr>
              <a:xfrm rot="16200000">
                <a:off x="851735" y="1378505"/>
                <a:ext cx="1139111" cy="1964773"/>
              </a:xfrm>
              <a:prstGeom prst="rect">
                <a:avLst/>
              </a:prstGeom>
            </p:spPr>
            <p:txBody>
              <a:bodyPr wrap="square" rtlCol="0">
                <a:spAutoFit/>
              </a:bodyPr>
              <a:lstStyle/>
              <a:p>
                <a:pPr algn="ctr">
                  <a:spcAft>
                    <a:spcPts val="400"/>
                  </a:spcAft>
                </a:pPr>
                <a:r>
                  <a:rPr lang="en-CA" b="1" dirty="0" smtClean="0">
                    <a:solidFill>
                      <a:schemeClr val="accent3"/>
                    </a:solidFill>
                  </a:rPr>
                  <a:t>Trust &amp; Relevance</a:t>
                </a:r>
                <a:endParaRPr lang="en-CA" sz="1400" dirty="0" smtClean="0"/>
              </a:p>
              <a:p>
                <a:r>
                  <a:rPr lang="en-CA" sz="1400" dirty="0" smtClean="0"/>
                  <a:t>Data consumers’ confidence in data will promote data usage and will improve effectiveness</a:t>
                </a:r>
                <a:r>
                  <a:rPr lang="en-CA" sz="1400" dirty="0"/>
                  <a:t> </a:t>
                </a:r>
                <a:r>
                  <a:rPr lang="en-CA" sz="1400" dirty="0" smtClean="0"/>
                  <a:t>in corporate decision making.</a:t>
                </a:r>
              </a:p>
            </p:txBody>
          </p:sp>
        </p:grpSp>
        <p:sp>
          <p:nvSpPr>
            <p:cNvPr id="3" name="Rectangle 9"/>
            <p:cNvSpPr/>
            <p:nvPr/>
          </p:nvSpPr>
          <p:spPr>
            <a:xfrm>
              <a:off x="549147" y="4210389"/>
              <a:ext cx="2026977" cy="1093923"/>
            </a:xfrm>
            <a:prstGeom prst="rect">
              <a:avLst/>
            </a:prstGeom>
          </p:spPr>
          <p:txBody>
            <a:bodyPr wrap="square" numCol="1">
              <a:spAutoFit/>
            </a:bodyPr>
            <a:lstStyle/>
            <a:p>
              <a:pPr algn="ctr">
                <a:spcAft>
                  <a:spcPts val="100"/>
                </a:spcAft>
              </a:pPr>
              <a:r>
                <a:rPr lang="en-CA" sz="1400" i="1" dirty="0" smtClean="0"/>
                <a:t>Accuracy</a:t>
              </a:r>
            </a:p>
            <a:p>
              <a:pPr algn="ctr">
                <a:spcAft>
                  <a:spcPts val="100"/>
                </a:spcAft>
              </a:pPr>
              <a:r>
                <a:rPr lang="en-CA" sz="1400" i="1" dirty="0" smtClean="0"/>
                <a:t>Objectivity</a:t>
              </a:r>
            </a:p>
            <a:p>
              <a:pPr algn="ctr">
                <a:spcAft>
                  <a:spcPts val="100"/>
                </a:spcAft>
              </a:pPr>
              <a:r>
                <a:rPr lang="en-CA" sz="1400" i="1" dirty="0" smtClean="0"/>
                <a:t>Relevancy</a:t>
              </a:r>
            </a:p>
            <a:p>
              <a:pPr algn="ctr">
                <a:spcAft>
                  <a:spcPts val="100"/>
                </a:spcAft>
              </a:pPr>
              <a:r>
                <a:rPr lang="en-CA" sz="1400" i="1" dirty="0" smtClean="0"/>
                <a:t>Believability</a:t>
              </a:r>
            </a:p>
            <a:p>
              <a:pPr algn="ctr">
                <a:spcAft>
                  <a:spcPts val="100"/>
                </a:spcAft>
              </a:pPr>
              <a:r>
                <a:rPr lang="en-CA" sz="1400" i="1" dirty="0" smtClean="0"/>
                <a:t>Completeness</a:t>
              </a:r>
            </a:p>
          </p:txBody>
        </p:sp>
      </p:grpSp>
      <p:grpSp>
        <p:nvGrpSpPr>
          <p:cNvPr id="36" name="Group 35"/>
          <p:cNvGrpSpPr/>
          <p:nvPr/>
        </p:nvGrpSpPr>
        <p:grpSpPr>
          <a:xfrm>
            <a:off x="6900634" y="1608136"/>
            <a:ext cx="2157404" cy="4817904"/>
            <a:chOff x="5789004" y="1611255"/>
            <a:chExt cx="2648420" cy="4318493"/>
          </a:xfrm>
        </p:grpSpPr>
        <p:grpSp>
          <p:nvGrpSpPr>
            <p:cNvPr id="37" name="Group 36"/>
            <p:cNvGrpSpPr/>
            <p:nvPr/>
          </p:nvGrpSpPr>
          <p:grpSpPr>
            <a:xfrm rot="5400000">
              <a:off x="4907761" y="2492498"/>
              <a:ext cx="4318493" cy="2556008"/>
              <a:chOff x="320615" y="5485791"/>
              <a:chExt cx="3987242" cy="1440004"/>
            </a:xfrm>
          </p:grpSpPr>
          <p:sp>
            <p:nvSpPr>
              <p:cNvPr id="40" name="Pentagon 39"/>
              <p:cNvSpPr/>
              <p:nvPr/>
            </p:nvSpPr>
            <p:spPr>
              <a:xfrm>
                <a:off x="320615" y="5485791"/>
                <a:ext cx="3987242" cy="1440000"/>
              </a:xfrm>
              <a:prstGeom prst="homePlate">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extBox 40"/>
              <p:cNvSpPr txBox="1"/>
              <p:nvPr/>
            </p:nvSpPr>
            <p:spPr>
              <a:xfrm rot="16200000">
                <a:off x="566221" y="5318545"/>
                <a:ext cx="1440004" cy="1774496"/>
              </a:xfrm>
              <a:prstGeom prst="rect">
                <a:avLst/>
              </a:prstGeom>
              <a:noFill/>
            </p:spPr>
            <p:txBody>
              <a:bodyPr wrap="square" rtlCol="0">
                <a:spAutoFit/>
              </a:bodyPr>
              <a:lstStyle/>
              <a:p>
                <a:pPr algn="ctr">
                  <a:spcAft>
                    <a:spcPts val="400"/>
                  </a:spcAft>
                </a:pPr>
                <a:r>
                  <a:rPr lang="en-CA" b="1" dirty="0" smtClean="0">
                    <a:solidFill>
                      <a:schemeClr val="accent3"/>
                    </a:solidFill>
                  </a:rPr>
                  <a:t>Compliance</a:t>
                </a:r>
                <a:endParaRPr lang="en-CA" sz="1400" dirty="0" smtClean="0"/>
              </a:p>
              <a:p>
                <a:r>
                  <a:rPr lang="en-CA" sz="1400" dirty="0" smtClean="0"/>
                  <a:t>Building a comprehensive strategy around data assets prepares your organization for adherence to increasingly stringent regulatory policies.</a:t>
                </a:r>
              </a:p>
            </p:txBody>
          </p:sp>
        </p:grpSp>
        <p:sp>
          <p:nvSpPr>
            <p:cNvPr id="38" name="Rectangle 9"/>
            <p:cNvSpPr/>
            <p:nvPr/>
          </p:nvSpPr>
          <p:spPr>
            <a:xfrm>
              <a:off x="5881419" y="4330395"/>
              <a:ext cx="2556005" cy="866702"/>
            </a:xfrm>
            <a:prstGeom prst="rect">
              <a:avLst/>
            </a:prstGeom>
          </p:spPr>
          <p:txBody>
            <a:bodyPr wrap="square">
              <a:spAutoFit/>
            </a:bodyPr>
            <a:lstStyle/>
            <a:p>
              <a:pPr algn="ctr">
                <a:spcAft>
                  <a:spcPts val="100"/>
                </a:spcAft>
              </a:pPr>
              <a:r>
                <a:rPr lang="en-CA" sz="1400" i="1" dirty="0" smtClean="0"/>
                <a:t>Appropriate Amount of Information</a:t>
              </a:r>
            </a:p>
            <a:p>
              <a:pPr algn="ctr">
                <a:spcAft>
                  <a:spcPts val="100"/>
                </a:spcAft>
              </a:pPr>
              <a:r>
                <a:rPr lang="en-CA" sz="1400" i="1" dirty="0" smtClean="0"/>
                <a:t>Consistent Representation</a:t>
              </a:r>
            </a:p>
          </p:txBody>
        </p:sp>
      </p:grpSp>
      <p:sp>
        <p:nvSpPr>
          <p:cNvPr id="64" name="TextBox 63"/>
          <p:cNvSpPr txBox="1"/>
          <p:nvPr/>
        </p:nvSpPr>
        <p:spPr>
          <a:xfrm>
            <a:off x="129989" y="3918680"/>
            <a:ext cx="8884021" cy="360000"/>
          </a:xfrm>
          <a:prstGeom prst="rect">
            <a:avLst/>
          </a:prstGeom>
          <a:solidFill>
            <a:schemeClr val="accent3"/>
          </a:solidFill>
          <a:ln w="38100">
            <a:solidFill>
              <a:schemeClr val="bg1"/>
            </a:solidFill>
          </a:ln>
        </p:spPr>
        <p:txBody>
          <a:bodyPr wrap="square" rtlCol="0" anchor="ctr">
            <a:noAutofit/>
          </a:bodyPr>
          <a:lstStyle/>
          <a:p>
            <a:pPr algn="ctr">
              <a:spcAft>
                <a:spcPts val="300"/>
              </a:spcAft>
            </a:pPr>
            <a:r>
              <a:rPr lang="en-CA" dirty="0" smtClean="0">
                <a:solidFill>
                  <a:schemeClr val="bg1"/>
                </a:solidFill>
              </a:rPr>
              <a:t>Related Quality Dimensions</a:t>
            </a:r>
            <a:endParaRPr lang="en-CA" sz="1600" i="1" dirty="0">
              <a:solidFill>
                <a:schemeClr val="bg1"/>
              </a:solidFill>
            </a:endParaRPr>
          </a:p>
        </p:txBody>
      </p:sp>
      <p:sp>
        <p:nvSpPr>
          <p:cNvPr id="2" name="Title 1"/>
          <p:cNvSpPr>
            <a:spLocks noGrp="1"/>
          </p:cNvSpPr>
          <p:nvPr>
            <p:ph type="title"/>
          </p:nvPr>
        </p:nvSpPr>
        <p:spPr/>
        <p:txBody>
          <a:bodyPr/>
          <a:lstStyle/>
          <a:p>
            <a:r>
              <a:rPr lang="en-CA" dirty="0"/>
              <a:t>Enable your organization to use data, trust data quality, and abide by regulatory </a:t>
            </a:r>
            <a:r>
              <a:rPr lang="en-CA" dirty="0" smtClean="0"/>
              <a:t>requirements</a:t>
            </a:r>
            <a:endParaRPr lang="en-CA" dirty="0"/>
          </a:p>
        </p:txBody>
      </p:sp>
    </p:spTree>
    <p:extLst>
      <p:ext uri="{BB962C8B-B14F-4D97-AF65-F5344CB8AC3E}">
        <p14:creationId xmlns:p14="http://schemas.microsoft.com/office/powerpoint/2010/main" val="36371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40" y="4653461"/>
            <a:ext cx="5336642" cy="1788150"/>
            <a:chOff x="272710" y="4548072"/>
            <a:chExt cx="5336642" cy="1788150"/>
          </a:xfrm>
        </p:grpSpPr>
        <p:sp>
          <p:nvSpPr>
            <p:cNvPr id="19" name="Rectangle 18"/>
            <p:cNvSpPr/>
            <p:nvPr/>
          </p:nvSpPr>
          <p:spPr>
            <a:xfrm>
              <a:off x="800669" y="4566953"/>
              <a:ext cx="4808683" cy="666000"/>
            </a:xfrm>
            <a:prstGeom prst="rect">
              <a:avLst/>
            </a:prstGeom>
            <a:solidFill>
              <a:schemeClr val="accent6">
                <a:lumMod val="85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2"/>
                  </a:solidFill>
                </a:rPr>
                <a:t>Elevate</a:t>
              </a:r>
              <a:r>
                <a:rPr lang="en-US" sz="1400" b="1" dirty="0" smtClean="0">
                  <a:solidFill>
                    <a:schemeClr val="accent1"/>
                  </a:solidFill>
                </a:rPr>
                <a:t> </a:t>
              </a:r>
              <a:r>
                <a:rPr lang="en-US" sz="1400" b="1" dirty="0" smtClean="0">
                  <a:solidFill>
                    <a:schemeClr val="tx1"/>
                  </a:solidFill>
                </a:rPr>
                <a:t>IT to a strategic partner through a self-governed data quality program</a:t>
              </a:r>
              <a:endParaRPr lang="en-US" sz="1400" b="1" dirty="0">
                <a:solidFill>
                  <a:schemeClr val="accent1"/>
                </a:solidFill>
              </a:endParaRPr>
            </a:p>
          </p:txBody>
        </p:sp>
        <p:sp>
          <p:nvSpPr>
            <p:cNvPr id="15" name="Oval 145410"/>
            <p:cNvSpPr/>
            <p:nvPr/>
          </p:nvSpPr>
          <p:spPr>
            <a:xfrm>
              <a:off x="272710" y="4548072"/>
              <a:ext cx="957600" cy="9576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n-US" b="1" dirty="0"/>
            </a:p>
          </p:txBody>
        </p:sp>
        <p:sp>
          <p:nvSpPr>
            <p:cNvPr id="23" name="Rectangle 22"/>
            <p:cNvSpPr/>
            <p:nvPr/>
          </p:nvSpPr>
          <p:spPr>
            <a:xfrm>
              <a:off x="1192306" y="5228226"/>
              <a:ext cx="4417046" cy="1107996"/>
            </a:xfrm>
            <a:prstGeom prst="rect">
              <a:avLst/>
            </a:prstGeom>
            <a:noFill/>
          </p:spPr>
          <p:txBody>
            <a:bodyPr wrap="square">
              <a:spAutoFit/>
            </a:bodyPr>
            <a:lstStyle/>
            <a:p>
              <a:pPr lvl="0"/>
              <a:r>
                <a:rPr lang="en-CA" sz="1100" dirty="0"/>
                <a:t>A thoroughly constructed data quality program will have elements that are automated to minimize human error. The consistent production of quality data will continually yield dividends for business users, ultimately leading to increased data confidence, </a:t>
              </a:r>
              <a:r>
                <a:rPr lang="en-CA" sz="1100" dirty="0" smtClean="0"/>
                <a:t>and the ability of the business to leverage data as one of the most valuable business assets.</a:t>
              </a:r>
              <a:endParaRPr lang="en-CA" sz="1100" dirty="0"/>
            </a:p>
          </p:txBody>
        </p:sp>
      </p:grpSp>
      <p:grpSp>
        <p:nvGrpSpPr>
          <p:cNvPr id="3" name="Group 2"/>
          <p:cNvGrpSpPr/>
          <p:nvPr/>
        </p:nvGrpSpPr>
        <p:grpSpPr>
          <a:xfrm>
            <a:off x="287349" y="2960193"/>
            <a:ext cx="5338452" cy="1605544"/>
            <a:chOff x="270900" y="2836300"/>
            <a:chExt cx="5338452" cy="1605544"/>
          </a:xfrm>
        </p:grpSpPr>
        <p:sp>
          <p:nvSpPr>
            <p:cNvPr id="18" name="Rectangle 17"/>
            <p:cNvSpPr/>
            <p:nvPr/>
          </p:nvSpPr>
          <p:spPr>
            <a:xfrm>
              <a:off x="800670" y="2836300"/>
              <a:ext cx="4808682" cy="666825"/>
            </a:xfrm>
            <a:prstGeom prst="rect">
              <a:avLst/>
            </a:prstGeom>
            <a:solidFill>
              <a:schemeClr val="accent6">
                <a:lumMod val="85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1"/>
                  </a:solidFill>
                </a:rPr>
                <a:t>Empower </a:t>
              </a:r>
              <a:r>
                <a:rPr lang="en-US" sz="1400" b="1" dirty="0" smtClean="0">
                  <a:solidFill>
                    <a:schemeClr val="tx1"/>
                  </a:solidFill>
                </a:rPr>
                <a:t>business decision making with evidence-based data, information, knowledge, and insight</a:t>
              </a:r>
              <a:endParaRPr lang="en-US" sz="1400" b="1" dirty="0">
                <a:solidFill>
                  <a:schemeClr val="accent1"/>
                </a:solidFill>
              </a:endParaRPr>
            </a:p>
          </p:txBody>
        </p:sp>
        <p:sp>
          <p:nvSpPr>
            <p:cNvPr id="5" name="Rectangle 4"/>
            <p:cNvSpPr/>
            <p:nvPr/>
          </p:nvSpPr>
          <p:spPr>
            <a:xfrm>
              <a:off x="1190401" y="3503125"/>
              <a:ext cx="4415382" cy="938719"/>
            </a:xfrm>
            <a:prstGeom prst="rect">
              <a:avLst/>
            </a:prstGeom>
            <a:noFill/>
          </p:spPr>
          <p:txBody>
            <a:bodyPr wrap="square">
              <a:spAutoFit/>
            </a:bodyPr>
            <a:lstStyle/>
            <a:p>
              <a:pPr lvl="0"/>
              <a:r>
                <a:rPr lang="en-CA" sz="1100" dirty="0"/>
                <a:t>A</a:t>
              </a:r>
              <a:r>
                <a:rPr lang="en-CA" sz="1100" dirty="0" smtClean="0"/>
                <a:t> data quality management program works on three levels: </a:t>
              </a:r>
            </a:p>
            <a:p>
              <a:pPr lvl="0"/>
              <a:r>
                <a:rPr lang="en-CA" sz="1100" dirty="0" smtClean="0"/>
                <a:t>(1) strategic data improvement, (2) continuous data improvement, and (3) sustainability of data quality. This ensures that best practices are put in place and that data improvement initiatives are aligned to business objectives and business priorities.</a:t>
              </a:r>
              <a:endParaRPr lang="en-CA" sz="1100" dirty="0"/>
            </a:p>
          </p:txBody>
        </p:sp>
        <p:sp>
          <p:nvSpPr>
            <p:cNvPr id="10" name="Oval 145407"/>
            <p:cNvSpPr/>
            <p:nvPr/>
          </p:nvSpPr>
          <p:spPr>
            <a:xfrm>
              <a:off x="270900" y="2836300"/>
              <a:ext cx="957600" cy="9576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grpSp>
      <p:grpSp>
        <p:nvGrpSpPr>
          <p:cNvPr id="26" name="Group 23"/>
          <p:cNvGrpSpPr/>
          <p:nvPr/>
        </p:nvGrpSpPr>
        <p:grpSpPr>
          <a:xfrm>
            <a:off x="5879692" y="1153880"/>
            <a:ext cx="3264308" cy="5377095"/>
            <a:chOff x="7208249" y="1584520"/>
            <a:chExt cx="3259065" cy="5212935"/>
          </a:xfrm>
          <a:solidFill>
            <a:srgbClr val="29475F"/>
          </a:solidFill>
        </p:grpSpPr>
        <p:sp>
          <p:nvSpPr>
            <p:cNvPr id="27" name="Rectangle 24"/>
            <p:cNvSpPr/>
            <p:nvPr/>
          </p:nvSpPr>
          <p:spPr>
            <a:xfrm>
              <a:off x="7208249" y="1584520"/>
              <a:ext cx="3259064" cy="5212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endParaRPr lang="en-CA" b="1" dirty="0">
                <a:solidFill>
                  <a:schemeClr val="bg1"/>
                </a:solidFill>
              </a:endParaRPr>
            </a:p>
          </p:txBody>
        </p:sp>
        <p:pic>
          <p:nvPicPr>
            <p:cNvPr id="28" name="Picture 29"/>
            <p:cNvPicPr>
              <a:picLocks noChangeAspect="1"/>
            </p:cNvPicPr>
            <p:nvPr/>
          </p:nvPicPr>
          <p:blipFill rotWithShape="1">
            <a:blip r:embed="rId2" cstate="print">
              <a:duotone>
                <a:schemeClr val="accent1">
                  <a:shade val="45000"/>
                  <a:satMod val="135000"/>
                </a:schemeClr>
                <a:prstClr val="white"/>
              </a:duotone>
              <a:lum bright="12000"/>
              <a:extLst>
                <a:ext uri="{28A0092B-C50C-407E-A947-70E740481C1C}">
                  <a14:useLocalDpi xmlns:a14="http://schemas.microsoft.com/office/drawing/2010/main" val="0"/>
                </a:ext>
              </a:extLst>
            </a:blip>
            <a:srcRect/>
            <a:stretch/>
          </p:blipFill>
          <p:spPr>
            <a:xfrm>
              <a:off x="7210711" y="2313849"/>
              <a:ext cx="3256603" cy="2219664"/>
            </a:xfrm>
            <a:prstGeom prst="rect">
              <a:avLst/>
            </a:prstGeom>
            <a:grpFill/>
          </p:spPr>
        </p:pic>
        <p:sp>
          <p:nvSpPr>
            <p:cNvPr id="29" name="TextBox 30"/>
            <p:cNvSpPr txBox="1"/>
            <p:nvPr/>
          </p:nvSpPr>
          <p:spPr>
            <a:xfrm>
              <a:off x="7649658" y="4927206"/>
              <a:ext cx="2376244" cy="1477328"/>
            </a:xfrm>
            <a:prstGeom prst="rect">
              <a:avLst/>
            </a:prstGeom>
            <a:grpFill/>
          </p:spPr>
          <p:txBody>
            <a:bodyPr wrap="square" rtlCol="0">
              <a:spAutoFit/>
            </a:bodyPr>
            <a:lstStyle/>
            <a:p>
              <a:r>
                <a:rPr lang="en-CA" i="1" dirty="0" smtClean="0">
                  <a:solidFill>
                    <a:schemeClr val="bg2"/>
                  </a:solidFill>
                </a:rPr>
                <a:t>Data is one of your business’s most valuable assets…</a:t>
              </a:r>
            </a:p>
            <a:p>
              <a:endParaRPr lang="en-CA" b="1" i="1" dirty="0">
                <a:solidFill>
                  <a:schemeClr val="bg2"/>
                </a:solidFill>
              </a:endParaRPr>
            </a:p>
            <a:p>
              <a:r>
                <a:rPr lang="en-CA" b="1" i="1" dirty="0" smtClean="0">
                  <a:solidFill>
                    <a:schemeClr val="bg2"/>
                  </a:solidFill>
                </a:rPr>
                <a:t>Treat it as such! </a:t>
              </a:r>
            </a:p>
          </p:txBody>
        </p:sp>
      </p:grpSp>
      <p:grpSp>
        <p:nvGrpSpPr>
          <p:cNvPr id="4" name="Group 3"/>
          <p:cNvGrpSpPr/>
          <p:nvPr/>
        </p:nvGrpSpPr>
        <p:grpSpPr>
          <a:xfrm>
            <a:off x="287349" y="1227430"/>
            <a:ext cx="5334883" cy="1619661"/>
            <a:chOff x="287349" y="1227430"/>
            <a:chExt cx="5334883" cy="1619661"/>
          </a:xfrm>
        </p:grpSpPr>
        <p:grpSp>
          <p:nvGrpSpPr>
            <p:cNvPr id="9" name="Group 8"/>
            <p:cNvGrpSpPr/>
            <p:nvPr/>
          </p:nvGrpSpPr>
          <p:grpSpPr>
            <a:xfrm>
              <a:off x="287349" y="1227430"/>
              <a:ext cx="5334883" cy="957287"/>
              <a:chOff x="269419" y="1196808"/>
              <a:chExt cx="5334883" cy="957287"/>
            </a:xfrm>
          </p:grpSpPr>
          <p:sp>
            <p:nvSpPr>
              <p:cNvPr id="16" name="Rectangle 2"/>
              <p:cNvSpPr/>
              <p:nvPr/>
            </p:nvSpPr>
            <p:spPr>
              <a:xfrm>
                <a:off x="794702" y="1200815"/>
                <a:ext cx="4809600" cy="666000"/>
              </a:xfrm>
              <a:prstGeom prst="rect">
                <a:avLst/>
              </a:prstGeom>
              <a:solidFill>
                <a:schemeClr val="accent6">
                  <a:lumMod val="85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b="1" dirty="0" smtClean="0">
                    <a:solidFill>
                      <a:schemeClr val="accent1"/>
                    </a:solidFill>
                  </a:rPr>
                  <a:t>Eliminate </a:t>
                </a:r>
                <a:r>
                  <a:rPr lang="en-US" sz="1400" b="1" dirty="0" smtClean="0">
                    <a:solidFill>
                      <a:schemeClr val="tx1"/>
                    </a:solidFill>
                  </a:rPr>
                  <a:t>costly data practices</a:t>
                </a:r>
                <a:endParaRPr lang="en-US" sz="1400" b="1" dirty="0">
                  <a:solidFill>
                    <a:schemeClr val="accent1"/>
                  </a:solidFill>
                </a:endParaRPr>
              </a:p>
            </p:txBody>
          </p:sp>
          <p:sp>
            <p:nvSpPr>
              <p:cNvPr id="11" name="Oval 145407"/>
              <p:cNvSpPr/>
              <p:nvPr/>
            </p:nvSpPr>
            <p:spPr>
              <a:xfrm>
                <a:off x="269419" y="1196808"/>
                <a:ext cx="957403" cy="957287"/>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grpSp>
        <p:sp>
          <p:nvSpPr>
            <p:cNvPr id="21" name="Rectangle 20"/>
            <p:cNvSpPr/>
            <p:nvPr/>
          </p:nvSpPr>
          <p:spPr>
            <a:xfrm>
              <a:off x="1206850" y="1908372"/>
              <a:ext cx="4377480" cy="938719"/>
            </a:xfrm>
            <a:prstGeom prst="rect">
              <a:avLst/>
            </a:prstGeom>
            <a:noFill/>
          </p:spPr>
          <p:txBody>
            <a:bodyPr wrap="square">
              <a:spAutoFit/>
            </a:bodyPr>
            <a:lstStyle/>
            <a:p>
              <a:pPr lvl="0"/>
              <a:r>
                <a:rPr lang="en-CA" sz="1100" dirty="0"/>
                <a:t>A</a:t>
              </a:r>
              <a:r>
                <a:rPr lang="en-CA" sz="1100" dirty="0" smtClean="0"/>
                <a:t> data quality management program works on three levels: </a:t>
              </a:r>
            </a:p>
            <a:p>
              <a:pPr lvl="0"/>
              <a:r>
                <a:rPr lang="en-CA" sz="1100" dirty="0" smtClean="0"/>
                <a:t>data </a:t>
              </a:r>
              <a:r>
                <a:rPr lang="en-CA" sz="1100" dirty="0"/>
                <a:t>quality can become compromised at </a:t>
              </a:r>
              <a:r>
                <a:rPr lang="en-CA" sz="1100" dirty="0" smtClean="0"/>
                <a:t>entry</a:t>
              </a:r>
              <a:r>
                <a:rPr lang="en-CA" sz="1100" dirty="0"/>
                <a:t>, </a:t>
              </a:r>
              <a:r>
                <a:rPr lang="en-CA" sz="1100" dirty="0" smtClean="0"/>
                <a:t>transformation, </a:t>
              </a:r>
              <a:r>
                <a:rPr lang="en-CA" sz="1100" dirty="0"/>
                <a:t>or storage. The absence of data quality measurements and an ineffective data quality practice leads to wasted resources, inefficient </a:t>
              </a:r>
              <a:r>
                <a:rPr lang="en-CA" sz="1100" dirty="0" smtClean="0"/>
                <a:t>operations, </a:t>
              </a:r>
              <a:r>
                <a:rPr lang="en-CA" sz="1100" dirty="0"/>
                <a:t>and increased risk for your organization</a:t>
              </a:r>
              <a:r>
                <a:rPr lang="en-CA" sz="1100" dirty="0" smtClean="0"/>
                <a:t>.</a:t>
              </a:r>
              <a:endParaRPr lang="en-CA" sz="1100" dirty="0"/>
            </a:p>
          </p:txBody>
        </p:sp>
      </p:grpSp>
      <p:sp>
        <p:nvSpPr>
          <p:cNvPr id="6" name="Title 5"/>
          <p:cNvSpPr>
            <a:spLocks noGrp="1"/>
          </p:cNvSpPr>
          <p:nvPr>
            <p:ph type="title"/>
          </p:nvPr>
        </p:nvSpPr>
        <p:spPr/>
        <p:txBody>
          <a:bodyPr/>
          <a:lstStyle/>
          <a:p>
            <a:r>
              <a:rPr lang="en-CA" dirty="0"/>
              <a:t>Empower IT and eliminate costs by initiating a data quality improvement </a:t>
            </a:r>
            <a:r>
              <a:rPr lang="en-CA" dirty="0" smtClean="0"/>
              <a:t>program</a:t>
            </a:r>
            <a:endParaRPr lang="en-CA" dirty="0"/>
          </a:p>
        </p:txBody>
      </p:sp>
    </p:spTree>
    <p:extLst>
      <p:ext uri="{BB962C8B-B14F-4D97-AF65-F5344CB8AC3E}">
        <p14:creationId xmlns:p14="http://schemas.microsoft.com/office/powerpoint/2010/main" val="128654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89703" y="1151236"/>
            <a:ext cx="6774426" cy="5376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GUIDING PRINCIPLES FOR </a:t>
            </a:r>
            <a:endParaRPr lang="en-CA" b="1" dirty="0" smtClean="0">
              <a:solidFill>
                <a:schemeClr val="tx1"/>
              </a:solidFill>
            </a:endParaRPr>
          </a:p>
          <a:p>
            <a:pPr algn="ctr"/>
            <a:r>
              <a:rPr lang="en-CA" b="1" dirty="0" smtClean="0">
                <a:solidFill>
                  <a:schemeClr val="tx1"/>
                </a:solidFill>
              </a:rPr>
              <a:t>IMPROVING </a:t>
            </a:r>
            <a:r>
              <a:rPr lang="en-CA" b="1" dirty="0">
                <a:solidFill>
                  <a:schemeClr val="tx1"/>
                </a:solidFill>
              </a:rPr>
              <a:t>DATA QUALITY</a:t>
            </a:r>
          </a:p>
          <a:p>
            <a:pPr algn="ctr"/>
            <a:r>
              <a:rPr lang="en-CA" b="1" dirty="0" smtClean="0">
                <a:solidFill>
                  <a:srgbClr val="FFFFFF"/>
                </a:solidFill>
              </a:rPr>
              <a:t> </a:t>
            </a:r>
          </a:p>
          <a:p>
            <a:pPr marL="180975"/>
            <a:endParaRPr lang="en-CA" b="1" dirty="0" smtClean="0">
              <a:solidFill>
                <a:srgbClr val="FFFFFF"/>
              </a:solidFill>
            </a:endParaRPr>
          </a:p>
          <a:p>
            <a:pPr marL="180975"/>
            <a:endParaRPr lang="en-CA" b="1" dirty="0" smtClean="0">
              <a:solidFill>
                <a:srgbClr val="FFFFFF"/>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a:p>
            <a:pPr marL="180975"/>
            <a:endParaRPr lang="en-CA" b="1" dirty="0">
              <a:solidFill>
                <a:srgbClr val="005D76"/>
              </a:solidFill>
            </a:endParaRPr>
          </a:p>
        </p:txBody>
      </p:sp>
      <p:graphicFrame>
        <p:nvGraphicFramePr>
          <p:cNvPr id="21" name="Table 3"/>
          <p:cNvGraphicFramePr>
            <a:graphicFrameLocks noGrp="1"/>
          </p:cNvGraphicFramePr>
          <p:nvPr>
            <p:extLst>
              <p:ext uri="{D42A27DB-BD31-4B8C-83A1-F6EECF244321}">
                <p14:modId xmlns:p14="http://schemas.microsoft.com/office/powerpoint/2010/main" val="2501258235"/>
              </p:ext>
            </p:extLst>
          </p:nvPr>
        </p:nvGraphicFramePr>
        <p:xfrm>
          <a:off x="1466491" y="2093134"/>
          <a:ext cx="6228271" cy="4216791"/>
        </p:xfrm>
        <a:graphic>
          <a:graphicData uri="http://schemas.openxmlformats.org/drawingml/2006/table">
            <a:tbl>
              <a:tblPr firstRow="1" bandRow="1">
                <a:tableStyleId>{5C22544A-7EE6-4342-B048-85BDC9FD1C3A}</a:tableStyleId>
              </a:tblPr>
              <a:tblGrid>
                <a:gridCol w="6228271"/>
              </a:tblGrid>
              <a:tr h="574521">
                <a:tc>
                  <a:txBody>
                    <a:bodyPr/>
                    <a:lstStyle/>
                    <a:p>
                      <a:pPr marL="36000"/>
                      <a:r>
                        <a:rPr lang="en-CA" sz="1400" b="1" dirty="0" smtClean="0">
                          <a:solidFill>
                            <a:schemeClr val="accent3">
                              <a:lumMod val="50000"/>
                            </a:schemeClr>
                          </a:solidFill>
                        </a:rPr>
                        <a:t>Planning,</a:t>
                      </a:r>
                      <a:r>
                        <a:rPr lang="en-CA" sz="1400" b="1" baseline="0" dirty="0" smtClean="0">
                          <a:solidFill>
                            <a:schemeClr val="accent3">
                              <a:lumMod val="50000"/>
                            </a:schemeClr>
                          </a:solidFill>
                        </a:rPr>
                        <a:t> </a:t>
                      </a:r>
                      <a:r>
                        <a:rPr lang="en-CA" sz="1400" b="1" dirty="0" smtClean="0">
                          <a:solidFill>
                            <a:schemeClr val="accent3">
                              <a:lumMod val="50000"/>
                            </a:schemeClr>
                          </a:solidFill>
                        </a:rPr>
                        <a:t>strategy, and business context </a:t>
                      </a:r>
                      <a:r>
                        <a:rPr lang="en-CA" sz="1400" b="0" dirty="0" smtClean="0">
                          <a:solidFill>
                            <a:schemeClr val="bg1"/>
                          </a:solidFill>
                        </a:rPr>
                        <a:t>are essential to effective data quality</a:t>
                      </a:r>
                      <a:r>
                        <a:rPr lang="en-CA" sz="1400" b="0" baseline="0" dirty="0" smtClean="0">
                          <a:solidFill>
                            <a:schemeClr val="bg1"/>
                          </a:solidFill>
                        </a:rPr>
                        <a:t> </a:t>
                      </a:r>
                      <a:r>
                        <a:rPr lang="en-CA" sz="1400" b="0" dirty="0" smtClean="0">
                          <a:solidFill>
                            <a:schemeClr val="bg1"/>
                          </a:solidFill>
                        </a:rPr>
                        <a:t>improvement.</a:t>
                      </a:r>
                      <a:endParaRPr lang="en-CA" sz="14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574521">
                <a:tc>
                  <a:txBody>
                    <a:bodyPr/>
                    <a:lstStyle/>
                    <a:p>
                      <a:pPr marL="36000"/>
                      <a:r>
                        <a:rPr kumimoji="0" lang="en-CA" sz="1400" b="1" i="0" u="none" strike="noStrike" kern="1200" cap="none" spc="0" normalizeH="0" baseline="0" noProof="0" dirty="0" smtClean="0">
                          <a:ln>
                            <a:noFill/>
                          </a:ln>
                          <a:solidFill>
                            <a:schemeClr val="accent3">
                              <a:lumMod val="50000"/>
                            </a:schemeClr>
                          </a:solidFill>
                          <a:effectLst/>
                          <a:uLnTx/>
                          <a:uFillTx/>
                          <a:latin typeface="+mn-lt"/>
                          <a:ea typeface="+mn-ea"/>
                          <a:cs typeface="+mn-cs"/>
                        </a:rPr>
                        <a:t>Everyone is responsible </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for data quality, not just IT. Collaboration yields the best data quality 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574521">
                <a:tc>
                  <a:txBody>
                    <a:bodyPr/>
                    <a:lstStyle/>
                    <a:p>
                      <a:pPr marL="36000"/>
                      <a:r>
                        <a:rPr lang="en-CA" sz="1400" b="0" dirty="0" smtClean="0">
                          <a:solidFill>
                            <a:schemeClr val="bg1"/>
                          </a:solidFill>
                        </a:rPr>
                        <a:t>Focus on the </a:t>
                      </a:r>
                      <a:r>
                        <a:rPr lang="en-CA" sz="1400" b="1" dirty="0" smtClean="0">
                          <a:solidFill>
                            <a:schemeClr val="accent3">
                              <a:lumMod val="50000"/>
                            </a:schemeClr>
                          </a:solidFill>
                        </a:rPr>
                        <a:t>most critical data </a:t>
                      </a:r>
                      <a:r>
                        <a:rPr lang="en-CA" sz="1400" b="1" dirty="0" smtClean="0">
                          <a:solidFill>
                            <a:srgbClr val="365F7E"/>
                          </a:solidFill>
                        </a:rPr>
                        <a:t>first</a:t>
                      </a:r>
                      <a:r>
                        <a:rPr lang="en-CA" sz="1400" b="0" dirty="0" smtClean="0">
                          <a:solidFill>
                            <a:schemeClr val="bg1"/>
                          </a:solidFill>
                        </a:rPr>
                        <a:t>.</a:t>
                      </a:r>
                      <a:r>
                        <a:rPr lang="en-CA" sz="1400" b="0" baseline="0" dirty="0" smtClean="0">
                          <a:solidFill>
                            <a:schemeClr val="bg1"/>
                          </a:solidFill>
                        </a:rPr>
                        <a:t> </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Ignore data where acceptable data quality cannot be guaranteed.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623307">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chemeClr val="bg1"/>
                          </a:solidFill>
                          <a:effectLst/>
                          <a:uLnTx/>
                          <a:uFillTx/>
                          <a:latin typeface="+mn-lt"/>
                          <a:ea typeface="+mn-ea"/>
                          <a:cs typeface="+mn-cs"/>
                        </a:rPr>
                        <a:t>Consider </a:t>
                      </a:r>
                      <a:r>
                        <a:rPr kumimoji="0" lang="en-CA" sz="1400" b="1" i="0" u="none" strike="noStrike" kern="1200" cap="none" spc="0" normalizeH="0" baseline="0" noProof="0" dirty="0" smtClean="0">
                          <a:ln>
                            <a:noFill/>
                          </a:ln>
                          <a:solidFill>
                            <a:schemeClr val="accent3">
                              <a:lumMod val="50000"/>
                            </a:schemeClr>
                          </a:solidFill>
                          <a:effectLst/>
                          <a:uLnTx/>
                          <a:uFillTx/>
                          <a:latin typeface="+mn-lt"/>
                          <a:ea typeface="+mn-ea"/>
                          <a:cs typeface="+mn-cs"/>
                        </a:rPr>
                        <a:t>data that is of the greatest benefit </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to the majority of users and to the most diverse uses.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623307">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chemeClr val="bg1"/>
                          </a:solidFill>
                          <a:effectLst/>
                          <a:uLnTx/>
                          <a:uFillTx/>
                          <a:latin typeface="+mn-lt"/>
                          <a:ea typeface="+mn-ea"/>
                          <a:cs typeface="+mn-cs"/>
                        </a:rPr>
                        <a:t>Work on benefit areas where data can be cleaned at the </a:t>
                      </a:r>
                      <a:r>
                        <a:rPr kumimoji="0" lang="en-CA" sz="1400" b="1" i="0" u="none" strike="noStrike" kern="1200" cap="none" spc="0" normalizeH="0" baseline="0" noProof="0" dirty="0" smtClean="0">
                          <a:ln>
                            <a:noFill/>
                          </a:ln>
                          <a:solidFill>
                            <a:srgbClr val="365F7E"/>
                          </a:solidFill>
                          <a:effectLst/>
                          <a:uLnTx/>
                          <a:uFillTx/>
                          <a:latin typeface="+mn-lt"/>
                          <a:ea typeface="+mn-ea"/>
                          <a:cs typeface="+mn-cs"/>
                        </a:rPr>
                        <a:t>best effort-cost relationship</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623307">
                <a:tc>
                  <a:txBody>
                    <a:bodyPr/>
                    <a:lstStyle/>
                    <a:p>
                      <a:pPr marL="36000"/>
                      <a:r>
                        <a:rPr kumimoji="0" lang="en-CA" sz="1400" b="1" i="0" u="none" strike="noStrike" kern="1200" cap="none" spc="0" normalizeH="0" baseline="0" noProof="0" dirty="0" smtClean="0">
                          <a:ln>
                            <a:noFill/>
                          </a:ln>
                          <a:solidFill>
                            <a:schemeClr val="accent3">
                              <a:lumMod val="50000"/>
                            </a:schemeClr>
                          </a:solidFill>
                          <a:effectLst/>
                          <a:uLnTx/>
                          <a:uFillTx/>
                          <a:latin typeface="+mn-lt"/>
                          <a:ea typeface="+mn-ea"/>
                          <a:cs typeface="+mn-cs"/>
                        </a:rPr>
                        <a:t>Promote self-governed data quality</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 with a balance between issue prevention and remedy after the fact.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623307">
                <a:tc>
                  <a:txBody>
                    <a:bodyPr/>
                    <a:lstStyle/>
                    <a:p>
                      <a:pPr marL="36000"/>
                      <a:r>
                        <a:rPr kumimoji="0" lang="en-CA" sz="1400" b="1" i="0" u="none" strike="noStrike" kern="1200" cap="none" spc="0" normalizeH="0" baseline="0" noProof="0" dirty="0" smtClean="0">
                          <a:ln>
                            <a:noFill/>
                          </a:ln>
                          <a:solidFill>
                            <a:srgbClr val="365F7E"/>
                          </a:solidFill>
                          <a:effectLst/>
                          <a:uLnTx/>
                          <a:uFillTx/>
                          <a:latin typeface="+mn-lt"/>
                          <a:ea typeface="+mn-ea"/>
                          <a:cs typeface="+mn-cs"/>
                        </a:rPr>
                        <a:t>Automate data manipulation processes </a:t>
                      </a:r>
                      <a:r>
                        <a:rPr kumimoji="0" lang="en-CA" sz="1400" b="0" i="0" u="none" strike="noStrike" kern="1200" cap="none" spc="0" normalizeH="0" baseline="0" noProof="0" dirty="0" smtClean="0">
                          <a:ln>
                            <a:noFill/>
                          </a:ln>
                          <a:solidFill>
                            <a:schemeClr val="bg1"/>
                          </a:solidFill>
                          <a:effectLst/>
                          <a:uLnTx/>
                          <a:uFillTx/>
                          <a:latin typeface="+mn-lt"/>
                          <a:ea typeface="+mn-ea"/>
                          <a:cs typeface="+mn-cs"/>
                        </a:rPr>
                        <a:t>to avoid human errors.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CA" dirty="0"/>
              <a:t>Define guiding principles for your data quality </a:t>
            </a:r>
            <a:r>
              <a:rPr lang="en-CA" dirty="0" smtClean="0"/>
              <a:t>program</a:t>
            </a:r>
            <a:endParaRPr lang="en-CA" dirty="0"/>
          </a:p>
        </p:txBody>
      </p:sp>
    </p:spTree>
    <p:extLst>
      <p:ext uri="{BB962C8B-B14F-4D97-AF65-F5344CB8AC3E}">
        <p14:creationId xmlns:p14="http://schemas.microsoft.com/office/powerpoint/2010/main" val="2391570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54646" b="17282"/>
          <a:stretch/>
        </p:blipFill>
        <p:spPr>
          <a:xfrm>
            <a:off x="534" y="1096264"/>
            <a:ext cx="9144000" cy="16612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8272868"/>
              </p:ext>
            </p:extLst>
          </p:nvPr>
        </p:nvGraphicFramePr>
        <p:xfrm>
          <a:off x="5767753" y="2971751"/>
          <a:ext cx="3125038" cy="3485124"/>
        </p:xfrm>
        <a:graphic>
          <a:graphicData uri="http://schemas.openxmlformats.org/drawingml/2006/table">
            <a:tbl>
              <a:tblPr bandRow="1">
                <a:tableStyleId>{5C22544A-7EE6-4342-B048-85BDC9FD1C3A}</a:tableStyleId>
              </a:tblPr>
              <a:tblGrid>
                <a:gridCol w="1562519"/>
                <a:gridCol w="1562519"/>
              </a:tblGrid>
              <a:tr h="357367">
                <a:tc gridSpan="2">
                  <a:txBody>
                    <a:bodyPr/>
                    <a:lstStyle/>
                    <a:p>
                      <a:pPr algn="ctr"/>
                      <a:r>
                        <a:rPr lang="en-CA" b="1" dirty="0" smtClean="0"/>
                        <a:t>Outcomes</a:t>
                      </a:r>
                      <a:r>
                        <a:rPr lang="en-CA" b="1" baseline="0" dirty="0" smtClean="0"/>
                        <a:t> ($)</a:t>
                      </a:r>
                      <a:endParaRPr lang="en-CA" b="1" dirty="0"/>
                    </a:p>
                  </a:txBody>
                  <a:tcPr/>
                </a:tc>
                <a:tc hMerge="1">
                  <a:txBody>
                    <a:bodyPr/>
                    <a:lstStyle/>
                    <a:p>
                      <a:endParaRPr lang="en-CA" dirty="0"/>
                    </a:p>
                  </a:txBody>
                  <a:tcPr/>
                </a:tc>
              </a:tr>
              <a:tr h="1559682">
                <a:tc>
                  <a:txBody>
                    <a:bodyPr/>
                    <a:lstStyle/>
                    <a:p>
                      <a:pPr algn="ctr"/>
                      <a:r>
                        <a:rPr lang="en-CA" sz="1600" b="1" dirty="0" smtClean="0"/>
                        <a:t>#1</a:t>
                      </a:r>
                    </a:p>
                    <a:p>
                      <a:pPr algn="ctr"/>
                      <a:endParaRPr lang="en-CA" sz="1600" dirty="0" smtClean="0"/>
                    </a:p>
                    <a:p>
                      <a:pPr algn="ctr"/>
                      <a:r>
                        <a:rPr lang="en-CA" sz="1600" i="1" dirty="0" smtClean="0"/>
                        <a:t>Improve</a:t>
                      </a:r>
                      <a:r>
                        <a:rPr lang="en-CA" sz="1600" i="1" baseline="0" dirty="0" smtClean="0"/>
                        <a:t> </a:t>
                      </a:r>
                      <a:r>
                        <a:rPr lang="en-CA" sz="1600" i="1" dirty="0" smtClean="0"/>
                        <a:t>Customer Intimacy</a:t>
                      </a:r>
                      <a:endParaRPr lang="en-CA" sz="1600" i="1" dirty="0"/>
                    </a:p>
                  </a:txBody>
                  <a:tcPr/>
                </a:tc>
                <a:tc>
                  <a:txBody>
                    <a:bodyPr/>
                    <a:lstStyle/>
                    <a:p>
                      <a:pPr algn="ctr"/>
                      <a:r>
                        <a:rPr lang="en-CA" sz="1600" b="1" dirty="0" smtClean="0"/>
                        <a:t>#2</a:t>
                      </a:r>
                    </a:p>
                    <a:p>
                      <a:pPr algn="ctr"/>
                      <a:endParaRPr lang="en-CA"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1600" i="1" dirty="0" smtClean="0"/>
                        <a:t>Enable</a:t>
                      </a:r>
                      <a:r>
                        <a:rPr lang="en-CA" sz="1600" i="1" baseline="0" dirty="0" smtClean="0"/>
                        <a:t> </a:t>
                      </a:r>
                      <a:r>
                        <a:rPr lang="en-CA" sz="1600" i="1" dirty="0" smtClean="0"/>
                        <a:t>Upsell</a:t>
                      </a:r>
                      <a:r>
                        <a:rPr lang="en-CA" sz="1600" i="1" baseline="0" dirty="0" smtClean="0"/>
                        <a:t> and Cross-sell</a:t>
                      </a:r>
                      <a:endParaRPr lang="en-CA" sz="1600" i="1" dirty="0" smtClean="0"/>
                    </a:p>
                    <a:p>
                      <a:pPr algn="ctr"/>
                      <a:endParaRPr lang="en-CA" sz="1600" dirty="0" smtClean="0"/>
                    </a:p>
                    <a:p>
                      <a:pPr algn="ctr"/>
                      <a:endParaRPr lang="en-CA" sz="1600" dirty="0" smtClean="0"/>
                    </a:p>
                  </a:txBody>
                  <a:tcPr/>
                </a:tc>
              </a:tr>
              <a:tr h="1559682">
                <a:tc>
                  <a:txBody>
                    <a:bodyPr/>
                    <a:lstStyle/>
                    <a:p>
                      <a:pPr algn="ctr"/>
                      <a:r>
                        <a:rPr lang="en-CA" sz="1600" b="1" dirty="0" smtClean="0"/>
                        <a:t>#3</a:t>
                      </a:r>
                    </a:p>
                    <a:p>
                      <a:pPr algn="ctr"/>
                      <a:endParaRPr lang="en-CA" sz="1600" dirty="0" smtClean="0"/>
                    </a:p>
                    <a:p>
                      <a:pPr algn="ctr"/>
                      <a:r>
                        <a:rPr lang="en-CA" sz="1600" i="1" dirty="0" smtClean="0"/>
                        <a:t>Accurate</a:t>
                      </a:r>
                      <a:r>
                        <a:rPr lang="en-CA" sz="1600" i="1" baseline="0" dirty="0" smtClean="0"/>
                        <a:t>, Trustworthy </a:t>
                      </a:r>
                      <a:r>
                        <a:rPr lang="en-CA" sz="1600" i="1" dirty="0" smtClean="0"/>
                        <a:t>Analytics</a:t>
                      </a:r>
                      <a:endParaRPr lang="en-CA" sz="1600" i="1" dirty="0"/>
                    </a:p>
                  </a:txBody>
                  <a:tcPr>
                    <a:solidFill>
                      <a:srgbClr val="E8E9EA"/>
                    </a:solidFill>
                  </a:tcPr>
                </a:tc>
                <a:tc>
                  <a:txBody>
                    <a:bodyPr/>
                    <a:lstStyle/>
                    <a:p>
                      <a:pPr algn="ctr"/>
                      <a:r>
                        <a:rPr lang="en-CA" sz="1600" b="1" dirty="0" smtClean="0"/>
                        <a:t>#4</a:t>
                      </a:r>
                    </a:p>
                    <a:p>
                      <a:pPr algn="ctr"/>
                      <a:endParaRPr lang="en-CA"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1600" i="1" dirty="0" smtClean="0"/>
                        <a:t>Minimize</a:t>
                      </a:r>
                      <a:r>
                        <a:rPr lang="en-CA" sz="1600" i="1" baseline="0" dirty="0" smtClean="0"/>
                        <a:t> Lost Revenue due to Bad Data</a:t>
                      </a:r>
                      <a:endParaRPr lang="en-CA" sz="1600" i="1" dirty="0" smtClean="0"/>
                    </a:p>
                    <a:p>
                      <a:pPr algn="ctr"/>
                      <a:endParaRPr lang="en-CA" sz="1600" dirty="0"/>
                    </a:p>
                  </a:txBody>
                  <a:tcPr>
                    <a:solidFill>
                      <a:srgbClr val="E8E9EA"/>
                    </a:solidFill>
                  </a:tcPr>
                </a:tc>
              </a:tr>
            </a:tbl>
          </a:graphicData>
        </a:graphic>
      </p:graphicFrame>
      <p:sp>
        <p:nvSpPr>
          <p:cNvPr id="18" name="Rectangle 3"/>
          <p:cNvSpPr/>
          <p:nvPr/>
        </p:nvSpPr>
        <p:spPr>
          <a:xfrm>
            <a:off x="534" y="2757512"/>
            <a:ext cx="5426555" cy="378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r>
              <a:rPr lang="en-CA" sz="1600" i="1" dirty="0" smtClean="0">
                <a:solidFill>
                  <a:srgbClr val="243F54"/>
                </a:solidFill>
              </a:rPr>
              <a:t>You </a:t>
            </a:r>
            <a:r>
              <a:rPr lang="en-CA" sz="1600" i="1" dirty="0">
                <a:solidFill>
                  <a:srgbClr val="243F54"/>
                </a:solidFill>
              </a:rPr>
              <a:t>want to</a:t>
            </a:r>
            <a:r>
              <a:rPr lang="en-CA" sz="1600" i="1" dirty="0" smtClean="0">
                <a:solidFill>
                  <a:srgbClr val="243F54"/>
                </a:solidFill>
              </a:rPr>
              <a:t>….</a:t>
            </a:r>
            <a:endParaRPr lang="en-CA" sz="1600" dirty="0" smtClean="0">
              <a:solidFill>
                <a:srgbClr val="243F54"/>
              </a:solidFill>
            </a:endParaRPr>
          </a:p>
          <a:p>
            <a:pPr marL="285750" indent="-285750">
              <a:buFont typeface="Arial" panose="020B0604020202020204" pitchFamily="34" charset="0"/>
              <a:buChar char="•"/>
            </a:pPr>
            <a:r>
              <a:rPr lang="en-CA" sz="1600" dirty="0" smtClean="0">
                <a:solidFill>
                  <a:srgbClr val="243F54"/>
                </a:solidFill>
              </a:rPr>
              <a:t>Engage senior executives so that they can provide support to data quality initiatives.</a:t>
            </a:r>
          </a:p>
          <a:p>
            <a:pPr marL="285750" indent="-285750">
              <a:buFont typeface="Arial" panose="020B0604020202020204" pitchFamily="34" charset="0"/>
              <a:buChar char="•"/>
            </a:pPr>
            <a:r>
              <a:rPr lang="en-CA" sz="1600" dirty="0" smtClean="0">
                <a:solidFill>
                  <a:srgbClr val="243F54"/>
                </a:solidFill>
              </a:rPr>
              <a:t>Promote data usability, data trust, and data-driven risk management.</a:t>
            </a:r>
          </a:p>
          <a:p>
            <a:pPr marL="285750" indent="-285750">
              <a:buFont typeface="Arial" panose="020B0604020202020204" pitchFamily="34" charset="0"/>
              <a:buChar char="•"/>
            </a:pPr>
            <a:r>
              <a:rPr lang="en-CA" sz="1600" dirty="0" smtClean="0">
                <a:solidFill>
                  <a:srgbClr val="243F54"/>
                </a:solidFill>
              </a:rPr>
              <a:t>Align business and IT by creating a joint team to conquer data quality issues.</a:t>
            </a:r>
          </a:p>
          <a:p>
            <a:pPr marL="285750" indent="-285750">
              <a:buFont typeface="Arial" panose="020B0604020202020204" pitchFamily="34" charset="0"/>
              <a:buChar char="•"/>
            </a:pPr>
            <a:r>
              <a:rPr lang="en-CA" sz="1600" dirty="0" smtClean="0">
                <a:solidFill>
                  <a:srgbClr val="243F54"/>
                </a:solidFill>
              </a:rPr>
              <a:t>Perform comprehensive root cause analyses to understand the origins of data quality issues.</a:t>
            </a:r>
          </a:p>
          <a:p>
            <a:pPr marL="285750" indent="-285750">
              <a:buFont typeface="Arial" panose="020B0604020202020204" pitchFamily="34" charset="0"/>
              <a:buChar char="•"/>
            </a:pPr>
            <a:r>
              <a:rPr lang="en-CA" sz="1600" dirty="0" smtClean="0">
                <a:solidFill>
                  <a:srgbClr val="243F54"/>
                </a:solidFill>
              </a:rPr>
              <a:t>Quantify the business impact of data quality issues.</a:t>
            </a:r>
          </a:p>
          <a:p>
            <a:pPr marL="285750" indent="-285750">
              <a:buFont typeface="Arial" panose="020B0604020202020204" pitchFamily="34" charset="0"/>
              <a:buChar char="•"/>
            </a:pPr>
            <a:r>
              <a:rPr lang="en-CA" sz="1600" dirty="0" smtClean="0">
                <a:solidFill>
                  <a:srgbClr val="243F54"/>
                </a:solidFill>
              </a:rPr>
              <a:t>Integrate data quality with key business processes and analytics through a data quality practice. </a:t>
            </a:r>
          </a:p>
          <a:p>
            <a:pPr marL="285750" indent="-285750">
              <a:buFont typeface="Arial" panose="020B0604020202020204" pitchFamily="34" charset="0"/>
              <a:buChar char="•"/>
            </a:pPr>
            <a:r>
              <a:rPr lang="en-CA" sz="1600" dirty="0" smtClean="0">
                <a:solidFill>
                  <a:srgbClr val="243F54"/>
                </a:solidFill>
              </a:rPr>
              <a:t>Measure key performance indicators (KPIs) at the data quality and practice levels.</a:t>
            </a:r>
          </a:p>
        </p:txBody>
      </p:sp>
      <p:sp>
        <p:nvSpPr>
          <p:cNvPr id="4" name="Isosceles Triangle 3"/>
          <p:cNvSpPr/>
          <p:nvPr/>
        </p:nvSpPr>
        <p:spPr>
          <a:xfrm rot="5400000">
            <a:off x="3765206" y="4460125"/>
            <a:ext cx="3733791" cy="4320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1400" dirty="0" smtClean="0"/>
              <a:t>Drives</a:t>
            </a:r>
            <a:endParaRPr lang="en-CA" sz="1400" dirty="0"/>
          </a:p>
        </p:txBody>
      </p:sp>
      <p:sp>
        <p:nvSpPr>
          <p:cNvPr id="6" name="Title 5"/>
          <p:cNvSpPr>
            <a:spLocks noGrp="1"/>
          </p:cNvSpPr>
          <p:nvPr>
            <p:ph type="title"/>
          </p:nvPr>
        </p:nvSpPr>
        <p:spPr/>
        <p:txBody>
          <a:bodyPr/>
          <a:lstStyle/>
          <a:p>
            <a:r>
              <a:rPr lang="en-CA" dirty="0">
                <a:solidFill>
                  <a:srgbClr val="FFFFFF"/>
                </a:solidFill>
              </a:rPr>
              <a:t>Make sure </a:t>
            </a:r>
            <a:r>
              <a:rPr lang="en-CA" dirty="0" smtClean="0">
                <a:solidFill>
                  <a:srgbClr val="FFFFFF"/>
                </a:solidFill>
              </a:rPr>
              <a:t>critical </a:t>
            </a:r>
            <a:r>
              <a:rPr lang="en-CA" dirty="0">
                <a:solidFill>
                  <a:srgbClr val="FFFFFF"/>
                </a:solidFill>
              </a:rPr>
              <a:t>success factors are found in your data quality </a:t>
            </a:r>
            <a:r>
              <a:rPr lang="en-CA" dirty="0" smtClean="0">
                <a:solidFill>
                  <a:srgbClr val="FFFFFF"/>
                </a:solidFill>
              </a:rPr>
              <a:t>initiatives</a:t>
            </a:r>
            <a:endParaRPr lang="en-CA" dirty="0"/>
          </a:p>
        </p:txBody>
      </p:sp>
    </p:spTree>
    <p:extLst>
      <p:ext uri="{BB962C8B-B14F-4D97-AF65-F5344CB8AC3E}">
        <p14:creationId xmlns:p14="http://schemas.microsoft.com/office/powerpoint/2010/main" val="333711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53987" y="2838018"/>
            <a:ext cx="3790157" cy="6100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4464479" y="2838019"/>
            <a:ext cx="4336621" cy="3339376"/>
          </a:xfrm>
          <a:prstGeom prst="rect">
            <a:avLst/>
          </a:prstGeom>
        </p:spPr>
        <p:txBody>
          <a:bodyPr wrap="square" rtlCol="0">
            <a:spAutoFit/>
          </a:bodyPr>
          <a:lstStyle/>
          <a:p>
            <a:pPr algn="ctr"/>
            <a:r>
              <a:rPr lang="en-CA" sz="1400" i="1" dirty="0">
                <a:solidFill>
                  <a:schemeClr val="accent1"/>
                </a:solidFill>
              </a:rPr>
              <a:t>Examples of</a:t>
            </a:r>
          </a:p>
          <a:p>
            <a:pPr algn="ctr"/>
            <a:r>
              <a:rPr lang="en-CA" b="1" i="1" dirty="0">
                <a:solidFill>
                  <a:srgbClr val="243F54"/>
                </a:solidFill>
              </a:rPr>
              <a:t>Self-Governed Data Quality </a:t>
            </a:r>
          </a:p>
          <a:p>
            <a:endParaRPr lang="en-CA" sz="1000" b="1" i="1" dirty="0">
              <a:solidFill>
                <a:srgbClr val="243F54"/>
              </a:solidFill>
            </a:endParaRPr>
          </a:p>
          <a:p>
            <a:pPr marL="144000" lvl="1">
              <a:spcAft>
                <a:spcPts val="600"/>
              </a:spcAft>
            </a:pPr>
            <a:r>
              <a:rPr lang="en-CA" sz="1400" i="1" dirty="0" smtClean="0">
                <a:solidFill>
                  <a:srgbClr val="B0C534"/>
                </a:solidFill>
              </a:rPr>
              <a:t>Everyone is accountable for…</a:t>
            </a:r>
            <a:endParaRPr lang="en-CA" sz="1400" i="1" dirty="0">
              <a:solidFill>
                <a:srgbClr val="B0C534"/>
              </a:solidFill>
            </a:endParaRPr>
          </a:p>
          <a:p>
            <a:pPr marL="468000" lvl="1" indent="-285750">
              <a:spcAft>
                <a:spcPts val="600"/>
              </a:spcAft>
              <a:buFont typeface="Arial" panose="020B0604020202020204" pitchFamily="34" charset="0"/>
              <a:buChar char="•"/>
            </a:pPr>
            <a:r>
              <a:rPr lang="en-CA" sz="1500" dirty="0" smtClean="0"/>
              <a:t>Being </a:t>
            </a:r>
            <a:r>
              <a:rPr lang="en-CA" sz="1500" dirty="0"/>
              <a:t>responsive to the data quality in </a:t>
            </a:r>
            <a:r>
              <a:rPr lang="en-CA" sz="1500" dirty="0" smtClean="0"/>
              <a:t>their </a:t>
            </a:r>
            <a:r>
              <a:rPr lang="en-CA" sz="1500" dirty="0"/>
              <a:t>business </a:t>
            </a:r>
            <a:r>
              <a:rPr lang="en-CA" sz="1500" dirty="0" smtClean="0"/>
              <a:t>domain.</a:t>
            </a:r>
            <a:endParaRPr lang="en-CA" sz="1500" dirty="0"/>
          </a:p>
          <a:p>
            <a:pPr marL="468000" lvl="1" indent="-285750">
              <a:spcAft>
                <a:spcPts val="600"/>
              </a:spcAft>
              <a:buFont typeface="Arial" panose="020B0604020202020204" pitchFamily="34" charset="0"/>
              <a:buChar char="•"/>
            </a:pPr>
            <a:r>
              <a:rPr lang="en-CA" sz="1500" dirty="0" smtClean="0"/>
              <a:t>Promoting </a:t>
            </a:r>
            <a:r>
              <a:rPr lang="en-CA" sz="1500" dirty="0"/>
              <a:t>accountability and ownership of data, and engagement in maintaining </a:t>
            </a:r>
            <a:r>
              <a:rPr lang="en-CA" sz="1500" dirty="0" smtClean="0"/>
              <a:t>quality.</a:t>
            </a:r>
            <a:endParaRPr lang="en-CA" sz="1500" dirty="0"/>
          </a:p>
          <a:p>
            <a:pPr marL="468000" lvl="1" indent="-285750">
              <a:spcAft>
                <a:spcPts val="600"/>
              </a:spcAft>
              <a:buFont typeface="Arial" panose="020B0604020202020204" pitchFamily="34" charset="0"/>
              <a:buChar char="•"/>
            </a:pPr>
            <a:r>
              <a:rPr lang="en-CA" sz="1500" dirty="0" smtClean="0"/>
              <a:t>Allowing ongoing </a:t>
            </a:r>
            <a:r>
              <a:rPr lang="en-CA" sz="1500" dirty="0"/>
              <a:t>collaboration and alignment to improve data </a:t>
            </a:r>
            <a:r>
              <a:rPr lang="en-CA" sz="1500" dirty="0" smtClean="0"/>
              <a:t>quality.</a:t>
            </a:r>
            <a:endParaRPr lang="en-CA" sz="1500" dirty="0"/>
          </a:p>
          <a:p>
            <a:pPr marL="468000" lvl="1" indent="-285750">
              <a:spcAft>
                <a:spcPts val="600"/>
              </a:spcAft>
              <a:buFont typeface="Arial" panose="020B0604020202020204" pitchFamily="34" charset="0"/>
              <a:buChar char="•"/>
            </a:pPr>
            <a:r>
              <a:rPr lang="en-CA" sz="1500" dirty="0" smtClean="0"/>
              <a:t>Allowing </a:t>
            </a:r>
            <a:r>
              <a:rPr lang="en-CA" sz="1500" dirty="0"/>
              <a:t>transparency via self reporting and audit of </a:t>
            </a:r>
            <a:r>
              <a:rPr lang="en-CA" sz="1500" dirty="0" smtClean="0"/>
              <a:t>their data.</a:t>
            </a:r>
            <a:endParaRPr lang="en-CA" sz="1500" dirty="0"/>
          </a:p>
        </p:txBody>
      </p:sp>
      <p:sp>
        <p:nvSpPr>
          <p:cNvPr id="3" name="Rectangle 2"/>
          <p:cNvSpPr/>
          <p:nvPr/>
        </p:nvSpPr>
        <p:spPr>
          <a:xfrm>
            <a:off x="484814" y="2838018"/>
            <a:ext cx="3790157" cy="6100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3"/>
          <p:cNvSpPr>
            <a:spLocks noGrp="1"/>
          </p:cNvSpPr>
          <p:nvPr>
            <p:ph type="title"/>
          </p:nvPr>
        </p:nvSpPr>
        <p:spPr/>
        <p:txBody>
          <a:bodyPr/>
          <a:lstStyle/>
          <a:p>
            <a:r>
              <a:rPr lang="en-CA" dirty="0"/>
              <a:t>Strike a balance between </a:t>
            </a:r>
            <a:r>
              <a:rPr lang="en-CA" i="1" dirty="0" smtClean="0"/>
              <a:t>centrally-governed</a:t>
            </a:r>
            <a:r>
              <a:rPr lang="en-CA" dirty="0" smtClean="0"/>
              <a:t> </a:t>
            </a:r>
            <a:r>
              <a:rPr lang="en-CA" dirty="0"/>
              <a:t>and </a:t>
            </a:r>
            <a:br>
              <a:rPr lang="en-CA" dirty="0"/>
            </a:br>
            <a:r>
              <a:rPr lang="en-CA" i="1" dirty="0" smtClean="0"/>
              <a:t>self-governed</a:t>
            </a:r>
            <a:r>
              <a:rPr lang="en-CA" dirty="0" smtClean="0"/>
              <a:t> </a:t>
            </a:r>
            <a:r>
              <a:rPr lang="en-CA" dirty="0"/>
              <a:t>data </a:t>
            </a:r>
            <a:r>
              <a:rPr lang="en-CA" dirty="0" smtClean="0"/>
              <a:t>quality</a:t>
            </a:r>
            <a:endParaRPr lang="en-CA" dirty="0"/>
          </a:p>
        </p:txBody>
      </p:sp>
      <p:sp>
        <p:nvSpPr>
          <p:cNvPr id="8" name="TextBox 7"/>
          <p:cNvSpPr txBox="1"/>
          <p:nvPr/>
        </p:nvSpPr>
        <p:spPr>
          <a:xfrm>
            <a:off x="295307" y="2838019"/>
            <a:ext cx="4169172" cy="3339376"/>
          </a:xfrm>
          <a:prstGeom prst="rect">
            <a:avLst/>
          </a:prstGeom>
        </p:spPr>
        <p:txBody>
          <a:bodyPr wrap="square" rtlCol="0">
            <a:spAutoFit/>
          </a:bodyPr>
          <a:lstStyle/>
          <a:p>
            <a:pPr algn="ctr"/>
            <a:r>
              <a:rPr lang="en-CA" sz="1400" i="1" dirty="0" smtClean="0">
                <a:solidFill>
                  <a:schemeClr val="accent1"/>
                </a:solidFill>
              </a:rPr>
              <a:t>Examples of</a:t>
            </a:r>
          </a:p>
          <a:p>
            <a:pPr algn="ctr"/>
            <a:r>
              <a:rPr lang="en-CA" b="1" i="1" dirty="0" smtClean="0">
                <a:solidFill>
                  <a:schemeClr val="accent1"/>
                </a:solidFill>
              </a:rPr>
              <a:t>Centrally-Governed Data Quality</a:t>
            </a:r>
          </a:p>
          <a:p>
            <a:pPr marL="182250"/>
            <a:endParaRPr lang="en-CA" sz="1000" b="1" i="1" dirty="0">
              <a:solidFill>
                <a:schemeClr val="accent1"/>
              </a:solidFill>
            </a:endParaRPr>
          </a:p>
          <a:p>
            <a:pPr marL="144000">
              <a:spcAft>
                <a:spcPts val="600"/>
              </a:spcAft>
            </a:pPr>
            <a:r>
              <a:rPr lang="en-CA" sz="1400" i="1" dirty="0" smtClean="0">
                <a:solidFill>
                  <a:srgbClr val="B0C534"/>
                </a:solidFill>
              </a:rPr>
              <a:t>The central governance body ensures that…</a:t>
            </a:r>
            <a:endParaRPr lang="en-CA" sz="1400" dirty="0" smtClean="0">
              <a:solidFill>
                <a:srgbClr val="B0C534"/>
              </a:solidFill>
            </a:endParaRPr>
          </a:p>
          <a:p>
            <a:pPr marL="468000" indent="-285750">
              <a:spcAft>
                <a:spcPts val="600"/>
              </a:spcAft>
              <a:buFont typeface="Arial" panose="020B0604020202020204" pitchFamily="34" charset="0"/>
              <a:buChar char="•"/>
            </a:pPr>
            <a:r>
              <a:rPr lang="en-CA" sz="1500" dirty="0" smtClean="0"/>
              <a:t>Data </a:t>
            </a:r>
            <a:r>
              <a:rPr lang="en-CA" sz="1500" dirty="0"/>
              <a:t>quality is strategically planned and managed </a:t>
            </a:r>
            <a:r>
              <a:rPr lang="en-CA" sz="1500" dirty="0" smtClean="0"/>
              <a:t>within the business context.</a:t>
            </a:r>
            <a:endParaRPr lang="en-CA" sz="1500" dirty="0"/>
          </a:p>
          <a:p>
            <a:pPr marL="468000" indent="-285750">
              <a:spcAft>
                <a:spcPts val="600"/>
              </a:spcAft>
              <a:buFont typeface="Arial" panose="020B0604020202020204" pitchFamily="34" charset="0"/>
              <a:buChar char="•"/>
            </a:pPr>
            <a:r>
              <a:rPr lang="en-CA" sz="1500" dirty="0" smtClean="0"/>
              <a:t>The centralized governance body is committed to making </a:t>
            </a:r>
            <a:r>
              <a:rPr lang="en-CA" sz="1500" dirty="0"/>
              <a:t>final </a:t>
            </a:r>
            <a:r>
              <a:rPr lang="en-CA" sz="1500" dirty="0" smtClean="0"/>
              <a:t>decisions.</a:t>
            </a:r>
          </a:p>
          <a:p>
            <a:pPr marL="468000" indent="-285750">
              <a:spcAft>
                <a:spcPts val="600"/>
              </a:spcAft>
              <a:buFont typeface="Arial" panose="020B0604020202020204" pitchFamily="34" charset="0"/>
              <a:buChar char="•"/>
            </a:pPr>
            <a:r>
              <a:rPr lang="en-CA" sz="1500" dirty="0"/>
              <a:t>D</a:t>
            </a:r>
            <a:r>
              <a:rPr lang="en-CA" sz="1500" dirty="0" smtClean="0"/>
              <a:t>irective </a:t>
            </a:r>
            <a:r>
              <a:rPr lang="en-CA" sz="1500" dirty="0"/>
              <a:t>guiding principles and </a:t>
            </a:r>
            <a:r>
              <a:rPr lang="en-CA" sz="1500" dirty="0" smtClean="0"/>
              <a:t>guidelines are developed around data quality.</a:t>
            </a:r>
          </a:p>
          <a:p>
            <a:pPr marL="468000" indent="-285750">
              <a:spcAft>
                <a:spcPts val="600"/>
              </a:spcAft>
              <a:buFont typeface="Arial" panose="020B0604020202020204" pitchFamily="34" charset="0"/>
              <a:buChar char="•"/>
            </a:pPr>
            <a:r>
              <a:rPr lang="en-CA" sz="1500" dirty="0" smtClean="0"/>
              <a:t>Best </a:t>
            </a:r>
            <a:r>
              <a:rPr lang="en-CA" sz="1500" dirty="0"/>
              <a:t>practices and lessons learned are </a:t>
            </a:r>
            <a:r>
              <a:rPr lang="en-CA" sz="1500" dirty="0" smtClean="0"/>
              <a:t>centralized and communicated.</a:t>
            </a:r>
          </a:p>
        </p:txBody>
      </p:sp>
      <p:sp>
        <p:nvSpPr>
          <p:cNvPr id="9" name="Rectangle 8"/>
          <p:cNvSpPr/>
          <p:nvPr/>
        </p:nvSpPr>
        <p:spPr>
          <a:xfrm>
            <a:off x="295306" y="1241064"/>
            <a:ext cx="8505794" cy="1323439"/>
          </a:xfrm>
          <a:prstGeom prst="rect">
            <a:avLst/>
          </a:prstGeom>
        </p:spPr>
        <p:txBody>
          <a:bodyPr wrap="square">
            <a:spAutoFit/>
          </a:bodyPr>
          <a:lstStyle/>
          <a:p>
            <a:pPr lvl="0">
              <a:spcBef>
                <a:spcPts val="600"/>
              </a:spcBef>
              <a:spcAft>
                <a:spcPts val="600"/>
              </a:spcAft>
            </a:pPr>
            <a:r>
              <a:rPr lang="en-CA" sz="1400" dirty="0" smtClean="0"/>
              <a:t>Achieve </a:t>
            </a:r>
            <a:r>
              <a:rPr lang="en-CA" sz="1400" dirty="0"/>
              <a:t>a fit-for-use </a:t>
            </a:r>
            <a:r>
              <a:rPr lang="en-CA" sz="1400" dirty="0" smtClean="0"/>
              <a:t>data </a:t>
            </a:r>
            <a:r>
              <a:rPr lang="en-CA" sz="1400" dirty="0"/>
              <a:t>quality practice in which data </a:t>
            </a:r>
            <a:r>
              <a:rPr lang="en-CA" sz="1400" dirty="0" smtClean="0"/>
              <a:t>quality is </a:t>
            </a:r>
            <a:r>
              <a:rPr lang="en-CA" sz="1400" dirty="0"/>
              <a:t>driven by the </a:t>
            </a:r>
            <a:r>
              <a:rPr lang="en-CA" sz="1400" dirty="0" smtClean="0"/>
              <a:t>business. </a:t>
            </a:r>
            <a:r>
              <a:rPr lang="en-CA" sz="1400" dirty="0"/>
              <a:t>This kind of practice will include a component that </a:t>
            </a:r>
            <a:r>
              <a:rPr lang="en-CA" sz="1400" dirty="0" smtClean="0"/>
              <a:t>is </a:t>
            </a:r>
            <a:r>
              <a:rPr lang="en-CA" sz="1400" b="1" dirty="0" smtClean="0"/>
              <a:t>centrally-governed </a:t>
            </a:r>
            <a:r>
              <a:rPr lang="en-CA" sz="1400" dirty="0"/>
              <a:t>and another component that is </a:t>
            </a:r>
            <a:r>
              <a:rPr lang="en-CA" sz="1400" b="1" dirty="0" smtClean="0"/>
              <a:t>self-governed. </a:t>
            </a:r>
            <a:endParaRPr lang="en-CA" sz="1400" b="1" dirty="0"/>
          </a:p>
          <a:p>
            <a:pPr lvl="0">
              <a:spcBef>
                <a:spcPts val="600"/>
              </a:spcBef>
              <a:spcAft>
                <a:spcPts val="600"/>
              </a:spcAft>
            </a:pPr>
            <a:r>
              <a:rPr lang="en-CA" sz="1400" dirty="0" smtClean="0"/>
              <a:t>Over </a:t>
            </a:r>
            <a:r>
              <a:rPr lang="en-CA" sz="1400" dirty="0"/>
              <a:t>the </a:t>
            </a:r>
            <a:r>
              <a:rPr lang="en-CA" sz="1400" dirty="0" smtClean="0"/>
              <a:t>long term</a:t>
            </a:r>
            <a:r>
              <a:rPr lang="en-CA" sz="1400" dirty="0"/>
              <a:t>, the goal is to </a:t>
            </a:r>
            <a:r>
              <a:rPr lang="en-CA" sz="1400" b="1" dirty="0"/>
              <a:t>ingrain data quality practices in the operations of the organization </a:t>
            </a:r>
            <a:r>
              <a:rPr lang="en-CA" sz="1400" dirty="0"/>
              <a:t>so that maintaining data quality is the </a:t>
            </a:r>
            <a:r>
              <a:rPr lang="en-CA" sz="1400" b="1" dirty="0"/>
              <a:t>responsibility of all employees</a:t>
            </a:r>
            <a:r>
              <a:rPr lang="en-CA" sz="1400" dirty="0"/>
              <a:t>. </a:t>
            </a:r>
          </a:p>
        </p:txBody>
      </p:sp>
    </p:spTree>
    <p:extLst>
      <p:ext uri="{BB962C8B-B14F-4D97-AF65-F5344CB8AC3E}">
        <p14:creationId xmlns:p14="http://schemas.microsoft.com/office/powerpoint/2010/main" val="339250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873117" y="2211867"/>
            <a:ext cx="4049428" cy="375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spcAft>
                <a:spcPts val="600"/>
              </a:spcAft>
            </a:pPr>
            <a:r>
              <a:rPr lang="en-CA" sz="1200" b="1" dirty="0">
                <a:solidFill>
                  <a:schemeClr val="tx1"/>
                </a:solidFill>
              </a:rPr>
              <a:t>The business value derived from quality data depends on how the business uses the data. </a:t>
            </a:r>
            <a:r>
              <a:rPr lang="en-CA" sz="1200" dirty="0" smtClean="0">
                <a:solidFill>
                  <a:schemeClr val="tx1"/>
                </a:solidFill>
              </a:rPr>
              <a:t>These are the two services your practice must deliver to realize the benefits of better data quality:</a:t>
            </a:r>
          </a:p>
          <a:p>
            <a:pPr marL="171450" indent="-171450">
              <a:spcAft>
                <a:spcPts val="600"/>
              </a:spcAft>
              <a:buFont typeface="Arial" panose="020B0604020202020204" pitchFamily="34" charset="0"/>
              <a:buChar char="•"/>
            </a:pPr>
            <a:r>
              <a:rPr lang="en-CA" sz="1200" b="1" dirty="0" smtClean="0">
                <a:solidFill>
                  <a:srgbClr val="B0C534"/>
                </a:solidFill>
              </a:rPr>
              <a:t>Data Quality Improvement</a:t>
            </a:r>
          </a:p>
          <a:p>
            <a:pPr marL="171450" indent="-171450">
              <a:spcAft>
                <a:spcPts val="600"/>
              </a:spcAft>
              <a:buFont typeface="Arial" panose="020B0604020202020204" pitchFamily="34" charset="0"/>
              <a:buChar char="•"/>
            </a:pPr>
            <a:r>
              <a:rPr lang="en-CA" sz="1200" b="1" dirty="0" smtClean="0">
                <a:solidFill>
                  <a:srgbClr val="B0C534"/>
                </a:solidFill>
              </a:rPr>
              <a:t>Data Quality Practice Improvement</a:t>
            </a:r>
          </a:p>
          <a:p>
            <a:pPr>
              <a:spcAft>
                <a:spcPts val="600"/>
              </a:spcAft>
            </a:pPr>
            <a:endParaRPr lang="en-CA" sz="1200" dirty="0" smtClean="0">
              <a:solidFill>
                <a:schemeClr val="tx1"/>
              </a:solidFill>
            </a:endParaRPr>
          </a:p>
          <a:p>
            <a:pPr>
              <a:spcAft>
                <a:spcPts val="600"/>
              </a:spcAft>
            </a:pPr>
            <a:endParaRPr lang="en-CA" sz="1200" dirty="0">
              <a:solidFill>
                <a:schemeClr val="tx1"/>
              </a:solidFill>
            </a:endParaRPr>
          </a:p>
          <a:p>
            <a:pPr>
              <a:spcAft>
                <a:spcPts val="600"/>
              </a:spcAft>
            </a:pPr>
            <a:endParaRPr lang="en-CA" sz="1200" dirty="0" smtClean="0">
              <a:solidFill>
                <a:schemeClr val="tx1"/>
              </a:solidFill>
            </a:endParaRPr>
          </a:p>
          <a:p>
            <a:pPr>
              <a:spcAft>
                <a:spcPts val="600"/>
              </a:spcAft>
            </a:pPr>
            <a:endParaRPr lang="en-CA" sz="1200" dirty="0">
              <a:solidFill>
                <a:schemeClr val="tx1"/>
              </a:solidFill>
            </a:endParaRPr>
          </a:p>
          <a:p>
            <a:pPr>
              <a:spcAft>
                <a:spcPts val="600"/>
              </a:spcAft>
            </a:pPr>
            <a:endParaRPr lang="en-CA" sz="1200" dirty="0" smtClean="0">
              <a:solidFill>
                <a:schemeClr val="tx1"/>
              </a:solidFill>
            </a:endParaRPr>
          </a:p>
          <a:p>
            <a:pPr>
              <a:spcAft>
                <a:spcPts val="600"/>
              </a:spcAft>
            </a:pPr>
            <a:r>
              <a:rPr lang="en-CA" sz="1200" b="1" dirty="0" smtClean="0">
                <a:solidFill>
                  <a:schemeClr val="tx1"/>
                </a:solidFill>
              </a:rPr>
              <a:t>Support the business’s evolving data quality requirements </a:t>
            </a:r>
            <a:r>
              <a:rPr lang="en-CA" sz="1200" dirty="0" smtClean="0">
                <a:solidFill>
                  <a:schemeClr val="tx1"/>
                </a:solidFill>
              </a:rPr>
              <a:t>by regularly identifying current and target capabilities. </a:t>
            </a:r>
            <a:r>
              <a:rPr lang="en-CA" sz="1200" dirty="0">
                <a:solidFill>
                  <a:schemeClr val="tx1"/>
                </a:solidFill>
              </a:rPr>
              <a:t>Create </a:t>
            </a:r>
            <a:r>
              <a:rPr lang="en-CA" sz="1200" dirty="0" smtClean="0">
                <a:solidFill>
                  <a:schemeClr val="tx1"/>
                </a:solidFill>
              </a:rPr>
              <a:t>and routinely recalibrate your practice improvement roadmap, and always measure </a:t>
            </a:r>
            <a:r>
              <a:rPr lang="en-CA" sz="1200" dirty="0">
                <a:solidFill>
                  <a:schemeClr val="tx1"/>
                </a:solidFill>
              </a:rPr>
              <a:t>and </a:t>
            </a:r>
            <a:r>
              <a:rPr lang="en-CA" sz="1200" dirty="0" smtClean="0">
                <a:solidFill>
                  <a:schemeClr val="tx1"/>
                </a:solidFill>
              </a:rPr>
              <a:t>report on capability </a:t>
            </a:r>
            <a:r>
              <a:rPr lang="en-CA" sz="1200" dirty="0">
                <a:solidFill>
                  <a:schemeClr val="tx1"/>
                </a:solidFill>
              </a:rPr>
              <a:t>performance</a:t>
            </a:r>
            <a:r>
              <a:rPr lang="en-CA" sz="1200" dirty="0" smtClean="0">
                <a:solidFill>
                  <a:schemeClr val="tx1"/>
                </a:solidFill>
              </a:rPr>
              <a:t>.</a:t>
            </a:r>
            <a:endParaRPr lang="en-CA" sz="1200" dirty="0">
              <a:solidFill>
                <a:schemeClr val="tx1"/>
              </a:solidFill>
            </a:endParaRPr>
          </a:p>
        </p:txBody>
      </p:sp>
      <p:sp>
        <p:nvSpPr>
          <p:cNvPr id="69" name="Rectangle 68"/>
          <p:cNvSpPr/>
          <p:nvPr/>
        </p:nvSpPr>
        <p:spPr>
          <a:xfrm>
            <a:off x="4802175" y="3921489"/>
            <a:ext cx="4316128" cy="143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endParaRPr lang="en-CA" sz="1200" dirty="0">
              <a:solidFill>
                <a:schemeClr val="tx1"/>
              </a:solidFill>
            </a:endParaRPr>
          </a:p>
        </p:txBody>
      </p:sp>
      <p:sp>
        <p:nvSpPr>
          <p:cNvPr id="27" name="Rectangle 26"/>
          <p:cNvSpPr/>
          <p:nvPr/>
        </p:nvSpPr>
        <p:spPr>
          <a:xfrm>
            <a:off x="260680" y="1211147"/>
            <a:ext cx="8616620" cy="532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CA" sz="1600" b="1" dirty="0">
                <a:solidFill>
                  <a:schemeClr val="tx1"/>
                </a:solidFill>
              </a:rPr>
              <a:t>I</a:t>
            </a:r>
            <a:r>
              <a:rPr lang="en-CA" sz="1600" b="1" dirty="0" smtClean="0">
                <a:solidFill>
                  <a:schemeClr val="tx1"/>
                </a:solidFill>
              </a:rPr>
              <a:t>mprove </a:t>
            </a:r>
            <a:r>
              <a:rPr lang="en-CA" sz="1600" b="1" dirty="0">
                <a:solidFill>
                  <a:schemeClr val="tx1"/>
                </a:solidFill>
              </a:rPr>
              <a:t>data usability, grow data quality </a:t>
            </a:r>
            <a:r>
              <a:rPr lang="en-CA" sz="1600" b="1" dirty="0" smtClean="0">
                <a:solidFill>
                  <a:schemeClr val="tx1"/>
                </a:solidFill>
              </a:rPr>
              <a:t>confidence, </a:t>
            </a:r>
            <a:r>
              <a:rPr lang="en-CA" sz="1600" b="1" dirty="0">
                <a:solidFill>
                  <a:schemeClr val="tx1"/>
                </a:solidFill>
              </a:rPr>
              <a:t>and contain data quality </a:t>
            </a:r>
            <a:r>
              <a:rPr lang="en-CA" sz="1600" b="1" dirty="0" smtClean="0">
                <a:solidFill>
                  <a:schemeClr val="tx1"/>
                </a:solidFill>
              </a:rPr>
              <a:t>risk by engaging the </a:t>
            </a:r>
            <a:r>
              <a:rPr lang="en-CA" sz="1600" b="1" dirty="0">
                <a:solidFill>
                  <a:schemeClr val="tx1"/>
                </a:solidFill>
              </a:rPr>
              <a:t>necessary people, processes, </a:t>
            </a:r>
            <a:r>
              <a:rPr lang="en-CA" sz="1600" b="1" dirty="0" smtClean="0">
                <a:solidFill>
                  <a:schemeClr val="tx1"/>
                </a:solidFill>
              </a:rPr>
              <a:t>technology, </a:t>
            </a:r>
            <a:r>
              <a:rPr lang="en-CA" sz="1600" b="1" dirty="0">
                <a:solidFill>
                  <a:schemeClr val="tx1"/>
                </a:solidFill>
              </a:rPr>
              <a:t>and </a:t>
            </a:r>
            <a:r>
              <a:rPr lang="en-CA" sz="1600" b="1" dirty="0" smtClean="0">
                <a:solidFill>
                  <a:schemeClr val="tx1"/>
                </a:solidFill>
              </a:rPr>
              <a:t>services. </a:t>
            </a:r>
            <a:endParaRPr lang="en-CA" sz="1600" dirty="0">
              <a:solidFill>
                <a:schemeClr val="tx1"/>
              </a:solidFill>
            </a:endParaRPr>
          </a:p>
        </p:txBody>
      </p:sp>
      <p:grpSp>
        <p:nvGrpSpPr>
          <p:cNvPr id="8" name="Group 7"/>
          <p:cNvGrpSpPr/>
          <p:nvPr/>
        </p:nvGrpSpPr>
        <p:grpSpPr>
          <a:xfrm>
            <a:off x="346433" y="2268924"/>
            <a:ext cx="4443311" cy="428169"/>
            <a:chOff x="260681" y="2677750"/>
            <a:chExt cx="4443311" cy="428169"/>
          </a:xfrm>
        </p:grpSpPr>
        <p:sp>
          <p:nvSpPr>
            <p:cNvPr id="40" name="Rectangle 39"/>
            <p:cNvSpPr/>
            <p:nvPr/>
          </p:nvSpPr>
          <p:spPr>
            <a:xfrm>
              <a:off x="260681" y="2677750"/>
              <a:ext cx="4443311" cy="428169"/>
            </a:xfrm>
            <a:prstGeom prst="rect">
              <a:avLst/>
            </a:prstGeom>
            <a:solidFill>
              <a:srgbClr val="F2F2F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dirty="0" smtClean="0">
                  <a:solidFill>
                    <a:srgbClr val="73A6B0"/>
                  </a:solidFill>
                </a:rPr>
                <a:t>People </a:t>
              </a:r>
              <a:endParaRPr lang="en-CA" sz="1400" b="1" i="1" dirty="0">
                <a:solidFill>
                  <a:srgbClr val="73A6B0"/>
                </a:solidFill>
              </a:endParaRPr>
            </a:p>
          </p:txBody>
        </p:sp>
        <p:pic>
          <p:nvPicPr>
            <p:cNvPr id="34" name="Picture 3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1378" y="2729570"/>
              <a:ext cx="344248" cy="324000"/>
            </a:xfrm>
            <a:prstGeom prst="rect">
              <a:avLst/>
            </a:prstGeom>
          </p:spPr>
        </p:pic>
      </p:grpSp>
      <p:grpSp>
        <p:nvGrpSpPr>
          <p:cNvPr id="9" name="Group 8"/>
          <p:cNvGrpSpPr/>
          <p:nvPr/>
        </p:nvGrpSpPr>
        <p:grpSpPr>
          <a:xfrm>
            <a:off x="346433" y="3598748"/>
            <a:ext cx="4443310" cy="428169"/>
            <a:chOff x="260682" y="3912684"/>
            <a:chExt cx="4443310" cy="428169"/>
          </a:xfrm>
        </p:grpSpPr>
        <p:sp>
          <p:nvSpPr>
            <p:cNvPr id="45" name="Rectangle 44"/>
            <p:cNvSpPr/>
            <p:nvPr/>
          </p:nvSpPr>
          <p:spPr>
            <a:xfrm>
              <a:off x="260682" y="3912684"/>
              <a:ext cx="4443310" cy="428169"/>
            </a:xfrm>
            <a:prstGeom prst="rect">
              <a:avLst/>
            </a:prstGeom>
            <a:solidFill>
              <a:srgbClr val="F2F2F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dirty="0" smtClean="0">
                  <a:solidFill>
                    <a:srgbClr val="73A6B0"/>
                  </a:solidFill>
                </a:rPr>
                <a:t>Processes and Procedures </a:t>
              </a:r>
              <a:endParaRPr lang="en-CA" sz="1400" b="1" i="1" dirty="0">
                <a:solidFill>
                  <a:srgbClr val="73A6B0"/>
                </a:solidFill>
              </a:endParaRPr>
            </a:p>
          </p:txBody>
        </p:sp>
        <p:pic>
          <p:nvPicPr>
            <p:cNvPr id="36" name="Picture 35"/>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1378" y="3934420"/>
              <a:ext cx="344248" cy="396000"/>
            </a:xfrm>
            <a:prstGeom prst="rect">
              <a:avLst/>
            </a:prstGeom>
          </p:spPr>
        </p:pic>
      </p:grpSp>
      <p:grpSp>
        <p:nvGrpSpPr>
          <p:cNvPr id="10" name="Group 9"/>
          <p:cNvGrpSpPr/>
          <p:nvPr/>
        </p:nvGrpSpPr>
        <p:grpSpPr>
          <a:xfrm>
            <a:off x="346433" y="4933582"/>
            <a:ext cx="4443310" cy="428169"/>
            <a:chOff x="260682" y="5126752"/>
            <a:chExt cx="4443310" cy="428169"/>
          </a:xfrm>
        </p:grpSpPr>
        <p:sp>
          <p:nvSpPr>
            <p:cNvPr id="46" name="Rectangle 45"/>
            <p:cNvSpPr/>
            <p:nvPr/>
          </p:nvSpPr>
          <p:spPr>
            <a:xfrm>
              <a:off x="260682" y="5126752"/>
              <a:ext cx="4443310" cy="428169"/>
            </a:xfrm>
            <a:prstGeom prst="rect">
              <a:avLst/>
            </a:prstGeom>
            <a:solidFill>
              <a:srgbClr val="F2F2F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dirty="0" smtClean="0">
                  <a:solidFill>
                    <a:srgbClr val="73A6B0"/>
                  </a:solidFill>
                </a:rPr>
                <a:t>Technology</a:t>
              </a:r>
            </a:p>
          </p:txBody>
        </p:sp>
        <p:pic>
          <p:nvPicPr>
            <p:cNvPr id="35" name="Picture 34"/>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1502" y="5190883"/>
              <a:ext cx="324000" cy="324000"/>
            </a:xfrm>
            <a:prstGeom prst="rect">
              <a:avLst/>
            </a:prstGeom>
          </p:spPr>
        </p:pic>
      </p:grpSp>
      <p:sp>
        <p:nvSpPr>
          <p:cNvPr id="15" name="TextBox 14"/>
          <p:cNvSpPr txBox="1"/>
          <p:nvPr/>
        </p:nvSpPr>
        <p:spPr>
          <a:xfrm>
            <a:off x="381843" y="1872865"/>
            <a:ext cx="4372491" cy="338554"/>
          </a:xfrm>
          <a:prstGeom prst="rect">
            <a:avLst/>
          </a:prstGeom>
        </p:spPr>
        <p:txBody>
          <a:bodyPr wrap="square" rtlCol="0">
            <a:spAutoFit/>
          </a:bodyPr>
          <a:lstStyle/>
          <a:p>
            <a:r>
              <a:rPr lang="en-CA" sz="1600" dirty="0" smtClean="0">
                <a:solidFill>
                  <a:srgbClr val="73A6B0"/>
                </a:solidFill>
              </a:rPr>
              <a:t>Essential Elements in a Successful Practice </a:t>
            </a:r>
          </a:p>
        </p:txBody>
      </p:sp>
      <p:sp>
        <p:nvSpPr>
          <p:cNvPr id="16" name="TextBox 15"/>
          <p:cNvSpPr txBox="1"/>
          <p:nvPr/>
        </p:nvSpPr>
        <p:spPr>
          <a:xfrm>
            <a:off x="321057" y="2710165"/>
            <a:ext cx="4494062"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dirty="0" smtClean="0"/>
              <a:t>Data quality stakeholders have the </a:t>
            </a:r>
            <a:r>
              <a:rPr lang="en-CA" sz="1200" b="1" dirty="0"/>
              <a:t>communication</a:t>
            </a:r>
            <a:r>
              <a:rPr lang="en-CA" sz="1200" dirty="0"/>
              <a:t> and </a:t>
            </a:r>
            <a:r>
              <a:rPr lang="en-CA" sz="1200" b="1" dirty="0"/>
              <a:t>capacity</a:t>
            </a:r>
            <a:r>
              <a:rPr lang="en-CA" sz="1200" dirty="0"/>
              <a:t> to </a:t>
            </a:r>
            <a:r>
              <a:rPr lang="en-CA" sz="1200" dirty="0" smtClean="0"/>
              <a:t>achieve targets </a:t>
            </a:r>
            <a:r>
              <a:rPr lang="en-CA" sz="1200" b="1" dirty="0" smtClean="0"/>
              <a:t>with </a:t>
            </a:r>
            <a:r>
              <a:rPr lang="en-CA" sz="1200" b="1" dirty="0"/>
              <a:t>business-IT alignment</a:t>
            </a:r>
            <a:r>
              <a:rPr lang="en-CA" sz="1200" dirty="0"/>
              <a:t>.</a:t>
            </a:r>
          </a:p>
          <a:p>
            <a:pPr marL="182563" indent="-182563">
              <a:buFont typeface="Arial" panose="020B0604020202020204" pitchFamily="34" charset="0"/>
              <a:buChar char="•"/>
              <a:tabLst>
                <a:tab pos="182563" algn="l"/>
              </a:tabLst>
            </a:pPr>
            <a:r>
              <a:rPr lang="en-CA" sz="1200" dirty="0" smtClean="0"/>
              <a:t>The people responsible </a:t>
            </a:r>
            <a:r>
              <a:rPr lang="en-CA" sz="1200" dirty="0"/>
              <a:t>for data assets have the </a:t>
            </a:r>
            <a:r>
              <a:rPr lang="en-CA" sz="1200" b="1" dirty="0" smtClean="0"/>
              <a:t>direction</a:t>
            </a:r>
            <a:r>
              <a:rPr lang="en-CA" sz="1200" dirty="0" smtClean="0"/>
              <a:t> and </a:t>
            </a:r>
            <a:r>
              <a:rPr lang="en-CA" sz="1200" b="1" dirty="0"/>
              <a:t>endorsement </a:t>
            </a:r>
            <a:r>
              <a:rPr lang="en-CA" sz="1200" dirty="0" smtClean="0"/>
              <a:t>to </a:t>
            </a:r>
            <a:r>
              <a:rPr lang="en-CA" sz="1200" dirty="0"/>
              <a:t>advance data quality </a:t>
            </a:r>
            <a:r>
              <a:rPr lang="en-CA" sz="1200" dirty="0" smtClean="0"/>
              <a:t>initiatives.</a:t>
            </a:r>
          </a:p>
        </p:txBody>
      </p:sp>
      <p:sp>
        <p:nvSpPr>
          <p:cNvPr id="26" name="TextBox 25"/>
          <p:cNvSpPr txBox="1"/>
          <p:nvPr/>
        </p:nvSpPr>
        <p:spPr>
          <a:xfrm>
            <a:off x="313388" y="4050829"/>
            <a:ext cx="4509399"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dirty="0" smtClean="0"/>
              <a:t>Following </a:t>
            </a:r>
            <a:r>
              <a:rPr lang="en-CA" sz="1200" b="1" dirty="0" smtClean="0"/>
              <a:t>root cause analysis</a:t>
            </a:r>
            <a:r>
              <a:rPr lang="en-CA" sz="1200" dirty="0" smtClean="0"/>
              <a:t>, the necessary </a:t>
            </a:r>
            <a:r>
              <a:rPr lang="en-CA" sz="1200" b="1" dirty="0" smtClean="0"/>
              <a:t>policies</a:t>
            </a:r>
            <a:r>
              <a:rPr lang="en-CA" sz="1200" dirty="0" smtClean="0"/>
              <a:t> and </a:t>
            </a:r>
            <a:r>
              <a:rPr lang="en-CA" sz="1200" b="1" dirty="0" smtClean="0"/>
              <a:t>processes</a:t>
            </a:r>
            <a:r>
              <a:rPr lang="en-CA" sz="1200" dirty="0" smtClean="0"/>
              <a:t> are in place to ensure </a:t>
            </a:r>
            <a:r>
              <a:rPr lang="en-CA" sz="1200" b="1" dirty="0" smtClean="0"/>
              <a:t>ongoing completion </a:t>
            </a:r>
            <a:r>
              <a:rPr lang="en-CA" sz="1200" dirty="0" smtClean="0"/>
              <a:t>of data quality initiatives, and this results in </a:t>
            </a:r>
            <a:r>
              <a:rPr lang="en-CA" sz="1200" b="1" dirty="0" smtClean="0"/>
              <a:t>long-term solutions</a:t>
            </a:r>
            <a:r>
              <a:rPr lang="en-CA" sz="1200" dirty="0" smtClean="0"/>
              <a:t> rather than repetitive temporary fixes.</a:t>
            </a:r>
          </a:p>
        </p:txBody>
      </p:sp>
      <p:sp>
        <p:nvSpPr>
          <p:cNvPr id="32" name="TextBox 31"/>
          <p:cNvSpPr txBox="1"/>
          <p:nvPr/>
        </p:nvSpPr>
        <p:spPr>
          <a:xfrm>
            <a:off x="321057" y="5361751"/>
            <a:ext cx="4494062"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dirty="0" smtClean="0"/>
              <a:t>Data quality requirements are expressed transparently so that </a:t>
            </a:r>
            <a:r>
              <a:rPr lang="en-CA" sz="1200" b="1" dirty="0" smtClean="0"/>
              <a:t>appropriate</a:t>
            </a:r>
            <a:r>
              <a:rPr lang="en-CA" sz="1200" dirty="0" smtClean="0"/>
              <a:t> and </a:t>
            </a:r>
            <a:r>
              <a:rPr lang="en-CA" sz="1200" b="1" dirty="0" smtClean="0"/>
              <a:t>right-sized</a:t>
            </a:r>
            <a:r>
              <a:rPr lang="en-CA" sz="1200" dirty="0" smtClean="0"/>
              <a:t> technology is in place, and the practice is </a:t>
            </a:r>
            <a:r>
              <a:rPr lang="en-CA" sz="1200" b="1" dirty="0" smtClean="0"/>
              <a:t>automated wherever possible </a:t>
            </a:r>
            <a:r>
              <a:rPr lang="en-CA" sz="1200" dirty="0" smtClean="0"/>
              <a:t>to streamline operational data quality.</a:t>
            </a:r>
          </a:p>
        </p:txBody>
      </p:sp>
      <p:grpSp>
        <p:nvGrpSpPr>
          <p:cNvPr id="68" name="Group 67"/>
          <p:cNvGrpSpPr/>
          <p:nvPr/>
        </p:nvGrpSpPr>
        <p:grpSpPr>
          <a:xfrm>
            <a:off x="5918467" y="3864740"/>
            <a:ext cx="1961108" cy="944704"/>
            <a:chOff x="5710295" y="2886342"/>
            <a:chExt cx="2132519" cy="1118818"/>
          </a:xfrm>
        </p:grpSpPr>
        <p:sp>
          <p:nvSpPr>
            <p:cNvPr id="33" name="TextBox 32"/>
            <p:cNvSpPr txBox="1"/>
            <p:nvPr/>
          </p:nvSpPr>
          <p:spPr>
            <a:xfrm>
              <a:off x="6841715" y="2969752"/>
              <a:ext cx="862252" cy="215444"/>
            </a:xfrm>
            <a:prstGeom prst="rect">
              <a:avLst/>
            </a:prstGeom>
          </p:spPr>
          <p:txBody>
            <a:bodyPr wrap="square" rtlCol="0">
              <a:spAutoFit/>
            </a:bodyPr>
            <a:lstStyle/>
            <a:p>
              <a:r>
                <a:rPr lang="en-CA" sz="800" b="1" i="1" dirty="0" smtClean="0">
                  <a:solidFill>
                    <a:schemeClr val="bg1">
                      <a:lumMod val="65000"/>
                    </a:schemeClr>
                  </a:solidFill>
                </a:rPr>
                <a:t>Target </a:t>
              </a:r>
            </a:p>
          </p:txBody>
        </p:sp>
        <p:grpSp>
          <p:nvGrpSpPr>
            <p:cNvPr id="61" name="Group 60"/>
            <p:cNvGrpSpPr/>
            <p:nvPr/>
          </p:nvGrpSpPr>
          <p:grpSpPr>
            <a:xfrm>
              <a:off x="5710295" y="2886342"/>
              <a:ext cx="2132519" cy="1118818"/>
              <a:chOff x="5409736" y="2393367"/>
              <a:chExt cx="1541322" cy="885897"/>
            </a:xfrm>
          </p:grpSpPr>
          <p:grpSp>
            <p:nvGrpSpPr>
              <p:cNvPr id="44" name="Group 43"/>
              <p:cNvGrpSpPr/>
              <p:nvPr/>
            </p:nvGrpSpPr>
            <p:grpSpPr>
              <a:xfrm>
                <a:off x="5409736" y="2393367"/>
                <a:ext cx="1541322" cy="885897"/>
                <a:chOff x="5725867" y="2648017"/>
                <a:chExt cx="1612680" cy="926172"/>
              </a:xfrm>
            </p:grpSpPr>
            <p:cxnSp>
              <p:nvCxnSpPr>
                <p:cNvPr id="41" name="Straight Connector 40"/>
                <p:cNvCxnSpPr/>
                <p:nvPr/>
              </p:nvCxnSpPr>
              <p:spPr>
                <a:xfrm flipH="1">
                  <a:off x="5725867" y="3574189"/>
                  <a:ext cx="161268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26110" y="2648017"/>
                  <a:ext cx="0" cy="9261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V="1">
                <a:off x="5604161" y="2953114"/>
                <a:ext cx="166719" cy="1133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70880" y="2953114"/>
                <a:ext cx="1320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902960" y="2803671"/>
                <a:ext cx="166718" cy="1494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64357" y="2747151"/>
                <a:ext cx="326272" cy="5786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387297" y="2575853"/>
                <a:ext cx="232087" cy="1773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6002993" y="3650648"/>
              <a:ext cx="1280981" cy="215444"/>
            </a:xfrm>
            <a:prstGeom prst="rect">
              <a:avLst/>
            </a:prstGeom>
          </p:spPr>
          <p:txBody>
            <a:bodyPr wrap="square" rtlCol="0">
              <a:spAutoFit/>
            </a:bodyPr>
            <a:lstStyle/>
            <a:p>
              <a:r>
                <a:rPr lang="en-CA" sz="800" b="1" i="1" dirty="0" smtClean="0">
                  <a:solidFill>
                    <a:schemeClr val="bg1">
                      <a:lumMod val="65000"/>
                    </a:schemeClr>
                  </a:solidFill>
                </a:rPr>
                <a:t>Baseline </a:t>
              </a:r>
            </a:p>
          </p:txBody>
        </p:sp>
      </p:grpSp>
      <p:cxnSp>
        <p:nvCxnSpPr>
          <p:cNvPr id="76" name="Straight Connector 75"/>
          <p:cNvCxnSpPr/>
          <p:nvPr/>
        </p:nvCxnSpPr>
        <p:spPr>
          <a:xfrm flipH="1">
            <a:off x="5000124" y="6932436"/>
            <a:ext cx="382854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2"/>
          <p:cNvCxnSpPr/>
          <p:nvPr/>
        </p:nvCxnSpPr>
        <p:spPr>
          <a:xfrm flipV="1">
            <a:off x="4902117" y="1943826"/>
            <a:ext cx="0" cy="406405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928804" y="1872327"/>
            <a:ext cx="3567496" cy="338554"/>
          </a:xfrm>
          <a:prstGeom prst="rect">
            <a:avLst/>
          </a:prstGeom>
        </p:spPr>
        <p:txBody>
          <a:bodyPr wrap="square" rtlCol="0">
            <a:spAutoFit/>
          </a:bodyPr>
          <a:lstStyle/>
          <a:p>
            <a:r>
              <a:rPr lang="en-CA" sz="1600" dirty="0" smtClean="0">
                <a:solidFill>
                  <a:srgbClr val="73A6B0"/>
                </a:solidFill>
              </a:rPr>
              <a:t>Key Services in an Effective Practice</a:t>
            </a:r>
          </a:p>
        </p:txBody>
      </p:sp>
      <p:sp>
        <p:nvSpPr>
          <p:cNvPr id="2" name="Title 1"/>
          <p:cNvSpPr>
            <a:spLocks noGrp="1"/>
          </p:cNvSpPr>
          <p:nvPr>
            <p:ph type="title"/>
          </p:nvPr>
        </p:nvSpPr>
        <p:spPr/>
        <p:txBody>
          <a:bodyPr/>
          <a:lstStyle/>
          <a:p>
            <a:pPr lvl="0"/>
            <a:r>
              <a:rPr lang="en-CA" dirty="0"/>
              <a:t>Support your business in its data quality quest by developing a strong </a:t>
            </a:r>
            <a:r>
              <a:rPr lang="en-CA" dirty="0" smtClean="0"/>
              <a:t>data quality practice</a:t>
            </a:r>
            <a:endParaRPr lang="en-CA" dirty="0"/>
          </a:p>
        </p:txBody>
      </p:sp>
    </p:spTree>
    <p:extLst>
      <p:ext uri="{BB962C8B-B14F-4D97-AF65-F5344CB8AC3E}">
        <p14:creationId xmlns:p14="http://schemas.microsoft.com/office/powerpoint/2010/main" val="3369791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1799" y="2379"/>
            <a:ext cx="9144000" cy="1184573"/>
          </a:xfrm>
          <a:prstGeom prst="rect">
            <a:avLst/>
          </a:prstGeom>
          <a:solidFill>
            <a:srgbClr val="29475F"/>
          </a:solidFill>
          <a:ln w="25400" cap="flat" cmpd="sng" algn="ctr">
            <a:noFill/>
            <a:prstDash val="solid"/>
          </a:ln>
          <a:effectLst/>
        </p:spPr>
        <p:txBody>
          <a:bodyPr lIns="270000" tIns="90000" rIns="270000" bIns="90000" rtlCol="0" anchor="ctr"/>
          <a:lstStyle/>
          <a:p>
            <a:pPr lvl="0"/>
            <a:endParaRPr kumimoji="0" lang="en-CA" sz="1600" b="1" i="0" u="none" strike="noStrike" kern="0" cap="none" spc="0" normalizeH="0" baseline="0" noProof="0" dirty="0" smtClean="0">
              <a:ln>
                <a:noFill/>
              </a:ln>
              <a:solidFill>
                <a:schemeClr val="accent2"/>
              </a:solidFill>
              <a:effectLst/>
              <a:uLnTx/>
              <a:uFillTx/>
              <a:latin typeface="Arial"/>
            </a:endParaRPr>
          </a:p>
        </p:txBody>
      </p:sp>
      <p:sp>
        <p:nvSpPr>
          <p:cNvPr id="3" name="Oval 2"/>
          <p:cNvSpPr/>
          <p:nvPr/>
        </p:nvSpPr>
        <p:spPr>
          <a:xfrm>
            <a:off x="8395697" y="344897"/>
            <a:ext cx="499533" cy="49953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65" y="454965"/>
            <a:ext cx="279399" cy="279399"/>
          </a:xfrm>
          <a:prstGeom prst="rect">
            <a:avLst/>
          </a:prstGeom>
        </p:spPr>
      </p:pic>
      <p:grpSp>
        <p:nvGrpSpPr>
          <p:cNvPr id="8" name="Group 7"/>
          <p:cNvGrpSpPr/>
          <p:nvPr/>
        </p:nvGrpSpPr>
        <p:grpSpPr>
          <a:xfrm>
            <a:off x="147484" y="1297019"/>
            <a:ext cx="8826275" cy="5133277"/>
            <a:chOff x="-3634528" y="4101877"/>
            <a:chExt cx="9428140" cy="2775096"/>
          </a:xfrm>
        </p:grpSpPr>
        <p:sp>
          <p:nvSpPr>
            <p:cNvPr id="12" name="Rectangle 14"/>
            <p:cNvSpPr/>
            <p:nvPr/>
          </p:nvSpPr>
          <p:spPr>
            <a:xfrm>
              <a:off x="-3634528" y="4101877"/>
              <a:ext cx="9428140" cy="27750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Users’ Perception of Data Quality:</a:t>
              </a:r>
            </a:p>
          </p:txBody>
        </p:sp>
        <p:grpSp>
          <p:nvGrpSpPr>
            <p:cNvPr id="16" name="Group 15"/>
            <p:cNvGrpSpPr/>
            <p:nvPr/>
          </p:nvGrpSpPr>
          <p:grpSpPr>
            <a:xfrm>
              <a:off x="-2117149" y="4314944"/>
              <a:ext cx="7718265" cy="2528320"/>
              <a:chOff x="1094874" y="3717610"/>
              <a:chExt cx="7718265" cy="2528320"/>
            </a:xfrm>
          </p:grpSpPr>
          <p:sp>
            <p:nvSpPr>
              <p:cNvPr id="17" name="Rounded Rectangle 17"/>
              <p:cNvSpPr/>
              <p:nvPr/>
            </p:nvSpPr>
            <p:spPr>
              <a:xfrm>
                <a:off x="1094874" y="3717614"/>
                <a:ext cx="1852864" cy="2514189"/>
              </a:xfrm>
              <a:prstGeom prst="roundRect">
                <a:avLst>
                  <a:gd name="adj" fmla="val 4979"/>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accent1"/>
                    </a:solidFill>
                  </a:rPr>
                  <a:t>Data Trust</a:t>
                </a:r>
              </a:p>
              <a:p>
                <a:pPr algn="ctr"/>
                <a:endParaRPr lang="en-CA" sz="1600" dirty="0">
                  <a:solidFill>
                    <a:schemeClr val="accent1"/>
                  </a:solidFill>
                </a:endParaRPr>
              </a:p>
              <a:p>
                <a:pPr algn="ctr"/>
                <a:r>
                  <a:rPr lang="en-CA" sz="1200" dirty="0" smtClean="0">
                    <a:solidFill>
                      <a:schemeClr val="accent1"/>
                    </a:solidFill>
                  </a:rPr>
                  <a:t>Do users trust the data? </a:t>
                </a:r>
                <a:endParaRPr lang="en-CA" sz="1200" dirty="0">
                  <a:solidFill>
                    <a:schemeClr val="accent1"/>
                  </a:solidFill>
                </a:endParaRPr>
              </a:p>
            </p:txBody>
          </p:sp>
          <p:sp>
            <p:nvSpPr>
              <p:cNvPr id="18" name="Rounded Rectangle 18"/>
              <p:cNvSpPr/>
              <p:nvPr/>
            </p:nvSpPr>
            <p:spPr>
              <a:xfrm>
                <a:off x="3050008" y="3717610"/>
                <a:ext cx="1852864" cy="2514189"/>
              </a:xfrm>
              <a:prstGeom prst="roundRect">
                <a:avLst>
                  <a:gd name="adj" fmla="val 4979"/>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accent1"/>
                    </a:solidFill>
                  </a:rPr>
                  <a:t>Data Usability</a:t>
                </a:r>
              </a:p>
              <a:p>
                <a:pPr algn="ctr"/>
                <a:endParaRPr lang="en-CA" sz="1600" dirty="0">
                  <a:solidFill>
                    <a:schemeClr val="accent1"/>
                  </a:solidFill>
                </a:endParaRPr>
              </a:p>
              <a:p>
                <a:pPr algn="ctr"/>
                <a:r>
                  <a:rPr lang="en-CA" sz="1200" dirty="0" smtClean="0">
                    <a:solidFill>
                      <a:schemeClr val="accent1"/>
                    </a:solidFill>
                  </a:rPr>
                  <a:t>Are business users leveraging data? </a:t>
                </a:r>
                <a:endParaRPr lang="en-CA" sz="1200" dirty="0">
                  <a:solidFill>
                    <a:schemeClr val="accent1"/>
                  </a:solidFill>
                </a:endParaRPr>
              </a:p>
            </p:txBody>
          </p:sp>
          <p:sp>
            <p:nvSpPr>
              <p:cNvPr id="19" name="Rounded Rectangle 19"/>
              <p:cNvSpPr/>
              <p:nvPr/>
            </p:nvSpPr>
            <p:spPr>
              <a:xfrm>
                <a:off x="5005142" y="3731740"/>
                <a:ext cx="1852864" cy="2514189"/>
              </a:xfrm>
              <a:prstGeom prst="roundRect">
                <a:avLst>
                  <a:gd name="adj" fmla="val 4979"/>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accent1"/>
                    </a:solidFill>
                  </a:rPr>
                  <a:t>Data Security</a:t>
                </a:r>
              </a:p>
              <a:p>
                <a:pPr algn="ctr"/>
                <a:endParaRPr lang="en-CA" sz="1600" dirty="0">
                  <a:solidFill>
                    <a:schemeClr val="accent1"/>
                  </a:solidFill>
                </a:endParaRPr>
              </a:p>
              <a:p>
                <a:pPr algn="ctr"/>
                <a:r>
                  <a:rPr lang="en-CA" sz="1200" dirty="0" smtClean="0">
                    <a:solidFill>
                      <a:schemeClr val="accent1"/>
                    </a:solidFill>
                  </a:rPr>
                  <a:t>Do users feel the data is secure? </a:t>
                </a:r>
                <a:endParaRPr lang="en-CA" sz="1200" dirty="0">
                  <a:solidFill>
                    <a:schemeClr val="accent1"/>
                  </a:solidFill>
                </a:endParaRPr>
              </a:p>
            </p:txBody>
          </p:sp>
          <p:sp>
            <p:nvSpPr>
              <p:cNvPr id="20" name="Rounded Rectangle 20"/>
              <p:cNvSpPr/>
              <p:nvPr/>
            </p:nvSpPr>
            <p:spPr>
              <a:xfrm>
                <a:off x="6960275" y="3731740"/>
                <a:ext cx="1852864" cy="2514190"/>
              </a:xfrm>
              <a:prstGeom prst="roundRect">
                <a:avLst>
                  <a:gd name="adj" fmla="val 4979"/>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500" b="1" dirty="0" smtClean="0">
                    <a:solidFill>
                      <a:schemeClr val="accent1"/>
                    </a:solidFill>
                  </a:rPr>
                  <a:t>Data Compliance</a:t>
                </a:r>
              </a:p>
              <a:p>
                <a:pPr algn="ctr"/>
                <a:endParaRPr lang="en-CA" sz="1600" dirty="0">
                  <a:solidFill>
                    <a:schemeClr val="accent1"/>
                  </a:solidFill>
                </a:endParaRPr>
              </a:p>
              <a:p>
                <a:pPr algn="ctr"/>
                <a:r>
                  <a:rPr lang="en-CA" sz="1200" dirty="0" smtClean="0">
                    <a:solidFill>
                      <a:schemeClr val="accent1"/>
                    </a:solidFill>
                  </a:rPr>
                  <a:t>Are data regulations complied with? </a:t>
                </a:r>
                <a:endParaRPr lang="en-CA" sz="1200" dirty="0">
                  <a:solidFill>
                    <a:schemeClr val="accent1"/>
                  </a:solidFill>
                </a:endParaRPr>
              </a:p>
            </p:txBody>
          </p:sp>
        </p:grpSp>
      </p:grpSp>
      <p:sp>
        <p:nvSpPr>
          <p:cNvPr id="2" name="Rounded Rectangle 1"/>
          <p:cNvSpPr/>
          <p:nvPr/>
        </p:nvSpPr>
        <p:spPr>
          <a:xfrm>
            <a:off x="226142" y="3215148"/>
            <a:ext cx="8669087" cy="1376516"/>
          </a:xfrm>
          <a:prstGeom prst="roundRect">
            <a:avLst>
              <a:gd name="adj" fmla="val 534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accent1"/>
                </a:solidFill>
              </a:rPr>
              <a:t>Business</a:t>
            </a:r>
          </a:p>
          <a:p>
            <a:r>
              <a:rPr lang="en-CA" b="1" dirty="0" smtClean="0">
                <a:solidFill>
                  <a:schemeClr val="accent1"/>
                </a:solidFill>
              </a:rPr>
              <a:t>Oriented</a:t>
            </a:r>
          </a:p>
          <a:p>
            <a:r>
              <a:rPr lang="en-CA" b="1" dirty="0" smtClean="0">
                <a:solidFill>
                  <a:schemeClr val="accent1"/>
                </a:solidFill>
              </a:rPr>
              <a:t>Metrics</a:t>
            </a:r>
            <a:endParaRPr lang="en-CA" b="1" dirty="0">
              <a:solidFill>
                <a:schemeClr val="accent1"/>
              </a:solidFill>
            </a:endParaRPr>
          </a:p>
        </p:txBody>
      </p:sp>
      <p:sp>
        <p:nvSpPr>
          <p:cNvPr id="21" name="Rounded Rectangle 20"/>
          <p:cNvSpPr/>
          <p:nvPr/>
        </p:nvSpPr>
        <p:spPr>
          <a:xfrm>
            <a:off x="235657" y="4748701"/>
            <a:ext cx="8659572" cy="1376516"/>
          </a:xfrm>
          <a:prstGeom prst="roundRect">
            <a:avLst>
              <a:gd name="adj" fmla="val 534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accent1"/>
                </a:solidFill>
              </a:rPr>
              <a:t>Technical</a:t>
            </a:r>
          </a:p>
          <a:p>
            <a:r>
              <a:rPr lang="en-CA" b="1" dirty="0" smtClean="0">
                <a:solidFill>
                  <a:schemeClr val="accent1"/>
                </a:solidFill>
              </a:rPr>
              <a:t>Oriented</a:t>
            </a:r>
          </a:p>
          <a:p>
            <a:r>
              <a:rPr lang="en-CA" b="1" dirty="0" smtClean="0">
                <a:solidFill>
                  <a:schemeClr val="accent1"/>
                </a:solidFill>
              </a:rPr>
              <a:t>Metrics</a:t>
            </a:r>
            <a:endParaRPr lang="en-CA" b="1" dirty="0">
              <a:solidFill>
                <a:schemeClr val="accent1"/>
              </a:solidFill>
            </a:endParaRPr>
          </a:p>
        </p:txBody>
      </p:sp>
      <p:sp>
        <p:nvSpPr>
          <p:cNvPr id="4" name="Rectangle 3"/>
          <p:cNvSpPr/>
          <p:nvPr/>
        </p:nvSpPr>
        <p:spPr>
          <a:xfrm>
            <a:off x="1544850" y="3392566"/>
            <a:ext cx="1751794" cy="1015663"/>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User Satisfaction on Data (rec’d)</a:t>
            </a:r>
          </a:p>
          <a:p>
            <a:pPr marL="285750" indent="-285750">
              <a:buFont typeface="Wingdings" panose="05000000000000000000" pitchFamily="2" charset="2"/>
              <a:buChar char="ü"/>
            </a:pPr>
            <a:r>
              <a:rPr lang="en-CA" sz="1200" dirty="0" smtClean="0">
                <a:solidFill>
                  <a:schemeClr val="accent1"/>
                </a:solidFill>
              </a:rPr>
              <a:t>Datasets Recommended by Existing Users</a:t>
            </a:r>
          </a:p>
        </p:txBody>
      </p:sp>
      <p:sp>
        <p:nvSpPr>
          <p:cNvPr id="23" name="Rectangle 22"/>
          <p:cNvSpPr/>
          <p:nvPr/>
        </p:nvSpPr>
        <p:spPr>
          <a:xfrm>
            <a:off x="5259305" y="3377177"/>
            <a:ext cx="1751794" cy="1046440"/>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Security Breaches (rec’d)</a:t>
            </a:r>
          </a:p>
          <a:p>
            <a:pPr marL="285750" indent="-285750">
              <a:buFont typeface="Wingdings" panose="05000000000000000000" pitchFamily="2" charset="2"/>
              <a:buChar char="ü"/>
            </a:pPr>
            <a:r>
              <a:rPr lang="en-CA" sz="1200" dirty="0" smtClean="0">
                <a:solidFill>
                  <a:schemeClr val="accent1"/>
                </a:solidFill>
              </a:rPr>
              <a:t>Time to Identify Security Issues</a:t>
            </a:r>
          </a:p>
          <a:p>
            <a:pPr marL="285750" indent="-285750">
              <a:buFont typeface="Wingdings" panose="05000000000000000000" pitchFamily="2" charset="2"/>
              <a:buChar char="ü"/>
            </a:pPr>
            <a:endParaRPr lang="en-CA" sz="1400" dirty="0">
              <a:solidFill>
                <a:schemeClr val="accent1"/>
              </a:solidFill>
            </a:endParaRPr>
          </a:p>
        </p:txBody>
      </p:sp>
      <p:sp>
        <p:nvSpPr>
          <p:cNvPr id="24" name="Rectangle 23"/>
          <p:cNvSpPr/>
          <p:nvPr/>
        </p:nvSpPr>
        <p:spPr>
          <a:xfrm>
            <a:off x="7058969" y="3377177"/>
            <a:ext cx="1751794" cy="1046440"/>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Audits Conducted (rec’d)</a:t>
            </a:r>
          </a:p>
          <a:p>
            <a:pPr marL="285750" indent="-285750">
              <a:buFont typeface="Wingdings" panose="05000000000000000000" pitchFamily="2" charset="2"/>
              <a:buChar char="ü"/>
            </a:pPr>
            <a:r>
              <a:rPr lang="en-CA" sz="1200" dirty="0" smtClean="0">
                <a:solidFill>
                  <a:schemeClr val="accent1"/>
                </a:solidFill>
              </a:rPr>
              <a:t># of Compliance Issues</a:t>
            </a:r>
          </a:p>
          <a:p>
            <a:pPr marL="285750" indent="-285750">
              <a:buFont typeface="Wingdings" panose="05000000000000000000" pitchFamily="2" charset="2"/>
              <a:buChar char="ü"/>
            </a:pPr>
            <a:endParaRPr lang="en-CA" sz="1400" dirty="0">
              <a:solidFill>
                <a:schemeClr val="accent1"/>
              </a:solidFill>
            </a:endParaRPr>
          </a:p>
        </p:txBody>
      </p:sp>
      <p:sp>
        <p:nvSpPr>
          <p:cNvPr id="26" name="Rectangle 25"/>
          <p:cNvSpPr/>
          <p:nvPr/>
        </p:nvSpPr>
        <p:spPr>
          <a:xfrm>
            <a:off x="3404321" y="3377177"/>
            <a:ext cx="1751794" cy="1046440"/>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Reports Run Daily (rec’d)</a:t>
            </a:r>
          </a:p>
          <a:p>
            <a:pPr marL="285750" indent="-285750">
              <a:buFont typeface="Wingdings" panose="05000000000000000000" pitchFamily="2" charset="2"/>
              <a:buChar char="ü"/>
            </a:pPr>
            <a:r>
              <a:rPr lang="en-CA" sz="1200" dirty="0" smtClean="0">
                <a:solidFill>
                  <a:schemeClr val="accent1"/>
                </a:solidFill>
              </a:rPr>
              <a:t># of Data-Driven Decisions Made</a:t>
            </a:r>
          </a:p>
          <a:p>
            <a:pPr marL="285750" indent="-285750">
              <a:buFont typeface="Wingdings" panose="05000000000000000000" pitchFamily="2" charset="2"/>
              <a:buChar char="ü"/>
            </a:pPr>
            <a:endParaRPr lang="en-CA" sz="1400" dirty="0">
              <a:solidFill>
                <a:schemeClr val="accent1"/>
              </a:solidFill>
            </a:endParaRPr>
          </a:p>
        </p:txBody>
      </p:sp>
      <p:sp>
        <p:nvSpPr>
          <p:cNvPr id="28" name="Rectangle 27"/>
          <p:cNvSpPr/>
          <p:nvPr/>
        </p:nvSpPr>
        <p:spPr>
          <a:xfrm>
            <a:off x="1559392" y="4901819"/>
            <a:ext cx="1751794" cy="1231106"/>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Datasets Fixed by Data Stewards</a:t>
            </a:r>
          </a:p>
          <a:p>
            <a:pPr marL="285750" indent="-285750">
              <a:buFont typeface="Wingdings" panose="05000000000000000000" pitchFamily="2" charset="2"/>
              <a:buChar char="ü"/>
            </a:pPr>
            <a:r>
              <a:rPr lang="en-CA" sz="1200" dirty="0" smtClean="0">
                <a:solidFill>
                  <a:schemeClr val="accent1"/>
                </a:solidFill>
              </a:rPr>
              <a:t># of Data Standards Fulfilled</a:t>
            </a:r>
          </a:p>
          <a:p>
            <a:pPr marL="285750" indent="-285750">
              <a:buFont typeface="Wingdings" panose="05000000000000000000" pitchFamily="2" charset="2"/>
              <a:buChar char="ü"/>
            </a:pPr>
            <a:endParaRPr lang="en-CA" sz="1400" dirty="0">
              <a:solidFill>
                <a:schemeClr val="accent1"/>
              </a:solidFill>
            </a:endParaRPr>
          </a:p>
        </p:txBody>
      </p:sp>
      <p:sp>
        <p:nvSpPr>
          <p:cNvPr id="30" name="Rectangle 29"/>
          <p:cNvSpPr/>
          <p:nvPr/>
        </p:nvSpPr>
        <p:spPr>
          <a:xfrm>
            <a:off x="5245860" y="4994152"/>
            <a:ext cx="1751794" cy="1046440"/>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Data Security Issues Fixed</a:t>
            </a:r>
          </a:p>
          <a:p>
            <a:pPr marL="285750" indent="-285750">
              <a:buFont typeface="Wingdings" panose="05000000000000000000" pitchFamily="2" charset="2"/>
              <a:buChar char="ü"/>
            </a:pPr>
            <a:r>
              <a:rPr lang="en-CA" sz="1200" dirty="0" smtClean="0">
                <a:solidFill>
                  <a:schemeClr val="accent1"/>
                </a:solidFill>
              </a:rPr>
              <a:t>Time to Fix Data Security Issues</a:t>
            </a:r>
          </a:p>
          <a:p>
            <a:pPr marL="285750" indent="-285750">
              <a:buFont typeface="Wingdings" panose="05000000000000000000" pitchFamily="2" charset="2"/>
              <a:buChar char="ü"/>
            </a:pPr>
            <a:endParaRPr lang="en-CA" sz="1400" dirty="0">
              <a:solidFill>
                <a:schemeClr val="accent1"/>
              </a:solidFill>
            </a:endParaRPr>
          </a:p>
        </p:txBody>
      </p:sp>
      <p:sp>
        <p:nvSpPr>
          <p:cNvPr id="31" name="Rectangle 30"/>
          <p:cNvSpPr/>
          <p:nvPr/>
        </p:nvSpPr>
        <p:spPr>
          <a:xfrm>
            <a:off x="3411768" y="4994152"/>
            <a:ext cx="1751794" cy="1046440"/>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Usage Data from Data Systems</a:t>
            </a:r>
          </a:p>
          <a:p>
            <a:pPr marL="285750" indent="-285750">
              <a:buFont typeface="Wingdings" panose="05000000000000000000" pitchFamily="2" charset="2"/>
              <a:buChar char="ü"/>
            </a:pPr>
            <a:r>
              <a:rPr lang="en-CA" sz="1200" dirty="0" smtClean="0">
                <a:solidFill>
                  <a:schemeClr val="accent1"/>
                </a:solidFill>
              </a:rPr>
              <a:t># of Self-Service Datasets</a:t>
            </a:r>
          </a:p>
          <a:p>
            <a:pPr marL="285750" indent="-285750">
              <a:buFont typeface="Wingdings" panose="05000000000000000000" pitchFamily="2" charset="2"/>
              <a:buChar char="ü"/>
            </a:pPr>
            <a:endParaRPr lang="en-CA" sz="1400" dirty="0">
              <a:solidFill>
                <a:schemeClr val="accent1"/>
              </a:solidFill>
            </a:endParaRPr>
          </a:p>
        </p:txBody>
      </p:sp>
      <p:sp>
        <p:nvSpPr>
          <p:cNvPr id="32" name="Rectangle 31"/>
          <p:cNvSpPr/>
          <p:nvPr/>
        </p:nvSpPr>
        <p:spPr>
          <a:xfrm>
            <a:off x="7051401" y="4901819"/>
            <a:ext cx="1751794" cy="1231106"/>
          </a:xfrm>
          <a:prstGeom prst="rect">
            <a:avLst/>
          </a:prstGeom>
        </p:spPr>
        <p:txBody>
          <a:bodyPr wrap="square" anchor="ctr">
            <a:spAutoFit/>
          </a:bodyPr>
          <a:lstStyle/>
          <a:p>
            <a:pPr marL="285750" indent="-285750">
              <a:buFont typeface="Wingdings" panose="05000000000000000000" pitchFamily="2" charset="2"/>
              <a:buChar char="ü"/>
            </a:pPr>
            <a:r>
              <a:rPr lang="en-CA" sz="1200" dirty="0" smtClean="0">
                <a:solidFill>
                  <a:schemeClr val="accent1"/>
                </a:solidFill>
              </a:rPr>
              <a:t># of Data Compliance Issues Fixed</a:t>
            </a:r>
          </a:p>
          <a:p>
            <a:pPr marL="285750" indent="-285750">
              <a:buFont typeface="Wingdings" panose="05000000000000000000" pitchFamily="2" charset="2"/>
              <a:buChar char="ü"/>
            </a:pPr>
            <a:r>
              <a:rPr lang="en-CA" sz="1200" dirty="0" smtClean="0">
                <a:solidFill>
                  <a:schemeClr val="accent1"/>
                </a:solidFill>
              </a:rPr>
              <a:t># of Compliance Certificates</a:t>
            </a:r>
          </a:p>
          <a:p>
            <a:pPr marL="285750" indent="-285750">
              <a:buFont typeface="Wingdings" panose="05000000000000000000" pitchFamily="2" charset="2"/>
              <a:buChar char="ü"/>
            </a:pPr>
            <a:endParaRPr lang="en-CA" sz="1400" dirty="0">
              <a:solidFill>
                <a:schemeClr val="accent1"/>
              </a:solidFill>
            </a:endParaRPr>
          </a:p>
        </p:txBody>
      </p:sp>
      <p:sp>
        <p:nvSpPr>
          <p:cNvPr id="5" name="Title 4"/>
          <p:cNvSpPr>
            <a:spLocks noGrp="1"/>
          </p:cNvSpPr>
          <p:nvPr>
            <p:ph type="title"/>
          </p:nvPr>
        </p:nvSpPr>
        <p:spPr/>
        <p:txBody>
          <a:bodyPr/>
          <a:lstStyle/>
          <a:p>
            <a:pPr lvl="0"/>
            <a:r>
              <a:rPr lang="en-CA" dirty="0"/>
              <a:t>Establish baseline metrics and set achievable targets </a:t>
            </a:r>
            <a:br>
              <a:rPr lang="en-CA" dirty="0"/>
            </a:br>
            <a:r>
              <a:rPr lang="en-CA" dirty="0"/>
              <a:t>and realistic </a:t>
            </a:r>
            <a:r>
              <a:rPr lang="en-CA" dirty="0" smtClean="0"/>
              <a:t>timelines</a:t>
            </a:r>
            <a:endParaRPr lang="en-CA" dirty="0"/>
          </a:p>
        </p:txBody>
      </p:sp>
    </p:spTree>
    <p:extLst>
      <p:ext uri="{BB962C8B-B14F-4D97-AF65-F5344CB8AC3E}">
        <p14:creationId xmlns:p14="http://schemas.microsoft.com/office/powerpoint/2010/main" val="3782758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t>Consider how your data quality practice will fit within your organization’s data management practice</a:t>
            </a:r>
            <a:endParaRPr lang="en-CA" sz="1600" kern="0" dirty="0"/>
          </a:p>
        </p:txBody>
      </p:sp>
      <p:grpSp>
        <p:nvGrpSpPr>
          <p:cNvPr id="9" name="Group 8"/>
          <p:cNvGrpSpPr/>
          <p:nvPr/>
        </p:nvGrpSpPr>
        <p:grpSpPr>
          <a:xfrm>
            <a:off x="5943086" y="1498654"/>
            <a:ext cx="2949231" cy="4539838"/>
            <a:chOff x="5894203" y="1262681"/>
            <a:chExt cx="2949231" cy="4539838"/>
          </a:xfrm>
        </p:grpSpPr>
        <p:sp>
          <p:nvSpPr>
            <p:cNvPr id="4" name="Rectangle 16"/>
            <p:cNvSpPr/>
            <p:nvPr/>
          </p:nvSpPr>
          <p:spPr>
            <a:xfrm>
              <a:off x="5894203" y="2144169"/>
              <a:ext cx="2947474" cy="3658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nchorCtr="0"/>
            <a:lstStyle/>
            <a:p>
              <a:pPr>
                <a:spcBef>
                  <a:spcPts val="600"/>
                </a:spcBef>
                <a:spcAft>
                  <a:spcPts val="600"/>
                </a:spcAft>
              </a:pPr>
              <a:r>
                <a:rPr lang="en-CA" sz="1400" dirty="0" smtClean="0">
                  <a:solidFill>
                    <a:schemeClr val="tx1"/>
                  </a:solidFill>
                </a:rPr>
                <a:t>Data quality management  is an essential component in the overall data management framework. The investment in production and maintenance of high quality data serves as an enabler for other data activities such as analytics and BI.</a:t>
              </a:r>
            </a:p>
            <a:p>
              <a:pPr>
                <a:spcBef>
                  <a:spcPts val="600"/>
                </a:spcBef>
                <a:spcAft>
                  <a:spcPts val="600"/>
                </a:spcAft>
              </a:pPr>
              <a:r>
                <a:rPr lang="en-CA" sz="1400" dirty="0" smtClean="0">
                  <a:solidFill>
                    <a:schemeClr val="tx1"/>
                  </a:solidFill>
                </a:rPr>
                <a:t>The activities conducted in areas such as data strategy planning, data architecture, and data modelling are heavily influenced by how committed an organization is to its data quality practice.</a:t>
              </a:r>
            </a:p>
          </p:txBody>
        </p:sp>
        <p:sp>
          <p:nvSpPr>
            <p:cNvPr id="66" name="Rectangle 65"/>
            <p:cNvSpPr/>
            <p:nvPr/>
          </p:nvSpPr>
          <p:spPr>
            <a:xfrm>
              <a:off x="5894203" y="1262681"/>
              <a:ext cx="2949231" cy="881487"/>
            </a:xfrm>
            <a:prstGeom prst="rect">
              <a:avLst/>
            </a:prstGeom>
            <a:solidFill>
              <a:srgbClr val="799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CA" sz="1600" b="1" dirty="0">
                  <a:solidFill>
                    <a:schemeClr val="bg1"/>
                  </a:solidFill>
                </a:rPr>
                <a:t>Data </a:t>
              </a:r>
              <a:r>
                <a:rPr lang="en-CA" sz="1600" b="1" dirty="0" smtClean="0">
                  <a:solidFill>
                    <a:schemeClr val="bg1"/>
                  </a:solidFill>
                </a:rPr>
                <a:t>Quality Management                    is integral to Data Management (DM)</a:t>
              </a:r>
              <a:endParaRPr lang="en-CA" sz="1600" b="1" dirty="0">
                <a:solidFill>
                  <a:schemeClr val="bg1"/>
                </a:solidFill>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4" y="1760757"/>
            <a:ext cx="5920002" cy="4440001"/>
          </a:xfrm>
          <a:prstGeom prst="rect">
            <a:avLst/>
          </a:prstGeom>
        </p:spPr>
      </p:pic>
    </p:spTree>
    <p:extLst>
      <p:ext uri="{BB962C8B-B14F-4D97-AF65-F5344CB8AC3E}">
        <p14:creationId xmlns:p14="http://schemas.microsoft.com/office/powerpoint/2010/main" val="85154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Picture 101"/>
          <p:cNvPicPr>
            <a:picLocks noChangeAspect="1"/>
          </p:cNvPicPr>
          <p:nvPr/>
        </p:nvPicPr>
        <p:blipFill>
          <a:blip r:embed="rId2"/>
          <a:stretch>
            <a:fillRect/>
          </a:stretch>
        </p:blipFill>
        <p:spPr>
          <a:xfrm>
            <a:off x="7766613" y="4811977"/>
            <a:ext cx="716987" cy="588091"/>
          </a:xfrm>
          <a:prstGeom prst="rect">
            <a:avLst/>
          </a:prstGeom>
        </p:spPr>
      </p:pic>
      <p:pic>
        <p:nvPicPr>
          <p:cNvPr id="12" name="Picture 100"/>
          <p:cNvPicPr>
            <a:picLocks noChangeAspect="1"/>
          </p:cNvPicPr>
          <p:nvPr/>
        </p:nvPicPr>
        <p:blipFill>
          <a:blip r:embed="rId3"/>
          <a:stretch>
            <a:fillRect/>
          </a:stretch>
        </p:blipFill>
        <p:spPr>
          <a:xfrm>
            <a:off x="409980" y="1845826"/>
            <a:ext cx="741154" cy="676705"/>
          </a:xfrm>
          <a:prstGeom prst="rect">
            <a:avLst/>
          </a:prstGeom>
        </p:spPr>
      </p:pic>
      <p:sp>
        <p:nvSpPr>
          <p:cNvPr id="10" name="TextBox 9"/>
          <p:cNvSpPr txBox="1"/>
          <p:nvPr/>
        </p:nvSpPr>
        <p:spPr>
          <a:xfrm>
            <a:off x="1151134" y="2015670"/>
            <a:ext cx="6615479" cy="4106252"/>
          </a:xfrm>
          <a:prstGeom prst="rect">
            <a:avLst/>
          </a:prstGeom>
        </p:spPr>
        <p:txBody>
          <a:bodyPr wrap="square" rtlCol="0">
            <a:spAutoFit/>
          </a:bodyPr>
          <a:lstStyle/>
          <a:p>
            <a:pPr>
              <a:spcAft>
                <a:spcPts val="500"/>
              </a:spcAft>
            </a:pPr>
            <a:r>
              <a:rPr lang="en-CA" sz="1600" i="1" dirty="0">
                <a:solidFill>
                  <a:srgbClr val="FFFFFF"/>
                </a:solidFill>
                <a:latin typeface="Georgia"/>
              </a:rPr>
              <a:t>The data quality journey begins with data strategy formulation and does not end until data disposition. </a:t>
            </a:r>
          </a:p>
          <a:p>
            <a:pPr>
              <a:spcAft>
                <a:spcPts val="500"/>
              </a:spcAft>
            </a:pPr>
            <a:endParaRPr lang="en-CA" sz="1600" i="1" dirty="0">
              <a:solidFill>
                <a:srgbClr val="FFFFFF"/>
              </a:solidFill>
              <a:latin typeface="Georgia"/>
            </a:endParaRPr>
          </a:p>
          <a:p>
            <a:pPr>
              <a:spcAft>
                <a:spcPts val="500"/>
              </a:spcAft>
            </a:pPr>
            <a:r>
              <a:rPr lang="en-CA" sz="1600" i="1" dirty="0">
                <a:solidFill>
                  <a:srgbClr val="FFFFFF"/>
                </a:solidFill>
                <a:latin typeface="Georgia"/>
              </a:rPr>
              <a:t>In addition to </a:t>
            </a:r>
            <a:r>
              <a:rPr lang="en-CA" sz="1600" i="1" dirty="0" smtClean="0">
                <a:solidFill>
                  <a:srgbClr val="FFFFFF"/>
                </a:solidFill>
                <a:latin typeface="Georgia"/>
              </a:rPr>
              <a:t>integrating </a:t>
            </a:r>
            <a:r>
              <a:rPr lang="en-CA" sz="1600" i="1" dirty="0">
                <a:solidFill>
                  <a:srgbClr val="FFFFFF"/>
                </a:solidFill>
                <a:latin typeface="Georgia"/>
              </a:rPr>
              <a:t>data quality provisions in every stage of the data life cycle, data quality improvement must focus on making data fit-for-purpose for business </a:t>
            </a:r>
            <a:r>
              <a:rPr lang="en-CA" sz="1600" i="1" dirty="0" smtClean="0">
                <a:solidFill>
                  <a:srgbClr val="FFFFFF"/>
                </a:solidFill>
                <a:latin typeface="Georgia"/>
              </a:rPr>
              <a:t>users, </a:t>
            </a:r>
            <a:r>
              <a:rPr lang="en-CA" sz="1600" i="1" dirty="0">
                <a:solidFill>
                  <a:srgbClr val="FFFFFF"/>
                </a:solidFill>
                <a:latin typeface="Georgia"/>
              </a:rPr>
              <a:t>increasing data trust and </a:t>
            </a:r>
            <a:r>
              <a:rPr lang="en-CA" sz="1600" i="1" dirty="0" smtClean="0">
                <a:solidFill>
                  <a:srgbClr val="FFFFFF"/>
                </a:solidFill>
                <a:latin typeface="Georgia"/>
              </a:rPr>
              <a:t>relevance, </a:t>
            </a:r>
            <a:r>
              <a:rPr lang="en-CA" sz="1600" i="1" dirty="0">
                <a:solidFill>
                  <a:srgbClr val="FFFFFF"/>
                </a:solidFill>
                <a:latin typeface="Georgia"/>
              </a:rPr>
              <a:t>improving data usability and </a:t>
            </a:r>
            <a:r>
              <a:rPr lang="en-CA" sz="1600" i="1" dirty="0" smtClean="0">
                <a:solidFill>
                  <a:srgbClr val="FFFFFF"/>
                </a:solidFill>
                <a:latin typeface="Georgia"/>
              </a:rPr>
              <a:t>usefulness, and </a:t>
            </a:r>
            <a:r>
              <a:rPr lang="en-CA" sz="1600" i="1" dirty="0">
                <a:solidFill>
                  <a:srgbClr val="FFFFFF"/>
                </a:solidFill>
                <a:latin typeface="Georgia"/>
              </a:rPr>
              <a:t>containing risks surrounding data security and </a:t>
            </a:r>
            <a:r>
              <a:rPr lang="en-CA" sz="1600" i="1" dirty="0" smtClean="0">
                <a:solidFill>
                  <a:srgbClr val="FFFFFF"/>
                </a:solidFill>
                <a:latin typeface="Georgia"/>
              </a:rPr>
              <a:t>compliance.</a:t>
            </a:r>
            <a:endParaRPr lang="en-CA" sz="1600" i="1" dirty="0">
              <a:solidFill>
                <a:srgbClr val="FFFFFF"/>
              </a:solidFill>
              <a:latin typeface="Georgia"/>
            </a:endParaRPr>
          </a:p>
          <a:p>
            <a:pPr>
              <a:spcAft>
                <a:spcPts val="500"/>
              </a:spcAft>
            </a:pPr>
            <a:endParaRPr lang="en-CA" sz="1600" i="1" dirty="0">
              <a:solidFill>
                <a:srgbClr val="FFFFFF"/>
              </a:solidFill>
              <a:latin typeface="Georgia"/>
            </a:endParaRPr>
          </a:p>
          <a:p>
            <a:pPr>
              <a:spcAft>
                <a:spcPts val="500"/>
              </a:spcAft>
            </a:pPr>
            <a:r>
              <a:rPr lang="en-CA" sz="1600" i="1" dirty="0">
                <a:solidFill>
                  <a:srgbClr val="FFFFFF"/>
                </a:solidFill>
                <a:latin typeface="Georgia"/>
              </a:rPr>
              <a:t>Take a strategic approach that is rooted in business </a:t>
            </a:r>
            <a:r>
              <a:rPr lang="en-CA" sz="1600" i="1" dirty="0" smtClean="0">
                <a:solidFill>
                  <a:srgbClr val="FFFFFF"/>
                </a:solidFill>
                <a:latin typeface="Georgia"/>
              </a:rPr>
              <a:t>context, use </a:t>
            </a:r>
            <a:r>
              <a:rPr lang="en-CA" sz="1600" i="1" dirty="0">
                <a:solidFill>
                  <a:srgbClr val="FFFFFF"/>
                </a:solidFill>
                <a:latin typeface="Georgia"/>
              </a:rPr>
              <a:t>cases to get the data </a:t>
            </a:r>
            <a:r>
              <a:rPr lang="en-CA" sz="1600" i="1" dirty="0" smtClean="0">
                <a:solidFill>
                  <a:srgbClr val="FFFFFF"/>
                </a:solidFill>
                <a:latin typeface="Georgia"/>
              </a:rPr>
              <a:t>right, </a:t>
            </a:r>
            <a:r>
              <a:rPr lang="en-CA" sz="1600" i="1" dirty="0">
                <a:solidFill>
                  <a:srgbClr val="FFFFFF"/>
                </a:solidFill>
                <a:latin typeface="Georgia"/>
              </a:rPr>
              <a:t>and implement best practices to ensure it stays this way.</a:t>
            </a:r>
          </a:p>
          <a:p>
            <a:pPr>
              <a:spcAft>
                <a:spcPts val="500"/>
              </a:spcAft>
            </a:pPr>
            <a:r>
              <a:rPr lang="en-CA" sz="1600" i="1" dirty="0">
                <a:solidFill>
                  <a:srgbClr val="FFFFFF"/>
                </a:solidFill>
                <a:latin typeface="Georgia"/>
              </a:rPr>
              <a:t/>
            </a:r>
            <a:br>
              <a:rPr lang="en-CA" sz="1600" i="1" dirty="0">
                <a:solidFill>
                  <a:srgbClr val="FFFFFF"/>
                </a:solidFill>
                <a:latin typeface="Georgia"/>
              </a:rPr>
            </a:br>
            <a:r>
              <a:rPr lang="en-CA" sz="1600" b="1" i="1" dirty="0">
                <a:solidFill>
                  <a:srgbClr val="FFFFFF"/>
                </a:solidFill>
                <a:latin typeface="Georgia"/>
              </a:rPr>
              <a:t/>
            </a:r>
            <a:br>
              <a:rPr lang="en-CA" sz="1600" b="1" i="1" dirty="0">
                <a:solidFill>
                  <a:srgbClr val="FFFFFF"/>
                </a:solidFill>
                <a:latin typeface="Georgia"/>
              </a:rPr>
            </a:br>
            <a:endParaRPr lang="en-CA" sz="1600" b="1" i="1" dirty="0" smtClean="0">
              <a:solidFill>
                <a:srgbClr val="FFFFFF"/>
              </a:solidFill>
              <a:latin typeface="Georgia"/>
            </a:endParaRPr>
          </a:p>
        </p:txBody>
      </p:sp>
      <p:sp>
        <p:nvSpPr>
          <p:cNvPr id="14" name="TextBox 13"/>
          <p:cNvSpPr txBox="1"/>
          <p:nvPr/>
        </p:nvSpPr>
        <p:spPr>
          <a:xfrm>
            <a:off x="3171143" y="5292560"/>
            <a:ext cx="4460917" cy="738664"/>
          </a:xfrm>
          <a:prstGeom prst="rect">
            <a:avLst/>
          </a:prstGeom>
        </p:spPr>
        <p:txBody>
          <a:bodyPr wrap="square" rtlCol="0">
            <a:spAutoFit/>
          </a:bodyPr>
          <a:lstStyle/>
          <a:p>
            <a:pPr algn="r"/>
            <a:r>
              <a:rPr lang="en-CA" sz="1400" b="1" i="1" dirty="0" smtClean="0">
                <a:solidFill>
                  <a:srgbClr val="FFFFFF"/>
                </a:solidFill>
              </a:rPr>
              <a:t>Nurith Rochon, </a:t>
            </a:r>
          </a:p>
          <a:p>
            <a:pPr algn="r"/>
            <a:r>
              <a:rPr lang="en-CA" sz="1400" i="1" dirty="0" smtClean="0">
                <a:solidFill>
                  <a:srgbClr val="FFFFFF"/>
                </a:solidFill>
              </a:rPr>
              <a:t>Senior Director, Information Management Practice Info-Tech Research Group</a:t>
            </a:r>
          </a:p>
        </p:txBody>
      </p:sp>
      <p:sp>
        <p:nvSpPr>
          <p:cNvPr id="15" name="TextBox 14"/>
          <p:cNvSpPr txBox="1"/>
          <p:nvPr/>
        </p:nvSpPr>
        <p:spPr>
          <a:xfrm>
            <a:off x="545852" y="1544929"/>
            <a:ext cx="8166069" cy="338554"/>
          </a:xfrm>
          <a:prstGeom prst="rect">
            <a:avLst/>
          </a:prstGeom>
        </p:spPr>
        <p:txBody>
          <a:bodyPr wrap="square" rtlCol="0">
            <a:spAutoFit/>
          </a:bodyPr>
          <a:lstStyle/>
          <a:p>
            <a:r>
              <a:rPr lang="en-CA" sz="1600" b="1" dirty="0">
                <a:solidFill>
                  <a:schemeClr val="bg2"/>
                </a:solidFill>
              </a:rPr>
              <a:t>Data </a:t>
            </a:r>
            <a:r>
              <a:rPr lang="en-CA" sz="1600" b="1" dirty="0" smtClean="0">
                <a:solidFill>
                  <a:schemeClr val="bg2"/>
                </a:solidFill>
              </a:rPr>
              <a:t>confidence </a:t>
            </a:r>
            <a:r>
              <a:rPr lang="en-CA" sz="1600" b="1" dirty="0">
                <a:solidFill>
                  <a:schemeClr val="bg2"/>
                </a:solidFill>
              </a:rPr>
              <a:t>addressing </a:t>
            </a:r>
            <a:r>
              <a:rPr lang="en-CA" sz="1600" b="1" dirty="0" smtClean="0">
                <a:solidFill>
                  <a:schemeClr val="bg2"/>
                </a:solidFill>
              </a:rPr>
              <a:t>business needs…..the new data paradigm</a:t>
            </a:r>
            <a:r>
              <a:rPr lang="en-CA" sz="1600" b="1" dirty="0">
                <a:solidFill>
                  <a:schemeClr val="bg2"/>
                </a:solidFill>
              </a:rPr>
              <a:t>!</a:t>
            </a:r>
          </a:p>
        </p:txBody>
      </p:sp>
      <p:sp>
        <p:nvSpPr>
          <p:cNvPr id="9" name="Rectangle 8"/>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spTree>
    <p:extLst>
      <p:ext uri="{BB962C8B-B14F-4D97-AF65-F5344CB8AC3E}">
        <p14:creationId xmlns:p14="http://schemas.microsoft.com/office/powerpoint/2010/main" val="24213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16222"/>
            <a:ext cx="9144000" cy="4209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accent1"/>
              </a:solidFill>
            </a:endParaRPr>
          </a:p>
        </p:txBody>
      </p:sp>
      <p:pic>
        <p:nvPicPr>
          <p:cNvPr id="1028" name="Picture 4"/>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08694" y="1109416"/>
            <a:ext cx="6425215" cy="4205084"/>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47"/>
          <p:cNvSpPr/>
          <p:nvPr/>
        </p:nvSpPr>
        <p:spPr>
          <a:xfrm>
            <a:off x="2622430" y="1123029"/>
            <a:ext cx="4661393" cy="4608761"/>
          </a:xfrm>
          <a:custGeom>
            <a:avLst/>
            <a:gdLst>
              <a:gd name="connsiteX0" fmla="*/ 84667 w 7670800"/>
              <a:gd name="connsiteY0" fmla="*/ 0 h 5785927"/>
              <a:gd name="connsiteX1" fmla="*/ 7670800 w 7670800"/>
              <a:gd name="connsiteY1" fmla="*/ 5359400 h 5785927"/>
              <a:gd name="connsiteX2" fmla="*/ 0 w 7670800"/>
              <a:gd name="connsiteY2" fmla="*/ 5384800 h 5785927"/>
              <a:gd name="connsiteX3" fmla="*/ 84667 w 7670800"/>
              <a:gd name="connsiteY3" fmla="*/ 0 h 5785927"/>
            </a:gdLst>
            <a:ahLst/>
            <a:cxnLst>
              <a:cxn ang="0">
                <a:pos x="connsiteX0" y="connsiteY0"/>
              </a:cxn>
              <a:cxn ang="0">
                <a:pos x="connsiteX1" y="connsiteY1"/>
              </a:cxn>
              <a:cxn ang="0">
                <a:pos x="connsiteX2" y="connsiteY2"/>
              </a:cxn>
              <a:cxn ang="0">
                <a:pos x="connsiteX3" y="connsiteY3"/>
              </a:cxn>
            </a:cxnLst>
            <a:rect l="l" t="t" r="r" b="b"/>
            <a:pathLst>
              <a:path w="7670800" h="5785927">
                <a:moveTo>
                  <a:pt x="84667" y="0"/>
                </a:moveTo>
                <a:lnTo>
                  <a:pt x="7670800" y="5359400"/>
                </a:lnTo>
                <a:cubicBezTo>
                  <a:pt x="5113867" y="5367867"/>
                  <a:pt x="1272822" y="6297789"/>
                  <a:pt x="0" y="5384800"/>
                </a:cubicBezTo>
                <a:lnTo>
                  <a:pt x="8466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3"/>
          <p:cNvSpPr/>
          <p:nvPr/>
        </p:nvSpPr>
        <p:spPr>
          <a:xfrm>
            <a:off x="-1" y="5313872"/>
            <a:ext cx="9153921" cy="1213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880000" bIns="90000" rtlCol="0" anchor="ctr"/>
          <a:lstStyle/>
          <a:p>
            <a:pPr marL="177800">
              <a:spcAft>
                <a:spcPts val="800"/>
              </a:spcAft>
            </a:pPr>
            <a:endParaRPr lang="en-CA" sz="1600" dirty="0">
              <a:ea typeface="Roboto Slab" pitchFamily="2" charset="0"/>
            </a:endParaRPr>
          </a:p>
        </p:txBody>
      </p:sp>
      <p:sp>
        <p:nvSpPr>
          <p:cNvPr id="11" name="TextBox 39"/>
          <p:cNvSpPr txBox="1"/>
          <p:nvPr/>
        </p:nvSpPr>
        <p:spPr>
          <a:xfrm>
            <a:off x="773517" y="1333435"/>
            <a:ext cx="4343249" cy="1200329"/>
          </a:xfrm>
          <a:prstGeom prst="rect">
            <a:avLst/>
          </a:prstGeom>
        </p:spPr>
        <p:txBody>
          <a:bodyPr wrap="square" rtlCol="0">
            <a:spAutoFit/>
          </a:bodyPr>
          <a:lstStyle/>
          <a:p>
            <a:r>
              <a:rPr lang="en-CA" sz="3600" b="1" i="1" dirty="0" smtClean="0">
                <a:solidFill>
                  <a:schemeClr val="accent2"/>
                </a:solidFill>
              </a:rPr>
              <a:t>Data Trust </a:t>
            </a:r>
            <a:r>
              <a:rPr lang="en-CA" sz="3600" i="1" dirty="0" smtClean="0">
                <a:solidFill>
                  <a:schemeClr val="accent2"/>
                </a:solidFill>
              </a:rPr>
              <a:t>and</a:t>
            </a:r>
            <a:r>
              <a:rPr lang="en-CA" sz="3600" b="1" i="1" dirty="0" smtClean="0">
                <a:solidFill>
                  <a:schemeClr val="accent2"/>
                </a:solidFill>
              </a:rPr>
              <a:t> Relevance</a:t>
            </a:r>
          </a:p>
        </p:txBody>
      </p:sp>
      <p:sp>
        <p:nvSpPr>
          <p:cNvPr id="13" name="TextBox 12"/>
          <p:cNvSpPr txBox="1"/>
          <p:nvPr/>
        </p:nvSpPr>
        <p:spPr>
          <a:xfrm>
            <a:off x="402297" y="2884723"/>
            <a:ext cx="4346031" cy="2185214"/>
          </a:xfrm>
          <a:prstGeom prst="rect">
            <a:avLst/>
          </a:prstGeom>
        </p:spPr>
        <p:txBody>
          <a:bodyPr wrap="square" rtlCol="0">
            <a:spAutoFit/>
          </a:bodyPr>
          <a:lstStyle/>
          <a:p>
            <a:r>
              <a:rPr lang="en-CA" sz="1200" dirty="0"/>
              <a:t>Daimler-Chrysler had parts of customer data sequestered in different departments, leading to inconsistencies in customer information, wasted time reconciling data </a:t>
            </a:r>
            <a:r>
              <a:rPr lang="en-CA" sz="1200" dirty="0" smtClean="0"/>
              <a:t>differences, </a:t>
            </a:r>
            <a:r>
              <a:rPr lang="en-CA" sz="1200" dirty="0"/>
              <a:t>and </a:t>
            </a:r>
            <a:r>
              <a:rPr lang="en-CA" sz="1200" dirty="0" smtClean="0"/>
              <a:t>overcomplicated evaluations of </a:t>
            </a:r>
            <a:r>
              <a:rPr lang="en-CA" sz="1200" dirty="0"/>
              <a:t>data quality and usefulness. Through creation of COIN (Customer Operation Information Network), Chrysler established a single point-of-truth for customer information that consolidated data from all departments. They were able to achieve 98% data quality across a 50-million-record </a:t>
            </a:r>
            <a:r>
              <a:rPr lang="en-CA" sz="1200" dirty="0" smtClean="0"/>
              <a:t>database. </a:t>
            </a:r>
          </a:p>
          <a:p>
            <a:pPr algn="r"/>
            <a:endParaRPr lang="en-CA" sz="1000" dirty="0" smtClean="0">
              <a:ea typeface="Roboto Slab" pitchFamily="2" charset="0"/>
            </a:endParaRPr>
          </a:p>
          <a:p>
            <a:pPr algn="r"/>
            <a:r>
              <a:rPr lang="en-CA" sz="900" dirty="0" smtClean="0">
                <a:ea typeface="Roboto Slab" pitchFamily="2" charset="0"/>
              </a:rPr>
              <a:t>Source: “</a:t>
            </a:r>
            <a:r>
              <a:rPr lang="en-CA" sz="900" dirty="0" smtClean="0">
                <a:ea typeface="Roboto Slab" pitchFamily="2" charset="0"/>
                <a:hlinkClick r:id="rId4"/>
              </a:rPr>
              <a:t>Chrysler’s Data Quality Management Case Study</a:t>
            </a:r>
            <a:r>
              <a:rPr lang="en-CA" sz="900" dirty="0" smtClean="0">
                <a:ea typeface="Roboto Slab" pitchFamily="2" charset="0"/>
              </a:rPr>
              <a:t>.” Todd Schwartzrock</a:t>
            </a:r>
            <a:r>
              <a:rPr lang="en-CA" sz="900" dirty="0" smtClean="0"/>
              <a:t>, 2011</a:t>
            </a:r>
            <a:endParaRPr lang="en-CA" sz="900" dirty="0">
              <a:ea typeface="Roboto Slab" pitchFamily="2" charset="0"/>
            </a:endParaRPr>
          </a:p>
        </p:txBody>
      </p:sp>
      <p:grpSp>
        <p:nvGrpSpPr>
          <p:cNvPr id="6" name="Group 5"/>
          <p:cNvGrpSpPr/>
          <p:nvPr/>
        </p:nvGrpSpPr>
        <p:grpSpPr>
          <a:xfrm>
            <a:off x="5433397" y="1618697"/>
            <a:ext cx="3363815" cy="3076266"/>
            <a:chOff x="5344125" y="1128339"/>
            <a:chExt cx="3363815" cy="3076266"/>
          </a:xfrm>
        </p:grpSpPr>
        <p:grpSp>
          <p:nvGrpSpPr>
            <p:cNvPr id="23" name="Group 22"/>
            <p:cNvGrpSpPr/>
            <p:nvPr/>
          </p:nvGrpSpPr>
          <p:grpSpPr>
            <a:xfrm>
              <a:off x="5344125" y="2521140"/>
              <a:ext cx="2829039" cy="317883"/>
              <a:chOff x="3589177" y="1390408"/>
              <a:chExt cx="2829039" cy="317883"/>
            </a:xfrm>
          </p:grpSpPr>
          <p:sp>
            <p:nvSpPr>
              <p:cNvPr id="24" name="Oval 23"/>
              <p:cNvSpPr/>
              <p:nvPr/>
            </p:nvSpPr>
            <p:spPr>
              <a:xfrm>
                <a:off x="3589177" y="1390408"/>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3</a:t>
                </a:r>
                <a:endParaRPr lang="en-CA" sz="1600" b="1" dirty="0"/>
              </a:p>
            </p:txBody>
          </p:sp>
          <p:sp>
            <p:nvSpPr>
              <p:cNvPr id="25" name="TextBox 24"/>
              <p:cNvSpPr txBox="1"/>
              <p:nvPr/>
            </p:nvSpPr>
            <p:spPr>
              <a:xfrm>
                <a:off x="3917595" y="1399035"/>
                <a:ext cx="2500621" cy="307777"/>
              </a:xfrm>
              <a:prstGeom prst="rect">
                <a:avLst/>
              </a:prstGeom>
            </p:spPr>
            <p:txBody>
              <a:bodyPr wrap="square" rtlCol="0">
                <a:spAutoFit/>
              </a:bodyPr>
              <a:lstStyle/>
              <a:p>
                <a:r>
                  <a:rPr lang="en-CA" sz="1400" b="1" dirty="0" smtClean="0">
                    <a:solidFill>
                      <a:schemeClr val="accent1"/>
                    </a:solidFill>
                  </a:rPr>
                  <a:t>Operational efficiency</a:t>
                </a:r>
              </a:p>
            </p:txBody>
          </p:sp>
        </p:grpSp>
        <p:grpSp>
          <p:nvGrpSpPr>
            <p:cNvPr id="5" name="Group 4"/>
            <p:cNvGrpSpPr/>
            <p:nvPr/>
          </p:nvGrpSpPr>
          <p:grpSpPr>
            <a:xfrm>
              <a:off x="5344125" y="1128339"/>
              <a:ext cx="3363815" cy="3076266"/>
              <a:chOff x="5433238" y="1105894"/>
              <a:chExt cx="3363815" cy="3076266"/>
            </a:xfrm>
          </p:grpSpPr>
          <p:grpSp>
            <p:nvGrpSpPr>
              <p:cNvPr id="18" name="Group 17"/>
              <p:cNvGrpSpPr/>
              <p:nvPr/>
            </p:nvGrpSpPr>
            <p:grpSpPr>
              <a:xfrm>
                <a:off x="5433238" y="1590895"/>
                <a:ext cx="3363815" cy="317883"/>
                <a:chOff x="3589177" y="1375616"/>
                <a:chExt cx="3363815" cy="317883"/>
              </a:xfrm>
            </p:grpSpPr>
            <p:sp>
              <p:nvSpPr>
                <p:cNvPr id="16" name="Oval 15"/>
                <p:cNvSpPr/>
                <p:nvPr/>
              </p:nvSpPr>
              <p:spPr>
                <a:xfrm>
                  <a:off x="3589177"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1</a:t>
                  </a:r>
                  <a:endParaRPr lang="en-CA" sz="1600" b="1" dirty="0"/>
                </a:p>
              </p:txBody>
            </p:sp>
            <p:sp>
              <p:nvSpPr>
                <p:cNvPr id="17" name="TextBox 16"/>
                <p:cNvSpPr txBox="1"/>
                <p:nvPr/>
              </p:nvSpPr>
              <p:spPr>
                <a:xfrm>
                  <a:off x="3917595" y="1380669"/>
                  <a:ext cx="3035397" cy="307777"/>
                </a:xfrm>
                <a:prstGeom prst="rect">
                  <a:avLst/>
                </a:prstGeom>
              </p:spPr>
              <p:txBody>
                <a:bodyPr wrap="square" rtlCol="0">
                  <a:spAutoFit/>
                </a:bodyPr>
                <a:lstStyle/>
                <a:p>
                  <a:r>
                    <a:rPr lang="en-CA" sz="1400" b="1" dirty="0" smtClean="0">
                      <a:solidFill>
                        <a:schemeClr val="accent1"/>
                      </a:solidFill>
                    </a:rPr>
                    <a:t>Holistic view of client information</a:t>
                  </a:r>
                </a:p>
              </p:txBody>
            </p:sp>
          </p:grpSp>
          <p:grpSp>
            <p:nvGrpSpPr>
              <p:cNvPr id="20" name="Group 19"/>
              <p:cNvGrpSpPr/>
              <p:nvPr/>
            </p:nvGrpSpPr>
            <p:grpSpPr>
              <a:xfrm>
                <a:off x="5433779" y="2044795"/>
                <a:ext cx="3161994" cy="317883"/>
                <a:chOff x="3590885" y="1386771"/>
                <a:chExt cx="2792779" cy="317883"/>
              </a:xfrm>
            </p:grpSpPr>
            <p:sp>
              <p:nvSpPr>
                <p:cNvPr id="21" name="Oval 20"/>
                <p:cNvSpPr/>
                <p:nvPr/>
              </p:nvSpPr>
              <p:spPr>
                <a:xfrm>
                  <a:off x="3590885" y="1386771"/>
                  <a:ext cx="279808"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2</a:t>
                  </a:r>
                  <a:endParaRPr lang="en-CA" sz="1600" b="1" dirty="0"/>
                </a:p>
              </p:txBody>
            </p:sp>
            <p:sp>
              <p:nvSpPr>
                <p:cNvPr id="22" name="TextBox 21"/>
                <p:cNvSpPr txBox="1"/>
                <p:nvPr/>
              </p:nvSpPr>
              <p:spPr>
                <a:xfrm>
                  <a:off x="3883043" y="1393611"/>
                  <a:ext cx="2500621" cy="307777"/>
                </a:xfrm>
                <a:prstGeom prst="rect">
                  <a:avLst/>
                </a:prstGeom>
              </p:spPr>
              <p:txBody>
                <a:bodyPr wrap="square" rtlCol="0">
                  <a:spAutoFit/>
                </a:bodyPr>
                <a:lstStyle/>
                <a:p>
                  <a:r>
                    <a:rPr lang="en-CA" sz="1400" b="1" dirty="0" smtClean="0">
                      <a:solidFill>
                        <a:schemeClr val="accent1"/>
                      </a:solidFill>
                    </a:rPr>
                    <a:t>Data unification</a:t>
                  </a:r>
                </a:p>
              </p:txBody>
            </p:sp>
          </p:grpSp>
          <p:grpSp>
            <p:nvGrpSpPr>
              <p:cNvPr id="35" name="Group 34"/>
              <p:cNvGrpSpPr/>
              <p:nvPr/>
            </p:nvGrpSpPr>
            <p:grpSpPr>
              <a:xfrm>
                <a:off x="5433238" y="3406495"/>
                <a:ext cx="2849469" cy="319978"/>
                <a:chOff x="3610250" y="1057405"/>
                <a:chExt cx="2849469" cy="319978"/>
              </a:xfrm>
            </p:grpSpPr>
            <p:sp>
              <p:nvSpPr>
                <p:cNvPr id="36" name="Oval 35"/>
                <p:cNvSpPr/>
                <p:nvPr/>
              </p:nvSpPr>
              <p:spPr>
                <a:xfrm>
                  <a:off x="3610250" y="1057405"/>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5</a:t>
                  </a:r>
                  <a:endParaRPr lang="en-CA" sz="1600" b="1" dirty="0"/>
                </a:p>
              </p:txBody>
            </p:sp>
            <p:sp>
              <p:nvSpPr>
                <p:cNvPr id="37" name="TextBox 36"/>
                <p:cNvSpPr txBox="1"/>
                <p:nvPr/>
              </p:nvSpPr>
              <p:spPr>
                <a:xfrm>
                  <a:off x="3959098" y="1069606"/>
                  <a:ext cx="2500621" cy="307777"/>
                </a:xfrm>
                <a:prstGeom prst="rect">
                  <a:avLst/>
                </a:prstGeom>
              </p:spPr>
              <p:txBody>
                <a:bodyPr wrap="square" rtlCol="0">
                  <a:spAutoFit/>
                </a:bodyPr>
                <a:lstStyle/>
                <a:p>
                  <a:r>
                    <a:rPr lang="en-CA" sz="1400" b="1" dirty="0" smtClean="0">
                      <a:solidFill>
                        <a:schemeClr val="accent1"/>
                      </a:solidFill>
                    </a:rPr>
                    <a:t>Marketing optimization</a:t>
                  </a:r>
                </a:p>
              </p:txBody>
            </p:sp>
          </p:grpSp>
          <p:grpSp>
            <p:nvGrpSpPr>
              <p:cNvPr id="42" name="Group 41"/>
              <p:cNvGrpSpPr/>
              <p:nvPr/>
            </p:nvGrpSpPr>
            <p:grpSpPr>
              <a:xfrm>
                <a:off x="5433238" y="3860395"/>
                <a:ext cx="2849469" cy="321765"/>
                <a:chOff x="3610250" y="1068559"/>
                <a:chExt cx="2849469" cy="321765"/>
              </a:xfrm>
            </p:grpSpPr>
            <p:sp>
              <p:nvSpPr>
                <p:cNvPr id="43" name="Oval 42"/>
                <p:cNvSpPr/>
                <p:nvPr/>
              </p:nvSpPr>
              <p:spPr>
                <a:xfrm>
                  <a:off x="3610250" y="1068559"/>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6</a:t>
                  </a:r>
                  <a:endParaRPr lang="en-CA" sz="1600" b="1" dirty="0"/>
                </a:p>
              </p:txBody>
            </p:sp>
            <p:sp>
              <p:nvSpPr>
                <p:cNvPr id="44" name="TextBox 43"/>
                <p:cNvSpPr txBox="1"/>
                <p:nvPr/>
              </p:nvSpPr>
              <p:spPr>
                <a:xfrm>
                  <a:off x="3959098" y="1082547"/>
                  <a:ext cx="2500621" cy="307777"/>
                </a:xfrm>
                <a:prstGeom prst="rect">
                  <a:avLst/>
                </a:prstGeom>
              </p:spPr>
              <p:txBody>
                <a:bodyPr wrap="square" rtlCol="0">
                  <a:spAutoFit/>
                </a:bodyPr>
                <a:lstStyle/>
                <a:p>
                  <a:r>
                    <a:rPr lang="en-CA" sz="1400" b="1" dirty="0" smtClean="0">
                      <a:solidFill>
                        <a:schemeClr val="accent1"/>
                      </a:solidFill>
                    </a:rPr>
                    <a:t>Customer loyalty analytics</a:t>
                  </a:r>
                </a:p>
              </p:txBody>
            </p:sp>
          </p:grpSp>
          <p:sp>
            <p:nvSpPr>
              <p:cNvPr id="4" name="TextBox 3"/>
              <p:cNvSpPr txBox="1"/>
              <p:nvPr/>
            </p:nvSpPr>
            <p:spPr>
              <a:xfrm>
                <a:off x="6258388" y="1105894"/>
                <a:ext cx="1843558" cy="461665"/>
              </a:xfrm>
              <a:prstGeom prst="rect">
                <a:avLst/>
              </a:prstGeom>
            </p:spPr>
            <p:txBody>
              <a:bodyPr wrap="square" rtlCol="0">
                <a:spAutoFit/>
              </a:bodyPr>
              <a:lstStyle/>
              <a:p>
                <a:r>
                  <a:rPr lang="en-CA" sz="2400" b="1" i="1" dirty="0" smtClean="0">
                    <a:solidFill>
                      <a:srgbClr val="365F7E"/>
                    </a:solidFill>
                  </a:rPr>
                  <a:t>Benefits</a:t>
                </a:r>
              </a:p>
            </p:txBody>
          </p:sp>
          <p:grpSp>
            <p:nvGrpSpPr>
              <p:cNvPr id="39" name="Group 38"/>
              <p:cNvGrpSpPr/>
              <p:nvPr/>
            </p:nvGrpSpPr>
            <p:grpSpPr>
              <a:xfrm>
                <a:off x="5433238" y="2952595"/>
                <a:ext cx="2829039" cy="318191"/>
                <a:chOff x="3589177" y="1387573"/>
                <a:chExt cx="2829039" cy="318191"/>
              </a:xfrm>
            </p:grpSpPr>
            <p:sp>
              <p:nvSpPr>
                <p:cNvPr id="40" name="Oval 39"/>
                <p:cNvSpPr/>
                <p:nvPr/>
              </p:nvSpPr>
              <p:spPr>
                <a:xfrm>
                  <a:off x="3589177" y="1387573"/>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4</a:t>
                  </a:r>
                </a:p>
              </p:txBody>
            </p:sp>
            <p:sp>
              <p:nvSpPr>
                <p:cNvPr id="41" name="TextBox 40"/>
                <p:cNvSpPr txBox="1"/>
                <p:nvPr/>
              </p:nvSpPr>
              <p:spPr>
                <a:xfrm>
                  <a:off x="3917595" y="1397987"/>
                  <a:ext cx="2500621" cy="307777"/>
                </a:xfrm>
                <a:prstGeom prst="rect">
                  <a:avLst/>
                </a:prstGeom>
              </p:spPr>
              <p:txBody>
                <a:bodyPr wrap="square" rtlCol="0">
                  <a:spAutoFit/>
                </a:bodyPr>
                <a:lstStyle/>
                <a:p>
                  <a:r>
                    <a:rPr lang="en-CA" sz="1400" b="1" dirty="0" smtClean="0">
                      <a:solidFill>
                        <a:schemeClr val="accent1"/>
                      </a:solidFill>
                    </a:rPr>
                    <a:t>Informed decision making</a:t>
                  </a:r>
                </a:p>
              </p:txBody>
            </p:sp>
          </p:grpSp>
        </p:grpSp>
      </p:grpSp>
      <p:sp>
        <p:nvSpPr>
          <p:cNvPr id="7" name="TextBox 6"/>
          <p:cNvSpPr txBox="1"/>
          <p:nvPr/>
        </p:nvSpPr>
        <p:spPr>
          <a:xfrm>
            <a:off x="0" y="5331751"/>
            <a:ext cx="9134866" cy="1188792"/>
          </a:xfrm>
          <a:prstGeom prst="rect">
            <a:avLst/>
          </a:prstGeom>
        </p:spPr>
        <p:txBody>
          <a:bodyPr wrap="square" rtlCol="0">
            <a:spAutoFit/>
          </a:bodyPr>
          <a:lstStyle/>
          <a:p>
            <a:endParaRPr lang="en-CA" b="1" i="1" dirty="0" smtClean="0"/>
          </a:p>
        </p:txBody>
      </p:sp>
      <p:sp>
        <p:nvSpPr>
          <p:cNvPr id="8" name="TextBox 7"/>
          <p:cNvSpPr txBox="1"/>
          <p:nvPr/>
        </p:nvSpPr>
        <p:spPr>
          <a:xfrm>
            <a:off x="263674" y="5694150"/>
            <a:ext cx="8607517" cy="584775"/>
          </a:xfrm>
          <a:prstGeom prst="rect">
            <a:avLst/>
          </a:prstGeom>
        </p:spPr>
        <p:txBody>
          <a:bodyPr wrap="square" rtlCol="0" anchor="ctr">
            <a:spAutoFit/>
          </a:bodyPr>
          <a:lstStyle/>
          <a:p>
            <a:r>
              <a:rPr lang="en-CA" sz="1600" dirty="0">
                <a:solidFill>
                  <a:schemeClr val="bg1"/>
                </a:solidFill>
                <a:ea typeface="Roboto Slab" pitchFamily="2" charset="0"/>
              </a:rPr>
              <a:t>Industry leaders cite data and the insights they glean from </a:t>
            </a:r>
            <a:r>
              <a:rPr lang="en-CA" sz="1600" dirty="0" smtClean="0">
                <a:solidFill>
                  <a:schemeClr val="bg1"/>
                </a:solidFill>
                <a:ea typeface="Roboto Slab" pitchFamily="2" charset="0"/>
              </a:rPr>
              <a:t>data as the </a:t>
            </a:r>
            <a:r>
              <a:rPr lang="en-CA" sz="1600" dirty="0">
                <a:solidFill>
                  <a:schemeClr val="bg1"/>
                </a:solidFill>
                <a:ea typeface="Roboto Slab" pitchFamily="2" charset="0"/>
              </a:rPr>
              <a:t>means </a:t>
            </a:r>
            <a:r>
              <a:rPr lang="en-CA" sz="1600" dirty="0" smtClean="0">
                <a:solidFill>
                  <a:schemeClr val="bg1"/>
                </a:solidFill>
                <a:ea typeface="Roboto Slab" pitchFamily="2" charset="0"/>
              </a:rPr>
              <a:t>to stand </a:t>
            </a:r>
            <a:r>
              <a:rPr lang="en-CA" sz="1600" dirty="0">
                <a:solidFill>
                  <a:schemeClr val="bg1"/>
                </a:solidFill>
                <a:ea typeface="Roboto Slab" pitchFamily="2" charset="0"/>
              </a:rPr>
              <a:t>apart from their competitors. Data trust is </a:t>
            </a:r>
            <a:r>
              <a:rPr lang="en-CA" sz="1600" dirty="0" smtClean="0">
                <a:solidFill>
                  <a:schemeClr val="bg1"/>
                </a:solidFill>
                <a:ea typeface="Roboto Slab" pitchFamily="2" charset="0"/>
              </a:rPr>
              <a:t>a prerequisite for </a:t>
            </a:r>
            <a:r>
              <a:rPr lang="en-CA" sz="1600" dirty="0">
                <a:solidFill>
                  <a:schemeClr val="bg1"/>
                </a:solidFill>
                <a:ea typeface="Roboto Slab" pitchFamily="2" charset="0"/>
              </a:rPr>
              <a:t>BI and Analytics</a:t>
            </a:r>
            <a:r>
              <a:rPr lang="en-CA" sz="1600" dirty="0" smtClean="0">
                <a:solidFill>
                  <a:schemeClr val="bg1"/>
                </a:solidFill>
                <a:ea typeface="Roboto Slab" pitchFamily="2" charset="0"/>
              </a:rPr>
              <a:t>.</a:t>
            </a:r>
          </a:p>
        </p:txBody>
      </p:sp>
      <p:sp>
        <p:nvSpPr>
          <p:cNvPr id="9" name="Title 8"/>
          <p:cNvSpPr>
            <a:spLocks noGrp="1"/>
          </p:cNvSpPr>
          <p:nvPr>
            <p:ph type="title"/>
          </p:nvPr>
        </p:nvSpPr>
        <p:spPr/>
        <p:txBody>
          <a:bodyPr/>
          <a:lstStyle/>
          <a:p>
            <a:r>
              <a:rPr lang="en-CA" dirty="0"/>
              <a:t>Industry Spotlight: </a:t>
            </a:r>
            <a:r>
              <a:rPr lang="en-CA" dirty="0" smtClean="0"/>
              <a:t>operational </a:t>
            </a:r>
            <a:r>
              <a:rPr lang="en-CA" dirty="0"/>
              <a:t>and </a:t>
            </a:r>
            <a:r>
              <a:rPr lang="en-CA" dirty="0" smtClean="0"/>
              <a:t>client service excellence </a:t>
            </a:r>
            <a:r>
              <a:rPr lang="en-CA" dirty="0"/>
              <a:t>in the </a:t>
            </a:r>
            <a:r>
              <a:rPr lang="en-CA" dirty="0" smtClean="0"/>
              <a:t>automotive sector</a:t>
            </a:r>
            <a:endParaRPr lang="en-CA" dirty="0"/>
          </a:p>
        </p:txBody>
      </p:sp>
    </p:spTree>
    <p:extLst>
      <p:ext uri="{BB962C8B-B14F-4D97-AF65-F5344CB8AC3E}">
        <p14:creationId xmlns:p14="http://schemas.microsoft.com/office/powerpoint/2010/main" val="2383195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0" y="5347379"/>
            <a:ext cx="9144000" cy="1193491"/>
          </a:xfrm>
          <a:prstGeom prst="rect">
            <a:avLst/>
          </a:prstGeom>
        </p:spPr>
      </p:pic>
      <p:sp>
        <p:nvSpPr>
          <p:cNvPr id="3" name="Rectangle 2"/>
          <p:cNvSpPr/>
          <p:nvPr/>
        </p:nvSpPr>
        <p:spPr>
          <a:xfrm>
            <a:off x="0" y="112771"/>
            <a:ext cx="9144000" cy="534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dirty="0">
              <a:solidFill>
                <a:schemeClr val="accent1"/>
              </a:solidFill>
            </a:endParaRPr>
          </a:p>
        </p:txBody>
      </p:sp>
      <p:sp>
        <p:nvSpPr>
          <p:cNvPr id="7" name="Rectangle 6"/>
          <p:cNvSpPr/>
          <p:nvPr/>
        </p:nvSpPr>
        <p:spPr>
          <a:xfrm>
            <a:off x="0" y="3191774"/>
            <a:ext cx="9144000" cy="2393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1"/>
          <p:cNvSpPr txBox="1"/>
          <p:nvPr/>
        </p:nvSpPr>
        <p:spPr>
          <a:xfrm>
            <a:off x="369681" y="1258960"/>
            <a:ext cx="2800767" cy="1200329"/>
          </a:xfrm>
          <a:prstGeom prst="rect">
            <a:avLst/>
          </a:prstGeom>
        </p:spPr>
        <p:txBody>
          <a:bodyPr wrap="none" rtlCol="0">
            <a:spAutoFit/>
          </a:bodyPr>
          <a:lstStyle/>
          <a:p>
            <a:r>
              <a:rPr lang="en-CA" sz="3600" i="1" dirty="0">
                <a:solidFill>
                  <a:schemeClr val="accent2"/>
                </a:solidFill>
              </a:rPr>
              <a:t>Regulatory</a:t>
            </a:r>
            <a:endParaRPr lang="en-CA" sz="4000" i="1" dirty="0" smtClean="0">
              <a:solidFill>
                <a:schemeClr val="accent2"/>
              </a:solidFill>
            </a:endParaRPr>
          </a:p>
          <a:p>
            <a:r>
              <a:rPr lang="en-CA" sz="3600" b="1" i="1" dirty="0">
                <a:solidFill>
                  <a:schemeClr val="accent2"/>
                </a:solidFill>
              </a:rPr>
              <a:t>Compliance</a:t>
            </a:r>
            <a:endParaRPr lang="en-CA" sz="4000" b="1" i="1" dirty="0" smtClean="0">
              <a:solidFill>
                <a:schemeClr val="accent2"/>
              </a:solidFill>
            </a:endParaRPr>
          </a:p>
        </p:txBody>
      </p:sp>
      <p:sp>
        <p:nvSpPr>
          <p:cNvPr id="13" name="TextBox 12"/>
          <p:cNvSpPr txBox="1"/>
          <p:nvPr/>
        </p:nvSpPr>
        <p:spPr>
          <a:xfrm>
            <a:off x="3864515" y="3209848"/>
            <a:ext cx="5061251" cy="2492990"/>
          </a:xfrm>
          <a:prstGeom prst="rect">
            <a:avLst/>
          </a:prstGeom>
        </p:spPr>
        <p:txBody>
          <a:bodyPr wrap="square" rtlCol="0">
            <a:spAutoFit/>
          </a:bodyPr>
          <a:lstStyle/>
          <a:p>
            <a:r>
              <a:rPr lang="en-CA" sz="1200" dirty="0" smtClean="0">
                <a:solidFill>
                  <a:schemeClr val="bg1"/>
                </a:solidFill>
              </a:rPr>
              <a:t>The financial crisis of 2007-08 is considered to have been the worst financial crisis since the Great Depression. In the </a:t>
            </a:r>
            <a:r>
              <a:rPr lang="en-CA" sz="1200" dirty="0">
                <a:solidFill>
                  <a:schemeClr val="bg1"/>
                </a:solidFill>
              </a:rPr>
              <a:t>U.S. Senate's Levin–Coburn </a:t>
            </a:r>
            <a:r>
              <a:rPr lang="en-CA" sz="1200" dirty="0" smtClean="0">
                <a:solidFill>
                  <a:schemeClr val="bg1"/>
                </a:solidFill>
              </a:rPr>
              <a:t>Report, it concluded that the crisis </a:t>
            </a:r>
            <a:r>
              <a:rPr lang="en-CA" sz="1200" dirty="0">
                <a:solidFill>
                  <a:schemeClr val="bg1"/>
                </a:solidFill>
              </a:rPr>
              <a:t>was the result of </a:t>
            </a:r>
            <a:r>
              <a:rPr lang="en-CA" sz="1200" dirty="0" smtClean="0">
                <a:solidFill>
                  <a:schemeClr val="bg1"/>
                </a:solidFill>
              </a:rPr>
              <a:t>“high </a:t>
            </a:r>
            <a:r>
              <a:rPr lang="en-CA" sz="1200" dirty="0">
                <a:solidFill>
                  <a:schemeClr val="bg1"/>
                </a:solidFill>
              </a:rPr>
              <a:t>risk, complex financial products; undisclosed conflicts of interest; </a:t>
            </a:r>
            <a:r>
              <a:rPr lang="en-CA" sz="1200" dirty="0" smtClean="0">
                <a:solidFill>
                  <a:schemeClr val="bg1"/>
                </a:solidFill>
              </a:rPr>
              <a:t>and the </a:t>
            </a:r>
            <a:r>
              <a:rPr lang="en-CA" sz="1200" dirty="0">
                <a:solidFill>
                  <a:schemeClr val="bg1"/>
                </a:solidFill>
              </a:rPr>
              <a:t>failure of regulators, the credit rating agencies, and the market itself to rein in the excesses of Wall </a:t>
            </a:r>
            <a:r>
              <a:rPr lang="en-CA" sz="1200" dirty="0" smtClean="0">
                <a:solidFill>
                  <a:schemeClr val="bg1"/>
                </a:solidFill>
              </a:rPr>
              <a:t>Street.” In July 2010, the Dodd-Frank regulatory reforms were enacted in the U.S., heightening the importance and role of data quality and data transparency in managing systemic risk in increasingly complex and interdependent global markets. </a:t>
            </a:r>
          </a:p>
          <a:p>
            <a:endParaRPr lang="en-CA" sz="1200" dirty="0" smtClean="0">
              <a:solidFill>
                <a:schemeClr val="bg1"/>
              </a:solidFill>
            </a:endParaRPr>
          </a:p>
          <a:p>
            <a:pPr algn="r"/>
            <a:r>
              <a:rPr lang="en-CA" sz="900" dirty="0" smtClean="0">
                <a:solidFill>
                  <a:schemeClr val="bg1"/>
                </a:solidFill>
              </a:rPr>
              <a:t>Sources: “</a:t>
            </a:r>
            <a:r>
              <a:rPr lang="en-CA" sz="900" dirty="0" smtClean="0">
                <a:solidFill>
                  <a:schemeClr val="bg1"/>
                </a:solidFill>
                <a:hlinkClick r:id="rId4"/>
              </a:rPr>
              <a:t>Wall Street and the Financial Crisis: Anatomy of a Financial Collapse</a:t>
            </a:r>
            <a:r>
              <a:rPr lang="en-CA" sz="900" dirty="0" smtClean="0">
                <a:solidFill>
                  <a:schemeClr val="bg1"/>
                </a:solidFill>
              </a:rPr>
              <a:t>.” </a:t>
            </a:r>
            <a:r>
              <a:rPr lang="en-CA" sz="900" i="1" dirty="0" smtClean="0">
                <a:solidFill>
                  <a:schemeClr val="bg1"/>
                </a:solidFill>
              </a:rPr>
              <a:t>United States Senate</a:t>
            </a:r>
            <a:r>
              <a:rPr lang="en-CA" sz="900" dirty="0" smtClean="0">
                <a:solidFill>
                  <a:schemeClr val="bg1"/>
                </a:solidFill>
              </a:rPr>
              <a:t>, 2011</a:t>
            </a:r>
          </a:p>
          <a:p>
            <a:pPr algn="r"/>
            <a:r>
              <a:rPr lang="en-CA" sz="900" dirty="0">
                <a:solidFill>
                  <a:schemeClr val="bg1"/>
                </a:solidFill>
                <a:hlinkClick r:id="rId5"/>
              </a:rPr>
              <a:t>Analytics Stories: A Case Study from Fannie Mae</a:t>
            </a:r>
            <a:r>
              <a:rPr lang="en-CA" sz="900" dirty="0">
                <a:solidFill>
                  <a:schemeClr val="bg1"/>
                </a:solidFill>
              </a:rPr>
              <a:t>.” </a:t>
            </a:r>
            <a:r>
              <a:rPr lang="en-CA" sz="900" i="1" dirty="0">
                <a:solidFill>
                  <a:schemeClr val="bg1"/>
                </a:solidFill>
              </a:rPr>
              <a:t>Informatica</a:t>
            </a:r>
            <a:r>
              <a:rPr lang="en-CA" sz="900" dirty="0">
                <a:solidFill>
                  <a:schemeClr val="bg1"/>
                </a:solidFill>
              </a:rPr>
              <a:t>, 2014</a:t>
            </a:r>
            <a:endParaRPr lang="en-CA" sz="900" dirty="0"/>
          </a:p>
          <a:p>
            <a:pPr algn="r"/>
            <a:r>
              <a:rPr lang="en-CA" sz="900" i="1" dirty="0" smtClean="0">
                <a:solidFill>
                  <a:schemeClr val="bg1"/>
                </a:solidFill>
              </a:rPr>
              <a:t> </a:t>
            </a:r>
            <a:endParaRPr lang="en-CA" sz="1100" i="1" dirty="0">
              <a:solidFill>
                <a:schemeClr val="bg1"/>
              </a:solidFill>
            </a:endParaRPr>
          </a:p>
        </p:txBody>
      </p:sp>
      <p:sp>
        <p:nvSpPr>
          <p:cNvPr id="4" name="Oval 3"/>
          <p:cNvSpPr/>
          <p:nvPr/>
        </p:nvSpPr>
        <p:spPr>
          <a:xfrm>
            <a:off x="3646281" y="1551641"/>
            <a:ext cx="1499485" cy="1469940"/>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3200" b="1" dirty="0"/>
              <a:t>$</a:t>
            </a:r>
            <a:r>
              <a:rPr lang="en-CA" sz="3200" b="1" dirty="0" smtClean="0"/>
              <a:t>11M </a:t>
            </a:r>
            <a:r>
              <a:rPr lang="en-CA" sz="1400" b="1" dirty="0" smtClean="0">
                <a:solidFill>
                  <a:srgbClr val="FF0000"/>
                </a:solidFill>
              </a:rPr>
              <a:t>USD</a:t>
            </a:r>
            <a:r>
              <a:rPr lang="en-CA" sz="1400" b="1" dirty="0">
                <a:solidFill>
                  <a:srgbClr val="FF0000"/>
                </a:solidFill>
              </a:rPr>
              <a:t> </a:t>
            </a:r>
            <a:r>
              <a:rPr lang="en-CA" sz="1600" b="1" dirty="0" smtClean="0">
                <a:solidFill>
                  <a:srgbClr val="FF0000"/>
                </a:solidFill>
              </a:rPr>
              <a:t>FINE</a:t>
            </a:r>
            <a:endParaRPr lang="en-CA" sz="1600" b="1" dirty="0">
              <a:solidFill>
                <a:srgbClr val="FF0000"/>
              </a:solidFill>
            </a:endParaRPr>
          </a:p>
        </p:txBody>
      </p:sp>
      <p:sp>
        <p:nvSpPr>
          <p:cNvPr id="5" name="TextBox 4"/>
          <p:cNvSpPr txBox="1"/>
          <p:nvPr/>
        </p:nvSpPr>
        <p:spPr>
          <a:xfrm>
            <a:off x="5472152" y="1621044"/>
            <a:ext cx="3345462" cy="1323439"/>
          </a:xfrm>
          <a:prstGeom prst="rect">
            <a:avLst/>
          </a:prstGeom>
        </p:spPr>
        <p:txBody>
          <a:bodyPr wrap="square" rtlCol="0">
            <a:spAutoFit/>
          </a:bodyPr>
          <a:lstStyle/>
          <a:p>
            <a:r>
              <a:rPr lang="en-CA" sz="1400" b="1" dirty="0">
                <a:solidFill>
                  <a:schemeClr val="accent1"/>
                </a:solidFill>
              </a:rPr>
              <a:t>Compliance with regulations is the #1 driver for </a:t>
            </a:r>
            <a:r>
              <a:rPr lang="en-CA" sz="1400" b="1" dirty="0" smtClean="0">
                <a:solidFill>
                  <a:schemeClr val="accent1"/>
                </a:solidFill>
              </a:rPr>
              <a:t>data risk </a:t>
            </a:r>
            <a:r>
              <a:rPr lang="en-CA" sz="1400" b="1" dirty="0">
                <a:solidFill>
                  <a:schemeClr val="accent1"/>
                </a:solidFill>
              </a:rPr>
              <a:t>management. </a:t>
            </a:r>
            <a:endParaRPr lang="en-CA" sz="2000" b="1" dirty="0">
              <a:solidFill>
                <a:schemeClr val="accent1"/>
              </a:solidFill>
            </a:endParaRPr>
          </a:p>
          <a:p>
            <a:endParaRPr lang="en-CA" sz="1000" b="1" dirty="0" smtClean="0">
              <a:solidFill>
                <a:schemeClr val="accent1"/>
              </a:solidFill>
            </a:endParaRPr>
          </a:p>
          <a:p>
            <a:r>
              <a:rPr lang="en-CA" sz="1400" dirty="0" smtClean="0">
                <a:solidFill>
                  <a:schemeClr val="accent1"/>
                </a:solidFill>
              </a:rPr>
              <a:t>This fine was levied on a well known Wall Street firm after it used inaccurate data to execute short sales orders.</a:t>
            </a:r>
          </a:p>
        </p:txBody>
      </p:sp>
      <p:sp>
        <p:nvSpPr>
          <p:cNvPr id="18" name="Freeform 17"/>
          <p:cNvSpPr/>
          <p:nvPr/>
        </p:nvSpPr>
        <p:spPr>
          <a:xfrm>
            <a:off x="369681" y="3559072"/>
            <a:ext cx="3276600" cy="1896475"/>
          </a:xfrm>
          <a:custGeom>
            <a:avLst/>
            <a:gdLst>
              <a:gd name="connsiteX0" fmla="*/ 0 w 3598333"/>
              <a:gd name="connsiteY0" fmla="*/ 1625600 h 1710267"/>
              <a:gd name="connsiteX1" fmla="*/ 0 w 3598333"/>
              <a:gd name="connsiteY1" fmla="*/ 702734 h 1710267"/>
              <a:gd name="connsiteX2" fmla="*/ 330200 w 3598333"/>
              <a:gd name="connsiteY2" fmla="*/ 702734 h 1710267"/>
              <a:gd name="connsiteX3" fmla="*/ 330200 w 3598333"/>
              <a:gd name="connsiteY3" fmla="*/ 1176867 h 1710267"/>
              <a:gd name="connsiteX4" fmla="*/ 533400 w 3598333"/>
              <a:gd name="connsiteY4" fmla="*/ 1176867 h 1710267"/>
              <a:gd name="connsiteX5" fmla="*/ 533400 w 3598333"/>
              <a:gd name="connsiteY5" fmla="*/ 67734 h 1710267"/>
              <a:gd name="connsiteX6" fmla="*/ 914400 w 3598333"/>
              <a:gd name="connsiteY6" fmla="*/ 67734 h 1710267"/>
              <a:gd name="connsiteX7" fmla="*/ 914400 w 3598333"/>
              <a:gd name="connsiteY7" fmla="*/ 414867 h 1710267"/>
              <a:gd name="connsiteX8" fmla="*/ 1253067 w 3598333"/>
              <a:gd name="connsiteY8" fmla="*/ 414867 h 1710267"/>
              <a:gd name="connsiteX9" fmla="*/ 1253067 w 3598333"/>
              <a:gd name="connsiteY9" fmla="*/ 711200 h 1710267"/>
              <a:gd name="connsiteX10" fmla="*/ 1515533 w 3598333"/>
              <a:gd name="connsiteY10" fmla="*/ 711200 h 1710267"/>
              <a:gd name="connsiteX11" fmla="*/ 1515533 w 3598333"/>
              <a:gd name="connsiteY11" fmla="*/ 0 h 1710267"/>
              <a:gd name="connsiteX12" fmla="*/ 1913467 w 3598333"/>
              <a:gd name="connsiteY12" fmla="*/ 0 h 1710267"/>
              <a:gd name="connsiteX13" fmla="*/ 1913467 w 3598333"/>
              <a:gd name="connsiteY13" fmla="*/ 635000 h 1710267"/>
              <a:gd name="connsiteX14" fmla="*/ 2269067 w 3598333"/>
              <a:gd name="connsiteY14" fmla="*/ 635000 h 1710267"/>
              <a:gd name="connsiteX15" fmla="*/ 2269067 w 3598333"/>
              <a:gd name="connsiteY15" fmla="*/ 939800 h 1710267"/>
              <a:gd name="connsiteX16" fmla="*/ 2650067 w 3598333"/>
              <a:gd name="connsiteY16" fmla="*/ 939800 h 1710267"/>
              <a:gd name="connsiteX17" fmla="*/ 2650067 w 3598333"/>
              <a:gd name="connsiteY17" fmla="*/ 1176867 h 1710267"/>
              <a:gd name="connsiteX18" fmla="*/ 2887133 w 3598333"/>
              <a:gd name="connsiteY18" fmla="*/ 1176867 h 1710267"/>
              <a:gd name="connsiteX19" fmla="*/ 2887133 w 3598333"/>
              <a:gd name="connsiteY19" fmla="*/ 465667 h 1710267"/>
              <a:gd name="connsiteX20" fmla="*/ 3302000 w 3598333"/>
              <a:gd name="connsiteY20" fmla="*/ 465667 h 1710267"/>
              <a:gd name="connsiteX21" fmla="*/ 3302000 w 3598333"/>
              <a:gd name="connsiteY21" fmla="*/ 1329267 h 1710267"/>
              <a:gd name="connsiteX22" fmla="*/ 3598333 w 3598333"/>
              <a:gd name="connsiteY22" fmla="*/ 1329267 h 1710267"/>
              <a:gd name="connsiteX23" fmla="*/ 3598333 w 3598333"/>
              <a:gd name="connsiteY23" fmla="*/ 1710267 h 1710267"/>
              <a:gd name="connsiteX24" fmla="*/ 25400 w 3598333"/>
              <a:gd name="connsiteY24" fmla="*/ 1710267 h 1710267"/>
              <a:gd name="connsiteX25" fmla="*/ 0 w 3598333"/>
              <a:gd name="connsiteY25" fmla="*/ 1625600 h 171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98333" h="1710267">
                <a:moveTo>
                  <a:pt x="0" y="1625600"/>
                </a:moveTo>
                <a:lnTo>
                  <a:pt x="0" y="702734"/>
                </a:lnTo>
                <a:lnTo>
                  <a:pt x="330200" y="702734"/>
                </a:lnTo>
                <a:lnTo>
                  <a:pt x="330200" y="1176867"/>
                </a:lnTo>
                <a:lnTo>
                  <a:pt x="533400" y="1176867"/>
                </a:lnTo>
                <a:lnTo>
                  <a:pt x="533400" y="67734"/>
                </a:lnTo>
                <a:lnTo>
                  <a:pt x="914400" y="67734"/>
                </a:lnTo>
                <a:lnTo>
                  <a:pt x="914400" y="414867"/>
                </a:lnTo>
                <a:lnTo>
                  <a:pt x="1253067" y="414867"/>
                </a:lnTo>
                <a:lnTo>
                  <a:pt x="1253067" y="711200"/>
                </a:lnTo>
                <a:lnTo>
                  <a:pt x="1515533" y="711200"/>
                </a:lnTo>
                <a:lnTo>
                  <a:pt x="1515533" y="0"/>
                </a:lnTo>
                <a:lnTo>
                  <a:pt x="1913467" y="0"/>
                </a:lnTo>
                <a:lnTo>
                  <a:pt x="1913467" y="635000"/>
                </a:lnTo>
                <a:lnTo>
                  <a:pt x="2269067" y="635000"/>
                </a:lnTo>
                <a:lnTo>
                  <a:pt x="2269067" y="939800"/>
                </a:lnTo>
                <a:lnTo>
                  <a:pt x="2650067" y="939800"/>
                </a:lnTo>
                <a:lnTo>
                  <a:pt x="2650067" y="1176867"/>
                </a:lnTo>
                <a:lnTo>
                  <a:pt x="2887133" y="1176867"/>
                </a:lnTo>
                <a:lnTo>
                  <a:pt x="2887133" y="465667"/>
                </a:lnTo>
                <a:lnTo>
                  <a:pt x="3302000" y="465667"/>
                </a:lnTo>
                <a:lnTo>
                  <a:pt x="3302000" y="1329267"/>
                </a:lnTo>
                <a:lnTo>
                  <a:pt x="3598333" y="1329267"/>
                </a:lnTo>
                <a:lnTo>
                  <a:pt x="3598333" y="1710267"/>
                </a:lnTo>
                <a:lnTo>
                  <a:pt x="25400" y="1710267"/>
                </a:lnTo>
                <a:lnTo>
                  <a:pt x="0" y="1625600"/>
                </a:lnTo>
                <a:close/>
              </a:path>
            </a:pathLst>
          </a:cu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3"/>
          <p:cNvSpPr/>
          <p:nvPr/>
        </p:nvSpPr>
        <p:spPr>
          <a:xfrm>
            <a:off x="0" y="1"/>
            <a:ext cx="9144000" cy="1151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endParaRPr lang="en-CA" sz="2400" dirty="0"/>
          </a:p>
        </p:txBody>
      </p:sp>
      <p:sp>
        <p:nvSpPr>
          <p:cNvPr id="6" name="Title 5"/>
          <p:cNvSpPr>
            <a:spLocks noGrp="1"/>
          </p:cNvSpPr>
          <p:nvPr>
            <p:ph type="title"/>
          </p:nvPr>
        </p:nvSpPr>
        <p:spPr/>
        <p:txBody>
          <a:bodyPr/>
          <a:lstStyle/>
          <a:p>
            <a:r>
              <a:rPr lang="en-CA" dirty="0"/>
              <a:t>Industry Spotlight: </a:t>
            </a:r>
            <a:r>
              <a:rPr lang="en-CA" dirty="0" smtClean="0"/>
              <a:t>data quality risk management in the financial services sector</a:t>
            </a:r>
            <a:endParaRPr lang="en-CA" dirty="0"/>
          </a:p>
        </p:txBody>
      </p:sp>
    </p:spTree>
    <p:extLst>
      <p:ext uri="{BB962C8B-B14F-4D97-AF65-F5344CB8AC3E}">
        <p14:creationId xmlns:p14="http://schemas.microsoft.com/office/powerpoint/2010/main" val="72364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6" y="1069676"/>
            <a:ext cx="9144000" cy="54576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accent1"/>
              </a:solidFill>
            </a:endParaRP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0" y="3469354"/>
            <a:ext cx="8986516" cy="3059644"/>
          </a:xfrm>
          <a:prstGeom prst="rect">
            <a:avLst/>
          </a:prstGeom>
        </p:spPr>
      </p:pic>
      <p:sp>
        <p:nvSpPr>
          <p:cNvPr id="30" name="Freeform 12"/>
          <p:cNvSpPr/>
          <p:nvPr/>
        </p:nvSpPr>
        <p:spPr>
          <a:xfrm>
            <a:off x="-3176" y="2844800"/>
            <a:ext cx="9152467" cy="2438400"/>
          </a:xfrm>
          <a:custGeom>
            <a:avLst/>
            <a:gdLst>
              <a:gd name="connsiteX0" fmla="*/ 8466 w 9169400"/>
              <a:gd name="connsiteY0" fmla="*/ 2438400 h 2438400"/>
              <a:gd name="connsiteX1" fmla="*/ 9169400 w 9169400"/>
              <a:gd name="connsiteY1" fmla="*/ 304800 h 2438400"/>
              <a:gd name="connsiteX2" fmla="*/ 3395133 w 9169400"/>
              <a:gd name="connsiteY2" fmla="*/ 0 h 2438400"/>
              <a:gd name="connsiteX3" fmla="*/ 0 w 9169400"/>
              <a:gd name="connsiteY3" fmla="*/ 287867 h 2438400"/>
              <a:gd name="connsiteX4" fmla="*/ 8466 w 9169400"/>
              <a:gd name="connsiteY4" fmla="*/ 24384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2438400">
                <a:moveTo>
                  <a:pt x="8466" y="2438400"/>
                </a:moveTo>
                <a:lnTo>
                  <a:pt x="9169400" y="304800"/>
                </a:lnTo>
                <a:lnTo>
                  <a:pt x="3395133" y="0"/>
                </a:lnTo>
                <a:lnTo>
                  <a:pt x="0" y="287867"/>
                </a:lnTo>
                <a:lnTo>
                  <a:pt x="8466" y="24384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sp>
        <p:nvSpPr>
          <p:cNvPr id="2" name="Rectangle 3"/>
          <p:cNvSpPr/>
          <p:nvPr/>
        </p:nvSpPr>
        <p:spPr>
          <a:xfrm>
            <a:off x="5228379" y="1069676"/>
            <a:ext cx="3928533" cy="5464474"/>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CA" sz="2000" b="1" dirty="0"/>
          </a:p>
        </p:txBody>
      </p:sp>
      <p:sp>
        <p:nvSpPr>
          <p:cNvPr id="14" name="TextBox 18"/>
          <p:cNvSpPr txBox="1"/>
          <p:nvPr/>
        </p:nvSpPr>
        <p:spPr>
          <a:xfrm>
            <a:off x="245111" y="1337741"/>
            <a:ext cx="5033916" cy="1200329"/>
          </a:xfrm>
          <a:prstGeom prst="rect">
            <a:avLst/>
          </a:prstGeom>
        </p:spPr>
        <p:txBody>
          <a:bodyPr wrap="square" rtlCol="0">
            <a:spAutoFit/>
          </a:bodyPr>
          <a:lstStyle/>
          <a:p>
            <a:r>
              <a:rPr lang="en-CA" sz="3600" b="1" i="1" dirty="0">
                <a:solidFill>
                  <a:schemeClr val="accent2"/>
                </a:solidFill>
              </a:rPr>
              <a:t>Data Usability </a:t>
            </a:r>
            <a:r>
              <a:rPr lang="en-CA" sz="3600" i="1" dirty="0">
                <a:solidFill>
                  <a:schemeClr val="accent2"/>
                </a:solidFill>
              </a:rPr>
              <a:t>and</a:t>
            </a:r>
            <a:r>
              <a:rPr lang="en-CA" sz="3600" b="1" i="1" dirty="0">
                <a:solidFill>
                  <a:schemeClr val="accent2"/>
                </a:solidFill>
              </a:rPr>
              <a:t> </a:t>
            </a:r>
            <a:r>
              <a:rPr lang="en-CA" sz="3600" b="1" i="1" dirty="0" smtClean="0">
                <a:solidFill>
                  <a:schemeClr val="accent2"/>
                </a:solidFill>
              </a:rPr>
              <a:t>Usefulness</a:t>
            </a:r>
            <a:endParaRPr lang="en-CA" sz="1600" i="1" dirty="0">
              <a:solidFill>
                <a:schemeClr val="accent2"/>
              </a:solidFill>
            </a:endParaRPr>
          </a:p>
        </p:txBody>
      </p:sp>
      <p:sp>
        <p:nvSpPr>
          <p:cNvPr id="15" name="TextBox 19"/>
          <p:cNvSpPr txBox="1"/>
          <p:nvPr/>
        </p:nvSpPr>
        <p:spPr>
          <a:xfrm>
            <a:off x="623569" y="2570052"/>
            <a:ext cx="3821625" cy="3693319"/>
          </a:xfrm>
          <a:prstGeom prst="rect">
            <a:avLst/>
          </a:prstGeom>
        </p:spPr>
        <p:txBody>
          <a:bodyPr wrap="square" rtlCol="0">
            <a:spAutoFit/>
          </a:bodyPr>
          <a:lstStyle/>
          <a:p>
            <a:r>
              <a:rPr lang="en-CA" sz="1200" dirty="0"/>
              <a:t>A large pharmaceuticals company with multiple data systems implemented a project to enhance data usability and relevance. </a:t>
            </a:r>
            <a:r>
              <a:rPr lang="en-CA" sz="1200" dirty="0" smtClean="0"/>
              <a:t>But </a:t>
            </a:r>
            <a:r>
              <a:rPr lang="en-CA" sz="1200" dirty="0"/>
              <a:t>because the organization involved diverse end users and a wide variety of products, increasing data usability involved multiple moving parts. From integrating five data sources into one, to defining product naming </a:t>
            </a:r>
            <a:r>
              <a:rPr lang="en-CA" sz="1200" dirty="0" smtClean="0"/>
              <a:t>conventions, developing </a:t>
            </a:r>
            <a:r>
              <a:rPr lang="en-CA" sz="1200" dirty="0"/>
              <a:t>new business processes, </a:t>
            </a:r>
            <a:r>
              <a:rPr lang="en-CA" sz="1200" dirty="0" smtClean="0"/>
              <a:t>molding </a:t>
            </a:r>
            <a:r>
              <a:rPr lang="en-CA" sz="1200" dirty="0"/>
              <a:t>data around the consumption needs of different user groups, </a:t>
            </a:r>
            <a:r>
              <a:rPr lang="en-CA" sz="1200" dirty="0" smtClean="0"/>
              <a:t>and enhancing </a:t>
            </a:r>
            <a:r>
              <a:rPr lang="en-CA" sz="1200" dirty="0"/>
              <a:t>compliance, the core requirement of every project step was ensuring </a:t>
            </a:r>
            <a:r>
              <a:rPr lang="en-CA" sz="1200" dirty="0" smtClean="0"/>
              <a:t>the existence of data </a:t>
            </a:r>
            <a:r>
              <a:rPr lang="en-CA" sz="1200" dirty="0"/>
              <a:t>quality. With the evolution of ways </a:t>
            </a:r>
            <a:r>
              <a:rPr lang="en-CA" sz="1200" dirty="0" smtClean="0"/>
              <a:t>that data </a:t>
            </a:r>
            <a:r>
              <a:rPr lang="en-CA" sz="1200" dirty="0"/>
              <a:t>can </a:t>
            </a:r>
            <a:r>
              <a:rPr lang="en-CA" sz="1200" dirty="0" smtClean="0"/>
              <a:t>drive business value, organizations </a:t>
            </a:r>
            <a:r>
              <a:rPr lang="en-CA" sz="1200" dirty="0"/>
              <a:t>must adopt a comprehensive </a:t>
            </a:r>
            <a:r>
              <a:rPr lang="en-CA" sz="1200" dirty="0" smtClean="0"/>
              <a:t>data quality improvement strategy </a:t>
            </a:r>
            <a:r>
              <a:rPr lang="en-CA" sz="1200" dirty="0"/>
              <a:t>to ensure they remain accountable to their stakeholders and strategic for the future</a:t>
            </a:r>
            <a:r>
              <a:rPr lang="en-CA" sz="1200" dirty="0" smtClean="0"/>
              <a:t>.</a:t>
            </a:r>
          </a:p>
          <a:p>
            <a:endParaRPr lang="en-CA" sz="1200" dirty="0"/>
          </a:p>
          <a:p>
            <a:pPr algn="r"/>
            <a:r>
              <a:rPr lang="en-CA" sz="900" dirty="0" smtClean="0"/>
              <a:t>Source: “</a:t>
            </a:r>
            <a:r>
              <a:rPr lang="en-CA" sz="900" dirty="0" smtClean="0">
                <a:hlinkClick r:id="rId4"/>
              </a:rPr>
              <a:t>Merck Serono Achieves Single Source of Truth with Comprehensive RIM Solutions</a:t>
            </a:r>
            <a:r>
              <a:rPr lang="en-CA" sz="900" dirty="0" smtClean="0"/>
              <a:t>.” </a:t>
            </a:r>
            <a:r>
              <a:rPr lang="en-CA" sz="900" i="1" dirty="0" smtClean="0"/>
              <a:t>Product Life Group</a:t>
            </a:r>
            <a:r>
              <a:rPr lang="en-CA" sz="900" dirty="0" smtClean="0"/>
              <a:t>, 2013</a:t>
            </a:r>
            <a:endParaRPr lang="en-CA" sz="800" dirty="0"/>
          </a:p>
        </p:txBody>
      </p:sp>
      <p:sp>
        <p:nvSpPr>
          <p:cNvPr id="22" name="TextBox 22"/>
          <p:cNvSpPr txBox="1"/>
          <p:nvPr/>
        </p:nvSpPr>
        <p:spPr>
          <a:xfrm>
            <a:off x="6111499" y="1343343"/>
            <a:ext cx="2683934" cy="369332"/>
          </a:xfrm>
          <a:prstGeom prst="rect">
            <a:avLst/>
          </a:prstGeom>
        </p:spPr>
        <p:txBody>
          <a:bodyPr wrap="square" rtlCol="0">
            <a:spAutoFit/>
          </a:bodyPr>
          <a:lstStyle/>
          <a:p>
            <a:endParaRPr lang="en-CA" b="1" dirty="0" smtClean="0">
              <a:solidFill>
                <a:schemeClr val="bg1"/>
              </a:solidFill>
            </a:endParaRPr>
          </a:p>
        </p:txBody>
      </p:sp>
      <p:sp>
        <p:nvSpPr>
          <p:cNvPr id="25" name="TextBox 25"/>
          <p:cNvSpPr txBox="1"/>
          <p:nvPr/>
        </p:nvSpPr>
        <p:spPr>
          <a:xfrm>
            <a:off x="6111499" y="2292596"/>
            <a:ext cx="2683934" cy="369332"/>
          </a:xfrm>
          <a:prstGeom prst="rect">
            <a:avLst/>
          </a:prstGeom>
        </p:spPr>
        <p:txBody>
          <a:bodyPr wrap="square" rtlCol="0">
            <a:spAutoFit/>
          </a:bodyPr>
          <a:lstStyle/>
          <a:p>
            <a:endParaRPr lang="en-CA" b="1" dirty="0" smtClean="0">
              <a:solidFill>
                <a:schemeClr val="bg1"/>
              </a:solidFill>
            </a:endParaRPr>
          </a:p>
        </p:txBody>
      </p:sp>
      <p:grpSp>
        <p:nvGrpSpPr>
          <p:cNvPr id="7" name="Group 6"/>
          <p:cNvGrpSpPr/>
          <p:nvPr/>
        </p:nvGrpSpPr>
        <p:grpSpPr>
          <a:xfrm>
            <a:off x="5487830" y="3772458"/>
            <a:ext cx="3390773" cy="1038516"/>
            <a:chOff x="5564033" y="3748916"/>
            <a:chExt cx="3390773" cy="1038516"/>
          </a:xfrm>
        </p:grpSpPr>
        <p:sp>
          <p:nvSpPr>
            <p:cNvPr id="27" name="Oval 27"/>
            <p:cNvSpPr/>
            <p:nvPr/>
          </p:nvSpPr>
          <p:spPr>
            <a:xfrm>
              <a:off x="5564033" y="3748916"/>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29475F"/>
                  </a:solidFill>
                </a:rPr>
                <a:t>3</a:t>
              </a:r>
              <a:endParaRPr lang="en-CA" sz="2400" b="1" dirty="0">
                <a:solidFill>
                  <a:srgbClr val="29475F"/>
                </a:solidFill>
              </a:endParaRPr>
            </a:p>
          </p:txBody>
        </p:sp>
        <p:sp>
          <p:nvSpPr>
            <p:cNvPr id="28" name="TextBox 28"/>
            <p:cNvSpPr txBox="1"/>
            <p:nvPr/>
          </p:nvSpPr>
          <p:spPr>
            <a:xfrm>
              <a:off x="6111499" y="3771683"/>
              <a:ext cx="2683934" cy="369332"/>
            </a:xfrm>
            <a:prstGeom prst="rect">
              <a:avLst/>
            </a:prstGeom>
          </p:spPr>
          <p:txBody>
            <a:bodyPr wrap="square" rtlCol="0">
              <a:spAutoFit/>
            </a:bodyPr>
            <a:lstStyle/>
            <a:p>
              <a:r>
                <a:rPr lang="en-CA" b="1" dirty="0" smtClean="0">
                  <a:solidFill>
                    <a:schemeClr val="bg1"/>
                  </a:solidFill>
                </a:rPr>
                <a:t>Product Innovation</a:t>
              </a:r>
            </a:p>
          </p:txBody>
        </p:sp>
        <p:sp>
          <p:nvSpPr>
            <p:cNvPr id="29" name="TextBox 1023"/>
            <p:cNvSpPr txBox="1"/>
            <p:nvPr/>
          </p:nvSpPr>
          <p:spPr>
            <a:xfrm>
              <a:off x="6111498" y="4141101"/>
              <a:ext cx="2843308" cy="646331"/>
            </a:xfrm>
            <a:prstGeom prst="rect">
              <a:avLst/>
            </a:prstGeom>
          </p:spPr>
          <p:txBody>
            <a:bodyPr wrap="square" rtlCol="0">
              <a:spAutoFit/>
            </a:bodyPr>
            <a:lstStyle/>
            <a:p>
              <a:r>
                <a:rPr lang="en-CA" sz="1200" dirty="0" smtClean="0">
                  <a:solidFill>
                    <a:schemeClr val="bg1"/>
                  </a:solidFill>
                </a:rPr>
                <a:t>Valuable business innovation requires clear strategy, and is best enabled by quality and usable data. </a:t>
              </a:r>
            </a:p>
          </p:txBody>
        </p:sp>
      </p:grpSp>
      <p:grpSp>
        <p:nvGrpSpPr>
          <p:cNvPr id="9" name="Group 8"/>
          <p:cNvGrpSpPr/>
          <p:nvPr/>
        </p:nvGrpSpPr>
        <p:grpSpPr>
          <a:xfrm>
            <a:off x="5487830" y="2559902"/>
            <a:ext cx="3390774" cy="1039679"/>
            <a:chOff x="5564033" y="2455436"/>
            <a:chExt cx="3390774" cy="1039679"/>
          </a:xfrm>
        </p:grpSpPr>
        <p:sp>
          <p:nvSpPr>
            <p:cNvPr id="24" name="Oval 24"/>
            <p:cNvSpPr/>
            <p:nvPr/>
          </p:nvSpPr>
          <p:spPr>
            <a:xfrm>
              <a:off x="5564033" y="2455436"/>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29475F"/>
                  </a:solidFill>
                </a:rPr>
                <a:t>2</a:t>
              </a:r>
            </a:p>
          </p:txBody>
        </p:sp>
        <p:sp>
          <p:nvSpPr>
            <p:cNvPr id="26" name="TextBox 26"/>
            <p:cNvSpPr txBox="1"/>
            <p:nvPr/>
          </p:nvSpPr>
          <p:spPr>
            <a:xfrm>
              <a:off x="6111499" y="2848784"/>
              <a:ext cx="2843308" cy="646331"/>
            </a:xfrm>
            <a:prstGeom prst="rect">
              <a:avLst/>
            </a:prstGeom>
          </p:spPr>
          <p:txBody>
            <a:bodyPr wrap="square" rtlCol="0">
              <a:spAutoFit/>
            </a:bodyPr>
            <a:lstStyle/>
            <a:p>
              <a:r>
                <a:rPr lang="en-CA" sz="1200" dirty="0">
                  <a:solidFill>
                    <a:schemeClr val="bg1"/>
                  </a:solidFill>
                </a:rPr>
                <a:t>I</a:t>
              </a:r>
              <a:r>
                <a:rPr lang="en-CA" sz="1200" dirty="0" smtClean="0">
                  <a:solidFill>
                    <a:schemeClr val="bg1"/>
                  </a:solidFill>
                </a:rPr>
                <a:t>ncrease data relevance by molding it around user consumption and wrapping data quality around it.</a:t>
              </a:r>
            </a:p>
          </p:txBody>
        </p:sp>
        <p:sp>
          <p:nvSpPr>
            <p:cNvPr id="33" name="TextBox 28"/>
            <p:cNvSpPr txBox="1"/>
            <p:nvPr/>
          </p:nvSpPr>
          <p:spPr>
            <a:xfrm>
              <a:off x="6111499" y="2478203"/>
              <a:ext cx="2683934" cy="369332"/>
            </a:xfrm>
            <a:prstGeom prst="rect">
              <a:avLst/>
            </a:prstGeom>
          </p:spPr>
          <p:txBody>
            <a:bodyPr wrap="square" rtlCol="0">
              <a:spAutoFit/>
            </a:bodyPr>
            <a:lstStyle/>
            <a:p>
              <a:r>
                <a:rPr lang="en-CA" b="1" dirty="0" smtClean="0">
                  <a:solidFill>
                    <a:schemeClr val="bg1"/>
                  </a:solidFill>
                </a:rPr>
                <a:t>End-User Relevance</a:t>
              </a:r>
            </a:p>
          </p:txBody>
        </p:sp>
      </p:grpSp>
      <p:grpSp>
        <p:nvGrpSpPr>
          <p:cNvPr id="10" name="Group 9"/>
          <p:cNvGrpSpPr/>
          <p:nvPr/>
        </p:nvGrpSpPr>
        <p:grpSpPr>
          <a:xfrm>
            <a:off x="5487830" y="1512352"/>
            <a:ext cx="3390772" cy="874673"/>
            <a:chOff x="5564033" y="1316088"/>
            <a:chExt cx="3523374" cy="874673"/>
          </a:xfrm>
        </p:grpSpPr>
        <p:sp>
          <p:nvSpPr>
            <p:cNvPr id="21" name="Oval 21"/>
            <p:cNvSpPr/>
            <p:nvPr/>
          </p:nvSpPr>
          <p:spPr>
            <a:xfrm>
              <a:off x="5564033" y="1316088"/>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29475F"/>
                  </a:solidFill>
                </a:rPr>
                <a:t>1</a:t>
              </a:r>
              <a:endParaRPr lang="en-CA" sz="2400" b="1" dirty="0">
                <a:solidFill>
                  <a:srgbClr val="29475F"/>
                </a:solidFill>
              </a:endParaRPr>
            </a:p>
          </p:txBody>
        </p:sp>
        <p:sp>
          <p:nvSpPr>
            <p:cNvPr id="23" name="TextBox 23"/>
            <p:cNvSpPr txBox="1"/>
            <p:nvPr/>
          </p:nvSpPr>
          <p:spPr>
            <a:xfrm>
              <a:off x="6111499" y="1729096"/>
              <a:ext cx="2975908" cy="461665"/>
            </a:xfrm>
            <a:prstGeom prst="rect">
              <a:avLst/>
            </a:prstGeom>
          </p:spPr>
          <p:txBody>
            <a:bodyPr wrap="square" rtlCol="0">
              <a:spAutoFit/>
            </a:bodyPr>
            <a:lstStyle/>
            <a:p>
              <a:r>
                <a:rPr lang="en-CA" sz="1200" dirty="0" smtClean="0">
                  <a:solidFill>
                    <a:schemeClr val="bg1"/>
                  </a:solidFill>
                </a:rPr>
                <a:t>Developing usable data systems is only worthwhile with quality data.</a:t>
              </a:r>
            </a:p>
          </p:txBody>
        </p:sp>
        <p:sp>
          <p:nvSpPr>
            <p:cNvPr id="36" name="TextBox 28"/>
            <p:cNvSpPr txBox="1"/>
            <p:nvPr/>
          </p:nvSpPr>
          <p:spPr>
            <a:xfrm>
              <a:off x="6111498" y="1338855"/>
              <a:ext cx="2975909" cy="369332"/>
            </a:xfrm>
            <a:prstGeom prst="rect">
              <a:avLst/>
            </a:prstGeom>
          </p:spPr>
          <p:txBody>
            <a:bodyPr wrap="square" rtlCol="0">
              <a:spAutoFit/>
            </a:bodyPr>
            <a:lstStyle/>
            <a:p>
              <a:r>
                <a:rPr lang="en-CA" b="1" dirty="0" smtClean="0">
                  <a:solidFill>
                    <a:schemeClr val="bg1"/>
                  </a:solidFill>
                </a:rPr>
                <a:t>Usable Quality</a:t>
              </a:r>
            </a:p>
          </p:txBody>
        </p:sp>
      </p:grpSp>
      <p:grpSp>
        <p:nvGrpSpPr>
          <p:cNvPr id="8" name="Group 7"/>
          <p:cNvGrpSpPr/>
          <p:nvPr/>
        </p:nvGrpSpPr>
        <p:grpSpPr>
          <a:xfrm>
            <a:off x="5487830" y="4983852"/>
            <a:ext cx="3390772" cy="1251453"/>
            <a:chOff x="5564033" y="4947537"/>
            <a:chExt cx="3528694" cy="1251453"/>
          </a:xfrm>
        </p:grpSpPr>
        <p:sp>
          <p:nvSpPr>
            <p:cNvPr id="37" name="Oval 27"/>
            <p:cNvSpPr/>
            <p:nvPr/>
          </p:nvSpPr>
          <p:spPr>
            <a:xfrm>
              <a:off x="5564033" y="4947537"/>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29475F"/>
                  </a:solidFill>
                </a:rPr>
                <a:t>4</a:t>
              </a:r>
              <a:endParaRPr lang="en-CA" sz="2400" b="1" dirty="0">
                <a:solidFill>
                  <a:srgbClr val="29475F"/>
                </a:solidFill>
              </a:endParaRPr>
            </a:p>
          </p:txBody>
        </p:sp>
        <p:sp>
          <p:nvSpPr>
            <p:cNvPr id="38" name="TextBox 28"/>
            <p:cNvSpPr txBox="1"/>
            <p:nvPr/>
          </p:nvSpPr>
          <p:spPr>
            <a:xfrm>
              <a:off x="6111498" y="4970304"/>
              <a:ext cx="2981229" cy="369332"/>
            </a:xfrm>
            <a:prstGeom prst="rect">
              <a:avLst/>
            </a:prstGeom>
          </p:spPr>
          <p:txBody>
            <a:bodyPr wrap="square" rtlCol="0">
              <a:spAutoFit/>
            </a:bodyPr>
            <a:lstStyle/>
            <a:p>
              <a:r>
                <a:rPr lang="en-CA" b="1" dirty="0" smtClean="0">
                  <a:solidFill>
                    <a:schemeClr val="bg1"/>
                  </a:solidFill>
                </a:rPr>
                <a:t>Project Scope</a:t>
              </a:r>
            </a:p>
          </p:txBody>
        </p:sp>
        <p:sp>
          <p:nvSpPr>
            <p:cNvPr id="39" name="TextBox 1023"/>
            <p:cNvSpPr txBox="1"/>
            <p:nvPr/>
          </p:nvSpPr>
          <p:spPr>
            <a:xfrm>
              <a:off x="6111499" y="5367993"/>
              <a:ext cx="2981228" cy="830997"/>
            </a:xfrm>
            <a:prstGeom prst="rect">
              <a:avLst/>
            </a:prstGeom>
          </p:spPr>
          <p:txBody>
            <a:bodyPr wrap="square" rtlCol="0">
              <a:spAutoFit/>
            </a:bodyPr>
            <a:lstStyle/>
            <a:p>
              <a:r>
                <a:rPr lang="en-CA" sz="1200" dirty="0" smtClean="0">
                  <a:solidFill>
                    <a:schemeClr val="bg1"/>
                  </a:solidFill>
                </a:rPr>
                <a:t>Data projects are often large and difficult, so an initial analysis of data quality will help refine project scope and shape data usability.</a:t>
              </a:r>
            </a:p>
          </p:txBody>
        </p:sp>
      </p:grpSp>
      <p:sp>
        <p:nvSpPr>
          <p:cNvPr id="5" name="Title 4"/>
          <p:cNvSpPr>
            <a:spLocks noGrp="1"/>
          </p:cNvSpPr>
          <p:nvPr>
            <p:ph type="title"/>
          </p:nvPr>
        </p:nvSpPr>
        <p:spPr/>
        <p:txBody>
          <a:bodyPr/>
          <a:lstStyle/>
          <a:p>
            <a:r>
              <a:rPr lang="en-CA" dirty="0"/>
              <a:t>Industry Spotlight: </a:t>
            </a:r>
            <a:r>
              <a:rPr lang="en-CA" dirty="0" smtClean="0"/>
              <a:t>data source integration in the life sciences sector </a:t>
            </a:r>
            <a:endParaRPr lang="en-CA" dirty="0"/>
          </a:p>
        </p:txBody>
      </p:sp>
    </p:spTree>
    <p:extLst>
      <p:ext uri="{BB962C8B-B14F-4D97-AF65-F5344CB8AC3E}">
        <p14:creationId xmlns:p14="http://schemas.microsoft.com/office/powerpoint/2010/main" val="361210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ea typeface="Roboto Slab" pitchFamily="2" charset="0"/>
              </a:rPr>
              <a:t>Info-Tech offers various levels of support to best suit your </a:t>
            </a:r>
            <a:r>
              <a:rPr lang="en-CA" dirty="0" smtClean="0">
                <a:ea typeface="Roboto Slab" pitchFamily="2" charset="0"/>
              </a:rPr>
              <a:t>needs</a:t>
            </a:r>
            <a:endParaRPr lang="en-CA" dirty="0"/>
          </a:p>
        </p:txBody>
      </p:sp>
      <p:sp>
        <p:nvSpPr>
          <p:cNvPr id="37" name="Rounded Rectangle 36"/>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40" name="Rounded Rectangle 39"/>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41" name="Rectangle 40"/>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cxnSp>
        <p:nvCxnSpPr>
          <p:cNvPr id="42" name="Straight Arrow Connector 41"/>
          <p:cNvCxnSpPr>
            <a:stCxn id="56"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3" name="Group 42"/>
          <p:cNvGrpSpPr/>
          <p:nvPr/>
        </p:nvGrpSpPr>
        <p:grpSpPr>
          <a:xfrm>
            <a:off x="6932311" y="2025295"/>
            <a:ext cx="1636677" cy="2763778"/>
            <a:chOff x="6637354" y="1574599"/>
            <a:chExt cx="1636677" cy="2763778"/>
          </a:xfrm>
        </p:grpSpPr>
        <p:sp>
          <p:nvSpPr>
            <p:cNvPr id="44" name="Oval 43"/>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45" name="TextBox 44"/>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46" name="TextBox 45"/>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48" name="Group 47"/>
          <p:cNvGrpSpPr/>
          <p:nvPr/>
        </p:nvGrpSpPr>
        <p:grpSpPr>
          <a:xfrm>
            <a:off x="2336968" y="1877373"/>
            <a:ext cx="2129440" cy="2937609"/>
            <a:chOff x="2807522" y="2074912"/>
            <a:chExt cx="2129440" cy="2937609"/>
          </a:xfrm>
        </p:grpSpPr>
        <p:sp>
          <p:nvSpPr>
            <p:cNvPr id="49" name="Oval 48"/>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50" name="TextBox 49"/>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3" name="TextBox 52"/>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5" name="Group 54"/>
          <p:cNvGrpSpPr/>
          <p:nvPr/>
        </p:nvGrpSpPr>
        <p:grpSpPr>
          <a:xfrm>
            <a:off x="369141" y="2025295"/>
            <a:ext cx="1628660" cy="2794213"/>
            <a:chOff x="1266026" y="2731218"/>
            <a:chExt cx="1628660" cy="2794213"/>
          </a:xfrm>
        </p:grpSpPr>
        <p:sp>
          <p:nvSpPr>
            <p:cNvPr id="56" name="Oval 55"/>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57" name="TextBox 56"/>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58" name="TextBox 57"/>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1" name="Group 60"/>
          <p:cNvGrpSpPr/>
          <p:nvPr/>
        </p:nvGrpSpPr>
        <p:grpSpPr>
          <a:xfrm>
            <a:off x="4957979" y="2025295"/>
            <a:ext cx="1635165" cy="2795710"/>
            <a:chOff x="4834633" y="1938352"/>
            <a:chExt cx="1635165" cy="2795710"/>
          </a:xfrm>
        </p:grpSpPr>
        <p:sp>
          <p:nvSpPr>
            <p:cNvPr id="62" name="Oval 61"/>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63" name="TextBox 62"/>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4" name="TextBox 63"/>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6" name="Rectangle 65"/>
          <p:cNvSpPr/>
          <p:nvPr/>
        </p:nvSpPr>
        <p:spPr>
          <a:xfrm>
            <a:off x="89786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Tree>
    <p:extLst>
      <p:ext uri="{BB962C8B-B14F-4D97-AF65-F5344CB8AC3E}">
        <p14:creationId xmlns:p14="http://schemas.microsoft.com/office/powerpoint/2010/main" val="749705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2568123"/>
              </p:ext>
            </p:extLst>
          </p:nvPr>
        </p:nvGraphicFramePr>
        <p:xfrm>
          <a:off x="101499" y="1833196"/>
          <a:ext cx="8906376" cy="4568952"/>
        </p:xfrm>
        <a:graphic>
          <a:graphicData uri="http://schemas.openxmlformats.org/drawingml/2006/table">
            <a:tbl>
              <a:tblPr firstRow="1" bandRow="1">
                <a:tableStyleId>{5C22544A-7EE6-4342-B048-85BDC9FD1C3A}</a:tableStyleId>
              </a:tblPr>
              <a:tblGrid>
                <a:gridCol w="1242472"/>
                <a:gridCol w="1915976"/>
                <a:gridCol w="1915976"/>
                <a:gridCol w="1915976"/>
                <a:gridCol w="1915976"/>
              </a:tblGrid>
              <a:tr h="1659812">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b="0" dirty="0" smtClean="0">
                          <a:solidFill>
                            <a:schemeClr val="tx1"/>
                          </a:solidFill>
                        </a:rPr>
                        <a:t>1.1  Make sense of your business</a:t>
                      </a:r>
                      <a:r>
                        <a:rPr lang="en-CA" sz="1000" b="0" baseline="0" dirty="0" smtClean="0">
                          <a:solidFill>
                            <a:schemeClr val="tx1"/>
                          </a:solidFill>
                        </a:rPr>
                        <a:t> context</a:t>
                      </a:r>
                      <a:r>
                        <a:rPr lang="en-CA" sz="1000" b="0" dirty="0" smtClean="0">
                          <a:solidFill>
                            <a:schemeClr val="tx1"/>
                          </a:solidFill>
                        </a:rPr>
                        <a:t> and data subject areas</a:t>
                      </a:r>
                    </a:p>
                    <a:p>
                      <a:pPr>
                        <a:spcAft>
                          <a:spcPts val="600"/>
                        </a:spcAft>
                      </a:pPr>
                      <a:r>
                        <a:rPr lang="en-CA" sz="1000" b="0" dirty="0" smtClean="0">
                          <a:solidFill>
                            <a:schemeClr val="tx1"/>
                          </a:solidFill>
                        </a:rPr>
                        <a:t>1.2  Discuss data quality barriers, needs, and principles</a:t>
                      </a:r>
                    </a:p>
                    <a:p>
                      <a:pPr>
                        <a:spcAft>
                          <a:spcPts val="600"/>
                        </a:spcAft>
                      </a:pPr>
                      <a:r>
                        <a:rPr lang="en-CA" sz="1000" b="0" dirty="0" smtClean="0">
                          <a:solidFill>
                            <a:schemeClr val="tx1"/>
                          </a:solidFill>
                        </a:rPr>
                        <a:t>1.3  Develop data quality project team, scope,</a:t>
                      </a:r>
                      <a:r>
                        <a:rPr lang="en-CA" sz="1000" b="0" baseline="0" dirty="0" smtClean="0">
                          <a:solidFill>
                            <a:schemeClr val="tx1"/>
                          </a:solidFill>
                        </a:rPr>
                        <a:t> and strategy</a:t>
                      </a:r>
                      <a:endParaRPr lang="en-CA" sz="1000" b="0" dirty="0" smtClean="0">
                        <a:solidFill>
                          <a:schemeClr val="tx1"/>
                        </a:solidFill>
                      </a:endParaRPr>
                    </a:p>
                    <a:p>
                      <a:pPr>
                        <a:spcAft>
                          <a:spcPts val="600"/>
                        </a:spcAft>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2.1 Prioritize</a:t>
                      </a:r>
                      <a:r>
                        <a:rPr lang="en-CA" sz="1000" b="0" baseline="0" dirty="0" smtClean="0">
                          <a:solidFill>
                            <a:schemeClr val="tx1"/>
                          </a:solidFill>
                        </a:rPr>
                        <a:t> </a:t>
                      </a:r>
                      <a:r>
                        <a:rPr lang="en-CA" sz="1000" b="0" dirty="0" smtClean="0">
                          <a:solidFill>
                            <a:schemeClr val="tx1"/>
                          </a:solidFill>
                        </a:rPr>
                        <a:t>data areas and</a:t>
                      </a:r>
                      <a:r>
                        <a:rPr lang="en-CA" sz="1000" b="0" baseline="0" dirty="0" smtClean="0">
                          <a:solidFill>
                            <a:schemeClr val="tx1"/>
                          </a:solidFill>
                        </a:rPr>
                        <a:t> b</a:t>
                      </a:r>
                      <a:r>
                        <a:rPr lang="en-CA" sz="1000" b="0" dirty="0" smtClean="0">
                          <a:solidFill>
                            <a:schemeClr val="tx1"/>
                          </a:solidFill>
                        </a:rPr>
                        <a:t>uild data asset inventory</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2.2 Assess current data quality of</a:t>
                      </a:r>
                      <a:r>
                        <a:rPr lang="en-CA" sz="1000" b="0" baseline="0" dirty="0" smtClean="0">
                          <a:solidFill>
                            <a:schemeClr val="tx1"/>
                          </a:solidFill>
                        </a:rPr>
                        <a:t> priority data</a:t>
                      </a:r>
                      <a:endParaRPr lang="en-CA" sz="1000" b="0" dirty="0" smtClean="0">
                        <a:solidFill>
                          <a:schemeClr val="tx1"/>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2.3 Perform root cause and business impact analyses</a:t>
                      </a:r>
                      <a:r>
                        <a:rPr lang="en-CA" sz="1000" b="0" baseline="0" dirty="0" smtClean="0">
                          <a:solidFill>
                            <a:schemeClr val="tx1"/>
                          </a:solidFill>
                        </a:rPr>
                        <a:t> to quantify data quality issues</a:t>
                      </a:r>
                      <a:endParaRPr lang="en-CA" sz="1000" b="0" dirty="0" smtClean="0">
                        <a:solidFill>
                          <a:schemeClr val="tx1"/>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2.4 Quantify the impact of data quality issues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3.1 Assess</a:t>
                      </a:r>
                      <a:r>
                        <a:rPr lang="en-CA" sz="1000" b="0" baseline="0" dirty="0" smtClean="0">
                          <a:solidFill>
                            <a:schemeClr val="tx1"/>
                          </a:solidFill>
                        </a:rPr>
                        <a:t> </a:t>
                      </a:r>
                      <a:r>
                        <a:rPr lang="en-CA" sz="1000" b="0" dirty="0" smtClean="0">
                          <a:solidFill>
                            <a:schemeClr val="tx1"/>
                          </a:solidFill>
                        </a:rPr>
                        <a:t>existing practice</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3.2 Map practice gaps to critical data</a:t>
                      </a:r>
                      <a:r>
                        <a:rPr lang="en-CA" sz="1000" b="0" baseline="0" dirty="0" smtClean="0">
                          <a:solidFill>
                            <a:schemeClr val="tx1"/>
                          </a:solidFill>
                        </a:rPr>
                        <a:t> quality</a:t>
                      </a:r>
                      <a:r>
                        <a:rPr lang="en-CA" sz="1000" b="0" dirty="0" smtClean="0">
                          <a:solidFill>
                            <a:schemeClr val="tx1"/>
                          </a:solidFill>
                        </a:rPr>
                        <a:t> issues</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3.3 Review </a:t>
                      </a:r>
                      <a:r>
                        <a:rPr lang="en-CA" sz="1000" b="0" baseline="0" dirty="0" smtClean="0">
                          <a:solidFill>
                            <a:schemeClr val="tx1"/>
                          </a:solidFill>
                        </a:rPr>
                        <a:t>and prioritize practice gaps</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3.4</a:t>
                      </a:r>
                      <a:r>
                        <a:rPr lang="en-CA" sz="1000" b="0" baseline="0" dirty="0" smtClean="0">
                          <a:solidFill>
                            <a:schemeClr val="tx1"/>
                          </a:solidFill>
                        </a:rPr>
                        <a:t> Identify future practice needs</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4.1 Generate improvement initiatives</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4.1 Formulate strategies and</a:t>
                      </a:r>
                      <a:r>
                        <a:rPr lang="en-CA" sz="1000" b="0" baseline="0" dirty="0" smtClean="0">
                          <a:solidFill>
                            <a:schemeClr val="tx1"/>
                          </a:solidFill>
                        </a:rPr>
                        <a:t> a prioritized roadmap </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dirty="0" smtClean="0">
                          <a:solidFill>
                            <a:schemeClr val="tx1"/>
                          </a:solidFill>
                        </a:rPr>
                        <a:t>4.2 Improve</a:t>
                      </a:r>
                      <a:r>
                        <a:rPr lang="en-CA" sz="1000" b="0" baseline="0" dirty="0" smtClean="0">
                          <a:solidFill>
                            <a:schemeClr val="tx1"/>
                          </a:solidFill>
                        </a:rPr>
                        <a:t> data quality continuously</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7043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latin typeface="Arial" pitchFamily="34" charset="0"/>
                          <a:cs typeface="Arial" pitchFamily="34" charset="0"/>
                        </a:rPr>
                        <a:t>Create your</a:t>
                      </a:r>
                      <a:r>
                        <a:rPr lang="en-US" sz="1000" b="0" baseline="0" dirty="0" smtClean="0">
                          <a:latin typeface="Arial" pitchFamily="34" charset="0"/>
                          <a:cs typeface="Arial" pitchFamily="34" charset="0"/>
                        </a:rPr>
                        <a:t> business and data quality vision </a:t>
                      </a:r>
                      <a:endParaRPr lang="en-US" sz="1000" b="0" dirty="0" smtClean="0">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dirty="0" smtClean="0"/>
                        <a:t>Plan your d</a:t>
                      </a:r>
                      <a:r>
                        <a:rPr lang="en-CA" sz="1000" b="0" baseline="0" dirty="0" smtClean="0"/>
                        <a:t>ata quality project</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latin typeface="Arial" pitchFamily="34" charset="0"/>
                          <a:cs typeface="Arial" pitchFamily="34" charset="0"/>
                        </a:rPr>
                        <a:t>Review results of the data</a:t>
                      </a:r>
                      <a:r>
                        <a:rPr lang="en-US" sz="1000" b="0" baseline="0" dirty="0" smtClean="0">
                          <a:latin typeface="Arial" pitchFamily="34" charset="0"/>
                          <a:cs typeface="Arial" pitchFamily="34" charset="0"/>
                        </a:rPr>
                        <a:t> inventory and assessment </a:t>
                      </a:r>
                      <a:endParaRPr lang="en-US" sz="1000" b="0" dirty="0" smtClean="0">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dirty="0" smtClean="0"/>
                        <a:t>Review results of the root-cause analysis and impact assessment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latin typeface="Arial" pitchFamily="34" charset="0"/>
                          <a:cs typeface="Arial" pitchFamily="34" charset="0"/>
                        </a:rPr>
                        <a:t>Review results of the data</a:t>
                      </a:r>
                      <a:r>
                        <a:rPr lang="en-US" sz="1000" b="0" baseline="0" dirty="0" smtClean="0">
                          <a:latin typeface="Arial" pitchFamily="34" charset="0"/>
                          <a:cs typeface="Arial" pitchFamily="34" charset="0"/>
                        </a:rPr>
                        <a:t> quality practice assessment</a:t>
                      </a:r>
                      <a:endParaRPr lang="en-US" sz="1000" b="0" dirty="0" smtClean="0">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dirty="0" smtClean="0"/>
                        <a:t>Define</a:t>
                      </a:r>
                      <a:r>
                        <a:rPr lang="en-CA" sz="1000" b="0" baseline="0" dirty="0" smtClean="0"/>
                        <a:t> the future state for the data quality practice</a:t>
                      </a:r>
                      <a:endParaRPr lang="en-CA" sz="1000" b="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Review planned</a:t>
                      </a:r>
                      <a:r>
                        <a:rPr lang="en-US" sz="1000" b="0" baseline="0" dirty="0" smtClean="0">
                          <a:cs typeface="Open Sans"/>
                        </a:rPr>
                        <a:t> initiatives </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Discuss</a:t>
                      </a:r>
                      <a:r>
                        <a:rPr lang="en-US" sz="1000" b="0" baseline="0" dirty="0" smtClean="0">
                          <a:cs typeface="Open Sans"/>
                        </a:rPr>
                        <a:t> roadmap findings and next steps </a:t>
                      </a:r>
                      <a:endParaRPr lang="en-US" sz="1000" b="0" dirty="0" smtClean="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274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Module</a:t>
                      </a:r>
                      <a:r>
                        <a:rPr lang="en-CA" sz="1000" b="1" baseline="0" dirty="0" smtClean="0">
                          <a:solidFill>
                            <a:schemeClr val="tx1"/>
                          </a:solidFill>
                        </a:rPr>
                        <a:t> 1</a:t>
                      </a:r>
                      <a:r>
                        <a:rPr lang="en-CA" sz="1000" b="1" dirty="0" smtClean="0">
                          <a:solidFill>
                            <a:schemeClr val="tx1"/>
                          </a:solidFill>
                        </a:rPr>
                        <a:t>:</a:t>
                      </a:r>
                      <a:r>
                        <a:rPr lang="en-CA" sz="1000" b="1" baseline="0" dirty="0">
                          <a:solidFill>
                            <a:schemeClr val="tx1"/>
                          </a:solidFill>
                        </a:rPr>
                        <a:t> </a:t>
                      </a:r>
                      <a:endParaRPr lang="en-CA" sz="10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Create Business Vision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Launch</a:t>
                      </a:r>
                      <a:r>
                        <a:rPr lang="en-CA" sz="1000" b="1" baseline="0" dirty="0" smtClean="0">
                          <a:solidFill>
                            <a:schemeClr val="tx1"/>
                          </a:solidFill>
                        </a:rPr>
                        <a:t> Your Data Quality Project</a:t>
                      </a:r>
                      <a:endParaRPr lang="en-CA" sz="1000" b="1" dirty="0" smtClean="0">
                        <a:solidFill>
                          <a:schemeClr val="tx1"/>
                        </a:solidFill>
                      </a:endParaRPr>
                    </a:p>
                    <a:p>
                      <a:endParaRPr lang="en-CA" sz="1000" b="1"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Module</a:t>
                      </a:r>
                      <a:r>
                        <a:rPr lang="en-CA" sz="1000" b="1" baseline="0" dirty="0" smtClean="0">
                          <a:solidFill>
                            <a:schemeClr val="tx1"/>
                          </a:solidFill>
                        </a:rPr>
                        <a:t> 2</a:t>
                      </a:r>
                      <a:r>
                        <a:rPr lang="en-CA" sz="10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Assess Your Data Assets</a:t>
                      </a:r>
                      <a:endParaRPr lang="en-CA" sz="10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baseline="0" dirty="0" smtClean="0">
                          <a:solidFill>
                            <a:schemeClr val="tx1"/>
                          </a:solidFill>
                        </a:rPr>
                        <a:t>Determine Business Impact</a:t>
                      </a:r>
                      <a:endParaRPr lang="en-CA" sz="1000" b="1" dirty="0" smtClean="0">
                        <a:solidFill>
                          <a:schemeClr val="tx1"/>
                        </a:solidFill>
                      </a:endParaRPr>
                    </a:p>
                    <a:p>
                      <a:endParaRPr lang="en-CA" sz="1000" b="1"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r>
                        <a:rPr lang="en-CA" sz="1000" b="1" dirty="0" smtClean="0"/>
                        <a:t>Assess</a:t>
                      </a:r>
                      <a:r>
                        <a:rPr lang="en-CA" sz="1000" b="1" baseline="0" dirty="0" smtClean="0"/>
                        <a:t> Your Data Quality Practice</a:t>
                      </a:r>
                    </a:p>
                    <a:p>
                      <a:r>
                        <a:rPr lang="en-CA" sz="1000" b="1" baseline="0" dirty="0" smtClean="0"/>
                        <a:t>Formulate Improvement Actions</a:t>
                      </a:r>
                      <a:endParaRPr lang="en-CA" sz="1000" b="1"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t>Module</a:t>
                      </a:r>
                      <a:r>
                        <a:rPr lang="en-CA" sz="1000" b="1" baseline="0" dirty="0" smtClean="0"/>
                        <a:t> 4</a:t>
                      </a:r>
                      <a:r>
                        <a:rPr lang="en-CA" sz="10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t>Create</a:t>
                      </a:r>
                      <a:r>
                        <a:rPr lang="en-CA" sz="1000" b="1" baseline="0" dirty="0" smtClean="0"/>
                        <a:t> Data Quality Initiatives and Improvement Roadmap</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8640">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Outcomes:</a:t>
                      </a:r>
                    </a:p>
                    <a:p>
                      <a:pPr marL="171450" indent="-171450">
                        <a:buFont typeface="Arial" panose="020B0604020202020204" pitchFamily="34" charset="0"/>
                        <a:buChar char="•"/>
                      </a:pPr>
                      <a:r>
                        <a:rPr lang="en-CA" sz="1000" dirty="0" smtClean="0"/>
                        <a:t>Business Case</a:t>
                      </a:r>
                    </a:p>
                    <a:p>
                      <a:pPr marL="171450" indent="-171450">
                        <a:buFont typeface="Arial" panose="020B0604020202020204" pitchFamily="34" charset="0"/>
                        <a:buChar char="•"/>
                      </a:pPr>
                      <a:r>
                        <a:rPr lang="en-CA" sz="1000" dirty="0" smtClean="0"/>
                        <a:t>Project</a:t>
                      </a:r>
                      <a:r>
                        <a:rPr lang="en-CA" sz="1000" baseline="0" dirty="0" smtClean="0"/>
                        <a:t> Charter</a:t>
                      </a:r>
                      <a:endParaRPr lang="en-CA" sz="1000" dirty="0" smtClean="0"/>
                    </a:p>
                    <a:p>
                      <a:pPr marL="171450" indent="-171450">
                        <a:buFont typeface="Arial" panose="020B0604020202020204" pitchFamily="34" charset="0"/>
                        <a:buChar char="•"/>
                      </a:pPr>
                      <a:r>
                        <a:rPr lang="en-CA" sz="1000" dirty="0" smtClean="0"/>
                        <a:t>Data Quality Project Team</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Outcomes:</a:t>
                      </a:r>
                    </a:p>
                    <a:p>
                      <a:pPr marL="171450" indent="-171450">
                        <a:buFont typeface="Arial" panose="020B0604020202020204" pitchFamily="34" charset="0"/>
                        <a:buChar char="•"/>
                      </a:pPr>
                      <a:r>
                        <a:rPr lang="en-CA" sz="1000" dirty="0" smtClean="0"/>
                        <a:t>Data Inventory</a:t>
                      </a:r>
                      <a:r>
                        <a:rPr lang="en-CA" sz="1000" baseline="0" dirty="0" smtClean="0"/>
                        <a:t> and Assessment</a:t>
                      </a:r>
                      <a:endParaRPr lang="en-CA" sz="1000" dirty="0" smtClean="0"/>
                    </a:p>
                    <a:p>
                      <a:pPr marL="171450" indent="-171450">
                        <a:buFont typeface="Arial" panose="020B0604020202020204" pitchFamily="34" charset="0"/>
                        <a:buChar char="•"/>
                      </a:pPr>
                      <a:r>
                        <a:rPr lang="en-CA" sz="1000" dirty="0" smtClean="0"/>
                        <a:t>Quantitative Business</a:t>
                      </a:r>
                      <a:r>
                        <a:rPr lang="en-CA" sz="1000" baseline="0" dirty="0" smtClean="0"/>
                        <a:t> Impacts</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Outcomes:</a:t>
                      </a:r>
                    </a:p>
                    <a:p>
                      <a:pPr marL="171450" indent="-171450">
                        <a:buFont typeface="Arial" panose="020B0604020202020204" pitchFamily="34" charset="0"/>
                        <a:buChar char="•"/>
                      </a:pPr>
                      <a:r>
                        <a:rPr lang="en-CA" sz="1000" dirty="0" smtClean="0"/>
                        <a:t>Assessment of Practice</a:t>
                      </a:r>
                    </a:p>
                    <a:p>
                      <a:pPr marL="171450" indent="-171450">
                        <a:buFont typeface="Arial" panose="020B0604020202020204" pitchFamily="34" charset="0"/>
                        <a:buChar char="•"/>
                      </a:pPr>
                      <a:r>
                        <a:rPr lang="en-CA" sz="1000" dirty="0" smtClean="0"/>
                        <a:t>Future State</a:t>
                      </a:r>
                      <a:r>
                        <a:rPr lang="en-CA" sz="1000" baseline="0" dirty="0" smtClean="0"/>
                        <a:t> of the </a:t>
                      </a:r>
                      <a:r>
                        <a:rPr lang="en-CA" sz="1000" dirty="0" smtClean="0"/>
                        <a:t>Data Quality</a:t>
                      </a:r>
                      <a:r>
                        <a:rPr lang="en-CA" sz="1000" baseline="0" dirty="0" smtClean="0"/>
                        <a:t> Practice</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4 Outcomes:</a:t>
                      </a:r>
                    </a:p>
                    <a:p>
                      <a:pPr marL="171450" indent="-171450">
                        <a:buFont typeface="Arial" panose="020B0604020202020204" pitchFamily="34" charset="0"/>
                        <a:buChar char="•"/>
                      </a:pPr>
                      <a:r>
                        <a:rPr lang="en-CA" sz="1000" dirty="0" smtClean="0"/>
                        <a:t>Data Quality Improvement</a:t>
                      </a:r>
                      <a:r>
                        <a:rPr lang="en-CA" sz="1000" baseline="0" dirty="0" smtClean="0"/>
                        <a:t> </a:t>
                      </a:r>
                      <a:r>
                        <a:rPr lang="en-CA" sz="1000" dirty="0" smtClean="0"/>
                        <a:t>Roadmap</a:t>
                      </a:r>
                    </a:p>
                    <a:p>
                      <a:pPr marL="171450" indent="-171450">
                        <a:buFont typeface="Arial" panose="020B0604020202020204" pitchFamily="34" charset="0"/>
                        <a:buChar char="•"/>
                      </a:pPr>
                      <a:r>
                        <a:rPr lang="en-CA" sz="1000" dirty="0" smtClean="0"/>
                        <a:t>Executed Data Quality Initiatives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231217" y="3545743"/>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71290" y="2051778"/>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342474" y="4813953"/>
            <a:ext cx="752006" cy="483279"/>
          </a:xfrm>
          <a:prstGeom prst="rect">
            <a:avLst/>
          </a:prstGeom>
          <a:effectLst/>
        </p:spPr>
      </p:pic>
      <p:grpSp>
        <p:nvGrpSpPr>
          <p:cNvPr id="5" name="Group 4"/>
          <p:cNvGrpSpPr/>
          <p:nvPr/>
        </p:nvGrpSpPr>
        <p:grpSpPr>
          <a:xfrm>
            <a:off x="1328043" y="1387123"/>
            <a:ext cx="7815957" cy="446072"/>
            <a:chOff x="1196293" y="1297316"/>
            <a:chExt cx="7835097" cy="446072"/>
          </a:xfrm>
        </p:grpSpPr>
        <p:sp>
          <p:nvSpPr>
            <p:cNvPr id="15" name="Chevron 14"/>
            <p:cNvSpPr/>
            <p:nvPr/>
          </p:nvSpPr>
          <p:spPr>
            <a:xfrm>
              <a:off x="1196293" y="1298949"/>
              <a:ext cx="208800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solidFill>
                    <a:srgbClr val="FFFFFF"/>
                  </a:solidFill>
                </a:rPr>
                <a:t>1. </a:t>
              </a:r>
              <a:r>
                <a:rPr lang="en-CA" sz="1050" dirty="0" smtClean="0">
                  <a:solidFill>
                    <a:srgbClr val="FFFFFF"/>
                  </a:solidFill>
                </a:rPr>
                <a:t>Develop a Data Quality Improvement Plan</a:t>
              </a:r>
              <a:endParaRPr lang="en-CA" sz="1050" dirty="0">
                <a:solidFill>
                  <a:srgbClr val="FFFFFF"/>
                </a:solidFill>
              </a:endParaRPr>
            </a:p>
          </p:txBody>
        </p:sp>
        <p:sp>
          <p:nvSpPr>
            <p:cNvPr id="16" name="Chevron 15"/>
            <p:cNvSpPr/>
            <p:nvPr/>
          </p:nvSpPr>
          <p:spPr>
            <a:xfrm>
              <a:off x="3113215" y="1297665"/>
              <a:ext cx="208800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50" dirty="0" smtClean="0">
                  <a:solidFill>
                    <a:srgbClr val="FFFFFF"/>
                  </a:solidFill>
                </a:rPr>
                <a:t>2. Assess Data Assets</a:t>
              </a:r>
              <a:endParaRPr lang="en-CA" sz="1050" dirty="0">
                <a:solidFill>
                  <a:srgbClr val="FFFFFF"/>
                </a:solidFill>
              </a:endParaRPr>
            </a:p>
          </p:txBody>
        </p:sp>
        <p:sp>
          <p:nvSpPr>
            <p:cNvPr id="17" name="Chevron 16"/>
            <p:cNvSpPr/>
            <p:nvPr/>
          </p:nvSpPr>
          <p:spPr>
            <a:xfrm>
              <a:off x="5030137" y="1297316"/>
              <a:ext cx="208800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50" dirty="0" smtClean="0">
                  <a:solidFill>
                    <a:srgbClr val="FFFFFF"/>
                  </a:solidFill>
                </a:rPr>
                <a:t>3. Assess Data Quality Practice</a:t>
              </a:r>
              <a:endParaRPr lang="en-CA" sz="1050" dirty="0">
                <a:solidFill>
                  <a:srgbClr val="FFFFFF"/>
                </a:solidFill>
              </a:endParaRPr>
            </a:p>
          </p:txBody>
        </p:sp>
        <p:sp>
          <p:nvSpPr>
            <p:cNvPr id="14" name="Chevron 13"/>
            <p:cNvSpPr/>
            <p:nvPr/>
          </p:nvSpPr>
          <p:spPr>
            <a:xfrm>
              <a:off x="6943390" y="1297317"/>
              <a:ext cx="208800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50" dirty="0">
                  <a:solidFill>
                    <a:srgbClr val="FFFFFF"/>
                  </a:solidFill>
                </a:rPr>
                <a:t>4</a:t>
              </a:r>
              <a:r>
                <a:rPr lang="en-CA" sz="1050" dirty="0" smtClean="0">
                  <a:solidFill>
                    <a:srgbClr val="FFFFFF"/>
                  </a:solidFill>
                </a:rPr>
                <a:t>. </a:t>
              </a:r>
              <a:r>
                <a:rPr lang="en-CA" sz="1050" dirty="0">
                  <a:solidFill>
                    <a:srgbClr val="FFFFFF"/>
                  </a:solidFill>
                </a:rPr>
                <a:t>Create </a:t>
              </a:r>
              <a:r>
                <a:rPr lang="en-CA" sz="1050" dirty="0" smtClean="0">
                  <a:solidFill>
                    <a:srgbClr val="FFFFFF"/>
                  </a:solidFill>
                </a:rPr>
                <a:t>a Data Quality Improvement Roadmap</a:t>
              </a:r>
              <a:endParaRPr lang="en-CA" sz="1050" dirty="0">
                <a:solidFill>
                  <a:srgbClr val="FFFFFF"/>
                </a:solidFill>
              </a:endParaRPr>
            </a:p>
          </p:txBody>
        </p:sp>
      </p:grpSp>
      <p:sp>
        <p:nvSpPr>
          <p:cNvPr id="4" name="Title 3"/>
          <p:cNvSpPr>
            <a:spLocks noGrp="1"/>
          </p:cNvSpPr>
          <p:nvPr>
            <p:ph type="title"/>
          </p:nvPr>
        </p:nvSpPr>
        <p:spPr/>
        <p:txBody>
          <a:bodyPr/>
          <a:lstStyle/>
          <a:p>
            <a:r>
              <a:rPr lang="en-CA" dirty="0"/>
              <a:t>Conquer Data Quality Challenges in 4 Steps: </a:t>
            </a:r>
            <a:r>
              <a:rPr lang="en-CA" dirty="0" smtClean="0"/>
              <a:t>Project Overview</a:t>
            </a:r>
            <a:endParaRPr lang="en-CA" dirty="0"/>
          </a:p>
        </p:txBody>
      </p:sp>
    </p:spTree>
    <p:extLst>
      <p:ext uri="{BB962C8B-B14F-4D97-AF65-F5344CB8AC3E}">
        <p14:creationId xmlns:p14="http://schemas.microsoft.com/office/powerpoint/2010/main" val="1376252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2"/>
          <p:cNvGraphicFramePr>
            <a:graphicFrameLocks noGrp="1"/>
          </p:cNvGraphicFramePr>
          <p:nvPr>
            <p:extLst>
              <p:ext uri="{D42A27DB-BD31-4B8C-83A1-F6EECF244321}">
                <p14:modId xmlns:p14="http://schemas.microsoft.com/office/powerpoint/2010/main" val="3429345995"/>
              </p:ext>
            </p:extLst>
          </p:nvPr>
        </p:nvGraphicFramePr>
        <p:xfrm>
          <a:off x="251520" y="1829613"/>
          <a:ext cx="8621505" cy="3316646"/>
        </p:xfrm>
        <a:graphic>
          <a:graphicData uri="http://schemas.openxmlformats.org/drawingml/2006/table">
            <a:tbl>
              <a:tblPr firstRow="1" bandRow="1">
                <a:tableStyleId>{5C22544A-7EE6-4342-B048-85BDC9FD1C3A}</a:tableStyleId>
              </a:tblPr>
              <a:tblGrid>
                <a:gridCol w="1724301"/>
                <a:gridCol w="1724301"/>
                <a:gridCol w="1724301"/>
                <a:gridCol w="1724301"/>
                <a:gridCol w="1724301"/>
              </a:tblGrid>
              <a:tr h="295964">
                <a:tc>
                  <a:txBody>
                    <a:bodyPr/>
                    <a:lstStyle/>
                    <a:p>
                      <a:pPr algn="ctr"/>
                      <a:r>
                        <a:rPr lang="en-CA" sz="1000" b="1" i="1" dirty="0" smtClean="0">
                          <a:solidFill>
                            <a:schemeClr val="tx1"/>
                          </a:solidFill>
                        </a:rPr>
                        <a:t>Day 1</a:t>
                      </a:r>
                      <a:endParaRPr lang="en-CA" sz="10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dirty="0" smtClean="0">
                          <a:solidFill>
                            <a:schemeClr val="tx1"/>
                          </a:solidFill>
                        </a:rPr>
                        <a:t>Day 2</a:t>
                      </a:r>
                      <a:endParaRPr lang="en-CA" sz="10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dirty="0" smtClean="0">
                          <a:solidFill>
                            <a:schemeClr val="tx1"/>
                          </a:solidFill>
                        </a:rPr>
                        <a:t>Day 3</a:t>
                      </a:r>
                      <a:endParaRPr lang="en-CA" sz="10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dirty="0" smtClean="0">
                          <a:solidFill>
                            <a:schemeClr val="tx1"/>
                          </a:solidFill>
                        </a:rPr>
                        <a:t>Day 4</a:t>
                      </a:r>
                      <a:endParaRPr lang="en-CA" sz="10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dirty="0" smtClean="0">
                          <a:solidFill>
                            <a:schemeClr val="tx1"/>
                          </a:solidFill>
                        </a:rPr>
                        <a:t>Day</a:t>
                      </a:r>
                      <a:r>
                        <a:rPr lang="en-CA" sz="1000" b="1" i="1" baseline="0" dirty="0" smtClean="0">
                          <a:solidFill>
                            <a:schemeClr val="tx1"/>
                          </a:solidFill>
                        </a:rPr>
                        <a:t> 5</a:t>
                      </a:r>
                      <a:endParaRPr lang="en-CA" sz="10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142">
                <a:tc>
                  <a:txBody>
                    <a:bodyPr/>
                    <a:lstStyle/>
                    <a:p>
                      <a:pPr algn="r"/>
                      <a:r>
                        <a:rPr lang="en-CA" sz="1400" b="1" dirty="0" smtClean="0">
                          <a:solidFill>
                            <a:schemeClr val="bg1"/>
                          </a:solidFill>
                        </a:rPr>
                        <a:t>Workshop Day</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r"/>
                      <a:r>
                        <a:rPr lang="en-CA" sz="1400" b="1" dirty="0" smtClean="0">
                          <a:solidFill>
                            <a:schemeClr val="bg1"/>
                          </a:solidFill>
                        </a:rPr>
                        <a:t>Working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323881">
                <a:tc>
                  <a:txBody>
                    <a:bodyPr/>
                    <a:lstStyle/>
                    <a:p>
                      <a:pPr algn="ctr">
                        <a:spcAft>
                          <a:spcPts val="1000"/>
                        </a:spcAft>
                      </a:pPr>
                      <a:r>
                        <a:rPr lang="en-CA" sz="1000" b="1" baseline="0" dirty="0" smtClean="0">
                          <a:solidFill>
                            <a:schemeClr val="tx1"/>
                          </a:solidFill>
                        </a:rPr>
                        <a:t>Develop High-Level DQ Improvement Strategy </a:t>
                      </a:r>
                      <a:endParaRPr lang="en-CA" sz="400" b="1" dirty="0" smtClean="0">
                        <a:solidFill>
                          <a:schemeClr val="tx1"/>
                        </a:solidFill>
                      </a:endParaRPr>
                    </a:p>
                    <a:p>
                      <a:pPr marL="180000" marR="0" indent="-180000"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1.1</a:t>
                      </a:r>
                      <a:r>
                        <a:rPr lang="en-CA" sz="1000" b="0" baseline="0" dirty="0" smtClean="0">
                          <a:solidFill>
                            <a:schemeClr val="tx1"/>
                          </a:solidFill>
                        </a:rPr>
                        <a:t>  Explain approach and value proposition</a:t>
                      </a:r>
                      <a:endParaRPr lang="en-CA" sz="1000" b="0" dirty="0" smtClean="0">
                        <a:solidFill>
                          <a:schemeClr val="tx1"/>
                        </a:solidFill>
                      </a:endParaRPr>
                    </a:p>
                    <a:p>
                      <a:pPr marL="180000" marR="0" indent="-180000"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1.2  </a:t>
                      </a:r>
                      <a:r>
                        <a:rPr lang="en-CA" sz="1000" b="0" baseline="0" dirty="0" smtClean="0">
                          <a:solidFill>
                            <a:schemeClr val="tx1"/>
                          </a:solidFill>
                        </a:rPr>
                        <a:t>Detail business vision, objectives, drivers, and data functional and subject areas</a:t>
                      </a:r>
                    </a:p>
                    <a:p>
                      <a:pPr marL="180000" marR="0" indent="-180000"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1.3  </a:t>
                      </a:r>
                      <a:r>
                        <a:rPr lang="en-CA" sz="1000" b="0" baseline="0" dirty="0" smtClean="0">
                          <a:solidFill>
                            <a:schemeClr val="tx1"/>
                          </a:solidFill>
                        </a:rPr>
                        <a:t>Discuss DQ barriers, needs, and principles</a:t>
                      </a:r>
                    </a:p>
                    <a:p>
                      <a:pPr marL="180000" marR="0" indent="-180000"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1.4</a:t>
                      </a:r>
                      <a:r>
                        <a:rPr lang="en-CA" sz="1000" b="0" baseline="0" dirty="0" smtClean="0">
                          <a:solidFill>
                            <a:schemeClr val="tx1"/>
                          </a:solidFill>
                        </a:rPr>
                        <a:t>  Develop project scope and team structure</a:t>
                      </a:r>
                      <a:endParaRPr lang="en-CA" sz="1000" b="1" dirty="0" smtClean="0">
                        <a:solidFill>
                          <a:schemeClr val="tx1"/>
                        </a:solidFill>
                      </a:endParaRPr>
                    </a:p>
                    <a:p>
                      <a:pPr marL="180000" marR="0" indent="-180000"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1.5  </a:t>
                      </a:r>
                      <a:r>
                        <a:rPr lang="en-CA" sz="1000" b="0" baseline="0" dirty="0" smtClean="0">
                          <a:solidFill>
                            <a:schemeClr val="tx1"/>
                          </a:solidFill>
                        </a:rPr>
                        <a:t>Develop DQ strategy</a:t>
                      </a:r>
                    </a:p>
                    <a:p>
                      <a:pPr marL="265113" marR="0" indent="-265113" algn="l" defTabSz="914400" rtl="0" eaLnBrk="1" fontAlgn="auto" latinLnBrk="0" hangingPunct="1">
                        <a:lnSpc>
                          <a:spcPct val="100000"/>
                        </a:lnSpc>
                        <a:spcBef>
                          <a:spcPts val="0"/>
                        </a:spcBef>
                        <a:spcAft>
                          <a:spcPts val="500"/>
                        </a:spcAft>
                        <a:buClrTx/>
                        <a:buSzTx/>
                        <a:buFontTx/>
                        <a:buNone/>
                        <a:tabLst/>
                        <a:defRPr/>
                      </a:pPr>
                      <a:endParaRPr lang="en-CA" sz="1000" b="0" dirty="0" smtClean="0">
                        <a:solidFill>
                          <a:schemeClr val="tx1"/>
                        </a:solidFill>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1000"/>
                        </a:spcAft>
                      </a:pPr>
                      <a:r>
                        <a:rPr lang="en-CA" sz="1000" b="1" baseline="0" dirty="0" smtClean="0">
                          <a:solidFill>
                            <a:schemeClr val="tx1"/>
                          </a:solidFill>
                        </a:rPr>
                        <a:t>Assess Data Quality    (Part 1)</a:t>
                      </a:r>
                      <a:endParaRPr lang="en-CA" sz="4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2.1 </a:t>
                      </a:r>
                      <a:r>
                        <a:rPr lang="en-CA" sz="1000" b="0" dirty="0" smtClean="0">
                          <a:solidFill>
                            <a:schemeClr val="tx1"/>
                          </a:solidFill>
                        </a:rPr>
                        <a:t>Select</a:t>
                      </a:r>
                      <a:r>
                        <a:rPr lang="en-CA" sz="1000" b="0" baseline="0" dirty="0" smtClean="0">
                          <a:solidFill>
                            <a:schemeClr val="tx1"/>
                          </a:solidFill>
                        </a:rPr>
                        <a:t> priority data areas and key dimensions </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2.2 </a:t>
                      </a:r>
                      <a:r>
                        <a:rPr lang="en-CA" sz="1000" b="0" baseline="0" dirty="0" smtClean="0">
                          <a:solidFill>
                            <a:schemeClr val="tx1"/>
                          </a:solidFill>
                        </a:rPr>
                        <a:t>Build detailed data asset inventory</a:t>
                      </a:r>
                      <a:endParaRPr lang="en-CA" sz="10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2.3 </a:t>
                      </a:r>
                      <a:r>
                        <a:rPr lang="en-CA" sz="1000" b="0" dirty="0" smtClean="0">
                          <a:solidFill>
                            <a:schemeClr val="tx1"/>
                          </a:solidFill>
                        </a:rPr>
                        <a:t>A</a:t>
                      </a:r>
                      <a:r>
                        <a:rPr lang="en-CA" sz="1000" b="0" baseline="0" dirty="0" smtClean="0">
                          <a:solidFill>
                            <a:schemeClr val="tx1"/>
                          </a:solidFill>
                        </a:rPr>
                        <a:t>ssess current data quality of priority assets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2.4</a:t>
                      </a:r>
                      <a:r>
                        <a:rPr lang="en-CA" sz="1000" b="0" baseline="0" dirty="0" smtClean="0">
                          <a:solidFill>
                            <a:schemeClr val="tx1"/>
                          </a:solidFill>
                        </a:rPr>
                        <a:t> Discuss results and map identified gaps to business vision, objectives, and drivers</a:t>
                      </a:r>
                    </a:p>
                    <a:p>
                      <a:pPr marL="180975" marR="0" indent="-180975" algn="l" defTabSz="914400" rtl="0" eaLnBrk="1" fontAlgn="auto" latinLnBrk="0" hangingPunct="1">
                        <a:lnSpc>
                          <a:spcPct val="100000"/>
                        </a:lnSpc>
                        <a:spcBef>
                          <a:spcPts val="0"/>
                        </a:spcBef>
                        <a:spcAft>
                          <a:spcPts val="500"/>
                        </a:spcAft>
                        <a:buClrTx/>
                        <a:buSzTx/>
                        <a:buFontTx/>
                        <a:buNone/>
                        <a:tabLst/>
                        <a:defRPr/>
                      </a:pP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1000"/>
                        </a:spcAft>
                      </a:pPr>
                      <a:r>
                        <a:rPr lang="en-CA" sz="1000" b="1" baseline="0" dirty="0" smtClean="0">
                          <a:solidFill>
                            <a:schemeClr val="tx1"/>
                          </a:solidFill>
                        </a:rPr>
                        <a:t>Assess Data Quality   (Part 2)</a:t>
                      </a:r>
                      <a:endParaRPr lang="en-CA" sz="4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3.1 </a:t>
                      </a:r>
                      <a:r>
                        <a:rPr lang="en-CA" sz="1000" b="0" baseline="0" dirty="0" smtClean="0">
                          <a:solidFill>
                            <a:schemeClr val="tx1"/>
                          </a:solidFill>
                        </a:rPr>
                        <a:t>Perform root cause analysis of DQ issues </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3.2 </a:t>
                      </a:r>
                      <a:r>
                        <a:rPr lang="en-CA" sz="1000" b="0" baseline="0" dirty="0" smtClean="0">
                          <a:solidFill>
                            <a:schemeClr val="tx1"/>
                          </a:solidFill>
                        </a:rPr>
                        <a:t>Perform business impact of DQ issues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3.3 </a:t>
                      </a:r>
                      <a:r>
                        <a:rPr lang="en-CA" sz="1000" b="0" dirty="0" smtClean="0">
                          <a:solidFill>
                            <a:schemeClr val="tx1"/>
                          </a:solidFill>
                        </a:rPr>
                        <a:t>Quantify DQ issues</a:t>
                      </a:r>
                      <a:endParaRPr lang="en-CA" sz="10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3.4 </a:t>
                      </a:r>
                      <a:r>
                        <a:rPr lang="en-CA" sz="1000" b="0" dirty="0" smtClean="0">
                          <a:solidFill>
                            <a:schemeClr val="tx1"/>
                          </a:solidFill>
                        </a:rPr>
                        <a:t>S</a:t>
                      </a:r>
                      <a:r>
                        <a:rPr lang="en-CA" sz="1000" b="0" baseline="0" dirty="0" smtClean="0">
                          <a:solidFill>
                            <a:schemeClr val="tx1"/>
                          </a:solidFill>
                        </a:rPr>
                        <a:t>et specific target DQ requirements based on business objectives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3.5</a:t>
                      </a:r>
                      <a:r>
                        <a:rPr lang="en-CA" sz="1000" b="0" baseline="0" dirty="0" smtClean="0">
                          <a:solidFill>
                            <a:schemeClr val="tx1"/>
                          </a:solidFill>
                        </a:rPr>
                        <a:t> </a:t>
                      </a:r>
                      <a:r>
                        <a:rPr lang="en-CA" sz="1000" b="0" dirty="0" smtClean="0">
                          <a:solidFill>
                            <a:schemeClr val="tx1"/>
                          </a:solidFill>
                        </a:rPr>
                        <a:t>Present</a:t>
                      </a:r>
                      <a:r>
                        <a:rPr lang="en-CA" sz="1000" b="0" baseline="0" dirty="0" smtClean="0">
                          <a:solidFill>
                            <a:schemeClr val="tx1"/>
                          </a:solidFill>
                        </a:rPr>
                        <a:t> overarching view of DQ current and target states</a:t>
                      </a:r>
                      <a:endParaRPr lang="en-CA" sz="10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endParaRPr lang="en-CA"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1000"/>
                        </a:spcAft>
                      </a:pPr>
                      <a:r>
                        <a:rPr lang="en-CA" sz="1000" b="1" baseline="0" dirty="0" smtClean="0">
                          <a:solidFill>
                            <a:schemeClr val="tx1"/>
                          </a:solidFill>
                        </a:rPr>
                        <a:t>Assess Data Quality Practice</a:t>
                      </a:r>
                      <a:endParaRPr lang="en-CA" sz="4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4.1</a:t>
                      </a:r>
                      <a:r>
                        <a:rPr lang="en-CA" sz="1000" b="1" baseline="0" dirty="0" smtClean="0">
                          <a:solidFill>
                            <a:schemeClr val="tx1"/>
                          </a:solidFill>
                        </a:rPr>
                        <a:t> </a:t>
                      </a:r>
                      <a:r>
                        <a:rPr lang="en-CA" sz="1000" b="0" baseline="0" dirty="0" smtClean="0">
                          <a:solidFill>
                            <a:schemeClr val="tx1"/>
                          </a:solidFill>
                        </a:rPr>
                        <a:t>Assess high-level current DQ practice </a:t>
                      </a:r>
                      <a:endParaRPr lang="en-CA" sz="1000" b="1" baseline="0"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4.2 </a:t>
                      </a:r>
                      <a:r>
                        <a:rPr lang="en-CA" sz="1000" b="0" baseline="0" dirty="0" smtClean="0">
                          <a:solidFill>
                            <a:schemeClr val="tx1"/>
                          </a:solidFill>
                        </a:rPr>
                        <a:t>Assess DQ practice in information dimensions</a:t>
                      </a:r>
                      <a:endParaRPr lang="en-CA" sz="1000" b="1" baseline="0"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4.3</a:t>
                      </a:r>
                      <a:r>
                        <a:rPr lang="en-CA" sz="1000" b="0" baseline="0" dirty="0" smtClean="0">
                          <a:solidFill>
                            <a:schemeClr val="tx1"/>
                          </a:solidFill>
                        </a:rPr>
                        <a:t> Map practice gaps to critical DQ issues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4.4 </a:t>
                      </a:r>
                      <a:r>
                        <a:rPr lang="en-CA" sz="1000" b="0" baseline="0" dirty="0" smtClean="0">
                          <a:solidFill>
                            <a:schemeClr val="tx1"/>
                          </a:solidFill>
                        </a:rPr>
                        <a:t>R</a:t>
                      </a:r>
                      <a:r>
                        <a:rPr lang="en-CA" sz="1000" b="0" dirty="0" smtClean="0">
                          <a:solidFill>
                            <a:schemeClr val="tx1"/>
                          </a:solidFill>
                        </a:rPr>
                        <a:t>ationalize</a:t>
                      </a:r>
                      <a:r>
                        <a:rPr lang="en-CA" sz="1000" b="0" baseline="0" dirty="0" smtClean="0">
                          <a:solidFill>
                            <a:schemeClr val="tx1"/>
                          </a:solidFill>
                        </a:rPr>
                        <a:t> and rank practice gaps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4.5</a:t>
                      </a:r>
                      <a:r>
                        <a:rPr lang="en-CA" sz="1000" b="1" baseline="0" dirty="0" smtClean="0">
                          <a:solidFill>
                            <a:schemeClr val="tx1"/>
                          </a:solidFill>
                        </a:rPr>
                        <a:t> </a:t>
                      </a:r>
                      <a:r>
                        <a:rPr lang="en-CA" sz="1000" b="0" baseline="0" dirty="0" smtClean="0">
                          <a:solidFill>
                            <a:schemeClr val="tx1"/>
                          </a:solidFill>
                        </a:rPr>
                        <a:t>Formulate strategies and actions to achieve DQ practice future state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1000"/>
                        </a:spcAft>
                      </a:pPr>
                      <a:r>
                        <a:rPr lang="en-CA" sz="1000" b="1" dirty="0" smtClean="0">
                          <a:solidFill>
                            <a:schemeClr val="tx1"/>
                          </a:solidFill>
                        </a:rPr>
                        <a:t>Create DQ </a:t>
                      </a:r>
                      <a:r>
                        <a:rPr lang="en-CA" sz="1000" b="1" baseline="0" dirty="0" smtClean="0">
                          <a:solidFill>
                            <a:schemeClr val="tx1"/>
                          </a:solidFill>
                        </a:rPr>
                        <a:t>Initiatives and </a:t>
                      </a:r>
                      <a:r>
                        <a:rPr lang="en-CA" sz="1000" b="1" dirty="0" smtClean="0">
                          <a:solidFill>
                            <a:schemeClr val="tx1"/>
                          </a:solidFill>
                        </a:rPr>
                        <a:t>Improvement</a:t>
                      </a:r>
                      <a:r>
                        <a:rPr lang="en-CA" sz="1000" b="1" baseline="0" dirty="0" smtClean="0">
                          <a:solidFill>
                            <a:schemeClr val="tx1"/>
                          </a:solidFill>
                        </a:rPr>
                        <a:t> Roadmap</a:t>
                      </a:r>
                      <a:endParaRPr lang="en-CA" sz="4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5.1 </a:t>
                      </a:r>
                      <a:r>
                        <a:rPr lang="en-CA" sz="1000" b="0" dirty="0" smtClean="0">
                          <a:solidFill>
                            <a:schemeClr val="tx1"/>
                          </a:solidFill>
                        </a:rPr>
                        <a:t>Transform</a:t>
                      </a:r>
                      <a:r>
                        <a:rPr lang="en-CA" sz="1000" b="0" baseline="0" dirty="0" smtClean="0">
                          <a:solidFill>
                            <a:schemeClr val="tx1"/>
                          </a:solidFill>
                        </a:rPr>
                        <a:t> </a:t>
                      </a:r>
                      <a:r>
                        <a:rPr lang="en-CA" sz="1000" b="0" dirty="0" smtClean="0">
                          <a:solidFill>
                            <a:schemeClr val="tx1"/>
                          </a:solidFill>
                        </a:rPr>
                        <a:t>strategies</a:t>
                      </a:r>
                      <a:r>
                        <a:rPr lang="en-CA" sz="1000" b="0" baseline="0" dirty="0" smtClean="0">
                          <a:solidFill>
                            <a:schemeClr val="tx1"/>
                          </a:solidFill>
                        </a:rPr>
                        <a:t> into </a:t>
                      </a:r>
                      <a:r>
                        <a:rPr lang="en-CA" sz="1000" b="0" dirty="0" smtClean="0">
                          <a:solidFill>
                            <a:schemeClr val="tx1"/>
                          </a:solidFill>
                        </a:rPr>
                        <a:t>improvement initiatives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5.2</a:t>
                      </a:r>
                      <a:r>
                        <a:rPr lang="en-CA" sz="1000" b="0" dirty="0" smtClean="0">
                          <a:solidFill>
                            <a:schemeClr val="tx1"/>
                          </a:solidFill>
                        </a:rPr>
                        <a:t> Plot initiatives into a prioritized roadmap</a:t>
                      </a:r>
                      <a:endParaRPr lang="en-CA" sz="10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5.3 </a:t>
                      </a:r>
                      <a:r>
                        <a:rPr lang="en-CA" sz="1000" b="0" dirty="0" smtClean="0">
                          <a:solidFill>
                            <a:schemeClr val="tx1"/>
                          </a:solidFill>
                        </a:rPr>
                        <a:t>Identify</a:t>
                      </a:r>
                      <a:r>
                        <a:rPr lang="en-CA" sz="1000" b="0" baseline="0" dirty="0" smtClean="0">
                          <a:solidFill>
                            <a:schemeClr val="tx1"/>
                          </a:solidFill>
                        </a:rPr>
                        <a:t> and discuss next milestone plan</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5.4</a:t>
                      </a:r>
                      <a:r>
                        <a:rPr lang="en-CA" sz="1000" b="0" baseline="0" dirty="0" smtClean="0">
                          <a:solidFill>
                            <a:schemeClr val="tx1"/>
                          </a:solidFill>
                        </a:rPr>
                        <a:t> Compile an executive report</a:t>
                      </a:r>
                    </a:p>
                    <a:p>
                      <a:pPr marL="180975" marR="0" indent="-180975" algn="l" defTabSz="914400" rtl="0" eaLnBrk="1" fontAlgn="auto" latinLnBrk="0" hangingPunct="1">
                        <a:lnSpc>
                          <a:spcPct val="100000"/>
                        </a:lnSpc>
                        <a:spcBef>
                          <a:spcPts val="0"/>
                        </a:spcBef>
                        <a:spcAft>
                          <a:spcPts val="500"/>
                        </a:spcAft>
                        <a:buClrTx/>
                        <a:buSzTx/>
                        <a:buFontTx/>
                        <a:buNone/>
                        <a:tabLst/>
                        <a:defRPr/>
                      </a:pP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41786058"/>
              </p:ext>
            </p:extLst>
          </p:nvPr>
        </p:nvGraphicFramePr>
        <p:xfrm>
          <a:off x="251520" y="4972326"/>
          <a:ext cx="8621505" cy="1540058"/>
        </p:xfrm>
        <a:graphic>
          <a:graphicData uri="http://schemas.openxmlformats.org/drawingml/2006/table">
            <a:tbl>
              <a:tblPr firstRow="1" bandRow="1">
                <a:tableStyleId>{5C22544A-7EE6-4342-B048-85BDC9FD1C3A}</a:tableStyleId>
              </a:tblPr>
              <a:tblGrid>
                <a:gridCol w="1724301"/>
                <a:gridCol w="1724301"/>
                <a:gridCol w="1724301"/>
                <a:gridCol w="1724301"/>
                <a:gridCol w="1724301"/>
              </a:tblGrid>
              <a:tr h="313647">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dirty="0" smtClean="0">
                          <a:solidFill>
                            <a:schemeClr val="bg1"/>
                          </a:solidFill>
                        </a:rPr>
                        <a:t>  Deliverables</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dirty="0"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dirty="0"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dirty="0"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marL="0" marR="0" indent="0" algn="ctr" defTabSz="914400" rtl="0" eaLnBrk="1" fontAlgn="auto" latinLnBrk="0" hangingPunct="1">
                        <a:lnSpc>
                          <a:spcPct val="100000"/>
                        </a:lnSpc>
                        <a:spcBef>
                          <a:spcPts val="0"/>
                        </a:spcBef>
                        <a:spcAft>
                          <a:spcPts val="500"/>
                        </a:spcAft>
                        <a:buClrTx/>
                        <a:buSzTx/>
                        <a:buFontTx/>
                        <a:buNone/>
                        <a:tabLst/>
                        <a:defRPr/>
                      </a:pPr>
                      <a:r>
                        <a:rPr lang="en-CA" sz="1400" b="1" dirty="0" smtClean="0">
                          <a:solidFill>
                            <a:schemeClr val="bg1"/>
                          </a:solidFill>
                        </a:rPr>
                        <a:t>    Deliverables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1226411">
                <a:tc>
                  <a:txBody>
                    <a:bodyPr/>
                    <a:lstStyle/>
                    <a:p>
                      <a:pPr marL="180975" indent="-180975">
                        <a:spcAft>
                          <a:spcPts val="500"/>
                        </a:spcAft>
                        <a:buClrTx/>
                        <a:buFont typeface="Arial" panose="020B0604020202020204" pitchFamily="34" charset="0"/>
                        <a:buChar char="•"/>
                      </a:pPr>
                      <a:r>
                        <a:rPr lang="en-CA" sz="1000" b="0" i="0" baseline="0" dirty="0" smtClean="0">
                          <a:solidFill>
                            <a:schemeClr val="tx1"/>
                          </a:solidFill>
                        </a:rPr>
                        <a:t>Data Quality Improvement Strategy  </a:t>
                      </a:r>
                    </a:p>
                    <a:p>
                      <a:pPr marL="180975" indent="-180975">
                        <a:spcAft>
                          <a:spcPts val="500"/>
                        </a:spcAft>
                        <a:buClrTx/>
                        <a:buFont typeface="Arial" panose="020B0604020202020204" pitchFamily="34" charset="0"/>
                        <a:buChar char="•"/>
                      </a:pPr>
                      <a:r>
                        <a:rPr lang="en-CA" sz="1000" b="0" i="0" baseline="0" dirty="0" smtClean="0">
                          <a:solidFill>
                            <a:schemeClr val="tx1"/>
                          </a:solidFill>
                        </a:rPr>
                        <a:t>Business Context</a:t>
                      </a:r>
                    </a:p>
                    <a:p>
                      <a:pPr marL="180975" indent="-180975">
                        <a:spcAft>
                          <a:spcPts val="500"/>
                        </a:spcAft>
                        <a:buClrTx/>
                        <a:buFont typeface="Arial" panose="020B0604020202020204" pitchFamily="34" charset="0"/>
                        <a:buChar char="•"/>
                      </a:pPr>
                      <a:r>
                        <a:rPr lang="en-CA" sz="1000" b="0" i="0" dirty="0" smtClean="0">
                          <a:solidFill>
                            <a:schemeClr val="tx1"/>
                          </a:solidFill>
                        </a:rPr>
                        <a:t>DQ</a:t>
                      </a:r>
                      <a:r>
                        <a:rPr lang="en-CA" sz="1000" b="0" i="0" baseline="0" dirty="0" smtClean="0">
                          <a:solidFill>
                            <a:schemeClr val="tx1"/>
                          </a:solidFill>
                        </a:rPr>
                        <a:t> Barriers/Principles</a:t>
                      </a:r>
                      <a:endParaRPr lang="en-CA" sz="1000" b="0" i="0" dirty="0" smtClean="0">
                        <a:solidFill>
                          <a:schemeClr val="tx1"/>
                        </a:solidFill>
                      </a:endParaRPr>
                    </a:p>
                    <a:p>
                      <a:pPr marL="180975" indent="-180975">
                        <a:spcAft>
                          <a:spcPts val="500"/>
                        </a:spcAft>
                        <a:buClrTx/>
                        <a:buFont typeface="Arial" panose="020B0604020202020204" pitchFamily="34" charset="0"/>
                        <a:buChar char="•"/>
                      </a:pPr>
                      <a:r>
                        <a:rPr lang="en-CA" sz="1000" b="0" i="0" dirty="0" smtClean="0">
                          <a:solidFill>
                            <a:schemeClr val="tx1"/>
                          </a:solidFill>
                        </a:rPr>
                        <a:t>DQ Project</a:t>
                      </a:r>
                      <a:r>
                        <a:rPr lang="en-CA" sz="1000" b="0" i="0" baseline="0" dirty="0" smtClean="0">
                          <a:solidFill>
                            <a:schemeClr val="tx1"/>
                          </a:solidFill>
                        </a:rPr>
                        <a:t> Team, Scope, and Charter</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indent="-180975">
                        <a:spcAft>
                          <a:spcPts val="500"/>
                        </a:spcAft>
                        <a:buClrTx/>
                        <a:buFont typeface="Arial" panose="020B0604020202020204" pitchFamily="34" charset="0"/>
                        <a:buChar char="•"/>
                      </a:pPr>
                      <a:r>
                        <a:rPr lang="en-CA" sz="1000" b="0" i="0" baseline="0" dirty="0" smtClean="0">
                          <a:solidFill>
                            <a:schemeClr val="tx1"/>
                          </a:solidFill>
                        </a:rPr>
                        <a:t>Data Asset Inventory</a:t>
                      </a:r>
                    </a:p>
                    <a:p>
                      <a:pPr marL="180975" indent="-180975">
                        <a:spcAft>
                          <a:spcPts val="500"/>
                        </a:spcAft>
                        <a:buClrTx/>
                        <a:buFont typeface="Arial" panose="020B0604020202020204" pitchFamily="34" charset="0"/>
                        <a:buChar char="•"/>
                      </a:pPr>
                      <a:r>
                        <a:rPr lang="en-CA" sz="1000" b="0" i="0" baseline="0" dirty="0" smtClean="0">
                          <a:solidFill>
                            <a:schemeClr val="tx1"/>
                          </a:solidFill>
                        </a:rPr>
                        <a:t>Quality Assessment of priority data</a:t>
                      </a:r>
                    </a:p>
                    <a:p>
                      <a:pPr marL="180975" indent="-180975">
                        <a:spcAft>
                          <a:spcPts val="500"/>
                        </a:spcAft>
                        <a:buClrTx/>
                        <a:buFont typeface="Arial" panose="020B0604020202020204" pitchFamily="34" charset="0"/>
                        <a:buChar char="•"/>
                      </a:pPr>
                      <a:r>
                        <a:rPr lang="en-CA" sz="1000" b="0" i="0" baseline="0" dirty="0" smtClean="0">
                          <a:solidFill>
                            <a:schemeClr val="tx1"/>
                          </a:solidFill>
                        </a:rPr>
                        <a:t>Dimensions Framework</a:t>
                      </a:r>
                    </a:p>
                    <a:p>
                      <a:pPr marL="180975" indent="-180975">
                        <a:buClrTx/>
                        <a:buFont typeface="Arial" panose="020B0604020202020204" pitchFamily="34" charset="0"/>
                        <a:buChar char="•"/>
                      </a:pPr>
                      <a:r>
                        <a:rPr lang="en-CA" sz="1000" b="0" i="0" baseline="0" dirty="0" smtClean="0">
                          <a:solidFill>
                            <a:schemeClr val="tx1"/>
                          </a:solidFill>
                        </a:rPr>
                        <a:t>Mind-map of DQ issues in business context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indent="-180975">
                        <a:spcAft>
                          <a:spcPts val="500"/>
                        </a:spcAft>
                        <a:buClrTx/>
                        <a:buFont typeface="Arial" panose="020B0604020202020204" pitchFamily="34" charset="0"/>
                        <a:buChar char="•"/>
                      </a:pPr>
                      <a:r>
                        <a:rPr lang="en-CA" sz="1000" b="0" i="0" baseline="0" dirty="0" smtClean="0">
                          <a:solidFill>
                            <a:schemeClr val="tx1"/>
                          </a:solidFill>
                        </a:rPr>
                        <a:t>Root Cause/Business Impact Analyses</a:t>
                      </a:r>
                    </a:p>
                    <a:p>
                      <a:pPr marL="180975" indent="-180975">
                        <a:spcAft>
                          <a:spcPts val="500"/>
                        </a:spcAft>
                        <a:buClrTx/>
                        <a:buFont typeface="Arial" panose="020B0604020202020204" pitchFamily="34" charset="0"/>
                        <a:buChar char="•"/>
                      </a:pPr>
                      <a:r>
                        <a:rPr lang="en-CA" sz="1000" b="0" i="0" baseline="0" dirty="0" smtClean="0">
                          <a:solidFill>
                            <a:schemeClr val="tx1"/>
                          </a:solidFill>
                        </a:rPr>
                        <a:t>DQ Current State</a:t>
                      </a:r>
                    </a:p>
                    <a:p>
                      <a:pPr marL="180975" indent="-180975">
                        <a:spcAft>
                          <a:spcPts val="500"/>
                        </a:spcAft>
                        <a:buClrTx/>
                        <a:buFont typeface="Arial" panose="020B0604020202020204" pitchFamily="34" charset="0"/>
                        <a:buChar char="•"/>
                      </a:pPr>
                      <a:r>
                        <a:rPr lang="en-CA" sz="1000" b="0" i="0" dirty="0" smtClean="0">
                          <a:solidFill>
                            <a:schemeClr val="tx1"/>
                          </a:solidFill>
                        </a:rPr>
                        <a:t>Quantitative</a:t>
                      </a:r>
                      <a:r>
                        <a:rPr lang="en-CA" sz="1000" b="0" i="0" baseline="0" dirty="0" smtClean="0">
                          <a:solidFill>
                            <a:schemeClr val="tx1"/>
                          </a:solidFill>
                        </a:rPr>
                        <a:t> </a:t>
                      </a:r>
                      <a:r>
                        <a:rPr lang="en-CA" sz="1000" b="0" i="0" dirty="0" smtClean="0">
                          <a:solidFill>
                            <a:schemeClr val="tx1"/>
                          </a:solidFill>
                        </a:rPr>
                        <a:t>Target DQ</a:t>
                      </a:r>
                      <a:r>
                        <a:rPr lang="en-CA" sz="1000" b="0" i="0" baseline="0" dirty="0" smtClean="0">
                          <a:solidFill>
                            <a:schemeClr val="tx1"/>
                          </a:solidFill>
                        </a:rPr>
                        <a:t> Requirements mapped to business objectives</a:t>
                      </a:r>
                      <a:endParaRPr lang="en-CA" sz="1000" b="0" i="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indent="-180975">
                        <a:spcAft>
                          <a:spcPts val="500"/>
                        </a:spcAft>
                        <a:buClrTx/>
                        <a:buFont typeface="Arial" panose="020B0604020202020204" pitchFamily="34" charset="0"/>
                        <a:buChar char="•"/>
                      </a:pPr>
                      <a:r>
                        <a:rPr lang="en-CA" sz="1000" b="0" i="0" baseline="0" dirty="0" smtClean="0">
                          <a:solidFill>
                            <a:schemeClr val="tx1"/>
                          </a:solidFill>
                        </a:rPr>
                        <a:t>DQ Current State</a:t>
                      </a:r>
                    </a:p>
                    <a:p>
                      <a:pPr marL="180975" indent="-180975">
                        <a:spcAft>
                          <a:spcPts val="500"/>
                        </a:spcAft>
                        <a:buClrTx/>
                        <a:buFont typeface="Arial" panose="020B0604020202020204" pitchFamily="34" charset="0"/>
                        <a:buChar char="•"/>
                      </a:pPr>
                      <a:r>
                        <a:rPr lang="en-CA" sz="1000" b="0" i="0" dirty="0" smtClean="0">
                          <a:solidFill>
                            <a:schemeClr val="tx1"/>
                          </a:solidFill>
                        </a:rPr>
                        <a:t>Prioritized Gaps</a:t>
                      </a:r>
                    </a:p>
                    <a:p>
                      <a:pPr marL="180975" marR="0" indent="-18097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CA" sz="1000" b="0" i="0" baseline="0" dirty="0" smtClean="0">
                          <a:solidFill>
                            <a:schemeClr val="tx1"/>
                          </a:solidFill>
                        </a:rPr>
                        <a:t>DQ Practice Strategies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indent="-180975">
                        <a:buClrTx/>
                        <a:buFont typeface="Arial" panose="020B0604020202020204" pitchFamily="34" charset="0"/>
                        <a:buChar char="•"/>
                      </a:pPr>
                      <a:r>
                        <a:rPr lang="en-CA" sz="1000" b="0" i="0" dirty="0" smtClean="0">
                          <a:solidFill>
                            <a:schemeClr val="tx1"/>
                          </a:solidFill>
                        </a:rPr>
                        <a:t>DQ Improvement</a:t>
                      </a:r>
                      <a:r>
                        <a:rPr lang="en-CA" sz="1000" b="0" i="0" baseline="0" dirty="0" smtClean="0">
                          <a:solidFill>
                            <a:schemeClr val="tx1"/>
                          </a:solidFill>
                        </a:rPr>
                        <a:t> </a:t>
                      </a:r>
                      <a:r>
                        <a:rPr lang="en-CA" sz="1000" b="0" i="0" dirty="0" smtClean="0">
                          <a:solidFill>
                            <a:schemeClr val="tx1"/>
                          </a:solidFill>
                        </a:rPr>
                        <a:t>Roadmap </a:t>
                      </a:r>
                    </a:p>
                    <a:p>
                      <a:pPr marL="180975" indent="-180975">
                        <a:buClrTx/>
                        <a:buFont typeface="Arial" panose="020B0604020202020204" pitchFamily="34" charset="0"/>
                        <a:buChar char="•"/>
                      </a:pPr>
                      <a:r>
                        <a:rPr lang="en-CA" sz="1000" b="0" dirty="0" smtClean="0">
                          <a:solidFill>
                            <a:schemeClr val="tx1"/>
                          </a:solidFill>
                        </a:rPr>
                        <a:t>DQ Assessment</a:t>
                      </a:r>
                      <a:r>
                        <a:rPr lang="en-CA" sz="1000" b="0" baseline="0" dirty="0" smtClean="0">
                          <a:solidFill>
                            <a:schemeClr val="tx1"/>
                          </a:solidFill>
                        </a:rPr>
                        <a:t> and Roadmap Report</a:t>
                      </a:r>
                      <a:r>
                        <a:rPr lang="en-CA" sz="1000" b="0" dirty="0" smtClean="0">
                          <a:solidFill>
                            <a:schemeClr val="tx1"/>
                          </a:solidFill>
                        </a:rPr>
                        <a:t> (from analyst team)</a:t>
                      </a:r>
                      <a:r>
                        <a:rPr lang="en-CA" sz="1000" b="0" baseline="0" dirty="0" smtClean="0">
                          <a:solidFill>
                            <a:schemeClr val="tx1"/>
                          </a:solidFill>
                        </a:rPr>
                        <a:t> </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2" name="Text Placeholder 2"/>
          <p:cNvSpPr txBox="1">
            <a:spLocks/>
          </p:cNvSpPr>
          <p:nvPr/>
        </p:nvSpPr>
        <p:spPr bwMode="auto">
          <a:xfrm>
            <a:off x="594876" y="113133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b="1" dirty="0"/>
              <a:t>Contact your account representative </a:t>
            </a:r>
            <a:r>
              <a:rPr lang="en-US" sz="1400" b="1" dirty="0"/>
              <a:t>or e</a:t>
            </a:r>
            <a:r>
              <a:rPr lang="en-US" sz="1400" b="1" dirty="0">
                <a:cs typeface="Open Sans"/>
              </a:rPr>
              <a:t>mail </a:t>
            </a:r>
            <a:r>
              <a:rPr lang="en-US" sz="1400" b="1" dirty="0" smtClean="0">
                <a:cs typeface="Open Sans"/>
                <a:hlinkClick r:id="rId2"/>
              </a:rPr>
              <a:t>Workshops@InfoTech.com</a:t>
            </a:r>
            <a:r>
              <a:rPr lang="en-US" sz="1400" b="1" dirty="0" smtClean="0">
                <a:cs typeface="Open Sans"/>
              </a:rPr>
              <a:t> </a:t>
            </a:r>
            <a:r>
              <a:rPr lang="en-US" sz="1400" b="1" dirty="0">
                <a:cs typeface="Open Sans"/>
              </a:rPr>
              <a:t>for more information</a:t>
            </a:r>
            <a:r>
              <a:rPr lang="en-US" sz="1400" b="1" dirty="0" smtClean="0">
                <a:cs typeface="Open Sans"/>
              </a:rPr>
              <a:t>.</a:t>
            </a:r>
            <a:endParaRPr lang="en-CA" sz="1400" b="1"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30" y="5025319"/>
            <a:ext cx="191166" cy="191166"/>
          </a:xfrm>
          <a:prstGeom prst="rect">
            <a:avLst/>
          </a:prstGeom>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185" y="5025318"/>
            <a:ext cx="191166" cy="191166"/>
          </a:xfrm>
          <a:prstGeom prst="rect">
            <a:avLst/>
          </a:prstGeom>
          <a:effec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440" y="5025318"/>
            <a:ext cx="191166" cy="191166"/>
          </a:xfrm>
          <a:prstGeom prst="rect">
            <a:avLst/>
          </a:prstGeom>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620" y="5025318"/>
            <a:ext cx="191166" cy="191166"/>
          </a:xfrm>
          <a:prstGeom prst="rect">
            <a:avLst/>
          </a:prstGeom>
          <a:effec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049" y="5025318"/>
            <a:ext cx="191166" cy="191166"/>
          </a:xfrm>
          <a:prstGeom prst="rect">
            <a:avLst/>
          </a:prstGeom>
          <a:effectLst/>
        </p:spPr>
      </p:pic>
      <p:grpSp>
        <p:nvGrpSpPr>
          <p:cNvPr id="8" name="Group 7"/>
          <p:cNvGrpSpPr/>
          <p:nvPr/>
        </p:nvGrpSpPr>
        <p:grpSpPr>
          <a:xfrm>
            <a:off x="7873959" y="71898"/>
            <a:ext cx="1138938" cy="923343"/>
            <a:chOff x="7873959" y="71898"/>
            <a:chExt cx="1138938" cy="923343"/>
          </a:xfrm>
        </p:grpSpPr>
        <p:grpSp>
          <p:nvGrpSpPr>
            <p:cNvPr id="6" name="Group 5"/>
            <p:cNvGrpSpPr/>
            <p:nvPr/>
          </p:nvGrpSpPr>
          <p:grpSpPr>
            <a:xfrm>
              <a:off x="7873959" y="71898"/>
              <a:ext cx="1138938" cy="416034"/>
              <a:chOff x="7873959" y="71898"/>
              <a:chExt cx="1138938" cy="416034"/>
            </a:xfrm>
          </p:grpSpPr>
          <p:sp>
            <p:nvSpPr>
              <p:cNvPr id="20" name="TextBox 19"/>
              <p:cNvSpPr txBox="1"/>
              <p:nvPr/>
            </p:nvSpPr>
            <p:spPr>
              <a:xfrm>
                <a:off x="7873959" y="172193"/>
                <a:ext cx="908957" cy="215444"/>
              </a:xfrm>
              <a:prstGeom prst="rect">
                <a:avLst/>
              </a:prstGeom>
            </p:spPr>
            <p:txBody>
              <a:bodyPr wrap="square" rtlCol="0">
                <a:spAutoFit/>
              </a:bodyPr>
              <a:lstStyle/>
              <a:p>
                <a:pPr algn="ctr"/>
                <a:r>
                  <a:rPr lang="en-CA" sz="800" i="1" dirty="0" smtClean="0">
                    <a:solidFill>
                      <a:schemeClr val="bg1"/>
                    </a:solidFill>
                  </a:rPr>
                  <a:t>Offsite</a:t>
                </a:r>
              </a:p>
            </p:txBody>
          </p:sp>
          <p:grpSp>
            <p:nvGrpSpPr>
              <p:cNvPr id="21" name="Group 20"/>
              <p:cNvGrpSpPr/>
              <p:nvPr/>
            </p:nvGrpSpPr>
            <p:grpSpPr>
              <a:xfrm>
                <a:off x="8568901" y="71898"/>
                <a:ext cx="443996" cy="416034"/>
                <a:chOff x="8156540" y="109075"/>
                <a:chExt cx="443996" cy="416034"/>
              </a:xfrm>
            </p:grpSpPr>
            <p:sp>
              <p:nvSpPr>
                <p:cNvPr id="31" name="Oval 30"/>
                <p:cNvSpPr/>
                <p:nvPr/>
              </p:nvSpPr>
              <p:spPr>
                <a:xfrm>
                  <a:off x="8156540" y="109075"/>
                  <a:ext cx="443996" cy="416034"/>
                </a:xfrm>
                <a:prstGeom prst="ellipse">
                  <a:avLst/>
                </a:prstGeom>
                <a:solidFill>
                  <a:schemeClr val="accent1"/>
                </a:solidFill>
                <a:ln>
                  <a:solidFill>
                    <a:schemeClr val="bg1"/>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5153" y="203708"/>
                  <a:ext cx="226768" cy="226768"/>
                </a:xfrm>
                <a:prstGeom prst="rect">
                  <a:avLst/>
                </a:prstGeom>
              </p:spPr>
            </p:pic>
          </p:grpSp>
        </p:grpSp>
        <p:grpSp>
          <p:nvGrpSpPr>
            <p:cNvPr id="7" name="Group 6"/>
            <p:cNvGrpSpPr/>
            <p:nvPr/>
          </p:nvGrpSpPr>
          <p:grpSpPr>
            <a:xfrm>
              <a:off x="7922495" y="579207"/>
              <a:ext cx="1090402" cy="416034"/>
              <a:chOff x="7922495" y="579207"/>
              <a:chExt cx="1090402" cy="416034"/>
            </a:xfrm>
          </p:grpSpPr>
          <p:grpSp>
            <p:nvGrpSpPr>
              <p:cNvPr id="27" name="Group 26"/>
              <p:cNvGrpSpPr/>
              <p:nvPr/>
            </p:nvGrpSpPr>
            <p:grpSpPr>
              <a:xfrm>
                <a:off x="8568901" y="579207"/>
                <a:ext cx="443996" cy="416034"/>
                <a:chOff x="8394916" y="65289"/>
                <a:chExt cx="443996" cy="416034"/>
              </a:xfrm>
            </p:grpSpPr>
            <p:sp>
              <p:nvSpPr>
                <p:cNvPr id="29" name="Oval 28"/>
                <p:cNvSpPr/>
                <p:nvPr/>
              </p:nvSpPr>
              <p:spPr>
                <a:xfrm>
                  <a:off x="8394916" y="65289"/>
                  <a:ext cx="443996" cy="416034"/>
                </a:xfrm>
                <a:prstGeom prst="ellipse">
                  <a:avLst/>
                </a:prstGeom>
                <a:solidFill>
                  <a:schemeClr val="accent1"/>
                </a:solidFill>
                <a:ln>
                  <a:solidFill>
                    <a:schemeClr val="bg1"/>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142" y="145077"/>
                  <a:ext cx="255543" cy="240511"/>
                </a:xfrm>
                <a:prstGeom prst="rect">
                  <a:avLst/>
                </a:prstGeom>
              </p:spPr>
            </p:pic>
          </p:grpSp>
          <p:sp>
            <p:nvSpPr>
              <p:cNvPr id="28" name="TextBox 27"/>
              <p:cNvSpPr txBox="1"/>
              <p:nvPr/>
            </p:nvSpPr>
            <p:spPr>
              <a:xfrm>
                <a:off x="7922495" y="679502"/>
                <a:ext cx="908957" cy="215444"/>
              </a:xfrm>
              <a:prstGeom prst="rect">
                <a:avLst/>
              </a:prstGeom>
            </p:spPr>
            <p:txBody>
              <a:bodyPr wrap="square" rtlCol="0">
                <a:spAutoFit/>
              </a:bodyPr>
              <a:lstStyle/>
              <a:p>
                <a:pPr algn="ctr"/>
                <a:r>
                  <a:rPr lang="en-CA" sz="800" i="1" dirty="0" smtClean="0">
                    <a:solidFill>
                      <a:schemeClr val="bg1"/>
                    </a:solidFill>
                  </a:rPr>
                  <a:t>Onsite</a:t>
                </a:r>
              </a:p>
            </p:txBody>
          </p:sp>
        </p:gr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2579" y="2188418"/>
            <a:ext cx="191139" cy="19113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859" y="2185116"/>
            <a:ext cx="205239" cy="19316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6087" y="2185116"/>
            <a:ext cx="205239" cy="19316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333" y="2185116"/>
            <a:ext cx="205239" cy="19316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636" y="2185116"/>
            <a:ext cx="205239" cy="193166"/>
          </a:xfrm>
          <a:prstGeom prst="rect">
            <a:avLst/>
          </a:prstGeom>
        </p:spPr>
      </p:pic>
      <p:sp>
        <p:nvSpPr>
          <p:cNvPr id="5" name="TextBox 4"/>
          <p:cNvSpPr txBox="1"/>
          <p:nvPr/>
        </p:nvSpPr>
        <p:spPr>
          <a:xfrm>
            <a:off x="880891" y="1547282"/>
            <a:ext cx="7447547" cy="307777"/>
          </a:xfrm>
          <a:prstGeom prst="rect">
            <a:avLst/>
          </a:prstGeom>
          <a:noFill/>
        </p:spPr>
        <p:txBody>
          <a:bodyPr wrap="square" rtlCol="0">
            <a:spAutoFit/>
          </a:bodyPr>
          <a:lstStyle/>
          <a:p>
            <a:pPr algn="ctr"/>
            <a:r>
              <a:rPr lang="en-CA" sz="1400" b="1" dirty="0" smtClean="0">
                <a:solidFill>
                  <a:srgbClr val="333333"/>
                </a:solidFill>
              </a:rPr>
              <a:t>Info-Tech Research’s Group’s Data Quality (DQ) Diagnostic Workshop </a:t>
            </a:r>
            <a:endParaRPr lang="en-CA" sz="1400" b="1" dirty="0">
              <a:solidFill>
                <a:srgbClr val="333333"/>
              </a:solidFill>
            </a:endParaRPr>
          </a:p>
        </p:txBody>
      </p:sp>
      <p:sp>
        <p:nvSpPr>
          <p:cNvPr id="2" name="Title 1"/>
          <p:cNvSpPr>
            <a:spLocks noGrp="1"/>
          </p:cNvSpPr>
          <p:nvPr>
            <p:ph type="title"/>
          </p:nvPr>
        </p:nvSpPr>
        <p:spPr/>
        <p:txBody>
          <a:bodyPr/>
          <a:lstStyle/>
          <a:p>
            <a:r>
              <a:rPr lang="en-CA" dirty="0"/>
              <a:t>Time constrained? </a:t>
            </a:r>
            <a:r>
              <a:rPr lang="en-CA" dirty="0" smtClean="0"/>
              <a:t>Book </a:t>
            </a:r>
            <a:r>
              <a:rPr lang="en-CA" dirty="0"/>
              <a:t>an onsite engagement </a:t>
            </a:r>
            <a:r>
              <a:rPr lang="en-CA" dirty="0" smtClean="0"/>
              <a:t>to </a:t>
            </a:r>
            <a:r>
              <a:rPr lang="en-CA" dirty="0"/>
              <a:t>expedite your project and get to the results faster </a:t>
            </a:r>
          </a:p>
        </p:txBody>
      </p:sp>
    </p:spTree>
    <p:extLst>
      <p:ext uri="{BB962C8B-B14F-4D97-AF65-F5344CB8AC3E}">
        <p14:creationId xmlns:p14="http://schemas.microsoft.com/office/powerpoint/2010/main" val="3964510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5" name="Straight Connector 20"/>
          <p:cNvCxnSpPr/>
          <p:nvPr/>
        </p:nvCxnSpPr>
        <p:spPr>
          <a:xfrm>
            <a:off x="2242721" y="1559980"/>
            <a:ext cx="4704861" cy="6939"/>
          </a:xfrm>
          <a:prstGeom prst="line">
            <a:avLst/>
          </a:prstGeom>
          <a:solidFill>
            <a:schemeClr val="accent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Arrow Connector 28"/>
          <p:cNvCxnSpPr>
            <a:endCxn id="479" idx="0"/>
          </p:cNvCxnSpPr>
          <p:nvPr/>
        </p:nvCxnSpPr>
        <p:spPr>
          <a:xfrm flipH="1" flipV="1">
            <a:off x="1223620" y="3496596"/>
            <a:ext cx="98416" cy="82835"/>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7" name="Straight Arrow Connector 29"/>
          <p:cNvCxnSpPr>
            <a:stCxn id="479" idx="2"/>
            <a:endCxn id="474" idx="0"/>
          </p:cNvCxnSpPr>
          <p:nvPr/>
        </p:nvCxnSpPr>
        <p:spPr>
          <a:xfrm>
            <a:off x="1223620" y="4844553"/>
            <a:ext cx="1366" cy="173885"/>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88"/>
          <p:cNvCxnSpPr/>
          <p:nvPr/>
        </p:nvCxnSpPr>
        <p:spPr>
          <a:xfrm flipV="1">
            <a:off x="4439354" y="4003998"/>
            <a:ext cx="356497" cy="744"/>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0" name="Elbow Connector 101"/>
          <p:cNvCxnSpPr/>
          <p:nvPr/>
        </p:nvCxnSpPr>
        <p:spPr>
          <a:xfrm flipV="1">
            <a:off x="1974854" y="4004742"/>
            <a:ext cx="762935" cy="474366"/>
          </a:xfrm>
          <a:prstGeom prst="bentConnector3">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41" name="Straight Arrow Connector 179"/>
          <p:cNvCxnSpPr/>
          <p:nvPr/>
        </p:nvCxnSpPr>
        <p:spPr>
          <a:xfrm flipH="1" flipV="1">
            <a:off x="5677352" y="3010408"/>
            <a:ext cx="3858" cy="364275"/>
          </a:xfrm>
          <a:prstGeom prst="straightConnector1">
            <a:avLst/>
          </a:prstGeom>
          <a:solidFill>
            <a:schemeClr val="accent1"/>
          </a:solidFill>
          <a:ln w="19050">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2" name="Elbow Connector 180"/>
          <p:cNvCxnSpPr>
            <a:stCxn id="462" idx="3"/>
            <a:endCxn id="454" idx="1"/>
          </p:cNvCxnSpPr>
          <p:nvPr/>
        </p:nvCxnSpPr>
        <p:spPr>
          <a:xfrm>
            <a:off x="6536519" y="2458724"/>
            <a:ext cx="684349" cy="114345"/>
          </a:xfrm>
          <a:prstGeom prst="bentConnector3">
            <a:avLst>
              <a:gd name="adj1" fmla="val 50000"/>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179"/>
          <p:cNvCxnSpPr>
            <a:stCxn id="465" idx="0"/>
            <a:endCxn id="462" idx="1"/>
          </p:cNvCxnSpPr>
          <p:nvPr/>
        </p:nvCxnSpPr>
        <p:spPr>
          <a:xfrm flipV="1">
            <a:off x="3588572" y="2458724"/>
            <a:ext cx="1177229" cy="659552"/>
          </a:xfrm>
          <a:prstGeom prst="straightConnector1">
            <a:avLst/>
          </a:prstGeom>
          <a:solidFill>
            <a:schemeClr val="accent1"/>
          </a:solidFill>
          <a:ln w="19050">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30" name="Group 429"/>
          <p:cNvGrpSpPr/>
          <p:nvPr/>
        </p:nvGrpSpPr>
        <p:grpSpPr>
          <a:xfrm>
            <a:off x="7220868" y="3415143"/>
            <a:ext cx="1633416" cy="1491848"/>
            <a:chOff x="7171317" y="3785551"/>
            <a:chExt cx="1633416" cy="1105262"/>
          </a:xfrm>
          <a:solidFill>
            <a:schemeClr val="accent1"/>
          </a:solidFill>
        </p:grpSpPr>
        <p:sp>
          <p:nvSpPr>
            <p:cNvPr id="432" name="Rectangle 111"/>
            <p:cNvSpPr/>
            <p:nvPr/>
          </p:nvSpPr>
          <p:spPr>
            <a:xfrm>
              <a:off x="7171317" y="3785551"/>
              <a:ext cx="1633416" cy="1105262"/>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t"/>
            <a:lstStyle/>
            <a:p>
              <a:pPr lvl="0">
                <a:defRPr/>
              </a:pPr>
              <a:r>
                <a:rPr lang="en-CA" sz="900" b="1" kern="0" dirty="0" smtClean="0">
                  <a:solidFill>
                    <a:srgbClr val="FFFFFF"/>
                  </a:solidFill>
                </a:rPr>
                <a:t>Develop a Data Quality Improvement Roadmap</a:t>
              </a:r>
              <a:endParaRPr lang="en-CA" sz="900" b="1" i="1" kern="0" dirty="0">
                <a:solidFill>
                  <a:srgbClr val="FFFFFF"/>
                </a:solidFill>
              </a:endParaRPr>
            </a:p>
            <a:p>
              <a:pPr lvl="0">
                <a:spcBef>
                  <a:spcPts val="600"/>
                </a:spcBef>
                <a:defRPr/>
              </a:pPr>
              <a:endParaRPr lang="en-CA" sz="900" b="1" i="1" kern="0" dirty="0">
                <a:solidFill>
                  <a:srgbClr val="FFFFFF"/>
                </a:solidFill>
              </a:endParaRPr>
            </a:p>
          </p:txBody>
        </p:sp>
        <p:pic>
          <p:nvPicPr>
            <p:cNvPr id="433" name="Picture 1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3538" y="4603086"/>
              <a:ext cx="298652" cy="160112"/>
            </a:xfrm>
            <a:prstGeom prst="rect">
              <a:avLst/>
            </a:prstGeom>
            <a:grpFill/>
          </p:spPr>
        </p:pic>
        <p:sp>
          <p:nvSpPr>
            <p:cNvPr id="434" name="Rectangle 166"/>
            <p:cNvSpPr/>
            <p:nvPr/>
          </p:nvSpPr>
          <p:spPr>
            <a:xfrm>
              <a:off x="7546391" y="4502018"/>
              <a:ext cx="1258342" cy="374635"/>
            </a:xfrm>
            <a:prstGeom prst="rect">
              <a:avLst/>
            </a:prstGeom>
            <a:grpFill/>
            <a:ln>
              <a:noFill/>
            </a:ln>
          </p:spPr>
          <p:txBody>
            <a:bodyPr wrap="square" anchor="t">
              <a:spAutoFit/>
            </a:bodyPr>
            <a:lstStyle/>
            <a:p>
              <a:pPr>
                <a:defRPr/>
              </a:pPr>
              <a:r>
                <a:rPr lang="en-CA" sz="900" kern="0" dirty="0" smtClean="0">
                  <a:solidFill>
                    <a:srgbClr val="FFFFFF"/>
                  </a:solidFill>
                </a:rPr>
                <a:t>Data Quality Improvement Roadmap</a:t>
              </a:r>
              <a:endParaRPr lang="en-CA" sz="900" b="1" kern="0" dirty="0">
                <a:solidFill>
                  <a:srgbClr val="FFFFFF"/>
                </a:solidFill>
              </a:endParaRPr>
            </a:p>
          </p:txBody>
        </p:sp>
      </p:grpSp>
      <p:cxnSp>
        <p:nvCxnSpPr>
          <p:cNvPr id="431" name="Straight Arrow Connector 430"/>
          <p:cNvCxnSpPr>
            <a:stCxn id="432" idx="2"/>
            <a:endCxn id="445" idx="0"/>
          </p:cNvCxnSpPr>
          <p:nvPr/>
        </p:nvCxnSpPr>
        <p:spPr>
          <a:xfrm>
            <a:off x="8037576" y="4906991"/>
            <a:ext cx="5267" cy="175268"/>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32615" y="2606361"/>
            <a:ext cx="1213597" cy="261610"/>
          </a:xfrm>
          <a:prstGeom prst="rect">
            <a:avLst/>
          </a:prstGeom>
        </p:spPr>
        <p:txBody>
          <a:bodyPr wrap="square" rtlCol="0">
            <a:spAutoFit/>
          </a:bodyPr>
          <a:lstStyle/>
          <a:p>
            <a:endParaRPr lang="en-CA" sz="1100" b="1" i="1" dirty="0" smtClean="0"/>
          </a:p>
        </p:txBody>
      </p:sp>
      <p:sp>
        <p:nvSpPr>
          <p:cNvPr id="4" name="TextBox 3"/>
          <p:cNvSpPr txBox="1"/>
          <p:nvPr/>
        </p:nvSpPr>
        <p:spPr>
          <a:xfrm>
            <a:off x="2733633" y="3322188"/>
            <a:ext cx="1668892" cy="584775"/>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Leverage Info-Tech’s two-pronged Data Assessment</a:t>
            </a:r>
          </a:p>
          <a:p>
            <a:pPr marL="171450" indent="-171450">
              <a:buFont typeface="Arial" panose="020B0604020202020204" pitchFamily="34" charset="0"/>
              <a:buChar char="•"/>
            </a:pPr>
            <a:r>
              <a:rPr lang="en-CA" sz="800" i="1" dirty="0" smtClean="0">
                <a:solidFill>
                  <a:schemeClr val="bg1"/>
                </a:solidFill>
              </a:rPr>
              <a:t>Identify the root causes of poor data quality</a:t>
            </a:r>
            <a:endParaRPr lang="en-CA" sz="1400" i="1" dirty="0" smtClean="0">
              <a:solidFill>
                <a:schemeClr val="bg1"/>
              </a:solidFill>
            </a:endParaRPr>
          </a:p>
        </p:txBody>
      </p:sp>
      <p:grpSp>
        <p:nvGrpSpPr>
          <p:cNvPr id="13" name="Group 12"/>
          <p:cNvGrpSpPr/>
          <p:nvPr/>
        </p:nvGrpSpPr>
        <p:grpSpPr>
          <a:xfrm>
            <a:off x="204520" y="1319574"/>
            <a:ext cx="8720355" cy="5141579"/>
            <a:chOff x="204520" y="1285438"/>
            <a:chExt cx="8720355" cy="5141579"/>
          </a:xfrm>
          <a:solidFill>
            <a:schemeClr val="accent1"/>
          </a:solidFill>
        </p:grpSpPr>
        <p:grpSp>
          <p:nvGrpSpPr>
            <p:cNvPr id="444" name="Group 443"/>
            <p:cNvGrpSpPr/>
            <p:nvPr/>
          </p:nvGrpSpPr>
          <p:grpSpPr>
            <a:xfrm>
              <a:off x="204520" y="1285438"/>
              <a:ext cx="8720355" cy="5141579"/>
              <a:chOff x="204520" y="2776767"/>
              <a:chExt cx="8720355" cy="5141579"/>
            </a:xfrm>
            <a:grpFill/>
          </p:grpSpPr>
          <p:sp>
            <p:nvSpPr>
              <p:cNvPr id="445" name="Rectangle 167"/>
              <p:cNvSpPr/>
              <p:nvPr/>
            </p:nvSpPr>
            <p:spPr>
              <a:xfrm>
                <a:off x="7231401" y="6539452"/>
                <a:ext cx="1622883" cy="1365890"/>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t"/>
              <a:lstStyle/>
              <a:p>
                <a:pPr lvl="0">
                  <a:defRPr/>
                </a:pPr>
                <a:r>
                  <a:rPr lang="en-CA" sz="900" b="1" kern="0" dirty="0" smtClean="0">
                    <a:solidFill>
                      <a:srgbClr val="FFFFFF"/>
                    </a:solidFill>
                  </a:rPr>
                  <a:t>Continual Improvement of Data Quality</a:t>
                </a:r>
                <a:endParaRPr lang="en-CA" sz="900" b="1" kern="0" dirty="0">
                  <a:solidFill>
                    <a:srgbClr val="FFFFFF"/>
                  </a:solidFill>
                </a:endParaRPr>
              </a:p>
              <a:p>
                <a:pPr lvl="0">
                  <a:spcBef>
                    <a:spcPts val="600"/>
                  </a:spcBef>
                  <a:defRPr/>
                </a:pPr>
                <a:endParaRPr lang="en-CA" sz="900" b="1" i="1" kern="0" dirty="0" smtClean="0">
                  <a:solidFill>
                    <a:srgbClr val="FFFFFF"/>
                  </a:solidFill>
                </a:endParaRPr>
              </a:p>
              <a:p>
                <a:pPr marL="355600" indent="-88900">
                  <a:defRPr/>
                </a:pPr>
                <a:endParaRPr lang="en-CA" sz="900" i="1" kern="0" dirty="0">
                  <a:solidFill>
                    <a:srgbClr val="FFFFFF"/>
                  </a:solidFill>
                </a:endParaRPr>
              </a:p>
              <a:p>
                <a:pPr marL="355600" indent="-88900">
                  <a:defRPr/>
                </a:pPr>
                <a:endParaRPr lang="en-CA" sz="900" b="1" i="1" kern="0" dirty="0">
                  <a:solidFill>
                    <a:srgbClr val="FFFFFF"/>
                  </a:solidFill>
                </a:endParaRPr>
              </a:p>
            </p:txBody>
          </p:sp>
          <p:grpSp>
            <p:nvGrpSpPr>
              <p:cNvPr id="446" name="Group 21"/>
              <p:cNvGrpSpPr/>
              <p:nvPr/>
            </p:nvGrpSpPr>
            <p:grpSpPr>
              <a:xfrm>
                <a:off x="204520" y="2776767"/>
                <a:ext cx="8720355" cy="494689"/>
                <a:chOff x="423338" y="1336374"/>
                <a:chExt cx="8583348" cy="485950"/>
              </a:xfrm>
              <a:grpFill/>
            </p:grpSpPr>
            <p:sp>
              <p:nvSpPr>
                <p:cNvPr id="484" name="Rounded Rectangle 22"/>
                <p:cNvSpPr/>
                <p:nvPr/>
              </p:nvSpPr>
              <p:spPr>
                <a:xfrm>
                  <a:off x="423338" y="1336374"/>
                  <a:ext cx="2006178" cy="47913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1"/>
                      </a:solidFill>
                    </a:rPr>
                    <a:t>Develop a High-Level Data </a:t>
                  </a:r>
                  <a:r>
                    <a:rPr lang="en-CA" sz="1000" b="1" dirty="0">
                      <a:solidFill>
                        <a:schemeClr val="tx1"/>
                      </a:solidFill>
                    </a:rPr>
                    <a:t>Quality </a:t>
                  </a:r>
                  <a:r>
                    <a:rPr lang="en-CA" sz="1000" b="1" dirty="0" smtClean="0">
                      <a:solidFill>
                        <a:schemeClr val="tx1"/>
                      </a:solidFill>
                    </a:rPr>
                    <a:t>Improvement Strategy</a:t>
                  </a:r>
                  <a:endParaRPr lang="en-CA" sz="1000" b="1" dirty="0">
                    <a:solidFill>
                      <a:schemeClr val="tx1"/>
                    </a:solidFill>
                  </a:endParaRPr>
                </a:p>
              </p:txBody>
            </p:sp>
            <p:sp>
              <p:nvSpPr>
                <p:cNvPr id="485" name="Rounded Rectangle 23"/>
                <p:cNvSpPr/>
                <p:nvPr/>
              </p:nvSpPr>
              <p:spPr>
                <a:xfrm>
                  <a:off x="2723822" y="1342259"/>
                  <a:ext cx="4044318" cy="47913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1"/>
                      </a:solidFill>
                    </a:rPr>
                    <a:t>Discover Data Quality Issues and </a:t>
                  </a:r>
                </a:p>
                <a:p>
                  <a:pPr algn="ctr"/>
                  <a:r>
                    <a:rPr lang="en-CA" sz="1000" b="1" dirty="0" smtClean="0">
                      <a:solidFill>
                        <a:schemeClr val="tx1"/>
                      </a:solidFill>
                    </a:rPr>
                    <a:t>Create Data Quality Improvement Initiatives</a:t>
                  </a:r>
                  <a:endParaRPr lang="en-CA" sz="1000" b="1" dirty="0">
                    <a:solidFill>
                      <a:schemeClr val="tx1"/>
                    </a:solidFill>
                  </a:endParaRPr>
                </a:p>
              </p:txBody>
            </p:sp>
            <p:sp>
              <p:nvSpPr>
                <p:cNvPr id="486" name="Rounded Rectangle 24"/>
                <p:cNvSpPr/>
                <p:nvPr/>
              </p:nvSpPr>
              <p:spPr>
                <a:xfrm>
                  <a:off x="7060459" y="1343189"/>
                  <a:ext cx="1946227" cy="47913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schemeClr val="tx1"/>
                      </a:solidFill>
                    </a:rPr>
                    <a:t>B</a:t>
                  </a:r>
                  <a:r>
                    <a:rPr lang="en-CA" sz="1000" b="1" dirty="0" smtClean="0">
                      <a:solidFill>
                        <a:schemeClr val="tx1"/>
                      </a:solidFill>
                    </a:rPr>
                    <a:t>uild Data Quality Roadmap for Continuous Improvement</a:t>
                  </a:r>
                  <a:endParaRPr lang="en-CA" sz="1000" b="1" dirty="0">
                    <a:solidFill>
                      <a:schemeClr val="tx1"/>
                    </a:solidFill>
                  </a:endParaRPr>
                </a:p>
              </p:txBody>
            </p:sp>
          </p:grpSp>
          <p:grpSp>
            <p:nvGrpSpPr>
              <p:cNvPr id="447" name="Group 66"/>
              <p:cNvGrpSpPr/>
              <p:nvPr/>
            </p:nvGrpSpPr>
            <p:grpSpPr>
              <a:xfrm>
                <a:off x="484952" y="3366038"/>
                <a:ext cx="1526865" cy="1396045"/>
                <a:chOff x="523234" y="3997837"/>
                <a:chExt cx="1514314" cy="2531716"/>
              </a:xfrm>
              <a:grpFill/>
            </p:grpSpPr>
            <p:sp>
              <p:nvSpPr>
                <p:cNvPr id="481" name="Rectangle 67"/>
                <p:cNvSpPr/>
                <p:nvPr/>
              </p:nvSpPr>
              <p:spPr>
                <a:xfrm>
                  <a:off x="523234" y="3997837"/>
                  <a:ext cx="1471804" cy="2531716"/>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smtClean="0">
                      <a:solidFill>
                        <a:schemeClr val="bg1"/>
                      </a:solidFill>
                    </a:rPr>
                    <a:t>Rationalize the Business Context </a:t>
                  </a:r>
                </a:p>
              </p:txBody>
            </p:sp>
            <p:pic>
              <p:nvPicPr>
                <p:cNvPr id="482"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06" y="5857050"/>
                  <a:ext cx="255816" cy="522286"/>
                </a:xfrm>
                <a:prstGeom prst="rect">
                  <a:avLst/>
                </a:prstGeom>
                <a:grpFill/>
                <a:ln>
                  <a:noFill/>
                </a:ln>
              </p:spPr>
            </p:pic>
            <p:sp>
              <p:nvSpPr>
                <p:cNvPr id="483" name="TextBox 71"/>
                <p:cNvSpPr txBox="1"/>
                <p:nvPr/>
              </p:nvSpPr>
              <p:spPr>
                <a:xfrm>
                  <a:off x="918705" y="5556408"/>
                  <a:ext cx="1118843" cy="920949"/>
                </a:xfrm>
                <a:prstGeom prst="rect">
                  <a:avLst/>
                </a:prstGeom>
                <a:noFill/>
                <a:ln>
                  <a:noFill/>
                </a:ln>
              </p:spPr>
              <p:txBody>
                <a:bodyPr wrap="square" rtlCol="0">
                  <a:spAutoFit/>
                </a:bodyPr>
                <a:lstStyle/>
                <a:p>
                  <a:r>
                    <a:rPr lang="en-CA" sz="900" dirty="0" smtClean="0">
                      <a:solidFill>
                        <a:schemeClr val="bg1"/>
                      </a:solidFill>
                    </a:rPr>
                    <a:t>Business Vision, Objectives, and Key Drivers</a:t>
                  </a:r>
                </a:p>
              </p:txBody>
            </p:sp>
          </p:grpSp>
          <p:grpSp>
            <p:nvGrpSpPr>
              <p:cNvPr id="448" name="Group 447"/>
              <p:cNvGrpSpPr/>
              <p:nvPr/>
            </p:nvGrpSpPr>
            <p:grpSpPr>
              <a:xfrm>
                <a:off x="481658" y="4953789"/>
                <a:ext cx="1524911" cy="1388141"/>
                <a:chOff x="481658" y="4950320"/>
                <a:chExt cx="1524911" cy="1388141"/>
              </a:xfrm>
              <a:grpFill/>
            </p:grpSpPr>
            <p:grpSp>
              <p:nvGrpSpPr>
                <p:cNvPr id="477" name="Group 89"/>
                <p:cNvGrpSpPr/>
                <p:nvPr/>
              </p:nvGrpSpPr>
              <p:grpSpPr>
                <a:xfrm>
                  <a:off x="481658" y="4950320"/>
                  <a:ext cx="1524911" cy="1388141"/>
                  <a:chOff x="227957" y="5696522"/>
                  <a:chExt cx="1524911" cy="1347989"/>
                </a:xfrm>
                <a:grpFill/>
              </p:grpSpPr>
              <p:sp>
                <p:nvSpPr>
                  <p:cNvPr id="479" name="Rectangle 93"/>
                  <p:cNvSpPr/>
                  <p:nvPr/>
                </p:nvSpPr>
                <p:spPr>
                  <a:xfrm>
                    <a:off x="227957" y="5696522"/>
                    <a:ext cx="1483924" cy="1308967"/>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r>
                      <a:rPr lang="en-CA" sz="900" b="1" dirty="0" smtClean="0">
                        <a:solidFill>
                          <a:schemeClr val="bg1"/>
                        </a:solidFill>
                      </a:rPr>
                      <a:t>Leverage Subject Areas to Scope the Project</a:t>
                    </a:r>
                  </a:p>
                  <a:p>
                    <a:pPr>
                      <a:spcBef>
                        <a:spcPts val="1000"/>
                      </a:spcBef>
                    </a:pPr>
                    <a:endParaRPr lang="en-CA" sz="900" b="1" i="1" dirty="0">
                      <a:solidFill>
                        <a:schemeClr val="bg1"/>
                      </a:solidFill>
                    </a:endParaRPr>
                  </a:p>
                </p:txBody>
              </p:sp>
              <p:sp>
                <p:nvSpPr>
                  <p:cNvPr id="480" name="TextBox 92"/>
                  <p:cNvSpPr txBox="1"/>
                  <p:nvPr/>
                </p:nvSpPr>
                <p:spPr>
                  <a:xfrm>
                    <a:off x="624752" y="6536680"/>
                    <a:ext cx="1128116" cy="507831"/>
                  </a:xfrm>
                  <a:prstGeom prst="rect">
                    <a:avLst/>
                  </a:prstGeom>
                  <a:noFill/>
                  <a:ln>
                    <a:noFill/>
                  </a:ln>
                </p:spPr>
                <p:txBody>
                  <a:bodyPr wrap="square" rtlCol="0">
                    <a:spAutoFit/>
                  </a:bodyPr>
                  <a:lstStyle/>
                  <a:p>
                    <a:r>
                      <a:rPr lang="en-CA" sz="900" dirty="0" smtClean="0">
                        <a:solidFill>
                          <a:schemeClr val="bg1"/>
                        </a:solidFill>
                      </a:rPr>
                      <a:t>Prioritized Data Assets and Subject Area</a:t>
                    </a:r>
                  </a:p>
                </p:txBody>
              </p:sp>
            </p:grpSp>
            <p:pic>
              <p:nvPicPr>
                <p:cNvPr id="478"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51" y="5913824"/>
                  <a:ext cx="257936" cy="288000"/>
                </a:xfrm>
                <a:prstGeom prst="rect">
                  <a:avLst/>
                </a:prstGeom>
                <a:grpFill/>
                <a:ln>
                  <a:noFill/>
                </a:ln>
              </p:spPr>
            </p:pic>
          </p:grpSp>
          <p:grpSp>
            <p:nvGrpSpPr>
              <p:cNvPr id="449" name="Group 448"/>
              <p:cNvGrpSpPr/>
              <p:nvPr/>
            </p:nvGrpSpPr>
            <p:grpSpPr>
              <a:xfrm>
                <a:off x="481016" y="6475631"/>
                <a:ext cx="1525554" cy="1442715"/>
                <a:chOff x="481016" y="6472162"/>
                <a:chExt cx="1525554" cy="1442715"/>
              </a:xfrm>
              <a:grpFill/>
            </p:grpSpPr>
            <p:sp>
              <p:nvSpPr>
                <p:cNvPr id="474" name="Rectangle 34"/>
                <p:cNvSpPr/>
                <p:nvPr/>
              </p:nvSpPr>
              <p:spPr>
                <a:xfrm>
                  <a:off x="481016" y="6472162"/>
                  <a:ext cx="1487939" cy="1442715"/>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CA" sz="900" b="1" kern="0" dirty="0" smtClean="0">
                      <a:solidFill>
                        <a:srgbClr val="FFFFFF"/>
                      </a:solidFill>
                      <a:latin typeface="Arial"/>
                    </a:rPr>
                    <a:t>Structure and Launch the Project</a:t>
                  </a:r>
                  <a:endParaRPr lang="en-CA" sz="900" kern="0" dirty="0">
                    <a:solidFill>
                      <a:srgbClr val="FFFFFF"/>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dirty="0" smtClean="0">
                      <a:solidFill>
                        <a:srgbClr val="FFFFFF"/>
                      </a:solidFill>
                      <a:latin typeface="Arial"/>
                    </a:rPr>
                    <a:t> </a:t>
                  </a:r>
                  <a:endParaRPr kumimoji="0" lang="en-CA" sz="900" b="0" i="0" u="none" strike="noStrike" kern="0" cap="none" spc="0" normalizeH="0" baseline="0" noProof="0" dirty="0" smtClean="0">
                    <a:ln>
                      <a:noFill/>
                    </a:ln>
                    <a:solidFill>
                      <a:srgbClr val="FFFFFF"/>
                    </a:solidFill>
                    <a:effectLst/>
                    <a:uLnTx/>
                    <a:uFillTx/>
                    <a:latin typeface="Arial"/>
                  </a:endParaRPr>
                </a:p>
              </p:txBody>
            </p:sp>
            <p:sp>
              <p:nvSpPr>
                <p:cNvPr id="475" name="Rectangle 100"/>
                <p:cNvSpPr/>
                <p:nvPr/>
              </p:nvSpPr>
              <p:spPr>
                <a:xfrm>
                  <a:off x="878453" y="7394042"/>
                  <a:ext cx="1128117" cy="507831"/>
                </a:xfrm>
                <a:prstGeom prst="rect">
                  <a:avLst/>
                </a:prstGeom>
                <a:noFill/>
              </p:spPr>
              <p:txBody>
                <a:bodyPr wrap="square">
                  <a:spAutoFit/>
                </a:bodyPr>
                <a:lstStyle/>
                <a:p>
                  <a:r>
                    <a:rPr lang="en-CA" sz="900" dirty="0" smtClean="0">
                      <a:solidFill>
                        <a:schemeClr val="bg1"/>
                      </a:solidFill>
                    </a:rPr>
                    <a:t>Data Quality Project Team </a:t>
                  </a:r>
                </a:p>
                <a:p>
                  <a:r>
                    <a:rPr lang="en-CA" sz="900" dirty="0" smtClean="0">
                      <a:solidFill>
                        <a:schemeClr val="bg1"/>
                      </a:solidFill>
                    </a:rPr>
                    <a:t>and</a:t>
                  </a:r>
                  <a:r>
                    <a:rPr lang="en-CA" sz="900" i="1" dirty="0" smtClean="0">
                      <a:solidFill>
                        <a:schemeClr val="bg1"/>
                      </a:solidFill>
                    </a:rPr>
                    <a:t> </a:t>
                  </a:r>
                  <a:r>
                    <a:rPr lang="en-CA" sz="900" dirty="0" smtClean="0">
                      <a:solidFill>
                        <a:schemeClr val="bg1"/>
                      </a:solidFill>
                    </a:rPr>
                    <a:t>Charter</a:t>
                  </a:r>
                  <a:endParaRPr lang="en-CA" sz="900" dirty="0">
                    <a:solidFill>
                      <a:schemeClr val="bg1"/>
                    </a:solidFill>
                  </a:endParaRPr>
                </a:p>
              </p:txBody>
            </p:sp>
            <p:pic>
              <p:nvPicPr>
                <p:cNvPr id="476"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32" y="7503957"/>
                  <a:ext cx="257936" cy="288000"/>
                </a:xfrm>
                <a:prstGeom prst="rect">
                  <a:avLst/>
                </a:prstGeom>
                <a:grpFill/>
                <a:ln>
                  <a:noFill/>
                </a:ln>
              </p:spPr>
            </p:pic>
          </p:grpSp>
          <p:grpSp>
            <p:nvGrpSpPr>
              <p:cNvPr id="450" name="Group 449"/>
              <p:cNvGrpSpPr/>
              <p:nvPr/>
            </p:nvGrpSpPr>
            <p:grpSpPr>
              <a:xfrm>
                <a:off x="2737789" y="4575469"/>
                <a:ext cx="1754026" cy="2911588"/>
                <a:chOff x="2737789" y="4572000"/>
                <a:chExt cx="1754026" cy="2911588"/>
              </a:xfrm>
              <a:grpFill/>
            </p:grpSpPr>
            <p:sp>
              <p:nvSpPr>
                <p:cNvPr id="465" name="Rectangle 43"/>
                <p:cNvSpPr/>
                <p:nvPr/>
              </p:nvSpPr>
              <p:spPr>
                <a:xfrm>
                  <a:off x="2737789" y="4572000"/>
                  <a:ext cx="1701565" cy="2911588"/>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marL="0" marR="0" lvl="0" indent="0" defTabSz="914400" eaLnBrk="1" fontAlgn="auto" latinLnBrk="0" hangingPunct="1">
                    <a:lnSpc>
                      <a:spcPct val="100000"/>
                    </a:lnSpc>
                    <a:spcBef>
                      <a:spcPts val="500"/>
                    </a:spcBef>
                    <a:spcAft>
                      <a:spcPts val="0"/>
                    </a:spcAft>
                    <a:buClrTx/>
                    <a:buSzTx/>
                    <a:buFontTx/>
                    <a:buNone/>
                    <a:tabLst/>
                    <a:defRPr/>
                  </a:pPr>
                  <a:r>
                    <a:rPr lang="en-CA" sz="900" b="1" kern="0" dirty="0" smtClean="0">
                      <a:solidFill>
                        <a:srgbClr val="FFFFFF"/>
                      </a:solidFill>
                      <a:latin typeface="Arial"/>
                    </a:rPr>
                    <a:t>Assess Data Quality</a:t>
                  </a:r>
                </a:p>
                <a:p>
                  <a:pPr marL="0" marR="0" lvl="0" indent="0" defTabSz="914400" eaLnBrk="1" fontAlgn="auto" latinLnBrk="0" hangingPunct="1">
                    <a:lnSpc>
                      <a:spcPct val="100000"/>
                    </a:lnSpc>
                    <a:spcBef>
                      <a:spcPts val="500"/>
                    </a:spcBef>
                    <a:spcAft>
                      <a:spcPts val="0"/>
                    </a:spcAft>
                    <a:buClrTx/>
                    <a:buSzTx/>
                    <a:buFontTx/>
                    <a:buNone/>
                    <a:tabLst/>
                    <a:defRPr/>
                  </a:pPr>
                  <a:r>
                    <a:rPr lang="en-CA" sz="900" b="1" kern="0" dirty="0" smtClean="0">
                      <a:solidFill>
                        <a:srgbClr val="FFFFFF"/>
                      </a:solidFill>
                      <a:latin typeface="Arial"/>
                    </a:rPr>
                    <a:t> </a:t>
                  </a:r>
                  <a:endParaRPr lang="en-CA" sz="900" kern="0" dirty="0" smtClean="0">
                    <a:solidFill>
                      <a:srgbClr val="FFFFFF"/>
                    </a:solidFill>
                    <a:latin typeface="Arial"/>
                  </a:endParaRPr>
                </a:p>
                <a:p>
                  <a:pPr marR="0" lvl="0" defTabSz="914400" eaLnBrk="1" fontAlgn="auto" latinLnBrk="0" hangingPunct="1">
                    <a:lnSpc>
                      <a:spcPct val="100000"/>
                    </a:lnSpc>
                    <a:spcAft>
                      <a:spcPts val="0"/>
                    </a:spcAft>
                    <a:buClrTx/>
                    <a:buSzTx/>
                    <a:tabLst/>
                    <a:defRPr/>
                  </a:pPr>
                  <a:endParaRPr lang="en-CA" sz="900" b="1" i="1" kern="0" dirty="0" smtClean="0">
                    <a:solidFill>
                      <a:srgbClr val="FFFFFF"/>
                    </a:solidFill>
                    <a:latin typeface="Arial"/>
                  </a:endParaRPr>
                </a:p>
                <a:p>
                  <a:pPr marR="0" lvl="0" defTabSz="914400" eaLnBrk="1" fontAlgn="auto" latinLnBrk="0" hangingPunct="1">
                    <a:lnSpc>
                      <a:spcPct val="100000"/>
                    </a:lnSpc>
                    <a:spcBef>
                      <a:spcPts val="600"/>
                    </a:spcBef>
                    <a:spcAft>
                      <a:spcPts val="0"/>
                    </a:spcAft>
                    <a:buClrTx/>
                    <a:buSzTx/>
                    <a:tabLst/>
                    <a:defRPr/>
                  </a:pPr>
                  <a:endParaRPr kumimoji="0" lang="en-CA" sz="900" b="0" i="0" u="none" strike="noStrike" kern="0" cap="none" spc="0" normalizeH="0" baseline="0" noProof="0" dirty="0" smtClean="0">
                    <a:ln>
                      <a:noFill/>
                    </a:ln>
                    <a:solidFill>
                      <a:srgbClr val="FFFFFF"/>
                    </a:solidFill>
                    <a:effectLst/>
                    <a:uLnTx/>
                    <a:uFillTx/>
                    <a:latin typeface="Arial"/>
                  </a:endParaRPr>
                </a:p>
              </p:txBody>
            </p:sp>
            <p:sp>
              <p:nvSpPr>
                <p:cNvPr id="466" name="TextBox 44"/>
                <p:cNvSpPr txBox="1"/>
                <p:nvPr/>
              </p:nvSpPr>
              <p:spPr>
                <a:xfrm>
                  <a:off x="3158580" y="5784239"/>
                  <a:ext cx="1306065" cy="230832"/>
                </a:xfrm>
                <a:prstGeom prst="rect">
                  <a:avLst/>
                </a:prstGeom>
                <a:noFill/>
              </p:spPr>
              <p:txBody>
                <a:bodyPr wrap="square" rtlCol="0">
                  <a:spAutoFit/>
                </a:bodyPr>
                <a:lstStyle/>
                <a:p>
                  <a:r>
                    <a:rPr lang="en-CA" sz="900" dirty="0" smtClean="0">
                      <a:solidFill>
                        <a:schemeClr val="bg1"/>
                      </a:solidFill>
                    </a:rPr>
                    <a:t>Data User Profiling</a:t>
                  </a:r>
                </a:p>
              </p:txBody>
            </p:sp>
            <p:sp>
              <p:nvSpPr>
                <p:cNvPr id="467" name="TextBox 44"/>
                <p:cNvSpPr txBox="1"/>
                <p:nvPr/>
              </p:nvSpPr>
              <p:spPr>
                <a:xfrm>
                  <a:off x="3185750" y="6079414"/>
                  <a:ext cx="1306065" cy="369332"/>
                </a:xfrm>
                <a:prstGeom prst="rect">
                  <a:avLst/>
                </a:prstGeom>
                <a:noFill/>
              </p:spPr>
              <p:txBody>
                <a:bodyPr wrap="square" rtlCol="0">
                  <a:spAutoFit/>
                </a:bodyPr>
                <a:lstStyle/>
                <a:p>
                  <a:r>
                    <a:rPr lang="en-CA" sz="900" dirty="0">
                      <a:solidFill>
                        <a:schemeClr val="bg1"/>
                      </a:solidFill>
                    </a:rPr>
                    <a:t>Data Asset Inventory of Key Subject Area</a:t>
                  </a:r>
                </a:p>
              </p:txBody>
            </p:sp>
            <p:sp>
              <p:nvSpPr>
                <p:cNvPr id="468" name="TextBox 44"/>
                <p:cNvSpPr txBox="1"/>
                <p:nvPr/>
              </p:nvSpPr>
              <p:spPr>
                <a:xfrm>
                  <a:off x="3174623" y="6535983"/>
                  <a:ext cx="1306065" cy="230832"/>
                </a:xfrm>
                <a:prstGeom prst="rect">
                  <a:avLst/>
                </a:prstGeom>
                <a:noFill/>
              </p:spPr>
              <p:txBody>
                <a:bodyPr wrap="square" rtlCol="0">
                  <a:spAutoFit/>
                </a:bodyPr>
                <a:lstStyle/>
                <a:p>
                  <a:r>
                    <a:rPr lang="en-CA" sz="900" dirty="0">
                      <a:solidFill>
                        <a:schemeClr val="bg1"/>
                      </a:solidFill>
                    </a:rPr>
                    <a:t>Data </a:t>
                  </a:r>
                  <a:r>
                    <a:rPr lang="en-CA" sz="900" dirty="0" smtClean="0">
                      <a:solidFill>
                        <a:schemeClr val="bg1"/>
                      </a:solidFill>
                    </a:rPr>
                    <a:t>Profiling</a:t>
                  </a:r>
                  <a:endParaRPr lang="en-CA" sz="900" dirty="0">
                    <a:solidFill>
                      <a:schemeClr val="bg1"/>
                    </a:solidFill>
                  </a:endParaRPr>
                </a:p>
              </p:txBody>
            </p:sp>
            <p:sp>
              <p:nvSpPr>
                <p:cNvPr id="469" name="TextBox 44"/>
                <p:cNvSpPr txBox="1"/>
                <p:nvPr/>
              </p:nvSpPr>
              <p:spPr>
                <a:xfrm>
                  <a:off x="3182664" y="6851253"/>
                  <a:ext cx="1306065" cy="507831"/>
                </a:xfrm>
                <a:prstGeom prst="rect">
                  <a:avLst/>
                </a:prstGeom>
                <a:noFill/>
              </p:spPr>
              <p:txBody>
                <a:bodyPr wrap="square" rtlCol="0">
                  <a:spAutoFit/>
                </a:bodyPr>
                <a:lstStyle/>
                <a:p>
                  <a:r>
                    <a:rPr lang="en-CA" sz="900" dirty="0" smtClean="0">
                      <a:solidFill>
                        <a:schemeClr val="bg1"/>
                      </a:solidFill>
                    </a:rPr>
                    <a:t>Root Cause and Business Impact Analyses</a:t>
                  </a:r>
                </a:p>
              </p:txBody>
            </p:sp>
            <p:pic>
              <p:nvPicPr>
                <p:cNvPr id="470"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315" y="5724880"/>
                  <a:ext cx="257936" cy="288000"/>
                </a:xfrm>
                <a:prstGeom prst="rect">
                  <a:avLst/>
                </a:prstGeom>
                <a:grpFill/>
                <a:ln>
                  <a:noFill/>
                </a:ln>
              </p:spPr>
            </p:pic>
            <p:pic>
              <p:nvPicPr>
                <p:cNvPr id="4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413" y="6126573"/>
                  <a:ext cx="257936" cy="288000"/>
                </a:xfrm>
                <a:prstGeom prst="rect">
                  <a:avLst/>
                </a:prstGeom>
                <a:grpFill/>
                <a:ln>
                  <a:noFill/>
                </a:ln>
              </p:spPr>
            </p:pic>
            <p:pic>
              <p:nvPicPr>
                <p:cNvPr id="472"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416" y="6527767"/>
                  <a:ext cx="257936" cy="288000"/>
                </a:xfrm>
                <a:prstGeom prst="rect">
                  <a:avLst/>
                </a:prstGeom>
                <a:grpFill/>
                <a:ln>
                  <a:noFill/>
                </a:ln>
              </p:spPr>
            </p:pic>
            <p:pic>
              <p:nvPicPr>
                <p:cNvPr id="473"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687" y="6927261"/>
                  <a:ext cx="257936" cy="288000"/>
                </a:xfrm>
                <a:prstGeom prst="rect">
                  <a:avLst/>
                </a:prstGeom>
                <a:grpFill/>
                <a:ln>
                  <a:noFill/>
                </a:ln>
              </p:spPr>
            </p:pic>
          </p:grpSp>
          <p:grpSp>
            <p:nvGrpSpPr>
              <p:cNvPr id="451" name="Group 450"/>
              <p:cNvGrpSpPr/>
              <p:nvPr/>
            </p:nvGrpSpPr>
            <p:grpSpPr>
              <a:xfrm>
                <a:off x="4765801" y="3360763"/>
                <a:ext cx="1770718" cy="1110307"/>
                <a:chOff x="4765801" y="3357294"/>
                <a:chExt cx="1770718" cy="1110307"/>
              </a:xfrm>
              <a:grpFill/>
            </p:grpSpPr>
            <p:sp>
              <p:nvSpPr>
                <p:cNvPr id="462" name="Rectangle 175"/>
                <p:cNvSpPr/>
                <p:nvPr/>
              </p:nvSpPr>
              <p:spPr>
                <a:xfrm>
                  <a:off x="4765801" y="3357294"/>
                  <a:ext cx="1770718" cy="1110307"/>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CA" sz="900" b="1" i="1" kern="0" dirty="0" smtClean="0">
                      <a:solidFill>
                        <a:schemeClr val="bg1"/>
                      </a:solidFill>
                      <a:latin typeface="Arial"/>
                    </a:rPr>
                    <a:t>Create a Prioritized List of Data Quality </a:t>
                  </a:r>
                  <a:r>
                    <a:rPr lang="en-CA" sz="900" b="1" i="1" kern="0" dirty="0">
                      <a:solidFill>
                        <a:schemeClr val="bg1"/>
                      </a:solidFill>
                      <a:latin typeface="Arial"/>
                    </a:rPr>
                    <a:t>I</a:t>
                  </a:r>
                  <a:r>
                    <a:rPr lang="en-CA" sz="900" b="1" i="1" kern="0" dirty="0" smtClean="0">
                      <a:solidFill>
                        <a:schemeClr val="bg1"/>
                      </a:solidFill>
                      <a:latin typeface="Arial"/>
                    </a:rPr>
                    <a:t>mprovement Objectives</a:t>
                  </a:r>
                </a:p>
                <a:p>
                  <a:pPr marL="0" marR="0" lvl="0" indent="0" defTabSz="914400" eaLnBrk="1" fontAlgn="auto" latinLnBrk="0" hangingPunct="1">
                    <a:lnSpc>
                      <a:spcPct val="100000"/>
                    </a:lnSpc>
                    <a:spcBef>
                      <a:spcPts val="500"/>
                    </a:spcBef>
                    <a:buClrTx/>
                    <a:buSzTx/>
                    <a:buFontTx/>
                    <a:buNone/>
                    <a:tabLst/>
                    <a:defRPr/>
                  </a:pPr>
                  <a:endParaRPr lang="en-CA" sz="900" kern="0" dirty="0" smtClean="0">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900" kern="0" dirty="0">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dirty="0" smtClean="0">
                      <a:latin typeface="Arial"/>
                    </a:rPr>
                    <a:t> </a:t>
                  </a:r>
                  <a:endParaRPr kumimoji="0" lang="en-CA" sz="900" b="0" i="0" u="none" strike="noStrike" kern="0" cap="none" spc="0" normalizeH="0" baseline="0" noProof="0" dirty="0" smtClean="0">
                    <a:ln>
                      <a:noFill/>
                    </a:ln>
                    <a:effectLst/>
                    <a:uLnTx/>
                    <a:uFillTx/>
                    <a:latin typeface="Arial"/>
                  </a:endParaRPr>
                </a:p>
              </p:txBody>
            </p:sp>
            <p:sp>
              <p:nvSpPr>
                <p:cNvPr id="463" name="Rectangle 177"/>
                <p:cNvSpPr/>
                <p:nvPr/>
              </p:nvSpPr>
              <p:spPr>
                <a:xfrm>
                  <a:off x="5176821" y="3892930"/>
                  <a:ext cx="1242493" cy="507831"/>
                </a:xfrm>
                <a:prstGeom prst="rect">
                  <a:avLst/>
                </a:prstGeom>
                <a:grpFill/>
              </p:spPr>
              <p:txBody>
                <a:bodyPr wrap="square">
                  <a:spAutoFit/>
                </a:bodyPr>
                <a:lstStyle/>
                <a:p>
                  <a:r>
                    <a:rPr lang="en-CA" sz="900" i="1" dirty="0" smtClean="0">
                      <a:solidFill>
                        <a:schemeClr val="bg1"/>
                      </a:solidFill>
                    </a:rPr>
                    <a:t>Data Quality Improvement Actions</a:t>
                  </a:r>
                  <a:endParaRPr lang="en-CA" sz="900" i="1" dirty="0">
                    <a:solidFill>
                      <a:schemeClr val="bg1"/>
                    </a:solidFill>
                  </a:endParaRPr>
                </a:p>
              </p:txBody>
            </p:sp>
            <p:pic>
              <p:nvPicPr>
                <p:cNvPr id="464"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885" y="4001516"/>
                  <a:ext cx="257936" cy="288000"/>
                </a:xfrm>
                <a:prstGeom prst="rect">
                  <a:avLst/>
                </a:prstGeom>
                <a:grpFill/>
                <a:ln>
                  <a:noFill/>
                </a:ln>
              </p:spPr>
            </p:pic>
          </p:grpSp>
          <p:grpSp>
            <p:nvGrpSpPr>
              <p:cNvPr id="452" name="Group 451"/>
              <p:cNvGrpSpPr/>
              <p:nvPr/>
            </p:nvGrpSpPr>
            <p:grpSpPr>
              <a:xfrm>
                <a:off x="4765800" y="4796032"/>
                <a:ext cx="1770718" cy="2375562"/>
                <a:chOff x="4765800" y="4792563"/>
                <a:chExt cx="1770718" cy="2375562"/>
              </a:xfrm>
              <a:grpFill/>
            </p:grpSpPr>
            <p:sp>
              <p:nvSpPr>
                <p:cNvPr id="457" name="Rectangle 35"/>
                <p:cNvSpPr/>
                <p:nvPr/>
              </p:nvSpPr>
              <p:spPr>
                <a:xfrm>
                  <a:off x="4765800" y="4792563"/>
                  <a:ext cx="1770718" cy="2375562"/>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t"/>
                <a:lstStyle/>
                <a:p>
                  <a:pPr>
                    <a:defRPr/>
                  </a:pPr>
                  <a:r>
                    <a:rPr lang="en-CA" sz="900" b="1" i="1" kern="0" dirty="0">
                      <a:solidFill>
                        <a:schemeClr val="bg1"/>
                      </a:solidFill>
                    </a:rPr>
                    <a:t>Assess </a:t>
                  </a:r>
                  <a:r>
                    <a:rPr lang="en-CA" sz="900" b="1" i="1" kern="0" dirty="0" smtClean="0">
                      <a:solidFill>
                        <a:schemeClr val="bg1"/>
                      </a:solidFill>
                    </a:rPr>
                    <a:t>Data </a:t>
                  </a:r>
                  <a:r>
                    <a:rPr lang="en-CA" sz="900" b="1" i="1" kern="0" dirty="0">
                      <a:solidFill>
                        <a:schemeClr val="bg1"/>
                      </a:solidFill>
                    </a:rPr>
                    <a:t>Quality Practice</a:t>
                  </a:r>
                </a:p>
                <a:p>
                  <a:pPr lvl="0">
                    <a:spcBef>
                      <a:spcPts val="600"/>
                    </a:spcBef>
                    <a:defRPr/>
                  </a:pPr>
                  <a:endParaRPr lang="en-CA" sz="900" b="1" i="1" kern="0" dirty="0"/>
                </a:p>
                <a:p>
                  <a:pPr lvl="0">
                    <a:spcBef>
                      <a:spcPts val="600"/>
                    </a:spcBef>
                    <a:defRPr/>
                  </a:pPr>
                  <a:endParaRPr lang="en-CA" sz="900" b="1" i="1" kern="0" dirty="0"/>
                </a:p>
              </p:txBody>
            </p:sp>
            <p:sp>
              <p:nvSpPr>
                <p:cNvPr id="458" name="TextBox 36"/>
                <p:cNvSpPr txBox="1"/>
                <p:nvPr/>
              </p:nvSpPr>
              <p:spPr>
                <a:xfrm>
                  <a:off x="5179950" y="5905568"/>
                  <a:ext cx="1234238" cy="507831"/>
                </a:xfrm>
                <a:prstGeom prst="rect">
                  <a:avLst/>
                </a:prstGeom>
                <a:grpFill/>
                <a:ln>
                  <a:noFill/>
                </a:ln>
              </p:spPr>
              <p:txBody>
                <a:bodyPr wrap="square" rtlCol="0">
                  <a:spAutoFit/>
                </a:bodyPr>
                <a:lstStyle/>
                <a:p>
                  <a:pPr>
                    <a:defRPr/>
                  </a:pPr>
                  <a:r>
                    <a:rPr lang="en-CA" sz="900" i="1" kern="0" dirty="0" smtClean="0">
                      <a:solidFill>
                        <a:schemeClr val="bg1"/>
                      </a:solidFill>
                    </a:rPr>
                    <a:t>Data </a:t>
                  </a:r>
                  <a:r>
                    <a:rPr lang="en-CA" sz="900" i="1" kern="0" dirty="0">
                      <a:solidFill>
                        <a:schemeClr val="bg1"/>
                      </a:solidFill>
                    </a:rPr>
                    <a:t>Quality Practice </a:t>
                  </a:r>
                  <a:r>
                    <a:rPr lang="en-CA" sz="900" i="1" kern="0" dirty="0" smtClean="0">
                      <a:solidFill>
                        <a:schemeClr val="bg1"/>
                      </a:solidFill>
                    </a:rPr>
                    <a:t>Assessment</a:t>
                  </a:r>
                  <a:endParaRPr lang="en-CA" sz="900" i="1" kern="0" dirty="0">
                    <a:solidFill>
                      <a:schemeClr val="bg1"/>
                    </a:solidFill>
                  </a:endParaRPr>
                </a:p>
              </p:txBody>
            </p:sp>
            <p:sp>
              <p:nvSpPr>
                <p:cNvPr id="459" name="TextBox 36"/>
                <p:cNvSpPr txBox="1"/>
                <p:nvPr/>
              </p:nvSpPr>
              <p:spPr>
                <a:xfrm>
                  <a:off x="5179950" y="6388841"/>
                  <a:ext cx="1234238" cy="646331"/>
                </a:xfrm>
                <a:prstGeom prst="rect">
                  <a:avLst/>
                </a:prstGeom>
                <a:grpFill/>
                <a:ln>
                  <a:noFill/>
                </a:ln>
              </p:spPr>
              <p:txBody>
                <a:bodyPr wrap="square" rtlCol="0">
                  <a:spAutoFit/>
                </a:bodyPr>
                <a:lstStyle/>
                <a:p>
                  <a:pPr>
                    <a:defRPr/>
                  </a:pPr>
                  <a:r>
                    <a:rPr lang="en-CA" sz="900" i="1" kern="0" dirty="0" smtClean="0">
                      <a:solidFill>
                        <a:schemeClr val="bg1"/>
                      </a:solidFill>
                    </a:rPr>
                    <a:t>Data Quality Practice Improvement Initiatives</a:t>
                  </a:r>
                  <a:endParaRPr lang="en-CA" sz="900" i="1" kern="0" dirty="0">
                    <a:solidFill>
                      <a:schemeClr val="bg1"/>
                    </a:solidFill>
                  </a:endParaRPr>
                </a:p>
              </p:txBody>
            </p:sp>
            <p:pic>
              <p:nvPicPr>
                <p:cNvPr id="460"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12" y="6015483"/>
                  <a:ext cx="257936" cy="288000"/>
                </a:xfrm>
                <a:prstGeom prst="rect">
                  <a:avLst/>
                </a:prstGeom>
                <a:grpFill/>
                <a:ln>
                  <a:noFill/>
                </a:ln>
              </p:spPr>
            </p:pic>
            <p:pic>
              <p:nvPicPr>
                <p:cNvPr id="46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640" y="6498756"/>
                  <a:ext cx="257936" cy="288000"/>
                </a:xfrm>
                <a:prstGeom prst="rect">
                  <a:avLst/>
                </a:prstGeom>
                <a:grpFill/>
                <a:ln>
                  <a:noFill/>
                </a:ln>
              </p:spPr>
            </p:pic>
          </p:grpSp>
          <p:grpSp>
            <p:nvGrpSpPr>
              <p:cNvPr id="453" name="Group 452"/>
              <p:cNvGrpSpPr/>
              <p:nvPr/>
            </p:nvGrpSpPr>
            <p:grpSpPr>
              <a:xfrm>
                <a:off x="7220868" y="3363839"/>
                <a:ext cx="1633416" cy="1340327"/>
                <a:chOff x="7220868" y="3360370"/>
                <a:chExt cx="1633416" cy="1340327"/>
              </a:xfrm>
              <a:grpFill/>
            </p:grpSpPr>
            <p:sp>
              <p:nvSpPr>
                <p:cNvPr id="454" name="Rectangle 111"/>
                <p:cNvSpPr/>
                <p:nvPr/>
              </p:nvSpPr>
              <p:spPr>
                <a:xfrm>
                  <a:off x="7220868" y="3360370"/>
                  <a:ext cx="1633416" cy="1332846"/>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t"/>
                <a:lstStyle/>
                <a:p>
                  <a:pPr lvl="0">
                    <a:defRPr/>
                  </a:pPr>
                  <a:r>
                    <a:rPr lang="en-CA" sz="900" b="1" kern="0" dirty="0" smtClean="0">
                      <a:solidFill>
                        <a:srgbClr val="FFFFFF"/>
                      </a:solidFill>
                    </a:rPr>
                    <a:t>Develop Comprehensive Data </a:t>
                  </a:r>
                  <a:r>
                    <a:rPr lang="en-CA" sz="900" b="1" kern="0" dirty="0">
                      <a:solidFill>
                        <a:srgbClr val="FFFFFF"/>
                      </a:solidFill>
                    </a:rPr>
                    <a:t>Quality </a:t>
                  </a:r>
                  <a:r>
                    <a:rPr lang="en-CA" sz="900" b="1" kern="0" dirty="0" smtClean="0">
                      <a:solidFill>
                        <a:srgbClr val="FFFFFF"/>
                      </a:solidFill>
                    </a:rPr>
                    <a:t>Initiatives</a:t>
                  </a:r>
                </a:p>
                <a:p>
                  <a:pPr lvl="0">
                    <a:defRPr/>
                  </a:pPr>
                  <a:endParaRPr lang="en-CA" sz="900" b="1" i="1" kern="0" dirty="0">
                    <a:solidFill>
                      <a:srgbClr val="FFFFFF"/>
                    </a:solidFill>
                  </a:endParaRPr>
                </a:p>
                <a:p>
                  <a:pPr lvl="0">
                    <a:spcBef>
                      <a:spcPts val="600"/>
                    </a:spcBef>
                    <a:defRPr/>
                  </a:pPr>
                  <a:endParaRPr lang="en-CA" sz="900" b="1" i="1" kern="0" dirty="0">
                    <a:solidFill>
                      <a:srgbClr val="FFFFFF"/>
                    </a:solidFill>
                  </a:endParaRPr>
                </a:p>
              </p:txBody>
            </p:sp>
            <p:sp>
              <p:nvSpPr>
                <p:cNvPr id="455" name="Rectangle 178"/>
                <p:cNvSpPr/>
                <p:nvPr/>
              </p:nvSpPr>
              <p:spPr>
                <a:xfrm>
                  <a:off x="7543071" y="4192866"/>
                  <a:ext cx="1256244" cy="507831"/>
                </a:xfrm>
                <a:prstGeom prst="rect">
                  <a:avLst/>
                </a:prstGeom>
                <a:noFill/>
              </p:spPr>
              <p:txBody>
                <a:bodyPr wrap="square">
                  <a:spAutoFit/>
                </a:bodyPr>
                <a:lstStyle/>
                <a:p>
                  <a:r>
                    <a:rPr lang="en-CA" sz="900" dirty="0" smtClean="0">
                      <a:solidFill>
                        <a:schemeClr val="bg1"/>
                      </a:solidFill>
                    </a:rPr>
                    <a:t>Prioritized Data Quality Improvement Initiatives</a:t>
                  </a:r>
                  <a:endParaRPr lang="en-CA" sz="900" dirty="0">
                    <a:solidFill>
                      <a:schemeClr val="bg1"/>
                    </a:solidFill>
                  </a:endParaRPr>
                </a:p>
              </p:txBody>
            </p:sp>
            <p:pic>
              <p:nvPicPr>
                <p:cNvPr id="456"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532" y="4302781"/>
                  <a:ext cx="257936" cy="288000"/>
                </a:xfrm>
                <a:prstGeom prst="rect">
                  <a:avLst/>
                </a:prstGeom>
                <a:grpFill/>
                <a:ln>
                  <a:noFill/>
                </a:ln>
              </p:spPr>
            </p:pic>
          </p:grpSp>
        </p:grpSp>
        <p:grpSp>
          <p:nvGrpSpPr>
            <p:cNvPr id="12" name="Group 11"/>
            <p:cNvGrpSpPr/>
            <p:nvPr/>
          </p:nvGrpSpPr>
          <p:grpSpPr>
            <a:xfrm>
              <a:off x="533477" y="2204537"/>
              <a:ext cx="1556283" cy="2155165"/>
              <a:chOff x="533477" y="2204537"/>
              <a:chExt cx="1556283" cy="2155165"/>
            </a:xfrm>
            <a:grpFill/>
          </p:grpSpPr>
          <p:sp>
            <p:nvSpPr>
              <p:cNvPr id="8" name="TextBox 7"/>
              <p:cNvSpPr txBox="1"/>
              <p:nvPr/>
            </p:nvSpPr>
            <p:spPr>
              <a:xfrm>
                <a:off x="559282" y="3774927"/>
                <a:ext cx="1402805" cy="584775"/>
              </a:xfrm>
              <a:prstGeom prst="rect">
                <a:avLst/>
              </a:prstGeom>
              <a:grpFill/>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Use the business context to pinpoint the data assets to include in your project </a:t>
                </a:r>
              </a:p>
            </p:txBody>
          </p:sp>
          <p:sp>
            <p:nvSpPr>
              <p:cNvPr id="11" name="TextBox 10"/>
              <p:cNvSpPr txBox="1"/>
              <p:nvPr/>
            </p:nvSpPr>
            <p:spPr>
              <a:xfrm>
                <a:off x="533477" y="2204537"/>
                <a:ext cx="1556283" cy="584775"/>
              </a:xfrm>
              <a:prstGeom prst="rect">
                <a:avLst/>
              </a:prstGeom>
              <a:noFill/>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Set the stage for data quality improvement by establishing the business perspective</a:t>
                </a:r>
              </a:p>
            </p:txBody>
          </p:sp>
        </p:grpSp>
      </p:grpSp>
      <p:sp>
        <p:nvSpPr>
          <p:cNvPr id="14" name="TextBox 13"/>
          <p:cNvSpPr txBox="1"/>
          <p:nvPr/>
        </p:nvSpPr>
        <p:spPr>
          <a:xfrm>
            <a:off x="2823094" y="3309250"/>
            <a:ext cx="1567914" cy="830997"/>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Leverage Info-Tech’s two-pronged data assessment</a:t>
            </a:r>
          </a:p>
          <a:p>
            <a:pPr marL="171450" indent="-171450">
              <a:buFont typeface="Arial" panose="020B0604020202020204" pitchFamily="34" charset="0"/>
              <a:buChar char="•"/>
            </a:pPr>
            <a:r>
              <a:rPr lang="en-CA" sz="800" i="1" dirty="0" smtClean="0">
                <a:solidFill>
                  <a:schemeClr val="bg1"/>
                </a:solidFill>
              </a:rPr>
              <a:t>Identify the root causes of key data issues</a:t>
            </a:r>
          </a:p>
          <a:p>
            <a:pPr marL="171450" indent="-171450">
              <a:buFont typeface="Arial" panose="020B0604020202020204" pitchFamily="34" charset="0"/>
              <a:buChar char="•"/>
            </a:pPr>
            <a:r>
              <a:rPr lang="en-CA" sz="800" i="1" dirty="0" smtClean="0">
                <a:solidFill>
                  <a:schemeClr val="bg1"/>
                </a:solidFill>
              </a:rPr>
              <a:t>Formulate data-focused improvement actions</a:t>
            </a:r>
          </a:p>
        </p:txBody>
      </p:sp>
      <p:sp>
        <p:nvSpPr>
          <p:cNvPr id="126" name="TextBox 125"/>
          <p:cNvSpPr txBox="1"/>
          <p:nvPr/>
        </p:nvSpPr>
        <p:spPr>
          <a:xfrm>
            <a:off x="4771453" y="3554220"/>
            <a:ext cx="1567914" cy="954107"/>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Perform current and target state assessments for your data quality practice</a:t>
            </a:r>
          </a:p>
          <a:p>
            <a:pPr marL="171450" indent="-171450">
              <a:buFont typeface="Arial" panose="020B0604020202020204" pitchFamily="34" charset="0"/>
              <a:buChar char="•"/>
            </a:pPr>
            <a:r>
              <a:rPr lang="en-CA" sz="800" i="1" dirty="0" smtClean="0">
                <a:solidFill>
                  <a:schemeClr val="bg1"/>
                </a:solidFill>
              </a:rPr>
              <a:t>Identify the root causes of key data issues</a:t>
            </a:r>
          </a:p>
          <a:p>
            <a:pPr marL="171450" indent="-171450">
              <a:buFont typeface="Arial" panose="020B0604020202020204" pitchFamily="34" charset="0"/>
              <a:buChar char="•"/>
            </a:pPr>
            <a:r>
              <a:rPr lang="en-CA" sz="800" i="1" dirty="0" smtClean="0">
                <a:solidFill>
                  <a:schemeClr val="bg1"/>
                </a:solidFill>
              </a:rPr>
              <a:t>Formulate data-focused improvement actions</a:t>
            </a:r>
          </a:p>
        </p:txBody>
      </p:sp>
      <p:pic>
        <p:nvPicPr>
          <p:cNvPr id="427" name="Picture 1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912" y="6005871"/>
            <a:ext cx="298652" cy="238179"/>
          </a:xfrm>
          <a:prstGeom prst="rect">
            <a:avLst/>
          </a:prstGeom>
          <a:noFill/>
        </p:spPr>
      </p:pic>
      <p:sp>
        <p:nvSpPr>
          <p:cNvPr id="428" name="Rectangle 166"/>
          <p:cNvSpPr/>
          <p:nvPr/>
        </p:nvSpPr>
        <p:spPr>
          <a:xfrm>
            <a:off x="7602848" y="5896053"/>
            <a:ext cx="1328810" cy="507831"/>
          </a:xfrm>
          <a:prstGeom prst="rect">
            <a:avLst/>
          </a:prstGeom>
          <a:noFill/>
          <a:ln>
            <a:noFill/>
          </a:ln>
        </p:spPr>
        <p:txBody>
          <a:bodyPr wrap="square" anchor="t">
            <a:spAutoFit/>
          </a:bodyPr>
          <a:lstStyle/>
          <a:p>
            <a:pPr>
              <a:defRPr/>
            </a:pPr>
            <a:r>
              <a:rPr lang="en-CA" sz="900" kern="0" dirty="0" smtClean="0">
                <a:solidFill>
                  <a:srgbClr val="FFFFFF"/>
                </a:solidFill>
              </a:rPr>
              <a:t>Data Quality Improvement Strategy and Roadmap</a:t>
            </a:r>
            <a:endParaRPr lang="en-CA" sz="900" b="1" kern="0" dirty="0">
              <a:solidFill>
                <a:srgbClr val="FFFFFF"/>
              </a:solidFill>
            </a:endParaRPr>
          </a:p>
        </p:txBody>
      </p:sp>
      <p:sp>
        <p:nvSpPr>
          <p:cNvPr id="128" name="TextBox 127"/>
          <p:cNvSpPr txBox="1"/>
          <p:nvPr/>
        </p:nvSpPr>
        <p:spPr>
          <a:xfrm>
            <a:off x="7231400" y="5384495"/>
            <a:ext cx="1622883" cy="584775"/>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Areas of data management  can elevate or be elevated by your improved data quality and practice</a:t>
            </a:r>
          </a:p>
        </p:txBody>
      </p:sp>
      <p:sp>
        <p:nvSpPr>
          <p:cNvPr id="129" name="TextBox 128"/>
          <p:cNvSpPr txBox="1"/>
          <p:nvPr/>
        </p:nvSpPr>
        <p:spPr>
          <a:xfrm>
            <a:off x="533477" y="5347929"/>
            <a:ext cx="1556283" cy="584775"/>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Set the stage for data quality improvement by establishing the business perspective</a:t>
            </a:r>
          </a:p>
        </p:txBody>
      </p:sp>
      <p:sp>
        <p:nvSpPr>
          <p:cNvPr id="134" name="TextBox 133"/>
          <p:cNvSpPr txBox="1"/>
          <p:nvPr/>
        </p:nvSpPr>
        <p:spPr>
          <a:xfrm>
            <a:off x="7209883" y="3732338"/>
            <a:ext cx="1556283" cy="707886"/>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Convert your list of prioritized initiatives into an actionable timeline that can be presented for approval</a:t>
            </a:r>
          </a:p>
        </p:txBody>
      </p:sp>
      <p:cxnSp>
        <p:nvCxnSpPr>
          <p:cNvPr id="140" name="Straight Arrow Connector 139"/>
          <p:cNvCxnSpPr>
            <a:stCxn id="454" idx="2"/>
            <a:endCxn id="432" idx="0"/>
          </p:cNvCxnSpPr>
          <p:nvPr/>
        </p:nvCxnSpPr>
        <p:spPr>
          <a:xfrm>
            <a:off x="8037576" y="3239492"/>
            <a:ext cx="0" cy="175651"/>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175015" y="2232054"/>
            <a:ext cx="1624300" cy="584775"/>
          </a:xfrm>
          <a:prstGeom prst="rect">
            <a:avLst/>
          </a:prstGeom>
        </p:spPr>
        <p:txBody>
          <a:bodyPr wrap="square" rtlCol="0">
            <a:spAutoFit/>
          </a:bodyPr>
          <a:lstStyle/>
          <a:p>
            <a:pPr marL="171450" indent="-171450">
              <a:buFont typeface="Arial" panose="020B0604020202020204" pitchFamily="34" charset="0"/>
              <a:buChar char="•"/>
            </a:pPr>
            <a:r>
              <a:rPr lang="en-CA" sz="800" i="1" dirty="0" smtClean="0">
                <a:solidFill>
                  <a:schemeClr val="bg1"/>
                </a:solidFill>
              </a:rPr>
              <a:t>Transform data quality objectives into thorough initiatives and assign responsibility</a:t>
            </a:r>
          </a:p>
        </p:txBody>
      </p:sp>
      <p:cxnSp>
        <p:nvCxnSpPr>
          <p:cNvPr id="78" name="Straight Arrow Connector 29"/>
          <p:cNvCxnSpPr>
            <a:stCxn id="481" idx="2"/>
            <a:endCxn id="479" idx="0"/>
          </p:cNvCxnSpPr>
          <p:nvPr/>
        </p:nvCxnSpPr>
        <p:spPr>
          <a:xfrm flipH="1">
            <a:off x="1223620" y="3304890"/>
            <a:ext cx="3334" cy="191706"/>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solidFill>
                  <a:srgbClr val="FFFFFF"/>
                </a:solidFill>
              </a:rPr>
              <a:t>Follow Info-Tech’s blueprint to </a:t>
            </a:r>
            <a:r>
              <a:rPr lang="en-CA" dirty="0" smtClean="0">
                <a:solidFill>
                  <a:srgbClr val="FFFFFF"/>
                </a:solidFill>
              </a:rPr>
              <a:t>conquer data quality challenges</a:t>
            </a:r>
            <a:endParaRPr lang="en-CA" dirty="0"/>
          </a:p>
        </p:txBody>
      </p:sp>
    </p:spTree>
    <p:extLst>
      <p:ext uri="{BB962C8B-B14F-4D97-AF65-F5344CB8AC3E}">
        <p14:creationId xmlns:p14="http://schemas.microsoft.com/office/powerpoint/2010/main" val="103834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06" y="1241064"/>
            <a:ext cx="8639144" cy="646331"/>
          </a:xfrm>
          <a:prstGeom prst="rect">
            <a:avLst/>
          </a:prstGeom>
          <a:solidFill>
            <a:schemeClr val="bg1"/>
          </a:solidFill>
        </p:spPr>
        <p:txBody>
          <a:bodyPr wrap="square">
            <a:spAutoFit/>
          </a:bodyPr>
          <a:lstStyle/>
          <a:p>
            <a:pPr lvl="0"/>
            <a:r>
              <a:rPr lang="en-CA" sz="1200" dirty="0" smtClean="0"/>
              <a:t>Although definitions vary across management frameworks, there is agreement on the fact that data quality management encompasses “planning</a:t>
            </a:r>
            <a:r>
              <a:rPr lang="en-CA" sz="1200" dirty="0"/>
              <a:t>, implementation, and control activities that apply quality management techniques to measure, assess, improve, and ensure the fitness of data for </a:t>
            </a:r>
            <a:r>
              <a:rPr lang="en-CA" sz="1200" dirty="0" smtClean="0"/>
              <a:t>use” (DAMA DMBOK, 2009).</a:t>
            </a:r>
            <a:endParaRPr lang="en-CA" sz="1200" dirty="0"/>
          </a:p>
        </p:txBody>
      </p:sp>
      <p:grpSp>
        <p:nvGrpSpPr>
          <p:cNvPr id="74" name="Group 1"/>
          <p:cNvGrpSpPr/>
          <p:nvPr/>
        </p:nvGrpSpPr>
        <p:grpSpPr>
          <a:xfrm>
            <a:off x="5846564" y="2228208"/>
            <a:ext cx="3087886" cy="1323031"/>
            <a:chOff x="333639" y="4705783"/>
            <a:chExt cx="3087886" cy="1323031"/>
          </a:xfrm>
        </p:grpSpPr>
        <p:grpSp>
          <p:nvGrpSpPr>
            <p:cNvPr id="75" name="Group 35"/>
            <p:cNvGrpSpPr/>
            <p:nvPr/>
          </p:nvGrpSpPr>
          <p:grpSpPr>
            <a:xfrm>
              <a:off x="337457" y="4705783"/>
              <a:ext cx="3084068" cy="285749"/>
              <a:chOff x="2267744" y="1813912"/>
              <a:chExt cx="3084068" cy="285749"/>
            </a:xfrm>
            <a:solidFill>
              <a:srgbClr val="B0C534"/>
            </a:solidFill>
          </p:grpSpPr>
          <p:sp>
            <p:nvSpPr>
              <p:cNvPr id="77" name="Round Same Side Corner Rectangle 97"/>
              <p:cNvSpPr/>
              <p:nvPr/>
            </p:nvSpPr>
            <p:spPr>
              <a:xfrm>
                <a:off x="2267744" y="1813912"/>
                <a:ext cx="3084068" cy="285749"/>
              </a:xfrm>
              <a:prstGeom prst="rect">
                <a:avLst/>
              </a:prstGeom>
              <a:solidFill>
                <a:schemeClr val="accent2"/>
              </a:solidFill>
              <a:ln w="25400">
                <a:noFill/>
              </a:ln>
              <a:effectLst>
                <a:outerShdw blurRad="25400" dist="25400" dir="2700000" algn="tl" rotWithShape="0">
                  <a:srgbClr val="000000">
                    <a:alpha val="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78" name="Picture 44" descr="insight-sm.wmf"/>
              <p:cNvPicPr>
                <a:picLocks noChangeAspect="1"/>
              </p:cNvPicPr>
              <p:nvPr/>
            </p:nvPicPr>
            <p:blipFill>
              <a:blip r:embed="rId2" cstate="print"/>
              <a:stretch>
                <a:fillRect/>
              </a:stretch>
            </p:blipFill>
            <p:spPr>
              <a:xfrm>
                <a:off x="5033731" y="1859040"/>
                <a:ext cx="240000" cy="180000"/>
              </a:xfrm>
              <a:prstGeom prst="rect">
                <a:avLst/>
              </a:prstGeom>
              <a:solidFill>
                <a:schemeClr val="accent2"/>
              </a:solidFill>
              <a:ln w="25400">
                <a:solidFill>
                  <a:schemeClr val="accent2"/>
                </a:solidFill>
              </a:ln>
            </p:spPr>
          </p:pic>
        </p:grpSp>
        <p:sp>
          <p:nvSpPr>
            <p:cNvPr id="76" name="Text Placeholder 12"/>
            <p:cNvSpPr txBox="1">
              <a:spLocks/>
            </p:cNvSpPr>
            <p:nvPr/>
          </p:nvSpPr>
          <p:spPr>
            <a:xfrm>
              <a:off x="333639" y="4990938"/>
              <a:ext cx="3087886" cy="1037876"/>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1074738" fontAlgn="base">
                <a:spcBef>
                  <a:spcPct val="0"/>
                </a:spcBef>
                <a:spcAft>
                  <a:spcPct val="0"/>
                </a:spcAft>
                <a:defRPr sz="1200" b="1">
                  <a:solidFill>
                    <a:srgbClr val="333333"/>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a:r>
                <a:rPr lang="en-CA" b="0" dirty="0"/>
                <a:t>Data Quality Management exists within a </a:t>
              </a:r>
              <a:r>
                <a:rPr lang="en-CA" b="0" dirty="0" smtClean="0"/>
                <a:t>data management </a:t>
              </a:r>
              <a:r>
                <a:rPr lang="en-CA" b="0" dirty="0"/>
                <a:t>ecosystem. It cannot succeed without proper alignment and collaboration with other data management practices. </a:t>
              </a:r>
            </a:p>
          </p:txBody>
        </p:sp>
      </p:grpSp>
      <p:pic>
        <p:nvPicPr>
          <p:cNvPr id="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85" y="1778880"/>
            <a:ext cx="6538348" cy="4903760"/>
          </a:xfrm>
          <a:prstGeom prst="rect">
            <a:avLst/>
          </a:prstGeom>
        </p:spPr>
      </p:pic>
      <p:sp>
        <p:nvSpPr>
          <p:cNvPr id="13" name="Title 11"/>
          <p:cNvSpPr>
            <a:spLocks noGrp="1"/>
          </p:cNvSpPr>
          <p:nvPr>
            <p:ph type="title"/>
          </p:nvPr>
        </p:nvSpPr>
        <p:spPr/>
        <p:txBody>
          <a:bodyPr/>
          <a:lstStyle/>
          <a:p>
            <a:r>
              <a:rPr lang="en-CA" dirty="0">
                <a:solidFill>
                  <a:schemeClr val="bg1"/>
                </a:solidFill>
                <a:latin typeface="+mn-lt"/>
              </a:rPr>
              <a:t>Data Quality in Info-Tech’s Data Management Framework</a:t>
            </a:r>
            <a:endParaRPr lang="en-US" dirty="0">
              <a:solidFill>
                <a:schemeClr val="bg1"/>
              </a:solidFill>
              <a:latin typeface="+mn-lt"/>
            </a:endParaRPr>
          </a:p>
        </p:txBody>
      </p:sp>
    </p:spTree>
    <p:extLst>
      <p:ext uri="{BB962C8B-B14F-4D97-AF65-F5344CB8AC3E}">
        <p14:creationId xmlns:p14="http://schemas.microsoft.com/office/powerpoint/2010/main" val="21495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pPr lvl="0"/>
            <a:r>
              <a:rPr lang="en-US" dirty="0"/>
              <a:t>A CIO or </a:t>
            </a:r>
            <a:r>
              <a:rPr lang="en-US" dirty="0" smtClean="0"/>
              <a:t>data management executive looking </a:t>
            </a:r>
            <a:r>
              <a:rPr lang="en-US" dirty="0"/>
              <a:t>to improve </a:t>
            </a:r>
            <a:r>
              <a:rPr lang="en-US" dirty="0" smtClean="0"/>
              <a:t>data quality, </a:t>
            </a:r>
            <a:r>
              <a:rPr lang="en-US" dirty="0"/>
              <a:t>reduce </a:t>
            </a:r>
            <a:r>
              <a:rPr lang="en-US" dirty="0" smtClean="0"/>
              <a:t>data complexity, </a:t>
            </a:r>
            <a:r>
              <a:rPr lang="en-US" dirty="0"/>
              <a:t>and </a:t>
            </a:r>
            <a:r>
              <a:rPr lang="en-CA" dirty="0" smtClean="0"/>
              <a:t>build a data quality practice.</a:t>
            </a:r>
            <a:endParaRPr lang="en-CA" dirty="0"/>
          </a:p>
          <a:p>
            <a:pPr lvl="0"/>
            <a:r>
              <a:rPr lang="en-US" dirty="0" smtClean="0"/>
              <a:t>Data owners and stewards that are tasked with the duty of improving data quality and/or currently managing data initiatives.</a:t>
            </a:r>
          </a:p>
          <a:p>
            <a:pPr marL="0" indent="0">
              <a:buNone/>
            </a:pPr>
            <a:endParaRPr lang="en-CA" dirty="0"/>
          </a:p>
        </p:txBody>
      </p:sp>
      <p:sp>
        <p:nvSpPr>
          <p:cNvPr id="14" name="Text Placeholder 13"/>
          <p:cNvSpPr>
            <a:spLocks noGrp="1"/>
          </p:cNvSpPr>
          <p:nvPr>
            <p:ph type="body" sz="quarter" idx="26"/>
          </p:nvPr>
        </p:nvSpPr>
        <p:spPr>
          <a:xfrm>
            <a:off x="4835436" y="1607231"/>
            <a:ext cx="4041648" cy="2050369"/>
          </a:xfrm>
        </p:spPr>
        <p:txBody>
          <a:bodyPr/>
          <a:lstStyle/>
          <a:p>
            <a:pPr lvl="0"/>
            <a:r>
              <a:rPr lang="en-CA" dirty="0" smtClean="0"/>
              <a:t>Align your data quality initiative with the business, making it fit-for-purpose.</a:t>
            </a:r>
          </a:p>
          <a:p>
            <a:pPr lvl="0"/>
            <a:r>
              <a:rPr lang="en-US" dirty="0" smtClean="0"/>
              <a:t>Avoid </a:t>
            </a:r>
            <a:r>
              <a:rPr lang="en-US" dirty="0"/>
              <a:t>common pitfalls and challenges that derail </a:t>
            </a:r>
            <a:r>
              <a:rPr lang="en-US" dirty="0" smtClean="0"/>
              <a:t>data quality initiatives.</a:t>
            </a:r>
            <a:endParaRPr lang="en-CA" dirty="0"/>
          </a:p>
          <a:p>
            <a:pPr lvl="0"/>
            <a:r>
              <a:rPr lang="en-US" dirty="0"/>
              <a:t>Recognize any organizational </a:t>
            </a:r>
            <a:r>
              <a:rPr lang="en-US" dirty="0" smtClean="0"/>
              <a:t>data quality </a:t>
            </a:r>
            <a:r>
              <a:rPr lang="en-US" dirty="0"/>
              <a:t>gaps and </a:t>
            </a:r>
            <a:r>
              <a:rPr lang="en-US" dirty="0" smtClean="0"/>
              <a:t>deficiencies.</a:t>
            </a:r>
            <a:endParaRPr lang="en-CA" dirty="0"/>
          </a:p>
          <a:p>
            <a:pPr lvl="0"/>
            <a:r>
              <a:rPr lang="en-US" dirty="0" smtClean="0"/>
              <a:t>Establish or improve the data quality practice and define data improvement initiatives.</a:t>
            </a:r>
            <a:endParaRPr lang="en-CA" dirty="0"/>
          </a:p>
          <a:p>
            <a:endParaRPr lang="en-US" dirty="0"/>
          </a:p>
        </p:txBody>
      </p:sp>
      <p:sp>
        <p:nvSpPr>
          <p:cNvPr id="15" name="Text Placeholder 14"/>
          <p:cNvSpPr>
            <a:spLocks noGrp="1"/>
          </p:cNvSpPr>
          <p:nvPr>
            <p:ph type="body" sz="quarter" idx="27"/>
          </p:nvPr>
        </p:nvSpPr>
        <p:spPr/>
        <p:txBody>
          <a:bodyPr/>
          <a:lstStyle/>
          <a:p>
            <a:pPr lvl="0"/>
            <a:r>
              <a:rPr lang="en-US" dirty="0"/>
              <a:t>Project Managers and Business Analysts assigned to the </a:t>
            </a:r>
            <a:r>
              <a:rPr lang="en-US" dirty="0" smtClean="0"/>
              <a:t>data</a:t>
            </a:r>
            <a:r>
              <a:rPr lang="en-CA" dirty="0" smtClean="0"/>
              <a:t> quality projects.</a:t>
            </a:r>
            <a:endParaRPr lang="en-CA" dirty="0"/>
          </a:p>
          <a:p>
            <a:endParaRPr lang="en-US" dirty="0"/>
          </a:p>
        </p:txBody>
      </p:sp>
      <p:sp>
        <p:nvSpPr>
          <p:cNvPr id="16" name="Text Placeholder 15"/>
          <p:cNvSpPr>
            <a:spLocks noGrp="1"/>
          </p:cNvSpPr>
          <p:nvPr>
            <p:ph type="body" sz="quarter" idx="28"/>
          </p:nvPr>
        </p:nvSpPr>
        <p:spPr>
          <a:xfrm>
            <a:off x="4835436" y="4329584"/>
            <a:ext cx="4041648" cy="2007842"/>
          </a:xfrm>
        </p:spPr>
        <p:txBody>
          <a:bodyPr/>
          <a:lstStyle/>
          <a:p>
            <a:pPr lvl="0"/>
            <a:r>
              <a:rPr lang="en-US" dirty="0"/>
              <a:t>Recruit the right resources for the project.</a:t>
            </a:r>
            <a:endParaRPr lang="en-CA" dirty="0"/>
          </a:p>
          <a:p>
            <a:pPr lvl="0"/>
            <a:r>
              <a:rPr lang="en-CA" dirty="0" smtClean="0"/>
              <a:t>Conduct data assessment and user interviews to understand your current data.</a:t>
            </a:r>
            <a:endParaRPr lang="en-CA" dirty="0"/>
          </a:p>
          <a:p>
            <a:pPr lvl="0"/>
            <a:r>
              <a:rPr lang="en-CA" dirty="0" smtClean="0"/>
              <a:t>Analyze data quality root cause and impact.</a:t>
            </a:r>
          </a:p>
          <a:p>
            <a:pPr lvl="0"/>
            <a:r>
              <a:rPr lang="en-CA" dirty="0" smtClean="0"/>
              <a:t>Assess your current data quality practice and envision a fit-for-purpose future state.</a:t>
            </a:r>
            <a:endParaRPr lang="en-CA" dirty="0"/>
          </a:p>
          <a:p>
            <a:r>
              <a:rPr lang="en-US" dirty="0" smtClean="0"/>
              <a:t>Develop a data quality strategy and roadmap.</a:t>
            </a:r>
            <a:endParaRPr lang="en-US" dirty="0"/>
          </a:p>
        </p:txBody>
      </p:sp>
    </p:spTree>
    <p:extLst>
      <p:ext uri="{BB962C8B-B14F-4D97-AF65-F5344CB8AC3E}">
        <p14:creationId xmlns:p14="http://schemas.microsoft.com/office/powerpoint/2010/main" val="99428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bwMode="auto">
          <a:xfrm>
            <a:off x="5735782" y="1491970"/>
            <a:ext cx="3078018" cy="3181407"/>
          </a:xfrm>
          <a:prstGeom prst="rect">
            <a:avLst/>
          </a:prstGeom>
          <a:noFill/>
          <a:ln w="12700">
            <a:solidFill>
              <a:schemeClr val="accent2"/>
            </a:solidFill>
            <a:miter lim="800000"/>
            <a:headEnd/>
            <a:tailEnd/>
          </a:ln>
        </p:spPr>
        <p:txBody>
          <a:bodyPr/>
          <a:lstStyle/>
          <a:p>
            <a:pPr marL="228600" indent="-228600">
              <a:spcBef>
                <a:spcPts val="600"/>
              </a:spcBef>
              <a:spcAft>
                <a:spcPts val="600"/>
              </a:spcAft>
              <a:buSzPct val="100000"/>
              <a:buFont typeface="+mj-lt"/>
              <a:buAutoNum type="arabicPeriod"/>
            </a:pPr>
            <a:r>
              <a:rPr lang="en-CA" b="1" dirty="0" smtClean="0">
                <a:solidFill>
                  <a:schemeClr val="tx1"/>
                </a:solidFill>
              </a:rPr>
              <a:t>Collaborate with the business to define what to tackle. </a:t>
            </a:r>
            <a:r>
              <a:rPr lang="en-CA" dirty="0" smtClean="0">
                <a:solidFill>
                  <a:schemeClr val="tx1"/>
                </a:solidFill>
              </a:rPr>
              <a:t>Your business units use and own data. They know the most burning data issues, and they can help you to define a manageable scope to start with.</a:t>
            </a:r>
            <a:endParaRPr lang="en-CA" dirty="0">
              <a:solidFill>
                <a:schemeClr val="tx1"/>
              </a:solidFill>
            </a:endParaRPr>
          </a:p>
          <a:p>
            <a:pPr marL="228600" indent="-228600">
              <a:spcBef>
                <a:spcPts val="600"/>
              </a:spcBef>
              <a:spcAft>
                <a:spcPts val="600"/>
              </a:spcAft>
              <a:buSzPct val="100000"/>
              <a:buFont typeface="+mj-lt"/>
              <a:buAutoNum type="arabicPeriod"/>
            </a:pPr>
            <a:r>
              <a:rPr lang="en-CA" b="1" dirty="0" smtClean="0"/>
              <a:t>Know the symptoms and understand the root causes. </a:t>
            </a:r>
            <a:r>
              <a:rPr lang="en-CA" dirty="0" smtClean="0"/>
              <a:t>Knowing the symptoms is only the first step. Understanding the root causes allows you to find the ultimate cure for your data issues.</a:t>
            </a:r>
          </a:p>
          <a:p>
            <a:pPr marL="228600" indent="-228600">
              <a:spcBef>
                <a:spcPts val="600"/>
              </a:spcBef>
              <a:spcAft>
                <a:spcPts val="600"/>
              </a:spcAft>
              <a:buSzPct val="100000"/>
              <a:buFont typeface="+mj-lt"/>
              <a:buAutoNum type="arabicPeriod"/>
            </a:pPr>
            <a:r>
              <a:rPr lang="en-CA" b="1" dirty="0" smtClean="0"/>
              <a:t>Build data confidence </a:t>
            </a:r>
            <a:r>
              <a:rPr lang="en-CA" dirty="0" smtClean="0"/>
              <a:t>by establishing data trust, usability, security, and compliance.</a:t>
            </a:r>
            <a:endParaRPr lang="en-CA" dirty="0">
              <a:solidFill>
                <a:srgbClr val="333333"/>
              </a:solidFill>
            </a:endParaRPr>
          </a:p>
        </p:txBody>
      </p:sp>
      <p:sp>
        <p:nvSpPr>
          <p:cNvPr id="3" name="Text Placeholder 2"/>
          <p:cNvSpPr>
            <a:spLocks noGrp="1"/>
          </p:cNvSpPr>
          <p:nvPr>
            <p:ph type="body" sz="quarter" idx="10"/>
          </p:nvPr>
        </p:nvSpPr>
        <p:spPr>
          <a:xfrm>
            <a:off x="247847" y="1527746"/>
            <a:ext cx="5257801" cy="1286705"/>
          </a:xfrm>
        </p:spPr>
        <p:txBody>
          <a:bodyPr/>
          <a:lstStyle/>
          <a:p>
            <a:r>
              <a:rPr lang="en-US" dirty="0"/>
              <a:t>Data is </a:t>
            </a:r>
            <a:r>
              <a:rPr lang="en-US" dirty="0" smtClean="0"/>
              <a:t>a valuable asset in many organizations. As organizations grow, they can accumulate a lot of data and data quality issues. Those data quality issues will in turn become barriers to business operations.</a:t>
            </a:r>
          </a:p>
          <a:p>
            <a:r>
              <a:rPr lang="en-US" dirty="0" smtClean="0"/>
              <a:t>Strategic data initiatives such as analytics, master data management, and big data may be delayed due to suboptimal data quality. Ultimately, the business is complaining and demanding that IT fix these data issues.</a:t>
            </a:r>
            <a:endParaRPr lang="en-US" dirty="0"/>
          </a:p>
        </p:txBody>
      </p:sp>
      <p:sp>
        <p:nvSpPr>
          <p:cNvPr id="4" name="Text Placeholder 3"/>
          <p:cNvSpPr>
            <a:spLocks noGrp="1"/>
          </p:cNvSpPr>
          <p:nvPr>
            <p:ph type="body" sz="quarter" idx="11"/>
          </p:nvPr>
        </p:nvSpPr>
        <p:spPr>
          <a:xfrm>
            <a:off x="247848" y="3138280"/>
            <a:ext cx="5257800" cy="1613182"/>
          </a:xfrm>
        </p:spPr>
        <p:txBody>
          <a:bodyPr/>
          <a:lstStyle/>
          <a:p>
            <a:r>
              <a:rPr lang="en-US" dirty="0"/>
              <a:t>Bad data </a:t>
            </a:r>
            <a:r>
              <a:rPr lang="en-US" dirty="0" smtClean="0"/>
              <a:t>prevents enterprises from establishing data trust, data usability, data security, and data compliance. Without confidence in the data, enterprises find it difficult to transform into data-driven organizations. </a:t>
            </a:r>
          </a:p>
          <a:p>
            <a:r>
              <a:rPr lang="en-US" dirty="0" smtClean="0"/>
              <a:t>Organizations still rely on intuition for decision making. </a:t>
            </a:r>
            <a:r>
              <a:rPr lang="en-US" dirty="0"/>
              <a:t>W</a:t>
            </a:r>
            <a:r>
              <a:rPr lang="en-US" dirty="0" smtClean="0"/>
              <a:t>ithout data to support their decisions, they are unable to identify business opportunities, and are subject to lost revenue, mismanaged risk, and security issues.</a:t>
            </a:r>
            <a:endParaRPr lang="en-US" dirty="0"/>
          </a:p>
          <a:p>
            <a:endParaRPr lang="en-US" dirty="0" smtClean="0"/>
          </a:p>
        </p:txBody>
      </p:sp>
      <p:sp>
        <p:nvSpPr>
          <p:cNvPr id="5" name="Text Placeholder 4"/>
          <p:cNvSpPr>
            <a:spLocks noGrp="1"/>
          </p:cNvSpPr>
          <p:nvPr>
            <p:ph type="body" sz="quarter" idx="12"/>
          </p:nvPr>
        </p:nvSpPr>
        <p:spPr>
          <a:xfrm>
            <a:off x="247847" y="5074120"/>
            <a:ext cx="8623607" cy="1446321"/>
          </a:xfrm>
        </p:spPr>
        <p:txBody>
          <a:bodyPr/>
          <a:lstStyle/>
          <a:p>
            <a:r>
              <a:rPr lang="en-US" dirty="0" smtClean="0"/>
              <a:t>Info-Tech </a:t>
            </a:r>
            <a:r>
              <a:rPr lang="en-US" dirty="0"/>
              <a:t>will </a:t>
            </a:r>
            <a:r>
              <a:rPr lang="en-US" dirty="0" smtClean="0"/>
              <a:t>guide </a:t>
            </a:r>
            <a:r>
              <a:rPr lang="en-US" dirty="0"/>
              <a:t>you through the process of understanding your data quality </a:t>
            </a:r>
            <a:r>
              <a:rPr lang="en-US" dirty="0" smtClean="0"/>
              <a:t>issues, identifying data quality initiatives, and prioritizing those initiatives to develop a business-oriented data quality strategy and roadmap.</a:t>
            </a:r>
            <a:endParaRPr lang="en-US" dirty="0"/>
          </a:p>
          <a:p>
            <a:r>
              <a:rPr lang="en-US" dirty="0" smtClean="0"/>
              <a:t>Info-Tech will </a:t>
            </a:r>
            <a:r>
              <a:rPr lang="en-US" dirty="0"/>
              <a:t>help you </a:t>
            </a:r>
            <a:r>
              <a:rPr lang="en-US" dirty="0" smtClean="0"/>
              <a:t>perform root </a:t>
            </a:r>
            <a:r>
              <a:rPr lang="en-US" dirty="0"/>
              <a:t>cause analysis </a:t>
            </a:r>
            <a:r>
              <a:rPr lang="en-US" dirty="0" smtClean="0"/>
              <a:t>on your data </a:t>
            </a:r>
            <a:r>
              <a:rPr lang="en-US" dirty="0"/>
              <a:t>issues. </a:t>
            </a:r>
            <a:r>
              <a:rPr lang="en-US" dirty="0" smtClean="0"/>
              <a:t>Understanding the root causes helps you to identify data quality gaps </a:t>
            </a:r>
            <a:r>
              <a:rPr lang="en-US" dirty="0"/>
              <a:t>and opportunities. </a:t>
            </a:r>
            <a:endParaRPr lang="en-US" dirty="0" smtClean="0"/>
          </a:p>
          <a:p>
            <a:r>
              <a:rPr lang="en-US" dirty="0" smtClean="0"/>
              <a:t>Info-Tech will </a:t>
            </a:r>
            <a:r>
              <a:rPr lang="en-US" dirty="0"/>
              <a:t>help you </a:t>
            </a:r>
            <a:r>
              <a:rPr lang="en-US" dirty="0" smtClean="0"/>
              <a:t>assess your current data quality practice to identify capability gaps and inefficiencies. We will also help you develop a future state that is equipped with the necessary capabilities so that you can tackle data issues.</a:t>
            </a:r>
            <a:endParaRPr lang="en-US" dirty="0"/>
          </a:p>
        </p:txBody>
      </p:sp>
      <p:sp>
        <p:nvSpPr>
          <p:cNvPr id="9" name="Rectangle 8"/>
          <p:cNvSpPr/>
          <p:nvPr/>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itle 11"/>
          <p:cNvSpPr>
            <a:spLocks noGrp="1"/>
          </p:cNvSpPr>
          <p:nvPr>
            <p:ph type="title"/>
          </p:nvPr>
        </p:nvSpPr>
        <p:spPr>
          <a:xfrm>
            <a:off x="251520" y="260648"/>
            <a:ext cx="8625780" cy="864096"/>
          </a:xfrm>
        </p:spPr>
        <p:txBody>
          <a:bodyPr/>
          <a:lstStyle/>
          <a:p>
            <a:r>
              <a:rPr lang="en-US" dirty="0" smtClean="0">
                <a:solidFill>
                  <a:schemeClr val="bg1"/>
                </a:solidFill>
                <a:latin typeface="+mn-lt"/>
              </a:rPr>
              <a:t>Executive summary</a:t>
            </a:r>
            <a:endParaRPr lang="en-US" dirty="0">
              <a:solidFill>
                <a:schemeClr val="bg1"/>
              </a:solidFill>
              <a:latin typeface="+mn-lt"/>
            </a:endParaRPr>
          </a:p>
        </p:txBody>
      </p:sp>
    </p:spTree>
    <p:extLst>
      <p:ext uri="{BB962C8B-B14F-4D97-AF65-F5344CB8AC3E}">
        <p14:creationId xmlns:p14="http://schemas.microsoft.com/office/powerpoint/2010/main" val="243278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p:txBody>
          <a:bodyPr/>
          <a:lstStyle/>
          <a:p>
            <a:r>
              <a:rPr lang="en-CA" dirty="0" smtClean="0"/>
              <a:t>Conquer Data Quality Challenges Insight Breakdown</a:t>
            </a:r>
            <a:endParaRPr lang="en-US" dirty="0">
              <a:solidFill>
                <a:schemeClr val="bg1"/>
              </a:solidFill>
              <a:latin typeface="+mn-lt"/>
            </a:endParaRPr>
          </a:p>
        </p:txBody>
      </p:sp>
      <p:sp>
        <p:nvSpPr>
          <p:cNvPr id="2" name="Text Placeholder 1"/>
          <p:cNvSpPr>
            <a:spLocks noGrp="1"/>
          </p:cNvSpPr>
          <p:nvPr>
            <p:ph type="body" sz="quarter" idx="4294967295"/>
          </p:nvPr>
        </p:nvSpPr>
        <p:spPr>
          <a:xfrm>
            <a:off x="451191" y="1730507"/>
            <a:ext cx="8021675" cy="414485"/>
          </a:xfrm>
          <a:solidFill>
            <a:srgbClr val="243F54"/>
          </a:solidFill>
        </p:spPr>
        <p:txBody>
          <a:bodyPr/>
          <a:lstStyle/>
          <a:p>
            <a:pPr marL="0" indent="0">
              <a:buNone/>
            </a:pPr>
            <a:r>
              <a:rPr lang="en-US" sz="1600" dirty="0" smtClean="0">
                <a:solidFill>
                  <a:schemeClr val="bg1"/>
                </a:solidFill>
              </a:rPr>
              <a:t>Overarching Insight</a:t>
            </a:r>
            <a:endParaRPr lang="en-US" sz="1600" dirty="0">
              <a:solidFill>
                <a:schemeClr val="bg1"/>
              </a:solidFill>
            </a:endParaRPr>
          </a:p>
        </p:txBody>
      </p:sp>
      <p:sp>
        <p:nvSpPr>
          <p:cNvPr id="5" name="Text Placeholder 4"/>
          <p:cNvSpPr>
            <a:spLocks noGrp="1"/>
          </p:cNvSpPr>
          <p:nvPr>
            <p:ph type="body" sz="quarter" idx="4294967295"/>
          </p:nvPr>
        </p:nvSpPr>
        <p:spPr>
          <a:xfrm>
            <a:off x="458324" y="2144993"/>
            <a:ext cx="8007409" cy="2546648"/>
          </a:xfrm>
        </p:spPr>
        <p:txBody>
          <a:bodyPr anchor="ctr"/>
          <a:lstStyle/>
          <a:p>
            <a:pPr marL="0" indent="0">
              <a:spcBef>
                <a:spcPts val="0"/>
              </a:spcBef>
              <a:spcAft>
                <a:spcPts val="600"/>
              </a:spcAft>
              <a:buNone/>
            </a:pPr>
            <a:r>
              <a:rPr lang="en-CA" sz="1600" i="1" dirty="0" smtClean="0"/>
              <a:t>Your manifesto for data quality improvement must focus on </a:t>
            </a:r>
            <a:r>
              <a:rPr lang="en-CA" sz="1600" b="1" i="1" dirty="0" smtClean="0"/>
              <a:t>making data fit-for-use by the business</a:t>
            </a:r>
            <a:r>
              <a:rPr lang="en-CA" sz="1600" i="1" dirty="0" smtClean="0"/>
              <a:t>, by </a:t>
            </a:r>
            <a:r>
              <a:rPr lang="en-CA" sz="1600" b="1" i="1" dirty="0" smtClean="0"/>
              <a:t>increasing </a:t>
            </a:r>
            <a:r>
              <a:rPr lang="en-CA" sz="1600" b="1" i="1" dirty="0"/>
              <a:t>data trust and </a:t>
            </a:r>
            <a:r>
              <a:rPr lang="en-CA" sz="1600" b="1" i="1" dirty="0" smtClean="0"/>
              <a:t>relevance</a:t>
            </a:r>
            <a:r>
              <a:rPr lang="en-CA" sz="1600" i="1" dirty="0" smtClean="0"/>
              <a:t>, </a:t>
            </a:r>
            <a:r>
              <a:rPr lang="en-CA" sz="1600" b="1" i="1" dirty="0" smtClean="0"/>
              <a:t>improving </a:t>
            </a:r>
            <a:r>
              <a:rPr lang="en-CA" sz="1600" b="1" i="1" dirty="0"/>
              <a:t>data usability </a:t>
            </a:r>
            <a:r>
              <a:rPr lang="en-CA" sz="1600" i="1" dirty="0"/>
              <a:t>and </a:t>
            </a:r>
            <a:r>
              <a:rPr lang="en-CA" sz="1600" i="1" dirty="0" smtClean="0"/>
              <a:t>usefulness, and </a:t>
            </a:r>
            <a:r>
              <a:rPr lang="en-CA" sz="1600" b="1" i="1" dirty="0" smtClean="0"/>
              <a:t>containing </a:t>
            </a:r>
            <a:r>
              <a:rPr lang="en-CA" sz="1600" b="1" i="1" dirty="0"/>
              <a:t>risks </a:t>
            </a:r>
            <a:r>
              <a:rPr lang="en-CA" sz="1600" i="1" dirty="0"/>
              <a:t>emanating from </a:t>
            </a:r>
            <a:r>
              <a:rPr lang="en-CA" sz="1600" i="1" dirty="0" smtClean="0"/>
              <a:t>data security and compliance.</a:t>
            </a:r>
          </a:p>
          <a:p>
            <a:pPr marL="0" indent="0">
              <a:spcBef>
                <a:spcPts val="0"/>
              </a:spcBef>
              <a:spcAft>
                <a:spcPts val="600"/>
              </a:spcAft>
              <a:buNone/>
            </a:pPr>
            <a:r>
              <a:rPr lang="en-CA" sz="1600" i="1" dirty="0" smtClean="0"/>
              <a:t>Begin your data quality improvement journey with the </a:t>
            </a:r>
            <a:r>
              <a:rPr lang="en-CA" sz="1600" b="1" i="1" dirty="0" smtClean="0"/>
              <a:t>right strategy </a:t>
            </a:r>
            <a:r>
              <a:rPr lang="en-CA" sz="1600" i="1" dirty="0" smtClean="0"/>
              <a:t>and the goal of integrating quality provisions in every stage of the data life cycle. </a:t>
            </a:r>
            <a:r>
              <a:rPr lang="en-CA" sz="1600" b="1" i="1" dirty="0" smtClean="0"/>
              <a:t>First, achieve quality in your </a:t>
            </a:r>
            <a:r>
              <a:rPr lang="en-CA" sz="1600" b="1" i="1" dirty="0"/>
              <a:t>key data subject </a:t>
            </a:r>
            <a:r>
              <a:rPr lang="en-CA" sz="1600" b="1" i="1" dirty="0" smtClean="0"/>
              <a:t>area</a:t>
            </a:r>
            <a:r>
              <a:rPr lang="en-CA" sz="1600" i="1" dirty="0" smtClean="0"/>
              <a:t> and implement best practices to ensure a modern framework is in place to keep it that way. Then, use this experience and framework to extend your data quality improvements to additional data and to facilitate related data initiatives.</a:t>
            </a:r>
            <a:endParaRPr lang="en-US" sz="1600" i="1" dirty="0"/>
          </a:p>
        </p:txBody>
      </p:sp>
    </p:spTree>
    <p:extLst>
      <p:ext uri="{BB962C8B-B14F-4D97-AF65-F5344CB8AC3E}">
        <p14:creationId xmlns:p14="http://schemas.microsoft.com/office/powerpoint/2010/main" val="2126981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910" y="2483761"/>
            <a:ext cx="8632999" cy="2660552"/>
          </a:xfrm>
          <a:prstGeom prst="rect">
            <a:avLst/>
          </a:prstGeom>
          <a:solidFill>
            <a:schemeClr val="bg1">
              <a:lumMod val="95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32" name="Chart 31"/>
          <p:cNvGraphicFramePr>
            <a:graphicFrameLocks/>
          </p:cNvGraphicFramePr>
          <p:nvPr>
            <p:extLst>
              <p:ext uri="{D42A27DB-BD31-4B8C-83A1-F6EECF244321}">
                <p14:modId xmlns:p14="http://schemas.microsoft.com/office/powerpoint/2010/main" val="3441910281"/>
              </p:ext>
            </p:extLst>
          </p:nvPr>
        </p:nvGraphicFramePr>
        <p:xfrm>
          <a:off x="3308371" y="164200"/>
          <a:ext cx="6086476" cy="504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Group 55"/>
          <p:cNvGrpSpPr/>
          <p:nvPr/>
        </p:nvGrpSpPr>
        <p:grpSpPr>
          <a:xfrm>
            <a:off x="247910" y="1297625"/>
            <a:ext cx="1831055" cy="1029773"/>
            <a:chOff x="1263925" y="4866617"/>
            <a:chExt cx="2511048" cy="1410407"/>
          </a:xfrm>
        </p:grpSpPr>
        <p:pic>
          <p:nvPicPr>
            <p:cNvPr id="26" name="Picture 56">
              <a:hlinkClick r:id="rId3"/>
            </p:cNvPr>
            <p:cNvPicPr>
              <a:picLocks noChangeAspect="1"/>
            </p:cNvPicPr>
            <p:nvPr/>
          </p:nvPicPr>
          <p:blipFill>
            <a:blip r:embed="rId4"/>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27" name="Pentagon 57">
              <a:hlinkClick r:id="rId3"/>
            </p:cNvPr>
            <p:cNvSpPr/>
            <p:nvPr/>
          </p:nvSpPr>
          <p:spPr>
            <a:xfrm flipH="1">
              <a:off x="2142609" y="5305823"/>
              <a:ext cx="1632364" cy="971201"/>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00" i="1" dirty="0">
                  <a:solidFill>
                    <a:srgbClr val="FFFFFF"/>
                  </a:solidFill>
                  <a:latin typeface="+mj-lt"/>
                </a:rPr>
                <a:t>Learn more about the </a:t>
              </a:r>
              <a:r>
                <a:rPr lang="en-CA" sz="1000" i="1" dirty="0">
                  <a:solidFill>
                    <a:srgbClr val="FFFFFF"/>
                  </a:solidFill>
                  <a:latin typeface="+mj-lt"/>
                  <a:hlinkClick r:id="rId3"/>
                </a:rPr>
                <a:t>CIO Business Vision</a:t>
              </a:r>
              <a:r>
                <a:rPr lang="en-CA" sz="1000" i="1" dirty="0">
                  <a:solidFill>
                    <a:srgbClr val="FFFFFF"/>
                  </a:solidFill>
                  <a:latin typeface="+mj-lt"/>
                </a:rPr>
                <a:t> program.</a:t>
              </a:r>
            </a:p>
          </p:txBody>
        </p:sp>
      </p:grpSp>
      <p:sp>
        <p:nvSpPr>
          <p:cNvPr id="28" name="TextBox 27"/>
          <p:cNvSpPr txBox="1"/>
          <p:nvPr/>
        </p:nvSpPr>
        <p:spPr>
          <a:xfrm>
            <a:off x="2440583" y="1296849"/>
            <a:ext cx="6122392" cy="1169551"/>
          </a:xfrm>
          <a:prstGeom prst="rect">
            <a:avLst/>
          </a:prstGeom>
          <a:solidFill>
            <a:schemeClr val="bg1"/>
          </a:solidFill>
        </p:spPr>
        <p:txBody>
          <a:bodyPr wrap="square" rtlCol="0">
            <a:spAutoFit/>
          </a:bodyPr>
          <a:lstStyle/>
          <a:p>
            <a:r>
              <a:rPr lang="en-CA" sz="1400" dirty="0" smtClean="0"/>
              <a:t>Business stakeholders rank the importance of data quality in the </a:t>
            </a:r>
            <a:r>
              <a:rPr lang="en-CA" sz="1400" b="1" dirty="0" smtClean="0"/>
              <a:t>top 5 out of 12 </a:t>
            </a:r>
            <a:r>
              <a:rPr lang="en-CA" sz="1400" dirty="0" smtClean="0"/>
              <a:t>core IT services according to Info-Tech’s </a:t>
            </a:r>
            <a:r>
              <a:rPr lang="en-CA" sz="1400" dirty="0" smtClean="0">
                <a:solidFill>
                  <a:schemeClr val="accent2"/>
                </a:solidFill>
              </a:rPr>
              <a:t>CIO Business Vision </a:t>
            </a:r>
            <a:r>
              <a:rPr lang="en-CA" sz="1400" dirty="0" smtClean="0"/>
              <a:t>program. </a:t>
            </a:r>
            <a:r>
              <a:rPr lang="en-CA" sz="1400" dirty="0"/>
              <a:t>However, there is a </a:t>
            </a:r>
            <a:r>
              <a:rPr lang="en-CA" sz="1400" b="1" dirty="0"/>
              <a:t>significant gap </a:t>
            </a:r>
            <a:r>
              <a:rPr lang="en-CA" sz="1400" dirty="0"/>
              <a:t>between executives’ importance ranking of data quality and their satisfaction </a:t>
            </a:r>
            <a:r>
              <a:rPr lang="en-CA" sz="1400" dirty="0" smtClean="0"/>
              <a:t>with </a:t>
            </a:r>
            <a:r>
              <a:rPr lang="en-CA" sz="1400" dirty="0"/>
              <a:t>performance in that area. </a:t>
            </a:r>
            <a:endParaRPr lang="en-CA" sz="1400" dirty="0" smtClean="0"/>
          </a:p>
        </p:txBody>
      </p:sp>
      <p:sp>
        <p:nvSpPr>
          <p:cNvPr id="22" name="Rectangle 21"/>
          <p:cNvSpPr/>
          <p:nvPr/>
        </p:nvSpPr>
        <p:spPr>
          <a:xfrm>
            <a:off x="247910" y="5270851"/>
            <a:ext cx="8632999" cy="115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i="1" dirty="0">
                <a:solidFill>
                  <a:schemeClr val="tx1"/>
                </a:solidFill>
              </a:rPr>
              <a:t>Data </a:t>
            </a:r>
            <a:r>
              <a:rPr lang="en-CA" sz="1200" b="1" i="1" dirty="0" smtClean="0">
                <a:solidFill>
                  <a:schemeClr val="tx1"/>
                </a:solidFill>
              </a:rPr>
              <a:t>quality </a:t>
            </a:r>
            <a:r>
              <a:rPr lang="en-CA" sz="1200" b="1" i="1" dirty="0">
                <a:solidFill>
                  <a:schemeClr val="tx1"/>
                </a:solidFill>
              </a:rPr>
              <a:t>has a significant influence on business capabilities.</a:t>
            </a:r>
          </a:p>
          <a:p>
            <a:endParaRPr lang="en-CA" sz="700" b="1" i="1" dirty="0">
              <a:solidFill>
                <a:schemeClr val="tx1"/>
              </a:solidFill>
            </a:endParaRPr>
          </a:p>
          <a:p>
            <a:r>
              <a:rPr lang="en-CA" sz="1200" dirty="0">
                <a:solidFill>
                  <a:schemeClr val="tx1"/>
                </a:solidFill>
              </a:rPr>
              <a:t>Using analytics to drive informed business </a:t>
            </a:r>
            <a:r>
              <a:rPr lang="en-CA" sz="1200" dirty="0" smtClean="0">
                <a:solidFill>
                  <a:schemeClr val="tx1"/>
                </a:solidFill>
              </a:rPr>
              <a:t>decision-making </a:t>
            </a:r>
            <a:r>
              <a:rPr lang="en-CA" sz="1200" dirty="0">
                <a:solidFill>
                  <a:schemeClr val="tx1"/>
                </a:solidFill>
              </a:rPr>
              <a:t>depends on data </a:t>
            </a:r>
            <a:r>
              <a:rPr lang="en-CA" sz="1200" dirty="0" smtClean="0">
                <a:solidFill>
                  <a:schemeClr val="tx1"/>
                </a:solidFill>
              </a:rPr>
              <a:t>quality. Yet </a:t>
            </a:r>
            <a:r>
              <a:rPr lang="en-CA" sz="1200" dirty="0">
                <a:solidFill>
                  <a:schemeClr val="tx1"/>
                </a:solidFill>
              </a:rPr>
              <a:t>executives report an even greater disconnect between the importance of analytical capabilities and the satisfaction </a:t>
            </a:r>
            <a:r>
              <a:rPr lang="en-CA" sz="1200" dirty="0" smtClean="0">
                <a:solidFill>
                  <a:schemeClr val="tx1"/>
                </a:solidFill>
              </a:rPr>
              <a:t>with current </a:t>
            </a:r>
            <a:r>
              <a:rPr lang="en-CA" sz="1200" dirty="0">
                <a:solidFill>
                  <a:schemeClr val="tx1"/>
                </a:solidFill>
              </a:rPr>
              <a:t>capabilities. Furthermore, our research </a:t>
            </a:r>
            <a:r>
              <a:rPr lang="en-CA" sz="1200" dirty="0" smtClean="0">
                <a:solidFill>
                  <a:schemeClr val="tx1"/>
                </a:solidFill>
              </a:rPr>
              <a:t>shows </a:t>
            </a:r>
            <a:r>
              <a:rPr lang="en-CA" sz="1200" dirty="0">
                <a:solidFill>
                  <a:schemeClr val="tx1"/>
                </a:solidFill>
              </a:rPr>
              <a:t>that satisfaction with how </a:t>
            </a:r>
            <a:r>
              <a:rPr lang="en-CA" sz="1200" dirty="0" smtClean="0">
                <a:solidFill>
                  <a:schemeClr val="tx1"/>
                </a:solidFill>
              </a:rPr>
              <a:t>quality </a:t>
            </a:r>
            <a:r>
              <a:rPr lang="en-CA" sz="1200" dirty="0">
                <a:solidFill>
                  <a:schemeClr val="tx1"/>
                </a:solidFill>
              </a:rPr>
              <a:t>data </a:t>
            </a:r>
            <a:r>
              <a:rPr lang="en-CA" sz="1200" dirty="0" smtClean="0">
                <a:solidFill>
                  <a:schemeClr val="tx1"/>
                </a:solidFill>
              </a:rPr>
              <a:t>serves business </a:t>
            </a:r>
            <a:r>
              <a:rPr lang="en-CA" sz="1200" dirty="0">
                <a:solidFill>
                  <a:schemeClr val="tx1"/>
                </a:solidFill>
              </a:rPr>
              <a:t>analytics decreases as company size increases. </a:t>
            </a:r>
          </a:p>
        </p:txBody>
      </p:sp>
      <p:graphicFrame>
        <p:nvGraphicFramePr>
          <p:cNvPr id="3" name="Table 2"/>
          <p:cNvGraphicFramePr>
            <a:graphicFrameLocks noGrp="1"/>
          </p:cNvGraphicFramePr>
          <p:nvPr>
            <p:extLst>
              <p:ext uri="{D42A27DB-BD31-4B8C-83A1-F6EECF244321}">
                <p14:modId xmlns:p14="http://schemas.microsoft.com/office/powerpoint/2010/main" val="2102656773"/>
              </p:ext>
            </p:extLst>
          </p:nvPr>
        </p:nvGraphicFramePr>
        <p:xfrm>
          <a:off x="936263" y="3264687"/>
          <a:ext cx="1639281" cy="1757925"/>
        </p:xfrm>
        <a:graphic>
          <a:graphicData uri="http://schemas.openxmlformats.org/drawingml/2006/table">
            <a:tbl>
              <a:tblPr firstRow="1" bandRow="1">
                <a:tableStyleId>{5C22544A-7EE6-4342-B048-85BDC9FD1C3A}</a:tableStyleId>
              </a:tblPr>
              <a:tblGrid>
                <a:gridCol w="1639281"/>
              </a:tblGrid>
              <a:tr h="351585">
                <a:tc>
                  <a:txBody>
                    <a:bodyPr/>
                    <a:lstStyle/>
                    <a:p>
                      <a:pPr algn="l" fontAlgn="b"/>
                      <a:r>
                        <a:rPr lang="en-CA" sz="1100" b="0" i="0" u="none" strike="noStrike" dirty="0" smtClean="0">
                          <a:solidFill>
                            <a:schemeClr val="tx1"/>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tx1"/>
                          </a:solidFill>
                          <a:latin typeface="+mn-lt"/>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a:r>
                        <a:rPr lang="en-CA" sz="1100" b="0" dirty="0" smtClean="0">
                          <a:solidFill>
                            <a:schemeClr val="tx1"/>
                          </a:solidFill>
                          <a:latin typeface="+mn-lt"/>
                        </a:rPr>
                        <a:t>Business Applications</a:t>
                      </a:r>
                      <a:endParaRPr lang="en-CA" sz="1100" b="0" dirty="0">
                        <a:solidFill>
                          <a:schemeClr val="tx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tx1"/>
                          </a:solidFill>
                          <a:latin typeface="+mn-lt"/>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 name="Group 4"/>
          <p:cNvGrpSpPr/>
          <p:nvPr/>
        </p:nvGrpSpPr>
        <p:grpSpPr>
          <a:xfrm>
            <a:off x="584461" y="2597183"/>
            <a:ext cx="1991087" cy="2504940"/>
            <a:chOff x="1561206" y="2459034"/>
            <a:chExt cx="1991087" cy="2504940"/>
          </a:xfrm>
        </p:grpSpPr>
        <p:sp>
          <p:nvSpPr>
            <p:cNvPr id="7" name="Rectangle 5"/>
            <p:cNvSpPr/>
            <p:nvPr/>
          </p:nvSpPr>
          <p:spPr>
            <a:xfrm>
              <a:off x="1561206" y="315723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rgbClr val="FFFFFF"/>
                  </a:solidFill>
                </a:rPr>
                <a:t>1</a:t>
              </a:r>
              <a:endParaRPr lang="en-CA" sz="800" b="1" dirty="0">
                <a:solidFill>
                  <a:srgbClr val="FFFFFF"/>
                </a:solidFill>
              </a:endParaRPr>
            </a:p>
          </p:txBody>
        </p:sp>
        <p:sp>
          <p:nvSpPr>
            <p:cNvPr id="8" name="Rectangle 5"/>
            <p:cNvSpPr/>
            <p:nvPr/>
          </p:nvSpPr>
          <p:spPr>
            <a:xfrm>
              <a:off x="1561206" y="3510127"/>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2</a:t>
              </a:r>
            </a:p>
          </p:txBody>
        </p:sp>
        <p:sp>
          <p:nvSpPr>
            <p:cNvPr id="9" name="Rectangle 5"/>
            <p:cNvSpPr/>
            <p:nvPr/>
          </p:nvSpPr>
          <p:spPr>
            <a:xfrm>
              <a:off x="1561206" y="4215917"/>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4</a:t>
              </a:r>
            </a:p>
          </p:txBody>
        </p:sp>
        <p:sp>
          <p:nvSpPr>
            <p:cNvPr id="10" name="Rectangle 5"/>
            <p:cNvSpPr/>
            <p:nvPr/>
          </p:nvSpPr>
          <p:spPr>
            <a:xfrm>
              <a:off x="1561206" y="456881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5</a:t>
              </a:r>
            </a:p>
          </p:txBody>
        </p:sp>
        <p:sp>
          <p:nvSpPr>
            <p:cNvPr id="15" name="Rectangle 5"/>
            <p:cNvSpPr/>
            <p:nvPr/>
          </p:nvSpPr>
          <p:spPr>
            <a:xfrm>
              <a:off x="1561206" y="386302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3</a:t>
              </a:r>
            </a:p>
          </p:txBody>
        </p:sp>
        <p:cxnSp>
          <p:nvCxnSpPr>
            <p:cNvPr id="16" name="Straight Connector 15"/>
            <p:cNvCxnSpPr/>
            <p:nvPr/>
          </p:nvCxnSpPr>
          <p:spPr>
            <a:xfrm flipH="1">
              <a:off x="1563551" y="2997560"/>
              <a:ext cx="1988742"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61206" y="2459034"/>
              <a:ext cx="1991083" cy="523220"/>
            </a:xfrm>
            <a:prstGeom prst="rect">
              <a:avLst/>
            </a:prstGeom>
          </p:spPr>
          <p:txBody>
            <a:bodyPr wrap="square" lIns="0" rIns="0">
              <a:spAutoFit/>
            </a:bodyPr>
            <a:lstStyle/>
            <a:p>
              <a:pPr algn="ctr" fontAlgn="b">
                <a:defRPr/>
              </a:pPr>
              <a:r>
                <a:rPr lang="en-CA" sz="1400" dirty="0" smtClean="0">
                  <a:solidFill>
                    <a:srgbClr val="365F7E"/>
                  </a:solidFill>
                </a:rPr>
                <a:t>Top IT Services for Business Stakeholders</a:t>
              </a:r>
              <a:endParaRPr lang="en-CA" sz="1400" dirty="0">
                <a:solidFill>
                  <a:srgbClr val="365F7E"/>
                </a:solidFill>
              </a:endParaRPr>
            </a:p>
          </p:txBody>
        </p:sp>
        <p:sp>
          <p:nvSpPr>
            <p:cNvPr id="18" name="TextBox 17"/>
            <p:cNvSpPr txBox="1"/>
            <p:nvPr/>
          </p:nvSpPr>
          <p:spPr>
            <a:xfrm>
              <a:off x="2819396" y="4733142"/>
              <a:ext cx="732893" cy="230832"/>
            </a:xfrm>
            <a:prstGeom prst="rect">
              <a:avLst/>
            </a:prstGeom>
          </p:spPr>
          <p:txBody>
            <a:bodyPr wrap="none" rtlCol="0">
              <a:spAutoFit/>
            </a:bodyPr>
            <a:lstStyle/>
            <a:p>
              <a:r>
                <a:rPr lang="en-CA" sz="900" i="1" dirty="0">
                  <a:solidFill>
                    <a:schemeClr val="tx1">
                      <a:lumMod val="60000"/>
                      <a:lumOff val="40000"/>
                    </a:schemeClr>
                  </a:solidFill>
                </a:rPr>
                <a:t>n = </a:t>
              </a:r>
              <a:r>
                <a:rPr lang="en-CA" sz="900" i="1" dirty="0" smtClean="0">
                  <a:solidFill>
                    <a:schemeClr val="tx1">
                      <a:lumMod val="60000"/>
                      <a:lumOff val="40000"/>
                    </a:schemeClr>
                  </a:solidFill>
                </a:rPr>
                <a:t>21,367</a:t>
              </a:r>
              <a:endParaRPr lang="en-CA" sz="900" i="1" dirty="0">
                <a:solidFill>
                  <a:schemeClr val="tx1">
                    <a:lumMod val="60000"/>
                    <a:lumOff val="40000"/>
                  </a:schemeClr>
                </a:solidFill>
              </a:endParaRPr>
            </a:p>
          </p:txBody>
        </p:sp>
      </p:grpSp>
      <p:cxnSp>
        <p:nvCxnSpPr>
          <p:cNvPr id="35" name="Straight Connector 34"/>
          <p:cNvCxnSpPr/>
          <p:nvPr/>
        </p:nvCxnSpPr>
        <p:spPr>
          <a:xfrm flipH="1">
            <a:off x="4670692" y="3128168"/>
            <a:ext cx="3399932"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78074" y="2595447"/>
            <a:ext cx="3347070" cy="523220"/>
          </a:xfrm>
          <a:prstGeom prst="rect">
            <a:avLst/>
          </a:prstGeom>
        </p:spPr>
        <p:txBody>
          <a:bodyPr wrap="square" lIns="0" rIns="0">
            <a:spAutoFit/>
          </a:bodyPr>
          <a:lstStyle/>
          <a:p>
            <a:pPr algn="ctr" fontAlgn="b">
              <a:defRPr/>
            </a:pPr>
            <a:r>
              <a:rPr lang="en-CA" sz="1400" dirty="0" smtClean="0">
                <a:solidFill>
                  <a:srgbClr val="365F7E"/>
                </a:solidFill>
              </a:rPr>
              <a:t>Importance minus Satisfaction Ranking for Business Stakeholders</a:t>
            </a:r>
            <a:endParaRPr lang="en-CA" sz="1400" dirty="0">
              <a:solidFill>
                <a:srgbClr val="365F7E"/>
              </a:solidFill>
            </a:endParaRPr>
          </a:p>
        </p:txBody>
      </p:sp>
      <p:cxnSp>
        <p:nvCxnSpPr>
          <p:cNvPr id="12" name="Straight Connector 11"/>
          <p:cNvCxnSpPr/>
          <p:nvPr/>
        </p:nvCxnSpPr>
        <p:spPr>
          <a:xfrm>
            <a:off x="3092386" y="2684200"/>
            <a:ext cx="9525" cy="23384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7174" y="255590"/>
            <a:ext cx="8620125" cy="877887"/>
          </a:xfrm>
        </p:spPr>
        <p:txBody>
          <a:bodyPr/>
          <a:lstStyle/>
          <a:p>
            <a:r>
              <a:rPr lang="en-CA" dirty="0"/>
              <a:t>Executives see </a:t>
            </a:r>
            <a:r>
              <a:rPr lang="en-CA" dirty="0" smtClean="0"/>
              <a:t>data quality </a:t>
            </a:r>
            <a:r>
              <a:rPr lang="en-CA" dirty="0"/>
              <a:t>as a core IT function, yet </a:t>
            </a:r>
            <a:r>
              <a:rPr lang="en-CA" dirty="0" smtClean="0"/>
              <a:t>they are </a:t>
            </a:r>
            <a:r>
              <a:rPr lang="en-CA" dirty="0"/>
              <a:t>unsatisfied with how it services their </a:t>
            </a:r>
            <a:r>
              <a:rPr lang="en-CA" dirty="0" smtClean="0"/>
              <a:t>businesses</a:t>
            </a:r>
            <a:endParaRPr lang="en-CA" dirty="0"/>
          </a:p>
        </p:txBody>
      </p:sp>
    </p:spTree>
    <p:extLst>
      <p:ext uri="{BB962C8B-B14F-4D97-AF65-F5344CB8AC3E}">
        <p14:creationId xmlns:p14="http://schemas.microsoft.com/office/powerpoint/2010/main" val="313903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
          <p:cNvSpPr/>
          <p:nvPr/>
        </p:nvSpPr>
        <p:spPr>
          <a:xfrm>
            <a:off x="4425561" y="1955917"/>
            <a:ext cx="2621733" cy="4537278"/>
          </a:xfrm>
          <a:custGeom>
            <a:avLst/>
            <a:gdLst>
              <a:gd name="connsiteX0" fmla="*/ 211667 w 3132667"/>
              <a:gd name="connsiteY0" fmla="*/ 4546600 h 4546600"/>
              <a:gd name="connsiteX1" fmla="*/ 3132667 w 3132667"/>
              <a:gd name="connsiteY1" fmla="*/ 0 h 4546600"/>
              <a:gd name="connsiteX2" fmla="*/ 0 w 3132667"/>
              <a:gd name="connsiteY2" fmla="*/ 0 h 4546600"/>
              <a:gd name="connsiteX3" fmla="*/ 0 w 3132667"/>
              <a:gd name="connsiteY3" fmla="*/ 4546600 h 4546600"/>
              <a:gd name="connsiteX4" fmla="*/ 211667 w 3132667"/>
              <a:gd name="connsiteY4" fmla="*/ 4546600 h 454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667" h="4546600">
                <a:moveTo>
                  <a:pt x="211667" y="4546600"/>
                </a:moveTo>
                <a:lnTo>
                  <a:pt x="3132667" y="0"/>
                </a:lnTo>
                <a:lnTo>
                  <a:pt x="0" y="0"/>
                </a:lnTo>
                <a:lnTo>
                  <a:pt x="0" y="4546600"/>
                </a:lnTo>
                <a:lnTo>
                  <a:pt x="211667" y="4546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0" name="Rectangle 39"/>
          <p:cNvSpPr/>
          <p:nvPr/>
        </p:nvSpPr>
        <p:spPr>
          <a:xfrm>
            <a:off x="0" y="1108106"/>
            <a:ext cx="9144000" cy="80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71463"/>
            <a:r>
              <a:rPr lang="en-CA" sz="1200" b="1" dirty="0">
                <a:solidFill>
                  <a:srgbClr val="29475F"/>
                </a:solidFill>
              </a:rPr>
              <a:t>Data </a:t>
            </a:r>
            <a:r>
              <a:rPr lang="en-CA" sz="1200" b="1" dirty="0" smtClean="0">
                <a:solidFill>
                  <a:srgbClr val="29475F"/>
                </a:solidFill>
              </a:rPr>
              <a:t>quality management </a:t>
            </a:r>
            <a:r>
              <a:rPr lang="en-CA" sz="1200" dirty="0">
                <a:solidFill>
                  <a:srgbClr val="29475F"/>
                </a:solidFill>
              </a:rPr>
              <a:t>is paramount to managing and protecting </a:t>
            </a:r>
            <a:r>
              <a:rPr lang="en-CA" sz="1200" dirty="0" smtClean="0">
                <a:solidFill>
                  <a:srgbClr val="29475F"/>
                </a:solidFill>
              </a:rPr>
              <a:t>data assets. Data </a:t>
            </a:r>
            <a:r>
              <a:rPr lang="en-CA" sz="1200" dirty="0">
                <a:solidFill>
                  <a:srgbClr val="29475F"/>
                </a:solidFill>
              </a:rPr>
              <a:t>supports </a:t>
            </a:r>
            <a:r>
              <a:rPr lang="en-CA" sz="1200" dirty="0" smtClean="0">
                <a:solidFill>
                  <a:srgbClr val="29475F"/>
                </a:solidFill>
              </a:rPr>
              <a:t>every facet of your business operations and informs your strategic</a:t>
            </a:r>
            <a:r>
              <a:rPr lang="en-CA" sz="1200" dirty="0">
                <a:solidFill>
                  <a:srgbClr val="29475F"/>
                </a:solidFill>
              </a:rPr>
              <a:t>, </a:t>
            </a:r>
            <a:r>
              <a:rPr lang="en-CA" sz="1200" dirty="0" smtClean="0">
                <a:solidFill>
                  <a:srgbClr val="29475F"/>
                </a:solidFill>
              </a:rPr>
              <a:t>tactical, </a:t>
            </a:r>
            <a:r>
              <a:rPr lang="en-CA" sz="1200" dirty="0">
                <a:solidFill>
                  <a:srgbClr val="29475F"/>
                </a:solidFill>
              </a:rPr>
              <a:t>and operational </a:t>
            </a:r>
            <a:r>
              <a:rPr lang="en-CA" sz="1200" dirty="0" smtClean="0">
                <a:solidFill>
                  <a:srgbClr val="29475F"/>
                </a:solidFill>
              </a:rPr>
              <a:t>decision-making processes. </a:t>
            </a:r>
            <a:r>
              <a:rPr lang="en-CA" sz="1200" b="1" dirty="0" smtClean="0">
                <a:solidFill>
                  <a:srgbClr val="29475F"/>
                </a:solidFill>
              </a:rPr>
              <a:t>Data quality</a:t>
            </a:r>
            <a:r>
              <a:rPr lang="en-CA" sz="1200" dirty="0" smtClean="0">
                <a:solidFill>
                  <a:srgbClr val="29475F"/>
                </a:solidFill>
              </a:rPr>
              <a:t> is key to your business’s ability to realize its vision and achieve key goals and objectives.</a:t>
            </a:r>
            <a:endParaRPr lang="en-CA" sz="1200" dirty="0">
              <a:solidFill>
                <a:srgbClr val="29475F"/>
              </a:solidFill>
            </a:endParaRPr>
          </a:p>
        </p:txBody>
      </p:sp>
      <p:pic>
        <p:nvPicPr>
          <p:cNvPr id="17" name="Picture 1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5190" y="3898851"/>
            <a:ext cx="3189896" cy="2571947"/>
          </a:xfrm>
          <a:prstGeom prst="rect">
            <a:avLst/>
          </a:prstGeom>
        </p:spPr>
      </p:pic>
      <p:sp>
        <p:nvSpPr>
          <p:cNvPr id="3" name="TextBox 2"/>
          <p:cNvSpPr txBox="1"/>
          <p:nvPr/>
        </p:nvSpPr>
        <p:spPr>
          <a:xfrm>
            <a:off x="344627" y="2231589"/>
            <a:ext cx="4080934" cy="646331"/>
          </a:xfrm>
          <a:prstGeom prst="rect">
            <a:avLst/>
          </a:prstGeom>
        </p:spPr>
        <p:txBody>
          <a:bodyPr wrap="square" rtlCol="0">
            <a:spAutoFit/>
          </a:bodyPr>
          <a:lstStyle/>
          <a:p>
            <a:r>
              <a:rPr lang="en-CA" sz="3600" b="1" dirty="0" smtClean="0">
                <a:solidFill>
                  <a:srgbClr val="B0C534"/>
                </a:solidFill>
              </a:rPr>
              <a:t>Business Drivers</a:t>
            </a:r>
            <a:endParaRPr lang="en-CA" b="1" dirty="0" smtClean="0">
              <a:solidFill>
                <a:srgbClr val="B0C534"/>
              </a:solidFill>
            </a:endParaRPr>
          </a:p>
        </p:txBody>
      </p:sp>
      <p:grpSp>
        <p:nvGrpSpPr>
          <p:cNvPr id="9" name="Group 8"/>
          <p:cNvGrpSpPr/>
          <p:nvPr/>
        </p:nvGrpSpPr>
        <p:grpSpPr>
          <a:xfrm>
            <a:off x="355024" y="2990713"/>
            <a:ext cx="4950901" cy="646331"/>
            <a:chOff x="397934" y="3210267"/>
            <a:chExt cx="4950901" cy="646331"/>
          </a:xfrm>
        </p:grpSpPr>
        <p:sp>
          <p:nvSpPr>
            <p:cNvPr id="5" name="Oval 17"/>
            <p:cNvSpPr/>
            <p:nvPr/>
          </p:nvSpPr>
          <p:spPr>
            <a:xfrm>
              <a:off x="397934" y="3334466"/>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FFFF"/>
                  </a:solidFill>
                </a:rPr>
                <a:t>1</a:t>
              </a:r>
              <a:endParaRPr lang="en-CA" b="1" dirty="0">
                <a:solidFill>
                  <a:srgbClr val="FFFFFF"/>
                </a:solidFill>
              </a:endParaRPr>
            </a:p>
          </p:txBody>
        </p:sp>
        <p:sp>
          <p:nvSpPr>
            <p:cNvPr id="7" name="TextBox 18"/>
            <p:cNvSpPr txBox="1"/>
            <p:nvPr/>
          </p:nvSpPr>
          <p:spPr>
            <a:xfrm>
              <a:off x="931333" y="3210267"/>
              <a:ext cx="4417502" cy="646331"/>
            </a:xfrm>
            <a:prstGeom prst="rect">
              <a:avLst/>
            </a:prstGeom>
          </p:spPr>
          <p:txBody>
            <a:bodyPr wrap="square" rtlCol="0">
              <a:spAutoFit/>
            </a:bodyPr>
            <a:lstStyle/>
            <a:p>
              <a:r>
                <a:rPr lang="en-CA" b="1" dirty="0" smtClean="0">
                  <a:solidFill>
                    <a:srgbClr val="29475F"/>
                  </a:solidFill>
                </a:rPr>
                <a:t>Customer Intimacy / Service Excellence </a:t>
              </a:r>
              <a:endParaRPr lang="en-CA" b="1" dirty="0">
                <a:solidFill>
                  <a:srgbClr val="29475F"/>
                </a:solidFill>
              </a:endParaRPr>
            </a:p>
          </p:txBody>
        </p:sp>
      </p:grpSp>
      <p:grpSp>
        <p:nvGrpSpPr>
          <p:cNvPr id="8" name="Group 7"/>
          <p:cNvGrpSpPr/>
          <p:nvPr/>
        </p:nvGrpSpPr>
        <p:grpSpPr>
          <a:xfrm>
            <a:off x="355024" y="3801727"/>
            <a:ext cx="4284132" cy="397933"/>
            <a:chOff x="397934" y="3951650"/>
            <a:chExt cx="4284132" cy="397933"/>
          </a:xfrm>
        </p:grpSpPr>
        <p:sp>
          <p:nvSpPr>
            <p:cNvPr id="35" name="Oval 20"/>
            <p:cNvSpPr/>
            <p:nvPr/>
          </p:nvSpPr>
          <p:spPr>
            <a:xfrm>
              <a:off x="397934" y="3951650"/>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FFFF"/>
                  </a:solidFill>
                </a:rPr>
                <a:t>2</a:t>
              </a:r>
            </a:p>
          </p:txBody>
        </p:sp>
        <p:sp>
          <p:nvSpPr>
            <p:cNvPr id="36" name="TextBox 21"/>
            <p:cNvSpPr txBox="1"/>
            <p:nvPr/>
          </p:nvSpPr>
          <p:spPr>
            <a:xfrm>
              <a:off x="931333" y="3965950"/>
              <a:ext cx="3750733" cy="369332"/>
            </a:xfrm>
            <a:prstGeom prst="rect">
              <a:avLst/>
            </a:prstGeom>
          </p:spPr>
          <p:txBody>
            <a:bodyPr wrap="square" rtlCol="0">
              <a:spAutoFit/>
            </a:bodyPr>
            <a:lstStyle/>
            <a:p>
              <a:r>
                <a:rPr lang="en-CA" b="1" dirty="0" smtClean="0">
                  <a:solidFill>
                    <a:srgbClr val="29475F"/>
                  </a:solidFill>
                </a:rPr>
                <a:t>Product / Service Innovations</a:t>
              </a:r>
              <a:endParaRPr lang="en-CA" b="1" dirty="0">
                <a:solidFill>
                  <a:srgbClr val="29475F"/>
                </a:solidFill>
              </a:endParaRPr>
            </a:p>
          </p:txBody>
        </p:sp>
      </p:grpSp>
      <p:grpSp>
        <p:nvGrpSpPr>
          <p:cNvPr id="6" name="Group 5"/>
          <p:cNvGrpSpPr/>
          <p:nvPr/>
        </p:nvGrpSpPr>
        <p:grpSpPr>
          <a:xfrm>
            <a:off x="355024" y="4364343"/>
            <a:ext cx="4827209" cy="397933"/>
            <a:chOff x="397934" y="4538356"/>
            <a:chExt cx="4827209" cy="397933"/>
          </a:xfrm>
        </p:grpSpPr>
        <p:sp>
          <p:nvSpPr>
            <p:cNvPr id="39" name="Oval 22"/>
            <p:cNvSpPr/>
            <p:nvPr/>
          </p:nvSpPr>
          <p:spPr>
            <a:xfrm>
              <a:off x="397934" y="4538356"/>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FFFF"/>
                  </a:solidFill>
                </a:rPr>
                <a:t>3</a:t>
              </a:r>
              <a:endParaRPr lang="en-CA" b="1" dirty="0">
                <a:solidFill>
                  <a:srgbClr val="FFFFFF"/>
                </a:solidFill>
              </a:endParaRPr>
            </a:p>
          </p:txBody>
        </p:sp>
        <p:sp>
          <p:nvSpPr>
            <p:cNvPr id="41" name="TextBox 23"/>
            <p:cNvSpPr txBox="1"/>
            <p:nvPr/>
          </p:nvSpPr>
          <p:spPr>
            <a:xfrm>
              <a:off x="931333" y="4552656"/>
              <a:ext cx="4293810" cy="369332"/>
            </a:xfrm>
            <a:prstGeom prst="rect">
              <a:avLst/>
            </a:prstGeom>
          </p:spPr>
          <p:txBody>
            <a:bodyPr wrap="square" rtlCol="0">
              <a:spAutoFit/>
            </a:bodyPr>
            <a:lstStyle/>
            <a:p>
              <a:r>
                <a:rPr lang="en-CA" b="1" dirty="0">
                  <a:solidFill>
                    <a:srgbClr val="29475F"/>
                  </a:solidFill>
                </a:rPr>
                <a:t>Operational Excellence</a:t>
              </a:r>
            </a:p>
          </p:txBody>
        </p:sp>
      </p:grpSp>
      <p:grpSp>
        <p:nvGrpSpPr>
          <p:cNvPr id="11" name="Group 10"/>
          <p:cNvGrpSpPr/>
          <p:nvPr/>
        </p:nvGrpSpPr>
        <p:grpSpPr>
          <a:xfrm>
            <a:off x="355024" y="4926959"/>
            <a:ext cx="4724324" cy="646331"/>
            <a:chOff x="397934" y="5146513"/>
            <a:chExt cx="4724324" cy="646331"/>
          </a:xfrm>
        </p:grpSpPr>
        <p:sp>
          <p:nvSpPr>
            <p:cNvPr id="42" name="Oval 24"/>
            <p:cNvSpPr/>
            <p:nvPr/>
          </p:nvSpPr>
          <p:spPr>
            <a:xfrm>
              <a:off x="397934" y="5270712"/>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FFFF"/>
                  </a:solidFill>
                </a:rPr>
                <a:t>4</a:t>
              </a:r>
            </a:p>
          </p:txBody>
        </p:sp>
        <p:sp>
          <p:nvSpPr>
            <p:cNvPr id="43" name="TextBox 25"/>
            <p:cNvSpPr txBox="1"/>
            <p:nvPr/>
          </p:nvSpPr>
          <p:spPr>
            <a:xfrm>
              <a:off x="931333" y="5146513"/>
              <a:ext cx="4190925" cy="646331"/>
            </a:xfrm>
            <a:prstGeom prst="rect">
              <a:avLst/>
            </a:prstGeom>
          </p:spPr>
          <p:txBody>
            <a:bodyPr wrap="square" rtlCol="0">
              <a:spAutoFit/>
            </a:bodyPr>
            <a:lstStyle/>
            <a:p>
              <a:r>
                <a:rPr lang="en-CA" b="1" dirty="0">
                  <a:solidFill>
                    <a:srgbClr val="29475F"/>
                  </a:solidFill>
                </a:rPr>
                <a:t>Privacy, </a:t>
              </a:r>
              <a:r>
                <a:rPr lang="en-CA" b="1" dirty="0" smtClean="0">
                  <a:solidFill>
                    <a:srgbClr val="29475F"/>
                  </a:solidFill>
                </a:rPr>
                <a:t>Risk, </a:t>
              </a:r>
              <a:r>
                <a:rPr lang="en-CA" b="1" dirty="0">
                  <a:solidFill>
                    <a:srgbClr val="29475F"/>
                  </a:solidFill>
                </a:rPr>
                <a:t>and Compliance Management</a:t>
              </a:r>
            </a:p>
          </p:txBody>
        </p:sp>
      </p:grpSp>
      <p:sp>
        <p:nvSpPr>
          <p:cNvPr id="29" name="TextBox 28"/>
          <p:cNvSpPr txBox="1"/>
          <p:nvPr/>
        </p:nvSpPr>
        <p:spPr>
          <a:xfrm>
            <a:off x="4868689" y="3215863"/>
            <a:ext cx="2884319" cy="1631216"/>
          </a:xfrm>
          <a:prstGeom prst="rect">
            <a:avLst/>
          </a:prstGeom>
        </p:spPr>
        <p:txBody>
          <a:bodyPr wrap="square" rtlCol="0">
            <a:spAutoFit/>
          </a:bodyPr>
          <a:lstStyle/>
          <a:p>
            <a:pPr marL="285750" indent="-285750">
              <a:spcBef>
                <a:spcPts val="600"/>
              </a:spcBef>
              <a:spcAft>
                <a:spcPts val="600"/>
              </a:spcAft>
              <a:buFont typeface="Arial" panose="020B0604020202020204" pitchFamily="34" charset="0"/>
              <a:buChar char="•"/>
            </a:pPr>
            <a:r>
              <a:rPr lang="en-CA" sz="1600" b="1" dirty="0" smtClean="0">
                <a:solidFill>
                  <a:srgbClr val="29475F"/>
                </a:solidFill>
              </a:rPr>
              <a:t>Increase Data Trust and Relevance</a:t>
            </a:r>
          </a:p>
          <a:p>
            <a:pPr marL="285750" indent="-285750">
              <a:spcBef>
                <a:spcPts val="600"/>
              </a:spcBef>
              <a:spcAft>
                <a:spcPts val="600"/>
              </a:spcAft>
              <a:buFont typeface="Arial" panose="020B0604020202020204" pitchFamily="34" charset="0"/>
              <a:buChar char="•"/>
            </a:pPr>
            <a:r>
              <a:rPr lang="en-CA" sz="1600" b="1" dirty="0" smtClean="0">
                <a:solidFill>
                  <a:srgbClr val="29475F"/>
                </a:solidFill>
              </a:rPr>
              <a:t>Contain Data Risks </a:t>
            </a:r>
          </a:p>
          <a:p>
            <a:pPr marL="285750" indent="-285750">
              <a:spcBef>
                <a:spcPts val="600"/>
              </a:spcBef>
              <a:spcAft>
                <a:spcPts val="600"/>
              </a:spcAft>
              <a:buFont typeface="Arial" panose="020B0604020202020204" pitchFamily="34" charset="0"/>
              <a:buChar char="•"/>
            </a:pPr>
            <a:r>
              <a:rPr lang="en-CA" sz="1600" b="1" dirty="0" smtClean="0">
                <a:solidFill>
                  <a:srgbClr val="29475F"/>
                </a:solidFill>
              </a:rPr>
              <a:t>Ensure Data Usefulness and Usability</a:t>
            </a:r>
            <a:endParaRPr lang="en-CA" sz="1600" b="1" dirty="0">
              <a:solidFill>
                <a:srgbClr val="29475F"/>
              </a:solidFill>
            </a:endParaRPr>
          </a:p>
        </p:txBody>
      </p:sp>
      <p:sp>
        <p:nvSpPr>
          <p:cNvPr id="4" name="Rectangle 3"/>
          <p:cNvSpPr/>
          <p:nvPr/>
        </p:nvSpPr>
        <p:spPr>
          <a:xfrm>
            <a:off x="4868690" y="2231589"/>
            <a:ext cx="3504346" cy="830997"/>
          </a:xfrm>
          <a:prstGeom prst="rect">
            <a:avLst/>
          </a:prstGeom>
          <a:noFill/>
        </p:spPr>
        <p:txBody>
          <a:bodyPr wrap="square">
            <a:spAutoFit/>
          </a:bodyPr>
          <a:lstStyle/>
          <a:p>
            <a:r>
              <a:rPr lang="en-CA" sz="2400" b="1" dirty="0" smtClean="0">
                <a:solidFill>
                  <a:schemeClr val="accent2"/>
                </a:solidFill>
              </a:rPr>
              <a:t>Supporting Data Quality Strategies</a:t>
            </a:r>
            <a:endParaRPr lang="en-CA" sz="2400" b="1" dirty="0">
              <a:solidFill>
                <a:schemeClr val="accent2"/>
              </a:solidFill>
            </a:endParaRPr>
          </a:p>
        </p:txBody>
      </p:sp>
      <p:sp>
        <p:nvSpPr>
          <p:cNvPr id="21" name="Title 1"/>
          <p:cNvSpPr txBox="1">
            <a:spLocks/>
          </p:cNvSpPr>
          <p:nvPr/>
        </p:nvSpPr>
        <p:spPr>
          <a:xfrm>
            <a:off x="257174" y="255590"/>
            <a:ext cx="8620125" cy="877887"/>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dirty="0">
                <a:solidFill>
                  <a:schemeClr val="bg1"/>
                </a:solidFill>
                <a:latin typeface="+mn-lt"/>
              </a:rPr>
              <a:t>Data is a business asset and needs to be treated as such</a:t>
            </a:r>
          </a:p>
        </p:txBody>
      </p:sp>
    </p:spTree>
    <p:extLst>
      <p:ext uri="{BB962C8B-B14F-4D97-AF65-F5344CB8AC3E}">
        <p14:creationId xmlns:p14="http://schemas.microsoft.com/office/powerpoint/2010/main" val="126480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61884" y="1865604"/>
            <a:ext cx="4989045" cy="1638910"/>
          </a:xfrm>
          <a:prstGeom prst="rect">
            <a:avLst/>
          </a:prstGeom>
          <a:solidFill>
            <a:schemeClr val="bg1"/>
          </a:solidFill>
        </p:spPr>
        <p:txBody>
          <a:bodyPr wrap="square">
            <a:spAutoFit/>
          </a:bodyPr>
          <a:lstStyle/>
          <a:p>
            <a:pPr>
              <a:spcAft>
                <a:spcPts val="300"/>
              </a:spcAft>
            </a:pPr>
            <a:r>
              <a:rPr lang="en-US" sz="1400" b="1" dirty="0">
                <a:cs typeface="Arial" panose="020B0604020202020204" pitchFamily="34" charset="0"/>
              </a:rPr>
              <a:t>Reliable data is needed to facilitate data consumers at all levels of the enterprise.</a:t>
            </a:r>
            <a:r>
              <a:rPr lang="en-US" sz="1400" dirty="0">
                <a:cs typeface="Arial" panose="020B0604020202020204" pitchFamily="34" charset="0"/>
              </a:rPr>
              <a:t>  </a:t>
            </a:r>
          </a:p>
          <a:p>
            <a:pPr lvl="0">
              <a:spcAft>
                <a:spcPts val="300"/>
              </a:spcAft>
            </a:pPr>
            <a:r>
              <a:rPr lang="en-US" sz="1400" dirty="0">
                <a:cs typeface="Arial" panose="020B0604020202020204" pitchFamily="34" charset="0"/>
              </a:rPr>
              <a:t>Insights, </a:t>
            </a:r>
            <a:r>
              <a:rPr lang="en-US" sz="1400" dirty="0" smtClean="0">
                <a:cs typeface="Arial" panose="020B0604020202020204" pitchFamily="34" charset="0"/>
              </a:rPr>
              <a:t>knowledge, </a:t>
            </a:r>
            <a:r>
              <a:rPr lang="en-US" sz="1400" dirty="0">
                <a:cs typeface="Arial" panose="020B0604020202020204" pitchFamily="34" charset="0"/>
              </a:rPr>
              <a:t>and information are needed to inform operational, </a:t>
            </a:r>
            <a:r>
              <a:rPr lang="en-US" sz="1400" dirty="0" smtClean="0">
                <a:cs typeface="Arial" panose="020B0604020202020204" pitchFamily="34" charset="0"/>
              </a:rPr>
              <a:t>tactical, </a:t>
            </a:r>
            <a:r>
              <a:rPr lang="en-US" sz="1400" dirty="0">
                <a:cs typeface="Arial" panose="020B0604020202020204" pitchFamily="34" charset="0"/>
              </a:rPr>
              <a:t>and strategic </a:t>
            </a:r>
            <a:r>
              <a:rPr lang="en-US" sz="1400" dirty="0" smtClean="0">
                <a:cs typeface="Arial" panose="020B0604020202020204" pitchFamily="34" charset="0"/>
              </a:rPr>
              <a:t>decision-making </a:t>
            </a:r>
            <a:r>
              <a:rPr lang="en-US" sz="1400" dirty="0">
                <a:cs typeface="Arial" panose="020B0604020202020204" pitchFamily="34" charset="0"/>
              </a:rPr>
              <a:t>processes. Data and information are needed to manage the business and </a:t>
            </a:r>
            <a:r>
              <a:rPr lang="en-US" sz="1400" dirty="0" smtClean="0">
                <a:cs typeface="Arial" panose="020B0604020202020204" pitchFamily="34" charset="0"/>
              </a:rPr>
              <a:t>empower </a:t>
            </a:r>
            <a:r>
              <a:rPr lang="en-US" sz="1400" dirty="0">
                <a:cs typeface="Arial" panose="020B0604020202020204" pitchFamily="34" charset="0"/>
              </a:rPr>
              <a:t>business processes such as billing, customer touchpoints, and fulfillment. </a:t>
            </a:r>
            <a:r>
              <a:rPr lang="en-US" sz="1400" b="1" i="1" dirty="0">
                <a:cs typeface="Arial" panose="020B0604020202020204" pitchFamily="34" charset="0"/>
              </a:rPr>
              <a:t>                                 </a:t>
            </a:r>
            <a:endParaRPr lang="en-CA" sz="1400" dirty="0">
              <a:solidFill>
                <a:schemeClr val="bg1">
                  <a:lumMod val="50000"/>
                </a:schemeClr>
              </a:solidFill>
            </a:endParaRPr>
          </a:p>
        </p:txBody>
      </p:sp>
      <p:sp>
        <p:nvSpPr>
          <p:cNvPr id="45" name="Rectangle 44"/>
          <p:cNvSpPr/>
          <p:nvPr/>
        </p:nvSpPr>
        <p:spPr>
          <a:xfrm>
            <a:off x="361884" y="3703318"/>
            <a:ext cx="3862983" cy="2005677"/>
          </a:xfrm>
          <a:prstGeom prst="rect">
            <a:avLst/>
          </a:prstGeom>
          <a:solidFill>
            <a:schemeClr val="bg1"/>
          </a:solidFill>
        </p:spPr>
        <p:txBody>
          <a:bodyPr wrap="square">
            <a:spAutoFit/>
          </a:bodyPr>
          <a:lstStyle/>
          <a:p>
            <a:pPr>
              <a:spcAft>
                <a:spcPts val="700"/>
              </a:spcAft>
            </a:pPr>
            <a:r>
              <a:rPr lang="en-CA" sz="1400" i="1" dirty="0" smtClean="0">
                <a:latin typeface="+mj-lt"/>
                <a:cs typeface="Arial" panose="020B0604020202020204" pitchFamily="34" charset="0"/>
              </a:rPr>
              <a:t>“It [data quality</a:t>
            </a:r>
            <a:r>
              <a:rPr lang="en-CA" sz="1400" i="1" dirty="0">
                <a:latin typeface="+mj-lt"/>
                <a:cs typeface="Arial" panose="020B0604020202020204" pitchFamily="34" charset="0"/>
              </a:rPr>
              <a:t>] </a:t>
            </a:r>
            <a:r>
              <a:rPr lang="en-CA" sz="1400" i="1" dirty="0" smtClean="0">
                <a:latin typeface="+mj-lt"/>
                <a:cs typeface="Arial" panose="020B0604020202020204" pitchFamily="34" charset="0"/>
              </a:rPr>
              <a:t>should be </a:t>
            </a:r>
            <a:r>
              <a:rPr lang="en-CA" sz="1400" i="1" dirty="0">
                <a:latin typeface="+mj-lt"/>
                <a:cs typeface="Arial" panose="020B0604020202020204" pitchFamily="34" charset="0"/>
              </a:rPr>
              <a:t>considered a </a:t>
            </a:r>
            <a:r>
              <a:rPr lang="en-CA" sz="1400" b="1" i="1" dirty="0">
                <a:latin typeface="+mj-lt"/>
                <a:cs typeface="Arial" panose="020B0604020202020204" pitchFamily="34" charset="0"/>
              </a:rPr>
              <a:t>constantly evolving strategy, vision and architecture </a:t>
            </a:r>
            <a:r>
              <a:rPr lang="en-CA" sz="1400" i="1" dirty="0">
                <a:latin typeface="+mj-lt"/>
                <a:cs typeface="Arial" panose="020B0604020202020204" pitchFamily="34" charset="0"/>
              </a:rPr>
              <a:t>that continuously </a:t>
            </a:r>
            <a:r>
              <a:rPr lang="en-CA" sz="1400" i="1" dirty="0" smtClean="0">
                <a:latin typeface="+mj-lt"/>
                <a:cs typeface="Arial" panose="020B0604020202020204" pitchFamily="34" charset="0"/>
              </a:rPr>
              <a:t>seeks to </a:t>
            </a:r>
            <a:r>
              <a:rPr lang="en-CA" sz="1400" i="1" dirty="0">
                <a:latin typeface="+mj-lt"/>
                <a:cs typeface="Arial" panose="020B0604020202020204" pitchFamily="34" charset="0"/>
              </a:rPr>
              <a:t>align an organization’s operations and direction with </a:t>
            </a:r>
            <a:r>
              <a:rPr lang="en-CA" sz="1400" i="1" dirty="0" smtClean="0">
                <a:latin typeface="+mj-lt"/>
                <a:cs typeface="Arial" panose="020B0604020202020204" pitchFamily="34" charset="0"/>
              </a:rPr>
              <a:t>its </a:t>
            </a:r>
            <a:r>
              <a:rPr lang="en-CA" sz="1400" b="1" i="1" dirty="0" smtClean="0">
                <a:latin typeface="+mj-lt"/>
                <a:cs typeface="Arial" panose="020B0604020202020204" pitchFamily="34" charset="0"/>
              </a:rPr>
              <a:t>strategic </a:t>
            </a:r>
            <a:r>
              <a:rPr lang="en-CA" sz="1400" b="1" i="1" dirty="0">
                <a:latin typeface="+mj-lt"/>
                <a:cs typeface="Arial" panose="020B0604020202020204" pitchFamily="34" charset="0"/>
              </a:rPr>
              <a:t>business goals and tactical and operational decisions</a:t>
            </a:r>
            <a:r>
              <a:rPr lang="en-CA" sz="1400" i="1" dirty="0" smtClean="0">
                <a:latin typeface="+mj-lt"/>
                <a:cs typeface="Arial" panose="020B0604020202020204" pitchFamily="34" charset="0"/>
              </a:rPr>
              <a:t>…”</a:t>
            </a:r>
            <a:endParaRPr lang="en-CA" sz="1400" i="1" dirty="0">
              <a:latin typeface="+mj-lt"/>
              <a:cs typeface="Arial" panose="020B0604020202020204" pitchFamily="34" charset="0"/>
            </a:endParaRPr>
          </a:p>
          <a:p>
            <a:pPr lvl="0" algn="r">
              <a:spcAft>
                <a:spcPts val="300"/>
              </a:spcAft>
            </a:pPr>
            <a:endParaRPr lang="en-CA" sz="900" dirty="0" smtClean="0">
              <a:cs typeface="Arial" panose="020B0604020202020204" pitchFamily="34" charset="0"/>
            </a:endParaRPr>
          </a:p>
          <a:p>
            <a:pPr lvl="0" algn="r">
              <a:spcAft>
                <a:spcPts val="300"/>
              </a:spcAft>
            </a:pPr>
            <a:r>
              <a:rPr lang="en-CA" sz="900" dirty="0" smtClean="0">
                <a:cs typeface="Arial" panose="020B0604020202020204" pitchFamily="34" charset="0"/>
              </a:rPr>
              <a:t>Source</a:t>
            </a:r>
            <a:r>
              <a:rPr lang="en-CA" sz="900" dirty="0">
                <a:cs typeface="Arial" panose="020B0604020202020204" pitchFamily="34" charset="0"/>
              </a:rPr>
              <a:t>: </a:t>
            </a:r>
            <a:r>
              <a:rPr lang="en-CA" sz="900" dirty="0" smtClean="0">
                <a:cs typeface="Arial" panose="020B0604020202020204" pitchFamily="34" charset="0"/>
              </a:rPr>
              <a:t>Haluk Demirkan and Bulent Dal, </a:t>
            </a:r>
            <a:r>
              <a:rPr lang="en-CA" sz="900" i="1" dirty="0" smtClean="0">
                <a:cs typeface="Arial" panose="020B0604020202020204" pitchFamily="34" charset="0"/>
              </a:rPr>
              <a:t>The Data Economy</a:t>
            </a:r>
            <a:r>
              <a:rPr lang="en-CA" sz="900" dirty="0" smtClean="0">
                <a:cs typeface="Arial" panose="020B0604020202020204" pitchFamily="34" charset="0"/>
              </a:rPr>
              <a:t>, 2014</a:t>
            </a:r>
            <a:endParaRPr lang="en-CA" sz="1600" dirty="0">
              <a:solidFill>
                <a:schemeClr val="bg1">
                  <a:lumMod val="50000"/>
                </a:schemeClr>
              </a:solidFill>
            </a:endParaRPr>
          </a:p>
        </p:txBody>
      </p:sp>
      <p:graphicFrame>
        <p:nvGraphicFramePr>
          <p:cNvPr id="2" name="Diagram 24"/>
          <p:cNvGraphicFramePr/>
          <p:nvPr>
            <p:extLst/>
          </p:nvPr>
        </p:nvGraphicFramePr>
        <p:xfrm>
          <a:off x="4732866" y="1666800"/>
          <a:ext cx="4006096" cy="2675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732866" y="4857599"/>
            <a:ext cx="4006095" cy="1289753"/>
          </a:xfrm>
          <a:prstGeom prst="rect">
            <a:avLst/>
          </a:prstGeom>
          <a:solidFill>
            <a:schemeClr val="accent3">
              <a:lumMod val="20000"/>
              <a:lumOff val="80000"/>
            </a:schemeClr>
          </a:solidFill>
        </p:spPr>
        <p:txBody>
          <a:bodyPr wrap="square" tIns="90000" bIns="90000" rtlCol="0" anchor="ctr">
            <a:spAutoFit/>
          </a:bodyPr>
          <a:lstStyle/>
          <a:p>
            <a:r>
              <a:rPr lang="en-CA" sz="1200" dirty="0" smtClean="0"/>
              <a:t>Data should be at the foundation of your organization’s evolution; the transformational insights that executives are constantly seeking to leverage can be uncovered with a data quality practice that makes high quality, trustworthy information readily available to the business users who need it.</a:t>
            </a:r>
          </a:p>
        </p:txBody>
      </p:sp>
      <p:sp>
        <p:nvSpPr>
          <p:cNvPr id="4" name="Down Arrow 3"/>
          <p:cNvSpPr/>
          <p:nvPr/>
        </p:nvSpPr>
        <p:spPr>
          <a:xfrm>
            <a:off x="6631855" y="4389657"/>
            <a:ext cx="208115" cy="42032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p:nvPr>
        </p:nvSpPr>
        <p:spPr>
          <a:xfrm>
            <a:off x="257174" y="272676"/>
            <a:ext cx="8620125" cy="877887"/>
          </a:xfrm>
        </p:spPr>
        <p:txBody>
          <a:bodyPr/>
          <a:lstStyle/>
          <a:p>
            <a:r>
              <a:rPr lang="en-CA" dirty="0">
                <a:solidFill>
                  <a:srgbClr val="FFFFFF"/>
                </a:solidFill>
              </a:rPr>
              <a:t>Organizations need reliable data to </a:t>
            </a:r>
            <a:r>
              <a:rPr lang="en-CA" dirty="0"/>
              <a:t>differentiate</a:t>
            </a:r>
            <a:r>
              <a:rPr lang="en-CA" dirty="0">
                <a:solidFill>
                  <a:schemeClr val="accent2"/>
                </a:solidFill>
              </a:rPr>
              <a:t> </a:t>
            </a:r>
            <a:r>
              <a:rPr lang="en-CA" dirty="0"/>
              <a:t>and</a:t>
            </a:r>
            <a:r>
              <a:rPr lang="en-CA" dirty="0">
                <a:solidFill>
                  <a:schemeClr val="accent2"/>
                </a:solidFill>
              </a:rPr>
              <a:t> </a:t>
            </a:r>
            <a:r>
              <a:rPr lang="en-CA" dirty="0"/>
              <a:t>remain competitive</a:t>
            </a:r>
            <a:r>
              <a:rPr lang="en-CA" dirty="0">
                <a:solidFill>
                  <a:srgbClr val="FFFFFF"/>
                </a:solidFill>
              </a:rPr>
              <a:t> in today’s </a:t>
            </a:r>
            <a:r>
              <a:rPr lang="en-CA" dirty="0" smtClean="0">
                <a:solidFill>
                  <a:srgbClr val="FFFFFF"/>
                </a:solidFill>
              </a:rPr>
              <a:t>marketplace</a:t>
            </a:r>
            <a:endParaRPr lang="en-CA" dirty="0"/>
          </a:p>
        </p:txBody>
      </p:sp>
    </p:spTree>
    <p:extLst>
      <p:ext uri="{BB962C8B-B14F-4D97-AF65-F5344CB8AC3E}">
        <p14:creationId xmlns:p14="http://schemas.microsoft.com/office/powerpoint/2010/main" val="27366758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2_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4656</Words>
  <Application>Microsoft Office PowerPoint</Application>
  <PresentationFormat>On-screen Show (4:3)</PresentationFormat>
  <Paragraphs>528</Paragraphs>
  <Slides>26</Slides>
  <Notes>13</Notes>
  <HiddenSlides>0</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26</vt:i4>
      </vt:variant>
      <vt:variant>
        <vt:lpstr>Custom Shows</vt:lpstr>
      </vt:variant>
      <vt:variant>
        <vt:i4>1</vt:i4>
      </vt:variant>
    </vt:vector>
  </HeadingPairs>
  <TitlesOfParts>
    <vt:vector size="37" baseType="lpstr">
      <vt:lpstr>Arial</vt:lpstr>
      <vt:lpstr>Calibri</vt:lpstr>
      <vt:lpstr>Georgia</vt:lpstr>
      <vt:lpstr>Open Sans</vt:lpstr>
      <vt:lpstr>Roboto Slab</vt:lpstr>
      <vt:lpstr>Times New Roman</vt:lpstr>
      <vt:lpstr>Wingdings</vt:lpstr>
      <vt:lpstr>Theme1</vt:lpstr>
      <vt:lpstr>1_Theme1</vt:lpstr>
      <vt:lpstr>2_Theme1</vt:lpstr>
      <vt:lpstr>PowerPoint Presentation</vt:lpstr>
      <vt:lpstr>PowerPoint Presentation</vt:lpstr>
      <vt:lpstr>Data Quality in Info-Tech’s Data Management Framework</vt:lpstr>
      <vt:lpstr>Our understanding of the problem</vt:lpstr>
      <vt:lpstr>Executive summary</vt:lpstr>
      <vt:lpstr>Conquer Data Quality Challenges Insight Breakdown</vt:lpstr>
      <vt:lpstr>Executives see data quality as a core IT function, yet they are unsatisfied with how it services their businesses</vt:lpstr>
      <vt:lpstr>PowerPoint Presentation</vt:lpstr>
      <vt:lpstr>Organizations need reliable data to differentiate and remain competitive in today’s marketplace</vt:lpstr>
      <vt:lpstr>The quest for improved data quality is driven by challenges in strategic business value disciplines</vt:lpstr>
      <vt:lpstr>Adopt a business perspective to transform your organization’s data quality from a pain into a gain</vt:lpstr>
      <vt:lpstr>Enable your organization to use data, trust data quality, and abide by regulatory requirements</vt:lpstr>
      <vt:lpstr>Empower IT and eliminate costs by initiating a data quality improvement program</vt:lpstr>
      <vt:lpstr>Define guiding principles for your data quality program</vt:lpstr>
      <vt:lpstr>Make sure critical success factors are found in your data quality initiatives</vt:lpstr>
      <vt:lpstr>Strike a balance between centrally-governed and  self-governed data quality</vt:lpstr>
      <vt:lpstr>Support your business in its data quality quest by developing a strong data quality practice</vt:lpstr>
      <vt:lpstr>Establish baseline metrics and set achievable targets  and realistic timelines</vt:lpstr>
      <vt:lpstr>Consider how your data quality practice will fit within your organization’s data management practice</vt:lpstr>
      <vt:lpstr>Industry Spotlight: operational and client service excellence in the automotive sector</vt:lpstr>
      <vt:lpstr>Industry Spotlight: data quality risk management in the financial services sector</vt:lpstr>
      <vt:lpstr>Industry Spotlight: data source integration in the life sciences sector </vt:lpstr>
      <vt:lpstr>Info-Tech offers various levels of support to best suit your needs</vt:lpstr>
      <vt:lpstr>Conquer Data Quality Challenges in 4 Steps: Project Overview</vt:lpstr>
      <vt:lpstr>Time constrained? Book an onsite engagement to expedite your project and get to the results faster </vt:lpstr>
      <vt:lpstr>Follow Info-Tech’s blueprint to conquer data quality challenges</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2015-11-25T21:03:08Z</dcterms:created>
  <dcterms:modified xsi:type="dcterms:W3CDTF">2015-11-25T21:04:42Z</dcterms:modified>
  <cp:contentStatus/>
</cp:coreProperties>
</file>