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941" r:id="rId2"/>
  </p:sldMasterIdLst>
  <p:notesMasterIdLst>
    <p:notesMasterId r:id="rId17"/>
  </p:notesMasterIdLst>
  <p:handoutMasterIdLst>
    <p:handoutMasterId r:id="rId18"/>
  </p:handoutMasterIdLst>
  <p:sldIdLst>
    <p:sldId id="483" r:id="rId3"/>
    <p:sldId id="596" r:id="rId4"/>
    <p:sldId id="508" r:id="rId5"/>
    <p:sldId id="524" r:id="rId6"/>
    <p:sldId id="554" r:id="rId7"/>
    <p:sldId id="602" r:id="rId8"/>
    <p:sldId id="510" r:id="rId9"/>
    <p:sldId id="522" r:id="rId10"/>
    <p:sldId id="607" r:id="rId11"/>
    <p:sldId id="509" r:id="rId12"/>
    <p:sldId id="599" r:id="rId13"/>
    <p:sldId id="507" r:id="rId14"/>
    <p:sldId id="601" r:id="rId15"/>
    <p:sldId id="506" r:id="rId16"/>
  </p:sldIdLst>
  <p:sldSz cx="9144000" cy="6858000" type="screen4x3"/>
  <p:notesSz cx="6858000" cy="9144000"/>
  <p:custShowLst>
    <p:custShow name="Custom Show 1" id="0">
      <p:sldLst/>
    </p:custShow>
  </p:custShowLst>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475F"/>
    <a:srgbClr val="F2F2F2"/>
    <a:srgbClr val="A24130"/>
    <a:srgbClr val="7F919F"/>
    <a:srgbClr val="CBDBE7"/>
    <a:srgbClr val="243F54"/>
    <a:srgbClr val="EFF7F9"/>
    <a:srgbClr val="000000"/>
    <a:srgbClr val="858585"/>
    <a:srgbClr val="E4AC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27" autoAdjust="0"/>
    <p:restoredTop sz="71553" autoAdjust="0"/>
  </p:normalViewPr>
  <p:slideViewPr>
    <p:cSldViewPr snapToGrid="0">
      <p:cViewPr>
        <p:scale>
          <a:sx n="100" d="100"/>
          <a:sy n="100" d="100"/>
        </p:scale>
        <p:origin x="1656" y="-17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spPr>
            <a:solidFill>
              <a:schemeClr val="bg1"/>
            </a:solidFill>
          </c:spPr>
          <c:dPt>
            <c:idx val="0"/>
            <c:bubble3D val="0"/>
            <c:spPr>
              <a:solidFill>
                <a:srgbClr val="A2413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bubble3D val="0"/>
            <c:spPr>
              <a:solidFill>
                <a:srgbClr val="29475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cat>
            <c:strRef>
              <c:f>Sheet1!$A$2:$A$3</c:f>
              <c:strCache>
                <c:ptCount val="2"/>
                <c:pt idx="0">
                  <c:v>Yes</c:v>
                </c:pt>
                <c:pt idx="1">
                  <c:v>No</c:v>
                </c:pt>
              </c:strCache>
            </c:strRef>
          </c:cat>
          <c:val>
            <c:numRef>
              <c:f>Sheet1!$B$2:$B$3</c:f>
              <c:numCache>
                <c:formatCode>General</c:formatCode>
                <c:ptCount val="2"/>
                <c:pt idx="0">
                  <c:v>33.299999999999997</c:v>
                </c:pt>
                <c:pt idx="1">
                  <c:v>66.599999999999994</c:v>
                </c:pt>
              </c:numCache>
            </c:numRef>
          </c:val>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014F7E-A6EA-46B5-8A6A-68E749C3DA3C}"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CA"/>
        </a:p>
      </dgm:t>
    </dgm:pt>
    <dgm:pt modelId="{867CC577-8BDF-4415-808D-DC707C792C2E}">
      <dgm:prSet phldrT="[Text]" custT="1"/>
      <dgm:spPr>
        <a:noFill/>
        <a:ln>
          <a:noFill/>
        </a:ln>
      </dgm:spPr>
      <dgm:t>
        <a:bodyPr/>
        <a:lstStyle/>
        <a:p>
          <a:r>
            <a:rPr lang="en-CA" sz="2000" dirty="0" smtClean="0"/>
            <a:t>User Needs</a:t>
          </a:r>
          <a:endParaRPr lang="en-CA" sz="2000" dirty="0"/>
        </a:p>
      </dgm:t>
    </dgm:pt>
    <dgm:pt modelId="{BCA72AD8-97D4-48F7-965F-7D4C54055A81}" type="parTrans" cxnId="{DA35970E-0269-4EEF-B70B-6DA6E8F33F61}">
      <dgm:prSet/>
      <dgm:spPr/>
      <dgm:t>
        <a:bodyPr/>
        <a:lstStyle/>
        <a:p>
          <a:endParaRPr lang="en-CA"/>
        </a:p>
      </dgm:t>
    </dgm:pt>
    <dgm:pt modelId="{8AFDB44A-7917-4F54-8E6B-4E988364F84D}" type="sibTrans" cxnId="{DA35970E-0269-4EEF-B70B-6DA6E8F33F61}">
      <dgm:prSet/>
      <dgm:spPr/>
      <dgm:t>
        <a:bodyPr/>
        <a:lstStyle/>
        <a:p>
          <a:endParaRPr lang="en-CA"/>
        </a:p>
      </dgm:t>
    </dgm:pt>
    <dgm:pt modelId="{E27FF8D2-D5E0-41C2-8CC6-EA7CD631BEFE}">
      <dgm:prSet phldrT="[Text]"/>
      <dgm:spPr>
        <a:ln>
          <a:solidFill>
            <a:srgbClr val="A24130"/>
          </a:solidFill>
        </a:ln>
      </dgm:spPr>
      <dgm:t>
        <a:bodyPr/>
        <a:lstStyle/>
        <a:p>
          <a:r>
            <a:rPr lang="en-CA" b="1" dirty="0" smtClean="0"/>
            <a:t>Devices</a:t>
          </a:r>
          <a:endParaRPr lang="en-CA" b="1" dirty="0"/>
        </a:p>
      </dgm:t>
    </dgm:pt>
    <dgm:pt modelId="{42A6CFED-4522-46B2-9CD5-2697F98E748E}" type="parTrans" cxnId="{44B30189-CB72-44EC-832D-1014BBF33852}">
      <dgm:prSet/>
      <dgm:spPr/>
      <dgm:t>
        <a:bodyPr/>
        <a:lstStyle/>
        <a:p>
          <a:endParaRPr lang="en-CA"/>
        </a:p>
      </dgm:t>
    </dgm:pt>
    <dgm:pt modelId="{46E13A0C-A37C-456E-A7A6-A9FABA7FB240}" type="sibTrans" cxnId="{44B30189-CB72-44EC-832D-1014BBF33852}">
      <dgm:prSet/>
      <dgm:spPr>
        <a:solidFill>
          <a:srgbClr val="7F919F"/>
        </a:solidFill>
      </dgm:spPr>
      <dgm:t>
        <a:bodyPr/>
        <a:lstStyle/>
        <a:p>
          <a:endParaRPr lang="en-CA"/>
        </a:p>
      </dgm:t>
    </dgm:pt>
    <dgm:pt modelId="{039BDDBA-6EEB-454C-BA6F-CC6CC5E91848}">
      <dgm:prSet phldrT="[Text]"/>
      <dgm:spPr>
        <a:ln>
          <a:solidFill>
            <a:srgbClr val="A24130"/>
          </a:solidFill>
        </a:ln>
      </dgm:spPr>
      <dgm:t>
        <a:bodyPr/>
        <a:lstStyle/>
        <a:p>
          <a:r>
            <a:rPr lang="en-CA" b="1" dirty="0" smtClean="0"/>
            <a:t>Management Tools</a:t>
          </a:r>
          <a:endParaRPr lang="en-CA" b="1" dirty="0"/>
        </a:p>
      </dgm:t>
    </dgm:pt>
    <dgm:pt modelId="{E93B0F62-F262-4CC2-BB25-EED7EAE1E0AC}" type="parTrans" cxnId="{05CD9113-61C3-4669-982D-AA49B742F2F1}">
      <dgm:prSet/>
      <dgm:spPr/>
      <dgm:t>
        <a:bodyPr/>
        <a:lstStyle/>
        <a:p>
          <a:endParaRPr lang="en-CA"/>
        </a:p>
      </dgm:t>
    </dgm:pt>
    <dgm:pt modelId="{54AA3611-3B08-46F6-8078-63906150B031}" type="sibTrans" cxnId="{05CD9113-61C3-4669-982D-AA49B742F2F1}">
      <dgm:prSet/>
      <dgm:spPr>
        <a:solidFill>
          <a:srgbClr val="7F919F"/>
        </a:solidFill>
      </dgm:spPr>
      <dgm:t>
        <a:bodyPr/>
        <a:lstStyle/>
        <a:p>
          <a:endParaRPr lang="en-CA"/>
        </a:p>
      </dgm:t>
    </dgm:pt>
    <dgm:pt modelId="{F96BAD16-B693-438E-B436-8BB506107688}">
      <dgm:prSet phldrT="[Text]"/>
      <dgm:spPr>
        <a:ln>
          <a:solidFill>
            <a:srgbClr val="A24130"/>
          </a:solidFill>
        </a:ln>
      </dgm:spPr>
      <dgm:t>
        <a:bodyPr/>
        <a:lstStyle/>
        <a:p>
          <a:r>
            <a:rPr lang="en-CA" b="1" dirty="0" smtClean="0"/>
            <a:t>Operating Systems</a:t>
          </a:r>
          <a:endParaRPr lang="en-CA" b="1" dirty="0"/>
        </a:p>
      </dgm:t>
    </dgm:pt>
    <dgm:pt modelId="{93241D82-8B37-4F5E-BBE4-DE7A187D8488}" type="parTrans" cxnId="{D2174A8D-389F-45FE-A0A6-B918AE74A489}">
      <dgm:prSet/>
      <dgm:spPr/>
      <dgm:t>
        <a:bodyPr/>
        <a:lstStyle/>
        <a:p>
          <a:endParaRPr lang="en-CA"/>
        </a:p>
      </dgm:t>
    </dgm:pt>
    <dgm:pt modelId="{A9CB9566-038F-4F60-829E-73D199C2EF67}" type="sibTrans" cxnId="{D2174A8D-389F-45FE-A0A6-B918AE74A489}">
      <dgm:prSet/>
      <dgm:spPr>
        <a:solidFill>
          <a:srgbClr val="7F919F"/>
        </a:solidFill>
      </dgm:spPr>
      <dgm:t>
        <a:bodyPr/>
        <a:lstStyle/>
        <a:p>
          <a:endParaRPr lang="en-CA"/>
        </a:p>
      </dgm:t>
    </dgm:pt>
    <dgm:pt modelId="{BA01CD39-DE01-451C-A782-E7E6CF5AE453}">
      <dgm:prSet phldrT="[Text]"/>
      <dgm:spPr>
        <a:ln>
          <a:solidFill>
            <a:srgbClr val="A24130"/>
          </a:solidFill>
        </a:ln>
      </dgm:spPr>
      <dgm:t>
        <a:bodyPr/>
        <a:lstStyle/>
        <a:p>
          <a:r>
            <a:rPr lang="en-CA" b="1" dirty="0" smtClean="0"/>
            <a:t>Policies</a:t>
          </a:r>
          <a:endParaRPr lang="en-CA" b="1" dirty="0"/>
        </a:p>
      </dgm:t>
    </dgm:pt>
    <dgm:pt modelId="{20E90A69-DA3A-4A61-A958-856ED2D5B88D}" type="parTrans" cxnId="{4FF6C77B-C736-4F50-A427-C26508B8D1D7}">
      <dgm:prSet/>
      <dgm:spPr/>
      <dgm:t>
        <a:bodyPr/>
        <a:lstStyle/>
        <a:p>
          <a:endParaRPr lang="en-CA"/>
        </a:p>
      </dgm:t>
    </dgm:pt>
    <dgm:pt modelId="{76B2AAA7-F97A-416E-B67D-07D7EFA05FA3}" type="sibTrans" cxnId="{4FF6C77B-C736-4F50-A427-C26508B8D1D7}">
      <dgm:prSet/>
      <dgm:spPr>
        <a:solidFill>
          <a:srgbClr val="7F919F"/>
        </a:solidFill>
      </dgm:spPr>
      <dgm:t>
        <a:bodyPr/>
        <a:lstStyle/>
        <a:p>
          <a:endParaRPr lang="en-CA"/>
        </a:p>
      </dgm:t>
    </dgm:pt>
    <dgm:pt modelId="{0B4A4DC1-6700-4DA7-9AC1-195A5E2CA2E3}">
      <dgm:prSet/>
      <dgm:spPr>
        <a:ln>
          <a:solidFill>
            <a:srgbClr val="A24130"/>
          </a:solidFill>
        </a:ln>
      </dgm:spPr>
      <dgm:t>
        <a:bodyPr/>
        <a:lstStyle/>
        <a:p>
          <a:r>
            <a:rPr lang="en-CA" b="1" dirty="0" smtClean="0"/>
            <a:t>Apps</a:t>
          </a:r>
          <a:endParaRPr lang="en-CA" b="1" dirty="0"/>
        </a:p>
      </dgm:t>
    </dgm:pt>
    <dgm:pt modelId="{B0B78F6B-027A-4C51-B184-288F572C1A72}" type="parTrans" cxnId="{B6244495-39C4-490E-A2D7-78361A24D33C}">
      <dgm:prSet/>
      <dgm:spPr/>
      <dgm:t>
        <a:bodyPr/>
        <a:lstStyle/>
        <a:p>
          <a:endParaRPr lang="en-CA"/>
        </a:p>
      </dgm:t>
    </dgm:pt>
    <dgm:pt modelId="{762880FD-7979-44FD-A5C1-B961901569AE}" type="sibTrans" cxnId="{B6244495-39C4-490E-A2D7-78361A24D33C}">
      <dgm:prSet/>
      <dgm:spPr>
        <a:solidFill>
          <a:srgbClr val="7F919F"/>
        </a:solidFill>
      </dgm:spPr>
      <dgm:t>
        <a:bodyPr/>
        <a:lstStyle/>
        <a:p>
          <a:endParaRPr lang="en-CA"/>
        </a:p>
      </dgm:t>
    </dgm:pt>
    <dgm:pt modelId="{18F6826A-A86F-460F-B8AD-443490DB395E}">
      <dgm:prSet/>
      <dgm:spPr>
        <a:ln>
          <a:solidFill>
            <a:srgbClr val="A24130"/>
          </a:solidFill>
        </a:ln>
      </dgm:spPr>
      <dgm:t>
        <a:bodyPr/>
        <a:lstStyle/>
        <a:p>
          <a:r>
            <a:rPr lang="en-CA" b="1" dirty="0" smtClean="0"/>
            <a:t>Tax Considerations</a:t>
          </a:r>
          <a:endParaRPr lang="en-CA" b="1" dirty="0"/>
        </a:p>
      </dgm:t>
    </dgm:pt>
    <dgm:pt modelId="{4F726F2B-8EED-4716-83E4-1CE4304DF14F}" type="parTrans" cxnId="{7E94225F-A6A3-4273-A41C-7C3E7702C472}">
      <dgm:prSet/>
      <dgm:spPr/>
      <dgm:t>
        <a:bodyPr/>
        <a:lstStyle/>
        <a:p>
          <a:endParaRPr lang="en-CA"/>
        </a:p>
      </dgm:t>
    </dgm:pt>
    <dgm:pt modelId="{BAE07E63-1AEF-4CB3-A0B6-8448A001C567}" type="sibTrans" cxnId="{7E94225F-A6A3-4273-A41C-7C3E7702C472}">
      <dgm:prSet/>
      <dgm:spPr>
        <a:solidFill>
          <a:srgbClr val="7F919F"/>
        </a:solidFill>
      </dgm:spPr>
      <dgm:t>
        <a:bodyPr/>
        <a:lstStyle/>
        <a:p>
          <a:endParaRPr lang="en-CA"/>
        </a:p>
      </dgm:t>
    </dgm:pt>
    <dgm:pt modelId="{43311EA8-22CC-41B3-91C2-11EAE0B0FE11}">
      <dgm:prSet/>
      <dgm:spPr>
        <a:ln>
          <a:solidFill>
            <a:srgbClr val="A24130"/>
          </a:solidFill>
        </a:ln>
      </dgm:spPr>
      <dgm:t>
        <a:bodyPr/>
        <a:lstStyle/>
        <a:p>
          <a:r>
            <a:rPr lang="en-CA" b="1" dirty="0" smtClean="0"/>
            <a:t>Purchasing  Decisions</a:t>
          </a:r>
          <a:endParaRPr lang="en-CA" b="1" dirty="0"/>
        </a:p>
      </dgm:t>
    </dgm:pt>
    <dgm:pt modelId="{F33B7FF8-59ED-4CC1-9228-F82C12F9998D}" type="parTrans" cxnId="{38F5E13C-A747-4022-83B1-D7995CAE088A}">
      <dgm:prSet/>
      <dgm:spPr/>
      <dgm:t>
        <a:bodyPr/>
        <a:lstStyle/>
        <a:p>
          <a:endParaRPr lang="en-CA"/>
        </a:p>
      </dgm:t>
    </dgm:pt>
    <dgm:pt modelId="{98D075D8-532D-4212-9959-A53ECEFBB2AF}" type="sibTrans" cxnId="{38F5E13C-A747-4022-83B1-D7995CAE088A}">
      <dgm:prSet/>
      <dgm:spPr>
        <a:solidFill>
          <a:srgbClr val="7F919F"/>
        </a:solidFill>
      </dgm:spPr>
      <dgm:t>
        <a:bodyPr/>
        <a:lstStyle/>
        <a:p>
          <a:endParaRPr lang="en-CA"/>
        </a:p>
      </dgm:t>
    </dgm:pt>
    <dgm:pt modelId="{DF21D39F-62CA-49BB-AF27-2AFBF241CB6C}" type="pres">
      <dgm:prSet presAssocID="{3A014F7E-A6EA-46B5-8A6A-68E749C3DA3C}" presName="Name0" presStyleCnt="0">
        <dgm:presLayoutVars>
          <dgm:chMax val="1"/>
          <dgm:dir/>
          <dgm:animLvl val="ctr"/>
          <dgm:resizeHandles val="exact"/>
        </dgm:presLayoutVars>
      </dgm:prSet>
      <dgm:spPr/>
      <dgm:t>
        <a:bodyPr/>
        <a:lstStyle/>
        <a:p>
          <a:endParaRPr lang="en-CA"/>
        </a:p>
      </dgm:t>
    </dgm:pt>
    <dgm:pt modelId="{6BA9D7DC-DEE2-412D-B72C-B83A8D55A78D}" type="pres">
      <dgm:prSet presAssocID="{867CC577-8BDF-4415-808D-DC707C792C2E}" presName="centerShape" presStyleLbl="node0" presStyleIdx="0" presStyleCnt="1"/>
      <dgm:spPr/>
      <dgm:t>
        <a:bodyPr/>
        <a:lstStyle/>
        <a:p>
          <a:endParaRPr lang="en-CA"/>
        </a:p>
      </dgm:t>
    </dgm:pt>
    <dgm:pt modelId="{38D5A4A0-8B41-4F8B-95C1-F9A62FB160AD}" type="pres">
      <dgm:prSet presAssocID="{E27FF8D2-D5E0-41C2-8CC6-EA7CD631BEFE}" presName="node" presStyleLbl="node1" presStyleIdx="0" presStyleCnt="7" custScaleX="108016" custScaleY="104848">
        <dgm:presLayoutVars>
          <dgm:bulletEnabled val="1"/>
        </dgm:presLayoutVars>
      </dgm:prSet>
      <dgm:spPr/>
      <dgm:t>
        <a:bodyPr/>
        <a:lstStyle/>
        <a:p>
          <a:endParaRPr lang="en-CA"/>
        </a:p>
      </dgm:t>
    </dgm:pt>
    <dgm:pt modelId="{7B03C0DB-CC16-4BB8-86D7-BF5B14C2756F}" type="pres">
      <dgm:prSet presAssocID="{E27FF8D2-D5E0-41C2-8CC6-EA7CD631BEFE}" presName="dummy" presStyleCnt="0"/>
      <dgm:spPr/>
    </dgm:pt>
    <dgm:pt modelId="{CDE60FBB-D6C9-4B33-B967-4D9041D825DC}" type="pres">
      <dgm:prSet presAssocID="{46E13A0C-A37C-456E-A7A6-A9FABA7FB240}" presName="sibTrans" presStyleLbl="sibTrans2D1" presStyleIdx="0" presStyleCnt="7"/>
      <dgm:spPr/>
      <dgm:t>
        <a:bodyPr/>
        <a:lstStyle/>
        <a:p>
          <a:endParaRPr lang="en-CA"/>
        </a:p>
      </dgm:t>
    </dgm:pt>
    <dgm:pt modelId="{CABDFD1D-51DA-4959-B0EA-FBEC9C216EA1}" type="pres">
      <dgm:prSet presAssocID="{0B4A4DC1-6700-4DA7-9AC1-195A5E2CA2E3}" presName="node" presStyleLbl="node1" presStyleIdx="1" presStyleCnt="7" custScaleX="108016" custScaleY="104848">
        <dgm:presLayoutVars>
          <dgm:bulletEnabled val="1"/>
        </dgm:presLayoutVars>
      </dgm:prSet>
      <dgm:spPr/>
      <dgm:t>
        <a:bodyPr/>
        <a:lstStyle/>
        <a:p>
          <a:endParaRPr lang="en-CA"/>
        </a:p>
      </dgm:t>
    </dgm:pt>
    <dgm:pt modelId="{26D18130-C1E9-4FE3-80FB-CE3B788BA44D}" type="pres">
      <dgm:prSet presAssocID="{0B4A4DC1-6700-4DA7-9AC1-195A5E2CA2E3}" presName="dummy" presStyleCnt="0"/>
      <dgm:spPr/>
    </dgm:pt>
    <dgm:pt modelId="{8B7EA304-D4AC-484B-8B61-537CBE592675}" type="pres">
      <dgm:prSet presAssocID="{762880FD-7979-44FD-A5C1-B961901569AE}" presName="sibTrans" presStyleLbl="sibTrans2D1" presStyleIdx="1" presStyleCnt="7"/>
      <dgm:spPr/>
      <dgm:t>
        <a:bodyPr/>
        <a:lstStyle/>
        <a:p>
          <a:endParaRPr lang="en-CA"/>
        </a:p>
      </dgm:t>
    </dgm:pt>
    <dgm:pt modelId="{F7BDE53E-9B09-458A-83FA-2286F7A20569}" type="pres">
      <dgm:prSet presAssocID="{43311EA8-22CC-41B3-91C2-11EAE0B0FE11}" presName="node" presStyleLbl="node1" presStyleIdx="2" presStyleCnt="7" custScaleX="108016" custScaleY="104848">
        <dgm:presLayoutVars>
          <dgm:bulletEnabled val="1"/>
        </dgm:presLayoutVars>
      </dgm:prSet>
      <dgm:spPr/>
      <dgm:t>
        <a:bodyPr/>
        <a:lstStyle/>
        <a:p>
          <a:endParaRPr lang="en-CA"/>
        </a:p>
      </dgm:t>
    </dgm:pt>
    <dgm:pt modelId="{491A135D-F0FF-4934-B4DC-D85830175A13}" type="pres">
      <dgm:prSet presAssocID="{43311EA8-22CC-41B3-91C2-11EAE0B0FE11}" presName="dummy" presStyleCnt="0"/>
      <dgm:spPr/>
    </dgm:pt>
    <dgm:pt modelId="{BD1EBA59-FAD5-423A-8879-E018DB5A5E5B}" type="pres">
      <dgm:prSet presAssocID="{98D075D8-532D-4212-9959-A53ECEFBB2AF}" presName="sibTrans" presStyleLbl="sibTrans2D1" presStyleIdx="2" presStyleCnt="7"/>
      <dgm:spPr/>
      <dgm:t>
        <a:bodyPr/>
        <a:lstStyle/>
        <a:p>
          <a:endParaRPr lang="en-CA"/>
        </a:p>
      </dgm:t>
    </dgm:pt>
    <dgm:pt modelId="{708ED8AF-9EF3-420C-831E-EBA01847D2E5}" type="pres">
      <dgm:prSet presAssocID="{18F6826A-A86F-460F-B8AD-443490DB395E}" presName="node" presStyleLbl="node1" presStyleIdx="3" presStyleCnt="7" custScaleX="108016" custScaleY="104848">
        <dgm:presLayoutVars>
          <dgm:bulletEnabled val="1"/>
        </dgm:presLayoutVars>
      </dgm:prSet>
      <dgm:spPr/>
      <dgm:t>
        <a:bodyPr/>
        <a:lstStyle/>
        <a:p>
          <a:endParaRPr lang="en-CA"/>
        </a:p>
      </dgm:t>
    </dgm:pt>
    <dgm:pt modelId="{93377625-15E5-4241-9ADC-8F8760FF1E5A}" type="pres">
      <dgm:prSet presAssocID="{18F6826A-A86F-460F-B8AD-443490DB395E}" presName="dummy" presStyleCnt="0"/>
      <dgm:spPr/>
    </dgm:pt>
    <dgm:pt modelId="{02D2953B-28BF-489A-9B77-DA4E7B6DD840}" type="pres">
      <dgm:prSet presAssocID="{BAE07E63-1AEF-4CB3-A0B6-8448A001C567}" presName="sibTrans" presStyleLbl="sibTrans2D1" presStyleIdx="3" presStyleCnt="7"/>
      <dgm:spPr/>
      <dgm:t>
        <a:bodyPr/>
        <a:lstStyle/>
        <a:p>
          <a:endParaRPr lang="en-CA"/>
        </a:p>
      </dgm:t>
    </dgm:pt>
    <dgm:pt modelId="{857558AE-DF5F-4296-94CA-F790232DF852}" type="pres">
      <dgm:prSet presAssocID="{039BDDBA-6EEB-454C-BA6F-CC6CC5E91848}" presName="node" presStyleLbl="node1" presStyleIdx="4" presStyleCnt="7" custScaleX="108016" custScaleY="104848">
        <dgm:presLayoutVars>
          <dgm:bulletEnabled val="1"/>
        </dgm:presLayoutVars>
      </dgm:prSet>
      <dgm:spPr/>
      <dgm:t>
        <a:bodyPr/>
        <a:lstStyle/>
        <a:p>
          <a:endParaRPr lang="en-CA"/>
        </a:p>
      </dgm:t>
    </dgm:pt>
    <dgm:pt modelId="{CE182C68-7121-404D-9AA2-5B4B4BE71672}" type="pres">
      <dgm:prSet presAssocID="{039BDDBA-6EEB-454C-BA6F-CC6CC5E91848}" presName="dummy" presStyleCnt="0"/>
      <dgm:spPr/>
    </dgm:pt>
    <dgm:pt modelId="{949AED5C-1364-45F1-A08C-D9ADAB105C77}" type="pres">
      <dgm:prSet presAssocID="{54AA3611-3B08-46F6-8078-63906150B031}" presName="sibTrans" presStyleLbl="sibTrans2D1" presStyleIdx="4" presStyleCnt="7"/>
      <dgm:spPr/>
      <dgm:t>
        <a:bodyPr/>
        <a:lstStyle/>
        <a:p>
          <a:endParaRPr lang="en-CA"/>
        </a:p>
      </dgm:t>
    </dgm:pt>
    <dgm:pt modelId="{787F90B6-17FF-455F-BB27-69A76A4FA0FD}" type="pres">
      <dgm:prSet presAssocID="{F96BAD16-B693-438E-B436-8BB506107688}" presName="node" presStyleLbl="node1" presStyleIdx="5" presStyleCnt="7" custScaleX="108016" custScaleY="104848">
        <dgm:presLayoutVars>
          <dgm:bulletEnabled val="1"/>
        </dgm:presLayoutVars>
      </dgm:prSet>
      <dgm:spPr/>
      <dgm:t>
        <a:bodyPr/>
        <a:lstStyle/>
        <a:p>
          <a:endParaRPr lang="en-CA"/>
        </a:p>
      </dgm:t>
    </dgm:pt>
    <dgm:pt modelId="{DC24780E-6B57-4F37-A8A4-3B64C1574E81}" type="pres">
      <dgm:prSet presAssocID="{F96BAD16-B693-438E-B436-8BB506107688}" presName="dummy" presStyleCnt="0"/>
      <dgm:spPr/>
    </dgm:pt>
    <dgm:pt modelId="{9C85B6EE-70CC-4721-866A-88540B959FC8}" type="pres">
      <dgm:prSet presAssocID="{A9CB9566-038F-4F60-829E-73D199C2EF67}" presName="sibTrans" presStyleLbl="sibTrans2D1" presStyleIdx="5" presStyleCnt="7"/>
      <dgm:spPr/>
      <dgm:t>
        <a:bodyPr/>
        <a:lstStyle/>
        <a:p>
          <a:endParaRPr lang="en-CA"/>
        </a:p>
      </dgm:t>
    </dgm:pt>
    <dgm:pt modelId="{C26E0FF1-AFA0-4755-81A0-C236540A8BA4}" type="pres">
      <dgm:prSet presAssocID="{BA01CD39-DE01-451C-A782-E7E6CF5AE453}" presName="node" presStyleLbl="node1" presStyleIdx="6" presStyleCnt="7" custScaleX="108016" custScaleY="104848">
        <dgm:presLayoutVars>
          <dgm:bulletEnabled val="1"/>
        </dgm:presLayoutVars>
      </dgm:prSet>
      <dgm:spPr/>
      <dgm:t>
        <a:bodyPr/>
        <a:lstStyle/>
        <a:p>
          <a:endParaRPr lang="en-CA"/>
        </a:p>
      </dgm:t>
    </dgm:pt>
    <dgm:pt modelId="{BEC74D4C-E5CD-4137-8B02-CA4B6A2DA246}" type="pres">
      <dgm:prSet presAssocID="{BA01CD39-DE01-451C-A782-E7E6CF5AE453}" presName="dummy" presStyleCnt="0"/>
      <dgm:spPr/>
    </dgm:pt>
    <dgm:pt modelId="{5C418F35-9FA7-4F25-8AD4-FDA6B827CF81}" type="pres">
      <dgm:prSet presAssocID="{76B2AAA7-F97A-416E-B67D-07D7EFA05FA3}" presName="sibTrans" presStyleLbl="sibTrans2D1" presStyleIdx="6" presStyleCnt="7"/>
      <dgm:spPr/>
      <dgm:t>
        <a:bodyPr/>
        <a:lstStyle/>
        <a:p>
          <a:endParaRPr lang="en-CA"/>
        </a:p>
      </dgm:t>
    </dgm:pt>
  </dgm:ptLst>
  <dgm:cxnLst>
    <dgm:cxn modelId="{DC820D8B-5E89-4CE3-B19A-6A2BEF825780}" type="presOf" srcId="{A9CB9566-038F-4F60-829E-73D199C2EF67}" destId="{9C85B6EE-70CC-4721-866A-88540B959FC8}" srcOrd="0" destOrd="0" presId="urn:microsoft.com/office/officeart/2005/8/layout/radial6"/>
    <dgm:cxn modelId="{7E94225F-A6A3-4273-A41C-7C3E7702C472}" srcId="{867CC577-8BDF-4415-808D-DC707C792C2E}" destId="{18F6826A-A86F-460F-B8AD-443490DB395E}" srcOrd="3" destOrd="0" parTransId="{4F726F2B-8EED-4716-83E4-1CE4304DF14F}" sibTransId="{BAE07E63-1AEF-4CB3-A0B6-8448A001C567}"/>
    <dgm:cxn modelId="{66B206BF-9111-4C35-9694-30726EF7C0DF}" type="presOf" srcId="{18F6826A-A86F-460F-B8AD-443490DB395E}" destId="{708ED8AF-9EF3-420C-831E-EBA01847D2E5}" srcOrd="0" destOrd="0" presId="urn:microsoft.com/office/officeart/2005/8/layout/radial6"/>
    <dgm:cxn modelId="{4FF6C77B-C736-4F50-A427-C26508B8D1D7}" srcId="{867CC577-8BDF-4415-808D-DC707C792C2E}" destId="{BA01CD39-DE01-451C-A782-E7E6CF5AE453}" srcOrd="6" destOrd="0" parTransId="{20E90A69-DA3A-4A61-A958-856ED2D5B88D}" sibTransId="{76B2AAA7-F97A-416E-B67D-07D7EFA05FA3}"/>
    <dgm:cxn modelId="{38F5E13C-A747-4022-83B1-D7995CAE088A}" srcId="{867CC577-8BDF-4415-808D-DC707C792C2E}" destId="{43311EA8-22CC-41B3-91C2-11EAE0B0FE11}" srcOrd="2" destOrd="0" parTransId="{F33B7FF8-59ED-4CC1-9228-F82C12F9998D}" sibTransId="{98D075D8-532D-4212-9959-A53ECEFBB2AF}"/>
    <dgm:cxn modelId="{FAE6F7C0-C711-4CC4-B786-5DBAD7D03B00}" type="presOf" srcId="{BA01CD39-DE01-451C-A782-E7E6CF5AE453}" destId="{C26E0FF1-AFA0-4755-81A0-C236540A8BA4}" srcOrd="0" destOrd="0" presId="urn:microsoft.com/office/officeart/2005/8/layout/radial6"/>
    <dgm:cxn modelId="{AFC8E3F1-9E35-4018-BD11-B224731AE255}" type="presOf" srcId="{762880FD-7979-44FD-A5C1-B961901569AE}" destId="{8B7EA304-D4AC-484B-8B61-537CBE592675}" srcOrd="0" destOrd="0" presId="urn:microsoft.com/office/officeart/2005/8/layout/radial6"/>
    <dgm:cxn modelId="{DF88EABF-74FE-4978-B9CF-0D73A81DFB7C}" type="presOf" srcId="{54AA3611-3B08-46F6-8078-63906150B031}" destId="{949AED5C-1364-45F1-A08C-D9ADAB105C77}" srcOrd="0" destOrd="0" presId="urn:microsoft.com/office/officeart/2005/8/layout/radial6"/>
    <dgm:cxn modelId="{D2174A8D-389F-45FE-A0A6-B918AE74A489}" srcId="{867CC577-8BDF-4415-808D-DC707C792C2E}" destId="{F96BAD16-B693-438E-B436-8BB506107688}" srcOrd="5" destOrd="0" parTransId="{93241D82-8B37-4F5E-BBE4-DE7A187D8488}" sibTransId="{A9CB9566-038F-4F60-829E-73D199C2EF67}"/>
    <dgm:cxn modelId="{B6244495-39C4-490E-A2D7-78361A24D33C}" srcId="{867CC577-8BDF-4415-808D-DC707C792C2E}" destId="{0B4A4DC1-6700-4DA7-9AC1-195A5E2CA2E3}" srcOrd="1" destOrd="0" parTransId="{B0B78F6B-027A-4C51-B184-288F572C1A72}" sibTransId="{762880FD-7979-44FD-A5C1-B961901569AE}"/>
    <dgm:cxn modelId="{00475B63-8322-481F-BF74-897E1FEBD05A}" type="presOf" srcId="{BAE07E63-1AEF-4CB3-A0B6-8448A001C567}" destId="{02D2953B-28BF-489A-9B77-DA4E7B6DD840}" srcOrd="0" destOrd="0" presId="urn:microsoft.com/office/officeart/2005/8/layout/radial6"/>
    <dgm:cxn modelId="{DBD64A38-75CE-4874-A6BA-D2EC2D329FCB}" type="presOf" srcId="{46E13A0C-A37C-456E-A7A6-A9FABA7FB240}" destId="{CDE60FBB-D6C9-4B33-B967-4D9041D825DC}" srcOrd="0" destOrd="0" presId="urn:microsoft.com/office/officeart/2005/8/layout/radial6"/>
    <dgm:cxn modelId="{286660AE-E1F2-4118-8AE9-D57055C3E1E7}" type="presOf" srcId="{039BDDBA-6EEB-454C-BA6F-CC6CC5E91848}" destId="{857558AE-DF5F-4296-94CA-F790232DF852}" srcOrd="0" destOrd="0" presId="urn:microsoft.com/office/officeart/2005/8/layout/radial6"/>
    <dgm:cxn modelId="{4EF7A68A-8C05-4BF1-A645-A5E32676EF14}" type="presOf" srcId="{43311EA8-22CC-41B3-91C2-11EAE0B0FE11}" destId="{F7BDE53E-9B09-458A-83FA-2286F7A20569}" srcOrd="0" destOrd="0" presId="urn:microsoft.com/office/officeart/2005/8/layout/radial6"/>
    <dgm:cxn modelId="{44B30189-CB72-44EC-832D-1014BBF33852}" srcId="{867CC577-8BDF-4415-808D-DC707C792C2E}" destId="{E27FF8D2-D5E0-41C2-8CC6-EA7CD631BEFE}" srcOrd="0" destOrd="0" parTransId="{42A6CFED-4522-46B2-9CD5-2697F98E748E}" sibTransId="{46E13A0C-A37C-456E-A7A6-A9FABA7FB240}"/>
    <dgm:cxn modelId="{3A02078D-2665-407A-9FEC-42E5DF0DB338}" type="presOf" srcId="{867CC577-8BDF-4415-808D-DC707C792C2E}" destId="{6BA9D7DC-DEE2-412D-B72C-B83A8D55A78D}" srcOrd="0" destOrd="0" presId="urn:microsoft.com/office/officeart/2005/8/layout/radial6"/>
    <dgm:cxn modelId="{91E650E1-D66C-412C-964E-E5F9E87F7AB7}" type="presOf" srcId="{F96BAD16-B693-438E-B436-8BB506107688}" destId="{787F90B6-17FF-455F-BB27-69A76A4FA0FD}" srcOrd="0" destOrd="0" presId="urn:microsoft.com/office/officeart/2005/8/layout/radial6"/>
    <dgm:cxn modelId="{05CD9113-61C3-4669-982D-AA49B742F2F1}" srcId="{867CC577-8BDF-4415-808D-DC707C792C2E}" destId="{039BDDBA-6EEB-454C-BA6F-CC6CC5E91848}" srcOrd="4" destOrd="0" parTransId="{E93B0F62-F262-4CC2-BB25-EED7EAE1E0AC}" sibTransId="{54AA3611-3B08-46F6-8078-63906150B031}"/>
    <dgm:cxn modelId="{0765A850-C6CC-4585-8E8F-658EE612CC30}" type="presOf" srcId="{0B4A4DC1-6700-4DA7-9AC1-195A5E2CA2E3}" destId="{CABDFD1D-51DA-4959-B0EA-FBEC9C216EA1}" srcOrd="0" destOrd="0" presId="urn:microsoft.com/office/officeart/2005/8/layout/radial6"/>
    <dgm:cxn modelId="{B8630062-6CF5-48B6-A4A6-56E85672A82E}" type="presOf" srcId="{76B2AAA7-F97A-416E-B67D-07D7EFA05FA3}" destId="{5C418F35-9FA7-4F25-8AD4-FDA6B827CF81}" srcOrd="0" destOrd="0" presId="urn:microsoft.com/office/officeart/2005/8/layout/radial6"/>
    <dgm:cxn modelId="{271BC87C-08A6-48A8-A9A1-8176299D98E6}" type="presOf" srcId="{98D075D8-532D-4212-9959-A53ECEFBB2AF}" destId="{BD1EBA59-FAD5-423A-8879-E018DB5A5E5B}" srcOrd="0" destOrd="0" presId="urn:microsoft.com/office/officeart/2005/8/layout/radial6"/>
    <dgm:cxn modelId="{1B19C377-21EC-410C-82E4-9400DA262E36}" type="presOf" srcId="{3A014F7E-A6EA-46B5-8A6A-68E749C3DA3C}" destId="{DF21D39F-62CA-49BB-AF27-2AFBF241CB6C}" srcOrd="0" destOrd="0" presId="urn:microsoft.com/office/officeart/2005/8/layout/radial6"/>
    <dgm:cxn modelId="{341DDBB7-6011-4EB8-9E34-FDAE92E69823}" type="presOf" srcId="{E27FF8D2-D5E0-41C2-8CC6-EA7CD631BEFE}" destId="{38D5A4A0-8B41-4F8B-95C1-F9A62FB160AD}" srcOrd="0" destOrd="0" presId="urn:microsoft.com/office/officeart/2005/8/layout/radial6"/>
    <dgm:cxn modelId="{DA35970E-0269-4EEF-B70B-6DA6E8F33F61}" srcId="{3A014F7E-A6EA-46B5-8A6A-68E749C3DA3C}" destId="{867CC577-8BDF-4415-808D-DC707C792C2E}" srcOrd="0" destOrd="0" parTransId="{BCA72AD8-97D4-48F7-965F-7D4C54055A81}" sibTransId="{8AFDB44A-7917-4F54-8E6B-4E988364F84D}"/>
    <dgm:cxn modelId="{4562D7B0-9AE8-49C0-BC1E-EB7C533E4D78}" type="presParOf" srcId="{DF21D39F-62CA-49BB-AF27-2AFBF241CB6C}" destId="{6BA9D7DC-DEE2-412D-B72C-B83A8D55A78D}" srcOrd="0" destOrd="0" presId="urn:microsoft.com/office/officeart/2005/8/layout/radial6"/>
    <dgm:cxn modelId="{93A87E4E-0465-49E0-A3B0-40E4F338F05D}" type="presParOf" srcId="{DF21D39F-62CA-49BB-AF27-2AFBF241CB6C}" destId="{38D5A4A0-8B41-4F8B-95C1-F9A62FB160AD}" srcOrd="1" destOrd="0" presId="urn:microsoft.com/office/officeart/2005/8/layout/radial6"/>
    <dgm:cxn modelId="{D2271302-C646-4C34-9CF4-417DB2885417}" type="presParOf" srcId="{DF21D39F-62CA-49BB-AF27-2AFBF241CB6C}" destId="{7B03C0DB-CC16-4BB8-86D7-BF5B14C2756F}" srcOrd="2" destOrd="0" presId="urn:microsoft.com/office/officeart/2005/8/layout/radial6"/>
    <dgm:cxn modelId="{84B1607D-A672-471A-A540-5184A967AC7E}" type="presParOf" srcId="{DF21D39F-62CA-49BB-AF27-2AFBF241CB6C}" destId="{CDE60FBB-D6C9-4B33-B967-4D9041D825DC}" srcOrd="3" destOrd="0" presId="urn:microsoft.com/office/officeart/2005/8/layout/radial6"/>
    <dgm:cxn modelId="{6846FA85-2B21-4E2C-A17C-07CE40D99330}" type="presParOf" srcId="{DF21D39F-62CA-49BB-AF27-2AFBF241CB6C}" destId="{CABDFD1D-51DA-4959-B0EA-FBEC9C216EA1}" srcOrd="4" destOrd="0" presId="urn:microsoft.com/office/officeart/2005/8/layout/radial6"/>
    <dgm:cxn modelId="{A6CCF19C-8BC9-46A6-A48B-1A25B52F182E}" type="presParOf" srcId="{DF21D39F-62CA-49BB-AF27-2AFBF241CB6C}" destId="{26D18130-C1E9-4FE3-80FB-CE3B788BA44D}" srcOrd="5" destOrd="0" presId="urn:microsoft.com/office/officeart/2005/8/layout/radial6"/>
    <dgm:cxn modelId="{243DF68D-2427-40F4-B617-CCA79F81AD1A}" type="presParOf" srcId="{DF21D39F-62CA-49BB-AF27-2AFBF241CB6C}" destId="{8B7EA304-D4AC-484B-8B61-537CBE592675}" srcOrd="6" destOrd="0" presId="urn:microsoft.com/office/officeart/2005/8/layout/radial6"/>
    <dgm:cxn modelId="{74FAB4A9-D27D-41BC-9623-7726B47DC33F}" type="presParOf" srcId="{DF21D39F-62CA-49BB-AF27-2AFBF241CB6C}" destId="{F7BDE53E-9B09-458A-83FA-2286F7A20569}" srcOrd="7" destOrd="0" presId="urn:microsoft.com/office/officeart/2005/8/layout/radial6"/>
    <dgm:cxn modelId="{A5625C4D-12FF-47E0-838F-5982A9C8AA7E}" type="presParOf" srcId="{DF21D39F-62CA-49BB-AF27-2AFBF241CB6C}" destId="{491A135D-F0FF-4934-B4DC-D85830175A13}" srcOrd="8" destOrd="0" presId="urn:microsoft.com/office/officeart/2005/8/layout/radial6"/>
    <dgm:cxn modelId="{D97B965B-B204-4774-ADD9-8D05DF5084FA}" type="presParOf" srcId="{DF21D39F-62CA-49BB-AF27-2AFBF241CB6C}" destId="{BD1EBA59-FAD5-423A-8879-E018DB5A5E5B}" srcOrd="9" destOrd="0" presId="urn:microsoft.com/office/officeart/2005/8/layout/radial6"/>
    <dgm:cxn modelId="{37A9B9D2-8FFD-477E-A108-A277A0DAD3A9}" type="presParOf" srcId="{DF21D39F-62CA-49BB-AF27-2AFBF241CB6C}" destId="{708ED8AF-9EF3-420C-831E-EBA01847D2E5}" srcOrd="10" destOrd="0" presId="urn:microsoft.com/office/officeart/2005/8/layout/radial6"/>
    <dgm:cxn modelId="{083FBD99-8724-4C2E-8F68-D64F7D895FD9}" type="presParOf" srcId="{DF21D39F-62CA-49BB-AF27-2AFBF241CB6C}" destId="{93377625-15E5-4241-9ADC-8F8760FF1E5A}" srcOrd="11" destOrd="0" presId="urn:microsoft.com/office/officeart/2005/8/layout/radial6"/>
    <dgm:cxn modelId="{BAB258DB-5507-4A47-B91F-4E07B0D4A5E4}" type="presParOf" srcId="{DF21D39F-62CA-49BB-AF27-2AFBF241CB6C}" destId="{02D2953B-28BF-489A-9B77-DA4E7B6DD840}" srcOrd="12" destOrd="0" presId="urn:microsoft.com/office/officeart/2005/8/layout/radial6"/>
    <dgm:cxn modelId="{1E4F6052-1E86-432C-929F-80C5BAE8F663}" type="presParOf" srcId="{DF21D39F-62CA-49BB-AF27-2AFBF241CB6C}" destId="{857558AE-DF5F-4296-94CA-F790232DF852}" srcOrd="13" destOrd="0" presId="urn:microsoft.com/office/officeart/2005/8/layout/radial6"/>
    <dgm:cxn modelId="{1A9DC24E-D0DB-4352-AC21-7C65D6006579}" type="presParOf" srcId="{DF21D39F-62CA-49BB-AF27-2AFBF241CB6C}" destId="{CE182C68-7121-404D-9AA2-5B4B4BE71672}" srcOrd="14" destOrd="0" presId="urn:microsoft.com/office/officeart/2005/8/layout/radial6"/>
    <dgm:cxn modelId="{7468DA70-1889-4561-A31B-A6B58F7F4F50}" type="presParOf" srcId="{DF21D39F-62CA-49BB-AF27-2AFBF241CB6C}" destId="{949AED5C-1364-45F1-A08C-D9ADAB105C77}" srcOrd="15" destOrd="0" presId="urn:microsoft.com/office/officeart/2005/8/layout/radial6"/>
    <dgm:cxn modelId="{A53468BC-DB0A-4DD2-BC31-F5D52576E9E5}" type="presParOf" srcId="{DF21D39F-62CA-49BB-AF27-2AFBF241CB6C}" destId="{787F90B6-17FF-455F-BB27-69A76A4FA0FD}" srcOrd="16" destOrd="0" presId="urn:microsoft.com/office/officeart/2005/8/layout/radial6"/>
    <dgm:cxn modelId="{4394BE45-C109-4E8D-A2B3-52F01C833767}" type="presParOf" srcId="{DF21D39F-62CA-49BB-AF27-2AFBF241CB6C}" destId="{DC24780E-6B57-4F37-A8A4-3B64C1574E81}" srcOrd="17" destOrd="0" presId="urn:microsoft.com/office/officeart/2005/8/layout/radial6"/>
    <dgm:cxn modelId="{7BCFA91F-97CC-428A-BD45-2BC2C4090B0F}" type="presParOf" srcId="{DF21D39F-62CA-49BB-AF27-2AFBF241CB6C}" destId="{9C85B6EE-70CC-4721-866A-88540B959FC8}" srcOrd="18" destOrd="0" presId="urn:microsoft.com/office/officeart/2005/8/layout/radial6"/>
    <dgm:cxn modelId="{0E342B59-D910-452D-83C0-919DFAC64877}" type="presParOf" srcId="{DF21D39F-62CA-49BB-AF27-2AFBF241CB6C}" destId="{C26E0FF1-AFA0-4755-81A0-C236540A8BA4}" srcOrd="19" destOrd="0" presId="urn:microsoft.com/office/officeart/2005/8/layout/radial6"/>
    <dgm:cxn modelId="{91C26F7F-D577-4E4C-84E8-77DC35181051}" type="presParOf" srcId="{DF21D39F-62CA-49BB-AF27-2AFBF241CB6C}" destId="{BEC74D4C-E5CD-4137-8B02-CA4B6A2DA246}" srcOrd="20" destOrd="0" presId="urn:microsoft.com/office/officeart/2005/8/layout/radial6"/>
    <dgm:cxn modelId="{E5079EB2-F2AE-434C-99BF-D7EA9A719BDD}" type="presParOf" srcId="{DF21D39F-62CA-49BB-AF27-2AFBF241CB6C}" destId="{5C418F35-9FA7-4F25-8AD4-FDA6B827CF81}" srcOrd="21" destOrd="0" presId="urn:microsoft.com/office/officeart/2005/8/layout/radial6"/>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418F35-9FA7-4F25-8AD4-FDA6B827CF81}">
      <dsp:nvSpPr>
        <dsp:cNvPr id="0" name=""/>
        <dsp:cNvSpPr/>
      </dsp:nvSpPr>
      <dsp:spPr>
        <a:xfrm>
          <a:off x="1359325" y="425310"/>
          <a:ext cx="3377349" cy="3377349"/>
        </a:xfrm>
        <a:prstGeom prst="blockArc">
          <a:avLst>
            <a:gd name="adj1" fmla="val 13114286"/>
            <a:gd name="adj2" fmla="val 16200000"/>
            <a:gd name="adj3" fmla="val 3900"/>
          </a:avLst>
        </a:prstGeom>
        <a:solidFill>
          <a:srgbClr val="7F919F"/>
        </a:solidFill>
        <a:ln>
          <a:noFill/>
        </a:ln>
        <a:effectLst/>
      </dsp:spPr>
      <dsp:style>
        <a:lnRef idx="0">
          <a:scrgbClr r="0" g="0" b="0"/>
        </a:lnRef>
        <a:fillRef idx="1">
          <a:scrgbClr r="0" g="0" b="0"/>
        </a:fillRef>
        <a:effectRef idx="0">
          <a:scrgbClr r="0" g="0" b="0"/>
        </a:effectRef>
        <a:fontRef idx="minor">
          <a:schemeClr val="lt1"/>
        </a:fontRef>
      </dsp:style>
    </dsp:sp>
    <dsp:sp modelId="{9C85B6EE-70CC-4721-866A-88540B959FC8}">
      <dsp:nvSpPr>
        <dsp:cNvPr id="0" name=""/>
        <dsp:cNvSpPr/>
      </dsp:nvSpPr>
      <dsp:spPr>
        <a:xfrm>
          <a:off x="1359325" y="425310"/>
          <a:ext cx="3377349" cy="3377349"/>
        </a:xfrm>
        <a:prstGeom prst="blockArc">
          <a:avLst>
            <a:gd name="adj1" fmla="val 10028571"/>
            <a:gd name="adj2" fmla="val 13114286"/>
            <a:gd name="adj3" fmla="val 3900"/>
          </a:avLst>
        </a:prstGeom>
        <a:solidFill>
          <a:srgbClr val="7F919F"/>
        </a:solidFill>
        <a:ln>
          <a:noFill/>
        </a:ln>
        <a:effectLst/>
      </dsp:spPr>
      <dsp:style>
        <a:lnRef idx="0">
          <a:scrgbClr r="0" g="0" b="0"/>
        </a:lnRef>
        <a:fillRef idx="1">
          <a:scrgbClr r="0" g="0" b="0"/>
        </a:fillRef>
        <a:effectRef idx="0">
          <a:scrgbClr r="0" g="0" b="0"/>
        </a:effectRef>
        <a:fontRef idx="minor">
          <a:schemeClr val="lt1"/>
        </a:fontRef>
      </dsp:style>
    </dsp:sp>
    <dsp:sp modelId="{949AED5C-1364-45F1-A08C-D9ADAB105C77}">
      <dsp:nvSpPr>
        <dsp:cNvPr id="0" name=""/>
        <dsp:cNvSpPr/>
      </dsp:nvSpPr>
      <dsp:spPr>
        <a:xfrm>
          <a:off x="1359325" y="425310"/>
          <a:ext cx="3377349" cy="3377349"/>
        </a:xfrm>
        <a:prstGeom prst="blockArc">
          <a:avLst>
            <a:gd name="adj1" fmla="val 6942857"/>
            <a:gd name="adj2" fmla="val 10028571"/>
            <a:gd name="adj3" fmla="val 3900"/>
          </a:avLst>
        </a:prstGeom>
        <a:solidFill>
          <a:srgbClr val="7F919F"/>
        </a:solidFill>
        <a:ln>
          <a:noFill/>
        </a:ln>
        <a:effectLst/>
      </dsp:spPr>
      <dsp:style>
        <a:lnRef idx="0">
          <a:scrgbClr r="0" g="0" b="0"/>
        </a:lnRef>
        <a:fillRef idx="1">
          <a:scrgbClr r="0" g="0" b="0"/>
        </a:fillRef>
        <a:effectRef idx="0">
          <a:scrgbClr r="0" g="0" b="0"/>
        </a:effectRef>
        <a:fontRef idx="minor">
          <a:schemeClr val="lt1"/>
        </a:fontRef>
      </dsp:style>
    </dsp:sp>
    <dsp:sp modelId="{02D2953B-28BF-489A-9B77-DA4E7B6DD840}">
      <dsp:nvSpPr>
        <dsp:cNvPr id="0" name=""/>
        <dsp:cNvSpPr/>
      </dsp:nvSpPr>
      <dsp:spPr>
        <a:xfrm>
          <a:off x="1359325" y="425310"/>
          <a:ext cx="3377349" cy="3377349"/>
        </a:xfrm>
        <a:prstGeom prst="blockArc">
          <a:avLst>
            <a:gd name="adj1" fmla="val 3857143"/>
            <a:gd name="adj2" fmla="val 6942857"/>
            <a:gd name="adj3" fmla="val 3900"/>
          </a:avLst>
        </a:prstGeom>
        <a:solidFill>
          <a:srgbClr val="7F919F"/>
        </a:solidFill>
        <a:ln>
          <a:noFill/>
        </a:ln>
        <a:effectLst/>
      </dsp:spPr>
      <dsp:style>
        <a:lnRef idx="0">
          <a:scrgbClr r="0" g="0" b="0"/>
        </a:lnRef>
        <a:fillRef idx="1">
          <a:scrgbClr r="0" g="0" b="0"/>
        </a:fillRef>
        <a:effectRef idx="0">
          <a:scrgbClr r="0" g="0" b="0"/>
        </a:effectRef>
        <a:fontRef idx="minor">
          <a:schemeClr val="lt1"/>
        </a:fontRef>
      </dsp:style>
    </dsp:sp>
    <dsp:sp modelId="{BD1EBA59-FAD5-423A-8879-E018DB5A5E5B}">
      <dsp:nvSpPr>
        <dsp:cNvPr id="0" name=""/>
        <dsp:cNvSpPr/>
      </dsp:nvSpPr>
      <dsp:spPr>
        <a:xfrm>
          <a:off x="1359325" y="425310"/>
          <a:ext cx="3377349" cy="3377349"/>
        </a:xfrm>
        <a:prstGeom prst="blockArc">
          <a:avLst>
            <a:gd name="adj1" fmla="val 771429"/>
            <a:gd name="adj2" fmla="val 3857143"/>
            <a:gd name="adj3" fmla="val 3900"/>
          </a:avLst>
        </a:prstGeom>
        <a:solidFill>
          <a:srgbClr val="7F919F"/>
        </a:solidFill>
        <a:ln>
          <a:noFill/>
        </a:ln>
        <a:effectLst/>
      </dsp:spPr>
      <dsp:style>
        <a:lnRef idx="0">
          <a:scrgbClr r="0" g="0" b="0"/>
        </a:lnRef>
        <a:fillRef idx="1">
          <a:scrgbClr r="0" g="0" b="0"/>
        </a:fillRef>
        <a:effectRef idx="0">
          <a:scrgbClr r="0" g="0" b="0"/>
        </a:effectRef>
        <a:fontRef idx="minor">
          <a:schemeClr val="lt1"/>
        </a:fontRef>
      </dsp:style>
    </dsp:sp>
    <dsp:sp modelId="{8B7EA304-D4AC-484B-8B61-537CBE592675}">
      <dsp:nvSpPr>
        <dsp:cNvPr id="0" name=""/>
        <dsp:cNvSpPr/>
      </dsp:nvSpPr>
      <dsp:spPr>
        <a:xfrm>
          <a:off x="1359325" y="425310"/>
          <a:ext cx="3377349" cy="3377349"/>
        </a:xfrm>
        <a:prstGeom prst="blockArc">
          <a:avLst>
            <a:gd name="adj1" fmla="val 19285714"/>
            <a:gd name="adj2" fmla="val 771429"/>
            <a:gd name="adj3" fmla="val 3900"/>
          </a:avLst>
        </a:prstGeom>
        <a:solidFill>
          <a:srgbClr val="7F919F"/>
        </a:solidFill>
        <a:ln>
          <a:noFill/>
        </a:ln>
        <a:effectLst/>
      </dsp:spPr>
      <dsp:style>
        <a:lnRef idx="0">
          <a:scrgbClr r="0" g="0" b="0"/>
        </a:lnRef>
        <a:fillRef idx="1">
          <a:scrgbClr r="0" g="0" b="0"/>
        </a:fillRef>
        <a:effectRef idx="0">
          <a:scrgbClr r="0" g="0" b="0"/>
        </a:effectRef>
        <a:fontRef idx="minor">
          <a:schemeClr val="lt1"/>
        </a:fontRef>
      </dsp:style>
    </dsp:sp>
    <dsp:sp modelId="{CDE60FBB-D6C9-4B33-B967-4D9041D825DC}">
      <dsp:nvSpPr>
        <dsp:cNvPr id="0" name=""/>
        <dsp:cNvSpPr/>
      </dsp:nvSpPr>
      <dsp:spPr>
        <a:xfrm>
          <a:off x="1359325" y="425310"/>
          <a:ext cx="3377349" cy="3377349"/>
        </a:xfrm>
        <a:prstGeom prst="blockArc">
          <a:avLst>
            <a:gd name="adj1" fmla="val 16200000"/>
            <a:gd name="adj2" fmla="val 19285714"/>
            <a:gd name="adj3" fmla="val 3900"/>
          </a:avLst>
        </a:prstGeom>
        <a:solidFill>
          <a:srgbClr val="7F919F"/>
        </a:solidFill>
        <a:ln>
          <a:noFill/>
        </a:ln>
        <a:effectLst/>
      </dsp:spPr>
      <dsp:style>
        <a:lnRef idx="0">
          <a:scrgbClr r="0" g="0" b="0"/>
        </a:lnRef>
        <a:fillRef idx="1">
          <a:scrgbClr r="0" g="0" b="0"/>
        </a:fillRef>
        <a:effectRef idx="0">
          <a:scrgbClr r="0" g="0" b="0"/>
        </a:effectRef>
        <a:fontRef idx="minor">
          <a:schemeClr val="lt1"/>
        </a:fontRef>
      </dsp:style>
    </dsp:sp>
    <dsp:sp modelId="{6BA9D7DC-DEE2-412D-B72C-B83A8D55A78D}">
      <dsp:nvSpPr>
        <dsp:cNvPr id="0" name=""/>
        <dsp:cNvSpPr/>
      </dsp:nvSpPr>
      <dsp:spPr>
        <a:xfrm>
          <a:off x="2394644" y="1460629"/>
          <a:ext cx="1306710" cy="1306710"/>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CA" sz="2000" kern="1200" dirty="0" smtClean="0"/>
            <a:t>User Needs</a:t>
          </a:r>
          <a:endParaRPr lang="en-CA" sz="2000" kern="1200" dirty="0"/>
        </a:p>
      </dsp:txBody>
      <dsp:txXfrm>
        <a:off x="2586007" y="1651992"/>
        <a:ext cx="923984" cy="923984"/>
      </dsp:txXfrm>
    </dsp:sp>
    <dsp:sp modelId="{38D5A4A0-8B41-4F8B-95C1-F9A62FB160AD}">
      <dsp:nvSpPr>
        <dsp:cNvPr id="0" name=""/>
        <dsp:cNvSpPr/>
      </dsp:nvSpPr>
      <dsp:spPr>
        <a:xfrm>
          <a:off x="2553990" y="-21281"/>
          <a:ext cx="988019" cy="959042"/>
        </a:xfrm>
        <a:prstGeom prst="ellipse">
          <a:avLst/>
        </a:prstGeom>
        <a:solidFill>
          <a:schemeClr val="accent1">
            <a:hueOff val="0"/>
            <a:satOff val="0"/>
            <a:lumOff val="0"/>
            <a:alphaOff val="0"/>
          </a:schemeClr>
        </a:solidFill>
        <a:ln w="25400" cap="flat" cmpd="sng" algn="ctr">
          <a:solidFill>
            <a:srgbClr val="A2413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CA" sz="700" b="1" kern="1200" dirty="0" smtClean="0"/>
            <a:t>Devices</a:t>
          </a:r>
          <a:endParaRPr lang="en-CA" sz="700" b="1" kern="1200" dirty="0"/>
        </a:p>
      </dsp:txBody>
      <dsp:txXfrm>
        <a:off x="2698682" y="119167"/>
        <a:ext cx="698635" cy="678146"/>
      </dsp:txXfrm>
    </dsp:sp>
    <dsp:sp modelId="{CABDFD1D-51DA-4959-B0EA-FBEC9C216EA1}">
      <dsp:nvSpPr>
        <dsp:cNvPr id="0" name=""/>
        <dsp:cNvSpPr/>
      </dsp:nvSpPr>
      <dsp:spPr>
        <a:xfrm>
          <a:off x="3848504" y="602123"/>
          <a:ext cx="988019" cy="959042"/>
        </a:xfrm>
        <a:prstGeom prst="ellipse">
          <a:avLst/>
        </a:prstGeom>
        <a:solidFill>
          <a:schemeClr val="accent1">
            <a:hueOff val="0"/>
            <a:satOff val="0"/>
            <a:lumOff val="0"/>
            <a:alphaOff val="0"/>
          </a:schemeClr>
        </a:solidFill>
        <a:ln w="25400" cap="flat" cmpd="sng" algn="ctr">
          <a:solidFill>
            <a:srgbClr val="A2413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CA" sz="700" b="1" kern="1200" dirty="0" smtClean="0"/>
            <a:t>Apps</a:t>
          </a:r>
          <a:endParaRPr lang="en-CA" sz="700" b="1" kern="1200" dirty="0"/>
        </a:p>
      </dsp:txBody>
      <dsp:txXfrm>
        <a:off x="3993196" y="742571"/>
        <a:ext cx="698635" cy="678146"/>
      </dsp:txXfrm>
    </dsp:sp>
    <dsp:sp modelId="{F7BDE53E-9B09-458A-83FA-2286F7A20569}">
      <dsp:nvSpPr>
        <dsp:cNvPr id="0" name=""/>
        <dsp:cNvSpPr/>
      </dsp:nvSpPr>
      <dsp:spPr>
        <a:xfrm>
          <a:off x="4168222" y="2002902"/>
          <a:ext cx="988019" cy="959042"/>
        </a:xfrm>
        <a:prstGeom prst="ellipse">
          <a:avLst/>
        </a:prstGeom>
        <a:solidFill>
          <a:schemeClr val="accent1">
            <a:hueOff val="0"/>
            <a:satOff val="0"/>
            <a:lumOff val="0"/>
            <a:alphaOff val="0"/>
          </a:schemeClr>
        </a:solidFill>
        <a:ln w="25400" cap="flat" cmpd="sng" algn="ctr">
          <a:solidFill>
            <a:srgbClr val="A2413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CA" sz="700" b="1" kern="1200" dirty="0" smtClean="0"/>
            <a:t>Purchasing  Decisions</a:t>
          </a:r>
          <a:endParaRPr lang="en-CA" sz="700" b="1" kern="1200" dirty="0"/>
        </a:p>
      </dsp:txBody>
      <dsp:txXfrm>
        <a:off x="4312914" y="2143350"/>
        <a:ext cx="698635" cy="678146"/>
      </dsp:txXfrm>
    </dsp:sp>
    <dsp:sp modelId="{708ED8AF-9EF3-420C-831E-EBA01847D2E5}">
      <dsp:nvSpPr>
        <dsp:cNvPr id="0" name=""/>
        <dsp:cNvSpPr/>
      </dsp:nvSpPr>
      <dsp:spPr>
        <a:xfrm>
          <a:off x="3272391" y="3126239"/>
          <a:ext cx="988019" cy="959042"/>
        </a:xfrm>
        <a:prstGeom prst="ellipse">
          <a:avLst/>
        </a:prstGeom>
        <a:solidFill>
          <a:schemeClr val="accent1">
            <a:hueOff val="0"/>
            <a:satOff val="0"/>
            <a:lumOff val="0"/>
            <a:alphaOff val="0"/>
          </a:schemeClr>
        </a:solidFill>
        <a:ln w="25400" cap="flat" cmpd="sng" algn="ctr">
          <a:solidFill>
            <a:srgbClr val="A2413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CA" sz="700" b="1" kern="1200" dirty="0" smtClean="0"/>
            <a:t>Tax Considerations</a:t>
          </a:r>
          <a:endParaRPr lang="en-CA" sz="700" b="1" kern="1200" dirty="0"/>
        </a:p>
      </dsp:txBody>
      <dsp:txXfrm>
        <a:off x="3417083" y="3266687"/>
        <a:ext cx="698635" cy="678146"/>
      </dsp:txXfrm>
    </dsp:sp>
    <dsp:sp modelId="{857558AE-DF5F-4296-94CA-F790232DF852}">
      <dsp:nvSpPr>
        <dsp:cNvPr id="0" name=""/>
        <dsp:cNvSpPr/>
      </dsp:nvSpPr>
      <dsp:spPr>
        <a:xfrm>
          <a:off x="1835589" y="3126239"/>
          <a:ext cx="988019" cy="959042"/>
        </a:xfrm>
        <a:prstGeom prst="ellipse">
          <a:avLst/>
        </a:prstGeom>
        <a:solidFill>
          <a:schemeClr val="accent1">
            <a:hueOff val="0"/>
            <a:satOff val="0"/>
            <a:lumOff val="0"/>
            <a:alphaOff val="0"/>
          </a:schemeClr>
        </a:solidFill>
        <a:ln w="25400" cap="flat" cmpd="sng" algn="ctr">
          <a:solidFill>
            <a:srgbClr val="A2413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CA" sz="700" b="1" kern="1200" dirty="0" smtClean="0"/>
            <a:t>Management Tools</a:t>
          </a:r>
          <a:endParaRPr lang="en-CA" sz="700" b="1" kern="1200" dirty="0"/>
        </a:p>
      </dsp:txBody>
      <dsp:txXfrm>
        <a:off x="1980281" y="3266687"/>
        <a:ext cx="698635" cy="678146"/>
      </dsp:txXfrm>
    </dsp:sp>
    <dsp:sp modelId="{787F90B6-17FF-455F-BB27-69A76A4FA0FD}">
      <dsp:nvSpPr>
        <dsp:cNvPr id="0" name=""/>
        <dsp:cNvSpPr/>
      </dsp:nvSpPr>
      <dsp:spPr>
        <a:xfrm>
          <a:off x="939757" y="2002902"/>
          <a:ext cx="988019" cy="959042"/>
        </a:xfrm>
        <a:prstGeom prst="ellipse">
          <a:avLst/>
        </a:prstGeom>
        <a:solidFill>
          <a:schemeClr val="accent1">
            <a:hueOff val="0"/>
            <a:satOff val="0"/>
            <a:lumOff val="0"/>
            <a:alphaOff val="0"/>
          </a:schemeClr>
        </a:solidFill>
        <a:ln w="25400" cap="flat" cmpd="sng" algn="ctr">
          <a:solidFill>
            <a:srgbClr val="A2413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CA" sz="700" b="1" kern="1200" dirty="0" smtClean="0"/>
            <a:t>Operating Systems</a:t>
          </a:r>
          <a:endParaRPr lang="en-CA" sz="700" b="1" kern="1200" dirty="0"/>
        </a:p>
      </dsp:txBody>
      <dsp:txXfrm>
        <a:off x="1084449" y="2143350"/>
        <a:ext cx="698635" cy="678146"/>
      </dsp:txXfrm>
    </dsp:sp>
    <dsp:sp modelId="{C26E0FF1-AFA0-4755-81A0-C236540A8BA4}">
      <dsp:nvSpPr>
        <dsp:cNvPr id="0" name=""/>
        <dsp:cNvSpPr/>
      </dsp:nvSpPr>
      <dsp:spPr>
        <a:xfrm>
          <a:off x="1259476" y="602123"/>
          <a:ext cx="988019" cy="959042"/>
        </a:xfrm>
        <a:prstGeom prst="ellipse">
          <a:avLst/>
        </a:prstGeom>
        <a:solidFill>
          <a:schemeClr val="accent1">
            <a:hueOff val="0"/>
            <a:satOff val="0"/>
            <a:lumOff val="0"/>
            <a:alphaOff val="0"/>
          </a:schemeClr>
        </a:solidFill>
        <a:ln w="25400" cap="flat" cmpd="sng" algn="ctr">
          <a:solidFill>
            <a:srgbClr val="A2413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CA" sz="700" b="1" kern="1200" dirty="0" smtClean="0"/>
            <a:t>Policies</a:t>
          </a:r>
          <a:endParaRPr lang="en-CA" sz="700" b="1" kern="1200" dirty="0"/>
        </a:p>
      </dsp:txBody>
      <dsp:txXfrm>
        <a:off x="1404168" y="742571"/>
        <a:ext cx="698635" cy="67814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11/5/2015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11/5/2015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1661113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3015860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1339613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6AFDE308-22D9-4392-A633-4FB35CDB0BF1}" type="slidenum">
              <a:rPr lang="en-CA" smtClean="0">
                <a:solidFill>
                  <a:prstClr val="black"/>
                </a:solidFill>
              </a:rPr>
              <a:pPr/>
              <a:t>12</a:t>
            </a:fld>
            <a:endParaRPr lang="en-CA" dirty="0">
              <a:solidFill>
                <a:prstClr val="black"/>
              </a:solidFill>
            </a:endParaRPr>
          </a:p>
        </p:txBody>
      </p:sp>
    </p:spTree>
    <p:extLst>
      <p:ext uri="{BB962C8B-B14F-4D97-AF65-F5344CB8AC3E}">
        <p14:creationId xmlns:p14="http://schemas.microsoft.com/office/powerpoint/2010/main" val="27139239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7" name="TextBox 6"/>
          <p:cNvSpPr txBox="1"/>
          <p:nvPr userDrawn="1"/>
        </p:nvSpPr>
        <p:spPr>
          <a:xfrm>
            <a:off x="251520" y="1080390"/>
            <a:ext cx="8625780" cy="307777"/>
          </a:xfrm>
          <a:prstGeom prst="rect">
            <a:avLst/>
          </a:prstGeom>
          <a:solidFill>
            <a:schemeClr val="accent1"/>
          </a:solidFill>
        </p:spPr>
        <p:txBody>
          <a:bodyPr wrap="square" rtlCol="0">
            <a:spAutoFit/>
          </a:bodyPr>
          <a:lstStyle/>
          <a:p>
            <a:endParaRPr lang="en-US" sz="1400" b="1" dirty="0">
              <a:solidFill>
                <a:srgbClr val="FFFFFF"/>
              </a:solidFill>
            </a:endParaRPr>
          </a:p>
        </p:txBody>
      </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75128481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grpSp>
        <p:nvGrpSpPr>
          <p:cNvPr id="7" name="Group 6"/>
          <p:cNvGrpSpPr/>
          <p:nvPr userDrawn="1"/>
        </p:nvGrpSpPr>
        <p:grpSpPr>
          <a:xfrm>
            <a:off x="0" y="214890"/>
            <a:ext cx="9144000" cy="6901735"/>
            <a:chOff x="0" y="-16351"/>
            <a:chExt cx="9144000" cy="6901735"/>
          </a:xfrm>
        </p:grpSpPr>
        <p:grpSp>
          <p:nvGrpSpPr>
            <p:cNvPr id="8" name="Group 76"/>
            <p:cNvGrpSpPr/>
            <p:nvPr/>
          </p:nvGrpSpPr>
          <p:grpSpPr>
            <a:xfrm>
              <a:off x="0" y="0"/>
              <a:ext cx="9144000" cy="6885384"/>
              <a:chOff x="0" y="0"/>
              <a:chExt cx="9144000" cy="6885384"/>
            </a:xfrm>
          </p:grpSpPr>
          <p:grpSp>
            <p:nvGrpSpPr>
              <p:cNvPr id="10" name="Group 70"/>
              <p:cNvGrpSpPr/>
              <p:nvPr/>
            </p:nvGrpSpPr>
            <p:grpSpPr>
              <a:xfrm>
                <a:off x="0" y="0"/>
                <a:ext cx="9144000" cy="6885384"/>
                <a:chOff x="0" y="0"/>
                <a:chExt cx="9144000" cy="6885384"/>
              </a:xfrm>
            </p:grpSpPr>
            <p:sp>
              <p:nvSpPr>
                <p:cNvPr id="14" name="Rectangle 13"/>
                <p:cNvSpPr/>
                <p:nvPr/>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5" name="Rectangle 14"/>
                <p:cNvSpPr/>
                <p:nvPr/>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solidFill>
                      <a:srgbClr val="FFFFFF"/>
                    </a:solidFill>
                  </a:endParaRPr>
                </a:p>
              </p:txBody>
            </p:sp>
            <p:sp>
              <p:nvSpPr>
                <p:cNvPr id="16" name="Rectangle 15"/>
                <p:cNvSpPr/>
                <p:nvPr/>
              </p:nvSpPr>
              <p:spPr>
                <a:xfrm>
                  <a:off x="0" y="6345384"/>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pSp>
          <p:cxnSp>
            <p:nvCxnSpPr>
              <p:cNvPr id="11" name="Straight Arrow Connector 10"/>
              <p:cNvCxnSpPr/>
              <p:nvPr/>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rot="16200000">
                <a:off x="-1276085" y="2021606"/>
                <a:ext cx="2805093" cy="25292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rgbClr val="FFFFFF"/>
                    </a:solidFill>
                  </a:rPr>
                  <a:t>Headline / Subhead Vertical Spacing</a:t>
                </a:r>
                <a:endParaRPr lang="en-CA" sz="1200" dirty="0">
                  <a:solidFill>
                    <a:srgbClr val="FFFFFF"/>
                  </a:solidFill>
                </a:endParaRPr>
              </a:p>
            </p:txBody>
          </p:sp>
        </p:grpSp>
        <p:sp>
          <p:nvSpPr>
            <p:cNvPr id="9" name="TextBox 8"/>
            <p:cNvSpPr txBox="1"/>
            <p:nvPr/>
          </p:nvSpPr>
          <p:spPr>
            <a:xfrm>
              <a:off x="8460432" y="-16351"/>
              <a:ext cx="539552" cy="276999"/>
            </a:xfrm>
            <a:prstGeom prst="rect">
              <a:avLst/>
            </a:prstGeom>
            <a:noFill/>
          </p:spPr>
          <p:txBody>
            <a:bodyPr wrap="square" rtlCol="0">
              <a:spAutoFit/>
            </a:bodyPr>
            <a:lstStyle/>
            <a:p>
              <a:r>
                <a:rPr lang="en-CA" sz="1200" dirty="0" smtClean="0">
                  <a:solidFill>
                    <a:srgbClr val="FFFFFF"/>
                  </a:solidFill>
                </a:rPr>
                <a:t>V4</a:t>
              </a:r>
              <a:endParaRPr lang="en-CA" sz="1200" dirty="0">
                <a:solidFill>
                  <a:srgbClr val="FFFFFF"/>
                </a:solidFill>
              </a:endParaRPr>
            </a:p>
          </p:txBody>
        </p:sp>
      </p:grpSp>
    </p:spTree>
    <p:extLst>
      <p:ext uri="{BB962C8B-B14F-4D97-AF65-F5344CB8AC3E}">
        <p14:creationId xmlns:p14="http://schemas.microsoft.com/office/powerpoint/2010/main" val="317224588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225117850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3840078896"/>
      </p:ext>
    </p:extLst>
  </p:cSld>
  <p:clrMapOvr>
    <a:masterClrMapping/>
  </p:clrMapOvr>
  <p:timing>
    <p:tnLst>
      <p:par>
        <p:cTn id="1" dur="indefinite" restart="never" nodeType="tmRoot"/>
      </p:par>
    </p:tnLst>
  </p:timing>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spTree>
    <p:extLst>
      <p:ext uri="{BB962C8B-B14F-4D97-AF65-F5344CB8AC3E}">
        <p14:creationId xmlns:p14="http://schemas.microsoft.com/office/powerpoint/2010/main" val="359329739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10744573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180471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424142905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497530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9417016"/>
      </p:ext>
    </p:extLst>
  </p:cSld>
  <p:clrMapOvr>
    <a:masterClrMapping/>
  </p:clrMapOvr>
  <p:timing>
    <p:tnLst>
      <p:par>
        <p:cTn id="1" dur="indefinite" restart="never" nodeType="tmRoot"/>
      </p:par>
    </p:tnLst>
  </p:timing>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9" name="Rectangle 8"/>
          <p:cNvSpPr/>
          <p:nvPr userDrawn="1"/>
        </p:nvSpPr>
        <p:spPr>
          <a:xfrm>
            <a:off x="251520" y="1132006"/>
            <a:ext cx="365168" cy="364691"/>
          </a:xfrm>
          <a:prstGeom prst="rect">
            <a:avLst/>
          </a:prstGeom>
          <a:solidFill>
            <a:srgbClr val="243F54"/>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10" name="Rectangle 9"/>
          <p:cNvSpPr/>
          <p:nvPr userDrawn="1"/>
        </p:nvSpPr>
        <p:spPr>
          <a:xfrm>
            <a:off x="616688" y="1132006"/>
            <a:ext cx="8260611" cy="3646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72071" y="1144504"/>
            <a:ext cx="344617" cy="339694"/>
            <a:chOff x="6983446" y="224644"/>
            <a:chExt cx="734136" cy="731520"/>
          </a:xfrm>
          <a:solidFill>
            <a:srgbClr val="243F54"/>
          </a:solidFill>
        </p:grpSpPr>
        <p:sp>
          <p:nvSpPr>
            <p:cNvPr id="13" name="Rectangle 12"/>
            <p:cNvSpPr/>
            <p:nvPr/>
          </p:nvSpPr>
          <p:spPr>
            <a:xfrm>
              <a:off x="6986062" y="224644"/>
              <a:ext cx="731520" cy="731520"/>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275484311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395289717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57"/>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7" y="117415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312757753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8008642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823759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34095419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smtClean="0">
                <a:solidFill>
                  <a:srgbClr val="FFFFFF"/>
                </a:solidFill>
              </a:rPr>
              <a:t>The following are sample activities that will be conducted by Info-Tech analysts with your team:</a:t>
            </a:r>
            <a:endParaRPr lang="en-US" sz="1400" b="1" dirty="0">
              <a:solidFill>
                <a:srgbClr val="FFFFFF"/>
              </a:solidFill>
            </a:endParaRP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796270580"/>
      </p:ext>
    </p:extLst>
  </p:cSld>
  <p:clrMapOvr>
    <a:masterClrMapping/>
  </p:clrMapOvr>
  <p:timing>
    <p:tnLst>
      <p:par>
        <p:cTn id="1" dur="indefinite" restart="never" nodeType="tmRoot"/>
      </p:par>
    </p:tnLst>
  </p:timing>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7" name="TextBox 6"/>
          <p:cNvSpPr txBox="1"/>
          <p:nvPr userDrawn="1"/>
        </p:nvSpPr>
        <p:spPr>
          <a:xfrm>
            <a:off x="251520" y="1080390"/>
            <a:ext cx="8625780" cy="307777"/>
          </a:xfrm>
          <a:prstGeom prst="rect">
            <a:avLst/>
          </a:prstGeom>
          <a:solidFill>
            <a:schemeClr val="accent1"/>
          </a:solidFill>
        </p:spPr>
        <p:txBody>
          <a:bodyPr wrap="square" rtlCol="0">
            <a:spAutoFit/>
          </a:bodyPr>
          <a:lstStyle/>
          <a:p>
            <a:endParaRPr lang="en-US" sz="1400" b="1" dirty="0">
              <a:solidFill>
                <a:srgbClr val="FFFFFF"/>
              </a:solidFill>
            </a:endParaRPr>
          </a:p>
        </p:txBody>
      </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3640551554"/>
      </p:ext>
    </p:extLst>
  </p:cSld>
  <p:clrMapOvr>
    <a:masterClrMapping/>
  </p:clrMapOvr>
  <p:timing>
    <p:tnLst>
      <p:par>
        <p:cTn id="1" dur="indefinite" restart="never" nodeType="tmRoot"/>
      </p:par>
    </p:tnLst>
  </p:timing>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20286097"/>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676575840"/>
      </p:ext>
    </p:extLst>
  </p:cSld>
  <p:clrMapOvr>
    <a:masterClrMapping/>
  </p:clrMapOvr>
  <p:timing>
    <p:tnLst>
      <p:par>
        <p:cTn id="1" dur="indefinite" restart="never" nodeType="tmRoot"/>
      </p:par>
    </p:tnLst>
  </p:timing>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4775136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sp>
        <p:nvSpPr>
          <p:cNvPr id="9" name="Rectangle 8"/>
          <p:cNvSpPr/>
          <p:nvPr userDrawn="1"/>
        </p:nvSpPr>
        <p:spPr>
          <a:xfrm>
            <a:off x="255868" y="4825473"/>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3028710"/>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3342970"/>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5138291"/>
            <a:ext cx="8623607" cy="128657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604246" y="4854388"/>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3060978"/>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06908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9" name="Rectangle 8"/>
          <p:cNvSpPr/>
          <p:nvPr userDrawn="1"/>
        </p:nvSpPr>
        <p:spPr>
          <a:xfrm>
            <a:off x="251520" y="1132006"/>
            <a:ext cx="365168" cy="364691"/>
          </a:xfrm>
          <a:prstGeom prst="rect">
            <a:avLst/>
          </a:prstGeom>
          <a:solidFill>
            <a:srgbClr val="243F54"/>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10" name="Rectangle 9"/>
          <p:cNvSpPr/>
          <p:nvPr userDrawn="1"/>
        </p:nvSpPr>
        <p:spPr>
          <a:xfrm>
            <a:off x="616688" y="1132006"/>
            <a:ext cx="8260611" cy="3646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72071" y="1144504"/>
            <a:ext cx="344617" cy="339694"/>
            <a:chOff x="6983446" y="224644"/>
            <a:chExt cx="734136" cy="731520"/>
          </a:xfrm>
          <a:solidFill>
            <a:srgbClr val="243F54"/>
          </a:solidFill>
        </p:grpSpPr>
        <p:sp>
          <p:nvSpPr>
            <p:cNvPr id="13" name="Rectangle 12"/>
            <p:cNvSpPr/>
            <p:nvPr/>
          </p:nvSpPr>
          <p:spPr>
            <a:xfrm>
              <a:off x="6986062" y="224644"/>
              <a:ext cx="731520" cy="731520"/>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30321281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slideLayout" Target="../slideLayouts/slideLayout32.xml"/><Relationship Id="rId3" Type="http://schemas.openxmlformats.org/officeDocument/2006/relationships/slideLayout" Target="../slideLayouts/slideLayout17.xml"/><Relationship Id="rId21" Type="http://schemas.openxmlformats.org/officeDocument/2006/relationships/theme" Target="../theme/theme2.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slideLayout" Target="../slideLayouts/slideLayout31.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20" Type="http://schemas.openxmlformats.org/officeDocument/2006/relationships/slideLayout" Target="../slideLayouts/slideLayout34.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19" Type="http://schemas.openxmlformats.org/officeDocument/2006/relationships/slideLayout" Target="../slideLayouts/slideLayout33.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699" r:id="rId2"/>
    <p:sldLayoutId id="2147483702" r:id="rId3"/>
    <p:sldLayoutId id="2147483706" r:id="rId4"/>
    <p:sldLayoutId id="2147483721" r:id="rId5"/>
    <p:sldLayoutId id="2147483710" r:id="rId6"/>
    <p:sldLayoutId id="2147483711" r:id="rId7"/>
    <p:sldLayoutId id="2147483720" r:id="rId8"/>
    <p:sldLayoutId id="2147483728" r:id="rId9"/>
    <p:sldLayoutId id="2147483764" r:id="rId10"/>
    <p:sldLayoutId id="2147483762" r:id="rId11"/>
    <p:sldLayoutId id="2147483761" r:id="rId12"/>
    <p:sldLayoutId id="2147483763" r:id="rId13"/>
    <p:sldLayoutId id="2147483765"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559115054"/>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 id="2147483953" r:id="rId12"/>
    <p:sldLayoutId id="2147483954" r:id="rId13"/>
    <p:sldLayoutId id="2147483955" r:id="rId14"/>
    <p:sldLayoutId id="2147483956" r:id="rId15"/>
    <p:sldLayoutId id="2147483957" r:id="rId16"/>
    <p:sldLayoutId id="2147483958" r:id="rId17"/>
    <p:sldLayoutId id="2147483959" r:id="rId18"/>
    <p:sldLayoutId id="2147483960" r:id="rId19"/>
    <p:sldLayoutId id="2147483961" r:id="rId20"/>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infotech.com/research/ss/seize-the-potential-of-the-internet-of-things-today" TargetMode="External"/><Relationship Id="rId13" Type="http://schemas.openxmlformats.org/officeDocument/2006/relationships/hyperlink" Target="http://www.infotech.com/research/ss/select-the-right-vendor-for-desktop-virtualization" TargetMode="External"/><Relationship Id="rId3" Type="http://schemas.openxmlformats.org/officeDocument/2006/relationships/notesSlide" Target="../notesSlides/notesSlide3.xml"/><Relationship Id="rId7" Type="http://schemas.openxmlformats.org/officeDocument/2006/relationships/hyperlink" Target="http://www.infotech.com/research/ss/switch-mobile-platforms" TargetMode="External"/><Relationship Id="rId12" Type="http://schemas.openxmlformats.org/officeDocument/2006/relationships/hyperlink" Target="http://www.infotech.com/research/ss/implement-desktop-virtualization-and-transition-to-everything-as-a-service" TargetMode="External"/><Relationship Id="rId2" Type="http://schemas.openxmlformats.org/officeDocument/2006/relationships/slideLayout" Target="../slideLayouts/slideLayout8.xml"/><Relationship Id="rId1" Type="http://schemas.openxmlformats.org/officeDocument/2006/relationships/tags" Target="../tags/tag3.xml"/><Relationship Id="rId6" Type="http://schemas.openxmlformats.org/officeDocument/2006/relationships/hyperlink" Target="http://www.infotech.com/research/ss/it-develop-enforce-policies-that-securely-enable-a-mobile-workforce" TargetMode="External"/><Relationship Id="rId11" Type="http://schemas.openxmlformats.org/officeDocument/2006/relationships/hyperlink" Target="http://www.infotech.com/research/ss/it-develop-an-enterprise-windows-migration-and-deployment-plan" TargetMode="External"/><Relationship Id="rId5" Type="http://schemas.openxmlformats.org/officeDocument/2006/relationships/hyperlink" Target="http://www.infotech.com/research/ss/vendor-landscape-enterprise-mobility-management" TargetMode="External"/><Relationship Id="rId15" Type="http://schemas.openxmlformats.org/officeDocument/2006/relationships/hyperlink" Target="http://www.infotech.com/research/ss/it-implement-enterprise-mobility-management" TargetMode="External"/><Relationship Id="rId10" Type="http://schemas.openxmlformats.org/officeDocument/2006/relationships/hyperlink" Target="http://www.infotech.com/research/ss/master-the-ever-expanding-puzzle-of-end-user-computing-with-a-strategy-and-roadmap" TargetMode="External"/><Relationship Id="rId4" Type="http://schemas.openxmlformats.org/officeDocument/2006/relationships/hyperlink" Target="http://www.infotech.com/research/ss/create-a-practical-byoe-action-plan" TargetMode="External"/><Relationship Id="rId9" Type="http://schemas.openxmlformats.org/officeDocument/2006/relationships/hyperlink" Target="http://www.infotech.com/research/ss/exploit-disruptive-technology-to-drive-it-efficiency-and-business-opportunity" TargetMode="External"/><Relationship Id="rId14" Type="http://schemas.openxmlformats.org/officeDocument/2006/relationships/hyperlink" Target="http://www.infotech.com/research/ss/it-vendor-landscape-thin-clients" TargetMode="External"/></Relationships>
</file>

<file path=ppt/slides/_rels/slide1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image" Target="../media/image31.png"/><Relationship Id="rId1" Type="http://schemas.openxmlformats.org/officeDocument/2006/relationships/slideLayout" Target="../slideLayouts/slideLayout10.xml"/><Relationship Id="rId6" Type="http://schemas.openxmlformats.org/officeDocument/2006/relationships/image" Target="../media/image35.png"/><Relationship Id="rId5" Type="http://schemas.openxmlformats.org/officeDocument/2006/relationships/image" Target="../media/image34.png"/><Relationship Id="rId10" Type="http://schemas.openxmlformats.org/officeDocument/2006/relationships/image" Target="../media/image38.jpeg"/><Relationship Id="rId4" Type="http://schemas.openxmlformats.org/officeDocument/2006/relationships/image" Target="../media/image33.png"/><Relationship Id="rId9" Type="http://schemas.openxmlformats.org/officeDocument/2006/relationships/image" Target="../media/image37.jpeg"/></Relationships>
</file>

<file path=ppt/slides/_rels/slide12.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s>
</file>

<file path=ppt/slides/_rels/slide13.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3.xml"/><Relationship Id="rId5" Type="http://schemas.openxmlformats.org/officeDocument/2006/relationships/image" Target="../media/image9.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mailto:WorkshopBooking@InfoTech.com" TargetMode="External"/><Relationship Id="rId1" Type="http://schemas.openxmlformats.org/officeDocument/2006/relationships/slideLayout" Target="../slideLayouts/slideLayout9.xml"/><Relationship Id="rId4" Type="http://schemas.openxmlformats.org/officeDocument/2006/relationships/image" Target="../media/image4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hyperlink" Target="http://www.zdnet.com/article/research-74-percent-using-or-adopting-byod/" TargetMode="External"/><Relationship Id="rId2" Type="http://schemas.openxmlformats.org/officeDocument/2006/relationships/slideLayout" Target="../slideLayouts/slideLayout8.xml"/><Relationship Id="rId1" Type="http://schemas.openxmlformats.org/officeDocument/2006/relationships/tags" Target="../tags/tag2.xml"/><Relationship Id="rId6" Type="http://schemas.openxmlformats.org/officeDocument/2006/relationships/hyperlink" Target="http://www.exacttarget.com/sites/exacttarget/files/deliverables/etmc-2014mobilebehaviorreport.pdf" TargetMode="External"/><Relationship Id="rId5" Type="http://schemas.openxmlformats.org/officeDocument/2006/relationships/hyperlink" Target="http://www.cisco.com/c/en/us/solutions/collateral/service-provider/visual-networking-index-vni/white_paper_c11-520862.html" TargetMode="External"/><Relationship Id="rId4" Type="http://schemas.openxmlformats.org/officeDocument/2006/relationships/image" Target="../media/image11.jpg"/></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www.processor.com/article/16271/is-choose-your-own-device-the-next-wave-of-byod" TargetMode="External"/><Relationship Id="rId1" Type="http://schemas.openxmlformats.org/officeDocument/2006/relationships/slideLayout" Target="../slideLayouts/slideLayout8.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8.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8.xml.rels><?xml version="1.0" encoding="UTF-8" standalone="yes"?>
<Relationships xmlns="http://schemas.openxmlformats.org/package/2006/relationships"><Relationship Id="rId3" Type="http://schemas.openxmlformats.org/officeDocument/2006/relationships/image" Target="../media/image29.jpg"/><Relationship Id="rId7" Type="http://schemas.openxmlformats.org/officeDocument/2006/relationships/image" Target="../media/image13.png"/><Relationship Id="rId2" Type="http://schemas.openxmlformats.org/officeDocument/2006/relationships/image" Target="../media/image28.jpg"/><Relationship Id="rId1" Type="http://schemas.openxmlformats.org/officeDocument/2006/relationships/slideLayout" Target="../slideLayouts/slideLayout8.xml"/><Relationship Id="rId6" Type="http://schemas.openxmlformats.org/officeDocument/2006/relationships/image" Target="../media/image12.png"/><Relationship Id="rId5" Type="http://schemas.openxmlformats.org/officeDocument/2006/relationships/image" Target="../media/image30.png"/><Relationship Id="rId4" Type="http://schemas.openxmlformats.org/officeDocument/2006/relationships/hyperlink" Target="http://visagemobile.com/mobilityblog/2013/06/11/cyod-mbyod-or-cope-whats-the-differenc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CA" dirty="0" smtClean="0"/>
              <a:t>Choose and Implement a Mobile Strategy</a:t>
            </a:r>
            <a:endParaRPr lang="en-CA" dirty="0"/>
          </a:p>
        </p:txBody>
      </p:sp>
      <p:sp>
        <p:nvSpPr>
          <p:cNvPr id="3" name="Text Placeholder 2"/>
          <p:cNvSpPr>
            <a:spLocks noGrp="1"/>
          </p:cNvSpPr>
          <p:nvPr>
            <p:ph type="body" sz="quarter" idx="16"/>
          </p:nvPr>
        </p:nvSpPr>
        <p:spPr>
          <a:xfrm>
            <a:off x="774700" y="3653665"/>
            <a:ext cx="7467600" cy="739091"/>
          </a:xfrm>
        </p:spPr>
        <p:txBody>
          <a:bodyPr/>
          <a:lstStyle/>
          <a:p>
            <a:r>
              <a:rPr lang="en-CA" dirty="0"/>
              <a:t>BYOD is only part of a custom-fit mobile strategy; choose the right mix of models, then tie all of your mobile initiatives together.</a:t>
            </a:r>
          </a:p>
        </p:txBody>
      </p:sp>
    </p:spTree>
    <p:extLst>
      <p:ext uri="{BB962C8B-B14F-4D97-AF65-F5344CB8AC3E}">
        <p14:creationId xmlns:p14="http://schemas.microsoft.com/office/powerpoint/2010/main" val="28975259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0"/>
          <p:cNvGrpSpPr/>
          <p:nvPr/>
        </p:nvGrpSpPr>
        <p:grpSpPr>
          <a:xfrm>
            <a:off x="3917324" y="4457958"/>
            <a:ext cx="430324" cy="585600"/>
            <a:chOff x="7194925" y="4579294"/>
            <a:chExt cx="430324" cy="585600"/>
          </a:xfrm>
          <a:effectLst>
            <a:glow rad="127000">
              <a:schemeClr val="bg1"/>
            </a:glow>
          </a:effectLst>
        </p:grpSpPr>
        <p:sp>
          <p:nvSpPr>
            <p:cNvPr id="35" name="Oval 3"/>
            <p:cNvSpPr/>
            <p:nvPr/>
          </p:nvSpPr>
          <p:spPr>
            <a:xfrm>
              <a:off x="7194925" y="4579294"/>
              <a:ext cx="430324" cy="585600"/>
            </a:xfrm>
            <a:custGeom>
              <a:avLst/>
              <a:gdLst>
                <a:gd name="connsiteX0" fmla="*/ 0 w 430324"/>
                <a:gd name="connsiteY0" fmla="*/ 215162 h 430324"/>
                <a:gd name="connsiteX1" fmla="*/ 215162 w 430324"/>
                <a:gd name="connsiteY1" fmla="*/ 0 h 430324"/>
                <a:gd name="connsiteX2" fmla="*/ 430324 w 430324"/>
                <a:gd name="connsiteY2" fmla="*/ 215162 h 430324"/>
                <a:gd name="connsiteX3" fmla="*/ 215162 w 430324"/>
                <a:gd name="connsiteY3" fmla="*/ 430324 h 430324"/>
                <a:gd name="connsiteX4" fmla="*/ 0 w 430324"/>
                <a:gd name="connsiteY4" fmla="*/ 215162 h 430324"/>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324" h="585600">
                  <a:moveTo>
                    <a:pt x="0" y="215162"/>
                  </a:moveTo>
                  <a:cubicBezTo>
                    <a:pt x="0" y="117562"/>
                    <a:pt x="96331" y="0"/>
                    <a:pt x="215162" y="0"/>
                  </a:cubicBezTo>
                  <a:cubicBezTo>
                    <a:pt x="333993" y="0"/>
                    <a:pt x="430324" y="96331"/>
                    <a:pt x="430324" y="215162"/>
                  </a:cubicBezTo>
                  <a:cubicBezTo>
                    <a:pt x="430324" y="333993"/>
                    <a:pt x="275679" y="430324"/>
                    <a:pt x="215162" y="585600"/>
                  </a:cubicBezTo>
                  <a:cubicBezTo>
                    <a:pt x="148090" y="438951"/>
                    <a:pt x="0" y="312762"/>
                    <a:pt x="0" y="215162"/>
                  </a:cubicBezTo>
                  <a:close/>
                </a:path>
              </a:pathLst>
            </a:custGeom>
            <a:solidFill>
              <a:srgbClr val="FF8181"/>
            </a:solidFill>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p:cNvSpPr txBox="1"/>
            <p:nvPr/>
          </p:nvSpPr>
          <p:spPr>
            <a:xfrm>
              <a:off x="7237866" y="4612054"/>
              <a:ext cx="351379" cy="369332"/>
            </a:xfrm>
            <a:prstGeom prst="rect">
              <a:avLst/>
            </a:prstGeom>
            <a:noFill/>
          </p:spPr>
          <p:txBody>
            <a:bodyPr wrap="none" rtlCol="0">
              <a:spAutoFit/>
            </a:bodyPr>
            <a:lstStyle/>
            <a:p>
              <a:r>
                <a:rPr lang="en-US" b="1" dirty="0" smtClean="0"/>
                <a:t>A</a:t>
              </a:r>
              <a:endParaRPr lang="en-US" b="1" dirty="0"/>
            </a:p>
          </p:txBody>
        </p:sp>
      </p:grpSp>
      <p:sp>
        <p:nvSpPr>
          <p:cNvPr id="74" name="Rounded Rectangle 66"/>
          <p:cNvSpPr/>
          <p:nvPr/>
        </p:nvSpPr>
        <p:spPr>
          <a:xfrm rot="5400000" flipH="1" flipV="1">
            <a:off x="5784802" y="1392509"/>
            <a:ext cx="2039384" cy="3676295"/>
          </a:xfrm>
          <a:custGeom>
            <a:avLst/>
            <a:gdLst>
              <a:gd name="connsiteX0" fmla="*/ 0 w 4661789"/>
              <a:gd name="connsiteY0" fmla="*/ 382057 h 2292295"/>
              <a:gd name="connsiteX1" fmla="*/ 382057 w 4661789"/>
              <a:gd name="connsiteY1" fmla="*/ 0 h 2292295"/>
              <a:gd name="connsiteX2" fmla="*/ 4279732 w 4661789"/>
              <a:gd name="connsiteY2" fmla="*/ 0 h 2292295"/>
              <a:gd name="connsiteX3" fmla="*/ 4661789 w 4661789"/>
              <a:gd name="connsiteY3" fmla="*/ 382057 h 2292295"/>
              <a:gd name="connsiteX4" fmla="*/ 4661789 w 4661789"/>
              <a:gd name="connsiteY4" fmla="*/ 1910238 h 2292295"/>
              <a:gd name="connsiteX5" fmla="*/ 4279732 w 4661789"/>
              <a:gd name="connsiteY5" fmla="*/ 2292295 h 2292295"/>
              <a:gd name="connsiteX6" fmla="*/ 382057 w 4661789"/>
              <a:gd name="connsiteY6" fmla="*/ 2292295 h 2292295"/>
              <a:gd name="connsiteX7" fmla="*/ 0 w 4661789"/>
              <a:gd name="connsiteY7" fmla="*/ 1910238 h 2292295"/>
              <a:gd name="connsiteX8" fmla="*/ 0 w 4661789"/>
              <a:gd name="connsiteY8" fmla="*/ 382057 h 2292295"/>
              <a:gd name="connsiteX0" fmla="*/ 4661789 w 4753229"/>
              <a:gd name="connsiteY0" fmla="*/ 382057 h 2292295"/>
              <a:gd name="connsiteX1" fmla="*/ 4661789 w 4753229"/>
              <a:gd name="connsiteY1" fmla="*/ 1910238 h 2292295"/>
              <a:gd name="connsiteX2" fmla="*/ 4279732 w 4753229"/>
              <a:gd name="connsiteY2" fmla="*/ 2292295 h 2292295"/>
              <a:gd name="connsiteX3" fmla="*/ 382057 w 4753229"/>
              <a:gd name="connsiteY3" fmla="*/ 2292295 h 2292295"/>
              <a:gd name="connsiteX4" fmla="*/ 0 w 4753229"/>
              <a:gd name="connsiteY4" fmla="*/ 1910238 h 2292295"/>
              <a:gd name="connsiteX5" fmla="*/ 0 w 4753229"/>
              <a:gd name="connsiteY5" fmla="*/ 382057 h 2292295"/>
              <a:gd name="connsiteX6" fmla="*/ 382057 w 4753229"/>
              <a:gd name="connsiteY6" fmla="*/ 0 h 2292295"/>
              <a:gd name="connsiteX7" fmla="*/ 4279732 w 4753229"/>
              <a:gd name="connsiteY7" fmla="*/ 0 h 2292295"/>
              <a:gd name="connsiteX8" fmla="*/ 4753229 w 4753229"/>
              <a:gd name="connsiteY8" fmla="*/ 473497 h 2292295"/>
              <a:gd name="connsiteX0" fmla="*/ 4661789 w 4661789"/>
              <a:gd name="connsiteY0" fmla="*/ 382057 h 2292295"/>
              <a:gd name="connsiteX1" fmla="*/ 4661789 w 4661789"/>
              <a:gd name="connsiteY1" fmla="*/ 1910238 h 2292295"/>
              <a:gd name="connsiteX2" fmla="*/ 4279732 w 4661789"/>
              <a:gd name="connsiteY2" fmla="*/ 2292295 h 2292295"/>
              <a:gd name="connsiteX3" fmla="*/ 382057 w 4661789"/>
              <a:gd name="connsiteY3" fmla="*/ 2292295 h 2292295"/>
              <a:gd name="connsiteX4" fmla="*/ 0 w 4661789"/>
              <a:gd name="connsiteY4" fmla="*/ 1910238 h 2292295"/>
              <a:gd name="connsiteX5" fmla="*/ 0 w 4661789"/>
              <a:gd name="connsiteY5" fmla="*/ 382057 h 2292295"/>
              <a:gd name="connsiteX6" fmla="*/ 382057 w 4661789"/>
              <a:gd name="connsiteY6" fmla="*/ 0 h 2292295"/>
              <a:gd name="connsiteX7" fmla="*/ 4279732 w 4661789"/>
              <a:gd name="connsiteY7" fmla="*/ 0 h 2292295"/>
              <a:gd name="connsiteX0" fmla="*/ 4661789 w 4661789"/>
              <a:gd name="connsiteY0" fmla="*/ 1910238 h 2292295"/>
              <a:gd name="connsiteX1" fmla="*/ 4279732 w 4661789"/>
              <a:gd name="connsiteY1" fmla="*/ 2292295 h 2292295"/>
              <a:gd name="connsiteX2" fmla="*/ 382057 w 4661789"/>
              <a:gd name="connsiteY2" fmla="*/ 2292295 h 2292295"/>
              <a:gd name="connsiteX3" fmla="*/ 0 w 4661789"/>
              <a:gd name="connsiteY3" fmla="*/ 1910238 h 2292295"/>
              <a:gd name="connsiteX4" fmla="*/ 0 w 4661789"/>
              <a:gd name="connsiteY4" fmla="*/ 382057 h 2292295"/>
              <a:gd name="connsiteX5" fmla="*/ 382057 w 4661789"/>
              <a:gd name="connsiteY5" fmla="*/ 0 h 2292295"/>
              <a:gd name="connsiteX6" fmla="*/ 4279732 w 4661789"/>
              <a:gd name="connsiteY6" fmla="*/ 0 h 2292295"/>
              <a:gd name="connsiteX0" fmla="*/ 4279732 w 4279732"/>
              <a:gd name="connsiteY0" fmla="*/ 2292295 h 2292295"/>
              <a:gd name="connsiteX1" fmla="*/ 382057 w 4279732"/>
              <a:gd name="connsiteY1" fmla="*/ 2292295 h 2292295"/>
              <a:gd name="connsiteX2" fmla="*/ 0 w 4279732"/>
              <a:gd name="connsiteY2" fmla="*/ 1910238 h 2292295"/>
              <a:gd name="connsiteX3" fmla="*/ 0 w 4279732"/>
              <a:gd name="connsiteY3" fmla="*/ 382057 h 2292295"/>
              <a:gd name="connsiteX4" fmla="*/ 382057 w 4279732"/>
              <a:gd name="connsiteY4" fmla="*/ 0 h 2292295"/>
              <a:gd name="connsiteX5" fmla="*/ 4279732 w 4279732"/>
              <a:gd name="connsiteY5" fmla="*/ 0 h 2292295"/>
              <a:gd name="connsiteX0" fmla="*/ 382057 w 4279732"/>
              <a:gd name="connsiteY0" fmla="*/ 2292295 h 2292295"/>
              <a:gd name="connsiteX1" fmla="*/ 0 w 4279732"/>
              <a:gd name="connsiteY1" fmla="*/ 1910238 h 2292295"/>
              <a:gd name="connsiteX2" fmla="*/ 0 w 4279732"/>
              <a:gd name="connsiteY2" fmla="*/ 382057 h 2292295"/>
              <a:gd name="connsiteX3" fmla="*/ 382057 w 4279732"/>
              <a:gd name="connsiteY3" fmla="*/ 0 h 2292295"/>
              <a:gd name="connsiteX4" fmla="*/ 4279732 w 4279732"/>
              <a:gd name="connsiteY4" fmla="*/ 0 h 2292295"/>
              <a:gd name="connsiteX0" fmla="*/ 0 w 4279732"/>
              <a:gd name="connsiteY0" fmla="*/ 1910238 h 1910237"/>
              <a:gd name="connsiteX1" fmla="*/ 0 w 4279732"/>
              <a:gd name="connsiteY1" fmla="*/ 382057 h 1910237"/>
              <a:gd name="connsiteX2" fmla="*/ 382057 w 4279732"/>
              <a:gd name="connsiteY2" fmla="*/ 0 h 1910237"/>
              <a:gd name="connsiteX3" fmla="*/ 4279732 w 4279732"/>
              <a:gd name="connsiteY3" fmla="*/ 0 h 1910237"/>
            </a:gdLst>
            <a:ahLst/>
            <a:cxnLst>
              <a:cxn ang="0">
                <a:pos x="connsiteX0" y="connsiteY0"/>
              </a:cxn>
              <a:cxn ang="0">
                <a:pos x="connsiteX1" y="connsiteY1"/>
              </a:cxn>
              <a:cxn ang="0">
                <a:pos x="connsiteX2" y="connsiteY2"/>
              </a:cxn>
              <a:cxn ang="0">
                <a:pos x="connsiteX3" y="connsiteY3"/>
              </a:cxn>
            </a:cxnLst>
            <a:rect l="l" t="t" r="r" b="b"/>
            <a:pathLst>
              <a:path w="4279732" h="1910237">
                <a:moveTo>
                  <a:pt x="0" y="1910238"/>
                </a:moveTo>
                <a:lnTo>
                  <a:pt x="0" y="382057"/>
                </a:lnTo>
                <a:cubicBezTo>
                  <a:pt x="0" y="171053"/>
                  <a:pt x="171053" y="0"/>
                  <a:pt x="382057" y="0"/>
                </a:cubicBezTo>
                <a:lnTo>
                  <a:pt x="4279732" y="0"/>
                </a:lnTo>
              </a:path>
            </a:pathLst>
          </a:custGeom>
          <a:noFill/>
          <a:ln w="63500" cmpd="dbl">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Integrate your mobile strategy with a broader end-user computing roadmap</a:t>
            </a:r>
          </a:p>
        </p:txBody>
      </p:sp>
      <p:sp>
        <p:nvSpPr>
          <p:cNvPr id="14" name="TextBox 13"/>
          <p:cNvSpPr txBox="1"/>
          <p:nvPr>
            <p:custDataLst>
              <p:tags r:id="rId1"/>
            </p:custDataLst>
          </p:nvPr>
        </p:nvSpPr>
        <p:spPr>
          <a:xfrm>
            <a:off x="341613" y="1252421"/>
            <a:ext cx="8371614" cy="646331"/>
          </a:xfrm>
          <a:prstGeom prst="rect">
            <a:avLst/>
          </a:prstGeom>
          <a:noFill/>
        </p:spPr>
        <p:txBody>
          <a:bodyPr wrap="square" rtlCol="0">
            <a:spAutoFit/>
          </a:bodyPr>
          <a:lstStyle/>
          <a:p>
            <a:pPr fontAlgn="base">
              <a:spcBef>
                <a:spcPct val="0"/>
              </a:spcBef>
              <a:spcAft>
                <a:spcPct val="0"/>
              </a:spcAft>
            </a:pPr>
            <a:r>
              <a:rPr lang="en-CA" b="1" dirty="0" smtClean="0">
                <a:solidFill>
                  <a:srgbClr val="333333"/>
                </a:solidFill>
              </a:rPr>
              <a:t>A strong mobile strategy is one stop in a comprehensive end-user computing roadmap. </a:t>
            </a:r>
            <a:endParaRPr lang="en-CA" b="1" dirty="0">
              <a:solidFill>
                <a:srgbClr val="333333"/>
              </a:solidFill>
            </a:endParaRPr>
          </a:p>
        </p:txBody>
      </p:sp>
      <p:sp>
        <p:nvSpPr>
          <p:cNvPr id="29" name="Rounded Rectangle 66"/>
          <p:cNvSpPr/>
          <p:nvPr/>
        </p:nvSpPr>
        <p:spPr>
          <a:xfrm flipV="1">
            <a:off x="4814234" y="2210963"/>
            <a:ext cx="3600908" cy="3328674"/>
          </a:xfrm>
          <a:custGeom>
            <a:avLst/>
            <a:gdLst>
              <a:gd name="connsiteX0" fmla="*/ 0 w 4661789"/>
              <a:gd name="connsiteY0" fmla="*/ 382057 h 2292295"/>
              <a:gd name="connsiteX1" fmla="*/ 382057 w 4661789"/>
              <a:gd name="connsiteY1" fmla="*/ 0 h 2292295"/>
              <a:gd name="connsiteX2" fmla="*/ 4279732 w 4661789"/>
              <a:gd name="connsiteY2" fmla="*/ 0 h 2292295"/>
              <a:gd name="connsiteX3" fmla="*/ 4661789 w 4661789"/>
              <a:gd name="connsiteY3" fmla="*/ 382057 h 2292295"/>
              <a:gd name="connsiteX4" fmla="*/ 4661789 w 4661789"/>
              <a:gd name="connsiteY4" fmla="*/ 1910238 h 2292295"/>
              <a:gd name="connsiteX5" fmla="*/ 4279732 w 4661789"/>
              <a:gd name="connsiteY5" fmla="*/ 2292295 h 2292295"/>
              <a:gd name="connsiteX6" fmla="*/ 382057 w 4661789"/>
              <a:gd name="connsiteY6" fmla="*/ 2292295 h 2292295"/>
              <a:gd name="connsiteX7" fmla="*/ 0 w 4661789"/>
              <a:gd name="connsiteY7" fmla="*/ 1910238 h 2292295"/>
              <a:gd name="connsiteX8" fmla="*/ 0 w 4661789"/>
              <a:gd name="connsiteY8" fmla="*/ 382057 h 2292295"/>
              <a:gd name="connsiteX0" fmla="*/ 4661789 w 4753229"/>
              <a:gd name="connsiteY0" fmla="*/ 382057 h 2292295"/>
              <a:gd name="connsiteX1" fmla="*/ 4661789 w 4753229"/>
              <a:gd name="connsiteY1" fmla="*/ 1910238 h 2292295"/>
              <a:gd name="connsiteX2" fmla="*/ 4279732 w 4753229"/>
              <a:gd name="connsiteY2" fmla="*/ 2292295 h 2292295"/>
              <a:gd name="connsiteX3" fmla="*/ 382057 w 4753229"/>
              <a:gd name="connsiteY3" fmla="*/ 2292295 h 2292295"/>
              <a:gd name="connsiteX4" fmla="*/ 0 w 4753229"/>
              <a:gd name="connsiteY4" fmla="*/ 1910238 h 2292295"/>
              <a:gd name="connsiteX5" fmla="*/ 0 w 4753229"/>
              <a:gd name="connsiteY5" fmla="*/ 382057 h 2292295"/>
              <a:gd name="connsiteX6" fmla="*/ 382057 w 4753229"/>
              <a:gd name="connsiteY6" fmla="*/ 0 h 2292295"/>
              <a:gd name="connsiteX7" fmla="*/ 4279732 w 4753229"/>
              <a:gd name="connsiteY7" fmla="*/ 0 h 2292295"/>
              <a:gd name="connsiteX8" fmla="*/ 4753229 w 4753229"/>
              <a:gd name="connsiteY8" fmla="*/ 473497 h 2292295"/>
              <a:gd name="connsiteX0" fmla="*/ 4661789 w 4661789"/>
              <a:gd name="connsiteY0" fmla="*/ 382057 h 2292295"/>
              <a:gd name="connsiteX1" fmla="*/ 4661789 w 4661789"/>
              <a:gd name="connsiteY1" fmla="*/ 1910238 h 2292295"/>
              <a:gd name="connsiteX2" fmla="*/ 4279732 w 4661789"/>
              <a:gd name="connsiteY2" fmla="*/ 2292295 h 2292295"/>
              <a:gd name="connsiteX3" fmla="*/ 382057 w 4661789"/>
              <a:gd name="connsiteY3" fmla="*/ 2292295 h 2292295"/>
              <a:gd name="connsiteX4" fmla="*/ 0 w 4661789"/>
              <a:gd name="connsiteY4" fmla="*/ 1910238 h 2292295"/>
              <a:gd name="connsiteX5" fmla="*/ 0 w 4661789"/>
              <a:gd name="connsiteY5" fmla="*/ 382057 h 2292295"/>
              <a:gd name="connsiteX6" fmla="*/ 382057 w 4661789"/>
              <a:gd name="connsiteY6" fmla="*/ 0 h 2292295"/>
              <a:gd name="connsiteX7" fmla="*/ 4279732 w 4661789"/>
              <a:gd name="connsiteY7" fmla="*/ 0 h 2292295"/>
              <a:gd name="connsiteX0" fmla="*/ 4661789 w 4661789"/>
              <a:gd name="connsiteY0" fmla="*/ 1910238 h 2292295"/>
              <a:gd name="connsiteX1" fmla="*/ 4279732 w 4661789"/>
              <a:gd name="connsiteY1" fmla="*/ 2292295 h 2292295"/>
              <a:gd name="connsiteX2" fmla="*/ 382057 w 4661789"/>
              <a:gd name="connsiteY2" fmla="*/ 2292295 h 2292295"/>
              <a:gd name="connsiteX3" fmla="*/ 0 w 4661789"/>
              <a:gd name="connsiteY3" fmla="*/ 1910238 h 2292295"/>
              <a:gd name="connsiteX4" fmla="*/ 0 w 4661789"/>
              <a:gd name="connsiteY4" fmla="*/ 382057 h 2292295"/>
              <a:gd name="connsiteX5" fmla="*/ 382057 w 4661789"/>
              <a:gd name="connsiteY5" fmla="*/ 0 h 2292295"/>
              <a:gd name="connsiteX6" fmla="*/ 4279732 w 4661789"/>
              <a:gd name="connsiteY6" fmla="*/ 0 h 2292295"/>
              <a:gd name="connsiteX0" fmla="*/ 4279732 w 4279732"/>
              <a:gd name="connsiteY0" fmla="*/ 2292295 h 2292295"/>
              <a:gd name="connsiteX1" fmla="*/ 382057 w 4279732"/>
              <a:gd name="connsiteY1" fmla="*/ 2292295 h 2292295"/>
              <a:gd name="connsiteX2" fmla="*/ 0 w 4279732"/>
              <a:gd name="connsiteY2" fmla="*/ 1910238 h 2292295"/>
              <a:gd name="connsiteX3" fmla="*/ 0 w 4279732"/>
              <a:gd name="connsiteY3" fmla="*/ 382057 h 2292295"/>
              <a:gd name="connsiteX4" fmla="*/ 382057 w 4279732"/>
              <a:gd name="connsiteY4" fmla="*/ 0 h 2292295"/>
              <a:gd name="connsiteX5" fmla="*/ 4279732 w 4279732"/>
              <a:gd name="connsiteY5" fmla="*/ 0 h 2292295"/>
              <a:gd name="connsiteX0" fmla="*/ 382057 w 4279732"/>
              <a:gd name="connsiteY0" fmla="*/ 2292295 h 2292295"/>
              <a:gd name="connsiteX1" fmla="*/ 0 w 4279732"/>
              <a:gd name="connsiteY1" fmla="*/ 1910238 h 2292295"/>
              <a:gd name="connsiteX2" fmla="*/ 0 w 4279732"/>
              <a:gd name="connsiteY2" fmla="*/ 382057 h 2292295"/>
              <a:gd name="connsiteX3" fmla="*/ 382057 w 4279732"/>
              <a:gd name="connsiteY3" fmla="*/ 0 h 2292295"/>
              <a:gd name="connsiteX4" fmla="*/ 4279732 w 4279732"/>
              <a:gd name="connsiteY4" fmla="*/ 0 h 2292295"/>
              <a:gd name="connsiteX0" fmla="*/ 0 w 4279732"/>
              <a:gd name="connsiteY0" fmla="*/ 1910238 h 1910238"/>
              <a:gd name="connsiteX1" fmla="*/ 0 w 4279732"/>
              <a:gd name="connsiteY1" fmla="*/ 382057 h 1910238"/>
              <a:gd name="connsiteX2" fmla="*/ 382057 w 4279732"/>
              <a:gd name="connsiteY2" fmla="*/ 0 h 1910238"/>
              <a:gd name="connsiteX3" fmla="*/ 4279732 w 4279732"/>
              <a:gd name="connsiteY3" fmla="*/ 0 h 1910238"/>
            </a:gdLst>
            <a:ahLst/>
            <a:cxnLst>
              <a:cxn ang="0">
                <a:pos x="connsiteX0" y="connsiteY0"/>
              </a:cxn>
              <a:cxn ang="0">
                <a:pos x="connsiteX1" y="connsiteY1"/>
              </a:cxn>
              <a:cxn ang="0">
                <a:pos x="connsiteX2" y="connsiteY2"/>
              </a:cxn>
              <a:cxn ang="0">
                <a:pos x="connsiteX3" y="connsiteY3"/>
              </a:cxn>
            </a:cxnLst>
            <a:rect l="l" t="t" r="r" b="b"/>
            <a:pathLst>
              <a:path w="4279732" h="1910238">
                <a:moveTo>
                  <a:pt x="0" y="1910238"/>
                </a:moveTo>
                <a:lnTo>
                  <a:pt x="0" y="382057"/>
                </a:lnTo>
                <a:cubicBezTo>
                  <a:pt x="0" y="171053"/>
                  <a:pt x="171053" y="0"/>
                  <a:pt x="382057" y="0"/>
                </a:cubicBezTo>
                <a:lnTo>
                  <a:pt x="4279732" y="0"/>
                </a:lnTo>
              </a:path>
            </a:pathLst>
          </a:custGeom>
          <a:noFill/>
          <a:ln w="63500" cmpd="dbl">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8360618" y="5458594"/>
            <a:ext cx="186940" cy="18694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2944886" y="3582987"/>
            <a:ext cx="1629642" cy="415498"/>
          </a:xfrm>
          <a:prstGeom prst="rect">
            <a:avLst/>
          </a:prstGeom>
          <a:solidFill>
            <a:schemeClr val="bg1"/>
          </a:solidFill>
          <a:effectLst>
            <a:softEdge rad="31750"/>
          </a:effectLst>
        </p:spPr>
        <p:txBody>
          <a:bodyPr wrap="square" rtlCol="0">
            <a:spAutoFit/>
          </a:bodyPr>
          <a:lstStyle>
            <a:defPPr>
              <a:defRPr lang="en-US"/>
            </a:defPPr>
            <a:lvl1pPr algn="l">
              <a:defRPr sz="1050" b="1">
                <a:solidFill>
                  <a:schemeClr val="accent1">
                    <a:lumMod val="75000"/>
                  </a:schemeClr>
                </a:solidFill>
              </a:defRPr>
            </a:lvl1pPr>
          </a:lstStyle>
          <a:p>
            <a:pPr algn="r"/>
            <a:r>
              <a:rPr lang="en-US" i="1" dirty="0" smtClean="0">
                <a:hlinkClick r:id="rId4"/>
              </a:rPr>
              <a:t>Create a Practical BYOE Action Plan</a:t>
            </a:r>
            <a:endParaRPr lang="en-US" i="1" dirty="0"/>
          </a:p>
        </p:txBody>
      </p:sp>
      <p:sp>
        <p:nvSpPr>
          <p:cNvPr id="33" name="TextBox 32"/>
          <p:cNvSpPr txBox="1"/>
          <p:nvPr/>
        </p:nvSpPr>
        <p:spPr>
          <a:xfrm>
            <a:off x="712565" y="3955559"/>
            <a:ext cx="1737088" cy="577081"/>
          </a:xfrm>
          <a:prstGeom prst="rect">
            <a:avLst/>
          </a:prstGeom>
          <a:noFill/>
          <a:effectLst>
            <a:softEdge rad="31750"/>
          </a:effectLst>
        </p:spPr>
        <p:txBody>
          <a:bodyPr wrap="square" rtlCol="0">
            <a:spAutoFit/>
          </a:bodyPr>
          <a:lstStyle/>
          <a:p>
            <a:pPr algn="l"/>
            <a:r>
              <a:rPr lang="en-US" sz="1050" b="1" i="1" dirty="0" smtClean="0">
                <a:solidFill>
                  <a:schemeClr val="accent1">
                    <a:lumMod val="75000"/>
                  </a:schemeClr>
                </a:solidFill>
                <a:hlinkClick r:id="rId5"/>
              </a:rPr>
              <a:t>Vendor Landscape: Enterprise Mobility Management</a:t>
            </a:r>
            <a:endParaRPr lang="en-US" sz="1050" b="1" i="1" dirty="0">
              <a:solidFill>
                <a:schemeClr val="accent1">
                  <a:lumMod val="75000"/>
                </a:schemeClr>
              </a:solidFill>
            </a:endParaRPr>
          </a:p>
        </p:txBody>
      </p:sp>
      <p:sp>
        <p:nvSpPr>
          <p:cNvPr id="37" name="Rounded Rectangle 36"/>
          <p:cNvSpPr/>
          <p:nvPr/>
        </p:nvSpPr>
        <p:spPr>
          <a:xfrm>
            <a:off x="530012" y="2126405"/>
            <a:ext cx="2259179" cy="978840"/>
          </a:xfrm>
          <a:prstGeom prst="roundRect">
            <a:avLst/>
          </a:prstGeom>
          <a:solidFill>
            <a:schemeClr val="bg1"/>
          </a:solidFill>
          <a:ln>
            <a:solidFill>
              <a:schemeClr val="bg1">
                <a:lumMod val="50000"/>
              </a:schemeClr>
            </a:solidFill>
          </a:ln>
          <a:effectLst>
            <a:outerShdw dist="12700" dir="2700000" algn="tl"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 name="Straight Connector 37"/>
          <p:cNvCxnSpPr/>
          <p:nvPr/>
        </p:nvCxnSpPr>
        <p:spPr>
          <a:xfrm>
            <a:off x="613416" y="2299525"/>
            <a:ext cx="371227" cy="0"/>
          </a:xfrm>
          <a:prstGeom prst="line">
            <a:avLst/>
          </a:prstGeom>
          <a:noFill/>
          <a:ln w="57150" cmpd="dbl">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39" name="Straight Connector 38"/>
          <p:cNvCxnSpPr/>
          <p:nvPr/>
        </p:nvCxnSpPr>
        <p:spPr>
          <a:xfrm>
            <a:off x="613416" y="2587772"/>
            <a:ext cx="371227" cy="0"/>
          </a:xfrm>
          <a:prstGeom prst="line">
            <a:avLst/>
          </a:prstGeom>
          <a:noFill/>
          <a:ln w="63500" cmpd="dbl">
            <a:solidFill>
              <a:srgbClr val="0070C0"/>
            </a:solidFill>
          </a:ln>
        </p:spPr>
        <p:style>
          <a:lnRef idx="2">
            <a:schemeClr val="accent1">
              <a:shade val="50000"/>
            </a:schemeClr>
          </a:lnRef>
          <a:fillRef idx="1">
            <a:schemeClr val="accent1"/>
          </a:fillRef>
          <a:effectRef idx="0">
            <a:schemeClr val="accent1"/>
          </a:effectRef>
          <a:fontRef idx="minor">
            <a:schemeClr val="lt1"/>
          </a:fontRef>
        </p:style>
      </p:cxnSp>
      <p:sp>
        <p:nvSpPr>
          <p:cNvPr id="41" name="TextBox 40"/>
          <p:cNvSpPr txBox="1"/>
          <p:nvPr/>
        </p:nvSpPr>
        <p:spPr>
          <a:xfrm>
            <a:off x="997741" y="2138387"/>
            <a:ext cx="704039" cy="276999"/>
          </a:xfrm>
          <a:prstGeom prst="rect">
            <a:avLst/>
          </a:prstGeom>
          <a:noFill/>
        </p:spPr>
        <p:txBody>
          <a:bodyPr wrap="none" rtlCol="0">
            <a:spAutoFit/>
          </a:bodyPr>
          <a:lstStyle/>
          <a:p>
            <a:pPr algn="l"/>
            <a:r>
              <a:rPr lang="en-US" sz="1200" dirty="0" smtClean="0"/>
              <a:t>Mobility</a:t>
            </a:r>
            <a:endParaRPr lang="en-US" sz="1200" dirty="0"/>
          </a:p>
        </p:txBody>
      </p:sp>
      <p:sp>
        <p:nvSpPr>
          <p:cNvPr id="43" name="TextBox 42"/>
          <p:cNvSpPr txBox="1"/>
          <p:nvPr/>
        </p:nvSpPr>
        <p:spPr>
          <a:xfrm>
            <a:off x="3229037" y="5309620"/>
            <a:ext cx="1920240" cy="1046440"/>
          </a:xfrm>
          <a:prstGeom prst="rect">
            <a:avLst/>
          </a:prstGeom>
          <a:noFill/>
          <a:effectLst>
            <a:softEdge rad="31750"/>
          </a:effectLst>
        </p:spPr>
        <p:txBody>
          <a:bodyPr wrap="square" rtlCol="0">
            <a:spAutoFit/>
          </a:bodyPr>
          <a:lstStyle/>
          <a:p>
            <a:pPr algn="l"/>
            <a:r>
              <a:rPr lang="en-US" sz="1400" i="1" dirty="0">
                <a:solidFill>
                  <a:schemeClr val="accent1">
                    <a:lumMod val="75000"/>
                  </a:schemeClr>
                </a:solidFill>
              </a:rPr>
              <a:t>You are here:</a:t>
            </a:r>
          </a:p>
          <a:p>
            <a:pPr algn="l"/>
            <a:r>
              <a:rPr lang="en-US" sz="1600" b="1" i="1" dirty="0" smtClean="0">
                <a:solidFill>
                  <a:schemeClr val="accent1">
                    <a:lumMod val="75000"/>
                  </a:schemeClr>
                </a:solidFill>
              </a:rPr>
              <a:t>Choose and Implement a Mobile Strategy</a:t>
            </a:r>
            <a:endParaRPr lang="en-US" sz="1600" b="1" i="1" dirty="0">
              <a:solidFill>
                <a:schemeClr val="accent1">
                  <a:lumMod val="75000"/>
                </a:schemeClr>
              </a:solidFill>
            </a:endParaRPr>
          </a:p>
        </p:txBody>
      </p:sp>
      <p:sp>
        <p:nvSpPr>
          <p:cNvPr id="44" name="TextBox 43"/>
          <p:cNvSpPr txBox="1"/>
          <p:nvPr/>
        </p:nvSpPr>
        <p:spPr>
          <a:xfrm>
            <a:off x="997741" y="2429051"/>
            <a:ext cx="824265" cy="276999"/>
          </a:xfrm>
          <a:prstGeom prst="rect">
            <a:avLst/>
          </a:prstGeom>
          <a:noFill/>
        </p:spPr>
        <p:txBody>
          <a:bodyPr wrap="none" rtlCol="0">
            <a:spAutoFit/>
          </a:bodyPr>
          <a:lstStyle/>
          <a:p>
            <a:pPr algn="l"/>
            <a:r>
              <a:rPr lang="en-US" sz="1200" dirty="0" smtClean="0"/>
              <a:t>Desktops</a:t>
            </a:r>
            <a:endParaRPr lang="en-US" sz="1200" dirty="0"/>
          </a:p>
        </p:txBody>
      </p:sp>
      <p:sp>
        <p:nvSpPr>
          <p:cNvPr id="51" name="TextBox 50"/>
          <p:cNvSpPr txBox="1"/>
          <p:nvPr/>
        </p:nvSpPr>
        <p:spPr>
          <a:xfrm>
            <a:off x="1389930" y="5259606"/>
            <a:ext cx="1278165" cy="900246"/>
          </a:xfrm>
          <a:prstGeom prst="rect">
            <a:avLst/>
          </a:prstGeom>
          <a:solidFill>
            <a:schemeClr val="bg1"/>
          </a:solidFill>
          <a:effectLst>
            <a:softEdge rad="31750"/>
          </a:effectLst>
        </p:spPr>
        <p:txBody>
          <a:bodyPr wrap="square" rtlCol="0">
            <a:spAutoFit/>
          </a:bodyPr>
          <a:lstStyle/>
          <a:p>
            <a:pPr algn="ctr"/>
            <a:r>
              <a:rPr lang="en-US" sz="1050" b="1" i="1" dirty="0" smtClean="0">
                <a:hlinkClick r:id="rId6"/>
              </a:rPr>
              <a:t>Develop &amp; Enforce Policies That Securely Enable a Mobile Workforce</a:t>
            </a:r>
            <a:endParaRPr lang="en-US" sz="1050" b="1" i="1" dirty="0" smtClean="0"/>
          </a:p>
        </p:txBody>
      </p:sp>
      <p:cxnSp>
        <p:nvCxnSpPr>
          <p:cNvPr id="57" name="Straight Connector 56"/>
          <p:cNvCxnSpPr/>
          <p:nvPr/>
        </p:nvCxnSpPr>
        <p:spPr>
          <a:xfrm>
            <a:off x="608745" y="2876019"/>
            <a:ext cx="371227" cy="0"/>
          </a:xfrm>
          <a:prstGeom prst="line">
            <a:avLst/>
          </a:prstGeom>
          <a:noFill/>
          <a:ln w="63500" cmpd="dbl">
            <a:solidFill>
              <a:srgbClr val="D17D08"/>
            </a:solidFill>
          </a:ln>
        </p:spPr>
        <p:style>
          <a:lnRef idx="2">
            <a:schemeClr val="accent1">
              <a:shade val="50000"/>
            </a:schemeClr>
          </a:lnRef>
          <a:fillRef idx="1">
            <a:schemeClr val="accent1"/>
          </a:fillRef>
          <a:effectRef idx="0">
            <a:schemeClr val="accent1"/>
          </a:effectRef>
          <a:fontRef idx="minor">
            <a:schemeClr val="lt1"/>
          </a:fontRef>
        </p:style>
      </p:cxnSp>
      <p:sp>
        <p:nvSpPr>
          <p:cNvPr id="58" name="TextBox 57"/>
          <p:cNvSpPr txBox="1"/>
          <p:nvPr/>
        </p:nvSpPr>
        <p:spPr>
          <a:xfrm>
            <a:off x="993070" y="2719715"/>
            <a:ext cx="1681294" cy="276999"/>
          </a:xfrm>
          <a:prstGeom prst="rect">
            <a:avLst/>
          </a:prstGeom>
          <a:noFill/>
        </p:spPr>
        <p:txBody>
          <a:bodyPr wrap="none" rtlCol="0">
            <a:spAutoFit/>
          </a:bodyPr>
          <a:lstStyle/>
          <a:p>
            <a:pPr algn="l"/>
            <a:r>
              <a:rPr lang="en-US" sz="1200" dirty="0" smtClean="0"/>
              <a:t>Disruptive Technology</a:t>
            </a:r>
            <a:endParaRPr lang="en-US" sz="1200" dirty="0"/>
          </a:p>
        </p:txBody>
      </p:sp>
      <p:sp>
        <p:nvSpPr>
          <p:cNvPr id="59" name="TextBox 58"/>
          <p:cNvSpPr txBox="1"/>
          <p:nvPr/>
        </p:nvSpPr>
        <p:spPr>
          <a:xfrm>
            <a:off x="2325345" y="4597440"/>
            <a:ext cx="1494304" cy="415498"/>
          </a:xfrm>
          <a:prstGeom prst="rect">
            <a:avLst/>
          </a:prstGeom>
          <a:noFill/>
          <a:effectLst>
            <a:softEdge rad="31750"/>
          </a:effectLst>
        </p:spPr>
        <p:txBody>
          <a:bodyPr wrap="square" rtlCol="0">
            <a:spAutoFit/>
          </a:bodyPr>
          <a:lstStyle/>
          <a:p>
            <a:pPr algn="ctr"/>
            <a:r>
              <a:rPr lang="en-US" sz="1050" b="1" i="1" dirty="0" smtClean="0">
                <a:solidFill>
                  <a:schemeClr val="accent1">
                    <a:lumMod val="75000"/>
                  </a:schemeClr>
                </a:solidFill>
                <a:hlinkClick r:id="rId7"/>
              </a:rPr>
              <a:t>Switch Mobile Platforms</a:t>
            </a:r>
            <a:endParaRPr lang="en-US" sz="1050" b="1" i="1" dirty="0">
              <a:solidFill>
                <a:schemeClr val="accent1">
                  <a:lumMod val="75000"/>
                </a:schemeClr>
              </a:solidFill>
            </a:endParaRPr>
          </a:p>
        </p:txBody>
      </p:sp>
      <p:sp>
        <p:nvSpPr>
          <p:cNvPr id="60" name="Rounded Rectangle 25"/>
          <p:cNvSpPr/>
          <p:nvPr/>
        </p:nvSpPr>
        <p:spPr>
          <a:xfrm rot="10800000" flipV="1">
            <a:off x="607786" y="2210965"/>
            <a:ext cx="4074032" cy="2942925"/>
          </a:xfrm>
          <a:custGeom>
            <a:avLst/>
            <a:gdLst>
              <a:gd name="connsiteX0" fmla="*/ 0 w 2457887"/>
              <a:gd name="connsiteY0" fmla="*/ 255419 h 1532484"/>
              <a:gd name="connsiteX1" fmla="*/ 255419 w 2457887"/>
              <a:gd name="connsiteY1" fmla="*/ 0 h 1532484"/>
              <a:gd name="connsiteX2" fmla="*/ 2202468 w 2457887"/>
              <a:gd name="connsiteY2" fmla="*/ 0 h 1532484"/>
              <a:gd name="connsiteX3" fmla="*/ 2457887 w 2457887"/>
              <a:gd name="connsiteY3" fmla="*/ 255419 h 1532484"/>
              <a:gd name="connsiteX4" fmla="*/ 2457887 w 2457887"/>
              <a:gd name="connsiteY4" fmla="*/ 1277065 h 1532484"/>
              <a:gd name="connsiteX5" fmla="*/ 2202468 w 2457887"/>
              <a:gd name="connsiteY5" fmla="*/ 1532484 h 1532484"/>
              <a:gd name="connsiteX6" fmla="*/ 255419 w 2457887"/>
              <a:gd name="connsiteY6" fmla="*/ 1532484 h 1532484"/>
              <a:gd name="connsiteX7" fmla="*/ 0 w 2457887"/>
              <a:gd name="connsiteY7" fmla="*/ 1277065 h 1532484"/>
              <a:gd name="connsiteX8" fmla="*/ 0 w 2457887"/>
              <a:gd name="connsiteY8" fmla="*/ 255419 h 1532484"/>
              <a:gd name="connsiteX0" fmla="*/ 0 w 2457887"/>
              <a:gd name="connsiteY0" fmla="*/ 255419 h 1532484"/>
              <a:gd name="connsiteX1" fmla="*/ 2202468 w 2457887"/>
              <a:gd name="connsiteY1" fmla="*/ 0 h 1532484"/>
              <a:gd name="connsiteX2" fmla="*/ 2457887 w 2457887"/>
              <a:gd name="connsiteY2" fmla="*/ 255419 h 1532484"/>
              <a:gd name="connsiteX3" fmla="*/ 2457887 w 2457887"/>
              <a:gd name="connsiteY3" fmla="*/ 1277065 h 1532484"/>
              <a:gd name="connsiteX4" fmla="*/ 2202468 w 2457887"/>
              <a:gd name="connsiteY4" fmla="*/ 1532484 h 1532484"/>
              <a:gd name="connsiteX5" fmla="*/ 255419 w 2457887"/>
              <a:gd name="connsiteY5" fmla="*/ 1532484 h 1532484"/>
              <a:gd name="connsiteX6" fmla="*/ 0 w 2457887"/>
              <a:gd name="connsiteY6" fmla="*/ 1277065 h 1532484"/>
              <a:gd name="connsiteX7" fmla="*/ 0 w 2457887"/>
              <a:gd name="connsiteY7" fmla="*/ 255419 h 1532484"/>
              <a:gd name="connsiteX0" fmla="*/ 2202468 w 2457887"/>
              <a:gd name="connsiteY0" fmla="*/ 0 h 1532484"/>
              <a:gd name="connsiteX1" fmla="*/ 2457887 w 2457887"/>
              <a:gd name="connsiteY1" fmla="*/ 255419 h 1532484"/>
              <a:gd name="connsiteX2" fmla="*/ 2457887 w 2457887"/>
              <a:gd name="connsiteY2" fmla="*/ 1277065 h 1532484"/>
              <a:gd name="connsiteX3" fmla="*/ 2202468 w 2457887"/>
              <a:gd name="connsiteY3" fmla="*/ 1532484 h 1532484"/>
              <a:gd name="connsiteX4" fmla="*/ 255419 w 2457887"/>
              <a:gd name="connsiteY4" fmla="*/ 1532484 h 1532484"/>
              <a:gd name="connsiteX5" fmla="*/ 0 w 2457887"/>
              <a:gd name="connsiteY5" fmla="*/ 1277065 h 1532484"/>
              <a:gd name="connsiteX6" fmla="*/ 0 w 2457887"/>
              <a:gd name="connsiteY6" fmla="*/ 255419 h 1532484"/>
              <a:gd name="connsiteX7" fmla="*/ 2293908 w 2457887"/>
              <a:gd name="connsiteY7" fmla="*/ 91440 h 1532484"/>
              <a:gd name="connsiteX0" fmla="*/ 2457887 w 2457887"/>
              <a:gd name="connsiteY0" fmla="*/ 209424 h 1486489"/>
              <a:gd name="connsiteX1" fmla="*/ 2457887 w 2457887"/>
              <a:gd name="connsiteY1" fmla="*/ 1231070 h 1486489"/>
              <a:gd name="connsiteX2" fmla="*/ 2202468 w 2457887"/>
              <a:gd name="connsiteY2" fmla="*/ 1486489 h 1486489"/>
              <a:gd name="connsiteX3" fmla="*/ 255419 w 2457887"/>
              <a:gd name="connsiteY3" fmla="*/ 1486489 h 1486489"/>
              <a:gd name="connsiteX4" fmla="*/ 0 w 2457887"/>
              <a:gd name="connsiteY4" fmla="*/ 1231070 h 1486489"/>
              <a:gd name="connsiteX5" fmla="*/ 0 w 2457887"/>
              <a:gd name="connsiteY5" fmla="*/ 209424 h 1486489"/>
              <a:gd name="connsiteX6" fmla="*/ 2293908 w 2457887"/>
              <a:gd name="connsiteY6" fmla="*/ 45445 h 1486489"/>
              <a:gd name="connsiteX0" fmla="*/ 2457887 w 2457887"/>
              <a:gd name="connsiteY0" fmla="*/ 0 h 1277065"/>
              <a:gd name="connsiteX1" fmla="*/ 2457887 w 2457887"/>
              <a:gd name="connsiteY1" fmla="*/ 1021646 h 1277065"/>
              <a:gd name="connsiteX2" fmla="*/ 2202468 w 2457887"/>
              <a:gd name="connsiteY2" fmla="*/ 1277065 h 1277065"/>
              <a:gd name="connsiteX3" fmla="*/ 255419 w 2457887"/>
              <a:gd name="connsiteY3" fmla="*/ 1277065 h 1277065"/>
              <a:gd name="connsiteX4" fmla="*/ 0 w 2457887"/>
              <a:gd name="connsiteY4" fmla="*/ 1021646 h 1277065"/>
              <a:gd name="connsiteX5" fmla="*/ 0 w 2457887"/>
              <a:gd name="connsiteY5" fmla="*/ 0 h 1277065"/>
              <a:gd name="connsiteX0" fmla="*/ 2457887 w 2457887"/>
              <a:gd name="connsiteY0" fmla="*/ 1021646 h 1277065"/>
              <a:gd name="connsiteX1" fmla="*/ 2202468 w 2457887"/>
              <a:gd name="connsiteY1" fmla="*/ 1277065 h 1277065"/>
              <a:gd name="connsiteX2" fmla="*/ 255419 w 2457887"/>
              <a:gd name="connsiteY2" fmla="*/ 1277065 h 1277065"/>
              <a:gd name="connsiteX3" fmla="*/ 0 w 2457887"/>
              <a:gd name="connsiteY3" fmla="*/ 1021646 h 1277065"/>
              <a:gd name="connsiteX4" fmla="*/ 0 w 2457887"/>
              <a:gd name="connsiteY4" fmla="*/ 0 h 1277065"/>
              <a:gd name="connsiteX0" fmla="*/ 2202468 w 2202468"/>
              <a:gd name="connsiteY0" fmla="*/ 1277065 h 1277065"/>
              <a:gd name="connsiteX1" fmla="*/ 255419 w 2202468"/>
              <a:gd name="connsiteY1" fmla="*/ 1277065 h 1277065"/>
              <a:gd name="connsiteX2" fmla="*/ 0 w 2202468"/>
              <a:gd name="connsiteY2" fmla="*/ 1021646 h 1277065"/>
              <a:gd name="connsiteX3" fmla="*/ 0 w 2202468"/>
              <a:gd name="connsiteY3" fmla="*/ 0 h 1277065"/>
              <a:gd name="connsiteX0" fmla="*/ 2202468 w 2206975"/>
              <a:gd name="connsiteY0" fmla="*/ 1277065 h 1280078"/>
              <a:gd name="connsiteX1" fmla="*/ 2206975 w 2206975"/>
              <a:gd name="connsiteY1" fmla="*/ 1280078 h 1280078"/>
              <a:gd name="connsiteX2" fmla="*/ 255419 w 2206975"/>
              <a:gd name="connsiteY2" fmla="*/ 1277065 h 1280078"/>
              <a:gd name="connsiteX3" fmla="*/ 0 w 2206975"/>
              <a:gd name="connsiteY3" fmla="*/ 1021646 h 1280078"/>
              <a:gd name="connsiteX4" fmla="*/ 0 w 2206975"/>
              <a:gd name="connsiteY4" fmla="*/ 0 h 1280078"/>
              <a:gd name="connsiteX0" fmla="*/ 2202468 w 2202468"/>
              <a:gd name="connsiteY0" fmla="*/ 1277065 h 1280078"/>
              <a:gd name="connsiteX1" fmla="*/ 2089886 w 2202468"/>
              <a:gd name="connsiteY1" fmla="*/ 1280078 h 1280078"/>
              <a:gd name="connsiteX2" fmla="*/ 255419 w 2202468"/>
              <a:gd name="connsiteY2" fmla="*/ 1277065 h 1280078"/>
              <a:gd name="connsiteX3" fmla="*/ 0 w 2202468"/>
              <a:gd name="connsiteY3" fmla="*/ 1021646 h 1280078"/>
              <a:gd name="connsiteX4" fmla="*/ 0 w 2202468"/>
              <a:gd name="connsiteY4" fmla="*/ 0 h 1280078"/>
              <a:gd name="connsiteX0" fmla="*/ 2130148 w 2130148"/>
              <a:gd name="connsiteY0" fmla="*/ 1231868 h 1280078"/>
              <a:gd name="connsiteX1" fmla="*/ 2089886 w 2130148"/>
              <a:gd name="connsiteY1" fmla="*/ 1280078 h 1280078"/>
              <a:gd name="connsiteX2" fmla="*/ 255419 w 2130148"/>
              <a:gd name="connsiteY2" fmla="*/ 1277065 h 1280078"/>
              <a:gd name="connsiteX3" fmla="*/ 0 w 2130148"/>
              <a:gd name="connsiteY3" fmla="*/ 1021646 h 1280078"/>
              <a:gd name="connsiteX4" fmla="*/ 0 w 2130148"/>
              <a:gd name="connsiteY4" fmla="*/ 0 h 1280078"/>
              <a:gd name="connsiteX0" fmla="*/ 2130148 w 2148430"/>
              <a:gd name="connsiteY0" fmla="*/ 1231868 h 1280078"/>
              <a:gd name="connsiteX1" fmla="*/ 2148430 w 2148430"/>
              <a:gd name="connsiteY1" fmla="*/ 1225842 h 1280078"/>
              <a:gd name="connsiteX2" fmla="*/ 2089886 w 2148430"/>
              <a:gd name="connsiteY2" fmla="*/ 1280078 h 1280078"/>
              <a:gd name="connsiteX3" fmla="*/ 255419 w 2148430"/>
              <a:gd name="connsiteY3" fmla="*/ 1277065 h 1280078"/>
              <a:gd name="connsiteX4" fmla="*/ 0 w 2148430"/>
              <a:gd name="connsiteY4" fmla="*/ 1021646 h 1280078"/>
              <a:gd name="connsiteX5" fmla="*/ 0 w 2148430"/>
              <a:gd name="connsiteY5" fmla="*/ 0 h 1280078"/>
              <a:gd name="connsiteX0" fmla="*/ 2130148 w 2130148"/>
              <a:gd name="connsiteY0" fmla="*/ 1231868 h 1280078"/>
              <a:gd name="connsiteX1" fmla="*/ 2045116 w 2130148"/>
              <a:gd name="connsiteY1" fmla="*/ 1105316 h 1280078"/>
              <a:gd name="connsiteX2" fmla="*/ 2089886 w 2130148"/>
              <a:gd name="connsiteY2" fmla="*/ 1280078 h 1280078"/>
              <a:gd name="connsiteX3" fmla="*/ 255419 w 2130148"/>
              <a:gd name="connsiteY3" fmla="*/ 1277065 h 1280078"/>
              <a:gd name="connsiteX4" fmla="*/ 0 w 2130148"/>
              <a:gd name="connsiteY4" fmla="*/ 1021646 h 1280078"/>
              <a:gd name="connsiteX5" fmla="*/ 0 w 2130148"/>
              <a:gd name="connsiteY5" fmla="*/ 0 h 1280078"/>
              <a:gd name="connsiteX0" fmla="*/ 2085378 w 2089886"/>
              <a:gd name="connsiteY0" fmla="*/ 797976 h 1280078"/>
              <a:gd name="connsiteX1" fmla="*/ 2045116 w 2089886"/>
              <a:gd name="connsiteY1" fmla="*/ 1105316 h 1280078"/>
              <a:gd name="connsiteX2" fmla="*/ 2089886 w 2089886"/>
              <a:gd name="connsiteY2" fmla="*/ 1280078 h 1280078"/>
              <a:gd name="connsiteX3" fmla="*/ 255419 w 2089886"/>
              <a:gd name="connsiteY3" fmla="*/ 1277065 h 1280078"/>
              <a:gd name="connsiteX4" fmla="*/ 0 w 2089886"/>
              <a:gd name="connsiteY4" fmla="*/ 1021646 h 1280078"/>
              <a:gd name="connsiteX5" fmla="*/ 0 w 2089886"/>
              <a:gd name="connsiteY5" fmla="*/ 0 h 1280078"/>
              <a:gd name="connsiteX0" fmla="*/ 2085378 w 2158762"/>
              <a:gd name="connsiteY0" fmla="*/ 797976 h 1280078"/>
              <a:gd name="connsiteX1" fmla="*/ 2158762 w 2158762"/>
              <a:gd name="connsiteY1" fmla="*/ 1237894 h 1280078"/>
              <a:gd name="connsiteX2" fmla="*/ 2089886 w 2158762"/>
              <a:gd name="connsiteY2" fmla="*/ 1280078 h 1280078"/>
              <a:gd name="connsiteX3" fmla="*/ 255419 w 2158762"/>
              <a:gd name="connsiteY3" fmla="*/ 1277065 h 1280078"/>
              <a:gd name="connsiteX4" fmla="*/ 0 w 2158762"/>
              <a:gd name="connsiteY4" fmla="*/ 1021646 h 1280078"/>
              <a:gd name="connsiteX5" fmla="*/ 0 w 2158762"/>
              <a:gd name="connsiteY5" fmla="*/ 0 h 1280078"/>
              <a:gd name="connsiteX0" fmla="*/ 2188692 w 2188692"/>
              <a:gd name="connsiteY0" fmla="*/ 602122 h 1280078"/>
              <a:gd name="connsiteX1" fmla="*/ 2158762 w 2188692"/>
              <a:gd name="connsiteY1" fmla="*/ 1237894 h 1280078"/>
              <a:gd name="connsiteX2" fmla="*/ 2089886 w 2188692"/>
              <a:gd name="connsiteY2" fmla="*/ 1280078 h 1280078"/>
              <a:gd name="connsiteX3" fmla="*/ 255419 w 2188692"/>
              <a:gd name="connsiteY3" fmla="*/ 1277065 h 1280078"/>
              <a:gd name="connsiteX4" fmla="*/ 0 w 2188692"/>
              <a:gd name="connsiteY4" fmla="*/ 1021646 h 1280078"/>
              <a:gd name="connsiteX5" fmla="*/ 0 w 2188692"/>
              <a:gd name="connsiteY5" fmla="*/ 0 h 1280078"/>
              <a:gd name="connsiteX0" fmla="*/ 2150810 w 2158762"/>
              <a:gd name="connsiteY0" fmla="*/ 584043 h 1280078"/>
              <a:gd name="connsiteX1" fmla="*/ 2158762 w 2158762"/>
              <a:gd name="connsiteY1" fmla="*/ 1237894 h 1280078"/>
              <a:gd name="connsiteX2" fmla="*/ 2089886 w 2158762"/>
              <a:gd name="connsiteY2" fmla="*/ 1280078 h 1280078"/>
              <a:gd name="connsiteX3" fmla="*/ 255419 w 2158762"/>
              <a:gd name="connsiteY3" fmla="*/ 1277065 h 1280078"/>
              <a:gd name="connsiteX4" fmla="*/ 0 w 2158762"/>
              <a:gd name="connsiteY4" fmla="*/ 1021646 h 1280078"/>
              <a:gd name="connsiteX5" fmla="*/ 0 w 2158762"/>
              <a:gd name="connsiteY5" fmla="*/ 0 h 1280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8762" h="1280078">
                <a:moveTo>
                  <a:pt x="2150810" y="584043"/>
                </a:moveTo>
                <a:cubicBezTo>
                  <a:pt x="2153461" y="801993"/>
                  <a:pt x="2156111" y="1019944"/>
                  <a:pt x="2158762" y="1237894"/>
                </a:cubicBezTo>
                <a:lnTo>
                  <a:pt x="2089886" y="1280078"/>
                </a:lnTo>
                <a:lnTo>
                  <a:pt x="255419" y="1277065"/>
                </a:lnTo>
                <a:cubicBezTo>
                  <a:pt x="114355" y="1277065"/>
                  <a:pt x="0" y="1162710"/>
                  <a:pt x="0" y="1021646"/>
                </a:cubicBezTo>
                <a:lnTo>
                  <a:pt x="0" y="0"/>
                </a:lnTo>
              </a:path>
            </a:pathLst>
          </a:custGeom>
          <a:noFill/>
          <a:ln w="57150" cmpd="dbl">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p:cNvSpPr/>
          <p:nvPr/>
        </p:nvSpPr>
        <p:spPr>
          <a:xfrm>
            <a:off x="4040382" y="5066577"/>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p:cNvSpPr/>
          <p:nvPr/>
        </p:nvSpPr>
        <p:spPr>
          <a:xfrm>
            <a:off x="2979027" y="5056741"/>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Oval 67"/>
          <p:cNvSpPr/>
          <p:nvPr/>
        </p:nvSpPr>
        <p:spPr>
          <a:xfrm>
            <a:off x="7346525" y="5458594"/>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Box 68"/>
          <p:cNvSpPr txBox="1"/>
          <p:nvPr/>
        </p:nvSpPr>
        <p:spPr>
          <a:xfrm>
            <a:off x="6886976" y="3681171"/>
            <a:ext cx="1837965" cy="415498"/>
          </a:xfrm>
          <a:prstGeom prst="rect">
            <a:avLst/>
          </a:prstGeom>
          <a:noFill/>
          <a:effectLst>
            <a:softEdge rad="31750"/>
          </a:effectLst>
        </p:spPr>
        <p:txBody>
          <a:bodyPr wrap="square" rtlCol="0">
            <a:spAutoFit/>
          </a:bodyPr>
          <a:lstStyle/>
          <a:p>
            <a:pPr algn="ctr"/>
            <a:r>
              <a:rPr lang="en-US" sz="1050" b="1" i="1" dirty="0" smtClean="0">
                <a:hlinkClick r:id="rId8"/>
              </a:rPr>
              <a:t>Seize the Potential of the Internet of Things Today</a:t>
            </a:r>
            <a:endParaRPr lang="en-US" sz="1050" b="1" i="1" dirty="0"/>
          </a:p>
        </p:txBody>
      </p:sp>
      <p:sp>
        <p:nvSpPr>
          <p:cNvPr id="70" name="Oval 69"/>
          <p:cNvSpPr/>
          <p:nvPr/>
        </p:nvSpPr>
        <p:spPr>
          <a:xfrm>
            <a:off x="8649568" y="4168845"/>
            <a:ext cx="186940" cy="18694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TextBox 70"/>
          <p:cNvSpPr txBox="1"/>
          <p:nvPr/>
        </p:nvSpPr>
        <p:spPr>
          <a:xfrm>
            <a:off x="5206239" y="3679367"/>
            <a:ext cx="1339555" cy="415498"/>
          </a:xfrm>
          <a:prstGeom prst="rect">
            <a:avLst/>
          </a:prstGeom>
          <a:solidFill>
            <a:schemeClr val="bg1"/>
          </a:solidFill>
          <a:effectLst>
            <a:softEdge rad="31750"/>
          </a:effectLst>
        </p:spPr>
        <p:txBody>
          <a:bodyPr wrap="square" rtlCol="0">
            <a:spAutoFit/>
          </a:bodyPr>
          <a:lstStyle/>
          <a:p>
            <a:pPr algn="ctr"/>
            <a:r>
              <a:rPr lang="en-US" sz="1050" b="1" i="1" dirty="0" smtClean="0">
                <a:hlinkClick r:id="rId9"/>
              </a:rPr>
              <a:t>Exploit Disruptive Technology</a:t>
            </a:r>
            <a:endParaRPr lang="en-US" sz="1050" b="1" i="1" dirty="0"/>
          </a:p>
        </p:txBody>
      </p:sp>
      <p:grpSp>
        <p:nvGrpSpPr>
          <p:cNvPr id="4" name="Group 3"/>
          <p:cNvGrpSpPr/>
          <p:nvPr/>
        </p:nvGrpSpPr>
        <p:grpSpPr>
          <a:xfrm>
            <a:off x="4553301" y="2908835"/>
            <a:ext cx="512816" cy="186940"/>
            <a:chOff x="4560567" y="2915455"/>
            <a:chExt cx="512816" cy="186940"/>
          </a:xfrm>
        </p:grpSpPr>
        <p:sp>
          <p:nvSpPr>
            <p:cNvPr id="64" name="Oval 63"/>
            <p:cNvSpPr/>
            <p:nvPr/>
          </p:nvSpPr>
          <p:spPr>
            <a:xfrm>
              <a:off x="4560567" y="2915455"/>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p:nvPr/>
          </p:nvSpPr>
          <p:spPr>
            <a:xfrm>
              <a:off x="4718629" y="2915455"/>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Oval 71"/>
            <p:cNvSpPr/>
            <p:nvPr/>
          </p:nvSpPr>
          <p:spPr>
            <a:xfrm>
              <a:off x="4886443" y="2915455"/>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Oval 65"/>
            <p:cNvSpPr/>
            <p:nvPr/>
          </p:nvSpPr>
          <p:spPr>
            <a:xfrm>
              <a:off x="4654037" y="2971968"/>
              <a:ext cx="371534" cy="7681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3" name="TextBox 72"/>
          <p:cNvSpPr txBox="1"/>
          <p:nvPr/>
        </p:nvSpPr>
        <p:spPr>
          <a:xfrm>
            <a:off x="5081540" y="2714861"/>
            <a:ext cx="1837965" cy="577081"/>
          </a:xfrm>
          <a:prstGeom prst="rect">
            <a:avLst/>
          </a:prstGeom>
          <a:noFill/>
          <a:effectLst>
            <a:softEdge rad="31750"/>
          </a:effectLst>
        </p:spPr>
        <p:txBody>
          <a:bodyPr wrap="square" rtlCol="0">
            <a:spAutoFit/>
          </a:bodyPr>
          <a:lstStyle/>
          <a:p>
            <a:r>
              <a:rPr lang="en-US" sz="1050" b="1" i="1" dirty="0" smtClean="0">
                <a:hlinkClick r:id="rId10"/>
              </a:rPr>
              <a:t>Master the Ever-Expanding Puzzle of End-User Computing</a:t>
            </a:r>
            <a:endParaRPr lang="en-US" sz="1050" b="1" i="1" dirty="0"/>
          </a:p>
        </p:txBody>
      </p:sp>
      <p:sp>
        <p:nvSpPr>
          <p:cNvPr id="75" name="Oval 74"/>
          <p:cNvSpPr/>
          <p:nvPr/>
        </p:nvSpPr>
        <p:spPr>
          <a:xfrm>
            <a:off x="5744053" y="415579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p:cNvSpPr/>
          <p:nvPr/>
        </p:nvSpPr>
        <p:spPr>
          <a:xfrm>
            <a:off x="7666725" y="415579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7" name="Group 53"/>
          <p:cNvGrpSpPr/>
          <p:nvPr/>
        </p:nvGrpSpPr>
        <p:grpSpPr>
          <a:xfrm rot="10800000" flipH="1" flipV="1">
            <a:off x="4579214" y="3700175"/>
            <a:ext cx="339340" cy="186940"/>
            <a:chOff x="3437017" y="2200040"/>
            <a:chExt cx="339340" cy="186940"/>
          </a:xfrm>
        </p:grpSpPr>
        <p:sp>
          <p:nvSpPr>
            <p:cNvPr id="48" name="Oval 47"/>
            <p:cNvSpPr/>
            <p:nvPr/>
          </p:nvSpPr>
          <p:spPr>
            <a:xfrm>
              <a:off x="34370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p:cNvSpPr/>
            <p:nvPr/>
          </p:nvSpPr>
          <p:spPr>
            <a:xfrm>
              <a:off x="35894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p:cNvSpPr/>
            <p:nvPr/>
          </p:nvSpPr>
          <p:spPr>
            <a:xfrm>
              <a:off x="3530487" y="2256553"/>
              <a:ext cx="152400" cy="7681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TextBox 4"/>
          <p:cNvSpPr txBox="1"/>
          <p:nvPr/>
        </p:nvSpPr>
        <p:spPr>
          <a:xfrm>
            <a:off x="4244101" y="1918375"/>
            <a:ext cx="1292378" cy="369332"/>
          </a:xfrm>
          <a:prstGeom prst="rect">
            <a:avLst/>
          </a:prstGeom>
        </p:spPr>
        <p:txBody>
          <a:bodyPr wrap="square" rtlCol="0">
            <a:spAutoFit/>
          </a:bodyPr>
          <a:lstStyle/>
          <a:p>
            <a:r>
              <a:rPr lang="en-US" b="1" i="1" dirty="0" smtClean="0"/>
              <a:t>Start here</a:t>
            </a:r>
            <a:endParaRPr lang="en-CA" b="1" i="1" dirty="0" smtClean="0"/>
          </a:p>
        </p:txBody>
      </p:sp>
      <p:sp>
        <p:nvSpPr>
          <p:cNvPr id="77" name="Oval 76"/>
          <p:cNvSpPr/>
          <p:nvPr/>
        </p:nvSpPr>
        <p:spPr>
          <a:xfrm>
            <a:off x="5640587" y="5472316"/>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Oval 77"/>
          <p:cNvSpPr/>
          <p:nvPr/>
        </p:nvSpPr>
        <p:spPr>
          <a:xfrm>
            <a:off x="6482100" y="5466649"/>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p:cNvSpPr txBox="1"/>
          <p:nvPr/>
        </p:nvSpPr>
        <p:spPr>
          <a:xfrm>
            <a:off x="4844088" y="4484118"/>
            <a:ext cx="1075201" cy="900246"/>
          </a:xfrm>
          <a:prstGeom prst="rect">
            <a:avLst/>
          </a:prstGeom>
          <a:noFill/>
          <a:effectLst>
            <a:softEdge rad="31750"/>
          </a:effectLst>
        </p:spPr>
        <p:txBody>
          <a:bodyPr wrap="square" rtlCol="0">
            <a:spAutoFit/>
          </a:bodyPr>
          <a:lstStyle/>
          <a:p>
            <a:pPr algn="ctr"/>
            <a:r>
              <a:rPr lang="en-US" sz="1050" b="1" i="1" dirty="0" smtClean="0">
                <a:hlinkClick r:id="rId11"/>
              </a:rPr>
              <a:t>Develop a Windows Migration &amp; Deployment Plan</a:t>
            </a:r>
            <a:endParaRPr lang="en-US" sz="1050" b="1" i="1" dirty="0"/>
          </a:p>
        </p:txBody>
      </p:sp>
      <p:sp>
        <p:nvSpPr>
          <p:cNvPr id="80" name="TextBox 79"/>
          <p:cNvSpPr txBox="1"/>
          <p:nvPr/>
        </p:nvSpPr>
        <p:spPr>
          <a:xfrm>
            <a:off x="5073776" y="5648160"/>
            <a:ext cx="1339555" cy="577081"/>
          </a:xfrm>
          <a:prstGeom prst="rect">
            <a:avLst/>
          </a:prstGeom>
          <a:noFill/>
          <a:effectLst>
            <a:softEdge rad="31750"/>
          </a:effectLst>
        </p:spPr>
        <p:txBody>
          <a:bodyPr wrap="square" rtlCol="0">
            <a:spAutoFit/>
          </a:bodyPr>
          <a:lstStyle/>
          <a:p>
            <a:pPr algn="ctr"/>
            <a:r>
              <a:rPr lang="en-US" sz="1050" b="1" i="1" dirty="0" smtClean="0">
                <a:hlinkClick r:id="rId12"/>
              </a:rPr>
              <a:t>Implement Desktop Virtualization</a:t>
            </a:r>
            <a:endParaRPr lang="en-US" sz="1050" b="1" i="1" dirty="0"/>
          </a:p>
        </p:txBody>
      </p:sp>
      <p:sp>
        <p:nvSpPr>
          <p:cNvPr id="81" name="TextBox 80"/>
          <p:cNvSpPr txBox="1"/>
          <p:nvPr/>
        </p:nvSpPr>
        <p:spPr>
          <a:xfrm>
            <a:off x="5986966" y="4721401"/>
            <a:ext cx="1339555" cy="738664"/>
          </a:xfrm>
          <a:prstGeom prst="rect">
            <a:avLst/>
          </a:prstGeom>
          <a:noFill/>
          <a:effectLst>
            <a:softEdge rad="31750"/>
          </a:effectLst>
        </p:spPr>
        <p:txBody>
          <a:bodyPr wrap="square" rtlCol="0">
            <a:spAutoFit/>
          </a:bodyPr>
          <a:lstStyle/>
          <a:p>
            <a:pPr algn="ctr"/>
            <a:r>
              <a:rPr lang="en-US" sz="1050" b="1" i="1" dirty="0" smtClean="0">
                <a:hlinkClick r:id="rId13"/>
              </a:rPr>
              <a:t>Vendor Landscape: Desktop Virtualization</a:t>
            </a:r>
            <a:endParaRPr lang="en-US" sz="1050" b="1" i="1" dirty="0"/>
          </a:p>
        </p:txBody>
      </p:sp>
      <p:sp>
        <p:nvSpPr>
          <p:cNvPr id="82" name="TextBox 81"/>
          <p:cNvSpPr txBox="1"/>
          <p:nvPr/>
        </p:nvSpPr>
        <p:spPr>
          <a:xfrm>
            <a:off x="6804494" y="5695456"/>
            <a:ext cx="1339555" cy="577081"/>
          </a:xfrm>
          <a:prstGeom prst="rect">
            <a:avLst/>
          </a:prstGeom>
          <a:noFill/>
          <a:effectLst>
            <a:softEdge rad="31750"/>
          </a:effectLst>
        </p:spPr>
        <p:txBody>
          <a:bodyPr wrap="square" rtlCol="0">
            <a:spAutoFit/>
          </a:bodyPr>
          <a:lstStyle/>
          <a:p>
            <a:pPr algn="ctr"/>
            <a:r>
              <a:rPr lang="en-US" sz="1050" b="1" i="1" dirty="0" smtClean="0">
                <a:hlinkClick r:id="rId14"/>
              </a:rPr>
              <a:t>Vendor Landscape: Thin Clients</a:t>
            </a:r>
            <a:endParaRPr lang="en-US" sz="1050" b="1" i="1" dirty="0"/>
          </a:p>
        </p:txBody>
      </p:sp>
      <p:sp>
        <p:nvSpPr>
          <p:cNvPr id="83" name="Oval 82"/>
          <p:cNvSpPr/>
          <p:nvPr/>
        </p:nvSpPr>
        <p:spPr>
          <a:xfrm>
            <a:off x="1938896" y="5049117"/>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p:cNvSpPr/>
          <p:nvPr/>
        </p:nvSpPr>
        <p:spPr>
          <a:xfrm>
            <a:off x="523449" y="3430675"/>
            <a:ext cx="186940" cy="18694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Oval 83"/>
          <p:cNvSpPr/>
          <p:nvPr/>
        </p:nvSpPr>
        <p:spPr>
          <a:xfrm>
            <a:off x="525827" y="5016764"/>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TextBox 85"/>
          <p:cNvSpPr txBox="1"/>
          <p:nvPr/>
        </p:nvSpPr>
        <p:spPr>
          <a:xfrm>
            <a:off x="6384" y="5238728"/>
            <a:ext cx="1471807" cy="577081"/>
          </a:xfrm>
          <a:prstGeom prst="rect">
            <a:avLst/>
          </a:prstGeom>
          <a:noFill/>
          <a:effectLst>
            <a:softEdge rad="31750"/>
          </a:effectLst>
        </p:spPr>
        <p:txBody>
          <a:bodyPr wrap="square" rtlCol="0">
            <a:spAutoFit/>
          </a:bodyPr>
          <a:lstStyle/>
          <a:p>
            <a:pPr algn="ctr"/>
            <a:r>
              <a:rPr lang="en-US" sz="1050" b="1" i="1" dirty="0" smtClean="0">
                <a:solidFill>
                  <a:schemeClr val="accent1">
                    <a:lumMod val="75000"/>
                  </a:schemeClr>
                </a:solidFill>
                <a:hlinkClick r:id="rId15"/>
              </a:rPr>
              <a:t>Implement Enterprise Mobility Management</a:t>
            </a:r>
            <a:endParaRPr lang="en-US" sz="1050" b="1" i="1" dirty="0">
              <a:solidFill>
                <a:schemeClr val="accent1">
                  <a:lumMod val="75000"/>
                </a:schemeClr>
              </a:solidFill>
            </a:endParaRPr>
          </a:p>
        </p:txBody>
      </p:sp>
      <p:sp>
        <p:nvSpPr>
          <p:cNvPr id="87" name="Oval 86"/>
          <p:cNvSpPr/>
          <p:nvPr/>
        </p:nvSpPr>
        <p:spPr>
          <a:xfrm>
            <a:off x="525625" y="415063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8" name="Group 53"/>
          <p:cNvGrpSpPr/>
          <p:nvPr/>
        </p:nvGrpSpPr>
        <p:grpSpPr>
          <a:xfrm rot="10800000" flipH="1" flipV="1">
            <a:off x="4574528" y="4517606"/>
            <a:ext cx="339340" cy="186940"/>
            <a:chOff x="3437017" y="2200040"/>
            <a:chExt cx="339340" cy="186940"/>
          </a:xfrm>
        </p:grpSpPr>
        <p:sp>
          <p:nvSpPr>
            <p:cNvPr id="89" name="Oval 88"/>
            <p:cNvSpPr/>
            <p:nvPr/>
          </p:nvSpPr>
          <p:spPr>
            <a:xfrm>
              <a:off x="34370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Oval 89"/>
            <p:cNvSpPr/>
            <p:nvPr/>
          </p:nvSpPr>
          <p:spPr>
            <a:xfrm>
              <a:off x="35894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p:nvPr/>
          </p:nvSpPr>
          <p:spPr>
            <a:xfrm>
              <a:off x="3530487" y="2256553"/>
              <a:ext cx="152400" cy="7681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4630888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9"/>
          <p:cNvGrpSpPr/>
          <p:nvPr/>
        </p:nvGrpSpPr>
        <p:grpSpPr>
          <a:xfrm>
            <a:off x="4683592" y="3896436"/>
            <a:ext cx="4194093" cy="2604492"/>
            <a:chOff x="4677646" y="2373820"/>
            <a:chExt cx="4194093" cy="2604492"/>
          </a:xfrm>
          <a:effectLst>
            <a:outerShdw dist="12700" dir="2700000" algn="tl" rotWithShape="0">
              <a:prstClr val="black">
                <a:alpha val="15000"/>
              </a:prstClr>
            </a:outerShdw>
          </a:effectLst>
        </p:grpSpPr>
        <p:sp>
          <p:nvSpPr>
            <p:cNvPr id="44" name="Rectangle 11"/>
            <p:cNvSpPr/>
            <p:nvPr/>
          </p:nvSpPr>
          <p:spPr>
            <a:xfrm>
              <a:off x="4688434" y="2373820"/>
              <a:ext cx="4183305" cy="340288"/>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r>
                <a:rPr lang="en-CA" sz="1600" b="1" dirty="0" smtClean="0">
                  <a:solidFill>
                    <a:srgbClr val="FFFFFF"/>
                  </a:solidFill>
                </a:rPr>
                <a:t>         Preparing for Disruptions</a:t>
              </a:r>
              <a:endParaRPr lang="en-CA" sz="1600" b="1" dirty="0">
                <a:solidFill>
                  <a:srgbClr val="FFFFFF"/>
                </a:solidFill>
              </a:endParaRPr>
            </a:p>
          </p:txBody>
        </p:sp>
        <p:sp>
          <p:nvSpPr>
            <p:cNvPr id="45" name="Rectangle 14"/>
            <p:cNvSpPr/>
            <p:nvPr/>
          </p:nvSpPr>
          <p:spPr>
            <a:xfrm>
              <a:off x="4677646" y="2732400"/>
              <a:ext cx="4194093" cy="2245912"/>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r>
                <a:rPr lang="en-CA" sz="1100" b="1" dirty="0" smtClean="0">
                  <a:solidFill>
                    <a:srgbClr val="333333"/>
                  </a:solidFill>
                </a:rPr>
                <a:t>By constantly evaluating new mobile technologies, the company keeps apace with disruptive trends. </a:t>
              </a:r>
              <a:r>
                <a:rPr lang="en-CA" sz="1100" dirty="0" smtClean="0">
                  <a:solidFill>
                    <a:srgbClr val="333333"/>
                  </a:solidFill>
                </a:rPr>
                <a:t>The company evaluated Apple Watch but struggled to find use cases for it. Developments in hands-free interface technology and augmented reality are being closely followed, potentially providing more efficient ways for field employees to identify pipelines and receive prompts in real time.</a:t>
              </a:r>
            </a:p>
            <a:p>
              <a:endParaRPr lang="en-CA" sz="1100" i="1" dirty="0" smtClean="0">
                <a:solidFill>
                  <a:srgbClr val="333333"/>
                </a:solidFill>
                <a:latin typeface="Georgia"/>
              </a:endParaRPr>
            </a:p>
            <a:p>
              <a:pPr marL="180000"/>
              <a:r>
                <a:rPr lang="en-CA" sz="1100" i="1" dirty="0">
                  <a:solidFill>
                    <a:srgbClr val="333333"/>
                  </a:solidFill>
                  <a:latin typeface="Georgia"/>
                </a:rPr>
                <a:t>Because of the speed that the tech is moving, we need to have an exit planned – a strategy we can close out quickly if something new and far better comes along.</a:t>
              </a:r>
            </a:p>
            <a:p>
              <a:pPr algn="r"/>
              <a:r>
                <a:rPr lang="en-US" sz="1100" dirty="0" smtClean="0">
                  <a:solidFill>
                    <a:schemeClr val="tx1"/>
                  </a:solidFill>
                </a:rPr>
                <a:t>–</a:t>
              </a:r>
              <a:r>
                <a:rPr lang="en-CA" sz="1100" dirty="0" smtClean="0">
                  <a:solidFill>
                    <a:schemeClr val="tx1"/>
                  </a:solidFill>
                </a:rPr>
                <a:t> </a:t>
              </a:r>
              <a:r>
                <a:rPr lang="en-CA" sz="1100" dirty="0">
                  <a:solidFill>
                    <a:schemeClr val="tx1"/>
                  </a:solidFill>
                </a:rPr>
                <a:t>I</a:t>
              </a:r>
              <a:r>
                <a:rPr lang="en-CA" sz="1100" dirty="0">
                  <a:solidFill>
                    <a:srgbClr val="333333"/>
                  </a:solidFill>
                </a:rPr>
                <a:t>T Infrastructure Manager, Energy Company</a:t>
              </a:r>
            </a:p>
          </p:txBody>
        </p:sp>
      </p:grpSp>
      <p:sp>
        <p:nvSpPr>
          <p:cNvPr id="16" name="Rectangle 15"/>
          <p:cNvSpPr/>
          <p:nvPr/>
        </p:nvSpPr>
        <p:spPr>
          <a:xfrm>
            <a:off x="251519" y="2152765"/>
            <a:ext cx="4195029" cy="2012450"/>
          </a:xfrm>
          <a:prstGeom prst="rect">
            <a:avLst/>
          </a:prstGeom>
          <a:solidFill>
            <a:schemeClr val="bg1">
              <a:lumMod val="95000"/>
            </a:schemeClr>
          </a:solidFill>
          <a:ln w="38100">
            <a:noFill/>
          </a:ln>
          <a:effectLst>
            <a:outerShdw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endParaRPr lang="en-CA" sz="1100" dirty="0" smtClean="0">
              <a:solidFill>
                <a:srgbClr val="333333"/>
              </a:solidFill>
            </a:endParaRPr>
          </a:p>
        </p:txBody>
      </p:sp>
      <p:sp>
        <p:nvSpPr>
          <p:cNvPr id="5" name="TextBox 4"/>
          <p:cNvSpPr txBox="1"/>
          <p:nvPr/>
        </p:nvSpPr>
        <p:spPr>
          <a:xfrm>
            <a:off x="249611" y="2155703"/>
            <a:ext cx="4099967" cy="1954381"/>
          </a:xfrm>
          <a:prstGeom prst="rect">
            <a:avLst/>
          </a:prstGeom>
        </p:spPr>
        <p:txBody>
          <a:bodyPr wrap="square" rtlCol="0">
            <a:spAutoFit/>
          </a:bodyPr>
          <a:lstStyle/>
          <a:p>
            <a:r>
              <a:rPr lang="en-CA" sz="1100" b="1" dirty="0" smtClean="0">
                <a:solidFill>
                  <a:srgbClr val="333333"/>
                </a:solidFill>
              </a:rPr>
              <a:t>Sustained interest by employees in BYOD led to a re-evaluation of the organization’s approach to mobility. </a:t>
            </a:r>
            <a:r>
              <a:rPr lang="en-CA" sz="1100" dirty="0" smtClean="0">
                <a:solidFill>
                  <a:srgbClr val="333333"/>
                </a:solidFill>
              </a:rPr>
              <a:t>Although employees already had access to limited productivity, apps such as email and calendar through a VPN, requests for access to corporate apps from personal devices persisted.</a:t>
            </a:r>
          </a:p>
          <a:p>
            <a:endParaRPr lang="en-CA" sz="1100" b="1" dirty="0">
              <a:solidFill>
                <a:srgbClr val="333333"/>
              </a:solidFill>
            </a:endParaRPr>
          </a:p>
          <a:p>
            <a:pPr marL="180000"/>
            <a:r>
              <a:rPr lang="en-CA" sz="1100" i="1" dirty="0">
                <a:solidFill>
                  <a:srgbClr val="333333"/>
                </a:solidFill>
                <a:latin typeface="Georgia"/>
              </a:rPr>
              <a:t>T</a:t>
            </a:r>
            <a:r>
              <a:rPr lang="en-CA" sz="1100" i="1" dirty="0" smtClean="0">
                <a:solidFill>
                  <a:srgbClr val="333333"/>
                </a:solidFill>
                <a:latin typeface="Georgia"/>
              </a:rPr>
              <a:t>he </a:t>
            </a:r>
            <a:r>
              <a:rPr lang="en-CA" sz="1100" i="1" dirty="0">
                <a:solidFill>
                  <a:srgbClr val="333333"/>
                </a:solidFill>
                <a:latin typeface="Georgia"/>
              </a:rPr>
              <a:t>amount of effort required to manage </a:t>
            </a:r>
            <a:r>
              <a:rPr lang="en-CA" sz="1100" i="1" dirty="0" smtClean="0">
                <a:solidFill>
                  <a:srgbClr val="333333"/>
                </a:solidFill>
                <a:latin typeface="Georgia"/>
              </a:rPr>
              <a:t>BYOD – particularly </a:t>
            </a:r>
            <a:r>
              <a:rPr lang="en-CA" sz="1100" i="1" dirty="0">
                <a:solidFill>
                  <a:srgbClr val="333333"/>
                </a:solidFill>
                <a:latin typeface="Georgia"/>
              </a:rPr>
              <a:t>in support </a:t>
            </a:r>
            <a:r>
              <a:rPr lang="en-CA" sz="1100" i="1" dirty="0" smtClean="0">
                <a:solidFill>
                  <a:srgbClr val="333333"/>
                </a:solidFill>
                <a:latin typeface="Georgia"/>
              </a:rPr>
              <a:t>terms – we didn’t </a:t>
            </a:r>
            <a:r>
              <a:rPr lang="en-CA" sz="1100" i="1" dirty="0">
                <a:solidFill>
                  <a:srgbClr val="333333"/>
                </a:solidFill>
                <a:latin typeface="Georgia"/>
              </a:rPr>
              <a:t>want to take on that </a:t>
            </a:r>
            <a:r>
              <a:rPr lang="en-CA" sz="1100" i="1" dirty="0" smtClean="0">
                <a:solidFill>
                  <a:srgbClr val="333333"/>
                </a:solidFill>
                <a:latin typeface="Georgia"/>
              </a:rPr>
              <a:t>load. There is a lot </a:t>
            </a:r>
            <a:r>
              <a:rPr lang="en-CA" sz="1100" i="1" dirty="0">
                <a:solidFill>
                  <a:srgbClr val="333333"/>
                </a:solidFill>
                <a:latin typeface="Georgia"/>
              </a:rPr>
              <a:t>of expectation that our help desk would be dealing with their </a:t>
            </a:r>
            <a:r>
              <a:rPr lang="en-CA" sz="1100" i="1" dirty="0" smtClean="0">
                <a:solidFill>
                  <a:srgbClr val="333333"/>
                </a:solidFill>
                <a:latin typeface="Georgia"/>
              </a:rPr>
              <a:t>devices.</a:t>
            </a:r>
          </a:p>
          <a:p>
            <a:pPr algn="r"/>
            <a:r>
              <a:rPr lang="en-US" sz="1100" dirty="0"/>
              <a:t>–</a:t>
            </a:r>
            <a:r>
              <a:rPr lang="en-CA" sz="1100" dirty="0" smtClean="0">
                <a:solidFill>
                  <a:srgbClr val="333333"/>
                </a:solidFill>
              </a:rPr>
              <a:t> IT Infrastructure Manager, Energy Company</a:t>
            </a:r>
          </a:p>
        </p:txBody>
      </p:sp>
      <p:sp>
        <p:nvSpPr>
          <p:cNvPr id="14" name="Rectangle 13"/>
          <p:cNvSpPr/>
          <p:nvPr/>
        </p:nvSpPr>
        <p:spPr>
          <a:xfrm>
            <a:off x="250047" y="4257773"/>
            <a:ext cx="4228300" cy="340384"/>
          </a:xfrm>
          <a:prstGeom prst="rect">
            <a:avLst/>
          </a:prstGeom>
          <a:solidFill>
            <a:schemeClr val="accent1"/>
          </a:solidFill>
          <a:ln>
            <a:noFill/>
          </a:ln>
          <a:effectLst>
            <a:outerShdw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r>
              <a:rPr lang="en-CA" sz="1600" b="1" dirty="0" smtClean="0">
                <a:solidFill>
                  <a:srgbClr val="FFFFFF"/>
                </a:solidFill>
              </a:rPr>
              <a:t>       Mobility Vision</a:t>
            </a:r>
            <a:endParaRPr lang="en-CA" sz="1600" b="1" dirty="0">
              <a:solidFill>
                <a:srgbClr val="FFFFFF"/>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528" y="4309787"/>
            <a:ext cx="187529" cy="227651"/>
          </a:xfrm>
          <a:prstGeom prst="rect">
            <a:avLst/>
          </a:prstGeom>
        </p:spPr>
      </p:pic>
      <p:sp>
        <p:nvSpPr>
          <p:cNvPr id="17" name="Rectangle 16"/>
          <p:cNvSpPr/>
          <p:nvPr/>
        </p:nvSpPr>
        <p:spPr>
          <a:xfrm>
            <a:off x="243693" y="4601849"/>
            <a:ext cx="4232745" cy="1911113"/>
          </a:xfrm>
          <a:prstGeom prst="rect">
            <a:avLst/>
          </a:prstGeom>
          <a:solidFill>
            <a:schemeClr val="bg1">
              <a:lumMod val="95000"/>
            </a:schemeClr>
          </a:solidFill>
          <a:ln w="38100">
            <a:noFill/>
          </a:ln>
          <a:effectLst>
            <a:outerShdw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nchorCtr="0"/>
          <a:lstStyle/>
          <a:p>
            <a:pPr>
              <a:spcAft>
                <a:spcPts val="400"/>
              </a:spcAft>
            </a:pPr>
            <a:r>
              <a:rPr lang="en-CA" sz="1100" b="1" dirty="0" smtClean="0">
                <a:solidFill>
                  <a:srgbClr val="333333"/>
                </a:solidFill>
              </a:rPr>
              <a:t>The mobile strategy team decides to continue limiting BYOD, </a:t>
            </a:r>
            <a:r>
              <a:rPr lang="en-CA" sz="1100" dirty="0" smtClean="0">
                <a:solidFill>
                  <a:srgbClr val="333333"/>
                </a:solidFill>
              </a:rPr>
              <a:t>finding that any </a:t>
            </a:r>
            <a:r>
              <a:rPr lang="en-CA" sz="1100" dirty="0">
                <a:solidFill>
                  <a:srgbClr val="333333"/>
                </a:solidFill>
              </a:rPr>
              <a:t>perceived benefits do not justify the support overheads</a:t>
            </a:r>
            <a:r>
              <a:rPr lang="en-CA" sz="1100" dirty="0" smtClean="0">
                <a:solidFill>
                  <a:srgbClr val="333333"/>
                </a:solidFill>
              </a:rPr>
              <a:t>.</a:t>
            </a:r>
          </a:p>
          <a:p>
            <a:pPr>
              <a:spcAft>
                <a:spcPts val="400"/>
              </a:spcAft>
            </a:pPr>
            <a:r>
              <a:rPr lang="en-CA" sz="1100" b="1" dirty="0" smtClean="0">
                <a:solidFill>
                  <a:srgbClr val="333333"/>
                </a:solidFill>
              </a:rPr>
              <a:t>Microsoft Office and other Windows-based apps continue to be the strategic direction, </a:t>
            </a:r>
            <a:r>
              <a:rPr lang="en-CA" sz="1100" dirty="0" smtClean="0">
                <a:solidFill>
                  <a:srgbClr val="333333"/>
                </a:solidFill>
              </a:rPr>
              <a:t>however, an upgrade to Windows 10 and Office 2016 will be necessary within the next year.</a:t>
            </a:r>
            <a:endParaRPr lang="en-CA" sz="1100" b="1" dirty="0" smtClean="0">
              <a:solidFill>
                <a:srgbClr val="333333"/>
              </a:solidFill>
            </a:endParaRPr>
          </a:p>
          <a:p>
            <a:pPr>
              <a:spcAft>
                <a:spcPts val="400"/>
              </a:spcAft>
            </a:pPr>
            <a:r>
              <a:rPr lang="en-CA" sz="1100" b="1" dirty="0" smtClean="0">
                <a:solidFill>
                  <a:srgbClr val="333333"/>
                </a:solidFill>
              </a:rPr>
              <a:t>iPads will continue to be rolled out for field workers, </a:t>
            </a:r>
            <a:r>
              <a:rPr lang="en-CA" sz="1100" dirty="0" smtClean="0">
                <a:solidFill>
                  <a:srgbClr val="333333"/>
                </a:solidFill>
              </a:rPr>
              <a:t>but a transition to Microsoft tablets will be considered in the next couple of years.  </a:t>
            </a:r>
            <a:endParaRPr lang="en-CA" sz="1100" dirty="0">
              <a:solidFill>
                <a:srgbClr val="333333"/>
              </a:solidFill>
            </a:endParaRPr>
          </a:p>
        </p:txBody>
      </p:sp>
      <p:sp>
        <p:nvSpPr>
          <p:cNvPr id="4" name="Title 3"/>
          <p:cNvSpPr>
            <a:spLocks noGrp="1"/>
          </p:cNvSpPr>
          <p:nvPr>
            <p:ph type="title"/>
          </p:nvPr>
        </p:nvSpPr>
        <p:spPr/>
        <p:txBody>
          <a:bodyPr/>
          <a:lstStyle/>
          <a:p>
            <a:r>
              <a:rPr lang="en-US" dirty="0" smtClean="0"/>
              <a:t>An energy company weighs the pros and cons of BYOD and incorporates tablets into its strategic vision for mobility</a:t>
            </a:r>
            <a:endParaRPr lang="en-US" dirty="0"/>
          </a:p>
        </p:txBody>
      </p:sp>
      <p:grpSp>
        <p:nvGrpSpPr>
          <p:cNvPr id="3" name="Group 2"/>
          <p:cNvGrpSpPr/>
          <p:nvPr/>
        </p:nvGrpSpPr>
        <p:grpSpPr>
          <a:xfrm>
            <a:off x="-1" y="1057460"/>
            <a:ext cx="5486398" cy="688968"/>
            <a:chOff x="-2" y="161100"/>
            <a:chExt cx="6266762" cy="796519"/>
          </a:xfrm>
        </p:grpSpPr>
        <p:sp>
          <p:nvSpPr>
            <p:cNvPr id="19" name="Rectangle 18"/>
            <p:cNvSpPr/>
            <p:nvPr/>
          </p:nvSpPr>
          <p:spPr>
            <a:xfrm>
              <a:off x="-2" y="161100"/>
              <a:ext cx="5305178" cy="79651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a:r>
                <a:rPr lang="en-CA" sz="2800" b="1" dirty="0" smtClean="0">
                  <a:solidFill>
                    <a:srgbClr val="FFFFFF"/>
                  </a:solidFill>
                </a:rPr>
                <a:t>CASE STUDY</a:t>
              </a:r>
              <a:endParaRPr lang="en-CA" sz="2800" b="1" dirty="0">
                <a:solidFill>
                  <a:srgbClr val="FFFFFF"/>
                </a:solidFill>
              </a:endParaRPr>
            </a:p>
          </p:txBody>
        </p:sp>
        <p:sp>
          <p:nvSpPr>
            <p:cNvPr id="20" name="TextBox 19"/>
            <p:cNvSpPr txBox="1"/>
            <p:nvPr/>
          </p:nvSpPr>
          <p:spPr>
            <a:xfrm>
              <a:off x="3442306" y="352424"/>
              <a:ext cx="1089218" cy="335156"/>
            </a:xfrm>
            <a:prstGeom prst="rect">
              <a:avLst/>
            </a:prstGeom>
            <a:noFill/>
          </p:spPr>
          <p:txBody>
            <a:bodyPr wrap="square" rtlCol="0">
              <a:spAutoFit/>
            </a:bodyPr>
            <a:lstStyle/>
            <a:p>
              <a:pPr algn="r">
                <a:lnSpc>
                  <a:spcPct val="150000"/>
                </a:lnSpc>
              </a:pPr>
              <a:r>
                <a:rPr lang="en-CA" sz="1200" i="1" dirty="0" smtClean="0">
                  <a:solidFill>
                    <a:srgbClr val="FFFFFF"/>
                  </a:solidFill>
                </a:rPr>
                <a:t>Industry</a:t>
              </a:r>
              <a:endParaRPr lang="en-CA" sz="1200" i="1" dirty="0">
                <a:solidFill>
                  <a:srgbClr val="FFFFFF"/>
                </a:solidFill>
              </a:endParaRPr>
            </a:p>
          </p:txBody>
        </p:sp>
        <p:cxnSp>
          <p:nvCxnSpPr>
            <p:cNvPr id="22" name="Straight Connector 21"/>
            <p:cNvCxnSpPr/>
            <p:nvPr/>
          </p:nvCxnSpPr>
          <p:spPr>
            <a:xfrm>
              <a:off x="3686380" y="402288"/>
              <a:ext cx="0" cy="5018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75666"/>
              <a:ext cx="416696" cy="442739"/>
            </a:xfrm>
            <a:prstGeom prst="rect">
              <a:avLst/>
            </a:prstGeom>
            <a:effectLst>
              <a:outerShdw blurRad="25400" dist="25400" dir="2700000" algn="tl" rotWithShape="0">
                <a:prstClr val="black">
                  <a:alpha val="15000"/>
                </a:prstClr>
              </a:outerShdw>
            </a:effectLst>
          </p:spPr>
        </p:pic>
        <p:sp>
          <p:nvSpPr>
            <p:cNvPr id="26" name="Text Placeholder 9"/>
            <p:cNvSpPr txBox="1">
              <a:spLocks/>
            </p:cNvSpPr>
            <p:nvPr/>
          </p:nvSpPr>
          <p:spPr>
            <a:xfrm>
              <a:off x="4456241" y="361949"/>
              <a:ext cx="1810519" cy="335155"/>
            </a:xfrm>
            <a:prstGeom prst="rect">
              <a:avLst/>
            </a:prstGeom>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333333"/>
                </a:buClr>
              </a:pPr>
              <a:r>
                <a:rPr lang="en-CA" dirty="0" smtClean="0">
                  <a:solidFill>
                    <a:srgbClr val="FFFFFF"/>
                  </a:solidFill>
                </a:rPr>
                <a:t>Energy</a:t>
              </a:r>
            </a:p>
          </p:txBody>
        </p:sp>
      </p:gr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2913" y="4356130"/>
            <a:ext cx="111192" cy="74128"/>
          </a:xfrm>
          <a:prstGeom prst="rect">
            <a:avLst/>
          </a:prstGeom>
        </p:spPr>
      </p:pic>
      <p:pic>
        <p:nvPicPr>
          <p:cNvPr id="23" name="Picture 106"/>
          <p:cNvPicPr>
            <a:picLocks noChangeAspect="1"/>
          </p:cNvPicPr>
          <p:nvPr/>
        </p:nvPicPr>
        <p:blipFill>
          <a:blip r:embed="rId5"/>
          <a:stretch>
            <a:fillRect/>
          </a:stretch>
        </p:blipFill>
        <p:spPr>
          <a:xfrm>
            <a:off x="2753793" y="3658273"/>
            <a:ext cx="289359" cy="262566"/>
          </a:xfrm>
          <a:prstGeom prst="rect">
            <a:avLst/>
          </a:prstGeom>
        </p:spPr>
      </p:pic>
      <p:pic>
        <p:nvPicPr>
          <p:cNvPr id="24" name="Picture 107"/>
          <p:cNvPicPr>
            <a:picLocks noChangeAspect="1"/>
          </p:cNvPicPr>
          <p:nvPr/>
        </p:nvPicPr>
        <p:blipFill>
          <a:blip r:embed="rId6"/>
          <a:stretch>
            <a:fillRect/>
          </a:stretch>
        </p:blipFill>
        <p:spPr>
          <a:xfrm>
            <a:off x="215143" y="3169199"/>
            <a:ext cx="347502" cy="249958"/>
          </a:xfrm>
          <a:prstGeom prst="rect">
            <a:avLst/>
          </a:prstGeom>
        </p:spPr>
      </p:pic>
      <p:grpSp>
        <p:nvGrpSpPr>
          <p:cNvPr id="8" name="Group 27"/>
          <p:cNvGrpSpPr/>
          <p:nvPr/>
        </p:nvGrpSpPr>
        <p:grpSpPr>
          <a:xfrm>
            <a:off x="258759" y="1815866"/>
            <a:ext cx="4187790" cy="340383"/>
            <a:chOff x="258759" y="1903948"/>
            <a:chExt cx="4187790" cy="340383"/>
          </a:xfrm>
          <a:effectLst>
            <a:outerShdw dist="12700" dir="2700000" algn="tl" rotWithShape="0">
              <a:prstClr val="black">
                <a:alpha val="15000"/>
              </a:prstClr>
            </a:outerShdw>
          </a:effectLst>
        </p:grpSpPr>
        <p:sp>
          <p:nvSpPr>
            <p:cNvPr id="13" name="Rectangle 28"/>
            <p:cNvSpPr/>
            <p:nvPr/>
          </p:nvSpPr>
          <p:spPr>
            <a:xfrm>
              <a:off x="258759" y="1903948"/>
              <a:ext cx="4187790" cy="340383"/>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r>
                <a:rPr lang="en-CA" sz="1600" b="1" dirty="0" smtClean="0">
                  <a:solidFill>
                    <a:srgbClr val="FFFFFF"/>
                  </a:solidFill>
                </a:rPr>
                <a:t>          Challenge</a:t>
              </a:r>
              <a:endParaRPr lang="en-CA" sz="1600" b="1" dirty="0">
                <a:solidFill>
                  <a:srgbClr val="FFFFFF"/>
                </a:solidFill>
              </a:endParaRPr>
            </a:p>
          </p:txBody>
        </p:sp>
        <p:pic>
          <p:nvPicPr>
            <p:cNvPr id="3074" name="Picture 2" descr="https://upload.wikimedia.org/wikipedia/commons/thumb/7/79/Mountain_icon_(Noun_Project).svg/1024px-Mountain_icon_(Noun_Project).svg.png"/>
            <p:cNvPicPr>
              <a:picLocks noChangeAspect="1" noChangeArrowheads="1"/>
            </p:cNvPicPr>
            <p:nvPr/>
          </p:nvPicPr>
          <p:blipFill>
            <a:blip r:embed="rId7" cstate="print">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435675" y="1907175"/>
              <a:ext cx="315376" cy="31537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 name="Group 33"/>
          <p:cNvGrpSpPr/>
          <p:nvPr/>
        </p:nvGrpSpPr>
        <p:grpSpPr>
          <a:xfrm>
            <a:off x="4821470" y="1376719"/>
            <a:ext cx="4055277" cy="2422043"/>
            <a:chOff x="4677646" y="2373820"/>
            <a:chExt cx="4194093" cy="2422043"/>
          </a:xfrm>
          <a:effectLst>
            <a:outerShdw dist="12700" dir="2700000" algn="tl" rotWithShape="0">
              <a:prstClr val="black">
                <a:alpha val="15000"/>
              </a:prstClr>
            </a:outerShdw>
          </a:effectLst>
        </p:grpSpPr>
        <p:sp>
          <p:nvSpPr>
            <p:cNvPr id="36" name="Rectangle 34"/>
            <p:cNvSpPr/>
            <p:nvPr/>
          </p:nvSpPr>
          <p:spPr>
            <a:xfrm>
              <a:off x="4688434" y="2373820"/>
              <a:ext cx="4183305" cy="340288"/>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r>
                <a:rPr lang="en-CA" sz="1600" b="1" dirty="0" smtClean="0">
                  <a:solidFill>
                    <a:srgbClr val="FFFFFF"/>
                  </a:solidFill>
                </a:rPr>
                <a:t>         Executing the Strategy</a:t>
              </a:r>
              <a:endParaRPr lang="en-CA" sz="1600" b="1" dirty="0">
                <a:solidFill>
                  <a:srgbClr val="FFFFFF"/>
                </a:solidFill>
              </a:endParaRPr>
            </a:p>
          </p:txBody>
        </p:sp>
        <p:sp>
          <p:nvSpPr>
            <p:cNvPr id="37" name="Rectangle 37"/>
            <p:cNvSpPr/>
            <p:nvPr/>
          </p:nvSpPr>
          <p:spPr>
            <a:xfrm>
              <a:off x="4677646" y="2732400"/>
              <a:ext cx="4194093" cy="2063463"/>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a:spcAft>
                  <a:spcPts val="600"/>
                </a:spcAft>
              </a:pPr>
              <a:r>
                <a:rPr lang="en-CA" sz="1100" b="1" dirty="0" smtClean="0">
                  <a:solidFill>
                    <a:srgbClr val="333333"/>
                  </a:solidFill>
                </a:rPr>
                <a:t>Staff can continue to use BYOD for limited use cases, </a:t>
              </a:r>
              <a:r>
                <a:rPr lang="en-CA" sz="1100" dirty="0" smtClean="0">
                  <a:solidFill>
                    <a:srgbClr val="333333"/>
                  </a:solidFill>
                </a:rPr>
                <a:t>such as email, calendar, and Office.</a:t>
              </a:r>
            </a:p>
            <a:p>
              <a:pPr>
                <a:spcAft>
                  <a:spcPts val="600"/>
                </a:spcAft>
              </a:pPr>
              <a:r>
                <a:rPr lang="en-CA" sz="1100" b="1" dirty="0" smtClean="0">
                  <a:solidFill>
                    <a:srgbClr val="333333"/>
                  </a:solidFill>
                </a:rPr>
                <a:t>The mobile strategy team constructed a detailed roadmap for the next 3 years </a:t>
              </a:r>
              <a:r>
                <a:rPr lang="en-CA" sz="1100" dirty="0" smtClean="0">
                  <a:solidFill>
                    <a:srgbClr val="333333"/>
                  </a:solidFill>
                </a:rPr>
                <a:t>– outlining initiatives such as “Evaluating and Piloting Office 365” and “Evolving and Deploying Apps Via the Corporate App Store.”</a:t>
              </a:r>
              <a:endParaRPr lang="en-CA" sz="1100" dirty="0">
                <a:solidFill>
                  <a:srgbClr val="333333"/>
                </a:solidFill>
              </a:endParaRPr>
            </a:p>
            <a:p>
              <a:pPr>
                <a:spcAft>
                  <a:spcPts val="600"/>
                </a:spcAft>
              </a:pPr>
              <a:r>
                <a:rPr lang="en-CA" sz="1100" b="1" dirty="0" smtClean="0">
                  <a:solidFill>
                    <a:srgbClr val="333333"/>
                  </a:solidFill>
                </a:rPr>
                <a:t>The organization determined that the current EMM platform meets its current security and management needs.</a:t>
              </a:r>
              <a:r>
                <a:rPr lang="en-CA" sz="1100" dirty="0" smtClean="0">
                  <a:solidFill>
                    <a:srgbClr val="333333"/>
                  </a:solidFill>
                </a:rPr>
                <a:t> </a:t>
              </a:r>
              <a:endParaRPr lang="en-CA" sz="1100" dirty="0">
                <a:solidFill>
                  <a:srgbClr val="333333"/>
                </a:solidFill>
              </a:endParaRPr>
            </a:p>
          </p:txBody>
        </p:sp>
      </p:grpSp>
      <p:pic>
        <p:nvPicPr>
          <p:cNvPr id="39" name="Picture 106"/>
          <p:cNvPicPr>
            <a:picLocks noChangeAspect="1"/>
          </p:cNvPicPr>
          <p:nvPr/>
        </p:nvPicPr>
        <p:blipFill>
          <a:blip r:embed="rId5"/>
          <a:stretch>
            <a:fillRect/>
          </a:stretch>
        </p:blipFill>
        <p:spPr>
          <a:xfrm>
            <a:off x="7785434" y="6052790"/>
            <a:ext cx="289359" cy="262566"/>
          </a:xfrm>
          <a:prstGeom prst="rect">
            <a:avLst/>
          </a:prstGeom>
        </p:spPr>
      </p:pic>
      <p:pic>
        <p:nvPicPr>
          <p:cNvPr id="40" name="Picture 107"/>
          <p:cNvPicPr>
            <a:picLocks noChangeAspect="1"/>
          </p:cNvPicPr>
          <p:nvPr/>
        </p:nvPicPr>
        <p:blipFill>
          <a:blip r:embed="rId6"/>
          <a:stretch>
            <a:fillRect/>
          </a:stretch>
        </p:blipFill>
        <p:spPr>
          <a:xfrm>
            <a:off x="4701954" y="5738769"/>
            <a:ext cx="347502" cy="249958"/>
          </a:xfrm>
          <a:prstGeom prst="rect">
            <a:avLst/>
          </a:prstGeom>
        </p:spPr>
      </p:pic>
      <p:pic>
        <p:nvPicPr>
          <p:cNvPr id="9" name="Picture 8"/>
          <p:cNvPicPr>
            <a:picLocks noChangeAspect="1"/>
          </p:cNvPicPr>
          <p:nvPr/>
        </p:nvPicPr>
        <p:blipFill>
          <a:blip r:embed="rId9" cstate="print">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tretch>
            <a:fillRect/>
          </a:stretch>
        </p:blipFill>
        <p:spPr>
          <a:xfrm>
            <a:off x="4858688" y="3896435"/>
            <a:ext cx="419933" cy="339662"/>
          </a:xfrm>
          <a:prstGeom prst="rect">
            <a:avLst/>
          </a:prstGeom>
        </p:spPr>
      </p:pic>
      <p:pic>
        <p:nvPicPr>
          <p:cNvPr id="11" name="Picture 10"/>
          <p:cNvPicPr>
            <a:picLocks noChangeAspect="1"/>
          </p:cNvPicPr>
          <p:nvPr/>
        </p:nvPicPr>
        <p:blipFill rotWithShape="1">
          <a:blip r:embed="rId10" cstate="print">
            <a:clrChange>
              <a:clrFrom>
                <a:srgbClr val="FFFFFF"/>
              </a:clrFrom>
              <a:clrTo>
                <a:srgbClr val="FFFFFF">
                  <a:alpha val="0"/>
                </a:srgbClr>
              </a:clrTo>
            </a:clrChange>
            <a:biLevel thresh="25000"/>
            <a:extLst>
              <a:ext uri="{28A0092B-C50C-407E-A947-70E740481C1C}">
                <a14:useLocalDpi xmlns:a14="http://schemas.microsoft.com/office/drawing/2010/main" val="0"/>
              </a:ext>
            </a:extLst>
          </a:blip>
          <a:srcRect/>
          <a:stretch/>
        </p:blipFill>
        <p:spPr>
          <a:xfrm>
            <a:off x="4978865" y="1394266"/>
            <a:ext cx="287265" cy="296653"/>
          </a:xfrm>
          <a:prstGeom prst="rect">
            <a:avLst/>
          </a:prstGeom>
        </p:spPr>
      </p:pic>
    </p:spTree>
    <p:extLst>
      <p:ext uri="{BB962C8B-B14F-4D97-AF65-F5344CB8AC3E}">
        <p14:creationId xmlns:p14="http://schemas.microsoft.com/office/powerpoint/2010/main" val="13438935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4" name="Group 83"/>
          <p:cNvGrpSpPr/>
          <p:nvPr/>
        </p:nvGrpSpPr>
        <p:grpSpPr>
          <a:xfrm>
            <a:off x="789798" y="1223171"/>
            <a:ext cx="8017400" cy="4472879"/>
            <a:chOff x="755678" y="1691853"/>
            <a:chExt cx="8017400" cy="4431212"/>
          </a:xfrm>
        </p:grpSpPr>
        <p:sp>
          <p:nvSpPr>
            <p:cNvPr id="85" name="Oval 84"/>
            <p:cNvSpPr/>
            <p:nvPr/>
          </p:nvSpPr>
          <p:spPr>
            <a:xfrm>
              <a:off x="755678" y="5882841"/>
              <a:ext cx="240224" cy="240224"/>
            </a:xfrm>
            <a:prstGeom prst="ellipse">
              <a:avLst/>
            </a:prstGeom>
            <a:solidFill>
              <a:srgbClr val="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86" name="Rectangle 85"/>
            <p:cNvSpPr/>
            <p:nvPr/>
          </p:nvSpPr>
          <p:spPr>
            <a:xfrm>
              <a:off x="883247" y="1691853"/>
              <a:ext cx="7889831" cy="4417405"/>
            </a:xfrm>
            <a:prstGeom prst="rect">
              <a:avLst/>
            </a:prstGeom>
            <a:noFill/>
            <a:ln w="6667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grpSp>
      <p:sp>
        <p:nvSpPr>
          <p:cNvPr id="88" name="Title 1"/>
          <p:cNvSpPr txBox="1">
            <a:spLocks/>
          </p:cNvSpPr>
          <p:nvPr/>
        </p:nvSpPr>
        <p:spPr bwMode="auto">
          <a:xfrm>
            <a:off x="251520" y="256032"/>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ts val="2600"/>
              </a:lnSpc>
              <a:spcBef>
                <a:spcPct val="0"/>
              </a:spcBef>
              <a:spcAft>
                <a:spcPct val="0"/>
              </a:spcAft>
              <a:buClrTx/>
              <a:buSzTx/>
              <a:buFontTx/>
              <a:buNone/>
              <a:tabLst/>
              <a:defRPr/>
            </a:pPr>
            <a:r>
              <a:rPr kumimoji="0" lang="en-CA" sz="2400" b="0" i="0" u="none" strike="noStrike" kern="1200" cap="none" spc="0" normalizeH="0" baseline="0" noProof="0" dirty="0" smtClean="0">
                <a:ln>
                  <a:noFill/>
                </a:ln>
                <a:solidFill>
                  <a:srgbClr val="333333"/>
                </a:solidFill>
                <a:effectLst/>
                <a:uLnTx/>
                <a:uFillTx/>
                <a:latin typeface="Georgia"/>
                <a:ea typeface="+mj-ea"/>
                <a:cs typeface="+mj-cs"/>
              </a:rPr>
              <a:t>Info-Tech offers various levels of support to best suit your needs</a:t>
            </a:r>
            <a:endParaRPr kumimoji="0" lang="en-CA" sz="2400" b="0" i="0" u="none" strike="noStrike" kern="1200" cap="none" spc="0" normalizeH="0" baseline="0" noProof="0" dirty="0">
              <a:ln>
                <a:noFill/>
              </a:ln>
              <a:solidFill>
                <a:srgbClr val="333333"/>
              </a:solidFill>
              <a:effectLst/>
              <a:uLnTx/>
              <a:uFillTx/>
              <a:latin typeface="Georgia"/>
              <a:ea typeface="+mj-ea"/>
              <a:cs typeface="+mj-cs"/>
            </a:endParaRPr>
          </a:p>
        </p:txBody>
      </p:sp>
      <p:sp>
        <p:nvSpPr>
          <p:cNvPr id="35" name="Rounded Rectangle 34"/>
          <p:cNvSpPr/>
          <p:nvPr/>
        </p:nvSpPr>
        <p:spPr>
          <a:xfrm>
            <a:off x="4749479"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36" name="Rounded Rectangle 35"/>
          <p:cNvSpPr/>
          <p:nvPr/>
        </p:nvSpPr>
        <p:spPr>
          <a:xfrm>
            <a:off x="361346"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cxnSp>
        <p:nvCxnSpPr>
          <p:cNvPr id="37" name="Straight Arrow Connector 36"/>
          <p:cNvCxnSpPr>
            <a:stCxn id="50" idx="2"/>
          </p:cNvCxnSpPr>
          <p:nvPr/>
        </p:nvCxnSpPr>
        <p:spPr>
          <a:xfrm>
            <a:off x="811401" y="2920539"/>
            <a:ext cx="7769458" cy="0"/>
          </a:xfrm>
          <a:prstGeom prst="straightConnector1">
            <a:avLst/>
          </a:prstGeom>
          <a:noFill/>
          <a:ln w="38100" cap="flat" cmpd="sng" algn="ctr">
            <a:solidFill>
              <a:srgbClr val="FFFFFF">
                <a:lumMod val="85000"/>
              </a:srgbClr>
            </a:solidFill>
            <a:prstDash val="sysDot"/>
            <a:tailEnd type="triangle" w="lg" len="med"/>
          </a:ln>
          <a:effectLst/>
        </p:spPr>
      </p:cxnSp>
      <p:grpSp>
        <p:nvGrpSpPr>
          <p:cNvPr id="39" name="Group 38"/>
          <p:cNvGrpSpPr/>
          <p:nvPr/>
        </p:nvGrpSpPr>
        <p:grpSpPr>
          <a:xfrm>
            <a:off x="6944182" y="2025295"/>
            <a:ext cx="1636677" cy="2763778"/>
            <a:chOff x="6637354" y="1574599"/>
            <a:chExt cx="1636677" cy="2763778"/>
          </a:xfrm>
        </p:grpSpPr>
        <p:sp>
          <p:nvSpPr>
            <p:cNvPr id="40" name="Oval 3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1" name="TextBox 4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42" name="TextBox 4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43" name="Picture 4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44" name="Group 43"/>
          <p:cNvGrpSpPr/>
          <p:nvPr/>
        </p:nvGrpSpPr>
        <p:grpSpPr>
          <a:xfrm>
            <a:off x="2334987" y="1877373"/>
            <a:ext cx="2129440" cy="2937609"/>
            <a:chOff x="2807522" y="2074912"/>
            <a:chExt cx="2129440" cy="2937609"/>
          </a:xfrm>
        </p:grpSpPr>
        <p:sp>
          <p:nvSpPr>
            <p:cNvPr id="45" name="Oval 4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6" name="TextBox 4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365D7E"/>
                  </a:solidFill>
                  <a:effectLst/>
                  <a:uLnTx/>
                  <a:uFillTx/>
                </a:rPr>
                <a:t>Guided Implementation</a:t>
              </a:r>
            </a:p>
          </p:txBody>
        </p:sp>
        <p:sp>
          <p:nvSpPr>
            <p:cNvPr id="47" name="TextBox 4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48" name="Picture 4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49" name="Group 48"/>
          <p:cNvGrpSpPr/>
          <p:nvPr/>
        </p:nvGrpSpPr>
        <p:grpSpPr>
          <a:xfrm>
            <a:off x="367160" y="2025295"/>
            <a:ext cx="1628660" cy="2794213"/>
            <a:chOff x="1266026" y="2731218"/>
            <a:chExt cx="1628660" cy="2794213"/>
          </a:xfrm>
        </p:grpSpPr>
        <p:sp>
          <p:nvSpPr>
            <p:cNvPr id="50" name="Oval 4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1" name="TextBox 5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52" name="TextBox 5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53" name="Picture 5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54" name="Group 53"/>
          <p:cNvGrpSpPr/>
          <p:nvPr/>
        </p:nvGrpSpPr>
        <p:grpSpPr>
          <a:xfrm>
            <a:off x="4969850" y="2025295"/>
            <a:ext cx="1635165" cy="2795710"/>
            <a:chOff x="4834633" y="1938352"/>
            <a:chExt cx="1635165" cy="2795710"/>
          </a:xfrm>
        </p:grpSpPr>
        <p:sp>
          <p:nvSpPr>
            <p:cNvPr id="55" name="Oval 5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6" name="TextBox 5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57" name="TextBox 5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58" name="Picture 5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59" name="Rectangle 58"/>
          <p:cNvSpPr/>
          <p:nvPr/>
        </p:nvSpPr>
        <p:spPr>
          <a:xfrm>
            <a:off x="968616"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Tree>
    <p:extLst>
      <p:ext uri="{BB962C8B-B14F-4D97-AF65-F5344CB8AC3E}">
        <p14:creationId xmlns:p14="http://schemas.microsoft.com/office/powerpoint/2010/main" val="1319408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1446498016"/>
              </p:ext>
            </p:extLst>
          </p:nvPr>
        </p:nvGraphicFramePr>
        <p:xfrm>
          <a:off x="86984" y="1547446"/>
          <a:ext cx="8799876" cy="4747514"/>
        </p:xfrm>
        <a:graphic>
          <a:graphicData uri="http://schemas.openxmlformats.org/drawingml/2006/table">
            <a:tbl>
              <a:tblPr firstRow="1" bandRow="1">
                <a:tableStyleId>{5C22544A-7EE6-4342-B048-85BDC9FD1C3A}</a:tableStyleId>
              </a:tblPr>
              <a:tblGrid>
                <a:gridCol w="1191600"/>
                <a:gridCol w="2536092"/>
                <a:gridCol w="2536092"/>
                <a:gridCol w="2536092"/>
              </a:tblGrid>
              <a:tr h="1632242">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1.1 Identify User Personas</a:t>
                      </a:r>
                      <a:endParaRPr lang="en-CA" sz="400" b="0" dirty="0" smtClean="0">
                        <a:solidFill>
                          <a:schemeClr val="tx1"/>
                        </a:solidFill>
                      </a:endParaRPr>
                    </a:p>
                    <a:p>
                      <a:pPr>
                        <a:spcAft>
                          <a:spcPts val="600"/>
                        </a:spcAft>
                      </a:pPr>
                      <a:r>
                        <a:rPr lang="en-CA" sz="1000" dirty="0" smtClean="0">
                          <a:solidFill>
                            <a:schemeClr val="tx1"/>
                          </a:solidFill>
                        </a:rPr>
                        <a:t>1.2 Conduct</a:t>
                      </a:r>
                      <a:r>
                        <a:rPr lang="en-CA" sz="1000" baseline="0" dirty="0" smtClean="0">
                          <a:solidFill>
                            <a:schemeClr val="tx1"/>
                          </a:solidFill>
                        </a:rPr>
                        <a:t> Current State Assessment</a:t>
                      </a:r>
                      <a:endParaRPr lang="en-CA" sz="1000" dirty="0" smtClean="0">
                        <a:solidFill>
                          <a:schemeClr val="tx1"/>
                        </a:solidFill>
                      </a:endParaRPr>
                    </a:p>
                    <a:p>
                      <a:pPr>
                        <a:spcAft>
                          <a:spcPts val="600"/>
                        </a:spcAft>
                      </a:pPr>
                      <a:r>
                        <a:rPr lang="en-CA" sz="1000" dirty="0" smtClean="0">
                          <a:solidFill>
                            <a:schemeClr val="tx1"/>
                          </a:solidFill>
                        </a:rPr>
                        <a:t>1.3 Identify</a:t>
                      </a:r>
                      <a:r>
                        <a:rPr lang="en-CA" sz="1000" baseline="0" dirty="0" smtClean="0">
                          <a:solidFill>
                            <a:schemeClr val="tx1"/>
                          </a:solidFill>
                        </a:rPr>
                        <a:t> Pain Points of Current Approach to Mobility</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Identify Enterprise Mobility Goals</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Determine Provisioning Model Mix and Device Choice</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2.3 Complete the Mobility Vision &amp; Business Case</a:t>
                      </a:r>
                    </a:p>
                    <a:p>
                      <a:pPr marL="0" indent="0">
                        <a:spcAft>
                          <a:spcPts val="600"/>
                        </a:spcAft>
                        <a:buSzPct val="175000"/>
                        <a:buNone/>
                      </a:pP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3.1 Brainstorm Mobile Initiatives</a:t>
                      </a:r>
                      <a:endParaRPr lang="en-CA" sz="1000" baseline="0" dirty="0" smtClean="0">
                        <a:solidFill>
                          <a:schemeClr val="tx1"/>
                        </a:solidFill>
                      </a:endParaRPr>
                    </a:p>
                    <a:p>
                      <a:pPr>
                        <a:spcAft>
                          <a:spcPts val="600"/>
                        </a:spcAft>
                      </a:pPr>
                      <a:r>
                        <a:rPr lang="en-CA" sz="1000" baseline="0" dirty="0" smtClean="0">
                          <a:solidFill>
                            <a:schemeClr val="tx1"/>
                          </a:solidFill>
                        </a:rPr>
                        <a:t>3.2 Construct a Mobile Strategy Roadmap</a:t>
                      </a:r>
                    </a:p>
                    <a:p>
                      <a:pPr>
                        <a:spcAft>
                          <a:spcPts val="600"/>
                        </a:spcAft>
                      </a:pPr>
                      <a:r>
                        <a:rPr lang="en-CA" sz="1000" baseline="0" dirty="0" smtClean="0">
                          <a:solidFill>
                            <a:schemeClr val="tx1"/>
                          </a:solidFill>
                        </a:rPr>
                        <a:t>3.3 Finalize and Publish the Mobile Strategy</a:t>
                      </a:r>
                      <a:endParaRPr lang="en-CA" sz="900" dirty="0" smtClean="0">
                        <a:solidFill>
                          <a:schemeClr val="tx1"/>
                        </a:solidFill>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209432">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2"/>
                        </a:buBlip>
                      </a:pPr>
                      <a:r>
                        <a:rPr lang="en-US" sz="1000" b="0" dirty="0" smtClean="0">
                          <a:cs typeface="Open Sans"/>
                        </a:rPr>
                        <a:t>Conduct Current State Assessment</a:t>
                      </a:r>
                    </a:p>
                    <a:p>
                      <a:pPr marL="228600" indent="-228600">
                        <a:spcAft>
                          <a:spcPts val="600"/>
                        </a:spcAft>
                        <a:buSzPct val="150000"/>
                        <a:buBlip>
                          <a:blip r:embed="rId2"/>
                        </a:buBlip>
                      </a:pPr>
                      <a:r>
                        <a:rPr lang="en-US" sz="1000" b="0" dirty="0" smtClean="0">
                          <a:cs typeface="Open Sans"/>
                        </a:rPr>
                        <a:t>Identify</a:t>
                      </a:r>
                      <a:r>
                        <a:rPr lang="en-US" sz="1000" b="0" baseline="0" dirty="0" smtClean="0">
                          <a:cs typeface="Open Sans"/>
                        </a:rPr>
                        <a:t> Pain Points of Current Approach to Mobility</a:t>
                      </a:r>
                      <a:endParaRPr lang="en-US" sz="1000" b="0" dirty="0" smtClean="0">
                        <a:cs typeface="Open Sans"/>
                      </a:endParaRPr>
                    </a:p>
                    <a:p>
                      <a:pPr marL="0" indent="0">
                        <a:spcAft>
                          <a:spcPts val="600"/>
                        </a:spcAft>
                        <a:buSzPct val="150000"/>
                        <a:buNone/>
                      </a:pPr>
                      <a:endParaRPr lang="en-US" sz="10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2"/>
                        </a:buBlip>
                      </a:pPr>
                      <a:r>
                        <a:rPr lang="en-US" sz="1000" b="0" dirty="0" smtClean="0">
                          <a:cs typeface="Open Sans"/>
                        </a:rPr>
                        <a:t>Identify</a:t>
                      </a:r>
                      <a:r>
                        <a:rPr lang="en-US" sz="1000" b="0" baseline="0" dirty="0" smtClean="0">
                          <a:cs typeface="Open Sans"/>
                        </a:rPr>
                        <a:t> Enterprise Mobility Goals</a:t>
                      </a:r>
                      <a:endParaRPr lang="en-US" sz="1000" b="0" dirty="0" smtClean="0">
                        <a:cs typeface="Open Sans"/>
                      </a:endParaRPr>
                    </a:p>
                    <a:p>
                      <a:pPr marL="228600" indent="-228600">
                        <a:spcAft>
                          <a:spcPts val="600"/>
                        </a:spcAft>
                        <a:buSzPct val="150000"/>
                        <a:buBlip>
                          <a:blip r:embed="rId2"/>
                        </a:buBlip>
                      </a:pPr>
                      <a:r>
                        <a:rPr lang="en-US" sz="1000" b="0" baseline="0" dirty="0" smtClean="0">
                          <a:cs typeface="Open Sans"/>
                        </a:rPr>
                        <a:t>Craft the Mobile Strategy and Build a Business Case</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2"/>
                        </a:buBlip>
                      </a:pPr>
                      <a:r>
                        <a:rPr lang="en-US" sz="1000" b="0" dirty="0" smtClean="0">
                          <a:cs typeface="Open Sans"/>
                        </a:rPr>
                        <a:t>Brainstorm Mobile Initiatives and Construct</a:t>
                      </a:r>
                      <a:r>
                        <a:rPr lang="en-US" sz="1000" b="0" baseline="0" dirty="0" smtClean="0">
                          <a:cs typeface="Open Sans"/>
                        </a:rPr>
                        <a:t> a Mobile Strategy Roadmap</a:t>
                      </a:r>
                      <a:endParaRPr lang="en-US" sz="1000" b="0" dirty="0" smtClean="0">
                        <a:cs typeface="Open Sans"/>
                      </a:endParaRPr>
                    </a:p>
                    <a:p>
                      <a:pPr marL="228600" indent="-228600">
                        <a:spcAft>
                          <a:spcPts val="600"/>
                        </a:spcAft>
                        <a:buSzPct val="150000"/>
                        <a:buBlip>
                          <a:blip r:embed="rId2"/>
                        </a:buBlip>
                      </a:pPr>
                      <a:r>
                        <a:rPr lang="en-US" sz="1000" b="0" dirty="0" smtClean="0">
                          <a:latin typeface="Arial" pitchFamily="34" charset="0"/>
                          <a:cs typeface="Arial" pitchFamily="34" charset="0"/>
                        </a:rPr>
                        <a:t>Finalize</a:t>
                      </a:r>
                      <a:r>
                        <a:rPr lang="en-US" sz="1000" b="0" baseline="0" dirty="0" smtClean="0">
                          <a:latin typeface="Arial" pitchFamily="34" charset="0"/>
                          <a:cs typeface="Arial" pitchFamily="34" charset="0"/>
                        </a:rPr>
                        <a:t> and Publish the Mobile Strategy</a:t>
                      </a:r>
                      <a:endParaRPr lang="en-US" sz="1000" b="0" dirty="0" smtClean="0">
                        <a:latin typeface="Arial" pitchFamily="34" charset="0"/>
                        <a:cs typeface="Arial" pitchFamily="34" charset="0"/>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00000">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Assess the Current Role of Mobility in the Organization</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CA" sz="1000" dirty="0" smtClean="0"/>
                        <a:t>Identify</a:t>
                      </a:r>
                      <a:r>
                        <a:rPr lang="en-CA" sz="1000" baseline="0" dirty="0" smtClean="0"/>
                        <a:t> Goals and Craft the Mobile Strategy</a:t>
                      </a:r>
                      <a:endParaRPr lang="en-CA" sz="1000" dirty="0" smtClean="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Develop Initiatives and Finalize the Mobile Strategy</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Outcome:</a:t>
                      </a:r>
                    </a:p>
                    <a:p>
                      <a:pPr marL="171450" indent="-171450">
                        <a:buFont typeface="Arial" panose="020B0604020202020204" pitchFamily="34" charset="0"/>
                        <a:buChar char="•"/>
                      </a:pPr>
                      <a:r>
                        <a:rPr lang="en-CA" sz="1000" dirty="0" smtClean="0"/>
                        <a:t>A breakdown</a:t>
                      </a:r>
                      <a:r>
                        <a:rPr lang="en-CA" sz="1000" baseline="0" dirty="0" smtClean="0"/>
                        <a:t> and analysis of the current mobile strategy</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Outcome:</a:t>
                      </a:r>
                    </a:p>
                    <a:p>
                      <a:pPr marL="171450" indent="-171450">
                        <a:buFont typeface="Arial" panose="020B0604020202020204" pitchFamily="34" charset="0"/>
                        <a:buChar char="•"/>
                      </a:pPr>
                      <a:r>
                        <a:rPr lang="en-CA" sz="1000" dirty="0" smtClean="0"/>
                        <a:t>A business</a:t>
                      </a:r>
                      <a:r>
                        <a:rPr lang="en-CA" sz="1000" baseline="0" dirty="0" smtClean="0"/>
                        <a:t> case that articulates your vision for enterprise mobility</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Outcome:</a:t>
                      </a:r>
                    </a:p>
                    <a:p>
                      <a:pPr marL="171450" indent="-171450">
                        <a:buFont typeface="Arial" panose="020B0604020202020204" pitchFamily="34" charset="0"/>
                        <a:buChar char="•"/>
                      </a:pPr>
                      <a:r>
                        <a:rPr lang="en-CA" sz="1000" dirty="0" smtClean="0"/>
                        <a:t>A comprehensive mobile strategy and roadmap,</a:t>
                      </a:r>
                      <a:r>
                        <a:rPr lang="en-CA" sz="1000" baseline="0" dirty="0" smtClean="0"/>
                        <a:t> encompassing provisioning models, devices, management, training, and support </a:t>
                      </a:r>
                      <a:endParaRPr lang="en-CA" sz="1000" dirty="0" smtClean="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3"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282240" y="3264797"/>
            <a:ext cx="769543" cy="693234"/>
          </a:xfrm>
          <a:prstGeom prst="rect">
            <a:avLst/>
          </a:prstGeom>
        </p:spPr>
      </p:pic>
      <p:pic>
        <p:nvPicPr>
          <p:cNvPr id="20" name="Picture 19" descr="best-practice-blueprints.png"/>
          <p:cNvPicPr>
            <a:picLocks noChangeAspect="1"/>
          </p:cNvPicPr>
          <p:nvPr/>
        </p:nvPicPr>
        <p:blipFill>
          <a:blip r:embed="rId4" cstate="print">
            <a:clrChange>
              <a:clrFrom>
                <a:srgbClr val="000000">
                  <a:alpha val="0"/>
                </a:srgbClr>
              </a:clrFrom>
              <a:clrTo>
                <a:srgbClr val="000000">
                  <a:alpha val="0"/>
                </a:srgbClr>
              </a:clrTo>
            </a:clrChange>
          </a:blip>
          <a:stretch>
            <a:fillRect/>
          </a:stretch>
        </p:blipFill>
        <p:spPr>
          <a:xfrm>
            <a:off x="111056" y="1709675"/>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5" cstate="print"/>
          <a:srcRect l="12204" t="22820" r="8463" b="22257"/>
          <a:stretch/>
        </p:blipFill>
        <p:spPr>
          <a:xfrm>
            <a:off x="406401" y="4496443"/>
            <a:ext cx="640749" cy="411779"/>
          </a:xfrm>
          <a:prstGeom prst="rect">
            <a:avLst/>
          </a:prstGeom>
          <a:effectLst/>
        </p:spPr>
      </p:pic>
      <p:sp>
        <p:nvSpPr>
          <p:cNvPr id="15" name="Chevron 14"/>
          <p:cNvSpPr/>
          <p:nvPr/>
        </p:nvSpPr>
        <p:spPr>
          <a:xfrm>
            <a:off x="406401" y="1094211"/>
            <a:ext cx="3359236" cy="444440"/>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1. Assess the Current Role of Mobility in the Organization</a:t>
            </a:r>
            <a:endParaRPr lang="en-US" sz="1400" dirty="0">
              <a:solidFill>
                <a:srgbClr val="FFFFFF"/>
              </a:solidFill>
            </a:endParaRPr>
          </a:p>
        </p:txBody>
      </p:sp>
      <p:sp>
        <p:nvSpPr>
          <p:cNvPr id="16" name="Chevron 15"/>
          <p:cNvSpPr/>
          <p:nvPr/>
        </p:nvSpPr>
        <p:spPr>
          <a:xfrm>
            <a:off x="3609633" y="1094211"/>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2. Identify Goals and Craft the Mobile Strategy</a:t>
            </a:r>
            <a:endParaRPr lang="en-US" sz="1400" dirty="0">
              <a:solidFill>
                <a:srgbClr val="FFFFFF"/>
              </a:solidFill>
            </a:endParaRPr>
          </a:p>
        </p:txBody>
      </p:sp>
      <p:sp>
        <p:nvSpPr>
          <p:cNvPr id="17" name="Chevron 16"/>
          <p:cNvSpPr/>
          <p:nvPr/>
        </p:nvSpPr>
        <p:spPr>
          <a:xfrm>
            <a:off x="6142520" y="1094211"/>
            <a:ext cx="2874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3. Develop Initiatives and Finalize the Mobile Strategy</a:t>
            </a:r>
            <a:endParaRPr lang="en-US" sz="1400" dirty="0">
              <a:solidFill>
                <a:srgbClr val="FFFFFF"/>
              </a:solidFill>
            </a:endParaRPr>
          </a:p>
        </p:txBody>
      </p:sp>
      <p:sp>
        <p:nvSpPr>
          <p:cNvPr id="13" name="Title 1"/>
          <p:cNvSpPr txBox="1">
            <a:spLocks/>
          </p:cNvSpPr>
          <p:nvPr/>
        </p:nvSpPr>
        <p:spPr>
          <a:xfrm>
            <a:off x="251520" y="146348"/>
            <a:ext cx="8625780" cy="864096"/>
          </a:xfrm>
          <a:prstGeom prst="rect">
            <a:avLst/>
          </a:prstGeom>
        </p:spPr>
        <p:txBody>
          <a:bodyPr anchor="ctr"/>
          <a:lst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rgbClr val="333333"/>
                </a:solidFill>
              </a:rPr>
              <a:t>Mobile Strategy – </a:t>
            </a:r>
            <a:r>
              <a:rPr lang="en-US" dirty="0">
                <a:solidFill>
                  <a:srgbClr val="333333"/>
                </a:solidFill>
              </a:rPr>
              <a:t>P</a:t>
            </a:r>
            <a:r>
              <a:rPr lang="en-US" dirty="0" smtClean="0">
                <a:solidFill>
                  <a:srgbClr val="333333"/>
                </a:solidFill>
              </a:rPr>
              <a:t>roject </a:t>
            </a:r>
            <a:r>
              <a:rPr lang="en-US" dirty="0">
                <a:solidFill>
                  <a:srgbClr val="333333"/>
                </a:solidFill>
              </a:rPr>
              <a:t>O</a:t>
            </a:r>
            <a:r>
              <a:rPr lang="en-US" dirty="0" smtClean="0">
                <a:solidFill>
                  <a:srgbClr val="333333"/>
                </a:solidFill>
              </a:rPr>
              <a:t>verview</a:t>
            </a:r>
            <a:endParaRPr lang="en-US" dirty="0">
              <a:solidFill>
                <a:srgbClr val="333333"/>
              </a:solidFill>
            </a:endParaRPr>
          </a:p>
        </p:txBody>
      </p:sp>
    </p:spTree>
    <p:extLst>
      <p:ext uri="{BB962C8B-B14F-4D97-AF65-F5344CB8AC3E}">
        <p14:creationId xmlns:p14="http://schemas.microsoft.com/office/powerpoint/2010/main" val="20039073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Workshop overview </a:t>
            </a:r>
            <a:endParaRPr lang="en-CA" dirty="0"/>
          </a:p>
        </p:txBody>
      </p:sp>
      <p:sp>
        <p:nvSpPr>
          <p:cNvPr id="5" name="TextBox 4"/>
          <p:cNvSpPr txBox="1"/>
          <p:nvPr/>
        </p:nvSpPr>
        <p:spPr>
          <a:xfrm>
            <a:off x="206366" y="1540929"/>
            <a:ext cx="8670933" cy="461665"/>
          </a:xfrm>
          <a:prstGeom prst="rect">
            <a:avLst/>
          </a:prstGeom>
          <a:noFill/>
        </p:spPr>
        <p:txBody>
          <a:bodyPr wrap="square" rtlCol="0">
            <a:spAutoFit/>
          </a:bodyPr>
          <a:lstStyle/>
          <a:p>
            <a:r>
              <a:rPr lang="en-CA" sz="1200" dirty="0" smtClean="0">
                <a:solidFill>
                  <a:srgbClr val="333333"/>
                </a:solidFill>
              </a:rPr>
              <a:t>This workshop can be deployed as either a four- or five-day engagement depending on the level of preparation completed by the client prior to the facilitator arriving onsite.</a:t>
            </a:r>
          </a:p>
        </p:txBody>
      </p:sp>
      <p:sp>
        <p:nvSpPr>
          <p:cNvPr id="30" name="TextBox 29"/>
          <p:cNvSpPr txBox="1"/>
          <p:nvPr/>
        </p:nvSpPr>
        <p:spPr>
          <a:xfrm>
            <a:off x="1985427" y="5829705"/>
            <a:ext cx="6891872" cy="461665"/>
          </a:xfrm>
          <a:prstGeom prst="rect">
            <a:avLst/>
          </a:prstGeom>
          <a:noFill/>
        </p:spPr>
        <p:txBody>
          <a:bodyPr wrap="square" rtlCol="0">
            <a:spAutoFit/>
          </a:bodyPr>
          <a:lstStyle/>
          <a:p>
            <a:r>
              <a:rPr lang="en-CA" sz="1200" dirty="0" smtClean="0">
                <a:solidFill>
                  <a:srgbClr val="333333"/>
                </a:solidFill>
              </a:rPr>
              <a:t>The light blue slides at the end of each section highlight the key activities and exercises that will be completed during the engagement with our analyst team.</a:t>
            </a:r>
            <a:endParaRPr lang="en-CA" sz="1200" dirty="0">
              <a:solidFill>
                <a:srgbClr val="333333"/>
              </a:solidFill>
            </a:endParaRPr>
          </a:p>
        </p:txBody>
      </p:sp>
      <p:sp>
        <p:nvSpPr>
          <p:cNvPr id="31" name="Chevron 30"/>
          <p:cNvSpPr/>
          <p:nvPr/>
        </p:nvSpPr>
        <p:spPr>
          <a:xfrm rot="10800000">
            <a:off x="1462869" y="5830886"/>
            <a:ext cx="404442" cy="438411"/>
          </a:xfrm>
          <a:prstGeom prst="chevron">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CA" sz="1400" dirty="0" smtClean="0">
                <a:solidFill>
                  <a:srgbClr val="333333"/>
                </a:solidFill>
              </a:rPr>
              <a:t>Contact your account representative </a:t>
            </a:r>
            <a:r>
              <a:rPr lang="en-US" sz="1400" dirty="0" smtClean="0">
                <a:solidFill>
                  <a:srgbClr val="333333"/>
                </a:solidFill>
              </a:rPr>
              <a:t>or e</a:t>
            </a:r>
            <a:r>
              <a:rPr lang="en-US" sz="1400" dirty="0" smtClean="0">
                <a:solidFill>
                  <a:srgbClr val="333333"/>
                </a:solidFill>
                <a:cs typeface="Open Sans"/>
              </a:rPr>
              <a:t>mail </a:t>
            </a:r>
            <a:r>
              <a:rPr lang="en-US" sz="1400" dirty="0" smtClean="0">
                <a:solidFill>
                  <a:srgbClr val="333333"/>
                </a:solidFill>
                <a:cs typeface="Open Sans"/>
                <a:hlinkClick r:id="rId2"/>
              </a:rPr>
              <a:t>Workshops@InfoTech.com</a:t>
            </a:r>
            <a:r>
              <a:rPr lang="en-US" sz="1400" dirty="0" smtClean="0">
                <a:solidFill>
                  <a:srgbClr val="333333"/>
                </a:solidFill>
                <a:cs typeface="Open Sans"/>
              </a:rPr>
              <a:t> for more information.</a:t>
            </a:r>
            <a:endParaRPr lang="en-CA" sz="1400" dirty="0">
              <a:solidFill>
                <a:srgbClr val="333333"/>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370801687"/>
              </p:ext>
            </p:extLst>
          </p:nvPr>
        </p:nvGraphicFramePr>
        <p:xfrm>
          <a:off x="206366" y="1949239"/>
          <a:ext cx="8753305" cy="3765623"/>
        </p:xfrm>
        <a:graphic>
          <a:graphicData uri="http://schemas.openxmlformats.org/drawingml/2006/table">
            <a:tbl>
              <a:tblPr firstRow="1" bandRow="1">
                <a:tableStyleId>{5C22544A-7EE6-4342-B048-85BDC9FD1C3A}</a:tableStyleId>
              </a:tblPr>
              <a:tblGrid>
                <a:gridCol w="1750661"/>
                <a:gridCol w="1750661"/>
                <a:gridCol w="1750661"/>
                <a:gridCol w="1750661"/>
                <a:gridCol w="1750661"/>
              </a:tblGrid>
              <a:tr h="0">
                <a:tc>
                  <a:txBody>
                    <a:bodyPr/>
                    <a:lstStyle/>
                    <a:p>
                      <a:pPr algn="ctr"/>
                      <a:r>
                        <a:rPr lang="en-CA" sz="1200" b="0" i="1" dirty="0" smtClean="0">
                          <a:solidFill>
                            <a:schemeClr val="tx1"/>
                          </a:solidFill>
                        </a:rPr>
                        <a:t>Day 1</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 2</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 3</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 4</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a:t>
                      </a:r>
                      <a:r>
                        <a:rPr lang="en-CA" sz="1200" b="0" i="1" baseline="0" dirty="0" smtClean="0">
                          <a:solidFill>
                            <a:schemeClr val="tx1"/>
                          </a:solidFill>
                        </a:rPr>
                        <a:t> 5</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95303">
                <a:tc>
                  <a:txBody>
                    <a:bodyPr/>
                    <a:lstStyle/>
                    <a:p>
                      <a:pPr algn="ctr"/>
                      <a:r>
                        <a:rPr lang="en-CA" sz="1400" b="1" dirty="0" smtClean="0">
                          <a:solidFill>
                            <a:schemeClr val="bg1"/>
                          </a:solidFill>
                        </a:rPr>
                        <a:t>Preparation</a:t>
                      </a:r>
                      <a:endParaRPr lang="en-CA" sz="14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9475F"/>
                    </a:solidFill>
                  </a:tcPr>
                </a:tc>
                <a:tc>
                  <a:txBody>
                    <a:bodyPr/>
                    <a:lstStyle/>
                    <a:p>
                      <a:pPr algn="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algn="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algn="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algn="ctr"/>
                      <a:r>
                        <a:rPr lang="en-CA" sz="1400" b="1" dirty="0" smtClean="0">
                          <a:solidFill>
                            <a:schemeClr val="bg1"/>
                          </a:solidFill>
                        </a:rPr>
                        <a:t>Working Session</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9475F"/>
                    </a:solidFill>
                  </a:tcPr>
                </a:tc>
              </a:tr>
              <a:tr h="3096000">
                <a:tc>
                  <a:txBody>
                    <a:bodyPr/>
                    <a:lstStyle/>
                    <a:p>
                      <a:pPr>
                        <a:spcAft>
                          <a:spcPts val="500"/>
                        </a:spcAft>
                      </a:pPr>
                      <a:r>
                        <a:rPr lang="en-CA" sz="1000" b="1" dirty="0" smtClean="0">
                          <a:solidFill>
                            <a:schemeClr val="tx1"/>
                          </a:solidFill>
                        </a:rPr>
                        <a:t>Workshop Preparation</a:t>
                      </a:r>
                      <a:endParaRPr lang="en-CA" sz="1000" b="0" dirty="0" smtClean="0">
                        <a:solidFill>
                          <a:schemeClr val="tx1"/>
                        </a:solidFill>
                      </a:endParaRPr>
                    </a:p>
                    <a:p>
                      <a:pPr marL="177800" indent="-177800">
                        <a:buFont typeface="Arial" panose="020B0604020202020204" pitchFamily="34" charset="0"/>
                        <a:buChar char="•"/>
                      </a:pPr>
                      <a:r>
                        <a:rPr lang="en-CA" sz="1000" b="0" dirty="0" smtClean="0">
                          <a:solidFill>
                            <a:schemeClr val="tx1"/>
                          </a:solidFill>
                        </a:rPr>
                        <a:t>Gather</a:t>
                      </a:r>
                      <a:r>
                        <a:rPr lang="en-CA" sz="1000" b="0" baseline="0" dirty="0" smtClean="0">
                          <a:solidFill>
                            <a:schemeClr val="tx1"/>
                          </a:solidFill>
                        </a:rPr>
                        <a:t> data on the current mobile strategy and review existing documents</a:t>
                      </a:r>
                    </a:p>
                    <a:p>
                      <a:pPr marL="177800" indent="-177800">
                        <a:buFont typeface="Arial" panose="020B0604020202020204" pitchFamily="34" charset="0"/>
                        <a:buChar char="•"/>
                      </a:pPr>
                      <a:r>
                        <a:rPr lang="en-CA" sz="1000" b="0" baseline="0" dirty="0" smtClean="0">
                          <a:solidFill>
                            <a:schemeClr val="tx1"/>
                          </a:solidFill>
                        </a:rPr>
                        <a:t>Assemble a team responsible for developing and approving the mobile strategy</a:t>
                      </a:r>
                    </a:p>
                    <a:p>
                      <a:pPr marL="177800" indent="-177800">
                        <a:buFont typeface="Arial" panose="020B0604020202020204" pitchFamily="34" charset="0"/>
                        <a:buChar char="•"/>
                      </a:pPr>
                      <a:r>
                        <a:rPr lang="en-US" sz="1000" b="0" baseline="0" dirty="0" smtClean="0">
                          <a:solidFill>
                            <a:schemeClr val="tx1"/>
                          </a:solidFill>
                        </a:rPr>
                        <a:t>Discuss workshop logistics and requirements</a:t>
                      </a:r>
                      <a:endParaRPr lang="en-CA" sz="1000" b="0" dirty="0" smtClean="0">
                        <a:solidFill>
                          <a:schemeClr val="tx1"/>
                        </a:solidFill>
                      </a:endParaRPr>
                    </a:p>
                    <a:p>
                      <a:pPr marL="177800" indent="-177800">
                        <a:buFont typeface="Arial" panose="020B0604020202020204" pitchFamily="34" charset="0"/>
                        <a:buChar char="•"/>
                      </a:pPr>
                      <a:endParaRPr lang="en-CA" sz="1000" b="0" dirty="0">
                        <a:solidFill>
                          <a:schemeClr val="tx1"/>
                        </a:solidFill>
                      </a:endParaRPr>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7800" indent="-177800">
                        <a:buFont typeface="Arial" panose="020B0604020202020204" pitchFamily="34" charset="0"/>
                        <a:buChar char="•"/>
                      </a:pPr>
                      <a:r>
                        <a:rPr lang="en-CA" sz="1000" b="0" baseline="0" dirty="0" smtClean="0">
                          <a:solidFill>
                            <a:schemeClr val="tx1"/>
                          </a:solidFill>
                        </a:rPr>
                        <a:t>Introductions and review of mobile strategy workbook</a:t>
                      </a:r>
                    </a:p>
                    <a:p>
                      <a:pPr marL="177800" indent="-177800">
                        <a:buFont typeface="Arial" panose="020B0604020202020204" pitchFamily="34" charset="0"/>
                        <a:buChar char="•"/>
                      </a:pPr>
                      <a:r>
                        <a:rPr lang="en-US" sz="1000" b="0" baseline="0" dirty="0" smtClean="0">
                          <a:solidFill>
                            <a:schemeClr val="tx1"/>
                          </a:solidFill>
                        </a:rPr>
                        <a:t>Identify user personas</a:t>
                      </a:r>
                    </a:p>
                    <a:p>
                      <a:pPr marL="177800" indent="-177800">
                        <a:buFont typeface="Arial" panose="020B0604020202020204" pitchFamily="34" charset="0"/>
                        <a:buChar char="•"/>
                      </a:pPr>
                      <a:r>
                        <a:rPr lang="en-US" sz="1000" b="0" baseline="0" dirty="0" smtClean="0">
                          <a:solidFill>
                            <a:schemeClr val="tx1"/>
                          </a:solidFill>
                        </a:rPr>
                        <a:t>Conduct current state assessment</a:t>
                      </a:r>
                    </a:p>
                    <a:p>
                      <a:pPr marL="177800" indent="-177800">
                        <a:buFont typeface="Arial" panose="020B0604020202020204" pitchFamily="34" charset="0"/>
                        <a:buChar char="•"/>
                      </a:pPr>
                      <a:r>
                        <a:rPr lang="en-US" sz="1000" b="0" baseline="0" dirty="0" smtClean="0">
                          <a:solidFill>
                            <a:schemeClr val="tx1"/>
                          </a:solidFill>
                        </a:rPr>
                        <a:t>TCO baseline calculations</a:t>
                      </a: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indent="-177800">
                        <a:buFont typeface="Arial" panose="020B0604020202020204" pitchFamily="34" charset="0"/>
                        <a:buChar char="•"/>
                      </a:pPr>
                      <a:r>
                        <a:rPr lang="en-CA" sz="1000" b="0" baseline="0" dirty="0" smtClean="0">
                          <a:solidFill>
                            <a:schemeClr val="tx1"/>
                          </a:solidFill>
                        </a:rPr>
                        <a:t>End-user survey review/ creation</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smtClean="0">
                          <a:solidFill>
                            <a:schemeClr val="tx1"/>
                          </a:solidFill>
                        </a:rPr>
                        <a:t>Identify pain points with current approach</a:t>
                      </a:r>
                      <a:endParaRPr lang="en-CA" sz="1000" b="0" baseline="0" dirty="0" smtClean="0">
                        <a:solidFill>
                          <a:schemeClr val="tx1"/>
                        </a:solidFill>
                      </a:endParaRPr>
                    </a:p>
                  </a:txBody>
                  <a:tcPr>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7800" indent="-177800">
                        <a:buFont typeface="Arial" panose="020B0604020202020204" pitchFamily="34" charset="0"/>
                        <a:buChar char="•"/>
                      </a:pPr>
                      <a:r>
                        <a:rPr lang="en-CA" sz="1000" b="0" baseline="0" dirty="0" smtClean="0">
                          <a:solidFill>
                            <a:schemeClr val="tx1"/>
                          </a:solidFill>
                        </a:rPr>
                        <a:t>Review pain points</a:t>
                      </a:r>
                    </a:p>
                    <a:p>
                      <a:pPr marL="177800" indent="-177800">
                        <a:buFont typeface="Arial" panose="020B0604020202020204" pitchFamily="34" charset="0"/>
                        <a:buChar char="•"/>
                      </a:pPr>
                      <a:r>
                        <a:rPr lang="en-CA" sz="1000" b="0" baseline="0" dirty="0" smtClean="0">
                          <a:solidFill>
                            <a:schemeClr val="tx1"/>
                          </a:solidFill>
                        </a:rPr>
                        <a:t>Turn pain points into enterprise mobility goals</a:t>
                      </a:r>
                    </a:p>
                    <a:p>
                      <a:pPr marL="177800" indent="-177800">
                        <a:buFont typeface="Arial" panose="020B0604020202020204" pitchFamily="34" charset="0"/>
                        <a:buChar char="•"/>
                      </a:pPr>
                      <a:r>
                        <a:rPr lang="en-US" sz="1000" b="0" baseline="0" dirty="0" smtClean="0">
                          <a:solidFill>
                            <a:schemeClr val="tx1"/>
                          </a:solidFill>
                        </a:rPr>
                        <a:t>Update mobile strategy workbook</a:t>
                      </a:r>
                      <a:endParaRPr lang="en-CA" sz="1000" b="0" baseline="0" dirty="0" smtClean="0">
                        <a:solidFill>
                          <a:schemeClr val="tx1"/>
                        </a:solidFill>
                      </a:endParaRP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indent="-177800">
                        <a:buFont typeface="Arial" panose="020B0604020202020204" pitchFamily="34" charset="0"/>
                        <a:buChar char="•"/>
                      </a:pPr>
                      <a:r>
                        <a:rPr lang="en-CA" sz="1000" b="0" baseline="0" dirty="0" smtClean="0">
                          <a:solidFill>
                            <a:schemeClr val="tx1"/>
                          </a:solidFill>
                        </a:rPr>
                        <a:t>Determine provisioning model mix</a:t>
                      </a:r>
                    </a:p>
                    <a:p>
                      <a:pPr marL="177800" indent="-177800">
                        <a:buFont typeface="Arial" panose="020B0604020202020204" pitchFamily="34" charset="0"/>
                        <a:buChar char="•"/>
                      </a:pPr>
                      <a:r>
                        <a:rPr lang="en-CA" sz="1000" b="0" baseline="0" dirty="0" smtClean="0">
                          <a:solidFill>
                            <a:schemeClr val="tx1"/>
                          </a:solidFill>
                        </a:rPr>
                        <a:t>Make key strategy decisions: help desk support, management and security, device and platform limitations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smtClean="0">
                          <a:solidFill>
                            <a:schemeClr val="tx1"/>
                          </a:solidFill>
                        </a:rPr>
                        <a:t>Update TCO tool</a:t>
                      </a:r>
                      <a:endParaRPr lang="en-CA" sz="1000" b="0" baseline="0" dirty="0" smtClean="0">
                        <a:solidFill>
                          <a:schemeClr val="tx1"/>
                        </a:solidFill>
                      </a:endParaRPr>
                    </a:p>
                    <a:p>
                      <a:pPr marL="177800" indent="-177800">
                        <a:buFont typeface="Arial" panose="020B0604020202020204" pitchFamily="34" charset="0"/>
                        <a:buChar char="•"/>
                      </a:pPr>
                      <a:r>
                        <a:rPr lang="en-US" sz="1000" b="0" baseline="0" dirty="0" smtClean="0">
                          <a:solidFill>
                            <a:schemeClr val="tx1"/>
                          </a:solidFill>
                        </a:rPr>
                        <a:t>Build mobility vision and business case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7800" indent="-177800">
                        <a:buFont typeface="Arial" panose="020B0604020202020204" pitchFamily="34" charset="0"/>
                        <a:buChar char="•"/>
                      </a:pPr>
                      <a:r>
                        <a:rPr lang="en-CA" sz="1000" b="0" baseline="0" dirty="0" smtClean="0">
                          <a:solidFill>
                            <a:schemeClr val="tx1"/>
                          </a:solidFill>
                        </a:rPr>
                        <a:t>Introduce mobile strategy template</a:t>
                      </a:r>
                    </a:p>
                    <a:p>
                      <a:pPr marL="177800" indent="-177800">
                        <a:buFont typeface="Arial" panose="020B0604020202020204" pitchFamily="34" charset="0"/>
                        <a:buChar char="•"/>
                      </a:pPr>
                      <a:r>
                        <a:rPr lang="en-CA" sz="1000" b="0" baseline="0" dirty="0" smtClean="0">
                          <a:solidFill>
                            <a:schemeClr val="tx1"/>
                          </a:solidFill>
                        </a:rPr>
                        <a:t>Brainstorm mobile strategy initiatives</a:t>
                      </a:r>
                    </a:p>
                    <a:p>
                      <a:pPr marL="177800" indent="-177800">
                        <a:buFont typeface="Arial" panose="020B0604020202020204" pitchFamily="34" charset="0"/>
                        <a:buChar char="•"/>
                      </a:pPr>
                      <a:r>
                        <a:rPr lang="en-CA" sz="1000" b="0" baseline="0" dirty="0" smtClean="0">
                          <a:solidFill>
                            <a:schemeClr val="tx1"/>
                          </a:solidFill>
                        </a:rPr>
                        <a:t>Identify risks and dependencies</a:t>
                      </a:r>
                    </a:p>
                    <a:p>
                      <a:pPr marL="177800" indent="-177800">
                        <a:buFont typeface="Arial" panose="020B0604020202020204" pitchFamily="34" charset="0"/>
                        <a:buChar char="•"/>
                      </a:pPr>
                      <a:r>
                        <a:rPr lang="en-US" sz="1000" b="0" baseline="0" dirty="0" smtClean="0">
                          <a:solidFill>
                            <a:schemeClr val="tx1"/>
                          </a:solidFill>
                        </a:rPr>
                        <a:t>Plan initiatives on roadmap</a:t>
                      </a:r>
                      <a:endParaRPr lang="en-CA" sz="1000" b="0" baseline="0" dirty="0" smtClean="0">
                        <a:solidFill>
                          <a:schemeClr val="tx1"/>
                        </a:solidFill>
                      </a:endParaRP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indent="-177800">
                        <a:buFont typeface="Arial" panose="020B0604020202020204" pitchFamily="34" charset="0"/>
                        <a:buChar char="•"/>
                      </a:pPr>
                      <a:r>
                        <a:rPr lang="en-CA" sz="1000" b="0" baseline="0" dirty="0" smtClean="0">
                          <a:solidFill>
                            <a:schemeClr val="tx1"/>
                          </a:solidFill>
                        </a:rPr>
                        <a:t>Finalize mobile strategy templates</a:t>
                      </a:r>
                    </a:p>
                    <a:p>
                      <a:pPr marL="177800" indent="-177800">
                        <a:buFont typeface="Arial" panose="020B0604020202020204" pitchFamily="34" charset="0"/>
                        <a:buChar char="•"/>
                      </a:pPr>
                      <a:r>
                        <a:rPr lang="en-CA" sz="1000" b="0" baseline="0" dirty="0" smtClean="0">
                          <a:solidFill>
                            <a:schemeClr val="tx1"/>
                          </a:solidFill>
                        </a:rPr>
                        <a:t>Develop communication and publication plan</a:t>
                      </a:r>
                    </a:p>
                    <a:p>
                      <a:pPr marL="177800" indent="-177800">
                        <a:buFont typeface="Arial" panose="020B0604020202020204" pitchFamily="34" charset="0"/>
                        <a:buChar char="•"/>
                      </a:pP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500"/>
                        </a:spcAft>
                      </a:pPr>
                      <a:r>
                        <a:rPr lang="en-CA" sz="1000" b="1" dirty="0" smtClean="0">
                          <a:solidFill>
                            <a:schemeClr val="tx1"/>
                          </a:solidFill>
                        </a:rPr>
                        <a:t>Workshop Debrief</a:t>
                      </a:r>
                    </a:p>
                    <a:p>
                      <a:pPr marL="177800" indent="-177800">
                        <a:buFont typeface="Arial" panose="020B0604020202020204" pitchFamily="34" charset="0"/>
                        <a:buChar char="•"/>
                      </a:pPr>
                      <a:r>
                        <a:rPr lang="en-CA" sz="1000" b="0" dirty="0" smtClean="0">
                          <a:solidFill>
                            <a:schemeClr val="tx1"/>
                          </a:solidFill>
                        </a:rPr>
                        <a:t>Review and complete tools and templates</a:t>
                      </a:r>
                    </a:p>
                    <a:p>
                      <a:pPr marL="177800" indent="-177800">
                        <a:buFont typeface="Arial" panose="020B0604020202020204" pitchFamily="34" charset="0"/>
                        <a:buChar char="•"/>
                      </a:pPr>
                      <a:r>
                        <a:rPr lang="en-CA" sz="1000" b="0" dirty="0" smtClean="0">
                          <a:solidFill>
                            <a:schemeClr val="tx1"/>
                          </a:solidFill>
                        </a:rPr>
                        <a:t>Identify top initiatives</a:t>
                      </a:r>
                    </a:p>
                    <a:p>
                      <a:endParaRPr lang="en-CA" sz="1000" b="0" dirty="0" smtClean="0">
                        <a:solidFill>
                          <a:schemeClr val="tx1"/>
                        </a:solidFill>
                      </a:endParaRPr>
                    </a:p>
                    <a:p>
                      <a:pPr>
                        <a:spcAft>
                          <a:spcPts val="500"/>
                        </a:spcAft>
                      </a:pPr>
                      <a:r>
                        <a:rPr lang="en-CA" sz="1000" b="1" dirty="0" smtClean="0">
                          <a:solidFill>
                            <a:schemeClr val="tx1"/>
                          </a:solidFill>
                        </a:rPr>
                        <a:t>Next Steps</a:t>
                      </a:r>
                    </a:p>
                    <a:p>
                      <a:pPr marL="177800" indent="-177800">
                        <a:buFont typeface="Arial" panose="020B0604020202020204" pitchFamily="34" charset="0"/>
                        <a:buChar char="•"/>
                      </a:pPr>
                      <a:r>
                        <a:rPr lang="en-US" sz="1000" b="0" dirty="0" smtClean="0">
                          <a:solidFill>
                            <a:schemeClr val="tx1"/>
                          </a:solidFill>
                        </a:rPr>
                        <a:t>Review</a:t>
                      </a:r>
                      <a:r>
                        <a:rPr lang="en-US" sz="1000" b="0" baseline="0" dirty="0" smtClean="0">
                          <a:solidFill>
                            <a:schemeClr val="tx1"/>
                          </a:solidFill>
                        </a:rPr>
                        <a:t> recommended research for top initiatives</a:t>
                      </a:r>
                      <a:endParaRPr lang="en-CA" sz="1000" b="0" dirty="0" smtClean="0">
                        <a:solidFill>
                          <a:schemeClr val="tx1"/>
                        </a:solidFill>
                      </a:endParaRPr>
                    </a:p>
                    <a:p>
                      <a:pPr marL="177800" indent="-177800">
                        <a:buFont typeface="Arial" panose="020B0604020202020204" pitchFamily="34" charset="0"/>
                        <a:buChar char="•"/>
                      </a:pPr>
                      <a:r>
                        <a:rPr lang="en-US" sz="1000" b="0" dirty="0" smtClean="0">
                          <a:solidFill>
                            <a:schemeClr val="tx1"/>
                          </a:solidFill>
                        </a:rPr>
                        <a:t>Set</a:t>
                      </a:r>
                      <a:r>
                        <a:rPr lang="en-US" sz="1000" b="0" baseline="0" dirty="0" smtClean="0">
                          <a:solidFill>
                            <a:schemeClr val="tx1"/>
                          </a:solidFill>
                        </a:rPr>
                        <a:t> up long-term follow-up as implementation proceeds</a:t>
                      </a:r>
                      <a:endParaRPr lang="en-CA" sz="1000" b="0" dirty="0" smtClean="0">
                        <a:solidFill>
                          <a:schemeClr val="tx1"/>
                        </a:solidFill>
                      </a:endParaRPr>
                    </a:p>
                    <a:p>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4" name="Picture 13" descr="on-site-workshops.png"/>
          <p:cNvPicPr>
            <a:picLocks noChangeAspect="1"/>
          </p:cNvPicPr>
          <p:nvPr/>
        </p:nvPicPr>
        <p:blipFill rotWithShape="1">
          <a:blip r:embed="rId3" cstate="print"/>
          <a:srcRect l="12204" t="22820" r="8463" b="22257"/>
          <a:stretch/>
        </p:blipFill>
        <p:spPr>
          <a:xfrm>
            <a:off x="2022517" y="2314627"/>
            <a:ext cx="276998" cy="197924"/>
          </a:xfrm>
          <a:prstGeom prst="rect">
            <a:avLst/>
          </a:prstGeom>
          <a:effectLst>
            <a:outerShdw blurRad="50800" dist="38100" dir="2700000" algn="tl" rotWithShape="0">
              <a:prstClr val="black">
                <a:alpha val="40000"/>
              </a:prstClr>
            </a:outerShdw>
          </a:effectLst>
        </p:spPr>
      </p:pic>
      <p:pic>
        <p:nvPicPr>
          <p:cNvPr id="15" name="Picture 14" descr="on-site-workshops.png"/>
          <p:cNvPicPr>
            <a:picLocks noChangeAspect="1"/>
          </p:cNvPicPr>
          <p:nvPr/>
        </p:nvPicPr>
        <p:blipFill rotWithShape="1">
          <a:blip r:embed="rId3" cstate="print"/>
          <a:srcRect l="12204" t="22820" r="8463" b="22257"/>
          <a:stretch/>
        </p:blipFill>
        <p:spPr>
          <a:xfrm>
            <a:off x="3772985" y="2314627"/>
            <a:ext cx="276998" cy="197924"/>
          </a:xfrm>
          <a:prstGeom prst="rect">
            <a:avLst/>
          </a:prstGeom>
          <a:effectLst>
            <a:outerShdw blurRad="50800" dist="38100" dir="2700000" algn="tl" rotWithShape="0">
              <a:prstClr val="black">
                <a:alpha val="40000"/>
              </a:prstClr>
            </a:outerShdw>
          </a:effectLst>
        </p:spPr>
      </p:pic>
      <p:pic>
        <p:nvPicPr>
          <p:cNvPr id="16" name="Picture 15" descr="on-site-workshops.png"/>
          <p:cNvPicPr>
            <a:picLocks noChangeAspect="1"/>
          </p:cNvPicPr>
          <p:nvPr/>
        </p:nvPicPr>
        <p:blipFill rotWithShape="1">
          <a:blip r:embed="rId3" cstate="print"/>
          <a:srcRect l="12204" t="22820" r="8463" b="22257"/>
          <a:stretch/>
        </p:blipFill>
        <p:spPr>
          <a:xfrm>
            <a:off x="5536699" y="2314627"/>
            <a:ext cx="276998" cy="197924"/>
          </a:xfrm>
          <a:prstGeom prst="rect">
            <a:avLst/>
          </a:prstGeom>
          <a:effectLst>
            <a:outerShdw blurRad="50800" dist="38100" dir="2700000" algn="tl" rotWithShape="0">
              <a:prstClr val="black">
                <a:alpha val="40000"/>
              </a:prstClr>
            </a:outerShdw>
          </a:effectLst>
        </p:spPr>
      </p:pic>
      <p:pic>
        <p:nvPicPr>
          <p:cNvPr id="29" name="Picture 28"/>
          <p:cNvPicPr>
            <a:picLocks noChangeAspect="1"/>
          </p:cNvPicPr>
          <p:nvPr/>
        </p:nvPicPr>
        <p:blipFill>
          <a:blip r:embed="rId4"/>
          <a:stretch>
            <a:fillRect/>
          </a:stretch>
        </p:blipFill>
        <p:spPr>
          <a:xfrm>
            <a:off x="274345" y="5617268"/>
            <a:ext cx="1070409" cy="79469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539721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a:xfrm>
            <a:off x="247847" y="1535364"/>
            <a:ext cx="5246645" cy="1078992"/>
          </a:xfrm>
        </p:spPr>
        <p:txBody>
          <a:bodyPr/>
          <a:lstStyle/>
          <a:p>
            <a:r>
              <a:rPr lang="en-CA" dirty="0"/>
              <a:t>Mobile is evolving quickly. Enterprises must consider a mobile strategy to keep up. </a:t>
            </a:r>
            <a:r>
              <a:rPr lang="en-CA" dirty="0" smtClean="0"/>
              <a:t>Successful </a:t>
            </a:r>
            <a:r>
              <a:rPr lang="en-CA" dirty="0"/>
              <a:t>enterprises have shifted the conversation away from mobile devices to how to mobilize the workforce to generate enterprise value</a:t>
            </a:r>
            <a:r>
              <a:rPr lang="en-CA" dirty="0" smtClean="0"/>
              <a:t>.</a:t>
            </a:r>
          </a:p>
          <a:p>
            <a:r>
              <a:rPr lang="en-CA" dirty="0" smtClean="0"/>
              <a:t>Today, merely selecting a single provisioning model from a list rarely meets the mobile needs of all users, making hybrid approaches the new standard.  </a:t>
            </a:r>
            <a:endParaRPr lang="en-US" dirty="0"/>
          </a:p>
        </p:txBody>
      </p:sp>
      <p:sp>
        <p:nvSpPr>
          <p:cNvPr id="4" name="Text Placeholder 3"/>
          <p:cNvSpPr>
            <a:spLocks noGrp="1"/>
          </p:cNvSpPr>
          <p:nvPr>
            <p:ph type="body" sz="quarter" idx="11"/>
          </p:nvPr>
        </p:nvSpPr>
        <p:spPr>
          <a:xfrm>
            <a:off x="247848" y="3354327"/>
            <a:ext cx="5395688" cy="1395697"/>
          </a:xfrm>
        </p:spPr>
        <p:txBody>
          <a:bodyPr/>
          <a:lstStyle/>
          <a:p>
            <a:r>
              <a:rPr lang="en-CA" dirty="0" smtClean="0"/>
              <a:t>Most organizations realize the value of enterprise mobility, but want an approach that takes advantage of new technologies, while minimizing security threats, costs, and service desk headaches.</a:t>
            </a:r>
          </a:p>
          <a:p>
            <a:r>
              <a:rPr lang="en-CA" dirty="0" smtClean="0"/>
              <a:t>IT managers are often forced to adapt their strategy on the run according to the whims of the organization and to keep up with evolving trends in mobile technology. The result is an ad hoc approach that lacks a clear direction.</a:t>
            </a:r>
            <a:endParaRPr lang="en-US" dirty="0"/>
          </a:p>
        </p:txBody>
      </p:sp>
      <p:sp>
        <p:nvSpPr>
          <p:cNvPr id="5" name="Text Placeholder 4"/>
          <p:cNvSpPr>
            <a:spLocks noGrp="1"/>
          </p:cNvSpPr>
          <p:nvPr>
            <p:ph type="body" sz="quarter" idx="12"/>
          </p:nvPr>
        </p:nvSpPr>
        <p:spPr>
          <a:xfrm>
            <a:off x="255868" y="5127793"/>
            <a:ext cx="8623607" cy="1451031"/>
          </a:xfrm>
        </p:spPr>
        <p:txBody>
          <a:bodyPr/>
          <a:lstStyle/>
          <a:p>
            <a:r>
              <a:rPr lang="en-CA" dirty="0"/>
              <a:t>Leverage the powerful potential of mobile to generate enterprise growth with a strategy that builds a direct path to your mobility goals</a:t>
            </a:r>
            <a:r>
              <a:rPr lang="en-CA" dirty="0" smtClean="0"/>
              <a:t>.</a:t>
            </a:r>
          </a:p>
          <a:p>
            <a:r>
              <a:rPr lang="en-CA" dirty="0" smtClean="0"/>
              <a:t>Use </a:t>
            </a:r>
            <a:r>
              <a:rPr lang="en-CA" dirty="0"/>
              <a:t>the strategy development process presented in this blueprint to navigate the most common challenges that constrain </a:t>
            </a:r>
            <a:r>
              <a:rPr lang="en-CA" dirty="0" smtClean="0"/>
              <a:t>mobility, </a:t>
            </a:r>
            <a:r>
              <a:rPr lang="en-CA" dirty="0"/>
              <a:t>such as costs, security risks, </a:t>
            </a:r>
            <a:r>
              <a:rPr lang="en-CA" dirty="0" smtClean="0"/>
              <a:t>service </a:t>
            </a:r>
            <a:r>
              <a:rPr lang="en-CA" dirty="0"/>
              <a:t>desk </a:t>
            </a:r>
            <a:r>
              <a:rPr lang="en-CA" dirty="0" smtClean="0"/>
              <a:t>workloads, </a:t>
            </a:r>
            <a:r>
              <a:rPr lang="en-CA" dirty="0"/>
              <a:t>and productivity concerns. </a:t>
            </a:r>
            <a:endParaRPr lang="en-CA" dirty="0" smtClean="0"/>
          </a:p>
          <a:p>
            <a:r>
              <a:rPr lang="en-CA" dirty="0" smtClean="0"/>
              <a:t>Create a vision for how mobility will transform your organization in the future – including where it can be expanded, limited, and retooled – and then craft a plan for implementing a forward-looking mobile strategy.</a:t>
            </a:r>
          </a:p>
          <a:p>
            <a:endParaRPr lang="en-CA" dirty="0"/>
          </a:p>
          <a:p>
            <a:endParaRPr lang="en-CA" dirty="0" smtClean="0"/>
          </a:p>
          <a:p>
            <a:endParaRPr lang="en-US" dirty="0"/>
          </a:p>
        </p:txBody>
      </p:sp>
      <p:sp>
        <p:nvSpPr>
          <p:cNvPr id="6" name="Text Placeholder 5"/>
          <p:cNvSpPr>
            <a:spLocks noGrp="1"/>
          </p:cNvSpPr>
          <p:nvPr>
            <p:ph type="body" sz="quarter" idx="13"/>
          </p:nvPr>
        </p:nvSpPr>
        <p:spPr>
          <a:xfrm>
            <a:off x="5643535" y="1565563"/>
            <a:ext cx="3233764" cy="2523241"/>
          </a:xfrm>
        </p:spPr>
        <p:txBody>
          <a:bodyPr/>
          <a:lstStyle/>
          <a:p>
            <a:pPr marL="228600" indent="-228600">
              <a:spcBef>
                <a:spcPts val="600"/>
              </a:spcBef>
              <a:spcAft>
                <a:spcPts val="0"/>
              </a:spcAft>
              <a:buSzPct val="100000"/>
              <a:buFont typeface="+mj-lt"/>
              <a:buAutoNum type="arabicPeriod"/>
            </a:pPr>
            <a:r>
              <a:rPr lang="en-CA" dirty="0" smtClean="0"/>
              <a:t>A </a:t>
            </a:r>
            <a:r>
              <a:rPr lang="en-CA" dirty="0"/>
              <a:t>hybrid strategy can allow you to focus on security for </a:t>
            </a:r>
            <a:r>
              <a:rPr lang="en-CA" dirty="0" smtClean="0"/>
              <a:t>users </a:t>
            </a:r>
            <a:r>
              <a:rPr lang="en-CA" dirty="0"/>
              <a:t>accessing sensitive information, offer choice to those who will </a:t>
            </a:r>
            <a:r>
              <a:rPr lang="en-CA" dirty="0" smtClean="0"/>
              <a:t>benefit </a:t>
            </a:r>
            <a:r>
              <a:rPr lang="en-CA" dirty="0"/>
              <a:t>most from it, and save money with users that only </a:t>
            </a:r>
            <a:r>
              <a:rPr lang="en-CA" dirty="0" smtClean="0"/>
              <a:t>require </a:t>
            </a:r>
            <a:r>
              <a:rPr lang="en-CA" dirty="0"/>
              <a:t>basic </a:t>
            </a:r>
            <a:r>
              <a:rPr lang="en-CA" dirty="0" smtClean="0"/>
              <a:t>apps.</a:t>
            </a:r>
          </a:p>
          <a:p>
            <a:pPr marL="228600" indent="-228600">
              <a:spcBef>
                <a:spcPts val="600"/>
              </a:spcBef>
              <a:spcAft>
                <a:spcPts val="0"/>
              </a:spcAft>
              <a:buSzPct val="100000"/>
              <a:buFont typeface="+mj-lt"/>
              <a:buAutoNum type="arabicPeriod"/>
            </a:pPr>
            <a:r>
              <a:rPr lang="en-CA" dirty="0" smtClean="0"/>
              <a:t>Implement an EMM or MDM platform to serve as </a:t>
            </a:r>
            <a:r>
              <a:rPr lang="en-CA" dirty="0"/>
              <a:t>your primary defense against security threats arising from </a:t>
            </a:r>
            <a:r>
              <a:rPr lang="en-CA" dirty="0" smtClean="0"/>
              <a:t>mobilization no </a:t>
            </a:r>
            <a:r>
              <a:rPr lang="en-CA" dirty="0"/>
              <a:t>matter which provisioning models you choose to deploy</a:t>
            </a:r>
            <a:r>
              <a:rPr lang="en-CA" dirty="0" smtClean="0"/>
              <a:t>.</a:t>
            </a:r>
          </a:p>
          <a:p>
            <a:pPr marL="228600" indent="-228600">
              <a:spcBef>
                <a:spcPts val="600"/>
              </a:spcBef>
              <a:spcAft>
                <a:spcPts val="0"/>
              </a:spcAft>
              <a:buSzPct val="100000"/>
              <a:buFont typeface="+mj-lt"/>
              <a:buAutoNum type="arabicPeriod"/>
            </a:pPr>
            <a:r>
              <a:rPr lang="en-CA" dirty="0"/>
              <a:t>Be mindful of hidden costs, such as those associated with supporting multiple </a:t>
            </a:r>
            <a:r>
              <a:rPr lang="en-CA" dirty="0" smtClean="0"/>
              <a:t>device types.</a:t>
            </a:r>
            <a:endParaRPr lang="en-CA" dirty="0"/>
          </a:p>
        </p:txBody>
      </p:sp>
    </p:spTree>
    <p:extLst>
      <p:ext uri="{BB962C8B-B14F-4D97-AF65-F5344CB8AC3E}">
        <p14:creationId xmlns:p14="http://schemas.microsoft.com/office/powerpoint/2010/main" val="4195464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802" y="244628"/>
            <a:ext cx="8625780" cy="864096"/>
          </a:xfrm>
        </p:spPr>
        <p:txBody>
          <a:bodyPr/>
          <a:lstStyle/>
          <a:p>
            <a:r>
              <a:rPr lang="en-US" dirty="0" smtClean="0"/>
              <a:t>Stop relying on ad hoc mobile strategy; mobility is no longer a new trend</a:t>
            </a:r>
            <a:endParaRPr lang="en-US" b="1" dirty="0" smtClean="0">
              <a:solidFill>
                <a:srgbClr val="FF0000"/>
              </a:solidFill>
            </a:endParaRPr>
          </a:p>
        </p:txBody>
      </p:sp>
      <p:sp>
        <p:nvSpPr>
          <p:cNvPr id="14" name="TextBox 13"/>
          <p:cNvSpPr txBox="1"/>
          <p:nvPr>
            <p:custDataLst>
              <p:tags r:id="rId1"/>
            </p:custDataLst>
          </p:nvPr>
        </p:nvSpPr>
        <p:spPr>
          <a:xfrm>
            <a:off x="341613" y="1252421"/>
            <a:ext cx="8442170" cy="923330"/>
          </a:xfrm>
          <a:prstGeom prst="rect">
            <a:avLst/>
          </a:prstGeom>
          <a:noFill/>
        </p:spPr>
        <p:txBody>
          <a:bodyPr wrap="square" rtlCol="0">
            <a:spAutoFit/>
          </a:bodyPr>
          <a:lstStyle/>
          <a:p>
            <a:r>
              <a:rPr lang="en-US" b="1" dirty="0" smtClean="0">
                <a:solidFill>
                  <a:srgbClr val="333333"/>
                </a:solidFill>
                <a:latin typeface="Arial" panose="020B0604020202020204" pitchFamily="34" charset="0"/>
                <a:cs typeface="Arial" panose="020B0604020202020204" pitchFamily="34" charset="0"/>
              </a:rPr>
              <a:t>All organizations have mobilized workforces, </a:t>
            </a:r>
            <a:r>
              <a:rPr lang="en-US" b="1" dirty="0">
                <a:solidFill>
                  <a:srgbClr val="333333"/>
                </a:solidFill>
                <a:latin typeface="Arial" panose="020B0604020202020204" pitchFamily="34" charset="0"/>
                <a:cs typeface="Arial" panose="020B0604020202020204" pitchFamily="34" charset="0"/>
              </a:rPr>
              <a:t>whether they </a:t>
            </a:r>
            <a:r>
              <a:rPr lang="en-US" b="1" dirty="0" smtClean="0">
                <a:solidFill>
                  <a:srgbClr val="333333"/>
                </a:solidFill>
                <a:latin typeface="Arial" panose="020B0604020202020204" pitchFamily="34" charset="0"/>
                <a:cs typeface="Arial" panose="020B0604020202020204" pitchFamily="34" charset="0"/>
              </a:rPr>
              <a:t>have </a:t>
            </a:r>
            <a:r>
              <a:rPr lang="en-US" b="1" dirty="0">
                <a:solidFill>
                  <a:srgbClr val="333333"/>
                </a:solidFill>
                <a:latin typeface="Arial" panose="020B0604020202020204" pitchFamily="34" charset="0"/>
                <a:cs typeface="Arial" panose="020B0604020202020204" pitchFamily="34" charset="0"/>
              </a:rPr>
              <a:t>formal </a:t>
            </a:r>
            <a:r>
              <a:rPr lang="en-US" b="1" dirty="0" smtClean="0">
                <a:solidFill>
                  <a:srgbClr val="333333"/>
                </a:solidFill>
                <a:latin typeface="Arial" panose="020B0604020202020204" pitchFamily="34" charset="0"/>
                <a:cs typeface="Arial" panose="020B0604020202020204" pitchFamily="34" charset="0"/>
              </a:rPr>
              <a:t>strategies </a:t>
            </a:r>
            <a:r>
              <a:rPr lang="en-US" b="1" dirty="0">
                <a:solidFill>
                  <a:srgbClr val="333333"/>
                </a:solidFill>
                <a:latin typeface="Arial" panose="020B0604020202020204" pitchFamily="34" charset="0"/>
                <a:cs typeface="Arial" panose="020B0604020202020204" pitchFamily="34" charset="0"/>
              </a:rPr>
              <a:t>or not. </a:t>
            </a:r>
            <a:r>
              <a:rPr lang="en-US" b="1" dirty="0" smtClean="0">
                <a:solidFill>
                  <a:srgbClr val="333333"/>
                </a:solidFill>
                <a:latin typeface="Arial" panose="020B0604020202020204" pitchFamily="34" charset="0"/>
                <a:cs typeface="Arial" panose="020B0604020202020204" pitchFamily="34" charset="0"/>
              </a:rPr>
              <a:t>However, those </a:t>
            </a:r>
            <a:r>
              <a:rPr lang="en-US" b="1" i="1" dirty="0" smtClean="0">
                <a:solidFill>
                  <a:srgbClr val="333333"/>
                </a:solidFill>
                <a:latin typeface="Arial" panose="020B0604020202020204" pitchFamily="34" charset="0"/>
                <a:cs typeface="Arial" panose="020B0604020202020204" pitchFamily="34" charset="0"/>
              </a:rPr>
              <a:t>with</a:t>
            </a:r>
            <a:r>
              <a:rPr lang="en-US" b="1" dirty="0" smtClean="0">
                <a:solidFill>
                  <a:srgbClr val="333333"/>
                </a:solidFill>
                <a:latin typeface="Arial" panose="020B0604020202020204" pitchFamily="34" charset="0"/>
                <a:cs typeface="Arial" panose="020B0604020202020204" pitchFamily="34" charset="0"/>
              </a:rPr>
              <a:t> strategies are in a position to use mobility for IT and business benefit.</a:t>
            </a:r>
            <a:endParaRPr lang="en-US" b="1" dirty="0">
              <a:solidFill>
                <a:srgbClr val="333333"/>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4184" y="2417523"/>
            <a:ext cx="1688402" cy="2248069"/>
          </a:xfrm>
          <a:prstGeom prst="rect">
            <a:avLst/>
          </a:prstGeom>
        </p:spPr>
      </p:pic>
      <p:sp>
        <p:nvSpPr>
          <p:cNvPr id="5" name="TextBox 4"/>
          <p:cNvSpPr txBox="1"/>
          <p:nvPr/>
        </p:nvSpPr>
        <p:spPr>
          <a:xfrm rot="21099186">
            <a:off x="344394" y="2774180"/>
            <a:ext cx="2889996" cy="707886"/>
          </a:xfrm>
          <a:prstGeom prst="rect">
            <a:avLst/>
          </a:prstGeom>
        </p:spPr>
        <p:txBody>
          <a:bodyPr wrap="square" rtlCol="0">
            <a:spAutoFit/>
          </a:bodyPr>
          <a:lstStyle/>
          <a:p>
            <a:r>
              <a:rPr lang="en-US" sz="4000" b="1" dirty="0" smtClean="0">
                <a:solidFill>
                  <a:srgbClr val="A24130"/>
                </a:solidFill>
                <a:latin typeface="+mj-lt"/>
              </a:rPr>
              <a:t>7.4 Billion</a:t>
            </a:r>
            <a:endParaRPr lang="en-CA" sz="4000" b="1" dirty="0" smtClean="0">
              <a:solidFill>
                <a:srgbClr val="A24130"/>
              </a:solidFill>
              <a:latin typeface="+mj-lt"/>
            </a:endParaRPr>
          </a:p>
        </p:txBody>
      </p:sp>
      <p:sp>
        <p:nvSpPr>
          <p:cNvPr id="10" name="TextBox 9"/>
          <p:cNvSpPr txBox="1"/>
          <p:nvPr/>
        </p:nvSpPr>
        <p:spPr>
          <a:xfrm rot="21024845">
            <a:off x="361688" y="3342381"/>
            <a:ext cx="3192835" cy="338554"/>
          </a:xfrm>
          <a:prstGeom prst="rect">
            <a:avLst/>
          </a:prstGeom>
        </p:spPr>
        <p:txBody>
          <a:bodyPr wrap="square" rtlCol="0">
            <a:spAutoFit/>
          </a:bodyPr>
          <a:lstStyle/>
          <a:p>
            <a:r>
              <a:rPr lang="en-US" sz="1600" b="1" dirty="0" smtClean="0">
                <a:solidFill>
                  <a:srgbClr val="A24130"/>
                </a:solidFill>
                <a:latin typeface="+mj-lt"/>
              </a:rPr>
              <a:t>mobile devices in the world*</a:t>
            </a:r>
            <a:endParaRPr lang="en-CA" sz="1600" b="1" dirty="0" smtClean="0">
              <a:solidFill>
                <a:srgbClr val="A24130"/>
              </a:solidFill>
              <a:latin typeface="+mj-lt"/>
            </a:endParaRPr>
          </a:p>
        </p:txBody>
      </p:sp>
      <p:sp>
        <p:nvSpPr>
          <p:cNvPr id="9" name="TextBox 8"/>
          <p:cNvSpPr txBox="1"/>
          <p:nvPr/>
        </p:nvSpPr>
        <p:spPr>
          <a:xfrm>
            <a:off x="252801" y="4700424"/>
            <a:ext cx="8625780" cy="1538883"/>
          </a:xfrm>
          <a:prstGeom prst="rect">
            <a:avLst/>
          </a:prstGeom>
        </p:spPr>
        <p:txBody>
          <a:bodyPr wrap="square" rtlCol="0">
            <a:spAutoFit/>
          </a:bodyPr>
          <a:lstStyle/>
          <a:p>
            <a:pPr>
              <a:spcAft>
                <a:spcPts val="600"/>
              </a:spcAft>
            </a:pPr>
            <a:r>
              <a:rPr lang="en-US" sz="1200" b="1" dirty="0" smtClean="0"/>
              <a:t>There are more devices than there are people on Earth. </a:t>
            </a:r>
            <a:r>
              <a:rPr lang="en-US" sz="1200" dirty="0" smtClean="0"/>
              <a:t>They are essential tools in users’ personal lives and, even in business, over half are personally owned. Mobility is not only expected, but inevitable.</a:t>
            </a:r>
          </a:p>
          <a:p>
            <a:pPr>
              <a:spcAft>
                <a:spcPts val="600"/>
              </a:spcAft>
            </a:pPr>
            <a:r>
              <a:rPr lang="en-US" sz="1200" b="1" dirty="0" smtClean="0"/>
              <a:t>Traditional endpoint strategies no longer work. </a:t>
            </a:r>
            <a:r>
              <a:rPr lang="en-US" sz="1200" dirty="0" smtClean="0"/>
              <a:t>A modern mobile strategy acknowledges that a variety of devices, only some of which are owned by the business, are woven into the fabric of users’ workflows.</a:t>
            </a:r>
            <a:endParaRPr lang="en-US" sz="1200" b="1" dirty="0" smtClean="0"/>
          </a:p>
          <a:p>
            <a:pPr>
              <a:spcAft>
                <a:spcPts val="600"/>
              </a:spcAft>
            </a:pPr>
            <a:r>
              <a:rPr lang="en-US" sz="1200" b="1" dirty="0" smtClean="0"/>
              <a:t>A formal, customized mobile strategy is needed </a:t>
            </a:r>
            <a:r>
              <a:rPr lang="en-US" sz="1200" dirty="0" smtClean="0"/>
              <a:t>to avoid the risks that mobility can bring, while maximizing the benefits. Build a strategy that optimizes existing mobile technology and pushes mobility forward to increase productivity, save costs, and maintain security.</a:t>
            </a:r>
            <a:endParaRPr lang="en-US" sz="1200" b="1" dirty="0"/>
          </a:p>
        </p:txBody>
      </p:sp>
      <p:sp>
        <p:nvSpPr>
          <p:cNvPr id="11" name="TextBox 10"/>
          <p:cNvSpPr txBox="1"/>
          <p:nvPr/>
        </p:nvSpPr>
        <p:spPr>
          <a:xfrm>
            <a:off x="3471483" y="6299450"/>
            <a:ext cx="5407098" cy="215444"/>
          </a:xfrm>
          <a:prstGeom prst="rect">
            <a:avLst/>
          </a:prstGeom>
        </p:spPr>
        <p:txBody>
          <a:bodyPr wrap="square" rtlCol="0">
            <a:spAutoFit/>
          </a:bodyPr>
          <a:lstStyle/>
          <a:p>
            <a:pPr marL="0" lvl="1" algn="r"/>
            <a:r>
              <a:rPr lang="en-CA" sz="800" dirty="0" smtClean="0">
                <a:solidFill>
                  <a:srgbClr val="333333"/>
                </a:solidFill>
                <a:latin typeface="Arial" panose="020B0604020202020204" pitchFamily="34" charset="0"/>
                <a:cs typeface="Arial" panose="020B0604020202020204" pitchFamily="34" charset="0"/>
              </a:rPr>
              <a:t>* </a:t>
            </a:r>
            <a:r>
              <a:rPr lang="en-CA" sz="800" dirty="0" smtClean="0">
                <a:solidFill>
                  <a:srgbClr val="333333"/>
                </a:solidFill>
                <a:latin typeface="Arial" panose="020B0604020202020204" pitchFamily="34" charset="0"/>
                <a:cs typeface="Arial" panose="020B0604020202020204" pitchFamily="34" charset="0"/>
                <a:hlinkClick r:id="rId5"/>
              </a:rPr>
              <a:t>Cisco, Visual Networking Index</a:t>
            </a:r>
            <a:r>
              <a:rPr lang="en-CA" sz="800" dirty="0">
                <a:solidFill>
                  <a:srgbClr val="333333"/>
                </a:solidFill>
                <a:latin typeface="Arial" panose="020B0604020202020204" pitchFamily="34" charset="0"/>
                <a:cs typeface="Arial" panose="020B0604020202020204" pitchFamily="34" charset="0"/>
              </a:rPr>
              <a:t>  </a:t>
            </a:r>
            <a:r>
              <a:rPr lang="en-CA" sz="800" dirty="0" smtClean="0">
                <a:solidFill>
                  <a:srgbClr val="333333"/>
                </a:solidFill>
                <a:latin typeface="Arial" panose="020B0604020202020204" pitchFamily="34" charset="0"/>
                <a:cs typeface="Arial" panose="020B0604020202020204" pitchFamily="34" charset="0"/>
              </a:rPr>
              <a:t> ** </a:t>
            </a:r>
            <a:r>
              <a:rPr lang="en-CA" sz="800" dirty="0" smtClean="0">
                <a:solidFill>
                  <a:srgbClr val="333333"/>
                </a:solidFill>
                <a:latin typeface="Arial" panose="020B0604020202020204" pitchFamily="34" charset="0"/>
                <a:cs typeface="Arial" panose="020B0604020202020204" pitchFamily="34" charset="0"/>
                <a:hlinkClick r:id="rId6"/>
              </a:rPr>
              <a:t>Salesforce, Mobile Behavior Report</a:t>
            </a:r>
            <a:r>
              <a:rPr lang="en-CA" sz="800" dirty="0" smtClean="0">
                <a:solidFill>
                  <a:srgbClr val="333333"/>
                </a:solidFill>
                <a:latin typeface="Arial" panose="020B0604020202020204" pitchFamily="34" charset="0"/>
                <a:cs typeface="Arial" panose="020B0604020202020204" pitchFamily="34" charset="0"/>
              </a:rPr>
              <a:t>  </a:t>
            </a:r>
            <a:r>
              <a:rPr lang="en-US" sz="800" i="1" dirty="0" smtClean="0">
                <a:solidFill>
                  <a:srgbClr val="333333"/>
                </a:solidFill>
                <a:latin typeface="Arial" panose="020B0604020202020204" pitchFamily="34" charset="0"/>
                <a:cs typeface="Arial" panose="020B0604020202020204" pitchFamily="34" charset="0"/>
              </a:rPr>
              <a:t>***</a:t>
            </a:r>
            <a:r>
              <a:rPr lang="en-US" sz="800" b="1" i="1" dirty="0" smtClean="0">
                <a:solidFill>
                  <a:srgbClr val="333333"/>
                </a:solidFill>
                <a:latin typeface="Arial" panose="020B0604020202020204" pitchFamily="34" charset="0"/>
                <a:cs typeface="Arial" panose="020B0604020202020204" pitchFamily="34" charset="0"/>
              </a:rPr>
              <a:t> </a:t>
            </a:r>
            <a:r>
              <a:rPr lang="en-US" sz="800" dirty="0" smtClean="0">
                <a:solidFill>
                  <a:srgbClr val="333333"/>
                </a:solidFill>
                <a:latin typeface="Arial" panose="020B0604020202020204" pitchFamily="34" charset="0"/>
                <a:cs typeface="Arial" panose="020B0604020202020204" pitchFamily="34" charset="0"/>
                <a:hlinkClick r:id="rId7"/>
              </a:rPr>
              <a:t>Tech Pro, </a:t>
            </a:r>
            <a:r>
              <a:rPr lang="en-CA" sz="800" dirty="0">
                <a:solidFill>
                  <a:srgbClr val="333333"/>
                </a:solidFill>
                <a:latin typeface="Arial" panose="020B0604020202020204" pitchFamily="34" charset="0"/>
                <a:cs typeface="Arial" panose="020B0604020202020204" pitchFamily="34" charset="0"/>
                <a:hlinkClick r:id="rId7"/>
              </a:rPr>
              <a:t>Wearables, BYOD and </a:t>
            </a:r>
            <a:r>
              <a:rPr lang="en-CA" sz="800" dirty="0" smtClean="0">
                <a:solidFill>
                  <a:srgbClr val="333333"/>
                </a:solidFill>
                <a:latin typeface="Arial" panose="020B0604020202020204" pitchFamily="34" charset="0"/>
                <a:cs typeface="Arial" panose="020B0604020202020204" pitchFamily="34" charset="0"/>
                <a:hlinkClick r:id="rId7"/>
              </a:rPr>
              <a:t>IoT</a:t>
            </a:r>
            <a:endParaRPr lang="en-CA" sz="800" dirty="0" smtClean="0"/>
          </a:p>
        </p:txBody>
      </p:sp>
      <p:cxnSp>
        <p:nvCxnSpPr>
          <p:cNvPr id="13" name="Straight Arrow Connector 12"/>
          <p:cNvCxnSpPr>
            <a:stCxn id="5" idx="3"/>
            <a:endCxn id="15" idx="1"/>
          </p:cNvCxnSpPr>
          <p:nvPr/>
        </p:nvCxnSpPr>
        <p:spPr>
          <a:xfrm flipV="1">
            <a:off x="3219084" y="2493231"/>
            <a:ext cx="745151" cy="425127"/>
          </a:xfrm>
          <a:prstGeom prst="straightConnector1">
            <a:avLst/>
          </a:prstGeom>
          <a:ln w="28575">
            <a:solidFill>
              <a:srgbClr val="A2413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3964235" y="2139288"/>
            <a:ext cx="5030909" cy="707886"/>
            <a:chOff x="3964235" y="2110028"/>
            <a:chExt cx="5030909" cy="707886"/>
          </a:xfrm>
        </p:grpSpPr>
        <p:sp>
          <p:nvSpPr>
            <p:cNvPr id="15" name="TextBox 14"/>
            <p:cNvSpPr txBox="1"/>
            <p:nvPr/>
          </p:nvSpPr>
          <p:spPr>
            <a:xfrm>
              <a:off x="3964235" y="2110028"/>
              <a:ext cx="2839150" cy="707886"/>
            </a:xfrm>
            <a:prstGeom prst="rect">
              <a:avLst/>
            </a:prstGeom>
          </p:spPr>
          <p:txBody>
            <a:bodyPr wrap="square" rtlCol="0">
              <a:spAutoFit/>
            </a:bodyPr>
            <a:lstStyle/>
            <a:p>
              <a:r>
                <a:rPr lang="en-US" sz="4000" b="1" dirty="0" smtClean="0">
                  <a:solidFill>
                    <a:srgbClr val="A24130"/>
                  </a:solidFill>
                  <a:latin typeface="+mj-lt"/>
                </a:rPr>
                <a:t>85%</a:t>
              </a:r>
              <a:endParaRPr lang="en-CA" sz="4000" b="1" dirty="0" smtClean="0">
                <a:solidFill>
                  <a:srgbClr val="A24130"/>
                </a:solidFill>
                <a:latin typeface="+mj-lt"/>
              </a:endParaRPr>
            </a:p>
          </p:txBody>
        </p:sp>
        <p:sp>
          <p:nvSpPr>
            <p:cNvPr id="16" name="TextBox 15"/>
            <p:cNvSpPr txBox="1"/>
            <p:nvPr/>
          </p:nvSpPr>
          <p:spPr>
            <a:xfrm>
              <a:off x="5140119" y="2177686"/>
              <a:ext cx="3855025" cy="584775"/>
            </a:xfrm>
            <a:prstGeom prst="rect">
              <a:avLst/>
            </a:prstGeom>
          </p:spPr>
          <p:txBody>
            <a:bodyPr wrap="square" rtlCol="0">
              <a:spAutoFit/>
            </a:bodyPr>
            <a:lstStyle/>
            <a:p>
              <a:r>
                <a:rPr lang="en-US" sz="1600" b="1" dirty="0">
                  <a:solidFill>
                    <a:srgbClr val="A24130"/>
                  </a:solidFill>
                  <a:latin typeface="+mj-lt"/>
                </a:rPr>
                <a:t>o</a:t>
              </a:r>
              <a:r>
                <a:rPr lang="en-US" sz="1600" b="1" dirty="0" smtClean="0">
                  <a:solidFill>
                    <a:srgbClr val="A24130"/>
                  </a:solidFill>
                  <a:latin typeface="+mj-lt"/>
                </a:rPr>
                <a:t>f individuals believe mobile devices are essential to daily life.**</a:t>
              </a:r>
              <a:endParaRPr lang="en-CA" sz="1600" b="1" i="1" dirty="0" smtClean="0">
                <a:solidFill>
                  <a:srgbClr val="A24130"/>
                </a:solidFill>
                <a:latin typeface="+mj-lt"/>
              </a:endParaRPr>
            </a:p>
          </p:txBody>
        </p:sp>
      </p:grpSp>
      <p:sp>
        <p:nvSpPr>
          <p:cNvPr id="19" name="TextBox 18"/>
          <p:cNvSpPr txBox="1"/>
          <p:nvPr/>
        </p:nvSpPr>
        <p:spPr>
          <a:xfrm>
            <a:off x="3935920" y="3682808"/>
            <a:ext cx="4942661" cy="523220"/>
          </a:xfrm>
          <a:prstGeom prst="rect">
            <a:avLst/>
          </a:prstGeom>
        </p:spPr>
        <p:txBody>
          <a:bodyPr wrap="square" rtlCol="0">
            <a:spAutoFit/>
          </a:bodyPr>
          <a:lstStyle/>
          <a:p>
            <a:r>
              <a:rPr lang="en-US" sz="1400" b="1" dirty="0" smtClean="0"/>
              <a:t>…making bring your own device (BYOD) the dominant approach to mobility. </a:t>
            </a:r>
            <a:endParaRPr lang="en-CA" sz="1400" dirty="0" smtClean="0"/>
          </a:p>
        </p:txBody>
      </p:sp>
      <p:grpSp>
        <p:nvGrpSpPr>
          <p:cNvPr id="24" name="Group 23"/>
          <p:cNvGrpSpPr/>
          <p:nvPr/>
        </p:nvGrpSpPr>
        <p:grpSpPr>
          <a:xfrm>
            <a:off x="3918908" y="2968872"/>
            <a:ext cx="4959673" cy="707886"/>
            <a:chOff x="3964235" y="2110028"/>
            <a:chExt cx="4959673" cy="707886"/>
          </a:xfrm>
        </p:grpSpPr>
        <p:sp>
          <p:nvSpPr>
            <p:cNvPr id="25" name="TextBox 24"/>
            <p:cNvSpPr txBox="1"/>
            <p:nvPr/>
          </p:nvSpPr>
          <p:spPr>
            <a:xfrm>
              <a:off x="3964235" y="2110028"/>
              <a:ext cx="2839150" cy="707886"/>
            </a:xfrm>
            <a:prstGeom prst="rect">
              <a:avLst/>
            </a:prstGeom>
          </p:spPr>
          <p:txBody>
            <a:bodyPr wrap="square" rtlCol="0">
              <a:spAutoFit/>
            </a:bodyPr>
            <a:lstStyle/>
            <a:p>
              <a:r>
                <a:rPr lang="en-US" sz="4000" b="1" dirty="0" smtClean="0">
                  <a:solidFill>
                    <a:srgbClr val="A24130"/>
                  </a:solidFill>
                  <a:latin typeface="+mj-lt"/>
                </a:rPr>
                <a:t>60%</a:t>
              </a:r>
              <a:endParaRPr lang="en-CA" sz="4000" b="1" dirty="0" smtClean="0">
                <a:solidFill>
                  <a:srgbClr val="A24130"/>
                </a:solidFill>
                <a:latin typeface="+mj-lt"/>
              </a:endParaRPr>
            </a:p>
          </p:txBody>
        </p:sp>
        <p:sp>
          <p:nvSpPr>
            <p:cNvPr id="26" name="TextBox 25"/>
            <p:cNvSpPr txBox="1"/>
            <p:nvPr/>
          </p:nvSpPr>
          <p:spPr>
            <a:xfrm>
              <a:off x="5140120" y="2177686"/>
              <a:ext cx="3783788" cy="584775"/>
            </a:xfrm>
            <a:prstGeom prst="rect">
              <a:avLst/>
            </a:prstGeom>
          </p:spPr>
          <p:txBody>
            <a:bodyPr wrap="square" rtlCol="0">
              <a:spAutoFit/>
            </a:bodyPr>
            <a:lstStyle/>
            <a:p>
              <a:r>
                <a:rPr lang="en-US" sz="1600" b="1" dirty="0">
                  <a:solidFill>
                    <a:srgbClr val="A24130"/>
                  </a:solidFill>
                  <a:latin typeface="+mj-lt"/>
                </a:rPr>
                <a:t>o</a:t>
              </a:r>
              <a:r>
                <a:rPr lang="en-US" sz="1600" b="1" dirty="0" smtClean="0">
                  <a:solidFill>
                    <a:srgbClr val="A24130"/>
                  </a:solidFill>
                  <a:latin typeface="+mj-lt"/>
                </a:rPr>
                <a:t>f businesses allow personal devices to be used for work.***</a:t>
              </a:r>
              <a:endParaRPr lang="en-CA" sz="1600" b="1" i="1" dirty="0" smtClean="0">
                <a:solidFill>
                  <a:srgbClr val="A24130"/>
                </a:solidFill>
                <a:latin typeface="+mj-lt"/>
              </a:endParaRPr>
            </a:p>
          </p:txBody>
        </p:sp>
      </p:grpSp>
      <p:cxnSp>
        <p:nvCxnSpPr>
          <p:cNvPr id="28" name="Straight Arrow Connector 27"/>
          <p:cNvCxnSpPr>
            <a:stCxn id="5" idx="3"/>
            <a:endCxn id="25" idx="1"/>
          </p:cNvCxnSpPr>
          <p:nvPr/>
        </p:nvCxnSpPr>
        <p:spPr>
          <a:xfrm>
            <a:off x="3219084" y="2918358"/>
            <a:ext cx="699824" cy="404457"/>
          </a:xfrm>
          <a:prstGeom prst="straightConnector1">
            <a:avLst/>
          </a:prstGeom>
          <a:ln w="28575">
            <a:solidFill>
              <a:srgbClr val="A2413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2266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980709" y="1521667"/>
            <a:ext cx="3633842" cy="1461939"/>
          </a:xfrm>
          <a:prstGeom prst="rect">
            <a:avLst/>
          </a:prstGeom>
        </p:spPr>
        <p:txBody>
          <a:bodyPr wrap="square" rtlCol="0">
            <a:spAutoFit/>
          </a:bodyPr>
          <a:lstStyle/>
          <a:p>
            <a:pPr>
              <a:spcAft>
                <a:spcPts val="600"/>
              </a:spcAft>
            </a:pPr>
            <a:r>
              <a:rPr lang="en-CA" sz="1400" i="1" dirty="0" smtClean="0">
                <a:solidFill>
                  <a:srgbClr val="333333"/>
                </a:solidFill>
                <a:latin typeface="+mj-lt"/>
              </a:rPr>
              <a:t>The </a:t>
            </a:r>
            <a:r>
              <a:rPr lang="en-CA" sz="1400" i="1" dirty="0">
                <a:solidFill>
                  <a:srgbClr val="333333"/>
                </a:solidFill>
                <a:latin typeface="+mj-lt"/>
              </a:rPr>
              <a:t>average U.S. consumer upgrades his or her phone every 18 </a:t>
            </a:r>
            <a:r>
              <a:rPr lang="en-CA" sz="1400" i="1" dirty="0" smtClean="0">
                <a:solidFill>
                  <a:srgbClr val="333333"/>
                </a:solidFill>
                <a:latin typeface="+mj-lt"/>
              </a:rPr>
              <a:t>months, whereas </a:t>
            </a:r>
            <a:r>
              <a:rPr lang="en-CA" sz="1400" i="1" dirty="0">
                <a:solidFill>
                  <a:srgbClr val="333333"/>
                </a:solidFill>
                <a:latin typeface="+mj-lt"/>
              </a:rPr>
              <a:t>the enterprise is closer to 24 to 30 months</a:t>
            </a:r>
            <a:r>
              <a:rPr lang="en-CA" sz="1400" i="1" dirty="0" smtClean="0">
                <a:solidFill>
                  <a:srgbClr val="333333"/>
                </a:solidFill>
                <a:latin typeface="+mj-lt"/>
              </a:rPr>
              <a:t>.</a:t>
            </a:r>
          </a:p>
          <a:p>
            <a:pPr algn="r"/>
            <a:r>
              <a:rPr lang="en-CA" sz="1400" dirty="0" smtClean="0">
                <a:solidFill>
                  <a:srgbClr val="333333"/>
                </a:solidFill>
              </a:rPr>
              <a:t>– Jason </a:t>
            </a:r>
            <a:r>
              <a:rPr lang="en-CA" sz="1400" dirty="0">
                <a:solidFill>
                  <a:srgbClr val="333333"/>
                </a:solidFill>
              </a:rPr>
              <a:t>P. McNicol, </a:t>
            </a:r>
            <a:endParaRPr lang="en-CA" sz="1400" dirty="0" smtClean="0">
              <a:solidFill>
                <a:srgbClr val="333333"/>
              </a:solidFill>
            </a:endParaRPr>
          </a:p>
          <a:p>
            <a:pPr algn="r"/>
            <a:r>
              <a:rPr lang="en-CA" sz="1400" dirty="0" smtClean="0">
                <a:solidFill>
                  <a:srgbClr val="333333"/>
                </a:solidFill>
              </a:rPr>
              <a:t>Senior Analyst </a:t>
            </a:r>
            <a:r>
              <a:rPr lang="en-CA" sz="1400" dirty="0">
                <a:solidFill>
                  <a:srgbClr val="333333"/>
                </a:solidFill>
              </a:rPr>
              <a:t>at </a:t>
            </a:r>
            <a:r>
              <a:rPr lang="en-CA" sz="1400" dirty="0" smtClean="0">
                <a:solidFill>
                  <a:srgbClr val="333333"/>
                </a:solidFill>
              </a:rPr>
              <a:t>ABI Research*</a:t>
            </a:r>
            <a:endParaRPr lang="en-CA" sz="1400" dirty="0">
              <a:solidFill>
                <a:srgbClr val="333333"/>
              </a:solidFill>
            </a:endParaRPr>
          </a:p>
          <a:p>
            <a:endParaRPr lang="en-CA" sz="1400" dirty="0" smtClean="0"/>
          </a:p>
        </p:txBody>
      </p:sp>
      <p:sp>
        <p:nvSpPr>
          <p:cNvPr id="2" name="Title 1"/>
          <p:cNvSpPr>
            <a:spLocks noGrp="1"/>
          </p:cNvSpPr>
          <p:nvPr>
            <p:ph type="title"/>
          </p:nvPr>
        </p:nvSpPr>
        <p:spPr/>
        <p:txBody>
          <a:bodyPr/>
          <a:lstStyle/>
          <a:p>
            <a:r>
              <a:rPr lang="en-US" dirty="0" smtClean="0"/>
              <a:t>Follow the steps toward building a mobile strategy to avoid a disjointed mess of mobile initiatives</a:t>
            </a:r>
            <a:endParaRPr lang="en-CA" dirty="0"/>
          </a:p>
        </p:txBody>
      </p:sp>
      <p:sp>
        <p:nvSpPr>
          <p:cNvPr id="23" name="TextBox 22"/>
          <p:cNvSpPr txBox="1"/>
          <p:nvPr/>
        </p:nvSpPr>
        <p:spPr>
          <a:xfrm>
            <a:off x="7859108" y="6322759"/>
            <a:ext cx="1251973" cy="338554"/>
          </a:xfrm>
          <a:prstGeom prst="rect">
            <a:avLst/>
          </a:prstGeom>
        </p:spPr>
        <p:txBody>
          <a:bodyPr wrap="square" rtlCol="0">
            <a:spAutoFit/>
          </a:bodyPr>
          <a:lstStyle/>
          <a:p>
            <a:r>
              <a:rPr lang="en-CA" sz="800" dirty="0" smtClean="0"/>
              <a:t>*Source: </a:t>
            </a:r>
            <a:r>
              <a:rPr lang="en-CA" sz="800" dirty="0" smtClean="0">
                <a:hlinkClick r:id="rId2"/>
              </a:rPr>
              <a:t>Processor</a:t>
            </a:r>
            <a:r>
              <a:rPr lang="en-CA" sz="800" dirty="0" smtClean="0"/>
              <a:t>. </a:t>
            </a:r>
            <a:endParaRPr lang="en-CA" sz="800" b="1" i="1" dirty="0">
              <a:solidFill>
                <a:srgbClr val="333333"/>
              </a:solidFill>
            </a:endParaRPr>
          </a:p>
          <a:p>
            <a:endParaRPr lang="en-CA" sz="800" dirty="0" smtClean="0"/>
          </a:p>
        </p:txBody>
      </p:sp>
      <p:grpSp>
        <p:nvGrpSpPr>
          <p:cNvPr id="25" name="Group 20"/>
          <p:cNvGrpSpPr/>
          <p:nvPr/>
        </p:nvGrpSpPr>
        <p:grpSpPr>
          <a:xfrm>
            <a:off x="251520" y="1229104"/>
            <a:ext cx="4217144" cy="3941875"/>
            <a:chOff x="6304543" y="3022388"/>
            <a:chExt cx="2568559" cy="3682752"/>
          </a:xfrm>
        </p:grpSpPr>
        <p:sp>
          <p:nvSpPr>
            <p:cNvPr id="26" name="Rectangle 23"/>
            <p:cNvSpPr/>
            <p:nvPr/>
          </p:nvSpPr>
          <p:spPr>
            <a:xfrm>
              <a:off x="6304543" y="3022388"/>
              <a:ext cx="2568559" cy="337665"/>
            </a:xfrm>
            <a:prstGeom prst="rect">
              <a:avLst/>
            </a:prstGeom>
            <a:solidFill>
              <a:schemeClr val="accent1"/>
            </a:solidFill>
            <a:ln w="12700">
              <a:noFill/>
            </a:ln>
            <a:effectLst>
              <a:outerShdw dist="12700" dir="2700000" algn="tl"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rgbClr val="FFFFFF"/>
                  </a:solidFill>
                </a:rPr>
                <a:t>Without a Formal Strategy:</a:t>
              </a:r>
              <a:endParaRPr lang="en-CA" sz="1400" b="1" dirty="0">
                <a:solidFill>
                  <a:srgbClr val="FFFFFF"/>
                </a:solidFill>
              </a:endParaRPr>
            </a:p>
          </p:txBody>
        </p:sp>
        <p:sp>
          <p:nvSpPr>
            <p:cNvPr id="27" name="Rectangle 22"/>
            <p:cNvSpPr/>
            <p:nvPr/>
          </p:nvSpPr>
          <p:spPr>
            <a:xfrm>
              <a:off x="6304543" y="3360053"/>
              <a:ext cx="2568558" cy="3345087"/>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chemeClr val="tx1"/>
                  </a:solidFill>
                </a:rPr>
                <a:t>Today, most organizations stick various </a:t>
              </a:r>
              <a:r>
                <a:rPr lang="en-US" sz="1400" dirty="0">
                  <a:solidFill>
                    <a:schemeClr val="tx1"/>
                  </a:solidFill>
                </a:rPr>
                <a:t>mobile initiatives together without a plan. This can result in:</a:t>
              </a:r>
            </a:p>
            <a:p>
              <a:pPr marL="285750" indent="-285750">
                <a:buFont typeface="Arial" panose="020B0604020202020204" pitchFamily="34" charset="0"/>
                <a:buChar char="•"/>
              </a:pPr>
              <a:r>
                <a:rPr lang="en-US" sz="1400" b="1" dirty="0">
                  <a:solidFill>
                    <a:schemeClr val="tx1"/>
                  </a:solidFill>
                </a:rPr>
                <a:t>Lack of integration </a:t>
              </a:r>
              <a:r>
                <a:rPr lang="en-US" sz="1400" dirty="0">
                  <a:solidFill>
                    <a:schemeClr val="tx1"/>
                  </a:solidFill>
                </a:rPr>
                <a:t>between mobile technologies, processes, </a:t>
              </a:r>
              <a:r>
                <a:rPr lang="en-US" sz="1400" dirty="0" smtClean="0">
                  <a:solidFill>
                    <a:schemeClr val="tx1"/>
                  </a:solidFill>
                </a:rPr>
                <a:t>and user expectations.</a:t>
              </a:r>
              <a:endParaRPr lang="en-US" sz="1400" dirty="0">
                <a:solidFill>
                  <a:schemeClr val="tx1"/>
                </a:solidFill>
              </a:endParaRPr>
            </a:p>
            <a:p>
              <a:pPr marL="285750" indent="-285750">
                <a:buFont typeface="Arial" panose="020B0604020202020204" pitchFamily="34" charset="0"/>
                <a:buChar char="•"/>
              </a:pPr>
              <a:r>
                <a:rPr lang="en-US" sz="1400" b="1" dirty="0">
                  <a:solidFill>
                    <a:schemeClr val="tx1"/>
                  </a:solidFill>
                </a:rPr>
                <a:t>Higher costs, help desk loads, and user complaints</a:t>
              </a:r>
              <a:r>
                <a:rPr lang="en-US" sz="1400" dirty="0">
                  <a:solidFill>
                    <a:schemeClr val="tx1"/>
                  </a:solidFill>
                </a:rPr>
                <a:t> compared to </a:t>
              </a:r>
              <a:r>
                <a:rPr lang="en-US" sz="1400" dirty="0" smtClean="0">
                  <a:solidFill>
                    <a:schemeClr val="tx1"/>
                  </a:solidFill>
                </a:rPr>
                <a:t>mature non-mobile initiatives, or to a </a:t>
              </a:r>
              <a:r>
                <a:rPr lang="en-US" sz="1400" dirty="0">
                  <a:solidFill>
                    <a:schemeClr val="tx1"/>
                  </a:solidFill>
                </a:rPr>
                <a:t>unified approach.</a:t>
              </a:r>
            </a:p>
            <a:p>
              <a:pPr marL="285750" indent="-285750">
                <a:buFont typeface="Arial" panose="020B0604020202020204" pitchFamily="34" charset="0"/>
                <a:buChar char="•"/>
              </a:pPr>
              <a:r>
                <a:rPr lang="en-US" sz="1400" b="1" dirty="0">
                  <a:solidFill>
                    <a:schemeClr val="tx1"/>
                  </a:solidFill>
                </a:rPr>
                <a:t>Security </a:t>
              </a:r>
              <a:r>
                <a:rPr lang="en-US" sz="1400" b="1" dirty="0" smtClean="0">
                  <a:solidFill>
                    <a:schemeClr val="tx1"/>
                  </a:solidFill>
                </a:rPr>
                <a:t>and compliance risks</a:t>
              </a:r>
              <a:r>
                <a:rPr lang="en-US" sz="1400" b="1" dirty="0">
                  <a:solidFill>
                    <a:schemeClr val="tx1"/>
                  </a:solidFill>
                </a:rPr>
                <a:t>.</a:t>
              </a:r>
              <a:r>
                <a:rPr lang="en-US" sz="1400" dirty="0">
                  <a:solidFill>
                    <a:schemeClr val="tx1"/>
                  </a:solidFill>
                </a:rPr>
                <a:t> Usability issues drive users to find their </a:t>
              </a:r>
              <a:r>
                <a:rPr lang="en-US" sz="1400" dirty="0" smtClean="0">
                  <a:solidFill>
                    <a:schemeClr val="tx1"/>
                  </a:solidFill>
                </a:rPr>
                <a:t>way </a:t>
              </a:r>
              <a:r>
                <a:rPr lang="en-US" sz="1400" dirty="0">
                  <a:solidFill>
                    <a:schemeClr val="tx1"/>
                  </a:solidFill>
                </a:rPr>
                <a:t>around IT, </a:t>
              </a:r>
              <a:r>
                <a:rPr lang="en-US" sz="1400" dirty="0" smtClean="0">
                  <a:solidFill>
                    <a:schemeClr val="tx1"/>
                  </a:solidFill>
                </a:rPr>
                <a:t>while outdated </a:t>
              </a:r>
              <a:r>
                <a:rPr lang="en-US" sz="1400" dirty="0">
                  <a:solidFill>
                    <a:schemeClr val="tx1"/>
                  </a:solidFill>
                </a:rPr>
                <a:t>policies and management </a:t>
              </a:r>
              <a:r>
                <a:rPr lang="en-US" sz="1400" dirty="0" smtClean="0">
                  <a:solidFill>
                    <a:schemeClr val="tx1"/>
                  </a:solidFill>
                </a:rPr>
                <a:t>tools ensure </a:t>
              </a:r>
              <a:r>
                <a:rPr lang="en-US" sz="1400" dirty="0">
                  <a:solidFill>
                    <a:schemeClr val="tx1"/>
                  </a:solidFill>
                </a:rPr>
                <a:t>that even well-meaning users don’t know how to use their devices safely.</a:t>
              </a:r>
            </a:p>
            <a:p>
              <a:pPr marL="285750" indent="-285750">
                <a:buFont typeface="Arial" panose="020B0604020202020204" pitchFamily="34" charset="0"/>
                <a:buChar char="•"/>
              </a:pPr>
              <a:r>
                <a:rPr lang="en-US" sz="1400" b="1" dirty="0">
                  <a:solidFill>
                    <a:schemeClr val="tx1"/>
                  </a:solidFill>
                </a:rPr>
                <a:t>Wasted time</a:t>
              </a:r>
              <a:r>
                <a:rPr lang="en-US" sz="1400" dirty="0">
                  <a:solidFill>
                    <a:schemeClr val="tx1"/>
                  </a:solidFill>
                </a:rPr>
                <a:t> from having to start over when initiatives are tackled in the wrong order.</a:t>
              </a:r>
              <a:endParaRPr lang="en-CA" sz="1400" dirty="0">
                <a:solidFill>
                  <a:schemeClr val="tx1"/>
                </a:solidFill>
              </a:endParaRPr>
            </a:p>
          </p:txBody>
        </p:sp>
      </p:grpSp>
      <p:grpSp>
        <p:nvGrpSpPr>
          <p:cNvPr id="28" name="Group 27"/>
          <p:cNvGrpSpPr/>
          <p:nvPr/>
        </p:nvGrpSpPr>
        <p:grpSpPr>
          <a:xfrm>
            <a:off x="251518" y="5252654"/>
            <a:ext cx="4222086" cy="1106581"/>
            <a:chOff x="337457" y="4688831"/>
            <a:chExt cx="4222086" cy="1106581"/>
          </a:xfrm>
        </p:grpSpPr>
        <p:grpSp>
          <p:nvGrpSpPr>
            <p:cNvPr id="29" name="Group 35"/>
            <p:cNvGrpSpPr/>
            <p:nvPr/>
          </p:nvGrpSpPr>
          <p:grpSpPr>
            <a:xfrm>
              <a:off x="337457" y="4688831"/>
              <a:ext cx="4222086" cy="285749"/>
              <a:chOff x="2267744" y="1796960"/>
              <a:chExt cx="4222086" cy="285749"/>
            </a:xfrm>
            <a:solidFill>
              <a:srgbClr val="B0C534"/>
            </a:solidFill>
          </p:grpSpPr>
          <p:sp>
            <p:nvSpPr>
              <p:cNvPr id="31" name="Round Same Side Corner Rectangle 97"/>
              <p:cNvSpPr/>
              <p:nvPr/>
            </p:nvSpPr>
            <p:spPr>
              <a:xfrm>
                <a:off x="2267744" y="1796960"/>
                <a:ext cx="4222086" cy="285749"/>
              </a:xfrm>
              <a:prstGeom prst="rect">
                <a:avLst/>
              </a:prstGeom>
              <a:solidFill>
                <a:schemeClr val="accent2"/>
              </a:solidFill>
              <a:ln w="25400">
                <a:solidFill>
                  <a:schemeClr val="accent2"/>
                </a:solidFill>
              </a:ln>
              <a:effectLst>
                <a:outerShdw blurRad="25400" dist="25400" dir="27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44" descr="insight-sm.wmf"/>
              <p:cNvPicPr>
                <a:picLocks noChangeAspect="1"/>
              </p:cNvPicPr>
              <p:nvPr/>
            </p:nvPicPr>
            <p:blipFill>
              <a:blip r:embed="rId3" cstate="print"/>
              <a:stretch>
                <a:fillRect/>
              </a:stretch>
            </p:blipFill>
            <p:spPr>
              <a:xfrm>
                <a:off x="6155949" y="1865568"/>
                <a:ext cx="240000" cy="180000"/>
              </a:xfrm>
              <a:prstGeom prst="rect">
                <a:avLst/>
              </a:prstGeom>
              <a:solidFill>
                <a:schemeClr val="accent2"/>
              </a:solidFill>
              <a:ln w="25400">
                <a:solidFill>
                  <a:schemeClr val="accent2"/>
                </a:solidFill>
              </a:ln>
            </p:spPr>
          </p:pic>
        </p:grpSp>
        <p:sp>
          <p:nvSpPr>
            <p:cNvPr id="30" name="Text Placeholder 12"/>
            <p:cNvSpPr txBox="1">
              <a:spLocks/>
            </p:cNvSpPr>
            <p:nvPr/>
          </p:nvSpPr>
          <p:spPr>
            <a:xfrm>
              <a:off x="337457" y="4990937"/>
              <a:ext cx="4222086" cy="804475"/>
            </a:xfrm>
            <a:prstGeom prst="rect">
              <a:avLst/>
            </a:prstGeom>
            <a:solidFill>
              <a:schemeClr val="bg1">
                <a:lumMod val="95000"/>
              </a:schemeClr>
            </a:solidFill>
            <a:ln w="25400">
              <a:solidFill>
                <a:schemeClr val="bg1">
                  <a:lumMod val="95000"/>
                </a:schemeClr>
              </a:solidFill>
            </a:ln>
            <a:effectLst>
              <a:outerShdw blurRad="25400" dist="25400" dir="2700000" algn="ctr" rotWithShape="0">
                <a:srgbClr val="000000">
                  <a:alpha val="10000"/>
                </a:srgbClr>
              </a:outerShdw>
            </a:effectLst>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600"/>
                </a:spcAft>
                <a:buClr>
                  <a:srgbClr val="333333"/>
                </a:buClr>
                <a:buSzPct val="100000"/>
                <a:buFont typeface="Arial" pitchFamily="34" charset="0"/>
                <a:buNone/>
              </a:pPr>
              <a:r>
                <a:rPr lang="en-CA" dirty="0" smtClean="0">
                  <a:solidFill>
                    <a:srgbClr val="333333"/>
                  </a:solidFill>
                </a:rPr>
                <a:t>A formal mobile strategy is guaranteed to help, but most organizations have not put the time into creating one. This blueprint will jumpstart the strategy’s creation and ensure that no critical components are missed. </a:t>
              </a:r>
              <a:endParaRPr lang="en-CA" dirty="0">
                <a:solidFill>
                  <a:srgbClr val="333333"/>
                </a:solidFill>
              </a:endParaRPr>
            </a:p>
          </p:txBody>
        </p:sp>
      </p:grpSp>
      <p:cxnSp>
        <p:nvCxnSpPr>
          <p:cNvPr id="5" name="Elbow Connector 4"/>
          <p:cNvCxnSpPr/>
          <p:nvPr/>
        </p:nvCxnSpPr>
        <p:spPr>
          <a:xfrm flipV="1">
            <a:off x="1780309" y="1918855"/>
            <a:ext cx="3109597" cy="890599"/>
          </a:xfrm>
          <a:prstGeom prst="bentConnector3">
            <a:avLst>
              <a:gd name="adj1" fmla="val 81188"/>
            </a:avLst>
          </a:prstGeom>
          <a:ln w="28575">
            <a:solidFill>
              <a:srgbClr val="A2413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aphicFrame>
        <p:nvGraphicFramePr>
          <p:cNvPr id="41" name="Chart 40"/>
          <p:cNvGraphicFramePr/>
          <p:nvPr>
            <p:extLst>
              <p:ext uri="{D42A27DB-BD31-4B8C-83A1-F6EECF244321}">
                <p14:modId xmlns:p14="http://schemas.microsoft.com/office/powerpoint/2010/main" val="2263271462"/>
              </p:ext>
            </p:extLst>
          </p:nvPr>
        </p:nvGraphicFramePr>
        <p:xfrm>
          <a:off x="4572304" y="3673866"/>
          <a:ext cx="4207578" cy="1987812"/>
        </p:xfrm>
        <a:graphic>
          <a:graphicData uri="http://schemas.openxmlformats.org/drawingml/2006/chart">
            <c:chart xmlns:c="http://schemas.openxmlformats.org/drawingml/2006/chart" xmlns:r="http://schemas.openxmlformats.org/officeDocument/2006/relationships" r:id="rId4"/>
          </a:graphicData>
        </a:graphic>
      </p:graphicFrame>
      <p:sp>
        <p:nvSpPr>
          <p:cNvPr id="42" name="TextBox 41"/>
          <p:cNvSpPr txBox="1"/>
          <p:nvPr/>
        </p:nvSpPr>
        <p:spPr>
          <a:xfrm>
            <a:off x="5076034" y="3016088"/>
            <a:ext cx="3236136" cy="738664"/>
          </a:xfrm>
          <a:prstGeom prst="rect">
            <a:avLst/>
          </a:prstGeom>
        </p:spPr>
        <p:txBody>
          <a:bodyPr wrap="square" rtlCol="0">
            <a:spAutoFit/>
          </a:bodyPr>
          <a:lstStyle/>
          <a:p>
            <a:pPr algn="ctr"/>
            <a:r>
              <a:rPr lang="en-US" sz="1400" b="1" dirty="0" smtClean="0">
                <a:solidFill>
                  <a:srgbClr val="A24130"/>
                </a:solidFill>
                <a:latin typeface="+mj-lt"/>
              </a:rPr>
              <a:t>Only one third of Info-Tech’s webinar participants have a formal mobile strategy:</a:t>
            </a:r>
            <a:endParaRPr lang="en-CA" sz="1400" b="1" i="1" dirty="0" smtClean="0">
              <a:solidFill>
                <a:srgbClr val="A24130"/>
              </a:solidFill>
              <a:latin typeface="+mj-lt"/>
            </a:endParaRPr>
          </a:p>
        </p:txBody>
      </p:sp>
      <p:sp>
        <p:nvSpPr>
          <p:cNvPr id="43" name="TextBox 42"/>
          <p:cNvSpPr txBox="1"/>
          <p:nvPr/>
        </p:nvSpPr>
        <p:spPr>
          <a:xfrm>
            <a:off x="6877225" y="3902459"/>
            <a:ext cx="700038" cy="584775"/>
          </a:xfrm>
          <a:prstGeom prst="rect">
            <a:avLst/>
          </a:prstGeom>
        </p:spPr>
        <p:txBody>
          <a:bodyPr wrap="square" rtlCol="0">
            <a:spAutoFit/>
          </a:bodyPr>
          <a:lstStyle/>
          <a:p>
            <a:r>
              <a:rPr lang="en-US" sz="1400" b="1" dirty="0" smtClean="0">
                <a:solidFill>
                  <a:schemeClr val="bg1">
                    <a:alpha val="70000"/>
                  </a:schemeClr>
                </a:solidFill>
              </a:rPr>
              <a:t>“Yes”</a:t>
            </a:r>
          </a:p>
          <a:p>
            <a:r>
              <a:rPr lang="en-US" b="1" dirty="0" smtClean="0">
                <a:solidFill>
                  <a:schemeClr val="bg1">
                    <a:alpha val="70000"/>
                  </a:schemeClr>
                </a:solidFill>
              </a:rPr>
              <a:t>33%</a:t>
            </a:r>
            <a:endParaRPr lang="en-CA" b="1" dirty="0" smtClean="0">
              <a:solidFill>
                <a:schemeClr val="bg1">
                  <a:alpha val="70000"/>
                </a:schemeClr>
              </a:solidFill>
            </a:endParaRPr>
          </a:p>
        </p:txBody>
      </p:sp>
      <p:sp>
        <p:nvSpPr>
          <p:cNvPr id="3" name="Rectangle 2"/>
          <p:cNvSpPr/>
          <p:nvPr/>
        </p:nvSpPr>
        <p:spPr>
          <a:xfrm>
            <a:off x="4889906" y="5486801"/>
            <a:ext cx="3824538" cy="646331"/>
          </a:xfrm>
          <a:prstGeom prst="rect">
            <a:avLst/>
          </a:prstGeom>
        </p:spPr>
        <p:txBody>
          <a:bodyPr wrap="square">
            <a:spAutoFit/>
          </a:bodyPr>
          <a:lstStyle/>
          <a:p>
            <a:pPr algn="ctr"/>
            <a:r>
              <a:rPr lang="en-CA" sz="1200" b="1" dirty="0" smtClean="0">
                <a:ea typeface="Times New Roman" panose="02020603050405020304" pitchFamily="18" charset="0"/>
                <a:cs typeface="Times New Roman" panose="02020603050405020304" pitchFamily="18" charset="0"/>
              </a:rPr>
              <a:t>“Does </a:t>
            </a:r>
            <a:r>
              <a:rPr lang="en-CA" sz="1200" b="1" dirty="0">
                <a:ea typeface="Times New Roman" panose="02020603050405020304" pitchFamily="18" charset="0"/>
                <a:cs typeface="Times New Roman" panose="02020603050405020304" pitchFamily="18" charset="0"/>
              </a:rPr>
              <a:t>your organization have a formal, written mobile strategy to guide mobility-related initiatives</a:t>
            </a:r>
            <a:r>
              <a:rPr lang="en-CA" sz="1200" b="1" dirty="0" smtClean="0">
                <a:ea typeface="Times New Roman" panose="02020603050405020304" pitchFamily="18" charset="0"/>
                <a:cs typeface="Times New Roman" panose="02020603050405020304" pitchFamily="18" charset="0"/>
              </a:rPr>
              <a:t>?”</a:t>
            </a:r>
            <a:endParaRPr lang="en-CA" sz="1200" dirty="0"/>
          </a:p>
        </p:txBody>
      </p:sp>
      <p:sp>
        <p:nvSpPr>
          <p:cNvPr id="35" name="TextBox 34"/>
          <p:cNvSpPr txBox="1"/>
          <p:nvPr/>
        </p:nvSpPr>
        <p:spPr>
          <a:xfrm>
            <a:off x="5898083" y="4226206"/>
            <a:ext cx="700038" cy="584775"/>
          </a:xfrm>
          <a:prstGeom prst="rect">
            <a:avLst/>
          </a:prstGeom>
        </p:spPr>
        <p:txBody>
          <a:bodyPr wrap="square" rtlCol="0">
            <a:spAutoFit/>
          </a:bodyPr>
          <a:lstStyle/>
          <a:p>
            <a:r>
              <a:rPr lang="en-US" sz="1400" b="1" dirty="0" smtClean="0">
                <a:solidFill>
                  <a:schemeClr val="bg1">
                    <a:alpha val="70000"/>
                  </a:schemeClr>
                </a:solidFill>
              </a:rPr>
              <a:t>“No”</a:t>
            </a:r>
          </a:p>
          <a:p>
            <a:r>
              <a:rPr lang="en-US" b="1" dirty="0" smtClean="0">
                <a:solidFill>
                  <a:schemeClr val="bg1">
                    <a:alpha val="70000"/>
                  </a:schemeClr>
                </a:solidFill>
              </a:rPr>
              <a:t>67%</a:t>
            </a:r>
            <a:endParaRPr lang="en-CA" b="1" dirty="0" smtClean="0">
              <a:solidFill>
                <a:schemeClr val="bg1">
                  <a:alpha val="70000"/>
                </a:schemeClr>
              </a:solidFill>
            </a:endParaRPr>
          </a:p>
        </p:txBody>
      </p:sp>
      <p:sp>
        <p:nvSpPr>
          <p:cNvPr id="36" name="TextBox 35"/>
          <p:cNvSpPr txBox="1"/>
          <p:nvPr/>
        </p:nvSpPr>
        <p:spPr>
          <a:xfrm>
            <a:off x="7605616" y="6125163"/>
            <a:ext cx="1413108" cy="338554"/>
          </a:xfrm>
          <a:prstGeom prst="rect">
            <a:avLst/>
          </a:prstGeom>
        </p:spPr>
        <p:txBody>
          <a:bodyPr wrap="square" rtlCol="0">
            <a:spAutoFit/>
          </a:bodyPr>
          <a:lstStyle/>
          <a:p>
            <a:r>
              <a:rPr lang="en-CA" sz="800" dirty="0" smtClean="0"/>
              <a:t>Source: Info-Tech. </a:t>
            </a:r>
            <a:r>
              <a:rPr lang="en-CA" sz="800" i="1" dirty="0" smtClean="0"/>
              <a:t>N</a:t>
            </a:r>
            <a:r>
              <a:rPr lang="en-CA" sz="800" dirty="0" smtClean="0"/>
              <a:t> = </a:t>
            </a:r>
            <a:r>
              <a:rPr lang="en-CA" sz="800" i="1" dirty="0" smtClean="0"/>
              <a:t>21</a:t>
            </a:r>
            <a:r>
              <a:rPr lang="en-CA" sz="800" dirty="0" smtClean="0"/>
              <a:t>.</a:t>
            </a:r>
            <a:endParaRPr lang="en-CA" sz="800" b="1" i="1" dirty="0">
              <a:solidFill>
                <a:srgbClr val="333333"/>
              </a:solidFill>
            </a:endParaRPr>
          </a:p>
          <a:p>
            <a:endParaRPr lang="en-CA" sz="800" dirty="0" smtClean="0"/>
          </a:p>
        </p:txBody>
      </p:sp>
      <p:pic>
        <p:nvPicPr>
          <p:cNvPr id="24" name="Picture 108"/>
          <p:cNvPicPr>
            <a:picLocks noChangeAspect="1"/>
          </p:cNvPicPr>
          <p:nvPr/>
        </p:nvPicPr>
        <p:blipFill>
          <a:blip r:embed="rId5"/>
          <a:stretch>
            <a:fillRect/>
          </a:stretch>
        </p:blipFill>
        <p:spPr>
          <a:xfrm>
            <a:off x="4559465" y="1405390"/>
            <a:ext cx="505610" cy="365760"/>
          </a:xfrm>
          <a:prstGeom prst="rect">
            <a:avLst/>
          </a:prstGeom>
        </p:spPr>
      </p:pic>
      <p:pic>
        <p:nvPicPr>
          <p:cNvPr id="37" name="Picture 109"/>
          <p:cNvPicPr>
            <a:picLocks noChangeAspect="1"/>
          </p:cNvPicPr>
          <p:nvPr/>
        </p:nvPicPr>
        <p:blipFill>
          <a:blip r:embed="rId6"/>
          <a:stretch>
            <a:fillRect/>
          </a:stretch>
        </p:blipFill>
        <p:spPr>
          <a:xfrm>
            <a:off x="8213719" y="1941431"/>
            <a:ext cx="400832" cy="365760"/>
          </a:xfrm>
          <a:prstGeom prst="rect">
            <a:avLst/>
          </a:prstGeom>
        </p:spPr>
      </p:pic>
    </p:spTree>
    <p:extLst>
      <p:ext uri="{BB962C8B-B14F-4D97-AF65-F5344CB8AC3E}">
        <p14:creationId xmlns:p14="http://schemas.microsoft.com/office/powerpoint/2010/main" val="1540904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609181" y="2015355"/>
            <a:ext cx="6096000" cy="4267200"/>
            <a:chOff x="1425146" y="1507524"/>
            <a:chExt cx="6096000" cy="4267200"/>
          </a:xfrm>
        </p:grpSpPr>
        <p:sp>
          <p:nvSpPr>
            <p:cNvPr id="10" name="Heptagon 9"/>
            <p:cNvSpPr/>
            <p:nvPr/>
          </p:nvSpPr>
          <p:spPr>
            <a:xfrm>
              <a:off x="2496065" y="1696995"/>
              <a:ext cx="3954162" cy="3888259"/>
            </a:xfrm>
            <a:prstGeom prst="hept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14" name="Group 13"/>
            <p:cNvGrpSpPr/>
            <p:nvPr/>
          </p:nvGrpSpPr>
          <p:grpSpPr>
            <a:xfrm>
              <a:off x="1425146" y="1507524"/>
              <a:ext cx="6096000" cy="4267200"/>
              <a:chOff x="1425145" y="1556953"/>
              <a:chExt cx="6096000" cy="4267200"/>
            </a:xfrm>
          </p:grpSpPr>
          <p:graphicFrame>
            <p:nvGraphicFramePr>
              <p:cNvPr id="4" name="Diagram 3"/>
              <p:cNvGraphicFramePr/>
              <p:nvPr>
                <p:extLst>
                  <p:ext uri="{D42A27DB-BD31-4B8C-83A1-F6EECF244321}">
                    <p14:modId xmlns:p14="http://schemas.microsoft.com/office/powerpoint/2010/main" val="3189667577"/>
                  </p:ext>
                </p:extLst>
              </p:nvPr>
            </p:nvGraphicFramePr>
            <p:xfrm>
              <a:off x="1425145" y="1660611"/>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8"/>
              <p:cNvSpPr/>
              <p:nvPr/>
            </p:nvSpPr>
            <p:spPr>
              <a:xfrm>
                <a:off x="2274290" y="1556953"/>
                <a:ext cx="4382529" cy="426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sp>
        <p:nvSpPr>
          <p:cNvPr id="20" name="Oval 19"/>
          <p:cNvSpPr/>
          <p:nvPr/>
        </p:nvSpPr>
        <p:spPr>
          <a:xfrm>
            <a:off x="1421942" y="3206016"/>
            <a:ext cx="2018572" cy="2018572"/>
          </a:xfrm>
          <a:prstGeom prst="ellipse">
            <a:avLst/>
          </a:prstGeom>
          <a:gradFill flip="none" rotWithShape="1">
            <a:gsLst>
              <a:gs pos="62000">
                <a:srgbClr val="A24130"/>
              </a:gs>
              <a:gs pos="100000">
                <a:schemeClr val="bg1">
                  <a:alpha val="0"/>
                  <a:lumMod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User</a:t>
            </a:r>
          </a:p>
          <a:p>
            <a:pPr algn="ctr"/>
            <a:r>
              <a:rPr lang="en-US" dirty="0" smtClean="0"/>
              <a:t>Needs</a:t>
            </a:r>
            <a:endParaRPr lang="en-CA" dirty="0"/>
          </a:p>
        </p:txBody>
      </p:sp>
      <p:sp>
        <p:nvSpPr>
          <p:cNvPr id="2" name="Title 1"/>
          <p:cNvSpPr>
            <a:spLocks noGrp="1"/>
          </p:cNvSpPr>
          <p:nvPr>
            <p:ph type="title"/>
          </p:nvPr>
        </p:nvSpPr>
        <p:spPr/>
        <p:txBody>
          <a:bodyPr/>
          <a:lstStyle/>
          <a:p>
            <a:r>
              <a:rPr lang="en-CA" dirty="0" smtClean="0"/>
              <a:t>Put user needs at the center of your strategy; the rest will follow</a:t>
            </a:r>
            <a:endParaRPr lang="en-CA" dirty="0"/>
          </a:p>
        </p:txBody>
      </p:sp>
      <p:sp>
        <p:nvSpPr>
          <p:cNvPr id="3" name="TextBox 2"/>
          <p:cNvSpPr txBox="1"/>
          <p:nvPr/>
        </p:nvSpPr>
        <p:spPr>
          <a:xfrm>
            <a:off x="4709834" y="4773813"/>
            <a:ext cx="4167466" cy="1384995"/>
          </a:xfrm>
          <a:prstGeom prst="rect">
            <a:avLst/>
          </a:prstGeom>
        </p:spPr>
        <p:txBody>
          <a:bodyPr wrap="square" rtlCol="0">
            <a:spAutoFit/>
          </a:bodyPr>
          <a:lstStyle/>
          <a:p>
            <a:r>
              <a:rPr lang="en-CA" sz="1200" b="1" dirty="0"/>
              <a:t>It’s not </a:t>
            </a:r>
            <a:r>
              <a:rPr lang="en-CA" sz="1200" b="1" dirty="0" smtClean="0"/>
              <a:t>one size fits all</a:t>
            </a:r>
            <a:r>
              <a:rPr lang="en-CA" sz="1200" b="1" dirty="0"/>
              <a:t>, forever. </a:t>
            </a:r>
          </a:p>
          <a:p>
            <a:r>
              <a:rPr lang="en-CA" sz="1200" dirty="0"/>
              <a:t>Different user groups have different needs, and the rapid advancement of mobile technology ensures that needs will change over </a:t>
            </a:r>
            <a:r>
              <a:rPr lang="en-CA" sz="1200" dirty="0" smtClean="0"/>
              <a:t>time. </a:t>
            </a:r>
            <a:r>
              <a:rPr lang="en-CA" sz="1200" dirty="0"/>
              <a:t>Mobile strategies should be evaluated frequently and revised at least once per year. </a:t>
            </a:r>
            <a:r>
              <a:rPr lang="en-CA" sz="1200" i="1" dirty="0"/>
              <a:t>Phase 3 will help you finalize initiatives and develop metrics to evaluate progress over time.</a:t>
            </a:r>
            <a:endParaRPr lang="en-CA" sz="1200" b="1" dirty="0"/>
          </a:p>
        </p:txBody>
      </p:sp>
      <p:sp>
        <p:nvSpPr>
          <p:cNvPr id="8" name="TextBox 7"/>
          <p:cNvSpPr txBox="1"/>
          <p:nvPr/>
        </p:nvSpPr>
        <p:spPr>
          <a:xfrm>
            <a:off x="4709834" y="2012385"/>
            <a:ext cx="4167466" cy="1569660"/>
          </a:xfrm>
          <a:prstGeom prst="rect">
            <a:avLst/>
          </a:prstGeom>
        </p:spPr>
        <p:txBody>
          <a:bodyPr wrap="square" rtlCol="0">
            <a:spAutoFit/>
          </a:bodyPr>
          <a:lstStyle/>
          <a:p>
            <a:r>
              <a:rPr lang="en-CA" sz="1200" b="1" dirty="0" smtClean="0"/>
              <a:t>Put user needs first. It doesn’t start with devices.</a:t>
            </a:r>
          </a:p>
          <a:p>
            <a:r>
              <a:rPr lang="en-CA" sz="1200" dirty="0" smtClean="0"/>
              <a:t>The core of a mobile strategy needs to be the user. Allowing users to do their jobs better is the main goal; other goals follow, such as being able to do their jobs securely, efficiently, and with sufficient resources devoted to support. </a:t>
            </a:r>
            <a:r>
              <a:rPr lang="en-CA" sz="1200" i="1" dirty="0" smtClean="0"/>
              <a:t>Phase 1 of this blueprint will help you outline who your users are and determine current ability to meet user needs.</a:t>
            </a:r>
            <a:endParaRPr lang="en-CA" sz="1200" dirty="0" smtClean="0"/>
          </a:p>
        </p:txBody>
      </p:sp>
      <p:sp>
        <p:nvSpPr>
          <p:cNvPr id="11" name="TextBox 10"/>
          <p:cNvSpPr txBox="1"/>
          <p:nvPr/>
        </p:nvSpPr>
        <p:spPr>
          <a:xfrm>
            <a:off x="4709834" y="3573484"/>
            <a:ext cx="3747484" cy="1200329"/>
          </a:xfrm>
          <a:prstGeom prst="rect">
            <a:avLst/>
          </a:prstGeom>
        </p:spPr>
        <p:txBody>
          <a:bodyPr wrap="square" rtlCol="0">
            <a:spAutoFit/>
          </a:bodyPr>
          <a:lstStyle/>
          <a:p>
            <a:r>
              <a:rPr lang="en-CA" sz="1200" b="1" dirty="0" smtClean="0"/>
              <a:t>Initiatives match goals. </a:t>
            </a:r>
          </a:p>
          <a:p>
            <a:r>
              <a:rPr lang="en-CA" sz="1200" dirty="0" smtClean="0"/>
              <a:t>Decisions about devices, apps, purchasing, taxes, management, operating systems, and policies follow, with each decision aligned with the core goals. </a:t>
            </a:r>
            <a:r>
              <a:rPr lang="en-CA" sz="1200" i="1" dirty="0" smtClean="0"/>
              <a:t>Phase 2 will help you identify goals and make key decisions to help reach them.</a:t>
            </a:r>
            <a:endParaRPr lang="en-CA" sz="1200" dirty="0" smtClean="0"/>
          </a:p>
        </p:txBody>
      </p:sp>
      <p:sp>
        <p:nvSpPr>
          <p:cNvPr id="19" name="TextBox 18"/>
          <p:cNvSpPr txBox="1"/>
          <p:nvPr/>
        </p:nvSpPr>
        <p:spPr>
          <a:xfrm>
            <a:off x="275007" y="1219200"/>
            <a:ext cx="8602293" cy="646331"/>
          </a:xfrm>
          <a:prstGeom prst="rect">
            <a:avLst/>
          </a:prstGeom>
        </p:spPr>
        <p:txBody>
          <a:bodyPr wrap="square" rtlCol="0">
            <a:spAutoFit/>
          </a:bodyPr>
          <a:lstStyle/>
          <a:p>
            <a:r>
              <a:rPr lang="en-US" b="1" dirty="0" smtClean="0"/>
              <a:t>Two main considerations make up a strategy: </a:t>
            </a:r>
            <a:r>
              <a:rPr lang="en-US" b="1" i="1" dirty="0" smtClean="0"/>
              <a:t>goals</a:t>
            </a:r>
            <a:r>
              <a:rPr lang="en-US" b="1" dirty="0" smtClean="0"/>
              <a:t> that the strategy needs to accomplish, and the </a:t>
            </a:r>
            <a:r>
              <a:rPr lang="en-US" b="1" i="1" dirty="0" smtClean="0"/>
              <a:t>initiatives </a:t>
            </a:r>
            <a:r>
              <a:rPr lang="en-US" b="1" dirty="0" smtClean="0"/>
              <a:t>that are needed to reach those goals.</a:t>
            </a:r>
            <a:endParaRPr lang="en-CA" b="1" dirty="0" smtClean="0"/>
          </a:p>
        </p:txBody>
      </p:sp>
      <p:sp>
        <p:nvSpPr>
          <p:cNvPr id="37" name="TextBox 36"/>
          <p:cNvSpPr txBox="1"/>
          <p:nvPr/>
        </p:nvSpPr>
        <p:spPr>
          <a:xfrm>
            <a:off x="1447088" y="4071260"/>
            <a:ext cx="568411" cy="246221"/>
          </a:xfrm>
          <a:prstGeom prst="rect">
            <a:avLst/>
          </a:prstGeom>
        </p:spPr>
        <p:txBody>
          <a:bodyPr wrap="square" rtlCol="0">
            <a:spAutoFit/>
          </a:bodyPr>
          <a:lstStyle/>
          <a:p>
            <a:r>
              <a:rPr lang="en-CA" sz="1000" b="1" dirty="0" smtClean="0">
                <a:solidFill>
                  <a:schemeClr val="bg1"/>
                </a:solidFill>
              </a:rPr>
              <a:t>Costs</a:t>
            </a:r>
          </a:p>
        </p:txBody>
      </p:sp>
      <p:sp>
        <p:nvSpPr>
          <p:cNvPr id="38" name="TextBox 37"/>
          <p:cNvSpPr txBox="1"/>
          <p:nvPr/>
        </p:nvSpPr>
        <p:spPr>
          <a:xfrm>
            <a:off x="1925341" y="4643590"/>
            <a:ext cx="1078980" cy="553998"/>
          </a:xfrm>
          <a:prstGeom prst="rect">
            <a:avLst/>
          </a:prstGeom>
        </p:spPr>
        <p:txBody>
          <a:bodyPr wrap="square" rtlCol="0">
            <a:spAutoFit/>
          </a:bodyPr>
          <a:lstStyle/>
          <a:p>
            <a:pPr algn="ctr"/>
            <a:r>
              <a:rPr lang="en-CA" sz="1000" b="1" dirty="0" smtClean="0">
                <a:solidFill>
                  <a:schemeClr val="bg1"/>
                </a:solidFill>
              </a:rPr>
              <a:t>Security &amp; Privacy Requirements</a:t>
            </a:r>
          </a:p>
        </p:txBody>
      </p:sp>
      <p:sp>
        <p:nvSpPr>
          <p:cNvPr id="39" name="TextBox 38"/>
          <p:cNvSpPr txBox="1"/>
          <p:nvPr/>
        </p:nvSpPr>
        <p:spPr>
          <a:xfrm>
            <a:off x="2731735" y="4021159"/>
            <a:ext cx="930553" cy="400110"/>
          </a:xfrm>
          <a:prstGeom prst="rect">
            <a:avLst/>
          </a:prstGeom>
        </p:spPr>
        <p:txBody>
          <a:bodyPr wrap="square" rtlCol="0">
            <a:spAutoFit/>
          </a:bodyPr>
          <a:lstStyle/>
          <a:p>
            <a:pPr algn="ctr"/>
            <a:r>
              <a:rPr lang="en-CA" sz="1000" b="1" dirty="0" smtClean="0">
                <a:solidFill>
                  <a:schemeClr val="bg1"/>
                </a:solidFill>
              </a:rPr>
              <a:t>Help Desk Efficiency</a:t>
            </a:r>
          </a:p>
        </p:txBody>
      </p:sp>
      <p:sp>
        <p:nvSpPr>
          <p:cNvPr id="40" name="TextBox 39"/>
          <p:cNvSpPr txBox="1"/>
          <p:nvPr/>
        </p:nvSpPr>
        <p:spPr>
          <a:xfrm>
            <a:off x="2020254" y="3531921"/>
            <a:ext cx="930553" cy="246221"/>
          </a:xfrm>
          <a:prstGeom prst="rect">
            <a:avLst/>
          </a:prstGeom>
        </p:spPr>
        <p:txBody>
          <a:bodyPr wrap="square" rtlCol="0">
            <a:spAutoFit/>
          </a:bodyPr>
          <a:lstStyle/>
          <a:p>
            <a:pPr algn="ctr"/>
            <a:r>
              <a:rPr lang="en-CA" sz="1000" b="1" dirty="0" smtClean="0">
                <a:solidFill>
                  <a:schemeClr val="bg1"/>
                </a:solidFill>
              </a:rPr>
              <a:t>Productivity</a:t>
            </a:r>
          </a:p>
        </p:txBody>
      </p:sp>
    </p:spTree>
    <p:extLst>
      <p:ext uri="{BB962C8B-B14F-4D97-AF65-F5344CB8AC3E}">
        <p14:creationId xmlns:p14="http://schemas.microsoft.com/office/powerpoint/2010/main" val="1340608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Ownership and personal enablement are two key decisions; get to know the most common provisioning models</a:t>
            </a:r>
            <a:endParaRPr lang="en-CA" dirty="0"/>
          </a:p>
        </p:txBody>
      </p:sp>
      <p:sp>
        <p:nvSpPr>
          <p:cNvPr id="30" name="TextBox 29"/>
          <p:cNvSpPr txBox="1"/>
          <p:nvPr/>
        </p:nvSpPr>
        <p:spPr>
          <a:xfrm>
            <a:off x="332318" y="1728671"/>
            <a:ext cx="2002743" cy="1600438"/>
          </a:xfrm>
          <a:prstGeom prst="rect">
            <a:avLst/>
          </a:prstGeom>
        </p:spPr>
        <p:txBody>
          <a:bodyPr wrap="square" rtlCol="0">
            <a:spAutoFit/>
          </a:bodyPr>
          <a:lstStyle/>
          <a:p>
            <a:r>
              <a:rPr lang="en-CA" sz="1400" dirty="0"/>
              <a:t>Some </a:t>
            </a:r>
            <a:r>
              <a:rPr lang="en-CA" sz="1400" dirty="0" smtClean="0"/>
              <a:t>four-letter </a:t>
            </a:r>
            <a:r>
              <a:rPr lang="en-CA" sz="1400" dirty="0"/>
              <a:t>acronyms describe the most common provisioning models, and provide a starting point for building a </a:t>
            </a:r>
            <a:r>
              <a:rPr lang="en-CA" sz="1400" dirty="0" smtClean="0"/>
              <a:t>strategy.</a:t>
            </a:r>
            <a:endParaRPr lang="en-CA" sz="1400" dirty="0"/>
          </a:p>
        </p:txBody>
      </p:sp>
      <p:grpSp>
        <p:nvGrpSpPr>
          <p:cNvPr id="52" name="Group 2"/>
          <p:cNvGrpSpPr/>
          <p:nvPr/>
        </p:nvGrpSpPr>
        <p:grpSpPr>
          <a:xfrm>
            <a:off x="344105" y="3765122"/>
            <a:ext cx="2651078" cy="2580244"/>
            <a:chOff x="2955494" y="1502262"/>
            <a:chExt cx="2651078" cy="2580244"/>
          </a:xfrm>
          <a:effectLst>
            <a:outerShdw dist="12700" dir="2700000" algn="tl" rotWithShape="0">
              <a:prstClr val="black">
                <a:alpha val="15000"/>
              </a:prstClr>
            </a:outerShdw>
          </a:effectLst>
        </p:grpSpPr>
        <p:grpSp>
          <p:nvGrpSpPr>
            <p:cNvPr id="51" name="Group 3"/>
            <p:cNvGrpSpPr/>
            <p:nvPr/>
          </p:nvGrpSpPr>
          <p:grpSpPr>
            <a:xfrm>
              <a:off x="2955494" y="1502262"/>
              <a:ext cx="2651078" cy="2580244"/>
              <a:chOff x="2955494" y="1502262"/>
              <a:chExt cx="2651078" cy="2580244"/>
            </a:xfrm>
          </p:grpSpPr>
          <p:sp>
            <p:nvSpPr>
              <p:cNvPr id="39" name="Oval 5"/>
              <p:cNvSpPr/>
              <p:nvPr/>
            </p:nvSpPr>
            <p:spPr>
              <a:xfrm>
                <a:off x="2955494" y="1502262"/>
                <a:ext cx="2651078" cy="2580244"/>
              </a:xfrm>
              <a:prstGeom prst="ellips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46" name="Group 6"/>
              <p:cNvGrpSpPr/>
              <p:nvPr/>
            </p:nvGrpSpPr>
            <p:grpSpPr>
              <a:xfrm>
                <a:off x="3423173" y="1951951"/>
                <a:ext cx="681358" cy="690908"/>
                <a:chOff x="4174113" y="2382732"/>
                <a:chExt cx="999249" cy="1013254"/>
              </a:xfrm>
            </p:grpSpPr>
            <p:sp>
              <p:nvSpPr>
                <p:cNvPr id="47" name="Oval 8"/>
                <p:cNvSpPr/>
                <p:nvPr/>
              </p:nvSpPr>
              <p:spPr>
                <a:xfrm>
                  <a:off x="4174113" y="2382732"/>
                  <a:ext cx="999249" cy="1013254"/>
                </a:xfrm>
                <a:prstGeom prst="ellipse">
                  <a:avLst/>
                </a:prstGeom>
                <a:solidFill>
                  <a:srgbClr val="29475F"/>
                </a:solidFill>
                <a:ln>
                  <a:solidFill>
                    <a:srgbClr val="7F91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48"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2757" y="2548957"/>
                  <a:ext cx="531278" cy="708370"/>
                </a:xfrm>
                <a:prstGeom prst="rect">
                  <a:avLst/>
                </a:prstGeom>
                <a:ln>
                  <a:solidFill>
                    <a:srgbClr val="7F919F"/>
                  </a:solidFill>
                </a:ln>
              </p:spPr>
            </p:pic>
            <p:pic>
              <p:nvPicPr>
                <p:cNvPr id="49"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0722" y="2689410"/>
                  <a:ext cx="229634" cy="262439"/>
                </a:xfrm>
                <a:prstGeom prst="rect">
                  <a:avLst/>
                </a:prstGeom>
                <a:ln>
                  <a:noFill/>
                </a:ln>
              </p:spPr>
            </p:pic>
          </p:grpSp>
          <p:sp>
            <p:nvSpPr>
              <p:cNvPr id="50" name="TextBox 7"/>
              <p:cNvSpPr txBox="1"/>
              <p:nvPr/>
            </p:nvSpPr>
            <p:spPr>
              <a:xfrm>
                <a:off x="4234185" y="2079410"/>
                <a:ext cx="879754" cy="369332"/>
              </a:xfrm>
              <a:prstGeom prst="rect">
                <a:avLst/>
              </a:prstGeom>
              <a:solidFill>
                <a:srgbClr val="29475F"/>
              </a:solidFill>
            </p:spPr>
            <p:txBody>
              <a:bodyPr wrap="square" rtlCol="0">
                <a:spAutoFit/>
              </a:bodyPr>
              <a:lstStyle/>
              <a:p>
                <a:pPr algn="ctr"/>
                <a:r>
                  <a:rPr lang="en-CA" b="1" dirty="0" smtClean="0">
                    <a:solidFill>
                      <a:schemeClr val="bg1"/>
                    </a:solidFill>
                  </a:rPr>
                  <a:t>COBO</a:t>
                </a:r>
              </a:p>
            </p:txBody>
          </p:sp>
        </p:grpSp>
        <p:sp>
          <p:nvSpPr>
            <p:cNvPr id="35" name="TextBox 4"/>
            <p:cNvSpPr txBox="1"/>
            <p:nvPr/>
          </p:nvSpPr>
          <p:spPr>
            <a:xfrm>
              <a:off x="3203205" y="2756625"/>
              <a:ext cx="2208757" cy="1077218"/>
            </a:xfrm>
            <a:prstGeom prst="rect">
              <a:avLst/>
            </a:prstGeom>
          </p:spPr>
          <p:txBody>
            <a:bodyPr wrap="square" rtlCol="0">
              <a:spAutoFit/>
            </a:bodyPr>
            <a:lstStyle/>
            <a:p>
              <a:pPr algn="ctr"/>
              <a:r>
                <a:rPr lang="en-CA" sz="1400" b="1" dirty="0" smtClean="0">
                  <a:latin typeface="+mj-lt"/>
                </a:rPr>
                <a:t>Corporate-Owned, Business Only</a:t>
              </a:r>
            </a:p>
            <a:p>
              <a:pPr algn="ctr"/>
              <a:r>
                <a:rPr lang="en-US" sz="1200" dirty="0" smtClean="0">
                  <a:latin typeface="+mj-lt"/>
                </a:rPr>
                <a:t>(The business chooses a device, and it is for </a:t>
              </a:r>
              <a:br>
                <a:rPr lang="en-US" sz="1200" dirty="0" smtClean="0">
                  <a:latin typeface="+mj-lt"/>
                </a:rPr>
              </a:br>
              <a:r>
                <a:rPr lang="en-US" sz="1200" dirty="0" smtClean="0">
                  <a:latin typeface="+mj-lt"/>
                </a:rPr>
                <a:t>business use only)</a:t>
              </a:r>
              <a:endParaRPr lang="en-CA" sz="1200" dirty="0" smtClean="0">
                <a:latin typeface="+mj-lt"/>
              </a:endParaRPr>
            </a:p>
          </p:txBody>
        </p:sp>
      </p:grpSp>
      <p:grpSp>
        <p:nvGrpSpPr>
          <p:cNvPr id="63" name="Group 20"/>
          <p:cNvGrpSpPr/>
          <p:nvPr/>
        </p:nvGrpSpPr>
        <p:grpSpPr>
          <a:xfrm>
            <a:off x="2339049" y="1381132"/>
            <a:ext cx="2651078" cy="2580244"/>
            <a:chOff x="2390295" y="3721315"/>
            <a:chExt cx="2651078" cy="2580244"/>
          </a:xfrm>
          <a:effectLst>
            <a:outerShdw dist="12700" dir="2700000" algn="tl" rotWithShape="0">
              <a:prstClr val="black">
                <a:alpha val="15000"/>
              </a:prstClr>
            </a:outerShdw>
          </a:effectLst>
        </p:grpSpPr>
        <p:sp>
          <p:nvSpPr>
            <p:cNvPr id="43" name="Oval 21"/>
            <p:cNvSpPr/>
            <p:nvPr/>
          </p:nvSpPr>
          <p:spPr>
            <a:xfrm>
              <a:off x="2390295" y="3721315"/>
              <a:ext cx="2651078" cy="2580244"/>
            </a:xfrm>
            <a:prstGeom prst="ellipse">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3" name="TextBox 22"/>
            <p:cNvSpPr txBox="1"/>
            <p:nvPr/>
          </p:nvSpPr>
          <p:spPr>
            <a:xfrm>
              <a:off x="3727290" y="4271980"/>
              <a:ext cx="862193" cy="369332"/>
            </a:xfrm>
            <a:prstGeom prst="rect">
              <a:avLst/>
            </a:prstGeom>
            <a:solidFill>
              <a:srgbClr val="7F919F"/>
            </a:solidFill>
          </p:spPr>
          <p:txBody>
            <a:bodyPr wrap="square" rtlCol="0">
              <a:spAutoFit/>
            </a:bodyPr>
            <a:lstStyle/>
            <a:p>
              <a:pPr algn="ctr"/>
              <a:r>
                <a:rPr lang="en-CA" b="1" dirty="0" smtClean="0">
                  <a:solidFill>
                    <a:schemeClr val="bg1"/>
                  </a:solidFill>
                </a:rPr>
                <a:t>CYOD</a:t>
              </a:r>
            </a:p>
          </p:txBody>
        </p:sp>
        <p:grpSp>
          <p:nvGrpSpPr>
            <p:cNvPr id="54" name="Group 23"/>
            <p:cNvGrpSpPr/>
            <p:nvPr/>
          </p:nvGrpSpPr>
          <p:grpSpPr>
            <a:xfrm>
              <a:off x="2851317" y="4084015"/>
              <a:ext cx="751621" cy="745262"/>
              <a:chOff x="1667877" y="2932055"/>
              <a:chExt cx="635472" cy="651358"/>
            </a:xfrm>
          </p:grpSpPr>
          <p:sp>
            <p:nvSpPr>
              <p:cNvPr id="55" name="Oval 25"/>
              <p:cNvSpPr/>
              <p:nvPr/>
            </p:nvSpPr>
            <p:spPr>
              <a:xfrm>
                <a:off x="1667877" y="2932055"/>
                <a:ext cx="635472" cy="651358"/>
              </a:xfrm>
              <a:prstGeom prst="ellipse">
                <a:avLst/>
              </a:prstGeom>
              <a:solidFill>
                <a:srgbClr val="7F919F"/>
              </a:solidFill>
              <a:ln>
                <a:solidFill>
                  <a:srgbClr val="2947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56" name="Picture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15584" y="3211532"/>
                <a:ext cx="140546" cy="177497"/>
              </a:xfrm>
              <a:prstGeom prst="rect">
                <a:avLst/>
              </a:prstGeom>
            </p:spPr>
          </p:pic>
          <p:pic>
            <p:nvPicPr>
              <p:cNvPr id="57"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29552" y="3215897"/>
                <a:ext cx="129043" cy="172057"/>
              </a:xfrm>
              <a:prstGeom prst="rect">
                <a:avLst/>
              </a:prstGeom>
            </p:spPr>
          </p:pic>
          <p:pic>
            <p:nvPicPr>
              <p:cNvPr id="58" name="Picture 2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30802" y="3204360"/>
                <a:ext cx="113332" cy="181332"/>
              </a:xfrm>
              <a:prstGeom prst="rect">
                <a:avLst/>
              </a:prstGeom>
            </p:spPr>
          </p:pic>
          <p:sp>
            <p:nvSpPr>
              <p:cNvPr id="59" name="TextBox 30"/>
              <p:cNvSpPr txBox="1"/>
              <p:nvPr/>
            </p:nvSpPr>
            <p:spPr>
              <a:xfrm>
                <a:off x="1690224" y="3003620"/>
                <a:ext cx="159297" cy="215444"/>
              </a:xfrm>
              <a:prstGeom prst="rect">
                <a:avLst/>
              </a:prstGeom>
            </p:spPr>
            <p:txBody>
              <a:bodyPr wrap="square" rtlCol="0">
                <a:spAutoFit/>
              </a:bodyPr>
              <a:lstStyle/>
              <a:p>
                <a:r>
                  <a:rPr lang="en-CA" sz="800" b="1" dirty="0" smtClean="0">
                    <a:solidFill>
                      <a:schemeClr val="bg1"/>
                    </a:solidFill>
                  </a:rPr>
                  <a:t>A</a:t>
                </a:r>
              </a:p>
            </p:txBody>
          </p:sp>
          <p:sp>
            <p:nvSpPr>
              <p:cNvPr id="60" name="TextBox 31"/>
              <p:cNvSpPr txBox="1"/>
              <p:nvPr/>
            </p:nvSpPr>
            <p:spPr>
              <a:xfrm>
                <a:off x="1868640" y="2997305"/>
                <a:ext cx="159297" cy="215444"/>
              </a:xfrm>
              <a:prstGeom prst="rect">
                <a:avLst/>
              </a:prstGeom>
            </p:spPr>
            <p:txBody>
              <a:bodyPr wrap="square" rtlCol="0">
                <a:spAutoFit/>
              </a:bodyPr>
              <a:lstStyle/>
              <a:p>
                <a:r>
                  <a:rPr lang="en-CA" sz="800" b="1" dirty="0" smtClean="0">
                    <a:solidFill>
                      <a:schemeClr val="bg1"/>
                    </a:solidFill>
                  </a:rPr>
                  <a:t>B</a:t>
                </a:r>
              </a:p>
            </p:txBody>
          </p:sp>
          <p:sp>
            <p:nvSpPr>
              <p:cNvPr id="61" name="TextBox 32"/>
              <p:cNvSpPr txBox="1"/>
              <p:nvPr/>
            </p:nvSpPr>
            <p:spPr>
              <a:xfrm>
                <a:off x="2031241" y="3001008"/>
                <a:ext cx="159297" cy="215444"/>
              </a:xfrm>
              <a:prstGeom prst="rect">
                <a:avLst/>
              </a:prstGeom>
            </p:spPr>
            <p:txBody>
              <a:bodyPr wrap="square" rtlCol="0">
                <a:spAutoFit/>
              </a:bodyPr>
              <a:lstStyle/>
              <a:p>
                <a:r>
                  <a:rPr lang="en-CA" sz="800" b="1" dirty="0" smtClean="0">
                    <a:solidFill>
                      <a:schemeClr val="bg1"/>
                    </a:solidFill>
                  </a:rPr>
                  <a:t>C</a:t>
                </a:r>
              </a:p>
            </p:txBody>
          </p:sp>
        </p:grpSp>
        <p:sp>
          <p:nvSpPr>
            <p:cNvPr id="62" name="TextBox 24"/>
            <p:cNvSpPr txBox="1"/>
            <p:nvPr/>
          </p:nvSpPr>
          <p:spPr>
            <a:xfrm>
              <a:off x="2496573" y="4948854"/>
              <a:ext cx="2460863" cy="892552"/>
            </a:xfrm>
            <a:prstGeom prst="rect">
              <a:avLst/>
            </a:prstGeom>
          </p:spPr>
          <p:txBody>
            <a:bodyPr wrap="square" rtlCol="0">
              <a:spAutoFit/>
            </a:bodyPr>
            <a:lstStyle/>
            <a:p>
              <a:pPr algn="ctr"/>
              <a:r>
                <a:rPr lang="en-CA" sz="1400" b="1" dirty="0" smtClean="0">
                  <a:solidFill>
                    <a:schemeClr val="bg1"/>
                  </a:solidFill>
                  <a:latin typeface="+mj-lt"/>
                </a:rPr>
                <a:t>Choose Your Own Device</a:t>
              </a:r>
              <a:endParaRPr lang="en-CA" sz="1400" b="1" dirty="0">
                <a:solidFill>
                  <a:schemeClr val="bg1"/>
                </a:solidFill>
                <a:latin typeface="+mj-lt"/>
              </a:endParaRPr>
            </a:p>
            <a:p>
              <a:pPr algn="ctr"/>
              <a:r>
                <a:rPr lang="en-US" sz="1200" dirty="0" smtClean="0">
                  <a:solidFill>
                    <a:schemeClr val="bg1"/>
                  </a:solidFill>
                  <a:latin typeface="+mj-lt"/>
                </a:rPr>
                <a:t>(The user chooses a device, but it is for business use only)</a:t>
              </a:r>
              <a:endParaRPr lang="en-CA" sz="1200" dirty="0" smtClean="0">
                <a:solidFill>
                  <a:schemeClr val="bg1"/>
                </a:solidFill>
                <a:latin typeface="+mj-lt"/>
              </a:endParaRPr>
            </a:p>
          </p:txBody>
        </p:sp>
      </p:grpSp>
      <p:grpSp>
        <p:nvGrpSpPr>
          <p:cNvPr id="72" name="Group 87"/>
          <p:cNvGrpSpPr/>
          <p:nvPr/>
        </p:nvGrpSpPr>
        <p:grpSpPr>
          <a:xfrm>
            <a:off x="4204545" y="3814513"/>
            <a:ext cx="2651078" cy="2580244"/>
            <a:chOff x="7252842" y="4020026"/>
            <a:chExt cx="2651078" cy="2580244"/>
          </a:xfrm>
          <a:effectLst>
            <a:outerShdw dist="12700" dir="2700000" algn="tl" rotWithShape="0">
              <a:prstClr val="black">
                <a:alpha val="15000"/>
              </a:prstClr>
            </a:outerShdw>
          </a:effectLst>
        </p:grpSpPr>
        <p:sp>
          <p:nvSpPr>
            <p:cNvPr id="45" name="Oval 88"/>
            <p:cNvSpPr/>
            <p:nvPr/>
          </p:nvSpPr>
          <p:spPr>
            <a:xfrm>
              <a:off x="7252842" y="4020026"/>
              <a:ext cx="2651078" cy="2580244"/>
            </a:xfrm>
            <a:prstGeom prst="ellipse">
              <a:avLst/>
            </a:prstGeom>
            <a:solidFill>
              <a:srgbClr val="CBDB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4" name="TextBox 89"/>
            <p:cNvSpPr txBox="1"/>
            <p:nvPr/>
          </p:nvSpPr>
          <p:spPr>
            <a:xfrm>
              <a:off x="8535287" y="4644797"/>
              <a:ext cx="879754" cy="369332"/>
            </a:xfrm>
            <a:prstGeom prst="rect">
              <a:avLst/>
            </a:prstGeom>
            <a:solidFill>
              <a:srgbClr val="29475F"/>
            </a:solidFill>
          </p:spPr>
          <p:txBody>
            <a:bodyPr wrap="square" rtlCol="0">
              <a:spAutoFit/>
            </a:bodyPr>
            <a:lstStyle/>
            <a:p>
              <a:pPr algn="ctr"/>
              <a:r>
                <a:rPr lang="en-CA" b="1" dirty="0" smtClean="0">
                  <a:solidFill>
                    <a:srgbClr val="FFFFFF"/>
                  </a:solidFill>
                </a:rPr>
                <a:t>BYOD</a:t>
              </a:r>
            </a:p>
          </p:txBody>
        </p:sp>
        <p:grpSp>
          <p:nvGrpSpPr>
            <p:cNvPr id="65" name="Group 90"/>
            <p:cNvGrpSpPr/>
            <p:nvPr/>
          </p:nvGrpSpPr>
          <p:grpSpPr>
            <a:xfrm>
              <a:off x="7676875" y="4452164"/>
              <a:ext cx="719533" cy="737521"/>
              <a:chOff x="7953415" y="3762607"/>
              <a:chExt cx="645789" cy="661933"/>
            </a:xfrm>
          </p:grpSpPr>
          <p:sp>
            <p:nvSpPr>
              <p:cNvPr id="66" name="Oval 92"/>
              <p:cNvSpPr/>
              <p:nvPr/>
            </p:nvSpPr>
            <p:spPr>
              <a:xfrm>
                <a:off x="7953415" y="3762607"/>
                <a:ext cx="645789" cy="661933"/>
              </a:xfrm>
              <a:prstGeom prst="ellipse">
                <a:avLst/>
              </a:prstGeom>
              <a:solidFill>
                <a:srgbClr val="A24130"/>
              </a:solidFill>
              <a:ln>
                <a:solidFill>
                  <a:srgbClr val="2947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67" name="Picture 9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053931" y="4042646"/>
                <a:ext cx="268195" cy="268195"/>
              </a:xfrm>
              <a:prstGeom prst="rect">
                <a:avLst/>
              </a:prstGeom>
            </p:spPr>
          </p:pic>
          <p:pic>
            <p:nvPicPr>
              <p:cNvPr id="68" name="Picture 9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8369744" y="4149275"/>
                <a:ext cx="97142" cy="129522"/>
              </a:xfrm>
              <a:prstGeom prst="rect">
                <a:avLst/>
              </a:prstGeom>
            </p:spPr>
          </p:pic>
          <p:sp>
            <p:nvSpPr>
              <p:cNvPr id="69" name="TextBox 95"/>
              <p:cNvSpPr txBox="1"/>
              <p:nvPr/>
            </p:nvSpPr>
            <p:spPr>
              <a:xfrm>
                <a:off x="8167728" y="3888526"/>
                <a:ext cx="423180" cy="184666"/>
              </a:xfrm>
              <a:prstGeom prst="rect">
                <a:avLst/>
              </a:prstGeom>
            </p:spPr>
            <p:txBody>
              <a:bodyPr wrap="square" rtlCol="0">
                <a:spAutoFit/>
              </a:bodyPr>
              <a:lstStyle/>
              <a:p>
                <a:r>
                  <a:rPr lang="en-CA" sz="600" b="1" dirty="0" smtClean="0">
                    <a:solidFill>
                      <a:schemeClr val="bg1"/>
                    </a:solidFill>
                    <a:latin typeface="+mj-lt"/>
                  </a:rPr>
                  <a:t>BYOD</a:t>
                </a:r>
              </a:p>
            </p:txBody>
          </p:sp>
          <p:sp>
            <p:nvSpPr>
              <p:cNvPr id="70" name="Oval Callout 96"/>
              <p:cNvSpPr/>
              <p:nvPr/>
            </p:nvSpPr>
            <p:spPr>
              <a:xfrm>
                <a:off x="8202574" y="3870252"/>
                <a:ext cx="334491" cy="194375"/>
              </a:xfrm>
              <a:prstGeom prst="wedgeEllipseCallou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38" name="TextBox 91"/>
            <p:cNvSpPr txBox="1"/>
            <p:nvPr/>
          </p:nvSpPr>
          <p:spPr>
            <a:xfrm>
              <a:off x="7586534" y="5291373"/>
              <a:ext cx="2146890" cy="1077218"/>
            </a:xfrm>
            <a:prstGeom prst="rect">
              <a:avLst/>
            </a:prstGeom>
          </p:spPr>
          <p:txBody>
            <a:bodyPr wrap="square" rtlCol="0">
              <a:spAutoFit/>
            </a:bodyPr>
            <a:lstStyle/>
            <a:p>
              <a:pPr algn="ctr"/>
              <a:r>
                <a:rPr lang="en-CA" sz="1400" b="1" dirty="0" smtClean="0">
                  <a:latin typeface="+mj-lt"/>
                </a:rPr>
                <a:t>Bring Your Own Device</a:t>
              </a:r>
            </a:p>
            <a:p>
              <a:pPr algn="ctr"/>
              <a:r>
                <a:rPr lang="en-US" sz="1200" dirty="0" smtClean="0">
                  <a:latin typeface="+mj-lt"/>
                </a:rPr>
                <a:t>(The user chooses a device, and it is for both business and personal use)</a:t>
              </a:r>
              <a:endParaRPr lang="en-CA" sz="1200" dirty="0" smtClean="0">
                <a:latin typeface="+mj-lt"/>
              </a:endParaRPr>
            </a:p>
          </p:txBody>
        </p:sp>
      </p:grpSp>
      <p:grpSp>
        <p:nvGrpSpPr>
          <p:cNvPr id="78" name="Group 107"/>
          <p:cNvGrpSpPr/>
          <p:nvPr/>
        </p:nvGrpSpPr>
        <p:grpSpPr>
          <a:xfrm>
            <a:off x="6041820" y="1393853"/>
            <a:ext cx="2651078" cy="2580244"/>
            <a:chOff x="7226402" y="3886500"/>
            <a:chExt cx="2651078" cy="2580244"/>
          </a:xfrm>
          <a:effectLst>
            <a:outerShdw dist="12700" dir="2700000" algn="tl" rotWithShape="0">
              <a:prstClr val="black">
                <a:alpha val="15000"/>
              </a:prstClr>
            </a:outerShdw>
          </a:effectLst>
        </p:grpSpPr>
        <p:sp>
          <p:nvSpPr>
            <p:cNvPr id="44" name="Oval 108"/>
            <p:cNvSpPr/>
            <p:nvPr/>
          </p:nvSpPr>
          <p:spPr>
            <a:xfrm>
              <a:off x="7226402" y="3886500"/>
              <a:ext cx="2651078" cy="258024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3" name="TextBox 109"/>
            <p:cNvSpPr txBox="1"/>
            <p:nvPr/>
          </p:nvSpPr>
          <p:spPr>
            <a:xfrm>
              <a:off x="8507298" y="4405412"/>
              <a:ext cx="910164" cy="369332"/>
            </a:xfrm>
            <a:prstGeom prst="rect">
              <a:avLst/>
            </a:prstGeom>
            <a:solidFill>
              <a:srgbClr val="A24130"/>
            </a:solidFill>
          </p:spPr>
          <p:txBody>
            <a:bodyPr wrap="square" rtlCol="0">
              <a:spAutoFit/>
            </a:bodyPr>
            <a:lstStyle/>
            <a:p>
              <a:pPr algn="ctr"/>
              <a:r>
                <a:rPr lang="en-CA" b="1" dirty="0" smtClean="0">
                  <a:solidFill>
                    <a:schemeClr val="bg1"/>
                  </a:solidFill>
                </a:rPr>
                <a:t>COPE</a:t>
              </a:r>
            </a:p>
          </p:txBody>
        </p:sp>
        <p:grpSp>
          <p:nvGrpSpPr>
            <p:cNvPr id="74" name="Group 110"/>
            <p:cNvGrpSpPr/>
            <p:nvPr/>
          </p:nvGrpSpPr>
          <p:grpSpPr>
            <a:xfrm>
              <a:off x="7679297" y="4218153"/>
              <a:ext cx="747128" cy="737521"/>
              <a:chOff x="7883645" y="1171905"/>
              <a:chExt cx="645334" cy="661467"/>
            </a:xfrm>
          </p:grpSpPr>
          <p:sp>
            <p:nvSpPr>
              <p:cNvPr id="75" name="Oval 112"/>
              <p:cNvSpPr/>
              <p:nvPr/>
            </p:nvSpPr>
            <p:spPr>
              <a:xfrm>
                <a:off x="7883645" y="1171905"/>
                <a:ext cx="645334" cy="661467"/>
              </a:xfrm>
              <a:prstGeom prst="ellipse">
                <a:avLst/>
              </a:prstGeom>
              <a:solidFill>
                <a:srgbClr val="EDEDED"/>
              </a:solidFill>
              <a:ln>
                <a:solidFill>
                  <a:srgbClr val="A241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76" name="Picture 11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962167" y="1387364"/>
                <a:ext cx="204423" cy="230878"/>
              </a:xfrm>
              <a:prstGeom prst="rect">
                <a:avLst/>
              </a:prstGeom>
            </p:spPr>
          </p:pic>
          <p:pic>
            <p:nvPicPr>
              <p:cNvPr id="77" name="Picture 11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173320" y="1319614"/>
                <a:ext cx="264752" cy="353002"/>
              </a:xfrm>
              <a:prstGeom prst="rect">
                <a:avLst/>
              </a:prstGeom>
            </p:spPr>
          </p:pic>
        </p:grpSp>
        <p:sp>
          <p:nvSpPr>
            <p:cNvPr id="36" name="TextBox 111"/>
            <p:cNvSpPr txBox="1"/>
            <p:nvPr/>
          </p:nvSpPr>
          <p:spPr>
            <a:xfrm>
              <a:off x="7551326" y="4991805"/>
              <a:ext cx="2063747" cy="1077218"/>
            </a:xfrm>
            <a:prstGeom prst="rect">
              <a:avLst/>
            </a:prstGeom>
          </p:spPr>
          <p:txBody>
            <a:bodyPr wrap="square" rtlCol="0">
              <a:spAutoFit/>
            </a:bodyPr>
            <a:lstStyle/>
            <a:p>
              <a:pPr algn="ctr"/>
              <a:r>
                <a:rPr lang="en-CA" sz="1400" b="1" dirty="0" smtClean="0">
                  <a:solidFill>
                    <a:schemeClr val="bg1"/>
                  </a:solidFill>
                  <a:latin typeface="+mj-lt"/>
                  <a:ea typeface="Ebrima" panose="02000000000000000000" pitchFamily="2" charset="0"/>
                  <a:cs typeface="Ebrima" panose="02000000000000000000" pitchFamily="2" charset="0"/>
                </a:rPr>
                <a:t>Corporate-Owned, Personally Enabled</a:t>
              </a:r>
            </a:p>
            <a:p>
              <a:pPr algn="ctr"/>
              <a:r>
                <a:rPr lang="en-US" sz="1200" dirty="0" smtClean="0">
                  <a:solidFill>
                    <a:schemeClr val="bg1"/>
                  </a:solidFill>
                  <a:latin typeface="+mj-lt"/>
                  <a:ea typeface="Ebrima" panose="02000000000000000000" pitchFamily="2" charset="0"/>
                  <a:cs typeface="Ebrima" panose="02000000000000000000" pitchFamily="2" charset="0"/>
                </a:rPr>
                <a:t>(The business chooses a device, but it is for both business and personal use)</a:t>
              </a:r>
              <a:endParaRPr lang="en-CA" sz="1200" dirty="0" smtClean="0">
                <a:solidFill>
                  <a:schemeClr val="bg1"/>
                </a:solidFill>
                <a:latin typeface="+mj-lt"/>
                <a:ea typeface="Ebrima" panose="02000000000000000000" pitchFamily="2" charset="0"/>
                <a:cs typeface="Ebrima" panose="02000000000000000000" pitchFamily="2" charset="0"/>
              </a:endParaRPr>
            </a:p>
          </p:txBody>
        </p:sp>
      </p:grpSp>
      <p:sp>
        <p:nvSpPr>
          <p:cNvPr id="79" name="Freeform 78"/>
          <p:cNvSpPr/>
          <p:nvPr/>
        </p:nvSpPr>
        <p:spPr>
          <a:xfrm>
            <a:off x="610090" y="3577157"/>
            <a:ext cx="7462990" cy="1064090"/>
          </a:xfrm>
          <a:custGeom>
            <a:avLst/>
            <a:gdLst>
              <a:gd name="connsiteX0" fmla="*/ 0 w 7496432"/>
              <a:gd name="connsiteY0" fmla="*/ 178989 h 1447616"/>
              <a:gd name="connsiteX1" fmla="*/ 1655805 w 7496432"/>
              <a:gd name="connsiteY1" fmla="*/ 71897 h 1447616"/>
              <a:gd name="connsiteX2" fmla="*/ 3072713 w 7496432"/>
              <a:gd name="connsiteY2" fmla="*/ 1126340 h 1447616"/>
              <a:gd name="connsiteX3" fmla="*/ 4942702 w 7496432"/>
              <a:gd name="connsiteY3" fmla="*/ 30708 h 1447616"/>
              <a:gd name="connsiteX4" fmla="*/ 7158681 w 7496432"/>
              <a:gd name="connsiteY4" fmla="*/ 1258146 h 1447616"/>
              <a:gd name="connsiteX5" fmla="*/ 7496432 w 7496432"/>
              <a:gd name="connsiteY5" fmla="*/ 1447616 h 1447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96432" h="1447616">
                <a:moveTo>
                  <a:pt x="0" y="178989"/>
                </a:moveTo>
                <a:cubicBezTo>
                  <a:pt x="571843" y="46497"/>
                  <a:pt x="1143686" y="-85995"/>
                  <a:pt x="1655805" y="71897"/>
                </a:cubicBezTo>
                <a:cubicBezTo>
                  <a:pt x="2167924" y="229789"/>
                  <a:pt x="2524897" y="1133205"/>
                  <a:pt x="3072713" y="1126340"/>
                </a:cubicBezTo>
                <a:cubicBezTo>
                  <a:pt x="3620529" y="1119475"/>
                  <a:pt x="4261707" y="8740"/>
                  <a:pt x="4942702" y="30708"/>
                </a:cubicBezTo>
                <a:cubicBezTo>
                  <a:pt x="5623697" y="52676"/>
                  <a:pt x="7158681" y="1258146"/>
                  <a:pt x="7158681" y="1258146"/>
                </a:cubicBezTo>
                <a:lnTo>
                  <a:pt x="7496432" y="1447616"/>
                </a:lnTo>
              </a:path>
            </a:pathLst>
          </a:custGeom>
          <a:noFill/>
          <a:ln>
            <a:solidFill>
              <a:schemeClr val="accent1">
                <a:shade val="50000"/>
                <a:alpha val="27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1" name="Isosceles Triangle 80"/>
          <p:cNvSpPr/>
          <p:nvPr/>
        </p:nvSpPr>
        <p:spPr>
          <a:xfrm>
            <a:off x="8088586" y="4579194"/>
            <a:ext cx="246744" cy="217055"/>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2" name="TextBox 81"/>
          <p:cNvSpPr txBox="1"/>
          <p:nvPr/>
        </p:nvSpPr>
        <p:spPr>
          <a:xfrm>
            <a:off x="6868279" y="5009762"/>
            <a:ext cx="2148332" cy="1384995"/>
          </a:xfrm>
          <a:prstGeom prst="rect">
            <a:avLst/>
          </a:prstGeom>
        </p:spPr>
        <p:txBody>
          <a:bodyPr wrap="square" rtlCol="0">
            <a:spAutoFit/>
          </a:bodyPr>
          <a:lstStyle/>
          <a:p>
            <a:r>
              <a:rPr lang="en-CA" sz="1400" dirty="0" smtClean="0"/>
              <a:t>While these will serve as the building blocks of a mobile strategy, prepare to combine and tweak these models for the best results.</a:t>
            </a:r>
          </a:p>
        </p:txBody>
      </p:sp>
    </p:spTree>
    <p:extLst>
      <p:ext uri="{BB962C8B-B14F-4D97-AF65-F5344CB8AC3E}">
        <p14:creationId xmlns:p14="http://schemas.microsoft.com/office/powerpoint/2010/main" val="2748249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provisioning model is not enough; adopt </a:t>
            </a:r>
            <a:r>
              <a:rPr lang="en-US" dirty="0"/>
              <a:t>a </a:t>
            </a:r>
            <a:r>
              <a:rPr lang="en-US" i="1" dirty="0"/>
              <a:t>hybrid</a:t>
            </a:r>
            <a:r>
              <a:rPr lang="en-US" dirty="0"/>
              <a:t> </a:t>
            </a:r>
            <a:r>
              <a:rPr lang="en-US" dirty="0" smtClean="0"/>
              <a:t>strategy </a:t>
            </a:r>
            <a:r>
              <a:rPr lang="en-US" dirty="0"/>
              <a:t>to address the needs of different user groups</a:t>
            </a:r>
            <a:endParaRPr lang="en-US" dirty="0" smtClean="0"/>
          </a:p>
        </p:txBody>
      </p:sp>
      <p:grpSp>
        <p:nvGrpSpPr>
          <p:cNvPr id="16" name="Group 15"/>
          <p:cNvGrpSpPr/>
          <p:nvPr/>
        </p:nvGrpSpPr>
        <p:grpSpPr>
          <a:xfrm>
            <a:off x="375217" y="4470434"/>
            <a:ext cx="3263503" cy="815875"/>
            <a:chOff x="3626048" y="3508266"/>
            <a:chExt cx="3263503" cy="815875"/>
          </a:xfrm>
        </p:grpSpPr>
        <p:sp>
          <p:nvSpPr>
            <p:cNvPr id="24" name="Rectangle 23"/>
            <p:cNvSpPr/>
            <p:nvPr/>
          </p:nvSpPr>
          <p:spPr>
            <a:xfrm>
              <a:off x="3626048" y="3508266"/>
              <a:ext cx="3263503" cy="81587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5" name="Rectangle 24"/>
            <p:cNvSpPr/>
            <p:nvPr/>
          </p:nvSpPr>
          <p:spPr>
            <a:xfrm>
              <a:off x="3626048" y="3508266"/>
              <a:ext cx="3263503" cy="81587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endParaRPr lang="en-CA" sz="2800" kern="1200" dirty="0"/>
            </a:p>
          </p:txBody>
        </p:sp>
      </p:grpSp>
      <p:sp>
        <p:nvSpPr>
          <p:cNvPr id="29" name="TextBox 28"/>
          <p:cNvSpPr txBox="1"/>
          <p:nvPr/>
        </p:nvSpPr>
        <p:spPr>
          <a:xfrm>
            <a:off x="276745" y="2141453"/>
            <a:ext cx="4064400" cy="830997"/>
          </a:xfrm>
          <a:prstGeom prst="rect">
            <a:avLst/>
          </a:prstGeom>
        </p:spPr>
        <p:txBody>
          <a:bodyPr wrap="square" rtlCol="0">
            <a:spAutoFit/>
          </a:bodyPr>
          <a:lstStyle/>
          <a:p>
            <a:r>
              <a:rPr lang="en-CA" sz="1200" dirty="0" smtClean="0"/>
              <a:t>The right mix of models depends on </a:t>
            </a:r>
            <a:r>
              <a:rPr lang="en-US" sz="1200" dirty="0" smtClean="0">
                <a:solidFill>
                  <a:srgbClr val="333333"/>
                </a:solidFill>
              </a:rPr>
              <a:t>the needs of various user groups, the organization’s capacity to support multiple approaches, its aversion to risk, and its ability to support complex solutions.</a:t>
            </a:r>
          </a:p>
        </p:txBody>
      </p:sp>
      <p:sp>
        <p:nvSpPr>
          <p:cNvPr id="43" name="TextBox 42"/>
          <p:cNvSpPr txBox="1"/>
          <p:nvPr/>
        </p:nvSpPr>
        <p:spPr>
          <a:xfrm>
            <a:off x="276745" y="5808812"/>
            <a:ext cx="4117546" cy="646331"/>
          </a:xfrm>
          <a:prstGeom prst="rect">
            <a:avLst/>
          </a:prstGeom>
        </p:spPr>
        <p:txBody>
          <a:bodyPr wrap="square" rtlCol="0">
            <a:spAutoFit/>
          </a:bodyPr>
          <a:lstStyle/>
          <a:p>
            <a:r>
              <a:rPr lang="en-US" sz="1200" i="1" dirty="0">
                <a:solidFill>
                  <a:srgbClr val="333333"/>
                </a:solidFill>
              </a:rPr>
              <a:t>Phase 2 will describe how each of the named provisioning </a:t>
            </a:r>
            <a:r>
              <a:rPr lang="en-US" sz="1200" i="1" dirty="0" smtClean="0">
                <a:solidFill>
                  <a:srgbClr val="333333"/>
                </a:solidFill>
              </a:rPr>
              <a:t>models—such </a:t>
            </a:r>
            <a:r>
              <a:rPr lang="en-US" sz="1200" i="1" dirty="0">
                <a:solidFill>
                  <a:srgbClr val="333333"/>
                </a:solidFill>
              </a:rPr>
              <a:t>as BYOD, COBO, and </a:t>
            </a:r>
            <a:r>
              <a:rPr lang="en-US" sz="1200" i="1" dirty="0" smtClean="0">
                <a:solidFill>
                  <a:srgbClr val="333333"/>
                </a:solidFill>
              </a:rPr>
              <a:t>COPE—provide </a:t>
            </a:r>
            <a:r>
              <a:rPr lang="en-US" sz="1200" i="1" dirty="0">
                <a:solidFill>
                  <a:srgbClr val="333333"/>
                </a:solidFill>
              </a:rPr>
              <a:t>recommended combinations of these five questions. </a:t>
            </a:r>
            <a:endParaRPr lang="en-CA" sz="1200" i="1" dirty="0"/>
          </a:p>
        </p:txBody>
      </p:sp>
      <p:sp>
        <p:nvSpPr>
          <p:cNvPr id="44" name="TextBox 43"/>
          <p:cNvSpPr txBox="1"/>
          <p:nvPr/>
        </p:nvSpPr>
        <p:spPr>
          <a:xfrm>
            <a:off x="276744" y="1219017"/>
            <a:ext cx="8600556" cy="923330"/>
          </a:xfrm>
          <a:prstGeom prst="rect">
            <a:avLst/>
          </a:prstGeom>
        </p:spPr>
        <p:txBody>
          <a:bodyPr wrap="square" rtlCol="0">
            <a:spAutoFit/>
          </a:bodyPr>
          <a:lstStyle/>
          <a:p>
            <a:r>
              <a:rPr lang="en-CA" b="1" dirty="0">
                <a:solidFill>
                  <a:srgbClr val="333333"/>
                </a:solidFill>
              </a:rPr>
              <a:t>A one-size-fits-all approach to provisioning models is rarely the answer. The needs of an increasingly mobilized workforce are too complex for going </a:t>
            </a:r>
            <a:r>
              <a:rPr lang="en-CA" b="1" dirty="0" smtClean="0">
                <a:solidFill>
                  <a:srgbClr val="333333"/>
                </a:solidFill>
              </a:rPr>
              <a:t>all in </a:t>
            </a:r>
            <a:r>
              <a:rPr lang="en-CA" b="1" dirty="0">
                <a:solidFill>
                  <a:srgbClr val="333333"/>
                </a:solidFill>
              </a:rPr>
              <a:t>on BYOD or company-issued </a:t>
            </a:r>
            <a:r>
              <a:rPr lang="en-CA" b="1" dirty="0" smtClean="0">
                <a:solidFill>
                  <a:srgbClr val="333333"/>
                </a:solidFill>
              </a:rPr>
              <a:t>devices.</a:t>
            </a:r>
            <a:endParaRPr lang="en-CA" b="1" i="1" dirty="0"/>
          </a:p>
        </p:txBody>
      </p:sp>
      <p:sp>
        <p:nvSpPr>
          <p:cNvPr id="48" name="Rectangle 47"/>
          <p:cNvSpPr/>
          <p:nvPr/>
        </p:nvSpPr>
        <p:spPr>
          <a:xfrm>
            <a:off x="276745" y="2972450"/>
            <a:ext cx="4064401" cy="2767287"/>
          </a:xfrm>
          <a:prstGeom prst="rect">
            <a:avLst/>
          </a:prstGeom>
          <a:solidFill>
            <a:srgbClr val="F2F2F2"/>
          </a:solidFill>
          <a:ln>
            <a:noFill/>
          </a:ln>
          <a:effectLst>
            <a:outerShdw dist="12700" dir="2700000" algn="tl"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2" name="Rectangle 51"/>
          <p:cNvSpPr/>
          <p:nvPr/>
        </p:nvSpPr>
        <p:spPr>
          <a:xfrm>
            <a:off x="412797" y="3417826"/>
            <a:ext cx="3772930" cy="2161083"/>
          </a:xfrm>
          <a:prstGeom prst="rect">
            <a:avLst/>
          </a:prstGeom>
          <a:solidFill>
            <a:schemeClr val="bg1"/>
          </a:solidFill>
          <a:ln>
            <a:noFill/>
          </a:ln>
          <a:effectLst>
            <a:outerShdw dist="12700" dir="2700000" algn="tl"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TextBox 3"/>
          <p:cNvSpPr txBox="1"/>
          <p:nvPr/>
        </p:nvSpPr>
        <p:spPr>
          <a:xfrm>
            <a:off x="1040912" y="3520932"/>
            <a:ext cx="1965963" cy="276999"/>
          </a:xfrm>
          <a:prstGeom prst="rect">
            <a:avLst/>
          </a:prstGeom>
        </p:spPr>
        <p:txBody>
          <a:bodyPr wrap="square" rtlCol="0">
            <a:spAutoFit/>
          </a:bodyPr>
          <a:lstStyle/>
          <a:p>
            <a:r>
              <a:rPr lang="en-CA" sz="1200" dirty="0" smtClean="0"/>
              <a:t>Who chooses the device?</a:t>
            </a:r>
            <a:endParaRPr lang="en-CA" dirty="0" smtClean="0"/>
          </a:p>
        </p:txBody>
      </p:sp>
      <p:sp>
        <p:nvSpPr>
          <p:cNvPr id="6" name="TextBox 5"/>
          <p:cNvSpPr txBox="1"/>
          <p:nvPr/>
        </p:nvSpPr>
        <p:spPr>
          <a:xfrm>
            <a:off x="1042458" y="3905776"/>
            <a:ext cx="2869766" cy="461665"/>
          </a:xfrm>
          <a:prstGeom prst="rect">
            <a:avLst/>
          </a:prstGeom>
        </p:spPr>
        <p:txBody>
          <a:bodyPr wrap="square" rtlCol="0">
            <a:spAutoFit/>
          </a:bodyPr>
          <a:lstStyle/>
          <a:p>
            <a:r>
              <a:rPr lang="en-CA" sz="1200" dirty="0" smtClean="0"/>
              <a:t>Who pays for expenses and owns the device?</a:t>
            </a:r>
          </a:p>
        </p:txBody>
      </p:sp>
      <p:sp>
        <p:nvSpPr>
          <p:cNvPr id="10" name="TextBox 9"/>
          <p:cNvSpPr txBox="1"/>
          <p:nvPr/>
        </p:nvSpPr>
        <p:spPr>
          <a:xfrm>
            <a:off x="1040912" y="4805547"/>
            <a:ext cx="3280867" cy="276999"/>
          </a:xfrm>
          <a:prstGeom prst="rect">
            <a:avLst/>
          </a:prstGeom>
        </p:spPr>
        <p:txBody>
          <a:bodyPr wrap="square" rtlCol="0">
            <a:spAutoFit/>
          </a:bodyPr>
          <a:lstStyle/>
          <a:p>
            <a:r>
              <a:rPr lang="en-CA" sz="1200" dirty="0" smtClean="0"/>
              <a:t>How is the device supported and managed?</a:t>
            </a:r>
          </a:p>
        </p:txBody>
      </p:sp>
      <p:sp>
        <p:nvSpPr>
          <p:cNvPr id="11" name="TextBox 10"/>
          <p:cNvSpPr txBox="1"/>
          <p:nvPr/>
        </p:nvSpPr>
        <p:spPr>
          <a:xfrm>
            <a:off x="1040912" y="5203732"/>
            <a:ext cx="2143470" cy="276999"/>
          </a:xfrm>
          <a:prstGeom prst="rect">
            <a:avLst/>
          </a:prstGeom>
        </p:spPr>
        <p:txBody>
          <a:bodyPr wrap="square" rtlCol="0">
            <a:spAutoFit/>
          </a:bodyPr>
          <a:lstStyle/>
          <a:p>
            <a:r>
              <a:rPr lang="en-CA" sz="1200" dirty="0" smtClean="0"/>
              <a:t>How is the device secured?</a:t>
            </a:r>
          </a:p>
        </p:txBody>
      </p:sp>
      <p:grpSp>
        <p:nvGrpSpPr>
          <p:cNvPr id="61" name="Group 60"/>
          <p:cNvGrpSpPr/>
          <p:nvPr/>
        </p:nvGrpSpPr>
        <p:grpSpPr>
          <a:xfrm>
            <a:off x="490599" y="3463596"/>
            <a:ext cx="402524" cy="386061"/>
            <a:chOff x="5112220" y="4195717"/>
            <a:chExt cx="402524" cy="386061"/>
          </a:xfrm>
        </p:grpSpPr>
        <p:sp>
          <p:nvSpPr>
            <p:cNvPr id="55" name="Rectangle 54"/>
            <p:cNvSpPr/>
            <p:nvPr/>
          </p:nvSpPr>
          <p:spPr>
            <a:xfrm>
              <a:off x="5112220" y="4195717"/>
              <a:ext cx="402524" cy="38606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60" name="Picture 5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70643" y="4249552"/>
              <a:ext cx="285677" cy="285677"/>
            </a:xfrm>
            <a:prstGeom prst="rect">
              <a:avLst/>
            </a:prstGeom>
          </p:spPr>
        </p:pic>
      </p:grpSp>
      <p:grpSp>
        <p:nvGrpSpPr>
          <p:cNvPr id="66" name="Group 65"/>
          <p:cNvGrpSpPr/>
          <p:nvPr/>
        </p:nvGrpSpPr>
        <p:grpSpPr>
          <a:xfrm>
            <a:off x="490599" y="3885615"/>
            <a:ext cx="402524" cy="386061"/>
            <a:chOff x="5112220" y="4610756"/>
            <a:chExt cx="402524" cy="386061"/>
          </a:xfrm>
        </p:grpSpPr>
        <p:sp>
          <p:nvSpPr>
            <p:cNvPr id="57" name="Rectangle 56"/>
            <p:cNvSpPr/>
            <p:nvPr/>
          </p:nvSpPr>
          <p:spPr>
            <a:xfrm>
              <a:off x="5112220" y="4610756"/>
              <a:ext cx="402524" cy="38606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62" name="Picture 6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14449" y="4653570"/>
              <a:ext cx="198620" cy="317792"/>
            </a:xfrm>
            <a:prstGeom prst="rect">
              <a:avLst/>
            </a:prstGeom>
          </p:spPr>
        </p:pic>
      </p:grpSp>
      <p:grpSp>
        <p:nvGrpSpPr>
          <p:cNvPr id="67" name="Group 66"/>
          <p:cNvGrpSpPr/>
          <p:nvPr/>
        </p:nvGrpSpPr>
        <p:grpSpPr>
          <a:xfrm>
            <a:off x="490599" y="4718932"/>
            <a:ext cx="402524" cy="386061"/>
            <a:chOff x="5112220" y="5388233"/>
            <a:chExt cx="402524" cy="386061"/>
          </a:xfrm>
        </p:grpSpPr>
        <p:sp>
          <p:nvSpPr>
            <p:cNvPr id="58" name="Rectangle 57"/>
            <p:cNvSpPr/>
            <p:nvPr/>
          </p:nvSpPr>
          <p:spPr>
            <a:xfrm>
              <a:off x="5112220" y="5388233"/>
              <a:ext cx="402524" cy="38606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63576" y="5427626"/>
              <a:ext cx="292744" cy="292744"/>
            </a:xfrm>
            <a:prstGeom prst="rect">
              <a:avLst/>
            </a:prstGeom>
          </p:spPr>
        </p:pic>
      </p:grpSp>
      <p:grpSp>
        <p:nvGrpSpPr>
          <p:cNvPr id="68" name="Group 67"/>
          <p:cNvGrpSpPr/>
          <p:nvPr/>
        </p:nvGrpSpPr>
        <p:grpSpPr>
          <a:xfrm>
            <a:off x="482450" y="5149202"/>
            <a:ext cx="402524" cy="386061"/>
            <a:chOff x="5104071" y="5818503"/>
            <a:chExt cx="402524" cy="386061"/>
          </a:xfrm>
        </p:grpSpPr>
        <p:sp>
          <p:nvSpPr>
            <p:cNvPr id="59" name="Rectangle 58"/>
            <p:cNvSpPr/>
            <p:nvPr/>
          </p:nvSpPr>
          <p:spPr>
            <a:xfrm>
              <a:off x="5104071" y="5818503"/>
              <a:ext cx="402524" cy="38606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64" name="Picture 6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90616" y="5838981"/>
              <a:ext cx="245729" cy="327638"/>
            </a:xfrm>
            <a:prstGeom prst="rect">
              <a:avLst/>
            </a:prstGeom>
          </p:spPr>
        </p:pic>
      </p:grpSp>
      <p:grpSp>
        <p:nvGrpSpPr>
          <p:cNvPr id="56" name="Group 55"/>
          <p:cNvGrpSpPr/>
          <p:nvPr/>
        </p:nvGrpSpPr>
        <p:grpSpPr>
          <a:xfrm>
            <a:off x="4620254" y="2113586"/>
            <a:ext cx="4249536" cy="4264681"/>
            <a:chOff x="342840" y="1975746"/>
            <a:chExt cx="4346606" cy="4362095"/>
          </a:xfrm>
        </p:grpSpPr>
        <p:grpSp>
          <p:nvGrpSpPr>
            <p:cNvPr id="65" name="Group 64"/>
            <p:cNvGrpSpPr/>
            <p:nvPr/>
          </p:nvGrpSpPr>
          <p:grpSpPr>
            <a:xfrm>
              <a:off x="578850" y="2409724"/>
              <a:ext cx="3807420" cy="3551911"/>
              <a:chOff x="4626407" y="1232122"/>
              <a:chExt cx="3807420" cy="3551911"/>
            </a:xfrm>
          </p:grpSpPr>
          <p:grpSp>
            <p:nvGrpSpPr>
              <p:cNvPr id="76" name="Group 75"/>
              <p:cNvGrpSpPr/>
              <p:nvPr/>
            </p:nvGrpSpPr>
            <p:grpSpPr>
              <a:xfrm>
                <a:off x="6099063" y="2704158"/>
                <a:ext cx="1223813" cy="1223813"/>
                <a:chOff x="4773713" y="1489245"/>
                <a:chExt cx="1223813" cy="1223813"/>
              </a:xfrm>
            </p:grpSpPr>
            <p:sp>
              <p:nvSpPr>
                <p:cNvPr id="86" name="Oval 85"/>
                <p:cNvSpPr/>
                <p:nvPr/>
              </p:nvSpPr>
              <p:spPr>
                <a:xfrm>
                  <a:off x="4773713" y="1489245"/>
                  <a:ext cx="1223813" cy="1223813"/>
                </a:xfrm>
                <a:prstGeom prst="ellipse">
                  <a:avLst/>
                </a:prstGeom>
                <a:solidFill>
                  <a:srgbClr val="29475F"/>
                </a:solidFill>
                <a:ln>
                  <a:solidFill>
                    <a:schemeClr val="bg1"/>
                  </a:solidFill>
                </a:ln>
                <a:effectLst>
                  <a:innerShdw blurRad="114300">
                    <a:prstClr val="black"/>
                  </a:innerShdw>
                </a:effectLst>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7" name="Oval 4"/>
                <p:cNvSpPr/>
                <p:nvPr/>
              </p:nvSpPr>
              <p:spPr>
                <a:xfrm>
                  <a:off x="4952936" y="1668468"/>
                  <a:ext cx="865367" cy="8653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CA" sz="2000" kern="1200" dirty="0" smtClean="0"/>
                    <a:t>COBO</a:t>
                  </a:r>
                  <a:endParaRPr lang="en-CA" sz="2000" kern="1200" dirty="0"/>
                </a:p>
              </p:txBody>
            </p:sp>
          </p:grpSp>
          <p:sp>
            <p:nvSpPr>
              <p:cNvPr id="77" name="Oval 76"/>
              <p:cNvSpPr/>
              <p:nvPr/>
            </p:nvSpPr>
            <p:spPr>
              <a:xfrm>
                <a:off x="4778934" y="1390228"/>
                <a:ext cx="3508266" cy="1218374"/>
              </a:xfrm>
              <a:prstGeom prst="ellipse">
                <a:avLst/>
              </a:prstGeom>
              <a:solidFill>
                <a:srgbClr val="858585"/>
              </a:solidFill>
              <a:ln w="12700"/>
            </p:spPr>
            <p:style>
              <a:lnRef idx="0">
                <a:schemeClr val="accent1">
                  <a:hueOff val="0"/>
                  <a:satOff val="0"/>
                  <a:lumOff val="0"/>
                  <a:alphaOff val="0"/>
                </a:schemeClr>
              </a:lnRef>
              <a:fillRef idx="1">
                <a:scrgbClr r="0" g="0" b="0"/>
              </a:fillRef>
              <a:effectRef idx="0">
                <a:schemeClr val="accent1">
                  <a:tint val="50000"/>
                  <a:alpha val="40000"/>
                  <a:hueOff val="0"/>
                  <a:satOff val="0"/>
                  <a:lumOff val="0"/>
                  <a:alphaOff val="0"/>
                </a:schemeClr>
              </a:effectRef>
              <a:fontRef idx="minor">
                <a:schemeClr val="lt1">
                  <a:hueOff val="0"/>
                  <a:satOff val="0"/>
                  <a:lumOff val="0"/>
                  <a:alphaOff val="0"/>
                </a:schemeClr>
              </a:fontRef>
            </p:style>
          </p:sp>
          <p:sp>
            <p:nvSpPr>
              <p:cNvPr id="78" name="Down Arrow 77"/>
              <p:cNvSpPr/>
              <p:nvPr/>
            </p:nvSpPr>
            <p:spPr>
              <a:xfrm>
                <a:off x="6161611" y="4348900"/>
                <a:ext cx="679896" cy="435133"/>
              </a:xfrm>
              <a:prstGeom prst="downArrow">
                <a:avLst/>
              </a:prstGeom>
              <a:solidFill>
                <a:srgbClr val="29475F"/>
              </a:solidFill>
            </p:spPr>
            <p:style>
              <a:lnRef idx="2">
                <a:schemeClr val="lt1">
                  <a:hueOff val="0"/>
                  <a:satOff val="0"/>
                  <a:lumOff val="0"/>
                  <a:alphaOff val="0"/>
                </a:schemeClr>
              </a:lnRef>
              <a:fillRef idx="1">
                <a:scrgbClr r="0" g="0" b="0"/>
              </a:fillRef>
              <a:effectRef idx="0">
                <a:schemeClr val="accent1">
                  <a:tint val="60000"/>
                  <a:hueOff val="0"/>
                  <a:satOff val="0"/>
                  <a:lumOff val="0"/>
                  <a:alphaOff val="0"/>
                </a:schemeClr>
              </a:effectRef>
              <a:fontRef idx="minor">
                <a:schemeClr val="dk1">
                  <a:hueOff val="0"/>
                  <a:satOff val="0"/>
                  <a:lumOff val="0"/>
                  <a:alphaOff val="0"/>
                </a:schemeClr>
              </a:fontRef>
            </p:style>
          </p:sp>
          <p:grpSp>
            <p:nvGrpSpPr>
              <p:cNvPr id="79" name="Group 78"/>
              <p:cNvGrpSpPr/>
              <p:nvPr/>
            </p:nvGrpSpPr>
            <p:grpSpPr>
              <a:xfrm>
                <a:off x="5170324" y="1784568"/>
                <a:ext cx="1223813" cy="1223813"/>
                <a:chOff x="3898006" y="571113"/>
                <a:chExt cx="1223813" cy="1223813"/>
              </a:xfrm>
            </p:grpSpPr>
            <p:sp>
              <p:nvSpPr>
                <p:cNvPr id="84" name="Oval 83"/>
                <p:cNvSpPr/>
                <p:nvPr/>
              </p:nvSpPr>
              <p:spPr>
                <a:xfrm>
                  <a:off x="3898006" y="571113"/>
                  <a:ext cx="1223813" cy="1223813"/>
                </a:xfrm>
                <a:prstGeom prst="ellipse">
                  <a:avLst/>
                </a:prstGeom>
                <a:solidFill>
                  <a:srgbClr val="7F919F"/>
                </a:solidFill>
                <a:ln>
                  <a:noFill/>
                </a:ln>
                <a:effectLst>
                  <a:innerShdw blurRad="114300">
                    <a:prstClr val="black"/>
                  </a:inn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5" name="Oval 8"/>
                <p:cNvSpPr/>
                <p:nvPr/>
              </p:nvSpPr>
              <p:spPr>
                <a:xfrm>
                  <a:off x="4077229" y="750336"/>
                  <a:ext cx="865367" cy="8653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CA" sz="2000" kern="1200" dirty="0" smtClean="0"/>
                    <a:t>BYOD</a:t>
                  </a:r>
                  <a:endParaRPr lang="en-CA" sz="2000" kern="1200" dirty="0"/>
                </a:p>
              </p:txBody>
            </p:sp>
          </p:grpSp>
          <p:grpSp>
            <p:nvGrpSpPr>
              <p:cNvPr id="80" name="Group 79"/>
              <p:cNvGrpSpPr/>
              <p:nvPr/>
            </p:nvGrpSpPr>
            <p:grpSpPr>
              <a:xfrm>
                <a:off x="6421334" y="1488677"/>
                <a:ext cx="1223813" cy="1223813"/>
                <a:chOff x="5149016" y="275222"/>
                <a:chExt cx="1223813" cy="1223813"/>
              </a:xfrm>
            </p:grpSpPr>
            <p:sp>
              <p:nvSpPr>
                <p:cNvPr id="82" name="Oval 81"/>
                <p:cNvSpPr/>
                <p:nvPr/>
              </p:nvSpPr>
              <p:spPr>
                <a:xfrm>
                  <a:off x="5149016" y="275222"/>
                  <a:ext cx="1223813" cy="1223813"/>
                </a:xfrm>
                <a:prstGeom prst="ellipse">
                  <a:avLst/>
                </a:prstGeom>
                <a:solidFill>
                  <a:schemeClr val="accent1">
                    <a:lumMod val="60000"/>
                    <a:lumOff val="40000"/>
                  </a:schemeClr>
                </a:solidFill>
                <a:ln>
                  <a:noFill/>
                </a:ln>
                <a:effectLst>
                  <a:innerShdw blurRad="114300">
                    <a:prstClr val="black"/>
                  </a:inn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3" name="Oval 10"/>
                <p:cNvSpPr/>
                <p:nvPr/>
              </p:nvSpPr>
              <p:spPr>
                <a:xfrm>
                  <a:off x="5328239" y="454445"/>
                  <a:ext cx="865367" cy="8653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CA" sz="2000" kern="1200" dirty="0" smtClean="0"/>
                    <a:t>COPE</a:t>
                  </a:r>
                  <a:endParaRPr lang="en-CA" sz="2000" kern="1200" dirty="0"/>
                </a:p>
              </p:txBody>
            </p:sp>
          </p:grpSp>
          <p:sp>
            <p:nvSpPr>
              <p:cNvPr id="81" name="Shape 80"/>
              <p:cNvSpPr/>
              <p:nvPr/>
            </p:nvSpPr>
            <p:spPr>
              <a:xfrm>
                <a:off x="4626407" y="1232122"/>
                <a:ext cx="3807420" cy="3045936"/>
              </a:xfrm>
              <a:prstGeom prst="funnel">
                <a:avLst/>
              </a:prstGeom>
              <a:solidFill>
                <a:srgbClr val="EDEDED">
                  <a:alpha val="37000"/>
                </a:srgbClr>
              </a:solidFill>
              <a:ln w="12700">
                <a:solidFill>
                  <a:srgbClr val="29475F"/>
                </a:solidFill>
              </a:ln>
              <a:effectLst>
                <a:outerShdw blurRad="50800" dist="38100" dir="2700000" algn="tl" rotWithShape="0">
                  <a:prstClr val="black">
                    <a:alpha val="40000"/>
                  </a:prstClr>
                </a:outerShdw>
              </a:effectLst>
            </p:spPr>
            <p:style>
              <a:lnRef idx="1">
                <a:scrgbClr r="0" g="0" b="0"/>
              </a:lnRef>
              <a:fillRef idx="1">
                <a:scrgbClr r="0" g="0" b="0"/>
              </a:fillRef>
              <a:effectRef idx="0">
                <a:scrgbClr r="0" g="0" b="0"/>
              </a:effectRef>
              <a:fontRef idx="minor">
                <a:schemeClr val="dk1">
                  <a:hueOff val="0"/>
                  <a:satOff val="0"/>
                  <a:lumOff val="0"/>
                  <a:alphaOff val="0"/>
                </a:schemeClr>
              </a:fontRef>
            </p:style>
          </p:sp>
        </p:grpSp>
        <p:grpSp>
          <p:nvGrpSpPr>
            <p:cNvPr id="70" name="Group 69"/>
            <p:cNvGrpSpPr/>
            <p:nvPr/>
          </p:nvGrpSpPr>
          <p:grpSpPr>
            <a:xfrm>
              <a:off x="342840" y="6002281"/>
              <a:ext cx="4346606" cy="335560"/>
              <a:chOff x="342840" y="5902217"/>
              <a:chExt cx="4346606" cy="335560"/>
            </a:xfrm>
          </p:grpSpPr>
          <p:sp>
            <p:nvSpPr>
              <p:cNvPr id="72" name="Rounded Rectangle 71"/>
              <p:cNvSpPr/>
              <p:nvPr/>
            </p:nvSpPr>
            <p:spPr>
              <a:xfrm>
                <a:off x="342840" y="5904758"/>
                <a:ext cx="4346606" cy="333019"/>
              </a:xfrm>
              <a:prstGeom prst="roundRect">
                <a:avLst/>
              </a:prstGeom>
              <a:solidFill>
                <a:schemeClr val="accent1">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3" name="TextBox 72"/>
              <p:cNvSpPr txBox="1"/>
              <p:nvPr/>
            </p:nvSpPr>
            <p:spPr>
              <a:xfrm>
                <a:off x="3153324" y="5948157"/>
                <a:ext cx="1031652" cy="246221"/>
              </a:xfrm>
              <a:prstGeom prst="rect">
                <a:avLst/>
              </a:prstGeom>
              <a:ln w="12700">
                <a:noFill/>
              </a:ln>
            </p:spPr>
            <p:txBody>
              <a:bodyPr wrap="square" rtlCol="0">
                <a:spAutoFit/>
              </a:bodyPr>
              <a:lstStyle/>
              <a:p>
                <a:r>
                  <a:rPr lang="en-CA" sz="950" dirty="0" smtClean="0">
                    <a:solidFill>
                      <a:schemeClr val="bg1"/>
                    </a:solidFill>
                  </a:rPr>
                  <a:t>COPE: </a:t>
                </a:r>
                <a:r>
                  <a:rPr lang="en-CA" sz="950" b="1" dirty="0" smtClean="0">
                    <a:solidFill>
                      <a:schemeClr val="bg1"/>
                    </a:solidFill>
                  </a:rPr>
                  <a:t>50%</a:t>
                </a:r>
              </a:p>
            </p:txBody>
          </p:sp>
          <p:sp>
            <p:nvSpPr>
              <p:cNvPr id="74" name="Rounded Rectangle 73"/>
              <p:cNvSpPr/>
              <p:nvPr/>
            </p:nvSpPr>
            <p:spPr>
              <a:xfrm>
                <a:off x="347400" y="5904758"/>
                <a:ext cx="910949" cy="333018"/>
              </a:xfrm>
              <a:prstGeom prst="roundRect">
                <a:avLst/>
              </a:prstGeom>
              <a:solidFill>
                <a:srgbClr val="7F919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950" dirty="0" smtClean="0"/>
                  <a:t>BYOD: </a:t>
                </a:r>
                <a:r>
                  <a:rPr lang="en-CA" sz="950" b="1" dirty="0" smtClean="0"/>
                  <a:t>20%</a:t>
                </a:r>
                <a:endParaRPr lang="en-CA" sz="950" b="1" dirty="0"/>
              </a:p>
            </p:txBody>
          </p:sp>
          <p:sp>
            <p:nvSpPr>
              <p:cNvPr id="75" name="Rectangle 74"/>
              <p:cNvSpPr/>
              <p:nvPr/>
            </p:nvSpPr>
            <p:spPr>
              <a:xfrm>
                <a:off x="1186950" y="5902217"/>
                <a:ext cx="1342238" cy="335559"/>
              </a:xfrm>
              <a:prstGeom prst="rect">
                <a:avLst/>
              </a:prstGeom>
              <a:solidFill>
                <a:srgbClr val="29475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50" dirty="0" smtClean="0"/>
                  <a:t>COBO: </a:t>
                </a:r>
                <a:r>
                  <a:rPr lang="en-CA" sz="950" b="1" dirty="0" smtClean="0"/>
                  <a:t>30%</a:t>
                </a:r>
                <a:endParaRPr lang="en-CA" sz="950" b="1" dirty="0"/>
              </a:p>
            </p:txBody>
          </p:sp>
        </p:grpSp>
        <p:sp>
          <p:nvSpPr>
            <p:cNvPr id="71" name="TextBox 70"/>
            <p:cNvSpPr txBox="1"/>
            <p:nvPr/>
          </p:nvSpPr>
          <p:spPr>
            <a:xfrm>
              <a:off x="679017" y="1975746"/>
              <a:ext cx="3747965" cy="314807"/>
            </a:xfrm>
            <a:prstGeom prst="rect">
              <a:avLst/>
            </a:prstGeom>
          </p:spPr>
          <p:txBody>
            <a:bodyPr wrap="square" rtlCol="0">
              <a:spAutoFit/>
            </a:bodyPr>
            <a:lstStyle/>
            <a:p>
              <a:r>
                <a:rPr lang="en-CA" sz="1400" b="1" dirty="0" smtClean="0"/>
                <a:t>Hybrid approaches are the new normal</a:t>
              </a:r>
            </a:p>
          </p:txBody>
        </p:sp>
      </p:grpSp>
      <p:sp>
        <p:nvSpPr>
          <p:cNvPr id="88" name="TextBox 87"/>
          <p:cNvSpPr txBox="1"/>
          <p:nvPr/>
        </p:nvSpPr>
        <p:spPr>
          <a:xfrm>
            <a:off x="375217" y="3073498"/>
            <a:ext cx="3946562" cy="276999"/>
          </a:xfrm>
          <a:prstGeom prst="rect">
            <a:avLst/>
          </a:prstGeom>
        </p:spPr>
        <p:txBody>
          <a:bodyPr wrap="square" rtlCol="0">
            <a:spAutoFit/>
          </a:bodyPr>
          <a:lstStyle/>
          <a:p>
            <a:r>
              <a:rPr lang="en-US" sz="1200" b="1" dirty="0" smtClean="0"/>
              <a:t>Each provisioning model is defined by 5 questions:</a:t>
            </a:r>
          </a:p>
        </p:txBody>
      </p:sp>
      <p:sp>
        <p:nvSpPr>
          <p:cNvPr id="89" name="TextBox 88"/>
          <p:cNvSpPr txBox="1"/>
          <p:nvPr/>
        </p:nvSpPr>
        <p:spPr>
          <a:xfrm>
            <a:off x="1040912" y="4363692"/>
            <a:ext cx="2631462" cy="276999"/>
          </a:xfrm>
          <a:prstGeom prst="rect">
            <a:avLst/>
          </a:prstGeom>
        </p:spPr>
        <p:txBody>
          <a:bodyPr wrap="square" rtlCol="0">
            <a:spAutoFit/>
          </a:bodyPr>
          <a:lstStyle/>
          <a:p>
            <a:r>
              <a:rPr lang="en-CA" sz="1200" dirty="0" smtClean="0"/>
              <a:t>Is the device personally-enabled?</a:t>
            </a:r>
          </a:p>
        </p:txBody>
      </p:sp>
      <p:sp>
        <p:nvSpPr>
          <p:cNvPr id="90" name="Rectangle 89"/>
          <p:cNvSpPr/>
          <p:nvPr/>
        </p:nvSpPr>
        <p:spPr>
          <a:xfrm>
            <a:off x="490599" y="4297339"/>
            <a:ext cx="402524" cy="38606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91" name="Picture 9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6145" y="4332752"/>
            <a:ext cx="315154" cy="315154"/>
          </a:xfrm>
          <a:prstGeom prst="rect">
            <a:avLst/>
          </a:prstGeom>
        </p:spPr>
      </p:pic>
    </p:spTree>
    <p:extLst>
      <p:ext uri="{BB962C8B-B14F-4D97-AF65-F5344CB8AC3E}">
        <p14:creationId xmlns:p14="http://schemas.microsoft.com/office/powerpoint/2010/main" val="2034194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hybrid approach can </a:t>
            </a:r>
            <a:r>
              <a:rPr lang="en-US" dirty="0" smtClean="0"/>
              <a:t>introduce flexibility, </a:t>
            </a:r>
            <a:r>
              <a:rPr lang="en-US" dirty="0"/>
              <a:t>but freedom</a:t>
            </a:r>
            <a:r>
              <a:rPr lang="en-CA" dirty="0"/>
              <a:t> </a:t>
            </a:r>
            <a:r>
              <a:rPr lang="en-US" dirty="0"/>
              <a:t>to work anywhere, from any device, </a:t>
            </a:r>
            <a:r>
              <a:rPr lang="en-US" dirty="0" smtClean="0"/>
              <a:t>can have downsides</a:t>
            </a:r>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53531" y="1245303"/>
            <a:ext cx="2341115" cy="2341115"/>
          </a:xfrm>
          <a:prstGeom prst="rect">
            <a:avLst/>
          </a:prstGeom>
          <a:noFill/>
          <a:effectLst>
            <a:outerShdw dist="12700" dir="2700000" algn="tl" rotWithShape="0">
              <a:prstClr val="black">
                <a:alpha val="15000"/>
              </a:prstClr>
            </a:outerShdw>
          </a:effectLst>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22689" y="1245303"/>
            <a:ext cx="2341115" cy="2341115"/>
          </a:xfrm>
          <a:prstGeom prst="rect">
            <a:avLst/>
          </a:prstGeom>
          <a:noFill/>
          <a:effectLst>
            <a:outerShdw dist="12700" dir="2700000" algn="tl" rotWithShape="0">
              <a:prstClr val="black">
                <a:alpha val="15000"/>
              </a:prstClr>
            </a:outerShdw>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17451" y="4186710"/>
            <a:ext cx="7967330" cy="815608"/>
          </a:xfrm>
          <a:prstGeom prst="rect">
            <a:avLst/>
          </a:prstGeom>
        </p:spPr>
        <p:txBody>
          <a:bodyPr wrap="square" rtlCol="0">
            <a:spAutoFit/>
          </a:bodyPr>
          <a:lstStyle/>
          <a:p>
            <a:pPr>
              <a:spcAft>
                <a:spcPts val="600"/>
              </a:spcAft>
            </a:pPr>
            <a:r>
              <a:rPr lang="en-CA" sz="1400" i="1" dirty="0">
                <a:latin typeface="+mj-lt"/>
              </a:rPr>
              <a:t>Will companies expect their employees to work more during their time off</a:t>
            </a:r>
            <a:r>
              <a:rPr lang="en-CA" sz="1400" i="1" dirty="0" smtClean="0">
                <a:latin typeface="+mj-lt"/>
              </a:rPr>
              <a:t>? […] It’s </a:t>
            </a:r>
            <a:r>
              <a:rPr lang="en-CA" sz="1400" i="1" dirty="0">
                <a:latin typeface="+mj-lt"/>
              </a:rPr>
              <a:t>going to come down to the company culture and expectations, which will vary within different organizations. </a:t>
            </a:r>
          </a:p>
          <a:p>
            <a:pPr algn="r">
              <a:spcAft>
                <a:spcPts val="600"/>
              </a:spcAft>
            </a:pPr>
            <a:r>
              <a:rPr lang="en-CA" sz="1400" dirty="0"/>
              <a:t>– </a:t>
            </a:r>
            <a:r>
              <a:rPr lang="en-CA" sz="1400" dirty="0" smtClean="0"/>
              <a:t>Megan Van Vlack, Writer, Chief Mobility Officer*</a:t>
            </a:r>
            <a:endParaRPr lang="en-CA" sz="1400" dirty="0"/>
          </a:p>
        </p:txBody>
      </p:sp>
      <p:sp>
        <p:nvSpPr>
          <p:cNvPr id="7" name="TextBox 6"/>
          <p:cNvSpPr txBox="1"/>
          <p:nvPr/>
        </p:nvSpPr>
        <p:spPr>
          <a:xfrm>
            <a:off x="7659422" y="6252573"/>
            <a:ext cx="1507716" cy="215444"/>
          </a:xfrm>
          <a:prstGeom prst="rect">
            <a:avLst/>
          </a:prstGeom>
        </p:spPr>
        <p:txBody>
          <a:bodyPr wrap="square" rtlCol="0">
            <a:spAutoFit/>
          </a:bodyPr>
          <a:lstStyle/>
          <a:p>
            <a:r>
              <a:rPr lang="en-CA" sz="800" dirty="0"/>
              <a:t>*Source: </a:t>
            </a:r>
            <a:r>
              <a:rPr lang="en-CA" sz="800" dirty="0" smtClean="0">
                <a:hlinkClick r:id="rId4"/>
              </a:rPr>
              <a:t>Visage Mobile</a:t>
            </a:r>
            <a:r>
              <a:rPr lang="en-CA" sz="800" dirty="0" smtClean="0"/>
              <a:t>.</a:t>
            </a:r>
          </a:p>
        </p:txBody>
      </p:sp>
      <p:sp>
        <p:nvSpPr>
          <p:cNvPr id="8" name="TextBox 7"/>
          <p:cNvSpPr txBox="1"/>
          <p:nvPr/>
        </p:nvSpPr>
        <p:spPr>
          <a:xfrm>
            <a:off x="3414839" y="2298514"/>
            <a:ext cx="3038692" cy="1015663"/>
          </a:xfrm>
          <a:prstGeom prst="rect">
            <a:avLst/>
          </a:prstGeom>
        </p:spPr>
        <p:txBody>
          <a:bodyPr wrap="square" rtlCol="0">
            <a:spAutoFit/>
          </a:bodyPr>
          <a:lstStyle/>
          <a:p>
            <a:pPr algn="r"/>
            <a:r>
              <a:rPr lang="en-CA" sz="1200" dirty="0"/>
              <a:t>M</a:t>
            </a:r>
            <a:r>
              <a:rPr lang="en-CA" sz="1200" dirty="0" smtClean="0"/>
              <a:t>obile devices can also become virtual tethers to the office, encouraging burnout and running into legal and HR issues. Security and help desk can also suffer for users that are physically distant.   </a:t>
            </a:r>
          </a:p>
        </p:txBody>
      </p:sp>
      <p:grpSp>
        <p:nvGrpSpPr>
          <p:cNvPr id="16" name="Group 15"/>
          <p:cNvGrpSpPr/>
          <p:nvPr/>
        </p:nvGrpSpPr>
        <p:grpSpPr>
          <a:xfrm>
            <a:off x="322689" y="5170713"/>
            <a:ext cx="8471958" cy="1081857"/>
            <a:chOff x="337458" y="5338772"/>
            <a:chExt cx="7394021" cy="936341"/>
          </a:xfrm>
        </p:grpSpPr>
        <p:sp>
          <p:nvSpPr>
            <p:cNvPr id="17" name="Rectangle 97"/>
            <p:cNvSpPr/>
            <p:nvPr/>
          </p:nvSpPr>
          <p:spPr>
            <a:xfrm>
              <a:off x="337458" y="5344720"/>
              <a:ext cx="7394021" cy="930393"/>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971550" fontAlgn="base">
                <a:spcBef>
                  <a:spcPct val="0"/>
                </a:spcBef>
                <a:spcAft>
                  <a:spcPct val="0"/>
                </a:spcAft>
              </a:pPr>
              <a:r>
                <a:rPr lang="en-CA" sz="1200" b="1" dirty="0" smtClean="0">
                  <a:solidFill>
                    <a:srgbClr val="333333"/>
                  </a:solidFill>
                </a:rPr>
                <a:t>Adopt a culture of opting in. </a:t>
              </a:r>
              <a:r>
                <a:rPr lang="en-CA" sz="1200" dirty="0" smtClean="0">
                  <a:solidFill>
                    <a:srgbClr val="333333"/>
                  </a:solidFill>
                </a:rPr>
                <a:t>Where BYOD is part of the provisioning model mix, consider having it as an opt-in program that individual users can choose to join. When services are not a core part of a user’s job, allow users to opt in to enable them on mobile devices (e.g. through a mobile app store). Policies should lay out the consequences of each choice and be clear about expectations. Work with users, and with HR, to find the right balance between flexibility, choice, and anytime access.</a:t>
              </a:r>
              <a:endParaRPr lang="en-CA" sz="1200" dirty="0">
                <a:solidFill>
                  <a:srgbClr val="333333"/>
                </a:solidFill>
              </a:endParaRPr>
            </a:p>
          </p:txBody>
        </p:sp>
        <p:pic>
          <p:nvPicPr>
            <p:cNvPr id="18" name="Picture 10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7458" y="5338772"/>
              <a:ext cx="862867" cy="914084"/>
            </a:xfrm>
            <a:prstGeom prst="rect">
              <a:avLst/>
            </a:prstGeom>
          </p:spPr>
        </p:pic>
      </p:grpSp>
      <p:sp>
        <p:nvSpPr>
          <p:cNvPr id="19" name="TextBox 18"/>
          <p:cNvSpPr txBox="1"/>
          <p:nvPr/>
        </p:nvSpPr>
        <p:spPr>
          <a:xfrm>
            <a:off x="2663804" y="1170051"/>
            <a:ext cx="2886391" cy="1015663"/>
          </a:xfrm>
          <a:prstGeom prst="rect">
            <a:avLst/>
          </a:prstGeom>
        </p:spPr>
        <p:txBody>
          <a:bodyPr wrap="square" rtlCol="0">
            <a:spAutoFit/>
          </a:bodyPr>
          <a:lstStyle/>
          <a:p>
            <a:r>
              <a:rPr lang="en-CA" sz="1200" dirty="0" smtClean="0"/>
              <a:t>Flexibility in where, when, and how to work can increase user productivity and satisfaction, and even reduce costs when less office space is needed for mobile users. </a:t>
            </a:r>
            <a:r>
              <a:rPr lang="en-CA" sz="1200" b="1" dirty="0" smtClean="0">
                <a:solidFill>
                  <a:srgbClr val="A24130"/>
                </a:solidFill>
              </a:rPr>
              <a:t>But…</a:t>
            </a:r>
          </a:p>
        </p:txBody>
      </p:sp>
      <p:sp>
        <p:nvSpPr>
          <p:cNvPr id="20" name="TextBox 19"/>
          <p:cNvSpPr txBox="1"/>
          <p:nvPr/>
        </p:nvSpPr>
        <p:spPr>
          <a:xfrm>
            <a:off x="2663804" y="3434736"/>
            <a:ext cx="3789727" cy="461665"/>
          </a:xfrm>
          <a:prstGeom prst="rect">
            <a:avLst/>
          </a:prstGeom>
        </p:spPr>
        <p:txBody>
          <a:bodyPr wrap="square" rtlCol="0">
            <a:spAutoFit/>
          </a:bodyPr>
          <a:lstStyle/>
          <a:p>
            <a:pPr algn="ctr"/>
            <a:r>
              <a:rPr lang="en-US" sz="1200" i="1" dirty="0" smtClean="0"/>
              <a:t>Mobile strategies need to address work-life balance, from both a technology and a culture perspective.</a:t>
            </a:r>
            <a:endParaRPr lang="en-CA" sz="1200" i="1" dirty="0" smtClean="0"/>
          </a:p>
        </p:txBody>
      </p:sp>
      <p:pic>
        <p:nvPicPr>
          <p:cNvPr id="21" name="Picture 108"/>
          <p:cNvPicPr>
            <a:picLocks noChangeAspect="1"/>
          </p:cNvPicPr>
          <p:nvPr/>
        </p:nvPicPr>
        <p:blipFill>
          <a:blip r:embed="rId6"/>
          <a:stretch>
            <a:fillRect/>
          </a:stretch>
        </p:blipFill>
        <p:spPr>
          <a:xfrm>
            <a:off x="131402" y="4153614"/>
            <a:ext cx="505610" cy="365760"/>
          </a:xfrm>
          <a:prstGeom prst="rect">
            <a:avLst/>
          </a:prstGeom>
        </p:spPr>
      </p:pic>
      <p:pic>
        <p:nvPicPr>
          <p:cNvPr id="22" name="Picture 109"/>
          <p:cNvPicPr>
            <a:picLocks noChangeAspect="1"/>
          </p:cNvPicPr>
          <p:nvPr/>
        </p:nvPicPr>
        <p:blipFill>
          <a:blip r:embed="rId7"/>
          <a:stretch>
            <a:fillRect/>
          </a:stretch>
        </p:blipFill>
        <p:spPr>
          <a:xfrm>
            <a:off x="8212864" y="4390180"/>
            <a:ext cx="400832" cy="365760"/>
          </a:xfrm>
          <a:prstGeom prst="rect">
            <a:avLst/>
          </a:prstGeom>
        </p:spPr>
      </p:pic>
    </p:spTree>
    <p:extLst>
      <p:ext uri="{BB962C8B-B14F-4D97-AF65-F5344CB8AC3E}">
        <p14:creationId xmlns:p14="http://schemas.microsoft.com/office/powerpoint/2010/main" val="2616522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upside of a hybrid approach is becoming </a:t>
            </a:r>
            <a:r>
              <a:rPr lang="en-US" i="1" dirty="0" smtClean="0"/>
              <a:t>device agnostic</a:t>
            </a:r>
            <a:r>
              <a:rPr lang="en-US" dirty="0" smtClean="0"/>
              <a:t>, preparing for a multi-device, multi-platform world</a:t>
            </a:r>
            <a:endParaRPr lang="en-CA" dirty="0"/>
          </a:p>
        </p:txBody>
      </p:sp>
      <p:sp>
        <p:nvSpPr>
          <p:cNvPr id="4" name="TextBox 3"/>
          <p:cNvSpPr txBox="1"/>
          <p:nvPr/>
        </p:nvSpPr>
        <p:spPr>
          <a:xfrm>
            <a:off x="276744" y="1204841"/>
            <a:ext cx="8600556" cy="738664"/>
          </a:xfrm>
          <a:prstGeom prst="rect">
            <a:avLst/>
          </a:prstGeom>
        </p:spPr>
        <p:txBody>
          <a:bodyPr wrap="square" rtlCol="0">
            <a:spAutoFit/>
          </a:bodyPr>
          <a:lstStyle/>
          <a:p>
            <a:r>
              <a:rPr lang="en-CA" sz="1400" dirty="0" smtClean="0">
                <a:solidFill>
                  <a:srgbClr val="333333"/>
                </a:solidFill>
              </a:rPr>
              <a:t>A primary long-term goal of any mobile strategy should be to achieve device agnosticism: the ability to easily incorporate </a:t>
            </a:r>
            <a:r>
              <a:rPr lang="en-CA" sz="1400" i="1" dirty="0" smtClean="0">
                <a:solidFill>
                  <a:srgbClr val="333333"/>
                </a:solidFill>
              </a:rPr>
              <a:t>any</a:t>
            </a:r>
            <a:r>
              <a:rPr lang="en-CA" sz="1400" dirty="0" smtClean="0">
                <a:solidFill>
                  <a:srgbClr val="333333"/>
                </a:solidFill>
              </a:rPr>
              <a:t> device into the organization. Complete agnosticism is not often possible today, but ensure that the mobile strategy, and each initiative in it, gets one step closer.</a:t>
            </a:r>
            <a:endParaRPr lang="en-CA" sz="1400" i="1" dirty="0"/>
          </a:p>
        </p:txBody>
      </p:sp>
      <p:sp>
        <p:nvSpPr>
          <p:cNvPr id="5" name="Rounded Rectangle 4"/>
          <p:cNvSpPr/>
          <p:nvPr/>
        </p:nvSpPr>
        <p:spPr>
          <a:xfrm>
            <a:off x="4923041" y="2754093"/>
            <a:ext cx="1463040" cy="731520"/>
          </a:xfrm>
          <a:prstGeom prst="roundRect">
            <a:avLst/>
          </a:prstGeom>
          <a:solidFill>
            <a:schemeClr val="accent1"/>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Email / Contacts / Calendar</a:t>
            </a:r>
            <a:endParaRPr lang="en-CA" sz="1200" dirty="0"/>
          </a:p>
        </p:txBody>
      </p:sp>
      <p:sp>
        <p:nvSpPr>
          <p:cNvPr id="6" name="Rounded Rectangle 5"/>
          <p:cNvSpPr/>
          <p:nvPr/>
        </p:nvSpPr>
        <p:spPr>
          <a:xfrm>
            <a:off x="4923041" y="3514697"/>
            <a:ext cx="1463040" cy="731520"/>
          </a:xfrm>
          <a:prstGeom prst="roundRect">
            <a:avLst/>
          </a:prstGeom>
          <a:solidFill>
            <a:schemeClr val="accent1"/>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Web Applications</a:t>
            </a:r>
            <a:endParaRPr lang="en-CA" sz="1200" dirty="0"/>
          </a:p>
        </p:txBody>
      </p:sp>
      <p:sp>
        <p:nvSpPr>
          <p:cNvPr id="7" name="Rounded Rectangle 6"/>
          <p:cNvSpPr/>
          <p:nvPr/>
        </p:nvSpPr>
        <p:spPr>
          <a:xfrm>
            <a:off x="4923041" y="4275301"/>
            <a:ext cx="1463040" cy="731520"/>
          </a:xfrm>
          <a:prstGeom prst="roundRect">
            <a:avLst/>
          </a:prstGeom>
          <a:solidFill>
            <a:schemeClr val="accent1"/>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Native Applications</a:t>
            </a:r>
            <a:endParaRPr lang="en-CA" sz="1200" dirty="0"/>
          </a:p>
        </p:txBody>
      </p:sp>
      <p:sp>
        <p:nvSpPr>
          <p:cNvPr id="8" name="Rounded Rectangle 7"/>
          <p:cNvSpPr/>
          <p:nvPr/>
        </p:nvSpPr>
        <p:spPr>
          <a:xfrm>
            <a:off x="4923041" y="5035906"/>
            <a:ext cx="1463040" cy="731520"/>
          </a:xfrm>
          <a:prstGeom prst="roundRect">
            <a:avLst/>
          </a:prstGeom>
          <a:solidFill>
            <a:schemeClr val="accent1"/>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Legacy Applications</a:t>
            </a:r>
            <a:endParaRPr lang="en-CA" sz="1200" dirty="0"/>
          </a:p>
        </p:txBody>
      </p:sp>
      <p:sp>
        <p:nvSpPr>
          <p:cNvPr id="9" name="Rounded Rectangle 8"/>
          <p:cNvSpPr/>
          <p:nvPr/>
        </p:nvSpPr>
        <p:spPr>
          <a:xfrm>
            <a:off x="2824746" y="4277837"/>
            <a:ext cx="1463040" cy="731520"/>
          </a:xfrm>
          <a:prstGeom prst="roundRect">
            <a:avLst/>
          </a:prstGeom>
          <a:solidFill>
            <a:schemeClr val="accent1"/>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Home Network</a:t>
            </a:r>
            <a:endParaRPr lang="en-CA" sz="1200" dirty="0"/>
          </a:p>
        </p:txBody>
      </p:sp>
      <p:sp>
        <p:nvSpPr>
          <p:cNvPr id="10" name="Rounded Rectangle 9"/>
          <p:cNvSpPr/>
          <p:nvPr/>
        </p:nvSpPr>
        <p:spPr>
          <a:xfrm>
            <a:off x="2824746" y="2754093"/>
            <a:ext cx="1463040" cy="731520"/>
          </a:xfrm>
          <a:prstGeom prst="roundRect">
            <a:avLst/>
          </a:prstGeom>
          <a:solidFill>
            <a:schemeClr val="accent1"/>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Office Network</a:t>
            </a:r>
            <a:endParaRPr lang="en-CA" sz="1200" dirty="0"/>
          </a:p>
        </p:txBody>
      </p:sp>
      <p:sp>
        <p:nvSpPr>
          <p:cNvPr id="11" name="Rounded Rectangle 10"/>
          <p:cNvSpPr/>
          <p:nvPr/>
        </p:nvSpPr>
        <p:spPr>
          <a:xfrm>
            <a:off x="2824746" y="5039710"/>
            <a:ext cx="1463040" cy="731520"/>
          </a:xfrm>
          <a:prstGeom prst="roundRect">
            <a:avLst/>
          </a:prstGeom>
          <a:solidFill>
            <a:schemeClr val="accent1"/>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Cellular Networks</a:t>
            </a:r>
            <a:endParaRPr lang="en-CA" sz="1200" dirty="0"/>
          </a:p>
        </p:txBody>
      </p:sp>
      <p:sp>
        <p:nvSpPr>
          <p:cNvPr id="12" name="Rounded Rectangle 11"/>
          <p:cNvSpPr/>
          <p:nvPr/>
        </p:nvSpPr>
        <p:spPr>
          <a:xfrm>
            <a:off x="2825409" y="3515965"/>
            <a:ext cx="1463040" cy="731520"/>
          </a:xfrm>
          <a:prstGeom prst="roundRect">
            <a:avLst/>
          </a:prstGeom>
          <a:solidFill>
            <a:schemeClr val="accent1"/>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Public Wi-Fi Network</a:t>
            </a:r>
            <a:endParaRPr lang="en-CA" sz="1200" dirty="0"/>
          </a:p>
        </p:txBody>
      </p:sp>
      <p:sp>
        <p:nvSpPr>
          <p:cNvPr id="13" name="Rounded Rectangle 12"/>
          <p:cNvSpPr/>
          <p:nvPr/>
        </p:nvSpPr>
        <p:spPr>
          <a:xfrm>
            <a:off x="6613278" y="3519676"/>
            <a:ext cx="1463040" cy="731520"/>
          </a:xfrm>
          <a:prstGeom prst="roundRect">
            <a:avLst/>
          </a:prstGeom>
          <a:solidFill>
            <a:schemeClr val="accent1"/>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Shared Documents</a:t>
            </a:r>
            <a:endParaRPr lang="en-CA" sz="1200" dirty="0"/>
          </a:p>
        </p:txBody>
      </p:sp>
      <p:sp>
        <p:nvSpPr>
          <p:cNvPr id="14" name="Rounded Rectangle 13"/>
          <p:cNvSpPr/>
          <p:nvPr/>
        </p:nvSpPr>
        <p:spPr>
          <a:xfrm>
            <a:off x="6613278" y="4275301"/>
            <a:ext cx="1463040" cy="731520"/>
          </a:xfrm>
          <a:prstGeom prst="roundRect">
            <a:avLst/>
          </a:prstGeom>
          <a:solidFill>
            <a:schemeClr val="accent1"/>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Individual Documents</a:t>
            </a:r>
            <a:endParaRPr lang="en-CA" sz="1200" dirty="0"/>
          </a:p>
        </p:txBody>
      </p:sp>
      <p:sp>
        <p:nvSpPr>
          <p:cNvPr id="15" name="Text Placeholder 2"/>
          <p:cNvSpPr txBox="1">
            <a:spLocks/>
          </p:cNvSpPr>
          <p:nvPr/>
        </p:nvSpPr>
        <p:spPr bwMode="auto">
          <a:xfrm>
            <a:off x="896794" y="2133680"/>
            <a:ext cx="1336234" cy="3855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b="1" dirty="0" smtClean="0"/>
              <a:t>Any device </a:t>
            </a:r>
            <a:endParaRPr lang="en-CA" sz="1400" b="1" dirty="0"/>
          </a:p>
        </p:txBody>
      </p:sp>
      <p:sp>
        <p:nvSpPr>
          <p:cNvPr id="16" name="Oval 15"/>
          <p:cNvSpPr/>
          <p:nvPr/>
        </p:nvSpPr>
        <p:spPr>
          <a:xfrm>
            <a:off x="732863" y="5104618"/>
            <a:ext cx="1463040" cy="731520"/>
          </a:xfrm>
          <a:prstGeom prst="ellipse">
            <a:avLst/>
          </a:prstGeom>
          <a:solidFill>
            <a:schemeClr val="accent3"/>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Laptop / Hybrid Device</a:t>
            </a:r>
            <a:endParaRPr lang="en-CA" sz="1200" dirty="0"/>
          </a:p>
        </p:txBody>
      </p:sp>
      <p:sp>
        <p:nvSpPr>
          <p:cNvPr id="17" name="Oval 16"/>
          <p:cNvSpPr/>
          <p:nvPr/>
        </p:nvSpPr>
        <p:spPr>
          <a:xfrm>
            <a:off x="732863" y="3307630"/>
            <a:ext cx="1463040" cy="731520"/>
          </a:xfrm>
          <a:prstGeom prst="ellipse">
            <a:avLst/>
          </a:prstGeom>
          <a:solidFill>
            <a:schemeClr val="accent3"/>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COBO Device</a:t>
            </a:r>
            <a:endParaRPr lang="en-CA" sz="1200" dirty="0"/>
          </a:p>
        </p:txBody>
      </p:sp>
      <p:sp>
        <p:nvSpPr>
          <p:cNvPr id="18" name="Oval 17"/>
          <p:cNvSpPr/>
          <p:nvPr/>
        </p:nvSpPr>
        <p:spPr>
          <a:xfrm>
            <a:off x="732863" y="4061801"/>
            <a:ext cx="1463040" cy="731520"/>
          </a:xfrm>
          <a:prstGeom prst="ellipse">
            <a:avLst/>
          </a:prstGeom>
          <a:solidFill>
            <a:schemeClr val="accent3"/>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Mobile Device</a:t>
            </a:r>
            <a:endParaRPr lang="en-CA" sz="1200" dirty="0"/>
          </a:p>
        </p:txBody>
      </p:sp>
      <p:sp>
        <p:nvSpPr>
          <p:cNvPr id="19" name="Oval 18"/>
          <p:cNvSpPr/>
          <p:nvPr/>
        </p:nvSpPr>
        <p:spPr>
          <a:xfrm>
            <a:off x="592167" y="4696340"/>
            <a:ext cx="929048" cy="403695"/>
          </a:xfrm>
          <a:prstGeom prst="ellipse">
            <a:avLst/>
          </a:prstGeom>
          <a:solidFill>
            <a:schemeClr val="accent4">
              <a:lumMod val="65000"/>
            </a:schemeClr>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iOS</a:t>
            </a:r>
            <a:endParaRPr lang="en-CA" sz="1000" dirty="0"/>
          </a:p>
        </p:txBody>
      </p:sp>
      <p:sp>
        <p:nvSpPr>
          <p:cNvPr id="20" name="Oval 19"/>
          <p:cNvSpPr/>
          <p:nvPr/>
        </p:nvSpPr>
        <p:spPr>
          <a:xfrm>
            <a:off x="1452569" y="4696340"/>
            <a:ext cx="929048" cy="403695"/>
          </a:xfrm>
          <a:prstGeom prst="ellipse">
            <a:avLst/>
          </a:prstGeom>
          <a:solidFill>
            <a:schemeClr val="accent4">
              <a:lumMod val="65000"/>
            </a:schemeClr>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Android</a:t>
            </a:r>
            <a:endParaRPr lang="en-CA" sz="1000" dirty="0"/>
          </a:p>
        </p:txBody>
      </p:sp>
      <p:sp>
        <p:nvSpPr>
          <p:cNvPr id="22" name="Oval 21"/>
          <p:cNvSpPr/>
          <p:nvPr/>
        </p:nvSpPr>
        <p:spPr>
          <a:xfrm>
            <a:off x="769988" y="2553459"/>
            <a:ext cx="1463040" cy="731520"/>
          </a:xfrm>
          <a:prstGeom prst="ellipse">
            <a:avLst/>
          </a:prstGeom>
          <a:solidFill>
            <a:schemeClr val="accent3"/>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BYOD Device</a:t>
            </a:r>
            <a:endParaRPr lang="en-CA" sz="1200" dirty="0"/>
          </a:p>
        </p:txBody>
      </p:sp>
      <p:sp>
        <p:nvSpPr>
          <p:cNvPr id="23" name="Oval 22"/>
          <p:cNvSpPr/>
          <p:nvPr/>
        </p:nvSpPr>
        <p:spPr>
          <a:xfrm>
            <a:off x="592167" y="5776429"/>
            <a:ext cx="929048" cy="403695"/>
          </a:xfrm>
          <a:prstGeom prst="ellipse">
            <a:avLst/>
          </a:prstGeom>
          <a:solidFill>
            <a:schemeClr val="accent4">
              <a:lumMod val="65000"/>
            </a:schemeClr>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Windows</a:t>
            </a:r>
            <a:endParaRPr lang="en-CA" sz="900" dirty="0"/>
          </a:p>
        </p:txBody>
      </p:sp>
      <p:sp>
        <p:nvSpPr>
          <p:cNvPr id="24" name="Oval 23"/>
          <p:cNvSpPr/>
          <p:nvPr/>
        </p:nvSpPr>
        <p:spPr>
          <a:xfrm>
            <a:off x="1452569" y="5776429"/>
            <a:ext cx="929048" cy="403695"/>
          </a:xfrm>
          <a:prstGeom prst="ellipse">
            <a:avLst/>
          </a:prstGeom>
          <a:solidFill>
            <a:schemeClr val="accent4">
              <a:lumMod val="65000"/>
            </a:schemeClr>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OSX</a:t>
            </a:r>
            <a:endParaRPr lang="en-CA" sz="1000" dirty="0"/>
          </a:p>
        </p:txBody>
      </p:sp>
      <p:sp>
        <p:nvSpPr>
          <p:cNvPr id="25" name="Rounded Rectangle 24"/>
          <p:cNvSpPr/>
          <p:nvPr/>
        </p:nvSpPr>
        <p:spPr>
          <a:xfrm>
            <a:off x="4750555" y="2633250"/>
            <a:ext cx="3471962" cy="3290752"/>
          </a:xfrm>
          <a:prstGeom prst="roundRect">
            <a:avLst>
              <a:gd name="adj" fmla="val 4820"/>
            </a:avLst>
          </a:prstGeom>
          <a:noFill/>
          <a:ln>
            <a:solidFill>
              <a:schemeClr val="accent2"/>
            </a:solidFill>
            <a:prstDash val="dash"/>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dirty="0"/>
          </a:p>
        </p:txBody>
      </p:sp>
      <p:sp>
        <p:nvSpPr>
          <p:cNvPr id="26" name="Text Placeholder 2"/>
          <p:cNvSpPr txBox="1">
            <a:spLocks/>
          </p:cNvSpPr>
          <p:nvPr/>
        </p:nvSpPr>
        <p:spPr bwMode="auto">
          <a:xfrm>
            <a:off x="4750556" y="5974130"/>
            <a:ext cx="3471962" cy="5046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b="1" dirty="0" smtClean="0">
                <a:solidFill>
                  <a:schemeClr val="accent2"/>
                </a:solidFill>
              </a:rPr>
              <a:t>With management, security, and support from IT</a:t>
            </a:r>
            <a:endParaRPr lang="en-CA" sz="1400" b="1" dirty="0">
              <a:solidFill>
                <a:schemeClr val="accent2"/>
              </a:solidFill>
            </a:endParaRPr>
          </a:p>
        </p:txBody>
      </p:sp>
      <p:sp>
        <p:nvSpPr>
          <p:cNvPr id="27" name="Text Placeholder 2"/>
          <p:cNvSpPr txBox="1">
            <a:spLocks/>
          </p:cNvSpPr>
          <p:nvPr/>
        </p:nvSpPr>
        <p:spPr bwMode="auto">
          <a:xfrm>
            <a:off x="2681552" y="2134563"/>
            <a:ext cx="1785010" cy="3855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b="1" dirty="0" smtClean="0">
                <a:solidFill>
                  <a:schemeClr val="accent1"/>
                </a:solidFill>
              </a:rPr>
              <a:t>On any network</a:t>
            </a:r>
            <a:endParaRPr lang="en-CA" sz="1400" b="1" dirty="0">
              <a:solidFill>
                <a:schemeClr val="accent1"/>
              </a:solidFill>
            </a:endParaRPr>
          </a:p>
        </p:txBody>
      </p:sp>
      <p:sp>
        <p:nvSpPr>
          <p:cNvPr id="28" name="Text Placeholder 2"/>
          <p:cNvSpPr txBox="1">
            <a:spLocks/>
          </p:cNvSpPr>
          <p:nvPr/>
        </p:nvSpPr>
        <p:spPr bwMode="auto">
          <a:xfrm>
            <a:off x="4750555" y="2091099"/>
            <a:ext cx="3515663" cy="4461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b="1" dirty="0" smtClean="0"/>
              <a:t>Can access any required application, to work with any required document</a:t>
            </a:r>
            <a:endParaRPr lang="en-CA" sz="1400" b="1" dirty="0"/>
          </a:p>
        </p:txBody>
      </p:sp>
      <p:cxnSp>
        <p:nvCxnSpPr>
          <p:cNvPr id="31" name="Straight Arrow Connector 30"/>
          <p:cNvCxnSpPr>
            <a:stCxn id="22" idx="6"/>
            <a:endCxn id="32" idx="1"/>
          </p:cNvCxnSpPr>
          <p:nvPr/>
        </p:nvCxnSpPr>
        <p:spPr>
          <a:xfrm>
            <a:off x="2233028" y="2919219"/>
            <a:ext cx="448523" cy="1359407"/>
          </a:xfrm>
          <a:prstGeom prst="straightConnector1">
            <a:avLst/>
          </a:prstGeom>
          <a:noFill/>
          <a:ln>
            <a:solidFill>
              <a:schemeClr val="accent2"/>
            </a:solidFill>
            <a:prstDash val="solid"/>
            <a:headEnd type="oval" w="med" len="med"/>
            <a:tailEnd type="oval" w="med" len="med"/>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sp>
        <p:nvSpPr>
          <p:cNvPr id="32" name="Rounded Rectangle 31"/>
          <p:cNvSpPr/>
          <p:nvPr/>
        </p:nvSpPr>
        <p:spPr>
          <a:xfrm>
            <a:off x="2681551" y="2633250"/>
            <a:ext cx="1791962" cy="3290752"/>
          </a:xfrm>
          <a:prstGeom prst="roundRect">
            <a:avLst>
              <a:gd name="adj" fmla="val 4820"/>
            </a:avLst>
          </a:prstGeom>
          <a:noFill/>
          <a:ln>
            <a:solidFill>
              <a:schemeClr val="accent1"/>
            </a:solidFill>
            <a:prstDash val="dash"/>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dirty="0"/>
          </a:p>
        </p:txBody>
      </p:sp>
      <p:cxnSp>
        <p:nvCxnSpPr>
          <p:cNvPr id="34" name="Straight Arrow Connector 33"/>
          <p:cNvCxnSpPr>
            <a:stCxn id="17" idx="6"/>
            <a:endCxn id="32" idx="1"/>
          </p:cNvCxnSpPr>
          <p:nvPr/>
        </p:nvCxnSpPr>
        <p:spPr>
          <a:xfrm>
            <a:off x="2195903" y="3673390"/>
            <a:ext cx="485648" cy="605236"/>
          </a:xfrm>
          <a:prstGeom prst="straightConnector1">
            <a:avLst/>
          </a:prstGeom>
          <a:noFill/>
          <a:ln>
            <a:solidFill>
              <a:schemeClr val="accent2"/>
            </a:solidFill>
            <a:prstDash val="solid"/>
            <a:headEnd type="oval" w="med" len="med"/>
            <a:tailEnd type="oval" w="med" len="med"/>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cxnSp>
        <p:nvCxnSpPr>
          <p:cNvPr id="35" name="Straight Arrow Connector 34"/>
          <p:cNvCxnSpPr>
            <a:stCxn id="18" idx="6"/>
            <a:endCxn id="32" idx="1"/>
          </p:cNvCxnSpPr>
          <p:nvPr/>
        </p:nvCxnSpPr>
        <p:spPr>
          <a:xfrm flipV="1">
            <a:off x="2195903" y="4278626"/>
            <a:ext cx="485648" cy="148935"/>
          </a:xfrm>
          <a:prstGeom prst="straightConnector1">
            <a:avLst/>
          </a:prstGeom>
          <a:noFill/>
          <a:ln>
            <a:solidFill>
              <a:schemeClr val="accent2"/>
            </a:solidFill>
            <a:prstDash val="solid"/>
            <a:headEnd type="oval" w="med" len="med"/>
            <a:tailEnd type="oval" w="med" len="med"/>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cxnSp>
        <p:nvCxnSpPr>
          <p:cNvPr id="36" name="Straight Arrow Connector 35"/>
          <p:cNvCxnSpPr>
            <a:stCxn id="16" idx="6"/>
            <a:endCxn id="32" idx="1"/>
          </p:cNvCxnSpPr>
          <p:nvPr/>
        </p:nvCxnSpPr>
        <p:spPr>
          <a:xfrm flipV="1">
            <a:off x="2195903" y="4278626"/>
            <a:ext cx="485648" cy="1191752"/>
          </a:xfrm>
          <a:prstGeom prst="straightConnector1">
            <a:avLst/>
          </a:prstGeom>
          <a:noFill/>
          <a:ln>
            <a:solidFill>
              <a:schemeClr val="accent2"/>
            </a:solidFill>
            <a:prstDash val="solid"/>
            <a:headEnd type="oval" w="med" len="med"/>
            <a:tailEnd type="oval" w="med" len="med"/>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cxnSp>
        <p:nvCxnSpPr>
          <p:cNvPr id="43" name="Straight Arrow Connector 42"/>
          <p:cNvCxnSpPr>
            <a:stCxn id="32" idx="3"/>
            <a:endCxn id="25" idx="1"/>
          </p:cNvCxnSpPr>
          <p:nvPr/>
        </p:nvCxnSpPr>
        <p:spPr>
          <a:xfrm>
            <a:off x="4473513" y="4278626"/>
            <a:ext cx="277042" cy="0"/>
          </a:xfrm>
          <a:prstGeom prst="straightConnector1">
            <a:avLst/>
          </a:prstGeom>
          <a:noFill/>
          <a:ln>
            <a:solidFill>
              <a:schemeClr val="accent2"/>
            </a:solidFill>
            <a:prstDash val="solid"/>
            <a:headEnd type="oval" w="med" len="med"/>
            <a:tailEnd type="oval" w="med" len="med"/>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sp>
        <p:nvSpPr>
          <p:cNvPr id="46" name="Text Placeholder 2"/>
          <p:cNvSpPr txBox="1">
            <a:spLocks/>
          </p:cNvSpPr>
          <p:nvPr/>
        </p:nvSpPr>
        <p:spPr bwMode="auto">
          <a:xfrm rot="16200000">
            <a:off x="-1683117" y="3964114"/>
            <a:ext cx="4046443" cy="3855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800" b="1" dirty="0" smtClean="0"/>
              <a:t>Device agnosticism:</a:t>
            </a:r>
            <a:endParaRPr lang="en-CA" sz="1800" b="1" dirty="0"/>
          </a:p>
        </p:txBody>
      </p:sp>
    </p:spTree>
    <p:extLst>
      <p:ext uri="{BB962C8B-B14F-4D97-AF65-F5344CB8AC3E}">
        <p14:creationId xmlns:p14="http://schemas.microsoft.com/office/powerpoint/2010/main" val="40530157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C8gJU.P9ekO5Nbf0oFFDd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C8gJU.P9ekO5Nbf0oFFDdg"/>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7_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2931</Words>
  <Application>Microsoft Office PowerPoint</Application>
  <PresentationFormat>On-screen Show (4:3)</PresentationFormat>
  <Paragraphs>282</Paragraphs>
  <Slides>14</Slides>
  <Notes>4</Notes>
  <HiddenSlides>0</HiddenSlides>
  <MMClips>0</MMClips>
  <ScaleCrop>false</ScaleCrop>
  <HeadingPairs>
    <vt:vector size="8" baseType="variant">
      <vt:variant>
        <vt:lpstr>Fonts Used</vt:lpstr>
      </vt:variant>
      <vt:variant>
        <vt:i4>7</vt:i4>
      </vt:variant>
      <vt:variant>
        <vt:lpstr>Theme</vt:lpstr>
      </vt:variant>
      <vt:variant>
        <vt:i4>2</vt:i4>
      </vt:variant>
      <vt:variant>
        <vt:lpstr>Slide Titles</vt:lpstr>
      </vt:variant>
      <vt:variant>
        <vt:i4>14</vt:i4>
      </vt:variant>
      <vt:variant>
        <vt:lpstr>Custom Shows</vt:lpstr>
      </vt:variant>
      <vt:variant>
        <vt:i4>1</vt:i4>
      </vt:variant>
    </vt:vector>
  </HeadingPairs>
  <TitlesOfParts>
    <vt:vector size="24" baseType="lpstr">
      <vt:lpstr>Arial</vt:lpstr>
      <vt:lpstr>Calibri</vt:lpstr>
      <vt:lpstr>Ebrima</vt:lpstr>
      <vt:lpstr>Georgia</vt:lpstr>
      <vt:lpstr>Open Sans</vt:lpstr>
      <vt:lpstr>Times New Roman</vt:lpstr>
      <vt:lpstr>Wingdings</vt:lpstr>
      <vt:lpstr>Theme1</vt:lpstr>
      <vt:lpstr>7_Theme1</vt:lpstr>
      <vt:lpstr>PowerPoint Presentation</vt:lpstr>
      <vt:lpstr>Executive summary</vt:lpstr>
      <vt:lpstr>Stop relying on ad hoc mobile strategy; mobility is no longer a new trend</vt:lpstr>
      <vt:lpstr>Follow the steps toward building a mobile strategy to avoid a disjointed mess of mobile initiatives</vt:lpstr>
      <vt:lpstr>Put user needs at the center of your strategy; the rest will follow</vt:lpstr>
      <vt:lpstr>Ownership and personal enablement are two key decisions; get to know the most common provisioning models</vt:lpstr>
      <vt:lpstr>One provisioning model is not enough; adopt a hybrid strategy to address the needs of different user groups</vt:lpstr>
      <vt:lpstr>A hybrid approach can introduce flexibility, but freedom to work anywhere, from any device, can have downsides</vt:lpstr>
      <vt:lpstr>An upside of a hybrid approach is becoming device agnostic, preparing for a multi-device, multi-platform world</vt:lpstr>
      <vt:lpstr>Integrate your mobile strategy with a broader end-user computing roadmap</vt:lpstr>
      <vt:lpstr>An energy company weighs the pros and cons of BYOD and incorporates tablets into its strategic vision for mobility</vt:lpstr>
      <vt:lpstr>PowerPoint Presentation</vt:lpstr>
      <vt:lpstr>PowerPoint Presentation</vt:lpstr>
      <vt:lpstr>Workshop overview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2015-11-04T04:08:08Z</dcterms:created>
  <dcterms:modified xsi:type="dcterms:W3CDTF">2015-11-05T15:46:29Z</dcterms:modified>
</cp:coreProperties>
</file>