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5" r:id="rId1"/>
    <p:sldMasterId id="2147483801" r:id="rId2"/>
  </p:sldMasterIdLst>
  <p:notesMasterIdLst>
    <p:notesMasterId r:id="rId15"/>
  </p:notesMasterIdLst>
  <p:handoutMasterIdLst>
    <p:handoutMasterId r:id="rId16"/>
  </p:handoutMasterIdLst>
  <p:sldIdLst>
    <p:sldId id="278" r:id="rId3"/>
    <p:sldId id="720" r:id="rId4"/>
    <p:sldId id="678" r:id="rId5"/>
    <p:sldId id="697" r:id="rId6"/>
    <p:sldId id="732" r:id="rId7"/>
    <p:sldId id="743" r:id="rId8"/>
    <p:sldId id="698" r:id="rId9"/>
    <p:sldId id="649" r:id="rId10"/>
    <p:sldId id="501" r:id="rId11"/>
    <p:sldId id="615" r:id="rId12"/>
    <p:sldId id="504" r:id="rId13"/>
    <p:sldId id="744"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29475F"/>
    <a:srgbClr val="DFE9F1"/>
    <a:srgbClr val="96B8D2"/>
    <a:srgbClr val="A6A6A6"/>
    <a:srgbClr val="CACACA"/>
    <a:srgbClr val="A8BC32"/>
    <a:srgbClr val="16476E"/>
    <a:srgbClr val="2576B7"/>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p:cViewPr varScale="1">
        <p:scale>
          <a:sx n="128" d="100"/>
          <a:sy n="128" d="100"/>
        </p:scale>
        <p:origin x="191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11/2/2015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11/2/2015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580527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3005317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21359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2869774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396486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619217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346362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90158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086239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4058452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 y="214890"/>
            <a:ext cx="8999983" cy="3832009"/>
            <a:chOff x="1" y="-16351"/>
            <a:chExt cx="8999983" cy="3832009"/>
          </a:xfrm>
        </p:grpSpPr>
        <p:grpSp>
          <p:nvGrpSpPr>
            <p:cNvPr id="8" name="Group 76"/>
            <p:cNvGrpSpPr/>
            <p:nvPr/>
          </p:nvGrpSpPr>
          <p:grpSpPr>
            <a:xfrm>
              <a:off x="1" y="745520"/>
              <a:ext cx="252922" cy="3070138"/>
              <a:chOff x="1" y="745520"/>
              <a:chExt cx="252922" cy="3070138"/>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5908251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116496462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00740222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38335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9255495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998210632"/>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3747939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6014813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1116626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842648508"/>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38833701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0624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6576699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5642214"/>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251520" y="1132006"/>
            <a:ext cx="365168" cy="364691"/>
          </a:xfrm>
          <a:prstGeom prst="rect">
            <a:avLst/>
          </a:prstGeom>
          <a:solidFill>
            <a:srgbClr val="243F54"/>
          </a:solid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72071" y="1144504"/>
            <a:ext cx="344617" cy="339694"/>
            <a:chOff x="6983446" y="224644"/>
            <a:chExt cx="734136" cy="731520"/>
          </a:xfrm>
          <a:solidFill>
            <a:srgbClr val="243F54"/>
          </a:solidFill>
        </p:grpSpPr>
        <p:sp>
          <p:nvSpPr>
            <p:cNvPr id="13" name="Rectangle 12"/>
            <p:cNvSpPr/>
            <p:nvPr/>
          </p:nvSpPr>
          <p:spPr>
            <a:xfrm>
              <a:off x="6986062" y="224644"/>
              <a:ext cx="731520" cy="73152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8720342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5986808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988907875"/>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800"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54411765"/>
      </p:ext>
    </p:extLst>
  </p:cSld>
  <p:clrMap bg1="lt1" tx1="dk1" bg2="lt2" tx2="dk2" accent1="accent1" accent2="accent2" accent3="accent3" accent4="accent4" accent5="accent5" accent6="accent6" hlink="hlink" folHlink="folHlink"/>
  <p:sldLayoutIdLst>
    <p:sldLayoutId id="2147483802" r:id="rId1"/>
    <p:sldLayoutId id="2147483803"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gif"/></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9.png"/><Relationship Id="rId7"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hyperlink" Target="http://www.infotech.com/research/ss/create-project-management-success" TargetMode="External"/><Relationship Id="rId4" Type="http://schemas.openxmlformats.org/officeDocument/2006/relationships/image" Target="../media/image20.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2.png"/><Relationship Id="rId7"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15.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drive-real-business-value-with-an-hris-strategy?utm_source=SS_Sample&amp;utm_medium=Collateral&amp;utm_campaign=Collateral" TargetMode="External"/><Relationship Id="rId7" Type="http://schemas.openxmlformats.org/officeDocument/2006/relationships/image" Target="../media/image14.png"/><Relationship Id="rId2" Type="http://schemas.openxmlformats.org/officeDocument/2006/relationships/hyperlink" Target="http://www.infotech.com/" TargetMode="External"/><Relationship Id="rId1" Type="http://schemas.openxmlformats.org/officeDocument/2006/relationships/slideLayout" Target="../slideLayouts/slideLayout16.xml"/><Relationship Id="rId6" Type="http://schemas.openxmlformats.org/officeDocument/2006/relationships/image" Target="../media/image13.png"/><Relationship Id="rId5" Type="http://schemas.openxmlformats.org/officeDocument/2006/relationships/image" Target="../media/image26.png"/><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10.wmf"/><Relationship Id="rId18" Type="http://schemas.openxmlformats.org/officeDocument/2006/relationships/image" Target="../media/image13.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9.png"/><Relationship Id="rId17"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tags" Target="../tags/tag3.xml"/><Relationship Id="rId16" Type="http://schemas.openxmlformats.org/officeDocument/2006/relationships/hyperlink" Target="mailto:GuidedImplementations@InfoTech.com" TargetMode="Externa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2.xml"/><Relationship Id="rId5" Type="http://schemas.openxmlformats.org/officeDocument/2006/relationships/tags" Target="../tags/tag6.xml"/><Relationship Id="rId15" Type="http://schemas.openxmlformats.org/officeDocument/2006/relationships/image" Target="../media/image12.png"/><Relationship Id="rId10" Type="http://schemas.openxmlformats.org/officeDocument/2006/relationships/slideLayout" Target="../slideLayouts/slideLayout8.xml"/><Relationship Id="rId19" Type="http://schemas.openxmlformats.org/officeDocument/2006/relationships/image" Target="../media/image14.png"/><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14.png"/><Relationship Id="rId3" Type="http://schemas.openxmlformats.org/officeDocument/2006/relationships/tags" Target="../tags/tag13.xml"/><Relationship Id="rId7" Type="http://schemas.openxmlformats.org/officeDocument/2006/relationships/tags" Target="../tags/tag17.xml"/><Relationship Id="rId12" Type="http://schemas.openxmlformats.org/officeDocument/2006/relationships/image" Target="../media/image13.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11" Type="http://schemas.openxmlformats.org/officeDocument/2006/relationships/hyperlink" Target="http://www.infotech.com/research/ss/drive-real-business-value-with-an-hris-strategy?utm_source=SS_Sample&amp;utm_medium=Collateral&amp;utm_campaign=Collateral" TargetMode="External"/><Relationship Id="rId5" Type="http://schemas.openxmlformats.org/officeDocument/2006/relationships/tags" Target="../tags/tag15.xml"/><Relationship Id="rId10" Type="http://schemas.openxmlformats.org/officeDocument/2006/relationships/slide" Target="slide3.xml"/><Relationship Id="rId4" Type="http://schemas.openxmlformats.org/officeDocument/2006/relationships/tags" Target="../tags/tag14.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drive-real-business-value-with-an-hris-strategy?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13.png"/><Relationship Id="rId5" Type="http://schemas.openxmlformats.org/officeDocument/2006/relationships/hyperlink" Target="http://www.infotech.com/research/ss/drive-real-business-value-with-an-hris-strategy?utm_source=SS_Sample&amp;utm_medium=Collateral&amp;utm_campaign=Collateral" TargetMode="Externa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hyperlink" Target="http://www.infotech.com/research/ss/drive-real-business-value-with-an-hris-strategy?utm_source=SS_Sample&amp;utm_medium=Collateral&amp;utm_campaign=Collateral" TargetMode="External"/><Relationship Id="rId5" Type="http://schemas.openxmlformats.org/officeDocument/2006/relationships/image" Target="../media/image18.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smtClean="0"/>
              <a:t>Drive Real Business Value with an HRIS Strategy</a:t>
            </a:r>
            <a:endParaRPr lang="en-US" dirty="0"/>
          </a:p>
        </p:txBody>
      </p:sp>
      <p:sp>
        <p:nvSpPr>
          <p:cNvPr id="6" name="Text Placeholder 5"/>
          <p:cNvSpPr>
            <a:spLocks noGrp="1"/>
          </p:cNvSpPr>
          <p:nvPr>
            <p:ph type="body" sz="quarter" idx="16"/>
          </p:nvPr>
        </p:nvSpPr>
        <p:spPr>
          <a:xfrm>
            <a:off x="774700" y="3962400"/>
            <a:ext cx="7467600" cy="508000"/>
          </a:xfrm>
        </p:spPr>
        <p:txBody>
          <a:bodyPr/>
          <a:lstStyle/>
          <a:p>
            <a:r>
              <a:rPr lang="en-US" dirty="0" smtClean="0"/>
              <a:t>An HRIS roadmap that is aligned with your organization’s priorities provides a clear path forward for both HR and IT.</a:t>
            </a:r>
          </a:p>
          <a:p>
            <a:endParaRPr lang="en-US" dirty="0"/>
          </a:p>
        </p:txBody>
      </p:sp>
      <p:sp>
        <p:nvSpPr>
          <p:cNvPr id="8" name="Text Placeholder 1"/>
          <p:cNvSpPr txBox="1">
            <a:spLocks/>
          </p:cNvSpPr>
          <p:nvPr/>
        </p:nvSpPr>
        <p:spPr bwMode="auto">
          <a:xfrm>
            <a:off x="787400" y="1750645"/>
            <a:ext cx="7454900" cy="9177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lnSpc>
                <a:spcPts val="3200"/>
              </a:lnSpc>
              <a:spcBef>
                <a:spcPct val="20000"/>
              </a:spcBef>
              <a:spcAft>
                <a:spcPct val="0"/>
              </a:spcAft>
              <a:buClr>
                <a:schemeClr val="tx1"/>
              </a:buClr>
              <a:buSzPct val="120000"/>
              <a:buFont typeface="Arial" pitchFamily="34" charset="0"/>
              <a:buNone/>
              <a:defRPr sz="2800" kern="1200" baseline="0">
                <a:solidFill>
                  <a:schemeClr val="tx1"/>
                </a:solidFill>
                <a:latin typeface="+mj-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None/>
              <a:defRPr sz="2800" kern="1200">
                <a:solidFill>
                  <a:schemeClr val="tx1"/>
                </a:solidFill>
                <a:latin typeface="+mj-lt"/>
                <a:ea typeface="+mn-ea"/>
                <a:cs typeface="+mn-cs"/>
              </a:defRPr>
            </a:lvl2pPr>
            <a:lvl3pPr marL="542925" indent="-180975" algn="l" rtl="0" eaLnBrk="1" fontAlgn="base" hangingPunct="1">
              <a:spcBef>
                <a:spcPct val="20000"/>
              </a:spcBef>
              <a:spcAft>
                <a:spcPct val="0"/>
              </a:spcAft>
              <a:buClr>
                <a:schemeClr val="tx1"/>
              </a:buClr>
              <a:buFont typeface="Arial" pitchFamily="34" charset="0"/>
              <a:buNone/>
              <a:defRPr sz="2800" kern="1200">
                <a:solidFill>
                  <a:schemeClr val="tx1"/>
                </a:solidFill>
                <a:latin typeface="+mj-lt"/>
                <a:ea typeface="+mn-ea"/>
                <a:cs typeface="+mn-cs"/>
              </a:defRPr>
            </a:lvl3pPr>
            <a:lvl4pPr marL="714375" indent="-171450" algn="l" rtl="0" eaLnBrk="1" fontAlgn="base" hangingPunct="1">
              <a:spcBef>
                <a:spcPct val="20000"/>
              </a:spcBef>
              <a:spcAft>
                <a:spcPct val="0"/>
              </a:spcAft>
              <a:buClr>
                <a:schemeClr val="tx1"/>
              </a:buClr>
              <a:buFont typeface="Wingdings" pitchFamily="2" charset="2"/>
              <a:buNone/>
              <a:defRPr sz="2800" kern="1200">
                <a:solidFill>
                  <a:schemeClr val="tx1"/>
                </a:solidFill>
                <a:latin typeface="+mj-lt"/>
                <a:ea typeface="+mn-ea"/>
                <a:cs typeface="+mn-cs"/>
              </a:defRPr>
            </a:lvl4pPr>
            <a:lvl5pPr marL="2057400" indent="-228600" algn="l" rtl="0" eaLnBrk="1" fontAlgn="base" hangingPunct="1">
              <a:spcBef>
                <a:spcPct val="20000"/>
              </a:spcBef>
              <a:spcAft>
                <a:spcPct val="0"/>
              </a:spcAft>
              <a:buFont typeface="Arial" charset="0"/>
              <a:buNone/>
              <a:defRPr sz="2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p:txBody>
      </p:sp>
      <p:grpSp>
        <p:nvGrpSpPr>
          <p:cNvPr id="5" name="Group 4"/>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amond 16"/>
          <p:cNvSpPr/>
          <p:nvPr/>
        </p:nvSpPr>
        <p:spPr>
          <a:xfrm>
            <a:off x="644935" y="1295400"/>
            <a:ext cx="3420000" cy="3420000"/>
          </a:xfrm>
          <a:prstGeom prst="diamond">
            <a:avLst/>
          </a:prstGeom>
          <a:solidFill>
            <a:srgbClr val="FDEDED"/>
          </a:solidFill>
          <a:ln>
            <a:solidFill>
              <a:schemeClr val="tx2">
                <a:lumMod val="20000"/>
                <a:lumOff val="8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iamond 18"/>
          <p:cNvSpPr/>
          <p:nvPr/>
        </p:nvSpPr>
        <p:spPr>
          <a:xfrm>
            <a:off x="1279151" y="1958184"/>
            <a:ext cx="2160000" cy="2160000"/>
          </a:xfrm>
          <a:prstGeom prst="diamond">
            <a:avLst/>
          </a:prstGeom>
          <a:solidFill>
            <a:srgbClr val="FFFBDD"/>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9" name="Diamond 20"/>
          <p:cNvSpPr/>
          <p:nvPr/>
        </p:nvSpPr>
        <p:spPr>
          <a:xfrm>
            <a:off x="1636775" y="2315808"/>
            <a:ext cx="1440000" cy="1440000"/>
          </a:xfrm>
          <a:prstGeom prst="diamond">
            <a:avLst/>
          </a:prstGeom>
          <a:solidFill>
            <a:schemeClr val="accent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Define the scope of the project and set expectations</a:t>
            </a:r>
            <a:endParaRPr lang="en-US" dirty="0"/>
          </a:p>
        </p:txBody>
      </p:sp>
      <p:sp>
        <p:nvSpPr>
          <p:cNvPr id="13" name="Up Arrow 12"/>
          <p:cNvSpPr/>
          <p:nvPr/>
        </p:nvSpPr>
        <p:spPr>
          <a:xfrm rot="2671429">
            <a:off x="2747729" y="2444192"/>
            <a:ext cx="112344" cy="254885"/>
          </a:xfrm>
          <a:prstGeom prst="up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Up Arrow 13"/>
          <p:cNvSpPr/>
          <p:nvPr/>
        </p:nvSpPr>
        <p:spPr>
          <a:xfrm rot="18928571" flipH="1">
            <a:off x="1869335" y="2444191"/>
            <a:ext cx="112344" cy="254885"/>
          </a:xfrm>
          <a:prstGeom prst="up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Up Arrow 14"/>
          <p:cNvSpPr/>
          <p:nvPr/>
        </p:nvSpPr>
        <p:spPr>
          <a:xfrm rot="18928571" flipV="1">
            <a:off x="2747729" y="3368807"/>
            <a:ext cx="112344" cy="254885"/>
          </a:xfrm>
          <a:prstGeom prst="up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Up Arrow 15"/>
          <p:cNvSpPr/>
          <p:nvPr/>
        </p:nvSpPr>
        <p:spPr>
          <a:xfrm rot="2671429" flipH="1" flipV="1">
            <a:off x="1872346" y="3373886"/>
            <a:ext cx="112344" cy="254885"/>
          </a:xfrm>
          <a:prstGeom prst="up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3195302" y="1333627"/>
            <a:ext cx="1039067" cy="338554"/>
          </a:xfrm>
          <a:prstGeom prst="rect">
            <a:avLst/>
          </a:prstGeom>
        </p:spPr>
        <p:txBody>
          <a:bodyPr wrap="none" rtlCol="0">
            <a:spAutoFit/>
          </a:bodyPr>
          <a:lstStyle/>
          <a:p>
            <a:r>
              <a:rPr lang="en-US" sz="1600" b="1" i="1" dirty="0" smtClean="0"/>
              <a:t>In Scope</a:t>
            </a:r>
          </a:p>
        </p:txBody>
      </p:sp>
      <p:grpSp>
        <p:nvGrpSpPr>
          <p:cNvPr id="3" name="Group 51"/>
          <p:cNvGrpSpPr/>
          <p:nvPr/>
        </p:nvGrpSpPr>
        <p:grpSpPr>
          <a:xfrm>
            <a:off x="283956" y="4715400"/>
            <a:ext cx="3879059" cy="1685400"/>
            <a:chOff x="352983" y="4550159"/>
            <a:chExt cx="3879059" cy="1685400"/>
          </a:xfrm>
        </p:grpSpPr>
        <p:sp>
          <p:nvSpPr>
            <p:cNvPr id="32" name="TextBox 52"/>
            <p:cNvSpPr txBox="1"/>
            <p:nvPr/>
          </p:nvSpPr>
          <p:spPr>
            <a:xfrm>
              <a:off x="608288" y="4797503"/>
              <a:ext cx="3538022" cy="1438056"/>
            </a:xfrm>
            <a:prstGeom prst="rect">
              <a:avLst/>
            </a:prstGeom>
            <a:noFill/>
          </p:spPr>
          <p:txBody>
            <a:bodyPr wrap="square" rtlCol="0" anchor="ctr">
              <a:noAutofit/>
            </a:bodyPr>
            <a:lstStyle/>
            <a:p>
              <a:r>
                <a:rPr lang="en-CA" sz="1200" i="1" dirty="0" smtClean="0">
                  <a:latin typeface="+mj-lt"/>
                  <a:ea typeface="Calibri" panose="020F0502020204030204" pitchFamily="34" charset="0"/>
                  <a:cs typeface="Times New Roman" panose="02020603050405020304" pitchFamily="18" charset="0"/>
                </a:rPr>
                <a:t>A critical </a:t>
              </a:r>
              <a:r>
                <a:rPr lang="en-CA" sz="1200" i="1" dirty="0">
                  <a:latin typeface="+mj-lt"/>
                  <a:ea typeface="Calibri" panose="020F0502020204030204" pitchFamily="34" charset="0"/>
                  <a:cs typeface="Times New Roman" panose="02020603050405020304" pitchFamily="18" charset="0"/>
                </a:rPr>
                <a:t>success factor is getting commitment from HR and IT upfront. There needs to be a </a:t>
              </a:r>
              <a:r>
                <a:rPr lang="en-CA" sz="1200" i="1" dirty="0" smtClean="0">
                  <a:latin typeface="+mj-lt"/>
                  <a:ea typeface="Calibri" panose="020F0502020204030204" pitchFamily="34" charset="0"/>
                  <a:cs typeface="Times New Roman" panose="02020603050405020304" pitchFamily="18" charset="0"/>
                </a:rPr>
                <a:t>clear and firm </a:t>
              </a:r>
              <a:r>
                <a:rPr lang="en-CA" sz="1200" i="1" dirty="0">
                  <a:latin typeface="+mj-lt"/>
                  <a:ea typeface="Calibri" panose="020F0502020204030204" pitchFamily="34" charset="0"/>
                  <a:cs typeface="Times New Roman" panose="02020603050405020304" pitchFamily="18" charset="0"/>
                </a:rPr>
                <a:t>understanding of </a:t>
              </a:r>
              <a:r>
                <a:rPr lang="en-CA" sz="1200" i="1" dirty="0" smtClean="0">
                  <a:latin typeface="+mj-lt"/>
                  <a:ea typeface="Calibri" panose="020F0502020204030204" pitchFamily="34" charset="0"/>
                  <a:cs typeface="Times New Roman" panose="02020603050405020304" pitchFamily="18" charset="0"/>
                </a:rPr>
                <a:t>roles and responsibilities. </a:t>
              </a:r>
              <a:r>
                <a:rPr lang="en-CA" sz="1200" i="1" dirty="0">
                  <a:latin typeface="+mj-lt"/>
                  <a:ea typeface="Calibri" panose="020F0502020204030204" pitchFamily="34" charset="0"/>
                  <a:cs typeface="Times New Roman" panose="02020603050405020304" pitchFamily="18" charset="0"/>
                </a:rPr>
                <a:t>An HRIS project is a </a:t>
              </a:r>
              <a:r>
                <a:rPr lang="en-CA" sz="1200" i="1" dirty="0" smtClean="0">
                  <a:latin typeface="+mj-lt"/>
                  <a:ea typeface="Calibri" panose="020F0502020204030204" pitchFamily="34" charset="0"/>
                  <a:cs typeface="Times New Roman" panose="02020603050405020304" pitchFamily="18" charset="0"/>
                </a:rPr>
                <a:t>long-term </a:t>
              </a:r>
              <a:r>
                <a:rPr lang="en-CA" sz="1200" i="1" dirty="0">
                  <a:latin typeface="+mj-lt"/>
                  <a:ea typeface="Calibri" panose="020F0502020204030204" pitchFamily="34" charset="0"/>
                  <a:cs typeface="Times New Roman" panose="02020603050405020304" pitchFamily="18" charset="0"/>
                </a:rPr>
                <a:t>and costly engagement. S</a:t>
              </a:r>
              <a:r>
                <a:rPr lang="en-CA" sz="1200" i="1" dirty="0" smtClean="0">
                  <a:latin typeface="+mj-lt"/>
                  <a:ea typeface="Calibri" panose="020F0502020204030204" pitchFamily="34" charset="0"/>
                  <a:cs typeface="Times New Roman" panose="02020603050405020304" pitchFamily="18" charset="0"/>
                </a:rPr>
                <a:t>et </a:t>
              </a:r>
              <a:r>
                <a:rPr lang="en-CA" sz="1200" i="1" dirty="0">
                  <a:latin typeface="+mj-lt"/>
                  <a:ea typeface="Calibri" panose="020F0502020204030204" pitchFamily="34" charset="0"/>
                  <a:cs typeface="Times New Roman" panose="02020603050405020304" pitchFamily="18" charset="0"/>
                </a:rPr>
                <a:t>expectations right from the start. </a:t>
              </a:r>
            </a:p>
            <a:p>
              <a:endParaRPr lang="en-CA" sz="1200" dirty="0" smtClean="0">
                <a:latin typeface="+mj-lt"/>
                <a:ea typeface="Calibri" panose="020F0502020204030204" pitchFamily="34" charset="0"/>
                <a:cs typeface="Times New Roman" panose="02020603050405020304" pitchFamily="18" charset="0"/>
              </a:endParaRPr>
            </a:p>
            <a:p>
              <a:pPr algn="r"/>
              <a:r>
                <a:rPr lang="en-CA" sz="1200" dirty="0" smtClean="0">
                  <a:ea typeface="Calibri" panose="020F0502020204030204" pitchFamily="34" charset="0"/>
                  <a:cs typeface="Times New Roman" panose="02020603050405020304" pitchFamily="18" charset="0"/>
                </a:rPr>
                <a:t> – Debbie Elliott, </a:t>
              </a:r>
              <a:r>
                <a:rPr lang="en-CA" sz="1200" dirty="0">
                  <a:ea typeface="Calibri" panose="020F0502020204030204" pitchFamily="34" charset="0"/>
                  <a:cs typeface="Times New Roman" panose="02020603050405020304" pitchFamily="18" charset="0"/>
                </a:rPr>
                <a:t>Principal Consultant, Elliott D &amp; </a:t>
              </a:r>
              <a:r>
                <a:rPr lang="en-CA" sz="1200" dirty="0" smtClean="0">
                  <a:ea typeface="Calibri" panose="020F0502020204030204" pitchFamily="34" charset="0"/>
                  <a:cs typeface="Times New Roman" panose="02020603050405020304" pitchFamily="18" charset="0"/>
                </a:rPr>
                <a:t>Associates </a:t>
              </a:r>
            </a:p>
          </p:txBody>
        </p:sp>
        <p:pic>
          <p:nvPicPr>
            <p:cNvPr id="33" name="Picture 100"/>
            <p:cNvPicPr>
              <a:picLocks noChangeAspect="1"/>
            </p:cNvPicPr>
            <p:nvPr/>
          </p:nvPicPr>
          <p:blipFill>
            <a:blip r:embed="rId3"/>
            <a:stretch>
              <a:fillRect/>
            </a:stretch>
          </p:blipFill>
          <p:spPr>
            <a:xfrm>
              <a:off x="352983" y="4550159"/>
              <a:ext cx="383089" cy="349777"/>
            </a:xfrm>
            <a:prstGeom prst="rect">
              <a:avLst/>
            </a:prstGeom>
          </p:spPr>
        </p:pic>
        <p:pic>
          <p:nvPicPr>
            <p:cNvPr id="34" name="Picture 101"/>
            <p:cNvPicPr>
              <a:picLocks noChangeAspect="1"/>
            </p:cNvPicPr>
            <p:nvPr/>
          </p:nvPicPr>
          <p:blipFill>
            <a:blip r:embed="rId4"/>
            <a:stretch>
              <a:fillRect/>
            </a:stretch>
          </p:blipFill>
          <p:spPr>
            <a:xfrm>
              <a:off x="3861445" y="5486049"/>
              <a:ext cx="370597" cy="303973"/>
            </a:xfrm>
            <a:prstGeom prst="rect">
              <a:avLst/>
            </a:prstGeom>
          </p:spPr>
        </p:pic>
      </p:grpSp>
      <p:sp>
        <p:nvSpPr>
          <p:cNvPr id="23" name="Rounded Rectangle 42"/>
          <p:cNvSpPr/>
          <p:nvPr/>
        </p:nvSpPr>
        <p:spPr>
          <a:xfrm>
            <a:off x="4256349" y="1283913"/>
            <a:ext cx="4567183" cy="1140436"/>
          </a:xfrm>
          <a:prstGeom prst="roundRect">
            <a:avLst>
              <a:gd name="adj" fmla="val 7002"/>
            </a:avLst>
          </a:prstGeom>
          <a:solidFill>
            <a:srgbClr val="FDFDFD"/>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lumMod val="50000"/>
                  </a:schemeClr>
                </a:solidFill>
              </a:rPr>
              <a:t>Establishing the parameters of the project in a </a:t>
            </a:r>
            <a:r>
              <a:rPr lang="en-US" sz="1200" i="1" dirty="0" smtClean="0">
                <a:solidFill>
                  <a:schemeClr val="tx1">
                    <a:lumMod val="50000"/>
                  </a:schemeClr>
                </a:solidFill>
              </a:rPr>
              <a:t>scope statement </a:t>
            </a:r>
            <a:r>
              <a:rPr lang="en-US" sz="1200" dirty="0" smtClean="0">
                <a:solidFill>
                  <a:schemeClr val="tx1">
                    <a:lumMod val="50000"/>
                  </a:schemeClr>
                </a:solidFill>
              </a:rPr>
              <a:t>helps define expectations, and provides a baseline for the allocation of resources and the planning of work effort. Future decisions will be based on the scope statement.</a:t>
            </a:r>
            <a:endParaRPr lang="en-US" sz="1200" b="1" dirty="0">
              <a:solidFill>
                <a:schemeClr val="accent2"/>
              </a:solidFill>
            </a:endParaRPr>
          </a:p>
        </p:txBody>
      </p:sp>
      <p:sp>
        <p:nvSpPr>
          <p:cNvPr id="20" name="Freeform 43"/>
          <p:cNvSpPr/>
          <p:nvPr/>
        </p:nvSpPr>
        <p:spPr>
          <a:xfrm>
            <a:off x="2273490" y="1680807"/>
            <a:ext cx="1984664" cy="976746"/>
          </a:xfrm>
          <a:custGeom>
            <a:avLst/>
            <a:gdLst>
              <a:gd name="connsiteX0" fmla="*/ 0 w 2483427"/>
              <a:gd name="connsiteY0" fmla="*/ 737755 h 737755"/>
              <a:gd name="connsiteX1" fmla="*/ 1413163 w 2483427"/>
              <a:gd name="connsiteY1" fmla="*/ 0 h 737755"/>
              <a:gd name="connsiteX2" fmla="*/ 2483427 w 2483427"/>
              <a:gd name="connsiteY2" fmla="*/ 0 h 737755"/>
              <a:gd name="connsiteX0" fmla="*/ 0 w 2649682"/>
              <a:gd name="connsiteY0" fmla="*/ 488373 h 488373"/>
              <a:gd name="connsiteX1" fmla="*/ 1579418 w 2649682"/>
              <a:gd name="connsiteY1" fmla="*/ 0 h 488373"/>
              <a:gd name="connsiteX2" fmla="*/ 2649682 w 2649682"/>
              <a:gd name="connsiteY2" fmla="*/ 0 h 488373"/>
              <a:gd name="connsiteX0" fmla="*/ 0 w 1984664"/>
              <a:gd name="connsiteY0" fmla="*/ 976746 h 976746"/>
              <a:gd name="connsiteX1" fmla="*/ 914400 w 1984664"/>
              <a:gd name="connsiteY1" fmla="*/ 0 h 976746"/>
              <a:gd name="connsiteX2" fmla="*/ 1984664 w 1984664"/>
              <a:gd name="connsiteY2" fmla="*/ 0 h 976746"/>
            </a:gdLst>
            <a:ahLst/>
            <a:cxnLst>
              <a:cxn ang="0">
                <a:pos x="connsiteX0" y="connsiteY0"/>
              </a:cxn>
              <a:cxn ang="0">
                <a:pos x="connsiteX1" y="connsiteY1"/>
              </a:cxn>
              <a:cxn ang="0">
                <a:pos x="connsiteX2" y="connsiteY2"/>
              </a:cxn>
            </a:cxnLst>
            <a:rect l="l" t="t" r="r" b="b"/>
            <a:pathLst>
              <a:path w="1984664" h="976746">
                <a:moveTo>
                  <a:pt x="0" y="976746"/>
                </a:moveTo>
                <a:lnTo>
                  <a:pt x="914400" y="0"/>
                </a:lnTo>
                <a:lnTo>
                  <a:pt x="198466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44"/>
          <p:cNvSpPr txBox="1"/>
          <p:nvPr/>
        </p:nvSpPr>
        <p:spPr>
          <a:xfrm>
            <a:off x="4514399" y="2698262"/>
            <a:ext cx="1436612" cy="338554"/>
          </a:xfrm>
          <a:prstGeom prst="rect">
            <a:avLst/>
          </a:prstGeom>
        </p:spPr>
        <p:txBody>
          <a:bodyPr wrap="none" rtlCol="0">
            <a:spAutoFit/>
          </a:bodyPr>
          <a:lstStyle/>
          <a:p>
            <a:r>
              <a:rPr lang="en-US" sz="1600" b="1" i="1" dirty="0" smtClean="0"/>
              <a:t>Scope Creep</a:t>
            </a:r>
          </a:p>
        </p:txBody>
      </p:sp>
      <p:sp>
        <p:nvSpPr>
          <p:cNvPr id="31" name="Rounded Rectangle 45"/>
          <p:cNvSpPr/>
          <p:nvPr/>
        </p:nvSpPr>
        <p:spPr>
          <a:xfrm>
            <a:off x="5873490" y="2685440"/>
            <a:ext cx="2950043" cy="1048360"/>
          </a:xfrm>
          <a:prstGeom prst="roundRect">
            <a:avLst>
              <a:gd name="adj" fmla="val 7002"/>
            </a:avLst>
          </a:prstGeom>
          <a:solidFill>
            <a:srgbClr val="FDFDFD"/>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lumMod val="50000"/>
                  </a:schemeClr>
                </a:solidFill>
              </a:rPr>
              <a:t>Well-executed requirements gathering will help you avoid expanding project parameters, drawing on your resources, and contributing to cost-overruns and project delays.</a:t>
            </a:r>
            <a:endParaRPr lang="en-US" sz="1200" b="1" dirty="0">
              <a:solidFill>
                <a:schemeClr val="accent2"/>
              </a:solidFill>
            </a:endParaRPr>
          </a:p>
        </p:txBody>
      </p:sp>
      <p:cxnSp>
        <p:nvCxnSpPr>
          <p:cNvPr id="36" name="Straight Connector 46"/>
          <p:cNvCxnSpPr/>
          <p:nvPr/>
        </p:nvCxnSpPr>
        <p:spPr>
          <a:xfrm>
            <a:off x="3162603" y="3036816"/>
            <a:ext cx="270359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7" name="TextBox 47"/>
          <p:cNvSpPr txBox="1"/>
          <p:nvPr/>
        </p:nvSpPr>
        <p:spPr>
          <a:xfrm>
            <a:off x="3089956" y="4130222"/>
            <a:ext cx="1462260" cy="338554"/>
          </a:xfrm>
          <a:prstGeom prst="rect">
            <a:avLst/>
          </a:prstGeom>
        </p:spPr>
        <p:txBody>
          <a:bodyPr wrap="none" rtlCol="0">
            <a:spAutoFit/>
          </a:bodyPr>
          <a:lstStyle/>
          <a:p>
            <a:r>
              <a:rPr lang="en-US" sz="1600" b="1" i="1" dirty="0" smtClean="0"/>
              <a:t>Out of Scope</a:t>
            </a:r>
          </a:p>
        </p:txBody>
      </p:sp>
      <p:sp>
        <p:nvSpPr>
          <p:cNvPr id="38" name="Rounded Rectangle 48"/>
          <p:cNvSpPr/>
          <p:nvPr/>
        </p:nvSpPr>
        <p:spPr>
          <a:xfrm>
            <a:off x="4564410" y="4130222"/>
            <a:ext cx="4259122" cy="895813"/>
          </a:xfrm>
          <a:prstGeom prst="roundRect">
            <a:avLst>
              <a:gd name="adj" fmla="val 7002"/>
            </a:avLst>
          </a:prstGeom>
          <a:solidFill>
            <a:srgbClr val="FDFDFD"/>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lumMod val="50000"/>
                  </a:schemeClr>
                </a:solidFill>
              </a:rPr>
              <a:t>Out-of-scope items should also be defined to alleviate ambiguity, reduce assumptions, and further elucidate expectations for stakeholders. Out-of-scope items can be placed in a backlog for later consideration.</a:t>
            </a:r>
            <a:endParaRPr lang="en-US" sz="1200" b="1" dirty="0">
              <a:solidFill>
                <a:schemeClr val="accent2"/>
              </a:solidFill>
            </a:endParaRPr>
          </a:p>
        </p:txBody>
      </p:sp>
      <p:sp>
        <p:nvSpPr>
          <p:cNvPr id="39" name="Freeform 49"/>
          <p:cNvSpPr/>
          <p:nvPr/>
        </p:nvSpPr>
        <p:spPr>
          <a:xfrm>
            <a:off x="2648606" y="3993932"/>
            <a:ext cx="1860332" cy="472966"/>
          </a:xfrm>
          <a:custGeom>
            <a:avLst/>
            <a:gdLst>
              <a:gd name="connsiteX0" fmla="*/ 0 w 1660635"/>
              <a:gd name="connsiteY0" fmla="*/ 0 h 641131"/>
              <a:gd name="connsiteX1" fmla="*/ 231228 w 1660635"/>
              <a:gd name="connsiteY1" fmla="*/ 641131 h 641131"/>
              <a:gd name="connsiteX2" fmla="*/ 1660635 w 1660635"/>
              <a:gd name="connsiteY2" fmla="*/ 630620 h 641131"/>
              <a:gd name="connsiteX3" fmla="*/ 1608083 w 1660635"/>
              <a:gd name="connsiteY3" fmla="*/ 630620 h 641131"/>
              <a:gd name="connsiteX0" fmla="*/ 0 w 1860332"/>
              <a:gd name="connsiteY0" fmla="*/ 0 h 472966"/>
              <a:gd name="connsiteX1" fmla="*/ 430925 w 1860332"/>
              <a:gd name="connsiteY1" fmla="*/ 472966 h 472966"/>
              <a:gd name="connsiteX2" fmla="*/ 1860332 w 1860332"/>
              <a:gd name="connsiteY2" fmla="*/ 462455 h 472966"/>
              <a:gd name="connsiteX3" fmla="*/ 1807780 w 1860332"/>
              <a:gd name="connsiteY3" fmla="*/ 462455 h 472966"/>
            </a:gdLst>
            <a:ahLst/>
            <a:cxnLst>
              <a:cxn ang="0">
                <a:pos x="connsiteX0" y="connsiteY0"/>
              </a:cxn>
              <a:cxn ang="0">
                <a:pos x="connsiteX1" y="connsiteY1"/>
              </a:cxn>
              <a:cxn ang="0">
                <a:pos x="connsiteX2" y="connsiteY2"/>
              </a:cxn>
              <a:cxn ang="0">
                <a:pos x="connsiteX3" y="connsiteY3"/>
              </a:cxn>
            </a:cxnLst>
            <a:rect l="l" t="t" r="r" b="b"/>
            <a:pathLst>
              <a:path w="1860332" h="472966">
                <a:moveTo>
                  <a:pt x="0" y="0"/>
                </a:moveTo>
                <a:lnTo>
                  <a:pt x="430925" y="472966"/>
                </a:lnTo>
                <a:lnTo>
                  <a:pt x="1860332" y="462455"/>
                </a:lnTo>
                <a:lnTo>
                  <a:pt x="1807780" y="46245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3"/>
          <p:cNvCxnSpPr/>
          <p:nvPr/>
        </p:nvCxnSpPr>
        <p:spPr>
          <a:xfrm flipV="1">
            <a:off x="5270276" y="5005401"/>
            <a:ext cx="0" cy="669358"/>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7" name="Rectangle 4"/>
          <p:cNvSpPr/>
          <p:nvPr/>
        </p:nvSpPr>
        <p:spPr>
          <a:xfrm>
            <a:off x="6584465" y="5121673"/>
            <a:ext cx="2219311" cy="13688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b="1" dirty="0" smtClean="0"/>
          </a:p>
          <a:p>
            <a:r>
              <a:rPr lang="en-US" sz="1000" b="1" dirty="0" smtClean="0">
                <a:hlinkClick r:id="rId5"/>
              </a:rPr>
              <a:t>Create Project Management Success </a:t>
            </a:r>
            <a:endParaRPr lang="en-US" sz="1000" b="1" dirty="0" smtClean="0"/>
          </a:p>
          <a:p>
            <a:r>
              <a:rPr lang="en-US" sz="1100" dirty="0" smtClean="0">
                <a:solidFill>
                  <a:schemeClr val="tx1"/>
                </a:solidFill>
              </a:rPr>
              <a:t>Invest time upfront to plan the project and define the scope. Use this blueprint to learn how to incorporate project management best practices.</a:t>
            </a:r>
          </a:p>
          <a:p>
            <a:pPr lvl="0"/>
            <a:endParaRPr lang="en-US" sz="1100" dirty="0">
              <a:solidFill>
                <a:schemeClr val="tx1"/>
              </a:solidFill>
            </a:endParaRPr>
          </a:p>
        </p:txBody>
      </p:sp>
      <p:pic>
        <p:nvPicPr>
          <p:cNvPr id="28" name="Picture 5"/>
          <p:cNvPicPr>
            <a:picLocks noChangeAspect="1"/>
          </p:cNvPicPr>
          <p:nvPr/>
        </p:nvPicPr>
        <p:blipFill rotWithShape="1">
          <a:blip r:embed="rId6"/>
          <a:srcRect l="6201" r="5261" b="5107"/>
          <a:stretch/>
        </p:blipFill>
        <p:spPr>
          <a:xfrm>
            <a:off x="4495800" y="5121673"/>
            <a:ext cx="2133600" cy="1368868"/>
          </a:xfrm>
          <a:prstGeom prst="rect">
            <a:avLst/>
          </a:prstGeom>
        </p:spPr>
      </p:pic>
      <p:grpSp>
        <p:nvGrpSpPr>
          <p:cNvPr id="29" name="Group 28"/>
          <p:cNvGrpSpPr/>
          <p:nvPr/>
        </p:nvGrpSpPr>
        <p:grpSpPr>
          <a:xfrm>
            <a:off x="0" y="6422955"/>
            <a:ext cx="9144000" cy="437555"/>
            <a:chOff x="0" y="6422955"/>
            <a:chExt cx="9144000" cy="437555"/>
          </a:xfrm>
        </p:grpSpPr>
        <p:pic>
          <p:nvPicPr>
            <p:cNvPr id="35"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40" name="Picture 3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22949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72074"/>
            <a:ext cx="8625780" cy="864096"/>
          </a:xfrm>
        </p:spPr>
        <p:txBody>
          <a:bodyPr/>
          <a:lstStyle/>
          <a:p>
            <a:r>
              <a:rPr lang="en-US" dirty="0" smtClean="0"/>
              <a:t>Activity: Define the scope of the HRIS strategy</a:t>
            </a:r>
            <a:endParaRPr lang="en-US" dirty="0"/>
          </a:p>
        </p:txBody>
      </p:sp>
      <p:sp>
        <p:nvSpPr>
          <p:cNvPr id="4" name="Text Placeholder 3"/>
          <p:cNvSpPr>
            <a:spLocks noGrp="1"/>
          </p:cNvSpPr>
          <p:nvPr>
            <p:ph type="body" sz="quarter" idx="10"/>
          </p:nvPr>
        </p:nvSpPr>
        <p:spPr>
          <a:xfrm>
            <a:off x="692947" y="1173398"/>
            <a:ext cx="702715" cy="336295"/>
          </a:xfrm>
        </p:spPr>
        <p:txBody>
          <a:bodyPr/>
          <a:lstStyle/>
          <a:p>
            <a:r>
              <a:rPr lang="en-US" dirty="0" smtClean="0"/>
              <a:t>1.1.2</a:t>
            </a:r>
            <a:endParaRPr lang="en-US" dirty="0"/>
          </a:p>
        </p:txBody>
      </p:sp>
      <p:sp>
        <p:nvSpPr>
          <p:cNvPr id="5" name="Text Placeholder 4"/>
          <p:cNvSpPr>
            <a:spLocks noGrp="1"/>
          </p:cNvSpPr>
          <p:nvPr>
            <p:ph type="body" sz="quarter" idx="11"/>
          </p:nvPr>
        </p:nvSpPr>
        <p:spPr>
          <a:xfrm>
            <a:off x="1253350" y="1173398"/>
            <a:ext cx="7427054" cy="346075"/>
          </a:xfrm>
        </p:spPr>
        <p:txBody>
          <a:bodyPr/>
          <a:lstStyle/>
          <a:p>
            <a:r>
              <a:rPr lang="en-US" dirty="0" smtClean="0"/>
              <a:t>30 Minutes</a:t>
            </a:r>
            <a:endParaRPr lang="en-US" dirty="0"/>
          </a:p>
        </p:txBody>
      </p:sp>
      <p:sp>
        <p:nvSpPr>
          <p:cNvPr id="8" name="TextBox 7"/>
          <p:cNvSpPr txBox="1"/>
          <p:nvPr/>
        </p:nvSpPr>
        <p:spPr>
          <a:xfrm>
            <a:off x="591322" y="1784879"/>
            <a:ext cx="6404461" cy="2462213"/>
          </a:xfrm>
          <a:prstGeom prst="rect">
            <a:avLst/>
          </a:prstGeom>
        </p:spPr>
        <p:txBody>
          <a:bodyPr wrap="square" rtlCol="0">
            <a:spAutoFit/>
          </a:bodyPr>
          <a:lstStyle/>
          <a:p>
            <a:r>
              <a:rPr lang="en-US" sz="1400" dirty="0" smtClean="0"/>
              <a:t>Start by understanding what the HRIS strategy is going to cover. </a:t>
            </a:r>
          </a:p>
          <a:p>
            <a:endParaRPr lang="en-US" sz="1400" dirty="0" smtClean="0"/>
          </a:p>
          <a:p>
            <a:r>
              <a:rPr lang="en-US" sz="1400" dirty="0" smtClean="0"/>
              <a:t>All organizations have different needs when it comes to their HRIS projects. There is no standard boundary for creating an HRIS strategy. You need to address critical questions such as: What are the major coverage points? Is HRIS going to span across all HR processes?</a:t>
            </a:r>
          </a:p>
          <a:p>
            <a:endParaRPr lang="en-US" sz="1400" dirty="0" smtClean="0"/>
          </a:p>
          <a:p>
            <a:r>
              <a:rPr lang="en-US" sz="1400" dirty="0" smtClean="0"/>
              <a:t>With the project team, formulate a scope statement. Decide which processes and functions the HRIS strategy will cover.  </a:t>
            </a:r>
          </a:p>
          <a:p>
            <a:endParaRPr lang="en-US" sz="1400" dirty="0" smtClean="0"/>
          </a:p>
          <a:p>
            <a:endParaRPr lang="en-US" sz="1400" dirty="0" smtClean="0"/>
          </a:p>
        </p:txBody>
      </p:sp>
      <p:grpSp>
        <p:nvGrpSpPr>
          <p:cNvPr id="6" name="Group 5"/>
          <p:cNvGrpSpPr/>
          <p:nvPr/>
        </p:nvGrpSpPr>
        <p:grpSpPr>
          <a:xfrm>
            <a:off x="7080661" y="1784879"/>
            <a:ext cx="1728353" cy="932064"/>
            <a:chOff x="7080661" y="1784879"/>
            <a:chExt cx="1728353" cy="932064"/>
          </a:xfrm>
        </p:grpSpPr>
        <p:sp>
          <p:nvSpPr>
            <p:cNvPr id="7" name="Rectangle 6"/>
            <p:cNvSpPr/>
            <p:nvPr/>
          </p:nvSpPr>
          <p:spPr>
            <a:xfrm>
              <a:off x="7086600" y="2145282"/>
              <a:ext cx="1722412" cy="57166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Arial" panose="020B0604020202020204" pitchFamily="34" charset="0"/>
                <a:buChar char="•"/>
              </a:pPr>
              <a:r>
                <a:rPr lang="en-US" sz="1100" dirty="0" smtClean="0">
                  <a:solidFill>
                    <a:schemeClr val="tx1"/>
                  </a:solidFill>
                </a:rPr>
                <a:t>HRIS Strategy Project Charter</a:t>
              </a:r>
            </a:p>
          </p:txBody>
        </p:sp>
        <p:grpSp>
          <p:nvGrpSpPr>
            <p:cNvPr id="9" name="Group 8"/>
            <p:cNvGrpSpPr/>
            <p:nvPr/>
          </p:nvGrpSpPr>
          <p:grpSpPr>
            <a:xfrm>
              <a:off x="7080661" y="1784879"/>
              <a:ext cx="1728353" cy="317490"/>
              <a:chOff x="7080661" y="1784879"/>
              <a:chExt cx="1728353" cy="317490"/>
            </a:xfrm>
          </p:grpSpPr>
          <p:sp>
            <p:nvSpPr>
              <p:cNvPr id="10" name="Rounded Rectangle 9"/>
              <p:cNvSpPr/>
              <p:nvPr/>
            </p:nvSpPr>
            <p:spPr>
              <a:xfrm>
                <a:off x="7080661" y="1784879"/>
                <a:ext cx="1728353" cy="317490"/>
              </a:xfrm>
              <a:prstGeom prst="round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r>
                  <a:rPr lang="en-US" sz="1400" b="1" dirty="0" smtClean="0">
                    <a:solidFill>
                      <a:srgbClr val="FFFFFF"/>
                    </a:solidFill>
                  </a:rPr>
                  <a:t>INPUT</a:t>
                </a:r>
                <a:endParaRPr lang="en-US" sz="1200" b="1" dirty="0">
                  <a:solidFill>
                    <a:srgbClr val="FFFFFF"/>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9078" y="1865812"/>
                <a:ext cx="136172" cy="155625"/>
              </a:xfrm>
              <a:prstGeom prst="rect">
                <a:avLst/>
              </a:prstGeom>
            </p:spPr>
          </p:pic>
        </p:grpSp>
      </p:grpSp>
      <p:grpSp>
        <p:nvGrpSpPr>
          <p:cNvPr id="12" name="Group 11"/>
          <p:cNvGrpSpPr/>
          <p:nvPr/>
        </p:nvGrpSpPr>
        <p:grpSpPr>
          <a:xfrm>
            <a:off x="7080661" y="2867204"/>
            <a:ext cx="1728351" cy="953545"/>
            <a:chOff x="7080661" y="2867204"/>
            <a:chExt cx="1728351" cy="953545"/>
          </a:xfrm>
        </p:grpSpPr>
        <p:grpSp>
          <p:nvGrpSpPr>
            <p:cNvPr id="13" name="Group 12"/>
            <p:cNvGrpSpPr/>
            <p:nvPr/>
          </p:nvGrpSpPr>
          <p:grpSpPr>
            <a:xfrm>
              <a:off x="7080661" y="2867204"/>
              <a:ext cx="1728351" cy="316630"/>
              <a:chOff x="7080661" y="2867204"/>
              <a:chExt cx="1728351" cy="316630"/>
            </a:xfrm>
          </p:grpSpPr>
          <p:sp>
            <p:nvSpPr>
              <p:cNvPr id="15" name="Rounded Rectangle 14"/>
              <p:cNvSpPr/>
              <p:nvPr/>
            </p:nvSpPr>
            <p:spPr>
              <a:xfrm>
                <a:off x="7080661" y="2867204"/>
                <a:ext cx="1728351" cy="316630"/>
              </a:xfrm>
              <a:prstGeom prst="round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r>
                  <a:rPr lang="en-US" sz="1400" b="1" dirty="0" smtClean="0">
                    <a:solidFill>
                      <a:srgbClr val="FFFFFF"/>
                    </a:solidFill>
                  </a:rPr>
                  <a:t>OUTPUT</a:t>
                </a:r>
                <a:endParaRPr lang="en-US" sz="1200" b="1" dirty="0">
                  <a:solidFill>
                    <a:srgbClr val="FFFFFF"/>
                  </a:solidFill>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42250" y="2945611"/>
                <a:ext cx="149828" cy="159817"/>
              </a:xfrm>
              <a:prstGeom prst="rect">
                <a:avLst/>
              </a:prstGeom>
            </p:spPr>
          </p:pic>
        </p:grpSp>
        <p:sp>
          <p:nvSpPr>
            <p:cNvPr id="14" name="Rectangle 13"/>
            <p:cNvSpPr/>
            <p:nvPr/>
          </p:nvSpPr>
          <p:spPr>
            <a:xfrm>
              <a:off x="7080661" y="3224509"/>
              <a:ext cx="1728351" cy="59624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Arial" panose="020B0604020202020204" pitchFamily="34" charset="0"/>
                <a:buChar char="•"/>
              </a:pPr>
              <a:r>
                <a:rPr lang="en-US" sz="1100" dirty="0" smtClean="0">
                  <a:solidFill>
                    <a:schemeClr val="tx1"/>
                  </a:solidFill>
                </a:rPr>
                <a:t>Project Scope and Parameters</a:t>
              </a:r>
              <a:endParaRPr lang="en-US" sz="1100" dirty="0">
                <a:solidFill>
                  <a:schemeClr val="tx1"/>
                </a:solidFill>
              </a:endParaRPr>
            </a:p>
          </p:txBody>
        </p:sp>
      </p:grpSp>
      <p:grpSp>
        <p:nvGrpSpPr>
          <p:cNvPr id="17" name="Group 16"/>
          <p:cNvGrpSpPr/>
          <p:nvPr/>
        </p:nvGrpSpPr>
        <p:grpSpPr>
          <a:xfrm>
            <a:off x="7080661" y="3971010"/>
            <a:ext cx="1728353" cy="932064"/>
            <a:chOff x="7080661" y="3971010"/>
            <a:chExt cx="1728353" cy="932064"/>
          </a:xfrm>
        </p:grpSpPr>
        <p:sp>
          <p:nvSpPr>
            <p:cNvPr id="18" name="Rectangle 17"/>
            <p:cNvSpPr/>
            <p:nvPr/>
          </p:nvSpPr>
          <p:spPr>
            <a:xfrm>
              <a:off x="7086600" y="4331413"/>
              <a:ext cx="1722412" cy="571661"/>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Arial" panose="020B0604020202020204" pitchFamily="34" charset="0"/>
                <a:buChar char="•"/>
              </a:pPr>
              <a:r>
                <a:rPr lang="en-US" sz="1100" dirty="0" smtClean="0">
                  <a:solidFill>
                    <a:schemeClr val="tx1"/>
                  </a:solidFill>
                </a:rPr>
                <a:t>Whiteboard </a:t>
              </a:r>
            </a:p>
            <a:p>
              <a:pPr marL="176213" indent="-176213">
                <a:buFont typeface="Arial" panose="020B0604020202020204" pitchFamily="34" charset="0"/>
                <a:buChar char="•"/>
              </a:pPr>
              <a:r>
                <a:rPr lang="en-US" sz="1100" dirty="0" smtClean="0">
                  <a:solidFill>
                    <a:schemeClr val="tx1"/>
                  </a:solidFill>
                </a:rPr>
                <a:t>Markers</a:t>
              </a:r>
              <a:endParaRPr lang="en-US" sz="1100" dirty="0">
                <a:solidFill>
                  <a:schemeClr val="tx1"/>
                </a:solidFill>
              </a:endParaRPr>
            </a:p>
          </p:txBody>
        </p:sp>
        <p:grpSp>
          <p:nvGrpSpPr>
            <p:cNvPr id="19" name="Group 18"/>
            <p:cNvGrpSpPr/>
            <p:nvPr/>
          </p:nvGrpSpPr>
          <p:grpSpPr>
            <a:xfrm>
              <a:off x="7080661" y="3971010"/>
              <a:ext cx="1728353" cy="317490"/>
              <a:chOff x="7080661" y="3971010"/>
              <a:chExt cx="1728353" cy="317490"/>
            </a:xfrm>
          </p:grpSpPr>
          <p:sp>
            <p:nvSpPr>
              <p:cNvPr id="20" name="Rounded Rectangle 19"/>
              <p:cNvSpPr/>
              <p:nvPr/>
            </p:nvSpPr>
            <p:spPr>
              <a:xfrm>
                <a:off x="7080661" y="3971010"/>
                <a:ext cx="1728353" cy="317490"/>
              </a:xfrm>
              <a:prstGeom prst="round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r>
                  <a:rPr lang="en-US" sz="1400" b="1" dirty="0" smtClean="0">
                    <a:solidFill>
                      <a:srgbClr val="FFFFFF"/>
                    </a:solidFill>
                  </a:rPr>
                  <a:t>Materials</a:t>
                </a:r>
                <a:endParaRPr lang="en-US" sz="1200" b="1" dirty="0">
                  <a:solidFill>
                    <a:srgbClr val="FFFFFF"/>
                  </a:solidFill>
                </a:endParaRPr>
              </a:p>
            </p:txBody>
          </p:sp>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50416" y="4053471"/>
                <a:ext cx="133497" cy="152568"/>
              </a:xfrm>
              <a:prstGeom prst="rect">
                <a:avLst/>
              </a:prstGeom>
            </p:spPr>
          </p:pic>
        </p:grpSp>
      </p:grpSp>
      <p:grpSp>
        <p:nvGrpSpPr>
          <p:cNvPr id="22" name="Group 21"/>
          <p:cNvGrpSpPr/>
          <p:nvPr/>
        </p:nvGrpSpPr>
        <p:grpSpPr>
          <a:xfrm>
            <a:off x="7080661" y="5053336"/>
            <a:ext cx="1728351" cy="614574"/>
            <a:chOff x="7080661" y="5053336"/>
            <a:chExt cx="1728351" cy="614574"/>
          </a:xfrm>
        </p:grpSpPr>
        <p:sp>
          <p:nvSpPr>
            <p:cNvPr id="23" name="Rectangle 22"/>
            <p:cNvSpPr/>
            <p:nvPr/>
          </p:nvSpPr>
          <p:spPr>
            <a:xfrm>
              <a:off x="7080661" y="5410641"/>
              <a:ext cx="1728351" cy="25726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Arial" panose="020B0604020202020204" pitchFamily="34" charset="0"/>
                <a:buChar char="•"/>
              </a:pPr>
              <a:r>
                <a:rPr lang="en-US" sz="1100" dirty="0" smtClean="0">
                  <a:solidFill>
                    <a:schemeClr val="tx1"/>
                  </a:solidFill>
                </a:rPr>
                <a:t>Project Team</a:t>
              </a:r>
              <a:endParaRPr lang="en-US" sz="1100" dirty="0">
                <a:solidFill>
                  <a:schemeClr val="tx1"/>
                </a:solidFill>
              </a:endParaRPr>
            </a:p>
          </p:txBody>
        </p:sp>
        <p:grpSp>
          <p:nvGrpSpPr>
            <p:cNvPr id="24" name="Group 23"/>
            <p:cNvGrpSpPr/>
            <p:nvPr/>
          </p:nvGrpSpPr>
          <p:grpSpPr>
            <a:xfrm>
              <a:off x="7080661" y="5053336"/>
              <a:ext cx="1728351" cy="316630"/>
              <a:chOff x="7080661" y="5053336"/>
              <a:chExt cx="1728351" cy="316630"/>
            </a:xfrm>
          </p:grpSpPr>
          <p:sp>
            <p:nvSpPr>
              <p:cNvPr id="25" name="Rounded Rectangle 24"/>
              <p:cNvSpPr/>
              <p:nvPr/>
            </p:nvSpPr>
            <p:spPr>
              <a:xfrm>
                <a:off x="7080661" y="5053336"/>
                <a:ext cx="1728351" cy="316630"/>
              </a:xfrm>
              <a:prstGeom prst="round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r>
                  <a:rPr lang="en-US" sz="1400" b="1" dirty="0" smtClean="0">
                    <a:solidFill>
                      <a:srgbClr val="FFFFFF"/>
                    </a:solidFill>
                  </a:rPr>
                  <a:t>Participants</a:t>
                </a:r>
                <a:endParaRPr lang="en-US" sz="1200" b="1" dirty="0">
                  <a:solidFill>
                    <a:srgbClr val="FFFFFF"/>
                  </a:solidFill>
                </a:endParaRPr>
              </a:p>
            </p:txBody>
          </p:sp>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35493" y="5142876"/>
                <a:ext cx="163342" cy="137551"/>
              </a:xfrm>
              <a:prstGeom prst="rect">
                <a:avLst/>
              </a:prstGeom>
            </p:spPr>
          </p:pic>
        </p:grpSp>
      </p:grpSp>
      <p:sp>
        <p:nvSpPr>
          <p:cNvPr id="2" name="Rectangle 1"/>
          <p:cNvSpPr/>
          <p:nvPr/>
        </p:nvSpPr>
        <p:spPr>
          <a:xfrm>
            <a:off x="313076" y="4025646"/>
            <a:ext cx="6342905" cy="1415772"/>
          </a:xfrm>
          <a:prstGeom prst="rect">
            <a:avLst/>
          </a:prstGeom>
          <a:solidFill>
            <a:schemeClr val="bg2">
              <a:lumMod val="95000"/>
            </a:schemeClr>
          </a:solidFill>
        </p:spPr>
        <p:txBody>
          <a:bodyPr wrap="square">
            <a:spAutoFit/>
          </a:bodyPr>
          <a:lstStyle/>
          <a:p>
            <a:r>
              <a:rPr lang="en-US" sz="1600" b="1" i="1" dirty="0" smtClean="0"/>
              <a:t>Ask the following questions: </a:t>
            </a:r>
          </a:p>
          <a:p>
            <a:endParaRPr lang="en-US" sz="1400" dirty="0" smtClean="0"/>
          </a:p>
          <a:p>
            <a:pPr marL="285750" indent="-285750">
              <a:buFont typeface="Arial" panose="020B0604020202020204" pitchFamily="34" charset="0"/>
              <a:buChar char="•"/>
            </a:pPr>
            <a:r>
              <a:rPr lang="en-US" sz="1400" dirty="0" smtClean="0"/>
              <a:t>Who is going to be using the system?</a:t>
            </a:r>
          </a:p>
          <a:p>
            <a:pPr marL="285750" indent="-285750">
              <a:buFont typeface="Arial" panose="020B0604020202020204" pitchFamily="34" charset="0"/>
              <a:buChar char="•"/>
            </a:pPr>
            <a:r>
              <a:rPr lang="en-US" sz="1400" dirty="0" smtClean="0"/>
              <a:t>How will different users be interacting with the system? </a:t>
            </a:r>
          </a:p>
          <a:p>
            <a:pPr marL="285750" indent="-285750">
              <a:buFont typeface="Arial" panose="020B0604020202020204" pitchFamily="34" charset="0"/>
              <a:buChar char="•"/>
            </a:pPr>
            <a:r>
              <a:rPr lang="en-US" sz="1400" dirty="0" smtClean="0"/>
              <a:t>What will users need to do and how will the system satisfy those needs? </a:t>
            </a:r>
          </a:p>
          <a:p>
            <a:pPr marL="285750" indent="-285750">
              <a:buFont typeface="Arial" panose="020B0604020202020204" pitchFamily="34" charset="0"/>
              <a:buChar char="•"/>
            </a:pPr>
            <a:r>
              <a:rPr lang="en-US" sz="1400" dirty="0" smtClean="0"/>
              <a:t>What are the objectives that need to be addressed?</a:t>
            </a:r>
            <a:endParaRPr lang="en-US" sz="1400" dirty="0"/>
          </a:p>
        </p:txBody>
      </p:sp>
      <p:sp>
        <p:nvSpPr>
          <p:cNvPr id="27" name="Oval 145407"/>
          <p:cNvSpPr/>
          <p:nvPr/>
        </p:nvSpPr>
        <p:spPr>
          <a:xfrm>
            <a:off x="344596" y="1846013"/>
            <a:ext cx="226904" cy="241273"/>
          </a:xfrm>
          <a:prstGeom prst="ellipse">
            <a:avLst/>
          </a:prstGeom>
          <a:solidFill>
            <a:srgbClr val="2576B7"/>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1</a:t>
            </a:r>
            <a:endParaRPr lang="en-US" sz="1200" b="1" dirty="0"/>
          </a:p>
        </p:txBody>
      </p:sp>
      <p:sp>
        <p:nvSpPr>
          <p:cNvPr id="28" name="Oval 145408"/>
          <p:cNvSpPr/>
          <p:nvPr/>
        </p:nvSpPr>
        <p:spPr>
          <a:xfrm>
            <a:off x="344596" y="3409177"/>
            <a:ext cx="226904" cy="226904"/>
          </a:xfrm>
          <a:prstGeom prst="ellipse">
            <a:avLst/>
          </a:prstGeom>
          <a:solidFill>
            <a:srgbClr val="2576B7"/>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2</a:t>
            </a:r>
            <a:endParaRPr lang="en-US" sz="1200" b="1" dirty="0"/>
          </a:p>
        </p:txBody>
      </p:sp>
      <p:grpSp>
        <p:nvGrpSpPr>
          <p:cNvPr id="29" name="Group 28"/>
          <p:cNvGrpSpPr/>
          <p:nvPr/>
        </p:nvGrpSpPr>
        <p:grpSpPr>
          <a:xfrm>
            <a:off x="0" y="6422955"/>
            <a:ext cx="9144000" cy="437555"/>
            <a:chOff x="0" y="6422955"/>
            <a:chExt cx="9144000" cy="437555"/>
          </a:xfrm>
        </p:grpSpPr>
        <p:pic>
          <p:nvPicPr>
            <p:cNvPr id="30"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94763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08351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outline</a:t>
            </a:r>
            <a:endParaRPr lang="en-US" dirty="0"/>
          </a:p>
        </p:txBody>
      </p:sp>
      <p:sp>
        <p:nvSpPr>
          <p:cNvPr id="4" name="Rectangle 3"/>
          <p:cNvSpPr/>
          <p:nvPr/>
        </p:nvSpPr>
        <p:spPr>
          <a:xfrm>
            <a:off x="251520" y="1562744"/>
            <a:ext cx="8625780" cy="461665"/>
          </a:xfrm>
          <a:prstGeom prst="rect">
            <a:avLst/>
          </a:prstGeom>
        </p:spPr>
        <p:txBody>
          <a:bodyPr wrap="square">
            <a:spAutoFit/>
          </a:bodyPr>
          <a:lstStyle/>
          <a:p>
            <a:r>
              <a:rPr lang="en-US" sz="1200" dirty="0" smtClean="0">
                <a:solidFill>
                  <a:srgbClr val="333333"/>
                </a:solidFill>
              </a:rPr>
              <a:t>Complete these steps on your own, or call us to complete a guided implementation. A guided implementation is a series of </a:t>
            </a:r>
            <a:br>
              <a:rPr lang="en-US" sz="1200" dirty="0" smtClean="0">
                <a:solidFill>
                  <a:srgbClr val="333333"/>
                </a:solidFill>
              </a:rPr>
            </a:br>
            <a:r>
              <a:rPr lang="en-US" sz="1200" dirty="0" smtClean="0">
                <a:solidFill>
                  <a:srgbClr val="333333"/>
                </a:solidFill>
              </a:rPr>
              <a:t>2-3 advisory calls that help you execute each phase of a project. They are included in most advisory memberships. </a:t>
            </a:r>
            <a:endParaRPr lang="en-US" sz="1200" dirty="0">
              <a:solidFill>
                <a:srgbClr val="333333"/>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1712922548"/>
              </p:ext>
            </p:extLst>
          </p:nvPr>
        </p:nvGraphicFramePr>
        <p:xfrm>
          <a:off x="236678" y="2066957"/>
          <a:ext cx="8640621" cy="4300313"/>
        </p:xfrm>
        <a:graphic>
          <a:graphicData uri="http://schemas.openxmlformats.org/drawingml/2006/table">
            <a:tbl>
              <a:tblPr firstRow="1" bandRow="1"/>
              <a:tblGrid>
                <a:gridCol w="2732381"/>
                <a:gridCol w="2954120"/>
                <a:gridCol w="2954120"/>
              </a:tblGrid>
              <a:tr h="405349">
                <a:tc gridSpan="3">
                  <a:txBody>
                    <a:bodyPr/>
                    <a:lstStyle>
                      <a:lvl1pPr marL="0" algn="l" defTabSz="914400" rtl="0" eaLnBrk="1" latinLnBrk="0" hangingPunct="1">
                        <a:defRPr sz="1800" b="1" kern="1200">
                          <a:solidFill>
                            <a:schemeClr val="lt1"/>
                          </a:solidFill>
                          <a:latin typeface="Arial"/>
                          <a:ea typeface=""/>
                          <a:cs typeface=""/>
                        </a:defRPr>
                      </a:lvl1pPr>
                      <a:lvl2pPr marL="457200" algn="l" defTabSz="914400" rtl="0" eaLnBrk="1" latinLnBrk="0" hangingPunct="1">
                        <a:defRPr sz="1800" b="1" kern="1200">
                          <a:solidFill>
                            <a:schemeClr val="lt1"/>
                          </a:solidFill>
                          <a:latin typeface="Arial"/>
                          <a:ea typeface=""/>
                          <a:cs typeface=""/>
                        </a:defRPr>
                      </a:lvl2pPr>
                      <a:lvl3pPr marL="914400" algn="l" defTabSz="914400" rtl="0" eaLnBrk="1" latinLnBrk="0" hangingPunct="1">
                        <a:defRPr sz="1800" b="1" kern="1200">
                          <a:solidFill>
                            <a:schemeClr val="lt1"/>
                          </a:solidFill>
                          <a:latin typeface="Arial"/>
                          <a:ea typeface=""/>
                          <a:cs typeface=""/>
                        </a:defRPr>
                      </a:lvl3pPr>
                      <a:lvl4pPr marL="1371600" algn="l" defTabSz="914400" rtl="0" eaLnBrk="1" latinLnBrk="0" hangingPunct="1">
                        <a:defRPr sz="1800" b="1" kern="1200">
                          <a:solidFill>
                            <a:schemeClr val="lt1"/>
                          </a:solidFill>
                          <a:latin typeface="Arial"/>
                          <a:ea typeface=""/>
                          <a:cs typeface=""/>
                        </a:defRPr>
                      </a:lvl4pPr>
                      <a:lvl5pPr marL="1828800" algn="l" defTabSz="914400" rtl="0" eaLnBrk="1" latinLnBrk="0" hangingPunct="1">
                        <a:defRPr sz="1800" b="1" kern="1200">
                          <a:solidFill>
                            <a:schemeClr val="lt1"/>
                          </a:solidFill>
                          <a:latin typeface="Arial"/>
                          <a:ea typeface=""/>
                          <a:cs typeface=""/>
                        </a:defRPr>
                      </a:lvl5pPr>
                      <a:lvl6pPr marL="2286000" algn="l" defTabSz="914400" rtl="0" eaLnBrk="1" latinLnBrk="0" hangingPunct="1">
                        <a:defRPr sz="1800" b="1" kern="1200">
                          <a:solidFill>
                            <a:schemeClr val="lt1"/>
                          </a:solidFill>
                          <a:latin typeface="Arial"/>
                          <a:ea typeface=""/>
                          <a:cs typeface=""/>
                        </a:defRPr>
                      </a:lvl6pPr>
                      <a:lvl7pPr marL="2743200" algn="l" defTabSz="914400" rtl="0" eaLnBrk="1" latinLnBrk="0" hangingPunct="1">
                        <a:defRPr sz="1800" b="1" kern="1200">
                          <a:solidFill>
                            <a:schemeClr val="lt1"/>
                          </a:solidFill>
                          <a:latin typeface="Arial"/>
                          <a:ea typeface=""/>
                          <a:cs typeface=""/>
                        </a:defRPr>
                      </a:lvl7pPr>
                      <a:lvl8pPr marL="3200400" algn="l" defTabSz="914400" rtl="0" eaLnBrk="1" latinLnBrk="0" hangingPunct="1">
                        <a:defRPr sz="1800" b="1" kern="1200">
                          <a:solidFill>
                            <a:schemeClr val="lt1"/>
                          </a:solidFill>
                          <a:latin typeface="Arial"/>
                          <a:ea typeface=""/>
                          <a:cs typeface=""/>
                        </a:defRPr>
                      </a:lvl8pPr>
                      <a:lvl9pPr marL="3657600" algn="l" defTabSz="914400" rtl="0" eaLnBrk="1" latinLnBrk="0" hangingPunct="1">
                        <a:defRPr sz="1800" b="1" kern="1200">
                          <a:solidFill>
                            <a:schemeClr val="lt1"/>
                          </a:solidFill>
                          <a:latin typeface="Arial"/>
                          <a:ea typeface=""/>
                          <a:cs typeface=""/>
                        </a:defRPr>
                      </a:lvl9pPr>
                    </a:lstStyle>
                    <a:p>
                      <a:r>
                        <a:rPr lang="en-US" sz="1400" b="1" dirty="0" smtClean="0"/>
                        <a:t>Guided Implementation 1: Establish a Vision and Structure for Your HRIS Strategy</a:t>
                      </a:r>
                    </a:p>
                    <a:p>
                      <a:r>
                        <a:rPr lang="en-US" sz="1000" b="1" dirty="0" smtClean="0"/>
                        <a:t>Proposed Time to Completion (in weeks): 2</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hMerge="1">
                  <a:txBody>
                    <a:bodyPr/>
                    <a:lstStyle/>
                    <a:p>
                      <a:endParaRPr lang="en-US" sz="1000" b="1"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r>
              <a:tr h="600043">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algn="ctr"/>
                      <a:r>
                        <a:rPr lang="en-CA" sz="1200" b="1" dirty="0" smtClean="0"/>
                        <a:t>Step 1.1: Understand the importance of a HRIS strategy</a:t>
                      </a:r>
                      <a:endParaRPr lang="en-CA" sz="1200" b="1" baseline="0"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t>Step 1.2: Structure the project</a:t>
                      </a:r>
                      <a:endParaRPr lang="en-CA" sz="1200" b="1" baseline="0" dirty="0" smtClean="0"/>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t>Step 1.3: Align</a:t>
                      </a:r>
                      <a:r>
                        <a:rPr lang="en-CA" sz="1200" b="1" baseline="0" dirty="0" smtClean="0"/>
                        <a:t> HR and business objectives</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5715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90600">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341313" indent="0" algn="l">
                        <a:spcAft>
                          <a:spcPts val="600"/>
                        </a:spcAft>
                      </a:pPr>
                      <a:r>
                        <a:rPr lang="en-CA" sz="1100" b="1" dirty="0" smtClean="0"/>
                        <a:t>Start with an analyst</a:t>
                      </a:r>
                      <a:r>
                        <a:rPr lang="en-CA" sz="1100" b="1" baseline="0" dirty="0" smtClean="0"/>
                        <a:t> kick off call </a:t>
                      </a:r>
                      <a:r>
                        <a:rPr lang="en-CA" sz="1100" b="0" baseline="0" dirty="0" smtClean="0"/>
                        <a:t>to e</a:t>
                      </a:r>
                      <a:r>
                        <a:rPr lang="en-CA" sz="1100" b="0" dirty="0" smtClean="0"/>
                        <a:t>stablish a vision </a:t>
                      </a:r>
                      <a:r>
                        <a:rPr lang="en-CA" sz="1100" b="0" baseline="0" dirty="0" smtClean="0"/>
                        <a:t>for your HRIS project. S</a:t>
                      </a:r>
                      <a:r>
                        <a:rPr lang="en-CA" sz="1100" b="0" dirty="0" smtClean="0"/>
                        <a:t>et your</a:t>
                      </a:r>
                      <a:r>
                        <a:rPr lang="en-CA" sz="1100" b="0" baseline="0" dirty="0" smtClean="0"/>
                        <a:t> expectations and define the scope accordingly.</a:t>
                      </a:r>
                      <a:endParaRPr lang="en-CA" sz="1100" b="0" dirty="0" smtClean="0"/>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0" algn="l">
                        <a:spcAft>
                          <a:spcPts val="600"/>
                        </a:spcAft>
                      </a:pPr>
                      <a:r>
                        <a:rPr lang="en-CA" sz="1100" b="1" dirty="0" smtClean="0"/>
                        <a:t>Identify key stakeholders </a:t>
                      </a:r>
                      <a:r>
                        <a:rPr lang="en-CA" sz="1100" b="0" dirty="0" smtClean="0"/>
                        <a:t>to create a</a:t>
                      </a:r>
                      <a:r>
                        <a:rPr lang="en-CA" sz="1100" b="0" baseline="0" dirty="0" smtClean="0"/>
                        <a:t> </a:t>
                      </a:r>
                      <a:r>
                        <a:rPr lang="en-CA" sz="1100" b="0" dirty="0" smtClean="0"/>
                        <a:t>project team that involves all relevant parties (HR,</a:t>
                      </a:r>
                      <a:r>
                        <a:rPr lang="en-CA" sz="1100" b="0" baseline="0" dirty="0" smtClean="0"/>
                        <a:t> IT, business users).</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355600" indent="0" algn="l">
                        <a:buFont typeface="Arial" panose="020B0604020202020204" pitchFamily="34" charset="0"/>
                        <a:buNone/>
                      </a:pPr>
                      <a:r>
                        <a:rPr lang="en-CA" sz="1100" b="1" dirty="0" smtClean="0"/>
                        <a:t>Create a business model </a:t>
                      </a:r>
                      <a:r>
                        <a:rPr lang="en-CA" sz="1100" b="0" dirty="0" smtClean="0"/>
                        <a:t>to identify HRIS drivers and enablers. Make sure to align HR objectives with organizational</a:t>
                      </a:r>
                      <a:r>
                        <a:rPr lang="en-CA" sz="1100" b="0" baseline="0" dirty="0" smtClean="0"/>
                        <a:t> goals.</a:t>
                      </a:r>
                      <a:r>
                        <a:rPr lang="en-CA" sz="1100" b="0" dirty="0" smtClean="0"/>
                        <a:t> </a:t>
                      </a: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163618">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spcAft>
                          <a:spcPts val="600"/>
                        </a:spcAft>
                      </a:pPr>
                      <a:r>
                        <a:rPr lang="en-CA" sz="1100" b="1" dirty="0" smtClean="0"/>
                        <a:t>Then complete these activities…</a:t>
                      </a:r>
                    </a:p>
                    <a:p>
                      <a:pPr marL="446088" indent="-90488" algn="l">
                        <a:buFont typeface="Arial" panose="020B0604020202020204" pitchFamily="34" charset="0"/>
                        <a:buChar char="•"/>
                      </a:pPr>
                      <a:r>
                        <a:rPr lang="en-CA" sz="1100" dirty="0" smtClean="0"/>
                        <a:t>Define the scope of the HRIS strategy.</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spcAft>
                          <a:spcPts val="600"/>
                        </a:spcAft>
                      </a:pPr>
                      <a:r>
                        <a:rPr lang="en-CA" sz="1100" b="1" dirty="0" smtClean="0"/>
                        <a:t>Then complete these activities…</a:t>
                      </a:r>
                    </a:p>
                    <a:p>
                      <a:pPr marL="446088" indent="-90488" algn="l">
                        <a:buFont typeface="Arial" panose="020B0604020202020204" pitchFamily="34" charset="0"/>
                        <a:buChar char="•"/>
                      </a:pPr>
                      <a:r>
                        <a:rPr lang="en-CA" sz="1100" dirty="0" smtClean="0"/>
                        <a:t>Create the project team.</a:t>
                      </a:r>
                    </a:p>
                    <a:p>
                      <a:pPr marL="446088" indent="-90488" algn="l">
                        <a:buFont typeface="Arial" panose="020B0604020202020204" pitchFamily="34" charset="0"/>
                        <a:buChar char="•"/>
                      </a:pPr>
                      <a:r>
                        <a:rPr lang="en-CA" sz="1100" dirty="0" smtClean="0"/>
                        <a:t>Outline</a:t>
                      </a:r>
                      <a:r>
                        <a:rPr lang="en-CA" sz="1100" baseline="0" dirty="0" smtClean="0"/>
                        <a:t> roles and responsibilities in a RACI chart.</a:t>
                      </a:r>
                      <a:endParaRPr lang="en-CA" sz="1100" dirty="0" smtClean="0"/>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446088" indent="-90488" algn="l">
                        <a:spcAft>
                          <a:spcPts val="600"/>
                        </a:spcAft>
                      </a:pPr>
                      <a:r>
                        <a:rPr lang="en-CA" sz="1100" b="1" dirty="0" smtClean="0"/>
                        <a:t>Then complete these activities…</a:t>
                      </a:r>
                    </a:p>
                    <a:p>
                      <a:pPr marL="446088" indent="-90488" algn="l">
                        <a:buFont typeface="Arial" panose="020B0604020202020204" pitchFamily="34" charset="0"/>
                        <a:buChar char="•"/>
                      </a:pPr>
                      <a:r>
                        <a:rPr lang="en-CA" sz="1100" dirty="0" smtClean="0"/>
                        <a:t>Build</a:t>
                      </a:r>
                      <a:r>
                        <a:rPr lang="en-CA" sz="1100" baseline="0" dirty="0" smtClean="0"/>
                        <a:t> and complete an HRIS business model.</a:t>
                      </a:r>
                    </a:p>
                    <a:p>
                      <a:pPr marL="446088" indent="-90488" algn="l">
                        <a:buFont typeface="Arial" panose="020B0604020202020204" pitchFamily="34" charset="0"/>
                        <a:buChar char="•"/>
                      </a:pPr>
                      <a:r>
                        <a:rPr lang="en-CA" sz="1100" baseline="0" dirty="0" smtClean="0"/>
                        <a:t>Assess your current capabilities.</a:t>
                      </a:r>
                    </a:p>
                    <a:p>
                      <a:pPr marL="446088" indent="-90488" algn="l">
                        <a:buFont typeface="Arial" panose="020B0604020202020204" pitchFamily="34" charset="0"/>
                        <a:buChar char="•"/>
                      </a:pPr>
                      <a:r>
                        <a:rPr lang="en-CA" sz="1100" baseline="0" dirty="0" smtClean="0"/>
                        <a:t>Align your objectives with technology capabilities.</a:t>
                      </a:r>
                      <a:endParaRPr lang="en-CA" sz="1100" dirty="0" smtClean="0"/>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99738">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spcAft>
                          <a:spcPts val="600"/>
                        </a:spcAft>
                      </a:pPr>
                      <a:r>
                        <a:rPr lang="en-CA" sz="1100" b="1" dirty="0" smtClean="0">
                          <a:solidFill>
                            <a:schemeClr val="tx1"/>
                          </a:solidFill>
                        </a:rPr>
                        <a:t>With these tools &amp; templates:</a:t>
                      </a:r>
                    </a:p>
                    <a:p>
                      <a:pPr marL="539750" indent="-90488" algn="l">
                        <a:spcAft>
                          <a:spcPts val="600"/>
                        </a:spcAft>
                      </a:pPr>
                      <a:r>
                        <a:rPr lang="en-CA" sz="1100" b="0" dirty="0" smtClean="0">
                          <a:solidFill>
                            <a:schemeClr val="tx1"/>
                          </a:solidFill>
                        </a:rPr>
                        <a:t>HRIS Strategy Project Charter</a:t>
                      </a:r>
                    </a:p>
                  </a:txBody>
                  <a:tcPr>
                    <a:lnL w="12700" cap="flat" cmpd="sng" algn="ctr">
                      <a:no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spcAft>
                          <a:spcPts val="600"/>
                        </a:spcAft>
                      </a:pPr>
                      <a:endParaRPr lang="en-CA" sz="1100" b="0" dirty="0" smtClean="0">
                        <a:solidFill>
                          <a:schemeClr val="tx1"/>
                        </a:solidFill>
                      </a:endParaRP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539750" indent="-90488" algn="l">
                        <a:spcAft>
                          <a:spcPts val="600"/>
                        </a:spcAft>
                      </a:pPr>
                      <a:endParaRPr lang="en-CA" sz="1100" b="0" dirty="0" smtClean="0">
                        <a:solidFill>
                          <a:schemeClr val="tx1"/>
                        </a:solidFill>
                      </a:endParaRPr>
                    </a:p>
                  </a:txBody>
                  <a:tcPr>
                    <a:lnL w="57150" cap="flat" cmpd="sng" algn="ctr">
                      <a:solidFill>
                        <a:srgbClr val="FFFFFF"/>
                      </a:solidFill>
                      <a:prstDash val="solid"/>
                      <a:round/>
                      <a:headEnd type="none" w="med" len="med"/>
                      <a:tailEnd type="none" w="med" len="med"/>
                    </a:lnL>
                    <a:lnR w="571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79252">
                <a:tc gridSpan="3">
                  <a:txBody>
                    <a:bodyPr/>
                    <a:lstStyle>
                      <a:lvl1pPr marL="0" algn="l" defTabSz="914400" rtl="0" eaLnBrk="1" latinLnBrk="0" hangingPunct="1">
                        <a:defRPr sz="1800" kern="1200">
                          <a:solidFill>
                            <a:schemeClr val="dk1"/>
                          </a:solidFill>
                          <a:latin typeface="Arial"/>
                          <a:ea typeface=""/>
                          <a:cs typeface=""/>
                        </a:defRPr>
                      </a:lvl1pPr>
                      <a:lvl2pPr marL="457200" algn="l" defTabSz="914400" rtl="0" eaLnBrk="1" latinLnBrk="0" hangingPunct="1">
                        <a:defRPr sz="1800" kern="1200">
                          <a:solidFill>
                            <a:schemeClr val="dk1"/>
                          </a:solidFill>
                          <a:latin typeface="Arial"/>
                          <a:ea typeface=""/>
                          <a:cs typeface=""/>
                        </a:defRPr>
                      </a:lvl2pPr>
                      <a:lvl3pPr marL="914400" algn="l" defTabSz="914400" rtl="0" eaLnBrk="1" latinLnBrk="0" hangingPunct="1">
                        <a:defRPr sz="1800" kern="1200">
                          <a:solidFill>
                            <a:schemeClr val="dk1"/>
                          </a:solidFill>
                          <a:latin typeface="Arial"/>
                          <a:ea typeface=""/>
                          <a:cs typeface=""/>
                        </a:defRPr>
                      </a:lvl3pPr>
                      <a:lvl4pPr marL="1371600" algn="l" defTabSz="914400" rtl="0" eaLnBrk="1" latinLnBrk="0" hangingPunct="1">
                        <a:defRPr sz="1800" kern="1200">
                          <a:solidFill>
                            <a:schemeClr val="dk1"/>
                          </a:solidFill>
                          <a:latin typeface="Arial"/>
                          <a:ea typeface=""/>
                          <a:cs typeface=""/>
                        </a:defRPr>
                      </a:lvl4pPr>
                      <a:lvl5pPr marL="1828800" algn="l" defTabSz="914400" rtl="0" eaLnBrk="1" latinLnBrk="0" hangingPunct="1">
                        <a:defRPr sz="1800" kern="1200">
                          <a:solidFill>
                            <a:schemeClr val="dk1"/>
                          </a:solidFill>
                          <a:latin typeface="Arial"/>
                          <a:ea typeface=""/>
                          <a:cs typeface=""/>
                        </a:defRPr>
                      </a:lvl5pPr>
                      <a:lvl6pPr marL="2286000" algn="l" defTabSz="914400" rtl="0" eaLnBrk="1" latinLnBrk="0" hangingPunct="1">
                        <a:defRPr sz="1800" kern="1200">
                          <a:solidFill>
                            <a:schemeClr val="dk1"/>
                          </a:solidFill>
                          <a:latin typeface="Arial"/>
                          <a:ea typeface=""/>
                          <a:cs typeface=""/>
                        </a:defRPr>
                      </a:lvl6pPr>
                      <a:lvl7pPr marL="2743200" algn="l" defTabSz="914400" rtl="0" eaLnBrk="1" latinLnBrk="0" hangingPunct="1">
                        <a:defRPr sz="1800" kern="1200">
                          <a:solidFill>
                            <a:schemeClr val="dk1"/>
                          </a:solidFill>
                          <a:latin typeface="Arial"/>
                          <a:ea typeface=""/>
                          <a:cs typeface=""/>
                        </a:defRPr>
                      </a:lvl7pPr>
                      <a:lvl8pPr marL="3200400" algn="l" defTabSz="914400" rtl="0" eaLnBrk="1" latinLnBrk="0" hangingPunct="1">
                        <a:defRPr sz="1800" kern="1200">
                          <a:solidFill>
                            <a:schemeClr val="dk1"/>
                          </a:solidFill>
                          <a:latin typeface="Arial"/>
                          <a:ea typeface=""/>
                          <a:cs typeface=""/>
                        </a:defRPr>
                      </a:lvl8pPr>
                      <a:lvl9pPr marL="3657600" algn="l" defTabSz="9144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itchFamily="34" charset="0"/>
                          <a:cs typeface="Arial" pitchFamily="34" charset="0"/>
                        </a:rPr>
                        <a:t>Phase 1 Results &amp; Insights:</a:t>
                      </a:r>
                    </a:p>
                    <a:p>
                      <a:pPr marL="447675" indent="-179388">
                        <a:buFont typeface="Arial" panose="020B0604020202020204" pitchFamily="34" charset="0"/>
                        <a:buChar char="•"/>
                      </a:pPr>
                      <a:r>
                        <a:rPr lang="en-CA" sz="1000" dirty="0" smtClean="0"/>
                        <a:t>Create</a:t>
                      </a:r>
                      <a:r>
                        <a:rPr lang="en-CA" sz="1000" baseline="0" dirty="0" smtClean="0"/>
                        <a:t> a vision that resonates with the different stakeholders and develop a business model that aligns to their needs.</a:t>
                      </a:r>
                      <a:endParaRPr lang="en-CA" sz="1000" dirty="0"/>
                    </a:p>
                  </a:txBody>
                  <a:tcPr>
                    <a:lnL w="1270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447675" indent="-179388">
                        <a:buFont typeface="Arial" panose="020B0604020202020204" pitchFamily="34" charset="0"/>
                        <a:buChar char="•"/>
                      </a:pPr>
                      <a:endParaRPr lang="en-CA" sz="1000" dirty="0"/>
                    </a:p>
                  </a:txBody>
                  <a:tcPr>
                    <a:lnL w="12700" cap="flat" cmpd="sng" algn="ctr">
                      <a:noFill/>
                      <a:prstDash val="solid"/>
                      <a:round/>
                      <a:headEnd type="none" w="med" len="med"/>
                      <a:tailEnd type="none" w="med" len="med"/>
                    </a:lnL>
                    <a:lnR w="5715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DAB9E"/>
                    </a:solidFill>
                  </a:tcPr>
                </a:tc>
              </a:tr>
            </a:tbl>
          </a:graphicData>
        </a:graphic>
      </p:graphicFrame>
      <p:pic>
        <p:nvPicPr>
          <p:cNvPr id="19" name="Picture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36678" y="3200400"/>
            <a:ext cx="338488" cy="304923"/>
          </a:xfrm>
          <a:prstGeom prst="rect">
            <a:avLst/>
          </a:prstGeom>
        </p:spPr>
      </p:pic>
      <p:grpSp>
        <p:nvGrpSpPr>
          <p:cNvPr id="20" name="Group 25"/>
          <p:cNvGrpSpPr/>
          <p:nvPr>
            <p:custDataLst>
              <p:tags r:id="rId1"/>
            </p:custDataLst>
          </p:nvPr>
        </p:nvGrpSpPr>
        <p:grpSpPr>
          <a:xfrm>
            <a:off x="236678" y="4245097"/>
            <a:ext cx="266976" cy="250703"/>
            <a:chOff x="3375893" y="3714688"/>
            <a:chExt cx="815991" cy="792088"/>
          </a:xfrm>
          <a:solidFill>
            <a:schemeClr val="bg1">
              <a:lumMod val="85000"/>
            </a:schemeClr>
          </a:solidFill>
        </p:grpSpPr>
        <p:sp>
          <p:nvSpPr>
            <p:cNvPr id="21" name="Rounded Rectangle 20"/>
            <p:cNvSpPr/>
            <p:nvPr>
              <p:custDataLst>
                <p:tags r:id="rId8"/>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22" name="Picture 21" descr="tool.wmf"/>
            <p:cNvPicPr>
              <a:picLocks noChangeAspect="1"/>
            </p:cNvPicPr>
            <p:nvPr>
              <p:custDataLst>
                <p:tags r:id="rId9"/>
              </p:custDataLst>
            </p:nvPr>
          </p:nvPicPr>
          <p:blipFill>
            <a:blip r:embed="rId13" cstate="print"/>
            <a:stretch>
              <a:fillRect/>
            </a:stretch>
          </p:blipFill>
          <p:spPr>
            <a:xfrm>
              <a:off x="3463829" y="3795627"/>
              <a:ext cx="633902" cy="614791"/>
            </a:xfrm>
            <a:prstGeom prst="rect">
              <a:avLst/>
            </a:prstGeom>
            <a:grpFill/>
          </p:spPr>
        </p:pic>
      </p:grpSp>
      <p:pic>
        <p:nvPicPr>
          <p:cNvPr id="37" name="Picture 3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00403" y="3200400"/>
            <a:ext cx="338488" cy="304923"/>
          </a:xfrm>
          <a:prstGeom prst="rect">
            <a:avLst/>
          </a:prstGeom>
        </p:spPr>
      </p:pic>
      <p:grpSp>
        <p:nvGrpSpPr>
          <p:cNvPr id="38" name="Group 25"/>
          <p:cNvGrpSpPr/>
          <p:nvPr>
            <p:custDataLst>
              <p:tags r:id="rId2"/>
            </p:custDataLst>
          </p:nvPr>
        </p:nvGrpSpPr>
        <p:grpSpPr>
          <a:xfrm>
            <a:off x="3004983" y="4245097"/>
            <a:ext cx="266976" cy="250703"/>
            <a:chOff x="3375893" y="3714688"/>
            <a:chExt cx="815991" cy="792088"/>
          </a:xfrm>
          <a:solidFill>
            <a:schemeClr val="bg1">
              <a:lumMod val="85000"/>
            </a:schemeClr>
          </a:solidFill>
        </p:grpSpPr>
        <p:sp>
          <p:nvSpPr>
            <p:cNvPr id="39" name="Rounded Rectangle 38"/>
            <p:cNvSpPr/>
            <p:nvPr>
              <p:custDataLst>
                <p:tags r:id="rId6"/>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40" name="Picture 39" descr="tool.wmf"/>
            <p:cNvPicPr>
              <a:picLocks noChangeAspect="1"/>
            </p:cNvPicPr>
            <p:nvPr>
              <p:custDataLst>
                <p:tags r:id="rId7"/>
              </p:custDataLst>
            </p:nvPr>
          </p:nvPicPr>
          <p:blipFill>
            <a:blip r:embed="rId13" cstate="print"/>
            <a:stretch>
              <a:fillRect/>
            </a:stretch>
          </p:blipFill>
          <p:spPr>
            <a:xfrm>
              <a:off x="3463829" y="3795627"/>
              <a:ext cx="633902" cy="614791"/>
            </a:xfrm>
            <a:prstGeom prst="rect">
              <a:avLst/>
            </a:prstGeom>
            <a:grpFill/>
          </p:spPr>
        </p:pic>
      </p:grpSp>
      <p:pic>
        <p:nvPicPr>
          <p:cNvPr id="41" name="Picture 4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962844" y="3200400"/>
            <a:ext cx="338488" cy="304923"/>
          </a:xfrm>
          <a:prstGeom prst="rect">
            <a:avLst/>
          </a:prstGeom>
        </p:spPr>
      </p:pic>
      <p:grpSp>
        <p:nvGrpSpPr>
          <p:cNvPr id="42" name="Group 25"/>
          <p:cNvGrpSpPr/>
          <p:nvPr>
            <p:custDataLst>
              <p:tags r:id="rId3"/>
            </p:custDataLst>
          </p:nvPr>
        </p:nvGrpSpPr>
        <p:grpSpPr>
          <a:xfrm>
            <a:off x="5999617" y="4245097"/>
            <a:ext cx="266976" cy="250703"/>
            <a:chOff x="3375893" y="3714688"/>
            <a:chExt cx="815991" cy="792088"/>
          </a:xfrm>
          <a:solidFill>
            <a:schemeClr val="bg1">
              <a:lumMod val="85000"/>
            </a:schemeClr>
          </a:solidFill>
        </p:grpSpPr>
        <p:sp>
          <p:nvSpPr>
            <p:cNvPr id="43" name="Rounded Rectangle 42"/>
            <p:cNvSpPr/>
            <p:nvPr>
              <p:custDataLst>
                <p:tags r:id="rId4"/>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44" name="Picture 43" descr="tool.wmf"/>
            <p:cNvPicPr>
              <a:picLocks noChangeAspect="1"/>
            </p:cNvPicPr>
            <p:nvPr>
              <p:custDataLst>
                <p:tags r:id="rId5"/>
              </p:custDataLst>
            </p:nvPr>
          </p:nvPicPr>
          <p:blipFill>
            <a:blip r:embed="rId13" cstate="print"/>
            <a:stretch>
              <a:fillRect/>
            </a:stretch>
          </p:blipFill>
          <p:spPr>
            <a:xfrm>
              <a:off x="3463829" y="3795627"/>
              <a:ext cx="633902" cy="614791"/>
            </a:xfrm>
            <a:prstGeom prst="rect">
              <a:avLst/>
            </a:prstGeom>
            <a:grpFill/>
          </p:spPr>
        </p:pic>
      </p:grpSp>
      <p:pic>
        <p:nvPicPr>
          <p:cNvPr id="46" name="Picture 2" descr="http://static.infotech.com/images/icons/word-icon-20x20.png"/>
          <p:cNvPicPr>
            <a:picLocks noChangeAspect="1" noChangeArrowheads="1"/>
          </p:cNvPicPr>
          <p:nvPr/>
        </p:nvPicPr>
        <p:blipFill>
          <a:blip r:embed="rId14" cstate="print"/>
          <a:srcRect/>
          <a:stretch>
            <a:fillRect/>
          </a:stretch>
        </p:blipFill>
        <p:spPr bwMode="auto">
          <a:xfrm>
            <a:off x="562685" y="5557314"/>
            <a:ext cx="157686" cy="157686"/>
          </a:xfrm>
          <a:prstGeom prst="rect">
            <a:avLst/>
          </a:prstGeom>
          <a:noFill/>
        </p:spPr>
      </p:pic>
      <p:sp>
        <p:nvSpPr>
          <p:cNvPr id="5" name="Rectangle 4"/>
          <p:cNvSpPr/>
          <p:nvPr/>
        </p:nvSpPr>
        <p:spPr>
          <a:xfrm>
            <a:off x="641528" y="1169066"/>
            <a:ext cx="8252398" cy="307777"/>
          </a:xfrm>
          <a:prstGeom prst="rect">
            <a:avLst/>
          </a:prstGeom>
        </p:spPr>
        <p:txBody>
          <a:bodyPr wrap="square">
            <a:spAutoFit/>
          </a:bodyPr>
          <a:lstStyle/>
          <a:p>
            <a:pPr marL="176213" lvl="0" indent="-176213" eaLnBrk="0" hangingPunct="0">
              <a:spcAft>
                <a:spcPts val="450"/>
              </a:spcAft>
              <a:buClr>
                <a:srgbClr val="333333"/>
              </a:buClr>
              <a:buSzPct val="100000"/>
              <a:buBlip>
                <a:blip r:embed="rId15"/>
              </a:buBlip>
              <a:defRPr/>
            </a:pPr>
            <a:r>
              <a:rPr lang="en-US" sz="1400" b="1" dirty="0">
                <a:solidFill>
                  <a:srgbClr val="333333"/>
                </a:solidFill>
                <a:cs typeface="Open Sans"/>
              </a:rPr>
              <a:t>Call 1-888-670-8889 </a:t>
            </a:r>
            <a:r>
              <a:rPr lang="en-US" sz="1400" dirty="0">
                <a:solidFill>
                  <a:srgbClr val="333333"/>
                </a:solidFill>
                <a:cs typeface="Open Sans"/>
              </a:rPr>
              <a:t>or email </a:t>
            </a:r>
            <a:r>
              <a:rPr lang="en-US" sz="1400" dirty="0">
                <a:solidFill>
                  <a:srgbClr val="333333"/>
                </a:solidFill>
                <a:cs typeface="Open Sans"/>
                <a:hlinkClick r:id="rId16"/>
              </a:rPr>
              <a:t>GuidedImplementations@InfoTech.com</a:t>
            </a:r>
            <a:r>
              <a:rPr lang="en-US" sz="1400" dirty="0">
                <a:solidFill>
                  <a:srgbClr val="333333"/>
                </a:solidFill>
                <a:cs typeface="Open Sans"/>
              </a:rPr>
              <a:t> for more information. </a:t>
            </a:r>
          </a:p>
        </p:txBody>
      </p:sp>
      <p:grpSp>
        <p:nvGrpSpPr>
          <p:cNvPr id="23" name="Group 22"/>
          <p:cNvGrpSpPr/>
          <p:nvPr/>
        </p:nvGrpSpPr>
        <p:grpSpPr>
          <a:xfrm>
            <a:off x="0" y="6422955"/>
            <a:ext cx="9144000" cy="437555"/>
            <a:chOff x="0" y="6422955"/>
            <a:chExt cx="9144000" cy="437555"/>
          </a:xfrm>
        </p:grpSpPr>
        <p:pic>
          <p:nvPicPr>
            <p:cNvPr id="24" name="Picture 3">
              <a:hlinkClick r:id="rId17"/>
            </p:cNvPr>
            <p:cNvPicPr>
              <a:picLocks noChangeAspect="1" noChangeArrowheads="1"/>
            </p:cNvPicPr>
            <p:nvPr/>
          </p:nvPicPr>
          <p:blipFill>
            <a:blip r:embed="rId18"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1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8024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1.1: </a:t>
            </a:r>
            <a:r>
              <a:rPr lang="en-US" dirty="0" smtClean="0"/>
              <a:t>Create Project Vision and Structur</a:t>
            </a:r>
            <a:r>
              <a:rPr lang="en-US" dirty="0"/>
              <a:t>e</a:t>
            </a:r>
          </a:p>
        </p:txBody>
      </p:sp>
      <p:sp>
        <p:nvSpPr>
          <p:cNvPr id="18" name="Rounded Rectangle 17"/>
          <p:cNvSpPr/>
          <p:nvPr/>
        </p:nvSpPr>
        <p:spPr>
          <a:xfrm>
            <a:off x="2806050" y="1288466"/>
            <a:ext cx="3592720" cy="1828478"/>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rgbClr val="333333"/>
                </a:solidFill>
              </a:rPr>
              <a:t>PHASE 2</a:t>
            </a:r>
            <a:endParaRPr lang="en-US" b="1" dirty="0">
              <a:solidFill>
                <a:srgbClr val="333333"/>
              </a:solidFill>
            </a:endParaRPr>
          </a:p>
        </p:txBody>
      </p:sp>
      <p:sp>
        <p:nvSpPr>
          <p:cNvPr id="24" name="Rounded Rectangle 23"/>
          <p:cNvSpPr/>
          <p:nvPr/>
        </p:nvSpPr>
        <p:spPr>
          <a:xfrm>
            <a:off x="6535087" y="1288466"/>
            <a:ext cx="2340808" cy="1828478"/>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rgbClr val="333333"/>
                </a:solidFill>
              </a:rPr>
              <a:t>PHASE 3</a:t>
            </a:r>
            <a:endParaRPr lang="en-US" b="1" dirty="0">
              <a:solidFill>
                <a:srgbClr val="333333"/>
              </a:solidFill>
            </a:endParaRPr>
          </a:p>
        </p:txBody>
      </p:sp>
      <p:sp>
        <p:nvSpPr>
          <p:cNvPr id="25" name="Rounded Rectangle 24"/>
          <p:cNvSpPr/>
          <p:nvPr/>
        </p:nvSpPr>
        <p:spPr>
          <a:xfrm>
            <a:off x="283934" y="1288466"/>
            <a:ext cx="2340000" cy="1828478"/>
          </a:xfrm>
          <a:prstGeom prst="roundRect">
            <a:avLst>
              <a:gd name="adj" fmla="val 7002"/>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rgbClr val="333333"/>
                </a:solidFill>
              </a:rPr>
              <a:t>PHASE 1</a:t>
            </a:r>
            <a:endParaRPr lang="en-US" b="1" dirty="0">
              <a:solidFill>
                <a:srgbClr val="333333"/>
              </a:solidFill>
            </a:endParaRPr>
          </a:p>
        </p:txBody>
      </p:sp>
      <p:sp>
        <p:nvSpPr>
          <p:cNvPr id="29" name="Pentagon 112">
            <a:hlinkClick r:id="rId10" action="ppaction://hlinksldjump"/>
          </p:cNvPr>
          <p:cNvSpPr/>
          <p:nvPr>
            <p:custDataLst>
              <p:tags r:id="rId1"/>
            </p:custDataLst>
          </p:nvPr>
        </p:nvSpPr>
        <p:spPr bwMode="auto">
          <a:xfrm>
            <a:off x="405439" y="1789081"/>
            <a:ext cx="1008000" cy="673497"/>
          </a:xfrm>
          <a:prstGeom prst="homePlate">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243F54"/>
                </a:solidFill>
                <a:latin typeface="Georgia"/>
              </a:rPr>
              <a:t>1.1</a:t>
            </a:r>
          </a:p>
        </p:txBody>
      </p:sp>
      <p:sp>
        <p:nvSpPr>
          <p:cNvPr id="33" name="Pentagon 113">
            <a:hlinkClick r:id="" action="ppaction://noaction"/>
          </p:cNvPr>
          <p:cNvSpPr/>
          <p:nvPr>
            <p:custDataLst>
              <p:tags r:id="rId2"/>
            </p:custDataLst>
          </p:nvPr>
        </p:nvSpPr>
        <p:spPr bwMode="auto">
          <a:xfrm>
            <a:off x="1562879" y="1795772"/>
            <a:ext cx="1008000" cy="67349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FFFF"/>
                </a:solidFill>
                <a:latin typeface="Georgia"/>
              </a:rPr>
              <a:t>1.2</a:t>
            </a:r>
          </a:p>
        </p:txBody>
      </p:sp>
      <p:sp>
        <p:nvSpPr>
          <p:cNvPr id="36" name="Pentagon 114">
            <a:hlinkClick r:id="rId10" action="ppaction://hlinksldjump"/>
          </p:cNvPr>
          <p:cNvSpPr/>
          <p:nvPr>
            <p:custDataLst>
              <p:tags r:id="rId3"/>
            </p:custDataLst>
          </p:nvPr>
        </p:nvSpPr>
        <p:spPr bwMode="auto">
          <a:xfrm>
            <a:off x="2969362" y="1804322"/>
            <a:ext cx="1008000" cy="67349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latin typeface="Georgia"/>
              </a:rPr>
              <a:t>2.1</a:t>
            </a:r>
            <a:endParaRPr lang="en-US" sz="2400" b="1" dirty="0">
              <a:solidFill>
                <a:srgbClr val="FFFFFF"/>
              </a:solidFill>
              <a:latin typeface="Georgia"/>
            </a:endParaRPr>
          </a:p>
        </p:txBody>
      </p:sp>
      <p:sp>
        <p:nvSpPr>
          <p:cNvPr id="38" name="Pentagon 115">
            <a:hlinkClick r:id="rId10" action="ppaction://hlinksldjump"/>
          </p:cNvPr>
          <p:cNvSpPr/>
          <p:nvPr>
            <p:custDataLst>
              <p:tags r:id="rId4"/>
            </p:custDataLst>
          </p:nvPr>
        </p:nvSpPr>
        <p:spPr bwMode="auto">
          <a:xfrm>
            <a:off x="4162189" y="1804322"/>
            <a:ext cx="1008000" cy="67349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latin typeface="Georgia"/>
              </a:rPr>
              <a:t>2.2</a:t>
            </a:r>
            <a:endParaRPr lang="en-US" sz="2400" b="1" dirty="0">
              <a:solidFill>
                <a:srgbClr val="FFFFFF"/>
              </a:solidFill>
              <a:latin typeface="Georgia"/>
            </a:endParaRPr>
          </a:p>
        </p:txBody>
      </p:sp>
      <p:sp>
        <p:nvSpPr>
          <p:cNvPr id="39" name="Pentagon 116">
            <a:hlinkClick r:id="rId10" action="ppaction://hlinksldjump"/>
          </p:cNvPr>
          <p:cNvSpPr/>
          <p:nvPr>
            <p:custDataLst>
              <p:tags r:id="rId5"/>
            </p:custDataLst>
          </p:nvPr>
        </p:nvSpPr>
        <p:spPr bwMode="auto">
          <a:xfrm>
            <a:off x="6666239" y="1795772"/>
            <a:ext cx="1008000" cy="67349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latin typeface="Georgia"/>
              </a:rPr>
              <a:t>3.1</a:t>
            </a:r>
            <a:endParaRPr lang="en-US" sz="2400" b="1" dirty="0">
              <a:solidFill>
                <a:srgbClr val="FFFFFF"/>
              </a:solidFill>
              <a:latin typeface="Georgia"/>
            </a:endParaRPr>
          </a:p>
        </p:txBody>
      </p:sp>
      <p:sp>
        <p:nvSpPr>
          <p:cNvPr id="40" name="Pentagon 117">
            <a:hlinkClick r:id="rId10" action="ppaction://hlinksldjump"/>
          </p:cNvPr>
          <p:cNvSpPr/>
          <p:nvPr>
            <p:custDataLst>
              <p:tags r:id="rId6"/>
            </p:custDataLst>
          </p:nvPr>
        </p:nvSpPr>
        <p:spPr bwMode="auto">
          <a:xfrm>
            <a:off x="7817583" y="1789082"/>
            <a:ext cx="1008000" cy="67349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latin typeface="Georgia"/>
              </a:rPr>
              <a:t>3.2</a:t>
            </a:r>
            <a:endParaRPr lang="en-US" sz="2400" b="1" dirty="0">
              <a:solidFill>
                <a:srgbClr val="FFFFFF"/>
              </a:solidFill>
              <a:latin typeface="Georgia"/>
            </a:endParaRPr>
          </a:p>
        </p:txBody>
      </p:sp>
      <p:sp>
        <p:nvSpPr>
          <p:cNvPr id="41" name="TextBox 108"/>
          <p:cNvSpPr txBox="1"/>
          <p:nvPr/>
        </p:nvSpPr>
        <p:spPr>
          <a:xfrm>
            <a:off x="6477710" y="2483482"/>
            <a:ext cx="1260933" cy="600164"/>
          </a:xfrm>
          <a:prstGeom prst="rect">
            <a:avLst/>
          </a:prstGeom>
          <a:noFill/>
        </p:spPr>
        <p:txBody>
          <a:bodyPr wrap="square" rtlCol="0">
            <a:spAutoFit/>
          </a:bodyPr>
          <a:lstStyle/>
          <a:p>
            <a:pPr algn="ctr" fontAlgn="base">
              <a:spcBef>
                <a:spcPct val="0"/>
              </a:spcBef>
              <a:spcAft>
                <a:spcPct val="0"/>
              </a:spcAft>
            </a:pPr>
            <a:r>
              <a:rPr lang="en-US" sz="1100" dirty="0" smtClean="0">
                <a:solidFill>
                  <a:srgbClr val="333333"/>
                </a:solidFill>
              </a:rPr>
              <a:t>Build an Implementation Plan</a:t>
            </a:r>
            <a:endParaRPr lang="en-US" sz="1100" dirty="0">
              <a:solidFill>
                <a:srgbClr val="333333"/>
              </a:solidFill>
            </a:endParaRPr>
          </a:p>
        </p:txBody>
      </p:sp>
      <p:sp>
        <p:nvSpPr>
          <p:cNvPr id="42" name="TextBox 104"/>
          <p:cNvSpPr txBox="1"/>
          <p:nvPr/>
        </p:nvSpPr>
        <p:spPr>
          <a:xfrm>
            <a:off x="1316708" y="2477819"/>
            <a:ext cx="1254171" cy="430887"/>
          </a:xfrm>
          <a:prstGeom prst="rect">
            <a:avLst/>
          </a:prstGeom>
          <a:noFill/>
        </p:spPr>
        <p:txBody>
          <a:bodyPr wrap="square" rtlCol="0">
            <a:spAutoFit/>
          </a:bodyPr>
          <a:lstStyle>
            <a:defPPr>
              <a:defRPr lang="en-US"/>
            </a:defPPr>
            <a:lvl1pPr algn="ctr">
              <a:defRPr sz="1100">
                <a:solidFill>
                  <a:srgbClr val="333333"/>
                </a:solidFill>
              </a:defRPr>
            </a:lvl1pPr>
          </a:lstStyle>
          <a:p>
            <a:r>
              <a:rPr lang="en-US" dirty="0"/>
              <a:t>Map Current State</a:t>
            </a:r>
          </a:p>
        </p:txBody>
      </p:sp>
      <p:sp>
        <p:nvSpPr>
          <p:cNvPr id="43" name="TextBox 110"/>
          <p:cNvSpPr txBox="1"/>
          <p:nvPr/>
        </p:nvSpPr>
        <p:spPr>
          <a:xfrm>
            <a:off x="243800" y="2475125"/>
            <a:ext cx="1266362" cy="600164"/>
          </a:xfrm>
          <a:prstGeom prst="rect">
            <a:avLst/>
          </a:prstGeom>
          <a:noFill/>
        </p:spPr>
        <p:txBody>
          <a:bodyPr wrap="square" rtlCol="0">
            <a:spAutoFit/>
          </a:bodyPr>
          <a:lstStyle>
            <a:defPPr>
              <a:defRPr lang="en-US"/>
            </a:defPPr>
            <a:lvl1pPr algn="ctr">
              <a:defRPr sz="1100" b="1">
                <a:solidFill>
                  <a:srgbClr val="333333"/>
                </a:solidFill>
              </a:defRPr>
            </a:lvl1pPr>
          </a:lstStyle>
          <a:p>
            <a:r>
              <a:rPr lang="en-US" dirty="0"/>
              <a:t>Create Project Vision and Structure</a:t>
            </a:r>
          </a:p>
        </p:txBody>
      </p:sp>
      <p:sp>
        <p:nvSpPr>
          <p:cNvPr id="44" name="TextBox 105"/>
          <p:cNvSpPr txBox="1"/>
          <p:nvPr/>
        </p:nvSpPr>
        <p:spPr>
          <a:xfrm>
            <a:off x="2745581" y="2471197"/>
            <a:ext cx="1221976" cy="430887"/>
          </a:xfrm>
          <a:prstGeom prst="rect">
            <a:avLst/>
          </a:prstGeom>
          <a:noFill/>
        </p:spPr>
        <p:txBody>
          <a:bodyPr wrap="square" rtlCol="0">
            <a:spAutoFit/>
          </a:bodyPr>
          <a:lstStyle/>
          <a:p>
            <a:pPr algn="ctr"/>
            <a:r>
              <a:rPr lang="en-US" sz="1100" dirty="0" smtClean="0">
                <a:solidFill>
                  <a:srgbClr val="333333"/>
                </a:solidFill>
              </a:rPr>
              <a:t>Gather Requirements</a:t>
            </a:r>
            <a:endParaRPr lang="en-US" sz="1100" dirty="0">
              <a:solidFill>
                <a:srgbClr val="333333"/>
              </a:solidFill>
            </a:endParaRPr>
          </a:p>
        </p:txBody>
      </p:sp>
      <p:sp>
        <p:nvSpPr>
          <p:cNvPr id="45" name="TextBox 106"/>
          <p:cNvSpPr txBox="1"/>
          <p:nvPr/>
        </p:nvSpPr>
        <p:spPr>
          <a:xfrm>
            <a:off x="3985845" y="2471197"/>
            <a:ext cx="1220055" cy="430887"/>
          </a:xfrm>
          <a:prstGeom prst="rect">
            <a:avLst/>
          </a:prstGeom>
          <a:noFill/>
        </p:spPr>
        <p:txBody>
          <a:bodyPr wrap="square" rtlCol="0">
            <a:spAutoFit/>
          </a:bodyPr>
          <a:lstStyle/>
          <a:p>
            <a:pPr algn="ctr"/>
            <a:r>
              <a:rPr lang="en-US" sz="1100" dirty="0" smtClean="0">
                <a:solidFill>
                  <a:srgbClr val="333333"/>
                </a:solidFill>
              </a:rPr>
              <a:t>Prototype Processes</a:t>
            </a:r>
            <a:endParaRPr lang="en-US" sz="1100" dirty="0">
              <a:solidFill>
                <a:srgbClr val="333333"/>
              </a:solidFill>
            </a:endParaRPr>
          </a:p>
        </p:txBody>
      </p:sp>
      <p:sp>
        <p:nvSpPr>
          <p:cNvPr id="46" name="TextBox 109"/>
          <p:cNvSpPr txBox="1"/>
          <p:nvPr/>
        </p:nvSpPr>
        <p:spPr>
          <a:xfrm>
            <a:off x="7731686" y="2469270"/>
            <a:ext cx="969507" cy="430887"/>
          </a:xfrm>
          <a:prstGeom prst="rect">
            <a:avLst/>
          </a:prstGeom>
          <a:noFill/>
        </p:spPr>
        <p:txBody>
          <a:bodyPr wrap="square" rtlCol="0">
            <a:spAutoFit/>
          </a:bodyPr>
          <a:lstStyle/>
          <a:p>
            <a:pPr algn="ctr" fontAlgn="base">
              <a:spcBef>
                <a:spcPct val="0"/>
              </a:spcBef>
              <a:spcAft>
                <a:spcPct val="0"/>
              </a:spcAft>
            </a:pPr>
            <a:r>
              <a:rPr lang="en-US" sz="1100" dirty="0" smtClean="0">
                <a:solidFill>
                  <a:srgbClr val="333333"/>
                </a:solidFill>
              </a:rPr>
              <a:t>Finalize the Blueprint </a:t>
            </a:r>
            <a:endParaRPr lang="en-US" sz="1100" dirty="0">
              <a:solidFill>
                <a:srgbClr val="333333"/>
              </a:solidFill>
            </a:endParaRPr>
          </a:p>
        </p:txBody>
      </p:sp>
      <p:sp>
        <p:nvSpPr>
          <p:cNvPr id="50" name="Rectangle 3"/>
          <p:cNvSpPr/>
          <p:nvPr/>
        </p:nvSpPr>
        <p:spPr>
          <a:xfrm>
            <a:off x="251520" y="3280666"/>
            <a:ext cx="4206240" cy="2991955"/>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t"/>
          <a:lstStyle/>
          <a:p>
            <a:pPr marL="117475"/>
            <a:r>
              <a:rPr lang="en-US" b="1" dirty="0" smtClean="0">
                <a:solidFill>
                  <a:srgbClr val="365D7E"/>
                </a:solidFill>
              </a:rPr>
              <a:t>ACTIVITIES:</a:t>
            </a:r>
            <a:endParaRPr lang="en-US" b="1" dirty="0">
              <a:solidFill>
                <a:srgbClr val="365D7E"/>
              </a:solidFill>
            </a:endParaRPr>
          </a:p>
        </p:txBody>
      </p:sp>
      <p:sp>
        <p:nvSpPr>
          <p:cNvPr id="51" name="Rectangle 4"/>
          <p:cNvSpPr/>
          <p:nvPr/>
        </p:nvSpPr>
        <p:spPr>
          <a:xfrm>
            <a:off x="479198" y="3782461"/>
            <a:ext cx="3731128" cy="22402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72000" rtlCol="0" anchor="t"/>
          <a:lstStyle/>
          <a:p>
            <a:pPr marL="171450" indent="-171450">
              <a:buFont typeface="Arial" panose="020B0604020202020204" pitchFamily="34" charset="0"/>
              <a:buChar char="•"/>
              <a:defRPr/>
            </a:pPr>
            <a:r>
              <a:rPr lang="en-US" sz="1400" dirty="0" smtClean="0">
                <a:solidFill>
                  <a:srgbClr val="333333"/>
                </a:solidFill>
              </a:rPr>
              <a:t>Establish the vision for the HRIS strategy project.</a:t>
            </a:r>
          </a:p>
          <a:p>
            <a:pPr marL="171450" indent="-171450">
              <a:buFont typeface="Arial" panose="020B0604020202020204" pitchFamily="34" charset="0"/>
              <a:buChar char="•"/>
              <a:defRPr/>
            </a:pPr>
            <a:r>
              <a:rPr lang="en-US" sz="1400" dirty="0" smtClean="0">
                <a:solidFill>
                  <a:srgbClr val="333333"/>
                </a:solidFill>
              </a:rPr>
              <a:t>Identify </a:t>
            </a:r>
            <a:r>
              <a:rPr lang="en-US" sz="1400" dirty="0">
                <a:solidFill>
                  <a:srgbClr val="333333"/>
                </a:solidFill>
              </a:rPr>
              <a:t>stakeholders and </a:t>
            </a:r>
            <a:r>
              <a:rPr lang="en-US" sz="1400" dirty="0" smtClean="0">
                <a:solidFill>
                  <a:srgbClr val="333333"/>
                </a:solidFill>
              </a:rPr>
              <a:t>assemble a project team. </a:t>
            </a:r>
            <a:endParaRPr lang="en-US" sz="1400" dirty="0">
              <a:solidFill>
                <a:srgbClr val="333333"/>
              </a:solidFill>
            </a:endParaRPr>
          </a:p>
          <a:p>
            <a:pPr marL="171450" indent="-171450">
              <a:buFont typeface="Arial" panose="020B0604020202020204" pitchFamily="34" charset="0"/>
              <a:buChar char="•"/>
              <a:defRPr/>
            </a:pPr>
            <a:r>
              <a:rPr lang="en-US" sz="1400" dirty="0">
                <a:solidFill>
                  <a:srgbClr val="333333"/>
                </a:solidFill>
              </a:rPr>
              <a:t>Assign roles and responsibilities for the duration of the </a:t>
            </a:r>
            <a:r>
              <a:rPr lang="en-US" sz="1400" dirty="0" smtClean="0">
                <a:solidFill>
                  <a:srgbClr val="333333"/>
                </a:solidFill>
              </a:rPr>
              <a:t>project.</a:t>
            </a:r>
            <a:endParaRPr lang="en-US" sz="1400" dirty="0">
              <a:solidFill>
                <a:srgbClr val="333333"/>
              </a:solidFill>
            </a:endParaRPr>
          </a:p>
          <a:p>
            <a:pPr marL="171450" indent="-171450">
              <a:buFont typeface="Arial" panose="020B0604020202020204" pitchFamily="34" charset="0"/>
              <a:buChar char="•"/>
              <a:defRPr/>
            </a:pPr>
            <a:endParaRPr lang="en-US" sz="1400" dirty="0" smtClean="0">
              <a:solidFill>
                <a:srgbClr val="333333"/>
              </a:solidFill>
            </a:endParaRPr>
          </a:p>
          <a:p>
            <a:pPr marL="171450" indent="-171450">
              <a:buFont typeface="Arial" panose="020B0604020202020204" pitchFamily="34" charset="0"/>
              <a:buChar char="•"/>
              <a:defRPr/>
            </a:pPr>
            <a:endParaRPr lang="en-US" sz="1400" dirty="0">
              <a:solidFill>
                <a:srgbClr val="333333"/>
              </a:solidFill>
            </a:endParaRPr>
          </a:p>
        </p:txBody>
      </p:sp>
      <p:sp>
        <p:nvSpPr>
          <p:cNvPr id="52" name="Rectangle 3"/>
          <p:cNvSpPr/>
          <p:nvPr/>
        </p:nvSpPr>
        <p:spPr>
          <a:xfrm>
            <a:off x="4660712" y="3280666"/>
            <a:ext cx="4206240" cy="2991956"/>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91440" bIns="91440" rtlCol="0" anchor="t"/>
          <a:lstStyle/>
          <a:p>
            <a:pPr marL="117475"/>
            <a:r>
              <a:rPr lang="en-US" b="1" dirty="0" smtClean="0">
                <a:solidFill>
                  <a:srgbClr val="365D7E"/>
                </a:solidFill>
              </a:rPr>
              <a:t>OUTCOMES:</a:t>
            </a:r>
            <a:endParaRPr lang="en-US" b="1" dirty="0">
              <a:solidFill>
                <a:srgbClr val="365D7E"/>
              </a:solidFill>
            </a:endParaRPr>
          </a:p>
        </p:txBody>
      </p:sp>
      <p:sp>
        <p:nvSpPr>
          <p:cNvPr id="53" name="Rectangle 4"/>
          <p:cNvSpPr/>
          <p:nvPr/>
        </p:nvSpPr>
        <p:spPr>
          <a:xfrm>
            <a:off x="4965725" y="3748933"/>
            <a:ext cx="3735468" cy="22402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72000" rtlCol="0" anchor="t"/>
          <a:lstStyle/>
          <a:p>
            <a:pPr marL="172800" indent="-172800">
              <a:buFont typeface="Arial" panose="020B0604020202020204" pitchFamily="34" charset="0"/>
              <a:buChar char="•"/>
              <a:defRPr/>
            </a:pPr>
            <a:r>
              <a:rPr lang="en-US" sz="1400" dirty="0" smtClean="0">
                <a:solidFill>
                  <a:srgbClr val="333333"/>
                </a:solidFill>
              </a:rPr>
              <a:t>Vision Statement</a:t>
            </a:r>
          </a:p>
          <a:p>
            <a:pPr marL="172800" indent="-172800">
              <a:buFont typeface="Arial" panose="020B0604020202020204" pitchFamily="34" charset="0"/>
              <a:buChar char="•"/>
              <a:defRPr/>
            </a:pPr>
            <a:r>
              <a:rPr lang="en-US" sz="1400" dirty="0" smtClean="0">
                <a:solidFill>
                  <a:srgbClr val="333333"/>
                </a:solidFill>
              </a:rPr>
              <a:t>Project Charter</a:t>
            </a:r>
            <a:endParaRPr lang="en-US" sz="1400" dirty="0">
              <a:solidFill>
                <a:srgbClr val="333333"/>
              </a:solidFill>
            </a:endParaRPr>
          </a:p>
          <a:p>
            <a:pPr marL="172800" indent="-172800">
              <a:buFont typeface="Arial" panose="020B0604020202020204" pitchFamily="34" charset="0"/>
              <a:buChar char="•"/>
              <a:defRPr/>
            </a:pPr>
            <a:r>
              <a:rPr lang="en-US" sz="1400" dirty="0">
                <a:solidFill>
                  <a:srgbClr val="333333"/>
                </a:solidFill>
              </a:rPr>
              <a:t>RACI C</a:t>
            </a:r>
            <a:r>
              <a:rPr lang="en-US" sz="1400" dirty="0" smtClean="0">
                <a:solidFill>
                  <a:srgbClr val="333333"/>
                </a:solidFill>
              </a:rPr>
              <a:t>hart</a:t>
            </a:r>
          </a:p>
          <a:p>
            <a:pPr marL="172800" indent="-172800">
              <a:buFont typeface="Arial" panose="020B0604020202020204" pitchFamily="34" charset="0"/>
              <a:buChar char="•"/>
              <a:defRPr/>
            </a:pPr>
            <a:r>
              <a:rPr lang="en-US" sz="1400" dirty="0" smtClean="0">
                <a:solidFill>
                  <a:srgbClr val="333333"/>
                </a:solidFill>
              </a:rPr>
              <a:t>Scope Statement</a:t>
            </a:r>
          </a:p>
          <a:p>
            <a:pPr marL="172800" indent="-172800">
              <a:buFont typeface="Arial" panose="020B0604020202020204" pitchFamily="34" charset="0"/>
              <a:buChar char="•"/>
              <a:defRPr/>
            </a:pPr>
            <a:endParaRPr lang="en-US" sz="1400" dirty="0">
              <a:solidFill>
                <a:srgbClr val="333333"/>
              </a:solidFill>
            </a:endParaRPr>
          </a:p>
        </p:txBody>
      </p:sp>
      <p:sp>
        <p:nvSpPr>
          <p:cNvPr id="23" name="Pentagon 115">
            <a:hlinkClick r:id="rId10" action="ppaction://hlinksldjump"/>
          </p:cNvPr>
          <p:cNvSpPr/>
          <p:nvPr>
            <p:custDataLst>
              <p:tags r:id="rId7"/>
            </p:custDataLst>
          </p:nvPr>
        </p:nvSpPr>
        <p:spPr bwMode="auto">
          <a:xfrm>
            <a:off x="5301339" y="1809444"/>
            <a:ext cx="1008000" cy="673497"/>
          </a:xfrm>
          <a:prstGeom prst="homePlate">
            <a:avLst/>
          </a:prstGeom>
          <a:solidFill>
            <a:srgbClr val="29475F"/>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FF"/>
                </a:solidFill>
                <a:latin typeface="Georgia"/>
              </a:rPr>
              <a:t>2.3</a:t>
            </a:r>
            <a:endParaRPr lang="en-US" sz="2400" b="1" dirty="0">
              <a:solidFill>
                <a:srgbClr val="FFFFFF"/>
              </a:solidFill>
              <a:latin typeface="Georgia"/>
            </a:endParaRPr>
          </a:p>
        </p:txBody>
      </p:sp>
      <p:sp>
        <p:nvSpPr>
          <p:cNvPr id="26" name="TextBox 106"/>
          <p:cNvSpPr txBox="1"/>
          <p:nvPr/>
        </p:nvSpPr>
        <p:spPr>
          <a:xfrm>
            <a:off x="5078631" y="2471197"/>
            <a:ext cx="1220055" cy="430887"/>
          </a:xfrm>
          <a:prstGeom prst="rect">
            <a:avLst/>
          </a:prstGeom>
          <a:noFill/>
        </p:spPr>
        <p:txBody>
          <a:bodyPr wrap="square" rtlCol="0">
            <a:spAutoFit/>
          </a:bodyPr>
          <a:lstStyle/>
          <a:p>
            <a:pPr algn="ctr"/>
            <a:r>
              <a:rPr lang="en-US" sz="1100" dirty="0" smtClean="0">
                <a:solidFill>
                  <a:srgbClr val="333333"/>
                </a:solidFill>
              </a:rPr>
              <a:t>Evaluate</a:t>
            </a:r>
          </a:p>
          <a:p>
            <a:pPr algn="ctr"/>
            <a:r>
              <a:rPr lang="en-US" sz="1100" dirty="0" smtClean="0">
                <a:solidFill>
                  <a:srgbClr val="333333"/>
                </a:solidFill>
              </a:rPr>
              <a:t>Alternatives</a:t>
            </a:r>
            <a:endParaRPr lang="en-US" sz="1100" dirty="0">
              <a:solidFill>
                <a:srgbClr val="333333"/>
              </a:solidFill>
            </a:endParaRPr>
          </a:p>
        </p:txBody>
      </p:sp>
      <p:grpSp>
        <p:nvGrpSpPr>
          <p:cNvPr id="27" name="Group 26"/>
          <p:cNvGrpSpPr/>
          <p:nvPr/>
        </p:nvGrpSpPr>
        <p:grpSpPr>
          <a:xfrm>
            <a:off x="0" y="6422955"/>
            <a:ext cx="9144000" cy="437555"/>
            <a:chOff x="0" y="6422955"/>
            <a:chExt cx="9144000" cy="437555"/>
          </a:xfrm>
        </p:grpSpPr>
        <p:pic>
          <p:nvPicPr>
            <p:cNvPr id="28" name="Picture 3">
              <a:hlinkClick r:id="rId11"/>
            </p:cNvPr>
            <p:cNvPicPr>
              <a:picLocks noChangeAspect="1" noChangeArrowheads="1"/>
            </p:cNvPicPr>
            <p:nvPr/>
          </p:nvPicPr>
          <p:blipFill>
            <a:blip r:embed="rId12"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13"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0599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1"/>
          <p:cNvSpPr txBox="1"/>
          <p:nvPr/>
        </p:nvSpPr>
        <p:spPr>
          <a:xfrm>
            <a:off x="0" y="-17754"/>
            <a:ext cx="9144000" cy="369332"/>
          </a:xfrm>
          <a:prstGeom prst="rect">
            <a:avLst/>
          </a:prstGeom>
          <a:noFill/>
        </p:spPr>
        <p:txBody>
          <a:bodyPr wrap="square" rtlCol="0">
            <a:spAutoFit/>
          </a:bodyPr>
          <a:lstStyle/>
          <a:p>
            <a:endParaRPr lang="en-US" b="1" i="1" dirty="0" smtClean="0"/>
          </a:p>
        </p:txBody>
      </p:sp>
      <p:sp>
        <p:nvSpPr>
          <p:cNvPr id="2" name="Title 1"/>
          <p:cNvSpPr>
            <a:spLocks noGrp="1"/>
          </p:cNvSpPr>
          <p:nvPr>
            <p:ph type="title"/>
          </p:nvPr>
        </p:nvSpPr>
        <p:spPr/>
        <p:txBody>
          <a:bodyPr/>
          <a:lstStyle/>
          <a:p>
            <a:r>
              <a:rPr lang="en-US" dirty="0" smtClean="0"/>
              <a:t>Use Info-Tech’s HRIS framework to understand the transition from core to strategic</a:t>
            </a:r>
            <a:endParaRPr lang="en-US" dirty="0">
              <a:solidFill>
                <a:schemeClr val="bg1"/>
              </a:solidFill>
            </a:endParaRPr>
          </a:p>
        </p:txBody>
      </p:sp>
      <p:graphicFrame>
        <p:nvGraphicFramePr>
          <p:cNvPr id="35" name="Table 2"/>
          <p:cNvGraphicFramePr>
            <a:graphicFrameLocks noGrp="1"/>
          </p:cNvGraphicFramePr>
          <p:nvPr>
            <p:extLst>
              <p:ext uri="{D42A27DB-BD31-4B8C-83A1-F6EECF244321}">
                <p14:modId xmlns:p14="http://schemas.microsoft.com/office/powerpoint/2010/main" val="3626316416"/>
              </p:ext>
            </p:extLst>
          </p:nvPr>
        </p:nvGraphicFramePr>
        <p:xfrm>
          <a:off x="463759" y="6037053"/>
          <a:ext cx="7804556" cy="368004"/>
        </p:xfrm>
        <a:graphic>
          <a:graphicData uri="http://schemas.openxmlformats.org/drawingml/2006/table">
            <a:tbl>
              <a:tblPr firstRow="1" bandRow="1">
                <a:tableStyleId>{5C22544A-7EE6-4342-B048-85BDC9FD1C3A}</a:tableStyleId>
              </a:tblPr>
              <a:tblGrid>
                <a:gridCol w="1662786"/>
                <a:gridCol w="2239492"/>
                <a:gridCol w="1951139"/>
                <a:gridCol w="1951139"/>
              </a:tblGrid>
              <a:tr h="368004">
                <a:tc>
                  <a:txBody>
                    <a:bodyPr/>
                    <a:lstStyle/>
                    <a:p>
                      <a:pPr algn="ctr"/>
                      <a:r>
                        <a:rPr lang="en-CA" sz="1200" b="1" dirty="0" smtClean="0">
                          <a:solidFill>
                            <a:schemeClr val="bg2">
                              <a:lumMod val="65000"/>
                            </a:schemeClr>
                          </a:solidFill>
                        </a:rPr>
                        <a:t>Reporting</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Employee</a:t>
                      </a:r>
                      <a:r>
                        <a:rPr lang="en-CA" sz="1200" b="1" baseline="0" dirty="0" smtClean="0">
                          <a:solidFill>
                            <a:schemeClr val="bg2">
                              <a:lumMod val="65000"/>
                            </a:schemeClr>
                          </a:solidFill>
                        </a:rPr>
                        <a:t> Self-Service</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Manager Self-Service</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BI &amp; Analytics</a:t>
                      </a:r>
                      <a:endParaRPr lang="en-CA" sz="1200" b="1" dirty="0">
                        <a:solidFill>
                          <a:schemeClr val="bg2">
                            <a:lumMod val="65000"/>
                          </a:schemeClr>
                        </a:solidFill>
                      </a:endParaRPr>
                    </a:p>
                  </a:txBody>
                  <a:tcPr anchor="ctr">
                    <a:noFill/>
                  </a:tcPr>
                </a:tc>
              </a:tr>
            </a:tbl>
          </a:graphicData>
        </a:graphic>
      </p:graphicFrame>
      <p:sp>
        <p:nvSpPr>
          <p:cNvPr id="36" name="Rectangle 3"/>
          <p:cNvSpPr/>
          <p:nvPr/>
        </p:nvSpPr>
        <p:spPr>
          <a:xfrm>
            <a:off x="362282" y="3109471"/>
            <a:ext cx="1188000" cy="565200"/>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Payroll Administration</a:t>
            </a:r>
            <a:endParaRPr lang="en-US" sz="1000" dirty="0"/>
          </a:p>
        </p:txBody>
      </p:sp>
      <p:sp>
        <p:nvSpPr>
          <p:cNvPr id="37" name="Rectangle 4"/>
          <p:cNvSpPr/>
          <p:nvPr/>
        </p:nvSpPr>
        <p:spPr>
          <a:xfrm>
            <a:off x="362282" y="3713558"/>
            <a:ext cx="1188000" cy="565200"/>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Benefits Administration </a:t>
            </a:r>
            <a:endParaRPr lang="en-US" sz="1000" dirty="0"/>
          </a:p>
        </p:txBody>
      </p:sp>
      <p:sp>
        <p:nvSpPr>
          <p:cNvPr id="38" name="Rectangle 5"/>
          <p:cNvSpPr/>
          <p:nvPr/>
        </p:nvSpPr>
        <p:spPr>
          <a:xfrm>
            <a:off x="362282" y="4311792"/>
            <a:ext cx="1188000" cy="565200"/>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Core HR Records </a:t>
            </a:r>
            <a:endParaRPr lang="en-US" sz="1000" dirty="0"/>
          </a:p>
        </p:txBody>
      </p:sp>
      <p:sp>
        <p:nvSpPr>
          <p:cNvPr id="39" name="Rectangle 6"/>
          <p:cNvSpPr/>
          <p:nvPr/>
        </p:nvSpPr>
        <p:spPr>
          <a:xfrm>
            <a:off x="1648628" y="3109472"/>
            <a:ext cx="1165866" cy="869369"/>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Position Management </a:t>
            </a:r>
            <a:endParaRPr lang="en-US" sz="1000" dirty="0"/>
          </a:p>
        </p:txBody>
      </p:sp>
      <p:sp>
        <p:nvSpPr>
          <p:cNvPr id="40" name="Rectangle 7"/>
          <p:cNvSpPr/>
          <p:nvPr/>
        </p:nvSpPr>
        <p:spPr>
          <a:xfrm>
            <a:off x="1648627" y="4054526"/>
            <a:ext cx="1165866" cy="822467"/>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Organizational Structure </a:t>
            </a:r>
            <a:endParaRPr lang="en-US" sz="1000" dirty="0"/>
          </a:p>
        </p:txBody>
      </p:sp>
      <p:sp>
        <p:nvSpPr>
          <p:cNvPr id="41" name="Rectangle 8"/>
          <p:cNvSpPr/>
          <p:nvPr/>
        </p:nvSpPr>
        <p:spPr>
          <a:xfrm>
            <a:off x="3426541" y="2562840"/>
            <a:ext cx="1188000" cy="565200"/>
          </a:xfrm>
          <a:prstGeom prst="rect">
            <a:avLst/>
          </a:prstGeom>
          <a:solidFill>
            <a:srgbClr val="7AA3C4"/>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Time and Attendance </a:t>
            </a:r>
            <a:endParaRPr lang="en-US" sz="1000" dirty="0"/>
          </a:p>
        </p:txBody>
      </p:sp>
      <p:sp>
        <p:nvSpPr>
          <p:cNvPr id="42" name="Rectangle 9"/>
          <p:cNvSpPr/>
          <p:nvPr/>
        </p:nvSpPr>
        <p:spPr>
          <a:xfrm>
            <a:off x="4652647" y="2562838"/>
            <a:ext cx="1188000" cy="565200"/>
          </a:xfrm>
          <a:prstGeom prst="rect">
            <a:avLst/>
          </a:prstGeom>
          <a:solidFill>
            <a:srgbClr val="7AA3C4"/>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Leave Management</a:t>
            </a:r>
            <a:endParaRPr lang="en-US" sz="1000" dirty="0"/>
          </a:p>
        </p:txBody>
      </p:sp>
      <p:sp>
        <p:nvSpPr>
          <p:cNvPr id="43" name="Rectangle 10"/>
          <p:cNvSpPr/>
          <p:nvPr/>
        </p:nvSpPr>
        <p:spPr>
          <a:xfrm>
            <a:off x="3426540" y="3172028"/>
            <a:ext cx="2414106" cy="437916"/>
          </a:xfrm>
          <a:prstGeom prst="rect">
            <a:avLst/>
          </a:prstGeom>
          <a:solidFill>
            <a:srgbClr val="7AA3C4"/>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Scheduling</a:t>
            </a:r>
            <a:endParaRPr lang="en-US" sz="1000" dirty="0"/>
          </a:p>
        </p:txBody>
      </p:sp>
      <p:sp>
        <p:nvSpPr>
          <p:cNvPr id="44" name="Rectangle 11"/>
          <p:cNvSpPr/>
          <p:nvPr/>
        </p:nvSpPr>
        <p:spPr>
          <a:xfrm>
            <a:off x="3426539" y="4122455"/>
            <a:ext cx="1188000" cy="565200"/>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Performance Management </a:t>
            </a:r>
            <a:endParaRPr lang="en-US" sz="1000" dirty="0"/>
          </a:p>
        </p:txBody>
      </p:sp>
      <p:sp>
        <p:nvSpPr>
          <p:cNvPr id="45" name="Rectangle 12"/>
          <p:cNvSpPr/>
          <p:nvPr/>
        </p:nvSpPr>
        <p:spPr>
          <a:xfrm>
            <a:off x="4652645" y="4117774"/>
            <a:ext cx="1188000" cy="565200"/>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Talent Acquisition </a:t>
            </a:r>
            <a:endParaRPr lang="en-US" sz="1000" dirty="0"/>
          </a:p>
        </p:txBody>
      </p:sp>
      <p:sp>
        <p:nvSpPr>
          <p:cNvPr id="46" name="Rectangle 13"/>
          <p:cNvSpPr/>
          <p:nvPr/>
        </p:nvSpPr>
        <p:spPr>
          <a:xfrm>
            <a:off x="6273673" y="3304552"/>
            <a:ext cx="1188000" cy="565200"/>
          </a:xfrm>
          <a:prstGeom prst="rect">
            <a:avLst/>
          </a:prstGeom>
          <a:solidFill>
            <a:srgbClr val="477EA7"/>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Compensation Planning</a:t>
            </a:r>
            <a:endParaRPr lang="en-US" sz="1000" dirty="0"/>
          </a:p>
        </p:txBody>
      </p:sp>
      <p:sp>
        <p:nvSpPr>
          <p:cNvPr id="47" name="Rectangle 14"/>
          <p:cNvSpPr/>
          <p:nvPr/>
        </p:nvSpPr>
        <p:spPr>
          <a:xfrm>
            <a:off x="7546005" y="3304550"/>
            <a:ext cx="1188000" cy="565200"/>
          </a:xfrm>
          <a:prstGeom prst="rect">
            <a:avLst/>
          </a:prstGeom>
          <a:solidFill>
            <a:srgbClr val="477EA7"/>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Workforce Planning</a:t>
            </a:r>
            <a:endParaRPr lang="en-US" sz="1000" dirty="0"/>
          </a:p>
        </p:txBody>
      </p:sp>
      <p:sp>
        <p:nvSpPr>
          <p:cNvPr id="48" name="Rectangle 15"/>
          <p:cNvSpPr/>
          <p:nvPr/>
        </p:nvSpPr>
        <p:spPr>
          <a:xfrm>
            <a:off x="177092" y="1220123"/>
            <a:ext cx="8700208" cy="738664"/>
          </a:xfrm>
          <a:prstGeom prst="rect">
            <a:avLst/>
          </a:prstGeom>
        </p:spPr>
        <p:txBody>
          <a:bodyPr wrap="square">
            <a:spAutoFit/>
          </a:bodyPr>
          <a:lstStyle/>
          <a:p>
            <a:r>
              <a:rPr lang="en-US" sz="1400" dirty="0" smtClean="0">
                <a:solidFill>
                  <a:srgbClr val="333333"/>
                </a:solidFill>
              </a:rPr>
              <a:t>Core HR functions are combined into a single, highly-integrated solution, simplifying operation and support. Advanced functionality builds upon the core to further enable HR and operations functions.</a:t>
            </a:r>
          </a:p>
          <a:p>
            <a:r>
              <a:rPr lang="en-US" sz="1400" dirty="0" smtClean="0">
                <a:solidFill>
                  <a:srgbClr val="333333"/>
                </a:solidFill>
              </a:rPr>
              <a:t>Strategic modules support HR and organizational objectives.</a:t>
            </a:r>
            <a:endParaRPr lang="en-US" sz="1400" dirty="0">
              <a:solidFill>
                <a:srgbClr val="333333"/>
              </a:solidFill>
            </a:endParaRPr>
          </a:p>
        </p:txBody>
      </p:sp>
      <p:sp>
        <p:nvSpPr>
          <p:cNvPr id="49" name="Isosceles Triangle 16"/>
          <p:cNvSpPr/>
          <p:nvPr/>
        </p:nvSpPr>
        <p:spPr>
          <a:xfrm>
            <a:off x="1116000" y="5896432"/>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17"/>
          <p:cNvSpPr/>
          <p:nvPr/>
        </p:nvSpPr>
        <p:spPr>
          <a:xfrm>
            <a:off x="3426539" y="4721918"/>
            <a:ext cx="1188000" cy="565200"/>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Learning &amp; Development</a:t>
            </a:r>
            <a:endParaRPr lang="en-US" sz="1000" dirty="0"/>
          </a:p>
        </p:txBody>
      </p:sp>
      <p:sp>
        <p:nvSpPr>
          <p:cNvPr id="51" name="Rectangle 18"/>
          <p:cNvSpPr/>
          <p:nvPr/>
        </p:nvSpPr>
        <p:spPr>
          <a:xfrm>
            <a:off x="4652646" y="4714235"/>
            <a:ext cx="1188000" cy="565200"/>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Offboarding and Onboarding</a:t>
            </a:r>
            <a:endParaRPr lang="en-US" sz="1000" dirty="0"/>
          </a:p>
        </p:txBody>
      </p:sp>
      <p:sp>
        <p:nvSpPr>
          <p:cNvPr id="75" name="TextBox 19"/>
          <p:cNvSpPr txBox="1"/>
          <p:nvPr/>
        </p:nvSpPr>
        <p:spPr>
          <a:xfrm>
            <a:off x="3624334" y="2246973"/>
            <a:ext cx="1932751" cy="276999"/>
          </a:xfrm>
          <a:prstGeom prst="rect">
            <a:avLst/>
          </a:prstGeom>
        </p:spPr>
        <p:txBody>
          <a:bodyPr wrap="square" rtlCol="0">
            <a:spAutoFit/>
          </a:bodyPr>
          <a:lstStyle/>
          <a:p>
            <a:r>
              <a:rPr lang="en-US" sz="1200" b="1" i="1" dirty="0" smtClean="0">
                <a:solidFill>
                  <a:schemeClr val="bg1">
                    <a:lumMod val="50000"/>
                  </a:schemeClr>
                </a:solidFill>
              </a:rPr>
              <a:t>Workforce Management</a:t>
            </a:r>
          </a:p>
        </p:txBody>
      </p:sp>
      <p:sp>
        <p:nvSpPr>
          <p:cNvPr id="76" name="TextBox 20"/>
          <p:cNvSpPr txBox="1"/>
          <p:nvPr/>
        </p:nvSpPr>
        <p:spPr>
          <a:xfrm>
            <a:off x="1182098" y="2737050"/>
            <a:ext cx="933059" cy="276999"/>
          </a:xfrm>
          <a:prstGeom prst="rect">
            <a:avLst/>
          </a:prstGeom>
        </p:spPr>
        <p:txBody>
          <a:bodyPr wrap="square" rtlCol="0">
            <a:spAutoFit/>
          </a:bodyPr>
          <a:lstStyle/>
          <a:p>
            <a:r>
              <a:rPr lang="en-US" sz="1200" b="1" i="1" dirty="0" smtClean="0">
                <a:solidFill>
                  <a:schemeClr val="bg1">
                    <a:lumMod val="50000"/>
                  </a:schemeClr>
                </a:solidFill>
              </a:rPr>
              <a:t>Core HR </a:t>
            </a:r>
          </a:p>
        </p:txBody>
      </p:sp>
      <p:sp>
        <p:nvSpPr>
          <p:cNvPr id="77" name="TextBox 21"/>
          <p:cNvSpPr txBox="1"/>
          <p:nvPr/>
        </p:nvSpPr>
        <p:spPr>
          <a:xfrm>
            <a:off x="3872345" y="3788970"/>
            <a:ext cx="1684740" cy="276999"/>
          </a:xfrm>
          <a:prstGeom prst="rect">
            <a:avLst/>
          </a:prstGeom>
        </p:spPr>
        <p:txBody>
          <a:bodyPr wrap="square" rtlCol="0">
            <a:spAutoFit/>
          </a:bodyPr>
          <a:lstStyle/>
          <a:p>
            <a:r>
              <a:rPr lang="en-US" sz="1200" b="1" i="1" dirty="0" smtClean="0">
                <a:solidFill>
                  <a:schemeClr val="bg1">
                    <a:lumMod val="50000"/>
                  </a:schemeClr>
                </a:solidFill>
              </a:rPr>
              <a:t>Talent Management </a:t>
            </a:r>
          </a:p>
        </p:txBody>
      </p:sp>
      <p:sp>
        <p:nvSpPr>
          <p:cNvPr id="78" name="TextBox 22"/>
          <p:cNvSpPr txBox="1"/>
          <p:nvPr/>
        </p:nvSpPr>
        <p:spPr>
          <a:xfrm>
            <a:off x="6942625" y="2950907"/>
            <a:ext cx="1125616" cy="276999"/>
          </a:xfrm>
          <a:prstGeom prst="rect">
            <a:avLst/>
          </a:prstGeom>
        </p:spPr>
        <p:txBody>
          <a:bodyPr wrap="square" rtlCol="0">
            <a:spAutoFit/>
          </a:bodyPr>
          <a:lstStyle/>
          <a:p>
            <a:r>
              <a:rPr lang="en-US" sz="1200" b="1" i="1" dirty="0" smtClean="0">
                <a:solidFill>
                  <a:schemeClr val="bg1">
                    <a:lumMod val="50000"/>
                  </a:schemeClr>
                </a:solidFill>
              </a:rPr>
              <a:t>Strategic HR </a:t>
            </a:r>
          </a:p>
        </p:txBody>
      </p:sp>
      <p:sp>
        <p:nvSpPr>
          <p:cNvPr id="79" name="Rectangle 23"/>
          <p:cNvSpPr/>
          <p:nvPr/>
        </p:nvSpPr>
        <p:spPr>
          <a:xfrm>
            <a:off x="6273673" y="3956740"/>
            <a:ext cx="2460331" cy="434994"/>
          </a:xfrm>
          <a:prstGeom prst="rect">
            <a:avLst/>
          </a:prstGeom>
          <a:solidFill>
            <a:srgbClr val="477EA7"/>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Succession Planning </a:t>
            </a:r>
            <a:endParaRPr lang="en-US" sz="1000" dirty="0"/>
          </a:p>
        </p:txBody>
      </p:sp>
      <p:sp>
        <p:nvSpPr>
          <p:cNvPr id="80" name="Isosceles Triangle 24"/>
          <p:cNvSpPr/>
          <p:nvPr/>
        </p:nvSpPr>
        <p:spPr>
          <a:xfrm>
            <a:off x="3132000" y="5896432"/>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Isosceles Triangle 25"/>
          <p:cNvSpPr/>
          <p:nvPr/>
        </p:nvSpPr>
        <p:spPr>
          <a:xfrm>
            <a:off x="5148000" y="5896432"/>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Isosceles Triangle 26"/>
          <p:cNvSpPr/>
          <p:nvPr/>
        </p:nvSpPr>
        <p:spPr>
          <a:xfrm>
            <a:off x="7162800" y="5896432"/>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ight Arrow 27"/>
          <p:cNvSpPr/>
          <p:nvPr/>
        </p:nvSpPr>
        <p:spPr>
          <a:xfrm>
            <a:off x="362282" y="5443115"/>
            <a:ext cx="8330856" cy="404860"/>
          </a:xfrm>
          <a:prstGeom prst="rightArrow">
            <a:avLst>
              <a:gd name="adj1" fmla="val 53364"/>
              <a:gd name="adj2" fmla="val 50000"/>
            </a:avLst>
          </a:prstGeom>
          <a:gradFill flip="none" rotWithShape="1">
            <a:gsLst>
              <a:gs pos="25000">
                <a:srgbClr val="AFC5DD"/>
              </a:gs>
              <a:gs pos="100000">
                <a:srgbClr val="96B8D2"/>
              </a:gs>
              <a:gs pos="50000">
                <a:srgbClr val="477EA7">
                  <a:tint val="44500"/>
                  <a:satMod val="160000"/>
                </a:srgbClr>
              </a:gs>
              <a:gs pos="0">
                <a:srgbClr val="477EA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84" name="TextBox 85"/>
          <p:cNvSpPr txBox="1"/>
          <p:nvPr/>
        </p:nvSpPr>
        <p:spPr>
          <a:xfrm>
            <a:off x="7636341" y="5491881"/>
            <a:ext cx="863800" cy="276999"/>
          </a:xfrm>
          <a:prstGeom prst="rect">
            <a:avLst/>
          </a:prstGeom>
        </p:spPr>
        <p:txBody>
          <a:bodyPr wrap="square" rtlCol="0">
            <a:spAutoFit/>
          </a:bodyPr>
          <a:lstStyle/>
          <a:p>
            <a:r>
              <a:rPr lang="en-US" sz="1200" b="1" i="1" dirty="0" smtClean="0">
                <a:solidFill>
                  <a:schemeClr val="bg1"/>
                </a:solidFill>
              </a:rPr>
              <a:t>Strategic</a:t>
            </a:r>
          </a:p>
        </p:txBody>
      </p:sp>
      <p:sp>
        <p:nvSpPr>
          <p:cNvPr id="85" name="TextBox 86"/>
          <p:cNvSpPr txBox="1"/>
          <p:nvPr/>
        </p:nvSpPr>
        <p:spPr>
          <a:xfrm>
            <a:off x="394142" y="5503756"/>
            <a:ext cx="545824" cy="276999"/>
          </a:xfrm>
          <a:prstGeom prst="rect">
            <a:avLst/>
          </a:prstGeom>
        </p:spPr>
        <p:txBody>
          <a:bodyPr wrap="square" rtlCol="0">
            <a:spAutoFit/>
          </a:bodyPr>
          <a:lstStyle/>
          <a:p>
            <a:r>
              <a:rPr lang="en-US" sz="1200" b="1" i="1" dirty="0" smtClean="0">
                <a:solidFill>
                  <a:schemeClr val="bg1"/>
                </a:solidFill>
              </a:rPr>
              <a:t>Core</a:t>
            </a:r>
          </a:p>
        </p:txBody>
      </p:sp>
      <p:grpSp>
        <p:nvGrpSpPr>
          <p:cNvPr id="32" name="Group 31"/>
          <p:cNvGrpSpPr/>
          <p:nvPr/>
        </p:nvGrpSpPr>
        <p:grpSpPr>
          <a:xfrm>
            <a:off x="0" y="6422955"/>
            <a:ext cx="9144000" cy="437555"/>
            <a:chOff x="0" y="6422955"/>
            <a:chExt cx="9144000" cy="437555"/>
          </a:xfrm>
        </p:grpSpPr>
        <p:pic>
          <p:nvPicPr>
            <p:cNvPr id="3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4" name="Picture 3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59850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1"/>
          <p:cNvSpPr txBox="1"/>
          <p:nvPr/>
        </p:nvSpPr>
        <p:spPr>
          <a:xfrm>
            <a:off x="0" y="-17754"/>
            <a:ext cx="9144000" cy="369332"/>
          </a:xfrm>
          <a:prstGeom prst="rect">
            <a:avLst/>
          </a:prstGeom>
          <a:noFill/>
        </p:spPr>
        <p:txBody>
          <a:bodyPr wrap="square" rtlCol="0">
            <a:spAutoFit/>
          </a:bodyPr>
          <a:lstStyle/>
          <a:p>
            <a:endParaRPr lang="en-US" b="1" i="1" dirty="0" smtClean="0"/>
          </a:p>
        </p:txBody>
      </p:sp>
      <p:sp>
        <p:nvSpPr>
          <p:cNvPr id="2" name="Title 1"/>
          <p:cNvSpPr>
            <a:spLocks noGrp="1"/>
          </p:cNvSpPr>
          <p:nvPr>
            <p:ph type="title"/>
          </p:nvPr>
        </p:nvSpPr>
        <p:spPr/>
        <p:txBody>
          <a:bodyPr/>
          <a:lstStyle/>
          <a:p>
            <a:r>
              <a:rPr lang="en-US" dirty="0" smtClean="0"/>
              <a:t>Define core HR</a:t>
            </a:r>
            <a:r>
              <a:rPr lang="en-US" dirty="0" smtClean="0">
                <a:solidFill>
                  <a:schemeClr val="bg1"/>
                </a:solidFill>
              </a:rPr>
              <a:t> </a:t>
            </a:r>
            <a:r>
              <a:rPr lang="en-US" dirty="0" smtClean="0"/>
              <a:t>functionality</a:t>
            </a:r>
            <a:endParaRPr lang="en-US" dirty="0">
              <a:solidFill>
                <a:schemeClr val="bg1"/>
              </a:solidFill>
            </a:endParaRPr>
          </a:p>
        </p:txBody>
      </p:sp>
      <p:sp>
        <p:nvSpPr>
          <p:cNvPr id="29" name="Rectangle 28"/>
          <p:cNvSpPr/>
          <p:nvPr/>
        </p:nvSpPr>
        <p:spPr>
          <a:xfrm>
            <a:off x="362282" y="3109471"/>
            <a:ext cx="1188000" cy="565200"/>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Payroll Administration</a:t>
            </a:r>
            <a:endParaRPr lang="en-US" sz="1000" dirty="0"/>
          </a:p>
        </p:txBody>
      </p:sp>
      <p:sp>
        <p:nvSpPr>
          <p:cNvPr id="30" name="Rectangle 29"/>
          <p:cNvSpPr/>
          <p:nvPr/>
        </p:nvSpPr>
        <p:spPr>
          <a:xfrm>
            <a:off x="362282" y="3713558"/>
            <a:ext cx="1188000" cy="565200"/>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Benefits Administration </a:t>
            </a:r>
            <a:endParaRPr lang="en-US" sz="1000" dirty="0"/>
          </a:p>
        </p:txBody>
      </p:sp>
      <p:sp>
        <p:nvSpPr>
          <p:cNvPr id="31" name="Rectangle 30"/>
          <p:cNvSpPr/>
          <p:nvPr/>
        </p:nvSpPr>
        <p:spPr>
          <a:xfrm>
            <a:off x="362282" y="4311792"/>
            <a:ext cx="1188000" cy="565200"/>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Core HR Records </a:t>
            </a:r>
            <a:endParaRPr lang="en-US" sz="1000" dirty="0"/>
          </a:p>
        </p:txBody>
      </p:sp>
      <p:sp>
        <p:nvSpPr>
          <p:cNvPr id="32" name="Rectangle 31"/>
          <p:cNvSpPr/>
          <p:nvPr/>
        </p:nvSpPr>
        <p:spPr>
          <a:xfrm>
            <a:off x="1648628" y="3109472"/>
            <a:ext cx="1165866" cy="869369"/>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Position Management </a:t>
            </a:r>
            <a:endParaRPr lang="en-US" sz="1000" dirty="0"/>
          </a:p>
        </p:txBody>
      </p:sp>
      <p:sp>
        <p:nvSpPr>
          <p:cNvPr id="33" name="Rectangle 32"/>
          <p:cNvSpPr/>
          <p:nvPr/>
        </p:nvSpPr>
        <p:spPr>
          <a:xfrm>
            <a:off x="1648627" y="4054526"/>
            <a:ext cx="1165866" cy="822467"/>
          </a:xfrm>
          <a:prstGeom prst="rect">
            <a:avLst/>
          </a:prstGeom>
          <a:solidFill>
            <a:srgbClr val="96B8D2"/>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Organizational Structure </a:t>
            </a:r>
            <a:endParaRPr lang="en-US" sz="1000" dirty="0"/>
          </a:p>
        </p:txBody>
      </p:sp>
      <p:sp>
        <p:nvSpPr>
          <p:cNvPr id="63" name="TextBox 62"/>
          <p:cNvSpPr txBox="1"/>
          <p:nvPr/>
        </p:nvSpPr>
        <p:spPr>
          <a:xfrm>
            <a:off x="1182098" y="2737050"/>
            <a:ext cx="933059" cy="276999"/>
          </a:xfrm>
          <a:prstGeom prst="rect">
            <a:avLst/>
          </a:prstGeom>
        </p:spPr>
        <p:txBody>
          <a:bodyPr wrap="square" rtlCol="0">
            <a:spAutoFit/>
          </a:bodyPr>
          <a:lstStyle/>
          <a:p>
            <a:r>
              <a:rPr lang="en-US" sz="1200" b="1" i="1" dirty="0" smtClean="0">
                <a:solidFill>
                  <a:schemeClr val="bg1">
                    <a:lumMod val="50000"/>
                  </a:schemeClr>
                </a:solidFill>
              </a:rPr>
              <a:t>Core HR </a:t>
            </a:r>
          </a:p>
        </p:txBody>
      </p:sp>
      <p:graphicFrame>
        <p:nvGraphicFramePr>
          <p:cNvPr id="67" name="Table 2"/>
          <p:cNvGraphicFramePr>
            <a:graphicFrameLocks noGrp="1"/>
          </p:cNvGraphicFramePr>
          <p:nvPr>
            <p:extLst>
              <p:ext uri="{D42A27DB-BD31-4B8C-83A1-F6EECF244321}">
                <p14:modId xmlns:p14="http://schemas.microsoft.com/office/powerpoint/2010/main" val="121252246"/>
              </p:ext>
            </p:extLst>
          </p:nvPr>
        </p:nvGraphicFramePr>
        <p:xfrm>
          <a:off x="464400" y="6037053"/>
          <a:ext cx="7804556" cy="368004"/>
        </p:xfrm>
        <a:graphic>
          <a:graphicData uri="http://schemas.openxmlformats.org/drawingml/2006/table">
            <a:tbl>
              <a:tblPr firstRow="1" bandRow="1">
                <a:tableStyleId>{5C22544A-7EE6-4342-B048-85BDC9FD1C3A}</a:tableStyleId>
              </a:tblPr>
              <a:tblGrid>
                <a:gridCol w="1662786"/>
                <a:gridCol w="2239492"/>
                <a:gridCol w="1951139"/>
                <a:gridCol w="1951139"/>
              </a:tblGrid>
              <a:tr h="368004">
                <a:tc>
                  <a:txBody>
                    <a:bodyPr/>
                    <a:lstStyle/>
                    <a:p>
                      <a:pPr algn="ctr"/>
                      <a:r>
                        <a:rPr lang="en-CA" sz="1200" b="1" dirty="0" smtClean="0">
                          <a:solidFill>
                            <a:schemeClr val="accent1">
                              <a:lumMod val="40000"/>
                              <a:lumOff val="60000"/>
                            </a:schemeClr>
                          </a:solidFill>
                        </a:rPr>
                        <a:t>Reporting</a:t>
                      </a:r>
                      <a:endParaRPr lang="en-CA" sz="1200" b="1" dirty="0">
                        <a:solidFill>
                          <a:schemeClr val="accent1">
                            <a:lumMod val="40000"/>
                            <a:lumOff val="60000"/>
                          </a:schemeClr>
                        </a:solidFill>
                      </a:endParaRPr>
                    </a:p>
                  </a:txBody>
                  <a:tcPr anchor="ctr">
                    <a:noFill/>
                  </a:tcPr>
                </a:tc>
                <a:tc>
                  <a:txBody>
                    <a:bodyPr/>
                    <a:lstStyle/>
                    <a:p>
                      <a:pPr algn="ctr"/>
                      <a:r>
                        <a:rPr lang="en-CA" sz="1200" b="1" dirty="0" smtClean="0">
                          <a:solidFill>
                            <a:schemeClr val="accent1">
                              <a:lumMod val="40000"/>
                              <a:lumOff val="60000"/>
                            </a:schemeClr>
                          </a:solidFill>
                        </a:rPr>
                        <a:t>Employee</a:t>
                      </a:r>
                      <a:r>
                        <a:rPr lang="en-CA" sz="1200" b="1" baseline="0" dirty="0" smtClean="0">
                          <a:solidFill>
                            <a:schemeClr val="accent1">
                              <a:lumMod val="40000"/>
                              <a:lumOff val="60000"/>
                            </a:schemeClr>
                          </a:solidFill>
                        </a:rPr>
                        <a:t> Self-Service</a:t>
                      </a:r>
                      <a:endParaRPr lang="en-CA" sz="1200" b="1" dirty="0">
                        <a:solidFill>
                          <a:schemeClr val="accent1">
                            <a:lumMod val="40000"/>
                            <a:lumOff val="60000"/>
                          </a:schemeClr>
                        </a:solidFill>
                      </a:endParaRPr>
                    </a:p>
                  </a:txBody>
                  <a:tcPr anchor="ctr">
                    <a:noFill/>
                  </a:tcPr>
                </a:tc>
                <a:tc>
                  <a:txBody>
                    <a:bodyPr/>
                    <a:lstStyle/>
                    <a:p>
                      <a:pPr algn="ctr"/>
                      <a:r>
                        <a:rPr lang="en-CA" sz="1200" b="1" dirty="0" smtClean="0">
                          <a:solidFill>
                            <a:schemeClr val="bg2">
                              <a:lumMod val="65000"/>
                            </a:schemeClr>
                          </a:solidFill>
                        </a:rPr>
                        <a:t>Manager Self-Service</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BI &amp; Analytics</a:t>
                      </a:r>
                      <a:endParaRPr lang="en-CA" sz="1200" b="1" dirty="0">
                        <a:solidFill>
                          <a:schemeClr val="bg2">
                            <a:lumMod val="65000"/>
                          </a:schemeClr>
                        </a:solidFill>
                      </a:endParaRPr>
                    </a:p>
                  </a:txBody>
                  <a:tcPr anchor="ctr">
                    <a:noFill/>
                  </a:tcPr>
                </a:tc>
              </a:tr>
            </a:tbl>
          </a:graphicData>
        </a:graphic>
      </p:graphicFrame>
      <p:sp>
        <p:nvSpPr>
          <p:cNvPr id="68" name="Isosceles Triangle 67"/>
          <p:cNvSpPr/>
          <p:nvPr/>
        </p:nvSpPr>
        <p:spPr>
          <a:xfrm>
            <a:off x="1116776" y="5896744"/>
            <a:ext cx="318781" cy="203807"/>
          </a:xfrm>
          <a:prstGeom prst="triangle">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40000"/>
                  <a:lumOff val="60000"/>
                </a:schemeClr>
              </a:solidFill>
            </a:endParaRPr>
          </a:p>
        </p:txBody>
      </p:sp>
      <p:sp>
        <p:nvSpPr>
          <p:cNvPr id="69" name="Isosceles Triangle 68"/>
          <p:cNvSpPr/>
          <p:nvPr/>
        </p:nvSpPr>
        <p:spPr>
          <a:xfrm>
            <a:off x="3132117" y="5897569"/>
            <a:ext cx="318781" cy="203807"/>
          </a:xfrm>
          <a:prstGeom prst="triangle">
            <a:avLst/>
          </a:prstGeom>
          <a:solidFill>
            <a:srgbClr val="96B8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lumMod val="40000"/>
                  <a:lumOff val="60000"/>
                </a:schemeClr>
              </a:solidFill>
            </a:endParaRPr>
          </a:p>
        </p:txBody>
      </p:sp>
      <p:sp>
        <p:nvSpPr>
          <p:cNvPr id="70" name="Isosceles Triangle 69"/>
          <p:cNvSpPr/>
          <p:nvPr/>
        </p:nvSpPr>
        <p:spPr>
          <a:xfrm>
            <a:off x="5147458" y="5897569"/>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Isosceles Triangle 70"/>
          <p:cNvSpPr/>
          <p:nvPr/>
        </p:nvSpPr>
        <p:spPr>
          <a:xfrm>
            <a:off x="7162800" y="5896432"/>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5" name="Table 4"/>
          <p:cNvGraphicFramePr>
            <a:graphicFrameLocks noGrp="1"/>
          </p:cNvGraphicFramePr>
          <p:nvPr>
            <p:extLst>
              <p:ext uri="{D42A27DB-BD31-4B8C-83A1-F6EECF244321}">
                <p14:modId xmlns:p14="http://schemas.microsoft.com/office/powerpoint/2010/main" val="1741279765"/>
              </p:ext>
            </p:extLst>
          </p:nvPr>
        </p:nvGraphicFramePr>
        <p:xfrm>
          <a:off x="3262923" y="2358685"/>
          <a:ext cx="5292000" cy="2618402"/>
        </p:xfrm>
        <a:graphic>
          <a:graphicData uri="http://schemas.openxmlformats.org/drawingml/2006/table">
            <a:tbl>
              <a:tblPr firstRow="1" bandRow="1">
                <a:tableStyleId>{5C22544A-7EE6-4342-B048-85BDC9FD1C3A}</a:tableStyleId>
              </a:tblPr>
              <a:tblGrid>
                <a:gridCol w="2680677"/>
                <a:gridCol w="2611323"/>
              </a:tblGrid>
              <a:tr h="354697">
                <a:tc>
                  <a:txBody>
                    <a:bodyPr/>
                    <a:lstStyle/>
                    <a:p>
                      <a:pPr algn="ctr"/>
                      <a:r>
                        <a:rPr lang="en-CA" sz="1200" dirty="0" smtClean="0"/>
                        <a:t>What kind</a:t>
                      </a:r>
                      <a:r>
                        <a:rPr lang="en-CA" sz="1200" baseline="0" dirty="0" smtClean="0"/>
                        <a:t> of things can I do?</a:t>
                      </a:r>
                      <a:endParaRPr lang="en-CA" sz="1200" dirty="0"/>
                    </a:p>
                  </a:txBody>
                  <a:tcPr anchor="ctr">
                    <a:solidFill>
                      <a:schemeClr val="accent2"/>
                    </a:solidFill>
                  </a:tcPr>
                </a:tc>
                <a:tc>
                  <a:txBody>
                    <a:bodyPr/>
                    <a:lstStyle/>
                    <a:p>
                      <a:pPr algn="ctr"/>
                      <a:r>
                        <a:rPr lang="en-CA" sz="1200" dirty="0" smtClean="0"/>
                        <a:t>How</a:t>
                      </a:r>
                      <a:r>
                        <a:rPr lang="en-CA" sz="1200" baseline="0" dirty="0" smtClean="0"/>
                        <a:t> does it impact my business?</a:t>
                      </a:r>
                      <a:endParaRPr lang="en-CA" sz="1200" dirty="0"/>
                    </a:p>
                  </a:txBody>
                  <a:tcPr anchor="ctr">
                    <a:solidFill>
                      <a:schemeClr val="accent2"/>
                    </a:solidFill>
                  </a:tcPr>
                </a:tc>
              </a:tr>
              <a:tr h="679588">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Support the day-to-day</a:t>
                      </a:r>
                      <a:r>
                        <a:rPr lang="en-US" sz="1200" kern="1200" baseline="0" dirty="0" smtClean="0">
                          <a:solidFill>
                            <a:schemeClr val="tx1"/>
                          </a:solidFill>
                          <a:effectLst/>
                          <a:latin typeface="+mn-lt"/>
                          <a:ea typeface="+mn-ea"/>
                          <a:cs typeface="+mn-cs"/>
                        </a:rPr>
                        <a:t> administration of employee records, payroll, and benefits.</a:t>
                      </a:r>
                      <a:endParaRPr lang="en-CA" sz="1200" kern="1200" dirty="0" smtClean="0">
                        <a:solidFill>
                          <a:schemeClr val="tx1"/>
                        </a:solidFill>
                        <a:effectLst/>
                        <a:latin typeface="+mn-lt"/>
                        <a:ea typeface="+mn-ea"/>
                        <a:cs typeface="+mn-cs"/>
                      </a:endParaRPr>
                    </a:p>
                  </a:txBody>
                  <a:tcPr anchor="ctr">
                    <a:solidFill>
                      <a:schemeClr val="bg2">
                        <a:lumMod val="95000"/>
                      </a:schemeClr>
                    </a:solidFill>
                  </a:tcPr>
                </a:tc>
                <a:tc>
                  <a: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Faster</a:t>
                      </a:r>
                      <a:r>
                        <a:rPr lang="en-US" sz="1200" kern="1200" baseline="0" dirty="0" smtClean="0">
                          <a:solidFill>
                            <a:schemeClr val="tx1"/>
                          </a:solidFill>
                          <a:effectLst/>
                          <a:latin typeface="+mn-lt"/>
                          <a:ea typeface="+mn-ea"/>
                          <a:cs typeface="+mn-cs"/>
                        </a:rPr>
                        <a:t> processing of information.</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Streamlining of labor-intensive processes.</a:t>
                      </a:r>
                    </a:p>
                  </a:txBody>
                  <a:tcPr anchor="ctr">
                    <a:solidFill>
                      <a:schemeClr val="bg2">
                        <a:lumMod val="95000"/>
                      </a:schemeClr>
                    </a:solidFill>
                  </a:tcPr>
                </a:tc>
              </a:tr>
              <a:tr h="874299">
                <a:tc>
                  <a:txBody>
                    <a:bodyPr/>
                    <a:lstStyle/>
                    <a:p>
                      <a:pPr marL="171450" indent="-171450" algn="l">
                        <a:buFont typeface="Arial" panose="020B0604020202020204" pitchFamily="34" charset="0"/>
                        <a:buChar char="•"/>
                      </a:pPr>
                      <a:r>
                        <a:rPr lang="en-CA" sz="1200" dirty="0" smtClean="0">
                          <a:solidFill>
                            <a:schemeClr val="tx1"/>
                          </a:solidFill>
                        </a:rPr>
                        <a:t>Provide</a:t>
                      </a:r>
                      <a:r>
                        <a:rPr lang="en-CA" sz="1200" baseline="0" dirty="0" smtClean="0">
                          <a:solidFill>
                            <a:schemeClr val="tx1"/>
                          </a:solidFill>
                        </a:rPr>
                        <a:t> leadership with integrated visibility into basic workforce metrics, compensation, and organizational structure.</a:t>
                      </a:r>
                      <a:endParaRPr lang="en-CA" sz="1200" dirty="0">
                        <a:solidFill>
                          <a:schemeClr val="tx1"/>
                        </a:solidFill>
                      </a:endParaRPr>
                    </a:p>
                  </a:txBody>
                  <a:tcPr anchor="ctr">
                    <a:solidFill>
                      <a:schemeClr val="bg2">
                        <a:lumMod val="95000"/>
                      </a:schemeClr>
                    </a:solidFill>
                  </a:tcPr>
                </a:tc>
                <a:tc>
                  <a: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Enhanced decision</a:t>
                      </a:r>
                      <a:r>
                        <a:rPr lang="en-US" sz="1200" kern="1200" baseline="0" dirty="0" smtClean="0">
                          <a:solidFill>
                            <a:schemeClr val="tx1"/>
                          </a:solidFill>
                          <a:effectLst/>
                          <a:latin typeface="+mn-lt"/>
                          <a:ea typeface="+mn-ea"/>
                          <a:cs typeface="+mn-cs"/>
                        </a:rPr>
                        <a:t>-making capability for leadership.</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Foundation for developing more advanced HR programs.</a:t>
                      </a:r>
                    </a:p>
                  </a:txBody>
                  <a:tcPr anchor="ctr">
                    <a:solidFill>
                      <a:schemeClr val="bg2">
                        <a:lumMod val="95000"/>
                      </a:schemeClr>
                    </a:solidFill>
                  </a:tcPr>
                </a:tc>
              </a:tr>
              <a:tr h="607315">
                <a:tc>
                  <a:txBody>
                    <a:bodyPr/>
                    <a:lstStyle/>
                    <a:p>
                      <a:pPr marL="171450" indent="-171450" algn="l">
                        <a:buFont typeface="Arial" panose="020B0604020202020204" pitchFamily="34" charset="0"/>
                        <a:buChar char="•"/>
                      </a:pPr>
                      <a:r>
                        <a:rPr lang="en-US" sz="1200" kern="1200" dirty="0" smtClean="0">
                          <a:solidFill>
                            <a:schemeClr val="tx1"/>
                          </a:solidFill>
                          <a:effectLst/>
                          <a:latin typeface="+mn-lt"/>
                          <a:ea typeface="+mn-ea"/>
                          <a:cs typeface="+mn-cs"/>
                        </a:rPr>
                        <a:t>Centralize</a:t>
                      </a:r>
                      <a:r>
                        <a:rPr lang="en-US" sz="1200" kern="1200" baseline="0" dirty="0" smtClean="0">
                          <a:solidFill>
                            <a:schemeClr val="tx1"/>
                          </a:solidFill>
                          <a:effectLst/>
                          <a:latin typeface="+mn-lt"/>
                          <a:ea typeface="+mn-ea"/>
                          <a:cs typeface="+mn-cs"/>
                        </a:rPr>
                        <a:t> record keeping in a single “source of truth.” </a:t>
                      </a:r>
                      <a:endParaRPr lang="en-CA" sz="1200" dirty="0">
                        <a:solidFill>
                          <a:schemeClr val="tx1"/>
                        </a:solidFill>
                      </a:endParaRPr>
                    </a:p>
                  </a:txBody>
                  <a:tcPr anchor="ctr">
                    <a:solidFill>
                      <a:schemeClr val="bg2">
                        <a:lumMod val="95000"/>
                      </a:schemeClr>
                    </a:solidFill>
                  </a:tcPr>
                </a:tc>
                <a:tc>
                  <a:txBody>
                    <a:bodyPr/>
                    <a:lstStyle/>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Reporting provides a complete view of the organization.</a:t>
                      </a:r>
                      <a:endParaRPr lang="en-CA" sz="1200" b="0" dirty="0">
                        <a:solidFill>
                          <a:schemeClr val="tx1"/>
                        </a:solidFill>
                      </a:endParaRPr>
                    </a:p>
                  </a:txBody>
                  <a:tcPr anchor="ctr">
                    <a:solidFill>
                      <a:schemeClr val="bg2">
                        <a:lumMod val="95000"/>
                      </a:schemeClr>
                    </a:solidFill>
                  </a:tcPr>
                </a:tc>
              </a:tr>
            </a:tbl>
          </a:graphicData>
        </a:graphic>
      </p:graphicFrame>
      <p:sp>
        <p:nvSpPr>
          <p:cNvPr id="36" name="Rectangle 35"/>
          <p:cNvSpPr/>
          <p:nvPr/>
        </p:nvSpPr>
        <p:spPr>
          <a:xfrm>
            <a:off x="177092" y="1220123"/>
            <a:ext cx="8700208" cy="738664"/>
          </a:xfrm>
          <a:prstGeom prst="rect">
            <a:avLst/>
          </a:prstGeom>
        </p:spPr>
        <p:txBody>
          <a:bodyPr wrap="square">
            <a:spAutoFit/>
          </a:bodyPr>
          <a:lstStyle/>
          <a:p>
            <a:r>
              <a:rPr lang="en-US" sz="1400" dirty="0" smtClean="0">
                <a:solidFill>
                  <a:srgbClr val="333333"/>
                </a:solidFill>
              </a:rPr>
              <a:t>Core HR functions are combined into a single, highly-integrated solution, simplifying operation and support.</a:t>
            </a:r>
          </a:p>
          <a:p>
            <a:r>
              <a:rPr lang="en-US" sz="1400" dirty="0" smtClean="0">
                <a:solidFill>
                  <a:srgbClr val="333333"/>
                </a:solidFill>
              </a:rPr>
              <a:t>Core HRIS modules includes: HR Records, Payroll, and Benefits, and optional Position Management and Organizational Chart.</a:t>
            </a:r>
            <a:endParaRPr lang="en-US" sz="1400" dirty="0">
              <a:solidFill>
                <a:srgbClr val="333333"/>
              </a:solidFill>
            </a:endParaRPr>
          </a:p>
        </p:txBody>
      </p:sp>
      <p:sp>
        <p:nvSpPr>
          <p:cNvPr id="20" name="Right Arrow 4"/>
          <p:cNvSpPr/>
          <p:nvPr/>
        </p:nvSpPr>
        <p:spPr>
          <a:xfrm>
            <a:off x="362282" y="5443115"/>
            <a:ext cx="8330856" cy="404860"/>
          </a:xfrm>
          <a:prstGeom prst="rightArrow">
            <a:avLst>
              <a:gd name="adj1" fmla="val 53364"/>
              <a:gd name="adj2" fmla="val 50000"/>
            </a:avLst>
          </a:prstGeom>
          <a:gradFill flip="none" rotWithShape="1">
            <a:gsLst>
              <a:gs pos="25000">
                <a:srgbClr val="AFC5DD"/>
              </a:gs>
              <a:gs pos="100000">
                <a:srgbClr val="96B8D2"/>
              </a:gs>
              <a:gs pos="50000">
                <a:srgbClr val="477EA7">
                  <a:tint val="44500"/>
                  <a:satMod val="160000"/>
                </a:srgbClr>
              </a:gs>
              <a:gs pos="0">
                <a:srgbClr val="477EA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21" name="TextBox 5"/>
          <p:cNvSpPr txBox="1"/>
          <p:nvPr/>
        </p:nvSpPr>
        <p:spPr>
          <a:xfrm>
            <a:off x="7636341" y="5491881"/>
            <a:ext cx="863800" cy="276999"/>
          </a:xfrm>
          <a:prstGeom prst="rect">
            <a:avLst/>
          </a:prstGeom>
        </p:spPr>
        <p:txBody>
          <a:bodyPr wrap="square" rtlCol="0">
            <a:spAutoFit/>
          </a:bodyPr>
          <a:lstStyle/>
          <a:p>
            <a:r>
              <a:rPr lang="en-US" sz="1200" b="1" i="1" dirty="0" smtClean="0">
                <a:solidFill>
                  <a:schemeClr val="bg1"/>
                </a:solidFill>
              </a:rPr>
              <a:t>Strategic</a:t>
            </a:r>
          </a:p>
        </p:txBody>
      </p:sp>
      <p:sp>
        <p:nvSpPr>
          <p:cNvPr id="22" name="TextBox 6"/>
          <p:cNvSpPr txBox="1"/>
          <p:nvPr/>
        </p:nvSpPr>
        <p:spPr>
          <a:xfrm>
            <a:off x="394142" y="5503756"/>
            <a:ext cx="545824" cy="276999"/>
          </a:xfrm>
          <a:prstGeom prst="rect">
            <a:avLst/>
          </a:prstGeom>
        </p:spPr>
        <p:txBody>
          <a:bodyPr wrap="square" rtlCol="0">
            <a:spAutoFit/>
          </a:bodyPr>
          <a:lstStyle/>
          <a:p>
            <a:r>
              <a:rPr lang="en-US" sz="1200" b="1" i="1" dirty="0" smtClean="0">
                <a:solidFill>
                  <a:schemeClr val="bg1"/>
                </a:solidFill>
              </a:rPr>
              <a:t>Core</a:t>
            </a:r>
          </a:p>
        </p:txBody>
      </p:sp>
      <p:grpSp>
        <p:nvGrpSpPr>
          <p:cNvPr id="23" name="Group 22"/>
          <p:cNvGrpSpPr/>
          <p:nvPr/>
        </p:nvGrpSpPr>
        <p:grpSpPr>
          <a:xfrm>
            <a:off x="0" y="6422955"/>
            <a:ext cx="9144000" cy="437555"/>
            <a:chOff x="0" y="6422955"/>
            <a:chExt cx="9144000" cy="437555"/>
          </a:xfrm>
        </p:grpSpPr>
        <p:pic>
          <p:nvPicPr>
            <p:cNvPr id="2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62726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workforce and talent management functionality</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4102753"/>
              </p:ext>
            </p:extLst>
          </p:nvPr>
        </p:nvGraphicFramePr>
        <p:xfrm>
          <a:off x="463759" y="6037053"/>
          <a:ext cx="7804556" cy="368004"/>
        </p:xfrm>
        <a:graphic>
          <a:graphicData uri="http://schemas.openxmlformats.org/drawingml/2006/table">
            <a:tbl>
              <a:tblPr firstRow="1" bandRow="1">
                <a:tableStyleId>{5C22544A-7EE6-4342-B048-85BDC9FD1C3A}</a:tableStyleId>
              </a:tblPr>
              <a:tblGrid>
                <a:gridCol w="1662786"/>
                <a:gridCol w="2239492"/>
                <a:gridCol w="1951139"/>
                <a:gridCol w="1951139"/>
              </a:tblGrid>
              <a:tr h="368004">
                <a:tc>
                  <a:txBody>
                    <a:bodyPr/>
                    <a:lstStyle/>
                    <a:p>
                      <a:pPr algn="ctr"/>
                      <a:r>
                        <a:rPr lang="en-CA" sz="1200" b="1" dirty="0" smtClean="0">
                          <a:solidFill>
                            <a:schemeClr val="bg2">
                              <a:lumMod val="65000"/>
                            </a:schemeClr>
                          </a:solidFill>
                        </a:rPr>
                        <a:t>Reporting</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Employee</a:t>
                      </a:r>
                      <a:r>
                        <a:rPr lang="en-CA" sz="1200" b="1" baseline="0" dirty="0" smtClean="0">
                          <a:solidFill>
                            <a:schemeClr val="bg2">
                              <a:lumMod val="65000"/>
                            </a:schemeClr>
                          </a:solidFill>
                        </a:rPr>
                        <a:t> Self-Service</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Manager Self-Service</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BI &amp; Analytics</a:t>
                      </a:r>
                      <a:endParaRPr lang="en-CA" sz="1200" b="1" dirty="0">
                        <a:solidFill>
                          <a:schemeClr val="bg2">
                            <a:lumMod val="65000"/>
                          </a:schemeClr>
                        </a:solidFill>
                      </a:endParaRPr>
                    </a:p>
                  </a:txBody>
                  <a:tcPr anchor="ctr">
                    <a:noFill/>
                  </a:tcPr>
                </a:tc>
              </a:tr>
            </a:tbl>
          </a:graphicData>
        </a:graphic>
      </p:graphicFrame>
      <p:sp>
        <p:nvSpPr>
          <p:cNvPr id="9" name="Rectangle 8"/>
          <p:cNvSpPr/>
          <p:nvPr/>
        </p:nvSpPr>
        <p:spPr>
          <a:xfrm>
            <a:off x="3426541" y="2562840"/>
            <a:ext cx="1188000" cy="565200"/>
          </a:xfrm>
          <a:prstGeom prst="rect">
            <a:avLst/>
          </a:prstGeom>
          <a:solidFill>
            <a:srgbClr val="7AA3C4"/>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Time and Attendance </a:t>
            </a:r>
            <a:endParaRPr lang="en-US" sz="1000" dirty="0"/>
          </a:p>
        </p:txBody>
      </p:sp>
      <p:sp>
        <p:nvSpPr>
          <p:cNvPr id="10" name="Rectangle 9"/>
          <p:cNvSpPr/>
          <p:nvPr/>
        </p:nvSpPr>
        <p:spPr>
          <a:xfrm>
            <a:off x="4652647" y="2562838"/>
            <a:ext cx="1188000" cy="565200"/>
          </a:xfrm>
          <a:prstGeom prst="rect">
            <a:avLst/>
          </a:prstGeom>
          <a:solidFill>
            <a:srgbClr val="7AA3C4"/>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Leave Management</a:t>
            </a:r>
            <a:endParaRPr lang="en-US" sz="1000" dirty="0"/>
          </a:p>
        </p:txBody>
      </p:sp>
      <p:sp>
        <p:nvSpPr>
          <p:cNvPr id="11" name="Rectangle 10"/>
          <p:cNvSpPr/>
          <p:nvPr/>
        </p:nvSpPr>
        <p:spPr>
          <a:xfrm>
            <a:off x="3426540" y="3172028"/>
            <a:ext cx="2414106" cy="437916"/>
          </a:xfrm>
          <a:prstGeom prst="rect">
            <a:avLst/>
          </a:prstGeom>
          <a:solidFill>
            <a:srgbClr val="7AA3C4"/>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Scheduling</a:t>
            </a:r>
            <a:endParaRPr lang="en-US" sz="1000" dirty="0"/>
          </a:p>
        </p:txBody>
      </p:sp>
      <p:sp>
        <p:nvSpPr>
          <p:cNvPr id="12" name="Rectangle 11"/>
          <p:cNvSpPr/>
          <p:nvPr/>
        </p:nvSpPr>
        <p:spPr>
          <a:xfrm>
            <a:off x="3426539" y="4122455"/>
            <a:ext cx="1188000" cy="565200"/>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Performance Management </a:t>
            </a:r>
            <a:endParaRPr lang="en-US" sz="1000" dirty="0"/>
          </a:p>
        </p:txBody>
      </p:sp>
      <p:sp>
        <p:nvSpPr>
          <p:cNvPr id="13" name="Rectangle 12"/>
          <p:cNvSpPr/>
          <p:nvPr/>
        </p:nvSpPr>
        <p:spPr>
          <a:xfrm>
            <a:off x="4652645" y="4122454"/>
            <a:ext cx="1188000" cy="560519"/>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Talent Acquisition </a:t>
            </a:r>
            <a:endParaRPr lang="en-US" sz="1000" dirty="0"/>
          </a:p>
        </p:txBody>
      </p:sp>
      <p:sp>
        <p:nvSpPr>
          <p:cNvPr id="16" name="Rectangle 15"/>
          <p:cNvSpPr/>
          <p:nvPr/>
        </p:nvSpPr>
        <p:spPr>
          <a:xfrm>
            <a:off x="177092" y="1220123"/>
            <a:ext cx="8700208" cy="523220"/>
          </a:xfrm>
          <a:prstGeom prst="rect">
            <a:avLst/>
          </a:prstGeom>
        </p:spPr>
        <p:txBody>
          <a:bodyPr wrap="square">
            <a:spAutoFit/>
          </a:bodyPr>
          <a:lstStyle/>
          <a:p>
            <a:r>
              <a:rPr lang="en-US" sz="1400" dirty="0" smtClean="0">
                <a:solidFill>
                  <a:srgbClr val="333333"/>
                </a:solidFill>
              </a:rPr>
              <a:t>Advanced functionality builds upon the core to further enable HR and operations functions. There are two major components: Workforce Management Systems (WFMS) and Talent Management Systems (TMS).</a:t>
            </a:r>
            <a:endParaRPr lang="en-US" sz="1400" dirty="0">
              <a:solidFill>
                <a:srgbClr val="333333"/>
              </a:solidFill>
            </a:endParaRPr>
          </a:p>
        </p:txBody>
      </p:sp>
      <p:sp>
        <p:nvSpPr>
          <p:cNvPr id="17" name="Isosceles Triangle 16"/>
          <p:cNvSpPr/>
          <p:nvPr/>
        </p:nvSpPr>
        <p:spPr>
          <a:xfrm>
            <a:off x="1116000" y="5896744"/>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3426539" y="4721918"/>
            <a:ext cx="1188000" cy="565200"/>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Learning &amp; Development</a:t>
            </a:r>
            <a:endParaRPr lang="en-US" sz="1000" dirty="0"/>
          </a:p>
        </p:txBody>
      </p:sp>
      <p:sp>
        <p:nvSpPr>
          <p:cNvPr id="19" name="Rectangle 18"/>
          <p:cNvSpPr/>
          <p:nvPr/>
        </p:nvSpPr>
        <p:spPr>
          <a:xfrm>
            <a:off x="4652646" y="4723200"/>
            <a:ext cx="1188000" cy="565200"/>
          </a:xfrm>
          <a:prstGeom prst="rect">
            <a:avLst/>
          </a:prstGeom>
          <a:solidFill>
            <a:srgbClr val="5E93BA"/>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Offboarding and Onboarding</a:t>
            </a:r>
            <a:endParaRPr lang="en-US" sz="1000" dirty="0"/>
          </a:p>
        </p:txBody>
      </p:sp>
      <p:sp>
        <p:nvSpPr>
          <p:cNvPr id="20" name="TextBox 19"/>
          <p:cNvSpPr txBox="1"/>
          <p:nvPr/>
        </p:nvSpPr>
        <p:spPr>
          <a:xfrm>
            <a:off x="3624334" y="2246973"/>
            <a:ext cx="1932751" cy="276999"/>
          </a:xfrm>
          <a:prstGeom prst="rect">
            <a:avLst/>
          </a:prstGeom>
        </p:spPr>
        <p:txBody>
          <a:bodyPr wrap="square" rtlCol="0">
            <a:spAutoFit/>
          </a:bodyPr>
          <a:lstStyle/>
          <a:p>
            <a:r>
              <a:rPr lang="en-US" sz="1200" b="1" i="1" dirty="0" smtClean="0">
                <a:solidFill>
                  <a:schemeClr val="bg1">
                    <a:lumMod val="50000"/>
                  </a:schemeClr>
                </a:solidFill>
              </a:rPr>
              <a:t>Workforce Management</a:t>
            </a:r>
          </a:p>
        </p:txBody>
      </p:sp>
      <p:sp>
        <p:nvSpPr>
          <p:cNvPr id="22" name="TextBox 21"/>
          <p:cNvSpPr txBox="1"/>
          <p:nvPr/>
        </p:nvSpPr>
        <p:spPr>
          <a:xfrm>
            <a:off x="3872345" y="3788970"/>
            <a:ext cx="1684740" cy="276999"/>
          </a:xfrm>
          <a:prstGeom prst="rect">
            <a:avLst/>
          </a:prstGeom>
        </p:spPr>
        <p:txBody>
          <a:bodyPr wrap="square" rtlCol="0">
            <a:spAutoFit/>
          </a:bodyPr>
          <a:lstStyle/>
          <a:p>
            <a:r>
              <a:rPr lang="en-US" sz="1200" b="1" i="1" dirty="0" smtClean="0">
                <a:solidFill>
                  <a:schemeClr val="bg1">
                    <a:lumMod val="50000"/>
                  </a:schemeClr>
                </a:solidFill>
              </a:rPr>
              <a:t>Talent Management </a:t>
            </a:r>
          </a:p>
        </p:txBody>
      </p:sp>
      <p:sp>
        <p:nvSpPr>
          <p:cNvPr id="25" name="Isosceles Triangle 24"/>
          <p:cNvSpPr/>
          <p:nvPr/>
        </p:nvSpPr>
        <p:spPr>
          <a:xfrm>
            <a:off x="3132000" y="5897569"/>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25"/>
          <p:cNvSpPr/>
          <p:nvPr/>
        </p:nvSpPr>
        <p:spPr>
          <a:xfrm>
            <a:off x="5148000" y="5897569"/>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Isosceles Triangle 26"/>
          <p:cNvSpPr/>
          <p:nvPr/>
        </p:nvSpPr>
        <p:spPr>
          <a:xfrm>
            <a:off x="7162800" y="5896432"/>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ight Arrow 27"/>
          <p:cNvSpPr/>
          <p:nvPr/>
        </p:nvSpPr>
        <p:spPr>
          <a:xfrm>
            <a:off x="362282" y="5443115"/>
            <a:ext cx="8330856" cy="404860"/>
          </a:xfrm>
          <a:prstGeom prst="rightArrow">
            <a:avLst>
              <a:gd name="adj1" fmla="val 53364"/>
              <a:gd name="adj2" fmla="val 50000"/>
            </a:avLst>
          </a:prstGeom>
          <a:gradFill flip="none" rotWithShape="1">
            <a:gsLst>
              <a:gs pos="25000">
                <a:srgbClr val="AFC5DD"/>
              </a:gs>
              <a:gs pos="100000">
                <a:srgbClr val="96B8D2"/>
              </a:gs>
              <a:gs pos="50000">
                <a:srgbClr val="477EA7">
                  <a:tint val="44500"/>
                  <a:satMod val="160000"/>
                </a:srgbClr>
              </a:gs>
              <a:gs pos="0">
                <a:srgbClr val="477EA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29" name="TextBox 85"/>
          <p:cNvSpPr txBox="1"/>
          <p:nvPr/>
        </p:nvSpPr>
        <p:spPr>
          <a:xfrm>
            <a:off x="7636341" y="5491881"/>
            <a:ext cx="863800" cy="276999"/>
          </a:xfrm>
          <a:prstGeom prst="rect">
            <a:avLst/>
          </a:prstGeom>
        </p:spPr>
        <p:txBody>
          <a:bodyPr wrap="square" rtlCol="0">
            <a:spAutoFit/>
          </a:bodyPr>
          <a:lstStyle/>
          <a:p>
            <a:r>
              <a:rPr lang="en-US" sz="1200" b="1" i="1" dirty="0" smtClean="0">
                <a:solidFill>
                  <a:schemeClr val="bg1"/>
                </a:solidFill>
              </a:rPr>
              <a:t>Strategic</a:t>
            </a:r>
          </a:p>
        </p:txBody>
      </p:sp>
      <p:sp>
        <p:nvSpPr>
          <p:cNvPr id="30" name="TextBox 86"/>
          <p:cNvSpPr txBox="1"/>
          <p:nvPr/>
        </p:nvSpPr>
        <p:spPr>
          <a:xfrm>
            <a:off x="394142" y="5503756"/>
            <a:ext cx="545824" cy="276999"/>
          </a:xfrm>
          <a:prstGeom prst="rect">
            <a:avLst/>
          </a:prstGeom>
        </p:spPr>
        <p:txBody>
          <a:bodyPr wrap="square" rtlCol="0">
            <a:spAutoFit/>
          </a:bodyPr>
          <a:lstStyle/>
          <a:p>
            <a:r>
              <a:rPr lang="en-US" sz="1200" b="1" i="1" dirty="0" smtClean="0">
                <a:solidFill>
                  <a:schemeClr val="bg1"/>
                </a:solidFill>
              </a:rPr>
              <a:t>Core</a:t>
            </a:r>
          </a:p>
        </p:txBody>
      </p:sp>
      <p:graphicFrame>
        <p:nvGraphicFramePr>
          <p:cNvPr id="31" name="Table 30"/>
          <p:cNvGraphicFramePr>
            <a:graphicFrameLocks noGrp="1"/>
          </p:cNvGraphicFramePr>
          <p:nvPr>
            <p:extLst>
              <p:ext uri="{D42A27DB-BD31-4B8C-83A1-F6EECF244321}">
                <p14:modId xmlns:p14="http://schemas.microsoft.com/office/powerpoint/2010/main" val="1904348680"/>
              </p:ext>
            </p:extLst>
          </p:nvPr>
        </p:nvGraphicFramePr>
        <p:xfrm>
          <a:off x="362282" y="2060995"/>
          <a:ext cx="2607653" cy="2915017"/>
        </p:xfrm>
        <a:graphic>
          <a:graphicData uri="http://schemas.openxmlformats.org/drawingml/2006/table">
            <a:tbl>
              <a:tblPr firstRow="1" bandRow="1">
                <a:tableStyleId>{5C22544A-7EE6-4342-B048-85BDC9FD1C3A}</a:tableStyleId>
              </a:tblPr>
              <a:tblGrid>
                <a:gridCol w="2607653"/>
              </a:tblGrid>
              <a:tr h="354697">
                <a:tc>
                  <a:txBody>
                    <a:bodyPr/>
                    <a:lstStyle/>
                    <a:p>
                      <a:pPr algn="ctr"/>
                      <a:r>
                        <a:rPr lang="en-CA" sz="1200" dirty="0" smtClean="0"/>
                        <a:t>What is Workforce Management?</a:t>
                      </a:r>
                      <a:endParaRPr lang="en-CA" sz="1200" dirty="0"/>
                    </a:p>
                  </a:txBody>
                  <a:tcPr anchor="ctr">
                    <a:solidFill>
                      <a:schemeClr val="accent2"/>
                    </a:solidFill>
                  </a:tcPr>
                </a:tc>
              </a:tr>
              <a:tr h="679588">
                <a:tc>
                  <a:txBody>
                    <a:bodyPr/>
                    <a:lstStyle/>
                    <a:p>
                      <a:r>
                        <a:rPr lang="en-CA" sz="1200" dirty="0" smtClean="0"/>
                        <a:t>WFMS focuses on day-to-day employee time management, including time and attendance, leave/absences, and</a:t>
                      </a:r>
                      <a:r>
                        <a:rPr lang="en-CA" sz="1200" baseline="0" dirty="0" smtClean="0"/>
                        <a:t> scheduling.</a:t>
                      </a:r>
                      <a:endParaRPr lang="en-CA" sz="1200" dirty="0"/>
                    </a:p>
                  </a:txBody>
                  <a:tcPr anchor="ctr">
                    <a:solidFill>
                      <a:schemeClr val="bg2">
                        <a:lumMod val="95000"/>
                      </a:schemeClr>
                    </a:solidFill>
                  </a:tcPr>
                </a:tc>
              </a:tr>
              <a:tr h="874299">
                <a:tc>
                  <a:txBody>
                    <a:bodyPr/>
                    <a:lstStyle/>
                    <a:p>
                      <a:pPr marL="0" indent="0" algn="l">
                        <a:buFont typeface="Arial" panose="020B0604020202020204" pitchFamily="34" charset="0"/>
                        <a:buNone/>
                      </a:pPr>
                      <a:r>
                        <a:rPr lang="en-CA" sz="1200" dirty="0" smtClean="0">
                          <a:solidFill>
                            <a:schemeClr val="tx1"/>
                          </a:solidFill>
                        </a:rPr>
                        <a:t>Key benefits include: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smtClean="0"/>
                        <a:t>Compliance.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smtClean="0"/>
                        <a:t>Cost savings through</a:t>
                      </a:r>
                      <a:r>
                        <a:rPr lang="en-CA" sz="1200" baseline="0" dirty="0" smtClean="0"/>
                        <a:t> overtime and schedule optimization.</a:t>
                      </a:r>
                      <a:endParaRPr lang="en-CA"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smtClean="0"/>
                        <a:t>Operational efficiencies</a:t>
                      </a:r>
                      <a:r>
                        <a:rPr lang="en-CA" sz="1200" baseline="0" dirty="0" smtClean="0"/>
                        <a:t> when integrated with core HRIS.</a:t>
                      </a:r>
                      <a:endParaRPr lang="en-CA" sz="120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smtClean="0"/>
                        <a:t>Employee</a:t>
                      </a:r>
                      <a:r>
                        <a:rPr lang="en-CA" sz="1200" baseline="0" dirty="0" smtClean="0"/>
                        <a:t> self-services and manager </a:t>
                      </a:r>
                      <a:r>
                        <a:rPr lang="en-CA" sz="1200" dirty="0" smtClean="0"/>
                        <a:t>time management.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dirty="0" smtClean="0"/>
                        <a:t>Data accuracy and transparency.</a:t>
                      </a:r>
                    </a:p>
                  </a:txBody>
                  <a:tcPr anchor="ctr">
                    <a:solidFill>
                      <a:schemeClr val="bg2">
                        <a:lumMod val="95000"/>
                      </a:schemeClr>
                    </a:solidFill>
                  </a:tcPr>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2394418170"/>
              </p:ext>
            </p:extLst>
          </p:nvPr>
        </p:nvGraphicFramePr>
        <p:xfrm>
          <a:off x="6193447" y="2057400"/>
          <a:ext cx="2721953" cy="3395077"/>
        </p:xfrm>
        <a:graphic>
          <a:graphicData uri="http://schemas.openxmlformats.org/drawingml/2006/table">
            <a:tbl>
              <a:tblPr firstRow="1" bandRow="1">
                <a:tableStyleId>{5C22544A-7EE6-4342-B048-85BDC9FD1C3A}</a:tableStyleId>
              </a:tblPr>
              <a:tblGrid>
                <a:gridCol w="2721953"/>
              </a:tblGrid>
              <a:tr h="354697">
                <a:tc>
                  <a:txBody>
                    <a:bodyPr/>
                    <a:lstStyle/>
                    <a:p>
                      <a:pPr algn="ctr"/>
                      <a:r>
                        <a:rPr lang="en-CA" sz="1200" dirty="0" smtClean="0"/>
                        <a:t>What is Talent</a:t>
                      </a:r>
                      <a:r>
                        <a:rPr lang="en-CA" sz="1200" baseline="0" dirty="0" smtClean="0"/>
                        <a:t> </a:t>
                      </a:r>
                      <a:r>
                        <a:rPr lang="en-CA" sz="1200" dirty="0" smtClean="0"/>
                        <a:t>Management?</a:t>
                      </a:r>
                      <a:endParaRPr lang="en-CA" sz="1200" dirty="0"/>
                    </a:p>
                  </a:txBody>
                  <a:tcPr anchor="ctr">
                    <a:solidFill>
                      <a:schemeClr val="accent2"/>
                    </a:solidFill>
                  </a:tcPr>
                </a:tc>
              </a:tr>
              <a:tr h="679588">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dirty="0" smtClean="0"/>
                        <a:t>TMS provides end-to-end coverage of employee</a:t>
                      </a:r>
                      <a:r>
                        <a:rPr lang="en-CA" sz="1200" baseline="0" dirty="0" smtClean="0"/>
                        <a:t> </a:t>
                      </a:r>
                      <a:r>
                        <a:rPr lang="en-CA" sz="1200" dirty="0" smtClean="0"/>
                        <a:t>development, including </a:t>
                      </a:r>
                      <a:r>
                        <a:rPr lang="en-US" sz="1200" dirty="0" smtClean="0">
                          <a:solidFill>
                            <a:srgbClr val="333333"/>
                          </a:solidFill>
                        </a:rPr>
                        <a:t>talent acquisition, on/offboarding</a:t>
                      </a:r>
                      <a:r>
                        <a:rPr lang="en-US" sz="1200" baseline="0" dirty="0" smtClean="0">
                          <a:solidFill>
                            <a:srgbClr val="333333"/>
                          </a:solidFill>
                        </a:rPr>
                        <a:t>, </a:t>
                      </a:r>
                      <a:r>
                        <a:rPr lang="en-US" sz="1200" dirty="0" smtClean="0">
                          <a:solidFill>
                            <a:srgbClr val="333333"/>
                          </a:solidFill>
                        </a:rPr>
                        <a:t>learning</a:t>
                      </a:r>
                      <a:r>
                        <a:rPr lang="en-US" sz="1200" baseline="0" dirty="0" smtClean="0">
                          <a:solidFill>
                            <a:srgbClr val="333333"/>
                          </a:solidFill>
                        </a:rPr>
                        <a:t> and</a:t>
                      </a:r>
                      <a:r>
                        <a:rPr lang="en-US" sz="1200" dirty="0" smtClean="0">
                          <a:solidFill>
                            <a:srgbClr val="333333"/>
                          </a:solidFill>
                        </a:rPr>
                        <a:t> development, and</a:t>
                      </a:r>
                      <a:r>
                        <a:rPr lang="en-US" sz="1200" baseline="0" dirty="0" smtClean="0">
                          <a:solidFill>
                            <a:srgbClr val="333333"/>
                          </a:solidFill>
                        </a:rPr>
                        <a:t> </a:t>
                      </a:r>
                      <a:r>
                        <a:rPr lang="en-US" sz="1200" dirty="0" smtClean="0">
                          <a:solidFill>
                            <a:srgbClr val="333333"/>
                          </a:solidFill>
                        </a:rPr>
                        <a:t>performance management.</a:t>
                      </a:r>
                      <a:endParaRPr lang="en-CA" sz="1200" dirty="0" smtClean="0">
                        <a:solidFill>
                          <a:srgbClr val="333333"/>
                        </a:solidFill>
                      </a:endParaRPr>
                    </a:p>
                  </a:txBody>
                  <a:tcPr anchor="ctr">
                    <a:solidFill>
                      <a:schemeClr val="bg2">
                        <a:lumMod val="95000"/>
                      </a:schemeClr>
                    </a:solidFill>
                  </a:tcPr>
                </a:tc>
              </a:tr>
              <a:tr h="87429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dirty="0" smtClean="0">
                          <a:solidFill>
                            <a:schemeClr val="tx1"/>
                          </a:solidFill>
                        </a:rPr>
                        <a:t>Key benefits include:</a:t>
                      </a:r>
                    </a:p>
                    <a:p>
                      <a:pPr marL="171450" marR="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CA" sz="1200" baseline="0" dirty="0" smtClean="0"/>
                        <a:t>Cost savings through effective recruiting and onboarding.</a:t>
                      </a:r>
                      <a:endParaRPr lang="en-CA" sz="1200" dirty="0" smtClean="0"/>
                    </a:p>
                    <a:p>
                      <a:pPr marL="171450" indent="-171450" algn="l">
                        <a:spcAft>
                          <a:spcPts val="300"/>
                        </a:spcAft>
                        <a:buFont typeface="Arial" panose="020B0604020202020204" pitchFamily="34" charset="0"/>
                        <a:buChar char="•"/>
                      </a:pPr>
                      <a:r>
                        <a:rPr lang="en-CA" sz="1200" dirty="0" smtClean="0"/>
                        <a:t>Retain employees through career development and skills training.</a:t>
                      </a:r>
                    </a:p>
                    <a:p>
                      <a:pPr marL="171450" indent="-171450" algn="l">
                        <a:spcAft>
                          <a:spcPts val="300"/>
                        </a:spcAft>
                        <a:buFont typeface="Arial" panose="020B0604020202020204" pitchFamily="34" charset="0"/>
                        <a:buChar char="•"/>
                      </a:pPr>
                      <a:r>
                        <a:rPr lang="en-CA" sz="1200" dirty="0" smtClean="0"/>
                        <a:t>Increased employee engagement.</a:t>
                      </a:r>
                    </a:p>
                    <a:p>
                      <a:pPr marL="171450" indent="-171450" algn="l">
                        <a:spcAft>
                          <a:spcPts val="300"/>
                        </a:spcAft>
                        <a:buFont typeface="Arial" panose="020B0604020202020204" pitchFamily="34" charset="0"/>
                        <a:buChar char="•"/>
                      </a:pPr>
                      <a:r>
                        <a:rPr lang="en-CA" sz="1200" dirty="0" smtClean="0"/>
                        <a:t>Compensation and performance alignment (creating a performance-driven culture and retaining top performers).</a:t>
                      </a:r>
                    </a:p>
                  </a:txBody>
                  <a:tcPr anchor="ctr">
                    <a:solidFill>
                      <a:schemeClr val="bg2">
                        <a:lumMod val="95000"/>
                      </a:schemeClr>
                    </a:solidFill>
                  </a:tcPr>
                </a:tc>
              </a:tr>
            </a:tbl>
          </a:graphicData>
        </a:graphic>
      </p:graphicFrame>
      <p:grpSp>
        <p:nvGrpSpPr>
          <p:cNvPr id="23" name="Group 22"/>
          <p:cNvGrpSpPr/>
          <p:nvPr/>
        </p:nvGrpSpPr>
        <p:grpSpPr>
          <a:xfrm>
            <a:off x="0" y="6422955"/>
            <a:ext cx="9144000" cy="437555"/>
            <a:chOff x="0" y="6422955"/>
            <a:chExt cx="9144000" cy="437555"/>
          </a:xfrm>
        </p:grpSpPr>
        <p:pic>
          <p:nvPicPr>
            <p:cNvPr id="2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58454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1"/>
          <p:cNvSpPr txBox="1"/>
          <p:nvPr/>
        </p:nvSpPr>
        <p:spPr>
          <a:xfrm>
            <a:off x="0" y="-17754"/>
            <a:ext cx="9144000" cy="369332"/>
          </a:xfrm>
          <a:prstGeom prst="rect">
            <a:avLst/>
          </a:prstGeom>
          <a:noFill/>
        </p:spPr>
        <p:txBody>
          <a:bodyPr wrap="square" rtlCol="0">
            <a:spAutoFit/>
          </a:bodyPr>
          <a:lstStyle/>
          <a:p>
            <a:endParaRPr lang="en-US" b="1" i="1" dirty="0" smtClean="0"/>
          </a:p>
        </p:txBody>
      </p:sp>
      <p:sp>
        <p:nvSpPr>
          <p:cNvPr id="2" name="Title 1"/>
          <p:cNvSpPr>
            <a:spLocks noGrp="1"/>
          </p:cNvSpPr>
          <p:nvPr>
            <p:ph type="title"/>
          </p:nvPr>
        </p:nvSpPr>
        <p:spPr/>
        <p:txBody>
          <a:bodyPr/>
          <a:lstStyle/>
          <a:p>
            <a:r>
              <a:rPr lang="en-US" dirty="0" smtClean="0"/>
              <a:t>Define strategic HR functionality</a:t>
            </a:r>
            <a:endParaRPr lang="en-US" dirty="0">
              <a:solidFill>
                <a:schemeClr val="bg1"/>
              </a:solidFill>
            </a:endParaRPr>
          </a:p>
        </p:txBody>
      </p:sp>
      <p:sp>
        <p:nvSpPr>
          <p:cNvPr id="53" name="Rectangle 52"/>
          <p:cNvSpPr/>
          <p:nvPr/>
        </p:nvSpPr>
        <p:spPr>
          <a:xfrm>
            <a:off x="177092" y="1220123"/>
            <a:ext cx="8700208" cy="738664"/>
          </a:xfrm>
          <a:prstGeom prst="rect">
            <a:avLst/>
          </a:prstGeom>
        </p:spPr>
        <p:txBody>
          <a:bodyPr wrap="square">
            <a:spAutoFit/>
          </a:bodyPr>
          <a:lstStyle/>
          <a:p>
            <a:r>
              <a:rPr lang="en-US" sz="1400" dirty="0" smtClean="0">
                <a:solidFill>
                  <a:srgbClr val="333333"/>
                </a:solidFill>
              </a:rPr>
              <a:t>Strategic functionality not only fully supports organizational objectives, but enables the organization to perform future-facing activities like planning and predictive analytics. Modules include Compensation Planning, Workforce Planning, and Succession Planning.</a:t>
            </a:r>
            <a:endParaRPr lang="en-US" sz="1400" dirty="0">
              <a:solidFill>
                <a:srgbClr val="333333"/>
              </a:solidFill>
            </a:endParaRPr>
          </a:p>
        </p:txBody>
      </p:sp>
      <p:graphicFrame>
        <p:nvGraphicFramePr>
          <p:cNvPr id="29" name="Table 4"/>
          <p:cNvGraphicFramePr>
            <a:graphicFrameLocks noGrp="1"/>
          </p:cNvGraphicFramePr>
          <p:nvPr>
            <p:extLst>
              <p:ext uri="{D42A27DB-BD31-4B8C-83A1-F6EECF244321}">
                <p14:modId xmlns:p14="http://schemas.microsoft.com/office/powerpoint/2010/main" val="4146911646"/>
              </p:ext>
            </p:extLst>
          </p:nvPr>
        </p:nvGraphicFramePr>
        <p:xfrm>
          <a:off x="457200" y="2484173"/>
          <a:ext cx="5292000" cy="2671532"/>
        </p:xfrm>
        <a:graphic>
          <a:graphicData uri="http://schemas.openxmlformats.org/drawingml/2006/table">
            <a:tbl>
              <a:tblPr firstRow="1" bandRow="1">
                <a:tableStyleId>{5C22544A-7EE6-4342-B048-85BDC9FD1C3A}</a:tableStyleId>
              </a:tblPr>
              <a:tblGrid>
                <a:gridCol w="2607653"/>
                <a:gridCol w="2684347"/>
              </a:tblGrid>
              <a:tr h="385020">
                <a:tc>
                  <a:txBody>
                    <a:bodyPr/>
                    <a:lstStyle/>
                    <a:p>
                      <a:pPr algn="ctr"/>
                      <a:r>
                        <a:rPr lang="en-CA" sz="1200" dirty="0" smtClean="0"/>
                        <a:t>What kind</a:t>
                      </a:r>
                      <a:r>
                        <a:rPr lang="en-CA" sz="1200" baseline="0" dirty="0" smtClean="0"/>
                        <a:t> of things can I do?</a:t>
                      </a:r>
                      <a:endParaRPr lang="en-CA" sz="1200" dirty="0"/>
                    </a:p>
                  </a:txBody>
                  <a:tcPr anchor="ctr">
                    <a:solidFill>
                      <a:schemeClr val="accent2"/>
                    </a:solidFill>
                  </a:tcPr>
                </a:tc>
                <a:tc>
                  <a:txBody>
                    <a:bodyPr/>
                    <a:lstStyle/>
                    <a:p>
                      <a:pPr algn="ctr"/>
                      <a:r>
                        <a:rPr lang="en-CA" sz="1200" dirty="0" smtClean="0"/>
                        <a:t>How</a:t>
                      </a:r>
                      <a:r>
                        <a:rPr lang="en-CA" sz="1200" baseline="0" dirty="0" smtClean="0"/>
                        <a:t> does it impact my business?</a:t>
                      </a:r>
                      <a:endParaRPr lang="en-CA" sz="1200" dirty="0"/>
                    </a:p>
                  </a:txBody>
                  <a:tcPr anchor="ctr">
                    <a:solidFill>
                      <a:schemeClr val="accent2"/>
                    </a:solidFill>
                  </a:tcPr>
                </a:tc>
              </a:tr>
              <a:tr h="635964">
                <a:tc>
                  <a:txBody>
                    <a:bodyPr/>
                    <a:lstStyle/>
                    <a:p>
                      <a:pPr marL="0" indent="0" algn="l">
                        <a:buFont typeface="Arial" panose="020B0604020202020204" pitchFamily="34" charset="0"/>
                        <a:buNone/>
                      </a:pPr>
                      <a:r>
                        <a:rPr lang="en-US" sz="1200" kern="1200" dirty="0" smtClean="0">
                          <a:solidFill>
                            <a:schemeClr val="tx1"/>
                          </a:solidFill>
                          <a:effectLst/>
                          <a:latin typeface="+mn-lt"/>
                          <a:ea typeface="+mn-ea"/>
                          <a:cs typeface="+mn-cs"/>
                        </a:rPr>
                        <a:t>Enable</a:t>
                      </a:r>
                      <a:r>
                        <a:rPr lang="en-US" sz="1200" kern="1200" baseline="0" dirty="0" smtClean="0">
                          <a:solidFill>
                            <a:schemeClr val="tx1"/>
                          </a:solidFill>
                          <a:effectLst/>
                          <a:latin typeface="+mn-lt"/>
                          <a:ea typeface="+mn-ea"/>
                          <a:cs typeface="+mn-cs"/>
                        </a:rPr>
                        <a:t> managers to make more informed decisions using employee and workforce data and market trends.</a:t>
                      </a:r>
                      <a:endParaRPr lang="en-CA" sz="1200" dirty="0">
                        <a:solidFill>
                          <a:schemeClr val="tx1"/>
                        </a:solidFill>
                      </a:endParaRPr>
                    </a:p>
                  </a:txBody>
                  <a:tcPr anchor="ctr">
                    <a:solidFill>
                      <a:schemeClr val="bg2">
                        <a:lumMod val="95000"/>
                      </a:schemeClr>
                    </a:solidFill>
                  </a:tcPr>
                </a:tc>
                <a:tc>
                  <a: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Enhances managerial</a:t>
                      </a:r>
                      <a:r>
                        <a:rPr lang="en-US" sz="1200" kern="1200" baseline="0" dirty="0" smtClean="0">
                          <a:solidFill>
                            <a:schemeClr val="tx1"/>
                          </a:solidFill>
                          <a:effectLst/>
                          <a:latin typeface="+mn-lt"/>
                          <a:ea typeface="+mn-ea"/>
                          <a:cs typeface="+mn-cs"/>
                        </a:rPr>
                        <a:t> decision-making accuracy and timeliness.</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Equips managers with better tools to engage and develop talent.</a:t>
                      </a:r>
                    </a:p>
                  </a:txBody>
                  <a:tcPr anchor="ctr">
                    <a:solidFill>
                      <a:schemeClr val="bg2">
                        <a:lumMod val="95000"/>
                      </a:schemeClr>
                    </a:solidFill>
                  </a:tcPr>
                </a:tc>
              </a:tr>
              <a:tr h="823472">
                <a:tc>
                  <a:txBody>
                    <a:bodyPr/>
                    <a:lstStyle/>
                    <a:p>
                      <a:pPr marL="0" indent="0" algn="l">
                        <a:buFont typeface="Arial" panose="020B0604020202020204" pitchFamily="34" charset="0"/>
                        <a:buNone/>
                      </a:pPr>
                      <a:r>
                        <a:rPr lang="en-US" sz="1200" kern="1200" dirty="0" smtClean="0">
                          <a:solidFill>
                            <a:schemeClr val="tx1"/>
                          </a:solidFill>
                          <a:effectLst/>
                          <a:latin typeface="+mn-lt"/>
                          <a:ea typeface="+mn-ea"/>
                          <a:cs typeface="+mn-cs"/>
                        </a:rPr>
                        <a:t>Create a decentralized model for employee and manager self-service.</a:t>
                      </a:r>
                      <a:endParaRPr lang="en-CA" sz="1200" dirty="0">
                        <a:solidFill>
                          <a:schemeClr val="tx1"/>
                        </a:solidFill>
                      </a:endParaRPr>
                    </a:p>
                  </a:txBody>
                  <a:tcPr anchor="ctr">
                    <a:solidFill>
                      <a:schemeClr val="bg2">
                        <a:lumMod val="95000"/>
                      </a:schemeClr>
                    </a:solidFill>
                  </a:tcPr>
                </a:tc>
                <a:tc>
                  <a: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Increased </a:t>
                      </a:r>
                      <a:r>
                        <a:rPr lang="en-US" sz="1200" kern="1200" baseline="0" dirty="0" smtClean="0">
                          <a:solidFill>
                            <a:schemeClr val="tx1"/>
                          </a:solidFill>
                          <a:effectLst/>
                          <a:latin typeface="+mn-lt"/>
                          <a:ea typeface="+mn-ea"/>
                          <a:cs typeface="+mn-cs"/>
                        </a:rPr>
                        <a:t>productivity and autonomy through self-service. </a:t>
                      </a:r>
                    </a:p>
                    <a:p>
                      <a:pPr marL="171450" indent="-171450">
                        <a:buFont typeface="Arial" panose="020B0604020202020204" pitchFamily="34" charset="0"/>
                        <a:buChar char="•"/>
                      </a:pPr>
                      <a:r>
                        <a:rPr lang="en-US" sz="1200" b="0" kern="1200" baseline="0" dirty="0" smtClean="0">
                          <a:solidFill>
                            <a:schemeClr val="tx1"/>
                          </a:solidFill>
                          <a:effectLst/>
                          <a:latin typeface="+mn-lt"/>
                          <a:ea typeface="+mn-ea"/>
                          <a:cs typeface="+mn-cs"/>
                        </a:rPr>
                        <a:t>Enhanced employee communication and collaboration.</a:t>
                      </a:r>
                      <a:endParaRPr lang="en-US" sz="1200" b="0" kern="1200" dirty="0" smtClean="0">
                        <a:solidFill>
                          <a:schemeClr val="tx1"/>
                        </a:solidFill>
                        <a:effectLst/>
                        <a:latin typeface="+mn-lt"/>
                        <a:ea typeface="+mn-ea"/>
                        <a:cs typeface="+mn-cs"/>
                      </a:endParaRPr>
                    </a:p>
                  </a:txBody>
                  <a:tcPr anchor="ctr">
                    <a:solidFill>
                      <a:schemeClr val="bg2">
                        <a:lumMod val="95000"/>
                      </a:schemeClr>
                    </a:solidFill>
                  </a:tcPr>
                </a:tc>
              </a:tr>
              <a:tr h="572009">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solidFill>
                            <a:schemeClr val="tx1"/>
                          </a:solidFill>
                        </a:rPr>
                        <a:t>Harness</a:t>
                      </a:r>
                      <a:r>
                        <a:rPr lang="en-US" sz="1200" baseline="0" dirty="0" smtClean="0">
                          <a:solidFill>
                            <a:schemeClr val="tx1"/>
                          </a:solidFill>
                        </a:rPr>
                        <a:t> the power of </a:t>
                      </a:r>
                      <a:r>
                        <a:rPr lang="en-US" sz="1200" kern="1200" baseline="0" dirty="0" smtClean="0">
                          <a:solidFill>
                            <a:schemeClr val="tx1"/>
                          </a:solidFill>
                          <a:effectLst/>
                          <a:latin typeface="+mn-lt"/>
                          <a:ea typeface="+mn-ea"/>
                          <a:cs typeface="+mn-cs"/>
                        </a:rPr>
                        <a:t>predictive analytics.</a:t>
                      </a:r>
                      <a:endParaRPr lang="en-CA" sz="1200" dirty="0" smtClean="0">
                        <a:solidFill>
                          <a:schemeClr val="tx1"/>
                        </a:solidFill>
                      </a:endParaRPr>
                    </a:p>
                    <a:p>
                      <a:pPr marL="0" indent="0" algn="l">
                        <a:buFont typeface="Arial" panose="020B0604020202020204" pitchFamily="34" charset="0"/>
                        <a:buNone/>
                      </a:pPr>
                      <a:endParaRPr lang="en-CA" sz="1200" dirty="0">
                        <a:solidFill>
                          <a:schemeClr val="tx1"/>
                        </a:solidFill>
                      </a:endParaRPr>
                    </a:p>
                  </a:txBody>
                  <a:tcPr anchor="ctr">
                    <a:solidFill>
                      <a:schemeClr val="bg2">
                        <a:lumMod val="95000"/>
                      </a:schemeClr>
                    </a:solidFill>
                  </a:tcPr>
                </a:tc>
                <a:tc>
                  <a:txBody>
                    <a:bodyPr/>
                    <a:lstStyle/>
                    <a:p>
                      <a:pPr marL="171450" indent="-171450">
                        <a:buFont typeface="Arial" panose="020B0604020202020204" pitchFamily="34" charset="0"/>
                        <a:buChar char="•"/>
                      </a:pPr>
                      <a:r>
                        <a:rPr lang="en-CA" sz="1200" b="0" dirty="0" smtClean="0">
                          <a:solidFill>
                            <a:schemeClr val="tx1"/>
                          </a:solidFill>
                        </a:rPr>
                        <a:t>Increased</a:t>
                      </a:r>
                      <a:r>
                        <a:rPr lang="en-CA" sz="1200" b="0" baseline="0" dirty="0" smtClean="0">
                          <a:solidFill>
                            <a:schemeClr val="tx1"/>
                          </a:solidFill>
                        </a:rPr>
                        <a:t> preparedness and ability to anticipate changes in human capital.</a:t>
                      </a:r>
                      <a:endParaRPr lang="en-CA" sz="1200" b="0" dirty="0">
                        <a:solidFill>
                          <a:schemeClr val="tx1"/>
                        </a:solidFill>
                      </a:endParaRPr>
                    </a:p>
                  </a:txBody>
                  <a:tcPr anchor="ctr">
                    <a:solidFill>
                      <a:schemeClr val="bg2">
                        <a:lumMod val="95000"/>
                      </a:schemeClr>
                    </a:solidFill>
                  </a:tcPr>
                </a:tc>
              </a:tr>
            </a:tbl>
          </a:graphicData>
        </a:graphic>
      </p:graphicFrame>
      <p:sp>
        <p:nvSpPr>
          <p:cNvPr id="28" name="Rectangle 27"/>
          <p:cNvSpPr/>
          <p:nvPr/>
        </p:nvSpPr>
        <p:spPr>
          <a:xfrm>
            <a:off x="6255236" y="3070831"/>
            <a:ext cx="1188000" cy="565200"/>
          </a:xfrm>
          <a:prstGeom prst="rect">
            <a:avLst/>
          </a:prstGeom>
          <a:solidFill>
            <a:srgbClr val="477EA7"/>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Compensation Planning</a:t>
            </a:r>
            <a:endParaRPr lang="en-US" sz="1000" dirty="0"/>
          </a:p>
        </p:txBody>
      </p:sp>
      <p:sp>
        <p:nvSpPr>
          <p:cNvPr id="31" name="Rectangle 30"/>
          <p:cNvSpPr/>
          <p:nvPr/>
        </p:nvSpPr>
        <p:spPr>
          <a:xfrm>
            <a:off x="7527568" y="3070829"/>
            <a:ext cx="1188000" cy="565200"/>
          </a:xfrm>
          <a:prstGeom prst="rect">
            <a:avLst/>
          </a:prstGeom>
          <a:solidFill>
            <a:srgbClr val="477EA7"/>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Workforce Planning</a:t>
            </a:r>
            <a:endParaRPr lang="en-US" sz="1000" dirty="0"/>
          </a:p>
        </p:txBody>
      </p:sp>
      <p:sp>
        <p:nvSpPr>
          <p:cNvPr id="36" name="TextBox 35"/>
          <p:cNvSpPr txBox="1"/>
          <p:nvPr/>
        </p:nvSpPr>
        <p:spPr>
          <a:xfrm>
            <a:off x="6924188" y="2717186"/>
            <a:ext cx="1125616" cy="276999"/>
          </a:xfrm>
          <a:prstGeom prst="rect">
            <a:avLst/>
          </a:prstGeom>
        </p:spPr>
        <p:txBody>
          <a:bodyPr wrap="square" rtlCol="0">
            <a:spAutoFit/>
          </a:bodyPr>
          <a:lstStyle/>
          <a:p>
            <a:r>
              <a:rPr lang="en-US" sz="1200" b="1" i="1" dirty="0" smtClean="0">
                <a:solidFill>
                  <a:schemeClr val="bg1">
                    <a:lumMod val="50000"/>
                  </a:schemeClr>
                </a:solidFill>
              </a:rPr>
              <a:t>Strategic HR </a:t>
            </a:r>
          </a:p>
        </p:txBody>
      </p:sp>
      <p:sp>
        <p:nvSpPr>
          <p:cNvPr id="37" name="Rectangle 36"/>
          <p:cNvSpPr/>
          <p:nvPr/>
        </p:nvSpPr>
        <p:spPr>
          <a:xfrm>
            <a:off x="6237476" y="3723019"/>
            <a:ext cx="2478091" cy="434994"/>
          </a:xfrm>
          <a:prstGeom prst="rect">
            <a:avLst/>
          </a:prstGeom>
          <a:solidFill>
            <a:srgbClr val="477EA7"/>
          </a:solidFill>
          <a:ln>
            <a:no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Succession Planning </a:t>
            </a:r>
            <a:endParaRPr lang="en-US" sz="1000" dirty="0"/>
          </a:p>
        </p:txBody>
      </p:sp>
      <p:graphicFrame>
        <p:nvGraphicFramePr>
          <p:cNvPr id="39" name="Table 2"/>
          <p:cNvGraphicFramePr>
            <a:graphicFrameLocks noGrp="1"/>
          </p:cNvGraphicFramePr>
          <p:nvPr>
            <p:extLst>
              <p:ext uri="{D42A27DB-BD31-4B8C-83A1-F6EECF244321}">
                <p14:modId xmlns:p14="http://schemas.microsoft.com/office/powerpoint/2010/main" val="1539545398"/>
              </p:ext>
            </p:extLst>
          </p:nvPr>
        </p:nvGraphicFramePr>
        <p:xfrm>
          <a:off x="464400" y="6037053"/>
          <a:ext cx="7804556" cy="368004"/>
        </p:xfrm>
        <a:graphic>
          <a:graphicData uri="http://schemas.openxmlformats.org/drawingml/2006/table">
            <a:tbl>
              <a:tblPr firstRow="1" bandRow="1">
                <a:tableStyleId>{5C22544A-7EE6-4342-B048-85BDC9FD1C3A}</a:tableStyleId>
              </a:tblPr>
              <a:tblGrid>
                <a:gridCol w="1662786"/>
                <a:gridCol w="2239492"/>
                <a:gridCol w="1951139"/>
                <a:gridCol w="1951139"/>
              </a:tblGrid>
              <a:tr h="368004">
                <a:tc>
                  <a:txBody>
                    <a:bodyPr/>
                    <a:lstStyle/>
                    <a:p>
                      <a:pPr algn="ctr"/>
                      <a:r>
                        <a:rPr lang="en-CA" sz="1200" b="1" dirty="0" smtClean="0">
                          <a:solidFill>
                            <a:schemeClr val="bg2">
                              <a:lumMod val="65000"/>
                            </a:schemeClr>
                          </a:solidFill>
                        </a:rPr>
                        <a:t>Reporting</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Employee</a:t>
                      </a:r>
                      <a:r>
                        <a:rPr lang="en-CA" sz="1200" b="1" baseline="0" dirty="0" smtClean="0">
                          <a:solidFill>
                            <a:schemeClr val="bg2">
                              <a:lumMod val="65000"/>
                            </a:schemeClr>
                          </a:solidFill>
                        </a:rPr>
                        <a:t> Self-Service</a:t>
                      </a:r>
                      <a:endParaRPr lang="en-CA" sz="1200" b="1" dirty="0">
                        <a:solidFill>
                          <a:schemeClr val="bg2">
                            <a:lumMod val="65000"/>
                          </a:schemeClr>
                        </a:solidFill>
                      </a:endParaRPr>
                    </a:p>
                  </a:txBody>
                  <a:tcPr anchor="ctr">
                    <a:noFill/>
                  </a:tcPr>
                </a:tc>
                <a:tc>
                  <a:txBody>
                    <a:bodyPr/>
                    <a:lstStyle/>
                    <a:p>
                      <a:pPr algn="ctr"/>
                      <a:r>
                        <a:rPr lang="en-CA" sz="1200" b="1" dirty="0" smtClean="0">
                          <a:solidFill>
                            <a:schemeClr val="bg2">
                              <a:lumMod val="65000"/>
                            </a:schemeClr>
                          </a:solidFill>
                        </a:rPr>
                        <a:t>Manager Self-Service</a:t>
                      </a:r>
                      <a:endParaRPr lang="en-CA" sz="1200" b="1" dirty="0">
                        <a:solidFill>
                          <a:schemeClr val="bg2">
                            <a:lumMod val="65000"/>
                          </a:schemeClr>
                        </a:solidFill>
                      </a:endParaRPr>
                    </a:p>
                  </a:txBody>
                  <a:tcPr anchor="ctr">
                    <a:noFill/>
                  </a:tcPr>
                </a:tc>
                <a:tc>
                  <a:txBody>
                    <a:bodyPr/>
                    <a:lstStyle/>
                    <a:p>
                      <a:pPr algn="ctr"/>
                      <a:r>
                        <a:rPr lang="en-CA" sz="1200" b="1" dirty="0" smtClean="0">
                          <a:solidFill>
                            <a:srgbClr val="2576B7"/>
                          </a:solidFill>
                        </a:rPr>
                        <a:t>BI &amp; Analytics</a:t>
                      </a:r>
                      <a:endParaRPr lang="en-CA" sz="1200" b="1" dirty="0">
                        <a:solidFill>
                          <a:srgbClr val="2576B7"/>
                        </a:solidFill>
                      </a:endParaRPr>
                    </a:p>
                  </a:txBody>
                  <a:tcPr anchor="ctr">
                    <a:noFill/>
                  </a:tcPr>
                </a:tc>
              </a:tr>
            </a:tbl>
          </a:graphicData>
        </a:graphic>
      </p:graphicFrame>
      <p:sp>
        <p:nvSpPr>
          <p:cNvPr id="40" name="Isosceles Triangle 39"/>
          <p:cNvSpPr/>
          <p:nvPr/>
        </p:nvSpPr>
        <p:spPr>
          <a:xfrm>
            <a:off x="1116776" y="5896744"/>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Isosceles Triangle 40"/>
          <p:cNvSpPr/>
          <p:nvPr/>
        </p:nvSpPr>
        <p:spPr>
          <a:xfrm>
            <a:off x="3132117" y="5897569"/>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Isosceles Triangle 41"/>
          <p:cNvSpPr/>
          <p:nvPr/>
        </p:nvSpPr>
        <p:spPr>
          <a:xfrm>
            <a:off x="5147458" y="5897569"/>
            <a:ext cx="318781" cy="203807"/>
          </a:xfrm>
          <a:prstGeom prst="triangl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Isosceles Triangle 42"/>
          <p:cNvSpPr/>
          <p:nvPr/>
        </p:nvSpPr>
        <p:spPr>
          <a:xfrm>
            <a:off x="7162800" y="5896432"/>
            <a:ext cx="318781" cy="203807"/>
          </a:xfrm>
          <a:prstGeom prst="triangle">
            <a:avLst/>
          </a:prstGeom>
          <a:solidFill>
            <a:srgbClr val="477E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Arrow 4"/>
          <p:cNvSpPr/>
          <p:nvPr/>
        </p:nvSpPr>
        <p:spPr>
          <a:xfrm>
            <a:off x="362282" y="5443115"/>
            <a:ext cx="8330856" cy="404860"/>
          </a:xfrm>
          <a:prstGeom prst="rightArrow">
            <a:avLst>
              <a:gd name="adj1" fmla="val 53364"/>
              <a:gd name="adj2" fmla="val 50000"/>
            </a:avLst>
          </a:prstGeom>
          <a:gradFill flip="none" rotWithShape="1">
            <a:gsLst>
              <a:gs pos="25000">
                <a:srgbClr val="AFC5DD"/>
              </a:gs>
              <a:gs pos="100000">
                <a:srgbClr val="96B8D2"/>
              </a:gs>
              <a:gs pos="50000">
                <a:srgbClr val="477EA7">
                  <a:tint val="44500"/>
                  <a:satMod val="160000"/>
                </a:srgbClr>
              </a:gs>
              <a:gs pos="0">
                <a:srgbClr val="477EA7"/>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19" name="TextBox 5"/>
          <p:cNvSpPr txBox="1"/>
          <p:nvPr/>
        </p:nvSpPr>
        <p:spPr>
          <a:xfrm>
            <a:off x="7636341" y="5491881"/>
            <a:ext cx="863800" cy="276999"/>
          </a:xfrm>
          <a:prstGeom prst="rect">
            <a:avLst/>
          </a:prstGeom>
        </p:spPr>
        <p:txBody>
          <a:bodyPr wrap="square" rtlCol="0">
            <a:spAutoFit/>
          </a:bodyPr>
          <a:lstStyle/>
          <a:p>
            <a:r>
              <a:rPr lang="en-US" sz="1200" b="1" i="1" dirty="0" smtClean="0">
                <a:solidFill>
                  <a:schemeClr val="bg1"/>
                </a:solidFill>
              </a:rPr>
              <a:t>Strategic</a:t>
            </a:r>
          </a:p>
        </p:txBody>
      </p:sp>
      <p:sp>
        <p:nvSpPr>
          <p:cNvPr id="20" name="TextBox 6"/>
          <p:cNvSpPr txBox="1"/>
          <p:nvPr/>
        </p:nvSpPr>
        <p:spPr>
          <a:xfrm>
            <a:off x="394142" y="5503756"/>
            <a:ext cx="545824" cy="276999"/>
          </a:xfrm>
          <a:prstGeom prst="rect">
            <a:avLst/>
          </a:prstGeom>
        </p:spPr>
        <p:txBody>
          <a:bodyPr wrap="square" rtlCol="0">
            <a:spAutoFit/>
          </a:bodyPr>
          <a:lstStyle/>
          <a:p>
            <a:r>
              <a:rPr lang="en-US" sz="1200" b="1" i="1" dirty="0" smtClean="0">
                <a:solidFill>
                  <a:schemeClr val="bg1"/>
                </a:solidFill>
              </a:rPr>
              <a:t>Core</a:t>
            </a:r>
          </a:p>
        </p:txBody>
      </p:sp>
      <p:grpSp>
        <p:nvGrpSpPr>
          <p:cNvPr id="21" name="Group 20"/>
          <p:cNvGrpSpPr/>
          <p:nvPr/>
        </p:nvGrpSpPr>
        <p:grpSpPr>
          <a:xfrm>
            <a:off x="0" y="6422955"/>
            <a:ext cx="9144000" cy="437555"/>
            <a:chOff x="0" y="6422955"/>
            <a:chExt cx="9144000" cy="437555"/>
          </a:xfrm>
        </p:grpSpPr>
        <p:pic>
          <p:nvPicPr>
            <p:cNvPr id="22"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6428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Straight Arrow Connector 65"/>
          <p:cNvCxnSpPr>
            <a:stCxn id="17" idx="2"/>
          </p:cNvCxnSpPr>
          <p:nvPr/>
        </p:nvCxnSpPr>
        <p:spPr>
          <a:xfrm>
            <a:off x="4591810" y="4452831"/>
            <a:ext cx="0" cy="629846"/>
          </a:xfrm>
          <a:prstGeom prst="straightConnector1">
            <a:avLst/>
          </a:prstGeom>
          <a:ln w="1270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66"/>
          <p:cNvCxnSpPr/>
          <p:nvPr/>
        </p:nvCxnSpPr>
        <p:spPr>
          <a:xfrm flipH="1">
            <a:off x="4591810" y="4363974"/>
            <a:ext cx="2113790" cy="718703"/>
          </a:xfrm>
          <a:prstGeom prst="straightConnector1">
            <a:avLst/>
          </a:prstGeom>
          <a:ln w="127000">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67"/>
          <p:cNvCxnSpPr/>
          <p:nvPr/>
        </p:nvCxnSpPr>
        <p:spPr>
          <a:xfrm>
            <a:off x="2362200" y="4356321"/>
            <a:ext cx="2229610" cy="726356"/>
          </a:xfrm>
          <a:prstGeom prst="straightConnector1">
            <a:avLst/>
          </a:prstGeom>
          <a:ln w="127000">
            <a:solidFill>
              <a:srgbClr val="6294BB"/>
            </a:solidFill>
            <a:tailEnd type="triangle"/>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p:txBody>
          <a:bodyPr/>
          <a:lstStyle/>
          <a:p>
            <a:r>
              <a:rPr lang="en-US" dirty="0" smtClean="0"/>
              <a:t>Establish and broadcast your vision for HRIS to drive shared understanding with your stakeholders</a:t>
            </a:r>
            <a:endParaRPr lang="en-US" dirty="0"/>
          </a:p>
        </p:txBody>
      </p:sp>
      <p:sp>
        <p:nvSpPr>
          <p:cNvPr id="3" name="Text Placeholder 2"/>
          <p:cNvSpPr>
            <a:spLocks noGrp="1"/>
          </p:cNvSpPr>
          <p:nvPr>
            <p:ph type="body" sz="quarter" idx="10"/>
          </p:nvPr>
        </p:nvSpPr>
        <p:spPr>
          <a:xfrm>
            <a:off x="692947" y="1173398"/>
            <a:ext cx="678651" cy="346075"/>
          </a:xfrm>
        </p:spPr>
        <p:txBody>
          <a:bodyPr/>
          <a:lstStyle/>
          <a:p>
            <a:r>
              <a:rPr lang="en-US" dirty="0" smtClean="0"/>
              <a:t>1.1.1</a:t>
            </a:r>
            <a:endParaRPr lang="en-US" dirty="0"/>
          </a:p>
        </p:txBody>
      </p:sp>
      <p:sp>
        <p:nvSpPr>
          <p:cNvPr id="4" name="Text Placeholder 3"/>
          <p:cNvSpPr>
            <a:spLocks noGrp="1"/>
          </p:cNvSpPr>
          <p:nvPr>
            <p:ph type="body" sz="quarter" idx="11"/>
          </p:nvPr>
        </p:nvSpPr>
        <p:spPr>
          <a:xfrm>
            <a:off x="1371599" y="1173398"/>
            <a:ext cx="7212551" cy="346075"/>
          </a:xfrm>
        </p:spPr>
        <p:txBody>
          <a:bodyPr/>
          <a:lstStyle/>
          <a:p>
            <a:r>
              <a:rPr lang="en-US" dirty="0" smtClean="0"/>
              <a:t>30 Minutes</a:t>
            </a:r>
            <a:endParaRPr lang="en-US" dirty="0"/>
          </a:p>
        </p:txBody>
      </p:sp>
      <p:sp>
        <p:nvSpPr>
          <p:cNvPr id="2" name="Rounded Rectangle 2"/>
          <p:cNvSpPr/>
          <p:nvPr/>
        </p:nvSpPr>
        <p:spPr>
          <a:xfrm>
            <a:off x="408460" y="2263277"/>
            <a:ext cx="1676400" cy="468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Purpose</a:t>
            </a:r>
            <a:endParaRPr lang="en-US" sz="1200" b="1" dirty="0">
              <a:solidFill>
                <a:schemeClr val="accent3"/>
              </a:solidFill>
            </a:endParaRPr>
          </a:p>
        </p:txBody>
      </p:sp>
      <p:sp>
        <p:nvSpPr>
          <p:cNvPr id="7" name="Rounded Rectangle 3"/>
          <p:cNvSpPr/>
          <p:nvPr/>
        </p:nvSpPr>
        <p:spPr>
          <a:xfrm>
            <a:off x="3274138" y="2266255"/>
            <a:ext cx="1676400" cy="46800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Ideal Outcome</a:t>
            </a:r>
            <a:endParaRPr lang="en-US" sz="1200" b="1" dirty="0">
              <a:solidFill>
                <a:schemeClr val="accent3"/>
              </a:solidFill>
            </a:endParaRPr>
          </a:p>
        </p:txBody>
      </p:sp>
      <p:sp>
        <p:nvSpPr>
          <p:cNvPr id="13" name="Rectangle 9"/>
          <p:cNvSpPr/>
          <p:nvPr/>
        </p:nvSpPr>
        <p:spPr>
          <a:xfrm>
            <a:off x="393220" y="2654241"/>
            <a:ext cx="2667000" cy="179859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solidFill>
                  <a:schemeClr val="accent1">
                    <a:lumMod val="60000"/>
                    <a:lumOff val="40000"/>
                  </a:schemeClr>
                </a:solidFill>
              </a:rPr>
              <a:t>Answer the following questions: </a:t>
            </a:r>
            <a:endParaRPr lang="en-US" sz="1200" b="1" dirty="0" smtClean="0">
              <a:solidFill>
                <a:schemeClr val="accent3"/>
              </a:solidFill>
            </a:endParaRPr>
          </a:p>
          <a:p>
            <a:pPr marL="171450" indent="-171450">
              <a:buFont typeface="Arial" panose="020B0604020202020204" pitchFamily="34" charset="0"/>
              <a:buChar char="•"/>
            </a:pPr>
            <a:endParaRPr lang="en-US" sz="1200" dirty="0" smtClean="0">
              <a:solidFill>
                <a:schemeClr val="accent3"/>
              </a:solidFill>
            </a:endParaRPr>
          </a:p>
          <a:p>
            <a:pPr marL="171450" indent="-171450">
              <a:buFont typeface="Arial" panose="020B0604020202020204" pitchFamily="34" charset="0"/>
              <a:buChar char="•"/>
            </a:pPr>
            <a:r>
              <a:rPr lang="en-US" sz="1200" dirty="0" smtClean="0">
                <a:solidFill>
                  <a:schemeClr val="accent1">
                    <a:lumMod val="60000"/>
                    <a:lumOff val="40000"/>
                  </a:schemeClr>
                </a:solidFill>
              </a:rPr>
              <a:t>Why are you pursuing the HRIS project?</a:t>
            </a:r>
            <a:endParaRPr lang="en-US" sz="1200" dirty="0" smtClean="0">
              <a:solidFill>
                <a:schemeClr val="accent3"/>
              </a:solidFill>
            </a:endParaRPr>
          </a:p>
          <a:p>
            <a:pPr marL="171450" indent="-171450">
              <a:buFont typeface="Arial" panose="020B0604020202020204" pitchFamily="34" charset="0"/>
              <a:buChar char="•"/>
            </a:pPr>
            <a:r>
              <a:rPr lang="en-US" sz="1200" dirty="0" smtClean="0">
                <a:solidFill>
                  <a:schemeClr val="accent1">
                    <a:lumMod val="60000"/>
                    <a:lumOff val="40000"/>
                  </a:schemeClr>
                </a:solidFill>
              </a:rPr>
              <a:t>What does your organization want to accomplish through this exercise?</a:t>
            </a:r>
            <a:endParaRPr lang="en-US" sz="1200" dirty="0" smtClean="0">
              <a:solidFill>
                <a:schemeClr val="accent3"/>
              </a:solidFill>
            </a:endParaRPr>
          </a:p>
          <a:p>
            <a:pPr marL="171450" indent="-171450">
              <a:buFont typeface="Arial" panose="020B0604020202020204" pitchFamily="34" charset="0"/>
              <a:buChar char="•"/>
            </a:pPr>
            <a:r>
              <a:rPr lang="en-US" sz="1200" dirty="0" smtClean="0">
                <a:solidFill>
                  <a:schemeClr val="accent1">
                    <a:lumMod val="60000"/>
                    <a:lumOff val="40000"/>
                  </a:schemeClr>
                </a:solidFill>
              </a:rPr>
              <a:t>Who is the project going to benefit?</a:t>
            </a:r>
            <a:endParaRPr lang="en-US" sz="1200" dirty="0" smtClean="0">
              <a:solidFill>
                <a:schemeClr val="accent3"/>
              </a:solidFill>
            </a:endParaRPr>
          </a:p>
          <a:p>
            <a:endParaRPr lang="en-US" sz="1200" dirty="0" smtClean="0">
              <a:solidFill>
                <a:schemeClr val="accent3"/>
              </a:solidFill>
            </a:endParaRPr>
          </a:p>
          <a:p>
            <a:pPr marL="171450" indent="-171450">
              <a:buFont typeface="Arial" panose="020B0604020202020204" pitchFamily="34" charset="0"/>
              <a:buChar char="•"/>
            </a:pPr>
            <a:endParaRPr lang="en-US" sz="1200" b="1" dirty="0" smtClean="0">
              <a:solidFill>
                <a:schemeClr val="accent3"/>
              </a:solidFill>
            </a:endParaRPr>
          </a:p>
          <a:p>
            <a:pPr algn="ctr"/>
            <a:endParaRPr lang="en-US" sz="1200" b="1" dirty="0">
              <a:solidFill>
                <a:schemeClr val="accent3"/>
              </a:solidFill>
            </a:endParaRPr>
          </a:p>
        </p:txBody>
      </p:sp>
      <p:sp>
        <p:nvSpPr>
          <p:cNvPr id="16" name="Rectangle 10"/>
          <p:cNvSpPr/>
          <p:nvPr/>
        </p:nvSpPr>
        <p:spPr>
          <a:xfrm>
            <a:off x="254902" y="1525195"/>
            <a:ext cx="8700208" cy="646331"/>
          </a:xfrm>
          <a:prstGeom prst="rect">
            <a:avLst/>
          </a:prstGeom>
        </p:spPr>
        <p:txBody>
          <a:bodyPr wrap="square">
            <a:spAutoFit/>
          </a:bodyPr>
          <a:lstStyle/>
          <a:p>
            <a:r>
              <a:rPr lang="en-US" sz="1200" dirty="0" smtClean="0">
                <a:solidFill>
                  <a:srgbClr val="333333"/>
                </a:solidFill>
              </a:rPr>
              <a:t>Set a direction for your project by clarifying your purpose, visualizing the ideal outcome in terms of HRIS, and imagining what success looks like. Having a vision for the project and consistently communicating it throughout is a way to create shared understanding in your stakeholder group. </a:t>
            </a:r>
            <a:endParaRPr lang="en-US" sz="1200" dirty="0">
              <a:solidFill>
                <a:srgbClr val="333333"/>
              </a:solidFill>
            </a:endParaRPr>
          </a:p>
        </p:txBody>
      </p:sp>
      <p:sp>
        <p:nvSpPr>
          <p:cNvPr id="17" name="Rectangle 11"/>
          <p:cNvSpPr/>
          <p:nvPr/>
        </p:nvSpPr>
        <p:spPr>
          <a:xfrm>
            <a:off x="3258310" y="2654241"/>
            <a:ext cx="2667000" cy="1798590"/>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solidFill>
                  <a:schemeClr val="accent2"/>
                </a:solidFill>
              </a:rPr>
              <a:t>Answer the following questions: </a:t>
            </a:r>
          </a:p>
          <a:p>
            <a:endParaRPr lang="en-US" sz="1200" dirty="0" smtClean="0">
              <a:solidFill>
                <a:schemeClr val="accent2"/>
              </a:solidFill>
            </a:endParaRPr>
          </a:p>
          <a:p>
            <a:pPr marL="171450" indent="-171450">
              <a:buFont typeface="Arial" panose="020B0604020202020204" pitchFamily="34" charset="0"/>
              <a:buChar char="•"/>
            </a:pPr>
            <a:r>
              <a:rPr lang="en-US" sz="1200" dirty="0" smtClean="0">
                <a:solidFill>
                  <a:schemeClr val="accent2"/>
                </a:solidFill>
              </a:rPr>
              <a:t>What is the ideal state of HRIS across the organization? </a:t>
            </a:r>
          </a:p>
          <a:p>
            <a:pPr marL="171450" indent="-171450">
              <a:buFont typeface="Arial" panose="020B0604020202020204" pitchFamily="34" charset="0"/>
              <a:buChar char="•"/>
            </a:pPr>
            <a:endParaRPr lang="en-US" sz="1200" dirty="0" smtClean="0">
              <a:solidFill>
                <a:schemeClr val="accent2"/>
              </a:solidFill>
            </a:endParaRPr>
          </a:p>
          <a:p>
            <a:pPr marL="171450" indent="-171450">
              <a:buFont typeface="Arial" panose="020B0604020202020204" pitchFamily="34" charset="0"/>
              <a:buChar char="•"/>
            </a:pPr>
            <a:endParaRPr lang="en-US" sz="1200" dirty="0">
              <a:solidFill>
                <a:schemeClr val="accent2"/>
              </a:solidFill>
            </a:endParaRPr>
          </a:p>
        </p:txBody>
      </p:sp>
      <p:sp>
        <p:nvSpPr>
          <p:cNvPr id="18" name="Rounded Rectangle 13"/>
          <p:cNvSpPr/>
          <p:nvPr/>
        </p:nvSpPr>
        <p:spPr>
          <a:xfrm>
            <a:off x="6147460" y="2263277"/>
            <a:ext cx="1676400" cy="46800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Image of Success</a:t>
            </a:r>
            <a:endParaRPr lang="en-US" sz="1200" b="1" dirty="0">
              <a:solidFill>
                <a:schemeClr val="accent1"/>
              </a:solidFill>
            </a:endParaRPr>
          </a:p>
        </p:txBody>
      </p:sp>
      <p:sp>
        <p:nvSpPr>
          <p:cNvPr id="19" name="Rectangle 14"/>
          <p:cNvSpPr/>
          <p:nvPr/>
        </p:nvSpPr>
        <p:spPr>
          <a:xfrm>
            <a:off x="6123460" y="2651263"/>
            <a:ext cx="2667000" cy="1801568"/>
          </a:xfrm>
          <a:prstGeom prst="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solidFill>
                  <a:schemeClr val="accent1"/>
                </a:solidFill>
              </a:rPr>
              <a:t>Answer the following questions: </a:t>
            </a:r>
          </a:p>
          <a:p>
            <a:pPr marL="171450" indent="-171450">
              <a:buFont typeface="Arial" panose="020B0604020202020204" pitchFamily="34" charset="0"/>
              <a:buChar char="•"/>
            </a:pPr>
            <a:endParaRPr lang="en-US" sz="1200" dirty="0" smtClean="0">
              <a:solidFill>
                <a:schemeClr val="accent1"/>
              </a:solidFill>
            </a:endParaRPr>
          </a:p>
          <a:p>
            <a:pPr marL="171450" indent="-171450">
              <a:buFont typeface="Arial" panose="020B0604020202020204" pitchFamily="34" charset="0"/>
              <a:buChar char="•"/>
            </a:pPr>
            <a:r>
              <a:rPr lang="en-US" sz="1200" dirty="0" smtClean="0">
                <a:solidFill>
                  <a:schemeClr val="accent1"/>
                </a:solidFill>
              </a:rPr>
              <a:t>What does success look like? </a:t>
            </a:r>
          </a:p>
          <a:p>
            <a:pPr marL="171450" indent="-171450">
              <a:buFont typeface="Arial" panose="020B0604020202020204" pitchFamily="34" charset="0"/>
              <a:buChar char="•"/>
            </a:pPr>
            <a:r>
              <a:rPr lang="en-US" sz="1200" dirty="0" smtClean="0">
                <a:solidFill>
                  <a:schemeClr val="accent1"/>
                </a:solidFill>
              </a:rPr>
              <a:t>What kind of things will your organization be able to do when you succeed? How will you measure success?</a:t>
            </a:r>
          </a:p>
          <a:p>
            <a:pPr marL="171450" indent="-171450">
              <a:buFont typeface="Arial" panose="020B0604020202020204" pitchFamily="34" charset="0"/>
              <a:buChar char="•"/>
            </a:pPr>
            <a:endParaRPr lang="en-US" sz="1200" b="1" dirty="0" smtClean="0">
              <a:solidFill>
                <a:schemeClr val="accent1"/>
              </a:solidFill>
            </a:endParaRPr>
          </a:p>
          <a:p>
            <a:pPr algn="ctr"/>
            <a:endParaRPr lang="en-US" sz="1200" b="1" dirty="0">
              <a:solidFill>
                <a:schemeClr val="accent1"/>
              </a:solidFill>
            </a:endParaRPr>
          </a:p>
        </p:txBody>
      </p:sp>
      <p:sp>
        <p:nvSpPr>
          <p:cNvPr id="28" name="Freeform 19"/>
          <p:cNvSpPr/>
          <p:nvPr/>
        </p:nvSpPr>
        <p:spPr>
          <a:xfrm>
            <a:off x="3258310" y="4178511"/>
            <a:ext cx="2667000" cy="274320"/>
          </a:xfrm>
          <a:custGeom>
            <a:avLst/>
            <a:gdLst>
              <a:gd name="connsiteX0" fmla="*/ 243840 w 243840"/>
              <a:gd name="connsiteY0" fmla="*/ 0 h 274320"/>
              <a:gd name="connsiteX1" fmla="*/ 243840 w 243840"/>
              <a:gd name="connsiteY1" fmla="*/ 274320 h 274320"/>
              <a:gd name="connsiteX2" fmla="*/ 0 w 243840"/>
              <a:gd name="connsiteY2" fmla="*/ 274320 h 274320"/>
            </a:gdLst>
            <a:ahLst/>
            <a:cxnLst>
              <a:cxn ang="0">
                <a:pos x="connsiteX0" y="connsiteY0"/>
              </a:cxn>
              <a:cxn ang="0">
                <a:pos x="connsiteX1" y="connsiteY1"/>
              </a:cxn>
              <a:cxn ang="0">
                <a:pos x="connsiteX2" y="connsiteY2"/>
              </a:cxn>
            </a:cxnLst>
            <a:rect l="l" t="t" r="r" b="b"/>
            <a:pathLst>
              <a:path w="243840" h="274320">
                <a:moveTo>
                  <a:pt x="243840" y="0"/>
                </a:moveTo>
                <a:lnTo>
                  <a:pt x="243840" y="274320"/>
                </a:lnTo>
                <a:lnTo>
                  <a:pt x="0" y="274320"/>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20"/>
          <p:cNvSpPr/>
          <p:nvPr/>
        </p:nvSpPr>
        <p:spPr>
          <a:xfrm>
            <a:off x="393220" y="4178511"/>
            <a:ext cx="2653680" cy="274320"/>
          </a:xfrm>
          <a:custGeom>
            <a:avLst/>
            <a:gdLst>
              <a:gd name="connsiteX0" fmla="*/ 243840 w 243840"/>
              <a:gd name="connsiteY0" fmla="*/ 0 h 274320"/>
              <a:gd name="connsiteX1" fmla="*/ 243840 w 243840"/>
              <a:gd name="connsiteY1" fmla="*/ 274320 h 274320"/>
              <a:gd name="connsiteX2" fmla="*/ 0 w 243840"/>
              <a:gd name="connsiteY2" fmla="*/ 274320 h 274320"/>
            </a:gdLst>
            <a:ahLst/>
            <a:cxnLst>
              <a:cxn ang="0">
                <a:pos x="connsiteX0" y="connsiteY0"/>
              </a:cxn>
              <a:cxn ang="0">
                <a:pos x="connsiteX1" y="connsiteY1"/>
              </a:cxn>
              <a:cxn ang="0">
                <a:pos x="connsiteX2" y="connsiteY2"/>
              </a:cxn>
            </a:cxnLst>
            <a:rect l="l" t="t" r="r" b="b"/>
            <a:pathLst>
              <a:path w="243840" h="274320">
                <a:moveTo>
                  <a:pt x="243840" y="0"/>
                </a:moveTo>
                <a:lnTo>
                  <a:pt x="243840" y="274320"/>
                </a:lnTo>
                <a:lnTo>
                  <a:pt x="0" y="274320"/>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21"/>
          <p:cNvSpPr/>
          <p:nvPr/>
        </p:nvSpPr>
        <p:spPr>
          <a:xfrm>
            <a:off x="6123400" y="4178511"/>
            <a:ext cx="2667060" cy="274320"/>
          </a:xfrm>
          <a:custGeom>
            <a:avLst/>
            <a:gdLst>
              <a:gd name="connsiteX0" fmla="*/ 243840 w 243840"/>
              <a:gd name="connsiteY0" fmla="*/ 0 h 274320"/>
              <a:gd name="connsiteX1" fmla="*/ 243840 w 243840"/>
              <a:gd name="connsiteY1" fmla="*/ 274320 h 274320"/>
              <a:gd name="connsiteX2" fmla="*/ 0 w 243840"/>
              <a:gd name="connsiteY2" fmla="*/ 274320 h 274320"/>
            </a:gdLst>
            <a:ahLst/>
            <a:cxnLst>
              <a:cxn ang="0">
                <a:pos x="connsiteX0" y="connsiteY0"/>
              </a:cxn>
              <a:cxn ang="0">
                <a:pos x="connsiteX1" y="connsiteY1"/>
              </a:cxn>
              <a:cxn ang="0">
                <a:pos x="connsiteX2" y="connsiteY2"/>
              </a:cxn>
            </a:cxnLst>
            <a:rect l="l" t="t" r="r" b="b"/>
            <a:pathLst>
              <a:path w="243840" h="274320">
                <a:moveTo>
                  <a:pt x="243840" y="0"/>
                </a:moveTo>
                <a:lnTo>
                  <a:pt x="243840" y="274320"/>
                </a:lnTo>
                <a:lnTo>
                  <a:pt x="0" y="274320"/>
                </a:ln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oup 73"/>
          <p:cNvGrpSpPr/>
          <p:nvPr/>
        </p:nvGrpSpPr>
        <p:grpSpPr>
          <a:xfrm>
            <a:off x="6985660" y="4592024"/>
            <a:ext cx="1728351" cy="953545"/>
            <a:chOff x="7080661" y="2867204"/>
            <a:chExt cx="1728351" cy="953545"/>
          </a:xfrm>
        </p:grpSpPr>
        <p:grpSp>
          <p:nvGrpSpPr>
            <p:cNvPr id="75" name="Group 74"/>
            <p:cNvGrpSpPr/>
            <p:nvPr/>
          </p:nvGrpSpPr>
          <p:grpSpPr>
            <a:xfrm>
              <a:off x="7080661" y="2867204"/>
              <a:ext cx="1728351" cy="316630"/>
              <a:chOff x="7080661" y="2867204"/>
              <a:chExt cx="1728351" cy="316630"/>
            </a:xfrm>
          </p:grpSpPr>
          <p:sp>
            <p:nvSpPr>
              <p:cNvPr id="77" name="Rounded Rectangle 76"/>
              <p:cNvSpPr/>
              <p:nvPr/>
            </p:nvSpPr>
            <p:spPr>
              <a:xfrm>
                <a:off x="7080661" y="2867204"/>
                <a:ext cx="1728351" cy="316630"/>
              </a:xfrm>
              <a:prstGeom prst="round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ctr"/>
                <a:r>
                  <a:rPr lang="en-US" sz="1400" b="1" dirty="0" smtClean="0">
                    <a:solidFill>
                      <a:srgbClr val="FFFFFF"/>
                    </a:solidFill>
                  </a:rPr>
                  <a:t>OUTPUT</a:t>
                </a:r>
                <a:endParaRPr lang="en-US" sz="1200" b="1" dirty="0">
                  <a:solidFill>
                    <a:srgbClr val="FFFFFF"/>
                  </a:solidFill>
                </a:endParaRPr>
              </a:p>
            </p:txBody>
          </p:sp>
          <p:pic>
            <p:nvPicPr>
              <p:cNvPr id="78" name="Picture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2250" y="2945611"/>
                <a:ext cx="149828" cy="159817"/>
              </a:xfrm>
              <a:prstGeom prst="rect">
                <a:avLst/>
              </a:prstGeom>
            </p:spPr>
          </p:pic>
        </p:grpSp>
        <p:sp>
          <p:nvSpPr>
            <p:cNvPr id="76" name="Rectangle 75"/>
            <p:cNvSpPr/>
            <p:nvPr/>
          </p:nvSpPr>
          <p:spPr>
            <a:xfrm>
              <a:off x="7080661" y="3224509"/>
              <a:ext cx="1728351" cy="59624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6213" indent="-176213">
                <a:buFont typeface="Arial" panose="020B0604020202020204" pitchFamily="34" charset="0"/>
                <a:buChar char="•"/>
              </a:pPr>
              <a:r>
                <a:rPr lang="en-US" sz="1100" dirty="0" smtClean="0">
                  <a:solidFill>
                    <a:schemeClr val="tx1"/>
                  </a:solidFill>
                </a:rPr>
                <a:t>Vision Statement</a:t>
              </a:r>
              <a:endParaRPr lang="en-US" sz="1100" dirty="0">
                <a:solidFill>
                  <a:schemeClr val="tx1"/>
                </a:solidFill>
              </a:endParaRPr>
            </a:p>
          </p:txBody>
        </p:sp>
      </p:grpSp>
      <p:sp>
        <p:nvSpPr>
          <p:cNvPr id="49" name="Rounded Rectangle 2"/>
          <p:cNvSpPr/>
          <p:nvPr/>
        </p:nvSpPr>
        <p:spPr>
          <a:xfrm>
            <a:off x="2770660" y="5181600"/>
            <a:ext cx="3870960" cy="432000"/>
          </a:xfrm>
          <a:prstGeom prst="roundRect">
            <a:avLst/>
          </a:prstGeom>
          <a:solidFill>
            <a:srgbClr val="F7F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Distill the answers into a vision statement.</a:t>
            </a:r>
            <a:endParaRPr lang="en-US" b="1" dirty="0">
              <a:solidFill>
                <a:schemeClr val="tx1"/>
              </a:solidFill>
            </a:endParaRPr>
          </a:p>
        </p:txBody>
      </p:sp>
      <p:sp>
        <p:nvSpPr>
          <p:cNvPr id="22" name="Rectangle 21"/>
          <p:cNvSpPr/>
          <p:nvPr/>
        </p:nvSpPr>
        <p:spPr>
          <a:xfrm>
            <a:off x="365956" y="5562600"/>
            <a:ext cx="8397044" cy="865129"/>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56000"/>
            <a:r>
              <a:rPr lang="en-US" sz="1050" dirty="0" smtClean="0">
                <a:solidFill>
                  <a:schemeClr val="tx1"/>
                </a:solidFill>
              </a:rPr>
              <a:t>Your vision is your call to action and should resonate with the different stakeholders involved in the project, including those in HR, IT, or the business, and eventually the vendor that your organization embarks on an implementation journey with. Take the opportunity to align the message with your organizational values and culture. </a:t>
            </a:r>
            <a:endParaRPr lang="en-US" sz="1050" dirty="0">
              <a:solidFill>
                <a:schemeClr val="tx1"/>
              </a:solidFill>
            </a:endParaRPr>
          </a:p>
        </p:txBody>
      </p:sp>
      <p:pic>
        <p:nvPicPr>
          <p:cNvPr id="23" name="Picture 9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9664" y="5562600"/>
            <a:ext cx="817575" cy="866105"/>
          </a:xfrm>
          <a:prstGeom prst="rect">
            <a:avLst/>
          </a:prstGeom>
        </p:spPr>
      </p:pic>
      <p:grpSp>
        <p:nvGrpSpPr>
          <p:cNvPr id="26" name="Group 25"/>
          <p:cNvGrpSpPr/>
          <p:nvPr/>
        </p:nvGrpSpPr>
        <p:grpSpPr>
          <a:xfrm>
            <a:off x="0" y="6422955"/>
            <a:ext cx="9144000" cy="437555"/>
            <a:chOff x="0" y="6422955"/>
            <a:chExt cx="9144000" cy="437555"/>
          </a:xfrm>
        </p:grpSpPr>
        <p:pic>
          <p:nvPicPr>
            <p:cNvPr id="27"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91053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Info-Tech’s </a:t>
            </a:r>
            <a:r>
              <a:rPr lang="en-US" i="1" dirty="0" smtClean="0"/>
              <a:t>HRIS Strategy Project Charter </a:t>
            </a:r>
            <a:r>
              <a:rPr lang="en-US" dirty="0" smtClean="0"/>
              <a:t>to outline your project plans </a:t>
            </a:r>
            <a:endParaRPr lang="en-US" dirty="0"/>
          </a:p>
        </p:txBody>
      </p:sp>
      <p:sp>
        <p:nvSpPr>
          <p:cNvPr id="3" name="Text Placeholder 2"/>
          <p:cNvSpPr>
            <a:spLocks noGrp="1"/>
          </p:cNvSpPr>
          <p:nvPr>
            <p:ph type="body" sz="quarter" idx="10"/>
          </p:nvPr>
        </p:nvSpPr>
        <p:spPr>
          <a:xfrm>
            <a:off x="1371600" y="1180828"/>
            <a:ext cx="7243954" cy="346075"/>
          </a:xfrm>
        </p:spPr>
        <p:txBody>
          <a:bodyPr/>
          <a:lstStyle/>
          <a:p>
            <a:r>
              <a:rPr lang="en-US" i="1" dirty="0" smtClean="0"/>
              <a:t>HRIS Strategy Project Charter</a:t>
            </a:r>
            <a:endParaRPr lang="en-US" i="1" dirty="0"/>
          </a:p>
        </p:txBody>
      </p:sp>
      <p:sp>
        <p:nvSpPr>
          <p:cNvPr id="19" name="Text Placeholder 18"/>
          <p:cNvSpPr>
            <a:spLocks noGrp="1"/>
          </p:cNvSpPr>
          <p:nvPr>
            <p:ph type="body" sz="quarter" idx="11"/>
          </p:nvPr>
        </p:nvSpPr>
        <p:spPr>
          <a:xfrm>
            <a:off x="684996" y="1181298"/>
            <a:ext cx="686603" cy="346075"/>
          </a:xfrm>
        </p:spPr>
        <p:txBody>
          <a:bodyPr/>
          <a:lstStyle/>
          <a:p>
            <a:r>
              <a:rPr lang="en-US" dirty="0" smtClean="0"/>
              <a:t>1.1.1</a:t>
            </a:r>
            <a:endParaRPr lang="en-US" dirty="0"/>
          </a:p>
        </p:txBody>
      </p:sp>
      <p:sp>
        <p:nvSpPr>
          <p:cNvPr id="5" name="Rounded Rectangle 4"/>
          <p:cNvSpPr/>
          <p:nvPr/>
        </p:nvSpPr>
        <p:spPr>
          <a:xfrm>
            <a:off x="320553" y="1751831"/>
            <a:ext cx="4895335" cy="1174250"/>
          </a:xfrm>
          <a:prstGeom prst="roundRect">
            <a:avLst>
              <a:gd name="adj" fmla="val 3956"/>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200" b="1" dirty="0">
                <a:solidFill>
                  <a:schemeClr val="accent3"/>
                </a:solidFill>
              </a:rPr>
              <a:t>Use your charter as a project management tool.</a:t>
            </a:r>
            <a:r>
              <a:rPr lang="en-US" sz="1200" dirty="0">
                <a:solidFill>
                  <a:schemeClr val="accent3"/>
                </a:solidFill>
              </a:rPr>
              <a:t> </a:t>
            </a:r>
            <a:r>
              <a:rPr lang="en-US" sz="1200" dirty="0">
                <a:solidFill>
                  <a:schemeClr val="tx1"/>
                </a:solidFill>
              </a:rPr>
              <a:t>Use this master document to centralize the critical information regarding the objectives, staffing, timeline, and expected outcome of the project. </a:t>
            </a:r>
            <a:endParaRPr lang="en-US" sz="1400" dirty="0" smtClean="0">
              <a:solidFill>
                <a:schemeClr val="tx1"/>
              </a:solidFill>
            </a:endParaRPr>
          </a:p>
          <a:p>
            <a:pPr>
              <a:spcBef>
                <a:spcPts val="600"/>
              </a:spcBef>
            </a:pPr>
            <a:r>
              <a:rPr lang="en-US" sz="1200" b="1" dirty="0">
                <a:solidFill>
                  <a:schemeClr val="accent3"/>
                </a:solidFill>
              </a:rPr>
              <a:t>Prior to project launch,</a:t>
            </a:r>
            <a:r>
              <a:rPr lang="en-US" sz="1200" dirty="0">
                <a:solidFill>
                  <a:schemeClr val="accent3"/>
                </a:solidFill>
              </a:rPr>
              <a:t> </a:t>
            </a:r>
            <a:r>
              <a:rPr lang="en-US" sz="1200" dirty="0">
                <a:solidFill>
                  <a:schemeClr val="tx1"/>
                </a:solidFill>
              </a:rPr>
              <a:t>prevent confusion by creating a clear plan that outlines the essential information and project steps.</a:t>
            </a:r>
            <a:endParaRPr lang="en-US" sz="1400" dirty="0">
              <a:solidFill>
                <a:schemeClr val="tx1"/>
              </a:solidFill>
            </a:endParaRPr>
          </a:p>
        </p:txBody>
      </p:sp>
      <p:pic>
        <p:nvPicPr>
          <p:cNvPr id="7" name="Picture 6"/>
          <p:cNvPicPr>
            <a:picLocks noChangeAspect="1"/>
          </p:cNvPicPr>
          <p:nvPr/>
        </p:nvPicPr>
        <p:blipFill>
          <a:blip r:embed="rId3"/>
          <a:stretch>
            <a:fillRect/>
          </a:stretch>
        </p:blipFill>
        <p:spPr>
          <a:xfrm>
            <a:off x="6475246" y="2781454"/>
            <a:ext cx="1992907" cy="2586143"/>
          </a:xfrm>
          <a:prstGeom prst="rect">
            <a:avLst/>
          </a:prstGeom>
          <a:ln w="9525">
            <a:solidFill>
              <a:schemeClr val="bg1">
                <a:lumMod val="95000"/>
              </a:schemeClr>
            </a:solidFill>
          </a:ln>
          <a:effectLst>
            <a:outerShdw blurRad="25400" dist="12700" dir="2700000" algn="tl" rotWithShape="0">
              <a:prstClr val="black">
                <a:alpha val="20000"/>
              </a:prstClr>
            </a:outerShdw>
          </a:effectLst>
        </p:spPr>
      </p:pic>
      <p:sp>
        <p:nvSpPr>
          <p:cNvPr id="9" name="Rectangle 8"/>
          <p:cNvSpPr/>
          <p:nvPr/>
        </p:nvSpPr>
        <p:spPr>
          <a:xfrm>
            <a:off x="320554" y="3357502"/>
            <a:ext cx="4895334" cy="254973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Consider the common pitfalls that can cause IT projects to fail. </a:t>
            </a:r>
            <a:r>
              <a:rPr lang="en-US" sz="1200" b="1" dirty="0" smtClean="0">
                <a:solidFill>
                  <a:schemeClr val="tx1"/>
                </a:solidFill>
              </a:rPr>
              <a:t>Plan and take clear steps to avoid or mitigate these concerns. </a:t>
            </a:r>
          </a:p>
          <a:p>
            <a:endParaRPr lang="en-US" sz="1200" dirty="0" smtClean="0">
              <a:solidFill>
                <a:schemeClr val="tx1"/>
              </a:solidFill>
            </a:endParaRPr>
          </a:p>
          <a:p>
            <a:r>
              <a:rPr lang="en-US" sz="1400" b="1" dirty="0" smtClean="0">
                <a:solidFill>
                  <a:schemeClr val="accent3"/>
                </a:solidFill>
              </a:rPr>
              <a:t>Build project management in at the beginning: </a:t>
            </a:r>
          </a:p>
          <a:p>
            <a:pPr marL="171450" indent="-171450">
              <a:buFont typeface="Arial" panose="020B0604020202020204" pitchFamily="34" charset="0"/>
              <a:buChar char="•"/>
            </a:pPr>
            <a:r>
              <a:rPr lang="en-US" sz="1200" dirty="0" smtClean="0">
                <a:solidFill>
                  <a:schemeClr val="tx1"/>
                </a:solidFill>
              </a:rPr>
              <a:t>Document the project sponsor of the project.</a:t>
            </a:r>
          </a:p>
          <a:p>
            <a:pPr marL="171450" indent="-171450">
              <a:buFont typeface="Arial" panose="020B0604020202020204" pitchFamily="34" charset="0"/>
              <a:buChar char="•"/>
            </a:pPr>
            <a:r>
              <a:rPr lang="en-US" sz="1200" dirty="0" smtClean="0">
                <a:solidFill>
                  <a:schemeClr val="tx1"/>
                </a:solidFill>
              </a:rPr>
              <a:t>Identify purpose, goals, and objectives.</a:t>
            </a:r>
          </a:p>
          <a:p>
            <a:pPr marL="171450" indent="-171450">
              <a:buFont typeface="Arial" panose="020B0604020202020204" pitchFamily="34" charset="0"/>
              <a:buChar char="•"/>
            </a:pPr>
            <a:r>
              <a:rPr lang="en-US" sz="1200" dirty="0" smtClean="0">
                <a:solidFill>
                  <a:schemeClr val="tx1"/>
                </a:solidFill>
              </a:rPr>
              <a:t>Identify the project risks and mitigation strategy.</a:t>
            </a:r>
          </a:p>
          <a:p>
            <a:pPr marL="171450" indent="-171450">
              <a:buFont typeface="Arial" panose="020B0604020202020204" pitchFamily="34" charset="0"/>
              <a:buChar char="•"/>
            </a:pPr>
            <a:r>
              <a:rPr lang="en-US" sz="1200" dirty="0" smtClean="0">
                <a:solidFill>
                  <a:schemeClr val="tx1"/>
                </a:solidFill>
              </a:rPr>
              <a:t>Build a cross-functional project team and assign responsibilities.</a:t>
            </a:r>
          </a:p>
          <a:p>
            <a:pPr marL="171450" indent="-171450">
              <a:buFont typeface="Arial" panose="020B0604020202020204" pitchFamily="34" charset="0"/>
              <a:buChar char="•"/>
            </a:pPr>
            <a:r>
              <a:rPr lang="en-US" sz="1200" dirty="0" smtClean="0">
                <a:solidFill>
                  <a:schemeClr val="tx1"/>
                </a:solidFill>
              </a:rPr>
              <a:t>Define project team expectations and meeting frequency.</a:t>
            </a:r>
          </a:p>
          <a:p>
            <a:pPr marL="171450" indent="-171450">
              <a:buFont typeface="Arial" panose="020B0604020202020204" pitchFamily="34" charset="0"/>
              <a:buChar char="•"/>
            </a:pPr>
            <a:r>
              <a:rPr lang="en-US" sz="1200" dirty="0" smtClean="0">
                <a:solidFill>
                  <a:schemeClr val="tx1"/>
                </a:solidFill>
              </a:rPr>
              <a:t>Develop a timeline for the project with key milestones.</a:t>
            </a:r>
          </a:p>
          <a:p>
            <a:pPr marL="171450" indent="-171450">
              <a:buFont typeface="Arial" panose="020B0604020202020204" pitchFamily="34" charset="0"/>
              <a:buChar char="•"/>
            </a:pPr>
            <a:r>
              <a:rPr lang="en-US" sz="1200" dirty="0" smtClean="0">
                <a:solidFill>
                  <a:schemeClr val="tx1"/>
                </a:solidFill>
              </a:rPr>
              <a:t>Identify metrics for tracking success.</a:t>
            </a:r>
          </a:p>
          <a:p>
            <a:pPr marL="171450" indent="-171450">
              <a:buFont typeface="Arial" panose="020B0604020202020204" pitchFamily="34" charset="0"/>
              <a:buChar char="•"/>
            </a:pPr>
            <a:r>
              <a:rPr lang="en-US" sz="1200" dirty="0" smtClean="0">
                <a:solidFill>
                  <a:schemeClr val="tx1"/>
                </a:solidFill>
              </a:rPr>
              <a:t>Receive approval for the project.</a:t>
            </a:r>
            <a:endParaRPr lang="en-US" sz="1200" dirty="0">
              <a:solidFill>
                <a:schemeClr val="tx1"/>
              </a:solidFill>
            </a:endParaRPr>
          </a:p>
        </p:txBody>
      </p:sp>
      <p:sp>
        <p:nvSpPr>
          <p:cNvPr id="16" name="Rectangle 15"/>
          <p:cNvSpPr/>
          <p:nvPr/>
        </p:nvSpPr>
        <p:spPr>
          <a:xfrm>
            <a:off x="5798857" y="5676858"/>
            <a:ext cx="3079900" cy="587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Populate the relevant sections of your project charter as you complete activities </a:t>
            </a:r>
            <a:r>
              <a:rPr lang="en-US" sz="1100" b="1" dirty="0">
                <a:solidFill>
                  <a:schemeClr val="tx1"/>
                </a:solidFill>
              </a:rPr>
              <a:t>2.2.1, 2.2.2, 3.1.1</a:t>
            </a:r>
            <a:r>
              <a:rPr lang="en-US" sz="1100" b="1" dirty="0" smtClean="0">
                <a:solidFill>
                  <a:schemeClr val="tx1"/>
                </a:solidFill>
              </a:rPr>
              <a:t>.</a:t>
            </a:r>
            <a:endParaRPr lang="en-US" sz="1100" dirty="0">
              <a:solidFill>
                <a:schemeClr val="tx1"/>
              </a:solidFill>
            </a:endParaRPr>
          </a:p>
        </p:txBody>
      </p:sp>
      <p:grpSp>
        <p:nvGrpSpPr>
          <p:cNvPr id="10" name="Group 9"/>
          <p:cNvGrpSpPr/>
          <p:nvPr/>
        </p:nvGrpSpPr>
        <p:grpSpPr>
          <a:xfrm>
            <a:off x="5837606" y="1763713"/>
            <a:ext cx="3002403" cy="404781"/>
            <a:chOff x="5079693" y="1763713"/>
            <a:chExt cx="3002403" cy="404781"/>
          </a:xfrm>
        </p:grpSpPr>
        <p:sp>
          <p:nvSpPr>
            <p:cNvPr id="13" name="Rectangle 12"/>
            <p:cNvSpPr/>
            <p:nvPr/>
          </p:nvSpPr>
          <p:spPr>
            <a:xfrm>
              <a:off x="5079693" y="1763713"/>
              <a:ext cx="3002403" cy="404781"/>
            </a:xfrm>
            <a:prstGeom prst="rect">
              <a:avLst/>
            </a:prstGeom>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4013"/>
              <a:r>
                <a:rPr lang="en-CA" sz="1400" dirty="0" smtClean="0"/>
                <a:t>INFO-TECH</a:t>
              </a:r>
              <a:r>
                <a:rPr lang="en-CA" sz="1400" b="1" dirty="0" smtClean="0"/>
                <a:t> DELIVERABLE</a:t>
              </a:r>
              <a:endParaRPr lang="en-CA" sz="1400" b="1"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4461" y="1863232"/>
              <a:ext cx="205742" cy="205742"/>
            </a:xfrm>
            <a:prstGeom prst="rect">
              <a:avLst/>
            </a:prstGeom>
          </p:spPr>
        </p:pic>
      </p:gr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4096" y="2619895"/>
            <a:ext cx="2003333" cy="2605562"/>
          </a:xfrm>
          <a:prstGeom prst="rect">
            <a:avLst/>
          </a:prstGeom>
        </p:spPr>
      </p:pic>
      <p:grpSp>
        <p:nvGrpSpPr>
          <p:cNvPr id="15" name="Group 14"/>
          <p:cNvGrpSpPr/>
          <p:nvPr/>
        </p:nvGrpSpPr>
        <p:grpSpPr>
          <a:xfrm>
            <a:off x="0" y="6422955"/>
            <a:ext cx="9144000" cy="437555"/>
            <a:chOff x="0" y="6422955"/>
            <a:chExt cx="9144000" cy="437555"/>
          </a:xfrm>
        </p:grpSpPr>
        <p:pic>
          <p:nvPicPr>
            <p:cNvPr id="17"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05071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heme/theme1.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1783</Words>
  <Application>Microsoft Office PowerPoint</Application>
  <PresentationFormat>On-screen Show (4:3)</PresentationFormat>
  <Paragraphs>267</Paragraphs>
  <Slides>12</Slides>
  <Notes>11</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Open Sans</vt:lpstr>
      <vt:lpstr>Times New Roman</vt:lpstr>
      <vt:lpstr>Wingdings</vt:lpstr>
      <vt:lpstr>2_Theme1</vt:lpstr>
      <vt:lpstr>Office Theme</vt:lpstr>
      <vt:lpstr>PowerPoint Presentation</vt:lpstr>
      <vt:lpstr>Phase 1 outline</vt:lpstr>
      <vt:lpstr>Step 1.1: Create Project Vision and Structure</vt:lpstr>
      <vt:lpstr>Use Info-Tech’s HRIS framework to understand the transition from core to strategic</vt:lpstr>
      <vt:lpstr>Define core HR functionality</vt:lpstr>
      <vt:lpstr>Define workforce and talent management functionality</vt:lpstr>
      <vt:lpstr>Define strategic HR functionality</vt:lpstr>
      <vt:lpstr>Establish and broadcast your vision for HRIS to drive shared understanding with your stakeholders</vt:lpstr>
      <vt:lpstr>Use Info-Tech’s HRIS Strategy Project Charter to outline your project plans </vt:lpstr>
      <vt:lpstr>Define the scope of the project and set expectations</vt:lpstr>
      <vt:lpstr>Activity: Define the scope of the HRIS strategy</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2015-11-02T21:25:11Z</dcterms:created>
  <dcterms:modified xsi:type="dcterms:W3CDTF">2015-11-02T21:28:16Z</dcterms:modified>
</cp:coreProperties>
</file>