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 id="2147483736" r:id="rId2"/>
  </p:sldMasterIdLst>
  <p:notesMasterIdLst>
    <p:notesMasterId r:id="rId14"/>
  </p:notesMasterIdLst>
  <p:handoutMasterIdLst>
    <p:handoutMasterId r:id="rId15"/>
  </p:handoutMasterIdLst>
  <p:sldIdLst>
    <p:sldId id="557" r:id="rId3"/>
    <p:sldId id="558" r:id="rId4"/>
    <p:sldId id="559" r:id="rId5"/>
    <p:sldId id="560" r:id="rId6"/>
    <p:sldId id="561" r:id="rId7"/>
    <p:sldId id="563" r:id="rId8"/>
    <p:sldId id="580" r:id="rId9"/>
    <p:sldId id="581" r:id="rId10"/>
    <p:sldId id="511" r:id="rId11"/>
    <p:sldId id="512" r:id="rId12"/>
    <p:sldId id="582" r:id="rId13"/>
  </p:sldIdLst>
  <p:sldSz cx="9144000" cy="6858000" type="screen4x3"/>
  <p:notesSz cx="9236075" cy="6950075"/>
  <p:custShowLst>
    <p:custShow name="Custom Show 1" id="0">
      <p:sldLst/>
    </p:custShow>
  </p:custShowLst>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uthor" initials="A" lastIdx="0"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CFD2"/>
    <a:srgbClr val="DFDEDC"/>
    <a:srgbClr val="355D7B"/>
    <a:srgbClr val="477CA3"/>
    <a:srgbClr val="D17D08"/>
    <a:srgbClr val="5A7D5C"/>
    <a:srgbClr val="427398"/>
    <a:srgbClr val="487EA6"/>
    <a:srgbClr val="E8E9EA"/>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433" autoAdjust="0"/>
  </p:normalViewPr>
  <p:slideViewPr>
    <p:cSldViewPr snapToGrid="0">
      <p:cViewPr varScale="1">
        <p:scale>
          <a:sx n="116" d="100"/>
          <a:sy n="116" d="100"/>
        </p:scale>
        <p:origin x="2244" y="1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48711"/>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5231639" y="0"/>
            <a:ext cx="4002299" cy="348711"/>
          </a:xfrm>
          <a:prstGeom prst="rect">
            <a:avLst/>
          </a:prstGeom>
        </p:spPr>
        <p:txBody>
          <a:bodyPr vert="horz" lIns="92492" tIns="46246" rIns="92492" bIns="46246" rtlCol="0"/>
          <a:lstStyle>
            <a:lvl1pPr algn="r">
              <a:defRPr sz="1200"/>
            </a:lvl1pPr>
          </a:lstStyle>
          <a:p>
            <a:fld id="{ED006EA4-D462-4253-8FC7-D35175043F19}" type="datetimeFigureOut">
              <a:rPr lang="en-US" smtClean="0"/>
              <a:t>10/9/2015</a:t>
            </a:fld>
            <a:endParaRPr lang="en-US" dirty="0"/>
          </a:p>
        </p:txBody>
      </p:sp>
      <p:sp>
        <p:nvSpPr>
          <p:cNvPr id="4" name="Footer Placeholder 3"/>
          <p:cNvSpPr>
            <a:spLocks noGrp="1"/>
          </p:cNvSpPr>
          <p:nvPr>
            <p:ph type="ftr" sz="quarter" idx="2"/>
          </p:nvPr>
        </p:nvSpPr>
        <p:spPr>
          <a:xfrm>
            <a:off x="0" y="6601365"/>
            <a:ext cx="4002299" cy="348710"/>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31639" y="6601365"/>
            <a:ext cx="4002299" cy="348710"/>
          </a:xfrm>
          <a:prstGeom prst="rect">
            <a:avLst/>
          </a:prstGeom>
        </p:spPr>
        <p:txBody>
          <a:bodyPr vert="horz" lIns="92492" tIns="46246" rIns="92492" bIns="46246"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48711"/>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5231639" y="0"/>
            <a:ext cx="4002299" cy="348711"/>
          </a:xfrm>
          <a:prstGeom prst="rect">
            <a:avLst/>
          </a:prstGeom>
        </p:spPr>
        <p:txBody>
          <a:bodyPr vert="horz" lIns="92492" tIns="46246" rIns="92492" bIns="46246" rtlCol="0"/>
          <a:lstStyle>
            <a:lvl1pPr algn="r">
              <a:defRPr sz="1200"/>
            </a:lvl1pPr>
          </a:lstStyle>
          <a:p>
            <a:fld id="{34E1B6C9-DAE3-4E7B-AB3C-9473EC02D78D}" type="datetimeFigureOut">
              <a:rPr lang="en-US" smtClean="0"/>
              <a:t>10/9/2015</a:t>
            </a:fld>
            <a:endParaRPr lang="en-US" dirty="0"/>
          </a:p>
        </p:txBody>
      </p:sp>
      <p:sp>
        <p:nvSpPr>
          <p:cNvPr id="4" name="Slide Image Placeholder 3"/>
          <p:cNvSpPr>
            <a:spLocks noGrp="1" noRot="1" noChangeAspect="1"/>
          </p:cNvSpPr>
          <p:nvPr>
            <p:ph type="sldImg" idx="2"/>
          </p:nvPr>
        </p:nvSpPr>
        <p:spPr>
          <a:xfrm>
            <a:off x="3054350" y="868363"/>
            <a:ext cx="3127375" cy="2346325"/>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923608" y="3344723"/>
            <a:ext cx="7388860" cy="2736593"/>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01365"/>
            <a:ext cx="4002299" cy="348710"/>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31639" y="6601365"/>
            <a:ext cx="4002299" cy="348710"/>
          </a:xfrm>
          <a:prstGeom prst="rect">
            <a:avLst/>
          </a:prstGeom>
        </p:spPr>
        <p:txBody>
          <a:bodyPr vert="horz" lIns="92492" tIns="46246" rIns="92492" bIns="46246"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41920049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10</a:t>
            </a:fld>
            <a:endParaRPr lang="en-US" dirty="0"/>
          </a:p>
        </p:txBody>
      </p:sp>
    </p:spTree>
    <p:extLst>
      <p:ext uri="{BB962C8B-B14F-4D97-AF65-F5344CB8AC3E}">
        <p14:creationId xmlns:p14="http://schemas.microsoft.com/office/powerpoint/2010/main" val="932640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a:t>
            </a:fld>
            <a:endParaRPr lang="en-US" dirty="0"/>
          </a:p>
        </p:txBody>
      </p:sp>
    </p:spTree>
    <p:extLst>
      <p:ext uri="{BB962C8B-B14F-4D97-AF65-F5344CB8AC3E}">
        <p14:creationId xmlns:p14="http://schemas.microsoft.com/office/powerpoint/2010/main" val="3736337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623942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1333225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dirty="0"/>
          </a:p>
        </p:txBody>
      </p:sp>
    </p:spTree>
    <p:extLst>
      <p:ext uri="{BB962C8B-B14F-4D97-AF65-F5344CB8AC3E}">
        <p14:creationId xmlns:p14="http://schemas.microsoft.com/office/powerpoint/2010/main" val="3462701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6</a:t>
            </a:fld>
            <a:endParaRPr lang="en-US" dirty="0">
              <a:solidFill>
                <a:prstClr val="black"/>
              </a:solidFill>
            </a:endParaRPr>
          </a:p>
        </p:txBody>
      </p:sp>
    </p:spTree>
    <p:extLst>
      <p:ext uri="{BB962C8B-B14F-4D97-AF65-F5344CB8AC3E}">
        <p14:creationId xmlns:p14="http://schemas.microsoft.com/office/powerpoint/2010/main" val="14835561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7180290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8</a:t>
            </a:fld>
            <a:endParaRPr lang="en-US" dirty="0"/>
          </a:p>
        </p:txBody>
      </p:sp>
    </p:spTree>
    <p:extLst>
      <p:ext uri="{BB962C8B-B14F-4D97-AF65-F5344CB8AC3E}">
        <p14:creationId xmlns:p14="http://schemas.microsoft.com/office/powerpoint/2010/main" val="18462307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dirty="0"/>
          </a:p>
        </p:txBody>
      </p:sp>
    </p:spTree>
    <p:extLst>
      <p:ext uri="{BB962C8B-B14F-4D97-AF65-F5344CB8AC3E}">
        <p14:creationId xmlns:p14="http://schemas.microsoft.com/office/powerpoint/2010/main" val="16978795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1997-2014 Info-Tech Research Group Inc.</a:t>
            </a:r>
          </a:p>
        </p:txBody>
      </p:sp>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358258703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23095639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19270926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Header">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cxnSp>
        <p:nvCxnSpPr>
          <p:cNvPr id="23" name="Straight Connector 22"/>
          <p:cNvCxnSpPr/>
          <p:nvPr userDrawn="1"/>
        </p:nvCxnSpPr>
        <p:spPr>
          <a:xfrm flipV="1">
            <a:off x="246703" y="3602382"/>
            <a:ext cx="8634981" cy="2159"/>
          </a:xfrm>
          <a:prstGeom prst="line">
            <a:avLst/>
          </a:prstGeom>
          <a:ln w="254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Executive Summary (Georgia, 24pt)</a:t>
            </a:r>
            <a:endParaRPr lang="en-US" dirty="0"/>
          </a:p>
        </p:txBody>
      </p:sp>
      <p:grpSp>
        <p:nvGrpSpPr>
          <p:cNvPr id="26" name="Group 25"/>
          <p:cNvGrpSpPr/>
          <p:nvPr userDrawn="1"/>
        </p:nvGrpSpPr>
        <p:grpSpPr>
          <a:xfrm>
            <a:off x="255868" y="4125411"/>
            <a:ext cx="8640578" cy="461665"/>
            <a:chOff x="247848" y="4125411"/>
            <a:chExt cx="8640578" cy="461665"/>
          </a:xfrm>
        </p:grpSpPr>
        <p:sp>
          <p:nvSpPr>
            <p:cNvPr id="9" name="Rectangle 8"/>
            <p:cNvSpPr/>
            <p:nvPr userDrawn="1"/>
          </p:nvSpPr>
          <p:spPr>
            <a:xfrm>
              <a:off x="24784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5" name="TextBox 14"/>
            <p:cNvSpPr txBox="1"/>
            <p:nvPr userDrawn="1"/>
          </p:nvSpPr>
          <p:spPr>
            <a:xfrm>
              <a:off x="8461706" y="4125411"/>
              <a:ext cx="426720" cy="4616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defRPr sz="1400" b="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lvl="0"/>
              <a:r>
                <a:rPr lang="en-US" dirty="0" smtClean="0">
                  <a:sym typeface="Wingdings" panose="05000000000000000000" pitchFamily="2" charset="2"/>
                </a:rPr>
                <a:t></a:t>
              </a:r>
              <a:endParaRPr lang="en-US" dirty="0"/>
            </a:p>
          </p:txBody>
        </p:sp>
      </p:grpSp>
      <p:grpSp>
        <p:nvGrpSpPr>
          <p:cNvPr id="25" name="Group 24"/>
          <p:cNvGrpSpPr/>
          <p:nvPr userDrawn="1"/>
        </p:nvGrpSpPr>
        <p:grpSpPr>
          <a:xfrm>
            <a:off x="247848" y="1210905"/>
            <a:ext cx="5266944" cy="325508"/>
            <a:chOff x="277163" y="1210905"/>
            <a:chExt cx="5266944" cy="325508"/>
          </a:xfrm>
        </p:grpSpPr>
        <p:sp>
          <p:nvSpPr>
            <p:cNvPr id="13" name="Rectangle 12"/>
            <p:cNvSpPr/>
            <p:nvPr userDrawn="1"/>
          </p:nvSpPr>
          <p:spPr>
            <a:xfrm>
              <a:off x="277163"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6" name="Isosceles Triangle 15"/>
            <p:cNvSpPr/>
            <p:nvPr userDrawn="1"/>
          </p:nvSpPr>
          <p:spPr>
            <a:xfrm>
              <a:off x="5223565" y="1254045"/>
              <a:ext cx="216694" cy="223838"/>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chemeClr val="tx1"/>
                </a:solidFill>
              </a:endParaRPr>
            </a:p>
          </p:txBody>
        </p:sp>
        <p:sp>
          <p:nvSpPr>
            <p:cNvPr id="17" name="TextBox 16"/>
            <p:cNvSpPr txBox="1"/>
            <p:nvPr userDrawn="1"/>
          </p:nvSpPr>
          <p:spPr>
            <a:xfrm>
              <a:off x="5297384" y="1259414"/>
              <a:ext cx="69056" cy="276999"/>
            </a:xfrm>
            <a:prstGeom prst="rect">
              <a:avLst/>
            </a:prstGeom>
            <a:noFill/>
          </p:spPr>
          <p:txBody>
            <a:bodyPr wrap="square" rtlCol="0" anchor="ctr">
              <a:spAutoFit/>
            </a:bodyPr>
            <a:lstStyle/>
            <a:p>
              <a:pPr algn="ctr"/>
              <a:r>
                <a:rPr lang="en-US" sz="1200" dirty="0" smtClean="0">
                  <a:solidFill>
                    <a:srgbClr val="924E6B"/>
                  </a:solidFill>
                </a:rPr>
                <a:t>!</a:t>
              </a:r>
              <a:endParaRPr lang="en-US" sz="1200" dirty="0">
                <a:solidFill>
                  <a:srgbClr val="924E6B"/>
                </a:solidFill>
              </a:endParaRPr>
            </a:p>
          </p:txBody>
        </p:sp>
      </p:grpSp>
      <p:grpSp>
        <p:nvGrpSpPr>
          <p:cNvPr id="24" name="Group 23"/>
          <p:cNvGrpSpPr/>
          <p:nvPr userDrawn="1"/>
        </p:nvGrpSpPr>
        <p:grpSpPr>
          <a:xfrm>
            <a:off x="247848" y="2639247"/>
            <a:ext cx="5266944" cy="369332"/>
            <a:chOff x="251520" y="2526953"/>
            <a:chExt cx="5266944" cy="369332"/>
          </a:xfrm>
        </p:grpSpPr>
        <p:sp>
          <p:nvSpPr>
            <p:cNvPr id="11" name="Rectangle 10"/>
            <p:cNvSpPr/>
            <p:nvPr userDrawn="1"/>
          </p:nvSpPr>
          <p:spPr>
            <a:xfrm>
              <a:off x="251520" y="2547450"/>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18" name="TextBox 17"/>
            <p:cNvSpPr txBox="1"/>
            <p:nvPr userDrawn="1"/>
          </p:nvSpPr>
          <p:spPr>
            <a:xfrm>
              <a:off x="5177595" y="2526953"/>
              <a:ext cx="262664" cy="369332"/>
            </a:xfrm>
            <a:prstGeom prst="rect">
              <a:avLst/>
            </a:prstGeom>
            <a:noFill/>
          </p:spPr>
          <p:txBody>
            <a:bodyPr wrap="square" rtlCol="0">
              <a:spAutoFit/>
            </a:bodyPr>
            <a:lstStyle/>
            <a:p>
              <a:r>
                <a:rPr lang="en-US" b="1" dirty="0" smtClean="0">
                  <a:solidFill>
                    <a:schemeClr val="bg1"/>
                  </a:solidFill>
                </a:rPr>
                <a:t>?</a:t>
              </a:r>
              <a:endParaRPr lang="en-US" b="1" dirty="0">
                <a:solidFill>
                  <a:schemeClr val="bg1"/>
                </a:solidFill>
              </a:endParaRPr>
            </a:p>
          </p:txBody>
        </p:sp>
      </p:gr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cxnSp>
        <p:nvCxnSpPr>
          <p:cNvPr id="27" name="Straight Connector 26"/>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FF3C0D"/>
          </a:solidFill>
        </p:grpSpPr>
        <p:sp>
          <p:nvSpPr>
            <p:cNvPr id="31" name="Round Same Side Corner Rectangle 97"/>
            <p:cNvSpPr/>
            <p:nvPr/>
          </p:nvSpPr>
          <p:spPr>
            <a:xfrm>
              <a:off x="2267744" y="1844804"/>
              <a:ext cx="3084068" cy="285749"/>
            </a:xfrm>
            <a:prstGeom prst="rect">
              <a:avLst/>
            </a:prstGeom>
            <a:solidFill>
              <a:srgbClr val="D17D0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78097" y="1889932"/>
              <a:ext cx="240000" cy="180000"/>
            </a:xfrm>
            <a:prstGeom prst="rect">
              <a:avLst/>
            </a:prstGeom>
            <a:noFill/>
            <a:ln>
              <a:noFill/>
            </a:ln>
          </p:spPr>
        </p:pic>
      </p:grpSp>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2 Small 1 Large">
    <p:spTree>
      <p:nvGrpSpPr>
        <p:cNvPr id="1" name=""/>
        <p:cNvGrpSpPr/>
        <p:nvPr/>
      </p:nvGrpSpPr>
      <p:grpSpPr>
        <a:xfrm>
          <a:off x="0" y="0"/>
          <a:ext cx="0" cy="0"/>
          <a:chOff x="0" y="0"/>
          <a:chExt cx="0" cy="0"/>
        </a:xfrm>
      </p:grpSpPr>
      <p:sp>
        <p:nvSpPr>
          <p:cNvPr id="17" name="Text Placeholder 13"/>
          <p:cNvSpPr>
            <a:spLocks noGrp="1"/>
          </p:cNvSpPr>
          <p:nvPr>
            <p:ph type="body" sz="quarter" idx="12" hasCustomPrompt="1"/>
          </p:nvPr>
        </p:nvSpPr>
        <p:spPr>
          <a:xfrm>
            <a:off x="261455" y="3323354"/>
            <a:ext cx="8615844" cy="320040"/>
          </a:xfrm>
          <a:solidFill>
            <a:srgbClr val="D9A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6" name="Text Placeholder 13"/>
          <p:cNvSpPr>
            <a:spLocks noGrp="1"/>
          </p:cNvSpPr>
          <p:nvPr>
            <p:ph type="body" sz="quarter" idx="11" hasCustomPrompt="1"/>
          </p:nvPr>
        </p:nvSpPr>
        <p:spPr>
          <a:xfrm>
            <a:off x="4612662" y="1210647"/>
            <a:ext cx="4267532" cy="320040"/>
          </a:xfr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solidFill>
                  <a:schemeClr val="lt1"/>
                </a:solidFill>
              </a:defRPr>
            </a:lvl1pPr>
          </a:lstStyle>
          <a:p>
            <a:pPr marL="0" lvl="0" defTabSz="914400" eaLnBrk="1" latinLnBrk="0" hangingPunct="1"/>
            <a:r>
              <a:rPr lang="en-US" dirty="0" smtClean="0"/>
              <a:t>Click to replace text (Arial, 14pt)</a:t>
            </a:r>
          </a:p>
        </p:txBody>
      </p:sp>
      <p:sp>
        <p:nvSpPr>
          <p:cNvPr id="15" name="Text Placeholder 13"/>
          <p:cNvSpPr>
            <a:spLocks noGrp="1"/>
          </p:cNvSpPr>
          <p:nvPr>
            <p:ph type="body" sz="quarter" idx="10" hasCustomPrompt="1"/>
          </p:nvPr>
        </p:nvSpPr>
        <p:spPr>
          <a:xfrm>
            <a:off x="257727" y="1210647"/>
            <a:ext cx="4267532" cy="320040"/>
          </a:xfrm>
          <a:solidFill>
            <a:srgbClr val="5A7D5C"/>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ool Activit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Activity Slide - Tool</a:t>
            </a:r>
            <a:endParaRPr lang="en-US" dirty="0"/>
          </a:p>
        </p:txBody>
      </p:sp>
      <p:sp>
        <p:nvSpPr>
          <p:cNvPr id="14" name="Picture Placeholder 13"/>
          <p:cNvSpPr>
            <a:spLocks noGrp="1"/>
          </p:cNvSpPr>
          <p:nvPr>
            <p:ph type="pic" sz="quarter" idx="11" hasCustomPrompt="1"/>
          </p:nvPr>
        </p:nvSpPr>
        <p:spPr>
          <a:xfrm>
            <a:off x="4077148" y="1386363"/>
            <a:ext cx="4620361" cy="3879454"/>
          </a:xfrm>
        </p:spPr>
        <p:txBody>
          <a:bodyPr/>
          <a:lstStyle>
            <a:lvl1pPr>
              <a:defRPr/>
            </a:lvl1pPr>
          </a:lstStyle>
          <a:p>
            <a:r>
              <a:rPr lang="en-US" dirty="0" smtClean="0"/>
              <a:t>Tool Screenshot</a:t>
            </a:r>
            <a:endParaRPr lang="en-US" dirty="0"/>
          </a:p>
        </p:txBody>
      </p:sp>
      <p:sp>
        <p:nvSpPr>
          <p:cNvPr id="16" name="Text Placeholder 15"/>
          <p:cNvSpPr>
            <a:spLocks noGrp="1"/>
          </p:cNvSpPr>
          <p:nvPr>
            <p:ph type="body" sz="quarter" idx="12"/>
          </p:nvPr>
        </p:nvSpPr>
        <p:spPr>
          <a:xfrm>
            <a:off x="415286" y="1385967"/>
            <a:ext cx="3205563" cy="3879850"/>
          </a:xfrm>
        </p:spPr>
        <p:txBody>
          <a:bodyPr/>
          <a:lstStyle>
            <a:lvl5pPr marL="182880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8" name="Straight Connector 17"/>
          <p:cNvCxnSpPr/>
          <p:nvPr/>
        </p:nvCxnSpPr>
        <p:spPr>
          <a:xfrm>
            <a:off x="3848998"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3848998"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561927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Header / Bodycop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566405943"/>
      </p:ext>
    </p:extLst>
  </p:cSld>
  <p:clrMapOvr>
    <a:masterClrMapping/>
  </p:clrMapOvr>
  <p:timing>
    <p:tnLst>
      <p:par>
        <p:cTn id="1" dur="indefinite" restart="never" nodeType="tmRoot"/>
      </p:par>
    </p:tn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606908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PHASE</a:t>
            </a:r>
            <a:endParaRPr lang="en-CA" sz="4400" b="1" dirty="0">
              <a:solidFill>
                <a:schemeClr val="accent1"/>
              </a:solidFill>
            </a:endParaRPr>
          </a:p>
        </p:txBody>
      </p: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8367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881883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699" r:id="rId2"/>
    <p:sldLayoutId id="2147483706" r:id="rId3"/>
    <p:sldLayoutId id="2147483721" r:id="rId4"/>
    <p:sldLayoutId id="2147483711" r:id="rId5"/>
    <p:sldLayoutId id="2147483725" r:id="rId6"/>
    <p:sldLayoutId id="2147483716" r:id="rId7"/>
    <p:sldLayoutId id="2147483720" r:id="rId8"/>
    <p:sldLayoutId id="2147483734" r:id="rId9"/>
    <p:sldLayoutId id="2147483735" r:id="rId10"/>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grpSp>
        <p:nvGrpSpPr>
          <p:cNvPr id="11" name="Group 10"/>
          <p:cNvGrpSpPr/>
          <p:nvPr userDrawn="1"/>
        </p:nvGrpSpPr>
        <p:grpSpPr>
          <a:xfrm>
            <a:off x="0" y="6525344"/>
            <a:ext cx="9144000" cy="338028"/>
            <a:chOff x="0" y="6525344"/>
            <a:chExt cx="9144000" cy="338028"/>
          </a:xfrm>
        </p:grpSpPr>
        <p:sp>
          <p:nvSpPr>
            <p:cNvPr id="8" name="Rectangle 7"/>
            <p:cNvSpPr/>
            <p:nvPr userDrawn="1"/>
          </p:nvSpPr>
          <p:spPr>
            <a:xfrm>
              <a:off x="0" y="6525344"/>
              <a:ext cx="6408204"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userDrawn="1"/>
          </p:nvSpPr>
          <p:spPr>
            <a:xfrm>
              <a:off x="6408204" y="6525344"/>
              <a:ext cx="2735796"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fontAlgn="base">
                <a:spcBef>
                  <a:spcPct val="0"/>
                </a:spcBef>
                <a:spcAft>
                  <a:spcPct val="0"/>
                </a:spcAft>
              </a:pPr>
              <a:fld id="{FF20F8B6-5AB9-41C4-A82C-4155E8A92B2C}" type="slidenum">
                <a:rPr lang="en-CA" sz="1000" smtClean="0">
                  <a:solidFill>
                    <a:srgbClr val="FFFFFF"/>
                  </a:solidFill>
                </a:rPr>
                <a:pPr marL="2151063" fontAlgn="base">
                  <a:spcBef>
                    <a:spcPct val="0"/>
                  </a:spcBef>
                  <a:spcAft>
                    <a:spcPct val="0"/>
                  </a:spcAft>
                </a:pPr>
                <a:t>‹#›</a:t>
              </a:fld>
              <a:endParaRPr lang="en-CA" sz="1000" dirty="0">
                <a:solidFill>
                  <a:srgbClr val="FFFFFF"/>
                </a:solidFill>
              </a:endParaRPr>
            </a:p>
          </p:txBody>
        </p:sp>
      </p:grpSp>
    </p:spTree>
    <p:extLst>
      <p:ext uri="{BB962C8B-B14F-4D97-AF65-F5344CB8AC3E}">
        <p14:creationId xmlns:p14="http://schemas.microsoft.com/office/powerpoint/2010/main" val="1034733678"/>
      </p:ext>
    </p:extLst>
  </p:cSld>
  <p:clrMap bg1="lt1" tx1="dk1" bg2="lt2" tx2="dk2" accent1="accent1" accent2="accent2" accent3="accent3" accent4="accent4" accent5="accent5" accent6="accent6" hlink="hlink" folHlink="folHlink"/>
  <p:sldLayoutIdLst>
    <p:sldLayoutId id="2147483737" r:id="rId1"/>
    <p:sldLayoutId id="2147483738" r:id="rId2"/>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prepare-for-a-wireless-world-with-distributed-antenna-systems-in-higher-education?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0.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hyperlink" Target="http://www.infotech.com/research/ss/prepare-for-a-wireless-world-with-distributed-antenna-systems-in-higher-education?utm_source=SS_Sample&amp;utm_medium=Collateral&amp;utm_campaign=Collatera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infotech.com/research/ss/prepare-for-a-wireless-world-with-distributed-antenna-systems-in-higher-education?utm_source=SS_Sample&amp;utm_medium=Collateral&amp;utm_campaign=Collateral" TargetMode="External"/><Relationship Id="rId7" Type="http://schemas.openxmlformats.org/officeDocument/2006/relationships/image" Target="../media/image7.png"/><Relationship Id="rId2" Type="http://schemas.openxmlformats.org/officeDocument/2006/relationships/hyperlink" Target="http://www.infotech.com/" TargetMode="Externa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31.png"/><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hyperlink" Target="http://www.infotech.com/research/ss/prepare-for-a-wireless-world-with-distributed-antenna-systems-in-higher-education?utm_source=SS_Sample&amp;utm_medium=Collateral&amp;utm_campaign=Collatera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infotech.com/research/ss/prepare-for-a-wireless-world-with-distributed-antenna-systems-in-higher-education?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8.png"/><Relationship Id="rId7" Type="http://schemas.openxmlformats.org/officeDocument/2006/relationships/hyperlink" Target="http://www.infotech.com/research/ss/prepare-for-a-wireless-world-with-distributed-antenna-systems-in-higher-education?utm_source=SS_Sample&amp;utm_medium=Collateral&amp;utm_campaign=Collatera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9" Type="http://schemas.openxmlformats.org/officeDocument/2006/relationships/image" Target="../media/image7.png"/></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2.png"/><Relationship Id="rId7" Type="http://schemas.openxmlformats.org/officeDocument/2006/relationships/hyperlink" Target="http://www.infotech.com/research/ss/prepare-for-a-wireless-world-with-distributed-antenna-systems-in-higher-education?utm_source=SS_Sample&amp;utm_medium=Collateral&amp;utm_campaign=Collateral" TargetMode="External"/><Relationship Id="rId2" Type="http://schemas.openxmlformats.org/officeDocument/2006/relationships/notesSlide" Target="../notesSlides/notesSlide5.xml"/><Relationship Id="rId1" Type="http://schemas.openxmlformats.org/officeDocument/2006/relationships/slideLayout" Target="../slideLayouts/slideLayout8.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 Id="rId9" Type="http://schemas.openxmlformats.org/officeDocument/2006/relationships/image" Target="../media/image7.png"/></Relationships>
</file>

<file path=ppt/slides/_rels/slide6.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slideLayout" Target="../slideLayouts/slideLayout7.xml"/><Relationship Id="rId3" Type="http://schemas.openxmlformats.org/officeDocument/2006/relationships/tags" Target="../tags/tag3.xml"/><Relationship Id="rId21" Type="http://schemas.openxmlformats.org/officeDocument/2006/relationships/image" Target="../media/image16.emf"/><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oleObject" Target="../embeddings/oleObject1.bin"/><Relationship Id="rId1" Type="http://schemas.openxmlformats.org/officeDocument/2006/relationships/vmlDrawing" Target="../drawings/vmlDrawing1.v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image" Target="../media/image7.png"/><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image" Target="../media/image6.png"/><Relationship Id="rId10" Type="http://schemas.openxmlformats.org/officeDocument/2006/relationships/tags" Target="../tags/tag10.xml"/><Relationship Id="rId19" Type="http://schemas.openxmlformats.org/officeDocument/2006/relationships/notesSlide" Target="../notesSlides/notesSlide6.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hyperlink" Target="http://www.infotech.com/research/ss/prepare-for-a-wireless-world-with-distributed-antenna-systems-in-higher-education?utm_source=SS_Sample&amp;utm_medium=Collateral&amp;utm_campaign=Collatera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9.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hyperlink" Target="http://www.infotech.com/research/ss/prepare-for-a-wireless-world-with-distributed-antenna-systems-in-higher-education?utm_source=SS_Sample&amp;utm_medium=Collateral&amp;utm_campaign=Collateral" TargetMode="External"/></Relationships>
</file>

<file path=ppt/slides/_rels/slide8.xml.rels><?xml version="1.0" encoding="UTF-8" standalone="yes"?>
<Relationships xmlns="http://schemas.openxmlformats.org/package/2006/relationships"><Relationship Id="rId8" Type="http://schemas.openxmlformats.org/officeDocument/2006/relationships/notesSlide" Target="../notesSlides/notesSlide8.xml"/><Relationship Id="rId13" Type="http://schemas.openxmlformats.org/officeDocument/2006/relationships/hyperlink" Target="mailto:GuidedImplementations@InfoTech.com" TargetMode="External"/><Relationship Id="rId3" Type="http://schemas.openxmlformats.org/officeDocument/2006/relationships/tags" Target="../tags/tag20.xml"/><Relationship Id="rId7" Type="http://schemas.openxmlformats.org/officeDocument/2006/relationships/slideLayout" Target="../slideLayouts/slideLayout10.xml"/><Relationship Id="rId12" Type="http://schemas.openxmlformats.org/officeDocument/2006/relationships/image" Target="../media/image12.png"/><Relationship Id="rId2" Type="http://schemas.openxmlformats.org/officeDocument/2006/relationships/tags" Target="../tags/tag19.xml"/><Relationship Id="rId16" Type="http://schemas.openxmlformats.org/officeDocument/2006/relationships/image" Target="../media/image7.png"/><Relationship Id="rId1" Type="http://schemas.openxmlformats.org/officeDocument/2006/relationships/tags" Target="../tags/tag18.xml"/><Relationship Id="rId6" Type="http://schemas.openxmlformats.org/officeDocument/2006/relationships/tags" Target="../tags/tag23.xml"/><Relationship Id="rId11" Type="http://schemas.openxmlformats.org/officeDocument/2006/relationships/image" Target="../media/image20.png"/><Relationship Id="rId5" Type="http://schemas.openxmlformats.org/officeDocument/2006/relationships/tags" Target="../tags/tag22.xml"/><Relationship Id="rId15" Type="http://schemas.openxmlformats.org/officeDocument/2006/relationships/image" Target="../media/image6.png"/><Relationship Id="rId10" Type="http://schemas.openxmlformats.org/officeDocument/2006/relationships/image" Target="../media/image19.wmf"/><Relationship Id="rId4" Type="http://schemas.openxmlformats.org/officeDocument/2006/relationships/tags" Target="../tags/tag21.xml"/><Relationship Id="rId9" Type="http://schemas.openxmlformats.org/officeDocument/2006/relationships/image" Target="../media/image18.png"/><Relationship Id="rId14" Type="http://schemas.openxmlformats.org/officeDocument/2006/relationships/hyperlink" Target="http://www.infotech.com/research/ss/prepare-for-a-wireless-world-with-distributed-antenna-systems-in-higher-education?utm_source=SS_Sample&amp;utm_medium=Collateral&amp;utm_campaign=Collateral" TargetMode="External"/></Relationships>
</file>

<file path=ppt/slides/_rels/slide9.xml.rels><?xml version="1.0" encoding="UTF-8" standalone="yes"?>
<Relationships xmlns="http://schemas.openxmlformats.org/package/2006/relationships"><Relationship Id="rId8" Type="http://schemas.openxmlformats.org/officeDocument/2006/relationships/image" Target="../media/image25.jpeg"/><Relationship Id="rId13" Type="http://schemas.openxmlformats.org/officeDocument/2006/relationships/image" Target="../media/image6.png"/><Relationship Id="rId3" Type="http://schemas.openxmlformats.org/officeDocument/2006/relationships/image" Target="../media/image5.wmf"/><Relationship Id="rId7" Type="http://schemas.openxmlformats.org/officeDocument/2006/relationships/image" Target="../media/image24.jpeg"/><Relationship Id="rId12" Type="http://schemas.openxmlformats.org/officeDocument/2006/relationships/hyperlink" Target="http://www.infotech.com/research/ss/prepare-for-a-wireless-world-with-distributed-antenna-systems-in-higher-education?utm_source=SS_Sample&amp;utm_medium=Collateral&amp;utm_campaign=Collateral"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image" Target="../media/image23.jpeg"/><Relationship Id="rId11" Type="http://schemas.openxmlformats.org/officeDocument/2006/relationships/image" Target="../media/image28.jpeg"/><Relationship Id="rId5" Type="http://schemas.openxmlformats.org/officeDocument/2006/relationships/image" Target="../media/image22.jpeg"/><Relationship Id="rId10" Type="http://schemas.openxmlformats.org/officeDocument/2006/relationships/image" Target="../media/image27.jpeg"/><Relationship Id="rId4" Type="http://schemas.openxmlformats.org/officeDocument/2006/relationships/image" Target="../media/image21.jpeg"/><Relationship Id="rId9" Type="http://schemas.openxmlformats.org/officeDocument/2006/relationships/image" Target="../media/image26.png"/><Relationship Id="rId1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a:xfrm>
            <a:off x="774700" y="2563797"/>
            <a:ext cx="7454900" cy="1381831"/>
          </a:xfrm>
        </p:spPr>
        <p:txBody>
          <a:bodyPr/>
          <a:lstStyle/>
          <a:p>
            <a:r>
              <a:rPr lang="en-US" dirty="0" smtClean="0"/>
              <a:t>Prepare for a Wireless </a:t>
            </a:r>
            <a:r>
              <a:rPr lang="en-US" dirty="0"/>
              <a:t>W</a:t>
            </a:r>
            <a:r>
              <a:rPr lang="en-US" dirty="0" smtClean="0"/>
              <a:t>orld </a:t>
            </a:r>
            <a:r>
              <a:rPr lang="en-US" dirty="0"/>
              <a:t>W</a:t>
            </a:r>
            <a:r>
              <a:rPr lang="en-US" dirty="0" smtClean="0"/>
              <a:t>ith </a:t>
            </a:r>
            <a:r>
              <a:rPr lang="en-US" dirty="0"/>
              <a:t>D</a:t>
            </a:r>
            <a:r>
              <a:rPr lang="en-US" dirty="0" smtClean="0"/>
              <a:t>istributed </a:t>
            </a:r>
            <a:r>
              <a:rPr lang="en-US" dirty="0"/>
              <a:t>A</a:t>
            </a:r>
            <a:r>
              <a:rPr lang="en-US" dirty="0" smtClean="0"/>
              <a:t>ntenna </a:t>
            </a:r>
            <a:r>
              <a:rPr lang="en-US" dirty="0"/>
              <a:t>S</a:t>
            </a:r>
            <a:r>
              <a:rPr lang="en-US" dirty="0" smtClean="0"/>
              <a:t>ystems in Higher </a:t>
            </a:r>
            <a:r>
              <a:rPr lang="en-US" dirty="0"/>
              <a:t>E</a:t>
            </a:r>
            <a:r>
              <a:rPr lang="en-US" dirty="0" smtClean="0"/>
              <a:t>ducation</a:t>
            </a:r>
            <a:endParaRPr lang="en-US" dirty="0"/>
          </a:p>
        </p:txBody>
      </p:sp>
      <p:sp>
        <p:nvSpPr>
          <p:cNvPr id="5" name="Tagline"/>
          <p:cNvSpPr>
            <a:spLocks noGrp="1"/>
          </p:cNvSpPr>
          <p:nvPr>
            <p:ph type="body" sz="quarter" idx="16"/>
          </p:nvPr>
        </p:nvSpPr>
        <p:spPr>
          <a:xfrm>
            <a:off x="774700" y="3926883"/>
            <a:ext cx="7467600" cy="508000"/>
          </a:xfrm>
        </p:spPr>
        <p:txBody>
          <a:bodyPr/>
          <a:lstStyle/>
          <a:p>
            <a:r>
              <a:rPr lang="en-US" dirty="0"/>
              <a:t>Capacity and coverage issues are prevalent on most campuses. </a:t>
            </a:r>
            <a:r>
              <a:rPr lang="en-US" dirty="0" smtClean="0"/>
              <a:t>Use </a:t>
            </a:r>
            <a:r>
              <a:rPr lang="en-US" dirty="0"/>
              <a:t>distributed antenna systems (DAS) to help deliver wireless services to the end users that need them.</a:t>
            </a:r>
          </a:p>
        </p:txBody>
      </p:sp>
      <p:grpSp>
        <p:nvGrpSpPr>
          <p:cNvPr id="6" name="Group 5"/>
          <p:cNvGrpSpPr/>
          <p:nvPr/>
        </p:nvGrpSpPr>
        <p:grpSpPr>
          <a:xfrm>
            <a:off x="0" y="5402461"/>
            <a:ext cx="9144000" cy="1455539"/>
            <a:chOff x="0" y="5402461"/>
            <a:chExt cx="9144000" cy="1455539"/>
          </a:xfrm>
        </p:grpSpPr>
        <p:pic>
          <p:nvPicPr>
            <p:cNvPr id="7" name="Picture 6"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8" name="Group 7"/>
            <p:cNvGrpSpPr/>
            <p:nvPr/>
          </p:nvGrpSpPr>
          <p:grpSpPr>
            <a:xfrm>
              <a:off x="0" y="6266557"/>
              <a:ext cx="9144000" cy="591443"/>
              <a:chOff x="0" y="6266557"/>
              <a:chExt cx="9144000" cy="591443"/>
            </a:xfrm>
          </p:grpSpPr>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1997 - 2015 Info-Tech Research Group</a:t>
                </a:r>
                <a:endParaRPr lang="en-CA" sz="800" dirty="0">
                  <a:solidFill>
                    <a:schemeClr val="bg1">
                      <a:lumMod val="65000"/>
                    </a:schemeClr>
                  </a:solidFill>
                </a:endParaRPr>
              </a:p>
            </p:txBody>
          </p:sp>
          <p:sp>
            <p:nvSpPr>
              <p:cNvPr id="10" name="Rectangle 9"/>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1" name="Picture 10"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spTree>
    <p:extLst>
      <p:ext uri="{BB962C8B-B14F-4D97-AF65-F5344CB8AC3E}">
        <p14:creationId xmlns:p14="http://schemas.microsoft.com/office/powerpoint/2010/main" val="29964543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517098" y="2685148"/>
            <a:ext cx="6272917" cy="507512"/>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Large, thick older buildings with small windows have the ability deflect or disrupt RF waves, resulting in disruptions in cell signal. </a:t>
            </a:r>
            <a:endParaRPr lang="en-US" sz="1400" dirty="0">
              <a:solidFill>
                <a:schemeClr val="tx1"/>
              </a:solidFill>
            </a:endParaRPr>
          </a:p>
        </p:txBody>
      </p:sp>
      <p:sp>
        <p:nvSpPr>
          <p:cNvPr id="2" name="Title 1"/>
          <p:cNvSpPr>
            <a:spLocks noGrp="1"/>
          </p:cNvSpPr>
          <p:nvPr>
            <p:ph type="title"/>
          </p:nvPr>
        </p:nvSpPr>
        <p:spPr/>
        <p:txBody>
          <a:bodyPr/>
          <a:lstStyle/>
          <a:p>
            <a:r>
              <a:rPr lang="en-US" dirty="0" smtClean="0"/>
              <a:t>Mobile coverage is threatened by unique terrain and building composition issues common in higher education</a:t>
            </a:r>
            <a:endParaRPr lang="en-US" dirty="0"/>
          </a:p>
        </p:txBody>
      </p:sp>
      <p:sp>
        <p:nvSpPr>
          <p:cNvPr id="29" name="TextBox 28"/>
          <p:cNvSpPr txBox="1"/>
          <p:nvPr/>
        </p:nvSpPr>
        <p:spPr>
          <a:xfrm>
            <a:off x="251520" y="1202103"/>
            <a:ext cx="8625780" cy="400110"/>
          </a:xfrm>
          <a:prstGeom prst="rect">
            <a:avLst/>
          </a:prstGeom>
          <a:noFill/>
        </p:spPr>
        <p:txBody>
          <a:bodyPr wrap="square" rtlCol="0">
            <a:spAutoFit/>
          </a:bodyPr>
          <a:lstStyle/>
          <a:p>
            <a:endParaRPr lang="en-US" sz="2000" b="1" dirty="0"/>
          </a:p>
        </p:txBody>
      </p:sp>
      <p:sp>
        <p:nvSpPr>
          <p:cNvPr id="9" name="TextBox 8"/>
          <p:cNvSpPr txBox="1"/>
          <p:nvPr/>
        </p:nvSpPr>
        <p:spPr>
          <a:xfrm>
            <a:off x="251520" y="1176275"/>
            <a:ext cx="8625780" cy="923330"/>
          </a:xfrm>
          <a:prstGeom prst="rect">
            <a:avLst/>
          </a:prstGeom>
          <a:noFill/>
        </p:spPr>
        <p:txBody>
          <a:bodyPr wrap="square" rtlCol="0">
            <a:spAutoFit/>
          </a:bodyPr>
          <a:lstStyle/>
          <a:p>
            <a:r>
              <a:rPr lang="en-US" b="1" dirty="0" smtClean="0"/>
              <a:t>Post-secondary campuses have a unique makeup of buildings, distributed throughout a geographic area, all posing difficulties to providing end users with sufficient mobile wireless capabilities. </a:t>
            </a:r>
            <a:endParaRPr lang="en-US" b="1" dirty="0"/>
          </a:p>
        </p:txBody>
      </p:sp>
      <p:sp>
        <p:nvSpPr>
          <p:cNvPr id="3" name="Rounded Rectangle 2"/>
          <p:cNvSpPr/>
          <p:nvPr/>
        </p:nvSpPr>
        <p:spPr>
          <a:xfrm>
            <a:off x="517099" y="2218832"/>
            <a:ext cx="6272916" cy="399595"/>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Are these coverage issues commonplace at your campus? </a:t>
            </a:r>
            <a:endParaRPr lang="en-US" sz="1600" dirty="0"/>
          </a:p>
        </p:txBody>
      </p:sp>
      <p:sp>
        <p:nvSpPr>
          <p:cNvPr id="26" name="Rounded Rectangle 25"/>
          <p:cNvSpPr/>
          <p:nvPr/>
        </p:nvSpPr>
        <p:spPr>
          <a:xfrm>
            <a:off x="517098" y="3257137"/>
            <a:ext cx="6272917" cy="507512"/>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Construction equipment commonly used for higher education buildings, such as concrete and metal, can distort RF signals, disrupting cell signals.</a:t>
            </a:r>
            <a:endParaRPr lang="en-US" sz="1400" dirty="0">
              <a:solidFill>
                <a:schemeClr val="tx1"/>
              </a:solidFill>
            </a:endParaRPr>
          </a:p>
        </p:txBody>
      </p:sp>
      <p:sp>
        <p:nvSpPr>
          <p:cNvPr id="27" name="Rounded Rectangle 26"/>
          <p:cNvSpPr/>
          <p:nvPr/>
        </p:nvSpPr>
        <p:spPr>
          <a:xfrm>
            <a:off x="517098" y="3833684"/>
            <a:ext cx="6272917" cy="507512"/>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Newer buildings, often fitted with energy efficient windows, block cell signals and wireless reception due to the nature of the materials used.  </a:t>
            </a:r>
            <a:endParaRPr lang="en-US" sz="1400" dirty="0">
              <a:solidFill>
                <a:schemeClr val="tx1"/>
              </a:solidFill>
            </a:endParaRPr>
          </a:p>
        </p:txBody>
      </p:sp>
      <p:sp>
        <p:nvSpPr>
          <p:cNvPr id="28" name="Rounded Rectangle 27"/>
          <p:cNvSpPr/>
          <p:nvPr/>
        </p:nvSpPr>
        <p:spPr>
          <a:xfrm>
            <a:off x="517098" y="4418373"/>
            <a:ext cx="6272917" cy="507512"/>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Underground areas such as tunnels or basements impede cell signal penetration and cause wireless connectivity issues.</a:t>
            </a:r>
            <a:endParaRPr lang="en-US" sz="1400" dirty="0">
              <a:solidFill>
                <a:schemeClr val="tx1"/>
              </a:solidFill>
            </a:endParaRPr>
          </a:p>
        </p:txBody>
      </p:sp>
      <p:sp>
        <p:nvSpPr>
          <p:cNvPr id="31" name="Rounded Rectangle 30"/>
          <p:cNvSpPr/>
          <p:nvPr/>
        </p:nvSpPr>
        <p:spPr>
          <a:xfrm>
            <a:off x="517098" y="5004857"/>
            <a:ext cx="6272917" cy="507512"/>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The campus is located far from macro towers, or terrain such as trees, mountains, or hills between campus and towers can block signals.</a:t>
            </a:r>
            <a:endParaRPr lang="en-US" sz="1400" dirty="0">
              <a:solidFill>
                <a:schemeClr val="tx1"/>
              </a:solidFill>
            </a:endParaRPr>
          </a:p>
        </p:txBody>
      </p:sp>
      <p:sp>
        <p:nvSpPr>
          <p:cNvPr id="38" name="Rounded Rectangle 37"/>
          <p:cNvSpPr/>
          <p:nvPr/>
        </p:nvSpPr>
        <p:spPr>
          <a:xfrm>
            <a:off x="6923737" y="4413059"/>
            <a:ext cx="1763656" cy="50751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ysClr val="windowText" lastClr="000000"/>
                </a:solidFill>
              </a:rPr>
              <a:t>YES/NO</a:t>
            </a:r>
            <a:endParaRPr lang="en-US" sz="1600" dirty="0">
              <a:solidFill>
                <a:sysClr val="windowText" lastClr="000000"/>
              </a:solidFill>
            </a:endParaRPr>
          </a:p>
        </p:txBody>
      </p:sp>
      <p:sp>
        <p:nvSpPr>
          <p:cNvPr id="39" name="Rounded Rectangle 38"/>
          <p:cNvSpPr/>
          <p:nvPr/>
        </p:nvSpPr>
        <p:spPr>
          <a:xfrm>
            <a:off x="6923737" y="3257137"/>
            <a:ext cx="1763656" cy="50751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ysClr val="windowText" lastClr="000000"/>
                </a:solidFill>
              </a:rPr>
              <a:t>YES/NO</a:t>
            </a:r>
            <a:endParaRPr lang="en-US" sz="1600" dirty="0">
              <a:solidFill>
                <a:sysClr val="windowText" lastClr="000000"/>
              </a:solidFill>
            </a:endParaRPr>
          </a:p>
        </p:txBody>
      </p:sp>
      <p:sp>
        <p:nvSpPr>
          <p:cNvPr id="40" name="Rounded Rectangle 39"/>
          <p:cNvSpPr/>
          <p:nvPr/>
        </p:nvSpPr>
        <p:spPr>
          <a:xfrm>
            <a:off x="6923737" y="3829126"/>
            <a:ext cx="1763656" cy="50751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ysClr val="windowText" lastClr="000000"/>
                </a:solidFill>
              </a:rPr>
              <a:t>YES/NO</a:t>
            </a:r>
            <a:endParaRPr lang="en-US" sz="1600" dirty="0">
              <a:solidFill>
                <a:sysClr val="windowText" lastClr="000000"/>
              </a:solidFill>
            </a:endParaRPr>
          </a:p>
        </p:txBody>
      </p:sp>
      <p:sp>
        <p:nvSpPr>
          <p:cNvPr id="45" name="Rounded Rectangle 44"/>
          <p:cNvSpPr/>
          <p:nvPr/>
        </p:nvSpPr>
        <p:spPr>
          <a:xfrm>
            <a:off x="6923737" y="2686102"/>
            <a:ext cx="1763656" cy="50751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ysClr val="windowText" lastClr="000000"/>
                </a:solidFill>
              </a:rPr>
              <a:t>YES/NO</a:t>
            </a:r>
            <a:endParaRPr lang="en-US" sz="1600" dirty="0">
              <a:solidFill>
                <a:sysClr val="windowText" lastClr="000000"/>
              </a:solidFill>
            </a:endParaRPr>
          </a:p>
        </p:txBody>
      </p:sp>
      <p:sp>
        <p:nvSpPr>
          <p:cNvPr id="46" name="Rounded Rectangle 45"/>
          <p:cNvSpPr/>
          <p:nvPr/>
        </p:nvSpPr>
        <p:spPr>
          <a:xfrm>
            <a:off x="6923737" y="4996992"/>
            <a:ext cx="1763656" cy="50751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ysClr val="windowText" lastClr="000000"/>
                </a:solidFill>
              </a:rPr>
              <a:t>YES/NO</a:t>
            </a:r>
            <a:endParaRPr lang="en-US" sz="1600" dirty="0">
              <a:solidFill>
                <a:sysClr val="windowText" lastClr="000000"/>
              </a:solidFill>
            </a:endParaRPr>
          </a:p>
        </p:txBody>
      </p:sp>
      <p:sp>
        <p:nvSpPr>
          <p:cNvPr id="47" name="Rectangle 46"/>
          <p:cNvSpPr/>
          <p:nvPr/>
        </p:nvSpPr>
        <p:spPr>
          <a:xfrm>
            <a:off x="517098" y="5611380"/>
            <a:ext cx="8170295" cy="699128"/>
          </a:xfrm>
          <a:prstGeom prst="rect">
            <a:avLst/>
          </a:prstGeom>
          <a:solidFill>
            <a:schemeClr val="tx2">
              <a:lumMod val="95000"/>
            </a:schemeClr>
          </a:solidFill>
          <a:ln w="12700">
            <a:solidFill>
              <a:schemeClr val="bg1">
                <a:lumMod val="65000"/>
              </a:schemeClr>
            </a:solidFill>
          </a:ln>
          <a:effectLst>
            <a:outerShdw blurRad="25400" dist="25400" dir="3600000" sx="98000" sy="98000" algn="ctr" rotWithShape="0">
              <a:schemeClr val="tx1">
                <a:lumMod val="40000"/>
                <a:lumOff val="6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1825"/>
            <a:r>
              <a:rPr lang="en-US" sz="1400" dirty="0" smtClean="0">
                <a:solidFill>
                  <a:schemeClr val="tx1"/>
                </a:solidFill>
              </a:rPr>
              <a:t>If you have answered yes to any of these questions, this blueprint will provide you with an opportunity to solve the wireless issues your campus is facing.</a:t>
            </a:r>
            <a:endParaRPr lang="en-US" sz="1400" dirty="0">
              <a:solidFill>
                <a:schemeClr val="tx1"/>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1086" y="5714019"/>
            <a:ext cx="352168" cy="498905"/>
          </a:xfrm>
          <a:prstGeom prst="rect">
            <a:avLst/>
          </a:prstGeom>
        </p:spPr>
      </p:pic>
      <p:grpSp>
        <p:nvGrpSpPr>
          <p:cNvPr id="18" name="Group 17"/>
          <p:cNvGrpSpPr/>
          <p:nvPr/>
        </p:nvGrpSpPr>
        <p:grpSpPr>
          <a:xfrm>
            <a:off x="0" y="6422955"/>
            <a:ext cx="9144000" cy="437555"/>
            <a:chOff x="0" y="6422955"/>
            <a:chExt cx="9144000" cy="437555"/>
          </a:xfrm>
        </p:grpSpPr>
        <p:pic>
          <p:nvPicPr>
            <p:cNvPr id="19"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20" name="Picture 19"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0006322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eaLnBrk="0" fontAlgn="base" hangingPunct="0">
              <a:spcAft>
                <a:spcPct val="0"/>
              </a:spcAft>
              <a:buClr>
                <a:srgbClr val="333333"/>
              </a:buClr>
              <a:buSzPct val="120000"/>
            </a:pPr>
            <a:r>
              <a:rPr lang="en-CA" b="1" dirty="0" smtClean="0">
                <a:solidFill>
                  <a:srgbClr val="333333"/>
                </a:solidFill>
              </a:rPr>
              <a:t>Sign up for free trial membership to get practical</a:t>
            </a:r>
          </a:p>
          <a:p>
            <a:pPr algn="ctr" eaLnBrk="0" fontAlgn="base" hangingPunct="0">
              <a:spcAft>
                <a:spcPct val="0"/>
              </a:spcAft>
              <a:buClr>
                <a:srgbClr val="333333"/>
              </a:buClr>
              <a:buSzPct val="120000"/>
            </a:pPr>
            <a:r>
              <a:rPr lang="en-CA" b="1" dirty="0" smtClean="0">
                <a:solidFill>
                  <a:srgbClr val="333333"/>
                </a:solidFill>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algn="r" eaLnBrk="0" fontAlgn="base" hangingPunct="0">
              <a:lnSpc>
                <a:spcPts val="1350"/>
              </a:lnSpc>
              <a:spcBef>
                <a:spcPts val="500"/>
              </a:spcBef>
              <a:spcAft>
                <a:spcPct val="0"/>
              </a:spcAft>
              <a:buClr>
                <a:srgbClr val="333333"/>
              </a:buClr>
              <a:buSzPct val="120000"/>
              <a:buFont typeface="Arial" pitchFamily="34" charset="0"/>
              <a:buNone/>
              <a:defRPr/>
            </a:pPr>
            <a:r>
              <a:rPr lang="en-CA" sz="1400" b="1" dirty="0" smtClean="0">
                <a:solidFill>
                  <a:srgbClr val="333333"/>
                </a:solidFill>
                <a:hlinkClick r:id="rId2"/>
              </a:rPr>
              <a:t>www.infotech.com</a:t>
            </a:r>
            <a:endParaRPr lang="en-CA" sz="1400" dirty="0">
              <a:solidFill>
                <a:srgbClr val="333333"/>
              </a:solidFill>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smtClean="0">
                <a:solidFill>
                  <a:srgbClr val="333333"/>
                </a:solidFill>
              </a:rPr>
              <a:t>Quickly get up to speed</a:t>
            </a:r>
            <a:br>
              <a:rPr lang="en-CA" sz="1400" dirty="0" smtClean="0">
                <a:solidFill>
                  <a:srgbClr val="333333"/>
                </a:solidFill>
              </a:rPr>
            </a:br>
            <a:r>
              <a:rPr lang="en-CA" sz="1400" dirty="0" smtClean="0">
                <a:solidFill>
                  <a:srgbClr val="333333"/>
                </a:solidFill>
              </a:rPr>
              <a:t>with new technologies</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Make the right technology</a:t>
            </a:r>
            <a:br>
              <a:rPr lang="en-CA" sz="1400" dirty="0" smtClean="0">
                <a:solidFill>
                  <a:srgbClr val="333333"/>
                </a:solidFill>
              </a:rPr>
            </a:br>
            <a:r>
              <a:rPr lang="en-CA" sz="1400" dirty="0" smtClean="0">
                <a:solidFill>
                  <a:srgbClr val="333333"/>
                </a:solidFill>
              </a:rPr>
              <a:t>purchasing decisions – fast</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Deliver critical IT</a:t>
            </a:r>
            <a:br>
              <a:rPr lang="en-CA" sz="1400" dirty="0" smtClean="0">
                <a:solidFill>
                  <a:srgbClr val="333333"/>
                </a:solidFill>
              </a:rPr>
            </a:br>
            <a:r>
              <a:rPr lang="en-CA" sz="1400" dirty="0" smtClean="0">
                <a:solidFill>
                  <a:srgbClr val="333333"/>
                </a:solidFill>
              </a:rPr>
              <a:t>projects, on time and</a:t>
            </a:r>
            <a:br>
              <a:rPr lang="en-CA" sz="1400" dirty="0" smtClean="0">
                <a:solidFill>
                  <a:srgbClr val="333333"/>
                </a:solidFill>
              </a:rPr>
            </a:br>
            <a:r>
              <a:rPr lang="en-CA" sz="1400" dirty="0" smtClean="0">
                <a:solidFill>
                  <a:srgbClr val="333333"/>
                </a:solidFill>
              </a:rPr>
              <a:t>within budget</a:t>
            </a:r>
          </a:p>
          <a:p>
            <a:pPr algn="ctr" fontAlgn="base">
              <a:spcBef>
                <a:spcPct val="0"/>
              </a:spcBef>
              <a:spcAft>
                <a:spcPct val="0"/>
              </a:spcAft>
            </a:pPr>
            <a:endParaRPr lang="en-CA" sz="1400" dirty="0">
              <a:solidFill>
                <a:srgbClr val="333333"/>
              </a:solidFill>
            </a:endParaRPr>
          </a:p>
        </p:txBody>
      </p:sp>
      <p:sp>
        <p:nvSpPr>
          <p:cNvPr id="9" name="Rectangle 8"/>
          <p:cNvSpPr/>
          <p:nvPr/>
        </p:nvSpPr>
        <p:spPr>
          <a:xfrm>
            <a:off x="3095836" y="1628800"/>
            <a:ext cx="3018680" cy="1600438"/>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smtClean="0">
                <a:solidFill>
                  <a:srgbClr val="333333"/>
                </a:solidFill>
              </a:rPr>
              <a:t>Manage business expectations</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Justify IT spending and</a:t>
            </a:r>
            <a:br>
              <a:rPr lang="en-CA" sz="1400" dirty="0" smtClean="0">
                <a:solidFill>
                  <a:srgbClr val="333333"/>
                </a:solidFill>
              </a:rPr>
            </a:br>
            <a:r>
              <a:rPr lang="en-CA" sz="1400" dirty="0" smtClean="0">
                <a:solidFill>
                  <a:srgbClr val="333333"/>
                </a:solidFill>
              </a:rPr>
              <a:t>prove the value of IT</a:t>
            </a:r>
            <a:r>
              <a:rPr lang="en-CA" sz="1400" dirty="0">
                <a:solidFill>
                  <a:srgbClr val="333333"/>
                </a:solidFill>
              </a:rPr>
              <a:t/>
            </a:r>
            <a:br>
              <a:rPr lang="en-CA" sz="1400" dirty="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Train IT staff and effectively</a:t>
            </a:r>
            <a:br>
              <a:rPr lang="en-CA" sz="1400" dirty="0" smtClean="0">
                <a:solidFill>
                  <a:srgbClr val="333333"/>
                </a:solidFill>
              </a:rPr>
            </a:br>
            <a:r>
              <a:rPr lang="en-CA" sz="1400" dirty="0" smtClean="0">
                <a:solidFill>
                  <a:srgbClr val="333333"/>
                </a:solidFill>
              </a:rPr>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eaLnBrk="0" fontAlgn="base" hangingPunct="0">
              <a:lnSpc>
                <a:spcPts val="1350"/>
              </a:lnSpc>
              <a:spcBef>
                <a:spcPts val="500"/>
              </a:spcBef>
              <a:spcAft>
                <a:spcPct val="0"/>
              </a:spcAft>
              <a:buClr>
                <a:srgbClr val="333333"/>
              </a:buClr>
              <a:buSzPct val="120000"/>
              <a:buFont typeface="Arial" pitchFamily="34" charset="0"/>
              <a:buNone/>
              <a:defRPr/>
            </a:pPr>
            <a:r>
              <a:rPr lang="en-CA" sz="1200" b="1" dirty="0" smtClean="0">
                <a:solidFill>
                  <a:srgbClr val="333333"/>
                </a:solidFill>
              </a:rPr>
              <a:t>Toll Free: </a:t>
            </a:r>
            <a:r>
              <a:rPr lang="en-CA" sz="1200" dirty="0" smtClean="0">
                <a:solidFill>
                  <a:srgbClr val="333333"/>
                </a:solidFill>
              </a:rPr>
              <a:t>1-888-670-8889</a:t>
            </a:r>
            <a:endParaRPr lang="en-CA" sz="1200" dirty="0">
              <a:solidFill>
                <a:srgbClr val="333333"/>
              </a:solidFill>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907014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quote1.wmf"/>
          <p:cNvPicPr>
            <a:picLocks noChangeAspect="1"/>
          </p:cNvPicPr>
          <p:nvPr/>
        </p:nvPicPr>
        <p:blipFill>
          <a:blip r:embed="rId3" cstate="print">
            <a:duotone>
              <a:schemeClr val="bg2">
                <a:shade val="45000"/>
                <a:satMod val="135000"/>
              </a:schemeClr>
              <a:prstClr val="white"/>
            </a:duotone>
          </a:blip>
          <a:stretch>
            <a:fillRect/>
          </a:stretch>
        </p:blipFill>
        <p:spPr>
          <a:xfrm>
            <a:off x="478205" y="5058376"/>
            <a:ext cx="446255" cy="318754"/>
          </a:xfrm>
          <a:prstGeom prst="rect">
            <a:avLst/>
          </a:prstGeom>
        </p:spPr>
      </p:pic>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a:xfrm>
            <a:off x="246703" y="1607231"/>
            <a:ext cx="4041648" cy="1808322"/>
          </a:xfrm>
        </p:spPr>
        <p:txBody>
          <a:bodyPr/>
          <a:lstStyle/>
          <a:p>
            <a:r>
              <a:rPr lang="en-US" dirty="0" smtClean="0"/>
              <a:t>The infrastructure manager.</a:t>
            </a:r>
          </a:p>
          <a:p>
            <a:r>
              <a:rPr lang="en-US" dirty="0" smtClean="0"/>
              <a:t>Higher education organizations that are facing mobile wireless issues.</a:t>
            </a:r>
          </a:p>
        </p:txBody>
      </p:sp>
      <p:sp>
        <p:nvSpPr>
          <p:cNvPr id="14" name="Text Placeholder 13"/>
          <p:cNvSpPr>
            <a:spLocks noGrp="1"/>
          </p:cNvSpPr>
          <p:nvPr>
            <p:ph type="body" sz="quarter" idx="26"/>
          </p:nvPr>
        </p:nvSpPr>
        <p:spPr/>
        <p:txBody>
          <a:bodyPr/>
          <a:lstStyle/>
          <a:p>
            <a:r>
              <a:rPr lang="en-US" dirty="0"/>
              <a:t>Improve mobile wireless coverage in underserved </a:t>
            </a:r>
            <a:r>
              <a:rPr lang="en-US" dirty="0" smtClean="0"/>
              <a:t>areas.</a:t>
            </a:r>
            <a:endParaRPr lang="en-US" dirty="0"/>
          </a:p>
          <a:p>
            <a:r>
              <a:rPr lang="en-US" dirty="0"/>
              <a:t>Improve mobile wireless capacity in areas with high </a:t>
            </a:r>
            <a:r>
              <a:rPr lang="en-US" dirty="0" smtClean="0"/>
              <a:t>end-user traffic.</a:t>
            </a:r>
            <a:endParaRPr lang="en-US" dirty="0"/>
          </a:p>
          <a:p>
            <a:r>
              <a:rPr lang="en-US" dirty="0"/>
              <a:t>Prepare for future growth in mobile wireless </a:t>
            </a:r>
            <a:r>
              <a:rPr lang="en-US" dirty="0" smtClean="0"/>
              <a:t>demands.</a:t>
            </a:r>
            <a:endParaRPr lang="en-US" dirty="0"/>
          </a:p>
        </p:txBody>
      </p:sp>
      <p:sp>
        <p:nvSpPr>
          <p:cNvPr id="15" name="Text Placeholder 14"/>
          <p:cNvSpPr>
            <a:spLocks noGrp="1"/>
          </p:cNvSpPr>
          <p:nvPr>
            <p:ph type="body" sz="quarter" idx="27"/>
          </p:nvPr>
        </p:nvSpPr>
        <p:spPr>
          <a:xfrm>
            <a:off x="246703" y="4252347"/>
            <a:ext cx="4041648" cy="731546"/>
          </a:xfrm>
        </p:spPr>
        <p:txBody>
          <a:bodyPr/>
          <a:lstStyle/>
          <a:p>
            <a:r>
              <a:rPr lang="en-US" dirty="0"/>
              <a:t>CIOs in higher </a:t>
            </a:r>
            <a:r>
              <a:rPr lang="en-US" dirty="0" smtClean="0"/>
              <a:t>education.</a:t>
            </a:r>
            <a:endParaRPr lang="en-US" dirty="0"/>
          </a:p>
          <a:p>
            <a:r>
              <a:rPr lang="en-US" dirty="0"/>
              <a:t>Organizations similar to higher </a:t>
            </a:r>
            <a:r>
              <a:rPr lang="en-US" dirty="0" smtClean="0"/>
              <a:t>education.</a:t>
            </a:r>
            <a:endParaRPr lang="en-US" dirty="0"/>
          </a:p>
        </p:txBody>
      </p:sp>
      <p:sp>
        <p:nvSpPr>
          <p:cNvPr id="16" name="Text Placeholder 15"/>
          <p:cNvSpPr>
            <a:spLocks noGrp="1"/>
          </p:cNvSpPr>
          <p:nvPr>
            <p:ph type="body" sz="quarter" idx="28"/>
          </p:nvPr>
        </p:nvSpPr>
        <p:spPr>
          <a:xfrm>
            <a:off x="4830836" y="4248103"/>
            <a:ext cx="4041648" cy="919667"/>
          </a:xfrm>
        </p:spPr>
        <p:txBody>
          <a:bodyPr/>
          <a:lstStyle/>
          <a:p>
            <a:r>
              <a:rPr lang="en-US" dirty="0"/>
              <a:t>Integrate DAS into their current and future mobile and IT </a:t>
            </a:r>
            <a:r>
              <a:rPr lang="en-US" dirty="0" smtClean="0"/>
              <a:t>strategy.</a:t>
            </a:r>
            <a:endParaRPr lang="en-US" dirty="0"/>
          </a:p>
          <a:p>
            <a:r>
              <a:rPr lang="en-US" dirty="0"/>
              <a:t>Get started with a </a:t>
            </a:r>
            <a:r>
              <a:rPr lang="en-US" dirty="0" smtClean="0"/>
              <a:t>DAS project.</a:t>
            </a:r>
            <a:endParaRPr lang="en-US" dirty="0"/>
          </a:p>
          <a:p>
            <a:endParaRPr lang="en-US" dirty="0"/>
          </a:p>
          <a:p>
            <a:endParaRPr lang="en-US" dirty="0"/>
          </a:p>
        </p:txBody>
      </p:sp>
      <p:sp>
        <p:nvSpPr>
          <p:cNvPr id="7" name="TextBox 6"/>
          <p:cNvSpPr txBox="1"/>
          <p:nvPr/>
        </p:nvSpPr>
        <p:spPr>
          <a:xfrm>
            <a:off x="924460" y="5167770"/>
            <a:ext cx="7159667" cy="1246495"/>
          </a:xfrm>
          <a:prstGeom prst="rect">
            <a:avLst/>
          </a:prstGeom>
          <a:noFill/>
        </p:spPr>
        <p:txBody>
          <a:bodyPr wrap="square" rtlCol="0">
            <a:spAutoFit/>
          </a:bodyPr>
          <a:lstStyle/>
          <a:p>
            <a:pPr fontAlgn="base">
              <a:spcBef>
                <a:spcPct val="0"/>
              </a:spcBef>
              <a:spcAft>
                <a:spcPts val="600"/>
              </a:spcAft>
            </a:pPr>
            <a:r>
              <a:rPr lang="en-US" sz="1400" i="1" dirty="0" smtClean="0">
                <a:solidFill>
                  <a:srgbClr val="333333"/>
                </a:solidFill>
                <a:latin typeface="Georgia"/>
              </a:rPr>
              <a:t>“The one piece of advice I would give is to understand that there is a learning curve. That the cellular and DAS space is different, even for IT departments, than other technology spaces. Give yourself enough time to get familiar with the problem space and the solution providers before committing to a direction.”</a:t>
            </a:r>
          </a:p>
          <a:p>
            <a:pPr algn="r" fontAlgn="base">
              <a:spcBef>
                <a:spcPct val="0"/>
              </a:spcBef>
              <a:spcAft>
                <a:spcPts val="600"/>
              </a:spcAft>
            </a:pPr>
            <a:r>
              <a:rPr lang="en-US" sz="1400" i="1" dirty="0" smtClean="0">
                <a:solidFill>
                  <a:srgbClr val="333333"/>
                </a:solidFill>
              </a:rPr>
              <a:t>–</a:t>
            </a:r>
            <a:r>
              <a:rPr lang="en-US" sz="1400" i="1" dirty="0" smtClean="0">
                <a:solidFill>
                  <a:srgbClr val="333333"/>
                </a:solidFill>
                <a:latin typeface="Georgia"/>
              </a:rPr>
              <a:t> </a:t>
            </a:r>
            <a:r>
              <a:rPr lang="en-US" sz="1400" dirty="0" smtClean="0"/>
              <a:t>University IT Infrastructure Consultant</a:t>
            </a:r>
            <a:endParaRPr lang="en-US" sz="1400" dirty="0"/>
          </a:p>
        </p:txBody>
      </p:sp>
      <p:grpSp>
        <p:nvGrpSpPr>
          <p:cNvPr id="10" name="Group 9"/>
          <p:cNvGrpSpPr/>
          <p:nvPr/>
        </p:nvGrpSpPr>
        <p:grpSpPr>
          <a:xfrm>
            <a:off x="0" y="6422955"/>
            <a:ext cx="9144000" cy="437555"/>
            <a:chOff x="0" y="6422955"/>
            <a:chExt cx="9144000" cy="437555"/>
          </a:xfrm>
        </p:grpSpPr>
        <p:pic>
          <p:nvPicPr>
            <p:cNvPr id="11"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7" name="Picture 16"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1053149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a:xfrm>
            <a:off x="247848" y="1535364"/>
            <a:ext cx="5257800" cy="1110400"/>
          </a:xfrm>
        </p:spPr>
        <p:txBody>
          <a:bodyPr/>
          <a:lstStyle/>
          <a:p>
            <a:r>
              <a:rPr lang="en-US" dirty="0"/>
              <a:t>Limited mobile capacity and coverage are a growing concern at higher education organizations. </a:t>
            </a:r>
            <a:r>
              <a:rPr lang="en-US" dirty="0" smtClean="0"/>
              <a:t>Distributed </a:t>
            </a:r>
            <a:r>
              <a:rPr lang="en-US" dirty="0"/>
              <a:t>antenna systems (DAS) </a:t>
            </a:r>
            <a:r>
              <a:rPr lang="en-US" dirty="0" smtClean="0"/>
              <a:t>are </a:t>
            </a:r>
            <a:r>
              <a:rPr lang="en-US" dirty="0"/>
              <a:t>becoming a widely accepted technology for increasing mobile wireless capabilities. However, the steps for implementing a DAS project are complex and unclear. </a:t>
            </a:r>
          </a:p>
        </p:txBody>
      </p:sp>
      <p:sp>
        <p:nvSpPr>
          <p:cNvPr id="4" name="Text Placeholder 3"/>
          <p:cNvSpPr>
            <a:spLocks noGrp="1"/>
          </p:cNvSpPr>
          <p:nvPr>
            <p:ph type="body" sz="quarter" idx="11"/>
          </p:nvPr>
        </p:nvSpPr>
        <p:spPr>
          <a:xfrm>
            <a:off x="247848" y="2991226"/>
            <a:ext cx="5257800" cy="1175965"/>
          </a:xfrm>
        </p:spPr>
        <p:txBody>
          <a:bodyPr/>
          <a:lstStyle/>
          <a:p>
            <a:r>
              <a:rPr lang="en-US" dirty="0"/>
              <a:t>Implementing DAS is not a small project. </a:t>
            </a:r>
            <a:r>
              <a:rPr lang="en-US" dirty="0" smtClean="0"/>
              <a:t>Gaining </a:t>
            </a:r>
            <a:r>
              <a:rPr lang="en-US" dirty="0"/>
              <a:t>stakeholder buy-in will require a strong argument for </a:t>
            </a:r>
            <a:r>
              <a:rPr lang="en-US" dirty="0" smtClean="0"/>
              <a:t>DAS</a:t>
            </a:r>
            <a:r>
              <a:rPr lang="en-US" dirty="0"/>
              <a:t>.</a:t>
            </a:r>
          </a:p>
          <a:p>
            <a:r>
              <a:rPr lang="en-US" dirty="0"/>
              <a:t>Selecting </a:t>
            </a:r>
            <a:r>
              <a:rPr lang="en-US" dirty="0" smtClean="0"/>
              <a:t>the </a:t>
            </a:r>
            <a:r>
              <a:rPr lang="en-US" dirty="0"/>
              <a:t>right </a:t>
            </a:r>
            <a:r>
              <a:rPr lang="en-US" dirty="0" smtClean="0"/>
              <a:t>partnerships to help implement </a:t>
            </a:r>
            <a:r>
              <a:rPr lang="en-US" dirty="0"/>
              <a:t>DAS can be </a:t>
            </a:r>
            <a:r>
              <a:rPr lang="en-US" dirty="0" smtClean="0"/>
              <a:t>complex. </a:t>
            </a:r>
            <a:endParaRPr lang="en-US" dirty="0"/>
          </a:p>
          <a:p>
            <a:r>
              <a:rPr lang="en-US" dirty="0"/>
              <a:t>There are many key groups involved in a DAS implementation. </a:t>
            </a:r>
            <a:r>
              <a:rPr lang="en-US" dirty="0" smtClean="0"/>
              <a:t>IT </a:t>
            </a:r>
            <a:r>
              <a:rPr lang="en-US" dirty="0"/>
              <a:t>must understand its </a:t>
            </a:r>
            <a:r>
              <a:rPr lang="en-US" dirty="0" smtClean="0"/>
              <a:t>role </a:t>
            </a:r>
            <a:r>
              <a:rPr lang="en-US" dirty="0"/>
              <a:t>in a DAS implementation.  </a:t>
            </a:r>
          </a:p>
        </p:txBody>
      </p:sp>
      <p:sp>
        <p:nvSpPr>
          <p:cNvPr id="5" name="Text Placeholder 4"/>
          <p:cNvSpPr>
            <a:spLocks noGrp="1"/>
          </p:cNvSpPr>
          <p:nvPr>
            <p:ph type="body" sz="quarter" idx="12"/>
          </p:nvPr>
        </p:nvSpPr>
        <p:spPr/>
        <p:txBody>
          <a:bodyPr/>
          <a:lstStyle/>
          <a:p>
            <a:r>
              <a:rPr lang="en-US" dirty="0"/>
              <a:t>Understand the key drivers and components </a:t>
            </a:r>
            <a:r>
              <a:rPr lang="en-US" dirty="0" smtClean="0"/>
              <a:t>behind </a:t>
            </a:r>
            <a:r>
              <a:rPr lang="en-US" dirty="0"/>
              <a:t>a DAS solution.</a:t>
            </a:r>
          </a:p>
          <a:p>
            <a:r>
              <a:rPr lang="en-US" dirty="0"/>
              <a:t>Use Info-Tech’s </a:t>
            </a:r>
            <a:r>
              <a:rPr lang="en-US" i="1" dirty="0"/>
              <a:t>DAS Business Proposal </a:t>
            </a:r>
            <a:r>
              <a:rPr lang="en-US" dirty="0" smtClean="0"/>
              <a:t>template</a:t>
            </a:r>
            <a:r>
              <a:rPr lang="en-US" i="1" dirty="0" smtClean="0"/>
              <a:t> </a:t>
            </a:r>
            <a:r>
              <a:rPr lang="en-US" dirty="0"/>
              <a:t>to provide a convincing argument to stakeholders for implementing DAS at your organization. </a:t>
            </a:r>
          </a:p>
          <a:p>
            <a:r>
              <a:rPr lang="en-US" dirty="0"/>
              <a:t>Use Info-Tech’s </a:t>
            </a:r>
            <a:r>
              <a:rPr lang="en-US" i="1" dirty="0"/>
              <a:t>DAS RFP Template </a:t>
            </a:r>
            <a:r>
              <a:rPr lang="en-US" dirty="0"/>
              <a:t>and </a:t>
            </a:r>
            <a:r>
              <a:rPr lang="en-US" i="1" dirty="0"/>
              <a:t>DAS RFP Sample </a:t>
            </a:r>
            <a:r>
              <a:rPr lang="en-US" dirty="0"/>
              <a:t>to solicit and evaluate responses from vendors interested in working with your organization to implement DAS.</a:t>
            </a:r>
          </a:p>
          <a:p>
            <a:r>
              <a:rPr lang="en-US" dirty="0"/>
              <a:t>Understand IT’s role before, during, and after </a:t>
            </a:r>
            <a:r>
              <a:rPr lang="en-US" dirty="0" smtClean="0"/>
              <a:t>the implementation </a:t>
            </a:r>
            <a:r>
              <a:rPr lang="en-US" dirty="0"/>
              <a:t>of a DAS solution. </a:t>
            </a:r>
          </a:p>
        </p:txBody>
      </p:sp>
      <p:sp>
        <p:nvSpPr>
          <p:cNvPr id="6" name="Text Placeholder 5"/>
          <p:cNvSpPr>
            <a:spLocks noGrp="1"/>
          </p:cNvSpPr>
          <p:nvPr>
            <p:ph type="body" sz="quarter" idx="13"/>
          </p:nvPr>
        </p:nvSpPr>
        <p:spPr>
          <a:xfrm>
            <a:off x="5737241" y="1495997"/>
            <a:ext cx="3083231" cy="2611769"/>
          </a:xfrm>
        </p:spPr>
        <p:txBody>
          <a:bodyPr/>
          <a:lstStyle/>
          <a:p>
            <a:pPr marL="228600" indent="-228600">
              <a:spcBef>
                <a:spcPts val="600"/>
              </a:spcBef>
              <a:spcAft>
                <a:spcPts val="600"/>
              </a:spcAft>
              <a:buSzPct val="100000"/>
              <a:buFont typeface="+mj-lt"/>
              <a:buAutoNum type="arabicPeriod"/>
            </a:pPr>
            <a:r>
              <a:rPr lang="en-US" b="1" dirty="0" smtClean="0"/>
              <a:t>Mobile wireless capacity and coverage are insufficient.</a:t>
            </a:r>
            <a:r>
              <a:rPr lang="en-US" dirty="0" smtClean="0"/>
              <a:t> Changing end-user habits and evolving technology are causing wireless issues.</a:t>
            </a:r>
          </a:p>
          <a:p>
            <a:pPr marL="228600" indent="-228600">
              <a:spcBef>
                <a:spcPts val="600"/>
              </a:spcBef>
              <a:spcAft>
                <a:spcPts val="600"/>
              </a:spcAft>
              <a:buSzPct val="100000"/>
              <a:buFont typeface="+mj-lt"/>
              <a:buAutoNum type="arabicPeriod"/>
            </a:pPr>
            <a:r>
              <a:rPr lang="en-US" b="1" dirty="0" smtClean="0">
                <a:solidFill>
                  <a:srgbClr val="333333"/>
                </a:solidFill>
              </a:rPr>
              <a:t>It is IT’s job to get the ball rolling. </a:t>
            </a:r>
            <a:r>
              <a:rPr lang="en-US" dirty="0" smtClean="0"/>
              <a:t>IT should take the lead in exploring the potential of DAS at your organization. </a:t>
            </a:r>
          </a:p>
          <a:p>
            <a:pPr marL="228600" indent="-228600">
              <a:spcBef>
                <a:spcPts val="600"/>
              </a:spcBef>
              <a:spcAft>
                <a:spcPts val="600"/>
              </a:spcAft>
              <a:buSzPct val="100000"/>
              <a:buFont typeface="+mj-lt"/>
              <a:buAutoNum type="arabicPeriod"/>
            </a:pPr>
            <a:r>
              <a:rPr lang="en-US" b="1" dirty="0" smtClean="0">
                <a:solidFill>
                  <a:srgbClr val="333333"/>
                </a:solidFill>
              </a:rPr>
              <a:t>DAS is more about relationships than technology. </a:t>
            </a:r>
            <a:r>
              <a:rPr lang="en-US" dirty="0" smtClean="0">
                <a:solidFill>
                  <a:srgbClr val="333333"/>
                </a:solidFill>
              </a:rPr>
              <a:t>Don’t expect </a:t>
            </a:r>
            <a:r>
              <a:rPr lang="en-US" dirty="0" smtClean="0"/>
              <a:t>systems </a:t>
            </a:r>
            <a:r>
              <a:rPr lang="en-US" dirty="0" smtClean="0">
                <a:solidFill>
                  <a:srgbClr val="333333"/>
                </a:solidFill>
              </a:rPr>
              <a:t>integrators or carriers to do all of the heavy lifting. IT needs to collaborate at every stage.</a:t>
            </a:r>
            <a:endParaRPr lang="en-US" dirty="0">
              <a:solidFill>
                <a:srgbClr val="333333"/>
              </a:solidFill>
            </a:endParaRPr>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8228487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ounded Rectangle 22"/>
          <p:cNvSpPr/>
          <p:nvPr/>
        </p:nvSpPr>
        <p:spPr>
          <a:xfrm>
            <a:off x="4739088"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24" name="Rounded Rectangle 23"/>
          <p:cNvSpPr/>
          <p:nvPr/>
        </p:nvSpPr>
        <p:spPr>
          <a:xfrm>
            <a:off x="350955"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25" name="Rectangle 24"/>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a:ea typeface="+mn-ea"/>
              <a:cs typeface="+mn-cs"/>
            </a:endParaRPr>
          </a:p>
        </p:txBody>
      </p:sp>
      <p:cxnSp>
        <p:nvCxnSpPr>
          <p:cNvPr id="27" name="Straight Arrow Connector 26"/>
          <p:cNvCxnSpPr>
            <a:stCxn id="40" idx="2"/>
          </p:cNvCxnSpPr>
          <p:nvPr/>
        </p:nvCxnSpPr>
        <p:spPr>
          <a:xfrm>
            <a:off x="801010" y="2920539"/>
            <a:ext cx="7748676" cy="0"/>
          </a:xfrm>
          <a:prstGeom prst="straightConnector1">
            <a:avLst/>
          </a:prstGeom>
          <a:noFill/>
          <a:ln w="38100" cap="flat" cmpd="sng" algn="ctr">
            <a:solidFill>
              <a:srgbClr val="FFFFFF">
                <a:lumMod val="85000"/>
              </a:srgbClr>
            </a:solidFill>
            <a:prstDash val="sysDot"/>
            <a:tailEnd type="triangle" w="lg" len="med"/>
          </a:ln>
          <a:effectLst/>
        </p:spPr>
      </p:cxnSp>
      <p:grpSp>
        <p:nvGrpSpPr>
          <p:cNvPr id="28" name="Group 27"/>
          <p:cNvGrpSpPr/>
          <p:nvPr/>
        </p:nvGrpSpPr>
        <p:grpSpPr>
          <a:xfrm>
            <a:off x="6913009" y="2025295"/>
            <a:ext cx="1636677" cy="2763778"/>
            <a:chOff x="6637354" y="1574599"/>
            <a:chExt cx="1636677" cy="2763778"/>
          </a:xfrm>
        </p:grpSpPr>
        <p:sp>
          <p:nvSpPr>
            <p:cNvPr id="30" name="Oval 29"/>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31" name="TextBox 30"/>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497EA9"/>
                  </a:solidFill>
                  <a:effectLst/>
                  <a:uLnTx/>
                  <a:uFillTx/>
                </a:rPr>
                <a:t>Consulting</a:t>
              </a:r>
            </a:p>
          </p:txBody>
        </p:sp>
        <p:sp>
          <p:nvSpPr>
            <p:cNvPr id="32" name="TextBox 31"/>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does not have the time or the knowledge to take this project on. We need assistance through the entirety of this project.”</a:t>
              </a:r>
            </a:p>
          </p:txBody>
        </p:sp>
        <p:pic>
          <p:nvPicPr>
            <p:cNvPr id="33" name="Picture 3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34" name="Group 33"/>
          <p:cNvGrpSpPr/>
          <p:nvPr/>
        </p:nvGrpSpPr>
        <p:grpSpPr>
          <a:xfrm>
            <a:off x="2324596" y="1877373"/>
            <a:ext cx="2129440" cy="2937609"/>
            <a:chOff x="2807522" y="2074912"/>
            <a:chExt cx="2129440" cy="2937609"/>
          </a:xfrm>
        </p:grpSpPr>
        <p:sp>
          <p:nvSpPr>
            <p:cNvPr id="35" name="Oval 34"/>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36" name="TextBox 35"/>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365D7E"/>
                  </a:solidFill>
                  <a:effectLst/>
                  <a:uLnTx/>
                  <a:uFillTx/>
                </a:rPr>
                <a:t>Guided Implementation</a:t>
              </a:r>
            </a:p>
          </p:txBody>
        </p:sp>
        <p:sp>
          <p:nvSpPr>
            <p:cNvPr id="37" name="TextBox 36"/>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38" name="Picture 3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39" name="Group 38"/>
          <p:cNvGrpSpPr/>
          <p:nvPr/>
        </p:nvGrpSpPr>
        <p:grpSpPr>
          <a:xfrm>
            <a:off x="356769" y="2025295"/>
            <a:ext cx="1628660" cy="2794213"/>
            <a:chOff x="1266026" y="2731218"/>
            <a:chExt cx="1628660" cy="2794213"/>
          </a:xfrm>
        </p:grpSpPr>
        <p:sp>
          <p:nvSpPr>
            <p:cNvPr id="40" name="Oval 39"/>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41" name="TextBox 40"/>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29475F"/>
                  </a:solidFill>
                  <a:effectLst/>
                  <a:uLnTx/>
                  <a:uFillTx/>
                </a:rPr>
                <a:t>DIY Toolkit</a:t>
              </a:r>
            </a:p>
          </p:txBody>
        </p:sp>
        <p:sp>
          <p:nvSpPr>
            <p:cNvPr id="42" name="TextBox 41"/>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43" name="Picture 4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44" name="Group 43"/>
          <p:cNvGrpSpPr/>
          <p:nvPr/>
        </p:nvGrpSpPr>
        <p:grpSpPr>
          <a:xfrm>
            <a:off x="4938677" y="2025295"/>
            <a:ext cx="1635165" cy="2795710"/>
            <a:chOff x="4834633" y="1938352"/>
            <a:chExt cx="1635165" cy="2795710"/>
          </a:xfrm>
        </p:grpSpPr>
        <p:sp>
          <p:nvSpPr>
            <p:cNvPr id="45" name="Oval 44"/>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46" name="TextBox 45"/>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3F6D93"/>
                  </a:solidFill>
                  <a:effectLst/>
                  <a:uLnTx/>
                  <a:uFillTx/>
                </a:rPr>
                <a:t>Workshop</a:t>
              </a:r>
            </a:p>
          </p:txBody>
        </p:sp>
        <p:sp>
          <p:nvSpPr>
            <p:cNvPr id="47" name="TextBox 46"/>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48" name="Picture 4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49" name="Rectangle 48"/>
          <p:cNvSpPr/>
          <p:nvPr/>
        </p:nvSpPr>
        <p:spPr>
          <a:xfrm>
            <a:off x="947834"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rgbClr val="29475F"/>
                </a:solidFill>
                <a:effectLst/>
                <a:uLnTx/>
                <a:uFillTx/>
              </a:rPr>
              <a:t>Diagnostics and consistent frameworks used throughout all four options</a:t>
            </a:r>
          </a:p>
        </p:txBody>
      </p:sp>
      <p:sp>
        <p:nvSpPr>
          <p:cNvPr id="50" name="Title 1"/>
          <p:cNvSpPr>
            <a:spLocks noGrp="1"/>
          </p:cNvSpPr>
          <p:nvPr>
            <p:ph type="title"/>
          </p:nvPr>
        </p:nvSpPr>
        <p:spPr>
          <a:xfrm>
            <a:off x="257174" y="255588"/>
            <a:ext cx="8620125" cy="877887"/>
          </a:xfrm>
        </p:spPr>
        <p:txBody>
          <a:bodyPr/>
          <a:lstStyle/>
          <a:p>
            <a:pPr lvl="0">
              <a:lnSpc>
                <a:spcPts val="2600"/>
              </a:lnSpc>
              <a:defRPr/>
            </a:pPr>
            <a:r>
              <a:rPr lang="en-US" dirty="0" smtClean="0">
                <a:cs typeface="Arial" panose="020B0604020202020204" pitchFamily="34" charset="0"/>
              </a:rPr>
              <a:t>Info-Tech offers various levels of support to best suit your needs</a:t>
            </a:r>
            <a:endParaRPr lang="en-US" dirty="0">
              <a:cs typeface="Arial" panose="020B0604020202020204" pitchFamily="34" charset="0"/>
            </a:endParaRPr>
          </a:p>
        </p:txBody>
      </p:sp>
      <p:grpSp>
        <p:nvGrpSpPr>
          <p:cNvPr id="29" name="Group 28"/>
          <p:cNvGrpSpPr/>
          <p:nvPr/>
        </p:nvGrpSpPr>
        <p:grpSpPr>
          <a:xfrm>
            <a:off x="0" y="6422955"/>
            <a:ext cx="9144000" cy="437555"/>
            <a:chOff x="0" y="6422955"/>
            <a:chExt cx="9144000" cy="437555"/>
          </a:xfrm>
        </p:grpSpPr>
        <p:pic>
          <p:nvPicPr>
            <p:cNvPr id="51"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52" name="Picture 51"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5808537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p:cNvGraphicFramePr>
            <a:graphicFrameLocks noGrp="1"/>
          </p:cNvGraphicFramePr>
          <p:nvPr>
            <p:extLst>
              <p:ext uri="{D42A27DB-BD31-4B8C-83A1-F6EECF244321}">
                <p14:modId xmlns:p14="http://schemas.microsoft.com/office/powerpoint/2010/main" val="3010857318"/>
              </p:ext>
            </p:extLst>
          </p:nvPr>
        </p:nvGraphicFramePr>
        <p:xfrm>
          <a:off x="86984" y="1589010"/>
          <a:ext cx="8944715" cy="4787727"/>
        </p:xfrm>
        <a:graphic>
          <a:graphicData uri="http://schemas.openxmlformats.org/drawingml/2006/table">
            <a:tbl>
              <a:tblPr firstRow="1" bandRow="1">
                <a:tableStyleId>{5C22544A-7EE6-4342-B048-85BDC9FD1C3A}</a:tableStyleId>
              </a:tblPr>
              <a:tblGrid>
                <a:gridCol w="1192707"/>
                <a:gridCol w="1938002"/>
                <a:gridCol w="1938002"/>
                <a:gridCol w="1938002"/>
                <a:gridCol w="1938002"/>
              </a:tblGrid>
              <a:tr h="1632242">
                <a:tc>
                  <a:txBody>
                    <a:bodyPr/>
                    <a:lstStyle/>
                    <a:p>
                      <a:pPr algn="ctr"/>
                      <a:r>
                        <a:rPr lang="en-CA" sz="1000" dirty="0" smtClean="0">
                          <a:solidFill>
                            <a:schemeClr val="bg1"/>
                          </a:solidFill>
                        </a:rPr>
                        <a:t>Best-Practice Toolkit</a:t>
                      </a: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marL="228600" indent="-228600">
                        <a:buFont typeface="+mj-lt"/>
                        <a:buAutoNum type="arabicPeriod"/>
                      </a:pPr>
                      <a:r>
                        <a:rPr lang="en-CA" sz="1000" b="0" dirty="0" smtClean="0">
                          <a:solidFill>
                            <a:schemeClr val="tx1"/>
                          </a:solidFill>
                        </a:rPr>
                        <a:t>Understand how the changing mobile wireless landscape is affecting higher education.</a:t>
                      </a:r>
                    </a:p>
                    <a:p>
                      <a:pPr marL="228600" indent="-228600">
                        <a:buFont typeface="+mj-lt"/>
                        <a:buAutoNum type="arabicPeriod"/>
                      </a:pPr>
                      <a:r>
                        <a:rPr lang="en-CA" sz="1000" b="0" dirty="0" smtClean="0">
                          <a:solidFill>
                            <a:schemeClr val="tx1"/>
                          </a:solidFill>
                        </a:rPr>
                        <a:t>Gain a thorough understanding of how DAS can be used in your organization. </a:t>
                      </a:r>
                    </a:p>
                    <a:p>
                      <a:pPr marL="228600" indent="-228600">
                        <a:buFont typeface="+mj-lt"/>
                        <a:buAutoNum type="arabicPeriod"/>
                      </a:pPr>
                      <a:r>
                        <a:rPr lang="en-CA" sz="1000" b="0" dirty="0" smtClean="0">
                          <a:solidFill>
                            <a:schemeClr val="tx1"/>
                          </a:solidFill>
                        </a:rPr>
                        <a:t>Determine IT’s role in a DAS implementation.</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buFont typeface="+mj-lt"/>
                        <a:buAutoNum type="arabicPeriod"/>
                      </a:pPr>
                      <a:r>
                        <a:rPr lang="en-CA" sz="1000" b="0" dirty="0" smtClean="0">
                          <a:solidFill>
                            <a:schemeClr val="tx1"/>
                          </a:solidFill>
                        </a:rPr>
                        <a:t>Develop a business proposal to convince stakeholders that DAS is a necessary project for higher education.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buFont typeface="+mj-lt"/>
                        <a:buAutoNum type="arabicPeriod"/>
                      </a:pPr>
                      <a:r>
                        <a:rPr lang="en-CA" sz="1000" b="0" dirty="0" smtClean="0">
                          <a:solidFill>
                            <a:schemeClr val="tx1"/>
                          </a:solidFill>
                        </a:rPr>
                        <a:t>Use Info-Tech’s instructions and </a:t>
                      </a:r>
                      <a:r>
                        <a:rPr lang="en-CA" sz="1000" b="0" i="1" dirty="0" smtClean="0">
                          <a:solidFill>
                            <a:schemeClr val="tx1"/>
                          </a:solidFill>
                        </a:rPr>
                        <a:t>DAS RFP Template</a:t>
                      </a:r>
                      <a:r>
                        <a:rPr lang="en-CA" sz="1000" b="0" dirty="0" smtClean="0">
                          <a:solidFill>
                            <a:schemeClr val="tx1"/>
                          </a:solidFill>
                        </a:rPr>
                        <a:t> to develop a DAS RFP.</a:t>
                      </a:r>
                    </a:p>
                    <a:p>
                      <a:pPr marL="228600" indent="-228600">
                        <a:buFont typeface="+mj-lt"/>
                        <a:buAutoNum type="arabicPeriod"/>
                      </a:pPr>
                      <a:r>
                        <a:rPr lang="en-CA" sz="1000" b="0" dirty="0" smtClean="0">
                          <a:solidFill>
                            <a:schemeClr val="tx1"/>
                          </a:solidFill>
                        </a:rPr>
                        <a:t>Understand DAS RFP best practices using Info-Tech’s </a:t>
                      </a:r>
                      <a:r>
                        <a:rPr lang="en-CA" sz="1000" b="0" i="1" dirty="0" smtClean="0">
                          <a:solidFill>
                            <a:schemeClr val="tx1"/>
                          </a:solidFill>
                        </a:rPr>
                        <a:t>DAS RFP Sample</a:t>
                      </a:r>
                      <a:r>
                        <a:rPr lang="en-CA" sz="1000" b="0" dirty="0" smtClean="0">
                          <a:solidFill>
                            <a:schemeClr val="tx1"/>
                          </a:solidFill>
                        </a:rPr>
                        <a:t> and case studies.</a:t>
                      </a:r>
                    </a:p>
                    <a:p>
                      <a:pPr marL="228600" indent="-228600">
                        <a:buFont typeface="+mj-lt"/>
                        <a:buAutoNum type="arabicPeriod"/>
                      </a:pPr>
                      <a:r>
                        <a:rPr lang="en-CA" sz="1000" b="0" dirty="0" smtClean="0">
                          <a:solidFill>
                            <a:schemeClr val="tx1"/>
                          </a:solidFill>
                        </a:rPr>
                        <a:t>Understand how to evaluate and select vendors based on RFP responses.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buFont typeface="+mj-lt"/>
                        <a:buAutoNum type="arabicPeriod"/>
                      </a:pPr>
                      <a:r>
                        <a:rPr lang="en-CA" sz="1000" b="0" dirty="0" smtClean="0">
                          <a:solidFill>
                            <a:schemeClr val="tx1"/>
                          </a:solidFill>
                        </a:rPr>
                        <a:t>Make key considerations following the selection of a vendor to implement DAS.</a:t>
                      </a:r>
                    </a:p>
                    <a:p>
                      <a:pPr marL="228600" indent="-228600">
                        <a:buFont typeface="+mj-lt"/>
                        <a:buAutoNum type="arabicPeriod"/>
                      </a:pPr>
                      <a:r>
                        <a:rPr lang="en-CA" sz="1000" b="0" dirty="0" smtClean="0">
                          <a:solidFill>
                            <a:schemeClr val="tx1"/>
                          </a:solidFill>
                        </a:rPr>
                        <a:t>Plan for issues surrounding Wireless Service Providers’ involvement in DAS at your organization</a:t>
                      </a:r>
                      <a:endParaRPr lang="en-CA" sz="1000" b="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387603">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marR="0" lvl="0" indent="-228600" algn="l" defTabSz="914400" rtl="0" eaLnBrk="1" fontAlgn="auto" latinLnBrk="0" hangingPunct="1">
                        <a:lnSpc>
                          <a:spcPct val="100000"/>
                        </a:lnSpc>
                        <a:spcBef>
                          <a:spcPts val="0"/>
                        </a:spcBef>
                        <a:spcAft>
                          <a:spcPts val="600"/>
                        </a:spcAft>
                        <a:buClrTx/>
                        <a:buSzPct val="150000"/>
                        <a:buFontTx/>
                        <a:buBlip>
                          <a:blip r:embed="rId3"/>
                        </a:buBlip>
                        <a:tabLst/>
                        <a:defRPr/>
                      </a:pPr>
                      <a:r>
                        <a:rPr kumimoji="0" lang="en-US" sz="1000" b="0" i="0" u="none" strike="noStrike" kern="1200" cap="none" spc="0" normalizeH="0" baseline="0" noProof="0" dirty="0" smtClean="0">
                          <a:ln>
                            <a:noFill/>
                          </a:ln>
                          <a:solidFill>
                            <a:srgbClr val="333333"/>
                          </a:solidFill>
                          <a:effectLst/>
                          <a:uLnTx/>
                          <a:uFillTx/>
                          <a:latin typeface="+mn-lt"/>
                          <a:ea typeface="+mn-ea"/>
                          <a:cs typeface="Open Sans"/>
                        </a:rPr>
                        <a:t>Understand the drivers behind mobile wireless technology and usage habits. </a:t>
                      </a:r>
                    </a:p>
                    <a:p>
                      <a:pPr marL="0" indent="0">
                        <a:spcAft>
                          <a:spcPts val="600"/>
                        </a:spcAft>
                        <a:buSzPct val="150000"/>
                        <a:buNone/>
                      </a:pPr>
                      <a:endParaRPr lang="en-US" sz="1000" b="0" dirty="0" smtClean="0">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CA" sz="1000" dirty="0" smtClean="0">
                          <a:solidFill>
                            <a:schemeClr val="tx1"/>
                          </a:solidFill>
                        </a:rPr>
                        <a:t>Walk through the key components required for gaining stakeholder approval.</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CA" sz="1000" b="0" dirty="0" smtClean="0">
                          <a:cs typeface="Open Sans"/>
                        </a:rPr>
                        <a:t>Review the structure of a typical DAS RFP. </a:t>
                      </a:r>
                    </a:p>
                    <a:p>
                      <a:pPr marL="228600" indent="-228600">
                        <a:spcAft>
                          <a:spcPts val="600"/>
                        </a:spcAft>
                        <a:buSzPct val="150000"/>
                        <a:buBlip>
                          <a:blip r:embed="rId3"/>
                        </a:buBlip>
                      </a:pPr>
                      <a:r>
                        <a:rPr lang="en-US" sz="1000" baseline="0" dirty="0" smtClean="0">
                          <a:solidFill>
                            <a:schemeClr val="tx1"/>
                          </a:solidFill>
                          <a:latin typeface="+mn-lt"/>
                          <a:cs typeface="Open Sans"/>
                        </a:rPr>
                        <a:t>Develop a DAS RFP tailored to your organization’s needs.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aseline="0" dirty="0" smtClean="0">
                          <a:solidFill>
                            <a:schemeClr val="tx1"/>
                          </a:solidFill>
                          <a:latin typeface="+mn-lt"/>
                        </a:rPr>
                        <a:t>Finalize the DAS RFP.</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900000">
                <a:tc>
                  <a:txBody>
                    <a:bodyPr/>
                    <a:lstStyle/>
                    <a:p>
                      <a:pPr algn="ctr"/>
                      <a:r>
                        <a:rPr lang="en-CA" sz="1000" b="1" dirty="0" smtClean="0">
                          <a:solidFill>
                            <a:schemeClr val="bg1"/>
                          </a:solidFill>
                        </a:rPr>
                        <a:t>Onsite</a:t>
                      </a:r>
                      <a:r>
                        <a:rPr lang="en-CA" sz="1000" b="1" baseline="0" dirty="0" smtClean="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smtClean="0"/>
                        <a:t>Module</a:t>
                      </a:r>
                      <a:r>
                        <a:rPr lang="en-CA" sz="1000" b="1" baseline="0" dirty="0" smtClean="0"/>
                        <a:t> 1</a:t>
                      </a:r>
                      <a:r>
                        <a:rPr lang="en-CA" sz="1000" b="1" dirty="0" smtClean="0"/>
                        <a:t>:</a:t>
                      </a:r>
                    </a:p>
                    <a:p>
                      <a:pPr marL="0" indent="0">
                        <a:buFont typeface="Arial" panose="020B0604020202020204" pitchFamily="34" charset="0"/>
                        <a:buNone/>
                      </a:pPr>
                      <a:r>
                        <a:rPr lang="en-CA" sz="1000" dirty="0" smtClean="0"/>
                        <a:t>Understand the role of distributed antenna systems in higher education</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2</a:t>
                      </a:r>
                      <a:r>
                        <a:rPr lang="en-CA" sz="1000" b="1" dirty="0" smtClean="0"/>
                        <a:t>:</a:t>
                      </a:r>
                    </a:p>
                    <a:p>
                      <a:pPr marL="0" indent="0">
                        <a:buFont typeface="Arial" panose="020B0604020202020204" pitchFamily="34" charset="0"/>
                        <a:buNone/>
                      </a:pPr>
                      <a:r>
                        <a:rPr lang="en-US" sz="1000" kern="1200" dirty="0" smtClean="0">
                          <a:solidFill>
                            <a:schemeClr val="dk1"/>
                          </a:solidFill>
                          <a:effectLst/>
                          <a:latin typeface="+mn-lt"/>
                          <a:ea typeface="+mn-ea"/>
                          <a:cs typeface="+mn-cs"/>
                        </a:rPr>
                        <a:t>Gain stakeholder approval through a DAS business proposal</a:t>
                      </a:r>
                      <a:endParaRPr lang="en-CA" sz="40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3</a:t>
                      </a:r>
                      <a:r>
                        <a:rPr lang="en-CA" sz="1000" b="1" dirty="0" smtClean="0"/>
                        <a:t>:</a:t>
                      </a:r>
                    </a:p>
                    <a:p>
                      <a:pPr marL="0" indent="0">
                        <a:buFont typeface="Arial" panose="020B0604020202020204" pitchFamily="34" charset="0"/>
                        <a:buNone/>
                      </a:pPr>
                      <a:r>
                        <a:rPr lang="en-CA" sz="1000" dirty="0" smtClean="0"/>
                        <a:t>Develop and refine a DAS RFP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4</a:t>
                      </a:r>
                      <a:r>
                        <a:rPr lang="en-CA" sz="1000" b="1" dirty="0" smtClean="0"/>
                        <a:t>:</a:t>
                      </a:r>
                    </a:p>
                    <a:p>
                      <a:pPr marL="0" indent="0">
                        <a:buFont typeface="Arial" panose="020B0604020202020204" pitchFamily="34" charset="0"/>
                        <a:buNone/>
                      </a:pPr>
                      <a:r>
                        <a:rPr lang="en-CA" sz="1000" dirty="0" smtClean="0"/>
                        <a:t>Work with key parties involved to ensure the DAS project is successful</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579884">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2 Results:</a:t>
                      </a:r>
                    </a:p>
                    <a:p>
                      <a:pPr marL="171450" indent="-171450">
                        <a:buFont typeface="Arial" panose="020B0604020202020204" pitchFamily="34" charset="0"/>
                        <a:buChar char="•"/>
                      </a:pPr>
                      <a:r>
                        <a:rPr lang="en-CA" sz="1000" dirty="0" smtClean="0"/>
                        <a:t>Completed</a:t>
                      </a:r>
                      <a:r>
                        <a:rPr lang="en-CA" sz="1000" baseline="0" dirty="0" smtClean="0"/>
                        <a:t> DAS business proposal.</a:t>
                      </a:r>
                      <a:endParaRPr lang="en-CA" sz="100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CA" sz="100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4 Results:</a:t>
                      </a:r>
                    </a:p>
                    <a:p>
                      <a:pPr marL="171450" indent="-171450">
                        <a:buFont typeface="Arial" panose="020B0604020202020204" pitchFamily="34" charset="0"/>
                        <a:buChar char="•"/>
                      </a:pPr>
                      <a:r>
                        <a:rPr lang="en-CA" sz="1000" dirty="0" smtClean="0"/>
                        <a:t>Completed</a:t>
                      </a:r>
                      <a:r>
                        <a:rPr lang="en-CA" sz="1000" baseline="0" dirty="0" smtClean="0"/>
                        <a:t> RFP to submit to interested parties.</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13" name="Picture 12"/>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70983" y="3482880"/>
            <a:ext cx="974520" cy="877885"/>
          </a:xfrm>
          <a:prstGeom prst="rect">
            <a:avLst/>
          </a:prstGeom>
        </p:spPr>
      </p:pic>
      <p:pic>
        <p:nvPicPr>
          <p:cNvPr id="14" name="Picture 13"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11056" y="1751239"/>
            <a:ext cx="1094375" cy="1088500"/>
          </a:xfrm>
          <a:prstGeom prst="rect">
            <a:avLst/>
          </a:prstGeom>
          <a:solidFill>
            <a:schemeClr val="accent1">
              <a:alpha val="0"/>
            </a:schemeClr>
          </a:solidFill>
          <a:effectLst/>
        </p:spPr>
      </p:pic>
      <p:pic>
        <p:nvPicPr>
          <p:cNvPr id="15" name="Picture 14" descr="on-site-workshops.png"/>
          <p:cNvPicPr>
            <a:picLocks noChangeAspect="1"/>
          </p:cNvPicPr>
          <p:nvPr/>
        </p:nvPicPr>
        <p:blipFill rotWithShape="1">
          <a:blip r:embed="rId6" cstate="print"/>
          <a:srcRect l="12204" t="22820" r="8463" b="22257"/>
          <a:stretch/>
        </p:blipFill>
        <p:spPr>
          <a:xfrm>
            <a:off x="282240" y="4912502"/>
            <a:ext cx="752006" cy="483279"/>
          </a:xfrm>
          <a:prstGeom prst="rect">
            <a:avLst/>
          </a:prstGeom>
          <a:effectLst/>
        </p:spPr>
      </p:pic>
      <p:sp>
        <p:nvSpPr>
          <p:cNvPr id="16" name="Chevron 15"/>
          <p:cNvSpPr/>
          <p:nvPr/>
        </p:nvSpPr>
        <p:spPr>
          <a:xfrm>
            <a:off x="1284789" y="1135778"/>
            <a:ext cx="2074686"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Understand the role of DAS</a:t>
            </a:r>
            <a:endParaRPr lang="en-US" sz="1400" dirty="0">
              <a:solidFill>
                <a:srgbClr val="FFFFFF"/>
              </a:solidFill>
            </a:endParaRPr>
          </a:p>
        </p:txBody>
      </p:sp>
      <p:sp>
        <p:nvSpPr>
          <p:cNvPr id="17" name="Chevron 16"/>
          <p:cNvSpPr/>
          <p:nvPr/>
        </p:nvSpPr>
        <p:spPr>
          <a:xfrm>
            <a:off x="3223317" y="1135777"/>
            <a:ext cx="2074686"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Gain stakeholder approval</a:t>
            </a:r>
            <a:endParaRPr lang="en-US" sz="1400" dirty="0">
              <a:solidFill>
                <a:srgbClr val="FFFFFF"/>
              </a:solidFill>
            </a:endParaRPr>
          </a:p>
        </p:txBody>
      </p:sp>
      <p:sp>
        <p:nvSpPr>
          <p:cNvPr id="19" name="Chevron 18"/>
          <p:cNvSpPr/>
          <p:nvPr/>
        </p:nvSpPr>
        <p:spPr>
          <a:xfrm>
            <a:off x="5161845" y="1135776"/>
            <a:ext cx="2074686"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Develop and refine a DAS RFP</a:t>
            </a:r>
            <a:endParaRPr lang="en-US" sz="1400" dirty="0"/>
          </a:p>
        </p:txBody>
      </p:sp>
      <p:sp>
        <p:nvSpPr>
          <p:cNvPr id="20" name="Chevron 19"/>
          <p:cNvSpPr/>
          <p:nvPr/>
        </p:nvSpPr>
        <p:spPr>
          <a:xfrm>
            <a:off x="7100373" y="1135776"/>
            <a:ext cx="1938528"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Build relationships</a:t>
            </a:r>
            <a:endParaRPr lang="en-US" sz="1400" dirty="0">
              <a:solidFill>
                <a:srgbClr val="FFFFFF"/>
              </a:solidFill>
            </a:endParaRPr>
          </a:p>
        </p:txBody>
      </p:sp>
      <p:sp>
        <p:nvSpPr>
          <p:cNvPr id="21" name="Title 3"/>
          <p:cNvSpPr>
            <a:spLocks noGrp="1"/>
          </p:cNvSpPr>
          <p:nvPr>
            <p:ph type="title"/>
          </p:nvPr>
        </p:nvSpPr>
        <p:spPr>
          <a:xfrm>
            <a:off x="249278" y="243510"/>
            <a:ext cx="8620125" cy="877887"/>
          </a:xfrm>
        </p:spPr>
        <p:txBody>
          <a:bodyPr/>
          <a:lstStyle/>
          <a:p>
            <a:r>
              <a:rPr lang="en-US" dirty="0"/>
              <a:t>Prepare for a Wireless World With Distributed Antenna Systems in Higher </a:t>
            </a:r>
            <a:r>
              <a:rPr lang="en-US" dirty="0" smtClean="0"/>
              <a:t>Education – </a:t>
            </a:r>
            <a:r>
              <a:rPr lang="en-US" dirty="0"/>
              <a:t>project </a:t>
            </a:r>
            <a:r>
              <a:rPr lang="en-US" dirty="0" smtClean="0"/>
              <a:t>overview</a:t>
            </a:r>
            <a:endParaRPr lang="en-US" dirty="0"/>
          </a:p>
        </p:txBody>
      </p:sp>
      <p:grpSp>
        <p:nvGrpSpPr>
          <p:cNvPr id="11" name="Group 10"/>
          <p:cNvGrpSpPr/>
          <p:nvPr/>
        </p:nvGrpSpPr>
        <p:grpSpPr>
          <a:xfrm>
            <a:off x="0" y="6422955"/>
            <a:ext cx="9144000" cy="437555"/>
            <a:chOff x="0" y="6422955"/>
            <a:chExt cx="9144000" cy="437555"/>
          </a:xfrm>
        </p:grpSpPr>
        <p:pic>
          <p:nvPicPr>
            <p:cNvPr id="18"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22" name="Picture 21"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1457591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Object 23" hidden="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3291" name="think-cell Slide" r:id="rId20" imgW="360" imgH="360" progId="">
                  <p:embed/>
                </p:oleObj>
              </mc:Choice>
              <mc:Fallback>
                <p:oleObj name="think-cell Slide" r:id="rId20" imgW="360" imgH="360" progId="">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custDataLst>
              <p:tags r:id="rId3"/>
            </p:custDataLst>
          </p:nvPr>
        </p:nvSpPr>
        <p:spPr/>
        <p:txBody>
          <a:bodyPr/>
          <a:lstStyle/>
          <a:p>
            <a:r>
              <a:rPr lang="en-US" dirty="0" smtClean="0"/>
              <a:t>Distributed Antenna Systems two-day </a:t>
            </a:r>
            <a:r>
              <a:rPr lang="en-US" dirty="0"/>
              <a:t>workshop overview</a:t>
            </a:r>
          </a:p>
        </p:txBody>
      </p:sp>
      <p:sp>
        <p:nvSpPr>
          <p:cNvPr id="25" name="Rectangle 24"/>
          <p:cNvSpPr/>
          <p:nvPr>
            <p:custDataLst>
              <p:tags r:id="rId4"/>
            </p:custDataLst>
          </p:nvPr>
        </p:nvSpPr>
        <p:spPr>
          <a:xfrm>
            <a:off x="251520" y="3597579"/>
            <a:ext cx="1044116" cy="968845"/>
          </a:xfrm>
          <a:prstGeom prst="rect">
            <a:avLst/>
          </a:prstGeom>
          <a:solidFill>
            <a:schemeClr val="accent1">
              <a:lumMod val="60000"/>
              <a:lumOff val="40000"/>
            </a:schemeClr>
          </a:solidFill>
          <a:ln>
            <a:noFill/>
          </a:ln>
          <a:effectLst/>
        </p:spPr>
        <p:style>
          <a:lnRef idx="3">
            <a:schemeClr val="lt1"/>
          </a:lnRef>
          <a:fillRef idx="1">
            <a:schemeClr val="accent1"/>
          </a:fillRef>
          <a:effectRef idx="1">
            <a:schemeClr val="accent1"/>
          </a:effectRef>
          <a:fontRef idx="minor">
            <a:schemeClr val="lt1"/>
          </a:fontRef>
        </p:style>
        <p:txBody>
          <a:bodyPr rtlCol="0" anchor="ctr"/>
          <a:lstStyle/>
          <a:p>
            <a:pPr fontAlgn="base">
              <a:spcBef>
                <a:spcPct val="0"/>
              </a:spcBef>
              <a:spcAft>
                <a:spcPct val="0"/>
              </a:spcAft>
            </a:pPr>
            <a:r>
              <a:rPr lang="en-US" sz="1300" b="1" dirty="0" smtClean="0">
                <a:solidFill>
                  <a:schemeClr val="bg1"/>
                </a:solidFill>
              </a:rPr>
              <a:t>Session 1</a:t>
            </a:r>
            <a:endParaRPr lang="en-US" sz="1300" b="1" dirty="0">
              <a:solidFill>
                <a:schemeClr val="bg1"/>
              </a:solidFill>
            </a:endParaRPr>
          </a:p>
        </p:txBody>
      </p:sp>
      <p:sp>
        <p:nvSpPr>
          <p:cNvPr id="58" name="Rectangle 57"/>
          <p:cNvSpPr/>
          <p:nvPr>
            <p:custDataLst>
              <p:tags r:id="rId5"/>
            </p:custDataLst>
          </p:nvPr>
        </p:nvSpPr>
        <p:spPr>
          <a:xfrm>
            <a:off x="251520" y="4989842"/>
            <a:ext cx="1044116" cy="983548"/>
          </a:xfrm>
          <a:prstGeom prst="rect">
            <a:avLst/>
          </a:prstGeom>
          <a:solidFill>
            <a:schemeClr val="accent1">
              <a:lumMod val="60000"/>
              <a:lumOff val="40000"/>
            </a:schemeClr>
          </a:solidFill>
          <a:ln>
            <a:noFill/>
          </a:ln>
          <a:effectLst/>
        </p:spPr>
        <p:style>
          <a:lnRef idx="3">
            <a:schemeClr val="lt1"/>
          </a:lnRef>
          <a:fillRef idx="1">
            <a:schemeClr val="accent1"/>
          </a:fillRef>
          <a:effectRef idx="1">
            <a:schemeClr val="accent1"/>
          </a:effectRef>
          <a:fontRef idx="minor">
            <a:schemeClr val="lt1"/>
          </a:fontRef>
        </p:style>
        <p:txBody>
          <a:bodyPr rtlCol="0" anchor="ctr"/>
          <a:lstStyle/>
          <a:p>
            <a:pPr fontAlgn="base">
              <a:spcBef>
                <a:spcPct val="0"/>
              </a:spcBef>
              <a:spcAft>
                <a:spcPct val="0"/>
              </a:spcAft>
            </a:pPr>
            <a:r>
              <a:rPr lang="en-US" sz="1300" b="1" dirty="0" smtClean="0">
                <a:solidFill>
                  <a:schemeClr val="bg1"/>
                </a:solidFill>
              </a:rPr>
              <a:t>Session 2</a:t>
            </a:r>
            <a:endParaRPr lang="en-US" sz="1300" b="1" dirty="0">
              <a:solidFill>
                <a:schemeClr val="bg1"/>
              </a:solidFill>
            </a:endParaRPr>
          </a:p>
        </p:txBody>
      </p:sp>
      <p:sp>
        <p:nvSpPr>
          <p:cNvPr id="66" name="TextBox 65"/>
          <p:cNvSpPr txBox="1"/>
          <p:nvPr/>
        </p:nvSpPr>
        <p:spPr>
          <a:xfrm>
            <a:off x="251520" y="4668068"/>
            <a:ext cx="864096" cy="307777"/>
          </a:xfrm>
          <a:prstGeom prst="rect">
            <a:avLst/>
          </a:prstGeom>
          <a:noFill/>
          <a:ln>
            <a:noFill/>
          </a:ln>
        </p:spPr>
        <p:txBody>
          <a:bodyPr wrap="square" rtlCol="0">
            <a:spAutoFit/>
          </a:bodyPr>
          <a:lstStyle/>
          <a:p>
            <a:r>
              <a:rPr lang="en-US" sz="1400" i="1" dirty="0" smtClean="0"/>
              <a:t>Break </a:t>
            </a:r>
            <a:endParaRPr lang="en-US" sz="1400" i="1" dirty="0"/>
          </a:p>
        </p:txBody>
      </p:sp>
      <p:grpSp>
        <p:nvGrpSpPr>
          <p:cNvPr id="4" name="Group 5"/>
          <p:cNvGrpSpPr/>
          <p:nvPr/>
        </p:nvGrpSpPr>
        <p:grpSpPr>
          <a:xfrm>
            <a:off x="3326274" y="2326000"/>
            <a:ext cx="1768725" cy="3647390"/>
            <a:chOff x="4247963" y="2326000"/>
            <a:chExt cx="2135959" cy="3647390"/>
          </a:xfrm>
        </p:grpSpPr>
        <p:cxnSp>
          <p:nvCxnSpPr>
            <p:cNvPr id="38" name="Straight Connector 6"/>
            <p:cNvCxnSpPr>
              <a:stCxn id="51" idx="2"/>
              <a:endCxn id="100" idx="2"/>
            </p:cNvCxnSpPr>
            <p:nvPr/>
          </p:nvCxnSpPr>
          <p:spPr>
            <a:xfrm>
              <a:off x="5315943" y="3057520"/>
              <a:ext cx="0" cy="2915870"/>
            </a:xfrm>
            <a:prstGeom prst="line">
              <a:avLst/>
            </a:prstGeom>
            <a:ln w="15875">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1" name="Rectangle 7"/>
            <p:cNvSpPr/>
            <p:nvPr>
              <p:custDataLst>
                <p:tags r:id="rId15"/>
              </p:custDataLst>
            </p:nvPr>
          </p:nvSpPr>
          <p:spPr>
            <a:xfrm>
              <a:off x="4247963" y="2326000"/>
              <a:ext cx="2135959" cy="731520"/>
            </a:xfrm>
            <a:prstGeom prst="rect">
              <a:avLst/>
            </a:prstGeom>
            <a:solidFill>
              <a:schemeClr val="accent1">
                <a:lumMod val="60000"/>
                <a:lumOff val="4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b="1" dirty="0" smtClean="0">
                  <a:solidFill>
                    <a:schemeClr val="bg1"/>
                  </a:solidFill>
                </a:rPr>
                <a:t>Day 1: Afternoon</a:t>
              </a:r>
              <a:endParaRPr lang="en-US" b="1" dirty="0">
                <a:solidFill>
                  <a:schemeClr val="bg1"/>
                </a:solidFill>
              </a:endParaRPr>
            </a:p>
          </p:txBody>
        </p:sp>
        <p:sp>
          <p:nvSpPr>
            <p:cNvPr id="99" name="Rectangle 8"/>
            <p:cNvSpPr/>
            <p:nvPr>
              <p:custDataLst>
                <p:tags r:id="rId16"/>
              </p:custDataLst>
            </p:nvPr>
          </p:nvSpPr>
          <p:spPr>
            <a:xfrm>
              <a:off x="4247963" y="3597580"/>
              <a:ext cx="2135959" cy="968844"/>
            </a:xfrm>
            <a:prstGeom prst="rect">
              <a:avLst/>
            </a:prstGeom>
            <a:ln>
              <a:solidFill>
                <a:schemeClr val="tx1">
                  <a:lumMod val="60000"/>
                  <a:lumOff val="40000"/>
                </a:schemeClr>
              </a:solidFill>
            </a:ln>
          </p:spPr>
          <p:style>
            <a:lnRef idx="2">
              <a:schemeClr val="accent3"/>
            </a:lnRef>
            <a:fillRef idx="1">
              <a:schemeClr val="lt1"/>
            </a:fillRef>
            <a:effectRef idx="0">
              <a:schemeClr val="accent3"/>
            </a:effectRef>
            <a:fontRef idx="minor">
              <a:schemeClr val="dk1"/>
            </a:fontRef>
          </p:style>
          <p:txBody>
            <a:bodyPr lIns="72000" rtlCol="0" anchor="t"/>
            <a:lstStyle/>
            <a:p>
              <a:pPr marL="93663" indent="-93663">
                <a:buFont typeface="Arial" pitchFamily="34" charset="0"/>
                <a:buChar char="•"/>
              </a:pPr>
              <a:r>
                <a:rPr lang="en-US" sz="1200" dirty="0" smtClean="0">
                  <a:solidFill>
                    <a:srgbClr val="333333"/>
                  </a:solidFill>
                </a:rPr>
                <a:t>Begin analyzing current state, including pain points and goals for DAS.</a:t>
              </a:r>
            </a:p>
            <a:p>
              <a:endParaRPr lang="en-US" sz="1200" dirty="0" smtClean="0">
                <a:solidFill>
                  <a:srgbClr val="333333"/>
                </a:solidFill>
              </a:endParaRPr>
            </a:p>
          </p:txBody>
        </p:sp>
        <p:sp>
          <p:nvSpPr>
            <p:cNvPr id="100" name="Rectangle 9"/>
            <p:cNvSpPr/>
            <p:nvPr>
              <p:custDataLst>
                <p:tags r:id="rId17"/>
              </p:custDataLst>
            </p:nvPr>
          </p:nvSpPr>
          <p:spPr>
            <a:xfrm>
              <a:off x="4247963" y="5001736"/>
              <a:ext cx="2135959" cy="971654"/>
            </a:xfrm>
            <a:prstGeom prst="rect">
              <a:avLst/>
            </a:prstGeom>
            <a:ln>
              <a:solidFill>
                <a:schemeClr val="tx1">
                  <a:lumMod val="60000"/>
                  <a:lumOff val="40000"/>
                </a:schemeClr>
              </a:solidFill>
            </a:ln>
          </p:spPr>
          <p:style>
            <a:lnRef idx="2">
              <a:schemeClr val="accent3"/>
            </a:lnRef>
            <a:fillRef idx="1">
              <a:schemeClr val="lt1"/>
            </a:fillRef>
            <a:effectRef idx="0">
              <a:schemeClr val="accent3"/>
            </a:effectRef>
            <a:fontRef idx="minor">
              <a:schemeClr val="dk1"/>
            </a:fontRef>
          </p:style>
          <p:txBody>
            <a:bodyPr lIns="72000" rtlCol="0" anchor="t"/>
            <a:lstStyle/>
            <a:p>
              <a:pPr marL="93663" indent="-93663">
                <a:buFont typeface="Arial" pitchFamily="34" charset="0"/>
                <a:buChar char="•"/>
              </a:pPr>
              <a:r>
                <a:rPr lang="en-US" sz="1200" dirty="0" smtClean="0">
                  <a:solidFill>
                    <a:srgbClr val="333333"/>
                  </a:solidFill>
                </a:rPr>
                <a:t>Finalize business proposal.</a:t>
              </a:r>
            </a:p>
            <a:p>
              <a:pPr marL="93663" indent="-93663">
                <a:buFont typeface="Arial" pitchFamily="34" charset="0"/>
                <a:buChar char="•"/>
              </a:pPr>
              <a:endParaRPr lang="en-US" sz="1200" dirty="0">
                <a:solidFill>
                  <a:srgbClr val="333333"/>
                </a:solidFill>
              </a:endParaRPr>
            </a:p>
            <a:p>
              <a:pPr marL="93663" indent="-93663" algn="l">
                <a:buFont typeface="Arial" pitchFamily="34" charset="0"/>
                <a:buChar char="•"/>
              </a:pPr>
              <a:endParaRPr lang="en-US" sz="1200" dirty="0" smtClean="0">
                <a:solidFill>
                  <a:srgbClr val="333333"/>
                </a:solidFill>
              </a:endParaRPr>
            </a:p>
          </p:txBody>
        </p:sp>
      </p:grpSp>
      <p:grpSp>
        <p:nvGrpSpPr>
          <p:cNvPr id="3" name="Group 16"/>
          <p:cNvGrpSpPr/>
          <p:nvPr/>
        </p:nvGrpSpPr>
        <p:grpSpPr>
          <a:xfrm>
            <a:off x="1435122" y="2326000"/>
            <a:ext cx="1768726" cy="3647390"/>
            <a:chOff x="1511660" y="2326000"/>
            <a:chExt cx="2135960" cy="3647390"/>
          </a:xfrm>
        </p:grpSpPr>
        <p:cxnSp>
          <p:nvCxnSpPr>
            <p:cNvPr id="35" name="Straight Connector 17"/>
            <p:cNvCxnSpPr>
              <a:stCxn id="16" idx="2"/>
              <a:endCxn id="102" idx="2"/>
            </p:cNvCxnSpPr>
            <p:nvPr/>
          </p:nvCxnSpPr>
          <p:spPr>
            <a:xfrm>
              <a:off x="2579640" y="3057520"/>
              <a:ext cx="1" cy="2915870"/>
            </a:xfrm>
            <a:prstGeom prst="line">
              <a:avLst/>
            </a:prstGeom>
            <a:ln w="15875">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6" name="Rectangle 19"/>
            <p:cNvSpPr/>
            <p:nvPr>
              <p:custDataLst>
                <p:tags r:id="rId12"/>
              </p:custDataLst>
            </p:nvPr>
          </p:nvSpPr>
          <p:spPr>
            <a:xfrm>
              <a:off x="1511660" y="2326000"/>
              <a:ext cx="2135959" cy="731520"/>
            </a:xfrm>
            <a:prstGeom prst="rect">
              <a:avLst/>
            </a:prstGeom>
            <a:solidFill>
              <a:schemeClr val="accent1">
                <a:lumMod val="60000"/>
                <a:lumOff val="4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b="1" dirty="0" smtClean="0">
                  <a:solidFill>
                    <a:schemeClr val="bg1"/>
                  </a:solidFill>
                </a:rPr>
                <a:t>Day 1: Morning</a:t>
              </a:r>
              <a:endParaRPr lang="en-US" b="1" dirty="0">
                <a:solidFill>
                  <a:schemeClr val="bg1"/>
                </a:solidFill>
              </a:endParaRPr>
            </a:p>
          </p:txBody>
        </p:sp>
        <p:sp>
          <p:nvSpPr>
            <p:cNvPr id="97" name="Rectangle 20"/>
            <p:cNvSpPr/>
            <p:nvPr>
              <p:custDataLst>
                <p:tags r:id="rId13"/>
              </p:custDataLst>
            </p:nvPr>
          </p:nvSpPr>
          <p:spPr>
            <a:xfrm>
              <a:off x="1511660" y="3597579"/>
              <a:ext cx="2135959" cy="983549"/>
            </a:xfrm>
            <a:prstGeom prst="rect">
              <a:avLst/>
            </a:prstGeom>
            <a:ln>
              <a:solidFill>
                <a:schemeClr val="tx1">
                  <a:lumMod val="60000"/>
                  <a:lumOff val="40000"/>
                </a:schemeClr>
              </a:solidFill>
            </a:ln>
          </p:spPr>
          <p:style>
            <a:lnRef idx="2">
              <a:schemeClr val="accent3"/>
            </a:lnRef>
            <a:fillRef idx="1">
              <a:schemeClr val="lt1"/>
            </a:fillRef>
            <a:effectRef idx="0">
              <a:schemeClr val="accent3"/>
            </a:effectRef>
            <a:fontRef idx="minor">
              <a:schemeClr val="dk1"/>
            </a:fontRef>
          </p:style>
          <p:txBody>
            <a:bodyPr lIns="72000" rtlCol="0" anchor="t"/>
            <a:lstStyle/>
            <a:p>
              <a:pPr marL="114300" indent="-114300">
                <a:buFont typeface="Arial" pitchFamily="34" charset="0"/>
                <a:buChar char="•"/>
                <a:defRPr/>
              </a:pPr>
              <a:r>
                <a:rPr lang="en-US" sz="1200" dirty="0" smtClean="0"/>
                <a:t>Understand the drivers behind mobile capacity and coverage issues. </a:t>
              </a:r>
            </a:p>
          </p:txBody>
        </p:sp>
        <p:sp>
          <p:nvSpPr>
            <p:cNvPr id="102" name="Rectangle 21"/>
            <p:cNvSpPr/>
            <p:nvPr>
              <p:custDataLst>
                <p:tags r:id="rId14"/>
              </p:custDataLst>
            </p:nvPr>
          </p:nvSpPr>
          <p:spPr>
            <a:xfrm>
              <a:off x="1511661" y="4989842"/>
              <a:ext cx="2135959" cy="983548"/>
            </a:xfrm>
            <a:prstGeom prst="rect">
              <a:avLst/>
            </a:prstGeom>
            <a:ln>
              <a:solidFill>
                <a:schemeClr val="tx1">
                  <a:lumMod val="60000"/>
                  <a:lumOff val="40000"/>
                </a:schemeClr>
              </a:solidFill>
            </a:ln>
          </p:spPr>
          <p:style>
            <a:lnRef idx="2">
              <a:schemeClr val="accent3"/>
            </a:lnRef>
            <a:fillRef idx="1">
              <a:schemeClr val="lt1"/>
            </a:fillRef>
            <a:effectRef idx="0">
              <a:schemeClr val="accent3"/>
            </a:effectRef>
            <a:fontRef idx="minor">
              <a:schemeClr val="dk1"/>
            </a:fontRef>
          </p:style>
          <p:txBody>
            <a:bodyPr lIns="72000" rtlCol="0" anchor="t"/>
            <a:lstStyle/>
            <a:p>
              <a:pPr marL="112713" indent="-112713" algn="l">
                <a:buFont typeface="Arial" panose="020B0604020202020204" pitchFamily="34" charset="0"/>
                <a:buChar char="•"/>
              </a:pPr>
              <a:r>
                <a:rPr lang="en-US" sz="1200" dirty="0" smtClean="0">
                  <a:solidFill>
                    <a:srgbClr val="333333"/>
                  </a:solidFill>
                </a:rPr>
                <a:t>Understand DAS and its use cases.</a:t>
              </a:r>
            </a:p>
            <a:p>
              <a:pPr marL="112713" indent="-112713" algn="l">
                <a:buFont typeface="Arial" panose="020B0604020202020204" pitchFamily="34" charset="0"/>
                <a:buChar char="•"/>
              </a:pPr>
              <a:r>
                <a:rPr lang="en-US" sz="1200" dirty="0" smtClean="0">
                  <a:solidFill>
                    <a:srgbClr val="333333"/>
                  </a:solidFill>
                </a:rPr>
                <a:t>Understand how DAS can help your organization.</a:t>
              </a:r>
            </a:p>
          </p:txBody>
        </p:sp>
      </p:grpSp>
      <p:grpSp>
        <p:nvGrpSpPr>
          <p:cNvPr id="5" name="Group 36"/>
          <p:cNvGrpSpPr/>
          <p:nvPr/>
        </p:nvGrpSpPr>
        <p:grpSpPr>
          <a:xfrm>
            <a:off x="5217424" y="2326000"/>
            <a:ext cx="1768726" cy="3647390"/>
            <a:chOff x="6732238" y="2326000"/>
            <a:chExt cx="2135960" cy="3647390"/>
          </a:xfrm>
        </p:grpSpPr>
        <p:cxnSp>
          <p:nvCxnSpPr>
            <p:cNvPr id="40" name="Straight Connector 38"/>
            <p:cNvCxnSpPr>
              <a:stCxn id="33" idx="2"/>
              <a:endCxn id="103" idx="2"/>
            </p:cNvCxnSpPr>
            <p:nvPr/>
          </p:nvCxnSpPr>
          <p:spPr>
            <a:xfrm>
              <a:off x="7800219" y="3057520"/>
              <a:ext cx="0" cy="2915870"/>
            </a:xfrm>
            <a:prstGeom prst="line">
              <a:avLst/>
            </a:prstGeom>
            <a:ln w="15875">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01" name="Rectangle 40"/>
            <p:cNvSpPr/>
            <p:nvPr>
              <p:custDataLst>
                <p:tags r:id="rId9"/>
              </p:custDataLst>
            </p:nvPr>
          </p:nvSpPr>
          <p:spPr>
            <a:xfrm>
              <a:off x="6732238" y="3597580"/>
              <a:ext cx="2135959" cy="968844"/>
            </a:xfrm>
            <a:prstGeom prst="rect">
              <a:avLst/>
            </a:prstGeom>
            <a:ln>
              <a:solidFill>
                <a:schemeClr val="tx1">
                  <a:lumMod val="60000"/>
                  <a:lumOff val="40000"/>
                </a:schemeClr>
              </a:solidFill>
            </a:ln>
          </p:spPr>
          <p:style>
            <a:lnRef idx="2">
              <a:schemeClr val="accent3"/>
            </a:lnRef>
            <a:fillRef idx="1">
              <a:schemeClr val="lt1"/>
            </a:fillRef>
            <a:effectRef idx="0">
              <a:schemeClr val="accent3"/>
            </a:effectRef>
            <a:fontRef idx="minor">
              <a:schemeClr val="dk1"/>
            </a:fontRef>
          </p:style>
          <p:txBody>
            <a:bodyPr lIns="72000" rIns="0" rtlCol="0" anchor="t"/>
            <a:lstStyle/>
            <a:p>
              <a:pPr marL="93663" indent="-93663" algn="l">
                <a:buFont typeface="Arial" pitchFamily="34" charset="0"/>
                <a:buChar char="•"/>
              </a:pPr>
              <a:r>
                <a:rPr lang="en-US" sz="1200" dirty="0" smtClean="0">
                  <a:solidFill>
                    <a:srgbClr val="333333"/>
                  </a:solidFill>
                </a:rPr>
                <a:t>Review sample RFP and understand individual components.</a:t>
              </a:r>
            </a:p>
          </p:txBody>
        </p:sp>
        <p:sp>
          <p:nvSpPr>
            <p:cNvPr id="103" name="Rectangle 41"/>
            <p:cNvSpPr/>
            <p:nvPr>
              <p:custDataLst>
                <p:tags r:id="rId10"/>
              </p:custDataLst>
            </p:nvPr>
          </p:nvSpPr>
          <p:spPr>
            <a:xfrm>
              <a:off x="6732239" y="5001736"/>
              <a:ext cx="2135959" cy="971654"/>
            </a:xfrm>
            <a:prstGeom prst="rect">
              <a:avLst/>
            </a:prstGeom>
            <a:ln>
              <a:solidFill>
                <a:schemeClr val="tx1">
                  <a:lumMod val="60000"/>
                  <a:lumOff val="40000"/>
                </a:schemeClr>
              </a:solidFill>
            </a:ln>
          </p:spPr>
          <p:style>
            <a:lnRef idx="2">
              <a:schemeClr val="accent3"/>
            </a:lnRef>
            <a:fillRef idx="1">
              <a:schemeClr val="lt1"/>
            </a:fillRef>
            <a:effectRef idx="0">
              <a:schemeClr val="accent3"/>
            </a:effectRef>
            <a:fontRef idx="minor">
              <a:schemeClr val="dk1"/>
            </a:fontRef>
          </p:style>
          <p:txBody>
            <a:bodyPr lIns="72000" rtlCol="0" anchor="t"/>
            <a:lstStyle/>
            <a:p>
              <a:pPr marL="93663" indent="-93663" algn="l">
                <a:buFont typeface="Arial" pitchFamily="34" charset="0"/>
                <a:buChar char="•"/>
              </a:pPr>
              <a:r>
                <a:rPr lang="en-US" sz="1200" dirty="0" smtClean="0">
                  <a:solidFill>
                    <a:srgbClr val="333333"/>
                  </a:solidFill>
                </a:rPr>
                <a:t>Complete RFP for DAS implementation.</a:t>
              </a:r>
              <a:endParaRPr lang="en-US" sz="1200" dirty="0">
                <a:solidFill>
                  <a:srgbClr val="333333"/>
                </a:solidFill>
              </a:endParaRPr>
            </a:p>
            <a:p>
              <a:pPr marL="112713" indent="-112713" algn="l">
                <a:buFont typeface="Arial" pitchFamily="34" charset="0"/>
                <a:buChar char="•"/>
              </a:pPr>
              <a:endParaRPr lang="en-US" sz="1200" dirty="0" smtClean="0">
                <a:solidFill>
                  <a:srgbClr val="333333"/>
                </a:solidFill>
              </a:endParaRPr>
            </a:p>
          </p:txBody>
        </p:sp>
        <p:sp>
          <p:nvSpPr>
            <p:cNvPr id="33" name="Rectangle 42"/>
            <p:cNvSpPr/>
            <p:nvPr>
              <p:custDataLst>
                <p:tags r:id="rId11"/>
              </p:custDataLst>
            </p:nvPr>
          </p:nvSpPr>
          <p:spPr>
            <a:xfrm>
              <a:off x="6732239" y="2326000"/>
              <a:ext cx="2135959" cy="731520"/>
            </a:xfrm>
            <a:prstGeom prst="rect">
              <a:avLst/>
            </a:prstGeom>
            <a:solidFill>
              <a:schemeClr val="accent1">
                <a:lumMod val="60000"/>
                <a:lumOff val="4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b="1" dirty="0" smtClean="0">
                  <a:solidFill>
                    <a:schemeClr val="bg1"/>
                  </a:solidFill>
                </a:rPr>
                <a:t>Day 2: Morning</a:t>
              </a:r>
              <a:endParaRPr lang="en-US" b="1" dirty="0">
                <a:solidFill>
                  <a:schemeClr val="bg1"/>
                </a:solidFill>
              </a:endParaRPr>
            </a:p>
          </p:txBody>
        </p:sp>
      </p:grpSp>
      <p:sp>
        <p:nvSpPr>
          <p:cNvPr id="19" name="Text Placeholder 1"/>
          <p:cNvSpPr>
            <a:spLocks noGrp="1"/>
          </p:cNvSpPr>
          <p:nvPr>
            <p:ph type="body" sz="quarter" idx="4294967295"/>
          </p:nvPr>
        </p:nvSpPr>
        <p:spPr>
          <a:xfrm>
            <a:off x="257176" y="1232756"/>
            <a:ext cx="8620124" cy="657225"/>
          </a:xfrm>
          <a:prstGeom prst="rect">
            <a:avLst/>
          </a:prstGeom>
        </p:spPr>
        <p:txBody>
          <a:bodyPr/>
          <a:lstStyle/>
          <a:p>
            <a:pPr marL="0" indent="0">
              <a:buNone/>
            </a:pPr>
            <a:r>
              <a:rPr lang="en-US" sz="1800" b="1" dirty="0" smtClean="0"/>
              <a:t>Going through this blueprint as a workshop? Use this overview as a rough schedule to complete the activities in two days.</a:t>
            </a:r>
            <a:endParaRPr lang="en-US" sz="1800" b="1" dirty="0"/>
          </a:p>
        </p:txBody>
      </p:sp>
      <p:grpSp>
        <p:nvGrpSpPr>
          <p:cNvPr id="23" name="Group 48"/>
          <p:cNvGrpSpPr/>
          <p:nvPr/>
        </p:nvGrpSpPr>
        <p:grpSpPr>
          <a:xfrm>
            <a:off x="7108575" y="2326000"/>
            <a:ext cx="1768725" cy="3647390"/>
            <a:chOff x="6732239" y="2326000"/>
            <a:chExt cx="2135959" cy="3647390"/>
          </a:xfrm>
        </p:grpSpPr>
        <p:cxnSp>
          <p:nvCxnSpPr>
            <p:cNvPr id="26" name="Straight Connector 49"/>
            <p:cNvCxnSpPr>
              <a:stCxn id="29" idx="2"/>
              <a:endCxn id="28" idx="2"/>
            </p:cNvCxnSpPr>
            <p:nvPr/>
          </p:nvCxnSpPr>
          <p:spPr>
            <a:xfrm>
              <a:off x="7800219" y="3057520"/>
              <a:ext cx="0" cy="2915870"/>
            </a:xfrm>
            <a:prstGeom prst="line">
              <a:avLst/>
            </a:prstGeom>
            <a:ln w="15875">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7" name="Rectangle 51"/>
            <p:cNvSpPr/>
            <p:nvPr>
              <p:custDataLst>
                <p:tags r:id="rId6"/>
              </p:custDataLst>
            </p:nvPr>
          </p:nvSpPr>
          <p:spPr>
            <a:xfrm>
              <a:off x="6732239" y="3597580"/>
              <a:ext cx="2135959" cy="968844"/>
            </a:xfrm>
            <a:prstGeom prst="rect">
              <a:avLst/>
            </a:prstGeom>
            <a:ln>
              <a:solidFill>
                <a:schemeClr val="tx1">
                  <a:lumMod val="60000"/>
                  <a:lumOff val="40000"/>
                </a:schemeClr>
              </a:solidFill>
            </a:ln>
          </p:spPr>
          <p:style>
            <a:lnRef idx="2">
              <a:schemeClr val="accent3"/>
            </a:lnRef>
            <a:fillRef idx="1">
              <a:schemeClr val="lt1"/>
            </a:fillRef>
            <a:effectRef idx="0">
              <a:schemeClr val="accent3"/>
            </a:effectRef>
            <a:fontRef idx="minor">
              <a:schemeClr val="dk1"/>
            </a:fontRef>
          </p:style>
          <p:txBody>
            <a:bodyPr lIns="72000" rIns="0" rtlCol="0" anchor="t"/>
            <a:lstStyle/>
            <a:p>
              <a:pPr marL="112713" indent="-112713" algn="l">
                <a:buFont typeface="Arial" pitchFamily="34" charset="0"/>
                <a:buChar char="•"/>
              </a:pPr>
              <a:r>
                <a:rPr lang="en-US" sz="1200" dirty="0" smtClean="0">
                  <a:solidFill>
                    <a:srgbClr val="333333"/>
                  </a:solidFill>
                </a:rPr>
                <a:t>Finalize RFP.</a:t>
              </a:r>
            </a:p>
            <a:p>
              <a:pPr marL="112713" indent="-112713" algn="l">
                <a:buFont typeface="Arial" pitchFamily="34" charset="0"/>
                <a:buChar char="•"/>
              </a:pPr>
              <a:r>
                <a:rPr lang="en-US" sz="1200" dirty="0" smtClean="0">
                  <a:solidFill>
                    <a:srgbClr val="333333"/>
                  </a:solidFill>
                </a:rPr>
                <a:t>Review RFP scoring procedure and plan for evaluating responses.</a:t>
              </a:r>
              <a:endParaRPr lang="en-US" sz="1200" dirty="0">
                <a:solidFill>
                  <a:srgbClr val="333333"/>
                </a:solidFill>
              </a:endParaRPr>
            </a:p>
          </p:txBody>
        </p:sp>
        <p:sp>
          <p:nvSpPr>
            <p:cNvPr id="28" name="Rectangle 52"/>
            <p:cNvSpPr/>
            <p:nvPr>
              <p:custDataLst>
                <p:tags r:id="rId7"/>
              </p:custDataLst>
            </p:nvPr>
          </p:nvSpPr>
          <p:spPr>
            <a:xfrm>
              <a:off x="6732239" y="5001736"/>
              <a:ext cx="2135959" cy="971654"/>
            </a:xfrm>
            <a:prstGeom prst="rect">
              <a:avLst/>
            </a:prstGeom>
            <a:ln>
              <a:solidFill>
                <a:schemeClr val="tx1">
                  <a:lumMod val="60000"/>
                  <a:lumOff val="40000"/>
                </a:schemeClr>
              </a:solidFill>
            </a:ln>
          </p:spPr>
          <p:style>
            <a:lnRef idx="2">
              <a:schemeClr val="accent3"/>
            </a:lnRef>
            <a:fillRef idx="1">
              <a:schemeClr val="lt1"/>
            </a:fillRef>
            <a:effectRef idx="0">
              <a:schemeClr val="accent3"/>
            </a:effectRef>
            <a:fontRef idx="minor">
              <a:schemeClr val="dk1"/>
            </a:fontRef>
          </p:style>
          <p:txBody>
            <a:bodyPr lIns="72000" rtlCol="0" anchor="t"/>
            <a:lstStyle/>
            <a:p>
              <a:pPr marL="93663" indent="-93663" algn="l">
                <a:buFont typeface="Arial" pitchFamily="34" charset="0"/>
                <a:buChar char="•"/>
              </a:pPr>
              <a:r>
                <a:rPr lang="en-US" sz="1200" dirty="0" smtClean="0">
                  <a:solidFill>
                    <a:srgbClr val="333333"/>
                  </a:solidFill>
                </a:rPr>
                <a:t>Review best practices for implementing DAS.</a:t>
              </a:r>
            </a:p>
          </p:txBody>
        </p:sp>
        <p:sp>
          <p:nvSpPr>
            <p:cNvPr id="29" name="Rectangle 53"/>
            <p:cNvSpPr/>
            <p:nvPr>
              <p:custDataLst>
                <p:tags r:id="rId8"/>
              </p:custDataLst>
            </p:nvPr>
          </p:nvSpPr>
          <p:spPr>
            <a:xfrm>
              <a:off x="6732239" y="2326000"/>
              <a:ext cx="2135959" cy="731520"/>
            </a:xfrm>
            <a:prstGeom prst="rect">
              <a:avLst/>
            </a:prstGeom>
            <a:solidFill>
              <a:schemeClr val="accent1">
                <a:lumMod val="60000"/>
                <a:lumOff val="4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b="1" dirty="0" smtClean="0">
                  <a:solidFill>
                    <a:schemeClr val="bg1"/>
                  </a:solidFill>
                </a:rPr>
                <a:t>Day 2: Afternoon</a:t>
              </a:r>
              <a:endParaRPr lang="en-US" b="1" dirty="0">
                <a:solidFill>
                  <a:schemeClr val="bg1"/>
                </a:solidFill>
              </a:endParaRPr>
            </a:p>
          </p:txBody>
        </p:sp>
      </p:grpSp>
      <p:grpSp>
        <p:nvGrpSpPr>
          <p:cNvPr id="30" name="Group 29"/>
          <p:cNvGrpSpPr/>
          <p:nvPr/>
        </p:nvGrpSpPr>
        <p:grpSpPr>
          <a:xfrm>
            <a:off x="0" y="6422955"/>
            <a:ext cx="9144000" cy="437555"/>
            <a:chOff x="0" y="6422955"/>
            <a:chExt cx="9144000" cy="437555"/>
          </a:xfrm>
        </p:grpSpPr>
        <p:pic>
          <p:nvPicPr>
            <p:cNvPr id="31" name="Picture 3">
              <a:hlinkClick r:id="rId22"/>
            </p:cNvPr>
            <p:cNvPicPr>
              <a:picLocks noChangeAspect="1" noChangeArrowheads="1"/>
            </p:cNvPicPr>
            <p:nvPr/>
          </p:nvPicPr>
          <p:blipFill>
            <a:blip r:embed="rId23" cstate="print"/>
            <a:srcRect/>
            <a:stretch>
              <a:fillRect/>
            </a:stretch>
          </p:blipFill>
          <p:spPr bwMode="auto">
            <a:xfrm>
              <a:off x="0" y="6422955"/>
              <a:ext cx="9144000" cy="437555"/>
            </a:xfrm>
            <a:prstGeom prst="rect">
              <a:avLst/>
            </a:prstGeom>
            <a:noFill/>
            <a:ln w="9525">
              <a:noFill/>
              <a:miter lim="800000"/>
              <a:headEnd/>
              <a:tailEnd/>
            </a:ln>
          </p:spPr>
        </p:pic>
        <p:pic>
          <p:nvPicPr>
            <p:cNvPr id="32" name="Picture 31" descr="itrg-logo.png"/>
            <p:cNvPicPr>
              <a:picLocks noChangeAspect="1"/>
            </p:cNvPicPr>
            <p:nvPr/>
          </p:nvPicPr>
          <p:blipFill>
            <a:blip r:embed="rId2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142577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5"/>
          <p:cNvPicPr>
            <a:picLocks noChangeAspect="1" noChangeArrowheads="1"/>
          </p:cNvPicPr>
          <p:nvPr/>
        </p:nvPicPr>
        <p:blipFill>
          <a:blip r:embed="rId3" cstate="print"/>
          <a:srcRect/>
          <a:stretch>
            <a:fillRect/>
          </a:stretch>
        </p:blipFill>
        <p:spPr bwMode="auto">
          <a:xfrm>
            <a:off x="-508" y="2241095"/>
            <a:ext cx="9144508" cy="1774893"/>
          </a:xfrm>
          <a:prstGeom prst="rect">
            <a:avLst/>
          </a:prstGeom>
          <a:noFill/>
          <a:ln w="19050" cap="flat" cmpd="sng" algn="ctr">
            <a:noFill/>
            <a:prstDash val="solid"/>
            <a:miter lim="800000"/>
            <a:headEnd type="none" w="med" len="med"/>
            <a:tailEnd type="none" w="med" len="med"/>
          </a:ln>
        </p:spPr>
      </p:pic>
      <p:sp>
        <p:nvSpPr>
          <p:cNvPr id="19" name="Oval 18"/>
          <p:cNvSpPr/>
          <p:nvPr/>
        </p:nvSpPr>
        <p:spPr>
          <a:xfrm>
            <a:off x="1059726" y="5771117"/>
            <a:ext cx="439862" cy="439862"/>
          </a:xfrm>
          <a:prstGeom prst="ellipse">
            <a:avLst/>
          </a:prstGeom>
          <a:solidFill>
            <a:schemeClr val="bg1">
              <a:lumMod val="7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b="1" dirty="0" smtClean="0"/>
              <a:t>3</a:t>
            </a:r>
            <a:endParaRPr lang="en-US" sz="1400" b="1" dirty="0"/>
          </a:p>
        </p:txBody>
      </p:sp>
      <p:sp>
        <p:nvSpPr>
          <p:cNvPr id="20" name="Oval 19"/>
          <p:cNvSpPr/>
          <p:nvPr/>
        </p:nvSpPr>
        <p:spPr>
          <a:xfrm>
            <a:off x="703298" y="5771117"/>
            <a:ext cx="439862" cy="439862"/>
          </a:xfrm>
          <a:prstGeom prst="ellipse">
            <a:avLst/>
          </a:prstGeom>
          <a:solidFill>
            <a:schemeClr val="bg1">
              <a:lumMod val="75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b="1" dirty="0" smtClean="0"/>
              <a:t>2</a:t>
            </a:r>
            <a:endParaRPr lang="en-US" sz="1400" b="1" dirty="0"/>
          </a:p>
        </p:txBody>
      </p:sp>
      <p:sp>
        <p:nvSpPr>
          <p:cNvPr id="22" name="Oval 21"/>
          <p:cNvSpPr/>
          <p:nvPr/>
        </p:nvSpPr>
        <p:spPr>
          <a:xfrm>
            <a:off x="346870" y="5771117"/>
            <a:ext cx="439862" cy="439862"/>
          </a:xfrm>
          <a:prstGeom prst="ellipse">
            <a:avLst/>
          </a:prstGeom>
          <a:solidFill>
            <a:srgbClr val="243F54">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1</a:t>
            </a:r>
            <a:endParaRPr lang="en-US" sz="1400" b="1" dirty="0"/>
          </a:p>
        </p:txBody>
      </p:sp>
      <p:sp>
        <p:nvSpPr>
          <p:cNvPr id="3" name="TextBox 2"/>
          <p:cNvSpPr txBox="1"/>
          <p:nvPr/>
        </p:nvSpPr>
        <p:spPr>
          <a:xfrm>
            <a:off x="346870" y="5453180"/>
            <a:ext cx="835602" cy="253916"/>
          </a:xfrm>
          <a:prstGeom prst="rect">
            <a:avLst/>
          </a:prstGeom>
          <a:noFill/>
        </p:spPr>
        <p:txBody>
          <a:bodyPr wrap="square" lIns="0" rtlCol="0">
            <a:spAutoFit/>
          </a:bodyPr>
          <a:lstStyle/>
          <a:p>
            <a:r>
              <a:rPr lang="en-US" sz="1050" i="1" dirty="0" smtClean="0">
                <a:solidFill>
                  <a:schemeClr val="bg1">
                    <a:lumMod val="65000"/>
                  </a:schemeClr>
                </a:solidFill>
              </a:rPr>
              <a:t>Phase</a:t>
            </a:r>
            <a:endParaRPr lang="en-US" sz="1050" i="1" dirty="0">
              <a:solidFill>
                <a:schemeClr val="bg1">
                  <a:lumMod val="65000"/>
                </a:schemeClr>
              </a:solidFill>
            </a:endParaRPr>
          </a:p>
        </p:txBody>
      </p:sp>
      <p:sp>
        <p:nvSpPr>
          <p:cNvPr id="2" name="Text Placeholder 1"/>
          <p:cNvSpPr>
            <a:spLocks noGrp="1"/>
          </p:cNvSpPr>
          <p:nvPr>
            <p:ph type="body" sz="quarter" idx="10"/>
          </p:nvPr>
        </p:nvSpPr>
        <p:spPr>
          <a:xfrm>
            <a:off x="1182472" y="5395913"/>
            <a:ext cx="5902541" cy="374650"/>
          </a:xfrm>
        </p:spPr>
        <p:txBody>
          <a:bodyPr/>
          <a:lstStyle/>
          <a:p>
            <a:r>
              <a:rPr lang="en-US" dirty="0" smtClean="0"/>
              <a:t>Understand the Role of Distributed Antenna Systems in </a:t>
            </a:r>
            <a:r>
              <a:rPr lang="en-US" dirty="0"/>
              <a:t>H</a:t>
            </a:r>
            <a:r>
              <a:rPr lang="en-US" dirty="0" smtClean="0"/>
              <a:t>igher Education</a:t>
            </a:r>
            <a:endParaRPr lang="en-US" dirty="0"/>
          </a:p>
        </p:txBody>
      </p:sp>
      <p:sp>
        <p:nvSpPr>
          <p:cNvPr id="4" name="Text Placeholder 3"/>
          <p:cNvSpPr>
            <a:spLocks noGrp="1"/>
          </p:cNvSpPr>
          <p:nvPr>
            <p:ph type="body" sz="quarter" idx="11"/>
          </p:nvPr>
        </p:nvSpPr>
        <p:spPr/>
        <p:txBody>
          <a:bodyPr/>
          <a:lstStyle/>
          <a:p>
            <a:r>
              <a:rPr lang="en-US" dirty="0" smtClean="0"/>
              <a:t>1</a:t>
            </a:r>
            <a:endParaRPr lang="en-US" dirty="0"/>
          </a:p>
        </p:txBody>
      </p:sp>
      <p:sp>
        <p:nvSpPr>
          <p:cNvPr id="12" name="Oval 11"/>
          <p:cNvSpPr/>
          <p:nvPr/>
        </p:nvSpPr>
        <p:spPr>
          <a:xfrm>
            <a:off x="1416154" y="5771117"/>
            <a:ext cx="439862" cy="439862"/>
          </a:xfrm>
          <a:prstGeom prst="ellipse">
            <a:avLst/>
          </a:prstGeom>
          <a:solidFill>
            <a:schemeClr val="bg1">
              <a:lumMod val="7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b="1" dirty="0"/>
              <a:t>4</a:t>
            </a:r>
          </a:p>
        </p:txBody>
      </p:sp>
      <p:grpSp>
        <p:nvGrpSpPr>
          <p:cNvPr id="10" name="Group 9"/>
          <p:cNvGrpSpPr/>
          <p:nvPr/>
        </p:nvGrpSpPr>
        <p:grpSpPr>
          <a:xfrm>
            <a:off x="0" y="6422955"/>
            <a:ext cx="9144000" cy="437555"/>
            <a:chOff x="0" y="6422955"/>
            <a:chExt cx="9144000" cy="437555"/>
          </a:xfrm>
        </p:grpSpPr>
        <p:pic>
          <p:nvPicPr>
            <p:cNvPr id="11"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3" name="Picture 12"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2588024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Guided implementation 1</a:t>
            </a:r>
            <a:endParaRPr lang="en-US" dirty="0"/>
          </a:p>
        </p:txBody>
      </p:sp>
      <p:sp>
        <p:nvSpPr>
          <p:cNvPr id="4" name="Rectangle 3"/>
          <p:cNvSpPr/>
          <p:nvPr/>
        </p:nvSpPr>
        <p:spPr>
          <a:xfrm>
            <a:off x="251520" y="1562744"/>
            <a:ext cx="8625780" cy="461665"/>
          </a:xfrm>
          <a:prstGeom prst="rect">
            <a:avLst/>
          </a:prstGeom>
        </p:spPr>
        <p:txBody>
          <a:bodyPr wrap="square">
            <a:spAutoFit/>
          </a:bodyPr>
          <a:lstStyle/>
          <a:p>
            <a:r>
              <a:rPr lang="en-US" sz="1200" dirty="0" smtClean="0">
                <a:solidFill>
                  <a:srgbClr val="333333"/>
                </a:solidFill>
              </a:rPr>
              <a:t>Complete these steps on your own, or call us to complete a guided implementation. A guided implementation is a series of </a:t>
            </a:r>
            <a:br>
              <a:rPr lang="en-US" sz="1200" dirty="0" smtClean="0">
                <a:solidFill>
                  <a:srgbClr val="333333"/>
                </a:solidFill>
              </a:rPr>
            </a:br>
            <a:r>
              <a:rPr lang="en-US" sz="1200" dirty="0" smtClean="0">
                <a:solidFill>
                  <a:srgbClr val="333333"/>
                </a:solidFill>
              </a:rPr>
              <a:t>2-3 advisory calls that help you execute each phase of a project. They are included in most advisory memberships. </a:t>
            </a:r>
            <a:endParaRPr lang="en-US" sz="1200" dirty="0">
              <a:solidFill>
                <a:srgbClr val="333333"/>
              </a:solidFill>
            </a:endParaRPr>
          </a:p>
        </p:txBody>
      </p:sp>
      <p:graphicFrame>
        <p:nvGraphicFramePr>
          <p:cNvPr id="14" name="Table 13"/>
          <p:cNvGraphicFramePr>
            <a:graphicFrameLocks noGrp="1"/>
          </p:cNvGraphicFramePr>
          <p:nvPr>
            <p:extLst>
              <p:ext uri="{D42A27DB-BD31-4B8C-83A1-F6EECF244321}">
                <p14:modId xmlns:p14="http://schemas.microsoft.com/office/powerpoint/2010/main" val="2802343149"/>
              </p:ext>
            </p:extLst>
          </p:nvPr>
        </p:nvGraphicFramePr>
        <p:xfrm>
          <a:off x="236678" y="2066957"/>
          <a:ext cx="8640622" cy="4243041"/>
        </p:xfrm>
        <a:graphic>
          <a:graphicData uri="http://schemas.openxmlformats.org/drawingml/2006/table">
            <a:tbl>
              <a:tblPr firstRow="1" bandRow="1"/>
              <a:tblGrid>
                <a:gridCol w="4320311"/>
                <a:gridCol w="4320311"/>
              </a:tblGrid>
              <a:tr h="387485">
                <a:tc gridSpan="2">
                  <a:txBody>
                    <a:bodyPr/>
                    <a:lstStyle>
                      <a:lvl1pPr marL="0" algn="l" defTabSz="914400" rtl="0" eaLnBrk="1" latinLnBrk="0" hangingPunct="1">
                        <a:defRPr sz="1800" b="1" kern="1200">
                          <a:solidFill>
                            <a:schemeClr val="lt1"/>
                          </a:solidFill>
                          <a:latin typeface="Arial"/>
                          <a:ea typeface=""/>
                          <a:cs typeface=""/>
                        </a:defRPr>
                      </a:lvl1pPr>
                      <a:lvl2pPr marL="457200" algn="l" defTabSz="914400" rtl="0" eaLnBrk="1" latinLnBrk="0" hangingPunct="1">
                        <a:defRPr sz="1800" b="1" kern="1200">
                          <a:solidFill>
                            <a:schemeClr val="lt1"/>
                          </a:solidFill>
                          <a:latin typeface="Arial"/>
                          <a:ea typeface=""/>
                          <a:cs typeface=""/>
                        </a:defRPr>
                      </a:lvl2pPr>
                      <a:lvl3pPr marL="914400" algn="l" defTabSz="914400" rtl="0" eaLnBrk="1" latinLnBrk="0" hangingPunct="1">
                        <a:defRPr sz="1800" b="1" kern="1200">
                          <a:solidFill>
                            <a:schemeClr val="lt1"/>
                          </a:solidFill>
                          <a:latin typeface="Arial"/>
                          <a:ea typeface=""/>
                          <a:cs typeface=""/>
                        </a:defRPr>
                      </a:lvl3pPr>
                      <a:lvl4pPr marL="1371600" algn="l" defTabSz="914400" rtl="0" eaLnBrk="1" latinLnBrk="0" hangingPunct="1">
                        <a:defRPr sz="1800" b="1" kern="1200">
                          <a:solidFill>
                            <a:schemeClr val="lt1"/>
                          </a:solidFill>
                          <a:latin typeface="Arial"/>
                          <a:ea typeface=""/>
                          <a:cs typeface=""/>
                        </a:defRPr>
                      </a:lvl4pPr>
                      <a:lvl5pPr marL="1828800" algn="l" defTabSz="914400" rtl="0" eaLnBrk="1" latinLnBrk="0" hangingPunct="1">
                        <a:defRPr sz="1800" b="1" kern="1200">
                          <a:solidFill>
                            <a:schemeClr val="lt1"/>
                          </a:solidFill>
                          <a:latin typeface="Arial"/>
                          <a:ea typeface=""/>
                          <a:cs typeface=""/>
                        </a:defRPr>
                      </a:lvl5pPr>
                      <a:lvl6pPr marL="2286000" algn="l" defTabSz="914400" rtl="0" eaLnBrk="1" latinLnBrk="0" hangingPunct="1">
                        <a:defRPr sz="1800" b="1" kern="1200">
                          <a:solidFill>
                            <a:schemeClr val="lt1"/>
                          </a:solidFill>
                          <a:latin typeface="Arial"/>
                          <a:ea typeface=""/>
                          <a:cs typeface=""/>
                        </a:defRPr>
                      </a:lvl6pPr>
                      <a:lvl7pPr marL="2743200" algn="l" defTabSz="914400" rtl="0" eaLnBrk="1" latinLnBrk="0" hangingPunct="1">
                        <a:defRPr sz="1800" b="1" kern="1200">
                          <a:solidFill>
                            <a:schemeClr val="lt1"/>
                          </a:solidFill>
                          <a:latin typeface="Arial"/>
                          <a:ea typeface=""/>
                          <a:cs typeface=""/>
                        </a:defRPr>
                      </a:lvl7pPr>
                      <a:lvl8pPr marL="3200400" algn="l" defTabSz="914400" rtl="0" eaLnBrk="1" latinLnBrk="0" hangingPunct="1">
                        <a:defRPr sz="1800" b="1" kern="1200">
                          <a:solidFill>
                            <a:schemeClr val="lt1"/>
                          </a:solidFill>
                          <a:latin typeface="Arial"/>
                          <a:ea typeface=""/>
                          <a:cs typeface=""/>
                        </a:defRPr>
                      </a:lvl8pPr>
                      <a:lvl9pPr marL="3657600" algn="l" defTabSz="914400" rtl="0" eaLnBrk="1" latinLnBrk="0" hangingPunct="1">
                        <a:defRPr sz="1800" b="1" kern="1200">
                          <a:solidFill>
                            <a:schemeClr val="lt1"/>
                          </a:solidFill>
                          <a:latin typeface="Arial"/>
                          <a:ea typeface=""/>
                          <a:cs typeface=""/>
                        </a:defRPr>
                      </a:lvl9pPr>
                    </a:lstStyle>
                    <a:p>
                      <a:r>
                        <a:rPr lang="en-US" sz="1400" b="1" dirty="0" smtClean="0"/>
                        <a:t>Guided Implementation 1: Understand</a:t>
                      </a:r>
                      <a:r>
                        <a:rPr lang="en-US" sz="1400" b="1" baseline="0" dirty="0" smtClean="0"/>
                        <a:t> the role of DAS and build a business proposal</a:t>
                      </a:r>
                      <a:endParaRPr lang="en-US" sz="1400" b="1" dirty="0" smtClean="0"/>
                    </a:p>
                  </a:txBody>
                  <a:tcPr>
                    <a:lnL w="12700" cap="flat" cmpd="sng" algn="ctr">
                      <a:noFill/>
                      <a:prstDash val="solid"/>
                      <a:round/>
                      <a:headEnd type="none" w="med" len="med"/>
                      <a:tailEnd type="none" w="med" len="med"/>
                    </a:lnL>
                    <a:lnR w="5715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hMerge="1">
                  <a:txBody>
                    <a:bodyPr/>
                    <a:lstStyle/>
                    <a:p>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r>
              <a:tr h="298095">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r>
                        <a:rPr lang="en-CA" sz="1200" b="1" dirty="0" smtClean="0"/>
                        <a:t>Step 1: Understand the role of distributed antenna systems in higher education</a:t>
                      </a:r>
                    </a:p>
                  </a:txBody>
                  <a:tcPr>
                    <a:lnL w="12700" cap="flat" cmpd="sng" algn="ctr">
                      <a:noFill/>
                      <a:prstDash val="solid"/>
                      <a:round/>
                      <a:headEnd type="none" w="med" len="med"/>
                      <a:tailEnd type="none" w="med" len="med"/>
                    </a:lnL>
                    <a:lnR w="57150" cap="flat" cmpd="sng" algn="ctr">
                      <a:solidFill>
                        <a:srgbClr val="FFFFFF"/>
                      </a:solidFill>
                      <a:prstDash val="solid"/>
                      <a:round/>
                      <a:headEnd type="none" w="med" len="med"/>
                      <a:tailEnd type="none" w="med" len="med"/>
                    </a:lnR>
                    <a:lnT w="57150" cap="flat" cmpd="sng" algn="ctr">
                      <a:solidFill>
                        <a:srgbClr val="FFFF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DB7C3">
                        <a:lumMod val="20000"/>
                        <a:lumOff val="80000"/>
                      </a:srgbClr>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200" b="1" dirty="0" smtClean="0"/>
                        <a:t>Step 2: Gain stakeholder approval through a DAS business proposal</a:t>
                      </a:r>
                    </a:p>
                  </a:txBody>
                  <a:tcPr>
                    <a:lnL w="57150" cap="flat" cmpd="sng" algn="ctr">
                      <a:solidFill>
                        <a:srgbClr val="FFFFFF"/>
                      </a:solidFill>
                      <a:prstDash val="solid"/>
                      <a:round/>
                      <a:headEnd type="none" w="med" len="med"/>
                      <a:tailEnd type="none" w="med" len="med"/>
                    </a:lnL>
                    <a:lnR w="57150" cap="flat" cmpd="sng" algn="ctr">
                      <a:solidFill>
                        <a:srgbClr val="FFFFFF"/>
                      </a:solidFill>
                      <a:prstDash val="solid"/>
                      <a:round/>
                      <a:headEnd type="none" w="med" len="med"/>
                      <a:tailEnd type="none" w="med" len="med"/>
                    </a:lnR>
                    <a:lnT w="57150" cap="flat" cmpd="sng" algn="ctr">
                      <a:solidFill>
                        <a:srgbClr val="FFFF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DB7C3">
                        <a:lumMod val="20000"/>
                        <a:lumOff val="80000"/>
                      </a:srgbClr>
                    </a:solidFill>
                  </a:tcPr>
                </a:tc>
              </a:tr>
              <a:tr h="993651">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341313" indent="0" algn="l">
                        <a:spcAft>
                          <a:spcPts val="600"/>
                        </a:spcAft>
                      </a:pPr>
                      <a:r>
                        <a:rPr lang="en-CA" sz="1100" b="1" dirty="0" smtClean="0"/>
                        <a:t>Start with an analyst</a:t>
                      </a:r>
                      <a:r>
                        <a:rPr lang="en-CA" sz="1100" b="1" baseline="0" dirty="0" smtClean="0"/>
                        <a:t> kick off call:</a:t>
                      </a:r>
                      <a:endParaRPr lang="en-CA" sz="500" b="1" dirty="0" smtClean="0"/>
                    </a:p>
                    <a:p>
                      <a:pPr marL="446088" indent="-90488" algn="l">
                        <a:buFont typeface="Arial" panose="020B0604020202020204" pitchFamily="34" charset="0"/>
                        <a:buChar char="•"/>
                      </a:pPr>
                      <a:r>
                        <a:rPr lang="en-CA" sz="1100" dirty="0" smtClean="0"/>
                        <a:t>Review your pain points and wireless situation in your organization.</a:t>
                      </a:r>
                    </a:p>
                    <a:p>
                      <a:pPr marL="446088" indent="-90488" algn="l">
                        <a:buFont typeface="Arial" panose="020B0604020202020204" pitchFamily="34" charset="0"/>
                        <a:buChar char="•"/>
                      </a:pPr>
                      <a:r>
                        <a:rPr lang="en-CA" sz="1100" dirty="0" smtClean="0"/>
                        <a:t>Explore the end-user survey to obtain results.</a:t>
                      </a:r>
                    </a:p>
                  </a:txBody>
                  <a:tcPr>
                    <a:lnL w="12700" cap="flat" cmpd="sng" algn="ctr">
                      <a:noFill/>
                      <a:prstDash val="solid"/>
                      <a:round/>
                      <a:headEnd type="none" w="med" len="med"/>
                      <a:tailEnd type="none" w="med" len="med"/>
                    </a:lnL>
                    <a:lnR w="5715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446088" indent="-90488" algn="l">
                        <a:spcAft>
                          <a:spcPts val="600"/>
                        </a:spcAft>
                      </a:pPr>
                      <a:r>
                        <a:rPr lang="en-CA" sz="1100" b="1" dirty="0" smtClean="0"/>
                        <a:t>Review</a:t>
                      </a:r>
                      <a:r>
                        <a:rPr lang="en-CA" sz="1100" b="1" baseline="0" dirty="0" smtClean="0"/>
                        <a:t> findings with analyst:</a:t>
                      </a:r>
                    </a:p>
                    <a:p>
                      <a:pPr marL="446088" indent="-90488" algn="l">
                        <a:buFont typeface="Arial" panose="020B0604020202020204" pitchFamily="34" charset="0"/>
                        <a:buChar char="•"/>
                      </a:pPr>
                      <a:r>
                        <a:rPr lang="en-CA" sz="1100" dirty="0" smtClean="0"/>
                        <a:t>Make key decisions surrounding DAS. </a:t>
                      </a:r>
                    </a:p>
                    <a:p>
                      <a:pPr marL="446088" indent="-90488" algn="l">
                        <a:buFont typeface="Arial" panose="020B0604020202020204" pitchFamily="34" charset="0"/>
                        <a:buChar char="•"/>
                      </a:pPr>
                      <a:r>
                        <a:rPr lang="en-CA" sz="1100" dirty="0" smtClean="0"/>
                        <a:t>Compile a business proposal to present to key stakeholders. </a:t>
                      </a:r>
                    </a:p>
                  </a:txBody>
                  <a:tcPr>
                    <a:lnL w="57150" cap="flat" cmpd="sng" algn="ctr">
                      <a:solidFill>
                        <a:srgbClr val="FFFFFF"/>
                      </a:solidFill>
                      <a:prstDash val="solid"/>
                      <a:round/>
                      <a:headEnd type="none" w="med" len="med"/>
                      <a:tailEnd type="none" w="med" len="med"/>
                    </a:lnL>
                    <a:lnR w="5715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799054">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446088" indent="-90488" algn="l">
                        <a:spcAft>
                          <a:spcPts val="600"/>
                        </a:spcAft>
                      </a:pPr>
                      <a:r>
                        <a:rPr lang="en-CA" sz="1100" b="1" dirty="0" smtClean="0"/>
                        <a:t>Then complete these activities…</a:t>
                      </a:r>
                    </a:p>
                    <a:p>
                      <a:pPr marL="446088" indent="-90488" algn="l">
                        <a:buFont typeface="Arial" panose="020B0604020202020204" pitchFamily="34" charset="0"/>
                        <a:buChar char="•"/>
                      </a:pPr>
                      <a:r>
                        <a:rPr lang="en-CA" sz="1100" dirty="0" smtClean="0"/>
                        <a:t>Understand DAS and decide on implementation.</a:t>
                      </a:r>
                    </a:p>
                    <a:p>
                      <a:pPr marL="446088" indent="-90488" algn="l">
                        <a:buFont typeface="Arial" panose="020B0604020202020204" pitchFamily="34" charset="0"/>
                        <a:buChar char="•"/>
                      </a:pPr>
                      <a:r>
                        <a:rPr lang="en-CA" sz="1100" dirty="0" smtClean="0"/>
                        <a:t>Make a go/no-go decision for DAS.</a:t>
                      </a:r>
                    </a:p>
                  </a:txBody>
                  <a:tcPr>
                    <a:lnL w="12700" cap="flat" cmpd="sng" algn="ctr">
                      <a:noFill/>
                      <a:prstDash val="solid"/>
                      <a:round/>
                      <a:headEnd type="none" w="med" len="med"/>
                      <a:tailEnd type="none" w="med" len="med"/>
                    </a:lnL>
                    <a:lnR w="5715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446088" indent="-90488" algn="l">
                        <a:spcAft>
                          <a:spcPts val="600"/>
                        </a:spcAft>
                      </a:pPr>
                      <a:r>
                        <a:rPr lang="en-CA" sz="1100" b="1" dirty="0" smtClean="0"/>
                        <a:t>Then complete these activities…</a:t>
                      </a:r>
                    </a:p>
                    <a:p>
                      <a:pPr marL="446088" indent="-90488" algn="l">
                        <a:buFont typeface="Arial" panose="020B0604020202020204" pitchFamily="34" charset="0"/>
                        <a:buChar char="•"/>
                      </a:pPr>
                      <a:r>
                        <a:rPr lang="en-CA" sz="1100" dirty="0" smtClean="0"/>
                        <a:t>Develop an DAS business proposal highlighting key information required for gaining stakeholder approval. </a:t>
                      </a:r>
                    </a:p>
                  </a:txBody>
                  <a:tcPr>
                    <a:lnL w="57150" cap="flat" cmpd="sng" algn="ctr">
                      <a:solidFill>
                        <a:srgbClr val="FFFFFF"/>
                      </a:solidFill>
                      <a:prstDash val="solid"/>
                      <a:round/>
                      <a:headEnd type="none" w="med" len="med"/>
                      <a:tailEnd type="none" w="med" len="med"/>
                    </a:lnL>
                    <a:lnR w="5715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993651">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539750" indent="-90488" algn="l">
                        <a:spcAft>
                          <a:spcPts val="600"/>
                        </a:spcAft>
                      </a:pPr>
                      <a:r>
                        <a:rPr lang="en-CA" sz="1100" b="1" dirty="0" smtClean="0"/>
                        <a:t>With these tools &amp;</a:t>
                      </a:r>
                      <a:r>
                        <a:rPr lang="en-CA" sz="1100" b="1" baseline="0" dirty="0" smtClean="0"/>
                        <a:t> templates:</a:t>
                      </a:r>
                    </a:p>
                    <a:p>
                      <a:pPr marL="449262" indent="0" algn="l">
                        <a:spcAft>
                          <a:spcPts val="300"/>
                        </a:spcAft>
                        <a:buSzPct val="175000"/>
                        <a:buNone/>
                      </a:pPr>
                      <a:r>
                        <a:rPr lang="en-CA" sz="1100" b="0" dirty="0" smtClean="0">
                          <a:solidFill>
                            <a:schemeClr val="tx1"/>
                          </a:solidFill>
                        </a:rPr>
                        <a:t>N/A</a:t>
                      </a:r>
                    </a:p>
                  </a:txBody>
                  <a:tcPr>
                    <a:lnL w="12700" cap="flat" cmpd="sng" algn="ctr">
                      <a:noFill/>
                      <a:prstDash val="solid"/>
                      <a:round/>
                      <a:headEnd type="none" w="med" len="med"/>
                      <a:tailEnd type="none" w="med" len="med"/>
                    </a:lnL>
                    <a:lnR w="5715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539750" indent="-90488" algn="l">
                        <a:spcAft>
                          <a:spcPts val="600"/>
                        </a:spcAft>
                      </a:pPr>
                      <a:r>
                        <a:rPr lang="en-CA" sz="1100" b="1" dirty="0" smtClean="0"/>
                        <a:t>With these tools &amp;</a:t>
                      </a:r>
                      <a:r>
                        <a:rPr lang="en-CA" sz="1100" b="1" baseline="0" dirty="0" smtClean="0"/>
                        <a:t> templates:</a:t>
                      </a:r>
                    </a:p>
                    <a:p>
                      <a:pPr marL="449262" indent="0" algn="l">
                        <a:spcAft>
                          <a:spcPts val="300"/>
                        </a:spcAft>
                        <a:buSzPct val="175000"/>
                        <a:buNone/>
                      </a:pPr>
                      <a:r>
                        <a:rPr lang="en-CA" sz="1100" b="0" dirty="0" smtClean="0">
                          <a:solidFill>
                            <a:schemeClr val="tx1"/>
                          </a:solidFill>
                        </a:rPr>
                        <a:t>DAS Business Proposal</a:t>
                      </a:r>
                    </a:p>
                    <a:p>
                      <a:pPr marL="449262" indent="0" algn="l">
                        <a:spcAft>
                          <a:spcPts val="300"/>
                        </a:spcAft>
                        <a:buSzPct val="175000"/>
                        <a:buNone/>
                      </a:pPr>
                      <a:r>
                        <a:rPr lang="en-CA" sz="1100" b="0" dirty="0" smtClean="0">
                          <a:solidFill>
                            <a:schemeClr val="tx1"/>
                          </a:solidFill>
                        </a:rPr>
                        <a:t>End-User Survey Template</a:t>
                      </a:r>
                    </a:p>
                  </a:txBody>
                  <a:tcPr>
                    <a:lnL w="57150" cap="flat" cmpd="sng" algn="ctr">
                      <a:solidFill>
                        <a:srgbClr val="FFFFFF"/>
                      </a:solidFill>
                      <a:prstDash val="solid"/>
                      <a:round/>
                      <a:headEnd type="none" w="med" len="med"/>
                      <a:tailEnd type="none" w="med" len="med"/>
                    </a:lnL>
                    <a:lnR w="5715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612000">
                <a:tc gridSpan="2">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pitchFamily="34" charset="0"/>
                          <a:cs typeface="Arial" pitchFamily="34" charset="0"/>
                        </a:rPr>
                        <a:t>Results &amp; Insights:</a:t>
                      </a:r>
                    </a:p>
                    <a:p>
                      <a:pPr marL="228600" indent="0"/>
                      <a:r>
                        <a:rPr lang="en-US" sz="1000" dirty="0" smtClean="0"/>
                        <a:t>After this guided implementation you will have a better understanding of how DAS can be used in your organization, end-user feedback on the current wireless situation, and a completed DAS business proposal.</a:t>
                      </a:r>
                    </a:p>
                  </a:txBody>
                  <a:tcPr>
                    <a:lnL w="12700" cap="flat" cmpd="sng" algn="ctr">
                      <a:noFill/>
                      <a:prstDash val="solid"/>
                      <a:round/>
                      <a:headEnd type="none" w="med" len="med"/>
                      <a:tailEnd type="none" w="med" len="med"/>
                    </a:lnL>
                    <a:lnR w="57150" cap="flat" cmpd="sng" algn="ctr">
                      <a:no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pic>
        <p:nvPicPr>
          <p:cNvPr id="19" name="Picture 1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90479" y="2887860"/>
            <a:ext cx="338488" cy="304923"/>
          </a:xfrm>
          <a:prstGeom prst="rect">
            <a:avLst/>
          </a:prstGeom>
        </p:spPr>
      </p:pic>
      <p:grpSp>
        <p:nvGrpSpPr>
          <p:cNvPr id="20" name="Group 25"/>
          <p:cNvGrpSpPr/>
          <p:nvPr>
            <p:custDataLst>
              <p:tags r:id="rId1"/>
            </p:custDataLst>
          </p:nvPr>
        </p:nvGrpSpPr>
        <p:grpSpPr>
          <a:xfrm>
            <a:off x="333295" y="3906710"/>
            <a:ext cx="266976" cy="250703"/>
            <a:chOff x="3375893" y="3714688"/>
            <a:chExt cx="815991" cy="792088"/>
          </a:xfrm>
          <a:solidFill>
            <a:schemeClr val="bg1">
              <a:lumMod val="85000"/>
            </a:schemeClr>
          </a:solidFill>
        </p:grpSpPr>
        <p:sp>
          <p:nvSpPr>
            <p:cNvPr id="21" name="Rounded Rectangle 20"/>
            <p:cNvSpPr/>
            <p:nvPr>
              <p:custDataLst>
                <p:tags r:id="rId5"/>
              </p:custDataLst>
            </p:nvPr>
          </p:nvSpPr>
          <p:spPr>
            <a:xfrm>
              <a:off x="3375893" y="3714688"/>
              <a:ext cx="815991" cy="792088"/>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pic>
          <p:nvPicPr>
            <p:cNvPr id="22" name="Picture 21" descr="tool.wmf"/>
            <p:cNvPicPr>
              <a:picLocks noChangeAspect="1"/>
            </p:cNvPicPr>
            <p:nvPr>
              <p:custDataLst>
                <p:tags r:id="rId6"/>
              </p:custDataLst>
            </p:nvPr>
          </p:nvPicPr>
          <p:blipFill>
            <a:blip r:embed="rId10" cstate="print"/>
            <a:stretch>
              <a:fillRect/>
            </a:stretch>
          </p:blipFill>
          <p:spPr>
            <a:xfrm>
              <a:off x="3463829" y="3795627"/>
              <a:ext cx="633902" cy="614791"/>
            </a:xfrm>
            <a:prstGeom prst="rect">
              <a:avLst/>
            </a:prstGeom>
            <a:grpFill/>
          </p:spPr>
        </p:pic>
      </p:grpSp>
      <p:pic>
        <p:nvPicPr>
          <p:cNvPr id="37" name="Picture 3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635756" y="2887859"/>
            <a:ext cx="338488" cy="304923"/>
          </a:xfrm>
          <a:prstGeom prst="rect">
            <a:avLst/>
          </a:prstGeom>
        </p:spPr>
      </p:pic>
      <p:grpSp>
        <p:nvGrpSpPr>
          <p:cNvPr id="38" name="Group 25"/>
          <p:cNvGrpSpPr/>
          <p:nvPr>
            <p:custDataLst>
              <p:tags r:id="rId2"/>
            </p:custDataLst>
          </p:nvPr>
        </p:nvGrpSpPr>
        <p:grpSpPr>
          <a:xfrm>
            <a:off x="4664698" y="3902461"/>
            <a:ext cx="266976" cy="250703"/>
            <a:chOff x="3375893" y="3714688"/>
            <a:chExt cx="815991" cy="792088"/>
          </a:xfrm>
          <a:solidFill>
            <a:schemeClr val="bg1">
              <a:lumMod val="85000"/>
            </a:schemeClr>
          </a:solidFill>
        </p:grpSpPr>
        <p:sp>
          <p:nvSpPr>
            <p:cNvPr id="39" name="Rounded Rectangle 38"/>
            <p:cNvSpPr/>
            <p:nvPr>
              <p:custDataLst>
                <p:tags r:id="rId3"/>
              </p:custDataLst>
            </p:nvPr>
          </p:nvSpPr>
          <p:spPr>
            <a:xfrm>
              <a:off x="3375893" y="3714688"/>
              <a:ext cx="815991" cy="792088"/>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pic>
          <p:nvPicPr>
            <p:cNvPr id="40" name="Picture 39" descr="tool.wmf"/>
            <p:cNvPicPr>
              <a:picLocks noChangeAspect="1"/>
            </p:cNvPicPr>
            <p:nvPr>
              <p:custDataLst>
                <p:tags r:id="rId4"/>
              </p:custDataLst>
            </p:nvPr>
          </p:nvPicPr>
          <p:blipFill>
            <a:blip r:embed="rId10" cstate="print"/>
            <a:stretch>
              <a:fillRect/>
            </a:stretch>
          </p:blipFill>
          <p:spPr>
            <a:xfrm>
              <a:off x="3463829" y="3795627"/>
              <a:ext cx="633902" cy="614791"/>
            </a:xfrm>
            <a:prstGeom prst="rect">
              <a:avLst/>
            </a:prstGeom>
            <a:grpFill/>
          </p:spPr>
        </p:pic>
      </p:grpSp>
      <p:pic>
        <p:nvPicPr>
          <p:cNvPr id="46" name="Picture 2" descr="http://static.infotech.com/images/icons/word-icon-20x20.png"/>
          <p:cNvPicPr>
            <a:picLocks noChangeAspect="1" noChangeArrowheads="1"/>
          </p:cNvPicPr>
          <p:nvPr/>
        </p:nvPicPr>
        <p:blipFill>
          <a:blip r:embed="rId11" cstate="print"/>
          <a:srcRect/>
          <a:stretch>
            <a:fillRect/>
          </a:stretch>
        </p:blipFill>
        <p:spPr bwMode="auto">
          <a:xfrm>
            <a:off x="4773988" y="5018974"/>
            <a:ext cx="157686" cy="157686"/>
          </a:xfrm>
          <a:prstGeom prst="rect">
            <a:avLst/>
          </a:prstGeom>
          <a:noFill/>
        </p:spPr>
      </p:pic>
      <p:sp>
        <p:nvSpPr>
          <p:cNvPr id="31"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6213" indent="-176213" eaLnBrk="0" hangingPunct="0">
              <a:spcBef>
                <a:spcPts val="0"/>
              </a:spcBef>
              <a:spcAft>
                <a:spcPts val="450"/>
              </a:spcAft>
              <a:buClr>
                <a:srgbClr val="333333"/>
              </a:buClr>
              <a:buSzPct val="100000"/>
              <a:buFont typeface="Arial" pitchFamily="34" charset="0"/>
              <a:buBlip>
                <a:blip r:embed="rId12"/>
              </a:buBlip>
              <a:defRPr/>
            </a:pPr>
            <a:r>
              <a:rPr lang="en-US" sz="1400" b="1" dirty="0">
                <a:solidFill>
                  <a:srgbClr val="333333"/>
                </a:solidFill>
                <a:cs typeface="Open Sans"/>
              </a:rPr>
              <a:t>Call 1-888-670-8889 </a:t>
            </a:r>
            <a:r>
              <a:rPr lang="en-US" sz="1400" dirty="0">
                <a:solidFill>
                  <a:srgbClr val="333333"/>
                </a:solidFill>
                <a:cs typeface="Open Sans"/>
              </a:rPr>
              <a:t>or email </a:t>
            </a:r>
            <a:r>
              <a:rPr lang="en-US" sz="1400" dirty="0" smtClean="0">
                <a:solidFill>
                  <a:srgbClr val="333333"/>
                </a:solidFill>
                <a:cs typeface="Open Sans"/>
                <a:hlinkClick r:id="rId13"/>
              </a:rPr>
              <a:t>GuidedImplementations@InfoTech.com</a:t>
            </a:r>
            <a:r>
              <a:rPr lang="en-US" sz="1400" dirty="0" smtClean="0">
                <a:solidFill>
                  <a:srgbClr val="333333"/>
                </a:solidFill>
                <a:cs typeface="Open Sans"/>
              </a:rPr>
              <a:t> for more information. </a:t>
            </a:r>
            <a:endParaRPr lang="en-US" sz="1400" dirty="0">
              <a:solidFill>
                <a:srgbClr val="333333"/>
              </a:solidFill>
              <a:cs typeface="Open Sans"/>
            </a:endParaRPr>
          </a:p>
        </p:txBody>
      </p:sp>
      <p:pic>
        <p:nvPicPr>
          <p:cNvPr id="27" name="Picture 2" descr="http://static.infotech.com/images/icons/word-icon-20x20.png"/>
          <p:cNvPicPr>
            <a:picLocks noChangeAspect="1" noChangeArrowheads="1"/>
          </p:cNvPicPr>
          <p:nvPr/>
        </p:nvPicPr>
        <p:blipFill>
          <a:blip r:embed="rId11" cstate="print"/>
          <a:srcRect/>
          <a:stretch>
            <a:fillRect/>
          </a:stretch>
        </p:blipFill>
        <p:spPr bwMode="auto">
          <a:xfrm>
            <a:off x="4773988" y="5219208"/>
            <a:ext cx="157686" cy="157686"/>
          </a:xfrm>
          <a:prstGeom prst="rect">
            <a:avLst/>
          </a:prstGeom>
          <a:noFill/>
        </p:spPr>
      </p:pic>
      <p:grpSp>
        <p:nvGrpSpPr>
          <p:cNvPr id="16" name="Group 15"/>
          <p:cNvGrpSpPr/>
          <p:nvPr/>
        </p:nvGrpSpPr>
        <p:grpSpPr>
          <a:xfrm>
            <a:off x="0" y="6422955"/>
            <a:ext cx="9144000" cy="437555"/>
            <a:chOff x="0" y="6422955"/>
            <a:chExt cx="9144000" cy="437555"/>
          </a:xfrm>
        </p:grpSpPr>
        <p:pic>
          <p:nvPicPr>
            <p:cNvPr id="17" name="Picture 3">
              <a:hlinkClick r:id="rId14"/>
            </p:cNvPr>
            <p:cNvPicPr>
              <a:picLocks noChangeAspect="1" noChangeArrowheads="1"/>
            </p:cNvPicPr>
            <p:nvPr/>
          </p:nvPicPr>
          <p:blipFill>
            <a:blip r:embed="rId15" cstate="print"/>
            <a:srcRect/>
            <a:stretch>
              <a:fillRect/>
            </a:stretch>
          </p:blipFill>
          <p:spPr bwMode="auto">
            <a:xfrm>
              <a:off x="0" y="6422955"/>
              <a:ext cx="9144000" cy="437555"/>
            </a:xfrm>
            <a:prstGeom prst="rect">
              <a:avLst/>
            </a:prstGeom>
            <a:noFill/>
            <a:ln w="9525">
              <a:noFill/>
              <a:miter lim="800000"/>
              <a:headEnd/>
              <a:tailEnd/>
            </a:ln>
          </p:spPr>
        </p:pic>
        <p:pic>
          <p:nvPicPr>
            <p:cNvPr id="18" name="Picture 17" descr="itrg-logo.png"/>
            <p:cNvPicPr>
              <a:picLocks noChangeAspect="1"/>
            </p:cNvPicPr>
            <p:nvPr/>
          </p:nvPicPr>
          <p:blipFill>
            <a:blip r:embed="rId1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5705880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descr="quote1.wmf"/>
          <p:cNvPicPr>
            <a:picLocks noChangeAspect="1"/>
          </p:cNvPicPr>
          <p:nvPr/>
        </p:nvPicPr>
        <p:blipFill>
          <a:blip r:embed="rId3" cstate="print">
            <a:duotone>
              <a:schemeClr val="bg2">
                <a:shade val="45000"/>
                <a:satMod val="135000"/>
              </a:schemeClr>
              <a:prstClr val="white"/>
            </a:duotone>
          </a:blip>
          <a:stretch>
            <a:fillRect/>
          </a:stretch>
        </p:blipFill>
        <p:spPr>
          <a:xfrm>
            <a:off x="314358" y="5341717"/>
            <a:ext cx="446255" cy="318754"/>
          </a:xfrm>
          <a:prstGeom prst="rect">
            <a:avLst/>
          </a:prstGeom>
        </p:spPr>
      </p:pic>
      <p:cxnSp>
        <p:nvCxnSpPr>
          <p:cNvPr id="10" name="Straight Connector 9"/>
          <p:cNvCxnSpPr>
            <a:stCxn id="5" idx="3"/>
          </p:cNvCxnSpPr>
          <p:nvPr/>
        </p:nvCxnSpPr>
        <p:spPr>
          <a:xfrm>
            <a:off x="3002782" y="2776520"/>
            <a:ext cx="3673591" cy="28361"/>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sp>
        <p:nvSpPr>
          <p:cNvPr id="5" name="Rounded Rectangle 4"/>
          <p:cNvSpPr/>
          <p:nvPr/>
        </p:nvSpPr>
        <p:spPr>
          <a:xfrm>
            <a:off x="313595" y="2002188"/>
            <a:ext cx="2689187" cy="1548664"/>
          </a:xfrm>
          <a:prstGeom prst="roundRect">
            <a:avLst>
              <a:gd name="adj" fmla="val 951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t>Traditionally, large macro cell towers have been capable of supporting mobile users, delivering broadband communications from multiple wireless service providers. </a:t>
            </a:r>
            <a:endParaRPr lang="en-US" sz="1400" dirty="0"/>
          </a:p>
        </p:txBody>
      </p:sp>
      <p:sp>
        <p:nvSpPr>
          <p:cNvPr id="2" name="Title 1"/>
          <p:cNvSpPr>
            <a:spLocks noGrp="1"/>
          </p:cNvSpPr>
          <p:nvPr>
            <p:ph type="title"/>
          </p:nvPr>
        </p:nvSpPr>
        <p:spPr/>
        <p:txBody>
          <a:bodyPr/>
          <a:lstStyle/>
          <a:p>
            <a:r>
              <a:rPr lang="en-US" dirty="0" smtClean="0"/>
              <a:t>Mobile wireless carriers are facing coverage and capacity issues, and it is having a direct impact on your organization </a:t>
            </a:r>
            <a:endParaRPr lang="en-US" dirty="0"/>
          </a:p>
        </p:txBody>
      </p:sp>
      <p:sp>
        <p:nvSpPr>
          <p:cNvPr id="29" name="TextBox 28"/>
          <p:cNvSpPr txBox="1"/>
          <p:nvPr/>
        </p:nvSpPr>
        <p:spPr>
          <a:xfrm>
            <a:off x="251520" y="1202103"/>
            <a:ext cx="8625780" cy="400110"/>
          </a:xfrm>
          <a:prstGeom prst="rect">
            <a:avLst/>
          </a:prstGeom>
          <a:noFill/>
        </p:spPr>
        <p:txBody>
          <a:bodyPr wrap="square" rtlCol="0">
            <a:spAutoFit/>
          </a:bodyPr>
          <a:lstStyle/>
          <a:p>
            <a:endParaRPr lang="en-US" sz="2000" b="1" dirty="0"/>
          </a:p>
        </p:txBody>
      </p:sp>
      <p:sp>
        <p:nvSpPr>
          <p:cNvPr id="9" name="TextBox 8"/>
          <p:cNvSpPr txBox="1"/>
          <p:nvPr/>
        </p:nvSpPr>
        <p:spPr>
          <a:xfrm>
            <a:off x="251520" y="1176275"/>
            <a:ext cx="8625780" cy="646331"/>
          </a:xfrm>
          <a:prstGeom prst="rect">
            <a:avLst/>
          </a:prstGeom>
          <a:noFill/>
        </p:spPr>
        <p:txBody>
          <a:bodyPr wrap="square" rtlCol="0">
            <a:spAutoFit/>
          </a:bodyPr>
          <a:lstStyle/>
          <a:p>
            <a:r>
              <a:rPr lang="en-US" b="1" dirty="0" smtClean="0"/>
              <a:t>The needs of users are growing too quickly for carriers to keep up on their own. Post-secondary institutions are particularly vulnerable.</a:t>
            </a:r>
            <a:endParaRPr lang="en-US" b="1" dirty="0"/>
          </a:p>
        </p:txBody>
      </p:sp>
      <p:pic>
        <p:nvPicPr>
          <p:cNvPr id="4098" name="Picture 2"/>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1188984" y="3602879"/>
            <a:ext cx="1231350" cy="1639514"/>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7424378" y="4415289"/>
            <a:ext cx="797528" cy="562146"/>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p:cNvPicPr>
            <a:picLocks noChangeAspect="1" noChangeArrowheads="1"/>
          </p:cNvPicPr>
          <p:nvPr/>
        </p:nvPicPr>
        <p:blipFill>
          <a:blip r:embed="rId6" cstate="print">
            <a:extLst>
              <a:ext uri="{28A0092B-C50C-407E-A947-70E740481C1C}">
                <a14:useLocalDpi xmlns:a14="http://schemas.microsoft.com/office/drawing/2010/main" val="0"/>
              </a:ext>
            </a:extLst>
          </a:blip>
          <a:stretch>
            <a:fillRect/>
          </a:stretch>
        </p:blipFill>
        <p:spPr bwMode="auto">
          <a:xfrm>
            <a:off x="5854549" y="3737535"/>
            <a:ext cx="1154027" cy="480552"/>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p:cNvPicPr>
            <a:picLocks noChangeAspect="1" noChangeArrowheads="1"/>
          </p:cNvPicPr>
          <p:nvPr/>
        </p:nvPicPr>
        <p:blipFill>
          <a:blip r:embed="rId7" cstate="print">
            <a:extLst>
              <a:ext uri="{28A0092B-C50C-407E-A947-70E740481C1C}">
                <a14:useLocalDpi xmlns:a14="http://schemas.microsoft.com/office/drawing/2010/main" val="0"/>
              </a:ext>
            </a:extLst>
          </a:blip>
          <a:stretch>
            <a:fillRect/>
          </a:stretch>
        </p:blipFill>
        <p:spPr bwMode="auto">
          <a:xfrm>
            <a:off x="5863883" y="4377846"/>
            <a:ext cx="723480" cy="541308"/>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p:cNvCxnSpPr/>
          <p:nvPr/>
        </p:nvCxnSpPr>
        <p:spPr>
          <a:xfrm flipV="1">
            <a:off x="2326341" y="3970851"/>
            <a:ext cx="3421265" cy="161109"/>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2326341" y="4144803"/>
            <a:ext cx="3367964" cy="476723"/>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a:off x="2326341" y="4158171"/>
            <a:ext cx="3572442" cy="1109686"/>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7"/>
          <p:cNvSpPr txBox="1"/>
          <p:nvPr/>
        </p:nvSpPr>
        <p:spPr>
          <a:xfrm>
            <a:off x="4709565" y="4144802"/>
            <a:ext cx="475858" cy="646331"/>
          </a:xfrm>
          <a:prstGeom prst="rect">
            <a:avLst/>
          </a:prstGeom>
          <a:noFill/>
        </p:spPr>
        <p:txBody>
          <a:bodyPr wrap="square" rtlCol="0">
            <a:spAutoFit/>
          </a:bodyPr>
          <a:lstStyle/>
          <a:p>
            <a:r>
              <a:rPr lang="en-US" sz="3600" b="1" dirty="0">
                <a:solidFill>
                  <a:srgbClr val="FF0000"/>
                </a:solidFill>
              </a:rPr>
              <a:t>X</a:t>
            </a:r>
            <a:endParaRPr lang="en-US" b="1" dirty="0">
              <a:solidFill>
                <a:srgbClr val="FF0000"/>
              </a:solidFill>
            </a:endParaRPr>
          </a:p>
        </p:txBody>
      </p:sp>
      <p:sp>
        <p:nvSpPr>
          <p:cNvPr id="27" name="Rounded Rectangle 26"/>
          <p:cNvSpPr/>
          <p:nvPr/>
        </p:nvSpPr>
        <p:spPr>
          <a:xfrm>
            <a:off x="3230270" y="2008931"/>
            <a:ext cx="2689187" cy="1548664"/>
          </a:xfrm>
          <a:prstGeom prst="roundRect">
            <a:avLst>
              <a:gd name="adj" fmla="val 1040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t>Macro towers are built to provide mobile coverage to a wide geographic area, servicing residential, commercial, and industrial areas. </a:t>
            </a:r>
            <a:endParaRPr lang="en-US" sz="1400" dirty="0"/>
          </a:p>
        </p:txBody>
      </p:sp>
      <p:sp>
        <p:nvSpPr>
          <p:cNvPr id="28" name="Rounded Rectangle 27"/>
          <p:cNvSpPr/>
          <p:nvPr/>
        </p:nvSpPr>
        <p:spPr>
          <a:xfrm>
            <a:off x="6146945" y="1992038"/>
            <a:ext cx="2689187" cy="1558814"/>
          </a:xfrm>
          <a:prstGeom prst="roundRect">
            <a:avLst>
              <a:gd name="adj" fmla="val 9063"/>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t>However, they cannot be expanded to penetrate buildings with problematic composition, and areas with sudden peaks in wireless mobile demand. </a:t>
            </a:r>
            <a:endParaRPr lang="en-US" sz="1400" dirty="0"/>
          </a:p>
        </p:txBody>
      </p:sp>
      <p:pic>
        <p:nvPicPr>
          <p:cNvPr id="6" name="Picture 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983557" y="5006239"/>
            <a:ext cx="663167" cy="495881"/>
          </a:xfrm>
          <a:prstGeom prst="rect">
            <a:avLst/>
          </a:prstGeom>
        </p:spPr>
      </p:pic>
      <p:pic>
        <p:nvPicPr>
          <p:cNvPr id="7" name="Picture 2"/>
          <p:cNvPicPr>
            <a:picLocks noChangeAspect="1" noChangeArrowheads="1"/>
          </p:cNvPicPr>
          <p:nvPr/>
        </p:nvPicPr>
        <p:blipFill>
          <a:blip r:embed="rId9" cstate="print">
            <a:extLst>
              <a:ext uri="{28A0092B-C50C-407E-A947-70E740481C1C}">
                <a14:useLocalDpi xmlns:a14="http://schemas.microsoft.com/office/drawing/2010/main" val="0"/>
              </a:ext>
            </a:extLst>
          </a:blip>
          <a:stretch>
            <a:fillRect/>
          </a:stretch>
        </p:blipFill>
        <p:spPr bwMode="auto">
          <a:xfrm>
            <a:off x="6689567" y="5039032"/>
            <a:ext cx="566363" cy="393401"/>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2"/>
          <p:cNvSpPr txBox="1"/>
          <p:nvPr/>
        </p:nvSpPr>
        <p:spPr>
          <a:xfrm>
            <a:off x="4671829" y="3557595"/>
            <a:ext cx="551329" cy="830997"/>
          </a:xfrm>
          <a:prstGeom prst="rect">
            <a:avLst/>
          </a:prstGeom>
          <a:noFill/>
        </p:spPr>
        <p:txBody>
          <a:bodyPr wrap="square" rtlCol="0">
            <a:spAutoFit/>
          </a:bodyPr>
          <a:lstStyle/>
          <a:p>
            <a:r>
              <a:rPr lang="en-US" sz="4800" b="1" dirty="0">
                <a:solidFill>
                  <a:srgbClr val="00B050"/>
                </a:solidFill>
              </a:rPr>
              <a:t>✓</a:t>
            </a:r>
          </a:p>
        </p:txBody>
      </p:sp>
      <p:sp>
        <p:nvSpPr>
          <p:cNvPr id="30" name="TextBox 27"/>
          <p:cNvSpPr txBox="1"/>
          <p:nvPr/>
        </p:nvSpPr>
        <p:spPr>
          <a:xfrm>
            <a:off x="4709565" y="4626520"/>
            <a:ext cx="475858" cy="646331"/>
          </a:xfrm>
          <a:prstGeom prst="rect">
            <a:avLst/>
          </a:prstGeom>
          <a:noFill/>
        </p:spPr>
        <p:txBody>
          <a:bodyPr wrap="square" rtlCol="0">
            <a:spAutoFit/>
          </a:bodyPr>
          <a:lstStyle/>
          <a:p>
            <a:r>
              <a:rPr lang="en-US" sz="3600" b="1" dirty="0" smtClean="0">
                <a:solidFill>
                  <a:srgbClr val="FF0000"/>
                </a:solidFill>
              </a:rPr>
              <a:t>X</a:t>
            </a:r>
            <a:endParaRPr lang="en-US" sz="3600" b="1" dirty="0">
              <a:solidFill>
                <a:srgbClr val="FF0000"/>
              </a:solidFill>
            </a:endParaRPr>
          </a:p>
        </p:txBody>
      </p:sp>
      <p:pic>
        <p:nvPicPr>
          <p:cNvPr id="20" name="Picture 4"/>
          <p:cNvPicPr>
            <a:picLocks noChangeAspect="1" noChangeArrowheads="1"/>
          </p:cNvPicPr>
          <p:nvPr/>
        </p:nvPicPr>
        <p:blipFill>
          <a:blip r:embed="rId10" cstate="print">
            <a:extLst>
              <a:ext uri="{28A0092B-C50C-407E-A947-70E740481C1C}">
                <a14:useLocalDpi xmlns:a14="http://schemas.microsoft.com/office/drawing/2010/main" val="0"/>
              </a:ext>
            </a:extLst>
          </a:blip>
          <a:stretch>
            <a:fillRect/>
          </a:stretch>
        </p:blipFill>
        <p:spPr bwMode="auto">
          <a:xfrm>
            <a:off x="7113185" y="3751611"/>
            <a:ext cx="502650" cy="535852"/>
          </a:xfrm>
          <a:prstGeom prst="rect">
            <a:avLst/>
          </a:prstGeom>
          <a:noFill/>
          <a:extLst>
            <a:ext uri="{909E8E84-426E-40DD-AFC4-6F175D3DCCD1}">
              <a14:hiddenFill xmlns:a14="http://schemas.microsoft.com/office/drawing/2010/main">
                <a:solidFill>
                  <a:srgbClr val="FFFFFF"/>
                </a:solidFill>
              </a14:hiddenFill>
            </a:ext>
          </a:extLst>
        </p:spPr>
      </p:pic>
      <p:sp>
        <p:nvSpPr>
          <p:cNvPr id="31" name="TextBox 30"/>
          <p:cNvSpPr txBox="1"/>
          <p:nvPr/>
        </p:nvSpPr>
        <p:spPr>
          <a:xfrm>
            <a:off x="559748" y="5473962"/>
            <a:ext cx="8224161" cy="1031051"/>
          </a:xfrm>
          <a:prstGeom prst="rect">
            <a:avLst/>
          </a:prstGeom>
          <a:noFill/>
        </p:spPr>
        <p:txBody>
          <a:bodyPr wrap="square" rtlCol="0">
            <a:spAutoFit/>
          </a:bodyPr>
          <a:lstStyle/>
          <a:p>
            <a:pPr>
              <a:spcAft>
                <a:spcPts val="600"/>
              </a:spcAft>
            </a:pPr>
            <a:r>
              <a:rPr lang="en-US" sz="1400" i="1" dirty="0" smtClean="0">
                <a:latin typeface="+mj-lt"/>
              </a:rPr>
              <a:t>“It is the nature of buildings that is challenging for us. A lot of the newer buildings incorporate steel and poured concrete. One of the newer buildings has a glass semicircle roof with steel siding. We like to call that our ‘tinfoil hat building.’ The signals go nowhere.”</a:t>
            </a:r>
          </a:p>
          <a:p>
            <a:pPr algn="r">
              <a:spcAft>
                <a:spcPts val="600"/>
              </a:spcAft>
            </a:pPr>
            <a:r>
              <a:rPr lang="en-US" sz="1400" dirty="0" smtClean="0"/>
              <a:t>– Joseph Collins, Educational Technical Services Manager, North Hennepin Community College</a:t>
            </a:r>
            <a:endParaRPr lang="en-US" sz="1400" dirty="0"/>
          </a:p>
        </p:txBody>
      </p:sp>
      <p:pic>
        <p:nvPicPr>
          <p:cNvPr id="17" name="Picture 1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706545" y="4374370"/>
            <a:ext cx="699892" cy="570247"/>
          </a:xfrm>
          <a:prstGeom prst="rect">
            <a:avLst/>
          </a:prstGeom>
        </p:spPr>
      </p:pic>
      <p:grpSp>
        <p:nvGrpSpPr>
          <p:cNvPr id="32" name="Group 31"/>
          <p:cNvGrpSpPr/>
          <p:nvPr/>
        </p:nvGrpSpPr>
        <p:grpSpPr>
          <a:xfrm>
            <a:off x="0" y="6422955"/>
            <a:ext cx="9144000" cy="437555"/>
            <a:chOff x="0" y="6422955"/>
            <a:chExt cx="9144000" cy="437555"/>
          </a:xfrm>
        </p:grpSpPr>
        <p:pic>
          <p:nvPicPr>
            <p:cNvPr id="33" name="Picture 3">
              <a:hlinkClick r:id="rId12"/>
            </p:cNvPr>
            <p:cNvPicPr>
              <a:picLocks noChangeAspect="1" noChangeArrowheads="1"/>
            </p:cNvPicPr>
            <p:nvPr/>
          </p:nvPicPr>
          <p:blipFill>
            <a:blip r:embed="rId13" cstate="print"/>
            <a:srcRect/>
            <a:stretch>
              <a:fillRect/>
            </a:stretch>
          </p:blipFill>
          <p:spPr bwMode="auto">
            <a:xfrm>
              <a:off x="0" y="6422955"/>
              <a:ext cx="9144000" cy="437555"/>
            </a:xfrm>
            <a:prstGeom prst="rect">
              <a:avLst/>
            </a:prstGeom>
            <a:noFill/>
            <a:ln w="9525">
              <a:noFill/>
              <a:miter lim="800000"/>
              <a:headEnd/>
              <a:tailEnd/>
            </a:ln>
          </p:spPr>
        </p:pic>
        <p:pic>
          <p:nvPicPr>
            <p:cNvPr id="34" name="Picture 33" descr="itrg-logo.png"/>
            <p:cNvPicPr>
              <a:picLocks noChangeAspect="1"/>
            </p:cNvPicPr>
            <p:nvPr/>
          </p:nvPicPr>
          <p:blipFill>
            <a:blip r:embed="rId1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96035530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315a326264a971177b26bef23557a9279bf240"/>
  <p:tag name="ISPRING_RESOURCE_PATHS_HASH_PRESENTER" val="aa79565a41421d0e5a461827ab8a64c2a6dcf93"/>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4OnPw4fsckKVzglGued8C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xe2rInTZP0KOiotF5u4Iv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xe2rInTZP0KOiotF5u4Iv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4OnPw4fsckKVzglGued8C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4OnPw4fsckKVzglGued8C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xe2rInTZP0KOiotF5u4Iv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4OnPw4fsckKVzglGued8C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4OnPw4fsckKVzglGued8C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za5tjlK6.E.x4CrBCUWjL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za5tjlK6.E.x4CrBCUWjL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Sm2xovvsjEK9.z388XVHZ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4OnPw4fsckKVzglGued8C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4OnPw4fsckKVzglGued8C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4OnPw4fsckKVzglGued8C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4OnPw4fsckKVzglGued8C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xe2rInTZP0KOiotF5u4Iv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4OnPw4fsckKVzglGued8CA"/>
</p:tagLst>
</file>

<file path=ppt/theme/theme1.xml><?xml version="1.0" encoding="utf-8"?>
<a:theme xmlns:a="http://schemas.openxmlformats.org/drawingml/2006/main" name="Theme1">
  <a:themeElements>
    <a:clrScheme name="ITRG">
      <a:dk1>
        <a:srgbClr val="333333"/>
      </a:dk1>
      <a:lt1>
        <a:srgbClr val="FFFFFF"/>
      </a:lt1>
      <a:dk2>
        <a:srgbClr val="FFFFFF"/>
      </a:dk2>
      <a:lt2>
        <a:srgbClr val="FFFFFF"/>
      </a:lt2>
      <a:accent1>
        <a:srgbClr val="29475F"/>
      </a:accent1>
      <a:accent2>
        <a:srgbClr val="007698"/>
      </a:accent2>
      <a:accent3>
        <a:srgbClr val="5A7D5C"/>
      </a:accent3>
      <a:accent4>
        <a:srgbClr val="A24130"/>
      </a:accent4>
      <a:accent5>
        <a:srgbClr val="D9A210"/>
      </a:accent5>
      <a:accent6>
        <a:srgbClr val="D17D08"/>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1665</Words>
  <Application>Microsoft Office PowerPoint</Application>
  <PresentationFormat>On-screen Show (4:3)</PresentationFormat>
  <Paragraphs>168</Paragraphs>
  <Slides>11</Slides>
  <Notes>10</Notes>
  <HiddenSlides>0</HiddenSlides>
  <MMClips>0</MMClips>
  <ScaleCrop>false</ScaleCrop>
  <HeadingPairs>
    <vt:vector size="10"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11</vt:i4>
      </vt:variant>
      <vt:variant>
        <vt:lpstr>Custom Shows</vt:lpstr>
      </vt:variant>
      <vt:variant>
        <vt:i4>1</vt:i4>
      </vt:variant>
    </vt:vector>
  </HeadingPairs>
  <TitlesOfParts>
    <vt:vector size="20" baseType="lpstr">
      <vt:lpstr>Arial</vt:lpstr>
      <vt:lpstr>Calibri</vt:lpstr>
      <vt:lpstr>Georgia</vt:lpstr>
      <vt:lpstr>Open Sans</vt:lpstr>
      <vt:lpstr>Wingdings</vt:lpstr>
      <vt:lpstr>Theme1</vt:lpstr>
      <vt:lpstr>Office Theme</vt:lpstr>
      <vt:lpstr>think-cell Slide</vt:lpstr>
      <vt:lpstr>PowerPoint Presentation</vt:lpstr>
      <vt:lpstr>Our understanding of the problem</vt:lpstr>
      <vt:lpstr>Executive summary</vt:lpstr>
      <vt:lpstr>Info-Tech offers various levels of support to best suit your needs</vt:lpstr>
      <vt:lpstr>Prepare for a Wireless World With Distributed Antenna Systems in Higher Education – project overview</vt:lpstr>
      <vt:lpstr>Distributed Antenna Systems two-day workshop overview</vt:lpstr>
      <vt:lpstr>PowerPoint Presentation</vt:lpstr>
      <vt:lpstr>Guided implementation 1</vt:lpstr>
      <vt:lpstr>Mobile wireless carriers are facing coverage and capacity issues, and it is having a direct impact on your organization </vt:lpstr>
      <vt:lpstr>Mobile coverage is threatened by unique terrain and building composition issues common in higher education</vt:lpstr>
      <vt:lpstr>Info-Tech Research Group Helps IT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2015-10-09T19:59:35Z</dcterms:created>
  <dcterms:modified xsi:type="dcterms:W3CDTF">2015-10-09T20:02:26Z</dcterms:modified>
  <cp:contentStatus/>
</cp:coreProperties>
</file>